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7" r:id="rId2"/>
    <p:sldId id="264" r:id="rId3"/>
    <p:sldId id="289" r:id="rId4"/>
    <p:sldId id="436" r:id="rId5"/>
    <p:sldId id="349" r:id="rId6"/>
    <p:sldId id="439" r:id="rId7"/>
    <p:sldId id="273" r:id="rId8"/>
    <p:sldId id="440" r:id="rId9"/>
    <p:sldId id="345" r:id="rId10"/>
    <p:sldId id="442" r:id="rId11"/>
    <p:sldId id="443" r:id="rId12"/>
    <p:sldId id="429" r:id="rId13"/>
    <p:sldId id="444" r:id="rId14"/>
    <p:sldId id="445" r:id="rId15"/>
    <p:sldId id="446" r:id="rId16"/>
    <p:sldId id="428" r:id="rId17"/>
    <p:sldId id="447" r:id="rId18"/>
    <p:sldId id="448" r:id="rId19"/>
    <p:sldId id="437" r:id="rId20"/>
    <p:sldId id="347" r:id="rId21"/>
    <p:sldId id="451" r:id="rId22"/>
    <p:sldId id="449" r:id="rId23"/>
    <p:sldId id="450" r:id="rId24"/>
    <p:sldId id="348" r:id="rId25"/>
    <p:sldId id="432" r:id="rId26"/>
    <p:sldId id="426" r:id="rId27"/>
    <p:sldId id="261" r:id="rId28"/>
    <p:sldId id="433" r:id="rId29"/>
    <p:sldId id="452" r:id="rId30"/>
    <p:sldId id="453" r:id="rId31"/>
    <p:sldId id="434" r:id="rId32"/>
    <p:sldId id="400" r:id="rId33"/>
    <p:sldId id="454" r:id="rId34"/>
    <p:sldId id="455" r:id="rId35"/>
    <p:sldId id="260" r:id="rId36"/>
    <p:sldId id="438" r:id="rId37"/>
    <p:sldId id="338" r:id="rId38"/>
    <p:sldId id="326" r:id="rId39"/>
    <p:sldId id="456" r:id="rId40"/>
    <p:sldId id="435" r:id="rId41"/>
    <p:sldId id="424" r:id="rId42"/>
    <p:sldId id="425" r:id="rId43"/>
    <p:sldId id="399"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6CBB"/>
    <a:srgbClr val="FF00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3" autoAdjust="0"/>
    <p:restoredTop sz="94660"/>
  </p:normalViewPr>
  <p:slideViewPr>
    <p:cSldViewPr>
      <p:cViewPr varScale="1">
        <p:scale>
          <a:sx n="124" d="100"/>
          <a:sy n="124" d="100"/>
        </p:scale>
        <p:origin x="1632"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5A558A-E3AA-8446-9F05-CB9365DF5F54}" type="datetimeFigureOut">
              <a:rPr lang="en-US" smtClean="0"/>
              <a:t>5/12/22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DFA4E8-D6BE-2841-95A9-BCC131800FCC}" type="slidenum">
              <a:rPr lang="en-US" smtClean="0"/>
              <a:t>‹#›</a:t>
            </a:fld>
            <a:endParaRPr lang="en-US"/>
          </a:p>
        </p:txBody>
      </p:sp>
    </p:spTree>
    <p:extLst>
      <p:ext uri="{BB962C8B-B14F-4D97-AF65-F5344CB8AC3E}">
        <p14:creationId xmlns:p14="http://schemas.microsoft.com/office/powerpoint/2010/main" val="2936998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Of the millions of variants in an individual’s genome, we would like to know which variants lead to a particular phenotypic state (rare disease on one end of the spectrum to general differences in traits)</a:t>
            </a:r>
          </a:p>
          <a:p>
            <a:pPr marL="171450" indent="-171450">
              <a:buFont typeface="Arial" panose="020B0604020202020204" pitchFamily="34" charset="0"/>
              <a:buChar char="•"/>
            </a:pPr>
            <a:r>
              <a:rPr lang="en-US" dirty="0"/>
              <a:t>We can simplify this question by abstracting it to “which variant likely leads to disease?”</a:t>
            </a:r>
          </a:p>
          <a:p>
            <a:pPr marL="171450" indent="-171450">
              <a:buFont typeface="Arial" panose="020B0604020202020204" pitchFamily="34" charset="0"/>
              <a:buChar char="•"/>
            </a:pPr>
            <a:r>
              <a:rPr lang="en-US" dirty="0"/>
              <a:t>In the context of this talk, I’m going to talk only about protein-coding variants</a:t>
            </a:r>
          </a:p>
        </p:txBody>
      </p:sp>
      <p:sp>
        <p:nvSpPr>
          <p:cNvPr id="4" name="Slide Number Placeholder 3"/>
          <p:cNvSpPr>
            <a:spLocks noGrp="1"/>
          </p:cNvSpPr>
          <p:nvPr>
            <p:ph type="sldNum" sz="quarter" idx="5"/>
          </p:nvPr>
        </p:nvSpPr>
        <p:spPr/>
        <p:txBody>
          <a:bodyPr/>
          <a:lstStyle/>
          <a:p>
            <a:fld id="{DA021ADF-4AAC-3A4F-B47F-2E7BA9BB3CD7}" type="slidenum">
              <a:rPr lang="en-US" smtClean="0"/>
              <a:t>4</a:t>
            </a:fld>
            <a:endParaRPr lang="en-US"/>
          </a:p>
        </p:txBody>
      </p:sp>
    </p:spTree>
    <p:extLst>
      <p:ext uri="{BB962C8B-B14F-4D97-AF65-F5344CB8AC3E}">
        <p14:creationId xmlns:p14="http://schemas.microsoft.com/office/powerpoint/2010/main" val="1756772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5/12/22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jpeg"/><Relationship Id="rId3" Type="http://schemas.openxmlformats.org/officeDocument/2006/relationships/image" Target="../media/image8.jpeg"/><Relationship Id="rId7" Type="http://schemas.openxmlformats.org/officeDocument/2006/relationships/image" Target="../media/image12.png"/><Relationship Id="rId12" Type="http://schemas.openxmlformats.org/officeDocument/2006/relationships/image" Target="../media/image17.jpeg"/><Relationship Id="rId2" Type="http://schemas.openxmlformats.org/officeDocument/2006/relationships/image" Target="../media/image7.jpeg"/><Relationship Id="rId1" Type="http://schemas.openxmlformats.org/officeDocument/2006/relationships/slideLayout" Target="../slideLayouts/slideLayout13.xml"/><Relationship Id="rId6" Type="http://schemas.openxmlformats.org/officeDocument/2006/relationships/image" Target="../media/image11.pn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 Id="rId1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3.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8" Type="http://schemas.openxmlformats.org/officeDocument/2006/relationships/image" Target="../media/image22.emf"/><Relationship Id="rId13" Type="http://schemas.openxmlformats.org/officeDocument/2006/relationships/image" Target="../media/image27.png"/><Relationship Id="rId3" Type="http://schemas.openxmlformats.org/officeDocument/2006/relationships/tags" Target="../tags/tag3.xml"/><Relationship Id="rId7" Type="http://schemas.openxmlformats.org/officeDocument/2006/relationships/image" Target="../media/image21.emf"/><Relationship Id="rId12" Type="http://schemas.openxmlformats.org/officeDocument/2006/relationships/image" Target="../media/image26.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0.emf"/><Relationship Id="rId11" Type="http://schemas.openxmlformats.org/officeDocument/2006/relationships/image" Target="../media/image25.png"/><Relationship Id="rId5" Type="http://schemas.openxmlformats.org/officeDocument/2006/relationships/slideLayout" Target="../slideLayouts/slideLayout13.xml"/><Relationship Id="rId10" Type="http://schemas.openxmlformats.org/officeDocument/2006/relationships/image" Target="../media/image24.emf"/><Relationship Id="rId4" Type="http://schemas.openxmlformats.org/officeDocument/2006/relationships/tags" Target="../tags/tag4.xml"/><Relationship Id="rId9" Type="http://schemas.openxmlformats.org/officeDocument/2006/relationships/image" Target="../media/image23.emf"/><Relationship Id="rId14" Type="http://schemas.openxmlformats.org/officeDocument/2006/relationships/image" Target="../media/image28.png"/></Relationships>
</file>

<file path=ppt/slides/_rels/slide14.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tags" Target="../tags/tag7.xml"/><Relationship Id="rId7" Type="http://schemas.openxmlformats.org/officeDocument/2006/relationships/slideLayout" Target="../slideLayouts/slideLayout13.xml"/><Relationship Id="rId12" Type="http://schemas.openxmlformats.org/officeDocument/2006/relationships/image" Target="../media/image24.emf"/><Relationship Id="rId17" Type="http://schemas.openxmlformats.org/officeDocument/2006/relationships/image" Target="../media/image29.png"/><Relationship Id="rId2" Type="http://schemas.openxmlformats.org/officeDocument/2006/relationships/tags" Target="../tags/tag6.xml"/><Relationship Id="rId16" Type="http://schemas.openxmlformats.org/officeDocument/2006/relationships/image" Target="../media/image28.png"/><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23.emf"/><Relationship Id="rId5" Type="http://schemas.openxmlformats.org/officeDocument/2006/relationships/tags" Target="../tags/tag9.xml"/><Relationship Id="rId15" Type="http://schemas.openxmlformats.org/officeDocument/2006/relationships/image" Target="../media/image27.png"/><Relationship Id="rId10" Type="http://schemas.openxmlformats.org/officeDocument/2006/relationships/image" Target="../media/image22.emf"/><Relationship Id="rId4" Type="http://schemas.openxmlformats.org/officeDocument/2006/relationships/tags" Target="../tags/tag8.xml"/><Relationship Id="rId9" Type="http://schemas.openxmlformats.org/officeDocument/2006/relationships/image" Target="../media/image21.emf"/><Relationship Id="rId14" Type="http://schemas.openxmlformats.org/officeDocument/2006/relationships/image" Target="../media/image26.png"/></Relationships>
</file>

<file path=ppt/slides/_rels/slide15.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tags" Target="../tags/tag13.xml"/><Relationship Id="rId7" Type="http://schemas.openxmlformats.org/officeDocument/2006/relationships/slideLayout" Target="../slideLayouts/slideLayout13.xml"/><Relationship Id="rId12" Type="http://schemas.openxmlformats.org/officeDocument/2006/relationships/image" Target="../media/image24.emf"/><Relationship Id="rId17" Type="http://schemas.openxmlformats.org/officeDocument/2006/relationships/image" Target="../media/image29.png"/><Relationship Id="rId2" Type="http://schemas.openxmlformats.org/officeDocument/2006/relationships/tags" Target="../tags/tag12.xml"/><Relationship Id="rId16" Type="http://schemas.openxmlformats.org/officeDocument/2006/relationships/image" Target="../media/image28.png"/><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image" Target="../media/image23.emf"/><Relationship Id="rId5" Type="http://schemas.openxmlformats.org/officeDocument/2006/relationships/tags" Target="../tags/tag15.xml"/><Relationship Id="rId15" Type="http://schemas.openxmlformats.org/officeDocument/2006/relationships/image" Target="../media/image27.png"/><Relationship Id="rId10" Type="http://schemas.openxmlformats.org/officeDocument/2006/relationships/image" Target="../media/image22.emf"/><Relationship Id="rId4" Type="http://schemas.openxmlformats.org/officeDocument/2006/relationships/tags" Target="../tags/tag14.xml"/><Relationship Id="rId9" Type="http://schemas.openxmlformats.org/officeDocument/2006/relationships/image" Target="../media/image21.emf"/><Relationship Id="rId1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tags" Target="../tags/tag19.xml"/><Relationship Id="rId7" Type="http://schemas.openxmlformats.org/officeDocument/2006/relationships/image" Target="../media/image26.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13.xml"/><Relationship Id="rId11" Type="http://schemas.openxmlformats.org/officeDocument/2006/relationships/image" Target="../media/image28.png"/><Relationship Id="rId5" Type="http://schemas.openxmlformats.org/officeDocument/2006/relationships/tags" Target="../tags/tag21.xml"/><Relationship Id="rId10" Type="http://schemas.openxmlformats.org/officeDocument/2006/relationships/image" Target="../media/image27.png"/><Relationship Id="rId4" Type="http://schemas.openxmlformats.org/officeDocument/2006/relationships/tags" Target="../tags/tag20.xml"/><Relationship Id="rId9"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hyperlink" Target="mailto:vikas.pejaver@mssm.edu" TargetMode="Externa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13.xml"/><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8.png"/><Relationship Id="rId1" Type="http://schemas.openxmlformats.org/officeDocument/2006/relationships/slideLayout" Target="../slideLayouts/slideLayout13.xml"/><Relationship Id="rId5" Type="http://schemas.openxmlformats.org/officeDocument/2006/relationships/image" Target="../media/image37.png"/><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solidFill>
                  <a:srgbClr val="FF3300"/>
                </a:solidFill>
              </a:rPr>
              <a:t>Vikas </a:t>
            </a:r>
            <a:r>
              <a:rPr lang="en-US" altLang="en-US" sz="1800" i="1" dirty="0" err="1">
                <a:solidFill>
                  <a:srgbClr val="FF3300"/>
                </a:solidFill>
              </a:rPr>
              <a:t>Pejaver</a:t>
            </a:r>
            <a:r>
              <a:rPr lang="en-US" altLang="en-US" sz="1800" i="1" dirty="0">
                <a:solidFill>
                  <a:srgbClr val="FF3300"/>
                </a:solidFill>
              </a:rPr>
              <a:t> (on behalf of the </a:t>
            </a:r>
            <a:r>
              <a:rPr lang="en-US" altLang="en-US" sz="1800" i="1" dirty="0" err="1">
                <a:solidFill>
                  <a:srgbClr val="FF3300"/>
                </a:solidFill>
              </a:rPr>
              <a:t>ClinGen</a:t>
            </a:r>
            <a:r>
              <a:rPr lang="en-US" altLang="en-US" sz="1800" i="1" dirty="0">
                <a:solidFill>
                  <a:srgbClr val="FF3300"/>
                </a:solidFill>
              </a:rPr>
              <a:t>-SVI WG computational tools sub-group)</a:t>
            </a:r>
            <a:endParaRPr lang="en-US" altLang="en-US" sz="1800" i="1" dirty="0"/>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i="1" dirty="0">
                <a:solidFill>
                  <a:srgbClr val="FF0000"/>
                </a:solidFill>
              </a:rPr>
              <a:t>Evidence-based calibration of computational tools for the clinical classification of missense variants</a:t>
            </a:r>
            <a:r>
              <a:rPr lang="en-US" dirty="0"/>
              <a:t>,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B326-35B6-4626-B4F6-A12CDCB9D3C9}"/>
              </a:ext>
            </a:extLst>
          </p:cNvPr>
          <p:cNvSpPr>
            <a:spLocks noGrp="1"/>
          </p:cNvSpPr>
          <p:nvPr>
            <p:ph type="ctrTitle"/>
          </p:nvPr>
        </p:nvSpPr>
        <p:spPr>
          <a:xfrm>
            <a:off x="1019174" y="632460"/>
            <a:ext cx="7105650" cy="1577340"/>
          </a:xfrm>
        </p:spPr>
        <p:txBody>
          <a:bodyPr>
            <a:normAutofit/>
          </a:bodyPr>
          <a:lstStyle/>
          <a:p>
            <a:r>
              <a:rPr lang="en-US" sz="3200" dirty="0"/>
              <a:t>Evidence-based calibration of computational tools for missense variant pathogenicity classification</a:t>
            </a:r>
          </a:p>
        </p:txBody>
      </p:sp>
      <p:sp>
        <p:nvSpPr>
          <p:cNvPr id="3" name="Subtitle 2">
            <a:extLst>
              <a:ext uri="{FF2B5EF4-FFF2-40B4-BE49-F238E27FC236}">
                <a16:creationId xmlns:a16="http://schemas.microsoft.com/office/drawing/2014/main" id="{5FCCEA69-B286-4F54-BB21-33098C337DB3}"/>
              </a:ext>
            </a:extLst>
          </p:cNvPr>
          <p:cNvSpPr>
            <a:spLocks noGrp="1"/>
          </p:cNvSpPr>
          <p:nvPr>
            <p:ph type="subTitle" idx="1"/>
          </p:nvPr>
        </p:nvSpPr>
        <p:spPr>
          <a:xfrm>
            <a:off x="679307" y="2590800"/>
            <a:ext cx="7785383" cy="2252971"/>
          </a:xfrm>
        </p:spPr>
        <p:txBody>
          <a:bodyPr>
            <a:noAutofit/>
          </a:bodyPr>
          <a:lstStyle/>
          <a:p>
            <a:r>
              <a:rPr lang="en-US" sz="2400" b="1" dirty="0"/>
              <a:t>Vikas </a:t>
            </a:r>
            <a:r>
              <a:rPr lang="en-US" sz="2400" b="1" dirty="0" err="1"/>
              <a:t>Pejaver</a:t>
            </a:r>
            <a:endParaRPr lang="en-US" sz="2400" b="1" dirty="0"/>
          </a:p>
          <a:p>
            <a:r>
              <a:rPr lang="en-US" sz="2400" b="1" dirty="0"/>
              <a:t>(on behalf of the </a:t>
            </a:r>
            <a:r>
              <a:rPr lang="en-US" sz="2400" b="1" dirty="0" err="1"/>
              <a:t>ClinGen</a:t>
            </a:r>
            <a:r>
              <a:rPr lang="en-US" sz="2400" b="1" dirty="0"/>
              <a:t>-SVI WG - </a:t>
            </a:r>
          </a:p>
          <a:p>
            <a:r>
              <a:rPr lang="en-US" sz="2400" b="1" dirty="0"/>
              <a:t>computational tools sub-group)</a:t>
            </a:r>
          </a:p>
          <a:p>
            <a:endParaRPr lang="en-US" sz="2400" dirty="0"/>
          </a:p>
          <a:p>
            <a:r>
              <a:rPr lang="en-US" sz="2400" dirty="0"/>
              <a:t>May 15, 2022</a:t>
            </a:r>
          </a:p>
        </p:txBody>
      </p:sp>
      <p:pic>
        <p:nvPicPr>
          <p:cNvPr id="8" name="Picture 7" descr="Text&#10;&#10;Description automatically generated with medium confidence">
            <a:extLst>
              <a:ext uri="{FF2B5EF4-FFF2-40B4-BE49-F238E27FC236}">
                <a16:creationId xmlns:a16="http://schemas.microsoft.com/office/drawing/2014/main" id="{29590ED7-06D5-19AB-773C-4B1DC9213E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961" y="4658369"/>
            <a:ext cx="1851660" cy="1058863"/>
          </a:xfrm>
          <a:prstGeom prst="rect">
            <a:avLst/>
          </a:prstGeom>
        </p:spPr>
      </p:pic>
      <p:sp>
        <p:nvSpPr>
          <p:cNvPr id="6" name="Text Box 6">
            <a:extLst>
              <a:ext uri="{FF2B5EF4-FFF2-40B4-BE49-F238E27FC236}">
                <a16:creationId xmlns:a16="http://schemas.microsoft.com/office/drawing/2014/main" id="{1ECFBBBC-716D-27CB-5698-3CCDD2A8CF57}"/>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58750592-E843-A0FF-007B-9E45DBDDFFD4}"/>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0" name="Text Box 9">
            <a:extLst>
              <a:ext uri="{FF2B5EF4-FFF2-40B4-BE49-F238E27FC236}">
                <a16:creationId xmlns:a16="http://schemas.microsoft.com/office/drawing/2014/main" id="{06924CA5-0E63-0677-63E0-CE4C27038DF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5" name="Picture 4" descr="A picture containing text&#10;&#10;Description automatically generated">
            <a:extLst>
              <a:ext uri="{FF2B5EF4-FFF2-40B4-BE49-F238E27FC236}">
                <a16:creationId xmlns:a16="http://schemas.microsoft.com/office/drawing/2014/main" id="{56305AFB-CB90-8325-7464-9BA67DC18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798" y="4965117"/>
            <a:ext cx="2438400" cy="1161936"/>
          </a:xfrm>
          <a:prstGeom prst="rect">
            <a:avLst/>
          </a:prstGeom>
        </p:spPr>
      </p:pic>
    </p:spTree>
    <p:extLst>
      <p:ext uri="{BB962C8B-B14F-4D97-AF65-F5344CB8AC3E}">
        <p14:creationId xmlns:p14="http://schemas.microsoft.com/office/powerpoint/2010/main" val="3287866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82EB8F-BBCE-414F-BCF9-B2FC9140ABA7}"/>
              </a:ext>
            </a:extLst>
          </p:cNvPr>
          <p:cNvSpPr>
            <a:spLocks noGrp="1"/>
          </p:cNvSpPr>
          <p:nvPr>
            <p:ph type="title"/>
          </p:nvPr>
        </p:nvSpPr>
        <p:spPr>
          <a:xfrm>
            <a:off x="457200" y="274638"/>
            <a:ext cx="8229600" cy="553998"/>
          </a:xfrm>
        </p:spPr>
        <p:txBody>
          <a:bodyPr>
            <a:noAutofit/>
          </a:bodyPr>
          <a:lstStyle/>
          <a:p>
            <a:r>
              <a:rPr lang="en-US" sz="3200" b="1" dirty="0"/>
              <a:t>Missense variant impact prediction</a:t>
            </a:r>
          </a:p>
        </p:txBody>
      </p:sp>
      <p:sp>
        <p:nvSpPr>
          <p:cNvPr id="7" name="Text Box 7">
            <a:extLst>
              <a:ext uri="{FF2B5EF4-FFF2-40B4-BE49-F238E27FC236}">
                <a16:creationId xmlns:a16="http://schemas.microsoft.com/office/drawing/2014/main" id="{40A84AFE-190B-504F-8B0B-5A55AC70026B}"/>
              </a:ext>
            </a:extLst>
          </p:cNvPr>
          <p:cNvSpPr txBox="1">
            <a:spLocks noChangeArrowheads="1"/>
          </p:cNvSpPr>
          <p:nvPr/>
        </p:nvSpPr>
        <p:spPr bwMode="auto">
          <a:xfrm>
            <a:off x="28249" y="2413880"/>
            <a:ext cx="1936684" cy="553998"/>
          </a:xfrm>
          <a:prstGeom prst="rect">
            <a:avLst/>
          </a:prstGeom>
          <a:noFill/>
          <a:ln w="9525">
            <a:noFill/>
            <a:miter lim="800000"/>
            <a:headEnd/>
            <a:tailEnd/>
          </a:ln>
        </p:spPr>
        <p:txBody>
          <a:bodyPr wrap="square">
            <a:spAutoFit/>
          </a:bodyPr>
          <a:lstStyle/>
          <a:p>
            <a:pPr>
              <a:spcBef>
                <a:spcPct val="50000"/>
              </a:spcBef>
            </a:pPr>
            <a:r>
              <a:rPr lang="en-US" sz="1500" dirty="0">
                <a:latin typeface="Arial"/>
                <a:cs typeface="Arial"/>
              </a:rPr>
              <a:t>… AGCATACCGA …</a:t>
            </a:r>
          </a:p>
        </p:txBody>
      </p:sp>
      <p:sp>
        <p:nvSpPr>
          <p:cNvPr id="9" name="Text Box 7">
            <a:extLst>
              <a:ext uri="{FF2B5EF4-FFF2-40B4-BE49-F238E27FC236}">
                <a16:creationId xmlns:a16="http://schemas.microsoft.com/office/drawing/2014/main" id="{EA214045-45F9-0F4C-896D-FE0ABDF13A88}"/>
              </a:ext>
            </a:extLst>
          </p:cNvPr>
          <p:cNvSpPr txBox="1">
            <a:spLocks noChangeArrowheads="1"/>
          </p:cNvSpPr>
          <p:nvPr/>
        </p:nvSpPr>
        <p:spPr bwMode="auto">
          <a:xfrm>
            <a:off x="28251" y="3773353"/>
            <a:ext cx="2044560" cy="323165"/>
          </a:xfrm>
          <a:prstGeom prst="rect">
            <a:avLst/>
          </a:prstGeom>
          <a:noFill/>
          <a:ln w="9525">
            <a:noFill/>
            <a:miter lim="800000"/>
            <a:headEnd/>
            <a:tailEnd/>
          </a:ln>
        </p:spPr>
        <p:txBody>
          <a:bodyPr wrap="square">
            <a:spAutoFit/>
          </a:bodyPr>
          <a:lstStyle/>
          <a:p>
            <a:pPr>
              <a:spcBef>
                <a:spcPct val="50000"/>
              </a:spcBef>
            </a:pPr>
            <a:r>
              <a:rPr lang="en-US" sz="1500" dirty="0">
                <a:latin typeface="Arial"/>
                <a:cs typeface="Arial"/>
              </a:rPr>
              <a:t>… AGCATAGCGA …</a:t>
            </a:r>
          </a:p>
        </p:txBody>
      </p:sp>
      <p:sp>
        <p:nvSpPr>
          <p:cNvPr id="10" name="Rectangle 9">
            <a:extLst>
              <a:ext uri="{FF2B5EF4-FFF2-40B4-BE49-F238E27FC236}">
                <a16:creationId xmlns:a16="http://schemas.microsoft.com/office/drawing/2014/main" id="{D9ADCEB6-7522-7441-8A29-55272D34C186}"/>
              </a:ext>
            </a:extLst>
          </p:cNvPr>
          <p:cNvSpPr/>
          <p:nvPr/>
        </p:nvSpPr>
        <p:spPr>
          <a:xfrm>
            <a:off x="1050531" y="2373909"/>
            <a:ext cx="228600" cy="1699527"/>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latin typeface="Arial"/>
              <a:cs typeface="Arial"/>
            </a:endParaRPr>
          </a:p>
        </p:txBody>
      </p:sp>
      <p:grpSp>
        <p:nvGrpSpPr>
          <p:cNvPr id="61" name="Group 60">
            <a:extLst>
              <a:ext uri="{FF2B5EF4-FFF2-40B4-BE49-F238E27FC236}">
                <a16:creationId xmlns:a16="http://schemas.microsoft.com/office/drawing/2014/main" id="{25B39BD6-21DE-5B47-8C8E-A5772766DD88}"/>
              </a:ext>
            </a:extLst>
          </p:cNvPr>
          <p:cNvGrpSpPr/>
          <p:nvPr/>
        </p:nvGrpSpPr>
        <p:grpSpPr>
          <a:xfrm>
            <a:off x="7341142" y="1524000"/>
            <a:ext cx="1830596" cy="3604118"/>
            <a:chOff x="5557604" y="559262"/>
            <a:chExt cx="1830596" cy="3604118"/>
          </a:xfrm>
        </p:grpSpPr>
        <p:sp>
          <p:nvSpPr>
            <p:cNvPr id="11" name="Rectangle 10">
              <a:extLst>
                <a:ext uri="{FF2B5EF4-FFF2-40B4-BE49-F238E27FC236}">
                  <a16:creationId xmlns:a16="http://schemas.microsoft.com/office/drawing/2014/main" id="{53DD68FB-1218-CC4A-BF86-3CB8284AF5A5}"/>
                </a:ext>
              </a:extLst>
            </p:cNvPr>
            <p:cNvSpPr/>
            <p:nvPr/>
          </p:nvSpPr>
          <p:spPr>
            <a:xfrm rot="5400000">
              <a:off x="5369277" y="2244641"/>
              <a:ext cx="3422074" cy="252481"/>
            </a:xfrm>
            <a:prstGeom prst="rect">
              <a:avLst/>
            </a:prstGeom>
            <a:gradFill flip="none" rotWithShape="1">
              <a:gsLst>
                <a:gs pos="90000">
                  <a:srgbClr val="ABCFE9"/>
                </a:gs>
                <a:gs pos="50000">
                  <a:schemeClr val="bg1"/>
                </a:gs>
                <a:gs pos="100000">
                  <a:srgbClr val="569FD3"/>
                </a:gs>
                <a:gs pos="11000">
                  <a:srgbClr val="FF9494"/>
                </a:gs>
                <a:gs pos="0">
                  <a:srgbClr val="FF2829"/>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Text Box 7">
              <a:extLst>
                <a:ext uri="{FF2B5EF4-FFF2-40B4-BE49-F238E27FC236}">
                  <a16:creationId xmlns:a16="http://schemas.microsoft.com/office/drawing/2014/main" id="{5DABF64F-4CDC-C540-AF1E-7BE26AC2203A}"/>
                </a:ext>
              </a:extLst>
            </p:cNvPr>
            <p:cNvSpPr txBox="1">
              <a:spLocks noChangeArrowheads="1"/>
            </p:cNvSpPr>
            <p:nvPr/>
          </p:nvSpPr>
          <p:spPr bwMode="auto">
            <a:xfrm>
              <a:off x="5978903" y="3794048"/>
              <a:ext cx="1082127" cy="369332"/>
            </a:xfrm>
            <a:prstGeom prst="rect">
              <a:avLst/>
            </a:prstGeom>
            <a:noFill/>
            <a:ln w="9525">
              <a:noFill/>
              <a:miter lim="800000"/>
              <a:headEnd/>
              <a:tailEnd/>
            </a:ln>
          </p:spPr>
          <p:txBody>
            <a:bodyPr wrap="square">
              <a:spAutoFit/>
            </a:bodyPr>
            <a:lstStyle/>
            <a:p>
              <a:pPr>
                <a:spcBef>
                  <a:spcPct val="50000"/>
                </a:spcBef>
              </a:pPr>
              <a:r>
                <a:rPr lang="en-US" b="1" dirty="0">
                  <a:solidFill>
                    <a:srgbClr val="569FD3"/>
                  </a:solidFill>
                  <a:latin typeface="Arial"/>
                  <a:cs typeface="Arial"/>
                </a:rPr>
                <a:t>Benign</a:t>
              </a:r>
            </a:p>
          </p:txBody>
        </p:sp>
        <p:sp>
          <p:nvSpPr>
            <p:cNvPr id="27" name="Text Box 7">
              <a:extLst>
                <a:ext uri="{FF2B5EF4-FFF2-40B4-BE49-F238E27FC236}">
                  <a16:creationId xmlns:a16="http://schemas.microsoft.com/office/drawing/2014/main" id="{330017F4-C261-DF41-B5D8-9DFD7FF58672}"/>
                </a:ext>
              </a:extLst>
            </p:cNvPr>
            <p:cNvSpPr txBox="1">
              <a:spLocks noChangeArrowheads="1"/>
            </p:cNvSpPr>
            <p:nvPr/>
          </p:nvSpPr>
          <p:spPr bwMode="auto">
            <a:xfrm>
              <a:off x="5557604" y="559262"/>
              <a:ext cx="1830596" cy="369332"/>
            </a:xfrm>
            <a:prstGeom prst="rect">
              <a:avLst/>
            </a:prstGeom>
            <a:noFill/>
            <a:ln w="9525">
              <a:noFill/>
              <a:miter lim="800000"/>
              <a:headEnd/>
              <a:tailEnd/>
            </a:ln>
          </p:spPr>
          <p:txBody>
            <a:bodyPr wrap="square">
              <a:spAutoFit/>
            </a:bodyPr>
            <a:lstStyle/>
            <a:p>
              <a:pPr>
                <a:spcBef>
                  <a:spcPct val="50000"/>
                </a:spcBef>
              </a:pPr>
              <a:r>
                <a:rPr lang="en-US" b="1" dirty="0">
                  <a:solidFill>
                    <a:srgbClr val="FF2829"/>
                  </a:solidFill>
                  <a:latin typeface="Arial"/>
                  <a:cs typeface="Arial"/>
                </a:rPr>
                <a:t>Pathogenic</a:t>
              </a:r>
            </a:p>
          </p:txBody>
        </p:sp>
      </p:grpSp>
      <p:pic>
        <p:nvPicPr>
          <p:cNvPr id="24" name="Picture 2" descr="Details are in the caption following the image">
            <a:extLst>
              <a:ext uri="{FF2B5EF4-FFF2-40B4-BE49-F238E27FC236}">
                <a16:creationId xmlns:a16="http://schemas.microsoft.com/office/drawing/2014/main" id="{202F707E-14DD-A7B0-C7CA-654E47C786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9730" y="2094862"/>
            <a:ext cx="4377162" cy="2656926"/>
          </a:xfrm>
          <a:prstGeom prst="rect">
            <a:avLst/>
          </a:prstGeom>
          <a:noFill/>
          <a:extLst>
            <a:ext uri="{909E8E84-426E-40DD-AFC4-6F175D3DCCD1}">
              <a14:hiddenFill xmlns:a14="http://schemas.microsoft.com/office/drawing/2010/main">
                <a:solidFill>
                  <a:srgbClr val="FFFFFF"/>
                </a:solidFill>
              </a14:hiddenFill>
            </a:ext>
          </a:extLst>
        </p:spPr>
      </p:pic>
      <p:sp>
        <p:nvSpPr>
          <p:cNvPr id="23" name="Right Arrow 14">
            <a:extLst>
              <a:ext uri="{FF2B5EF4-FFF2-40B4-BE49-F238E27FC236}">
                <a16:creationId xmlns:a16="http://schemas.microsoft.com/office/drawing/2014/main" id="{3F1A645D-9A72-4D4A-B8EC-9BA803108154}"/>
              </a:ext>
            </a:extLst>
          </p:cNvPr>
          <p:cNvSpPr>
            <a:spLocks noChangeArrowheads="1"/>
          </p:cNvSpPr>
          <p:nvPr/>
        </p:nvSpPr>
        <p:spPr bwMode="auto">
          <a:xfrm>
            <a:off x="1897933" y="3034396"/>
            <a:ext cx="481325" cy="388929"/>
          </a:xfrm>
          <a:prstGeom prst="rightArrow">
            <a:avLst>
              <a:gd name="adj1" fmla="val 50000"/>
              <a:gd name="adj2" fmla="val 50000"/>
            </a:avLst>
          </a:prstGeom>
          <a:solidFill>
            <a:schemeClr val="accent2"/>
          </a:solidFill>
          <a:ln w="9525">
            <a:noFill/>
            <a:round/>
            <a:headEnd/>
            <a:tailEnd/>
          </a:ln>
        </p:spPr>
        <p:txBody>
          <a:bodyPr/>
          <a:lstStyle/>
          <a:p>
            <a:endParaRPr lang="en-US"/>
          </a:p>
        </p:txBody>
      </p:sp>
      <p:sp>
        <p:nvSpPr>
          <p:cNvPr id="25" name="Right Arrow 14">
            <a:extLst>
              <a:ext uri="{FF2B5EF4-FFF2-40B4-BE49-F238E27FC236}">
                <a16:creationId xmlns:a16="http://schemas.microsoft.com/office/drawing/2014/main" id="{3A947695-BB8C-51C0-5747-0B870CA6495D}"/>
              </a:ext>
            </a:extLst>
          </p:cNvPr>
          <p:cNvSpPr>
            <a:spLocks noChangeArrowheads="1"/>
          </p:cNvSpPr>
          <p:nvPr/>
        </p:nvSpPr>
        <p:spPr bwMode="auto">
          <a:xfrm>
            <a:off x="6905378" y="3069524"/>
            <a:ext cx="481325" cy="388929"/>
          </a:xfrm>
          <a:prstGeom prst="rightArrow">
            <a:avLst>
              <a:gd name="adj1" fmla="val 50000"/>
              <a:gd name="adj2" fmla="val 50000"/>
            </a:avLst>
          </a:prstGeom>
          <a:solidFill>
            <a:schemeClr val="accent2"/>
          </a:solidFill>
          <a:ln w="9525">
            <a:noFill/>
            <a:round/>
            <a:headEnd/>
            <a:tailEnd/>
          </a:ln>
        </p:spPr>
        <p:txBody>
          <a:bodyPr/>
          <a:lstStyle/>
          <a:p>
            <a:endParaRPr lang="en-US"/>
          </a:p>
        </p:txBody>
      </p:sp>
      <p:sp>
        <p:nvSpPr>
          <p:cNvPr id="13" name="Footer Placeholder 3">
            <a:extLst>
              <a:ext uri="{FF2B5EF4-FFF2-40B4-BE49-F238E27FC236}">
                <a16:creationId xmlns:a16="http://schemas.microsoft.com/office/drawing/2014/main" id="{121B1DA9-67AD-F5F3-020C-CA89FCBFD90D}"/>
              </a:ext>
            </a:extLst>
          </p:cNvPr>
          <p:cNvSpPr txBox="1">
            <a:spLocks/>
          </p:cNvSpPr>
          <p:nvPr/>
        </p:nvSpPr>
        <p:spPr>
          <a:xfrm>
            <a:off x="433227" y="5805169"/>
            <a:ext cx="8229600" cy="34365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chemeClr val="tx1"/>
                </a:solidFill>
              </a:rPr>
              <a:t>Hu et al. (2019) </a:t>
            </a:r>
            <a:r>
              <a:rPr lang="en-US" sz="1400" dirty="0" err="1">
                <a:solidFill>
                  <a:schemeClr val="tx1"/>
                </a:solidFill>
              </a:rPr>
              <a:t>VIPdb</a:t>
            </a:r>
            <a:r>
              <a:rPr lang="en-US" sz="1400" dirty="0">
                <a:solidFill>
                  <a:schemeClr val="tx1"/>
                </a:solidFill>
              </a:rPr>
              <a:t>, a genetic Variant Impact Predictor Database. </a:t>
            </a:r>
            <a:r>
              <a:rPr lang="en-US" sz="1400" i="1" dirty="0">
                <a:solidFill>
                  <a:schemeClr val="tx1"/>
                </a:solidFill>
              </a:rPr>
              <a:t>Human </a:t>
            </a:r>
            <a:r>
              <a:rPr lang="en-US" sz="1400" i="1" dirty="0" err="1">
                <a:solidFill>
                  <a:schemeClr val="tx1"/>
                </a:solidFill>
              </a:rPr>
              <a:t>Mutat</a:t>
            </a:r>
            <a:r>
              <a:rPr lang="en-US" sz="1400" i="1" dirty="0">
                <a:solidFill>
                  <a:schemeClr val="tx1"/>
                </a:solidFill>
              </a:rPr>
              <a:t>.</a:t>
            </a:r>
            <a:endParaRPr lang="en-US" sz="1400" dirty="0">
              <a:solidFill>
                <a:schemeClr val="tx1"/>
              </a:solidFill>
              <a:cs typeface="Arial"/>
            </a:endParaRPr>
          </a:p>
        </p:txBody>
      </p:sp>
      <p:sp>
        <p:nvSpPr>
          <p:cNvPr id="14" name="Text Box 6">
            <a:extLst>
              <a:ext uri="{FF2B5EF4-FFF2-40B4-BE49-F238E27FC236}">
                <a16:creationId xmlns:a16="http://schemas.microsoft.com/office/drawing/2014/main" id="{1E5BE3D0-7BE5-B969-7C2A-16F1E1EA0F8A}"/>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5" name="Text Box 8">
            <a:extLst>
              <a:ext uri="{FF2B5EF4-FFF2-40B4-BE49-F238E27FC236}">
                <a16:creationId xmlns:a16="http://schemas.microsoft.com/office/drawing/2014/main" id="{54B6D246-B5E1-0C59-9C16-134613BD8907}"/>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6" name="Text Box 9">
            <a:extLst>
              <a:ext uri="{FF2B5EF4-FFF2-40B4-BE49-F238E27FC236}">
                <a16:creationId xmlns:a16="http://schemas.microsoft.com/office/drawing/2014/main" id="{8FE55AD1-8A90-8141-B3B9-6528DA44A81E}"/>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786017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890F-52B0-C1FE-AC03-1240A8323499}"/>
              </a:ext>
            </a:extLst>
          </p:cNvPr>
          <p:cNvSpPr>
            <a:spLocks noGrp="1"/>
          </p:cNvSpPr>
          <p:nvPr>
            <p:ph type="title"/>
          </p:nvPr>
        </p:nvSpPr>
        <p:spPr/>
        <p:txBody>
          <a:bodyPr>
            <a:normAutofit/>
          </a:bodyPr>
          <a:lstStyle/>
          <a:p>
            <a:r>
              <a:rPr lang="en-US" sz="3200" b="1" dirty="0"/>
              <a:t>ACMG/AMP guidelines for clinical variant classification</a:t>
            </a:r>
          </a:p>
        </p:txBody>
      </p:sp>
      <p:sp>
        <p:nvSpPr>
          <p:cNvPr id="3" name="TextBox 2">
            <a:extLst>
              <a:ext uri="{FF2B5EF4-FFF2-40B4-BE49-F238E27FC236}">
                <a16:creationId xmlns:a16="http://schemas.microsoft.com/office/drawing/2014/main" id="{72A4FB2B-2947-A618-347F-AB5E829A89B6}"/>
              </a:ext>
            </a:extLst>
          </p:cNvPr>
          <p:cNvSpPr txBox="1"/>
          <p:nvPr/>
        </p:nvSpPr>
        <p:spPr>
          <a:xfrm>
            <a:off x="4646645" y="1066800"/>
            <a:ext cx="0" cy="0"/>
          </a:xfrm>
          <a:prstGeom prst="rect">
            <a:avLst/>
          </a:prstGeom>
          <a:noFill/>
        </p:spPr>
        <p:txBody>
          <a:bodyPr wrap="none" lIns="0" tIns="0" rIns="0" bIns="0" rtlCol="0">
            <a:noAutofit/>
          </a:bodyPr>
          <a:lstStyle/>
          <a:p>
            <a:pPr>
              <a:spcAft>
                <a:spcPts val="450"/>
              </a:spcAft>
            </a:pPr>
            <a:endParaRPr lang="en-US" sz="1350" dirty="0" err="1"/>
          </a:p>
        </p:txBody>
      </p:sp>
      <p:sp>
        <p:nvSpPr>
          <p:cNvPr id="8" name="Right Arrow 7">
            <a:extLst>
              <a:ext uri="{FF2B5EF4-FFF2-40B4-BE49-F238E27FC236}">
                <a16:creationId xmlns:a16="http://schemas.microsoft.com/office/drawing/2014/main" id="{B278E373-092A-6843-6DE3-2BAF1DAF8176}"/>
              </a:ext>
            </a:extLst>
          </p:cNvPr>
          <p:cNvSpPr/>
          <p:nvPr/>
        </p:nvSpPr>
        <p:spPr>
          <a:xfrm>
            <a:off x="2332144" y="3018063"/>
            <a:ext cx="460331" cy="546873"/>
          </a:xfrm>
          <a:prstGeom prst="rightArrow">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a:extLst>
              <a:ext uri="{FF2B5EF4-FFF2-40B4-BE49-F238E27FC236}">
                <a16:creationId xmlns:a16="http://schemas.microsoft.com/office/drawing/2014/main" id="{43F8F51B-487F-BCCB-2345-7C4201669AA4}"/>
              </a:ext>
            </a:extLst>
          </p:cNvPr>
          <p:cNvSpPr/>
          <p:nvPr/>
        </p:nvSpPr>
        <p:spPr>
          <a:xfrm>
            <a:off x="370934" y="1944394"/>
            <a:ext cx="1700463" cy="2694214"/>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b="1" dirty="0">
                <a:solidFill>
                  <a:schemeClr val="accent4">
                    <a:lumMod val="50000"/>
                  </a:schemeClr>
                </a:solidFill>
              </a:rPr>
              <a:t>Data</a:t>
            </a:r>
          </a:p>
          <a:p>
            <a:pPr marL="214313" indent="-214313">
              <a:spcAft>
                <a:spcPts val="450"/>
              </a:spcAft>
              <a:buFont typeface="Arial" panose="020B0604020202020204" pitchFamily="34" charset="0"/>
              <a:buChar char="•"/>
            </a:pPr>
            <a:r>
              <a:rPr lang="en-US" sz="1350" dirty="0">
                <a:solidFill>
                  <a:schemeClr val="tx1"/>
                </a:solidFill>
              </a:rPr>
              <a:t>Population</a:t>
            </a:r>
          </a:p>
          <a:p>
            <a:pPr marL="214313" indent="-214313">
              <a:spcAft>
                <a:spcPts val="450"/>
              </a:spcAft>
              <a:buFont typeface="Arial" panose="020B0604020202020204" pitchFamily="34" charset="0"/>
              <a:buChar char="•"/>
            </a:pPr>
            <a:r>
              <a:rPr lang="en-US" sz="1350" dirty="0">
                <a:solidFill>
                  <a:schemeClr val="tx1"/>
                </a:solidFill>
              </a:rPr>
              <a:t>Computational and predictive</a:t>
            </a:r>
          </a:p>
          <a:p>
            <a:pPr marL="214313" indent="-214313">
              <a:spcAft>
                <a:spcPts val="450"/>
              </a:spcAft>
              <a:buFont typeface="Arial" panose="020B0604020202020204" pitchFamily="34" charset="0"/>
              <a:buChar char="•"/>
            </a:pPr>
            <a:r>
              <a:rPr lang="en-US" sz="1350" dirty="0">
                <a:solidFill>
                  <a:schemeClr val="tx1"/>
                </a:solidFill>
              </a:rPr>
              <a:t>Functional</a:t>
            </a:r>
          </a:p>
          <a:p>
            <a:pPr marL="214313" indent="-214313">
              <a:spcAft>
                <a:spcPts val="450"/>
              </a:spcAft>
              <a:buFont typeface="Arial" panose="020B0604020202020204" pitchFamily="34" charset="0"/>
              <a:buChar char="•"/>
            </a:pPr>
            <a:r>
              <a:rPr lang="en-US" sz="1350" dirty="0">
                <a:solidFill>
                  <a:schemeClr val="tx1"/>
                </a:solidFill>
              </a:rPr>
              <a:t>Segregation</a:t>
            </a:r>
          </a:p>
          <a:p>
            <a:pPr marL="214313" indent="-214313">
              <a:spcAft>
                <a:spcPts val="450"/>
              </a:spcAft>
              <a:buFont typeface="Arial" panose="020B0604020202020204" pitchFamily="34" charset="0"/>
              <a:buChar char="•"/>
            </a:pPr>
            <a:r>
              <a:rPr lang="en-US" sz="1350" dirty="0">
                <a:solidFill>
                  <a:schemeClr val="tx1"/>
                </a:solidFill>
              </a:rPr>
              <a:t>De novo</a:t>
            </a:r>
          </a:p>
          <a:p>
            <a:pPr marL="214313" indent="-214313">
              <a:spcAft>
                <a:spcPts val="450"/>
              </a:spcAft>
              <a:buFont typeface="Arial" panose="020B0604020202020204" pitchFamily="34" charset="0"/>
              <a:buChar char="•"/>
            </a:pPr>
            <a:r>
              <a:rPr lang="en-US" sz="1350" dirty="0">
                <a:solidFill>
                  <a:schemeClr val="tx1"/>
                </a:solidFill>
              </a:rPr>
              <a:t>Allelic</a:t>
            </a:r>
          </a:p>
          <a:p>
            <a:pPr marL="214313" indent="-214313">
              <a:spcAft>
                <a:spcPts val="450"/>
              </a:spcAft>
              <a:buFont typeface="Arial" panose="020B0604020202020204" pitchFamily="34" charset="0"/>
              <a:buChar char="•"/>
            </a:pPr>
            <a:r>
              <a:rPr lang="en-US" sz="1350" dirty="0">
                <a:solidFill>
                  <a:schemeClr val="tx1"/>
                </a:solidFill>
              </a:rPr>
              <a:t>Other database</a:t>
            </a:r>
          </a:p>
          <a:p>
            <a:pPr marL="214313" indent="-214313">
              <a:spcAft>
                <a:spcPts val="450"/>
              </a:spcAft>
              <a:buFont typeface="Arial" panose="020B0604020202020204" pitchFamily="34" charset="0"/>
              <a:buChar char="•"/>
            </a:pPr>
            <a:r>
              <a:rPr lang="en-US" sz="1350" dirty="0">
                <a:solidFill>
                  <a:schemeClr val="tx1"/>
                </a:solidFill>
              </a:rPr>
              <a:t>Other</a:t>
            </a:r>
          </a:p>
        </p:txBody>
      </p:sp>
      <p:sp>
        <p:nvSpPr>
          <p:cNvPr id="10" name="TextBox 9">
            <a:extLst>
              <a:ext uri="{FF2B5EF4-FFF2-40B4-BE49-F238E27FC236}">
                <a16:creationId xmlns:a16="http://schemas.microsoft.com/office/drawing/2014/main" id="{1B8649C5-4A04-E2FD-B070-21E696069CDF}"/>
              </a:ext>
            </a:extLst>
          </p:cNvPr>
          <p:cNvSpPr txBox="1"/>
          <p:nvPr/>
        </p:nvSpPr>
        <p:spPr>
          <a:xfrm>
            <a:off x="1686509" y="2998237"/>
            <a:ext cx="0" cy="0"/>
          </a:xfrm>
          <a:prstGeom prst="rect">
            <a:avLst/>
          </a:prstGeom>
          <a:noFill/>
        </p:spPr>
        <p:txBody>
          <a:bodyPr wrap="none" lIns="0" tIns="0" rIns="0" bIns="0" rtlCol="0">
            <a:noAutofit/>
          </a:bodyPr>
          <a:lstStyle/>
          <a:p>
            <a:pPr>
              <a:spcAft>
                <a:spcPts val="450"/>
              </a:spcAft>
            </a:pPr>
            <a:endParaRPr lang="en-US" sz="1350" dirty="0" err="1"/>
          </a:p>
        </p:txBody>
      </p:sp>
      <p:sp>
        <p:nvSpPr>
          <p:cNvPr id="11" name="Rectangle 10">
            <a:extLst>
              <a:ext uri="{FF2B5EF4-FFF2-40B4-BE49-F238E27FC236}">
                <a16:creationId xmlns:a16="http://schemas.microsoft.com/office/drawing/2014/main" id="{C6568A0A-6E36-C306-5FA9-A0BD44FE70FD}"/>
              </a:ext>
            </a:extLst>
          </p:cNvPr>
          <p:cNvSpPr/>
          <p:nvPr/>
        </p:nvSpPr>
        <p:spPr>
          <a:xfrm>
            <a:off x="3054481" y="1944393"/>
            <a:ext cx="2284010" cy="2694214"/>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Aft>
                <a:spcPts val="450"/>
              </a:spcAft>
            </a:pPr>
            <a:r>
              <a:rPr lang="en-US" b="1" dirty="0">
                <a:solidFill>
                  <a:schemeClr val="accent5">
                    <a:lumMod val="75000"/>
                  </a:schemeClr>
                </a:solidFill>
              </a:rPr>
              <a:t>Evidential strength</a:t>
            </a:r>
          </a:p>
          <a:p>
            <a:pPr marL="214313" indent="-214313">
              <a:spcAft>
                <a:spcPts val="450"/>
              </a:spcAft>
              <a:buFont typeface="Arial" panose="020B0604020202020204" pitchFamily="34" charset="0"/>
              <a:buChar char="•"/>
            </a:pPr>
            <a:r>
              <a:rPr lang="en-US" sz="1350" dirty="0">
                <a:solidFill>
                  <a:schemeClr val="tx1"/>
                </a:solidFill>
              </a:rPr>
              <a:t>Very Strong (</a:t>
            </a:r>
            <a:r>
              <a:rPr lang="en-US" sz="1350" b="1" dirty="0">
                <a:solidFill>
                  <a:srgbClr val="7F1316"/>
                </a:solidFill>
              </a:rPr>
              <a:t>PVS</a:t>
            </a:r>
            <a:r>
              <a:rPr lang="en-US" sz="1350" dirty="0">
                <a:solidFill>
                  <a:schemeClr val="tx1"/>
                </a:solidFill>
              </a:rPr>
              <a:t>, BVS)</a:t>
            </a:r>
          </a:p>
          <a:p>
            <a:pPr marL="214313" indent="-214313">
              <a:spcAft>
                <a:spcPts val="450"/>
              </a:spcAft>
              <a:buFont typeface="Arial" panose="020B0604020202020204" pitchFamily="34" charset="0"/>
              <a:buChar char="•"/>
            </a:pPr>
            <a:r>
              <a:rPr lang="en-US" sz="1350" dirty="0">
                <a:solidFill>
                  <a:schemeClr val="tx1"/>
                </a:solidFill>
              </a:rPr>
              <a:t>Strong (</a:t>
            </a:r>
            <a:r>
              <a:rPr lang="en-US" sz="1350" b="1" dirty="0">
                <a:solidFill>
                  <a:srgbClr val="EE2024"/>
                </a:solidFill>
              </a:rPr>
              <a:t>PS</a:t>
            </a:r>
            <a:r>
              <a:rPr lang="en-US" sz="1350" dirty="0">
                <a:solidFill>
                  <a:schemeClr val="tx1"/>
                </a:solidFill>
              </a:rPr>
              <a:t>, </a:t>
            </a:r>
            <a:r>
              <a:rPr lang="en-US" sz="1350" b="1" dirty="0">
                <a:solidFill>
                  <a:srgbClr val="642065"/>
                </a:solidFill>
              </a:rPr>
              <a:t>BS</a:t>
            </a:r>
            <a:r>
              <a:rPr lang="en-US" sz="1350" dirty="0">
                <a:solidFill>
                  <a:schemeClr val="tx1"/>
                </a:solidFill>
              </a:rPr>
              <a:t>)</a:t>
            </a:r>
          </a:p>
          <a:p>
            <a:pPr marL="214313" indent="-214313">
              <a:spcAft>
                <a:spcPts val="450"/>
              </a:spcAft>
              <a:buFont typeface="Arial" panose="020B0604020202020204" pitchFamily="34" charset="0"/>
              <a:buChar char="•"/>
            </a:pPr>
            <a:r>
              <a:rPr lang="en-US" sz="1350" dirty="0">
                <a:solidFill>
                  <a:schemeClr val="tx1"/>
                </a:solidFill>
              </a:rPr>
              <a:t>Moderate (</a:t>
            </a:r>
            <a:r>
              <a:rPr lang="en-US" sz="1350" b="1" dirty="0">
                <a:solidFill>
                  <a:srgbClr val="ED7D2E"/>
                </a:solidFill>
              </a:rPr>
              <a:t>PM</a:t>
            </a:r>
            <a:r>
              <a:rPr lang="en-US" sz="1350" dirty="0">
                <a:solidFill>
                  <a:schemeClr val="tx1"/>
                </a:solidFill>
              </a:rPr>
              <a:t>, BM)</a:t>
            </a:r>
          </a:p>
          <a:p>
            <a:pPr marL="214313" indent="-214313">
              <a:spcAft>
                <a:spcPts val="450"/>
              </a:spcAft>
              <a:buFont typeface="Arial" panose="020B0604020202020204" pitchFamily="34" charset="0"/>
              <a:buChar char="•"/>
            </a:pPr>
            <a:r>
              <a:rPr lang="en-US" sz="1350" dirty="0">
                <a:solidFill>
                  <a:schemeClr val="tx1"/>
                </a:solidFill>
              </a:rPr>
              <a:t>Supporting (</a:t>
            </a:r>
            <a:r>
              <a:rPr lang="en-US" sz="1350" b="1" dirty="0">
                <a:solidFill>
                  <a:srgbClr val="71AD44"/>
                </a:solidFill>
              </a:rPr>
              <a:t>PP</a:t>
            </a:r>
            <a:r>
              <a:rPr lang="en-US" sz="1350" dirty="0">
                <a:solidFill>
                  <a:schemeClr val="tx1"/>
                </a:solidFill>
              </a:rPr>
              <a:t>, </a:t>
            </a:r>
            <a:r>
              <a:rPr lang="en-US" sz="1350" b="1" dirty="0">
                <a:solidFill>
                  <a:srgbClr val="5C9BD3"/>
                </a:solidFill>
              </a:rPr>
              <a:t>BP</a:t>
            </a:r>
            <a:r>
              <a:rPr lang="en-US" sz="1350" dirty="0">
                <a:solidFill>
                  <a:schemeClr val="tx1"/>
                </a:solidFill>
              </a:rPr>
              <a:t>)</a:t>
            </a:r>
          </a:p>
          <a:p>
            <a:pPr marL="214313" indent="-214313">
              <a:spcAft>
                <a:spcPts val="450"/>
              </a:spcAft>
              <a:buFont typeface="Arial" panose="020B0604020202020204" pitchFamily="34" charset="0"/>
              <a:buChar char="•"/>
            </a:pPr>
            <a:r>
              <a:rPr lang="en-US" sz="1350" dirty="0">
                <a:solidFill>
                  <a:schemeClr val="tx1"/>
                </a:solidFill>
              </a:rPr>
              <a:t>Indeterminate</a:t>
            </a:r>
          </a:p>
        </p:txBody>
      </p:sp>
      <p:sp>
        <p:nvSpPr>
          <p:cNvPr id="14" name="Footer Placeholder 3">
            <a:extLst>
              <a:ext uri="{FF2B5EF4-FFF2-40B4-BE49-F238E27FC236}">
                <a16:creationId xmlns:a16="http://schemas.microsoft.com/office/drawing/2014/main" id="{6F4802E4-2362-2755-22D5-589CDCC52ECB}"/>
              </a:ext>
            </a:extLst>
          </p:cNvPr>
          <p:cNvSpPr>
            <a:spLocks noGrp="1"/>
          </p:cNvSpPr>
          <p:nvPr>
            <p:ph type="ftr" sz="quarter" idx="11"/>
          </p:nvPr>
        </p:nvSpPr>
        <p:spPr>
          <a:xfrm>
            <a:off x="342900" y="5583043"/>
            <a:ext cx="8572500" cy="682326"/>
          </a:xfrm>
        </p:spPr>
        <p:txBody>
          <a:bodyPr/>
          <a:lstStyle/>
          <a:p>
            <a:pPr algn="l"/>
            <a:r>
              <a:rPr lang="en-US" sz="1400" dirty="0">
                <a:solidFill>
                  <a:schemeClr val="tx1"/>
                </a:solidFill>
              </a:rPr>
              <a:t>Richards </a:t>
            </a:r>
            <a:r>
              <a:rPr lang="en-US" sz="1400" i="1" dirty="0">
                <a:solidFill>
                  <a:schemeClr val="tx1"/>
                </a:solidFill>
              </a:rPr>
              <a:t>et al. </a:t>
            </a:r>
            <a:r>
              <a:rPr lang="en-US" sz="1400" dirty="0">
                <a:solidFill>
                  <a:schemeClr val="tx1"/>
                </a:solidFill>
              </a:rPr>
              <a:t>(2015) Standards and guidelines for the interpretation of sequence variants: a joint consensus recommendation of the American College of Medical Genetics and Genomics and the Association for Molecular Pathology. </a:t>
            </a:r>
            <a:r>
              <a:rPr lang="en-US" sz="1400" i="1" dirty="0">
                <a:solidFill>
                  <a:schemeClr val="tx1"/>
                </a:solidFill>
              </a:rPr>
              <a:t>Genet. Med.</a:t>
            </a:r>
            <a:endParaRPr lang="en-US" sz="1400" dirty="0">
              <a:solidFill>
                <a:schemeClr val="tx1"/>
              </a:solidFill>
            </a:endParaRPr>
          </a:p>
        </p:txBody>
      </p:sp>
      <p:sp>
        <p:nvSpPr>
          <p:cNvPr id="12" name="Text Box 6">
            <a:extLst>
              <a:ext uri="{FF2B5EF4-FFF2-40B4-BE49-F238E27FC236}">
                <a16:creationId xmlns:a16="http://schemas.microsoft.com/office/drawing/2014/main" id="{1BE40EFA-37C6-0423-72CE-B26732F7C57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3" name="Text Box 8">
            <a:extLst>
              <a:ext uri="{FF2B5EF4-FFF2-40B4-BE49-F238E27FC236}">
                <a16:creationId xmlns:a16="http://schemas.microsoft.com/office/drawing/2014/main" id="{86C33F60-F10A-9D88-318B-27C7088D58EE}"/>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5" name="Text Box 9">
            <a:extLst>
              <a:ext uri="{FF2B5EF4-FFF2-40B4-BE49-F238E27FC236}">
                <a16:creationId xmlns:a16="http://schemas.microsoft.com/office/drawing/2014/main" id="{7F1E3921-04A1-60AE-E5E6-3244CED83916}"/>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790924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890F-52B0-C1FE-AC03-1240A8323499}"/>
              </a:ext>
            </a:extLst>
          </p:cNvPr>
          <p:cNvSpPr>
            <a:spLocks noGrp="1"/>
          </p:cNvSpPr>
          <p:nvPr>
            <p:ph type="title"/>
          </p:nvPr>
        </p:nvSpPr>
        <p:spPr/>
        <p:txBody>
          <a:bodyPr>
            <a:normAutofit/>
          </a:bodyPr>
          <a:lstStyle/>
          <a:p>
            <a:r>
              <a:rPr lang="en-US" sz="3200" b="1" dirty="0"/>
              <a:t>ACMG/AMP guidelines for clinical variant classification</a:t>
            </a:r>
          </a:p>
        </p:txBody>
      </p:sp>
      <p:sp>
        <p:nvSpPr>
          <p:cNvPr id="7" name="Right Arrow 6">
            <a:extLst>
              <a:ext uri="{FF2B5EF4-FFF2-40B4-BE49-F238E27FC236}">
                <a16:creationId xmlns:a16="http://schemas.microsoft.com/office/drawing/2014/main" id="{7B745C0D-C729-B6B6-9356-37E4117B0752}"/>
              </a:ext>
            </a:extLst>
          </p:cNvPr>
          <p:cNvSpPr/>
          <p:nvPr/>
        </p:nvSpPr>
        <p:spPr>
          <a:xfrm>
            <a:off x="5606577" y="3018063"/>
            <a:ext cx="460331" cy="546873"/>
          </a:xfrm>
          <a:prstGeom prst="rightArrow">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a:extLst>
              <a:ext uri="{FF2B5EF4-FFF2-40B4-BE49-F238E27FC236}">
                <a16:creationId xmlns:a16="http://schemas.microsoft.com/office/drawing/2014/main" id="{BE054E4B-CF4F-187E-303A-0DCF9409E034}"/>
              </a:ext>
            </a:extLst>
          </p:cNvPr>
          <p:cNvPicPr>
            <a:picLocks noChangeAspect="1"/>
          </p:cNvPicPr>
          <p:nvPr/>
        </p:nvPicPr>
        <p:blipFill>
          <a:blip r:embed="rId2"/>
          <a:stretch>
            <a:fillRect/>
          </a:stretch>
        </p:blipFill>
        <p:spPr>
          <a:xfrm>
            <a:off x="6232127" y="1448752"/>
            <a:ext cx="2534933" cy="3855212"/>
          </a:xfrm>
          <a:prstGeom prst="rect">
            <a:avLst/>
          </a:prstGeom>
        </p:spPr>
      </p:pic>
      <p:sp>
        <p:nvSpPr>
          <p:cNvPr id="3" name="TextBox 2">
            <a:extLst>
              <a:ext uri="{FF2B5EF4-FFF2-40B4-BE49-F238E27FC236}">
                <a16:creationId xmlns:a16="http://schemas.microsoft.com/office/drawing/2014/main" id="{72A4FB2B-2947-A618-347F-AB5E829A89B6}"/>
              </a:ext>
            </a:extLst>
          </p:cNvPr>
          <p:cNvSpPr txBox="1"/>
          <p:nvPr/>
        </p:nvSpPr>
        <p:spPr>
          <a:xfrm>
            <a:off x="4646645" y="1066800"/>
            <a:ext cx="0" cy="0"/>
          </a:xfrm>
          <a:prstGeom prst="rect">
            <a:avLst/>
          </a:prstGeom>
          <a:noFill/>
        </p:spPr>
        <p:txBody>
          <a:bodyPr wrap="none" lIns="0" tIns="0" rIns="0" bIns="0" rtlCol="0">
            <a:noAutofit/>
          </a:bodyPr>
          <a:lstStyle/>
          <a:p>
            <a:pPr>
              <a:spcAft>
                <a:spcPts val="450"/>
              </a:spcAft>
            </a:pPr>
            <a:endParaRPr lang="en-US" sz="1350" dirty="0" err="1"/>
          </a:p>
        </p:txBody>
      </p:sp>
      <p:sp>
        <p:nvSpPr>
          <p:cNvPr id="8" name="Right Arrow 7">
            <a:extLst>
              <a:ext uri="{FF2B5EF4-FFF2-40B4-BE49-F238E27FC236}">
                <a16:creationId xmlns:a16="http://schemas.microsoft.com/office/drawing/2014/main" id="{B278E373-092A-6843-6DE3-2BAF1DAF8176}"/>
              </a:ext>
            </a:extLst>
          </p:cNvPr>
          <p:cNvSpPr/>
          <p:nvPr/>
        </p:nvSpPr>
        <p:spPr>
          <a:xfrm>
            <a:off x="2332144" y="3018063"/>
            <a:ext cx="460331" cy="546873"/>
          </a:xfrm>
          <a:prstGeom prst="rightArrow">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a:extLst>
              <a:ext uri="{FF2B5EF4-FFF2-40B4-BE49-F238E27FC236}">
                <a16:creationId xmlns:a16="http://schemas.microsoft.com/office/drawing/2014/main" id="{43F8F51B-487F-BCCB-2345-7C4201669AA4}"/>
              </a:ext>
            </a:extLst>
          </p:cNvPr>
          <p:cNvSpPr/>
          <p:nvPr/>
        </p:nvSpPr>
        <p:spPr>
          <a:xfrm>
            <a:off x="370934" y="1944394"/>
            <a:ext cx="1700463" cy="2694214"/>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b="1" dirty="0">
                <a:solidFill>
                  <a:schemeClr val="accent4">
                    <a:lumMod val="50000"/>
                  </a:schemeClr>
                </a:solidFill>
              </a:rPr>
              <a:t>Data</a:t>
            </a:r>
          </a:p>
          <a:p>
            <a:pPr marL="214313" indent="-214313">
              <a:spcAft>
                <a:spcPts val="450"/>
              </a:spcAft>
              <a:buFont typeface="Arial" panose="020B0604020202020204" pitchFamily="34" charset="0"/>
              <a:buChar char="•"/>
            </a:pPr>
            <a:r>
              <a:rPr lang="en-US" sz="1350" dirty="0">
                <a:solidFill>
                  <a:schemeClr val="tx1"/>
                </a:solidFill>
              </a:rPr>
              <a:t>Population</a:t>
            </a:r>
          </a:p>
          <a:p>
            <a:pPr marL="214313" indent="-214313">
              <a:spcAft>
                <a:spcPts val="450"/>
              </a:spcAft>
              <a:buFont typeface="Arial" panose="020B0604020202020204" pitchFamily="34" charset="0"/>
              <a:buChar char="•"/>
            </a:pPr>
            <a:r>
              <a:rPr lang="en-US" sz="1350" dirty="0">
                <a:solidFill>
                  <a:schemeClr val="tx1"/>
                </a:solidFill>
              </a:rPr>
              <a:t>Computational and predictive</a:t>
            </a:r>
          </a:p>
          <a:p>
            <a:pPr marL="214313" indent="-214313">
              <a:spcAft>
                <a:spcPts val="450"/>
              </a:spcAft>
              <a:buFont typeface="Arial" panose="020B0604020202020204" pitchFamily="34" charset="0"/>
              <a:buChar char="•"/>
            </a:pPr>
            <a:r>
              <a:rPr lang="en-US" sz="1350" dirty="0">
                <a:solidFill>
                  <a:schemeClr val="tx1"/>
                </a:solidFill>
              </a:rPr>
              <a:t>Functional</a:t>
            </a:r>
          </a:p>
          <a:p>
            <a:pPr marL="214313" indent="-214313">
              <a:spcAft>
                <a:spcPts val="450"/>
              </a:spcAft>
              <a:buFont typeface="Arial" panose="020B0604020202020204" pitchFamily="34" charset="0"/>
              <a:buChar char="•"/>
            </a:pPr>
            <a:r>
              <a:rPr lang="en-US" sz="1350" dirty="0">
                <a:solidFill>
                  <a:schemeClr val="tx1"/>
                </a:solidFill>
              </a:rPr>
              <a:t>Segregation</a:t>
            </a:r>
          </a:p>
          <a:p>
            <a:pPr marL="214313" indent="-214313">
              <a:spcAft>
                <a:spcPts val="450"/>
              </a:spcAft>
              <a:buFont typeface="Arial" panose="020B0604020202020204" pitchFamily="34" charset="0"/>
              <a:buChar char="•"/>
            </a:pPr>
            <a:r>
              <a:rPr lang="en-US" sz="1350" dirty="0">
                <a:solidFill>
                  <a:schemeClr val="tx1"/>
                </a:solidFill>
              </a:rPr>
              <a:t>De novo</a:t>
            </a:r>
          </a:p>
          <a:p>
            <a:pPr marL="214313" indent="-214313">
              <a:spcAft>
                <a:spcPts val="450"/>
              </a:spcAft>
              <a:buFont typeface="Arial" panose="020B0604020202020204" pitchFamily="34" charset="0"/>
              <a:buChar char="•"/>
            </a:pPr>
            <a:r>
              <a:rPr lang="en-US" sz="1350" dirty="0">
                <a:solidFill>
                  <a:schemeClr val="tx1"/>
                </a:solidFill>
              </a:rPr>
              <a:t>Allelic</a:t>
            </a:r>
          </a:p>
          <a:p>
            <a:pPr marL="214313" indent="-214313">
              <a:spcAft>
                <a:spcPts val="450"/>
              </a:spcAft>
              <a:buFont typeface="Arial" panose="020B0604020202020204" pitchFamily="34" charset="0"/>
              <a:buChar char="•"/>
            </a:pPr>
            <a:r>
              <a:rPr lang="en-US" sz="1350" dirty="0">
                <a:solidFill>
                  <a:schemeClr val="tx1"/>
                </a:solidFill>
              </a:rPr>
              <a:t>Other database</a:t>
            </a:r>
          </a:p>
          <a:p>
            <a:pPr marL="214313" indent="-214313">
              <a:spcAft>
                <a:spcPts val="450"/>
              </a:spcAft>
              <a:buFont typeface="Arial" panose="020B0604020202020204" pitchFamily="34" charset="0"/>
              <a:buChar char="•"/>
            </a:pPr>
            <a:r>
              <a:rPr lang="en-US" sz="1350" dirty="0">
                <a:solidFill>
                  <a:schemeClr val="tx1"/>
                </a:solidFill>
              </a:rPr>
              <a:t>Other</a:t>
            </a:r>
          </a:p>
        </p:txBody>
      </p:sp>
      <p:sp>
        <p:nvSpPr>
          <p:cNvPr id="10" name="TextBox 9">
            <a:extLst>
              <a:ext uri="{FF2B5EF4-FFF2-40B4-BE49-F238E27FC236}">
                <a16:creationId xmlns:a16="http://schemas.microsoft.com/office/drawing/2014/main" id="{1B8649C5-4A04-E2FD-B070-21E696069CDF}"/>
              </a:ext>
            </a:extLst>
          </p:cNvPr>
          <p:cNvSpPr txBox="1"/>
          <p:nvPr/>
        </p:nvSpPr>
        <p:spPr>
          <a:xfrm>
            <a:off x="1686509" y="2998237"/>
            <a:ext cx="0" cy="0"/>
          </a:xfrm>
          <a:prstGeom prst="rect">
            <a:avLst/>
          </a:prstGeom>
          <a:noFill/>
        </p:spPr>
        <p:txBody>
          <a:bodyPr wrap="none" lIns="0" tIns="0" rIns="0" bIns="0" rtlCol="0">
            <a:noAutofit/>
          </a:bodyPr>
          <a:lstStyle/>
          <a:p>
            <a:pPr>
              <a:spcAft>
                <a:spcPts val="450"/>
              </a:spcAft>
            </a:pPr>
            <a:endParaRPr lang="en-US" sz="1350" dirty="0" err="1"/>
          </a:p>
        </p:txBody>
      </p:sp>
      <p:sp>
        <p:nvSpPr>
          <p:cNvPr id="11" name="Rectangle 10">
            <a:extLst>
              <a:ext uri="{FF2B5EF4-FFF2-40B4-BE49-F238E27FC236}">
                <a16:creationId xmlns:a16="http://schemas.microsoft.com/office/drawing/2014/main" id="{C6568A0A-6E36-C306-5FA9-A0BD44FE70FD}"/>
              </a:ext>
            </a:extLst>
          </p:cNvPr>
          <p:cNvSpPr/>
          <p:nvPr/>
        </p:nvSpPr>
        <p:spPr>
          <a:xfrm>
            <a:off x="3054481" y="1944393"/>
            <a:ext cx="2284010" cy="2694214"/>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Aft>
                <a:spcPts val="450"/>
              </a:spcAft>
            </a:pPr>
            <a:r>
              <a:rPr lang="en-US" b="1" dirty="0">
                <a:solidFill>
                  <a:schemeClr val="accent5">
                    <a:lumMod val="75000"/>
                  </a:schemeClr>
                </a:solidFill>
              </a:rPr>
              <a:t>Evidential strength</a:t>
            </a:r>
          </a:p>
          <a:p>
            <a:pPr marL="214313" indent="-214313">
              <a:spcAft>
                <a:spcPts val="450"/>
              </a:spcAft>
              <a:buFont typeface="Arial" panose="020B0604020202020204" pitchFamily="34" charset="0"/>
              <a:buChar char="•"/>
            </a:pPr>
            <a:r>
              <a:rPr lang="en-US" sz="1350" dirty="0">
                <a:solidFill>
                  <a:schemeClr val="tx1"/>
                </a:solidFill>
              </a:rPr>
              <a:t>Very Strong (</a:t>
            </a:r>
            <a:r>
              <a:rPr lang="en-US" sz="1350" b="1" dirty="0">
                <a:solidFill>
                  <a:srgbClr val="7F1316"/>
                </a:solidFill>
              </a:rPr>
              <a:t>PVS</a:t>
            </a:r>
            <a:r>
              <a:rPr lang="en-US" sz="1350" dirty="0">
                <a:solidFill>
                  <a:schemeClr val="tx1"/>
                </a:solidFill>
              </a:rPr>
              <a:t>, BVS)</a:t>
            </a:r>
          </a:p>
          <a:p>
            <a:pPr marL="214313" indent="-214313">
              <a:spcAft>
                <a:spcPts val="450"/>
              </a:spcAft>
              <a:buFont typeface="Arial" panose="020B0604020202020204" pitchFamily="34" charset="0"/>
              <a:buChar char="•"/>
            </a:pPr>
            <a:r>
              <a:rPr lang="en-US" sz="1350" dirty="0">
                <a:solidFill>
                  <a:schemeClr val="tx1"/>
                </a:solidFill>
              </a:rPr>
              <a:t>Strong (</a:t>
            </a:r>
            <a:r>
              <a:rPr lang="en-US" sz="1350" b="1" dirty="0">
                <a:solidFill>
                  <a:srgbClr val="EE2024"/>
                </a:solidFill>
              </a:rPr>
              <a:t>PS</a:t>
            </a:r>
            <a:r>
              <a:rPr lang="en-US" sz="1350" dirty="0">
                <a:solidFill>
                  <a:schemeClr val="tx1"/>
                </a:solidFill>
              </a:rPr>
              <a:t>, </a:t>
            </a:r>
            <a:r>
              <a:rPr lang="en-US" sz="1350" b="1" dirty="0">
                <a:solidFill>
                  <a:srgbClr val="642065"/>
                </a:solidFill>
              </a:rPr>
              <a:t>BS</a:t>
            </a:r>
            <a:r>
              <a:rPr lang="en-US" sz="1350" dirty="0">
                <a:solidFill>
                  <a:schemeClr val="tx1"/>
                </a:solidFill>
              </a:rPr>
              <a:t>)</a:t>
            </a:r>
          </a:p>
          <a:p>
            <a:pPr marL="214313" indent="-214313">
              <a:spcAft>
                <a:spcPts val="450"/>
              </a:spcAft>
              <a:buFont typeface="Arial" panose="020B0604020202020204" pitchFamily="34" charset="0"/>
              <a:buChar char="•"/>
            </a:pPr>
            <a:r>
              <a:rPr lang="en-US" sz="1350" dirty="0">
                <a:solidFill>
                  <a:schemeClr val="tx1"/>
                </a:solidFill>
              </a:rPr>
              <a:t>Moderate (</a:t>
            </a:r>
            <a:r>
              <a:rPr lang="en-US" sz="1350" b="1" dirty="0">
                <a:solidFill>
                  <a:srgbClr val="ED7D2E"/>
                </a:solidFill>
              </a:rPr>
              <a:t>PM</a:t>
            </a:r>
            <a:r>
              <a:rPr lang="en-US" sz="1350" dirty="0">
                <a:solidFill>
                  <a:schemeClr val="tx1"/>
                </a:solidFill>
              </a:rPr>
              <a:t>, BM)</a:t>
            </a:r>
          </a:p>
          <a:p>
            <a:pPr marL="214313" indent="-214313">
              <a:spcAft>
                <a:spcPts val="450"/>
              </a:spcAft>
              <a:buFont typeface="Arial" panose="020B0604020202020204" pitchFamily="34" charset="0"/>
              <a:buChar char="•"/>
            </a:pPr>
            <a:r>
              <a:rPr lang="en-US" sz="1350" dirty="0">
                <a:solidFill>
                  <a:schemeClr val="tx1"/>
                </a:solidFill>
              </a:rPr>
              <a:t>Supporting (</a:t>
            </a:r>
            <a:r>
              <a:rPr lang="en-US" sz="1350" b="1" dirty="0">
                <a:solidFill>
                  <a:srgbClr val="71AD44"/>
                </a:solidFill>
              </a:rPr>
              <a:t>PP</a:t>
            </a:r>
            <a:r>
              <a:rPr lang="en-US" sz="1350" dirty="0">
                <a:solidFill>
                  <a:schemeClr val="tx1"/>
                </a:solidFill>
              </a:rPr>
              <a:t>, </a:t>
            </a:r>
            <a:r>
              <a:rPr lang="en-US" sz="1350" b="1" dirty="0">
                <a:solidFill>
                  <a:srgbClr val="5C9BD3"/>
                </a:solidFill>
              </a:rPr>
              <a:t>BP</a:t>
            </a:r>
            <a:r>
              <a:rPr lang="en-US" sz="1350" dirty="0">
                <a:solidFill>
                  <a:schemeClr val="tx1"/>
                </a:solidFill>
              </a:rPr>
              <a:t>)</a:t>
            </a:r>
          </a:p>
          <a:p>
            <a:pPr marL="214313" indent="-214313">
              <a:spcAft>
                <a:spcPts val="450"/>
              </a:spcAft>
              <a:buFont typeface="Arial" panose="020B0604020202020204" pitchFamily="34" charset="0"/>
              <a:buChar char="•"/>
            </a:pPr>
            <a:r>
              <a:rPr lang="en-US" sz="1350" dirty="0">
                <a:solidFill>
                  <a:schemeClr val="tx1"/>
                </a:solidFill>
              </a:rPr>
              <a:t>Indeterminate</a:t>
            </a:r>
          </a:p>
        </p:txBody>
      </p:sp>
      <p:sp>
        <p:nvSpPr>
          <p:cNvPr id="14" name="Footer Placeholder 3">
            <a:extLst>
              <a:ext uri="{FF2B5EF4-FFF2-40B4-BE49-F238E27FC236}">
                <a16:creationId xmlns:a16="http://schemas.microsoft.com/office/drawing/2014/main" id="{6F4802E4-2362-2755-22D5-589CDCC52ECB}"/>
              </a:ext>
            </a:extLst>
          </p:cNvPr>
          <p:cNvSpPr>
            <a:spLocks noGrp="1"/>
          </p:cNvSpPr>
          <p:nvPr>
            <p:ph type="ftr" sz="quarter" idx="11"/>
          </p:nvPr>
        </p:nvSpPr>
        <p:spPr>
          <a:xfrm>
            <a:off x="342900" y="5583043"/>
            <a:ext cx="8572500" cy="682326"/>
          </a:xfrm>
        </p:spPr>
        <p:txBody>
          <a:bodyPr/>
          <a:lstStyle/>
          <a:p>
            <a:pPr algn="l"/>
            <a:r>
              <a:rPr lang="en-US" sz="1400" dirty="0">
                <a:solidFill>
                  <a:schemeClr val="tx1"/>
                </a:solidFill>
              </a:rPr>
              <a:t>Richards </a:t>
            </a:r>
            <a:r>
              <a:rPr lang="en-US" sz="1400" i="1" dirty="0">
                <a:solidFill>
                  <a:schemeClr val="tx1"/>
                </a:solidFill>
              </a:rPr>
              <a:t>et al. </a:t>
            </a:r>
            <a:r>
              <a:rPr lang="en-US" sz="1400" dirty="0">
                <a:solidFill>
                  <a:schemeClr val="tx1"/>
                </a:solidFill>
              </a:rPr>
              <a:t>(2015) Standards and guidelines for the interpretation of sequence variants: a joint consensus recommendation of the American College of Medical Genetics and Genomics and the Association for Molecular Pathology. </a:t>
            </a:r>
            <a:r>
              <a:rPr lang="en-US" sz="1400" i="1" dirty="0">
                <a:solidFill>
                  <a:schemeClr val="tx1"/>
                </a:solidFill>
              </a:rPr>
              <a:t>Genet. Med.</a:t>
            </a:r>
            <a:endParaRPr lang="en-US" sz="1400" dirty="0">
              <a:solidFill>
                <a:schemeClr val="tx1"/>
              </a:solidFill>
            </a:endParaRPr>
          </a:p>
        </p:txBody>
      </p:sp>
      <p:sp>
        <p:nvSpPr>
          <p:cNvPr id="12" name="Text Box 6">
            <a:extLst>
              <a:ext uri="{FF2B5EF4-FFF2-40B4-BE49-F238E27FC236}">
                <a16:creationId xmlns:a16="http://schemas.microsoft.com/office/drawing/2014/main" id="{1BE40EFA-37C6-0423-72CE-B26732F7C57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3" name="Text Box 8">
            <a:extLst>
              <a:ext uri="{FF2B5EF4-FFF2-40B4-BE49-F238E27FC236}">
                <a16:creationId xmlns:a16="http://schemas.microsoft.com/office/drawing/2014/main" id="{86C33F60-F10A-9D88-318B-27C7088D58EE}"/>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5" name="Text Box 9">
            <a:extLst>
              <a:ext uri="{FF2B5EF4-FFF2-40B4-BE49-F238E27FC236}">
                <a16:creationId xmlns:a16="http://schemas.microsoft.com/office/drawing/2014/main" id="{7F1E3921-04A1-60AE-E5E6-3244CED83916}"/>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660038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83A66-3623-9787-35A4-76C3D1539CCD}"/>
              </a:ext>
            </a:extLst>
          </p:cNvPr>
          <p:cNvSpPr>
            <a:spLocks noGrp="1"/>
          </p:cNvSpPr>
          <p:nvPr>
            <p:ph type="title"/>
          </p:nvPr>
        </p:nvSpPr>
        <p:spPr>
          <a:xfrm>
            <a:off x="457200" y="228600"/>
            <a:ext cx="8229600" cy="1143000"/>
          </a:xfrm>
        </p:spPr>
        <p:txBody>
          <a:bodyPr>
            <a:noAutofit/>
          </a:bodyPr>
          <a:lstStyle/>
          <a:p>
            <a:r>
              <a:rPr lang="en-US" sz="2800" b="1" dirty="0"/>
              <a:t>The PP3 and BP4 criteria: variant impact predictors are considered Supporting evidence</a:t>
            </a:r>
          </a:p>
        </p:txBody>
      </p:sp>
      <p:pic>
        <p:nvPicPr>
          <p:cNvPr id="4" name="Picture 3">
            <a:extLst>
              <a:ext uri="{FF2B5EF4-FFF2-40B4-BE49-F238E27FC236}">
                <a16:creationId xmlns:a16="http://schemas.microsoft.com/office/drawing/2014/main" id="{EF14DAC0-09D6-A5D1-68D4-17C47A7363B8}"/>
              </a:ext>
            </a:extLst>
          </p:cNvPr>
          <p:cNvPicPr>
            <a:picLocks noChangeAspect="1"/>
          </p:cNvPicPr>
          <p:nvPr/>
        </p:nvPicPr>
        <p:blipFill>
          <a:blip r:embed="rId2"/>
          <a:stretch>
            <a:fillRect/>
          </a:stretch>
        </p:blipFill>
        <p:spPr>
          <a:xfrm>
            <a:off x="139180" y="1708943"/>
            <a:ext cx="8865641" cy="1954060"/>
          </a:xfrm>
          <a:prstGeom prst="rect">
            <a:avLst/>
          </a:prstGeom>
        </p:spPr>
      </p:pic>
      <p:sp>
        <p:nvSpPr>
          <p:cNvPr id="3" name="Rounded Rectangle 2">
            <a:extLst>
              <a:ext uri="{FF2B5EF4-FFF2-40B4-BE49-F238E27FC236}">
                <a16:creationId xmlns:a16="http://schemas.microsoft.com/office/drawing/2014/main" id="{DB76E38D-F634-3443-B14F-265786C8F2BB}"/>
              </a:ext>
            </a:extLst>
          </p:cNvPr>
          <p:cNvSpPr/>
          <p:nvPr/>
        </p:nvSpPr>
        <p:spPr>
          <a:xfrm>
            <a:off x="2489548" y="1708943"/>
            <a:ext cx="1399784" cy="700606"/>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8" name="Rounded Rectangle 7">
            <a:extLst>
              <a:ext uri="{FF2B5EF4-FFF2-40B4-BE49-F238E27FC236}">
                <a16:creationId xmlns:a16="http://schemas.microsoft.com/office/drawing/2014/main" id="{564C60B1-31A7-A143-84A6-E56999D5E3CD}"/>
              </a:ext>
            </a:extLst>
          </p:cNvPr>
          <p:cNvSpPr/>
          <p:nvPr/>
        </p:nvSpPr>
        <p:spPr>
          <a:xfrm>
            <a:off x="4029773" y="1737126"/>
            <a:ext cx="1033874" cy="888026"/>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9" name="TextBox 8">
            <a:extLst>
              <a:ext uri="{FF2B5EF4-FFF2-40B4-BE49-F238E27FC236}">
                <a16:creationId xmlns:a16="http://schemas.microsoft.com/office/drawing/2014/main" id="{479F27A7-CCF0-2A46-98C2-B1B3D8BBAE06}"/>
              </a:ext>
            </a:extLst>
          </p:cNvPr>
          <p:cNvSpPr txBox="1"/>
          <p:nvPr/>
        </p:nvSpPr>
        <p:spPr>
          <a:xfrm>
            <a:off x="2514600" y="1447800"/>
            <a:ext cx="1399784" cy="298277"/>
          </a:xfrm>
          <a:prstGeom prst="rect">
            <a:avLst/>
          </a:prstGeom>
          <a:noFill/>
        </p:spPr>
        <p:txBody>
          <a:bodyPr wrap="square" lIns="0" tIns="0" rIns="0" bIns="0" rtlCol="0">
            <a:noAutofit/>
          </a:bodyPr>
          <a:lstStyle/>
          <a:p>
            <a:pPr>
              <a:spcAft>
                <a:spcPts val="450"/>
              </a:spcAft>
            </a:pPr>
            <a:r>
              <a:rPr lang="en-US" sz="1200" b="1" dirty="0"/>
              <a:t>Supporting Benign</a:t>
            </a:r>
          </a:p>
        </p:txBody>
      </p:sp>
      <p:sp>
        <p:nvSpPr>
          <p:cNvPr id="10" name="TextBox 9">
            <a:extLst>
              <a:ext uri="{FF2B5EF4-FFF2-40B4-BE49-F238E27FC236}">
                <a16:creationId xmlns:a16="http://schemas.microsoft.com/office/drawing/2014/main" id="{1EC07394-2A99-3F4F-B141-F373DD516DB4}"/>
              </a:ext>
            </a:extLst>
          </p:cNvPr>
          <p:cNvSpPr txBox="1"/>
          <p:nvPr/>
        </p:nvSpPr>
        <p:spPr>
          <a:xfrm>
            <a:off x="4038600" y="1447800"/>
            <a:ext cx="1399784" cy="298277"/>
          </a:xfrm>
          <a:prstGeom prst="rect">
            <a:avLst/>
          </a:prstGeom>
          <a:noFill/>
        </p:spPr>
        <p:txBody>
          <a:bodyPr wrap="square" lIns="0" tIns="0" rIns="0" bIns="0" rtlCol="0">
            <a:noAutofit/>
          </a:bodyPr>
          <a:lstStyle/>
          <a:p>
            <a:pPr>
              <a:spcAft>
                <a:spcPts val="450"/>
              </a:spcAft>
            </a:pPr>
            <a:r>
              <a:rPr lang="en-US" sz="1200" b="1" dirty="0"/>
              <a:t>Supporting Path</a:t>
            </a:r>
          </a:p>
        </p:txBody>
      </p:sp>
      <p:sp>
        <p:nvSpPr>
          <p:cNvPr id="11" name="TextBox 10">
            <a:extLst>
              <a:ext uri="{FF2B5EF4-FFF2-40B4-BE49-F238E27FC236}">
                <a16:creationId xmlns:a16="http://schemas.microsoft.com/office/drawing/2014/main" id="{E0DC1999-8458-604F-9276-B0A5DF7F116C}"/>
              </a:ext>
            </a:extLst>
          </p:cNvPr>
          <p:cNvSpPr txBox="1"/>
          <p:nvPr/>
        </p:nvSpPr>
        <p:spPr>
          <a:xfrm>
            <a:off x="5495006" y="1447800"/>
            <a:ext cx="1399784" cy="298277"/>
          </a:xfrm>
          <a:prstGeom prst="rect">
            <a:avLst/>
          </a:prstGeom>
          <a:noFill/>
        </p:spPr>
        <p:txBody>
          <a:bodyPr wrap="square" lIns="0" tIns="0" rIns="0" bIns="0" rtlCol="0">
            <a:noAutofit/>
          </a:bodyPr>
          <a:lstStyle/>
          <a:p>
            <a:pPr>
              <a:spcAft>
                <a:spcPts val="450"/>
              </a:spcAft>
            </a:pPr>
            <a:r>
              <a:rPr lang="en-US" sz="1200" b="1" dirty="0"/>
              <a:t>Moderate Path</a:t>
            </a:r>
          </a:p>
        </p:txBody>
      </p:sp>
      <p:sp>
        <p:nvSpPr>
          <p:cNvPr id="12" name="TextBox 11">
            <a:extLst>
              <a:ext uri="{FF2B5EF4-FFF2-40B4-BE49-F238E27FC236}">
                <a16:creationId xmlns:a16="http://schemas.microsoft.com/office/drawing/2014/main" id="{AA527D83-DB2E-9341-9D22-65F7F6C444C7}"/>
              </a:ext>
            </a:extLst>
          </p:cNvPr>
          <p:cNvSpPr txBox="1"/>
          <p:nvPr/>
        </p:nvSpPr>
        <p:spPr>
          <a:xfrm>
            <a:off x="8022623" y="1447800"/>
            <a:ext cx="1059405" cy="298277"/>
          </a:xfrm>
          <a:prstGeom prst="rect">
            <a:avLst/>
          </a:prstGeom>
          <a:noFill/>
        </p:spPr>
        <p:txBody>
          <a:bodyPr wrap="square" lIns="0" tIns="0" rIns="0" bIns="0" rtlCol="0">
            <a:noAutofit/>
          </a:bodyPr>
          <a:lstStyle/>
          <a:p>
            <a:pPr>
              <a:spcAft>
                <a:spcPts val="450"/>
              </a:spcAft>
            </a:pPr>
            <a:r>
              <a:rPr lang="en-US" sz="1200" b="1" dirty="0"/>
              <a:t>V Strong Path</a:t>
            </a:r>
          </a:p>
        </p:txBody>
      </p:sp>
      <p:sp>
        <p:nvSpPr>
          <p:cNvPr id="13" name="TextBox 12">
            <a:extLst>
              <a:ext uri="{FF2B5EF4-FFF2-40B4-BE49-F238E27FC236}">
                <a16:creationId xmlns:a16="http://schemas.microsoft.com/office/drawing/2014/main" id="{01106E0C-69E3-A74C-84FC-BB1A2F3AF0FA}"/>
              </a:ext>
            </a:extLst>
          </p:cNvPr>
          <p:cNvSpPr txBox="1"/>
          <p:nvPr/>
        </p:nvSpPr>
        <p:spPr>
          <a:xfrm>
            <a:off x="6934200" y="1447800"/>
            <a:ext cx="1399784" cy="298277"/>
          </a:xfrm>
          <a:prstGeom prst="rect">
            <a:avLst/>
          </a:prstGeom>
          <a:noFill/>
        </p:spPr>
        <p:txBody>
          <a:bodyPr wrap="square" lIns="0" tIns="0" rIns="0" bIns="0" rtlCol="0">
            <a:noAutofit/>
          </a:bodyPr>
          <a:lstStyle/>
          <a:p>
            <a:pPr>
              <a:spcAft>
                <a:spcPts val="450"/>
              </a:spcAft>
            </a:pPr>
            <a:r>
              <a:rPr lang="en-US" sz="1200" b="1" dirty="0"/>
              <a:t>Strong Path</a:t>
            </a:r>
          </a:p>
        </p:txBody>
      </p:sp>
      <p:sp>
        <p:nvSpPr>
          <p:cNvPr id="15" name="Text Box 6">
            <a:extLst>
              <a:ext uri="{FF2B5EF4-FFF2-40B4-BE49-F238E27FC236}">
                <a16:creationId xmlns:a16="http://schemas.microsoft.com/office/drawing/2014/main" id="{B8D7523E-3986-753B-BD87-111749AC9A73}"/>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6" name="Text Box 8">
            <a:extLst>
              <a:ext uri="{FF2B5EF4-FFF2-40B4-BE49-F238E27FC236}">
                <a16:creationId xmlns:a16="http://schemas.microsoft.com/office/drawing/2014/main" id="{E7139279-003F-B5CA-84E3-2B52017F0467}"/>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7" name="Text Box 9">
            <a:extLst>
              <a:ext uri="{FF2B5EF4-FFF2-40B4-BE49-F238E27FC236}">
                <a16:creationId xmlns:a16="http://schemas.microsoft.com/office/drawing/2014/main" id="{51AF46F0-DB42-95BB-302B-1B9407481015}"/>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8" name="Footer Placeholder 3">
            <a:extLst>
              <a:ext uri="{FF2B5EF4-FFF2-40B4-BE49-F238E27FC236}">
                <a16:creationId xmlns:a16="http://schemas.microsoft.com/office/drawing/2014/main" id="{FC78CA58-AC6F-7A59-4B0A-0C0D957C7EDE}"/>
              </a:ext>
            </a:extLst>
          </p:cNvPr>
          <p:cNvSpPr>
            <a:spLocks noGrp="1"/>
          </p:cNvSpPr>
          <p:nvPr>
            <p:ph type="ftr" sz="quarter" idx="11"/>
          </p:nvPr>
        </p:nvSpPr>
        <p:spPr>
          <a:xfrm>
            <a:off x="342900" y="5583043"/>
            <a:ext cx="8572500" cy="682326"/>
          </a:xfrm>
        </p:spPr>
        <p:txBody>
          <a:bodyPr/>
          <a:lstStyle/>
          <a:p>
            <a:pPr algn="l"/>
            <a:r>
              <a:rPr lang="en-US" sz="1400" dirty="0">
                <a:solidFill>
                  <a:schemeClr val="tx1"/>
                </a:solidFill>
              </a:rPr>
              <a:t>Richards </a:t>
            </a:r>
            <a:r>
              <a:rPr lang="en-US" sz="1400" i="1" dirty="0">
                <a:solidFill>
                  <a:schemeClr val="tx1"/>
                </a:solidFill>
              </a:rPr>
              <a:t>et al. </a:t>
            </a:r>
            <a:r>
              <a:rPr lang="en-US" sz="1400" dirty="0">
                <a:solidFill>
                  <a:schemeClr val="tx1"/>
                </a:solidFill>
              </a:rPr>
              <a:t>(2015) Standards and guidelines for the interpretation of sequence variants: a joint consensus recommendation of the American College of Medical Genetics and Genomics and the Association for Molecular Pathology. </a:t>
            </a:r>
            <a:r>
              <a:rPr lang="en-US" sz="1400" i="1" dirty="0">
                <a:solidFill>
                  <a:schemeClr val="tx1"/>
                </a:solidFill>
              </a:rPr>
              <a:t>Genet. Med.</a:t>
            </a:r>
            <a:endParaRPr lang="en-US" sz="1400" dirty="0">
              <a:solidFill>
                <a:schemeClr val="tx1"/>
              </a:solidFill>
            </a:endParaRPr>
          </a:p>
        </p:txBody>
      </p:sp>
    </p:spTree>
    <p:extLst>
      <p:ext uri="{BB962C8B-B14F-4D97-AF65-F5344CB8AC3E}">
        <p14:creationId xmlns:p14="http://schemas.microsoft.com/office/powerpoint/2010/main" val="3699579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83A66-3623-9787-35A4-76C3D1539CCD}"/>
              </a:ext>
            </a:extLst>
          </p:cNvPr>
          <p:cNvSpPr>
            <a:spLocks noGrp="1"/>
          </p:cNvSpPr>
          <p:nvPr>
            <p:ph type="title"/>
          </p:nvPr>
        </p:nvSpPr>
        <p:spPr>
          <a:xfrm>
            <a:off x="457200" y="228600"/>
            <a:ext cx="8229600" cy="1143000"/>
          </a:xfrm>
        </p:spPr>
        <p:txBody>
          <a:bodyPr>
            <a:noAutofit/>
          </a:bodyPr>
          <a:lstStyle/>
          <a:p>
            <a:r>
              <a:rPr lang="en-US" sz="2800" b="1" dirty="0"/>
              <a:t>The PP3 and BP4 criteria: variant impact predictors are considered Supporting evidence</a:t>
            </a:r>
          </a:p>
        </p:txBody>
      </p:sp>
      <p:sp>
        <p:nvSpPr>
          <p:cNvPr id="7" name="Content Placeholder 6">
            <a:extLst>
              <a:ext uri="{FF2B5EF4-FFF2-40B4-BE49-F238E27FC236}">
                <a16:creationId xmlns:a16="http://schemas.microsoft.com/office/drawing/2014/main" id="{35D1D124-BCF4-B848-98D0-994724369B77}"/>
              </a:ext>
            </a:extLst>
          </p:cNvPr>
          <p:cNvSpPr>
            <a:spLocks noGrp="1"/>
          </p:cNvSpPr>
          <p:nvPr>
            <p:ph idx="1"/>
          </p:nvPr>
        </p:nvSpPr>
        <p:spPr>
          <a:xfrm>
            <a:off x="342900" y="3733800"/>
            <a:ext cx="8801100" cy="1404257"/>
          </a:xfrm>
        </p:spPr>
        <p:txBody>
          <a:bodyPr>
            <a:noAutofit/>
          </a:bodyPr>
          <a:lstStyle/>
          <a:p>
            <a:pPr marL="214313" indent="-214313"/>
            <a:r>
              <a:rPr lang="en-US" sz="1800" dirty="0"/>
              <a:t>Currently, the criteria do not objectively recommend which tools to be used</a:t>
            </a:r>
          </a:p>
          <a:p>
            <a:pPr marL="214313" indent="-214313"/>
            <a:r>
              <a:rPr lang="en-US" sz="1800" dirty="0"/>
              <a:t>They assume that developer-recommended score thresholds are calibrated for clinical classification</a:t>
            </a:r>
          </a:p>
          <a:p>
            <a:pPr marL="214313" indent="-214313"/>
            <a:r>
              <a:rPr lang="en-US" sz="1800" i="1" dirty="0"/>
              <a:t>Multiple</a:t>
            </a:r>
            <a:r>
              <a:rPr lang="en-US" sz="1800" dirty="0"/>
              <a:t> </a:t>
            </a:r>
            <a:r>
              <a:rPr lang="en-US" sz="1800" i="1" dirty="0"/>
              <a:t>lines </a:t>
            </a:r>
            <a:r>
              <a:rPr lang="en-US" sz="1800" dirty="0"/>
              <a:t>of computational evidence does not account for the fact that methods may be correlated</a:t>
            </a:r>
            <a:endParaRPr lang="en-US" sz="1800" i="1" dirty="0"/>
          </a:p>
        </p:txBody>
      </p:sp>
      <p:pic>
        <p:nvPicPr>
          <p:cNvPr id="4" name="Picture 3">
            <a:extLst>
              <a:ext uri="{FF2B5EF4-FFF2-40B4-BE49-F238E27FC236}">
                <a16:creationId xmlns:a16="http://schemas.microsoft.com/office/drawing/2014/main" id="{EF14DAC0-09D6-A5D1-68D4-17C47A7363B8}"/>
              </a:ext>
            </a:extLst>
          </p:cNvPr>
          <p:cNvPicPr>
            <a:picLocks noChangeAspect="1"/>
          </p:cNvPicPr>
          <p:nvPr/>
        </p:nvPicPr>
        <p:blipFill>
          <a:blip r:embed="rId2"/>
          <a:stretch>
            <a:fillRect/>
          </a:stretch>
        </p:blipFill>
        <p:spPr>
          <a:xfrm>
            <a:off x="139180" y="1708943"/>
            <a:ext cx="8865641" cy="1954060"/>
          </a:xfrm>
          <a:prstGeom prst="rect">
            <a:avLst/>
          </a:prstGeom>
        </p:spPr>
      </p:pic>
      <p:sp>
        <p:nvSpPr>
          <p:cNvPr id="3" name="Rounded Rectangle 2">
            <a:extLst>
              <a:ext uri="{FF2B5EF4-FFF2-40B4-BE49-F238E27FC236}">
                <a16:creationId xmlns:a16="http://schemas.microsoft.com/office/drawing/2014/main" id="{DB76E38D-F634-3443-B14F-265786C8F2BB}"/>
              </a:ext>
            </a:extLst>
          </p:cNvPr>
          <p:cNvSpPr/>
          <p:nvPr/>
        </p:nvSpPr>
        <p:spPr>
          <a:xfrm>
            <a:off x="2489548" y="1708943"/>
            <a:ext cx="1399784" cy="700606"/>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8" name="Rounded Rectangle 7">
            <a:extLst>
              <a:ext uri="{FF2B5EF4-FFF2-40B4-BE49-F238E27FC236}">
                <a16:creationId xmlns:a16="http://schemas.microsoft.com/office/drawing/2014/main" id="{564C60B1-31A7-A143-84A6-E56999D5E3CD}"/>
              </a:ext>
            </a:extLst>
          </p:cNvPr>
          <p:cNvSpPr/>
          <p:nvPr/>
        </p:nvSpPr>
        <p:spPr>
          <a:xfrm>
            <a:off x="4029773" y="1737126"/>
            <a:ext cx="1033874" cy="888026"/>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9" name="TextBox 8">
            <a:extLst>
              <a:ext uri="{FF2B5EF4-FFF2-40B4-BE49-F238E27FC236}">
                <a16:creationId xmlns:a16="http://schemas.microsoft.com/office/drawing/2014/main" id="{479F27A7-CCF0-2A46-98C2-B1B3D8BBAE06}"/>
              </a:ext>
            </a:extLst>
          </p:cNvPr>
          <p:cNvSpPr txBox="1"/>
          <p:nvPr/>
        </p:nvSpPr>
        <p:spPr>
          <a:xfrm>
            <a:off x="2514600" y="1447800"/>
            <a:ext cx="1399784" cy="298277"/>
          </a:xfrm>
          <a:prstGeom prst="rect">
            <a:avLst/>
          </a:prstGeom>
          <a:noFill/>
        </p:spPr>
        <p:txBody>
          <a:bodyPr wrap="square" lIns="0" tIns="0" rIns="0" bIns="0" rtlCol="0">
            <a:noAutofit/>
          </a:bodyPr>
          <a:lstStyle/>
          <a:p>
            <a:pPr>
              <a:spcAft>
                <a:spcPts val="450"/>
              </a:spcAft>
            </a:pPr>
            <a:r>
              <a:rPr lang="en-US" sz="1200" b="1" dirty="0"/>
              <a:t>Supporting Benign</a:t>
            </a:r>
          </a:p>
        </p:txBody>
      </p:sp>
      <p:sp>
        <p:nvSpPr>
          <p:cNvPr id="10" name="TextBox 9">
            <a:extLst>
              <a:ext uri="{FF2B5EF4-FFF2-40B4-BE49-F238E27FC236}">
                <a16:creationId xmlns:a16="http://schemas.microsoft.com/office/drawing/2014/main" id="{1EC07394-2A99-3F4F-B141-F373DD516DB4}"/>
              </a:ext>
            </a:extLst>
          </p:cNvPr>
          <p:cNvSpPr txBox="1"/>
          <p:nvPr/>
        </p:nvSpPr>
        <p:spPr>
          <a:xfrm>
            <a:off x="4038600" y="1447800"/>
            <a:ext cx="1399784" cy="298277"/>
          </a:xfrm>
          <a:prstGeom prst="rect">
            <a:avLst/>
          </a:prstGeom>
          <a:noFill/>
        </p:spPr>
        <p:txBody>
          <a:bodyPr wrap="square" lIns="0" tIns="0" rIns="0" bIns="0" rtlCol="0">
            <a:noAutofit/>
          </a:bodyPr>
          <a:lstStyle/>
          <a:p>
            <a:pPr>
              <a:spcAft>
                <a:spcPts val="450"/>
              </a:spcAft>
            </a:pPr>
            <a:r>
              <a:rPr lang="en-US" sz="1200" b="1" dirty="0"/>
              <a:t>Supporting Path</a:t>
            </a:r>
          </a:p>
        </p:txBody>
      </p:sp>
      <p:sp>
        <p:nvSpPr>
          <p:cNvPr id="11" name="TextBox 10">
            <a:extLst>
              <a:ext uri="{FF2B5EF4-FFF2-40B4-BE49-F238E27FC236}">
                <a16:creationId xmlns:a16="http://schemas.microsoft.com/office/drawing/2014/main" id="{E0DC1999-8458-604F-9276-B0A5DF7F116C}"/>
              </a:ext>
            </a:extLst>
          </p:cNvPr>
          <p:cNvSpPr txBox="1"/>
          <p:nvPr/>
        </p:nvSpPr>
        <p:spPr>
          <a:xfrm>
            <a:off x="5495006" y="1447800"/>
            <a:ext cx="1399784" cy="298277"/>
          </a:xfrm>
          <a:prstGeom prst="rect">
            <a:avLst/>
          </a:prstGeom>
          <a:noFill/>
        </p:spPr>
        <p:txBody>
          <a:bodyPr wrap="square" lIns="0" tIns="0" rIns="0" bIns="0" rtlCol="0">
            <a:noAutofit/>
          </a:bodyPr>
          <a:lstStyle/>
          <a:p>
            <a:pPr>
              <a:spcAft>
                <a:spcPts val="450"/>
              </a:spcAft>
            </a:pPr>
            <a:r>
              <a:rPr lang="en-US" sz="1200" b="1" dirty="0"/>
              <a:t>Moderate Path</a:t>
            </a:r>
          </a:p>
        </p:txBody>
      </p:sp>
      <p:sp>
        <p:nvSpPr>
          <p:cNvPr id="12" name="TextBox 11">
            <a:extLst>
              <a:ext uri="{FF2B5EF4-FFF2-40B4-BE49-F238E27FC236}">
                <a16:creationId xmlns:a16="http://schemas.microsoft.com/office/drawing/2014/main" id="{AA527D83-DB2E-9341-9D22-65F7F6C444C7}"/>
              </a:ext>
            </a:extLst>
          </p:cNvPr>
          <p:cNvSpPr txBox="1"/>
          <p:nvPr/>
        </p:nvSpPr>
        <p:spPr>
          <a:xfrm>
            <a:off x="8022623" y="1447800"/>
            <a:ext cx="1059405" cy="298277"/>
          </a:xfrm>
          <a:prstGeom prst="rect">
            <a:avLst/>
          </a:prstGeom>
          <a:noFill/>
        </p:spPr>
        <p:txBody>
          <a:bodyPr wrap="square" lIns="0" tIns="0" rIns="0" bIns="0" rtlCol="0">
            <a:noAutofit/>
          </a:bodyPr>
          <a:lstStyle/>
          <a:p>
            <a:pPr>
              <a:spcAft>
                <a:spcPts val="450"/>
              </a:spcAft>
            </a:pPr>
            <a:r>
              <a:rPr lang="en-US" sz="1200" b="1" dirty="0"/>
              <a:t>V Strong Path</a:t>
            </a:r>
          </a:p>
        </p:txBody>
      </p:sp>
      <p:sp>
        <p:nvSpPr>
          <p:cNvPr id="13" name="TextBox 12">
            <a:extLst>
              <a:ext uri="{FF2B5EF4-FFF2-40B4-BE49-F238E27FC236}">
                <a16:creationId xmlns:a16="http://schemas.microsoft.com/office/drawing/2014/main" id="{01106E0C-69E3-A74C-84FC-BB1A2F3AF0FA}"/>
              </a:ext>
            </a:extLst>
          </p:cNvPr>
          <p:cNvSpPr txBox="1"/>
          <p:nvPr/>
        </p:nvSpPr>
        <p:spPr>
          <a:xfrm>
            <a:off x="6934200" y="1447800"/>
            <a:ext cx="1399784" cy="298277"/>
          </a:xfrm>
          <a:prstGeom prst="rect">
            <a:avLst/>
          </a:prstGeom>
          <a:noFill/>
        </p:spPr>
        <p:txBody>
          <a:bodyPr wrap="square" lIns="0" tIns="0" rIns="0" bIns="0" rtlCol="0">
            <a:noAutofit/>
          </a:bodyPr>
          <a:lstStyle/>
          <a:p>
            <a:pPr>
              <a:spcAft>
                <a:spcPts val="450"/>
              </a:spcAft>
            </a:pPr>
            <a:r>
              <a:rPr lang="en-US" sz="1200" b="1" dirty="0"/>
              <a:t>Strong Path</a:t>
            </a:r>
          </a:p>
        </p:txBody>
      </p:sp>
      <p:sp>
        <p:nvSpPr>
          <p:cNvPr id="15" name="Text Box 6">
            <a:extLst>
              <a:ext uri="{FF2B5EF4-FFF2-40B4-BE49-F238E27FC236}">
                <a16:creationId xmlns:a16="http://schemas.microsoft.com/office/drawing/2014/main" id="{B8D7523E-3986-753B-BD87-111749AC9A73}"/>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6" name="Text Box 8">
            <a:extLst>
              <a:ext uri="{FF2B5EF4-FFF2-40B4-BE49-F238E27FC236}">
                <a16:creationId xmlns:a16="http://schemas.microsoft.com/office/drawing/2014/main" id="{E7139279-003F-B5CA-84E3-2B52017F0467}"/>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7" name="Text Box 9">
            <a:extLst>
              <a:ext uri="{FF2B5EF4-FFF2-40B4-BE49-F238E27FC236}">
                <a16:creationId xmlns:a16="http://schemas.microsoft.com/office/drawing/2014/main" id="{51AF46F0-DB42-95BB-302B-1B9407481015}"/>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8" name="Footer Placeholder 3">
            <a:extLst>
              <a:ext uri="{FF2B5EF4-FFF2-40B4-BE49-F238E27FC236}">
                <a16:creationId xmlns:a16="http://schemas.microsoft.com/office/drawing/2014/main" id="{FC78CA58-AC6F-7A59-4B0A-0C0D957C7EDE}"/>
              </a:ext>
            </a:extLst>
          </p:cNvPr>
          <p:cNvSpPr>
            <a:spLocks noGrp="1"/>
          </p:cNvSpPr>
          <p:nvPr>
            <p:ph type="ftr" sz="quarter" idx="11"/>
          </p:nvPr>
        </p:nvSpPr>
        <p:spPr>
          <a:xfrm>
            <a:off x="342900" y="5583043"/>
            <a:ext cx="8572500" cy="682326"/>
          </a:xfrm>
        </p:spPr>
        <p:txBody>
          <a:bodyPr/>
          <a:lstStyle/>
          <a:p>
            <a:pPr algn="l"/>
            <a:r>
              <a:rPr lang="en-US" sz="1400" dirty="0">
                <a:solidFill>
                  <a:schemeClr val="tx1"/>
                </a:solidFill>
              </a:rPr>
              <a:t>Richards </a:t>
            </a:r>
            <a:r>
              <a:rPr lang="en-US" sz="1400" i="1" dirty="0">
                <a:solidFill>
                  <a:schemeClr val="tx1"/>
                </a:solidFill>
              </a:rPr>
              <a:t>et al. </a:t>
            </a:r>
            <a:r>
              <a:rPr lang="en-US" sz="1400" dirty="0">
                <a:solidFill>
                  <a:schemeClr val="tx1"/>
                </a:solidFill>
              </a:rPr>
              <a:t>(2015) Standards and guidelines for the interpretation of sequence variants: a joint consensus recommendation of the American College of Medical Genetics and Genomics and the Association for Molecular Pathology. </a:t>
            </a:r>
            <a:r>
              <a:rPr lang="en-US" sz="1400" i="1" dirty="0">
                <a:solidFill>
                  <a:schemeClr val="tx1"/>
                </a:solidFill>
              </a:rPr>
              <a:t>Genet. Med.</a:t>
            </a:r>
            <a:endParaRPr lang="en-US" sz="1400" dirty="0">
              <a:solidFill>
                <a:schemeClr val="tx1"/>
              </a:solidFill>
            </a:endParaRPr>
          </a:p>
        </p:txBody>
      </p:sp>
    </p:spTree>
    <p:extLst>
      <p:ext uri="{BB962C8B-B14F-4D97-AF65-F5344CB8AC3E}">
        <p14:creationId xmlns:p14="http://schemas.microsoft.com/office/powerpoint/2010/main" val="64179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45FD1-08F2-966C-5800-23437C4704AE}"/>
              </a:ext>
            </a:extLst>
          </p:cNvPr>
          <p:cNvSpPr>
            <a:spLocks noGrp="1"/>
          </p:cNvSpPr>
          <p:nvPr>
            <p:ph type="title"/>
          </p:nvPr>
        </p:nvSpPr>
        <p:spPr>
          <a:xfrm>
            <a:off x="0" y="0"/>
            <a:ext cx="9144000" cy="1647014"/>
          </a:xfrm>
        </p:spPr>
        <p:txBody>
          <a:bodyPr>
            <a:noAutofit/>
          </a:bodyPr>
          <a:lstStyle/>
          <a:p>
            <a:r>
              <a:rPr lang="en-US" sz="2800" b="1" dirty="0"/>
              <a:t>Members and affiliates of </a:t>
            </a:r>
            <a:r>
              <a:rPr lang="en-US" sz="2800" b="1" i="1" dirty="0" err="1"/>
              <a:t>ClinGen</a:t>
            </a:r>
            <a:r>
              <a:rPr lang="en-US" sz="2800" b="1" i="1" dirty="0"/>
              <a:t> SVI </a:t>
            </a:r>
            <a:r>
              <a:rPr lang="en-US" sz="2800" b="1" dirty="0"/>
              <a:t>WG – Computational subgroup</a:t>
            </a:r>
          </a:p>
        </p:txBody>
      </p:sp>
      <p:sp>
        <p:nvSpPr>
          <p:cNvPr id="31" name="Content Placeholder 6">
            <a:extLst>
              <a:ext uri="{FF2B5EF4-FFF2-40B4-BE49-F238E27FC236}">
                <a16:creationId xmlns:a16="http://schemas.microsoft.com/office/drawing/2014/main" id="{06825A65-F172-27E5-0C9F-CF0F3302E8D6}"/>
              </a:ext>
            </a:extLst>
          </p:cNvPr>
          <p:cNvSpPr txBox="1">
            <a:spLocks/>
          </p:cNvSpPr>
          <p:nvPr/>
        </p:nvSpPr>
        <p:spPr>
          <a:xfrm>
            <a:off x="457200" y="4890816"/>
            <a:ext cx="8151438" cy="1738584"/>
          </a:xfrm>
          <a:prstGeom prst="rect">
            <a:avLst/>
          </a:prstGeom>
        </p:spPr>
        <p:txBody>
          <a:bodyPr vert="horz" lIns="0" tIns="0" rIns="0" bIns="0" rtlCol="0">
            <a:normAutofit/>
          </a:bodyPr>
          <a:lstStyle>
            <a:lvl1pPr marL="0" indent="0" algn="l" defTabSz="914400" rtl="0" eaLnBrk="1" latinLnBrk="0" hangingPunct="1">
              <a:lnSpc>
                <a:spcPct val="100000"/>
              </a:lnSpc>
              <a:spcBef>
                <a:spcPct val="0"/>
              </a:spcBef>
              <a:spcAft>
                <a:spcPts val="1000"/>
              </a:spcAft>
              <a:buFont typeface="Arial" panose="020B0604020202020204" pitchFamily="34" charset="0"/>
              <a:buNone/>
              <a:defRPr sz="1800" kern="1200">
                <a:solidFill>
                  <a:schemeClr val="tx1"/>
                </a:solidFill>
                <a:latin typeface="+mn-lt"/>
                <a:ea typeface="+mn-ea"/>
                <a:cs typeface="+mn-cs"/>
              </a:defRPr>
            </a:lvl1pPr>
            <a:lvl2pPr marL="182880" indent="-182880" algn="l" defTabSz="914400" rtl="0" eaLnBrk="1" latinLnBrk="0" hangingPunct="1">
              <a:lnSpc>
                <a:spcPct val="100000"/>
              </a:lnSpc>
              <a:spcBef>
                <a:spcPct val="0"/>
              </a:spcBef>
              <a:spcAft>
                <a:spcPts val="1000"/>
              </a:spcAft>
              <a:buFont typeface="Arial" panose="020B0604020202020204" pitchFamily="34" charset="0"/>
              <a:buChar char="•"/>
              <a:defRPr sz="1800" kern="1200">
                <a:solidFill>
                  <a:schemeClr val="tx1"/>
                </a:solidFill>
                <a:latin typeface="+mn-lt"/>
                <a:ea typeface="+mn-ea"/>
                <a:cs typeface="+mn-cs"/>
              </a:defRPr>
            </a:lvl2pPr>
            <a:lvl3pPr marL="393192" indent="-182880" algn="l" defTabSz="914400" rtl="0" eaLnBrk="1" latinLnBrk="0" hangingPunct="1">
              <a:lnSpc>
                <a:spcPct val="100000"/>
              </a:lnSpc>
              <a:spcBef>
                <a:spcPct val="0"/>
              </a:spcBef>
              <a:spcAft>
                <a:spcPts val="1000"/>
              </a:spcAft>
              <a:buFont typeface="Arial" panose="020B0604020202020204" pitchFamily="34" charset="0"/>
              <a:buChar char="‒"/>
              <a:defRPr sz="1600" kern="1200">
                <a:solidFill>
                  <a:schemeClr val="tx1"/>
                </a:solidFill>
                <a:latin typeface="+mn-lt"/>
                <a:ea typeface="+mn-ea"/>
                <a:cs typeface="+mn-cs"/>
              </a:defRPr>
            </a:lvl3pPr>
            <a:lvl4pPr marL="0" indent="0" algn="l" defTabSz="914400" rtl="0" eaLnBrk="1" latinLnBrk="0" hangingPunct="1">
              <a:lnSpc>
                <a:spcPct val="100000"/>
              </a:lnSpc>
              <a:spcBef>
                <a:spcPct val="0"/>
              </a:spcBef>
              <a:spcAft>
                <a:spcPts val="1000"/>
              </a:spcAft>
              <a:buFont typeface="Arial" panose="020B0604020202020204" pitchFamily="34" charset="0"/>
              <a:buNone/>
              <a:defRPr sz="1800" kern="1200">
                <a:solidFill>
                  <a:schemeClr val="accent1"/>
                </a:solidFill>
                <a:latin typeface="+mn-lt"/>
                <a:ea typeface="+mn-ea"/>
                <a:cs typeface="+mn-cs"/>
              </a:defRPr>
            </a:lvl4pPr>
            <a:lvl5pPr marL="285750" indent="-285750" algn="l" defTabSz="914400" rtl="0" eaLnBrk="1" latinLnBrk="0" hangingPunct="1">
              <a:lnSpc>
                <a:spcPct val="100000"/>
              </a:lnSpc>
              <a:spcBef>
                <a:spcPct val="0"/>
              </a:spcBef>
              <a:spcAft>
                <a:spcPts val="1000"/>
              </a:spcAft>
              <a:buFont typeface="Wingdings" panose="05000000000000000000" pitchFamily="2" charset="2"/>
              <a:buChar char=""/>
              <a:defRPr sz="1400" b="1" kern="1200" cap="all" spc="300" baseline="0">
                <a:solidFill>
                  <a:srgbClr val="FF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3831" indent="-173831">
              <a:buFont typeface="Arial" panose="020B0604020202020204" pitchFamily="34" charset="0"/>
              <a:buChar char="•"/>
            </a:pPr>
            <a:r>
              <a:rPr lang="en-US" sz="1500" dirty="0"/>
              <a:t>When can a prediction be considered clinically useful?</a:t>
            </a:r>
          </a:p>
          <a:p>
            <a:pPr marL="173831" indent="-173831">
              <a:buFont typeface="Arial" panose="020B0604020202020204" pitchFamily="34" charset="0"/>
              <a:buChar char="•"/>
            </a:pPr>
            <a:r>
              <a:rPr lang="en-US" sz="1500" dirty="0"/>
              <a:t>What are the current practices on the use of computational tools? </a:t>
            </a:r>
          </a:p>
          <a:p>
            <a:pPr marL="173831" indent="-173831">
              <a:buFont typeface="Arial" panose="020B0604020202020204" pitchFamily="34" charset="0"/>
              <a:buChar char="•"/>
            </a:pPr>
            <a:r>
              <a:rPr lang="en-US" sz="1500" dirty="0"/>
              <a:t>Can we come up with a quantitative framework to revise them while being compatible with current guidelines?</a:t>
            </a:r>
          </a:p>
        </p:txBody>
      </p:sp>
      <p:sp>
        <p:nvSpPr>
          <p:cNvPr id="30" name="Text Box 6">
            <a:extLst>
              <a:ext uri="{FF2B5EF4-FFF2-40B4-BE49-F238E27FC236}">
                <a16:creationId xmlns:a16="http://schemas.microsoft.com/office/drawing/2014/main" id="{95B83E26-CBD5-1A0F-C995-4F8D1CC5A733}"/>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32" name="Text Box 8">
            <a:extLst>
              <a:ext uri="{FF2B5EF4-FFF2-40B4-BE49-F238E27FC236}">
                <a16:creationId xmlns:a16="http://schemas.microsoft.com/office/drawing/2014/main" id="{ADEA9B18-0934-2FBB-7E12-58FAC9822597}"/>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33" name="Text Box 9">
            <a:extLst>
              <a:ext uri="{FF2B5EF4-FFF2-40B4-BE49-F238E27FC236}">
                <a16:creationId xmlns:a16="http://schemas.microsoft.com/office/drawing/2014/main" id="{B81C7CB3-40C1-C651-08F3-74E0D3E7016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34" name="Picture 2" descr="Dr. Leslie Glenn Biesecker">
            <a:extLst>
              <a:ext uri="{FF2B5EF4-FFF2-40B4-BE49-F238E27FC236}">
                <a16:creationId xmlns:a16="http://schemas.microsoft.com/office/drawing/2014/main" id="{67516279-9737-1D8F-5176-C91957F307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206" y="1311519"/>
            <a:ext cx="1169287" cy="116928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descr="Rachel Karchin">
            <a:extLst>
              <a:ext uri="{FF2B5EF4-FFF2-40B4-BE49-F238E27FC236}">
                <a16:creationId xmlns:a16="http://schemas.microsoft.com/office/drawing/2014/main" id="{AC465C80-F959-4F78-06C0-48E2D54844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729" b="12844"/>
          <a:stretch/>
        </p:blipFill>
        <p:spPr bwMode="auto">
          <a:xfrm>
            <a:off x="7564126" y="1295400"/>
            <a:ext cx="1164908" cy="117685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Member - ClinGen | Clinical Genome Resource">
            <a:extLst>
              <a:ext uri="{FF2B5EF4-FFF2-40B4-BE49-F238E27FC236}">
                <a16:creationId xmlns:a16="http://schemas.microsoft.com/office/drawing/2014/main" id="{97ED585C-0C40-9617-7031-22D7928F61A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980" t="5495" r="14766" b="24411"/>
          <a:stretch/>
        </p:blipFill>
        <p:spPr bwMode="auto">
          <a:xfrm>
            <a:off x="6312125" y="1303234"/>
            <a:ext cx="1203143" cy="116717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0" descr="Marc Greenblatt - Human Variome Project">
            <a:extLst>
              <a:ext uri="{FF2B5EF4-FFF2-40B4-BE49-F238E27FC236}">
                <a16:creationId xmlns:a16="http://schemas.microsoft.com/office/drawing/2014/main" id="{AE2A1C9A-4C8C-3FB1-9337-198FB0244E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2904" y="1301834"/>
            <a:ext cx="1100362" cy="11768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2" descr="Sean Tavtigian - Bioscience - The University of Utah">
            <a:extLst>
              <a:ext uri="{FF2B5EF4-FFF2-40B4-BE49-F238E27FC236}">
                <a16:creationId xmlns:a16="http://schemas.microsoft.com/office/drawing/2014/main" id="{DF16D39F-FD7F-BBD3-4296-686BDC3119D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74" t="3835" r="4455" b="32639"/>
          <a:stretch/>
        </p:blipFill>
        <p:spPr bwMode="auto">
          <a:xfrm>
            <a:off x="7395934" y="2944473"/>
            <a:ext cx="1192215" cy="118678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4">
            <a:extLst>
              <a:ext uri="{FF2B5EF4-FFF2-40B4-BE49-F238E27FC236}">
                <a16:creationId xmlns:a16="http://schemas.microsoft.com/office/drawing/2014/main" id="{314311AF-9D8B-D3E1-1C98-1FFCAD19079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5388" r="15364" b="6901"/>
          <a:stretch/>
        </p:blipFill>
        <p:spPr bwMode="auto">
          <a:xfrm>
            <a:off x="1896938" y="2967551"/>
            <a:ext cx="1136687" cy="1165607"/>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6" descr="BING-JIAN FENG - Research - Faculty Profile - The University of Utah">
            <a:extLst>
              <a:ext uri="{FF2B5EF4-FFF2-40B4-BE49-F238E27FC236}">
                <a16:creationId xmlns:a16="http://schemas.microsoft.com/office/drawing/2014/main" id="{A8671125-9F99-F970-2684-4D50BD2218A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553" t="-1" r="22863" b="37331"/>
          <a:stretch/>
        </p:blipFill>
        <p:spPr bwMode="auto">
          <a:xfrm>
            <a:off x="4070067" y="1307079"/>
            <a:ext cx="1047068" cy="1173103"/>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8" descr="Biomedical Informatics Special Seminar">
            <a:extLst>
              <a:ext uri="{FF2B5EF4-FFF2-40B4-BE49-F238E27FC236}">
                <a16:creationId xmlns:a16="http://schemas.microsoft.com/office/drawing/2014/main" id="{F6CC73AE-996A-2357-14AF-A8BA850EE8CB}"/>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5279" b="8037"/>
          <a:stretch/>
        </p:blipFill>
        <p:spPr bwMode="auto">
          <a:xfrm>
            <a:off x="4618540" y="2967551"/>
            <a:ext cx="1136687" cy="1161439"/>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0" descr="Kymberleigh Pagel - Professor of Bioinformatics in Bloomington, Indiana,  United States of America | eMedEvents">
            <a:extLst>
              <a:ext uri="{FF2B5EF4-FFF2-40B4-BE49-F238E27FC236}">
                <a16:creationId xmlns:a16="http://schemas.microsoft.com/office/drawing/2014/main" id="{AB01CE68-2EC5-2F08-01BB-65EC58FCE112}"/>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10769"/>
          <a:stretch/>
        </p:blipFill>
        <p:spPr bwMode="auto">
          <a:xfrm>
            <a:off x="3299592" y="2967551"/>
            <a:ext cx="1040080" cy="1165607"/>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2" descr="Predrag Radivojac">
            <a:extLst>
              <a:ext uri="{FF2B5EF4-FFF2-40B4-BE49-F238E27FC236}">
                <a16:creationId xmlns:a16="http://schemas.microsoft.com/office/drawing/2014/main" id="{F3E35338-6B80-3D63-791E-7BEA552D97DE}"/>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9699" t="6324" r="12816" b="14826"/>
          <a:stretch/>
        </p:blipFill>
        <p:spPr bwMode="auto">
          <a:xfrm>
            <a:off x="6085311" y="2944473"/>
            <a:ext cx="1025903" cy="1184517"/>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24" descr="Sean Mooney - Seattle, Washington, United States | Professional Profile |  LinkedIn">
            <a:extLst>
              <a:ext uri="{FF2B5EF4-FFF2-40B4-BE49-F238E27FC236}">
                <a16:creationId xmlns:a16="http://schemas.microsoft.com/office/drawing/2014/main" id="{0892973C-808C-B209-D9F6-9BE68BB910AC}"/>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3370" t="5801" r="11207" b="15939"/>
          <a:stretch/>
        </p:blipFill>
        <p:spPr bwMode="auto">
          <a:xfrm>
            <a:off x="498865" y="2959441"/>
            <a:ext cx="1136687" cy="1179464"/>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B54874D4-10B0-0AC1-2156-E8F0F4BEB2D7}"/>
              </a:ext>
            </a:extLst>
          </p:cNvPr>
          <p:cNvSpPr txBox="1"/>
          <p:nvPr/>
        </p:nvSpPr>
        <p:spPr>
          <a:xfrm>
            <a:off x="304800" y="2477317"/>
            <a:ext cx="1416326" cy="461665"/>
          </a:xfrm>
          <a:prstGeom prst="rect">
            <a:avLst/>
          </a:prstGeom>
          <a:noFill/>
        </p:spPr>
        <p:txBody>
          <a:bodyPr wrap="square" rtlCol="0">
            <a:spAutoFit/>
          </a:bodyPr>
          <a:lstStyle/>
          <a:p>
            <a:pPr algn="ctr"/>
            <a:r>
              <a:rPr lang="en-US" sz="1200" dirty="0"/>
              <a:t>Leslie </a:t>
            </a:r>
            <a:r>
              <a:rPr lang="en-US" sz="1200" dirty="0" err="1"/>
              <a:t>Biesecker</a:t>
            </a:r>
            <a:endParaRPr lang="en-US" sz="1200" dirty="0"/>
          </a:p>
          <a:p>
            <a:pPr algn="ctr"/>
            <a:r>
              <a:rPr lang="en-US" sz="1200" dirty="0"/>
              <a:t>NIH</a:t>
            </a:r>
          </a:p>
        </p:txBody>
      </p:sp>
      <p:sp>
        <p:nvSpPr>
          <p:cNvPr id="46" name="TextBox 45">
            <a:extLst>
              <a:ext uri="{FF2B5EF4-FFF2-40B4-BE49-F238E27FC236}">
                <a16:creationId xmlns:a16="http://schemas.microsoft.com/office/drawing/2014/main" id="{AEEFCA2D-66B0-9B6C-138E-E2931FCD8E9E}"/>
              </a:ext>
            </a:extLst>
          </p:cNvPr>
          <p:cNvSpPr txBox="1"/>
          <p:nvPr/>
        </p:nvSpPr>
        <p:spPr>
          <a:xfrm>
            <a:off x="3113650" y="4150591"/>
            <a:ext cx="1416326" cy="646331"/>
          </a:xfrm>
          <a:prstGeom prst="rect">
            <a:avLst/>
          </a:prstGeom>
          <a:noFill/>
        </p:spPr>
        <p:txBody>
          <a:bodyPr wrap="square" rtlCol="0">
            <a:spAutoFit/>
          </a:bodyPr>
          <a:lstStyle/>
          <a:p>
            <a:pPr algn="ctr"/>
            <a:r>
              <a:rPr lang="en-US" sz="1200" dirty="0" err="1"/>
              <a:t>Kymberleigh</a:t>
            </a:r>
            <a:r>
              <a:rPr lang="en-US" sz="1200" dirty="0"/>
              <a:t> </a:t>
            </a:r>
            <a:r>
              <a:rPr lang="en-US" sz="1200" dirty="0" err="1"/>
              <a:t>Pagel</a:t>
            </a:r>
            <a:endParaRPr lang="en-US" sz="1200" dirty="0"/>
          </a:p>
          <a:p>
            <a:pPr algn="ctr"/>
            <a:r>
              <a:rPr lang="en-US" sz="1200" dirty="0"/>
              <a:t>Johns Hopkins</a:t>
            </a:r>
          </a:p>
        </p:txBody>
      </p:sp>
      <p:sp>
        <p:nvSpPr>
          <p:cNvPr id="47" name="TextBox 46">
            <a:extLst>
              <a:ext uri="{FF2B5EF4-FFF2-40B4-BE49-F238E27FC236}">
                <a16:creationId xmlns:a16="http://schemas.microsoft.com/office/drawing/2014/main" id="{0E932372-E2E7-3F18-2633-D5426CA10AD7}"/>
              </a:ext>
            </a:extLst>
          </p:cNvPr>
          <p:cNvSpPr txBox="1"/>
          <p:nvPr/>
        </p:nvSpPr>
        <p:spPr>
          <a:xfrm>
            <a:off x="2719934" y="2466773"/>
            <a:ext cx="1416326" cy="461665"/>
          </a:xfrm>
          <a:prstGeom prst="rect">
            <a:avLst/>
          </a:prstGeom>
          <a:noFill/>
        </p:spPr>
        <p:txBody>
          <a:bodyPr wrap="square" rtlCol="0">
            <a:spAutoFit/>
          </a:bodyPr>
          <a:lstStyle/>
          <a:p>
            <a:pPr algn="ctr"/>
            <a:r>
              <a:rPr lang="en-US" sz="1200" dirty="0"/>
              <a:t>Alicia Byrne</a:t>
            </a:r>
          </a:p>
          <a:p>
            <a:pPr algn="ctr"/>
            <a:r>
              <a:rPr lang="en-US" sz="1200" dirty="0"/>
              <a:t>Broad</a:t>
            </a:r>
          </a:p>
        </p:txBody>
      </p:sp>
      <p:sp>
        <p:nvSpPr>
          <p:cNvPr id="48" name="TextBox 47">
            <a:extLst>
              <a:ext uri="{FF2B5EF4-FFF2-40B4-BE49-F238E27FC236}">
                <a16:creationId xmlns:a16="http://schemas.microsoft.com/office/drawing/2014/main" id="{7EEFCE38-0AF9-04DC-9D90-FAF47B3F1A30}"/>
              </a:ext>
            </a:extLst>
          </p:cNvPr>
          <p:cNvSpPr txBox="1"/>
          <p:nvPr/>
        </p:nvSpPr>
        <p:spPr>
          <a:xfrm>
            <a:off x="7288585" y="4146422"/>
            <a:ext cx="1416326" cy="461665"/>
          </a:xfrm>
          <a:prstGeom prst="rect">
            <a:avLst/>
          </a:prstGeom>
          <a:noFill/>
        </p:spPr>
        <p:txBody>
          <a:bodyPr wrap="square" rtlCol="0">
            <a:spAutoFit/>
          </a:bodyPr>
          <a:lstStyle/>
          <a:p>
            <a:pPr algn="ctr"/>
            <a:r>
              <a:rPr lang="en-US" sz="1200" dirty="0"/>
              <a:t>Sean </a:t>
            </a:r>
            <a:r>
              <a:rPr lang="en-US" sz="1200" dirty="0" err="1"/>
              <a:t>Tavtigian</a:t>
            </a:r>
            <a:endParaRPr lang="en-US" sz="1200" dirty="0"/>
          </a:p>
          <a:p>
            <a:pPr algn="ctr"/>
            <a:r>
              <a:rPr lang="en-US" sz="1200" dirty="0"/>
              <a:t>Utah</a:t>
            </a:r>
          </a:p>
        </p:txBody>
      </p:sp>
      <p:sp>
        <p:nvSpPr>
          <p:cNvPr id="49" name="TextBox 48">
            <a:extLst>
              <a:ext uri="{FF2B5EF4-FFF2-40B4-BE49-F238E27FC236}">
                <a16:creationId xmlns:a16="http://schemas.microsoft.com/office/drawing/2014/main" id="{F4F15A84-7A53-02E9-7BD4-6B2B4CFB9A86}"/>
              </a:ext>
            </a:extLst>
          </p:cNvPr>
          <p:cNvSpPr txBox="1"/>
          <p:nvPr/>
        </p:nvSpPr>
        <p:spPr>
          <a:xfrm>
            <a:off x="5004922" y="2473393"/>
            <a:ext cx="1416326" cy="461665"/>
          </a:xfrm>
          <a:prstGeom prst="rect">
            <a:avLst/>
          </a:prstGeom>
          <a:noFill/>
        </p:spPr>
        <p:txBody>
          <a:bodyPr wrap="square" rtlCol="0">
            <a:spAutoFit/>
          </a:bodyPr>
          <a:lstStyle/>
          <a:p>
            <a:pPr algn="ctr"/>
            <a:r>
              <a:rPr lang="en-US" sz="1200" dirty="0"/>
              <a:t>Marc Greenblatt</a:t>
            </a:r>
          </a:p>
          <a:p>
            <a:pPr algn="ctr"/>
            <a:r>
              <a:rPr lang="en-US" sz="1200" dirty="0"/>
              <a:t>Vermont</a:t>
            </a:r>
          </a:p>
        </p:txBody>
      </p:sp>
      <p:sp>
        <p:nvSpPr>
          <p:cNvPr id="50" name="TextBox 49">
            <a:extLst>
              <a:ext uri="{FF2B5EF4-FFF2-40B4-BE49-F238E27FC236}">
                <a16:creationId xmlns:a16="http://schemas.microsoft.com/office/drawing/2014/main" id="{4C3DC0AF-83D0-4417-74AF-67DF924A49B5}"/>
              </a:ext>
            </a:extLst>
          </p:cNvPr>
          <p:cNvSpPr txBox="1"/>
          <p:nvPr/>
        </p:nvSpPr>
        <p:spPr>
          <a:xfrm>
            <a:off x="5890099" y="4141200"/>
            <a:ext cx="1416326" cy="646331"/>
          </a:xfrm>
          <a:prstGeom prst="rect">
            <a:avLst/>
          </a:prstGeom>
          <a:noFill/>
        </p:spPr>
        <p:txBody>
          <a:bodyPr wrap="square" rtlCol="0">
            <a:spAutoFit/>
          </a:bodyPr>
          <a:lstStyle/>
          <a:p>
            <a:pPr algn="ctr"/>
            <a:r>
              <a:rPr lang="en-US" sz="1200" dirty="0"/>
              <a:t>Predrag Radivojac</a:t>
            </a:r>
          </a:p>
          <a:p>
            <a:pPr algn="ctr"/>
            <a:r>
              <a:rPr lang="en-US" sz="1200" dirty="0"/>
              <a:t>Northeastern</a:t>
            </a:r>
          </a:p>
        </p:txBody>
      </p:sp>
      <p:sp>
        <p:nvSpPr>
          <p:cNvPr id="51" name="TextBox 50">
            <a:extLst>
              <a:ext uri="{FF2B5EF4-FFF2-40B4-BE49-F238E27FC236}">
                <a16:creationId xmlns:a16="http://schemas.microsoft.com/office/drawing/2014/main" id="{F8F75F9F-E05B-75BD-0CC5-D9B3A64EF743}"/>
              </a:ext>
            </a:extLst>
          </p:cNvPr>
          <p:cNvSpPr txBox="1"/>
          <p:nvPr/>
        </p:nvSpPr>
        <p:spPr>
          <a:xfrm>
            <a:off x="1687399" y="4138905"/>
            <a:ext cx="1518999" cy="646331"/>
          </a:xfrm>
          <a:prstGeom prst="rect">
            <a:avLst/>
          </a:prstGeom>
          <a:noFill/>
        </p:spPr>
        <p:txBody>
          <a:bodyPr wrap="square" rtlCol="0">
            <a:spAutoFit/>
          </a:bodyPr>
          <a:lstStyle/>
          <a:p>
            <a:pPr algn="ctr"/>
            <a:r>
              <a:rPr lang="en-US" sz="1200" dirty="0"/>
              <a:t>Anne O’Donnell-Luria</a:t>
            </a:r>
          </a:p>
          <a:p>
            <a:pPr algn="ctr"/>
            <a:r>
              <a:rPr lang="en-US" sz="1200" dirty="0"/>
              <a:t>Broad</a:t>
            </a:r>
          </a:p>
        </p:txBody>
      </p:sp>
      <p:sp>
        <p:nvSpPr>
          <p:cNvPr id="52" name="TextBox 51">
            <a:extLst>
              <a:ext uri="{FF2B5EF4-FFF2-40B4-BE49-F238E27FC236}">
                <a16:creationId xmlns:a16="http://schemas.microsoft.com/office/drawing/2014/main" id="{2F67CE0E-C624-5573-F099-2F81CF29839A}"/>
              </a:ext>
            </a:extLst>
          </p:cNvPr>
          <p:cNvSpPr txBox="1"/>
          <p:nvPr/>
        </p:nvSpPr>
        <p:spPr>
          <a:xfrm>
            <a:off x="7422697" y="2472258"/>
            <a:ext cx="1416326" cy="461665"/>
          </a:xfrm>
          <a:prstGeom prst="rect">
            <a:avLst/>
          </a:prstGeom>
          <a:noFill/>
        </p:spPr>
        <p:txBody>
          <a:bodyPr wrap="square" rtlCol="0">
            <a:spAutoFit/>
          </a:bodyPr>
          <a:lstStyle/>
          <a:p>
            <a:pPr algn="ctr"/>
            <a:r>
              <a:rPr lang="en-US" sz="1200" dirty="0"/>
              <a:t>Rachel </a:t>
            </a:r>
            <a:r>
              <a:rPr lang="en-US" sz="1200" dirty="0" err="1"/>
              <a:t>Karchin</a:t>
            </a:r>
            <a:endParaRPr lang="en-US" sz="1200" dirty="0"/>
          </a:p>
          <a:p>
            <a:pPr algn="ctr"/>
            <a:r>
              <a:rPr lang="en-US" sz="1200" dirty="0"/>
              <a:t>Johns Hopkins</a:t>
            </a:r>
          </a:p>
        </p:txBody>
      </p:sp>
      <p:sp>
        <p:nvSpPr>
          <p:cNvPr id="53" name="TextBox 52">
            <a:extLst>
              <a:ext uri="{FF2B5EF4-FFF2-40B4-BE49-F238E27FC236}">
                <a16:creationId xmlns:a16="http://schemas.microsoft.com/office/drawing/2014/main" id="{43D48505-00E3-9C3A-841E-777C79CAF606}"/>
              </a:ext>
            </a:extLst>
          </p:cNvPr>
          <p:cNvSpPr txBox="1"/>
          <p:nvPr/>
        </p:nvSpPr>
        <p:spPr>
          <a:xfrm>
            <a:off x="3882691" y="2470408"/>
            <a:ext cx="1416326" cy="461665"/>
          </a:xfrm>
          <a:prstGeom prst="rect">
            <a:avLst/>
          </a:prstGeom>
          <a:noFill/>
        </p:spPr>
        <p:txBody>
          <a:bodyPr wrap="square" rtlCol="0">
            <a:spAutoFit/>
          </a:bodyPr>
          <a:lstStyle/>
          <a:p>
            <a:pPr algn="ctr"/>
            <a:r>
              <a:rPr lang="en-US" sz="1200" dirty="0"/>
              <a:t>Bing-Jian Feng</a:t>
            </a:r>
          </a:p>
          <a:p>
            <a:pPr algn="ctr"/>
            <a:r>
              <a:rPr lang="en-US" sz="1200" dirty="0"/>
              <a:t>Utah</a:t>
            </a:r>
          </a:p>
        </p:txBody>
      </p:sp>
      <p:sp>
        <p:nvSpPr>
          <p:cNvPr id="54" name="TextBox 53">
            <a:extLst>
              <a:ext uri="{FF2B5EF4-FFF2-40B4-BE49-F238E27FC236}">
                <a16:creationId xmlns:a16="http://schemas.microsoft.com/office/drawing/2014/main" id="{1FCA6A80-D261-6DFE-048B-26854B71D98E}"/>
              </a:ext>
            </a:extLst>
          </p:cNvPr>
          <p:cNvSpPr txBox="1"/>
          <p:nvPr/>
        </p:nvSpPr>
        <p:spPr>
          <a:xfrm>
            <a:off x="6222601" y="2472258"/>
            <a:ext cx="1416326" cy="461665"/>
          </a:xfrm>
          <a:prstGeom prst="rect">
            <a:avLst/>
          </a:prstGeom>
          <a:noFill/>
        </p:spPr>
        <p:txBody>
          <a:bodyPr wrap="square" rtlCol="0">
            <a:spAutoFit/>
          </a:bodyPr>
          <a:lstStyle/>
          <a:p>
            <a:pPr algn="ctr"/>
            <a:r>
              <a:rPr lang="en-US" sz="1200" dirty="0"/>
              <a:t>Steven Harrison</a:t>
            </a:r>
          </a:p>
          <a:p>
            <a:pPr algn="ctr"/>
            <a:r>
              <a:rPr lang="en-US" sz="1200" dirty="0"/>
              <a:t>Broad</a:t>
            </a:r>
          </a:p>
        </p:txBody>
      </p:sp>
      <p:sp>
        <p:nvSpPr>
          <p:cNvPr id="55" name="TextBox 54">
            <a:extLst>
              <a:ext uri="{FF2B5EF4-FFF2-40B4-BE49-F238E27FC236}">
                <a16:creationId xmlns:a16="http://schemas.microsoft.com/office/drawing/2014/main" id="{F100DEE0-7287-65E3-A0CD-F7825D632721}"/>
              </a:ext>
            </a:extLst>
          </p:cNvPr>
          <p:cNvSpPr txBox="1"/>
          <p:nvPr/>
        </p:nvSpPr>
        <p:spPr>
          <a:xfrm>
            <a:off x="4489964" y="4146422"/>
            <a:ext cx="1416326" cy="461665"/>
          </a:xfrm>
          <a:prstGeom prst="rect">
            <a:avLst/>
          </a:prstGeom>
          <a:noFill/>
        </p:spPr>
        <p:txBody>
          <a:bodyPr wrap="square" rtlCol="0">
            <a:spAutoFit/>
          </a:bodyPr>
          <a:lstStyle/>
          <a:p>
            <a:pPr algn="ctr"/>
            <a:r>
              <a:rPr lang="en-US" sz="1200" dirty="0"/>
              <a:t>Vikas </a:t>
            </a:r>
            <a:r>
              <a:rPr lang="en-US" sz="1200" dirty="0" err="1"/>
              <a:t>Pejaver</a:t>
            </a:r>
            <a:endParaRPr lang="en-US" sz="1200" dirty="0"/>
          </a:p>
          <a:p>
            <a:pPr algn="ctr"/>
            <a:r>
              <a:rPr lang="en-US" sz="1200" dirty="0"/>
              <a:t>Mount Sinai</a:t>
            </a:r>
          </a:p>
        </p:txBody>
      </p:sp>
      <p:sp>
        <p:nvSpPr>
          <p:cNvPr id="56" name="TextBox 55">
            <a:extLst>
              <a:ext uri="{FF2B5EF4-FFF2-40B4-BE49-F238E27FC236}">
                <a16:creationId xmlns:a16="http://schemas.microsoft.com/office/drawing/2014/main" id="{F68DDDF6-F51A-B8D9-87FB-04486D6F0AC4}"/>
              </a:ext>
            </a:extLst>
          </p:cNvPr>
          <p:cNvSpPr txBox="1"/>
          <p:nvPr/>
        </p:nvSpPr>
        <p:spPr>
          <a:xfrm>
            <a:off x="341830" y="4128916"/>
            <a:ext cx="1416326" cy="461665"/>
          </a:xfrm>
          <a:prstGeom prst="rect">
            <a:avLst/>
          </a:prstGeom>
          <a:noFill/>
        </p:spPr>
        <p:txBody>
          <a:bodyPr wrap="square" rtlCol="0">
            <a:spAutoFit/>
          </a:bodyPr>
          <a:lstStyle/>
          <a:p>
            <a:pPr algn="ctr"/>
            <a:r>
              <a:rPr lang="en-US" sz="1200" dirty="0"/>
              <a:t>Sean Mooney</a:t>
            </a:r>
          </a:p>
          <a:p>
            <a:pPr algn="ctr"/>
            <a:r>
              <a:rPr lang="en-US" sz="1200" dirty="0"/>
              <a:t>Washington</a:t>
            </a:r>
          </a:p>
        </p:txBody>
      </p:sp>
      <p:pic>
        <p:nvPicPr>
          <p:cNvPr id="57" name="Picture 2" descr="Alicia Byrne (@AliciaBByrne) | Twitter">
            <a:extLst>
              <a:ext uri="{FF2B5EF4-FFF2-40B4-BE49-F238E27FC236}">
                <a16:creationId xmlns:a16="http://schemas.microsoft.com/office/drawing/2014/main" id="{53663D5D-C2A3-B7B9-1E7B-72AE6609E32A}"/>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2961" t="4391" r="15009" b="26418"/>
          <a:stretch/>
        </p:blipFill>
        <p:spPr bwMode="auto">
          <a:xfrm>
            <a:off x="2807230" y="1311519"/>
            <a:ext cx="1217777" cy="1169780"/>
          </a:xfrm>
          <a:prstGeom prst="rect">
            <a:avLst/>
          </a:prstGeom>
          <a:noFill/>
          <a:extLst>
            <a:ext uri="{909E8E84-426E-40DD-AFC4-6F175D3DCCD1}">
              <a14:hiddenFill xmlns:a14="http://schemas.microsoft.com/office/drawing/2010/main">
                <a:solidFill>
                  <a:srgbClr val="FFFFFF"/>
                </a:solidFill>
              </a14:hiddenFill>
            </a:ext>
          </a:extLst>
        </p:spPr>
      </p:pic>
      <p:sp>
        <p:nvSpPr>
          <p:cNvPr id="58" name="TextBox 57">
            <a:extLst>
              <a:ext uri="{FF2B5EF4-FFF2-40B4-BE49-F238E27FC236}">
                <a16:creationId xmlns:a16="http://schemas.microsoft.com/office/drawing/2014/main" id="{CCAD75CD-F286-9E9C-3718-631F869BE991}"/>
              </a:ext>
            </a:extLst>
          </p:cNvPr>
          <p:cNvSpPr txBox="1"/>
          <p:nvPr/>
        </p:nvSpPr>
        <p:spPr>
          <a:xfrm>
            <a:off x="1482736" y="2466773"/>
            <a:ext cx="1416326" cy="461665"/>
          </a:xfrm>
          <a:prstGeom prst="rect">
            <a:avLst/>
          </a:prstGeom>
          <a:noFill/>
        </p:spPr>
        <p:txBody>
          <a:bodyPr wrap="square" rtlCol="0">
            <a:spAutoFit/>
          </a:bodyPr>
          <a:lstStyle/>
          <a:p>
            <a:pPr algn="ctr"/>
            <a:r>
              <a:rPr lang="en-US" sz="1200" dirty="0"/>
              <a:t>Steven Brenner</a:t>
            </a:r>
          </a:p>
          <a:p>
            <a:pPr algn="ctr"/>
            <a:r>
              <a:rPr lang="en-US" sz="1200" dirty="0"/>
              <a:t>UC Berkeley</a:t>
            </a:r>
          </a:p>
        </p:txBody>
      </p:sp>
      <p:pic>
        <p:nvPicPr>
          <p:cNvPr id="59" name="Picture 2" descr="Professor Steven Brenner">
            <a:extLst>
              <a:ext uri="{FF2B5EF4-FFF2-40B4-BE49-F238E27FC236}">
                <a16:creationId xmlns:a16="http://schemas.microsoft.com/office/drawing/2014/main" id="{428F10D3-A75F-5D8F-ED8C-DC9FA7A3267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98158" y="1305047"/>
            <a:ext cx="1170432" cy="1170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826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890F-52B0-C1FE-AC03-1240A8323499}"/>
              </a:ext>
            </a:extLst>
          </p:cNvPr>
          <p:cNvSpPr>
            <a:spLocks noGrp="1"/>
          </p:cNvSpPr>
          <p:nvPr>
            <p:ph type="title"/>
          </p:nvPr>
        </p:nvSpPr>
        <p:spPr>
          <a:xfrm>
            <a:off x="342900" y="152400"/>
            <a:ext cx="8458200" cy="1300661"/>
          </a:xfrm>
        </p:spPr>
        <p:txBody>
          <a:bodyPr>
            <a:noAutofit/>
          </a:bodyPr>
          <a:lstStyle/>
          <a:p>
            <a:r>
              <a:rPr lang="en-US" sz="2800" b="1" dirty="0"/>
              <a:t>Different from typical assessments and technically challenging</a:t>
            </a:r>
          </a:p>
        </p:txBody>
      </p:sp>
      <p:sp>
        <p:nvSpPr>
          <p:cNvPr id="7" name="Right Arrow 6">
            <a:extLst>
              <a:ext uri="{FF2B5EF4-FFF2-40B4-BE49-F238E27FC236}">
                <a16:creationId xmlns:a16="http://schemas.microsoft.com/office/drawing/2014/main" id="{7B745C0D-C729-B6B6-9356-37E4117B0752}"/>
              </a:ext>
            </a:extLst>
          </p:cNvPr>
          <p:cNvSpPr/>
          <p:nvPr/>
        </p:nvSpPr>
        <p:spPr>
          <a:xfrm>
            <a:off x="3765164" y="3005982"/>
            <a:ext cx="460331" cy="546873"/>
          </a:xfrm>
          <a:prstGeom prst="rightArrow">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72A4FB2B-2947-A618-347F-AB5E829A89B6}"/>
              </a:ext>
            </a:extLst>
          </p:cNvPr>
          <p:cNvSpPr txBox="1"/>
          <p:nvPr/>
        </p:nvSpPr>
        <p:spPr>
          <a:xfrm>
            <a:off x="4646645" y="1284125"/>
            <a:ext cx="0" cy="0"/>
          </a:xfrm>
          <a:prstGeom prst="rect">
            <a:avLst/>
          </a:prstGeom>
          <a:noFill/>
        </p:spPr>
        <p:txBody>
          <a:bodyPr wrap="none" lIns="0" tIns="0" rIns="0" bIns="0" rtlCol="0">
            <a:noAutofit/>
          </a:bodyPr>
          <a:lstStyle/>
          <a:p>
            <a:pPr>
              <a:spcAft>
                <a:spcPts val="450"/>
              </a:spcAft>
            </a:pPr>
            <a:endParaRPr lang="en-US" sz="1350" dirty="0" err="1"/>
          </a:p>
        </p:txBody>
      </p:sp>
      <p:sp>
        <p:nvSpPr>
          <p:cNvPr id="8" name="Right Arrow 7">
            <a:extLst>
              <a:ext uri="{FF2B5EF4-FFF2-40B4-BE49-F238E27FC236}">
                <a16:creationId xmlns:a16="http://schemas.microsoft.com/office/drawing/2014/main" id="{B278E373-092A-6843-6DE3-2BAF1DAF8176}"/>
              </a:ext>
            </a:extLst>
          </p:cNvPr>
          <p:cNvSpPr/>
          <p:nvPr/>
        </p:nvSpPr>
        <p:spPr>
          <a:xfrm>
            <a:off x="5891410" y="3005983"/>
            <a:ext cx="460331" cy="546873"/>
          </a:xfrm>
          <a:prstGeom prst="rightArrow">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1B8649C5-4A04-E2FD-B070-21E696069CDF}"/>
              </a:ext>
            </a:extLst>
          </p:cNvPr>
          <p:cNvSpPr txBox="1"/>
          <p:nvPr/>
        </p:nvSpPr>
        <p:spPr>
          <a:xfrm>
            <a:off x="5237357" y="2978702"/>
            <a:ext cx="0" cy="0"/>
          </a:xfrm>
          <a:prstGeom prst="rect">
            <a:avLst/>
          </a:prstGeom>
          <a:noFill/>
        </p:spPr>
        <p:txBody>
          <a:bodyPr wrap="none" lIns="0" tIns="0" rIns="0" bIns="0" rtlCol="0">
            <a:noAutofit/>
          </a:bodyPr>
          <a:lstStyle/>
          <a:p>
            <a:pPr>
              <a:spcAft>
                <a:spcPts val="450"/>
              </a:spcAft>
            </a:pPr>
            <a:endParaRPr lang="en-US" sz="1350" dirty="0" err="1"/>
          </a:p>
        </p:txBody>
      </p:sp>
      <p:sp>
        <p:nvSpPr>
          <p:cNvPr id="11" name="Rectangle 10">
            <a:extLst>
              <a:ext uri="{FF2B5EF4-FFF2-40B4-BE49-F238E27FC236}">
                <a16:creationId xmlns:a16="http://schemas.microsoft.com/office/drawing/2014/main" id="{C6568A0A-6E36-C306-5FA9-A0BD44FE70FD}"/>
              </a:ext>
            </a:extLst>
          </p:cNvPr>
          <p:cNvSpPr/>
          <p:nvPr/>
        </p:nvSpPr>
        <p:spPr>
          <a:xfrm>
            <a:off x="6478263" y="1932312"/>
            <a:ext cx="2284010" cy="2694214"/>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Aft>
                <a:spcPts val="450"/>
              </a:spcAft>
            </a:pPr>
            <a:r>
              <a:rPr lang="en-US" b="1" dirty="0">
                <a:solidFill>
                  <a:schemeClr val="accent5">
                    <a:lumMod val="75000"/>
                  </a:schemeClr>
                </a:solidFill>
              </a:rPr>
              <a:t>Evidential strength</a:t>
            </a:r>
          </a:p>
          <a:p>
            <a:pPr marL="214313" indent="-214313">
              <a:spcAft>
                <a:spcPts val="450"/>
              </a:spcAft>
              <a:buFont typeface="Arial" panose="020B0604020202020204" pitchFamily="34" charset="0"/>
              <a:buChar char="•"/>
            </a:pPr>
            <a:r>
              <a:rPr lang="en-US" sz="1350" dirty="0">
                <a:solidFill>
                  <a:schemeClr val="tx1"/>
                </a:solidFill>
              </a:rPr>
              <a:t>Very Strong (</a:t>
            </a:r>
            <a:r>
              <a:rPr lang="en-US" sz="1350" b="1" dirty="0">
                <a:solidFill>
                  <a:srgbClr val="7F1316"/>
                </a:solidFill>
              </a:rPr>
              <a:t>PVS</a:t>
            </a:r>
            <a:r>
              <a:rPr lang="en-US" sz="1350" dirty="0">
                <a:solidFill>
                  <a:schemeClr val="tx1"/>
                </a:solidFill>
              </a:rPr>
              <a:t>, BVS)</a:t>
            </a:r>
          </a:p>
          <a:p>
            <a:pPr marL="214313" indent="-214313">
              <a:spcAft>
                <a:spcPts val="450"/>
              </a:spcAft>
              <a:buFont typeface="Arial" panose="020B0604020202020204" pitchFamily="34" charset="0"/>
              <a:buChar char="•"/>
            </a:pPr>
            <a:r>
              <a:rPr lang="en-US" sz="1350" dirty="0">
                <a:solidFill>
                  <a:schemeClr val="tx1"/>
                </a:solidFill>
              </a:rPr>
              <a:t>Strong (</a:t>
            </a:r>
            <a:r>
              <a:rPr lang="en-US" sz="1350" b="1" dirty="0">
                <a:solidFill>
                  <a:srgbClr val="EE2024"/>
                </a:solidFill>
              </a:rPr>
              <a:t>PS</a:t>
            </a:r>
            <a:r>
              <a:rPr lang="en-US" sz="1350" dirty="0">
                <a:solidFill>
                  <a:schemeClr val="tx1"/>
                </a:solidFill>
              </a:rPr>
              <a:t>, </a:t>
            </a:r>
            <a:r>
              <a:rPr lang="en-US" sz="1350" b="1" dirty="0">
                <a:solidFill>
                  <a:srgbClr val="642065"/>
                </a:solidFill>
              </a:rPr>
              <a:t>BS</a:t>
            </a:r>
            <a:r>
              <a:rPr lang="en-US" sz="1350" dirty="0">
                <a:solidFill>
                  <a:schemeClr val="tx1"/>
                </a:solidFill>
              </a:rPr>
              <a:t>)</a:t>
            </a:r>
          </a:p>
          <a:p>
            <a:pPr marL="214313" indent="-214313">
              <a:spcAft>
                <a:spcPts val="450"/>
              </a:spcAft>
              <a:buFont typeface="Arial" panose="020B0604020202020204" pitchFamily="34" charset="0"/>
              <a:buChar char="•"/>
            </a:pPr>
            <a:r>
              <a:rPr lang="en-US" sz="1350" dirty="0">
                <a:solidFill>
                  <a:schemeClr val="tx1"/>
                </a:solidFill>
              </a:rPr>
              <a:t>Moderate (</a:t>
            </a:r>
            <a:r>
              <a:rPr lang="en-US" sz="1350" b="1" dirty="0">
                <a:solidFill>
                  <a:srgbClr val="ED7D2E"/>
                </a:solidFill>
              </a:rPr>
              <a:t>PM</a:t>
            </a:r>
            <a:r>
              <a:rPr lang="en-US" sz="1350" dirty="0">
                <a:solidFill>
                  <a:schemeClr val="tx1"/>
                </a:solidFill>
              </a:rPr>
              <a:t>, BM)</a:t>
            </a:r>
          </a:p>
          <a:p>
            <a:pPr marL="214313" indent="-214313">
              <a:spcAft>
                <a:spcPts val="450"/>
              </a:spcAft>
              <a:buFont typeface="Arial" panose="020B0604020202020204" pitchFamily="34" charset="0"/>
              <a:buChar char="•"/>
            </a:pPr>
            <a:r>
              <a:rPr lang="en-US" sz="1350" dirty="0">
                <a:solidFill>
                  <a:schemeClr val="tx1"/>
                </a:solidFill>
              </a:rPr>
              <a:t>Supporting (</a:t>
            </a:r>
            <a:r>
              <a:rPr lang="en-US" sz="1350" b="1" dirty="0">
                <a:solidFill>
                  <a:srgbClr val="71AD44"/>
                </a:solidFill>
              </a:rPr>
              <a:t>PP</a:t>
            </a:r>
            <a:r>
              <a:rPr lang="en-US" sz="1350" dirty="0">
                <a:solidFill>
                  <a:schemeClr val="tx1"/>
                </a:solidFill>
              </a:rPr>
              <a:t>, </a:t>
            </a:r>
            <a:r>
              <a:rPr lang="en-US" sz="1350" b="1" dirty="0">
                <a:solidFill>
                  <a:srgbClr val="5C9BD3"/>
                </a:solidFill>
              </a:rPr>
              <a:t>BP</a:t>
            </a:r>
            <a:r>
              <a:rPr lang="en-US" sz="1350" dirty="0">
                <a:solidFill>
                  <a:schemeClr val="tx1"/>
                </a:solidFill>
              </a:rPr>
              <a:t>)</a:t>
            </a:r>
          </a:p>
          <a:p>
            <a:pPr marL="214313" indent="-214313">
              <a:spcAft>
                <a:spcPts val="450"/>
              </a:spcAft>
              <a:buFont typeface="Arial" panose="020B0604020202020204" pitchFamily="34" charset="0"/>
              <a:buChar char="•"/>
            </a:pPr>
            <a:r>
              <a:rPr lang="en-US" sz="1350" dirty="0">
                <a:solidFill>
                  <a:schemeClr val="tx1"/>
                </a:solidFill>
              </a:rPr>
              <a:t>Indeterminate</a:t>
            </a:r>
          </a:p>
        </p:txBody>
      </p:sp>
      <p:grpSp>
        <p:nvGrpSpPr>
          <p:cNvPr id="16" name="Group 15">
            <a:extLst>
              <a:ext uri="{FF2B5EF4-FFF2-40B4-BE49-F238E27FC236}">
                <a16:creationId xmlns:a16="http://schemas.microsoft.com/office/drawing/2014/main" id="{EFD17817-13F2-0E25-1278-98C154A595CD}"/>
              </a:ext>
            </a:extLst>
          </p:cNvPr>
          <p:cNvGrpSpPr/>
          <p:nvPr/>
        </p:nvGrpSpPr>
        <p:grpSpPr>
          <a:xfrm>
            <a:off x="4009643" y="1524000"/>
            <a:ext cx="1830596" cy="3604118"/>
            <a:chOff x="5557604" y="559262"/>
            <a:chExt cx="1830596" cy="3604118"/>
          </a:xfrm>
        </p:grpSpPr>
        <p:sp>
          <p:nvSpPr>
            <p:cNvPr id="18" name="Rectangle 17">
              <a:extLst>
                <a:ext uri="{FF2B5EF4-FFF2-40B4-BE49-F238E27FC236}">
                  <a16:creationId xmlns:a16="http://schemas.microsoft.com/office/drawing/2014/main" id="{D1558CF5-C9C8-2444-82C9-B8BFFAF2273A}"/>
                </a:ext>
              </a:extLst>
            </p:cNvPr>
            <p:cNvSpPr/>
            <p:nvPr/>
          </p:nvSpPr>
          <p:spPr>
            <a:xfrm rot="5400000">
              <a:off x="5369277" y="2244641"/>
              <a:ext cx="3422074" cy="252481"/>
            </a:xfrm>
            <a:prstGeom prst="rect">
              <a:avLst/>
            </a:prstGeom>
            <a:gradFill flip="none" rotWithShape="1">
              <a:gsLst>
                <a:gs pos="90000">
                  <a:srgbClr val="ABCFE9"/>
                </a:gs>
                <a:gs pos="50000">
                  <a:schemeClr val="bg1"/>
                </a:gs>
                <a:gs pos="100000">
                  <a:srgbClr val="569FD3"/>
                </a:gs>
                <a:gs pos="11000">
                  <a:srgbClr val="FF9494"/>
                </a:gs>
                <a:gs pos="0">
                  <a:srgbClr val="FF2829"/>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Text Box 7">
              <a:extLst>
                <a:ext uri="{FF2B5EF4-FFF2-40B4-BE49-F238E27FC236}">
                  <a16:creationId xmlns:a16="http://schemas.microsoft.com/office/drawing/2014/main" id="{B9E7F512-BD76-EDAF-451D-B15BF442ABAF}"/>
                </a:ext>
              </a:extLst>
            </p:cNvPr>
            <p:cNvSpPr txBox="1">
              <a:spLocks noChangeArrowheads="1"/>
            </p:cNvSpPr>
            <p:nvPr/>
          </p:nvSpPr>
          <p:spPr bwMode="auto">
            <a:xfrm>
              <a:off x="5978903" y="3794048"/>
              <a:ext cx="1082127" cy="369332"/>
            </a:xfrm>
            <a:prstGeom prst="rect">
              <a:avLst/>
            </a:prstGeom>
            <a:noFill/>
            <a:ln w="9525">
              <a:noFill/>
              <a:miter lim="800000"/>
              <a:headEnd/>
              <a:tailEnd/>
            </a:ln>
          </p:spPr>
          <p:txBody>
            <a:bodyPr wrap="square">
              <a:spAutoFit/>
            </a:bodyPr>
            <a:lstStyle/>
            <a:p>
              <a:pPr>
                <a:spcBef>
                  <a:spcPct val="50000"/>
                </a:spcBef>
              </a:pPr>
              <a:r>
                <a:rPr lang="en-US" b="1" dirty="0">
                  <a:solidFill>
                    <a:srgbClr val="569FD3"/>
                  </a:solidFill>
                  <a:latin typeface="Arial"/>
                  <a:cs typeface="Arial"/>
                </a:rPr>
                <a:t>Benign</a:t>
              </a:r>
            </a:p>
          </p:txBody>
        </p:sp>
        <p:sp>
          <p:nvSpPr>
            <p:cNvPr id="20" name="Text Box 7">
              <a:extLst>
                <a:ext uri="{FF2B5EF4-FFF2-40B4-BE49-F238E27FC236}">
                  <a16:creationId xmlns:a16="http://schemas.microsoft.com/office/drawing/2014/main" id="{19FDF67E-61CB-2F04-607E-ADE7B9C40291}"/>
                </a:ext>
              </a:extLst>
            </p:cNvPr>
            <p:cNvSpPr txBox="1">
              <a:spLocks noChangeArrowheads="1"/>
            </p:cNvSpPr>
            <p:nvPr/>
          </p:nvSpPr>
          <p:spPr bwMode="auto">
            <a:xfrm>
              <a:off x="5557604" y="559262"/>
              <a:ext cx="1830596" cy="369332"/>
            </a:xfrm>
            <a:prstGeom prst="rect">
              <a:avLst/>
            </a:prstGeom>
            <a:noFill/>
            <a:ln w="9525">
              <a:noFill/>
              <a:miter lim="800000"/>
              <a:headEnd/>
              <a:tailEnd/>
            </a:ln>
          </p:spPr>
          <p:txBody>
            <a:bodyPr wrap="square">
              <a:spAutoFit/>
            </a:bodyPr>
            <a:lstStyle/>
            <a:p>
              <a:pPr>
                <a:spcBef>
                  <a:spcPct val="50000"/>
                </a:spcBef>
              </a:pPr>
              <a:r>
                <a:rPr lang="en-US" b="1" dirty="0">
                  <a:solidFill>
                    <a:srgbClr val="FF2829"/>
                  </a:solidFill>
                  <a:latin typeface="Arial"/>
                  <a:cs typeface="Arial"/>
                </a:rPr>
                <a:t>Pathogenic</a:t>
              </a:r>
            </a:p>
          </p:txBody>
        </p:sp>
      </p:grpSp>
      <p:pic>
        <p:nvPicPr>
          <p:cNvPr id="21" name="Picture 2" descr="Details are in the caption following the image">
            <a:extLst>
              <a:ext uri="{FF2B5EF4-FFF2-40B4-BE49-F238E27FC236}">
                <a16:creationId xmlns:a16="http://schemas.microsoft.com/office/drawing/2014/main" id="{B8FA8330-0598-7B73-46CC-647EE5A71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63204"/>
            <a:ext cx="3341353" cy="20281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4018FF3-F43F-E4C6-6B26-16578B3A7169}"/>
              </a:ext>
            </a:extLst>
          </p:cNvPr>
          <p:cNvSpPr txBox="1"/>
          <p:nvPr/>
        </p:nvSpPr>
        <p:spPr>
          <a:xfrm>
            <a:off x="856684" y="3845027"/>
            <a:ext cx="2340665" cy="961387"/>
          </a:xfrm>
          <a:prstGeom prst="rect">
            <a:avLst/>
          </a:prstGeom>
          <a:noFill/>
        </p:spPr>
        <p:txBody>
          <a:bodyPr wrap="none" lIns="0" tIns="0" rIns="0" bIns="0" rtlCol="0">
            <a:noAutofit/>
          </a:bodyPr>
          <a:lstStyle/>
          <a:p>
            <a:pPr algn="ctr">
              <a:spcAft>
                <a:spcPts val="450"/>
              </a:spcAft>
            </a:pPr>
            <a:r>
              <a:rPr lang="en-US" b="1" dirty="0"/>
              <a:t>Binary classifiers</a:t>
            </a:r>
          </a:p>
          <a:p>
            <a:pPr algn="ctr">
              <a:spcAft>
                <a:spcPts val="450"/>
              </a:spcAft>
            </a:pPr>
            <a:r>
              <a:rPr lang="en-US" dirty="0">
                <a:solidFill>
                  <a:srgbClr val="FF2829"/>
                </a:solidFill>
              </a:rPr>
              <a:t>Pathogenic</a:t>
            </a:r>
          </a:p>
          <a:p>
            <a:pPr algn="ctr">
              <a:spcAft>
                <a:spcPts val="450"/>
              </a:spcAft>
            </a:pPr>
            <a:r>
              <a:rPr lang="en-US" dirty="0">
                <a:solidFill>
                  <a:srgbClr val="569FD3"/>
                </a:solidFill>
              </a:rPr>
              <a:t>Benign</a:t>
            </a:r>
          </a:p>
        </p:txBody>
      </p:sp>
      <p:sp>
        <p:nvSpPr>
          <p:cNvPr id="14" name="Text Box 6">
            <a:extLst>
              <a:ext uri="{FF2B5EF4-FFF2-40B4-BE49-F238E27FC236}">
                <a16:creationId xmlns:a16="http://schemas.microsoft.com/office/drawing/2014/main" id="{5C0E6DD5-9F8C-7B56-21FC-C43009874C44}"/>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5" name="Text Box 8">
            <a:extLst>
              <a:ext uri="{FF2B5EF4-FFF2-40B4-BE49-F238E27FC236}">
                <a16:creationId xmlns:a16="http://schemas.microsoft.com/office/drawing/2014/main" id="{C8C9083C-E1BB-874D-F453-EFA9B831F8B4}"/>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7" name="Text Box 9">
            <a:extLst>
              <a:ext uri="{FF2B5EF4-FFF2-40B4-BE49-F238E27FC236}">
                <a16:creationId xmlns:a16="http://schemas.microsoft.com/office/drawing/2014/main" id="{C44E65A8-EC70-2772-9CF4-E2013261795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745294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7890F-52B0-C1FE-AC03-1240A8323499}"/>
              </a:ext>
            </a:extLst>
          </p:cNvPr>
          <p:cNvSpPr>
            <a:spLocks noGrp="1"/>
          </p:cNvSpPr>
          <p:nvPr>
            <p:ph type="title"/>
          </p:nvPr>
        </p:nvSpPr>
        <p:spPr>
          <a:xfrm>
            <a:off x="342900" y="152400"/>
            <a:ext cx="8458200" cy="1300661"/>
          </a:xfrm>
        </p:spPr>
        <p:txBody>
          <a:bodyPr>
            <a:noAutofit/>
          </a:bodyPr>
          <a:lstStyle/>
          <a:p>
            <a:r>
              <a:rPr lang="en-US" sz="2800" b="1" dirty="0"/>
              <a:t>Different from typical assessments and technically challenging</a:t>
            </a:r>
          </a:p>
        </p:txBody>
      </p:sp>
      <p:sp>
        <p:nvSpPr>
          <p:cNvPr id="7" name="Right Arrow 6">
            <a:extLst>
              <a:ext uri="{FF2B5EF4-FFF2-40B4-BE49-F238E27FC236}">
                <a16:creationId xmlns:a16="http://schemas.microsoft.com/office/drawing/2014/main" id="{7B745C0D-C729-B6B6-9356-37E4117B0752}"/>
              </a:ext>
            </a:extLst>
          </p:cNvPr>
          <p:cNvSpPr/>
          <p:nvPr/>
        </p:nvSpPr>
        <p:spPr>
          <a:xfrm>
            <a:off x="3765164" y="3005982"/>
            <a:ext cx="460331" cy="546873"/>
          </a:xfrm>
          <a:prstGeom prst="rightArrow">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72A4FB2B-2947-A618-347F-AB5E829A89B6}"/>
              </a:ext>
            </a:extLst>
          </p:cNvPr>
          <p:cNvSpPr txBox="1"/>
          <p:nvPr/>
        </p:nvSpPr>
        <p:spPr>
          <a:xfrm>
            <a:off x="4646645" y="1284125"/>
            <a:ext cx="0" cy="0"/>
          </a:xfrm>
          <a:prstGeom prst="rect">
            <a:avLst/>
          </a:prstGeom>
          <a:noFill/>
        </p:spPr>
        <p:txBody>
          <a:bodyPr wrap="none" lIns="0" tIns="0" rIns="0" bIns="0" rtlCol="0">
            <a:noAutofit/>
          </a:bodyPr>
          <a:lstStyle/>
          <a:p>
            <a:pPr>
              <a:spcAft>
                <a:spcPts val="450"/>
              </a:spcAft>
            </a:pPr>
            <a:endParaRPr lang="en-US" sz="1350" dirty="0" err="1"/>
          </a:p>
        </p:txBody>
      </p:sp>
      <p:sp>
        <p:nvSpPr>
          <p:cNvPr id="8" name="Right Arrow 7">
            <a:extLst>
              <a:ext uri="{FF2B5EF4-FFF2-40B4-BE49-F238E27FC236}">
                <a16:creationId xmlns:a16="http://schemas.microsoft.com/office/drawing/2014/main" id="{B278E373-092A-6843-6DE3-2BAF1DAF8176}"/>
              </a:ext>
            </a:extLst>
          </p:cNvPr>
          <p:cNvSpPr/>
          <p:nvPr/>
        </p:nvSpPr>
        <p:spPr>
          <a:xfrm>
            <a:off x="5891410" y="3005983"/>
            <a:ext cx="460331" cy="546873"/>
          </a:xfrm>
          <a:prstGeom prst="rightArrow">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extBox 9">
            <a:extLst>
              <a:ext uri="{FF2B5EF4-FFF2-40B4-BE49-F238E27FC236}">
                <a16:creationId xmlns:a16="http://schemas.microsoft.com/office/drawing/2014/main" id="{1B8649C5-4A04-E2FD-B070-21E696069CDF}"/>
              </a:ext>
            </a:extLst>
          </p:cNvPr>
          <p:cNvSpPr txBox="1"/>
          <p:nvPr/>
        </p:nvSpPr>
        <p:spPr>
          <a:xfrm>
            <a:off x="5237357" y="2978702"/>
            <a:ext cx="0" cy="0"/>
          </a:xfrm>
          <a:prstGeom prst="rect">
            <a:avLst/>
          </a:prstGeom>
          <a:noFill/>
        </p:spPr>
        <p:txBody>
          <a:bodyPr wrap="none" lIns="0" tIns="0" rIns="0" bIns="0" rtlCol="0">
            <a:noAutofit/>
          </a:bodyPr>
          <a:lstStyle/>
          <a:p>
            <a:pPr>
              <a:spcAft>
                <a:spcPts val="450"/>
              </a:spcAft>
            </a:pPr>
            <a:endParaRPr lang="en-US" sz="1350" dirty="0" err="1"/>
          </a:p>
        </p:txBody>
      </p:sp>
      <p:sp>
        <p:nvSpPr>
          <p:cNvPr id="11" name="Rectangle 10">
            <a:extLst>
              <a:ext uri="{FF2B5EF4-FFF2-40B4-BE49-F238E27FC236}">
                <a16:creationId xmlns:a16="http://schemas.microsoft.com/office/drawing/2014/main" id="{C6568A0A-6E36-C306-5FA9-A0BD44FE70FD}"/>
              </a:ext>
            </a:extLst>
          </p:cNvPr>
          <p:cNvSpPr/>
          <p:nvPr/>
        </p:nvSpPr>
        <p:spPr>
          <a:xfrm>
            <a:off x="6478263" y="1932312"/>
            <a:ext cx="2284010" cy="2694214"/>
          </a:xfrm>
          <a:prstGeom prst="rect">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spcAft>
                <a:spcPts val="450"/>
              </a:spcAft>
            </a:pPr>
            <a:r>
              <a:rPr lang="en-US" b="1" dirty="0">
                <a:solidFill>
                  <a:schemeClr val="accent5">
                    <a:lumMod val="75000"/>
                  </a:schemeClr>
                </a:solidFill>
              </a:rPr>
              <a:t>Evidential strength</a:t>
            </a:r>
          </a:p>
          <a:p>
            <a:pPr marL="214313" indent="-214313">
              <a:spcAft>
                <a:spcPts val="450"/>
              </a:spcAft>
              <a:buFont typeface="Arial" panose="020B0604020202020204" pitchFamily="34" charset="0"/>
              <a:buChar char="•"/>
            </a:pPr>
            <a:r>
              <a:rPr lang="en-US" sz="1350" dirty="0">
                <a:solidFill>
                  <a:schemeClr val="tx1"/>
                </a:solidFill>
              </a:rPr>
              <a:t>Very Strong (</a:t>
            </a:r>
            <a:r>
              <a:rPr lang="en-US" sz="1350" b="1" dirty="0">
                <a:solidFill>
                  <a:srgbClr val="7F1316"/>
                </a:solidFill>
              </a:rPr>
              <a:t>PVS</a:t>
            </a:r>
            <a:r>
              <a:rPr lang="en-US" sz="1350" dirty="0">
                <a:solidFill>
                  <a:schemeClr val="tx1"/>
                </a:solidFill>
              </a:rPr>
              <a:t>, BVS)</a:t>
            </a:r>
          </a:p>
          <a:p>
            <a:pPr marL="214313" indent="-214313">
              <a:spcAft>
                <a:spcPts val="450"/>
              </a:spcAft>
              <a:buFont typeface="Arial" panose="020B0604020202020204" pitchFamily="34" charset="0"/>
              <a:buChar char="•"/>
            </a:pPr>
            <a:r>
              <a:rPr lang="en-US" sz="1350" dirty="0">
                <a:solidFill>
                  <a:schemeClr val="tx1"/>
                </a:solidFill>
              </a:rPr>
              <a:t>Strong (</a:t>
            </a:r>
            <a:r>
              <a:rPr lang="en-US" sz="1350" b="1" dirty="0">
                <a:solidFill>
                  <a:srgbClr val="EE2024"/>
                </a:solidFill>
              </a:rPr>
              <a:t>PS</a:t>
            </a:r>
            <a:r>
              <a:rPr lang="en-US" sz="1350" dirty="0">
                <a:solidFill>
                  <a:schemeClr val="tx1"/>
                </a:solidFill>
              </a:rPr>
              <a:t>, </a:t>
            </a:r>
            <a:r>
              <a:rPr lang="en-US" sz="1350" b="1" dirty="0">
                <a:solidFill>
                  <a:srgbClr val="642065"/>
                </a:solidFill>
              </a:rPr>
              <a:t>BS</a:t>
            </a:r>
            <a:r>
              <a:rPr lang="en-US" sz="1350" dirty="0">
                <a:solidFill>
                  <a:schemeClr val="tx1"/>
                </a:solidFill>
              </a:rPr>
              <a:t>)</a:t>
            </a:r>
          </a:p>
          <a:p>
            <a:pPr marL="214313" indent="-214313">
              <a:spcAft>
                <a:spcPts val="450"/>
              </a:spcAft>
              <a:buFont typeface="Arial" panose="020B0604020202020204" pitchFamily="34" charset="0"/>
              <a:buChar char="•"/>
            </a:pPr>
            <a:r>
              <a:rPr lang="en-US" sz="1350" dirty="0">
                <a:solidFill>
                  <a:schemeClr val="tx1"/>
                </a:solidFill>
              </a:rPr>
              <a:t>Moderate (</a:t>
            </a:r>
            <a:r>
              <a:rPr lang="en-US" sz="1350" b="1" dirty="0">
                <a:solidFill>
                  <a:srgbClr val="ED7D2E"/>
                </a:solidFill>
              </a:rPr>
              <a:t>PM</a:t>
            </a:r>
            <a:r>
              <a:rPr lang="en-US" sz="1350" dirty="0">
                <a:solidFill>
                  <a:schemeClr val="tx1"/>
                </a:solidFill>
              </a:rPr>
              <a:t>, BM)</a:t>
            </a:r>
          </a:p>
          <a:p>
            <a:pPr marL="214313" indent="-214313">
              <a:spcAft>
                <a:spcPts val="450"/>
              </a:spcAft>
              <a:buFont typeface="Arial" panose="020B0604020202020204" pitchFamily="34" charset="0"/>
              <a:buChar char="•"/>
            </a:pPr>
            <a:r>
              <a:rPr lang="en-US" sz="1350" dirty="0">
                <a:solidFill>
                  <a:schemeClr val="tx1"/>
                </a:solidFill>
              </a:rPr>
              <a:t>Supporting (</a:t>
            </a:r>
            <a:r>
              <a:rPr lang="en-US" sz="1350" b="1" dirty="0">
                <a:solidFill>
                  <a:srgbClr val="71AD44"/>
                </a:solidFill>
              </a:rPr>
              <a:t>PP</a:t>
            </a:r>
            <a:r>
              <a:rPr lang="en-US" sz="1350" dirty="0">
                <a:solidFill>
                  <a:schemeClr val="tx1"/>
                </a:solidFill>
              </a:rPr>
              <a:t>, </a:t>
            </a:r>
            <a:r>
              <a:rPr lang="en-US" sz="1350" b="1" dirty="0">
                <a:solidFill>
                  <a:srgbClr val="5C9BD3"/>
                </a:solidFill>
              </a:rPr>
              <a:t>BP</a:t>
            </a:r>
            <a:r>
              <a:rPr lang="en-US" sz="1350" dirty="0">
                <a:solidFill>
                  <a:schemeClr val="tx1"/>
                </a:solidFill>
              </a:rPr>
              <a:t>)</a:t>
            </a:r>
          </a:p>
          <a:p>
            <a:pPr marL="214313" indent="-214313">
              <a:spcAft>
                <a:spcPts val="450"/>
              </a:spcAft>
              <a:buFont typeface="Arial" panose="020B0604020202020204" pitchFamily="34" charset="0"/>
              <a:buChar char="•"/>
            </a:pPr>
            <a:r>
              <a:rPr lang="en-US" sz="1350" dirty="0">
                <a:solidFill>
                  <a:schemeClr val="tx1"/>
                </a:solidFill>
              </a:rPr>
              <a:t>Indeterminate</a:t>
            </a:r>
          </a:p>
        </p:txBody>
      </p:sp>
      <p:grpSp>
        <p:nvGrpSpPr>
          <p:cNvPr id="16" name="Group 15">
            <a:extLst>
              <a:ext uri="{FF2B5EF4-FFF2-40B4-BE49-F238E27FC236}">
                <a16:creationId xmlns:a16="http://schemas.microsoft.com/office/drawing/2014/main" id="{EFD17817-13F2-0E25-1278-98C154A595CD}"/>
              </a:ext>
            </a:extLst>
          </p:cNvPr>
          <p:cNvGrpSpPr/>
          <p:nvPr/>
        </p:nvGrpSpPr>
        <p:grpSpPr>
          <a:xfrm>
            <a:off x="4009643" y="1524000"/>
            <a:ext cx="1830596" cy="3604118"/>
            <a:chOff x="5557604" y="559262"/>
            <a:chExt cx="1830596" cy="3604118"/>
          </a:xfrm>
        </p:grpSpPr>
        <p:sp>
          <p:nvSpPr>
            <p:cNvPr id="18" name="Rectangle 17">
              <a:extLst>
                <a:ext uri="{FF2B5EF4-FFF2-40B4-BE49-F238E27FC236}">
                  <a16:creationId xmlns:a16="http://schemas.microsoft.com/office/drawing/2014/main" id="{D1558CF5-C9C8-2444-82C9-B8BFFAF2273A}"/>
                </a:ext>
              </a:extLst>
            </p:cNvPr>
            <p:cNvSpPr/>
            <p:nvPr/>
          </p:nvSpPr>
          <p:spPr>
            <a:xfrm rot="5400000">
              <a:off x="5369277" y="2244641"/>
              <a:ext cx="3422074" cy="252481"/>
            </a:xfrm>
            <a:prstGeom prst="rect">
              <a:avLst/>
            </a:prstGeom>
            <a:gradFill flip="none" rotWithShape="1">
              <a:gsLst>
                <a:gs pos="90000">
                  <a:srgbClr val="ABCFE9"/>
                </a:gs>
                <a:gs pos="50000">
                  <a:schemeClr val="bg1"/>
                </a:gs>
                <a:gs pos="100000">
                  <a:srgbClr val="569FD3"/>
                </a:gs>
                <a:gs pos="11000">
                  <a:srgbClr val="FF9494"/>
                </a:gs>
                <a:gs pos="0">
                  <a:srgbClr val="FF2829"/>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Text Box 7">
              <a:extLst>
                <a:ext uri="{FF2B5EF4-FFF2-40B4-BE49-F238E27FC236}">
                  <a16:creationId xmlns:a16="http://schemas.microsoft.com/office/drawing/2014/main" id="{B9E7F512-BD76-EDAF-451D-B15BF442ABAF}"/>
                </a:ext>
              </a:extLst>
            </p:cNvPr>
            <p:cNvSpPr txBox="1">
              <a:spLocks noChangeArrowheads="1"/>
            </p:cNvSpPr>
            <p:nvPr/>
          </p:nvSpPr>
          <p:spPr bwMode="auto">
            <a:xfrm>
              <a:off x="5978903" y="3794048"/>
              <a:ext cx="1082127" cy="369332"/>
            </a:xfrm>
            <a:prstGeom prst="rect">
              <a:avLst/>
            </a:prstGeom>
            <a:noFill/>
            <a:ln w="9525">
              <a:noFill/>
              <a:miter lim="800000"/>
              <a:headEnd/>
              <a:tailEnd/>
            </a:ln>
          </p:spPr>
          <p:txBody>
            <a:bodyPr wrap="square">
              <a:spAutoFit/>
            </a:bodyPr>
            <a:lstStyle/>
            <a:p>
              <a:pPr>
                <a:spcBef>
                  <a:spcPct val="50000"/>
                </a:spcBef>
              </a:pPr>
              <a:r>
                <a:rPr lang="en-US" b="1" dirty="0">
                  <a:solidFill>
                    <a:srgbClr val="569FD3"/>
                  </a:solidFill>
                  <a:latin typeface="Arial"/>
                  <a:cs typeface="Arial"/>
                </a:rPr>
                <a:t>Benign</a:t>
              </a:r>
            </a:p>
          </p:txBody>
        </p:sp>
        <p:sp>
          <p:nvSpPr>
            <p:cNvPr id="20" name="Text Box 7">
              <a:extLst>
                <a:ext uri="{FF2B5EF4-FFF2-40B4-BE49-F238E27FC236}">
                  <a16:creationId xmlns:a16="http://schemas.microsoft.com/office/drawing/2014/main" id="{19FDF67E-61CB-2F04-607E-ADE7B9C40291}"/>
                </a:ext>
              </a:extLst>
            </p:cNvPr>
            <p:cNvSpPr txBox="1">
              <a:spLocks noChangeArrowheads="1"/>
            </p:cNvSpPr>
            <p:nvPr/>
          </p:nvSpPr>
          <p:spPr bwMode="auto">
            <a:xfrm>
              <a:off x="5557604" y="559262"/>
              <a:ext cx="1830596" cy="369332"/>
            </a:xfrm>
            <a:prstGeom prst="rect">
              <a:avLst/>
            </a:prstGeom>
            <a:noFill/>
            <a:ln w="9525">
              <a:noFill/>
              <a:miter lim="800000"/>
              <a:headEnd/>
              <a:tailEnd/>
            </a:ln>
          </p:spPr>
          <p:txBody>
            <a:bodyPr wrap="square">
              <a:spAutoFit/>
            </a:bodyPr>
            <a:lstStyle/>
            <a:p>
              <a:pPr>
                <a:spcBef>
                  <a:spcPct val="50000"/>
                </a:spcBef>
              </a:pPr>
              <a:r>
                <a:rPr lang="en-US" b="1" dirty="0">
                  <a:solidFill>
                    <a:srgbClr val="FF2829"/>
                  </a:solidFill>
                  <a:latin typeface="Arial"/>
                  <a:cs typeface="Arial"/>
                </a:rPr>
                <a:t>Pathogenic</a:t>
              </a:r>
            </a:p>
          </p:txBody>
        </p:sp>
      </p:grpSp>
      <p:pic>
        <p:nvPicPr>
          <p:cNvPr id="21" name="Picture 2" descr="Details are in the caption following the image">
            <a:extLst>
              <a:ext uri="{FF2B5EF4-FFF2-40B4-BE49-F238E27FC236}">
                <a16:creationId xmlns:a16="http://schemas.microsoft.com/office/drawing/2014/main" id="{B8FA8330-0598-7B73-46CC-647EE5A71D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63204"/>
            <a:ext cx="3341353" cy="20281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4018FF3-F43F-E4C6-6B26-16578B3A7169}"/>
              </a:ext>
            </a:extLst>
          </p:cNvPr>
          <p:cNvSpPr txBox="1"/>
          <p:nvPr/>
        </p:nvSpPr>
        <p:spPr>
          <a:xfrm>
            <a:off x="856684" y="3845027"/>
            <a:ext cx="2340665" cy="961387"/>
          </a:xfrm>
          <a:prstGeom prst="rect">
            <a:avLst/>
          </a:prstGeom>
          <a:noFill/>
        </p:spPr>
        <p:txBody>
          <a:bodyPr wrap="none" lIns="0" tIns="0" rIns="0" bIns="0" rtlCol="0">
            <a:noAutofit/>
          </a:bodyPr>
          <a:lstStyle/>
          <a:p>
            <a:pPr algn="ctr">
              <a:spcAft>
                <a:spcPts val="450"/>
              </a:spcAft>
            </a:pPr>
            <a:r>
              <a:rPr lang="en-US" b="1" dirty="0"/>
              <a:t>Binary classifiers</a:t>
            </a:r>
          </a:p>
          <a:p>
            <a:pPr algn="ctr">
              <a:spcAft>
                <a:spcPts val="450"/>
              </a:spcAft>
            </a:pPr>
            <a:r>
              <a:rPr lang="en-US" dirty="0">
                <a:solidFill>
                  <a:srgbClr val="FF2829"/>
                </a:solidFill>
              </a:rPr>
              <a:t>Pathogenic</a:t>
            </a:r>
          </a:p>
          <a:p>
            <a:pPr algn="ctr">
              <a:spcAft>
                <a:spcPts val="450"/>
              </a:spcAft>
            </a:pPr>
            <a:r>
              <a:rPr lang="en-US" dirty="0">
                <a:solidFill>
                  <a:srgbClr val="569FD3"/>
                </a:solidFill>
              </a:rPr>
              <a:t>Benign</a:t>
            </a:r>
          </a:p>
        </p:txBody>
      </p:sp>
      <p:sp>
        <p:nvSpPr>
          <p:cNvPr id="14" name="Text Box 6">
            <a:extLst>
              <a:ext uri="{FF2B5EF4-FFF2-40B4-BE49-F238E27FC236}">
                <a16:creationId xmlns:a16="http://schemas.microsoft.com/office/drawing/2014/main" id="{5C0E6DD5-9F8C-7B56-21FC-C43009874C44}"/>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5" name="Text Box 8">
            <a:extLst>
              <a:ext uri="{FF2B5EF4-FFF2-40B4-BE49-F238E27FC236}">
                <a16:creationId xmlns:a16="http://schemas.microsoft.com/office/drawing/2014/main" id="{C8C9083C-E1BB-874D-F453-EFA9B831F8B4}"/>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7" name="Text Box 9">
            <a:extLst>
              <a:ext uri="{FF2B5EF4-FFF2-40B4-BE49-F238E27FC236}">
                <a16:creationId xmlns:a16="http://schemas.microsoft.com/office/drawing/2014/main" id="{C44E65A8-EC70-2772-9CF4-E2013261795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4" name="Rectangle 3">
            <a:extLst>
              <a:ext uri="{FF2B5EF4-FFF2-40B4-BE49-F238E27FC236}">
                <a16:creationId xmlns:a16="http://schemas.microsoft.com/office/drawing/2014/main" id="{B7ECCB08-CA44-ED93-8B59-E61220448E5D}"/>
              </a:ext>
            </a:extLst>
          </p:cNvPr>
          <p:cNvSpPr/>
          <p:nvPr/>
        </p:nvSpPr>
        <p:spPr>
          <a:xfrm>
            <a:off x="152400" y="5334000"/>
            <a:ext cx="8991600" cy="646331"/>
          </a:xfrm>
          <a:prstGeom prst="rect">
            <a:avLst/>
          </a:prstGeom>
        </p:spPr>
        <p:txBody>
          <a:bodyPr wrap="square">
            <a:spAutoFit/>
          </a:bodyPr>
          <a:lstStyle/>
          <a:p>
            <a:pPr marL="342900" indent="-342900">
              <a:buFont typeface="+mj-lt"/>
              <a:buAutoNum type="arabicPeriod"/>
            </a:pPr>
            <a:r>
              <a:rPr lang="en-US" dirty="0">
                <a:solidFill>
                  <a:schemeClr val="accent1"/>
                </a:solidFill>
              </a:rPr>
              <a:t>What does it mean to be Supporting, Moderate, Strong, and Very Strong evidence? Can we quantify these?</a:t>
            </a:r>
          </a:p>
        </p:txBody>
      </p:sp>
    </p:spTree>
    <p:extLst>
      <p:ext uri="{BB962C8B-B14F-4D97-AF65-F5344CB8AC3E}">
        <p14:creationId xmlns:p14="http://schemas.microsoft.com/office/powerpoint/2010/main" val="1010738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A4FB2B-2947-A618-347F-AB5E829A89B6}"/>
              </a:ext>
            </a:extLst>
          </p:cNvPr>
          <p:cNvSpPr txBox="1"/>
          <p:nvPr/>
        </p:nvSpPr>
        <p:spPr>
          <a:xfrm>
            <a:off x="4799045" y="1284125"/>
            <a:ext cx="0" cy="0"/>
          </a:xfrm>
          <a:prstGeom prst="rect">
            <a:avLst/>
          </a:prstGeom>
          <a:noFill/>
        </p:spPr>
        <p:txBody>
          <a:bodyPr wrap="none" lIns="0" tIns="0" rIns="0" bIns="0" rtlCol="0">
            <a:noAutofit/>
          </a:bodyPr>
          <a:lstStyle/>
          <a:p>
            <a:pPr>
              <a:spcAft>
                <a:spcPts val="450"/>
              </a:spcAft>
            </a:pPr>
            <a:endParaRPr lang="en-US" sz="1350" dirty="0" err="1"/>
          </a:p>
        </p:txBody>
      </p:sp>
      <p:sp>
        <p:nvSpPr>
          <p:cNvPr id="15" name="Content Placeholder 2">
            <a:extLst>
              <a:ext uri="{FF2B5EF4-FFF2-40B4-BE49-F238E27FC236}">
                <a16:creationId xmlns:a16="http://schemas.microsoft.com/office/drawing/2014/main" id="{D94F40FD-0C20-719B-3C3F-CA78E2CEA859}"/>
              </a:ext>
            </a:extLst>
          </p:cNvPr>
          <p:cNvSpPr>
            <a:spLocks noGrp="1"/>
          </p:cNvSpPr>
          <p:nvPr>
            <p:ph idx="1"/>
          </p:nvPr>
        </p:nvSpPr>
        <p:spPr>
          <a:xfrm>
            <a:off x="342900" y="1619067"/>
            <a:ext cx="8718908" cy="3862874"/>
          </a:xfrm>
        </p:spPr>
        <p:txBody>
          <a:bodyPr>
            <a:normAutofit/>
          </a:bodyPr>
          <a:lstStyle/>
          <a:p>
            <a:pPr marL="0" lvl="1" indent="0">
              <a:buNone/>
            </a:pPr>
            <a:br>
              <a:rPr lang="en-US" dirty="0"/>
            </a:br>
            <a:br>
              <a:rPr lang="en-US" dirty="0"/>
            </a:br>
            <a:br>
              <a:rPr lang="en-US" dirty="0"/>
            </a:br>
            <a:endParaRPr lang="en-US" dirty="0"/>
          </a:p>
          <a:p>
            <a:pPr marL="0" lvl="1" indent="0">
              <a:buNone/>
            </a:pPr>
            <a:br>
              <a:rPr lang="en-US" dirty="0"/>
            </a:br>
            <a:br>
              <a:rPr lang="en-US" dirty="0"/>
            </a:br>
            <a:endParaRPr lang="en-US" dirty="0"/>
          </a:p>
        </p:txBody>
      </p:sp>
      <p:sp>
        <p:nvSpPr>
          <p:cNvPr id="6" name="Text Box 6">
            <a:extLst>
              <a:ext uri="{FF2B5EF4-FFF2-40B4-BE49-F238E27FC236}">
                <a16:creationId xmlns:a16="http://schemas.microsoft.com/office/drawing/2014/main" id="{D8641CD1-90B1-4088-162A-AF7BBB50725E}"/>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4C59902A-8182-73A0-97F5-A8B97BF6A868}"/>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8" name="Text Box 9">
            <a:extLst>
              <a:ext uri="{FF2B5EF4-FFF2-40B4-BE49-F238E27FC236}">
                <a16:creationId xmlns:a16="http://schemas.microsoft.com/office/drawing/2014/main" id="{1B4558EB-F352-A623-8B31-ACF92E3043D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1" name="Title 1">
            <a:extLst>
              <a:ext uri="{FF2B5EF4-FFF2-40B4-BE49-F238E27FC236}">
                <a16:creationId xmlns:a16="http://schemas.microsoft.com/office/drawing/2014/main" id="{D2BE254F-E913-BE99-1DF1-B70963E3C1FB}"/>
              </a:ext>
            </a:extLst>
          </p:cNvPr>
          <p:cNvSpPr>
            <a:spLocks noGrp="1"/>
          </p:cNvSpPr>
          <p:nvPr>
            <p:ph type="title"/>
          </p:nvPr>
        </p:nvSpPr>
        <p:spPr>
          <a:xfrm>
            <a:off x="-76200" y="-81461"/>
            <a:ext cx="9296400" cy="1300661"/>
          </a:xfrm>
        </p:spPr>
        <p:txBody>
          <a:bodyPr>
            <a:noAutofit/>
          </a:bodyPr>
          <a:lstStyle/>
          <a:p>
            <a:r>
              <a:rPr lang="en-US" sz="2800" b="1" dirty="0"/>
              <a:t>Likelihood ratios as a quantifier of evidential strength</a:t>
            </a:r>
          </a:p>
        </p:txBody>
      </p:sp>
      <p:sp>
        <p:nvSpPr>
          <p:cNvPr id="10" name="Rectangle 9">
            <a:extLst>
              <a:ext uri="{FF2B5EF4-FFF2-40B4-BE49-F238E27FC236}">
                <a16:creationId xmlns:a16="http://schemas.microsoft.com/office/drawing/2014/main" id="{30794943-EA6D-B342-88DD-DB61F379645E}"/>
              </a:ext>
            </a:extLst>
          </p:cNvPr>
          <p:cNvSpPr/>
          <p:nvPr/>
        </p:nvSpPr>
        <p:spPr>
          <a:xfrm>
            <a:off x="381000" y="5729461"/>
            <a:ext cx="8534399" cy="523220"/>
          </a:xfrm>
          <a:prstGeom prst="rect">
            <a:avLst/>
          </a:prstGeom>
        </p:spPr>
        <p:txBody>
          <a:bodyPr wrap="square">
            <a:spAutoFit/>
          </a:bodyPr>
          <a:lstStyle/>
          <a:p>
            <a:r>
              <a:rPr lang="en-US" sz="1400" dirty="0" err="1"/>
              <a:t>Tavtigian</a:t>
            </a:r>
            <a:r>
              <a:rPr lang="en-US" sz="1400" dirty="0"/>
              <a:t> </a:t>
            </a:r>
            <a:r>
              <a:rPr lang="en-US" sz="1400" i="1" dirty="0"/>
              <a:t>et al. </a:t>
            </a:r>
            <a:r>
              <a:rPr lang="en-US" sz="1400" dirty="0"/>
              <a:t>(2018) Modeling the ACMG/AMP variant classification guidelines as a Bayesian classification framework. </a:t>
            </a:r>
            <a:r>
              <a:rPr lang="en-US" sz="1400" i="1" dirty="0"/>
              <a:t>Genet. Med.</a:t>
            </a:r>
            <a:endParaRPr lang="en-US" sz="1400" dirty="0"/>
          </a:p>
        </p:txBody>
      </p:sp>
      <p:pic>
        <p:nvPicPr>
          <p:cNvPr id="14" name="Picture 13">
            <a:extLst>
              <a:ext uri="{FF2B5EF4-FFF2-40B4-BE49-F238E27FC236}">
                <a16:creationId xmlns:a16="http://schemas.microsoft.com/office/drawing/2014/main" id="{38338EBF-DF69-8849-21A1-99E27D9EDD48}"/>
              </a:ext>
            </a:extLst>
          </p:cNvPr>
          <p:cNvPicPr>
            <a:picLocks noChangeAspect="1"/>
          </p:cNvPicPr>
          <p:nvPr/>
        </p:nvPicPr>
        <p:blipFill>
          <a:blip r:embed="rId2"/>
          <a:stretch>
            <a:fillRect/>
          </a:stretch>
        </p:blipFill>
        <p:spPr>
          <a:xfrm>
            <a:off x="4724400" y="938670"/>
            <a:ext cx="2514600" cy="3824289"/>
          </a:xfrm>
          <a:prstGeom prst="rect">
            <a:avLst/>
          </a:prstGeom>
        </p:spPr>
      </p:pic>
      <p:pic>
        <p:nvPicPr>
          <p:cNvPr id="16" name="Picture 15">
            <a:extLst>
              <a:ext uri="{FF2B5EF4-FFF2-40B4-BE49-F238E27FC236}">
                <a16:creationId xmlns:a16="http://schemas.microsoft.com/office/drawing/2014/main" id="{1F8929FA-B348-6474-AC16-4C2D66EC0310}"/>
              </a:ext>
            </a:extLst>
          </p:cNvPr>
          <p:cNvPicPr>
            <a:picLocks noChangeAspect="1"/>
          </p:cNvPicPr>
          <p:nvPr/>
        </p:nvPicPr>
        <p:blipFill>
          <a:blip r:embed="rId3"/>
          <a:stretch>
            <a:fillRect/>
          </a:stretch>
        </p:blipFill>
        <p:spPr>
          <a:xfrm>
            <a:off x="7218365" y="1476453"/>
            <a:ext cx="1773235" cy="137547"/>
          </a:xfrm>
          <a:prstGeom prst="rect">
            <a:avLst/>
          </a:prstGeom>
        </p:spPr>
      </p:pic>
      <p:pic>
        <p:nvPicPr>
          <p:cNvPr id="17" name="Picture 16">
            <a:extLst>
              <a:ext uri="{FF2B5EF4-FFF2-40B4-BE49-F238E27FC236}">
                <a16:creationId xmlns:a16="http://schemas.microsoft.com/office/drawing/2014/main" id="{4B29CD7E-FAB6-C0DF-C760-EEE0DE71890B}"/>
              </a:ext>
            </a:extLst>
          </p:cNvPr>
          <p:cNvPicPr>
            <a:picLocks noChangeAspect="1"/>
          </p:cNvPicPr>
          <p:nvPr/>
        </p:nvPicPr>
        <p:blipFill>
          <a:blip r:embed="rId4"/>
          <a:stretch>
            <a:fillRect/>
          </a:stretch>
        </p:blipFill>
        <p:spPr>
          <a:xfrm>
            <a:off x="7225521" y="2374320"/>
            <a:ext cx="1776953" cy="137547"/>
          </a:xfrm>
          <a:prstGeom prst="rect">
            <a:avLst/>
          </a:prstGeom>
        </p:spPr>
      </p:pic>
      <p:pic>
        <p:nvPicPr>
          <p:cNvPr id="18" name="Picture 17">
            <a:extLst>
              <a:ext uri="{FF2B5EF4-FFF2-40B4-BE49-F238E27FC236}">
                <a16:creationId xmlns:a16="http://schemas.microsoft.com/office/drawing/2014/main" id="{5E432F63-E01D-7199-37B9-D07634E9288A}"/>
              </a:ext>
            </a:extLst>
          </p:cNvPr>
          <p:cNvPicPr>
            <a:picLocks noChangeAspect="1"/>
          </p:cNvPicPr>
          <p:nvPr/>
        </p:nvPicPr>
        <p:blipFill>
          <a:blip r:embed="rId5"/>
          <a:stretch>
            <a:fillRect/>
          </a:stretch>
        </p:blipFill>
        <p:spPr>
          <a:xfrm>
            <a:off x="7238878" y="3752251"/>
            <a:ext cx="1776953" cy="137547"/>
          </a:xfrm>
          <a:prstGeom prst="rect">
            <a:avLst/>
          </a:prstGeom>
        </p:spPr>
      </p:pic>
      <p:pic>
        <p:nvPicPr>
          <p:cNvPr id="19" name="Picture 18">
            <a:extLst>
              <a:ext uri="{FF2B5EF4-FFF2-40B4-BE49-F238E27FC236}">
                <a16:creationId xmlns:a16="http://schemas.microsoft.com/office/drawing/2014/main" id="{E918DF0D-121A-EF19-DDD9-922145EA2675}"/>
              </a:ext>
            </a:extLst>
          </p:cNvPr>
          <p:cNvPicPr>
            <a:picLocks noChangeAspect="1"/>
          </p:cNvPicPr>
          <p:nvPr/>
        </p:nvPicPr>
        <p:blipFill>
          <a:blip r:embed="rId6"/>
          <a:stretch>
            <a:fillRect/>
          </a:stretch>
        </p:blipFill>
        <p:spPr>
          <a:xfrm>
            <a:off x="7231368" y="4285859"/>
            <a:ext cx="1836432" cy="137547"/>
          </a:xfrm>
          <a:prstGeom prst="rect">
            <a:avLst/>
          </a:prstGeom>
        </p:spPr>
      </p:pic>
    </p:spTree>
    <p:extLst>
      <p:ext uri="{BB962C8B-B14F-4D97-AF65-F5344CB8AC3E}">
        <p14:creationId xmlns:p14="http://schemas.microsoft.com/office/powerpoint/2010/main" val="954340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A4FB2B-2947-A618-347F-AB5E829A89B6}"/>
              </a:ext>
            </a:extLst>
          </p:cNvPr>
          <p:cNvSpPr txBox="1"/>
          <p:nvPr/>
        </p:nvSpPr>
        <p:spPr>
          <a:xfrm>
            <a:off x="4799045" y="1284125"/>
            <a:ext cx="0" cy="0"/>
          </a:xfrm>
          <a:prstGeom prst="rect">
            <a:avLst/>
          </a:prstGeom>
          <a:noFill/>
        </p:spPr>
        <p:txBody>
          <a:bodyPr wrap="none" lIns="0" tIns="0" rIns="0" bIns="0" rtlCol="0">
            <a:noAutofit/>
          </a:bodyPr>
          <a:lstStyle/>
          <a:p>
            <a:pPr>
              <a:spcAft>
                <a:spcPts val="450"/>
              </a:spcAft>
            </a:pPr>
            <a:endParaRPr lang="en-US" sz="1350" dirty="0" err="1"/>
          </a:p>
        </p:txBody>
      </p:sp>
      <p:sp>
        <p:nvSpPr>
          <p:cNvPr id="15" name="Content Placeholder 2">
            <a:extLst>
              <a:ext uri="{FF2B5EF4-FFF2-40B4-BE49-F238E27FC236}">
                <a16:creationId xmlns:a16="http://schemas.microsoft.com/office/drawing/2014/main" id="{D94F40FD-0C20-719B-3C3F-CA78E2CEA859}"/>
              </a:ext>
            </a:extLst>
          </p:cNvPr>
          <p:cNvSpPr>
            <a:spLocks noGrp="1"/>
          </p:cNvSpPr>
          <p:nvPr>
            <p:ph idx="1"/>
          </p:nvPr>
        </p:nvSpPr>
        <p:spPr>
          <a:xfrm>
            <a:off x="342900" y="1619067"/>
            <a:ext cx="8718908" cy="3862874"/>
          </a:xfrm>
        </p:spPr>
        <p:txBody>
          <a:bodyPr>
            <a:normAutofit/>
          </a:bodyPr>
          <a:lstStyle/>
          <a:p>
            <a:pPr marL="0" lvl="1" indent="0">
              <a:buNone/>
            </a:pPr>
            <a:br>
              <a:rPr lang="en-US" dirty="0"/>
            </a:br>
            <a:br>
              <a:rPr lang="en-US" dirty="0"/>
            </a:br>
            <a:br>
              <a:rPr lang="en-US" dirty="0"/>
            </a:br>
            <a:endParaRPr lang="en-US" dirty="0"/>
          </a:p>
          <a:p>
            <a:pPr marL="0" lvl="1" indent="0">
              <a:buNone/>
            </a:pPr>
            <a:br>
              <a:rPr lang="en-US" dirty="0"/>
            </a:br>
            <a:br>
              <a:rPr lang="en-US" dirty="0"/>
            </a:br>
            <a:endParaRPr lang="en-US" dirty="0"/>
          </a:p>
        </p:txBody>
      </p:sp>
      <p:sp>
        <p:nvSpPr>
          <p:cNvPr id="6" name="Text Box 6">
            <a:extLst>
              <a:ext uri="{FF2B5EF4-FFF2-40B4-BE49-F238E27FC236}">
                <a16:creationId xmlns:a16="http://schemas.microsoft.com/office/drawing/2014/main" id="{D8641CD1-90B1-4088-162A-AF7BBB50725E}"/>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4C59902A-8182-73A0-97F5-A8B97BF6A868}"/>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8" name="Text Box 9">
            <a:extLst>
              <a:ext uri="{FF2B5EF4-FFF2-40B4-BE49-F238E27FC236}">
                <a16:creationId xmlns:a16="http://schemas.microsoft.com/office/drawing/2014/main" id="{1B4558EB-F352-A623-8B31-ACF92E3043D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1" name="Title 1">
            <a:extLst>
              <a:ext uri="{FF2B5EF4-FFF2-40B4-BE49-F238E27FC236}">
                <a16:creationId xmlns:a16="http://schemas.microsoft.com/office/drawing/2014/main" id="{D2BE254F-E913-BE99-1DF1-B70963E3C1FB}"/>
              </a:ext>
            </a:extLst>
          </p:cNvPr>
          <p:cNvSpPr>
            <a:spLocks noGrp="1"/>
          </p:cNvSpPr>
          <p:nvPr>
            <p:ph type="title"/>
          </p:nvPr>
        </p:nvSpPr>
        <p:spPr>
          <a:xfrm>
            <a:off x="-76200" y="-81461"/>
            <a:ext cx="9296400" cy="1300661"/>
          </a:xfrm>
        </p:spPr>
        <p:txBody>
          <a:bodyPr>
            <a:noAutofit/>
          </a:bodyPr>
          <a:lstStyle/>
          <a:p>
            <a:r>
              <a:rPr lang="en-US" sz="2800" b="1" dirty="0"/>
              <a:t>Likelihood ratios as a quantifier of evidential strength</a:t>
            </a:r>
          </a:p>
        </p:txBody>
      </p:sp>
      <p:sp>
        <p:nvSpPr>
          <p:cNvPr id="10" name="Rectangle 9">
            <a:extLst>
              <a:ext uri="{FF2B5EF4-FFF2-40B4-BE49-F238E27FC236}">
                <a16:creationId xmlns:a16="http://schemas.microsoft.com/office/drawing/2014/main" id="{30794943-EA6D-B342-88DD-DB61F379645E}"/>
              </a:ext>
            </a:extLst>
          </p:cNvPr>
          <p:cNvSpPr/>
          <p:nvPr/>
        </p:nvSpPr>
        <p:spPr>
          <a:xfrm>
            <a:off x="381000" y="5729461"/>
            <a:ext cx="8534399" cy="523220"/>
          </a:xfrm>
          <a:prstGeom prst="rect">
            <a:avLst/>
          </a:prstGeom>
        </p:spPr>
        <p:txBody>
          <a:bodyPr wrap="square">
            <a:spAutoFit/>
          </a:bodyPr>
          <a:lstStyle/>
          <a:p>
            <a:r>
              <a:rPr lang="en-US" sz="1400" dirty="0" err="1"/>
              <a:t>Tavtigian</a:t>
            </a:r>
            <a:r>
              <a:rPr lang="en-US" sz="1400" dirty="0"/>
              <a:t> </a:t>
            </a:r>
            <a:r>
              <a:rPr lang="en-US" sz="1400" i="1" dirty="0"/>
              <a:t>et al. </a:t>
            </a:r>
            <a:r>
              <a:rPr lang="en-US" sz="1400" dirty="0"/>
              <a:t>(2018) Modeling the ACMG/AMP variant classification guidelines as a Bayesian classification framework. </a:t>
            </a:r>
            <a:r>
              <a:rPr lang="en-US" sz="1400" i="1" dirty="0"/>
              <a:t>Genet. Med.</a:t>
            </a:r>
            <a:endParaRPr lang="en-US" sz="1400" dirty="0"/>
          </a:p>
        </p:txBody>
      </p:sp>
      <p:pic>
        <p:nvPicPr>
          <p:cNvPr id="14" name="Picture 13">
            <a:extLst>
              <a:ext uri="{FF2B5EF4-FFF2-40B4-BE49-F238E27FC236}">
                <a16:creationId xmlns:a16="http://schemas.microsoft.com/office/drawing/2014/main" id="{38338EBF-DF69-8849-21A1-99E27D9EDD48}"/>
              </a:ext>
            </a:extLst>
          </p:cNvPr>
          <p:cNvPicPr>
            <a:picLocks noChangeAspect="1"/>
          </p:cNvPicPr>
          <p:nvPr/>
        </p:nvPicPr>
        <p:blipFill>
          <a:blip r:embed="rId6"/>
          <a:stretch>
            <a:fillRect/>
          </a:stretch>
        </p:blipFill>
        <p:spPr>
          <a:xfrm>
            <a:off x="4724400" y="938670"/>
            <a:ext cx="2514600" cy="3824289"/>
          </a:xfrm>
          <a:prstGeom prst="rect">
            <a:avLst/>
          </a:prstGeom>
        </p:spPr>
      </p:pic>
      <p:pic>
        <p:nvPicPr>
          <p:cNvPr id="16" name="Picture 15">
            <a:extLst>
              <a:ext uri="{FF2B5EF4-FFF2-40B4-BE49-F238E27FC236}">
                <a16:creationId xmlns:a16="http://schemas.microsoft.com/office/drawing/2014/main" id="{1F8929FA-B348-6474-AC16-4C2D66EC0310}"/>
              </a:ext>
            </a:extLst>
          </p:cNvPr>
          <p:cNvPicPr>
            <a:picLocks noChangeAspect="1"/>
          </p:cNvPicPr>
          <p:nvPr/>
        </p:nvPicPr>
        <p:blipFill>
          <a:blip r:embed="rId7"/>
          <a:stretch>
            <a:fillRect/>
          </a:stretch>
        </p:blipFill>
        <p:spPr>
          <a:xfrm>
            <a:off x="7218365" y="1476453"/>
            <a:ext cx="1773235" cy="137547"/>
          </a:xfrm>
          <a:prstGeom prst="rect">
            <a:avLst/>
          </a:prstGeom>
        </p:spPr>
      </p:pic>
      <p:pic>
        <p:nvPicPr>
          <p:cNvPr id="17" name="Picture 16">
            <a:extLst>
              <a:ext uri="{FF2B5EF4-FFF2-40B4-BE49-F238E27FC236}">
                <a16:creationId xmlns:a16="http://schemas.microsoft.com/office/drawing/2014/main" id="{4B29CD7E-FAB6-C0DF-C760-EEE0DE71890B}"/>
              </a:ext>
            </a:extLst>
          </p:cNvPr>
          <p:cNvPicPr>
            <a:picLocks noChangeAspect="1"/>
          </p:cNvPicPr>
          <p:nvPr/>
        </p:nvPicPr>
        <p:blipFill>
          <a:blip r:embed="rId8"/>
          <a:stretch>
            <a:fillRect/>
          </a:stretch>
        </p:blipFill>
        <p:spPr>
          <a:xfrm>
            <a:off x="7225521" y="2374320"/>
            <a:ext cx="1776953" cy="137547"/>
          </a:xfrm>
          <a:prstGeom prst="rect">
            <a:avLst/>
          </a:prstGeom>
        </p:spPr>
      </p:pic>
      <p:pic>
        <p:nvPicPr>
          <p:cNvPr id="18" name="Picture 17">
            <a:extLst>
              <a:ext uri="{FF2B5EF4-FFF2-40B4-BE49-F238E27FC236}">
                <a16:creationId xmlns:a16="http://schemas.microsoft.com/office/drawing/2014/main" id="{5E432F63-E01D-7199-37B9-D07634E9288A}"/>
              </a:ext>
            </a:extLst>
          </p:cNvPr>
          <p:cNvPicPr>
            <a:picLocks noChangeAspect="1"/>
          </p:cNvPicPr>
          <p:nvPr/>
        </p:nvPicPr>
        <p:blipFill>
          <a:blip r:embed="rId9"/>
          <a:stretch>
            <a:fillRect/>
          </a:stretch>
        </p:blipFill>
        <p:spPr>
          <a:xfrm>
            <a:off x="7238878" y="3752251"/>
            <a:ext cx="1776953" cy="137547"/>
          </a:xfrm>
          <a:prstGeom prst="rect">
            <a:avLst/>
          </a:prstGeom>
        </p:spPr>
      </p:pic>
      <p:pic>
        <p:nvPicPr>
          <p:cNvPr id="19" name="Picture 18">
            <a:extLst>
              <a:ext uri="{FF2B5EF4-FFF2-40B4-BE49-F238E27FC236}">
                <a16:creationId xmlns:a16="http://schemas.microsoft.com/office/drawing/2014/main" id="{E918DF0D-121A-EF19-DDD9-922145EA2675}"/>
              </a:ext>
            </a:extLst>
          </p:cNvPr>
          <p:cNvPicPr>
            <a:picLocks noChangeAspect="1"/>
          </p:cNvPicPr>
          <p:nvPr/>
        </p:nvPicPr>
        <p:blipFill>
          <a:blip r:embed="rId10"/>
          <a:stretch>
            <a:fillRect/>
          </a:stretch>
        </p:blipFill>
        <p:spPr>
          <a:xfrm>
            <a:off x="7231368" y="4285859"/>
            <a:ext cx="1836432" cy="137547"/>
          </a:xfrm>
          <a:prstGeom prst="rect">
            <a:avLst/>
          </a:prstGeom>
        </p:spPr>
      </p:pic>
      <p:pic>
        <p:nvPicPr>
          <p:cNvPr id="20" name="Picture 19">
            <a:extLst>
              <a:ext uri="{FF2B5EF4-FFF2-40B4-BE49-F238E27FC236}">
                <a16:creationId xmlns:a16="http://schemas.microsoft.com/office/drawing/2014/main" id="{9E99EEF1-DE32-9F51-5DD3-8BAA1BFFB4CC}"/>
              </a:ext>
            </a:extLst>
          </p:cNvPr>
          <p:cNvPicPr>
            <a:picLocks noChangeAspect="1"/>
          </p:cNvPicPr>
          <p:nvPr>
            <p:custDataLst>
              <p:tags r:id="rId1"/>
            </p:custDataLst>
          </p:nvPr>
        </p:nvPicPr>
        <p:blipFill>
          <a:blip r:embed="rId11"/>
          <a:stretch>
            <a:fillRect/>
          </a:stretch>
        </p:blipFill>
        <p:spPr>
          <a:xfrm>
            <a:off x="152400" y="1453798"/>
            <a:ext cx="3876753" cy="602006"/>
          </a:xfrm>
          <a:prstGeom prst="rect">
            <a:avLst/>
          </a:prstGeom>
        </p:spPr>
      </p:pic>
      <p:pic>
        <p:nvPicPr>
          <p:cNvPr id="21" name="Picture 20">
            <a:extLst>
              <a:ext uri="{FF2B5EF4-FFF2-40B4-BE49-F238E27FC236}">
                <a16:creationId xmlns:a16="http://schemas.microsoft.com/office/drawing/2014/main" id="{A3CBA723-0473-5DEE-0B03-DE269D7CD0F1}"/>
              </a:ext>
            </a:extLst>
          </p:cNvPr>
          <p:cNvPicPr>
            <a:picLocks noChangeAspect="1"/>
          </p:cNvPicPr>
          <p:nvPr>
            <p:custDataLst>
              <p:tags r:id="rId2"/>
            </p:custDataLst>
          </p:nvPr>
        </p:nvPicPr>
        <p:blipFill>
          <a:blip r:embed="rId12"/>
          <a:stretch>
            <a:fillRect/>
          </a:stretch>
        </p:blipFill>
        <p:spPr>
          <a:xfrm>
            <a:off x="152400" y="1140902"/>
            <a:ext cx="3956904" cy="173736"/>
          </a:xfrm>
          <a:prstGeom prst="rect">
            <a:avLst/>
          </a:prstGeom>
        </p:spPr>
      </p:pic>
      <p:pic>
        <p:nvPicPr>
          <p:cNvPr id="22" name="Picture 21">
            <a:extLst>
              <a:ext uri="{FF2B5EF4-FFF2-40B4-BE49-F238E27FC236}">
                <a16:creationId xmlns:a16="http://schemas.microsoft.com/office/drawing/2014/main" id="{E7425DFD-6DA7-5CA6-99A9-872C4D7431E7}"/>
              </a:ext>
            </a:extLst>
          </p:cNvPr>
          <p:cNvPicPr>
            <a:picLocks noChangeAspect="1"/>
          </p:cNvPicPr>
          <p:nvPr>
            <p:custDataLst>
              <p:tags r:id="rId3"/>
            </p:custDataLst>
          </p:nvPr>
        </p:nvPicPr>
        <p:blipFill>
          <a:blip r:embed="rId13"/>
          <a:stretch>
            <a:fillRect/>
          </a:stretch>
        </p:blipFill>
        <p:spPr>
          <a:xfrm>
            <a:off x="2971800" y="2093657"/>
            <a:ext cx="887289" cy="177701"/>
          </a:xfrm>
          <a:prstGeom prst="rect">
            <a:avLst/>
          </a:prstGeom>
        </p:spPr>
      </p:pic>
      <p:pic>
        <p:nvPicPr>
          <p:cNvPr id="23" name="Picture 22">
            <a:extLst>
              <a:ext uri="{FF2B5EF4-FFF2-40B4-BE49-F238E27FC236}">
                <a16:creationId xmlns:a16="http://schemas.microsoft.com/office/drawing/2014/main" id="{3A29D5AB-600B-D2E4-1EC6-A9F467493ABE}"/>
              </a:ext>
            </a:extLst>
          </p:cNvPr>
          <p:cNvPicPr>
            <a:picLocks noChangeAspect="1"/>
          </p:cNvPicPr>
          <p:nvPr>
            <p:custDataLst>
              <p:tags r:id="rId4"/>
            </p:custDataLst>
          </p:nvPr>
        </p:nvPicPr>
        <p:blipFill>
          <a:blip r:embed="rId14"/>
          <a:stretch>
            <a:fillRect/>
          </a:stretch>
        </p:blipFill>
        <p:spPr>
          <a:xfrm>
            <a:off x="457200" y="2108299"/>
            <a:ext cx="1240271" cy="177701"/>
          </a:xfrm>
          <a:prstGeom prst="rect">
            <a:avLst/>
          </a:prstGeom>
        </p:spPr>
      </p:pic>
    </p:spTree>
    <p:extLst>
      <p:ext uri="{BB962C8B-B14F-4D97-AF65-F5344CB8AC3E}">
        <p14:creationId xmlns:p14="http://schemas.microsoft.com/office/powerpoint/2010/main" val="663892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A4FB2B-2947-A618-347F-AB5E829A89B6}"/>
              </a:ext>
            </a:extLst>
          </p:cNvPr>
          <p:cNvSpPr txBox="1"/>
          <p:nvPr/>
        </p:nvSpPr>
        <p:spPr>
          <a:xfrm>
            <a:off x="4799045" y="1284125"/>
            <a:ext cx="0" cy="0"/>
          </a:xfrm>
          <a:prstGeom prst="rect">
            <a:avLst/>
          </a:prstGeom>
          <a:noFill/>
        </p:spPr>
        <p:txBody>
          <a:bodyPr wrap="none" lIns="0" tIns="0" rIns="0" bIns="0" rtlCol="0">
            <a:noAutofit/>
          </a:bodyPr>
          <a:lstStyle/>
          <a:p>
            <a:pPr>
              <a:spcAft>
                <a:spcPts val="450"/>
              </a:spcAft>
            </a:pPr>
            <a:endParaRPr lang="en-US" sz="1350" dirty="0" err="1"/>
          </a:p>
        </p:txBody>
      </p:sp>
      <p:sp>
        <p:nvSpPr>
          <p:cNvPr id="15" name="Content Placeholder 2">
            <a:extLst>
              <a:ext uri="{FF2B5EF4-FFF2-40B4-BE49-F238E27FC236}">
                <a16:creationId xmlns:a16="http://schemas.microsoft.com/office/drawing/2014/main" id="{D94F40FD-0C20-719B-3C3F-CA78E2CEA859}"/>
              </a:ext>
            </a:extLst>
          </p:cNvPr>
          <p:cNvSpPr>
            <a:spLocks noGrp="1"/>
          </p:cNvSpPr>
          <p:nvPr>
            <p:ph idx="1"/>
          </p:nvPr>
        </p:nvSpPr>
        <p:spPr>
          <a:xfrm>
            <a:off x="342900" y="1619067"/>
            <a:ext cx="8718908" cy="3862874"/>
          </a:xfrm>
        </p:spPr>
        <p:txBody>
          <a:bodyPr>
            <a:normAutofit/>
          </a:bodyPr>
          <a:lstStyle/>
          <a:p>
            <a:pPr marL="0" lvl="1" indent="0">
              <a:buNone/>
            </a:pPr>
            <a:br>
              <a:rPr lang="en-US" dirty="0"/>
            </a:br>
            <a:br>
              <a:rPr lang="en-US" dirty="0"/>
            </a:br>
            <a:br>
              <a:rPr lang="en-US" dirty="0"/>
            </a:br>
            <a:endParaRPr lang="en-US" dirty="0"/>
          </a:p>
          <a:p>
            <a:pPr marL="0" lvl="1" indent="0">
              <a:buNone/>
            </a:pPr>
            <a:br>
              <a:rPr lang="en-US" dirty="0"/>
            </a:br>
            <a:br>
              <a:rPr lang="en-US" dirty="0"/>
            </a:br>
            <a:endParaRPr lang="en-US" dirty="0"/>
          </a:p>
        </p:txBody>
      </p:sp>
      <p:sp>
        <p:nvSpPr>
          <p:cNvPr id="6" name="Text Box 6">
            <a:extLst>
              <a:ext uri="{FF2B5EF4-FFF2-40B4-BE49-F238E27FC236}">
                <a16:creationId xmlns:a16="http://schemas.microsoft.com/office/drawing/2014/main" id="{D8641CD1-90B1-4088-162A-AF7BBB50725E}"/>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4C59902A-8182-73A0-97F5-A8B97BF6A868}"/>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8" name="Text Box 9">
            <a:extLst>
              <a:ext uri="{FF2B5EF4-FFF2-40B4-BE49-F238E27FC236}">
                <a16:creationId xmlns:a16="http://schemas.microsoft.com/office/drawing/2014/main" id="{1B4558EB-F352-A623-8B31-ACF92E3043D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1" name="Title 1">
            <a:extLst>
              <a:ext uri="{FF2B5EF4-FFF2-40B4-BE49-F238E27FC236}">
                <a16:creationId xmlns:a16="http://schemas.microsoft.com/office/drawing/2014/main" id="{D2BE254F-E913-BE99-1DF1-B70963E3C1FB}"/>
              </a:ext>
            </a:extLst>
          </p:cNvPr>
          <p:cNvSpPr>
            <a:spLocks noGrp="1"/>
          </p:cNvSpPr>
          <p:nvPr>
            <p:ph type="title"/>
          </p:nvPr>
        </p:nvSpPr>
        <p:spPr>
          <a:xfrm>
            <a:off x="-76200" y="-81461"/>
            <a:ext cx="9296400" cy="1300661"/>
          </a:xfrm>
        </p:spPr>
        <p:txBody>
          <a:bodyPr>
            <a:noAutofit/>
          </a:bodyPr>
          <a:lstStyle/>
          <a:p>
            <a:r>
              <a:rPr lang="en-US" sz="2800" b="1" dirty="0"/>
              <a:t>Likelihood ratios as a quantifier of evidential strength</a:t>
            </a:r>
          </a:p>
        </p:txBody>
      </p:sp>
      <p:sp>
        <p:nvSpPr>
          <p:cNvPr id="10" name="Rectangle 9">
            <a:extLst>
              <a:ext uri="{FF2B5EF4-FFF2-40B4-BE49-F238E27FC236}">
                <a16:creationId xmlns:a16="http://schemas.microsoft.com/office/drawing/2014/main" id="{30794943-EA6D-B342-88DD-DB61F379645E}"/>
              </a:ext>
            </a:extLst>
          </p:cNvPr>
          <p:cNvSpPr/>
          <p:nvPr/>
        </p:nvSpPr>
        <p:spPr>
          <a:xfrm>
            <a:off x="381000" y="5729461"/>
            <a:ext cx="8534399" cy="523220"/>
          </a:xfrm>
          <a:prstGeom prst="rect">
            <a:avLst/>
          </a:prstGeom>
        </p:spPr>
        <p:txBody>
          <a:bodyPr wrap="square">
            <a:spAutoFit/>
          </a:bodyPr>
          <a:lstStyle/>
          <a:p>
            <a:r>
              <a:rPr lang="en-US" sz="1400" dirty="0" err="1"/>
              <a:t>Tavtigian</a:t>
            </a:r>
            <a:r>
              <a:rPr lang="en-US" sz="1400" dirty="0"/>
              <a:t> </a:t>
            </a:r>
            <a:r>
              <a:rPr lang="en-US" sz="1400" i="1" dirty="0"/>
              <a:t>et al. </a:t>
            </a:r>
            <a:r>
              <a:rPr lang="en-US" sz="1400" dirty="0"/>
              <a:t>(2018) Modeling the ACMG/AMP variant classification guidelines as a Bayesian classification framework. </a:t>
            </a:r>
            <a:r>
              <a:rPr lang="en-US" sz="1400" i="1" dirty="0"/>
              <a:t>Genet. Med.</a:t>
            </a:r>
            <a:endParaRPr lang="en-US" sz="1400" dirty="0"/>
          </a:p>
        </p:txBody>
      </p:sp>
      <p:pic>
        <p:nvPicPr>
          <p:cNvPr id="14" name="Picture 13">
            <a:extLst>
              <a:ext uri="{FF2B5EF4-FFF2-40B4-BE49-F238E27FC236}">
                <a16:creationId xmlns:a16="http://schemas.microsoft.com/office/drawing/2014/main" id="{38338EBF-DF69-8849-21A1-99E27D9EDD48}"/>
              </a:ext>
            </a:extLst>
          </p:cNvPr>
          <p:cNvPicPr>
            <a:picLocks noChangeAspect="1"/>
          </p:cNvPicPr>
          <p:nvPr/>
        </p:nvPicPr>
        <p:blipFill>
          <a:blip r:embed="rId8"/>
          <a:stretch>
            <a:fillRect/>
          </a:stretch>
        </p:blipFill>
        <p:spPr>
          <a:xfrm>
            <a:off x="4724400" y="938670"/>
            <a:ext cx="2514600" cy="3824289"/>
          </a:xfrm>
          <a:prstGeom prst="rect">
            <a:avLst/>
          </a:prstGeom>
        </p:spPr>
      </p:pic>
      <p:pic>
        <p:nvPicPr>
          <p:cNvPr id="16" name="Picture 15">
            <a:extLst>
              <a:ext uri="{FF2B5EF4-FFF2-40B4-BE49-F238E27FC236}">
                <a16:creationId xmlns:a16="http://schemas.microsoft.com/office/drawing/2014/main" id="{1F8929FA-B348-6474-AC16-4C2D66EC0310}"/>
              </a:ext>
            </a:extLst>
          </p:cNvPr>
          <p:cNvPicPr>
            <a:picLocks noChangeAspect="1"/>
          </p:cNvPicPr>
          <p:nvPr/>
        </p:nvPicPr>
        <p:blipFill>
          <a:blip r:embed="rId9"/>
          <a:stretch>
            <a:fillRect/>
          </a:stretch>
        </p:blipFill>
        <p:spPr>
          <a:xfrm>
            <a:off x="7218365" y="1476453"/>
            <a:ext cx="1773235" cy="137547"/>
          </a:xfrm>
          <a:prstGeom prst="rect">
            <a:avLst/>
          </a:prstGeom>
        </p:spPr>
      </p:pic>
      <p:pic>
        <p:nvPicPr>
          <p:cNvPr id="17" name="Picture 16">
            <a:extLst>
              <a:ext uri="{FF2B5EF4-FFF2-40B4-BE49-F238E27FC236}">
                <a16:creationId xmlns:a16="http://schemas.microsoft.com/office/drawing/2014/main" id="{4B29CD7E-FAB6-C0DF-C760-EEE0DE71890B}"/>
              </a:ext>
            </a:extLst>
          </p:cNvPr>
          <p:cNvPicPr>
            <a:picLocks noChangeAspect="1"/>
          </p:cNvPicPr>
          <p:nvPr/>
        </p:nvPicPr>
        <p:blipFill>
          <a:blip r:embed="rId10"/>
          <a:stretch>
            <a:fillRect/>
          </a:stretch>
        </p:blipFill>
        <p:spPr>
          <a:xfrm>
            <a:off x="7225521" y="2374320"/>
            <a:ext cx="1776953" cy="137547"/>
          </a:xfrm>
          <a:prstGeom prst="rect">
            <a:avLst/>
          </a:prstGeom>
        </p:spPr>
      </p:pic>
      <p:pic>
        <p:nvPicPr>
          <p:cNvPr id="18" name="Picture 17">
            <a:extLst>
              <a:ext uri="{FF2B5EF4-FFF2-40B4-BE49-F238E27FC236}">
                <a16:creationId xmlns:a16="http://schemas.microsoft.com/office/drawing/2014/main" id="{5E432F63-E01D-7199-37B9-D07634E9288A}"/>
              </a:ext>
            </a:extLst>
          </p:cNvPr>
          <p:cNvPicPr>
            <a:picLocks noChangeAspect="1"/>
          </p:cNvPicPr>
          <p:nvPr/>
        </p:nvPicPr>
        <p:blipFill>
          <a:blip r:embed="rId11"/>
          <a:stretch>
            <a:fillRect/>
          </a:stretch>
        </p:blipFill>
        <p:spPr>
          <a:xfrm>
            <a:off x="7238878" y="3752251"/>
            <a:ext cx="1776953" cy="137547"/>
          </a:xfrm>
          <a:prstGeom prst="rect">
            <a:avLst/>
          </a:prstGeom>
        </p:spPr>
      </p:pic>
      <p:pic>
        <p:nvPicPr>
          <p:cNvPr id="19" name="Picture 18">
            <a:extLst>
              <a:ext uri="{FF2B5EF4-FFF2-40B4-BE49-F238E27FC236}">
                <a16:creationId xmlns:a16="http://schemas.microsoft.com/office/drawing/2014/main" id="{E918DF0D-121A-EF19-DDD9-922145EA2675}"/>
              </a:ext>
            </a:extLst>
          </p:cNvPr>
          <p:cNvPicPr>
            <a:picLocks noChangeAspect="1"/>
          </p:cNvPicPr>
          <p:nvPr/>
        </p:nvPicPr>
        <p:blipFill>
          <a:blip r:embed="rId12"/>
          <a:stretch>
            <a:fillRect/>
          </a:stretch>
        </p:blipFill>
        <p:spPr>
          <a:xfrm>
            <a:off x="7231368" y="4285859"/>
            <a:ext cx="1836432" cy="137547"/>
          </a:xfrm>
          <a:prstGeom prst="rect">
            <a:avLst/>
          </a:prstGeom>
        </p:spPr>
      </p:pic>
      <p:pic>
        <p:nvPicPr>
          <p:cNvPr id="20" name="Picture 19">
            <a:extLst>
              <a:ext uri="{FF2B5EF4-FFF2-40B4-BE49-F238E27FC236}">
                <a16:creationId xmlns:a16="http://schemas.microsoft.com/office/drawing/2014/main" id="{9E99EEF1-DE32-9F51-5DD3-8BAA1BFFB4CC}"/>
              </a:ext>
            </a:extLst>
          </p:cNvPr>
          <p:cNvPicPr>
            <a:picLocks noChangeAspect="1"/>
          </p:cNvPicPr>
          <p:nvPr>
            <p:custDataLst>
              <p:tags r:id="rId1"/>
            </p:custDataLst>
          </p:nvPr>
        </p:nvPicPr>
        <p:blipFill>
          <a:blip r:embed="rId13"/>
          <a:stretch>
            <a:fillRect/>
          </a:stretch>
        </p:blipFill>
        <p:spPr>
          <a:xfrm>
            <a:off x="152400" y="1453798"/>
            <a:ext cx="3876753" cy="602006"/>
          </a:xfrm>
          <a:prstGeom prst="rect">
            <a:avLst/>
          </a:prstGeom>
        </p:spPr>
      </p:pic>
      <p:pic>
        <p:nvPicPr>
          <p:cNvPr id="21" name="Picture 20">
            <a:extLst>
              <a:ext uri="{FF2B5EF4-FFF2-40B4-BE49-F238E27FC236}">
                <a16:creationId xmlns:a16="http://schemas.microsoft.com/office/drawing/2014/main" id="{A3CBA723-0473-5DEE-0B03-DE269D7CD0F1}"/>
              </a:ext>
            </a:extLst>
          </p:cNvPr>
          <p:cNvPicPr>
            <a:picLocks noChangeAspect="1"/>
          </p:cNvPicPr>
          <p:nvPr>
            <p:custDataLst>
              <p:tags r:id="rId2"/>
            </p:custDataLst>
          </p:nvPr>
        </p:nvPicPr>
        <p:blipFill>
          <a:blip r:embed="rId14"/>
          <a:stretch>
            <a:fillRect/>
          </a:stretch>
        </p:blipFill>
        <p:spPr>
          <a:xfrm>
            <a:off x="152400" y="1140902"/>
            <a:ext cx="3956904" cy="173736"/>
          </a:xfrm>
          <a:prstGeom prst="rect">
            <a:avLst/>
          </a:prstGeom>
        </p:spPr>
      </p:pic>
      <p:pic>
        <p:nvPicPr>
          <p:cNvPr id="22" name="Picture 21">
            <a:extLst>
              <a:ext uri="{FF2B5EF4-FFF2-40B4-BE49-F238E27FC236}">
                <a16:creationId xmlns:a16="http://schemas.microsoft.com/office/drawing/2014/main" id="{E7425DFD-6DA7-5CA6-99A9-872C4D7431E7}"/>
              </a:ext>
            </a:extLst>
          </p:cNvPr>
          <p:cNvPicPr>
            <a:picLocks noChangeAspect="1"/>
          </p:cNvPicPr>
          <p:nvPr>
            <p:custDataLst>
              <p:tags r:id="rId3"/>
            </p:custDataLst>
          </p:nvPr>
        </p:nvPicPr>
        <p:blipFill>
          <a:blip r:embed="rId15"/>
          <a:stretch>
            <a:fillRect/>
          </a:stretch>
        </p:blipFill>
        <p:spPr>
          <a:xfrm>
            <a:off x="2971800" y="2093657"/>
            <a:ext cx="887289" cy="177701"/>
          </a:xfrm>
          <a:prstGeom prst="rect">
            <a:avLst/>
          </a:prstGeom>
        </p:spPr>
      </p:pic>
      <p:pic>
        <p:nvPicPr>
          <p:cNvPr id="23" name="Picture 22">
            <a:extLst>
              <a:ext uri="{FF2B5EF4-FFF2-40B4-BE49-F238E27FC236}">
                <a16:creationId xmlns:a16="http://schemas.microsoft.com/office/drawing/2014/main" id="{3A29D5AB-600B-D2E4-1EC6-A9F467493ABE}"/>
              </a:ext>
            </a:extLst>
          </p:cNvPr>
          <p:cNvPicPr>
            <a:picLocks noChangeAspect="1"/>
          </p:cNvPicPr>
          <p:nvPr>
            <p:custDataLst>
              <p:tags r:id="rId4"/>
            </p:custDataLst>
          </p:nvPr>
        </p:nvPicPr>
        <p:blipFill>
          <a:blip r:embed="rId16"/>
          <a:stretch>
            <a:fillRect/>
          </a:stretch>
        </p:blipFill>
        <p:spPr>
          <a:xfrm>
            <a:off x="457200" y="2108299"/>
            <a:ext cx="1240271" cy="177701"/>
          </a:xfrm>
          <a:prstGeom prst="rect">
            <a:avLst/>
          </a:prstGeom>
        </p:spPr>
      </p:pic>
      <p:pic>
        <p:nvPicPr>
          <p:cNvPr id="24" name="Picture 23">
            <a:extLst>
              <a:ext uri="{FF2B5EF4-FFF2-40B4-BE49-F238E27FC236}">
                <a16:creationId xmlns:a16="http://schemas.microsoft.com/office/drawing/2014/main" id="{B88A1555-25A1-25A1-8BF9-A6ABD4B8CE65}"/>
              </a:ext>
            </a:extLst>
          </p:cNvPr>
          <p:cNvPicPr>
            <a:picLocks noChangeAspect="1"/>
          </p:cNvPicPr>
          <p:nvPr>
            <p:custDataLst>
              <p:tags r:id="rId5"/>
            </p:custDataLst>
          </p:nvPr>
        </p:nvPicPr>
        <p:blipFill>
          <a:blip r:embed="rId17"/>
          <a:stretch>
            <a:fillRect/>
          </a:stretch>
        </p:blipFill>
        <p:spPr>
          <a:xfrm>
            <a:off x="857054" y="2944368"/>
            <a:ext cx="2781692" cy="256032"/>
          </a:xfrm>
          <a:prstGeom prst="rect">
            <a:avLst/>
          </a:prstGeom>
        </p:spPr>
      </p:pic>
      <p:pic>
        <p:nvPicPr>
          <p:cNvPr id="25" name="Picture 24">
            <a:extLst>
              <a:ext uri="{FF2B5EF4-FFF2-40B4-BE49-F238E27FC236}">
                <a16:creationId xmlns:a16="http://schemas.microsoft.com/office/drawing/2014/main" id="{6985CA16-69D8-24AC-A8D2-CC9D23AAB57F}"/>
              </a:ext>
            </a:extLst>
          </p:cNvPr>
          <p:cNvPicPr>
            <a:picLocks noChangeAspect="1"/>
          </p:cNvPicPr>
          <p:nvPr>
            <p:custDataLst>
              <p:tags r:id="rId6"/>
            </p:custDataLst>
          </p:nvPr>
        </p:nvPicPr>
        <p:blipFill rotWithShape="1">
          <a:blip r:embed="rId18"/>
          <a:srcRect l="9025"/>
          <a:stretch/>
        </p:blipFill>
        <p:spPr>
          <a:xfrm>
            <a:off x="64494" y="4106988"/>
            <a:ext cx="4526280" cy="465012"/>
          </a:xfrm>
          <a:prstGeom prst="rect">
            <a:avLst/>
          </a:prstGeom>
        </p:spPr>
      </p:pic>
    </p:spTree>
    <p:extLst>
      <p:ext uri="{BB962C8B-B14F-4D97-AF65-F5344CB8AC3E}">
        <p14:creationId xmlns:p14="http://schemas.microsoft.com/office/powerpoint/2010/main" val="3210357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A4FB2B-2947-A618-347F-AB5E829A89B6}"/>
              </a:ext>
            </a:extLst>
          </p:cNvPr>
          <p:cNvSpPr txBox="1"/>
          <p:nvPr/>
        </p:nvSpPr>
        <p:spPr>
          <a:xfrm>
            <a:off x="4799045" y="1284125"/>
            <a:ext cx="0" cy="0"/>
          </a:xfrm>
          <a:prstGeom prst="rect">
            <a:avLst/>
          </a:prstGeom>
          <a:noFill/>
        </p:spPr>
        <p:txBody>
          <a:bodyPr wrap="none" lIns="0" tIns="0" rIns="0" bIns="0" rtlCol="0">
            <a:noAutofit/>
          </a:bodyPr>
          <a:lstStyle/>
          <a:p>
            <a:pPr>
              <a:spcAft>
                <a:spcPts val="450"/>
              </a:spcAft>
            </a:pPr>
            <a:endParaRPr lang="en-US" sz="1350" dirty="0" err="1"/>
          </a:p>
        </p:txBody>
      </p:sp>
      <p:sp>
        <p:nvSpPr>
          <p:cNvPr id="15" name="Content Placeholder 2">
            <a:extLst>
              <a:ext uri="{FF2B5EF4-FFF2-40B4-BE49-F238E27FC236}">
                <a16:creationId xmlns:a16="http://schemas.microsoft.com/office/drawing/2014/main" id="{D94F40FD-0C20-719B-3C3F-CA78E2CEA859}"/>
              </a:ext>
            </a:extLst>
          </p:cNvPr>
          <p:cNvSpPr>
            <a:spLocks noGrp="1"/>
          </p:cNvSpPr>
          <p:nvPr>
            <p:ph idx="1"/>
          </p:nvPr>
        </p:nvSpPr>
        <p:spPr>
          <a:xfrm>
            <a:off x="342900" y="1619067"/>
            <a:ext cx="8718908" cy="3862874"/>
          </a:xfrm>
        </p:spPr>
        <p:txBody>
          <a:bodyPr>
            <a:normAutofit/>
          </a:bodyPr>
          <a:lstStyle/>
          <a:p>
            <a:pPr marL="0" lvl="1" indent="0">
              <a:buNone/>
            </a:pPr>
            <a:br>
              <a:rPr lang="en-US" dirty="0"/>
            </a:br>
            <a:br>
              <a:rPr lang="en-US" dirty="0"/>
            </a:br>
            <a:br>
              <a:rPr lang="en-US" dirty="0"/>
            </a:br>
            <a:endParaRPr lang="en-US" dirty="0"/>
          </a:p>
          <a:p>
            <a:pPr marL="0" lvl="1" indent="0">
              <a:buNone/>
            </a:pPr>
            <a:br>
              <a:rPr lang="en-US" dirty="0"/>
            </a:br>
            <a:br>
              <a:rPr lang="en-US" dirty="0"/>
            </a:br>
            <a:endParaRPr lang="en-US" dirty="0"/>
          </a:p>
        </p:txBody>
      </p:sp>
      <p:sp>
        <p:nvSpPr>
          <p:cNvPr id="6" name="Text Box 6">
            <a:extLst>
              <a:ext uri="{FF2B5EF4-FFF2-40B4-BE49-F238E27FC236}">
                <a16:creationId xmlns:a16="http://schemas.microsoft.com/office/drawing/2014/main" id="{D8641CD1-90B1-4088-162A-AF7BBB50725E}"/>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4C59902A-8182-73A0-97F5-A8B97BF6A868}"/>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8" name="Text Box 9">
            <a:extLst>
              <a:ext uri="{FF2B5EF4-FFF2-40B4-BE49-F238E27FC236}">
                <a16:creationId xmlns:a16="http://schemas.microsoft.com/office/drawing/2014/main" id="{1B4558EB-F352-A623-8B31-ACF92E3043D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1" name="Title 1">
            <a:extLst>
              <a:ext uri="{FF2B5EF4-FFF2-40B4-BE49-F238E27FC236}">
                <a16:creationId xmlns:a16="http://schemas.microsoft.com/office/drawing/2014/main" id="{D2BE254F-E913-BE99-1DF1-B70963E3C1FB}"/>
              </a:ext>
            </a:extLst>
          </p:cNvPr>
          <p:cNvSpPr>
            <a:spLocks noGrp="1"/>
          </p:cNvSpPr>
          <p:nvPr>
            <p:ph type="title"/>
          </p:nvPr>
        </p:nvSpPr>
        <p:spPr>
          <a:xfrm>
            <a:off x="-76200" y="-81461"/>
            <a:ext cx="9296400" cy="1300661"/>
          </a:xfrm>
        </p:spPr>
        <p:txBody>
          <a:bodyPr>
            <a:noAutofit/>
          </a:bodyPr>
          <a:lstStyle/>
          <a:p>
            <a:r>
              <a:rPr lang="en-US" sz="2800" b="1" dirty="0"/>
              <a:t>Likelihood ratios as a quantifier of evidential strength</a:t>
            </a:r>
          </a:p>
        </p:txBody>
      </p:sp>
      <p:sp>
        <p:nvSpPr>
          <p:cNvPr id="10" name="Rectangle 9">
            <a:extLst>
              <a:ext uri="{FF2B5EF4-FFF2-40B4-BE49-F238E27FC236}">
                <a16:creationId xmlns:a16="http://schemas.microsoft.com/office/drawing/2014/main" id="{30794943-EA6D-B342-88DD-DB61F379645E}"/>
              </a:ext>
            </a:extLst>
          </p:cNvPr>
          <p:cNvSpPr/>
          <p:nvPr/>
        </p:nvSpPr>
        <p:spPr>
          <a:xfrm>
            <a:off x="381000" y="5729461"/>
            <a:ext cx="8534399" cy="523220"/>
          </a:xfrm>
          <a:prstGeom prst="rect">
            <a:avLst/>
          </a:prstGeom>
        </p:spPr>
        <p:txBody>
          <a:bodyPr wrap="square">
            <a:spAutoFit/>
          </a:bodyPr>
          <a:lstStyle/>
          <a:p>
            <a:r>
              <a:rPr lang="en-US" sz="1400" dirty="0" err="1"/>
              <a:t>Tavtigian</a:t>
            </a:r>
            <a:r>
              <a:rPr lang="en-US" sz="1400" dirty="0"/>
              <a:t> </a:t>
            </a:r>
            <a:r>
              <a:rPr lang="en-US" sz="1400" i="1" dirty="0"/>
              <a:t>et al. </a:t>
            </a:r>
            <a:r>
              <a:rPr lang="en-US" sz="1400" dirty="0"/>
              <a:t>(2018) Modeling the ACMG/AMP variant classification guidelines as a Bayesian classification framework. </a:t>
            </a:r>
            <a:r>
              <a:rPr lang="en-US" sz="1400" i="1" dirty="0"/>
              <a:t>Genet. Med.</a:t>
            </a:r>
            <a:endParaRPr lang="en-US" sz="1400" dirty="0"/>
          </a:p>
        </p:txBody>
      </p:sp>
      <p:sp>
        <p:nvSpPr>
          <p:cNvPr id="12" name="Rectangle 11">
            <a:extLst>
              <a:ext uri="{FF2B5EF4-FFF2-40B4-BE49-F238E27FC236}">
                <a16:creationId xmlns:a16="http://schemas.microsoft.com/office/drawing/2014/main" id="{52BE6843-7EA8-2465-A122-0CE124BAC30A}"/>
              </a:ext>
            </a:extLst>
          </p:cNvPr>
          <p:cNvSpPr/>
          <p:nvPr/>
        </p:nvSpPr>
        <p:spPr>
          <a:xfrm>
            <a:off x="1295400" y="5090939"/>
            <a:ext cx="9091066" cy="369332"/>
          </a:xfrm>
          <a:prstGeom prst="rect">
            <a:avLst/>
          </a:prstGeom>
        </p:spPr>
        <p:txBody>
          <a:bodyPr wrap="square">
            <a:spAutoFit/>
          </a:bodyPr>
          <a:lstStyle/>
          <a:p>
            <a:pPr marL="342900" indent="-342900">
              <a:buFont typeface="+mj-lt"/>
              <a:buAutoNum type="arabicPeriod" startAt="2"/>
            </a:pPr>
            <a:r>
              <a:rPr lang="en-US" dirty="0">
                <a:solidFill>
                  <a:schemeClr val="accent1"/>
                </a:solidFill>
              </a:rPr>
              <a:t>How do we estimate this prior probability of pathogenicity?</a:t>
            </a:r>
          </a:p>
        </p:txBody>
      </p:sp>
      <p:pic>
        <p:nvPicPr>
          <p:cNvPr id="14" name="Picture 13">
            <a:extLst>
              <a:ext uri="{FF2B5EF4-FFF2-40B4-BE49-F238E27FC236}">
                <a16:creationId xmlns:a16="http://schemas.microsoft.com/office/drawing/2014/main" id="{38338EBF-DF69-8849-21A1-99E27D9EDD48}"/>
              </a:ext>
            </a:extLst>
          </p:cNvPr>
          <p:cNvPicPr>
            <a:picLocks noChangeAspect="1"/>
          </p:cNvPicPr>
          <p:nvPr/>
        </p:nvPicPr>
        <p:blipFill>
          <a:blip r:embed="rId8"/>
          <a:stretch>
            <a:fillRect/>
          </a:stretch>
        </p:blipFill>
        <p:spPr>
          <a:xfrm>
            <a:off x="4724400" y="938670"/>
            <a:ext cx="2514600" cy="3824289"/>
          </a:xfrm>
          <a:prstGeom prst="rect">
            <a:avLst/>
          </a:prstGeom>
        </p:spPr>
      </p:pic>
      <p:pic>
        <p:nvPicPr>
          <p:cNvPr id="16" name="Picture 15">
            <a:extLst>
              <a:ext uri="{FF2B5EF4-FFF2-40B4-BE49-F238E27FC236}">
                <a16:creationId xmlns:a16="http://schemas.microsoft.com/office/drawing/2014/main" id="{1F8929FA-B348-6474-AC16-4C2D66EC0310}"/>
              </a:ext>
            </a:extLst>
          </p:cNvPr>
          <p:cNvPicPr>
            <a:picLocks noChangeAspect="1"/>
          </p:cNvPicPr>
          <p:nvPr/>
        </p:nvPicPr>
        <p:blipFill>
          <a:blip r:embed="rId9"/>
          <a:stretch>
            <a:fillRect/>
          </a:stretch>
        </p:blipFill>
        <p:spPr>
          <a:xfrm>
            <a:off x="7218365" y="1476453"/>
            <a:ext cx="1773235" cy="137547"/>
          </a:xfrm>
          <a:prstGeom prst="rect">
            <a:avLst/>
          </a:prstGeom>
        </p:spPr>
      </p:pic>
      <p:pic>
        <p:nvPicPr>
          <p:cNvPr id="17" name="Picture 16">
            <a:extLst>
              <a:ext uri="{FF2B5EF4-FFF2-40B4-BE49-F238E27FC236}">
                <a16:creationId xmlns:a16="http://schemas.microsoft.com/office/drawing/2014/main" id="{4B29CD7E-FAB6-C0DF-C760-EEE0DE71890B}"/>
              </a:ext>
            </a:extLst>
          </p:cNvPr>
          <p:cNvPicPr>
            <a:picLocks noChangeAspect="1"/>
          </p:cNvPicPr>
          <p:nvPr/>
        </p:nvPicPr>
        <p:blipFill>
          <a:blip r:embed="rId10"/>
          <a:stretch>
            <a:fillRect/>
          </a:stretch>
        </p:blipFill>
        <p:spPr>
          <a:xfrm>
            <a:off x="7225521" y="2374320"/>
            <a:ext cx="1776953" cy="137547"/>
          </a:xfrm>
          <a:prstGeom prst="rect">
            <a:avLst/>
          </a:prstGeom>
        </p:spPr>
      </p:pic>
      <p:pic>
        <p:nvPicPr>
          <p:cNvPr id="18" name="Picture 17">
            <a:extLst>
              <a:ext uri="{FF2B5EF4-FFF2-40B4-BE49-F238E27FC236}">
                <a16:creationId xmlns:a16="http://schemas.microsoft.com/office/drawing/2014/main" id="{5E432F63-E01D-7199-37B9-D07634E9288A}"/>
              </a:ext>
            </a:extLst>
          </p:cNvPr>
          <p:cNvPicPr>
            <a:picLocks noChangeAspect="1"/>
          </p:cNvPicPr>
          <p:nvPr/>
        </p:nvPicPr>
        <p:blipFill>
          <a:blip r:embed="rId11"/>
          <a:stretch>
            <a:fillRect/>
          </a:stretch>
        </p:blipFill>
        <p:spPr>
          <a:xfrm>
            <a:off x="7238878" y="3752251"/>
            <a:ext cx="1776953" cy="137547"/>
          </a:xfrm>
          <a:prstGeom prst="rect">
            <a:avLst/>
          </a:prstGeom>
        </p:spPr>
      </p:pic>
      <p:pic>
        <p:nvPicPr>
          <p:cNvPr id="19" name="Picture 18">
            <a:extLst>
              <a:ext uri="{FF2B5EF4-FFF2-40B4-BE49-F238E27FC236}">
                <a16:creationId xmlns:a16="http://schemas.microsoft.com/office/drawing/2014/main" id="{E918DF0D-121A-EF19-DDD9-922145EA2675}"/>
              </a:ext>
            </a:extLst>
          </p:cNvPr>
          <p:cNvPicPr>
            <a:picLocks noChangeAspect="1"/>
          </p:cNvPicPr>
          <p:nvPr/>
        </p:nvPicPr>
        <p:blipFill>
          <a:blip r:embed="rId12"/>
          <a:stretch>
            <a:fillRect/>
          </a:stretch>
        </p:blipFill>
        <p:spPr>
          <a:xfrm>
            <a:off x="7231368" y="4285859"/>
            <a:ext cx="1836432" cy="137547"/>
          </a:xfrm>
          <a:prstGeom prst="rect">
            <a:avLst/>
          </a:prstGeom>
        </p:spPr>
      </p:pic>
      <p:pic>
        <p:nvPicPr>
          <p:cNvPr id="20" name="Picture 19">
            <a:extLst>
              <a:ext uri="{FF2B5EF4-FFF2-40B4-BE49-F238E27FC236}">
                <a16:creationId xmlns:a16="http://schemas.microsoft.com/office/drawing/2014/main" id="{9E99EEF1-DE32-9F51-5DD3-8BAA1BFFB4CC}"/>
              </a:ext>
            </a:extLst>
          </p:cNvPr>
          <p:cNvPicPr>
            <a:picLocks noChangeAspect="1"/>
          </p:cNvPicPr>
          <p:nvPr>
            <p:custDataLst>
              <p:tags r:id="rId1"/>
            </p:custDataLst>
          </p:nvPr>
        </p:nvPicPr>
        <p:blipFill>
          <a:blip r:embed="rId13"/>
          <a:stretch>
            <a:fillRect/>
          </a:stretch>
        </p:blipFill>
        <p:spPr>
          <a:xfrm>
            <a:off x="152400" y="1453798"/>
            <a:ext cx="3876753" cy="602006"/>
          </a:xfrm>
          <a:prstGeom prst="rect">
            <a:avLst/>
          </a:prstGeom>
        </p:spPr>
      </p:pic>
      <p:pic>
        <p:nvPicPr>
          <p:cNvPr id="21" name="Picture 20">
            <a:extLst>
              <a:ext uri="{FF2B5EF4-FFF2-40B4-BE49-F238E27FC236}">
                <a16:creationId xmlns:a16="http://schemas.microsoft.com/office/drawing/2014/main" id="{A3CBA723-0473-5DEE-0B03-DE269D7CD0F1}"/>
              </a:ext>
            </a:extLst>
          </p:cNvPr>
          <p:cNvPicPr>
            <a:picLocks noChangeAspect="1"/>
          </p:cNvPicPr>
          <p:nvPr>
            <p:custDataLst>
              <p:tags r:id="rId2"/>
            </p:custDataLst>
          </p:nvPr>
        </p:nvPicPr>
        <p:blipFill>
          <a:blip r:embed="rId14"/>
          <a:stretch>
            <a:fillRect/>
          </a:stretch>
        </p:blipFill>
        <p:spPr>
          <a:xfrm>
            <a:off x="152400" y="1140902"/>
            <a:ext cx="3956904" cy="173736"/>
          </a:xfrm>
          <a:prstGeom prst="rect">
            <a:avLst/>
          </a:prstGeom>
        </p:spPr>
      </p:pic>
      <p:pic>
        <p:nvPicPr>
          <p:cNvPr id="22" name="Picture 21">
            <a:extLst>
              <a:ext uri="{FF2B5EF4-FFF2-40B4-BE49-F238E27FC236}">
                <a16:creationId xmlns:a16="http://schemas.microsoft.com/office/drawing/2014/main" id="{E7425DFD-6DA7-5CA6-99A9-872C4D7431E7}"/>
              </a:ext>
            </a:extLst>
          </p:cNvPr>
          <p:cNvPicPr>
            <a:picLocks noChangeAspect="1"/>
          </p:cNvPicPr>
          <p:nvPr>
            <p:custDataLst>
              <p:tags r:id="rId3"/>
            </p:custDataLst>
          </p:nvPr>
        </p:nvPicPr>
        <p:blipFill>
          <a:blip r:embed="rId15"/>
          <a:stretch>
            <a:fillRect/>
          </a:stretch>
        </p:blipFill>
        <p:spPr>
          <a:xfrm>
            <a:off x="2971800" y="2093657"/>
            <a:ext cx="887289" cy="177701"/>
          </a:xfrm>
          <a:prstGeom prst="rect">
            <a:avLst/>
          </a:prstGeom>
        </p:spPr>
      </p:pic>
      <p:pic>
        <p:nvPicPr>
          <p:cNvPr id="23" name="Picture 22">
            <a:extLst>
              <a:ext uri="{FF2B5EF4-FFF2-40B4-BE49-F238E27FC236}">
                <a16:creationId xmlns:a16="http://schemas.microsoft.com/office/drawing/2014/main" id="{3A29D5AB-600B-D2E4-1EC6-A9F467493ABE}"/>
              </a:ext>
            </a:extLst>
          </p:cNvPr>
          <p:cNvPicPr>
            <a:picLocks noChangeAspect="1"/>
          </p:cNvPicPr>
          <p:nvPr>
            <p:custDataLst>
              <p:tags r:id="rId4"/>
            </p:custDataLst>
          </p:nvPr>
        </p:nvPicPr>
        <p:blipFill>
          <a:blip r:embed="rId16"/>
          <a:stretch>
            <a:fillRect/>
          </a:stretch>
        </p:blipFill>
        <p:spPr>
          <a:xfrm>
            <a:off x="457200" y="2108299"/>
            <a:ext cx="1240271" cy="177701"/>
          </a:xfrm>
          <a:prstGeom prst="rect">
            <a:avLst/>
          </a:prstGeom>
        </p:spPr>
      </p:pic>
      <p:pic>
        <p:nvPicPr>
          <p:cNvPr id="24" name="Picture 23">
            <a:extLst>
              <a:ext uri="{FF2B5EF4-FFF2-40B4-BE49-F238E27FC236}">
                <a16:creationId xmlns:a16="http://schemas.microsoft.com/office/drawing/2014/main" id="{B88A1555-25A1-25A1-8BF9-A6ABD4B8CE65}"/>
              </a:ext>
            </a:extLst>
          </p:cNvPr>
          <p:cNvPicPr>
            <a:picLocks noChangeAspect="1"/>
          </p:cNvPicPr>
          <p:nvPr>
            <p:custDataLst>
              <p:tags r:id="rId5"/>
            </p:custDataLst>
          </p:nvPr>
        </p:nvPicPr>
        <p:blipFill>
          <a:blip r:embed="rId17"/>
          <a:stretch>
            <a:fillRect/>
          </a:stretch>
        </p:blipFill>
        <p:spPr>
          <a:xfrm>
            <a:off x="857054" y="2944368"/>
            <a:ext cx="2781692" cy="256032"/>
          </a:xfrm>
          <a:prstGeom prst="rect">
            <a:avLst/>
          </a:prstGeom>
        </p:spPr>
      </p:pic>
      <p:pic>
        <p:nvPicPr>
          <p:cNvPr id="25" name="Picture 24">
            <a:extLst>
              <a:ext uri="{FF2B5EF4-FFF2-40B4-BE49-F238E27FC236}">
                <a16:creationId xmlns:a16="http://schemas.microsoft.com/office/drawing/2014/main" id="{6985CA16-69D8-24AC-A8D2-CC9D23AAB57F}"/>
              </a:ext>
            </a:extLst>
          </p:cNvPr>
          <p:cNvPicPr>
            <a:picLocks noChangeAspect="1"/>
          </p:cNvPicPr>
          <p:nvPr>
            <p:custDataLst>
              <p:tags r:id="rId6"/>
            </p:custDataLst>
          </p:nvPr>
        </p:nvPicPr>
        <p:blipFill rotWithShape="1">
          <a:blip r:embed="rId18"/>
          <a:srcRect l="9025"/>
          <a:stretch/>
        </p:blipFill>
        <p:spPr>
          <a:xfrm>
            <a:off x="64494" y="4106988"/>
            <a:ext cx="4526280" cy="465012"/>
          </a:xfrm>
          <a:prstGeom prst="rect">
            <a:avLst/>
          </a:prstGeom>
        </p:spPr>
      </p:pic>
    </p:spTree>
    <p:extLst>
      <p:ext uri="{BB962C8B-B14F-4D97-AF65-F5344CB8AC3E}">
        <p14:creationId xmlns:p14="http://schemas.microsoft.com/office/powerpoint/2010/main" val="225141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7E55-DA1E-6269-AAA5-1A143682DDD8}"/>
              </a:ext>
            </a:extLst>
          </p:cNvPr>
          <p:cNvSpPr>
            <a:spLocks noGrp="1"/>
          </p:cNvSpPr>
          <p:nvPr>
            <p:ph type="title"/>
          </p:nvPr>
        </p:nvSpPr>
        <p:spPr>
          <a:xfrm>
            <a:off x="-41926" y="240268"/>
            <a:ext cx="9227851" cy="597932"/>
          </a:xfrm>
        </p:spPr>
        <p:txBody>
          <a:bodyPr>
            <a:normAutofit/>
          </a:bodyPr>
          <a:lstStyle/>
          <a:p>
            <a:r>
              <a:rPr lang="en-US" sz="2800" b="1" dirty="0"/>
              <a:t>Likelihood ratio thresholds for the different strengths</a:t>
            </a:r>
          </a:p>
        </p:txBody>
      </p:sp>
      <p:sp>
        <p:nvSpPr>
          <p:cNvPr id="6" name="Text Box 6">
            <a:extLst>
              <a:ext uri="{FF2B5EF4-FFF2-40B4-BE49-F238E27FC236}">
                <a16:creationId xmlns:a16="http://schemas.microsoft.com/office/drawing/2014/main" id="{C7A3AEAC-93C4-27FB-DD2C-BA9682B16F85}"/>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E6690364-F753-CEC2-F487-5A90551CE5F1}"/>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8" name="Text Box 9">
            <a:extLst>
              <a:ext uri="{FF2B5EF4-FFF2-40B4-BE49-F238E27FC236}">
                <a16:creationId xmlns:a16="http://schemas.microsoft.com/office/drawing/2014/main" id="{C9394BE6-A97C-A9FB-E092-C187BDDDD4C1}"/>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9" name="Rectangle 8">
            <a:extLst>
              <a:ext uri="{FF2B5EF4-FFF2-40B4-BE49-F238E27FC236}">
                <a16:creationId xmlns:a16="http://schemas.microsoft.com/office/drawing/2014/main" id="{F25B2B3D-BE16-E9D1-E109-609EEE8B09C6}"/>
              </a:ext>
            </a:extLst>
          </p:cNvPr>
          <p:cNvSpPr/>
          <p:nvPr/>
        </p:nvSpPr>
        <p:spPr>
          <a:xfrm>
            <a:off x="153388" y="5715000"/>
            <a:ext cx="8838212" cy="523220"/>
          </a:xfrm>
          <a:prstGeom prst="rect">
            <a:avLst/>
          </a:prstGeom>
        </p:spPr>
        <p:txBody>
          <a:bodyPr wrap="square">
            <a:spAutoFit/>
          </a:bodyPr>
          <a:lstStyle/>
          <a:p>
            <a:r>
              <a:rPr lang="en-US" sz="1400" dirty="0" err="1"/>
              <a:t>Zeiberg</a:t>
            </a:r>
            <a:r>
              <a:rPr lang="en-US" sz="1400" dirty="0"/>
              <a:t> </a:t>
            </a:r>
            <a:r>
              <a:rPr lang="en-US" sz="1400" i="1" dirty="0"/>
              <a:t>et al. </a:t>
            </a:r>
            <a:r>
              <a:rPr lang="en-US" sz="1400" dirty="0"/>
              <a:t>(2020) Fast nonparametric estimation of class proportions in the positive-unlabeled classification setting. </a:t>
            </a:r>
            <a:r>
              <a:rPr lang="en-US" sz="1400" i="1" dirty="0"/>
              <a:t>Proceedings of the AAAI Conference on Artificial Intelligence.</a:t>
            </a:r>
            <a:endParaRPr lang="en-US" sz="1400" dirty="0"/>
          </a:p>
        </p:txBody>
      </p:sp>
      <p:pic>
        <p:nvPicPr>
          <p:cNvPr id="10" name="Picture 9">
            <a:extLst>
              <a:ext uri="{FF2B5EF4-FFF2-40B4-BE49-F238E27FC236}">
                <a16:creationId xmlns:a16="http://schemas.microsoft.com/office/drawing/2014/main" id="{3E797D52-D120-8E94-6340-41BF4A6B5568}"/>
              </a:ext>
            </a:extLst>
          </p:cNvPr>
          <p:cNvPicPr>
            <a:picLocks noChangeAspect="1"/>
          </p:cNvPicPr>
          <p:nvPr/>
        </p:nvPicPr>
        <p:blipFill rotWithShape="1">
          <a:blip r:embed="rId2"/>
          <a:srcRect l="24473"/>
          <a:stretch/>
        </p:blipFill>
        <p:spPr>
          <a:xfrm>
            <a:off x="2648532" y="877490"/>
            <a:ext cx="3846933" cy="274320"/>
          </a:xfrm>
          <a:prstGeom prst="rect">
            <a:avLst/>
          </a:prstGeom>
        </p:spPr>
      </p:pic>
    </p:spTree>
    <p:extLst>
      <p:ext uri="{BB962C8B-B14F-4D97-AF65-F5344CB8AC3E}">
        <p14:creationId xmlns:p14="http://schemas.microsoft.com/office/powerpoint/2010/main" val="2444137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7E55-DA1E-6269-AAA5-1A143682DDD8}"/>
              </a:ext>
            </a:extLst>
          </p:cNvPr>
          <p:cNvSpPr>
            <a:spLocks noGrp="1"/>
          </p:cNvSpPr>
          <p:nvPr>
            <p:ph type="title"/>
          </p:nvPr>
        </p:nvSpPr>
        <p:spPr>
          <a:xfrm>
            <a:off x="-41926" y="240268"/>
            <a:ext cx="9227851" cy="597932"/>
          </a:xfrm>
        </p:spPr>
        <p:txBody>
          <a:bodyPr>
            <a:normAutofit/>
          </a:bodyPr>
          <a:lstStyle/>
          <a:p>
            <a:r>
              <a:rPr lang="en-US" sz="2800" b="1" dirty="0"/>
              <a:t>Likelihood ratio thresholds for the different strengths</a:t>
            </a:r>
          </a:p>
        </p:txBody>
      </p:sp>
      <p:graphicFrame>
        <p:nvGraphicFramePr>
          <p:cNvPr id="4" name="Table 3">
            <a:extLst>
              <a:ext uri="{FF2B5EF4-FFF2-40B4-BE49-F238E27FC236}">
                <a16:creationId xmlns:a16="http://schemas.microsoft.com/office/drawing/2014/main" id="{52901096-CE95-54B1-4824-98D468A35874}"/>
              </a:ext>
            </a:extLst>
          </p:cNvPr>
          <p:cNvGraphicFramePr>
            <a:graphicFrameLocks noGrp="1"/>
          </p:cNvGraphicFramePr>
          <p:nvPr/>
        </p:nvGraphicFramePr>
        <p:xfrm>
          <a:off x="202942" y="1219200"/>
          <a:ext cx="8738119" cy="3596952"/>
        </p:xfrm>
        <a:graphic>
          <a:graphicData uri="http://schemas.openxmlformats.org/drawingml/2006/table">
            <a:tbl>
              <a:tblPr firstRow="1" firstCol="1" bandRow="1">
                <a:tableStyleId>{7DF18680-E054-41AD-8BC1-D1AEF772440D}</a:tableStyleId>
              </a:tblPr>
              <a:tblGrid>
                <a:gridCol w="1208257">
                  <a:extLst>
                    <a:ext uri="{9D8B030D-6E8A-4147-A177-3AD203B41FA5}">
                      <a16:colId xmlns:a16="http://schemas.microsoft.com/office/drawing/2014/main" val="2329476401"/>
                    </a:ext>
                  </a:extLst>
                </a:gridCol>
                <a:gridCol w="1741810">
                  <a:extLst>
                    <a:ext uri="{9D8B030D-6E8A-4147-A177-3AD203B41FA5}">
                      <a16:colId xmlns:a16="http://schemas.microsoft.com/office/drawing/2014/main" val="535439254"/>
                    </a:ext>
                  </a:extLst>
                </a:gridCol>
                <a:gridCol w="1689410">
                  <a:extLst>
                    <a:ext uri="{9D8B030D-6E8A-4147-A177-3AD203B41FA5}">
                      <a16:colId xmlns:a16="http://schemas.microsoft.com/office/drawing/2014/main" val="2167751082"/>
                    </a:ext>
                  </a:extLst>
                </a:gridCol>
                <a:gridCol w="1915222">
                  <a:extLst>
                    <a:ext uri="{9D8B030D-6E8A-4147-A177-3AD203B41FA5}">
                      <a16:colId xmlns:a16="http://schemas.microsoft.com/office/drawing/2014/main" val="1193244502"/>
                    </a:ext>
                  </a:extLst>
                </a:gridCol>
                <a:gridCol w="2183420">
                  <a:extLst>
                    <a:ext uri="{9D8B030D-6E8A-4147-A177-3AD203B41FA5}">
                      <a16:colId xmlns:a16="http://schemas.microsoft.com/office/drawing/2014/main" val="564500532"/>
                    </a:ext>
                  </a:extLst>
                </a:gridCol>
              </a:tblGrid>
              <a:tr h="795464">
                <a:tc>
                  <a:txBody>
                    <a:bodyPr/>
                    <a:lstStyle/>
                    <a:p>
                      <a:pPr marL="0" marR="0" algn="ctr">
                        <a:spcBef>
                          <a:spcPts val="0"/>
                        </a:spcBef>
                        <a:spcAft>
                          <a:spcPts val="0"/>
                        </a:spcAft>
                      </a:pPr>
                      <a:r>
                        <a:rPr lang="en-US" sz="1400" dirty="0">
                          <a:effectLst/>
                        </a:rPr>
                        <a:t>Criterion</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Evidence Strength</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Positive likelihood ratio</a:t>
                      </a:r>
                    </a:p>
                  </a:txBody>
                  <a:tcPr marL="51435" marR="51435" marT="0" marB="0" anchor="ctr"/>
                </a:tc>
                <a:tc>
                  <a:txBody>
                    <a:bodyPr/>
                    <a:lstStyle/>
                    <a:p>
                      <a:pPr marL="0" marR="0" algn="ctr">
                        <a:spcBef>
                          <a:spcPts val="0"/>
                        </a:spcBef>
                        <a:spcAft>
                          <a:spcPts val="0"/>
                        </a:spcAft>
                      </a:pPr>
                      <a:r>
                        <a:rPr lang="en-US" sz="1400" dirty="0">
                          <a:effectLst/>
                        </a:rPr>
                        <a:t>Reciprocal of positive likelihood ratio</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Posterior probability of pathogenicity (for PP3) and benignity (for BP4)</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331439504"/>
                  </a:ext>
                </a:extLst>
              </a:tr>
              <a:tr h="350186">
                <a:tc rowSpan="4">
                  <a:txBody>
                    <a:bodyPr/>
                    <a:lstStyle/>
                    <a:p>
                      <a:pPr marL="0" marR="0" algn="ctr">
                        <a:spcBef>
                          <a:spcPts val="0"/>
                        </a:spcBef>
                        <a:spcAft>
                          <a:spcPts val="0"/>
                        </a:spcAft>
                      </a:pPr>
                      <a:r>
                        <a:rPr lang="en-US" sz="1400" dirty="0">
                          <a:effectLst/>
                        </a:rPr>
                        <a:t>PP3</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Very Strong</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1,124:1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0.0009:1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0.9811</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848214370"/>
                  </a:ext>
                </a:extLst>
              </a:tr>
              <a:tr h="350186">
                <a:tc vMerge="1">
                  <a:txBody>
                    <a:bodyPr/>
                    <a:lstStyle/>
                    <a:p>
                      <a:endParaRPr lang="en-US"/>
                    </a:p>
                  </a:txBody>
                  <a:tcPr/>
                </a:tc>
                <a:tc>
                  <a:txBody>
                    <a:bodyPr/>
                    <a:lstStyle/>
                    <a:p>
                      <a:pPr marL="0" marR="0" algn="ctr">
                        <a:spcBef>
                          <a:spcPts val="0"/>
                        </a:spcBef>
                        <a:spcAft>
                          <a:spcPts val="0"/>
                        </a:spcAft>
                      </a:pPr>
                      <a:r>
                        <a:rPr lang="en-US" sz="1400" dirty="0">
                          <a:effectLst/>
                        </a:rPr>
                        <a:t>Strong</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33.53:1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0.0298:1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0.6073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489275927"/>
                  </a:ext>
                </a:extLst>
              </a:tr>
              <a:tr h="350186">
                <a:tc vMerge="1">
                  <a:txBody>
                    <a:bodyPr/>
                    <a:lstStyle/>
                    <a:p>
                      <a:endParaRPr lang="en-US"/>
                    </a:p>
                  </a:txBody>
                  <a:tcPr/>
                </a:tc>
                <a:tc>
                  <a:txBody>
                    <a:bodyPr/>
                    <a:lstStyle/>
                    <a:p>
                      <a:pPr marL="0" marR="0" algn="ctr">
                        <a:spcBef>
                          <a:spcPts val="0"/>
                        </a:spcBef>
                        <a:spcAft>
                          <a:spcPts val="0"/>
                        </a:spcAft>
                      </a:pPr>
                      <a:r>
                        <a:rPr lang="en-US" sz="1400" dirty="0">
                          <a:effectLst/>
                        </a:rPr>
                        <a:t>Moderate</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5.790:1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0.1727:1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0.2108</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648694499"/>
                  </a:ext>
                </a:extLst>
              </a:tr>
              <a:tr h="350186">
                <a:tc vMerge="1">
                  <a:txBody>
                    <a:bodyPr/>
                    <a:lstStyle/>
                    <a:p>
                      <a:endParaRPr lang="en-US"/>
                    </a:p>
                  </a:txBody>
                  <a:tcPr/>
                </a:tc>
                <a:tc>
                  <a:txBody>
                    <a:bodyPr/>
                    <a:lstStyle/>
                    <a:p>
                      <a:pPr marL="0" marR="0" algn="ctr">
                        <a:spcBef>
                          <a:spcPts val="0"/>
                        </a:spcBef>
                        <a:spcAft>
                          <a:spcPts val="0"/>
                        </a:spcAft>
                      </a:pPr>
                      <a:r>
                        <a:rPr lang="en-US" sz="1400">
                          <a:effectLst/>
                        </a:rPr>
                        <a:t>Supporting</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2.406:1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0.4156:1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0.0999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437187725"/>
                  </a:ext>
                </a:extLst>
              </a:tr>
              <a:tr h="350186">
                <a:tc rowSpan="4">
                  <a:txBody>
                    <a:bodyPr/>
                    <a:lstStyle/>
                    <a:p>
                      <a:pPr marL="0" marR="0" algn="ctr">
                        <a:spcBef>
                          <a:spcPts val="0"/>
                        </a:spcBef>
                        <a:spcAft>
                          <a:spcPts val="0"/>
                        </a:spcAft>
                      </a:pPr>
                      <a:r>
                        <a:rPr lang="en-US" sz="1400" dirty="0">
                          <a:effectLst/>
                        </a:rPr>
                        <a:t>BP4</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Supporting</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0.4156:1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2.406:1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0.9812</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497268591"/>
                  </a:ext>
                </a:extLst>
              </a:tr>
              <a:tr h="350186">
                <a:tc vMerge="1">
                  <a:txBody>
                    <a:bodyPr/>
                    <a:lstStyle/>
                    <a:p>
                      <a:endParaRPr lang="en-US"/>
                    </a:p>
                  </a:txBody>
                  <a:tcPr/>
                </a:tc>
                <a:tc>
                  <a:txBody>
                    <a:bodyPr/>
                    <a:lstStyle/>
                    <a:p>
                      <a:pPr marL="0" marR="0" algn="ctr">
                        <a:spcBef>
                          <a:spcPts val="0"/>
                        </a:spcBef>
                        <a:spcAft>
                          <a:spcPts val="0"/>
                        </a:spcAft>
                      </a:pPr>
                      <a:r>
                        <a:rPr lang="en-US" sz="1400">
                          <a:effectLst/>
                        </a:rPr>
                        <a:t>Moderate</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0.1727:1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5.790:1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0.9921</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646317422"/>
                  </a:ext>
                </a:extLst>
              </a:tr>
              <a:tr h="350186">
                <a:tc vMerge="1">
                  <a:txBody>
                    <a:bodyPr/>
                    <a:lstStyle/>
                    <a:p>
                      <a:endParaRPr lang="en-US"/>
                    </a:p>
                  </a:txBody>
                  <a:tcPr/>
                </a:tc>
                <a:tc>
                  <a:txBody>
                    <a:bodyPr/>
                    <a:lstStyle/>
                    <a:p>
                      <a:pPr marL="0" marR="0" algn="ctr">
                        <a:spcBef>
                          <a:spcPts val="0"/>
                        </a:spcBef>
                        <a:spcAft>
                          <a:spcPts val="0"/>
                        </a:spcAft>
                      </a:pPr>
                      <a:r>
                        <a:rPr lang="en-US" sz="1400">
                          <a:effectLst/>
                        </a:rPr>
                        <a:t>Strong</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0.0298:1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33.53:1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0.9986</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930703594"/>
                  </a:ext>
                </a:extLst>
              </a:tr>
              <a:tr h="350186">
                <a:tc vMerge="1">
                  <a:txBody>
                    <a:bodyPr/>
                    <a:lstStyle/>
                    <a:p>
                      <a:endParaRPr lang="en-US"/>
                    </a:p>
                  </a:txBody>
                  <a:tcPr/>
                </a:tc>
                <a:tc>
                  <a:txBody>
                    <a:bodyPr/>
                    <a:lstStyle/>
                    <a:p>
                      <a:pPr marL="0" marR="0" algn="ctr">
                        <a:spcBef>
                          <a:spcPts val="0"/>
                        </a:spcBef>
                        <a:spcAft>
                          <a:spcPts val="0"/>
                        </a:spcAft>
                      </a:pPr>
                      <a:r>
                        <a:rPr lang="en-US" sz="1400" dirty="0">
                          <a:effectLst/>
                        </a:rPr>
                        <a:t>Very Strong</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0.0009:1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1,124:1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1.0000</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475037665"/>
                  </a:ext>
                </a:extLst>
              </a:tr>
            </a:tbl>
          </a:graphicData>
        </a:graphic>
      </p:graphicFrame>
      <p:sp>
        <p:nvSpPr>
          <p:cNvPr id="6" name="Text Box 6">
            <a:extLst>
              <a:ext uri="{FF2B5EF4-FFF2-40B4-BE49-F238E27FC236}">
                <a16:creationId xmlns:a16="http://schemas.microsoft.com/office/drawing/2014/main" id="{C7A3AEAC-93C4-27FB-DD2C-BA9682B16F85}"/>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E6690364-F753-CEC2-F487-5A90551CE5F1}"/>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8" name="Text Box 9">
            <a:extLst>
              <a:ext uri="{FF2B5EF4-FFF2-40B4-BE49-F238E27FC236}">
                <a16:creationId xmlns:a16="http://schemas.microsoft.com/office/drawing/2014/main" id="{C9394BE6-A97C-A9FB-E092-C187BDDDD4C1}"/>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9" name="Rectangle 8">
            <a:extLst>
              <a:ext uri="{FF2B5EF4-FFF2-40B4-BE49-F238E27FC236}">
                <a16:creationId xmlns:a16="http://schemas.microsoft.com/office/drawing/2014/main" id="{F25B2B3D-BE16-E9D1-E109-609EEE8B09C6}"/>
              </a:ext>
            </a:extLst>
          </p:cNvPr>
          <p:cNvSpPr/>
          <p:nvPr/>
        </p:nvSpPr>
        <p:spPr>
          <a:xfrm>
            <a:off x="153388" y="5715000"/>
            <a:ext cx="8838212" cy="523220"/>
          </a:xfrm>
          <a:prstGeom prst="rect">
            <a:avLst/>
          </a:prstGeom>
        </p:spPr>
        <p:txBody>
          <a:bodyPr wrap="square">
            <a:spAutoFit/>
          </a:bodyPr>
          <a:lstStyle/>
          <a:p>
            <a:r>
              <a:rPr lang="en-US" sz="1400" dirty="0" err="1"/>
              <a:t>Zeiberg</a:t>
            </a:r>
            <a:r>
              <a:rPr lang="en-US" sz="1400" dirty="0"/>
              <a:t> </a:t>
            </a:r>
            <a:r>
              <a:rPr lang="en-US" sz="1400" i="1" dirty="0"/>
              <a:t>et al. </a:t>
            </a:r>
            <a:r>
              <a:rPr lang="en-US" sz="1400" dirty="0"/>
              <a:t>(2020) Fast nonparametric estimation of class proportions in the positive-unlabeled classification setting. </a:t>
            </a:r>
            <a:r>
              <a:rPr lang="en-US" sz="1400" i="1" dirty="0"/>
              <a:t>Proceedings of the AAAI Conference on Artificial Intelligence.</a:t>
            </a:r>
            <a:endParaRPr lang="en-US" sz="1400" dirty="0"/>
          </a:p>
        </p:txBody>
      </p:sp>
      <p:pic>
        <p:nvPicPr>
          <p:cNvPr id="10" name="Picture 9">
            <a:extLst>
              <a:ext uri="{FF2B5EF4-FFF2-40B4-BE49-F238E27FC236}">
                <a16:creationId xmlns:a16="http://schemas.microsoft.com/office/drawing/2014/main" id="{3E797D52-D120-8E94-6340-41BF4A6B5568}"/>
              </a:ext>
            </a:extLst>
          </p:cNvPr>
          <p:cNvPicPr>
            <a:picLocks noChangeAspect="1"/>
          </p:cNvPicPr>
          <p:nvPr/>
        </p:nvPicPr>
        <p:blipFill rotWithShape="1">
          <a:blip r:embed="rId2"/>
          <a:srcRect l="24473"/>
          <a:stretch/>
        </p:blipFill>
        <p:spPr>
          <a:xfrm>
            <a:off x="2648532" y="877490"/>
            <a:ext cx="3846933" cy="274320"/>
          </a:xfrm>
          <a:prstGeom prst="rect">
            <a:avLst/>
          </a:prstGeom>
        </p:spPr>
      </p:pic>
    </p:spTree>
    <p:extLst>
      <p:ext uri="{BB962C8B-B14F-4D97-AF65-F5344CB8AC3E}">
        <p14:creationId xmlns:p14="http://schemas.microsoft.com/office/powerpoint/2010/main" val="21867054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D7E55-DA1E-6269-AAA5-1A143682DDD8}"/>
              </a:ext>
            </a:extLst>
          </p:cNvPr>
          <p:cNvSpPr>
            <a:spLocks noGrp="1"/>
          </p:cNvSpPr>
          <p:nvPr>
            <p:ph type="title"/>
          </p:nvPr>
        </p:nvSpPr>
        <p:spPr>
          <a:xfrm>
            <a:off x="-41926" y="240268"/>
            <a:ext cx="9227851" cy="597932"/>
          </a:xfrm>
        </p:spPr>
        <p:txBody>
          <a:bodyPr>
            <a:normAutofit/>
          </a:bodyPr>
          <a:lstStyle/>
          <a:p>
            <a:r>
              <a:rPr lang="en-US" sz="2800" b="1" dirty="0"/>
              <a:t>Likelihood ratio thresholds for the different strengths</a:t>
            </a:r>
          </a:p>
        </p:txBody>
      </p:sp>
      <p:graphicFrame>
        <p:nvGraphicFramePr>
          <p:cNvPr id="4" name="Table 3">
            <a:extLst>
              <a:ext uri="{FF2B5EF4-FFF2-40B4-BE49-F238E27FC236}">
                <a16:creationId xmlns:a16="http://schemas.microsoft.com/office/drawing/2014/main" id="{52901096-CE95-54B1-4824-98D468A35874}"/>
              </a:ext>
            </a:extLst>
          </p:cNvPr>
          <p:cNvGraphicFramePr>
            <a:graphicFrameLocks noGrp="1"/>
          </p:cNvGraphicFramePr>
          <p:nvPr/>
        </p:nvGraphicFramePr>
        <p:xfrm>
          <a:off x="202942" y="1219200"/>
          <a:ext cx="8738119" cy="3596952"/>
        </p:xfrm>
        <a:graphic>
          <a:graphicData uri="http://schemas.openxmlformats.org/drawingml/2006/table">
            <a:tbl>
              <a:tblPr firstRow="1" firstCol="1" bandRow="1">
                <a:tableStyleId>{7DF18680-E054-41AD-8BC1-D1AEF772440D}</a:tableStyleId>
              </a:tblPr>
              <a:tblGrid>
                <a:gridCol w="1208257">
                  <a:extLst>
                    <a:ext uri="{9D8B030D-6E8A-4147-A177-3AD203B41FA5}">
                      <a16:colId xmlns:a16="http://schemas.microsoft.com/office/drawing/2014/main" val="2329476401"/>
                    </a:ext>
                  </a:extLst>
                </a:gridCol>
                <a:gridCol w="1741810">
                  <a:extLst>
                    <a:ext uri="{9D8B030D-6E8A-4147-A177-3AD203B41FA5}">
                      <a16:colId xmlns:a16="http://schemas.microsoft.com/office/drawing/2014/main" val="535439254"/>
                    </a:ext>
                  </a:extLst>
                </a:gridCol>
                <a:gridCol w="1689410">
                  <a:extLst>
                    <a:ext uri="{9D8B030D-6E8A-4147-A177-3AD203B41FA5}">
                      <a16:colId xmlns:a16="http://schemas.microsoft.com/office/drawing/2014/main" val="2167751082"/>
                    </a:ext>
                  </a:extLst>
                </a:gridCol>
                <a:gridCol w="1915222">
                  <a:extLst>
                    <a:ext uri="{9D8B030D-6E8A-4147-A177-3AD203B41FA5}">
                      <a16:colId xmlns:a16="http://schemas.microsoft.com/office/drawing/2014/main" val="1193244502"/>
                    </a:ext>
                  </a:extLst>
                </a:gridCol>
                <a:gridCol w="2183420">
                  <a:extLst>
                    <a:ext uri="{9D8B030D-6E8A-4147-A177-3AD203B41FA5}">
                      <a16:colId xmlns:a16="http://schemas.microsoft.com/office/drawing/2014/main" val="564500532"/>
                    </a:ext>
                  </a:extLst>
                </a:gridCol>
              </a:tblGrid>
              <a:tr h="795464">
                <a:tc>
                  <a:txBody>
                    <a:bodyPr/>
                    <a:lstStyle/>
                    <a:p>
                      <a:pPr marL="0" marR="0" algn="ctr">
                        <a:spcBef>
                          <a:spcPts val="0"/>
                        </a:spcBef>
                        <a:spcAft>
                          <a:spcPts val="0"/>
                        </a:spcAft>
                      </a:pPr>
                      <a:r>
                        <a:rPr lang="en-US" sz="1400" dirty="0">
                          <a:effectLst/>
                        </a:rPr>
                        <a:t>Criterion</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Evidence Strength</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Positive likelihood ratio</a:t>
                      </a:r>
                    </a:p>
                  </a:txBody>
                  <a:tcPr marL="51435" marR="51435" marT="0" marB="0" anchor="ctr"/>
                </a:tc>
                <a:tc>
                  <a:txBody>
                    <a:bodyPr/>
                    <a:lstStyle/>
                    <a:p>
                      <a:pPr marL="0" marR="0" algn="ctr">
                        <a:spcBef>
                          <a:spcPts val="0"/>
                        </a:spcBef>
                        <a:spcAft>
                          <a:spcPts val="0"/>
                        </a:spcAft>
                      </a:pPr>
                      <a:r>
                        <a:rPr lang="en-US" sz="1400" dirty="0">
                          <a:effectLst/>
                        </a:rPr>
                        <a:t>Reciprocal of positive likelihood ratio</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Posterior probability of pathogenicity (for PP3) and benignity (for BP4)</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331439504"/>
                  </a:ext>
                </a:extLst>
              </a:tr>
              <a:tr h="350186">
                <a:tc rowSpan="4">
                  <a:txBody>
                    <a:bodyPr/>
                    <a:lstStyle/>
                    <a:p>
                      <a:pPr marL="0" marR="0" algn="ctr">
                        <a:spcBef>
                          <a:spcPts val="0"/>
                        </a:spcBef>
                        <a:spcAft>
                          <a:spcPts val="0"/>
                        </a:spcAft>
                      </a:pPr>
                      <a:r>
                        <a:rPr lang="en-US" sz="1400" dirty="0">
                          <a:effectLst/>
                        </a:rPr>
                        <a:t>PP3</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Very Strong</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1,124:1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0.0009:1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0.9811</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848214370"/>
                  </a:ext>
                </a:extLst>
              </a:tr>
              <a:tr h="350186">
                <a:tc vMerge="1">
                  <a:txBody>
                    <a:bodyPr/>
                    <a:lstStyle/>
                    <a:p>
                      <a:endParaRPr lang="en-US"/>
                    </a:p>
                  </a:txBody>
                  <a:tcPr/>
                </a:tc>
                <a:tc>
                  <a:txBody>
                    <a:bodyPr/>
                    <a:lstStyle/>
                    <a:p>
                      <a:pPr marL="0" marR="0" algn="ctr">
                        <a:spcBef>
                          <a:spcPts val="0"/>
                        </a:spcBef>
                        <a:spcAft>
                          <a:spcPts val="0"/>
                        </a:spcAft>
                      </a:pPr>
                      <a:r>
                        <a:rPr lang="en-US" sz="1400" dirty="0">
                          <a:effectLst/>
                        </a:rPr>
                        <a:t>Strong</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33.53:1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0.0298:1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0.6073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489275927"/>
                  </a:ext>
                </a:extLst>
              </a:tr>
              <a:tr h="350186">
                <a:tc vMerge="1">
                  <a:txBody>
                    <a:bodyPr/>
                    <a:lstStyle/>
                    <a:p>
                      <a:endParaRPr lang="en-US"/>
                    </a:p>
                  </a:txBody>
                  <a:tcPr/>
                </a:tc>
                <a:tc>
                  <a:txBody>
                    <a:bodyPr/>
                    <a:lstStyle/>
                    <a:p>
                      <a:pPr marL="0" marR="0" algn="ctr">
                        <a:spcBef>
                          <a:spcPts val="0"/>
                        </a:spcBef>
                        <a:spcAft>
                          <a:spcPts val="0"/>
                        </a:spcAft>
                      </a:pPr>
                      <a:r>
                        <a:rPr lang="en-US" sz="1400" dirty="0">
                          <a:effectLst/>
                        </a:rPr>
                        <a:t>Moderate</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5.790:1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0.1727:1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0.2108</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648694499"/>
                  </a:ext>
                </a:extLst>
              </a:tr>
              <a:tr h="350186">
                <a:tc vMerge="1">
                  <a:txBody>
                    <a:bodyPr/>
                    <a:lstStyle/>
                    <a:p>
                      <a:endParaRPr lang="en-US"/>
                    </a:p>
                  </a:txBody>
                  <a:tcPr/>
                </a:tc>
                <a:tc>
                  <a:txBody>
                    <a:bodyPr/>
                    <a:lstStyle/>
                    <a:p>
                      <a:pPr marL="0" marR="0" algn="ctr">
                        <a:spcBef>
                          <a:spcPts val="0"/>
                        </a:spcBef>
                        <a:spcAft>
                          <a:spcPts val="0"/>
                        </a:spcAft>
                      </a:pPr>
                      <a:r>
                        <a:rPr lang="en-US" sz="1400">
                          <a:effectLst/>
                        </a:rPr>
                        <a:t>Supporting</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2.406:1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0.4156:1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0.0999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437187725"/>
                  </a:ext>
                </a:extLst>
              </a:tr>
              <a:tr h="350186">
                <a:tc rowSpan="4">
                  <a:txBody>
                    <a:bodyPr/>
                    <a:lstStyle/>
                    <a:p>
                      <a:pPr marL="0" marR="0" algn="ctr">
                        <a:spcBef>
                          <a:spcPts val="0"/>
                        </a:spcBef>
                        <a:spcAft>
                          <a:spcPts val="0"/>
                        </a:spcAft>
                      </a:pPr>
                      <a:r>
                        <a:rPr lang="en-US" sz="1400" dirty="0">
                          <a:effectLst/>
                        </a:rPr>
                        <a:t>BP4</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Supporting</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0.4156:1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2.406:1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0.9812</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497268591"/>
                  </a:ext>
                </a:extLst>
              </a:tr>
              <a:tr h="350186">
                <a:tc vMerge="1">
                  <a:txBody>
                    <a:bodyPr/>
                    <a:lstStyle/>
                    <a:p>
                      <a:endParaRPr lang="en-US"/>
                    </a:p>
                  </a:txBody>
                  <a:tcPr/>
                </a:tc>
                <a:tc>
                  <a:txBody>
                    <a:bodyPr/>
                    <a:lstStyle/>
                    <a:p>
                      <a:pPr marL="0" marR="0" algn="ctr">
                        <a:spcBef>
                          <a:spcPts val="0"/>
                        </a:spcBef>
                        <a:spcAft>
                          <a:spcPts val="0"/>
                        </a:spcAft>
                      </a:pPr>
                      <a:r>
                        <a:rPr lang="en-US" sz="1400">
                          <a:effectLst/>
                        </a:rPr>
                        <a:t>Moderate</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0.1727:1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5.790:1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0.9921</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646317422"/>
                  </a:ext>
                </a:extLst>
              </a:tr>
              <a:tr h="350186">
                <a:tc vMerge="1">
                  <a:txBody>
                    <a:bodyPr/>
                    <a:lstStyle/>
                    <a:p>
                      <a:endParaRPr lang="en-US"/>
                    </a:p>
                  </a:txBody>
                  <a:tcPr/>
                </a:tc>
                <a:tc>
                  <a:txBody>
                    <a:bodyPr/>
                    <a:lstStyle/>
                    <a:p>
                      <a:pPr marL="0" marR="0" algn="ctr">
                        <a:spcBef>
                          <a:spcPts val="0"/>
                        </a:spcBef>
                        <a:spcAft>
                          <a:spcPts val="0"/>
                        </a:spcAft>
                      </a:pPr>
                      <a:r>
                        <a:rPr lang="en-US" sz="1400">
                          <a:effectLst/>
                        </a:rPr>
                        <a:t>Strong</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0.0298:1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33.53:1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a:effectLst/>
                        </a:rPr>
                        <a:t>0.9986</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930703594"/>
                  </a:ext>
                </a:extLst>
              </a:tr>
              <a:tr h="350186">
                <a:tc vMerge="1">
                  <a:txBody>
                    <a:bodyPr/>
                    <a:lstStyle/>
                    <a:p>
                      <a:endParaRPr lang="en-US"/>
                    </a:p>
                  </a:txBody>
                  <a:tcPr/>
                </a:tc>
                <a:tc>
                  <a:txBody>
                    <a:bodyPr/>
                    <a:lstStyle/>
                    <a:p>
                      <a:pPr marL="0" marR="0" algn="ctr">
                        <a:spcBef>
                          <a:spcPts val="0"/>
                        </a:spcBef>
                        <a:spcAft>
                          <a:spcPts val="0"/>
                        </a:spcAft>
                      </a:pPr>
                      <a:r>
                        <a:rPr lang="en-US" sz="1400" dirty="0">
                          <a:effectLst/>
                        </a:rPr>
                        <a:t>Very Strong</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0.0009:1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1,124:1</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400" dirty="0">
                          <a:effectLst/>
                        </a:rPr>
                        <a:t>1.0000</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475037665"/>
                  </a:ext>
                </a:extLst>
              </a:tr>
            </a:tbl>
          </a:graphicData>
        </a:graphic>
      </p:graphicFrame>
      <p:sp>
        <p:nvSpPr>
          <p:cNvPr id="6" name="Text Box 6">
            <a:extLst>
              <a:ext uri="{FF2B5EF4-FFF2-40B4-BE49-F238E27FC236}">
                <a16:creationId xmlns:a16="http://schemas.microsoft.com/office/drawing/2014/main" id="{C7A3AEAC-93C4-27FB-DD2C-BA9682B16F85}"/>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E6690364-F753-CEC2-F487-5A90551CE5F1}"/>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8" name="Text Box 9">
            <a:extLst>
              <a:ext uri="{FF2B5EF4-FFF2-40B4-BE49-F238E27FC236}">
                <a16:creationId xmlns:a16="http://schemas.microsoft.com/office/drawing/2014/main" id="{C9394BE6-A97C-A9FB-E092-C187BDDDD4C1}"/>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9" name="Rectangle 8">
            <a:extLst>
              <a:ext uri="{FF2B5EF4-FFF2-40B4-BE49-F238E27FC236}">
                <a16:creationId xmlns:a16="http://schemas.microsoft.com/office/drawing/2014/main" id="{F25B2B3D-BE16-E9D1-E109-609EEE8B09C6}"/>
              </a:ext>
            </a:extLst>
          </p:cNvPr>
          <p:cNvSpPr/>
          <p:nvPr/>
        </p:nvSpPr>
        <p:spPr>
          <a:xfrm>
            <a:off x="153388" y="5715000"/>
            <a:ext cx="8838212" cy="523220"/>
          </a:xfrm>
          <a:prstGeom prst="rect">
            <a:avLst/>
          </a:prstGeom>
        </p:spPr>
        <p:txBody>
          <a:bodyPr wrap="square">
            <a:spAutoFit/>
          </a:bodyPr>
          <a:lstStyle/>
          <a:p>
            <a:r>
              <a:rPr lang="en-US" sz="1400" dirty="0" err="1"/>
              <a:t>Zeiberg</a:t>
            </a:r>
            <a:r>
              <a:rPr lang="en-US" sz="1400" dirty="0"/>
              <a:t> </a:t>
            </a:r>
            <a:r>
              <a:rPr lang="en-US" sz="1400" i="1" dirty="0"/>
              <a:t>et al. </a:t>
            </a:r>
            <a:r>
              <a:rPr lang="en-US" sz="1400" dirty="0"/>
              <a:t>(2020) Fast nonparametric estimation of class proportions in the positive-unlabeled classification setting. </a:t>
            </a:r>
            <a:r>
              <a:rPr lang="en-US" sz="1400" i="1" dirty="0"/>
              <a:t>Proceedings of the AAAI Conference on Artificial Intelligence.</a:t>
            </a:r>
            <a:endParaRPr lang="en-US" sz="1400" dirty="0"/>
          </a:p>
        </p:txBody>
      </p:sp>
      <p:pic>
        <p:nvPicPr>
          <p:cNvPr id="10" name="Picture 9">
            <a:extLst>
              <a:ext uri="{FF2B5EF4-FFF2-40B4-BE49-F238E27FC236}">
                <a16:creationId xmlns:a16="http://schemas.microsoft.com/office/drawing/2014/main" id="{3E797D52-D120-8E94-6340-41BF4A6B5568}"/>
              </a:ext>
            </a:extLst>
          </p:cNvPr>
          <p:cNvPicPr>
            <a:picLocks noChangeAspect="1"/>
          </p:cNvPicPr>
          <p:nvPr/>
        </p:nvPicPr>
        <p:blipFill rotWithShape="1">
          <a:blip r:embed="rId2"/>
          <a:srcRect l="24473"/>
          <a:stretch/>
        </p:blipFill>
        <p:spPr>
          <a:xfrm>
            <a:off x="2648532" y="877490"/>
            <a:ext cx="3846933" cy="274320"/>
          </a:xfrm>
          <a:prstGeom prst="rect">
            <a:avLst/>
          </a:prstGeom>
        </p:spPr>
      </p:pic>
      <p:sp>
        <p:nvSpPr>
          <p:cNvPr id="11" name="Rectangle 10">
            <a:extLst>
              <a:ext uri="{FF2B5EF4-FFF2-40B4-BE49-F238E27FC236}">
                <a16:creationId xmlns:a16="http://schemas.microsoft.com/office/drawing/2014/main" id="{9E2554D2-0174-5587-CA8A-5D439103A278}"/>
              </a:ext>
            </a:extLst>
          </p:cNvPr>
          <p:cNvSpPr/>
          <p:nvPr/>
        </p:nvSpPr>
        <p:spPr>
          <a:xfrm>
            <a:off x="76200" y="4953000"/>
            <a:ext cx="9307546" cy="646331"/>
          </a:xfrm>
          <a:prstGeom prst="rect">
            <a:avLst/>
          </a:prstGeom>
        </p:spPr>
        <p:txBody>
          <a:bodyPr wrap="square">
            <a:spAutoFit/>
          </a:bodyPr>
          <a:lstStyle/>
          <a:p>
            <a:pPr marL="342900" indent="-342900">
              <a:buFont typeface="+mj-lt"/>
              <a:buAutoNum type="arabicPeriod" startAt="3"/>
            </a:pPr>
            <a:r>
              <a:rPr lang="en-US" dirty="0">
                <a:solidFill>
                  <a:schemeClr val="accent1"/>
                </a:solidFill>
              </a:rPr>
              <a:t>How do we translate this framework into practice for the estimation of computational predictor score intervals?</a:t>
            </a:r>
          </a:p>
        </p:txBody>
      </p:sp>
    </p:spTree>
    <p:extLst>
      <p:ext uri="{BB962C8B-B14F-4D97-AF65-F5344CB8AC3E}">
        <p14:creationId xmlns:p14="http://schemas.microsoft.com/office/powerpoint/2010/main" val="11755044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CB6AE90-F5CA-7DE6-D12F-E9572447459E}"/>
              </a:ext>
            </a:extLst>
          </p:cNvPr>
          <p:cNvSpPr/>
          <p:nvPr/>
        </p:nvSpPr>
        <p:spPr>
          <a:xfrm>
            <a:off x="3914687" y="3490404"/>
            <a:ext cx="400050" cy="16911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295C1DBD-351B-A3D1-8438-F5633E15FB18}"/>
              </a:ext>
            </a:extLst>
          </p:cNvPr>
          <p:cNvSpPr/>
          <p:nvPr/>
        </p:nvSpPr>
        <p:spPr>
          <a:xfrm>
            <a:off x="4045315" y="4163152"/>
            <a:ext cx="3184072" cy="891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7395F631-85A7-0987-297F-4DDA487036CB}"/>
              </a:ext>
            </a:extLst>
          </p:cNvPr>
          <p:cNvSpPr/>
          <p:nvPr/>
        </p:nvSpPr>
        <p:spPr>
          <a:xfrm>
            <a:off x="7184397" y="1875027"/>
            <a:ext cx="1543049" cy="32904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BBD83D12-1354-2FC1-7AE7-E3FC18728894}"/>
              </a:ext>
            </a:extLst>
          </p:cNvPr>
          <p:cNvSpPr/>
          <p:nvPr/>
        </p:nvSpPr>
        <p:spPr>
          <a:xfrm>
            <a:off x="5612579" y="2831904"/>
            <a:ext cx="1424580" cy="1263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B2364499-9F37-FA86-D420-4116A449BAC0}"/>
              </a:ext>
            </a:extLst>
          </p:cNvPr>
          <p:cNvSpPr/>
          <p:nvPr/>
        </p:nvSpPr>
        <p:spPr>
          <a:xfrm>
            <a:off x="4226733" y="2520726"/>
            <a:ext cx="1424580" cy="15745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3">
            <a:extLst>
              <a:ext uri="{FF2B5EF4-FFF2-40B4-BE49-F238E27FC236}">
                <a16:creationId xmlns:a16="http://schemas.microsoft.com/office/drawing/2014/main" id="{947A9868-CCD9-0914-CF0D-51868A05EEE6}"/>
              </a:ext>
            </a:extLst>
          </p:cNvPr>
          <p:cNvSpPr>
            <a:spLocks noGrp="1"/>
          </p:cNvSpPr>
          <p:nvPr>
            <p:ph type="title"/>
          </p:nvPr>
        </p:nvSpPr>
        <p:spPr>
          <a:xfrm>
            <a:off x="342900" y="364195"/>
            <a:ext cx="8458200" cy="1022558"/>
          </a:xfrm>
        </p:spPr>
        <p:txBody>
          <a:bodyPr>
            <a:noAutofit/>
          </a:bodyPr>
          <a:lstStyle/>
          <a:p>
            <a:r>
              <a:rPr lang="en-US" sz="2800" b="1" dirty="0"/>
              <a:t>Estimating score thresholds: local posterior probability or local positive predictive value</a:t>
            </a:r>
          </a:p>
        </p:txBody>
      </p:sp>
      <p:sp>
        <p:nvSpPr>
          <p:cNvPr id="12" name="Text Box 6">
            <a:extLst>
              <a:ext uri="{FF2B5EF4-FFF2-40B4-BE49-F238E27FC236}">
                <a16:creationId xmlns:a16="http://schemas.microsoft.com/office/drawing/2014/main" id="{E08C02F2-4B02-BFC3-4134-99D41B9CE98C}"/>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3" name="Text Box 8">
            <a:extLst>
              <a:ext uri="{FF2B5EF4-FFF2-40B4-BE49-F238E27FC236}">
                <a16:creationId xmlns:a16="http://schemas.microsoft.com/office/drawing/2014/main" id="{96FB8D95-503E-B290-4C95-0E244C27CAC8}"/>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4" name="Text Box 9">
            <a:extLst>
              <a:ext uri="{FF2B5EF4-FFF2-40B4-BE49-F238E27FC236}">
                <a16:creationId xmlns:a16="http://schemas.microsoft.com/office/drawing/2014/main" id="{6B12E891-F818-954D-D0BE-6291B1C45E8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5" name="Footer Placeholder 3">
            <a:extLst>
              <a:ext uri="{FF2B5EF4-FFF2-40B4-BE49-F238E27FC236}">
                <a16:creationId xmlns:a16="http://schemas.microsoft.com/office/drawing/2014/main" id="{14737A4D-8851-C8B2-D44C-3F8965BF1900}"/>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pic>
        <p:nvPicPr>
          <p:cNvPr id="16" name="Picture 15">
            <a:extLst>
              <a:ext uri="{FF2B5EF4-FFF2-40B4-BE49-F238E27FC236}">
                <a16:creationId xmlns:a16="http://schemas.microsoft.com/office/drawing/2014/main" id="{6EC1438D-ED65-1687-AD76-C0F008EF543C}"/>
              </a:ext>
            </a:extLst>
          </p:cNvPr>
          <p:cNvPicPr>
            <a:picLocks noChangeAspect="1"/>
          </p:cNvPicPr>
          <p:nvPr>
            <p:custDataLst>
              <p:tags r:id="rId1"/>
            </p:custDataLst>
          </p:nvPr>
        </p:nvPicPr>
        <p:blipFill>
          <a:blip r:embed="rId7"/>
          <a:stretch>
            <a:fillRect/>
          </a:stretch>
        </p:blipFill>
        <p:spPr>
          <a:xfrm>
            <a:off x="1828800" y="1644159"/>
            <a:ext cx="5611877" cy="246401"/>
          </a:xfrm>
          <a:prstGeom prst="rect">
            <a:avLst/>
          </a:prstGeom>
        </p:spPr>
      </p:pic>
      <p:pic>
        <p:nvPicPr>
          <p:cNvPr id="17" name="Picture 16">
            <a:extLst>
              <a:ext uri="{FF2B5EF4-FFF2-40B4-BE49-F238E27FC236}">
                <a16:creationId xmlns:a16="http://schemas.microsoft.com/office/drawing/2014/main" id="{3DB69E84-7358-B10D-9B30-F57A7E38AA7F}"/>
              </a:ext>
            </a:extLst>
          </p:cNvPr>
          <p:cNvPicPr>
            <a:picLocks noChangeAspect="1"/>
          </p:cNvPicPr>
          <p:nvPr>
            <p:custDataLst>
              <p:tags r:id="rId2"/>
            </p:custDataLst>
          </p:nvPr>
        </p:nvPicPr>
        <p:blipFill>
          <a:blip r:embed="rId8"/>
          <a:stretch>
            <a:fillRect/>
          </a:stretch>
        </p:blipFill>
        <p:spPr>
          <a:xfrm>
            <a:off x="511371" y="4225256"/>
            <a:ext cx="2066740" cy="658745"/>
          </a:xfrm>
          <a:prstGeom prst="rect">
            <a:avLst/>
          </a:prstGeom>
        </p:spPr>
      </p:pic>
      <p:pic>
        <p:nvPicPr>
          <p:cNvPr id="18" name="Picture 17">
            <a:extLst>
              <a:ext uri="{FF2B5EF4-FFF2-40B4-BE49-F238E27FC236}">
                <a16:creationId xmlns:a16="http://schemas.microsoft.com/office/drawing/2014/main" id="{17D305DE-3364-9725-CF58-E6FDF3AB470F}"/>
              </a:ext>
            </a:extLst>
          </p:cNvPr>
          <p:cNvPicPr>
            <a:picLocks noChangeAspect="1"/>
          </p:cNvPicPr>
          <p:nvPr>
            <p:custDataLst>
              <p:tags r:id="rId3"/>
            </p:custDataLst>
          </p:nvPr>
        </p:nvPicPr>
        <p:blipFill>
          <a:blip r:embed="rId9"/>
          <a:stretch>
            <a:fillRect/>
          </a:stretch>
        </p:blipFill>
        <p:spPr>
          <a:xfrm>
            <a:off x="1986362" y="2477265"/>
            <a:ext cx="5150926" cy="834746"/>
          </a:xfrm>
          <a:prstGeom prst="rect">
            <a:avLst/>
          </a:prstGeom>
        </p:spPr>
      </p:pic>
      <p:pic>
        <p:nvPicPr>
          <p:cNvPr id="19" name="Picture 18">
            <a:extLst>
              <a:ext uri="{FF2B5EF4-FFF2-40B4-BE49-F238E27FC236}">
                <a16:creationId xmlns:a16="http://schemas.microsoft.com/office/drawing/2014/main" id="{2158C54C-A0CD-0147-4753-2B6CA36B1601}"/>
              </a:ext>
            </a:extLst>
          </p:cNvPr>
          <p:cNvPicPr>
            <a:picLocks noChangeAspect="1"/>
          </p:cNvPicPr>
          <p:nvPr>
            <p:custDataLst>
              <p:tags r:id="rId4"/>
            </p:custDataLst>
          </p:nvPr>
        </p:nvPicPr>
        <p:blipFill>
          <a:blip r:embed="rId10"/>
          <a:stretch>
            <a:fillRect/>
          </a:stretch>
        </p:blipFill>
        <p:spPr>
          <a:xfrm>
            <a:off x="5653374" y="3600339"/>
            <a:ext cx="1230322" cy="246401"/>
          </a:xfrm>
          <a:prstGeom prst="rect">
            <a:avLst/>
          </a:prstGeom>
        </p:spPr>
      </p:pic>
      <p:pic>
        <p:nvPicPr>
          <p:cNvPr id="20" name="Picture 19">
            <a:extLst>
              <a:ext uri="{FF2B5EF4-FFF2-40B4-BE49-F238E27FC236}">
                <a16:creationId xmlns:a16="http://schemas.microsoft.com/office/drawing/2014/main" id="{62F01563-3544-D8F5-A3D2-0E440F7F81FC}"/>
              </a:ext>
            </a:extLst>
          </p:cNvPr>
          <p:cNvPicPr>
            <a:picLocks noChangeAspect="1"/>
          </p:cNvPicPr>
          <p:nvPr>
            <p:custDataLst>
              <p:tags r:id="rId5"/>
            </p:custDataLst>
          </p:nvPr>
        </p:nvPicPr>
        <p:blipFill>
          <a:blip r:embed="rId11"/>
          <a:stretch>
            <a:fillRect/>
          </a:stretch>
        </p:blipFill>
        <p:spPr>
          <a:xfrm>
            <a:off x="2367825" y="3600339"/>
            <a:ext cx="1719769" cy="246401"/>
          </a:xfrm>
          <a:prstGeom prst="rect">
            <a:avLst/>
          </a:prstGeom>
        </p:spPr>
      </p:pic>
    </p:spTree>
    <p:extLst>
      <p:ext uri="{BB962C8B-B14F-4D97-AF65-F5344CB8AC3E}">
        <p14:creationId xmlns:p14="http://schemas.microsoft.com/office/powerpoint/2010/main" val="2086309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D7DB81-EB60-FB55-7292-B1B394417129}"/>
              </a:ext>
            </a:extLst>
          </p:cNvPr>
          <p:cNvPicPr>
            <a:picLocks noChangeAspect="1"/>
          </p:cNvPicPr>
          <p:nvPr/>
        </p:nvPicPr>
        <p:blipFill>
          <a:blip r:embed="rId2"/>
          <a:stretch>
            <a:fillRect/>
          </a:stretch>
        </p:blipFill>
        <p:spPr>
          <a:xfrm>
            <a:off x="1788154" y="1600200"/>
            <a:ext cx="5527046" cy="3525608"/>
          </a:xfrm>
          <a:prstGeom prst="rect">
            <a:avLst/>
          </a:prstGeom>
        </p:spPr>
      </p:pic>
      <p:sp>
        <p:nvSpPr>
          <p:cNvPr id="6" name="Rectangle 5">
            <a:extLst>
              <a:ext uri="{FF2B5EF4-FFF2-40B4-BE49-F238E27FC236}">
                <a16:creationId xmlns:a16="http://schemas.microsoft.com/office/drawing/2014/main" id="{CCB6AE90-F5CA-7DE6-D12F-E9572447459E}"/>
              </a:ext>
            </a:extLst>
          </p:cNvPr>
          <p:cNvSpPr/>
          <p:nvPr/>
        </p:nvSpPr>
        <p:spPr>
          <a:xfrm>
            <a:off x="2502441" y="3518591"/>
            <a:ext cx="400050" cy="16911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295C1DBD-351B-A3D1-8438-F5633E15FB18}"/>
              </a:ext>
            </a:extLst>
          </p:cNvPr>
          <p:cNvSpPr/>
          <p:nvPr/>
        </p:nvSpPr>
        <p:spPr>
          <a:xfrm>
            <a:off x="2633069" y="4191339"/>
            <a:ext cx="3184072" cy="891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7395F631-85A7-0987-297F-4DDA487036CB}"/>
              </a:ext>
            </a:extLst>
          </p:cNvPr>
          <p:cNvSpPr/>
          <p:nvPr/>
        </p:nvSpPr>
        <p:spPr>
          <a:xfrm>
            <a:off x="5772151" y="1903214"/>
            <a:ext cx="1543049" cy="32904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BBD83D12-1354-2FC1-7AE7-E3FC18728894}"/>
              </a:ext>
            </a:extLst>
          </p:cNvPr>
          <p:cNvSpPr/>
          <p:nvPr/>
        </p:nvSpPr>
        <p:spPr>
          <a:xfrm>
            <a:off x="4347571" y="2860091"/>
            <a:ext cx="1424580" cy="1263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B2364499-9F37-FA86-D420-4116A449BAC0}"/>
              </a:ext>
            </a:extLst>
          </p:cNvPr>
          <p:cNvSpPr/>
          <p:nvPr/>
        </p:nvSpPr>
        <p:spPr>
          <a:xfrm>
            <a:off x="2961725" y="2548913"/>
            <a:ext cx="1424580" cy="15745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3">
            <a:extLst>
              <a:ext uri="{FF2B5EF4-FFF2-40B4-BE49-F238E27FC236}">
                <a16:creationId xmlns:a16="http://schemas.microsoft.com/office/drawing/2014/main" id="{947A9868-CCD9-0914-CF0D-51868A05EEE6}"/>
              </a:ext>
            </a:extLst>
          </p:cNvPr>
          <p:cNvSpPr>
            <a:spLocks noGrp="1"/>
          </p:cNvSpPr>
          <p:nvPr>
            <p:ph type="title"/>
          </p:nvPr>
        </p:nvSpPr>
        <p:spPr>
          <a:xfrm>
            <a:off x="342900" y="364195"/>
            <a:ext cx="8458200" cy="1022558"/>
          </a:xfrm>
        </p:spPr>
        <p:txBody>
          <a:bodyPr>
            <a:noAutofit/>
          </a:bodyPr>
          <a:lstStyle/>
          <a:p>
            <a:r>
              <a:rPr lang="en-US" sz="2800" b="1" dirty="0"/>
              <a:t>Estimating score thresholds: local posterior probability or local positive predictive value</a:t>
            </a:r>
          </a:p>
        </p:txBody>
      </p:sp>
      <p:sp>
        <p:nvSpPr>
          <p:cNvPr id="12" name="Text Box 6">
            <a:extLst>
              <a:ext uri="{FF2B5EF4-FFF2-40B4-BE49-F238E27FC236}">
                <a16:creationId xmlns:a16="http://schemas.microsoft.com/office/drawing/2014/main" id="{E08C02F2-4B02-BFC3-4134-99D41B9CE98C}"/>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3" name="Text Box 8">
            <a:extLst>
              <a:ext uri="{FF2B5EF4-FFF2-40B4-BE49-F238E27FC236}">
                <a16:creationId xmlns:a16="http://schemas.microsoft.com/office/drawing/2014/main" id="{96FB8D95-503E-B290-4C95-0E244C27CAC8}"/>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4" name="Text Box 9">
            <a:extLst>
              <a:ext uri="{FF2B5EF4-FFF2-40B4-BE49-F238E27FC236}">
                <a16:creationId xmlns:a16="http://schemas.microsoft.com/office/drawing/2014/main" id="{6B12E891-F818-954D-D0BE-6291B1C45E8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5" name="Footer Placeholder 3">
            <a:extLst>
              <a:ext uri="{FF2B5EF4-FFF2-40B4-BE49-F238E27FC236}">
                <a16:creationId xmlns:a16="http://schemas.microsoft.com/office/drawing/2014/main" id="{14737A4D-8851-C8B2-D44C-3F8965BF1900}"/>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1100794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D7DB81-EB60-FB55-7292-B1B394417129}"/>
              </a:ext>
            </a:extLst>
          </p:cNvPr>
          <p:cNvPicPr>
            <a:picLocks noChangeAspect="1"/>
          </p:cNvPicPr>
          <p:nvPr/>
        </p:nvPicPr>
        <p:blipFill>
          <a:blip r:embed="rId2"/>
          <a:stretch>
            <a:fillRect/>
          </a:stretch>
        </p:blipFill>
        <p:spPr>
          <a:xfrm>
            <a:off x="1788154" y="1600200"/>
            <a:ext cx="5527046" cy="3525608"/>
          </a:xfrm>
          <a:prstGeom prst="rect">
            <a:avLst/>
          </a:prstGeom>
        </p:spPr>
      </p:pic>
      <p:sp>
        <p:nvSpPr>
          <p:cNvPr id="6" name="Rectangle 5">
            <a:extLst>
              <a:ext uri="{FF2B5EF4-FFF2-40B4-BE49-F238E27FC236}">
                <a16:creationId xmlns:a16="http://schemas.microsoft.com/office/drawing/2014/main" id="{CCB6AE90-F5CA-7DE6-D12F-E9572447459E}"/>
              </a:ext>
            </a:extLst>
          </p:cNvPr>
          <p:cNvSpPr/>
          <p:nvPr/>
        </p:nvSpPr>
        <p:spPr>
          <a:xfrm>
            <a:off x="2502441" y="3518591"/>
            <a:ext cx="400050" cy="16911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295C1DBD-351B-A3D1-8438-F5633E15FB18}"/>
              </a:ext>
            </a:extLst>
          </p:cNvPr>
          <p:cNvSpPr/>
          <p:nvPr/>
        </p:nvSpPr>
        <p:spPr>
          <a:xfrm>
            <a:off x="2633069" y="4191339"/>
            <a:ext cx="3184072" cy="891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7395F631-85A7-0987-297F-4DDA487036CB}"/>
              </a:ext>
            </a:extLst>
          </p:cNvPr>
          <p:cNvSpPr/>
          <p:nvPr/>
        </p:nvSpPr>
        <p:spPr>
          <a:xfrm>
            <a:off x="5772151" y="1903214"/>
            <a:ext cx="1543049" cy="32904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BBD83D12-1354-2FC1-7AE7-E3FC18728894}"/>
              </a:ext>
            </a:extLst>
          </p:cNvPr>
          <p:cNvSpPr/>
          <p:nvPr/>
        </p:nvSpPr>
        <p:spPr>
          <a:xfrm>
            <a:off x="4347571" y="2860091"/>
            <a:ext cx="1424580" cy="1263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3">
            <a:extLst>
              <a:ext uri="{FF2B5EF4-FFF2-40B4-BE49-F238E27FC236}">
                <a16:creationId xmlns:a16="http://schemas.microsoft.com/office/drawing/2014/main" id="{947A9868-CCD9-0914-CF0D-51868A05EEE6}"/>
              </a:ext>
            </a:extLst>
          </p:cNvPr>
          <p:cNvSpPr>
            <a:spLocks noGrp="1"/>
          </p:cNvSpPr>
          <p:nvPr>
            <p:ph type="title"/>
          </p:nvPr>
        </p:nvSpPr>
        <p:spPr>
          <a:xfrm>
            <a:off x="342900" y="364195"/>
            <a:ext cx="8458200" cy="1022558"/>
          </a:xfrm>
        </p:spPr>
        <p:txBody>
          <a:bodyPr>
            <a:noAutofit/>
          </a:bodyPr>
          <a:lstStyle/>
          <a:p>
            <a:r>
              <a:rPr lang="en-US" sz="2800" b="1" dirty="0"/>
              <a:t>Estimating score thresholds: local posterior probability or local positive predictive value</a:t>
            </a:r>
          </a:p>
        </p:txBody>
      </p:sp>
      <p:sp>
        <p:nvSpPr>
          <p:cNvPr id="12" name="Text Box 6">
            <a:extLst>
              <a:ext uri="{FF2B5EF4-FFF2-40B4-BE49-F238E27FC236}">
                <a16:creationId xmlns:a16="http://schemas.microsoft.com/office/drawing/2014/main" id="{E08C02F2-4B02-BFC3-4134-99D41B9CE98C}"/>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3" name="Text Box 8">
            <a:extLst>
              <a:ext uri="{FF2B5EF4-FFF2-40B4-BE49-F238E27FC236}">
                <a16:creationId xmlns:a16="http://schemas.microsoft.com/office/drawing/2014/main" id="{96FB8D95-503E-B290-4C95-0E244C27CAC8}"/>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4" name="Text Box 9">
            <a:extLst>
              <a:ext uri="{FF2B5EF4-FFF2-40B4-BE49-F238E27FC236}">
                <a16:creationId xmlns:a16="http://schemas.microsoft.com/office/drawing/2014/main" id="{6B12E891-F818-954D-D0BE-6291B1C45E8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5" name="Footer Placeholder 3">
            <a:extLst>
              <a:ext uri="{FF2B5EF4-FFF2-40B4-BE49-F238E27FC236}">
                <a16:creationId xmlns:a16="http://schemas.microsoft.com/office/drawing/2014/main" id="{14737A4D-8851-C8B2-D44C-3F8965BF1900}"/>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3538249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D7DB81-EB60-FB55-7292-B1B394417129}"/>
              </a:ext>
            </a:extLst>
          </p:cNvPr>
          <p:cNvPicPr>
            <a:picLocks noChangeAspect="1"/>
          </p:cNvPicPr>
          <p:nvPr/>
        </p:nvPicPr>
        <p:blipFill>
          <a:blip r:embed="rId2"/>
          <a:stretch>
            <a:fillRect/>
          </a:stretch>
        </p:blipFill>
        <p:spPr>
          <a:xfrm>
            <a:off x="1788154" y="1600200"/>
            <a:ext cx="5527046" cy="3525608"/>
          </a:xfrm>
          <a:prstGeom prst="rect">
            <a:avLst/>
          </a:prstGeom>
        </p:spPr>
      </p:pic>
      <p:sp>
        <p:nvSpPr>
          <p:cNvPr id="6" name="Rectangle 5">
            <a:extLst>
              <a:ext uri="{FF2B5EF4-FFF2-40B4-BE49-F238E27FC236}">
                <a16:creationId xmlns:a16="http://schemas.microsoft.com/office/drawing/2014/main" id="{CCB6AE90-F5CA-7DE6-D12F-E9572447459E}"/>
              </a:ext>
            </a:extLst>
          </p:cNvPr>
          <p:cNvSpPr/>
          <p:nvPr/>
        </p:nvSpPr>
        <p:spPr>
          <a:xfrm>
            <a:off x="2502441" y="3518591"/>
            <a:ext cx="400050" cy="16911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7395F631-85A7-0987-297F-4DDA487036CB}"/>
              </a:ext>
            </a:extLst>
          </p:cNvPr>
          <p:cNvSpPr/>
          <p:nvPr/>
        </p:nvSpPr>
        <p:spPr>
          <a:xfrm>
            <a:off x="5772151" y="1903214"/>
            <a:ext cx="1543049" cy="32904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3">
            <a:extLst>
              <a:ext uri="{FF2B5EF4-FFF2-40B4-BE49-F238E27FC236}">
                <a16:creationId xmlns:a16="http://schemas.microsoft.com/office/drawing/2014/main" id="{947A9868-CCD9-0914-CF0D-51868A05EEE6}"/>
              </a:ext>
            </a:extLst>
          </p:cNvPr>
          <p:cNvSpPr>
            <a:spLocks noGrp="1"/>
          </p:cNvSpPr>
          <p:nvPr>
            <p:ph type="title"/>
          </p:nvPr>
        </p:nvSpPr>
        <p:spPr>
          <a:xfrm>
            <a:off x="342900" y="364195"/>
            <a:ext cx="8458200" cy="1022558"/>
          </a:xfrm>
        </p:spPr>
        <p:txBody>
          <a:bodyPr>
            <a:noAutofit/>
          </a:bodyPr>
          <a:lstStyle/>
          <a:p>
            <a:r>
              <a:rPr lang="en-US" sz="2800" b="1" dirty="0"/>
              <a:t>Estimating score thresholds: local posterior probability or local positive predictive value</a:t>
            </a:r>
          </a:p>
        </p:txBody>
      </p:sp>
      <p:sp>
        <p:nvSpPr>
          <p:cNvPr id="12" name="Text Box 6">
            <a:extLst>
              <a:ext uri="{FF2B5EF4-FFF2-40B4-BE49-F238E27FC236}">
                <a16:creationId xmlns:a16="http://schemas.microsoft.com/office/drawing/2014/main" id="{E08C02F2-4B02-BFC3-4134-99D41B9CE98C}"/>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3" name="Text Box 8">
            <a:extLst>
              <a:ext uri="{FF2B5EF4-FFF2-40B4-BE49-F238E27FC236}">
                <a16:creationId xmlns:a16="http://schemas.microsoft.com/office/drawing/2014/main" id="{96FB8D95-503E-B290-4C95-0E244C27CAC8}"/>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4" name="Text Box 9">
            <a:extLst>
              <a:ext uri="{FF2B5EF4-FFF2-40B4-BE49-F238E27FC236}">
                <a16:creationId xmlns:a16="http://schemas.microsoft.com/office/drawing/2014/main" id="{6B12E891-F818-954D-D0BE-6291B1C45E8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5" name="Footer Placeholder 3">
            <a:extLst>
              <a:ext uri="{FF2B5EF4-FFF2-40B4-BE49-F238E27FC236}">
                <a16:creationId xmlns:a16="http://schemas.microsoft.com/office/drawing/2014/main" id="{14737A4D-8851-C8B2-D44C-3F8965BF1900}"/>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1584262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D7DB81-EB60-FB55-7292-B1B394417129}"/>
              </a:ext>
            </a:extLst>
          </p:cNvPr>
          <p:cNvPicPr>
            <a:picLocks noChangeAspect="1"/>
          </p:cNvPicPr>
          <p:nvPr/>
        </p:nvPicPr>
        <p:blipFill>
          <a:blip r:embed="rId2"/>
          <a:stretch>
            <a:fillRect/>
          </a:stretch>
        </p:blipFill>
        <p:spPr>
          <a:xfrm>
            <a:off x="1788154" y="1600200"/>
            <a:ext cx="5527046" cy="3525608"/>
          </a:xfrm>
          <a:prstGeom prst="rect">
            <a:avLst/>
          </a:prstGeom>
        </p:spPr>
      </p:pic>
      <p:sp>
        <p:nvSpPr>
          <p:cNvPr id="6" name="Rectangle 5">
            <a:extLst>
              <a:ext uri="{FF2B5EF4-FFF2-40B4-BE49-F238E27FC236}">
                <a16:creationId xmlns:a16="http://schemas.microsoft.com/office/drawing/2014/main" id="{CCB6AE90-F5CA-7DE6-D12F-E9572447459E}"/>
              </a:ext>
            </a:extLst>
          </p:cNvPr>
          <p:cNvSpPr/>
          <p:nvPr/>
        </p:nvSpPr>
        <p:spPr>
          <a:xfrm>
            <a:off x="2502441" y="3518591"/>
            <a:ext cx="400050" cy="16911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3">
            <a:extLst>
              <a:ext uri="{FF2B5EF4-FFF2-40B4-BE49-F238E27FC236}">
                <a16:creationId xmlns:a16="http://schemas.microsoft.com/office/drawing/2014/main" id="{947A9868-CCD9-0914-CF0D-51868A05EEE6}"/>
              </a:ext>
            </a:extLst>
          </p:cNvPr>
          <p:cNvSpPr>
            <a:spLocks noGrp="1"/>
          </p:cNvSpPr>
          <p:nvPr>
            <p:ph type="title"/>
          </p:nvPr>
        </p:nvSpPr>
        <p:spPr>
          <a:xfrm>
            <a:off x="342900" y="364195"/>
            <a:ext cx="8458200" cy="1022558"/>
          </a:xfrm>
        </p:spPr>
        <p:txBody>
          <a:bodyPr>
            <a:noAutofit/>
          </a:bodyPr>
          <a:lstStyle/>
          <a:p>
            <a:r>
              <a:rPr lang="en-US" sz="2800" b="1" dirty="0"/>
              <a:t>Estimating score thresholds: local posterior probability or local positive predictive value</a:t>
            </a:r>
          </a:p>
        </p:txBody>
      </p:sp>
      <p:sp>
        <p:nvSpPr>
          <p:cNvPr id="12" name="Text Box 6">
            <a:extLst>
              <a:ext uri="{FF2B5EF4-FFF2-40B4-BE49-F238E27FC236}">
                <a16:creationId xmlns:a16="http://schemas.microsoft.com/office/drawing/2014/main" id="{E08C02F2-4B02-BFC3-4134-99D41B9CE98C}"/>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3" name="Text Box 8">
            <a:extLst>
              <a:ext uri="{FF2B5EF4-FFF2-40B4-BE49-F238E27FC236}">
                <a16:creationId xmlns:a16="http://schemas.microsoft.com/office/drawing/2014/main" id="{96FB8D95-503E-B290-4C95-0E244C27CAC8}"/>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4" name="Text Box 9">
            <a:extLst>
              <a:ext uri="{FF2B5EF4-FFF2-40B4-BE49-F238E27FC236}">
                <a16:creationId xmlns:a16="http://schemas.microsoft.com/office/drawing/2014/main" id="{6B12E891-F818-954D-D0BE-6291B1C45E8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5" name="Footer Placeholder 3">
            <a:extLst>
              <a:ext uri="{FF2B5EF4-FFF2-40B4-BE49-F238E27FC236}">
                <a16:creationId xmlns:a16="http://schemas.microsoft.com/office/drawing/2014/main" id="{14737A4D-8851-C8B2-D44C-3F8965BF1900}"/>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1202593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1FAB0-E8D0-B2BA-3654-2874C4544AEC}"/>
              </a:ext>
            </a:extLst>
          </p:cNvPr>
          <p:cNvSpPr>
            <a:spLocks noGrp="1"/>
          </p:cNvSpPr>
          <p:nvPr>
            <p:ph type="title"/>
          </p:nvPr>
        </p:nvSpPr>
        <p:spPr>
          <a:xfrm>
            <a:off x="457200" y="274638"/>
            <a:ext cx="8229600" cy="686268"/>
          </a:xfrm>
        </p:spPr>
        <p:txBody>
          <a:bodyPr>
            <a:normAutofit/>
          </a:bodyPr>
          <a:lstStyle/>
          <a:p>
            <a:r>
              <a:rPr lang="en-US" sz="3200" b="1" dirty="0"/>
              <a:t>Data set for interval estimation</a:t>
            </a:r>
          </a:p>
        </p:txBody>
      </p:sp>
      <p:grpSp>
        <p:nvGrpSpPr>
          <p:cNvPr id="3" name="Group 2">
            <a:extLst>
              <a:ext uri="{FF2B5EF4-FFF2-40B4-BE49-F238E27FC236}">
                <a16:creationId xmlns:a16="http://schemas.microsoft.com/office/drawing/2014/main" id="{0EDC58DB-85C5-9043-0DEC-5A27C3EC54DD}"/>
              </a:ext>
            </a:extLst>
          </p:cNvPr>
          <p:cNvGrpSpPr/>
          <p:nvPr/>
        </p:nvGrpSpPr>
        <p:grpSpPr>
          <a:xfrm>
            <a:off x="154670" y="1355124"/>
            <a:ext cx="8932629" cy="3826476"/>
            <a:chOff x="407088" y="1690688"/>
            <a:chExt cx="11503084" cy="4802187"/>
          </a:xfrm>
        </p:grpSpPr>
        <p:pic>
          <p:nvPicPr>
            <p:cNvPr id="5" name="Picture 4">
              <a:extLst>
                <a:ext uri="{FF2B5EF4-FFF2-40B4-BE49-F238E27FC236}">
                  <a16:creationId xmlns:a16="http://schemas.microsoft.com/office/drawing/2014/main" id="{D5A661F5-3F88-16DE-32FD-182E07D7AE74}"/>
                </a:ext>
              </a:extLst>
            </p:cNvPr>
            <p:cNvPicPr>
              <a:picLocks noChangeAspect="1"/>
            </p:cNvPicPr>
            <p:nvPr/>
          </p:nvPicPr>
          <p:blipFill rotWithShape="1">
            <a:blip r:embed="rId2"/>
            <a:srcRect l="5878" t="4719" r="24394" b="72786"/>
            <a:stretch/>
          </p:blipFill>
          <p:spPr>
            <a:xfrm>
              <a:off x="407088" y="1690688"/>
              <a:ext cx="11503084" cy="4802187"/>
            </a:xfrm>
            <a:prstGeom prst="rect">
              <a:avLst/>
            </a:prstGeom>
          </p:spPr>
        </p:pic>
        <p:sp>
          <p:nvSpPr>
            <p:cNvPr id="4" name="Rectangle 3">
              <a:extLst>
                <a:ext uri="{FF2B5EF4-FFF2-40B4-BE49-F238E27FC236}">
                  <a16:creationId xmlns:a16="http://schemas.microsoft.com/office/drawing/2014/main" id="{C22B757A-3ADC-FE38-88F2-582E5E920AB5}"/>
                </a:ext>
              </a:extLst>
            </p:cNvPr>
            <p:cNvSpPr/>
            <p:nvPr/>
          </p:nvSpPr>
          <p:spPr>
            <a:xfrm>
              <a:off x="407088" y="1690688"/>
              <a:ext cx="475989" cy="48851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7" name="Text Box 6">
            <a:extLst>
              <a:ext uri="{FF2B5EF4-FFF2-40B4-BE49-F238E27FC236}">
                <a16:creationId xmlns:a16="http://schemas.microsoft.com/office/drawing/2014/main" id="{68A6FD2E-49C2-9628-D5D7-BD06D6E8B2A6}"/>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8" name="Text Box 8">
            <a:extLst>
              <a:ext uri="{FF2B5EF4-FFF2-40B4-BE49-F238E27FC236}">
                <a16:creationId xmlns:a16="http://schemas.microsoft.com/office/drawing/2014/main" id="{DF760346-B872-FB1E-3BE5-BBAEBE9DCC62}"/>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9" name="Text Box 9">
            <a:extLst>
              <a:ext uri="{FF2B5EF4-FFF2-40B4-BE49-F238E27FC236}">
                <a16:creationId xmlns:a16="http://schemas.microsoft.com/office/drawing/2014/main" id="{68983780-880B-C334-5CC8-7FAA24745F7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0" name="Footer Placeholder 3">
            <a:extLst>
              <a:ext uri="{FF2B5EF4-FFF2-40B4-BE49-F238E27FC236}">
                <a16:creationId xmlns:a16="http://schemas.microsoft.com/office/drawing/2014/main" id="{175B415B-D036-0140-60EB-597A80B63402}"/>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6450620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A95D-8985-504B-46CE-ED0373934BF3}"/>
              </a:ext>
            </a:extLst>
          </p:cNvPr>
          <p:cNvSpPr>
            <a:spLocks noGrp="1"/>
          </p:cNvSpPr>
          <p:nvPr>
            <p:ph type="title"/>
          </p:nvPr>
        </p:nvSpPr>
        <p:spPr/>
        <p:txBody>
          <a:bodyPr>
            <a:normAutofit/>
          </a:bodyPr>
          <a:lstStyle/>
          <a:p>
            <a:r>
              <a:rPr lang="en-US" sz="3200" b="1" dirty="0"/>
              <a:t>Local posterior probability curves for REVEL</a:t>
            </a:r>
          </a:p>
        </p:txBody>
      </p:sp>
      <p:pic>
        <p:nvPicPr>
          <p:cNvPr id="7" name="Picture 6">
            <a:extLst>
              <a:ext uri="{FF2B5EF4-FFF2-40B4-BE49-F238E27FC236}">
                <a16:creationId xmlns:a16="http://schemas.microsoft.com/office/drawing/2014/main" id="{09E96D0D-3752-E3C5-526C-7706F6548E3A}"/>
              </a:ext>
            </a:extLst>
          </p:cNvPr>
          <p:cNvPicPr>
            <a:picLocks noChangeAspect="1"/>
          </p:cNvPicPr>
          <p:nvPr/>
        </p:nvPicPr>
        <p:blipFill rotWithShape="1">
          <a:blip r:embed="rId2"/>
          <a:srcRect l="5771" t="67482" r="4257"/>
          <a:stretch/>
        </p:blipFill>
        <p:spPr>
          <a:xfrm>
            <a:off x="2698113" y="4339148"/>
            <a:ext cx="3919223" cy="1005779"/>
          </a:xfrm>
          <a:prstGeom prst="rect">
            <a:avLst/>
          </a:prstGeom>
        </p:spPr>
      </p:pic>
      <p:pic>
        <p:nvPicPr>
          <p:cNvPr id="18" name="Picture 17">
            <a:extLst>
              <a:ext uri="{FF2B5EF4-FFF2-40B4-BE49-F238E27FC236}">
                <a16:creationId xmlns:a16="http://schemas.microsoft.com/office/drawing/2014/main" id="{380DEDDF-9CC8-A2BD-5C10-2714B2B4C40C}"/>
              </a:ext>
            </a:extLst>
          </p:cNvPr>
          <p:cNvPicPr>
            <a:picLocks noChangeAspect="1"/>
          </p:cNvPicPr>
          <p:nvPr/>
        </p:nvPicPr>
        <p:blipFill rotWithShape="1">
          <a:blip r:embed="rId3"/>
          <a:srcRect t="14047"/>
          <a:stretch/>
        </p:blipFill>
        <p:spPr>
          <a:xfrm>
            <a:off x="628789" y="1447800"/>
            <a:ext cx="7829411" cy="2891348"/>
          </a:xfrm>
          <a:prstGeom prst="rect">
            <a:avLst/>
          </a:prstGeom>
        </p:spPr>
      </p:pic>
      <p:sp>
        <p:nvSpPr>
          <p:cNvPr id="6" name="Text Box 6">
            <a:extLst>
              <a:ext uri="{FF2B5EF4-FFF2-40B4-BE49-F238E27FC236}">
                <a16:creationId xmlns:a16="http://schemas.microsoft.com/office/drawing/2014/main" id="{A6FFFDE0-603F-D455-7D61-068573A1F12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8" name="Text Box 8">
            <a:extLst>
              <a:ext uri="{FF2B5EF4-FFF2-40B4-BE49-F238E27FC236}">
                <a16:creationId xmlns:a16="http://schemas.microsoft.com/office/drawing/2014/main" id="{250934BE-D280-55C9-A493-006338B12120}"/>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9" name="Text Box 9">
            <a:extLst>
              <a:ext uri="{FF2B5EF4-FFF2-40B4-BE49-F238E27FC236}">
                <a16:creationId xmlns:a16="http://schemas.microsoft.com/office/drawing/2014/main" id="{5F292BAC-A99B-ABC4-D11A-56371F82F19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0" name="Footer Placeholder 3">
            <a:extLst>
              <a:ext uri="{FF2B5EF4-FFF2-40B4-BE49-F238E27FC236}">
                <a16:creationId xmlns:a16="http://schemas.microsoft.com/office/drawing/2014/main" id="{CE3B04A3-BDCE-7507-D630-8CA20DA875DA}"/>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3950121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A95D-8985-504B-46CE-ED0373934BF3}"/>
              </a:ext>
            </a:extLst>
          </p:cNvPr>
          <p:cNvSpPr>
            <a:spLocks noGrp="1"/>
          </p:cNvSpPr>
          <p:nvPr>
            <p:ph type="title"/>
          </p:nvPr>
        </p:nvSpPr>
        <p:spPr/>
        <p:txBody>
          <a:bodyPr>
            <a:normAutofit/>
          </a:bodyPr>
          <a:lstStyle/>
          <a:p>
            <a:r>
              <a:rPr lang="en-US" sz="3200" b="1" dirty="0"/>
              <a:t>Local posterior probability curves for CADD</a:t>
            </a:r>
          </a:p>
        </p:txBody>
      </p:sp>
      <p:pic>
        <p:nvPicPr>
          <p:cNvPr id="4" name="Picture 3">
            <a:extLst>
              <a:ext uri="{FF2B5EF4-FFF2-40B4-BE49-F238E27FC236}">
                <a16:creationId xmlns:a16="http://schemas.microsoft.com/office/drawing/2014/main" id="{7219947B-CA0F-B102-A64B-D3ADA0BA7F4A}"/>
              </a:ext>
            </a:extLst>
          </p:cNvPr>
          <p:cNvPicPr>
            <a:picLocks noChangeAspect="1"/>
          </p:cNvPicPr>
          <p:nvPr/>
        </p:nvPicPr>
        <p:blipFill rotWithShape="1">
          <a:blip r:embed="rId2"/>
          <a:srcRect l="51575" t="11797"/>
          <a:stretch/>
        </p:blipFill>
        <p:spPr>
          <a:xfrm>
            <a:off x="609600" y="1447800"/>
            <a:ext cx="7831836" cy="2827256"/>
          </a:xfrm>
          <a:prstGeom prst="rect">
            <a:avLst/>
          </a:prstGeom>
        </p:spPr>
      </p:pic>
      <p:sp>
        <p:nvSpPr>
          <p:cNvPr id="16" name="Footer Placeholder 3">
            <a:extLst>
              <a:ext uri="{FF2B5EF4-FFF2-40B4-BE49-F238E27FC236}">
                <a16:creationId xmlns:a16="http://schemas.microsoft.com/office/drawing/2014/main" id="{8B89E538-CDD6-CD58-270C-6647F4DA77AD}"/>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pic>
        <p:nvPicPr>
          <p:cNvPr id="11" name="Picture 10">
            <a:extLst>
              <a:ext uri="{FF2B5EF4-FFF2-40B4-BE49-F238E27FC236}">
                <a16:creationId xmlns:a16="http://schemas.microsoft.com/office/drawing/2014/main" id="{D53E29C1-A04F-0F05-2919-119E3BDEF5C6}"/>
              </a:ext>
            </a:extLst>
          </p:cNvPr>
          <p:cNvPicPr>
            <a:picLocks noChangeAspect="1"/>
          </p:cNvPicPr>
          <p:nvPr/>
        </p:nvPicPr>
        <p:blipFill rotWithShape="1">
          <a:blip r:embed="rId3"/>
          <a:srcRect l="5771" t="67482" r="4257"/>
          <a:stretch/>
        </p:blipFill>
        <p:spPr>
          <a:xfrm>
            <a:off x="2698113" y="4305218"/>
            <a:ext cx="3919223" cy="1005779"/>
          </a:xfrm>
          <a:prstGeom prst="rect">
            <a:avLst/>
          </a:prstGeom>
        </p:spPr>
      </p:pic>
      <p:sp>
        <p:nvSpPr>
          <p:cNvPr id="6" name="Text Box 6">
            <a:extLst>
              <a:ext uri="{FF2B5EF4-FFF2-40B4-BE49-F238E27FC236}">
                <a16:creationId xmlns:a16="http://schemas.microsoft.com/office/drawing/2014/main" id="{8F9EB4E7-12C3-5D4A-B471-C52FA0B9752D}"/>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C2EAD9C0-2524-C4F4-2C07-942197856BC9}"/>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8" name="Text Box 9">
            <a:extLst>
              <a:ext uri="{FF2B5EF4-FFF2-40B4-BE49-F238E27FC236}">
                <a16:creationId xmlns:a16="http://schemas.microsoft.com/office/drawing/2014/main" id="{A862C3F7-8B2A-0C2E-C38A-15CD0BECEB5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9409149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E846-EF00-1D80-FBA7-16D35145A9B5}"/>
              </a:ext>
            </a:extLst>
          </p:cNvPr>
          <p:cNvSpPr>
            <a:spLocks noGrp="1"/>
          </p:cNvSpPr>
          <p:nvPr>
            <p:ph type="title"/>
          </p:nvPr>
        </p:nvSpPr>
        <p:spPr>
          <a:xfrm>
            <a:off x="342900" y="381000"/>
            <a:ext cx="8458200" cy="838200"/>
          </a:xfrm>
        </p:spPr>
        <p:txBody>
          <a:bodyPr>
            <a:normAutofit fontScale="90000"/>
          </a:bodyPr>
          <a:lstStyle/>
          <a:p>
            <a:r>
              <a:rPr lang="en-US" sz="3200" b="1" dirty="0"/>
              <a:t>Developer-recommended thresholds do not meet Supporting level of evidence</a:t>
            </a:r>
          </a:p>
        </p:txBody>
      </p:sp>
      <mc:AlternateContent xmlns:mc="http://schemas.openxmlformats.org/markup-compatibility/2006">
        <mc:Choice xmlns:a14="http://schemas.microsoft.com/office/drawing/2010/main" Requires="a14">
          <p:graphicFrame>
            <p:nvGraphicFramePr>
              <p:cNvPr id="7" name="Content Placeholder 6">
                <a:extLst>
                  <a:ext uri="{FF2B5EF4-FFF2-40B4-BE49-F238E27FC236}">
                    <a16:creationId xmlns:a16="http://schemas.microsoft.com/office/drawing/2014/main" id="{B39C04C9-F805-6748-EB63-FE8370DF72C7}"/>
                  </a:ext>
                </a:extLst>
              </p:cNvPr>
              <p:cNvGraphicFramePr>
                <a:graphicFrameLocks noGrp="1"/>
              </p:cNvGraphicFramePr>
              <p:nvPr>
                <p:ph idx="1"/>
              </p:nvPr>
            </p:nvGraphicFramePr>
            <p:xfrm>
              <a:off x="1829389" y="1741643"/>
              <a:ext cx="5485222" cy="2790174"/>
            </p:xfrm>
            <a:graphic>
              <a:graphicData uri="http://schemas.openxmlformats.org/drawingml/2006/table">
                <a:tbl>
                  <a:tblPr firstRow="1" firstCol="1" bandRow="1">
                    <a:tableStyleId>{7DF18680-E054-41AD-8BC1-D1AEF772440D}</a:tableStyleId>
                  </a:tblPr>
                  <a:tblGrid>
                    <a:gridCol w="1358709">
                      <a:extLst>
                        <a:ext uri="{9D8B030D-6E8A-4147-A177-3AD203B41FA5}">
                          <a16:colId xmlns:a16="http://schemas.microsoft.com/office/drawing/2014/main" val="1979799450"/>
                        </a:ext>
                      </a:extLst>
                    </a:gridCol>
                    <a:gridCol w="1501032">
                      <a:extLst>
                        <a:ext uri="{9D8B030D-6E8A-4147-A177-3AD203B41FA5}">
                          <a16:colId xmlns:a16="http://schemas.microsoft.com/office/drawing/2014/main" val="2101671662"/>
                        </a:ext>
                      </a:extLst>
                    </a:gridCol>
                    <a:gridCol w="1511639">
                      <a:extLst>
                        <a:ext uri="{9D8B030D-6E8A-4147-A177-3AD203B41FA5}">
                          <a16:colId xmlns:a16="http://schemas.microsoft.com/office/drawing/2014/main" val="2810177108"/>
                        </a:ext>
                      </a:extLst>
                    </a:gridCol>
                    <a:gridCol w="1113842">
                      <a:extLst>
                        <a:ext uri="{9D8B030D-6E8A-4147-A177-3AD203B41FA5}">
                          <a16:colId xmlns:a16="http://schemas.microsoft.com/office/drawing/2014/main" val="799697598"/>
                        </a:ext>
                      </a:extLst>
                    </a:gridCol>
                  </a:tblGrid>
                  <a:tr h="1090314">
                    <a:tc>
                      <a:txBody>
                        <a:bodyPr/>
                        <a:lstStyle/>
                        <a:p>
                          <a:pPr marL="0" marR="0" algn="ctr">
                            <a:spcBef>
                              <a:spcPts val="0"/>
                            </a:spcBef>
                            <a:spcAft>
                              <a:spcPts val="0"/>
                            </a:spcAft>
                          </a:pPr>
                          <a:r>
                            <a:rPr lang="en-US" sz="1500" dirty="0">
                              <a:effectLst/>
                            </a:rPr>
                            <a:t>Method</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dirty="0">
                              <a:effectLst/>
                            </a:rPr>
                            <a:t>Pathogenicity score threshold</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dirty="0">
                              <a:effectLst/>
                            </a:rPr>
                            <a:t>Local</a:t>
                          </a:r>
                          <a:r>
                            <a:rPr lang="en-US" sz="1500" baseline="0" dirty="0">
                              <a:effectLst/>
                            </a:rPr>
                            <a:t> likelihood ratio (</a:t>
                          </a:r>
                          <a14:m>
                            <m:oMath xmlns:m="http://schemas.openxmlformats.org/officeDocument/2006/math">
                              <m:sSup>
                                <m:sSupPr>
                                  <m:ctrlPr>
                                    <a:rPr lang="en-US" sz="1500" smtClean="0">
                                      <a:effectLst/>
                                    </a:rPr>
                                  </m:ctrlPr>
                                </m:sSupPr>
                                <m:e>
                                  <m:r>
                                    <a:rPr lang="en-US" sz="1500">
                                      <a:effectLst/>
                                    </a:rPr>
                                    <m:t>𝐥𝐫</m:t>
                                  </m:r>
                                </m:e>
                                <m:sup>
                                  <m:r>
                                    <a:rPr lang="en-US" sz="1500">
                                      <a:effectLst/>
                                    </a:rPr>
                                    <m:t>+</m:t>
                                  </m:r>
                                </m:sup>
                              </m:sSup>
                            </m:oMath>
                          </a14:m>
                          <a:r>
                            <a:rPr lang="en-US" sz="1500" baseline="0" dirty="0">
                              <a:effectLst/>
                            </a:rPr>
                            <a:t>)</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dirty="0">
                              <a:effectLst/>
                            </a:rPr>
                            <a:t>Evidence strength</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880076553"/>
                      </a:ext>
                    </a:extLst>
                  </a:tr>
                  <a:tr h="566620">
                    <a:tc>
                      <a:txBody>
                        <a:bodyPr/>
                        <a:lstStyle/>
                        <a:p>
                          <a:pPr marL="0" marR="0" algn="ctr">
                            <a:spcBef>
                              <a:spcPts val="0"/>
                            </a:spcBef>
                            <a:spcAft>
                              <a:spcPts val="0"/>
                            </a:spcAft>
                          </a:pPr>
                          <a:r>
                            <a:rPr lang="en-US" sz="1500">
                              <a:effectLst/>
                            </a:rPr>
                            <a:t>SIFT</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dirty="0">
                              <a:effectLst/>
                            </a:rPr>
                            <a:t>0.050</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0.048</a:t>
                          </a:r>
                        </a:p>
                        <a:p>
                          <a:pPr marL="0" marR="0" algn="ctr">
                            <a:spcBef>
                              <a:spcPts val="0"/>
                            </a:spcBef>
                            <a:spcAft>
                              <a:spcPts val="0"/>
                            </a:spcAft>
                          </a:pPr>
                          <a:r>
                            <a:rPr lang="en-US" sz="1500">
                              <a:effectLst/>
                            </a:rPr>
                            <a:t>(0.025, 0.075)</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Not met</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597859850"/>
                      </a:ext>
                    </a:extLst>
                  </a:tr>
                  <a:tr h="566620">
                    <a:tc>
                      <a:txBody>
                        <a:bodyPr/>
                        <a:lstStyle/>
                        <a:p>
                          <a:pPr marL="0" marR="0" algn="ctr">
                            <a:spcBef>
                              <a:spcPts val="0"/>
                            </a:spcBef>
                            <a:spcAft>
                              <a:spcPts val="0"/>
                            </a:spcAft>
                          </a:pPr>
                          <a:r>
                            <a:rPr lang="en-US" sz="1500">
                              <a:effectLst/>
                            </a:rPr>
                            <a:t>PolyPhen-2</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0.902</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1.993</a:t>
                          </a:r>
                        </a:p>
                        <a:p>
                          <a:pPr marL="0" marR="0" algn="ctr">
                            <a:spcBef>
                              <a:spcPts val="0"/>
                            </a:spcBef>
                            <a:spcAft>
                              <a:spcPts val="0"/>
                            </a:spcAft>
                          </a:pPr>
                          <a:r>
                            <a:rPr lang="en-US" sz="1500">
                              <a:effectLst/>
                            </a:rPr>
                            <a:t>(1.560, 2.492)</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Not met</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86382677"/>
                      </a:ext>
                    </a:extLst>
                  </a:tr>
                  <a:tr h="566620">
                    <a:tc>
                      <a:txBody>
                        <a:bodyPr/>
                        <a:lstStyle/>
                        <a:p>
                          <a:pPr marL="0" marR="0" algn="ctr">
                            <a:spcBef>
                              <a:spcPts val="0"/>
                            </a:spcBef>
                            <a:spcAft>
                              <a:spcPts val="0"/>
                            </a:spcAft>
                          </a:pPr>
                          <a:r>
                            <a:rPr lang="en-US" sz="1500">
                              <a:effectLst/>
                            </a:rPr>
                            <a:t>CADD</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20.000</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0.157</a:t>
                          </a:r>
                        </a:p>
                        <a:p>
                          <a:pPr marL="0" marR="0" algn="ctr">
                            <a:spcBef>
                              <a:spcPts val="0"/>
                            </a:spcBef>
                            <a:spcAft>
                              <a:spcPts val="0"/>
                            </a:spcAft>
                          </a:pPr>
                          <a:r>
                            <a:rPr lang="en-US" sz="1500">
                              <a:effectLst/>
                            </a:rPr>
                            <a:t>(0.107, 0.215)</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dirty="0">
                              <a:effectLst/>
                            </a:rPr>
                            <a:t>Not met</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041366616"/>
                      </a:ext>
                    </a:extLst>
                  </a:tr>
                </a:tbl>
              </a:graphicData>
            </a:graphic>
          </p:graphicFrame>
        </mc:Choice>
        <mc:Fallback>
          <p:graphicFrame>
            <p:nvGraphicFramePr>
              <p:cNvPr id="7" name="Content Placeholder 6">
                <a:extLst>
                  <a:ext uri="{FF2B5EF4-FFF2-40B4-BE49-F238E27FC236}">
                    <a16:creationId xmlns:a16="http://schemas.microsoft.com/office/drawing/2014/main" id="{B39C04C9-F805-6748-EB63-FE8370DF72C7}"/>
                  </a:ext>
                </a:extLst>
              </p:cNvPr>
              <p:cNvGraphicFramePr>
                <a:graphicFrameLocks noGrp="1"/>
              </p:cNvGraphicFramePr>
              <p:nvPr>
                <p:ph idx="1"/>
              </p:nvPr>
            </p:nvGraphicFramePr>
            <p:xfrm>
              <a:off x="1829389" y="1741643"/>
              <a:ext cx="5485222" cy="2790174"/>
            </p:xfrm>
            <a:graphic>
              <a:graphicData uri="http://schemas.openxmlformats.org/drawingml/2006/table">
                <a:tbl>
                  <a:tblPr firstRow="1" firstCol="1" bandRow="1">
                    <a:tableStyleId>{7DF18680-E054-41AD-8BC1-D1AEF772440D}</a:tableStyleId>
                  </a:tblPr>
                  <a:tblGrid>
                    <a:gridCol w="1358709">
                      <a:extLst>
                        <a:ext uri="{9D8B030D-6E8A-4147-A177-3AD203B41FA5}">
                          <a16:colId xmlns:a16="http://schemas.microsoft.com/office/drawing/2014/main" val="1979799450"/>
                        </a:ext>
                      </a:extLst>
                    </a:gridCol>
                    <a:gridCol w="1501032">
                      <a:extLst>
                        <a:ext uri="{9D8B030D-6E8A-4147-A177-3AD203B41FA5}">
                          <a16:colId xmlns:a16="http://schemas.microsoft.com/office/drawing/2014/main" val="2101671662"/>
                        </a:ext>
                      </a:extLst>
                    </a:gridCol>
                    <a:gridCol w="1511639">
                      <a:extLst>
                        <a:ext uri="{9D8B030D-6E8A-4147-A177-3AD203B41FA5}">
                          <a16:colId xmlns:a16="http://schemas.microsoft.com/office/drawing/2014/main" val="2810177108"/>
                        </a:ext>
                      </a:extLst>
                    </a:gridCol>
                    <a:gridCol w="1113842">
                      <a:extLst>
                        <a:ext uri="{9D8B030D-6E8A-4147-A177-3AD203B41FA5}">
                          <a16:colId xmlns:a16="http://schemas.microsoft.com/office/drawing/2014/main" val="799697598"/>
                        </a:ext>
                      </a:extLst>
                    </a:gridCol>
                  </a:tblGrid>
                  <a:tr h="1090314">
                    <a:tc>
                      <a:txBody>
                        <a:bodyPr/>
                        <a:lstStyle/>
                        <a:p>
                          <a:pPr marL="0" marR="0" algn="ctr">
                            <a:spcBef>
                              <a:spcPts val="0"/>
                            </a:spcBef>
                            <a:spcAft>
                              <a:spcPts val="0"/>
                            </a:spcAft>
                          </a:pPr>
                          <a:r>
                            <a:rPr lang="en-US" sz="1500" dirty="0">
                              <a:effectLst/>
                            </a:rPr>
                            <a:t>Method</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dirty="0">
                              <a:effectLst/>
                            </a:rPr>
                            <a:t>Pathogenicity score threshold</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endParaRPr lang="en-US"/>
                        </a:p>
                      </a:txBody>
                      <a:tcPr marL="51435" marR="51435" marT="0" marB="0" anchor="ctr">
                        <a:blipFill>
                          <a:blip r:embed="rId2"/>
                          <a:stretch>
                            <a:fillRect l="-189916" t="-1163" r="-76471" b="-161628"/>
                          </a:stretch>
                        </a:blipFill>
                      </a:tcPr>
                    </a:tc>
                    <a:tc>
                      <a:txBody>
                        <a:bodyPr/>
                        <a:lstStyle/>
                        <a:p>
                          <a:pPr marL="0" marR="0" algn="ctr">
                            <a:spcBef>
                              <a:spcPts val="0"/>
                            </a:spcBef>
                            <a:spcAft>
                              <a:spcPts val="0"/>
                            </a:spcAft>
                          </a:pPr>
                          <a:r>
                            <a:rPr lang="en-US" sz="1500" dirty="0">
                              <a:effectLst/>
                            </a:rPr>
                            <a:t>Evidence strength</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880076553"/>
                      </a:ext>
                    </a:extLst>
                  </a:tr>
                  <a:tr h="566620">
                    <a:tc>
                      <a:txBody>
                        <a:bodyPr/>
                        <a:lstStyle/>
                        <a:p>
                          <a:pPr marL="0" marR="0" algn="ctr">
                            <a:spcBef>
                              <a:spcPts val="0"/>
                            </a:spcBef>
                            <a:spcAft>
                              <a:spcPts val="0"/>
                            </a:spcAft>
                          </a:pPr>
                          <a:r>
                            <a:rPr lang="en-US" sz="1500">
                              <a:effectLst/>
                            </a:rPr>
                            <a:t>SIFT</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dirty="0">
                              <a:effectLst/>
                            </a:rPr>
                            <a:t>0.050</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0.048</a:t>
                          </a:r>
                        </a:p>
                        <a:p>
                          <a:pPr marL="0" marR="0" algn="ctr">
                            <a:spcBef>
                              <a:spcPts val="0"/>
                            </a:spcBef>
                            <a:spcAft>
                              <a:spcPts val="0"/>
                            </a:spcAft>
                          </a:pPr>
                          <a:r>
                            <a:rPr lang="en-US" sz="1500">
                              <a:effectLst/>
                            </a:rPr>
                            <a:t>(0.025, 0.075)</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Not met</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597859850"/>
                      </a:ext>
                    </a:extLst>
                  </a:tr>
                  <a:tr h="566620">
                    <a:tc>
                      <a:txBody>
                        <a:bodyPr/>
                        <a:lstStyle/>
                        <a:p>
                          <a:pPr marL="0" marR="0" algn="ctr">
                            <a:spcBef>
                              <a:spcPts val="0"/>
                            </a:spcBef>
                            <a:spcAft>
                              <a:spcPts val="0"/>
                            </a:spcAft>
                          </a:pPr>
                          <a:r>
                            <a:rPr lang="en-US" sz="1500">
                              <a:effectLst/>
                            </a:rPr>
                            <a:t>PolyPhen-2</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0.902</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1.993</a:t>
                          </a:r>
                        </a:p>
                        <a:p>
                          <a:pPr marL="0" marR="0" algn="ctr">
                            <a:spcBef>
                              <a:spcPts val="0"/>
                            </a:spcBef>
                            <a:spcAft>
                              <a:spcPts val="0"/>
                            </a:spcAft>
                          </a:pPr>
                          <a:r>
                            <a:rPr lang="en-US" sz="1500">
                              <a:effectLst/>
                            </a:rPr>
                            <a:t>(1.560, 2.492)</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Not met</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86382677"/>
                      </a:ext>
                    </a:extLst>
                  </a:tr>
                  <a:tr h="566620">
                    <a:tc>
                      <a:txBody>
                        <a:bodyPr/>
                        <a:lstStyle/>
                        <a:p>
                          <a:pPr marL="0" marR="0" algn="ctr">
                            <a:spcBef>
                              <a:spcPts val="0"/>
                            </a:spcBef>
                            <a:spcAft>
                              <a:spcPts val="0"/>
                            </a:spcAft>
                          </a:pPr>
                          <a:r>
                            <a:rPr lang="en-US" sz="1500">
                              <a:effectLst/>
                            </a:rPr>
                            <a:t>CADD</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20.000</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a:effectLst/>
                            </a:rPr>
                            <a:t>0.157</a:t>
                          </a:r>
                        </a:p>
                        <a:p>
                          <a:pPr marL="0" marR="0" algn="ctr">
                            <a:spcBef>
                              <a:spcPts val="0"/>
                            </a:spcBef>
                            <a:spcAft>
                              <a:spcPts val="0"/>
                            </a:spcAft>
                          </a:pPr>
                          <a:r>
                            <a:rPr lang="en-US" sz="1500">
                              <a:effectLst/>
                            </a:rPr>
                            <a:t>(0.107, 0.215)</a:t>
                          </a:r>
                          <a:endParaRPr lang="en-US" sz="15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500" dirty="0">
                              <a:effectLst/>
                            </a:rPr>
                            <a:t>Not met</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041366616"/>
                      </a:ext>
                    </a:extLst>
                  </a:tr>
                </a:tbl>
              </a:graphicData>
            </a:graphic>
          </p:graphicFrame>
        </mc:Fallback>
      </mc:AlternateContent>
      <p:sp>
        <p:nvSpPr>
          <p:cNvPr id="5" name="Text Box 6">
            <a:extLst>
              <a:ext uri="{FF2B5EF4-FFF2-40B4-BE49-F238E27FC236}">
                <a16:creationId xmlns:a16="http://schemas.microsoft.com/office/drawing/2014/main" id="{08B2EFCF-21A8-772E-1C5B-890F221B86FC}"/>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F220E7FD-43D9-F338-2408-088773B99E1D}"/>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8" name="Text Box 9">
            <a:extLst>
              <a:ext uri="{FF2B5EF4-FFF2-40B4-BE49-F238E27FC236}">
                <a16:creationId xmlns:a16="http://schemas.microsoft.com/office/drawing/2014/main" id="{AA6041AB-9018-501E-EB54-3BA66684260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9" name="Footer Placeholder 3">
            <a:extLst>
              <a:ext uri="{FF2B5EF4-FFF2-40B4-BE49-F238E27FC236}">
                <a16:creationId xmlns:a16="http://schemas.microsoft.com/office/drawing/2014/main" id="{CFCF08A7-2978-1EE8-E2E3-082F63A130AA}"/>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371296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E846-EF00-1D80-FBA7-16D35145A9B5}"/>
              </a:ext>
            </a:extLst>
          </p:cNvPr>
          <p:cNvSpPr>
            <a:spLocks noGrp="1"/>
          </p:cNvSpPr>
          <p:nvPr>
            <p:ph type="title"/>
          </p:nvPr>
        </p:nvSpPr>
        <p:spPr>
          <a:xfrm>
            <a:off x="342900" y="262001"/>
            <a:ext cx="8458200" cy="1184221"/>
          </a:xfrm>
        </p:spPr>
        <p:txBody>
          <a:bodyPr>
            <a:normAutofit/>
          </a:bodyPr>
          <a:lstStyle/>
          <a:p>
            <a:r>
              <a:rPr lang="en-US" sz="3200" b="1" dirty="0"/>
              <a:t>At certain thresholds, some tools can provide up to Strong levels of evidence</a:t>
            </a:r>
          </a:p>
        </p:txBody>
      </p:sp>
      <p:graphicFrame>
        <p:nvGraphicFramePr>
          <p:cNvPr id="4" name="Content Placeholder 3">
            <a:extLst>
              <a:ext uri="{FF2B5EF4-FFF2-40B4-BE49-F238E27FC236}">
                <a16:creationId xmlns:a16="http://schemas.microsoft.com/office/drawing/2014/main" id="{12BECBD6-D47F-1AD4-2185-CCB573F30C4D}"/>
              </a:ext>
            </a:extLst>
          </p:cNvPr>
          <p:cNvGraphicFramePr>
            <a:graphicFrameLocks noGrp="1"/>
          </p:cNvGraphicFramePr>
          <p:nvPr>
            <p:ph idx="1"/>
            <p:extLst>
              <p:ext uri="{D42A27DB-BD31-4B8C-83A1-F6EECF244321}">
                <p14:modId xmlns:p14="http://schemas.microsoft.com/office/powerpoint/2010/main" val="3145138226"/>
              </p:ext>
            </p:extLst>
          </p:nvPr>
        </p:nvGraphicFramePr>
        <p:xfrm>
          <a:off x="112735" y="1656086"/>
          <a:ext cx="8918534" cy="3598095"/>
        </p:xfrm>
        <a:graphic>
          <a:graphicData uri="http://schemas.openxmlformats.org/drawingml/2006/table">
            <a:tbl>
              <a:tblPr firstRow="1" firstCol="1" bandRow="1">
                <a:tableStyleId>{7DF18680-E054-41AD-8BC1-D1AEF772440D}</a:tableStyleId>
              </a:tblPr>
              <a:tblGrid>
                <a:gridCol w="990334">
                  <a:extLst>
                    <a:ext uri="{9D8B030D-6E8A-4147-A177-3AD203B41FA5}">
                      <a16:colId xmlns:a16="http://schemas.microsoft.com/office/drawing/2014/main" val="3326038800"/>
                    </a:ext>
                  </a:extLst>
                </a:gridCol>
                <a:gridCol w="991025">
                  <a:extLst>
                    <a:ext uri="{9D8B030D-6E8A-4147-A177-3AD203B41FA5}">
                      <a16:colId xmlns:a16="http://schemas.microsoft.com/office/drawing/2014/main" val="61775352"/>
                    </a:ext>
                  </a:extLst>
                </a:gridCol>
                <a:gridCol w="991025">
                  <a:extLst>
                    <a:ext uri="{9D8B030D-6E8A-4147-A177-3AD203B41FA5}">
                      <a16:colId xmlns:a16="http://schemas.microsoft.com/office/drawing/2014/main" val="3412409562"/>
                    </a:ext>
                  </a:extLst>
                </a:gridCol>
                <a:gridCol w="991025">
                  <a:extLst>
                    <a:ext uri="{9D8B030D-6E8A-4147-A177-3AD203B41FA5}">
                      <a16:colId xmlns:a16="http://schemas.microsoft.com/office/drawing/2014/main" val="81251751"/>
                    </a:ext>
                  </a:extLst>
                </a:gridCol>
                <a:gridCol w="991025">
                  <a:extLst>
                    <a:ext uri="{9D8B030D-6E8A-4147-A177-3AD203B41FA5}">
                      <a16:colId xmlns:a16="http://schemas.microsoft.com/office/drawing/2014/main" val="1585927552"/>
                    </a:ext>
                  </a:extLst>
                </a:gridCol>
                <a:gridCol w="991025">
                  <a:extLst>
                    <a:ext uri="{9D8B030D-6E8A-4147-A177-3AD203B41FA5}">
                      <a16:colId xmlns:a16="http://schemas.microsoft.com/office/drawing/2014/main" val="3481376918"/>
                    </a:ext>
                  </a:extLst>
                </a:gridCol>
                <a:gridCol w="991025">
                  <a:extLst>
                    <a:ext uri="{9D8B030D-6E8A-4147-A177-3AD203B41FA5}">
                      <a16:colId xmlns:a16="http://schemas.microsoft.com/office/drawing/2014/main" val="863580480"/>
                    </a:ext>
                  </a:extLst>
                </a:gridCol>
                <a:gridCol w="991025">
                  <a:extLst>
                    <a:ext uri="{9D8B030D-6E8A-4147-A177-3AD203B41FA5}">
                      <a16:colId xmlns:a16="http://schemas.microsoft.com/office/drawing/2014/main" val="445361672"/>
                    </a:ext>
                  </a:extLst>
                </a:gridCol>
                <a:gridCol w="991025">
                  <a:extLst>
                    <a:ext uri="{9D8B030D-6E8A-4147-A177-3AD203B41FA5}">
                      <a16:colId xmlns:a16="http://schemas.microsoft.com/office/drawing/2014/main" val="2162452761"/>
                    </a:ext>
                  </a:extLst>
                </a:gridCol>
              </a:tblGrid>
              <a:tr h="239873">
                <a:tc rowSpan="2">
                  <a:txBody>
                    <a:bodyPr/>
                    <a:lstStyle/>
                    <a:p>
                      <a:pPr marL="0" marR="0" algn="ctr">
                        <a:spcBef>
                          <a:spcPts val="0"/>
                        </a:spcBef>
                        <a:spcAft>
                          <a:spcPts val="0"/>
                        </a:spcAft>
                      </a:pPr>
                      <a:r>
                        <a:rPr lang="en-US" sz="1100" b="1" dirty="0">
                          <a:effectLst/>
                        </a:rPr>
                        <a:t>Method</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gridSpan="4">
                  <a:txBody>
                    <a:bodyPr/>
                    <a:lstStyle/>
                    <a:p>
                      <a:pPr marL="0" marR="0" algn="ctr">
                        <a:spcBef>
                          <a:spcPts val="0"/>
                        </a:spcBef>
                        <a:spcAft>
                          <a:spcPts val="0"/>
                        </a:spcAft>
                      </a:pPr>
                      <a:r>
                        <a:rPr lang="en-US" sz="1100" b="1" dirty="0">
                          <a:effectLst/>
                        </a:rPr>
                        <a:t>Pathogenic (PP3)</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spcBef>
                          <a:spcPts val="0"/>
                        </a:spcBef>
                        <a:spcAft>
                          <a:spcPts val="0"/>
                        </a:spcAft>
                      </a:pPr>
                      <a:r>
                        <a:rPr lang="en-US" sz="1100" b="1" dirty="0">
                          <a:effectLst/>
                        </a:rPr>
                        <a:t>Benign (BP4)</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4132560"/>
                  </a:ext>
                </a:extLst>
              </a:tr>
              <a:tr h="239873">
                <a:tc vMerge="1">
                  <a:txBody>
                    <a:bodyPr/>
                    <a:lstStyle/>
                    <a:p>
                      <a:endParaRPr lang="en-US"/>
                    </a:p>
                  </a:txBody>
                  <a:tcPr/>
                </a:tc>
                <a:tc>
                  <a:txBody>
                    <a:bodyPr/>
                    <a:lstStyle/>
                    <a:p>
                      <a:pPr marL="0" marR="0" algn="ctr">
                        <a:spcBef>
                          <a:spcPts val="0"/>
                        </a:spcBef>
                        <a:spcAft>
                          <a:spcPts val="0"/>
                        </a:spcAft>
                      </a:pPr>
                      <a:r>
                        <a:rPr lang="en-US" sz="1100" b="1">
                          <a:effectLst/>
                        </a:rPr>
                        <a:t>Very Strong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Strong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Moderate</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Supporting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Supporting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Moderate</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Strong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dirty="0">
                          <a:effectLst/>
                        </a:rPr>
                        <a:t>Very Strong</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1703803"/>
                  </a:ext>
                </a:extLst>
              </a:tr>
              <a:tr h="239873">
                <a:tc>
                  <a:txBody>
                    <a:bodyPr/>
                    <a:lstStyle/>
                    <a:p>
                      <a:pPr marL="0" marR="0">
                        <a:spcBef>
                          <a:spcPts val="0"/>
                        </a:spcBef>
                        <a:spcAft>
                          <a:spcPts val="0"/>
                        </a:spcAft>
                      </a:pPr>
                      <a:r>
                        <a:rPr lang="en-US" sz="1100" dirty="0" err="1">
                          <a:effectLst/>
                        </a:rPr>
                        <a:t>BayesDel</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0.50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[0.27, 0.50)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[0.13, 0.27)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(-0.36, -0.18]</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-0.36</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935784879"/>
                  </a:ext>
                </a:extLst>
              </a:tr>
              <a:tr h="239873">
                <a:tc>
                  <a:txBody>
                    <a:bodyPr/>
                    <a:lstStyle/>
                    <a:p>
                      <a:pPr marL="0" marR="0">
                        <a:spcBef>
                          <a:spcPts val="0"/>
                        </a:spcBef>
                        <a:spcAft>
                          <a:spcPts val="0"/>
                        </a:spcAft>
                      </a:pPr>
                      <a:r>
                        <a:rPr lang="en-US" sz="1100">
                          <a:effectLst/>
                        </a:rPr>
                        <a:t>CADD</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28.1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[25.3, 28.1)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(17.3, 22.7]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(0.15, 17.3]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0.15</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048835949"/>
                  </a:ext>
                </a:extLst>
              </a:tr>
              <a:tr h="239873">
                <a:tc>
                  <a:txBody>
                    <a:bodyPr/>
                    <a:lstStyle/>
                    <a:p>
                      <a:pPr marL="0" marR="0">
                        <a:spcBef>
                          <a:spcPts val="0"/>
                        </a:spcBef>
                        <a:spcAft>
                          <a:spcPts val="0"/>
                        </a:spcAft>
                      </a:pPr>
                      <a:r>
                        <a:rPr lang="en-US" sz="1100">
                          <a:effectLst/>
                        </a:rPr>
                        <a:t>EA</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0.821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[0.685, 0.821)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(0.069, 0.262]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0.069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66751674"/>
                  </a:ext>
                </a:extLst>
              </a:tr>
              <a:tr h="239873">
                <a:tc>
                  <a:txBody>
                    <a:bodyPr/>
                    <a:lstStyle/>
                    <a:p>
                      <a:pPr marL="0" marR="0">
                        <a:spcBef>
                          <a:spcPts val="0"/>
                        </a:spcBef>
                        <a:spcAft>
                          <a:spcPts val="0"/>
                        </a:spcAft>
                      </a:pPr>
                      <a:r>
                        <a:rPr lang="en-US" sz="1100">
                          <a:effectLst/>
                        </a:rPr>
                        <a:t>FATHMM</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-5.04</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(-5.04, -4.14]</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[3.32, 4.69)</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4.69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328729353"/>
                  </a:ext>
                </a:extLst>
              </a:tr>
              <a:tr h="239873">
                <a:tc>
                  <a:txBody>
                    <a:bodyPr/>
                    <a:lstStyle/>
                    <a:p>
                      <a:pPr marL="0" marR="0">
                        <a:spcBef>
                          <a:spcPts val="0"/>
                        </a:spcBef>
                        <a:spcAft>
                          <a:spcPts val="0"/>
                        </a:spcAft>
                      </a:pPr>
                      <a:r>
                        <a:rPr lang="en-US" sz="1100">
                          <a:effectLst/>
                        </a:rPr>
                        <a:t>GERP++</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(-4.54, 2.70]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-4.54</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51214429"/>
                  </a:ext>
                </a:extLst>
              </a:tr>
              <a:tr h="239873">
                <a:tc>
                  <a:txBody>
                    <a:bodyPr/>
                    <a:lstStyle/>
                    <a:p>
                      <a:pPr marL="0" marR="0">
                        <a:spcBef>
                          <a:spcPts val="0"/>
                        </a:spcBef>
                        <a:spcAft>
                          <a:spcPts val="0"/>
                        </a:spcAft>
                      </a:pPr>
                      <a:r>
                        <a:rPr lang="en-US" sz="1100">
                          <a:effectLst/>
                        </a:rPr>
                        <a:t>MPC</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1.828</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[1.360, 1.828)</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058210174"/>
                  </a:ext>
                </a:extLst>
              </a:tr>
              <a:tr h="239873">
                <a:tc>
                  <a:txBody>
                    <a:bodyPr/>
                    <a:lstStyle/>
                    <a:p>
                      <a:pPr marL="0" marR="0">
                        <a:spcBef>
                          <a:spcPts val="0"/>
                        </a:spcBef>
                        <a:spcAft>
                          <a:spcPts val="0"/>
                        </a:spcAft>
                      </a:pPr>
                      <a:r>
                        <a:rPr lang="en-US" sz="1100">
                          <a:effectLst/>
                        </a:rPr>
                        <a:t>MutPred2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0.932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[0.829, 0.932)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[0.737, 0.829)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(0.197, 0.391]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(0.010, 0.197]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0.010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02903725"/>
                  </a:ext>
                </a:extLst>
              </a:tr>
              <a:tr h="239873">
                <a:tc>
                  <a:txBody>
                    <a:bodyPr/>
                    <a:lstStyle/>
                    <a:p>
                      <a:pPr marL="0" marR="0">
                        <a:spcBef>
                          <a:spcPts val="0"/>
                        </a:spcBef>
                        <a:spcAft>
                          <a:spcPts val="0"/>
                        </a:spcAft>
                      </a:pPr>
                      <a:r>
                        <a:rPr lang="en-US" sz="1100">
                          <a:effectLst/>
                        </a:rPr>
                        <a:t>PhyloP</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9.741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[7.367, 9.741)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(0.021, 1.879]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0.021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512041231"/>
                  </a:ext>
                </a:extLst>
              </a:tr>
              <a:tr h="239873">
                <a:tc>
                  <a:txBody>
                    <a:bodyPr/>
                    <a:lstStyle/>
                    <a:p>
                      <a:pPr marL="0" marR="0">
                        <a:spcBef>
                          <a:spcPts val="0"/>
                        </a:spcBef>
                        <a:spcAft>
                          <a:spcPts val="0"/>
                        </a:spcAft>
                      </a:pPr>
                      <a:r>
                        <a:rPr lang="en-US" sz="1100" dirty="0">
                          <a:effectLst/>
                        </a:rPr>
                        <a:t>PolyPhen-2</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0.999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[0.978, 0.999)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(0.009, 0.113]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0.009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462958777"/>
                  </a:ext>
                </a:extLst>
              </a:tr>
              <a:tr h="239873">
                <a:tc>
                  <a:txBody>
                    <a:bodyPr/>
                    <a:lstStyle/>
                    <a:p>
                      <a:pPr marL="0" marR="0">
                        <a:spcBef>
                          <a:spcPts val="0"/>
                        </a:spcBef>
                        <a:spcAft>
                          <a:spcPts val="0"/>
                        </a:spcAft>
                      </a:pPr>
                      <a:r>
                        <a:rPr lang="en-US" sz="1100">
                          <a:effectLst/>
                        </a:rPr>
                        <a:t>PrimateAI</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0.867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[0.790, 0.867)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(0.362, 0.483]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0.362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49189629"/>
                  </a:ext>
                </a:extLst>
              </a:tr>
              <a:tr h="239873">
                <a:tc>
                  <a:txBody>
                    <a:bodyPr/>
                    <a:lstStyle/>
                    <a:p>
                      <a:pPr marL="0" marR="0">
                        <a:spcBef>
                          <a:spcPts val="0"/>
                        </a:spcBef>
                        <a:spcAft>
                          <a:spcPts val="0"/>
                        </a:spcAft>
                      </a:pPr>
                      <a:r>
                        <a:rPr lang="en-US" sz="1100">
                          <a:effectLst/>
                        </a:rPr>
                        <a:t>REVEL</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0.932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[0.773, 0.932)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[0.644, 0.773)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(0.183, 0.290]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(0.016, 0.183]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(0.003, 0.016]</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0.003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686733168"/>
                  </a:ext>
                </a:extLst>
              </a:tr>
              <a:tr h="239873">
                <a:tc>
                  <a:txBody>
                    <a:bodyPr/>
                    <a:lstStyle/>
                    <a:p>
                      <a:pPr marL="0" marR="0">
                        <a:spcBef>
                          <a:spcPts val="0"/>
                        </a:spcBef>
                        <a:spcAft>
                          <a:spcPts val="0"/>
                        </a:spcAft>
                      </a:pPr>
                      <a:r>
                        <a:rPr lang="en-US" sz="1100">
                          <a:effectLst/>
                        </a:rPr>
                        <a:t>SIFT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0.000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(0.000, 0.001]</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[0.080, 0.327)</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0.327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156266083"/>
                  </a:ext>
                </a:extLst>
              </a:tr>
              <a:tr h="239873">
                <a:tc>
                  <a:txBody>
                    <a:bodyPr/>
                    <a:lstStyle/>
                    <a:p>
                      <a:pPr marL="0" marR="0">
                        <a:spcBef>
                          <a:spcPts val="0"/>
                        </a:spcBef>
                        <a:spcAft>
                          <a:spcPts val="0"/>
                        </a:spcAft>
                      </a:pPr>
                      <a:r>
                        <a:rPr lang="en-US" sz="1100">
                          <a:effectLst/>
                        </a:rPr>
                        <a:t>VEST4</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0.965</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[0.861, 0.965)</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[0.764, 0.861)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(0.302, 0.449]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0.302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799080127"/>
                  </a:ext>
                </a:extLst>
              </a:tr>
            </a:tbl>
          </a:graphicData>
        </a:graphic>
      </p:graphicFrame>
      <p:sp>
        <p:nvSpPr>
          <p:cNvPr id="14" name="Text Box 6">
            <a:extLst>
              <a:ext uri="{FF2B5EF4-FFF2-40B4-BE49-F238E27FC236}">
                <a16:creationId xmlns:a16="http://schemas.microsoft.com/office/drawing/2014/main" id="{CD5D6585-BF17-7591-A2B8-16D2D376995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5" name="Text Box 8">
            <a:extLst>
              <a:ext uri="{FF2B5EF4-FFF2-40B4-BE49-F238E27FC236}">
                <a16:creationId xmlns:a16="http://schemas.microsoft.com/office/drawing/2014/main" id="{9C5F94C5-5BF4-A721-BAE2-7C6861997147}"/>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6" name="Text Box 9">
            <a:extLst>
              <a:ext uri="{FF2B5EF4-FFF2-40B4-BE49-F238E27FC236}">
                <a16:creationId xmlns:a16="http://schemas.microsoft.com/office/drawing/2014/main" id="{C06904C5-DC6C-1439-4527-308A522B1A1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7" name="Footer Placeholder 3">
            <a:extLst>
              <a:ext uri="{FF2B5EF4-FFF2-40B4-BE49-F238E27FC236}">
                <a16:creationId xmlns:a16="http://schemas.microsoft.com/office/drawing/2014/main" id="{04E2B312-F941-32C0-A519-798EC48AB6AC}"/>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1188246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E846-EF00-1D80-FBA7-16D35145A9B5}"/>
              </a:ext>
            </a:extLst>
          </p:cNvPr>
          <p:cNvSpPr>
            <a:spLocks noGrp="1"/>
          </p:cNvSpPr>
          <p:nvPr>
            <p:ph type="title"/>
          </p:nvPr>
        </p:nvSpPr>
        <p:spPr>
          <a:xfrm>
            <a:off x="342900" y="262001"/>
            <a:ext cx="8458200" cy="1184221"/>
          </a:xfrm>
        </p:spPr>
        <p:txBody>
          <a:bodyPr>
            <a:normAutofit/>
          </a:bodyPr>
          <a:lstStyle/>
          <a:p>
            <a:r>
              <a:rPr lang="en-US" sz="3200" b="1" dirty="0"/>
              <a:t>At certain thresholds, some tools can provide up to Strong levels of evidence</a:t>
            </a:r>
          </a:p>
        </p:txBody>
      </p:sp>
      <p:graphicFrame>
        <p:nvGraphicFramePr>
          <p:cNvPr id="4" name="Content Placeholder 3">
            <a:extLst>
              <a:ext uri="{FF2B5EF4-FFF2-40B4-BE49-F238E27FC236}">
                <a16:creationId xmlns:a16="http://schemas.microsoft.com/office/drawing/2014/main" id="{12BECBD6-D47F-1AD4-2185-CCB573F30C4D}"/>
              </a:ext>
            </a:extLst>
          </p:cNvPr>
          <p:cNvGraphicFramePr>
            <a:graphicFrameLocks noGrp="1"/>
          </p:cNvGraphicFramePr>
          <p:nvPr>
            <p:ph idx="1"/>
          </p:nvPr>
        </p:nvGraphicFramePr>
        <p:xfrm>
          <a:off x="112735" y="1656086"/>
          <a:ext cx="8918534" cy="3598095"/>
        </p:xfrm>
        <a:graphic>
          <a:graphicData uri="http://schemas.openxmlformats.org/drawingml/2006/table">
            <a:tbl>
              <a:tblPr firstRow="1" firstCol="1" bandRow="1">
                <a:tableStyleId>{7DF18680-E054-41AD-8BC1-D1AEF772440D}</a:tableStyleId>
              </a:tblPr>
              <a:tblGrid>
                <a:gridCol w="990334">
                  <a:extLst>
                    <a:ext uri="{9D8B030D-6E8A-4147-A177-3AD203B41FA5}">
                      <a16:colId xmlns:a16="http://schemas.microsoft.com/office/drawing/2014/main" val="3326038800"/>
                    </a:ext>
                  </a:extLst>
                </a:gridCol>
                <a:gridCol w="991025">
                  <a:extLst>
                    <a:ext uri="{9D8B030D-6E8A-4147-A177-3AD203B41FA5}">
                      <a16:colId xmlns:a16="http://schemas.microsoft.com/office/drawing/2014/main" val="61775352"/>
                    </a:ext>
                  </a:extLst>
                </a:gridCol>
                <a:gridCol w="991025">
                  <a:extLst>
                    <a:ext uri="{9D8B030D-6E8A-4147-A177-3AD203B41FA5}">
                      <a16:colId xmlns:a16="http://schemas.microsoft.com/office/drawing/2014/main" val="3412409562"/>
                    </a:ext>
                  </a:extLst>
                </a:gridCol>
                <a:gridCol w="991025">
                  <a:extLst>
                    <a:ext uri="{9D8B030D-6E8A-4147-A177-3AD203B41FA5}">
                      <a16:colId xmlns:a16="http://schemas.microsoft.com/office/drawing/2014/main" val="81251751"/>
                    </a:ext>
                  </a:extLst>
                </a:gridCol>
                <a:gridCol w="991025">
                  <a:extLst>
                    <a:ext uri="{9D8B030D-6E8A-4147-A177-3AD203B41FA5}">
                      <a16:colId xmlns:a16="http://schemas.microsoft.com/office/drawing/2014/main" val="1585927552"/>
                    </a:ext>
                  </a:extLst>
                </a:gridCol>
                <a:gridCol w="991025">
                  <a:extLst>
                    <a:ext uri="{9D8B030D-6E8A-4147-A177-3AD203B41FA5}">
                      <a16:colId xmlns:a16="http://schemas.microsoft.com/office/drawing/2014/main" val="3481376918"/>
                    </a:ext>
                  </a:extLst>
                </a:gridCol>
                <a:gridCol w="991025">
                  <a:extLst>
                    <a:ext uri="{9D8B030D-6E8A-4147-A177-3AD203B41FA5}">
                      <a16:colId xmlns:a16="http://schemas.microsoft.com/office/drawing/2014/main" val="863580480"/>
                    </a:ext>
                  </a:extLst>
                </a:gridCol>
                <a:gridCol w="991025">
                  <a:extLst>
                    <a:ext uri="{9D8B030D-6E8A-4147-A177-3AD203B41FA5}">
                      <a16:colId xmlns:a16="http://schemas.microsoft.com/office/drawing/2014/main" val="445361672"/>
                    </a:ext>
                  </a:extLst>
                </a:gridCol>
                <a:gridCol w="991025">
                  <a:extLst>
                    <a:ext uri="{9D8B030D-6E8A-4147-A177-3AD203B41FA5}">
                      <a16:colId xmlns:a16="http://schemas.microsoft.com/office/drawing/2014/main" val="2162452761"/>
                    </a:ext>
                  </a:extLst>
                </a:gridCol>
              </a:tblGrid>
              <a:tr h="239873">
                <a:tc rowSpan="2">
                  <a:txBody>
                    <a:bodyPr/>
                    <a:lstStyle/>
                    <a:p>
                      <a:pPr marL="0" marR="0" algn="ctr">
                        <a:spcBef>
                          <a:spcPts val="0"/>
                        </a:spcBef>
                        <a:spcAft>
                          <a:spcPts val="0"/>
                        </a:spcAft>
                      </a:pPr>
                      <a:r>
                        <a:rPr lang="en-US" sz="1100" b="1" dirty="0">
                          <a:effectLst/>
                        </a:rPr>
                        <a:t>Method</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gridSpan="4">
                  <a:txBody>
                    <a:bodyPr/>
                    <a:lstStyle/>
                    <a:p>
                      <a:pPr marL="0" marR="0" algn="ctr">
                        <a:spcBef>
                          <a:spcPts val="0"/>
                        </a:spcBef>
                        <a:spcAft>
                          <a:spcPts val="0"/>
                        </a:spcAft>
                      </a:pPr>
                      <a:r>
                        <a:rPr lang="en-US" sz="1100" b="1" dirty="0">
                          <a:effectLst/>
                        </a:rPr>
                        <a:t>Pathogenic (PP3)</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spcBef>
                          <a:spcPts val="0"/>
                        </a:spcBef>
                        <a:spcAft>
                          <a:spcPts val="0"/>
                        </a:spcAft>
                      </a:pPr>
                      <a:r>
                        <a:rPr lang="en-US" sz="1100" b="1" dirty="0">
                          <a:effectLst/>
                        </a:rPr>
                        <a:t>Benign (BP4)</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4132560"/>
                  </a:ext>
                </a:extLst>
              </a:tr>
              <a:tr h="239873">
                <a:tc vMerge="1">
                  <a:txBody>
                    <a:bodyPr/>
                    <a:lstStyle/>
                    <a:p>
                      <a:endParaRPr lang="en-US"/>
                    </a:p>
                  </a:txBody>
                  <a:tcPr/>
                </a:tc>
                <a:tc>
                  <a:txBody>
                    <a:bodyPr/>
                    <a:lstStyle/>
                    <a:p>
                      <a:pPr marL="0" marR="0" algn="ctr">
                        <a:spcBef>
                          <a:spcPts val="0"/>
                        </a:spcBef>
                        <a:spcAft>
                          <a:spcPts val="0"/>
                        </a:spcAft>
                      </a:pPr>
                      <a:r>
                        <a:rPr lang="en-US" sz="1100" b="1">
                          <a:effectLst/>
                        </a:rPr>
                        <a:t>Very Strong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Strong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Moderate</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Supporting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Supporting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Moderate</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Strong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dirty="0">
                          <a:effectLst/>
                        </a:rPr>
                        <a:t>Very Strong</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1703803"/>
                  </a:ext>
                </a:extLst>
              </a:tr>
              <a:tr h="239873">
                <a:tc>
                  <a:txBody>
                    <a:bodyPr/>
                    <a:lstStyle/>
                    <a:p>
                      <a:pPr marL="0" marR="0">
                        <a:spcBef>
                          <a:spcPts val="0"/>
                        </a:spcBef>
                        <a:spcAft>
                          <a:spcPts val="0"/>
                        </a:spcAft>
                      </a:pPr>
                      <a:r>
                        <a:rPr lang="en-US" sz="1100" dirty="0" err="1">
                          <a:effectLst/>
                        </a:rPr>
                        <a:t>BayesDel</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0.50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[0.27, 0.50)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[0.13, 0.27)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(-0.36, -0.18]</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-0.36</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935784879"/>
                  </a:ext>
                </a:extLst>
              </a:tr>
              <a:tr h="239873">
                <a:tc>
                  <a:txBody>
                    <a:bodyPr/>
                    <a:lstStyle/>
                    <a:p>
                      <a:pPr marL="0" marR="0">
                        <a:spcBef>
                          <a:spcPts val="0"/>
                        </a:spcBef>
                        <a:spcAft>
                          <a:spcPts val="0"/>
                        </a:spcAft>
                      </a:pPr>
                      <a:r>
                        <a:rPr lang="en-US" sz="1100">
                          <a:effectLst/>
                        </a:rPr>
                        <a:t>CADD</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28.1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[25.3, 28.1)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(17.3, 22.7]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(0.15, 17.3]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0.15</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048835949"/>
                  </a:ext>
                </a:extLst>
              </a:tr>
              <a:tr h="239873">
                <a:tc>
                  <a:txBody>
                    <a:bodyPr/>
                    <a:lstStyle/>
                    <a:p>
                      <a:pPr marL="0" marR="0">
                        <a:spcBef>
                          <a:spcPts val="0"/>
                        </a:spcBef>
                        <a:spcAft>
                          <a:spcPts val="0"/>
                        </a:spcAft>
                      </a:pPr>
                      <a:r>
                        <a:rPr lang="en-US" sz="1100">
                          <a:effectLst/>
                        </a:rPr>
                        <a:t>EA</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0.821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[0.685, 0.821)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(0.069, 0.262]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0.069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66751674"/>
                  </a:ext>
                </a:extLst>
              </a:tr>
              <a:tr h="239873">
                <a:tc>
                  <a:txBody>
                    <a:bodyPr/>
                    <a:lstStyle/>
                    <a:p>
                      <a:pPr marL="0" marR="0">
                        <a:spcBef>
                          <a:spcPts val="0"/>
                        </a:spcBef>
                        <a:spcAft>
                          <a:spcPts val="0"/>
                        </a:spcAft>
                      </a:pPr>
                      <a:r>
                        <a:rPr lang="en-US" sz="1100">
                          <a:effectLst/>
                        </a:rPr>
                        <a:t>FATHMM</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-5.04</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(-5.04, -4.14]</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[3.32, 4.69)</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4.69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328729353"/>
                  </a:ext>
                </a:extLst>
              </a:tr>
              <a:tr h="239873">
                <a:tc>
                  <a:txBody>
                    <a:bodyPr/>
                    <a:lstStyle/>
                    <a:p>
                      <a:pPr marL="0" marR="0">
                        <a:spcBef>
                          <a:spcPts val="0"/>
                        </a:spcBef>
                        <a:spcAft>
                          <a:spcPts val="0"/>
                        </a:spcAft>
                      </a:pPr>
                      <a:r>
                        <a:rPr lang="en-US" sz="1100">
                          <a:effectLst/>
                        </a:rPr>
                        <a:t>GERP++</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(-4.54, 2.70]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-4.54</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51214429"/>
                  </a:ext>
                </a:extLst>
              </a:tr>
              <a:tr h="239873">
                <a:tc>
                  <a:txBody>
                    <a:bodyPr/>
                    <a:lstStyle/>
                    <a:p>
                      <a:pPr marL="0" marR="0">
                        <a:spcBef>
                          <a:spcPts val="0"/>
                        </a:spcBef>
                        <a:spcAft>
                          <a:spcPts val="0"/>
                        </a:spcAft>
                      </a:pPr>
                      <a:r>
                        <a:rPr lang="en-US" sz="1100">
                          <a:effectLst/>
                        </a:rPr>
                        <a:t>MPC</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1.828</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[1.360, 1.828)</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058210174"/>
                  </a:ext>
                </a:extLst>
              </a:tr>
              <a:tr h="239873">
                <a:tc>
                  <a:txBody>
                    <a:bodyPr/>
                    <a:lstStyle/>
                    <a:p>
                      <a:pPr marL="0" marR="0">
                        <a:spcBef>
                          <a:spcPts val="0"/>
                        </a:spcBef>
                        <a:spcAft>
                          <a:spcPts val="0"/>
                        </a:spcAft>
                      </a:pPr>
                      <a:r>
                        <a:rPr lang="en-US" sz="1100">
                          <a:effectLst/>
                        </a:rPr>
                        <a:t>MutPred2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0.932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[0.829, 0.932)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[0.737, 0.829)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(0.197, 0.391]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(0.010, 0.197]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0.010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02903725"/>
                  </a:ext>
                </a:extLst>
              </a:tr>
              <a:tr h="239873">
                <a:tc>
                  <a:txBody>
                    <a:bodyPr/>
                    <a:lstStyle/>
                    <a:p>
                      <a:pPr marL="0" marR="0">
                        <a:spcBef>
                          <a:spcPts val="0"/>
                        </a:spcBef>
                        <a:spcAft>
                          <a:spcPts val="0"/>
                        </a:spcAft>
                      </a:pPr>
                      <a:r>
                        <a:rPr lang="en-US" sz="1100">
                          <a:effectLst/>
                        </a:rPr>
                        <a:t>PhyloP</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9.741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[7.367, 9.741)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(0.021, 1.879]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0.021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512041231"/>
                  </a:ext>
                </a:extLst>
              </a:tr>
              <a:tr h="239873">
                <a:tc>
                  <a:txBody>
                    <a:bodyPr/>
                    <a:lstStyle/>
                    <a:p>
                      <a:pPr marL="0" marR="0">
                        <a:spcBef>
                          <a:spcPts val="0"/>
                        </a:spcBef>
                        <a:spcAft>
                          <a:spcPts val="0"/>
                        </a:spcAft>
                      </a:pPr>
                      <a:r>
                        <a:rPr lang="en-US" sz="1100" dirty="0">
                          <a:effectLst/>
                        </a:rPr>
                        <a:t>PolyPhen-2</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0.999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[0.978, 0.999)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(0.009, 0.113]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0.009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462958777"/>
                  </a:ext>
                </a:extLst>
              </a:tr>
              <a:tr h="239873">
                <a:tc>
                  <a:txBody>
                    <a:bodyPr/>
                    <a:lstStyle/>
                    <a:p>
                      <a:pPr marL="0" marR="0">
                        <a:spcBef>
                          <a:spcPts val="0"/>
                        </a:spcBef>
                        <a:spcAft>
                          <a:spcPts val="0"/>
                        </a:spcAft>
                      </a:pPr>
                      <a:r>
                        <a:rPr lang="en-US" sz="1100">
                          <a:effectLst/>
                        </a:rPr>
                        <a:t>PrimateAI</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0.867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[0.790, 0.867)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(0.362, 0.483]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0.362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49189629"/>
                  </a:ext>
                </a:extLst>
              </a:tr>
              <a:tr h="239873">
                <a:tc>
                  <a:txBody>
                    <a:bodyPr/>
                    <a:lstStyle/>
                    <a:p>
                      <a:pPr marL="0" marR="0">
                        <a:spcBef>
                          <a:spcPts val="0"/>
                        </a:spcBef>
                        <a:spcAft>
                          <a:spcPts val="0"/>
                        </a:spcAft>
                      </a:pPr>
                      <a:r>
                        <a:rPr lang="en-US" sz="1100">
                          <a:effectLst/>
                        </a:rPr>
                        <a:t>REVEL</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0.932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[0.773, 0.932)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[0.644, 0.773)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(0.183, 0.290]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(0.016, 0.183]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(0.003, 0.016]</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0.003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686733168"/>
                  </a:ext>
                </a:extLst>
              </a:tr>
              <a:tr h="239873">
                <a:tc>
                  <a:txBody>
                    <a:bodyPr/>
                    <a:lstStyle/>
                    <a:p>
                      <a:pPr marL="0" marR="0">
                        <a:spcBef>
                          <a:spcPts val="0"/>
                        </a:spcBef>
                        <a:spcAft>
                          <a:spcPts val="0"/>
                        </a:spcAft>
                      </a:pPr>
                      <a:r>
                        <a:rPr lang="en-US" sz="1100">
                          <a:effectLst/>
                        </a:rPr>
                        <a:t>SIFT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0.000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(0.000, 0.001]</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[0.080, 0.327)</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0.327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156266083"/>
                  </a:ext>
                </a:extLst>
              </a:tr>
              <a:tr h="239873">
                <a:tc>
                  <a:txBody>
                    <a:bodyPr/>
                    <a:lstStyle/>
                    <a:p>
                      <a:pPr marL="0" marR="0">
                        <a:spcBef>
                          <a:spcPts val="0"/>
                        </a:spcBef>
                        <a:spcAft>
                          <a:spcPts val="0"/>
                        </a:spcAft>
                      </a:pPr>
                      <a:r>
                        <a:rPr lang="en-US" sz="1100">
                          <a:effectLst/>
                        </a:rPr>
                        <a:t>VEST4</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0.965</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[0.861, 0.965)</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[0.764, 0.861)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(0.302, 0.449]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0.302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799080127"/>
                  </a:ext>
                </a:extLst>
              </a:tr>
            </a:tbl>
          </a:graphicData>
        </a:graphic>
      </p:graphicFrame>
      <p:sp>
        <p:nvSpPr>
          <p:cNvPr id="7" name="Rectangle 6">
            <a:extLst>
              <a:ext uri="{FF2B5EF4-FFF2-40B4-BE49-F238E27FC236}">
                <a16:creationId xmlns:a16="http://schemas.microsoft.com/office/drawing/2014/main" id="{AA58F568-2A35-E8C5-4659-39FCC1601516}"/>
              </a:ext>
            </a:extLst>
          </p:cNvPr>
          <p:cNvSpPr/>
          <p:nvPr/>
        </p:nvSpPr>
        <p:spPr>
          <a:xfrm>
            <a:off x="109847" y="2130136"/>
            <a:ext cx="4960916" cy="240476"/>
          </a:xfrm>
          <a:prstGeom prst="rect">
            <a:avLst/>
          </a:prstGeom>
          <a:noFill/>
          <a:ln w="38100">
            <a:solidFill>
              <a:srgbClr val="FF00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8" name="Rectangle 7">
            <a:extLst>
              <a:ext uri="{FF2B5EF4-FFF2-40B4-BE49-F238E27FC236}">
                <a16:creationId xmlns:a16="http://schemas.microsoft.com/office/drawing/2014/main" id="{03A084B4-23BD-FB17-A4F2-68E31FAC1C0E}"/>
              </a:ext>
            </a:extLst>
          </p:cNvPr>
          <p:cNvSpPr/>
          <p:nvPr/>
        </p:nvSpPr>
        <p:spPr>
          <a:xfrm>
            <a:off x="109847" y="3570019"/>
            <a:ext cx="4960916" cy="240476"/>
          </a:xfrm>
          <a:prstGeom prst="rect">
            <a:avLst/>
          </a:prstGeom>
          <a:noFill/>
          <a:ln w="38100">
            <a:solidFill>
              <a:srgbClr val="FF00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9" name="Rectangle 8">
            <a:extLst>
              <a:ext uri="{FF2B5EF4-FFF2-40B4-BE49-F238E27FC236}">
                <a16:creationId xmlns:a16="http://schemas.microsoft.com/office/drawing/2014/main" id="{6ADEDC9B-85E4-2705-DC26-A625CE1A7FFE}"/>
              </a:ext>
            </a:extLst>
          </p:cNvPr>
          <p:cNvSpPr/>
          <p:nvPr/>
        </p:nvSpPr>
        <p:spPr>
          <a:xfrm>
            <a:off x="109846" y="4527467"/>
            <a:ext cx="4960916" cy="240476"/>
          </a:xfrm>
          <a:prstGeom prst="rect">
            <a:avLst/>
          </a:prstGeom>
          <a:noFill/>
          <a:ln w="38100">
            <a:solidFill>
              <a:srgbClr val="FF00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10" name="Rectangle 9">
            <a:extLst>
              <a:ext uri="{FF2B5EF4-FFF2-40B4-BE49-F238E27FC236}">
                <a16:creationId xmlns:a16="http://schemas.microsoft.com/office/drawing/2014/main" id="{D4702DDF-47F0-D184-6404-40D2B2B4149E}"/>
              </a:ext>
            </a:extLst>
          </p:cNvPr>
          <p:cNvSpPr/>
          <p:nvPr/>
        </p:nvSpPr>
        <p:spPr>
          <a:xfrm>
            <a:off x="109847" y="5017324"/>
            <a:ext cx="4960917" cy="240476"/>
          </a:xfrm>
          <a:prstGeom prst="rect">
            <a:avLst/>
          </a:prstGeom>
          <a:noFill/>
          <a:ln w="38100">
            <a:solidFill>
              <a:srgbClr val="FF00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14" name="Text Box 6">
            <a:extLst>
              <a:ext uri="{FF2B5EF4-FFF2-40B4-BE49-F238E27FC236}">
                <a16:creationId xmlns:a16="http://schemas.microsoft.com/office/drawing/2014/main" id="{CD5D6585-BF17-7591-A2B8-16D2D376995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5" name="Text Box 8">
            <a:extLst>
              <a:ext uri="{FF2B5EF4-FFF2-40B4-BE49-F238E27FC236}">
                <a16:creationId xmlns:a16="http://schemas.microsoft.com/office/drawing/2014/main" id="{9C5F94C5-5BF4-A721-BAE2-7C6861997147}"/>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6" name="Text Box 9">
            <a:extLst>
              <a:ext uri="{FF2B5EF4-FFF2-40B4-BE49-F238E27FC236}">
                <a16:creationId xmlns:a16="http://schemas.microsoft.com/office/drawing/2014/main" id="{C06904C5-DC6C-1439-4527-308A522B1A1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7" name="Footer Placeholder 3">
            <a:extLst>
              <a:ext uri="{FF2B5EF4-FFF2-40B4-BE49-F238E27FC236}">
                <a16:creationId xmlns:a16="http://schemas.microsoft.com/office/drawing/2014/main" id="{04E2B312-F941-32C0-A519-798EC48AB6AC}"/>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3331326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E846-EF00-1D80-FBA7-16D35145A9B5}"/>
              </a:ext>
            </a:extLst>
          </p:cNvPr>
          <p:cNvSpPr>
            <a:spLocks noGrp="1"/>
          </p:cNvSpPr>
          <p:nvPr>
            <p:ph type="title"/>
          </p:nvPr>
        </p:nvSpPr>
        <p:spPr>
          <a:xfrm>
            <a:off x="342900" y="262001"/>
            <a:ext cx="8458200" cy="1184221"/>
          </a:xfrm>
        </p:spPr>
        <p:txBody>
          <a:bodyPr>
            <a:normAutofit/>
          </a:bodyPr>
          <a:lstStyle/>
          <a:p>
            <a:r>
              <a:rPr lang="en-US" sz="3200" b="1" dirty="0"/>
              <a:t>At certain thresholds, some tools can provide up to Strong levels of evidence</a:t>
            </a:r>
          </a:p>
        </p:txBody>
      </p:sp>
      <p:graphicFrame>
        <p:nvGraphicFramePr>
          <p:cNvPr id="4" name="Content Placeholder 3">
            <a:extLst>
              <a:ext uri="{FF2B5EF4-FFF2-40B4-BE49-F238E27FC236}">
                <a16:creationId xmlns:a16="http://schemas.microsoft.com/office/drawing/2014/main" id="{12BECBD6-D47F-1AD4-2185-CCB573F30C4D}"/>
              </a:ext>
            </a:extLst>
          </p:cNvPr>
          <p:cNvGraphicFramePr>
            <a:graphicFrameLocks noGrp="1"/>
          </p:cNvGraphicFramePr>
          <p:nvPr>
            <p:ph idx="1"/>
          </p:nvPr>
        </p:nvGraphicFramePr>
        <p:xfrm>
          <a:off x="112735" y="1656086"/>
          <a:ext cx="8918534" cy="3598095"/>
        </p:xfrm>
        <a:graphic>
          <a:graphicData uri="http://schemas.openxmlformats.org/drawingml/2006/table">
            <a:tbl>
              <a:tblPr firstRow="1" firstCol="1" bandRow="1">
                <a:tableStyleId>{7DF18680-E054-41AD-8BC1-D1AEF772440D}</a:tableStyleId>
              </a:tblPr>
              <a:tblGrid>
                <a:gridCol w="990334">
                  <a:extLst>
                    <a:ext uri="{9D8B030D-6E8A-4147-A177-3AD203B41FA5}">
                      <a16:colId xmlns:a16="http://schemas.microsoft.com/office/drawing/2014/main" val="3326038800"/>
                    </a:ext>
                  </a:extLst>
                </a:gridCol>
                <a:gridCol w="991025">
                  <a:extLst>
                    <a:ext uri="{9D8B030D-6E8A-4147-A177-3AD203B41FA5}">
                      <a16:colId xmlns:a16="http://schemas.microsoft.com/office/drawing/2014/main" val="61775352"/>
                    </a:ext>
                  </a:extLst>
                </a:gridCol>
                <a:gridCol w="991025">
                  <a:extLst>
                    <a:ext uri="{9D8B030D-6E8A-4147-A177-3AD203B41FA5}">
                      <a16:colId xmlns:a16="http://schemas.microsoft.com/office/drawing/2014/main" val="3412409562"/>
                    </a:ext>
                  </a:extLst>
                </a:gridCol>
                <a:gridCol w="991025">
                  <a:extLst>
                    <a:ext uri="{9D8B030D-6E8A-4147-A177-3AD203B41FA5}">
                      <a16:colId xmlns:a16="http://schemas.microsoft.com/office/drawing/2014/main" val="81251751"/>
                    </a:ext>
                  </a:extLst>
                </a:gridCol>
                <a:gridCol w="991025">
                  <a:extLst>
                    <a:ext uri="{9D8B030D-6E8A-4147-A177-3AD203B41FA5}">
                      <a16:colId xmlns:a16="http://schemas.microsoft.com/office/drawing/2014/main" val="1585927552"/>
                    </a:ext>
                  </a:extLst>
                </a:gridCol>
                <a:gridCol w="991025">
                  <a:extLst>
                    <a:ext uri="{9D8B030D-6E8A-4147-A177-3AD203B41FA5}">
                      <a16:colId xmlns:a16="http://schemas.microsoft.com/office/drawing/2014/main" val="3481376918"/>
                    </a:ext>
                  </a:extLst>
                </a:gridCol>
                <a:gridCol w="991025">
                  <a:extLst>
                    <a:ext uri="{9D8B030D-6E8A-4147-A177-3AD203B41FA5}">
                      <a16:colId xmlns:a16="http://schemas.microsoft.com/office/drawing/2014/main" val="863580480"/>
                    </a:ext>
                  </a:extLst>
                </a:gridCol>
                <a:gridCol w="991025">
                  <a:extLst>
                    <a:ext uri="{9D8B030D-6E8A-4147-A177-3AD203B41FA5}">
                      <a16:colId xmlns:a16="http://schemas.microsoft.com/office/drawing/2014/main" val="445361672"/>
                    </a:ext>
                  </a:extLst>
                </a:gridCol>
                <a:gridCol w="991025">
                  <a:extLst>
                    <a:ext uri="{9D8B030D-6E8A-4147-A177-3AD203B41FA5}">
                      <a16:colId xmlns:a16="http://schemas.microsoft.com/office/drawing/2014/main" val="2162452761"/>
                    </a:ext>
                  </a:extLst>
                </a:gridCol>
              </a:tblGrid>
              <a:tr h="239873">
                <a:tc rowSpan="2">
                  <a:txBody>
                    <a:bodyPr/>
                    <a:lstStyle/>
                    <a:p>
                      <a:pPr marL="0" marR="0" algn="ctr">
                        <a:spcBef>
                          <a:spcPts val="0"/>
                        </a:spcBef>
                        <a:spcAft>
                          <a:spcPts val="0"/>
                        </a:spcAft>
                      </a:pPr>
                      <a:r>
                        <a:rPr lang="en-US" sz="1100" b="1" dirty="0">
                          <a:effectLst/>
                        </a:rPr>
                        <a:t>Method</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gridSpan="4">
                  <a:txBody>
                    <a:bodyPr/>
                    <a:lstStyle/>
                    <a:p>
                      <a:pPr marL="0" marR="0" algn="ctr">
                        <a:spcBef>
                          <a:spcPts val="0"/>
                        </a:spcBef>
                        <a:spcAft>
                          <a:spcPts val="0"/>
                        </a:spcAft>
                      </a:pPr>
                      <a:r>
                        <a:rPr lang="en-US" sz="1100" b="1" dirty="0">
                          <a:effectLst/>
                        </a:rPr>
                        <a:t>Pathogenic (PP3)</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spcBef>
                          <a:spcPts val="0"/>
                        </a:spcBef>
                        <a:spcAft>
                          <a:spcPts val="0"/>
                        </a:spcAft>
                      </a:pPr>
                      <a:r>
                        <a:rPr lang="en-US" sz="1100" b="1" dirty="0">
                          <a:effectLst/>
                        </a:rPr>
                        <a:t>Benign (BP4)</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4132560"/>
                  </a:ext>
                </a:extLst>
              </a:tr>
              <a:tr h="239873">
                <a:tc vMerge="1">
                  <a:txBody>
                    <a:bodyPr/>
                    <a:lstStyle/>
                    <a:p>
                      <a:endParaRPr lang="en-US"/>
                    </a:p>
                  </a:txBody>
                  <a:tcPr/>
                </a:tc>
                <a:tc>
                  <a:txBody>
                    <a:bodyPr/>
                    <a:lstStyle/>
                    <a:p>
                      <a:pPr marL="0" marR="0" algn="ctr">
                        <a:spcBef>
                          <a:spcPts val="0"/>
                        </a:spcBef>
                        <a:spcAft>
                          <a:spcPts val="0"/>
                        </a:spcAft>
                      </a:pPr>
                      <a:r>
                        <a:rPr lang="en-US" sz="1100" b="1">
                          <a:effectLst/>
                        </a:rPr>
                        <a:t>Very Strong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Strong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Moderate</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Supporting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Supporting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Moderate</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a:effectLst/>
                        </a:rPr>
                        <a:t>Strong</a:t>
                      </a:r>
                      <a:endParaRPr lang="en-US" sz="11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b="1" dirty="0">
                          <a:effectLst/>
                        </a:rPr>
                        <a:t>Very Strong</a:t>
                      </a:r>
                      <a:endParaRPr lang="en-US"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1703803"/>
                  </a:ext>
                </a:extLst>
              </a:tr>
              <a:tr h="239873">
                <a:tc>
                  <a:txBody>
                    <a:bodyPr/>
                    <a:lstStyle/>
                    <a:p>
                      <a:pPr marL="0" marR="0">
                        <a:spcBef>
                          <a:spcPts val="0"/>
                        </a:spcBef>
                        <a:spcAft>
                          <a:spcPts val="0"/>
                        </a:spcAft>
                      </a:pPr>
                      <a:r>
                        <a:rPr lang="en-US" sz="1100" dirty="0" err="1">
                          <a:effectLst/>
                        </a:rPr>
                        <a:t>BayesDel</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0.50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[0.27, 0.50)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[0.13, 0.27)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(-0.36, -0.18]</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-0.36</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935784879"/>
                  </a:ext>
                </a:extLst>
              </a:tr>
              <a:tr h="239873">
                <a:tc>
                  <a:txBody>
                    <a:bodyPr/>
                    <a:lstStyle/>
                    <a:p>
                      <a:pPr marL="0" marR="0">
                        <a:spcBef>
                          <a:spcPts val="0"/>
                        </a:spcBef>
                        <a:spcAft>
                          <a:spcPts val="0"/>
                        </a:spcAft>
                      </a:pPr>
                      <a:r>
                        <a:rPr lang="en-US" sz="1100">
                          <a:effectLst/>
                        </a:rPr>
                        <a:t>CADD</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28.1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[25.3, 28.1)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(17.3, 22.7]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(0.15, 17.3]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0.15</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048835949"/>
                  </a:ext>
                </a:extLst>
              </a:tr>
              <a:tr h="239873">
                <a:tc>
                  <a:txBody>
                    <a:bodyPr/>
                    <a:lstStyle/>
                    <a:p>
                      <a:pPr marL="0" marR="0">
                        <a:spcBef>
                          <a:spcPts val="0"/>
                        </a:spcBef>
                        <a:spcAft>
                          <a:spcPts val="0"/>
                        </a:spcAft>
                      </a:pPr>
                      <a:r>
                        <a:rPr lang="en-US" sz="1100">
                          <a:effectLst/>
                        </a:rPr>
                        <a:t>EA</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0.821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[0.685, 0.821)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(0.069, 0.262]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0.069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66751674"/>
                  </a:ext>
                </a:extLst>
              </a:tr>
              <a:tr h="239873">
                <a:tc>
                  <a:txBody>
                    <a:bodyPr/>
                    <a:lstStyle/>
                    <a:p>
                      <a:pPr marL="0" marR="0">
                        <a:spcBef>
                          <a:spcPts val="0"/>
                        </a:spcBef>
                        <a:spcAft>
                          <a:spcPts val="0"/>
                        </a:spcAft>
                      </a:pPr>
                      <a:r>
                        <a:rPr lang="en-US" sz="1100">
                          <a:effectLst/>
                        </a:rPr>
                        <a:t>FATHMM</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-5.04</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(-5.04, -4.14]</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[3.32, 4.69)</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4.69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328729353"/>
                  </a:ext>
                </a:extLst>
              </a:tr>
              <a:tr h="239873">
                <a:tc>
                  <a:txBody>
                    <a:bodyPr/>
                    <a:lstStyle/>
                    <a:p>
                      <a:pPr marL="0" marR="0">
                        <a:spcBef>
                          <a:spcPts val="0"/>
                        </a:spcBef>
                        <a:spcAft>
                          <a:spcPts val="0"/>
                        </a:spcAft>
                      </a:pPr>
                      <a:r>
                        <a:rPr lang="en-US" sz="1100">
                          <a:effectLst/>
                        </a:rPr>
                        <a:t>GERP++</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(-4.54, 2.70]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-4.54</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51214429"/>
                  </a:ext>
                </a:extLst>
              </a:tr>
              <a:tr h="239873">
                <a:tc>
                  <a:txBody>
                    <a:bodyPr/>
                    <a:lstStyle/>
                    <a:p>
                      <a:pPr marL="0" marR="0">
                        <a:spcBef>
                          <a:spcPts val="0"/>
                        </a:spcBef>
                        <a:spcAft>
                          <a:spcPts val="0"/>
                        </a:spcAft>
                      </a:pPr>
                      <a:r>
                        <a:rPr lang="en-US" sz="1100">
                          <a:effectLst/>
                        </a:rPr>
                        <a:t>MPC</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1.828</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[1.360, 1.828)</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058210174"/>
                  </a:ext>
                </a:extLst>
              </a:tr>
              <a:tr h="239873">
                <a:tc>
                  <a:txBody>
                    <a:bodyPr/>
                    <a:lstStyle/>
                    <a:p>
                      <a:pPr marL="0" marR="0">
                        <a:spcBef>
                          <a:spcPts val="0"/>
                        </a:spcBef>
                        <a:spcAft>
                          <a:spcPts val="0"/>
                        </a:spcAft>
                      </a:pPr>
                      <a:r>
                        <a:rPr lang="en-US" sz="1100">
                          <a:effectLst/>
                        </a:rPr>
                        <a:t>MutPred2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0.932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[0.829, 0.932)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[0.737, 0.829)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(0.197, 0.391]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(0.010, 0.197]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0.010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02903725"/>
                  </a:ext>
                </a:extLst>
              </a:tr>
              <a:tr h="239873">
                <a:tc>
                  <a:txBody>
                    <a:bodyPr/>
                    <a:lstStyle/>
                    <a:p>
                      <a:pPr marL="0" marR="0">
                        <a:spcBef>
                          <a:spcPts val="0"/>
                        </a:spcBef>
                        <a:spcAft>
                          <a:spcPts val="0"/>
                        </a:spcAft>
                      </a:pPr>
                      <a:r>
                        <a:rPr lang="en-US" sz="1100">
                          <a:effectLst/>
                        </a:rPr>
                        <a:t>PhyloP</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9.741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[7.367, 9.741)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(0.021, 1.879]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0.021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512041231"/>
                  </a:ext>
                </a:extLst>
              </a:tr>
              <a:tr h="239873">
                <a:tc>
                  <a:txBody>
                    <a:bodyPr/>
                    <a:lstStyle/>
                    <a:p>
                      <a:pPr marL="0" marR="0">
                        <a:spcBef>
                          <a:spcPts val="0"/>
                        </a:spcBef>
                        <a:spcAft>
                          <a:spcPts val="0"/>
                        </a:spcAft>
                      </a:pPr>
                      <a:r>
                        <a:rPr lang="en-US" sz="1100" dirty="0">
                          <a:effectLst/>
                        </a:rPr>
                        <a:t>PolyPhen-2</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0.999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[0.978, 0.999)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(0.009, 0.113]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0.009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462958777"/>
                  </a:ext>
                </a:extLst>
              </a:tr>
              <a:tr h="239873">
                <a:tc>
                  <a:txBody>
                    <a:bodyPr/>
                    <a:lstStyle/>
                    <a:p>
                      <a:pPr marL="0" marR="0">
                        <a:spcBef>
                          <a:spcPts val="0"/>
                        </a:spcBef>
                        <a:spcAft>
                          <a:spcPts val="0"/>
                        </a:spcAft>
                      </a:pPr>
                      <a:r>
                        <a:rPr lang="en-US" sz="1100">
                          <a:effectLst/>
                        </a:rPr>
                        <a:t>PrimateAI</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0.867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[0.790, 0.867)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(0.362, 0.483]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0.362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949189629"/>
                  </a:ext>
                </a:extLst>
              </a:tr>
              <a:tr h="239873">
                <a:tc>
                  <a:txBody>
                    <a:bodyPr/>
                    <a:lstStyle/>
                    <a:p>
                      <a:pPr marL="0" marR="0">
                        <a:spcBef>
                          <a:spcPts val="0"/>
                        </a:spcBef>
                        <a:spcAft>
                          <a:spcPts val="0"/>
                        </a:spcAft>
                      </a:pPr>
                      <a:r>
                        <a:rPr lang="en-US" sz="1100">
                          <a:effectLst/>
                        </a:rPr>
                        <a:t>REVEL</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0.932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[0.773, 0.932)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[0.644, 0.773)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(0.183, 0.290]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(0.016, 0.183]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(0.003, 0.016]</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0.003</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2686733168"/>
                  </a:ext>
                </a:extLst>
              </a:tr>
              <a:tr h="239873">
                <a:tc>
                  <a:txBody>
                    <a:bodyPr/>
                    <a:lstStyle/>
                    <a:p>
                      <a:pPr marL="0" marR="0">
                        <a:spcBef>
                          <a:spcPts val="0"/>
                        </a:spcBef>
                        <a:spcAft>
                          <a:spcPts val="0"/>
                        </a:spcAft>
                      </a:pPr>
                      <a:r>
                        <a:rPr lang="en-US" sz="1100">
                          <a:effectLst/>
                        </a:rPr>
                        <a:t>SIFT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0.000</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(0.000, 0.001]</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[0.080, 0.327)</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0.327</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3156266083"/>
                  </a:ext>
                </a:extLst>
              </a:tr>
              <a:tr h="239873">
                <a:tc>
                  <a:txBody>
                    <a:bodyPr/>
                    <a:lstStyle/>
                    <a:p>
                      <a:pPr marL="0" marR="0">
                        <a:spcBef>
                          <a:spcPts val="0"/>
                        </a:spcBef>
                        <a:spcAft>
                          <a:spcPts val="0"/>
                        </a:spcAft>
                      </a:pPr>
                      <a:r>
                        <a:rPr lang="en-US" sz="1100">
                          <a:effectLst/>
                        </a:rPr>
                        <a:t>VEST4</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0.965</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[0.861, 0.965)</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[0.764, 0.861)</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(0.302, 0.449]</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 0.302</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a:effectLst/>
                        </a:rPr>
                        <a:t>-</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tc>
                  <a:txBody>
                    <a:bodyPr/>
                    <a:lstStyle/>
                    <a:p>
                      <a:pPr marL="0" marR="0" algn="ctr">
                        <a:spcBef>
                          <a:spcPts val="0"/>
                        </a:spcBef>
                        <a:spcAft>
                          <a:spcPts val="0"/>
                        </a:spcAft>
                      </a:pPr>
                      <a:r>
                        <a:rPr lang="en-US" sz="1100" dirty="0">
                          <a:effectLst/>
                        </a:rPr>
                        <a:t>-</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1435" marR="51435" marT="0" marB="0" anchor="ctr"/>
                </a:tc>
                <a:extLst>
                  <a:ext uri="{0D108BD9-81ED-4DB2-BD59-A6C34878D82A}">
                    <a16:rowId xmlns:a16="http://schemas.microsoft.com/office/drawing/2014/main" val="1799080127"/>
                  </a:ext>
                </a:extLst>
              </a:tr>
            </a:tbl>
          </a:graphicData>
        </a:graphic>
      </p:graphicFrame>
      <p:sp>
        <p:nvSpPr>
          <p:cNvPr id="7" name="Rectangle 6">
            <a:extLst>
              <a:ext uri="{FF2B5EF4-FFF2-40B4-BE49-F238E27FC236}">
                <a16:creationId xmlns:a16="http://schemas.microsoft.com/office/drawing/2014/main" id="{AA58F568-2A35-E8C5-4659-39FCC1601516}"/>
              </a:ext>
            </a:extLst>
          </p:cNvPr>
          <p:cNvSpPr/>
          <p:nvPr/>
        </p:nvSpPr>
        <p:spPr>
          <a:xfrm>
            <a:off x="109847" y="2130136"/>
            <a:ext cx="4960916" cy="240476"/>
          </a:xfrm>
          <a:prstGeom prst="rect">
            <a:avLst/>
          </a:prstGeom>
          <a:noFill/>
          <a:ln w="38100">
            <a:solidFill>
              <a:srgbClr val="FF00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8" name="Rectangle 7">
            <a:extLst>
              <a:ext uri="{FF2B5EF4-FFF2-40B4-BE49-F238E27FC236}">
                <a16:creationId xmlns:a16="http://schemas.microsoft.com/office/drawing/2014/main" id="{03A084B4-23BD-FB17-A4F2-68E31FAC1C0E}"/>
              </a:ext>
            </a:extLst>
          </p:cNvPr>
          <p:cNvSpPr/>
          <p:nvPr/>
        </p:nvSpPr>
        <p:spPr>
          <a:xfrm>
            <a:off x="109847" y="3570019"/>
            <a:ext cx="4960916" cy="240476"/>
          </a:xfrm>
          <a:prstGeom prst="rect">
            <a:avLst/>
          </a:prstGeom>
          <a:noFill/>
          <a:ln w="38100">
            <a:solidFill>
              <a:srgbClr val="FF00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9" name="Rectangle 8">
            <a:extLst>
              <a:ext uri="{FF2B5EF4-FFF2-40B4-BE49-F238E27FC236}">
                <a16:creationId xmlns:a16="http://schemas.microsoft.com/office/drawing/2014/main" id="{6ADEDC9B-85E4-2705-DC26-A625CE1A7FFE}"/>
              </a:ext>
            </a:extLst>
          </p:cNvPr>
          <p:cNvSpPr/>
          <p:nvPr/>
        </p:nvSpPr>
        <p:spPr>
          <a:xfrm>
            <a:off x="109846" y="4527467"/>
            <a:ext cx="4960916" cy="240476"/>
          </a:xfrm>
          <a:prstGeom prst="rect">
            <a:avLst/>
          </a:prstGeom>
          <a:noFill/>
          <a:ln w="38100">
            <a:solidFill>
              <a:srgbClr val="FF00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10" name="Rectangle 9">
            <a:extLst>
              <a:ext uri="{FF2B5EF4-FFF2-40B4-BE49-F238E27FC236}">
                <a16:creationId xmlns:a16="http://schemas.microsoft.com/office/drawing/2014/main" id="{D4702DDF-47F0-D184-6404-40D2B2B4149E}"/>
              </a:ext>
            </a:extLst>
          </p:cNvPr>
          <p:cNvSpPr/>
          <p:nvPr/>
        </p:nvSpPr>
        <p:spPr>
          <a:xfrm>
            <a:off x="109847" y="5017324"/>
            <a:ext cx="4960917" cy="240476"/>
          </a:xfrm>
          <a:prstGeom prst="rect">
            <a:avLst/>
          </a:prstGeom>
          <a:noFill/>
          <a:ln w="38100">
            <a:solidFill>
              <a:srgbClr val="FF00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11" name="Rectangle 10">
            <a:extLst>
              <a:ext uri="{FF2B5EF4-FFF2-40B4-BE49-F238E27FC236}">
                <a16:creationId xmlns:a16="http://schemas.microsoft.com/office/drawing/2014/main" id="{CF82D221-3284-DD70-17F3-1F58BE53D9FE}"/>
              </a:ext>
            </a:extLst>
          </p:cNvPr>
          <p:cNvSpPr/>
          <p:nvPr/>
        </p:nvSpPr>
        <p:spPr>
          <a:xfrm>
            <a:off x="5067794" y="2375064"/>
            <a:ext cx="3966359" cy="240476"/>
          </a:xfrm>
          <a:prstGeom prst="rect">
            <a:avLst/>
          </a:prstGeom>
          <a:noFill/>
          <a:ln w="38100">
            <a:solidFill>
              <a:srgbClr val="036C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12" name="Rectangle 11">
            <a:extLst>
              <a:ext uri="{FF2B5EF4-FFF2-40B4-BE49-F238E27FC236}">
                <a16:creationId xmlns:a16="http://schemas.microsoft.com/office/drawing/2014/main" id="{C042594B-330A-81B2-0FE0-C54EC0BA4F26}"/>
              </a:ext>
            </a:extLst>
          </p:cNvPr>
          <p:cNvSpPr/>
          <p:nvPr/>
        </p:nvSpPr>
        <p:spPr>
          <a:xfrm>
            <a:off x="5067794" y="3570018"/>
            <a:ext cx="3966359" cy="240476"/>
          </a:xfrm>
          <a:prstGeom prst="rect">
            <a:avLst/>
          </a:prstGeom>
          <a:noFill/>
          <a:ln w="38100">
            <a:solidFill>
              <a:srgbClr val="036C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13" name="Rectangle 12">
            <a:extLst>
              <a:ext uri="{FF2B5EF4-FFF2-40B4-BE49-F238E27FC236}">
                <a16:creationId xmlns:a16="http://schemas.microsoft.com/office/drawing/2014/main" id="{8FFF116F-51B3-4B40-9D67-4CD7F9BDB776}"/>
              </a:ext>
            </a:extLst>
          </p:cNvPr>
          <p:cNvSpPr/>
          <p:nvPr/>
        </p:nvSpPr>
        <p:spPr>
          <a:xfrm>
            <a:off x="5067793" y="4527466"/>
            <a:ext cx="3966359" cy="240476"/>
          </a:xfrm>
          <a:prstGeom prst="rect">
            <a:avLst/>
          </a:prstGeom>
          <a:noFill/>
          <a:ln w="38100">
            <a:solidFill>
              <a:srgbClr val="036CB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14" name="Text Box 6">
            <a:extLst>
              <a:ext uri="{FF2B5EF4-FFF2-40B4-BE49-F238E27FC236}">
                <a16:creationId xmlns:a16="http://schemas.microsoft.com/office/drawing/2014/main" id="{CD5D6585-BF17-7591-A2B8-16D2D376995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5" name="Text Box 8">
            <a:extLst>
              <a:ext uri="{FF2B5EF4-FFF2-40B4-BE49-F238E27FC236}">
                <a16:creationId xmlns:a16="http://schemas.microsoft.com/office/drawing/2014/main" id="{9C5F94C5-5BF4-A721-BAE2-7C6861997147}"/>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6" name="Text Box 9">
            <a:extLst>
              <a:ext uri="{FF2B5EF4-FFF2-40B4-BE49-F238E27FC236}">
                <a16:creationId xmlns:a16="http://schemas.microsoft.com/office/drawing/2014/main" id="{C06904C5-DC6C-1439-4527-308A522B1A1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7" name="Footer Placeholder 3">
            <a:extLst>
              <a:ext uri="{FF2B5EF4-FFF2-40B4-BE49-F238E27FC236}">
                <a16:creationId xmlns:a16="http://schemas.microsoft.com/office/drawing/2014/main" id="{04E2B312-F941-32C0-A519-798EC48AB6AC}"/>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645106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1FAB0-E8D0-B2BA-3654-2874C4544AEC}"/>
              </a:ext>
            </a:extLst>
          </p:cNvPr>
          <p:cNvSpPr>
            <a:spLocks noGrp="1"/>
          </p:cNvSpPr>
          <p:nvPr>
            <p:ph type="title"/>
          </p:nvPr>
        </p:nvSpPr>
        <p:spPr>
          <a:xfrm>
            <a:off x="457200" y="274638"/>
            <a:ext cx="8229600" cy="563562"/>
          </a:xfrm>
        </p:spPr>
        <p:txBody>
          <a:bodyPr>
            <a:normAutofit/>
          </a:bodyPr>
          <a:lstStyle/>
          <a:p>
            <a:r>
              <a:rPr lang="en-US" sz="2900" b="1" dirty="0"/>
              <a:t>‘Validating’ score intervals on a new data set</a:t>
            </a:r>
          </a:p>
        </p:txBody>
      </p:sp>
      <p:grpSp>
        <p:nvGrpSpPr>
          <p:cNvPr id="8" name="Group 7">
            <a:extLst>
              <a:ext uri="{FF2B5EF4-FFF2-40B4-BE49-F238E27FC236}">
                <a16:creationId xmlns:a16="http://schemas.microsoft.com/office/drawing/2014/main" id="{A21683EE-B64D-814F-4644-CB3BCBB414EA}"/>
              </a:ext>
            </a:extLst>
          </p:cNvPr>
          <p:cNvGrpSpPr/>
          <p:nvPr/>
        </p:nvGrpSpPr>
        <p:grpSpPr>
          <a:xfrm>
            <a:off x="421767" y="1143000"/>
            <a:ext cx="8471916" cy="3790823"/>
            <a:chOff x="543297" y="1438445"/>
            <a:chExt cx="11295888" cy="5054430"/>
          </a:xfrm>
        </p:grpSpPr>
        <p:pic>
          <p:nvPicPr>
            <p:cNvPr id="5" name="Picture 4">
              <a:extLst>
                <a:ext uri="{FF2B5EF4-FFF2-40B4-BE49-F238E27FC236}">
                  <a16:creationId xmlns:a16="http://schemas.microsoft.com/office/drawing/2014/main" id="{D5A661F5-3F88-16DE-32FD-182E07D7AE74}"/>
                </a:ext>
              </a:extLst>
            </p:cNvPr>
            <p:cNvPicPr>
              <a:picLocks noChangeAspect="1"/>
            </p:cNvPicPr>
            <p:nvPr/>
          </p:nvPicPr>
          <p:blipFill rotWithShape="1">
            <a:blip r:embed="rId2"/>
            <a:srcRect l="5878" t="63379" r="24394" b="12511"/>
            <a:stretch/>
          </p:blipFill>
          <p:spPr>
            <a:xfrm>
              <a:off x="543297" y="1438445"/>
              <a:ext cx="11295888" cy="5054430"/>
            </a:xfrm>
            <a:prstGeom prst="rect">
              <a:avLst/>
            </a:prstGeom>
          </p:spPr>
        </p:pic>
        <p:sp>
          <p:nvSpPr>
            <p:cNvPr id="7" name="Rectangle 6">
              <a:extLst>
                <a:ext uri="{FF2B5EF4-FFF2-40B4-BE49-F238E27FC236}">
                  <a16:creationId xmlns:a16="http://schemas.microsoft.com/office/drawing/2014/main" id="{539BF431-996D-6436-CB8A-FAB5D31246A5}"/>
                </a:ext>
              </a:extLst>
            </p:cNvPr>
            <p:cNvSpPr/>
            <p:nvPr/>
          </p:nvSpPr>
          <p:spPr>
            <a:xfrm>
              <a:off x="600205" y="1446430"/>
              <a:ext cx="475989" cy="488515"/>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9" name="Text Box 6">
            <a:extLst>
              <a:ext uri="{FF2B5EF4-FFF2-40B4-BE49-F238E27FC236}">
                <a16:creationId xmlns:a16="http://schemas.microsoft.com/office/drawing/2014/main" id="{359DAEDB-D10C-7C96-DBEF-37D00FE0312A}"/>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 name="Text Box 8">
            <a:extLst>
              <a:ext uri="{FF2B5EF4-FFF2-40B4-BE49-F238E27FC236}">
                <a16:creationId xmlns:a16="http://schemas.microsoft.com/office/drawing/2014/main" id="{2FC77D27-C298-43CA-C491-51D277299C58}"/>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1" name="Text Box 9">
            <a:extLst>
              <a:ext uri="{FF2B5EF4-FFF2-40B4-BE49-F238E27FC236}">
                <a16:creationId xmlns:a16="http://schemas.microsoft.com/office/drawing/2014/main" id="{76D80D51-6ECB-FBDB-DC4D-85ED9FED4B7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2" name="Footer Placeholder 3">
            <a:extLst>
              <a:ext uri="{FF2B5EF4-FFF2-40B4-BE49-F238E27FC236}">
                <a16:creationId xmlns:a16="http://schemas.microsoft.com/office/drawing/2014/main" id="{9A5C30AC-A8EA-0A40-85B9-AFF29FDDCEBE}"/>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24722009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71FC1-ECF4-82B2-1D1C-64D889DBB41A}"/>
              </a:ext>
            </a:extLst>
          </p:cNvPr>
          <p:cNvSpPr>
            <a:spLocks noGrp="1"/>
          </p:cNvSpPr>
          <p:nvPr>
            <p:ph type="title"/>
          </p:nvPr>
        </p:nvSpPr>
        <p:spPr>
          <a:xfrm>
            <a:off x="-38956" y="254644"/>
            <a:ext cx="9195498" cy="1078937"/>
          </a:xfrm>
        </p:spPr>
        <p:txBody>
          <a:bodyPr>
            <a:noAutofit/>
          </a:bodyPr>
          <a:lstStyle/>
          <a:p>
            <a:r>
              <a:rPr lang="en-US" sz="2700" b="1" dirty="0"/>
              <a:t>Choice of tool involves a trade-off between evidential strength and false positive classifications</a:t>
            </a:r>
          </a:p>
        </p:txBody>
      </p:sp>
      <p:pic>
        <p:nvPicPr>
          <p:cNvPr id="5" name="Picture 4">
            <a:extLst>
              <a:ext uri="{FF2B5EF4-FFF2-40B4-BE49-F238E27FC236}">
                <a16:creationId xmlns:a16="http://schemas.microsoft.com/office/drawing/2014/main" id="{705E0109-0A35-DC7E-237E-CCDCE9472DDA}"/>
              </a:ext>
            </a:extLst>
          </p:cNvPr>
          <p:cNvPicPr>
            <a:picLocks noChangeAspect="1"/>
          </p:cNvPicPr>
          <p:nvPr/>
        </p:nvPicPr>
        <p:blipFill>
          <a:blip r:embed="rId2"/>
          <a:stretch>
            <a:fillRect/>
          </a:stretch>
        </p:blipFill>
        <p:spPr>
          <a:xfrm>
            <a:off x="96134" y="1488713"/>
            <a:ext cx="3357033" cy="3696633"/>
          </a:xfrm>
          <a:prstGeom prst="rect">
            <a:avLst/>
          </a:prstGeom>
        </p:spPr>
      </p:pic>
      <p:pic>
        <p:nvPicPr>
          <p:cNvPr id="6" name="Picture 5">
            <a:extLst>
              <a:ext uri="{FF2B5EF4-FFF2-40B4-BE49-F238E27FC236}">
                <a16:creationId xmlns:a16="http://schemas.microsoft.com/office/drawing/2014/main" id="{43D9B0DA-189B-C670-A0F2-9BBDC0B9B65A}"/>
              </a:ext>
            </a:extLst>
          </p:cNvPr>
          <p:cNvPicPr>
            <a:picLocks noChangeAspect="1"/>
          </p:cNvPicPr>
          <p:nvPr/>
        </p:nvPicPr>
        <p:blipFill>
          <a:blip r:embed="rId3"/>
          <a:stretch>
            <a:fillRect/>
          </a:stretch>
        </p:blipFill>
        <p:spPr>
          <a:xfrm>
            <a:off x="4603299" y="1447800"/>
            <a:ext cx="3356878" cy="3696462"/>
          </a:xfrm>
          <a:prstGeom prst="rect">
            <a:avLst/>
          </a:prstGeom>
        </p:spPr>
      </p:pic>
      <p:sp>
        <p:nvSpPr>
          <p:cNvPr id="7" name="TextBox 6">
            <a:extLst>
              <a:ext uri="{FF2B5EF4-FFF2-40B4-BE49-F238E27FC236}">
                <a16:creationId xmlns:a16="http://schemas.microsoft.com/office/drawing/2014/main" id="{FC356A10-880B-8EA7-0783-58DCA034CEBA}"/>
              </a:ext>
            </a:extLst>
          </p:cNvPr>
          <p:cNvSpPr txBox="1"/>
          <p:nvPr/>
        </p:nvSpPr>
        <p:spPr>
          <a:xfrm>
            <a:off x="3453168" y="2552554"/>
            <a:ext cx="1118833" cy="1015663"/>
          </a:xfrm>
          <a:prstGeom prst="rect">
            <a:avLst/>
          </a:prstGeom>
          <a:noFill/>
        </p:spPr>
        <p:txBody>
          <a:bodyPr wrap="square" rtlCol="0">
            <a:spAutoFit/>
          </a:bodyPr>
          <a:lstStyle/>
          <a:p>
            <a:r>
              <a:rPr lang="en-US" sz="1500" dirty="0"/>
              <a:t>Likelihood ratios on </a:t>
            </a:r>
            <a:r>
              <a:rPr lang="en-US" sz="1500" dirty="0" err="1"/>
              <a:t>ClinVar</a:t>
            </a:r>
            <a:r>
              <a:rPr lang="en-US" sz="1500" dirty="0"/>
              <a:t> 2020 set</a:t>
            </a:r>
          </a:p>
        </p:txBody>
      </p:sp>
      <p:sp>
        <p:nvSpPr>
          <p:cNvPr id="8" name="TextBox 7">
            <a:extLst>
              <a:ext uri="{FF2B5EF4-FFF2-40B4-BE49-F238E27FC236}">
                <a16:creationId xmlns:a16="http://schemas.microsoft.com/office/drawing/2014/main" id="{447CDAA6-65B3-AB49-8D49-37B6016BD874}"/>
              </a:ext>
            </a:extLst>
          </p:cNvPr>
          <p:cNvSpPr txBox="1"/>
          <p:nvPr/>
        </p:nvSpPr>
        <p:spPr>
          <a:xfrm>
            <a:off x="7947901" y="2680847"/>
            <a:ext cx="1208641" cy="1015663"/>
          </a:xfrm>
          <a:prstGeom prst="rect">
            <a:avLst/>
          </a:prstGeom>
          <a:noFill/>
        </p:spPr>
        <p:txBody>
          <a:bodyPr wrap="square" rtlCol="0">
            <a:spAutoFit/>
          </a:bodyPr>
          <a:lstStyle/>
          <a:p>
            <a:r>
              <a:rPr lang="en-US" sz="1500" dirty="0"/>
              <a:t>Fraction of variants in </a:t>
            </a:r>
            <a:r>
              <a:rPr lang="en-US" sz="1500" dirty="0" err="1"/>
              <a:t>gnomAD</a:t>
            </a:r>
            <a:r>
              <a:rPr lang="en-US" sz="1500" dirty="0"/>
              <a:t> set</a:t>
            </a:r>
          </a:p>
        </p:txBody>
      </p:sp>
      <p:sp>
        <p:nvSpPr>
          <p:cNvPr id="11" name="Text Box 6">
            <a:extLst>
              <a:ext uri="{FF2B5EF4-FFF2-40B4-BE49-F238E27FC236}">
                <a16:creationId xmlns:a16="http://schemas.microsoft.com/office/drawing/2014/main" id="{C1EA46EB-8E63-03DC-81D2-FC023AD7E996}"/>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2" name="Text Box 8">
            <a:extLst>
              <a:ext uri="{FF2B5EF4-FFF2-40B4-BE49-F238E27FC236}">
                <a16:creationId xmlns:a16="http://schemas.microsoft.com/office/drawing/2014/main" id="{3002914E-21FE-10CC-0D09-3A2998B026F9}"/>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3" name="Text Box 9">
            <a:extLst>
              <a:ext uri="{FF2B5EF4-FFF2-40B4-BE49-F238E27FC236}">
                <a16:creationId xmlns:a16="http://schemas.microsoft.com/office/drawing/2014/main" id="{33B68A6F-08C4-C7D7-C553-E9180D71C1B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4" name="Footer Placeholder 3">
            <a:extLst>
              <a:ext uri="{FF2B5EF4-FFF2-40B4-BE49-F238E27FC236}">
                <a16:creationId xmlns:a16="http://schemas.microsoft.com/office/drawing/2014/main" id="{67A7B605-B203-CF61-DC07-ECEAA71A3503}"/>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2986246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71FC1-ECF4-82B2-1D1C-64D889DBB41A}"/>
              </a:ext>
            </a:extLst>
          </p:cNvPr>
          <p:cNvSpPr>
            <a:spLocks noGrp="1"/>
          </p:cNvSpPr>
          <p:nvPr>
            <p:ph type="title"/>
          </p:nvPr>
        </p:nvSpPr>
        <p:spPr>
          <a:xfrm>
            <a:off x="-38956" y="254644"/>
            <a:ext cx="9195498" cy="1078937"/>
          </a:xfrm>
        </p:spPr>
        <p:txBody>
          <a:bodyPr>
            <a:noAutofit/>
          </a:bodyPr>
          <a:lstStyle/>
          <a:p>
            <a:r>
              <a:rPr lang="en-US" sz="2700" b="1" dirty="0"/>
              <a:t>Choice of tool involves a trade-off between evidential strength and false positive classifications</a:t>
            </a:r>
          </a:p>
        </p:txBody>
      </p:sp>
      <p:pic>
        <p:nvPicPr>
          <p:cNvPr id="5" name="Picture 4">
            <a:extLst>
              <a:ext uri="{FF2B5EF4-FFF2-40B4-BE49-F238E27FC236}">
                <a16:creationId xmlns:a16="http://schemas.microsoft.com/office/drawing/2014/main" id="{705E0109-0A35-DC7E-237E-CCDCE9472DDA}"/>
              </a:ext>
            </a:extLst>
          </p:cNvPr>
          <p:cNvPicPr>
            <a:picLocks noChangeAspect="1"/>
          </p:cNvPicPr>
          <p:nvPr/>
        </p:nvPicPr>
        <p:blipFill>
          <a:blip r:embed="rId2"/>
          <a:stretch>
            <a:fillRect/>
          </a:stretch>
        </p:blipFill>
        <p:spPr>
          <a:xfrm>
            <a:off x="96134" y="1488713"/>
            <a:ext cx="3357033" cy="3696633"/>
          </a:xfrm>
          <a:prstGeom prst="rect">
            <a:avLst/>
          </a:prstGeom>
        </p:spPr>
      </p:pic>
      <p:pic>
        <p:nvPicPr>
          <p:cNvPr id="6" name="Picture 5">
            <a:extLst>
              <a:ext uri="{FF2B5EF4-FFF2-40B4-BE49-F238E27FC236}">
                <a16:creationId xmlns:a16="http://schemas.microsoft.com/office/drawing/2014/main" id="{43D9B0DA-189B-C670-A0F2-9BBDC0B9B65A}"/>
              </a:ext>
            </a:extLst>
          </p:cNvPr>
          <p:cNvPicPr>
            <a:picLocks noChangeAspect="1"/>
          </p:cNvPicPr>
          <p:nvPr/>
        </p:nvPicPr>
        <p:blipFill>
          <a:blip r:embed="rId3"/>
          <a:stretch>
            <a:fillRect/>
          </a:stretch>
        </p:blipFill>
        <p:spPr>
          <a:xfrm>
            <a:off x="4603299" y="1447800"/>
            <a:ext cx="3356878" cy="3696462"/>
          </a:xfrm>
          <a:prstGeom prst="rect">
            <a:avLst/>
          </a:prstGeom>
        </p:spPr>
      </p:pic>
      <p:sp>
        <p:nvSpPr>
          <p:cNvPr id="7" name="TextBox 6">
            <a:extLst>
              <a:ext uri="{FF2B5EF4-FFF2-40B4-BE49-F238E27FC236}">
                <a16:creationId xmlns:a16="http://schemas.microsoft.com/office/drawing/2014/main" id="{FC356A10-880B-8EA7-0783-58DCA034CEBA}"/>
              </a:ext>
            </a:extLst>
          </p:cNvPr>
          <p:cNvSpPr txBox="1"/>
          <p:nvPr/>
        </p:nvSpPr>
        <p:spPr>
          <a:xfrm>
            <a:off x="3453168" y="2552554"/>
            <a:ext cx="1118833" cy="1015663"/>
          </a:xfrm>
          <a:prstGeom prst="rect">
            <a:avLst/>
          </a:prstGeom>
          <a:noFill/>
        </p:spPr>
        <p:txBody>
          <a:bodyPr wrap="square" rtlCol="0">
            <a:spAutoFit/>
          </a:bodyPr>
          <a:lstStyle/>
          <a:p>
            <a:r>
              <a:rPr lang="en-US" sz="1500" dirty="0"/>
              <a:t>Likelihood ratios on </a:t>
            </a:r>
            <a:r>
              <a:rPr lang="en-US" sz="1500" dirty="0" err="1"/>
              <a:t>ClinVar</a:t>
            </a:r>
            <a:r>
              <a:rPr lang="en-US" sz="1500" dirty="0"/>
              <a:t> 2020 set</a:t>
            </a:r>
          </a:p>
        </p:txBody>
      </p:sp>
      <p:sp>
        <p:nvSpPr>
          <p:cNvPr id="8" name="TextBox 7">
            <a:extLst>
              <a:ext uri="{FF2B5EF4-FFF2-40B4-BE49-F238E27FC236}">
                <a16:creationId xmlns:a16="http://schemas.microsoft.com/office/drawing/2014/main" id="{447CDAA6-65B3-AB49-8D49-37B6016BD874}"/>
              </a:ext>
            </a:extLst>
          </p:cNvPr>
          <p:cNvSpPr txBox="1"/>
          <p:nvPr/>
        </p:nvSpPr>
        <p:spPr>
          <a:xfrm>
            <a:off x="7947901" y="2680847"/>
            <a:ext cx="1208641" cy="1015663"/>
          </a:xfrm>
          <a:prstGeom prst="rect">
            <a:avLst/>
          </a:prstGeom>
          <a:noFill/>
        </p:spPr>
        <p:txBody>
          <a:bodyPr wrap="square" rtlCol="0">
            <a:spAutoFit/>
          </a:bodyPr>
          <a:lstStyle/>
          <a:p>
            <a:r>
              <a:rPr lang="en-US" sz="1500" dirty="0"/>
              <a:t>Fraction of variants in </a:t>
            </a:r>
            <a:r>
              <a:rPr lang="en-US" sz="1500" dirty="0" err="1"/>
              <a:t>gnomAD</a:t>
            </a:r>
            <a:r>
              <a:rPr lang="en-US" sz="1500" dirty="0"/>
              <a:t> set</a:t>
            </a:r>
          </a:p>
        </p:txBody>
      </p:sp>
      <p:sp>
        <p:nvSpPr>
          <p:cNvPr id="3" name="Rectangle 2">
            <a:extLst>
              <a:ext uri="{FF2B5EF4-FFF2-40B4-BE49-F238E27FC236}">
                <a16:creationId xmlns:a16="http://schemas.microsoft.com/office/drawing/2014/main" id="{0E85990A-51E9-FF56-BE46-84EF7AFA6242}"/>
              </a:ext>
            </a:extLst>
          </p:cNvPr>
          <p:cNvSpPr/>
          <p:nvPr/>
        </p:nvSpPr>
        <p:spPr>
          <a:xfrm>
            <a:off x="1001731" y="1488713"/>
            <a:ext cx="924674" cy="490976"/>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10" name="Rectangle 9">
            <a:extLst>
              <a:ext uri="{FF2B5EF4-FFF2-40B4-BE49-F238E27FC236}">
                <a16:creationId xmlns:a16="http://schemas.microsoft.com/office/drawing/2014/main" id="{FB32EFCB-AEE7-B5EB-5091-4ADD6A3ADCA9}"/>
              </a:ext>
            </a:extLst>
          </p:cNvPr>
          <p:cNvSpPr/>
          <p:nvPr/>
        </p:nvSpPr>
        <p:spPr>
          <a:xfrm>
            <a:off x="5500527" y="1451409"/>
            <a:ext cx="924674" cy="490976"/>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endParaRPr lang="en-US" sz="1350" dirty="0" err="1"/>
          </a:p>
        </p:txBody>
      </p:sp>
      <p:sp>
        <p:nvSpPr>
          <p:cNvPr id="11" name="Text Box 6">
            <a:extLst>
              <a:ext uri="{FF2B5EF4-FFF2-40B4-BE49-F238E27FC236}">
                <a16:creationId xmlns:a16="http://schemas.microsoft.com/office/drawing/2014/main" id="{C1EA46EB-8E63-03DC-81D2-FC023AD7E996}"/>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2" name="Text Box 8">
            <a:extLst>
              <a:ext uri="{FF2B5EF4-FFF2-40B4-BE49-F238E27FC236}">
                <a16:creationId xmlns:a16="http://schemas.microsoft.com/office/drawing/2014/main" id="{3002914E-21FE-10CC-0D09-3A2998B026F9}"/>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3" name="Text Box 9">
            <a:extLst>
              <a:ext uri="{FF2B5EF4-FFF2-40B4-BE49-F238E27FC236}">
                <a16:creationId xmlns:a16="http://schemas.microsoft.com/office/drawing/2014/main" id="{33B68A6F-08C4-C7D7-C553-E9180D71C1B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4" name="Footer Placeholder 3">
            <a:extLst>
              <a:ext uri="{FF2B5EF4-FFF2-40B4-BE49-F238E27FC236}">
                <a16:creationId xmlns:a16="http://schemas.microsoft.com/office/drawing/2014/main" id="{67A7B605-B203-CF61-DC07-ECEAA71A3503}"/>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21130018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B6ED-FE8F-43B2-B33A-938BB548BCF9}"/>
              </a:ext>
            </a:extLst>
          </p:cNvPr>
          <p:cNvSpPr>
            <a:spLocks noGrp="1"/>
          </p:cNvSpPr>
          <p:nvPr>
            <p:ph type="title"/>
          </p:nvPr>
        </p:nvSpPr>
        <p:spPr>
          <a:xfrm>
            <a:off x="342900" y="152400"/>
            <a:ext cx="8458200" cy="838200"/>
          </a:xfrm>
        </p:spPr>
        <p:txBody>
          <a:bodyPr>
            <a:normAutofit/>
          </a:bodyPr>
          <a:lstStyle/>
          <a:p>
            <a:r>
              <a:rPr lang="en-US" sz="3200" b="1" dirty="0"/>
              <a:t>Summary and Discussion</a:t>
            </a:r>
          </a:p>
        </p:txBody>
      </p:sp>
      <p:sp>
        <p:nvSpPr>
          <p:cNvPr id="3" name="Content Placeholder 2">
            <a:extLst>
              <a:ext uri="{FF2B5EF4-FFF2-40B4-BE49-F238E27FC236}">
                <a16:creationId xmlns:a16="http://schemas.microsoft.com/office/drawing/2014/main" id="{913072E2-2E80-4A34-86E5-D1A5AC288511}"/>
              </a:ext>
            </a:extLst>
          </p:cNvPr>
          <p:cNvSpPr>
            <a:spLocks noGrp="1"/>
          </p:cNvSpPr>
          <p:nvPr>
            <p:ph idx="1"/>
          </p:nvPr>
        </p:nvSpPr>
        <p:spPr>
          <a:xfrm>
            <a:off x="342900" y="914400"/>
            <a:ext cx="8718908" cy="5334000"/>
          </a:xfrm>
        </p:spPr>
        <p:txBody>
          <a:bodyPr>
            <a:noAutofit/>
          </a:bodyPr>
          <a:lstStyle/>
          <a:p>
            <a:pPr marL="0" indent="0">
              <a:buNone/>
            </a:pPr>
            <a:r>
              <a:rPr lang="en-US" sz="1800" dirty="0">
                <a:solidFill>
                  <a:schemeClr val="accent1"/>
                </a:solidFill>
              </a:rPr>
              <a:t>Highlights</a:t>
            </a:r>
          </a:p>
          <a:p>
            <a:r>
              <a:rPr lang="en-US" sz="1800" dirty="0"/>
              <a:t>Default developer-recommended thresholds are not necessarily calibrated for clinical use</a:t>
            </a:r>
          </a:p>
          <a:p>
            <a:r>
              <a:rPr lang="en-US" sz="1800" dirty="0"/>
              <a:t>Computational predictors can provide more than Supporting evidence, even Strong evidence for pathogenicity/benignity</a:t>
            </a:r>
          </a:p>
          <a:p>
            <a:r>
              <a:rPr lang="en-US" sz="1800" dirty="0"/>
              <a:t>Propose updated recommendations for PP3/BP4</a:t>
            </a:r>
          </a:p>
          <a:p>
            <a:pPr lvl="1"/>
            <a:r>
              <a:rPr lang="en-US" sz="1800" dirty="0"/>
              <a:t>Will need for more rigorous documentation of evidential lines in the future</a:t>
            </a:r>
          </a:p>
        </p:txBody>
      </p:sp>
      <p:sp>
        <p:nvSpPr>
          <p:cNvPr id="5" name="Text Box 6">
            <a:extLst>
              <a:ext uri="{FF2B5EF4-FFF2-40B4-BE49-F238E27FC236}">
                <a16:creationId xmlns:a16="http://schemas.microsoft.com/office/drawing/2014/main" id="{381808E8-2476-D095-4E43-AECCE0F16CF0}"/>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5517075D-F64E-26CB-E63B-411B3C909412}"/>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7" name="Text Box 9">
            <a:extLst>
              <a:ext uri="{FF2B5EF4-FFF2-40B4-BE49-F238E27FC236}">
                <a16:creationId xmlns:a16="http://schemas.microsoft.com/office/drawing/2014/main" id="{0D01C10E-2790-B9B1-2E73-87E857DA2AE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700692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B6ED-FE8F-43B2-B33A-938BB548BCF9}"/>
              </a:ext>
            </a:extLst>
          </p:cNvPr>
          <p:cNvSpPr>
            <a:spLocks noGrp="1"/>
          </p:cNvSpPr>
          <p:nvPr>
            <p:ph type="title"/>
          </p:nvPr>
        </p:nvSpPr>
        <p:spPr>
          <a:xfrm>
            <a:off x="342900" y="152400"/>
            <a:ext cx="8458200" cy="838200"/>
          </a:xfrm>
        </p:spPr>
        <p:txBody>
          <a:bodyPr>
            <a:normAutofit/>
          </a:bodyPr>
          <a:lstStyle/>
          <a:p>
            <a:r>
              <a:rPr lang="en-US" sz="3200" b="1" dirty="0"/>
              <a:t>Summary and Discussion</a:t>
            </a:r>
          </a:p>
        </p:txBody>
      </p:sp>
      <p:sp>
        <p:nvSpPr>
          <p:cNvPr id="3" name="Content Placeholder 2">
            <a:extLst>
              <a:ext uri="{FF2B5EF4-FFF2-40B4-BE49-F238E27FC236}">
                <a16:creationId xmlns:a16="http://schemas.microsoft.com/office/drawing/2014/main" id="{913072E2-2E80-4A34-86E5-D1A5AC288511}"/>
              </a:ext>
            </a:extLst>
          </p:cNvPr>
          <p:cNvSpPr>
            <a:spLocks noGrp="1"/>
          </p:cNvSpPr>
          <p:nvPr>
            <p:ph idx="1"/>
          </p:nvPr>
        </p:nvSpPr>
        <p:spPr>
          <a:xfrm>
            <a:off x="342900" y="914400"/>
            <a:ext cx="8718908" cy="5334000"/>
          </a:xfrm>
        </p:spPr>
        <p:txBody>
          <a:bodyPr>
            <a:noAutofit/>
          </a:bodyPr>
          <a:lstStyle/>
          <a:p>
            <a:pPr marL="0" indent="0">
              <a:buNone/>
            </a:pPr>
            <a:r>
              <a:rPr lang="en-US" sz="1800" dirty="0">
                <a:solidFill>
                  <a:schemeClr val="accent1"/>
                </a:solidFill>
              </a:rPr>
              <a:t>Highlights</a:t>
            </a:r>
          </a:p>
          <a:p>
            <a:r>
              <a:rPr lang="en-US" sz="1800" dirty="0"/>
              <a:t>Default developer-recommended thresholds are not necessarily calibrated for clinical use</a:t>
            </a:r>
          </a:p>
          <a:p>
            <a:r>
              <a:rPr lang="en-US" sz="1800" dirty="0"/>
              <a:t>Computational predictors can provide more than Supporting evidence, even Strong evidence for pathogenicity/benignity</a:t>
            </a:r>
          </a:p>
          <a:p>
            <a:r>
              <a:rPr lang="en-US" sz="1800" dirty="0"/>
              <a:t>Propose updated recommendations for PP3/BP4</a:t>
            </a:r>
          </a:p>
          <a:p>
            <a:pPr lvl="1"/>
            <a:r>
              <a:rPr lang="en-US" sz="1800" dirty="0"/>
              <a:t>Will need for more rigorous documentation of evidential lines in the future</a:t>
            </a:r>
          </a:p>
          <a:p>
            <a:r>
              <a:rPr lang="en-US" sz="1800" dirty="0"/>
              <a:t>Local posterior probability calculation as an approach to assess and calibrate predictions for clinical use</a:t>
            </a:r>
          </a:p>
          <a:p>
            <a:pPr lvl="1"/>
            <a:r>
              <a:rPr lang="en-US" sz="1800" dirty="0"/>
              <a:t>Different from typical machine learning evaluation metrics and approaches</a:t>
            </a:r>
          </a:p>
          <a:p>
            <a:pPr lvl="1"/>
            <a:r>
              <a:rPr lang="en-US" sz="1800" dirty="0"/>
              <a:t>Grounded in theory</a:t>
            </a:r>
          </a:p>
          <a:p>
            <a:r>
              <a:rPr lang="en-US" sz="1800" dirty="0"/>
              <a:t>With sufficient data, approach can be extended to gene-specific and/or disease-specific contexts</a:t>
            </a:r>
          </a:p>
          <a:p>
            <a:r>
              <a:rPr lang="en-US" sz="1800" dirty="0"/>
              <a:t>Approach can be generalized to calibrate any continuous score distribution for clinical use (e.g., functional assay scores)</a:t>
            </a:r>
          </a:p>
        </p:txBody>
      </p:sp>
      <p:sp>
        <p:nvSpPr>
          <p:cNvPr id="5" name="Text Box 6">
            <a:extLst>
              <a:ext uri="{FF2B5EF4-FFF2-40B4-BE49-F238E27FC236}">
                <a16:creationId xmlns:a16="http://schemas.microsoft.com/office/drawing/2014/main" id="{381808E8-2476-D095-4E43-AECCE0F16CF0}"/>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5517075D-F64E-26CB-E63B-411B3C909412}"/>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7" name="Text Box 9">
            <a:extLst>
              <a:ext uri="{FF2B5EF4-FFF2-40B4-BE49-F238E27FC236}">
                <a16:creationId xmlns:a16="http://schemas.microsoft.com/office/drawing/2014/main" id="{0D01C10E-2790-B9B1-2E73-87E857DA2AE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8653104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B6ED-FE8F-43B2-B33A-938BB548BCF9}"/>
              </a:ext>
            </a:extLst>
          </p:cNvPr>
          <p:cNvSpPr>
            <a:spLocks noGrp="1"/>
          </p:cNvSpPr>
          <p:nvPr>
            <p:ph type="title"/>
          </p:nvPr>
        </p:nvSpPr>
        <p:spPr>
          <a:xfrm>
            <a:off x="342900" y="152400"/>
            <a:ext cx="8458200" cy="838200"/>
          </a:xfrm>
        </p:spPr>
        <p:txBody>
          <a:bodyPr>
            <a:normAutofit/>
          </a:bodyPr>
          <a:lstStyle/>
          <a:p>
            <a:r>
              <a:rPr lang="en-US" sz="3200" b="1" dirty="0"/>
              <a:t>Summary and Discussion</a:t>
            </a:r>
          </a:p>
        </p:txBody>
      </p:sp>
      <p:sp>
        <p:nvSpPr>
          <p:cNvPr id="3" name="Content Placeholder 2">
            <a:extLst>
              <a:ext uri="{FF2B5EF4-FFF2-40B4-BE49-F238E27FC236}">
                <a16:creationId xmlns:a16="http://schemas.microsoft.com/office/drawing/2014/main" id="{913072E2-2E80-4A34-86E5-D1A5AC288511}"/>
              </a:ext>
            </a:extLst>
          </p:cNvPr>
          <p:cNvSpPr>
            <a:spLocks noGrp="1"/>
          </p:cNvSpPr>
          <p:nvPr>
            <p:ph idx="1"/>
          </p:nvPr>
        </p:nvSpPr>
        <p:spPr>
          <a:xfrm>
            <a:off x="342900" y="914400"/>
            <a:ext cx="8718908" cy="5334000"/>
          </a:xfrm>
        </p:spPr>
        <p:txBody>
          <a:bodyPr>
            <a:noAutofit/>
          </a:bodyPr>
          <a:lstStyle/>
          <a:p>
            <a:pPr marL="0" indent="0">
              <a:buNone/>
            </a:pPr>
            <a:r>
              <a:rPr lang="en-US" sz="1800" dirty="0">
                <a:solidFill>
                  <a:schemeClr val="accent1"/>
                </a:solidFill>
              </a:rPr>
              <a:t>Caveats</a:t>
            </a:r>
          </a:p>
          <a:p>
            <a:r>
              <a:rPr lang="en-US" sz="1800" dirty="0"/>
              <a:t>“Gold-standard” </a:t>
            </a:r>
            <a:r>
              <a:rPr lang="en-US" sz="1800" dirty="0" err="1"/>
              <a:t>ClinVar</a:t>
            </a:r>
            <a:r>
              <a:rPr lang="en-US" sz="1800" dirty="0"/>
              <a:t> annotations often incorporate prediction methods</a:t>
            </a:r>
          </a:p>
          <a:p>
            <a:r>
              <a:rPr lang="en-US" sz="1800" dirty="0"/>
              <a:t>Overlap between information used by predictors and other lines of evidence not accounted for</a:t>
            </a:r>
          </a:p>
          <a:p>
            <a:r>
              <a:rPr lang="en-US" sz="1800" dirty="0"/>
              <a:t>Estimation challenges</a:t>
            </a:r>
          </a:p>
          <a:p>
            <a:pPr lvl="1"/>
            <a:r>
              <a:rPr lang="en-US" sz="1800" dirty="0"/>
              <a:t>Data set representativeness</a:t>
            </a:r>
          </a:p>
          <a:p>
            <a:pPr lvl="1"/>
            <a:r>
              <a:rPr lang="en-US" sz="1800" dirty="0"/>
              <a:t>Prior probability estimation</a:t>
            </a:r>
          </a:p>
          <a:p>
            <a:pPr lvl="1"/>
            <a:r>
              <a:rPr lang="en-US" sz="1800" dirty="0"/>
              <a:t>Limitations of ACMG/AMP rules and Bayesian framework  </a:t>
            </a:r>
          </a:p>
          <a:p>
            <a:r>
              <a:rPr lang="en-US" sz="1800" dirty="0"/>
              <a:t>Developed only for use within the ACMG/AMP guidelines and may not behave as expected in other contexts</a:t>
            </a:r>
          </a:p>
        </p:txBody>
      </p:sp>
      <p:sp>
        <p:nvSpPr>
          <p:cNvPr id="5" name="Text Box 6">
            <a:extLst>
              <a:ext uri="{FF2B5EF4-FFF2-40B4-BE49-F238E27FC236}">
                <a16:creationId xmlns:a16="http://schemas.microsoft.com/office/drawing/2014/main" id="{381808E8-2476-D095-4E43-AECCE0F16CF0}"/>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5517075D-F64E-26CB-E63B-411B3C909412}"/>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7" name="Text Box 9">
            <a:extLst>
              <a:ext uri="{FF2B5EF4-FFF2-40B4-BE49-F238E27FC236}">
                <a16:creationId xmlns:a16="http://schemas.microsoft.com/office/drawing/2014/main" id="{0D01C10E-2790-B9B1-2E73-87E857DA2AE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5688926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1504B-C733-2542-8702-391208E994C3}"/>
              </a:ext>
            </a:extLst>
          </p:cNvPr>
          <p:cNvSpPr>
            <a:spLocks noGrp="1"/>
          </p:cNvSpPr>
          <p:nvPr>
            <p:ph type="title"/>
          </p:nvPr>
        </p:nvSpPr>
        <p:spPr>
          <a:xfrm>
            <a:off x="457200" y="274638"/>
            <a:ext cx="8229600" cy="704975"/>
          </a:xfrm>
        </p:spPr>
        <p:txBody>
          <a:bodyPr>
            <a:normAutofit/>
          </a:bodyPr>
          <a:lstStyle/>
          <a:p>
            <a:r>
              <a:rPr lang="en-US" sz="3200" b="1" dirty="0"/>
              <a:t>Acknowledgments</a:t>
            </a:r>
          </a:p>
        </p:txBody>
      </p:sp>
      <p:sp>
        <p:nvSpPr>
          <p:cNvPr id="4" name="Content Placeholder 3">
            <a:extLst>
              <a:ext uri="{FF2B5EF4-FFF2-40B4-BE49-F238E27FC236}">
                <a16:creationId xmlns:a16="http://schemas.microsoft.com/office/drawing/2014/main" id="{6A7B27AD-0FC9-FAEF-469C-082CB571C28E}"/>
              </a:ext>
            </a:extLst>
          </p:cNvPr>
          <p:cNvSpPr>
            <a:spLocks noGrp="1"/>
          </p:cNvSpPr>
          <p:nvPr>
            <p:ph idx="1"/>
          </p:nvPr>
        </p:nvSpPr>
        <p:spPr>
          <a:xfrm>
            <a:off x="342901" y="1262151"/>
            <a:ext cx="3178568" cy="3567282"/>
          </a:xfrm>
        </p:spPr>
        <p:txBody>
          <a:bodyPr>
            <a:noAutofit/>
          </a:bodyPr>
          <a:lstStyle/>
          <a:p>
            <a:pPr marL="0" indent="0">
              <a:buNone/>
            </a:pPr>
            <a:r>
              <a:rPr lang="en-US" sz="1800" b="1" dirty="0" err="1"/>
              <a:t>ClinGen</a:t>
            </a:r>
            <a:r>
              <a:rPr lang="en-US" sz="1800" b="1" dirty="0"/>
              <a:t> SVI computational subgroup members</a:t>
            </a:r>
          </a:p>
          <a:p>
            <a:pPr marL="161925" indent="-257175"/>
            <a:r>
              <a:rPr lang="en-US" sz="1800" dirty="0"/>
              <a:t>Steven E. Brenner</a:t>
            </a:r>
          </a:p>
          <a:p>
            <a:pPr marL="161925" indent="-257175"/>
            <a:r>
              <a:rPr lang="en-US" sz="1800" dirty="0"/>
              <a:t>Predrag </a:t>
            </a:r>
            <a:r>
              <a:rPr lang="en-US" sz="1800" dirty="0" err="1"/>
              <a:t>Radivojac</a:t>
            </a:r>
            <a:endParaRPr lang="en-US" sz="1800" dirty="0"/>
          </a:p>
          <a:p>
            <a:pPr marL="161925" indent="-257175"/>
            <a:r>
              <a:rPr lang="en-US" sz="1800" dirty="0"/>
              <a:t>Marc S. Greenblatt</a:t>
            </a:r>
          </a:p>
          <a:p>
            <a:pPr marL="161925" indent="-257175"/>
            <a:r>
              <a:rPr lang="en-US" sz="1800" dirty="0"/>
              <a:t>Rachel </a:t>
            </a:r>
            <a:r>
              <a:rPr lang="en-US" sz="1800" dirty="0" err="1"/>
              <a:t>Karchin</a:t>
            </a:r>
            <a:endParaRPr lang="en-US" sz="1800" dirty="0"/>
          </a:p>
          <a:p>
            <a:pPr marL="161925" indent="-257175"/>
            <a:r>
              <a:rPr lang="en-US" sz="1800" dirty="0"/>
              <a:t>Anne O’Donnell-Luria</a:t>
            </a:r>
          </a:p>
          <a:p>
            <a:pPr marL="161925" indent="-257175"/>
            <a:r>
              <a:rPr lang="en-US" sz="1800" dirty="0"/>
              <a:t>Sean V. </a:t>
            </a:r>
            <a:r>
              <a:rPr lang="en-US" sz="1800" dirty="0" err="1"/>
              <a:t>Tavtigian</a:t>
            </a:r>
            <a:endParaRPr lang="en-US" sz="1800" dirty="0"/>
          </a:p>
          <a:p>
            <a:pPr marL="161925" indent="-257175"/>
            <a:r>
              <a:rPr lang="en-US" sz="1800" dirty="0"/>
              <a:t>Steven M. Harrison</a:t>
            </a:r>
          </a:p>
          <a:p>
            <a:pPr marL="161925" indent="-257175"/>
            <a:r>
              <a:rPr lang="en-US" sz="1800" dirty="0"/>
              <a:t>Leslie G. </a:t>
            </a:r>
            <a:r>
              <a:rPr lang="en-US" sz="1800" dirty="0" err="1"/>
              <a:t>Biesecker</a:t>
            </a:r>
            <a:endParaRPr lang="en-US" sz="1800" dirty="0"/>
          </a:p>
          <a:p>
            <a:pPr marL="304800" lvl="1" indent="0">
              <a:buNone/>
            </a:pPr>
            <a:endParaRPr lang="en-US" sz="1800" dirty="0"/>
          </a:p>
          <a:p>
            <a:pPr marL="304800" indent="-45244">
              <a:buNone/>
            </a:pPr>
            <a:endParaRPr lang="en-US" sz="1800" dirty="0"/>
          </a:p>
        </p:txBody>
      </p:sp>
      <p:sp>
        <p:nvSpPr>
          <p:cNvPr id="5" name="Content Placeholder 3">
            <a:extLst>
              <a:ext uri="{FF2B5EF4-FFF2-40B4-BE49-F238E27FC236}">
                <a16:creationId xmlns:a16="http://schemas.microsoft.com/office/drawing/2014/main" id="{26F72EB5-7FB7-97E8-7B19-17C87F54C437}"/>
              </a:ext>
            </a:extLst>
          </p:cNvPr>
          <p:cNvSpPr txBox="1">
            <a:spLocks/>
          </p:cNvSpPr>
          <p:nvPr/>
        </p:nvSpPr>
        <p:spPr>
          <a:xfrm>
            <a:off x="6248400" y="1295728"/>
            <a:ext cx="2639298" cy="3101906"/>
          </a:xfrm>
          <a:prstGeom prst="rect">
            <a:avLst/>
          </a:prstGeom>
        </p:spPr>
        <p:txBody>
          <a:bodyPr vert="horz" lIns="68580" tIns="34290" rIns="68580" bIns="34290" rtlCol="0">
            <a:noAutofit/>
          </a:bodyPr>
          <a:lstStyle>
            <a:lvl1pPr marL="342900" indent="-342900" algn="l" defTabSz="457200" rtl="0" eaLnBrk="1" latinLnBrk="0" hangingPunct="1">
              <a:spcBef>
                <a:spcPct val="20000"/>
              </a:spcBef>
              <a:buFont typeface="Arial"/>
              <a:buChar char="•"/>
              <a:defRPr sz="2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34950" indent="-234950"/>
            <a:r>
              <a:rPr lang="en-US" sz="1800" dirty="0"/>
              <a:t>Alicia B. Byrne</a:t>
            </a:r>
          </a:p>
          <a:p>
            <a:pPr marL="234950" indent="-234950"/>
            <a:r>
              <a:rPr lang="en-US" sz="1800" dirty="0"/>
              <a:t>Bing-Jian Feng</a:t>
            </a:r>
          </a:p>
          <a:p>
            <a:pPr marL="234950" indent="-234950"/>
            <a:r>
              <a:rPr lang="en-US" sz="1800" dirty="0" err="1"/>
              <a:t>Kymberleigh</a:t>
            </a:r>
            <a:r>
              <a:rPr lang="en-US" sz="1800" dirty="0"/>
              <a:t> A. </a:t>
            </a:r>
            <a:r>
              <a:rPr lang="en-US" sz="1800" dirty="0" err="1"/>
              <a:t>Pagel</a:t>
            </a:r>
            <a:endParaRPr lang="en-US" sz="1800" dirty="0"/>
          </a:p>
          <a:p>
            <a:pPr marL="234950" indent="-234950"/>
            <a:r>
              <a:rPr lang="en-US" sz="1800" dirty="0"/>
              <a:t>Sean D. Mooney</a:t>
            </a:r>
          </a:p>
          <a:p>
            <a:pPr marL="234950" indent="-234950"/>
            <a:r>
              <a:rPr lang="en-US" sz="1800" dirty="0"/>
              <a:t>Joseph Rothstein</a:t>
            </a:r>
          </a:p>
          <a:p>
            <a:pPr marL="234950" indent="-234950"/>
            <a:r>
              <a:rPr lang="en-US" sz="1800" dirty="0" err="1"/>
              <a:t>Weiva</a:t>
            </a:r>
            <a:r>
              <a:rPr lang="en-US" sz="1800" dirty="0"/>
              <a:t> </a:t>
            </a:r>
            <a:r>
              <a:rPr lang="en-US" sz="1800" dirty="0" err="1"/>
              <a:t>Sieh</a:t>
            </a:r>
            <a:endParaRPr lang="en-US" sz="1800" dirty="0"/>
          </a:p>
          <a:p>
            <a:pPr marL="234950" indent="-234950"/>
            <a:r>
              <a:rPr lang="en-US" sz="1800" dirty="0"/>
              <a:t>Panagiotis </a:t>
            </a:r>
            <a:r>
              <a:rPr lang="en-US" sz="1800" dirty="0" err="1"/>
              <a:t>Katsonis</a:t>
            </a:r>
            <a:endParaRPr lang="en-US" sz="1800" dirty="0"/>
          </a:p>
          <a:p>
            <a:pPr marL="234950" indent="-234950"/>
            <a:r>
              <a:rPr lang="en-US" sz="1800" dirty="0"/>
              <a:t>Olivier </a:t>
            </a:r>
            <a:r>
              <a:rPr lang="en-US" sz="1800" dirty="0" err="1"/>
              <a:t>Lichtarge</a:t>
            </a:r>
            <a:endParaRPr lang="en-US" sz="1800" dirty="0"/>
          </a:p>
        </p:txBody>
      </p:sp>
      <p:sp>
        <p:nvSpPr>
          <p:cNvPr id="6" name="Content Placeholder 3">
            <a:extLst>
              <a:ext uri="{FF2B5EF4-FFF2-40B4-BE49-F238E27FC236}">
                <a16:creationId xmlns:a16="http://schemas.microsoft.com/office/drawing/2014/main" id="{D2914F7C-6555-4C38-27CA-5AEF839DE6C5}"/>
              </a:ext>
            </a:extLst>
          </p:cNvPr>
          <p:cNvSpPr txBox="1">
            <a:spLocks/>
          </p:cNvSpPr>
          <p:nvPr/>
        </p:nvSpPr>
        <p:spPr>
          <a:xfrm>
            <a:off x="3609102" y="1278820"/>
            <a:ext cx="2639298" cy="2988380"/>
          </a:xfrm>
          <a:prstGeom prst="rect">
            <a:avLst/>
          </a:prstGeom>
        </p:spPr>
        <p:txBody>
          <a:bodyPr vert="horz" lIns="68580" tIns="34290" rIns="68580" bIns="34290" rtlCol="0">
            <a:noAutofit/>
          </a:bodyPr>
          <a:lstStyle>
            <a:lvl1pPr marL="342900" indent="-342900" algn="l" defTabSz="457200" rtl="0" eaLnBrk="1" latinLnBrk="0" hangingPunct="1">
              <a:spcBef>
                <a:spcPct val="20000"/>
              </a:spcBef>
              <a:buFont typeface="Arial"/>
              <a:buChar char="•"/>
              <a:defRPr sz="2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09575" indent="-236538"/>
            <a:r>
              <a:rPr lang="en-US" sz="1800" dirty="0"/>
              <a:t>Jonathan S. Berg</a:t>
            </a:r>
          </a:p>
          <a:p>
            <a:pPr marL="409575" indent="-236538"/>
            <a:r>
              <a:rPr lang="en-US" sz="1800" dirty="0"/>
              <a:t>Sharon E. </a:t>
            </a:r>
            <a:r>
              <a:rPr lang="en-US" sz="1800" dirty="0" err="1"/>
              <a:t>Plon</a:t>
            </a:r>
            <a:endParaRPr lang="en-US" sz="1800" dirty="0"/>
          </a:p>
          <a:p>
            <a:pPr marL="409575" indent="-236538"/>
            <a:r>
              <a:rPr lang="en-US" sz="1800" dirty="0"/>
              <a:t>Heidi L. Rehm</a:t>
            </a:r>
          </a:p>
        </p:txBody>
      </p:sp>
      <p:sp>
        <p:nvSpPr>
          <p:cNvPr id="3" name="TextBox 2">
            <a:extLst>
              <a:ext uri="{FF2B5EF4-FFF2-40B4-BE49-F238E27FC236}">
                <a16:creationId xmlns:a16="http://schemas.microsoft.com/office/drawing/2014/main" id="{C06E8F87-A859-1147-1C29-0C65BE30163C}"/>
              </a:ext>
            </a:extLst>
          </p:cNvPr>
          <p:cNvSpPr txBox="1"/>
          <p:nvPr/>
        </p:nvSpPr>
        <p:spPr>
          <a:xfrm>
            <a:off x="2379306" y="1430837"/>
            <a:ext cx="0" cy="0"/>
          </a:xfrm>
          <a:prstGeom prst="rect">
            <a:avLst/>
          </a:prstGeom>
          <a:noFill/>
        </p:spPr>
        <p:txBody>
          <a:bodyPr wrap="none" lIns="0" tIns="0" rIns="0" bIns="0" rtlCol="0">
            <a:noAutofit/>
          </a:bodyPr>
          <a:lstStyle/>
          <a:p>
            <a:pPr>
              <a:spcAft>
                <a:spcPts val="450"/>
              </a:spcAft>
            </a:pPr>
            <a:endParaRPr lang="en-US" sz="1350" dirty="0" err="1"/>
          </a:p>
        </p:txBody>
      </p:sp>
      <p:sp>
        <p:nvSpPr>
          <p:cNvPr id="7" name="Rectangle 6">
            <a:extLst>
              <a:ext uri="{FF2B5EF4-FFF2-40B4-BE49-F238E27FC236}">
                <a16:creationId xmlns:a16="http://schemas.microsoft.com/office/drawing/2014/main" id="{861CC398-4B5B-9DAB-037D-2E0FD09F59D9}"/>
              </a:ext>
            </a:extLst>
          </p:cNvPr>
          <p:cNvSpPr/>
          <p:nvPr/>
        </p:nvSpPr>
        <p:spPr>
          <a:xfrm>
            <a:off x="4679378" y="5131050"/>
            <a:ext cx="2680542" cy="415498"/>
          </a:xfrm>
          <a:prstGeom prst="rect">
            <a:avLst/>
          </a:prstGeom>
        </p:spPr>
        <p:txBody>
          <a:bodyPr wrap="none">
            <a:spAutoFit/>
          </a:bodyPr>
          <a:lstStyle/>
          <a:p>
            <a:r>
              <a:rPr lang="en-US" sz="2100" dirty="0"/>
              <a:t>Our funding sources:</a:t>
            </a:r>
          </a:p>
        </p:txBody>
      </p:sp>
      <p:pic>
        <p:nvPicPr>
          <p:cNvPr id="1026" name="Picture 2">
            <a:extLst>
              <a:ext uri="{FF2B5EF4-FFF2-40B4-BE49-F238E27FC236}">
                <a16:creationId xmlns:a16="http://schemas.microsoft.com/office/drawing/2014/main" id="{C53B761F-DFC1-AA41-2E8B-7034ADF315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7892" y="5034550"/>
            <a:ext cx="946766" cy="832850"/>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6">
            <a:extLst>
              <a:ext uri="{FF2B5EF4-FFF2-40B4-BE49-F238E27FC236}">
                <a16:creationId xmlns:a16="http://schemas.microsoft.com/office/drawing/2014/main" id="{B3642FB4-D116-B139-E2A4-B561052FAA2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3" name="Text Box 8">
            <a:extLst>
              <a:ext uri="{FF2B5EF4-FFF2-40B4-BE49-F238E27FC236}">
                <a16:creationId xmlns:a16="http://schemas.microsoft.com/office/drawing/2014/main" id="{E412C903-FC25-8BE8-F773-DE540C22E2E2}"/>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4" name="Text Box 9">
            <a:extLst>
              <a:ext uri="{FF2B5EF4-FFF2-40B4-BE49-F238E27FC236}">
                <a16:creationId xmlns:a16="http://schemas.microsoft.com/office/drawing/2014/main" id="{DFAFCD28-F20A-CD57-E0AB-08ACBEB2835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1554345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874BA-183B-4041-ACFD-78F9F5F669D2}"/>
              </a:ext>
            </a:extLst>
          </p:cNvPr>
          <p:cNvSpPr>
            <a:spLocks noGrp="1"/>
          </p:cNvSpPr>
          <p:nvPr>
            <p:ph type="ctrTitle"/>
          </p:nvPr>
        </p:nvSpPr>
        <p:spPr>
          <a:xfrm>
            <a:off x="1400175" y="853697"/>
            <a:ext cx="6515100" cy="807849"/>
          </a:xfrm>
        </p:spPr>
        <p:txBody>
          <a:bodyPr/>
          <a:lstStyle/>
          <a:p>
            <a:r>
              <a:rPr lang="en-US" b="1" dirty="0"/>
              <a:t>Thank you</a:t>
            </a:r>
          </a:p>
        </p:txBody>
      </p:sp>
      <p:sp>
        <p:nvSpPr>
          <p:cNvPr id="3" name="TextBox 2">
            <a:extLst>
              <a:ext uri="{FF2B5EF4-FFF2-40B4-BE49-F238E27FC236}">
                <a16:creationId xmlns:a16="http://schemas.microsoft.com/office/drawing/2014/main" id="{3FD440F6-8B54-C8A0-ADC9-38BFEEEE5F27}"/>
              </a:ext>
            </a:extLst>
          </p:cNvPr>
          <p:cNvSpPr txBox="1"/>
          <p:nvPr/>
        </p:nvSpPr>
        <p:spPr>
          <a:xfrm>
            <a:off x="381000" y="2133600"/>
            <a:ext cx="8534400" cy="3429000"/>
          </a:xfrm>
          <a:prstGeom prst="rect">
            <a:avLst/>
          </a:prstGeom>
          <a:noFill/>
        </p:spPr>
        <p:txBody>
          <a:bodyPr wrap="none" lIns="0" tIns="0" rIns="0" bIns="0" rtlCol="0">
            <a:noAutofit/>
          </a:bodyPr>
          <a:lstStyle/>
          <a:p>
            <a:pPr>
              <a:spcAft>
                <a:spcPts val="450"/>
              </a:spcAft>
            </a:pPr>
            <a:r>
              <a:rPr lang="en-US" sz="2000" b="1" dirty="0"/>
              <a:t>Preprint:</a:t>
            </a:r>
          </a:p>
          <a:p>
            <a:pPr>
              <a:spcAft>
                <a:spcPts val="450"/>
              </a:spcAft>
            </a:pPr>
            <a:r>
              <a:rPr lang="en-US" sz="2000" dirty="0" err="1"/>
              <a:t>Pejaver</a:t>
            </a:r>
            <a:r>
              <a:rPr lang="en-US" sz="2000" dirty="0"/>
              <a:t> et al. (2022) Evidence-based calibration of computational tools</a:t>
            </a:r>
          </a:p>
          <a:p>
            <a:pPr>
              <a:spcAft>
                <a:spcPts val="450"/>
              </a:spcAft>
            </a:pPr>
            <a:r>
              <a:rPr lang="en-US" sz="2000" dirty="0"/>
              <a:t>for missense variant pathogenicity classification and </a:t>
            </a:r>
            <a:r>
              <a:rPr lang="en-US" sz="2000" dirty="0" err="1"/>
              <a:t>ClinGen</a:t>
            </a:r>
            <a:endParaRPr lang="en-US" sz="2000" dirty="0"/>
          </a:p>
          <a:p>
            <a:pPr>
              <a:spcAft>
                <a:spcPts val="450"/>
              </a:spcAft>
            </a:pPr>
            <a:r>
              <a:rPr lang="en-US" sz="2000" dirty="0"/>
              <a:t>recommendations for clinical use of PP3/BP4 criteria. </a:t>
            </a:r>
          </a:p>
          <a:p>
            <a:pPr>
              <a:spcAft>
                <a:spcPts val="450"/>
              </a:spcAft>
            </a:pPr>
            <a:r>
              <a:rPr lang="en-US" sz="2000" i="1" dirty="0" err="1"/>
              <a:t>bioRxiv</a:t>
            </a:r>
            <a:r>
              <a:rPr lang="en-US" sz="2000" dirty="0"/>
              <a:t> 2022.03.17.484479; </a:t>
            </a:r>
            <a:r>
              <a:rPr lang="en-US" sz="2000" dirty="0" err="1"/>
              <a:t>doi</a:t>
            </a:r>
            <a:r>
              <a:rPr lang="en-US" sz="2000" dirty="0"/>
              <a:t>: https://</a:t>
            </a:r>
            <a:r>
              <a:rPr lang="en-US" sz="2000" dirty="0" err="1"/>
              <a:t>doi.org</a:t>
            </a:r>
            <a:r>
              <a:rPr lang="en-US" sz="2000" dirty="0"/>
              <a:t>/10.1101/2022.03.17.484479</a:t>
            </a:r>
          </a:p>
          <a:p>
            <a:pPr>
              <a:spcAft>
                <a:spcPts val="450"/>
              </a:spcAft>
            </a:pPr>
            <a:endParaRPr lang="en-US" sz="2000" b="1" dirty="0">
              <a:solidFill>
                <a:schemeClr val="accent1"/>
              </a:solidFill>
            </a:endParaRPr>
          </a:p>
          <a:p>
            <a:pPr>
              <a:spcAft>
                <a:spcPts val="450"/>
              </a:spcAft>
            </a:pPr>
            <a:r>
              <a:rPr lang="en-US" sz="2000" b="1" dirty="0">
                <a:solidFill>
                  <a:schemeClr val="accent1"/>
                </a:solidFill>
              </a:rPr>
              <a:t>My lab is looking for postdocs and grad students</a:t>
            </a:r>
          </a:p>
          <a:p>
            <a:pPr>
              <a:spcAft>
                <a:spcPts val="450"/>
              </a:spcAft>
            </a:pPr>
            <a:r>
              <a:rPr lang="en-US" sz="2000" b="1" dirty="0">
                <a:solidFill>
                  <a:schemeClr val="accent1"/>
                </a:solidFill>
              </a:rPr>
              <a:t>Email: </a:t>
            </a:r>
            <a:r>
              <a:rPr lang="en-US" sz="2000" b="1" dirty="0">
                <a:solidFill>
                  <a:schemeClr val="accent1"/>
                </a:solidFill>
                <a:hlinkClick r:id="rId2">
                  <a:extLst>
                    <a:ext uri="{A12FA001-AC4F-418D-AE19-62706E023703}">
                      <ahyp:hlinkClr xmlns:ahyp="http://schemas.microsoft.com/office/drawing/2018/hyperlinkcolor" val="tx"/>
                    </a:ext>
                  </a:extLst>
                </a:hlinkClick>
              </a:rPr>
              <a:t>vikas.pejaver@mssm.edu</a:t>
            </a:r>
            <a:endParaRPr lang="en-US" sz="2000" b="1" dirty="0">
              <a:solidFill>
                <a:schemeClr val="accent1"/>
              </a:solidFill>
            </a:endParaRPr>
          </a:p>
          <a:p>
            <a:pPr>
              <a:spcAft>
                <a:spcPts val="450"/>
              </a:spcAft>
            </a:pPr>
            <a:r>
              <a:rPr lang="en-US" sz="2000" b="1" dirty="0">
                <a:solidFill>
                  <a:schemeClr val="accent1"/>
                </a:solidFill>
              </a:rPr>
              <a:t>Twitter: @</a:t>
            </a:r>
            <a:r>
              <a:rPr lang="en-US" sz="2000" b="1" dirty="0" err="1">
                <a:solidFill>
                  <a:schemeClr val="accent1"/>
                </a:solidFill>
              </a:rPr>
              <a:t>vikaspejaver</a:t>
            </a:r>
            <a:endParaRPr lang="en-US" sz="2000" b="1" dirty="0">
              <a:solidFill>
                <a:schemeClr val="accent1"/>
              </a:solidFill>
            </a:endParaRPr>
          </a:p>
          <a:p>
            <a:pPr>
              <a:spcAft>
                <a:spcPts val="450"/>
              </a:spcAft>
            </a:pPr>
            <a:endParaRPr lang="en-US" sz="2000" b="1" dirty="0">
              <a:solidFill>
                <a:schemeClr val="accent3">
                  <a:lumMod val="75000"/>
                </a:schemeClr>
              </a:solidFill>
            </a:endParaRPr>
          </a:p>
          <a:p>
            <a:pPr>
              <a:spcAft>
                <a:spcPts val="450"/>
              </a:spcAft>
            </a:pPr>
            <a:endParaRPr lang="en-US" sz="2000" dirty="0"/>
          </a:p>
        </p:txBody>
      </p:sp>
      <p:sp>
        <p:nvSpPr>
          <p:cNvPr id="7" name="Text Box 6">
            <a:extLst>
              <a:ext uri="{FF2B5EF4-FFF2-40B4-BE49-F238E27FC236}">
                <a16:creationId xmlns:a16="http://schemas.microsoft.com/office/drawing/2014/main" id="{EC33E196-7F58-69C5-11D0-4F6DE2D6A15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8" name="Text Box 8">
            <a:extLst>
              <a:ext uri="{FF2B5EF4-FFF2-40B4-BE49-F238E27FC236}">
                <a16:creationId xmlns:a16="http://schemas.microsoft.com/office/drawing/2014/main" id="{9C9E91B1-47FE-06EF-C380-F91780CFD004}"/>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9" name="Text Box 9">
            <a:extLst>
              <a:ext uri="{FF2B5EF4-FFF2-40B4-BE49-F238E27FC236}">
                <a16:creationId xmlns:a16="http://schemas.microsoft.com/office/drawing/2014/main" id="{44D722EC-8C15-0E64-1186-2ABDF5DA360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9647060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a:extLst>
              <a:ext uri="{FF2B5EF4-FFF2-40B4-BE49-F238E27FC236}">
                <a16:creationId xmlns:a16="http://schemas.microsoft.com/office/drawing/2014/main" id="{EC33E196-7F58-69C5-11D0-4F6DE2D6A15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8" name="Text Box 8">
            <a:extLst>
              <a:ext uri="{FF2B5EF4-FFF2-40B4-BE49-F238E27FC236}">
                <a16:creationId xmlns:a16="http://schemas.microsoft.com/office/drawing/2014/main" id="{9C9E91B1-47FE-06EF-C380-F91780CFD004}"/>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9" name="Text Box 9">
            <a:extLst>
              <a:ext uri="{FF2B5EF4-FFF2-40B4-BE49-F238E27FC236}">
                <a16:creationId xmlns:a16="http://schemas.microsoft.com/office/drawing/2014/main" id="{44D722EC-8C15-0E64-1186-2ABDF5DA360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3284947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874BA-183B-4041-ACFD-78F9F5F669D2}"/>
              </a:ext>
            </a:extLst>
          </p:cNvPr>
          <p:cNvSpPr>
            <a:spLocks noGrp="1"/>
          </p:cNvSpPr>
          <p:nvPr>
            <p:ph type="ctrTitle"/>
          </p:nvPr>
        </p:nvSpPr>
        <p:spPr>
          <a:xfrm>
            <a:off x="1400175" y="2621151"/>
            <a:ext cx="6515100" cy="807849"/>
          </a:xfrm>
        </p:spPr>
        <p:txBody>
          <a:bodyPr/>
          <a:lstStyle/>
          <a:p>
            <a:r>
              <a:rPr lang="en-US" b="1" dirty="0"/>
              <a:t>Extra details</a:t>
            </a:r>
          </a:p>
        </p:txBody>
      </p:sp>
      <p:sp>
        <p:nvSpPr>
          <p:cNvPr id="7" name="Text Box 6">
            <a:extLst>
              <a:ext uri="{FF2B5EF4-FFF2-40B4-BE49-F238E27FC236}">
                <a16:creationId xmlns:a16="http://schemas.microsoft.com/office/drawing/2014/main" id="{EC33E196-7F58-69C5-11D0-4F6DE2D6A15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8" name="Text Box 8">
            <a:extLst>
              <a:ext uri="{FF2B5EF4-FFF2-40B4-BE49-F238E27FC236}">
                <a16:creationId xmlns:a16="http://schemas.microsoft.com/office/drawing/2014/main" id="{9C9E91B1-47FE-06EF-C380-F91780CFD004}"/>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9" name="Text Box 9">
            <a:extLst>
              <a:ext uri="{FF2B5EF4-FFF2-40B4-BE49-F238E27FC236}">
                <a16:creationId xmlns:a16="http://schemas.microsoft.com/office/drawing/2014/main" id="{44D722EC-8C15-0E64-1186-2ABDF5DA360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6991727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A95D-8985-504B-46CE-ED0373934BF3}"/>
              </a:ext>
            </a:extLst>
          </p:cNvPr>
          <p:cNvSpPr>
            <a:spLocks noGrp="1"/>
          </p:cNvSpPr>
          <p:nvPr>
            <p:ph type="title"/>
          </p:nvPr>
        </p:nvSpPr>
        <p:spPr/>
        <p:txBody>
          <a:bodyPr>
            <a:normAutofit/>
          </a:bodyPr>
          <a:lstStyle/>
          <a:p>
            <a:r>
              <a:rPr lang="en-US" sz="3200" b="1" dirty="0"/>
              <a:t>Local posterior probability curves for typical methods</a:t>
            </a:r>
          </a:p>
        </p:txBody>
      </p:sp>
      <p:pic>
        <p:nvPicPr>
          <p:cNvPr id="7" name="Picture 6">
            <a:extLst>
              <a:ext uri="{FF2B5EF4-FFF2-40B4-BE49-F238E27FC236}">
                <a16:creationId xmlns:a16="http://schemas.microsoft.com/office/drawing/2014/main" id="{09E96D0D-3752-E3C5-526C-7706F6548E3A}"/>
              </a:ext>
            </a:extLst>
          </p:cNvPr>
          <p:cNvPicPr>
            <a:picLocks noChangeAspect="1"/>
          </p:cNvPicPr>
          <p:nvPr/>
        </p:nvPicPr>
        <p:blipFill rotWithShape="1">
          <a:blip r:embed="rId2"/>
          <a:srcRect l="5771" t="67482" r="4257"/>
          <a:stretch/>
        </p:blipFill>
        <p:spPr>
          <a:xfrm>
            <a:off x="4798050" y="3963731"/>
            <a:ext cx="4119986" cy="1057300"/>
          </a:xfrm>
          <a:prstGeom prst="rect">
            <a:avLst/>
          </a:prstGeom>
        </p:spPr>
      </p:pic>
      <p:grpSp>
        <p:nvGrpSpPr>
          <p:cNvPr id="13" name="Group 12">
            <a:extLst>
              <a:ext uri="{FF2B5EF4-FFF2-40B4-BE49-F238E27FC236}">
                <a16:creationId xmlns:a16="http://schemas.microsoft.com/office/drawing/2014/main" id="{7B6E1AB9-1A92-1B9F-45B9-B24D7DA95428}"/>
              </a:ext>
            </a:extLst>
          </p:cNvPr>
          <p:cNvGrpSpPr/>
          <p:nvPr/>
        </p:nvGrpSpPr>
        <p:grpSpPr>
          <a:xfrm>
            <a:off x="158347" y="1739064"/>
            <a:ext cx="4430268" cy="1812263"/>
            <a:chOff x="335113" y="1473700"/>
            <a:chExt cx="5907024" cy="2416350"/>
          </a:xfrm>
        </p:grpSpPr>
        <p:pic>
          <p:nvPicPr>
            <p:cNvPr id="4" name="Picture 3">
              <a:extLst>
                <a:ext uri="{FF2B5EF4-FFF2-40B4-BE49-F238E27FC236}">
                  <a16:creationId xmlns:a16="http://schemas.microsoft.com/office/drawing/2014/main" id="{7219947B-CA0F-B102-A64B-D3ADA0BA7F4A}"/>
                </a:ext>
              </a:extLst>
            </p:cNvPr>
            <p:cNvPicPr>
              <a:picLocks noChangeAspect="1"/>
            </p:cNvPicPr>
            <p:nvPr/>
          </p:nvPicPr>
          <p:blipFill rotWithShape="1">
            <a:blip r:embed="rId3"/>
            <a:srcRect l="51575"/>
            <a:stretch/>
          </p:blipFill>
          <p:spPr>
            <a:xfrm>
              <a:off x="338203" y="1473700"/>
              <a:ext cx="5903934" cy="2416350"/>
            </a:xfrm>
            <a:prstGeom prst="rect">
              <a:avLst/>
            </a:prstGeom>
          </p:spPr>
        </p:pic>
        <p:sp>
          <p:nvSpPr>
            <p:cNvPr id="10" name="Rectangle 9">
              <a:extLst>
                <a:ext uri="{FF2B5EF4-FFF2-40B4-BE49-F238E27FC236}">
                  <a16:creationId xmlns:a16="http://schemas.microsoft.com/office/drawing/2014/main" id="{97BC41D6-BA2D-4FA3-5346-43D7077F96C6}"/>
                </a:ext>
              </a:extLst>
            </p:cNvPr>
            <p:cNvSpPr/>
            <p:nvPr/>
          </p:nvSpPr>
          <p:spPr>
            <a:xfrm>
              <a:off x="335113" y="1473700"/>
              <a:ext cx="353819" cy="31752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4" name="Group 13">
            <a:extLst>
              <a:ext uri="{FF2B5EF4-FFF2-40B4-BE49-F238E27FC236}">
                <a16:creationId xmlns:a16="http://schemas.microsoft.com/office/drawing/2014/main" id="{F6CBC221-E7D2-C1A4-ACB4-E7D481F180C7}"/>
              </a:ext>
            </a:extLst>
          </p:cNvPr>
          <p:cNvGrpSpPr/>
          <p:nvPr/>
        </p:nvGrpSpPr>
        <p:grpSpPr>
          <a:xfrm>
            <a:off x="4567883" y="1667601"/>
            <a:ext cx="4453083" cy="1857186"/>
            <a:chOff x="6214495" y="1378416"/>
            <a:chExt cx="5937444" cy="2476248"/>
          </a:xfrm>
        </p:grpSpPr>
        <p:pic>
          <p:nvPicPr>
            <p:cNvPr id="5" name="Picture 4">
              <a:extLst>
                <a:ext uri="{FF2B5EF4-FFF2-40B4-BE49-F238E27FC236}">
                  <a16:creationId xmlns:a16="http://schemas.microsoft.com/office/drawing/2014/main" id="{711901AC-5406-4DB1-B0AB-019F6CBA39F1}"/>
                </a:ext>
              </a:extLst>
            </p:cNvPr>
            <p:cNvPicPr>
              <a:picLocks noChangeAspect="1"/>
            </p:cNvPicPr>
            <p:nvPr/>
          </p:nvPicPr>
          <p:blipFill rotWithShape="1">
            <a:blip r:embed="rId4"/>
            <a:srcRect t="24653" b="50000"/>
            <a:stretch/>
          </p:blipFill>
          <p:spPr>
            <a:xfrm>
              <a:off x="6244915" y="1378416"/>
              <a:ext cx="5907024" cy="2476248"/>
            </a:xfrm>
            <a:prstGeom prst="rect">
              <a:avLst/>
            </a:prstGeom>
          </p:spPr>
        </p:pic>
        <p:sp>
          <p:nvSpPr>
            <p:cNvPr id="11" name="Rectangle 10">
              <a:extLst>
                <a:ext uri="{FF2B5EF4-FFF2-40B4-BE49-F238E27FC236}">
                  <a16:creationId xmlns:a16="http://schemas.microsoft.com/office/drawing/2014/main" id="{8269336C-4126-717F-B020-D0E04F26963B}"/>
                </a:ext>
              </a:extLst>
            </p:cNvPr>
            <p:cNvSpPr/>
            <p:nvPr/>
          </p:nvSpPr>
          <p:spPr>
            <a:xfrm>
              <a:off x="6214495" y="1444445"/>
              <a:ext cx="353819" cy="31752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5" name="Group 14">
            <a:extLst>
              <a:ext uri="{FF2B5EF4-FFF2-40B4-BE49-F238E27FC236}">
                <a16:creationId xmlns:a16="http://schemas.microsoft.com/office/drawing/2014/main" id="{3F02EEA8-74A3-2885-8A00-E46829649348}"/>
              </a:ext>
            </a:extLst>
          </p:cNvPr>
          <p:cNvGrpSpPr/>
          <p:nvPr/>
        </p:nvGrpSpPr>
        <p:grpSpPr>
          <a:xfrm>
            <a:off x="133853" y="3688466"/>
            <a:ext cx="4454762" cy="1802244"/>
            <a:chOff x="302455" y="4072903"/>
            <a:chExt cx="5939682" cy="2402992"/>
          </a:xfrm>
        </p:grpSpPr>
        <p:pic>
          <p:nvPicPr>
            <p:cNvPr id="6" name="Picture 5">
              <a:extLst>
                <a:ext uri="{FF2B5EF4-FFF2-40B4-BE49-F238E27FC236}">
                  <a16:creationId xmlns:a16="http://schemas.microsoft.com/office/drawing/2014/main" id="{6258EE7B-2388-3AA0-3604-2FB70B79770E}"/>
                </a:ext>
              </a:extLst>
            </p:cNvPr>
            <p:cNvPicPr>
              <a:picLocks noChangeAspect="1"/>
            </p:cNvPicPr>
            <p:nvPr/>
          </p:nvPicPr>
          <p:blipFill rotWithShape="1">
            <a:blip r:embed="rId2"/>
            <a:srcRect b="43404"/>
            <a:stretch/>
          </p:blipFill>
          <p:spPr>
            <a:xfrm>
              <a:off x="335113" y="4102159"/>
              <a:ext cx="5907024" cy="2373736"/>
            </a:xfrm>
            <a:prstGeom prst="rect">
              <a:avLst/>
            </a:prstGeom>
          </p:spPr>
        </p:pic>
        <p:sp>
          <p:nvSpPr>
            <p:cNvPr id="12" name="Rectangle 11">
              <a:extLst>
                <a:ext uri="{FF2B5EF4-FFF2-40B4-BE49-F238E27FC236}">
                  <a16:creationId xmlns:a16="http://schemas.microsoft.com/office/drawing/2014/main" id="{8B356477-F05F-B3BB-6451-C4ABF848462B}"/>
                </a:ext>
              </a:extLst>
            </p:cNvPr>
            <p:cNvSpPr/>
            <p:nvPr/>
          </p:nvSpPr>
          <p:spPr>
            <a:xfrm>
              <a:off x="302455" y="4072903"/>
              <a:ext cx="353819" cy="31752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0" name="Text Box 6">
            <a:extLst>
              <a:ext uri="{FF2B5EF4-FFF2-40B4-BE49-F238E27FC236}">
                <a16:creationId xmlns:a16="http://schemas.microsoft.com/office/drawing/2014/main" id="{43E01429-B599-C064-3EAC-2D62A6279253}"/>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1" name="Text Box 8">
            <a:extLst>
              <a:ext uri="{FF2B5EF4-FFF2-40B4-BE49-F238E27FC236}">
                <a16:creationId xmlns:a16="http://schemas.microsoft.com/office/drawing/2014/main" id="{B9BCC32E-AD97-68B3-74D2-2B8F3070D077}"/>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22" name="Text Box 9">
            <a:extLst>
              <a:ext uri="{FF2B5EF4-FFF2-40B4-BE49-F238E27FC236}">
                <a16:creationId xmlns:a16="http://schemas.microsoft.com/office/drawing/2014/main" id="{1552B21C-D941-4787-15C8-B3C36492654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41416358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C3A16C80-12A8-C329-8B79-B4C49C662D69}"/>
              </a:ext>
            </a:extLst>
          </p:cNvPr>
          <p:cNvGrpSpPr/>
          <p:nvPr/>
        </p:nvGrpSpPr>
        <p:grpSpPr>
          <a:xfrm>
            <a:off x="157902" y="1800247"/>
            <a:ext cx="4431754" cy="1828592"/>
            <a:chOff x="334521" y="1451928"/>
            <a:chExt cx="5909005" cy="2438122"/>
          </a:xfrm>
        </p:grpSpPr>
        <p:pic>
          <p:nvPicPr>
            <p:cNvPr id="8" name="Picture 7">
              <a:extLst>
                <a:ext uri="{FF2B5EF4-FFF2-40B4-BE49-F238E27FC236}">
                  <a16:creationId xmlns:a16="http://schemas.microsoft.com/office/drawing/2014/main" id="{DD32BB3C-A383-1DDA-00F0-901ACB14F7D4}"/>
                </a:ext>
              </a:extLst>
            </p:cNvPr>
            <p:cNvPicPr>
              <a:picLocks noChangeAspect="1"/>
            </p:cNvPicPr>
            <p:nvPr/>
          </p:nvPicPr>
          <p:blipFill rotWithShape="1">
            <a:blip r:embed="rId2"/>
            <a:srcRect r="51712"/>
            <a:stretch/>
          </p:blipFill>
          <p:spPr>
            <a:xfrm>
              <a:off x="356293" y="1473700"/>
              <a:ext cx="5887233" cy="2416350"/>
            </a:xfrm>
            <a:prstGeom prst="rect">
              <a:avLst/>
            </a:prstGeom>
          </p:spPr>
        </p:pic>
        <p:sp>
          <p:nvSpPr>
            <p:cNvPr id="12" name="Rectangle 11">
              <a:extLst>
                <a:ext uri="{FF2B5EF4-FFF2-40B4-BE49-F238E27FC236}">
                  <a16:creationId xmlns:a16="http://schemas.microsoft.com/office/drawing/2014/main" id="{F4ECC86F-6A5A-A0A7-C4F6-8151A5EC6854}"/>
                </a:ext>
              </a:extLst>
            </p:cNvPr>
            <p:cNvSpPr/>
            <p:nvPr/>
          </p:nvSpPr>
          <p:spPr>
            <a:xfrm>
              <a:off x="334521" y="1451928"/>
              <a:ext cx="353819" cy="31752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7" name="Group 16">
            <a:extLst>
              <a:ext uri="{FF2B5EF4-FFF2-40B4-BE49-F238E27FC236}">
                <a16:creationId xmlns:a16="http://schemas.microsoft.com/office/drawing/2014/main" id="{2DC2F8B5-213C-7989-135C-B073825C0EF5}"/>
              </a:ext>
            </a:extLst>
          </p:cNvPr>
          <p:cNvGrpSpPr/>
          <p:nvPr/>
        </p:nvGrpSpPr>
        <p:grpSpPr>
          <a:xfrm>
            <a:off x="4561204" y="1778998"/>
            <a:ext cx="4461797" cy="1810512"/>
            <a:chOff x="6205590" y="1423596"/>
            <a:chExt cx="5949063" cy="2414016"/>
          </a:xfrm>
        </p:grpSpPr>
        <p:pic>
          <p:nvPicPr>
            <p:cNvPr id="10" name="Picture 9">
              <a:extLst>
                <a:ext uri="{FF2B5EF4-FFF2-40B4-BE49-F238E27FC236}">
                  <a16:creationId xmlns:a16="http://schemas.microsoft.com/office/drawing/2014/main" id="{8C2CE999-F8C9-228E-8841-F73EE4AD4E53}"/>
                </a:ext>
              </a:extLst>
            </p:cNvPr>
            <p:cNvPicPr>
              <a:picLocks noChangeAspect="1"/>
            </p:cNvPicPr>
            <p:nvPr/>
          </p:nvPicPr>
          <p:blipFill>
            <a:blip r:embed="rId3"/>
            <a:stretch>
              <a:fillRect/>
            </a:stretch>
          </p:blipFill>
          <p:spPr>
            <a:xfrm>
              <a:off x="6243526" y="1423596"/>
              <a:ext cx="5911127" cy="2414016"/>
            </a:xfrm>
            <a:prstGeom prst="rect">
              <a:avLst/>
            </a:prstGeom>
          </p:spPr>
        </p:pic>
        <p:sp>
          <p:nvSpPr>
            <p:cNvPr id="13" name="Rectangle 12">
              <a:extLst>
                <a:ext uri="{FF2B5EF4-FFF2-40B4-BE49-F238E27FC236}">
                  <a16:creationId xmlns:a16="http://schemas.microsoft.com/office/drawing/2014/main" id="{CFF4211C-74CD-E5F3-9456-D45F918CA1BA}"/>
                </a:ext>
              </a:extLst>
            </p:cNvPr>
            <p:cNvSpPr/>
            <p:nvPr/>
          </p:nvSpPr>
          <p:spPr>
            <a:xfrm>
              <a:off x="6205590" y="1451928"/>
              <a:ext cx="353819" cy="31752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9" name="Group 18">
            <a:extLst>
              <a:ext uri="{FF2B5EF4-FFF2-40B4-BE49-F238E27FC236}">
                <a16:creationId xmlns:a16="http://schemas.microsoft.com/office/drawing/2014/main" id="{8A4C1786-1EA0-8287-C874-927E69606E6A}"/>
              </a:ext>
            </a:extLst>
          </p:cNvPr>
          <p:cNvGrpSpPr/>
          <p:nvPr/>
        </p:nvGrpSpPr>
        <p:grpSpPr>
          <a:xfrm>
            <a:off x="4537015" y="3787920"/>
            <a:ext cx="4469379" cy="1810512"/>
            <a:chOff x="6173338" y="4102159"/>
            <a:chExt cx="5959172" cy="2414016"/>
          </a:xfrm>
        </p:grpSpPr>
        <p:pic>
          <p:nvPicPr>
            <p:cNvPr id="3" name="Picture 2">
              <a:extLst>
                <a:ext uri="{FF2B5EF4-FFF2-40B4-BE49-F238E27FC236}">
                  <a16:creationId xmlns:a16="http://schemas.microsoft.com/office/drawing/2014/main" id="{A0CA697E-CB92-05DB-D193-D0538FA4819A}"/>
                </a:ext>
              </a:extLst>
            </p:cNvPr>
            <p:cNvPicPr>
              <a:picLocks noChangeAspect="1"/>
            </p:cNvPicPr>
            <p:nvPr/>
          </p:nvPicPr>
          <p:blipFill>
            <a:blip r:embed="rId4"/>
            <a:stretch>
              <a:fillRect/>
            </a:stretch>
          </p:blipFill>
          <p:spPr>
            <a:xfrm>
              <a:off x="6268578" y="4102159"/>
              <a:ext cx="5863932" cy="2414016"/>
            </a:xfrm>
            <a:prstGeom prst="rect">
              <a:avLst/>
            </a:prstGeom>
          </p:spPr>
        </p:pic>
        <p:sp>
          <p:nvSpPr>
            <p:cNvPr id="14" name="Rectangle 13">
              <a:extLst>
                <a:ext uri="{FF2B5EF4-FFF2-40B4-BE49-F238E27FC236}">
                  <a16:creationId xmlns:a16="http://schemas.microsoft.com/office/drawing/2014/main" id="{1458B265-ACE1-F1D3-389B-86B35015105A}"/>
                </a:ext>
              </a:extLst>
            </p:cNvPr>
            <p:cNvSpPr/>
            <p:nvPr/>
          </p:nvSpPr>
          <p:spPr>
            <a:xfrm>
              <a:off x="6173338" y="4115183"/>
              <a:ext cx="353819" cy="31752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8" name="Group 17">
            <a:extLst>
              <a:ext uri="{FF2B5EF4-FFF2-40B4-BE49-F238E27FC236}">
                <a16:creationId xmlns:a16="http://schemas.microsoft.com/office/drawing/2014/main" id="{7EBFEB7C-182C-4721-7639-B9E0F7CEBC91}"/>
              </a:ext>
            </a:extLst>
          </p:cNvPr>
          <p:cNvGrpSpPr/>
          <p:nvPr/>
        </p:nvGrpSpPr>
        <p:grpSpPr>
          <a:xfrm>
            <a:off x="139822" y="3779755"/>
            <a:ext cx="4467317" cy="1818677"/>
            <a:chOff x="310413" y="4091273"/>
            <a:chExt cx="5956423" cy="2424902"/>
          </a:xfrm>
        </p:grpSpPr>
        <p:pic>
          <p:nvPicPr>
            <p:cNvPr id="11" name="Picture 10">
              <a:extLst>
                <a:ext uri="{FF2B5EF4-FFF2-40B4-BE49-F238E27FC236}">
                  <a16:creationId xmlns:a16="http://schemas.microsoft.com/office/drawing/2014/main" id="{7B6BD250-E815-CDCA-16DE-4E73202BC5E6}"/>
                </a:ext>
              </a:extLst>
            </p:cNvPr>
            <p:cNvPicPr>
              <a:picLocks noChangeAspect="1"/>
            </p:cNvPicPr>
            <p:nvPr/>
          </p:nvPicPr>
          <p:blipFill>
            <a:blip r:embed="rId5"/>
            <a:stretch>
              <a:fillRect/>
            </a:stretch>
          </p:blipFill>
          <p:spPr>
            <a:xfrm>
              <a:off x="310413" y="4102159"/>
              <a:ext cx="5956423" cy="2414016"/>
            </a:xfrm>
            <a:prstGeom prst="rect">
              <a:avLst/>
            </a:prstGeom>
          </p:spPr>
        </p:pic>
        <p:sp>
          <p:nvSpPr>
            <p:cNvPr id="15" name="Rectangle 14">
              <a:extLst>
                <a:ext uri="{FF2B5EF4-FFF2-40B4-BE49-F238E27FC236}">
                  <a16:creationId xmlns:a16="http://schemas.microsoft.com/office/drawing/2014/main" id="{12898463-4AE4-C9E9-6BEA-268512807275}"/>
                </a:ext>
              </a:extLst>
            </p:cNvPr>
            <p:cNvSpPr/>
            <p:nvPr/>
          </p:nvSpPr>
          <p:spPr>
            <a:xfrm>
              <a:off x="312748" y="4091273"/>
              <a:ext cx="353819" cy="31752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1" name="Title 1">
            <a:extLst>
              <a:ext uri="{FF2B5EF4-FFF2-40B4-BE49-F238E27FC236}">
                <a16:creationId xmlns:a16="http://schemas.microsoft.com/office/drawing/2014/main" id="{B7B31C21-AD23-31A4-5206-3E96E1D10F3B}"/>
              </a:ext>
            </a:extLst>
          </p:cNvPr>
          <p:cNvSpPr>
            <a:spLocks noGrp="1"/>
          </p:cNvSpPr>
          <p:nvPr>
            <p:ph type="title"/>
          </p:nvPr>
        </p:nvSpPr>
        <p:spPr>
          <a:xfrm>
            <a:off x="342900" y="253974"/>
            <a:ext cx="8458200" cy="1193826"/>
          </a:xfrm>
        </p:spPr>
        <p:txBody>
          <a:bodyPr>
            <a:noAutofit/>
          </a:bodyPr>
          <a:lstStyle/>
          <a:p>
            <a:r>
              <a:rPr lang="en-US" sz="3200" b="1" dirty="0"/>
              <a:t>At certain thresholds, some tools can provide up to Strong levels of evidence</a:t>
            </a:r>
          </a:p>
        </p:txBody>
      </p:sp>
      <p:sp>
        <p:nvSpPr>
          <p:cNvPr id="27" name="Text Box 6">
            <a:extLst>
              <a:ext uri="{FF2B5EF4-FFF2-40B4-BE49-F238E27FC236}">
                <a16:creationId xmlns:a16="http://schemas.microsoft.com/office/drawing/2014/main" id="{404CD803-10EB-9C49-6C1C-53290AA12CB4}"/>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8" name="Text Box 8">
            <a:extLst>
              <a:ext uri="{FF2B5EF4-FFF2-40B4-BE49-F238E27FC236}">
                <a16:creationId xmlns:a16="http://schemas.microsoft.com/office/drawing/2014/main" id="{576BBB5C-1138-1C77-7B4E-2C7BB42EBF7F}"/>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29" name="Text Box 9">
            <a:extLst>
              <a:ext uri="{FF2B5EF4-FFF2-40B4-BE49-F238E27FC236}">
                <a16:creationId xmlns:a16="http://schemas.microsoft.com/office/drawing/2014/main" id="{93A7724B-4D4F-9DE3-6F35-632A61445056}"/>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5439732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7E846-EF00-1D80-FBA7-16D35145A9B5}"/>
              </a:ext>
            </a:extLst>
          </p:cNvPr>
          <p:cNvSpPr>
            <a:spLocks noGrp="1"/>
          </p:cNvSpPr>
          <p:nvPr>
            <p:ph type="title"/>
          </p:nvPr>
        </p:nvSpPr>
        <p:spPr>
          <a:xfrm>
            <a:off x="342900" y="240268"/>
            <a:ext cx="8458200" cy="674132"/>
          </a:xfrm>
        </p:spPr>
        <p:txBody>
          <a:bodyPr anchor="ctr">
            <a:noAutofit/>
          </a:bodyPr>
          <a:lstStyle/>
          <a:p>
            <a:r>
              <a:rPr lang="en-US" sz="3200" b="1" dirty="0"/>
              <a:t>Suggested updates to PP3/BP4 criteria</a:t>
            </a:r>
          </a:p>
        </p:txBody>
      </p:sp>
      <p:graphicFrame>
        <p:nvGraphicFramePr>
          <p:cNvPr id="7" name="Table 6">
            <a:extLst>
              <a:ext uri="{FF2B5EF4-FFF2-40B4-BE49-F238E27FC236}">
                <a16:creationId xmlns:a16="http://schemas.microsoft.com/office/drawing/2014/main" id="{5AF98705-8FC7-42B4-BF3A-5145AE80E6B0}"/>
              </a:ext>
            </a:extLst>
          </p:cNvPr>
          <p:cNvGraphicFramePr>
            <a:graphicFrameLocks noGrp="1"/>
          </p:cNvGraphicFramePr>
          <p:nvPr>
            <p:extLst>
              <p:ext uri="{D42A27DB-BD31-4B8C-83A1-F6EECF244321}">
                <p14:modId xmlns:p14="http://schemas.microsoft.com/office/powerpoint/2010/main" val="1735915272"/>
              </p:ext>
            </p:extLst>
          </p:nvPr>
        </p:nvGraphicFramePr>
        <p:xfrm>
          <a:off x="229242" y="990600"/>
          <a:ext cx="8685516" cy="4444459"/>
        </p:xfrm>
        <a:graphic>
          <a:graphicData uri="http://schemas.openxmlformats.org/drawingml/2006/table">
            <a:tbl>
              <a:tblPr firstRow="1" firstCol="1" bandRow="1">
                <a:tableStyleId>{7DF18680-E054-41AD-8BC1-D1AEF772440D}</a:tableStyleId>
              </a:tblPr>
              <a:tblGrid>
                <a:gridCol w="1739274">
                  <a:extLst>
                    <a:ext uri="{9D8B030D-6E8A-4147-A177-3AD203B41FA5}">
                      <a16:colId xmlns:a16="http://schemas.microsoft.com/office/drawing/2014/main" val="420541241"/>
                    </a:ext>
                  </a:extLst>
                </a:gridCol>
                <a:gridCol w="3428547">
                  <a:extLst>
                    <a:ext uri="{9D8B030D-6E8A-4147-A177-3AD203B41FA5}">
                      <a16:colId xmlns:a16="http://schemas.microsoft.com/office/drawing/2014/main" val="1291316969"/>
                    </a:ext>
                  </a:extLst>
                </a:gridCol>
                <a:gridCol w="3517695">
                  <a:extLst>
                    <a:ext uri="{9D8B030D-6E8A-4147-A177-3AD203B41FA5}">
                      <a16:colId xmlns:a16="http://schemas.microsoft.com/office/drawing/2014/main" val="3808779031"/>
                    </a:ext>
                  </a:extLst>
                </a:gridCol>
              </a:tblGrid>
              <a:tr h="226622">
                <a:tc>
                  <a:txBody>
                    <a:bodyPr/>
                    <a:lstStyle/>
                    <a:p>
                      <a:pPr marL="0" marR="0" algn="ctr">
                        <a:spcBef>
                          <a:spcPts val="0"/>
                        </a:spcBef>
                        <a:spcAft>
                          <a:spcPts val="0"/>
                        </a:spcAft>
                      </a:pPr>
                      <a:r>
                        <a:rPr lang="en-US" sz="1100" dirty="0">
                          <a:effectLst/>
                        </a:rPr>
                        <a:t>Guidance</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lgn="ctr">
                        <a:spcBef>
                          <a:spcPts val="0"/>
                        </a:spcBef>
                        <a:spcAft>
                          <a:spcPts val="0"/>
                        </a:spcAft>
                      </a:pPr>
                      <a:r>
                        <a:rPr lang="en-US" sz="1100" dirty="0">
                          <a:effectLst/>
                        </a:rPr>
                        <a:t>2015 ACMG/AMP recommendations</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lgn="ctr">
                        <a:spcBef>
                          <a:spcPts val="0"/>
                        </a:spcBef>
                        <a:spcAft>
                          <a:spcPts val="0"/>
                        </a:spcAft>
                      </a:pPr>
                      <a:r>
                        <a:rPr lang="en-US" sz="1100">
                          <a:effectLst/>
                        </a:rPr>
                        <a:t>Our recommendation</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extLst>
                  <a:ext uri="{0D108BD9-81ED-4DB2-BD59-A6C34878D82A}">
                    <a16:rowId xmlns:a16="http://schemas.microsoft.com/office/drawing/2014/main" val="1125095265"/>
                  </a:ext>
                </a:extLst>
              </a:tr>
              <a:tr h="555503">
                <a:tc>
                  <a:txBody>
                    <a:bodyPr/>
                    <a:lstStyle/>
                    <a:p>
                      <a:pPr marL="0" marR="0">
                        <a:spcBef>
                          <a:spcPts val="0"/>
                        </a:spcBef>
                        <a:spcAft>
                          <a:spcPts val="0"/>
                        </a:spcAft>
                      </a:pPr>
                      <a:r>
                        <a:rPr lang="en-US" sz="1100" dirty="0">
                          <a:effectLst/>
                        </a:rPr>
                        <a:t>Evidential strength of in silico tools</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spcBef>
                          <a:spcPts val="0"/>
                        </a:spcBef>
                        <a:spcAft>
                          <a:spcPts val="0"/>
                        </a:spcAft>
                      </a:pPr>
                      <a:r>
                        <a:rPr lang="en-US" sz="1100">
                          <a:effectLst/>
                        </a:rPr>
                        <a:t>Supporting.</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spcBef>
                          <a:spcPts val="0"/>
                        </a:spcBef>
                        <a:spcAft>
                          <a:spcPts val="0"/>
                        </a:spcAft>
                      </a:pPr>
                      <a:r>
                        <a:rPr lang="en-US" sz="1100" dirty="0">
                          <a:solidFill>
                            <a:schemeClr val="accent1"/>
                          </a:solidFill>
                          <a:effectLst/>
                        </a:rPr>
                        <a:t>PP3_Strong, PP3_Moderate, PP3_Supporting, Indeterminate, BP4_Supporting, BP4_Moderate, and BP4_Strong.</a:t>
                      </a:r>
                      <a:endParaRPr lang="en-US" sz="1100" dirty="0">
                        <a:solidFill>
                          <a:schemeClr val="accent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extLst>
                  <a:ext uri="{0D108BD9-81ED-4DB2-BD59-A6C34878D82A}">
                    <a16:rowId xmlns:a16="http://schemas.microsoft.com/office/drawing/2014/main" val="2953974789"/>
                  </a:ext>
                </a:extLst>
              </a:tr>
              <a:tr h="1111006">
                <a:tc>
                  <a:txBody>
                    <a:bodyPr/>
                    <a:lstStyle/>
                    <a:p>
                      <a:pPr marL="0" marR="0">
                        <a:spcBef>
                          <a:spcPts val="0"/>
                        </a:spcBef>
                        <a:spcAft>
                          <a:spcPts val="0"/>
                        </a:spcAft>
                      </a:pPr>
                      <a:r>
                        <a:rPr lang="en-US" sz="1100" dirty="0">
                          <a:effectLst/>
                        </a:rPr>
                        <a:t>Tools to be used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spcBef>
                          <a:spcPts val="0"/>
                        </a:spcBef>
                        <a:spcAft>
                          <a:spcPts val="0"/>
                        </a:spcAft>
                      </a:pPr>
                      <a:r>
                        <a:rPr lang="en-US" sz="1100" dirty="0">
                          <a:effectLst/>
                        </a:rPr>
                        <a:t>No specific recommendation, although a list of tools provided with the caveat that they have not been validated.</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spcBef>
                          <a:spcPts val="0"/>
                        </a:spcBef>
                        <a:spcAft>
                          <a:spcPts val="0"/>
                        </a:spcAft>
                      </a:pPr>
                      <a:r>
                        <a:rPr lang="en-US" sz="1100" dirty="0">
                          <a:effectLst/>
                        </a:rPr>
                        <a:t>Tools that reach </a:t>
                      </a:r>
                      <a:r>
                        <a:rPr lang="en-US" sz="1100" dirty="0">
                          <a:solidFill>
                            <a:schemeClr val="accent3"/>
                          </a:solidFill>
                          <a:effectLst/>
                        </a:rPr>
                        <a:t>at least Strong evidence for pathogenicity and Moderate for benignity</a:t>
                      </a:r>
                      <a:r>
                        <a:rPr lang="en-US" sz="1100" dirty="0">
                          <a:effectLst/>
                        </a:rPr>
                        <a:t>. It is valid to use any tool at the indicated evidential strength level as determined by our approach, so long as it is </a:t>
                      </a:r>
                      <a:r>
                        <a:rPr lang="en-US" sz="1100" dirty="0">
                          <a:solidFill>
                            <a:schemeClr val="accent3"/>
                          </a:solidFill>
                          <a:effectLst/>
                        </a:rPr>
                        <a:t>chosen before seeing its scores </a:t>
                      </a:r>
                      <a:r>
                        <a:rPr lang="en-US" sz="1100" dirty="0">
                          <a:effectLst/>
                        </a:rPr>
                        <a:t>and preferably any other evidence.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extLst>
                  <a:ext uri="{0D108BD9-81ED-4DB2-BD59-A6C34878D82A}">
                    <a16:rowId xmlns:a16="http://schemas.microsoft.com/office/drawing/2014/main" val="2298557760"/>
                  </a:ext>
                </a:extLst>
              </a:tr>
              <a:tr h="409383">
                <a:tc>
                  <a:txBody>
                    <a:bodyPr/>
                    <a:lstStyle/>
                    <a:p>
                      <a:pPr marL="0" marR="0">
                        <a:spcBef>
                          <a:spcPts val="0"/>
                        </a:spcBef>
                        <a:spcAft>
                          <a:spcPts val="0"/>
                        </a:spcAft>
                      </a:pPr>
                      <a:r>
                        <a:rPr lang="en-US" sz="1100">
                          <a:effectLst/>
                        </a:rPr>
                        <a:t>Score thresholds for tools</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spcBef>
                          <a:spcPts val="0"/>
                        </a:spcBef>
                        <a:spcAft>
                          <a:spcPts val="0"/>
                        </a:spcAft>
                      </a:pPr>
                      <a:r>
                        <a:rPr lang="en-US" sz="1100">
                          <a:effectLst/>
                        </a:rPr>
                        <a:t>No explicit recommendations but often defaults to developer-recommended thresholds.</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spcBef>
                          <a:spcPts val="0"/>
                        </a:spcBef>
                        <a:spcAft>
                          <a:spcPts val="0"/>
                        </a:spcAft>
                      </a:pPr>
                      <a:r>
                        <a:rPr lang="en-US" sz="1100" dirty="0">
                          <a:solidFill>
                            <a:schemeClr val="accent3"/>
                          </a:solidFill>
                          <a:effectLst/>
                        </a:rPr>
                        <a:t>Specific score thresholds calibrated </a:t>
                      </a:r>
                      <a:r>
                        <a:rPr lang="en-US" sz="1100" dirty="0">
                          <a:effectLst/>
                        </a:rPr>
                        <a:t>to different evidential strengths.</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extLst>
                  <a:ext uri="{0D108BD9-81ED-4DB2-BD59-A6C34878D82A}">
                    <a16:rowId xmlns:a16="http://schemas.microsoft.com/office/drawing/2014/main" val="4051004132"/>
                  </a:ext>
                </a:extLst>
              </a:tr>
              <a:tr h="592141">
                <a:tc>
                  <a:txBody>
                    <a:bodyPr/>
                    <a:lstStyle/>
                    <a:p>
                      <a:pPr marL="0" marR="0">
                        <a:spcBef>
                          <a:spcPts val="0"/>
                        </a:spcBef>
                        <a:spcAft>
                          <a:spcPts val="0"/>
                        </a:spcAft>
                      </a:pPr>
                      <a:r>
                        <a:rPr lang="en-US" sz="1100">
                          <a:effectLst/>
                        </a:rPr>
                        <a:t>Number of tools to be used</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spcBef>
                          <a:spcPts val="0"/>
                        </a:spcBef>
                        <a:spcAft>
                          <a:spcPts val="0"/>
                        </a:spcAft>
                      </a:pPr>
                      <a:r>
                        <a:rPr lang="en-US" sz="1100">
                          <a:effectLst/>
                        </a:rPr>
                        <a:t>Multiple lines of evidence, suggesting multiple tools (no number provided).</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spcBef>
                          <a:spcPts val="0"/>
                        </a:spcBef>
                        <a:spcAft>
                          <a:spcPts val="0"/>
                        </a:spcAft>
                      </a:pPr>
                      <a:r>
                        <a:rPr lang="en-US" sz="1100" dirty="0">
                          <a:effectLst/>
                        </a:rPr>
                        <a:t>Combinations of tools was not systematically assessed but results suggest the </a:t>
                      </a:r>
                      <a:r>
                        <a:rPr lang="en-US" sz="1100" dirty="0">
                          <a:solidFill>
                            <a:schemeClr val="accent3"/>
                          </a:solidFill>
                          <a:effectLst/>
                        </a:rPr>
                        <a:t>use of a single tool rather than an uncalibrated consensus</a:t>
                      </a:r>
                      <a:r>
                        <a:rPr lang="en-US" sz="1100" dirty="0">
                          <a:effectLst/>
                        </a:rPr>
                        <a:t> of multiple tools.</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extLst>
                  <a:ext uri="{0D108BD9-81ED-4DB2-BD59-A6C34878D82A}">
                    <a16:rowId xmlns:a16="http://schemas.microsoft.com/office/drawing/2014/main" val="1495684751"/>
                  </a:ext>
                </a:extLst>
              </a:tr>
              <a:tr h="1140421">
                <a:tc>
                  <a:txBody>
                    <a:bodyPr/>
                    <a:lstStyle/>
                    <a:p>
                      <a:pPr marL="0" marR="0">
                        <a:spcBef>
                          <a:spcPts val="0"/>
                        </a:spcBef>
                        <a:spcAft>
                          <a:spcPts val="0"/>
                        </a:spcAft>
                      </a:pPr>
                      <a:r>
                        <a:rPr lang="en-US" sz="1100">
                          <a:effectLst/>
                        </a:rPr>
                        <a:t>Decision-making</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spcBef>
                          <a:spcPts val="0"/>
                        </a:spcBef>
                        <a:spcAft>
                          <a:spcPts val="0"/>
                        </a:spcAft>
                      </a:pPr>
                      <a:r>
                        <a:rPr lang="en-US" sz="1100">
                          <a:effectLst/>
                        </a:rPr>
                        <a:t>If all agree, evidence can be counted as Supporting. Otherwise, evidence from tools cannot be used.</a:t>
                      </a:r>
                      <a:endParaRPr lang="en-US"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spcBef>
                          <a:spcPts val="0"/>
                        </a:spcBef>
                        <a:spcAft>
                          <a:spcPts val="0"/>
                        </a:spcAft>
                      </a:pPr>
                      <a:r>
                        <a:rPr lang="en-US" sz="1100" dirty="0">
                          <a:effectLst/>
                        </a:rPr>
                        <a:t>Evidence can be counted at the </a:t>
                      </a:r>
                      <a:r>
                        <a:rPr lang="en-US" sz="1100" dirty="0">
                          <a:solidFill>
                            <a:schemeClr val="accent3"/>
                          </a:solidFill>
                          <a:effectLst/>
                        </a:rPr>
                        <a:t>appropriate strength depending on the tool and score threshold </a:t>
                      </a:r>
                      <a:r>
                        <a:rPr lang="en-US" sz="1100" dirty="0">
                          <a:effectLst/>
                        </a:rPr>
                        <a:t>chosen. The </a:t>
                      </a:r>
                      <a:r>
                        <a:rPr lang="en-US" sz="1100" dirty="0">
                          <a:solidFill>
                            <a:schemeClr val="accent3"/>
                          </a:solidFill>
                          <a:effectLst/>
                        </a:rPr>
                        <a:t>maximal strength </a:t>
                      </a:r>
                      <a:r>
                        <a:rPr lang="en-US" sz="1100" dirty="0">
                          <a:effectLst/>
                        </a:rPr>
                        <a:t>of a tool </a:t>
                      </a:r>
                      <a:r>
                        <a:rPr lang="en-US" sz="1100" dirty="0">
                          <a:solidFill>
                            <a:schemeClr val="accent3"/>
                          </a:solidFill>
                          <a:effectLst/>
                        </a:rPr>
                        <a:t>must be committed to</a:t>
                      </a:r>
                      <a:r>
                        <a:rPr lang="en-US" sz="1100" dirty="0">
                          <a:effectLst/>
                        </a:rPr>
                        <a:t>, i.e., if a tool provides at most PP3_Moderate strength and a variant satisfies the corresponding score threshold, it can only be counted as Moderate evidence.</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extLst>
                  <a:ext uri="{0D108BD9-81ED-4DB2-BD59-A6C34878D82A}">
                    <a16:rowId xmlns:a16="http://schemas.microsoft.com/office/drawing/2014/main" val="2777612417"/>
                  </a:ext>
                </a:extLst>
              </a:tr>
              <a:tr h="409383">
                <a:tc>
                  <a:txBody>
                    <a:bodyPr/>
                    <a:lstStyle/>
                    <a:p>
                      <a:pPr marL="0" marR="0">
                        <a:spcBef>
                          <a:spcPts val="0"/>
                        </a:spcBef>
                        <a:spcAft>
                          <a:spcPts val="0"/>
                        </a:spcAft>
                      </a:pPr>
                      <a:r>
                        <a:rPr lang="en-US" sz="1100" dirty="0">
                          <a:effectLst/>
                        </a:rPr>
                        <a:t>Combining rules with other evidence codes </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spcBef>
                          <a:spcPts val="0"/>
                        </a:spcBef>
                        <a:spcAft>
                          <a:spcPts val="0"/>
                        </a:spcAft>
                      </a:pPr>
                      <a:r>
                        <a:rPr lang="en-US" sz="1100" dirty="0">
                          <a:effectLst/>
                        </a:rPr>
                        <a:t>PP3 and BP4 can be applied for supporting evidence without consideration of other codes used.</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tc>
                  <a:txBody>
                    <a:bodyPr/>
                    <a:lstStyle/>
                    <a:p>
                      <a:pPr marL="0" marR="0">
                        <a:spcBef>
                          <a:spcPts val="0"/>
                        </a:spcBef>
                        <a:spcAft>
                          <a:spcPts val="0"/>
                        </a:spcAft>
                      </a:pPr>
                      <a:r>
                        <a:rPr lang="en-US" sz="1100" dirty="0">
                          <a:solidFill>
                            <a:schemeClr val="accent3"/>
                          </a:solidFill>
                          <a:effectLst/>
                        </a:rPr>
                        <a:t>Limit the combined evidence from PM1 and PP3 to Strong</a:t>
                      </a:r>
                      <a:r>
                        <a:rPr lang="en-US" sz="1100" dirty="0">
                          <a:effectLst/>
                        </a:rPr>
                        <a:t>.</a:t>
                      </a:r>
                      <a:endParaRPr lang="en-US"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063" marR="44063" marT="0" marB="0" anchor="ctr"/>
                </a:tc>
                <a:extLst>
                  <a:ext uri="{0D108BD9-81ED-4DB2-BD59-A6C34878D82A}">
                    <a16:rowId xmlns:a16="http://schemas.microsoft.com/office/drawing/2014/main" val="3291968644"/>
                  </a:ext>
                </a:extLst>
              </a:tr>
            </a:tbl>
          </a:graphicData>
        </a:graphic>
      </p:graphicFrame>
      <p:sp>
        <p:nvSpPr>
          <p:cNvPr id="11" name="Text Box 6">
            <a:extLst>
              <a:ext uri="{FF2B5EF4-FFF2-40B4-BE49-F238E27FC236}">
                <a16:creationId xmlns:a16="http://schemas.microsoft.com/office/drawing/2014/main" id="{339FE12D-8BB5-42BC-15D1-F23D5C832849}"/>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2" name="Text Box 8">
            <a:extLst>
              <a:ext uri="{FF2B5EF4-FFF2-40B4-BE49-F238E27FC236}">
                <a16:creationId xmlns:a16="http://schemas.microsoft.com/office/drawing/2014/main" id="{2C861011-F00C-24B2-9331-4B8829B7635C}"/>
              </a:ext>
            </a:extLst>
          </p:cNvPr>
          <p:cNvSpPr txBox="1">
            <a:spLocks noChangeArrowheads="1"/>
          </p:cNvSpPr>
          <p:nvPr/>
        </p:nvSpPr>
        <p:spPr bwMode="auto">
          <a:xfrm>
            <a:off x="7171859" y="6248400"/>
            <a:ext cx="15911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Vikas </a:t>
            </a:r>
            <a:r>
              <a:rPr lang="en-US" altLang="en-US" dirty="0" err="1"/>
              <a:t>Pejaver</a:t>
            </a:r>
            <a:endParaRPr lang="en-US" altLang="en-US" dirty="0"/>
          </a:p>
        </p:txBody>
      </p:sp>
      <p:sp>
        <p:nvSpPr>
          <p:cNvPr id="14" name="Text Box 9">
            <a:extLst>
              <a:ext uri="{FF2B5EF4-FFF2-40B4-BE49-F238E27FC236}">
                <a16:creationId xmlns:a16="http://schemas.microsoft.com/office/drawing/2014/main" id="{69EC351A-9CDC-1965-7C7F-82BFC4C1343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8" name="Footer Placeholder 3">
            <a:extLst>
              <a:ext uri="{FF2B5EF4-FFF2-40B4-BE49-F238E27FC236}">
                <a16:creationId xmlns:a16="http://schemas.microsoft.com/office/drawing/2014/main" id="{73C678AE-9C1B-A31A-CEE0-8718FBB1F45A}"/>
              </a:ext>
            </a:extLst>
          </p:cNvPr>
          <p:cNvSpPr txBox="1">
            <a:spLocks/>
          </p:cNvSpPr>
          <p:nvPr/>
        </p:nvSpPr>
        <p:spPr>
          <a:xfrm>
            <a:off x="456344" y="5562600"/>
            <a:ext cx="8840056" cy="6858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err="1">
                <a:solidFill>
                  <a:schemeClr val="tx1"/>
                </a:solidFill>
              </a:rPr>
              <a:t>Pejaver</a:t>
            </a:r>
            <a:r>
              <a:rPr lang="en-US" sz="1400" dirty="0">
                <a:solidFill>
                  <a:schemeClr val="tx1"/>
                </a:solidFill>
              </a:rPr>
              <a:t> et al. (2022) Evidence-based calibration of computational tools for missense variant pathogenicity classification and </a:t>
            </a:r>
            <a:r>
              <a:rPr lang="en-US" sz="1400" dirty="0" err="1">
                <a:solidFill>
                  <a:schemeClr val="tx1"/>
                </a:solidFill>
              </a:rPr>
              <a:t>ClinGen</a:t>
            </a:r>
            <a:r>
              <a:rPr lang="en-US" sz="1400" dirty="0">
                <a:solidFill>
                  <a:schemeClr val="tx1"/>
                </a:solidFill>
              </a:rPr>
              <a:t> recommendations for clinical use of PP3/BP4 criteria. </a:t>
            </a:r>
            <a:r>
              <a:rPr lang="en-US" sz="1400" i="1" dirty="0" err="1">
                <a:solidFill>
                  <a:schemeClr val="tx1"/>
                </a:solidFill>
              </a:rPr>
              <a:t>bioRxiv</a:t>
            </a:r>
            <a:r>
              <a:rPr lang="en-US" sz="1400" dirty="0">
                <a:solidFill>
                  <a:schemeClr val="tx1"/>
                </a:solidFill>
              </a:rPr>
              <a:t> 2022.03.17.484479; </a:t>
            </a:r>
            <a:r>
              <a:rPr lang="en-US" sz="1400" dirty="0" err="1">
                <a:solidFill>
                  <a:schemeClr val="tx1"/>
                </a:solidFill>
              </a:rPr>
              <a:t>doi</a:t>
            </a:r>
            <a:r>
              <a:rPr lang="en-US" sz="1400" dirty="0">
                <a:solidFill>
                  <a:schemeClr val="tx1"/>
                </a:solidFill>
              </a:rPr>
              <a:t>: https://</a:t>
            </a:r>
            <a:r>
              <a:rPr lang="en-US" sz="1400" dirty="0" err="1">
                <a:solidFill>
                  <a:schemeClr val="tx1"/>
                </a:solidFill>
              </a:rPr>
              <a:t>doi.org</a:t>
            </a:r>
            <a:r>
              <a:rPr lang="en-US" sz="1400" dirty="0">
                <a:solidFill>
                  <a:schemeClr val="tx1"/>
                </a:solidFill>
              </a:rPr>
              <a:t>/10.1101/2022.03.17.484479</a:t>
            </a:r>
          </a:p>
        </p:txBody>
      </p:sp>
    </p:spTree>
    <p:extLst>
      <p:ext uri="{BB962C8B-B14F-4D97-AF65-F5344CB8AC3E}">
        <p14:creationId xmlns:p14="http://schemas.microsoft.com/office/powerpoint/2010/main" val="28435534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UTPUTDPI" val="1200"/>
  <p:tag name="ORIGINALHEIGHT" val="373.4533"/>
  <p:tag name="ORIGINALWIDTH" val="2404.949"/>
  <p:tag name="LATEXADDIN" val="\documentclass{article}&#10;\usepackage{amsmath}&#10;\usepackage{color}&#10;\pagestyle{empty}&#10;\begin{document}&#10;&#10;&#10;$$\underbrace{\frac{P(Y=1|E=e)}{1 - P(Y=1|E=e)}} = \textrm{LR}^+ \cdot \underbrace{\frac{P(Y=1)}{1 - P(Y=1)}}$$&#10;&#10;\end{document}"/>
  <p:tag name="IGUANATEXSIZE" val="22"/>
  <p:tag name="IGUANATEXCURSOR" val="210"/>
  <p:tag name="TRANSPARENCY" val="True"/>
  <p:tag name="FILENAME" val=""/>
  <p:tag name="LATEXENGINEID" val="0"/>
  <p:tag name="TEMPFOLDER" val="c:\temp\"/>
  <p:tag name="LATEXFORMHEIGHT" val="399.6"/>
  <p:tag name="LATEXFORMWIDTH" val="687.6"/>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2510.686"/>
  <p:tag name="LATEXADDIN" val="\documentclass{article}&#10;\usepackage{amsmath}&#10;\usepackage{color}&#10;\pagestyle{empty}&#10;\begin{document}&#10;&#10;&#10;posterior odds = likelihood ratio $\times$ prior odds&#10;&#10;\end{document}"/>
  <p:tag name="IGUANATEXSIZE" val="22"/>
  <p:tag name="IGUANATEXCURSOR" val="154"/>
  <p:tag name="TRANSPARENCY" val="True"/>
  <p:tag name="FILENAME" val=""/>
  <p:tag name="LATEXENGINEID" val="0"/>
  <p:tag name="TEMPFOLDER" val="c:\temp\"/>
  <p:tag name="LATEXFORMHEIGHT" val="399.6"/>
  <p:tag name="LATEXFORMWIDTH" val="687.6"/>
  <p:tag name="LATEXFORMWRAP" val="True"/>
  <p:tag name="BITMAPVECTOR" val="0"/>
</p:tagLst>
</file>

<file path=ppt/tags/tag3.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550.4312"/>
  <p:tag name="LATEXADDIN" val="\documentclass{article}&#10;\usepackage{amsmath}&#10;\usepackage{color}&#10;\pagestyle{empty}&#10;\begin{document}&#10;&#10;&#10;prior odds&#10;&#10;\end{document}"/>
  <p:tag name="IGUANATEXSIZE" val="22"/>
  <p:tag name="IGUANATEXCURSOR" val="101"/>
  <p:tag name="TRANSPARENCY" val="True"/>
  <p:tag name="FILENAME" val=""/>
  <p:tag name="LATEXENGINEID" val="0"/>
  <p:tag name="TEMPFOLDER" val="c:\temp\"/>
  <p:tag name="LATEXFORMHEIGHT" val="399.6"/>
  <p:tag name="LATEXFORMWIDTH" val="687.6"/>
  <p:tag name="LATEXFORMWRAP" val="True"/>
  <p:tag name="BITMAPVECTOR" val="0"/>
</p:tagLst>
</file>

<file path=ppt/tags/tag4.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769.4038"/>
  <p:tag name="LATEXADDIN" val="\documentclass{article}&#10;\usepackage{amsmath}&#10;\usepackage{color}&#10;\pagestyle{empty}&#10;\begin{document}&#10;&#10;&#10;posterior odds &#10;\end{document}"/>
  <p:tag name="IGUANATEXSIZE" val="22"/>
  <p:tag name="IGUANATEXCURSOR" val="116"/>
  <p:tag name="TRANSPARENCY" val="True"/>
  <p:tag name="FILENAME" val=""/>
  <p:tag name="LATEXENGINEID" val="0"/>
  <p:tag name="TEMPFOLDER" val="c:\temp\"/>
  <p:tag name="LATEXFORMHEIGHT" val="399.6"/>
  <p:tag name="LATEXFORMWIDTH" val="687.6"/>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OUTPUTDPI" val="1200"/>
  <p:tag name="ORIGINALHEIGHT" val="373.4533"/>
  <p:tag name="ORIGINALWIDTH" val="2404.949"/>
  <p:tag name="LATEXADDIN" val="\documentclass{article}&#10;\usepackage{amsmath}&#10;\usepackage{color}&#10;\pagestyle{empty}&#10;\begin{document}&#10;&#10;&#10;$$\underbrace{\frac{P(Y=1|E=e)}{1 - P(Y=1|E=e)}} = \textrm{LR}^+ \cdot \underbrace{\frac{P(Y=1)}{1 - P(Y=1)}}$$&#10;&#10;\end{document}"/>
  <p:tag name="IGUANATEXSIZE" val="22"/>
  <p:tag name="IGUANATEXCURSOR" val="210"/>
  <p:tag name="TRANSPARENCY" val="True"/>
  <p:tag name="FILENAME" val=""/>
  <p:tag name="LATEXENGINEID" val="0"/>
  <p:tag name="TEMPFOLDER" val="c:\temp\"/>
  <p:tag name="LATEXFORMHEIGHT" val="399.6"/>
  <p:tag name="LATEXFORMWIDTH" val="687.6"/>
  <p:tag name="LATEXFORMWRAP" val="True"/>
  <p:tag name="BITMAPVECTOR" val="0"/>
</p:tagLst>
</file>

<file path=ppt/tags/tag6.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2510.686"/>
  <p:tag name="LATEXADDIN" val="\documentclass{article}&#10;\usepackage{amsmath}&#10;\usepackage{color}&#10;\pagestyle{empty}&#10;\begin{document}&#10;&#10;&#10;posterior odds = likelihood ratio $\times$ prior odds&#10;&#10;\end{document}"/>
  <p:tag name="IGUANATEXSIZE" val="22"/>
  <p:tag name="IGUANATEXCURSOR" val="154"/>
  <p:tag name="TRANSPARENCY" val="True"/>
  <p:tag name="FILENAME" val=""/>
  <p:tag name="LATEXENGINEID" val="0"/>
  <p:tag name="TEMPFOLDER" val="c:\temp\"/>
  <p:tag name="LATEXFORMHEIGHT" val="399.6"/>
  <p:tag name="LATEXFORMWIDTH" val="687.6"/>
  <p:tag name="LATEXFORMWRAP" val="True"/>
  <p:tag name="BITMAPVECTOR" val="0"/>
</p:tagLst>
</file>

<file path=ppt/tags/tag7.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550.4312"/>
  <p:tag name="LATEXADDIN" val="\documentclass{article}&#10;\usepackage{amsmath}&#10;\usepackage{color}&#10;\pagestyle{empty}&#10;\begin{document}&#10;&#10;&#10;prior odds&#10;&#10;\end{document}"/>
  <p:tag name="IGUANATEXSIZE" val="22"/>
  <p:tag name="IGUANATEXCURSOR" val="101"/>
  <p:tag name="TRANSPARENCY" val="True"/>
  <p:tag name="FILENAME" val=""/>
  <p:tag name="LATEXENGINEID" val="0"/>
  <p:tag name="TEMPFOLDER" val="c:\temp\"/>
  <p:tag name="LATEXFORMHEIGHT" val="399.6"/>
  <p:tag name="LATEXFORMWIDTH" val="687.6"/>
  <p:tag name="LATEXFORMWRAP" val="True"/>
  <p:tag name="BITMAPVECTOR" val="0"/>
</p:tagLst>
</file>

<file path=ppt/tags/tag8.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769.4038"/>
  <p:tag name="LATEXADDIN" val="\documentclass{article}&#10;\usepackage{amsmath}&#10;\usepackage{color}&#10;\pagestyle{empty}&#10;\begin{document}&#10;&#10;&#10;posterior odds &#10;\end{document}"/>
  <p:tag name="IGUANATEXSIZE" val="22"/>
  <p:tag name="IGUANATEXCURSOR" val="116"/>
  <p:tag name="TRANSPARENCY" val="True"/>
  <p:tag name="FILENAME" val=""/>
  <p:tag name="LATEXENGINEID" val="0"/>
  <p:tag name="TEMPFOLDER" val="c:\temp\"/>
  <p:tag name="LATEXFORMHEIGHT" val="399.6"/>
  <p:tag name="LATEXFORMWIDTH" val="687.6"/>
  <p:tag name="LATEXFORMWRAP" val="True"/>
  <p:tag name="BITMAPVECTOR" val="0"/>
</p:tagLst>
</file>

<file path=ppt/tags/tag9.xml><?xml version="1.0" encoding="utf-8"?>
<p:tagLst xmlns:a="http://schemas.openxmlformats.org/drawingml/2006/main" xmlns:r="http://schemas.openxmlformats.org/officeDocument/2006/relationships" xmlns:p="http://schemas.openxmlformats.org/presentationml/2006/main">
  <p:tag name="OUTPUTDPI" val="1200"/>
  <p:tag name="ORIGINALHEIGHT" val="127.4841"/>
  <p:tag name="ORIGINALWIDTH" val="1385.077"/>
  <p:tag name="LATEXADDIN" val="\documentclass{article}&#10;\usepackage{amsmath}&#10;\usepackage{color}&#10;\pagestyle{empty}&#10;\begin{document}&#10;&#10;&#10;$$\textrm{LR}^+ = c^{\frac{n_{\textrm{su}}}{8}+\frac{n_{\textrm{mo}}}{4}+\frac{n_{\textrm{st}}}{2}+\frac{n_{\textrm{vs}}}{1}}$$&#10;&#10;\end{document}"/>
  <p:tag name="IGUANATEXSIZE" val="22"/>
  <p:tag name="IGUANATEXCURSOR" val="116"/>
  <p:tag name="TRANSPARENCY" val="True"/>
  <p:tag name="FILENAME" val=""/>
  <p:tag name="LATEXENGINEID" val="0"/>
  <p:tag name="TEMPFOLDER" val="c:\temp\"/>
  <p:tag name="LATEXFORMHEIGHT" val="399.6"/>
  <p:tag name="LATEXFORMWIDTH" val="687.6"/>
  <p:tag name="LATEXFORMWRAP" val="True"/>
  <p:tag name="BITMAPVECTOR" val="0"/>
</p:tagLst>
</file>

<file path=ppt/tags/tag10.xml><?xml version="1.0" encoding="utf-8"?>
<p:tagLst xmlns:a="http://schemas.openxmlformats.org/drawingml/2006/main" xmlns:r="http://schemas.openxmlformats.org/officeDocument/2006/relationships" xmlns:p="http://schemas.openxmlformats.org/presentationml/2006/main">
  <p:tag name="OUTPUTDPI" val="1200"/>
  <p:tag name="ORIGINALHEIGHT" val="336.7079"/>
  <p:tag name="ORIGINALWIDTH" val="3602.55"/>
  <p:tag name="LATEXADDIN" val="\documentclass{article}&#10;\usepackage{amsmath}&#10;\usepackage{color}&#10;\pagestyle{empty}&#10;\begin{document}&#10;&#10;&#10;\noindent \textbf{Task:} Given $P(Y=1)$, find $c$ to satisfy Richards rules&#10;&#10;\vspace{0.5em}&#10;&#10;\noindent $\quad \quad \; \; \;$ e.g., 2 $\times$ strong $\rightarrow$ pathogenic; i.e., $P(Y=1|E=e) \geq 0.99$&#10;&#10;&#10;\end{document}"/>
  <p:tag name="IGUANATEXSIZE" val="22"/>
  <p:tag name="IGUANATEXCURSOR" val="263"/>
  <p:tag name="TRANSPARENCY" val="True"/>
  <p:tag name="FILENAME" val=""/>
  <p:tag name="LATEXENGINEID" val="0"/>
  <p:tag name="TEMPFOLDER" val="c:\temp\"/>
  <p:tag name="LATEXFORMHEIGHT" val="399.6"/>
  <p:tag name="LATEXFORMWIDTH" val="687.6"/>
  <p:tag name="LATEXFORMWRAP" val="True"/>
  <p:tag name="BITMAPVECTOR" val="0"/>
</p:tagLst>
</file>

<file path=ppt/tags/tag11.xml><?xml version="1.0" encoding="utf-8"?>
<p:tagLst xmlns:a="http://schemas.openxmlformats.org/drawingml/2006/main" xmlns:r="http://schemas.openxmlformats.org/officeDocument/2006/relationships" xmlns:p="http://schemas.openxmlformats.org/presentationml/2006/main">
  <p:tag name="OUTPUTDPI" val="1200"/>
  <p:tag name="ORIGINALHEIGHT" val="373.4533"/>
  <p:tag name="ORIGINALWIDTH" val="2404.949"/>
  <p:tag name="LATEXADDIN" val="\documentclass{article}&#10;\usepackage{amsmath}&#10;\usepackage{color}&#10;\pagestyle{empty}&#10;\begin{document}&#10;&#10;&#10;$$\underbrace{\frac{P(Y=1|E=e)}{1 - P(Y=1|E=e)}} = \textrm{LR}^+ \cdot \underbrace{\frac{P(Y=1)}{1 - P(Y=1)}}$$&#10;&#10;\end{document}"/>
  <p:tag name="IGUANATEXSIZE" val="22"/>
  <p:tag name="IGUANATEXCURSOR" val="210"/>
  <p:tag name="TRANSPARENCY" val="True"/>
  <p:tag name="FILENAME" val=""/>
  <p:tag name="LATEXENGINEID" val="0"/>
  <p:tag name="TEMPFOLDER" val="c:\temp\"/>
  <p:tag name="LATEXFORMHEIGHT" val="399.6"/>
  <p:tag name="LATEXFORMWIDTH" val="687.6"/>
  <p:tag name="LATEXFORMWRAP" val="True"/>
  <p:tag name="BITMAPVECTOR" val="0"/>
</p:tagLst>
</file>

<file path=ppt/tags/tag12.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2510.686"/>
  <p:tag name="LATEXADDIN" val="\documentclass{article}&#10;\usepackage{amsmath}&#10;\usepackage{color}&#10;\pagestyle{empty}&#10;\begin{document}&#10;&#10;&#10;posterior odds = likelihood ratio $\times$ prior odds&#10;&#10;\end{document}"/>
  <p:tag name="IGUANATEXSIZE" val="22"/>
  <p:tag name="IGUANATEXCURSOR" val="154"/>
  <p:tag name="TRANSPARENCY" val="True"/>
  <p:tag name="FILENAME" val=""/>
  <p:tag name="LATEXENGINEID" val="0"/>
  <p:tag name="TEMPFOLDER" val="c:\temp\"/>
  <p:tag name="LATEXFORMHEIGHT" val="399.6"/>
  <p:tag name="LATEXFORMWIDTH" val="687.6"/>
  <p:tag name="LATEXFORMWRAP" val="True"/>
  <p:tag name="BITMAPVECTOR" val="0"/>
</p:tagLst>
</file>

<file path=ppt/tags/tag13.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550.4312"/>
  <p:tag name="LATEXADDIN" val="\documentclass{article}&#10;\usepackage{amsmath}&#10;\usepackage{color}&#10;\pagestyle{empty}&#10;\begin{document}&#10;&#10;&#10;prior odds&#10;&#10;\end{document}"/>
  <p:tag name="IGUANATEXSIZE" val="22"/>
  <p:tag name="IGUANATEXCURSOR" val="101"/>
  <p:tag name="TRANSPARENCY" val="True"/>
  <p:tag name="FILENAME" val=""/>
  <p:tag name="LATEXENGINEID" val="0"/>
  <p:tag name="TEMPFOLDER" val="c:\temp\"/>
  <p:tag name="LATEXFORMHEIGHT" val="399.6"/>
  <p:tag name="LATEXFORMWIDTH" val="687.6"/>
  <p:tag name="LATEXFORMWRAP" val="True"/>
  <p:tag name="BITMAPVECTOR" val="0"/>
</p:tagLst>
</file>

<file path=ppt/tags/tag14.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769.4038"/>
  <p:tag name="LATEXADDIN" val="\documentclass{article}&#10;\usepackage{amsmath}&#10;\usepackage{color}&#10;\pagestyle{empty}&#10;\begin{document}&#10;&#10;&#10;posterior odds &#10;\end{document}"/>
  <p:tag name="IGUANATEXSIZE" val="22"/>
  <p:tag name="IGUANATEXCURSOR" val="116"/>
  <p:tag name="TRANSPARENCY" val="True"/>
  <p:tag name="FILENAME" val=""/>
  <p:tag name="LATEXENGINEID" val="0"/>
  <p:tag name="TEMPFOLDER" val="c:\temp\"/>
  <p:tag name="LATEXFORMHEIGHT" val="399.6"/>
  <p:tag name="LATEXFORMWIDTH" val="687.6"/>
  <p:tag name="LATEXFORMWRAP" val="True"/>
  <p:tag name="BITMAPVECTOR" val="0"/>
</p:tagLst>
</file>

<file path=ppt/tags/tag15.xml><?xml version="1.0" encoding="utf-8"?>
<p:tagLst xmlns:a="http://schemas.openxmlformats.org/drawingml/2006/main" xmlns:r="http://schemas.openxmlformats.org/officeDocument/2006/relationships" xmlns:p="http://schemas.openxmlformats.org/presentationml/2006/main">
  <p:tag name="OUTPUTDPI" val="1200"/>
  <p:tag name="ORIGINALHEIGHT" val="127.4841"/>
  <p:tag name="ORIGINALWIDTH" val="1385.077"/>
  <p:tag name="LATEXADDIN" val="\documentclass{article}&#10;\usepackage{amsmath}&#10;\usepackage{color}&#10;\pagestyle{empty}&#10;\begin{document}&#10;&#10;&#10;$$\textrm{LR}^+ = c^{\frac{n_{\textrm{su}}}{8}+\frac{n_{\textrm{mo}}}{4}+\frac{n_{\textrm{st}}}{2}+\frac{n_{\textrm{vs}}}{1}}$$&#10;&#10;\end{document}"/>
  <p:tag name="IGUANATEXSIZE" val="22"/>
  <p:tag name="IGUANATEXCURSOR" val="116"/>
  <p:tag name="TRANSPARENCY" val="True"/>
  <p:tag name="FILENAME" val=""/>
  <p:tag name="LATEXENGINEID" val="0"/>
  <p:tag name="TEMPFOLDER" val="c:\temp\"/>
  <p:tag name="LATEXFORMHEIGHT" val="399.6"/>
  <p:tag name="LATEXFORMWIDTH" val="687.6"/>
  <p:tag name="LATEXFORMWRAP" val="True"/>
  <p:tag name="BITMAPVECTOR" val="0"/>
</p:tagLst>
</file>

<file path=ppt/tags/tag16.xml><?xml version="1.0" encoding="utf-8"?>
<p:tagLst xmlns:a="http://schemas.openxmlformats.org/drawingml/2006/main" xmlns:r="http://schemas.openxmlformats.org/officeDocument/2006/relationships" xmlns:p="http://schemas.openxmlformats.org/presentationml/2006/main">
  <p:tag name="OUTPUTDPI" val="1200"/>
  <p:tag name="ORIGINALHEIGHT" val="336.7079"/>
  <p:tag name="ORIGINALWIDTH" val="3602.55"/>
  <p:tag name="LATEXADDIN" val="\documentclass{article}&#10;\usepackage{amsmath}&#10;\usepackage{color}&#10;\pagestyle{empty}&#10;\begin{document}&#10;&#10;&#10;\noindent \textbf{Task:} Given $P(Y=1)$, find $c$ to satisfy Richards rules&#10;&#10;\vspace{0.5em}&#10;&#10;\noindent $\quad \quad \; \; \;$ e.g., 2 $\times$ strong $\rightarrow$ pathogenic; i.e., $P(Y=1|E=e) \geq 0.99$&#10;&#10;&#10;\end{document}"/>
  <p:tag name="IGUANATEXSIZE" val="22"/>
  <p:tag name="IGUANATEXCURSOR" val="263"/>
  <p:tag name="TRANSPARENCY" val="True"/>
  <p:tag name="FILENAME" val=""/>
  <p:tag name="LATEXENGINEID" val="0"/>
  <p:tag name="TEMPFOLDER" val="c:\temp\"/>
  <p:tag name="LATEXFORMHEIGHT" val="399.6"/>
  <p:tag name="LATEXFORMWIDTH" val="687.6"/>
  <p:tag name="LATEXFORMWRAP" val="True"/>
  <p:tag name="BITMAPVECTOR" val="0"/>
</p:tagLst>
</file>

<file path=ppt/tags/tag17.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2510.686"/>
  <p:tag name="LATEXADDIN" val="\documentclass{article}&#10;\usepackage{amsmath}&#10;\usepackage{color}&#10;\pagestyle{empty}&#10;\begin{document}&#10;&#10;&#10;posterior odds = likelihood ratio $\times$ prior odds&#10;&#10;\end{document}"/>
  <p:tag name="IGUANATEXSIZE" val="22"/>
  <p:tag name="IGUANATEXCURSOR" val="154"/>
  <p:tag name="TRANSPARENCY" val="True"/>
  <p:tag name="FILENAME" val=""/>
  <p:tag name="LATEXENGINEID" val="0"/>
  <p:tag name="TEMPFOLDER" val="c:\temp\"/>
  <p:tag name="LATEXFORMHEIGHT" val="399.6"/>
  <p:tag name="LATEXFORMWIDTH" val="687.6"/>
  <p:tag name="LATEXFORMWRAP" val="True"/>
  <p:tag name="BITMAPVECTOR" val="0"/>
</p:tagLst>
</file>

<file path=ppt/tags/tag18.xml><?xml version="1.0" encoding="utf-8"?>
<p:tagLst xmlns:a="http://schemas.openxmlformats.org/drawingml/2006/main" xmlns:r="http://schemas.openxmlformats.org/officeDocument/2006/relationships" xmlns:p="http://schemas.openxmlformats.org/presentationml/2006/main">
  <p:tag name="OUTPUTDPI" val="1200"/>
  <p:tag name="ORIGINALHEIGHT" val="294.7131"/>
  <p:tag name="ORIGINALWIDTH" val="924.6344"/>
  <p:tag name="LATEXADDIN" val="\documentclass{article}&#10;\usepackage{amsmath}&#10;\usepackage{color}&#10;\pagestyle{empty}&#10;\begin{document}&#10;&#10;&#10;$$\textrm{lr}^+ = \frac{p(s|Y=1)}{p(s|Y=0)}$$&#10;&#10;\end{document}"/>
  <p:tag name="IGUANATEXSIZE" val="22"/>
  <p:tag name="IGUANATEXCURSOR" val="138"/>
  <p:tag name="TRANSPARENCY" val="True"/>
  <p:tag name="FILENAME" val=""/>
  <p:tag name="LATEXENGINEID" val="0"/>
  <p:tag name="TEMPFOLDER" val="c:\temp\"/>
  <p:tag name="LATEXFORMHEIGHT" val="399.6"/>
  <p:tag name="LATEXFORMWIDTH" val="687.6"/>
  <p:tag name="LATEXFORMWRAP" val="True"/>
  <p:tag name="BITMAPVECTOR" val="0"/>
</p:tagLst>
</file>

<file path=ppt/tags/tag19.xml><?xml version="1.0" encoding="utf-8"?>
<p:tagLst xmlns:a="http://schemas.openxmlformats.org/drawingml/2006/main" xmlns:r="http://schemas.openxmlformats.org/officeDocument/2006/relationships" xmlns:p="http://schemas.openxmlformats.org/presentationml/2006/main">
  <p:tag name="OUTPUTDPI" val="1200"/>
  <p:tag name="ORIGINALHEIGHT" val="373.4533"/>
  <p:tag name="ORIGINALWIDTH" val="2304.462"/>
  <p:tag name="LATEXADDIN" val="\documentclass{article}&#10;\usepackage{amsmath}&#10;\usepackage{color}&#10;\pagestyle{empty}&#10;\begin{document}&#10;&#10;&#10;$$\underbrace{\frac{P(Y=1|\textcolor{blue}{S=s})}{1 - P(Y=1|\textcolor{blue}{S=s})}} = \textrm{lr}^+ \cdot \underbrace{\frac{P(Y=1)}{1 - P(Y=1)}}$$&#10;&#10;\end{document}"/>
  <p:tag name="IGUANATEXSIZE" val="22"/>
  <p:tag name="IGUANATEXCURSOR" val="182"/>
  <p:tag name="TRANSPARENCY" val="True"/>
  <p:tag name="FILENAME" val=""/>
  <p:tag name="LATEXENGINEID" val="0"/>
  <p:tag name="TEMPFOLDER" val="c:\temp\"/>
  <p:tag name="LATEXFORMHEIGHT" val="399.6"/>
  <p:tag name="LATEXFORMWIDTH" val="687.6"/>
  <p:tag name="LATEXFORMWRAP" val="True"/>
  <p:tag name="BITMAPVECTOR" val="0"/>
</p:tagLst>
</file>

<file path=ppt/tags/tag20.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550.4312"/>
  <p:tag name="LATEXADDIN" val="\documentclass{article}&#10;\usepackage{amsmath}&#10;\usepackage{color}&#10;\pagestyle{empty}&#10;\begin{document}&#10;&#10;&#10;prior odds&#10;&#10;\end{document}"/>
  <p:tag name="IGUANATEXSIZE" val="22"/>
  <p:tag name="IGUANATEXCURSOR" val="101"/>
  <p:tag name="TRANSPARENCY" val="True"/>
  <p:tag name="FILENAME" val=""/>
  <p:tag name="LATEXENGINEID" val="0"/>
  <p:tag name="TEMPFOLDER" val="c:\temp\"/>
  <p:tag name="LATEXFORMHEIGHT" val="399.6"/>
  <p:tag name="LATEXFORMWIDTH" val="687.6"/>
  <p:tag name="LATEXFORMWRAP" val="True"/>
  <p:tag name="BITMAPVECTOR" val="0"/>
</p:tagLst>
</file>

<file path=ppt/tags/tag21.xml><?xml version="1.0" encoding="utf-8"?>
<p:tagLst xmlns:a="http://schemas.openxmlformats.org/drawingml/2006/main" xmlns:r="http://schemas.openxmlformats.org/officeDocument/2006/relationships" xmlns:p="http://schemas.openxmlformats.org/presentationml/2006/main">
  <p:tag name="OUTPUTDPI" val="1200"/>
  <p:tag name="ORIGINALHEIGHT" val="110.2362"/>
  <p:tag name="ORIGINALWIDTH" val="769.4038"/>
  <p:tag name="LATEXADDIN" val="\documentclass{article}&#10;\usepackage{amsmath}&#10;\usepackage{color}&#10;\pagestyle{empty}&#10;\begin{document}&#10;&#10;&#10;posterior odds &#10;\end{document}"/>
  <p:tag name="IGUANATEXSIZE" val="22"/>
  <p:tag name="IGUANATEXCURSOR" val="116"/>
  <p:tag name="TRANSPARENCY" val="True"/>
  <p:tag name="FILENAME" val=""/>
  <p:tag name="LATEXENGINEID" val="0"/>
  <p:tag name="TEMPFOLDER" val="c:\temp\"/>
  <p:tag name="LATEXFORMHEIGHT" val="399.6"/>
  <p:tag name="LATEXFORMWIDTH" val="687.6"/>
  <p:tag name="LATEXFORMWRAP" val="True"/>
  <p:tag name="BITMAPVECTOR" val="0"/>
</p:tagLst>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614</TotalTime>
  <Words>4347</Words>
  <Application>Microsoft Macintosh PowerPoint</Application>
  <PresentationFormat>On-screen Show (4:3)</PresentationFormat>
  <Paragraphs>888</Paragraphs>
  <Slides>43</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Times New Roman</vt:lpstr>
      <vt:lpstr>Brenner Lab Sample Master Template v07 05 June 2017 JL</vt:lpstr>
      <vt:lpstr>CAGI slide pack guidelines I agree to my slides being used according to the following terms:  Vikas Pejaver (on behalf of the ClinGen-SVI WG computational tools sub-group)</vt:lpstr>
      <vt:lpstr>Permission request regarding CAGI 6 recordings and hybrid presentations</vt:lpstr>
      <vt:lpstr>Evidence-based calibration of computational tools for missense variant pathogenicity classification</vt:lpstr>
      <vt:lpstr>Missense variant impact prediction</vt:lpstr>
      <vt:lpstr>ACMG/AMP guidelines for clinical variant classification</vt:lpstr>
      <vt:lpstr>ACMG/AMP guidelines for clinical variant classification</vt:lpstr>
      <vt:lpstr>The PP3 and BP4 criteria: variant impact predictors are considered Supporting evidence</vt:lpstr>
      <vt:lpstr>The PP3 and BP4 criteria: variant impact predictors are considered Supporting evidence</vt:lpstr>
      <vt:lpstr>Members and affiliates of ClinGen SVI WG – Computational subgroup</vt:lpstr>
      <vt:lpstr>Different from typical assessments and technically challenging</vt:lpstr>
      <vt:lpstr>Different from typical assessments and technically challenging</vt:lpstr>
      <vt:lpstr>Likelihood ratios as a quantifier of evidential strength</vt:lpstr>
      <vt:lpstr>Likelihood ratios as a quantifier of evidential strength</vt:lpstr>
      <vt:lpstr>Likelihood ratios as a quantifier of evidential strength</vt:lpstr>
      <vt:lpstr>Likelihood ratios as a quantifier of evidential strength</vt:lpstr>
      <vt:lpstr>Likelihood ratio thresholds for the different strengths</vt:lpstr>
      <vt:lpstr>Likelihood ratio thresholds for the different strengths</vt:lpstr>
      <vt:lpstr>Likelihood ratio thresholds for the different strengths</vt:lpstr>
      <vt:lpstr>Estimating score thresholds: local posterior probability or local positive predictive value</vt:lpstr>
      <vt:lpstr>Estimating score thresholds: local posterior probability or local positive predictive value</vt:lpstr>
      <vt:lpstr>Estimating score thresholds: local posterior probability or local positive predictive value</vt:lpstr>
      <vt:lpstr>Estimating score thresholds: local posterior probability or local positive predictive value</vt:lpstr>
      <vt:lpstr>Estimating score thresholds: local posterior probability or local positive predictive value</vt:lpstr>
      <vt:lpstr>Data set for interval estimation</vt:lpstr>
      <vt:lpstr>Local posterior probability curves for REVEL</vt:lpstr>
      <vt:lpstr>Local posterior probability curves for CADD</vt:lpstr>
      <vt:lpstr>Developer-recommended thresholds do not meet Supporting level of evidence</vt:lpstr>
      <vt:lpstr>At certain thresholds, some tools can provide up to Strong levels of evidence</vt:lpstr>
      <vt:lpstr>At certain thresholds, some tools can provide up to Strong levels of evidence</vt:lpstr>
      <vt:lpstr>At certain thresholds, some tools can provide up to Strong levels of evidence</vt:lpstr>
      <vt:lpstr>‘Validating’ score intervals on a new data set</vt:lpstr>
      <vt:lpstr>Choice of tool involves a trade-off between evidential strength and false positive classifications</vt:lpstr>
      <vt:lpstr>Choice of tool involves a trade-off between evidential strength and false positive classifications</vt:lpstr>
      <vt:lpstr>Summary and Discussion</vt:lpstr>
      <vt:lpstr>Summary and Discussion</vt:lpstr>
      <vt:lpstr>Summary and Discussion</vt:lpstr>
      <vt:lpstr>Acknowledgments</vt:lpstr>
      <vt:lpstr>Thank you</vt:lpstr>
      <vt:lpstr>PowerPoint Presentation</vt:lpstr>
      <vt:lpstr>Extra details</vt:lpstr>
      <vt:lpstr>Local posterior probability curves for typical methods</vt:lpstr>
      <vt:lpstr>At certain thresholds, some tools can provide up to Strong levels of evidence</vt:lpstr>
      <vt:lpstr>Suggested updates to PP3/BP4 criteria</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Pejaver, Vikas</cp:lastModifiedBy>
  <cp:revision>81</cp:revision>
  <dcterms:created xsi:type="dcterms:W3CDTF">2017-09-29T21:50:38Z</dcterms:created>
  <dcterms:modified xsi:type="dcterms:W3CDTF">2022-05-13T00:42:31Z</dcterms:modified>
</cp:coreProperties>
</file>