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49"/>
  </p:notesMasterIdLst>
  <p:sldIdLst>
    <p:sldId id="256" r:id="rId3"/>
    <p:sldId id="257" r:id="rId4"/>
    <p:sldId id="264" r:id="rId5"/>
    <p:sldId id="340" r:id="rId6"/>
    <p:sldId id="341" r:id="rId7"/>
    <p:sldId id="672" r:id="rId8"/>
    <p:sldId id="1074" r:id="rId9"/>
    <p:sldId id="605" r:id="rId10"/>
    <p:sldId id="424" r:id="rId11"/>
    <p:sldId id="425" r:id="rId12"/>
    <p:sldId id="426" r:id="rId13"/>
    <p:sldId id="427" r:id="rId14"/>
    <p:sldId id="606" r:id="rId15"/>
    <p:sldId id="432" r:id="rId16"/>
    <p:sldId id="596" r:id="rId17"/>
    <p:sldId id="433" r:id="rId18"/>
    <p:sldId id="434" r:id="rId19"/>
    <p:sldId id="435" r:id="rId20"/>
    <p:sldId id="436" r:id="rId21"/>
    <p:sldId id="440" r:id="rId22"/>
    <p:sldId id="441" r:id="rId23"/>
    <p:sldId id="1079" r:id="rId24"/>
    <p:sldId id="1077" r:id="rId25"/>
    <p:sldId id="1078" r:id="rId26"/>
    <p:sldId id="1076" r:id="rId27"/>
    <p:sldId id="1075" r:id="rId28"/>
    <p:sldId id="1080" r:id="rId29"/>
    <p:sldId id="587" r:id="rId30"/>
    <p:sldId id="575" r:id="rId31"/>
    <p:sldId id="576" r:id="rId32"/>
    <p:sldId id="586" r:id="rId33"/>
    <p:sldId id="574" r:id="rId34"/>
    <p:sldId id="592" r:id="rId35"/>
    <p:sldId id="581" r:id="rId36"/>
    <p:sldId id="590" r:id="rId37"/>
    <p:sldId id="588" r:id="rId38"/>
    <p:sldId id="577" r:id="rId39"/>
    <p:sldId id="594" r:id="rId40"/>
    <p:sldId id="595" r:id="rId41"/>
    <p:sldId id="589" r:id="rId42"/>
    <p:sldId id="584" r:id="rId43"/>
    <p:sldId id="578" r:id="rId44"/>
    <p:sldId id="579" r:id="rId45"/>
    <p:sldId id="580" r:id="rId46"/>
    <p:sldId id="583" r:id="rId47"/>
    <p:sldId id="593" r:id="rId4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139"/>
    <p:restoredTop sz="95840"/>
  </p:normalViewPr>
  <p:slideViewPr>
    <p:cSldViewPr snapToGrid="0" snapToObjects="1">
      <p:cViewPr>
        <p:scale>
          <a:sx n="110" d="100"/>
          <a:sy n="110" d="100"/>
        </p:scale>
        <p:origin x="1424" y="2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65B480-E386-7A40-8427-DFB8678D2A42}" type="datetimeFigureOut">
              <a:rPr lang="en-US" smtClean="0"/>
              <a:t>5/14/22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0A7788-1715-984B-A94A-498C664566F1}" type="slidenum">
              <a:rPr lang="en-US" smtClean="0"/>
              <a:t>‹#›</a:t>
            </a:fld>
            <a:endParaRPr lang="en-US"/>
          </a:p>
        </p:txBody>
      </p:sp>
    </p:spTree>
    <p:extLst>
      <p:ext uri="{BB962C8B-B14F-4D97-AF65-F5344CB8AC3E}">
        <p14:creationId xmlns:p14="http://schemas.microsoft.com/office/powerpoint/2010/main" val="486133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665C7A-63F9-5D43-BEEE-B0E0C6500958}" type="slidenum">
              <a:rPr lang="en-US"/>
              <a:pPr/>
              <a:t>4</a:t>
            </a:fld>
            <a:endParaRPr lang="en-US"/>
          </a:p>
        </p:txBody>
      </p:sp>
      <p:sp>
        <p:nvSpPr>
          <p:cNvPr id="811010" name="Rectangle 2"/>
          <p:cNvSpPr>
            <a:spLocks noGrp="1" noRot="1" noChangeAspect="1" noChangeArrowheads="1" noTextEdit="1"/>
          </p:cNvSpPr>
          <p:nvPr>
            <p:ph type="sldImg"/>
          </p:nvPr>
        </p:nvSpPr>
        <p:spPr bwMode="auto">
          <a:xfrm>
            <a:off x="0" y="303213"/>
            <a:ext cx="1588" cy="1587"/>
          </a:xfrm>
          <a:prstGeom prst="rect">
            <a:avLst/>
          </a:prstGeom>
          <a:solidFill>
            <a:srgbClr val="FFFFFF"/>
          </a:solidFill>
          <a:ln>
            <a:solidFill>
              <a:srgbClr val="000000"/>
            </a:solidFill>
            <a:miter lim="800000"/>
            <a:headEnd/>
            <a:tailEnd/>
          </a:ln>
        </p:spPr>
      </p:sp>
      <p:sp>
        <p:nvSpPr>
          <p:cNvPr id="811011" name="Text Box 3"/>
          <p:cNvSpPr txBox="1">
            <a:spLocks noGrp="1" noChangeArrowheads="1"/>
          </p:cNvSpPr>
          <p:nvPr>
            <p:ph type="body" idx="1"/>
          </p:nvPr>
        </p:nvSpPr>
        <p:spPr bwMode="auto">
          <a:xfrm>
            <a:off x="503238" y="4316413"/>
            <a:ext cx="5856287" cy="4060825"/>
          </a:xfrm>
          <a:prstGeom prst="rect">
            <a:avLst/>
          </a:prstGeom>
          <a:noFill/>
          <a:ln>
            <a:miter lim="800000"/>
            <a:headEnd/>
            <a:tailEnd/>
          </a:ln>
        </p:spPr>
        <p:txBody>
          <a:bodyPr wrap="none" anchor="ctr">
            <a:prstTxWarp prst="textNoShape">
              <a:avLst/>
            </a:prstTxWarp>
          </a:bodyPr>
          <a:lstStyle/>
          <a:p>
            <a:endParaRPr lang="en-US"/>
          </a:p>
        </p:txBody>
      </p:sp>
    </p:spTree>
    <p:extLst>
      <p:ext uri="{BB962C8B-B14F-4D97-AF65-F5344CB8AC3E}">
        <p14:creationId xmlns:p14="http://schemas.microsoft.com/office/powerpoint/2010/main" val="862331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665C7A-63F9-5D43-BEEE-B0E0C6500958}" type="slidenum">
              <a:rPr lang="en-US"/>
              <a:pPr/>
              <a:t>5</a:t>
            </a:fld>
            <a:endParaRPr lang="en-US"/>
          </a:p>
        </p:txBody>
      </p:sp>
      <p:sp>
        <p:nvSpPr>
          <p:cNvPr id="811010" name="Rectangle 2"/>
          <p:cNvSpPr>
            <a:spLocks noGrp="1" noRot="1" noChangeAspect="1" noChangeArrowheads="1" noTextEdit="1"/>
          </p:cNvSpPr>
          <p:nvPr>
            <p:ph type="sldImg"/>
          </p:nvPr>
        </p:nvSpPr>
        <p:spPr bwMode="auto">
          <a:xfrm>
            <a:off x="0" y="303213"/>
            <a:ext cx="1588" cy="1587"/>
          </a:xfrm>
          <a:prstGeom prst="rect">
            <a:avLst/>
          </a:prstGeom>
          <a:solidFill>
            <a:srgbClr val="FFFFFF"/>
          </a:solidFill>
          <a:ln>
            <a:solidFill>
              <a:srgbClr val="000000"/>
            </a:solidFill>
            <a:miter lim="800000"/>
            <a:headEnd/>
            <a:tailEnd/>
          </a:ln>
        </p:spPr>
      </p:sp>
      <p:sp>
        <p:nvSpPr>
          <p:cNvPr id="811011" name="Text Box 3"/>
          <p:cNvSpPr txBox="1">
            <a:spLocks noGrp="1" noChangeArrowheads="1"/>
          </p:cNvSpPr>
          <p:nvPr>
            <p:ph type="body" idx="1"/>
          </p:nvPr>
        </p:nvSpPr>
        <p:spPr bwMode="auto">
          <a:xfrm>
            <a:off x="503238" y="4316413"/>
            <a:ext cx="5856287" cy="4060825"/>
          </a:xfrm>
          <a:prstGeom prst="rect">
            <a:avLst/>
          </a:prstGeom>
          <a:noFill/>
          <a:ln>
            <a:miter lim="800000"/>
            <a:headEnd/>
            <a:tailEnd/>
          </a:ln>
        </p:spPr>
        <p:txBody>
          <a:bodyPr wrap="none" anchor="ctr">
            <a:prstTxWarp prst="textNoShape">
              <a:avLst/>
            </a:prstTxWarp>
          </a:bodyPr>
          <a:lstStyle/>
          <a:p>
            <a:endParaRPr lang="en-US"/>
          </a:p>
        </p:txBody>
      </p:sp>
    </p:spTree>
    <p:extLst>
      <p:ext uri="{BB962C8B-B14F-4D97-AF65-F5344CB8AC3E}">
        <p14:creationId xmlns:p14="http://schemas.microsoft.com/office/powerpoint/2010/main" val="1713238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14</a:t>
            </a:fld>
            <a:endParaRPr lang="en-US"/>
          </a:p>
        </p:txBody>
      </p:sp>
    </p:spTree>
    <p:extLst>
      <p:ext uri="{BB962C8B-B14F-4D97-AF65-F5344CB8AC3E}">
        <p14:creationId xmlns:p14="http://schemas.microsoft.com/office/powerpoint/2010/main" val="4168364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17</a:t>
            </a:fld>
            <a:endParaRPr lang="en-US"/>
          </a:p>
        </p:txBody>
      </p:sp>
    </p:spTree>
    <p:extLst>
      <p:ext uri="{BB962C8B-B14F-4D97-AF65-F5344CB8AC3E}">
        <p14:creationId xmlns:p14="http://schemas.microsoft.com/office/powerpoint/2010/main" val="314702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18</a:t>
            </a:fld>
            <a:endParaRPr lang="en-US"/>
          </a:p>
        </p:txBody>
      </p:sp>
    </p:spTree>
    <p:extLst>
      <p:ext uri="{BB962C8B-B14F-4D97-AF65-F5344CB8AC3E}">
        <p14:creationId xmlns:p14="http://schemas.microsoft.com/office/powerpoint/2010/main" val="110188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19</a:t>
            </a:fld>
            <a:endParaRPr lang="en-US"/>
          </a:p>
        </p:txBody>
      </p:sp>
    </p:spTree>
    <p:extLst>
      <p:ext uri="{BB962C8B-B14F-4D97-AF65-F5344CB8AC3E}">
        <p14:creationId xmlns:p14="http://schemas.microsoft.com/office/powerpoint/2010/main" val="37669129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20</a:t>
            </a:fld>
            <a:endParaRPr lang="en-US"/>
          </a:p>
        </p:txBody>
      </p:sp>
    </p:spTree>
    <p:extLst>
      <p:ext uri="{BB962C8B-B14F-4D97-AF65-F5344CB8AC3E}">
        <p14:creationId xmlns:p14="http://schemas.microsoft.com/office/powerpoint/2010/main" val="4294760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E9FBA7-3059-D74F-A4D8-8CB5CA140F9A}" type="slidenum">
              <a:rPr lang="en-US" smtClean="0"/>
              <a:t>21</a:t>
            </a:fld>
            <a:endParaRPr lang="en-US"/>
          </a:p>
        </p:txBody>
      </p:sp>
    </p:spTree>
    <p:extLst>
      <p:ext uri="{BB962C8B-B14F-4D97-AF65-F5344CB8AC3E}">
        <p14:creationId xmlns:p14="http://schemas.microsoft.com/office/powerpoint/2010/main" val="3637712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0A7788-1715-984B-A94A-498C664566F1}" type="slidenum">
              <a:rPr lang="en-US" smtClean="0"/>
              <a:t>28</a:t>
            </a:fld>
            <a:endParaRPr lang="en-US"/>
          </a:p>
        </p:txBody>
      </p:sp>
    </p:spTree>
    <p:extLst>
      <p:ext uri="{BB962C8B-B14F-4D97-AF65-F5344CB8AC3E}">
        <p14:creationId xmlns:p14="http://schemas.microsoft.com/office/powerpoint/2010/main" val="39275221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0A7788-1715-984B-A94A-498C664566F1}" type="slidenum">
              <a:rPr lang="en-US" smtClean="0"/>
              <a:t>30</a:t>
            </a:fld>
            <a:endParaRPr lang="en-US"/>
          </a:p>
        </p:txBody>
      </p:sp>
    </p:spTree>
    <p:extLst>
      <p:ext uri="{BB962C8B-B14F-4D97-AF65-F5344CB8AC3E}">
        <p14:creationId xmlns:p14="http://schemas.microsoft.com/office/powerpoint/2010/main" val="982456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0A7788-1715-984B-A94A-498C664566F1}" type="slidenum">
              <a:rPr lang="en-US" smtClean="0"/>
              <a:t>32</a:t>
            </a:fld>
            <a:endParaRPr lang="en-US"/>
          </a:p>
        </p:txBody>
      </p:sp>
    </p:spTree>
    <p:extLst>
      <p:ext uri="{BB962C8B-B14F-4D97-AF65-F5344CB8AC3E}">
        <p14:creationId xmlns:p14="http://schemas.microsoft.com/office/powerpoint/2010/main" val="1623446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0A7788-1715-984B-A94A-498C664566F1}" type="slidenum">
              <a:rPr lang="en-US" smtClean="0"/>
              <a:t>34</a:t>
            </a:fld>
            <a:endParaRPr lang="en-US"/>
          </a:p>
        </p:txBody>
      </p:sp>
    </p:spTree>
    <p:extLst>
      <p:ext uri="{BB962C8B-B14F-4D97-AF65-F5344CB8AC3E}">
        <p14:creationId xmlns:p14="http://schemas.microsoft.com/office/powerpoint/2010/main" val="25687074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0A7788-1715-984B-A94A-498C664566F1}" type="slidenum">
              <a:rPr lang="en-US" smtClean="0"/>
              <a:t>35</a:t>
            </a:fld>
            <a:endParaRPr lang="en-US"/>
          </a:p>
        </p:txBody>
      </p:sp>
    </p:spTree>
    <p:extLst>
      <p:ext uri="{BB962C8B-B14F-4D97-AF65-F5344CB8AC3E}">
        <p14:creationId xmlns:p14="http://schemas.microsoft.com/office/powerpoint/2010/main" val="31587026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0A7788-1715-984B-A94A-498C664566F1}" type="slidenum">
              <a:rPr lang="en-US" smtClean="0"/>
              <a:t>36</a:t>
            </a:fld>
            <a:endParaRPr lang="en-US"/>
          </a:p>
        </p:txBody>
      </p:sp>
    </p:spTree>
    <p:extLst>
      <p:ext uri="{BB962C8B-B14F-4D97-AF65-F5344CB8AC3E}">
        <p14:creationId xmlns:p14="http://schemas.microsoft.com/office/powerpoint/2010/main" val="3729760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0A7788-1715-984B-A94A-498C664566F1}" type="slidenum">
              <a:rPr lang="en-US" smtClean="0"/>
              <a:t>38</a:t>
            </a:fld>
            <a:endParaRPr lang="en-US"/>
          </a:p>
        </p:txBody>
      </p:sp>
    </p:spTree>
    <p:extLst>
      <p:ext uri="{BB962C8B-B14F-4D97-AF65-F5344CB8AC3E}">
        <p14:creationId xmlns:p14="http://schemas.microsoft.com/office/powerpoint/2010/main" val="26864348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0A7788-1715-984B-A94A-498C664566F1}" type="slidenum">
              <a:rPr lang="en-US" smtClean="0"/>
              <a:t>39</a:t>
            </a:fld>
            <a:endParaRPr lang="en-US"/>
          </a:p>
        </p:txBody>
      </p:sp>
    </p:spTree>
    <p:extLst>
      <p:ext uri="{BB962C8B-B14F-4D97-AF65-F5344CB8AC3E}">
        <p14:creationId xmlns:p14="http://schemas.microsoft.com/office/powerpoint/2010/main" val="3794740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2B39E85-1F59-074B-8FF9-2CB45C000F35}" type="datetimeFigureOut">
              <a:rPr lang="en-US" smtClean="0"/>
              <a:t>5/14/22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4D43C8-79D1-4647-8C49-841E9EB25712}" type="slidenum">
              <a:rPr lang="en-US" smtClean="0"/>
              <a:t>‹#›</a:t>
            </a:fld>
            <a:endParaRPr lang="en-US"/>
          </a:p>
        </p:txBody>
      </p:sp>
    </p:spTree>
    <p:extLst>
      <p:ext uri="{BB962C8B-B14F-4D97-AF65-F5344CB8AC3E}">
        <p14:creationId xmlns:p14="http://schemas.microsoft.com/office/powerpoint/2010/main" val="255693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B39E85-1F59-074B-8FF9-2CB45C000F35}" type="datetimeFigureOut">
              <a:rPr lang="en-US" smtClean="0"/>
              <a:t>5/14/22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4D43C8-79D1-4647-8C49-841E9EB25712}" type="slidenum">
              <a:rPr lang="en-US" smtClean="0"/>
              <a:t>‹#›</a:t>
            </a:fld>
            <a:endParaRPr lang="en-US"/>
          </a:p>
        </p:txBody>
      </p:sp>
    </p:spTree>
    <p:extLst>
      <p:ext uri="{BB962C8B-B14F-4D97-AF65-F5344CB8AC3E}">
        <p14:creationId xmlns:p14="http://schemas.microsoft.com/office/powerpoint/2010/main" val="2068146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B39E85-1F59-074B-8FF9-2CB45C000F35}" type="datetimeFigureOut">
              <a:rPr lang="en-US" smtClean="0"/>
              <a:t>5/14/22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4D43C8-79D1-4647-8C49-841E9EB25712}" type="slidenum">
              <a:rPr lang="en-US" smtClean="0"/>
              <a:t>‹#›</a:t>
            </a:fld>
            <a:endParaRPr lang="en-US"/>
          </a:p>
        </p:txBody>
      </p:sp>
    </p:spTree>
    <p:extLst>
      <p:ext uri="{BB962C8B-B14F-4D97-AF65-F5344CB8AC3E}">
        <p14:creationId xmlns:p14="http://schemas.microsoft.com/office/powerpoint/2010/main" val="2186581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2B39E85-1F59-074B-8FF9-2CB45C000F35}" type="datetimeFigureOut">
              <a:rPr lang="en-US" smtClean="0"/>
              <a:t>5/14/22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4D43C8-79D1-4647-8C49-841E9EB25712}" type="slidenum">
              <a:rPr lang="en-US" smtClean="0"/>
              <a:t>‹#›</a:t>
            </a:fld>
            <a:endParaRPr lang="en-US"/>
          </a:p>
        </p:txBody>
      </p:sp>
    </p:spTree>
    <p:extLst>
      <p:ext uri="{BB962C8B-B14F-4D97-AF65-F5344CB8AC3E}">
        <p14:creationId xmlns:p14="http://schemas.microsoft.com/office/powerpoint/2010/main" val="1730640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2B39E85-1F59-074B-8FF9-2CB45C000F35}" type="datetimeFigureOut">
              <a:rPr lang="en-US" smtClean="0"/>
              <a:t>5/14/22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4D43C8-79D1-4647-8C49-841E9EB25712}" type="slidenum">
              <a:rPr lang="en-US" smtClean="0"/>
              <a:t>‹#›</a:t>
            </a:fld>
            <a:endParaRPr lang="en-US"/>
          </a:p>
        </p:txBody>
      </p:sp>
    </p:spTree>
    <p:extLst>
      <p:ext uri="{BB962C8B-B14F-4D97-AF65-F5344CB8AC3E}">
        <p14:creationId xmlns:p14="http://schemas.microsoft.com/office/powerpoint/2010/main" val="34269003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2B39E85-1F59-074B-8FF9-2CB45C000F35}" type="datetimeFigureOut">
              <a:rPr lang="en-US" smtClean="0"/>
              <a:t>5/14/22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4D43C8-79D1-4647-8C49-841E9EB25712}" type="slidenum">
              <a:rPr lang="en-US" smtClean="0"/>
              <a:t>‹#›</a:t>
            </a:fld>
            <a:endParaRPr lang="en-US"/>
          </a:p>
        </p:txBody>
      </p:sp>
    </p:spTree>
    <p:extLst>
      <p:ext uri="{BB962C8B-B14F-4D97-AF65-F5344CB8AC3E}">
        <p14:creationId xmlns:p14="http://schemas.microsoft.com/office/powerpoint/2010/main" val="14870612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B39E85-1F59-074B-8FF9-2CB45C000F35}" type="datetimeFigureOut">
              <a:rPr lang="en-US" smtClean="0"/>
              <a:t>5/14/22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4D43C8-79D1-4647-8C49-841E9EB25712}" type="slidenum">
              <a:rPr lang="en-US" smtClean="0"/>
              <a:t>‹#›</a:t>
            </a:fld>
            <a:endParaRPr lang="en-US"/>
          </a:p>
        </p:txBody>
      </p:sp>
    </p:spTree>
    <p:extLst>
      <p:ext uri="{BB962C8B-B14F-4D97-AF65-F5344CB8AC3E}">
        <p14:creationId xmlns:p14="http://schemas.microsoft.com/office/powerpoint/2010/main" val="3622325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B39E85-1F59-074B-8FF9-2CB45C000F35}" type="datetimeFigureOut">
              <a:rPr lang="en-US" smtClean="0"/>
              <a:t>5/14/22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4D43C8-79D1-4647-8C49-841E9EB25712}" type="slidenum">
              <a:rPr lang="en-US" smtClean="0"/>
              <a:t>‹#›</a:t>
            </a:fld>
            <a:endParaRPr lang="en-US"/>
          </a:p>
        </p:txBody>
      </p:sp>
    </p:spTree>
    <p:extLst>
      <p:ext uri="{BB962C8B-B14F-4D97-AF65-F5344CB8AC3E}">
        <p14:creationId xmlns:p14="http://schemas.microsoft.com/office/powerpoint/2010/main" val="7744877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2B39E85-1F59-074B-8FF9-2CB45C000F35}" type="datetimeFigureOut">
              <a:rPr lang="en-US" smtClean="0"/>
              <a:t>5/14/22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4D43C8-79D1-4647-8C49-841E9EB25712}" type="slidenum">
              <a:rPr lang="en-US" smtClean="0"/>
              <a:t>‹#›</a:t>
            </a:fld>
            <a:endParaRPr lang="en-US"/>
          </a:p>
        </p:txBody>
      </p:sp>
    </p:spTree>
    <p:extLst>
      <p:ext uri="{BB962C8B-B14F-4D97-AF65-F5344CB8AC3E}">
        <p14:creationId xmlns:p14="http://schemas.microsoft.com/office/powerpoint/2010/main" val="1589332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B39E85-1F59-074B-8FF9-2CB45C000F35}" type="datetimeFigureOut">
              <a:rPr lang="en-US" smtClean="0"/>
              <a:t>5/14/22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4D43C8-79D1-4647-8C49-841E9EB25712}" type="slidenum">
              <a:rPr lang="en-US" smtClean="0"/>
              <a:t>‹#›</a:t>
            </a:fld>
            <a:endParaRPr lang="en-US"/>
          </a:p>
        </p:txBody>
      </p:sp>
    </p:spTree>
    <p:extLst>
      <p:ext uri="{BB962C8B-B14F-4D97-AF65-F5344CB8AC3E}">
        <p14:creationId xmlns:p14="http://schemas.microsoft.com/office/powerpoint/2010/main" val="36518263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2B39E85-1F59-074B-8FF9-2CB45C000F35}" type="datetimeFigureOut">
              <a:rPr lang="en-US" smtClean="0"/>
              <a:t>5/14/22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4D43C8-79D1-4647-8C49-841E9EB25712}" type="slidenum">
              <a:rPr lang="en-US" smtClean="0"/>
              <a:t>‹#›</a:t>
            </a:fld>
            <a:endParaRPr lang="en-US"/>
          </a:p>
        </p:txBody>
      </p:sp>
    </p:spTree>
    <p:extLst>
      <p:ext uri="{BB962C8B-B14F-4D97-AF65-F5344CB8AC3E}">
        <p14:creationId xmlns:p14="http://schemas.microsoft.com/office/powerpoint/2010/main" val="41914916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13080109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1453396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9972061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5/14/22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01571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374709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913875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36089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614243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0786739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1158070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507865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40696861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6972677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978402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40126865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5/14/22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5152495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70852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4739141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5/14/22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5993778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5/14/22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41514674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5/14/22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045095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24832939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B39E85-1F59-074B-8FF9-2CB45C000F35}" type="datetimeFigureOut">
              <a:rPr lang="en-US" smtClean="0"/>
              <a:t>5/14/22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4D43C8-79D1-4647-8C49-841E9EB25712}" type="slidenum">
              <a:rPr lang="en-US" smtClean="0"/>
              <a:t>‹#›</a:t>
            </a:fld>
            <a:endParaRPr lang="en-US"/>
          </a:p>
        </p:txBody>
      </p:sp>
    </p:spTree>
    <p:extLst>
      <p:ext uri="{BB962C8B-B14F-4D97-AF65-F5344CB8AC3E}">
        <p14:creationId xmlns:p14="http://schemas.microsoft.com/office/powerpoint/2010/main" val="28207844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5/14/22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2817088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oleObject" Target="../embeddings/oleObject1.bin"/><Relationship Id="rId1" Type="http://schemas.openxmlformats.org/officeDocument/2006/relationships/slideLayout" Target="../slideLayouts/slideLayout24.xml"/><Relationship Id="rId4" Type="http://schemas.openxmlformats.org/officeDocument/2006/relationships/image" Target="../media/image5.tiff"/></Relationships>
</file>

<file path=ppt/slides/_rels/slide7.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tiff"/><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4.xml"/><Relationship Id="rId5" Type="http://schemas.openxmlformats.org/officeDocument/2006/relationships/image" Target="../media/image16.jpeg"/><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image" Target="../media/image17.tiff"/><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3" Type="http://schemas.openxmlformats.org/officeDocument/2006/relationships/image" Target="../media/image23.tiff"/><Relationship Id="rId2" Type="http://schemas.openxmlformats.org/officeDocument/2006/relationships/notesSlide" Target="../notesSlides/notesSlide6.xml"/><Relationship Id="rId1" Type="http://schemas.openxmlformats.org/officeDocument/2006/relationships/slideLayout" Target="../slideLayouts/slideLayout24.xml"/><Relationship Id="rId5" Type="http://schemas.openxmlformats.org/officeDocument/2006/relationships/image" Target="../media/image24.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B5AF6-BDC9-6141-8B07-68B45BB6A0A5}"/>
              </a:ext>
            </a:extLst>
          </p:cNvPr>
          <p:cNvSpPr>
            <a:spLocks noGrp="1"/>
          </p:cNvSpPr>
          <p:nvPr>
            <p:ph type="ctrTitle"/>
          </p:nvPr>
        </p:nvSpPr>
        <p:spPr/>
        <p:txBody>
          <a:bodyPr>
            <a:normAutofit/>
          </a:bodyPr>
          <a:lstStyle/>
          <a:p>
            <a:r>
              <a:rPr lang="en-US" sz="3200" b="1" dirty="0"/>
              <a:t>Progress in complex phenotype prediction: </a:t>
            </a:r>
            <a:br>
              <a:rPr lang="en-US" sz="3200" b="1" dirty="0"/>
            </a:br>
            <a:r>
              <a:rPr lang="en-US" sz="3200" b="1" dirty="0"/>
              <a:t>the CAGI6 PRS challenge</a:t>
            </a:r>
            <a:endParaRPr lang="en-US" sz="1600" dirty="0"/>
          </a:p>
        </p:txBody>
      </p:sp>
      <p:sp>
        <p:nvSpPr>
          <p:cNvPr id="3" name="Subtitle 2">
            <a:extLst>
              <a:ext uri="{FF2B5EF4-FFF2-40B4-BE49-F238E27FC236}">
                <a16:creationId xmlns:a16="http://schemas.microsoft.com/office/drawing/2014/main" id="{DFE5BAD6-F10E-CA4C-BFB4-60A7EB084D71}"/>
              </a:ext>
            </a:extLst>
          </p:cNvPr>
          <p:cNvSpPr>
            <a:spLocks noGrp="1"/>
          </p:cNvSpPr>
          <p:nvPr>
            <p:ph type="subTitle" idx="1"/>
          </p:nvPr>
        </p:nvSpPr>
        <p:spPr/>
        <p:txBody>
          <a:bodyPr>
            <a:normAutofit fontScale="92500" lnSpcReduction="10000"/>
          </a:bodyPr>
          <a:lstStyle/>
          <a:p>
            <a:endParaRPr lang="en-US" dirty="0"/>
          </a:p>
          <a:p>
            <a:r>
              <a:rPr lang="en-US" dirty="0"/>
              <a:t>Sung Chun and Shamil </a:t>
            </a:r>
            <a:r>
              <a:rPr lang="en-US" dirty="0" err="1"/>
              <a:t>Sunyaev</a:t>
            </a:r>
            <a:endParaRPr lang="en-US" dirty="0"/>
          </a:p>
          <a:p>
            <a:r>
              <a:rPr lang="en-US" dirty="0"/>
              <a:t>Harvard Medical School</a:t>
            </a:r>
          </a:p>
          <a:p>
            <a:r>
              <a:rPr lang="en-US" dirty="0"/>
              <a:t>May 15, 2022</a:t>
            </a:r>
          </a:p>
        </p:txBody>
      </p:sp>
    </p:spTree>
    <p:extLst>
      <p:ext uri="{BB962C8B-B14F-4D97-AF65-F5344CB8AC3E}">
        <p14:creationId xmlns:p14="http://schemas.microsoft.com/office/powerpoint/2010/main" val="3884100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i="1" dirty="0"/>
              <a:t>Sung Chun and Shamil </a:t>
            </a:r>
            <a:r>
              <a:rPr lang="en-US" altLang="en-US" sz="1800" i="1" dirty="0" err="1"/>
              <a:t>Sunyaev</a:t>
            </a:r>
            <a:endParaRPr lang="en-US" altLang="en-US" sz="1800" i="1" dirty="0"/>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itchFamily="34" charset="0"/>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p:txBody>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a:t>
            </a:r>
            <a:r>
              <a:rPr lang="en-US" i="1" dirty="0"/>
              <a:t>Progress in complex phenotype prediction: </a:t>
            </a:r>
            <a:br>
              <a:rPr lang="en-US" i="1" dirty="0"/>
            </a:br>
            <a:r>
              <a:rPr lang="en-US" i="1" dirty="0"/>
              <a:t>the CAGI6 PRS challenge”</a:t>
            </a:r>
            <a:r>
              <a:rPr lang="en-US" dirty="0"/>
              <a:t>, I hereby agree that the copyright for the online broadcast and recording of my presentation be released 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9988" name="Picture 4" descr="normal curve 2"/>
          <p:cNvPicPr>
            <a:picLocks noChangeAspect="1" noChangeArrowheads="1"/>
          </p:cNvPicPr>
          <p:nvPr/>
        </p:nvPicPr>
        <p:blipFill>
          <a:blip r:embed="rId3"/>
          <a:srcRect/>
          <a:stretch>
            <a:fillRect/>
          </a:stretch>
        </p:blipFill>
        <p:spPr bwMode="auto">
          <a:xfrm>
            <a:off x="2938463" y="1885950"/>
            <a:ext cx="3267075" cy="2249091"/>
          </a:xfrm>
          <a:prstGeom prst="rect">
            <a:avLst/>
          </a:prstGeom>
          <a:noFill/>
        </p:spPr>
      </p:pic>
      <p:grpSp>
        <p:nvGrpSpPr>
          <p:cNvPr id="2" name="Group 30"/>
          <p:cNvGrpSpPr>
            <a:grpSpLocks/>
          </p:cNvGrpSpPr>
          <p:nvPr/>
        </p:nvGrpSpPr>
        <p:grpSpPr bwMode="auto">
          <a:xfrm>
            <a:off x="2628900" y="4114800"/>
            <a:ext cx="4572000" cy="1191816"/>
            <a:chOff x="1248" y="2736"/>
            <a:chExt cx="3840" cy="1001"/>
          </a:xfrm>
        </p:grpSpPr>
        <p:sp>
          <p:nvSpPr>
            <p:cNvPr id="809989" name="Line 5"/>
            <p:cNvSpPr>
              <a:spLocks noChangeShapeType="1"/>
            </p:cNvSpPr>
            <p:nvPr/>
          </p:nvSpPr>
          <p:spPr bwMode="auto">
            <a:xfrm>
              <a:off x="1248" y="2832"/>
              <a:ext cx="528" cy="0"/>
            </a:xfrm>
            <a:prstGeom prst="line">
              <a:avLst/>
            </a:prstGeom>
            <a:noFill/>
            <a:ln w="38100">
              <a:solidFill>
                <a:srgbClr val="800000"/>
              </a:solidFill>
              <a:round/>
              <a:headEnd/>
              <a:tailEnd/>
            </a:ln>
          </p:spPr>
          <p:txBody>
            <a:bodyPr wrap="none" anchor="ctr">
              <a:prstTxWarp prst="textNoShape">
                <a:avLst/>
              </a:prstTxWarp>
            </a:bodyPr>
            <a:lstStyle/>
            <a:p>
              <a:endParaRPr lang="en-US" sz="1350"/>
            </a:p>
          </p:txBody>
        </p:sp>
        <p:sp>
          <p:nvSpPr>
            <p:cNvPr id="809990" name="Line 6"/>
            <p:cNvSpPr>
              <a:spLocks noChangeShapeType="1"/>
            </p:cNvSpPr>
            <p:nvPr/>
          </p:nvSpPr>
          <p:spPr bwMode="auto">
            <a:xfrm flipH="1" flipV="1">
              <a:off x="1440" y="2736"/>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sz="1350"/>
            </a:p>
          </p:txBody>
        </p:sp>
        <p:sp>
          <p:nvSpPr>
            <p:cNvPr id="809991" name="Text Box 7"/>
            <p:cNvSpPr txBox="1">
              <a:spLocks noChangeArrowheads="1"/>
            </p:cNvSpPr>
            <p:nvPr/>
          </p:nvSpPr>
          <p:spPr bwMode="auto">
            <a:xfrm>
              <a:off x="1248" y="2928"/>
              <a:ext cx="624" cy="233"/>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1200" dirty="0"/>
                <a:t>Locus 1</a:t>
              </a:r>
              <a:endParaRPr lang="en-US" sz="1350" dirty="0"/>
            </a:p>
          </p:txBody>
        </p:sp>
        <p:sp>
          <p:nvSpPr>
            <p:cNvPr id="809992" name="Line 8"/>
            <p:cNvSpPr>
              <a:spLocks noChangeShapeType="1"/>
            </p:cNvSpPr>
            <p:nvPr/>
          </p:nvSpPr>
          <p:spPr bwMode="auto">
            <a:xfrm>
              <a:off x="3408" y="2832"/>
              <a:ext cx="528" cy="0"/>
            </a:xfrm>
            <a:prstGeom prst="line">
              <a:avLst/>
            </a:prstGeom>
            <a:noFill/>
            <a:ln w="38100">
              <a:solidFill>
                <a:srgbClr val="800000"/>
              </a:solidFill>
              <a:round/>
              <a:headEnd/>
              <a:tailEnd/>
            </a:ln>
          </p:spPr>
          <p:txBody>
            <a:bodyPr wrap="none" anchor="ctr">
              <a:prstTxWarp prst="textNoShape">
                <a:avLst/>
              </a:prstTxWarp>
            </a:bodyPr>
            <a:lstStyle/>
            <a:p>
              <a:endParaRPr lang="en-US" sz="1350"/>
            </a:p>
          </p:txBody>
        </p:sp>
        <p:sp>
          <p:nvSpPr>
            <p:cNvPr id="809993" name="Line 9"/>
            <p:cNvSpPr>
              <a:spLocks noChangeShapeType="1"/>
            </p:cNvSpPr>
            <p:nvPr/>
          </p:nvSpPr>
          <p:spPr bwMode="auto">
            <a:xfrm flipV="1">
              <a:off x="3600" y="2736"/>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sz="1350"/>
            </a:p>
          </p:txBody>
        </p:sp>
        <p:sp>
          <p:nvSpPr>
            <p:cNvPr id="809994" name="Text Box 10"/>
            <p:cNvSpPr txBox="1">
              <a:spLocks noChangeArrowheads="1"/>
            </p:cNvSpPr>
            <p:nvPr/>
          </p:nvSpPr>
          <p:spPr bwMode="auto">
            <a:xfrm>
              <a:off x="3408" y="2928"/>
              <a:ext cx="672" cy="233"/>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1200" dirty="0"/>
                <a:t>Locus 3</a:t>
              </a:r>
              <a:endParaRPr lang="en-US" sz="1350" dirty="0"/>
            </a:p>
          </p:txBody>
        </p:sp>
        <p:sp>
          <p:nvSpPr>
            <p:cNvPr id="809995" name="Line 11"/>
            <p:cNvSpPr>
              <a:spLocks noChangeShapeType="1"/>
            </p:cNvSpPr>
            <p:nvPr/>
          </p:nvSpPr>
          <p:spPr bwMode="auto">
            <a:xfrm>
              <a:off x="2304" y="2832"/>
              <a:ext cx="528" cy="0"/>
            </a:xfrm>
            <a:prstGeom prst="line">
              <a:avLst/>
            </a:prstGeom>
            <a:noFill/>
            <a:ln w="38100">
              <a:solidFill>
                <a:srgbClr val="800000"/>
              </a:solidFill>
              <a:round/>
              <a:headEnd/>
              <a:tailEnd/>
            </a:ln>
          </p:spPr>
          <p:txBody>
            <a:bodyPr wrap="none" anchor="ctr">
              <a:prstTxWarp prst="textNoShape">
                <a:avLst/>
              </a:prstTxWarp>
            </a:bodyPr>
            <a:lstStyle/>
            <a:p>
              <a:endParaRPr lang="en-US" sz="1350"/>
            </a:p>
          </p:txBody>
        </p:sp>
        <p:sp>
          <p:nvSpPr>
            <p:cNvPr id="809996" name="Line 12"/>
            <p:cNvSpPr>
              <a:spLocks noChangeShapeType="1"/>
            </p:cNvSpPr>
            <p:nvPr/>
          </p:nvSpPr>
          <p:spPr bwMode="auto">
            <a:xfrm flipH="1" flipV="1">
              <a:off x="2496" y="2736"/>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sz="1350"/>
            </a:p>
          </p:txBody>
        </p:sp>
        <p:sp>
          <p:nvSpPr>
            <p:cNvPr id="809997" name="Text Box 13"/>
            <p:cNvSpPr txBox="1">
              <a:spLocks noChangeArrowheads="1"/>
            </p:cNvSpPr>
            <p:nvPr/>
          </p:nvSpPr>
          <p:spPr bwMode="auto">
            <a:xfrm>
              <a:off x="2304" y="2928"/>
              <a:ext cx="624" cy="233"/>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1200"/>
                <a:t>Locus 2</a:t>
              </a:r>
              <a:endParaRPr lang="en-US" sz="1350"/>
            </a:p>
          </p:txBody>
        </p:sp>
        <p:sp>
          <p:nvSpPr>
            <p:cNvPr id="809998" name="Line 14"/>
            <p:cNvSpPr>
              <a:spLocks noChangeShapeType="1"/>
            </p:cNvSpPr>
            <p:nvPr/>
          </p:nvSpPr>
          <p:spPr bwMode="auto">
            <a:xfrm>
              <a:off x="4416" y="2832"/>
              <a:ext cx="528" cy="0"/>
            </a:xfrm>
            <a:prstGeom prst="line">
              <a:avLst/>
            </a:prstGeom>
            <a:noFill/>
            <a:ln w="38100">
              <a:solidFill>
                <a:srgbClr val="800000"/>
              </a:solidFill>
              <a:round/>
              <a:headEnd/>
              <a:tailEnd/>
            </a:ln>
          </p:spPr>
          <p:txBody>
            <a:bodyPr wrap="none" anchor="ctr">
              <a:prstTxWarp prst="textNoShape">
                <a:avLst/>
              </a:prstTxWarp>
            </a:bodyPr>
            <a:lstStyle/>
            <a:p>
              <a:endParaRPr lang="en-US" sz="1350"/>
            </a:p>
          </p:txBody>
        </p:sp>
        <p:sp>
          <p:nvSpPr>
            <p:cNvPr id="809999" name="Line 15"/>
            <p:cNvSpPr>
              <a:spLocks noChangeShapeType="1"/>
            </p:cNvSpPr>
            <p:nvPr/>
          </p:nvSpPr>
          <p:spPr bwMode="auto">
            <a:xfrm flipH="1" flipV="1">
              <a:off x="4608" y="2736"/>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sz="1350"/>
            </a:p>
          </p:txBody>
        </p:sp>
        <p:sp>
          <p:nvSpPr>
            <p:cNvPr id="810000" name="Text Box 16"/>
            <p:cNvSpPr txBox="1">
              <a:spLocks noChangeArrowheads="1"/>
            </p:cNvSpPr>
            <p:nvPr/>
          </p:nvSpPr>
          <p:spPr bwMode="auto">
            <a:xfrm>
              <a:off x="4416" y="2928"/>
              <a:ext cx="672" cy="233"/>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1200" dirty="0"/>
                <a:t>Locus 4</a:t>
              </a:r>
              <a:endParaRPr lang="en-US" sz="1350" dirty="0"/>
            </a:p>
          </p:txBody>
        </p:sp>
        <p:sp>
          <p:nvSpPr>
            <p:cNvPr id="810001" name="Line 17"/>
            <p:cNvSpPr>
              <a:spLocks noChangeShapeType="1"/>
            </p:cNvSpPr>
            <p:nvPr/>
          </p:nvSpPr>
          <p:spPr bwMode="auto">
            <a:xfrm>
              <a:off x="1872" y="3408"/>
              <a:ext cx="528" cy="0"/>
            </a:xfrm>
            <a:prstGeom prst="line">
              <a:avLst/>
            </a:prstGeom>
            <a:noFill/>
            <a:ln w="38100">
              <a:solidFill>
                <a:srgbClr val="800000"/>
              </a:solidFill>
              <a:round/>
              <a:headEnd/>
              <a:tailEnd/>
            </a:ln>
          </p:spPr>
          <p:txBody>
            <a:bodyPr wrap="none" anchor="ctr">
              <a:prstTxWarp prst="textNoShape">
                <a:avLst/>
              </a:prstTxWarp>
            </a:bodyPr>
            <a:lstStyle/>
            <a:p>
              <a:endParaRPr lang="en-US" sz="1350"/>
            </a:p>
          </p:txBody>
        </p:sp>
        <p:sp>
          <p:nvSpPr>
            <p:cNvPr id="810002" name="Line 18"/>
            <p:cNvSpPr>
              <a:spLocks noChangeShapeType="1"/>
            </p:cNvSpPr>
            <p:nvPr/>
          </p:nvSpPr>
          <p:spPr bwMode="auto">
            <a:xfrm flipV="1">
              <a:off x="2064" y="3312"/>
              <a:ext cx="192"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sz="1350"/>
            </a:p>
          </p:txBody>
        </p:sp>
        <p:sp>
          <p:nvSpPr>
            <p:cNvPr id="810003" name="Text Box 19"/>
            <p:cNvSpPr txBox="1">
              <a:spLocks noChangeArrowheads="1"/>
            </p:cNvSpPr>
            <p:nvPr/>
          </p:nvSpPr>
          <p:spPr bwMode="auto">
            <a:xfrm>
              <a:off x="1872" y="3504"/>
              <a:ext cx="624" cy="233"/>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1200" dirty="0"/>
                <a:t>Locus 5</a:t>
              </a:r>
              <a:endParaRPr lang="en-US" sz="1350" dirty="0"/>
            </a:p>
          </p:txBody>
        </p:sp>
        <p:sp>
          <p:nvSpPr>
            <p:cNvPr id="810004" name="Line 20"/>
            <p:cNvSpPr>
              <a:spLocks noChangeShapeType="1"/>
            </p:cNvSpPr>
            <p:nvPr/>
          </p:nvSpPr>
          <p:spPr bwMode="auto">
            <a:xfrm>
              <a:off x="2976" y="3408"/>
              <a:ext cx="528" cy="0"/>
            </a:xfrm>
            <a:prstGeom prst="line">
              <a:avLst/>
            </a:prstGeom>
            <a:noFill/>
            <a:ln w="38100">
              <a:solidFill>
                <a:srgbClr val="800000"/>
              </a:solidFill>
              <a:round/>
              <a:headEnd/>
              <a:tailEnd/>
            </a:ln>
          </p:spPr>
          <p:txBody>
            <a:bodyPr wrap="none" anchor="ctr">
              <a:prstTxWarp prst="textNoShape">
                <a:avLst/>
              </a:prstTxWarp>
            </a:bodyPr>
            <a:lstStyle/>
            <a:p>
              <a:endParaRPr lang="en-US" sz="1350"/>
            </a:p>
          </p:txBody>
        </p:sp>
        <p:sp>
          <p:nvSpPr>
            <p:cNvPr id="810005" name="Line 21"/>
            <p:cNvSpPr>
              <a:spLocks noChangeShapeType="1"/>
            </p:cNvSpPr>
            <p:nvPr/>
          </p:nvSpPr>
          <p:spPr bwMode="auto">
            <a:xfrm flipV="1">
              <a:off x="3168" y="3312"/>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sz="1350"/>
            </a:p>
          </p:txBody>
        </p:sp>
        <p:sp>
          <p:nvSpPr>
            <p:cNvPr id="810006" name="Text Box 22"/>
            <p:cNvSpPr txBox="1">
              <a:spLocks noChangeArrowheads="1"/>
            </p:cNvSpPr>
            <p:nvPr/>
          </p:nvSpPr>
          <p:spPr bwMode="auto">
            <a:xfrm>
              <a:off x="2976" y="3504"/>
              <a:ext cx="672" cy="233"/>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1200" dirty="0"/>
                <a:t>Locus 6</a:t>
              </a:r>
              <a:endParaRPr lang="en-US" sz="1350" dirty="0"/>
            </a:p>
          </p:txBody>
        </p:sp>
        <p:sp>
          <p:nvSpPr>
            <p:cNvPr id="810007" name="Line 23"/>
            <p:cNvSpPr>
              <a:spLocks noChangeShapeType="1"/>
            </p:cNvSpPr>
            <p:nvPr/>
          </p:nvSpPr>
          <p:spPr bwMode="auto">
            <a:xfrm>
              <a:off x="4080" y="3408"/>
              <a:ext cx="528" cy="0"/>
            </a:xfrm>
            <a:prstGeom prst="line">
              <a:avLst/>
            </a:prstGeom>
            <a:noFill/>
            <a:ln w="38100">
              <a:solidFill>
                <a:srgbClr val="800000"/>
              </a:solidFill>
              <a:round/>
              <a:headEnd/>
              <a:tailEnd/>
            </a:ln>
          </p:spPr>
          <p:txBody>
            <a:bodyPr wrap="none" anchor="ctr">
              <a:prstTxWarp prst="textNoShape">
                <a:avLst/>
              </a:prstTxWarp>
            </a:bodyPr>
            <a:lstStyle/>
            <a:p>
              <a:endParaRPr lang="en-US" sz="1350"/>
            </a:p>
          </p:txBody>
        </p:sp>
        <p:sp>
          <p:nvSpPr>
            <p:cNvPr id="810008" name="Line 24"/>
            <p:cNvSpPr>
              <a:spLocks noChangeShapeType="1"/>
            </p:cNvSpPr>
            <p:nvPr/>
          </p:nvSpPr>
          <p:spPr bwMode="auto">
            <a:xfrm flipH="1" flipV="1">
              <a:off x="4272" y="3312"/>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sz="1350"/>
            </a:p>
          </p:txBody>
        </p:sp>
        <p:sp>
          <p:nvSpPr>
            <p:cNvPr id="810009" name="Text Box 25"/>
            <p:cNvSpPr txBox="1">
              <a:spLocks noChangeArrowheads="1"/>
            </p:cNvSpPr>
            <p:nvPr/>
          </p:nvSpPr>
          <p:spPr bwMode="auto">
            <a:xfrm>
              <a:off x="4080" y="3504"/>
              <a:ext cx="672" cy="233"/>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1200" dirty="0"/>
                <a:t>Locus 7</a:t>
              </a:r>
              <a:endParaRPr lang="en-US" sz="1350" dirty="0"/>
            </a:p>
          </p:txBody>
        </p:sp>
      </p:grpSp>
      <p:grpSp>
        <p:nvGrpSpPr>
          <p:cNvPr id="3" name="Group 29"/>
          <p:cNvGrpSpPr>
            <a:grpSpLocks/>
          </p:cNvGrpSpPr>
          <p:nvPr/>
        </p:nvGrpSpPr>
        <p:grpSpPr bwMode="auto">
          <a:xfrm>
            <a:off x="1314450" y="1943100"/>
            <a:ext cx="1771650" cy="1953816"/>
            <a:chOff x="144" y="912"/>
            <a:chExt cx="1488" cy="1641"/>
          </a:xfrm>
        </p:grpSpPr>
        <p:pic>
          <p:nvPicPr>
            <p:cNvPr id="810010" name="Picture 26" descr="513px-Autosomal_Dominant_Pedigree_Chart2"/>
            <p:cNvPicPr>
              <a:picLocks noChangeAspect="1" noChangeArrowheads="1"/>
            </p:cNvPicPr>
            <p:nvPr/>
          </p:nvPicPr>
          <p:blipFill>
            <a:blip r:embed="rId4"/>
            <a:srcRect/>
            <a:stretch>
              <a:fillRect/>
            </a:stretch>
          </p:blipFill>
          <p:spPr bwMode="auto">
            <a:xfrm>
              <a:off x="144" y="1392"/>
              <a:ext cx="1344" cy="1161"/>
            </a:xfrm>
            <a:prstGeom prst="rect">
              <a:avLst/>
            </a:prstGeom>
            <a:noFill/>
          </p:spPr>
        </p:pic>
        <p:sp>
          <p:nvSpPr>
            <p:cNvPr id="810011" name="Text Box 27"/>
            <p:cNvSpPr txBox="1">
              <a:spLocks noChangeArrowheads="1"/>
            </p:cNvSpPr>
            <p:nvPr/>
          </p:nvSpPr>
          <p:spPr bwMode="auto">
            <a:xfrm>
              <a:off x="240" y="912"/>
              <a:ext cx="1392" cy="514"/>
            </a:xfrm>
            <a:prstGeom prst="rect">
              <a:avLst/>
            </a:prstGeom>
            <a:noFill/>
            <a:ln w="9525">
              <a:noFill/>
              <a:miter lim="800000"/>
              <a:headEnd/>
              <a:tailEnd/>
            </a:ln>
          </p:spPr>
          <p:txBody>
            <a:bodyPr>
              <a:prstTxWarp prst="textNoShape">
                <a:avLst/>
              </a:prstTxWarp>
              <a:spAutoFit/>
            </a:bodyPr>
            <a:lstStyle/>
            <a:p>
              <a:pPr>
                <a:spcBef>
                  <a:spcPct val="50000"/>
                </a:spcBef>
              </a:pPr>
              <a:r>
                <a:rPr lang="en-US" sz="1125" dirty="0"/>
                <a:t>Inheritance at each locus is Mendelian. Loci are independent</a:t>
              </a:r>
              <a:endParaRPr lang="en-US" sz="1350" dirty="0"/>
            </a:p>
          </p:txBody>
        </p:sp>
      </p:grpSp>
      <p:sp>
        <p:nvSpPr>
          <p:cNvPr id="810012" name="Text Box 28"/>
          <p:cNvSpPr txBox="1">
            <a:spLocks noChangeArrowheads="1"/>
          </p:cNvSpPr>
          <p:nvPr/>
        </p:nvSpPr>
        <p:spPr bwMode="auto">
          <a:xfrm>
            <a:off x="5257800" y="2457451"/>
            <a:ext cx="2457450" cy="461665"/>
          </a:xfrm>
          <a:prstGeom prst="rect">
            <a:avLst/>
          </a:prstGeom>
          <a:noFill/>
          <a:ln w="9525">
            <a:noFill/>
            <a:miter lim="800000"/>
            <a:headEnd/>
            <a:tailEnd/>
          </a:ln>
        </p:spPr>
        <p:txBody>
          <a:bodyPr>
            <a:prstTxWarp prst="textNoShape">
              <a:avLst/>
            </a:prstTxWarp>
            <a:spAutoFit/>
          </a:bodyPr>
          <a:lstStyle/>
          <a:p>
            <a:pPr>
              <a:spcBef>
                <a:spcPct val="50000"/>
              </a:spcBef>
            </a:pPr>
            <a:r>
              <a:rPr lang="en-US" sz="1200" dirty="0"/>
              <a:t>Phenotype is additive over locus effects -&gt; normal distribution</a:t>
            </a:r>
            <a:endParaRPr lang="en-US" sz="1350" dirty="0"/>
          </a:p>
        </p:txBody>
      </p:sp>
      <p:sp>
        <p:nvSpPr>
          <p:cNvPr id="5" name="Title 4">
            <a:extLst>
              <a:ext uri="{FF2B5EF4-FFF2-40B4-BE49-F238E27FC236}">
                <a16:creationId xmlns:a16="http://schemas.microsoft.com/office/drawing/2014/main" id="{4585E84A-2FF0-3047-966F-C908A1C0600F}"/>
              </a:ext>
            </a:extLst>
          </p:cNvPr>
          <p:cNvSpPr>
            <a:spLocks noGrp="1"/>
          </p:cNvSpPr>
          <p:nvPr>
            <p:ph type="title"/>
          </p:nvPr>
        </p:nvSpPr>
        <p:spPr>
          <a:xfrm>
            <a:off x="628650" y="863203"/>
            <a:ext cx="7886700" cy="994172"/>
          </a:xfrm>
        </p:spPr>
        <p:txBody>
          <a:bodyPr>
            <a:normAutofit/>
          </a:bodyPr>
          <a:lstStyle/>
          <a:p>
            <a:pPr algn="ctr"/>
            <a:r>
              <a:rPr lang="en-US" dirty="0"/>
              <a:t>Quantitative Trait Loci (QTLs)</a:t>
            </a:r>
          </a:p>
        </p:txBody>
      </p:sp>
      <p:sp>
        <p:nvSpPr>
          <p:cNvPr id="33" name="Text Box 6">
            <a:extLst>
              <a:ext uri="{FF2B5EF4-FFF2-40B4-BE49-F238E27FC236}">
                <a16:creationId xmlns:a16="http://schemas.microsoft.com/office/drawing/2014/main" id="{D4A84331-FCD4-0433-7CF3-43182DC52543}"/>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34" name="Text Box 8">
            <a:extLst>
              <a:ext uri="{FF2B5EF4-FFF2-40B4-BE49-F238E27FC236}">
                <a16:creationId xmlns:a16="http://schemas.microsoft.com/office/drawing/2014/main" id="{9482B77D-7D93-DC64-07F8-1BFDE1F071AF}"/>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35" name="Text Box 9">
            <a:extLst>
              <a:ext uri="{FF2B5EF4-FFF2-40B4-BE49-F238E27FC236}">
                <a16:creationId xmlns:a16="http://schemas.microsoft.com/office/drawing/2014/main" id="{B352FC99-AE08-BE2B-C2A1-1F7AA3EF2E5E}"/>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4157914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00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00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9988" name="Picture 4" descr="normal curve 2"/>
          <p:cNvPicPr>
            <a:picLocks noChangeAspect="1" noChangeArrowheads="1"/>
          </p:cNvPicPr>
          <p:nvPr/>
        </p:nvPicPr>
        <p:blipFill>
          <a:blip r:embed="rId3"/>
          <a:srcRect/>
          <a:stretch>
            <a:fillRect/>
          </a:stretch>
        </p:blipFill>
        <p:spPr bwMode="auto">
          <a:xfrm>
            <a:off x="2938463" y="1885950"/>
            <a:ext cx="3267075" cy="2249091"/>
          </a:xfrm>
          <a:prstGeom prst="rect">
            <a:avLst/>
          </a:prstGeom>
          <a:noFill/>
        </p:spPr>
      </p:pic>
      <p:grpSp>
        <p:nvGrpSpPr>
          <p:cNvPr id="2" name="Group 30"/>
          <p:cNvGrpSpPr>
            <a:grpSpLocks/>
          </p:cNvGrpSpPr>
          <p:nvPr/>
        </p:nvGrpSpPr>
        <p:grpSpPr bwMode="auto">
          <a:xfrm>
            <a:off x="2628900" y="4114800"/>
            <a:ext cx="4572000" cy="1191816"/>
            <a:chOff x="1248" y="2736"/>
            <a:chExt cx="3840" cy="1001"/>
          </a:xfrm>
        </p:grpSpPr>
        <p:sp>
          <p:nvSpPr>
            <p:cNvPr id="809989" name="Line 5"/>
            <p:cNvSpPr>
              <a:spLocks noChangeShapeType="1"/>
            </p:cNvSpPr>
            <p:nvPr/>
          </p:nvSpPr>
          <p:spPr bwMode="auto">
            <a:xfrm>
              <a:off x="1248" y="2832"/>
              <a:ext cx="528" cy="0"/>
            </a:xfrm>
            <a:prstGeom prst="line">
              <a:avLst/>
            </a:prstGeom>
            <a:noFill/>
            <a:ln w="38100">
              <a:solidFill>
                <a:srgbClr val="800000"/>
              </a:solidFill>
              <a:round/>
              <a:headEnd/>
              <a:tailEnd/>
            </a:ln>
          </p:spPr>
          <p:txBody>
            <a:bodyPr wrap="none" anchor="ctr">
              <a:prstTxWarp prst="textNoShape">
                <a:avLst/>
              </a:prstTxWarp>
            </a:bodyPr>
            <a:lstStyle/>
            <a:p>
              <a:endParaRPr lang="en-US" sz="1350"/>
            </a:p>
          </p:txBody>
        </p:sp>
        <p:sp>
          <p:nvSpPr>
            <p:cNvPr id="809990" name="Line 6"/>
            <p:cNvSpPr>
              <a:spLocks noChangeShapeType="1"/>
            </p:cNvSpPr>
            <p:nvPr/>
          </p:nvSpPr>
          <p:spPr bwMode="auto">
            <a:xfrm flipH="1" flipV="1">
              <a:off x="1440" y="2736"/>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sz="1350"/>
            </a:p>
          </p:txBody>
        </p:sp>
        <p:sp>
          <p:nvSpPr>
            <p:cNvPr id="809991" name="Text Box 7"/>
            <p:cNvSpPr txBox="1">
              <a:spLocks noChangeArrowheads="1"/>
            </p:cNvSpPr>
            <p:nvPr/>
          </p:nvSpPr>
          <p:spPr bwMode="auto">
            <a:xfrm>
              <a:off x="1248" y="2928"/>
              <a:ext cx="739" cy="233"/>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1200" dirty="0"/>
                <a:t>Locus 1</a:t>
              </a:r>
              <a:endParaRPr lang="en-US" sz="1350" dirty="0"/>
            </a:p>
          </p:txBody>
        </p:sp>
        <p:sp>
          <p:nvSpPr>
            <p:cNvPr id="809992" name="Line 8"/>
            <p:cNvSpPr>
              <a:spLocks noChangeShapeType="1"/>
            </p:cNvSpPr>
            <p:nvPr/>
          </p:nvSpPr>
          <p:spPr bwMode="auto">
            <a:xfrm>
              <a:off x="3408" y="2832"/>
              <a:ext cx="528" cy="0"/>
            </a:xfrm>
            <a:prstGeom prst="line">
              <a:avLst/>
            </a:prstGeom>
            <a:noFill/>
            <a:ln w="38100">
              <a:solidFill>
                <a:srgbClr val="800000"/>
              </a:solidFill>
              <a:round/>
              <a:headEnd/>
              <a:tailEnd/>
            </a:ln>
          </p:spPr>
          <p:txBody>
            <a:bodyPr wrap="none" anchor="ctr">
              <a:prstTxWarp prst="textNoShape">
                <a:avLst/>
              </a:prstTxWarp>
            </a:bodyPr>
            <a:lstStyle/>
            <a:p>
              <a:endParaRPr lang="en-US" sz="1350"/>
            </a:p>
          </p:txBody>
        </p:sp>
        <p:sp>
          <p:nvSpPr>
            <p:cNvPr id="809993" name="Line 9"/>
            <p:cNvSpPr>
              <a:spLocks noChangeShapeType="1"/>
            </p:cNvSpPr>
            <p:nvPr/>
          </p:nvSpPr>
          <p:spPr bwMode="auto">
            <a:xfrm flipV="1">
              <a:off x="3600" y="2736"/>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sz="1350"/>
            </a:p>
          </p:txBody>
        </p:sp>
        <p:sp>
          <p:nvSpPr>
            <p:cNvPr id="809994" name="Text Box 10"/>
            <p:cNvSpPr txBox="1">
              <a:spLocks noChangeArrowheads="1"/>
            </p:cNvSpPr>
            <p:nvPr/>
          </p:nvSpPr>
          <p:spPr bwMode="auto">
            <a:xfrm>
              <a:off x="3408" y="2928"/>
              <a:ext cx="672" cy="233"/>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1200" dirty="0"/>
                <a:t>Locus 3</a:t>
              </a:r>
              <a:endParaRPr lang="en-US" sz="1350" dirty="0"/>
            </a:p>
          </p:txBody>
        </p:sp>
        <p:sp>
          <p:nvSpPr>
            <p:cNvPr id="809995" name="Line 11"/>
            <p:cNvSpPr>
              <a:spLocks noChangeShapeType="1"/>
            </p:cNvSpPr>
            <p:nvPr/>
          </p:nvSpPr>
          <p:spPr bwMode="auto">
            <a:xfrm>
              <a:off x="2304" y="2832"/>
              <a:ext cx="528" cy="0"/>
            </a:xfrm>
            <a:prstGeom prst="line">
              <a:avLst/>
            </a:prstGeom>
            <a:noFill/>
            <a:ln w="38100">
              <a:solidFill>
                <a:srgbClr val="800000"/>
              </a:solidFill>
              <a:round/>
              <a:headEnd/>
              <a:tailEnd/>
            </a:ln>
          </p:spPr>
          <p:txBody>
            <a:bodyPr wrap="none" anchor="ctr">
              <a:prstTxWarp prst="textNoShape">
                <a:avLst/>
              </a:prstTxWarp>
            </a:bodyPr>
            <a:lstStyle/>
            <a:p>
              <a:endParaRPr lang="en-US" sz="1350"/>
            </a:p>
          </p:txBody>
        </p:sp>
        <p:sp>
          <p:nvSpPr>
            <p:cNvPr id="809996" name="Line 12"/>
            <p:cNvSpPr>
              <a:spLocks noChangeShapeType="1"/>
            </p:cNvSpPr>
            <p:nvPr/>
          </p:nvSpPr>
          <p:spPr bwMode="auto">
            <a:xfrm flipH="1" flipV="1">
              <a:off x="2496" y="2736"/>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sz="1350"/>
            </a:p>
          </p:txBody>
        </p:sp>
        <p:sp>
          <p:nvSpPr>
            <p:cNvPr id="809997" name="Text Box 13"/>
            <p:cNvSpPr txBox="1">
              <a:spLocks noChangeArrowheads="1"/>
            </p:cNvSpPr>
            <p:nvPr/>
          </p:nvSpPr>
          <p:spPr bwMode="auto">
            <a:xfrm>
              <a:off x="2304" y="2928"/>
              <a:ext cx="739" cy="233"/>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1200" dirty="0"/>
                <a:t>Locus 2</a:t>
              </a:r>
              <a:endParaRPr lang="en-US" sz="1350" dirty="0"/>
            </a:p>
          </p:txBody>
        </p:sp>
        <p:sp>
          <p:nvSpPr>
            <p:cNvPr id="809998" name="Line 14"/>
            <p:cNvSpPr>
              <a:spLocks noChangeShapeType="1"/>
            </p:cNvSpPr>
            <p:nvPr/>
          </p:nvSpPr>
          <p:spPr bwMode="auto">
            <a:xfrm>
              <a:off x="4416" y="2832"/>
              <a:ext cx="528" cy="0"/>
            </a:xfrm>
            <a:prstGeom prst="line">
              <a:avLst/>
            </a:prstGeom>
            <a:noFill/>
            <a:ln w="38100">
              <a:solidFill>
                <a:srgbClr val="800000"/>
              </a:solidFill>
              <a:round/>
              <a:headEnd/>
              <a:tailEnd/>
            </a:ln>
          </p:spPr>
          <p:txBody>
            <a:bodyPr wrap="none" anchor="ctr">
              <a:prstTxWarp prst="textNoShape">
                <a:avLst/>
              </a:prstTxWarp>
            </a:bodyPr>
            <a:lstStyle/>
            <a:p>
              <a:endParaRPr lang="en-US" sz="1350"/>
            </a:p>
          </p:txBody>
        </p:sp>
        <p:sp>
          <p:nvSpPr>
            <p:cNvPr id="809999" name="Line 15"/>
            <p:cNvSpPr>
              <a:spLocks noChangeShapeType="1"/>
            </p:cNvSpPr>
            <p:nvPr/>
          </p:nvSpPr>
          <p:spPr bwMode="auto">
            <a:xfrm flipH="1" flipV="1">
              <a:off x="4608" y="2736"/>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sz="1350"/>
            </a:p>
          </p:txBody>
        </p:sp>
        <p:sp>
          <p:nvSpPr>
            <p:cNvPr id="810000" name="Text Box 16"/>
            <p:cNvSpPr txBox="1">
              <a:spLocks noChangeArrowheads="1"/>
            </p:cNvSpPr>
            <p:nvPr/>
          </p:nvSpPr>
          <p:spPr bwMode="auto">
            <a:xfrm>
              <a:off x="4416" y="2928"/>
              <a:ext cx="672" cy="233"/>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1200" dirty="0"/>
                <a:t>Locus 4</a:t>
              </a:r>
              <a:endParaRPr lang="en-US" sz="1350" dirty="0"/>
            </a:p>
          </p:txBody>
        </p:sp>
        <p:sp>
          <p:nvSpPr>
            <p:cNvPr id="810001" name="Line 17"/>
            <p:cNvSpPr>
              <a:spLocks noChangeShapeType="1"/>
            </p:cNvSpPr>
            <p:nvPr/>
          </p:nvSpPr>
          <p:spPr bwMode="auto">
            <a:xfrm>
              <a:off x="1872" y="3408"/>
              <a:ext cx="528" cy="0"/>
            </a:xfrm>
            <a:prstGeom prst="line">
              <a:avLst/>
            </a:prstGeom>
            <a:noFill/>
            <a:ln w="38100">
              <a:solidFill>
                <a:srgbClr val="800000"/>
              </a:solidFill>
              <a:round/>
              <a:headEnd/>
              <a:tailEnd/>
            </a:ln>
          </p:spPr>
          <p:txBody>
            <a:bodyPr wrap="none" anchor="ctr">
              <a:prstTxWarp prst="textNoShape">
                <a:avLst/>
              </a:prstTxWarp>
            </a:bodyPr>
            <a:lstStyle/>
            <a:p>
              <a:endParaRPr lang="en-US" sz="1350"/>
            </a:p>
          </p:txBody>
        </p:sp>
        <p:sp>
          <p:nvSpPr>
            <p:cNvPr id="810002" name="Line 18"/>
            <p:cNvSpPr>
              <a:spLocks noChangeShapeType="1"/>
            </p:cNvSpPr>
            <p:nvPr/>
          </p:nvSpPr>
          <p:spPr bwMode="auto">
            <a:xfrm flipV="1">
              <a:off x="2064" y="3312"/>
              <a:ext cx="192"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sz="1350"/>
            </a:p>
          </p:txBody>
        </p:sp>
        <p:sp>
          <p:nvSpPr>
            <p:cNvPr id="810003" name="Text Box 19"/>
            <p:cNvSpPr txBox="1">
              <a:spLocks noChangeArrowheads="1"/>
            </p:cNvSpPr>
            <p:nvPr/>
          </p:nvSpPr>
          <p:spPr bwMode="auto">
            <a:xfrm>
              <a:off x="1872" y="3504"/>
              <a:ext cx="672" cy="233"/>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1200" dirty="0"/>
                <a:t>Locus 5</a:t>
              </a:r>
              <a:endParaRPr lang="en-US" sz="1350" dirty="0"/>
            </a:p>
          </p:txBody>
        </p:sp>
        <p:sp>
          <p:nvSpPr>
            <p:cNvPr id="810004" name="Line 20"/>
            <p:cNvSpPr>
              <a:spLocks noChangeShapeType="1"/>
            </p:cNvSpPr>
            <p:nvPr/>
          </p:nvSpPr>
          <p:spPr bwMode="auto">
            <a:xfrm>
              <a:off x="2976" y="3408"/>
              <a:ext cx="528" cy="0"/>
            </a:xfrm>
            <a:prstGeom prst="line">
              <a:avLst/>
            </a:prstGeom>
            <a:noFill/>
            <a:ln w="38100">
              <a:solidFill>
                <a:srgbClr val="800000"/>
              </a:solidFill>
              <a:round/>
              <a:headEnd/>
              <a:tailEnd/>
            </a:ln>
          </p:spPr>
          <p:txBody>
            <a:bodyPr wrap="none" anchor="ctr">
              <a:prstTxWarp prst="textNoShape">
                <a:avLst/>
              </a:prstTxWarp>
            </a:bodyPr>
            <a:lstStyle/>
            <a:p>
              <a:endParaRPr lang="en-US" sz="1350"/>
            </a:p>
          </p:txBody>
        </p:sp>
        <p:sp>
          <p:nvSpPr>
            <p:cNvPr id="810005" name="Line 21"/>
            <p:cNvSpPr>
              <a:spLocks noChangeShapeType="1"/>
            </p:cNvSpPr>
            <p:nvPr/>
          </p:nvSpPr>
          <p:spPr bwMode="auto">
            <a:xfrm flipV="1">
              <a:off x="3168" y="3312"/>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sz="1350"/>
            </a:p>
          </p:txBody>
        </p:sp>
        <p:sp>
          <p:nvSpPr>
            <p:cNvPr id="810006" name="Text Box 22"/>
            <p:cNvSpPr txBox="1">
              <a:spLocks noChangeArrowheads="1"/>
            </p:cNvSpPr>
            <p:nvPr/>
          </p:nvSpPr>
          <p:spPr bwMode="auto">
            <a:xfrm>
              <a:off x="2976" y="3504"/>
              <a:ext cx="672" cy="233"/>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1200"/>
                <a:t>Locus 6</a:t>
              </a:r>
              <a:endParaRPr lang="en-US" sz="1350"/>
            </a:p>
          </p:txBody>
        </p:sp>
        <p:sp>
          <p:nvSpPr>
            <p:cNvPr id="810007" name="Line 23"/>
            <p:cNvSpPr>
              <a:spLocks noChangeShapeType="1"/>
            </p:cNvSpPr>
            <p:nvPr/>
          </p:nvSpPr>
          <p:spPr bwMode="auto">
            <a:xfrm>
              <a:off x="4080" y="3408"/>
              <a:ext cx="528" cy="0"/>
            </a:xfrm>
            <a:prstGeom prst="line">
              <a:avLst/>
            </a:prstGeom>
            <a:noFill/>
            <a:ln w="38100">
              <a:solidFill>
                <a:srgbClr val="800000"/>
              </a:solidFill>
              <a:round/>
              <a:headEnd/>
              <a:tailEnd/>
            </a:ln>
          </p:spPr>
          <p:txBody>
            <a:bodyPr wrap="none" anchor="ctr">
              <a:prstTxWarp prst="textNoShape">
                <a:avLst/>
              </a:prstTxWarp>
            </a:bodyPr>
            <a:lstStyle/>
            <a:p>
              <a:endParaRPr lang="en-US" sz="1350"/>
            </a:p>
          </p:txBody>
        </p:sp>
        <p:sp>
          <p:nvSpPr>
            <p:cNvPr id="810008" name="Line 24"/>
            <p:cNvSpPr>
              <a:spLocks noChangeShapeType="1"/>
            </p:cNvSpPr>
            <p:nvPr/>
          </p:nvSpPr>
          <p:spPr bwMode="auto">
            <a:xfrm flipH="1" flipV="1">
              <a:off x="4272" y="3312"/>
              <a:ext cx="144" cy="0"/>
            </a:xfrm>
            <a:prstGeom prst="line">
              <a:avLst/>
            </a:prstGeom>
            <a:noFill/>
            <a:ln w="9525">
              <a:solidFill>
                <a:schemeClr val="tx1"/>
              </a:solidFill>
              <a:round/>
              <a:headEnd/>
              <a:tailEnd type="triangle" w="med" len="med"/>
            </a:ln>
          </p:spPr>
          <p:txBody>
            <a:bodyPr wrap="none" anchor="ctr">
              <a:prstTxWarp prst="textNoShape">
                <a:avLst/>
              </a:prstTxWarp>
            </a:bodyPr>
            <a:lstStyle/>
            <a:p>
              <a:endParaRPr lang="en-US" sz="1350"/>
            </a:p>
          </p:txBody>
        </p:sp>
        <p:sp>
          <p:nvSpPr>
            <p:cNvPr id="810009" name="Text Box 25"/>
            <p:cNvSpPr txBox="1">
              <a:spLocks noChangeArrowheads="1"/>
            </p:cNvSpPr>
            <p:nvPr/>
          </p:nvSpPr>
          <p:spPr bwMode="auto">
            <a:xfrm>
              <a:off x="4080" y="3504"/>
              <a:ext cx="672" cy="233"/>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1200" dirty="0"/>
                <a:t>Locus 7</a:t>
              </a:r>
              <a:endParaRPr lang="en-US" sz="1350" dirty="0"/>
            </a:p>
          </p:txBody>
        </p:sp>
      </p:grpSp>
      <p:cxnSp>
        <p:nvCxnSpPr>
          <p:cNvPr id="5" name="Straight Connector 4"/>
          <p:cNvCxnSpPr/>
          <p:nvPr/>
        </p:nvCxnSpPr>
        <p:spPr bwMode="auto">
          <a:xfrm>
            <a:off x="5029200" y="2628900"/>
            <a:ext cx="0" cy="131445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 name="TextBox 5"/>
          <p:cNvSpPr txBox="1"/>
          <p:nvPr/>
        </p:nvSpPr>
        <p:spPr>
          <a:xfrm>
            <a:off x="5543550" y="1885950"/>
            <a:ext cx="2133918" cy="369332"/>
          </a:xfrm>
          <a:prstGeom prst="rect">
            <a:avLst/>
          </a:prstGeom>
          <a:noFill/>
        </p:spPr>
        <p:txBody>
          <a:bodyPr wrap="none" rtlCol="0">
            <a:spAutoFit/>
          </a:bodyPr>
          <a:lstStyle/>
          <a:p>
            <a:r>
              <a:rPr lang="en-US" dirty="0"/>
              <a:t>Liability distribution</a:t>
            </a:r>
          </a:p>
        </p:txBody>
      </p:sp>
      <p:cxnSp>
        <p:nvCxnSpPr>
          <p:cNvPr id="8" name="Straight Arrow Connector 7"/>
          <p:cNvCxnSpPr/>
          <p:nvPr/>
        </p:nvCxnSpPr>
        <p:spPr bwMode="auto">
          <a:xfrm flipH="1">
            <a:off x="4857750" y="2114550"/>
            <a:ext cx="62865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6" name="TextBox 35"/>
          <p:cNvSpPr txBox="1"/>
          <p:nvPr/>
        </p:nvSpPr>
        <p:spPr>
          <a:xfrm>
            <a:off x="5657850" y="2800350"/>
            <a:ext cx="1967205" cy="369332"/>
          </a:xfrm>
          <a:prstGeom prst="rect">
            <a:avLst/>
          </a:prstGeom>
          <a:noFill/>
        </p:spPr>
        <p:txBody>
          <a:bodyPr wrap="none" rtlCol="0">
            <a:spAutoFit/>
          </a:bodyPr>
          <a:lstStyle/>
          <a:p>
            <a:r>
              <a:rPr lang="en-US" dirty="0"/>
              <a:t>Liability threshold</a:t>
            </a:r>
          </a:p>
        </p:txBody>
      </p:sp>
      <p:cxnSp>
        <p:nvCxnSpPr>
          <p:cNvPr id="11" name="Straight Arrow Connector 10"/>
          <p:cNvCxnSpPr/>
          <p:nvPr/>
        </p:nvCxnSpPr>
        <p:spPr bwMode="auto">
          <a:xfrm flipH="1">
            <a:off x="5086350" y="2971800"/>
            <a:ext cx="51435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4" name="Title 3">
            <a:extLst>
              <a:ext uri="{FF2B5EF4-FFF2-40B4-BE49-F238E27FC236}">
                <a16:creationId xmlns:a16="http://schemas.microsoft.com/office/drawing/2014/main" id="{74A002DA-1218-B94E-80F5-51C41CEA0751}"/>
              </a:ext>
            </a:extLst>
          </p:cNvPr>
          <p:cNvSpPr>
            <a:spLocks noGrp="1"/>
          </p:cNvSpPr>
          <p:nvPr>
            <p:ph type="title"/>
          </p:nvPr>
        </p:nvSpPr>
        <p:spPr>
          <a:xfrm>
            <a:off x="628650" y="871537"/>
            <a:ext cx="7886700" cy="994172"/>
          </a:xfrm>
        </p:spPr>
        <p:txBody>
          <a:bodyPr>
            <a:normAutofit/>
          </a:bodyPr>
          <a:lstStyle/>
          <a:p>
            <a:pPr algn="ctr"/>
            <a:r>
              <a:rPr lang="en-US" dirty="0"/>
              <a:t>Binary (dichotomous) traits</a:t>
            </a:r>
          </a:p>
        </p:txBody>
      </p:sp>
      <p:sp>
        <p:nvSpPr>
          <p:cNvPr id="31" name="Text Box 6">
            <a:extLst>
              <a:ext uri="{FF2B5EF4-FFF2-40B4-BE49-F238E27FC236}">
                <a16:creationId xmlns:a16="http://schemas.microsoft.com/office/drawing/2014/main" id="{FA8DEB91-C25D-FE4B-C16A-37D512B4C70A}"/>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32" name="Text Box 8">
            <a:extLst>
              <a:ext uri="{FF2B5EF4-FFF2-40B4-BE49-F238E27FC236}">
                <a16:creationId xmlns:a16="http://schemas.microsoft.com/office/drawing/2014/main" id="{F71925E8-AA90-FAC3-CC99-EB052E1EF3A8}"/>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33" name="Text Box 9">
            <a:extLst>
              <a:ext uri="{FF2B5EF4-FFF2-40B4-BE49-F238E27FC236}">
                <a16:creationId xmlns:a16="http://schemas.microsoft.com/office/drawing/2014/main" id="{A54B30C8-D44C-5490-819B-51173A435902}"/>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13063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386F1-C1B1-8445-821D-52F7115D9310}"/>
              </a:ext>
            </a:extLst>
          </p:cNvPr>
          <p:cNvSpPr>
            <a:spLocks noGrp="1"/>
          </p:cNvSpPr>
          <p:nvPr>
            <p:ph type="title"/>
          </p:nvPr>
        </p:nvSpPr>
        <p:spPr>
          <a:xfrm>
            <a:off x="628650" y="992302"/>
            <a:ext cx="7886700" cy="994172"/>
          </a:xfrm>
        </p:spPr>
        <p:txBody>
          <a:bodyPr/>
          <a:lstStyle/>
          <a:p>
            <a:pPr algn="ctr"/>
            <a:r>
              <a:rPr lang="en-US" dirty="0"/>
              <a:t>The model more formally</a:t>
            </a:r>
          </a:p>
        </p:txBody>
      </p:sp>
      <p:graphicFrame>
        <p:nvGraphicFramePr>
          <p:cNvPr id="8" name="Object 7">
            <a:extLst>
              <a:ext uri="{FF2B5EF4-FFF2-40B4-BE49-F238E27FC236}">
                <a16:creationId xmlns:a16="http://schemas.microsoft.com/office/drawing/2014/main" id="{A27BF675-4C6C-A241-A024-3F1C2AAEA8C9}"/>
              </a:ext>
            </a:extLst>
          </p:cNvPr>
          <p:cNvGraphicFramePr>
            <a:graphicFrameLocks noChangeAspect="1"/>
          </p:cNvGraphicFramePr>
          <p:nvPr/>
        </p:nvGraphicFramePr>
        <p:xfrm>
          <a:off x="2326821" y="2924686"/>
          <a:ext cx="3739243" cy="1525349"/>
        </p:xfrm>
        <a:graphic>
          <a:graphicData uri="http://schemas.openxmlformats.org/presentationml/2006/ole">
            <mc:AlternateContent xmlns:mc="http://schemas.openxmlformats.org/markup-compatibility/2006">
              <mc:Choice xmlns:v="urn:schemas-microsoft-com:vml" Requires="v">
                <p:oleObj name="Equation" r:id="rId2" imgW="965200" imgH="393700" progId="Equation.3">
                  <p:embed/>
                </p:oleObj>
              </mc:Choice>
              <mc:Fallback>
                <p:oleObj name="Equation" r:id="rId2" imgW="965200" imgH="393700" progId="Equation.3">
                  <p:embed/>
                  <p:pic>
                    <p:nvPicPr>
                      <p:cNvPr id="8" name="Object 7">
                        <a:extLst>
                          <a:ext uri="{FF2B5EF4-FFF2-40B4-BE49-F238E27FC236}">
                            <a16:creationId xmlns:a16="http://schemas.microsoft.com/office/drawing/2014/main" id="{A27BF675-4C6C-A241-A024-3F1C2AAEA8C9}"/>
                          </a:ext>
                        </a:extLst>
                      </p:cNvPr>
                      <p:cNvPicPr/>
                      <p:nvPr/>
                    </p:nvPicPr>
                    <p:blipFill>
                      <a:blip r:embed="rId3"/>
                      <a:stretch>
                        <a:fillRect/>
                      </a:stretch>
                    </p:blipFill>
                    <p:spPr>
                      <a:xfrm>
                        <a:off x="2326821" y="2924686"/>
                        <a:ext cx="3739243" cy="1525349"/>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E52A176F-A612-AC47-9A9F-21B5C79F44BD}"/>
              </a:ext>
            </a:extLst>
          </p:cNvPr>
          <p:cNvSpPr txBox="1"/>
          <p:nvPr/>
        </p:nvSpPr>
        <p:spPr>
          <a:xfrm>
            <a:off x="6637564" y="3115547"/>
            <a:ext cx="708848" cy="600164"/>
          </a:xfrm>
          <a:prstGeom prst="rect">
            <a:avLst/>
          </a:prstGeom>
          <a:noFill/>
        </p:spPr>
        <p:txBody>
          <a:bodyPr wrap="none" rtlCol="0">
            <a:spAutoFit/>
          </a:bodyPr>
          <a:lstStyle/>
          <a:p>
            <a:r>
              <a:rPr lang="en-US" sz="3300" b="1" i="1" dirty="0">
                <a:latin typeface="Symbol" pitchFamily="2" charset="2"/>
              </a:rPr>
              <a:t>e ~</a:t>
            </a:r>
          </a:p>
        </p:txBody>
      </p:sp>
      <p:pic>
        <p:nvPicPr>
          <p:cNvPr id="10" name="Picture 9">
            <a:extLst>
              <a:ext uri="{FF2B5EF4-FFF2-40B4-BE49-F238E27FC236}">
                <a16:creationId xmlns:a16="http://schemas.microsoft.com/office/drawing/2014/main" id="{7F2A1DD4-281F-AB4C-B103-B8A23D29BA6C}"/>
              </a:ext>
            </a:extLst>
          </p:cNvPr>
          <p:cNvPicPr>
            <a:picLocks noChangeAspect="1"/>
          </p:cNvPicPr>
          <p:nvPr/>
        </p:nvPicPr>
        <p:blipFill>
          <a:blip r:embed="rId4"/>
          <a:stretch>
            <a:fillRect/>
          </a:stretch>
        </p:blipFill>
        <p:spPr>
          <a:xfrm>
            <a:off x="7300245" y="2831333"/>
            <a:ext cx="1487008" cy="1095690"/>
          </a:xfrm>
          <a:prstGeom prst="rect">
            <a:avLst/>
          </a:prstGeom>
        </p:spPr>
      </p:pic>
      <p:sp>
        <p:nvSpPr>
          <p:cNvPr id="11" name="Block Arc 10">
            <a:extLst>
              <a:ext uri="{FF2B5EF4-FFF2-40B4-BE49-F238E27FC236}">
                <a16:creationId xmlns:a16="http://schemas.microsoft.com/office/drawing/2014/main" id="{43789B8E-AFA0-6E45-8A1F-25458559B7A8}"/>
              </a:ext>
            </a:extLst>
          </p:cNvPr>
          <p:cNvSpPr/>
          <p:nvPr/>
        </p:nvSpPr>
        <p:spPr>
          <a:xfrm rot="10800000" flipH="1">
            <a:off x="3208563" y="4311242"/>
            <a:ext cx="2228852" cy="277586"/>
          </a:xfrm>
          <a:prstGeom prst="blockArc">
            <a:avLst/>
          </a:prstGeom>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12" name="Block Arc 11">
            <a:extLst>
              <a:ext uri="{FF2B5EF4-FFF2-40B4-BE49-F238E27FC236}">
                <a16:creationId xmlns:a16="http://schemas.microsoft.com/office/drawing/2014/main" id="{D124EA13-597F-D54E-BD45-0B792A0B02B3}"/>
              </a:ext>
            </a:extLst>
          </p:cNvPr>
          <p:cNvSpPr/>
          <p:nvPr/>
        </p:nvSpPr>
        <p:spPr>
          <a:xfrm rot="10800000" flipH="1">
            <a:off x="5536756" y="4311242"/>
            <a:ext cx="831386" cy="277586"/>
          </a:xfrm>
          <a:prstGeom prst="blockArc">
            <a:avLst/>
          </a:prstGeom>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13" name="TextBox 12">
            <a:extLst>
              <a:ext uri="{FF2B5EF4-FFF2-40B4-BE49-F238E27FC236}">
                <a16:creationId xmlns:a16="http://schemas.microsoft.com/office/drawing/2014/main" id="{D37F6D6B-BAC1-864A-93C1-C13C7AEC0188}"/>
              </a:ext>
            </a:extLst>
          </p:cNvPr>
          <p:cNvSpPr txBox="1"/>
          <p:nvPr/>
        </p:nvSpPr>
        <p:spPr>
          <a:xfrm>
            <a:off x="3804558" y="4751614"/>
            <a:ext cx="1246495" cy="300082"/>
          </a:xfrm>
          <a:prstGeom prst="rect">
            <a:avLst/>
          </a:prstGeom>
          <a:noFill/>
        </p:spPr>
        <p:txBody>
          <a:bodyPr wrap="none" rtlCol="0">
            <a:spAutoFit/>
          </a:bodyPr>
          <a:lstStyle/>
          <a:p>
            <a:r>
              <a:rPr lang="en-US" sz="1350" dirty="0"/>
              <a:t>Genetic factors</a:t>
            </a:r>
          </a:p>
        </p:txBody>
      </p:sp>
      <p:sp>
        <p:nvSpPr>
          <p:cNvPr id="14" name="TextBox 13">
            <a:extLst>
              <a:ext uri="{FF2B5EF4-FFF2-40B4-BE49-F238E27FC236}">
                <a16:creationId xmlns:a16="http://schemas.microsoft.com/office/drawing/2014/main" id="{2125ED26-75DB-9C44-B4A0-1B4A207F85CE}"/>
              </a:ext>
            </a:extLst>
          </p:cNvPr>
          <p:cNvSpPr txBox="1"/>
          <p:nvPr/>
        </p:nvSpPr>
        <p:spPr>
          <a:xfrm>
            <a:off x="5307105" y="4751614"/>
            <a:ext cx="1565685" cy="300082"/>
          </a:xfrm>
          <a:prstGeom prst="rect">
            <a:avLst/>
          </a:prstGeom>
          <a:noFill/>
        </p:spPr>
        <p:txBody>
          <a:bodyPr wrap="none" rtlCol="0">
            <a:spAutoFit/>
          </a:bodyPr>
          <a:lstStyle/>
          <a:p>
            <a:r>
              <a:rPr lang="en-US" sz="1350" dirty="0"/>
              <a:t>Non-genetic factors</a:t>
            </a:r>
          </a:p>
        </p:txBody>
      </p:sp>
      <p:sp>
        <p:nvSpPr>
          <p:cNvPr id="15" name="Text Box 6">
            <a:extLst>
              <a:ext uri="{FF2B5EF4-FFF2-40B4-BE49-F238E27FC236}">
                <a16:creationId xmlns:a16="http://schemas.microsoft.com/office/drawing/2014/main" id="{7CE7F834-D9C0-E6E6-6296-980CECDD5DF6}"/>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6" name="Text Box 8">
            <a:extLst>
              <a:ext uri="{FF2B5EF4-FFF2-40B4-BE49-F238E27FC236}">
                <a16:creationId xmlns:a16="http://schemas.microsoft.com/office/drawing/2014/main" id="{4DBD8B22-A204-9A91-0A3C-B0329754EA27}"/>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17" name="Text Box 9">
            <a:extLst>
              <a:ext uri="{FF2B5EF4-FFF2-40B4-BE49-F238E27FC236}">
                <a16:creationId xmlns:a16="http://schemas.microsoft.com/office/drawing/2014/main" id="{AF411835-1B3E-9710-A5E8-5999C7401A46}"/>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4283675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P spid="12" grpId="0" animBg="1"/>
      <p:bldP spid="13"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AD54D-4935-664B-9922-FD3036C53E6E}"/>
              </a:ext>
            </a:extLst>
          </p:cNvPr>
          <p:cNvSpPr>
            <a:spLocks noGrp="1"/>
          </p:cNvSpPr>
          <p:nvPr>
            <p:ph type="title"/>
          </p:nvPr>
        </p:nvSpPr>
        <p:spPr>
          <a:xfrm>
            <a:off x="628650" y="857251"/>
            <a:ext cx="7886700" cy="994172"/>
          </a:xfrm>
        </p:spPr>
        <p:txBody>
          <a:bodyPr/>
          <a:lstStyle/>
          <a:p>
            <a:pPr algn="ctr"/>
            <a:r>
              <a:rPr lang="en-US" dirty="0"/>
              <a:t>Effect size distributions</a:t>
            </a:r>
          </a:p>
        </p:txBody>
      </p:sp>
      <p:pic>
        <p:nvPicPr>
          <p:cNvPr id="4" name="Picture 3">
            <a:extLst>
              <a:ext uri="{FF2B5EF4-FFF2-40B4-BE49-F238E27FC236}">
                <a16:creationId xmlns:a16="http://schemas.microsoft.com/office/drawing/2014/main" id="{FB698F35-AB52-E741-B71A-722DEB2FE448}"/>
              </a:ext>
            </a:extLst>
          </p:cNvPr>
          <p:cNvPicPr>
            <a:picLocks noChangeAspect="1"/>
          </p:cNvPicPr>
          <p:nvPr/>
        </p:nvPicPr>
        <p:blipFill>
          <a:blip r:embed="rId2"/>
          <a:stretch>
            <a:fillRect/>
          </a:stretch>
        </p:blipFill>
        <p:spPr>
          <a:xfrm>
            <a:off x="2801039" y="1778505"/>
            <a:ext cx="3123282" cy="4115384"/>
          </a:xfrm>
          <a:prstGeom prst="rect">
            <a:avLst/>
          </a:prstGeom>
        </p:spPr>
      </p:pic>
      <p:sp>
        <p:nvSpPr>
          <p:cNvPr id="5" name="Text Box 6">
            <a:extLst>
              <a:ext uri="{FF2B5EF4-FFF2-40B4-BE49-F238E27FC236}">
                <a16:creationId xmlns:a16="http://schemas.microsoft.com/office/drawing/2014/main" id="{FE61D1F9-9EA0-C3EB-18EA-A270323E1B87}"/>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6" name="Text Box 8">
            <a:extLst>
              <a:ext uri="{FF2B5EF4-FFF2-40B4-BE49-F238E27FC236}">
                <a16:creationId xmlns:a16="http://schemas.microsoft.com/office/drawing/2014/main" id="{D5377A30-5F5B-B2F6-C642-C43E8317DB0B}"/>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7" name="Text Box 9">
            <a:extLst>
              <a:ext uri="{FF2B5EF4-FFF2-40B4-BE49-F238E27FC236}">
                <a16:creationId xmlns:a16="http://schemas.microsoft.com/office/drawing/2014/main" id="{D44035AE-A7DD-9E7B-BE4B-EA995C40CFFB}"/>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2003599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Effect sizes of individual variants are very small</a:t>
            </a:r>
          </a:p>
        </p:txBody>
      </p:sp>
      <p:sp>
        <p:nvSpPr>
          <p:cNvPr id="3" name="Content Placeholder 2"/>
          <p:cNvSpPr>
            <a:spLocks noGrp="1"/>
          </p:cNvSpPr>
          <p:nvPr>
            <p:ph idx="1"/>
          </p:nvPr>
        </p:nvSpPr>
        <p:spPr>
          <a:xfrm>
            <a:off x="1485900" y="2327857"/>
            <a:ext cx="6172200" cy="3394472"/>
          </a:xfrm>
        </p:spPr>
        <p:txBody>
          <a:bodyPr>
            <a:normAutofit fontScale="85000" lnSpcReduction="20000"/>
          </a:bodyPr>
          <a:lstStyle/>
          <a:p>
            <a:r>
              <a:rPr lang="en-US" dirty="0"/>
              <a:t>Genotype at a single locus carries very little information about phenotype.</a:t>
            </a:r>
          </a:p>
          <a:p>
            <a:endParaRPr lang="en-US" dirty="0"/>
          </a:p>
          <a:p>
            <a:r>
              <a:rPr lang="en-US" dirty="0"/>
              <a:t>It does not mean that one cannot predict phenotype from genotype.</a:t>
            </a:r>
          </a:p>
          <a:p>
            <a:endParaRPr lang="en-US" dirty="0"/>
          </a:p>
          <a:p>
            <a:r>
              <a:rPr lang="en-US" dirty="0"/>
              <a:t>Accuracy (</a:t>
            </a:r>
            <a:r>
              <a:rPr lang="en-US" b="1" i="1" dirty="0"/>
              <a:t>r</a:t>
            </a:r>
            <a:r>
              <a:rPr lang="en-US" b="1" i="1" baseline="30000" dirty="0"/>
              <a:t>2</a:t>
            </a:r>
            <a:r>
              <a:rPr lang="en-US" dirty="0"/>
              <a:t>) of an ideal genetic predictor equals heritability.</a:t>
            </a:r>
          </a:p>
        </p:txBody>
      </p:sp>
      <p:sp>
        <p:nvSpPr>
          <p:cNvPr id="4" name="Text Box 6">
            <a:extLst>
              <a:ext uri="{FF2B5EF4-FFF2-40B4-BE49-F238E27FC236}">
                <a16:creationId xmlns:a16="http://schemas.microsoft.com/office/drawing/2014/main" id="{807C2DBB-64C8-8106-08EE-23718A2D43DB}"/>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5" name="Text Box 8">
            <a:extLst>
              <a:ext uri="{FF2B5EF4-FFF2-40B4-BE49-F238E27FC236}">
                <a16:creationId xmlns:a16="http://schemas.microsoft.com/office/drawing/2014/main" id="{9AC336B2-2465-5D39-E8AC-C82CDA573A09}"/>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6" name="Text Box 9">
            <a:extLst>
              <a:ext uri="{FF2B5EF4-FFF2-40B4-BE49-F238E27FC236}">
                <a16:creationId xmlns:a16="http://schemas.microsoft.com/office/drawing/2014/main" id="{57E6C631-D40D-2576-AA65-89D1D7F2C640}"/>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01242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4488" y="868179"/>
            <a:ext cx="5915025" cy="745629"/>
          </a:xfrm>
        </p:spPr>
        <p:txBody>
          <a:bodyPr>
            <a:normAutofit fontScale="90000"/>
          </a:bodyPr>
          <a:lstStyle/>
          <a:p>
            <a:pPr algn="ctr"/>
            <a:r>
              <a:rPr lang="en-US" dirty="0"/>
              <a:t>BLUP </a:t>
            </a:r>
            <a:r>
              <a:rPr lang="mr-IN" dirty="0"/>
              <a:t>–</a:t>
            </a:r>
            <a:r>
              <a:rPr lang="en-US" dirty="0"/>
              <a:t> Best Linear Unbiased Predictor</a:t>
            </a:r>
          </a:p>
        </p:txBody>
      </p:sp>
      <p:sp>
        <p:nvSpPr>
          <p:cNvPr id="3" name="Content Placeholder 2"/>
          <p:cNvSpPr>
            <a:spLocks noGrp="1"/>
          </p:cNvSpPr>
          <p:nvPr>
            <p:ph idx="1"/>
          </p:nvPr>
        </p:nvSpPr>
        <p:spPr>
          <a:xfrm>
            <a:off x="4084197" y="2158409"/>
            <a:ext cx="3145555" cy="1272219"/>
          </a:xfrm>
        </p:spPr>
        <p:txBody>
          <a:bodyPr>
            <a:normAutofit/>
          </a:bodyPr>
          <a:lstStyle/>
          <a:p>
            <a:r>
              <a:rPr lang="en-US" sz="1600" dirty="0"/>
              <a:t>Infinitesimal model</a:t>
            </a:r>
          </a:p>
          <a:p>
            <a:r>
              <a:rPr lang="en-US" sz="1600" dirty="0"/>
              <a:t>Genetic effects are random</a:t>
            </a:r>
          </a:p>
          <a:p>
            <a:r>
              <a:rPr lang="en-US" sz="1600" dirty="0"/>
              <a:t>Predict the expected genetic effect</a:t>
            </a:r>
          </a:p>
        </p:txBody>
      </p:sp>
      <p:pic>
        <p:nvPicPr>
          <p:cNvPr id="4" name="Picture 3"/>
          <p:cNvPicPr>
            <a:picLocks noChangeAspect="1"/>
          </p:cNvPicPr>
          <p:nvPr/>
        </p:nvPicPr>
        <p:blipFill>
          <a:blip r:embed="rId2"/>
          <a:stretch>
            <a:fillRect/>
          </a:stretch>
        </p:blipFill>
        <p:spPr>
          <a:xfrm>
            <a:off x="1472081" y="2245111"/>
            <a:ext cx="2106197" cy="3059947"/>
          </a:xfrm>
          <a:prstGeom prst="rect">
            <a:avLst/>
          </a:prstGeom>
        </p:spPr>
      </p:pic>
      <p:pic>
        <p:nvPicPr>
          <p:cNvPr id="5" name="Picture 4"/>
          <p:cNvPicPr>
            <a:picLocks noChangeAspect="1"/>
          </p:cNvPicPr>
          <p:nvPr/>
        </p:nvPicPr>
        <p:blipFill>
          <a:blip r:embed="rId3"/>
          <a:stretch>
            <a:fillRect/>
          </a:stretch>
        </p:blipFill>
        <p:spPr>
          <a:xfrm>
            <a:off x="4084198" y="3626432"/>
            <a:ext cx="2722157" cy="1638946"/>
          </a:xfrm>
          <a:prstGeom prst="rect">
            <a:avLst/>
          </a:prstGeom>
        </p:spPr>
      </p:pic>
      <p:sp>
        <p:nvSpPr>
          <p:cNvPr id="6" name="Text Box 6">
            <a:extLst>
              <a:ext uri="{FF2B5EF4-FFF2-40B4-BE49-F238E27FC236}">
                <a16:creationId xmlns:a16="http://schemas.microsoft.com/office/drawing/2014/main" id="{4E90A33E-8519-B695-55FA-522A338084FF}"/>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7" name="Text Box 8">
            <a:extLst>
              <a:ext uri="{FF2B5EF4-FFF2-40B4-BE49-F238E27FC236}">
                <a16:creationId xmlns:a16="http://schemas.microsoft.com/office/drawing/2014/main" id="{1A8D0126-1B5D-1899-DDFB-CA03F5709326}"/>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8" name="Text Box 9">
            <a:extLst>
              <a:ext uri="{FF2B5EF4-FFF2-40B4-BE49-F238E27FC236}">
                <a16:creationId xmlns:a16="http://schemas.microsoft.com/office/drawing/2014/main" id="{F5823CEC-F25F-FA53-2F7D-898F97879FF1}"/>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834742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1565" y="1177082"/>
            <a:ext cx="5915025" cy="745629"/>
          </a:xfrm>
        </p:spPr>
        <p:txBody>
          <a:bodyPr>
            <a:normAutofit fontScale="90000"/>
          </a:bodyPr>
          <a:lstStyle/>
          <a:p>
            <a:pPr algn="ctr"/>
            <a:r>
              <a:rPr lang="en-US" dirty="0"/>
              <a:t>Accuracy of polygenic prediction in cattle</a:t>
            </a:r>
          </a:p>
        </p:txBody>
      </p:sp>
      <p:grpSp>
        <p:nvGrpSpPr>
          <p:cNvPr id="7" name="Group 6"/>
          <p:cNvGrpSpPr/>
          <p:nvPr/>
        </p:nvGrpSpPr>
        <p:grpSpPr>
          <a:xfrm>
            <a:off x="2609852" y="2409826"/>
            <a:ext cx="3457574" cy="2338388"/>
            <a:chOff x="2607734" y="1617133"/>
            <a:chExt cx="5700183" cy="3958970"/>
          </a:xfrm>
        </p:grpSpPr>
        <p:pic>
          <p:nvPicPr>
            <p:cNvPr id="5" name="Picture 4"/>
            <p:cNvPicPr>
              <a:picLocks noChangeAspect="1"/>
            </p:cNvPicPr>
            <p:nvPr/>
          </p:nvPicPr>
          <p:blipFill>
            <a:blip r:embed="rId2"/>
            <a:stretch>
              <a:fillRect/>
            </a:stretch>
          </p:blipFill>
          <p:spPr>
            <a:xfrm>
              <a:off x="2607734" y="1617133"/>
              <a:ext cx="5700183" cy="3958970"/>
            </a:xfrm>
            <a:prstGeom prst="rect">
              <a:avLst/>
            </a:prstGeom>
          </p:spPr>
        </p:pic>
        <p:sp>
          <p:nvSpPr>
            <p:cNvPr id="6" name="Rectangle 5"/>
            <p:cNvSpPr/>
            <p:nvPr/>
          </p:nvSpPr>
          <p:spPr>
            <a:xfrm>
              <a:off x="2607734" y="1617133"/>
              <a:ext cx="287866" cy="3471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grpSp>
      <p:sp>
        <p:nvSpPr>
          <p:cNvPr id="8" name="TextBox 7"/>
          <p:cNvSpPr txBox="1"/>
          <p:nvPr/>
        </p:nvSpPr>
        <p:spPr>
          <a:xfrm>
            <a:off x="2633007" y="5050663"/>
            <a:ext cx="3877985" cy="369332"/>
          </a:xfrm>
          <a:prstGeom prst="rect">
            <a:avLst/>
          </a:prstGeom>
          <a:noFill/>
        </p:spPr>
        <p:txBody>
          <a:bodyPr wrap="none" rtlCol="0">
            <a:spAutoFit/>
          </a:bodyPr>
          <a:lstStyle/>
          <a:p>
            <a:r>
              <a:rPr lang="en-US" dirty="0"/>
              <a:t>Poor transferability between breeds!</a:t>
            </a:r>
          </a:p>
        </p:txBody>
      </p:sp>
      <p:sp>
        <p:nvSpPr>
          <p:cNvPr id="9" name="Text Box 6">
            <a:extLst>
              <a:ext uri="{FF2B5EF4-FFF2-40B4-BE49-F238E27FC236}">
                <a16:creationId xmlns:a16="http://schemas.microsoft.com/office/drawing/2014/main" id="{5386C5CF-174C-5B79-5BC3-4EE22C27BFD5}"/>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0" name="Text Box 8">
            <a:extLst>
              <a:ext uri="{FF2B5EF4-FFF2-40B4-BE49-F238E27FC236}">
                <a16:creationId xmlns:a16="http://schemas.microsoft.com/office/drawing/2014/main" id="{0F692CE0-B602-DC6E-C35D-D296491C1CEC}"/>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11" name="Text Box 9">
            <a:extLst>
              <a:ext uri="{FF2B5EF4-FFF2-40B4-BE49-F238E27FC236}">
                <a16:creationId xmlns:a16="http://schemas.microsoft.com/office/drawing/2014/main" id="{5F526FB9-52C6-4376-FC0E-9CD2C27BEC8D}"/>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352655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5478" y="1086845"/>
            <a:ext cx="5915025" cy="745629"/>
          </a:xfrm>
        </p:spPr>
        <p:txBody>
          <a:bodyPr>
            <a:normAutofit fontScale="90000"/>
          </a:bodyPr>
          <a:lstStyle/>
          <a:p>
            <a:pPr algn="ctr"/>
            <a:r>
              <a:rPr lang="en-US" dirty="0"/>
              <a:t>Applications in humans</a:t>
            </a:r>
          </a:p>
        </p:txBody>
      </p:sp>
      <p:sp>
        <p:nvSpPr>
          <p:cNvPr id="9" name="Content Placeholder 2"/>
          <p:cNvSpPr>
            <a:spLocks noGrp="1"/>
          </p:cNvSpPr>
          <p:nvPr>
            <p:ph idx="1"/>
          </p:nvPr>
        </p:nvSpPr>
        <p:spPr>
          <a:xfrm>
            <a:off x="1252539" y="4563668"/>
            <a:ext cx="4946242" cy="913203"/>
          </a:xfrm>
        </p:spPr>
        <p:txBody>
          <a:bodyPr>
            <a:noAutofit/>
          </a:bodyPr>
          <a:lstStyle/>
          <a:p>
            <a:r>
              <a:rPr lang="en-US" sz="2200" dirty="0"/>
              <a:t>LD-prune</a:t>
            </a:r>
          </a:p>
          <a:p>
            <a:r>
              <a:rPr lang="en-US" sz="2200" dirty="0"/>
              <a:t>Exclude SNPs of very small effect</a:t>
            </a:r>
          </a:p>
        </p:txBody>
      </p:sp>
      <p:pic>
        <p:nvPicPr>
          <p:cNvPr id="3" name="Picture 2"/>
          <p:cNvPicPr>
            <a:picLocks noChangeAspect="1"/>
          </p:cNvPicPr>
          <p:nvPr/>
        </p:nvPicPr>
        <p:blipFill>
          <a:blip r:embed="rId2"/>
          <a:stretch>
            <a:fillRect/>
          </a:stretch>
        </p:blipFill>
        <p:spPr>
          <a:xfrm>
            <a:off x="963337" y="1854903"/>
            <a:ext cx="4651926" cy="1871264"/>
          </a:xfrm>
          <a:prstGeom prst="rect">
            <a:avLst/>
          </a:prstGeom>
        </p:spPr>
      </p:pic>
      <p:pic>
        <p:nvPicPr>
          <p:cNvPr id="4" name="Picture 3"/>
          <p:cNvPicPr>
            <a:picLocks noChangeAspect="1"/>
          </p:cNvPicPr>
          <p:nvPr/>
        </p:nvPicPr>
        <p:blipFill>
          <a:blip r:embed="rId3"/>
          <a:stretch>
            <a:fillRect/>
          </a:stretch>
        </p:blipFill>
        <p:spPr>
          <a:xfrm>
            <a:off x="4056460" y="3605607"/>
            <a:ext cx="4610461" cy="1419920"/>
          </a:xfrm>
          <a:prstGeom prst="rect">
            <a:avLst/>
          </a:prstGeom>
        </p:spPr>
      </p:pic>
      <p:sp>
        <p:nvSpPr>
          <p:cNvPr id="6" name="Text Box 6">
            <a:extLst>
              <a:ext uri="{FF2B5EF4-FFF2-40B4-BE49-F238E27FC236}">
                <a16:creationId xmlns:a16="http://schemas.microsoft.com/office/drawing/2014/main" id="{9F80221B-9777-4A3C-7F27-9FCE55F3F4F1}"/>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7" name="Text Box 8">
            <a:extLst>
              <a:ext uri="{FF2B5EF4-FFF2-40B4-BE49-F238E27FC236}">
                <a16:creationId xmlns:a16="http://schemas.microsoft.com/office/drawing/2014/main" id="{5779E94A-594D-2764-719E-8D427A99F317}"/>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8" name="Text Box 9">
            <a:extLst>
              <a:ext uri="{FF2B5EF4-FFF2-40B4-BE49-F238E27FC236}">
                <a16:creationId xmlns:a16="http://schemas.microsoft.com/office/drawing/2014/main" id="{9B5403F1-FBF9-C847-17EF-5745CD81A494}"/>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045991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83919"/>
            <a:ext cx="8229600" cy="1143000"/>
          </a:xfrm>
        </p:spPr>
        <p:txBody>
          <a:bodyPr>
            <a:normAutofit fontScale="90000"/>
          </a:bodyPr>
          <a:lstStyle/>
          <a:p>
            <a:pPr algn="ctr"/>
            <a:r>
              <a:rPr lang="en-US" dirty="0"/>
              <a:t>Extensions of BLUP </a:t>
            </a:r>
            <a:r>
              <a:rPr lang="mr-IN" dirty="0"/>
              <a:t>–</a:t>
            </a:r>
            <a:r>
              <a:rPr lang="en-US" dirty="0"/>
              <a:t> multiple variance scales and binary phenotypes</a:t>
            </a:r>
          </a:p>
        </p:txBody>
      </p:sp>
      <p:sp>
        <p:nvSpPr>
          <p:cNvPr id="4" name="TextBox 3"/>
          <p:cNvSpPr txBox="1"/>
          <p:nvPr/>
        </p:nvSpPr>
        <p:spPr>
          <a:xfrm>
            <a:off x="1030004" y="2796520"/>
            <a:ext cx="7545655" cy="2031325"/>
          </a:xfrm>
          <a:prstGeom prst="rect">
            <a:avLst/>
          </a:prstGeom>
          <a:noFill/>
        </p:spPr>
        <p:txBody>
          <a:bodyPr wrap="none" rtlCol="0">
            <a:spAutoFit/>
          </a:bodyPr>
          <a:lstStyle/>
          <a:p>
            <a:r>
              <a:rPr lang="en-US" dirty="0" err="1"/>
              <a:t>MultiBLUP</a:t>
            </a:r>
            <a:r>
              <a:rPr lang="en-US" dirty="0"/>
              <a:t>: 				Speed and Balding. </a:t>
            </a:r>
            <a:r>
              <a:rPr lang="en-US" i="1" dirty="0"/>
              <a:t>Genome Research </a:t>
            </a:r>
            <a:r>
              <a:rPr lang="en-US" dirty="0"/>
              <a:t>2014</a:t>
            </a:r>
          </a:p>
          <a:p>
            <a:endParaRPr lang="en-US" dirty="0"/>
          </a:p>
          <a:p>
            <a:r>
              <a:rPr lang="en-US" dirty="0"/>
              <a:t>Bayesian analysis: 		MacLeod et al. </a:t>
            </a:r>
            <a:r>
              <a:rPr lang="en-US" i="1" dirty="0"/>
              <a:t>Genetics</a:t>
            </a:r>
            <a:r>
              <a:rPr lang="en-US" dirty="0"/>
              <a:t> 2014</a:t>
            </a:r>
          </a:p>
          <a:p>
            <a:endParaRPr lang="en-US" dirty="0"/>
          </a:p>
          <a:p>
            <a:r>
              <a:rPr lang="en-US" dirty="0"/>
              <a:t>BSLMM:					Zhou et al. </a:t>
            </a:r>
            <a:r>
              <a:rPr lang="en-US" i="1" dirty="0"/>
              <a:t>PLOS Genetics </a:t>
            </a:r>
            <a:r>
              <a:rPr lang="en-US" dirty="0"/>
              <a:t>2013</a:t>
            </a:r>
          </a:p>
          <a:p>
            <a:endParaRPr lang="en-US" dirty="0"/>
          </a:p>
          <a:p>
            <a:r>
              <a:rPr lang="en-US" dirty="0" err="1"/>
              <a:t>GeRSI</a:t>
            </a:r>
            <a:r>
              <a:rPr lang="en-US" dirty="0"/>
              <a:t>:					Golan and </a:t>
            </a:r>
            <a:r>
              <a:rPr lang="en-US" dirty="0" err="1"/>
              <a:t>Rossett</a:t>
            </a:r>
            <a:r>
              <a:rPr lang="en-US" dirty="0"/>
              <a:t>. </a:t>
            </a:r>
            <a:r>
              <a:rPr lang="en-US" i="1" dirty="0"/>
              <a:t>AJHG</a:t>
            </a:r>
            <a:r>
              <a:rPr lang="en-US" dirty="0"/>
              <a:t> 2014</a:t>
            </a:r>
          </a:p>
        </p:txBody>
      </p:sp>
      <p:sp>
        <p:nvSpPr>
          <p:cNvPr id="5" name="Text Box 6">
            <a:extLst>
              <a:ext uri="{FF2B5EF4-FFF2-40B4-BE49-F238E27FC236}">
                <a16:creationId xmlns:a16="http://schemas.microsoft.com/office/drawing/2014/main" id="{31C90DE7-4902-5284-075A-095D473A493A}"/>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6" name="Text Box 8">
            <a:extLst>
              <a:ext uri="{FF2B5EF4-FFF2-40B4-BE49-F238E27FC236}">
                <a16:creationId xmlns:a16="http://schemas.microsoft.com/office/drawing/2014/main" id="{217C6355-9B99-0F84-88F8-5583630A6194}"/>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7" name="Text Box 9">
            <a:extLst>
              <a:ext uri="{FF2B5EF4-FFF2-40B4-BE49-F238E27FC236}">
                <a16:creationId xmlns:a16="http://schemas.microsoft.com/office/drawing/2014/main" id="{7E51CE6F-4E2F-BBE8-65E5-C4C2941E195B}"/>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9620667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0" y="948610"/>
            <a:ext cx="9067800" cy="994172"/>
          </a:xfrm>
        </p:spPr>
        <p:txBody>
          <a:bodyPr>
            <a:noAutofit/>
          </a:bodyPr>
          <a:lstStyle/>
          <a:p>
            <a:pPr algn="ctr"/>
            <a:r>
              <a:rPr lang="en-US" sz="3600" dirty="0"/>
              <a:t>Methods that work with summary statistics</a:t>
            </a:r>
          </a:p>
        </p:txBody>
      </p:sp>
      <p:sp>
        <p:nvSpPr>
          <p:cNvPr id="3" name="Content Placeholder 2"/>
          <p:cNvSpPr>
            <a:spLocks noGrp="1"/>
          </p:cNvSpPr>
          <p:nvPr>
            <p:ph idx="1"/>
          </p:nvPr>
        </p:nvSpPr>
        <p:spPr>
          <a:xfrm>
            <a:off x="775700" y="2756008"/>
            <a:ext cx="7592600" cy="2432679"/>
          </a:xfrm>
        </p:spPr>
        <p:txBody>
          <a:bodyPr>
            <a:normAutofit/>
          </a:bodyPr>
          <a:lstStyle/>
          <a:p>
            <a:r>
              <a:rPr lang="en-US" sz="2000" dirty="0"/>
              <a:t>Summary statistics are easily available</a:t>
            </a:r>
          </a:p>
          <a:p>
            <a:endParaRPr lang="en-US" sz="2000" dirty="0"/>
          </a:p>
          <a:p>
            <a:r>
              <a:rPr lang="en-US" sz="2000" dirty="0"/>
              <a:t>Most methods require a separate small individual level dataset to tune parameters</a:t>
            </a:r>
          </a:p>
          <a:p>
            <a:endParaRPr lang="en-US" sz="2000" dirty="0"/>
          </a:p>
          <a:p>
            <a:r>
              <a:rPr lang="en-US" sz="2000" dirty="0"/>
              <a:t>Methods: </a:t>
            </a:r>
            <a:r>
              <a:rPr lang="en-US" sz="2000" dirty="0" err="1"/>
              <a:t>LDPred</a:t>
            </a:r>
            <a:r>
              <a:rPr lang="en-US" sz="2000" dirty="0"/>
              <a:t>, </a:t>
            </a:r>
            <a:r>
              <a:rPr lang="en-US" sz="2000" dirty="0" err="1"/>
              <a:t>lassosum</a:t>
            </a:r>
            <a:r>
              <a:rPr lang="en-US" sz="2000" dirty="0"/>
              <a:t>, </a:t>
            </a:r>
            <a:r>
              <a:rPr lang="en-US" sz="2000" dirty="0" err="1"/>
              <a:t>PRScs</a:t>
            </a:r>
            <a:r>
              <a:rPr lang="en-US" sz="2000" dirty="0"/>
              <a:t>, </a:t>
            </a:r>
            <a:r>
              <a:rPr lang="en-US" sz="2000" dirty="0" err="1"/>
              <a:t>BayesR</a:t>
            </a:r>
            <a:r>
              <a:rPr lang="en-US" sz="2000" dirty="0"/>
              <a:t>, NPS</a:t>
            </a:r>
          </a:p>
          <a:p>
            <a:pPr marL="0" indent="0">
              <a:buNone/>
            </a:pPr>
            <a:endParaRPr lang="en-US" sz="2000" dirty="0"/>
          </a:p>
          <a:p>
            <a:endParaRPr lang="en-US" sz="2000" dirty="0"/>
          </a:p>
        </p:txBody>
      </p:sp>
      <p:sp>
        <p:nvSpPr>
          <p:cNvPr id="4" name="Slide Number Placeholder 3"/>
          <p:cNvSpPr>
            <a:spLocks noGrp="1"/>
          </p:cNvSpPr>
          <p:nvPr>
            <p:ph type="sldNum" sz="quarter" idx="12"/>
          </p:nvPr>
        </p:nvSpPr>
        <p:spPr/>
        <p:txBody>
          <a:bodyPr/>
          <a:lstStyle/>
          <a:p>
            <a:fld id="{CAEB8683-B7F6-4A50-804A-50716A0F8E01}" type="slidenum">
              <a:rPr lang="en-US" smtClean="0"/>
              <a:t>13</a:t>
            </a:fld>
            <a:endParaRPr lang="en-US"/>
          </a:p>
        </p:txBody>
      </p:sp>
      <p:sp>
        <p:nvSpPr>
          <p:cNvPr id="5" name="Text Box 6">
            <a:extLst>
              <a:ext uri="{FF2B5EF4-FFF2-40B4-BE49-F238E27FC236}">
                <a16:creationId xmlns:a16="http://schemas.microsoft.com/office/drawing/2014/main" id="{C8A180AB-A7A1-FD3D-9191-A891EC0CE408}"/>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7" name="Text Box 8">
            <a:extLst>
              <a:ext uri="{FF2B5EF4-FFF2-40B4-BE49-F238E27FC236}">
                <a16:creationId xmlns:a16="http://schemas.microsoft.com/office/drawing/2014/main" id="{96D3E94C-0388-6625-B427-69B1C3531363}"/>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8" name="Text Box 9">
            <a:extLst>
              <a:ext uri="{FF2B5EF4-FFF2-40B4-BE49-F238E27FC236}">
                <a16:creationId xmlns:a16="http://schemas.microsoft.com/office/drawing/2014/main" id="{0AE24B2D-0EA3-03DB-A5AB-59EA386E65B3}"/>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6837610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4135E-537E-AF4B-9A35-E8E37DEE85E9}"/>
              </a:ext>
            </a:extLst>
          </p:cNvPr>
          <p:cNvSpPr>
            <a:spLocks noGrp="1"/>
          </p:cNvSpPr>
          <p:nvPr>
            <p:ph type="title"/>
          </p:nvPr>
        </p:nvSpPr>
        <p:spPr/>
        <p:txBody>
          <a:bodyPr>
            <a:normAutofit fontScale="90000"/>
          </a:bodyPr>
          <a:lstStyle/>
          <a:p>
            <a:r>
              <a:rPr lang="en-US" sz="3600" dirty="0"/>
              <a:t>Extreme tails in the distributions of genetic risk scores are highly predictive</a:t>
            </a:r>
          </a:p>
        </p:txBody>
      </p:sp>
      <p:pic>
        <p:nvPicPr>
          <p:cNvPr id="4" name="Picture 3">
            <a:extLst>
              <a:ext uri="{FF2B5EF4-FFF2-40B4-BE49-F238E27FC236}">
                <a16:creationId xmlns:a16="http://schemas.microsoft.com/office/drawing/2014/main" id="{1DEC560B-FB77-2541-A356-9CF7FD80776B}"/>
              </a:ext>
            </a:extLst>
          </p:cNvPr>
          <p:cNvPicPr>
            <a:picLocks noChangeAspect="1"/>
          </p:cNvPicPr>
          <p:nvPr/>
        </p:nvPicPr>
        <p:blipFill>
          <a:blip r:embed="rId3"/>
          <a:stretch>
            <a:fillRect/>
          </a:stretch>
        </p:blipFill>
        <p:spPr>
          <a:xfrm>
            <a:off x="1485900" y="2021270"/>
            <a:ext cx="5862401" cy="2999767"/>
          </a:xfrm>
          <a:prstGeom prst="rect">
            <a:avLst/>
          </a:prstGeom>
        </p:spPr>
      </p:pic>
      <p:sp>
        <p:nvSpPr>
          <p:cNvPr id="5" name="TextBox 4">
            <a:extLst>
              <a:ext uri="{FF2B5EF4-FFF2-40B4-BE49-F238E27FC236}">
                <a16:creationId xmlns:a16="http://schemas.microsoft.com/office/drawing/2014/main" id="{801BAD5B-5CB0-D24C-8E5B-05B93472883B}"/>
              </a:ext>
            </a:extLst>
          </p:cNvPr>
          <p:cNvSpPr txBox="1"/>
          <p:nvPr/>
        </p:nvSpPr>
        <p:spPr>
          <a:xfrm>
            <a:off x="6332642" y="5517772"/>
            <a:ext cx="1371209" cy="300082"/>
          </a:xfrm>
          <a:prstGeom prst="rect">
            <a:avLst/>
          </a:prstGeom>
          <a:noFill/>
        </p:spPr>
        <p:txBody>
          <a:bodyPr wrap="none" rtlCol="0">
            <a:spAutoFit/>
          </a:bodyPr>
          <a:lstStyle/>
          <a:p>
            <a:r>
              <a:rPr lang="en-US" sz="1350" dirty="0" err="1"/>
              <a:t>Khera</a:t>
            </a:r>
            <a:r>
              <a:rPr lang="en-US" sz="1350" dirty="0"/>
              <a:t> et al. 2018</a:t>
            </a:r>
          </a:p>
        </p:txBody>
      </p:sp>
      <p:sp>
        <p:nvSpPr>
          <p:cNvPr id="6" name="TextBox 5">
            <a:extLst>
              <a:ext uri="{FF2B5EF4-FFF2-40B4-BE49-F238E27FC236}">
                <a16:creationId xmlns:a16="http://schemas.microsoft.com/office/drawing/2014/main" id="{E7B14CFB-6618-6846-86E2-46906E1D00B1}"/>
              </a:ext>
            </a:extLst>
          </p:cNvPr>
          <p:cNvSpPr txBox="1"/>
          <p:nvPr/>
        </p:nvSpPr>
        <p:spPr>
          <a:xfrm>
            <a:off x="2256021" y="4844827"/>
            <a:ext cx="1890454" cy="300082"/>
          </a:xfrm>
          <a:prstGeom prst="rect">
            <a:avLst/>
          </a:prstGeom>
          <a:solidFill>
            <a:schemeClr val="bg1"/>
          </a:solidFill>
        </p:spPr>
        <p:txBody>
          <a:bodyPr wrap="none" rtlCol="0">
            <a:spAutoFit/>
          </a:bodyPr>
          <a:lstStyle/>
          <a:p>
            <a:r>
              <a:rPr lang="en-US" sz="1350" dirty="0"/>
              <a:t>Coronary Artery Disease</a:t>
            </a:r>
          </a:p>
        </p:txBody>
      </p:sp>
      <p:sp>
        <p:nvSpPr>
          <p:cNvPr id="7" name="TextBox 6">
            <a:extLst>
              <a:ext uri="{FF2B5EF4-FFF2-40B4-BE49-F238E27FC236}">
                <a16:creationId xmlns:a16="http://schemas.microsoft.com/office/drawing/2014/main" id="{869D178E-AE21-824C-87EE-E88DB0A0EE86}"/>
              </a:ext>
            </a:extLst>
          </p:cNvPr>
          <p:cNvSpPr txBox="1"/>
          <p:nvPr/>
        </p:nvSpPr>
        <p:spPr>
          <a:xfrm>
            <a:off x="5646782" y="2129825"/>
            <a:ext cx="965008" cy="300082"/>
          </a:xfrm>
          <a:prstGeom prst="rect">
            <a:avLst/>
          </a:prstGeom>
          <a:noFill/>
        </p:spPr>
        <p:txBody>
          <a:bodyPr wrap="none" rtlCol="0">
            <a:spAutoFit/>
          </a:bodyPr>
          <a:lstStyle/>
          <a:p>
            <a:r>
              <a:rPr lang="en-US" sz="1350" dirty="0">
                <a:solidFill>
                  <a:srgbClr val="FF0000"/>
                </a:solidFill>
              </a:rPr>
              <a:t>Highest 1%</a:t>
            </a:r>
          </a:p>
        </p:txBody>
      </p:sp>
      <p:sp>
        <p:nvSpPr>
          <p:cNvPr id="8" name="TextBox 7">
            <a:extLst>
              <a:ext uri="{FF2B5EF4-FFF2-40B4-BE49-F238E27FC236}">
                <a16:creationId xmlns:a16="http://schemas.microsoft.com/office/drawing/2014/main" id="{6BA40172-2CB2-D348-8CC8-C74D91CD30FE}"/>
              </a:ext>
            </a:extLst>
          </p:cNvPr>
          <p:cNvSpPr txBox="1"/>
          <p:nvPr/>
        </p:nvSpPr>
        <p:spPr>
          <a:xfrm>
            <a:off x="5503028" y="2812305"/>
            <a:ext cx="965008" cy="300082"/>
          </a:xfrm>
          <a:prstGeom prst="rect">
            <a:avLst/>
          </a:prstGeom>
          <a:noFill/>
        </p:spPr>
        <p:txBody>
          <a:bodyPr wrap="none" rtlCol="0">
            <a:spAutoFit/>
          </a:bodyPr>
          <a:lstStyle/>
          <a:p>
            <a:r>
              <a:rPr lang="en-US" sz="1350" dirty="0">
                <a:solidFill>
                  <a:srgbClr val="FF0000"/>
                </a:solidFill>
              </a:rPr>
              <a:t>Highest 5%</a:t>
            </a:r>
          </a:p>
        </p:txBody>
      </p:sp>
      <p:cxnSp>
        <p:nvCxnSpPr>
          <p:cNvPr id="10" name="Straight Arrow Connector 9">
            <a:extLst>
              <a:ext uri="{FF2B5EF4-FFF2-40B4-BE49-F238E27FC236}">
                <a16:creationId xmlns:a16="http://schemas.microsoft.com/office/drawing/2014/main" id="{01A3E2BE-885A-F14C-BD7D-AB91D7484D80}"/>
              </a:ext>
            </a:extLst>
          </p:cNvPr>
          <p:cNvCxnSpPr/>
          <p:nvPr/>
        </p:nvCxnSpPr>
        <p:spPr>
          <a:xfrm>
            <a:off x="6567226" y="2285915"/>
            <a:ext cx="53460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DBEDC6D4-A82A-5B43-8895-0D961D21AE90}"/>
              </a:ext>
            </a:extLst>
          </p:cNvPr>
          <p:cNvCxnSpPr>
            <a:cxnSpLocks/>
          </p:cNvCxnSpPr>
          <p:nvPr/>
        </p:nvCxnSpPr>
        <p:spPr>
          <a:xfrm>
            <a:off x="6402690" y="2982663"/>
            <a:ext cx="637744" cy="31696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6182DE58-4ED7-3548-A258-9523B8C503F6}"/>
              </a:ext>
            </a:extLst>
          </p:cNvPr>
          <p:cNvCxnSpPr>
            <a:cxnSpLocks/>
          </p:cNvCxnSpPr>
          <p:nvPr/>
        </p:nvCxnSpPr>
        <p:spPr>
          <a:xfrm>
            <a:off x="4941972" y="3927164"/>
            <a:ext cx="2292016" cy="0"/>
          </a:xfrm>
          <a:prstGeom prst="line">
            <a:avLst/>
          </a:prstGeom>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E7DF4E6C-C5B3-A04F-8140-458EC8A2ABE7}"/>
              </a:ext>
            </a:extLst>
          </p:cNvPr>
          <p:cNvSpPr txBox="1"/>
          <p:nvPr/>
        </p:nvSpPr>
        <p:spPr>
          <a:xfrm>
            <a:off x="4917817" y="3650165"/>
            <a:ext cx="1037272" cy="300082"/>
          </a:xfrm>
          <a:prstGeom prst="rect">
            <a:avLst/>
          </a:prstGeom>
          <a:noFill/>
        </p:spPr>
        <p:txBody>
          <a:bodyPr wrap="none" rtlCol="0">
            <a:spAutoFit/>
          </a:bodyPr>
          <a:lstStyle/>
          <a:p>
            <a:r>
              <a:rPr lang="en-US" sz="1350" dirty="0">
                <a:solidFill>
                  <a:srgbClr val="FF0000"/>
                </a:solidFill>
              </a:rPr>
              <a:t>Average risk</a:t>
            </a:r>
          </a:p>
        </p:txBody>
      </p:sp>
      <p:sp>
        <p:nvSpPr>
          <p:cNvPr id="12" name="Text Box 6">
            <a:extLst>
              <a:ext uri="{FF2B5EF4-FFF2-40B4-BE49-F238E27FC236}">
                <a16:creationId xmlns:a16="http://schemas.microsoft.com/office/drawing/2014/main" id="{3C2C17FD-5527-7C62-F3F4-FFB6CCD696EB}"/>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3" name="Text Box 8">
            <a:extLst>
              <a:ext uri="{FF2B5EF4-FFF2-40B4-BE49-F238E27FC236}">
                <a16:creationId xmlns:a16="http://schemas.microsoft.com/office/drawing/2014/main" id="{49ECEE25-30B3-9E62-B63B-DFD25F78929C}"/>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14" name="Text Box 9">
            <a:extLst>
              <a:ext uri="{FF2B5EF4-FFF2-40B4-BE49-F238E27FC236}">
                <a16:creationId xmlns:a16="http://schemas.microsoft.com/office/drawing/2014/main" id="{47317962-6E7B-7A42-D978-AEAD618B93AE}"/>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65740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rinking-water.jpg"/>
          <p:cNvPicPr>
            <a:picLocks noChangeAspect="1"/>
          </p:cNvPicPr>
          <p:nvPr/>
        </p:nvPicPr>
        <p:blipFill>
          <a:blip r:embed="rId2"/>
          <a:stretch>
            <a:fillRect/>
          </a:stretch>
        </p:blipFill>
        <p:spPr>
          <a:xfrm>
            <a:off x="1646105" y="3814343"/>
            <a:ext cx="2646925" cy="1985193"/>
          </a:xfrm>
          <a:prstGeom prst="rect">
            <a:avLst/>
          </a:prstGeom>
          <a:ln>
            <a:noFill/>
          </a:ln>
          <a:effectLst>
            <a:outerShdw blurRad="292100" dist="139700" dir="2700000" algn="tl" rotWithShape="0">
              <a:srgbClr val="333333">
                <a:alpha val="65000"/>
              </a:srgbClr>
            </a:outerShdw>
          </a:effectLst>
        </p:spPr>
      </p:pic>
      <p:pic>
        <p:nvPicPr>
          <p:cNvPr id="5" name="Picture 4" descr="pills.jpg"/>
          <p:cNvPicPr>
            <a:picLocks noChangeAspect="1"/>
          </p:cNvPicPr>
          <p:nvPr/>
        </p:nvPicPr>
        <p:blipFill>
          <a:blip r:embed="rId3"/>
          <a:srcRect l="18580" t="9839" r="34255" b="5683"/>
          <a:stretch>
            <a:fillRect/>
          </a:stretch>
        </p:blipFill>
        <p:spPr>
          <a:xfrm>
            <a:off x="1358203" y="1853888"/>
            <a:ext cx="1839161" cy="2352969"/>
          </a:xfrm>
          <a:prstGeom prst="rect">
            <a:avLst/>
          </a:prstGeom>
          <a:ln>
            <a:noFill/>
          </a:ln>
          <a:effectLst>
            <a:outerShdw blurRad="292100" dist="139700" dir="2700000" algn="tl" rotWithShape="0">
              <a:srgbClr val="333333">
                <a:alpha val="65000"/>
              </a:srgbClr>
            </a:outerShdw>
          </a:effectLst>
        </p:spPr>
      </p:pic>
      <p:pic>
        <p:nvPicPr>
          <p:cNvPr id="10" name="Picture 9" descr="populations.jpg"/>
          <p:cNvPicPr>
            <a:picLocks noChangeAspect="1"/>
          </p:cNvPicPr>
          <p:nvPr/>
        </p:nvPicPr>
        <p:blipFill>
          <a:blip r:embed="rId4"/>
          <a:srcRect l="8373" t="11252" r="4913" b="6968"/>
          <a:stretch>
            <a:fillRect/>
          </a:stretch>
        </p:blipFill>
        <p:spPr>
          <a:xfrm>
            <a:off x="5097227" y="1853888"/>
            <a:ext cx="2382308" cy="1714500"/>
          </a:xfrm>
          <a:prstGeom prst="rect">
            <a:avLst/>
          </a:prstGeom>
          <a:ln>
            <a:noFill/>
          </a:ln>
          <a:effectLst>
            <a:outerShdw blurRad="292100" dist="139700" dir="2700000" algn="tl" rotWithShape="0">
              <a:srgbClr val="333333">
                <a:alpha val="65000"/>
              </a:srgbClr>
            </a:outerShdw>
          </a:effectLst>
        </p:spPr>
      </p:pic>
      <p:pic>
        <p:nvPicPr>
          <p:cNvPr id="11" name="Picture 10" descr="populations_red.jpg"/>
          <p:cNvPicPr>
            <a:picLocks noChangeAspect="1"/>
          </p:cNvPicPr>
          <p:nvPr/>
        </p:nvPicPr>
        <p:blipFill>
          <a:blip r:embed="rId5"/>
          <a:srcRect l="7747" t="10745" r="5539" b="7475"/>
          <a:stretch>
            <a:fillRect/>
          </a:stretch>
        </p:blipFill>
        <p:spPr>
          <a:xfrm>
            <a:off x="5097227" y="4085036"/>
            <a:ext cx="2382308" cy="1714500"/>
          </a:xfrm>
          <a:prstGeom prst="rect">
            <a:avLst/>
          </a:prstGeom>
          <a:ln>
            <a:noFill/>
          </a:ln>
          <a:effectLst>
            <a:outerShdw blurRad="292100" dist="139700" dir="2700000" algn="tl" rotWithShape="0">
              <a:srgbClr val="333333">
                <a:alpha val="65000"/>
              </a:srgbClr>
            </a:outerShdw>
          </a:effectLst>
        </p:spPr>
      </p:pic>
      <p:sp>
        <p:nvSpPr>
          <p:cNvPr id="7" name="Title 1"/>
          <p:cNvSpPr>
            <a:spLocks noGrp="1"/>
          </p:cNvSpPr>
          <p:nvPr>
            <p:ph type="title"/>
          </p:nvPr>
        </p:nvSpPr>
        <p:spPr>
          <a:xfrm>
            <a:off x="1485900" y="733804"/>
            <a:ext cx="6172200" cy="857250"/>
          </a:xfrm>
        </p:spPr>
        <p:txBody>
          <a:bodyPr>
            <a:normAutofit fontScale="90000"/>
          </a:bodyPr>
          <a:lstStyle/>
          <a:p>
            <a:r>
              <a:rPr lang="en-US" dirty="0"/>
              <a:t>Selecting populations for treatment</a:t>
            </a:r>
          </a:p>
        </p:txBody>
      </p:sp>
      <p:sp>
        <p:nvSpPr>
          <p:cNvPr id="8" name="Text Box 6">
            <a:extLst>
              <a:ext uri="{FF2B5EF4-FFF2-40B4-BE49-F238E27FC236}">
                <a16:creationId xmlns:a16="http://schemas.microsoft.com/office/drawing/2014/main" id="{851A8C32-6E05-3633-9AA0-7334CF31D023}"/>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9" name="Text Box 8">
            <a:extLst>
              <a:ext uri="{FF2B5EF4-FFF2-40B4-BE49-F238E27FC236}">
                <a16:creationId xmlns:a16="http://schemas.microsoft.com/office/drawing/2014/main" id="{E80EDA5D-47A1-0797-7F79-92A2DE4AAA10}"/>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12" name="Text Box 9">
            <a:extLst>
              <a:ext uri="{FF2B5EF4-FFF2-40B4-BE49-F238E27FC236}">
                <a16:creationId xmlns:a16="http://schemas.microsoft.com/office/drawing/2014/main" id="{6007E7BF-8660-86CF-1ADF-CF128CD24829}"/>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894384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With some caveats</a:t>
            </a:r>
          </a:p>
        </p:txBody>
      </p:sp>
      <p:pic>
        <p:nvPicPr>
          <p:cNvPr id="4" name="Picture 3"/>
          <p:cNvPicPr>
            <a:picLocks noChangeAspect="1"/>
          </p:cNvPicPr>
          <p:nvPr/>
        </p:nvPicPr>
        <p:blipFill>
          <a:blip r:embed="rId2"/>
          <a:stretch>
            <a:fillRect/>
          </a:stretch>
        </p:blipFill>
        <p:spPr>
          <a:xfrm>
            <a:off x="1743312" y="1466420"/>
            <a:ext cx="5157218" cy="4229350"/>
          </a:xfrm>
          <a:prstGeom prst="rect">
            <a:avLst/>
          </a:prstGeom>
        </p:spPr>
      </p:pic>
      <p:sp>
        <p:nvSpPr>
          <p:cNvPr id="5" name="TextBox 4"/>
          <p:cNvSpPr txBox="1"/>
          <p:nvPr/>
        </p:nvSpPr>
        <p:spPr>
          <a:xfrm>
            <a:off x="6466778" y="5391580"/>
            <a:ext cx="1867819" cy="276999"/>
          </a:xfrm>
          <a:prstGeom prst="rect">
            <a:avLst/>
          </a:prstGeom>
          <a:noFill/>
        </p:spPr>
        <p:txBody>
          <a:bodyPr wrap="none" rtlCol="0">
            <a:spAutoFit/>
          </a:bodyPr>
          <a:lstStyle/>
          <a:p>
            <a:r>
              <a:rPr lang="en-US" sz="1200" dirty="0"/>
              <a:t>Martin et al., </a:t>
            </a:r>
            <a:r>
              <a:rPr lang="en-US" sz="1200" i="1" dirty="0"/>
              <a:t>AJHG</a:t>
            </a:r>
            <a:r>
              <a:rPr lang="en-US" sz="1200" dirty="0"/>
              <a:t> 2017</a:t>
            </a:r>
          </a:p>
        </p:txBody>
      </p:sp>
      <p:sp>
        <p:nvSpPr>
          <p:cNvPr id="6" name="Text Box 6">
            <a:extLst>
              <a:ext uri="{FF2B5EF4-FFF2-40B4-BE49-F238E27FC236}">
                <a16:creationId xmlns:a16="http://schemas.microsoft.com/office/drawing/2014/main" id="{2A9AB40F-FEA9-0682-484E-F30004B6508F}"/>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7" name="Text Box 8">
            <a:extLst>
              <a:ext uri="{FF2B5EF4-FFF2-40B4-BE49-F238E27FC236}">
                <a16:creationId xmlns:a16="http://schemas.microsoft.com/office/drawing/2014/main" id="{48DCFC40-6291-A9CC-9DEB-6E153E8C65D2}"/>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8" name="Text Box 9">
            <a:extLst>
              <a:ext uri="{FF2B5EF4-FFF2-40B4-BE49-F238E27FC236}">
                <a16:creationId xmlns:a16="http://schemas.microsoft.com/office/drawing/2014/main" id="{1537DD8B-28DA-8021-984F-F43EBFDA3E18}"/>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072746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1225" y="914703"/>
            <a:ext cx="8672051" cy="994172"/>
          </a:xfrm>
        </p:spPr>
        <p:txBody>
          <a:bodyPr>
            <a:noAutofit/>
          </a:bodyPr>
          <a:lstStyle/>
          <a:p>
            <a:r>
              <a:rPr lang="en-US" sz="3600" dirty="0"/>
              <a:t>Linear models for genetic risk prediction</a:t>
            </a:r>
          </a:p>
        </p:txBody>
      </p:sp>
      <mc:AlternateContent xmlns:mc="http://schemas.openxmlformats.org/markup-compatibility/2006">
        <mc:Choice xmlns:a14="http://schemas.microsoft.com/office/drawing/2010/main" Requires="a14">
          <p:sp>
            <p:nvSpPr>
              <p:cNvPr id="9" name="Rectangle 8"/>
              <p:cNvSpPr/>
              <p:nvPr/>
            </p:nvSpPr>
            <p:spPr>
              <a:xfrm>
                <a:off x="3269509" y="2003224"/>
                <a:ext cx="1617302" cy="79585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𝑦</m:t>
                          </m:r>
                        </m:e>
                        <m:sub>
                          <m:r>
                            <a:rPr lang="en-US" i="1">
                              <a:latin typeface="Cambria Math" charset="0"/>
                            </a:rPr>
                            <m:t>𝑖</m:t>
                          </m:r>
                        </m:sub>
                      </m:sSub>
                      <m:r>
                        <a:rPr lang="en-US">
                          <a:latin typeface="Cambria Math" charset="0"/>
                        </a:rPr>
                        <m:t>=</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𝑗</m:t>
                          </m:r>
                        </m:sub>
                        <m:sup/>
                        <m:e>
                          <m:sSub>
                            <m:sSubPr>
                              <m:ctrlPr>
                                <a:rPr lang="en-US" i="1">
                                  <a:latin typeface="Cambria Math" panose="02040503050406030204" pitchFamily="18" charset="0"/>
                                </a:rPr>
                              </m:ctrlPr>
                            </m:sSubPr>
                            <m:e>
                              <m:r>
                                <a:rPr lang="en-US" i="1">
                                  <a:latin typeface="Cambria Math" charset="0"/>
                                </a:rPr>
                                <m:t>𝛽</m:t>
                              </m:r>
                            </m:e>
                            <m:sub>
                              <m:r>
                                <a:rPr lang="en-US" i="1">
                                  <a:latin typeface="Cambria Math" charset="0"/>
                                </a:rPr>
                                <m:t>𝑗</m:t>
                              </m:r>
                            </m:sub>
                          </m:sSub>
                          <m:sSub>
                            <m:sSubPr>
                              <m:ctrlPr>
                                <a:rPr lang="en-US" i="1">
                                  <a:latin typeface="Cambria Math" panose="02040503050406030204" pitchFamily="18" charset="0"/>
                                </a:rPr>
                              </m:ctrlPr>
                            </m:sSubPr>
                            <m:e>
                              <m:r>
                                <a:rPr lang="en-US" i="1">
                                  <a:latin typeface="Cambria Math" panose="02040503050406030204" pitchFamily="18" charset="0"/>
                                </a:rPr>
                                <m:t> </m:t>
                              </m:r>
                              <m:r>
                                <a:rPr lang="en-US" i="1">
                                  <a:latin typeface="Cambria Math" charset="0"/>
                                </a:rPr>
                                <m:t>𝑥</m:t>
                              </m:r>
                            </m:e>
                            <m:sub>
                              <m:r>
                                <a:rPr lang="en-US" i="1">
                                  <a:latin typeface="Cambria Math" charset="0"/>
                                </a:rPr>
                                <m:t>𝑖𝑗</m:t>
                              </m:r>
                            </m:sub>
                          </m:sSub>
                        </m:e>
                      </m:nary>
                    </m:oMath>
                  </m:oMathPara>
                </a14:m>
                <a:endParaRPr lang="en-US" sz="1350" dirty="0"/>
              </a:p>
            </p:txBody>
          </p:sp>
        </mc:Choice>
        <mc:Fallback>
          <p:sp>
            <p:nvSpPr>
              <p:cNvPr id="9" name="Rectangle 8"/>
              <p:cNvSpPr>
                <a:spLocks noRot="1" noChangeAspect="1" noMove="1" noResize="1" noEditPoints="1" noAdjustHandles="1" noChangeArrowheads="1" noChangeShapeType="1" noTextEdit="1"/>
              </p:cNvSpPr>
              <p:nvPr/>
            </p:nvSpPr>
            <p:spPr>
              <a:xfrm>
                <a:off x="3269509" y="2003224"/>
                <a:ext cx="1617302" cy="795859"/>
              </a:xfrm>
              <a:prstGeom prst="rect">
                <a:avLst/>
              </a:prstGeom>
              <a:blipFill>
                <a:blip r:embed="rId3"/>
                <a:stretch>
                  <a:fillRect l="-14844" t="-115625" b="-157813"/>
                </a:stretch>
              </a:blipFill>
            </p:spPr>
            <p:txBody>
              <a:bodyPr/>
              <a:lstStyle/>
              <a:p>
                <a:r>
                  <a:rPr lang="en-US">
                    <a:noFill/>
                  </a:rPr>
                  <a:t> </a:t>
                </a:r>
              </a:p>
            </p:txBody>
          </p:sp>
        </mc:Fallback>
      </mc:AlternateContent>
      <p:cxnSp>
        <p:nvCxnSpPr>
          <p:cNvPr id="14" name="Straight Arrow Connector 13">
            <a:extLst>
              <a:ext uri="{FF2B5EF4-FFF2-40B4-BE49-F238E27FC236}">
                <a16:creationId xmlns:a16="http://schemas.microsoft.com/office/drawing/2014/main" id="{435AE409-869D-6E4F-BF2F-06185087D8F2}"/>
              </a:ext>
            </a:extLst>
          </p:cNvPr>
          <p:cNvCxnSpPr>
            <a:cxnSpLocks/>
          </p:cNvCxnSpPr>
          <p:nvPr/>
        </p:nvCxnSpPr>
        <p:spPr>
          <a:xfrm flipV="1">
            <a:off x="3427822" y="2498273"/>
            <a:ext cx="0" cy="47492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14="http://schemas.microsoft.com/office/drawing/2010/main" Requires="a14">
          <p:sp>
            <p:nvSpPr>
              <p:cNvPr id="15" name="TextBox 14">
                <a:extLst>
                  <a:ext uri="{FF2B5EF4-FFF2-40B4-BE49-F238E27FC236}">
                    <a16:creationId xmlns:a16="http://schemas.microsoft.com/office/drawing/2014/main" id="{2E9B61AE-AADF-8343-A0F8-47729DCF0158}"/>
                  </a:ext>
                </a:extLst>
              </p:cNvPr>
              <p:cNvSpPr txBox="1"/>
              <p:nvPr/>
            </p:nvSpPr>
            <p:spPr>
              <a:xfrm>
                <a:off x="2944252" y="2987590"/>
                <a:ext cx="1196802" cy="507831"/>
              </a:xfrm>
              <a:prstGeom prst="rect">
                <a:avLst/>
              </a:prstGeom>
              <a:noFill/>
            </p:spPr>
            <p:txBody>
              <a:bodyPr wrap="none" rtlCol="0">
                <a:spAutoFit/>
              </a:bodyPr>
              <a:lstStyle/>
              <a:p>
                <a:r>
                  <a:rPr lang="en-US" sz="1350" dirty="0"/>
                  <a:t>Genetic risk of</a:t>
                </a:r>
              </a:p>
              <a:p>
                <a:r>
                  <a:rPr lang="en-US" sz="1350" dirty="0"/>
                  <a:t>individual </a:t>
                </a:r>
                <a14:m>
                  <m:oMath xmlns:m="http://schemas.openxmlformats.org/officeDocument/2006/math">
                    <m:r>
                      <a:rPr lang="en-US" sz="1350" i="1">
                        <a:latin typeface="Cambria Math" charset="0"/>
                      </a:rPr>
                      <m:t>𝑖</m:t>
                    </m:r>
                  </m:oMath>
                </a14:m>
                <a:endParaRPr lang="en-US" sz="1350" i="1" dirty="0"/>
              </a:p>
            </p:txBody>
          </p:sp>
        </mc:Choice>
        <mc:Fallback>
          <p:sp>
            <p:nvSpPr>
              <p:cNvPr id="15" name="TextBox 14">
                <a:extLst>
                  <a:ext uri="{FF2B5EF4-FFF2-40B4-BE49-F238E27FC236}">
                    <a16:creationId xmlns:a16="http://schemas.microsoft.com/office/drawing/2014/main" id="{2E9B61AE-AADF-8343-A0F8-47729DCF0158}"/>
                  </a:ext>
                </a:extLst>
              </p:cNvPr>
              <p:cNvSpPr txBox="1">
                <a:spLocks noRot="1" noChangeAspect="1" noMove="1" noResize="1" noEditPoints="1" noAdjustHandles="1" noChangeArrowheads="1" noChangeShapeType="1" noTextEdit="1"/>
              </p:cNvSpPr>
              <p:nvPr/>
            </p:nvSpPr>
            <p:spPr>
              <a:xfrm>
                <a:off x="2944252" y="2987590"/>
                <a:ext cx="1196802" cy="507831"/>
              </a:xfrm>
              <a:prstGeom prst="rect">
                <a:avLst/>
              </a:prstGeom>
              <a:blipFill>
                <a:blip r:embed="rId4"/>
                <a:stretch>
                  <a:fillRect l="-1053" t="-2439" r="-8421" b="-7317"/>
                </a:stretch>
              </a:blipFill>
            </p:spPr>
            <p:txBody>
              <a:bodyPr/>
              <a:lstStyle/>
              <a:p>
                <a:r>
                  <a:rPr lang="en-US">
                    <a:noFill/>
                  </a:rPr>
                  <a:t> </a:t>
                </a:r>
              </a:p>
            </p:txBody>
          </p:sp>
        </mc:Fallback>
      </mc:AlternateContent>
      <p:cxnSp>
        <p:nvCxnSpPr>
          <p:cNvPr id="17" name="Straight Arrow Connector 16">
            <a:extLst>
              <a:ext uri="{FF2B5EF4-FFF2-40B4-BE49-F238E27FC236}">
                <a16:creationId xmlns:a16="http://schemas.microsoft.com/office/drawing/2014/main" id="{720F4819-A653-7A4B-832F-6FF648804048}"/>
              </a:ext>
            </a:extLst>
          </p:cNvPr>
          <p:cNvCxnSpPr>
            <a:cxnSpLocks/>
          </p:cNvCxnSpPr>
          <p:nvPr/>
        </p:nvCxnSpPr>
        <p:spPr>
          <a:xfrm flipV="1">
            <a:off x="4278086" y="2583999"/>
            <a:ext cx="0" cy="84500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14="http://schemas.microsoft.com/office/drawing/2010/main" Requires="a14">
          <p:sp>
            <p:nvSpPr>
              <p:cNvPr id="19" name="TextBox 18">
                <a:extLst>
                  <a:ext uri="{FF2B5EF4-FFF2-40B4-BE49-F238E27FC236}">
                    <a16:creationId xmlns:a16="http://schemas.microsoft.com/office/drawing/2014/main" id="{2BF4FBD0-5CA3-1F43-ACC4-043D158FC536}"/>
                  </a:ext>
                </a:extLst>
              </p:cNvPr>
              <p:cNvSpPr txBox="1"/>
              <p:nvPr/>
            </p:nvSpPr>
            <p:spPr>
              <a:xfrm>
                <a:off x="4121238" y="3458163"/>
                <a:ext cx="1486817" cy="300082"/>
              </a:xfrm>
              <a:prstGeom prst="rect">
                <a:avLst/>
              </a:prstGeom>
              <a:noFill/>
            </p:spPr>
            <p:txBody>
              <a:bodyPr wrap="none" rtlCol="0">
                <a:spAutoFit/>
              </a:bodyPr>
              <a:lstStyle/>
              <a:p>
                <a:r>
                  <a:rPr lang="en-US" sz="1350" dirty="0"/>
                  <a:t>Effect size of SNP </a:t>
                </a:r>
                <a14:m>
                  <m:oMath xmlns:m="http://schemas.openxmlformats.org/officeDocument/2006/math">
                    <m:r>
                      <a:rPr lang="en-US" sz="1350" i="1">
                        <a:latin typeface="Cambria Math" panose="02040503050406030204" pitchFamily="18" charset="0"/>
                      </a:rPr>
                      <m:t>𝑗</m:t>
                    </m:r>
                  </m:oMath>
                </a14:m>
                <a:endParaRPr lang="en-US" sz="1350" i="1" dirty="0"/>
              </a:p>
            </p:txBody>
          </p:sp>
        </mc:Choice>
        <mc:Fallback>
          <p:sp>
            <p:nvSpPr>
              <p:cNvPr id="19" name="TextBox 18">
                <a:extLst>
                  <a:ext uri="{FF2B5EF4-FFF2-40B4-BE49-F238E27FC236}">
                    <a16:creationId xmlns:a16="http://schemas.microsoft.com/office/drawing/2014/main" id="{2BF4FBD0-5CA3-1F43-ACC4-043D158FC536}"/>
                  </a:ext>
                </a:extLst>
              </p:cNvPr>
              <p:cNvSpPr txBox="1">
                <a:spLocks noRot="1" noChangeAspect="1" noMove="1" noResize="1" noEditPoints="1" noAdjustHandles="1" noChangeArrowheads="1" noChangeShapeType="1" noTextEdit="1"/>
              </p:cNvSpPr>
              <p:nvPr/>
            </p:nvSpPr>
            <p:spPr>
              <a:xfrm>
                <a:off x="4121238" y="3458163"/>
                <a:ext cx="1486817" cy="300082"/>
              </a:xfrm>
              <a:prstGeom prst="rect">
                <a:avLst/>
              </a:prstGeom>
              <a:blipFill>
                <a:blip r:embed="rId5"/>
                <a:stretch>
                  <a:fillRect l="-847" t="-4000" r="-11864" b="-12000"/>
                </a:stretch>
              </a:blipFill>
            </p:spPr>
            <p:txBody>
              <a:bodyPr/>
              <a:lstStyle/>
              <a:p>
                <a:r>
                  <a:rPr lang="en-US">
                    <a:noFill/>
                  </a:rPr>
                  <a:t> </a:t>
                </a:r>
              </a:p>
            </p:txBody>
          </p:sp>
        </mc:Fallback>
      </mc:AlternateContent>
      <p:cxnSp>
        <p:nvCxnSpPr>
          <p:cNvPr id="21" name="Straight Arrow Connector 20">
            <a:extLst>
              <a:ext uri="{FF2B5EF4-FFF2-40B4-BE49-F238E27FC236}">
                <a16:creationId xmlns:a16="http://schemas.microsoft.com/office/drawing/2014/main" id="{A3654E09-D523-B942-AA35-FD1DA2DD2152}"/>
              </a:ext>
            </a:extLst>
          </p:cNvPr>
          <p:cNvCxnSpPr/>
          <p:nvPr/>
        </p:nvCxnSpPr>
        <p:spPr>
          <a:xfrm flipV="1">
            <a:off x="4572000" y="2583998"/>
            <a:ext cx="0" cy="28166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6E977868-A3E2-8B42-A0FB-5B6D22AF56A6}"/>
                  </a:ext>
                </a:extLst>
              </p:cNvPr>
              <p:cNvSpPr txBox="1"/>
              <p:nvPr/>
            </p:nvSpPr>
            <p:spPr>
              <a:xfrm>
                <a:off x="4491536" y="2870333"/>
                <a:ext cx="2613664" cy="300082"/>
              </a:xfrm>
              <a:prstGeom prst="rect">
                <a:avLst/>
              </a:prstGeom>
              <a:noFill/>
            </p:spPr>
            <p:txBody>
              <a:bodyPr wrap="none" rtlCol="0">
                <a:spAutoFit/>
              </a:bodyPr>
              <a:lstStyle/>
              <a:p>
                <a:r>
                  <a:rPr lang="en-US" sz="1350" dirty="0"/>
                  <a:t>Genotype of SNP </a:t>
                </a:r>
                <a14:m>
                  <m:oMath xmlns:m="http://schemas.openxmlformats.org/officeDocument/2006/math">
                    <m:r>
                      <a:rPr lang="en-US" sz="1350" i="1">
                        <a:latin typeface="Cambria Math" panose="02040503050406030204" pitchFamily="18" charset="0"/>
                      </a:rPr>
                      <m:t>𝑗</m:t>
                    </m:r>
                  </m:oMath>
                </a14:m>
                <a:r>
                  <a:rPr lang="en-US" sz="1350" dirty="0"/>
                  <a:t> and individual </a:t>
                </a:r>
                <a14:m>
                  <m:oMath xmlns:m="http://schemas.openxmlformats.org/officeDocument/2006/math">
                    <m:r>
                      <a:rPr lang="en-US" sz="1350" i="1">
                        <a:latin typeface="Cambria Math" charset="0"/>
                      </a:rPr>
                      <m:t>𝑖</m:t>
                    </m:r>
                  </m:oMath>
                </a14:m>
                <a:endParaRPr lang="en-US" sz="1350" i="1" dirty="0"/>
              </a:p>
            </p:txBody>
          </p:sp>
        </mc:Choice>
        <mc:Fallback>
          <p:sp>
            <p:nvSpPr>
              <p:cNvPr id="22" name="TextBox 21">
                <a:extLst>
                  <a:ext uri="{FF2B5EF4-FFF2-40B4-BE49-F238E27FC236}">
                    <a16:creationId xmlns:a16="http://schemas.microsoft.com/office/drawing/2014/main" id="{6E977868-A3E2-8B42-A0FB-5B6D22AF56A6}"/>
                  </a:ext>
                </a:extLst>
              </p:cNvPr>
              <p:cNvSpPr txBox="1">
                <a:spLocks noRot="1" noChangeAspect="1" noMove="1" noResize="1" noEditPoints="1" noAdjustHandles="1" noChangeArrowheads="1" noChangeShapeType="1" noTextEdit="1"/>
              </p:cNvSpPr>
              <p:nvPr/>
            </p:nvSpPr>
            <p:spPr>
              <a:xfrm>
                <a:off x="4491536" y="2870333"/>
                <a:ext cx="2613664" cy="300082"/>
              </a:xfrm>
              <a:prstGeom prst="rect">
                <a:avLst/>
              </a:prstGeom>
              <a:blipFill>
                <a:blip r:embed="rId6"/>
                <a:stretch>
                  <a:fillRect l="-483" t="-4167" r="-6763" b="-16667"/>
                </a:stretch>
              </a:blipFill>
            </p:spPr>
            <p:txBody>
              <a:bodyPr/>
              <a:lstStyle/>
              <a:p>
                <a:r>
                  <a:rPr lang="en-US">
                    <a:noFill/>
                  </a:rPr>
                  <a:t> </a:t>
                </a:r>
              </a:p>
            </p:txBody>
          </p:sp>
        </mc:Fallback>
      </mc:AlternateContent>
      <p:sp>
        <p:nvSpPr>
          <p:cNvPr id="10" name="Text Box 6">
            <a:extLst>
              <a:ext uri="{FF2B5EF4-FFF2-40B4-BE49-F238E27FC236}">
                <a16:creationId xmlns:a16="http://schemas.microsoft.com/office/drawing/2014/main" id="{12E93276-DD57-42DA-793D-CC5800718E0B}"/>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1" name="Text Box 8">
            <a:extLst>
              <a:ext uri="{FF2B5EF4-FFF2-40B4-BE49-F238E27FC236}">
                <a16:creationId xmlns:a16="http://schemas.microsoft.com/office/drawing/2014/main" id="{1CAF6A0B-C807-0325-2B8E-6A4FA79EA055}"/>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12" name="Text Box 9">
            <a:extLst>
              <a:ext uri="{FF2B5EF4-FFF2-40B4-BE49-F238E27FC236}">
                <a16:creationId xmlns:a16="http://schemas.microsoft.com/office/drawing/2014/main" id="{129FC78C-BEEC-3623-9357-23F51F177DFC}"/>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959146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“Polygenic scores” can leverage summary statistics from a large GWAS study</a:t>
            </a:r>
          </a:p>
        </p:txBody>
      </p:sp>
      <mc:AlternateContent xmlns:mc="http://schemas.openxmlformats.org/markup-compatibility/2006">
        <mc:Choice xmlns:a14="http://schemas.microsoft.com/office/drawing/2010/main" Requires="a14">
          <p:sp>
            <p:nvSpPr>
              <p:cNvPr id="10" name="Rectangle 9">
                <a:extLst>
                  <a:ext uri="{FF2B5EF4-FFF2-40B4-BE49-F238E27FC236}">
                    <a16:creationId xmlns:a16="http://schemas.microsoft.com/office/drawing/2014/main" id="{65B252E6-0B8B-7C4F-ACC1-2D1D759CB04D}"/>
                  </a:ext>
                </a:extLst>
              </p:cNvPr>
              <p:cNvSpPr/>
              <p:nvPr/>
            </p:nvSpPr>
            <p:spPr>
              <a:xfrm>
                <a:off x="3347011" y="2299936"/>
                <a:ext cx="1566006" cy="79585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𝑦</m:t>
                              </m:r>
                            </m:e>
                          </m:acc>
                        </m:e>
                        <m:sub>
                          <m:r>
                            <a:rPr lang="en-US" i="1">
                              <a:latin typeface="Cambria Math" charset="0"/>
                            </a:rPr>
                            <m:t>𝑖</m:t>
                          </m:r>
                        </m:sub>
                      </m:sSub>
                      <m:r>
                        <a:rPr lang="en-US">
                          <a:latin typeface="Cambria Math" charset="0"/>
                        </a:rPr>
                        <m:t>=</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𝑗</m:t>
                          </m:r>
                        </m:sub>
                        <m:sup/>
                        <m:e>
                          <m:acc>
                            <m:accPr>
                              <m:chr m:val="̂"/>
                              <m:ctrlPr>
                                <a:rPr lang="en-US" i="1">
                                  <a:solidFill>
                                    <a:srgbClr val="FF0000"/>
                                  </a:solidFill>
                                  <a:latin typeface="Cambria Math" panose="02040503050406030204" pitchFamily="18" charset="0"/>
                                </a:rPr>
                              </m:ctrlPr>
                            </m:accPr>
                            <m:e>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𝛽</m:t>
                                  </m:r>
                                </m:e>
                                <m:sub>
                                  <m:r>
                                    <a:rPr lang="en-US" i="1">
                                      <a:solidFill>
                                        <a:srgbClr val="FF0000"/>
                                      </a:solidFill>
                                      <a:latin typeface="Cambria Math" charset="0"/>
                                    </a:rPr>
                                    <m:t>𝑗</m:t>
                                  </m:r>
                                </m:sub>
                              </m:sSub>
                            </m:e>
                          </m:acc>
                          <m:sSub>
                            <m:sSubPr>
                              <m:ctrlPr>
                                <a:rPr lang="en-US" i="1">
                                  <a:latin typeface="Cambria Math" panose="02040503050406030204" pitchFamily="18" charset="0"/>
                                </a:rPr>
                              </m:ctrlPr>
                            </m:sSubPr>
                            <m:e>
                              <m:r>
                                <a:rPr lang="en-US" i="1">
                                  <a:latin typeface="Cambria Math" charset="0"/>
                                </a:rPr>
                                <m:t>𝑥</m:t>
                              </m:r>
                            </m:e>
                            <m:sub>
                              <m:r>
                                <a:rPr lang="en-US" i="1">
                                  <a:latin typeface="Cambria Math" charset="0"/>
                                </a:rPr>
                                <m:t>𝑖𝑗</m:t>
                              </m:r>
                            </m:sub>
                          </m:sSub>
                        </m:e>
                      </m:nary>
                    </m:oMath>
                  </m:oMathPara>
                </a14:m>
                <a:endParaRPr lang="en-US" sz="1350" dirty="0"/>
              </a:p>
            </p:txBody>
          </p:sp>
        </mc:Choice>
        <mc:Fallback>
          <p:sp>
            <p:nvSpPr>
              <p:cNvPr id="10" name="Rectangle 9">
                <a:extLst>
                  <a:ext uri="{FF2B5EF4-FFF2-40B4-BE49-F238E27FC236}">
                    <a16:creationId xmlns:a16="http://schemas.microsoft.com/office/drawing/2014/main" id="{65B252E6-0B8B-7C4F-ACC1-2D1D759CB04D}"/>
                  </a:ext>
                </a:extLst>
              </p:cNvPr>
              <p:cNvSpPr>
                <a:spLocks noRot="1" noChangeAspect="1" noMove="1" noResize="1" noEditPoints="1" noAdjustHandles="1" noChangeArrowheads="1" noChangeShapeType="1" noTextEdit="1"/>
              </p:cNvSpPr>
              <p:nvPr/>
            </p:nvSpPr>
            <p:spPr>
              <a:xfrm>
                <a:off x="3347011" y="2299936"/>
                <a:ext cx="1566006" cy="795859"/>
              </a:xfrm>
              <a:prstGeom prst="rect">
                <a:avLst/>
              </a:prstGeom>
              <a:blipFill>
                <a:blip r:embed="rId3"/>
                <a:stretch>
                  <a:fillRect l="-16129" t="-115625" b="-159375"/>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C30173A4-D65D-7141-BC52-E1409A7B04E9}"/>
              </a:ext>
            </a:extLst>
          </p:cNvPr>
          <p:cNvCxnSpPr>
            <a:cxnSpLocks/>
          </p:cNvCxnSpPr>
          <p:nvPr/>
        </p:nvCxnSpPr>
        <p:spPr>
          <a:xfrm flipV="1">
            <a:off x="3534491" y="2806880"/>
            <a:ext cx="0" cy="6490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3BEA2D1D-91C4-8542-8745-C9D5552CEBB5}"/>
              </a:ext>
            </a:extLst>
          </p:cNvPr>
          <p:cNvSpPr txBox="1"/>
          <p:nvPr/>
        </p:nvSpPr>
        <p:spPr>
          <a:xfrm>
            <a:off x="2785685" y="3455938"/>
            <a:ext cx="1697772" cy="300082"/>
          </a:xfrm>
          <a:prstGeom prst="rect">
            <a:avLst/>
          </a:prstGeom>
          <a:noFill/>
        </p:spPr>
        <p:txBody>
          <a:bodyPr wrap="none" rtlCol="0">
            <a:spAutoFit/>
          </a:bodyPr>
          <a:lstStyle/>
          <a:p>
            <a:r>
              <a:rPr lang="en-US" sz="1350" dirty="0"/>
              <a:t>Predicted genetic risk</a:t>
            </a:r>
          </a:p>
        </p:txBody>
      </p:sp>
      <p:cxnSp>
        <p:nvCxnSpPr>
          <p:cNvPr id="18" name="Straight Arrow Connector 17">
            <a:extLst>
              <a:ext uri="{FF2B5EF4-FFF2-40B4-BE49-F238E27FC236}">
                <a16:creationId xmlns:a16="http://schemas.microsoft.com/office/drawing/2014/main" id="{F1240627-CA63-C143-BB9F-A6FC972BE4CA}"/>
              </a:ext>
            </a:extLst>
          </p:cNvPr>
          <p:cNvCxnSpPr>
            <a:cxnSpLocks/>
          </p:cNvCxnSpPr>
          <p:nvPr/>
        </p:nvCxnSpPr>
        <p:spPr>
          <a:xfrm flipV="1">
            <a:off x="4385948" y="2855866"/>
            <a:ext cx="0" cy="35859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158426B1-391C-5C4E-8C35-28A8704B2451}"/>
              </a:ext>
            </a:extLst>
          </p:cNvPr>
          <p:cNvSpPr txBox="1"/>
          <p:nvPr/>
        </p:nvSpPr>
        <p:spPr>
          <a:xfrm>
            <a:off x="4229100" y="3214460"/>
            <a:ext cx="1624997" cy="300082"/>
          </a:xfrm>
          <a:prstGeom prst="rect">
            <a:avLst/>
          </a:prstGeom>
          <a:noFill/>
        </p:spPr>
        <p:txBody>
          <a:bodyPr wrap="none" rtlCol="0">
            <a:spAutoFit/>
          </a:bodyPr>
          <a:lstStyle/>
          <a:p>
            <a:r>
              <a:rPr lang="en-US" sz="1350" dirty="0"/>
              <a:t>Estimated effect size</a:t>
            </a:r>
            <a:endParaRPr lang="en-US" sz="1350" i="1" dirty="0"/>
          </a:p>
        </p:txBody>
      </p:sp>
      <p:sp>
        <p:nvSpPr>
          <p:cNvPr id="8" name="Text Box 6">
            <a:extLst>
              <a:ext uri="{FF2B5EF4-FFF2-40B4-BE49-F238E27FC236}">
                <a16:creationId xmlns:a16="http://schemas.microsoft.com/office/drawing/2014/main" id="{22C8D02E-7BBD-B460-C73F-CCBB4E0DB13B}"/>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9" name="Text Box 8">
            <a:extLst>
              <a:ext uri="{FF2B5EF4-FFF2-40B4-BE49-F238E27FC236}">
                <a16:creationId xmlns:a16="http://schemas.microsoft.com/office/drawing/2014/main" id="{5851053B-B754-8B19-CEAE-420B0FAF04E8}"/>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11" name="Text Box 9">
            <a:extLst>
              <a:ext uri="{FF2B5EF4-FFF2-40B4-BE49-F238E27FC236}">
                <a16:creationId xmlns:a16="http://schemas.microsoft.com/office/drawing/2014/main" id="{0C0EA77C-A47F-B303-13BB-211ECE5166FF}"/>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0003247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C59D8E5C-C1A6-A44D-9B44-499AE7D55D1F}"/>
              </a:ext>
            </a:extLst>
          </p:cNvPr>
          <p:cNvPicPr>
            <a:picLocks noChangeAspect="1"/>
          </p:cNvPicPr>
          <p:nvPr/>
        </p:nvPicPr>
        <p:blipFill rotWithShape="1">
          <a:blip r:embed="rId3">
            <a:alphaModFix amt="50000"/>
          </a:blip>
          <a:srcRect b="16259"/>
          <a:stretch/>
        </p:blipFill>
        <p:spPr>
          <a:xfrm>
            <a:off x="-737804" y="4976143"/>
            <a:ext cx="7876517" cy="271382"/>
          </a:xfrm>
          <a:prstGeom prst="rect">
            <a:avLst/>
          </a:prstGeom>
        </p:spPr>
      </p:pic>
      <p:pic>
        <p:nvPicPr>
          <p:cNvPr id="32" name="Picture 31">
            <a:extLst>
              <a:ext uri="{FF2B5EF4-FFF2-40B4-BE49-F238E27FC236}">
                <a16:creationId xmlns:a16="http://schemas.microsoft.com/office/drawing/2014/main" id="{4ED09C22-9096-E140-88AA-80CD452ADAB8}"/>
              </a:ext>
            </a:extLst>
          </p:cNvPr>
          <p:cNvPicPr>
            <a:picLocks noChangeAspect="1"/>
          </p:cNvPicPr>
          <p:nvPr/>
        </p:nvPicPr>
        <p:blipFill rotWithShape="1">
          <a:blip r:embed="rId3">
            <a:biLevel thresh="50000"/>
            <a:alphaModFix amt="20000"/>
          </a:blip>
          <a:srcRect b="16259"/>
          <a:stretch/>
        </p:blipFill>
        <p:spPr>
          <a:xfrm>
            <a:off x="1843217" y="3884870"/>
            <a:ext cx="2743200" cy="1388133"/>
          </a:xfrm>
          <a:prstGeom prst="rect">
            <a:avLst/>
          </a:prstGeom>
        </p:spPr>
      </p:pic>
      <p:sp>
        <p:nvSpPr>
          <p:cNvPr id="33" name="TextBox 32">
            <a:extLst>
              <a:ext uri="{FF2B5EF4-FFF2-40B4-BE49-F238E27FC236}">
                <a16:creationId xmlns:a16="http://schemas.microsoft.com/office/drawing/2014/main" id="{F268F094-637D-6F41-A154-579F4F016C67}"/>
              </a:ext>
            </a:extLst>
          </p:cNvPr>
          <p:cNvSpPr txBox="1"/>
          <p:nvPr/>
        </p:nvSpPr>
        <p:spPr>
          <a:xfrm>
            <a:off x="4730937" y="4970526"/>
            <a:ext cx="1028358" cy="300082"/>
          </a:xfrm>
          <a:prstGeom prst="rect">
            <a:avLst/>
          </a:prstGeom>
          <a:noFill/>
        </p:spPr>
        <p:txBody>
          <a:bodyPr wrap="none" rtlCol="0">
            <a:spAutoFit/>
          </a:bodyPr>
          <a:lstStyle/>
          <a:p>
            <a:r>
              <a:rPr lang="en-US" sz="1350" dirty="0">
                <a:solidFill>
                  <a:schemeClr val="accent1"/>
                </a:solidFill>
              </a:rPr>
              <a:t>Causal SNPs</a:t>
            </a:r>
          </a:p>
        </p:txBody>
      </p:sp>
      <p:sp>
        <p:nvSpPr>
          <p:cNvPr id="34" name="TextBox 33">
            <a:extLst>
              <a:ext uri="{FF2B5EF4-FFF2-40B4-BE49-F238E27FC236}">
                <a16:creationId xmlns:a16="http://schemas.microsoft.com/office/drawing/2014/main" id="{A034EB14-2CD5-1041-955D-3E52402A15E9}"/>
              </a:ext>
            </a:extLst>
          </p:cNvPr>
          <p:cNvSpPr txBox="1"/>
          <p:nvPr/>
        </p:nvSpPr>
        <p:spPr>
          <a:xfrm>
            <a:off x="3033773" y="4547112"/>
            <a:ext cx="1355564" cy="300082"/>
          </a:xfrm>
          <a:prstGeom prst="rect">
            <a:avLst/>
          </a:prstGeom>
          <a:noFill/>
        </p:spPr>
        <p:txBody>
          <a:bodyPr wrap="none" rtlCol="0">
            <a:spAutoFit/>
          </a:bodyPr>
          <a:lstStyle/>
          <a:p>
            <a:r>
              <a:rPr lang="en-US" sz="1350" dirty="0"/>
              <a:t>Non-causal SNPs</a:t>
            </a:r>
          </a:p>
        </p:txBody>
      </p:sp>
      <mc:AlternateContent xmlns:mc="http://schemas.openxmlformats.org/markup-compatibility/2006">
        <mc:Choice xmlns:a14="http://schemas.microsoft.com/office/drawing/2010/main" Requires="a14">
          <p:sp>
            <p:nvSpPr>
              <p:cNvPr id="10" name="Rectangle 9">
                <a:extLst>
                  <a:ext uri="{FF2B5EF4-FFF2-40B4-BE49-F238E27FC236}">
                    <a16:creationId xmlns:a16="http://schemas.microsoft.com/office/drawing/2014/main" id="{65B252E6-0B8B-7C4F-ACC1-2D1D759CB04D}"/>
                  </a:ext>
                </a:extLst>
              </p:cNvPr>
              <p:cNvSpPr/>
              <p:nvPr/>
            </p:nvSpPr>
            <p:spPr>
              <a:xfrm>
                <a:off x="3347011" y="2299936"/>
                <a:ext cx="1566006" cy="79585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a:latin typeface="Cambria Math" panose="02040503050406030204" pitchFamily="18" charset="0"/>
                            </a:rPr>
                          </m:ctrlPr>
                        </m:sSubPr>
                        <m:e>
                          <m:acc>
                            <m:accPr>
                              <m:chr m:val="̂"/>
                              <m:ctrlPr>
                                <a:rPr lang="en-US" i="1">
                                  <a:latin typeface="Cambria Math" panose="02040503050406030204" pitchFamily="18" charset="0"/>
                                </a:rPr>
                              </m:ctrlPr>
                            </m:accPr>
                            <m:e>
                              <m:r>
                                <a:rPr lang="en-US" i="1">
                                  <a:latin typeface="Cambria Math" charset="0"/>
                                </a:rPr>
                                <m:t>𝑦</m:t>
                              </m:r>
                            </m:e>
                          </m:acc>
                        </m:e>
                        <m:sub>
                          <m:r>
                            <a:rPr lang="en-US" i="1">
                              <a:latin typeface="Cambria Math" charset="0"/>
                            </a:rPr>
                            <m:t>𝑖</m:t>
                          </m:r>
                        </m:sub>
                      </m:sSub>
                      <m:r>
                        <a:rPr lang="en-US">
                          <a:latin typeface="Cambria Math" charset="0"/>
                        </a:rPr>
                        <m:t>=</m:t>
                      </m:r>
                      <m:nary>
                        <m:naryPr>
                          <m:chr m:val="∑"/>
                          <m:supHide m:val="on"/>
                          <m:ctrlPr>
                            <a:rPr lang="en-US" i="1">
                              <a:latin typeface="Cambria Math" panose="02040503050406030204" pitchFamily="18" charset="0"/>
                            </a:rPr>
                          </m:ctrlPr>
                        </m:naryPr>
                        <m:sub>
                          <m:r>
                            <m:rPr>
                              <m:brk m:alnAt="7"/>
                            </m:rPr>
                            <a:rPr lang="en-US" i="1">
                              <a:latin typeface="Cambria Math" panose="02040503050406030204" pitchFamily="18" charset="0"/>
                            </a:rPr>
                            <m:t>𝑗</m:t>
                          </m:r>
                        </m:sub>
                        <m:sup/>
                        <m:e>
                          <m:acc>
                            <m:accPr>
                              <m:chr m:val="̂"/>
                              <m:ctrlPr>
                                <a:rPr lang="en-US" i="1">
                                  <a:solidFill>
                                    <a:srgbClr val="FF0000"/>
                                  </a:solidFill>
                                  <a:latin typeface="Cambria Math" panose="02040503050406030204" pitchFamily="18" charset="0"/>
                                </a:rPr>
                              </m:ctrlPr>
                            </m:accPr>
                            <m:e>
                              <m:sSub>
                                <m:sSubPr>
                                  <m:ctrlPr>
                                    <a:rPr lang="en-US" i="1">
                                      <a:solidFill>
                                        <a:srgbClr val="FF0000"/>
                                      </a:solidFill>
                                      <a:latin typeface="Cambria Math" panose="02040503050406030204" pitchFamily="18" charset="0"/>
                                    </a:rPr>
                                  </m:ctrlPr>
                                </m:sSubPr>
                                <m:e>
                                  <m:r>
                                    <a:rPr lang="en-US" i="1">
                                      <a:solidFill>
                                        <a:srgbClr val="FF0000"/>
                                      </a:solidFill>
                                      <a:latin typeface="Cambria Math" charset="0"/>
                                    </a:rPr>
                                    <m:t>𝛽</m:t>
                                  </m:r>
                                </m:e>
                                <m:sub>
                                  <m:r>
                                    <a:rPr lang="en-US" i="1">
                                      <a:solidFill>
                                        <a:srgbClr val="FF0000"/>
                                      </a:solidFill>
                                      <a:latin typeface="Cambria Math" charset="0"/>
                                    </a:rPr>
                                    <m:t>𝑗</m:t>
                                  </m:r>
                                </m:sub>
                              </m:sSub>
                            </m:e>
                          </m:acc>
                          <m:sSub>
                            <m:sSubPr>
                              <m:ctrlPr>
                                <a:rPr lang="en-US" i="1">
                                  <a:latin typeface="Cambria Math" panose="02040503050406030204" pitchFamily="18" charset="0"/>
                                </a:rPr>
                              </m:ctrlPr>
                            </m:sSubPr>
                            <m:e>
                              <m:r>
                                <a:rPr lang="en-US" i="1">
                                  <a:latin typeface="Cambria Math" charset="0"/>
                                </a:rPr>
                                <m:t>𝑥</m:t>
                              </m:r>
                            </m:e>
                            <m:sub>
                              <m:r>
                                <a:rPr lang="en-US" i="1">
                                  <a:latin typeface="Cambria Math" charset="0"/>
                                </a:rPr>
                                <m:t>𝑖𝑗</m:t>
                              </m:r>
                            </m:sub>
                          </m:sSub>
                        </m:e>
                      </m:nary>
                    </m:oMath>
                  </m:oMathPara>
                </a14:m>
                <a:endParaRPr lang="en-US" sz="1350" dirty="0"/>
              </a:p>
            </p:txBody>
          </p:sp>
        </mc:Choice>
        <mc:Fallback>
          <p:sp>
            <p:nvSpPr>
              <p:cNvPr id="10" name="Rectangle 9">
                <a:extLst>
                  <a:ext uri="{FF2B5EF4-FFF2-40B4-BE49-F238E27FC236}">
                    <a16:creationId xmlns:a16="http://schemas.microsoft.com/office/drawing/2014/main" id="{65B252E6-0B8B-7C4F-ACC1-2D1D759CB04D}"/>
                  </a:ext>
                </a:extLst>
              </p:cNvPr>
              <p:cNvSpPr>
                <a:spLocks noRot="1" noChangeAspect="1" noMove="1" noResize="1" noEditPoints="1" noAdjustHandles="1" noChangeArrowheads="1" noChangeShapeType="1" noTextEdit="1"/>
              </p:cNvSpPr>
              <p:nvPr/>
            </p:nvSpPr>
            <p:spPr>
              <a:xfrm>
                <a:off x="3347011" y="2299936"/>
                <a:ext cx="1566006" cy="795859"/>
              </a:xfrm>
              <a:prstGeom prst="rect">
                <a:avLst/>
              </a:prstGeom>
              <a:blipFill>
                <a:blip r:embed="rId4"/>
                <a:stretch>
                  <a:fillRect l="-16129" t="-115625" b="-159375"/>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C30173A4-D65D-7141-BC52-E1409A7B04E9}"/>
              </a:ext>
            </a:extLst>
          </p:cNvPr>
          <p:cNvCxnSpPr>
            <a:cxnSpLocks/>
          </p:cNvCxnSpPr>
          <p:nvPr/>
        </p:nvCxnSpPr>
        <p:spPr>
          <a:xfrm flipV="1">
            <a:off x="3584671" y="2806880"/>
            <a:ext cx="0" cy="64906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3BEA2D1D-91C4-8542-8745-C9D5552CEBB5}"/>
              </a:ext>
            </a:extLst>
          </p:cNvPr>
          <p:cNvSpPr txBox="1"/>
          <p:nvPr/>
        </p:nvSpPr>
        <p:spPr>
          <a:xfrm>
            <a:off x="2785685" y="3455938"/>
            <a:ext cx="1697772" cy="300082"/>
          </a:xfrm>
          <a:prstGeom prst="rect">
            <a:avLst/>
          </a:prstGeom>
          <a:noFill/>
        </p:spPr>
        <p:txBody>
          <a:bodyPr wrap="none" rtlCol="0">
            <a:spAutoFit/>
          </a:bodyPr>
          <a:lstStyle/>
          <a:p>
            <a:r>
              <a:rPr lang="en-US" sz="1350" dirty="0"/>
              <a:t>Predicted genetic risk</a:t>
            </a:r>
          </a:p>
        </p:txBody>
      </p:sp>
      <p:cxnSp>
        <p:nvCxnSpPr>
          <p:cNvPr id="18" name="Straight Arrow Connector 17">
            <a:extLst>
              <a:ext uri="{FF2B5EF4-FFF2-40B4-BE49-F238E27FC236}">
                <a16:creationId xmlns:a16="http://schemas.microsoft.com/office/drawing/2014/main" id="{F1240627-CA63-C143-BB9F-A6FC972BE4CA}"/>
              </a:ext>
            </a:extLst>
          </p:cNvPr>
          <p:cNvCxnSpPr>
            <a:cxnSpLocks/>
          </p:cNvCxnSpPr>
          <p:nvPr/>
        </p:nvCxnSpPr>
        <p:spPr>
          <a:xfrm flipV="1">
            <a:off x="4385948" y="2855866"/>
            <a:ext cx="0" cy="35859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158426B1-391C-5C4E-8C35-28A8704B2451}"/>
              </a:ext>
            </a:extLst>
          </p:cNvPr>
          <p:cNvSpPr txBox="1"/>
          <p:nvPr/>
        </p:nvSpPr>
        <p:spPr>
          <a:xfrm>
            <a:off x="4229100" y="3214460"/>
            <a:ext cx="1624997" cy="300082"/>
          </a:xfrm>
          <a:prstGeom prst="rect">
            <a:avLst/>
          </a:prstGeom>
          <a:noFill/>
        </p:spPr>
        <p:txBody>
          <a:bodyPr wrap="none" rtlCol="0">
            <a:spAutoFit/>
          </a:bodyPr>
          <a:lstStyle/>
          <a:p>
            <a:r>
              <a:rPr lang="en-US" sz="1350" dirty="0"/>
              <a:t>Estimated effect size</a:t>
            </a:r>
            <a:endParaRPr lang="en-US" sz="1350" i="1" dirty="0"/>
          </a:p>
        </p:txBody>
      </p:sp>
      <p:cxnSp>
        <p:nvCxnSpPr>
          <p:cNvPr id="25" name="Straight Connector 24">
            <a:extLst>
              <a:ext uri="{FF2B5EF4-FFF2-40B4-BE49-F238E27FC236}">
                <a16:creationId xmlns:a16="http://schemas.microsoft.com/office/drawing/2014/main" id="{211F4F34-CA53-AF46-814F-EC73FFBF50DA}"/>
              </a:ext>
            </a:extLst>
          </p:cNvPr>
          <p:cNvCxnSpPr>
            <a:cxnSpLocks/>
          </p:cNvCxnSpPr>
          <p:nvPr/>
        </p:nvCxnSpPr>
        <p:spPr>
          <a:xfrm flipV="1">
            <a:off x="3033772" y="5246903"/>
            <a:ext cx="2404076" cy="623"/>
          </a:xfrm>
          <a:prstGeom prst="line">
            <a:avLst/>
          </a:prstGeom>
          <a:ln w="28575">
            <a:headEnd type="none" w="med" len="med"/>
            <a:tailEnd type="arrow" w="med" len="med"/>
          </a:ln>
        </p:spPr>
        <p:style>
          <a:lnRef idx="1">
            <a:schemeClr val="dk1"/>
          </a:lnRef>
          <a:fillRef idx="0">
            <a:schemeClr val="dk1"/>
          </a:fillRef>
          <a:effectRef idx="0">
            <a:schemeClr val="dk1"/>
          </a:effectRef>
          <a:fontRef idx="minor">
            <a:schemeClr val="tx1"/>
          </a:fontRef>
        </p:style>
      </p:cxnSp>
      <mc:AlternateContent xmlns:mc="http://schemas.openxmlformats.org/markup-compatibility/2006">
        <mc:Choice xmlns:a14="http://schemas.microsoft.com/office/drawing/2010/main" Requires="a14">
          <p:sp>
            <p:nvSpPr>
              <p:cNvPr id="29" name="Rectangle 28">
                <a:extLst>
                  <a:ext uri="{FF2B5EF4-FFF2-40B4-BE49-F238E27FC236}">
                    <a16:creationId xmlns:a16="http://schemas.microsoft.com/office/drawing/2014/main" id="{C0A4ED76-349F-BB4E-8CF2-C6B38B9BB0A2}"/>
                  </a:ext>
                </a:extLst>
              </p:cNvPr>
              <p:cNvSpPr/>
              <p:nvPr/>
            </p:nvSpPr>
            <p:spPr>
              <a:xfrm>
                <a:off x="3298062" y="5300578"/>
                <a:ext cx="1994649" cy="332912"/>
              </a:xfrm>
              <a:prstGeom prst="rect">
                <a:avLst/>
              </a:prstGeom>
            </p:spPr>
            <p:txBody>
              <a:bodyPr wrap="none">
                <a:spAutoFit/>
              </a:bodyPr>
              <a:lstStyle/>
              <a:p>
                <a:r>
                  <a:rPr lang="en-US" sz="1350" dirty="0"/>
                  <a:t>Estimated effect sizes (</a:t>
                </a:r>
                <a14:m>
                  <m:oMath xmlns:m="http://schemas.openxmlformats.org/officeDocument/2006/math">
                    <m:sSub>
                      <m:sSubPr>
                        <m:ctrlPr>
                          <a:rPr lang="en-US" sz="1350" i="1">
                            <a:latin typeface="Cambria Math" panose="02040503050406030204" pitchFamily="18" charset="0"/>
                          </a:rPr>
                        </m:ctrlPr>
                      </m:sSubPr>
                      <m:e>
                        <m:acc>
                          <m:accPr>
                            <m:chr m:val="̂"/>
                            <m:ctrlPr>
                              <a:rPr lang="en-US" sz="1350" i="1">
                                <a:latin typeface="Cambria Math" panose="02040503050406030204" pitchFamily="18" charset="0"/>
                              </a:rPr>
                            </m:ctrlPr>
                          </m:accPr>
                          <m:e>
                            <m:r>
                              <a:rPr lang="en-US" sz="1350" i="1">
                                <a:latin typeface="Cambria Math" charset="0"/>
                              </a:rPr>
                              <m:t>𝛽</m:t>
                            </m:r>
                          </m:e>
                        </m:acc>
                      </m:e>
                      <m:sub>
                        <m:r>
                          <a:rPr lang="en-US" sz="1350" i="1">
                            <a:latin typeface="Cambria Math" panose="02040503050406030204" pitchFamily="18" charset="0"/>
                          </a:rPr>
                          <m:t>𝑗</m:t>
                        </m:r>
                      </m:sub>
                    </m:sSub>
                  </m:oMath>
                </a14:m>
                <a:r>
                  <a:rPr lang="en-US" sz="1350" dirty="0"/>
                  <a:t>)</a:t>
                </a:r>
              </a:p>
            </p:txBody>
          </p:sp>
        </mc:Choice>
        <mc:Fallback>
          <p:sp>
            <p:nvSpPr>
              <p:cNvPr id="29" name="Rectangle 28">
                <a:extLst>
                  <a:ext uri="{FF2B5EF4-FFF2-40B4-BE49-F238E27FC236}">
                    <a16:creationId xmlns:a16="http://schemas.microsoft.com/office/drawing/2014/main" id="{C0A4ED76-349F-BB4E-8CF2-C6B38B9BB0A2}"/>
                  </a:ext>
                </a:extLst>
              </p:cNvPr>
              <p:cNvSpPr>
                <a:spLocks noRot="1" noChangeAspect="1" noMove="1" noResize="1" noEditPoints="1" noAdjustHandles="1" noChangeArrowheads="1" noChangeShapeType="1" noTextEdit="1"/>
              </p:cNvSpPr>
              <p:nvPr/>
            </p:nvSpPr>
            <p:spPr>
              <a:xfrm>
                <a:off x="3298062" y="5300578"/>
                <a:ext cx="1994649" cy="332912"/>
              </a:xfrm>
              <a:prstGeom prst="rect">
                <a:avLst/>
              </a:prstGeom>
              <a:blipFill>
                <a:blip r:embed="rId5"/>
                <a:stretch>
                  <a:fillRect l="-633" r="-9494" b="-11111"/>
                </a:stretch>
              </a:blipFill>
            </p:spPr>
            <p:txBody>
              <a:bodyPr/>
              <a:lstStyle/>
              <a:p>
                <a:r>
                  <a:rPr lang="en-US">
                    <a:noFill/>
                  </a:rPr>
                  <a:t> </a:t>
                </a:r>
              </a:p>
            </p:txBody>
          </p:sp>
        </mc:Fallback>
      </mc:AlternateContent>
      <p:cxnSp>
        <p:nvCxnSpPr>
          <p:cNvPr id="6" name="Straight Connector 5">
            <a:extLst>
              <a:ext uri="{FF2B5EF4-FFF2-40B4-BE49-F238E27FC236}">
                <a16:creationId xmlns:a16="http://schemas.microsoft.com/office/drawing/2014/main" id="{7D07BD37-2386-5D4A-A6DB-94D5E9B5DBDC}"/>
              </a:ext>
            </a:extLst>
          </p:cNvPr>
          <p:cNvCxnSpPr/>
          <p:nvPr/>
        </p:nvCxnSpPr>
        <p:spPr>
          <a:xfrm flipV="1">
            <a:off x="3226847" y="5106749"/>
            <a:ext cx="0" cy="26942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037879EA-46A8-4F47-8CB5-C82C62F41F2F}"/>
              </a:ext>
            </a:extLst>
          </p:cNvPr>
          <p:cNvCxnSpPr>
            <a:cxnSpLocks/>
          </p:cNvCxnSpPr>
          <p:nvPr/>
        </p:nvCxnSpPr>
        <p:spPr>
          <a:xfrm>
            <a:off x="2785686" y="4421332"/>
            <a:ext cx="892697" cy="0"/>
          </a:xfrm>
          <a:prstGeom prst="straightConnector1">
            <a:avLst/>
          </a:prstGeom>
          <a:ln>
            <a:solidFill>
              <a:srgbClr val="FF0000"/>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4CC947CC-A02C-F144-9508-627BBBFBB899}"/>
              </a:ext>
            </a:extLst>
          </p:cNvPr>
          <p:cNvSpPr txBox="1"/>
          <p:nvPr/>
        </p:nvSpPr>
        <p:spPr>
          <a:xfrm>
            <a:off x="2636292" y="4105087"/>
            <a:ext cx="1227003" cy="300082"/>
          </a:xfrm>
          <a:prstGeom prst="rect">
            <a:avLst/>
          </a:prstGeom>
          <a:noFill/>
        </p:spPr>
        <p:txBody>
          <a:bodyPr wrap="none" rtlCol="0">
            <a:spAutoFit/>
          </a:bodyPr>
          <a:lstStyle/>
          <a:p>
            <a:r>
              <a:rPr lang="en-US" sz="1350" dirty="0">
                <a:solidFill>
                  <a:srgbClr val="FF0000"/>
                </a:solidFill>
              </a:rPr>
              <a:t>Sampling error</a:t>
            </a:r>
          </a:p>
        </p:txBody>
      </p:sp>
      <p:sp>
        <p:nvSpPr>
          <p:cNvPr id="19" name="Title 1">
            <a:extLst>
              <a:ext uri="{FF2B5EF4-FFF2-40B4-BE49-F238E27FC236}">
                <a16:creationId xmlns:a16="http://schemas.microsoft.com/office/drawing/2014/main" id="{EF5D7F44-D551-6D35-5190-EE5058756AB5}"/>
              </a:ext>
            </a:extLst>
          </p:cNvPr>
          <p:cNvSpPr>
            <a:spLocks noGrp="1"/>
          </p:cNvSpPr>
          <p:nvPr>
            <p:ph type="title"/>
          </p:nvPr>
        </p:nvSpPr>
        <p:spPr>
          <a:xfrm>
            <a:off x="457200" y="274638"/>
            <a:ext cx="8229600" cy="1143000"/>
          </a:xfrm>
        </p:spPr>
        <p:txBody>
          <a:bodyPr>
            <a:normAutofit fontScale="90000"/>
          </a:bodyPr>
          <a:lstStyle/>
          <a:p>
            <a:r>
              <a:rPr lang="en-US" sz="3600" dirty="0"/>
              <a:t>“Polygenic scores” can leverage summary statistics from a large GWAS study</a:t>
            </a:r>
          </a:p>
        </p:txBody>
      </p:sp>
      <p:sp>
        <p:nvSpPr>
          <p:cNvPr id="21" name="Text Box 6">
            <a:extLst>
              <a:ext uri="{FF2B5EF4-FFF2-40B4-BE49-F238E27FC236}">
                <a16:creationId xmlns:a16="http://schemas.microsoft.com/office/drawing/2014/main" id="{ED062FDA-9C14-6C92-403F-562606216F26}"/>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2" name="Text Box 8">
            <a:extLst>
              <a:ext uri="{FF2B5EF4-FFF2-40B4-BE49-F238E27FC236}">
                <a16:creationId xmlns:a16="http://schemas.microsoft.com/office/drawing/2014/main" id="{B9E3EF1E-6ADB-8009-3CDF-E0BCFA76FA97}"/>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23" name="Text Box 9">
            <a:extLst>
              <a:ext uri="{FF2B5EF4-FFF2-40B4-BE49-F238E27FC236}">
                <a16:creationId xmlns:a16="http://schemas.microsoft.com/office/drawing/2014/main" id="{9D81A8FF-2073-ACF7-B2AD-3A67B2D8091E}"/>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7800011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7F48262E-BE03-4F40-A971-F6C432A50A25}"/>
              </a:ext>
            </a:extLst>
          </p:cNvPr>
          <p:cNvSpPr>
            <a:spLocks noGrp="1"/>
          </p:cNvSpPr>
          <p:nvPr>
            <p:ph type="title"/>
          </p:nvPr>
        </p:nvSpPr>
        <p:spPr>
          <a:xfrm>
            <a:off x="200021" y="422134"/>
            <a:ext cx="8892540" cy="994172"/>
          </a:xfrm>
        </p:spPr>
        <p:txBody>
          <a:bodyPr>
            <a:noAutofit/>
          </a:bodyPr>
          <a:lstStyle/>
          <a:p>
            <a:r>
              <a:rPr lang="en-US" sz="3600" dirty="0"/>
              <a:t>Accounting for LD in summary data is a major challenge</a:t>
            </a:r>
            <a:endParaRPr lang="en-US" sz="3600" i="1" dirty="0"/>
          </a:p>
        </p:txBody>
      </p:sp>
      <p:sp>
        <p:nvSpPr>
          <p:cNvPr id="3" name="Content Placeholder 2">
            <a:extLst>
              <a:ext uri="{FF2B5EF4-FFF2-40B4-BE49-F238E27FC236}">
                <a16:creationId xmlns:a16="http://schemas.microsoft.com/office/drawing/2014/main" id="{67519609-F581-AE47-808F-9F7DDF23AADB}"/>
              </a:ext>
            </a:extLst>
          </p:cNvPr>
          <p:cNvSpPr>
            <a:spLocks noGrp="1"/>
          </p:cNvSpPr>
          <p:nvPr>
            <p:ph idx="1"/>
          </p:nvPr>
        </p:nvSpPr>
        <p:spPr/>
        <p:txBody>
          <a:bodyPr>
            <a:normAutofit/>
          </a:bodyPr>
          <a:lstStyle/>
          <a:p>
            <a:r>
              <a:rPr lang="en-US" dirty="0"/>
              <a:t>Correlation between </a:t>
            </a:r>
            <a:r>
              <a:rPr lang="en-US" b="1" dirty="0"/>
              <a:t>apparent</a:t>
            </a:r>
            <a:r>
              <a:rPr lang="en-US" dirty="0"/>
              <a:t> </a:t>
            </a:r>
            <a:r>
              <a:rPr lang="en-US" b="1" dirty="0"/>
              <a:t>genetic effects</a:t>
            </a:r>
          </a:p>
          <a:p>
            <a:endParaRPr lang="en-US" dirty="0"/>
          </a:p>
          <a:p>
            <a:endParaRPr lang="en-US" dirty="0"/>
          </a:p>
          <a:p>
            <a:endParaRPr lang="en-US" dirty="0"/>
          </a:p>
          <a:p>
            <a:pPr lvl="6"/>
            <a:endParaRPr lang="en-US" sz="1200" dirty="0"/>
          </a:p>
        </p:txBody>
      </p:sp>
      <p:grpSp>
        <p:nvGrpSpPr>
          <p:cNvPr id="36" name="Group 35">
            <a:extLst>
              <a:ext uri="{FF2B5EF4-FFF2-40B4-BE49-F238E27FC236}">
                <a16:creationId xmlns:a16="http://schemas.microsoft.com/office/drawing/2014/main" id="{ED957D70-B29D-E744-9A15-22962C164207}"/>
              </a:ext>
            </a:extLst>
          </p:cNvPr>
          <p:cNvGrpSpPr/>
          <p:nvPr/>
        </p:nvGrpSpPr>
        <p:grpSpPr>
          <a:xfrm>
            <a:off x="2595735" y="2662923"/>
            <a:ext cx="4101113" cy="1184093"/>
            <a:chOff x="865414" y="2157266"/>
            <a:chExt cx="5468151" cy="1578791"/>
          </a:xfrm>
        </p:grpSpPr>
        <p:cxnSp>
          <p:nvCxnSpPr>
            <p:cNvPr id="5" name="Straight Connector 4">
              <a:extLst>
                <a:ext uri="{FF2B5EF4-FFF2-40B4-BE49-F238E27FC236}">
                  <a16:creationId xmlns:a16="http://schemas.microsoft.com/office/drawing/2014/main" id="{B56F6A52-0B09-7546-8280-D04A8A44661E}"/>
                </a:ext>
              </a:extLst>
            </p:cNvPr>
            <p:cNvCxnSpPr>
              <a:cxnSpLocks/>
            </p:cNvCxnSpPr>
            <p:nvPr/>
          </p:nvCxnSpPr>
          <p:spPr>
            <a:xfrm>
              <a:off x="865414" y="3151414"/>
              <a:ext cx="5468151" cy="1971"/>
            </a:xfrm>
            <a:prstGeom prst="line">
              <a:avLst/>
            </a:prstGeom>
          </p:spPr>
          <p:style>
            <a:lnRef idx="2">
              <a:schemeClr val="accent1"/>
            </a:lnRef>
            <a:fillRef idx="0">
              <a:schemeClr val="accent1"/>
            </a:fillRef>
            <a:effectRef idx="1">
              <a:schemeClr val="accent1"/>
            </a:effectRef>
            <a:fontRef idx="minor">
              <a:schemeClr val="tx1"/>
            </a:fontRef>
          </p:style>
        </p:cxnSp>
        <p:sp>
          <p:nvSpPr>
            <p:cNvPr id="6" name="Oval 5">
              <a:extLst>
                <a:ext uri="{FF2B5EF4-FFF2-40B4-BE49-F238E27FC236}">
                  <a16:creationId xmlns:a16="http://schemas.microsoft.com/office/drawing/2014/main" id="{99E22411-68C9-E74F-A41E-4901A44BB3FF}"/>
                </a:ext>
              </a:extLst>
            </p:cNvPr>
            <p:cNvSpPr/>
            <p:nvPr/>
          </p:nvSpPr>
          <p:spPr>
            <a:xfrm>
              <a:off x="1992085" y="3030936"/>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8" name="Oval 7">
              <a:extLst>
                <a:ext uri="{FF2B5EF4-FFF2-40B4-BE49-F238E27FC236}">
                  <a16:creationId xmlns:a16="http://schemas.microsoft.com/office/drawing/2014/main" id="{42344F65-E39B-BB46-9E67-BC11082F7B14}"/>
                </a:ext>
              </a:extLst>
            </p:cNvPr>
            <p:cNvSpPr/>
            <p:nvPr/>
          </p:nvSpPr>
          <p:spPr>
            <a:xfrm>
              <a:off x="4843316" y="3025223"/>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mc:AlternateContent xmlns:mc="http://schemas.openxmlformats.org/markup-compatibility/2006">
          <mc:Choice xmlns:a14="http://schemas.microsoft.com/office/drawing/2010/main" Requires="a14">
            <p:sp>
              <p:nvSpPr>
                <p:cNvPr id="10" name="Rectangle 9">
                  <a:extLst>
                    <a:ext uri="{FF2B5EF4-FFF2-40B4-BE49-F238E27FC236}">
                      <a16:creationId xmlns:a16="http://schemas.microsoft.com/office/drawing/2014/main" id="{DF5C039A-F46F-C247-A9DF-E8B1FDAF526D}"/>
                    </a:ext>
                  </a:extLst>
                </p:cNvPr>
                <p:cNvSpPr/>
                <p:nvPr/>
              </p:nvSpPr>
              <p:spPr>
                <a:xfrm>
                  <a:off x="1881773" y="3335948"/>
                  <a:ext cx="524332" cy="40010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350" i="1">
                                <a:latin typeface="Cambria Math" panose="02040503050406030204" pitchFamily="18" charset="0"/>
                              </a:rPr>
                            </m:ctrlPr>
                          </m:sSubPr>
                          <m:e>
                            <m:r>
                              <a:rPr lang="en-US" sz="1350" i="1">
                                <a:latin typeface="Cambria Math" charset="0"/>
                              </a:rPr>
                              <m:t>𝛽</m:t>
                            </m:r>
                          </m:e>
                          <m:sub>
                            <m:r>
                              <a:rPr lang="en-US" sz="1350" i="1">
                                <a:latin typeface="Cambria Math" panose="02040503050406030204" pitchFamily="18" charset="0"/>
                              </a:rPr>
                              <m:t>1</m:t>
                            </m:r>
                          </m:sub>
                        </m:sSub>
                      </m:oMath>
                    </m:oMathPara>
                  </a14:m>
                  <a:endParaRPr lang="en-US" sz="1350" dirty="0"/>
                </a:p>
              </p:txBody>
            </p:sp>
          </mc:Choice>
          <mc:Fallback>
            <p:sp>
              <p:nvSpPr>
                <p:cNvPr id="10" name="Rectangle 9">
                  <a:extLst>
                    <a:ext uri="{FF2B5EF4-FFF2-40B4-BE49-F238E27FC236}">
                      <a16:creationId xmlns:a16="http://schemas.microsoft.com/office/drawing/2014/main" id="{DF5C039A-F46F-C247-A9DF-E8B1FDAF526D}"/>
                    </a:ext>
                  </a:extLst>
                </p:cNvPr>
                <p:cNvSpPr>
                  <a:spLocks noRot="1" noChangeAspect="1" noMove="1" noResize="1" noEditPoints="1" noAdjustHandles="1" noChangeArrowheads="1" noChangeShapeType="1" noTextEdit="1"/>
                </p:cNvSpPr>
                <p:nvPr/>
              </p:nvSpPr>
              <p:spPr>
                <a:xfrm>
                  <a:off x="1881773" y="3335948"/>
                  <a:ext cx="524332" cy="400109"/>
                </a:xfrm>
                <a:prstGeom prst="rect">
                  <a:avLst/>
                </a:prstGeom>
                <a:blipFill>
                  <a:blip r:embed="rId3"/>
                  <a:stretch>
                    <a:fillRect b="-125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Rectangle 11">
                  <a:extLst>
                    <a:ext uri="{FF2B5EF4-FFF2-40B4-BE49-F238E27FC236}">
                      <a16:creationId xmlns:a16="http://schemas.microsoft.com/office/drawing/2014/main" id="{1508870F-D8E5-1E40-AEA4-48134552575E}"/>
                    </a:ext>
                  </a:extLst>
                </p:cNvPr>
                <p:cNvSpPr/>
                <p:nvPr/>
              </p:nvSpPr>
              <p:spPr>
                <a:xfrm>
                  <a:off x="4744437" y="3299549"/>
                  <a:ext cx="529717" cy="40010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350" i="1">
                                <a:latin typeface="Cambria Math" panose="02040503050406030204" pitchFamily="18" charset="0"/>
                              </a:rPr>
                            </m:ctrlPr>
                          </m:sSubPr>
                          <m:e>
                            <m:r>
                              <a:rPr lang="en-US" sz="1350" i="1">
                                <a:latin typeface="Cambria Math" charset="0"/>
                              </a:rPr>
                              <m:t>𝛽</m:t>
                            </m:r>
                          </m:e>
                          <m:sub>
                            <m:r>
                              <a:rPr lang="en-US" sz="1350" i="1">
                                <a:latin typeface="Cambria Math" panose="02040503050406030204" pitchFamily="18" charset="0"/>
                              </a:rPr>
                              <m:t>2</m:t>
                            </m:r>
                          </m:sub>
                        </m:sSub>
                      </m:oMath>
                    </m:oMathPara>
                  </a14:m>
                  <a:endParaRPr lang="en-US" sz="1350" dirty="0"/>
                </a:p>
              </p:txBody>
            </p:sp>
          </mc:Choice>
          <mc:Fallback>
            <p:sp>
              <p:nvSpPr>
                <p:cNvPr id="12" name="Rectangle 11">
                  <a:extLst>
                    <a:ext uri="{FF2B5EF4-FFF2-40B4-BE49-F238E27FC236}">
                      <a16:creationId xmlns:a16="http://schemas.microsoft.com/office/drawing/2014/main" id="{1508870F-D8E5-1E40-AEA4-48134552575E}"/>
                    </a:ext>
                  </a:extLst>
                </p:cNvPr>
                <p:cNvSpPr>
                  <a:spLocks noRot="1" noChangeAspect="1" noMove="1" noResize="1" noEditPoints="1" noAdjustHandles="1" noChangeArrowheads="1" noChangeShapeType="1" noTextEdit="1"/>
                </p:cNvSpPr>
                <p:nvPr/>
              </p:nvSpPr>
              <p:spPr>
                <a:xfrm>
                  <a:off x="4744437" y="3299549"/>
                  <a:ext cx="529717" cy="400109"/>
                </a:xfrm>
                <a:prstGeom prst="rect">
                  <a:avLst/>
                </a:prstGeom>
                <a:blipFill>
                  <a:blip r:embed="rId4"/>
                  <a:stretch>
                    <a:fillRect b="-8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Rectangle 12">
                  <a:extLst>
                    <a:ext uri="{FF2B5EF4-FFF2-40B4-BE49-F238E27FC236}">
                      <a16:creationId xmlns:a16="http://schemas.microsoft.com/office/drawing/2014/main" id="{C5762A01-2635-6142-A61D-027F593213B1}"/>
                    </a:ext>
                  </a:extLst>
                </p:cNvPr>
                <p:cNvSpPr/>
                <p:nvPr/>
              </p:nvSpPr>
              <p:spPr>
                <a:xfrm>
                  <a:off x="1894271" y="2157266"/>
                  <a:ext cx="524332" cy="41524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350" i="1">
                                <a:latin typeface="Cambria Math" panose="02040503050406030204" pitchFamily="18" charset="0"/>
                              </a:rPr>
                            </m:ctrlPr>
                          </m:sSubPr>
                          <m:e>
                            <m:acc>
                              <m:accPr>
                                <m:chr m:val="̂"/>
                                <m:ctrlPr>
                                  <a:rPr lang="en-US" sz="1350" i="1">
                                    <a:latin typeface="Cambria Math" panose="02040503050406030204" pitchFamily="18" charset="0"/>
                                  </a:rPr>
                                </m:ctrlPr>
                              </m:accPr>
                              <m:e>
                                <m:r>
                                  <a:rPr lang="en-US" sz="1350" i="1">
                                    <a:latin typeface="Cambria Math" charset="0"/>
                                  </a:rPr>
                                  <m:t>𝛽</m:t>
                                </m:r>
                              </m:e>
                            </m:acc>
                          </m:e>
                          <m:sub>
                            <m:r>
                              <a:rPr lang="en-US" sz="1350" i="1">
                                <a:latin typeface="Cambria Math" panose="02040503050406030204" pitchFamily="18" charset="0"/>
                              </a:rPr>
                              <m:t>1</m:t>
                            </m:r>
                          </m:sub>
                        </m:sSub>
                      </m:oMath>
                    </m:oMathPara>
                  </a14:m>
                  <a:endParaRPr lang="en-US" sz="1350" dirty="0"/>
                </a:p>
              </p:txBody>
            </p:sp>
          </mc:Choice>
          <mc:Fallback>
            <p:sp>
              <p:nvSpPr>
                <p:cNvPr id="13" name="Rectangle 12">
                  <a:extLst>
                    <a:ext uri="{FF2B5EF4-FFF2-40B4-BE49-F238E27FC236}">
                      <a16:creationId xmlns:a16="http://schemas.microsoft.com/office/drawing/2014/main" id="{C5762A01-2635-6142-A61D-027F593213B1}"/>
                    </a:ext>
                  </a:extLst>
                </p:cNvPr>
                <p:cNvSpPr>
                  <a:spLocks noRot="1" noChangeAspect="1" noMove="1" noResize="1" noEditPoints="1" noAdjustHandles="1" noChangeArrowheads="1" noChangeShapeType="1" noTextEdit="1"/>
                </p:cNvSpPr>
                <p:nvPr/>
              </p:nvSpPr>
              <p:spPr>
                <a:xfrm>
                  <a:off x="1894271" y="2157266"/>
                  <a:ext cx="524332" cy="415243"/>
                </a:xfrm>
                <a:prstGeom prst="rect">
                  <a:avLst/>
                </a:prstGeom>
                <a:blipFill>
                  <a:blip r:embed="rId5"/>
                  <a:stretch>
                    <a:fillRect b="-769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Rectangle 13">
                  <a:extLst>
                    <a:ext uri="{FF2B5EF4-FFF2-40B4-BE49-F238E27FC236}">
                      <a16:creationId xmlns:a16="http://schemas.microsoft.com/office/drawing/2014/main" id="{28E8E8B5-AD6C-154F-BCE0-46A5E924ABBA}"/>
                    </a:ext>
                  </a:extLst>
                </p:cNvPr>
                <p:cNvSpPr/>
                <p:nvPr/>
              </p:nvSpPr>
              <p:spPr>
                <a:xfrm>
                  <a:off x="4748500" y="2170239"/>
                  <a:ext cx="529717" cy="41524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350" i="1">
                                <a:latin typeface="Cambria Math" panose="02040503050406030204" pitchFamily="18" charset="0"/>
                              </a:rPr>
                            </m:ctrlPr>
                          </m:sSubPr>
                          <m:e>
                            <m:acc>
                              <m:accPr>
                                <m:chr m:val="̂"/>
                                <m:ctrlPr>
                                  <a:rPr lang="en-US" sz="1350" i="1">
                                    <a:latin typeface="Cambria Math" panose="02040503050406030204" pitchFamily="18" charset="0"/>
                                  </a:rPr>
                                </m:ctrlPr>
                              </m:accPr>
                              <m:e>
                                <m:r>
                                  <a:rPr lang="en-US" sz="1350" i="1">
                                    <a:latin typeface="Cambria Math" charset="0"/>
                                  </a:rPr>
                                  <m:t>𝛽</m:t>
                                </m:r>
                              </m:e>
                            </m:acc>
                          </m:e>
                          <m:sub>
                            <m:r>
                              <a:rPr lang="en-US" sz="1350" i="1">
                                <a:latin typeface="Cambria Math" panose="02040503050406030204" pitchFamily="18" charset="0"/>
                              </a:rPr>
                              <m:t>2</m:t>
                            </m:r>
                          </m:sub>
                        </m:sSub>
                      </m:oMath>
                    </m:oMathPara>
                  </a14:m>
                  <a:endParaRPr lang="en-US" sz="1350" dirty="0"/>
                </a:p>
              </p:txBody>
            </p:sp>
          </mc:Choice>
          <mc:Fallback>
            <p:sp>
              <p:nvSpPr>
                <p:cNvPr id="14" name="Rectangle 13">
                  <a:extLst>
                    <a:ext uri="{FF2B5EF4-FFF2-40B4-BE49-F238E27FC236}">
                      <a16:creationId xmlns:a16="http://schemas.microsoft.com/office/drawing/2014/main" id="{28E8E8B5-AD6C-154F-BCE0-46A5E924ABBA}"/>
                    </a:ext>
                  </a:extLst>
                </p:cNvPr>
                <p:cNvSpPr>
                  <a:spLocks noRot="1" noChangeAspect="1" noMove="1" noResize="1" noEditPoints="1" noAdjustHandles="1" noChangeArrowheads="1" noChangeShapeType="1" noTextEdit="1"/>
                </p:cNvSpPr>
                <p:nvPr/>
              </p:nvSpPr>
              <p:spPr>
                <a:xfrm>
                  <a:off x="4748500" y="2170239"/>
                  <a:ext cx="529717" cy="415243"/>
                </a:xfrm>
                <a:prstGeom prst="rect">
                  <a:avLst/>
                </a:prstGeom>
                <a:blipFill>
                  <a:blip r:embed="rId6"/>
                  <a:stretch>
                    <a:fillRect b="-7692"/>
                  </a:stretch>
                </a:blipFill>
              </p:spPr>
              <p:txBody>
                <a:bodyPr/>
                <a:lstStyle/>
                <a:p>
                  <a:r>
                    <a:rPr lang="en-US">
                      <a:noFill/>
                    </a:rPr>
                    <a:t> </a:t>
                  </a:r>
                </a:p>
              </p:txBody>
            </p:sp>
          </mc:Fallback>
        </mc:AlternateContent>
        <p:cxnSp>
          <p:nvCxnSpPr>
            <p:cNvPr id="16" name="Straight Arrow Connector 15">
              <a:extLst>
                <a:ext uri="{FF2B5EF4-FFF2-40B4-BE49-F238E27FC236}">
                  <a16:creationId xmlns:a16="http://schemas.microsoft.com/office/drawing/2014/main" id="{F1F56F7D-9EBD-8546-912D-91343CBE4298}"/>
                </a:ext>
              </a:extLst>
            </p:cNvPr>
            <p:cNvCxnSpPr>
              <a:cxnSpLocks/>
            </p:cNvCxnSpPr>
            <p:nvPr/>
          </p:nvCxnSpPr>
          <p:spPr>
            <a:xfrm flipV="1">
              <a:off x="2113952" y="2554576"/>
              <a:ext cx="1" cy="41427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AAA43F1B-D188-B046-9E96-8AA73916C871}"/>
                </a:ext>
              </a:extLst>
            </p:cNvPr>
            <p:cNvCxnSpPr>
              <a:cxnSpLocks/>
            </p:cNvCxnSpPr>
            <p:nvPr/>
          </p:nvCxnSpPr>
          <p:spPr>
            <a:xfrm flipH="1" flipV="1">
              <a:off x="2316853" y="2479985"/>
              <a:ext cx="2535670" cy="579541"/>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5A2F863F-01B5-5644-8D36-F8A90479AA8C}"/>
                </a:ext>
              </a:extLst>
            </p:cNvPr>
            <p:cNvCxnSpPr>
              <a:cxnSpLocks/>
            </p:cNvCxnSpPr>
            <p:nvPr/>
          </p:nvCxnSpPr>
          <p:spPr>
            <a:xfrm flipV="1">
              <a:off x="2252514" y="2479985"/>
              <a:ext cx="2537762" cy="543678"/>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EA333772-522F-1D42-9914-014C5B378DF4}"/>
                </a:ext>
              </a:extLst>
            </p:cNvPr>
            <p:cNvCxnSpPr>
              <a:cxnSpLocks/>
            </p:cNvCxnSpPr>
            <p:nvPr/>
          </p:nvCxnSpPr>
          <p:spPr>
            <a:xfrm flipH="1" flipV="1">
              <a:off x="4951400" y="2554576"/>
              <a:ext cx="1693" cy="42528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sp>
        <p:nvSpPr>
          <p:cNvPr id="39" name="TextBox 38">
            <a:extLst>
              <a:ext uri="{FF2B5EF4-FFF2-40B4-BE49-F238E27FC236}">
                <a16:creationId xmlns:a16="http://schemas.microsoft.com/office/drawing/2014/main" id="{52C1FB3B-417E-0240-9A42-B870AE61ECE9}"/>
              </a:ext>
            </a:extLst>
          </p:cNvPr>
          <p:cNvSpPr txBox="1"/>
          <p:nvPr/>
        </p:nvSpPr>
        <p:spPr>
          <a:xfrm>
            <a:off x="1594727" y="2674174"/>
            <a:ext cx="1441357" cy="300082"/>
          </a:xfrm>
          <a:prstGeom prst="rect">
            <a:avLst/>
          </a:prstGeom>
          <a:noFill/>
        </p:spPr>
        <p:txBody>
          <a:bodyPr wrap="none" rtlCol="0">
            <a:spAutoFit/>
          </a:bodyPr>
          <a:lstStyle/>
          <a:p>
            <a:r>
              <a:rPr lang="en-US" sz="1350" dirty="0"/>
              <a:t>Estimated effects:</a:t>
            </a:r>
          </a:p>
        </p:txBody>
      </p:sp>
      <p:sp>
        <p:nvSpPr>
          <p:cNvPr id="40" name="TextBox 39">
            <a:extLst>
              <a:ext uri="{FF2B5EF4-FFF2-40B4-BE49-F238E27FC236}">
                <a16:creationId xmlns:a16="http://schemas.microsoft.com/office/drawing/2014/main" id="{C0BDB5A1-1702-0A41-8A71-0949C2266CA4}"/>
              </a:ext>
            </a:extLst>
          </p:cNvPr>
          <p:cNvSpPr txBox="1"/>
          <p:nvPr/>
        </p:nvSpPr>
        <p:spPr>
          <a:xfrm>
            <a:off x="1730703" y="3546932"/>
            <a:ext cx="1052917" cy="300082"/>
          </a:xfrm>
          <a:prstGeom prst="rect">
            <a:avLst/>
          </a:prstGeom>
          <a:noFill/>
        </p:spPr>
        <p:txBody>
          <a:bodyPr wrap="none" rtlCol="0">
            <a:spAutoFit/>
          </a:bodyPr>
          <a:lstStyle/>
          <a:p>
            <a:r>
              <a:rPr lang="en-US" sz="1350" dirty="0"/>
              <a:t>True effects:</a:t>
            </a:r>
          </a:p>
        </p:txBody>
      </p:sp>
      <p:cxnSp>
        <p:nvCxnSpPr>
          <p:cNvPr id="89" name="Straight Arrow Connector 88">
            <a:extLst>
              <a:ext uri="{FF2B5EF4-FFF2-40B4-BE49-F238E27FC236}">
                <a16:creationId xmlns:a16="http://schemas.microsoft.com/office/drawing/2014/main" id="{C9CC47F8-92E1-8742-870A-A071A268C61D}"/>
              </a:ext>
            </a:extLst>
          </p:cNvPr>
          <p:cNvCxnSpPr/>
          <p:nvPr/>
        </p:nvCxnSpPr>
        <p:spPr>
          <a:xfrm>
            <a:off x="6002201" y="5018642"/>
            <a:ext cx="485334"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90" name="TextBox 89">
            <a:extLst>
              <a:ext uri="{FF2B5EF4-FFF2-40B4-BE49-F238E27FC236}">
                <a16:creationId xmlns:a16="http://schemas.microsoft.com/office/drawing/2014/main" id="{B8B92C30-D654-E149-ACF7-A031DFEA435F}"/>
              </a:ext>
            </a:extLst>
          </p:cNvPr>
          <p:cNvSpPr txBox="1"/>
          <p:nvPr/>
        </p:nvSpPr>
        <p:spPr>
          <a:xfrm>
            <a:off x="6487536" y="4880143"/>
            <a:ext cx="803938" cy="300082"/>
          </a:xfrm>
          <a:prstGeom prst="rect">
            <a:avLst/>
          </a:prstGeom>
          <a:noFill/>
        </p:spPr>
        <p:txBody>
          <a:bodyPr wrap="none" rtlCol="0">
            <a:spAutoFit/>
          </a:bodyPr>
          <a:lstStyle/>
          <a:p>
            <a:r>
              <a:rPr lang="en-US" sz="1350" dirty="0"/>
              <a:t>LD effect</a:t>
            </a:r>
          </a:p>
        </p:txBody>
      </p:sp>
      <p:sp>
        <p:nvSpPr>
          <p:cNvPr id="91" name="Oval 90">
            <a:extLst>
              <a:ext uri="{FF2B5EF4-FFF2-40B4-BE49-F238E27FC236}">
                <a16:creationId xmlns:a16="http://schemas.microsoft.com/office/drawing/2014/main" id="{3553C115-FC13-C044-8823-A43D387DA146}"/>
              </a:ext>
            </a:extLst>
          </p:cNvPr>
          <p:cNvSpPr/>
          <p:nvPr/>
        </p:nvSpPr>
        <p:spPr>
          <a:xfrm>
            <a:off x="6304735" y="4570264"/>
            <a:ext cx="182801" cy="183674"/>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92" name="TextBox 91">
            <a:extLst>
              <a:ext uri="{FF2B5EF4-FFF2-40B4-BE49-F238E27FC236}">
                <a16:creationId xmlns:a16="http://schemas.microsoft.com/office/drawing/2014/main" id="{A4CEDC32-0C3B-444D-8903-EA016FD377C3}"/>
              </a:ext>
            </a:extLst>
          </p:cNvPr>
          <p:cNvSpPr txBox="1"/>
          <p:nvPr/>
        </p:nvSpPr>
        <p:spPr>
          <a:xfrm>
            <a:off x="6487535" y="4523601"/>
            <a:ext cx="466794" cy="300082"/>
          </a:xfrm>
          <a:prstGeom prst="rect">
            <a:avLst/>
          </a:prstGeom>
          <a:noFill/>
        </p:spPr>
        <p:txBody>
          <a:bodyPr wrap="none" rtlCol="0">
            <a:spAutoFit/>
          </a:bodyPr>
          <a:lstStyle/>
          <a:p>
            <a:r>
              <a:rPr lang="en-US" sz="1350" dirty="0"/>
              <a:t>SNP</a:t>
            </a:r>
          </a:p>
        </p:txBody>
      </p:sp>
      <p:cxnSp>
        <p:nvCxnSpPr>
          <p:cNvPr id="94" name="Straight Connector 93">
            <a:extLst>
              <a:ext uri="{FF2B5EF4-FFF2-40B4-BE49-F238E27FC236}">
                <a16:creationId xmlns:a16="http://schemas.microsoft.com/office/drawing/2014/main" id="{B5FF1F61-DFFB-F646-912D-3B561816D7CA}"/>
              </a:ext>
            </a:extLst>
          </p:cNvPr>
          <p:cNvCxnSpPr/>
          <p:nvPr/>
        </p:nvCxnSpPr>
        <p:spPr>
          <a:xfrm>
            <a:off x="5991485" y="5368529"/>
            <a:ext cx="485334" cy="0"/>
          </a:xfrm>
          <a:prstGeom prst="line">
            <a:avLst/>
          </a:prstGeom>
        </p:spPr>
        <p:style>
          <a:lnRef idx="2">
            <a:schemeClr val="accent1"/>
          </a:lnRef>
          <a:fillRef idx="0">
            <a:schemeClr val="accent1"/>
          </a:fillRef>
          <a:effectRef idx="1">
            <a:schemeClr val="accent1"/>
          </a:effectRef>
          <a:fontRef idx="minor">
            <a:schemeClr val="tx1"/>
          </a:fontRef>
        </p:style>
      </p:cxnSp>
      <p:sp>
        <p:nvSpPr>
          <p:cNvPr id="95" name="TextBox 94">
            <a:extLst>
              <a:ext uri="{FF2B5EF4-FFF2-40B4-BE49-F238E27FC236}">
                <a16:creationId xmlns:a16="http://schemas.microsoft.com/office/drawing/2014/main" id="{F3662A38-3713-B142-8108-B63A2A161A20}"/>
              </a:ext>
            </a:extLst>
          </p:cNvPr>
          <p:cNvSpPr txBox="1"/>
          <p:nvPr/>
        </p:nvSpPr>
        <p:spPr>
          <a:xfrm>
            <a:off x="6487537" y="5240483"/>
            <a:ext cx="776175" cy="300082"/>
          </a:xfrm>
          <a:prstGeom prst="rect">
            <a:avLst/>
          </a:prstGeom>
          <a:noFill/>
        </p:spPr>
        <p:txBody>
          <a:bodyPr wrap="none" rtlCol="0">
            <a:spAutoFit/>
          </a:bodyPr>
          <a:lstStyle/>
          <a:p>
            <a:r>
              <a:rPr lang="en-US" sz="1350" dirty="0"/>
              <a:t>LD block</a:t>
            </a:r>
          </a:p>
        </p:txBody>
      </p:sp>
      <p:sp>
        <p:nvSpPr>
          <p:cNvPr id="24" name="Text Box 6">
            <a:extLst>
              <a:ext uri="{FF2B5EF4-FFF2-40B4-BE49-F238E27FC236}">
                <a16:creationId xmlns:a16="http://schemas.microsoft.com/office/drawing/2014/main" id="{E36224BD-8BFC-3387-DA6B-4882CE2DA3BD}"/>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7" name="Text Box 8">
            <a:extLst>
              <a:ext uri="{FF2B5EF4-FFF2-40B4-BE49-F238E27FC236}">
                <a16:creationId xmlns:a16="http://schemas.microsoft.com/office/drawing/2014/main" id="{0B462294-468C-7812-5467-3224F76A23EE}"/>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28" name="Text Box 9">
            <a:extLst>
              <a:ext uri="{FF2B5EF4-FFF2-40B4-BE49-F238E27FC236}">
                <a16:creationId xmlns:a16="http://schemas.microsoft.com/office/drawing/2014/main" id="{696D671F-2540-7F9E-0DA1-6D2B0FA6EC78}"/>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4781725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519609-F581-AE47-808F-9F7DDF23AADB}"/>
              </a:ext>
            </a:extLst>
          </p:cNvPr>
          <p:cNvSpPr>
            <a:spLocks noGrp="1"/>
          </p:cNvSpPr>
          <p:nvPr>
            <p:ph idx="1"/>
          </p:nvPr>
        </p:nvSpPr>
        <p:spPr/>
        <p:txBody>
          <a:bodyPr>
            <a:normAutofit/>
          </a:bodyPr>
          <a:lstStyle/>
          <a:p>
            <a:r>
              <a:rPr lang="en-US" dirty="0"/>
              <a:t>Correlation between </a:t>
            </a:r>
            <a:r>
              <a:rPr lang="en-US" b="1" dirty="0"/>
              <a:t>apparent</a:t>
            </a:r>
            <a:r>
              <a:rPr lang="en-US" dirty="0"/>
              <a:t> </a:t>
            </a:r>
            <a:r>
              <a:rPr lang="en-US" b="1" dirty="0"/>
              <a:t>genetic effects</a:t>
            </a:r>
          </a:p>
          <a:p>
            <a:endParaRPr lang="en-US" dirty="0"/>
          </a:p>
          <a:p>
            <a:endParaRPr lang="en-US" dirty="0"/>
          </a:p>
          <a:p>
            <a:pPr marL="2743200" lvl="6" indent="0">
              <a:buNone/>
            </a:pPr>
            <a:endParaRPr lang="en-US" sz="1200" dirty="0"/>
          </a:p>
          <a:p>
            <a:r>
              <a:rPr lang="en-US" dirty="0"/>
              <a:t>Correlation between </a:t>
            </a:r>
            <a:r>
              <a:rPr lang="en-US" b="1" dirty="0"/>
              <a:t>sampling errors</a:t>
            </a:r>
            <a:endParaRPr lang="en-US" b="1" dirty="0">
              <a:solidFill>
                <a:srgbClr val="FF0000"/>
              </a:solidFill>
            </a:endParaRPr>
          </a:p>
        </p:txBody>
      </p:sp>
      <p:grpSp>
        <p:nvGrpSpPr>
          <p:cNvPr id="36" name="Group 35">
            <a:extLst>
              <a:ext uri="{FF2B5EF4-FFF2-40B4-BE49-F238E27FC236}">
                <a16:creationId xmlns:a16="http://schemas.microsoft.com/office/drawing/2014/main" id="{ED957D70-B29D-E744-9A15-22962C164207}"/>
              </a:ext>
            </a:extLst>
          </p:cNvPr>
          <p:cNvGrpSpPr/>
          <p:nvPr/>
        </p:nvGrpSpPr>
        <p:grpSpPr>
          <a:xfrm>
            <a:off x="2590296" y="2648096"/>
            <a:ext cx="4101113" cy="1184093"/>
            <a:chOff x="865414" y="2157266"/>
            <a:chExt cx="5468151" cy="1578791"/>
          </a:xfrm>
        </p:grpSpPr>
        <p:cxnSp>
          <p:nvCxnSpPr>
            <p:cNvPr id="5" name="Straight Connector 4">
              <a:extLst>
                <a:ext uri="{FF2B5EF4-FFF2-40B4-BE49-F238E27FC236}">
                  <a16:creationId xmlns:a16="http://schemas.microsoft.com/office/drawing/2014/main" id="{B56F6A52-0B09-7546-8280-D04A8A44661E}"/>
                </a:ext>
              </a:extLst>
            </p:cNvPr>
            <p:cNvCxnSpPr>
              <a:cxnSpLocks/>
            </p:cNvCxnSpPr>
            <p:nvPr/>
          </p:nvCxnSpPr>
          <p:spPr>
            <a:xfrm>
              <a:off x="865414" y="3151414"/>
              <a:ext cx="5468151" cy="1971"/>
            </a:xfrm>
            <a:prstGeom prst="line">
              <a:avLst/>
            </a:prstGeom>
          </p:spPr>
          <p:style>
            <a:lnRef idx="2">
              <a:schemeClr val="accent1"/>
            </a:lnRef>
            <a:fillRef idx="0">
              <a:schemeClr val="accent1"/>
            </a:fillRef>
            <a:effectRef idx="1">
              <a:schemeClr val="accent1"/>
            </a:effectRef>
            <a:fontRef idx="minor">
              <a:schemeClr val="tx1"/>
            </a:fontRef>
          </p:style>
        </p:cxnSp>
        <p:sp>
          <p:nvSpPr>
            <p:cNvPr id="6" name="Oval 5">
              <a:extLst>
                <a:ext uri="{FF2B5EF4-FFF2-40B4-BE49-F238E27FC236}">
                  <a16:creationId xmlns:a16="http://schemas.microsoft.com/office/drawing/2014/main" id="{99E22411-68C9-E74F-A41E-4901A44BB3FF}"/>
                </a:ext>
              </a:extLst>
            </p:cNvPr>
            <p:cNvSpPr/>
            <p:nvPr/>
          </p:nvSpPr>
          <p:spPr>
            <a:xfrm>
              <a:off x="1992085" y="3030936"/>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8" name="Oval 7">
              <a:extLst>
                <a:ext uri="{FF2B5EF4-FFF2-40B4-BE49-F238E27FC236}">
                  <a16:creationId xmlns:a16="http://schemas.microsoft.com/office/drawing/2014/main" id="{42344F65-E39B-BB46-9E67-BC11082F7B14}"/>
                </a:ext>
              </a:extLst>
            </p:cNvPr>
            <p:cNvSpPr/>
            <p:nvPr/>
          </p:nvSpPr>
          <p:spPr>
            <a:xfrm>
              <a:off x="4843316" y="3025223"/>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mc:AlternateContent xmlns:mc="http://schemas.openxmlformats.org/markup-compatibility/2006">
          <mc:Choice xmlns:a14="http://schemas.microsoft.com/office/drawing/2010/main" Requires="a14">
            <p:sp>
              <p:nvSpPr>
                <p:cNvPr id="10" name="Rectangle 9">
                  <a:extLst>
                    <a:ext uri="{FF2B5EF4-FFF2-40B4-BE49-F238E27FC236}">
                      <a16:creationId xmlns:a16="http://schemas.microsoft.com/office/drawing/2014/main" id="{DF5C039A-F46F-C247-A9DF-E8B1FDAF526D}"/>
                    </a:ext>
                  </a:extLst>
                </p:cNvPr>
                <p:cNvSpPr/>
                <p:nvPr/>
              </p:nvSpPr>
              <p:spPr>
                <a:xfrm>
                  <a:off x="1881773" y="3335948"/>
                  <a:ext cx="524332" cy="40010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350" i="1">
                                <a:latin typeface="Cambria Math" panose="02040503050406030204" pitchFamily="18" charset="0"/>
                              </a:rPr>
                            </m:ctrlPr>
                          </m:sSubPr>
                          <m:e>
                            <m:r>
                              <a:rPr lang="en-US" sz="1350" i="1">
                                <a:latin typeface="Cambria Math" charset="0"/>
                              </a:rPr>
                              <m:t>𝛽</m:t>
                            </m:r>
                          </m:e>
                          <m:sub>
                            <m:r>
                              <a:rPr lang="en-US" sz="1350" i="1">
                                <a:latin typeface="Cambria Math" panose="02040503050406030204" pitchFamily="18" charset="0"/>
                              </a:rPr>
                              <m:t>1</m:t>
                            </m:r>
                          </m:sub>
                        </m:sSub>
                      </m:oMath>
                    </m:oMathPara>
                  </a14:m>
                  <a:endParaRPr lang="en-US" sz="1350" dirty="0"/>
                </a:p>
              </p:txBody>
            </p:sp>
          </mc:Choice>
          <mc:Fallback>
            <p:sp>
              <p:nvSpPr>
                <p:cNvPr id="10" name="Rectangle 9">
                  <a:extLst>
                    <a:ext uri="{FF2B5EF4-FFF2-40B4-BE49-F238E27FC236}">
                      <a16:creationId xmlns:a16="http://schemas.microsoft.com/office/drawing/2014/main" id="{DF5C039A-F46F-C247-A9DF-E8B1FDAF526D}"/>
                    </a:ext>
                  </a:extLst>
                </p:cNvPr>
                <p:cNvSpPr>
                  <a:spLocks noRot="1" noChangeAspect="1" noMove="1" noResize="1" noEditPoints="1" noAdjustHandles="1" noChangeArrowheads="1" noChangeShapeType="1" noTextEdit="1"/>
                </p:cNvSpPr>
                <p:nvPr/>
              </p:nvSpPr>
              <p:spPr>
                <a:xfrm>
                  <a:off x="1881773" y="3335948"/>
                  <a:ext cx="524332" cy="400109"/>
                </a:xfrm>
                <a:prstGeom prst="rect">
                  <a:avLst/>
                </a:prstGeom>
                <a:blipFill>
                  <a:blip r:embed="rId3"/>
                  <a:stretch>
                    <a:fillRect b="-8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Rectangle 11">
                  <a:extLst>
                    <a:ext uri="{FF2B5EF4-FFF2-40B4-BE49-F238E27FC236}">
                      <a16:creationId xmlns:a16="http://schemas.microsoft.com/office/drawing/2014/main" id="{1508870F-D8E5-1E40-AEA4-48134552575E}"/>
                    </a:ext>
                  </a:extLst>
                </p:cNvPr>
                <p:cNvSpPr/>
                <p:nvPr/>
              </p:nvSpPr>
              <p:spPr>
                <a:xfrm>
                  <a:off x="4744437" y="3299549"/>
                  <a:ext cx="529717" cy="40010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350" i="1">
                                <a:latin typeface="Cambria Math" panose="02040503050406030204" pitchFamily="18" charset="0"/>
                              </a:rPr>
                            </m:ctrlPr>
                          </m:sSubPr>
                          <m:e>
                            <m:r>
                              <a:rPr lang="en-US" sz="1350" i="1">
                                <a:latin typeface="Cambria Math" charset="0"/>
                              </a:rPr>
                              <m:t>𝛽</m:t>
                            </m:r>
                          </m:e>
                          <m:sub>
                            <m:r>
                              <a:rPr lang="en-US" sz="1350" i="1">
                                <a:latin typeface="Cambria Math" panose="02040503050406030204" pitchFamily="18" charset="0"/>
                              </a:rPr>
                              <m:t>2</m:t>
                            </m:r>
                          </m:sub>
                        </m:sSub>
                      </m:oMath>
                    </m:oMathPara>
                  </a14:m>
                  <a:endParaRPr lang="en-US" sz="1350" dirty="0"/>
                </a:p>
              </p:txBody>
            </p:sp>
          </mc:Choice>
          <mc:Fallback>
            <p:sp>
              <p:nvSpPr>
                <p:cNvPr id="12" name="Rectangle 11">
                  <a:extLst>
                    <a:ext uri="{FF2B5EF4-FFF2-40B4-BE49-F238E27FC236}">
                      <a16:creationId xmlns:a16="http://schemas.microsoft.com/office/drawing/2014/main" id="{1508870F-D8E5-1E40-AEA4-48134552575E}"/>
                    </a:ext>
                  </a:extLst>
                </p:cNvPr>
                <p:cNvSpPr>
                  <a:spLocks noRot="1" noChangeAspect="1" noMove="1" noResize="1" noEditPoints="1" noAdjustHandles="1" noChangeArrowheads="1" noChangeShapeType="1" noTextEdit="1"/>
                </p:cNvSpPr>
                <p:nvPr/>
              </p:nvSpPr>
              <p:spPr>
                <a:xfrm>
                  <a:off x="4744437" y="3299549"/>
                  <a:ext cx="529717" cy="400109"/>
                </a:xfrm>
                <a:prstGeom prst="rect">
                  <a:avLst/>
                </a:prstGeom>
                <a:blipFill>
                  <a:blip r:embed="rId4"/>
                  <a:stretch>
                    <a:fillRect b="-833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Rectangle 12">
                  <a:extLst>
                    <a:ext uri="{FF2B5EF4-FFF2-40B4-BE49-F238E27FC236}">
                      <a16:creationId xmlns:a16="http://schemas.microsoft.com/office/drawing/2014/main" id="{C5762A01-2635-6142-A61D-027F593213B1}"/>
                    </a:ext>
                  </a:extLst>
                </p:cNvPr>
                <p:cNvSpPr/>
                <p:nvPr/>
              </p:nvSpPr>
              <p:spPr>
                <a:xfrm>
                  <a:off x="1894271" y="2157266"/>
                  <a:ext cx="524332" cy="41524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350" i="1">
                                <a:latin typeface="Cambria Math" panose="02040503050406030204" pitchFamily="18" charset="0"/>
                              </a:rPr>
                            </m:ctrlPr>
                          </m:sSubPr>
                          <m:e>
                            <m:acc>
                              <m:accPr>
                                <m:chr m:val="̂"/>
                                <m:ctrlPr>
                                  <a:rPr lang="en-US" sz="1350" i="1">
                                    <a:latin typeface="Cambria Math" panose="02040503050406030204" pitchFamily="18" charset="0"/>
                                  </a:rPr>
                                </m:ctrlPr>
                              </m:accPr>
                              <m:e>
                                <m:r>
                                  <a:rPr lang="en-US" sz="1350" i="1">
                                    <a:latin typeface="Cambria Math" charset="0"/>
                                  </a:rPr>
                                  <m:t>𝛽</m:t>
                                </m:r>
                              </m:e>
                            </m:acc>
                          </m:e>
                          <m:sub>
                            <m:r>
                              <a:rPr lang="en-US" sz="1350" i="1">
                                <a:latin typeface="Cambria Math" panose="02040503050406030204" pitchFamily="18" charset="0"/>
                              </a:rPr>
                              <m:t>1</m:t>
                            </m:r>
                          </m:sub>
                        </m:sSub>
                      </m:oMath>
                    </m:oMathPara>
                  </a14:m>
                  <a:endParaRPr lang="en-US" sz="1350" dirty="0"/>
                </a:p>
              </p:txBody>
            </p:sp>
          </mc:Choice>
          <mc:Fallback>
            <p:sp>
              <p:nvSpPr>
                <p:cNvPr id="13" name="Rectangle 12">
                  <a:extLst>
                    <a:ext uri="{FF2B5EF4-FFF2-40B4-BE49-F238E27FC236}">
                      <a16:creationId xmlns:a16="http://schemas.microsoft.com/office/drawing/2014/main" id="{C5762A01-2635-6142-A61D-027F593213B1}"/>
                    </a:ext>
                  </a:extLst>
                </p:cNvPr>
                <p:cNvSpPr>
                  <a:spLocks noRot="1" noChangeAspect="1" noMove="1" noResize="1" noEditPoints="1" noAdjustHandles="1" noChangeArrowheads="1" noChangeShapeType="1" noTextEdit="1"/>
                </p:cNvSpPr>
                <p:nvPr/>
              </p:nvSpPr>
              <p:spPr>
                <a:xfrm>
                  <a:off x="1894271" y="2157266"/>
                  <a:ext cx="524332" cy="415243"/>
                </a:xfrm>
                <a:prstGeom prst="rect">
                  <a:avLst/>
                </a:prstGeom>
                <a:blipFill>
                  <a:blip r:embed="rId5"/>
                  <a:stretch>
                    <a:fillRect b="-12000"/>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Rectangle 13">
                  <a:extLst>
                    <a:ext uri="{FF2B5EF4-FFF2-40B4-BE49-F238E27FC236}">
                      <a16:creationId xmlns:a16="http://schemas.microsoft.com/office/drawing/2014/main" id="{28E8E8B5-AD6C-154F-BCE0-46A5E924ABBA}"/>
                    </a:ext>
                  </a:extLst>
                </p:cNvPr>
                <p:cNvSpPr/>
                <p:nvPr/>
              </p:nvSpPr>
              <p:spPr>
                <a:xfrm>
                  <a:off x="4748500" y="2170239"/>
                  <a:ext cx="529717" cy="41524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sz="1350" i="1">
                                <a:latin typeface="Cambria Math" panose="02040503050406030204" pitchFamily="18" charset="0"/>
                              </a:rPr>
                            </m:ctrlPr>
                          </m:sSubPr>
                          <m:e>
                            <m:acc>
                              <m:accPr>
                                <m:chr m:val="̂"/>
                                <m:ctrlPr>
                                  <a:rPr lang="en-US" sz="1350" i="1">
                                    <a:latin typeface="Cambria Math" panose="02040503050406030204" pitchFamily="18" charset="0"/>
                                  </a:rPr>
                                </m:ctrlPr>
                              </m:accPr>
                              <m:e>
                                <m:r>
                                  <a:rPr lang="en-US" sz="1350" i="1">
                                    <a:latin typeface="Cambria Math" charset="0"/>
                                  </a:rPr>
                                  <m:t>𝛽</m:t>
                                </m:r>
                              </m:e>
                            </m:acc>
                          </m:e>
                          <m:sub>
                            <m:r>
                              <a:rPr lang="en-US" sz="1350" i="1">
                                <a:latin typeface="Cambria Math" panose="02040503050406030204" pitchFamily="18" charset="0"/>
                              </a:rPr>
                              <m:t>2</m:t>
                            </m:r>
                          </m:sub>
                        </m:sSub>
                      </m:oMath>
                    </m:oMathPara>
                  </a14:m>
                  <a:endParaRPr lang="en-US" sz="1350" dirty="0"/>
                </a:p>
              </p:txBody>
            </p:sp>
          </mc:Choice>
          <mc:Fallback>
            <p:sp>
              <p:nvSpPr>
                <p:cNvPr id="14" name="Rectangle 13">
                  <a:extLst>
                    <a:ext uri="{FF2B5EF4-FFF2-40B4-BE49-F238E27FC236}">
                      <a16:creationId xmlns:a16="http://schemas.microsoft.com/office/drawing/2014/main" id="{28E8E8B5-AD6C-154F-BCE0-46A5E924ABBA}"/>
                    </a:ext>
                  </a:extLst>
                </p:cNvPr>
                <p:cNvSpPr>
                  <a:spLocks noRot="1" noChangeAspect="1" noMove="1" noResize="1" noEditPoints="1" noAdjustHandles="1" noChangeArrowheads="1" noChangeShapeType="1" noTextEdit="1"/>
                </p:cNvSpPr>
                <p:nvPr/>
              </p:nvSpPr>
              <p:spPr>
                <a:xfrm>
                  <a:off x="4748500" y="2170239"/>
                  <a:ext cx="529717" cy="415243"/>
                </a:xfrm>
                <a:prstGeom prst="rect">
                  <a:avLst/>
                </a:prstGeom>
                <a:blipFill>
                  <a:blip r:embed="rId6"/>
                  <a:stretch>
                    <a:fillRect b="-12000"/>
                  </a:stretch>
                </a:blipFill>
              </p:spPr>
              <p:txBody>
                <a:bodyPr/>
                <a:lstStyle/>
                <a:p>
                  <a:r>
                    <a:rPr lang="en-US">
                      <a:noFill/>
                    </a:rPr>
                    <a:t> </a:t>
                  </a:r>
                </a:p>
              </p:txBody>
            </p:sp>
          </mc:Fallback>
        </mc:AlternateContent>
        <p:cxnSp>
          <p:nvCxnSpPr>
            <p:cNvPr id="16" name="Straight Arrow Connector 15">
              <a:extLst>
                <a:ext uri="{FF2B5EF4-FFF2-40B4-BE49-F238E27FC236}">
                  <a16:creationId xmlns:a16="http://schemas.microsoft.com/office/drawing/2014/main" id="{F1F56F7D-9EBD-8546-912D-91343CBE4298}"/>
                </a:ext>
              </a:extLst>
            </p:cNvPr>
            <p:cNvCxnSpPr>
              <a:cxnSpLocks/>
            </p:cNvCxnSpPr>
            <p:nvPr/>
          </p:nvCxnSpPr>
          <p:spPr>
            <a:xfrm flipV="1">
              <a:off x="2113952" y="2554576"/>
              <a:ext cx="1" cy="41427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AAA43F1B-D188-B046-9E96-8AA73916C871}"/>
                </a:ext>
              </a:extLst>
            </p:cNvPr>
            <p:cNvCxnSpPr>
              <a:cxnSpLocks/>
            </p:cNvCxnSpPr>
            <p:nvPr/>
          </p:nvCxnSpPr>
          <p:spPr>
            <a:xfrm flipH="1" flipV="1">
              <a:off x="2316853" y="2479985"/>
              <a:ext cx="2535670" cy="579541"/>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5A2F863F-01B5-5644-8D36-F8A90479AA8C}"/>
                </a:ext>
              </a:extLst>
            </p:cNvPr>
            <p:cNvCxnSpPr>
              <a:cxnSpLocks/>
            </p:cNvCxnSpPr>
            <p:nvPr/>
          </p:nvCxnSpPr>
          <p:spPr>
            <a:xfrm flipV="1">
              <a:off x="2252514" y="2479985"/>
              <a:ext cx="2537762" cy="543678"/>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EA333772-522F-1D42-9914-014C5B378DF4}"/>
                </a:ext>
              </a:extLst>
            </p:cNvPr>
            <p:cNvCxnSpPr>
              <a:cxnSpLocks/>
            </p:cNvCxnSpPr>
            <p:nvPr/>
          </p:nvCxnSpPr>
          <p:spPr>
            <a:xfrm flipH="1" flipV="1">
              <a:off x="4951400" y="2554576"/>
              <a:ext cx="1693" cy="42528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sp>
        <p:nvSpPr>
          <p:cNvPr id="39" name="TextBox 38">
            <a:extLst>
              <a:ext uri="{FF2B5EF4-FFF2-40B4-BE49-F238E27FC236}">
                <a16:creationId xmlns:a16="http://schemas.microsoft.com/office/drawing/2014/main" id="{52C1FB3B-417E-0240-9A42-B870AE61ECE9}"/>
              </a:ext>
            </a:extLst>
          </p:cNvPr>
          <p:cNvSpPr txBox="1"/>
          <p:nvPr/>
        </p:nvSpPr>
        <p:spPr>
          <a:xfrm>
            <a:off x="1589288" y="2659348"/>
            <a:ext cx="1441357" cy="300082"/>
          </a:xfrm>
          <a:prstGeom prst="rect">
            <a:avLst/>
          </a:prstGeom>
          <a:noFill/>
        </p:spPr>
        <p:txBody>
          <a:bodyPr wrap="none" rtlCol="0">
            <a:spAutoFit/>
          </a:bodyPr>
          <a:lstStyle/>
          <a:p>
            <a:r>
              <a:rPr lang="en-US" sz="1350" dirty="0"/>
              <a:t>Estimated effects:</a:t>
            </a:r>
          </a:p>
        </p:txBody>
      </p:sp>
      <p:sp>
        <p:nvSpPr>
          <p:cNvPr id="40" name="TextBox 39">
            <a:extLst>
              <a:ext uri="{FF2B5EF4-FFF2-40B4-BE49-F238E27FC236}">
                <a16:creationId xmlns:a16="http://schemas.microsoft.com/office/drawing/2014/main" id="{C0BDB5A1-1702-0A41-8A71-0949C2266CA4}"/>
              </a:ext>
            </a:extLst>
          </p:cNvPr>
          <p:cNvSpPr txBox="1"/>
          <p:nvPr/>
        </p:nvSpPr>
        <p:spPr>
          <a:xfrm>
            <a:off x="1725264" y="3532105"/>
            <a:ext cx="1052917" cy="300082"/>
          </a:xfrm>
          <a:prstGeom prst="rect">
            <a:avLst/>
          </a:prstGeom>
          <a:noFill/>
        </p:spPr>
        <p:txBody>
          <a:bodyPr wrap="none" rtlCol="0">
            <a:spAutoFit/>
          </a:bodyPr>
          <a:lstStyle/>
          <a:p>
            <a:r>
              <a:rPr lang="en-US" sz="1350" dirty="0"/>
              <a:t>True effects:</a:t>
            </a:r>
          </a:p>
        </p:txBody>
      </p:sp>
      <p:grpSp>
        <p:nvGrpSpPr>
          <p:cNvPr id="57" name="Group 56">
            <a:extLst>
              <a:ext uri="{FF2B5EF4-FFF2-40B4-BE49-F238E27FC236}">
                <a16:creationId xmlns:a16="http://schemas.microsoft.com/office/drawing/2014/main" id="{E3382806-D795-FB4A-A1C1-4DE47B05A0DE}"/>
              </a:ext>
            </a:extLst>
          </p:cNvPr>
          <p:cNvGrpSpPr/>
          <p:nvPr/>
        </p:nvGrpSpPr>
        <p:grpSpPr>
          <a:xfrm>
            <a:off x="2019086" y="4901263"/>
            <a:ext cx="1946463" cy="187958"/>
            <a:chOff x="2462491" y="5277885"/>
            <a:chExt cx="2595284" cy="250611"/>
          </a:xfrm>
        </p:grpSpPr>
        <p:cxnSp>
          <p:nvCxnSpPr>
            <p:cNvPr id="42" name="Straight Connector 41">
              <a:extLst>
                <a:ext uri="{FF2B5EF4-FFF2-40B4-BE49-F238E27FC236}">
                  <a16:creationId xmlns:a16="http://schemas.microsoft.com/office/drawing/2014/main" id="{99A57348-6717-DB46-827D-2EFCDF7AB410}"/>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43" name="Oval 42">
              <a:extLst>
                <a:ext uri="{FF2B5EF4-FFF2-40B4-BE49-F238E27FC236}">
                  <a16:creationId xmlns:a16="http://schemas.microsoft.com/office/drawing/2014/main" id="{39D788BB-9A92-6049-8F5C-A4DB903CD0B9}"/>
                </a:ext>
              </a:extLst>
            </p:cNvPr>
            <p:cNvSpPr/>
            <p:nvPr/>
          </p:nvSpPr>
          <p:spPr>
            <a:xfrm>
              <a:off x="3073170" y="5283598"/>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44" name="Oval 43">
              <a:extLst>
                <a:ext uri="{FF2B5EF4-FFF2-40B4-BE49-F238E27FC236}">
                  <a16:creationId xmlns:a16="http://schemas.microsoft.com/office/drawing/2014/main" id="{87CE90D2-55BA-954D-AB41-75516F3FD64E}"/>
                </a:ext>
              </a:extLst>
            </p:cNvPr>
            <p:cNvSpPr/>
            <p:nvPr/>
          </p:nvSpPr>
          <p:spPr>
            <a:xfrm>
              <a:off x="4095595" y="5277885"/>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grpSp>
        <p:nvGrpSpPr>
          <p:cNvPr id="58" name="Group 57">
            <a:extLst>
              <a:ext uri="{FF2B5EF4-FFF2-40B4-BE49-F238E27FC236}">
                <a16:creationId xmlns:a16="http://schemas.microsoft.com/office/drawing/2014/main" id="{EB80E460-6131-3045-85FC-F0C41052F52C}"/>
              </a:ext>
            </a:extLst>
          </p:cNvPr>
          <p:cNvGrpSpPr/>
          <p:nvPr/>
        </p:nvGrpSpPr>
        <p:grpSpPr>
          <a:xfrm>
            <a:off x="2019086" y="5131594"/>
            <a:ext cx="1946463" cy="187958"/>
            <a:chOff x="2462491" y="5277885"/>
            <a:chExt cx="2595284" cy="250611"/>
          </a:xfrm>
        </p:grpSpPr>
        <p:cxnSp>
          <p:nvCxnSpPr>
            <p:cNvPr id="59" name="Straight Connector 58">
              <a:extLst>
                <a:ext uri="{FF2B5EF4-FFF2-40B4-BE49-F238E27FC236}">
                  <a16:creationId xmlns:a16="http://schemas.microsoft.com/office/drawing/2014/main" id="{96171C30-6807-5D4B-9FF6-4E8DBF7C51E6}"/>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60" name="Oval 59">
              <a:extLst>
                <a:ext uri="{FF2B5EF4-FFF2-40B4-BE49-F238E27FC236}">
                  <a16:creationId xmlns:a16="http://schemas.microsoft.com/office/drawing/2014/main" id="{872A2F3E-E917-4F41-8371-EA82C365469B}"/>
                </a:ext>
              </a:extLst>
            </p:cNvPr>
            <p:cNvSpPr/>
            <p:nvPr/>
          </p:nvSpPr>
          <p:spPr>
            <a:xfrm>
              <a:off x="3073170" y="5283598"/>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61" name="Oval 60">
              <a:extLst>
                <a:ext uri="{FF2B5EF4-FFF2-40B4-BE49-F238E27FC236}">
                  <a16:creationId xmlns:a16="http://schemas.microsoft.com/office/drawing/2014/main" id="{BF30D365-1C06-DA4A-86BC-27027C9F1694}"/>
                </a:ext>
              </a:extLst>
            </p:cNvPr>
            <p:cNvSpPr/>
            <p:nvPr/>
          </p:nvSpPr>
          <p:spPr>
            <a:xfrm>
              <a:off x="4095595" y="5277885"/>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grpSp>
        <p:nvGrpSpPr>
          <p:cNvPr id="62" name="Group 61">
            <a:extLst>
              <a:ext uri="{FF2B5EF4-FFF2-40B4-BE49-F238E27FC236}">
                <a16:creationId xmlns:a16="http://schemas.microsoft.com/office/drawing/2014/main" id="{BB4AF9D9-F37C-FC4D-8014-39812F51DB67}"/>
              </a:ext>
            </a:extLst>
          </p:cNvPr>
          <p:cNvGrpSpPr/>
          <p:nvPr/>
        </p:nvGrpSpPr>
        <p:grpSpPr>
          <a:xfrm>
            <a:off x="2019086" y="5366209"/>
            <a:ext cx="1946463" cy="187958"/>
            <a:chOff x="2462491" y="5277885"/>
            <a:chExt cx="2595284" cy="250611"/>
          </a:xfrm>
        </p:grpSpPr>
        <p:cxnSp>
          <p:nvCxnSpPr>
            <p:cNvPr id="63" name="Straight Connector 62">
              <a:extLst>
                <a:ext uri="{FF2B5EF4-FFF2-40B4-BE49-F238E27FC236}">
                  <a16:creationId xmlns:a16="http://schemas.microsoft.com/office/drawing/2014/main" id="{FBBA9A2A-5F34-7644-A67A-C78094084896}"/>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64" name="Oval 63">
              <a:extLst>
                <a:ext uri="{FF2B5EF4-FFF2-40B4-BE49-F238E27FC236}">
                  <a16:creationId xmlns:a16="http://schemas.microsoft.com/office/drawing/2014/main" id="{9446F750-0D01-9347-88F3-8BD02640953A}"/>
                </a:ext>
              </a:extLst>
            </p:cNvPr>
            <p:cNvSpPr/>
            <p:nvPr/>
          </p:nvSpPr>
          <p:spPr>
            <a:xfrm>
              <a:off x="3073170" y="5283598"/>
              <a:ext cx="243735" cy="244898"/>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65" name="Oval 64">
              <a:extLst>
                <a:ext uri="{FF2B5EF4-FFF2-40B4-BE49-F238E27FC236}">
                  <a16:creationId xmlns:a16="http://schemas.microsoft.com/office/drawing/2014/main" id="{D7973C48-6F46-9E47-A6FC-96FBEF5A49D6}"/>
                </a:ext>
              </a:extLst>
            </p:cNvPr>
            <p:cNvSpPr/>
            <p:nvPr/>
          </p:nvSpPr>
          <p:spPr>
            <a:xfrm>
              <a:off x="4095595" y="5277885"/>
              <a:ext cx="243735" cy="244898"/>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grpSp>
        <p:nvGrpSpPr>
          <p:cNvPr id="66" name="Group 65">
            <a:extLst>
              <a:ext uri="{FF2B5EF4-FFF2-40B4-BE49-F238E27FC236}">
                <a16:creationId xmlns:a16="http://schemas.microsoft.com/office/drawing/2014/main" id="{6550C708-245C-494A-8687-4AA203D7EF9E}"/>
              </a:ext>
            </a:extLst>
          </p:cNvPr>
          <p:cNvGrpSpPr/>
          <p:nvPr/>
        </p:nvGrpSpPr>
        <p:grpSpPr>
          <a:xfrm>
            <a:off x="2019086" y="5619892"/>
            <a:ext cx="1946463" cy="187958"/>
            <a:chOff x="2462491" y="5277885"/>
            <a:chExt cx="2595284" cy="250611"/>
          </a:xfrm>
        </p:grpSpPr>
        <p:cxnSp>
          <p:nvCxnSpPr>
            <p:cNvPr id="67" name="Straight Connector 66">
              <a:extLst>
                <a:ext uri="{FF2B5EF4-FFF2-40B4-BE49-F238E27FC236}">
                  <a16:creationId xmlns:a16="http://schemas.microsoft.com/office/drawing/2014/main" id="{40719D70-E052-4F4A-BC42-6F55456E94AD}"/>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68" name="Oval 67">
              <a:extLst>
                <a:ext uri="{FF2B5EF4-FFF2-40B4-BE49-F238E27FC236}">
                  <a16:creationId xmlns:a16="http://schemas.microsoft.com/office/drawing/2014/main" id="{D991BE79-9007-3B45-983C-9C623FE63A58}"/>
                </a:ext>
              </a:extLst>
            </p:cNvPr>
            <p:cNvSpPr/>
            <p:nvPr/>
          </p:nvSpPr>
          <p:spPr>
            <a:xfrm>
              <a:off x="3073170" y="5283598"/>
              <a:ext cx="243735" cy="244898"/>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69" name="Oval 68">
              <a:extLst>
                <a:ext uri="{FF2B5EF4-FFF2-40B4-BE49-F238E27FC236}">
                  <a16:creationId xmlns:a16="http://schemas.microsoft.com/office/drawing/2014/main" id="{A5980CD1-948D-DB4D-AB11-4F72C3EFD26E}"/>
                </a:ext>
              </a:extLst>
            </p:cNvPr>
            <p:cNvSpPr/>
            <p:nvPr/>
          </p:nvSpPr>
          <p:spPr>
            <a:xfrm>
              <a:off x="4095595" y="5277885"/>
              <a:ext cx="243735" cy="244898"/>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sp>
        <p:nvSpPr>
          <p:cNvPr id="70" name="TextBox 69">
            <a:extLst>
              <a:ext uri="{FF2B5EF4-FFF2-40B4-BE49-F238E27FC236}">
                <a16:creationId xmlns:a16="http://schemas.microsoft.com/office/drawing/2014/main" id="{4332B1FF-CE11-094B-B57C-B47D8E9944CD}"/>
              </a:ext>
            </a:extLst>
          </p:cNvPr>
          <p:cNvSpPr txBox="1"/>
          <p:nvPr/>
        </p:nvSpPr>
        <p:spPr>
          <a:xfrm>
            <a:off x="2378867" y="5916664"/>
            <a:ext cx="1245597" cy="300082"/>
          </a:xfrm>
          <a:prstGeom prst="rect">
            <a:avLst/>
          </a:prstGeom>
          <a:noFill/>
        </p:spPr>
        <p:txBody>
          <a:bodyPr wrap="none" rtlCol="0">
            <a:spAutoFit/>
          </a:bodyPr>
          <a:lstStyle/>
          <a:p>
            <a:r>
              <a:rPr lang="en-US" sz="1350" dirty="0"/>
              <a:t>GWAS Controls</a:t>
            </a:r>
          </a:p>
        </p:txBody>
      </p:sp>
      <p:grpSp>
        <p:nvGrpSpPr>
          <p:cNvPr id="71" name="Group 70">
            <a:extLst>
              <a:ext uri="{FF2B5EF4-FFF2-40B4-BE49-F238E27FC236}">
                <a16:creationId xmlns:a16="http://schemas.microsoft.com/office/drawing/2014/main" id="{F456BB95-D227-154F-8A7B-88275BD94B29}"/>
              </a:ext>
            </a:extLst>
          </p:cNvPr>
          <p:cNvGrpSpPr/>
          <p:nvPr/>
        </p:nvGrpSpPr>
        <p:grpSpPr>
          <a:xfrm>
            <a:off x="4640852" y="4897689"/>
            <a:ext cx="1946463" cy="187958"/>
            <a:chOff x="2462491" y="5277885"/>
            <a:chExt cx="2595284" cy="250611"/>
          </a:xfrm>
        </p:grpSpPr>
        <p:cxnSp>
          <p:nvCxnSpPr>
            <p:cNvPr id="72" name="Straight Connector 71">
              <a:extLst>
                <a:ext uri="{FF2B5EF4-FFF2-40B4-BE49-F238E27FC236}">
                  <a16:creationId xmlns:a16="http://schemas.microsoft.com/office/drawing/2014/main" id="{13CE3962-DA24-2440-AF38-2C6EB0642BFB}"/>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73" name="Oval 72">
              <a:extLst>
                <a:ext uri="{FF2B5EF4-FFF2-40B4-BE49-F238E27FC236}">
                  <a16:creationId xmlns:a16="http://schemas.microsoft.com/office/drawing/2014/main" id="{3F129A4A-7865-014E-9260-98906FD9BE1E}"/>
                </a:ext>
              </a:extLst>
            </p:cNvPr>
            <p:cNvSpPr/>
            <p:nvPr/>
          </p:nvSpPr>
          <p:spPr>
            <a:xfrm>
              <a:off x="3073170" y="5283598"/>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74" name="Oval 73">
              <a:extLst>
                <a:ext uri="{FF2B5EF4-FFF2-40B4-BE49-F238E27FC236}">
                  <a16:creationId xmlns:a16="http://schemas.microsoft.com/office/drawing/2014/main" id="{54CD18FE-A503-3E48-BAA4-04C247A98CC8}"/>
                </a:ext>
              </a:extLst>
            </p:cNvPr>
            <p:cNvSpPr/>
            <p:nvPr/>
          </p:nvSpPr>
          <p:spPr>
            <a:xfrm>
              <a:off x="4095595" y="5277885"/>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grpSp>
        <p:nvGrpSpPr>
          <p:cNvPr id="75" name="Group 74">
            <a:extLst>
              <a:ext uri="{FF2B5EF4-FFF2-40B4-BE49-F238E27FC236}">
                <a16:creationId xmlns:a16="http://schemas.microsoft.com/office/drawing/2014/main" id="{3C6296AB-0AE8-3E4A-85D9-BAD205B7FE59}"/>
              </a:ext>
            </a:extLst>
          </p:cNvPr>
          <p:cNvGrpSpPr/>
          <p:nvPr/>
        </p:nvGrpSpPr>
        <p:grpSpPr>
          <a:xfrm>
            <a:off x="4640852" y="5128019"/>
            <a:ext cx="1946463" cy="187958"/>
            <a:chOff x="2462491" y="5277885"/>
            <a:chExt cx="2595284" cy="250611"/>
          </a:xfrm>
        </p:grpSpPr>
        <p:cxnSp>
          <p:nvCxnSpPr>
            <p:cNvPr id="76" name="Straight Connector 75">
              <a:extLst>
                <a:ext uri="{FF2B5EF4-FFF2-40B4-BE49-F238E27FC236}">
                  <a16:creationId xmlns:a16="http://schemas.microsoft.com/office/drawing/2014/main" id="{33DC1F1E-3643-6D49-B95F-4AF6B85FFE8E}"/>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77" name="Oval 76">
              <a:extLst>
                <a:ext uri="{FF2B5EF4-FFF2-40B4-BE49-F238E27FC236}">
                  <a16:creationId xmlns:a16="http://schemas.microsoft.com/office/drawing/2014/main" id="{8367FBEF-BFCB-1E44-B3C3-15D95C4398B6}"/>
                </a:ext>
              </a:extLst>
            </p:cNvPr>
            <p:cNvSpPr/>
            <p:nvPr/>
          </p:nvSpPr>
          <p:spPr>
            <a:xfrm>
              <a:off x="3073170" y="5283598"/>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78" name="Oval 77">
              <a:extLst>
                <a:ext uri="{FF2B5EF4-FFF2-40B4-BE49-F238E27FC236}">
                  <a16:creationId xmlns:a16="http://schemas.microsoft.com/office/drawing/2014/main" id="{C0924877-0FEC-AA4E-B683-1BCD20630388}"/>
                </a:ext>
              </a:extLst>
            </p:cNvPr>
            <p:cNvSpPr/>
            <p:nvPr/>
          </p:nvSpPr>
          <p:spPr>
            <a:xfrm>
              <a:off x="4095595" y="5277885"/>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grpSp>
        <p:nvGrpSpPr>
          <p:cNvPr id="79" name="Group 78">
            <a:extLst>
              <a:ext uri="{FF2B5EF4-FFF2-40B4-BE49-F238E27FC236}">
                <a16:creationId xmlns:a16="http://schemas.microsoft.com/office/drawing/2014/main" id="{5420DF4F-D99C-A24F-8DB6-00532A0AEBF1}"/>
              </a:ext>
            </a:extLst>
          </p:cNvPr>
          <p:cNvGrpSpPr/>
          <p:nvPr/>
        </p:nvGrpSpPr>
        <p:grpSpPr>
          <a:xfrm>
            <a:off x="4640852" y="5362635"/>
            <a:ext cx="1946463" cy="187958"/>
            <a:chOff x="2462491" y="5277885"/>
            <a:chExt cx="2595284" cy="250611"/>
          </a:xfrm>
        </p:grpSpPr>
        <p:cxnSp>
          <p:nvCxnSpPr>
            <p:cNvPr id="80" name="Straight Connector 79">
              <a:extLst>
                <a:ext uri="{FF2B5EF4-FFF2-40B4-BE49-F238E27FC236}">
                  <a16:creationId xmlns:a16="http://schemas.microsoft.com/office/drawing/2014/main" id="{2936B6D1-EB72-674C-A658-08C125926C74}"/>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81" name="Oval 80">
              <a:extLst>
                <a:ext uri="{FF2B5EF4-FFF2-40B4-BE49-F238E27FC236}">
                  <a16:creationId xmlns:a16="http://schemas.microsoft.com/office/drawing/2014/main" id="{D624B0C2-1647-A04E-A90C-B93E3AA7CBAD}"/>
                </a:ext>
              </a:extLst>
            </p:cNvPr>
            <p:cNvSpPr/>
            <p:nvPr/>
          </p:nvSpPr>
          <p:spPr>
            <a:xfrm>
              <a:off x="3073170" y="5283598"/>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82" name="Oval 81">
              <a:extLst>
                <a:ext uri="{FF2B5EF4-FFF2-40B4-BE49-F238E27FC236}">
                  <a16:creationId xmlns:a16="http://schemas.microsoft.com/office/drawing/2014/main" id="{D7DA900E-4880-9242-A94F-9A469DF76F1E}"/>
                </a:ext>
              </a:extLst>
            </p:cNvPr>
            <p:cNvSpPr/>
            <p:nvPr/>
          </p:nvSpPr>
          <p:spPr>
            <a:xfrm>
              <a:off x="4095595" y="5277885"/>
              <a:ext cx="243735" cy="244898"/>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grpSp>
        <p:nvGrpSpPr>
          <p:cNvPr id="83" name="Group 82">
            <a:extLst>
              <a:ext uri="{FF2B5EF4-FFF2-40B4-BE49-F238E27FC236}">
                <a16:creationId xmlns:a16="http://schemas.microsoft.com/office/drawing/2014/main" id="{BF0E8AFF-3727-AB4A-9E66-C0480332CF40}"/>
              </a:ext>
            </a:extLst>
          </p:cNvPr>
          <p:cNvGrpSpPr/>
          <p:nvPr/>
        </p:nvGrpSpPr>
        <p:grpSpPr>
          <a:xfrm>
            <a:off x="4640852" y="5616317"/>
            <a:ext cx="1946463" cy="187958"/>
            <a:chOff x="2462491" y="5277885"/>
            <a:chExt cx="2595284" cy="250611"/>
          </a:xfrm>
        </p:grpSpPr>
        <p:cxnSp>
          <p:nvCxnSpPr>
            <p:cNvPr id="84" name="Straight Connector 83">
              <a:extLst>
                <a:ext uri="{FF2B5EF4-FFF2-40B4-BE49-F238E27FC236}">
                  <a16:creationId xmlns:a16="http://schemas.microsoft.com/office/drawing/2014/main" id="{542C5569-9BD8-F145-AE11-26F1075B89C7}"/>
                </a:ext>
              </a:extLst>
            </p:cNvPr>
            <p:cNvCxnSpPr>
              <a:cxnSpLocks/>
            </p:cNvCxnSpPr>
            <p:nvPr/>
          </p:nvCxnSpPr>
          <p:spPr>
            <a:xfrm>
              <a:off x="2462491" y="5404076"/>
              <a:ext cx="2595284" cy="0"/>
            </a:xfrm>
            <a:prstGeom prst="line">
              <a:avLst/>
            </a:prstGeom>
          </p:spPr>
          <p:style>
            <a:lnRef idx="2">
              <a:schemeClr val="accent1"/>
            </a:lnRef>
            <a:fillRef idx="0">
              <a:schemeClr val="accent1"/>
            </a:fillRef>
            <a:effectRef idx="1">
              <a:schemeClr val="accent1"/>
            </a:effectRef>
            <a:fontRef idx="minor">
              <a:schemeClr val="tx1"/>
            </a:fontRef>
          </p:style>
        </p:cxnSp>
        <p:sp>
          <p:nvSpPr>
            <p:cNvPr id="85" name="Oval 84">
              <a:extLst>
                <a:ext uri="{FF2B5EF4-FFF2-40B4-BE49-F238E27FC236}">
                  <a16:creationId xmlns:a16="http://schemas.microsoft.com/office/drawing/2014/main" id="{4B31DC22-879B-844F-B726-50277C84416C}"/>
                </a:ext>
              </a:extLst>
            </p:cNvPr>
            <p:cNvSpPr/>
            <p:nvPr/>
          </p:nvSpPr>
          <p:spPr>
            <a:xfrm>
              <a:off x="3073170" y="5283598"/>
              <a:ext cx="243735" cy="244898"/>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86" name="Oval 85">
              <a:extLst>
                <a:ext uri="{FF2B5EF4-FFF2-40B4-BE49-F238E27FC236}">
                  <a16:creationId xmlns:a16="http://schemas.microsoft.com/office/drawing/2014/main" id="{44DC9225-CEC9-E84D-95AA-08EA1B8DA1A8}"/>
                </a:ext>
              </a:extLst>
            </p:cNvPr>
            <p:cNvSpPr/>
            <p:nvPr/>
          </p:nvSpPr>
          <p:spPr>
            <a:xfrm>
              <a:off x="4095595" y="5277885"/>
              <a:ext cx="243735" cy="244898"/>
            </a:xfrm>
            <a:prstGeom prst="ellipse">
              <a:avLst/>
            </a:prstGeom>
            <a:solidFill>
              <a:schemeClr val="bg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grpSp>
      <p:sp>
        <p:nvSpPr>
          <p:cNvPr id="87" name="TextBox 86">
            <a:extLst>
              <a:ext uri="{FF2B5EF4-FFF2-40B4-BE49-F238E27FC236}">
                <a16:creationId xmlns:a16="http://schemas.microsoft.com/office/drawing/2014/main" id="{CA0FDEC1-92C4-7940-A02B-ABA4FAE2DF4A}"/>
              </a:ext>
            </a:extLst>
          </p:cNvPr>
          <p:cNvSpPr txBox="1"/>
          <p:nvPr/>
        </p:nvSpPr>
        <p:spPr>
          <a:xfrm>
            <a:off x="5000633" y="5913090"/>
            <a:ext cx="1054456" cy="300082"/>
          </a:xfrm>
          <a:prstGeom prst="rect">
            <a:avLst/>
          </a:prstGeom>
          <a:noFill/>
        </p:spPr>
        <p:txBody>
          <a:bodyPr wrap="none" rtlCol="0">
            <a:spAutoFit/>
          </a:bodyPr>
          <a:lstStyle/>
          <a:p>
            <a:r>
              <a:rPr lang="en-US" sz="1350" dirty="0"/>
              <a:t>GWAS Cases</a:t>
            </a:r>
          </a:p>
        </p:txBody>
      </p:sp>
      <p:sp>
        <p:nvSpPr>
          <p:cNvPr id="54" name="Title 1">
            <a:extLst>
              <a:ext uri="{FF2B5EF4-FFF2-40B4-BE49-F238E27FC236}">
                <a16:creationId xmlns:a16="http://schemas.microsoft.com/office/drawing/2014/main" id="{FD38651A-55F0-1D43-EEFC-18117F7FD5E5}"/>
              </a:ext>
            </a:extLst>
          </p:cNvPr>
          <p:cNvSpPr>
            <a:spLocks noGrp="1"/>
          </p:cNvSpPr>
          <p:nvPr>
            <p:ph type="title"/>
          </p:nvPr>
        </p:nvSpPr>
        <p:spPr>
          <a:xfrm>
            <a:off x="200021" y="422134"/>
            <a:ext cx="8892540" cy="994172"/>
          </a:xfrm>
        </p:spPr>
        <p:txBody>
          <a:bodyPr>
            <a:noAutofit/>
          </a:bodyPr>
          <a:lstStyle/>
          <a:p>
            <a:r>
              <a:rPr lang="en-US" sz="3600" dirty="0"/>
              <a:t>Accounting for LD in summary data is a major challenge</a:t>
            </a:r>
            <a:endParaRPr lang="en-US" sz="3600" i="1" dirty="0"/>
          </a:p>
        </p:txBody>
      </p:sp>
      <p:sp>
        <p:nvSpPr>
          <p:cNvPr id="55" name="Text Box 6">
            <a:extLst>
              <a:ext uri="{FF2B5EF4-FFF2-40B4-BE49-F238E27FC236}">
                <a16:creationId xmlns:a16="http://schemas.microsoft.com/office/drawing/2014/main" id="{FF84131C-059E-2C1C-EACD-88104AA7AD62}"/>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56" name="Text Box 8">
            <a:extLst>
              <a:ext uri="{FF2B5EF4-FFF2-40B4-BE49-F238E27FC236}">
                <a16:creationId xmlns:a16="http://schemas.microsoft.com/office/drawing/2014/main" id="{1319CAD9-8A24-C111-A3CB-8AD2BB5D1517}"/>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88" name="Text Box 9">
            <a:extLst>
              <a:ext uri="{FF2B5EF4-FFF2-40B4-BE49-F238E27FC236}">
                <a16:creationId xmlns:a16="http://schemas.microsoft.com/office/drawing/2014/main" id="{BAFED778-02CB-3977-281A-9F5C61B631CB}"/>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390288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A622D-CC51-4146-BE38-DB36F8A8F004}"/>
              </a:ext>
            </a:extLst>
          </p:cNvPr>
          <p:cNvSpPr>
            <a:spLocks noGrp="1"/>
          </p:cNvSpPr>
          <p:nvPr>
            <p:ph type="title"/>
          </p:nvPr>
        </p:nvSpPr>
        <p:spPr/>
        <p:txBody>
          <a:bodyPr/>
          <a:lstStyle/>
          <a:p>
            <a:r>
              <a:rPr lang="en-US" dirty="0"/>
              <a:t>Current directions in the field</a:t>
            </a:r>
          </a:p>
        </p:txBody>
      </p:sp>
      <p:sp>
        <p:nvSpPr>
          <p:cNvPr id="3" name="Content Placeholder 2">
            <a:extLst>
              <a:ext uri="{FF2B5EF4-FFF2-40B4-BE49-F238E27FC236}">
                <a16:creationId xmlns:a16="http://schemas.microsoft.com/office/drawing/2014/main" id="{F7E79A08-523F-4C48-BAF3-695E85FB7D8C}"/>
              </a:ext>
            </a:extLst>
          </p:cNvPr>
          <p:cNvSpPr>
            <a:spLocks noGrp="1"/>
          </p:cNvSpPr>
          <p:nvPr>
            <p:ph idx="1"/>
          </p:nvPr>
        </p:nvSpPr>
        <p:spPr>
          <a:xfrm>
            <a:off x="628650" y="2393737"/>
            <a:ext cx="7886700" cy="3263504"/>
          </a:xfrm>
        </p:spPr>
        <p:txBody>
          <a:bodyPr>
            <a:normAutofit fontScale="85000" lnSpcReduction="10000"/>
          </a:bodyPr>
          <a:lstStyle/>
          <a:p>
            <a:r>
              <a:rPr lang="en-US" dirty="0"/>
              <a:t>Better corrections for noise and LD</a:t>
            </a:r>
          </a:p>
          <a:p>
            <a:endParaRPr lang="en-US" dirty="0"/>
          </a:p>
          <a:p>
            <a:r>
              <a:rPr lang="en-US" dirty="0"/>
              <a:t>Incorporation of fine-mapping (if we know causative variants, there is no need to worry about LD)</a:t>
            </a:r>
          </a:p>
          <a:p>
            <a:endParaRPr lang="en-US" dirty="0"/>
          </a:p>
          <a:p>
            <a:r>
              <a:rPr lang="en-US" dirty="0"/>
              <a:t>Incorporation of functional priors (e.g. </a:t>
            </a:r>
            <a:r>
              <a:rPr lang="en-US" dirty="0" err="1"/>
              <a:t>PolyFun</a:t>
            </a:r>
            <a:r>
              <a:rPr lang="en-US" dirty="0"/>
              <a:t>)</a:t>
            </a:r>
          </a:p>
        </p:txBody>
      </p:sp>
      <p:sp>
        <p:nvSpPr>
          <p:cNvPr id="4" name="Text Box 6">
            <a:extLst>
              <a:ext uri="{FF2B5EF4-FFF2-40B4-BE49-F238E27FC236}">
                <a16:creationId xmlns:a16="http://schemas.microsoft.com/office/drawing/2014/main" id="{E76C6BF3-546C-397C-D3A9-EBBFDA6AD18F}"/>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5" name="Text Box 8">
            <a:extLst>
              <a:ext uri="{FF2B5EF4-FFF2-40B4-BE49-F238E27FC236}">
                <a16:creationId xmlns:a16="http://schemas.microsoft.com/office/drawing/2014/main" id="{9C00E8EC-BB2B-1FBF-5890-D0D41F01EE84}"/>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6" name="Text Box 9">
            <a:extLst>
              <a:ext uri="{FF2B5EF4-FFF2-40B4-BE49-F238E27FC236}">
                <a16:creationId xmlns:a16="http://schemas.microsoft.com/office/drawing/2014/main" id="{D133B626-22C2-805A-BA9E-4369641D299B}"/>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3450469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84667-A49A-DB41-9150-FA4505751113}"/>
              </a:ext>
            </a:extLst>
          </p:cNvPr>
          <p:cNvSpPr>
            <a:spLocks noGrp="1"/>
          </p:cNvSpPr>
          <p:nvPr>
            <p:ph type="title"/>
          </p:nvPr>
        </p:nvSpPr>
        <p:spPr/>
        <p:txBody>
          <a:bodyPr>
            <a:normAutofit fontScale="90000"/>
          </a:bodyPr>
          <a:lstStyle/>
          <a:p>
            <a:pPr algn="ctr"/>
            <a:r>
              <a:rPr lang="en-US" dirty="0"/>
              <a:t>CAGI6 Polygenic prediction challenge</a:t>
            </a:r>
          </a:p>
        </p:txBody>
      </p:sp>
      <p:sp>
        <p:nvSpPr>
          <p:cNvPr id="3" name="Content Placeholder 2">
            <a:extLst>
              <a:ext uri="{FF2B5EF4-FFF2-40B4-BE49-F238E27FC236}">
                <a16:creationId xmlns:a16="http://schemas.microsoft.com/office/drawing/2014/main" id="{2EE85F2F-9967-4449-977A-76E3E66FF56C}"/>
              </a:ext>
            </a:extLst>
          </p:cNvPr>
          <p:cNvSpPr>
            <a:spLocks noGrp="1"/>
          </p:cNvSpPr>
          <p:nvPr>
            <p:ph idx="1"/>
          </p:nvPr>
        </p:nvSpPr>
        <p:spPr>
          <a:xfrm>
            <a:off x="628650" y="2747016"/>
            <a:ext cx="7886700" cy="2505467"/>
          </a:xfrm>
        </p:spPr>
        <p:txBody>
          <a:bodyPr>
            <a:noAutofit/>
          </a:bodyPr>
          <a:lstStyle/>
          <a:p>
            <a:r>
              <a:rPr lang="en-US" sz="2700" dirty="0"/>
              <a:t>The challenge evaluates accuracy of new statistical methods</a:t>
            </a:r>
          </a:p>
          <a:p>
            <a:endParaRPr lang="en-US" sz="2700" dirty="0"/>
          </a:p>
          <a:p>
            <a:r>
              <a:rPr lang="en-US" sz="2700" dirty="0"/>
              <a:t>The challenge assesses the utility of functional annotations and the ability of the algorithms to incorporate them</a:t>
            </a:r>
          </a:p>
        </p:txBody>
      </p:sp>
      <p:sp>
        <p:nvSpPr>
          <p:cNvPr id="4" name="Text Box 6">
            <a:extLst>
              <a:ext uri="{FF2B5EF4-FFF2-40B4-BE49-F238E27FC236}">
                <a16:creationId xmlns:a16="http://schemas.microsoft.com/office/drawing/2014/main" id="{6BAD0CC6-D124-F7EF-2A27-50BAA9595ADF}"/>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5" name="Text Box 8">
            <a:extLst>
              <a:ext uri="{FF2B5EF4-FFF2-40B4-BE49-F238E27FC236}">
                <a16:creationId xmlns:a16="http://schemas.microsoft.com/office/drawing/2014/main" id="{328421CF-27FB-B575-B71B-2A14F571336F}"/>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6" name="Text Box 9">
            <a:extLst>
              <a:ext uri="{FF2B5EF4-FFF2-40B4-BE49-F238E27FC236}">
                <a16:creationId xmlns:a16="http://schemas.microsoft.com/office/drawing/2014/main" id="{6043EDA4-27FC-DDDC-1AC4-921941CFB4D0}"/>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9068596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84667-A49A-DB41-9150-FA4505751113}"/>
              </a:ext>
            </a:extLst>
          </p:cNvPr>
          <p:cNvSpPr>
            <a:spLocks noGrp="1"/>
          </p:cNvSpPr>
          <p:nvPr>
            <p:ph type="title"/>
          </p:nvPr>
        </p:nvSpPr>
        <p:spPr/>
        <p:txBody>
          <a:bodyPr>
            <a:normAutofit fontScale="90000"/>
          </a:bodyPr>
          <a:lstStyle/>
          <a:p>
            <a:pPr algn="ctr"/>
            <a:r>
              <a:rPr lang="en-US" dirty="0"/>
              <a:t>CAGI6 Polygenic prediction challenge</a:t>
            </a:r>
          </a:p>
        </p:txBody>
      </p:sp>
      <p:sp>
        <p:nvSpPr>
          <p:cNvPr id="3" name="Content Placeholder 2">
            <a:extLst>
              <a:ext uri="{FF2B5EF4-FFF2-40B4-BE49-F238E27FC236}">
                <a16:creationId xmlns:a16="http://schemas.microsoft.com/office/drawing/2014/main" id="{2EE85F2F-9967-4449-977A-76E3E66FF56C}"/>
              </a:ext>
            </a:extLst>
          </p:cNvPr>
          <p:cNvSpPr>
            <a:spLocks noGrp="1"/>
          </p:cNvSpPr>
          <p:nvPr>
            <p:ph idx="1"/>
          </p:nvPr>
        </p:nvSpPr>
        <p:spPr>
          <a:xfrm>
            <a:off x="628650" y="1669313"/>
            <a:ext cx="8071921" cy="4348716"/>
          </a:xfrm>
        </p:spPr>
        <p:txBody>
          <a:bodyPr>
            <a:noAutofit/>
          </a:bodyPr>
          <a:lstStyle/>
          <a:p>
            <a:r>
              <a:rPr lang="en-US" sz="2700" dirty="0"/>
              <a:t>As currently design, the challenge does not address the issue of transferability between populations</a:t>
            </a:r>
          </a:p>
          <a:p>
            <a:endParaRPr lang="en-US" sz="2700" dirty="0"/>
          </a:p>
          <a:p>
            <a:r>
              <a:rPr lang="en-US" sz="2700" dirty="0"/>
              <a:t>The challenge does not evaluate the utility of new training datasets</a:t>
            </a:r>
          </a:p>
          <a:p>
            <a:endParaRPr lang="en-US" sz="2700" dirty="0"/>
          </a:p>
          <a:p>
            <a:r>
              <a:rPr lang="en-US" sz="2700" dirty="0"/>
              <a:t>The challenge does not address issues of data processing</a:t>
            </a:r>
          </a:p>
        </p:txBody>
      </p:sp>
      <p:sp>
        <p:nvSpPr>
          <p:cNvPr id="4" name="Text Box 6">
            <a:extLst>
              <a:ext uri="{FF2B5EF4-FFF2-40B4-BE49-F238E27FC236}">
                <a16:creationId xmlns:a16="http://schemas.microsoft.com/office/drawing/2014/main" id="{276FA5E5-C690-E916-9ABD-E3B4EB1303D5}"/>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5" name="Text Box 8">
            <a:extLst>
              <a:ext uri="{FF2B5EF4-FFF2-40B4-BE49-F238E27FC236}">
                <a16:creationId xmlns:a16="http://schemas.microsoft.com/office/drawing/2014/main" id="{6765E051-D20F-63D3-7E9A-9373BBFA9FAD}"/>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6" name="Text Box 9">
            <a:extLst>
              <a:ext uri="{FF2B5EF4-FFF2-40B4-BE49-F238E27FC236}">
                <a16:creationId xmlns:a16="http://schemas.microsoft.com/office/drawing/2014/main" id="{5B054B5D-9527-E2F2-6E11-3418486B5B14}"/>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8634579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84667-A49A-DB41-9150-FA4505751113}"/>
              </a:ext>
            </a:extLst>
          </p:cNvPr>
          <p:cNvSpPr>
            <a:spLocks noGrp="1"/>
          </p:cNvSpPr>
          <p:nvPr>
            <p:ph type="title"/>
          </p:nvPr>
        </p:nvSpPr>
        <p:spPr/>
        <p:txBody>
          <a:bodyPr>
            <a:normAutofit fontScale="90000"/>
          </a:bodyPr>
          <a:lstStyle/>
          <a:p>
            <a:pPr algn="ctr"/>
            <a:r>
              <a:rPr lang="en-US" dirty="0"/>
              <a:t>CAGI6 Polygenic prediction challenge</a:t>
            </a:r>
          </a:p>
        </p:txBody>
      </p:sp>
      <p:sp>
        <p:nvSpPr>
          <p:cNvPr id="3" name="Content Placeholder 2">
            <a:extLst>
              <a:ext uri="{FF2B5EF4-FFF2-40B4-BE49-F238E27FC236}">
                <a16:creationId xmlns:a16="http://schemas.microsoft.com/office/drawing/2014/main" id="{2EE85F2F-9967-4449-977A-76E3E66FF56C}"/>
              </a:ext>
            </a:extLst>
          </p:cNvPr>
          <p:cNvSpPr>
            <a:spLocks noGrp="1"/>
          </p:cNvSpPr>
          <p:nvPr>
            <p:ph idx="1"/>
          </p:nvPr>
        </p:nvSpPr>
        <p:spPr>
          <a:xfrm>
            <a:off x="457200" y="1600200"/>
            <a:ext cx="8229600" cy="4667865"/>
          </a:xfrm>
        </p:spPr>
        <p:txBody>
          <a:bodyPr>
            <a:normAutofit/>
          </a:bodyPr>
          <a:lstStyle/>
          <a:p>
            <a:r>
              <a:rPr lang="en-US" sz="2700" dirty="0"/>
              <a:t>Technically difficult challenge – small number of submissions</a:t>
            </a:r>
          </a:p>
          <a:p>
            <a:endParaRPr lang="en-US" sz="2700" dirty="0"/>
          </a:p>
          <a:p>
            <a:r>
              <a:rPr lang="en-US" sz="2700" dirty="0"/>
              <a:t>Bringing experts into CAGI – need to demonstrate a clear benefits of participating</a:t>
            </a:r>
          </a:p>
          <a:p>
            <a:endParaRPr lang="en-US" sz="2700" dirty="0"/>
          </a:p>
          <a:p>
            <a:r>
              <a:rPr lang="en-US" sz="2700" dirty="0"/>
              <a:t>Bringing new computational biology groups into the field – help getting over the hurdle of training data access</a:t>
            </a:r>
          </a:p>
        </p:txBody>
      </p:sp>
      <p:sp>
        <p:nvSpPr>
          <p:cNvPr id="4" name="Text Box 6">
            <a:extLst>
              <a:ext uri="{FF2B5EF4-FFF2-40B4-BE49-F238E27FC236}">
                <a16:creationId xmlns:a16="http://schemas.microsoft.com/office/drawing/2014/main" id="{10CA79AE-8E2D-3429-28A6-C31CF56CEDFB}"/>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5" name="Text Box 8">
            <a:extLst>
              <a:ext uri="{FF2B5EF4-FFF2-40B4-BE49-F238E27FC236}">
                <a16:creationId xmlns:a16="http://schemas.microsoft.com/office/drawing/2014/main" id="{3AA669CE-5D52-4820-C945-472E88C845EF}"/>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6" name="Text Box 9">
            <a:extLst>
              <a:ext uri="{FF2B5EF4-FFF2-40B4-BE49-F238E27FC236}">
                <a16:creationId xmlns:a16="http://schemas.microsoft.com/office/drawing/2014/main" id="{B356B32C-5184-799F-94DC-AF279A6754D6}"/>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5243311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90DF8-54E0-3548-9748-2AA11CE2D2DE}"/>
              </a:ext>
            </a:extLst>
          </p:cNvPr>
          <p:cNvSpPr>
            <a:spLocks noGrp="1"/>
          </p:cNvSpPr>
          <p:nvPr>
            <p:ph type="title"/>
          </p:nvPr>
        </p:nvSpPr>
        <p:spPr/>
        <p:txBody>
          <a:bodyPr>
            <a:normAutofit fontScale="90000"/>
          </a:bodyPr>
          <a:lstStyle/>
          <a:p>
            <a:pPr algn="ctr"/>
            <a:r>
              <a:rPr lang="en-US" dirty="0"/>
              <a:t>Worries about CAGI6 Polygenic prediction challenge</a:t>
            </a:r>
          </a:p>
        </p:txBody>
      </p:sp>
      <p:sp>
        <p:nvSpPr>
          <p:cNvPr id="3" name="Content Placeholder 2">
            <a:extLst>
              <a:ext uri="{FF2B5EF4-FFF2-40B4-BE49-F238E27FC236}">
                <a16:creationId xmlns:a16="http://schemas.microsoft.com/office/drawing/2014/main" id="{902634EB-1D24-714F-9EC4-1E546232A238}"/>
              </a:ext>
            </a:extLst>
          </p:cNvPr>
          <p:cNvSpPr>
            <a:spLocks noGrp="1"/>
          </p:cNvSpPr>
          <p:nvPr>
            <p:ph idx="1"/>
          </p:nvPr>
        </p:nvSpPr>
        <p:spPr/>
        <p:txBody>
          <a:bodyPr/>
          <a:lstStyle/>
          <a:p>
            <a:pPr lvl="1"/>
            <a:endParaRPr lang="en-US" dirty="0"/>
          </a:p>
          <a:p>
            <a:r>
              <a:rPr lang="en-US" sz="2700" dirty="0"/>
              <a:t>Investment in the statistics does not pay off any longer. </a:t>
            </a:r>
          </a:p>
          <a:p>
            <a:pPr lvl="2"/>
            <a:r>
              <a:rPr lang="en-US" dirty="0"/>
              <a:t>Looks like it still does!</a:t>
            </a:r>
          </a:p>
          <a:p>
            <a:endParaRPr lang="en-US" dirty="0"/>
          </a:p>
          <a:p>
            <a:r>
              <a:rPr lang="en-US" sz="2700" dirty="0"/>
              <a:t>We would not have an improvement over the baseline for any of the phenotypes.</a:t>
            </a:r>
          </a:p>
          <a:p>
            <a:pPr lvl="2"/>
            <a:r>
              <a:rPr lang="en-US" dirty="0"/>
              <a:t>Looks like we do!</a:t>
            </a:r>
          </a:p>
          <a:p>
            <a:pPr lvl="1"/>
            <a:endParaRPr lang="en-US" dirty="0"/>
          </a:p>
          <a:p>
            <a:pPr lvl="1"/>
            <a:endParaRPr lang="en-US" dirty="0"/>
          </a:p>
          <a:p>
            <a:pPr lvl="1"/>
            <a:endParaRPr lang="en-US" dirty="0"/>
          </a:p>
          <a:p>
            <a:pPr lvl="1"/>
            <a:endParaRPr lang="en-US" dirty="0"/>
          </a:p>
        </p:txBody>
      </p:sp>
      <p:sp>
        <p:nvSpPr>
          <p:cNvPr id="7" name="Text Box 6">
            <a:extLst>
              <a:ext uri="{FF2B5EF4-FFF2-40B4-BE49-F238E27FC236}">
                <a16:creationId xmlns:a16="http://schemas.microsoft.com/office/drawing/2014/main" id="{8B9CC8C0-D11A-07C1-E2D0-1D481D7322B4}"/>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8" name="Text Box 8">
            <a:extLst>
              <a:ext uri="{FF2B5EF4-FFF2-40B4-BE49-F238E27FC236}">
                <a16:creationId xmlns:a16="http://schemas.microsoft.com/office/drawing/2014/main" id="{CE609C04-D7D9-12BE-CB4B-B43C4833AA54}"/>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9" name="Text Box 9">
            <a:extLst>
              <a:ext uri="{FF2B5EF4-FFF2-40B4-BE49-F238E27FC236}">
                <a16:creationId xmlns:a16="http://schemas.microsoft.com/office/drawing/2014/main" id="{C5A6D030-0D66-7F15-3726-2CE850E19323}"/>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37394005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64047-C592-E188-849F-2160E7C17206}"/>
              </a:ext>
            </a:extLst>
          </p:cNvPr>
          <p:cNvSpPr>
            <a:spLocks noGrp="1"/>
          </p:cNvSpPr>
          <p:nvPr>
            <p:ph type="title"/>
          </p:nvPr>
        </p:nvSpPr>
        <p:spPr>
          <a:xfrm>
            <a:off x="457200" y="2943410"/>
            <a:ext cx="8229600" cy="1143000"/>
          </a:xfrm>
        </p:spPr>
        <p:txBody>
          <a:bodyPr>
            <a:normAutofit fontScale="90000"/>
          </a:bodyPr>
          <a:lstStyle/>
          <a:p>
            <a:r>
              <a:rPr lang="en-US" dirty="0"/>
              <a:t>CAGI6 PRS Challenge</a:t>
            </a:r>
            <a:br>
              <a:rPr lang="en-US" dirty="0"/>
            </a:br>
            <a:r>
              <a:rPr lang="en-US" dirty="0"/>
              <a:t>Assessment</a:t>
            </a:r>
          </a:p>
        </p:txBody>
      </p:sp>
    </p:spTree>
    <p:extLst>
      <p:ext uri="{BB962C8B-B14F-4D97-AF65-F5344CB8AC3E}">
        <p14:creationId xmlns:p14="http://schemas.microsoft.com/office/powerpoint/2010/main" val="40113497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B9808-4838-8847-84CC-E3556B792ACD}"/>
              </a:ext>
            </a:extLst>
          </p:cNvPr>
          <p:cNvSpPr>
            <a:spLocks noGrp="1"/>
          </p:cNvSpPr>
          <p:nvPr>
            <p:ph type="title"/>
          </p:nvPr>
        </p:nvSpPr>
        <p:spPr/>
        <p:txBody>
          <a:bodyPr>
            <a:normAutofit/>
          </a:bodyPr>
          <a:lstStyle/>
          <a:p>
            <a:pPr algn="ctr"/>
            <a:r>
              <a:rPr lang="en-US" sz="4000" b="1" dirty="0"/>
              <a:t>PRS Challenge Overview: Phenotypes</a:t>
            </a:r>
          </a:p>
        </p:txBody>
      </p:sp>
      <p:sp>
        <p:nvSpPr>
          <p:cNvPr id="3" name="Content Placeholder 2">
            <a:extLst>
              <a:ext uri="{FF2B5EF4-FFF2-40B4-BE49-F238E27FC236}">
                <a16:creationId xmlns:a16="http://schemas.microsoft.com/office/drawing/2014/main" id="{0A26CFDC-3B1C-004E-AB88-93AFD80083C8}"/>
              </a:ext>
            </a:extLst>
          </p:cNvPr>
          <p:cNvSpPr>
            <a:spLocks noGrp="1"/>
          </p:cNvSpPr>
          <p:nvPr>
            <p:ph idx="1"/>
          </p:nvPr>
        </p:nvSpPr>
        <p:spPr/>
        <p:txBody>
          <a:bodyPr>
            <a:normAutofit lnSpcReduction="10000"/>
          </a:bodyPr>
          <a:lstStyle/>
          <a:p>
            <a:r>
              <a:rPr lang="en-US" dirty="0"/>
              <a:t>30 Simulated phenotypes</a:t>
            </a:r>
          </a:p>
          <a:p>
            <a:endParaRPr lang="en-US" dirty="0"/>
          </a:p>
          <a:p>
            <a:r>
              <a:rPr lang="en-US" dirty="0"/>
              <a:t>4 Real phenotypes with screening/early intervention available:</a:t>
            </a:r>
          </a:p>
          <a:p>
            <a:pPr lvl="1"/>
            <a:r>
              <a:rPr lang="en-US" dirty="0"/>
              <a:t>Breast Cancer (</a:t>
            </a:r>
            <a:r>
              <a:rPr lang="en-US" dirty="0" err="1"/>
              <a:t>BCa</a:t>
            </a:r>
            <a:r>
              <a:rPr lang="en-US" dirty="0"/>
              <a:t>)</a:t>
            </a:r>
          </a:p>
          <a:p>
            <a:pPr lvl="1"/>
            <a:r>
              <a:rPr lang="en-US" dirty="0"/>
              <a:t>Early-onset Coronary Artery Disease (CAD)</a:t>
            </a:r>
          </a:p>
          <a:p>
            <a:pPr lvl="1"/>
            <a:r>
              <a:rPr lang="en-US" dirty="0"/>
              <a:t>Inflammatory Bowel Disease (IBD)</a:t>
            </a:r>
          </a:p>
          <a:p>
            <a:pPr lvl="1"/>
            <a:r>
              <a:rPr lang="en-US" dirty="0"/>
              <a:t>Type 2 Diabetes (T2D)</a:t>
            </a:r>
          </a:p>
          <a:p>
            <a:endParaRPr lang="en-US" dirty="0"/>
          </a:p>
          <a:p>
            <a:r>
              <a:rPr lang="en-US" dirty="0"/>
              <a:t>Source: Chun and </a:t>
            </a:r>
            <a:r>
              <a:rPr lang="en-US" dirty="0" err="1"/>
              <a:t>Imakaev</a:t>
            </a:r>
            <a:r>
              <a:rPr lang="en-US" dirty="0"/>
              <a:t> et al. AJHG 2020</a:t>
            </a:r>
          </a:p>
        </p:txBody>
      </p:sp>
      <p:sp>
        <p:nvSpPr>
          <p:cNvPr id="9" name="Text Box 6">
            <a:extLst>
              <a:ext uri="{FF2B5EF4-FFF2-40B4-BE49-F238E27FC236}">
                <a16:creationId xmlns:a16="http://schemas.microsoft.com/office/drawing/2014/main" id="{EC329E7D-0290-5F99-57D2-831B89501935}"/>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0" name="Text Box 8">
            <a:extLst>
              <a:ext uri="{FF2B5EF4-FFF2-40B4-BE49-F238E27FC236}">
                <a16:creationId xmlns:a16="http://schemas.microsoft.com/office/drawing/2014/main" id="{A29D5B29-53A5-5400-DF8F-924CA9F16524}"/>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11" name="Text Box 9">
            <a:extLst>
              <a:ext uri="{FF2B5EF4-FFF2-40B4-BE49-F238E27FC236}">
                <a16:creationId xmlns:a16="http://schemas.microsoft.com/office/drawing/2014/main" id="{21A826AA-D98D-677C-C779-1CF207A18973}"/>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20291803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529595E1-9FD4-454D-9A6F-1EE8E8A82CF6}"/>
              </a:ext>
            </a:extLst>
          </p:cNvPr>
          <p:cNvSpPr/>
          <p:nvPr/>
        </p:nvSpPr>
        <p:spPr>
          <a:xfrm>
            <a:off x="1400127" y="2730606"/>
            <a:ext cx="4380187" cy="2146465"/>
          </a:xfrm>
          <a:prstGeom prst="roundRect">
            <a:avLst/>
          </a:prstGeom>
          <a:noFill/>
          <a:ln w="2857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38137DE5-A7A6-364D-8A0E-D3A0C2181740}"/>
              </a:ext>
            </a:extLst>
          </p:cNvPr>
          <p:cNvSpPr>
            <a:spLocks noGrp="1"/>
          </p:cNvSpPr>
          <p:nvPr>
            <p:ph type="title"/>
          </p:nvPr>
        </p:nvSpPr>
        <p:spPr/>
        <p:txBody>
          <a:bodyPr>
            <a:normAutofit/>
          </a:bodyPr>
          <a:lstStyle/>
          <a:p>
            <a:pPr algn="ctr"/>
            <a:r>
              <a:rPr lang="en-US" sz="4000" b="1" dirty="0"/>
              <a:t>Datasets: Simulated phenotypes</a:t>
            </a:r>
          </a:p>
        </p:txBody>
      </p:sp>
      <p:sp>
        <p:nvSpPr>
          <p:cNvPr id="4" name="Rounded Rectangle 3">
            <a:extLst>
              <a:ext uri="{FF2B5EF4-FFF2-40B4-BE49-F238E27FC236}">
                <a16:creationId xmlns:a16="http://schemas.microsoft.com/office/drawing/2014/main" id="{7E63AEEC-F873-CD48-B68A-4459970D1FF5}"/>
              </a:ext>
            </a:extLst>
          </p:cNvPr>
          <p:cNvSpPr/>
          <p:nvPr/>
        </p:nvSpPr>
        <p:spPr>
          <a:xfrm>
            <a:off x="1695942" y="3027815"/>
            <a:ext cx="1764970" cy="1466277"/>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GWAS</a:t>
            </a:r>
          </a:p>
          <a:p>
            <a:pPr algn="ctr"/>
            <a:r>
              <a:rPr lang="en-US" sz="1350" dirty="0"/>
              <a:t>summary statistics</a:t>
            </a:r>
          </a:p>
          <a:p>
            <a:pPr algn="ctr"/>
            <a:r>
              <a:rPr lang="en-US" sz="1350" dirty="0"/>
              <a:t>N=100,000</a:t>
            </a:r>
          </a:p>
        </p:txBody>
      </p:sp>
      <p:sp>
        <p:nvSpPr>
          <p:cNvPr id="5" name="Rounded Rectangle 4">
            <a:extLst>
              <a:ext uri="{FF2B5EF4-FFF2-40B4-BE49-F238E27FC236}">
                <a16:creationId xmlns:a16="http://schemas.microsoft.com/office/drawing/2014/main" id="{7A876E67-E8F7-AB4F-8DA8-E8AFE70038A5}"/>
              </a:ext>
            </a:extLst>
          </p:cNvPr>
          <p:cNvSpPr/>
          <p:nvPr/>
        </p:nvSpPr>
        <p:spPr>
          <a:xfrm>
            <a:off x="3676897" y="3027815"/>
            <a:ext cx="1764970" cy="1466277"/>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Training cohort:</a:t>
            </a:r>
          </a:p>
          <a:p>
            <a:pPr algn="ctr"/>
            <a:r>
              <a:rPr lang="en-US" sz="1350" dirty="0"/>
              <a:t>N=2,500/2,500</a:t>
            </a:r>
          </a:p>
          <a:p>
            <a:pPr algn="ctr"/>
            <a:r>
              <a:rPr lang="en-US" sz="1350" dirty="0"/>
              <a:t>individual genotypes</a:t>
            </a:r>
          </a:p>
          <a:p>
            <a:pPr algn="ctr"/>
            <a:r>
              <a:rPr lang="en-US" sz="1350" dirty="0"/>
              <a:t>disease outcomes</a:t>
            </a:r>
          </a:p>
        </p:txBody>
      </p:sp>
      <p:sp>
        <p:nvSpPr>
          <p:cNvPr id="8" name="Rounded Rectangle 7">
            <a:extLst>
              <a:ext uri="{FF2B5EF4-FFF2-40B4-BE49-F238E27FC236}">
                <a16:creationId xmlns:a16="http://schemas.microsoft.com/office/drawing/2014/main" id="{62D74769-FE1A-1C40-A73F-367903EF6856}"/>
              </a:ext>
            </a:extLst>
          </p:cNvPr>
          <p:cNvSpPr/>
          <p:nvPr/>
        </p:nvSpPr>
        <p:spPr>
          <a:xfrm>
            <a:off x="6496545" y="2499037"/>
            <a:ext cx="1764970" cy="1226105"/>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Validation cohort:</a:t>
            </a:r>
          </a:p>
          <a:p>
            <a:pPr algn="ctr"/>
            <a:r>
              <a:rPr lang="en-US" sz="1350" dirty="0"/>
              <a:t>N=50,000</a:t>
            </a:r>
          </a:p>
          <a:p>
            <a:pPr algn="ctr"/>
            <a:r>
              <a:rPr lang="en-US" sz="1350" dirty="0"/>
              <a:t>individual genotypes</a:t>
            </a:r>
          </a:p>
        </p:txBody>
      </p:sp>
      <p:sp>
        <p:nvSpPr>
          <p:cNvPr id="13" name="TextBox 12">
            <a:extLst>
              <a:ext uri="{FF2B5EF4-FFF2-40B4-BE49-F238E27FC236}">
                <a16:creationId xmlns:a16="http://schemas.microsoft.com/office/drawing/2014/main" id="{04959023-E5DC-2A4B-BFBA-5ECB3C874864}"/>
              </a:ext>
            </a:extLst>
          </p:cNvPr>
          <p:cNvSpPr txBox="1"/>
          <p:nvPr/>
        </p:nvSpPr>
        <p:spPr>
          <a:xfrm>
            <a:off x="1995054" y="2499037"/>
            <a:ext cx="673582" cy="300082"/>
          </a:xfrm>
          <a:prstGeom prst="rect">
            <a:avLst/>
          </a:prstGeom>
          <a:noFill/>
        </p:spPr>
        <p:txBody>
          <a:bodyPr wrap="none" rtlCol="0">
            <a:spAutoFit/>
          </a:bodyPr>
          <a:lstStyle/>
          <a:p>
            <a:r>
              <a:rPr lang="en-US" sz="1350" dirty="0"/>
              <a:t>Inputs:</a:t>
            </a:r>
          </a:p>
        </p:txBody>
      </p:sp>
      <p:sp>
        <p:nvSpPr>
          <p:cNvPr id="14" name="Rounded Rectangle 13">
            <a:extLst>
              <a:ext uri="{FF2B5EF4-FFF2-40B4-BE49-F238E27FC236}">
                <a16:creationId xmlns:a16="http://schemas.microsoft.com/office/drawing/2014/main" id="{0A6EA8FF-2C78-3F4C-BD3D-C2FF625B2C0D}"/>
              </a:ext>
            </a:extLst>
          </p:cNvPr>
          <p:cNvSpPr/>
          <p:nvPr/>
        </p:nvSpPr>
        <p:spPr>
          <a:xfrm>
            <a:off x="6496545" y="4677353"/>
            <a:ext cx="1764970" cy="588612"/>
          </a:xfrm>
          <a:prstGeom prst="roundRect">
            <a:avLst/>
          </a:prstGeom>
          <a:solidFill>
            <a:schemeClr val="bg1">
              <a:lumMod val="85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Validation cohort:</a:t>
            </a:r>
          </a:p>
          <a:p>
            <a:pPr algn="ctr"/>
            <a:r>
              <a:rPr lang="en-US" sz="1350" dirty="0">
                <a:solidFill>
                  <a:schemeClr val="tx1"/>
                </a:solidFill>
              </a:rPr>
              <a:t>disease outcomes</a:t>
            </a:r>
          </a:p>
        </p:txBody>
      </p:sp>
      <p:cxnSp>
        <p:nvCxnSpPr>
          <p:cNvPr id="17" name="Straight Arrow Connector 16">
            <a:extLst>
              <a:ext uri="{FF2B5EF4-FFF2-40B4-BE49-F238E27FC236}">
                <a16:creationId xmlns:a16="http://schemas.microsoft.com/office/drawing/2014/main" id="{F8906C5E-59BD-364E-84B4-69F0C36DA0DB}"/>
              </a:ext>
            </a:extLst>
          </p:cNvPr>
          <p:cNvCxnSpPr>
            <a:stCxn id="8" idx="2"/>
            <a:endCxn id="14" idx="0"/>
          </p:cNvCxnSpPr>
          <p:nvPr/>
        </p:nvCxnSpPr>
        <p:spPr>
          <a:xfrm>
            <a:off x="7379030" y="3725141"/>
            <a:ext cx="0" cy="952212"/>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E314A4F-21E9-F443-9524-75CC482EA0F5}"/>
              </a:ext>
            </a:extLst>
          </p:cNvPr>
          <p:cNvSpPr txBox="1"/>
          <p:nvPr/>
        </p:nvSpPr>
        <p:spPr>
          <a:xfrm rot="16200000">
            <a:off x="6899282" y="4051206"/>
            <a:ext cx="682495" cy="300082"/>
          </a:xfrm>
          <a:prstGeom prst="rect">
            <a:avLst/>
          </a:prstGeom>
          <a:noFill/>
        </p:spPr>
        <p:txBody>
          <a:bodyPr wrap="none" rtlCol="0">
            <a:spAutoFit/>
          </a:bodyPr>
          <a:lstStyle/>
          <a:p>
            <a:r>
              <a:rPr lang="en-US" sz="1350" dirty="0"/>
              <a:t>Predict</a:t>
            </a:r>
          </a:p>
        </p:txBody>
      </p:sp>
      <p:cxnSp>
        <p:nvCxnSpPr>
          <p:cNvPr id="19" name="Straight Arrow Connector 18">
            <a:extLst>
              <a:ext uri="{FF2B5EF4-FFF2-40B4-BE49-F238E27FC236}">
                <a16:creationId xmlns:a16="http://schemas.microsoft.com/office/drawing/2014/main" id="{A91C4B5F-F5F6-B845-B68B-DE1AA9E2F4C7}"/>
              </a:ext>
            </a:extLst>
          </p:cNvPr>
          <p:cNvCxnSpPr>
            <a:cxnSpLocks/>
          </p:cNvCxnSpPr>
          <p:nvPr/>
        </p:nvCxnSpPr>
        <p:spPr>
          <a:xfrm>
            <a:off x="5780314" y="4216158"/>
            <a:ext cx="1321716"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2" name="Text Box 6">
            <a:extLst>
              <a:ext uri="{FF2B5EF4-FFF2-40B4-BE49-F238E27FC236}">
                <a16:creationId xmlns:a16="http://schemas.microsoft.com/office/drawing/2014/main" id="{8381C980-24C8-F7C7-41FE-1A358F0D60BC}"/>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5" name="Text Box 8">
            <a:extLst>
              <a:ext uri="{FF2B5EF4-FFF2-40B4-BE49-F238E27FC236}">
                <a16:creationId xmlns:a16="http://schemas.microsoft.com/office/drawing/2014/main" id="{E8C239B9-A6A3-5436-5622-C7EFEC7CEF00}"/>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16" name="Text Box 9">
            <a:extLst>
              <a:ext uri="{FF2B5EF4-FFF2-40B4-BE49-F238E27FC236}">
                <a16:creationId xmlns:a16="http://schemas.microsoft.com/office/drawing/2014/main" id="{B3E24CF0-48C9-8BFC-B827-156F19B00222}"/>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8044396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ounded Rectangle 23">
            <a:extLst>
              <a:ext uri="{FF2B5EF4-FFF2-40B4-BE49-F238E27FC236}">
                <a16:creationId xmlns:a16="http://schemas.microsoft.com/office/drawing/2014/main" id="{A184197C-5783-F248-94BA-434B2CF3E546}"/>
              </a:ext>
            </a:extLst>
          </p:cNvPr>
          <p:cNvSpPr/>
          <p:nvPr/>
        </p:nvSpPr>
        <p:spPr>
          <a:xfrm>
            <a:off x="4451018" y="3262907"/>
            <a:ext cx="4170467" cy="421195"/>
          </a:xfrm>
          <a:prstGeom prst="roundRect">
            <a:avLst/>
          </a:prstGeom>
          <a:noFill/>
          <a:ln w="2857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1" name="Rounded Rectangle 10">
            <a:extLst>
              <a:ext uri="{FF2B5EF4-FFF2-40B4-BE49-F238E27FC236}">
                <a16:creationId xmlns:a16="http://schemas.microsoft.com/office/drawing/2014/main" id="{529595E1-9FD4-454D-9A6F-1EE8E8A82CF6}"/>
              </a:ext>
            </a:extLst>
          </p:cNvPr>
          <p:cNvSpPr/>
          <p:nvPr/>
        </p:nvSpPr>
        <p:spPr>
          <a:xfrm>
            <a:off x="405568" y="2800028"/>
            <a:ext cx="4380187" cy="2742038"/>
          </a:xfrm>
          <a:prstGeom prst="roundRect">
            <a:avLst/>
          </a:prstGeom>
          <a:solidFill>
            <a:schemeClr val="bg1"/>
          </a:solidFill>
          <a:ln w="28575">
            <a:solidFill>
              <a:schemeClr val="accent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a:extLst>
              <a:ext uri="{FF2B5EF4-FFF2-40B4-BE49-F238E27FC236}">
                <a16:creationId xmlns:a16="http://schemas.microsoft.com/office/drawing/2014/main" id="{38137DE5-A7A6-364D-8A0E-D3A0C2181740}"/>
              </a:ext>
            </a:extLst>
          </p:cNvPr>
          <p:cNvSpPr>
            <a:spLocks noGrp="1"/>
          </p:cNvSpPr>
          <p:nvPr>
            <p:ph type="title"/>
          </p:nvPr>
        </p:nvSpPr>
        <p:spPr/>
        <p:txBody>
          <a:bodyPr>
            <a:normAutofit/>
          </a:bodyPr>
          <a:lstStyle/>
          <a:p>
            <a:pPr algn="ctr"/>
            <a:r>
              <a:rPr lang="en-US" sz="4000" b="1" dirty="0"/>
              <a:t>Datasets: Real phenotypes</a:t>
            </a:r>
          </a:p>
        </p:txBody>
      </p:sp>
      <p:sp>
        <p:nvSpPr>
          <p:cNvPr id="4" name="Rounded Rectangle 3">
            <a:extLst>
              <a:ext uri="{FF2B5EF4-FFF2-40B4-BE49-F238E27FC236}">
                <a16:creationId xmlns:a16="http://schemas.microsoft.com/office/drawing/2014/main" id="{7E63AEEC-F873-CD48-B68A-4459970D1FF5}"/>
              </a:ext>
            </a:extLst>
          </p:cNvPr>
          <p:cNvSpPr/>
          <p:nvPr/>
        </p:nvSpPr>
        <p:spPr>
          <a:xfrm>
            <a:off x="701383" y="3097236"/>
            <a:ext cx="1764970" cy="1466277"/>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t>GWAS</a:t>
            </a:r>
          </a:p>
          <a:p>
            <a:pPr algn="ctr"/>
            <a:r>
              <a:rPr lang="en-US" sz="1350" dirty="0"/>
              <a:t>summary statistics</a:t>
            </a:r>
          </a:p>
          <a:p>
            <a:pPr algn="ctr"/>
            <a:r>
              <a:rPr lang="en-US" sz="1350" dirty="0"/>
              <a:t>(public)</a:t>
            </a:r>
          </a:p>
          <a:p>
            <a:pPr algn="ctr"/>
            <a:r>
              <a:rPr lang="en-US" sz="1350" dirty="0"/>
              <a:t>N=~35,000 - 330,000</a:t>
            </a:r>
          </a:p>
        </p:txBody>
      </p:sp>
      <p:sp>
        <p:nvSpPr>
          <p:cNvPr id="5" name="Rounded Rectangle 4">
            <a:extLst>
              <a:ext uri="{FF2B5EF4-FFF2-40B4-BE49-F238E27FC236}">
                <a16:creationId xmlns:a16="http://schemas.microsoft.com/office/drawing/2014/main" id="{7A876E67-E8F7-AB4F-8DA8-E8AFE70038A5}"/>
              </a:ext>
            </a:extLst>
          </p:cNvPr>
          <p:cNvSpPr/>
          <p:nvPr/>
        </p:nvSpPr>
        <p:spPr>
          <a:xfrm>
            <a:off x="2686049" y="2990356"/>
            <a:ext cx="1764970" cy="1074392"/>
          </a:xfrm>
          <a:prstGeom prst="roundRect">
            <a:avLst/>
          </a:prstGeom>
          <a:pattFill prst="wdUpDiag">
            <a:fgClr>
              <a:srgbClr val="00B050"/>
            </a:fgClr>
            <a:bgClr>
              <a:schemeClr val="bg1"/>
            </a:bgClr>
          </a:patt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Training cohort:</a:t>
            </a:r>
          </a:p>
          <a:p>
            <a:pPr algn="ctr"/>
            <a:r>
              <a:rPr lang="en-US" sz="1350" dirty="0">
                <a:solidFill>
                  <a:schemeClr val="tx1"/>
                </a:solidFill>
              </a:rPr>
              <a:t>UK Biobank</a:t>
            </a:r>
          </a:p>
          <a:p>
            <a:pPr algn="ctr"/>
            <a:r>
              <a:rPr lang="en-US" sz="1350" dirty="0">
                <a:solidFill>
                  <a:schemeClr val="tx1"/>
                </a:solidFill>
              </a:rPr>
              <a:t>(access controlled)</a:t>
            </a:r>
          </a:p>
          <a:p>
            <a:pPr algn="ctr"/>
            <a:r>
              <a:rPr lang="en-US" sz="1350" dirty="0">
                <a:solidFill>
                  <a:schemeClr val="tx1"/>
                </a:solidFill>
              </a:rPr>
              <a:t>N=~2,400/2,400  - 7,200/7,200</a:t>
            </a:r>
          </a:p>
        </p:txBody>
      </p:sp>
      <p:sp>
        <p:nvSpPr>
          <p:cNvPr id="8" name="Rounded Rectangle 7">
            <a:extLst>
              <a:ext uri="{FF2B5EF4-FFF2-40B4-BE49-F238E27FC236}">
                <a16:creationId xmlns:a16="http://schemas.microsoft.com/office/drawing/2014/main" id="{62D74769-FE1A-1C40-A73F-367903EF6856}"/>
              </a:ext>
            </a:extLst>
          </p:cNvPr>
          <p:cNvSpPr/>
          <p:nvPr/>
        </p:nvSpPr>
        <p:spPr>
          <a:xfrm>
            <a:off x="6664702" y="2036803"/>
            <a:ext cx="1764970" cy="1226105"/>
          </a:xfrm>
          <a:prstGeom prst="roundRect">
            <a:avLst/>
          </a:prstGeom>
          <a:solidFill>
            <a:schemeClr val="bg1">
              <a:lumMod val="85000"/>
            </a:schemeClr>
          </a:solid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Validation cohort:</a:t>
            </a:r>
          </a:p>
          <a:p>
            <a:pPr algn="ctr"/>
            <a:r>
              <a:rPr lang="en-US" sz="1350" dirty="0">
                <a:solidFill>
                  <a:schemeClr val="tx1"/>
                </a:solidFill>
              </a:rPr>
              <a:t>MGB Biobank </a:t>
            </a:r>
          </a:p>
          <a:p>
            <a:pPr algn="ctr"/>
            <a:r>
              <a:rPr lang="en-US" sz="1350" dirty="0">
                <a:solidFill>
                  <a:schemeClr val="tx1"/>
                </a:solidFill>
              </a:rPr>
              <a:t>(access controlled)</a:t>
            </a:r>
          </a:p>
          <a:p>
            <a:pPr algn="ctr"/>
            <a:r>
              <a:rPr lang="en-US" sz="1350" dirty="0">
                <a:solidFill>
                  <a:schemeClr val="tx1"/>
                </a:solidFill>
              </a:rPr>
              <a:t>N=~7,800-16,000</a:t>
            </a:r>
          </a:p>
        </p:txBody>
      </p:sp>
      <p:sp>
        <p:nvSpPr>
          <p:cNvPr id="13" name="TextBox 12">
            <a:extLst>
              <a:ext uri="{FF2B5EF4-FFF2-40B4-BE49-F238E27FC236}">
                <a16:creationId xmlns:a16="http://schemas.microsoft.com/office/drawing/2014/main" id="{04959023-E5DC-2A4B-BFBA-5ECB3C874864}"/>
              </a:ext>
            </a:extLst>
          </p:cNvPr>
          <p:cNvSpPr txBox="1"/>
          <p:nvPr/>
        </p:nvSpPr>
        <p:spPr>
          <a:xfrm>
            <a:off x="1000495" y="2568458"/>
            <a:ext cx="673582" cy="300082"/>
          </a:xfrm>
          <a:prstGeom prst="rect">
            <a:avLst/>
          </a:prstGeom>
          <a:noFill/>
        </p:spPr>
        <p:txBody>
          <a:bodyPr wrap="none" rtlCol="0">
            <a:spAutoFit/>
          </a:bodyPr>
          <a:lstStyle/>
          <a:p>
            <a:r>
              <a:rPr lang="en-US" sz="1350" dirty="0"/>
              <a:t>Inputs:</a:t>
            </a:r>
          </a:p>
        </p:txBody>
      </p:sp>
      <p:sp>
        <p:nvSpPr>
          <p:cNvPr id="14" name="Rounded Rectangle 13">
            <a:extLst>
              <a:ext uri="{FF2B5EF4-FFF2-40B4-BE49-F238E27FC236}">
                <a16:creationId xmlns:a16="http://schemas.microsoft.com/office/drawing/2014/main" id="{0A6EA8FF-2C78-3F4C-BD3D-C2FF625B2C0D}"/>
              </a:ext>
            </a:extLst>
          </p:cNvPr>
          <p:cNvSpPr/>
          <p:nvPr/>
        </p:nvSpPr>
        <p:spPr>
          <a:xfrm>
            <a:off x="6664701" y="4899078"/>
            <a:ext cx="1764970" cy="588612"/>
          </a:xfrm>
          <a:prstGeom prst="roundRect">
            <a:avLst/>
          </a:prstGeom>
          <a:solidFill>
            <a:schemeClr val="bg1">
              <a:lumMod val="85000"/>
            </a:schemeClr>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Validation cohort:</a:t>
            </a:r>
          </a:p>
          <a:p>
            <a:pPr algn="ctr"/>
            <a:r>
              <a:rPr lang="en-US" sz="1350" dirty="0">
                <a:solidFill>
                  <a:schemeClr val="tx1"/>
                </a:solidFill>
              </a:rPr>
              <a:t>disease outcomes</a:t>
            </a:r>
          </a:p>
        </p:txBody>
      </p:sp>
      <p:cxnSp>
        <p:nvCxnSpPr>
          <p:cNvPr id="17" name="Straight Arrow Connector 16">
            <a:extLst>
              <a:ext uri="{FF2B5EF4-FFF2-40B4-BE49-F238E27FC236}">
                <a16:creationId xmlns:a16="http://schemas.microsoft.com/office/drawing/2014/main" id="{F8906C5E-59BD-364E-84B4-69F0C36DA0DB}"/>
              </a:ext>
            </a:extLst>
          </p:cNvPr>
          <p:cNvCxnSpPr>
            <a:stCxn id="8" idx="2"/>
            <a:endCxn id="14" idx="0"/>
          </p:cNvCxnSpPr>
          <p:nvPr/>
        </p:nvCxnSpPr>
        <p:spPr>
          <a:xfrm flipH="1">
            <a:off x="7547186" y="3262908"/>
            <a:ext cx="1" cy="1636171"/>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E314A4F-21E9-F443-9524-75CC482EA0F5}"/>
              </a:ext>
            </a:extLst>
          </p:cNvPr>
          <p:cNvSpPr txBox="1"/>
          <p:nvPr/>
        </p:nvSpPr>
        <p:spPr>
          <a:xfrm rot="16200000">
            <a:off x="7067439" y="4040205"/>
            <a:ext cx="682495" cy="300082"/>
          </a:xfrm>
          <a:prstGeom prst="rect">
            <a:avLst/>
          </a:prstGeom>
          <a:noFill/>
        </p:spPr>
        <p:txBody>
          <a:bodyPr wrap="none" rtlCol="0">
            <a:spAutoFit/>
          </a:bodyPr>
          <a:lstStyle/>
          <a:p>
            <a:r>
              <a:rPr lang="en-US" sz="1350" dirty="0"/>
              <a:t>Predict</a:t>
            </a:r>
          </a:p>
        </p:txBody>
      </p:sp>
      <p:sp>
        <p:nvSpPr>
          <p:cNvPr id="16" name="Rounded Rectangle 15">
            <a:extLst>
              <a:ext uri="{FF2B5EF4-FFF2-40B4-BE49-F238E27FC236}">
                <a16:creationId xmlns:a16="http://schemas.microsoft.com/office/drawing/2014/main" id="{AC8E20D4-E9A4-D24E-943F-79C88AEB3F45}"/>
              </a:ext>
            </a:extLst>
          </p:cNvPr>
          <p:cNvSpPr/>
          <p:nvPr/>
        </p:nvSpPr>
        <p:spPr>
          <a:xfrm>
            <a:off x="2686049" y="4170075"/>
            <a:ext cx="1764970" cy="617646"/>
          </a:xfrm>
          <a:prstGeom prst="roundRect">
            <a:avLst/>
          </a:prstGeom>
          <a:pattFill prst="wdUpDiag">
            <a:fgClr>
              <a:srgbClr val="00B050"/>
            </a:fgClr>
            <a:bgClr>
              <a:schemeClr val="bg1"/>
            </a:bgClr>
          </a:patt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solidFill>
              </a:rPr>
              <a:t>Covariates:</a:t>
            </a:r>
          </a:p>
          <a:p>
            <a:pPr algn="ctr"/>
            <a:r>
              <a:rPr lang="en-US" sz="1350" dirty="0">
                <a:solidFill>
                  <a:schemeClr val="tx1"/>
                </a:solidFill>
              </a:rPr>
              <a:t>age, sex, 3 genetic PCs</a:t>
            </a:r>
          </a:p>
        </p:txBody>
      </p:sp>
      <p:cxnSp>
        <p:nvCxnSpPr>
          <p:cNvPr id="9" name="Straight Arrow Connector 8">
            <a:extLst>
              <a:ext uri="{FF2B5EF4-FFF2-40B4-BE49-F238E27FC236}">
                <a16:creationId xmlns:a16="http://schemas.microsoft.com/office/drawing/2014/main" id="{C71FE3FC-5042-7A41-9504-03C93C5824CC}"/>
              </a:ext>
            </a:extLst>
          </p:cNvPr>
          <p:cNvCxnSpPr/>
          <p:nvPr/>
        </p:nvCxnSpPr>
        <p:spPr>
          <a:xfrm>
            <a:off x="4785755" y="4216158"/>
            <a:ext cx="2484432"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9" name="Rounded Rectangle 18">
            <a:extLst>
              <a:ext uri="{FF2B5EF4-FFF2-40B4-BE49-F238E27FC236}">
                <a16:creationId xmlns:a16="http://schemas.microsoft.com/office/drawing/2014/main" id="{EAF6D644-4B5D-EC48-B67D-19291B59F77C}"/>
              </a:ext>
            </a:extLst>
          </p:cNvPr>
          <p:cNvSpPr/>
          <p:nvPr/>
        </p:nvSpPr>
        <p:spPr>
          <a:xfrm>
            <a:off x="2686049" y="4893049"/>
            <a:ext cx="1764970" cy="361916"/>
          </a:xfrm>
          <a:prstGeom prst="roundRect">
            <a:avLst/>
          </a:prstGeom>
          <a:solidFill>
            <a:srgbClr val="00B050"/>
          </a:solidFill>
          <a:ln w="31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bg1"/>
                </a:solidFill>
              </a:rPr>
              <a:t>Available SNP info</a:t>
            </a:r>
          </a:p>
        </p:txBody>
      </p:sp>
      <p:sp>
        <p:nvSpPr>
          <p:cNvPr id="20" name="Rounded Rectangle 19">
            <a:extLst>
              <a:ext uri="{FF2B5EF4-FFF2-40B4-BE49-F238E27FC236}">
                <a16:creationId xmlns:a16="http://schemas.microsoft.com/office/drawing/2014/main" id="{4D4F71A8-1222-4E47-A97B-32BDE4A04ECA}"/>
              </a:ext>
            </a:extLst>
          </p:cNvPr>
          <p:cNvSpPr/>
          <p:nvPr/>
        </p:nvSpPr>
        <p:spPr>
          <a:xfrm>
            <a:off x="6664702" y="3274678"/>
            <a:ext cx="1764970" cy="361916"/>
          </a:xfrm>
          <a:prstGeom prst="roundRect">
            <a:avLst/>
          </a:prstGeom>
          <a:solidFill>
            <a:srgbClr val="00B050"/>
          </a:solidFill>
          <a:ln w="317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bg1"/>
                </a:solidFill>
              </a:rPr>
              <a:t>Available SNP info</a:t>
            </a:r>
          </a:p>
        </p:txBody>
      </p:sp>
      <p:sp>
        <p:nvSpPr>
          <p:cNvPr id="22" name="TextBox 21">
            <a:extLst>
              <a:ext uri="{FF2B5EF4-FFF2-40B4-BE49-F238E27FC236}">
                <a16:creationId xmlns:a16="http://schemas.microsoft.com/office/drawing/2014/main" id="{FEF495EE-6290-8641-A145-7F004BAE9FD6}"/>
              </a:ext>
            </a:extLst>
          </p:cNvPr>
          <p:cNvSpPr txBox="1"/>
          <p:nvPr/>
        </p:nvSpPr>
        <p:spPr>
          <a:xfrm>
            <a:off x="5315692" y="3975175"/>
            <a:ext cx="999889" cy="300082"/>
          </a:xfrm>
          <a:prstGeom prst="rect">
            <a:avLst/>
          </a:prstGeom>
          <a:noFill/>
        </p:spPr>
        <p:txBody>
          <a:bodyPr wrap="none" rtlCol="0">
            <a:spAutoFit/>
          </a:bodyPr>
          <a:lstStyle/>
          <a:p>
            <a:r>
              <a:rPr lang="en-US" sz="1350" dirty="0"/>
              <a:t>PRS models</a:t>
            </a:r>
          </a:p>
        </p:txBody>
      </p:sp>
      <p:sp>
        <p:nvSpPr>
          <p:cNvPr id="25" name="Rectangle 24">
            <a:extLst>
              <a:ext uri="{FF2B5EF4-FFF2-40B4-BE49-F238E27FC236}">
                <a16:creationId xmlns:a16="http://schemas.microsoft.com/office/drawing/2014/main" id="{C7EF4601-2FFC-794F-B837-D9C1456723FE}"/>
              </a:ext>
            </a:extLst>
          </p:cNvPr>
          <p:cNvSpPr/>
          <p:nvPr/>
        </p:nvSpPr>
        <p:spPr>
          <a:xfrm>
            <a:off x="4670714" y="3276411"/>
            <a:ext cx="296201" cy="3941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Box 2">
            <a:extLst>
              <a:ext uri="{FF2B5EF4-FFF2-40B4-BE49-F238E27FC236}">
                <a16:creationId xmlns:a16="http://schemas.microsoft.com/office/drawing/2014/main" id="{90E4FF67-8B04-C80B-F6F3-00CB76928650}"/>
              </a:ext>
            </a:extLst>
          </p:cNvPr>
          <p:cNvSpPr txBox="1"/>
          <p:nvPr/>
        </p:nvSpPr>
        <p:spPr>
          <a:xfrm>
            <a:off x="-3485" y="5576995"/>
            <a:ext cx="5499839" cy="300082"/>
          </a:xfrm>
          <a:prstGeom prst="rect">
            <a:avLst/>
          </a:prstGeom>
          <a:noFill/>
        </p:spPr>
        <p:txBody>
          <a:bodyPr wrap="none" rtlCol="0">
            <a:spAutoFit/>
          </a:bodyPr>
          <a:lstStyle/>
          <a:p>
            <a:r>
              <a:rPr lang="en-US" sz="1350" dirty="0"/>
              <a:t>Training on UK Biobank data was handled centrally via software submission.</a:t>
            </a:r>
          </a:p>
        </p:txBody>
      </p:sp>
      <p:sp>
        <p:nvSpPr>
          <p:cNvPr id="21" name="Text Box 6">
            <a:extLst>
              <a:ext uri="{FF2B5EF4-FFF2-40B4-BE49-F238E27FC236}">
                <a16:creationId xmlns:a16="http://schemas.microsoft.com/office/drawing/2014/main" id="{C2F2244B-E8FC-E301-39D2-7D31353F9738}"/>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3" name="Text Box 8">
            <a:extLst>
              <a:ext uri="{FF2B5EF4-FFF2-40B4-BE49-F238E27FC236}">
                <a16:creationId xmlns:a16="http://schemas.microsoft.com/office/drawing/2014/main" id="{A7A88B53-335B-619D-E087-B2CE226BBDC9}"/>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26" name="Text Box 9">
            <a:extLst>
              <a:ext uri="{FF2B5EF4-FFF2-40B4-BE49-F238E27FC236}">
                <a16:creationId xmlns:a16="http://schemas.microsoft.com/office/drawing/2014/main" id="{D2936750-F0BE-E361-8ACA-E867B9879FD1}"/>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247249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7DBA425-CCF6-DD4C-B75D-03122F8F2F14}"/>
              </a:ext>
            </a:extLst>
          </p:cNvPr>
          <p:cNvPicPr>
            <a:picLocks noChangeAspect="1"/>
          </p:cNvPicPr>
          <p:nvPr/>
        </p:nvPicPr>
        <p:blipFill>
          <a:blip r:embed="rId2"/>
          <a:stretch>
            <a:fillRect/>
          </a:stretch>
        </p:blipFill>
        <p:spPr>
          <a:xfrm>
            <a:off x="199768" y="2122692"/>
            <a:ext cx="5424348" cy="2096400"/>
          </a:xfrm>
          <a:prstGeom prst="rect">
            <a:avLst/>
          </a:prstGeom>
        </p:spPr>
      </p:pic>
      <p:grpSp>
        <p:nvGrpSpPr>
          <p:cNvPr id="11" name="Group 10">
            <a:extLst>
              <a:ext uri="{FF2B5EF4-FFF2-40B4-BE49-F238E27FC236}">
                <a16:creationId xmlns:a16="http://schemas.microsoft.com/office/drawing/2014/main" id="{4950258B-25B3-3342-80AB-4E4FEEEE0C4A}"/>
              </a:ext>
            </a:extLst>
          </p:cNvPr>
          <p:cNvGrpSpPr/>
          <p:nvPr/>
        </p:nvGrpSpPr>
        <p:grpSpPr>
          <a:xfrm>
            <a:off x="5741774" y="2042535"/>
            <a:ext cx="3247408" cy="3840683"/>
            <a:chOff x="7922054" y="1704713"/>
            <a:chExt cx="4329877" cy="5120911"/>
          </a:xfrm>
        </p:grpSpPr>
        <p:pic>
          <p:nvPicPr>
            <p:cNvPr id="6" name="Picture 5">
              <a:extLst>
                <a:ext uri="{FF2B5EF4-FFF2-40B4-BE49-F238E27FC236}">
                  <a16:creationId xmlns:a16="http://schemas.microsoft.com/office/drawing/2014/main" id="{41D4EFF9-9D26-CB4A-9CBA-6EE2C489819E}"/>
                </a:ext>
              </a:extLst>
            </p:cNvPr>
            <p:cNvPicPr>
              <a:picLocks noChangeAspect="1"/>
            </p:cNvPicPr>
            <p:nvPr/>
          </p:nvPicPr>
          <p:blipFill>
            <a:blip r:embed="rId3"/>
            <a:stretch>
              <a:fillRect/>
            </a:stretch>
          </p:blipFill>
          <p:spPr>
            <a:xfrm>
              <a:off x="8306774" y="2397211"/>
              <a:ext cx="3618869" cy="4028303"/>
            </a:xfrm>
            <a:prstGeom prst="rect">
              <a:avLst/>
            </a:prstGeom>
          </p:spPr>
        </p:pic>
        <p:pic>
          <p:nvPicPr>
            <p:cNvPr id="7" name="Picture 6">
              <a:extLst>
                <a:ext uri="{FF2B5EF4-FFF2-40B4-BE49-F238E27FC236}">
                  <a16:creationId xmlns:a16="http://schemas.microsoft.com/office/drawing/2014/main" id="{872528AD-D35B-0745-ABAB-275C9C8A2236}"/>
                </a:ext>
              </a:extLst>
            </p:cNvPr>
            <p:cNvPicPr>
              <a:picLocks noChangeAspect="1"/>
            </p:cNvPicPr>
            <p:nvPr/>
          </p:nvPicPr>
          <p:blipFill>
            <a:blip r:embed="rId4"/>
            <a:stretch>
              <a:fillRect/>
            </a:stretch>
          </p:blipFill>
          <p:spPr>
            <a:xfrm>
              <a:off x="8686342" y="4411362"/>
              <a:ext cx="1244829" cy="1680519"/>
            </a:xfrm>
            <a:prstGeom prst="rect">
              <a:avLst/>
            </a:prstGeom>
          </p:spPr>
        </p:pic>
        <p:sp>
          <p:nvSpPr>
            <p:cNvPr id="8" name="TextBox 7">
              <a:extLst>
                <a:ext uri="{FF2B5EF4-FFF2-40B4-BE49-F238E27FC236}">
                  <a16:creationId xmlns:a16="http://schemas.microsoft.com/office/drawing/2014/main" id="{165B6912-D42F-DD40-86C2-5463245D8753}"/>
                </a:ext>
              </a:extLst>
            </p:cNvPr>
            <p:cNvSpPr txBox="1"/>
            <p:nvPr/>
          </p:nvSpPr>
          <p:spPr>
            <a:xfrm>
              <a:off x="9144000" y="6425515"/>
              <a:ext cx="2233347" cy="400109"/>
            </a:xfrm>
            <a:prstGeom prst="rect">
              <a:avLst/>
            </a:prstGeom>
            <a:noFill/>
          </p:spPr>
          <p:txBody>
            <a:bodyPr wrap="none" rtlCol="0">
              <a:spAutoFit/>
            </a:bodyPr>
            <a:lstStyle/>
            <a:p>
              <a:r>
                <a:rPr lang="en-US" sz="1350" dirty="0"/>
                <a:t>Genetic ancestry PC1</a:t>
              </a:r>
            </a:p>
          </p:txBody>
        </p:sp>
        <p:sp>
          <p:nvSpPr>
            <p:cNvPr id="9" name="TextBox 8">
              <a:extLst>
                <a:ext uri="{FF2B5EF4-FFF2-40B4-BE49-F238E27FC236}">
                  <a16:creationId xmlns:a16="http://schemas.microsoft.com/office/drawing/2014/main" id="{7B9E886C-DC82-6143-A5D1-69AA9420B21F}"/>
                </a:ext>
              </a:extLst>
            </p:cNvPr>
            <p:cNvSpPr txBox="1"/>
            <p:nvPr/>
          </p:nvSpPr>
          <p:spPr>
            <a:xfrm rot="16200000">
              <a:off x="7005435" y="4458445"/>
              <a:ext cx="2233347" cy="400109"/>
            </a:xfrm>
            <a:prstGeom prst="rect">
              <a:avLst/>
            </a:prstGeom>
            <a:noFill/>
          </p:spPr>
          <p:txBody>
            <a:bodyPr wrap="none" rtlCol="0">
              <a:spAutoFit/>
            </a:bodyPr>
            <a:lstStyle/>
            <a:p>
              <a:r>
                <a:rPr lang="en-US" sz="1350" dirty="0"/>
                <a:t>Genetic ancestry PC2</a:t>
              </a:r>
            </a:p>
          </p:txBody>
        </p:sp>
        <p:sp>
          <p:nvSpPr>
            <p:cNvPr id="10" name="TextBox 9">
              <a:extLst>
                <a:ext uri="{FF2B5EF4-FFF2-40B4-BE49-F238E27FC236}">
                  <a16:creationId xmlns:a16="http://schemas.microsoft.com/office/drawing/2014/main" id="{6302DDD2-CBE4-DC4E-B80F-95481F6C6157}"/>
                </a:ext>
              </a:extLst>
            </p:cNvPr>
            <p:cNvSpPr txBox="1"/>
            <p:nvPr/>
          </p:nvSpPr>
          <p:spPr>
            <a:xfrm>
              <a:off x="8618971" y="1704713"/>
              <a:ext cx="3632960" cy="677108"/>
            </a:xfrm>
            <a:prstGeom prst="rect">
              <a:avLst/>
            </a:prstGeom>
            <a:noFill/>
          </p:spPr>
          <p:txBody>
            <a:bodyPr wrap="none" rtlCol="0">
              <a:spAutoFit/>
            </a:bodyPr>
            <a:lstStyle/>
            <a:p>
              <a:r>
                <a:rPr lang="en-US" sz="1350" dirty="0"/>
                <a:t>White-only subset by questionnaire </a:t>
              </a:r>
              <a:br>
                <a:rPr lang="en-US" sz="1350" dirty="0"/>
              </a:br>
              <a:r>
                <a:rPr lang="en-US" sz="1350" dirty="0"/>
                <a:t>and genetic ancestry PCA</a:t>
              </a:r>
            </a:p>
          </p:txBody>
        </p:sp>
      </p:grpSp>
      <p:sp>
        <p:nvSpPr>
          <p:cNvPr id="12" name="Title 11">
            <a:extLst>
              <a:ext uri="{FF2B5EF4-FFF2-40B4-BE49-F238E27FC236}">
                <a16:creationId xmlns:a16="http://schemas.microsoft.com/office/drawing/2014/main" id="{3BBAFEEC-727D-1548-BE4D-A0981A0AC477}"/>
              </a:ext>
            </a:extLst>
          </p:cNvPr>
          <p:cNvSpPr>
            <a:spLocks noGrp="1"/>
          </p:cNvSpPr>
          <p:nvPr>
            <p:ph type="title"/>
          </p:nvPr>
        </p:nvSpPr>
        <p:spPr/>
        <p:txBody>
          <a:bodyPr>
            <a:noAutofit/>
          </a:bodyPr>
          <a:lstStyle/>
          <a:p>
            <a:pPr algn="ctr"/>
            <a:r>
              <a:rPr lang="en-US" sz="4000" b="1" dirty="0"/>
              <a:t>Validation Cohort:</a:t>
            </a:r>
            <a:br>
              <a:rPr lang="en-US" sz="4000" b="1" dirty="0"/>
            </a:br>
            <a:r>
              <a:rPr lang="en-US" sz="3200" b="1" dirty="0"/>
              <a:t>MGB Biobank (formerly, Partners Biobank)</a:t>
            </a:r>
            <a:endParaRPr lang="en-US" sz="4000" b="1" dirty="0"/>
          </a:p>
        </p:txBody>
      </p:sp>
      <p:sp>
        <p:nvSpPr>
          <p:cNvPr id="13" name="Text Box 6">
            <a:extLst>
              <a:ext uri="{FF2B5EF4-FFF2-40B4-BE49-F238E27FC236}">
                <a16:creationId xmlns:a16="http://schemas.microsoft.com/office/drawing/2014/main" id="{D8F6865D-DB49-5C3E-0A54-7181B6033CE2}"/>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4" name="Text Box 8">
            <a:extLst>
              <a:ext uri="{FF2B5EF4-FFF2-40B4-BE49-F238E27FC236}">
                <a16:creationId xmlns:a16="http://schemas.microsoft.com/office/drawing/2014/main" id="{44CD6C4D-CE57-B552-F1B6-2A2D17377606}"/>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15" name="Text Box 9">
            <a:extLst>
              <a:ext uri="{FF2B5EF4-FFF2-40B4-BE49-F238E27FC236}">
                <a16:creationId xmlns:a16="http://schemas.microsoft.com/office/drawing/2014/main" id="{4D8C5AA2-7844-7CD3-9DEA-58B36CE405FD}"/>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224698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17CFA-A34D-2943-A55F-F40AF75274F2}"/>
              </a:ext>
            </a:extLst>
          </p:cNvPr>
          <p:cNvSpPr>
            <a:spLocks noGrp="1"/>
          </p:cNvSpPr>
          <p:nvPr>
            <p:ph type="title"/>
          </p:nvPr>
        </p:nvSpPr>
        <p:spPr/>
        <p:txBody>
          <a:bodyPr>
            <a:normAutofit/>
          </a:bodyPr>
          <a:lstStyle/>
          <a:p>
            <a:pPr algn="ctr"/>
            <a:r>
              <a:rPr lang="en-US" sz="4000" b="1" dirty="0"/>
              <a:t>Two submission options for real phenotypes</a:t>
            </a:r>
          </a:p>
        </p:txBody>
      </p:sp>
      <p:sp>
        <p:nvSpPr>
          <p:cNvPr id="3" name="Content Placeholder 2">
            <a:extLst>
              <a:ext uri="{FF2B5EF4-FFF2-40B4-BE49-F238E27FC236}">
                <a16:creationId xmlns:a16="http://schemas.microsoft.com/office/drawing/2014/main" id="{FA663556-C4E4-FD4C-8BF6-235CBACEBBD6}"/>
              </a:ext>
            </a:extLst>
          </p:cNvPr>
          <p:cNvSpPr>
            <a:spLocks noGrp="1"/>
          </p:cNvSpPr>
          <p:nvPr>
            <p:ph idx="1"/>
          </p:nvPr>
        </p:nvSpPr>
        <p:spPr/>
        <p:txBody>
          <a:bodyPr>
            <a:normAutofit lnSpcReduction="10000"/>
          </a:bodyPr>
          <a:lstStyle/>
          <a:p>
            <a:pPr marL="385763" indent="-385763">
              <a:buFont typeface="+mj-lt"/>
              <a:buAutoNum type="alphaUcPeriod"/>
            </a:pPr>
            <a:r>
              <a:rPr lang="en-US" dirty="0"/>
              <a:t>Linear PRS model (2 Teams)</a:t>
            </a:r>
          </a:p>
          <a:p>
            <a:pPr lvl="1"/>
            <a:r>
              <a:rPr lang="en-US" dirty="0"/>
              <a:t>List of SNPs</a:t>
            </a:r>
          </a:p>
          <a:p>
            <a:pPr lvl="1"/>
            <a:r>
              <a:rPr lang="en-US" dirty="0"/>
              <a:t>Effect sizes for each SNP (disease risk)</a:t>
            </a:r>
          </a:p>
          <a:p>
            <a:pPr marL="385763" indent="-385763">
              <a:buFont typeface="+mj-lt"/>
              <a:buAutoNum type="alphaUcPeriod"/>
            </a:pPr>
            <a:r>
              <a:rPr lang="en-US" dirty="0"/>
              <a:t>Submit a prediction pipeline (3 Teams)</a:t>
            </a:r>
          </a:p>
          <a:p>
            <a:pPr lvl="1"/>
            <a:r>
              <a:rPr lang="en-US" dirty="0"/>
              <a:t>One team requested training in our UK Biobank cohort</a:t>
            </a:r>
          </a:p>
          <a:p>
            <a:pPr lvl="1"/>
            <a:r>
              <a:rPr lang="en-US" dirty="0"/>
              <a:t>Not a single software ran out of the box</a:t>
            </a:r>
          </a:p>
          <a:p>
            <a:pPr lvl="2"/>
            <a:r>
              <a:rPr lang="en-US" dirty="0"/>
              <a:t>Choke on missing genotypes (3% missing rate)</a:t>
            </a:r>
          </a:p>
          <a:p>
            <a:pPr lvl="2"/>
            <a:r>
              <a:rPr lang="en-US" dirty="0"/>
              <a:t>Error with a special character in sample IDs</a:t>
            </a:r>
          </a:p>
          <a:p>
            <a:pPr lvl="2"/>
            <a:r>
              <a:rPr lang="en-US" dirty="0"/>
              <a:t>Lack of variation in covariates (all female for </a:t>
            </a:r>
            <a:r>
              <a:rPr lang="en-US" dirty="0" err="1"/>
              <a:t>BCa</a:t>
            </a:r>
            <a:r>
              <a:rPr lang="en-US" dirty="0"/>
              <a:t>)</a:t>
            </a:r>
          </a:p>
          <a:p>
            <a:pPr lvl="2"/>
            <a:r>
              <a:rPr lang="en-US" dirty="0"/>
              <a:t>Extra data QC steps unnecessary and failing</a:t>
            </a:r>
          </a:p>
          <a:p>
            <a:pPr lvl="2"/>
            <a:r>
              <a:rPr lang="en-US" dirty="0"/>
              <a:t>SNPs designated by </a:t>
            </a:r>
            <a:r>
              <a:rPr lang="en-US" dirty="0" err="1"/>
              <a:t>rsIDs</a:t>
            </a:r>
            <a:r>
              <a:rPr lang="en-US" dirty="0"/>
              <a:t> instead provided SNP IDs</a:t>
            </a:r>
          </a:p>
          <a:p>
            <a:pPr lvl="2"/>
            <a:r>
              <a:rPr lang="en-US" dirty="0"/>
              <a:t>Effect allele designation incompatible with genotype files</a:t>
            </a:r>
          </a:p>
          <a:p>
            <a:pPr lvl="2"/>
            <a:endParaRPr lang="en-US" dirty="0"/>
          </a:p>
        </p:txBody>
      </p:sp>
      <p:sp>
        <p:nvSpPr>
          <p:cNvPr id="4" name="Text Box 6">
            <a:extLst>
              <a:ext uri="{FF2B5EF4-FFF2-40B4-BE49-F238E27FC236}">
                <a16:creationId xmlns:a16="http://schemas.microsoft.com/office/drawing/2014/main" id="{8ECE7092-2B46-D2BD-B477-8F7266CE394D}"/>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5" name="Text Box 8">
            <a:extLst>
              <a:ext uri="{FF2B5EF4-FFF2-40B4-BE49-F238E27FC236}">
                <a16:creationId xmlns:a16="http://schemas.microsoft.com/office/drawing/2014/main" id="{6882A47A-EAA4-0669-D540-86B7BCAA0205}"/>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6" name="Text Box 9">
            <a:extLst>
              <a:ext uri="{FF2B5EF4-FFF2-40B4-BE49-F238E27FC236}">
                <a16:creationId xmlns:a16="http://schemas.microsoft.com/office/drawing/2014/main" id="{4086BA88-A2C7-14C0-C68D-0DA5F8440EC2}"/>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6804144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B5C16-DE88-8A44-A747-50EBB33E069D}"/>
              </a:ext>
            </a:extLst>
          </p:cNvPr>
          <p:cNvSpPr>
            <a:spLocks noGrp="1"/>
          </p:cNvSpPr>
          <p:nvPr>
            <p:ph type="title"/>
          </p:nvPr>
        </p:nvSpPr>
        <p:spPr/>
        <p:txBody>
          <a:bodyPr>
            <a:normAutofit/>
          </a:bodyPr>
          <a:lstStyle/>
          <a:p>
            <a:pPr algn="ctr"/>
            <a:r>
              <a:rPr lang="en-US" sz="4000" b="1" dirty="0"/>
              <a:t>Five submissions to real phenotype challenge</a:t>
            </a:r>
          </a:p>
        </p:txBody>
      </p:sp>
      <p:sp>
        <p:nvSpPr>
          <p:cNvPr id="3" name="Content Placeholder 2">
            <a:extLst>
              <a:ext uri="{FF2B5EF4-FFF2-40B4-BE49-F238E27FC236}">
                <a16:creationId xmlns:a16="http://schemas.microsoft.com/office/drawing/2014/main" id="{2001D91A-9358-7C47-9920-266CAE9BDDF7}"/>
              </a:ext>
            </a:extLst>
          </p:cNvPr>
          <p:cNvSpPr>
            <a:spLocks noGrp="1"/>
          </p:cNvSpPr>
          <p:nvPr>
            <p:ph idx="1"/>
          </p:nvPr>
        </p:nvSpPr>
        <p:spPr>
          <a:xfrm>
            <a:off x="628650" y="1555668"/>
            <a:ext cx="7886700" cy="4465122"/>
          </a:xfrm>
        </p:spPr>
        <p:txBody>
          <a:bodyPr>
            <a:normAutofit/>
          </a:bodyPr>
          <a:lstStyle/>
          <a:p>
            <a:r>
              <a:rPr lang="en-US" sz="2000" dirty="0"/>
              <a:t>Team 1</a:t>
            </a:r>
          </a:p>
          <a:p>
            <a:pPr lvl="1"/>
            <a:r>
              <a:rPr lang="en-US" sz="1800" dirty="0"/>
              <a:t>Using an AI technique </a:t>
            </a:r>
          </a:p>
          <a:p>
            <a:pPr lvl="1"/>
            <a:r>
              <a:rPr lang="en-US" sz="1800" dirty="0"/>
              <a:t>Incorporate covariates directly into the model </a:t>
            </a:r>
          </a:p>
          <a:p>
            <a:r>
              <a:rPr lang="en-US" sz="2000" dirty="0"/>
              <a:t>Team 2</a:t>
            </a:r>
          </a:p>
          <a:p>
            <a:pPr lvl="1"/>
            <a:r>
              <a:rPr lang="en-US" sz="1800" dirty="0"/>
              <a:t>Submitted PRS models directly</a:t>
            </a:r>
          </a:p>
          <a:p>
            <a:pPr lvl="1"/>
            <a:r>
              <a:rPr lang="en-US" sz="1800" dirty="0"/>
              <a:t>Submitted predictions to simulated phenotype challenge</a:t>
            </a:r>
          </a:p>
          <a:p>
            <a:r>
              <a:rPr lang="en-US" sz="2000" dirty="0"/>
              <a:t>Team 3</a:t>
            </a:r>
          </a:p>
          <a:p>
            <a:pPr lvl="1"/>
            <a:r>
              <a:rPr lang="en-US" sz="1800" dirty="0"/>
              <a:t>Aggressively using variant annotations </a:t>
            </a:r>
          </a:p>
          <a:p>
            <a:pPr lvl="1"/>
            <a:r>
              <a:rPr lang="en-US" sz="1800" dirty="0"/>
              <a:t>Based on Plink LD Pruning + Thresholding technique  </a:t>
            </a:r>
          </a:p>
          <a:p>
            <a:r>
              <a:rPr lang="en-US" sz="2000" dirty="0"/>
              <a:t>Team 4 </a:t>
            </a:r>
          </a:p>
          <a:p>
            <a:pPr lvl="1"/>
            <a:r>
              <a:rPr lang="en-US" sz="1800" dirty="0"/>
              <a:t>Based on a sparse lasso regression technique</a:t>
            </a:r>
          </a:p>
          <a:p>
            <a:r>
              <a:rPr lang="en-US" sz="2000" dirty="0"/>
              <a:t>Team 5</a:t>
            </a:r>
          </a:p>
          <a:p>
            <a:pPr lvl="1"/>
            <a:r>
              <a:rPr lang="en-US" sz="1800" dirty="0"/>
              <a:t>Submitted PRS models directly</a:t>
            </a:r>
          </a:p>
        </p:txBody>
      </p:sp>
      <p:sp>
        <p:nvSpPr>
          <p:cNvPr id="4" name="Text Box 6">
            <a:extLst>
              <a:ext uri="{FF2B5EF4-FFF2-40B4-BE49-F238E27FC236}">
                <a16:creationId xmlns:a16="http://schemas.microsoft.com/office/drawing/2014/main" id="{CCEEAFB0-250A-9648-D282-FF66A77B3E7B}"/>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5" name="Text Box 8">
            <a:extLst>
              <a:ext uri="{FF2B5EF4-FFF2-40B4-BE49-F238E27FC236}">
                <a16:creationId xmlns:a16="http://schemas.microsoft.com/office/drawing/2014/main" id="{28FCF20A-E7B9-2386-0EC1-4E387005A2D8}"/>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6" name="Text Box 9">
            <a:extLst>
              <a:ext uri="{FF2B5EF4-FFF2-40B4-BE49-F238E27FC236}">
                <a16:creationId xmlns:a16="http://schemas.microsoft.com/office/drawing/2014/main" id="{EFA294EA-F89A-FCCE-3FD6-6A053AE0CF12}"/>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9704655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9683B-3E49-254E-8F70-81959045F631}"/>
              </a:ext>
            </a:extLst>
          </p:cNvPr>
          <p:cNvSpPr>
            <a:spLocks noGrp="1"/>
          </p:cNvSpPr>
          <p:nvPr>
            <p:ph type="title"/>
          </p:nvPr>
        </p:nvSpPr>
        <p:spPr/>
        <p:txBody>
          <a:bodyPr>
            <a:normAutofit/>
          </a:bodyPr>
          <a:lstStyle/>
          <a:p>
            <a:pPr algn="ctr"/>
            <a:r>
              <a:rPr lang="en-US" sz="4000" b="1" dirty="0"/>
              <a:t>Evaluation metrics</a:t>
            </a:r>
          </a:p>
        </p:txBody>
      </p:sp>
      <p:sp>
        <p:nvSpPr>
          <p:cNvPr id="3" name="Content Placeholder 2">
            <a:extLst>
              <a:ext uri="{FF2B5EF4-FFF2-40B4-BE49-F238E27FC236}">
                <a16:creationId xmlns:a16="http://schemas.microsoft.com/office/drawing/2014/main" id="{063F7888-8712-F240-8BFA-89CF0B3C0632}"/>
              </a:ext>
            </a:extLst>
          </p:cNvPr>
          <p:cNvSpPr>
            <a:spLocks noGrp="1"/>
          </p:cNvSpPr>
          <p:nvPr>
            <p:ph idx="1"/>
          </p:nvPr>
        </p:nvSpPr>
        <p:spPr>
          <a:xfrm>
            <a:off x="628650" y="2852634"/>
            <a:ext cx="7886700" cy="2475677"/>
          </a:xfrm>
        </p:spPr>
        <p:txBody>
          <a:bodyPr>
            <a:normAutofit/>
          </a:bodyPr>
          <a:lstStyle/>
          <a:p>
            <a:r>
              <a:rPr lang="en-US" sz="1800" dirty="0"/>
              <a:t>AUC of the full model including PRS and covariates</a:t>
            </a:r>
          </a:p>
          <a:p>
            <a:endParaRPr lang="en-US" sz="1800" i="1" dirty="0"/>
          </a:p>
          <a:p>
            <a:r>
              <a:rPr lang="en-US" sz="1800" i="1" dirty="0"/>
              <a:t>R</a:t>
            </a:r>
            <a:r>
              <a:rPr lang="en-US" sz="1800" i="1" baseline="30000" dirty="0"/>
              <a:t>2</a:t>
            </a:r>
            <a:r>
              <a:rPr lang="en-US" sz="1800" i="1" baseline="-25000" dirty="0"/>
              <a:t>nagelkerke</a:t>
            </a:r>
            <a:r>
              <a:rPr lang="en-US" sz="1800" dirty="0"/>
              <a:t> : the likelihood of data under the full model compared to the likelihood under the null model</a:t>
            </a:r>
          </a:p>
          <a:p>
            <a:endParaRPr lang="en-US" sz="1800" dirty="0"/>
          </a:p>
          <a:p>
            <a:r>
              <a:rPr lang="en-US" sz="1800" dirty="0"/>
              <a:t>5% Tail Odds Ratio (OR): The odd at top 5% of the score relative to the odd of the rest of distribution (covariates included)</a:t>
            </a:r>
          </a:p>
          <a:p>
            <a:pPr marL="0" indent="0">
              <a:buNone/>
            </a:pPr>
            <a:endParaRPr lang="en-US" sz="1800" dirty="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09D84DC-320D-3B46-B03B-71B85F0C7EB3}"/>
                  </a:ext>
                </a:extLst>
              </p:cNvPr>
              <p:cNvSpPr txBox="1"/>
              <p:nvPr/>
            </p:nvSpPr>
            <p:spPr>
              <a:xfrm>
                <a:off x="1601233" y="2495303"/>
                <a:ext cx="567302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𝑦</m:t>
                      </m:r>
                      <m:r>
                        <a:rPr lang="en-US" i="1">
                          <a:latin typeface="Cambria Math" panose="02040503050406030204" pitchFamily="18" charset="0"/>
                        </a:rPr>
                        <m:t> ~ </m:t>
                      </m:r>
                      <m:r>
                        <a:rPr lang="en-US" i="1">
                          <a:latin typeface="Cambria Math" panose="02040503050406030204" pitchFamily="18" charset="0"/>
                        </a:rPr>
                        <m:t>𝑎𝑔𝑒</m:t>
                      </m:r>
                      <m:r>
                        <a:rPr lang="en-US" i="1">
                          <a:latin typeface="Cambria Math" panose="02040503050406030204" pitchFamily="18" charset="0"/>
                        </a:rPr>
                        <m:t>+</m:t>
                      </m:r>
                      <m:r>
                        <a:rPr lang="en-US" i="1">
                          <a:latin typeface="Cambria Math" panose="02040503050406030204" pitchFamily="18" charset="0"/>
                        </a:rPr>
                        <m:t>𝑠𝑒𝑥</m:t>
                      </m:r>
                      <m:r>
                        <a:rPr lang="en-US" i="1">
                          <a:latin typeface="Cambria Math" panose="02040503050406030204" pitchFamily="18" charset="0"/>
                        </a:rPr>
                        <m:t>+</m:t>
                      </m:r>
                      <m:r>
                        <a:rPr lang="en-US" i="1">
                          <a:latin typeface="Cambria Math" panose="02040503050406030204" pitchFamily="18" charset="0"/>
                        </a:rPr>
                        <m:t>𝑃𝐶</m:t>
                      </m:r>
                      <m:r>
                        <a:rPr lang="en-US" i="1">
                          <a:latin typeface="Cambria Math" panose="02040503050406030204" pitchFamily="18" charset="0"/>
                        </a:rPr>
                        <m:t>1+</m:t>
                      </m:r>
                      <m:r>
                        <a:rPr lang="en-US" i="1">
                          <a:latin typeface="Cambria Math" panose="02040503050406030204" pitchFamily="18" charset="0"/>
                        </a:rPr>
                        <m:t>𝑃𝐶</m:t>
                      </m:r>
                      <m:r>
                        <a:rPr lang="en-US" i="1">
                          <a:latin typeface="Cambria Math" panose="02040503050406030204" pitchFamily="18" charset="0"/>
                        </a:rPr>
                        <m:t>2+</m:t>
                      </m:r>
                      <m:r>
                        <a:rPr lang="en-US" i="1">
                          <a:latin typeface="Cambria Math" panose="02040503050406030204" pitchFamily="18" charset="0"/>
                        </a:rPr>
                        <m:t>𝑃𝐶</m:t>
                      </m:r>
                      <m:r>
                        <a:rPr lang="en-US" i="1">
                          <a:latin typeface="Cambria Math" panose="02040503050406030204" pitchFamily="18" charset="0"/>
                        </a:rPr>
                        <m:t>3+…+</m:t>
                      </m:r>
                      <m:r>
                        <a:rPr lang="en-US" i="1">
                          <a:latin typeface="Cambria Math" panose="02040503050406030204" pitchFamily="18" charset="0"/>
                        </a:rPr>
                        <m:t>𝑃𝐶</m:t>
                      </m:r>
                      <m:r>
                        <a:rPr lang="en-US" i="1">
                          <a:latin typeface="Cambria Math" panose="02040503050406030204" pitchFamily="18" charset="0"/>
                        </a:rPr>
                        <m:t>10+</m:t>
                      </m:r>
                      <m:r>
                        <a:rPr lang="en-US" i="1">
                          <a:latin typeface="Cambria Math" panose="02040503050406030204" pitchFamily="18" charset="0"/>
                        </a:rPr>
                        <m:t>𝑃𝑅𝑆</m:t>
                      </m:r>
                    </m:oMath>
                  </m:oMathPara>
                </a14:m>
                <a:endParaRPr lang="en-US" dirty="0"/>
              </a:p>
            </p:txBody>
          </p:sp>
        </mc:Choice>
        <mc:Fallback xmlns="">
          <p:sp>
            <p:nvSpPr>
              <p:cNvPr id="4" name="TextBox 3">
                <a:extLst>
                  <a:ext uri="{FF2B5EF4-FFF2-40B4-BE49-F238E27FC236}">
                    <a16:creationId xmlns:a16="http://schemas.microsoft.com/office/drawing/2014/main" id="{709D84DC-320D-3B46-B03B-71B85F0C7EB3}"/>
                  </a:ext>
                </a:extLst>
              </p:cNvPr>
              <p:cNvSpPr txBox="1">
                <a:spLocks noRot="1" noChangeAspect="1" noMove="1" noResize="1" noEditPoints="1" noAdjustHandles="1" noChangeArrowheads="1" noChangeShapeType="1" noTextEdit="1"/>
              </p:cNvSpPr>
              <p:nvPr/>
            </p:nvSpPr>
            <p:spPr>
              <a:xfrm>
                <a:off x="1601233" y="2495303"/>
                <a:ext cx="5673028" cy="369332"/>
              </a:xfrm>
              <a:prstGeom prst="rect">
                <a:avLst/>
              </a:prstGeom>
              <a:blipFill>
                <a:blip r:embed="rId3"/>
                <a:stretch>
                  <a:fillRect b="-16667"/>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BFC89428-C5C6-E849-9309-4A8745861E3D}"/>
              </a:ext>
            </a:extLst>
          </p:cNvPr>
          <p:cNvSpPr txBox="1"/>
          <p:nvPr/>
        </p:nvSpPr>
        <p:spPr>
          <a:xfrm>
            <a:off x="671453" y="2090181"/>
            <a:ext cx="2553456" cy="415498"/>
          </a:xfrm>
          <a:prstGeom prst="rect">
            <a:avLst/>
          </a:prstGeom>
          <a:noFill/>
        </p:spPr>
        <p:txBody>
          <a:bodyPr wrap="none" rtlCol="0">
            <a:spAutoFit/>
          </a:bodyPr>
          <a:lstStyle/>
          <a:p>
            <a:r>
              <a:rPr lang="en-US" sz="2100" dirty="0"/>
              <a:t>Logistic regression of:</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13FEF968-63C4-4E49-ABE3-C760832C492E}"/>
                  </a:ext>
                </a:extLst>
              </p:cNvPr>
              <p:cNvSpPr/>
              <p:nvPr/>
            </p:nvSpPr>
            <p:spPr>
              <a:xfrm>
                <a:off x="2846110" y="5328311"/>
                <a:ext cx="3451779" cy="53142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1350" i="1">
                              <a:latin typeface="Cambria Math" panose="02040503050406030204" pitchFamily="18" charset="0"/>
                            </a:rPr>
                          </m:ctrlPr>
                        </m:fPr>
                        <m:num>
                          <m:r>
                            <a:rPr lang="en-US" sz="1350" i="1">
                              <a:latin typeface="Cambria Math" panose="02040503050406030204" pitchFamily="18" charset="0"/>
                            </a:rPr>
                            <m:t>#</m:t>
                          </m:r>
                          <m:d>
                            <m:dPr>
                              <m:begChr m:val="{"/>
                              <m:endChr m:val="}"/>
                              <m:ctrlPr>
                                <a:rPr lang="en-US" sz="1350" i="1">
                                  <a:latin typeface="Cambria Math" panose="02040503050406030204" pitchFamily="18" charset="0"/>
                                </a:rPr>
                              </m:ctrlPr>
                            </m:dPr>
                            <m:e>
                              <m:r>
                                <a:rPr lang="en-US" sz="1350" i="1">
                                  <a:latin typeface="Cambria Math" panose="02040503050406030204" pitchFamily="18" charset="0"/>
                                </a:rPr>
                                <m:t>𝑦</m:t>
                              </m:r>
                              <m:r>
                                <a:rPr lang="en-US" sz="1350" i="1">
                                  <a:latin typeface="Cambria Math" panose="02040503050406030204" pitchFamily="18" charset="0"/>
                                </a:rPr>
                                <m:t>=1</m:t>
                              </m:r>
                              <m:nary>
                                <m:naryPr>
                                  <m:chr m:val="⋀"/>
                                  <m:subHide m:val="on"/>
                                  <m:supHide m:val="on"/>
                                  <m:ctrlPr>
                                    <a:rPr lang="en-US" sz="1350" i="1">
                                      <a:latin typeface="Cambria Math" panose="02040503050406030204" pitchFamily="18" charset="0"/>
                                      <a:ea typeface="Cambria Math" panose="02040503050406030204" pitchFamily="18" charset="0"/>
                                    </a:rPr>
                                  </m:ctrlPr>
                                </m:naryPr>
                                <m:sub/>
                                <m:sup/>
                                <m:e>
                                  <m:acc>
                                    <m:accPr>
                                      <m:chr m:val="̂"/>
                                      <m:ctrlPr>
                                        <a:rPr lang="en-US" sz="1350" i="1">
                                          <a:latin typeface="Cambria Math" panose="02040503050406030204" pitchFamily="18" charset="0"/>
                                        </a:rPr>
                                      </m:ctrlPr>
                                    </m:accPr>
                                    <m:e>
                                      <m:r>
                                        <a:rPr lang="en-US" sz="1350" i="1">
                                          <a:latin typeface="Cambria Math" panose="02040503050406030204" pitchFamily="18" charset="0"/>
                                        </a:rPr>
                                        <m:t>𝑦</m:t>
                                      </m:r>
                                    </m:e>
                                  </m:acc>
                                </m:e>
                              </m:nary>
                              <m:r>
                                <a:rPr lang="en-US" sz="1350" i="1">
                                  <a:latin typeface="Cambria Math" panose="02040503050406030204" pitchFamily="18" charset="0"/>
                                </a:rPr>
                                <m:t>&gt; </m:t>
                              </m:r>
                              <m:sSub>
                                <m:sSubPr>
                                  <m:ctrlPr>
                                    <a:rPr lang="en-US" sz="1350" i="1">
                                      <a:latin typeface="Cambria Math" panose="02040503050406030204" pitchFamily="18" charset="0"/>
                                    </a:rPr>
                                  </m:ctrlPr>
                                </m:sSubPr>
                                <m:e>
                                  <m:r>
                                    <a:rPr lang="en-US" sz="1350" i="1">
                                      <a:latin typeface="Cambria Math" panose="02040503050406030204" pitchFamily="18" charset="0"/>
                                    </a:rPr>
                                    <m:t>𝑞</m:t>
                                  </m:r>
                                </m:e>
                                <m:sub>
                                  <m:r>
                                    <a:rPr lang="en-US" sz="1350" i="1">
                                      <a:latin typeface="Cambria Math" panose="02040503050406030204" pitchFamily="18" charset="0"/>
                                    </a:rPr>
                                    <m:t>0.95</m:t>
                                  </m:r>
                                </m:sub>
                              </m:sSub>
                            </m:e>
                          </m:d>
                        </m:num>
                        <m:den>
                          <m:r>
                            <a:rPr lang="en-US" sz="1350" i="1">
                              <a:latin typeface="Cambria Math" panose="02040503050406030204" pitchFamily="18" charset="0"/>
                            </a:rPr>
                            <m:t>#</m:t>
                          </m:r>
                          <m:d>
                            <m:dPr>
                              <m:begChr m:val="{"/>
                              <m:endChr m:val="}"/>
                              <m:ctrlPr>
                                <a:rPr lang="en-US" sz="1350" i="1">
                                  <a:latin typeface="Cambria Math" panose="02040503050406030204" pitchFamily="18" charset="0"/>
                                </a:rPr>
                              </m:ctrlPr>
                            </m:dPr>
                            <m:e>
                              <m:r>
                                <a:rPr lang="en-US" sz="1350" i="1">
                                  <a:latin typeface="Cambria Math" panose="02040503050406030204" pitchFamily="18" charset="0"/>
                                </a:rPr>
                                <m:t>𝑦</m:t>
                              </m:r>
                              <m:r>
                                <a:rPr lang="en-US" sz="1350" i="1">
                                  <a:latin typeface="Cambria Math" panose="02040503050406030204" pitchFamily="18" charset="0"/>
                                </a:rPr>
                                <m:t>=0 ⋀ </m:t>
                              </m:r>
                              <m:acc>
                                <m:accPr>
                                  <m:chr m:val="̂"/>
                                  <m:ctrlPr>
                                    <a:rPr lang="en-US" sz="1350" i="1">
                                      <a:latin typeface="Cambria Math" panose="02040503050406030204" pitchFamily="18" charset="0"/>
                                    </a:rPr>
                                  </m:ctrlPr>
                                </m:accPr>
                                <m:e>
                                  <m:r>
                                    <a:rPr lang="en-US" sz="1350" i="1">
                                      <a:latin typeface="Cambria Math" panose="02040503050406030204" pitchFamily="18" charset="0"/>
                                    </a:rPr>
                                    <m:t>𝑦</m:t>
                                  </m:r>
                                </m:e>
                              </m:acc>
                              <m:sSub>
                                <m:sSubPr>
                                  <m:ctrlPr>
                                    <a:rPr lang="en-US" sz="1350" i="1">
                                      <a:latin typeface="Cambria Math" panose="02040503050406030204" pitchFamily="18" charset="0"/>
                                    </a:rPr>
                                  </m:ctrlPr>
                                </m:sSubPr>
                                <m:e>
                                  <m:r>
                                    <a:rPr lang="en-US" sz="1350" i="1">
                                      <a:latin typeface="Cambria Math" panose="02040503050406030204" pitchFamily="18" charset="0"/>
                                    </a:rPr>
                                    <m:t> &gt;</m:t>
                                  </m:r>
                                  <m:r>
                                    <a:rPr lang="en-US" sz="1350" i="1">
                                      <a:latin typeface="Cambria Math" panose="02040503050406030204" pitchFamily="18" charset="0"/>
                                    </a:rPr>
                                    <m:t>𝑞</m:t>
                                  </m:r>
                                </m:e>
                                <m:sub>
                                  <m:r>
                                    <a:rPr lang="en-US" sz="1350" i="1">
                                      <a:latin typeface="Cambria Math" panose="02040503050406030204" pitchFamily="18" charset="0"/>
                                    </a:rPr>
                                    <m:t>0.95</m:t>
                                  </m:r>
                                </m:sub>
                              </m:sSub>
                            </m:e>
                          </m:d>
                        </m:den>
                      </m:f>
                      <m:r>
                        <a:rPr lang="en-US" sz="1350" i="1">
                          <a:latin typeface="Cambria Math" panose="02040503050406030204" pitchFamily="18" charset="0"/>
                        </a:rPr>
                        <m:t>/</m:t>
                      </m:r>
                      <m:f>
                        <m:fPr>
                          <m:ctrlPr>
                            <a:rPr lang="en-US" sz="1350" i="1">
                              <a:latin typeface="Cambria Math" panose="02040503050406030204" pitchFamily="18" charset="0"/>
                            </a:rPr>
                          </m:ctrlPr>
                        </m:fPr>
                        <m:num>
                          <m:r>
                            <a:rPr lang="en-US" sz="1350" i="1">
                              <a:latin typeface="Cambria Math" panose="02040503050406030204" pitchFamily="18" charset="0"/>
                            </a:rPr>
                            <m:t>#</m:t>
                          </m:r>
                          <m:d>
                            <m:dPr>
                              <m:begChr m:val="{"/>
                              <m:endChr m:val="}"/>
                              <m:ctrlPr>
                                <a:rPr lang="en-US" sz="1350" i="1">
                                  <a:latin typeface="Cambria Math" panose="02040503050406030204" pitchFamily="18" charset="0"/>
                                </a:rPr>
                              </m:ctrlPr>
                            </m:dPr>
                            <m:e>
                              <m:r>
                                <a:rPr lang="en-US" sz="1350" i="1">
                                  <a:latin typeface="Cambria Math" panose="02040503050406030204" pitchFamily="18" charset="0"/>
                                </a:rPr>
                                <m:t>𝑦</m:t>
                              </m:r>
                              <m:r>
                                <a:rPr lang="en-US" sz="1350" i="1">
                                  <a:latin typeface="Cambria Math" panose="02040503050406030204" pitchFamily="18" charset="0"/>
                                </a:rPr>
                                <m:t>=1</m:t>
                              </m:r>
                              <m:nary>
                                <m:naryPr>
                                  <m:chr m:val="⋀"/>
                                  <m:subHide m:val="on"/>
                                  <m:supHide m:val="on"/>
                                  <m:ctrlPr>
                                    <a:rPr lang="en-US" sz="1350" i="1">
                                      <a:latin typeface="Cambria Math" panose="02040503050406030204" pitchFamily="18" charset="0"/>
                                      <a:ea typeface="Cambria Math" panose="02040503050406030204" pitchFamily="18" charset="0"/>
                                    </a:rPr>
                                  </m:ctrlPr>
                                </m:naryPr>
                                <m:sub/>
                                <m:sup/>
                                <m:e>
                                  <m:acc>
                                    <m:accPr>
                                      <m:chr m:val="̂"/>
                                      <m:ctrlPr>
                                        <a:rPr lang="en-US" sz="1350" i="1">
                                          <a:latin typeface="Cambria Math" panose="02040503050406030204" pitchFamily="18" charset="0"/>
                                        </a:rPr>
                                      </m:ctrlPr>
                                    </m:accPr>
                                    <m:e>
                                      <m:r>
                                        <a:rPr lang="en-US" sz="1350" i="1">
                                          <a:latin typeface="Cambria Math" panose="02040503050406030204" pitchFamily="18" charset="0"/>
                                        </a:rPr>
                                        <m:t>𝑦</m:t>
                                      </m:r>
                                    </m:e>
                                  </m:acc>
                                </m:e>
                              </m:nary>
                              <m:r>
                                <a:rPr lang="en-US" sz="1350" i="1">
                                  <a:latin typeface="Cambria Math" panose="02040503050406030204" pitchFamily="18" charset="0"/>
                                </a:rPr>
                                <m:t>&lt; </m:t>
                              </m:r>
                              <m:sSub>
                                <m:sSubPr>
                                  <m:ctrlPr>
                                    <a:rPr lang="en-US" sz="1350" i="1">
                                      <a:latin typeface="Cambria Math" panose="02040503050406030204" pitchFamily="18" charset="0"/>
                                    </a:rPr>
                                  </m:ctrlPr>
                                </m:sSubPr>
                                <m:e>
                                  <m:r>
                                    <a:rPr lang="en-US" sz="1350" i="1">
                                      <a:latin typeface="Cambria Math" panose="02040503050406030204" pitchFamily="18" charset="0"/>
                                    </a:rPr>
                                    <m:t>𝑞</m:t>
                                  </m:r>
                                </m:e>
                                <m:sub>
                                  <m:r>
                                    <a:rPr lang="en-US" sz="1350" i="1">
                                      <a:latin typeface="Cambria Math" panose="02040503050406030204" pitchFamily="18" charset="0"/>
                                    </a:rPr>
                                    <m:t>0.95</m:t>
                                  </m:r>
                                </m:sub>
                              </m:sSub>
                            </m:e>
                          </m:d>
                        </m:num>
                        <m:den>
                          <m:r>
                            <a:rPr lang="en-US" sz="1350" i="1">
                              <a:latin typeface="Cambria Math" panose="02040503050406030204" pitchFamily="18" charset="0"/>
                            </a:rPr>
                            <m:t>#</m:t>
                          </m:r>
                          <m:d>
                            <m:dPr>
                              <m:begChr m:val="{"/>
                              <m:endChr m:val="}"/>
                              <m:ctrlPr>
                                <a:rPr lang="en-US" sz="1350" i="1">
                                  <a:latin typeface="Cambria Math" panose="02040503050406030204" pitchFamily="18" charset="0"/>
                                </a:rPr>
                              </m:ctrlPr>
                            </m:dPr>
                            <m:e>
                              <m:r>
                                <a:rPr lang="en-US" sz="1350" i="1">
                                  <a:latin typeface="Cambria Math" panose="02040503050406030204" pitchFamily="18" charset="0"/>
                                </a:rPr>
                                <m:t>𝑦</m:t>
                              </m:r>
                              <m:r>
                                <a:rPr lang="en-US" sz="1350" i="1">
                                  <a:latin typeface="Cambria Math" panose="02040503050406030204" pitchFamily="18" charset="0"/>
                                </a:rPr>
                                <m:t>=0 ⋀ </m:t>
                              </m:r>
                              <m:acc>
                                <m:accPr>
                                  <m:chr m:val="̂"/>
                                  <m:ctrlPr>
                                    <a:rPr lang="en-US" sz="1350" i="1">
                                      <a:latin typeface="Cambria Math" panose="02040503050406030204" pitchFamily="18" charset="0"/>
                                    </a:rPr>
                                  </m:ctrlPr>
                                </m:accPr>
                                <m:e>
                                  <m:r>
                                    <a:rPr lang="en-US" sz="1350" i="1">
                                      <a:latin typeface="Cambria Math" panose="02040503050406030204" pitchFamily="18" charset="0"/>
                                    </a:rPr>
                                    <m:t>𝑦</m:t>
                                  </m:r>
                                </m:e>
                              </m:acc>
                              <m:sSub>
                                <m:sSubPr>
                                  <m:ctrlPr>
                                    <a:rPr lang="en-US" sz="1350" i="1">
                                      <a:latin typeface="Cambria Math" panose="02040503050406030204" pitchFamily="18" charset="0"/>
                                    </a:rPr>
                                  </m:ctrlPr>
                                </m:sSubPr>
                                <m:e>
                                  <m:r>
                                    <a:rPr lang="en-US" sz="1350" i="1">
                                      <a:latin typeface="Cambria Math" panose="02040503050406030204" pitchFamily="18" charset="0"/>
                                    </a:rPr>
                                    <m:t> &lt; </m:t>
                                  </m:r>
                                  <m:r>
                                    <a:rPr lang="en-US" sz="1350" i="1">
                                      <a:latin typeface="Cambria Math" panose="02040503050406030204" pitchFamily="18" charset="0"/>
                                    </a:rPr>
                                    <m:t>𝑞</m:t>
                                  </m:r>
                                </m:e>
                                <m:sub>
                                  <m:r>
                                    <a:rPr lang="en-US" sz="1350" i="1">
                                      <a:latin typeface="Cambria Math" panose="02040503050406030204" pitchFamily="18" charset="0"/>
                                    </a:rPr>
                                    <m:t>0.95</m:t>
                                  </m:r>
                                </m:sub>
                              </m:sSub>
                            </m:e>
                          </m:d>
                        </m:den>
                      </m:f>
                    </m:oMath>
                  </m:oMathPara>
                </a14:m>
                <a:endParaRPr lang="en-US" sz="1350" dirty="0"/>
              </a:p>
            </p:txBody>
          </p:sp>
        </mc:Choice>
        <mc:Fallback xmlns="">
          <p:sp>
            <p:nvSpPr>
              <p:cNvPr id="6" name="Rectangle 5">
                <a:extLst>
                  <a:ext uri="{FF2B5EF4-FFF2-40B4-BE49-F238E27FC236}">
                    <a16:creationId xmlns:a16="http://schemas.microsoft.com/office/drawing/2014/main" id="{13FEF968-63C4-4E49-ABE3-C760832C492E}"/>
                  </a:ext>
                </a:extLst>
              </p:cNvPr>
              <p:cNvSpPr>
                <a:spLocks noRot="1" noChangeAspect="1" noMove="1" noResize="1" noEditPoints="1" noAdjustHandles="1" noChangeArrowheads="1" noChangeShapeType="1" noTextEdit="1"/>
              </p:cNvSpPr>
              <p:nvPr/>
            </p:nvSpPr>
            <p:spPr>
              <a:xfrm>
                <a:off x="2846110" y="5328311"/>
                <a:ext cx="3451779" cy="531428"/>
              </a:xfrm>
              <a:prstGeom prst="rect">
                <a:avLst/>
              </a:prstGeom>
              <a:blipFill>
                <a:blip r:embed="rId4"/>
                <a:stretch>
                  <a:fillRect t="-51163" b="-32558"/>
                </a:stretch>
              </a:blipFill>
            </p:spPr>
            <p:txBody>
              <a:bodyPr/>
              <a:lstStyle/>
              <a:p>
                <a:r>
                  <a:rPr lang="en-US">
                    <a:noFill/>
                  </a:rPr>
                  <a:t> </a:t>
                </a:r>
              </a:p>
            </p:txBody>
          </p:sp>
        </mc:Fallback>
      </mc:AlternateContent>
      <p:sp>
        <p:nvSpPr>
          <p:cNvPr id="7" name="Text Box 6">
            <a:extLst>
              <a:ext uri="{FF2B5EF4-FFF2-40B4-BE49-F238E27FC236}">
                <a16:creationId xmlns:a16="http://schemas.microsoft.com/office/drawing/2014/main" id="{B6224952-F853-30C6-E676-6489BF6D1D84}"/>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8" name="Text Box 8">
            <a:extLst>
              <a:ext uri="{FF2B5EF4-FFF2-40B4-BE49-F238E27FC236}">
                <a16:creationId xmlns:a16="http://schemas.microsoft.com/office/drawing/2014/main" id="{FB57454C-09B6-3E4D-7D8C-DCD5927C462F}"/>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9" name="Text Box 9">
            <a:extLst>
              <a:ext uri="{FF2B5EF4-FFF2-40B4-BE49-F238E27FC236}">
                <a16:creationId xmlns:a16="http://schemas.microsoft.com/office/drawing/2014/main" id="{AD18EB4A-D066-DB9F-3FC4-39F4EC63E927}"/>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809942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9683B-3E49-254E-8F70-81959045F631}"/>
              </a:ext>
            </a:extLst>
          </p:cNvPr>
          <p:cNvSpPr>
            <a:spLocks noGrp="1"/>
          </p:cNvSpPr>
          <p:nvPr>
            <p:ph type="title"/>
          </p:nvPr>
        </p:nvSpPr>
        <p:spPr/>
        <p:txBody>
          <a:bodyPr>
            <a:normAutofit/>
          </a:bodyPr>
          <a:lstStyle/>
          <a:p>
            <a:pPr algn="ctr"/>
            <a:r>
              <a:rPr lang="en-US" sz="4000" b="1" dirty="0"/>
              <a:t>Evaluation metrics</a:t>
            </a:r>
          </a:p>
        </p:txBody>
      </p:sp>
      <p:sp>
        <p:nvSpPr>
          <p:cNvPr id="3" name="Content Placeholder 2">
            <a:extLst>
              <a:ext uri="{FF2B5EF4-FFF2-40B4-BE49-F238E27FC236}">
                <a16:creationId xmlns:a16="http://schemas.microsoft.com/office/drawing/2014/main" id="{063F7888-8712-F240-8BFA-89CF0B3C0632}"/>
              </a:ext>
            </a:extLst>
          </p:cNvPr>
          <p:cNvSpPr>
            <a:spLocks noGrp="1"/>
          </p:cNvSpPr>
          <p:nvPr>
            <p:ph idx="1"/>
          </p:nvPr>
        </p:nvSpPr>
        <p:spPr>
          <a:xfrm>
            <a:off x="628650" y="2852634"/>
            <a:ext cx="7886700" cy="2475677"/>
          </a:xfrm>
        </p:spPr>
        <p:txBody>
          <a:bodyPr>
            <a:normAutofit/>
          </a:bodyPr>
          <a:lstStyle/>
          <a:p>
            <a:r>
              <a:rPr lang="en-US" sz="1800" dirty="0"/>
              <a:t>AUC of the full model including PRS and covariates</a:t>
            </a:r>
          </a:p>
          <a:p>
            <a:endParaRPr lang="en-US" sz="1800" i="1" dirty="0"/>
          </a:p>
          <a:p>
            <a:r>
              <a:rPr lang="en-US" sz="1800" i="1" dirty="0"/>
              <a:t>R</a:t>
            </a:r>
            <a:r>
              <a:rPr lang="en-US" sz="1800" i="1" baseline="30000" dirty="0"/>
              <a:t>2</a:t>
            </a:r>
            <a:r>
              <a:rPr lang="en-US" sz="1800" i="1" baseline="-25000" dirty="0"/>
              <a:t>nagelkerke</a:t>
            </a:r>
            <a:r>
              <a:rPr lang="en-US" sz="1800" dirty="0"/>
              <a:t> : the likelihood of data under the full model compared to the likelihood under the null model</a:t>
            </a:r>
          </a:p>
          <a:p>
            <a:endParaRPr lang="en-US" sz="1800" dirty="0"/>
          </a:p>
          <a:p>
            <a:r>
              <a:rPr lang="en-US" sz="1800" dirty="0"/>
              <a:t>5% Tail Odds Ratio (OR): The odd at top 5% of the score relative to the odd of the rest of distribution (covariates included)</a:t>
            </a:r>
          </a:p>
          <a:p>
            <a:pPr marL="0" indent="0">
              <a:buNone/>
            </a:pPr>
            <a:endParaRPr lang="en-US" sz="1800" dirty="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09D84DC-320D-3B46-B03B-71B85F0C7EB3}"/>
                  </a:ext>
                </a:extLst>
              </p:cNvPr>
              <p:cNvSpPr txBox="1"/>
              <p:nvPr/>
            </p:nvSpPr>
            <p:spPr>
              <a:xfrm>
                <a:off x="1601233" y="2495303"/>
                <a:ext cx="567302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𝑦</m:t>
                      </m:r>
                      <m:r>
                        <a:rPr lang="en-US" i="1">
                          <a:latin typeface="Cambria Math" panose="02040503050406030204" pitchFamily="18" charset="0"/>
                        </a:rPr>
                        <m:t> ~ </m:t>
                      </m:r>
                      <m:r>
                        <a:rPr lang="en-US" i="1">
                          <a:latin typeface="Cambria Math" panose="02040503050406030204" pitchFamily="18" charset="0"/>
                        </a:rPr>
                        <m:t>𝑎𝑔𝑒</m:t>
                      </m:r>
                      <m:r>
                        <a:rPr lang="en-US" i="1">
                          <a:latin typeface="Cambria Math" panose="02040503050406030204" pitchFamily="18" charset="0"/>
                        </a:rPr>
                        <m:t>+</m:t>
                      </m:r>
                      <m:r>
                        <a:rPr lang="en-US" i="1">
                          <a:latin typeface="Cambria Math" panose="02040503050406030204" pitchFamily="18" charset="0"/>
                        </a:rPr>
                        <m:t>𝑠𝑒𝑥</m:t>
                      </m:r>
                      <m:r>
                        <a:rPr lang="en-US" i="1">
                          <a:latin typeface="Cambria Math" panose="02040503050406030204" pitchFamily="18" charset="0"/>
                        </a:rPr>
                        <m:t>+</m:t>
                      </m:r>
                      <m:r>
                        <a:rPr lang="en-US" i="1">
                          <a:latin typeface="Cambria Math" panose="02040503050406030204" pitchFamily="18" charset="0"/>
                        </a:rPr>
                        <m:t>𝑃𝐶</m:t>
                      </m:r>
                      <m:r>
                        <a:rPr lang="en-US" i="1">
                          <a:latin typeface="Cambria Math" panose="02040503050406030204" pitchFamily="18" charset="0"/>
                        </a:rPr>
                        <m:t>1+</m:t>
                      </m:r>
                      <m:r>
                        <a:rPr lang="en-US" i="1">
                          <a:latin typeface="Cambria Math" panose="02040503050406030204" pitchFamily="18" charset="0"/>
                        </a:rPr>
                        <m:t>𝑃𝐶</m:t>
                      </m:r>
                      <m:r>
                        <a:rPr lang="en-US" i="1">
                          <a:latin typeface="Cambria Math" panose="02040503050406030204" pitchFamily="18" charset="0"/>
                        </a:rPr>
                        <m:t>2+</m:t>
                      </m:r>
                      <m:r>
                        <a:rPr lang="en-US" i="1">
                          <a:latin typeface="Cambria Math" panose="02040503050406030204" pitchFamily="18" charset="0"/>
                        </a:rPr>
                        <m:t>𝑃𝐶</m:t>
                      </m:r>
                      <m:r>
                        <a:rPr lang="en-US" i="1">
                          <a:latin typeface="Cambria Math" panose="02040503050406030204" pitchFamily="18" charset="0"/>
                        </a:rPr>
                        <m:t>3+…+</m:t>
                      </m:r>
                      <m:r>
                        <a:rPr lang="en-US" i="1">
                          <a:latin typeface="Cambria Math" panose="02040503050406030204" pitchFamily="18" charset="0"/>
                        </a:rPr>
                        <m:t>𝑃𝐶</m:t>
                      </m:r>
                      <m:r>
                        <a:rPr lang="en-US" i="1">
                          <a:latin typeface="Cambria Math" panose="02040503050406030204" pitchFamily="18" charset="0"/>
                        </a:rPr>
                        <m:t>10+</m:t>
                      </m:r>
                      <m:r>
                        <a:rPr lang="en-US" i="1">
                          <a:latin typeface="Cambria Math" panose="02040503050406030204" pitchFamily="18" charset="0"/>
                        </a:rPr>
                        <m:t>𝑃𝑅𝑆</m:t>
                      </m:r>
                    </m:oMath>
                  </m:oMathPara>
                </a14:m>
                <a:endParaRPr lang="en-US" dirty="0"/>
              </a:p>
            </p:txBody>
          </p:sp>
        </mc:Choice>
        <mc:Fallback xmlns="">
          <p:sp>
            <p:nvSpPr>
              <p:cNvPr id="4" name="TextBox 3">
                <a:extLst>
                  <a:ext uri="{FF2B5EF4-FFF2-40B4-BE49-F238E27FC236}">
                    <a16:creationId xmlns:a16="http://schemas.microsoft.com/office/drawing/2014/main" id="{709D84DC-320D-3B46-B03B-71B85F0C7EB3}"/>
                  </a:ext>
                </a:extLst>
              </p:cNvPr>
              <p:cNvSpPr txBox="1">
                <a:spLocks noRot="1" noChangeAspect="1" noMove="1" noResize="1" noEditPoints="1" noAdjustHandles="1" noChangeArrowheads="1" noChangeShapeType="1" noTextEdit="1"/>
              </p:cNvSpPr>
              <p:nvPr/>
            </p:nvSpPr>
            <p:spPr>
              <a:xfrm>
                <a:off x="1601233" y="2495303"/>
                <a:ext cx="5673028" cy="369332"/>
              </a:xfrm>
              <a:prstGeom prst="rect">
                <a:avLst/>
              </a:prstGeom>
              <a:blipFill>
                <a:blip r:embed="rId3"/>
                <a:stretch>
                  <a:fillRect b="-16667"/>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BFC89428-C5C6-E849-9309-4A8745861E3D}"/>
              </a:ext>
            </a:extLst>
          </p:cNvPr>
          <p:cNvSpPr txBox="1"/>
          <p:nvPr/>
        </p:nvSpPr>
        <p:spPr>
          <a:xfrm>
            <a:off x="671453" y="2090181"/>
            <a:ext cx="2553456" cy="415498"/>
          </a:xfrm>
          <a:prstGeom prst="rect">
            <a:avLst/>
          </a:prstGeom>
          <a:noFill/>
        </p:spPr>
        <p:txBody>
          <a:bodyPr wrap="none" rtlCol="0">
            <a:spAutoFit/>
          </a:bodyPr>
          <a:lstStyle/>
          <a:p>
            <a:r>
              <a:rPr lang="en-US" sz="2100" dirty="0"/>
              <a:t>Logistic regression of:</a:t>
            </a:r>
          </a:p>
        </p:txBody>
      </p:sp>
      <p:sp>
        <p:nvSpPr>
          <p:cNvPr id="7" name="Rectangle 6">
            <a:extLst>
              <a:ext uri="{FF2B5EF4-FFF2-40B4-BE49-F238E27FC236}">
                <a16:creationId xmlns:a16="http://schemas.microsoft.com/office/drawing/2014/main" id="{48B019C8-CFF6-EF41-8A71-0FE47C5C783E}"/>
              </a:ext>
            </a:extLst>
          </p:cNvPr>
          <p:cNvSpPr/>
          <p:nvPr/>
        </p:nvSpPr>
        <p:spPr>
          <a:xfrm>
            <a:off x="628651" y="3547753"/>
            <a:ext cx="7988576" cy="66840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FD61DF63-7043-F294-C4AB-4FC568662368}"/>
                  </a:ext>
                </a:extLst>
              </p:cNvPr>
              <p:cNvSpPr/>
              <p:nvPr/>
            </p:nvSpPr>
            <p:spPr>
              <a:xfrm>
                <a:off x="2846110" y="5328311"/>
                <a:ext cx="3451779" cy="53142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sz="1350" i="1">
                              <a:latin typeface="Cambria Math" panose="02040503050406030204" pitchFamily="18" charset="0"/>
                            </a:rPr>
                          </m:ctrlPr>
                        </m:fPr>
                        <m:num>
                          <m:r>
                            <a:rPr lang="en-US" sz="1350" i="1">
                              <a:latin typeface="Cambria Math" panose="02040503050406030204" pitchFamily="18" charset="0"/>
                            </a:rPr>
                            <m:t>#</m:t>
                          </m:r>
                          <m:d>
                            <m:dPr>
                              <m:begChr m:val="{"/>
                              <m:endChr m:val="}"/>
                              <m:ctrlPr>
                                <a:rPr lang="en-US" sz="1350" i="1">
                                  <a:latin typeface="Cambria Math" panose="02040503050406030204" pitchFamily="18" charset="0"/>
                                </a:rPr>
                              </m:ctrlPr>
                            </m:dPr>
                            <m:e>
                              <m:r>
                                <a:rPr lang="en-US" sz="1350" i="1">
                                  <a:latin typeface="Cambria Math" panose="02040503050406030204" pitchFamily="18" charset="0"/>
                                </a:rPr>
                                <m:t>𝑦</m:t>
                              </m:r>
                              <m:r>
                                <a:rPr lang="en-US" sz="1350" i="1">
                                  <a:latin typeface="Cambria Math" panose="02040503050406030204" pitchFamily="18" charset="0"/>
                                </a:rPr>
                                <m:t>=1</m:t>
                              </m:r>
                              <m:nary>
                                <m:naryPr>
                                  <m:chr m:val="⋀"/>
                                  <m:subHide m:val="on"/>
                                  <m:supHide m:val="on"/>
                                  <m:ctrlPr>
                                    <a:rPr lang="en-US" sz="1350" i="1">
                                      <a:latin typeface="Cambria Math" panose="02040503050406030204" pitchFamily="18" charset="0"/>
                                      <a:ea typeface="Cambria Math" panose="02040503050406030204" pitchFamily="18" charset="0"/>
                                    </a:rPr>
                                  </m:ctrlPr>
                                </m:naryPr>
                                <m:sub/>
                                <m:sup/>
                                <m:e>
                                  <m:acc>
                                    <m:accPr>
                                      <m:chr m:val="̂"/>
                                      <m:ctrlPr>
                                        <a:rPr lang="en-US" sz="1350" i="1">
                                          <a:latin typeface="Cambria Math" panose="02040503050406030204" pitchFamily="18" charset="0"/>
                                        </a:rPr>
                                      </m:ctrlPr>
                                    </m:accPr>
                                    <m:e>
                                      <m:r>
                                        <a:rPr lang="en-US" sz="1350" i="1">
                                          <a:latin typeface="Cambria Math" panose="02040503050406030204" pitchFamily="18" charset="0"/>
                                        </a:rPr>
                                        <m:t>𝑦</m:t>
                                      </m:r>
                                    </m:e>
                                  </m:acc>
                                </m:e>
                              </m:nary>
                              <m:r>
                                <a:rPr lang="en-US" sz="1350" i="1">
                                  <a:latin typeface="Cambria Math" panose="02040503050406030204" pitchFamily="18" charset="0"/>
                                </a:rPr>
                                <m:t>&gt; </m:t>
                              </m:r>
                              <m:sSub>
                                <m:sSubPr>
                                  <m:ctrlPr>
                                    <a:rPr lang="en-US" sz="1350" i="1">
                                      <a:latin typeface="Cambria Math" panose="02040503050406030204" pitchFamily="18" charset="0"/>
                                    </a:rPr>
                                  </m:ctrlPr>
                                </m:sSubPr>
                                <m:e>
                                  <m:r>
                                    <a:rPr lang="en-US" sz="1350" i="1">
                                      <a:latin typeface="Cambria Math" panose="02040503050406030204" pitchFamily="18" charset="0"/>
                                    </a:rPr>
                                    <m:t>𝑞</m:t>
                                  </m:r>
                                </m:e>
                                <m:sub>
                                  <m:r>
                                    <a:rPr lang="en-US" sz="1350" i="1">
                                      <a:latin typeface="Cambria Math" panose="02040503050406030204" pitchFamily="18" charset="0"/>
                                    </a:rPr>
                                    <m:t>0.95</m:t>
                                  </m:r>
                                </m:sub>
                              </m:sSub>
                            </m:e>
                          </m:d>
                        </m:num>
                        <m:den>
                          <m:r>
                            <a:rPr lang="en-US" sz="1350" i="1">
                              <a:latin typeface="Cambria Math" panose="02040503050406030204" pitchFamily="18" charset="0"/>
                            </a:rPr>
                            <m:t>#</m:t>
                          </m:r>
                          <m:d>
                            <m:dPr>
                              <m:begChr m:val="{"/>
                              <m:endChr m:val="}"/>
                              <m:ctrlPr>
                                <a:rPr lang="en-US" sz="1350" i="1">
                                  <a:latin typeface="Cambria Math" panose="02040503050406030204" pitchFamily="18" charset="0"/>
                                </a:rPr>
                              </m:ctrlPr>
                            </m:dPr>
                            <m:e>
                              <m:r>
                                <a:rPr lang="en-US" sz="1350" i="1">
                                  <a:latin typeface="Cambria Math" panose="02040503050406030204" pitchFamily="18" charset="0"/>
                                </a:rPr>
                                <m:t>𝑦</m:t>
                              </m:r>
                              <m:r>
                                <a:rPr lang="en-US" sz="1350" i="1">
                                  <a:latin typeface="Cambria Math" panose="02040503050406030204" pitchFamily="18" charset="0"/>
                                </a:rPr>
                                <m:t>=0 ⋀ </m:t>
                              </m:r>
                              <m:acc>
                                <m:accPr>
                                  <m:chr m:val="̂"/>
                                  <m:ctrlPr>
                                    <a:rPr lang="en-US" sz="1350" i="1">
                                      <a:latin typeface="Cambria Math" panose="02040503050406030204" pitchFamily="18" charset="0"/>
                                    </a:rPr>
                                  </m:ctrlPr>
                                </m:accPr>
                                <m:e>
                                  <m:r>
                                    <a:rPr lang="en-US" sz="1350" i="1">
                                      <a:latin typeface="Cambria Math" panose="02040503050406030204" pitchFamily="18" charset="0"/>
                                    </a:rPr>
                                    <m:t>𝑦</m:t>
                                  </m:r>
                                </m:e>
                              </m:acc>
                              <m:sSub>
                                <m:sSubPr>
                                  <m:ctrlPr>
                                    <a:rPr lang="en-US" sz="1350" i="1">
                                      <a:latin typeface="Cambria Math" panose="02040503050406030204" pitchFamily="18" charset="0"/>
                                    </a:rPr>
                                  </m:ctrlPr>
                                </m:sSubPr>
                                <m:e>
                                  <m:r>
                                    <a:rPr lang="en-US" sz="1350" i="1">
                                      <a:latin typeface="Cambria Math" panose="02040503050406030204" pitchFamily="18" charset="0"/>
                                    </a:rPr>
                                    <m:t> &gt;</m:t>
                                  </m:r>
                                  <m:r>
                                    <a:rPr lang="en-US" sz="1350" i="1">
                                      <a:latin typeface="Cambria Math" panose="02040503050406030204" pitchFamily="18" charset="0"/>
                                    </a:rPr>
                                    <m:t>𝑞</m:t>
                                  </m:r>
                                </m:e>
                                <m:sub>
                                  <m:r>
                                    <a:rPr lang="en-US" sz="1350" i="1">
                                      <a:latin typeface="Cambria Math" panose="02040503050406030204" pitchFamily="18" charset="0"/>
                                    </a:rPr>
                                    <m:t>0.95</m:t>
                                  </m:r>
                                </m:sub>
                              </m:sSub>
                            </m:e>
                          </m:d>
                        </m:den>
                      </m:f>
                      <m:r>
                        <a:rPr lang="en-US" sz="1350" i="1">
                          <a:latin typeface="Cambria Math" panose="02040503050406030204" pitchFamily="18" charset="0"/>
                        </a:rPr>
                        <m:t>/</m:t>
                      </m:r>
                      <m:f>
                        <m:fPr>
                          <m:ctrlPr>
                            <a:rPr lang="en-US" sz="1350" i="1">
                              <a:latin typeface="Cambria Math" panose="02040503050406030204" pitchFamily="18" charset="0"/>
                            </a:rPr>
                          </m:ctrlPr>
                        </m:fPr>
                        <m:num>
                          <m:r>
                            <a:rPr lang="en-US" sz="1350" i="1">
                              <a:latin typeface="Cambria Math" panose="02040503050406030204" pitchFamily="18" charset="0"/>
                            </a:rPr>
                            <m:t>#</m:t>
                          </m:r>
                          <m:d>
                            <m:dPr>
                              <m:begChr m:val="{"/>
                              <m:endChr m:val="}"/>
                              <m:ctrlPr>
                                <a:rPr lang="en-US" sz="1350" i="1">
                                  <a:latin typeface="Cambria Math" panose="02040503050406030204" pitchFamily="18" charset="0"/>
                                </a:rPr>
                              </m:ctrlPr>
                            </m:dPr>
                            <m:e>
                              <m:r>
                                <a:rPr lang="en-US" sz="1350" i="1">
                                  <a:latin typeface="Cambria Math" panose="02040503050406030204" pitchFamily="18" charset="0"/>
                                </a:rPr>
                                <m:t>𝑦</m:t>
                              </m:r>
                              <m:r>
                                <a:rPr lang="en-US" sz="1350" i="1">
                                  <a:latin typeface="Cambria Math" panose="02040503050406030204" pitchFamily="18" charset="0"/>
                                </a:rPr>
                                <m:t>=1</m:t>
                              </m:r>
                              <m:nary>
                                <m:naryPr>
                                  <m:chr m:val="⋀"/>
                                  <m:subHide m:val="on"/>
                                  <m:supHide m:val="on"/>
                                  <m:ctrlPr>
                                    <a:rPr lang="en-US" sz="1350" i="1">
                                      <a:latin typeface="Cambria Math" panose="02040503050406030204" pitchFamily="18" charset="0"/>
                                      <a:ea typeface="Cambria Math" panose="02040503050406030204" pitchFamily="18" charset="0"/>
                                    </a:rPr>
                                  </m:ctrlPr>
                                </m:naryPr>
                                <m:sub/>
                                <m:sup/>
                                <m:e>
                                  <m:acc>
                                    <m:accPr>
                                      <m:chr m:val="̂"/>
                                      <m:ctrlPr>
                                        <a:rPr lang="en-US" sz="1350" i="1">
                                          <a:latin typeface="Cambria Math" panose="02040503050406030204" pitchFamily="18" charset="0"/>
                                        </a:rPr>
                                      </m:ctrlPr>
                                    </m:accPr>
                                    <m:e>
                                      <m:r>
                                        <a:rPr lang="en-US" sz="1350" i="1">
                                          <a:latin typeface="Cambria Math" panose="02040503050406030204" pitchFamily="18" charset="0"/>
                                        </a:rPr>
                                        <m:t>𝑦</m:t>
                                      </m:r>
                                    </m:e>
                                  </m:acc>
                                </m:e>
                              </m:nary>
                              <m:r>
                                <a:rPr lang="en-US" sz="1350" i="1">
                                  <a:latin typeface="Cambria Math" panose="02040503050406030204" pitchFamily="18" charset="0"/>
                                </a:rPr>
                                <m:t>&lt; </m:t>
                              </m:r>
                              <m:sSub>
                                <m:sSubPr>
                                  <m:ctrlPr>
                                    <a:rPr lang="en-US" sz="1350" i="1">
                                      <a:latin typeface="Cambria Math" panose="02040503050406030204" pitchFamily="18" charset="0"/>
                                    </a:rPr>
                                  </m:ctrlPr>
                                </m:sSubPr>
                                <m:e>
                                  <m:r>
                                    <a:rPr lang="en-US" sz="1350" i="1">
                                      <a:latin typeface="Cambria Math" panose="02040503050406030204" pitchFamily="18" charset="0"/>
                                    </a:rPr>
                                    <m:t>𝑞</m:t>
                                  </m:r>
                                </m:e>
                                <m:sub>
                                  <m:r>
                                    <a:rPr lang="en-US" sz="1350" i="1">
                                      <a:latin typeface="Cambria Math" panose="02040503050406030204" pitchFamily="18" charset="0"/>
                                    </a:rPr>
                                    <m:t>0.95</m:t>
                                  </m:r>
                                </m:sub>
                              </m:sSub>
                            </m:e>
                          </m:d>
                        </m:num>
                        <m:den>
                          <m:r>
                            <a:rPr lang="en-US" sz="1350" i="1">
                              <a:latin typeface="Cambria Math" panose="02040503050406030204" pitchFamily="18" charset="0"/>
                            </a:rPr>
                            <m:t>#</m:t>
                          </m:r>
                          <m:d>
                            <m:dPr>
                              <m:begChr m:val="{"/>
                              <m:endChr m:val="}"/>
                              <m:ctrlPr>
                                <a:rPr lang="en-US" sz="1350" i="1">
                                  <a:latin typeface="Cambria Math" panose="02040503050406030204" pitchFamily="18" charset="0"/>
                                </a:rPr>
                              </m:ctrlPr>
                            </m:dPr>
                            <m:e>
                              <m:r>
                                <a:rPr lang="en-US" sz="1350" i="1">
                                  <a:latin typeface="Cambria Math" panose="02040503050406030204" pitchFamily="18" charset="0"/>
                                </a:rPr>
                                <m:t>𝑦</m:t>
                              </m:r>
                              <m:r>
                                <a:rPr lang="en-US" sz="1350" i="1">
                                  <a:latin typeface="Cambria Math" panose="02040503050406030204" pitchFamily="18" charset="0"/>
                                </a:rPr>
                                <m:t>=0 ⋀ </m:t>
                              </m:r>
                              <m:acc>
                                <m:accPr>
                                  <m:chr m:val="̂"/>
                                  <m:ctrlPr>
                                    <a:rPr lang="en-US" sz="1350" i="1">
                                      <a:latin typeface="Cambria Math" panose="02040503050406030204" pitchFamily="18" charset="0"/>
                                    </a:rPr>
                                  </m:ctrlPr>
                                </m:accPr>
                                <m:e>
                                  <m:r>
                                    <a:rPr lang="en-US" sz="1350" i="1">
                                      <a:latin typeface="Cambria Math" panose="02040503050406030204" pitchFamily="18" charset="0"/>
                                    </a:rPr>
                                    <m:t>𝑦</m:t>
                                  </m:r>
                                </m:e>
                              </m:acc>
                              <m:sSub>
                                <m:sSubPr>
                                  <m:ctrlPr>
                                    <a:rPr lang="en-US" sz="1350" i="1">
                                      <a:latin typeface="Cambria Math" panose="02040503050406030204" pitchFamily="18" charset="0"/>
                                    </a:rPr>
                                  </m:ctrlPr>
                                </m:sSubPr>
                                <m:e>
                                  <m:r>
                                    <a:rPr lang="en-US" sz="1350" i="1">
                                      <a:latin typeface="Cambria Math" panose="02040503050406030204" pitchFamily="18" charset="0"/>
                                    </a:rPr>
                                    <m:t> &lt; </m:t>
                                  </m:r>
                                  <m:r>
                                    <a:rPr lang="en-US" sz="1350" i="1">
                                      <a:latin typeface="Cambria Math" panose="02040503050406030204" pitchFamily="18" charset="0"/>
                                    </a:rPr>
                                    <m:t>𝑞</m:t>
                                  </m:r>
                                </m:e>
                                <m:sub>
                                  <m:r>
                                    <a:rPr lang="en-US" sz="1350" i="1">
                                      <a:latin typeface="Cambria Math" panose="02040503050406030204" pitchFamily="18" charset="0"/>
                                    </a:rPr>
                                    <m:t>0.95</m:t>
                                  </m:r>
                                </m:sub>
                              </m:sSub>
                            </m:e>
                          </m:d>
                        </m:den>
                      </m:f>
                    </m:oMath>
                  </m:oMathPara>
                </a14:m>
                <a:endParaRPr lang="en-US" sz="1350" dirty="0"/>
              </a:p>
            </p:txBody>
          </p:sp>
        </mc:Choice>
        <mc:Fallback xmlns="">
          <p:sp>
            <p:nvSpPr>
              <p:cNvPr id="8" name="Rectangle 7">
                <a:extLst>
                  <a:ext uri="{FF2B5EF4-FFF2-40B4-BE49-F238E27FC236}">
                    <a16:creationId xmlns:a16="http://schemas.microsoft.com/office/drawing/2014/main" id="{FD61DF63-7043-F294-C4AB-4FC568662368}"/>
                  </a:ext>
                </a:extLst>
              </p:cNvPr>
              <p:cNvSpPr>
                <a:spLocks noRot="1" noChangeAspect="1" noMove="1" noResize="1" noEditPoints="1" noAdjustHandles="1" noChangeArrowheads="1" noChangeShapeType="1" noTextEdit="1"/>
              </p:cNvSpPr>
              <p:nvPr/>
            </p:nvSpPr>
            <p:spPr>
              <a:xfrm>
                <a:off x="2846110" y="5328311"/>
                <a:ext cx="3451779" cy="531428"/>
              </a:xfrm>
              <a:prstGeom prst="rect">
                <a:avLst/>
              </a:prstGeom>
              <a:blipFill>
                <a:blip r:embed="rId4"/>
                <a:stretch>
                  <a:fillRect t="-51163" b="-32558"/>
                </a:stretch>
              </a:blipFill>
            </p:spPr>
            <p:txBody>
              <a:bodyPr/>
              <a:lstStyle/>
              <a:p>
                <a:r>
                  <a:rPr lang="en-US">
                    <a:noFill/>
                  </a:rPr>
                  <a:t> </a:t>
                </a:r>
              </a:p>
            </p:txBody>
          </p:sp>
        </mc:Fallback>
      </mc:AlternateContent>
      <p:sp>
        <p:nvSpPr>
          <p:cNvPr id="9" name="Text Box 6">
            <a:extLst>
              <a:ext uri="{FF2B5EF4-FFF2-40B4-BE49-F238E27FC236}">
                <a16:creationId xmlns:a16="http://schemas.microsoft.com/office/drawing/2014/main" id="{D690F6A8-E0D0-F1B4-2C32-0CA07F0EC937}"/>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0" name="Text Box 8">
            <a:extLst>
              <a:ext uri="{FF2B5EF4-FFF2-40B4-BE49-F238E27FC236}">
                <a16:creationId xmlns:a16="http://schemas.microsoft.com/office/drawing/2014/main" id="{DDF429E2-B459-BEC7-90B5-8D924C9032BF}"/>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11" name="Text Box 9">
            <a:extLst>
              <a:ext uri="{FF2B5EF4-FFF2-40B4-BE49-F238E27FC236}">
                <a16:creationId xmlns:a16="http://schemas.microsoft.com/office/drawing/2014/main" id="{0691913A-7F29-2366-09B6-4B6529256C5A}"/>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3196961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9683B-3E49-254E-8F70-81959045F631}"/>
              </a:ext>
            </a:extLst>
          </p:cNvPr>
          <p:cNvSpPr>
            <a:spLocks noGrp="1"/>
          </p:cNvSpPr>
          <p:nvPr>
            <p:ph type="title"/>
          </p:nvPr>
        </p:nvSpPr>
        <p:spPr/>
        <p:txBody>
          <a:bodyPr>
            <a:normAutofit/>
          </a:bodyPr>
          <a:lstStyle/>
          <a:p>
            <a:pPr algn="ctr"/>
            <a:r>
              <a:rPr lang="en-US" sz="4000" b="1" dirty="0"/>
              <a:t>Baseline methods</a:t>
            </a:r>
          </a:p>
        </p:txBody>
      </p:sp>
      <p:sp>
        <p:nvSpPr>
          <p:cNvPr id="3" name="Content Placeholder 2">
            <a:extLst>
              <a:ext uri="{FF2B5EF4-FFF2-40B4-BE49-F238E27FC236}">
                <a16:creationId xmlns:a16="http://schemas.microsoft.com/office/drawing/2014/main" id="{063F7888-8712-F240-8BFA-89CF0B3C0632}"/>
              </a:ext>
            </a:extLst>
          </p:cNvPr>
          <p:cNvSpPr>
            <a:spLocks noGrp="1"/>
          </p:cNvSpPr>
          <p:nvPr>
            <p:ph idx="1"/>
          </p:nvPr>
        </p:nvSpPr>
        <p:spPr>
          <a:xfrm>
            <a:off x="628650" y="2125266"/>
            <a:ext cx="7886700" cy="3203044"/>
          </a:xfrm>
        </p:spPr>
        <p:txBody>
          <a:bodyPr>
            <a:normAutofit fontScale="92500" lnSpcReduction="20000"/>
          </a:bodyPr>
          <a:lstStyle/>
          <a:p>
            <a:r>
              <a:rPr lang="en-US" dirty="0"/>
              <a:t>Negative control: logistic regression with only covariates (no PRS)</a:t>
            </a:r>
          </a:p>
          <a:p>
            <a:pPr marL="0" indent="0">
              <a:buNone/>
            </a:pPr>
            <a:endParaRPr lang="en-US" dirty="0"/>
          </a:p>
          <a:p>
            <a:pPr marL="0" indent="0">
              <a:buNone/>
            </a:pPr>
            <a:endParaRPr lang="en-US" dirty="0"/>
          </a:p>
          <a:p>
            <a:r>
              <a:rPr lang="en-US" dirty="0"/>
              <a:t>4 existing methods: </a:t>
            </a:r>
          </a:p>
          <a:p>
            <a:pPr lvl="1"/>
            <a:r>
              <a:rPr lang="en-US" dirty="0"/>
              <a:t>LD Pruning + Thresholding (P+T) – Simplest approach</a:t>
            </a:r>
          </a:p>
          <a:p>
            <a:pPr lvl="1"/>
            <a:r>
              <a:rPr lang="en-US" dirty="0" err="1"/>
              <a:t>LDPred</a:t>
            </a:r>
            <a:r>
              <a:rPr lang="en-US" dirty="0"/>
              <a:t> v1</a:t>
            </a:r>
          </a:p>
          <a:p>
            <a:pPr lvl="1"/>
            <a:r>
              <a:rPr lang="en-US" dirty="0"/>
              <a:t>PRS-cs</a:t>
            </a:r>
          </a:p>
          <a:p>
            <a:pPr lvl="1"/>
            <a:r>
              <a:rPr lang="en-US" dirty="0"/>
              <a:t>NPS</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09D84DC-320D-3B46-B03B-71B85F0C7EB3}"/>
                  </a:ext>
                </a:extLst>
              </p:cNvPr>
              <p:cNvSpPr txBox="1"/>
              <p:nvPr/>
            </p:nvSpPr>
            <p:spPr>
              <a:xfrm>
                <a:off x="1577482" y="2815937"/>
                <a:ext cx="498085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rPr>
                        <m:t>𝑦</m:t>
                      </m:r>
                      <m:r>
                        <a:rPr lang="en-US" i="1">
                          <a:latin typeface="Cambria Math" panose="02040503050406030204" pitchFamily="18" charset="0"/>
                        </a:rPr>
                        <m:t> ~ </m:t>
                      </m:r>
                      <m:r>
                        <a:rPr lang="en-US" i="1">
                          <a:latin typeface="Cambria Math" panose="02040503050406030204" pitchFamily="18" charset="0"/>
                        </a:rPr>
                        <m:t>𝑎𝑔𝑒</m:t>
                      </m:r>
                      <m:r>
                        <a:rPr lang="en-US" i="1">
                          <a:latin typeface="Cambria Math" panose="02040503050406030204" pitchFamily="18" charset="0"/>
                        </a:rPr>
                        <m:t>+</m:t>
                      </m:r>
                      <m:r>
                        <a:rPr lang="en-US" i="1">
                          <a:latin typeface="Cambria Math" panose="02040503050406030204" pitchFamily="18" charset="0"/>
                        </a:rPr>
                        <m:t>𝑠𝑒𝑥</m:t>
                      </m:r>
                      <m:r>
                        <a:rPr lang="en-US" i="1">
                          <a:latin typeface="Cambria Math" panose="02040503050406030204" pitchFamily="18" charset="0"/>
                        </a:rPr>
                        <m:t>+</m:t>
                      </m:r>
                      <m:r>
                        <a:rPr lang="en-US" i="1">
                          <a:latin typeface="Cambria Math" panose="02040503050406030204" pitchFamily="18" charset="0"/>
                        </a:rPr>
                        <m:t>𝑃𝐶</m:t>
                      </m:r>
                      <m:r>
                        <a:rPr lang="en-US" i="1">
                          <a:latin typeface="Cambria Math" panose="02040503050406030204" pitchFamily="18" charset="0"/>
                        </a:rPr>
                        <m:t>1+</m:t>
                      </m:r>
                      <m:r>
                        <a:rPr lang="en-US" i="1">
                          <a:latin typeface="Cambria Math" panose="02040503050406030204" pitchFamily="18" charset="0"/>
                        </a:rPr>
                        <m:t>𝑃𝐶</m:t>
                      </m:r>
                      <m:r>
                        <a:rPr lang="en-US" i="1">
                          <a:latin typeface="Cambria Math" panose="02040503050406030204" pitchFamily="18" charset="0"/>
                        </a:rPr>
                        <m:t>2+</m:t>
                      </m:r>
                      <m:r>
                        <a:rPr lang="en-US" i="1">
                          <a:latin typeface="Cambria Math" panose="02040503050406030204" pitchFamily="18" charset="0"/>
                        </a:rPr>
                        <m:t>𝑃𝐶</m:t>
                      </m:r>
                      <m:r>
                        <a:rPr lang="en-US" i="1">
                          <a:latin typeface="Cambria Math" panose="02040503050406030204" pitchFamily="18" charset="0"/>
                        </a:rPr>
                        <m:t>3+…+</m:t>
                      </m:r>
                      <m:r>
                        <a:rPr lang="en-US" i="1">
                          <a:latin typeface="Cambria Math" panose="02040503050406030204" pitchFamily="18" charset="0"/>
                        </a:rPr>
                        <m:t>𝑃𝐶</m:t>
                      </m:r>
                      <m:r>
                        <a:rPr lang="en-US" i="1">
                          <a:latin typeface="Cambria Math" panose="02040503050406030204" pitchFamily="18" charset="0"/>
                        </a:rPr>
                        <m:t>10</m:t>
                      </m:r>
                    </m:oMath>
                  </m:oMathPara>
                </a14:m>
                <a:endParaRPr lang="en-US" dirty="0"/>
              </a:p>
            </p:txBody>
          </p:sp>
        </mc:Choice>
        <mc:Fallback xmlns="">
          <p:sp>
            <p:nvSpPr>
              <p:cNvPr id="4" name="TextBox 3">
                <a:extLst>
                  <a:ext uri="{FF2B5EF4-FFF2-40B4-BE49-F238E27FC236}">
                    <a16:creationId xmlns:a16="http://schemas.microsoft.com/office/drawing/2014/main" id="{709D84DC-320D-3B46-B03B-71B85F0C7EB3}"/>
                  </a:ext>
                </a:extLst>
              </p:cNvPr>
              <p:cNvSpPr txBox="1">
                <a:spLocks noRot="1" noChangeAspect="1" noMove="1" noResize="1" noEditPoints="1" noAdjustHandles="1" noChangeArrowheads="1" noChangeShapeType="1" noTextEdit="1"/>
              </p:cNvSpPr>
              <p:nvPr/>
            </p:nvSpPr>
            <p:spPr>
              <a:xfrm>
                <a:off x="1577482" y="2815937"/>
                <a:ext cx="4980851" cy="369332"/>
              </a:xfrm>
              <a:prstGeom prst="rect">
                <a:avLst/>
              </a:prstGeom>
              <a:blipFill>
                <a:blip r:embed="rId3"/>
                <a:stretch>
                  <a:fillRect b="-12903"/>
                </a:stretch>
              </a:blipFill>
            </p:spPr>
            <p:txBody>
              <a:bodyPr/>
              <a:lstStyle/>
              <a:p>
                <a:r>
                  <a:rPr lang="en-US">
                    <a:noFill/>
                  </a:rPr>
                  <a:t> </a:t>
                </a:r>
              </a:p>
            </p:txBody>
          </p:sp>
        </mc:Fallback>
      </mc:AlternateContent>
      <p:sp>
        <p:nvSpPr>
          <p:cNvPr id="5" name="Text Box 6">
            <a:extLst>
              <a:ext uri="{FF2B5EF4-FFF2-40B4-BE49-F238E27FC236}">
                <a16:creationId xmlns:a16="http://schemas.microsoft.com/office/drawing/2014/main" id="{76AA3052-DD8D-2CF4-AB34-76F3DD07E8AB}"/>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6" name="Text Box 8">
            <a:extLst>
              <a:ext uri="{FF2B5EF4-FFF2-40B4-BE49-F238E27FC236}">
                <a16:creationId xmlns:a16="http://schemas.microsoft.com/office/drawing/2014/main" id="{61F0BBE7-65BE-6543-6564-24142B66B942}"/>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7" name="Text Box 9">
            <a:extLst>
              <a:ext uri="{FF2B5EF4-FFF2-40B4-BE49-F238E27FC236}">
                <a16:creationId xmlns:a16="http://schemas.microsoft.com/office/drawing/2014/main" id="{6A2FA38E-D3E7-B32E-CEDE-44CB7AF2737C}"/>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6419159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02418C71-0FA9-714A-91E5-EEC773735E6F}"/>
              </a:ext>
            </a:extLst>
          </p:cNvPr>
          <p:cNvSpPr txBox="1"/>
          <p:nvPr/>
        </p:nvSpPr>
        <p:spPr>
          <a:xfrm>
            <a:off x="968840" y="991989"/>
            <a:ext cx="550151" cy="369332"/>
          </a:xfrm>
          <a:prstGeom prst="rect">
            <a:avLst/>
          </a:prstGeom>
          <a:noFill/>
        </p:spPr>
        <p:txBody>
          <a:bodyPr wrap="none" rtlCol="0">
            <a:spAutoFit/>
          </a:bodyPr>
          <a:lstStyle/>
          <a:p>
            <a:r>
              <a:rPr lang="en-US" b="1" dirty="0" err="1"/>
              <a:t>BCa</a:t>
            </a:r>
            <a:endParaRPr lang="en-US" b="1" dirty="0"/>
          </a:p>
        </p:txBody>
      </p:sp>
      <p:sp>
        <p:nvSpPr>
          <p:cNvPr id="17" name="TextBox 16">
            <a:extLst>
              <a:ext uri="{FF2B5EF4-FFF2-40B4-BE49-F238E27FC236}">
                <a16:creationId xmlns:a16="http://schemas.microsoft.com/office/drawing/2014/main" id="{482A36E5-AD79-9446-A0E5-E8F1E1DD7851}"/>
              </a:ext>
            </a:extLst>
          </p:cNvPr>
          <p:cNvSpPr txBox="1"/>
          <p:nvPr/>
        </p:nvSpPr>
        <p:spPr>
          <a:xfrm>
            <a:off x="3194222" y="991989"/>
            <a:ext cx="521297" cy="369332"/>
          </a:xfrm>
          <a:prstGeom prst="rect">
            <a:avLst/>
          </a:prstGeom>
          <a:noFill/>
        </p:spPr>
        <p:txBody>
          <a:bodyPr wrap="none" rtlCol="0">
            <a:spAutoFit/>
          </a:bodyPr>
          <a:lstStyle/>
          <a:p>
            <a:r>
              <a:rPr lang="en-US" b="1" dirty="0"/>
              <a:t>IBD</a:t>
            </a:r>
          </a:p>
        </p:txBody>
      </p:sp>
      <p:sp>
        <p:nvSpPr>
          <p:cNvPr id="18" name="TextBox 17">
            <a:extLst>
              <a:ext uri="{FF2B5EF4-FFF2-40B4-BE49-F238E27FC236}">
                <a16:creationId xmlns:a16="http://schemas.microsoft.com/office/drawing/2014/main" id="{3D7804DD-4C39-474E-83D7-A9F658A164CC}"/>
              </a:ext>
            </a:extLst>
          </p:cNvPr>
          <p:cNvSpPr txBox="1"/>
          <p:nvPr/>
        </p:nvSpPr>
        <p:spPr>
          <a:xfrm>
            <a:off x="5347094" y="991989"/>
            <a:ext cx="591829" cy="369332"/>
          </a:xfrm>
          <a:prstGeom prst="rect">
            <a:avLst/>
          </a:prstGeom>
          <a:noFill/>
        </p:spPr>
        <p:txBody>
          <a:bodyPr wrap="none" rtlCol="0">
            <a:spAutoFit/>
          </a:bodyPr>
          <a:lstStyle/>
          <a:p>
            <a:r>
              <a:rPr lang="en-US" b="1" dirty="0"/>
              <a:t>CAD</a:t>
            </a:r>
          </a:p>
        </p:txBody>
      </p:sp>
      <p:sp>
        <p:nvSpPr>
          <p:cNvPr id="19" name="TextBox 18">
            <a:extLst>
              <a:ext uri="{FF2B5EF4-FFF2-40B4-BE49-F238E27FC236}">
                <a16:creationId xmlns:a16="http://schemas.microsoft.com/office/drawing/2014/main" id="{9C74CB94-53A6-7040-AC1A-283F4A14E28C}"/>
              </a:ext>
            </a:extLst>
          </p:cNvPr>
          <p:cNvSpPr txBox="1"/>
          <p:nvPr/>
        </p:nvSpPr>
        <p:spPr>
          <a:xfrm>
            <a:off x="7725970" y="991989"/>
            <a:ext cx="561372" cy="369332"/>
          </a:xfrm>
          <a:prstGeom prst="rect">
            <a:avLst/>
          </a:prstGeom>
          <a:noFill/>
        </p:spPr>
        <p:txBody>
          <a:bodyPr wrap="none" rtlCol="0">
            <a:spAutoFit/>
          </a:bodyPr>
          <a:lstStyle/>
          <a:p>
            <a:r>
              <a:rPr lang="en-US" b="1" dirty="0"/>
              <a:t>T2D</a:t>
            </a:r>
          </a:p>
        </p:txBody>
      </p:sp>
      <p:pic>
        <p:nvPicPr>
          <p:cNvPr id="8" name="Picture 7">
            <a:extLst>
              <a:ext uri="{FF2B5EF4-FFF2-40B4-BE49-F238E27FC236}">
                <a16:creationId xmlns:a16="http://schemas.microsoft.com/office/drawing/2014/main" id="{CEBC1996-2D8E-CBB6-B8CC-446619E96BE6}"/>
              </a:ext>
            </a:extLst>
          </p:cNvPr>
          <p:cNvPicPr>
            <a:picLocks noChangeAspect="1"/>
          </p:cNvPicPr>
          <p:nvPr/>
        </p:nvPicPr>
        <p:blipFill>
          <a:blip r:embed="rId2"/>
          <a:stretch>
            <a:fillRect/>
          </a:stretch>
        </p:blipFill>
        <p:spPr>
          <a:xfrm>
            <a:off x="97088" y="1283831"/>
            <a:ext cx="2190750" cy="4705350"/>
          </a:xfrm>
          <a:prstGeom prst="rect">
            <a:avLst/>
          </a:prstGeom>
        </p:spPr>
      </p:pic>
      <p:pic>
        <p:nvPicPr>
          <p:cNvPr id="9" name="Picture 8">
            <a:extLst>
              <a:ext uri="{FF2B5EF4-FFF2-40B4-BE49-F238E27FC236}">
                <a16:creationId xmlns:a16="http://schemas.microsoft.com/office/drawing/2014/main" id="{5464719E-845B-69FA-831F-E944FDDBEAF9}"/>
              </a:ext>
            </a:extLst>
          </p:cNvPr>
          <p:cNvPicPr>
            <a:picLocks noChangeAspect="1"/>
          </p:cNvPicPr>
          <p:nvPr/>
        </p:nvPicPr>
        <p:blipFill>
          <a:blip r:embed="rId3"/>
          <a:stretch>
            <a:fillRect/>
          </a:stretch>
        </p:blipFill>
        <p:spPr>
          <a:xfrm>
            <a:off x="2381250" y="1281605"/>
            <a:ext cx="2190750" cy="4705350"/>
          </a:xfrm>
          <a:prstGeom prst="rect">
            <a:avLst/>
          </a:prstGeom>
        </p:spPr>
      </p:pic>
      <p:pic>
        <p:nvPicPr>
          <p:cNvPr id="10" name="Picture 9">
            <a:extLst>
              <a:ext uri="{FF2B5EF4-FFF2-40B4-BE49-F238E27FC236}">
                <a16:creationId xmlns:a16="http://schemas.microsoft.com/office/drawing/2014/main" id="{68A7B100-4AD1-AC90-4BB8-CB277C4FD74E}"/>
              </a:ext>
            </a:extLst>
          </p:cNvPr>
          <p:cNvPicPr>
            <a:picLocks noChangeAspect="1"/>
          </p:cNvPicPr>
          <p:nvPr/>
        </p:nvPicPr>
        <p:blipFill>
          <a:blip r:embed="rId4"/>
          <a:stretch>
            <a:fillRect/>
          </a:stretch>
        </p:blipFill>
        <p:spPr>
          <a:xfrm>
            <a:off x="4656506" y="1281605"/>
            <a:ext cx="2190750" cy="4514850"/>
          </a:xfrm>
          <a:prstGeom prst="rect">
            <a:avLst/>
          </a:prstGeom>
        </p:spPr>
      </p:pic>
      <p:sp>
        <p:nvSpPr>
          <p:cNvPr id="12" name="Rectangle 11">
            <a:extLst>
              <a:ext uri="{FF2B5EF4-FFF2-40B4-BE49-F238E27FC236}">
                <a16:creationId xmlns:a16="http://schemas.microsoft.com/office/drawing/2014/main" id="{6B8889B6-E8B3-7C5B-A0D3-F5C4765341EA}"/>
              </a:ext>
            </a:extLst>
          </p:cNvPr>
          <p:cNvSpPr/>
          <p:nvPr/>
        </p:nvSpPr>
        <p:spPr>
          <a:xfrm>
            <a:off x="3789103" y="247656"/>
            <a:ext cx="1802609" cy="584775"/>
          </a:xfrm>
          <a:prstGeom prst="rect">
            <a:avLst/>
          </a:prstGeom>
        </p:spPr>
        <p:txBody>
          <a:bodyPr wrap="none">
            <a:spAutoFit/>
          </a:bodyPr>
          <a:lstStyle/>
          <a:p>
            <a:r>
              <a:rPr lang="en-US" sz="3200" b="1" i="1" dirty="0"/>
              <a:t>R</a:t>
            </a:r>
            <a:r>
              <a:rPr lang="en-US" sz="3200" b="1" i="1" baseline="30000" dirty="0"/>
              <a:t>2</a:t>
            </a:r>
            <a:r>
              <a:rPr lang="en-US" sz="3200" b="1" i="1" baseline="-25000" dirty="0"/>
              <a:t>nagelkerke</a:t>
            </a:r>
            <a:endParaRPr lang="en-US" sz="3200" b="1" dirty="0"/>
          </a:p>
        </p:txBody>
      </p:sp>
      <p:pic>
        <p:nvPicPr>
          <p:cNvPr id="13" name="Picture 12">
            <a:extLst>
              <a:ext uri="{FF2B5EF4-FFF2-40B4-BE49-F238E27FC236}">
                <a16:creationId xmlns:a16="http://schemas.microsoft.com/office/drawing/2014/main" id="{C58936AB-D27B-A00C-2783-A62C922E9604}"/>
              </a:ext>
            </a:extLst>
          </p:cNvPr>
          <p:cNvPicPr>
            <a:picLocks noChangeAspect="1"/>
          </p:cNvPicPr>
          <p:nvPr/>
        </p:nvPicPr>
        <p:blipFill>
          <a:blip r:embed="rId5"/>
          <a:stretch>
            <a:fillRect/>
          </a:stretch>
        </p:blipFill>
        <p:spPr>
          <a:xfrm>
            <a:off x="6922856" y="1281605"/>
            <a:ext cx="2190750" cy="4514850"/>
          </a:xfrm>
          <a:prstGeom prst="rect">
            <a:avLst/>
          </a:prstGeom>
        </p:spPr>
      </p:pic>
      <p:sp>
        <p:nvSpPr>
          <p:cNvPr id="11" name="Text Box 6">
            <a:extLst>
              <a:ext uri="{FF2B5EF4-FFF2-40B4-BE49-F238E27FC236}">
                <a16:creationId xmlns:a16="http://schemas.microsoft.com/office/drawing/2014/main" id="{8F4B49A3-EDE6-EB0A-9088-EB975E64FBEC}"/>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4" name="Text Box 8">
            <a:extLst>
              <a:ext uri="{FF2B5EF4-FFF2-40B4-BE49-F238E27FC236}">
                <a16:creationId xmlns:a16="http://schemas.microsoft.com/office/drawing/2014/main" id="{DD4B6CFC-B9B2-5795-3ED5-6BA6CDB7D5C5}"/>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15" name="Text Box 9">
            <a:extLst>
              <a:ext uri="{FF2B5EF4-FFF2-40B4-BE49-F238E27FC236}">
                <a16:creationId xmlns:a16="http://schemas.microsoft.com/office/drawing/2014/main" id="{95EAA8BD-6752-1F75-9872-52C06432C659}"/>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9055030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02418C71-0FA9-714A-91E5-EEC773735E6F}"/>
              </a:ext>
            </a:extLst>
          </p:cNvPr>
          <p:cNvSpPr txBox="1"/>
          <p:nvPr/>
        </p:nvSpPr>
        <p:spPr>
          <a:xfrm>
            <a:off x="1004465" y="991988"/>
            <a:ext cx="550151" cy="369332"/>
          </a:xfrm>
          <a:prstGeom prst="rect">
            <a:avLst/>
          </a:prstGeom>
          <a:noFill/>
        </p:spPr>
        <p:txBody>
          <a:bodyPr wrap="none" rtlCol="0">
            <a:spAutoFit/>
          </a:bodyPr>
          <a:lstStyle/>
          <a:p>
            <a:r>
              <a:rPr lang="en-US" b="1" dirty="0" err="1"/>
              <a:t>BCa</a:t>
            </a:r>
            <a:endParaRPr lang="en-US" b="1" dirty="0"/>
          </a:p>
        </p:txBody>
      </p:sp>
      <p:sp>
        <p:nvSpPr>
          <p:cNvPr id="17" name="TextBox 16">
            <a:extLst>
              <a:ext uri="{FF2B5EF4-FFF2-40B4-BE49-F238E27FC236}">
                <a16:creationId xmlns:a16="http://schemas.microsoft.com/office/drawing/2014/main" id="{482A36E5-AD79-9446-A0E5-E8F1E1DD7851}"/>
              </a:ext>
            </a:extLst>
          </p:cNvPr>
          <p:cNvSpPr txBox="1"/>
          <p:nvPr/>
        </p:nvSpPr>
        <p:spPr>
          <a:xfrm>
            <a:off x="3229847" y="991988"/>
            <a:ext cx="521297" cy="369332"/>
          </a:xfrm>
          <a:prstGeom prst="rect">
            <a:avLst/>
          </a:prstGeom>
          <a:noFill/>
        </p:spPr>
        <p:txBody>
          <a:bodyPr wrap="none" rtlCol="0">
            <a:spAutoFit/>
          </a:bodyPr>
          <a:lstStyle/>
          <a:p>
            <a:r>
              <a:rPr lang="en-US" b="1" dirty="0"/>
              <a:t>IBD</a:t>
            </a:r>
          </a:p>
        </p:txBody>
      </p:sp>
      <p:sp>
        <p:nvSpPr>
          <p:cNvPr id="18" name="TextBox 17">
            <a:extLst>
              <a:ext uri="{FF2B5EF4-FFF2-40B4-BE49-F238E27FC236}">
                <a16:creationId xmlns:a16="http://schemas.microsoft.com/office/drawing/2014/main" id="{3D7804DD-4C39-474E-83D7-A9F658A164CC}"/>
              </a:ext>
            </a:extLst>
          </p:cNvPr>
          <p:cNvSpPr txBox="1"/>
          <p:nvPr/>
        </p:nvSpPr>
        <p:spPr>
          <a:xfrm>
            <a:off x="5382719" y="991988"/>
            <a:ext cx="591829" cy="369332"/>
          </a:xfrm>
          <a:prstGeom prst="rect">
            <a:avLst/>
          </a:prstGeom>
          <a:noFill/>
        </p:spPr>
        <p:txBody>
          <a:bodyPr wrap="none" rtlCol="0">
            <a:spAutoFit/>
          </a:bodyPr>
          <a:lstStyle/>
          <a:p>
            <a:r>
              <a:rPr lang="en-US" b="1" dirty="0"/>
              <a:t>CAD</a:t>
            </a:r>
          </a:p>
        </p:txBody>
      </p:sp>
      <p:sp>
        <p:nvSpPr>
          <p:cNvPr id="19" name="TextBox 18">
            <a:extLst>
              <a:ext uri="{FF2B5EF4-FFF2-40B4-BE49-F238E27FC236}">
                <a16:creationId xmlns:a16="http://schemas.microsoft.com/office/drawing/2014/main" id="{9C74CB94-53A6-7040-AC1A-283F4A14E28C}"/>
              </a:ext>
            </a:extLst>
          </p:cNvPr>
          <p:cNvSpPr txBox="1"/>
          <p:nvPr/>
        </p:nvSpPr>
        <p:spPr>
          <a:xfrm>
            <a:off x="7761595" y="991988"/>
            <a:ext cx="561372" cy="369332"/>
          </a:xfrm>
          <a:prstGeom prst="rect">
            <a:avLst/>
          </a:prstGeom>
          <a:noFill/>
        </p:spPr>
        <p:txBody>
          <a:bodyPr wrap="none" rtlCol="0">
            <a:spAutoFit/>
          </a:bodyPr>
          <a:lstStyle/>
          <a:p>
            <a:r>
              <a:rPr lang="en-US" b="1" dirty="0"/>
              <a:t>T2D</a:t>
            </a:r>
          </a:p>
        </p:txBody>
      </p:sp>
      <p:sp>
        <p:nvSpPr>
          <p:cNvPr id="12" name="Rectangle 11">
            <a:extLst>
              <a:ext uri="{FF2B5EF4-FFF2-40B4-BE49-F238E27FC236}">
                <a16:creationId xmlns:a16="http://schemas.microsoft.com/office/drawing/2014/main" id="{6B8889B6-E8B3-7C5B-A0D3-F5C4765341EA}"/>
              </a:ext>
            </a:extLst>
          </p:cNvPr>
          <p:cNvSpPr/>
          <p:nvPr/>
        </p:nvSpPr>
        <p:spPr>
          <a:xfrm>
            <a:off x="4170774" y="242887"/>
            <a:ext cx="902811" cy="584775"/>
          </a:xfrm>
          <a:prstGeom prst="rect">
            <a:avLst/>
          </a:prstGeom>
        </p:spPr>
        <p:txBody>
          <a:bodyPr wrap="none">
            <a:spAutoFit/>
          </a:bodyPr>
          <a:lstStyle/>
          <a:p>
            <a:r>
              <a:rPr lang="en-US" sz="3200" b="1" i="1" dirty="0"/>
              <a:t>AUC</a:t>
            </a:r>
            <a:endParaRPr lang="en-US" sz="3200" b="1" dirty="0"/>
          </a:p>
        </p:txBody>
      </p:sp>
      <p:pic>
        <p:nvPicPr>
          <p:cNvPr id="3" name="Picture 2">
            <a:extLst>
              <a:ext uri="{FF2B5EF4-FFF2-40B4-BE49-F238E27FC236}">
                <a16:creationId xmlns:a16="http://schemas.microsoft.com/office/drawing/2014/main" id="{629FCE26-A6AA-F1A7-D194-D5F9120F1F5C}"/>
              </a:ext>
            </a:extLst>
          </p:cNvPr>
          <p:cNvPicPr>
            <a:picLocks noChangeAspect="1"/>
          </p:cNvPicPr>
          <p:nvPr/>
        </p:nvPicPr>
        <p:blipFill>
          <a:blip r:embed="rId3"/>
          <a:stretch>
            <a:fillRect/>
          </a:stretch>
        </p:blipFill>
        <p:spPr>
          <a:xfrm>
            <a:off x="2372351" y="1323975"/>
            <a:ext cx="2190750" cy="4648200"/>
          </a:xfrm>
          <a:prstGeom prst="rect">
            <a:avLst/>
          </a:prstGeom>
        </p:spPr>
      </p:pic>
      <p:pic>
        <p:nvPicPr>
          <p:cNvPr id="4" name="Picture 3">
            <a:extLst>
              <a:ext uri="{FF2B5EF4-FFF2-40B4-BE49-F238E27FC236}">
                <a16:creationId xmlns:a16="http://schemas.microsoft.com/office/drawing/2014/main" id="{837CD2B5-8BBE-6891-6C6D-5DDFA66DF475}"/>
              </a:ext>
            </a:extLst>
          </p:cNvPr>
          <p:cNvPicPr>
            <a:picLocks noChangeAspect="1"/>
          </p:cNvPicPr>
          <p:nvPr/>
        </p:nvPicPr>
        <p:blipFill>
          <a:blip r:embed="rId4"/>
          <a:stretch>
            <a:fillRect/>
          </a:stretch>
        </p:blipFill>
        <p:spPr>
          <a:xfrm>
            <a:off x="95803" y="1332510"/>
            <a:ext cx="2190750" cy="4648200"/>
          </a:xfrm>
          <a:prstGeom prst="rect">
            <a:avLst/>
          </a:prstGeom>
        </p:spPr>
      </p:pic>
      <p:pic>
        <p:nvPicPr>
          <p:cNvPr id="5" name="Picture 4">
            <a:extLst>
              <a:ext uri="{FF2B5EF4-FFF2-40B4-BE49-F238E27FC236}">
                <a16:creationId xmlns:a16="http://schemas.microsoft.com/office/drawing/2014/main" id="{005078BD-7B95-7579-03FE-9E6062ADDC73}"/>
              </a:ext>
            </a:extLst>
          </p:cNvPr>
          <p:cNvPicPr>
            <a:picLocks noChangeAspect="1"/>
          </p:cNvPicPr>
          <p:nvPr/>
        </p:nvPicPr>
        <p:blipFill>
          <a:blip r:embed="rId5"/>
          <a:stretch>
            <a:fillRect/>
          </a:stretch>
        </p:blipFill>
        <p:spPr>
          <a:xfrm>
            <a:off x="4622180" y="1322836"/>
            <a:ext cx="2190750" cy="4448175"/>
          </a:xfrm>
          <a:prstGeom prst="rect">
            <a:avLst/>
          </a:prstGeom>
        </p:spPr>
      </p:pic>
      <p:pic>
        <p:nvPicPr>
          <p:cNvPr id="6" name="Picture 5">
            <a:extLst>
              <a:ext uri="{FF2B5EF4-FFF2-40B4-BE49-F238E27FC236}">
                <a16:creationId xmlns:a16="http://schemas.microsoft.com/office/drawing/2014/main" id="{6F3A273D-7639-F1B3-138B-10030906C0E5}"/>
              </a:ext>
            </a:extLst>
          </p:cNvPr>
          <p:cNvPicPr>
            <a:picLocks noChangeAspect="1"/>
          </p:cNvPicPr>
          <p:nvPr/>
        </p:nvPicPr>
        <p:blipFill>
          <a:blip r:embed="rId6"/>
          <a:stretch>
            <a:fillRect/>
          </a:stretch>
        </p:blipFill>
        <p:spPr>
          <a:xfrm>
            <a:off x="6874931" y="1332510"/>
            <a:ext cx="2190750" cy="4448175"/>
          </a:xfrm>
          <a:prstGeom prst="rect">
            <a:avLst/>
          </a:prstGeom>
        </p:spPr>
      </p:pic>
      <p:sp>
        <p:nvSpPr>
          <p:cNvPr id="11" name="Text Box 6">
            <a:extLst>
              <a:ext uri="{FF2B5EF4-FFF2-40B4-BE49-F238E27FC236}">
                <a16:creationId xmlns:a16="http://schemas.microsoft.com/office/drawing/2014/main" id="{087F57CD-4F0C-C19A-0E16-D86F7CC740F0}"/>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3" name="Text Box 8">
            <a:extLst>
              <a:ext uri="{FF2B5EF4-FFF2-40B4-BE49-F238E27FC236}">
                <a16:creationId xmlns:a16="http://schemas.microsoft.com/office/drawing/2014/main" id="{9C48E134-1B18-D84E-248B-7F445C36D165}"/>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14" name="Text Box 9">
            <a:extLst>
              <a:ext uri="{FF2B5EF4-FFF2-40B4-BE49-F238E27FC236}">
                <a16:creationId xmlns:a16="http://schemas.microsoft.com/office/drawing/2014/main" id="{8EE59862-BFB9-AC1D-CBA7-3344A425B633}"/>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9921411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02418C71-0FA9-714A-91E5-EEC773735E6F}"/>
              </a:ext>
            </a:extLst>
          </p:cNvPr>
          <p:cNvSpPr txBox="1"/>
          <p:nvPr/>
        </p:nvSpPr>
        <p:spPr>
          <a:xfrm>
            <a:off x="1004465" y="944481"/>
            <a:ext cx="550151" cy="369332"/>
          </a:xfrm>
          <a:prstGeom prst="rect">
            <a:avLst/>
          </a:prstGeom>
          <a:noFill/>
        </p:spPr>
        <p:txBody>
          <a:bodyPr wrap="none" rtlCol="0">
            <a:spAutoFit/>
          </a:bodyPr>
          <a:lstStyle/>
          <a:p>
            <a:r>
              <a:rPr lang="en-US" b="1" dirty="0" err="1"/>
              <a:t>BCa</a:t>
            </a:r>
            <a:endParaRPr lang="en-US" b="1" dirty="0"/>
          </a:p>
        </p:txBody>
      </p:sp>
      <p:sp>
        <p:nvSpPr>
          <p:cNvPr id="17" name="TextBox 16">
            <a:extLst>
              <a:ext uri="{FF2B5EF4-FFF2-40B4-BE49-F238E27FC236}">
                <a16:creationId xmlns:a16="http://schemas.microsoft.com/office/drawing/2014/main" id="{482A36E5-AD79-9446-A0E5-E8F1E1DD7851}"/>
              </a:ext>
            </a:extLst>
          </p:cNvPr>
          <p:cNvSpPr txBox="1"/>
          <p:nvPr/>
        </p:nvSpPr>
        <p:spPr>
          <a:xfrm>
            <a:off x="3229847" y="944481"/>
            <a:ext cx="521297" cy="369332"/>
          </a:xfrm>
          <a:prstGeom prst="rect">
            <a:avLst/>
          </a:prstGeom>
          <a:noFill/>
        </p:spPr>
        <p:txBody>
          <a:bodyPr wrap="none" rtlCol="0">
            <a:spAutoFit/>
          </a:bodyPr>
          <a:lstStyle/>
          <a:p>
            <a:r>
              <a:rPr lang="en-US" b="1" dirty="0"/>
              <a:t>IBD</a:t>
            </a:r>
          </a:p>
        </p:txBody>
      </p:sp>
      <p:sp>
        <p:nvSpPr>
          <p:cNvPr id="18" name="TextBox 17">
            <a:extLst>
              <a:ext uri="{FF2B5EF4-FFF2-40B4-BE49-F238E27FC236}">
                <a16:creationId xmlns:a16="http://schemas.microsoft.com/office/drawing/2014/main" id="{3D7804DD-4C39-474E-83D7-A9F658A164CC}"/>
              </a:ext>
            </a:extLst>
          </p:cNvPr>
          <p:cNvSpPr txBox="1"/>
          <p:nvPr/>
        </p:nvSpPr>
        <p:spPr>
          <a:xfrm>
            <a:off x="5382719" y="944481"/>
            <a:ext cx="591829" cy="369332"/>
          </a:xfrm>
          <a:prstGeom prst="rect">
            <a:avLst/>
          </a:prstGeom>
          <a:noFill/>
        </p:spPr>
        <p:txBody>
          <a:bodyPr wrap="none" rtlCol="0">
            <a:spAutoFit/>
          </a:bodyPr>
          <a:lstStyle/>
          <a:p>
            <a:r>
              <a:rPr lang="en-US" b="1" dirty="0"/>
              <a:t>CAD</a:t>
            </a:r>
          </a:p>
        </p:txBody>
      </p:sp>
      <p:sp>
        <p:nvSpPr>
          <p:cNvPr id="19" name="TextBox 18">
            <a:extLst>
              <a:ext uri="{FF2B5EF4-FFF2-40B4-BE49-F238E27FC236}">
                <a16:creationId xmlns:a16="http://schemas.microsoft.com/office/drawing/2014/main" id="{9C74CB94-53A6-7040-AC1A-283F4A14E28C}"/>
              </a:ext>
            </a:extLst>
          </p:cNvPr>
          <p:cNvSpPr txBox="1"/>
          <p:nvPr/>
        </p:nvSpPr>
        <p:spPr>
          <a:xfrm>
            <a:off x="7761595" y="944481"/>
            <a:ext cx="561372" cy="369332"/>
          </a:xfrm>
          <a:prstGeom prst="rect">
            <a:avLst/>
          </a:prstGeom>
          <a:noFill/>
        </p:spPr>
        <p:txBody>
          <a:bodyPr wrap="none" rtlCol="0">
            <a:spAutoFit/>
          </a:bodyPr>
          <a:lstStyle/>
          <a:p>
            <a:r>
              <a:rPr lang="en-US" b="1" dirty="0"/>
              <a:t>T2D</a:t>
            </a:r>
          </a:p>
        </p:txBody>
      </p:sp>
      <p:sp>
        <p:nvSpPr>
          <p:cNvPr id="12" name="Rectangle 11">
            <a:extLst>
              <a:ext uri="{FF2B5EF4-FFF2-40B4-BE49-F238E27FC236}">
                <a16:creationId xmlns:a16="http://schemas.microsoft.com/office/drawing/2014/main" id="{6B8889B6-E8B3-7C5B-A0D3-F5C4765341EA}"/>
              </a:ext>
            </a:extLst>
          </p:cNvPr>
          <p:cNvSpPr/>
          <p:nvPr/>
        </p:nvSpPr>
        <p:spPr>
          <a:xfrm>
            <a:off x="3806817" y="286312"/>
            <a:ext cx="1975028" cy="584775"/>
          </a:xfrm>
          <a:prstGeom prst="rect">
            <a:avLst/>
          </a:prstGeom>
        </p:spPr>
        <p:txBody>
          <a:bodyPr wrap="none">
            <a:spAutoFit/>
          </a:bodyPr>
          <a:lstStyle/>
          <a:p>
            <a:r>
              <a:rPr lang="en-US" sz="3200" b="1" i="1" dirty="0"/>
              <a:t>5% Tail OR</a:t>
            </a:r>
            <a:endParaRPr lang="en-US" sz="3200" b="1" dirty="0"/>
          </a:p>
        </p:txBody>
      </p:sp>
      <p:pic>
        <p:nvPicPr>
          <p:cNvPr id="2" name="Picture 1">
            <a:extLst>
              <a:ext uri="{FF2B5EF4-FFF2-40B4-BE49-F238E27FC236}">
                <a16:creationId xmlns:a16="http://schemas.microsoft.com/office/drawing/2014/main" id="{0CADEF27-3431-CF71-3771-DC1B67137B51}"/>
              </a:ext>
            </a:extLst>
          </p:cNvPr>
          <p:cNvPicPr>
            <a:picLocks noChangeAspect="1"/>
          </p:cNvPicPr>
          <p:nvPr/>
        </p:nvPicPr>
        <p:blipFill>
          <a:blip r:embed="rId3"/>
          <a:stretch>
            <a:fillRect/>
          </a:stretch>
        </p:blipFill>
        <p:spPr>
          <a:xfrm>
            <a:off x="115397" y="1301461"/>
            <a:ext cx="2190750" cy="4629150"/>
          </a:xfrm>
          <a:prstGeom prst="rect">
            <a:avLst/>
          </a:prstGeom>
        </p:spPr>
      </p:pic>
      <p:pic>
        <p:nvPicPr>
          <p:cNvPr id="7" name="Picture 6">
            <a:extLst>
              <a:ext uri="{FF2B5EF4-FFF2-40B4-BE49-F238E27FC236}">
                <a16:creationId xmlns:a16="http://schemas.microsoft.com/office/drawing/2014/main" id="{5729B9D4-F55D-484D-5B9A-EA68EF5B7D41}"/>
              </a:ext>
            </a:extLst>
          </p:cNvPr>
          <p:cNvPicPr>
            <a:picLocks noChangeAspect="1"/>
          </p:cNvPicPr>
          <p:nvPr/>
        </p:nvPicPr>
        <p:blipFill>
          <a:blip r:embed="rId4"/>
          <a:stretch>
            <a:fillRect/>
          </a:stretch>
        </p:blipFill>
        <p:spPr>
          <a:xfrm>
            <a:off x="2352341" y="1301461"/>
            <a:ext cx="2190750" cy="4629150"/>
          </a:xfrm>
          <a:prstGeom prst="rect">
            <a:avLst/>
          </a:prstGeom>
        </p:spPr>
      </p:pic>
      <p:pic>
        <p:nvPicPr>
          <p:cNvPr id="9" name="Picture 8">
            <a:extLst>
              <a:ext uri="{FF2B5EF4-FFF2-40B4-BE49-F238E27FC236}">
                <a16:creationId xmlns:a16="http://schemas.microsoft.com/office/drawing/2014/main" id="{EB54A5E3-E67B-3668-950C-ECBD0896A352}"/>
              </a:ext>
            </a:extLst>
          </p:cNvPr>
          <p:cNvPicPr>
            <a:picLocks noChangeAspect="1"/>
          </p:cNvPicPr>
          <p:nvPr/>
        </p:nvPicPr>
        <p:blipFill>
          <a:blip r:embed="rId5"/>
          <a:stretch>
            <a:fillRect/>
          </a:stretch>
        </p:blipFill>
        <p:spPr>
          <a:xfrm>
            <a:off x="4603343" y="1301461"/>
            <a:ext cx="2190750" cy="4438650"/>
          </a:xfrm>
          <a:prstGeom prst="rect">
            <a:avLst/>
          </a:prstGeom>
        </p:spPr>
      </p:pic>
      <p:pic>
        <p:nvPicPr>
          <p:cNvPr id="10" name="Picture 9">
            <a:extLst>
              <a:ext uri="{FF2B5EF4-FFF2-40B4-BE49-F238E27FC236}">
                <a16:creationId xmlns:a16="http://schemas.microsoft.com/office/drawing/2014/main" id="{5FBD27CF-E8DE-0988-772C-8FFC07B371FC}"/>
              </a:ext>
            </a:extLst>
          </p:cNvPr>
          <p:cNvPicPr>
            <a:picLocks noChangeAspect="1"/>
          </p:cNvPicPr>
          <p:nvPr/>
        </p:nvPicPr>
        <p:blipFill>
          <a:blip r:embed="rId6"/>
          <a:stretch>
            <a:fillRect/>
          </a:stretch>
        </p:blipFill>
        <p:spPr>
          <a:xfrm>
            <a:off x="6854346" y="1301461"/>
            <a:ext cx="2190750" cy="4438650"/>
          </a:xfrm>
          <a:prstGeom prst="rect">
            <a:avLst/>
          </a:prstGeom>
        </p:spPr>
      </p:pic>
      <p:sp>
        <p:nvSpPr>
          <p:cNvPr id="11" name="Text Box 6">
            <a:extLst>
              <a:ext uri="{FF2B5EF4-FFF2-40B4-BE49-F238E27FC236}">
                <a16:creationId xmlns:a16="http://schemas.microsoft.com/office/drawing/2014/main" id="{DD846723-0635-9669-08B5-668CA6D6F4DE}"/>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3" name="Text Box 8">
            <a:extLst>
              <a:ext uri="{FF2B5EF4-FFF2-40B4-BE49-F238E27FC236}">
                <a16:creationId xmlns:a16="http://schemas.microsoft.com/office/drawing/2014/main" id="{20B66DB6-E04C-F976-2B06-0892B3BF9CF9}"/>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14" name="Text Box 9">
            <a:extLst>
              <a:ext uri="{FF2B5EF4-FFF2-40B4-BE49-F238E27FC236}">
                <a16:creationId xmlns:a16="http://schemas.microsoft.com/office/drawing/2014/main" id="{806AF871-89F2-85C6-B2BB-7C491D3766EB}"/>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4715457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04049-7965-084A-8331-4897BFC4A461}"/>
              </a:ext>
            </a:extLst>
          </p:cNvPr>
          <p:cNvSpPr>
            <a:spLocks noGrp="1"/>
          </p:cNvSpPr>
          <p:nvPr>
            <p:ph type="title"/>
          </p:nvPr>
        </p:nvSpPr>
        <p:spPr>
          <a:xfrm>
            <a:off x="806781" y="0"/>
            <a:ext cx="7351567" cy="994172"/>
          </a:xfrm>
        </p:spPr>
        <p:txBody>
          <a:bodyPr>
            <a:normAutofit/>
          </a:bodyPr>
          <a:lstStyle/>
          <a:p>
            <a:pPr algn="ctr"/>
            <a:r>
              <a:rPr lang="en-US" sz="4000" b="1" dirty="0"/>
              <a:t>ROC of PRS models for IBD</a:t>
            </a:r>
          </a:p>
        </p:txBody>
      </p:sp>
      <p:pic>
        <p:nvPicPr>
          <p:cNvPr id="3" name="Picture 2">
            <a:extLst>
              <a:ext uri="{FF2B5EF4-FFF2-40B4-BE49-F238E27FC236}">
                <a16:creationId xmlns:a16="http://schemas.microsoft.com/office/drawing/2014/main" id="{CC097CE6-30E3-91A1-D04C-3116F4C0FAE3}"/>
              </a:ext>
            </a:extLst>
          </p:cNvPr>
          <p:cNvPicPr>
            <a:picLocks noChangeAspect="1"/>
          </p:cNvPicPr>
          <p:nvPr/>
        </p:nvPicPr>
        <p:blipFill>
          <a:blip r:embed="rId2"/>
          <a:stretch>
            <a:fillRect/>
          </a:stretch>
        </p:blipFill>
        <p:spPr>
          <a:xfrm>
            <a:off x="1675016" y="975164"/>
            <a:ext cx="5127172" cy="5143500"/>
          </a:xfrm>
          <a:prstGeom prst="rect">
            <a:avLst/>
          </a:prstGeom>
        </p:spPr>
      </p:pic>
      <p:sp>
        <p:nvSpPr>
          <p:cNvPr id="4" name="Text Box 6">
            <a:extLst>
              <a:ext uri="{FF2B5EF4-FFF2-40B4-BE49-F238E27FC236}">
                <a16:creationId xmlns:a16="http://schemas.microsoft.com/office/drawing/2014/main" id="{C92F412F-A573-4763-E2E8-7B1561500A3C}"/>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5" name="Text Box 8">
            <a:extLst>
              <a:ext uri="{FF2B5EF4-FFF2-40B4-BE49-F238E27FC236}">
                <a16:creationId xmlns:a16="http://schemas.microsoft.com/office/drawing/2014/main" id="{4125518F-1F5D-EDBE-5515-FCC6EBCBA931}"/>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6" name="Text Box 9">
            <a:extLst>
              <a:ext uri="{FF2B5EF4-FFF2-40B4-BE49-F238E27FC236}">
                <a16:creationId xmlns:a16="http://schemas.microsoft.com/office/drawing/2014/main" id="{E86DB1D4-8268-5763-7526-34BD8CDCD38C}"/>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7" name="TextBox 6">
            <a:extLst>
              <a:ext uri="{FF2B5EF4-FFF2-40B4-BE49-F238E27FC236}">
                <a16:creationId xmlns:a16="http://schemas.microsoft.com/office/drawing/2014/main" id="{73F53D3E-7B1D-F0F2-8790-C2ED174219FC}"/>
              </a:ext>
            </a:extLst>
          </p:cNvPr>
          <p:cNvSpPr txBox="1"/>
          <p:nvPr/>
        </p:nvSpPr>
        <p:spPr>
          <a:xfrm>
            <a:off x="2383282" y="1401288"/>
            <a:ext cx="1812035" cy="369332"/>
          </a:xfrm>
          <a:prstGeom prst="rect">
            <a:avLst/>
          </a:prstGeom>
          <a:noFill/>
        </p:spPr>
        <p:txBody>
          <a:bodyPr wrap="none" rtlCol="0">
            <a:spAutoFit/>
          </a:bodyPr>
          <a:lstStyle/>
          <a:p>
            <a:r>
              <a:rPr lang="en-US" dirty="0"/>
              <a:t>Team 2 - Model 2</a:t>
            </a:r>
          </a:p>
        </p:txBody>
      </p:sp>
      <p:cxnSp>
        <p:nvCxnSpPr>
          <p:cNvPr id="9" name="Straight Arrow Connector 8">
            <a:extLst>
              <a:ext uri="{FF2B5EF4-FFF2-40B4-BE49-F238E27FC236}">
                <a16:creationId xmlns:a16="http://schemas.microsoft.com/office/drawing/2014/main" id="{1606D6DE-3E22-D5C6-C85B-85E806631563}"/>
              </a:ext>
            </a:extLst>
          </p:cNvPr>
          <p:cNvCxnSpPr/>
          <p:nvPr/>
        </p:nvCxnSpPr>
        <p:spPr>
          <a:xfrm>
            <a:off x="3289300" y="1781299"/>
            <a:ext cx="724560" cy="629392"/>
          </a:xfrm>
          <a:prstGeom prst="straightConnector1">
            <a:avLst/>
          </a:prstGeom>
          <a:ln w="38100">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0233435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39530-3D79-E440-B3E9-371D054A7DF6}"/>
              </a:ext>
            </a:extLst>
          </p:cNvPr>
          <p:cNvSpPr>
            <a:spLocks noGrp="1"/>
          </p:cNvSpPr>
          <p:nvPr>
            <p:ph type="title"/>
          </p:nvPr>
        </p:nvSpPr>
        <p:spPr/>
        <p:txBody>
          <a:bodyPr>
            <a:normAutofit/>
          </a:bodyPr>
          <a:lstStyle/>
          <a:p>
            <a:pPr algn="ctr"/>
            <a:r>
              <a:rPr lang="en-US" sz="4000" b="1" dirty="0"/>
              <a:t>Overall ranks across 4 phenotypes</a:t>
            </a:r>
          </a:p>
        </p:txBody>
      </p:sp>
      <p:sp>
        <p:nvSpPr>
          <p:cNvPr id="7" name="TextBox 6">
            <a:extLst>
              <a:ext uri="{FF2B5EF4-FFF2-40B4-BE49-F238E27FC236}">
                <a16:creationId xmlns:a16="http://schemas.microsoft.com/office/drawing/2014/main" id="{C4104EF8-324B-2B42-9AF5-6BDF47109340}"/>
              </a:ext>
            </a:extLst>
          </p:cNvPr>
          <p:cNvSpPr txBox="1"/>
          <p:nvPr/>
        </p:nvSpPr>
        <p:spPr>
          <a:xfrm>
            <a:off x="6789460" y="2206453"/>
            <a:ext cx="1506887" cy="300082"/>
          </a:xfrm>
          <a:prstGeom prst="rect">
            <a:avLst/>
          </a:prstGeom>
          <a:noFill/>
        </p:spPr>
        <p:txBody>
          <a:bodyPr wrap="none" rtlCol="0">
            <a:spAutoFit/>
          </a:bodyPr>
          <a:lstStyle/>
          <a:p>
            <a:r>
              <a:rPr lang="en-US" sz="1350" b="1" dirty="0"/>
              <a:t>5% Tail Odds Ratio</a:t>
            </a:r>
          </a:p>
        </p:txBody>
      </p:sp>
      <p:sp>
        <p:nvSpPr>
          <p:cNvPr id="8" name="TextBox 7">
            <a:extLst>
              <a:ext uri="{FF2B5EF4-FFF2-40B4-BE49-F238E27FC236}">
                <a16:creationId xmlns:a16="http://schemas.microsoft.com/office/drawing/2014/main" id="{EF6EE2CA-0C2D-F54E-A75C-F8A6857EF4C9}"/>
              </a:ext>
            </a:extLst>
          </p:cNvPr>
          <p:cNvSpPr txBox="1"/>
          <p:nvPr/>
        </p:nvSpPr>
        <p:spPr>
          <a:xfrm>
            <a:off x="1320710" y="2208762"/>
            <a:ext cx="865814" cy="300082"/>
          </a:xfrm>
          <a:prstGeom prst="rect">
            <a:avLst/>
          </a:prstGeom>
          <a:noFill/>
        </p:spPr>
        <p:txBody>
          <a:bodyPr wrap="none" rtlCol="0">
            <a:spAutoFit/>
          </a:bodyPr>
          <a:lstStyle/>
          <a:p>
            <a:r>
              <a:rPr lang="en-US" sz="1350" b="1" i="1" dirty="0"/>
              <a:t>R</a:t>
            </a:r>
            <a:r>
              <a:rPr lang="en-US" sz="1350" b="1" i="1" baseline="30000" dirty="0"/>
              <a:t>2</a:t>
            </a:r>
            <a:r>
              <a:rPr lang="en-US" sz="1350" b="1" i="1" baseline="-25000" dirty="0"/>
              <a:t>nagelkerke</a:t>
            </a:r>
          </a:p>
        </p:txBody>
      </p:sp>
      <p:sp>
        <p:nvSpPr>
          <p:cNvPr id="10" name="TextBox 9">
            <a:extLst>
              <a:ext uri="{FF2B5EF4-FFF2-40B4-BE49-F238E27FC236}">
                <a16:creationId xmlns:a16="http://schemas.microsoft.com/office/drawing/2014/main" id="{D15ECE48-0C1B-714C-9B17-5C4F180AE7E8}"/>
              </a:ext>
            </a:extLst>
          </p:cNvPr>
          <p:cNvSpPr txBox="1"/>
          <p:nvPr/>
        </p:nvSpPr>
        <p:spPr>
          <a:xfrm>
            <a:off x="4455921" y="2206453"/>
            <a:ext cx="491096" cy="300082"/>
          </a:xfrm>
          <a:prstGeom prst="rect">
            <a:avLst/>
          </a:prstGeom>
          <a:noFill/>
        </p:spPr>
        <p:txBody>
          <a:bodyPr wrap="none" rtlCol="0">
            <a:spAutoFit/>
          </a:bodyPr>
          <a:lstStyle/>
          <a:p>
            <a:r>
              <a:rPr lang="en-US" sz="1350" b="1" dirty="0"/>
              <a:t>AUC</a:t>
            </a:r>
          </a:p>
        </p:txBody>
      </p:sp>
      <p:sp>
        <p:nvSpPr>
          <p:cNvPr id="14" name="TextBox 13">
            <a:extLst>
              <a:ext uri="{FF2B5EF4-FFF2-40B4-BE49-F238E27FC236}">
                <a16:creationId xmlns:a16="http://schemas.microsoft.com/office/drawing/2014/main" id="{52B8C225-13AD-DC46-8722-E2F5FE127722}"/>
              </a:ext>
            </a:extLst>
          </p:cNvPr>
          <p:cNvSpPr txBox="1"/>
          <p:nvPr/>
        </p:nvSpPr>
        <p:spPr>
          <a:xfrm>
            <a:off x="2305845" y="4662809"/>
            <a:ext cx="4062779" cy="738664"/>
          </a:xfrm>
          <a:prstGeom prst="rect">
            <a:avLst/>
          </a:prstGeom>
          <a:noFill/>
        </p:spPr>
        <p:txBody>
          <a:bodyPr wrap="none" rtlCol="0">
            <a:spAutoFit/>
          </a:bodyPr>
          <a:lstStyle/>
          <a:p>
            <a:r>
              <a:rPr lang="en-US" sz="2100" dirty="0"/>
              <a:t>Team 2 performed the best overall.</a:t>
            </a:r>
          </a:p>
          <a:p>
            <a:r>
              <a:rPr lang="en-US" sz="2100" dirty="0"/>
              <a:t>Team 5 performed the second best.</a:t>
            </a:r>
          </a:p>
        </p:txBody>
      </p:sp>
      <p:pic>
        <p:nvPicPr>
          <p:cNvPr id="9" name="Picture 8">
            <a:extLst>
              <a:ext uri="{FF2B5EF4-FFF2-40B4-BE49-F238E27FC236}">
                <a16:creationId xmlns:a16="http://schemas.microsoft.com/office/drawing/2014/main" id="{429FDD22-644F-EF49-5CD0-9951B3C6C8E0}"/>
              </a:ext>
            </a:extLst>
          </p:cNvPr>
          <p:cNvPicPr>
            <a:picLocks noChangeAspect="1"/>
          </p:cNvPicPr>
          <p:nvPr/>
        </p:nvPicPr>
        <p:blipFill>
          <a:blip r:embed="rId2"/>
          <a:stretch>
            <a:fillRect/>
          </a:stretch>
        </p:blipFill>
        <p:spPr>
          <a:xfrm>
            <a:off x="3244142" y="2564640"/>
            <a:ext cx="2696245" cy="1527486"/>
          </a:xfrm>
          <a:prstGeom prst="rect">
            <a:avLst/>
          </a:prstGeom>
        </p:spPr>
      </p:pic>
      <p:pic>
        <p:nvPicPr>
          <p:cNvPr id="11" name="Picture 10">
            <a:extLst>
              <a:ext uri="{FF2B5EF4-FFF2-40B4-BE49-F238E27FC236}">
                <a16:creationId xmlns:a16="http://schemas.microsoft.com/office/drawing/2014/main" id="{A9DA2F7D-5F79-9D64-2444-FF56A19E7811}"/>
              </a:ext>
            </a:extLst>
          </p:cNvPr>
          <p:cNvPicPr>
            <a:picLocks noChangeAspect="1"/>
          </p:cNvPicPr>
          <p:nvPr/>
        </p:nvPicPr>
        <p:blipFill>
          <a:blip r:embed="rId3"/>
          <a:stretch>
            <a:fillRect/>
          </a:stretch>
        </p:blipFill>
        <p:spPr>
          <a:xfrm>
            <a:off x="474460" y="2564641"/>
            <a:ext cx="2696243" cy="1527485"/>
          </a:xfrm>
          <a:prstGeom prst="rect">
            <a:avLst/>
          </a:prstGeom>
        </p:spPr>
      </p:pic>
      <p:pic>
        <p:nvPicPr>
          <p:cNvPr id="13" name="Picture 12">
            <a:extLst>
              <a:ext uri="{FF2B5EF4-FFF2-40B4-BE49-F238E27FC236}">
                <a16:creationId xmlns:a16="http://schemas.microsoft.com/office/drawing/2014/main" id="{D931E12C-8CAB-94BF-B550-A9841E67E8A3}"/>
              </a:ext>
            </a:extLst>
          </p:cNvPr>
          <p:cNvPicPr>
            <a:picLocks noChangeAspect="1"/>
          </p:cNvPicPr>
          <p:nvPr/>
        </p:nvPicPr>
        <p:blipFill>
          <a:blip r:embed="rId4"/>
          <a:stretch>
            <a:fillRect/>
          </a:stretch>
        </p:blipFill>
        <p:spPr>
          <a:xfrm>
            <a:off x="6056708" y="2555371"/>
            <a:ext cx="2696246" cy="1527487"/>
          </a:xfrm>
          <a:prstGeom prst="rect">
            <a:avLst/>
          </a:prstGeom>
        </p:spPr>
      </p:pic>
      <p:sp>
        <p:nvSpPr>
          <p:cNvPr id="12" name="Text Box 6">
            <a:extLst>
              <a:ext uri="{FF2B5EF4-FFF2-40B4-BE49-F238E27FC236}">
                <a16:creationId xmlns:a16="http://schemas.microsoft.com/office/drawing/2014/main" id="{65F3D18C-C44F-75C4-A591-AB9E6FF4A110}"/>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15" name="Text Box 8">
            <a:extLst>
              <a:ext uri="{FF2B5EF4-FFF2-40B4-BE49-F238E27FC236}">
                <a16:creationId xmlns:a16="http://schemas.microsoft.com/office/drawing/2014/main" id="{96F227C9-780D-55B6-8E52-85CACD3AFD89}"/>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16" name="Text Box 9">
            <a:extLst>
              <a:ext uri="{FF2B5EF4-FFF2-40B4-BE49-F238E27FC236}">
                <a16:creationId xmlns:a16="http://schemas.microsoft.com/office/drawing/2014/main" id="{4720110E-8398-FA2C-BBBD-317F4ACFCA6C}"/>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9586189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BABF4-3D90-8246-B9D5-A688C9BCB679}"/>
              </a:ext>
            </a:extLst>
          </p:cNvPr>
          <p:cNvSpPr>
            <a:spLocks noGrp="1"/>
          </p:cNvSpPr>
          <p:nvPr>
            <p:ph type="title"/>
          </p:nvPr>
        </p:nvSpPr>
        <p:spPr/>
        <p:txBody>
          <a:bodyPr>
            <a:normAutofit/>
          </a:bodyPr>
          <a:lstStyle/>
          <a:p>
            <a:pPr algn="ctr"/>
            <a:r>
              <a:rPr lang="en-US" sz="4000" b="1" dirty="0"/>
              <a:t>Benchmark: Simulated datasets</a:t>
            </a:r>
          </a:p>
        </p:txBody>
      </p:sp>
      <p:grpSp>
        <p:nvGrpSpPr>
          <p:cNvPr id="3" name="Group 2">
            <a:extLst>
              <a:ext uri="{FF2B5EF4-FFF2-40B4-BE49-F238E27FC236}">
                <a16:creationId xmlns:a16="http://schemas.microsoft.com/office/drawing/2014/main" id="{9AB21048-8513-CE68-5BBC-20759819A380}"/>
              </a:ext>
            </a:extLst>
          </p:cNvPr>
          <p:cNvGrpSpPr>
            <a:grpSpLocks noChangeAspect="1"/>
          </p:cNvGrpSpPr>
          <p:nvPr/>
        </p:nvGrpSpPr>
        <p:grpSpPr>
          <a:xfrm>
            <a:off x="1828800" y="1355934"/>
            <a:ext cx="5486400" cy="4892466"/>
            <a:chOff x="1796340" y="1270660"/>
            <a:chExt cx="5615342" cy="4965865"/>
          </a:xfrm>
        </p:grpSpPr>
        <p:pic>
          <p:nvPicPr>
            <p:cNvPr id="4" name="Picture 3">
              <a:extLst>
                <a:ext uri="{FF2B5EF4-FFF2-40B4-BE49-F238E27FC236}">
                  <a16:creationId xmlns:a16="http://schemas.microsoft.com/office/drawing/2014/main" id="{6391FDDC-1692-9048-901E-AD7FB5C9DD01}"/>
                </a:ext>
              </a:extLst>
            </p:cNvPr>
            <p:cNvPicPr>
              <a:picLocks noChangeAspect="1"/>
            </p:cNvPicPr>
            <p:nvPr/>
          </p:nvPicPr>
          <p:blipFill>
            <a:blip r:embed="rId2"/>
            <a:stretch>
              <a:fillRect/>
            </a:stretch>
          </p:blipFill>
          <p:spPr>
            <a:xfrm>
              <a:off x="1831413" y="1872070"/>
              <a:ext cx="5580269" cy="4364455"/>
            </a:xfrm>
            <a:prstGeom prst="rect">
              <a:avLst/>
            </a:prstGeom>
          </p:spPr>
        </p:pic>
        <p:pic>
          <p:nvPicPr>
            <p:cNvPr id="5" name="Picture 4">
              <a:extLst>
                <a:ext uri="{FF2B5EF4-FFF2-40B4-BE49-F238E27FC236}">
                  <a16:creationId xmlns:a16="http://schemas.microsoft.com/office/drawing/2014/main" id="{6ED2970E-3E39-254B-9CC8-251FA93A5573}"/>
                </a:ext>
              </a:extLst>
            </p:cNvPr>
            <p:cNvPicPr>
              <a:picLocks noChangeAspect="1"/>
            </p:cNvPicPr>
            <p:nvPr/>
          </p:nvPicPr>
          <p:blipFill>
            <a:blip r:embed="rId3"/>
            <a:stretch>
              <a:fillRect/>
            </a:stretch>
          </p:blipFill>
          <p:spPr>
            <a:xfrm>
              <a:off x="1796340" y="1270660"/>
              <a:ext cx="5580269" cy="644277"/>
            </a:xfrm>
            <a:prstGeom prst="rect">
              <a:avLst/>
            </a:prstGeom>
          </p:spPr>
        </p:pic>
      </p:grpSp>
      <p:sp>
        <p:nvSpPr>
          <p:cNvPr id="6" name="Text Box 6">
            <a:extLst>
              <a:ext uri="{FF2B5EF4-FFF2-40B4-BE49-F238E27FC236}">
                <a16:creationId xmlns:a16="http://schemas.microsoft.com/office/drawing/2014/main" id="{CD908F88-CE76-F458-E7B2-53EAD5699D2C}"/>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8" name="Text Box 8">
            <a:extLst>
              <a:ext uri="{FF2B5EF4-FFF2-40B4-BE49-F238E27FC236}">
                <a16:creationId xmlns:a16="http://schemas.microsoft.com/office/drawing/2014/main" id="{AB8E87CE-40D2-016D-F8D1-A49E36619327}"/>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9" name="Text Box 9">
            <a:extLst>
              <a:ext uri="{FF2B5EF4-FFF2-40B4-BE49-F238E27FC236}">
                <a16:creationId xmlns:a16="http://schemas.microsoft.com/office/drawing/2014/main" id="{4E52C0E5-98F7-F574-63F0-20B458D6728C}"/>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3845154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BABF4-3D90-8246-B9D5-A688C9BCB679}"/>
              </a:ext>
            </a:extLst>
          </p:cNvPr>
          <p:cNvSpPr>
            <a:spLocks noGrp="1"/>
          </p:cNvSpPr>
          <p:nvPr>
            <p:ph type="title"/>
          </p:nvPr>
        </p:nvSpPr>
        <p:spPr/>
        <p:txBody>
          <a:bodyPr>
            <a:normAutofit/>
          </a:bodyPr>
          <a:lstStyle/>
          <a:p>
            <a:pPr algn="ctr"/>
            <a:r>
              <a:rPr lang="en-US" sz="4000" b="1" dirty="0"/>
              <a:t>Benchmark: Simulated datasets</a:t>
            </a:r>
          </a:p>
        </p:txBody>
      </p:sp>
      <p:grpSp>
        <p:nvGrpSpPr>
          <p:cNvPr id="5" name="Group 4">
            <a:extLst>
              <a:ext uri="{FF2B5EF4-FFF2-40B4-BE49-F238E27FC236}">
                <a16:creationId xmlns:a16="http://schemas.microsoft.com/office/drawing/2014/main" id="{2D32971C-6067-FC49-9212-E2D8D0B63026}"/>
              </a:ext>
            </a:extLst>
          </p:cNvPr>
          <p:cNvGrpSpPr>
            <a:grpSpLocks noChangeAspect="1"/>
          </p:cNvGrpSpPr>
          <p:nvPr/>
        </p:nvGrpSpPr>
        <p:grpSpPr>
          <a:xfrm>
            <a:off x="1828865" y="1387115"/>
            <a:ext cx="5486270" cy="4861285"/>
            <a:chOff x="2686050" y="53008"/>
            <a:chExt cx="6819900" cy="6042992"/>
          </a:xfrm>
        </p:grpSpPr>
        <p:pic>
          <p:nvPicPr>
            <p:cNvPr id="3" name="Picture 2">
              <a:extLst>
                <a:ext uri="{FF2B5EF4-FFF2-40B4-BE49-F238E27FC236}">
                  <a16:creationId xmlns:a16="http://schemas.microsoft.com/office/drawing/2014/main" id="{CF795377-1C38-9A43-B57E-062B91B17E5F}"/>
                </a:ext>
              </a:extLst>
            </p:cNvPr>
            <p:cNvPicPr>
              <a:picLocks noChangeAspect="1"/>
            </p:cNvPicPr>
            <p:nvPr/>
          </p:nvPicPr>
          <p:blipFill>
            <a:blip r:embed="rId2"/>
            <a:stretch>
              <a:fillRect/>
            </a:stretch>
          </p:blipFill>
          <p:spPr>
            <a:xfrm>
              <a:off x="2686050" y="762000"/>
              <a:ext cx="6819900" cy="5334000"/>
            </a:xfrm>
            <a:prstGeom prst="rect">
              <a:avLst/>
            </a:prstGeom>
          </p:spPr>
        </p:pic>
        <p:pic>
          <p:nvPicPr>
            <p:cNvPr id="4" name="Picture 3">
              <a:extLst>
                <a:ext uri="{FF2B5EF4-FFF2-40B4-BE49-F238E27FC236}">
                  <a16:creationId xmlns:a16="http://schemas.microsoft.com/office/drawing/2014/main" id="{FDCD7655-58FF-0744-8892-3E0C1C9054B1}"/>
                </a:ext>
              </a:extLst>
            </p:cNvPr>
            <p:cNvPicPr>
              <a:picLocks noChangeAspect="1"/>
            </p:cNvPicPr>
            <p:nvPr/>
          </p:nvPicPr>
          <p:blipFill>
            <a:blip r:embed="rId3"/>
            <a:stretch>
              <a:fillRect/>
            </a:stretch>
          </p:blipFill>
          <p:spPr>
            <a:xfrm>
              <a:off x="2686050" y="53008"/>
              <a:ext cx="6819900" cy="787400"/>
            </a:xfrm>
            <a:prstGeom prst="rect">
              <a:avLst/>
            </a:prstGeom>
          </p:spPr>
        </p:pic>
      </p:grpSp>
      <p:sp>
        <p:nvSpPr>
          <p:cNvPr id="6" name="Text Box 6">
            <a:extLst>
              <a:ext uri="{FF2B5EF4-FFF2-40B4-BE49-F238E27FC236}">
                <a16:creationId xmlns:a16="http://schemas.microsoft.com/office/drawing/2014/main" id="{8D4B3CBE-BEAD-BD91-421C-87E5D8789A16}"/>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7" name="Text Box 8">
            <a:extLst>
              <a:ext uri="{FF2B5EF4-FFF2-40B4-BE49-F238E27FC236}">
                <a16:creationId xmlns:a16="http://schemas.microsoft.com/office/drawing/2014/main" id="{7042E48B-7540-D359-B8C6-816A05B73BEB}"/>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8" name="Text Box 9">
            <a:extLst>
              <a:ext uri="{FF2B5EF4-FFF2-40B4-BE49-F238E27FC236}">
                <a16:creationId xmlns:a16="http://schemas.microsoft.com/office/drawing/2014/main" id="{C554C0D5-A777-3A8F-23D5-02EE39EC7A64}"/>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4122619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2A2D5832-9366-8E4A-A616-9DF2005ECB9D}"/>
              </a:ext>
            </a:extLst>
          </p:cNvPr>
          <p:cNvGrpSpPr>
            <a:grpSpLocks noChangeAspect="1"/>
          </p:cNvGrpSpPr>
          <p:nvPr/>
        </p:nvGrpSpPr>
        <p:grpSpPr>
          <a:xfrm>
            <a:off x="1829865" y="1377537"/>
            <a:ext cx="5484270" cy="4856180"/>
            <a:chOff x="2686050" y="57152"/>
            <a:chExt cx="6819903" cy="6038848"/>
          </a:xfrm>
        </p:grpSpPr>
        <p:pic>
          <p:nvPicPr>
            <p:cNvPr id="5" name="Picture 4">
              <a:extLst>
                <a:ext uri="{FF2B5EF4-FFF2-40B4-BE49-F238E27FC236}">
                  <a16:creationId xmlns:a16="http://schemas.microsoft.com/office/drawing/2014/main" id="{387FFEF1-4DC0-8F42-8560-93CEBA1E2142}"/>
                </a:ext>
              </a:extLst>
            </p:cNvPr>
            <p:cNvPicPr>
              <a:picLocks noChangeAspect="1"/>
            </p:cNvPicPr>
            <p:nvPr/>
          </p:nvPicPr>
          <p:blipFill>
            <a:blip r:embed="rId2"/>
            <a:stretch>
              <a:fillRect/>
            </a:stretch>
          </p:blipFill>
          <p:spPr>
            <a:xfrm>
              <a:off x="2686050" y="762000"/>
              <a:ext cx="6819900" cy="5334000"/>
            </a:xfrm>
            <a:prstGeom prst="rect">
              <a:avLst/>
            </a:prstGeom>
          </p:spPr>
        </p:pic>
        <p:pic>
          <p:nvPicPr>
            <p:cNvPr id="6" name="Picture 5">
              <a:extLst>
                <a:ext uri="{FF2B5EF4-FFF2-40B4-BE49-F238E27FC236}">
                  <a16:creationId xmlns:a16="http://schemas.microsoft.com/office/drawing/2014/main" id="{5A062BCA-028C-3D43-9C92-B0E34D887E44}"/>
                </a:ext>
              </a:extLst>
            </p:cNvPr>
            <p:cNvPicPr>
              <a:picLocks noChangeAspect="1"/>
            </p:cNvPicPr>
            <p:nvPr/>
          </p:nvPicPr>
          <p:blipFill>
            <a:blip r:embed="rId3"/>
            <a:stretch>
              <a:fillRect/>
            </a:stretch>
          </p:blipFill>
          <p:spPr>
            <a:xfrm>
              <a:off x="2686053" y="57152"/>
              <a:ext cx="6819900" cy="787400"/>
            </a:xfrm>
            <a:prstGeom prst="rect">
              <a:avLst/>
            </a:prstGeom>
          </p:spPr>
        </p:pic>
      </p:grpSp>
      <p:sp>
        <p:nvSpPr>
          <p:cNvPr id="8" name="Text Box 6">
            <a:extLst>
              <a:ext uri="{FF2B5EF4-FFF2-40B4-BE49-F238E27FC236}">
                <a16:creationId xmlns:a16="http://schemas.microsoft.com/office/drawing/2014/main" id="{5A387971-D795-931C-554A-F42C1A98C498}"/>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9" name="Text Box 8">
            <a:extLst>
              <a:ext uri="{FF2B5EF4-FFF2-40B4-BE49-F238E27FC236}">
                <a16:creationId xmlns:a16="http://schemas.microsoft.com/office/drawing/2014/main" id="{44263C83-266C-66E8-AF34-7FA853A9EFDC}"/>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10" name="Text Box 9">
            <a:extLst>
              <a:ext uri="{FF2B5EF4-FFF2-40B4-BE49-F238E27FC236}">
                <a16:creationId xmlns:a16="http://schemas.microsoft.com/office/drawing/2014/main" id="{EE4304FA-3085-A150-D5F3-F40CAF6B50C5}"/>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1" name="Title 1">
            <a:extLst>
              <a:ext uri="{FF2B5EF4-FFF2-40B4-BE49-F238E27FC236}">
                <a16:creationId xmlns:a16="http://schemas.microsoft.com/office/drawing/2014/main" id="{2FCE6A3B-654E-6D91-02FC-BC5A43506CDC}"/>
              </a:ext>
            </a:extLst>
          </p:cNvPr>
          <p:cNvSpPr>
            <a:spLocks noGrp="1"/>
          </p:cNvSpPr>
          <p:nvPr>
            <p:ph type="title"/>
          </p:nvPr>
        </p:nvSpPr>
        <p:spPr>
          <a:xfrm>
            <a:off x="628650" y="365126"/>
            <a:ext cx="7886700" cy="1325563"/>
          </a:xfrm>
        </p:spPr>
        <p:txBody>
          <a:bodyPr>
            <a:normAutofit/>
          </a:bodyPr>
          <a:lstStyle/>
          <a:p>
            <a:pPr algn="ctr"/>
            <a:r>
              <a:rPr lang="en-US" sz="4000" b="1" dirty="0"/>
              <a:t>Benchmark: Simulated datasets</a:t>
            </a:r>
          </a:p>
        </p:txBody>
      </p:sp>
    </p:spTree>
    <p:extLst>
      <p:ext uri="{BB962C8B-B14F-4D97-AF65-F5344CB8AC3E}">
        <p14:creationId xmlns:p14="http://schemas.microsoft.com/office/powerpoint/2010/main" val="37148062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58EE3-FE1B-194F-B6D8-00F6910C3878}"/>
              </a:ext>
            </a:extLst>
          </p:cNvPr>
          <p:cNvSpPr>
            <a:spLocks noGrp="1"/>
          </p:cNvSpPr>
          <p:nvPr>
            <p:ph type="title"/>
          </p:nvPr>
        </p:nvSpPr>
        <p:spPr/>
        <p:txBody>
          <a:bodyPr>
            <a:normAutofit/>
          </a:bodyPr>
          <a:lstStyle/>
          <a:p>
            <a:pPr algn="ctr"/>
            <a:r>
              <a:rPr lang="en-US" sz="4000" b="1" dirty="0"/>
              <a:t>Conclusions</a:t>
            </a:r>
          </a:p>
        </p:txBody>
      </p:sp>
      <p:sp>
        <p:nvSpPr>
          <p:cNvPr id="3" name="Content Placeholder 2">
            <a:extLst>
              <a:ext uri="{FF2B5EF4-FFF2-40B4-BE49-F238E27FC236}">
                <a16:creationId xmlns:a16="http://schemas.microsoft.com/office/drawing/2014/main" id="{834E764B-A23B-0040-A805-5CA04760195D}"/>
              </a:ext>
            </a:extLst>
          </p:cNvPr>
          <p:cNvSpPr>
            <a:spLocks noGrp="1"/>
          </p:cNvSpPr>
          <p:nvPr>
            <p:ph idx="1"/>
          </p:nvPr>
        </p:nvSpPr>
        <p:spPr>
          <a:xfrm>
            <a:off x="628650" y="1448790"/>
            <a:ext cx="7886700" cy="4728173"/>
          </a:xfrm>
        </p:spPr>
        <p:txBody>
          <a:bodyPr>
            <a:normAutofit/>
          </a:bodyPr>
          <a:lstStyle/>
          <a:p>
            <a:r>
              <a:rPr lang="en-US" sz="2400" dirty="0"/>
              <a:t>Team 2 performed the best overall and outperformed the baseline methods for IBD and highly polygenic simulated phenotypes.</a:t>
            </a:r>
          </a:p>
          <a:p>
            <a:r>
              <a:rPr lang="en-US" sz="2400" dirty="0"/>
              <a:t>Algorithms that leverage functional annotations of genetic variants underperformed in comparison. </a:t>
            </a:r>
          </a:p>
          <a:p>
            <a:r>
              <a:rPr lang="en-US" sz="2400" dirty="0"/>
              <a:t>Machine learning-based prediction models did not perform well. The current challenge was not structured to evaluate the full potential of these approaches.</a:t>
            </a:r>
          </a:p>
          <a:p>
            <a:r>
              <a:rPr lang="en-US" sz="2400" dirty="0"/>
              <a:t>Need a mechanism to share training cohorts more easily and make more covariates available. </a:t>
            </a:r>
          </a:p>
          <a:p>
            <a:r>
              <a:rPr lang="en-US" sz="2400" dirty="0"/>
              <a:t>Future PRS challenges will greatly benefit from inclusion of more diverse ancestry.</a:t>
            </a:r>
          </a:p>
        </p:txBody>
      </p:sp>
      <p:sp>
        <p:nvSpPr>
          <p:cNvPr id="4" name="Text Box 6">
            <a:extLst>
              <a:ext uri="{FF2B5EF4-FFF2-40B4-BE49-F238E27FC236}">
                <a16:creationId xmlns:a16="http://schemas.microsoft.com/office/drawing/2014/main" id="{028524DB-AAA7-1543-78A5-0E999C0998D7}"/>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5" name="Text Box 8">
            <a:extLst>
              <a:ext uri="{FF2B5EF4-FFF2-40B4-BE49-F238E27FC236}">
                <a16:creationId xmlns:a16="http://schemas.microsoft.com/office/drawing/2014/main" id="{BB7B6916-2D31-42AF-3AA4-E965AF02A536}"/>
              </a:ext>
            </a:extLst>
          </p:cNvPr>
          <p:cNvSpPr txBox="1">
            <a:spLocks noChangeArrowheads="1"/>
          </p:cNvSpPr>
          <p:nvPr/>
        </p:nvSpPr>
        <p:spPr bwMode="auto">
          <a:xfrm>
            <a:off x="7051570" y="6248400"/>
            <a:ext cx="17114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Chun &amp; </a:t>
            </a:r>
            <a:r>
              <a:rPr lang="en-US" altLang="en-US" dirty="0" err="1"/>
              <a:t>Sunyaev</a:t>
            </a:r>
            <a:endParaRPr lang="en-US" altLang="en-US" dirty="0"/>
          </a:p>
        </p:txBody>
      </p:sp>
      <p:sp>
        <p:nvSpPr>
          <p:cNvPr id="6" name="Text Box 9">
            <a:extLst>
              <a:ext uri="{FF2B5EF4-FFF2-40B4-BE49-F238E27FC236}">
                <a16:creationId xmlns:a16="http://schemas.microsoft.com/office/drawing/2014/main" id="{AD33F72F-667D-CE62-2EC9-951F655C9A7A}"/>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7531000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FE5C4-0122-F182-5824-10432762F1D6}"/>
              </a:ext>
            </a:extLst>
          </p:cNvPr>
          <p:cNvSpPr>
            <a:spLocks noGrp="1"/>
          </p:cNvSpPr>
          <p:nvPr>
            <p:ph type="title"/>
          </p:nvPr>
        </p:nvSpPr>
        <p:spPr/>
        <p:txBody>
          <a:bodyPr>
            <a:normAutofit/>
          </a:bodyPr>
          <a:lstStyle/>
          <a:p>
            <a:pPr algn="ctr"/>
            <a:r>
              <a:rPr lang="en-US" sz="4000" b="1" dirty="0"/>
              <a:t>Acknowledgement</a:t>
            </a:r>
          </a:p>
        </p:txBody>
      </p:sp>
      <p:sp>
        <p:nvSpPr>
          <p:cNvPr id="3" name="Content Placeholder 2">
            <a:extLst>
              <a:ext uri="{FF2B5EF4-FFF2-40B4-BE49-F238E27FC236}">
                <a16:creationId xmlns:a16="http://schemas.microsoft.com/office/drawing/2014/main" id="{052B8418-55B5-3AA7-8ED2-646EC2273823}"/>
              </a:ext>
            </a:extLst>
          </p:cNvPr>
          <p:cNvSpPr>
            <a:spLocks noGrp="1"/>
          </p:cNvSpPr>
          <p:nvPr>
            <p:ph idx="1"/>
          </p:nvPr>
        </p:nvSpPr>
        <p:spPr/>
        <p:txBody>
          <a:bodyPr>
            <a:normAutofit lnSpcReduction="10000"/>
          </a:bodyPr>
          <a:lstStyle/>
          <a:p>
            <a:r>
              <a:rPr lang="en-US" dirty="0"/>
              <a:t>Nikolaos </a:t>
            </a:r>
            <a:r>
              <a:rPr lang="en-US" dirty="0" err="1"/>
              <a:t>Patsopoulos</a:t>
            </a:r>
            <a:r>
              <a:rPr lang="en-US" dirty="0"/>
              <a:t> (HMS)</a:t>
            </a:r>
          </a:p>
          <a:p>
            <a:r>
              <a:rPr lang="en-US" dirty="0"/>
              <a:t>Benjamin Neale (HMS)</a:t>
            </a:r>
          </a:p>
          <a:p>
            <a:r>
              <a:rPr lang="en-US" dirty="0" err="1"/>
              <a:t>Constantina</a:t>
            </a:r>
            <a:r>
              <a:rPr lang="en-US" dirty="0"/>
              <a:t> </a:t>
            </a:r>
            <a:r>
              <a:rPr lang="en-US" dirty="0" err="1"/>
              <a:t>Bakolitsa</a:t>
            </a:r>
            <a:r>
              <a:rPr lang="en-US" dirty="0"/>
              <a:t> (UC Berkeley)</a:t>
            </a:r>
          </a:p>
          <a:p>
            <a:r>
              <a:rPr lang="en-US" dirty="0"/>
              <a:t>Predrag </a:t>
            </a:r>
            <a:r>
              <a:rPr lang="en-US" dirty="0" err="1"/>
              <a:t>Radivojac</a:t>
            </a:r>
            <a:r>
              <a:rPr lang="en-US" dirty="0"/>
              <a:t> (Northeastern)</a:t>
            </a:r>
          </a:p>
          <a:p>
            <a:pPr marL="0" indent="0">
              <a:buNone/>
            </a:pPr>
            <a:endParaRPr lang="en-US" dirty="0"/>
          </a:p>
          <a:p>
            <a:pPr marL="0" indent="0">
              <a:buNone/>
            </a:pPr>
            <a:r>
              <a:rPr lang="en-US" dirty="0"/>
              <a:t>We would like thank all participants!</a:t>
            </a:r>
          </a:p>
          <a:p>
            <a:pPr marL="0" indent="0">
              <a:buNone/>
            </a:pPr>
            <a:endParaRPr lang="en-US" dirty="0"/>
          </a:p>
          <a:p>
            <a:pPr marL="0" indent="0">
              <a:buNone/>
            </a:pPr>
            <a:r>
              <a:rPr lang="en-US" dirty="0"/>
              <a:t>This research has been conducted using the UK Biobank Resource under Application Number 31063.</a:t>
            </a:r>
          </a:p>
        </p:txBody>
      </p:sp>
    </p:spTree>
    <p:extLst>
      <p:ext uri="{BB962C8B-B14F-4D97-AF65-F5344CB8AC3E}">
        <p14:creationId xmlns:p14="http://schemas.microsoft.com/office/powerpoint/2010/main" val="30123521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2261</TotalTime>
  <Words>2288</Words>
  <Application>Microsoft Macintosh PowerPoint</Application>
  <PresentationFormat>On-screen Show (4:3)</PresentationFormat>
  <Paragraphs>453</Paragraphs>
  <Slides>46</Slides>
  <Notes>16</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46</vt:i4>
      </vt:variant>
    </vt:vector>
  </HeadingPairs>
  <TitlesOfParts>
    <vt:vector size="54" baseType="lpstr">
      <vt:lpstr>Arial</vt:lpstr>
      <vt:lpstr>Calibri</vt:lpstr>
      <vt:lpstr>Calibri Light</vt:lpstr>
      <vt:lpstr>Cambria Math</vt:lpstr>
      <vt:lpstr>Symbol</vt:lpstr>
      <vt:lpstr>Office Theme</vt:lpstr>
      <vt:lpstr>Brenner Lab Sample Master Template v07 05 June 2017 JL</vt:lpstr>
      <vt:lpstr>Equation</vt:lpstr>
      <vt:lpstr>Progress in complex phenotype prediction:  the CAGI6 PRS challenge</vt:lpstr>
      <vt:lpstr>CAGI slide pack guidelines I agree to my slides being used according to the following terms: Sung Chun and Shamil Sunyaev</vt:lpstr>
      <vt:lpstr>Permission request regarding CAGI 6 recordings and hybrid presentations</vt:lpstr>
      <vt:lpstr>Quantitative Trait Loci (QTLs)</vt:lpstr>
      <vt:lpstr>Binary (dichotomous) traits</vt:lpstr>
      <vt:lpstr>The model more formally</vt:lpstr>
      <vt:lpstr>Effect size distributions</vt:lpstr>
      <vt:lpstr>Effect sizes of individual variants are very small</vt:lpstr>
      <vt:lpstr>BLUP – Best Linear Unbiased Predictor</vt:lpstr>
      <vt:lpstr>Accuracy of polygenic prediction in cattle</vt:lpstr>
      <vt:lpstr>Applications in humans</vt:lpstr>
      <vt:lpstr>Extensions of BLUP – multiple variance scales and binary phenotypes</vt:lpstr>
      <vt:lpstr>Methods that work with summary statistics</vt:lpstr>
      <vt:lpstr>Extreme tails in the distributions of genetic risk scores are highly predictive</vt:lpstr>
      <vt:lpstr>Selecting populations for treatment</vt:lpstr>
      <vt:lpstr>With some caveats</vt:lpstr>
      <vt:lpstr>Linear models for genetic risk prediction</vt:lpstr>
      <vt:lpstr>“Polygenic scores” can leverage summary statistics from a large GWAS study</vt:lpstr>
      <vt:lpstr>“Polygenic scores” can leverage summary statistics from a large GWAS study</vt:lpstr>
      <vt:lpstr>Accounting for LD in summary data is a major challenge</vt:lpstr>
      <vt:lpstr>Accounting for LD in summary data is a major challenge</vt:lpstr>
      <vt:lpstr>Current directions in the field</vt:lpstr>
      <vt:lpstr>CAGI6 Polygenic prediction challenge</vt:lpstr>
      <vt:lpstr>CAGI6 Polygenic prediction challenge</vt:lpstr>
      <vt:lpstr>CAGI6 Polygenic prediction challenge</vt:lpstr>
      <vt:lpstr>Worries about CAGI6 Polygenic prediction challenge</vt:lpstr>
      <vt:lpstr>CAGI6 PRS Challenge Assessment</vt:lpstr>
      <vt:lpstr>PRS Challenge Overview: Phenotypes</vt:lpstr>
      <vt:lpstr>Datasets: Simulated phenotypes</vt:lpstr>
      <vt:lpstr>Datasets: Real phenotypes</vt:lpstr>
      <vt:lpstr>Validation Cohort: MGB Biobank (formerly, Partners Biobank)</vt:lpstr>
      <vt:lpstr>Two submission options for real phenotypes</vt:lpstr>
      <vt:lpstr>Five submissions to real phenotype challenge</vt:lpstr>
      <vt:lpstr>Evaluation metrics</vt:lpstr>
      <vt:lpstr>Evaluation metrics</vt:lpstr>
      <vt:lpstr>Baseline methods</vt:lpstr>
      <vt:lpstr>PowerPoint Presentation</vt:lpstr>
      <vt:lpstr>PowerPoint Presentation</vt:lpstr>
      <vt:lpstr>PowerPoint Presentation</vt:lpstr>
      <vt:lpstr>ROC of PRS models for IBD</vt:lpstr>
      <vt:lpstr>Overall ranks across 4 phenotypes</vt:lpstr>
      <vt:lpstr>Benchmark: Simulated datasets</vt:lpstr>
      <vt:lpstr>Benchmark: Simulated datasets</vt:lpstr>
      <vt:lpstr>Benchmark: Simulated datasets</vt:lpstr>
      <vt:lpstr>Conclusions</vt:lpstr>
      <vt:lpstr>Acknowledgement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CAGI 6 PRS Challenge Assessment</dc:title>
  <dc:creator>Sung Gook Chun</dc:creator>
  <cp:lastModifiedBy>Sung Gook Chun</cp:lastModifiedBy>
  <cp:revision>119</cp:revision>
  <dcterms:created xsi:type="dcterms:W3CDTF">2022-01-24T14:30:43Z</dcterms:created>
  <dcterms:modified xsi:type="dcterms:W3CDTF">2022-05-15T04:03:01Z</dcterms:modified>
</cp:coreProperties>
</file>