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sldIdLst>
    <p:sldId id="257" r:id="rId2"/>
    <p:sldId id="264" r:id="rId3"/>
    <p:sldId id="258" r:id="rId4"/>
    <p:sldId id="259" r:id="rId5"/>
    <p:sldId id="285" r:id="rId6"/>
    <p:sldId id="266" r:id="rId7"/>
    <p:sldId id="267" r:id="rId8"/>
    <p:sldId id="268" r:id="rId9"/>
    <p:sldId id="287" r:id="rId10"/>
    <p:sldId id="269" r:id="rId11"/>
    <p:sldId id="270" r:id="rId12"/>
    <p:sldId id="271" r:id="rId13"/>
    <p:sldId id="272" r:id="rId14"/>
    <p:sldId id="273" r:id="rId15"/>
    <p:sldId id="274" r:id="rId16"/>
    <p:sldId id="276" r:id="rId17"/>
    <p:sldId id="277" r:id="rId18"/>
    <p:sldId id="278" r:id="rId19"/>
    <p:sldId id="279" r:id="rId20"/>
    <p:sldId id="288" r:id="rId21"/>
    <p:sldId id="28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B929"/>
    <a:srgbClr val="00B050"/>
    <a:srgbClr val="FDFB93"/>
    <a:srgbClr val="F39A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9" autoAdjust="0"/>
    <p:restoredTop sz="94660"/>
  </p:normalViewPr>
  <p:slideViewPr>
    <p:cSldViewPr>
      <p:cViewPr varScale="1">
        <p:scale>
          <a:sx n="105" d="100"/>
          <a:sy n="105" d="100"/>
        </p:scale>
        <p:origin x="1080"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D15761-2064-44A7-B14A-2F38552F1B20}" type="datetimeFigureOut">
              <a:rPr lang="en-US" smtClean="0"/>
              <a:t>5/20/22</a:t>
            </a:fld>
            <a:endParaRPr lang="en-US"/>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21B471-5968-458A-B81C-B122413AA48C}" type="slidenum">
              <a:rPr lang="en-US" smtClean="0"/>
              <a:t>‹#›</a:t>
            </a:fld>
            <a:endParaRPr lang="en-US"/>
          </a:p>
        </p:txBody>
      </p:sp>
    </p:spTree>
    <p:extLst>
      <p:ext uri="{BB962C8B-B14F-4D97-AF65-F5344CB8AC3E}">
        <p14:creationId xmlns:p14="http://schemas.microsoft.com/office/powerpoint/2010/main" val="1871933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EE950AD-15A0-4881-AF44-B498E76DC069}" type="datetime1">
              <a:rPr lang="en-US" smtClean="0"/>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50B73675-9C57-4152-9623-1E11004484F1}" type="datetime1">
              <a:rPr lang="en-US" smtClean="0"/>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B99B17E-F1E4-4BBE-8C3E-81F9B06A6816}" type="datetime1">
              <a:rPr lang="en-US" smtClean="0"/>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C73060-4CB2-48DA-9325-01CD90841A09}" type="datetime1">
              <a:rPr lang="en-US" smtClean="0"/>
              <a:t>5/20/22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13EE3BE-7018-4E83-BAF4-5898E75229F2}" type="datetime1">
              <a:rPr lang="en-US" smtClean="0"/>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590701D4-23A9-4090-B9B5-6125FCB02B6A}" type="datetime1">
              <a:rPr lang="en-US" smtClean="0"/>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222013F0-34D4-4D2B-BBB9-6B487711A7A7}" type="datetime1">
              <a:rPr lang="en-US" smtClean="0"/>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4DC3E79-598A-4134-8333-6FF07216A2C9}" type="datetime1">
              <a:rPr lang="en-US" smtClean="0"/>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507C2C-BF0F-40D6-B6B4-E97516F51163}" type="datetime1">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E36392C-7722-409C-A79D-44A164A1293A}" type="datetime1">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F1615C-5151-4C1A-8F0D-751496265557}" type="datetime1">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D24B1D4-52EE-4FE6-ACE3-24877A159F3F}" type="datetime1">
              <a:rPr lang="en-US" smtClean="0"/>
              <a:t>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73EE4-23CF-4BEA-A656-309221ED2530}" type="datetime1">
              <a:rPr lang="en-US" smtClean="0"/>
              <a:t>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95C8A1-2261-4B45-9F67-CE9E9594DE6F}" type="datetime1">
              <a:rPr lang="en-US" smtClean="0"/>
              <a:t>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50414C-823B-4BC7-B849-A92EFBFF91ED}" type="datetime1">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7B967C-B36E-46F5-9DD5-041B8165B295}" type="datetime1">
              <a:rPr lang="en-US" smtClean="0"/>
              <a:t>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84E98749-759E-4A93-8337-AA89E5A26571}" type="datetime1">
              <a:rPr lang="en-US" smtClean="0"/>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4EC262-DB97-4C03-B0F8-874AED2F5BE4}" type="datetime1">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73624F-BF6C-44E1-8DC7-DA312C80A977}" type="datetime1">
              <a:rPr lang="en-US" smtClean="0"/>
              <a:t>5/20/22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52D984-5FD7-4669-ADD2-07771D25024C}" type="datetime1">
              <a:rPr lang="en-US" smtClean="0"/>
              <a:t>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A09B86-5ED3-4EDD-89B1-B82918B51D0E}" type="datetime1">
              <a:rPr lang="en-US" smtClean="0"/>
              <a:t>5/20/22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fld id="{841D75F0-8C46-4A4F-B1E9-22B80AAC1897}" type="datetime1">
              <a:rPr lang="en-US" altLang="en-US" smtClean="0"/>
              <a:t>5/20/22</a:t>
            </a:fld>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76A22D32-F557-4DD6-B2DC-60418B9D3272}" type="datetime1">
              <a:rPr lang="en-US" smtClean="0"/>
              <a:t>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hf hdr="0" ftr="0" dt="0"/>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tif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6.xml"/><Relationship Id="rId5" Type="http://schemas.openxmlformats.org/officeDocument/2006/relationships/image" Target="../media/image38.jpe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Giuditta Dal Cortivo, Daniele Dell’Orco</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865614"/>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
        <p:nvSpPr>
          <p:cNvPr id="2" name="Segnaposto numero diapositiva 1">
            <a:extLst>
              <a:ext uri="{FF2B5EF4-FFF2-40B4-BE49-F238E27FC236}">
                <a16:creationId xmlns:a16="http://schemas.microsoft.com/office/drawing/2014/main" id="{D9388758-6951-D0E0-C7E9-378E6F72113F}"/>
              </a:ext>
            </a:extLst>
          </p:cNvPr>
          <p:cNvSpPr>
            <a:spLocks noGrp="1"/>
          </p:cNvSpPr>
          <p:nvPr>
            <p:ph type="sldNum" sz="quarter" idx="12"/>
          </p:nvPr>
        </p:nvSpPr>
        <p:spPr/>
        <p:txBody>
          <a:bodyPr/>
          <a:lstStyle/>
          <a:p>
            <a:fld id="{85ACF56B-F97F-42D8-B37F-65DAE327A188}" type="slidenum">
              <a:rPr lang="en-US" smtClean="0"/>
              <a:pPr/>
              <a:t>1</a:t>
            </a:fld>
            <a:endParaRPr lang="en-US"/>
          </a:p>
        </p:txBody>
      </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i="1" dirty="0">
                <a:solidFill>
                  <a:srgbClr val="FF0000"/>
                </a:solidFill>
              </a:rPr>
              <a:t>Missense challenge: Calmodulin</a:t>
            </a:r>
            <a:r>
              <a:rPr lang="en-US" dirty="0"/>
              <a:t>], I hereby agree that the copyright for the online broadcast and recording of my presentation be released to CAGI and my recording be uploaded on to the CAGI website.</a:t>
            </a:r>
          </a:p>
        </p:txBody>
      </p:sp>
      <p:sp>
        <p:nvSpPr>
          <p:cNvPr id="4" name="Segnaposto numero diapositiva 3">
            <a:extLst>
              <a:ext uri="{FF2B5EF4-FFF2-40B4-BE49-F238E27FC236}">
                <a16:creationId xmlns:a16="http://schemas.microsoft.com/office/drawing/2014/main" id="{A94D7D53-C985-8EC8-1FBC-519EFC342859}"/>
              </a:ext>
            </a:extLst>
          </p:cNvPr>
          <p:cNvSpPr>
            <a:spLocks noGrp="1"/>
          </p:cNvSpPr>
          <p:nvPr>
            <p:ph type="sldNum" sz="quarter" idx="12"/>
          </p:nvPr>
        </p:nvSpPr>
        <p:spPr/>
        <p:txBody>
          <a:bodyPr/>
          <a:lstStyle/>
          <a:p>
            <a:fld id="{85ACF56B-F97F-42D8-B37F-65DAE327A188}" type="slidenum">
              <a:rPr lang="en-US" smtClean="0"/>
              <a:pPr/>
              <a:t>2</a:t>
            </a:fld>
            <a:endParaRPr lang="en-US"/>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slides follow</a:t>
            </a:r>
          </a:p>
        </p:txBody>
      </p:sp>
      <p:sp>
        <p:nvSpPr>
          <p:cNvPr id="4" name="Content Placeholder 3"/>
          <p:cNvSpPr>
            <a:spLocks noGrp="1"/>
          </p:cNvSpPr>
          <p:nvPr>
            <p:ph idx="1"/>
          </p:nvPr>
        </p:nvSpPr>
        <p:spPr/>
        <p:txBody>
          <a:bodyPr/>
          <a:lstStyle/>
          <a:p>
            <a:endParaRPr lang="en-US"/>
          </a:p>
        </p:txBody>
      </p:sp>
      <p:sp>
        <p:nvSpPr>
          <p:cNvPr id="3" name="Segnaposto numero diapositiva 2">
            <a:extLst>
              <a:ext uri="{FF2B5EF4-FFF2-40B4-BE49-F238E27FC236}">
                <a16:creationId xmlns:a16="http://schemas.microsoft.com/office/drawing/2014/main" id="{33C2E623-E82F-217F-85C6-D62C701047B4}"/>
              </a:ext>
            </a:extLst>
          </p:cNvPr>
          <p:cNvSpPr>
            <a:spLocks noGrp="1"/>
          </p:cNvSpPr>
          <p:nvPr>
            <p:ph type="sldNum" sz="quarter" idx="12"/>
          </p:nvPr>
        </p:nvSpPr>
        <p:spPr/>
        <p:txBody>
          <a:bodyPr/>
          <a:lstStyle/>
          <a:p>
            <a:fld id="{85ACF56B-F97F-42D8-B37F-65DAE327A188}" type="slidenum">
              <a:rPr lang="en-US" smtClean="0"/>
              <a:pPr/>
              <a:t>3</a:t>
            </a:fld>
            <a:endParaRPr lang="en-US"/>
          </a:p>
        </p:txBody>
      </p:sp>
    </p:spTree>
    <p:extLst>
      <p:ext uri="{BB962C8B-B14F-4D97-AF65-F5344CB8AC3E}">
        <p14:creationId xmlns:p14="http://schemas.microsoft.com/office/powerpoint/2010/main" val="1100057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14514" y="141515"/>
            <a:ext cx="9144000" cy="762000"/>
          </a:xfrm>
          <a:solidFill>
            <a:srgbClr val="FFC000">
              <a:alpha val="80000"/>
            </a:srgbClr>
          </a:solidFill>
          <a:ln>
            <a:noFill/>
          </a:ln>
        </p:spPr>
        <p:txBody>
          <a:bodyPr>
            <a:noAutofit/>
          </a:bodyPr>
          <a:lstStyle/>
          <a:p>
            <a:r>
              <a:rPr lang="en-US" altLang="en-US" sz="1800" dirty="0"/>
              <a:t>University of Verona</a:t>
            </a:r>
            <a:br>
              <a:rPr lang="en-US" altLang="en-US" sz="1800" dirty="0"/>
            </a:br>
            <a:r>
              <a:rPr lang="en-US" altLang="en-US" sz="1800" dirty="0"/>
              <a:t>Dep. Neuroscience Biomedicine and Movement Sciences</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20" name="Rectangle 4">
            <a:extLst>
              <a:ext uri="{FF2B5EF4-FFF2-40B4-BE49-F238E27FC236}">
                <a16:creationId xmlns:a16="http://schemas.microsoft.com/office/drawing/2014/main" id="{5B63BD63-66D7-E7E5-15E2-2731DEA6F2A1}"/>
              </a:ext>
            </a:extLst>
          </p:cNvPr>
          <p:cNvSpPr txBox="1">
            <a:spLocks noChangeArrowheads="1"/>
          </p:cNvSpPr>
          <p:nvPr/>
        </p:nvSpPr>
        <p:spPr>
          <a:xfrm>
            <a:off x="-14514" y="2623457"/>
            <a:ext cx="9144000" cy="762000"/>
          </a:xfrm>
          <a:prstGeom prst="rect">
            <a:avLst/>
          </a:prstGeom>
          <a:noFill/>
          <a:ln>
            <a:noFill/>
          </a:ln>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altLang="en-US" dirty="0"/>
              <a:t>Missense challenge: Calmodulin</a:t>
            </a:r>
          </a:p>
        </p:txBody>
      </p:sp>
      <p:pic>
        <p:nvPicPr>
          <p:cNvPr id="5" name="Immagine 4" descr="Immagine che contiene interni, parecchi, automazione&#10;&#10;Descrizione generata automaticamente">
            <a:extLst>
              <a:ext uri="{FF2B5EF4-FFF2-40B4-BE49-F238E27FC236}">
                <a16:creationId xmlns:a16="http://schemas.microsoft.com/office/drawing/2014/main" id="{5CF9802F-C8AC-30C4-ED95-B0D6846D6CA5}"/>
              </a:ext>
            </a:extLst>
          </p:cNvPr>
          <p:cNvPicPr>
            <a:picLocks noChangeAspect="1"/>
          </p:cNvPicPr>
          <p:nvPr/>
        </p:nvPicPr>
        <p:blipFill rotWithShape="1">
          <a:blip r:embed="rId2">
            <a:extLst>
              <a:ext uri="{28A0092B-C50C-407E-A947-70E740481C1C}">
                <a14:useLocalDpi xmlns:a14="http://schemas.microsoft.com/office/drawing/2010/main" val="0"/>
              </a:ext>
            </a:extLst>
          </a:blip>
          <a:srcRect t="14000"/>
          <a:stretch/>
        </p:blipFill>
        <p:spPr>
          <a:xfrm>
            <a:off x="3414486" y="3327400"/>
            <a:ext cx="5528930" cy="2971800"/>
          </a:xfrm>
          <a:prstGeom prst="rect">
            <a:avLst/>
          </a:prstGeom>
        </p:spPr>
      </p:pic>
      <p:cxnSp>
        <p:nvCxnSpPr>
          <p:cNvPr id="7" name="Connettore diritto 6">
            <a:extLst>
              <a:ext uri="{FF2B5EF4-FFF2-40B4-BE49-F238E27FC236}">
                <a16:creationId xmlns:a16="http://schemas.microsoft.com/office/drawing/2014/main" id="{4C32A8E8-6DA6-F5F8-4F28-867AF8309528}"/>
              </a:ext>
            </a:extLst>
          </p:cNvPr>
          <p:cNvCxnSpPr/>
          <p:nvPr/>
        </p:nvCxnSpPr>
        <p:spPr>
          <a:xfrm>
            <a:off x="0" y="990600"/>
            <a:ext cx="9144000" cy="0"/>
          </a:xfrm>
          <a:prstGeom prst="line">
            <a:avLst/>
          </a:prstGeom>
          <a:ln w="28575">
            <a:solidFill>
              <a:srgbClr val="F3B929"/>
            </a:solidFill>
          </a:ln>
        </p:spPr>
        <p:style>
          <a:lnRef idx="1">
            <a:schemeClr val="accent1"/>
          </a:lnRef>
          <a:fillRef idx="0">
            <a:schemeClr val="accent1"/>
          </a:fillRef>
          <a:effectRef idx="0">
            <a:schemeClr val="accent1"/>
          </a:effectRef>
          <a:fontRef idx="minor">
            <a:schemeClr val="tx1"/>
          </a:fontRef>
        </p:style>
      </p:cxnSp>
      <p:cxnSp>
        <p:nvCxnSpPr>
          <p:cNvPr id="15" name="Connettore diritto 14">
            <a:extLst>
              <a:ext uri="{FF2B5EF4-FFF2-40B4-BE49-F238E27FC236}">
                <a16:creationId xmlns:a16="http://schemas.microsoft.com/office/drawing/2014/main" id="{553BE384-2806-D2FA-77E5-F6D83D921658}"/>
              </a:ext>
            </a:extLst>
          </p:cNvPr>
          <p:cNvCxnSpPr/>
          <p:nvPr/>
        </p:nvCxnSpPr>
        <p:spPr>
          <a:xfrm>
            <a:off x="0" y="152400"/>
            <a:ext cx="9144000" cy="0"/>
          </a:xfrm>
          <a:prstGeom prst="line">
            <a:avLst/>
          </a:prstGeom>
          <a:ln w="28575">
            <a:solidFill>
              <a:srgbClr val="F3B929"/>
            </a:solidFill>
          </a:ln>
        </p:spPr>
        <p:style>
          <a:lnRef idx="1">
            <a:schemeClr val="accent1"/>
          </a:lnRef>
          <a:fillRef idx="0">
            <a:schemeClr val="accent1"/>
          </a:fillRef>
          <a:effectRef idx="0">
            <a:schemeClr val="accent1"/>
          </a:effectRef>
          <a:fontRef idx="minor">
            <a:schemeClr val="tx1"/>
          </a:fontRef>
        </p:style>
      </p:cxnSp>
      <p:sp>
        <p:nvSpPr>
          <p:cNvPr id="2" name="Segnaposto numero diapositiva 1">
            <a:extLst>
              <a:ext uri="{FF2B5EF4-FFF2-40B4-BE49-F238E27FC236}">
                <a16:creationId xmlns:a16="http://schemas.microsoft.com/office/drawing/2014/main" id="{C61E0801-A2D9-F1B7-B79C-A04FBA5FCE14}"/>
              </a:ext>
            </a:extLst>
          </p:cNvPr>
          <p:cNvSpPr>
            <a:spLocks noGrp="1"/>
          </p:cNvSpPr>
          <p:nvPr>
            <p:ph type="sldNum" sz="quarter" idx="12"/>
          </p:nvPr>
        </p:nvSpPr>
        <p:spPr/>
        <p:txBody>
          <a:bodyPr/>
          <a:lstStyle/>
          <a:p>
            <a:fld id="{85ACF56B-F97F-42D8-B37F-65DAE327A188}" type="slidenum">
              <a:rPr lang="en-US" smtClean="0">
                <a:solidFill>
                  <a:schemeClr val="bg1"/>
                </a:solidFill>
              </a:rPr>
              <a:pPr/>
              <a:t>4</a:t>
            </a:fld>
            <a:endParaRPr lang="en-US">
              <a:solidFill>
                <a:schemeClr val="bg1"/>
              </a:solidFill>
            </a:endParaRPr>
          </a:p>
        </p:txBody>
      </p:sp>
    </p:spTree>
    <p:extLst>
      <p:ext uri="{BB962C8B-B14F-4D97-AF65-F5344CB8AC3E}">
        <p14:creationId xmlns:p14="http://schemas.microsoft.com/office/powerpoint/2010/main" val="2711946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t>Missense challenge: Calmodulin</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0" name="Google Shape;92;p13">
            <a:extLst>
              <a:ext uri="{FF2B5EF4-FFF2-40B4-BE49-F238E27FC236}">
                <a16:creationId xmlns:a16="http://schemas.microsoft.com/office/drawing/2014/main" id="{76C8CE75-3ED2-18FC-1F26-CEBD72FDF041}"/>
              </a:ext>
            </a:extLst>
          </p:cNvPr>
          <p:cNvSpPr txBox="1"/>
          <p:nvPr/>
        </p:nvSpPr>
        <p:spPr>
          <a:xfrm>
            <a:off x="457199" y="1323012"/>
            <a:ext cx="4799277" cy="2207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it-IT" sz="2000" b="1" dirty="0" err="1">
                <a:latin typeface="+mj-lt"/>
                <a:ea typeface="Quattrocento Sans"/>
                <a:cs typeface="Quattrocento Sans"/>
                <a:sym typeface="Quattrocento Sans"/>
              </a:rPr>
              <a:t>Calmodulin</a:t>
            </a:r>
            <a:r>
              <a:rPr lang="it-IT" sz="2000" b="1" dirty="0">
                <a:latin typeface="+mj-lt"/>
                <a:ea typeface="Quattrocento Sans"/>
                <a:cs typeface="Quattrocento Sans"/>
                <a:sym typeface="Quattrocento Sans"/>
              </a:rPr>
              <a:t> (</a:t>
            </a:r>
            <a:r>
              <a:rPr lang="it-IT" sz="2000" b="1" dirty="0" err="1">
                <a:latin typeface="+mj-lt"/>
                <a:ea typeface="Quattrocento Sans"/>
                <a:cs typeface="Quattrocento Sans"/>
                <a:sym typeface="Quattrocento Sans"/>
              </a:rPr>
              <a:t>CaM</a:t>
            </a:r>
            <a:r>
              <a:rPr lang="it-IT" sz="2000" b="1" dirty="0">
                <a:latin typeface="+mj-lt"/>
                <a:ea typeface="Quattrocento Sans"/>
                <a:cs typeface="Quattrocento Sans"/>
                <a:sym typeface="Quattrocento Sans"/>
              </a:rPr>
              <a:t>)</a:t>
            </a:r>
            <a:endParaRPr sz="2000" dirty="0">
              <a:latin typeface="+mj-lt"/>
              <a:ea typeface="Quattrocento Sans"/>
              <a:cs typeface="Quattrocento Sans"/>
              <a:sym typeface="Quattrocento Sans"/>
            </a:endParaRPr>
          </a:p>
          <a:p>
            <a:pPr marL="285750" lvl="0" indent="-285750" algn="l" rtl="0">
              <a:spcBef>
                <a:spcPts val="600"/>
              </a:spcBef>
              <a:spcAft>
                <a:spcPts val="0"/>
              </a:spcAft>
              <a:buClr>
                <a:schemeClr val="dk1"/>
              </a:buClr>
              <a:buSzPts val="1100"/>
              <a:buFont typeface="Wingdings" panose="05000000000000000000" pitchFamily="2" charset="2"/>
              <a:buChar char="q"/>
            </a:pPr>
            <a:r>
              <a:rPr lang="en" dirty="0">
                <a:latin typeface="+mj-lt"/>
                <a:ea typeface="Quattrocento Sans"/>
                <a:cs typeface="Quattrocento Sans"/>
                <a:sym typeface="Quattrocento Sans"/>
              </a:rPr>
              <a:t>Ubiquitous Ca</a:t>
            </a:r>
            <a:r>
              <a:rPr lang="en" baseline="30000" dirty="0">
                <a:latin typeface="+mj-lt"/>
                <a:ea typeface="Quattrocento Sans"/>
                <a:cs typeface="Quattrocento Sans"/>
                <a:sym typeface="Quattrocento Sans"/>
              </a:rPr>
              <a:t>2+</a:t>
            </a:r>
            <a:r>
              <a:rPr lang="en" dirty="0">
                <a:latin typeface="+mj-lt"/>
                <a:ea typeface="Quattrocento Sans"/>
                <a:cs typeface="Quattrocento Sans"/>
                <a:sym typeface="Quattrocento Sans"/>
              </a:rPr>
              <a:t> sensor protein</a:t>
            </a:r>
          </a:p>
          <a:p>
            <a:pPr marL="285750" lvl="0" indent="-285750" algn="l" rtl="0">
              <a:spcBef>
                <a:spcPts val="600"/>
              </a:spcBef>
              <a:spcAft>
                <a:spcPts val="0"/>
              </a:spcAft>
              <a:buClr>
                <a:schemeClr val="dk1"/>
              </a:buClr>
              <a:buSzPts val="1100"/>
              <a:buFont typeface="Wingdings" panose="05000000000000000000" pitchFamily="2" charset="2"/>
              <a:buChar char="q"/>
            </a:pPr>
            <a:r>
              <a:rPr lang="en" dirty="0">
                <a:latin typeface="+mj-lt"/>
                <a:ea typeface="Quattrocento Sans"/>
                <a:cs typeface="Quattrocento Sans"/>
                <a:sym typeface="Quattrocento Sans"/>
              </a:rPr>
              <a:t>Ca</a:t>
            </a:r>
            <a:r>
              <a:rPr lang="en" baseline="30000" dirty="0">
                <a:latin typeface="+mj-lt"/>
                <a:ea typeface="Quattrocento Sans"/>
                <a:cs typeface="Quattrocento Sans"/>
                <a:sym typeface="Quattrocento Sans"/>
              </a:rPr>
              <a:t>2+</a:t>
            </a:r>
            <a:r>
              <a:rPr lang="en" dirty="0">
                <a:latin typeface="+mj-lt"/>
                <a:ea typeface="Quattrocento Sans"/>
                <a:cs typeface="Quattrocento Sans"/>
                <a:sym typeface="Quattrocento Sans"/>
              </a:rPr>
              <a:t> induces conformation changes that trigger the interaction with many molecular partners</a:t>
            </a:r>
          </a:p>
          <a:p>
            <a:pPr marL="285750" indent="-285750">
              <a:spcBef>
                <a:spcPts val="600"/>
              </a:spcBef>
              <a:buClr>
                <a:schemeClr val="dk1"/>
              </a:buClr>
              <a:buSzPts val="1100"/>
              <a:buFont typeface="Wingdings" panose="05000000000000000000" pitchFamily="2" charset="2"/>
              <a:buChar char="q"/>
            </a:pPr>
            <a:r>
              <a:rPr lang="en-US" dirty="0">
                <a:latin typeface="+mj-lt"/>
                <a:ea typeface="Quattrocento Sans"/>
                <a:cs typeface="Quattrocento Sans"/>
                <a:sym typeface="Quattrocento Sans"/>
              </a:rPr>
              <a:t>The </a:t>
            </a:r>
            <a:r>
              <a:rPr lang="en-US" b="1" dirty="0">
                <a:solidFill>
                  <a:srgbClr val="F3B929"/>
                </a:solidFill>
                <a:latin typeface="+mj-lt"/>
                <a:ea typeface="Quattrocento Sans"/>
                <a:cs typeface="Quattrocento Sans"/>
                <a:sym typeface="Quattrocento Sans"/>
              </a:rPr>
              <a:t>redundant</a:t>
            </a:r>
            <a:r>
              <a:rPr lang="it-IT" b="1" dirty="0">
                <a:solidFill>
                  <a:srgbClr val="F3B929"/>
                </a:solidFill>
                <a:latin typeface="+mj-lt"/>
                <a:ea typeface="Quattrocento Sans"/>
                <a:cs typeface="Quattrocento Sans"/>
                <a:sym typeface="Quattrocento Sans"/>
              </a:rPr>
              <a:t> </a:t>
            </a:r>
            <a:r>
              <a:rPr lang="it-IT" b="1" dirty="0" err="1">
                <a:solidFill>
                  <a:srgbClr val="F3B929"/>
                </a:solidFill>
                <a:latin typeface="+mj-lt"/>
                <a:ea typeface="Quattrocento Sans"/>
                <a:cs typeface="Quattrocento Sans"/>
                <a:sym typeface="Quattrocento Sans"/>
              </a:rPr>
              <a:t>expression</a:t>
            </a:r>
            <a:r>
              <a:rPr lang="it-IT" b="1" dirty="0">
                <a:solidFill>
                  <a:srgbClr val="F3B929"/>
                </a:solidFill>
                <a:latin typeface="+mj-lt"/>
                <a:ea typeface="Quattrocento Sans"/>
                <a:cs typeface="Quattrocento Sans"/>
                <a:sym typeface="Quattrocento Sans"/>
              </a:rPr>
              <a:t> </a:t>
            </a:r>
            <a:r>
              <a:rPr lang="it-IT" dirty="0">
                <a:latin typeface="+mj-lt"/>
                <a:ea typeface="Quattrocento Sans"/>
                <a:cs typeface="Quattrocento Sans"/>
                <a:sym typeface="Quattrocento Sans"/>
              </a:rPr>
              <a:t>in human (</a:t>
            </a:r>
            <a:r>
              <a:rPr lang="it-IT" i="1" dirty="0">
                <a:latin typeface="+mj-lt"/>
                <a:ea typeface="Quattrocento Sans"/>
                <a:cs typeface="Quattrocento Sans"/>
                <a:sym typeface="Quattrocento Sans"/>
              </a:rPr>
              <a:t>CALM1, CALM2, CALM3</a:t>
            </a:r>
            <a:r>
              <a:rPr lang="it-IT" dirty="0">
                <a:latin typeface="+mj-lt"/>
                <a:ea typeface="Quattrocento Sans"/>
                <a:cs typeface="Quattrocento Sans"/>
                <a:sym typeface="Quattrocento Sans"/>
              </a:rPr>
              <a:t>) highlights </a:t>
            </a:r>
            <a:r>
              <a:rPr lang="it-IT" dirty="0" err="1">
                <a:latin typeface="+mj-lt"/>
                <a:ea typeface="Quattrocento Sans"/>
                <a:cs typeface="Quattrocento Sans"/>
                <a:sym typeface="Quattrocento Sans"/>
              </a:rPr>
              <a:t>its</a:t>
            </a:r>
            <a:r>
              <a:rPr lang="it-IT" dirty="0">
                <a:latin typeface="+mj-lt"/>
                <a:ea typeface="Quattrocento Sans"/>
                <a:cs typeface="Quattrocento Sans"/>
                <a:sym typeface="Quattrocento Sans"/>
              </a:rPr>
              <a:t> </a:t>
            </a:r>
            <a:r>
              <a:rPr lang="it-IT" dirty="0" err="1">
                <a:latin typeface="+mj-lt"/>
                <a:ea typeface="Quattrocento Sans"/>
                <a:cs typeface="Quattrocento Sans"/>
                <a:sym typeface="Quattrocento Sans"/>
              </a:rPr>
              <a:t>pivotal</a:t>
            </a:r>
            <a:r>
              <a:rPr lang="it-IT" dirty="0">
                <a:latin typeface="+mj-lt"/>
                <a:ea typeface="Quattrocento Sans"/>
                <a:cs typeface="Quattrocento Sans"/>
                <a:sym typeface="Quattrocento Sans"/>
              </a:rPr>
              <a:t> </a:t>
            </a:r>
            <a:r>
              <a:rPr lang="it-IT" dirty="0" err="1">
                <a:latin typeface="+mj-lt"/>
                <a:ea typeface="Quattrocento Sans"/>
                <a:cs typeface="Quattrocento Sans"/>
                <a:sym typeface="Quattrocento Sans"/>
              </a:rPr>
              <a:t>role</a:t>
            </a:r>
            <a:endParaRPr lang="it-IT" dirty="0">
              <a:latin typeface="+mj-lt"/>
              <a:ea typeface="Quattrocento Sans"/>
              <a:cs typeface="Quattrocento Sans"/>
              <a:sym typeface="Quattrocento Sans"/>
            </a:endParaRPr>
          </a:p>
          <a:p>
            <a:pPr marL="285750" indent="-285750">
              <a:spcBef>
                <a:spcPts val="600"/>
              </a:spcBef>
              <a:buClr>
                <a:schemeClr val="dk1"/>
              </a:buClr>
              <a:buSzPts val="1100"/>
              <a:buFont typeface="Wingdings" panose="05000000000000000000" pitchFamily="2" charset="2"/>
              <a:buChar char="q"/>
            </a:pPr>
            <a:r>
              <a:rPr lang="en" dirty="0">
                <a:latin typeface="+mj-lt"/>
                <a:ea typeface="Quattrocento Sans"/>
                <a:cs typeface="Quattrocento Sans"/>
                <a:sym typeface="Quattrocento Sans"/>
              </a:rPr>
              <a:t>From 2012 seventeen missense point mutations on CaM-encoding genes have been associated with </a:t>
            </a:r>
            <a:r>
              <a:rPr lang="en" b="1" dirty="0">
                <a:solidFill>
                  <a:srgbClr val="F3B929"/>
                </a:solidFill>
                <a:latin typeface="+mj-lt"/>
                <a:ea typeface="Quattrocento Sans"/>
                <a:cs typeface="Quattrocento Sans"/>
                <a:sym typeface="Quattrocento Sans"/>
              </a:rPr>
              <a:t>cardiac diseases.</a:t>
            </a:r>
            <a:endParaRPr b="1" dirty="0">
              <a:solidFill>
                <a:srgbClr val="F3B929"/>
              </a:solidFill>
              <a:latin typeface="+mj-lt"/>
              <a:ea typeface="Quattrocento Sans"/>
              <a:cs typeface="Quattrocento Sans"/>
              <a:sym typeface="Quattrocento Sans"/>
            </a:endParaRPr>
          </a:p>
        </p:txBody>
      </p:sp>
      <p:pic>
        <p:nvPicPr>
          <p:cNvPr id="11" name="Immagine 10">
            <a:extLst>
              <a:ext uri="{FF2B5EF4-FFF2-40B4-BE49-F238E27FC236}">
                <a16:creationId xmlns:a16="http://schemas.microsoft.com/office/drawing/2014/main" id="{B43AE342-500C-A1B5-B2FC-D41B3430A2F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570" r="32936" b="52341"/>
          <a:stretch/>
        </p:blipFill>
        <p:spPr>
          <a:xfrm>
            <a:off x="5201332" y="1524259"/>
            <a:ext cx="3780000" cy="2745145"/>
          </a:xfrm>
          <a:prstGeom prst="rect">
            <a:avLst/>
          </a:prstGeom>
        </p:spPr>
      </p:pic>
      <p:sp>
        <p:nvSpPr>
          <p:cNvPr id="4" name="CasellaDiTesto 3">
            <a:extLst>
              <a:ext uri="{FF2B5EF4-FFF2-40B4-BE49-F238E27FC236}">
                <a16:creationId xmlns:a16="http://schemas.microsoft.com/office/drawing/2014/main" id="{20F7A238-6577-555F-7844-274D0739D67C}"/>
              </a:ext>
            </a:extLst>
          </p:cNvPr>
          <p:cNvSpPr txBox="1"/>
          <p:nvPr/>
        </p:nvSpPr>
        <p:spPr>
          <a:xfrm>
            <a:off x="5256477" y="4269404"/>
            <a:ext cx="3048000" cy="461665"/>
          </a:xfrm>
          <a:prstGeom prst="rect">
            <a:avLst/>
          </a:prstGeom>
          <a:noFill/>
        </p:spPr>
        <p:txBody>
          <a:bodyPr wrap="square" rtlCol="0">
            <a:spAutoFit/>
          </a:bodyPr>
          <a:lstStyle/>
          <a:p>
            <a:r>
              <a:rPr lang="en-US" sz="1200" dirty="0">
                <a:solidFill>
                  <a:schemeClr val="bg1">
                    <a:lumMod val="50000"/>
                  </a:schemeClr>
                </a:solidFill>
              </a:rPr>
              <a:t>Adapted from Dal Cortivo G., et al. CMLS (2022)</a:t>
            </a:r>
          </a:p>
        </p:txBody>
      </p:sp>
      <p:sp>
        <p:nvSpPr>
          <p:cNvPr id="9" name="Text Box 8">
            <a:extLst>
              <a:ext uri="{FF2B5EF4-FFF2-40B4-BE49-F238E27FC236}">
                <a16:creationId xmlns:a16="http://schemas.microsoft.com/office/drawing/2014/main" id="{1F1EEB38-2F3E-5AB0-4BC6-9F4F457E0B73}"/>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grpSp>
        <p:nvGrpSpPr>
          <p:cNvPr id="7" name="Gruppo 6">
            <a:extLst>
              <a:ext uri="{FF2B5EF4-FFF2-40B4-BE49-F238E27FC236}">
                <a16:creationId xmlns:a16="http://schemas.microsoft.com/office/drawing/2014/main" id="{50F1715A-650F-9C51-D7F5-EB8185607C7F}"/>
              </a:ext>
            </a:extLst>
          </p:cNvPr>
          <p:cNvGrpSpPr/>
          <p:nvPr/>
        </p:nvGrpSpPr>
        <p:grpSpPr>
          <a:xfrm>
            <a:off x="2208938" y="4876800"/>
            <a:ext cx="3817212" cy="1288068"/>
            <a:chOff x="346529" y="4402604"/>
            <a:chExt cx="3817212" cy="1288068"/>
          </a:xfrm>
        </p:grpSpPr>
        <p:cxnSp>
          <p:nvCxnSpPr>
            <p:cNvPr id="14" name="Connettore diritto 13">
              <a:extLst>
                <a:ext uri="{FF2B5EF4-FFF2-40B4-BE49-F238E27FC236}">
                  <a16:creationId xmlns:a16="http://schemas.microsoft.com/office/drawing/2014/main" id="{D21C664E-714D-D522-4B2A-8E4BE2843F58}"/>
                </a:ext>
              </a:extLst>
            </p:cNvPr>
            <p:cNvCxnSpPr/>
            <p:nvPr/>
          </p:nvCxnSpPr>
          <p:spPr>
            <a:xfrm>
              <a:off x="2057400" y="4402604"/>
              <a:ext cx="0" cy="32400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6" name="Gruppo 5">
              <a:extLst>
                <a:ext uri="{FF2B5EF4-FFF2-40B4-BE49-F238E27FC236}">
                  <a16:creationId xmlns:a16="http://schemas.microsoft.com/office/drawing/2014/main" id="{611671B9-3B53-1659-ADDA-099FD9D7B77C}"/>
                </a:ext>
              </a:extLst>
            </p:cNvPr>
            <p:cNvGrpSpPr/>
            <p:nvPr/>
          </p:nvGrpSpPr>
          <p:grpSpPr>
            <a:xfrm>
              <a:off x="346529" y="4620208"/>
              <a:ext cx="3817212" cy="1070464"/>
              <a:chOff x="390072" y="4244947"/>
              <a:chExt cx="3817212" cy="1070464"/>
            </a:xfrm>
          </p:grpSpPr>
          <p:sp>
            <p:nvSpPr>
              <p:cNvPr id="12" name="Google Shape;92;p13">
                <a:extLst>
                  <a:ext uri="{FF2B5EF4-FFF2-40B4-BE49-F238E27FC236}">
                    <a16:creationId xmlns:a16="http://schemas.microsoft.com/office/drawing/2014/main" id="{164CCC39-BD5A-59FA-78BD-46601D08BF29}"/>
                  </a:ext>
                </a:extLst>
              </p:cNvPr>
              <p:cNvSpPr txBox="1"/>
              <p:nvPr/>
            </p:nvSpPr>
            <p:spPr>
              <a:xfrm>
                <a:off x="408912" y="4244947"/>
                <a:ext cx="3798372" cy="1013598"/>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US" b="1" dirty="0">
                    <a:solidFill>
                      <a:srgbClr val="FFC000"/>
                    </a:solidFill>
                    <a:latin typeface="+mj-lt"/>
                    <a:ea typeface="Quattrocento Sans"/>
                    <a:cs typeface="Quattrocento Sans"/>
                    <a:sym typeface="Quattrocento Sans"/>
                  </a:rPr>
                  <a:t>Long QT Syndrome (LQTS) </a:t>
                </a:r>
                <a:r>
                  <a:rPr lang="en-US" dirty="0">
                    <a:latin typeface="+mj-lt"/>
                    <a:ea typeface="Quattrocento Sans"/>
                    <a:cs typeface="Quattrocento Sans"/>
                    <a:sym typeface="Quattrocento Sans"/>
                  </a:rPr>
                  <a:t>and </a:t>
                </a:r>
                <a:r>
                  <a:rPr lang="en-US" b="1" dirty="0" err="1">
                    <a:solidFill>
                      <a:srgbClr val="FFC000"/>
                    </a:solidFill>
                    <a:latin typeface="+mj-lt"/>
                    <a:ea typeface="Quattrocento Sans"/>
                    <a:cs typeface="Quattrocento Sans"/>
                    <a:sym typeface="Quattrocento Sans"/>
                  </a:rPr>
                  <a:t>Cathecolaminergic</a:t>
                </a:r>
                <a:r>
                  <a:rPr lang="en-US" b="1" dirty="0">
                    <a:solidFill>
                      <a:srgbClr val="FFC000"/>
                    </a:solidFill>
                    <a:latin typeface="+mj-lt"/>
                    <a:ea typeface="Quattrocento Sans"/>
                    <a:cs typeface="Quattrocento Sans"/>
                    <a:sym typeface="Quattrocento Sans"/>
                  </a:rPr>
                  <a:t> Polymorphic Ventricular </a:t>
                </a:r>
                <a:r>
                  <a:rPr lang="en-US" b="1" dirty="0" err="1">
                    <a:solidFill>
                      <a:srgbClr val="FFC000"/>
                    </a:solidFill>
                    <a:latin typeface="+mj-lt"/>
                    <a:ea typeface="Quattrocento Sans"/>
                    <a:cs typeface="Quattrocento Sans"/>
                    <a:sym typeface="Quattrocento Sans"/>
                  </a:rPr>
                  <a:t>Tachicardia</a:t>
                </a:r>
                <a:r>
                  <a:rPr lang="en-US" b="1" dirty="0">
                    <a:solidFill>
                      <a:srgbClr val="FFC000"/>
                    </a:solidFill>
                    <a:latin typeface="+mj-lt"/>
                    <a:ea typeface="Quattrocento Sans"/>
                    <a:cs typeface="Quattrocento Sans"/>
                    <a:sym typeface="Quattrocento Sans"/>
                  </a:rPr>
                  <a:t> (CPVT)</a:t>
                </a:r>
              </a:p>
            </p:txBody>
          </p:sp>
          <p:sp>
            <p:nvSpPr>
              <p:cNvPr id="15" name="Rettangolo 14">
                <a:extLst>
                  <a:ext uri="{FF2B5EF4-FFF2-40B4-BE49-F238E27FC236}">
                    <a16:creationId xmlns:a16="http://schemas.microsoft.com/office/drawing/2014/main" id="{8D17CEA8-1794-705B-FEFD-F27AFFC3DA8A}"/>
                  </a:ext>
                </a:extLst>
              </p:cNvPr>
              <p:cNvSpPr/>
              <p:nvPr/>
            </p:nvSpPr>
            <p:spPr>
              <a:xfrm>
                <a:off x="390072" y="4340974"/>
                <a:ext cx="3798353" cy="974437"/>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 name="Segnaposto numero diapositiva 2">
            <a:extLst>
              <a:ext uri="{FF2B5EF4-FFF2-40B4-BE49-F238E27FC236}">
                <a16:creationId xmlns:a16="http://schemas.microsoft.com/office/drawing/2014/main" id="{21F64439-9653-48F2-E8A3-1EAA28F0C87F}"/>
              </a:ext>
            </a:extLst>
          </p:cNvPr>
          <p:cNvSpPr>
            <a:spLocks noGrp="1"/>
          </p:cNvSpPr>
          <p:nvPr>
            <p:ph type="sldNum" sz="quarter" idx="12"/>
          </p:nvPr>
        </p:nvSpPr>
        <p:spPr/>
        <p:txBody>
          <a:bodyPr/>
          <a:lstStyle/>
          <a:p>
            <a:fld id="{85ACF56B-F97F-42D8-B37F-65DAE327A188}" type="slidenum">
              <a:rPr lang="en-US" smtClean="0"/>
              <a:pPr/>
              <a:t>5</a:t>
            </a:fld>
            <a:endParaRPr lang="en-US"/>
          </a:p>
        </p:txBody>
      </p:sp>
    </p:spTree>
    <p:extLst>
      <p:ext uri="{BB962C8B-B14F-4D97-AF65-F5344CB8AC3E}">
        <p14:creationId xmlns:p14="http://schemas.microsoft.com/office/powerpoint/2010/main" val="266528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graphicFrame>
        <p:nvGraphicFramePr>
          <p:cNvPr id="30" name="Tabella 17">
            <a:extLst>
              <a:ext uri="{FF2B5EF4-FFF2-40B4-BE49-F238E27FC236}">
                <a16:creationId xmlns:a16="http://schemas.microsoft.com/office/drawing/2014/main" id="{7CE37942-CB75-45A1-F967-155EF311CB9C}"/>
              </a:ext>
            </a:extLst>
          </p:cNvPr>
          <p:cNvGraphicFramePr>
            <a:graphicFrameLocks noGrp="1"/>
          </p:cNvGraphicFramePr>
          <p:nvPr>
            <p:extLst>
              <p:ext uri="{D42A27DB-BD31-4B8C-83A1-F6EECF244321}">
                <p14:modId xmlns:p14="http://schemas.microsoft.com/office/powerpoint/2010/main" val="1702654615"/>
              </p:ext>
            </p:extLst>
          </p:nvPr>
        </p:nvGraphicFramePr>
        <p:xfrm>
          <a:off x="86053" y="2105104"/>
          <a:ext cx="8945806" cy="3872391"/>
        </p:xfrm>
        <a:graphic>
          <a:graphicData uri="http://schemas.openxmlformats.org/drawingml/2006/table">
            <a:tbl>
              <a:tblPr firstRow="1" bandRow="1">
                <a:tableStyleId>{3B4B98B0-60AC-42C2-AFA5-B58CD77FA1E5}</a:tableStyleId>
              </a:tblPr>
              <a:tblGrid>
                <a:gridCol w="1144588">
                  <a:extLst>
                    <a:ext uri="{9D8B030D-6E8A-4147-A177-3AD203B41FA5}">
                      <a16:colId xmlns:a16="http://schemas.microsoft.com/office/drawing/2014/main" val="3787855892"/>
                    </a:ext>
                  </a:extLst>
                </a:gridCol>
                <a:gridCol w="969963">
                  <a:extLst>
                    <a:ext uri="{9D8B030D-6E8A-4147-A177-3AD203B41FA5}">
                      <a16:colId xmlns:a16="http://schemas.microsoft.com/office/drawing/2014/main" val="1059568034"/>
                    </a:ext>
                  </a:extLst>
                </a:gridCol>
                <a:gridCol w="1638541">
                  <a:extLst>
                    <a:ext uri="{9D8B030D-6E8A-4147-A177-3AD203B41FA5}">
                      <a16:colId xmlns:a16="http://schemas.microsoft.com/office/drawing/2014/main" val="3797128623"/>
                    </a:ext>
                  </a:extLst>
                </a:gridCol>
                <a:gridCol w="1144588">
                  <a:extLst>
                    <a:ext uri="{9D8B030D-6E8A-4147-A177-3AD203B41FA5}">
                      <a16:colId xmlns:a16="http://schemas.microsoft.com/office/drawing/2014/main" val="995570056"/>
                    </a:ext>
                  </a:extLst>
                </a:gridCol>
                <a:gridCol w="1598612">
                  <a:extLst>
                    <a:ext uri="{9D8B030D-6E8A-4147-A177-3AD203B41FA5}">
                      <a16:colId xmlns:a16="http://schemas.microsoft.com/office/drawing/2014/main" val="2289965571"/>
                    </a:ext>
                  </a:extLst>
                </a:gridCol>
                <a:gridCol w="2449514">
                  <a:extLst>
                    <a:ext uri="{9D8B030D-6E8A-4147-A177-3AD203B41FA5}">
                      <a16:colId xmlns:a16="http://schemas.microsoft.com/office/drawing/2014/main" val="3645461103"/>
                    </a:ext>
                  </a:extLst>
                </a:gridCol>
              </a:tblGrid>
              <a:tr h="168600">
                <a:tc>
                  <a:txBody>
                    <a:bodyPr/>
                    <a:lstStyle/>
                    <a:p>
                      <a:pPr algn="ctr"/>
                      <a:r>
                        <a:rPr lang="it-IT" sz="1800" dirty="0" err="1">
                          <a:solidFill>
                            <a:sysClr val="windowText" lastClr="000000"/>
                          </a:solidFill>
                          <a:latin typeface="+mj-lt"/>
                        </a:rPr>
                        <a:t>Mutation</a:t>
                      </a:r>
                      <a:endParaRPr lang="it-IT" sz="1800" dirty="0">
                        <a:solidFill>
                          <a:sysClr val="windowText" lastClr="000000"/>
                        </a:solidFill>
                        <a:latin typeface="+mj-lt"/>
                        <a:cs typeface="Arial" panose="020B0604020202020204" pitchFamily="34" charset="0"/>
                      </a:endParaRPr>
                    </a:p>
                  </a:txBody>
                  <a:tcPr marL="64294" marR="64294" marT="32147" marB="32147">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it-IT" sz="1800" dirty="0">
                          <a:solidFill>
                            <a:sysClr val="windowText" lastClr="000000"/>
                          </a:solidFill>
                          <a:latin typeface="+mj-lt"/>
                        </a:rPr>
                        <a:t>Gene</a:t>
                      </a:r>
                      <a:endParaRPr lang="it-IT" sz="1800" dirty="0">
                        <a:solidFill>
                          <a:sysClr val="windowText" lastClr="000000"/>
                        </a:solidFill>
                        <a:latin typeface="+mj-lt"/>
                        <a:cs typeface="Arial" panose="020B0604020202020204" pitchFamily="34" charset="0"/>
                      </a:endParaRPr>
                    </a:p>
                  </a:txBody>
                  <a:tcPr marL="64294" marR="64294" marT="32147" marB="32147">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it-IT" sz="1800" dirty="0" err="1">
                          <a:solidFill>
                            <a:sysClr val="windowText" lastClr="000000"/>
                          </a:solidFill>
                          <a:latin typeface="+mj-lt"/>
                        </a:rPr>
                        <a:t>Phenotype</a:t>
                      </a:r>
                      <a:endParaRPr lang="it-IT" sz="1800" dirty="0">
                        <a:solidFill>
                          <a:sysClr val="windowText" lastClr="000000"/>
                        </a:solidFill>
                        <a:latin typeface="+mj-lt"/>
                        <a:cs typeface="Arial" panose="020B0604020202020204" pitchFamily="34" charset="0"/>
                      </a:endParaRPr>
                    </a:p>
                  </a:txBody>
                  <a:tcPr marL="64294" marR="64294" marT="32147" marB="32147">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it-IT" sz="1800" dirty="0" err="1">
                          <a:solidFill>
                            <a:sysClr val="windowText" lastClr="000000"/>
                          </a:solidFill>
                          <a:latin typeface="+mj-lt"/>
                        </a:rPr>
                        <a:t>Mutation</a:t>
                      </a:r>
                      <a:endParaRPr lang="it-IT" sz="1800" dirty="0">
                        <a:solidFill>
                          <a:sysClr val="windowText" lastClr="000000"/>
                        </a:solidFill>
                        <a:latin typeface="+mj-lt"/>
                        <a:cs typeface="Arial" panose="020B0604020202020204" pitchFamily="34" charset="0"/>
                      </a:endParaRPr>
                    </a:p>
                  </a:txBody>
                  <a:tcPr marL="64294" marR="64294" marT="32147" marB="32147">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it-IT" sz="1800" dirty="0">
                          <a:solidFill>
                            <a:sysClr val="windowText" lastClr="000000"/>
                          </a:solidFill>
                          <a:latin typeface="+mj-lt"/>
                        </a:rPr>
                        <a:t>Gene</a:t>
                      </a:r>
                      <a:endParaRPr lang="it-IT" sz="1800" dirty="0">
                        <a:solidFill>
                          <a:sysClr val="windowText" lastClr="000000"/>
                        </a:solidFill>
                        <a:latin typeface="+mj-lt"/>
                        <a:cs typeface="Arial" panose="020B0604020202020204" pitchFamily="34" charset="0"/>
                      </a:endParaRPr>
                    </a:p>
                  </a:txBody>
                  <a:tcPr marL="64294" marR="64294" marT="32147" marB="32147">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it-IT" sz="1800" dirty="0" err="1">
                          <a:solidFill>
                            <a:sysClr val="windowText" lastClr="000000"/>
                          </a:solidFill>
                          <a:latin typeface="+mj-lt"/>
                        </a:rPr>
                        <a:t>Phenotype</a:t>
                      </a:r>
                      <a:endParaRPr lang="it-IT" sz="1800" dirty="0">
                        <a:solidFill>
                          <a:sysClr val="windowText" lastClr="000000"/>
                        </a:solidFill>
                        <a:latin typeface="+mj-lt"/>
                        <a:cs typeface="Arial" panose="020B0604020202020204" pitchFamily="34" charset="0"/>
                      </a:endParaRPr>
                    </a:p>
                  </a:txBody>
                  <a:tcPr marL="64294" marR="64294" marT="32147" marB="32147">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2322424"/>
                  </a:ext>
                </a:extLst>
              </a:tr>
              <a:tr h="168600">
                <a:tc>
                  <a:txBody>
                    <a:bodyPr/>
                    <a:lstStyle/>
                    <a:p>
                      <a:pPr algn="ctr"/>
                      <a:r>
                        <a:rPr lang="it-IT" sz="1700" dirty="0">
                          <a:latin typeface="+mj-lt"/>
                        </a:rPr>
                        <a:t>N53I</a:t>
                      </a:r>
                      <a:endParaRPr lang="it-IT" sz="1700" dirty="0">
                        <a:latin typeface="+mj-lt"/>
                        <a:cs typeface="Arial" panose="020B0604020202020204" pitchFamily="34" charset="0"/>
                      </a:endParaRPr>
                    </a:p>
                  </a:txBody>
                  <a:tcPr marL="64294" marR="64294" marT="32147" marB="32147" anchor="ctr">
                    <a:lnT w="9525" cap="flat" cmpd="sng" algn="ctr">
                      <a:solidFill>
                        <a:schemeClr val="tx1"/>
                      </a:solidFill>
                      <a:prstDash val="solid"/>
                      <a:round/>
                      <a:headEnd type="none" w="med" len="med"/>
                      <a:tailEnd type="none" w="med" len="med"/>
                    </a:lnT>
                    <a:solidFill>
                      <a:srgbClr val="92D050">
                        <a:alpha val="20000"/>
                      </a:srgbClr>
                    </a:solidFill>
                  </a:tcPr>
                </a:tc>
                <a:tc>
                  <a:txBody>
                    <a:bodyPr/>
                    <a:lstStyle/>
                    <a:p>
                      <a:pPr algn="ctr"/>
                      <a:r>
                        <a:rPr lang="it-IT" sz="1700" i="1" dirty="0">
                          <a:latin typeface="+mj-lt"/>
                        </a:rPr>
                        <a:t>CALM1</a:t>
                      </a:r>
                      <a:endParaRPr lang="it-IT" sz="1700" i="1" dirty="0">
                        <a:latin typeface="+mj-lt"/>
                        <a:cs typeface="Arial" panose="020B0604020202020204" pitchFamily="34" charset="0"/>
                      </a:endParaRPr>
                    </a:p>
                  </a:txBody>
                  <a:tcPr marL="64294" marR="64294" marT="32147" marB="32147" anchor="ctr">
                    <a:lnT w="9525" cap="flat" cmpd="sng" algn="ctr">
                      <a:solidFill>
                        <a:schemeClr val="tx1"/>
                      </a:solidFill>
                      <a:prstDash val="solid"/>
                      <a:round/>
                      <a:headEnd type="none" w="med" len="med"/>
                      <a:tailEnd type="none" w="med" len="med"/>
                    </a:lnT>
                    <a:solidFill>
                      <a:srgbClr val="92D050">
                        <a:alpha val="20000"/>
                      </a:srgbClr>
                    </a:solidFill>
                  </a:tcPr>
                </a:tc>
                <a:tc>
                  <a:txBody>
                    <a:bodyPr/>
                    <a:lstStyle/>
                    <a:p>
                      <a:pPr algn="ctr"/>
                      <a:r>
                        <a:rPr lang="it-IT" sz="1700" dirty="0">
                          <a:latin typeface="+mj-lt"/>
                        </a:rPr>
                        <a:t>CPVT</a:t>
                      </a:r>
                      <a:endParaRPr lang="it-IT" sz="1700" dirty="0">
                        <a:latin typeface="+mj-lt"/>
                        <a:cs typeface="Arial" panose="020B0604020202020204" pitchFamily="34" charset="0"/>
                      </a:endParaRPr>
                    </a:p>
                  </a:txBody>
                  <a:tcPr marL="64294" marR="64294" marT="32147" marB="32147"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solidFill>
                      <a:srgbClr val="92D050">
                        <a:alpha val="20000"/>
                      </a:srgbClr>
                    </a:solidFill>
                  </a:tcPr>
                </a:tc>
                <a:tc>
                  <a:txBody>
                    <a:bodyPr/>
                    <a:lstStyle/>
                    <a:p>
                      <a:pPr algn="ctr"/>
                      <a:r>
                        <a:rPr lang="it-IT" sz="1700" dirty="0">
                          <a:latin typeface="+mj-lt"/>
                        </a:rPr>
                        <a:t>D129G</a:t>
                      </a:r>
                      <a:endParaRPr lang="it-IT" sz="1700" dirty="0">
                        <a:latin typeface="+mj-lt"/>
                        <a:cs typeface="Arial" panose="020B0604020202020204" pitchFamily="34" charset="0"/>
                      </a:endParaRPr>
                    </a:p>
                  </a:txBody>
                  <a:tcPr marL="64294" marR="64294" marT="32147" marB="32147" anchor="ct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solidFill>
                      <a:srgbClr val="92D050">
                        <a:alpha val="20000"/>
                      </a:srgbClr>
                    </a:solidFill>
                  </a:tcPr>
                </a:tc>
                <a:tc>
                  <a:txBody>
                    <a:bodyPr/>
                    <a:lstStyle/>
                    <a:p>
                      <a:pPr algn="ctr"/>
                      <a:r>
                        <a:rPr lang="it-IT" sz="1700" i="1" dirty="0">
                          <a:latin typeface="+mj-lt"/>
                        </a:rPr>
                        <a:t>CALM1 CALM2 CALM3</a:t>
                      </a:r>
                      <a:endParaRPr lang="it-IT" sz="1700" i="1" dirty="0">
                        <a:latin typeface="+mj-lt"/>
                        <a:cs typeface="Arial" panose="020B0604020202020204" pitchFamily="34" charset="0"/>
                      </a:endParaRPr>
                    </a:p>
                  </a:txBody>
                  <a:tcPr marL="64294" marR="64294" marT="32147" marB="32147" anchor="ctr">
                    <a:lnT w="9525" cap="flat" cmpd="sng" algn="ctr">
                      <a:solidFill>
                        <a:schemeClr val="tx1"/>
                      </a:solidFill>
                      <a:prstDash val="solid"/>
                      <a:round/>
                      <a:headEnd type="none" w="med" len="med"/>
                      <a:tailEnd type="none" w="med" len="med"/>
                    </a:lnT>
                    <a:solidFill>
                      <a:srgbClr val="92D050">
                        <a:alpha val="20000"/>
                      </a:srgbClr>
                    </a:solidFill>
                  </a:tcPr>
                </a:tc>
                <a:tc>
                  <a:txBody>
                    <a:bodyPr/>
                    <a:lstStyle/>
                    <a:p>
                      <a:pPr algn="ctr"/>
                      <a:r>
                        <a:rPr lang="it-IT" sz="1700" dirty="0">
                          <a:latin typeface="+mj-lt"/>
                        </a:rPr>
                        <a:t>LQTS</a:t>
                      </a:r>
                      <a:endParaRPr lang="it-IT" sz="1700" dirty="0">
                        <a:latin typeface="+mj-lt"/>
                        <a:cs typeface="Arial" panose="020B0604020202020204" pitchFamily="34" charset="0"/>
                      </a:endParaRPr>
                    </a:p>
                  </a:txBody>
                  <a:tcPr marL="64294" marR="64294" marT="32147" marB="32147" anchor="ctr">
                    <a:lnT w="9525" cap="flat" cmpd="sng" algn="ctr">
                      <a:solidFill>
                        <a:schemeClr val="tx1"/>
                      </a:solidFill>
                      <a:prstDash val="solid"/>
                      <a:round/>
                      <a:headEnd type="none" w="med" len="med"/>
                      <a:tailEnd type="none" w="med" len="med"/>
                    </a:lnT>
                    <a:solidFill>
                      <a:srgbClr val="92D050">
                        <a:alpha val="20000"/>
                      </a:srgbClr>
                    </a:solidFill>
                  </a:tcPr>
                </a:tc>
                <a:extLst>
                  <a:ext uri="{0D108BD9-81ED-4DB2-BD59-A6C34878D82A}">
                    <a16:rowId xmlns:a16="http://schemas.microsoft.com/office/drawing/2014/main" val="1321942903"/>
                  </a:ext>
                </a:extLst>
              </a:tr>
              <a:tr h="278606">
                <a:tc>
                  <a:txBody>
                    <a:bodyPr/>
                    <a:lstStyle/>
                    <a:p>
                      <a:pPr algn="ctr"/>
                      <a:r>
                        <a:rPr lang="it-IT" sz="1700" dirty="0">
                          <a:latin typeface="+mj-lt"/>
                        </a:rPr>
                        <a:t>F89L</a:t>
                      </a:r>
                      <a:endParaRPr lang="it-IT" sz="1700" dirty="0">
                        <a:latin typeface="+mj-lt"/>
                        <a:cs typeface="Arial" panose="020B0604020202020204" pitchFamily="34" charset="0"/>
                      </a:endParaRPr>
                    </a:p>
                  </a:txBody>
                  <a:tcPr marL="64294" marR="64294" marT="32147" marB="32147" anchor="ctr"/>
                </a:tc>
                <a:tc>
                  <a:txBody>
                    <a:bodyPr/>
                    <a:lstStyle/>
                    <a:p>
                      <a:pPr algn="ctr"/>
                      <a:r>
                        <a:rPr lang="it-IT" sz="1700" i="1" dirty="0">
                          <a:latin typeface="+mj-lt"/>
                        </a:rPr>
                        <a:t>CALM1</a:t>
                      </a:r>
                      <a:endParaRPr lang="it-IT" sz="1700" i="1" dirty="0">
                        <a:latin typeface="+mj-lt"/>
                        <a:cs typeface="Arial" panose="020B0604020202020204" pitchFamily="34" charset="0"/>
                      </a:endParaRPr>
                    </a:p>
                  </a:txBody>
                  <a:tcPr marL="64294" marR="64294" marT="32147" marB="32147" anchor="ctr"/>
                </a:tc>
                <a:tc>
                  <a:txBody>
                    <a:bodyPr/>
                    <a:lstStyle/>
                    <a:p>
                      <a:pPr algn="ctr"/>
                      <a:r>
                        <a:rPr lang="it-IT" sz="1700" dirty="0">
                          <a:latin typeface="+mj-lt"/>
                        </a:rPr>
                        <a:t>LQTS</a:t>
                      </a:r>
                      <a:endParaRPr lang="it-IT" sz="1700" dirty="0">
                        <a:latin typeface="+mj-lt"/>
                        <a:cs typeface="Arial" panose="020B0604020202020204" pitchFamily="34" charset="0"/>
                      </a:endParaRPr>
                    </a:p>
                  </a:txBody>
                  <a:tcPr marL="64294" marR="64294" marT="32147" marB="32147" anchor="ctr">
                    <a:lnR w="9525" cap="flat" cmpd="sng" algn="ctr">
                      <a:solidFill>
                        <a:schemeClr val="tx1"/>
                      </a:solidFill>
                      <a:prstDash val="solid"/>
                      <a:round/>
                      <a:headEnd type="none" w="med" len="med"/>
                      <a:tailEnd type="none" w="med" len="med"/>
                    </a:lnR>
                  </a:tcPr>
                </a:tc>
                <a:tc>
                  <a:txBody>
                    <a:bodyPr/>
                    <a:lstStyle/>
                    <a:p>
                      <a:pPr algn="ctr"/>
                      <a:r>
                        <a:rPr lang="it-IT" sz="1700" dirty="0">
                          <a:latin typeface="+mj-lt"/>
                        </a:rPr>
                        <a:t>D129V</a:t>
                      </a:r>
                      <a:endParaRPr lang="it-IT" sz="1700" dirty="0">
                        <a:latin typeface="+mj-lt"/>
                        <a:cs typeface="Arial" panose="020B0604020202020204" pitchFamily="34" charset="0"/>
                      </a:endParaRPr>
                    </a:p>
                  </a:txBody>
                  <a:tcPr marL="64294" marR="64294" marT="32147" marB="32147" anchor="ctr">
                    <a:lnL w="9525" cap="flat" cmpd="sng" algn="ctr">
                      <a:solidFill>
                        <a:schemeClr val="tx1"/>
                      </a:solidFill>
                      <a:prstDash val="solid"/>
                      <a:round/>
                      <a:headEnd type="none" w="med" len="med"/>
                      <a:tailEnd type="none" w="med" len="med"/>
                    </a:lnL>
                  </a:tcPr>
                </a:tc>
                <a:tc>
                  <a:txBody>
                    <a:bodyPr/>
                    <a:lstStyle/>
                    <a:p>
                      <a:pPr algn="ctr"/>
                      <a:r>
                        <a:rPr lang="it-IT" sz="1700" i="1" dirty="0">
                          <a:latin typeface="+mj-lt"/>
                        </a:rPr>
                        <a:t>CALM2</a:t>
                      </a:r>
                      <a:endParaRPr lang="it-IT" sz="1700" i="1" dirty="0">
                        <a:latin typeface="+mj-lt"/>
                        <a:cs typeface="Arial" panose="020B0604020202020204" pitchFamily="34" charset="0"/>
                      </a:endParaRPr>
                    </a:p>
                  </a:txBody>
                  <a:tcPr marL="64294" marR="64294" marT="32147" marB="32147" anchor="ctr"/>
                </a:tc>
                <a:tc>
                  <a:txBody>
                    <a:bodyPr/>
                    <a:lstStyle/>
                    <a:p>
                      <a:pPr algn="ctr"/>
                      <a:r>
                        <a:rPr lang="it-IT" sz="1700" dirty="0">
                          <a:latin typeface="+mj-lt"/>
                        </a:rPr>
                        <a:t>LQTS</a:t>
                      </a:r>
                      <a:endParaRPr lang="it-IT" sz="1700" dirty="0">
                        <a:latin typeface="+mj-lt"/>
                        <a:cs typeface="Arial" panose="020B0604020202020204" pitchFamily="34" charset="0"/>
                      </a:endParaRPr>
                    </a:p>
                  </a:txBody>
                  <a:tcPr marL="64294" marR="64294" marT="32147" marB="32147" anchor="ctr"/>
                </a:tc>
                <a:extLst>
                  <a:ext uri="{0D108BD9-81ED-4DB2-BD59-A6C34878D82A}">
                    <a16:rowId xmlns:a16="http://schemas.microsoft.com/office/drawing/2014/main" val="1739128400"/>
                  </a:ext>
                </a:extLst>
              </a:tr>
              <a:tr h="278606">
                <a:tc>
                  <a:txBody>
                    <a:bodyPr/>
                    <a:lstStyle/>
                    <a:p>
                      <a:pPr algn="ctr"/>
                      <a:r>
                        <a:rPr lang="it-IT" sz="1700" dirty="0">
                          <a:latin typeface="+mj-lt"/>
                        </a:rPr>
                        <a:t>D95H</a:t>
                      </a:r>
                      <a:endParaRPr lang="it-IT" sz="1700" dirty="0">
                        <a:latin typeface="+mj-lt"/>
                        <a:cs typeface="Arial" panose="020B0604020202020204" pitchFamily="34" charset="0"/>
                      </a:endParaRPr>
                    </a:p>
                  </a:txBody>
                  <a:tcPr marL="64294" marR="64294" marT="32147" marB="32147" anchor="ctr">
                    <a:solidFill>
                      <a:srgbClr val="92D050">
                        <a:alpha val="20000"/>
                      </a:srgbClr>
                    </a:solidFill>
                  </a:tcPr>
                </a:tc>
                <a:tc>
                  <a:txBody>
                    <a:bodyPr/>
                    <a:lstStyle/>
                    <a:p>
                      <a:pPr algn="ctr"/>
                      <a:r>
                        <a:rPr lang="it-IT" sz="1700" i="1" dirty="0">
                          <a:latin typeface="+mj-lt"/>
                        </a:rPr>
                        <a:t>CALM3</a:t>
                      </a:r>
                      <a:endParaRPr lang="it-IT" sz="1700" i="1" dirty="0">
                        <a:latin typeface="+mj-lt"/>
                        <a:cs typeface="Arial" panose="020B0604020202020204" pitchFamily="34" charset="0"/>
                      </a:endParaRPr>
                    </a:p>
                  </a:txBody>
                  <a:tcPr marL="64294" marR="64294" marT="32147" marB="32147" anchor="ctr">
                    <a:solidFill>
                      <a:srgbClr val="92D050">
                        <a:alpha val="20000"/>
                      </a:srgbClr>
                    </a:solidFill>
                  </a:tcPr>
                </a:tc>
                <a:tc>
                  <a:txBody>
                    <a:bodyPr/>
                    <a:lstStyle/>
                    <a:p>
                      <a:pPr algn="ctr"/>
                      <a:r>
                        <a:rPr lang="it-IT" sz="1700" dirty="0">
                          <a:latin typeface="+mj-lt"/>
                        </a:rPr>
                        <a:t>LQTS</a:t>
                      </a:r>
                      <a:endParaRPr lang="it-IT" sz="1700" dirty="0">
                        <a:latin typeface="+mj-lt"/>
                        <a:cs typeface="Arial" panose="020B0604020202020204" pitchFamily="34" charset="0"/>
                      </a:endParaRPr>
                    </a:p>
                  </a:txBody>
                  <a:tcPr marL="64294" marR="64294" marT="32147" marB="32147" anchor="ctr">
                    <a:lnR w="9525" cap="flat" cmpd="sng" algn="ctr">
                      <a:solidFill>
                        <a:schemeClr val="tx1"/>
                      </a:solidFill>
                      <a:prstDash val="solid"/>
                      <a:round/>
                      <a:headEnd type="none" w="med" len="med"/>
                      <a:tailEnd type="none" w="med" len="med"/>
                    </a:lnR>
                    <a:solidFill>
                      <a:srgbClr val="92D050">
                        <a:alpha val="20000"/>
                      </a:srgbClr>
                    </a:solidFill>
                  </a:tcPr>
                </a:tc>
                <a:tc>
                  <a:txBody>
                    <a:bodyPr/>
                    <a:lstStyle/>
                    <a:p>
                      <a:pPr algn="ctr"/>
                      <a:r>
                        <a:rPr lang="it-IT" sz="1700" dirty="0">
                          <a:latin typeface="+mj-lt"/>
                        </a:rPr>
                        <a:t>D131E</a:t>
                      </a:r>
                      <a:endParaRPr lang="it-IT" sz="1700" dirty="0">
                        <a:latin typeface="+mj-lt"/>
                        <a:cs typeface="Arial" panose="020B0604020202020204" pitchFamily="34" charset="0"/>
                      </a:endParaRPr>
                    </a:p>
                  </a:txBody>
                  <a:tcPr marL="64294" marR="64294" marT="32147" marB="32147" anchor="ctr">
                    <a:lnL w="9525" cap="flat" cmpd="sng" algn="ctr">
                      <a:solidFill>
                        <a:schemeClr val="tx1"/>
                      </a:solidFill>
                      <a:prstDash val="solid"/>
                      <a:round/>
                      <a:headEnd type="none" w="med" len="med"/>
                      <a:tailEnd type="none" w="med" len="med"/>
                    </a:lnL>
                    <a:solidFill>
                      <a:srgbClr val="92D050">
                        <a:alpha val="20000"/>
                      </a:srgbClr>
                    </a:solidFill>
                  </a:tcPr>
                </a:tc>
                <a:tc>
                  <a:txBody>
                    <a:bodyPr/>
                    <a:lstStyle/>
                    <a:p>
                      <a:pPr algn="ctr"/>
                      <a:r>
                        <a:rPr lang="it-IT" sz="1700" i="1" dirty="0">
                          <a:latin typeface="+mj-lt"/>
                        </a:rPr>
                        <a:t>CALM2</a:t>
                      </a:r>
                      <a:endParaRPr lang="it-IT" sz="1700" i="1" dirty="0">
                        <a:latin typeface="+mj-lt"/>
                        <a:cs typeface="Arial" panose="020B0604020202020204" pitchFamily="34" charset="0"/>
                      </a:endParaRPr>
                    </a:p>
                  </a:txBody>
                  <a:tcPr marL="64294" marR="64294" marT="32147" marB="32147" anchor="ctr">
                    <a:solidFill>
                      <a:srgbClr val="92D050">
                        <a:alpha val="20000"/>
                      </a:srgbClr>
                    </a:solidFill>
                  </a:tcPr>
                </a:tc>
                <a:tc>
                  <a:txBody>
                    <a:bodyPr/>
                    <a:lstStyle/>
                    <a:p>
                      <a:pPr algn="ctr"/>
                      <a:r>
                        <a:rPr lang="it-IT" sz="1700" dirty="0">
                          <a:latin typeface="+mj-lt"/>
                        </a:rPr>
                        <a:t>CPVT+LQTS</a:t>
                      </a:r>
                      <a:endParaRPr lang="it-IT" sz="1700" dirty="0">
                        <a:latin typeface="+mj-lt"/>
                        <a:cs typeface="Arial" panose="020B0604020202020204" pitchFamily="34" charset="0"/>
                      </a:endParaRPr>
                    </a:p>
                  </a:txBody>
                  <a:tcPr marL="64294" marR="64294" marT="32147" marB="32147" anchor="ctr">
                    <a:solidFill>
                      <a:srgbClr val="92D050">
                        <a:alpha val="20000"/>
                      </a:srgbClr>
                    </a:solidFill>
                  </a:tcPr>
                </a:tc>
                <a:extLst>
                  <a:ext uri="{0D108BD9-81ED-4DB2-BD59-A6C34878D82A}">
                    <a16:rowId xmlns:a16="http://schemas.microsoft.com/office/drawing/2014/main" val="3861368166"/>
                  </a:ext>
                </a:extLst>
              </a:tr>
              <a:tr h="278606">
                <a:tc>
                  <a:txBody>
                    <a:bodyPr/>
                    <a:lstStyle/>
                    <a:p>
                      <a:pPr algn="ctr"/>
                      <a:r>
                        <a:rPr lang="it-IT" sz="1700" dirty="0">
                          <a:latin typeface="+mj-lt"/>
                        </a:rPr>
                        <a:t>D95V</a:t>
                      </a:r>
                      <a:endParaRPr lang="it-IT" sz="1700" dirty="0">
                        <a:latin typeface="+mj-lt"/>
                        <a:cs typeface="Arial" panose="020B0604020202020204" pitchFamily="34" charset="0"/>
                      </a:endParaRPr>
                    </a:p>
                  </a:txBody>
                  <a:tcPr marL="64294" marR="64294" marT="32147" marB="32147" anchor="ctr"/>
                </a:tc>
                <a:tc>
                  <a:txBody>
                    <a:bodyPr/>
                    <a:lstStyle/>
                    <a:p>
                      <a:pPr algn="ctr"/>
                      <a:r>
                        <a:rPr lang="it-IT" sz="1700" i="1" dirty="0">
                          <a:latin typeface="+mj-lt"/>
                        </a:rPr>
                        <a:t>CALM2</a:t>
                      </a:r>
                      <a:endParaRPr lang="it-IT" sz="1700" i="1" dirty="0">
                        <a:latin typeface="+mj-lt"/>
                        <a:cs typeface="Arial" panose="020B0604020202020204" pitchFamily="34" charset="0"/>
                      </a:endParaRPr>
                    </a:p>
                  </a:txBody>
                  <a:tcPr marL="64294" marR="64294" marT="32147" marB="32147" anchor="ctr"/>
                </a:tc>
                <a:tc>
                  <a:txBody>
                    <a:bodyPr/>
                    <a:lstStyle/>
                    <a:p>
                      <a:pPr algn="ctr"/>
                      <a:r>
                        <a:rPr lang="it-IT" sz="1700" dirty="0">
                          <a:latin typeface="+mj-lt"/>
                        </a:rPr>
                        <a:t>LQTS</a:t>
                      </a:r>
                      <a:endParaRPr lang="it-IT" sz="1700" dirty="0">
                        <a:latin typeface="+mj-lt"/>
                        <a:cs typeface="Arial" panose="020B0604020202020204" pitchFamily="34" charset="0"/>
                      </a:endParaRPr>
                    </a:p>
                  </a:txBody>
                  <a:tcPr marL="64294" marR="64294" marT="32147" marB="32147" anchor="ctr">
                    <a:lnR w="9525" cap="flat" cmpd="sng" algn="ctr">
                      <a:solidFill>
                        <a:schemeClr val="tx1"/>
                      </a:solidFill>
                      <a:prstDash val="solid"/>
                      <a:round/>
                      <a:headEnd type="none" w="med" len="med"/>
                      <a:tailEnd type="none" w="med" len="med"/>
                    </a:lnR>
                  </a:tcPr>
                </a:tc>
                <a:tc>
                  <a:txBody>
                    <a:bodyPr/>
                    <a:lstStyle/>
                    <a:p>
                      <a:pPr algn="ctr"/>
                      <a:r>
                        <a:rPr lang="it-IT" sz="1700" dirty="0">
                          <a:latin typeface="+mj-lt"/>
                        </a:rPr>
                        <a:t>D131H</a:t>
                      </a:r>
                      <a:endParaRPr lang="it-IT" sz="1700" dirty="0">
                        <a:latin typeface="+mj-lt"/>
                        <a:cs typeface="Arial" panose="020B0604020202020204" pitchFamily="34" charset="0"/>
                      </a:endParaRPr>
                    </a:p>
                  </a:txBody>
                  <a:tcPr marL="64294" marR="64294" marT="32147" marB="32147" anchor="ctr">
                    <a:lnL w="9525" cap="flat" cmpd="sng" algn="ctr">
                      <a:solidFill>
                        <a:schemeClr val="tx1"/>
                      </a:solidFill>
                      <a:prstDash val="solid"/>
                      <a:round/>
                      <a:headEnd type="none" w="med" len="med"/>
                      <a:tailEnd type="none" w="med" len="med"/>
                    </a:lnL>
                  </a:tcPr>
                </a:tc>
                <a:tc>
                  <a:txBody>
                    <a:bodyPr/>
                    <a:lstStyle/>
                    <a:p>
                      <a:pPr algn="ctr"/>
                      <a:r>
                        <a:rPr lang="it-IT" sz="1700" i="1" dirty="0">
                          <a:latin typeface="+mj-lt"/>
                        </a:rPr>
                        <a:t>CALM2</a:t>
                      </a:r>
                      <a:endParaRPr lang="it-IT" sz="1700" i="1" dirty="0">
                        <a:latin typeface="+mj-lt"/>
                        <a:cs typeface="Arial" panose="020B0604020202020204" pitchFamily="34" charset="0"/>
                      </a:endParaRPr>
                    </a:p>
                  </a:txBody>
                  <a:tcPr marL="64294" marR="64294" marT="32147" marB="32147" anchor="ctr"/>
                </a:tc>
                <a:tc>
                  <a:txBody>
                    <a:bodyPr/>
                    <a:lstStyle/>
                    <a:p>
                      <a:pPr algn="ctr"/>
                      <a:r>
                        <a:rPr lang="it-IT" sz="1700" dirty="0">
                          <a:latin typeface="+mj-lt"/>
                        </a:rPr>
                        <a:t>LQTS</a:t>
                      </a:r>
                      <a:endParaRPr lang="it-IT" sz="1700" dirty="0">
                        <a:latin typeface="+mj-lt"/>
                        <a:cs typeface="Arial" panose="020B0604020202020204" pitchFamily="34" charset="0"/>
                      </a:endParaRPr>
                    </a:p>
                  </a:txBody>
                  <a:tcPr marL="64294" marR="64294" marT="32147" marB="32147" anchor="ctr"/>
                </a:tc>
                <a:extLst>
                  <a:ext uri="{0D108BD9-81ED-4DB2-BD59-A6C34878D82A}">
                    <a16:rowId xmlns:a16="http://schemas.microsoft.com/office/drawing/2014/main" val="3828963750"/>
                  </a:ext>
                </a:extLst>
              </a:tr>
              <a:tr h="278606">
                <a:tc>
                  <a:txBody>
                    <a:bodyPr/>
                    <a:lstStyle/>
                    <a:p>
                      <a:pPr algn="ctr"/>
                      <a:r>
                        <a:rPr lang="it-IT" sz="1700" dirty="0">
                          <a:latin typeface="+mj-lt"/>
                        </a:rPr>
                        <a:t>N97I</a:t>
                      </a:r>
                      <a:endParaRPr lang="it-IT" sz="1700" dirty="0">
                        <a:latin typeface="+mj-lt"/>
                        <a:cs typeface="Arial" panose="020B0604020202020204" pitchFamily="34" charset="0"/>
                      </a:endParaRPr>
                    </a:p>
                  </a:txBody>
                  <a:tcPr marL="64294" marR="64294" marT="32147" marB="32147" anchor="ctr">
                    <a:solidFill>
                      <a:srgbClr val="92D050">
                        <a:alpha val="20000"/>
                      </a:srgbClr>
                    </a:solidFill>
                  </a:tcPr>
                </a:tc>
                <a:tc>
                  <a:txBody>
                    <a:bodyPr/>
                    <a:lstStyle/>
                    <a:p>
                      <a:pPr algn="ctr"/>
                      <a:r>
                        <a:rPr lang="it-IT" sz="1700" i="1" dirty="0">
                          <a:latin typeface="+mj-lt"/>
                        </a:rPr>
                        <a:t>CALM1</a:t>
                      </a:r>
                      <a:endParaRPr lang="it-IT" sz="1700" i="1" dirty="0">
                        <a:latin typeface="+mj-lt"/>
                        <a:cs typeface="Arial" panose="020B0604020202020204" pitchFamily="34" charset="0"/>
                      </a:endParaRPr>
                    </a:p>
                  </a:txBody>
                  <a:tcPr marL="64294" marR="64294" marT="32147" marB="32147" anchor="ctr">
                    <a:solidFill>
                      <a:srgbClr val="92D050">
                        <a:alpha val="20000"/>
                      </a:srgbClr>
                    </a:solidFill>
                  </a:tcPr>
                </a:tc>
                <a:tc>
                  <a:txBody>
                    <a:bodyPr/>
                    <a:lstStyle/>
                    <a:p>
                      <a:pPr algn="ctr"/>
                      <a:r>
                        <a:rPr lang="it-IT" sz="1700" dirty="0">
                          <a:latin typeface="+mj-lt"/>
                        </a:rPr>
                        <a:t>LQTS</a:t>
                      </a:r>
                      <a:endParaRPr lang="it-IT" sz="1700" dirty="0">
                        <a:latin typeface="+mj-lt"/>
                        <a:cs typeface="Arial" panose="020B0604020202020204" pitchFamily="34" charset="0"/>
                      </a:endParaRPr>
                    </a:p>
                  </a:txBody>
                  <a:tcPr marL="64294" marR="64294" marT="32147" marB="32147" anchor="ctr">
                    <a:lnR w="9525" cap="flat" cmpd="sng" algn="ctr">
                      <a:solidFill>
                        <a:schemeClr val="tx1"/>
                      </a:solidFill>
                      <a:prstDash val="solid"/>
                      <a:round/>
                      <a:headEnd type="none" w="med" len="med"/>
                      <a:tailEnd type="none" w="med" len="med"/>
                    </a:lnR>
                    <a:solidFill>
                      <a:srgbClr val="92D050">
                        <a:alpha val="20000"/>
                      </a:srgbClr>
                    </a:solidFill>
                  </a:tcPr>
                </a:tc>
                <a:tc>
                  <a:txBody>
                    <a:bodyPr/>
                    <a:lstStyle/>
                    <a:p>
                      <a:pPr algn="ctr"/>
                      <a:r>
                        <a:rPr lang="it-IT" sz="1700" dirty="0">
                          <a:latin typeface="+mj-lt"/>
                        </a:rPr>
                        <a:t>D131V</a:t>
                      </a:r>
                      <a:endParaRPr lang="it-IT" sz="1700" dirty="0">
                        <a:latin typeface="+mj-lt"/>
                        <a:cs typeface="Arial" panose="020B0604020202020204" pitchFamily="34" charset="0"/>
                      </a:endParaRPr>
                    </a:p>
                  </a:txBody>
                  <a:tcPr marL="64294" marR="64294" marT="32147" marB="32147" anchor="ctr">
                    <a:lnL w="9525" cap="flat" cmpd="sng" algn="ctr">
                      <a:solidFill>
                        <a:schemeClr val="tx1"/>
                      </a:solidFill>
                      <a:prstDash val="solid"/>
                      <a:round/>
                      <a:headEnd type="none" w="med" len="med"/>
                      <a:tailEnd type="none" w="med" len="med"/>
                    </a:lnL>
                    <a:solidFill>
                      <a:srgbClr val="92D050">
                        <a:alpha val="20000"/>
                      </a:srgbClr>
                    </a:solidFill>
                  </a:tcPr>
                </a:tc>
                <a:tc>
                  <a:txBody>
                    <a:bodyPr/>
                    <a:lstStyle/>
                    <a:p>
                      <a:pPr algn="ctr"/>
                      <a:r>
                        <a:rPr lang="it-IT" sz="1700" i="1" dirty="0">
                          <a:latin typeface="+mj-lt"/>
                        </a:rPr>
                        <a:t>CALM1</a:t>
                      </a:r>
                      <a:endParaRPr lang="it-IT" sz="1700" i="1" dirty="0">
                        <a:latin typeface="+mj-lt"/>
                        <a:cs typeface="Arial" panose="020B0604020202020204" pitchFamily="34" charset="0"/>
                      </a:endParaRPr>
                    </a:p>
                  </a:txBody>
                  <a:tcPr marL="64294" marR="64294" marT="32147" marB="32147" anchor="ctr">
                    <a:solidFill>
                      <a:srgbClr val="92D050">
                        <a:alpha val="20000"/>
                      </a:srgbClr>
                    </a:solidFill>
                  </a:tcPr>
                </a:tc>
                <a:tc>
                  <a:txBody>
                    <a:bodyPr/>
                    <a:lstStyle/>
                    <a:p>
                      <a:pPr algn="ctr"/>
                      <a:r>
                        <a:rPr lang="it-IT" sz="1700" dirty="0">
                          <a:latin typeface="+mj-lt"/>
                        </a:rPr>
                        <a:t>LQTS</a:t>
                      </a:r>
                      <a:endParaRPr lang="it-IT" sz="1700" dirty="0">
                        <a:latin typeface="+mj-lt"/>
                        <a:cs typeface="Arial" panose="020B0604020202020204" pitchFamily="34" charset="0"/>
                      </a:endParaRPr>
                    </a:p>
                  </a:txBody>
                  <a:tcPr marL="64294" marR="64294" marT="32147" marB="32147" anchor="ctr">
                    <a:solidFill>
                      <a:srgbClr val="92D050">
                        <a:alpha val="20000"/>
                      </a:srgbClr>
                    </a:solidFill>
                  </a:tcPr>
                </a:tc>
                <a:extLst>
                  <a:ext uri="{0D108BD9-81ED-4DB2-BD59-A6C34878D82A}">
                    <a16:rowId xmlns:a16="http://schemas.microsoft.com/office/drawing/2014/main" val="3417836161"/>
                  </a:ext>
                </a:extLst>
              </a:tr>
              <a:tr h="278606">
                <a:tc>
                  <a:txBody>
                    <a:bodyPr/>
                    <a:lstStyle/>
                    <a:p>
                      <a:pPr algn="ctr"/>
                      <a:r>
                        <a:rPr lang="it-IT" sz="1700" dirty="0">
                          <a:latin typeface="+mj-lt"/>
                        </a:rPr>
                        <a:t>N97S</a:t>
                      </a:r>
                      <a:endParaRPr lang="it-IT" sz="1700" dirty="0">
                        <a:latin typeface="+mj-lt"/>
                        <a:cs typeface="Arial" panose="020B0604020202020204" pitchFamily="34" charset="0"/>
                      </a:endParaRPr>
                    </a:p>
                  </a:txBody>
                  <a:tcPr marL="64294" marR="64294" marT="32147" marB="32147" anchor="ctr"/>
                </a:tc>
                <a:tc>
                  <a:txBody>
                    <a:bodyPr/>
                    <a:lstStyle/>
                    <a:p>
                      <a:pPr algn="ctr"/>
                      <a:r>
                        <a:rPr lang="it-IT" sz="1700" i="1" dirty="0">
                          <a:latin typeface="+mj-lt"/>
                        </a:rPr>
                        <a:t>CALM1</a:t>
                      </a:r>
                      <a:br>
                        <a:rPr lang="it-IT" sz="1700" i="1" dirty="0">
                          <a:latin typeface="+mj-lt"/>
                        </a:rPr>
                      </a:br>
                      <a:r>
                        <a:rPr lang="it-IT" sz="1700" i="1" dirty="0">
                          <a:latin typeface="+mj-lt"/>
                        </a:rPr>
                        <a:t>CALM2</a:t>
                      </a:r>
                      <a:endParaRPr lang="it-IT" sz="1700" i="1" dirty="0">
                        <a:latin typeface="+mj-lt"/>
                        <a:cs typeface="Arial" panose="020B0604020202020204" pitchFamily="34" charset="0"/>
                      </a:endParaRPr>
                    </a:p>
                  </a:txBody>
                  <a:tcPr marL="64294" marR="64294" marT="32147" marB="32147" anchor="ctr"/>
                </a:tc>
                <a:tc>
                  <a:txBody>
                    <a:bodyPr/>
                    <a:lstStyle/>
                    <a:p>
                      <a:pPr algn="ctr"/>
                      <a:r>
                        <a:rPr lang="it-IT" sz="1700" dirty="0">
                          <a:latin typeface="+mj-lt"/>
                        </a:rPr>
                        <a:t>CPVT CPVT+LQTS</a:t>
                      </a:r>
                      <a:endParaRPr lang="it-IT" sz="1700" dirty="0">
                        <a:latin typeface="+mj-lt"/>
                        <a:cs typeface="Arial" panose="020B0604020202020204" pitchFamily="34" charset="0"/>
                      </a:endParaRPr>
                    </a:p>
                  </a:txBody>
                  <a:tcPr marL="64294" marR="64294" marT="32147" marB="32147" anchor="ctr">
                    <a:lnR w="9525" cap="flat" cmpd="sng" algn="ctr">
                      <a:solidFill>
                        <a:schemeClr val="tx1"/>
                      </a:solidFill>
                      <a:prstDash val="solid"/>
                      <a:round/>
                      <a:headEnd type="none" w="med" len="med"/>
                      <a:tailEnd type="none" w="med" len="med"/>
                    </a:lnR>
                  </a:tcPr>
                </a:tc>
                <a:tc>
                  <a:txBody>
                    <a:bodyPr/>
                    <a:lstStyle/>
                    <a:p>
                      <a:pPr algn="ctr"/>
                      <a:r>
                        <a:rPr lang="it-IT" sz="1700" dirty="0">
                          <a:latin typeface="+mj-lt"/>
                        </a:rPr>
                        <a:t>D133H</a:t>
                      </a:r>
                      <a:endParaRPr lang="it-IT" sz="1700" dirty="0">
                        <a:latin typeface="+mj-lt"/>
                        <a:cs typeface="Arial" panose="020B0604020202020204" pitchFamily="34" charset="0"/>
                      </a:endParaRPr>
                    </a:p>
                  </a:txBody>
                  <a:tcPr marL="64294" marR="64294" marT="32147" marB="32147" anchor="ctr">
                    <a:lnL w="9525" cap="flat" cmpd="sng" algn="ctr">
                      <a:solidFill>
                        <a:schemeClr val="tx1"/>
                      </a:solidFill>
                      <a:prstDash val="solid"/>
                      <a:round/>
                      <a:headEnd type="none" w="med" len="med"/>
                      <a:tailEnd type="none" w="med" len="med"/>
                    </a:lnL>
                  </a:tcPr>
                </a:tc>
                <a:tc>
                  <a:txBody>
                    <a:bodyPr/>
                    <a:lstStyle/>
                    <a:p>
                      <a:pPr algn="ctr"/>
                      <a:r>
                        <a:rPr lang="it-IT" sz="1700" i="1" dirty="0">
                          <a:latin typeface="+mj-lt"/>
                        </a:rPr>
                        <a:t>CALM2</a:t>
                      </a:r>
                      <a:endParaRPr lang="it-IT" sz="1700" i="1" dirty="0">
                        <a:latin typeface="+mj-lt"/>
                        <a:cs typeface="Arial" panose="020B0604020202020204" pitchFamily="34" charset="0"/>
                      </a:endParaRPr>
                    </a:p>
                  </a:txBody>
                  <a:tcPr marL="64294" marR="64294" marT="32147" marB="32147" anchor="ctr"/>
                </a:tc>
                <a:tc>
                  <a:txBody>
                    <a:bodyPr/>
                    <a:lstStyle/>
                    <a:p>
                      <a:pPr algn="ctr"/>
                      <a:r>
                        <a:rPr lang="it-IT" sz="1700" dirty="0">
                          <a:latin typeface="+mj-lt"/>
                        </a:rPr>
                        <a:t>LQTS</a:t>
                      </a:r>
                      <a:endParaRPr lang="it-IT" sz="1700" dirty="0">
                        <a:latin typeface="+mj-lt"/>
                        <a:cs typeface="Arial" panose="020B0604020202020204" pitchFamily="34" charset="0"/>
                      </a:endParaRPr>
                    </a:p>
                  </a:txBody>
                  <a:tcPr marL="64294" marR="64294" marT="32147" marB="32147" anchor="ctr"/>
                </a:tc>
                <a:extLst>
                  <a:ext uri="{0D108BD9-81ED-4DB2-BD59-A6C34878D82A}">
                    <a16:rowId xmlns:a16="http://schemas.microsoft.com/office/drawing/2014/main" val="4065670666"/>
                  </a:ext>
                </a:extLst>
              </a:tr>
              <a:tr h="492919">
                <a:tc>
                  <a:txBody>
                    <a:bodyPr/>
                    <a:lstStyle/>
                    <a:p>
                      <a:pPr algn="ctr"/>
                      <a:r>
                        <a:rPr lang="it-IT" sz="1700" dirty="0">
                          <a:latin typeface="+mj-lt"/>
                        </a:rPr>
                        <a:t>A102V</a:t>
                      </a:r>
                      <a:endParaRPr lang="it-IT" sz="1700" dirty="0">
                        <a:latin typeface="+mj-lt"/>
                        <a:cs typeface="Arial" panose="020B0604020202020204" pitchFamily="34" charset="0"/>
                      </a:endParaRPr>
                    </a:p>
                  </a:txBody>
                  <a:tcPr marL="64294" marR="64294" marT="32147" marB="32147" anchor="ctr">
                    <a:solidFill>
                      <a:srgbClr val="92D050">
                        <a:alpha val="20000"/>
                      </a:srgbClr>
                    </a:solidFill>
                  </a:tcPr>
                </a:tc>
                <a:tc>
                  <a:txBody>
                    <a:bodyPr/>
                    <a:lstStyle/>
                    <a:p>
                      <a:pPr algn="ctr"/>
                      <a:r>
                        <a:rPr lang="it-IT" sz="1700" i="1" dirty="0">
                          <a:latin typeface="+mj-lt"/>
                        </a:rPr>
                        <a:t>CALM3</a:t>
                      </a:r>
                      <a:endParaRPr lang="it-IT" sz="1700" i="1" dirty="0">
                        <a:latin typeface="+mj-lt"/>
                        <a:cs typeface="Arial" panose="020B0604020202020204" pitchFamily="34" charset="0"/>
                      </a:endParaRPr>
                    </a:p>
                  </a:txBody>
                  <a:tcPr marL="64294" marR="64294" marT="32147" marB="32147" anchor="ctr">
                    <a:solidFill>
                      <a:srgbClr val="92D050">
                        <a:alpha val="20000"/>
                      </a:srgbClr>
                    </a:solidFill>
                  </a:tcPr>
                </a:tc>
                <a:tc>
                  <a:txBody>
                    <a:bodyPr/>
                    <a:lstStyle/>
                    <a:p>
                      <a:pPr algn="ctr"/>
                      <a:r>
                        <a:rPr lang="it-IT" sz="1700" dirty="0">
                          <a:latin typeface="+mj-lt"/>
                        </a:rPr>
                        <a:t>LQTS</a:t>
                      </a:r>
                      <a:endParaRPr lang="it-IT" sz="1700" dirty="0">
                        <a:latin typeface="+mj-lt"/>
                        <a:cs typeface="Arial" panose="020B0604020202020204" pitchFamily="34" charset="0"/>
                      </a:endParaRPr>
                    </a:p>
                  </a:txBody>
                  <a:tcPr marL="64294" marR="64294" marT="32147" marB="32147" anchor="ctr">
                    <a:lnR w="9525" cap="flat" cmpd="sng" algn="ctr">
                      <a:solidFill>
                        <a:schemeClr val="tx1"/>
                      </a:solidFill>
                      <a:prstDash val="solid"/>
                      <a:round/>
                      <a:headEnd type="none" w="med" len="med"/>
                      <a:tailEnd type="none" w="med" len="med"/>
                    </a:lnR>
                    <a:solidFill>
                      <a:srgbClr val="92D050">
                        <a:alpha val="20000"/>
                      </a:srgbClr>
                    </a:solidFill>
                  </a:tcPr>
                </a:tc>
                <a:tc>
                  <a:txBody>
                    <a:bodyPr/>
                    <a:lstStyle/>
                    <a:p>
                      <a:pPr algn="ctr"/>
                      <a:r>
                        <a:rPr lang="it-IT" sz="1700" dirty="0">
                          <a:latin typeface="+mj-lt"/>
                        </a:rPr>
                        <a:t>Q135P</a:t>
                      </a:r>
                      <a:endParaRPr lang="it-IT" sz="1700" dirty="0">
                        <a:latin typeface="+mj-lt"/>
                        <a:cs typeface="Arial" panose="020B0604020202020204" pitchFamily="34" charset="0"/>
                      </a:endParaRPr>
                    </a:p>
                  </a:txBody>
                  <a:tcPr marL="64294" marR="64294" marT="32147" marB="32147" anchor="ctr">
                    <a:lnL w="9525" cap="flat" cmpd="sng" algn="ctr">
                      <a:solidFill>
                        <a:schemeClr val="tx1"/>
                      </a:solidFill>
                      <a:prstDash val="solid"/>
                      <a:round/>
                      <a:headEnd type="none" w="med" len="med"/>
                      <a:tailEnd type="none" w="med" len="med"/>
                    </a:lnL>
                    <a:solidFill>
                      <a:srgbClr val="92D050">
                        <a:alpha val="20000"/>
                      </a:srgbClr>
                    </a:solidFill>
                  </a:tcPr>
                </a:tc>
                <a:tc>
                  <a:txBody>
                    <a:bodyPr/>
                    <a:lstStyle/>
                    <a:p>
                      <a:pPr algn="ctr"/>
                      <a:r>
                        <a:rPr lang="it-IT" sz="1700" i="1" dirty="0">
                          <a:latin typeface="+mj-lt"/>
                        </a:rPr>
                        <a:t>CALM2</a:t>
                      </a:r>
                      <a:endParaRPr lang="it-IT" sz="1700" i="1" dirty="0">
                        <a:latin typeface="+mj-lt"/>
                        <a:cs typeface="Arial" panose="020B0604020202020204" pitchFamily="34" charset="0"/>
                      </a:endParaRPr>
                    </a:p>
                  </a:txBody>
                  <a:tcPr marL="64294" marR="64294" marT="32147" marB="32147" anchor="ctr">
                    <a:solidFill>
                      <a:srgbClr val="92D050">
                        <a:alpha val="20000"/>
                      </a:srgbClr>
                    </a:solidFill>
                  </a:tcPr>
                </a:tc>
                <a:tc>
                  <a:txBody>
                    <a:bodyPr/>
                    <a:lstStyle/>
                    <a:p>
                      <a:pPr algn="ctr"/>
                      <a:r>
                        <a:rPr lang="it-IT" sz="1700" dirty="0">
                          <a:latin typeface="+mj-lt"/>
                        </a:rPr>
                        <a:t>CPVT+LQTS</a:t>
                      </a:r>
                      <a:endParaRPr lang="it-IT" sz="1700" dirty="0">
                        <a:latin typeface="+mj-lt"/>
                        <a:cs typeface="Arial" panose="020B0604020202020204" pitchFamily="34" charset="0"/>
                      </a:endParaRPr>
                    </a:p>
                  </a:txBody>
                  <a:tcPr marL="64294" marR="64294" marT="32147" marB="32147" anchor="ctr">
                    <a:solidFill>
                      <a:srgbClr val="92D050">
                        <a:alpha val="20000"/>
                      </a:srgbClr>
                    </a:solidFill>
                  </a:tcPr>
                </a:tc>
                <a:extLst>
                  <a:ext uri="{0D108BD9-81ED-4DB2-BD59-A6C34878D82A}">
                    <a16:rowId xmlns:a16="http://schemas.microsoft.com/office/drawing/2014/main" val="861693924"/>
                  </a:ext>
                </a:extLst>
              </a:tr>
              <a:tr h="278606">
                <a:tc>
                  <a:txBody>
                    <a:bodyPr/>
                    <a:lstStyle/>
                    <a:p>
                      <a:pPr algn="ctr"/>
                      <a:r>
                        <a:rPr lang="it-IT" sz="1700" dirty="0">
                          <a:latin typeface="+mj-lt"/>
                        </a:rPr>
                        <a:t>E104A</a:t>
                      </a:r>
                      <a:endParaRPr lang="it-IT" sz="1700" dirty="0">
                        <a:latin typeface="+mj-lt"/>
                        <a:cs typeface="Arial" panose="020B0604020202020204" pitchFamily="34" charset="0"/>
                      </a:endParaRPr>
                    </a:p>
                  </a:txBody>
                  <a:tcPr marL="64294" marR="64294" marT="32147" marB="32147" anchor="ctr">
                    <a:lnB w="12700" cap="flat" cmpd="sng" algn="ctr">
                      <a:solidFill>
                        <a:schemeClr val="tx1"/>
                      </a:solidFill>
                      <a:prstDash val="solid"/>
                      <a:round/>
                      <a:headEnd type="none" w="med" len="med"/>
                      <a:tailEnd type="none" w="med" len="med"/>
                    </a:lnB>
                  </a:tcPr>
                </a:tc>
                <a:tc>
                  <a:txBody>
                    <a:bodyPr/>
                    <a:lstStyle/>
                    <a:p>
                      <a:pPr algn="ctr"/>
                      <a:r>
                        <a:rPr lang="it-IT" sz="1700" i="1" dirty="0">
                          <a:latin typeface="+mj-lt"/>
                        </a:rPr>
                        <a:t>CALM1</a:t>
                      </a:r>
                      <a:endParaRPr lang="it-IT" sz="1700" i="1" dirty="0">
                        <a:latin typeface="+mj-lt"/>
                        <a:cs typeface="Arial" panose="020B0604020202020204" pitchFamily="34" charset="0"/>
                      </a:endParaRPr>
                    </a:p>
                  </a:txBody>
                  <a:tcPr marL="64294" marR="64294" marT="32147" marB="32147" anchor="ctr">
                    <a:lnB w="12700" cap="flat" cmpd="sng" algn="ctr">
                      <a:solidFill>
                        <a:schemeClr val="tx1"/>
                      </a:solidFill>
                      <a:prstDash val="solid"/>
                      <a:round/>
                      <a:headEnd type="none" w="med" len="med"/>
                      <a:tailEnd type="none" w="med" len="med"/>
                    </a:lnB>
                  </a:tcPr>
                </a:tc>
                <a:tc>
                  <a:txBody>
                    <a:bodyPr/>
                    <a:lstStyle/>
                    <a:p>
                      <a:pPr algn="ctr"/>
                      <a:r>
                        <a:rPr lang="it-IT" sz="1700" dirty="0">
                          <a:latin typeface="+mj-lt"/>
                        </a:rPr>
                        <a:t>CPVT</a:t>
                      </a:r>
                      <a:endParaRPr lang="it-IT" sz="1700" dirty="0">
                        <a:latin typeface="+mj-lt"/>
                        <a:cs typeface="Arial" panose="020B0604020202020204" pitchFamily="34" charset="0"/>
                      </a:endParaRPr>
                    </a:p>
                  </a:txBody>
                  <a:tcPr marL="64294" marR="64294" marT="32147" marB="32147" anchor="ctr">
                    <a:lnR w="9525"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it-IT" sz="1700" dirty="0">
                          <a:latin typeface="+mj-lt"/>
                        </a:rPr>
                        <a:t>E141G</a:t>
                      </a:r>
                      <a:endParaRPr lang="it-IT" sz="1700" dirty="0">
                        <a:latin typeface="+mj-lt"/>
                        <a:cs typeface="Arial" panose="020B0604020202020204" pitchFamily="34" charset="0"/>
                      </a:endParaRPr>
                    </a:p>
                  </a:txBody>
                  <a:tcPr marL="64294" marR="64294" marT="32147" marB="32147" anchor="ctr">
                    <a:lnL w="9525" cap="flat" cmpd="sng" algn="ctr">
                      <a:solidFill>
                        <a:schemeClr val="tx1"/>
                      </a:solidFill>
                      <a:prstDash val="solid"/>
                      <a:round/>
                      <a:headEnd type="none" w="med" len="med"/>
                      <a:tailEnd type="none" w="med" len="med"/>
                    </a:lnL>
                    <a:lnB w="9525" cap="flat" cmpd="sng" algn="ctr">
                      <a:solidFill>
                        <a:schemeClr val="tx1"/>
                      </a:solidFill>
                      <a:prstDash val="solid"/>
                      <a:round/>
                      <a:headEnd type="none" w="med" len="med"/>
                      <a:tailEnd type="none" w="med" len="med"/>
                    </a:lnB>
                  </a:tcPr>
                </a:tc>
                <a:tc>
                  <a:txBody>
                    <a:bodyPr/>
                    <a:lstStyle/>
                    <a:p>
                      <a:pPr algn="ctr"/>
                      <a:r>
                        <a:rPr lang="it-IT" sz="1700" i="1" dirty="0">
                          <a:latin typeface="+mj-lt"/>
                        </a:rPr>
                        <a:t>CALM1</a:t>
                      </a:r>
                      <a:endParaRPr lang="it-IT" sz="1700" i="1" dirty="0">
                        <a:latin typeface="+mj-lt"/>
                        <a:cs typeface="Arial" panose="020B0604020202020204" pitchFamily="34" charset="0"/>
                      </a:endParaRPr>
                    </a:p>
                  </a:txBody>
                  <a:tcPr marL="64294" marR="64294" marT="32147" marB="32147" anchor="ctr">
                    <a:lnB w="9525" cap="flat" cmpd="sng" algn="ctr">
                      <a:solidFill>
                        <a:schemeClr val="tx1"/>
                      </a:solidFill>
                      <a:prstDash val="solid"/>
                      <a:round/>
                      <a:headEnd type="none" w="med" len="med"/>
                      <a:tailEnd type="none" w="med" len="med"/>
                    </a:lnB>
                  </a:tcPr>
                </a:tc>
                <a:tc>
                  <a:txBody>
                    <a:bodyPr/>
                    <a:lstStyle/>
                    <a:p>
                      <a:pPr algn="ctr"/>
                      <a:r>
                        <a:rPr lang="it-IT" sz="1700" dirty="0">
                          <a:latin typeface="+mj-lt"/>
                        </a:rPr>
                        <a:t>LQTS</a:t>
                      </a:r>
                      <a:endParaRPr lang="it-IT" sz="1700" dirty="0">
                        <a:latin typeface="+mj-lt"/>
                        <a:cs typeface="Arial" panose="020B0604020202020204" pitchFamily="34" charset="0"/>
                      </a:endParaRPr>
                    </a:p>
                  </a:txBody>
                  <a:tcPr marL="64294" marR="64294" marT="32147" marB="32147" anchor="ctr">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5522052"/>
                  </a:ext>
                </a:extLst>
              </a:tr>
            </a:tbl>
          </a:graphicData>
        </a:graphic>
      </p:graphicFrame>
      <p:sp>
        <p:nvSpPr>
          <p:cNvPr id="34" name="Google Shape;92;p13">
            <a:extLst>
              <a:ext uri="{FF2B5EF4-FFF2-40B4-BE49-F238E27FC236}">
                <a16:creationId xmlns:a16="http://schemas.microsoft.com/office/drawing/2014/main" id="{ADDB9F4E-0462-41F2-8EF2-9EE065A3E3B5}"/>
              </a:ext>
            </a:extLst>
          </p:cNvPr>
          <p:cNvSpPr txBox="1"/>
          <p:nvPr/>
        </p:nvSpPr>
        <p:spPr>
          <a:xfrm>
            <a:off x="457199" y="1295400"/>
            <a:ext cx="7269735" cy="600241"/>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b="1" dirty="0">
                <a:latin typeface="+mj-lt"/>
              </a:rPr>
              <a:t>CaM mutations associated with </a:t>
            </a:r>
            <a:r>
              <a:rPr lang="en" b="1" dirty="0">
                <a:solidFill>
                  <a:srgbClr val="F3B929"/>
                </a:solidFill>
                <a:latin typeface="+mj-lt"/>
              </a:rPr>
              <a:t>cardiac arrhythmias</a:t>
            </a:r>
            <a:endParaRPr b="1" dirty="0">
              <a:solidFill>
                <a:srgbClr val="F3B929"/>
              </a:solidFill>
              <a:latin typeface="+mj-lt"/>
              <a:ea typeface="Quattrocento Sans"/>
              <a:cs typeface="Quattrocento Sans"/>
              <a:sym typeface="Quattrocento Sans"/>
            </a:endParaRPr>
          </a:p>
        </p:txBody>
      </p:sp>
      <p:sp>
        <p:nvSpPr>
          <p:cNvPr id="35" name="Text Box 8">
            <a:extLst>
              <a:ext uri="{FF2B5EF4-FFF2-40B4-BE49-F238E27FC236}">
                <a16:creationId xmlns:a16="http://schemas.microsoft.com/office/drawing/2014/main" id="{DA74E68F-DA3C-8625-D155-EDFE814B9064}"/>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2" name="Segnaposto numero diapositiva 1">
            <a:extLst>
              <a:ext uri="{FF2B5EF4-FFF2-40B4-BE49-F238E27FC236}">
                <a16:creationId xmlns:a16="http://schemas.microsoft.com/office/drawing/2014/main" id="{545A6DD0-0DA2-2A7A-4C66-0A545F0F76FA}"/>
              </a:ext>
            </a:extLst>
          </p:cNvPr>
          <p:cNvSpPr>
            <a:spLocks noGrp="1"/>
          </p:cNvSpPr>
          <p:nvPr>
            <p:ph type="sldNum" sz="quarter" idx="12"/>
          </p:nvPr>
        </p:nvSpPr>
        <p:spPr/>
        <p:txBody>
          <a:bodyPr/>
          <a:lstStyle/>
          <a:p>
            <a:fld id="{85ACF56B-F97F-42D8-B37F-65DAE327A188}" type="slidenum">
              <a:rPr lang="en-US" smtClean="0"/>
              <a:pPr/>
              <a:t>6</a:t>
            </a:fld>
            <a:endParaRPr lang="en-US"/>
          </a:p>
        </p:txBody>
      </p:sp>
    </p:spTree>
    <p:extLst>
      <p:ext uri="{BB962C8B-B14F-4D97-AF65-F5344CB8AC3E}">
        <p14:creationId xmlns:p14="http://schemas.microsoft.com/office/powerpoint/2010/main" val="4157893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sp>
        <p:nvSpPr>
          <p:cNvPr id="13" name="Google Shape;136;p18">
            <a:extLst>
              <a:ext uri="{FF2B5EF4-FFF2-40B4-BE49-F238E27FC236}">
                <a16:creationId xmlns:a16="http://schemas.microsoft.com/office/drawing/2014/main" id="{F860F97C-2A37-9C45-DE05-200A794E98EA}"/>
              </a:ext>
            </a:extLst>
          </p:cNvPr>
          <p:cNvSpPr txBox="1">
            <a:spLocks/>
          </p:cNvSpPr>
          <p:nvPr/>
        </p:nvSpPr>
        <p:spPr>
          <a:xfrm>
            <a:off x="1951500" y="3581400"/>
            <a:ext cx="5241000" cy="1159800"/>
          </a:xfrm>
          <a:prstGeom prst="rect">
            <a:avLst/>
          </a:prstGeom>
        </p:spPr>
        <p:txBody>
          <a:bodyPr spcFirstLastPara="1" vert="horz" wrap="square" lIns="91425" tIns="91425" rIns="91425" bIns="91425" rtlCol="0" anchor="ctr" anchorCtr="0">
            <a:noAutofit/>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spcBef>
                <a:spcPts val="0"/>
              </a:spcBef>
            </a:pPr>
            <a:r>
              <a:rPr lang="it-IT" sz="3600" b="1" dirty="0">
                <a:highlight>
                  <a:srgbClr val="F3B929"/>
                </a:highlight>
                <a:latin typeface="+mj-lt"/>
              </a:rPr>
              <a:t>The Challenge</a:t>
            </a:r>
          </a:p>
        </p:txBody>
      </p:sp>
      <p:sp>
        <p:nvSpPr>
          <p:cNvPr id="14" name="Google Shape;139;p18">
            <a:extLst>
              <a:ext uri="{FF2B5EF4-FFF2-40B4-BE49-F238E27FC236}">
                <a16:creationId xmlns:a16="http://schemas.microsoft.com/office/drawing/2014/main" id="{A18481D8-7ACC-C60C-9593-68BA086FE09B}"/>
              </a:ext>
            </a:extLst>
          </p:cNvPr>
          <p:cNvSpPr/>
          <p:nvPr/>
        </p:nvSpPr>
        <p:spPr>
          <a:xfrm>
            <a:off x="3470250" y="1381164"/>
            <a:ext cx="2203500" cy="2203500"/>
          </a:xfrm>
          <a:prstGeom prst="ellipse">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grpSp>
        <p:nvGrpSpPr>
          <p:cNvPr id="16" name="Gruppo 15">
            <a:extLst>
              <a:ext uri="{FF2B5EF4-FFF2-40B4-BE49-F238E27FC236}">
                <a16:creationId xmlns:a16="http://schemas.microsoft.com/office/drawing/2014/main" id="{21E4453F-9265-0CA0-9EC3-49EBACCC41AC}"/>
              </a:ext>
            </a:extLst>
          </p:cNvPr>
          <p:cNvGrpSpPr/>
          <p:nvPr/>
        </p:nvGrpSpPr>
        <p:grpSpPr>
          <a:xfrm>
            <a:off x="4044977" y="1806193"/>
            <a:ext cx="1054045" cy="1967163"/>
            <a:chOff x="6138530" y="401573"/>
            <a:chExt cx="1054045" cy="1967163"/>
          </a:xfrm>
        </p:grpSpPr>
        <p:sp>
          <p:nvSpPr>
            <p:cNvPr id="17" name="Arco 16">
              <a:extLst>
                <a:ext uri="{FF2B5EF4-FFF2-40B4-BE49-F238E27FC236}">
                  <a16:creationId xmlns:a16="http://schemas.microsoft.com/office/drawing/2014/main" id="{6281FB8F-86CA-1A16-029E-178D8A1D0677}"/>
                </a:ext>
              </a:extLst>
            </p:cNvPr>
            <p:cNvSpPr/>
            <p:nvPr/>
          </p:nvSpPr>
          <p:spPr>
            <a:xfrm>
              <a:off x="6515260" y="1226429"/>
              <a:ext cx="300583" cy="1142307"/>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grpSp>
          <p:nvGrpSpPr>
            <p:cNvPr id="18" name="Gruppo 17">
              <a:extLst>
                <a:ext uri="{FF2B5EF4-FFF2-40B4-BE49-F238E27FC236}">
                  <a16:creationId xmlns:a16="http://schemas.microsoft.com/office/drawing/2014/main" id="{FC3A5DF3-13B3-7480-AC7E-DE778DC4436F}"/>
                </a:ext>
              </a:extLst>
            </p:cNvPr>
            <p:cNvGrpSpPr/>
            <p:nvPr/>
          </p:nvGrpSpPr>
          <p:grpSpPr>
            <a:xfrm>
              <a:off x="6138530" y="401573"/>
              <a:ext cx="1054045" cy="1091251"/>
              <a:chOff x="6138530" y="401573"/>
              <a:chExt cx="1054045" cy="1091251"/>
            </a:xfrm>
          </p:grpSpPr>
          <p:sp>
            <p:nvSpPr>
              <p:cNvPr id="19" name="Ovale 18">
                <a:extLst>
                  <a:ext uri="{FF2B5EF4-FFF2-40B4-BE49-F238E27FC236}">
                    <a16:creationId xmlns:a16="http://schemas.microsoft.com/office/drawing/2014/main" id="{DA6ED526-1188-11E5-7DC2-78BD988707B2}"/>
                  </a:ext>
                </a:extLst>
              </p:cNvPr>
              <p:cNvSpPr/>
              <p:nvPr/>
            </p:nvSpPr>
            <p:spPr>
              <a:xfrm>
                <a:off x="6138530" y="401573"/>
                <a:ext cx="1054045" cy="877239"/>
              </a:xfrm>
              <a:prstGeom prst="ellipse">
                <a:avLst/>
              </a:prstGeom>
              <a:solidFill>
                <a:srgbClr val="FDFB9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0" name="Ovale 19">
                <a:extLst>
                  <a:ext uri="{FF2B5EF4-FFF2-40B4-BE49-F238E27FC236}">
                    <a16:creationId xmlns:a16="http://schemas.microsoft.com/office/drawing/2014/main" id="{EA75A60C-29B8-F114-4B00-C375CF8221BE}"/>
                  </a:ext>
                </a:extLst>
              </p:cNvPr>
              <p:cNvSpPr/>
              <p:nvPr/>
            </p:nvSpPr>
            <p:spPr>
              <a:xfrm>
                <a:off x="6473380" y="610286"/>
                <a:ext cx="284321" cy="167666"/>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1" name="Ovale 20">
                <a:extLst>
                  <a:ext uri="{FF2B5EF4-FFF2-40B4-BE49-F238E27FC236}">
                    <a16:creationId xmlns:a16="http://schemas.microsoft.com/office/drawing/2014/main" id="{B2055DCB-F0F0-1FC6-2556-17D25EFF1672}"/>
                  </a:ext>
                </a:extLst>
              </p:cNvPr>
              <p:cNvSpPr/>
              <p:nvPr/>
            </p:nvSpPr>
            <p:spPr>
              <a:xfrm>
                <a:off x="6868417" y="610286"/>
                <a:ext cx="284321" cy="167666"/>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2" name="Figura a mano libera 3">
                <a:extLst>
                  <a:ext uri="{FF2B5EF4-FFF2-40B4-BE49-F238E27FC236}">
                    <a16:creationId xmlns:a16="http://schemas.microsoft.com/office/drawing/2014/main" id="{20F5D931-0763-6368-037B-5B2F72D5C541}"/>
                  </a:ext>
                </a:extLst>
              </p:cNvPr>
              <p:cNvSpPr/>
              <p:nvPr/>
            </p:nvSpPr>
            <p:spPr>
              <a:xfrm>
                <a:off x="6471683" y="644567"/>
                <a:ext cx="276447" cy="21740"/>
              </a:xfrm>
              <a:custGeom>
                <a:avLst/>
                <a:gdLst>
                  <a:gd name="connsiteX0" fmla="*/ 0 w 276447"/>
                  <a:gd name="connsiteY0" fmla="*/ 21740 h 21740"/>
                  <a:gd name="connsiteX1" fmla="*/ 148856 w 276447"/>
                  <a:gd name="connsiteY1" fmla="*/ 475 h 21740"/>
                  <a:gd name="connsiteX2" fmla="*/ 226828 w 276447"/>
                  <a:gd name="connsiteY2" fmla="*/ 7563 h 21740"/>
                  <a:gd name="connsiteX3" fmla="*/ 276447 w 276447"/>
                  <a:gd name="connsiteY3" fmla="*/ 14652 h 21740"/>
                </a:gdLst>
                <a:ahLst/>
                <a:cxnLst>
                  <a:cxn ang="0">
                    <a:pos x="connsiteX0" y="connsiteY0"/>
                  </a:cxn>
                  <a:cxn ang="0">
                    <a:pos x="connsiteX1" y="connsiteY1"/>
                  </a:cxn>
                  <a:cxn ang="0">
                    <a:pos x="connsiteX2" y="connsiteY2"/>
                  </a:cxn>
                  <a:cxn ang="0">
                    <a:pos x="connsiteX3" y="connsiteY3"/>
                  </a:cxn>
                </a:cxnLst>
                <a:rect l="l" t="t" r="r" b="b"/>
                <a:pathLst>
                  <a:path w="276447" h="21740">
                    <a:moveTo>
                      <a:pt x="0" y="21740"/>
                    </a:moveTo>
                    <a:cubicBezTo>
                      <a:pt x="55525" y="12289"/>
                      <a:pt x="111051" y="2838"/>
                      <a:pt x="148856" y="475"/>
                    </a:cubicBezTo>
                    <a:cubicBezTo>
                      <a:pt x="186661" y="-1888"/>
                      <a:pt x="205563" y="5200"/>
                      <a:pt x="226828" y="7563"/>
                    </a:cubicBezTo>
                    <a:cubicBezTo>
                      <a:pt x="248093" y="9926"/>
                      <a:pt x="262270" y="12289"/>
                      <a:pt x="276447" y="14652"/>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3" name="Figura a mano libera 24">
                <a:extLst>
                  <a:ext uri="{FF2B5EF4-FFF2-40B4-BE49-F238E27FC236}">
                    <a16:creationId xmlns:a16="http://schemas.microsoft.com/office/drawing/2014/main" id="{F4D8A32F-1875-056B-E858-0BB2D1DBCB41}"/>
                  </a:ext>
                </a:extLst>
              </p:cNvPr>
              <p:cNvSpPr/>
              <p:nvPr/>
            </p:nvSpPr>
            <p:spPr>
              <a:xfrm>
                <a:off x="6876291" y="644567"/>
                <a:ext cx="276447" cy="21740"/>
              </a:xfrm>
              <a:custGeom>
                <a:avLst/>
                <a:gdLst>
                  <a:gd name="connsiteX0" fmla="*/ 0 w 276447"/>
                  <a:gd name="connsiteY0" fmla="*/ 21740 h 21740"/>
                  <a:gd name="connsiteX1" fmla="*/ 148856 w 276447"/>
                  <a:gd name="connsiteY1" fmla="*/ 475 h 21740"/>
                  <a:gd name="connsiteX2" fmla="*/ 226828 w 276447"/>
                  <a:gd name="connsiteY2" fmla="*/ 7563 h 21740"/>
                  <a:gd name="connsiteX3" fmla="*/ 276447 w 276447"/>
                  <a:gd name="connsiteY3" fmla="*/ 14652 h 21740"/>
                </a:gdLst>
                <a:ahLst/>
                <a:cxnLst>
                  <a:cxn ang="0">
                    <a:pos x="connsiteX0" y="connsiteY0"/>
                  </a:cxn>
                  <a:cxn ang="0">
                    <a:pos x="connsiteX1" y="connsiteY1"/>
                  </a:cxn>
                  <a:cxn ang="0">
                    <a:pos x="connsiteX2" y="connsiteY2"/>
                  </a:cxn>
                  <a:cxn ang="0">
                    <a:pos x="connsiteX3" y="connsiteY3"/>
                  </a:cxn>
                </a:cxnLst>
                <a:rect l="l" t="t" r="r" b="b"/>
                <a:pathLst>
                  <a:path w="276447" h="21740">
                    <a:moveTo>
                      <a:pt x="0" y="21740"/>
                    </a:moveTo>
                    <a:cubicBezTo>
                      <a:pt x="55525" y="12289"/>
                      <a:pt x="111051" y="2838"/>
                      <a:pt x="148856" y="475"/>
                    </a:cubicBezTo>
                    <a:cubicBezTo>
                      <a:pt x="186661" y="-1888"/>
                      <a:pt x="205563" y="5200"/>
                      <a:pt x="226828" y="7563"/>
                    </a:cubicBezTo>
                    <a:cubicBezTo>
                      <a:pt x="248093" y="9926"/>
                      <a:pt x="262270" y="12289"/>
                      <a:pt x="276447" y="14652"/>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4" name="Figura a mano libera 5">
                <a:extLst>
                  <a:ext uri="{FF2B5EF4-FFF2-40B4-BE49-F238E27FC236}">
                    <a16:creationId xmlns:a16="http://schemas.microsoft.com/office/drawing/2014/main" id="{037113C8-1EAD-1028-5D7C-02F2BC7CEBF3}"/>
                  </a:ext>
                </a:extLst>
              </p:cNvPr>
              <p:cNvSpPr/>
              <p:nvPr/>
            </p:nvSpPr>
            <p:spPr>
              <a:xfrm>
                <a:off x="6478772" y="701749"/>
                <a:ext cx="269358" cy="35970"/>
              </a:xfrm>
              <a:custGeom>
                <a:avLst/>
                <a:gdLst>
                  <a:gd name="connsiteX0" fmla="*/ 0 w 269358"/>
                  <a:gd name="connsiteY0" fmla="*/ 0 h 35970"/>
                  <a:gd name="connsiteX1" fmla="*/ 99237 w 269358"/>
                  <a:gd name="connsiteY1" fmla="*/ 35442 h 35970"/>
                  <a:gd name="connsiteX2" fmla="*/ 184298 w 269358"/>
                  <a:gd name="connsiteY2" fmla="*/ 21265 h 35970"/>
                  <a:gd name="connsiteX3" fmla="*/ 226828 w 269358"/>
                  <a:gd name="connsiteY3" fmla="*/ 21265 h 35970"/>
                  <a:gd name="connsiteX4" fmla="*/ 269358 w 269358"/>
                  <a:gd name="connsiteY4" fmla="*/ 21265 h 35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358" h="35970">
                    <a:moveTo>
                      <a:pt x="0" y="0"/>
                    </a:moveTo>
                    <a:cubicBezTo>
                      <a:pt x="34260" y="15949"/>
                      <a:pt x="68521" y="31898"/>
                      <a:pt x="99237" y="35442"/>
                    </a:cubicBezTo>
                    <a:cubicBezTo>
                      <a:pt x="129953" y="38986"/>
                      <a:pt x="163033" y="23628"/>
                      <a:pt x="184298" y="21265"/>
                    </a:cubicBezTo>
                    <a:cubicBezTo>
                      <a:pt x="205563" y="18902"/>
                      <a:pt x="226828" y="21265"/>
                      <a:pt x="226828" y="21265"/>
                    </a:cubicBezTo>
                    <a:lnTo>
                      <a:pt x="269358" y="21265"/>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5" name="Figura a mano libera 29">
                <a:extLst>
                  <a:ext uri="{FF2B5EF4-FFF2-40B4-BE49-F238E27FC236}">
                    <a16:creationId xmlns:a16="http://schemas.microsoft.com/office/drawing/2014/main" id="{B6C047A6-E9B9-B9BA-45F0-4471723A5F9E}"/>
                  </a:ext>
                </a:extLst>
              </p:cNvPr>
              <p:cNvSpPr/>
              <p:nvPr/>
            </p:nvSpPr>
            <p:spPr>
              <a:xfrm flipH="1">
                <a:off x="6885286" y="699934"/>
                <a:ext cx="269358" cy="35970"/>
              </a:xfrm>
              <a:custGeom>
                <a:avLst/>
                <a:gdLst>
                  <a:gd name="connsiteX0" fmla="*/ 0 w 269358"/>
                  <a:gd name="connsiteY0" fmla="*/ 0 h 35970"/>
                  <a:gd name="connsiteX1" fmla="*/ 99237 w 269358"/>
                  <a:gd name="connsiteY1" fmla="*/ 35442 h 35970"/>
                  <a:gd name="connsiteX2" fmla="*/ 184298 w 269358"/>
                  <a:gd name="connsiteY2" fmla="*/ 21265 h 35970"/>
                  <a:gd name="connsiteX3" fmla="*/ 226828 w 269358"/>
                  <a:gd name="connsiteY3" fmla="*/ 21265 h 35970"/>
                  <a:gd name="connsiteX4" fmla="*/ 269358 w 269358"/>
                  <a:gd name="connsiteY4" fmla="*/ 21265 h 35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358" h="35970">
                    <a:moveTo>
                      <a:pt x="0" y="0"/>
                    </a:moveTo>
                    <a:cubicBezTo>
                      <a:pt x="34260" y="15949"/>
                      <a:pt x="68521" y="31898"/>
                      <a:pt x="99237" y="35442"/>
                    </a:cubicBezTo>
                    <a:cubicBezTo>
                      <a:pt x="129953" y="38986"/>
                      <a:pt x="163033" y="23628"/>
                      <a:pt x="184298" y="21265"/>
                    </a:cubicBezTo>
                    <a:cubicBezTo>
                      <a:pt x="205563" y="18902"/>
                      <a:pt x="226828" y="21265"/>
                      <a:pt x="226828" y="21265"/>
                    </a:cubicBezTo>
                    <a:lnTo>
                      <a:pt x="269358" y="21265"/>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6" name="Ovale 25">
                <a:extLst>
                  <a:ext uri="{FF2B5EF4-FFF2-40B4-BE49-F238E27FC236}">
                    <a16:creationId xmlns:a16="http://schemas.microsoft.com/office/drawing/2014/main" id="{F7FD5876-2831-68A8-FA81-109342A6891D}"/>
                  </a:ext>
                </a:extLst>
              </p:cNvPr>
              <p:cNvSpPr/>
              <p:nvPr/>
            </p:nvSpPr>
            <p:spPr>
              <a:xfrm>
                <a:off x="6609906" y="655437"/>
                <a:ext cx="55646" cy="80467"/>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7" name="Ovale 26">
                <a:extLst>
                  <a:ext uri="{FF2B5EF4-FFF2-40B4-BE49-F238E27FC236}">
                    <a16:creationId xmlns:a16="http://schemas.microsoft.com/office/drawing/2014/main" id="{0879FE1C-90D4-8F5B-CF07-00F15EABADC2}"/>
                  </a:ext>
                </a:extLst>
              </p:cNvPr>
              <p:cNvSpPr/>
              <p:nvPr/>
            </p:nvSpPr>
            <p:spPr>
              <a:xfrm>
                <a:off x="7010387" y="658989"/>
                <a:ext cx="55646" cy="80467"/>
              </a:xfrm>
              <a:prstGeom prst="ellipse">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8" name="Figura a mano libera 10">
                <a:extLst>
                  <a:ext uri="{FF2B5EF4-FFF2-40B4-BE49-F238E27FC236}">
                    <a16:creationId xmlns:a16="http://schemas.microsoft.com/office/drawing/2014/main" id="{AF7CBA33-807F-8A14-87E0-4713C27060B5}"/>
                  </a:ext>
                </a:extLst>
              </p:cNvPr>
              <p:cNvSpPr/>
              <p:nvPr/>
            </p:nvSpPr>
            <p:spPr>
              <a:xfrm>
                <a:off x="6561633" y="877609"/>
                <a:ext cx="372993" cy="106506"/>
              </a:xfrm>
              <a:custGeom>
                <a:avLst/>
                <a:gdLst>
                  <a:gd name="connsiteX0" fmla="*/ 0 w 372993"/>
                  <a:gd name="connsiteY0" fmla="*/ 106506 h 106506"/>
                  <a:gd name="connsiteX1" fmla="*/ 134679 w 372993"/>
                  <a:gd name="connsiteY1" fmla="*/ 63975 h 106506"/>
                  <a:gd name="connsiteX2" fmla="*/ 361507 w 372993"/>
                  <a:gd name="connsiteY2" fmla="*/ 180 h 106506"/>
                  <a:gd name="connsiteX3" fmla="*/ 318977 w 372993"/>
                  <a:gd name="connsiteY3" fmla="*/ 85240 h 106506"/>
                </a:gdLst>
                <a:ahLst/>
                <a:cxnLst>
                  <a:cxn ang="0">
                    <a:pos x="connsiteX0" y="connsiteY0"/>
                  </a:cxn>
                  <a:cxn ang="0">
                    <a:pos x="connsiteX1" y="connsiteY1"/>
                  </a:cxn>
                  <a:cxn ang="0">
                    <a:pos x="connsiteX2" y="connsiteY2"/>
                  </a:cxn>
                  <a:cxn ang="0">
                    <a:pos x="connsiteX3" y="connsiteY3"/>
                  </a:cxn>
                </a:cxnLst>
                <a:rect l="l" t="t" r="r" b="b"/>
                <a:pathLst>
                  <a:path w="372993" h="106506">
                    <a:moveTo>
                      <a:pt x="0" y="106506"/>
                    </a:moveTo>
                    <a:cubicBezTo>
                      <a:pt x="37214" y="94101"/>
                      <a:pt x="74428" y="81696"/>
                      <a:pt x="134679" y="63975"/>
                    </a:cubicBezTo>
                    <a:cubicBezTo>
                      <a:pt x="194930" y="46254"/>
                      <a:pt x="330791" y="-3364"/>
                      <a:pt x="361507" y="180"/>
                    </a:cubicBezTo>
                    <a:cubicBezTo>
                      <a:pt x="392223" y="3724"/>
                      <a:pt x="355600" y="44482"/>
                      <a:pt x="318977" y="8524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9" name="Figura a mano libera 13">
                <a:extLst>
                  <a:ext uri="{FF2B5EF4-FFF2-40B4-BE49-F238E27FC236}">
                    <a16:creationId xmlns:a16="http://schemas.microsoft.com/office/drawing/2014/main" id="{0EA92FE6-6E6D-B173-535D-8FAA0CB5B852}"/>
                  </a:ext>
                </a:extLst>
              </p:cNvPr>
              <p:cNvSpPr/>
              <p:nvPr/>
            </p:nvSpPr>
            <p:spPr>
              <a:xfrm>
                <a:off x="6515260" y="1261797"/>
                <a:ext cx="590736" cy="219759"/>
              </a:xfrm>
              <a:custGeom>
                <a:avLst/>
                <a:gdLst>
                  <a:gd name="connsiteX0" fmla="*/ 229229 w 590736"/>
                  <a:gd name="connsiteY0" fmla="*/ 0 h 219759"/>
                  <a:gd name="connsiteX1" fmla="*/ 87461 w 590736"/>
                  <a:gd name="connsiteY1" fmla="*/ 134679 h 219759"/>
                  <a:gd name="connsiteX2" fmla="*/ 16578 w 590736"/>
                  <a:gd name="connsiteY2" fmla="*/ 219739 h 219759"/>
                  <a:gd name="connsiteX3" fmla="*/ 406438 w 590736"/>
                  <a:gd name="connsiteY3" fmla="*/ 127590 h 219759"/>
                  <a:gd name="connsiteX4" fmla="*/ 590736 w 590736"/>
                  <a:gd name="connsiteY4" fmla="*/ 134679 h 219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736" h="219759">
                    <a:moveTo>
                      <a:pt x="229229" y="0"/>
                    </a:moveTo>
                    <a:cubicBezTo>
                      <a:pt x="176066" y="49028"/>
                      <a:pt x="122903" y="98056"/>
                      <a:pt x="87461" y="134679"/>
                    </a:cubicBezTo>
                    <a:cubicBezTo>
                      <a:pt x="52019" y="171302"/>
                      <a:pt x="-36585" y="220921"/>
                      <a:pt x="16578" y="219739"/>
                    </a:cubicBezTo>
                    <a:cubicBezTo>
                      <a:pt x="69741" y="218558"/>
                      <a:pt x="310745" y="141767"/>
                      <a:pt x="406438" y="127590"/>
                    </a:cubicBezTo>
                    <a:cubicBezTo>
                      <a:pt x="502131" y="113413"/>
                      <a:pt x="546433" y="124046"/>
                      <a:pt x="590736" y="134679"/>
                    </a:cubicBezTo>
                  </a:path>
                </a:pathLst>
              </a:custGeom>
              <a:noFill/>
              <a:ln w="9525"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5" name="Figura a mano libera 39">
                <a:extLst>
                  <a:ext uri="{FF2B5EF4-FFF2-40B4-BE49-F238E27FC236}">
                    <a16:creationId xmlns:a16="http://schemas.microsoft.com/office/drawing/2014/main" id="{C20DE4D1-0FA1-66C7-826A-434DA27E6B27}"/>
                  </a:ext>
                </a:extLst>
              </p:cNvPr>
              <p:cNvSpPr/>
              <p:nvPr/>
            </p:nvSpPr>
            <p:spPr>
              <a:xfrm rot="20300140" flipH="1">
                <a:off x="6515261" y="1273065"/>
                <a:ext cx="590736" cy="219759"/>
              </a:xfrm>
              <a:custGeom>
                <a:avLst/>
                <a:gdLst>
                  <a:gd name="connsiteX0" fmla="*/ 229229 w 590736"/>
                  <a:gd name="connsiteY0" fmla="*/ 0 h 219759"/>
                  <a:gd name="connsiteX1" fmla="*/ 87461 w 590736"/>
                  <a:gd name="connsiteY1" fmla="*/ 134679 h 219759"/>
                  <a:gd name="connsiteX2" fmla="*/ 16578 w 590736"/>
                  <a:gd name="connsiteY2" fmla="*/ 219739 h 219759"/>
                  <a:gd name="connsiteX3" fmla="*/ 406438 w 590736"/>
                  <a:gd name="connsiteY3" fmla="*/ 127590 h 219759"/>
                  <a:gd name="connsiteX4" fmla="*/ 590736 w 590736"/>
                  <a:gd name="connsiteY4" fmla="*/ 134679 h 219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736" h="219759">
                    <a:moveTo>
                      <a:pt x="229229" y="0"/>
                    </a:moveTo>
                    <a:cubicBezTo>
                      <a:pt x="176066" y="49028"/>
                      <a:pt x="122903" y="98056"/>
                      <a:pt x="87461" y="134679"/>
                    </a:cubicBezTo>
                    <a:cubicBezTo>
                      <a:pt x="52019" y="171302"/>
                      <a:pt x="-36585" y="220921"/>
                      <a:pt x="16578" y="219739"/>
                    </a:cubicBezTo>
                    <a:cubicBezTo>
                      <a:pt x="69741" y="218558"/>
                      <a:pt x="310745" y="141767"/>
                      <a:pt x="406438" y="127590"/>
                    </a:cubicBezTo>
                    <a:cubicBezTo>
                      <a:pt x="502131" y="113413"/>
                      <a:pt x="546433" y="124046"/>
                      <a:pt x="590736" y="134679"/>
                    </a:cubicBezTo>
                  </a:path>
                </a:pathLst>
              </a:custGeom>
              <a:noFill/>
              <a:ln w="9525"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sp>
        <p:nvSpPr>
          <p:cNvPr id="36" name="Rettangolo 35">
            <a:extLst>
              <a:ext uri="{FF2B5EF4-FFF2-40B4-BE49-F238E27FC236}">
                <a16:creationId xmlns:a16="http://schemas.microsoft.com/office/drawing/2014/main" id="{07EFE6CE-939D-6A52-A416-1DA387A1CFDC}"/>
              </a:ext>
            </a:extLst>
          </p:cNvPr>
          <p:cNvSpPr/>
          <p:nvPr/>
        </p:nvSpPr>
        <p:spPr>
          <a:xfrm>
            <a:off x="2285998" y="4715838"/>
            <a:ext cx="4572000" cy="1200329"/>
          </a:xfrm>
          <a:prstGeom prst="rect">
            <a:avLst/>
          </a:prstGeom>
          <a:ln>
            <a:solidFill>
              <a:schemeClr val="tx1"/>
            </a:solidFill>
          </a:ln>
        </p:spPr>
        <p:txBody>
          <a:bodyPr>
            <a:spAutoFit/>
          </a:bodyPr>
          <a:lstStyle/>
          <a:p>
            <a:pPr lvl="0" algn="ctr">
              <a:spcBef>
                <a:spcPts val="600"/>
              </a:spcBef>
            </a:pPr>
            <a:r>
              <a:rPr lang="en-US" dirty="0">
                <a:latin typeface="+mj-lt"/>
                <a:cs typeface="MV Boli" panose="02000500030200090000" pitchFamily="2" charset="0"/>
              </a:rPr>
              <a:t>Prediction of the </a:t>
            </a:r>
            <a:r>
              <a:rPr lang="en-US" b="1" dirty="0">
                <a:latin typeface="+mj-lt"/>
                <a:cs typeface="MV Boli" panose="02000500030200090000" pitchFamily="2" charset="0"/>
              </a:rPr>
              <a:t>melting temperature (T</a:t>
            </a:r>
            <a:r>
              <a:rPr lang="en-US" b="1" baseline="-25000" dirty="0">
                <a:latin typeface="+mj-lt"/>
                <a:cs typeface="MV Boli" panose="02000500030200090000" pitchFamily="2" charset="0"/>
              </a:rPr>
              <a:t>m</a:t>
            </a:r>
            <a:r>
              <a:rPr lang="en-US" b="1" dirty="0">
                <a:latin typeface="+mj-lt"/>
                <a:cs typeface="MV Boli" panose="02000500030200090000" pitchFamily="2" charset="0"/>
              </a:rPr>
              <a:t>) </a:t>
            </a:r>
            <a:r>
              <a:rPr lang="en-US" dirty="0">
                <a:latin typeface="+mj-lt"/>
                <a:cs typeface="MV Boli" panose="02000500030200090000" pitchFamily="2" charset="0"/>
              </a:rPr>
              <a:t>and </a:t>
            </a:r>
            <a:r>
              <a:rPr lang="en-US" b="1" dirty="0">
                <a:latin typeface="+mj-lt"/>
                <a:cs typeface="MV Boli" panose="02000500030200090000" pitchFamily="2" charset="0"/>
              </a:rPr>
              <a:t>percentage of unfolding (%unfold) </a:t>
            </a:r>
            <a:r>
              <a:rPr lang="en-US" dirty="0">
                <a:latin typeface="+mj-lt"/>
                <a:cs typeface="MV Boli" panose="02000500030200090000" pitchFamily="2" charset="0"/>
              </a:rPr>
              <a:t>for most disease-associated </a:t>
            </a:r>
            <a:r>
              <a:rPr lang="en-US" dirty="0" err="1">
                <a:latin typeface="+mj-lt"/>
                <a:cs typeface="MV Boli" panose="02000500030200090000" pitchFamily="2" charset="0"/>
              </a:rPr>
              <a:t>CaM</a:t>
            </a:r>
            <a:r>
              <a:rPr lang="en-US" dirty="0">
                <a:latin typeface="+mj-lt"/>
                <a:cs typeface="MV Boli" panose="02000500030200090000" pitchFamily="2" charset="0"/>
              </a:rPr>
              <a:t> variants</a:t>
            </a:r>
          </a:p>
        </p:txBody>
      </p:sp>
      <p:sp>
        <p:nvSpPr>
          <p:cNvPr id="37" name="Text Box 8">
            <a:extLst>
              <a:ext uri="{FF2B5EF4-FFF2-40B4-BE49-F238E27FC236}">
                <a16:creationId xmlns:a16="http://schemas.microsoft.com/office/drawing/2014/main" id="{5D4F0926-BC9D-AABB-584E-FBBA5D8FE15C}"/>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2" name="Segnaposto numero diapositiva 1">
            <a:extLst>
              <a:ext uri="{FF2B5EF4-FFF2-40B4-BE49-F238E27FC236}">
                <a16:creationId xmlns:a16="http://schemas.microsoft.com/office/drawing/2014/main" id="{40A09AE4-DB8B-E902-6089-ADC32FDE5A66}"/>
              </a:ext>
            </a:extLst>
          </p:cNvPr>
          <p:cNvSpPr>
            <a:spLocks noGrp="1"/>
          </p:cNvSpPr>
          <p:nvPr>
            <p:ph type="sldNum" sz="quarter" idx="12"/>
          </p:nvPr>
        </p:nvSpPr>
        <p:spPr/>
        <p:txBody>
          <a:bodyPr/>
          <a:lstStyle/>
          <a:p>
            <a:fld id="{85ACF56B-F97F-42D8-B37F-65DAE327A188}" type="slidenum">
              <a:rPr lang="en-US" smtClean="0"/>
              <a:pPr/>
              <a:t>7</a:t>
            </a:fld>
            <a:endParaRPr lang="en-US"/>
          </a:p>
        </p:txBody>
      </p:sp>
    </p:spTree>
    <p:extLst>
      <p:ext uri="{BB962C8B-B14F-4D97-AF65-F5344CB8AC3E}">
        <p14:creationId xmlns:p14="http://schemas.microsoft.com/office/powerpoint/2010/main" val="1946350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sp>
        <p:nvSpPr>
          <p:cNvPr id="34" name="Google Shape;92;p13">
            <a:extLst>
              <a:ext uri="{FF2B5EF4-FFF2-40B4-BE49-F238E27FC236}">
                <a16:creationId xmlns:a16="http://schemas.microsoft.com/office/drawing/2014/main" id="{ADDB9F4E-0462-41F2-8EF2-9EE065A3E3B5}"/>
              </a:ext>
            </a:extLst>
          </p:cNvPr>
          <p:cNvSpPr txBox="1"/>
          <p:nvPr/>
        </p:nvSpPr>
        <p:spPr>
          <a:xfrm>
            <a:off x="457199" y="1323012"/>
            <a:ext cx="3810001" cy="600241"/>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b="1" dirty="0">
                <a:latin typeface="+mj-lt"/>
              </a:rPr>
              <a:t>As “experimental data” provider</a:t>
            </a:r>
            <a:endParaRPr b="1" dirty="0">
              <a:latin typeface="+mj-lt"/>
              <a:ea typeface="Quattrocento Sans"/>
              <a:cs typeface="Quattrocento Sans"/>
              <a:sym typeface="Quattrocento Sans"/>
            </a:endParaRPr>
          </a:p>
        </p:txBody>
      </p:sp>
      <p:grpSp>
        <p:nvGrpSpPr>
          <p:cNvPr id="4" name="Gruppo 3">
            <a:extLst>
              <a:ext uri="{FF2B5EF4-FFF2-40B4-BE49-F238E27FC236}">
                <a16:creationId xmlns:a16="http://schemas.microsoft.com/office/drawing/2014/main" id="{FC692D6F-A646-EDDB-5476-E0659B6DC323}"/>
              </a:ext>
            </a:extLst>
          </p:cNvPr>
          <p:cNvGrpSpPr/>
          <p:nvPr/>
        </p:nvGrpSpPr>
        <p:grpSpPr>
          <a:xfrm>
            <a:off x="457199" y="2017354"/>
            <a:ext cx="2516983" cy="3121084"/>
            <a:chOff x="464456" y="2021819"/>
            <a:chExt cx="2516983" cy="3121084"/>
          </a:xfrm>
        </p:grpSpPr>
        <p:pic>
          <p:nvPicPr>
            <p:cNvPr id="11" name="Immagine 10">
              <a:extLst>
                <a:ext uri="{FF2B5EF4-FFF2-40B4-BE49-F238E27FC236}">
                  <a16:creationId xmlns:a16="http://schemas.microsoft.com/office/drawing/2014/main" id="{23EA5C11-5C86-018A-B9EC-2B3512D1F940}"/>
                </a:ext>
              </a:extLst>
            </p:cNvPr>
            <p:cNvPicPr>
              <a:picLocks noChangeAspect="1"/>
            </p:cNvPicPr>
            <p:nvPr/>
          </p:nvPicPr>
          <p:blipFill rotWithShape="1">
            <a:blip r:embed="rId2"/>
            <a:srcRect l="6521"/>
            <a:stretch/>
          </p:blipFill>
          <p:spPr>
            <a:xfrm>
              <a:off x="464456" y="2021819"/>
              <a:ext cx="2438106" cy="2707045"/>
            </a:xfrm>
            <a:prstGeom prst="rect">
              <a:avLst/>
            </a:prstGeom>
          </p:spPr>
        </p:pic>
        <p:sp>
          <p:nvSpPr>
            <p:cNvPr id="13" name="Rettangolo 12">
              <a:extLst>
                <a:ext uri="{FF2B5EF4-FFF2-40B4-BE49-F238E27FC236}">
                  <a16:creationId xmlns:a16="http://schemas.microsoft.com/office/drawing/2014/main" id="{5ECA13F9-895C-2F4A-24C7-77BAFB9DD008}"/>
                </a:ext>
              </a:extLst>
            </p:cNvPr>
            <p:cNvSpPr/>
            <p:nvPr/>
          </p:nvSpPr>
          <p:spPr>
            <a:xfrm>
              <a:off x="1045383" y="4681238"/>
              <a:ext cx="1936056" cy="461665"/>
            </a:xfrm>
            <a:prstGeom prst="rect">
              <a:avLst/>
            </a:prstGeom>
          </p:spPr>
          <p:txBody>
            <a:bodyPr wrap="square">
              <a:spAutoFit/>
            </a:bodyPr>
            <a:lstStyle/>
            <a:p>
              <a:r>
                <a:rPr lang="it-IT" sz="1200" dirty="0" err="1">
                  <a:solidFill>
                    <a:schemeClr val="bg1">
                      <a:lumMod val="50000"/>
                    </a:schemeClr>
                  </a:solidFill>
                  <a:latin typeface="+mj-lt"/>
                </a:rPr>
                <a:t>Greenfield</a:t>
              </a:r>
              <a:r>
                <a:rPr lang="it-IT" sz="1200" dirty="0">
                  <a:solidFill>
                    <a:schemeClr val="bg1">
                      <a:lumMod val="50000"/>
                    </a:schemeClr>
                  </a:solidFill>
                  <a:latin typeface="+mj-lt"/>
                </a:rPr>
                <a:t> J. N., </a:t>
              </a:r>
              <a:r>
                <a:rPr lang="it-IT" sz="1200" dirty="0" err="1">
                  <a:solidFill>
                    <a:schemeClr val="bg1">
                      <a:lumMod val="50000"/>
                    </a:schemeClr>
                  </a:solidFill>
                  <a:latin typeface="+mj-lt"/>
                </a:rPr>
                <a:t>Nat</a:t>
              </a:r>
              <a:r>
                <a:rPr lang="it-IT" sz="1200" dirty="0">
                  <a:solidFill>
                    <a:schemeClr val="bg1">
                      <a:lumMod val="50000"/>
                    </a:schemeClr>
                  </a:solidFill>
                  <a:latin typeface="+mj-lt"/>
                </a:rPr>
                <a:t>. </a:t>
              </a:r>
              <a:r>
                <a:rPr lang="it-IT" sz="1200" dirty="0" err="1">
                  <a:solidFill>
                    <a:schemeClr val="bg1">
                      <a:lumMod val="50000"/>
                    </a:schemeClr>
                  </a:solidFill>
                  <a:latin typeface="+mj-lt"/>
                </a:rPr>
                <a:t>Protocol</a:t>
              </a:r>
              <a:r>
                <a:rPr lang="it-IT" sz="1200" dirty="0">
                  <a:solidFill>
                    <a:schemeClr val="bg1">
                      <a:lumMod val="50000"/>
                    </a:schemeClr>
                  </a:solidFill>
                  <a:latin typeface="+mj-lt"/>
                </a:rPr>
                <a:t> (2007)</a:t>
              </a:r>
              <a:endParaRPr lang="en-US" sz="1200" dirty="0">
                <a:solidFill>
                  <a:schemeClr val="bg1">
                    <a:lumMod val="50000"/>
                  </a:schemeClr>
                </a:solidFill>
                <a:latin typeface="+mj-lt"/>
              </a:endParaRPr>
            </a:p>
          </p:txBody>
        </p:sp>
      </p:grpSp>
      <p:grpSp>
        <p:nvGrpSpPr>
          <p:cNvPr id="3" name="Gruppo 2">
            <a:extLst>
              <a:ext uri="{FF2B5EF4-FFF2-40B4-BE49-F238E27FC236}">
                <a16:creationId xmlns:a16="http://schemas.microsoft.com/office/drawing/2014/main" id="{6266EA10-AEB4-BA5C-B188-E59EAF4D465B}"/>
              </a:ext>
            </a:extLst>
          </p:cNvPr>
          <p:cNvGrpSpPr/>
          <p:nvPr/>
        </p:nvGrpSpPr>
        <p:grpSpPr>
          <a:xfrm>
            <a:off x="5947664" y="1887294"/>
            <a:ext cx="2859232" cy="3002310"/>
            <a:chOff x="5874632" y="1973606"/>
            <a:chExt cx="2572928" cy="2682200"/>
          </a:xfrm>
        </p:grpSpPr>
        <p:pic>
          <p:nvPicPr>
            <p:cNvPr id="12" name="Immagine 11">
              <a:extLst>
                <a:ext uri="{FF2B5EF4-FFF2-40B4-BE49-F238E27FC236}">
                  <a16:creationId xmlns:a16="http://schemas.microsoft.com/office/drawing/2014/main" id="{2B23A7C7-AA48-69C2-B78C-3C7DF57306B3}"/>
                </a:ext>
              </a:extLst>
            </p:cNvPr>
            <p:cNvPicPr>
              <a:picLocks noChangeAspect="1"/>
            </p:cNvPicPr>
            <p:nvPr/>
          </p:nvPicPr>
          <p:blipFill rotWithShape="1">
            <a:blip r:embed="rId3"/>
            <a:srcRect r="2299"/>
            <a:stretch/>
          </p:blipFill>
          <p:spPr>
            <a:xfrm>
              <a:off x="5874632" y="1973606"/>
              <a:ext cx="2572928" cy="2220537"/>
            </a:xfrm>
            <a:prstGeom prst="rect">
              <a:avLst/>
            </a:prstGeom>
          </p:spPr>
        </p:pic>
        <p:sp>
          <p:nvSpPr>
            <p:cNvPr id="14" name="Rettangolo 13">
              <a:extLst>
                <a:ext uri="{FF2B5EF4-FFF2-40B4-BE49-F238E27FC236}">
                  <a16:creationId xmlns:a16="http://schemas.microsoft.com/office/drawing/2014/main" id="{0F3F3A63-C1AC-79DD-E40C-C68BA63804AD}"/>
                </a:ext>
              </a:extLst>
            </p:cNvPr>
            <p:cNvSpPr/>
            <p:nvPr/>
          </p:nvSpPr>
          <p:spPr>
            <a:xfrm>
              <a:off x="6118892" y="4194141"/>
              <a:ext cx="2289168" cy="461665"/>
            </a:xfrm>
            <a:prstGeom prst="rect">
              <a:avLst/>
            </a:prstGeom>
          </p:spPr>
          <p:txBody>
            <a:bodyPr wrap="square">
              <a:spAutoFit/>
            </a:bodyPr>
            <a:lstStyle/>
            <a:p>
              <a:r>
                <a:rPr lang="it-IT" sz="1200" dirty="0">
                  <a:solidFill>
                    <a:schemeClr val="bg1">
                      <a:lumMod val="50000"/>
                    </a:schemeClr>
                  </a:solidFill>
                  <a:latin typeface="+mj-lt"/>
                </a:rPr>
                <a:t>Dal Cortivo G., et al. CMLS (2022)</a:t>
              </a:r>
              <a:endParaRPr lang="en-US" sz="1200" dirty="0">
                <a:solidFill>
                  <a:schemeClr val="bg1">
                    <a:lumMod val="50000"/>
                  </a:schemeClr>
                </a:solidFill>
                <a:latin typeface="+mj-lt"/>
              </a:endParaRPr>
            </a:p>
          </p:txBody>
        </p:sp>
      </p:grpSp>
      <p:grpSp>
        <p:nvGrpSpPr>
          <p:cNvPr id="2" name="Gruppo 1">
            <a:extLst>
              <a:ext uri="{FF2B5EF4-FFF2-40B4-BE49-F238E27FC236}">
                <a16:creationId xmlns:a16="http://schemas.microsoft.com/office/drawing/2014/main" id="{22DF6DD6-D492-AD7C-7E4F-378222083E7E}"/>
              </a:ext>
            </a:extLst>
          </p:cNvPr>
          <p:cNvGrpSpPr/>
          <p:nvPr/>
        </p:nvGrpSpPr>
        <p:grpSpPr>
          <a:xfrm>
            <a:off x="2931784" y="2118490"/>
            <a:ext cx="2858127" cy="2682110"/>
            <a:chOff x="2938468" y="2118490"/>
            <a:chExt cx="2858127" cy="2682110"/>
          </a:xfrm>
        </p:grpSpPr>
        <p:pic>
          <p:nvPicPr>
            <p:cNvPr id="17" name="Immagine 16">
              <a:extLst>
                <a:ext uri="{FF2B5EF4-FFF2-40B4-BE49-F238E27FC236}">
                  <a16:creationId xmlns:a16="http://schemas.microsoft.com/office/drawing/2014/main" id="{5F9AE0B7-13C5-6F27-7CD9-D993B2AFB87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70" r="32936" b="52341"/>
            <a:stretch/>
          </p:blipFill>
          <p:spPr>
            <a:xfrm>
              <a:off x="2938468" y="2118490"/>
              <a:ext cx="2858127" cy="2075654"/>
            </a:xfrm>
            <a:prstGeom prst="rect">
              <a:avLst/>
            </a:prstGeom>
          </p:spPr>
        </p:pic>
        <p:sp>
          <p:nvSpPr>
            <p:cNvPr id="18" name="CasellaDiTesto 17">
              <a:extLst>
                <a:ext uri="{FF2B5EF4-FFF2-40B4-BE49-F238E27FC236}">
                  <a16:creationId xmlns:a16="http://schemas.microsoft.com/office/drawing/2014/main" id="{B097955B-5C63-9EAE-8B92-8B59E243622A}"/>
                </a:ext>
              </a:extLst>
            </p:cNvPr>
            <p:cNvSpPr txBox="1"/>
            <p:nvPr/>
          </p:nvSpPr>
          <p:spPr>
            <a:xfrm>
              <a:off x="3059742" y="4338935"/>
              <a:ext cx="2286000" cy="461665"/>
            </a:xfrm>
            <a:prstGeom prst="rect">
              <a:avLst/>
            </a:prstGeom>
            <a:noFill/>
          </p:spPr>
          <p:txBody>
            <a:bodyPr wrap="square">
              <a:spAutoFit/>
            </a:bodyPr>
            <a:lstStyle/>
            <a:p>
              <a:r>
                <a:rPr lang="en-US" sz="1200" dirty="0">
                  <a:solidFill>
                    <a:schemeClr val="bg1">
                      <a:lumMod val="50000"/>
                    </a:schemeClr>
                  </a:solidFill>
                </a:rPr>
                <a:t>Adapted from Dal Cortivo G., et al. CMLS (2022)</a:t>
              </a:r>
            </a:p>
          </p:txBody>
        </p:sp>
      </p:grpSp>
      <p:sp>
        <p:nvSpPr>
          <p:cNvPr id="19" name="Text Box 8">
            <a:extLst>
              <a:ext uri="{FF2B5EF4-FFF2-40B4-BE49-F238E27FC236}">
                <a16:creationId xmlns:a16="http://schemas.microsoft.com/office/drawing/2014/main" id="{B23E603A-865E-C765-AB72-593B794D1FD6}"/>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5" name="Segnaposto numero diapositiva 4">
            <a:extLst>
              <a:ext uri="{FF2B5EF4-FFF2-40B4-BE49-F238E27FC236}">
                <a16:creationId xmlns:a16="http://schemas.microsoft.com/office/drawing/2014/main" id="{EE682B87-C4EF-6FC6-2F21-BCCEC8DB3314}"/>
              </a:ext>
            </a:extLst>
          </p:cNvPr>
          <p:cNvSpPr>
            <a:spLocks noGrp="1"/>
          </p:cNvSpPr>
          <p:nvPr>
            <p:ph type="sldNum" sz="quarter" idx="12"/>
          </p:nvPr>
        </p:nvSpPr>
        <p:spPr/>
        <p:txBody>
          <a:bodyPr/>
          <a:lstStyle/>
          <a:p>
            <a:fld id="{85ACF56B-F97F-42D8-B37F-65DAE327A188}" type="slidenum">
              <a:rPr lang="en-US" smtClean="0"/>
              <a:pPr/>
              <a:t>8</a:t>
            </a:fld>
            <a:endParaRPr lang="en-US"/>
          </a:p>
        </p:txBody>
      </p:sp>
    </p:spTree>
    <p:extLst>
      <p:ext uri="{BB962C8B-B14F-4D97-AF65-F5344CB8AC3E}">
        <p14:creationId xmlns:p14="http://schemas.microsoft.com/office/powerpoint/2010/main" val="480536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2">
            <a:extLst>
              <a:ext uri="{FF2B5EF4-FFF2-40B4-BE49-F238E27FC236}">
                <a16:creationId xmlns:a16="http://schemas.microsoft.com/office/drawing/2014/main" id="{B9281D7C-D513-81A7-33FA-011E05E3F63B}"/>
              </a:ext>
            </a:extLst>
          </p:cNvPr>
          <p:cNvGrpSpPr/>
          <p:nvPr/>
        </p:nvGrpSpPr>
        <p:grpSpPr>
          <a:xfrm>
            <a:off x="5119284" y="2962950"/>
            <a:ext cx="3754863" cy="2723650"/>
            <a:chOff x="5119284" y="2962950"/>
            <a:chExt cx="3754863" cy="2723650"/>
          </a:xfrm>
        </p:grpSpPr>
        <p:pic>
          <p:nvPicPr>
            <p:cNvPr id="19" name="Immagine 18">
              <a:extLst>
                <a:ext uri="{FF2B5EF4-FFF2-40B4-BE49-F238E27FC236}">
                  <a16:creationId xmlns:a16="http://schemas.microsoft.com/office/drawing/2014/main" id="{8DC67740-F521-E1D5-D02C-7361A71BEF1E}"/>
                </a:ext>
              </a:extLst>
            </p:cNvPr>
            <p:cNvPicPr>
              <a:picLocks noChangeAspect="1"/>
            </p:cNvPicPr>
            <p:nvPr/>
          </p:nvPicPr>
          <p:blipFill>
            <a:blip r:embed="rId2"/>
            <a:stretch>
              <a:fillRect/>
            </a:stretch>
          </p:blipFill>
          <p:spPr>
            <a:xfrm>
              <a:off x="5177080" y="2962950"/>
              <a:ext cx="3697067" cy="2723650"/>
            </a:xfrm>
            <a:prstGeom prst="rect">
              <a:avLst/>
            </a:prstGeom>
          </p:spPr>
        </p:pic>
        <p:sp>
          <p:nvSpPr>
            <p:cNvPr id="23" name="CasellaDiTesto 22">
              <a:extLst>
                <a:ext uri="{FF2B5EF4-FFF2-40B4-BE49-F238E27FC236}">
                  <a16:creationId xmlns:a16="http://schemas.microsoft.com/office/drawing/2014/main" id="{344E2010-0AD8-4BBD-BB9C-6A87588850C2}"/>
                </a:ext>
              </a:extLst>
            </p:cNvPr>
            <p:cNvSpPr txBox="1"/>
            <p:nvPr/>
          </p:nvSpPr>
          <p:spPr>
            <a:xfrm rot="16200000">
              <a:off x="4646213" y="3836575"/>
              <a:ext cx="1284695" cy="338554"/>
            </a:xfrm>
            <a:prstGeom prst="rect">
              <a:avLst/>
            </a:prstGeom>
            <a:solidFill>
              <a:schemeClr val="bg1"/>
            </a:solidFill>
          </p:spPr>
          <p:txBody>
            <a:bodyPr wrap="square" rtlCol="0">
              <a:spAutoFit/>
            </a:bodyPr>
            <a:lstStyle/>
            <a:p>
              <a:r>
                <a:rPr lang="el-GR" sz="1600" dirty="0"/>
                <a:t>Θ</a:t>
              </a:r>
              <a:r>
                <a:rPr lang="it-IT" sz="1600" dirty="0"/>
                <a:t> (</a:t>
              </a:r>
              <a:r>
                <a:rPr lang="it-IT" sz="1600" dirty="0" err="1"/>
                <a:t>mdeg</a:t>
              </a:r>
              <a:r>
                <a:rPr lang="it-IT" sz="1600" dirty="0"/>
                <a:t>)</a:t>
              </a:r>
              <a:endParaRPr lang="en-US" sz="1600" dirty="0"/>
            </a:p>
          </p:txBody>
        </p:sp>
      </p:gr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sp>
        <p:nvSpPr>
          <p:cNvPr id="34" name="Google Shape;92;p13">
            <a:extLst>
              <a:ext uri="{FF2B5EF4-FFF2-40B4-BE49-F238E27FC236}">
                <a16:creationId xmlns:a16="http://schemas.microsoft.com/office/drawing/2014/main" id="{ADDB9F4E-0462-41F2-8EF2-9EE065A3E3B5}"/>
              </a:ext>
            </a:extLst>
          </p:cNvPr>
          <p:cNvSpPr txBox="1"/>
          <p:nvPr/>
        </p:nvSpPr>
        <p:spPr>
          <a:xfrm>
            <a:off x="457199" y="1323012"/>
            <a:ext cx="7269735" cy="600241"/>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b="1" dirty="0">
                <a:latin typeface="+mj-lt"/>
              </a:rPr>
              <a:t>As “experimental data” provider</a:t>
            </a:r>
            <a:endParaRPr b="1" dirty="0">
              <a:latin typeface="+mj-lt"/>
              <a:ea typeface="Quattrocento Sans"/>
              <a:cs typeface="Quattrocento Sans"/>
              <a:sym typeface="Quattrocento Sans"/>
            </a:endParaRPr>
          </a:p>
        </p:txBody>
      </p:sp>
      <p:sp>
        <p:nvSpPr>
          <p:cNvPr id="18" name="Google Shape;125;p17">
            <a:extLst>
              <a:ext uri="{FF2B5EF4-FFF2-40B4-BE49-F238E27FC236}">
                <a16:creationId xmlns:a16="http://schemas.microsoft.com/office/drawing/2014/main" id="{5F10AB71-CB5A-A009-B9B0-9CF0C3BDB4E9}"/>
              </a:ext>
            </a:extLst>
          </p:cNvPr>
          <p:cNvSpPr txBox="1">
            <a:spLocks/>
          </p:cNvSpPr>
          <p:nvPr/>
        </p:nvSpPr>
        <p:spPr>
          <a:xfrm>
            <a:off x="381000" y="1771785"/>
            <a:ext cx="7551210" cy="2097837"/>
          </a:xfrm>
          <a:prstGeom prst="rect">
            <a:avLst/>
          </a:prstGeom>
        </p:spPr>
        <p:txBody>
          <a:bodyPr spcFirstLastPara="1" vert="horz" wrap="square"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6200" indent="0">
              <a:spcBef>
                <a:spcPts val="600"/>
              </a:spcBef>
              <a:buClr>
                <a:schemeClr val="accent1"/>
              </a:buClr>
              <a:buSzPts val="2400"/>
              <a:buFont typeface="Arial" panose="020B0604020202020204" pitchFamily="34" charset="0"/>
              <a:buNone/>
            </a:pPr>
            <a:r>
              <a:rPr lang="it-IT" sz="1800" u="sng" dirty="0">
                <a:latin typeface="+mj-lt"/>
              </a:rPr>
              <a:t>DATA COLLECTION</a:t>
            </a:r>
          </a:p>
          <a:p>
            <a:pPr marL="76200" indent="0">
              <a:spcBef>
                <a:spcPts val="600"/>
              </a:spcBef>
              <a:buClr>
                <a:schemeClr val="accent1"/>
              </a:buClr>
              <a:buSzPts val="2400"/>
              <a:buFont typeface="Arial" panose="020B0604020202020204" pitchFamily="34" charset="0"/>
              <a:buNone/>
            </a:pPr>
            <a:r>
              <a:rPr lang="it-IT" sz="1800" dirty="0">
                <a:latin typeface="+mj-lt"/>
              </a:rPr>
              <a:t>For </a:t>
            </a:r>
            <a:r>
              <a:rPr lang="it-IT" sz="1800" dirty="0" err="1">
                <a:latin typeface="+mj-lt"/>
              </a:rPr>
              <a:t>each</a:t>
            </a:r>
            <a:r>
              <a:rPr lang="it-IT" sz="1800" dirty="0">
                <a:latin typeface="+mj-lt"/>
              </a:rPr>
              <a:t> </a:t>
            </a:r>
            <a:r>
              <a:rPr lang="it-IT" sz="1800" dirty="0" err="1">
                <a:latin typeface="+mj-lt"/>
              </a:rPr>
              <a:t>mutant</a:t>
            </a:r>
            <a:r>
              <a:rPr lang="it-IT" sz="1800" dirty="0">
                <a:latin typeface="+mj-lt"/>
              </a:rPr>
              <a:t>:</a:t>
            </a:r>
          </a:p>
          <a:p>
            <a:pPr marL="457200" indent="-381000">
              <a:spcBef>
                <a:spcPts val="600"/>
              </a:spcBef>
              <a:buClr>
                <a:schemeClr val="accent1"/>
              </a:buClr>
              <a:buSzPts val="2400"/>
              <a:buFont typeface="Arial" panose="020B0604020202020204" pitchFamily="34" charset="0"/>
              <a:buChar char="◉"/>
            </a:pPr>
            <a:r>
              <a:rPr lang="it-IT" sz="1800" dirty="0">
                <a:latin typeface="+mj-lt"/>
              </a:rPr>
              <a:t>Thermal </a:t>
            </a:r>
            <a:r>
              <a:rPr lang="it-IT" sz="1800" dirty="0" err="1">
                <a:latin typeface="+mj-lt"/>
              </a:rPr>
              <a:t>denaturation</a:t>
            </a:r>
            <a:r>
              <a:rPr lang="it-IT" sz="1800" dirty="0">
                <a:latin typeface="+mj-lt"/>
              </a:rPr>
              <a:t> </a:t>
            </a:r>
            <a:r>
              <a:rPr lang="it-IT" sz="1800" dirty="0" err="1">
                <a:latin typeface="+mj-lt"/>
              </a:rPr>
              <a:t>profiles</a:t>
            </a:r>
            <a:r>
              <a:rPr lang="it-IT" sz="1800" dirty="0">
                <a:latin typeface="+mj-lt"/>
              </a:rPr>
              <a:t> </a:t>
            </a:r>
            <a:r>
              <a:rPr lang="it-IT" sz="1800" dirty="0" err="1">
                <a:latin typeface="+mj-lt"/>
              </a:rPr>
              <a:t>were</a:t>
            </a:r>
            <a:r>
              <a:rPr lang="it-IT" sz="1800" dirty="0">
                <a:latin typeface="+mj-lt"/>
              </a:rPr>
              <a:t> </a:t>
            </a:r>
            <a:r>
              <a:rPr lang="it-IT" sz="1800" dirty="0" err="1">
                <a:latin typeface="+mj-lt"/>
              </a:rPr>
              <a:t>collected</a:t>
            </a:r>
            <a:r>
              <a:rPr lang="it-IT" sz="1800" dirty="0">
                <a:latin typeface="+mj-lt"/>
              </a:rPr>
              <a:t> in </a:t>
            </a:r>
            <a:r>
              <a:rPr lang="it-IT" sz="1800" dirty="0" err="1">
                <a:latin typeface="+mj-lt"/>
              </a:rPr>
              <a:t>two</a:t>
            </a:r>
            <a:r>
              <a:rPr lang="it-IT" sz="1800" dirty="0">
                <a:latin typeface="+mj-lt"/>
              </a:rPr>
              <a:t> </a:t>
            </a:r>
            <a:r>
              <a:rPr lang="it-IT" sz="1800" dirty="0" err="1">
                <a:latin typeface="+mj-lt"/>
              </a:rPr>
              <a:t>conditions</a:t>
            </a:r>
            <a:r>
              <a:rPr lang="it-IT" sz="1800" dirty="0">
                <a:latin typeface="+mj-lt"/>
              </a:rPr>
              <a:t>:</a:t>
            </a:r>
          </a:p>
          <a:p>
            <a:pPr lvl="1" indent="-381000">
              <a:spcBef>
                <a:spcPts val="600"/>
              </a:spcBef>
              <a:buClr>
                <a:schemeClr val="accent1"/>
              </a:buClr>
              <a:buSzPts val="2400"/>
              <a:buFont typeface="Courier New" panose="02070309020205020404" pitchFamily="49" charset="0"/>
              <a:buChar char="o"/>
            </a:pPr>
            <a:r>
              <a:rPr lang="it-IT" sz="1800" dirty="0">
                <a:latin typeface="+mj-lt"/>
              </a:rPr>
              <a:t>Apo (1 </a:t>
            </a:r>
            <a:r>
              <a:rPr lang="it-IT" sz="1800" dirty="0" err="1">
                <a:latin typeface="+mj-lt"/>
              </a:rPr>
              <a:t>mM</a:t>
            </a:r>
            <a:r>
              <a:rPr lang="it-IT" sz="1800" dirty="0">
                <a:latin typeface="+mj-lt"/>
              </a:rPr>
              <a:t> EGTA)</a:t>
            </a:r>
          </a:p>
          <a:p>
            <a:pPr lvl="1" indent="-381000">
              <a:spcBef>
                <a:spcPts val="600"/>
              </a:spcBef>
              <a:buClr>
                <a:schemeClr val="accent1"/>
              </a:buClr>
              <a:buSzPts val="2400"/>
              <a:buFont typeface="Courier New" panose="02070309020205020404" pitchFamily="49" charset="0"/>
              <a:buChar char="o"/>
            </a:pPr>
            <a:r>
              <a:rPr lang="it-IT" sz="1800" dirty="0">
                <a:latin typeface="+mj-lt"/>
              </a:rPr>
              <a:t>Ca</a:t>
            </a:r>
            <a:r>
              <a:rPr lang="it-IT" sz="1800" baseline="30000" dirty="0">
                <a:latin typeface="+mj-lt"/>
              </a:rPr>
              <a:t>2+</a:t>
            </a:r>
            <a:r>
              <a:rPr lang="it-IT" sz="1800" dirty="0">
                <a:latin typeface="+mj-lt"/>
              </a:rPr>
              <a:t>-</a:t>
            </a:r>
            <a:r>
              <a:rPr lang="it-IT" sz="1800" dirty="0" err="1">
                <a:latin typeface="+mj-lt"/>
              </a:rPr>
              <a:t>bound</a:t>
            </a:r>
            <a:r>
              <a:rPr lang="it-IT" sz="1800" dirty="0">
                <a:latin typeface="+mj-lt"/>
              </a:rPr>
              <a:t> (1 </a:t>
            </a:r>
            <a:r>
              <a:rPr lang="it-IT" sz="1800" dirty="0" err="1">
                <a:latin typeface="+mj-lt"/>
              </a:rPr>
              <a:t>mM</a:t>
            </a:r>
            <a:r>
              <a:rPr lang="it-IT" sz="1800" dirty="0">
                <a:latin typeface="+mj-lt"/>
              </a:rPr>
              <a:t> Ca</a:t>
            </a:r>
            <a:r>
              <a:rPr lang="it-IT" sz="1800" baseline="30000" dirty="0">
                <a:latin typeface="+mj-lt"/>
              </a:rPr>
              <a:t>2+</a:t>
            </a:r>
            <a:r>
              <a:rPr lang="it-IT" sz="1800" dirty="0">
                <a:latin typeface="+mj-lt"/>
              </a:rPr>
              <a:t>)</a:t>
            </a:r>
          </a:p>
          <a:p>
            <a:pPr marL="88900" lvl="1" indent="0">
              <a:spcBef>
                <a:spcPts val="600"/>
              </a:spcBef>
              <a:buClr>
                <a:schemeClr val="accent1"/>
              </a:buClr>
              <a:buSzPts val="2400"/>
              <a:buFont typeface="Arial" panose="020B0604020202020204" pitchFamily="34" charset="0"/>
              <a:buNone/>
            </a:pPr>
            <a:r>
              <a:rPr lang="el-GR" sz="1800" dirty="0">
                <a:latin typeface="+mj-lt"/>
                <a:cs typeface="Calibri" panose="020F0502020204030204" pitchFamily="34" charset="0"/>
              </a:rPr>
              <a:t>λ</a:t>
            </a:r>
            <a:r>
              <a:rPr lang="it-IT" sz="1800" dirty="0">
                <a:latin typeface="+mj-lt"/>
                <a:cs typeface="Calibri" panose="020F0502020204030204" pitchFamily="34" charset="0"/>
              </a:rPr>
              <a:t> = 222 nm</a:t>
            </a:r>
            <a:endParaRPr lang="it-IT" sz="1800" dirty="0">
              <a:latin typeface="+mj-lt"/>
            </a:endParaRPr>
          </a:p>
          <a:p>
            <a:pPr marL="88900" lvl="1" indent="0">
              <a:spcBef>
                <a:spcPts val="600"/>
              </a:spcBef>
              <a:buClr>
                <a:schemeClr val="accent1"/>
              </a:buClr>
              <a:buSzPts val="2400"/>
              <a:buFont typeface="Arial" panose="020B0604020202020204" pitchFamily="34" charset="0"/>
              <a:buNone/>
            </a:pPr>
            <a:r>
              <a:rPr lang="it-IT" sz="1800" dirty="0">
                <a:latin typeface="+mj-lt"/>
              </a:rPr>
              <a:t>Temperature range: 4-120°C</a:t>
            </a:r>
          </a:p>
          <a:p>
            <a:pPr marL="88900" lvl="1" indent="0">
              <a:spcBef>
                <a:spcPts val="600"/>
              </a:spcBef>
              <a:buClr>
                <a:schemeClr val="accent1"/>
              </a:buClr>
              <a:buSzPts val="2400"/>
              <a:buFont typeface="Arial" panose="020B0604020202020204" pitchFamily="34" charset="0"/>
              <a:buNone/>
            </a:pPr>
            <a:r>
              <a:rPr lang="it-IT" sz="1800" dirty="0">
                <a:latin typeface="+mj-lt"/>
              </a:rPr>
              <a:t>Scanning rate: 1.5°C/min</a:t>
            </a:r>
          </a:p>
        </p:txBody>
      </p:sp>
      <p:grpSp>
        <p:nvGrpSpPr>
          <p:cNvPr id="20" name="Gruppo 19">
            <a:extLst>
              <a:ext uri="{FF2B5EF4-FFF2-40B4-BE49-F238E27FC236}">
                <a16:creationId xmlns:a16="http://schemas.microsoft.com/office/drawing/2014/main" id="{B568ACEE-B4BF-82E1-BC9E-730B99ACB0ED}"/>
              </a:ext>
            </a:extLst>
          </p:cNvPr>
          <p:cNvGrpSpPr/>
          <p:nvPr/>
        </p:nvGrpSpPr>
        <p:grpSpPr>
          <a:xfrm>
            <a:off x="7162800" y="2993539"/>
            <a:ext cx="545910" cy="2162560"/>
            <a:chOff x="7275913" y="2750025"/>
            <a:chExt cx="545910" cy="2162560"/>
          </a:xfrm>
        </p:grpSpPr>
        <p:cxnSp>
          <p:nvCxnSpPr>
            <p:cNvPr id="21" name="Connettore diritto 20">
              <a:extLst>
                <a:ext uri="{FF2B5EF4-FFF2-40B4-BE49-F238E27FC236}">
                  <a16:creationId xmlns:a16="http://schemas.microsoft.com/office/drawing/2014/main" id="{43DBBA47-B85E-4142-CEFC-5E1CB41A3DB6}"/>
                </a:ext>
              </a:extLst>
            </p:cNvPr>
            <p:cNvCxnSpPr/>
            <p:nvPr/>
          </p:nvCxnSpPr>
          <p:spPr>
            <a:xfrm>
              <a:off x="7275913" y="2788585"/>
              <a:ext cx="0" cy="21240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2" name="CasellaDiTesto 21">
              <a:extLst>
                <a:ext uri="{FF2B5EF4-FFF2-40B4-BE49-F238E27FC236}">
                  <a16:creationId xmlns:a16="http://schemas.microsoft.com/office/drawing/2014/main" id="{06964078-338C-6F8E-9CF3-CD76E0FD7E6B}"/>
                </a:ext>
              </a:extLst>
            </p:cNvPr>
            <p:cNvSpPr txBox="1"/>
            <p:nvPr/>
          </p:nvSpPr>
          <p:spPr>
            <a:xfrm>
              <a:off x="7275913" y="2750025"/>
              <a:ext cx="545910" cy="369332"/>
            </a:xfrm>
            <a:prstGeom prst="rect">
              <a:avLst/>
            </a:prstGeom>
            <a:noFill/>
            <a:ln>
              <a:noFill/>
            </a:ln>
          </p:spPr>
          <p:txBody>
            <a:bodyPr wrap="square" rtlCol="0">
              <a:spAutoFit/>
            </a:bodyPr>
            <a:lstStyle/>
            <a:p>
              <a:r>
                <a:rPr lang="en-US" dirty="0">
                  <a:solidFill>
                    <a:srgbClr val="FF0000"/>
                  </a:solidFill>
                  <a:latin typeface="Arial Rounded MT Bold" panose="020F0704030504030204" pitchFamily="34" charset="0"/>
                </a:rPr>
                <a:t>T</a:t>
              </a:r>
              <a:r>
                <a:rPr lang="en-US" baseline="-25000" dirty="0">
                  <a:solidFill>
                    <a:srgbClr val="FF0000"/>
                  </a:solidFill>
                  <a:latin typeface="Arial Rounded MT Bold" panose="020F0704030504030204" pitchFamily="34" charset="0"/>
                </a:rPr>
                <a:t>m</a:t>
              </a:r>
            </a:p>
          </p:txBody>
        </p:sp>
      </p:grpSp>
      <p:grpSp>
        <p:nvGrpSpPr>
          <p:cNvPr id="25" name="Gruppo 24">
            <a:extLst>
              <a:ext uri="{FF2B5EF4-FFF2-40B4-BE49-F238E27FC236}">
                <a16:creationId xmlns:a16="http://schemas.microsoft.com/office/drawing/2014/main" id="{D9E32D67-9F37-98AD-D76B-2F1ACB4162D5}"/>
              </a:ext>
            </a:extLst>
          </p:cNvPr>
          <p:cNvGrpSpPr/>
          <p:nvPr/>
        </p:nvGrpSpPr>
        <p:grpSpPr>
          <a:xfrm>
            <a:off x="585506" y="4843091"/>
            <a:ext cx="2880227" cy="447769"/>
            <a:chOff x="1583139" y="3918263"/>
            <a:chExt cx="1523412" cy="447769"/>
          </a:xfrm>
        </p:grpSpPr>
        <p:sp>
          <p:nvSpPr>
            <p:cNvPr id="26" name="CasellaDiTesto 25">
              <a:extLst>
                <a:ext uri="{FF2B5EF4-FFF2-40B4-BE49-F238E27FC236}">
                  <a16:creationId xmlns:a16="http://schemas.microsoft.com/office/drawing/2014/main" id="{B0882513-7288-4304-6FA5-3EC981B9B5A5}"/>
                </a:ext>
              </a:extLst>
            </p:cNvPr>
            <p:cNvSpPr txBox="1"/>
            <p:nvPr/>
          </p:nvSpPr>
          <p:spPr>
            <a:xfrm>
              <a:off x="1673536" y="3963829"/>
              <a:ext cx="1433015" cy="369332"/>
            </a:xfrm>
            <a:prstGeom prst="rect">
              <a:avLst/>
            </a:prstGeom>
            <a:noFill/>
            <a:ln>
              <a:solidFill>
                <a:schemeClr val="bg1"/>
              </a:solidFill>
            </a:ln>
          </p:spPr>
          <p:txBody>
            <a:bodyPr wrap="square" rtlCol="0">
              <a:spAutoFit/>
            </a:bodyPr>
            <a:lstStyle/>
            <a:p>
              <a:r>
                <a:rPr lang="en-US" dirty="0">
                  <a:latin typeface="+mj-lt"/>
                </a:rPr>
                <a:t>T</a:t>
              </a:r>
              <a:r>
                <a:rPr lang="en-US" baseline="-25000" dirty="0">
                  <a:latin typeface="+mj-lt"/>
                </a:rPr>
                <a:t>m</a:t>
              </a:r>
              <a:r>
                <a:rPr lang="en-US" dirty="0">
                  <a:latin typeface="+mj-lt"/>
                </a:rPr>
                <a:t> = inflection point</a:t>
              </a:r>
            </a:p>
          </p:txBody>
        </p:sp>
        <p:sp>
          <p:nvSpPr>
            <p:cNvPr id="27" name="Rettangolo arrotondato 11">
              <a:extLst>
                <a:ext uri="{FF2B5EF4-FFF2-40B4-BE49-F238E27FC236}">
                  <a16:creationId xmlns:a16="http://schemas.microsoft.com/office/drawing/2014/main" id="{46E14FA3-D679-512D-1D7A-DAE47CB900CC}"/>
                </a:ext>
              </a:extLst>
            </p:cNvPr>
            <p:cNvSpPr/>
            <p:nvPr/>
          </p:nvSpPr>
          <p:spPr>
            <a:xfrm>
              <a:off x="1583139" y="3918263"/>
              <a:ext cx="1433015" cy="447769"/>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13">
            <a:extLst>
              <a:ext uri="{FF2B5EF4-FFF2-40B4-BE49-F238E27FC236}">
                <a16:creationId xmlns:a16="http://schemas.microsoft.com/office/drawing/2014/main" id="{4007F64A-FA57-0370-58DE-F87205A458A7}"/>
              </a:ext>
            </a:extLst>
          </p:cNvPr>
          <p:cNvGrpSpPr>
            <a:grpSpLocks/>
          </p:cNvGrpSpPr>
          <p:nvPr/>
        </p:nvGrpSpPr>
        <p:grpSpPr bwMode="auto">
          <a:xfrm>
            <a:off x="8375650" y="198438"/>
            <a:ext cx="692150" cy="639762"/>
            <a:chOff x="5342" y="59"/>
            <a:chExt cx="436" cy="403"/>
          </a:xfrm>
        </p:grpSpPr>
        <p:grpSp>
          <p:nvGrpSpPr>
            <p:cNvPr id="36" name="Group 3">
              <a:extLst>
                <a:ext uri="{FF2B5EF4-FFF2-40B4-BE49-F238E27FC236}">
                  <a16:creationId xmlns:a16="http://schemas.microsoft.com/office/drawing/2014/main" id="{256BAC78-4106-EF33-84F3-1DB9B31DD02F}"/>
                </a:ext>
              </a:extLst>
            </p:cNvPr>
            <p:cNvGrpSpPr>
              <a:grpSpLocks/>
            </p:cNvGrpSpPr>
            <p:nvPr/>
          </p:nvGrpSpPr>
          <p:grpSpPr bwMode="auto">
            <a:xfrm>
              <a:off x="5424" y="59"/>
              <a:ext cx="277" cy="277"/>
              <a:chOff x="5373" y="3933"/>
              <a:chExt cx="387" cy="387"/>
            </a:xfrm>
          </p:grpSpPr>
          <p:sp>
            <p:nvSpPr>
              <p:cNvPr id="38" name="Oval 4">
                <a:extLst>
                  <a:ext uri="{FF2B5EF4-FFF2-40B4-BE49-F238E27FC236}">
                    <a16:creationId xmlns:a16="http://schemas.microsoft.com/office/drawing/2014/main" id="{FA1A668F-9F5D-E08D-26FD-558A4D1419EA}"/>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39" name="Picture 5">
                <a:extLst>
                  <a:ext uri="{FF2B5EF4-FFF2-40B4-BE49-F238E27FC236}">
                    <a16:creationId xmlns:a16="http://schemas.microsoft.com/office/drawing/2014/main" id="{26E45154-9F2A-1416-A6F4-A60339112AC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0" name="Line 6">
                <a:extLst>
                  <a:ext uri="{FF2B5EF4-FFF2-40B4-BE49-F238E27FC236}">
                    <a16:creationId xmlns:a16="http://schemas.microsoft.com/office/drawing/2014/main" id="{E5530847-359A-4BA3-1246-BCAEFCB63830}"/>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7" name="Text Box 12">
              <a:extLst>
                <a:ext uri="{FF2B5EF4-FFF2-40B4-BE49-F238E27FC236}">
                  <a16:creationId xmlns:a16="http://schemas.microsoft.com/office/drawing/2014/main" id="{DC810856-3280-54EA-2817-994223A81862}"/>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
        <p:nvSpPr>
          <p:cNvPr id="41" name="Text Box 8">
            <a:extLst>
              <a:ext uri="{FF2B5EF4-FFF2-40B4-BE49-F238E27FC236}">
                <a16:creationId xmlns:a16="http://schemas.microsoft.com/office/drawing/2014/main" id="{54F850FA-F884-D4E7-B6AE-2545EA219FB5}"/>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2" name="Segnaposto numero diapositiva 1">
            <a:extLst>
              <a:ext uri="{FF2B5EF4-FFF2-40B4-BE49-F238E27FC236}">
                <a16:creationId xmlns:a16="http://schemas.microsoft.com/office/drawing/2014/main" id="{249D2C66-5E07-209A-6F14-B71032C91AD7}"/>
              </a:ext>
            </a:extLst>
          </p:cNvPr>
          <p:cNvSpPr>
            <a:spLocks noGrp="1"/>
          </p:cNvSpPr>
          <p:nvPr>
            <p:ph type="sldNum" sz="quarter" idx="12"/>
          </p:nvPr>
        </p:nvSpPr>
        <p:spPr/>
        <p:txBody>
          <a:bodyPr/>
          <a:lstStyle/>
          <a:p>
            <a:fld id="{85ACF56B-F97F-42D8-B37F-65DAE327A188}" type="slidenum">
              <a:rPr lang="en-US" smtClean="0"/>
              <a:pPr/>
              <a:t>9</a:t>
            </a:fld>
            <a:endParaRPr lang="en-US"/>
          </a:p>
        </p:txBody>
      </p:sp>
    </p:spTree>
    <p:extLst>
      <p:ext uri="{BB962C8B-B14F-4D97-AF65-F5344CB8AC3E}">
        <p14:creationId xmlns:p14="http://schemas.microsoft.com/office/powerpoint/2010/main" val="223621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po 5">
            <a:extLst>
              <a:ext uri="{FF2B5EF4-FFF2-40B4-BE49-F238E27FC236}">
                <a16:creationId xmlns:a16="http://schemas.microsoft.com/office/drawing/2014/main" id="{D800B13D-2792-532D-5AE0-AA881E2506A5}"/>
              </a:ext>
            </a:extLst>
          </p:cNvPr>
          <p:cNvGrpSpPr/>
          <p:nvPr/>
        </p:nvGrpSpPr>
        <p:grpSpPr>
          <a:xfrm>
            <a:off x="5119284" y="2962950"/>
            <a:ext cx="3754863" cy="2723650"/>
            <a:chOff x="5119284" y="2962950"/>
            <a:chExt cx="3754863" cy="2723650"/>
          </a:xfrm>
        </p:grpSpPr>
        <p:pic>
          <p:nvPicPr>
            <p:cNvPr id="19" name="Immagine 18">
              <a:extLst>
                <a:ext uri="{FF2B5EF4-FFF2-40B4-BE49-F238E27FC236}">
                  <a16:creationId xmlns:a16="http://schemas.microsoft.com/office/drawing/2014/main" id="{8DC67740-F521-E1D5-D02C-7361A71BEF1E}"/>
                </a:ext>
              </a:extLst>
            </p:cNvPr>
            <p:cNvPicPr>
              <a:picLocks noChangeAspect="1"/>
            </p:cNvPicPr>
            <p:nvPr/>
          </p:nvPicPr>
          <p:blipFill>
            <a:blip r:embed="rId2"/>
            <a:stretch>
              <a:fillRect/>
            </a:stretch>
          </p:blipFill>
          <p:spPr>
            <a:xfrm>
              <a:off x="5177080" y="2962950"/>
              <a:ext cx="3697067" cy="2723650"/>
            </a:xfrm>
            <a:prstGeom prst="rect">
              <a:avLst/>
            </a:prstGeom>
          </p:spPr>
        </p:pic>
        <p:sp>
          <p:nvSpPr>
            <p:cNvPr id="5" name="CasellaDiTesto 4">
              <a:extLst>
                <a:ext uri="{FF2B5EF4-FFF2-40B4-BE49-F238E27FC236}">
                  <a16:creationId xmlns:a16="http://schemas.microsoft.com/office/drawing/2014/main" id="{623AF90B-CB1B-62C6-93AD-569595EF5A4C}"/>
                </a:ext>
              </a:extLst>
            </p:cNvPr>
            <p:cNvSpPr txBox="1"/>
            <p:nvPr/>
          </p:nvSpPr>
          <p:spPr>
            <a:xfrm rot="16200000">
              <a:off x="4646213" y="3836575"/>
              <a:ext cx="1284695" cy="338554"/>
            </a:xfrm>
            <a:prstGeom prst="rect">
              <a:avLst/>
            </a:prstGeom>
            <a:solidFill>
              <a:schemeClr val="bg1"/>
            </a:solidFill>
          </p:spPr>
          <p:txBody>
            <a:bodyPr wrap="square" rtlCol="0">
              <a:spAutoFit/>
            </a:bodyPr>
            <a:lstStyle/>
            <a:p>
              <a:r>
                <a:rPr lang="el-GR" sz="1600" dirty="0"/>
                <a:t>Θ</a:t>
              </a:r>
              <a:r>
                <a:rPr lang="it-IT" sz="1600" dirty="0"/>
                <a:t> (</a:t>
              </a:r>
              <a:r>
                <a:rPr lang="it-IT" sz="1600" dirty="0" err="1"/>
                <a:t>mdeg</a:t>
              </a:r>
              <a:r>
                <a:rPr lang="it-IT" sz="1600" dirty="0"/>
                <a:t>)</a:t>
              </a:r>
              <a:endParaRPr lang="en-US" sz="1600" dirty="0"/>
            </a:p>
          </p:txBody>
        </p:sp>
      </p:gr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sp>
        <p:nvSpPr>
          <p:cNvPr id="18" name="Google Shape;125;p17">
            <a:extLst>
              <a:ext uri="{FF2B5EF4-FFF2-40B4-BE49-F238E27FC236}">
                <a16:creationId xmlns:a16="http://schemas.microsoft.com/office/drawing/2014/main" id="{5F10AB71-CB5A-A009-B9B0-9CF0C3BDB4E9}"/>
              </a:ext>
            </a:extLst>
          </p:cNvPr>
          <p:cNvSpPr txBox="1">
            <a:spLocks/>
          </p:cNvSpPr>
          <p:nvPr/>
        </p:nvSpPr>
        <p:spPr>
          <a:xfrm>
            <a:off x="381000" y="1771785"/>
            <a:ext cx="7551210" cy="2097837"/>
          </a:xfrm>
          <a:prstGeom prst="rect">
            <a:avLst/>
          </a:prstGeom>
        </p:spPr>
        <p:txBody>
          <a:bodyPr spcFirstLastPara="1" vert="horz" wrap="square"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6200" indent="0">
              <a:spcBef>
                <a:spcPts val="600"/>
              </a:spcBef>
              <a:buClr>
                <a:schemeClr val="accent1"/>
              </a:buClr>
              <a:buSzPts val="2400"/>
              <a:buFont typeface="Arial" panose="020B0604020202020204" pitchFamily="34" charset="0"/>
              <a:buNone/>
            </a:pPr>
            <a:r>
              <a:rPr lang="it-IT" sz="1800" dirty="0">
                <a:latin typeface="+mj-lt"/>
              </a:rPr>
              <a:t>For </a:t>
            </a:r>
            <a:r>
              <a:rPr lang="it-IT" sz="1800" dirty="0" err="1">
                <a:latin typeface="+mj-lt"/>
              </a:rPr>
              <a:t>each</a:t>
            </a:r>
            <a:r>
              <a:rPr lang="it-IT" sz="1800" dirty="0">
                <a:latin typeface="+mj-lt"/>
              </a:rPr>
              <a:t> </a:t>
            </a:r>
            <a:r>
              <a:rPr lang="it-IT" sz="1800" dirty="0" err="1">
                <a:latin typeface="+mj-lt"/>
              </a:rPr>
              <a:t>mutant</a:t>
            </a:r>
            <a:r>
              <a:rPr lang="it-IT" sz="1800" dirty="0">
                <a:latin typeface="+mj-lt"/>
              </a:rPr>
              <a:t>:</a:t>
            </a:r>
          </a:p>
          <a:p>
            <a:pPr marL="457200" indent="-381000">
              <a:spcBef>
                <a:spcPts val="600"/>
              </a:spcBef>
              <a:buClr>
                <a:schemeClr val="accent1"/>
              </a:buClr>
              <a:buSzPts val="2400"/>
              <a:buFont typeface="Arial" panose="020B0604020202020204" pitchFamily="34" charset="0"/>
              <a:buChar char="◉"/>
            </a:pPr>
            <a:r>
              <a:rPr lang="it-IT" sz="1800" dirty="0">
                <a:latin typeface="+mj-lt"/>
              </a:rPr>
              <a:t>Thermal </a:t>
            </a:r>
            <a:r>
              <a:rPr lang="it-IT" sz="1800" dirty="0" err="1">
                <a:latin typeface="+mj-lt"/>
              </a:rPr>
              <a:t>denaturation</a:t>
            </a:r>
            <a:r>
              <a:rPr lang="it-IT" sz="1800" dirty="0">
                <a:latin typeface="+mj-lt"/>
              </a:rPr>
              <a:t> </a:t>
            </a:r>
            <a:r>
              <a:rPr lang="it-IT" sz="1800" dirty="0" err="1">
                <a:latin typeface="+mj-lt"/>
              </a:rPr>
              <a:t>profiles</a:t>
            </a:r>
            <a:r>
              <a:rPr lang="it-IT" sz="1800" dirty="0">
                <a:latin typeface="+mj-lt"/>
              </a:rPr>
              <a:t> </a:t>
            </a:r>
            <a:r>
              <a:rPr lang="it-IT" sz="1800" dirty="0" err="1">
                <a:latin typeface="+mj-lt"/>
              </a:rPr>
              <a:t>were</a:t>
            </a:r>
            <a:r>
              <a:rPr lang="it-IT" sz="1800" dirty="0">
                <a:latin typeface="+mj-lt"/>
              </a:rPr>
              <a:t> </a:t>
            </a:r>
            <a:r>
              <a:rPr lang="it-IT" sz="1800" dirty="0" err="1">
                <a:latin typeface="+mj-lt"/>
              </a:rPr>
              <a:t>collected</a:t>
            </a:r>
            <a:r>
              <a:rPr lang="it-IT" sz="1800" dirty="0">
                <a:latin typeface="+mj-lt"/>
              </a:rPr>
              <a:t> in </a:t>
            </a:r>
            <a:r>
              <a:rPr lang="it-IT" sz="1800" dirty="0" err="1">
                <a:latin typeface="+mj-lt"/>
              </a:rPr>
              <a:t>two</a:t>
            </a:r>
            <a:r>
              <a:rPr lang="it-IT" sz="1800" dirty="0">
                <a:latin typeface="+mj-lt"/>
              </a:rPr>
              <a:t> </a:t>
            </a:r>
            <a:r>
              <a:rPr lang="it-IT" sz="1800" dirty="0" err="1">
                <a:latin typeface="+mj-lt"/>
              </a:rPr>
              <a:t>conditions</a:t>
            </a:r>
            <a:r>
              <a:rPr lang="it-IT" sz="1800" dirty="0">
                <a:latin typeface="+mj-lt"/>
              </a:rPr>
              <a:t>:</a:t>
            </a:r>
          </a:p>
          <a:p>
            <a:pPr lvl="1" indent="-381000">
              <a:spcBef>
                <a:spcPts val="600"/>
              </a:spcBef>
              <a:buClr>
                <a:schemeClr val="accent1"/>
              </a:buClr>
              <a:buSzPts val="2400"/>
              <a:buFont typeface="Courier New" panose="02070309020205020404" pitchFamily="49" charset="0"/>
              <a:buChar char="o"/>
            </a:pPr>
            <a:r>
              <a:rPr lang="it-IT" sz="1800" dirty="0">
                <a:latin typeface="+mj-lt"/>
              </a:rPr>
              <a:t>Apo (1 </a:t>
            </a:r>
            <a:r>
              <a:rPr lang="it-IT" sz="1800" dirty="0" err="1">
                <a:latin typeface="+mj-lt"/>
              </a:rPr>
              <a:t>mM</a:t>
            </a:r>
            <a:r>
              <a:rPr lang="it-IT" sz="1800" dirty="0">
                <a:latin typeface="+mj-lt"/>
              </a:rPr>
              <a:t> EGTA)</a:t>
            </a:r>
          </a:p>
          <a:p>
            <a:pPr lvl="1" indent="-381000">
              <a:spcBef>
                <a:spcPts val="600"/>
              </a:spcBef>
              <a:buClr>
                <a:schemeClr val="accent1"/>
              </a:buClr>
              <a:buSzPts val="2400"/>
              <a:buFont typeface="Courier New" panose="02070309020205020404" pitchFamily="49" charset="0"/>
              <a:buChar char="o"/>
            </a:pPr>
            <a:r>
              <a:rPr lang="it-IT" sz="1800" dirty="0">
                <a:latin typeface="+mj-lt"/>
              </a:rPr>
              <a:t>Ca</a:t>
            </a:r>
            <a:r>
              <a:rPr lang="it-IT" sz="1800" baseline="30000" dirty="0">
                <a:latin typeface="+mj-lt"/>
              </a:rPr>
              <a:t>2+</a:t>
            </a:r>
            <a:r>
              <a:rPr lang="it-IT" sz="1800" dirty="0">
                <a:latin typeface="+mj-lt"/>
              </a:rPr>
              <a:t>-</a:t>
            </a:r>
            <a:r>
              <a:rPr lang="it-IT" sz="1800" dirty="0" err="1">
                <a:latin typeface="+mj-lt"/>
              </a:rPr>
              <a:t>bound</a:t>
            </a:r>
            <a:r>
              <a:rPr lang="it-IT" sz="1800" dirty="0">
                <a:latin typeface="+mj-lt"/>
              </a:rPr>
              <a:t> (1 </a:t>
            </a:r>
            <a:r>
              <a:rPr lang="it-IT" sz="1800" dirty="0" err="1">
                <a:latin typeface="+mj-lt"/>
              </a:rPr>
              <a:t>mM</a:t>
            </a:r>
            <a:r>
              <a:rPr lang="it-IT" sz="1800" dirty="0">
                <a:latin typeface="+mj-lt"/>
              </a:rPr>
              <a:t> Ca</a:t>
            </a:r>
            <a:r>
              <a:rPr lang="it-IT" sz="1800" baseline="30000" dirty="0">
                <a:latin typeface="+mj-lt"/>
              </a:rPr>
              <a:t>2+</a:t>
            </a:r>
            <a:r>
              <a:rPr lang="it-IT" sz="1800" dirty="0">
                <a:latin typeface="+mj-lt"/>
              </a:rPr>
              <a:t>)</a:t>
            </a:r>
          </a:p>
          <a:p>
            <a:pPr marL="88900" lvl="1" indent="0">
              <a:spcBef>
                <a:spcPts val="600"/>
              </a:spcBef>
              <a:buClr>
                <a:schemeClr val="accent1"/>
              </a:buClr>
              <a:buSzPts val="2400"/>
              <a:buFont typeface="Arial" panose="020B0604020202020204" pitchFamily="34" charset="0"/>
              <a:buNone/>
            </a:pPr>
            <a:r>
              <a:rPr lang="el-GR" sz="1800" dirty="0">
                <a:latin typeface="+mj-lt"/>
                <a:cs typeface="Calibri" panose="020F0502020204030204" pitchFamily="34" charset="0"/>
              </a:rPr>
              <a:t>λ</a:t>
            </a:r>
            <a:r>
              <a:rPr lang="it-IT" sz="1800" dirty="0">
                <a:latin typeface="+mj-lt"/>
                <a:cs typeface="Calibri" panose="020F0502020204030204" pitchFamily="34" charset="0"/>
              </a:rPr>
              <a:t> = 222 nm</a:t>
            </a:r>
            <a:endParaRPr lang="it-IT" sz="1800" dirty="0">
              <a:latin typeface="+mj-lt"/>
            </a:endParaRPr>
          </a:p>
          <a:p>
            <a:pPr marL="88900" lvl="1" indent="0">
              <a:spcBef>
                <a:spcPts val="600"/>
              </a:spcBef>
              <a:buClr>
                <a:schemeClr val="accent1"/>
              </a:buClr>
              <a:buSzPts val="2400"/>
              <a:buFont typeface="Arial" panose="020B0604020202020204" pitchFamily="34" charset="0"/>
              <a:buNone/>
            </a:pPr>
            <a:r>
              <a:rPr lang="it-IT" sz="1800" dirty="0">
                <a:latin typeface="+mj-lt"/>
              </a:rPr>
              <a:t>Temperature range: 4-120°C</a:t>
            </a:r>
          </a:p>
          <a:p>
            <a:pPr marL="88900" lvl="1" indent="0">
              <a:spcBef>
                <a:spcPts val="600"/>
              </a:spcBef>
              <a:buClr>
                <a:schemeClr val="accent1"/>
              </a:buClr>
              <a:buSzPts val="2400"/>
              <a:buFont typeface="Arial" panose="020B0604020202020204" pitchFamily="34" charset="0"/>
              <a:buNone/>
            </a:pPr>
            <a:r>
              <a:rPr lang="it-IT" sz="1800" dirty="0">
                <a:latin typeface="+mj-lt"/>
              </a:rPr>
              <a:t>Scanning rate: 1.5°C/min</a:t>
            </a:r>
          </a:p>
        </p:txBody>
      </p:sp>
      <p:grpSp>
        <p:nvGrpSpPr>
          <p:cNvPr id="20" name="Gruppo 19">
            <a:extLst>
              <a:ext uri="{FF2B5EF4-FFF2-40B4-BE49-F238E27FC236}">
                <a16:creationId xmlns:a16="http://schemas.microsoft.com/office/drawing/2014/main" id="{B568ACEE-B4BF-82E1-BC9E-730B99ACB0ED}"/>
              </a:ext>
            </a:extLst>
          </p:cNvPr>
          <p:cNvGrpSpPr/>
          <p:nvPr/>
        </p:nvGrpSpPr>
        <p:grpSpPr>
          <a:xfrm>
            <a:off x="7162800" y="2993539"/>
            <a:ext cx="545910" cy="2162560"/>
            <a:chOff x="7275913" y="2750025"/>
            <a:chExt cx="545910" cy="2162560"/>
          </a:xfrm>
        </p:grpSpPr>
        <p:cxnSp>
          <p:nvCxnSpPr>
            <p:cNvPr id="21" name="Connettore diritto 20">
              <a:extLst>
                <a:ext uri="{FF2B5EF4-FFF2-40B4-BE49-F238E27FC236}">
                  <a16:creationId xmlns:a16="http://schemas.microsoft.com/office/drawing/2014/main" id="{43DBBA47-B85E-4142-CEFC-5E1CB41A3DB6}"/>
                </a:ext>
              </a:extLst>
            </p:cNvPr>
            <p:cNvCxnSpPr/>
            <p:nvPr/>
          </p:nvCxnSpPr>
          <p:spPr>
            <a:xfrm>
              <a:off x="7275913" y="2788585"/>
              <a:ext cx="0" cy="21240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2" name="CasellaDiTesto 21">
              <a:extLst>
                <a:ext uri="{FF2B5EF4-FFF2-40B4-BE49-F238E27FC236}">
                  <a16:creationId xmlns:a16="http://schemas.microsoft.com/office/drawing/2014/main" id="{06964078-338C-6F8E-9CF3-CD76E0FD7E6B}"/>
                </a:ext>
              </a:extLst>
            </p:cNvPr>
            <p:cNvSpPr txBox="1"/>
            <p:nvPr/>
          </p:nvSpPr>
          <p:spPr>
            <a:xfrm>
              <a:off x="7275913" y="2750025"/>
              <a:ext cx="545910" cy="369332"/>
            </a:xfrm>
            <a:prstGeom prst="rect">
              <a:avLst/>
            </a:prstGeom>
            <a:noFill/>
            <a:ln>
              <a:noFill/>
            </a:ln>
          </p:spPr>
          <p:txBody>
            <a:bodyPr wrap="square" rtlCol="0">
              <a:spAutoFit/>
            </a:bodyPr>
            <a:lstStyle/>
            <a:p>
              <a:r>
                <a:rPr lang="en-US" dirty="0">
                  <a:solidFill>
                    <a:srgbClr val="FF0000"/>
                  </a:solidFill>
                  <a:latin typeface="Arial Rounded MT Bold" panose="020F0704030504030204" pitchFamily="34" charset="0"/>
                </a:rPr>
                <a:t>T</a:t>
              </a:r>
              <a:r>
                <a:rPr lang="en-US" baseline="-25000" dirty="0">
                  <a:solidFill>
                    <a:srgbClr val="FF0000"/>
                  </a:solidFill>
                  <a:latin typeface="Arial Rounded MT Bold" panose="020F0704030504030204" pitchFamily="34" charset="0"/>
                </a:rPr>
                <a:t>m</a:t>
              </a:r>
            </a:p>
          </p:txBody>
        </p:sp>
      </p:grpSp>
      <p:grpSp>
        <p:nvGrpSpPr>
          <p:cNvPr id="28" name="Gruppo 27">
            <a:extLst>
              <a:ext uri="{FF2B5EF4-FFF2-40B4-BE49-F238E27FC236}">
                <a16:creationId xmlns:a16="http://schemas.microsoft.com/office/drawing/2014/main" id="{7E5DD3D6-DA8C-4838-B944-AEE1D8198CAE}"/>
              </a:ext>
            </a:extLst>
          </p:cNvPr>
          <p:cNvGrpSpPr/>
          <p:nvPr/>
        </p:nvGrpSpPr>
        <p:grpSpPr>
          <a:xfrm>
            <a:off x="585507" y="5518701"/>
            <a:ext cx="3847771" cy="613956"/>
            <a:chOff x="1528546" y="4280758"/>
            <a:chExt cx="2553261" cy="613956"/>
          </a:xfrm>
          <a:noFill/>
        </p:grpSpPr>
        <mc:AlternateContent xmlns:mc="http://schemas.openxmlformats.org/markup-compatibility/2006" xmlns:a14="http://schemas.microsoft.com/office/drawing/2010/main">
          <mc:Choice Requires="a14">
            <p:sp>
              <p:nvSpPr>
                <p:cNvPr id="29" name="CasellaDiTesto 28">
                  <a:extLst>
                    <a:ext uri="{FF2B5EF4-FFF2-40B4-BE49-F238E27FC236}">
                      <a16:creationId xmlns:a16="http://schemas.microsoft.com/office/drawing/2014/main" id="{47B8EE63-1396-4F5C-EB6E-800BB94AB5AC}"/>
                    </a:ext>
                  </a:extLst>
                </p:cNvPr>
                <p:cNvSpPr txBox="1"/>
                <p:nvPr/>
              </p:nvSpPr>
              <p:spPr>
                <a:xfrm>
                  <a:off x="1592215" y="4351495"/>
                  <a:ext cx="2489592" cy="494815"/>
                </a:xfrm>
                <a:prstGeom prst="rect">
                  <a:avLst/>
                </a:prstGeom>
                <a:noFill/>
                <a:ln>
                  <a:noFill/>
                </a:ln>
              </p:spPr>
              <p:txBody>
                <a:bodyPr wrap="square" lIns="0" tIns="0" rIns="0" bIns="0" rtlCol="0">
                  <a:spAutoFit/>
                </a:bodyPr>
                <a:lstStyle/>
                <a:p>
                  <a14:m>
                    <m:oMath xmlns:m="http://schemas.openxmlformats.org/officeDocument/2006/math">
                      <m:sSub>
                        <m:sSubPr>
                          <m:ctrlPr>
                            <a:rPr lang="en-US" i="1" smtClean="0">
                              <a:latin typeface="Cambria Math" panose="02040503050406030204" pitchFamily="18" charset="0"/>
                            </a:rPr>
                          </m:ctrlPr>
                        </m:sSubPr>
                        <m:e>
                          <m:r>
                            <a:rPr lang="it-IT" b="0" i="1" smtClean="0">
                              <a:latin typeface="Cambria Math" panose="02040503050406030204" pitchFamily="18" charset="0"/>
                            </a:rPr>
                            <m:t>%</m:t>
                          </m:r>
                        </m:e>
                        <m:sub>
                          <m:r>
                            <a:rPr lang="it-IT" b="0" i="1" smtClean="0">
                              <a:latin typeface="Cambria Math" panose="02040503050406030204" pitchFamily="18" charset="0"/>
                            </a:rPr>
                            <m:t>𝑢𝑛𝑓𝑜𝑙𝑑𝑖𝑛𝑔</m:t>
                          </m:r>
                        </m:sub>
                      </m:sSub>
                      <m:r>
                        <a:rPr lang="it-IT" b="0" i="1" smtClean="0">
                          <a:latin typeface="Cambria Math" panose="02040503050406030204" pitchFamily="18" charset="0"/>
                        </a:rPr>
                        <m:t>=</m:t>
                      </m:r>
                      <m:d>
                        <m:dPr>
                          <m:ctrlPr>
                            <a:rPr lang="it-IT" b="0" i="1" smtClean="0">
                              <a:latin typeface="Cambria Math" panose="02040503050406030204" pitchFamily="18" charset="0"/>
                            </a:rPr>
                          </m:ctrlPr>
                        </m:dPr>
                        <m:e>
                          <m:f>
                            <m:fPr>
                              <m:ctrlPr>
                                <a:rPr lang="it-IT" i="1">
                                  <a:latin typeface="Cambria Math" panose="02040503050406030204" pitchFamily="18" charset="0"/>
                                </a:rPr>
                              </m:ctrlPr>
                            </m:fPr>
                            <m:num>
                              <m:sSubSup>
                                <m:sSubSupPr>
                                  <m:ctrlPr>
                                    <a:rPr lang="it-IT" i="1">
                                      <a:latin typeface="Cambria Math" panose="02040503050406030204" pitchFamily="18" charset="0"/>
                                    </a:rPr>
                                  </m:ctrlPr>
                                </m:sSubSupPr>
                                <m:e>
                                  <m:r>
                                    <a:rPr lang="it-IT" i="1">
                                      <a:latin typeface="Cambria Math" panose="02040503050406030204" pitchFamily="18" charset="0"/>
                                      <a:ea typeface="Cambria Math" panose="02040503050406030204" pitchFamily="18" charset="0"/>
                                    </a:rPr>
                                    <m:t>𝜃</m:t>
                                  </m:r>
                                </m:e>
                                <m:sub>
                                  <m:r>
                                    <a:rPr lang="it-IT" i="1">
                                      <a:latin typeface="Cambria Math" panose="02040503050406030204" pitchFamily="18" charset="0"/>
                                    </a:rPr>
                                    <m:t>222</m:t>
                                  </m:r>
                                </m:sub>
                                <m:sup>
                                  <m:r>
                                    <a:rPr lang="it-IT" i="1">
                                      <a:latin typeface="Cambria Math" panose="02040503050406030204" pitchFamily="18" charset="0"/>
                                    </a:rPr>
                                    <m:t>120°</m:t>
                                  </m:r>
                                  <m:r>
                                    <a:rPr lang="it-IT" i="1">
                                      <a:latin typeface="Cambria Math" panose="02040503050406030204" pitchFamily="18" charset="0"/>
                                    </a:rPr>
                                    <m:t>𝐶</m:t>
                                  </m:r>
                                </m:sup>
                              </m:sSubSup>
                              <m:r>
                                <a:rPr lang="it-IT" i="1">
                                  <a:latin typeface="Cambria Math" panose="02040503050406030204" pitchFamily="18" charset="0"/>
                                </a:rPr>
                                <m:t>−</m:t>
                              </m:r>
                              <m:sSubSup>
                                <m:sSubSupPr>
                                  <m:ctrlPr>
                                    <a:rPr lang="it-IT" i="1">
                                      <a:latin typeface="Cambria Math" panose="02040503050406030204" pitchFamily="18" charset="0"/>
                                    </a:rPr>
                                  </m:ctrlPr>
                                </m:sSubSupPr>
                                <m:e>
                                  <m:r>
                                    <a:rPr lang="it-IT" i="1">
                                      <a:latin typeface="Cambria Math" panose="02040503050406030204" pitchFamily="18" charset="0"/>
                                      <a:ea typeface="Cambria Math" panose="02040503050406030204" pitchFamily="18" charset="0"/>
                                    </a:rPr>
                                    <m:t>𝜃</m:t>
                                  </m:r>
                                </m:e>
                                <m:sub>
                                  <m:r>
                                    <a:rPr lang="it-IT" i="1">
                                      <a:latin typeface="Cambria Math" panose="02040503050406030204" pitchFamily="18" charset="0"/>
                                    </a:rPr>
                                    <m:t>222</m:t>
                                  </m:r>
                                </m:sub>
                                <m:sup>
                                  <m:r>
                                    <a:rPr lang="it-IT" b="0" i="1" smtClean="0">
                                      <a:latin typeface="Cambria Math" panose="02040503050406030204" pitchFamily="18" charset="0"/>
                                    </a:rPr>
                                    <m:t>4</m:t>
                                  </m:r>
                                  <m:r>
                                    <a:rPr lang="it-IT" i="1">
                                      <a:latin typeface="Cambria Math" panose="02040503050406030204" pitchFamily="18" charset="0"/>
                                    </a:rPr>
                                    <m:t>°</m:t>
                                  </m:r>
                                  <m:r>
                                    <a:rPr lang="it-IT" i="1">
                                      <a:latin typeface="Cambria Math" panose="02040503050406030204" pitchFamily="18" charset="0"/>
                                    </a:rPr>
                                    <m:t>𝐶</m:t>
                                  </m:r>
                                </m:sup>
                              </m:sSubSup>
                            </m:num>
                            <m:den>
                              <m:sSubSup>
                                <m:sSubSupPr>
                                  <m:ctrlPr>
                                    <a:rPr lang="it-IT" i="1">
                                      <a:latin typeface="Cambria Math" panose="02040503050406030204" pitchFamily="18" charset="0"/>
                                    </a:rPr>
                                  </m:ctrlPr>
                                </m:sSubSupPr>
                                <m:e>
                                  <m:r>
                                    <a:rPr lang="it-IT" i="1">
                                      <a:latin typeface="Cambria Math" panose="02040503050406030204" pitchFamily="18" charset="0"/>
                                      <a:ea typeface="Cambria Math" panose="02040503050406030204" pitchFamily="18" charset="0"/>
                                    </a:rPr>
                                    <m:t>𝜃</m:t>
                                  </m:r>
                                </m:e>
                                <m:sub>
                                  <m:r>
                                    <a:rPr lang="it-IT" i="1">
                                      <a:latin typeface="Cambria Math" panose="02040503050406030204" pitchFamily="18" charset="0"/>
                                    </a:rPr>
                                    <m:t>222</m:t>
                                  </m:r>
                                </m:sub>
                                <m:sup>
                                  <m:r>
                                    <a:rPr lang="it-IT" b="0" i="1" smtClean="0">
                                      <a:latin typeface="Cambria Math" panose="02040503050406030204" pitchFamily="18" charset="0"/>
                                    </a:rPr>
                                    <m:t>4</m:t>
                                  </m:r>
                                  <m:r>
                                    <a:rPr lang="it-IT" i="1">
                                      <a:latin typeface="Cambria Math" panose="02040503050406030204" pitchFamily="18" charset="0"/>
                                    </a:rPr>
                                    <m:t>°</m:t>
                                  </m:r>
                                  <m:r>
                                    <a:rPr lang="it-IT" i="1">
                                      <a:latin typeface="Cambria Math" panose="02040503050406030204" pitchFamily="18" charset="0"/>
                                    </a:rPr>
                                    <m:t>𝐶</m:t>
                                  </m:r>
                                </m:sup>
                              </m:sSubSup>
                            </m:den>
                          </m:f>
                        </m:e>
                      </m:d>
                    </m:oMath>
                  </a14:m>
                  <a:r>
                    <a:rPr lang="en-US" dirty="0">
                      <a:latin typeface="Arial Rounded MT Bold" panose="020F0704030504030204" pitchFamily="34" charset="0"/>
                    </a:rPr>
                    <a:t>*100</a:t>
                  </a:r>
                </a:p>
              </p:txBody>
            </p:sp>
          </mc:Choice>
          <mc:Fallback xmlns="">
            <p:sp>
              <p:nvSpPr>
                <p:cNvPr id="29" name="CasellaDiTesto 28">
                  <a:extLst>
                    <a:ext uri="{FF2B5EF4-FFF2-40B4-BE49-F238E27FC236}">
                      <a16:creationId xmlns:a16="http://schemas.microsoft.com/office/drawing/2014/main" id="{47B8EE63-1396-4F5C-EB6E-800BB94AB5AC}"/>
                    </a:ext>
                  </a:extLst>
                </p:cNvPr>
                <p:cNvSpPr txBox="1">
                  <a:spLocks noRot="1" noChangeAspect="1" noMove="1" noResize="1" noEditPoints="1" noAdjustHandles="1" noChangeArrowheads="1" noChangeShapeType="1" noTextEdit="1"/>
                </p:cNvSpPr>
                <p:nvPr/>
              </p:nvSpPr>
              <p:spPr>
                <a:xfrm>
                  <a:off x="1592215" y="4351495"/>
                  <a:ext cx="2489592" cy="494815"/>
                </a:xfrm>
                <a:prstGeom prst="rect">
                  <a:avLst/>
                </a:prstGeom>
                <a:blipFill>
                  <a:blip r:embed="rId3"/>
                  <a:stretch>
                    <a:fillRect b="-4938"/>
                  </a:stretch>
                </a:blipFill>
                <a:ln>
                  <a:noFill/>
                </a:ln>
              </p:spPr>
              <p:txBody>
                <a:bodyPr/>
                <a:lstStyle/>
                <a:p>
                  <a:r>
                    <a:rPr lang="en-US">
                      <a:noFill/>
                    </a:rPr>
                    <a:t> </a:t>
                  </a:r>
                </a:p>
              </p:txBody>
            </p:sp>
          </mc:Fallback>
        </mc:AlternateContent>
        <p:sp>
          <p:nvSpPr>
            <p:cNvPr id="30" name="Rettangolo arrotondato 29">
              <a:extLst>
                <a:ext uri="{FF2B5EF4-FFF2-40B4-BE49-F238E27FC236}">
                  <a16:creationId xmlns:a16="http://schemas.microsoft.com/office/drawing/2014/main" id="{C9D59B6C-4D9C-FB0F-FCBF-1BCDB656A5F1}"/>
                </a:ext>
              </a:extLst>
            </p:cNvPr>
            <p:cNvSpPr/>
            <p:nvPr/>
          </p:nvSpPr>
          <p:spPr>
            <a:xfrm>
              <a:off x="1528546" y="4280758"/>
              <a:ext cx="2197292" cy="613956"/>
            </a:xfrm>
            <a:prstGeom prst="roundRect">
              <a:avLst/>
            </a:prstGeom>
            <a:grp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1" name="Connettore diritto 30">
            <a:extLst>
              <a:ext uri="{FF2B5EF4-FFF2-40B4-BE49-F238E27FC236}">
                <a16:creationId xmlns:a16="http://schemas.microsoft.com/office/drawing/2014/main" id="{9967AC22-0A3A-8AE0-B75A-100747A84EDA}"/>
              </a:ext>
            </a:extLst>
          </p:cNvPr>
          <p:cNvCxnSpPr>
            <a:cxnSpLocks/>
          </p:cNvCxnSpPr>
          <p:nvPr/>
        </p:nvCxnSpPr>
        <p:spPr>
          <a:xfrm rot="16200000">
            <a:off x="7205613" y="2048342"/>
            <a:ext cx="0" cy="2988000"/>
          </a:xfrm>
          <a:prstGeom prst="line">
            <a:avLst/>
          </a:prstGeom>
          <a:ln w="28575">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2" name="Connettore diritto 31">
            <a:extLst>
              <a:ext uri="{FF2B5EF4-FFF2-40B4-BE49-F238E27FC236}">
                <a16:creationId xmlns:a16="http://schemas.microsoft.com/office/drawing/2014/main" id="{C7CA2ADC-804D-6935-3AB0-C43FAAACCB02}"/>
              </a:ext>
            </a:extLst>
          </p:cNvPr>
          <p:cNvCxnSpPr>
            <a:cxnSpLocks/>
          </p:cNvCxnSpPr>
          <p:nvPr/>
        </p:nvCxnSpPr>
        <p:spPr>
          <a:xfrm rot="16200000">
            <a:off x="7269000" y="3452808"/>
            <a:ext cx="0" cy="2988000"/>
          </a:xfrm>
          <a:prstGeom prst="line">
            <a:avLst/>
          </a:prstGeom>
          <a:ln w="28575">
            <a:solidFill>
              <a:srgbClr val="00B050"/>
            </a:solidFill>
            <a:prstDash val="sysDash"/>
          </a:ln>
        </p:spPr>
        <p:style>
          <a:lnRef idx="1">
            <a:schemeClr val="accent1"/>
          </a:lnRef>
          <a:fillRef idx="0">
            <a:schemeClr val="accent1"/>
          </a:fillRef>
          <a:effectRef idx="0">
            <a:schemeClr val="accent1"/>
          </a:effectRef>
          <a:fontRef idx="minor">
            <a:schemeClr val="tx1"/>
          </a:fontRef>
        </p:style>
      </p:cxnSp>
      <p:grpSp>
        <p:nvGrpSpPr>
          <p:cNvPr id="2" name="Gruppo 1">
            <a:extLst>
              <a:ext uri="{FF2B5EF4-FFF2-40B4-BE49-F238E27FC236}">
                <a16:creationId xmlns:a16="http://schemas.microsoft.com/office/drawing/2014/main" id="{22AA3E96-DACE-A9F5-2516-AB0904F320C8}"/>
              </a:ext>
            </a:extLst>
          </p:cNvPr>
          <p:cNvGrpSpPr/>
          <p:nvPr/>
        </p:nvGrpSpPr>
        <p:grpSpPr>
          <a:xfrm>
            <a:off x="7508184" y="3628657"/>
            <a:ext cx="1409717" cy="1260000"/>
            <a:chOff x="7508184" y="3628657"/>
            <a:chExt cx="1409717" cy="1260000"/>
          </a:xfrm>
        </p:grpSpPr>
        <p:cxnSp>
          <p:nvCxnSpPr>
            <p:cNvPr id="3" name="Connettore 2 2">
              <a:extLst>
                <a:ext uri="{FF2B5EF4-FFF2-40B4-BE49-F238E27FC236}">
                  <a16:creationId xmlns:a16="http://schemas.microsoft.com/office/drawing/2014/main" id="{2FAF82CD-148C-0CFC-A502-06A24B85ED81}"/>
                </a:ext>
              </a:extLst>
            </p:cNvPr>
            <p:cNvCxnSpPr/>
            <p:nvPr/>
          </p:nvCxnSpPr>
          <p:spPr>
            <a:xfrm>
              <a:off x="8550601" y="3628657"/>
              <a:ext cx="0" cy="1260000"/>
            </a:xfrm>
            <a:prstGeom prst="straightConnector1">
              <a:avLst/>
            </a:prstGeom>
            <a:ln w="28575">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CasellaDiTesto 32">
              <a:extLst>
                <a:ext uri="{FF2B5EF4-FFF2-40B4-BE49-F238E27FC236}">
                  <a16:creationId xmlns:a16="http://schemas.microsoft.com/office/drawing/2014/main" id="{74A696FE-CC27-27E1-88F0-18B93B55CE56}"/>
                </a:ext>
              </a:extLst>
            </p:cNvPr>
            <p:cNvSpPr txBox="1"/>
            <p:nvPr/>
          </p:nvSpPr>
          <p:spPr>
            <a:xfrm>
              <a:off x="7508184" y="4379864"/>
              <a:ext cx="1409717" cy="369332"/>
            </a:xfrm>
            <a:prstGeom prst="rect">
              <a:avLst/>
            </a:prstGeom>
            <a:noFill/>
            <a:ln>
              <a:noFill/>
            </a:ln>
          </p:spPr>
          <p:txBody>
            <a:bodyPr wrap="square" rtlCol="0">
              <a:spAutoFit/>
            </a:bodyPr>
            <a:lstStyle/>
            <a:p>
              <a:r>
                <a:rPr lang="en-US" dirty="0">
                  <a:solidFill>
                    <a:srgbClr val="00B050"/>
                  </a:solidFill>
                  <a:latin typeface="Arial Rounded MT Bold" panose="020F0704030504030204" pitchFamily="34" charset="0"/>
                </a:rPr>
                <a:t>%unfold</a:t>
              </a:r>
            </a:p>
          </p:txBody>
        </p:sp>
      </p:grpSp>
      <p:grpSp>
        <p:nvGrpSpPr>
          <p:cNvPr id="35" name="Group 13">
            <a:extLst>
              <a:ext uri="{FF2B5EF4-FFF2-40B4-BE49-F238E27FC236}">
                <a16:creationId xmlns:a16="http://schemas.microsoft.com/office/drawing/2014/main" id="{4007F64A-FA57-0370-58DE-F87205A458A7}"/>
              </a:ext>
            </a:extLst>
          </p:cNvPr>
          <p:cNvGrpSpPr>
            <a:grpSpLocks/>
          </p:cNvGrpSpPr>
          <p:nvPr/>
        </p:nvGrpSpPr>
        <p:grpSpPr bwMode="auto">
          <a:xfrm>
            <a:off x="8375650" y="198438"/>
            <a:ext cx="692150" cy="639762"/>
            <a:chOff x="5342" y="59"/>
            <a:chExt cx="436" cy="403"/>
          </a:xfrm>
        </p:grpSpPr>
        <p:grpSp>
          <p:nvGrpSpPr>
            <p:cNvPr id="36" name="Group 3">
              <a:extLst>
                <a:ext uri="{FF2B5EF4-FFF2-40B4-BE49-F238E27FC236}">
                  <a16:creationId xmlns:a16="http://schemas.microsoft.com/office/drawing/2014/main" id="{256BAC78-4106-EF33-84F3-1DB9B31DD02F}"/>
                </a:ext>
              </a:extLst>
            </p:cNvPr>
            <p:cNvGrpSpPr>
              <a:grpSpLocks/>
            </p:cNvGrpSpPr>
            <p:nvPr/>
          </p:nvGrpSpPr>
          <p:grpSpPr bwMode="auto">
            <a:xfrm>
              <a:off x="5424" y="59"/>
              <a:ext cx="277" cy="277"/>
              <a:chOff x="5373" y="3933"/>
              <a:chExt cx="387" cy="387"/>
            </a:xfrm>
          </p:grpSpPr>
          <p:sp>
            <p:nvSpPr>
              <p:cNvPr id="38" name="Oval 4">
                <a:extLst>
                  <a:ext uri="{FF2B5EF4-FFF2-40B4-BE49-F238E27FC236}">
                    <a16:creationId xmlns:a16="http://schemas.microsoft.com/office/drawing/2014/main" id="{FA1A668F-9F5D-E08D-26FD-558A4D1419EA}"/>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39" name="Picture 5">
                <a:extLst>
                  <a:ext uri="{FF2B5EF4-FFF2-40B4-BE49-F238E27FC236}">
                    <a16:creationId xmlns:a16="http://schemas.microsoft.com/office/drawing/2014/main" id="{26E45154-9F2A-1416-A6F4-A60339112AC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0" name="Line 6">
                <a:extLst>
                  <a:ext uri="{FF2B5EF4-FFF2-40B4-BE49-F238E27FC236}">
                    <a16:creationId xmlns:a16="http://schemas.microsoft.com/office/drawing/2014/main" id="{E5530847-359A-4BA3-1246-BCAEFCB63830}"/>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7" name="Text Box 12">
              <a:extLst>
                <a:ext uri="{FF2B5EF4-FFF2-40B4-BE49-F238E27FC236}">
                  <a16:creationId xmlns:a16="http://schemas.microsoft.com/office/drawing/2014/main" id="{DC810856-3280-54EA-2817-994223A81862}"/>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
        <p:nvSpPr>
          <p:cNvPr id="41" name="Text Box 8">
            <a:extLst>
              <a:ext uri="{FF2B5EF4-FFF2-40B4-BE49-F238E27FC236}">
                <a16:creationId xmlns:a16="http://schemas.microsoft.com/office/drawing/2014/main" id="{54F850FA-F884-D4E7-B6AE-2545EA219FB5}"/>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4" name="Segnaposto numero diapositiva 3">
            <a:extLst>
              <a:ext uri="{FF2B5EF4-FFF2-40B4-BE49-F238E27FC236}">
                <a16:creationId xmlns:a16="http://schemas.microsoft.com/office/drawing/2014/main" id="{2E9DAF09-7500-98A6-A829-78ABBE9456CC}"/>
              </a:ext>
            </a:extLst>
          </p:cNvPr>
          <p:cNvSpPr>
            <a:spLocks noGrp="1"/>
          </p:cNvSpPr>
          <p:nvPr>
            <p:ph type="sldNum" sz="quarter" idx="12"/>
          </p:nvPr>
        </p:nvSpPr>
        <p:spPr/>
        <p:txBody>
          <a:bodyPr/>
          <a:lstStyle/>
          <a:p>
            <a:fld id="{85ACF56B-F97F-42D8-B37F-65DAE327A188}" type="slidenum">
              <a:rPr lang="en-US" smtClean="0"/>
              <a:pPr/>
              <a:t>10</a:t>
            </a:fld>
            <a:endParaRPr lang="en-US"/>
          </a:p>
        </p:txBody>
      </p:sp>
      <p:grpSp>
        <p:nvGrpSpPr>
          <p:cNvPr id="42" name="Gruppo 41">
            <a:extLst>
              <a:ext uri="{FF2B5EF4-FFF2-40B4-BE49-F238E27FC236}">
                <a16:creationId xmlns:a16="http://schemas.microsoft.com/office/drawing/2014/main" id="{775D103B-0665-30DC-4E87-D024F440ACB1}"/>
              </a:ext>
            </a:extLst>
          </p:cNvPr>
          <p:cNvGrpSpPr/>
          <p:nvPr/>
        </p:nvGrpSpPr>
        <p:grpSpPr>
          <a:xfrm>
            <a:off x="585506" y="4843091"/>
            <a:ext cx="2880227" cy="447769"/>
            <a:chOff x="1583139" y="3918263"/>
            <a:chExt cx="1523412" cy="447769"/>
          </a:xfrm>
        </p:grpSpPr>
        <p:sp>
          <p:nvSpPr>
            <p:cNvPr id="43" name="CasellaDiTesto 42">
              <a:extLst>
                <a:ext uri="{FF2B5EF4-FFF2-40B4-BE49-F238E27FC236}">
                  <a16:creationId xmlns:a16="http://schemas.microsoft.com/office/drawing/2014/main" id="{B5FDC47F-5E91-0DE1-D1CA-E72C7DC122FE}"/>
                </a:ext>
              </a:extLst>
            </p:cNvPr>
            <p:cNvSpPr txBox="1"/>
            <p:nvPr/>
          </p:nvSpPr>
          <p:spPr>
            <a:xfrm>
              <a:off x="1673536" y="3963829"/>
              <a:ext cx="1433015" cy="369332"/>
            </a:xfrm>
            <a:prstGeom prst="rect">
              <a:avLst/>
            </a:prstGeom>
            <a:noFill/>
            <a:ln>
              <a:solidFill>
                <a:schemeClr val="bg1"/>
              </a:solidFill>
            </a:ln>
          </p:spPr>
          <p:txBody>
            <a:bodyPr wrap="square" rtlCol="0">
              <a:spAutoFit/>
            </a:bodyPr>
            <a:lstStyle/>
            <a:p>
              <a:r>
                <a:rPr lang="en-US" dirty="0">
                  <a:latin typeface="+mj-lt"/>
                </a:rPr>
                <a:t>T</a:t>
              </a:r>
              <a:r>
                <a:rPr lang="en-US" baseline="-25000" dirty="0">
                  <a:latin typeface="+mj-lt"/>
                </a:rPr>
                <a:t>m</a:t>
              </a:r>
              <a:r>
                <a:rPr lang="en-US" dirty="0">
                  <a:latin typeface="+mj-lt"/>
                </a:rPr>
                <a:t> = inflection point</a:t>
              </a:r>
            </a:p>
          </p:txBody>
        </p:sp>
        <p:sp>
          <p:nvSpPr>
            <p:cNvPr id="44" name="Rettangolo arrotondato 11">
              <a:extLst>
                <a:ext uri="{FF2B5EF4-FFF2-40B4-BE49-F238E27FC236}">
                  <a16:creationId xmlns:a16="http://schemas.microsoft.com/office/drawing/2014/main" id="{044EE09F-49CD-0DA5-7F41-AED082643047}"/>
                </a:ext>
              </a:extLst>
            </p:cNvPr>
            <p:cNvSpPr/>
            <p:nvPr/>
          </p:nvSpPr>
          <p:spPr>
            <a:xfrm>
              <a:off x="1583139" y="3918263"/>
              <a:ext cx="1433015" cy="447769"/>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Google Shape;125;p17">
            <a:extLst>
              <a:ext uri="{FF2B5EF4-FFF2-40B4-BE49-F238E27FC236}">
                <a16:creationId xmlns:a16="http://schemas.microsoft.com/office/drawing/2014/main" id="{BEAACCCE-7426-DB46-A63B-98C8AB53AC48}"/>
              </a:ext>
            </a:extLst>
          </p:cNvPr>
          <p:cNvSpPr txBox="1">
            <a:spLocks/>
          </p:cNvSpPr>
          <p:nvPr/>
        </p:nvSpPr>
        <p:spPr>
          <a:xfrm>
            <a:off x="342900" y="1189028"/>
            <a:ext cx="7551210" cy="600242"/>
          </a:xfrm>
          <a:prstGeom prst="rect">
            <a:avLst/>
          </a:prstGeom>
        </p:spPr>
        <p:txBody>
          <a:bodyPr spcFirstLastPara="1" vert="horz" wrap="square"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6200" indent="0">
              <a:spcBef>
                <a:spcPts val="600"/>
              </a:spcBef>
              <a:buClr>
                <a:schemeClr val="accent1"/>
              </a:buClr>
              <a:buSzPts val="2400"/>
              <a:buFont typeface="Arial" panose="020B0604020202020204" pitchFamily="34" charset="0"/>
              <a:buNone/>
            </a:pPr>
            <a:r>
              <a:rPr lang="it-IT" sz="1800" b="1" u="sng" dirty="0">
                <a:latin typeface="+mj-lt"/>
              </a:rPr>
              <a:t>DATA COLLECTION</a:t>
            </a:r>
          </a:p>
        </p:txBody>
      </p:sp>
    </p:spTree>
    <p:extLst>
      <p:ext uri="{BB962C8B-B14F-4D97-AF65-F5344CB8AC3E}">
        <p14:creationId xmlns:p14="http://schemas.microsoft.com/office/powerpoint/2010/main" val="29936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22" presetClass="entr" presetSubtype="8"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ipe(left)">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out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grpSp>
        <p:nvGrpSpPr>
          <p:cNvPr id="23" name="Gruppo 22">
            <a:extLst>
              <a:ext uri="{FF2B5EF4-FFF2-40B4-BE49-F238E27FC236}">
                <a16:creationId xmlns:a16="http://schemas.microsoft.com/office/drawing/2014/main" id="{50D68F22-D0FD-0B34-5DE1-09C9628FD60C}"/>
              </a:ext>
            </a:extLst>
          </p:cNvPr>
          <p:cNvGrpSpPr/>
          <p:nvPr/>
        </p:nvGrpSpPr>
        <p:grpSpPr>
          <a:xfrm>
            <a:off x="913124" y="4775588"/>
            <a:ext cx="3029670" cy="600242"/>
            <a:chOff x="1265912" y="2760775"/>
            <a:chExt cx="3029670" cy="600242"/>
          </a:xfrm>
          <a:solidFill>
            <a:schemeClr val="accent1">
              <a:lumMod val="40000"/>
              <a:lumOff val="60000"/>
            </a:schemeClr>
          </a:solidFill>
        </p:grpSpPr>
        <p:sp>
          <p:nvSpPr>
            <p:cNvPr id="24" name="Rettangolo arrotondato 3">
              <a:extLst>
                <a:ext uri="{FF2B5EF4-FFF2-40B4-BE49-F238E27FC236}">
                  <a16:creationId xmlns:a16="http://schemas.microsoft.com/office/drawing/2014/main" id="{FFFE416E-AD7C-3518-E37E-85B13988B632}"/>
                </a:ext>
              </a:extLst>
            </p:cNvPr>
            <p:cNvSpPr/>
            <p:nvPr/>
          </p:nvSpPr>
          <p:spPr>
            <a:xfrm>
              <a:off x="1297996" y="2760775"/>
              <a:ext cx="2997586" cy="6002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5" name="Rettangolo 34">
              <a:extLst>
                <a:ext uri="{FF2B5EF4-FFF2-40B4-BE49-F238E27FC236}">
                  <a16:creationId xmlns:a16="http://schemas.microsoft.com/office/drawing/2014/main" id="{3A3F8D1B-3E41-5494-308F-8910299DD06D}"/>
                </a:ext>
              </a:extLst>
            </p:cNvPr>
            <p:cNvSpPr/>
            <p:nvPr/>
          </p:nvSpPr>
          <p:spPr>
            <a:xfrm>
              <a:off x="1265912" y="2876230"/>
              <a:ext cx="3018775" cy="369332"/>
            </a:xfrm>
            <a:prstGeom prst="rect">
              <a:avLst/>
            </a:prstGeom>
            <a:noFill/>
          </p:spPr>
          <p:txBody>
            <a:bodyPr wrap="none">
              <a:spAutoFit/>
            </a:bodyPr>
            <a:lstStyle/>
            <a:p>
              <a:pPr marL="76200" lvl="0">
                <a:spcBef>
                  <a:spcPts val="600"/>
                </a:spcBef>
                <a:buClr>
                  <a:schemeClr val="accent1"/>
                </a:buClr>
                <a:buSzPts val="2400"/>
              </a:pPr>
              <a:r>
                <a:rPr lang="it-IT" b="1" dirty="0" err="1">
                  <a:latin typeface="+mj-lt"/>
                </a:rPr>
                <a:t>Thermodynamic</a:t>
              </a:r>
              <a:r>
                <a:rPr lang="it-IT" b="1" dirty="0">
                  <a:latin typeface="+mj-lt"/>
                </a:rPr>
                <a:t> </a:t>
              </a:r>
              <a:r>
                <a:rPr lang="it-IT" b="1" dirty="0" err="1">
                  <a:latin typeface="+mj-lt"/>
                </a:rPr>
                <a:t>function</a:t>
              </a:r>
              <a:endParaRPr lang="it-IT" b="1" dirty="0">
                <a:latin typeface="+mj-lt"/>
              </a:endParaRPr>
            </a:p>
          </p:txBody>
        </p:sp>
      </p:grpSp>
      <p:grpSp>
        <p:nvGrpSpPr>
          <p:cNvPr id="36" name="Gruppo 35">
            <a:extLst>
              <a:ext uri="{FF2B5EF4-FFF2-40B4-BE49-F238E27FC236}">
                <a16:creationId xmlns:a16="http://schemas.microsoft.com/office/drawing/2014/main" id="{1083D8E7-EE3D-A284-7E3B-EE611CD7689F}"/>
              </a:ext>
            </a:extLst>
          </p:cNvPr>
          <p:cNvGrpSpPr/>
          <p:nvPr/>
        </p:nvGrpSpPr>
        <p:grpSpPr>
          <a:xfrm>
            <a:off x="4800600" y="4782568"/>
            <a:ext cx="3549456" cy="586283"/>
            <a:chOff x="5036127" y="2750043"/>
            <a:chExt cx="3549456" cy="586283"/>
          </a:xfrm>
          <a:solidFill>
            <a:schemeClr val="accent1">
              <a:lumMod val="60000"/>
              <a:lumOff val="40000"/>
            </a:schemeClr>
          </a:solidFill>
        </p:grpSpPr>
        <p:sp>
          <p:nvSpPr>
            <p:cNvPr id="37" name="Rettangolo arrotondato 21">
              <a:extLst>
                <a:ext uri="{FF2B5EF4-FFF2-40B4-BE49-F238E27FC236}">
                  <a16:creationId xmlns:a16="http://schemas.microsoft.com/office/drawing/2014/main" id="{CC5444E7-C545-304D-CCA8-F14A6A436699}"/>
                </a:ext>
              </a:extLst>
            </p:cNvPr>
            <p:cNvSpPr/>
            <p:nvPr/>
          </p:nvSpPr>
          <p:spPr>
            <a:xfrm>
              <a:off x="5036127" y="2750043"/>
              <a:ext cx="3549456" cy="58628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8" name="Rettangolo 37">
              <a:extLst>
                <a:ext uri="{FF2B5EF4-FFF2-40B4-BE49-F238E27FC236}">
                  <a16:creationId xmlns:a16="http://schemas.microsoft.com/office/drawing/2014/main" id="{043A272F-6723-42DE-93A4-368052D4E6FA}"/>
                </a:ext>
              </a:extLst>
            </p:cNvPr>
            <p:cNvSpPr/>
            <p:nvPr/>
          </p:nvSpPr>
          <p:spPr>
            <a:xfrm>
              <a:off x="5036127" y="2858518"/>
              <a:ext cx="3531736" cy="369332"/>
            </a:xfrm>
            <a:prstGeom prst="rect">
              <a:avLst/>
            </a:prstGeom>
            <a:noFill/>
          </p:spPr>
          <p:txBody>
            <a:bodyPr wrap="none">
              <a:spAutoFit/>
            </a:bodyPr>
            <a:lstStyle/>
            <a:p>
              <a:pPr marL="76200" lvl="0">
                <a:spcBef>
                  <a:spcPts val="600"/>
                </a:spcBef>
                <a:buClr>
                  <a:schemeClr val="accent1"/>
                </a:buClr>
                <a:buSzPts val="2400"/>
              </a:pPr>
              <a:r>
                <a:rPr lang="it-IT" b="1" dirty="0" err="1">
                  <a:latin typeface="+mj-lt"/>
                </a:rPr>
                <a:t>Numerical</a:t>
              </a:r>
              <a:r>
                <a:rPr lang="it-IT" b="1" dirty="0">
                  <a:latin typeface="+mj-lt"/>
                </a:rPr>
                <a:t> </a:t>
              </a:r>
              <a:r>
                <a:rPr lang="it-IT" b="1" dirty="0" err="1">
                  <a:latin typeface="+mj-lt"/>
                </a:rPr>
                <a:t>fitting</a:t>
              </a:r>
              <a:r>
                <a:rPr lang="it-IT" b="1" dirty="0">
                  <a:latin typeface="+mj-lt"/>
                </a:rPr>
                <a:t> (</a:t>
              </a:r>
              <a:r>
                <a:rPr lang="it-IT" b="1" dirty="0" err="1">
                  <a:latin typeface="+mj-lt"/>
                </a:rPr>
                <a:t>Polynomial</a:t>
              </a:r>
              <a:r>
                <a:rPr lang="it-IT" b="1" dirty="0">
                  <a:latin typeface="+mj-lt"/>
                </a:rPr>
                <a:t>)</a:t>
              </a:r>
            </a:p>
          </p:txBody>
        </p:sp>
      </p:grpSp>
      <mc:AlternateContent xmlns:mc="http://schemas.openxmlformats.org/markup-compatibility/2006" xmlns:a14="http://schemas.microsoft.com/office/drawing/2010/main">
        <mc:Choice Requires="a14">
          <p:sp>
            <p:nvSpPr>
              <p:cNvPr id="40" name="CasellaDiTesto 39">
                <a:extLst>
                  <a:ext uri="{FF2B5EF4-FFF2-40B4-BE49-F238E27FC236}">
                    <a16:creationId xmlns:a16="http://schemas.microsoft.com/office/drawing/2014/main" id="{A1144242-F641-C5B8-A683-2D244FB8703D}"/>
                  </a:ext>
                </a:extLst>
              </p:cNvPr>
              <p:cNvSpPr txBox="1"/>
              <p:nvPr/>
            </p:nvSpPr>
            <p:spPr>
              <a:xfrm>
                <a:off x="2282211" y="2697284"/>
                <a:ext cx="4751027" cy="659924"/>
              </a:xfrm>
              <a:prstGeom prst="rect">
                <a:avLst/>
              </a:prstGeom>
              <a:noFill/>
              <a:ln>
                <a:noFill/>
              </a:ln>
            </p:spPr>
            <p:txBody>
              <a:bodyPr wrap="square" lIns="0" tIns="0" rIns="0" bIns="0" rtlCol="0">
                <a:spAutoFit/>
              </a:bodyPr>
              <a:lstStyle/>
              <a:p>
                <a14:m>
                  <m:oMath xmlns:m="http://schemas.openxmlformats.org/officeDocument/2006/math">
                    <m:sSub>
                      <m:sSubPr>
                        <m:ctrlPr>
                          <a:rPr lang="en-US" sz="2400" i="1" smtClean="0">
                            <a:latin typeface="Cambria Math" panose="02040503050406030204" pitchFamily="18" charset="0"/>
                          </a:rPr>
                        </m:ctrlPr>
                      </m:sSubPr>
                      <m:e>
                        <m:r>
                          <a:rPr lang="it-IT" sz="2400" b="0" i="1" smtClean="0">
                            <a:latin typeface="Cambria Math" panose="02040503050406030204" pitchFamily="18" charset="0"/>
                          </a:rPr>
                          <m:t>%</m:t>
                        </m:r>
                      </m:e>
                      <m:sub>
                        <m:r>
                          <a:rPr lang="it-IT" sz="2400" b="0" i="1" smtClean="0">
                            <a:latin typeface="Cambria Math" panose="02040503050406030204" pitchFamily="18" charset="0"/>
                          </a:rPr>
                          <m:t>𝑢𝑛𝑓𝑜𝑙𝑑𝑖𝑛𝑔</m:t>
                        </m:r>
                      </m:sub>
                    </m:sSub>
                    <m:r>
                      <a:rPr lang="it-IT" sz="2400" b="0" i="1" smtClean="0">
                        <a:latin typeface="Cambria Math" panose="02040503050406030204" pitchFamily="18" charset="0"/>
                      </a:rPr>
                      <m:t>=</m:t>
                    </m:r>
                    <m:d>
                      <m:dPr>
                        <m:ctrlPr>
                          <a:rPr lang="it-IT" sz="2400" b="0" i="1" smtClean="0">
                            <a:latin typeface="Cambria Math" panose="02040503050406030204" pitchFamily="18" charset="0"/>
                          </a:rPr>
                        </m:ctrlPr>
                      </m:dPr>
                      <m:e>
                        <m:f>
                          <m:fPr>
                            <m:ctrlPr>
                              <a:rPr lang="it-IT" sz="2400" i="1">
                                <a:latin typeface="Cambria Math" panose="02040503050406030204" pitchFamily="18" charset="0"/>
                              </a:rPr>
                            </m:ctrlPr>
                          </m:fPr>
                          <m:num>
                            <m:sSubSup>
                              <m:sSubSupPr>
                                <m:ctrlPr>
                                  <a:rPr lang="it-IT" sz="2400" i="1">
                                    <a:latin typeface="Cambria Math" panose="02040503050406030204" pitchFamily="18" charset="0"/>
                                  </a:rPr>
                                </m:ctrlPr>
                              </m:sSubSupPr>
                              <m:e>
                                <m:r>
                                  <a:rPr lang="it-IT" sz="2400" i="1">
                                    <a:latin typeface="Cambria Math" panose="02040503050406030204" pitchFamily="18" charset="0"/>
                                    <a:ea typeface="Cambria Math" panose="02040503050406030204" pitchFamily="18" charset="0"/>
                                  </a:rPr>
                                  <m:t>𝜃</m:t>
                                </m:r>
                              </m:e>
                              <m:sub>
                                <m:r>
                                  <a:rPr lang="it-IT" sz="2400" i="1">
                                    <a:latin typeface="Cambria Math" panose="02040503050406030204" pitchFamily="18" charset="0"/>
                                  </a:rPr>
                                  <m:t>222</m:t>
                                </m:r>
                              </m:sub>
                              <m:sup>
                                <m:r>
                                  <a:rPr lang="it-IT" sz="2400" i="1">
                                    <a:latin typeface="Cambria Math" panose="02040503050406030204" pitchFamily="18" charset="0"/>
                                  </a:rPr>
                                  <m:t>120°</m:t>
                                </m:r>
                                <m:r>
                                  <a:rPr lang="it-IT" sz="2400" i="1">
                                    <a:latin typeface="Cambria Math" panose="02040503050406030204" pitchFamily="18" charset="0"/>
                                  </a:rPr>
                                  <m:t>𝐶</m:t>
                                </m:r>
                              </m:sup>
                            </m:sSubSup>
                            <m:r>
                              <a:rPr lang="it-IT" sz="2400" i="1">
                                <a:latin typeface="Cambria Math" panose="02040503050406030204" pitchFamily="18" charset="0"/>
                              </a:rPr>
                              <m:t>−</m:t>
                            </m:r>
                            <m:sSubSup>
                              <m:sSubSupPr>
                                <m:ctrlPr>
                                  <a:rPr lang="it-IT" sz="2400" i="1">
                                    <a:latin typeface="Cambria Math" panose="02040503050406030204" pitchFamily="18" charset="0"/>
                                  </a:rPr>
                                </m:ctrlPr>
                              </m:sSubSupPr>
                              <m:e>
                                <m:r>
                                  <a:rPr lang="it-IT" sz="2400" i="1">
                                    <a:latin typeface="Cambria Math" panose="02040503050406030204" pitchFamily="18" charset="0"/>
                                    <a:ea typeface="Cambria Math" panose="02040503050406030204" pitchFamily="18" charset="0"/>
                                  </a:rPr>
                                  <m:t>𝜃</m:t>
                                </m:r>
                              </m:e>
                              <m:sub>
                                <m:r>
                                  <a:rPr lang="it-IT" sz="2400" i="1">
                                    <a:latin typeface="Cambria Math" panose="02040503050406030204" pitchFamily="18" charset="0"/>
                                  </a:rPr>
                                  <m:t>222</m:t>
                                </m:r>
                              </m:sub>
                              <m:sup>
                                <m:r>
                                  <a:rPr lang="it-IT" sz="2400" b="0" i="1" smtClean="0">
                                    <a:latin typeface="Cambria Math" panose="02040503050406030204" pitchFamily="18" charset="0"/>
                                  </a:rPr>
                                  <m:t>4</m:t>
                                </m:r>
                                <m:r>
                                  <a:rPr lang="it-IT" sz="2400" i="1">
                                    <a:latin typeface="Cambria Math" panose="02040503050406030204" pitchFamily="18" charset="0"/>
                                  </a:rPr>
                                  <m:t>°</m:t>
                                </m:r>
                                <m:r>
                                  <a:rPr lang="it-IT" sz="2400" i="1">
                                    <a:latin typeface="Cambria Math" panose="02040503050406030204" pitchFamily="18" charset="0"/>
                                  </a:rPr>
                                  <m:t>𝐶</m:t>
                                </m:r>
                              </m:sup>
                            </m:sSubSup>
                          </m:num>
                          <m:den>
                            <m:sSubSup>
                              <m:sSubSupPr>
                                <m:ctrlPr>
                                  <a:rPr lang="it-IT" sz="2400" i="1">
                                    <a:latin typeface="Cambria Math" panose="02040503050406030204" pitchFamily="18" charset="0"/>
                                  </a:rPr>
                                </m:ctrlPr>
                              </m:sSubSupPr>
                              <m:e>
                                <m:r>
                                  <a:rPr lang="it-IT" sz="2400" i="1">
                                    <a:latin typeface="Cambria Math" panose="02040503050406030204" pitchFamily="18" charset="0"/>
                                    <a:ea typeface="Cambria Math" panose="02040503050406030204" pitchFamily="18" charset="0"/>
                                  </a:rPr>
                                  <m:t>𝜃</m:t>
                                </m:r>
                              </m:e>
                              <m:sub>
                                <m:r>
                                  <a:rPr lang="it-IT" sz="2400" i="1">
                                    <a:latin typeface="Cambria Math" panose="02040503050406030204" pitchFamily="18" charset="0"/>
                                  </a:rPr>
                                  <m:t>222</m:t>
                                </m:r>
                              </m:sub>
                              <m:sup>
                                <m:r>
                                  <a:rPr lang="it-IT" sz="2400" b="0" i="1" smtClean="0">
                                    <a:latin typeface="Cambria Math" panose="02040503050406030204" pitchFamily="18" charset="0"/>
                                  </a:rPr>
                                  <m:t>4</m:t>
                                </m:r>
                                <m:r>
                                  <a:rPr lang="it-IT" sz="2400" i="1">
                                    <a:latin typeface="Cambria Math" panose="02040503050406030204" pitchFamily="18" charset="0"/>
                                  </a:rPr>
                                  <m:t>°</m:t>
                                </m:r>
                                <m:r>
                                  <a:rPr lang="it-IT" sz="2400" i="1">
                                    <a:latin typeface="Cambria Math" panose="02040503050406030204" pitchFamily="18" charset="0"/>
                                  </a:rPr>
                                  <m:t>𝐶</m:t>
                                </m:r>
                              </m:sup>
                            </m:sSubSup>
                          </m:den>
                        </m:f>
                      </m:e>
                    </m:d>
                  </m:oMath>
                </a14:m>
                <a:r>
                  <a:rPr lang="en-US" dirty="0">
                    <a:latin typeface="Arial Rounded MT Bold" panose="020F0704030504030204" pitchFamily="34" charset="0"/>
                  </a:rPr>
                  <a:t>*100</a:t>
                </a:r>
                <a:endParaRPr lang="en-US" sz="2400" dirty="0">
                  <a:latin typeface="Arial Rounded MT Bold" panose="020F0704030504030204" pitchFamily="34" charset="0"/>
                </a:endParaRPr>
              </a:p>
            </p:txBody>
          </p:sp>
        </mc:Choice>
        <mc:Fallback xmlns="">
          <p:sp>
            <p:nvSpPr>
              <p:cNvPr id="40" name="CasellaDiTesto 39">
                <a:extLst>
                  <a:ext uri="{FF2B5EF4-FFF2-40B4-BE49-F238E27FC236}">
                    <a16:creationId xmlns:a16="http://schemas.microsoft.com/office/drawing/2014/main" id="{A1144242-F641-C5B8-A683-2D244FB8703D}"/>
                  </a:ext>
                </a:extLst>
              </p:cNvPr>
              <p:cNvSpPr txBox="1">
                <a:spLocks noRot="1" noChangeAspect="1" noMove="1" noResize="1" noEditPoints="1" noAdjustHandles="1" noChangeArrowheads="1" noChangeShapeType="1" noTextEdit="1"/>
              </p:cNvSpPr>
              <p:nvPr/>
            </p:nvSpPr>
            <p:spPr>
              <a:xfrm>
                <a:off x="2282211" y="2697284"/>
                <a:ext cx="4751027" cy="659924"/>
              </a:xfrm>
              <a:prstGeom prst="rect">
                <a:avLst/>
              </a:prstGeom>
              <a:blipFill>
                <a:blip r:embed="rId2"/>
                <a:stretch>
                  <a:fillRect/>
                </a:stretch>
              </a:blipFill>
              <a:ln>
                <a:noFill/>
              </a:ln>
            </p:spPr>
            <p:txBody>
              <a:bodyPr/>
              <a:lstStyle/>
              <a:p>
                <a:r>
                  <a:rPr lang="en-US">
                    <a:noFill/>
                  </a:rPr>
                  <a:t> </a:t>
                </a:r>
              </a:p>
            </p:txBody>
          </p:sp>
        </mc:Fallback>
      </mc:AlternateContent>
      <p:pic>
        <p:nvPicPr>
          <p:cNvPr id="42" name="Immagine 41">
            <a:extLst>
              <a:ext uri="{FF2B5EF4-FFF2-40B4-BE49-F238E27FC236}">
                <a16:creationId xmlns:a16="http://schemas.microsoft.com/office/drawing/2014/main" id="{8F9ECE42-F90A-ACE4-C3B4-C43078462487}"/>
              </a:ext>
            </a:extLst>
          </p:cNvPr>
          <p:cNvPicPr>
            <a:picLocks noChangeAspect="1"/>
          </p:cNvPicPr>
          <p:nvPr/>
        </p:nvPicPr>
        <p:blipFill>
          <a:blip r:embed="rId3"/>
          <a:stretch>
            <a:fillRect/>
          </a:stretch>
        </p:blipFill>
        <p:spPr>
          <a:xfrm>
            <a:off x="6335453" y="835180"/>
            <a:ext cx="2736851" cy="2016253"/>
          </a:xfrm>
          <a:prstGeom prst="rect">
            <a:avLst/>
          </a:prstGeom>
        </p:spPr>
      </p:pic>
      <p:cxnSp>
        <p:nvCxnSpPr>
          <p:cNvPr id="43" name="Connettore 2 42">
            <a:extLst>
              <a:ext uri="{FF2B5EF4-FFF2-40B4-BE49-F238E27FC236}">
                <a16:creationId xmlns:a16="http://schemas.microsoft.com/office/drawing/2014/main" id="{104B65CC-7F69-8208-172E-92928400C7A0}"/>
              </a:ext>
            </a:extLst>
          </p:cNvPr>
          <p:cNvCxnSpPr>
            <a:cxnSpLocks/>
          </p:cNvCxnSpPr>
          <p:nvPr/>
        </p:nvCxnSpPr>
        <p:spPr>
          <a:xfrm>
            <a:off x="6849979" y="1972056"/>
            <a:ext cx="0" cy="313944"/>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ttore 2 43">
            <a:extLst>
              <a:ext uri="{FF2B5EF4-FFF2-40B4-BE49-F238E27FC236}">
                <a16:creationId xmlns:a16="http://schemas.microsoft.com/office/drawing/2014/main" id="{07957386-7A06-7297-94FE-8EDB5E841607}"/>
              </a:ext>
            </a:extLst>
          </p:cNvPr>
          <p:cNvCxnSpPr>
            <a:cxnSpLocks/>
          </p:cNvCxnSpPr>
          <p:nvPr/>
        </p:nvCxnSpPr>
        <p:spPr>
          <a:xfrm>
            <a:off x="8839200" y="914400"/>
            <a:ext cx="0" cy="313944"/>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51" name="Group 13">
            <a:extLst>
              <a:ext uri="{FF2B5EF4-FFF2-40B4-BE49-F238E27FC236}">
                <a16:creationId xmlns:a16="http://schemas.microsoft.com/office/drawing/2014/main" id="{2D81DA1B-66BB-6E20-B86D-17B786378323}"/>
              </a:ext>
            </a:extLst>
          </p:cNvPr>
          <p:cNvGrpSpPr>
            <a:grpSpLocks/>
          </p:cNvGrpSpPr>
          <p:nvPr/>
        </p:nvGrpSpPr>
        <p:grpSpPr bwMode="auto">
          <a:xfrm>
            <a:off x="8375650" y="198438"/>
            <a:ext cx="692150" cy="639762"/>
            <a:chOff x="5342" y="59"/>
            <a:chExt cx="436" cy="403"/>
          </a:xfrm>
        </p:grpSpPr>
        <p:grpSp>
          <p:nvGrpSpPr>
            <p:cNvPr id="52" name="Group 3">
              <a:extLst>
                <a:ext uri="{FF2B5EF4-FFF2-40B4-BE49-F238E27FC236}">
                  <a16:creationId xmlns:a16="http://schemas.microsoft.com/office/drawing/2014/main" id="{ED4B4162-BE9E-7444-0A40-27B29773DF6C}"/>
                </a:ext>
              </a:extLst>
            </p:cNvPr>
            <p:cNvGrpSpPr>
              <a:grpSpLocks/>
            </p:cNvGrpSpPr>
            <p:nvPr/>
          </p:nvGrpSpPr>
          <p:grpSpPr bwMode="auto">
            <a:xfrm>
              <a:off x="5424" y="59"/>
              <a:ext cx="277" cy="277"/>
              <a:chOff x="5373" y="3933"/>
              <a:chExt cx="387" cy="387"/>
            </a:xfrm>
          </p:grpSpPr>
          <p:sp>
            <p:nvSpPr>
              <p:cNvPr id="54" name="Oval 4">
                <a:extLst>
                  <a:ext uri="{FF2B5EF4-FFF2-40B4-BE49-F238E27FC236}">
                    <a16:creationId xmlns:a16="http://schemas.microsoft.com/office/drawing/2014/main" id="{D1E06489-1B56-4CA4-BFB5-EC80C1FFB371}"/>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55" name="Picture 5">
                <a:extLst>
                  <a:ext uri="{FF2B5EF4-FFF2-40B4-BE49-F238E27FC236}">
                    <a16:creationId xmlns:a16="http://schemas.microsoft.com/office/drawing/2014/main" id="{9A024A6A-C0D6-105A-F8F2-9748DB77B86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6" name="Line 6">
                <a:extLst>
                  <a:ext uri="{FF2B5EF4-FFF2-40B4-BE49-F238E27FC236}">
                    <a16:creationId xmlns:a16="http://schemas.microsoft.com/office/drawing/2014/main" id="{6565C338-FD2C-2B06-7D98-B4F1891209F0}"/>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3" name="Text Box 12">
              <a:extLst>
                <a:ext uri="{FF2B5EF4-FFF2-40B4-BE49-F238E27FC236}">
                  <a16:creationId xmlns:a16="http://schemas.microsoft.com/office/drawing/2014/main" id="{D589FA16-B714-B837-2BDE-696C3761F935}"/>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
        <p:nvSpPr>
          <p:cNvPr id="57" name="Text Box 8">
            <a:extLst>
              <a:ext uri="{FF2B5EF4-FFF2-40B4-BE49-F238E27FC236}">
                <a16:creationId xmlns:a16="http://schemas.microsoft.com/office/drawing/2014/main" id="{9AA2EA94-E586-F622-404D-64F0253327D5}"/>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2" name="Segnaposto numero diapositiva 1">
            <a:extLst>
              <a:ext uri="{FF2B5EF4-FFF2-40B4-BE49-F238E27FC236}">
                <a16:creationId xmlns:a16="http://schemas.microsoft.com/office/drawing/2014/main" id="{C4C14BA7-C055-D249-4D11-01A93E589563}"/>
              </a:ext>
            </a:extLst>
          </p:cNvPr>
          <p:cNvSpPr>
            <a:spLocks noGrp="1"/>
          </p:cNvSpPr>
          <p:nvPr>
            <p:ph type="sldNum" sz="quarter" idx="12"/>
          </p:nvPr>
        </p:nvSpPr>
        <p:spPr/>
        <p:txBody>
          <a:bodyPr/>
          <a:lstStyle/>
          <a:p>
            <a:fld id="{85ACF56B-F97F-42D8-B37F-65DAE327A188}" type="slidenum">
              <a:rPr lang="en-US" smtClean="0"/>
              <a:pPr/>
              <a:t>11</a:t>
            </a:fld>
            <a:endParaRPr lang="en-US"/>
          </a:p>
        </p:txBody>
      </p:sp>
      <p:sp>
        <p:nvSpPr>
          <p:cNvPr id="30" name="Google Shape;125;p17">
            <a:extLst>
              <a:ext uri="{FF2B5EF4-FFF2-40B4-BE49-F238E27FC236}">
                <a16:creationId xmlns:a16="http://schemas.microsoft.com/office/drawing/2014/main" id="{013B1ADF-4733-7055-2384-49FC89D7F68B}"/>
              </a:ext>
            </a:extLst>
          </p:cNvPr>
          <p:cNvSpPr txBox="1">
            <a:spLocks/>
          </p:cNvSpPr>
          <p:nvPr/>
        </p:nvSpPr>
        <p:spPr>
          <a:xfrm>
            <a:off x="342900" y="1189028"/>
            <a:ext cx="7551210" cy="600242"/>
          </a:xfrm>
          <a:prstGeom prst="rect">
            <a:avLst/>
          </a:prstGeom>
        </p:spPr>
        <p:txBody>
          <a:bodyPr spcFirstLastPara="1" vert="horz" wrap="square"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6200" indent="0">
              <a:spcBef>
                <a:spcPts val="600"/>
              </a:spcBef>
              <a:buClr>
                <a:schemeClr val="accent1"/>
              </a:buClr>
              <a:buSzPts val="2400"/>
              <a:buFont typeface="Arial" panose="020B0604020202020204" pitchFamily="34" charset="0"/>
              <a:buNone/>
            </a:pPr>
            <a:r>
              <a:rPr lang="it-IT" sz="1800" b="1" u="sng" dirty="0">
                <a:latin typeface="+mj-lt"/>
              </a:rPr>
              <a:t>DATA ANALYSIS</a:t>
            </a:r>
          </a:p>
          <a:p>
            <a:pPr marL="76200" indent="0">
              <a:spcBef>
                <a:spcPts val="600"/>
              </a:spcBef>
              <a:buClr>
                <a:schemeClr val="accent1"/>
              </a:buClr>
              <a:buSzPts val="2400"/>
              <a:buFont typeface="Arial" panose="020B0604020202020204" pitchFamily="34" charset="0"/>
              <a:buNone/>
            </a:pPr>
            <a:endParaRPr lang="it-IT" sz="1800" b="1" u="sng" dirty="0">
              <a:latin typeface="+mj-lt"/>
            </a:endParaRPr>
          </a:p>
          <a:p>
            <a:pPr marL="76200" indent="0">
              <a:spcBef>
                <a:spcPts val="600"/>
              </a:spcBef>
              <a:buClr>
                <a:schemeClr val="accent1"/>
              </a:buClr>
              <a:buSzPts val="2400"/>
              <a:buNone/>
            </a:pPr>
            <a:r>
              <a:rPr lang="it-IT" sz="1800" b="1" u="sng" dirty="0" err="1">
                <a:solidFill>
                  <a:srgbClr val="00B050"/>
                </a:solidFill>
                <a:latin typeface="+mj-lt"/>
              </a:rPr>
              <a:t>Percentage</a:t>
            </a:r>
            <a:r>
              <a:rPr lang="it-IT" sz="1800" b="1" u="sng" dirty="0">
                <a:solidFill>
                  <a:srgbClr val="00B050"/>
                </a:solidFill>
                <a:latin typeface="+mj-lt"/>
              </a:rPr>
              <a:t> of </a:t>
            </a:r>
            <a:r>
              <a:rPr lang="it-IT" sz="1800" b="1" u="sng" dirty="0" err="1">
                <a:solidFill>
                  <a:srgbClr val="00B050"/>
                </a:solidFill>
                <a:latin typeface="+mj-lt"/>
              </a:rPr>
              <a:t>unfolding</a:t>
            </a:r>
            <a:r>
              <a:rPr lang="it-IT" sz="1800" b="1" u="sng" dirty="0">
                <a:solidFill>
                  <a:srgbClr val="00B050"/>
                </a:solidFill>
                <a:latin typeface="+mj-lt"/>
              </a:rPr>
              <a:t> (% </a:t>
            </a:r>
            <a:r>
              <a:rPr lang="it-IT" sz="1800" b="1" u="sng" dirty="0" err="1">
                <a:solidFill>
                  <a:srgbClr val="00B050"/>
                </a:solidFill>
                <a:latin typeface="+mj-lt"/>
              </a:rPr>
              <a:t>unfold</a:t>
            </a:r>
            <a:r>
              <a:rPr lang="it-IT" sz="1800" b="1" u="sng" dirty="0">
                <a:solidFill>
                  <a:srgbClr val="00B050"/>
                </a:solidFill>
                <a:latin typeface="+mj-lt"/>
              </a:rPr>
              <a:t>)</a:t>
            </a:r>
          </a:p>
          <a:p>
            <a:pPr marL="76200" indent="0">
              <a:spcBef>
                <a:spcPts val="600"/>
              </a:spcBef>
              <a:buClr>
                <a:schemeClr val="accent1"/>
              </a:buClr>
              <a:buSzPts val="2400"/>
              <a:buFont typeface="Arial" panose="020B0604020202020204" pitchFamily="34" charset="0"/>
              <a:buNone/>
            </a:pPr>
            <a:r>
              <a:rPr lang="it-IT" sz="1800" b="1" u="sng" dirty="0">
                <a:latin typeface="+mj-lt"/>
              </a:rPr>
              <a:t> </a:t>
            </a:r>
          </a:p>
          <a:p>
            <a:pPr marL="76200" indent="0">
              <a:spcBef>
                <a:spcPts val="600"/>
              </a:spcBef>
              <a:buClr>
                <a:schemeClr val="accent1"/>
              </a:buClr>
              <a:buSzPts val="2400"/>
              <a:buFont typeface="Arial" panose="020B0604020202020204" pitchFamily="34" charset="0"/>
              <a:buNone/>
            </a:pPr>
            <a:endParaRPr lang="it-IT" sz="1800" b="1" u="sng" dirty="0">
              <a:latin typeface="+mj-lt"/>
            </a:endParaRPr>
          </a:p>
          <a:p>
            <a:pPr marL="76200" indent="0">
              <a:spcBef>
                <a:spcPts val="600"/>
              </a:spcBef>
              <a:buClr>
                <a:schemeClr val="accent1"/>
              </a:buClr>
              <a:buSzPts val="2400"/>
              <a:buFont typeface="Arial" panose="020B0604020202020204" pitchFamily="34" charset="0"/>
              <a:buNone/>
            </a:pPr>
            <a:endParaRPr lang="it-IT" sz="1800" b="1" u="sng" dirty="0">
              <a:latin typeface="+mj-lt"/>
            </a:endParaRPr>
          </a:p>
          <a:p>
            <a:pPr marL="76200" indent="0">
              <a:spcBef>
                <a:spcPts val="600"/>
              </a:spcBef>
              <a:buClr>
                <a:schemeClr val="accent1"/>
              </a:buClr>
              <a:buSzPts val="2400"/>
              <a:buFont typeface="Arial" panose="020B0604020202020204" pitchFamily="34" charset="0"/>
              <a:buNone/>
            </a:pPr>
            <a:endParaRPr lang="it-IT" sz="1800" b="1" u="sng" dirty="0">
              <a:latin typeface="+mj-lt"/>
            </a:endParaRPr>
          </a:p>
          <a:p>
            <a:pPr marL="76200" indent="0">
              <a:spcBef>
                <a:spcPts val="600"/>
              </a:spcBef>
              <a:buClr>
                <a:schemeClr val="accent1"/>
              </a:buClr>
              <a:buSzPts val="2400"/>
              <a:buFont typeface="Arial" panose="020B0604020202020204" pitchFamily="34" charset="0"/>
              <a:buNone/>
            </a:pPr>
            <a:endParaRPr lang="it-IT" sz="1800" b="1" u="sng" dirty="0">
              <a:latin typeface="+mj-lt"/>
            </a:endParaRPr>
          </a:p>
          <a:p>
            <a:pPr marL="76200" indent="0">
              <a:spcBef>
                <a:spcPts val="600"/>
              </a:spcBef>
              <a:buClr>
                <a:schemeClr val="accent1"/>
              </a:buClr>
              <a:buSzPts val="2400"/>
              <a:buFont typeface="Arial" panose="020B0604020202020204" pitchFamily="34" charset="0"/>
              <a:buNone/>
            </a:pPr>
            <a:r>
              <a:rPr lang="it-IT" sz="1800" b="1" u="sng" dirty="0">
                <a:solidFill>
                  <a:srgbClr val="FF0000"/>
                </a:solidFill>
                <a:latin typeface="+mj-lt"/>
              </a:rPr>
              <a:t>Melting temperature (T</a:t>
            </a:r>
            <a:r>
              <a:rPr lang="it-IT" sz="1800" b="1" u="sng" baseline="-25000" dirty="0">
                <a:solidFill>
                  <a:srgbClr val="FF0000"/>
                </a:solidFill>
                <a:latin typeface="+mj-lt"/>
              </a:rPr>
              <a:t>m</a:t>
            </a:r>
            <a:r>
              <a:rPr lang="it-IT" sz="1800" b="1" u="sng" dirty="0">
                <a:solidFill>
                  <a:srgbClr val="FF0000"/>
                </a:solidFill>
                <a:latin typeface="+mj-lt"/>
              </a:rPr>
              <a:t>)</a:t>
            </a:r>
          </a:p>
        </p:txBody>
      </p:sp>
    </p:spTree>
    <p:extLst>
      <p:ext uri="{BB962C8B-B14F-4D97-AF65-F5344CB8AC3E}">
        <p14:creationId xmlns:p14="http://schemas.microsoft.com/office/powerpoint/2010/main" val="264440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right)">
                                      <p:cBhvr>
                                        <p:cTn id="1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sp>
        <p:nvSpPr>
          <p:cNvPr id="19" name="Rettangolo 18">
            <a:extLst>
              <a:ext uri="{FF2B5EF4-FFF2-40B4-BE49-F238E27FC236}">
                <a16:creationId xmlns:a16="http://schemas.microsoft.com/office/drawing/2014/main" id="{487BD060-00F6-DD37-1C8D-B9B576339C99}"/>
              </a:ext>
            </a:extLst>
          </p:cNvPr>
          <p:cNvSpPr/>
          <p:nvPr/>
        </p:nvSpPr>
        <p:spPr>
          <a:xfrm>
            <a:off x="1675411" y="2605172"/>
            <a:ext cx="6738093" cy="369332"/>
          </a:xfrm>
          <a:prstGeom prst="rect">
            <a:avLst/>
          </a:prstGeom>
        </p:spPr>
        <p:txBody>
          <a:bodyPr wrap="square">
            <a:spAutoFit/>
          </a:bodyPr>
          <a:lstStyle/>
          <a:p>
            <a:pPr marL="76200" lvl="0">
              <a:spcBef>
                <a:spcPts val="600"/>
              </a:spcBef>
              <a:buClr>
                <a:schemeClr val="accent1"/>
              </a:buClr>
              <a:buSzPts val="2400"/>
            </a:pPr>
            <a:r>
              <a:rPr lang="it-IT" dirty="0" err="1">
                <a:latin typeface="+mj-lt"/>
              </a:rPr>
              <a:t>One</a:t>
            </a:r>
            <a:r>
              <a:rPr lang="it-IT" dirty="0">
                <a:latin typeface="+mj-lt"/>
              </a:rPr>
              <a:t> </a:t>
            </a:r>
            <a:r>
              <a:rPr lang="it-IT" dirty="0" err="1">
                <a:latin typeface="+mj-lt"/>
              </a:rPr>
              <a:t>transition</a:t>
            </a:r>
            <a:r>
              <a:rPr lang="it-IT" dirty="0">
                <a:latin typeface="+mj-lt"/>
              </a:rPr>
              <a:t>, </a:t>
            </a:r>
            <a:r>
              <a:rPr lang="it-IT" dirty="0" err="1">
                <a:latin typeface="+mj-lt"/>
              </a:rPr>
              <a:t>two</a:t>
            </a:r>
            <a:r>
              <a:rPr lang="it-IT" dirty="0">
                <a:latin typeface="+mj-lt"/>
              </a:rPr>
              <a:t> </a:t>
            </a:r>
            <a:r>
              <a:rPr lang="it-IT" dirty="0" err="1">
                <a:latin typeface="+mj-lt"/>
              </a:rPr>
              <a:t>states</a:t>
            </a:r>
            <a:r>
              <a:rPr lang="it-IT" dirty="0">
                <a:latin typeface="+mj-lt"/>
              </a:rPr>
              <a:t>: N (native) and U (</a:t>
            </a:r>
            <a:r>
              <a:rPr lang="it-IT" dirty="0" err="1">
                <a:latin typeface="+mj-lt"/>
              </a:rPr>
              <a:t>unfolded</a:t>
            </a:r>
            <a:r>
              <a:rPr lang="it-IT" dirty="0">
                <a:latin typeface="+mj-lt"/>
              </a:rPr>
              <a:t>)</a:t>
            </a:r>
          </a:p>
        </p:txBody>
      </p:sp>
      <mc:AlternateContent xmlns:mc="http://schemas.openxmlformats.org/markup-compatibility/2006" xmlns:a14="http://schemas.microsoft.com/office/drawing/2010/main">
        <mc:Choice Requires="a14">
          <p:sp>
            <p:nvSpPr>
              <p:cNvPr id="20" name="CasellaDiTesto 19">
                <a:extLst>
                  <a:ext uri="{FF2B5EF4-FFF2-40B4-BE49-F238E27FC236}">
                    <a16:creationId xmlns:a16="http://schemas.microsoft.com/office/drawing/2014/main" id="{3F191E36-F59C-22E1-65CB-B77D460FB9F1}"/>
                  </a:ext>
                </a:extLst>
              </p:cNvPr>
              <p:cNvSpPr txBox="1"/>
              <p:nvPr/>
            </p:nvSpPr>
            <p:spPr>
              <a:xfrm>
                <a:off x="1542440" y="4179290"/>
                <a:ext cx="5602294" cy="71590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𝐺</m:t>
                          </m:r>
                        </m:e>
                        <m:sub>
                          <m:r>
                            <a:rPr lang="it-IT" b="0" i="1" smtClean="0">
                              <a:latin typeface="Cambria Math" panose="02040503050406030204" pitchFamily="18" charset="0"/>
                            </a:rPr>
                            <m:t>𝑛𝑢</m:t>
                          </m:r>
                        </m:sub>
                      </m:sSub>
                      <m:r>
                        <a:rPr lang="it-IT" b="0" i="1" smtClean="0">
                          <a:latin typeface="Cambria Math" panose="02040503050406030204" pitchFamily="18" charset="0"/>
                        </a:rPr>
                        <m:t> </m:t>
                      </m:r>
                      <m:d>
                        <m:dPr>
                          <m:ctrlPr>
                            <a:rPr lang="it-IT" b="0" i="1" smtClean="0">
                              <a:latin typeface="Cambria Math" panose="02040503050406030204" pitchFamily="18" charset="0"/>
                            </a:rPr>
                          </m:ctrlPr>
                        </m:dPr>
                        <m:e>
                          <m:r>
                            <a:rPr lang="it-IT" b="0" i="1" smtClean="0">
                              <a:latin typeface="Cambria Math" panose="02040503050406030204" pitchFamily="18" charset="0"/>
                            </a:rPr>
                            <m:t>𝑇</m:t>
                          </m:r>
                        </m:e>
                      </m:d>
                      <m:r>
                        <a:rPr lang="it-IT" b="0" i="1" smtClean="0">
                          <a:latin typeface="Cambria Math" panose="02040503050406030204" pitchFamily="18" charset="0"/>
                        </a:rPr>
                        <m:t>=− </m:t>
                      </m:r>
                      <m:d>
                        <m:dPr>
                          <m:ctrlPr>
                            <a:rPr lang="it-IT" b="0" i="1" smtClean="0">
                              <a:latin typeface="Cambria Math" panose="02040503050406030204" pitchFamily="18" charset="0"/>
                            </a:rPr>
                          </m:ctrlPr>
                        </m:dPr>
                        <m:e>
                          <m:r>
                            <a:rPr lang="it-IT" b="0"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𝐻</m:t>
                          </m:r>
                          <m:d>
                            <m:dPr>
                              <m:ctrlPr>
                                <a:rPr lang="it-IT" b="0" i="1" smtClean="0">
                                  <a:latin typeface="Cambria Math" panose="02040503050406030204" pitchFamily="18" charset="0"/>
                                  <a:ea typeface="Cambria Math" panose="02040503050406030204" pitchFamily="18" charset="0"/>
                                </a:rPr>
                              </m:ctrlPr>
                            </m:dPr>
                            <m:e>
                              <m:r>
                                <a:rPr lang="it-IT" b="0" i="1" smtClean="0">
                                  <a:latin typeface="Cambria Math" panose="02040503050406030204" pitchFamily="18" charset="0"/>
                                  <a:ea typeface="Cambria Math" panose="02040503050406030204" pitchFamily="18" charset="0"/>
                                </a:rPr>
                                <m:t>1−</m:t>
                              </m:r>
                              <m:f>
                                <m:fPr>
                                  <m:ctrlPr>
                                    <a:rPr lang="it-IT" b="0" i="1" smtClean="0">
                                      <a:latin typeface="Cambria Math" panose="02040503050406030204" pitchFamily="18" charset="0"/>
                                      <a:ea typeface="Cambria Math" panose="02040503050406030204" pitchFamily="18" charset="0"/>
                                    </a:rPr>
                                  </m:ctrlPr>
                                </m:fPr>
                                <m:num>
                                  <m:r>
                                    <a:rPr lang="it-IT" b="0" i="1" smtClean="0">
                                      <a:latin typeface="Cambria Math" panose="02040503050406030204" pitchFamily="18" charset="0"/>
                                      <a:ea typeface="Cambria Math" panose="02040503050406030204" pitchFamily="18" charset="0"/>
                                    </a:rPr>
                                    <m:t>𝑇</m:t>
                                  </m:r>
                                </m:num>
                                <m:den>
                                  <m:sSub>
                                    <m:sSubPr>
                                      <m:ctrlPr>
                                        <a:rPr lang="it-IT" b="0" i="1" smtClean="0">
                                          <a:latin typeface="Cambria Math" panose="02040503050406030204" pitchFamily="18" charset="0"/>
                                          <a:ea typeface="Cambria Math" panose="02040503050406030204" pitchFamily="18" charset="0"/>
                                        </a:rPr>
                                      </m:ctrlPr>
                                    </m:sSubPr>
                                    <m:e>
                                      <m:r>
                                        <a:rPr lang="it-IT" b="0" i="1" smtClean="0">
                                          <a:latin typeface="Cambria Math" panose="02040503050406030204" pitchFamily="18" charset="0"/>
                                          <a:ea typeface="Cambria Math" panose="02040503050406030204" pitchFamily="18" charset="0"/>
                                        </a:rPr>
                                        <m:t>𝑇</m:t>
                                      </m:r>
                                    </m:e>
                                    <m:sub>
                                      <m:r>
                                        <a:rPr lang="it-IT" b="0" i="1" smtClean="0">
                                          <a:latin typeface="Cambria Math" panose="02040503050406030204" pitchFamily="18" charset="0"/>
                                          <a:ea typeface="Cambria Math" panose="02040503050406030204" pitchFamily="18" charset="0"/>
                                        </a:rPr>
                                        <m:t>𝑚</m:t>
                                      </m:r>
                                    </m:sub>
                                  </m:sSub>
                                </m:den>
                              </m:f>
                            </m:e>
                          </m:d>
                        </m:e>
                      </m:d>
                      <m:r>
                        <a:rPr lang="it-IT" b="0" i="1" smtClean="0">
                          <a:latin typeface="Cambria Math" panose="02040503050406030204" pitchFamily="18" charset="0"/>
                        </a:rPr>
                        <m:t>+</m:t>
                      </m:r>
                      <m:r>
                        <a:rPr lang="it-IT" b="0" i="1" smtClean="0">
                          <a:latin typeface="Cambria Math" panose="02040503050406030204" pitchFamily="18" charset="0"/>
                          <a:ea typeface="Cambria Math" panose="02040503050406030204" pitchFamily="18" charset="0"/>
                        </a:rPr>
                        <m:t>∆</m:t>
                      </m:r>
                      <m:sSub>
                        <m:sSubPr>
                          <m:ctrlPr>
                            <a:rPr lang="it-IT" b="0" i="1" smtClean="0">
                              <a:latin typeface="Cambria Math" panose="02040503050406030204" pitchFamily="18" charset="0"/>
                              <a:ea typeface="Cambria Math" panose="02040503050406030204" pitchFamily="18" charset="0"/>
                            </a:rPr>
                          </m:ctrlPr>
                        </m:sSubPr>
                        <m:e>
                          <m:r>
                            <a:rPr lang="it-IT" b="0" i="1" smtClean="0">
                              <a:latin typeface="Cambria Math" panose="02040503050406030204" pitchFamily="18" charset="0"/>
                              <a:ea typeface="Cambria Math" panose="02040503050406030204" pitchFamily="18" charset="0"/>
                            </a:rPr>
                            <m:t>𝐶</m:t>
                          </m:r>
                        </m:e>
                        <m:sub>
                          <m:r>
                            <a:rPr lang="it-IT" b="0" i="1" smtClean="0">
                              <a:latin typeface="Cambria Math" panose="02040503050406030204" pitchFamily="18" charset="0"/>
                              <a:ea typeface="Cambria Math" panose="02040503050406030204" pitchFamily="18" charset="0"/>
                            </a:rPr>
                            <m:t>𝑝</m:t>
                          </m:r>
                        </m:sub>
                      </m:sSub>
                      <m:d>
                        <m:dPr>
                          <m:ctrlPr>
                            <a:rPr lang="it-IT" b="0" i="1" smtClean="0">
                              <a:latin typeface="Cambria Math" panose="02040503050406030204" pitchFamily="18" charset="0"/>
                              <a:ea typeface="Cambria Math" panose="02040503050406030204" pitchFamily="18" charset="0"/>
                            </a:rPr>
                          </m:ctrlPr>
                        </m:dPr>
                        <m:e>
                          <m:r>
                            <a:rPr lang="it-IT" b="0" i="1" smtClean="0">
                              <a:latin typeface="Cambria Math" panose="02040503050406030204" pitchFamily="18" charset="0"/>
                              <a:ea typeface="Cambria Math" panose="02040503050406030204" pitchFamily="18" charset="0"/>
                            </a:rPr>
                            <m:t>𝑇</m:t>
                          </m:r>
                          <m:r>
                            <a:rPr lang="it-IT" b="0" i="1" smtClean="0">
                              <a:latin typeface="Cambria Math" panose="02040503050406030204" pitchFamily="18" charset="0"/>
                              <a:ea typeface="Cambria Math" panose="02040503050406030204" pitchFamily="18" charset="0"/>
                            </a:rPr>
                            <m:t>−</m:t>
                          </m:r>
                          <m:sSub>
                            <m:sSubPr>
                              <m:ctrlPr>
                                <a:rPr lang="it-IT" b="0" i="1" smtClean="0">
                                  <a:latin typeface="Cambria Math" panose="02040503050406030204" pitchFamily="18" charset="0"/>
                                  <a:ea typeface="Cambria Math" panose="02040503050406030204" pitchFamily="18" charset="0"/>
                                </a:rPr>
                              </m:ctrlPr>
                            </m:sSubPr>
                            <m:e>
                              <m:r>
                                <a:rPr lang="it-IT" b="0" i="1" smtClean="0">
                                  <a:latin typeface="Cambria Math" panose="02040503050406030204" pitchFamily="18" charset="0"/>
                                  <a:ea typeface="Cambria Math" panose="02040503050406030204" pitchFamily="18" charset="0"/>
                                </a:rPr>
                                <m:t>𝑇</m:t>
                              </m:r>
                            </m:e>
                            <m:sub>
                              <m:r>
                                <a:rPr lang="it-IT" b="0" i="1" smtClean="0">
                                  <a:latin typeface="Cambria Math" panose="02040503050406030204" pitchFamily="18" charset="0"/>
                                  <a:ea typeface="Cambria Math" panose="02040503050406030204" pitchFamily="18" charset="0"/>
                                </a:rPr>
                                <m:t>𝑚</m:t>
                              </m:r>
                            </m:sub>
                          </m:sSub>
                          <m:r>
                            <a:rPr lang="it-IT" b="0"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𝑇𝑙𝑛</m:t>
                          </m:r>
                          <m:f>
                            <m:fPr>
                              <m:ctrlPr>
                                <a:rPr lang="it-IT" b="0" i="1" smtClean="0">
                                  <a:latin typeface="Cambria Math" panose="02040503050406030204" pitchFamily="18" charset="0"/>
                                  <a:ea typeface="Cambria Math" panose="02040503050406030204" pitchFamily="18" charset="0"/>
                                </a:rPr>
                              </m:ctrlPr>
                            </m:fPr>
                            <m:num>
                              <m:r>
                                <a:rPr lang="it-IT" b="0" i="1" smtClean="0">
                                  <a:latin typeface="Cambria Math" panose="02040503050406030204" pitchFamily="18" charset="0"/>
                                  <a:ea typeface="Cambria Math" panose="02040503050406030204" pitchFamily="18" charset="0"/>
                                </a:rPr>
                                <m:t>𝑇</m:t>
                              </m:r>
                            </m:num>
                            <m:den>
                              <m:sSub>
                                <m:sSubPr>
                                  <m:ctrlPr>
                                    <a:rPr lang="it-IT" b="0" i="1" smtClean="0">
                                      <a:latin typeface="Cambria Math" panose="02040503050406030204" pitchFamily="18" charset="0"/>
                                      <a:ea typeface="Cambria Math" panose="02040503050406030204" pitchFamily="18" charset="0"/>
                                    </a:rPr>
                                  </m:ctrlPr>
                                </m:sSubPr>
                                <m:e>
                                  <m:r>
                                    <a:rPr lang="it-IT" b="0" i="1" smtClean="0">
                                      <a:latin typeface="Cambria Math" panose="02040503050406030204" pitchFamily="18" charset="0"/>
                                      <a:ea typeface="Cambria Math" panose="02040503050406030204" pitchFamily="18" charset="0"/>
                                    </a:rPr>
                                    <m:t>𝑇</m:t>
                                  </m:r>
                                </m:e>
                                <m:sub>
                                  <m:r>
                                    <a:rPr lang="it-IT" b="0" i="1" smtClean="0">
                                      <a:latin typeface="Cambria Math" panose="02040503050406030204" pitchFamily="18" charset="0"/>
                                      <a:ea typeface="Cambria Math" panose="02040503050406030204" pitchFamily="18" charset="0"/>
                                    </a:rPr>
                                    <m:t>𝑚</m:t>
                                  </m:r>
                                </m:sub>
                              </m:sSub>
                            </m:den>
                          </m:f>
                        </m:e>
                      </m:d>
                    </m:oMath>
                  </m:oMathPara>
                </a14:m>
                <a:endParaRPr lang="en-US" dirty="0">
                  <a:latin typeface="+mj-lt"/>
                </a:endParaRPr>
              </a:p>
            </p:txBody>
          </p:sp>
        </mc:Choice>
        <mc:Fallback xmlns="">
          <p:sp>
            <p:nvSpPr>
              <p:cNvPr id="20" name="CasellaDiTesto 19">
                <a:extLst>
                  <a:ext uri="{FF2B5EF4-FFF2-40B4-BE49-F238E27FC236}">
                    <a16:creationId xmlns:a16="http://schemas.microsoft.com/office/drawing/2014/main" id="{3F191E36-F59C-22E1-65CB-B77D460FB9F1}"/>
                  </a:ext>
                </a:extLst>
              </p:cNvPr>
              <p:cNvSpPr txBox="1">
                <a:spLocks noRot="1" noChangeAspect="1" noMove="1" noResize="1" noEditPoints="1" noAdjustHandles="1" noChangeArrowheads="1" noChangeShapeType="1" noTextEdit="1"/>
              </p:cNvSpPr>
              <p:nvPr/>
            </p:nvSpPr>
            <p:spPr>
              <a:xfrm>
                <a:off x="1542440" y="4179290"/>
                <a:ext cx="5602294" cy="71590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CasellaDiTesto 20">
                <a:extLst>
                  <a:ext uri="{FF2B5EF4-FFF2-40B4-BE49-F238E27FC236}">
                    <a16:creationId xmlns:a16="http://schemas.microsoft.com/office/drawing/2014/main" id="{E23931D0-2D51-17F8-6B5F-A6A53A158D39}"/>
                  </a:ext>
                </a:extLst>
              </p:cNvPr>
              <p:cNvSpPr txBox="1"/>
              <p:nvPr/>
            </p:nvSpPr>
            <p:spPr>
              <a:xfrm>
                <a:off x="2091415" y="3124937"/>
                <a:ext cx="4863001" cy="81817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b="0" i="1" smtClean="0">
                              <a:latin typeface="Cambria Math" panose="02040503050406030204" pitchFamily="18" charset="0"/>
                            </a:rPr>
                          </m:ctrlPr>
                        </m:sSubPr>
                        <m:e>
                          <m:r>
                            <a:rPr lang="it-IT" b="0" i="1" smtClean="0">
                              <a:latin typeface="Cambria Math" panose="02040503050406030204" pitchFamily="18" charset="0"/>
                              <a:ea typeface="Cambria Math" panose="02040503050406030204" pitchFamily="18" charset="0"/>
                            </a:rPr>
                            <m:t>𝜃</m:t>
                          </m:r>
                        </m:e>
                        <m:sub>
                          <m:r>
                            <a:rPr lang="it-IT" b="0" i="1" smtClean="0">
                              <a:latin typeface="Cambria Math" panose="02040503050406030204" pitchFamily="18" charset="0"/>
                            </a:rPr>
                            <m:t>222</m:t>
                          </m:r>
                        </m:sub>
                      </m:sSub>
                      <m:r>
                        <a:rPr lang="it-IT" b="0" i="1" smtClean="0">
                          <a:latin typeface="Cambria Math" panose="02040503050406030204" pitchFamily="18" charset="0"/>
                        </a:rPr>
                        <m:t>= </m:t>
                      </m:r>
                      <m:f>
                        <m:fPr>
                          <m:ctrlPr>
                            <a:rPr lang="it-IT" b="0" i="1" smtClean="0">
                              <a:latin typeface="Cambria Math" panose="02040503050406030204" pitchFamily="18" charset="0"/>
                            </a:rPr>
                          </m:ctrlPr>
                        </m:fPr>
                        <m:num>
                          <m:d>
                            <m:dPr>
                              <m:ctrlPr>
                                <a:rPr lang="it-IT" b="0" i="1" smtClean="0">
                                  <a:latin typeface="Cambria Math" panose="02040503050406030204" pitchFamily="18" charset="0"/>
                                </a:rPr>
                              </m:ctrlPr>
                            </m:dPr>
                            <m:e>
                              <m:sSub>
                                <m:sSubPr>
                                  <m:ctrlPr>
                                    <a:rPr lang="it-IT" b="0" i="1" smtClean="0">
                                      <a:latin typeface="Cambria Math" panose="02040503050406030204" pitchFamily="18" charset="0"/>
                                    </a:rPr>
                                  </m:ctrlPr>
                                </m:sSubPr>
                                <m:e>
                                  <m:r>
                                    <a:rPr lang="it-IT" b="0" i="1" smtClean="0">
                                      <a:latin typeface="Cambria Math" panose="02040503050406030204" pitchFamily="18" charset="0"/>
                                    </a:rPr>
                                    <m:t>𝑏</m:t>
                                  </m:r>
                                </m:e>
                                <m:sub>
                                  <m:r>
                                    <a:rPr lang="it-IT" b="0" i="1" smtClean="0">
                                      <a:latin typeface="Cambria Math" panose="02040503050406030204" pitchFamily="18" charset="0"/>
                                    </a:rPr>
                                    <m:t>𝑛</m:t>
                                  </m:r>
                                </m:sub>
                              </m:sSub>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𝑘</m:t>
                                  </m:r>
                                </m:e>
                                <m:sub>
                                  <m:r>
                                    <a:rPr lang="it-IT" b="0" i="1" smtClean="0">
                                      <a:latin typeface="Cambria Math" panose="02040503050406030204" pitchFamily="18" charset="0"/>
                                    </a:rPr>
                                    <m:t>𝑛</m:t>
                                  </m:r>
                                </m:sub>
                              </m:sSub>
                              <m:r>
                                <a:rPr lang="it-IT" b="0" i="1" smtClean="0">
                                  <a:latin typeface="Cambria Math" panose="02040503050406030204" pitchFamily="18" charset="0"/>
                                </a:rPr>
                                <m:t>𝑇</m:t>
                              </m:r>
                            </m:e>
                          </m:d>
                          <m:r>
                            <a:rPr lang="it-IT" b="0" i="1" smtClean="0">
                              <a:latin typeface="Cambria Math" panose="02040503050406030204" pitchFamily="18" charset="0"/>
                            </a:rPr>
                            <m:t>+</m:t>
                          </m:r>
                          <m:d>
                            <m:dPr>
                              <m:ctrlPr>
                                <a:rPr lang="it-IT" b="0" i="1" smtClean="0">
                                  <a:latin typeface="Cambria Math" panose="02040503050406030204" pitchFamily="18" charset="0"/>
                                </a:rPr>
                              </m:ctrlPr>
                            </m:dPr>
                            <m:e>
                              <m:sSub>
                                <m:sSubPr>
                                  <m:ctrlPr>
                                    <a:rPr lang="it-IT" b="0" i="1" smtClean="0">
                                      <a:latin typeface="Cambria Math" panose="02040503050406030204" pitchFamily="18" charset="0"/>
                                    </a:rPr>
                                  </m:ctrlPr>
                                </m:sSubPr>
                                <m:e>
                                  <m:r>
                                    <a:rPr lang="it-IT" b="0" i="1" smtClean="0">
                                      <a:latin typeface="Cambria Math" panose="02040503050406030204" pitchFamily="18" charset="0"/>
                                    </a:rPr>
                                    <m:t>𝑏</m:t>
                                  </m:r>
                                </m:e>
                                <m:sub>
                                  <m:r>
                                    <a:rPr lang="it-IT" b="0" i="1" smtClean="0">
                                      <a:latin typeface="Cambria Math" panose="02040503050406030204" pitchFamily="18" charset="0"/>
                                    </a:rPr>
                                    <m:t>𝑢</m:t>
                                  </m:r>
                                </m:sub>
                              </m:sSub>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𝑘</m:t>
                                  </m:r>
                                </m:e>
                                <m:sub>
                                  <m:r>
                                    <a:rPr lang="it-IT" b="0" i="1" smtClean="0">
                                      <a:latin typeface="Cambria Math" panose="02040503050406030204" pitchFamily="18" charset="0"/>
                                    </a:rPr>
                                    <m:t>𝑢</m:t>
                                  </m:r>
                                </m:sub>
                              </m:sSub>
                              <m:r>
                                <a:rPr lang="it-IT" b="0" i="1" smtClean="0">
                                  <a:latin typeface="Cambria Math" panose="02040503050406030204" pitchFamily="18" charset="0"/>
                                </a:rPr>
                                <m:t>𝑇</m:t>
                              </m:r>
                            </m:e>
                          </m:d>
                          <m:r>
                            <m:rPr>
                              <m:sty m:val="p"/>
                            </m:rPr>
                            <a:rPr lang="it-IT" b="0" i="0" smtClean="0">
                              <a:latin typeface="Cambria Math" panose="02040503050406030204" pitchFamily="18" charset="0"/>
                            </a:rPr>
                            <m:t>exp</m:t>
                          </m:r>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m:t>
                              </m:r>
                              <m:r>
                                <a:rPr lang="it-IT" b="0"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𝐺</m:t>
                              </m:r>
                            </m:e>
                            <m:sub>
                              <m:r>
                                <a:rPr lang="it-IT" b="0" i="1" smtClean="0">
                                  <a:latin typeface="Cambria Math" panose="02040503050406030204" pitchFamily="18" charset="0"/>
                                </a:rPr>
                                <m:t>𝑛𝑢</m:t>
                              </m:r>
                            </m:sub>
                          </m:sSub>
                          <m:r>
                            <a:rPr lang="it-IT" b="0" i="1" smtClean="0">
                              <a:latin typeface="Cambria Math" panose="02040503050406030204" pitchFamily="18" charset="0"/>
                            </a:rPr>
                            <m:t>(</m:t>
                          </m:r>
                          <m:r>
                            <a:rPr lang="it-IT" b="0" i="1" smtClean="0">
                              <a:latin typeface="Cambria Math" panose="02040503050406030204" pitchFamily="18" charset="0"/>
                            </a:rPr>
                            <m:t>𝑇</m:t>
                          </m:r>
                          <m:r>
                            <a:rPr lang="it-IT" b="0" i="1" smtClean="0">
                              <a:latin typeface="Cambria Math" panose="02040503050406030204" pitchFamily="18" charset="0"/>
                            </a:rPr>
                            <m:t>)</m:t>
                          </m:r>
                        </m:num>
                        <m:den>
                          <m:func>
                            <m:funcPr>
                              <m:ctrlPr>
                                <a:rPr lang="it-IT" b="0" i="1" smtClean="0">
                                  <a:latin typeface="Cambria Math" panose="02040503050406030204" pitchFamily="18" charset="0"/>
                                </a:rPr>
                              </m:ctrlPr>
                            </m:funcPr>
                            <m:fName>
                              <m:r>
                                <a:rPr lang="it-IT" b="0" i="1" smtClean="0">
                                  <a:latin typeface="Cambria Math" panose="02040503050406030204" pitchFamily="18" charset="0"/>
                                </a:rPr>
                                <m:t>1+</m:t>
                              </m:r>
                            </m:fName>
                            <m:e>
                              <m:func>
                                <m:funcPr>
                                  <m:ctrlPr>
                                    <a:rPr lang="it-IT" b="0" i="1" smtClean="0">
                                      <a:latin typeface="Cambria Math" panose="02040503050406030204" pitchFamily="18" charset="0"/>
                                    </a:rPr>
                                  </m:ctrlPr>
                                </m:funcPr>
                                <m:fName>
                                  <m:r>
                                    <a:rPr lang="it-IT" b="0" i="1" smtClean="0">
                                      <a:latin typeface="Cambria Math" panose="02040503050406030204" pitchFamily="18" charset="0"/>
                                    </a:rPr>
                                    <m:t>𝑒𝑥𝑝</m:t>
                                  </m:r>
                                </m:fName>
                                <m:e>
                                  <m:d>
                                    <m:dPr>
                                      <m:begChr m:val="["/>
                                      <m:endChr m:val="]"/>
                                      <m:ctrlPr>
                                        <a:rPr lang="it-IT" b="0" i="1" smtClean="0">
                                          <a:latin typeface="Cambria Math" panose="02040503050406030204" pitchFamily="18" charset="0"/>
                                        </a:rPr>
                                      </m:ctrlPr>
                                    </m:dPr>
                                    <m:e>
                                      <m:f>
                                        <m:fPr>
                                          <m:ctrlPr>
                                            <a:rPr lang="it-IT" b="0" i="1" smtClean="0">
                                              <a:latin typeface="Cambria Math" panose="02040503050406030204" pitchFamily="18" charset="0"/>
                                            </a:rPr>
                                          </m:ctrlPr>
                                        </m:fPr>
                                        <m:num>
                                          <m:sSub>
                                            <m:sSubPr>
                                              <m:ctrlPr>
                                                <a:rPr lang="it-IT" b="0" i="1" smtClean="0">
                                                  <a:latin typeface="Cambria Math" panose="02040503050406030204" pitchFamily="18" charset="0"/>
                                                </a:rPr>
                                              </m:ctrlPr>
                                            </m:sSubPr>
                                            <m:e>
                                              <m:r>
                                                <a:rPr lang="it-IT" b="0" i="1" smtClean="0">
                                                  <a:latin typeface="Cambria Math" panose="02040503050406030204" pitchFamily="18" charset="0"/>
                                                </a:rPr>
                                                <m:t>−</m:t>
                                              </m:r>
                                              <m:r>
                                                <a:rPr lang="it-IT" b="0"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𝐺</m:t>
                                              </m:r>
                                            </m:e>
                                            <m:sub>
                                              <m:r>
                                                <a:rPr lang="it-IT" b="0" i="1" smtClean="0">
                                                  <a:latin typeface="Cambria Math" panose="02040503050406030204" pitchFamily="18" charset="0"/>
                                                </a:rPr>
                                                <m:t>𝑛𝑢</m:t>
                                              </m:r>
                                            </m:sub>
                                          </m:sSub>
                                          <m:r>
                                            <a:rPr lang="it-IT" b="0" i="1" smtClean="0">
                                              <a:latin typeface="Cambria Math" panose="02040503050406030204" pitchFamily="18" charset="0"/>
                                            </a:rPr>
                                            <m:t>(</m:t>
                                          </m:r>
                                          <m:r>
                                            <a:rPr lang="it-IT" b="0" i="1" smtClean="0">
                                              <a:latin typeface="Cambria Math" panose="02040503050406030204" pitchFamily="18" charset="0"/>
                                            </a:rPr>
                                            <m:t>𝑇</m:t>
                                          </m:r>
                                          <m:r>
                                            <a:rPr lang="it-IT" b="0" i="1" smtClean="0">
                                              <a:latin typeface="Cambria Math" panose="02040503050406030204" pitchFamily="18" charset="0"/>
                                            </a:rPr>
                                            <m:t>)</m:t>
                                          </m:r>
                                        </m:num>
                                        <m:den>
                                          <m:r>
                                            <a:rPr lang="it-IT" b="0" i="1" smtClean="0">
                                              <a:latin typeface="Cambria Math" panose="02040503050406030204" pitchFamily="18" charset="0"/>
                                            </a:rPr>
                                            <m:t>𝑅𝑇</m:t>
                                          </m:r>
                                        </m:den>
                                      </m:f>
                                    </m:e>
                                  </m:d>
                                </m:e>
                              </m:func>
                            </m:e>
                          </m:func>
                        </m:den>
                      </m:f>
                    </m:oMath>
                  </m:oMathPara>
                </a14:m>
                <a:endParaRPr lang="en-US" dirty="0">
                  <a:latin typeface="+mj-lt"/>
                </a:endParaRPr>
              </a:p>
            </p:txBody>
          </p:sp>
        </mc:Choice>
        <mc:Fallback xmlns="">
          <p:sp>
            <p:nvSpPr>
              <p:cNvPr id="21" name="CasellaDiTesto 20">
                <a:extLst>
                  <a:ext uri="{FF2B5EF4-FFF2-40B4-BE49-F238E27FC236}">
                    <a16:creationId xmlns:a16="http://schemas.microsoft.com/office/drawing/2014/main" id="{E23931D0-2D51-17F8-6B5F-A6A53A158D39}"/>
                  </a:ext>
                </a:extLst>
              </p:cNvPr>
              <p:cNvSpPr txBox="1">
                <a:spLocks noRot="1" noChangeAspect="1" noMove="1" noResize="1" noEditPoints="1" noAdjustHandles="1" noChangeArrowheads="1" noChangeShapeType="1" noTextEdit="1"/>
              </p:cNvSpPr>
              <p:nvPr/>
            </p:nvSpPr>
            <p:spPr>
              <a:xfrm>
                <a:off x="2091415" y="3124937"/>
                <a:ext cx="4863001" cy="818173"/>
              </a:xfrm>
              <a:prstGeom prst="rect">
                <a:avLst/>
              </a:prstGeom>
              <a:blipFill>
                <a:blip r:embed="rId3"/>
                <a:stretch>
                  <a:fillRect/>
                </a:stretch>
              </a:blipFill>
            </p:spPr>
            <p:txBody>
              <a:bodyPr/>
              <a:lstStyle/>
              <a:p>
                <a:r>
                  <a:rPr lang="en-US">
                    <a:noFill/>
                  </a:rPr>
                  <a:t> </a:t>
                </a:r>
              </a:p>
            </p:txBody>
          </p:sp>
        </mc:Fallback>
      </mc:AlternateContent>
      <p:sp>
        <p:nvSpPr>
          <p:cNvPr id="22" name="Ovale 21">
            <a:extLst>
              <a:ext uri="{FF2B5EF4-FFF2-40B4-BE49-F238E27FC236}">
                <a16:creationId xmlns:a16="http://schemas.microsoft.com/office/drawing/2014/main" id="{4D98C936-B4F8-7C81-572A-997CF65BF57E}"/>
              </a:ext>
            </a:extLst>
          </p:cNvPr>
          <p:cNvSpPr/>
          <p:nvPr/>
        </p:nvSpPr>
        <p:spPr>
          <a:xfrm>
            <a:off x="3048000" y="4366868"/>
            <a:ext cx="427314" cy="336884"/>
          </a:xfrm>
          <a:prstGeom prst="ellipse">
            <a:avLst/>
          </a:prstGeom>
          <a:noFill/>
          <a:ln>
            <a:solidFill>
              <a:srgbClr val="FFC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5" name="Ovale 24">
            <a:extLst>
              <a:ext uri="{FF2B5EF4-FFF2-40B4-BE49-F238E27FC236}">
                <a16:creationId xmlns:a16="http://schemas.microsoft.com/office/drawing/2014/main" id="{6597891D-03CC-1AF1-1262-D4C4083D18C6}"/>
              </a:ext>
            </a:extLst>
          </p:cNvPr>
          <p:cNvSpPr/>
          <p:nvPr/>
        </p:nvSpPr>
        <p:spPr>
          <a:xfrm>
            <a:off x="1542440" y="4398952"/>
            <a:ext cx="427314" cy="336884"/>
          </a:xfrm>
          <a:prstGeom prst="ellipse">
            <a:avLst/>
          </a:prstGeom>
          <a:noFill/>
          <a:ln>
            <a:solidFill>
              <a:srgbClr val="FFC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3" name="Text Box 8">
            <a:extLst>
              <a:ext uri="{FF2B5EF4-FFF2-40B4-BE49-F238E27FC236}">
                <a16:creationId xmlns:a16="http://schemas.microsoft.com/office/drawing/2014/main" id="{3D02301B-8157-947D-68FD-11F15FCD993E}"/>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2" name="Segnaposto numero diapositiva 1">
            <a:extLst>
              <a:ext uri="{FF2B5EF4-FFF2-40B4-BE49-F238E27FC236}">
                <a16:creationId xmlns:a16="http://schemas.microsoft.com/office/drawing/2014/main" id="{86EB89B5-D4BC-C2F6-CDEE-E8380CA2E816}"/>
              </a:ext>
            </a:extLst>
          </p:cNvPr>
          <p:cNvSpPr>
            <a:spLocks noGrp="1"/>
          </p:cNvSpPr>
          <p:nvPr>
            <p:ph type="sldNum" sz="quarter" idx="12"/>
          </p:nvPr>
        </p:nvSpPr>
        <p:spPr/>
        <p:txBody>
          <a:bodyPr/>
          <a:lstStyle/>
          <a:p>
            <a:fld id="{85ACF56B-F97F-42D8-B37F-65DAE327A188}" type="slidenum">
              <a:rPr lang="en-US" smtClean="0"/>
              <a:pPr/>
              <a:t>12</a:t>
            </a:fld>
            <a:endParaRPr lang="en-US"/>
          </a:p>
        </p:txBody>
      </p:sp>
      <p:sp>
        <p:nvSpPr>
          <p:cNvPr id="26" name="Google Shape;125;p17">
            <a:extLst>
              <a:ext uri="{FF2B5EF4-FFF2-40B4-BE49-F238E27FC236}">
                <a16:creationId xmlns:a16="http://schemas.microsoft.com/office/drawing/2014/main" id="{962111CD-25BC-4B08-8612-4F54CC6067EB}"/>
              </a:ext>
            </a:extLst>
          </p:cNvPr>
          <p:cNvSpPr txBox="1">
            <a:spLocks/>
          </p:cNvSpPr>
          <p:nvPr/>
        </p:nvSpPr>
        <p:spPr>
          <a:xfrm>
            <a:off x="342900" y="1196990"/>
            <a:ext cx="7551210" cy="600242"/>
          </a:xfrm>
          <a:prstGeom prst="rect">
            <a:avLst/>
          </a:prstGeom>
        </p:spPr>
        <p:txBody>
          <a:bodyPr spcFirstLastPara="1" vert="horz" wrap="square"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6200" indent="0">
              <a:spcBef>
                <a:spcPts val="600"/>
              </a:spcBef>
              <a:buClr>
                <a:schemeClr val="accent1"/>
              </a:buClr>
              <a:buSzPts val="2400"/>
              <a:buFont typeface="Arial" panose="020B0604020202020204" pitchFamily="34" charset="0"/>
              <a:buNone/>
            </a:pPr>
            <a:r>
              <a:rPr lang="it-IT" sz="1800" b="1" u="sng" dirty="0">
                <a:latin typeface="+mj-lt"/>
              </a:rPr>
              <a:t>DATA ANALYSIS </a:t>
            </a:r>
          </a:p>
          <a:p>
            <a:pPr marL="76200" indent="0">
              <a:spcBef>
                <a:spcPts val="600"/>
              </a:spcBef>
              <a:buClr>
                <a:schemeClr val="accent1"/>
              </a:buClr>
              <a:buSzPts val="2400"/>
              <a:buFont typeface="Arial" panose="020B0604020202020204" pitchFamily="34" charset="0"/>
              <a:buNone/>
            </a:pPr>
            <a:endParaRPr lang="it-IT" sz="1800" b="1" u="sng" dirty="0">
              <a:latin typeface="+mj-lt"/>
            </a:endParaRPr>
          </a:p>
        </p:txBody>
      </p:sp>
      <p:grpSp>
        <p:nvGrpSpPr>
          <p:cNvPr id="27" name="Gruppo 26">
            <a:extLst>
              <a:ext uri="{FF2B5EF4-FFF2-40B4-BE49-F238E27FC236}">
                <a16:creationId xmlns:a16="http://schemas.microsoft.com/office/drawing/2014/main" id="{6A1A562B-566F-AF77-DC33-D94BA05F28B4}"/>
              </a:ext>
            </a:extLst>
          </p:cNvPr>
          <p:cNvGrpSpPr/>
          <p:nvPr/>
        </p:nvGrpSpPr>
        <p:grpSpPr>
          <a:xfrm>
            <a:off x="2797272" y="1633946"/>
            <a:ext cx="3549456" cy="586283"/>
            <a:chOff x="5036127" y="2750043"/>
            <a:chExt cx="3549456" cy="586283"/>
          </a:xfrm>
          <a:solidFill>
            <a:schemeClr val="accent1">
              <a:lumMod val="60000"/>
              <a:lumOff val="40000"/>
            </a:schemeClr>
          </a:solidFill>
        </p:grpSpPr>
        <p:sp>
          <p:nvSpPr>
            <p:cNvPr id="28" name="Rettangolo arrotondato 21">
              <a:extLst>
                <a:ext uri="{FF2B5EF4-FFF2-40B4-BE49-F238E27FC236}">
                  <a16:creationId xmlns:a16="http://schemas.microsoft.com/office/drawing/2014/main" id="{47C935DF-1663-2052-3FEF-B8ADE1FA43FF}"/>
                </a:ext>
              </a:extLst>
            </p:cNvPr>
            <p:cNvSpPr/>
            <p:nvPr/>
          </p:nvSpPr>
          <p:spPr>
            <a:xfrm>
              <a:off x="5036127" y="2750043"/>
              <a:ext cx="3549456" cy="58628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9" name="Rettangolo 28">
              <a:extLst>
                <a:ext uri="{FF2B5EF4-FFF2-40B4-BE49-F238E27FC236}">
                  <a16:creationId xmlns:a16="http://schemas.microsoft.com/office/drawing/2014/main" id="{F6D132F0-9FE0-C5BF-5DE0-44253C702D54}"/>
                </a:ext>
              </a:extLst>
            </p:cNvPr>
            <p:cNvSpPr/>
            <p:nvPr/>
          </p:nvSpPr>
          <p:spPr>
            <a:xfrm>
              <a:off x="5252384" y="2858518"/>
              <a:ext cx="3018775" cy="369332"/>
            </a:xfrm>
            <a:prstGeom prst="rect">
              <a:avLst/>
            </a:prstGeom>
            <a:noFill/>
          </p:spPr>
          <p:txBody>
            <a:bodyPr wrap="none">
              <a:spAutoFit/>
            </a:bodyPr>
            <a:lstStyle/>
            <a:p>
              <a:pPr marL="76200" lvl="0">
                <a:spcBef>
                  <a:spcPts val="600"/>
                </a:spcBef>
                <a:buClr>
                  <a:schemeClr val="accent1"/>
                </a:buClr>
                <a:buSzPts val="2400"/>
              </a:pPr>
              <a:r>
                <a:rPr lang="it-IT" b="1" dirty="0" err="1">
                  <a:latin typeface="+mj-lt"/>
                </a:rPr>
                <a:t>Thermodynamic</a:t>
              </a:r>
              <a:r>
                <a:rPr lang="it-IT" b="1" dirty="0">
                  <a:latin typeface="+mj-lt"/>
                </a:rPr>
                <a:t> </a:t>
              </a:r>
              <a:r>
                <a:rPr lang="it-IT" b="1" dirty="0" err="1">
                  <a:latin typeface="+mj-lt"/>
                </a:rPr>
                <a:t>function</a:t>
              </a:r>
              <a:endParaRPr lang="it-IT" b="1" dirty="0">
                <a:latin typeface="+mj-lt"/>
              </a:endParaRPr>
            </a:p>
          </p:txBody>
        </p:sp>
      </p:grpSp>
    </p:spTree>
    <p:extLst>
      <p:ext uri="{BB962C8B-B14F-4D97-AF65-F5344CB8AC3E}">
        <p14:creationId xmlns:p14="http://schemas.microsoft.com/office/powerpoint/2010/main" val="47061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500"/>
                                        <p:tgtEl>
                                          <p:spTgt spid="2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heel(1)">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2" name="Line 7">
            <a:extLst>
              <a:ext uri="{FF2B5EF4-FFF2-40B4-BE49-F238E27FC236}">
                <a16:creationId xmlns:a16="http://schemas.microsoft.com/office/drawing/2014/main" id="{B35515D9-0279-60BB-5C85-C0B2F3B3A381}"/>
              </a:ext>
            </a:extLst>
          </p:cNvPr>
          <p:cNvSpPr>
            <a:spLocks noChangeShapeType="1"/>
          </p:cNvSpPr>
          <p:nvPr/>
        </p:nvSpPr>
        <p:spPr bwMode="auto">
          <a:xfrm>
            <a:off x="0" y="0"/>
            <a:ext cx="9144000" cy="685800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grpSp>
        <p:nvGrpSpPr>
          <p:cNvPr id="2" name="Gruppo 1">
            <a:extLst>
              <a:ext uri="{FF2B5EF4-FFF2-40B4-BE49-F238E27FC236}">
                <a16:creationId xmlns:a16="http://schemas.microsoft.com/office/drawing/2014/main" id="{6A97A85A-96A4-6C36-BC10-BAE6E3633DD9}"/>
              </a:ext>
            </a:extLst>
          </p:cNvPr>
          <p:cNvGrpSpPr/>
          <p:nvPr/>
        </p:nvGrpSpPr>
        <p:grpSpPr>
          <a:xfrm>
            <a:off x="533400" y="2595114"/>
            <a:ext cx="3733800" cy="1042573"/>
            <a:chOff x="533400" y="2976114"/>
            <a:chExt cx="3733800" cy="1042573"/>
          </a:xfrm>
        </p:grpSpPr>
        <p:sp>
          <p:nvSpPr>
            <p:cNvPr id="16" name="Rettangolo 15">
              <a:extLst>
                <a:ext uri="{FF2B5EF4-FFF2-40B4-BE49-F238E27FC236}">
                  <a16:creationId xmlns:a16="http://schemas.microsoft.com/office/drawing/2014/main" id="{6D45CF0B-70EB-2D5B-91B9-9F6A6ABD5D2F}"/>
                </a:ext>
              </a:extLst>
            </p:cNvPr>
            <p:cNvSpPr/>
            <p:nvPr/>
          </p:nvSpPr>
          <p:spPr>
            <a:xfrm>
              <a:off x="2019426" y="2976114"/>
              <a:ext cx="817853" cy="400110"/>
            </a:xfrm>
            <a:prstGeom prst="rect">
              <a:avLst/>
            </a:prstGeom>
          </p:spPr>
          <p:txBody>
            <a:bodyPr wrap="none">
              <a:spAutoFit/>
            </a:bodyPr>
            <a:lstStyle/>
            <a:p>
              <a:pPr marL="76200" lvl="0">
                <a:spcBef>
                  <a:spcPts val="600"/>
                </a:spcBef>
                <a:buClr>
                  <a:schemeClr val="accent1"/>
                </a:buClr>
                <a:buSzPts val="2400"/>
              </a:pPr>
              <a:r>
                <a:rPr lang="it-IT" sz="2000" b="1" dirty="0">
                  <a:latin typeface="+mj-lt"/>
                </a:rPr>
                <a:t>PRO</a:t>
              </a:r>
            </a:p>
          </p:txBody>
        </p:sp>
        <p:sp>
          <p:nvSpPr>
            <p:cNvPr id="17" name="Rettangolo 16">
              <a:extLst>
                <a:ext uri="{FF2B5EF4-FFF2-40B4-BE49-F238E27FC236}">
                  <a16:creationId xmlns:a16="http://schemas.microsoft.com/office/drawing/2014/main" id="{5CDB5791-9A9D-5265-6A1C-101F6E3CEF02}"/>
                </a:ext>
              </a:extLst>
            </p:cNvPr>
            <p:cNvSpPr/>
            <p:nvPr/>
          </p:nvSpPr>
          <p:spPr>
            <a:xfrm>
              <a:off x="533400" y="3372356"/>
              <a:ext cx="3733800" cy="646331"/>
            </a:xfrm>
            <a:prstGeom prst="rect">
              <a:avLst/>
            </a:prstGeom>
          </p:spPr>
          <p:txBody>
            <a:bodyPr wrap="square">
              <a:spAutoFit/>
            </a:bodyPr>
            <a:lstStyle/>
            <a:p>
              <a:pPr marL="361950" lvl="0" indent="-285750">
                <a:spcBef>
                  <a:spcPts val="600"/>
                </a:spcBef>
                <a:buClr>
                  <a:schemeClr val="accent1"/>
                </a:buClr>
                <a:buSzPts val="2400"/>
                <a:buFont typeface="Wingdings" panose="05000000000000000000" pitchFamily="2" charset="2"/>
                <a:buChar char="ü"/>
              </a:pPr>
              <a:r>
                <a:rPr lang="it-IT" dirty="0" err="1">
                  <a:latin typeface="+mj-lt"/>
                </a:rPr>
                <a:t>Thermodynamic</a:t>
              </a:r>
              <a:r>
                <a:rPr lang="it-IT" dirty="0">
                  <a:latin typeface="+mj-lt"/>
                </a:rPr>
                <a:t> </a:t>
              </a:r>
              <a:r>
                <a:rPr lang="it-IT" dirty="0" err="1">
                  <a:latin typeface="+mj-lt"/>
                </a:rPr>
                <a:t>parameters</a:t>
              </a:r>
              <a:r>
                <a:rPr lang="it-IT" dirty="0">
                  <a:latin typeface="+mj-lt"/>
                </a:rPr>
                <a:t> (</a:t>
              </a:r>
              <a:r>
                <a:rPr lang="el-GR" dirty="0">
                  <a:latin typeface="+mj-lt"/>
                  <a:cs typeface="Calibri" panose="020F0502020204030204" pitchFamily="34" charset="0"/>
                </a:rPr>
                <a:t>Δ</a:t>
              </a:r>
              <a:r>
                <a:rPr lang="it-IT" dirty="0">
                  <a:latin typeface="+mj-lt"/>
                  <a:cs typeface="Calibri" panose="020F0502020204030204" pitchFamily="34" charset="0"/>
                </a:rPr>
                <a:t>H, </a:t>
              </a:r>
              <a:r>
                <a:rPr lang="el-GR" dirty="0">
                  <a:latin typeface="+mj-lt"/>
                  <a:cs typeface="Calibri" panose="020F0502020204030204" pitchFamily="34" charset="0"/>
                </a:rPr>
                <a:t>Δ</a:t>
              </a:r>
              <a:r>
                <a:rPr lang="it-IT" dirty="0">
                  <a:latin typeface="+mj-lt"/>
                  <a:cs typeface="Calibri" panose="020F0502020204030204" pitchFamily="34" charset="0"/>
                </a:rPr>
                <a:t>G, -T</a:t>
              </a:r>
              <a:r>
                <a:rPr lang="el-GR" dirty="0">
                  <a:latin typeface="+mj-lt"/>
                  <a:cs typeface="Calibri" panose="020F0502020204030204" pitchFamily="34" charset="0"/>
                </a:rPr>
                <a:t>Δ</a:t>
              </a:r>
              <a:r>
                <a:rPr lang="it-IT" dirty="0">
                  <a:latin typeface="+mj-lt"/>
                  <a:cs typeface="Calibri" panose="020F0502020204030204" pitchFamily="34" charset="0"/>
                </a:rPr>
                <a:t>S)</a:t>
              </a:r>
              <a:endParaRPr lang="it-IT" dirty="0">
                <a:latin typeface="+mj-lt"/>
              </a:endParaRPr>
            </a:p>
          </p:txBody>
        </p:sp>
      </p:grpSp>
      <p:sp>
        <p:nvSpPr>
          <p:cNvPr id="27" name="Rettangolo 26">
            <a:extLst>
              <a:ext uri="{FF2B5EF4-FFF2-40B4-BE49-F238E27FC236}">
                <a16:creationId xmlns:a16="http://schemas.microsoft.com/office/drawing/2014/main" id="{0B44AF88-3305-C418-B2A5-83C98CB59F01}"/>
              </a:ext>
            </a:extLst>
          </p:cNvPr>
          <p:cNvSpPr/>
          <p:nvPr/>
        </p:nvSpPr>
        <p:spPr>
          <a:xfrm>
            <a:off x="4919039" y="3544607"/>
            <a:ext cx="3777844" cy="369332"/>
          </a:xfrm>
          <a:prstGeom prst="rect">
            <a:avLst/>
          </a:prstGeom>
        </p:spPr>
        <p:txBody>
          <a:bodyPr wrap="square">
            <a:spAutoFit/>
          </a:bodyPr>
          <a:lstStyle/>
          <a:p>
            <a:pPr marL="361950" lvl="0" indent="-285750">
              <a:spcBef>
                <a:spcPts val="600"/>
              </a:spcBef>
              <a:buClr>
                <a:schemeClr val="accent1"/>
              </a:buClr>
              <a:buSzPts val="2400"/>
            </a:pPr>
            <a:r>
              <a:rPr lang="it-IT" b="1" dirty="0">
                <a:solidFill>
                  <a:srgbClr val="F39A3C"/>
                </a:solidFill>
                <a:latin typeface="+mj-lt"/>
              </a:rPr>
              <a:t>x </a:t>
            </a:r>
            <a:r>
              <a:rPr lang="it-IT" dirty="0">
                <a:solidFill>
                  <a:srgbClr val="FFCD00"/>
                </a:solidFill>
                <a:latin typeface="+mj-lt"/>
              </a:rPr>
              <a:t>  </a:t>
            </a:r>
            <a:r>
              <a:rPr lang="it-IT" dirty="0" err="1">
                <a:latin typeface="+mj-lt"/>
              </a:rPr>
              <a:t>Suitable</a:t>
            </a:r>
            <a:r>
              <a:rPr lang="it-IT" dirty="0">
                <a:latin typeface="+mj-lt"/>
              </a:rPr>
              <a:t> </a:t>
            </a:r>
            <a:r>
              <a:rPr lang="it-IT" dirty="0" err="1">
                <a:latin typeface="+mj-lt"/>
              </a:rPr>
              <a:t>only</a:t>
            </a:r>
            <a:r>
              <a:rPr lang="it-IT" dirty="0">
                <a:latin typeface="+mj-lt"/>
              </a:rPr>
              <a:t> for </a:t>
            </a:r>
            <a:r>
              <a:rPr lang="it-IT" b="1" dirty="0">
                <a:latin typeface="+mj-lt"/>
              </a:rPr>
              <a:t>apo</a:t>
            </a:r>
            <a:r>
              <a:rPr lang="it-IT" dirty="0">
                <a:latin typeface="+mj-lt"/>
              </a:rPr>
              <a:t> </a:t>
            </a:r>
            <a:r>
              <a:rPr lang="it-IT" dirty="0" err="1">
                <a:latin typeface="+mj-lt"/>
              </a:rPr>
              <a:t>forms</a:t>
            </a:r>
            <a:endParaRPr lang="it-IT" dirty="0">
              <a:latin typeface="+mj-lt"/>
            </a:endParaRPr>
          </a:p>
        </p:txBody>
      </p:sp>
      <p:grpSp>
        <p:nvGrpSpPr>
          <p:cNvPr id="3" name="Gruppo 2">
            <a:extLst>
              <a:ext uri="{FF2B5EF4-FFF2-40B4-BE49-F238E27FC236}">
                <a16:creationId xmlns:a16="http://schemas.microsoft.com/office/drawing/2014/main" id="{22E9270F-5D01-796E-8F7B-400B84E93557}"/>
              </a:ext>
            </a:extLst>
          </p:cNvPr>
          <p:cNvGrpSpPr/>
          <p:nvPr/>
        </p:nvGrpSpPr>
        <p:grpSpPr>
          <a:xfrm>
            <a:off x="4919039" y="2592091"/>
            <a:ext cx="3395128" cy="799314"/>
            <a:chOff x="4919039" y="2973091"/>
            <a:chExt cx="3395128" cy="799314"/>
          </a:xfrm>
        </p:grpSpPr>
        <p:sp>
          <p:nvSpPr>
            <p:cNvPr id="26" name="Rettangolo 25">
              <a:extLst>
                <a:ext uri="{FF2B5EF4-FFF2-40B4-BE49-F238E27FC236}">
                  <a16:creationId xmlns:a16="http://schemas.microsoft.com/office/drawing/2014/main" id="{E60BA70B-5ADA-EEAD-A0EE-F3CEBE10B068}"/>
                </a:ext>
              </a:extLst>
            </p:cNvPr>
            <p:cNvSpPr/>
            <p:nvPr/>
          </p:nvSpPr>
          <p:spPr>
            <a:xfrm>
              <a:off x="6306060" y="2973091"/>
              <a:ext cx="1003801" cy="400110"/>
            </a:xfrm>
            <a:prstGeom prst="rect">
              <a:avLst/>
            </a:prstGeom>
          </p:spPr>
          <p:txBody>
            <a:bodyPr wrap="none">
              <a:spAutoFit/>
            </a:bodyPr>
            <a:lstStyle/>
            <a:p>
              <a:pPr marL="76200" lvl="0">
                <a:spcBef>
                  <a:spcPts val="600"/>
                </a:spcBef>
                <a:buClr>
                  <a:schemeClr val="accent1"/>
                </a:buClr>
                <a:buSzPts val="2400"/>
              </a:pPr>
              <a:r>
                <a:rPr lang="it-IT" sz="2000" b="1" dirty="0">
                  <a:latin typeface="+mj-lt"/>
                </a:rPr>
                <a:t>CONS</a:t>
              </a:r>
            </a:p>
          </p:txBody>
        </p:sp>
        <p:sp>
          <p:nvSpPr>
            <p:cNvPr id="28" name="Rettangolo 27">
              <a:extLst>
                <a:ext uri="{FF2B5EF4-FFF2-40B4-BE49-F238E27FC236}">
                  <a16:creationId xmlns:a16="http://schemas.microsoft.com/office/drawing/2014/main" id="{DFBC2D3F-B749-0CDE-3884-6187A38F1742}"/>
                </a:ext>
              </a:extLst>
            </p:cNvPr>
            <p:cNvSpPr/>
            <p:nvPr/>
          </p:nvSpPr>
          <p:spPr>
            <a:xfrm>
              <a:off x="4919039" y="3403073"/>
              <a:ext cx="3395128" cy="369332"/>
            </a:xfrm>
            <a:prstGeom prst="rect">
              <a:avLst/>
            </a:prstGeom>
          </p:spPr>
          <p:txBody>
            <a:bodyPr wrap="square">
              <a:spAutoFit/>
            </a:bodyPr>
            <a:lstStyle/>
            <a:p>
              <a:pPr marL="76200" lvl="0">
                <a:spcBef>
                  <a:spcPts val="600"/>
                </a:spcBef>
                <a:buClr>
                  <a:schemeClr val="accent1"/>
                </a:buClr>
                <a:buSzPts val="2400"/>
              </a:pPr>
              <a:r>
                <a:rPr lang="it-IT" b="1" dirty="0">
                  <a:solidFill>
                    <a:srgbClr val="F39A3C"/>
                  </a:solidFill>
                  <a:latin typeface="+mj-lt"/>
                </a:rPr>
                <a:t>x  </a:t>
              </a:r>
              <a:r>
                <a:rPr lang="it-IT" dirty="0">
                  <a:solidFill>
                    <a:srgbClr val="FFCD00"/>
                  </a:solidFill>
                  <a:latin typeface="+mj-lt"/>
                </a:rPr>
                <a:t> </a:t>
              </a:r>
              <a:r>
                <a:rPr lang="it-IT" dirty="0">
                  <a:latin typeface="+mj-lt"/>
                </a:rPr>
                <a:t>The U state </a:t>
              </a:r>
              <a:r>
                <a:rPr lang="it-IT" dirty="0" err="1">
                  <a:latin typeface="+mj-lt"/>
                </a:rPr>
                <a:t>is</a:t>
              </a:r>
              <a:r>
                <a:rPr lang="it-IT" dirty="0">
                  <a:latin typeface="+mj-lt"/>
                </a:rPr>
                <a:t> </a:t>
              </a:r>
              <a:r>
                <a:rPr lang="it-IT" dirty="0" err="1">
                  <a:latin typeface="+mj-lt"/>
                </a:rPr>
                <a:t>not</a:t>
              </a:r>
              <a:r>
                <a:rPr lang="it-IT" dirty="0">
                  <a:latin typeface="+mj-lt"/>
                </a:rPr>
                <a:t> </a:t>
              </a:r>
              <a:r>
                <a:rPr lang="it-IT" dirty="0" err="1">
                  <a:latin typeface="+mj-lt"/>
                </a:rPr>
                <a:t>sampled</a:t>
              </a:r>
              <a:endParaRPr lang="it-IT" dirty="0">
                <a:latin typeface="+mj-lt"/>
              </a:endParaRPr>
            </a:p>
          </p:txBody>
        </p:sp>
      </p:grpSp>
      <p:sp>
        <p:nvSpPr>
          <p:cNvPr id="34" name="Text Box 8">
            <a:extLst>
              <a:ext uri="{FF2B5EF4-FFF2-40B4-BE49-F238E27FC236}">
                <a16:creationId xmlns:a16="http://schemas.microsoft.com/office/drawing/2014/main" id="{AC3AB95F-B94E-C075-8EB8-08BDDBC44827}"/>
              </a:ext>
            </a:extLst>
          </p:cNvPr>
          <p:cNvSpPr txBox="1">
            <a:spLocks noChangeArrowheads="1"/>
          </p:cNvSpPr>
          <p:nvPr/>
        </p:nvSpPr>
        <p:spPr bwMode="auto">
          <a:xfrm rot="2195383">
            <a:off x="62632" y="149609"/>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0000FF"/>
                </a:solidFill>
              </a:rPr>
              <a:t>Embargoed</a:t>
            </a:r>
          </a:p>
        </p:txBody>
      </p:sp>
      <p:sp>
        <p:nvSpPr>
          <p:cNvPr id="29" name="Rettangolo 28">
            <a:extLst>
              <a:ext uri="{FF2B5EF4-FFF2-40B4-BE49-F238E27FC236}">
                <a16:creationId xmlns:a16="http://schemas.microsoft.com/office/drawing/2014/main" id="{12D0C80F-9F75-6DAD-43B4-7B8174B37544}"/>
              </a:ext>
            </a:extLst>
          </p:cNvPr>
          <p:cNvSpPr/>
          <p:nvPr/>
        </p:nvSpPr>
        <p:spPr>
          <a:xfrm>
            <a:off x="4919039" y="4099698"/>
            <a:ext cx="3943828" cy="923330"/>
          </a:xfrm>
          <a:prstGeom prst="rect">
            <a:avLst/>
          </a:prstGeom>
        </p:spPr>
        <p:txBody>
          <a:bodyPr wrap="square">
            <a:spAutoFit/>
          </a:bodyPr>
          <a:lstStyle/>
          <a:p>
            <a:pPr marL="361950" lvl="0" indent="-285750">
              <a:spcBef>
                <a:spcPts val="600"/>
              </a:spcBef>
              <a:buClr>
                <a:schemeClr val="accent1"/>
              </a:buClr>
              <a:buSzPts val="2400"/>
            </a:pPr>
            <a:r>
              <a:rPr lang="it-IT" b="1" dirty="0">
                <a:solidFill>
                  <a:srgbClr val="F39A3C"/>
                </a:solidFill>
                <a:latin typeface="+mj-lt"/>
              </a:rPr>
              <a:t>x </a:t>
            </a:r>
            <a:r>
              <a:rPr lang="it-IT" dirty="0">
                <a:solidFill>
                  <a:srgbClr val="FFCD00"/>
                </a:solidFill>
                <a:latin typeface="+mj-lt"/>
              </a:rPr>
              <a:t>  </a:t>
            </a:r>
            <a:r>
              <a:rPr lang="it-IT" dirty="0">
                <a:latin typeface="+mj-lt"/>
              </a:rPr>
              <a:t>For the </a:t>
            </a:r>
            <a:r>
              <a:rPr lang="it-IT" b="1" dirty="0">
                <a:latin typeface="+mj-lt"/>
              </a:rPr>
              <a:t>Ca</a:t>
            </a:r>
            <a:r>
              <a:rPr lang="it-IT" b="1" baseline="30000" dirty="0">
                <a:latin typeface="+mj-lt"/>
              </a:rPr>
              <a:t>2+</a:t>
            </a:r>
            <a:r>
              <a:rPr lang="it-IT" b="1" dirty="0">
                <a:latin typeface="+mj-lt"/>
              </a:rPr>
              <a:t>-</a:t>
            </a:r>
            <a:r>
              <a:rPr lang="it-IT" b="1" dirty="0" err="1">
                <a:latin typeface="+mj-lt"/>
              </a:rPr>
              <a:t>bound</a:t>
            </a:r>
            <a:r>
              <a:rPr lang="it-IT" b="1" dirty="0">
                <a:latin typeface="+mj-lt"/>
              </a:rPr>
              <a:t> </a:t>
            </a:r>
            <a:r>
              <a:rPr lang="it-IT" dirty="0" err="1">
                <a:latin typeface="+mj-lt"/>
              </a:rPr>
              <a:t>curves</a:t>
            </a:r>
            <a:r>
              <a:rPr lang="it-IT" dirty="0">
                <a:latin typeface="+mj-lt"/>
              </a:rPr>
              <a:t> the </a:t>
            </a:r>
            <a:r>
              <a:rPr lang="it-IT" dirty="0" err="1">
                <a:latin typeface="+mj-lt"/>
              </a:rPr>
              <a:t>border</a:t>
            </a:r>
            <a:r>
              <a:rPr lang="it-IT" dirty="0">
                <a:latin typeface="+mj-lt"/>
              </a:rPr>
              <a:t> </a:t>
            </a:r>
            <a:r>
              <a:rPr lang="it-IT" dirty="0" err="1">
                <a:latin typeface="+mj-lt"/>
              </a:rPr>
              <a:t>between</a:t>
            </a:r>
            <a:r>
              <a:rPr lang="it-IT" dirty="0">
                <a:latin typeface="+mj-lt"/>
              </a:rPr>
              <a:t> </a:t>
            </a:r>
            <a:r>
              <a:rPr lang="it-IT" dirty="0" err="1">
                <a:latin typeface="+mj-lt"/>
              </a:rPr>
              <a:t>transitions</a:t>
            </a:r>
            <a:r>
              <a:rPr lang="it-IT" dirty="0">
                <a:latin typeface="+mj-lt"/>
              </a:rPr>
              <a:t> </a:t>
            </a:r>
            <a:r>
              <a:rPr lang="it-IT" dirty="0" err="1">
                <a:latin typeface="+mj-lt"/>
              </a:rPr>
              <a:t>is</a:t>
            </a:r>
            <a:r>
              <a:rPr lang="it-IT" dirty="0">
                <a:latin typeface="+mj-lt"/>
              </a:rPr>
              <a:t> </a:t>
            </a:r>
            <a:r>
              <a:rPr lang="it-IT" dirty="0" err="1">
                <a:latin typeface="+mj-lt"/>
              </a:rPr>
              <a:t>arbitrary</a:t>
            </a:r>
            <a:endParaRPr lang="it-IT" dirty="0">
              <a:latin typeface="+mj-lt"/>
            </a:endParaRPr>
          </a:p>
        </p:txBody>
      </p:sp>
      <p:grpSp>
        <p:nvGrpSpPr>
          <p:cNvPr id="30" name="Gruppo 29">
            <a:extLst>
              <a:ext uri="{FF2B5EF4-FFF2-40B4-BE49-F238E27FC236}">
                <a16:creationId xmlns:a16="http://schemas.microsoft.com/office/drawing/2014/main" id="{DD0121F8-D864-0962-3DAF-B786C8A9B1E1}"/>
              </a:ext>
            </a:extLst>
          </p:cNvPr>
          <p:cNvGrpSpPr/>
          <p:nvPr/>
        </p:nvGrpSpPr>
        <p:grpSpPr>
          <a:xfrm>
            <a:off x="721052" y="3737207"/>
            <a:ext cx="2936547" cy="2130193"/>
            <a:chOff x="82877" y="3080621"/>
            <a:chExt cx="2596746" cy="1923035"/>
          </a:xfrm>
        </p:grpSpPr>
        <p:pic>
          <p:nvPicPr>
            <p:cNvPr id="31" name="Immagine 30">
              <a:extLst>
                <a:ext uri="{FF2B5EF4-FFF2-40B4-BE49-F238E27FC236}">
                  <a16:creationId xmlns:a16="http://schemas.microsoft.com/office/drawing/2014/main" id="{B0F3D795-8C81-41CD-E507-C861A3F9633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512"/>
            <a:stretch/>
          </p:blipFill>
          <p:spPr>
            <a:xfrm>
              <a:off x="82877" y="3080621"/>
              <a:ext cx="2596746" cy="1923035"/>
            </a:xfrm>
            <a:prstGeom prst="rect">
              <a:avLst/>
            </a:prstGeom>
          </p:spPr>
        </p:pic>
        <p:sp>
          <p:nvSpPr>
            <p:cNvPr id="32" name="Rettangolo 31">
              <a:extLst>
                <a:ext uri="{FF2B5EF4-FFF2-40B4-BE49-F238E27FC236}">
                  <a16:creationId xmlns:a16="http://schemas.microsoft.com/office/drawing/2014/main" id="{858E8042-8D96-6C90-432B-E2C598473558}"/>
                </a:ext>
              </a:extLst>
            </p:cNvPr>
            <p:cNvSpPr/>
            <p:nvPr/>
          </p:nvSpPr>
          <p:spPr>
            <a:xfrm>
              <a:off x="1975766" y="4214195"/>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grpSp>
      <p:sp>
        <p:nvSpPr>
          <p:cNvPr id="33" name="Text Box 8">
            <a:extLst>
              <a:ext uri="{FF2B5EF4-FFF2-40B4-BE49-F238E27FC236}">
                <a16:creationId xmlns:a16="http://schemas.microsoft.com/office/drawing/2014/main" id="{1BDCA5E9-1A89-EE8A-542E-F4376C8D6E50}"/>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4" name="Segnaposto numero diapositiva 3">
            <a:extLst>
              <a:ext uri="{FF2B5EF4-FFF2-40B4-BE49-F238E27FC236}">
                <a16:creationId xmlns:a16="http://schemas.microsoft.com/office/drawing/2014/main" id="{F4CB03C1-CF76-91EE-17A7-C6F8B43123DD}"/>
              </a:ext>
            </a:extLst>
          </p:cNvPr>
          <p:cNvSpPr>
            <a:spLocks noGrp="1"/>
          </p:cNvSpPr>
          <p:nvPr>
            <p:ph type="sldNum" sz="quarter" idx="12"/>
          </p:nvPr>
        </p:nvSpPr>
        <p:spPr/>
        <p:txBody>
          <a:bodyPr/>
          <a:lstStyle/>
          <a:p>
            <a:fld id="{85ACF56B-F97F-42D8-B37F-65DAE327A188}" type="slidenum">
              <a:rPr lang="en-US" smtClean="0"/>
              <a:pPr/>
              <a:t>13</a:t>
            </a:fld>
            <a:endParaRPr lang="en-US"/>
          </a:p>
        </p:txBody>
      </p:sp>
      <p:sp>
        <p:nvSpPr>
          <p:cNvPr id="23" name="Google Shape;125;p17">
            <a:extLst>
              <a:ext uri="{FF2B5EF4-FFF2-40B4-BE49-F238E27FC236}">
                <a16:creationId xmlns:a16="http://schemas.microsoft.com/office/drawing/2014/main" id="{A2019204-F587-625C-9B60-92B1EC7A6BFA}"/>
              </a:ext>
            </a:extLst>
          </p:cNvPr>
          <p:cNvSpPr txBox="1">
            <a:spLocks/>
          </p:cNvSpPr>
          <p:nvPr/>
        </p:nvSpPr>
        <p:spPr>
          <a:xfrm>
            <a:off x="342900" y="1196990"/>
            <a:ext cx="7551210" cy="600242"/>
          </a:xfrm>
          <a:prstGeom prst="rect">
            <a:avLst/>
          </a:prstGeom>
        </p:spPr>
        <p:txBody>
          <a:bodyPr spcFirstLastPara="1" vert="horz" wrap="square"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6200" indent="0">
              <a:spcBef>
                <a:spcPts val="600"/>
              </a:spcBef>
              <a:buClr>
                <a:schemeClr val="accent1"/>
              </a:buClr>
              <a:buSzPts val="2400"/>
              <a:buFont typeface="Arial" panose="020B0604020202020204" pitchFamily="34" charset="0"/>
              <a:buNone/>
            </a:pPr>
            <a:r>
              <a:rPr lang="it-IT" sz="1800" b="1" u="sng" dirty="0">
                <a:latin typeface="+mj-lt"/>
              </a:rPr>
              <a:t>DATA ANALYSIS </a:t>
            </a:r>
          </a:p>
          <a:p>
            <a:pPr marL="76200" indent="0">
              <a:spcBef>
                <a:spcPts val="600"/>
              </a:spcBef>
              <a:buClr>
                <a:schemeClr val="accent1"/>
              </a:buClr>
              <a:buSzPts val="2400"/>
              <a:buFont typeface="Arial" panose="020B0604020202020204" pitchFamily="34" charset="0"/>
              <a:buNone/>
            </a:pPr>
            <a:endParaRPr lang="it-IT" sz="1800" b="1" u="sng" dirty="0">
              <a:latin typeface="+mj-lt"/>
            </a:endParaRPr>
          </a:p>
        </p:txBody>
      </p:sp>
      <p:grpSp>
        <p:nvGrpSpPr>
          <p:cNvPr id="24" name="Gruppo 23">
            <a:extLst>
              <a:ext uri="{FF2B5EF4-FFF2-40B4-BE49-F238E27FC236}">
                <a16:creationId xmlns:a16="http://schemas.microsoft.com/office/drawing/2014/main" id="{F7C5612D-B998-2885-A865-C51E56C52094}"/>
              </a:ext>
            </a:extLst>
          </p:cNvPr>
          <p:cNvGrpSpPr/>
          <p:nvPr/>
        </p:nvGrpSpPr>
        <p:grpSpPr>
          <a:xfrm>
            <a:off x="2797272" y="1633946"/>
            <a:ext cx="3549456" cy="586283"/>
            <a:chOff x="5036127" y="2750043"/>
            <a:chExt cx="3549456" cy="586283"/>
          </a:xfrm>
          <a:solidFill>
            <a:schemeClr val="accent1">
              <a:lumMod val="60000"/>
              <a:lumOff val="40000"/>
            </a:schemeClr>
          </a:solidFill>
        </p:grpSpPr>
        <p:sp>
          <p:nvSpPr>
            <p:cNvPr id="25" name="Rettangolo arrotondato 21">
              <a:extLst>
                <a:ext uri="{FF2B5EF4-FFF2-40B4-BE49-F238E27FC236}">
                  <a16:creationId xmlns:a16="http://schemas.microsoft.com/office/drawing/2014/main" id="{BC4B4CF1-84A2-BE97-1FEA-34DE8F083904}"/>
                </a:ext>
              </a:extLst>
            </p:cNvPr>
            <p:cNvSpPr/>
            <p:nvPr/>
          </p:nvSpPr>
          <p:spPr>
            <a:xfrm>
              <a:off x="5036127" y="2750043"/>
              <a:ext cx="3549456" cy="58628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35" name="Rettangolo 34">
              <a:extLst>
                <a:ext uri="{FF2B5EF4-FFF2-40B4-BE49-F238E27FC236}">
                  <a16:creationId xmlns:a16="http://schemas.microsoft.com/office/drawing/2014/main" id="{083EED30-02C8-E1F1-F784-C9A1F1AA0591}"/>
                </a:ext>
              </a:extLst>
            </p:cNvPr>
            <p:cNvSpPr/>
            <p:nvPr/>
          </p:nvSpPr>
          <p:spPr>
            <a:xfrm>
              <a:off x="5246230" y="2870809"/>
              <a:ext cx="3018775" cy="369332"/>
            </a:xfrm>
            <a:prstGeom prst="rect">
              <a:avLst/>
            </a:prstGeom>
            <a:noFill/>
          </p:spPr>
          <p:txBody>
            <a:bodyPr wrap="none">
              <a:spAutoFit/>
            </a:bodyPr>
            <a:lstStyle/>
            <a:p>
              <a:pPr marL="76200" lvl="0">
                <a:spcBef>
                  <a:spcPts val="600"/>
                </a:spcBef>
                <a:buClr>
                  <a:schemeClr val="accent1"/>
                </a:buClr>
                <a:buSzPts val="2400"/>
              </a:pPr>
              <a:r>
                <a:rPr lang="it-IT" b="1" dirty="0" err="1">
                  <a:latin typeface="+mj-lt"/>
                </a:rPr>
                <a:t>Thermodynamic</a:t>
              </a:r>
              <a:r>
                <a:rPr lang="it-IT" b="1" dirty="0">
                  <a:latin typeface="+mj-lt"/>
                </a:rPr>
                <a:t> </a:t>
              </a:r>
              <a:r>
                <a:rPr lang="it-IT" b="1" dirty="0" err="1">
                  <a:latin typeface="+mj-lt"/>
                </a:rPr>
                <a:t>function</a:t>
              </a:r>
              <a:endParaRPr lang="it-IT" b="1" dirty="0">
                <a:latin typeface="+mj-lt"/>
              </a:endParaRPr>
            </a:p>
          </p:txBody>
        </p:sp>
      </p:grpSp>
    </p:spTree>
    <p:extLst>
      <p:ext uri="{BB962C8B-B14F-4D97-AF65-F5344CB8AC3E}">
        <p14:creationId xmlns:p14="http://schemas.microsoft.com/office/powerpoint/2010/main" val="86413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left)">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sp>
        <p:nvSpPr>
          <p:cNvPr id="19" name="Rettangolo 18">
            <a:extLst>
              <a:ext uri="{FF2B5EF4-FFF2-40B4-BE49-F238E27FC236}">
                <a16:creationId xmlns:a16="http://schemas.microsoft.com/office/drawing/2014/main" id="{06512732-0A9E-BC7D-E661-0C3B5B1A6929}"/>
              </a:ext>
            </a:extLst>
          </p:cNvPr>
          <p:cNvSpPr/>
          <p:nvPr/>
        </p:nvSpPr>
        <p:spPr>
          <a:xfrm>
            <a:off x="853534" y="2805084"/>
            <a:ext cx="7436931" cy="646331"/>
          </a:xfrm>
          <a:prstGeom prst="rect">
            <a:avLst/>
          </a:prstGeom>
        </p:spPr>
        <p:txBody>
          <a:bodyPr wrap="square">
            <a:spAutoFit/>
          </a:bodyPr>
          <a:lstStyle/>
          <a:p>
            <a:pPr marL="76200" lvl="0">
              <a:spcBef>
                <a:spcPts val="600"/>
              </a:spcBef>
              <a:buClr>
                <a:schemeClr val="accent1"/>
              </a:buClr>
              <a:buSzPts val="2400"/>
            </a:pPr>
            <a:r>
              <a:rPr lang="it-IT" dirty="0">
                <a:latin typeface="+mj-lt"/>
              </a:rPr>
              <a:t>More </a:t>
            </a:r>
            <a:r>
              <a:rPr lang="it-IT" dirty="0" err="1">
                <a:latin typeface="+mj-lt"/>
              </a:rPr>
              <a:t>than</a:t>
            </a:r>
            <a:r>
              <a:rPr lang="it-IT" dirty="0">
                <a:latin typeface="+mj-lt"/>
              </a:rPr>
              <a:t> </a:t>
            </a:r>
            <a:r>
              <a:rPr lang="it-IT" dirty="0" err="1">
                <a:latin typeface="+mj-lt"/>
              </a:rPr>
              <a:t>one</a:t>
            </a:r>
            <a:r>
              <a:rPr lang="it-IT" dirty="0">
                <a:latin typeface="+mj-lt"/>
              </a:rPr>
              <a:t> </a:t>
            </a:r>
            <a:r>
              <a:rPr lang="it-IT" dirty="0" err="1">
                <a:latin typeface="+mj-lt"/>
              </a:rPr>
              <a:t>transition</a:t>
            </a:r>
            <a:r>
              <a:rPr lang="it-IT" dirty="0">
                <a:latin typeface="+mj-lt"/>
              </a:rPr>
              <a:t> </a:t>
            </a:r>
            <a:r>
              <a:rPr lang="it-IT" dirty="0" err="1">
                <a:latin typeface="+mj-lt"/>
              </a:rPr>
              <a:t>is</a:t>
            </a:r>
            <a:r>
              <a:rPr lang="it-IT" dirty="0">
                <a:latin typeface="+mj-lt"/>
              </a:rPr>
              <a:t> </a:t>
            </a:r>
            <a:r>
              <a:rPr lang="it-IT" dirty="0" err="1">
                <a:latin typeface="+mj-lt"/>
              </a:rPr>
              <a:t>possibily</a:t>
            </a:r>
            <a:r>
              <a:rPr lang="it-IT" dirty="0">
                <a:latin typeface="+mj-lt"/>
              </a:rPr>
              <a:t> </a:t>
            </a:r>
            <a:r>
              <a:rPr lang="it-IT" dirty="0" err="1">
                <a:latin typeface="+mj-lt"/>
              </a:rPr>
              <a:t>detected</a:t>
            </a:r>
            <a:r>
              <a:rPr lang="it-IT" dirty="0">
                <a:latin typeface="+mj-lt"/>
              </a:rPr>
              <a:t>, </a:t>
            </a:r>
            <a:r>
              <a:rPr lang="it-IT" dirty="0" err="1">
                <a:latin typeface="+mj-lt"/>
              </a:rPr>
              <a:t>since</a:t>
            </a:r>
            <a:r>
              <a:rPr lang="it-IT" dirty="0">
                <a:latin typeface="+mj-lt"/>
              </a:rPr>
              <a:t> the </a:t>
            </a:r>
            <a:r>
              <a:rPr lang="it-IT" b="1" dirty="0" err="1">
                <a:solidFill>
                  <a:srgbClr val="FFCD00"/>
                </a:solidFill>
                <a:latin typeface="+mj-lt"/>
              </a:rPr>
              <a:t>second</a:t>
            </a:r>
            <a:r>
              <a:rPr lang="it-IT" b="1" dirty="0">
                <a:solidFill>
                  <a:srgbClr val="FFCD00"/>
                </a:solidFill>
                <a:latin typeface="+mj-lt"/>
              </a:rPr>
              <a:t> derivative</a:t>
            </a:r>
            <a:r>
              <a:rPr lang="it-IT" dirty="0">
                <a:solidFill>
                  <a:srgbClr val="FFCD00"/>
                </a:solidFill>
                <a:latin typeface="+mj-lt"/>
              </a:rPr>
              <a:t> </a:t>
            </a:r>
            <a:r>
              <a:rPr lang="it-IT" dirty="0" err="1">
                <a:latin typeface="+mj-lt"/>
              </a:rPr>
              <a:t>is</a:t>
            </a:r>
            <a:r>
              <a:rPr lang="it-IT" dirty="0">
                <a:latin typeface="+mj-lt"/>
              </a:rPr>
              <a:t> </a:t>
            </a:r>
            <a:r>
              <a:rPr lang="it-IT" dirty="0" err="1">
                <a:latin typeface="+mj-lt"/>
              </a:rPr>
              <a:t>considered</a:t>
            </a:r>
            <a:r>
              <a:rPr lang="it-IT" dirty="0">
                <a:latin typeface="+mj-lt"/>
              </a:rPr>
              <a:t>.</a:t>
            </a:r>
          </a:p>
        </p:txBody>
      </p:sp>
      <p:sp>
        <p:nvSpPr>
          <p:cNvPr id="20" name="Text Box 8">
            <a:extLst>
              <a:ext uri="{FF2B5EF4-FFF2-40B4-BE49-F238E27FC236}">
                <a16:creationId xmlns:a16="http://schemas.microsoft.com/office/drawing/2014/main" id="{4C702380-26AC-BE64-CDF7-3BEFB6D618E9}"/>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2" name="Segnaposto numero diapositiva 1">
            <a:extLst>
              <a:ext uri="{FF2B5EF4-FFF2-40B4-BE49-F238E27FC236}">
                <a16:creationId xmlns:a16="http://schemas.microsoft.com/office/drawing/2014/main" id="{0A39C52B-C820-9282-1C6B-7E89DBBC2139}"/>
              </a:ext>
            </a:extLst>
          </p:cNvPr>
          <p:cNvSpPr>
            <a:spLocks noGrp="1"/>
          </p:cNvSpPr>
          <p:nvPr>
            <p:ph type="sldNum" sz="quarter" idx="12"/>
          </p:nvPr>
        </p:nvSpPr>
        <p:spPr/>
        <p:txBody>
          <a:bodyPr/>
          <a:lstStyle/>
          <a:p>
            <a:fld id="{85ACF56B-F97F-42D8-B37F-65DAE327A188}" type="slidenum">
              <a:rPr lang="en-US" smtClean="0"/>
              <a:pPr/>
              <a:t>14</a:t>
            </a:fld>
            <a:endParaRPr lang="en-US"/>
          </a:p>
        </p:txBody>
      </p:sp>
      <p:sp>
        <p:nvSpPr>
          <p:cNvPr id="16" name="Google Shape;125;p17">
            <a:extLst>
              <a:ext uri="{FF2B5EF4-FFF2-40B4-BE49-F238E27FC236}">
                <a16:creationId xmlns:a16="http://schemas.microsoft.com/office/drawing/2014/main" id="{6D5420A0-95C1-7D32-FE29-2F78DAD07C01}"/>
              </a:ext>
            </a:extLst>
          </p:cNvPr>
          <p:cNvSpPr txBox="1">
            <a:spLocks/>
          </p:cNvSpPr>
          <p:nvPr/>
        </p:nvSpPr>
        <p:spPr>
          <a:xfrm>
            <a:off x="342900" y="1196990"/>
            <a:ext cx="7551210" cy="600242"/>
          </a:xfrm>
          <a:prstGeom prst="rect">
            <a:avLst/>
          </a:prstGeom>
        </p:spPr>
        <p:txBody>
          <a:bodyPr spcFirstLastPara="1" vert="horz" wrap="square"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6200" indent="0">
              <a:spcBef>
                <a:spcPts val="600"/>
              </a:spcBef>
              <a:buClr>
                <a:schemeClr val="accent1"/>
              </a:buClr>
              <a:buSzPts val="2400"/>
              <a:buFont typeface="Arial" panose="020B0604020202020204" pitchFamily="34" charset="0"/>
              <a:buNone/>
            </a:pPr>
            <a:r>
              <a:rPr lang="it-IT" sz="1800" b="1" u="sng" dirty="0">
                <a:latin typeface="+mj-lt"/>
              </a:rPr>
              <a:t>DATA ANALYSIS </a:t>
            </a:r>
          </a:p>
          <a:p>
            <a:pPr marL="76200" indent="0">
              <a:spcBef>
                <a:spcPts val="600"/>
              </a:spcBef>
              <a:buClr>
                <a:schemeClr val="accent1"/>
              </a:buClr>
              <a:buSzPts val="2400"/>
              <a:buFont typeface="Arial" panose="020B0604020202020204" pitchFamily="34" charset="0"/>
              <a:buNone/>
            </a:pPr>
            <a:endParaRPr lang="it-IT" sz="1800" b="1" u="sng" dirty="0">
              <a:latin typeface="+mj-lt"/>
            </a:endParaRPr>
          </a:p>
        </p:txBody>
      </p:sp>
      <p:grpSp>
        <p:nvGrpSpPr>
          <p:cNvPr id="17" name="Gruppo 16">
            <a:extLst>
              <a:ext uri="{FF2B5EF4-FFF2-40B4-BE49-F238E27FC236}">
                <a16:creationId xmlns:a16="http://schemas.microsoft.com/office/drawing/2014/main" id="{3C15D878-EB73-A29D-862C-FB3FD150029C}"/>
              </a:ext>
            </a:extLst>
          </p:cNvPr>
          <p:cNvGrpSpPr/>
          <p:nvPr/>
        </p:nvGrpSpPr>
        <p:grpSpPr>
          <a:xfrm>
            <a:off x="2797272" y="1633946"/>
            <a:ext cx="3549456" cy="586283"/>
            <a:chOff x="5036127" y="2750043"/>
            <a:chExt cx="3549456" cy="586283"/>
          </a:xfrm>
          <a:solidFill>
            <a:schemeClr val="accent1">
              <a:lumMod val="60000"/>
              <a:lumOff val="40000"/>
            </a:schemeClr>
          </a:solidFill>
        </p:grpSpPr>
        <p:sp>
          <p:nvSpPr>
            <p:cNvPr id="21" name="Rettangolo arrotondato 21">
              <a:extLst>
                <a:ext uri="{FF2B5EF4-FFF2-40B4-BE49-F238E27FC236}">
                  <a16:creationId xmlns:a16="http://schemas.microsoft.com/office/drawing/2014/main" id="{3398821A-6D60-A1CD-1DEB-E0F8EBCCD507}"/>
                </a:ext>
              </a:extLst>
            </p:cNvPr>
            <p:cNvSpPr/>
            <p:nvPr/>
          </p:nvSpPr>
          <p:spPr>
            <a:xfrm>
              <a:off x="5036127" y="2750043"/>
              <a:ext cx="3549456" cy="58628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2" name="Rettangolo 21">
              <a:extLst>
                <a:ext uri="{FF2B5EF4-FFF2-40B4-BE49-F238E27FC236}">
                  <a16:creationId xmlns:a16="http://schemas.microsoft.com/office/drawing/2014/main" id="{68C3DFB0-C056-5317-0148-A46A8CA463CA}"/>
                </a:ext>
              </a:extLst>
            </p:cNvPr>
            <p:cNvSpPr/>
            <p:nvPr/>
          </p:nvSpPr>
          <p:spPr>
            <a:xfrm>
              <a:off x="5036127" y="2858518"/>
              <a:ext cx="3531736" cy="369332"/>
            </a:xfrm>
            <a:prstGeom prst="rect">
              <a:avLst/>
            </a:prstGeom>
            <a:noFill/>
          </p:spPr>
          <p:txBody>
            <a:bodyPr wrap="none">
              <a:spAutoFit/>
            </a:bodyPr>
            <a:lstStyle/>
            <a:p>
              <a:pPr marL="76200" lvl="0">
                <a:spcBef>
                  <a:spcPts val="600"/>
                </a:spcBef>
                <a:buClr>
                  <a:schemeClr val="accent1"/>
                </a:buClr>
                <a:buSzPts val="2400"/>
              </a:pPr>
              <a:r>
                <a:rPr lang="it-IT" b="1" dirty="0" err="1">
                  <a:latin typeface="+mj-lt"/>
                </a:rPr>
                <a:t>Numerical</a:t>
              </a:r>
              <a:r>
                <a:rPr lang="it-IT" b="1" dirty="0">
                  <a:latin typeface="+mj-lt"/>
                </a:rPr>
                <a:t> </a:t>
              </a:r>
              <a:r>
                <a:rPr lang="it-IT" b="1" dirty="0" err="1">
                  <a:latin typeface="+mj-lt"/>
                </a:rPr>
                <a:t>fitting</a:t>
              </a:r>
              <a:r>
                <a:rPr lang="it-IT" b="1" dirty="0">
                  <a:latin typeface="+mj-lt"/>
                </a:rPr>
                <a:t> (</a:t>
              </a:r>
              <a:r>
                <a:rPr lang="it-IT" b="1" dirty="0" err="1">
                  <a:latin typeface="+mj-lt"/>
                </a:rPr>
                <a:t>Polynomial</a:t>
              </a:r>
              <a:r>
                <a:rPr lang="it-IT" b="1" dirty="0">
                  <a:latin typeface="+mj-lt"/>
                </a:rPr>
                <a:t>)</a:t>
              </a:r>
            </a:p>
          </p:txBody>
        </p:sp>
      </p:grpSp>
    </p:spTree>
    <p:extLst>
      <p:ext uri="{BB962C8B-B14F-4D97-AF65-F5344CB8AC3E}">
        <p14:creationId xmlns:p14="http://schemas.microsoft.com/office/powerpoint/2010/main" val="70499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mj-lt"/>
              </a:rPr>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mj-lt"/>
              </a:rPr>
              <a:t>genomeinterpretation.org</a:t>
            </a:r>
          </a:p>
        </p:txBody>
      </p:sp>
      <p:sp>
        <p:nvSpPr>
          <p:cNvPr id="53" name="Line 7">
            <a:extLst>
              <a:ext uri="{FF2B5EF4-FFF2-40B4-BE49-F238E27FC236}">
                <a16:creationId xmlns:a16="http://schemas.microsoft.com/office/drawing/2014/main" id="{41A393D7-A9AE-6B41-D82D-857479A6CD84}"/>
              </a:ext>
            </a:extLst>
          </p:cNvPr>
          <p:cNvSpPr>
            <a:spLocks noChangeShapeType="1"/>
          </p:cNvSpPr>
          <p:nvPr/>
        </p:nvSpPr>
        <p:spPr bwMode="auto">
          <a:xfrm>
            <a:off x="0" y="0"/>
            <a:ext cx="9144000" cy="685800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latin typeface="+mj-lt"/>
              </a:rPr>
              <a:t>Missense challenge: Calmodulin</a:t>
            </a:r>
          </a:p>
        </p:txBody>
      </p:sp>
      <p:grpSp>
        <p:nvGrpSpPr>
          <p:cNvPr id="56" name="Group 13">
            <a:extLst>
              <a:ext uri="{FF2B5EF4-FFF2-40B4-BE49-F238E27FC236}">
                <a16:creationId xmlns:a16="http://schemas.microsoft.com/office/drawing/2014/main" id="{55A1DBD6-5849-9077-9868-31DF42FBAA90}"/>
              </a:ext>
            </a:extLst>
          </p:cNvPr>
          <p:cNvGrpSpPr>
            <a:grpSpLocks/>
          </p:cNvGrpSpPr>
          <p:nvPr/>
        </p:nvGrpSpPr>
        <p:grpSpPr bwMode="auto">
          <a:xfrm>
            <a:off x="8375650" y="198438"/>
            <a:ext cx="692150" cy="639762"/>
            <a:chOff x="5342" y="59"/>
            <a:chExt cx="436" cy="403"/>
          </a:xfrm>
        </p:grpSpPr>
        <p:grpSp>
          <p:nvGrpSpPr>
            <p:cNvPr id="57" name="Group 3">
              <a:extLst>
                <a:ext uri="{FF2B5EF4-FFF2-40B4-BE49-F238E27FC236}">
                  <a16:creationId xmlns:a16="http://schemas.microsoft.com/office/drawing/2014/main" id="{985869BA-C7F9-D327-BBF6-E79E9560EB88}"/>
                </a:ext>
              </a:extLst>
            </p:cNvPr>
            <p:cNvGrpSpPr>
              <a:grpSpLocks/>
            </p:cNvGrpSpPr>
            <p:nvPr/>
          </p:nvGrpSpPr>
          <p:grpSpPr bwMode="auto">
            <a:xfrm>
              <a:off x="5424" y="59"/>
              <a:ext cx="277" cy="277"/>
              <a:chOff x="5373" y="3933"/>
              <a:chExt cx="387" cy="387"/>
            </a:xfrm>
          </p:grpSpPr>
          <p:sp>
            <p:nvSpPr>
              <p:cNvPr id="59" name="Oval 4">
                <a:extLst>
                  <a:ext uri="{FF2B5EF4-FFF2-40B4-BE49-F238E27FC236}">
                    <a16:creationId xmlns:a16="http://schemas.microsoft.com/office/drawing/2014/main" id="{DB55467A-09A1-D17E-9DAC-C6C724B1E443}"/>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60" name="Picture 5">
                <a:extLst>
                  <a:ext uri="{FF2B5EF4-FFF2-40B4-BE49-F238E27FC236}">
                    <a16:creationId xmlns:a16="http://schemas.microsoft.com/office/drawing/2014/main" id="{849AC733-029C-A367-AAFC-E4D15781A61C}"/>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1" name="Line 6">
                <a:extLst>
                  <a:ext uri="{FF2B5EF4-FFF2-40B4-BE49-F238E27FC236}">
                    <a16:creationId xmlns:a16="http://schemas.microsoft.com/office/drawing/2014/main" id="{60C160F6-A277-204E-A40E-5B76AEA675C9}"/>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8" name="Text Box 12">
              <a:extLst>
                <a:ext uri="{FF2B5EF4-FFF2-40B4-BE49-F238E27FC236}">
                  <a16:creationId xmlns:a16="http://schemas.microsoft.com/office/drawing/2014/main" id="{7F3B223B-C1A7-DF75-ED18-B894FAF177F2}"/>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
        <p:nvSpPr>
          <p:cNvPr id="62" name="Text Box 8">
            <a:extLst>
              <a:ext uri="{FF2B5EF4-FFF2-40B4-BE49-F238E27FC236}">
                <a16:creationId xmlns:a16="http://schemas.microsoft.com/office/drawing/2014/main" id="{02D73A46-E50D-E6A2-23B5-B5C800643F13}"/>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grpSp>
        <p:nvGrpSpPr>
          <p:cNvPr id="13" name="Gruppo 12">
            <a:extLst>
              <a:ext uri="{FF2B5EF4-FFF2-40B4-BE49-F238E27FC236}">
                <a16:creationId xmlns:a16="http://schemas.microsoft.com/office/drawing/2014/main" id="{407BAEDC-1E47-03BD-8280-862E172FCF46}"/>
              </a:ext>
            </a:extLst>
          </p:cNvPr>
          <p:cNvGrpSpPr/>
          <p:nvPr/>
        </p:nvGrpSpPr>
        <p:grpSpPr>
          <a:xfrm>
            <a:off x="796836" y="2362200"/>
            <a:ext cx="7737653" cy="1726950"/>
            <a:chOff x="796836" y="2843799"/>
            <a:chExt cx="7737653" cy="1726950"/>
          </a:xfrm>
        </p:grpSpPr>
        <p:pic>
          <p:nvPicPr>
            <p:cNvPr id="12" name="Immagine 11">
              <a:extLst>
                <a:ext uri="{FF2B5EF4-FFF2-40B4-BE49-F238E27FC236}">
                  <a16:creationId xmlns:a16="http://schemas.microsoft.com/office/drawing/2014/main" id="{83AFEB35-095F-9903-1F16-A2F486E211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276" r="8937"/>
            <a:stretch/>
          </p:blipFill>
          <p:spPr>
            <a:xfrm>
              <a:off x="2066002" y="2975949"/>
              <a:ext cx="2207330" cy="1594800"/>
            </a:xfrm>
            <a:prstGeom prst="rect">
              <a:avLst/>
            </a:prstGeom>
          </p:spPr>
        </p:pic>
        <p:grpSp>
          <p:nvGrpSpPr>
            <p:cNvPr id="6" name="Gruppo 5">
              <a:extLst>
                <a:ext uri="{FF2B5EF4-FFF2-40B4-BE49-F238E27FC236}">
                  <a16:creationId xmlns:a16="http://schemas.microsoft.com/office/drawing/2014/main" id="{CA12EAD1-817B-FD55-8FD9-D706D715E8CC}"/>
                </a:ext>
              </a:extLst>
            </p:cNvPr>
            <p:cNvGrpSpPr/>
            <p:nvPr/>
          </p:nvGrpSpPr>
          <p:grpSpPr>
            <a:xfrm>
              <a:off x="796836" y="2843799"/>
              <a:ext cx="7737653" cy="1722383"/>
              <a:chOff x="298330" y="2743200"/>
              <a:chExt cx="7737653" cy="1722383"/>
            </a:xfrm>
          </p:grpSpPr>
          <p:grpSp>
            <p:nvGrpSpPr>
              <p:cNvPr id="2" name="Gruppo 1">
                <a:extLst>
                  <a:ext uri="{FF2B5EF4-FFF2-40B4-BE49-F238E27FC236}">
                    <a16:creationId xmlns:a16="http://schemas.microsoft.com/office/drawing/2014/main" id="{47DC3E9A-8452-A51C-FC90-F9A3380F70A2}"/>
                  </a:ext>
                </a:extLst>
              </p:cNvPr>
              <p:cNvGrpSpPr/>
              <p:nvPr/>
            </p:nvGrpSpPr>
            <p:grpSpPr>
              <a:xfrm>
                <a:off x="298330" y="2743200"/>
                <a:ext cx="7737653" cy="1722383"/>
                <a:chOff x="298330" y="2927498"/>
                <a:chExt cx="7737653" cy="1722383"/>
              </a:xfrm>
            </p:grpSpPr>
            <p:grpSp>
              <p:nvGrpSpPr>
                <p:cNvPr id="66" name="Gruppo 65">
                  <a:extLst>
                    <a:ext uri="{FF2B5EF4-FFF2-40B4-BE49-F238E27FC236}">
                      <a16:creationId xmlns:a16="http://schemas.microsoft.com/office/drawing/2014/main" id="{252CD3EF-3FE4-F92E-4BD2-30328D6522FF}"/>
                    </a:ext>
                  </a:extLst>
                </p:cNvPr>
                <p:cNvGrpSpPr/>
                <p:nvPr/>
              </p:nvGrpSpPr>
              <p:grpSpPr>
                <a:xfrm>
                  <a:off x="298330" y="3479207"/>
                  <a:ext cx="3562866" cy="986605"/>
                  <a:chOff x="16398" y="3963561"/>
                  <a:chExt cx="3562866" cy="986605"/>
                </a:xfrm>
              </p:grpSpPr>
              <p:sp>
                <p:nvSpPr>
                  <p:cNvPr id="70" name="CasellaDiTesto 69">
                    <a:extLst>
                      <a:ext uri="{FF2B5EF4-FFF2-40B4-BE49-F238E27FC236}">
                        <a16:creationId xmlns:a16="http://schemas.microsoft.com/office/drawing/2014/main" id="{9500D42B-45DD-0072-F803-E93D2A035D99}"/>
                      </a:ext>
                    </a:extLst>
                  </p:cNvPr>
                  <p:cNvSpPr txBox="1"/>
                  <p:nvPr/>
                </p:nvSpPr>
                <p:spPr>
                  <a:xfrm>
                    <a:off x="2558502" y="4688556"/>
                    <a:ext cx="1020762" cy="261610"/>
                  </a:xfrm>
                  <a:prstGeom prst="rect">
                    <a:avLst/>
                  </a:prstGeom>
                  <a:noFill/>
                </p:spPr>
                <p:txBody>
                  <a:bodyPr wrap="square" rtlCol="0">
                    <a:spAutoFit/>
                  </a:bodyPr>
                  <a:lstStyle/>
                  <a:p>
                    <a:r>
                      <a:rPr lang="en-US" sz="1100" dirty="0">
                        <a:latin typeface="+mj-lt"/>
                      </a:rPr>
                      <a:t>Coarse data</a:t>
                    </a:r>
                  </a:p>
                </p:txBody>
              </p:sp>
              <p:sp>
                <p:nvSpPr>
                  <p:cNvPr id="68" name="CasellaDiTesto 67">
                    <a:extLst>
                      <a:ext uri="{FF2B5EF4-FFF2-40B4-BE49-F238E27FC236}">
                        <a16:creationId xmlns:a16="http://schemas.microsoft.com/office/drawing/2014/main" id="{58E4B476-01B2-EDAD-3F69-876988919EEF}"/>
                      </a:ext>
                    </a:extLst>
                  </p:cNvPr>
                  <p:cNvSpPr txBox="1"/>
                  <p:nvPr/>
                </p:nvSpPr>
                <p:spPr>
                  <a:xfrm>
                    <a:off x="16398" y="3963561"/>
                    <a:ext cx="1283201" cy="369332"/>
                  </a:xfrm>
                  <a:prstGeom prst="rect">
                    <a:avLst/>
                  </a:prstGeom>
                  <a:noFill/>
                </p:spPr>
                <p:txBody>
                  <a:bodyPr wrap="square" rtlCol="0">
                    <a:spAutoFit/>
                  </a:bodyPr>
                  <a:lstStyle/>
                  <a:p>
                    <a:r>
                      <a:rPr lang="en-US" dirty="0">
                        <a:latin typeface="+mj-lt"/>
                      </a:rPr>
                      <a:t>Degree 14</a:t>
                    </a:r>
                  </a:p>
                </p:txBody>
              </p:sp>
            </p:grpSp>
            <p:grpSp>
              <p:nvGrpSpPr>
                <p:cNvPr id="71" name="Gruppo 70">
                  <a:extLst>
                    <a:ext uri="{FF2B5EF4-FFF2-40B4-BE49-F238E27FC236}">
                      <a16:creationId xmlns:a16="http://schemas.microsoft.com/office/drawing/2014/main" id="{9861D2F7-BF49-F1F7-C22D-CF461A21C825}"/>
                    </a:ext>
                  </a:extLst>
                </p:cNvPr>
                <p:cNvGrpSpPr/>
                <p:nvPr/>
              </p:nvGrpSpPr>
              <p:grpSpPr>
                <a:xfrm>
                  <a:off x="3762494" y="3048116"/>
                  <a:ext cx="2139889" cy="1600846"/>
                  <a:chOff x="3480562" y="3532470"/>
                  <a:chExt cx="2139889" cy="1600846"/>
                </a:xfrm>
              </p:grpSpPr>
              <p:pic>
                <p:nvPicPr>
                  <p:cNvPr id="72" name="Immagine 71">
                    <a:extLst>
                      <a:ext uri="{FF2B5EF4-FFF2-40B4-BE49-F238E27FC236}">
                        <a16:creationId xmlns:a16="http://schemas.microsoft.com/office/drawing/2014/main" id="{44738704-1F86-045E-2411-5348EFF9A64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064" r="9614"/>
                  <a:stretch/>
                </p:blipFill>
                <p:spPr>
                  <a:xfrm>
                    <a:off x="3480562" y="3532470"/>
                    <a:ext cx="1984882" cy="1600846"/>
                  </a:xfrm>
                  <a:prstGeom prst="rect">
                    <a:avLst/>
                  </a:prstGeom>
                </p:spPr>
              </p:pic>
              <p:sp>
                <p:nvSpPr>
                  <p:cNvPr id="73" name="CasellaDiTesto 72">
                    <a:extLst>
                      <a:ext uri="{FF2B5EF4-FFF2-40B4-BE49-F238E27FC236}">
                        <a16:creationId xmlns:a16="http://schemas.microsoft.com/office/drawing/2014/main" id="{BF99E3D9-ECA3-8603-5C90-EE2DEE613AA9}"/>
                      </a:ext>
                    </a:extLst>
                  </p:cNvPr>
                  <p:cNvSpPr txBox="1"/>
                  <p:nvPr/>
                </p:nvSpPr>
                <p:spPr>
                  <a:xfrm>
                    <a:off x="4557160" y="4670865"/>
                    <a:ext cx="1063291" cy="261610"/>
                  </a:xfrm>
                  <a:prstGeom prst="rect">
                    <a:avLst/>
                  </a:prstGeom>
                  <a:noFill/>
                </p:spPr>
                <p:txBody>
                  <a:bodyPr wrap="square" rtlCol="0">
                    <a:spAutoFit/>
                  </a:bodyPr>
                  <a:lstStyle/>
                  <a:p>
                    <a:r>
                      <a:rPr lang="en-US" sz="1100" dirty="0">
                        <a:latin typeface="+mj-lt"/>
                      </a:rPr>
                      <a:t>1</a:t>
                    </a:r>
                    <a:r>
                      <a:rPr lang="en-US" sz="1100" baseline="30000" dirty="0">
                        <a:latin typeface="+mj-lt"/>
                      </a:rPr>
                      <a:t>st</a:t>
                    </a:r>
                    <a:r>
                      <a:rPr lang="en-US" sz="1100" dirty="0">
                        <a:latin typeface="+mj-lt"/>
                      </a:rPr>
                      <a:t> derivative</a:t>
                    </a:r>
                  </a:p>
                </p:txBody>
              </p:sp>
            </p:grpSp>
            <p:grpSp>
              <p:nvGrpSpPr>
                <p:cNvPr id="74" name="Gruppo 73">
                  <a:extLst>
                    <a:ext uri="{FF2B5EF4-FFF2-40B4-BE49-F238E27FC236}">
                      <a16:creationId xmlns:a16="http://schemas.microsoft.com/office/drawing/2014/main" id="{2083A4F0-B16C-EB2B-5FD0-1D13012E4277}"/>
                    </a:ext>
                  </a:extLst>
                </p:cNvPr>
                <p:cNvGrpSpPr/>
                <p:nvPr/>
              </p:nvGrpSpPr>
              <p:grpSpPr>
                <a:xfrm>
                  <a:off x="5823399" y="3048116"/>
                  <a:ext cx="2212584" cy="1601765"/>
                  <a:chOff x="5541467" y="3532470"/>
                  <a:chExt cx="2212584" cy="1601765"/>
                </a:xfrm>
              </p:grpSpPr>
              <p:pic>
                <p:nvPicPr>
                  <p:cNvPr id="75" name="Immagine 74">
                    <a:extLst>
                      <a:ext uri="{FF2B5EF4-FFF2-40B4-BE49-F238E27FC236}">
                        <a16:creationId xmlns:a16="http://schemas.microsoft.com/office/drawing/2014/main" id="{E2C7152C-AB52-72F0-A9A0-2E8815B33B6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1013" r="9250"/>
                  <a:stretch/>
                </p:blipFill>
                <p:spPr>
                  <a:xfrm>
                    <a:off x="5541467" y="3532470"/>
                    <a:ext cx="1992873" cy="1601765"/>
                  </a:xfrm>
                  <a:prstGeom prst="rect">
                    <a:avLst/>
                  </a:prstGeom>
                </p:spPr>
              </p:pic>
              <p:sp>
                <p:nvSpPr>
                  <p:cNvPr id="76" name="CasellaDiTesto 75">
                    <a:extLst>
                      <a:ext uri="{FF2B5EF4-FFF2-40B4-BE49-F238E27FC236}">
                        <a16:creationId xmlns:a16="http://schemas.microsoft.com/office/drawing/2014/main" id="{D92C8CE7-4E06-266D-2F83-CBE69065FE4A}"/>
                      </a:ext>
                    </a:extLst>
                  </p:cNvPr>
                  <p:cNvSpPr txBox="1"/>
                  <p:nvPr/>
                </p:nvSpPr>
                <p:spPr>
                  <a:xfrm>
                    <a:off x="6555481" y="4696590"/>
                    <a:ext cx="1198570" cy="261610"/>
                  </a:xfrm>
                  <a:prstGeom prst="rect">
                    <a:avLst/>
                  </a:prstGeom>
                  <a:noFill/>
                </p:spPr>
                <p:txBody>
                  <a:bodyPr wrap="square" rtlCol="0">
                    <a:spAutoFit/>
                  </a:bodyPr>
                  <a:lstStyle/>
                  <a:p>
                    <a:r>
                      <a:rPr lang="en-US" sz="1100" dirty="0">
                        <a:latin typeface="+mj-lt"/>
                      </a:rPr>
                      <a:t>2</a:t>
                    </a:r>
                    <a:r>
                      <a:rPr lang="en-US" sz="1100" baseline="30000" dirty="0">
                        <a:latin typeface="+mj-lt"/>
                      </a:rPr>
                      <a:t>nd</a:t>
                    </a:r>
                    <a:r>
                      <a:rPr lang="en-US" sz="1100" dirty="0">
                        <a:latin typeface="+mj-lt"/>
                      </a:rPr>
                      <a:t> derivative</a:t>
                    </a:r>
                  </a:p>
                </p:txBody>
              </p:sp>
            </p:grpSp>
            <p:cxnSp>
              <p:nvCxnSpPr>
                <p:cNvPr id="77" name="Connettore 2 76">
                  <a:extLst>
                    <a:ext uri="{FF2B5EF4-FFF2-40B4-BE49-F238E27FC236}">
                      <a16:creationId xmlns:a16="http://schemas.microsoft.com/office/drawing/2014/main" id="{938C1DA0-FB4C-2D99-0708-EA04197EC7E7}"/>
                    </a:ext>
                  </a:extLst>
                </p:cNvPr>
                <p:cNvCxnSpPr/>
                <p:nvPr/>
              </p:nvCxnSpPr>
              <p:spPr>
                <a:xfrm>
                  <a:off x="4586311" y="2927498"/>
                  <a:ext cx="187772" cy="216163"/>
                </a:xfrm>
                <a:prstGeom prst="straightConnector1">
                  <a:avLst/>
                </a:prstGeom>
                <a:ln w="28575">
                  <a:solidFill>
                    <a:srgbClr val="FFCD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nettore 2 77">
                  <a:extLst>
                    <a:ext uri="{FF2B5EF4-FFF2-40B4-BE49-F238E27FC236}">
                      <a16:creationId xmlns:a16="http://schemas.microsoft.com/office/drawing/2014/main" id="{C37DCC2B-A3D1-2178-1C09-1F37FB72F098}"/>
                    </a:ext>
                  </a:extLst>
                </p:cNvPr>
                <p:cNvCxnSpPr/>
                <p:nvPr/>
              </p:nvCxnSpPr>
              <p:spPr>
                <a:xfrm flipH="1">
                  <a:off x="6863024" y="3838848"/>
                  <a:ext cx="177210" cy="193104"/>
                </a:xfrm>
                <a:prstGeom prst="straightConnector1">
                  <a:avLst/>
                </a:prstGeom>
                <a:ln w="28575">
                  <a:solidFill>
                    <a:srgbClr val="FFCD0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Connettore diritto 78">
                  <a:extLst>
                    <a:ext uri="{FF2B5EF4-FFF2-40B4-BE49-F238E27FC236}">
                      <a16:creationId xmlns:a16="http://schemas.microsoft.com/office/drawing/2014/main" id="{044ADFE2-F8DE-F8FF-CD20-3E3B133A297C}"/>
                    </a:ext>
                  </a:extLst>
                </p:cNvPr>
                <p:cNvCxnSpPr/>
                <p:nvPr/>
              </p:nvCxnSpPr>
              <p:spPr>
                <a:xfrm>
                  <a:off x="6093914" y="4032227"/>
                  <a:ext cx="1715431"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5" name="CasellaDiTesto 4">
                <a:extLst>
                  <a:ext uri="{FF2B5EF4-FFF2-40B4-BE49-F238E27FC236}">
                    <a16:creationId xmlns:a16="http://schemas.microsoft.com/office/drawing/2014/main" id="{1F9C14FF-D913-E319-7A7B-22D49CEC02E4}"/>
                  </a:ext>
                </a:extLst>
              </p:cNvPr>
              <p:cNvSpPr txBox="1"/>
              <p:nvPr/>
            </p:nvSpPr>
            <p:spPr>
              <a:xfrm>
                <a:off x="336494" y="2751443"/>
                <a:ext cx="1206871" cy="369332"/>
              </a:xfrm>
              <a:prstGeom prst="rect">
                <a:avLst/>
              </a:prstGeom>
              <a:solidFill>
                <a:schemeClr val="tx1"/>
              </a:solidFill>
            </p:spPr>
            <p:txBody>
              <a:bodyPr wrap="square" rtlCol="0">
                <a:spAutoFit/>
              </a:bodyPr>
              <a:lstStyle/>
              <a:p>
                <a:pPr algn="ctr"/>
                <a:r>
                  <a:rPr lang="en-US" b="1" dirty="0">
                    <a:solidFill>
                      <a:schemeClr val="bg1"/>
                    </a:solidFill>
                  </a:rPr>
                  <a:t>Apo</a:t>
                </a:r>
              </a:p>
            </p:txBody>
          </p:sp>
        </p:grpSp>
      </p:grpSp>
      <p:grpSp>
        <p:nvGrpSpPr>
          <p:cNvPr id="14" name="Gruppo 13">
            <a:extLst>
              <a:ext uri="{FF2B5EF4-FFF2-40B4-BE49-F238E27FC236}">
                <a16:creationId xmlns:a16="http://schemas.microsoft.com/office/drawing/2014/main" id="{DDCEA2C8-DD71-4E35-FCEC-70F4B4E0F502}"/>
              </a:ext>
            </a:extLst>
          </p:cNvPr>
          <p:cNvGrpSpPr/>
          <p:nvPr/>
        </p:nvGrpSpPr>
        <p:grpSpPr>
          <a:xfrm>
            <a:off x="778351" y="4214120"/>
            <a:ext cx="7597299" cy="1729480"/>
            <a:chOff x="778351" y="4513298"/>
            <a:chExt cx="7597299" cy="1729480"/>
          </a:xfrm>
        </p:grpSpPr>
        <p:pic>
          <p:nvPicPr>
            <p:cNvPr id="10" name="Immagine 9">
              <a:extLst>
                <a:ext uri="{FF2B5EF4-FFF2-40B4-BE49-F238E27FC236}">
                  <a16:creationId xmlns:a16="http://schemas.microsoft.com/office/drawing/2014/main" id="{066C330C-02BF-25BE-AFEE-9A512865AD9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1867" r="9269"/>
            <a:stretch/>
          </p:blipFill>
          <p:spPr>
            <a:xfrm>
              <a:off x="2057400" y="4641528"/>
              <a:ext cx="2189076" cy="1594800"/>
            </a:xfrm>
            <a:prstGeom prst="rect">
              <a:avLst/>
            </a:prstGeom>
          </p:spPr>
        </p:pic>
        <p:grpSp>
          <p:nvGrpSpPr>
            <p:cNvPr id="7" name="Gruppo 6">
              <a:extLst>
                <a:ext uri="{FF2B5EF4-FFF2-40B4-BE49-F238E27FC236}">
                  <a16:creationId xmlns:a16="http://schemas.microsoft.com/office/drawing/2014/main" id="{C5957B5B-64C7-C22D-0202-AAF690834F2A}"/>
                </a:ext>
              </a:extLst>
            </p:cNvPr>
            <p:cNvGrpSpPr/>
            <p:nvPr/>
          </p:nvGrpSpPr>
          <p:grpSpPr>
            <a:xfrm>
              <a:off x="778351" y="4513298"/>
              <a:ext cx="7597299" cy="1729480"/>
              <a:chOff x="286048" y="4417541"/>
              <a:chExt cx="7597299" cy="1729480"/>
            </a:xfrm>
          </p:grpSpPr>
          <p:grpSp>
            <p:nvGrpSpPr>
              <p:cNvPr id="4" name="Gruppo 3">
                <a:extLst>
                  <a:ext uri="{FF2B5EF4-FFF2-40B4-BE49-F238E27FC236}">
                    <a16:creationId xmlns:a16="http://schemas.microsoft.com/office/drawing/2014/main" id="{EA2B4143-0163-09FC-6167-33548DD57256}"/>
                  </a:ext>
                </a:extLst>
              </p:cNvPr>
              <p:cNvGrpSpPr/>
              <p:nvPr/>
            </p:nvGrpSpPr>
            <p:grpSpPr>
              <a:xfrm>
                <a:off x="381000" y="4417541"/>
                <a:ext cx="7502347" cy="1729480"/>
                <a:chOff x="381000" y="4417541"/>
                <a:chExt cx="7502347" cy="1729480"/>
              </a:xfrm>
            </p:grpSpPr>
            <p:grpSp>
              <p:nvGrpSpPr>
                <p:cNvPr id="3" name="Gruppo 2">
                  <a:extLst>
                    <a:ext uri="{FF2B5EF4-FFF2-40B4-BE49-F238E27FC236}">
                      <a16:creationId xmlns:a16="http://schemas.microsoft.com/office/drawing/2014/main" id="{0A84E4F5-9D7F-BD0A-A3F3-4B25D230B909}"/>
                    </a:ext>
                  </a:extLst>
                </p:cNvPr>
                <p:cNvGrpSpPr/>
                <p:nvPr/>
              </p:nvGrpSpPr>
              <p:grpSpPr>
                <a:xfrm>
                  <a:off x="381000" y="4417541"/>
                  <a:ext cx="7502347" cy="1729480"/>
                  <a:chOff x="381000" y="4525330"/>
                  <a:chExt cx="7502347" cy="1729480"/>
                </a:xfrm>
              </p:grpSpPr>
              <p:sp>
                <p:nvSpPr>
                  <p:cNvPr id="82" name="CasellaDiTesto 81">
                    <a:extLst>
                      <a:ext uri="{FF2B5EF4-FFF2-40B4-BE49-F238E27FC236}">
                        <a16:creationId xmlns:a16="http://schemas.microsoft.com/office/drawing/2014/main" id="{05A38976-3631-CDDC-2E0E-04B2F1A47ADB}"/>
                      </a:ext>
                    </a:extLst>
                  </p:cNvPr>
                  <p:cNvSpPr txBox="1"/>
                  <p:nvPr/>
                </p:nvSpPr>
                <p:spPr>
                  <a:xfrm>
                    <a:off x="381000" y="5170478"/>
                    <a:ext cx="1334383" cy="369332"/>
                  </a:xfrm>
                  <a:prstGeom prst="rect">
                    <a:avLst/>
                  </a:prstGeom>
                  <a:noFill/>
                </p:spPr>
                <p:txBody>
                  <a:bodyPr wrap="square" rtlCol="0">
                    <a:spAutoFit/>
                  </a:bodyPr>
                  <a:lstStyle/>
                  <a:p>
                    <a:r>
                      <a:rPr lang="en-US" dirty="0">
                        <a:latin typeface="+mj-lt"/>
                      </a:rPr>
                      <a:t>Degree 14</a:t>
                    </a:r>
                  </a:p>
                </p:txBody>
              </p:sp>
              <p:grpSp>
                <p:nvGrpSpPr>
                  <p:cNvPr id="83" name="Gruppo 82">
                    <a:extLst>
                      <a:ext uri="{FF2B5EF4-FFF2-40B4-BE49-F238E27FC236}">
                        <a16:creationId xmlns:a16="http://schemas.microsoft.com/office/drawing/2014/main" id="{3D4FCF3E-C77A-E288-F334-35E97A79AB2A}"/>
                      </a:ext>
                    </a:extLst>
                  </p:cNvPr>
                  <p:cNvGrpSpPr/>
                  <p:nvPr/>
                </p:nvGrpSpPr>
                <p:grpSpPr>
                  <a:xfrm>
                    <a:off x="3781029" y="4655345"/>
                    <a:ext cx="2064255" cy="1599465"/>
                    <a:chOff x="3448502" y="3515172"/>
                    <a:chExt cx="2064255" cy="1599465"/>
                  </a:xfrm>
                </p:grpSpPr>
                <p:pic>
                  <p:nvPicPr>
                    <p:cNvPr id="84" name="Immagine 83">
                      <a:extLst>
                        <a:ext uri="{FF2B5EF4-FFF2-40B4-BE49-F238E27FC236}">
                          <a16:creationId xmlns:a16="http://schemas.microsoft.com/office/drawing/2014/main" id="{B35A78F9-B514-70DE-A0BB-92496405E36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1141" r="8462"/>
                    <a:stretch/>
                  </p:blipFill>
                  <p:spPr>
                    <a:xfrm>
                      <a:off x="3448502" y="3515172"/>
                      <a:ext cx="2010171" cy="1599465"/>
                    </a:xfrm>
                    <a:prstGeom prst="rect">
                      <a:avLst/>
                    </a:prstGeom>
                  </p:spPr>
                </p:pic>
                <p:sp>
                  <p:nvSpPr>
                    <p:cNvPr id="85" name="CasellaDiTesto 84">
                      <a:extLst>
                        <a:ext uri="{FF2B5EF4-FFF2-40B4-BE49-F238E27FC236}">
                          <a16:creationId xmlns:a16="http://schemas.microsoft.com/office/drawing/2014/main" id="{D0B50742-EDF9-D3C9-649C-95BFD4C3A880}"/>
                        </a:ext>
                      </a:extLst>
                    </p:cNvPr>
                    <p:cNvSpPr txBox="1"/>
                    <p:nvPr/>
                  </p:nvSpPr>
                  <p:spPr>
                    <a:xfrm>
                      <a:off x="4449466" y="4673752"/>
                      <a:ext cx="1063291" cy="261610"/>
                    </a:xfrm>
                    <a:prstGeom prst="rect">
                      <a:avLst/>
                    </a:prstGeom>
                    <a:noFill/>
                  </p:spPr>
                  <p:txBody>
                    <a:bodyPr wrap="square" rtlCol="0">
                      <a:spAutoFit/>
                    </a:bodyPr>
                    <a:lstStyle/>
                    <a:p>
                      <a:r>
                        <a:rPr lang="en-US" sz="1100" dirty="0">
                          <a:latin typeface="+mj-lt"/>
                        </a:rPr>
                        <a:t>1</a:t>
                      </a:r>
                      <a:r>
                        <a:rPr lang="en-US" sz="1100" baseline="30000" dirty="0">
                          <a:latin typeface="+mj-lt"/>
                        </a:rPr>
                        <a:t>st</a:t>
                      </a:r>
                      <a:r>
                        <a:rPr lang="en-US" sz="1100" dirty="0">
                          <a:latin typeface="+mj-lt"/>
                        </a:rPr>
                        <a:t> derivative</a:t>
                      </a:r>
                    </a:p>
                  </p:txBody>
                </p:sp>
              </p:grpSp>
              <p:grpSp>
                <p:nvGrpSpPr>
                  <p:cNvPr id="86" name="Gruppo 85">
                    <a:extLst>
                      <a:ext uri="{FF2B5EF4-FFF2-40B4-BE49-F238E27FC236}">
                        <a16:creationId xmlns:a16="http://schemas.microsoft.com/office/drawing/2014/main" id="{D6F20723-6FA3-5F98-4875-7BBD7897B585}"/>
                      </a:ext>
                    </a:extLst>
                  </p:cNvPr>
                  <p:cNvGrpSpPr/>
                  <p:nvPr/>
                </p:nvGrpSpPr>
                <p:grpSpPr>
                  <a:xfrm>
                    <a:off x="5867400" y="4655345"/>
                    <a:ext cx="2015947" cy="1591230"/>
                    <a:chOff x="5534873" y="3515172"/>
                    <a:chExt cx="2015947" cy="1591230"/>
                  </a:xfrm>
                </p:grpSpPr>
                <p:pic>
                  <p:nvPicPr>
                    <p:cNvPr id="87" name="Immagine 86">
                      <a:extLst>
                        <a:ext uri="{FF2B5EF4-FFF2-40B4-BE49-F238E27FC236}">
                          <a16:creationId xmlns:a16="http://schemas.microsoft.com/office/drawing/2014/main" id="{EB1B180B-D54A-27DF-3D14-2FC4AED2878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1598" r="9036"/>
                    <a:stretch/>
                  </p:blipFill>
                  <p:spPr>
                    <a:xfrm>
                      <a:off x="5534873" y="3515172"/>
                      <a:ext cx="1997559" cy="1591230"/>
                    </a:xfrm>
                    <a:prstGeom prst="rect">
                      <a:avLst/>
                    </a:prstGeom>
                  </p:spPr>
                </p:pic>
                <p:sp>
                  <p:nvSpPr>
                    <p:cNvPr id="88" name="CasellaDiTesto 87">
                      <a:extLst>
                        <a:ext uri="{FF2B5EF4-FFF2-40B4-BE49-F238E27FC236}">
                          <a16:creationId xmlns:a16="http://schemas.microsoft.com/office/drawing/2014/main" id="{56D4BC0C-C8EF-C203-F406-BD491438863D}"/>
                        </a:ext>
                      </a:extLst>
                    </p:cNvPr>
                    <p:cNvSpPr txBox="1"/>
                    <p:nvPr/>
                  </p:nvSpPr>
                  <p:spPr>
                    <a:xfrm>
                      <a:off x="6427157" y="4652860"/>
                      <a:ext cx="1123663" cy="261610"/>
                    </a:xfrm>
                    <a:prstGeom prst="rect">
                      <a:avLst/>
                    </a:prstGeom>
                    <a:noFill/>
                  </p:spPr>
                  <p:txBody>
                    <a:bodyPr wrap="square" rtlCol="0">
                      <a:spAutoFit/>
                    </a:bodyPr>
                    <a:lstStyle/>
                    <a:p>
                      <a:r>
                        <a:rPr lang="en-US" sz="1100" dirty="0">
                          <a:latin typeface="+mj-lt"/>
                        </a:rPr>
                        <a:t>2</a:t>
                      </a:r>
                      <a:r>
                        <a:rPr lang="en-US" sz="1100" baseline="30000" dirty="0">
                          <a:latin typeface="+mj-lt"/>
                        </a:rPr>
                        <a:t>nd</a:t>
                      </a:r>
                      <a:r>
                        <a:rPr lang="en-US" sz="1100" dirty="0">
                          <a:latin typeface="+mj-lt"/>
                        </a:rPr>
                        <a:t> derivative</a:t>
                      </a:r>
                    </a:p>
                  </p:txBody>
                </p:sp>
              </p:grpSp>
              <p:cxnSp>
                <p:nvCxnSpPr>
                  <p:cNvPr id="89" name="Connettore 2 88">
                    <a:extLst>
                      <a:ext uri="{FF2B5EF4-FFF2-40B4-BE49-F238E27FC236}">
                        <a16:creationId xmlns:a16="http://schemas.microsoft.com/office/drawing/2014/main" id="{8CD31207-D9FD-8B58-9049-6E5070793B31}"/>
                      </a:ext>
                    </a:extLst>
                  </p:cNvPr>
                  <p:cNvCxnSpPr/>
                  <p:nvPr/>
                </p:nvCxnSpPr>
                <p:spPr>
                  <a:xfrm>
                    <a:off x="4889197" y="4626991"/>
                    <a:ext cx="187772" cy="216163"/>
                  </a:xfrm>
                  <a:prstGeom prst="straightConnector1">
                    <a:avLst/>
                  </a:prstGeom>
                  <a:ln w="28575">
                    <a:solidFill>
                      <a:srgbClr val="FFCD00"/>
                    </a:solidFill>
                    <a:tailEnd type="triangle"/>
                  </a:ln>
                </p:spPr>
                <p:style>
                  <a:lnRef idx="1">
                    <a:schemeClr val="accent1"/>
                  </a:lnRef>
                  <a:fillRef idx="0">
                    <a:schemeClr val="accent1"/>
                  </a:fillRef>
                  <a:effectRef idx="0">
                    <a:schemeClr val="accent1"/>
                  </a:effectRef>
                  <a:fontRef idx="minor">
                    <a:schemeClr val="tx1"/>
                  </a:fontRef>
                </p:style>
              </p:cxnSp>
              <p:cxnSp>
                <p:nvCxnSpPr>
                  <p:cNvPr id="90" name="Connettore 2 89">
                    <a:extLst>
                      <a:ext uri="{FF2B5EF4-FFF2-40B4-BE49-F238E27FC236}">
                        <a16:creationId xmlns:a16="http://schemas.microsoft.com/office/drawing/2014/main" id="{A8A78301-B159-2A0F-F29D-2AE2A0597BF3}"/>
                      </a:ext>
                    </a:extLst>
                  </p:cNvPr>
                  <p:cNvCxnSpPr/>
                  <p:nvPr/>
                </p:nvCxnSpPr>
                <p:spPr>
                  <a:xfrm>
                    <a:off x="5177104" y="4525330"/>
                    <a:ext cx="187772" cy="216163"/>
                  </a:xfrm>
                  <a:prstGeom prst="straightConnector1">
                    <a:avLst/>
                  </a:prstGeom>
                  <a:ln w="28575">
                    <a:solidFill>
                      <a:srgbClr val="FFCD0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Connettore diritto 90">
                    <a:extLst>
                      <a:ext uri="{FF2B5EF4-FFF2-40B4-BE49-F238E27FC236}">
                        <a16:creationId xmlns:a16="http://schemas.microsoft.com/office/drawing/2014/main" id="{3DB682A4-56AC-93B5-94B2-8EAF9B3550C6}"/>
                      </a:ext>
                    </a:extLst>
                  </p:cNvPr>
                  <p:cNvCxnSpPr/>
                  <p:nvPr/>
                </p:nvCxnSpPr>
                <p:spPr>
                  <a:xfrm>
                    <a:off x="6133169" y="4843154"/>
                    <a:ext cx="1715431"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2" name="Connettore 2 91">
                    <a:extLst>
                      <a:ext uri="{FF2B5EF4-FFF2-40B4-BE49-F238E27FC236}">
                        <a16:creationId xmlns:a16="http://schemas.microsoft.com/office/drawing/2014/main" id="{165A500D-0B9F-AC09-6B7D-056654078C14}"/>
                      </a:ext>
                    </a:extLst>
                  </p:cNvPr>
                  <p:cNvCxnSpPr>
                    <a:cxnSpLocks/>
                  </p:cNvCxnSpPr>
                  <p:nvPr/>
                </p:nvCxnSpPr>
                <p:spPr>
                  <a:xfrm flipH="1">
                    <a:off x="7216651" y="4553308"/>
                    <a:ext cx="98549" cy="289846"/>
                  </a:xfrm>
                  <a:prstGeom prst="straightConnector1">
                    <a:avLst/>
                  </a:prstGeom>
                  <a:ln w="28575">
                    <a:solidFill>
                      <a:srgbClr val="FFCD00"/>
                    </a:solidFill>
                    <a:tailEnd type="triangle"/>
                  </a:ln>
                </p:spPr>
                <p:style>
                  <a:lnRef idx="1">
                    <a:schemeClr val="accent1"/>
                  </a:lnRef>
                  <a:fillRef idx="0">
                    <a:schemeClr val="accent1"/>
                  </a:fillRef>
                  <a:effectRef idx="0">
                    <a:schemeClr val="accent1"/>
                  </a:effectRef>
                  <a:fontRef idx="minor">
                    <a:schemeClr val="tx1"/>
                  </a:fontRef>
                </p:style>
              </p:cxnSp>
              <p:cxnSp>
                <p:nvCxnSpPr>
                  <p:cNvPr id="93" name="Connettore 2 92">
                    <a:extLst>
                      <a:ext uri="{FF2B5EF4-FFF2-40B4-BE49-F238E27FC236}">
                        <a16:creationId xmlns:a16="http://schemas.microsoft.com/office/drawing/2014/main" id="{0706E2F1-F6D9-9853-19F8-7F0214A1C5B0}"/>
                      </a:ext>
                    </a:extLst>
                  </p:cNvPr>
                  <p:cNvCxnSpPr>
                    <a:cxnSpLocks/>
                  </p:cNvCxnSpPr>
                  <p:nvPr/>
                </p:nvCxnSpPr>
                <p:spPr>
                  <a:xfrm flipH="1">
                    <a:off x="7467600" y="4616063"/>
                    <a:ext cx="187147" cy="233511"/>
                  </a:xfrm>
                  <a:prstGeom prst="straightConnector1">
                    <a:avLst/>
                  </a:prstGeom>
                  <a:ln w="28575">
                    <a:solidFill>
                      <a:srgbClr val="FFCD00"/>
                    </a:solidFill>
                    <a:tailEnd type="triangle"/>
                  </a:ln>
                </p:spPr>
                <p:style>
                  <a:lnRef idx="1">
                    <a:schemeClr val="accent1"/>
                  </a:lnRef>
                  <a:fillRef idx="0">
                    <a:schemeClr val="accent1"/>
                  </a:fillRef>
                  <a:effectRef idx="0">
                    <a:schemeClr val="accent1"/>
                  </a:effectRef>
                  <a:fontRef idx="minor">
                    <a:schemeClr val="tx1"/>
                  </a:fontRef>
                </p:style>
              </p:cxnSp>
            </p:grpSp>
            <p:sp>
              <p:nvSpPr>
                <p:cNvPr id="47" name="CasellaDiTesto 46">
                  <a:extLst>
                    <a:ext uri="{FF2B5EF4-FFF2-40B4-BE49-F238E27FC236}">
                      <a16:creationId xmlns:a16="http://schemas.microsoft.com/office/drawing/2014/main" id="{522726E8-9689-5436-7C76-16564A9B48FD}"/>
                    </a:ext>
                  </a:extLst>
                </p:cNvPr>
                <p:cNvSpPr txBox="1"/>
                <p:nvPr/>
              </p:nvSpPr>
              <p:spPr>
                <a:xfrm>
                  <a:off x="2811705" y="5724521"/>
                  <a:ext cx="1020762" cy="261610"/>
                </a:xfrm>
                <a:prstGeom prst="rect">
                  <a:avLst/>
                </a:prstGeom>
                <a:noFill/>
              </p:spPr>
              <p:txBody>
                <a:bodyPr wrap="square" rtlCol="0">
                  <a:spAutoFit/>
                </a:bodyPr>
                <a:lstStyle/>
                <a:p>
                  <a:r>
                    <a:rPr lang="en-US" sz="1100" dirty="0">
                      <a:latin typeface="+mj-lt"/>
                    </a:rPr>
                    <a:t>Coarse data</a:t>
                  </a:r>
                </a:p>
              </p:txBody>
            </p:sp>
          </p:grpSp>
          <p:sp>
            <p:nvSpPr>
              <p:cNvPr id="50" name="CasellaDiTesto 49">
                <a:extLst>
                  <a:ext uri="{FF2B5EF4-FFF2-40B4-BE49-F238E27FC236}">
                    <a16:creationId xmlns:a16="http://schemas.microsoft.com/office/drawing/2014/main" id="{0C42CE1F-B6D7-17CB-7711-064457E5C14E}"/>
                  </a:ext>
                </a:extLst>
              </p:cNvPr>
              <p:cNvSpPr txBox="1"/>
              <p:nvPr/>
            </p:nvSpPr>
            <p:spPr>
              <a:xfrm>
                <a:off x="286048" y="4546183"/>
                <a:ext cx="1206871" cy="369332"/>
              </a:xfrm>
              <a:prstGeom prst="rect">
                <a:avLst/>
              </a:prstGeom>
              <a:solidFill>
                <a:schemeClr val="tx1"/>
              </a:solidFill>
            </p:spPr>
            <p:txBody>
              <a:bodyPr wrap="square" rtlCol="0">
                <a:spAutoFit/>
              </a:bodyPr>
              <a:lstStyle/>
              <a:p>
                <a:pPr algn="ctr"/>
                <a:r>
                  <a:rPr lang="en-US" b="1" dirty="0">
                    <a:solidFill>
                      <a:schemeClr val="bg1"/>
                    </a:solidFill>
                  </a:rPr>
                  <a:t>Ca</a:t>
                </a:r>
                <a:r>
                  <a:rPr lang="en-US" b="1" baseline="30000" dirty="0">
                    <a:solidFill>
                      <a:schemeClr val="bg1"/>
                    </a:solidFill>
                  </a:rPr>
                  <a:t>2+</a:t>
                </a:r>
              </a:p>
            </p:txBody>
          </p:sp>
        </p:grpSp>
      </p:grpSp>
      <p:sp>
        <p:nvSpPr>
          <p:cNvPr id="8" name="Segnaposto numero diapositiva 7">
            <a:extLst>
              <a:ext uri="{FF2B5EF4-FFF2-40B4-BE49-F238E27FC236}">
                <a16:creationId xmlns:a16="http://schemas.microsoft.com/office/drawing/2014/main" id="{837C3E2F-120B-C0D3-9421-F56FC830BBB0}"/>
              </a:ext>
            </a:extLst>
          </p:cNvPr>
          <p:cNvSpPr>
            <a:spLocks noGrp="1"/>
          </p:cNvSpPr>
          <p:nvPr>
            <p:ph type="sldNum" sz="quarter" idx="12"/>
          </p:nvPr>
        </p:nvSpPr>
        <p:spPr/>
        <p:txBody>
          <a:bodyPr/>
          <a:lstStyle/>
          <a:p>
            <a:fld id="{85ACF56B-F97F-42D8-B37F-65DAE327A188}" type="slidenum">
              <a:rPr lang="en-US" smtClean="0"/>
              <a:pPr/>
              <a:t>15</a:t>
            </a:fld>
            <a:endParaRPr lang="en-US"/>
          </a:p>
        </p:txBody>
      </p:sp>
      <p:sp>
        <p:nvSpPr>
          <p:cNvPr id="95" name="Google Shape;125;p17">
            <a:extLst>
              <a:ext uri="{FF2B5EF4-FFF2-40B4-BE49-F238E27FC236}">
                <a16:creationId xmlns:a16="http://schemas.microsoft.com/office/drawing/2014/main" id="{08071021-A5AF-71E9-BA0F-C5AE2BFA8094}"/>
              </a:ext>
            </a:extLst>
          </p:cNvPr>
          <p:cNvSpPr txBox="1">
            <a:spLocks/>
          </p:cNvSpPr>
          <p:nvPr/>
        </p:nvSpPr>
        <p:spPr>
          <a:xfrm>
            <a:off x="342900" y="1196990"/>
            <a:ext cx="7551210" cy="600242"/>
          </a:xfrm>
          <a:prstGeom prst="rect">
            <a:avLst/>
          </a:prstGeom>
        </p:spPr>
        <p:txBody>
          <a:bodyPr spcFirstLastPara="1" vert="horz" wrap="square"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6200" indent="0">
              <a:spcBef>
                <a:spcPts val="600"/>
              </a:spcBef>
              <a:buClr>
                <a:schemeClr val="accent1"/>
              </a:buClr>
              <a:buSzPts val="2400"/>
              <a:buFont typeface="Arial" panose="020B0604020202020204" pitchFamily="34" charset="0"/>
              <a:buNone/>
            </a:pPr>
            <a:r>
              <a:rPr lang="it-IT" sz="1800" b="1" u="sng" dirty="0">
                <a:latin typeface="+mj-lt"/>
              </a:rPr>
              <a:t>DATA ANALYSIS </a:t>
            </a:r>
          </a:p>
          <a:p>
            <a:pPr marL="76200" indent="0">
              <a:spcBef>
                <a:spcPts val="600"/>
              </a:spcBef>
              <a:buClr>
                <a:schemeClr val="accent1"/>
              </a:buClr>
              <a:buSzPts val="2400"/>
              <a:buFont typeface="Arial" panose="020B0604020202020204" pitchFamily="34" charset="0"/>
              <a:buNone/>
            </a:pPr>
            <a:endParaRPr lang="it-IT" sz="1800" b="1" u="sng" dirty="0">
              <a:latin typeface="+mj-lt"/>
            </a:endParaRPr>
          </a:p>
        </p:txBody>
      </p:sp>
      <p:grpSp>
        <p:nvGrpSpPr>
          <p:cNvPr id="96" name="Gruppo 95">
            <a:extLst>
              <a:ext uri="{FF2B5EF4-FFF2-40B4-BE49-F238E27FC236}">
                <a16:creationId xmlns:a16="http://schemas.microsoft.com/office/drawing/2014/main" id="{5DBF9EB9-5290-72B5-71C3-99BA0CE4D447}"/>
              </a:ext>
            </a:extLst>
          </p:cNvPr>
          <p:cNvGrpSpPr/>
          <p:nvPr/>
        </p:nvGrpSpPr>
        <p:grpSpPr>
          <a:xfrm>
            <a:off x="2797272" y="1633946"/>
            <a:ext cx="3549456" cy="586283"/>
            <a:chOff x="5036127" y="2750043"/>
            <a:chExt cx="3549456" cy="586283"/>
          </a:xfrm>
          <a:solidFill>
            <a:schemeClr val="accent1">
              <a:lumMod val="60000"/>
              <a:lumOff val="40000"/>
            </a:schemeClr>
          </a:solidFill>
        </p:grpSpPr>
        <p:sp>
          <p:nvSpPr>
            <p:cNvPr id="97" name="Rettangolo arrotondato 21">
              <a:extLst>
                <a:ext uri="{FF2B5EF4-FFF2-40B4-BE49-F238E27FC236}">
                  <a16:creationId xmlns:a16="http://schemas.microsoft.com/office/drawing/2014/main" id="{8245DC00-9295-6470-2553-03F7A9DC219C}"/>
                </a:ext>
              </a:extLst>
            </p:cNvPr>
            <p:cNvSpPr/>
            <p:nvPr/>
          </p:nvSpPr>
          <p:spPr>
            <a:xfrm>
              <a:off x="5036127" y="2750043"/>
              <a:ext cx="3549456" cy="58628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8" name="Rettangolo 97">
              <a:extLst>
                <a:ext uri="{FF2B5EF4-FFF2-40B4-BE49-F238E27FC236}">
                  <a16:creationId xmlns:a16="http://schemas.microsoft.com/office/drawing/2014/main" id="{BFD7F73B-92F3-3355-1F7B-49D676471D86}"/>
                </a:ext>
              </a:extLst>
            </p:cNvPr>
            <p:cNvSpPr/>
            <p:nvPr/>
          </p:nvSpPr>
          <p:spPr>
            <a:xfrm>
              <a:off x="5036127" y="2858518"/>
              <a:ext cx="3531736" cy="369332"/>
            </a:xfrm>
            <a:prstGeom prst="rect">
              <a:avLst/>
            </a:prstGeom>
            <a:noFill/>
          </p:spPr>
          <p:txBody>
            <a:bodyPr wrap="none">
              <a:spAutoFit/>
            </a:bodyPr>
            <a:lstStyle/>
            <a:p>
              <a:pPr marL="76200" lvl="0">
                <a:spcBef>
                  <a:spcPts val="600"/>
                </a:spcBef>
                <a:buClr>
                  <a:schemeClr val="accent1"/>
                </a:buClr>
                <a:buSzPts val="2400"/>
              </a:pPr>
              <a:r>
                <a:rPr lang="it-IT" b="1" dirty="0" err="1">
                  <a:latin typeface="+mj-lt"/>
                </a:rPr>
                <a:t>Numerical</a:t>
              </a:r>
              <a:r>
                <a:rPr lang="it-IT" b="1" dirty="0">
                  <a:latin typeface="+mj-lt"/>
                </a:rPr>
                <a:t> </a:t>
              </a:r>
              <a:r>
                <a:rPr lang="it-IT" b="1" dirty="0" err="1">
                  <a:latin typeface="+mj-lt"/>
                </a:rPr>
                <a:t>fitting</a:t>
              </a:r>
              <a:r>
                <a:rPr lang="it-IT" b="1" dirty="0">
                  <a:latin typeface="+mj-lt"/>
                </a:rPr>
                <a:t> (</a:t>
              </a:r>
              <a:r>
                <a:rPr lang="it-IT" b="1" dirty="0" err="1">
                  <a:latin typeface="+mj-lt"/>
                </a:rPr>
                <a:t>Polynomial</a:t>
              </a:r>
              <a:r>
                <a:rPr lang="it-IT" b="1" dirty="0">
                  <a:latin typeface="+mj-lt"/>
                </a:rPr>
                <a:t>)</a:t>
              </a:r>
            </a:p>
          </p:txBody>
        </p:sp>
      </p:grpSp>
      <p:sp>
        <p:nvSpPr>
          <p:cNvPr id="54" name="Text Box 8">
            <a:extLst>
              <a:ext uri="{FF2B5EF4-FFF2-40B4-BE49-F238E27FC236}">
                <a16:creationId xmlns:a16="http://schemas.microsoft.com/office/drawing/2014/main" id="{A4067051-0F2D-37E3-80E6-B22E7CFD6C48}"/>
              </a:ext>
            </a:extLst>
          </p:cNvPr>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0000FF"/>
                </a:solidFill>
              </a:rPr>
              <a:t>Embargoed</a:t>
            </a:r>
          </a:p>
        </p:txBody>
      </p:sp>
    </p:spTree>
    <p:extLst>
      <p:ext uri="{BB962C8B-B14F-4D97-AF65-F5344CB8AC3E}">
        <p14:creationId xmlns:p14="http://schemas.microsoft.com/office/powerpoint/2010/main" val="453875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sp>
        <p:nvSpPr>
          <p:cNvPr id="18" name="Google Shape;125;p17">
            <a:extLst>
              <a:ext uri="{FF2B5EF4-FFF2-40B4-BE49-F238E27FC236}">
                <a16:creationId xmlns:a16="http://schemas.microsoft.com/office/drawing/2014/main" id="{5F10AB71-CB5A-A009-B9B0-9CF0C3BDB4E9}"/>
              </a:ext>
            </a:extLst>
          </p:cNvPr>
          <p:cNvSpPr txBox="1">
            <a:spLocks/>
          </p:cNvSpPr>
          <p:nvPr/>
        </p:nvSpPr>
        <p:spPr>
          <a:xfrm>
            <a:off x="342900" y="1196990"/>
            <a:ext cx="7551210" cy="600242"/>
          </a:xfrm>
          <a:prstGeom prst="rect">
            <a:avLst/>
          </a:prstGeom>
        </p:spPr>
        <p:txBody>
          <a:bodyPr spcFirstLastPara="1" vert="horz" wrap="square"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6200" indent="0">
              <a:spcBef>
                <a:spcPts val="600"/>
              </a:spcBef>
              <a:buClr>
                <a:schemeClr val="accent1"/>
              </a:buClr>
              <a:buSzPts val="2400"/>
              <a:buFont typeface="Arial" panose="020B0604020202020204" pitchFamily="34" charset="0"/>
              <a:buNone/>
            </a:pPr>
            <a:r>
              <a:rPr lang="it-IT" sz="1800" b="1" u="sng" dirty="0">
                <a:latin typeface="+mj-lt"/>
              </a:rPr>
              <a:t>DATA ANALYSIS </a:t>
            </a:r>
          </a:p>
          <a:p>
            <a:pPr marL="76200" indent="0">
              <a:spcBef>
                <a:spcPts val="600"/>
              </a:spcBef>
              <a:buClr>
                <a:schemeClr val="accent1"/>
              </a:buClr>
              <a:buSzPts val="2400"/>
              <a:buFont typeface="Arial" panose="020B0604020202020204" pitchFamily="34" charset="0"/>
              <a:buNone/>
            </a:pPr>
            <a:endParaRPr lang="it-IT" sz="1800" b="1" u="sng" dirty="0">
              <a:latin typeface="+mj-lt"/>
            </a:endParaRPr>
          </a:p>
        </p:txBody>
      </p:sp>
      <p:grpSp>
        <p:nvGrpSpPr>
          <p:cNvPr id="4" name="Gruppo 3">
            <a:extLst>
              <a:ext uri="{FF2B5EF4-FFF2-40B4-BE49-F238E27FC236}">
                <a16:creationId xmlns:a16="http://schemas.microsoft.com/office/drawing/2014/main" id="{7B9E45BA-3676-7268-7B51-D32F560569B1}"/>
              </a:ext>
            </a:extLst>
          </p:cNvPr>
          <p:cNvGrpSpPr/>
          <p:nvPr/>
        </p:nvGrpSpPr>
        <p:grpSpPr>
          <a:xfrm>
            <a:off x="507997" y="2398943"/>
            <a:ext cx="3988937" cy="2096857"/>
            <a:chOff x="507997" y="2974797"/>
            <a:chExt cx="3988937" cy="2096857"/>
          </a:xfrm>
        </p:grpSpPr>
        <p:sp>
          <p:nvSpPr>
            <p:cNvPr id="16" name="Rettangolo 15">
              <a:extLst>
                <a:ext uri="{FF2B5EF4-FFF2-40B4-BE49-F238E27FC236}">
                  <a16:creationId xmlns:a16="http://schemas.microsoft.com/office/drawing/2014/main" id="{6D45CF0B-70EB-2D5B-91B9-9F6A6ABD5D2F}"/>
                </a:ext>
              </a:extLst>
            </p:cNvPr>
            <p:cNvSpPr/>
            <p:nvPr/>
          </p:nvSpPr>
          <p:spPr>
            <a:xfrm>
              <a:off x="2044151" y="2974797"/>
              <a:ext cx="817853" cy="400110"/>
            </a:xfrm>
            <a:prstGeom prst="rect">
              <a:avLst/>
            </a:prstGeom>
          </p:spPr>
          <p:txBody>
            <a:bodyPr wrap="none">
              <a:spAutoFit/>
            </a:bodyPr>
            <a:lstStyle/>
            <a:p>
              <a:pPr marL="76200" lvl="0">
                <a:spcBef>
                  <a:spcPts val="600"/>
                </a:spcBef>
                <a:buClr>
                  <a:schemeClr val="accent1"/>
                </a:buClr>
                <a:buSzPts val="2400"/>
              </a:pPr>
              <a:r>
                <a:rPr lang="it-IT" sz="2000" b="1" dirty="0">
                  <a:latin typeface="+mj-lt"/>
                </a:rPr>
                <a:t>PRO</a:t>
              </a:r>
            </a:p>
          </p:txBody>
        </p:sp>
        <p:sp>
          <p:nvSpPr>
            <p:cNvPr id="36" name="Rettangolo 35">
              <a:extLst>
                <a:ext uri="{FF2B5EF4-FFF2-40B4-BE49-F238E27FC236}">
                  <a16:creationId xmlns:a16="http://schemas.microsoft.com/office/drawing/2014/main" id="{48FEB263-6823-7758-333C-25F2C86DE1AE}"/>
                </a:ext>
              </a:extLst>
            </p:cNvPr>
            <p:cNvSpPr/>
            <p:nvPr/>
          </p:nvSpPr>
          <p:spPr>
            <a:xfrm>
              <a:off x="507997" y="3440438"/>
              <a:ext cx="3988937" cy="1631216"/>
            </a:xfrm>
            <a:prstGeom prst="rect">
              <a:avLst/>
            </a:prstGeom>
          </p:spPr>
          <p:txBody>
            <a:bodyPr wrap="square">
              <a:spAutoFit/>
            </a:bodyPr>
            <a:lstStyle/>
            <a:p>
              <a:pPr marL="361950" lvl="0" indent="-285750">
                <a:spcBef>
                  <a:spcPts val="600"/>
                </a:spcBef>
                <a:buClr>
                  <a:schemeClr val="accent1"/>
                </a:buClr>
                <a:buSzPts val="2400"/>
                <a:buFont typeface="Wingdings" panose="05000000000000000000" pitchFamily="2" charset="2"/>
                <a:buChar char="ü"/>
              </a:pPr>
              <a:r>
                <a:rPr lang="it-IT" dirty="0">
                  <a:latin typeface="+mj-lt"/>
                </a:rPr>
                <a:t>The </a:t>
              </a:r>
              <a:r>
                <a:rPr lang="it-IT" b="1" dirty="0" err="1">
                  <a:latin typeface="+mj-lt"/>
                </a:rPr>
                <a:t>whole</a:t>
              </a:r>
              <a:r>
                <a:rPr lang="it-IT" b="1" dirty="0">
                  <a:latin typeface="+mj-lt"/>
                </a:rPr>
                <a:t> </a:t>
              </a:r>
              <a:r>
                <a:rPr lang="it-IT" b="1" dirty="0" err="1">
                  <a:latin typeface="+mj-lt"/>
                </a:rPr>
                <a:t>dataset</a:t>
              </a:r>
              <a:r>
                <a:rPr lang="it-IT" b="1" dirty="0">
                  <a:latin typeface="+mj-lt"/>
                </a:rPr>
                <a:t> </a:t>
              </a:r>
              <a:r>
                <a:rPr lang="it-IT" dirty="0" err="1">
                  <a:latin typeface="+mj-lt"/>
                </a:rPr>
                <a:t>is</a:t>
              </a:r>
              <a:r>
                <a:rPr lang="it-IT" dirty="0">
                  <a:latin typeface="+mj-lt"/>
                </a:rPr>
                <a:t> </a:t>
              </a:r>
              <a:r>
                <a:rPr lang="it-IT" dirty="0" err="1">
                  <a:latin typeface="+mj-lt"/>
                </a:rPr>
                <a:t>considered</a:t>
              </a:r>
              <a:endParaRPr lang="it-IT" dirty="0">
                <a:latin typeface="+mj-lt"/>
              </a:endParaRPr>
            </a:p>
            <a:p>
              <a:pPr marL="361950" lvl="0" indent="-285750">
                <a:spcBef>
                  <a:spcPts val="600"/>
                </a:spcBef>
                <a:buClr>
                  <a:schemeClr val="accent1"/>
                </a:buClr>
                <a:buSzPts val="2400"/>
                <a:buFont typeface="Wingdings" panose="05000000000000000000" pitchFamily="2" charset="2"/>
                <a:buChar char="ü"/>
              </a:pPr>
              <a:r>
                <a:rPr lang="it-IT" dirty="0">
                  <a:latin typeface="+mj-lt"/>
                </a:rPr>
                <a:t>No </a:t>
              </a:r>
              <a:r>
                <a:rPr lang="it-IT" dirty="0" err="1">
                  <a:latin typeface="+mj-lt"/>
                </a:rPr>
                <a:t>need</a:t>
              </a:r>
              <a:r>
                <a:rPr lang="it-IT" dirty="0">
                  <a:latin typeface="+mj-lt"/>
                </a:rPr>
                <a:t> for the </a:t>
              </a:r>
              <a:r>
                <a:rPr lang="it-IT" dirty="0" err="1">
                  <a:latin typeface="+mj-lt"/>
                </a:rPr>
                <a:t>totally</a:t>
              </a:r>
              <a:r>
                <a:rPr lang="it-IT" dirty="0">
                  <a:latin typeface="+mj-lt"/>
                </a:rPr>
                <a:t> </a:t>
              </a:r>
              <a:r>
                <a:rPr lang="it-IT" dirty="0" err="1">
                  <a:latin typeface="+mj-lt"/>
                </a:rPr>
                <a:t>unfolded</a:t>
              </a:r>
              <a:r>
                <a:rPr lang="it-IT" dirty="0">
                  <a:latin typeface="+mj-lt"/>
                </a:rPr>
                <a:t> state</a:t>
              </a:r>
            </a:p>
            <a:p>
              <a:pPr marL="361950" lvl="0" indent="-285750">
                <a:spcBef>
                  <a:spcPts val="600"/>
                </a:spcBef>
                <a:buClr>
                  <a:schemeClr val="accent1"/>
                </a:buClr>
                <a:buSzPts val="2400"/>
                <a:buFont typeface="Wingdings" panose="05000000000000000000" pitchFamily="2" charset="2"/>
                <a:buChar char="ü"/>
              </a:pPr>
              <a:r>
                <a:rPr lang="it-IT" dirty="0">
                  <a:latin typeface="+mj-lt"/>
                </a:rPr>
                <a:t>No </a:t>
              </a:r>
              <a:r>
                <a:rPr lang="it-IT" b="1" dirty="0" err="1">
                  <a:latin typeface="+mj-lt"/>
                </a:rPr>
                <a:t>manual</a:t>
              </a:r>
              <a:r>
                <a:rPr lang="it-IT" b="1" dirty="0">
                  <a:latin typeface="+mj-lt"/>
                </a:rPr>
                <a:t> </a:t>
              </a:r>
              <a:r>
                <a:rPr lang="it-IT" b="1" dirty="0" err="1">
                  <a:latin typeface="+mj-lt"/>
                </a:rPr>
                <a:t>intervention</a:t>
              </a:r>
              <a:r>
                <a:rPr lang="it-IT" b="1" dirty="0">
                  <a:latin typeface="+mj-lt"/>
                </a:rPr>
                <a:t> </a:t>
              </a:r>
              <a:r>
                <a:rPr lang="it-IT" dirty="0" err="1">
                  <a:latin typeface="+mj-lt"/>
                </a:rPr>
                <a:t>is</a:t>
              </a:r>
              <a:r>
                <a:rPr lang="it-IT" dirty="0">
                  <a:latin typeface="+mj-lt"/>
                </a:rPr>
                <a:t> </a:t>
              </a:r>
              <a:r>
                <a:rPr lang="it-IT" dirty="0" err="1">
                  <a:latin typeface="+mj-lt"/>
                </a:rPr>
                <a:t>requried</a:t>
              </a:r>
              <a:endParaRPr lang="it-IT" dirty="0">
                <a:latin typeface="+mj-lt"/>
              </a:endParaRPr>
            </a:p>
          </p:txBody>
        </p:sp>
      </p:grpSp>
      <p:grpSp>
        <p:nvGrpSpPr>
          <p:cNvPr id="2" name="Gruppo 1">
            <a:extLst>
              <a:ext uri="{FF2B5EF4-FFF2-40B4-BE49-F238E27FC236}">
                <a16:creationId xmlns:a16="http://schemas.microsoft.com/office/drawing/2014/main" id="{51B1D2D8-3DB6-13D3-CB78-CDD250A63424}"/>
              </a:ext>
            </a:extLst>
          </p:cNvPr>
          <p:cNvGrpSpPr/>
          <p:nvPr/>
        </p:nvGrpSpPr>
        <p:grpSpPr>
          <a:xfrm>
            <a:off x="5354124" y="2398943"/>
            <a:ext cx="3549456" cy="1100534"/>
            <a:chOff x="5354124" y="2974797"/>
            <a:chExt cx="3549456" cy="1100534"/>
          </a:xfrm>
        </p:grpSpPr>
        <p:sp>
          <p:nvSpPr>
            <p:cNvPr id="26" name="Rettangolo 25">
              <a:extLst>
                <a:ext uri="{FF2B5EF4-FFF2-40B4-BE49-F238E27FC236}">
                  <a16:creationId xmlns:a16="http://schemas.microsoft.com/office/drawing/2014/main" id="{E60BA70B-5ADA-EEAD-A0EE-F3CEBE10B068}"/>
                </a:ext>
              </a:extLst>
            </p:cNvPr>
            <p:cNvSpPr/>
            <p:nvPr/>
          </p:nvSpPr>
          <p:spPr>
            <a:xfrm>
              <a:off x="6306060" y="2974797"/>
              <a:ext cx="832279" cy="400110"/>
            </a:xfrm>
            <a:prstGeom prst="rect">
              <a:avLst/>
            </a:prstGeom>
          </p:spPr>
          <p:txBody>
            <a:bodyPr wrap="none">
              <a:spAutoFit/>
            </a:bodyPr>
            <a:lstStyle/>
            <a:p>
              <a:pPr marL="76200" lvl="0">
                <a:spcBef>
                  <a:spcPts val="600"/>
                </a:spcBef>
                <a:buClr>
                  <a:schemeClr val="accent1"/>
                </a:buClr>
                <a:buSzPts val="2400"/>
              </a:pPr>
              <a:r>
                <a:rPr lang="it-IT" sz="2000" b="1" dirty="0">
                  <a:latin typeface="+mj-lt"/>
                </a:rPr>
                <a:t>CON</a:t>
              </a:r>
            </a:p>
          </p:txBody>
        </p:sp>
        <p:sp>
          <p:nvSpPr>
            <p:cNvPr id="37" name="Rettangolo 36">
              <a:extLst>
                <a:ext uri="{FF2B5EF4-FFF2-40B4-BE49-F238E27FC236}">
                  <a16:creationId xmlns:a16="http://schemas.microsoft.com/office/drawing/2014/main" id="{17467623-9E61-7EFF-14AE-F05A3B1F8988}"/>
                </a:ext>
              </a:extLst>
            </p:cNvPr>
            <p:cNvSpPr/>
            <p:nvPr/>
          </p:nvSpPr>
          <p:spPr>
            <a:xfrm>
              <a:off x="5354124" y="3429000"/>
              <a:ext cx="3549456" cy="646331"/>
            </a:xfrm>
            <a:prstGeom prst="rect">
              <a:avLst/>
            </a:prstGeom>
          </p:spPr>
          <p:txBody>
            <a:bodyPr wrap="square">
              <a:spAutoFit/>
            </a:bodyPr>
            <a:lstStyle/>
            <a:p>
              <a:pPr marL="361950" lvl="0" indent="-285750">
                <a:spcBef>
                  <a:spcPts val="600"/>
                </a:spcBef>
                <a:buClr>
                  <a:schemeClr val="accent1"/>
                </a:buClr>
                <a:buSzPts val="2400"/>
              </a:pPr>
              <a:r>
                <a:rPr lang="it-IT" b="1" dirty="0">
                  <a:solidFill>
                    <a:srgbClr val="F39A3C"/>
                  </a:solidFill>
                  <a:latin typeface="+mj-lt"/>
                </a:rPr>
                <a:t>x   </a:t>
              </a:r>
              <a:r>
                <a:rPr lang="it-IT" dirty="0" err="1">
                  <a:latin typeface="+mj-lt"/>
                </a:rPr>
                <a:t>Thermodynamic</a:t>
              </a:r>
              <a:r>
                <a:rPr lang="it-IT" dirty="0">
                  <a:latin typeface="+mj-lt"/>
                </a:rPr>
                <a:t> </a:t>
              </a:r>
              <a:r>
                <a:rPr lang="it-IT" dirty="0" err="1">
                  <a:latin typeface="+mj-lt"/>
                </a:rPr>
                <a:t>parameters</a:t>
              </a:r>
              <a:r>
                <a:rPr lang="it-IT" dirty="0">
                  <a:latin typeface="+mj-lt"/>
                </a:rPr>
                <a:t> </a:t>
              </a:r>
              <a:r>
                <a:rPr lang="it-IT" dirty="0" err="1">
                  <a:latin typeface="+mj-lt"/>
                </a:rPr>
                <a:t>cannot</a:t>
              </a:r>
              <a:r>
                <a:rPr lang="it-IT" dirty="0">
                  <a:latin typeface="+mj-lt"/>
                </a:rPr>
                <a:t> be </a:t>
              </a:r>
              <a:r>
                <a:rPr lang="it-IT" dirty="0" err="1">
                  <a:latin typeface="+mj-lt"/>
                </a:rPr>
                <a:t>assessed</a:t>
              </a:r>
              <a:endParaRPr lang="it-IT" dirty="0">
                <a:latin typeface="+mj-lt"/>
              </a:endParaRPr>
            </a:p>
          </p:txBody>
        </p:sp>
      </p:grpSp>
      <p:sp>
        <p:nvSpPr>
          <p:cNvPr id="38" name="Text Box 8">
            <a:extLst>
              <a:ext uri="{FF2B5EF4-FFF2-40B4-BE49-F238E27FC236}">
                <a16:creationId xmlns:a16="http://schemas.microsoft.com/office/drawing/2014/main" id="{E88FB677-54D5-FF1F-2279-BA121348DA55}"/>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grpSp>
        <p:nvGrpSpPr>
          <p:cNvPr id="23" name="Gruppo 22">
            <a:extLst>
              <a:ext uri="{FF2B5EF4-FFF2-40B4-BE49-F238E27FC236}">
                <a16:creationId xmlns:a16="http://schemas.microsoft.com/office/drawing/2014/main" id="{363C106B-58D8-7301-E416-7C5473375FAC}"/>
              </a:ext>
            </a:extLst>
          </p:cNvPr>
          <p:cNvGrpSpPr/>
          <p:nvPr/>
        </p:nvGrpSpPr>
        <p:grpSpPr>
          <a:xfrm>
            <a:off x="2797272" y="1633946"/>
            <a:ext cx="3549456" cy="586283"/>
            <a:chOff x="5036127" y="2750043"/>
            <a:chExt cx="3549456" cy="586283"/>
          </a:xfrm>
          <a:solidFill>
            <a:schemeClr val="accent1">
              <a:lumMod val="60000"/>
              <a:lumOff val="40000"/>
            </a:schemeClr>
          </a:solidFill>
        </p:grpSpPr>
        <p:sp>
          <p:nvSpPr>
            <p:cNvPr id="24" name="Rettangolo arrotondato 21">
              <a:extLst>
                <a:ext uri="{FF2B5EF4-FFF2-40B4-BE49-F238E27FC236}">
                  <a16:creationId xmlns:a16="http://schemas.microsoft.com/office/drawing/2014/main" id="{EB3C9A11-891E-0CD0-66C5-04008A3AFE62}"/>
                </a:ext>
              </a:extLst>
            </p:cNvPr>
            <p:cNvSpPr/>
            <p:nvPr/>
          </p:nvSpPr>
          <p:spPr>
            <a:xfrm>
              <a:off x="5036127" y="2750043"/>
              <a:ext cx="3549456" cy="58628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5" name="Rettangolo 24">
              <a:extLst>
                <a:ext uri="{FF2B5EF4-FFF2-40B4-BE49-F238E27FC236}">
                  <a16:creationId xmlns:a16="http://schemas.microsoft.com/office/drawing/2014/main" id="{2D687338-276E-57C1-9595-BA482BA40BDF}"/>
                </a:ext>
              </a:extLst>
            </p:cNvPr>
            <p:cNvSpPr/>
            <p:nvPr/>
          </p:nvSpPr>
          <p:spPr>
            <a:xfrm>
              <a:off x="5036127" y="2858518"/>
              <a:ext cx="3531736" cy="369332"/>
            </a:xfrm>
            <a:prstGeom prst="rect">
              <a:avLst/>
            </a:prstGeom>
            <a:noFill/>
          </p:spPr>
          <p:txBody>
            <a:bodyPr wrap="none">
              <a:spAutoFit/>
            </a:bodyPr>
            <a:lstStyle/>
            <a:p>
              <a:pPr marL="76200" lvl="0">
                <a:spcBef>
                  <a:spcPts val="600"/>
                </a:spcBef>
                <a:buClr>
                  <a:schemeClr val="accent1"/>
                </a:buClr>
                <a:buSzPts val="2400"/>
              </a:pPr>
              <a:r>
                <a:rPr lang="it-IT" b="1" dirty="0" err="1">
                  <a:latin typeface="+mj-lt"/>
                </a:rPr>
                <a:t>Numerical</a:t>
              </a:r>
              <a:r>
                <a:rPr lang="it-IT" b="1" dirty="0">
                  <a:latin typeface="+mj-lt"/>
                </a:rPr>
                <a:t> </a:t>
              </a:r>
              <a:r>
                <a:rPr lang="it-IT" b="1" dirty="0" err="1">
                  <a:latin typeface="+mj-lt"/>
                </a:rPr>
                <a:t>fitting</a:t>
              </a:r>
              <a:r>
                <a:rPr lang="it-IT" b="1" dirty="0">
                  <a:latin typeface="+mj-lt"/>
                </a:rPr>
                <a:t> (</a:t>
              </a:r>
              <a:r>
                <a:rPr lang="it-IT" b="1" dirty="0" err="1">
                  <a:latin typeface="+mj-lt"/>
                </a:rPr>
                <a:t>Polynomial</a:t>
              </a:r>
              <a:r>
                <a:rPr lang="it-IT" b="1" dirty="0">
                  <a:latin typeface="+mj-lt"/>
                </a:rPr>
                <a:t>)</a:t>
              </a:r>
            </a:p>
          </p:txBody>
        </p:sp>
      </p:grpSp>
      <p:sp>
        <p:nvSpPr>
          <p:cNvPr id="3" name="Segnaposto numero diapositiva 2">
            <a:extLst>
              <a:ext uri="{FF2B5EF4-FFF2-40B4-BE49-F238E27FC236}">
                <a16:creationId xmlns:a16="http://schemas.microsoft.com/office/drawing/2014/main" id="{4AB69AA2-169D-8ADE-EBA4-F799F52942F2}"/>
              </a:ext>
            </a:extLst>
          </p:cNvPr>
          <p:cNvSpPr>
            <a:spLocks noGrp="1"/>
          </p:cNvSpPr>
          <p:nvPr>
            <p:ph type="sldNum" sz="quarter" idx="12"/>
          </p:nvPr>
        </p:nvSpPr>
        <p:spPr/>
        <p:txBody>
          <a:bodyPr/>
          <a:lstStyle/>
          <a:p>
            <a:fld id="{85ACF56B-F97F-42D8-B37F-65DAE327A188}" type="slidenum">
              <a:rPr lang="en-US" smtClean="0"/>
              <a:pPr/>
              <a:t>16</a:t>
            </a:fld>
            <a:endParaRPr lang="en-US"/>
          </a:p>
        </p:txBody>
      </p:sp>
    </p:spTree>
    <p:extLst>
      <p:ext uri="{BB962C8B-B14F-4D97-AF65-F5344CB8AC3E}">
        <p14:creationId xmlns:p14="http://schemas.microsoft.com/office/powerpoint/2010/main" val="27888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sp>
        <p:nvSpPr>
          <p:cNvPr id="18" name="Google Shape;125;p17">
            <a:extLst>
              <a:ext uri="{FF2B5EF4-FFF2-40B4-BE49-F238E27FC236}">
                <a16:creationId xmlns:a16="http://schemas.microsoft.com/office/drawing/2014/main" id="{5F10AB71-CB5A-A009-B9B0-9CF0C3BDB4E9}"/>
              </a:ext>
            </a:extLst>
          </p:cNvPr>
          <p:cNvSpPr txBox="1">
            <a:spLocks/>
          </p:cNvSpPr>
          <p:nvPr/>
        </p:nvSpPr>
        <p:spPr>
          <a:xfrm>
            <a:off x="381000" y="1771786"/>
            <a:ext cx="7551210" cy="600242"/>
          </a:xfrm>
          <a:prstGeom prst="rect">
            <a:avLst/>
          </a:prstGeom>
        </p:spPr>
        <p:txBody>
          <a:bodyPr spcFirstLastPara="1" vert="horz" wrap="square" lIns="91425" tIns="91425" rIns="91425" bIns="9142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6200" indent="0">
              <a:spcBef>
                <a:spcPts val="600"/>
              </a:spcBef>
              <a:buClr>
                <a:schemeClr val="accent1"/>
              </a:buClr>
              <a:buSzPts val="2400"/>
              <a:buFont typeface="Arial" panose="020B0604020202020204" pitchFamily="34" charset="0"/>
              <a:buNone/>
            </a:pPr>
            <a:r>
              <a:rPr lang="it-IT" sz="1800" u="sng" dirty="0">
                <a:latin typeface="+mj-lt"/>
              </a:rPr>
              <a:t>DATA ANALYSIS </a:t>
            </a:r>
          </a:p>
          <a:p>
            <a:pPr marL="76200" indent="0">
              <a:spcBef>
                <a:spcPts val="600"/>
              </a:spcBef>
              <a:buClr>
                <a:schemeClr val="accent1"/>
              </a:buClr>
              <a:buSzPts val="2400"/>
              <a:buFont typeface="Arial" panose="020B0604020202020204" pitchFamily="34" charset="0"/>
              <a:buNone/>
            </a:pPr>
            <a:endParaRPr lang="it-IT" sz="1800" u="sng" dirty="0">
              <a:latin typeface="+mj-lt"/>
            </a:endParaRPr>
          </a:p>
        </p:txBody>
      </p:sp>
      <p:grpSp>
        <p:nvGrpSpPr>
          <p:cNvPr id="17" name="Gruppo 16">
            <a:extLst>
              <a:ext uri="{FF2B5EF4-FFF2-40B4-BE49-F238E27FC236}">
                <a16:creationId xmlns:a16="http://schemas.microsoft.com/office/drawing/2014/main" id="{F94FB2BC-6C39-73F3-97A3-0CB44266F768}"/>
              </a:ext>
            </a:extLst>
          </p:cNvPr>
          <p:cNvGrpSpPr/>
          <p:nvPr/>
        </p:nvGrpSpPr>
        <p:grpSpPr>
          <a:xfrm>
            <a:off x="72652" y="1623132"/>
            <a:ext cx="8995148" cy="4600509"/>
            <a:chOff x="0" y="468885"/>
            <a:chExt cx="8995148" cy="4600509"/>
          </a:xfrm>
        </p:grpSpPr>
        <p:grpSp>
          <p:nvGrpSpPr>
            <p:cNvPr id="19" name="Gruppo 18">
              <a:extLst>
                <a:ext uri="{FF2B5EF4-FFF2-40B4-BE49-F238E27FC236}">
                  <a16:creationId xmlns:a16="http://schemas.microsoft.com/office/drawing/2014/main" id="{2E463819-16E8-B002-38FE-22A1E4BEAAEC}"/>
                </a:ext>
              </a:extLst>
            </p:cNvPr>
            <p:cNvGrpSpPr/>
            <p:nvPr/>
          </p:nvGrpSpPr>
          <p:grpSpPr>
            <a:xfrm>
              <a:off x="2385" y="2871883"/>
              <a:ext cx="3001098" cy="2197511"/>
              <a:chOff x="2385" y="2871883"/>
              <a:chExt cx="3001098" cy="2197511"/>
            </a:xfrm>
          </p:grpSpPr>
          <p:pic>
            <p:nvPicPr>
              <p:cNvPr id="51" name="Immagine 50">
                <a:extLst>
                  <a:ext uri="{FF2B5EF4-FFF2-40B4-BE49-F238E27FC236}">
                    <a16:creationId xmlns:a16="http://schemas.microsoft.com/office/drawing/2014/main" id="{0D262D4B-C7D4-3CD9-0598-560EF3EB9D3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552"/>
              <a:stretch/>
            </p:blipFill>
            <p:spPr>
              <a:xfrm>
                <a:off x="2385" y="2871883"/>
                <a:ext cx="3001098" cy="2197511"/>
              </a:xfrm>
              <a:prstGeom prst="rect">
                <a:avLst/>
              </a:prstGeom>
            </p:spPr>
          </p:pic>
          <p:sp>
            <p:nvSpPr>
              <p:cNvPr id="52" name="CasellaDiTesto 51">
                <a:extLst>
                  <a:ext uri="{FF2B5EF4-FFF2-40B4-BE49-F238E27FC236}">
                    <a16:creationId xmlns:a16="http://schemas.microsoft.com/office/drawing/2014/main" id="{19FF7696-BEA5-3364-96D8-773EA90A5F26}"/>
                  </a:ext>
                </a:extLst>
              </p:cNvPr>
              <p:cNvSpPr txBox="1"/>
              <p:nvPr/>
            </p:nvSpPr>
            <p:spPr>
              <a:xfrm>
                <a:off x="460871" y="2921420"/>
                <a:ext cx="765417"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D95H</a:t>
                </a:r>
              </a:p>
            </p:txBody>
          </p:sp>
        </p:grpSp>
        <p:grpSp>
          <p:nvGrpSpPr>
            <p:cNvPr id="23" name="Gruppo 22">
              <a:extLst>
                <a:ext uri="{FF2B5EF4-FFF2-40B4-BE49-F238E27FC236}">
                  <a16:creationId xmlns:a16="http://schemas.microsoft.com/office/drawing/2014/main" id="{6523FBD0-FEE8-28F2-D86C-9F8774B4FD44}"/>
                </a:ext>
              </a:extLst>
            </p:cNvPr>
            <p:cNvGrpSpPr/>
            <p:nvPr/>
          </p:nvGrpSpPr>
          <p:grpSpPr>
            <a:xfrm>
              <a:off x="0" y="468885"/>
              <a:ext cx="8995148" cy="4600509"/>
              <a:chOff x="0" y="474783"/>
              <a:chExt cx="8995148" cy="4600509"/>
            </a:xfrm>
          </p:grpSpPr>
          <p:grpSp>
            <p:nvGrpSpPr>
              <p:cNvPr id="24" name="Gruppo 23">
                <a:extLst>
                  <a:ext uri="{FF2B5EF4-FFF2-40B4-BE49-F238E27FC236}">
                    <a16:creationId xmlns:a16="http://schemas.microsoft.com/office/drawing/2014/main" id="{4A995C33-F55B-AC37-4EF9-CC879524CDFE}"/>
                  </a:ext>
                </a:extLst>
              </p:cNvPr>
              <p:cNvGrpSpPr/>
              <p:nvPr/>
            </p:nvGrpSpPr>
            <p:grpSpPr>
              <a:xfrm>
                <a:off x="0" y="474783"/>
                <a:ext cx="8995148" cy="4600509"/>
                <a:chOff x="0" y="474783"/>
                <a:chExt cx="8995148" cy="4600509"/>
              </a:xfrm>
            </p:grpSpPr>
            <p:grpSp>
              <p:nvGrpSpPr>
                <p:cNvPr id="33" name="Gruppo 32">
                  <a:extLst>
                    <a:ext uri="{FF2B5EF4-FFF2-40B4-BE49-F238E27FC236}">
                      <a16:creationId xmlns:a16="http://schemas.microsoft.com/office/drawing/2014/main" id="{A947F1DD-FC2C-0B3D-BEA9-EA0759A004CB}"/>
                    </a:ext>
                  </a:extLst>
                </p:cNvPr>
                <p:cNvGrpSpPr/>
                <p:nvPr/>
              </p:nvGrpSpPr>
              <p:grpSpPr>
                <a:xfrm>
                  <a:off x="0" y="474783"/>
                  <a:ext cx="2967378" cy="2197509"/>
                  <a:chOff x="0" y="474783"/>
                  <a:chExt cx="2967378" cy="2197509"/>
                </a:xfrm>
              </p:grpSpPr>
              <p:pic>
                <p:nvPicPr>
                  <p:cNvPr id="49" name="Immagine 48">
                    <a:extLst>
                      <a:ext uri="{FF2B5EF4-FFF2-40B4-BE49-F238E27FC236}">
                        <a16:creationId xmlns:a16="http://schemas.microsoft.com/office/drawing/2014/main" id="{974BA350-AB32-9D7E-823C-5902FE27485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512"/>
                  <a:stretch/>
                </p:blipFill>
                <p:spPr>
                  <a:xfrm>
                    <a:off x="0" y="474783"/>
                    <a:ext cx="2967378" cy="2197509"/>
                  </a:xfrm>
                  <a:prstGeom prst="rect">
                    <a:avLst/>
                  </a:prstGeom>
                </p:spPr>
              </p:pic>
              <p:sp>
                <p:nvSpPr>
                  <p:cNvPr id="50" name="CasellaDiTesto 49">
                    <a:extLst>
                      <a:ext uri="{FF2B5EF4-FFF2-40B4-BE49-F238E27FC236}">
                        <a16:creationId xmlns:a16="http://schemas.microsoft.com/office/drawing/2014/main" id="{ECA6D690-C03C-E275-5187-E256D7BCCAD7}"/>
                      </a:ext>
                    </a:extLst>
                  </p:cNvPr>
                  <p:cNvSpPr txBox="1"/>
                  <p:nvPr/>
                </p:nvSpPr>
                <p:spPr>
                  <a:xfrm>
                    <a:off x="446695" y="559440"/>
                    <a:ext cx="687445"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WT</a:t>
                    </a:r>
                  </a:p>
                </p:txBody>
              </p:sp>
            </p:grpSp>
            <p:grpSp>
              <p:nvGrpSpPr>
                <p:cNvPr id="35" name="Gruppo 34">
                  <a:extLst>
                    <a:ext uri="{FF2B5EF4-FFF2-40B4-BE49-F238E27FC236}">
                      <a16:creationId xmlns:a16="http://schemas.microsoft.com/office/drawing/2014/main" id="{895A6304-FD91-D521-4ADA-80E1B226FBFD}"/>
                    </a:ext>
                  </a:extLst>
                </p:cNvPr>
                <p:cNvGrpSpPr/>
                <p:nvPr/>
              </p:nvGrpSpPr>
              <p:grpSpPr>
                <a:xfrm>
                  <a:off x="3003483" y="485334"/>
                  <a:ext cx="2967378" cy="2197510"/>
                  <a:chOff x="3003483" y="485334"/>
                  <a:chExt cx="2967378" cy="2197510"/>
                </a:xfrm>
              </p:grpSpPr>
              <p:pic>
                <p:nvPicPr>
                  <p:cNvPr id="47" name="Immagine 46">
                    <a:extLst>
                      <a:ext uri="{FF2B5EF4-FFF2-40B4-BE49-F238E27FC236}">
                        <a16:creationId xmlns:a16="http://schemas.microsoft.com/office/drawing/2014/main" id="{626E1010-3FFA-1F64-4313-052C8384711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512"/>
                  <a:stretch/>
                </p:blipFill>
                <p:spPr>
                  <a:xfrm>
                    <a:off x="3003483" y="485334"/>
                    <a:ext cx="2967378" cy="2197510"/>
                  </a:xfrm>
                  <a:prstGeom prst="rect">
                    <a:avLst/>
                  </a:prstGeom>
                </p:spPr>
              </p:pic>
              <p:sp>
                <p:nvSpPr>
                  <p:cNvPr id="48" name="CasellaDiTesto 47">
                    <a:extLst>
                      <a:ext uri="{FF2B5EF4-FFF2-40B4-BE49-F238E27FC236}">
                        <a16:creationId xmlns:a16="http://schemas.microsoft.com/office/drawing/2014/main" id="{6EB42B00-E0AA-C828-C828-5676EFBDAFEA}"/>
                      </a:ext>
                    </a:extLst>
                  </p:cNvPr>
                  <p:cNvSpPr txBox="1"/>
                  <p:nvPr/>
                </p:nvSpPr>
                <p:spPr>
                  <a:xfrm>
                    <a:off x="3457460" y="553629"/>
                    <a:ext cx="717617"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N53I</a:t>
                    </a:r>
                  </a:p>
                </p:txBody>
              </p:sp>
            </p:grpSp>
            <p:grpSp>
              <p:nvGrpSpPr>
                <p:cNvPr id="38" name="Gruppo 37">
                  <a:extLst>
                    <a:ext uri="{FF2B5EF4-FFF2-40B4-BE49-F238E27FC236}">
                      <a16:creationId xmlns:a16="http://schemas.microsoft.com/office/drawing/2014/main" id="{4D9713BA-443C-D420-AB03-E72941E8DF30}"/>
                    </a:ext>
                  </a:extLst>
                </p:cNvPr>
                <p:cNvGrpSpPr/>
                <p:nvPr/>
              </p:nvGrpSpPr>
              <p:grpSpPr>
                <a:xfrm>
                  <a:off x="2986997" y="2871883"/>
                  <a:ext cx="3001098" cy="2197760"/>
                  <a:chOff x="2986997" y="2871883"/>
                  <a:chExt cx="3001098" cy="2197760"/>
                </a:xfrm>
              </p:grpSpPr>
              <p:pic>
                <p:nvPicPr>
                  <p:cNvPr id="45" name="Immagine 44">
                    <a:extLst>
                      <a:ext uri="{FF2B5EF4-FFF2-40B4-BE49-F238E27FC236}">
                        <a16:creationId xmlns:a16="http://schemas.microsoft.com/office/drawing/2014/main" id="{635417A6-7FD8-CFE8-2E4E-C05FA295C55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8541"/>
                  <a:stretch/>
                </p:blipFill>
                <p:spPr>
                  <a:xfrm>
                    <a:off x="2986997" y="2871883"/>
                    <a:ext cx="3001098" cy="2197760"/>
                  </a:xfrm>
                  <a:prstGeom prst="rect">
                    <a:avLst/>
                  </a:prstGeom>
                </p:spPr>
              </p:pic>
              <p:sp>
                <p:nvSpPr>
                  <p:cNvPr id="46" name="CasellaDiTesto 45">
                    <a:extLst>
                      <a:ext uri="{FF2B5EF4-FFF2-40B4-BE49-F238E27FC236}">
                        <a16:creationId xmlns:a16="http://schemas.microsoft.com/office/drawing/2014/main" id="{45F3C4E2-30A9-0F16-549B-836502CED899}"/>
                      </a:ext>
                    </a:extLst>
                  </p:cNvPr>
                  <p:cNvSpPr txBox="1"/>
                  <p:nvPr/>
                </p:nvSpPr>
                <p:spPr>
                  <a:xfrm>
                    <a:off x="3445497" y="2921226"/>
                    <a:ext cx="718647"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D95V</a:t>
                    </a:r>
                  </a:p>
                </p:txBody>
              </p:sp>
            </p:grpSp>
            <p:grpSp>
              <p:nvGrpSpPr>
                <p:cNvPr id="39" name="Gruppo 38">
                  <a:extLst>
                    <a:ext uri="{FF2B5EF4-FFF2-40B4-BE49-F238E27FC236}">
                      <a16:creationId xmlns:a16="http://schemas.microsoft.com/office/drawing/2014/main" id="{9D388EBB-050E-BB34-C9E6-1811D660B1E6}"/>
                    </a:ext>
                  </a:extLst>
                </p:cNvPr>
                <p:cNvGrpSpPr/>
                <p:nvPr/>
              </p:nvGrpSpPr>
              <p:grpSpPr>
                <a:xfrm>
                  <a:off x="5994050" y="2882683"/>
                  <a:ext cx="3001098" cy="2192609"/>
                  <a:chOff x="5994050" y="2882683"/>
                  <a:chExt cx="3001098" cy="2192609"/>
                </a:xfrm>
              </p:grpSpPr>
              <p:pic>
                <p:nvPicPr>
                  <p:cNvPr id="43" name="Immagine 42">
                    <a:extLst>
                      <a:ext uri="{FF2B5EF4-FFF2-40B4-BE49-F238E27FC236}">
                        <a16:creationId xmlns:a16="http://schemas.microsoft.com/office/drawing/2014/main" id="{01C3C3DD-ADB1-1FE7-8406-973DD23E704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8755"/>
                  <a:stretch/>
                </p:blipFill>
                <p:spPr>
                  <a:xfrm>
                    <a:off x="5994050" y="2882683"/>
                    <a:ext cx="3001098" cy="2192609"/>
                  </a:xfrm>
                  <a:prstGeom prst="rect">
                    <a:avLst/>
                  </a:prstGeom>
                </p:spPr>
              </p:pic>
              <p:sp>
                <p:nvSpPr>
                  <p:cNvPr id="44" name="CasellaDiTesto 43">
                    <a:extLst>
                      <a:ext uri="{FF2B5EF4-FFF2-40B4-BE49-F238E27FC236}">
                        <a16:creationId xmlns:a16="http://schemas.microsoft.com/office/drawing/2014/main" id="{D9FE8C63-F5BB-8CCB-BCA6-3008A1E2F0D9}"/>
                      </a:ext>
                    </a:extLst>
                  </p:cNvPr>
                  <p:cNvSpPr txBox="1"/>
                  <p:nvPr/>
                </p:nvSpPr>
                <p:spPr>
                  <a:xfrm>
                    <a:off x="6451373" y="2928314"/>
                    <a:ext cx="705012"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N97I</a:t>
                    </a:r>
                  </a:p>
                </p:txBody>
              </p:sp>
            </p:grpSp>
            <p:grpSp>
              <p:nvGrpSpPr>
                <p:cNvPr id="40" name="Gruppo 39">
                  <a:extLst>
                    <a:ext uri="{FF2B5EF4-FFF2-40B4-BE49-F238E27FC236}">
                      <a16:creationId xmlns:a16="http://schemas.microsoft.com/office/drawing/2014/main" id="{C2CB5063-B976-2AFA-D855-A01B61BE6BFB}"/>
                    </a:ext>
                  </a:extLst>
                </p:cNvPr>
                <p:cNvGrpSpPr/>
                <p:nvPr/>
              </p:nvGrpSpPr>
              <p:grpSpPr>
                <a:xfrm>
                  <a:off x="5970862" y="525277"/>
                  <a:ext cx="3001098" cy="2197510"/>
                  <a:chOff x="5970862" y="525277"/>
                  <a:chExt cx="3001098" cy="2197510"/>
                </a:xfrm>
              </p:grpSpPr>
              <p:pic>
                <p:nvPicPr>
                  <p:cNvPr id="41" name="Immagine 40">
                    <a:extLst>
                      <a:ext uri="{FF2B5EF4-FFF2-40B4-BE49-F238E27FC236}">
                        <a16:creationId xmlns:a16="http://schemas.microsoft.com/office/drawing/2014/main" id="{2654E29C-F53F-D6C9-F199-52B7F71CDB5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8552"/>
                  <a:stretch/>
                </p:blipFill>
                <p:spPr>
                  <a:xfrm>
                    <a:off x="5970862" y="525277"/>
                    <a:ext cx="3001098" cy="2197510"/>
                  </a:xfrm>
                  <a:prstGeom prst="rect">
                    <a:avLst/>
                  </a:prstGeom>
                </p:spPr>
              </p:pic>
              <p:sp>
                <p:nvSpPr>
                  <p:cNvPr id="42" name="CasellaDiTesto 41">
                    <a:extLst>
                      <a:ext uri="{FF2B5EF4-FFF2-40B4-BE49-F238E27FC236}">
                        <a16:creationId xmlns:a16="http://schemas.microsoft.com/office/drawing/2014/main" id="{6602CF6B-5CEE-DD99-CD86-3BA83551C233}"/>
                      </a:ext>
                    </a:extLst>
                  </p:cNvPr>
                  <p:cNvSpPr txBox="1"/>
                  <p:nvPr/>
                </p:nvSpPr>
                <p:spPr>
                  <a:xfrm>
                    <a:off x="6431926" y="573616"/>
                    <a:ext cx="782823"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F89L</a:t>
                    </a:r>
                  </a:p>
                </p:txBody>
              </p:sp>
            </p:grpSp>
          </p:grpSp>
          <p:grpSp>
            <p:nvGrpSpPr>
              <p:cNvPr id="25" name="Gruppo 24">
                <a:extLst>
                  <a:ext uri="{FF2B5EF4-FFF2-40B4-BE49-F238E27FC236}">
                    <a16:creationId xmlns:a16="http://schemas.microsoft.com/office/drawing/2014/main" id="{AE710D55-B193-18F9-B05E-E57DC1C1621B}"/>
                  </a:ext>
                </a:extLst>
              </p:cNvPr>
              <p:cNvGrpSpPr/>
              <p:nvPr/>
            </p:nvGrpSpPr>
            <p:grpSpPr>
              <a:xfrm>
                <a:off x="2250716" y="1831016"/>
                <a:ext cx="6618233" cy="2832738"/>
                <a:chOff x="2250716" y="1831016"/>
                <a:chExt cx="6618233" cy="2832738"/>
              </a:xfrm>
            </p:grpSpPr>
            <p:sp>
              <p:nvSpPr>
                <p:cNvPr id="27" name="Rettangolo 26">
                  <a:extLst>
                    <a:ext uri="{FF2B5EF4-FFF2-40B4-BE49-F238E27FC236}">
                      <a16:creationId xmlns:a16="http://schemas.microsoft.com/office/drawing/2014/main" id="{006B70A0-BA91-9133-E28F-0A8E0852D493}"/>
                    </a:ext>
                  </a:extLst>
                </p:cNvPr>
                <p:cNvSpPr/>
                <p:nvPr/>
              </p:nvSpPr>
              <p:spPr>
                <a:xfrm>
                  <a:off x="2250716" y="1831016"/>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28" name="Rettangolo 27">
                  <a:extLst>
                    <a:ext uri="{FF2B5EF4-FFF2-40B4-BE49-F238E27FC236}">
                      <a16:creationId xmlns:a16="http://schemas.microsoft.com/office/drawing/2014/main" id="{4A335E12-6A45-3006-1EC8-4CFF08CF4605}"/>
                    </a:ext>
                  </a:extLst>
                </p:cNvPr>
                <p:cNvSpPr/>
                <p:nvPr/>
              </p:nvSpPr>
              <p:spPr>
                <a:xfrm>
                  <a:off x="5242648" y="1831016"/>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29" name="Rettangolo 28">
                  <a:extLst>
                    <a:ext uri="{FF2B5EF4-FFF2-40B4-BE49-F238E27FC236}">
                      <a16:creationId xmlns:a16="http://schemas.microsoft.com/office/drawing/2014/main" id="{15FF289B-C645-FB86-B6CC-1383A092F56C}"/>
                    </a:ext>
                  </a:extLst>
                </p:cNvPr>
                <p:cNvSpPr/>
                <p:nvPr/>
              </p:nvSpPr>
              <p:spPr>
                <a:xfrm>
                  <a:off x="8238378" y="1870004"/>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30" name="Rettangolo 29">
                  <a:extLst>
                    <a:ext uri="{FF2B5EF4-FFF2-40B4-BE49-F238E27FC236}">
                      <a16:creationId xmlns:a16="http://schemas.microsoft.com/office/drawing/2014/main" id="{B95E6BF4-51BC-06A5-C676-2F4DB3D116EF}"/>
                    </a:ext>
                  </a:extLst>
                </p:cNvPr>
                <p:cNvSpPr/>
                <p:nvPr/>
              </p:nvSpPr>
              <p:spPr>
                <a:xfrm>
                  <a:off x="2286277" y="4208055"/>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31" name="Rettangolo 30">
                  <a:extLst>
                    <a:ext uri="{FF2B5EF4-FFF2-40B4-BE49-F238E27FC236}">
                      <a16:creationId xmlns:a16="http://schemas.microsoft.com/office/drawing/2014/main" id="{ADCF65A6-5F45-4734-191F-B96C7BD8458D}"/>
                    </a:ext>
                  </a:extLst>
                </p:cNvPr>
                <p:cNvSpPr/>
                <p:nvPr/>
              </p:nvSpPr>
              <p:spPr>
                <a:xfrm>
                  <a:off x="5256945" y="4208055"/>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32" name="Rettangolo 31">
                  <a:extLst>
                    <a:ext uri="{FF2B5EF4-FFF2-40B4-BE49-F238E27FC236}">
                      <a16:creationId xmlns:a16="http://schemas.microsoft.com/office/drawing/2014/main" id="{7FAE0C00-6FAE-CD24-91CA-0CE8D994C57C}"/>
                    </a:ext>
                  </a:extLst>
                </p:cNvPr>
                <p:cNvSpPr/>
                <p:nvPr/>
              </p:nvSpPr>
              <p:spPr>
                <a:xfrm>
                  <a:off x="8273939" y="4232867"/>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grpSp>
        </p:grpSp>
      </p:grpSp>
      <p:grpSp>
        <p:nvGrpSpPr>
          <p:cNvPr id="53" name="Group 13">
            <a:extLst>
              <a:ext uri="{FF2B5EF4-FFF2-40B4-BE49-F238E27FC236}">
                <a16:creationId xmlns:a16="http://schemas.microsoft.com/office/drawing/2014/main" id="{37A77FBC-E626-7BC9-4B04-304780657BE3}"/>
              </a:ext>
            </a:extLst>
          </p:cNvPr>
          <p:cNvGrpSpPr>
            <a:grpSpLocks/>
          </p:cNvGrpSpPr>
          <p:nvPr/>
        </p:nvGrpSpPr>
        <p:grpSpPr bwMode="auto">
          <a:xfrm>
            <a:off x="8375650" y="198438"/>
            <a:ext cx="692150" cy="639762"/>
            <a:chOff x="5342" y="59"/>
            <a:chExt cx="436" cy="403"/>
          </a:xfrm>
        </p:grpSpPr>
        <p:grpSp>
          <p:nvGrpSpPr>
            <p:cNvPr id="54" name="Group 3">
              <a:extLst>
                <a:ext uri="{FF2B5EF4-FFF2-40B4-BE49-F238E27FC236}">
                  <a16:creationId xmlns:a16="http://schemas.microsoft.com/office/drawing/2014/main" id="{07A6BCFF-FA72-6038-68D5-0B0C2283652B}"/>
                </a:ext>
              </a:extLst>
            </p:cNvPr>
            <p:cNvGrpSpPr>
              <a:grpSpLocks/>
            </p:cNvGrpSpPr>
            <p:nvPr/>
          </p:nvGrpSpPr>
          <p:grpSpPr bwMode="auto">
            <a:xfrm>
              <a:off x="5424" y="59"/>
              <a:ext cx="277" cy="277"/>
              <a:chOff x="5373" y="3933"/>
              <a:chExt cx="387" cy="387"/>
            </a:xfrm>
          </p:grpSpPr>
          <p:sp>
            <p:nvSpPr>
              <p:cNvPr id="56" name="Oval 4">
                <a:extLst>
                  <a:ext uri="{FF2B5EF4-FFF2-40B4-BE49-F238E27FC236}">
                    <a16:creationId xmlns:a16="http://schemas.microsoft.com/office/drawing/2014/main" id="{CD877512-356E-85EC-D323-61721D6549B8}"/>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57" name="Picture 5">
                <a:extLst>
                  <a:ext uri="{FF2B5EF4-FFF2-40B4-BE49-F238E27FC236}">
                    <a16:creationId xmlns:a16="http://schemas.microsoft.com/office/drawing/2014/main" id="{FC5D4080-DB44-9059-3BAE-392C54F9327B}"/>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8" name="Line 6">
                <a:extLst>
                  <a:ext uri="{FF2B5EF4-FFF2-40B4-BE49-F238E27FC236}">
                    <a16:creationId xmlns:a16="http://schemas.microsoft.com/office/drawing/2014/main" id="{549E48E3-4B07-63CB-A0E1-3A74EDE99123}"/>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5" name="Text Box 12">
              <a:extLst>
                <a:ext uri="{FF2B5EF4-FFF2-40B4-BE49-F238E27FC236}">
                  <a16:creationId xmlns:a16="http://schemas.microsoft.com/office/drawing/2014/main" id="{7A81A095-06B4-3758-F8DC-BE7FA4831A7F}"/>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
        <p:nvSpPr>
          <p:cNvPr id="59" name="Text Box 8">
            <a:extLst>
              <a:ext uri="{FF2B5EF4-FFF2-40B4-BE49-F238E27FC236}">
                <a16:creationId xmlns:a16="http://schemas.microsoft.com/office/drawing/2014/main" id="{10CD4348-9A0B-7A28-EAFA-C79586183D57}"/>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60" name="CasellaDiTesto 59">
            <a:extLst>
              <a:ext uri="{FF2B5EF4-FFF2-40B4-BE49-F238E27FC236}">
                <a16:creationId xmlns:a16="http://schemas.microsoft.com/office/drawing/2014/main" id="{0E606A78-0E87-2C98-6093-157B766830A2}"/>
              </a:ext>
            </a:extLst>
          </p:cNvPr>
          <p:cNvSpPr txBox="1"/>
          <p:nvPr/>
        </p:nvSpPr>
        <p:spPr>
          <a:xfrm>
            <a:off x="8196449" y="960438"/>
            <a:ext cx="848163" cy="366713"/>
          </a:xfrm>
          <a:prstGeom prst="rect">
            <a:avLst/>
          </a:prstGeom>
          <a:noFill/>
        </p:spPr>
        <p:txBody>
          <a:bodyPr wrap="square" rtlCol="0">
            <a:spAutoFit/>
          </a:bodyPr>
          <a:lstStyle/>
          <a:p>
            <a:r>
              <a:rPr lang="en-US" dirty="0">
                <a:latin typeface="+mj-lt"/>
              </a:rPr>
              <a:t>N = 3</a:t>
            </a:r>
          </a:p>
        </p:txBody>
      </p:sp>
      <p:sp>
        <p:nvSpPr>
          <p:cNvPr id="2" name="Segnaposto numero diapositiva 1">
            <a:extLst>
              <a:ext uri="{FF2B5EF4-FFF2-40B4-BE49-F238E27FC236}">
                <a16:creationId xmlns:a16="http://schemas.microsoft.com/office/drawing/2014/main" id="{55E21B3C-7499-790A-3592-B7D4133BD8A8}"/>
              </a:ext>
            </a:extLst>
          </p:cNvPr>
          <p:cNvSpPr>
            <a:spLocks noGrp="1"/>
          </p:cNvSpPr>
          <p:nvPr>
            <p:ph type="sldNum" sz="quarter" idx="12"/>
          </p:nvPr>
        </p:nvSpPr>
        <p:spPr/>
        <p:txBody>
          <a:bodyPr/>
          <a:lstStyle/>
          <a:p>
            <a:fld id="{85ACF56B-F97F-42D8-B37F-65DAE327A188}" type="slidenum">
              <a:rPr lang="en-US" smtClean="0"/>
              <a:pPr/>
              <a:t>17</a:t>
            </a:fld>
            <a:endParaRPr lang="en-US"/>
          </a:p>
        </p:txBody>
      </p:sp>
      <p:sp>
        <p:nvSpPr>
          <p:cNvPr id="61" name="Google Shape;92;p13">
            <a:extLst>
              <a:ext uri="{FF2B5EF4-FFF2-40B4-BE49-F238E27FC236}">
                <a16:creationId xmlns:a16="http://schemas.microsoft.com/office/drawing/2014/main" id="{4480CE74-085C-D7CD-C012-8B517078B4D6}"/>
              </a:ext>
            </a:extLst>
          </p:cNvPr>
          <p:cNvSpPr txBox="1"/>
          <p:nvPr/>
        </p:nvSpPr>
        <p:spPr>
          <a:xfrm>
            <a:off x="381000" y="988285"/>
            <a:ext cx="5334000" cy="600241"/>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b="1" u="sng" dirty="0">
                <a:latin typeface="+mj-lt"/>
              </a:rPr>
              <a:t>RESULTS – Thermal denaturation profiles</a:t>
            </a:r>
            <a:endParaRPr b="1" u="sng" dirty="0">
              <a:latin typeface="+mj-lt"/>
              <a:ea typeface="Quattrocento Sans"/>
              <a:cs typeface="Quattrocento Sans"/>
              <a:sym typeface="Quattrocento Sans"/>
            </a:endParaRPr>
          </a:p>
        </p:txBody>
      </p:sp>
      <p:sp>
        <p:nvSpPr>
          <p:cNvPr id="62" name="Line 7">
            <a:extLst>
              <a:ext uri="{FF2B5EF4-FFF2-40B4-BE49-F238E27FC236}">
                <a16:creationId xmlns:a16="http://schemas.microsoft.com/office/drawing/2014/main" id="{894DAA49-4598-B0EA-3106-6A1B5BAFB1D6}"/>
              </a:ext>
            </a:extLst>
          </p:cNvPr>
          <p:cNvSpPr>
            <a:spLocks noChangeShapeType="1"/>
          </p:cNvSpPr>
          <p:nvPr/>
        </p:nvSpPr>
        <p:spPr bwMode="auto">
          <a:xfrm>
            <a:off x="0" y="0"/>
            <a:ext cx="9144000" cy="685800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 name="Text Box 8">
            <a:extLst>
              <a:ext uri="{FF2B5EF4-FFF2-40B4-BE49-F238E27FC236}">
                <a16:creationId xmlns:a16="http://schemas.microsoft.com/office/drawing/2014/main" id="{6ECEB4AF-88A8-3F38-1BFC-F91299E992BA}"/>
              </a:ext>
            </a:extLst>
          </p:cNvPr>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0000FF"/>
                </a:solidFill>
              </a:rPr>
              <a:t>Embargoed</a:t>
            </a:r>
          </a:p>
        </p:txBody>
      </p:sp>
    </p:spTree>
    <p:extLst>
      <p:ext uri="{BB962C8B-B14F-4D97-AF65-F5344CB8AC3E}">
        <p14:creationId xmlns:p14="http://schemas.microsoft.com/office/powerpoint/2010/main" val="2874103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grpSp>
        <p:nvGrpSpPr>
          <p:cNvPr id="36" name="Gruppo 35">
            <a:extLst>
              <a:ext uri="{FF2B5EF4-FFF2-40B4-BE49-F238E27FC236}">
                <a16:creationId xmlns:a16="http://schemas.microsoft.com/office/drawing/2014/main" id="{B63DFF02-FE50-1FE5-A1B0-C9DE02D56C32}"/>
              </a:ext>
            </a:extLst>
          </p:cNvPr>
          <p:cNvGrpSpPr/>
          <p:nvPr/>
        </p:nvGrpSpPr>
        <p:grpSpPr>
          <a:xfrm>
            <a:off x="55014" y="1589480"/>
            <a:ext cx="9033971" cy="4593946"/>
            <a:chOff x="74994" y="474784"/>
            <a:chExt cx="9033971" cy="4593946"/>
          </a:xfrm>
        </p:grpSpPr>
        <p:grpSp>
          <p:nvGrpSpPr>
            <p:cNvPr id="37" name="Gruppo 36">
              <a:extLst>
                <a:ext uri="{FF2B5EF4-FFF2-40B4-BE49-F238E27FC236}">
                  <a16:creationId xmlns:a16="http://schemas.microsoft.com/office/drawing/2014/main" id="{BD73453F-A917-643F-F364-68E87EE400A7}"/>
                </a:ext>
              </a:extLst>
            </p:cNvPr>
            <p:cNvGrpSpPr/>
            <p:nvPr/>
          </p:nvGrpSpPr>
          <p:grpSpPr>
            <a:xfrm>
              <a:off x="74994" y="474784"/>
              <a:ext cx="9033971" cy="4593946"/>
              <a:chOff x="74994" y="474784"/>
              <a:chExt cx="9033971" cy="4593946"/>
            </a:xfrm>
          </p:grpSpPr>
          <p:grpSp>
            <p:nvGrpSpPr>
              <p:cNvPr id="59" name="Gruppo 58">
                <a:extLst>
                  <a:ext uri="{FF2B5EF4-FFF2-40B4-BE49-F238E27FC236}">
                    <a16:creationId xmlns:a16="http://schemas.microsoft.com/office/drawing/2014/main" id="{FF4CF7CA-0392-9250-3E71-1BBA7571630F}"/>
                  </a:ext>
                </a:extLst>
              </p:cNvPr>
              <p:cNvGrpSpPr/>
              <p:nvPr/>
            </p:nvGrpSpPr>
            <p:grpSpPr>
              <a:xfrm>
                <a:off x="6067910" y="515989"/>
                <a:ext cx="3001099" cy="2229359"/>
                <a:chOff x="6067910" y="515989"/>
                <a:chExt cx="3001099" cy="2229359"/>
              </a:xfrm>
            </p:grpSpPr>
            <p:pic>
              <p:nvPicPr>
                <p:cNvPr id="75" name="Immagine 74">
                  <a:extLst>
                    <a:ext uri="{FF2B5EF4-FFF2-40B4-BE49-F238E27FC236}">
                      <a16:creationId xmlns:a16="http://schemas.microsoft.com/office/drawing/2014/main" id="{730FD7C1-333A-C132-AAEC-19262DA99A9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226"/>
                <a:stretch/>
              </p:blipFill>
              <p:spPr>
                <a:xfrm>
                  <a:off x="6067910" y="515989"/>
                  <a:ext cx="3001099" cy="2229359"/>
                </a:xfrm>
                <a:prstGeom prst="rect">
                  <a:avLst/>
                </a:prstGeom>
              </p:spPr>
            </p:pic>
            <p:sp>
              <p:nvSpPr>
                <p:cNvPr id="76" name="CasellaDiTesto 75">
                  <a:extLst>
                    <a:ext uri="{FF2B5EF4-FFF2-40B4-BE49-F238E27FC236}">
                      <a16:creationId xmlns:a16="http://schemas.microsoft.com/office/drawing/2014/main" id="{B86D9837-9187-A545-8131-A039668ABC66}"/>
                    </a:ext>
                  </a:extLst>
                </p:cNvPr>
                <p:cNvSpPr txBox="1"/>
                <p:nvPr/>
              </p:nvSpPr>
              <p:spPr>
                <a:xfrm>
                  <a:off x="6527277" y="607322"/>
                  <a:ext cx="1090798"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E104A</a:t>
                  </a:r>
                </a:p>
              </p:txBody>
            </p:sp>
          </p:grpSp>
          <p:grpSp>
            <p:nvGrpSpPr>
              <p:cNvPr id="60" name="Gruppo 59">
                <a:extLst>
                  <a:ext uri="{FF2B5EF4-FFF2-40B4-BE49-F238E27FC236}">
                    <a16:creationId xmlns:a16="http://schemas.microsoft.com/office/drawing/2014/main" id="{C8E6CED2-14B2-B8C6-79D6-5922BB0EB64E}"/>
                  </a:ext>
                </a:extLst>
              </p:cNvPr>
              <p:cNvGrpSpPr/>
              <p:nvPr/>
            </p:nvGrpSpPr>
            <p:grpSpPr>
              <a:xfrm>
                <a:off x="74994" y="474784"/>
                <a:ext cx="3001098" cy="2235140"/>
                <a:chOff x="74994" y="474784"/>
                <a:chExt cx="3001098" cy="2235140"/>
              </a:xfrm>
            </p:grpSpPr>
            <p:pic>
              <p:nvPicPr>
                <p:cNvPr id="73" name="Immagine 72">
                  <a:extLst>
                    <a:ext uri="{FF2B5EF4-FFF2-40B4-BE49-F238E27FC236}">
                      <a16:creationId xmlns:a16="http://schemas.microsoft.com/office/drawing/2014/main" id="{C865E933-6048-AC75-23A3-761940D0D1C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985"/>
                <a:stretch/>
              </p:blipFill>
              <p:spPr>
                <a:xfrm>
                  <a:off x="74994" y="474784"/>
                  <a:ext cx="3001098" cy="2235140"/>
                </a:xfrm>
                <a:prstGeom prst="rect">
                  <a:avLst/>
                </a:prstGeom>
              </p:spPr>
            </p:pic>
            <p:sp>
              <p:nvSpPr>
                <p:cNvPr id="74" name="CasellaDiTesto 73">
                  <a:extLst>
                    <a:ext uri="{FF2B5EF4-FFF2-40B4-BE49-F238E27FC236}">
                      <a16:creationId xmlns:a16="http://schemas.microsoft.com/office/drawing/2014/main" id="{310CAC09-D9CD-250C-A83F-48ADB0953C4B}"/>
                    </a:ext>
                  </a:extLst>
                </p:cNvPr>
                <p:cNvSpPr txBox="1"/>
                <p:nvPr/>
              </p:nvSpPr>
              <p:spPr>
                <a:xfrm>
                  <a:off x="532390" y="564258"/>
                  <a:ext cx="798981"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N97S</a:t>
                  </a:r>
                </a:p>
              </p:txBody>
            </p:sp>
          </p:grpSp>
          <p:grpSp>
            <p:nvGrpSpPr>
              <p:cNvPr id="61" name="Gruppo 60">
                <a:extLst>
                  <a:ext uri="{FF2B5EF4-FFF2-40B4-BE49-F238E27FC236}">
                    <a16:creationId xmlns:a16="http://schemas.microsoft.com/office/drawing/2014/main" id="{C6CC9876-3609-13C6-9C00-F99C843257F7}"/>
                  </a:ext>
                </a:extLst>
              </p:cNvPr>
              <p:cNvGrpSpPr/>
              <p:nvPr/>
            </p:nvGrpSpPr>
            <p:grpSpPr>
              <a:xfrm>
                <a:off x="3056261" y="494888"/>
                <a:ext cx="3001098" cy="2235141"/>
                <a:chOff x="3056261" y="494888"/>
                <a:chExt cx="3001098" cy="2235141"/>
              </a:xfrm>
            </p:grpSpPr>
            <p:pic>
              <p:nvPicPr>
                <p:cNvPr id="71" name="Immagine 70">
                  <a:extLst>
                    <a:ext uri="{FF2B5EF4-FFF2-40B4-BE49-F238E27FC236}">
                      <a16:creationId xmlns:a16="http://schemas.microsoft.com/office/drawing/2014/main" id="{EF2EB415-82A5-CB68-A2AC-FFB9A3CD2F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985"/>
                <a:stretch/>
              </p:blipFill>
              <p:spPr>
                <a:xfrm>
                  <a:off x="3056261" y="494888"/>
                  <a:ext cx="3001098" cy="2235141"/>
                </a:xfrm>
                <a:prstGeom prst="rect">
                  <a:avLst/>
                </a:prstGeom>
              </p:spPr>
            </p:pic>
            <p:sp>
              <p:nvSpPr>
                <p:cNvPr id="72" name="CasellaDiTesto 71">
                  <a:extLst>
                    <a:ext uri="{FF2B5EF4-FFF2-40B4-BE49-F238E27FC236}">
                      <a16:creationId xmlns:a16="http://schemas.microsoft.com/office/drawing/2014/main" id="{535C721D-866E-B6EC-8886-2D465DC49E62}"/>
                    </a:ext>
                  </a:extLst>
                </p:cNvPr>
                <p:cNvSpPr txBox="1"/>
                <p:nvPr/>
              </p:nvSpPr>
              <p:spPr>
                <a:xfrm>
                  <a:off x="3516725" y="571346"/>
                  <a:ext cx="957031"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A102V</a:t>
                  </a:r>
                </a:p>
              </p:txBody>
            </p:sp>
          </p:grpSp>
          <p:grpSp>
            <p:nvGrpSpPr>
              <p:cNvPr id="62" name="Gruppo 61">
                <a:extLst>
                  <a:ext uri="{FF2B5EF4-FFF2-40B4-BE49-F238E27FC236}">
                    <a16:creationId xmlns:a16="http://schemas.microsoft.com/office/drawing/2014/main" id="{F95BB5FA-113E-048A-B725-80E3CBC744B1}"/>
                  </a:ext>
                </a:extLst>
              </p:cNvPr>
              <p:cNvGrpSpPr/>
              <p:nvPr/>
            </p:nvGrpSpPr>
            <p:grpSpPr>
              <a:xfrm>
                <a:off x="74994" y="2853692"/>
                <a:ext cx="3001098" cy="2214875"/>
                <a:chOff x="74994" y="2853692"/>
                <a:chExt cx="3001098" cy="2214875"/>
              </a:xfrm>
            </p:grpSpPr>
            <p:pic>
              <p:nvPicPr>
                <p:cNvPr id="69" name="Immagine 68">
                  <a:extLst>
                    <a:ext uri="{FF2B5EF4-FFF2-40B4-BE49-F238E27FC236}">
                      <a16:creationId xmlns:a16="http://schemas.microsoft.com/office/drawing/2014/main" id="{E2997604-DCA2-B00A-9F5C-EF6B8EAE3F3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829"/>
                <a:stretch/>
              </p:blipFill>
              <p:spPr>
                <a:xfrm>
                  <a:off x="74994" y="2853692"/>
                  <a:ext cx="3001098" cy="2214875"/>
                </a:xfrm>
                <a:prstGeom prst="rect">
                  <a:avLst/>
                </a:prstGeom>
              </p:spPr>
            </p:pic>
            <p:sp>
              <p:nvSpPr>
                <p:cNvPr id="70" name="CasellaDiTesto 69">
                  <a:extLst>
                    <a:ext uri="{FF2B5EF4-FFF2-40B4-BE49-F238E27FC236}">
                      <a16:creationId xmlns:a16="http://schemas.microsoft.com/office/drawing/2014/main" id="{35A160FD-E854-1DD6-9F4E-E7E32C689F7F}"/>
                    </a:ext>
                  </a:extLst>
                </p:cNvPr>
                <p:cNvSpPr txBox="1"/>
                <p:nvPr/>
              </p:nvSpPr>
              <p:spPr>
                <a:xfrm>
                  <a:off x="532390" y="2927739"/>
                  <a:ext cx="1022061"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D129G</a:t>
                  </a:r>
                </a:p>
              </p:txBody>
            </p:sp>
          </p:grpSp>
          <p:grpSp>
            <p:nvGrpSpPr>
              <p:cNvPr id="63" name="Gruppo 62">
                <a:extLst>
                  <a:ext uri="{FF2B5EF4-FFF2-40B4-BE49-F238E27FC236}">
                    <a16:creationId xmlns:a16="http://schemas.microsoft.com/office/drawing/2014/main" id="{366F3BF4-174E-D220-C1F4-C4D55945AEB1}"/>
                  </a:ext>
                </a:extLst>
              </p:cNvPr>
              <p:cNvGrpSpPr/>
              <p:nvPr/>
            </p:nvGrpSpPr>
            <p:grpSpPr>
              <a:xfrm>
                <a:off x="3050983" y="2824030"/>
                <a:ext cx="3001098" cy="2235142"/>
                <a:chOff x="3050983" y="2824030"/>
                <a:chExt cx="3001098" cy="2235142"/>
              </a:xfrm>
            </p:grpSpPr>
            <p:pic>
              <p:nvPicPr>
                <p:cNvPr id="67" name="Immagine 66">
                  <a:extLst>
                    <a:ext uri="{FF2B5EF4-FFF2-40B4-BE49-F238E27FC236}">
                      <a16:creationId xmlns:a16="http://schemas.microsoft.com/office/drawing/2014/main" id="{DE554208-214C-B1C8-D121-734F51A6B1B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6985"/>
                <a:stretch/>
              </p:blipFill>
              <p:spPr>
                <a:xfrm>
                  <a:off x="3050983" y="2824030"/>
                  <a:ext cx="3001098" cy="2235142"/>
                </a:xfrm>
                <a:prstGeom prst="rect">
                  <a:avLst/>
                </a:prstGeom>
              </p:spPr>
            </p:pic>
            <p:sp>
              <p:nvSpPr>
                <p:cNvPr id="68" name="CasellaDiTesto 67">
                  <a:extLst>
                    <a:ext uri="{FF2B5EF4-FFF2-40B4-BE49-F238E27FC236}">
                      <a16:creationId xmlns:a16="http://schemas.microsoft.com/office/drawing/2014/main" id="{0769B52F-7133-C18A-53B3-A9CB709C9EA5}"/>
                    </a:ext>
                  </a:extLst>
                </p:cNvPr>
                <p:cNvSpPr txBox="1"/>
                <p:nvPr/>
              </p:nvSpPr>
              <p:spPr>
                <a:xfrm>
                  <a:off x="3498535" y="2920651"/>
                  <a:ext cx="985547"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D129V</a:t>
                  </a:r>
                </a:p>
              </p:txBody>
            </p:sp>
          </p:grpSp>
          <p:grpSp>
            <p:nvGrpSpPr>
              <p:cNvPr id="64" name="Gruppo 63">
                <a:extLst>
                  <a:ext uri="{FF2B5EF4-FFF2-40B4-BE49-F238E27FC236}">
                    <a16:creationId xmlns:a16="http://schemas.microsoft.com/office/drawing/2014/main" id="{851E4B53-5674-A10F-192B-F1C61500656D}"/>
                  </a:ext>
                </a:extLst>
              </p:cNvPr>
              <p:cNvGrpSpPr/>
              <p:nvPr/>
            </p:nvGrpSpPr>
            <p:grpSpPr>
              <a:xfrm>
                <a:off x="6107867" y="2865320"/>
                <a:ext cx="3001098" cy="2203410"/>
                <a:chOff x="6107867" y="2865320"/>
                <a:chExt cx="3001098" cy="2203410"/>
              </a:xfrm>
            </p:grpSpPr>
            <p:pic>
              <p:nvPicPr>
                <p:cNvPr id="65" name="Immagine 64">
                  <a:extLst>
                    <a:ext uri="{FF2B5EF4-FFF2-40B4-BE49-F238E27FC236}">
                      <a16:creationId xmlns:a16="http://schemas.microsoft.com/office/drawing/2014/main" id="{DCC3F324-945D-D463-BFFA-5C63BE7D799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8306"/>
                <a:stretch/>
              </p:blipFill>
              <p:spPr>
                <a:xfrm>
                  <a:off x="6107867" y="2865320"/>
                  <a:ext cx="3001098" cy="2203410"/>
                </a:xfrm>
                <a:prstGeom prst="rect">
                  <a:avLst/>
                </a:prstGeom>
              </p:spPr>
            </p:pic>
            <p:sp>
              <p:nvSpPr>
                <p:cNvPr id="66" name="CasellaDiTesto 65">
                  <a:extLst>
                    <a:ext uri="{FF2B5EF4-FFF2-40B4-BE49-F238E27FC236}">
                      <a16:creationId xmlns:a16="http://schemas.microsoft.com/office/drawing/2014/main" id="{4E18B80E-CDAE-975E-5F8A-BBD361B53019}"/>
                    </a:ext>
                  </a:extLst>
                </p:cNvPr>
                <p:cNvSpPr txBox="1"/>
                <p:nvPr/>
              </p:nvSpPr>
              <p:spPr>
                <a:xfrm>
                  <a:off x="6562723" y="2927739"/>
                  <a:ext cx="1005736"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D131E</a:t>
                  </a:r>
                </a:p>
              </p:txBody>
            </p:sp>
          </p:grpSp>
        </p:grpSp>
        <p:sp>
          <p:nvSpPr>
            <p:cNvPr id="53" name="Rettangolo 52">
              <a:extLst>
                <a:ext uri="{FF2B5EF4-FFF2-40B4-BE49-F238E27FC236}">
                  <a16:creationId xmlns:a16="http://schemas.microsoft.com/office/drawing/2014/main" id="{A2FD15DB-113B-A718-0CF3-FB25B38EFA3A}"/>
                </a:ext>
              </a:extLst>
            </p:cNvPr>
            <p:cNvSpPr/>
            <p:nvPr/>
          </p:nvSpPr>
          <p:spPr>
            <a:xfrm>
              <a:off x="2349955" y="1849093"/>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54" name="Rettangolo 53">
              <a:extLst>
                <a:ext uri="{FF2B5EF4-FFF2-40B4-BE49-F238E27FC236}">
                  <a16:creationId xmlns:a16="http://schemas.microsoft.com/office/drawing/2014/main" id="{D518B1C4-6D60-E18E-89B4-9BE98CFDCC15}"/>
                </a:ext>
              </a:extLst>
            </p:cNvPr>
            <p:cNvSpPr/>
            <p:nvPr/>
          </p:nvSpPr>
          <p:spPr>
            <a:xfrm>
              <a:off x="5341887" y="1870357"/>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55" name="Rettangolo 54">
              <a:extLst>
                <a:ext uri="{FF2B5EF4-FFF2-40B4-BE49-F238E27FC236}">
                  <a16:creationId xmlns:a16="http://schemas.microsoft.com/office/drawing/2014/main" id="{DAEDD84A-410A-0148-CD37-11B277C4B755}"/>
                </a:ext>
              </a:extLst>
            </p:cNvPr>
            <p:cNvSpPr/>
            <p:nvPr/>
          </p:nvSpPr>
          <p:spPr>
            <a:xfrm>
              <a:off x="8323441" y="1880993"/>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56" name="Rettangolo 55">
              <a:extLst>
                <a:ext uri="{FF2B5EF4-FFF2-40B4-BE49-F238E27FC236}">
                  <a16:creationId xmlns:a16="http://schemas.microsoft.com/office/drawing/2014/main" id="{D509DA0E-146F-105A-9A17-0C0958BFF85C}"/>
                </a:ext>
              </a:extLst>
            </p:cNvPr>
            <p:cNvSpPr/>
            <p:nvPr/>
          </p:nvSpPr>
          <p:spPr>
            <a:xfrm>
              <a:off x="2342867" y="4200689"/>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57" name="Rettangolo 56">
              <a:extLst>
                <a:ext uri="{FF2B5EF4-FFF2-40B4-BE49-F238E27FC236}">
                  <a16:creationId xmlns:a16="http://schemas.microsoft.com/office/drawing/2014/main" id="{C6F18D2E-8EB5-A6A1-3DF2-E46F38E8AE1E}"/>
                </a:ext>
              </a:extLst>
            </p:cNvPr>
            <p:cNvSpPr/>
            <p:nvPr/>
          </p:nvSpPr>
          <p:spPr>
            <a:xfrm>
              <a:off x="5327711" y="4207777"/>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58" name="Rettangolo 57">
              <a:extLst>
                <a:ext uri="{FF2B5EF4-FFF2-40B4-BE49-F238E27FC236}">
                  <a16:creationId xmlns:a16="http://schemas.microsoft.com/office/drawing/2014/main" id="{0CC6D884-F6C5-6C89-4CEA-2B72C1D02D09}"/>
                </a:ext>
              </a:extLst>
            </p:cNvPr>
            <p:cNvSpPr/>
            <p:nvPr/>
          </p:nvSpPr>
          <p:spPr>
            <a:xfrm>
              <a:off x="8365969" y="4218413"/>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grpSp>
      <p:grpSp>
        <p:nvGrpSpPr>
          <p:cNvPr id="77" name="Group 13">
            <a:extLst>
              <a:ext uri="{FF2B5EF4-FFF2-40B4-BE49-F238E27FC236}">
                <a16:creationId xmlns:a16="http://schemas.microsoft.com/office/drawing/2014/main" id="{1BB136AA-F59C-F236-EDD9-61A0BC228D54}"/>
              </a:ext>
            </a:extLst>
          </p:cNvPr>
          <p:cNvGrpSpPr>
            <a:grpSpLocks/>
          </p:cNvGrpSpPr>
          <p:nvPr/>
        </p:nvGrpSpPr>
        <p:grpSpPr bwMode="auto">
          <a:xfrm>
            <a:off x="8375650" y="198438"/>
            <a:ext cx="692150" cy="639762"/>
            <a:chOff x="5342" y="59"/>
            <a:chExt cx="436" cy="403"/>
          </a:xfrm>
        </p:grpSpPr>
        <p:grpSp>
          <p:nvGrpSpPr>
            <p:cNvPr id="78" name="Group 3">
              <a:extLst>
                <a:ext uri="{FF2B5EF4-FFF2-40B4-BE49-F238E27FC236}">
                  <a16:creationId xmlns:a16="http://schemas.microsoft.com/office/drawing/2014/main" id="{78103BDF-6071-9777-2FEA-00DE2F776360}"/>
                </a:ext>
              </a:extLst>
            </p:cNvPr>
            <p:cNvGrpSpPr>
              <a:grpSpLocks/>
            </p:cNvGrpSpPr>
            <p:nvPr/>
          </p:nvGrpSpPr>
          <p:grpSpPr bwMode="auto">
            <a:xfrm>
              <a:off x="5424" y="59"/>
              <a:ext cx="277" cy="277"/>
              <a:chOff x="5373" y="3933"/>
              <a:chExt cx="387" cy="387"/>
            </a:xfrm>
          </p:grpSpPr>
          <p:sp>
            <p:nvSpPr>
              <p:cNvPr id="80" name="Oval 4">
                <a:extLst>
                  <a:ext uri="{FF2B5EF4-FFF2-40B4-BE49-F238E27FC236}">
                    <a16:creationId xmlns:a16="http://schemas.microsoft.com/office/drawing/2014/main" id="{99F6F0D4-AE1D-00CB-92EB-5E25C0174D6E}"/>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81" name="Picture 5">
                <a:extLst>
                  <a:ext uri="{FF2B5EF4-FFF2-40B4-BE49-F238E27FC236}">
                    <a16:creationId xmlns:a16="http://schemas.microsoft.com/office/drawing/2014/main" id="{24379E12-CEE7-5E52-6021-1A81B46DFDC8}"/>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2" name="Line 6">
                <a:extLst>
                  <a:ext uri="{FF2B5EF4-FFF2-40B4-BE49-F238E27FC236}">
                    <a16:creationId xmlns:a16="http://schemas.microsoft.com/office/drawing/2014/main" id="{DF48B5BF-7BE8-ED37-CE53-7798CFA9E4F9}"/>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9" name="Text Box 12">
              <a:extLst>
                <a:ext uri="{FF2B5EF4-FFF2-40B4-BE49-F238E27FC236}">
                  <a16:creationId xmlns:a16="http://schemas.microsoft.com/office/drawing/2014/main" id="{F5E0785A-146A-7E57-94DC-06FEDCF04A99}"/>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
        <p:nvSpPr>
          <p:cNvPr id="83" name="Text Box 8">
            <a:extLst>
              <a:ext uri="{FF2B5EF4-FFF2-40B4-BE49-F238E27FC236}">
                <a16:creationId xmlns:a16="http://schemas.microsoft.com/office/drawing/2014/main" id="{AB0AB719-E504-0B03-224A-DA49FCBE7ED5}"/>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39" name="CasellaDiTesto 38">
            <a:extLst>
              <a:ext uri="{FF2B5EF4-FFF2-40B4-BE49-F238E27FC236}">
                <a16:creationId xmlns:a16="http://schemas.microsoft.com/office/drawing/2014/main" id="{DB9B422D-E42F-65F5-46FD-CFE9429A26A1}"/>
              </a:ext>
            </a:extLst>
          </p:cNvPr>
          <p:cNvSpPr txBox="1"/>
          <p:nvPr/>
        </p:nvSpPr>
        <p:spPr>
          <a:xfrm>
            <a:off x="8196449" y="960438"/>
            <a:ext cx="848163" cy="366713"/>
          </a:xfrm>
          <a:prstGeom prst="rect">
            <a:avLst/>
          </a:prstGeom>
          <a:noFill/>
        </p:spPr>
        <p:txBody>
          <a:bodyPr wrap="square" rtlCol="0">
            <a:spAutoFit/>
          </a:bodyPr>
          <a:lstStyle/>
          <a:p>
            <a:r>
              <a:rPr lang="en-US" dirty="0">
                <a:latin typeface="+mj-lt"/>
              </a:rPr>
              <a:t>N = 3</a:t>
            </a:r>
          </a:p>
        </p:txBody>
      </p:sp>
      <p:sp>
        <p:nvSpPr>
          <p:cNvPr id="2" name="Segnaposto numero diapositiva 1">
            <a:extLst>
              <a:ext uri="{FF2B5EF4-FFF2-40B4-BE49-F238E27FC236}">
                <a16:creationId xmlns:a16="http://schemas.microsoft.com/office/drawing/2014/main" id="{9AE25EC8-52D2-A01D-FF6A-4BB15D7390AD}"/>
              </a:ext>
            </a:extLst>
          </p:cNvPr>
          <p:cNvSpPr>
            <a:spLocks noGrp="1"/>
          </p:cNvSpPr>
          <p:nvPr>
            <p:ph type="sldNum" sz="quarter" idx="12"/>
          </p:nvPr>
        </p:nvSpPr>
        <p:spPr/>
        <p:txBody>
          <a:bodyPr/>
          <a:lstStyle/>
          <a:p>
            <a:fld id="{85ACF56B-F97F-42D8-B37F-65DAE327A188}" type="slidenum">
              <a:rPr lang="en-US" smtClean="0"/>
              <a:pPr/>
              <a:t>18</a:t>
            </a:fld>
            <a:endParaRPr lang="en-US"/>
          </a:p>
        </p:txBody>
      </p:sp>
      <p:sp>
        <p:nvSpPr>
          <p:cNvPr id="41" name="Google Shape;92;p13">
            <a:extLst>
              <a:ext uri="{FF2B5EF4-FFF2-40B4-BE49-F238E27FC236}">
                <a16:creationId xmlns:a16="http://schemas.microsoft.com/office/drawing/2014/main" id="{BBBA522C-517A-499D-8EA7-CD18CC0036BC}"/>
              </a:ext>
            </a:extLst>
          </p:cNvPr>
          <p:cNvSpPr txBox="1"/>
          <p:nvPr/>
        </p:nvSpPr>
        <p:spPr>
          <a:xfrm>
            <a:off x="381000" y="1017313"/>
            <a:ext cx="5334000" cy="600241"/>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b="1" u="sng" dirty="0">
                <a:latin typeface="+mj-lt"/>
              </a:rPr>
              <a:t>RESULTS – Thermal denaturation profiles</a:t>
            </a:r>
            <a:endParaRPr b="1" u="sng" dirty="0">
              <a:latin typeface="+mj-lt"/>
              <a:ea typeface="Quattrocento Sans"/>
              <a:cs typeface="Quattrocento Sans"/>
              <a:sym typeface="Quattrocento Sans"/>
            </a:endParaRPr>
          </a:p>
        </p:txBody>
      </p:sp>
      <p:sp>
        <p:nvSpPr>
          <p:cNvPr id="42" name="Line 7">
            <a:extLst>
              <a:ext uri="{FF2B5EF4-FFF2-40B4-BE49-F238E27FC236}">
                <a16:creationId xmlns:a16="http://schemas.microsoft.com/office/drawing/2014/main" id="{7C0B6A43-34B0-C8A3-25A8-2663FF14BCAB}"/>
              </a:ext>
            </a:extLst>
          </p:cNvPr>
          <p:cNvSpPr>
            <a:spLocks noChangeShapeType="1"/>
          </p:cNvSpPr>
          <p:nvPr/>
        </p:nvSpPr>
        <p:spPr bwMode="auto">
          <a:xfrm>
            <a:off x="0" y="0"/>
            <a:ext cx="9144000" cy="685800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Text Box 8">
            <a:extLst>
              <a:ext uri="{FF2B5EF4-FFF2-40B4-BE49-F238E27FC236}">
                <a16:creationId xmlns:a16="http://schemas.microsoft.com/office/drawing/2014/main" id="{0097001A-85BC-D8B9-C7E1-FB9A84357B8F}"/>
              </a:ext>
            </a:extLst>
          </p:cNvPr>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0000FF"/>
                </a:solidFill>
              </a:rPr>
              <a:t>Embargoed</a:t>
            </a:r>
          </a:p>
        </p:txBody>
      </p:sp>
    </p:spTree>
    <p:extLst>
      <p:ext uri="{BB962C8B-B14F-4D97-AF65-F5344CB8AC3E}">
        <p14:creationId xmlns:p14="http://schemas.microsoft.com/office/powerpoint/2010/main" val="2258359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grpSp>
        <p:nvGrpSpPr>
          <p:cNvPr id="33" name="Gruppo 32">
            <a:extLst>
              <a:ext uri="{FF2B5EF4-FFF2-40B4-BE49-F238E27FC236}">
                <a16:creationId xmlns:a16="http://schemas.microsoft.com/office/drawing/2014/main" id="{7A31C1F7-8AD0-CAF9-68F8-376D24209EFA}"/>
              </a:ext>
            </a:extLst>
          </p:cNvPr>
          <p:cNvGrpSpPr/>
          <p:nvPr/>
        </p:nvGrpSpPr>
        <p:grpSpPr>
          <a:xfrm>
            <a:off x="76422" y="1601512"/>
            <a:ext cx="8991156" cy="4594858"/>
            <a:chOff x="0" y="474783"/>
            <a:chExt cx="8991156" cy="4594858"/>
          </a:xfrm>
        </p:grpSpPr>
        <p:grpSp>
          <p:nvGrpSpPr>
            <p:cNvPr id="35" name="Gruppo 34">
              <a:extLst>
                <a:ext uri="{FF2B5EF4-FFF2-40B4-BE49-F238E27FC236}">
                  <a16:creationId xmlns:a16="http://schemas.microsoft.com/office/drawing/2014/main" id="{E9C541BF-9731-A5A4-F259-F5CDA604E1DF}"/>
                </a:ext>
              </a:extLst>
            </p:cNvPr>
            <p:cNvGrpSpPr/>
            <p:nvPr/>
          </p:nvGrpSpPr>
          <p:grpSpPr>
            <a:xfrm>
              <a:off x="0" y="474783"/>
              <a:ext cx="8991156" cy="4594858"/>
              <a:chOff x="0" y="474783"/>
              <a:chExt cx="8991156" cy="4594858"/>
            </a:xfrm>
          </p:grpSpPr>
          <p:grpSp>
            <p:nvGrpSpPr>
              <p:cNvPr id="42" name="Gruppo 41">
                <a:extLst>
                  <a:ext uri="{FF2B5EF4-FFF2-40B4-BE49-F238E27FC236}">
                    <a16:creationId xmlns:a16="http://schemas.microsoft.com/office/drawing/2014/main" id="{04E4A99F-E634-5F40-30D2-00F82BE89D95}"/>
                  </a:ext>
                </a:extLst>
              </p:cNvPr>
              <p:cNvGrpSpPr/>
              <p:nvPr/>
            </p:nvGrpSpPr>
            <p:grpSpPr>
              <a:xfrm>
                <a:off x="0" y="474783"/>
                <a:ext cx="3001098" cy="2235060"/>
                <a:chOff x="0" y="474783"/>
                <a:chExt cx="3001098" cy="2235060"/>
              </a:xfrm>
            </p:grpSpPr>
            <p:pic>
              <p:nvPicPr>
                <p:cNvPr id="52" name="Immagine 51">
                  <a:extLst>
                    <a:ext uri="{FF2B5EF4-FFF2-40B4-BE49-F238E27FC236}">
                      <a16:creationId xmlns:a16="http://schemas.microsoft.com/office/drawing/2014/main" id="{3AF76E4D-CAA8-7483-0421-EFBDAAFE08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989"/>
                <a:stretch/>
              </p:blipFill>
              <p:spPr>
                <a:xfrm>
                  <a:off x="0" y="474783"/>
                  <a:ext cx="3001098" cy="2235060"/>
                </a:xfrm>
                <a:prstGeom prst="rect">
                  <a:avLst/>
                </a:prstGeom>
              </p:spPr>
            </p:pic>
            <p:sp>
              <p:nvSpPr>
                <p:cNvPr id="77" name="CasellaDiTesto 76">
                  <a:extLst>
                    <a:ext uri="{FF2B5EF4-FFF2-40B4-BE49-F238E27FC236}">
                      <a16:creationId xmlns:a16="http://schemas.microsoft.com/office/drawing/2014/main" id="{8D2DF868-6CB2-3371-11DB-924DF1919E70}"/>
                    </a:ext>
                  </a:extLst>
                </p:cNvPr>
                <p:cNvSpPr txBox="1"/>
                <p:nvPr/>
              </p:nvSpPr>
              <p:spPr>
                <a:xfrm>
                  <a:off x="453653" y="570065"/>
                  <a:ext cx="938382"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D131H</a:t>
                  </a:r>
                </a:p>
              </p:txBody>
            </p:sp>
          </p:grpSp>
          <p:grpSp>
            <p:nvGrpSpPr>
              <p:cNvPr id="43" name="Gruppo 42">
                <a:extLst>
                  <a:ext uri="{FF2B5EF4-FFF2-40B4-BE49-F238E27FC236}">
                    <a16:creationId xmlns:a16="http://schemas.microsoft.com/office/drawing/2014/main" id="{0CF28BF4-DDFE-5A05-7D75-26DBD9CEFD54}"/>
                  </a:ext>
                </a:extLst>
              </p:cNvPr>
              <p:cNvGrpSpPr/>
              <p:nvPr/>
            </p:nvGrpSpPr>
            <p:grpSpPr>
              <a:xfrm>
                <a:off x="2945169" y="485333"/>
                <a:ext cx="3001098" cy="2235060"/>
                <a:chOff x="2945169" y="485333"/>
                <a:chExt cx="3001098" cy="2235060"/>
              </a:xfrm>
            </p:grpSpPr>
            <p:pic>
              <p:nvPicPr>
                <p:cNvPr id="50" name="Immagine 49">
                  <a:extLst>
                    <a:ext uri="{FF2B5EF4-FFF2-40B4-BE49-F238E27FC236}">
                      <a16:creationId xmlns:a16="http://schemas.microsoft.com/office/drawing/2014/main" id="{4A605F72-DD71-AD4D-396D-377B5092014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989"/>
                <a:stretch/>
              </p:blipFill>
              <p:spPr>
                <a:xfrm>
                  <a:off x="2945169" y="485333"/>
                  <a:ext cx="3001098" cy="2235060"/>
                </a:xfrm>
                <a:prstGeom prst="rect">
                  <a:avLst/>
                </a:prstGeom>
              </p:spPr>
            </p:pic>
            <p:sp>
              <p:nvSpPr>
                <p:cNvPr id="51" name="CasellaDiTesto 50">
                  <a:extLst>
                    <a:ext uri="{FF2B5EF4-FFF2-40B4-BE49-F238E27FC236}">
                      <a16:creationId xmlns:a16="http://schemas.microsoft.com/office/drawing/2014/main" id="{BFC4CEA6-AD5C-A53A-3B8C-EA69E88A9AD3}"/>
                    </a:ext>
                  </a:extLst>
                </p:cNvPr>
                <p:cNvSpPr txBox="1"/>
                <p:nvPr/>
              </p:nvSpPr>
              <p:spPr>
                <a:xfrm>
                  <a:off x="3402595" y="574989"/>
                  <a:ext cx="1063639"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D131V</a:t>
                  </a:r>
                </a:p>
              </p:txBody>
            </p:sp>
          </p:grpSp>
          <p:grpSp>
            <p:nvGrpSpPr>
              <p:cNvPr id="44" name="Gruppo 43">
                <a:extLst>
                  <a:ext uri="{FF2B5EF4-FFF2-40B4-BE49-F238E27FC236}">
                    <a16:creationId xmlns:a16="http://schemas.microsoft.com/office/drawing/2014/main" id="{71EB7CBA-E254-A0A0-F77C-22F493FE38A3}"/>
                  </a:ext>
                </a:extLst>
              </p:cNvPr>
              <p:cNvGrpSpPr/>
              <p:nvPr/>
            </p:nvGrpSpPr>
            <p:grpSpPr>
              <a:xfrm>
                <a:off x="5990058" y="510776"/>
                <a:ext cx="3001098" cy="2235060"/>
                <a:chOff x="5990058" y="510776"/>
                <a:chExt cx="3001098" cy="2235060"/>
              </a:xfrm>
            </p:grpSpPr>
            <p:pic>
              <p:nvPicPr>
                <p:cNvPr id="48" name="Immagine 47">
                  <a:extLst>
                    <a:ext uri="{FF2B5EF4-FFF2-40B4-BE49-F238E27FC236}">
                      <a16:creationId xmlns:a16="http://schemas.microsoft.com/office/drawing/2014/main" id="{35F8F048-2B09-E668-0A43-18F61926606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989"/>
                <a:stretch/>
              </p:blipFill>
              <p:spPr>
                <a:xfrm>
                  <a:off x="5990058" y="510776"/>
                  <a:ext cx="3001098" cy="2235060"/>
                </a:xfrm>
                <a:prstGeom prst="rect">
                  <a:avLst/>
                </a:prstGeom>
              </p:spPr>
            </p:pic>
            <p:sp>
              <p:nvSpPr>
                <p:cNvPr id="49" name="CasellaDiTesto 48">
                  <a:extLst>
                    <a:ext uri="{FF2B5EF4-FFF2-40B4-BE49-F238E27FC236}">
                      <a16:creationId xmlns:a16="http://schemas.microsoft.com/office/drawing/2014/main" id="{819A2924-9C00-A8C5-7388-BEE02B69201B}"/>
                    </a:ext>
                  </a:extLst>
                </p:cNvPr>
                <p:cNvSpPr txBox="1"/>
                <p:nvPr/>
              </p:nvSpPr>
              <p:spPr>
                <a:xfrm>
                  <a:off x="6443331" y="603836"/>
                  <a:ext cx="882221"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D133H</a:t>
                  </a:r>
                </a:p>
              </p:txBody>
            </p:sp>
          </p:grpSp>
          <p:grpSp>
            <p:nvGrpSpPr>
              <p:cNvPr id="45" name="Gruppo 44">
                <a:extLst>
                  <a:ext uri="{FF2B5EF4-FFF2-40B4-BE49-F238E27FC236}">
                    <a16:creationId xmlns:a16="http://schemas.microsoft.com/office/drawing/2014/main" id="{F0230700-56AD-2C8B-056B-A0DDD9236B0A}"/>
                  </a:ext>
                </a:extLst>
              </p:cNvPr>
              <p:cNvGrpSpPr/>
              <p:nvPr/>
            </p:nvGrpSpPr>
            <p:grpSpPr>
              <a:xfrm>
                <a:off x="22689" y="2856680"/>
                <a:ext cx="3001098" cy="2212961"/>
                <a:chOff x="22689" y="2856680"/>
                <a:chExt cx="3001098" cy="2212961"/>
              </a:xfrm>
            </p:grpSpPr>
            <p:pic>
              <p:nvPicPr>
                <p:cNvPr id="46" name="Immagine 45">
                  <a:extLst>
                    <a:ext uri="{FF2B5EF4-FFF2-40B4-BE49-F238E27FC236}">
                      <a16:creationId xmlns:a16="http://schemas.microsoft.com/office/drawing/2014/main" id="{AA50C8E8-A4CB-B1A6-9078-54804C52916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909"/>
                <a:stretch/>
              </p:blipFill>
              <p:spPr>
                <a:xfrm>
                  <a:off x="22689" y="2856680"/>
                  <a:ext cx="3001098" cy="2212961"/>
                </a:xfrm>
                <a:prstGeom prst="rect">
                  <a:avLst/>
                </a:prstGeom>
              </p:spPr>
            </p:pic>
            <p:sp>
              <p:nvSpPr>
                <p:cNvPr id="47" name="CasellaDiTesto 46">
                  <a:extLst>
                    <a:ext uri="{FF2B5EF4-FFF2-40B4-BE49-F238E27FC236}">
                      <a16:creationId xmlns:a16="http://schemas.microsoft.com/office/drawing/2014/main" id="{1DCE1000-0556-3AFC-F341-5125EBD1581D}"/>
                    </a:ext>
                  </a:extLst>
                </p:cNvPr>
                <p:cNvSpPr txBox="1"/>
                <p:nvPr/>
              </p:nvSpPr>
              <p:spPr>
                <a:xfrm>
                  <a:off x="480581" y="2926796"/>
                  <a:ext cx="939806" cy="338554"/>
                </a:xfrm>
                <a:prstGeom prst="rect">
                  <a:avLst/>
                </a:prstGeom>
                <a:noFill/>
              </p:spPr>
              <p:txBody>
                <a:bodyPr wrap="square" rtlCol="0">
                  <a:spAutoFit/>
                </a:bodyPr>
                <a:lstStyle/>
                <a:p>
                  <a:r>
                    <a:rPr lang="en-US" sz="1600" b="1" dirty="0">
                      <a:latin typeface="Arial Rounded MT Bold" panose="020F0704030504030204" pitchFamily="34" charset="0"/>
                      <a:cs typeface="Arial" panose="020B0604020202020204" pitchFamily="34" charset="0"/>
                    </a:rPr>
                    <a:t>Q135P</a:t>
                  </a:r>
                </a:p>
              </p:txBody>
            </p:sp>
          </p:grpSp>
        </p:grpSp>
        <p:sp>
          <p:nvSpPr>
            <p:cNvPr id="38" name="Rettangolo 37">
              <a:extLst>
                <a:ext uri="{FF2B5EF4-FFF2-40B4-BE49-F238E27FC236}">
                  <a16:creationId xmlns:a16="http://schemas.microsoft.com/office/drawing/2014/main" id="{4409E315-E613-A8A7-2D9E-E6C9FA8C9CF2}"/>
                </a:ext>
              </a:extLst>
            </p:cNvPr>
            <p:cNvSpPr/>
            <p:nvPr/>
          </p:nvSpPr>
          <p:spPr>
            <a:xfrm>
              <a:off x="2271987" y="1849093"/>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39" name="Rettangolo 38">
              <a:extLst>
                <a:ext uri="{FF2B5EF4-FFF2-40B4-BE49-F238E27FC236}">
                  <a16:creationId xmlns:a16="http://schemas.microsoft.com/office/drawing/2014/main" id="{20CE8AB0-F57F-FE1B-8305-D4521DB35CA7}"/>
                </a:ext>
              </a:extLst>
            </p:cNvPr>
            <p:cNvSpPr/>
            <p:nvPr/>
          </p:nvSpPr>
          <p:spPr>
            <a:xfrm>
              <a:off x="5216381" y="1866967"/>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40" name="Rettangolo 39">
              <a:extLst>
                <a:ext uri="{FF2B5EF4-FFF2-40B4-BE49-F238E27FC236}">
                  <a16:creationId xmlns:a16="http://schemas.microsoft.com/office/drawing/2014/main" id="{05E93C57-8019-0DF0-C068-CD31A19A3002}"/>
                </a:ext>
              </a:extLst>
            </p:cNvPr>
            <p:cNvSpPr/>
            <p:nvPr/>
          </p:nvSpPr>
          <p:spPr>
            <a:xfrm>
              <a:off x="8268074" y="1877445"/>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sp>
          <p:nvSpPr>
            <p:cNvPr id="41" name="Rettangolo 40">
              <a:extLst>
                <a:ext uri="{FF2B5EF4-FFF2-40B4-BE49-F238E27FC236}">
                  <a16:creationId xmlns:a16="http://schemas.microsoft.com/office/drawing/2014/main" id="{C5303112-B710-C417-E536-E0A18D122A8C}"/>
                </a:ext>
              </a:extLst>
            </p:cNvPr>
            <p:cNvSpPr/>
            <p:nvPr/>
          </p:nvSpPr>
          <p:spPr>
            <a:xfrm>
              <a:off x="2307631" y="4213597"/>
              <a:ext cx="595010" cy="430887"/>
            </a:xfrm>
            <a:prstGeom prst="rect">
              <a:avLst/>
            </a:prstGeom>
          </p:spPr>
          <p:txBody>
            <a:bodyPr wrap="square">
              <a:spAutoFit/>
            </a:bodyPr>
            <a:lstStyle/>
            <a:p>
              <a:pPr marL="76200" lvl="0">
                <a:buClr>
                  <a:schemeClr val="accent1"/>
                </a:buClr>
                <a:buSzPts val="2400"/>
              </a:pPr>
              <a:r>
                <a:rPr lang="it-IT" sz="1100" dirty="0">
                  <a:latin typeface="Arial Rounded MT Bold" panose="020F0704030504030204" pitchFamily="34" charset="0"/>
                </a:rPr>
                <a:t>Apo</a:t>
              </a:r>
            </a:p>
            <a:p>
              <a:pPr marL="76200" lvl="0">
                <a:buClr>
                  <a:schemeClr val="accent1"/>
                </a:buClr>
                <a:buSzPts val="2400"/>
              </a:pPr>
              <a:r>
                <a:rPr lang="it-IT" sz="1100" dirty="0">
                  <a:solidFill>
                    <a:srgbClr val="FF0000"/>
                  </a:solidFill>
                  <a:latin typeface="Arial Rounded MT Bold" panose="020F0704030504030204" pitchFamily="34" charset="0"/>
                </a:rPr>
                <a:t>Ca</a:t>
              </a:r>
              <a:r>
                <a:rPr lang="it-IT" sz="1100" baseline="30000" dirty="0">
                  <a:solidFill>
                    <a:srgbClr val="FF0000"/>
                  </a:solidFill>
                  <a:latin typeface="Arial Rounded MT Bold" panose="020F0704030504030204" pitchFamily="34" charset="0"/>
                </a:rPr>
                <a:t>2+</a:t>
              </a:r>
            </a:p>
          </p:txBody>
        </p:sp>
      </p:grpSp>
      <p:grpSp>
        <p:nvGrpSpPr>
          <p:cNvPr id="78" name="Group 13">
            <a:extLst>
              <a:ext uri="{FF2B5EF4-FFF2-40B4-BE49-F238E27FC236}">
                <a16:creationId xmlns:a16="http://schemas.microsoft.com/office/drawing/2014/main" id="{B23BDF74-9A3A-6832-C469-9B2EA450599A}"/>
              </a:ext>
            </a:extLst>
          </p:cNvPr>
          <p:cNvGrpSpPr>
            <a:grpSpLocks/>
          </p:cNvGrpSpPr>
          <p:nvPr/>
        </p:nvGrpSpPr>
        <p:grpSpPr bwMode="auto">
          <a:xfrm>
            <a:off x="8375650" y="198438"/>
            <a:ext cx="692150" cy="639762"/>
            <a:chOff x="5342" y="59"/>
            <a:chExt cx="436" cy="403"/>
          </a:xfrm>
        </p:grpSpPr>
        <p:grpSp>
          <p:nvGrpSpPr>
            <p:cNvPr id="79" name="Group 3">
              <a:extLst>
                <a:ext uri="{FF2B5EF4-FFF2-40B4-BE49-F238E27FC236}">
                  <a16:creationId xmlns:a16="http://schemas.microsoft.com/office/drawing/2014/main" id="{4E3827FC-02D1-DC6A-41DA-E3E907593FFB}"/>
                </a:ext>
              </a:extLst>
            </p:cNvPr>
            <p:cNvGrpSpPr>
              <a:grpSpLocks/>
            </p:cNvGrpSpPr>
            <p:nvPr/>
          </p:nvGrpSpPr>
          <p:grpSpPr bwMode="auto">
            <a:xfrm>
              <a:off x="5424" y="59"/>
              <a:ext cx="277" cy="277"/>
              <a:chOff x="5373" y="3933"/>
              <a:chExt cx="387" cy="387"/>
            </a:xfrm>
          </p:grpSpPr>
          <p:sp>
            <p:nvSpPr>
              <p:cNvPr id="81" name="Oval 4">
                <a:extLst>
                  <a:ext uri="{FF2B5EF4-FFF2-40B4-BE49-F238E27FC236}">
                    <a16:creationId xmlns:a16="http://schemas.microsoft.com/office/drawing/2014/main" id="{32A2BA0F-88C3-A05F-63DF-3CF6F4DC853F}"/>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82" name="Picture 5">
                <a:extLst>
                  <a:ext uri="{FF2B5EF4-FFF2-40B4-BE49-F238E27FC236}">
                    <a16:creationId xmlns:a16="http://schemas.microsoft.com/office/drawing/2014/main" id="{3CE4840E-82E8-9CEA-D5C6-975FDD5BCFF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83" name="Line 6">
                <a:extLst>
                  <a:ext uri="{FF2B5EF4-FFF2-40B4-BE49-F238E27FC236}">
                    <a16:creationId xmlns:a16="http://schemas.microsoft.com/office/drawing/2014/main" id="{A08D9FA2-7A6F-79B0-B55B-EA367C0AE6BD}"/>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0" name="Text Box 12">
              <a:extLst>
                <a:ext uri="{FF2B5EF4-FFF2-40B4-BE49-F238E27FC236}">
                  <a16:creationId xmlns:a16="http://schemas.microsoft.com/office/drawing/2014/main" id="{5CE0280B-05E5-ACCB-01AE-F30943C27D7F}"/>
                </a:ext>
              </a:extLst>
            </p:cNvPr>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
        <p:nvSpPr>
          <p:cNvPr id="84" name="Text Box 8">
            <a:extLst>
              <a:ext uri="{FF2B5EF4-FFF2-40B4-BE49-F238E27FC236}">
                <a16:creationId xmlns:a16="http://schemas.microsoft.com/office/drawing/2014/main" id="{E9E1EA25-B30F-B002-9986-2B15DF08CFFF}"/>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31" name="CasellaDiTesto 30">
            <a:extLst>
              <a:ext uri="{FF2B5EF4-FFF2-40B4-BE49-F238E27FC236}">
                <a16:creationId xmlns:a16="http://schemas.microsoft.com/office/drawing/2014/main" id="{D6595825-42C6-BD87-A6B7-CC49E4DD1497}"/>
              </a:ext>
            </a:extLst>
          </p:cNvPr>
          <p:cNvSpPr txBox="1"/>
          <p:nvPr/>
        </p:nvSpPr>
        <p:spPr>
          <a:xfrm>
            <a:off x="8196449" y="960438"/>
            <a:ext cx="848163" cy="366713"/>
          </a:xfrm>
          <a:prstGeom prst="rect">
            <a:avLst/>
          </a:prstGeom>
          <a:noFill/>
        </p:spPr>
        <p:txBody>
          <a:bodyPr wrap="square" rtlCol="0">
            <a:spAutoFit/>
          </a:bodyPr>
          <a:lstStyle/>
          <a:p>
            <a:r>
              <a:rPr lang="en-US" dirty="0">
                <a:latin typeface="+mj-lt"/>
              </a:rPr>
              <a:t>N = 3</a:t>
            </a:r>
          </a:p>
        </p:txBody>
      </p:sp>
      <p:sp>
        <p:nvSpPr>
          <p:cNvPr id="2" name="Segnaposto numero diapositiva 1">
            <a:extLst>
              <a:ext uri="{FF2B5EF4-FFF2-40B4-BE49-F238E27FC236}">
                <a16:creationId xmlns:a16="http://schemas.microsoft.com/office/drawing/2014/main" id="{7D5F23DE-A29B-15DA-44EC-20081A0E2E31}"/>
              </a:ext>
            </a:extLst>
          </p:cNvPr>
          <p:cNvSpPr>
            <a:spLocks noGrp="1"/>
          </p:cNvSpPr>
          <p:nvPr>
            <p:ph type="sldNum" sz="quarter" idx="12"/>
          </p:nvPr>
        </p:nvSpPr>
        <p:spPr/>
        <p:txBody>
          <a:bodyPr/>
          <a:lstStyle/>
          <a:p>
            <a:fld id="{85ACF56B-F97F-42D8-B37F-65DAE327A188}" type="slidenum">
              <a:rPr lang="en-US" smtClean="0"/>
              <a:pPr/>
              <a:t>19</a:t>
            </a:fld>
            <a:endParaRPr lang="en-US"/>
          </a:p>
        </p:txBody>
      </p:sp>
      <p:sp>
        <p:nvSpPr>
          <p:cNvPr id="36" name="Google Shape;92;p13">
            <a:extLst>
              <a:ext uri="{FF2B5EF4-FFF2-40B4-BE49-F238E27FC236}">
                <a16:creationId xmlns:a16="http://schemas.microsoft.com/office/drawing/2014/main" id="{46FC4421-26EA-D4A2-0B21-1B8AC5102533}"/>
              </a:ext>
            </a:extLst>
          </p:cNvPr>
          <p:cNvSpPr txBox="1"/>
          <p:nvPr/>
        </p:nvSpPr>
        <p:spPr>
          <a:xfrm>
            <a:off x="381000" y="1017313"/>
            <a:ext cx="5334000" cy="600241"/>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b="1" u="sng" dirty="0">
                <a:latin typeface="+mj-lt"/>
              </a:rPr>
              <a:t>RESULTS – Thermal denaturation profiles</a:t>
            </a:r>
            <a:endParaRPr b="1" u="sng" dirty="0">
              <a:latin typeface="+mj-lt"/>
              <a:ea typeface="Quattrocento Sans"/>
              <a:cs typeface="Quattrocento Sans"/>
              <a:sym typeface="Quattrocento Sans"/>
            </a:endParaRPr>
          </a:p>
        </p:txBody>
      </p:sp>
      <p:sp>
        <p:nvSpPr>
          <p:cNvPr id="34" name="Line 7">
            <a:extLst>
              <a:ext uri="{FF2B5EF4-FFF2-40B4-BE49-F238E27FC236}">
                <a16:creationId xmlns:a16="http://schemas.microsoft.com/office/drawing/2014/main" id="{E55DC986-2831-D1AC-249D-3B134D529326}"/>
              </a:ext>
            </a:extLst>
          </p:cNvPr>
          <p:cNvSpPr>
            <a:spLocks noChangeShapeType="1"/>
          </p:cNvSpPr>
          <p:nvPr/>
        </p:nvSpPr>
        <p:spPr bwMode="auto">
          <a:xfrm>
            <a:off x="0" y="0"/>
            <a:ext cx="9144000" cy="685800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Text Box 8">
            <a:extLst>
              <a:ext uri="{FF2B5EF4-FFF2-40B4-BE49-F238E27FC236}">
                <a16:creationId xmlns:a16="http://schemas.microsoft.com/office/drawing/2014/main" id="{F7188DF5-C539-7121-ECC1-FC324F3FBF68}"/>
              </a:ext>
            </a:extLst>
          </p:cNvPr>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0000FF"/>
                </a:solidFill>
              </a:rPr>
              <a:t>Embargoed</a:t>
            </a:r>
          </a:p>
        </p:txBody>
      </p:sp>
    </p:spTree>
    <p:extLst>
      <p:ext uri="{BB962C8B-B14F-4D97-AF65-F5344CB8AC3E}">
        <p14:creationId xmlns:p14="http://schemas.microsoft.com/office/powerpoint/2010/main" val="2949571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15" name="Rectangle 4">
            <a:extLst>
              <a:ext uri="{FF2B5EF4-FFF2-40B4-BE49-F238E27FC236}">
                <a16:creationId xmlns:a16="http://schemas.microsoft.com/office/drawing/2014/main" id="{B91FFA83-3606-1861-DC31-886EB4DA5A17}"/>
              </a:ext>
            </a:extLst>
          </p:cNvPr>
          <p:cNvSpPr>
            <a:spLocks noGrp="1" noChangeArrowheads="1"/>
          </p:cNvSpPr>
          <p:nvPr>
            <p:ph type="title"/>
          </p:nvPr>
        </p:nvSpPr>
        <p:spPr>
          <a:xfrm>
            <a:off x="0" y="49824"/>
            <a:ext cx="9144000" cy="762000"/>
          </a:xfrm>
          <a:solidFill>
            <a:schemeClr val="bg1">
              <a:lumMod val="85000"/>
            </a:schemeClr>
          </a:solidFill>
          <a:ln>
            <a:noFill/>
          </a:ln>
        </p:spPr>
        <p:txBody>
          <a:bodyPr/>
          <a:lstStyle/>
          <a:p>
            <a:r>
              <a:rPr lang="en-US" altLang="en-US" dirty="0">
                <a:solidFill>
                  <a:schemeClr val="bg1">
                    <a:lumMod val="65000"/>
                  </a:schemeClr>
                </a:solidFill>
              </a:rPr>
              <a:t>Missense challenge: Calmodulin</a:t>
            </a:r>
          </a:p>
        </p:txBody>
      </p:sp>
      <p:sp>
        <p:nvSpPr>
          <p:cNvPr id="34" name="Google Shape;92;p13">
            <a:extLst>
              <a:ext uri="{FF2B5EF4-FFF2-40B4-BE49-F238E27FC236}">
                <a16:creationId xmlns:a16="http://schemas.microsoft.com/office/drawing/2014/main" id="{ADDB9F4E-0462-41F2-8EF2-9EE065A3E3B5}"/>
              </a:ext>
            </a:extLst>
          </p:cNvPr>
          <p:cNvSpPr txBox="1"/>
          <p:nvPr/>
        </p:nvSpPr>
        <p:spPr>
          <a:xfrm>
            <a:off x="380999" y="1017313"/>
            <a:ext cx="7315201" cy="600241"/>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US" b="1" u="sng" dirty="0">
                <a:latin typeface="+mj-lt"/>
              </a:rPr>
              <a:t>CONCLUSIONS</a:t>
            </a:r>
          </a:p>
          <a:p>
            <a:pPr marL="0" lvl="0" indent="0" algn="l" rtl="0">
              <a:spcBef>
                <a:spcPts val="600"/>
              </a:spcBef>
              <a:spcAft>
                <a:spcPts val="0"/>
              </a:spcAft>
              <a:buNone/>
            </a:pPr>
            <a:endParaRPr lang="en-US" u="sng" dirty="0">
              <a:latin typeface="+mj-lt"/>
              <a:ea typeface="Quattrocento Sans"/>
              <a:cs typeface="Quattrocento Sans"/>
              <a:sym typeface="Quattrocento Sans"/>
            </a:endParaRPr>
          </a:p>
          <a:p>
            <a:pPr marL="285750" lvl="0" indent="-285750" algn="l" rtl="0">
              <a:spcBef>
                <a:spcPts val="600"/>
              </a:spcBef>
              <a:spcAft>
                <a:spcPts val="0"/>
              </a:spcAft>
              <a:buFont typeface="Wingdings" panose="05000000000000000000" pitchFamily="2" charset="2"/>
              <a:buChar char="ü"/>
            </a:pPr>
            <a:r>
              <a:rPr lang="en-US" dirty="0">
                <a:latin typeface="+mj-lt"/>
                <a:ea typeface="Quattrocento Sans"/>
                <a:cs typeface="Quattrocento Sans"/>
                <a:sym typeface="Quattrocento Sans"/>
              </a:rPr>
              <a:t>Thermal denaturation profiles in the presence of Ca</a:t>
            </a:r>
            <a:r>
              <a:rPr lang="en-US" baseline="30000" dirty="0">
                <a:latin typeface="+mj-lt"/>
                <a:ea typeface="Quattrocento Sans"/>
                <a:cs typeface="Quattrocento Sans"/>
                <a:sym typeface="Quattrocento Sans"/>
              </a:rPr>
              <a:t>2+</a:t>
            </a:r>
            <a:r>
              <a:rPr lang="en-US" dirty="0">
                <a:latin typeface="+mj-lt"/>
                <a:ea typeface="Quattrocento Sans"/>
                <a:cs typeface="Quattrocento Sans"/>
                <a:sym typeface="Quattrocento Sans"/>
              </a:rPr>
              <a:t> show complex behavior,</a:t>
            </a:r>
            <a:r>
              <a:rPr lang="en-US" dirty="0">
                <a:solidFill>
                  <a:srgbClr val="F3B929"/>
                </a:solidFill>
                <a:latin typeface="+mj-lt"/>
                <a:ea typeface="Quattrocento Sans"/>
                <a:cs typeface="Quattrocento Sans"/>
                <a:sym typeface="Quattrocento Sans"/>
              </a:rPr>
              <a:t> </a:t>
            </a:r>
            <a:r>
              <a:rPr lang="en-US" b="1" dirty="0">
                <a:solidFill>
                  <a:srgbClr val="F3B929"/>
                </a:solidFill>
                <a:latin typeface="+mj-lt"/>
                <a:ea typeface="Quattrocento Sans"/>
                <a:cs typeface="Quattrocento Sans"/>
                <a:sym typeface="Quattrocento Sans"/>
              </a:rPr>
              <a:t>difficult to fit</a:t>
            </a:r>
            <a:r>
              <a:rPr lang="en-US" dirty="0">
                <a:solidFill>
                  <a:srgbClr val="F3B929"/>
                </a:solidFill>
                <a:latin typeface="+mj-lt"/>
                <a:ea typeface="Quattrocento Sans"/>
                <a:cs typeface="Quattrocento Sans"/>
                <a:sym typeface="Quattrocento Sans"/>
              </a:rPr>
              <a:t> </a:t>
            </a:r>
            <a:r>
              <a:rPr lang="en-US" dirty="0">
                <a:latin typeface="+mj-lt"/>
                <a:ea typeface="Quattrocento Sans"/>
                <a:cs typeface="Quattrocento Sans"/>
                <a:sym typeface="Quattrocento Sans"/>
              </a:rPr>
              <a:t>to the conventional two-states thermodynamic function</a:t>
            </a:r>
          </a:p>
          <a:p>
            <a:pPr marL="285750" lvl="0" indent="-285750" algn="l" rtl="0">
              <a:spcBef>
                <a:spcPts val="600"/>
              </a:spcBef>
              <a:spcAft>
                <a:spcPts val="0"/>
              </a:spcAft>
              <a:buFont typeface="Wingdings" panose="05000000000000000000" pitchFamily="2" charset="2"/>
              <a:buChar char="ü"/>
            </a:pPr>
            <a:endParaRPr lang="en-US" dirty="0">
              <a:latin typeface="+mj-lt"/>
              <a:ea typeface="Quattrocento Sans"/>
              <a:cs typeface="Quattrocento Sans"/>
              <a:sym typeface="Quattrocento Sans"/>
            </a:endParaRPr>
          </a:p>
          <a:p>
            <a:pPr marL="285750" lvl="0" indent="-285750" algn="l" rtl="0">
              <a:spcBef>
                <a:spcPts val="600"/>
              </a:spcBef>
              <a:spcAft>
                <a:spcPts val="0"/>
              </a:spcAft>
              <a:buFont typeface="Wingdings" panose="05000000000000000000" pitchFamily="2" charset="2"/>
              <a:buChar char="ü"/>
            </a:pPr>
            <a:r>
              <a:rPr lang="en-US" dirty="0">
                <a:latin typeface="+mj-lt"/>
                <a:ea typeface="Quattrocento Sans"/>
                <a:cs typeface="Quattrocento Sans"/>
                <a:sym typeface="Quattrocento Sans"/>
              </a:rPr>
              <a:t>We propose a </a:t>
            </a:r>
            <a:r>
              <a:rPr lang="en-US" b="1" dirty="0">
                <a:solidFill>
                  <a:srgbClr val="F3B929"/>
                </a:solidFill>
                <a:latin typeface="+mj-lt"/>
                <a:ea typeface="Quattrocento Sans"/>
                <a:cs typeface="Quattrocento Sans"/>
                <a:sym typeface="Quattrocento Sans"/>
              </a:rPr>
              <a:t>simple method </a:t>
            </a:r>
            <a:r>
              <a:rPr lang="en-US" dirty="0">
                <a:latin typeface="+mj-lt"/>
                <a:ea typeface="Quattrocento Sans"/>
                <a:cs typeface="Quattrocento Sans"/>
                <a:sym typeface="Quattrocento Sans"/>
              </a:rPr>
              <a:t>for estimating of the T</a:t>
            </a:r>
            <a:r>
              <a:rPr lang="en-US" baseline="-25000" dirty="0">
                <a:latin typeface="+mj-lt"/>
                <a:ea typeface="Quattrocento Sans"/>
                <a:cs typeface="Quattrocento Sans"/>
                <a:sym typeface="Quattrocento Sans"/>
              </a:rPr>
              <a:t>m</a:t>
            </a:r>
            <a:r>
              <a:rPr lang="en-US" dirty="0">
                <a:latin typeface="+mj-lt"/>
                <a:ea typeface="Quattrocento Sans"/>
                <a:cs typeface="Quattrocento Sans"/>
                <a:sym typeface="Quattrocento Sans"/>
              </a:rPr>
              <a:t> when the requirements of the thermodynamic function fail</a:t>
            </a:r>
          </a:p>
          <a:p>
            <a:pPr marL="285750" lvl="0" indent="-285750" algn="l" rtl="0">
              <a:spcBef>
                <a:spcPts val="600"/>
              </a:spcBef>
              <a:spcAft>
                <a:spcPts val="0"/>
              </a:spcAft>
              <a:buFont typeface="Wingdings" panose="05000000000000000000" pitchFamily="2" charset="2"/>
              <a:buChar char="ü"/>
            </a:pPr>
            <a:endParaRPr lang="en-US" dirty="0">
              <a:latin typeface="+mj-lt"/>
              <a:ea typeface="Quattrocento Sans"/>
              <a:cs typeface="Quattrocento Sans"/>
              <a:sym typeface="Quattrocento Sans"/>
            </a:endParaRPr>
          </a:p>
          <a:p>
            <a:pPr marL="285750" lvl="0" indent="-285750" algn="l" rtl="0">
              <a:spcBef>
                <a:spcPts val="600"/>
              </a:spcBef>
              <a:spcAft>
                <a:spcPts val="0"/>
              </a:spcAft>
              <a:buFont typeface="Wingdings" panose="05000000000000000000" pitchFamily="2" charset="2"/>
              <a:buChar char="ü"/>
            </a:pPr>
            <a:r>
              <a:rPr lang="en-US" dirty="0">
                <a:latin typeface="+mj-lt"/>
                <a:ea typeface="Quattrocento Sans"/>
                <a:cs typeface="Quattrocento Sans"/>
                <a:sym typeface="Quattrocento Sans"/>
              </a:rPr>
              <a:t>The %unfolding value was found to vary significantly from variant to variant regardless of the Ca</a:t>
            </a:r>
            <a:r>
              <a:rPr lang="en-US" baseline="30000" dirty="0">
                <a:latin typeface="+mj-lt"/>
                <a:ea typeface="Quattrocento Sans"/>
                <a:cs typeface="Quattrocento Sans"/>
                <a:sym typeface="Quattrocento Sans"/>
              </a:rPr>
              <a:t>2+</a:t>
            </a:r>
            <a:r>
              <a:rPr lang="en-US" dirty="0">
                <a:latin typeface="+mj-lt"/>
                <a:ea typeface="Quattrocento Sans"/>
                <a:cs typeface="Quattrocento Sans"/>
                <a:sym typeface="Quattrocento Sans"/>
              </a:rPr>
              <a:t>-loading state</a:t>
            </a:r>
          </a:p>
        </p:txBody>
      </p:sp>
      <p:sp>
        <p:nvSpPr>
          <p:cNvPr id="29" name="Text Box 8">
            <a:extLst>
              <a:ext uri="{FF2B5EF4-FFF2-40B4-BE49-F238E27FC236}">
                <a16:creationId xmlns:a16="http://schemas.microsoft.com/office/drawing/2014/main" id="{07B5BC8C-893B-59F4-73D7-4B065A8A377D}"/>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2" name="Segnaposto numero diapositiva 1">
            <a:extLst>
              <a:ext uri="{FF2B5EF4-FFF2-40B4-BE49-F238E27FC236}">
                <a16:creationId xmlns:a16="http://schemas.microsoft.com/office/drawing/2014/main" id="{E26C27CE-2CD0-B802-00FF-891B8C4C6F67}"/>
              </a:ext>
            </a:extLst>
          </p:cNvPr>
          <p:cNvSpPr>
            <a:spLocks noGrp="1"/>
          </p:cNvSpPr>
          <p:nvPr>
            <p:ph type="sldNum" sz="quarter" idx="12"/>
          </p:nvPr>
        </p:nvSpPr>
        <p:spPr/>
        <p:txBody>
          <a:bodyPr/>
          <a:lstStyle/>
          <a:p>
            <a:fld id="{85ACF56B-F97F-42D8-B37F-65DAE327A188}" type="slidenum">
              <a:rPr lang="en-US" smtClean="0"/>
              <a:pPr/>
              <a:t>20</a:t>
            </a:fld>
            <a:endParaRPr lang="en-US"/>
          </a:p>
        </p:txBody>
      </p:sp>
      <p:pic>
        <p:nvPicPr>
          <p:cNvPr id="1026" name="Picture 2" descr="20,248 Icona Omino Vettoriali, Illustrazioni e Clipart">
            <a:extLst>
              <a:ext uri="{FF2B5EF4-FFF2-40B4-BE49-F238E27FC236}">
                <a16:creationId xmlns:a16="http://schemas.microsoft.com/office/drawing/2014/main" id="{E0DD2745-9320-9EDC-871B-B904085F86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074" t="12532" r="30444" b="10889"/>
          <a:stretch/>
        </p:blipFill>
        <p:spPr bwMode="auto">
          <a:xfrm>
            <a:off x="7639934" y="3630887"/>
            <a:ext cx="1427866"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553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29" name="Text Box 8">
            <a:extLst>
              <a:ext uri="{FF2B5EF4-FFF2-40B4-BE49-F238E27FC236}">
                <a16:creationId xmlns:a16="http://schemas.microsoft.com/office/drawing/2014/main" id="{07B5BC8C-893B-59F4-73D7-4B065A8A377D}"/>
              </a:ext>
            </a:extLst>
          </p:cNvPr>
          <p:cNvSpPr txBox="1">
            <a:spLocks noChangeArrowheads="1"/>
          </p:cNvSpPr>
          <p:nvPr/>
        </p:nvSpPr>
        <p:spPr bwMode="auto">
          <a:xfrm>
            <a:off x="7129218" y="6248400"/>
            <a:ext cx="16337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Dal Cortivo G.</a:t>
            </a:r>
          </a:p>
        </p:txBody>
      </p:sp>
      <p:sp>
        <p:nvSpPr>
          <p:cNvPr id="19" name="Rectangle 4">
            <a:extLst>
              <a:ext uri="{FF2B5EF4-FFF2-40B4-BE49-F238E27FC236}">
                <a16:creationId xmlns:a16="http://schemas.microsoft.com/office/drawing/2014/main" id="{5805B653-58DF-8EAD-2F86-5A083762B7B6}"/>
              </a:ext>
            </a:extLst>
          </p:cNvPr>
          <p:cNvSpPr txBox="1">
            <a:spLocks noChangeArrowheads="1"/>
          </p:cNvSpPr>
          <p:nvPr/>
        </p:nvSpPr>
        <p:spPr>
          <a:xfrm>
            <a:off x="0" y="457200"/>
            <a:ext cx="9144000" cy="762000"/>
          </a:xfrm>
          <a:prstGeom prst="rect">
            <a:avLst/>
          </a:prstGeom>
          <a:solidFill>
            <a:schemeClr val="bg1">
              <a:lumMod val="85000"/>
            </a:schemeClr>
          </a:solidFill>
          <a:ln>
            <a:noFill/>
          </a:ln>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altLang="en-US" dirty="0">
                <a:solidFill>
                  <a:schemeClr val="bg1">
                    <a:lumMod val="65000"/>
                  </a:schemeClr>
                </a:solidFill>
              </a:rPr>
              <a:t>Acknowledgment</a:t>
            </a:r>
          </a:p>
        </p:txBody>
      </p:sp>
      <p:sp>
        <p:nvSpPr>
          <p:cNvPr id="2" name="CasellaDiTesto 1">
            <a:extLst>
              <a:ext uri="{FF2B5EF4-FFF2-40B4-BE49-F238E27FC236}">
                <a16:creationId xmlns:a16="http://schemas.microsoft.com/office/drawing/2014/main" id="{E5CD900F-52E8-E0F3-372D-0721372E369D}"/>
              </a:ext>
            </a:extLst>
          </p:cNvPr>
          <p:cNvSpPr txBox="1"/>
          <p:nvPr/>
        </p:nvSpPr>
        <p:spPr>
          <a:xfrm>
            <a:off x="1320147" y="1935923"/>
            <a:ext cx="2832100" cy="369332"/>
          </a:xfrm>
          <a:prstGeom prst="rect">
            <a:avLst/>
          </a:prstGeom>
          <a:noFill/>
        </p:spPr>
        <p:txBody>
          <a:bodyPr wrap="square" rtlCol="0">
            <a:spAutoFit/>
          </a:bodyPr>
          <a:lstStyle/>
          <a:p>
            <a:r>
              <a:rPr lang="en-US" dirty="0"/>
              <a:t>Prof. Daniele Dell’Orco</a:t>
            </a:r>
          </a:p>
        </p:txBody>
      </p:sp>
      <p:sp>
        <p:nvSpPr>
          <p:cNvPr id="21" name="CasellaDiTesto 20">
            <a:extLst>
              <a:ext uri="{FF2B5EF4-FFF2-40B4-BE49-F238E27FC236}">
                <a16:creationId xmlns:a16="http://schemas.microsoft.com/office/drawing/2014/main" id="{94299BD8-194B-22C0-31A1-B1835CCF4633}"/>
              </a:ext>
            </a:extLst>
          </p:cNvPr>
          <p:cNvSpPr txBox="1"/>
          <p:nvPr/>
        </p:nvSpPr>
        <p:spPr>
          <a:xfrm>
            <a:off x="4981750" y="2565351"/>
            <a:ext cx="3324050" cy="923330"/>
          </a:xfrm>
          <a:prstGeom prst="rect">
            <a:avLst/>
          </a:prstGeom>
          <a:noFill/>
        </p:spPr>
        <p:txBody>
          <a:bodyPr wrap="square" rtlCol="0">
            <a:spAutoFit/>
          </a:bodyPr>
          <a:lstStyle/>
          <a:p>
            <a:r>
              <a:rPr lang="en-US" dirty="0">
                <a:effectLst/>
              </a:rPr>
              <a:t>Italian Ministry of University and Research (PRIN2017, 201744NR8S to D.D.)</a:t>
            </a:r>
            <a:endParaRPr lang="en-US" dirty="0"/>
          </a:p>
        </p:txBody>
      </p:sp>
      <p:pic>
        <p:nvPicPr>
          <p:cNvPr id="1026" name="Picture 2" descr="Daniele Dell'Orco-Dip.Neuroscienze, Biomedicina e Movimento-Università  degli Studi di Verona">
            <a:extLst>
              <a:ext uri="{FF2B5EF4-FFF2-40B4-BE49-F238E27FC236}">
                <a16:creationId xmlns:a16="http://schemas.microsoft.com/office/drawing/2014/main" id="{F58B60A4-6891-4FA5-9C90-625B6AE2F7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200" y="1936106"/>
            <a:ext cx="102870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alerio Marino-Dip.Neuroscienze, Biomedicina e Movimento-Università degli  Studi di Verona">
            <a:extLst>
              <a:ext uri="{FF2B5EF4-FFF2-40B4-BE49-F238E27FC236}">
                <a16:creationId xmlns:a16="http://schemas.microsoft.com/office/drawing/2014/main" id="{FE89B59B-6609-17E0-0C4F-EC114660CC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3693910"/>
            <a:ext cx="881363" cy="1259090"/>
          </a:xfrm>
          <a:prstGeom prst="rect">
            <a:avLst/>
          </a:prstGeom>
          <a:noFill/>
          <a:extLst>
            <a:ext uri="{909E8E84-426E-40DD-AFC4-6F175D3DCCD1}">
              <a14:hiddenFill xmlns:a14="http://schemas.microsoft.com/office/drawing/2010/main">
                <a:solidFill>
                  <a:srgbClr val="FFFFFF"/>
                </a:solidFill>
              </a14:hiddenFill>
            </a:ext>
          </a:extLst>
        </p:spPr>
      </p:pic>
      <p:sp>
        <p:nvSpPr>
          <p:cNvPr id="35" name="CasellaDiTesto 34">
            <a:extLst>
              <a:ext uri="{FF2B5EF4-FFF2-40B4-BE49-F238E27FC236}">
                <a16:creationId xmlns:a16="http://schemas.microsoft.com/office/drawing/2014/main" id="{C98E9A28-4997-A037-ADC8-37C3308CD310}"/>
              </a:ext>
            </a:extLst>
          </p:cNvPr>
          <p:cNvSpPr txBox="1"/>
          <p:nvPr/>
        </p:nvSpPr>
        <p:spPr>
          <a:xfrm>
            <a:off x="1320147" y="3690790"/>
            <a:ext cx="3657600" cy="369332"/>
          </a:xfrm>
          <a:prstGeom prst="rect">
            <a:avLst/>
          </a:prstGeom>
          <a:noFill/>
        </p:spPr>
        <p:txBody>
          <a:bodyPr wrap="square" rtlCol="0">
            <a:spAutoFit/>
          </a:bodyPr>
          <a:lstStyle/>
          <a:p>
            <a:r>
              <a:rPr lang="en-US" dirty="0"/>
              <a:t>Dr. Valerio Marino </a:t>
            </a:r>
          </a:p>
        </p:txBody>
      </p:sp>
      <p:grpSp>
        <p:nvGrpSpPr>
          <p:cNvPr id="7" name="Gruppo 6">
            <a:extLst>
              <a:ext uri="{FF2B5EF4-FFF2-40B4-BE49-F238E27FC236}">
                <a16:creationId xmlns:a16="http://schemas.microsoft.com/office/drawing/2014/main" id="{4B9B473A-2E9B-6D7B-111D-AAC8ABB549E9}"/>
              </a:ext>
            </a:extLst>
          </p:cNvPr>
          <p:cNvGrpSpPr/>
          <p:nvPr/>
        </p:nvGrpSpPr>
        <p:grpSpPr>
          <a:xfrm>
            <a:off x="4977747" y="3754972"/>
            <a:ext cx="2233257" cy="1198028"/>
            <a:chOff x="1603077" y="4378187"/>
            <a:chExt cx="2233257" cy="1198028"/>
          </a:xfrm>
        </p:grpSpPr>
        <p:pic>
          <p:nvPicPr>
            <p:cNvPr id="6" name="Immagine 5">
              <a:extLst>
                <a:ext uri="{FF2B5EF4-FFF2-40B4-BE49-F238E27FC236}">
                  <a16:creationId xmlns:a16="http://schemas.microsoft.com/office/drawing/2014/main" id="{EE97156C-AEA7-D385-1D96-4E0B532722ED}"/>
                </a:ext>
              </a:extLst>
            </p:cNvPr>
            <p:cNvPicPr>
              <a:picLocks noChangeAspect="1"/>
            </p:cNvPicPr>
            <p:nvPr/>
          </p:nvPicPr>
          <p:blipFill rotWithShape="1">
            <a:blip r:embed="rId4"/>
            <a:srcRect b="55491"/>
            <a:stretch/>
          </p:blipFill>
          <p:spPr>
            <a:xfrm>
              <a:off x="1636059" y="4378187"/>
              <a:ext cx="2200275" cy="686787"/>
            </a:xfrm>
            <a:prstGeom prst="rect">
              <a:avLst/>
            </a:prstGeom>
          </p:spPr>
        </p:pic>
        <p:pic>
          <p:nvPicPr>
            <p:cNvPr id="36" name="Immagine 35">
              <a:extLst>
                <a:ext uri="{FF2B5EF4-FFF2-40B4-BE49-F238E27FC236}">
                  <a16:creationId xmlns:a16="http://schemas.microsoft.com/office/drawing/2014/main" id="{11350EFE-8FA8-9329-A56C-AB54507CA5B5}"/>
                </a:ext>
              </a:extLst>
            </p:cNvPr>
            <p:cNvPicPr>
              <a:picLocks noChangeAspect="1"/>
            </p:cNvPicPr>
            <p:nvPr/>
          </p:nvPicPr>
          <p:blipFill rotWithShape="1">
            <a:blip r:embed="rId4"/>
            <a:srcRect t="71754"/>
            <a:stretch/>
          </p:blipFill>
          <p:spPr>
            <a:xfrm>
              <a:off x="1603077" y="5140361"/>
              <a:ext cx="2200275" cy="435854"/>
            </a:xfrm>
            <a:prstGeom prst="rect">
              <a:avLst/>
            </a:prstGeom>
          </p:spPr>
        </p:pic>
      </p:grpSp>
      <p:pic>
        <p:nvPicPr>
          <p:cNvPr id="1032" name="Picture 8" descr="Collaborations &amp; Partnership">
            <a:extLst>
              <a:ext uri="{FF2B5EF4-FFF2-40B4-BE49-F238E27FC236}">
                <a16:creationId xmlns:a16="http://schemas.microsoft.com/office/drawing/2014/main" id="{384EEA07-85D7-9857-40B6-51261CB516D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4204" b="22439"/>
          <a:stretch/>
        </p:blipFill>
        <p:spPr bwMode="auto">
          <a:xfrm>
            <a:off x="4977747" y="1879121"/>
            <a:ext cx="3324050" cy="756000"/>
          </a:xfrm>
          <a:prstGeom prst="rect">
            <a:avLst/>
          </a:prstGeom>
          <a:noFill/>
          <a:extLst>
            <a:ext uri="{909E8E84-426E-40DD-AFC4-6F175D3DCCD1}">
              <a14:hiddenFill xmlns:a14="http://schemas.microsoft.com/office/drawing/2010/main">
                <a:solidFill>
                  <a:srgbClr val="FFFFFF"/>
                </a:solidFill>
              </a14:hiddenFill>
            </a:ext>
          </a:extLst>
        </p:spPr>
      </p:pic>
      <p:sp>
        <p:nvSpPr>
          <p:cNvPr id="5" name="Segnaposto numero diapositiva 4">
            <a:extLst>
              <a:ext uri="{FF2B5EF4-FFF2-40B4-BE49-F238E27FC236}">
                <a16:creationId xmlns:a16="http://schemas.microsoft.com/office/drawing/2014/main" id="{0C652086-C33B-561C-DC4C-3F2F716BB696}"/>
              </a:ext>
            </a:extLst>
          </p:cNvPr>
          <p:cNvSpPr>
            <a:spLocks noGrp="1"/>
          </p:cNvSpPr>
          <p:nvPr>
            <p:ph type="sldNum" sz="quarter" idx="12"/>
          </p:nvPr>
        </p:nvSpPr>
        <p:spPr/>
        <p:txBody>
          <a:bodyPr/>
          <a:lstStyle/>
          <a:p>
            <a:fld id="{85ACF56B-F97F-42D8-B37F-65DAE327A188}" type="slidenum">
              <a:rPr lang="en-US" smtClean="0"/>
              <a:pPr/>
              <a:t>21</a:t>
            </a:fld>
            <a:endParaRPr lang="en-US"/>
          </a:p>
        </p:txBody>
      </p:sp>
    </p:spTree>
    <p:extLst>
      <p:ext uri="{BB962C8B-B14F-4D97-AF65-F5344CB8AC3E}">
        <p14:creationId xmlns:p14="http://schemas.microsoft.com/office/powerpoint/2010/main" val="4126327381"/>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1932</TotalTime>
  <Words>1448</Words>
  <Application>Microsoft Macintosh PowerPoint</Application>
  <PresentationFormat>On-screen Show (4:3)</PresentationFormat>
  <Paragraphs>335</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Rounded MT Bold</vt:lpstr>
      <vt:lpstr>Calibri</vt:lpstr>
      <vt:lpstr>Cambria Math</vt:lpstr>
      <vt:lpstr>Courier New</vt:lpstr>
      <vt:lpstr>Wingdings</vt:lpstr>
      <vt:lpstr>Brenner Lab Sample Master Template v07 05 June 2017 JL</vt:lpstr>
      <vt:lpstr>CAGI slide pack guidelines I agree to my slides being used according to the following terms:  _______Giuditta Dal Cortivo, Daniele Dell’Orco_______</vt:lpstr>
      <vt:lpstr>Permission request regarding CAGI 6 recordings and hybrid presentations</vt:lpstr>
      <vt:lpstr>Sample slides follow</vt:lpstr>
      <vt:lpstr>University of Verona Dep. Neuroscience Biomedicine and Movement Sciences</vt:lpstr>
      <vt:lpstr>Missense challenge: Calmodulin</vt:lpstr>
      <vt:lpstr>Missense challenge: Calmodulin</vt:lpstr>
      <vt:lpstr>Missense challenge: Calmodulin</vt:lpstr>
      <vt:lpstr>Missense challenge: Calmodulin</vt:lpstr>
      <vt:lpstr>Missense challenge: Calmodulin</vt:lpstr>
      <vt:lpstr>Missense challenge: Calmodulin</vt:lpstr>
      <vt:lpstr>Missense challenge: Calmodulin</vt:lpstr>
      <vt:lpstr>Missense challenge: Calmodulin</vt:lpstr>
      <vt:lpstr>Missense challenge: Calmodulin</vt:lpstr>
      <vt:lpstr>Missense challenge: Calmodulin</vt:lpstr>
      <vt:lpstr>Missense challenge: Calmodulin</vt:lpstr>
      <vt:lpstr>Missense challenge: Calmodulin</vt:lpstr>
      <vt:lpstr>Missense challenge: Calmodulin</vt:lpstr>
      <vt:lpstr>Missense challenge: Calmodulin</vt:lpstr>
      <vt:lpstr>Missense challenge: Calmodulin</vt:lpstr>
      <vt:lpstr>Missense challenge: Calmodulin</vt:lpstr>
      <vt:lpstr>PowerPoint Presentation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Tina Bakolitsa</cp:lastModifiedBy>
  <cp:revision>38</cp:revision>
  <dcterms:created xsi:type="dcterms:W3CDTF">2017-09-29T21:50:38Z</dcterms:created>
  <dcterms:modified xsi:type="dcterms:W3CDTF">2022-05-20T22:11:22Z</dcterms:modified>
</cp:coreProperties>
</file>