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14" r:id="rId2"/>
    <p:sldId id="266" r:id="rId3"/>
    <p:sldId id="300" r:id="rId4"/>
    <p:sldId id="258" r:id="rId5"/>
    <p:sldId id="263" r:id="rId6"/>
    <p:sldId id="312" r:id="rId7"/>
    <p:sldId id="308" r:id="rId8"/>
    <p:sldId id="288" r:id="rId9"/>
    <p:sldId id="293" r:id="rId10"/>
    <p:sldId id="315" r:id="rId11"/>
    <p:sldId id="313" r:id="rId12"/>
    <p:sldId id="316" r:id="rId13"/>
    <p:sldId id="29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5" autoAdjust="0"/>
    <p:restoredTop sz="94660"/>
  </p:normalViewPr>
  <p:slideViewPr>
    <p:cSldViewPr snapToGrid="0">
      <p:cViewPr>
        <p:scale>
          <a:sx n="86" d="100"/>
          <a:sy n="86" d="100"/>
        </p:scale>
        <p:origin x="888"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D9277-6C07-4DCF-A4A9-82CED87315DA}" type="datetimeFigureOut">
              <a:rPr lang="en-US" smtClean="0"/>
              <a:t>4/4/16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B339F3-68FF-435E-8AE0-18E93B19DDEA}" type="slidenum">
              <a:rPr lang="en-US" smtClean="0"/>
              <a:t>‹#›</a:t>
            </a:fld>
            <a:endParaRPr lang="en-US"/>
          </a:p>
        </p:txBody>
      </p:sp>
    </p:spTree>
    <p:extLst>
      <p:ext uri="{BB962C8B-B14F-4D97-AF65-F5344CB8AC3E}">
        <p14:creationId xmlns:p14="http://schemas.microsoft.com/office/powerpoint/2010/main" val="3374681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B4AAAF4-9A8D-480C-A226-91FAEB3F1F08}" type="slidenum">
              <a:rPr lang="en-US" smtClean="0"/>
              <a:pPr/>
              <a:t>3</a:t>
            </a:fld>
            <a:endParaRPr lang="en-US"/>
          </a:p>
        </p:txBody>
      </p:sp>
    </p:spTree>
    <p:extLst>
      <p:ext uri="{BB962C8B-B14F-4D97-AF65-F5344CB8AC3E}">
        <p14:creationId xmlns:p14="http://schemas.microsoft.com/office/powerpoint/2010/main" val="2851292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9598747-ECD4-4CA8-AE1E-423E63B4B689}"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3521516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598747-ECD4-4CA8-AE1E-423E63B4B689}"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337916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598747-ECD4-4CA8-AE1E-423E63B4B689}"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3144446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598747-ECD4-4CA8-AE1E-423E63B4B689}"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2530628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9598747-ECD4-4CA8-AE1E-423E63B4B689}" type="datetimeFigureOut">
              <a:rPr lang="en-US" smtClean="0"/>
              <a:t>4/4/16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324670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598747-ECD4-4CA8-AE1E-423E63B4B689}" type="datetimeFigureOut">
              <a:rPr lang="en-US" smtClean="0"/>
              <a:t>4/4/16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2748753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598747-ECD4-4CA8-AE1E-423E63B4B689}" type="datetimeFigureOut">
              <a:rPr lang="en-US" smtClean="0"/>
              <a:t>4/4/16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1456621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598747-ECD4-4CA8-AE1E-423E63B4B689}"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330109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598747-ECD4-4CA8-AE1E-423E63B4B689}"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38697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598747-ECD4-4CA8-AE1E-423E63B4B689}"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896364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598747-ECD4-4CA8-AE1E-423E63B4B689}"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EF6B91-DD6B-4D08-AED0-5E4D15048C1D}" type="slidenum">
              <a:rPr lang="en-US" smtClean="0"/>
              <a:t>‹#›</a:t>
            </a:fld>
            <a:endParaRPr lang="en-US"/>
          </a:p>
        </p:txBody>
      </p:sp>
    </p:spTree>
    <p:extLst>
      <p:ext uri="{BB962C8B-B14F-4D97-AF65-F5344CB8AC3E}">
        <p14:creationId xmlns:p14="http://schemas.microsoft.com/office/powerpoint/2010/main" val="36523293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98747-ECD4-4CA8-AE1E-423E63B4B689}" type="datetimeFigureOut">
              <a:rPr lang="en-US" smtClean="0"/>
              <a:t>4/4/16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EF6B91-DD6B-4D08-AED0-5E4D15048C1D}" type="slidenum">
              <a:rPr lang="en-US" smtClean="0"/>
              <a:t>‹#›</a:t>
            </a:fld>
            <a:endParaRPr lang="en-US"/>
          </a:p>
        </p:txBody>
      </p:sp>
    </p:spTree>
    <p:extLst>
      <p:ext uri="{BB962C8B-B14F-4D97-AF65-F5344CB8AC3E}">
        <p14:creationId xmlns:p14="http://schemas.microsoft.com/office/powerpoint/2010/main" val="4087185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7.xml.rels><?xml version="1.0" encoding="UTF-8" standalone="yes"?>
<Relationships xmlns="http://schemas.openxmlformats.org/package/2006/relationships"><Relationship Id="rId11" Type="http://schemas.openxmlformats.org/officeDocument/2006/relationships/image" Target="../media/image29.png"/><Relationship Id="rId12" Type="http://schemas.openxmlformats.org/officeDocument/2006/relationships/image" Target="../media/image30.png"/><Relationship Id="rId13" Type="http://schemas.openxmlformats.org/officeDocument/2006/relationships/image" Target="../media/image31.png"/><Relationship Id="rId14"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20.emf"/><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 Id="rId3"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_Michael Beer__</a:t>
            </a:r>
            <a:endParaRPr lang="en-US" altLang="en-US" sz="1800" i="1" dirty="0"/>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39070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42558" y="1170223"/>
            <a:ext cx="8718997" cy="5232202"/>
          </a:xfrm>
          <a:prstGeom prst="rect">
            <a:avLst/>
          </a:prstGeom>
          <a:noFill/>
        </p:spPr>
        <p:txBody>
          <a:bodyPr wrap="square" rtlCol="0">
            <a:spAutoFit/>
          </a:bodyPr>
          <a:lstStyle/>
          <a:p>
            <a:endParaRPr lang="en-US" dirty="0" smtClean="0"/>
          </a:p>
          <a:p>
            <a:r>
              <a:rPr lang="en-US" dirty="0" smtClean="0"/>
              <a:t>Mike Beer     	</a:t>
            </a:r>
          </a:p>
          <a:p>
            <a:r>
              <a:rPr lang="en-US" dirty="0" smtClean="0"/>
              <a:t>BME</a:t>
            </a:r>
            <a:r>
              <a:rPr lang="en-US" dirty="0"/>
              <a:t> </a:t>
            </a:r>
            <a:r>
              <a:rPr lang="en-US" dirty="0" smtClean="0"/>
              <a:t>&amp; IGM	</a:t>
            </a:r>
          </a:p>
          <a:p>
            <a:r>
              <a:rPr lang="en-US" dirty="0" smtClean="0"/>
              <a:t>03/26/2016	</a:t>
            </a:r>
            <a:endParaRPr lang="en-US" dirty="0"/>
          </a:p>
          <a:p>
            <a:endParaRPr lang="en-US" dirty="0" smtClean="0"/>
          </a:p>
          <a:p>
            <a:pPr marL="285750" indent="-285750">
              <a:buFont typeface="Arial" panose="020B0604020202020204" pitchFamily="34" charset="0"/>
              <a:buChar char="•"/>
            </a:pPr>
            <a:r>
              <a:rPr lang="en-US" dirty="0" smtClean="0"/>
              <a:t>&gt;20,000 </a:t>
            </a:r>
            <a:r>
              <a:rPr lang="en-US" dirty="0"/>
              <a:t>non-coding SNPs associated with common diseases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majority in DHS regulatory regions </a:t>
            </a:r>
            <a:r>
              <a:rPr lang="en-US" sz="1600" dirty="0"/>
              <a:t>(</a:t>
            </a:r>
            <a:r>
              <a:rPr lang="en-US" sz="1600" dirty="0" err="1"/>
              <a:t>Maurano</a:t>
            </a:r>
            <a:r>
              <a:rPr lang="en-US" sz="1600" dirty="0"/>
              <a:t> Science 2012, </a:t>
            </a:r>
            <a:r>
              <a:rPr lang="en-US" sz="1600" dirty="0" err="1"/>
              <a:t>Gusev</a:t>
            </a:r>
            <a:r>
              <a:rPr lang="en-US" sz="1600" dirty="0"/>
              <a:t> AJHG 2014)</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gkmSVM </a:t>
            </a:r>
            <a:r>
              <a:rPr lang="en-US" dirty="0"/>
              <a:t>classifiers trained on Chip-</a:t>
            </a:r>
            <a:r>
              <a:rPr lang="en-US" dirty="0" err="1"/>
              <a:t>seq</a:t>
            </a:r>
            <a:r>
              <a:rPr lang="en-US" dirty="0"/>
              <a:t>, DHS, ATAC, histone active regions</a:t>
            </a:r>
          </a:p>
          <a:p>
            <a:r>
              <a:rPr lang="en-US" dirty="0"/>
              <a:t>                  identify unbiased TF &amp; cofactor </a:t>
            </a:r>
            <a:r>
              <a:rPr lang="en-US" i="1" dirty="0"/>
              <a:t>regulatory vocabulary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gkmSVM can predict enhancer activity and the quantitative </a:t>
            </a:r>
            <a:r>
              <a:rPr lang="en-US" dirty="0"/>
              <a:t>impact of mutation </a:t>
            </a:r>
            <a:endParaRPr lang="en-US" dirty="0" smtClean="0"/>
          </a:p>
          <a:p>
            <a:r>
              <a:rPr lang="en-US" sz="1600" dirty="0"/>
              <a:t>	</a:t>
            </a:r>
            <a:r>
              <a:rPr lang="en-US" sz="1600" dirty="0" smtClean="0"/>
              <a:t>				(Lee -- Beer</a:t>
            </a:r>
            <a:r>
              <a:rPr lang="en-US" sz="1600" dirty="0"/>
              <a:t>, Nature Genetics, 2015</a:t>
            </a:r>
            <a:r>
              <a:rPr lang="en-US" sz="1600" dirty="0" smtClean="0"/>
              <a: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dirty="0" smtClean="0"/>
              <a:t>gkmSVM does not train on enhancer experiments, only cell-specific epigenomic data, more widely available in disease related cell types</a:t>
            </a:r>
            <a:endParaRPr lang="en-US" dirty="0"/>
          </a:p>
          <a:p>
            <a:pPr lvl="7"/>
            <a:endParaRPr lang="en-US" sz="1600" dirty="0" smtClean="0"/>
          </a:p>
          <a:p>
            <a:pPr lvl="7"/>
            <a:endParaRPr lang="en-US" sz="1600" dirty="0"/>
          </a:p>
        </p:txBody>
      </p:sp>
      <p:sp>
        <p:nvSpPr>
          <p:cNvPr id="4" name="Rectangle 3"/>
          <p:cNvSpPr/>
          <p:nvPr/>
        </p:nvSpPr>
        <p:spPr>
          <a:xfrm>
            <a:off x="272676" y="133282"/>
            <a:ext cx="8635281" cy="707886"/>
          </a:xfrm>
          <a:prstGeom prst="rect">
            <a:avLst/>
          </a:prstGeom>
        </p:spPr>
        <p:txBody>
          <a:bodyPr wrap="square">
            <a:spAutoFit/>
          </a:bodyPr>
          <a:lstStyle/>
          <a:p>
            <a:pPr algn="ctr"/>
            <a:r>
              <a:rPr lang="en-US" sz="2000" b="1" dirty="0"/>
              <a:t>Predicting Cell-type Specific Enhancer Activity and the Impact of Regulatory Mutations from Epigenomic Data </a:t>
            </a:r>
            <a:endParaRPr lang="en-US" sz="2000" dirty="0">
              <a:latin typeface="Arial" panose="020B0604020202020204" pitchFamily="34" charset="0"/>
              <a:cs typeface="Arial" panose="020B0604020202020204" pitchFamily="34" charset="0"/>
            </a:endParaRPr>
          </a:p>
        </p:txBody>
      </p:sp>
      <p:pic>
        <p:nvPicPr>
          <p:cNvPr id="6" name="Picture 220" descr="JHM-SOM2"/>
          <p:cNvPicPr>
            <a:picLocks noChangeArrowheads="1"/>
          </p:cNvPicPr>
          <p:nvPr/>
        </p:nvPicPr>
        <p:blipFill rotWithShape="1">
          <a:blip r:embed="rId2" cstate="print">
            <a:extLst>
              <a:ext uri="{28A0092B-C50C-407E-A947-70E740481C1C}">
                <a14:useLocalDpi xmlns:a14="http://schemas.microsoft.com/office/drawing/2010/main" val="0"/>
              </a:ext>
            </a:extLst>
          </a:blip>
          <a:srcRect b="25728"/>
          <a:stretch/>
        </p:blipFill>
        <p:spPr bwMode="auto">
          <a:xfrm>
            <a:off x="1960337" y="1167336"/>
            <a:ext cx="2428742" cy="1171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ENCO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9290" y="1324702"/>
            <a:ext cx="1476375" cy="8572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healthsciences.ucsd.edu/som/medicine/research/labs/ideker/about/Documents/nhgri-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1411" y="1290123"/>
            <a:ext cx="2821990" cy="926411"/>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6"/>
          <p:cNvSpPr txBox="1">
            <a:spLocks noChangeArrowheads="1"/>
          </p:cNvSpPr>
          <p:nvPr/>
        </p:nvSpPr>
        <p:spPr bwMode="auto">
          <a:xfrm>
            <a:off x="342900" y="625589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0" name="Text Box 8"/>
          <p:cNvSpPr txBox="1">
            <a:spLocks noChangeArrowheads="1"/>
          </p:cNvSpPr>
          <p:nvPr/>
        </p:nvSpPr>
        <p:spPr bwMode="auto">
          <a:xfrm>
            <a:off x="8142317" y="6255895"/>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11" name="Text Box 9"/>
          <p:cNvSpPr txBox="1">
            <a:spLocks noChangeArrowheads="1"/>
          </p:cNvSpPr>
          <p:nvPr/>
        </p:nvSpPr>
        <p:spPr bwMode="auto">
          <a:xfrm>
            <a:off x="3279775" y="625589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260301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isel model.jpg"/>
          <p:cNvPicPr>
            <a:picLocks noChangeAspect="1"/>
          </p:cNvPicPr>
          <p:nvPr/>
        </p:nvPicPr>
        <p:blipFill rotWithShape="1">
          <a:blip r:embed="rId3" cstate="print"/>
          <a:srcRect l="1989" t="22844" r="-1989" b="12568"/>
          <a:stretch/>
        </p:blipFill>
        <p:spPr>
          <a:xfrm>
            <a:off x="2406808" y="16925"/>
            <a:ext cx="5210115" cy="3667969"/>
          </a:xfrm>
          <a:prstGeom prst="rect">
            <a:avLst/>
          </a:prstGeom>
        </p:spPr>
      </p:pic>
      <p:sp>
        <p:nvSpPr>
          <p:cNvPr id="4" name="Rectangle 3"/>
          <p:cNvSpPr/>
          <p:nvPr/>
        </p:nvSpPr>
        <p:spPr>
          <a:xfrm>
            <a:off x="3534772" y="3084394"/>
            <a:ext cx="4012441" cy="6550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4736769" y="3060512"/>
            <a:ext cx="6429375" cy="3729248"/>
            <a:chOff x="328545" y="3912376"/>
            <a:chExt cx="6429375" cy="3729248"/>
          </a:xfrm>
        </p:grpSpPr>
        <p:pic>
          <p:nvPicPr>
            <p:cNvPr id="5" name="Picture 4" descr="shh enhancer.jpg"/>
            <p:cNvPicPr>
              <a:picLocks noChangeAspect="1"/>
            </p:cNvPicPr>
            <p:nvPr/>
          </p:nvPicPr>
          <p:blipFill rotWithShape="1">
            <a:blip r:embed="rId4" cstate="print"/>
            <a:srcRect l="31792" r="-31792"/>
            <a:stretch/>
          </p:blipFill>
          <p:spPr>
            <a:xfrm>
              <a:off x="328545" y="4212624"/>
              <a:ext cx="6429375" cy="3429000"/>
            </a:xfrm>
            <a:prstGeom prst="rect">
              <a:avLst/>
            </a:prstGeom>
          </p:spPr>
        </p:pic>
        <p:sp>
          <p:nvSpPr>
            <p:cNvPr id="12" name="TextBox 11"/>
            <p:cNvSpPr txBox="1"/>
            <p:nvPr/>
          </p:nvSpPr>
          <p:spPr>
            <a:xfrm>
              <a:off x="2174579" y="3912376"/>
              <a:ext cx="3810000" cy="307777"/>
            </a:xfrm>
            <a:prstGeom prst="rect">
              <a:avLst/>
            </a:prstGeom>
            <a:noFill/>
          </p:spPr>
          <p:txBody>
            <a:bodyPr wrap="square" rtlCol="0">
              <a:spAutoFit/>
            </a:bodyPr>
            <a:lstStyle/>
            <a:p>
              <a:r>
                <a:rPr lang="en-US" sz="1400" dirty="0" err="1" smtClean="0"/>
                <a:t>Lettice</a:t>
              </a:r>
              <a:r>
                <a:rPr lang="en-US" sz="1400" dirty="0"/>
                <a:t> </a:t>
              </a:r>
              <a:r>
                <a:rPr lang="en-US" sz="1400" dirty="0" smtClean="0"/>
                <a:t> Hum Mol Genet 2003</a:t>
              </a:r>
              <a:endParaRPr lang="en-US" sz="1400" dirty="0"/>
            </a:p>
          </p:txBody>
        </p:sp>
      </p:grpSp>
      <p:grpSp>
        <p:nvGrpSpPr>
          <p:cNvPr id="15" name="Group 14"/>
          <p:cNvGrpSpPr/>
          <p:nvPr/>
        </p:nvGrpSpPr>
        <p:grpSpPr>
          <a:xfrm>
            <a:off x="0" y="3203816"/>
            <a:ext cx="4576995" cy="3494920"/>
            <a:chOff x="27296" y="3203816"/>
            <a:chExt cx="4576995" cy="3494920"/>
          </a:xfrm>
        </p:grpSpPr>
        <p:pic>
          <p:nvPicPr>
            <p:cNvPr id="6" name="Picture 3"/>
            <p:cNvPicPr>
              <a:picLocks noChangeAspect="1" noChangeArrowheads="1"/>
            </p:cNvPicPr>
            <p:nvPr/>
          </p:nvPicPr>
          <p:blipFill rotWithShape="1">
            <a:blip r:embed="rId5" cstate="print"/>
            <a:srcRect b="4000"/>
            <a:stretch/>
          </p:blipFill>
          <p:spPr bwMode="auto">
            <a:xfrm>
              <a:off x="130788" y="3466592"/>
              <a:ext cx="4473503" cy="3232144"/>
            </a:xfrm>
            <a:prstGeom prst="rect">
              <a:avLst/>
            </a:prstGeom>
            <a:noFill/>
            <a:ln w="9525">
              <a:noFill/>
              <a:miter lim="800000"/>
              <a:headEnd/>
              <a:tailEnd/>
            </a:ln>
            <a:effectLst/>
          </p:spPr>
        </p:pic>
        <p:sp>
          <p:nvSpPr>
            <p:cNvPr id="13" name="TextBox 12"/>
            <p:cNvSpPr txBox="1"/>
            <p:nvPr/>
          </p:nvSpPr>
          <p:spPr>
            <a:xfrm>
              <a:off x="27296" y="3203816"/>
              <a:ext cx="4110251" cy="307777"/>
            </a:xfrm>
            <a:prstGeom prst="rect">
              <a:avLst/>
            </a:prstGeom>
            <a:noFill/>
          </p:spPr>
          <p:txBody>
            <a:bodyPr wrap="square" rtlCol="0">
              <a:spAutoFit/>
            </a:bodyPr>
            <a:lstStyle/>
            <a:p>
              <a:r>
                <a:rPr lang="en-US" sz="1400" dirty="0" err="1" smtClean="0"/>
                <a:t>Panne</a:t>
              </a:r>
              <a:r>
                <a:rPr lang="en-US" sz="1400" dirty="0"/>
                <a:t> </a:t>
              </a:r>
              <a:r>
                <a:rPr lang="en-US" sz="1400" dirty="0" smtClean="0"/>
                <a:t> 2008</a:t>
              </a:r>
              <a:endParaRPr lang="en-US" sz="1400" dirty="0"/>
            </a:p>
          </p:txBody>
        </p:sp>
      </p:grpSp>
      <p:sp>
        <p:nvSpPr>
          <p:cNvPr id="16" name="TextBox 15"/>
          <p:cNvSpPr txBox="1"/>
          <p:nvPr/>
        </p:nvSpPr>
        <p:spPr>
          <a:xfrm>
            <a:off x="7327845" y="115991"/>
            <a:ext cx="2667000" cy="307777"/>
          </a:xfrm>
          <a:prstGeom prst="rect">
            <a:avLst/>
          </a:prstGeom>
          <a:noFill/>
        </p:spPr>
        <p:txBody>
          <a:bodyPr wrap="square" rtlCol="0">
            <a:spAutoFit/>
          </a:bodyPr>
          <a:lstStyle/>
          <a:p>
            <a:r>
              <a:rPr lang="en-US" sz="1400" dirty="0" err="1" smtClean="0"/>
              <a:t>Visel</a:t>
            </a:r>
            <a:r>
              <a:rPr lang="en-US" sz="1400" dirty="0" smtClean="0"/>
              <a:t>  Nature 2009</a:t>
            </a:r>
            <a:endParaRPr lang="en-US" sz="1400" dirty="0"/>
          </a:p>
        </p:txBody>
      </p:sp>
      <p:pic>
        <p:nvPicPr>
          <p:cNvPr id="11" name="Picture 10" descr="visel model.jpg"/>
          <p:cNvPicPr>
            <a:picLocks noChangeAspect="1"/>
          </p:cNvPicPr>
          <p:nvPr/>
        </p:nvPicPr>
        <p:blipFill rotWithShape="1">
          <a:blip r:embed="rId3" cstate="print"/>
          <a:srcRect l="1" t="3786" r="85414" b="75002"/>
          <a:stretch/>
        </p:blipFill>
        <p:spPr>
          <a:xfrm>
            <a:off x="667512" y="944880"/>
            <a:ext cx="807720" cy="1322832"/>
          </a:xfrm>
          <a:prstGeom prst="rect">
            <a:avLst/>
          </a:prstGeom>
        </p:spPr>
      </p:pic>
      <p:cxnSp>
        <p:nvCxnSpPr>
          <p:cNvPr id="7" name="Straight Arrow Connector 6"/>
          <p:cNvCxnSpPr/>
          <p:nvPr/>
        </p:nvCxnSpPr>
        <p:spPr>
          <a:xfrm flipV="1">
            <a:off x="1484416" y="938151"/>
            <a:ext cx="653142" cy="344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475232" y="1971304"/>
            <a:ext cx="638576" cy="3800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145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9011"/>
          <a:stretch/>
        </p:blipFill>
        <p:spPr bwMode="auto">
          <a:xfrm>
            <a:off x="198120" y="1428912"/>
            <a:ext cx="8658905" cy="1737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5765"/>
          <a:stretch/>
        </p:blipFill>
        <p:spPr bwMode="auto">
          <a:xfrm>
            <a:off x="198120" y="4157812"/>
            <a:ext cx="8658905" cy="2298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 y="6456632"/>
            <a:ext cx="7564755" cy="219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60359" y="988780"/>
            <a:ext cx="9147413" cy="36933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rs646776 </a:t>
            </a:r>
            <a:r>
              <a:rPr lang="en-US" dirty="0"/>
              <a:t>C vs </a:t>
            </a:r>
            <a:r>
              <a:rPr lang="en-US" dirty="0" smtClean="0"/>
              <a:t>T:  LDL-C  and MI  p&lt;10</a:t>
            </a:r>
            <a:r>
              <a:rPr lang="en-US" baseline="30000" dirty="0" smtClean="0"/>
              <a:t>-170  </a:t>
            </a:r>
            <a:r>
              <a:rPr lang="en-US" dirty="0"/>
              <a:t> </a:t>
            </a:r>
            <a:r>
              <a:rPr lang="en-US" dirty="0" smtClean="0"/>
              <a:t>~100,000 </a:t>
            </a:r>
            <a:r>
              <a:rPr lang="en-US" dirty="0" err="1" smtClean="0"/>
              <a:t>indiv</a:t>
            </a:r>
            <a:r>
              <a:rPr lang="en-US" dirty="0"/>
              <a:t>,</a:t>
            </a:r>
            <a:r>
              <a:rPr lang="en-US" dirty="0" smtClean="0">
                <a:sym typeface="Wingdings" panose="05000000000000000000" pitchFamily="2" charset="2"/>
              </a:rPr>
              <a:t> 24% increase LDL-VS</a:t>
            </a:r>
            <a:endParaRPr lang="en-US" baseline="30000" dirty="0"/>
          </a:p>
        </p:txBody>
      </p:sp>
      <p:pic>
        <p:nvPicPr>
          <p:cNvPr id="5" name="Picture 4"/>
          <p:cNvPicPr>
            <a:picLocks noChangeAspect="1"/>
          </p:cNvPicPr>
          <p:nvPr/>
        </p:nvPicPr>
        <p:blipFill>
          <a:blip r:embed="rId4"/>
          <a:stretch>
            <a:fillRect/>
          </a:stretch>
        </p:blipFill>
        <p:spPr>
          <a:xfrm>
            <a:off x="619125" y="3630308"/>
            <a:ext cx="8239407" cy="509748"/>
          </a:xfrm>
          <a:prstGeom prst="rect">
            <a:avLst/>
          </a:prstGeom>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8" y="3145340"/>
            <a:ext cx="9115425"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32013" y="3593015"/>
            <a:ext cx="755603" cy="584775"/>
          </a:xfrm>
          <a:prstGeom prst="rect">
            <a:avLst/>
          </a:prstGeom>
          <a:noFill/>
        </p:spPr>
        <p:txBody>
          <a:bodyPr wrap="square" rtlCol="0">
            <a:spAutoFit/>
          </a:bodyPr>
          <a:lstStyle/>
          <a:p>
            <a:r>
              <a:rPr lang="en-US" sz="1600" dirty="0" smtClean="0"/>
              <a:t>D’</a:t>
            </a:r>
          </a:p>
          <a:p>
            <a:r>
              <a:rPr lang="en-US" sz="1600" dirty="0" smtClean="0"/>
              <a:t>R</a:t>
            </a:r>
            <a:r>
              <a:rPr lang="en-US" sz="1600" baseline="30000" dirty="0" smtClean="0"/>
              <a:t>2</a:t>
            </a:r>
            <a:endParaRPr lang="en-US" sz="1600" dirty="0"/>
          </a:p>
        </p:txBody>
      </p:sp>
      <p:pic>
        <p:nvPicPr>
          <p:cNvPr id="11" name="Picture 10"/>
          <p:cNvPicPr>
            <a:picLocks noChangeAspect="1"/>
          </p:cNvPicPr>
          <p:nvPr/>
        </p:nvPicPr>
        <p:blipFill>
          <a:blip r:embed="rId6"/>
          <a:stretch>
            <a:fillRect/>
          </a:stretch>
        </p:blipFill>
        <p:spPr>
          <a:xfrm>
            <a:off x="364441" y="239151"/>
            <a:ext cx="5135610" cy="654129"/>
          </a:xfrm>
          <a:prstGeom prst="rect">
            <a:avLst/>
          </a:prstGeom>
        </p:spPr>
      </p:pic>
      <p:sp>
        <p:nvSpPr>
          <p:cNvPr id="13" name="TextBox 12"/>
          <p:cNvSpPr txBox="1"/>
          <p:nvPr/>
        </p:nvSpPr>
        <p:spPr>
          <a:xfrm>
            <a:off x="5920630" y="323691"/>
            <a:ext cx="4203511" cy="338554"/>
          </a:xfrm>
          <a:prstGeom prst="rect">
            <a:avLst/>
          </a:prstGeom>
          <a:noFill/>
        </p:spPr>
        <p:txBody>
          <a:bodyPr wrap="square" rtlCol="0">
            <a:spAutoFit/>
          </a:bodyPr>
          <a:lstStyle/>
          <a:p>
            <a:r>
              <a:rPr lang="en-US" sz="1600" dirty="0" err="1" smtClean="0"/>
              <a:t>Musunuru</a:t>
            </a:r>
            <a:r>
              <a:rPr lang="en-US" sz="1600" dirty="0" smtClean="0"/>
              <a:t> et al  Nature (2010)</a:t>
            </a:r>
            <a:endParaRPr lang="en-US" sz="1600" dirty="0"/>
          </a:p>
        </p:txBody>
      </p:sp>
      <p:sp>
        <p:nvSpPr>
          <p:cNvPr id="12" name="TextBox 11"/>
          <p:cNvSpPr txBox="1"/>
          <p:nvPr/>
        </p:nvSpPr>
        <p:spPr>
          <a:xfrm>
            <a:off x="8252148" y="4201192"/>
            <a:ext cx="859811" cy="830997"/>
          </a:xfrm>
          <a:prstGeom prst="rect">
            <a:avLst/>
          </a:prstGeom>
          <a:noFill/>
        </p:spPr>
        <p:txBody>
          <a:bodyPr wrap="square" rtlCol="0">
            <a:spAutoFit/>
          </a:bodyPr>
          <a:lstStyle/>
          <a:p>
            <a:r>
              <a:rPr lang="en-US" sz="1600" dirty="0" smtClean="0"/>
              <a:t>TT  60%</a:t>
            </a:r>
          </a:p>
          <a:p>
            <a:r>
              <a:rPr lang="en-US" sz="1600" dirty="0" smtClean="0"/>
              <a:t>TC  35%</a:t>
            </a:r>
          </a:p>
          <a:p>
            <a:r>
              <a:rPr lang="en-US" sz="1600" dirty="0" smtClean="0"/>
              <a:t>CC    5%</a:t>
            </a:r>
            <a:endParaRPr lang="en-US" sz="1600" dirty="0"/>
          </a:p>
        </p:txBody>
      </p:sp>
    </p:spTree>
    <p:extLst>
      <p:ext uri="{BB962C8B-B14F-4D97-AF65-F5344CB8AC3E}">
        <p14:creationId xmlns:p14="http://schemas.microsoft.com/office/powerpoint/2010/main" val="3961679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736" y="524578"/>
            <a:ext cx="6861484" cy="3234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3"/>
          <a:stretch>
            <a:fillRect/>
          </a:stretch>
        </p:blipFill>
        <p:spPr>
          <a:xfrm>
            <a:off x="3026093" y="5141495"/>
            <a:ext cx="4095750" cy="285750"/>
          </a:xfrm>
          <a:prstGeom prst="rect">
            <a:avLst/>
          </a:prstGeom>
        </p:spPr>
      </p:pic>
      <p:pic>
        <p:nvPicPr>
          <p:cNvPr id="7" name="Picture 6"/>
          <p:cNvPicPr>
            <a:picLocks noChangeAspect="1"/>
          </p:cNvPicPr>
          <p:nvPr/>
        </p:nvPicPr>
        <p:blipFill rotWithShape="1">
          <a:blip r:embed="rId4"/>
          <a:srcRect r="30469"/>
          <a:stretch/>
        </p:blipFill>
        <p:spPr>
          <a:xfrm>
            <a:off x="2540248" y="3873677"/>
            <a:ext cx="5079753" cy="1238250"/>
          </a:xfrm>
          <a:prstGeom prst="rect">
            <a:avLst/>
          </a:prstGeom>
        </p:spPr>
      </p:pic>
      <p:sp>
        <p:nvSpPr>
          <p:cNvPr id="8" name="TextBox 7"/>
          <p:cNvSpPr txBox="1"/>
          <p:nvPr/>
        </p:nvSpPr>
        <p:spPr>
          <a:xfrm>
            <a:off x="6513058" y="115332"/>
            <a:ext cx="2412001" cy="338554"/>
          </a:xfrm>
          <a:prstGeom prst="rect">
            <a:avLst/>
          </a:prstGeom>
          <a:noFill/>
        </p:spPr>
        <p:txBody>
          <a:bodyPr wrap="square" rtlCol="0">
            <a:spAutoFit/>
          </a:bodyPr>
          <a:lstStyle/>
          <a:p>
            <a:r>
              <a:rPr lang="en-US" sz="1600" dirty="0" err="1" smtClean="0"/>
              <a:t>Musunuru</a:t>
            </a:r>
            <a:r>
              <a:rPr lang="en-US" sz="1600" dirty="0" smtClean="0"/>
              <a:t> Nature (2010)</a:t>
            </a:r>
            <a:endParaRPr lang="en-US" sz="1600" dirty="0"/>
          </a:p>
        </p:txBody>
      </p:sp>
      <p:sp>
        <p:nvSpPr>
          <p:cNvPr id="10" name="TextBox 9"/>
          <p:cNvSpPr txBox="1"/>
          <p:nvPr/>
        </p:nvSpPr>
        <p:spPr>
          <a:xfrm>
            <a:off x="721474" y="3804668"/>
            <a:ext cx="1719617" cy="2377574"/>
          </a:xfrm>
          <a:prstGeom prst="rect">
            <a:avLst/>
          </a:prstGeom>
          <a:noFill/>
        </p:spPr>
        <p:txBody>
          <a:bodyPr wrap="square" rtlCol="0">
            <a:spAutoFit/>
          </a:bodyPr>
          <a:lstStyle/>
          <a:p>
            <a:pPr algn="r">
              <a:lnSpc>
                <a:spcPct val="150000"/>
              </a:lnSpc>
            </a:pPr>
            <a:r>
              <a:rPr lang="en-US" dirty="0" smtClean="0"/>
              <a:t>D’</a:t>
            </a:r>
          </a:p>
          <a:p>
            <a:pPr algn="r">
              <a:lnSpc>
                <a:spcPct val="150000"/>
              </a:lnSpc>
            </a:pPr>
            <a:r>
              <a:rPr lang="en-US" dirty="0" smtClean="0"/>
              <a:t>R</a:t>
            </a:r>
            <a:r>
              <a:rPr lang="en-US" baseline="30000" dirty="0" smtClean="0"/>
              <a:t>2</a:t>
            </a:r>
          </a:p>
          <a:p>
            <a:pPr algn="r">
              <a:lnSpc>
                <a:spcPct val="150000"/>
              </a:lnSpc>
            </a:pPr>
            <a:r>
              <a:rPr lang="en-US" dirty="0" smtClean="0"/>
              <a:t>deltaSVM</a:t>
            </a:r>
          </a:p>
          <a:p>
            <a:pPr algn="r">
              <a:lnSpc>
                <a:spcPct val="150000"/>
              </a:lnSpc>
            </a:pPr>
            <a:endParaRPr lang="en-US" sz="900" dirty="0"/>
          </a:p>
          <a:p>
            <a:pPr algn="r">
              <a:lnSpc>
                <a:spcPct val="150000"/>
              </a:lnSpc>
            </a:pPr>
            <a:endParaRPr lang="en-US" dirty="0" smtClean="0"/>
          </a:p>
          <a:p>
            <a:pPr algn="r">
              <a:lnSpc>
                <a:spcPct val="150000"/>
              </a:lnSpc>
            </a:pPr>
            <a:r>
              <a:rPr lang="en-US" dirty="0" smtClean="0"/>
              <a:t>HepG2 DHS</a:t>
            </a:r>
            <a:endParaRPr lang="en-US" dirty="0"/>
          </a:p>
        </p:txBody>
      </p:sp>
      <p:sp>
        <p:nvSpPr>
          <p:cNvPr id="11" name="TextBox 10"/>
          <p:cNvSpPr txBox="1"/>
          <p:nvPr/>
        </p:nvSpPr>
        <p:spPr>
          <a:xfrm>
            <a:off x="5974715" y="5390137"/>
            <a:ext cx="1569493" cy="369332"/>
          </a:xfrm>
          <a:prstGeom prst="rect">
            <a:avLst/>
          </a:prstGeom>
          <a:noFill/>
        </p:spPr>
        <p:txBody>
          <a:bodyPr wrap="square" rtlCol="0">
            <a:spAutoFit/>
          </a:bodyPr>
          <a:lstStyle/>
          <a:p>
            <a:r>
              <a:rPr lang="en-US" dirty="0" smtClean="0"/>
              <a:t>* rs646776</a:t>
            </a:r>
            <a:endParaRPr lang="en-US" dirty="0"/>
          </a:p>
        </p:txBody>
      </p:sp>
      <p:sp>
        <p:nvSpPr>
          <p:cNvPr id="13" name="TextBox 12"/>
          <p:cNvSpPr txBox="1"/>
          <p:nvPr/>
        </p:nvSpPr>
        <p:spPr>
          <a:xfrm>
            <a:off x="3888875" y="5378761"/>
            <a:ext cx="1569493" cy="369332"/>
          </a:xfrm>
          <a:prstGeom prst="rect">
            <a:avLst/>
          </a:prstGeom>
          <a:noFill/>
        </p:spPr>
        <p:txBody>
          <a:bodyPr wrap="square" rtlCol="0">
            <a:spAutoFit/>
          </a:bodyPr>
          <a:lstStyle/>
          <a:p>
            <a:r>
              <a:rPr lang="en-US" dirty="0" smtClean="0"/>
              <a:t>rs12740374 *</a:t>
            </a:r>
            <a:endParaRPr lang="en-US" dirty="0"/>
          </a:p>
        </p:txBody>
      </p:sp>
      <p:sp>
        <p:nvSpPr>
          <p:cNvPr id="2" name="TextBox 1"/>
          <p:cNvSpPr txBox="1"/>
          <p:nvPr/>
        </p:nvSpPr>
        <p:spPr>
          <a:xfrm>
            <a:off x="409434" y="145704"/>
            <a:ext cx="6182436" cy="369332"/>
          </a:xfrm>
          <a:prstGeom prst="rect">
            <a:avLst/>
          </a:prstGeom>
          <a:noFill/>
        </p:spPr>
        <p:txBody>
          <a:bodyPr wrap="square" rtlCol="0">
            <a:spAutoFit/>
          </a:bodyPr>
          <a:lstStyle/>
          <a:p>
            <a:r>
              <a:rPr lang="en-US" dirty="0" smtClean="0"/>
              <a:t>Narrowing in on causal SNP</a:t>
            </a:r>
            <a:endParaRPr lang="en-US" dirty="0"/>
          </a:p>
        </p:txBody>
      </p:sp>
      <p:pic>
        <p:nvPicPr>
          <p:cNvPr id="3" name="Picture 2"/>
          <p:cNvPicPr>
            <a:picLocks noChangeAspect="1"/>
          </p:cNvPicPr>
          <p:nvPr/>
        </p:nvPicPr>
        <p:blipFill rotWithShape="1">
          <a:blip r:embed="rId5"/>
          <a:srcRect t="21286" b="-21286"/>
          <a:stretch/>
        </p:blipFill>
        <p:spPr>
          <a:xfrm>
            <a:off x="3942442" y="5841670"/>
            <a:ext cx="3003188" cy="447675"/>
          </a:xfrm>
          <a:prstGeom prst="rect">
            <a:avLst/>
          </a:prstGeom>
        </p:spPr>
      </p:pic>
      <p:sp>
        <p:nvSpPr>
          <p:cNvPr id="12" name="Text Box 6"/>
          <p:cNvSpPr txBox="1">
            <a:spLocks noChangeArrowheads="1"/>
          </p:cNvSpPr>
          <p:nvPr/>
        </p:nvSpPr>
        <p:spPr bwMode="auto">
          <a:xfrm>
            <a:off x="357890" y="636082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4" name="Text Box 8"/>
          <p:cNvSpPr txBox="1">
            <a:spLocks noChangeArrowheads="1"/>
          </p:cNvSpPr>
          <p:nvPr/>
        </p:nvSpPr>
        <p:spPr bwMode="auto">
          <a:xfrm>
            <a:off x="8157307" y="6360825"/>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15" name="Text Box 9"/>
          <p:cNvSpPr txBox="1">
            <a:spLocks noChangeArrowheads="1"/>
          </p:cNvSpPr>
          <p:nvPr/>
        </p:nvSpPr>
        <p:spPr bwMode="auto">
          <a:xfrm>
            <a:off x="3294765" y="636082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374907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259528" y="4069211"/>
            <a:ext cx="2148602" cy="132343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smtClean="0">
                <a:ea typeface="Calibri" pitchFamily="34" charset="0"/>
                <a:cs typeface="Times New Roman" pitchFamily="18" charset="0"/>
              </a:rPr>
              <a:t>k-</a:t>
            </a:r>
            <a:r>
              <a:rPr lang="en-US" sz="1600" b="1" dirty="0" err="1" smtClean="0">
                <a:ea typeface="Calibri" pitchFamily="34" charset="0"/>
                <a:cs typeface="Times New Roman" pitchFamily="18" charset="0"/>
              </a:rPr>
              <a:t>mer</a:t>
            </a:r>
            <a:r>
              <a:rPr kumimoji="0" lang="en-US" sz="1600" b="1" i="0" u="none" strike="noStrike" cap="none" normalizeH="0" baseline="0" dirty="0" smtClean="0">
                <a:ln>
                  <a:noFill/>
                </a:ln>
                <a:solidFill>
                  <a:schemeClr val="tx1"/>
                </a:solidFill>
                <a:effectLst/>
                <a:ea typeface="Calibri" pitchFamily="34" charset="0"/>
                <a:cs typeface="Times New Roman" pitchFamily="18" charset="0"/>
              </a:rPr>
              <a:t> counts: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CACCAGGGGG</a:t>
            </a:r>
            <a:endParaRPr kumimoji="0" lang="en-US" sz="1600" b="0"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CCACCAGGGG</a:t>
            </a:r>
            <a:endParaRPr kumimoji="0" lang="en-US" sz="1600" b="0"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CCACCTGGTG</a:t>
            </a:r>
            <a:endParaRPr kumimoji="0" lang="en-US" sz="1600" b="0"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CCACCAGGTG</a:t>
            </a:r>
            <a:endParaRPr kumimoji="0" lang="en-US" sz="1400" b="0" i="0" u="none" strike="noStrike" cap="none" normalizeH="0" baseline="0" dirty="0" smtClean="0">
              <a:ln>
                <a:noFill/>
              </a:ln>
              <a:solidFill>
                <a:schemeClr val="tx1"/>
              </a:solidFill>
              <a:effectLst/>
              <a:cs typeface="Arial" pitchFamily="34" charset="0"/>
            </a:endParaRPr>
          </a:p>
        </p:txBody>
      </p:sp>
      <p:pic>
        <p:nvPicPr>
          <p:cNvPr id="4" name="Picture 2"/>
          <p:cNvPicPr>
            <a:picLocks noChangeAspect="1" noChangeArrowheads="1"/>
          </p:cNvPicPr>
          <p:nvPr/>
        </p:nvPicPr>
        <p:blipFill>
          <a:blip r:embed="rId2" cstate="print"/>
          <a:srcRect/>
          <a:stretch>
            <a:fillRect/>
          </a:stretch>
        </p:blipFill>
        <p:spPr bwMode="auto">
          <a:xfrm>
            <a:off x="570248" y="1613723"/>
            <a:ext cx="3352800" cy="2417814"/>
          </a:xfrm>
          <a:prstGeom prst="rect">
            <a:avLst/>
          </a:prstGeom>
          <a:noFill/>
          <a:ln w="9525">
            <a:noFill/>
            <a:miter lim="800000"/>
            <a:headEnd/>
            <a:tailEnd/>
          </a:ln>
        </p:spPr>
      </p:pic>
      <p:sp>
        <p:nvSpPr>
          <p:cNvPr id="5" name="Rectangle 4"/>
          <p:cNvSpPr>
            <a:spLocks noChangeArrowheads="1"/>
          </p:cNvSpPr>
          <p:nvPr/>
        </p:nvSpPr>
        <p:spPr bwMode="auto">
          <a:xfrm>
            <a:off x="2325730" y="4061909"/>
            <a:ext cx="1971950" cy="153888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ea typeface="Calibri" pitchFamily="34" charset="0"/>
                <a:cs typeface="Times New Roman" pitchFamily="18" charset="0"/>
              </a:rPr>
              <a:t>gapped </a:t>
            </a:r>
            <a:r>
              <a:rPr kumimoji="0" lang="en-US" sz="1600" b="1" i="0" u="none" strike="noStrike" cap="none" normalizeH="0" baseline="0" dirty="0" err="1" smtClean="0">
                <a:ln>
                  <a:noFill/>
                </a:ln>
                <a:solidFill>
                  <a:schemeClr val="tx1"/>
                </a:solidFill>
                <a:effectLst/>
                <a:ea typeface="Calibri" pitchFamily="34" charset="0"/>
                <a:cs typeface="Times New Roman" pitchFamily="18" charset="0"/>
              </a:rPr>
              <a:t>kmer</a:t>
            </a:r>
            <a:r>
              <a:rPr kumimoji="0" lang="en-US" sz="1600" b="1" i="0" u="none" strike="noStrike" cap="none" normalizeH="0" baseline="0" dirty="0" smtClean="0">
                <a:ln>
                  <a:noFill/>
                </a:ln>
                <a:solidFill>
                  <a:schemeClr val="tx1"/>
                </a:solidFill>
                <a:effectLst/>
                <a:ea typeface="Calibri" pitchFamily="34" charset="0"/>
                <a:cs typeface="Times New Roman" pitchFamily="18" charset="0"/>
              </a:rPr>
              <a:t> counts:</a:t>
            </a:r>
            <a:endParaRPr kumimoji="0" lang="en-US"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CA--AG--GG</a:t>
            </a:r>
            <a:endParaRPr kumimoji="0" lang="en-US" sz="1600" b="0"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CC-C--G-GG</a:t>
            </a:r>
            <a:endParaRPr kumimoji="0" lang="en-US" sz="1600" b="0"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CA-C-G--GG</a:t>
            </a:r>
            <a:endParaRPr kumimoji="0" lang="en-US" sz="1600" b="0"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Courier New" pitchFamily="49" charset="0"/>
                <a:ea typeface="Calibri" pitchFamily="34" charset="0"/>
                <a:cs typeface="Courier New" pitchFamily="49" charset="0"/>
              </a:rPr>
              <a:t>CCA---GG-G</a:t>
            </a:r>
            <a:endParaRPr kumimoji="0" lang="en-US" sz="1200" b="0" i="0" u="none" strike="noStrike" cap="none" normalizeH="0" baseline="0" dirty="0" smtClean="0">
              <a:ln>
                <a:noFill/>
              </a:ln>
              <a:solidFill>
                <a:schemeClr val="tx1"/>
              </a:solidFill>
              <a:effectLst/>
              <a:latin typeface="Courier New" pitchFamily="49" charset="0"/>
              <a:cs typeface="Courier New"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cs typeface="Arial" pitchFamily="34" charset="0"/>
            </a:endParaRPr>
          </a:p>
        </p:txBody>
      </p:sp>
      <p:sp>
        <p:nvSpPr>
          <p:cNvPr id="7" name="TextBox 6"/>
          <p:cNvSpPr txBox="1"/>
          <p:nvPr/>
        </p:nvSpPr>
        <p:spPr>
          <a:xfrm>
            <a:off x="4720388" y="1576996"/>
            <a:ext cx="4822855" cy="1384995"/>
          </a:xfrm>
          <a:prstGeom prst="rect">
            <a:avLst/>
          </a:prstGeom>
          <a:noFill/>
        </p:spPr>
        <p:txBody>
          <a:bodyPr wrap="square" rtlCol="0">
            <a:spAutoFit/>
          </a:bodyPr>
          <a:lstStyle/>
          <a:p>
            <a:r>
              <a:rPr lang="en-US" sz="1400" dirty="0"/>
              <a:t>2015 </a:t>
            </a:r>
            <a:r>
              <a:rPr lang="en-US" sz="1400" dirty="0" smtClean="0"/>
              <a:t>Lee - Beer </a:t>
            </a:r>
            <a:r>
              <a:rPr lang="en-US" sz="1400" dirty="0"/>
              <a:t>Nature Genetics (</a:t>
            </a:r>
            <a:r>
              <a:rPr lang="en-US" sz="1400" dirty="0" err="1"/>
              <a:t>deltaSVM</a:t>
            </a:r>
            <a:r>
              <a:rPr lang="en-US" sz="1400" dirty="0"/>
              <a:t>)</a:t>
            </a:r>
          </a:p>
          <a:p>
            <a:r>
              <a:rPr lang="en-US" sz="1400" dirty="0" smtClean="0"/>
              <a:t>2014 Lee, </a:t>
            </a:r>
            <a:r>
              <a:rPr lang="en-US" sz="1400" dirty="0" err="1" smtClean="0"/>
              <a:t>Ghandi</a:t>
            </a:r>
            <a:r>
              <a:rPr lang="en-US" sz="1400" dirty="0" smtClean="0"/>
              <a:t>, Beer, PLOS Comp Bio  (gapped </a:t>
            </a:r>
            <a:r>
              <a:rPr lang="en-US" sz="1400" dirty="0" err="1" smtClean="0"/>
              <a:t>kmers</a:t>
            </a:r>
            <a:r>
              <a:rPr lang="en-US" sz="1400" dirty="0" smtClean="0"/>
              <a:t>)</a:t>
            </a:r>
          </a:p>
          <a:p>
            <a:r>
              <a:rPr lang="en-US" sz="1400" dirty="0" smtClean="0"/>
              <a:t>2013 </a:t>
            </a:r>
            <a:r>
              <a:rPr lang="en-US" sz="1400" dirty="0" err="1" smtClean="0"/>
              <a:t>Fletez</a:t>
            </a:r>
            <a:r>
              <a:rPr lang="en-US" sz="1400" dirty="0" smtClean="0"/>
              <a:t>-Brant, Lee, Beer, NAR</a:t>
            </a:r>
          </a:p>
          <a:p>
            <a:r>
              <a:rPr lang="en-US" sz="1400" dirty="0" smtClean="0"/>
              <a:t>2013 </a:t>
            </a:r>
            <a:r>
              <a:rPr lang="en-US" sz="1400" dirty="0" err="1" smtClean="0"/>
              <a:t>Ghandi</a:t>
            </a:r>
            <a:r>
              <a:rPr lang="en-US" sz="1400" dirty="0" smtClean="0"/>
              <a:t>, Beer, J Math </a:t>
            </a:r>
            <a:r>
              <a:rPr lang="en-US" sz="1400" dirty="0" err="1" smtClean="0"/>
              <a:t>Biol</a:t>
            </a:r>
            <a:r>
              <a:rPr lang="en-US" sz="1400" dirty="0"/>
              <a:t> </a:t>
            </a:r>
            <a:r>
              <a:rPr lang="en-US" sz="1400" dirty="0" smtClean="0"/>
              <a:t>(gapped </a:t>
            </a:r>
            <a:r>
              <a:rPr lang="en-US" sz="1400" dirty="0" err="1" smtClean="0"/>
              <a:t>kmers</a:t>
            </a:r>
            <a:r>
              <a:rPr lang="en-US" sz="1400" dirty="0" smtClean="0"/>
              <a:t>)</a:t>
            </a:r>
          </a:p>
          <a:p>
            <a:r>
              <a:rPr lang="en-US" sz="1400" dirty="0" smtClean="0"/>
              <a:t>2011 Lee, </a:t>
            </a:r>
            <a:r>
              <a:rPr lang="en-US" sz="1400" dirty="0" err="1" smtClean="0"/>
              <a:t>Karchin</a:t>
            </a:r>
            <a:r>
              <a:rPr lang="en-US" sz="1400" dirty="0" smtClean="0"/>
              <a:t>, Beer, Genome Research  (</a:t>
            </a:r>
            <a:r>
              <a:rPr lang="en-US" sz="1400" dirty="0" err="1" smtClean="0"/>
              <a:t>kmers</a:t>
            </a:r>
            <a:r>
              <a:rPr lang="en-US" sz="1400" dirty="0" smtClean="0"/>
              <a:t>)</a:t>
            </a:r>
          </a:p>
          <a:p>
            <a:endParaRPr lang="en-US" sz="1400" dirty="0"/>
          </a:p>
        </p:txBody>
      </p:sp>
      <p:sp>
        <p:nvSpPr>
          <p:cNvPr id="8" name="Rectangle 7"/>
          <p:cNvSpPr/>
          <p:nvPr/>
        </p:nvSpPr>
        <p:spPr>
          <a:xfrm>
            <a:off x="4572000" y="3086510"/>
            <a:ext cx="2057400" cy="1478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81242" y="512382"/>
            <a:ext cx="8381516"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Define </a:t>
            </a:r>
            <a:r>
              <a:rPr lang="en-US" dirty="0"/>
              <a:t>a set of cell type specific </a:t>
            </a:r>
            <a:r>
              <a:rPr lang="en-US" dirty="0" smtClean="0"/>
              <a:t>enhancers using DHS, ATAC-</a:t>
            </a:r>
            <a:r>
              <a:rPr lang="en-US" dirty="0" err="1" smtClean="0"/>
              <a:t>seq</a:t>
            </a:r>
            <a:r>
              <a:rPr lang="en-US" dirty="0" smtClean="0"/>
              <a:t>, or chromatin state</a:t>
            </a:r>
          </a:p>
          <a:p>
            <a:pPr marL="285750" indent="-285750">
              <a:buFont typeface="Arial" panose="020B0604020202020204" pitchFamily="34" charset="0"/>
              <a:buChar char="•"/>
            </a:pPr>
            <a:r>
              <a:rPr lang="en-US" dirty="0" smtClean="0"/>
              <a:t>Train gkmSVM to learn regulatory TF binding site vocabulary for given cell-type</a:t>
            </a:r>
          </a:p>
          <a:p>
            <a:pPr marL="285750" indent="-285750">
              <a:buFont typeface="Arial" panose="020B0604020202020204" pitchFamily="34" charset="0"/>
              <a:buChar char="•"/>
            </a:pPr>
            <a:r>
              <a:rPr lang="en-US" dirty="0" smtClean="0"/>
              <a:t>Calculate how each SNP changes gkmSVM score to predict impact  (deltaSVM)</a:t>
            </a:r>
            <a:endParaRPr lang="en-US" dirty="0"/>
          </a:p>
        </p:txBody>
      </p:sp>
      <p:pic>
        <p:nvPicPr>
          <p:cNvPr id="11" name="Picture 10"/>
          <p:cNvPicPr>
            <a:picLocks noChangeAspect="1"/>
          </p:cNvPicPr>
          <p:nvPr/>
        </p:nvPicPr>
        <p:blipFill rotWithShape="1">
          <a:blip r:embed="rId3"/>
          <a:srcRect b="16584"/>
          <a:stretch/>
        </p:blipFill>
        <p:spPr>
          <a:xfrm>
            <a:off x="4297680" y="3086510"/>
            <a:ext cx="4780665" cy="3332811"/>
          </a:xfrm>
          <a:prstGeom prst="rect">
            <a:avLst/>
          </a:prstGeom>
        </p:spPr>
      </p:pic>
      <p:sp>
        <p:nvSpPr>
          <p:cNvPr id="3" name="TextBox 2"/>
          <p:cNvSpPr txBox="1"/>
          <p:nvPr/>
        </p:nvSpPr>
        <p:spPr>
          <a:xfrm>
            <a:off x="1576876" y="51515"/>
            <a:ext cx="5789840" cy="369332"/>
          </a:xfrm>
          <a:prstGeom prst="rect">
            <a:avLst/>
          </a:prstGeom>
          <a:noFill/>
        </p:spPr>
        <p:txBody>
          <a:bodyPr wrap="square" rtlCol="0">
            <a:spAutoFit/>
          </a:bodyPr>
          <a:lstStyle/>
          <a:p>
            <a:pPr algn="ctr"/>
            <a:r>
              <a:rPr lang="en-US" b="1" dirty="0" smtClean="0"/>
              <a:t>gkmSVM and deltaSVM </a:t>
            </a:r>
            <a:r>
              <a:rPr lang="en-US" b="1" dirty="0"/>
              <a:t>M</a:t>
            </a:r>
            <a:r>
              <a:rPr lang="en-US" b="1" dirty="0" smtClean="0"/>
              <a:t>ethod Overview</a:t>
            </a:r>
            <a:endParaRPr lang="en-US" b="1" dirty="0"/>
          </a:p>
        </p:txBody>
      </p:sp>
      <p:pic>
        <p:nvPicPr>
          <p:cNvPr id="2050" name="Picture 2" descr="http://journals.plos.org/ploscompbiol/article/asset?id=info:doi/10.1371/journal.pcbi.1003711.e00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122" y="5415582"/>
            <a:ext cx="1982997" cy="525615"/>
          </a:xfrm>
          <a:prstGeom prst="rect">
            <a:avLst/>
          </a:prstGeom>
          <a:noFill/>
          <a:extLst>
            <a:ext uri="{909E8E84-426E-40DD-AFC4-6F175D3DCCD1}">
              <a14:hiddenFill xmlns:a14="http://schemas.microsoft.com/office/drawing/2010/main">
                <a:solidFill>
                  <a:srgbClr val="FFFFFF"/>
                </a:solidFill>
              </a14:hiddenFill>
            </a:ext>
          </a:extLst>
        </p:spPr>
      </p:pic>
      <p:sp>
        <p:nvSpPr>
          <p:cNvPr id="9" name="Left-Right Arrow 8"/>
          <p:cNvSpPr/>
          <p:nvPr/>
        </p:nvSpPr>
        <p:spPr>
          <a:xfrm>
            <a:off x="1836295" y="4661941"/>
            <a:ext cx="367259" cy="23234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p:cNvSpPr txBox="1"/>
              <p:nvPr/>
            </p:nvSpPr>
            <p:spPr>
              <a:xfrm>
                <a:off x="2483059" y="5400203"/>
                <a:ext cx="1627305" cy="461921"/>
              </a:xfrm>
              <a:prstGeom prst="rect">
                <a:avLst/>
              </a:prstGeom>
              <a:noFill/>
            </p:spPr>
            <p:txBody>
              <a:bodyPr wrap="none" lIns="0" tIns="0" rIns="0" bIns="0" rtlCol="0">
                <a:spAutoFit/>
              </a:bodyPr>
              <a:lstStyle/>
              <a:p>
                <a14:m>
                  <m:oMath xmlns:m="http://schemas.openxmlformats.org/officeDocument/2006/math">
                    <m:sSup>
                      <m:sSupPr>
                        <m:ctrlPr>
                          <a:rPr lang="en-US" b="0" i="1" smtClean="0">
                            <a:latin typeface="Cambria Math" charset="0"/>
                          </a:rPr>
                        </m:ctrlPr>
                      </m:sSupPr>
                      <m:e>
                        <m:r>
                          <a:rPr lang="en-US" b="0" i="1" smtClean="0">
                            <a:latin typeface="Cambria Math" panose="02040503050406030204" pitchFamily="18" charset="0"/>
                          </a:rPr>
                          <m:t>4</m:t>
                        </m:r>
                      </m:e>
                      <m:sup>
                        <m:r>
                          <a:rPr lang="en-US" b="0" i="1" smtClean="0">
                            <a:latin typeface="Cambria Math" panose="02040503050406030204" pitchFamily="18" charset="0"/>
                          </a:rPr>
                          <m:t>6</m:t>
                        </m:r>
                      </m:sup>
                    </m:sSup>
                    <m:d>
                      <m:dPr>
                        <m:ctrlPr>
                          <a:rPr lang="en-US" b="0" i="1" smtClean="0">
                            <a:latin typeface="Cambria Math" charset="0"/>
                          </a:rPr>
                        </m:ctrlPr>
                      </m:dPr>
                      <m:e>
                        <m:m>
                          <m:mPr>
                            <m:mcs>
                              <m:mc>
                                <m:mcPr>
                                  <m:count m:val="1"/>
                                  <m:mcJc m:val="center"/>
                                </m:mcPr>
                              </m:mc>
                            </m:mcs>
                            <m:ctrlPr>
                              <a:rPr lang="en-US" b="0" i="1" smtClean="0">
                                <a:latin typeface="Cambria Math" charset="0"/>
                              </a:rPr>
                            </m:ctrlPr>
                          </m:mPr>
                          <m:mr>
                            <m:e>
                              <m:r>
                                <m:rPr>
                                  <m:brk m:alnAt="7"/>
                                </m:rPr>
                                <a:rPr lang="en-US" b="0" i="1" smtClean="0">
                                  <a:latin typeface="Cambria Math" panose="02040503050406030204" pitchFamily="18" charset="0"/>
                                </a:rPr>
                                <m:t>1</m:t>
                              </m:r>
                              <m:r>
                                <a:rPr lang="en-US" b="0" i="1" smtClean="0">
                                  <a:latin typeface="Cambria Math" panose="02040503050406030204" pitchFamily="18" charset="0"/>
                                </a:rPr>
                                <m:t>0</m:t>
                              </m:r>
                            </m:e>
                          </m:mr>
                          <m:mr>
                            <m:e>
                              <m:r>
                                <a:rPr lang="en-US" b="0" i="1" smtClean="0">
                                  <a:latin typeface="Cambria Math" panose="02040503050406030204" pitchFamily="18" charset="0"/>
                                </a:rPr>
                                <m:t>6</m:t>
                              </m:r>
                            </m:e>
                          </m:mr>
                        </m:m>
                      </m:e>
                    </m:d>
                  </m:oMath>
                </a14:m>
                <a:r>
                  <a:rPr lang="en-US" dirty="0"/>
                  <a:t>= 860160</a:t>
                </a:r>
              </a:p>
            </p:txBody>
          </p:sp>
        </mc:Choice>
        <mc:Fallback xmlns="">
          <p:sp>
            <p:nvSpPr>
              <p:cNvPr id="12" name="TextBox 11"/>
              <p:cNvSpPr txBox="1">
                <a:spLocks noRot="1" noChangeAspect="1" noMove="1" noResize="1" noEditPoints="1" noAdjustHandles="1" noChangeArrowheads="1" noChangeShapeType="1" noTextEdit="1"/>
              </p:cNvSpPr>
              <p:nvPr/>
            </p:nvSpPr>
            <p:spPr>
              <a:xfrm>
                <a:off x="2483059" y="5400203"/>
                <a:ext cx="1627305" cy="461921"/>
              </a:xfrm>
              <a:prstGeom prst="rect">
                <a:avLst/>
              </a:prstGeom>
              <a:blipFill rotWithShape="0">
                <a:blip r:embed="rId5"/>
                <a:stretch>
                  <a:fillRect r="-7865" b="-13158"/>
                </a:stretch>
              </a:blipFill>
            </p:spPr>
            <p:txBody>
              <a:bodyPr/>
              <a:lstStyle/>
              <a:p>
                <a:r>
                  <a:rPr lang="en-US">
                    <a:noFill/>
                  </a:rPr>
                  <a:t> </a:t>
                </a:r>
              </a:p>
            </p:txBody>
          </p:sp>
        </mc:Fallback>
      </mc:AlternateContent>
      <p:sp>
        <p:nvSpPr>
          <p:cNvPr id="13" name="Text Box 6"/>
          <p:cNvSpPr txBox="1">
            <a:spLocks noChangeArrowheads="1"/>
          </p:cNvSpPr>
          <p:nvPr/>
        </p:nvSpPr>
        <p:spPr bwMode="auto">
          <a:xfrm>
            <a:off x="357890" y="636082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4" name="Text Box 8"/>
          <p:cNvSpPr txBox="1">
            <a:spLocks noChangeArrowheads="1"/>
          </p:cNvSpPr>
          <p:nvPr/>
        </p:nvSpPr>
        <p:spPr bwMode="auto">
          <a:xfrm>
            <a:off x="8157307" y="6360825"/>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15" name="Text Box 9"/>
          <p:cNvSpPr txBox="1">
            <a:spLocks noChangeArrowheads="1"/>
          </p:cNvSpPr>
          <p:nvPr/>
        </p:nvSpPr>
        <p:spPr bwMode="auto">
          <a:xfrm>
            <a:off x="3294765" y="636082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209008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0890" r="12725" b="16697"/>
          <a:stretch/>
        </p:blipFill>
        <p:spPr>
          <a:xfrm>
            <a:off x="356403" y="772856"/>
            <a:ext cx="3551438" cy="5569447"/>
          </a:xfrm>
          <a:prstGeom prst="rect">
            <a:avLst/>
          </a:prstGeom>
        </p:spPr>
      </p:pic>
      <p:sp>
        <p:nvSpPr>
          <p:cNvPr id="3" name="TextBox 2"/>
          <p:cNvSpPr txBox="1"/>
          <p:nvPr/>
        </p:nvSpPr>
        <p:spPr>
          <a:xfrm>
            <a:off x="1053276" y="637082"/>
            <a:ext cx="5039245" cy="6063198"/>
          </a:xfrm>
          <a:prstGeom prst="rect">
            <a:avLst/>
          </a:prstGeom>
          <a:noFill/>
        </p:spPr>
        <p:txBody>
          <a:bodyPr wrap="square" rtlCol="0">
            <a:spAutoFit/>
          </a:bodyPr>
          <a:lstStyle/>
          <a:p>
            <a:r>
              <a:rPr lang="en-US" sz="1600" b="1" dirty="0" smtClean="0">
                <a:cs typeface="Courier New" panose="02070309020205020404" pitchFamily="49" charset="0"/>
              </a:rPr>
              <a:t>GM12878:</a:t>
            </a:r>
          </a:p>
          <a:p>
            <a:r>
              <a:rPr lang="en-US" sz="1600" b="1" dirty="0" smtClean="0">
                <a:cs typeface="Courier New" panose="02070309020205020404" pitchFamily="49" charset="0"/>
              </a:rPr>
              <a:t>kmers with positive regulatory activity 	</a:t>
            </a:r>
          </a:p>
          <a:p>
            <a:r>
              <a:rPr lang="en-US" sz="1600" b="1" dirty="0" err="1" smtClean="0">
                <a:cs typeface="Courier New" panose="02070309020205020404" pitchFamily="49" charset="0"/>
              </a:rPr>
              <a:t>kmer</a:t>
            </a:r>
            <a:r>
              <a:rPr lang="en-US" sz="1600" b="1" dirty="0" smtClean="0">
                <a:cs typeface="Courier New" panose="02070309020205020404" pitchFamily="49" charset="0"/>
              </a:rPr>
              <a:t>             reverse comp     weight</a:t>
            </a:r>
          </a:p>
          <a:p>
            <a:r>
              <a:rPr lang="en-US" sz="1200" dirty="0" smtClean="0">
                <a:latin typeface="Courier New" panose="02070309020205020404" pitchFamily="49" charset="0"/>
                <a:cs typeface="Courier New" panose="02070309020205020404" pitchFamily="49" charset="0"/>
              </a:rPr>
              <a:t>CCACTAGGGG  CCCCTAGTGG    5.773</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CCACTAGAGG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CCTCTAGTGG </a:t>
            </a:r>
            <a:r>
              <a:rPr lang="en-US" sz="1200" dirty="0" smtClean="0">
                <a:latin typeface="Courier New" panose="02070309020205020404" pitchFamily="49" charset="0"/>
                <a:cs typeface="Courier New" panose="02070309020205020404" pitchFamily="49" charset="0"/>
              </a:rPr>
              <a:t>   5.713</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CACCTAGTGG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CCACTAGGTG </a:t>
            </a:r>
            <a:r>
              <a:rPr lang="en-US" sz="1200" dirty="0" smtClean="0">
                <a:latin typeface="Courier New" panose="02070309020205020404" pitchFamily="49" charset="0"/>
                <a:cs typeface="Courier New" panose="02070309020205020404" pitchFamily="49" charset="0"/>
              </a:rPr>
              <a:t>   5.673</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CACTAGAGGG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CCCTCTAGTG </a:t>
            </a:r>
            <a:r>
              <a:rPr lang="en-US" sz="1200" dirty="0" smtClean="0">
                <a:latin typeface="Courier New" panose="02070309020205020404" pitchFamily="49" charset="0"/>
                <a:cs typeface="Courier New" panose="02070309020205020404" pitchFamily="49" charset="0"/>
              </a:rPr>
              <a:t>   5.618</a:t>
            </a:r>
            <a:endParaRPr lang="en-US" sz="1200" dirty="0">
              <a:latin typeface="Courier New" panose="02070309020205020404" pitchFamily="49" charset="0"/>
              <a:cs typeface="Courier New" panose="02070309020205020404" pitchFamily="49" charset="0"/>
            </a:endParaRPr>
          </a:p>
          <a:p>
            <a:r>
              <a:rPr lang="en-US" sz="1200" b="1" dirty="0">
                <a:solidFill>
                  <a:srgbClr val="FF0000"/>
                </a:solidFill>
                <a:latin typeface="Courier New" panose="02070309020205020404" pitchFamily="49" charset="0"/>
                <a:cs typeface="Courier New" panose="02070309020205020404" pitchFamily="49" charset="0"/>
              </a:rPr>
              <a:t>GGAAATCCCC</a:t>
            </a:r>
            <a:r>
              <a:rPr lang="en-US" sz="1200" dirty="0">
                <a:latin typeface="Courier New" panose="02070309020205020404" pitchFamily="49" charset="0"/>
                <a:cs typeface="Courier New" panose="02070309020205020404" pitchFamily="49" charset="0"/>
              </a:rPr>
              <a:t>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GGGGATTTCC </a:t>
            </a:r>
            <a:r>
              <a:rPr lang="en-US" sz="1200" dirty="0" smtClean="0">
                <a:latin typeface="Courier New" panose="02070309020205020404" pitchFamily="49" charset="0"/>
                <a:cs typeface="Courier New" panose="02070309020205020404" pitchFamily="49" charset="0"/>
              </a:rPr>
              <a:t>   5.574</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CACTAGGGGG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CCCCCTAGTG </a:t>
            </a:r>
            <a:r>
              <a:rPr lang="en-US" sz="1200" dirty="0" smtClean="0">
                <a:latin typeface="Courier New" panose="02070309020205020404" pitchFamily="49" charset="0"/>
                <a:cs typeface="Courier New" panose="02070309020205020404" pitchFamily="49" charset="0"/>
              </a:rPr>
              <a:t>   5.529</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CACTAGGTGG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CCACCTAGTG </a:t>
            </a:r>
            <a:r>
              <a:rPr lang="en-US" sz="1200" dirty="0" smtClean="0">
                <a:latin typeface="Courier New" panose="02070309020205020404" pitchFamily="49" charset="0"/>
                <a:cs typeface="Courier New" panose="02070309020205020404" pitchFamily="49" charset="0"/>
              </a:rPr>
              <a:t>   5.419</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CACCAGGTGG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CCACCTGGTG </a:t>
            </a:r>
            <a:r>
              <a:rPr lang="en-US" sz="1200" dirty="0" smtClean="0">
                <a:latin typeface="Courier New" panose="02070309020205020404" pitchFamily="49" charset="0"/>
                <a:cs typeface="Courier New" panose="02070309020205020404" pitchFamily="49" charset="0"/>
              </a:rPr>
              <a:t>   5.414</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CACTAGATGG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CCATCTAGTG </a:t>
            </a:r>
            <a:r>
              <a:rPr lang="en-US" sz="1200" dirty="0" smtClean="0">
                <a:latin typeface="Courier New" panose="02070309020205020404" pitchFamily="49" charset="0"/>
                <a:cs typeface="Courier New" panose="02070309020205020404" pitchFamily="49" charset="0"/>
              </a:rPr>
              <a:t>   5.388</a:t>
            </a:r>
            <a:endParaRPr lang="en-US" sz="1200" dirty="0">
              <a:latin typeface="Courier New" panose="02070309020205020404" pitchFamily="49" charset="0"/>
              <a:cs typeface="Courier New" panose="02070309020205020404" pitchFamily="49" charset="0"/>
            </a:endParaRPr>
          </a:p>
          <a:p>
            <a:r>
              <a:rPr lang="en-US" sz="1200" dirty="0">
                <a:latin typeface="Courier New" panose="02070309020205020404" pitchFamily="49" charset="0"/>
                <a:cs typeface="Courier New" panose="02070309020205020404" pitchFamily="49" charset="0"/>
              </a:rPr>
              <a:t>CATCTAGTGG </a:t>
            </a:r>
            <a:r>
              <a:rPr lang="en-US" sz="1200" dirty="0" smtClean="0">
                <a:latin typeface="Courier New" panose="02070309020205020404" pitchFamily="49" charset="0"/>
                <a:cs typeface="Courier New" panose="02070309020205020404" pitchFamily="49" charset="0"/>
              </a:rPr>
              <a:t> </a:t>
            </a:r>
            <a:r>
              <a:rPr lang="en-US" sz="1200" dirty="0">
                <a:latin typeface="Courier New" panose="02070309020205020404" pitchFamily="49" charset="0"/>
                <a:cs typeface="Courier New" panose="02070309020205020404" pitchFamily="49" charset="0"/>
              </a:rPr>
              <a:t>CCACTAGATG </a:t>
            </a:r>
            <a:r>
              <a:rPr lang="en-US" sz="1200" dirty="0" smtClean="0">
                <a:latin typeface="Courier New" panose="02070309020205020404" pitchFamily="49" charset="0"/>
                <a:cs typeface="Courier New" panose="02070309020205020404" pitchFamily="49" charset="0"/>
              </a:rPr>
              <a:t>   5.361</a:t>
            </a:r>
          </a:p>
          <a:p>
            <a:r>
              <a:rPr lang="en-US" sz="1200" dirty="0" smtClean="0">
                <a:latin typeface="Courier New" panose="02070309020205020404" pitchFamily="49" charset="0"/>
                <a:cs typeface="Courier New" panose="02070309020205020404" pitchFamily="49" charset="0"/>
              </a:rPr>
              <a:t> ... </a:t>
            </a:r>
            <a:endParaRPr lang="en-US" sz="1200" dirty="0">
              <a:latin typeface="Courier New" panose="02070309020205020404" pitchFamily="49" charset="0"/>
              <a:cs typeface="Courier New" panose="02070309020205020404" pitchFamily="49" charset="0"/>
            </a:endParaRPr>
          </a:p>
          <a:p>
            <a:endParaRPr lang="en-US" sz="1200" dirty="0" smtClean="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endParaRPr lang="en-US" sz="1200" dirty="0" smtClean="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endParaRPr lang="en-US" sz="1200" dirty="0" smtClean="0">
              <a:latin typeface="Courier New" panose="02070309020205020404" pitchFamily="49" charset="0"/>
              <a:cs typeface="Courier New" panose="02070309020205020404" pitchFamily="49" charset="0"/>
            </a:endParaRPr>
          </a:p>
          <a:p>
            <a:endParaRPr lang="en-US" sz="1200" dirty="0">
              <a:latin typeface="Courier New" panose="02070309020205020404" pitchFamily="49" charset="0"/>
              <a:cs typeface="Courier New" panose="02070309020205020404" pitchFamily="49" charset="0"/>
            </a:endParaRPr>
          </a:p>
          <a:p>
            <a:endParaRPr lang="en-US" sz="1200" dirty="0" smtClean="0">
              <a:latin typeface="Courier New" panose="02070309020205020404" pitchFamily="49" charset="0"/>
              <a:cs typeface="Courier New" panose="02070309020205020404" pitchFamily="49" charset="0"/>
            </a:endParaRPr>
          </a:p>
          <a:p>
            <a:endParaRPr lang="en-US" sz="1200" dirty="0" smtClean="0">
              <a:latin typeface="Courier New" panose="02070309020205020404" pitchFamily="49" charset="0"/>
              <a:cs typeface="Courier New" panose="02070309020205020404" pitchFamily="49" charset="0"/>
            </a:endParaRPr>
          </a:p>
          <a:p>
            <a:endParaRPr lang="en-US" sz="1200" dirty="0" smtClean="0">
              <a:latin typeface="Courier New" panose="02070309020205020404" pitchFamily="49" charset="0"/>
              <a:cs typeface="Courier New" panose="02070309020205020404" pitchFamily="49" charset="0"/>
            </a:endParaRPr>
          </a:p>
          <a:p>
            <a:endParaRPr lang="en-US" sz="1200" dirty="0" smtClean="0">
              <a:latin typeface="Courier New" panose="02070309020205020404" pitchFamily="49" charset="0"/>
              <a:cs typeface="Courier New" panose="02070309020205020404" pitchFamily="49" charset="0"/>
            </a:endParaRPr>
          </a:p>
          <a:p>
            <a:r>
              <a:rPr lang="en-US" sz="1200" dirty="0" smtClean="0">
                <a:latin typeface="Courier New" panose="02070309020205020404" pitchFamily="49" charset="0"/>
                <a:cs typeface="Courier New" panose="02070309020205020404" pitchFamily="49" charset="0"/>
              </a:rPr>
              <a:t> ...</a:t>
            </a:r>
          </a:p>
          <a:p>
            <a:r>
              <a:rPr lang="en-US" sz="1200" dirty="0" smtClean="0">
                <a:latin typeface="Courier New" panose="02070309020205020404" pitchFamily="49" charset="0"/>
                <a:cs typeface="Courier New" panose="02070309020205020404" pitchFamily="49" charset="0"/>
              </a:rPr>
              <a:t>CGGGGGGTCC  GGACCCCCCG   -1.546</a:t>
            </a:r>
          </a:p>
          <a:p>
            <a:r>
              <a:rPr lang="en-US" sz="1200" dirty="0" smtClean="0">
                <a:latin typeface="Courier New" panose="02070309020205020404" pitchFamily="49" charset="0"/>
                <a:cs typeface="Courier New" panose="02070309020205020404" pitchFamily="49" charset="0"/>
              </a:rPr>
              <a:t>GGGGGTCTCA  TGAGACCCCC   -1.588</a:t>
            </a:r>
          </a:p>
          <a:p>
            <a:r>
              <a:rPr lang="en-US" sz="1200" dirty="0" smtClean="0">
                <a:latin typeface="Courier New" panose="02070309020205020404" pitchFamily="49" charset="0"/>
                <a:cs typeface="Courier New" panose="02070309020205020404" pitchFamily="49" charset="0"/>
              </a:rPr>
              <a:t>CGGGGGTCCC  GGGACCCCCG   -1.680</a:t>
            </a:r>
          </a:p>
          <a:p>
            <a:r>
              <a:rPr lang="en-US" sz="1200" dirty="0" smtClean="0">
                <a:latin typeface="Courier New" panose="02070309020205020404" pitchFamily="49" charset="0"/>
                <a:cs typeface="Courier New" panose="02070309020205020404" pitchFamily="49" charset="0"/>
              </a:rPr>
              <a:t>CCCCCTCCCC  GGGGAGGGGG   -1.787</a:t>
            </a:r>
          </a:p>
          <a:p>
            <a:r>
              <a:rPr lang="en-US" sz="1200" dirty="0" smtClean="0">
                <a:latin typeface="Courier New" panose="02070309020205020404" pitchFamily="49" charset="0"/>
                <a:cs typeface="Courier New" panose="02070309020205020404" pitchFamily="49" charset="0"/>
              </a:rPr>
              <a:t>CCCCCTGCCC  GGGCAGGGGG   -1.893</a:t>
            </a:r>
          </a:p>
          <a:p>
            <a:r>
              <a:rPr lang="en-US" sz="1600" b="1" dirty="0" err="1">
                <a:cs typeface="Courier New" panose="02070309020205020404" pitchFamily="49" charset="0"/>
              </a:rPr>
              <a:t>kmers</a:t>
            </a:r>
            <a:r>
              <a:rPr lang="en-US" sz="1600" b="1" dirty="0">
                <a:cs typeface="Courier New" panose="02070309020205020404" pitchFamily="49" charset="0"/>
              </a:rPr>
              <a:t> with </a:t>
            </a:r>
            <a:r>
              <a:rPr lang="en-US" sz="1600" b="1" dirty="0" smtClean="0">
                <a:cs typeface="Courier New" panose="02070309020205020404" pitchFamily="49" charset="0"/>
              </a:rPr>
              <a:t>negative </a:t>
            </a:r>
            <a:r>
              <a:rPr lang="en-US" sz="1600" b="1" dirty="0">
                <a:cs typeface="Courier New" panose="02070309020205020404" pitchFamily="49" charset="0"/>
              </a:rPr>
              <a:t>regulatory activity</a:t>
            </a:r>
            <a:endParaRPr lang="en-US" sz="1600" b="1" dirty="0">
              <a:latin typeface="Courier New" panose="02070309020205020404" pitchFamily="49" charset="0"/>
              <a:cs typeface="Courier New" panose="02070309020205020404" pitchFamily="49" charset="0"/>
            </a:endParaRPr>
          </a:p>
        </p:txBody>
      </p:sp>
      <p:sp>
        <p:nvSpPr>
          <p:cNvPr id="5" name="TextBox 4"/>
          <p:cNvSpPr txBox="1"/>
          <p:nvPr/>
        </p:nvSpPr>
        <p:spPr>
          <a:xfrm>
            <a:off x="4998253" y="556358"/>
            <a:ext cx="3197912" cy="2800767"/>
          </a:xfrm>
          <a:prstGeom prst="rect">
            <a:avLst/>
          </a:prstGeom>
          <a:noFill/>
        </p:spPr>
        <p:txBody>
          <a:bodyPr wrap="square" rtlCol="0">
            <a:spAutoFit/>
          </a:bodyPr>
          <a:lstStyle/>
          <a:p>
            <a:r>
              <a:rPr lang="en-US" sz="1600" dirty="0" smtClean="0">
                <a:latin typeface="Arial" panose="020B0604020202020204" pitchFamily="34" charset="0"/>
                <a:cs typeface="Arial" panose="020B0604020202020204" pitchFamily="34" charset="0"/>
              </a:rPr>
              <a:t>CTCF</a:t>
            </a:r>
            <a:endParaRPr lang="en-US" sz="1600" dirty="0">
              <a:latin typeface="Arial" panose="020B0604020202020204" pitchFamily="34" charset="0"/>
              <a:cs typeface="Arial" panose="020B0604020202020204" pitchFamily="34" charset="0"/>
            </a:endParaRPr>
          </a:p>
          <a:p>
            <a:r>
              <a:rPr lang="en-US" sz="1600" dirty="0" smtClean="0">
                <a:latin typeface="Arial" panose="020B0604020202020204" pitchFamily="34" charset="0"/>
                <a:cs typeface="Arial" panose="020B0604020202020204" pitchFamily="34" charset="0"/>
              </a:rPr>
              <a:t>Bcl11a/Runx1</a:t>
            </a:r>
          </a:p>
          <a:p>
            <a:r>
              <a:rPr lang="en-US" sz="1600" dirty="0" smtClean="0">
                <a:latin typeface="Arial" panose="020B0604020202020204" pitchFamily="34" charset="0"/>
                <a:cs typeface="Arial" panose="020B0604020202020204" pitchFamily="34" charset="0"/>
              </a:rPr>
              <a:t>Pax5</a:t>
            </a:r>
          </a:p>
          <a:p>
            <a:r>
              <a:rPr lang="en-US" sz="1600" dirty="0" smtClean="0">
                <a:latin typeface="Arial" panose="020B0604020202020204" pitchFamily="34" charset="0"/>
                <a:cs typeface="Arial" panose="020B0604020202020204" pitchFamily="34" charset="0"/>
              </a:rPr>
              <a:t>SP1</a:t>
            </a:r>
          </a:p>
          <a:p>
            <a:r>
              <a:rPr lang="en-US" sz="1600" dirty="0" smtClean="0">
                <a:latin typeface="Arial" panose="020B0604020202020204" pitchFamily="34" charset="0"/>
                <a:cs typeface="Arial" panose="020B0604020202020204" pitchFamily="34" charset="0"/>
              </a:rPr>
              <a:t>IRF4</a:t>
            </a:r>
          </a:p>
          <a:p>
            <a:r>
              <a:rPr lang="en-US" sz="1600" dirty="0" smtClean="0">
                <a:latin typeface="Arial" panose="020B0604020202020204" pitchFamily="34" charset="0"/>
                <a:cs typeface="Arial" panose="020B0604020202020204" pitchFamily="34" charset="0"/>
              </a:rPr>
              <a:t>YY1</a:t>
            </a:r>
          </a:p>
          <a:p>
            <a:r>
              <a:rPr lang="en-US" sz="1600" dirty="0" err="1" smtClean="0">
                <a:latin typeface="Arial" panose="020B0604020202020204" pitchFamily="34" charset="0"/>
                <a:cs typeface="Arial" panose="020B0604020202020204" pitchFamily="34" charset="0"/>
              </a:rPr>
              <a:t>Gabpa</a:t>
            </a:r>
            <a:endParaRPr lang="en-US" sz="1600" dirty="0" smtClean="0">
              <a:latin typeface="Arial" panose="020B0604020202020204" pitchFamily="34" charset="0"/>
              <a:cs typeface="Arial" panose="020B0604020202020204" pitchFamily="34" charset="0"/>
            </a:endParaRPr>
          </a:p>
          <a:p>
            <a:r>
              <a:rPr lang="en-US" sz="1600" dirty="0" err="1" smtClean="0">
                <a:latin typeface="Arial" panose="020B0604020202020204" pitchFamily="34" charset="0"/>
                <a:cs typeface="Arial" panose="020B0604020202020204" pitchFamily="34" charset="0"/>
              </a:rPr>
              <a:t>Batf</a:t>
            </a:r>
            <a:r>
              <a:rPr lang="en-US" sz="1600" dirty="0" smtClean="0">
                <a:latin typeface="Arial" panose="020B0604020202020204" pitchFamily="34" charset="0"/>
                <a:cs typeface="Arial" panose="020B0604020202020204" pitchFamily="34" charset="0"/>
              </a:rPr>
              <a:t>/AP-1</a:t>
            </a:r>
          </a:p>
          <a:p>
            <a:r>
              <a:rPr lang="en-US" sz="1600" dirty="0" err="1" smtClean="0">
                <a:solidFill>
                  <a:srgbClr val="FF0000"/>
                </a:solidFill>
                <a:latin typeface="Arial" panose="020B0604020202020204" pitchFamily="34" charset="0"/>
                <a:cs typeface="Arial" panose="020B0604020202020204" pitchFamily="34" charset="0"/>
              </a:rPr>
              <a:t>NFkB</a:t>
            </a:r>
            <a:endParaRPr lang="en-US" sz="1600" dirty="0" smtClean="0">
              <a:solidFill>
                <a:srgbClr val="FF0000"/>
              </a:solidFill>
              <a:latin typeface="Arial" panose="020B0604020202020204" pitchFamily="34" charset="0"/>
              <a:cs typeface="Arial" panose="020B0604020202020204" pitchFamily="34" charset="0"/>
            </a:endParaRPr>
          </a:p>
          <a:p>
            <a:r>
              <a:rPr lang="en-US" sz="1600" dirty="0" smtClean="0">
                <a:latin typeface="Arial" panose="020B0604020202020204" pitchFamily="34" charset="0"/>
                <a:cs typeface="Arial" panose="020B0604020202020204" pitchFamily="34" charset="0"/>
              </a:rPr>
              <a:t>PU1</a:t>
            </a:r>
          </a:p>
          <a:p>
            <a:r>
              <a:rPr lang="en-US" sz="1600" dirty="0" smtClean="0">
                <a:latin typeface="Arial" panose="020B0604020202020204" pitchFamily="34" charset="0"/>
                <a:cs typeface="Arial" panose="020B0604020202020204" pitchFamily="34" charset="0"/>
              </a:rPr>
              <a:t>NRF1</a:t>
            </a:r>
          </a:p>
        </p:txBody>
      </p:sp>
      <p:cxnSp>
        <p:nvCxnSpPr>
          <p:cNvPr id="6" name="Straight Arrow Connector 5"/>
          <p:cNvCxnSpPr/>
          <p:nvPr/>
        </p:nvCxnSpPr>
        <p:spPr>
          <a:xfrm flipH="1">
            <a:off x="1111752" y="3166282"/>
            <a:ext cx="3666604" cy="428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78356" y="3166282"/>
            <a:ext cx="1420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79635" y="711481"/>
            <a:ext cx="4958" cy="24548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778356" y="711481"/>
            <a:ext cx="14207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6270754" y="552801"/>
            <a:ext cx="2459053" cy="2775013"/>
            <a:chOff x="6847562" y="415295"/>
            <a:chExt cx="1831273" cy="680018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7238" y="415295"/>
              <a:ext cx="1781597" cy="62296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3569" y="1109067"/>
              <a:ext cx="1159111" cy="62296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796" y="6592508"/>
              <a:ext cx="1475720" cy="62296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4797" y="5987092"/>
              <a:ext cx="1475720" cy="622967"/>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5540" y="5391499"/>
              <a:ext cx="1089350" cy="622967"/>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61872" y="4254530"/>
              <a:ext cx="1625975" cy="622967"/>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09961" y="3663230"/>
              <a:ext cx="1475720" cy="622967"/>
            </a:xfrm>
            <a:prstGeom prst="rect">
              <a:avLst/>
            </a:prstGeom>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48861" y="3062923"/>
              <a:ext cx="1475720" cy="622967"/>
            </a:xfrm>
            <a:prstGeom prst="rect">
              <a:avLst/>
            </a:prstGeom>
          </p:spPr>
        </p:pic>
        <p:pic>
          <p:nvPicPr>
            <p:cNvPr id="19" name="Pictur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48860" y="2393386"/>
              <a:ext cx="1475720" cy="622967"/>
            </a:xfrm>
            <a:prstGeom prst="rect">
              <a:avLst/>
            </a:prstGeom>
          </p:spPr>
        </p:pic>
        <p:pic>
          <p:nvPicPr>
            <p:cNvPr id="21" name="Picture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28619" y="4842692"/>
              <a:ext cx="1092480" cy="621783"/>
            </a:xfrm>
            <a:prstGeom prst="rect">
              <a:avLst/>
            </a:prstGeom>
          </p:spPr>
        </p:pic>
        <p:pic>
          <p:nvPicPr>
            <p:cNvPr id="26" name="Picture 2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47562" y="1764153"/>
              <a:ext cx="1646150" cy="611590"/>
            </a:xfrm>
            <a:prstGeom prst="rect">
              <a:avLst/>
            </a:prstGeom>
          </p:spPr>
        </p:pic>
      </p:grpSp>
      <p:sp>
        <p:nvSpPr>
          <p:cNvPr id="33" name="TextBox 32"/>
          <p:cNvSpPr txBox="1"/>
          <p:nvPr/>
        </p:nvSpPr>
        <p:spPr>
          <a:xfrm rot="16200000">
            <a:off x="-2472846" y="2308919"/>
            <a:ext cx="5936105" cy="369332"/>
          </a:xfrm>
          <a:prstGeom prst="rect">
            <a:avLst/>
          </a:prstGeom>
          <a:noFill/>
        </p:spPr>
        <p:txBody>
          <a:bodyPr wrap="square" rtlCol="0">
            <a:spAutoFit/>
          </a:bodyPr>
          <a:lstStyle/>
          <a:p>
            <a:r>
              <a:rPr lang="en-US" dirty="0" smtClean="0"/>
              <a:t>Distribution of 524,800 10-mer weights</a:t>
            </a:r>
            <a:endParaRPr lang="en-US" dirty="0"/>
          </a:p>
        </p:txBody>
      </p:sp>
      <p:sp>
        <p:nvSpPr>
          <p:cNvPr id="36" name="Title 22"/>
          <p:cNvSpPr txBox="1">
            <a:spLocks/>
          </p:cNvSpPr>
          <p:nvPr/>
        </p:nvSpPr>
        <p:spPr>
          <a:xfrm>
            <a:off x="74951" y="69438"/>
            <a:ext cx="8962151"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b="1" dirty="0" err="1" smtClean="0"/>
              <a:t>gkm</a:t>
            </a:r>
            <a:r>
              <a:rPr lang="en-US" sz="2000" b="1" dirty="0" smtClean="0"/>
              <a:t>-SVM Weights Encode Co-factor TFs Required to Predict Cell-specific Binding</a:t>
            </a:r>
            <a:endParaRPr lang="en-US" sz="2000" b="1" dirty="0"/>
          </a:p>
        </p:txBody>
      </p:sp>
      <p:sp>
        <p:nvSpPr>
          <p:cNvPr id="37" name="TextBox 36"/>
          <p:cNvSpPr txBox="1"/>
          <p:nvPr/>
        </p:nvSpPr>
        <p:spPr>
          <a:xfrm>
            <a:off x="5152987" y="3467232"/>
            <a:ext cx="4159705" cy="523220"/>
          </a:xfrm>
          <a:prstGeom prst="rect">
            <a:avLst/>
          </a:prstGeom>
          <a:noFill/>
        </p:spPr>
        <p:txBody>
          <a:bodyPr wrap="square" rtlCol="0">
            <a:spAutoFit/>
          </a:bodyPr>
          <a:lstStyle/>
          <a:p>
            <a:r>
              <a:rPr lang="en-US" sz="1400" dirty="0" smtClean="0"/>
              <a:t>467 Chip-</a:t>
            </a:r>
            <a:r>
              <a:rPr lang="en-US" sz="1400" dirty="0" err="1" smtClean="0"/>
              <a:t>seq</a:t>
            </a:r>
            <a:r>
              <a:rPr lang="en-US" sz="1400" dirty="0" smtClean="0"/>
              <a:t> datasets   Wang , J    GR 2012</a:t>
            </a:r>
          </a:p>
          <a:p>
            <a:endParaRPr lang="en-US" sz="1400" dirty="0"/>
          </a:p>
        </p:txBody>
      </p:sp>
      <p:pic>
        <p:nvPicPr>
          <p:cNvPr id="38" name="Picture 37"/>
          <p:cNvPicPr>
            <a:picLocks noChangeAspect="1"/>
          </p:cNvPicPr>
          <p:nvPr/>
        </p:nvPicPr>
        <p:blipFill>
          <a:blip r:embed="rId14"/>
          <a:stretch>
            <a:fillRect/>
          </a:stretch>
        </p:blipFill>
        <p:spPr>
          <a:xfrm>
            <a:off x="5115631" y="3789232"/>
            <a:ext cx="3188920" cy="2944792"/>
          </a:xfrm>
          <a:prstGeom prst="rect">
            <a:avLst/>
          </a:prstGeom>
        </p:spPr>
      </p:pic>
    </p:spTree>
    <p:extLst>
      <p:ext uri="{BB962C8B-B14F-4D97-AF65-F5344CB8AC3E}">
        <p14:creationId xmlns:p14="http://schemas.microsoft.com/office/powerpoint/2010/main" val="2358444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4800" y="0"/>
            <a:ext cx="96012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2400" dirty="0" smtClean="0">
                <a:latin typeface="Calibri" pitchFamily="34" charset="0"/>
              </a:rPr>
              <a:t> </a:t>
            </a:r>
            <a:r>
              <a:rPr lang="en-US" altLang="ko-KR" sz="2000" b="1" dirty="0" smtClean="0">
                <a:latin typeface="Calibri" pitchFamily="34" charset="0"/>
              </a:rPr>
              <a:t>deltaSVM Predicts </a:t>
            </a:r>
            <a:r>
              <a:rPr lang="en-US" altLang="ko-KR" sz="2000" b="1" dirty="0">
                <a:latin typeface="Calibri" pitchFamily="34" charset="0"/>
              </a:rPr>
              <a:t>Functional Impact </a:t>
            </a:r>
            <a:r>
              <a:rPr lang="en-US" altLang="ko-KR" sz="2000" b="1" dirty="0" smtClean="0">
                <a:latin typeface="Calibri" pitchFamily="34" charset="0"/>
              </a:rPr>
              <a:t>More Accurately Than PWM Methods</a:t>
            </a:r>
            <a:endParaRPr lang="ko-KR" altLang="en-US" sz="2000" b="1" dirty="0">
              <a:latin typeface="Calibri" pitchFamily="34" charset="0"/>
            </a:endParaRPr>
          </a:p>
        </p:txBody>
      </p:sp>
      <p:sp>
        <p:nvSpPr>
          <p:cNvPr id="5" name="TextBox 4"/>
          <p:cNvSpPr txBox="1"/>
          <p:nvPr/>
        </p:nvSpPr>
        <p:spPr>
          <a:xfrm>
            <a:off x="317863" y="567145"/>
            <a:ext cx="9146565" cy="677108"/>
          </a:xfrm>
          <a:prstGeom prst="rect">
            <a:avLst/>
          </a:prstGeom>
          <a:noFill/>
        </p:spPr>
        <p:txBody>
          <a:bodyPr wrap="square" rtlCol="0">
            <a:spAutoFit/>
          </a:bodyPr>
          <a:lstStyle/>
          <a:p>
            <a:r>
              <a:rPr lang="en-US" dirty="0" smtClean="0"/>
              <a:t>Positive set:       579 </a:t>
            </a:r>
            <a:r>
              <a:rPr lang="en-US" dirty="0" err="1" smtClean="0"/>
              <a:t>dsQTLs</a:t>
            </a:r>
            <a:r>
              <a:rPr lang="en-US" dirty="0" smtClean="0"/>
              <a:t>               SNPs in human </a:t>
            </a:r>
            <a:r>
              <a:rPr lang="en-US" dirty="0" err="1" smtClean="0"/>
              <a:t>lymphoblasts</a:t>
            </a:r>
            <a:r>
              <a:rPr lang="en-US" dirty="0" smtClean="0"/>
              <a:t> that alter DHS accessibility</a:t>
            </a:r>
          </a:p>
          <a:p>
            <a:r>
              <a:rPr lang="en-US" dirty="0" smtClean="0"/>
              <a:t>Negative set:     28,950 SNPs (50x)	</a:t>
            </a:r>
            <a:r>
              <a:rPr lang="en-US" sz="2000" dirty="0" smtClean="0"/>
              <a:t>		</a:t>
            </a:r>
            <a:r>
              <a:rPr lang="en-US" sz="1600" dirty="0" smtClean="0"/>
              <a:t>(</a:t>
            </a:r>
            <a:r>
              <a:rPr lang="en-US" sz="1600" dirty="0" err="1" smtClean="0"/>
              <a:t>Degner</a:t>
            </a:r>
            <a:r>
              <a:rPr lang="en-US" sz="1600" dirty="0" smtClean="0"/>
              <a:t>-Pritchard Nature 2012)</a:t>
            </a:r>
            <a:endParaRPr lang="en-US" sz="1600" dirty="0"/>
          </a:p>
        </p:txBody>
      </p:sp>
      <p:sp>
        <p:nvSpPr>
          <p:cNvPr id="7" name="TextBox 6"/>
          <p:cNvSpPr txBox="1"/>
          <p:nvPr/>
        </p:nvSpPr>
        <p:spPr>
          <a:xfrm>
            <a:off x="186345" y="4603205"/>
            <a:ext cx="9009798"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deltaSVM predicts </a:t>
            </a:r>
            <a:r>
              <a:rPr lang="en-US" dirty="0" err="1" smtClean="0"/>
              <a:t>dsQTLs</a:t>
            </a:r>
            <a:r>
              <a:rPr lang="en-US" dirty="0" smtClean="0"/>
              <a:t> more accurately than other methods:                                          </a:t>
            </a:r>
            <a:r>
              <a:rPr lang="en-US" dirty="0" err="1" smtClean="0"/>
              <a:t>Kircher</a:t>
            </a:r>
            <a:r>
              <a:rPr lang="en-US" dirty="0" smtClean="0"/>
              <a:t>--</a:t>
            </a:r>
            <a:r>
              <a:rPr lang="en-US" dirty="0" err="1" smtClean="0"/>
              <a:t>Shendure</a:t>
            </a:r>
            <a:r>
              <a:rPr lang="en-US" dirty="0" smtClean="0"/>
              <a:t>, Nat Gen 2014, Ritchie--</a:t>
            </a:r>
            <a:r>
              <a:rPr lang="en-US" dirty="0" err="1" smtClean="0"/>
              <a:t>Flicek</a:t>
            </a:r>
            <a:r>
              <a:rPr lang="en-US" dirty="0" smtClean="0"/>
              <a:t>, Nat Meth 2014, or conservation</a:t>
            </a:r>
          </a:p>
          <a:p>
            <a:pPr marL="285750" indent="-285750">
              <a:buFont typeface="Arial" panose="020B0604020202020204" pitchFamily="34" charset="0"/>
              <a:buChar char="•"/>
            </a:pPr>
            <a:r>
              <a:rPr lang="en-US" dirty="0" smtClean="0"/>
              <a:t>PWM based models less accurate:  </a:t>
            </a:r>
            <a:r>
              <a:rPr lang="en-US" dirty="0" err="1" smtClean="0"/>
              <a:t>sTRAP</a:t>
            </a:r>
            <a:r>
              <a:rPr lang="en-US" dirty="0" smtClean="0"/>
              <a:t>  (</a:t>
            </a:r>
            <a:r>
              <a:rPr lang="en-US" dirty="0" err="1" smtClean="0"/>
              <a:t>Manke</a:t>
            </a:r>
            <a:r>
              <a:rPr lang="en-US" dirty="0" smtClean="0"/>
              <a:t>--</a:t>
            </a:r>
            <a:r>
              <a:rPr lang="en-US" dirty="0" err="1" smtClean="0"/>
              <a:t>Vingron</a:t>
            </a:r>
            <a:r>
              <a:rPr lang="en-US" dirty="0" smtClean="0"/>
              <a:t> 2010)   or PWM-SVM</a:t>
            </a:r>
          </a:p>
          <a:p>
            <a:pPr marL="285750" indent="-285750">
              <a:buFont typeface="Arial" panose="020B0604020202020204" pitchFamily="34" charset="0"/>
              <a:buChar char="•"/>
            </a:pPr>
            <a:r>
              <a:rPr lang="en-US" dirty="0" err="1" smtClean="0"/>
              <a:t>SeqGL</a:t>
            </a:r>
            <a:r>
              <a:rPr lang="en-US" dirty="0" smtClean="0"/>
              <a:t> less accurate (</a:t>
            </a:r>
            <a:r>
              <a:rPr lang="en-US" dirty="0" err="1" smtClean="0"/>
              <a:t>Setty</a:t>
            </a:r>
            <a:r>
              <a:rPr lang="en-US" dirty="0" smtClean="0"/>
              <a:t>—Leslie PLOS Comp </a:t>
            </a:r>
            <a:r>
              <a:rPr lang="en-US" dirty="0" err="1" smtClean="0"/>
              <a:t>Biol</a:t>
            </a:r>
            <a:r>
              <a:rPr lang="en-US" dirty="0" smtClean="0"/>
              <a:t> 2015)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Although test set AUROC is high, prediction of impact is lower</a:t>
            </a:r>
          </a:p>
          <a:p>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8614" y="1262777"/>
            <a:ext cx="6337653" cy="3325313"/>
          </a:xfrm>
          <a:prstGeom prst="rect">
            <a:avLst/>
          </a:prstGeom>
        </p:spPr>
      </p:pic>
      <p:sp>
        <p:nvSpPr>
          <p:cNvPr id="9" name="Text Box 6"/>
          <p:cNvSpPr txBox="1">
            <a:spLocks noChangeArrowheads="1"/>
          </p:cNvSpPr>
          <p:nvPr/>
        </p:nvSpPr>
        <p:spPr bwMode="auto">
          <a:xfrm>
            <a:off x="357890" y="6399900"/>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0" name="Text Box 8"/>
          <p:cNvSpPr txBox="1">
            <a:spLocks noChangeArrowheads="1"/>
          </p:cNvSpPr>
          <p:nvPr/>
        </p:nvSpPr>
        <p:spPr bwMode="auto">
          <a:xfrm>
            <a:off x="8157307" y="6399900"/>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11" name="Text Box 9"/>
          <p:cNvSpPr txBox="1">
            <a:spLocks noChangeArrowheads="1"/>
          </p:cNvSpPr>
          <p:nvPr/>
        </p:nvSpPr>
        <p:spPr bwMode="auto">
          <a:xfrm>
            <a:off x="3294765" y="63999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179491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t="1" b="154"/>
          <a:stretch/>
        </p:blipFill>
        <p:spPr>
          <a:xfrm>
            <a:off x="978162" y="713597"/>
            <a:ext cx="7035275" cy="5326026"/>
          </a:xfrm>
          <a:prstGeom prst="rect">
            <a:avLst/>
          </a:prstGeom>
        </p:spPr>
      </p:pic>
      <p:sp>
        <p:nvSpPr>
          <p:cNvPr id="2" name="Title 1"/>
          <p:cNvSpPr txBox="1">
            <a:spLocks/>
          </p:cNvSpPr>
          <p:nvPr/>
        </p:nvSpPr>
        <p:spPr>
          <a:xfrm>
            <a:off x="-304800" y="232750"/>
            <a:ext cx="96012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ko-KR" sz="2000" b="1" i="0" u="none" strike="noStrike" kern="1200" cap="none" spc="0" normalizeH="0" baseline="0" noProof="0" dirty="0" smtClean="0">
                <a:ln>
                  <a:noFill/>
                </a:ln>
                <a:solidFill>
                  <a:schemeClr val="tx1"/>
                </a:solidFill>
                <a:effectLst/>
                <a:uLnTx/>
                <a:uFillTx/>
                <a:latin typeface="Calibri" pitchFamily="34" charset="0"/>
                <a:ea typeface="+mj-ea"/>
                <a:cs typeface="+mj-cs"/>
              </a:rPr>
              <a:t>gkmSVM Predicts Effect</a:t>
            </a:r>
            <a:r>
              <a:rPr kumimoji="0" lang="en-US" altLang="ko-KR" sz="2000" b="1" i="0" u="none" strike="noStrike" kern="1200" cap="none" spc="0" normalizeH="0" noProof="0" dirty="0" smtClean="0">
                <a:ln>
                  <a:noFill/>
                </a:ln>
                <a:solidFill>
                  <a:schemeClr val="tx1"/>
                </a:solidFill>
                <a:effectLst/>
                <a:uLnTx/>
                <a:uFillTx/>
                <a:latin typeface="Calibri" pitchFamily="34" charset="0"/>
                <a:ea typeface="+mj-ea"/>
                <a:cs typeface="+mj-cs"/>
              </a:rPr>
              <a:t> of </a:t>
            </a:r>
            <a:r>
              <a:rPr kumimoji="0" lang="en-US" altLang="ko-KR" sz="2000" b="1" i="0" u="none" strike="noStrike" kern="1200" cap="none" spc="0" normalizeH="0" baseline="0" noProof="0" dirty="0" smtClean="0">
                <a:ln>
                  <a:noFill/>
                </a:ln>
                <a:solidFill>
                  <a:schemeClr val="tx1"/>
                </a:solidFill>
                <a:effectLst/>
                <a:uLnTx/>
                <a:uFillTx/>
                <a:latin typeface="Calibri" pitchFamily="34" charset="0"/>
                <a:ea typeface="+mj-ea"/>
                <a:cs typeface="+mj-cs"/>
              </a:rPr>
              <a:t>SNPs in</a:t>
            </a:r>
            <a:r>
              <a:rPr kumimoji="0" lang="en-US" altLang="ko-KR" sz="2000" b="1" i="0" u="none" strike="noStrike" kern="1200" cap="none" spc="0" normalizeH="0" noProof="0" dirty="0" smtClean="0">
                <a:ln>
                  <a:noFill/>
                </a:ln>
                <a:solidFill>
                  <a:schemeClr val="tx1"/>
                </a:solidFill>
                <a:effectLst/>
                <a:uLnTx/>
                <a:uFillTx/>
                <a:latin typeface="Calibri" pitchFamily="34" charset="0"/>
                <a:ea typeface="+mj-ea"/>
                <a:cs typeface="+mj-cs"/>
              </a:rPr>
              <a:t> melanocyte enhancers</a:t>
            </a:r>
            <a:endParaRPr kumimoji="0" lang="ko-KR" altLang="en-US" sz="20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4" name="Rectangle 3"/>
          <p:cNvSpPr/>
          <p:nvPr/>
        </p:nvSpPr>
        <p:spPr>
          <a:xfrm>
            <a:off x="4185634" y="618186"/>
            <a:ext cx="1043189" cy="373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73154" y="618186"/>
            <a:ext cx="1043189" cy="373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055495" y="622341"/>
            <a:ext cx="2938585" cy="338554"/>
          </a:xfrm>
          <a:prstGeom prst="rect">
            <a:avLst/>
          </a:prstGeom>
          <a:noFill/>
        </p:spPr>
        <p:txBody>
          <a:bodyPr wrap="square" rtlCol="0">
            <a:spAutoFit/>
          </a:bodyPr>
          <a:lstStyle/>
          <a:p>
            <a:r>
              <a:rPr lang="en-US" sz="1600" dirty="0" smtClean="0"/>
              <a:t>Lee—Beer Nat Gen 2015</a:t>
            </a:r>
            <a:endParaRPr lang="en-US" sz="1600" dirty="0"/>
          </a:p>
        </p:txBody>
      </p:sp>
      <p:sp>
        <p:nvSpPr>
          <p:cNvPr id="7" name="Text Box 6"/>
          <p:cNvSpPr txBox="1">
            <a:spLocks noChangeArrowheads="1"/>
          </p:cNvSpPr>
          <p:nvPr/>
        </p:nvSpPr>
        <p:spPr bwMode="auto">
          <a:xfrm>
            <a:off x="357890" y="636082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8" name="Text Box 8"/>
          <p:cNvSpPr txBox="1">
            <a:spLocks noChangeArrowheads="1"/>
          </p:cNvSpPr>
          <p:nvPr/>
        </p:nvSpPr>
        <p:spPr bwMode="auto">
          <a:xfrm>
            <a:off x="8157307" y="6360825"/>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9" name="Text Box 9"/>
          <p:cNvSpPr txBox="1">
            <a:spLocks noChangeArrowheads="1"/>
          </p:cNvSpPr>
          <p:nvPr/>
        </p:nvSpPr>
        <p:spPr bwMode="auto">
          <a:xfrm>
            <a:off x="3294765" y="636082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182870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216" y="3033845"/>
            <a:ext cx="3916265" cy="1912817"/>
          </a:xfrm>
          <a:prstGeom prst="rect">
            <a:avLst/>
          </a:prstGeom>
        </p:spPr>
      </p:pic>
      <p:pic>
        <p:nvPicPr>
          <p:cNvPr id="4" name="Picture 3"/>
          <p:cNvPicPr>
            <a:picLocks noChangeAspect="1"/>
          </p:cNvPicPr>
          <p:nvPr/>
        </p:nvPicPr>
        <p:blipFill rotWithShape="1">
          <a:blip r:embed="rId3"/>
          <a:srcRect t="6692"/>
          <a:stretch/>
        </p:blipFill>
        <p:spPr>
          <a:xfrm>
            <a:off x="4663228" y="2258645"/>
            <a:ext cx="4100122" cy="3852182"/>
          </a:xfrm>
          <a:prstGeom prst="rect">
            <a:avLst/>
          </a:prstGeom>
        </p:spPr>
      </p:pic>
      <p:sp>
        <p:nvSpPr>
          <p:cNvPr id="5" name="Title 1"/>
          <p:cNvSpPr txBox="1">
            <a:spLocks/>
          </p:cNvSpPr>
          <p:nvPr/>
        </p:nvSpPr>
        <p:spPr>
          <a:xfrm>
            <a:off x="-432732" y="105635"/>
            <a:ext cx="96012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ko-KR" sz="2000" b="1" i="0" u="none" strike="noStrike" kern="1200" cap="none" spc="0" normalizeH="0" baseline="0" noProof="0" dirty="0" smtClean="0">
                <a:ln>
                  <a:noFill/>
                </a:ln>
                <a:solidFill>
                  <a:schemeClr val="tx1"/>
                </a:solidFill>
                <a:effectLst/>
                <a:uLnTx/>
                <a:uFillTx/>
                <a:latin typeface="Calibri" pitchFamily="34" charset="0"/>
                <a:ea typeface="+mj-ea"/>
                <a:cs typeface="+mj-cs"/>
              </a:rPr>
              <a:t>gkmSVM Predicts Expression</a:t>
            </a:r>
            <a:r>
              <a:rPr kumimoji="0" lang="en-US" altLang="ko-KR" sz="2000" b="1" i="0" u="none" strike="noStrike" kern="1200" cap="none" spc="0" normalizeH="0" noProof="0" dirty="0" smtClean="0">
                <a:ln>
                  <a:noFill/>
                </a:ln>
                <a:solidFill>
                  <a:schemeClr val="tx1"/>
                </a:solidFill>
                <a:effectLst/>
                <a:uLnTx/>
                <a:uFillTx/>
                <a:latin typeface="Calibri" pitchFamily="34" charset="0"/>
                <a:ea typeface="+mj-ea"/>
                <a:cs typeface="+mj-cs"/>
              </a:rPr>
              <a:t> </a:t>
            </a:r>
            <a:r>
              <a:rPr lang="en-US" altLang="ko-KR" sz="2000" b="1" noProof="0" dirty="0" smtClean="0">
                <a:latin typeface="Calibri" pitchFamily="34" charset="0"/>
                <a:ea typeface="+mj-ea"/>
                <a:cs typeface="+mj-cs"/>
              </a:rPr>
              <a:t>in K562 cells</a:t>
            </a:r>
            <a:endParaRPr kumimoji="0" lang="ko-KR" altLang="en-US" sz="20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cxnSp>
        <p:nvCxnSpPr>
          <p:cNvPr id="7" name="Straight Connector 6"/>
          <p:cNvCxnSpPr/>
          <p:nvPr/>
        </p:nvCxnSpPr>
        <p:spPr>
          <a:xfrm>
            <a:off x="2840636" y="5080002"/>
            <a:ext cx="0" cy="217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533675" y="5080721"/>
            <a:ext cx="0" cy="2173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840636" y="5188343"/>
            <a:ext cx="11270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1460390" y="5188343"/>
            <a:ext cx="1073285" cy="86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130163" y="5323842"/>
            <a:ext cx="591047" cy="369332"/>
          </a:xfrm>
          <a:prstGeom prst="rect">
            <a:avLst/>
          </a:prstGeom>
          <a:noFill/>
        </p:spPr>
        <p:txBody>
          <a:bodyPr wrap="square" rtlCol="0">
            <a:spAutoFit/>
          </a:bodyPr>
          <a:lstStyle/>
          <a:p>
            <a:r>
              <a:rPr lang="en-US" dirty="0" err="1" smtClean="0"/>
              <a:t>pos</a:t>
            </a:r>
            <a:endParaRPr lang="en-US" dirty="0"/>
          </a:p>
        </p:txBody>
      </p:sp>
      <p:sp>
        <p:nvSpPr>
          <p:cNvPr id="19" name="TextBox 18"/>
          <p:cNvSpPr txBox="1"/>
          <p:nvPr/>
        </p:nvSpPr>
        <p:spPr>
          <a:xfrm>
            <a:off x="1733384" y="5323842"/>
            <a:ext cx="906449" cy="369332"/>
          </a:xfrm>
          <a:prstGeom prst="rect">
            <a:avLst/>
          </a:prstGeom>
          <a:noFill/>
        </p:spPr>
        <p:txBody>
          <a:bodyPr wrap="square" rtlCol="0">
            <a:spAutoFit/>
          </a:bodyPr>
          <a:lstStyle/>
          <a:p>
            <a:r>
              <a:rPr lang="en-US" dirty="0" err="1" smtClean="0"/>
              <a:t>neg</a:t>
            </a:r>
            <a:endParaRPr lang="en-US" dirty="0"/>
          </a:p>
        </p:txBody>
      </p:sp>
      <p:sp>
        <p:nvSpPr>
          <p:cNvPr id="20" name="TextBox 19"/>
          <p:cNvSpPr txBox="1"/>
          <p:nvPr/>
        </p:nvSpPr>
        <p:spPr>
          <a:xfrm>
            <a:off x="359512" y="711205"/>
            <a:ext cx="8768858"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Segway enhancer predictions tested in K562 cells </a:t>
            </a:r>
            <a:r>
              <a:rPr lang="en-US" sz="1600" dirty="0" smtClean="0"/>
              <a:t>(130bp)  (</a:t>
            </a:r>
            <a:r>
              <a:rPr lang="en-US" sz="1600" dirty="0" err="1" smtClean="0"/>
              <a:t>Kwasnieski</a:t>
            </a:r>
            <a:r>
              <a:rPr lang="en-US" sz="1600" dirty="0" smtClean="0"/>
              <a:t>—Cohen GR 2014)</a:t>
            </a:r>
          </a:p>
          <a:p>
            <a:pPr marL="285750" indent="-285750">
              <a:buFont typeface="Arial" panose="020B0604020202020204" pitchFamily="34" charset="0"/>
              <a:buChar char="•"/>
            </a:pPr>
            <a:r>
              <a:rPr lang="en-US" dirty="0" smtClean="0"/>
              <a:t>Only ~20%  positive</a:t>
            </a:r>
          </a:p>
          <a:p>
            <a:pPr marL="285750" indent="-285750">
              <a:buFont typeface="Arial" panose="020B0604020202020204" pitchFamily="34" charset="0"/>
              <a:buChar char="•"/>
            </a:pPr>
            <a:r>
              <a:rPr lang="en-US" dirty="0" smtClean="0"/>
              <a:t>DHS signal within tested region also weakly predictive</a:t>
            </a:r>
          </a:p>
          <a:p>
            <a:pPr marL="285750" indent="-285750">
              <a:buFont typeface="Arial" panose="020B0604020202020204" pitchFamily="34" charset="0"/>
              <a:buChar char="•"/>
            </a:pPr>
            <a:r>
              <a:rPr lang="en-US" dirty="0" smtClean="0"/>
              <a:t>gkmSVM trained on DHS or Segway regions does better</a:t>
            </a:r>
          </a:p>
          <a:p>
            <a:pPr marL="285750" indent="-285750">
              <a:buFont typeface="Arial" panose="020B0604020202020204" pitchFamily="34" charset="0"/>
              <a:buChar char="•"/>
            </a:pPr>
            <a:r>
              <a:rPr lang="en-US" dirty="0" smtClean="0"/>
              <a:t>gkmSVM trained on DHS + H3K4K27ac/4me1 much better</a:t>
            </a:r>
            <a:endParaRPr lang="en-US" dirty="0"/>
          </a:p>
        </p:txBody>
      </p:sp>
      <p:sp>
        <p:nvSpPr>
          <p:cNvPr id="21" name="Text Box 6"/>
          <p:cNvSpPr txBox="1">
            <a:spLocks noChangeArrowheads="1"/>
          </p:cNvSpPr>
          <p:nvPr/>
        </p:nvSpPr>
        <p:spPr bwMode="auto">
          <a:xfrm>
            <a:off x="342900" y="625589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22" name="Text Box 8"/>
          <p:cNvSpPr txBox="1">
            <a:spLocks noChangeArrowheads="1"/>
          </p:cNvSpPr>
          <p:nvPr/>
        </p:nvSpPr>
        <p:spPr bwMode="auto">
          <a:xfrm>
            <a:off x="8142317" y="6255895"/>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23" name="Text Box 9"/>
          <p:cNvSpPr txBox="1">
            <a:spLocks noChangeArrowheads="1"/>
          </p:cNvSpPr>
          <p:nvPr/>
        </p:nvSpPr>
        <p:spPr bwMode="auto">
          <a:xfrm>
            <a:off x="3279775" y="625589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8733628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716" t="16840" r="50061" b="52222"/>
          <a:stretch/>
        </p:blipFill>
        <p:spPr>
          <a:xfrm>
            <a:off x="1224380" y="660006"/>
            <a:ext cx="3074084" cy="1188721"/>
          </a:xfrm>
          <a:prstGeom prst="rect">
            <a:avLst/>
          </a:prstGeom>
        </p:spPr>
      </p:pic>
      <p:pic>
        <p:nvPicPr>
          <p:cNvPr id="5" name="Picture 4"/>
          <p:cNvPicPr>
            <a:picLocks noChangeAspect="1"/>
          </p:cNvPicPr>
          <p:nvPr/>
        </p:nvPicPr>
        <p:blipFill rotWithShape="1">
          <a:blip r:embed="rId2"/>
          <a:srcRect l="2317" t="60968" r="48343"/>
          <a:stretch/>
        </p:blipFill>
        <p:spPr>
          <a:xfrm>
            <a:off x="377620" y="1854260"/>
            <a:ext cx="4061174" cy="1494700"/>
          </a:xfrm>
          <a:prstGeom prst="rect">
            <a:avLst/>
          </a:prstGeom>
        </p:spPr>
      </p:pic>
      <p:sp>
        <p:nvSpPr>
          <p:cNvPr id="2" name="TextBox 1"/>
          <p:cNvSpPr txBox="1"/>
          <p:nvPr/>
        </p:nvSpPr>
        <p:spPr>
          <a:xfrm>
            <a:off x="4530544" y="587610"/>
            <a:ext cx="4412403" cy="2862322"/>
          </a:xfrm>
          <a:prstGeom prst="rect">
            <a:avLst/>
          </a:prstGeom>
          <a:noFill/>
        </p:spPr>
        <p:txBody>
          <a:bodyPr wrap="square" rtlCol="0">
            <a:spAutoFit/>
          </a:bodyPr>
          <a:lstStyle/>
          <a:p>
            <a:r>
              <a:rPr lang="en-US" dirty="0" smtClean="0"/>
              <a:t>36005 DHS+ elements tested in mouse retina                       	             </a:t>
            </a:r>
            <a:r>
              <a:rPr lang="en-US" sz="1600" dirty="0" smtClean="0"/>
              <a:t>(Shen—</a:t>
            </a:r>
            <a:r>
              <a:rPr lang="en-US" sz="1600" dirty="0" err="1" smtClean="0"/>
              <a:t>Corbo</a:t>
            </a:r>
            <a:r>
              <a:rPr lang="en-US" sz="1600" dirty="0" smtClean="0"/>
              <a:t> GR 2015)</a:t>
            </a:r>
          </a:p>
          <a:p>
            <a:endParaRPr lang="en-US" dirty="0"/>
          </a:p>
          <a:p>
            <a:r>
              <a:rPr lang="en-US" dirty="0" err="1" smtClean="0"/>
              <a:t>Pos</a:t>
            </a:r>
            <a:r>
              <a:rPr lang="en-US" dirty="0" smtClean="0"/>
              <a:t>:  </a:t>
            </a:r>
            <a:r>
              <a:rPr lang="en-US" dirty="0"/>
              <a:t>Strong expression </a:t>
            </a:r>
            <a:r>
              <a:rPr lang="en-US" dirty="0" smtClean="0"/>
              <a:t>   2156 </a:t>
            </a:r>
            <a:r>
              <a:rPr lang="en-US" dirty="0" err="1" smtClean="0"/>
              <a:t>seqs</a:t>
            </a:r>
            <a:r>
              <a:rPr lang="en-US" dirty="0" smtClean="0"/>
              <a:t>   </a:t>
            </a:r>
          </a:p>
          <a:p>
            <a:r>
              <a:rPr lang="en-US" dirty="0" err="1" smtClean="0"/>
              <a:t>Neg</a:t>
            </a:r>
            <a:r>
              <a:rPr lang="en-US" dirty="0" smtClean="0"/>
              <a:t>: </a:t>
            </a:r>
            <a:r>
              <a:rPr lang="en-US" dirty="0"/>
              <a:t>Low expression </a:t>
            </a:r>
            <a:r>
              <a:rPr lang="en-US" dirty="0" smtClean="0"/>
              <a:t>     23147 </a:t>
            </a:r>
            <a:r>
              <a:rPr lang="en-US" dirty="0" err="1" smtClean="0"/>
              <a:t>seqs</a:t>
            </a:r>
            <a:endParaRPr lang="en-US" dirty="0" smtClean="0"/>
          </a:p>
          <a:p>
            <a:endParaRPr lang="en-US" dirty="0"/>
          </a:p>
          <a:p>
            <a:r>
              <a:rPr lang="en-US" dirty="0" smtClean="0"/>
              <a:t>gkmSVM trained on retina DHS or ATAC predicts expression, but not other cell types</a:t>
            </a:r>
          </a:p>
          <a:p>
            <a:r>
              <a:rPr lang="en-US" dirty="0" smtClean="0"/>
              <a:t>                 </a:t>
            </a:r>
            <a:r>
              <a:rPr lang="en-US" sz="1600" dirty="0" smtClean="0"/>
              <a:t>(</a:t>
            </a:r>
            <a:r>
              <a:rPr lang="en-US" sz="1600" dirty="0"/>
              <a:t>Mo—Beer—Nathans </a:t>
            </a:r>
            <a:r>
              <a:rPr lang="en-US" sz="1600" dirty="0" err="1" smtClean="0"/>
              <a:t>eLife</a:t>
            </a:r>
            <a:r>
              <a:rPr lang="en-US" sz="1600" dirty="0" smtClean="0"/>
              <a:t> 2016</a:t>
            </a:r>
            <a:r>
              <a:rPr lang="en-US" sz="1600" dirty="0"/>
              <a:t>)</a:t>
            </a:r>
          </a:p>
          <a:p>
            <a:endParaRPr lang="en-US" dirty="0"/>
          </a:p>
        </p:txBody>
      </p:sp>
      <p:pic>
        <p:nvPicPr>
          <p:cNvPr id="3" name="Picture 2"/>
          <p:cNvPicPr>
            <a:picLocks noChangeAspect="1"/>
          </p:cNvPicPr>
          <p:nvPr/>
        </p:nvPicPr>
        <p:blipFill rotWithShape="1">
          <a:blip r:embed="rId3"/>
          <a:srcRect t="358"/>
          <a:stretch/>
        </p:blipFill>
        <p:spPr>
          <a:xfrm>
            <a:off x="1168336" y="3299844"/>
            <a:ext cx="6381323" cy="3073796"/>
          </a:xfrm>
          <a:prstGeom prst="rect">
            <a:avLst/>
          </a:prstGeom>
        </p:spPr>
      </p:pic>
      <p:sp>
        <p:nvSpPr>
          <p:cNvPr id="6" name="Rectangle 5"/>
          <p:cNvSpPr/>
          <p:nvPr/>
        </p:nvSpPr>
        <p:spPr>
          <a:xfrm>
            <a:off x="474072" y="1469037"/>
            <a:ext cx="890039" cy="584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432732" y="105635"/>
            <a:ext cx="9601200" cy="11430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ko-KR" sz="2000" b="1" i="0" u="none" strike="noStrike" kern="1200" cap="none" spc="0" normalizeH="0" baseline="0" noProof="0" dirty="0" smtClean="0">
                <a:ln>
                  <a:noFill/>
                </a:ln>
                <a:solidFill>
                  <a:schemeClr val="tx1"/>
                </a:solidFill>
                <a:effectLst/>
                <a:uLnTx/>
                <a:uFillTx/>
                <a:latin typeface="Calibri" pitchFamily="34" charset="0"/>
                <a:ea typeface="+mj-ea"/>
                <a:cs typeface="+mj-cs"/>
              </a:rPr>
              <a:t>gkmSVM Predicts Expression</a:t>
            </a:r>
            <a:r>
              <a:rPr kumimoji="0" lang="en-US" altLang="ko-KR" sz="2000" b="1" i="0" u="none" strike="noStrike" kern="1200" cap="none" spc="0" normalizeH="0" noProof="0" dirty="0" smtClean="0">
                <a:ln>
                  <a:noFill/>
                </a:ln>
                <a:solidFill>
                  <a:schemeClr val="tx1"/>
                </a:solidFill>
                <a:effectLst/>
                <a:uLnTx/>
                <a:uFillTx/>
                <a:latin typeface="Calibri" pitchFamily="34" charset="0"/>
                <a:ea typeface="+mj-ea"/>
                <a:cs typeface="+mj-cs"/>
              </a:rPr>
              <a:t> </a:t>
            </a:r>
            <a:r>
              <a:rPr kumimoji="0" lang="en-US" altLang="ko-KR" sz="2000" b="1" i="1" u="none" strike="noStrike" kern="1200" cap="none" spc="0" normalizeH="0" noProof="0" dirty="0" smtClean="0">
                <a:ln>
                  <a:noFill/>
                </a:ln>
                <a:solidFill>
                  <a:schemeClr val="tx1"/>
                </a:solidFill>
                <a:effectLst/>
                <a:uLnTx/>
                <a:uFillTx/>
                <a:latin typeface="Calibri" pitchFamily="34" charset="0"/>
                <a:ea typeface="+mj-ea"/>
                <a:cs typeface="+mj-cs"/>
              </a:rPr>
              <a:t>in vivo</a:t>
            </a:r>
            <a:r>
              <a:rPr kumimoji="0" lang="en-US" altLang="ko-KR" sz="2000" b="1" u="none" strike="noStrike" kern="1200" cap="none" spc="0" normalizeH="0" noProof="0" dirty="0" smtClean="0">
                <a:ln>
                  <a:noFill/>
                </a:ln>
                <a:solidFill>
                  <a:schemeClr val="tx1"/>
                </a:solidFill>
                <a:effectLst/>
                <a:uLnTx/>
                <a:uFillTx/>
                <a:latin typeface="Calibri" pitchFamily="34" charset="0"/>
                <a:ea typeface="+mj-ea"/>
                <a:cs typeface="+mj-cs"/>
              </a:rPr>
              <a:t> in </a:t>
            </a:r>
            <a:r>
              <a:rPr lang="en-US" altLang="ko-KR" sz="2000" b="1" dirty="0">
                <a:latin typeface="Calibri" pitchFamily="34" charset="0"/>
                <a:ea typeface="+mj-ea"/>
                <a:cs typeface="+mj-cs"/>
              </a:rPr>
              <a:t>M</a:t>
            </a:r>
            <a:r>
              <a:rPr kumimoji="0" lang="en-US" altLang="ko-KR" sz="2000" b="1" u="none" strike="noStrike" kern="1200" cap="none" spc="0" normalizeH="0" noProof="0" dirty="0" err="1" smtClean="0">
                <a:ln>
                  <a:noFill/>
                </a:ln>
                <a:solidFill>
                  <a:schemeClr val="tx1"/>
                </a:solidFill>
                <a:effectLst/>
                <a:uLnTx/>
                <a:uFillTx/>
                <a:latin typeface="Calibri" pitchFamily="34" charset="0"/>
                <a:ea typeface="+mj-ea"/>
                <a:cs typeface="+mj-cs"/>
              </a:rPr>
              <a:t>ouse</a:t>
            </a:r>
            <a:r>
              <a:rPr kumimoji="0" lang="en-US" altLang="ko-KR" sz="2000" b="1" u="none" strike="noStrike" kern="1200" cap="none" spc="0" normalizeH="0" noProof="0" dirty="0" smtClean="0">
                <a:ln>
                  <a:noFill/>
                </a:ln>
                <a:solidFill>
                  <a:schemeClr val="tx1"/>
                </a:solidFill>
                <a:effectLst/>
                <a:uLnTx/>
                <a:uFillTx/>
                <a:latin typeface="Calibri" pitchFamily="34" charset="0"/>
                <a:ea typeface="+mj-ea"/>
                <a:cs typeface="+mj-cs"/>
              </a:rPr>
              <a:t> Retina</a:t>
            </a:r>
            <a:endParaRPr kumimoji="0" lang="ko-KR" altLang="en-US" sz="2000" b="1" i="0" u="none" strike="noStrike" kern="1200" cap="none" spc="0" normalizeH="0" baseline="0" noProof="0" dirty="0">
              <a:ln>
                <a:noFill/>
              </a:ln>
              <a:solidFill>
                <a:schemeClr val="tx1"/>
              </a:solidFill>
              <a:effectLst/>
              <a:uLnTx/>
              <a:uFillTx/>
              <a:latin typeface="Calibri" pitchFamily="34" charset="0"/>
              <a:ea typeface="+mj-ea"/>
              <a:cs typeface="+mj-cs"/>
            </a:endParaRPr>
          </a:p>
        </p:txBody>
      </p:sp>
      <p:sp>
        <p:nvSpPr>
          <p:cNvPr id="8" name="Text Box 6"/>
          <p:cNvSpPr txBox="1">
            <a:spLocks noChangeArrowheads="1"/>
          </p:cNvSpPr>
          <p:nvPr/>
        </p:nvSpPr>
        <p:spPr bwMode="auto">
          <a:xfrm>
            <a:off x="342900" y="6420023"/>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9" name="Text Box 8"/>
          <p:cNvSpPr txBox="1">
            <a:spLocks noChangeArrowheads="1"/>
          </p:cNvSpPr>
          <p:nvPr/>
        </p:nvSpPr>
        <p:spPr bwMode="auto">
          <a:xfrm>
            <a:off x="8142317" y="6420023"/>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10" name="Text Box 9"/>
          <p:cNvSpPr txBox="1">
            <a:spLocks noChangeArrowheads="1"/>
          </p:cNvSpPr>
          <p:nvPr/>
        </p:nvSpPr>
        <p:spPr bwMode="auto">
          <a:xfrm>
            <a:off x="3279775" y="642002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1951859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08002" y="140676"/>
            <a:ext cx="8073292"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ko-KR" sz="2400" dirty="0" smtClean="0">
                <a:latin typeface="Calibri" pitchFamily="34" charset="0"/>
              </a:rPr>
              <a:t> </a:t>
            </a:r>
            <a:r>
              <a:rPr lang="en-US" altLang="ko-KR" sz="2000" b="1" dirty="0" smtClean="0">
                <a:latin typeface="Calibri" pitchFamily="34" charset="0"/>
              </a:rPr>
              <a:t>For eQTL Challenge, many groups have similar predictions for Expression, but vary for Expression Change</a:t>
            </a:r>
            <a:endParaRPr lang="ko-KR" altLang="en-US" sz="2000" b="1" dirty="0">
              <a:latin typeface="Calibri" pitchFamily="34" charset="0"/>
            </a:endParaRPr>
          </a:p>
        </p:txBody>
      </p:sp>
      <p:pic>
        <p:nvPicPr>
          <p:cNvPr id="3" name="Picture 2"/>
          <p:cNvPicPr>
            <a:picLocks noChangeAspect="1"/>
          </p:cNvPicPr>
          <p:nvPr/>
        </p:nvPicPr>
        <p:blipFill>
          <a:blip r:embed="rId2"/>
          <a:stretch>
            <a:fillRect/>
          </a:stretch>
        </p:blipFill>
        <p:spPr>
          <a:xfrm>
            <a:off x="508002" y="1183179"/>
            <a:ext cx="3878580" cy="4030980"/>
          </a:xfrm>
          <a:prstGeom prst="rect">
            <a:avLst/>
          </a:prstGeom>
        </p:spPr>
      </p:pic>
      <p:pic>
        <p:nvPicPr>
          <p:cNvPr id="4" name="Picture 3"/>
          <p:cNvPicPr>
            <a:picLocks noChangeAspect="1"/>
          </p:cNvPicPr>
          <p:nvPr/>
        </p:nvPicPr>
        <p:blipFill>
          <a:blip r:embed="rId3"/>
          <a:stretch>
            <a:fillRect/>
          </a:stretch>
        </p:blipFill>
        <p:spPr>
          <a:xfrm>
            <a:off x="4575300" y="1122219"/>
            <a:ext cx="4046220" cy="4091940"/>
          </a:xfrm>
          <a:prstGeom prst="rect">
            <a:avLst/>
          </a:prstGeom>
        </p:spPr>
      </p:pic>
      <p:pic>
        <p:nvPicPr>
          <p:cNvPr id="6" name="Picture 5"/>
          <p:cNvPicPr>
            <a:picLocks noChangeAspect="1"/>
          </p:cNvPicPr>
          <p:nvPr/>
        </p:nvPicPr>
        <p:blipFill>
          <a:blip r:embed="rId4"/>
          <a:stretch>
            <a:fillRect/>
          </a:stretch>
        </p:blipFill>
        <p:spPr>
          <a:xfrm>
            <a:off x="2961053" y="1458524"/>
            <a:ext cx="1143000" cy="1628775"/>
          </a:xfrm>
          <a:prstGeom prst="rect">
            <a:avLst/>
          </a:prstGeom>
        </p:spPr>
      </p:pic>
      <p:pic>
        <p:nvPicPr>
          <p:cNvPr id="7" name="Picture 6"/>
          <p:cNvPicPr>
            <a:picLocks noChangeAspect="1"/>
          </p:cNvPicPr>
          <p:nvPr/>
        </p:nvPicPr>
        <p:blipFill>
          <a:blip r:embed="rId4"/>
          <a:stretch>
            <a:fillRect/>
          </a:stretch>
        </p:blipFill>
        <p:spPr>
          <a:xfrm>
            <a:off x="7138380" y="1503244"/>
            <a:ext cx="1143000" cy="1628775"/>
          </a:xfrm>
          <a:prstGeom prst="rect">
            <a:avLst/>
          </a:prstGeom>
        </p:spPr>
      </p:pic>
      <p:sp>
        <p:nvSpPr>
          <p:cNvPr id="8" name="TextBox 7"/>
          <p:cNvSpPr txBox="1"/>
          <p:nvPr/>
        </p:nvSpPr>
        <p:spPr>
          <a:xfrm>
            <a:off x="751425" y="5272018"/>
            <a:ext cx="7932615" cy="64633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Can predict Expr (regions) well while having variable feature weight (</a:t>
            </a:r>
            <a:r>
              <a:rPr lang="en-US" dirty="0" err="1" smtClean="0"/>
              <a:t>esp</a:t>
            </a:r>
            <a:r>
              <a:rPr lang="en-US" dirty="0" smtClean="0"/>
              <a:t> DNN)</a:t>
            </a:r>
          </a:p>
          <a:p>
            <a:pPr marL="285750" indent="-285750">
              <a:buFont typeface="Arial" panose="020B0604020202020204" pitchFamily="34" charset="0"/>
              <a:buChar char="•"/>
            </a:pPr>
            <a:r>
              <a:rPr lang="en-US" dirty="0" smtClean="0"/>
              <a:t>But prediction of SNP impact will vary </a:t>
            </a:r>
            <a:endParaRPr lang="en-US" dirty="0"/>
          </a:p>
        </p:txBody>
      </p:sp>
      <p:sp>
        <p:nvSpPr>
          <p:cNvPr id="9" name="Text Box 6"/>
          <p:cNvSpPr txBox="1">
            <a:spLocks noChangeArrowheads="1"/>
          </p:cNvSpPr>
          <p:nvPr/>
        </p:nvSpPr>
        <p:spPr bwMode="auto">
          <a:xfrm>
            <a:off x="342900" y="625589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0" name="Text Box 8"/>
          <p:cNvSpPr txBox="1">
            <a:spLocks noChangeArrowheads="1"/>
          </p:cNvSpPr>
          <p:nvPr/>
        </p:nvSpPr>
        <p:spPr bwMode="auto">
          <a:xfrm>
            <a:off x="8142317" y="6255895"/>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11" name="Text Box 9"/>
          <p:cNvSpPr txBox="1">
            <a:spLocks noChangeArrowheads="1"/>
          </p:cNvSpPr>
          <p:nvPr/>
        </p:nvSpPr>
        <p:spPr bwMode="auto">
          <a:xfrm>
            <a:off x="3279775" y="625589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841524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22738" y="3995402"/>
            <a:ext cx="5569890" cy="2031325"/>
          </a:xfrm>
          <a:prstGeom prst="rect">
            <a:avLst/>
          </a:prstGeom>
          <a:noFill/>
        </p:spPr>
        <p:txBody>
          <a:bodyPr wrap="square" rtlCol="0">
            <a:spAutoFit/>
          </a:bodyPr>
          <a:lstStyle/>
          <a:p>
            <a:r>
              <a:rPr lang="en-US" dirty="0" smtClean="0"/>
              <a:t>gkmSVM identifies </a:t>
            </a:r>
            <a:r>
              <a:rPr lang="en-US" i="1" dirty="0"/>
              <a:t>RFX6</a:t>
            </a:r>
            <a:r>
              <a:rPr lang="en-US" dirty="0"/>
              <a:t> </a:t>
            </a:r>
            <a:r>
              <a:rPr lang="en-US" dirty="0" smtClean="0"/>
              <a:t>prostate </a:t>
            </a:r>
            <a:r>
              <a:rPr lang="en-US" dirty="0"/>
              <a:t>cancer SNP </a:t>
            </a:r>
            <a:r>
              <a:rPr lang="en-US" dirty="0" smtClean="0"/>
              <a:t>rs339331 </a:t>
            </a:r>
            <a:r>
              <a:rPr lang="en-US" sz="1600" dirty="0"/>
              <a:t>(Huang NG 2014)</a:t>
            </a:r>
            <a:r>
              <a:rPr lang="en-US" sz="1600" dirty="0" smtClean="0"/>
              <a:t> </a:t>
            </a:r>
            <a:r>
              <a:rPr lang="en-US" dirty="0"/>
              <a:t>(red) from among flanking SNPs when trained </a:t>
            </a:r>
            <a:r>
              <a:rPr lang="en-US" dirty="0" smtClean="0"/>
              <a:t>on:   </a:t>
            </a:r>
          </a:p>
          <a:p>
            <a:endParaRPr lang="en-US" dirty="0"/>
          </a:p>
          <a:p>
            <a:pPr marL="285750" indent="-285750">
              <a:buFont typeface="Arial" panose="020B0604020202020204" pitchFamily="34" charset="0"/>
              <a:buChar char="•"/>
            </a:pPr>
            <a:r>
              <a:rPr lang="en-US" dirty="0" smtClean="0"/>
              <a:t>ENCODE </a:t>
            </a:r>
            <a:r>
              <a:rPr lang="en-US" dirty="0" err="1"/>
              <a:t>LNCap</a:t>
            </a:r>
            <a:r>
              <a:rPr lang="en-US" dirty="0"/>
              <a:t> </a:t>
            </a:r>
            <a:r>
              <a:rPr lang="en-US" dirty="0" smtClean="0"/>
              <a:t>DHS (prostate)</a:t>
            </a:r>
          </a:p>
          <a:p>
            <a:pPr marL="285750" indent="-285750">
              <a:buFont typeface="Arial" panose="020B0604020202020204" pitchFamily="34" charset="0"/>
              <a:buChar char="•"/>
            </a:pPr>
            <a:r>
              <a:rPr lang="en-US" dirty="0" smtClean="0"/>
              <a:t>but not HepG2 DHS (liver, blue) </a:t>
            </a:r>
          </a:p>
          <a:p>
            <a:pPr marL="285750" indent="-285750">
              <a:buFont typeface="Arial" panose="020B0604020202020204" pitchFamily="34" charset="0"/>
              <a:buChar char="•"/>
            </a:pPr>
            <a:r>
              <a:rPr lang="en-US" dirty="0" err="1" smtClean="0"/>
              <a:t>Deepsea</a:t>
            </a:r>
            <a:r>
              <a:rPr lang="en-US" dirty="0" smtClean="0"/>
              <a:t> predicts </a:t>
            </a:r>
            <a:r>
              <a:rPr lang="en-US" i="1" dirty="0"/>
              <a:t>RFX6</a:t>
            </a:r>
            <a:r>
              <a:rPr lang="en-US" dirty="0"/>
              <a:t> SNP has low </a:t>
            </a:r>
            <a:r>
              <a:rPr lang="en-US" dirty="0" smtClean="0"/>
              <a:t>ΔP for </a:t>
            </a:r>
            <a:r>
              <a:rPr lang="en-US" dirty="0" err="1"/>
              <a:t>LNCaP</a:t>
            </a:r>
            <a:r>
              <a:rPr lang="en-US" dirty="0"/>
              <a:t> DHS. </a:t>
            </a:r>
          </a:p>
        </p:txBody>
      </p:sp>
      <p:sp>
        <p:nvSpPr>
          <p:cNvPr id="3" name="TextBox 2"/>
          <p:cNvSpPr txBox="1"/>
          <p:nvPr/>
        </p:nvSpPr>
        <p:spPr>
          <a:xfrm>
            <a:off x="6111744" y="1049793"/>
            <a:ext cx="3032256" cy="4247317"/>
          </a:xfrm>
          <a:prstGeom prst="rect">
            <a:avLst/>
          </a:prstGeom>
          <a:noFill/>
        </p:spPr>
        <p:txBody>
          <a:bodyPr wrap="square" rtlCol="0">
            <a:spAutoFit/>
          </a:bodyPr>
          <a:lstStyle/>
          <a:p>
            <a:endParaRPr lang="en-US" dirty="0"/>
          </a:p>
          <a:p>
            <a:r>
              <a:rPr lang="en-US" dirty="0" smtClean="0"/>
              <a:t>In many disease cell types reporter assays difficult </a:t>
            </a:r>
          </a:p>
          <a:p>
            <a:endParaRPr lang="en-US" dirty="0" smtClean="0"/>
          </a:p>
          <a:p>
            <a:r>
              <a:rPr lang="en-US" dirty="0" err="1" smtClean="0"/>
              <a:t>Deepsea</a:t>
            </a:r>
            <a:r>
              <a:rPr lang="en-US" dirty="0" smtClean="0"/>
              <a:t> (Zhou </a:t>
            </a:r>
            <a:r>
              <a:rPr lang="en-US" dirty="0" err="1" smtClean="0"/>
              <a:t>Troyanskaya</a:t>
            </a:r>
            <a:r>
              <a:rPr lang="en-US" dirty="0" smtClean="0"/>
              <a:t> 2015) trains on all cell types simultaneously, misses Rfx6 prostate cancer SNP</a:t>
            </a:r>
            <a:endParaRPr lang="en-US" dirty="0"/>
          </a:p>
          <a:p>
            <a:endParaRPr lang="en-US" dirty="0"/>
          </a:p>
          <a:p>
            <a:endParaRPr lang="en-US" dirty="0" smtClean="0"/>
          </a:p>
          <a:p>
            <a:r>
              <a:rPr lang="en-US" dirty="0" smtClean="0"/>
              <a:t>gkmSVM can identify causal variants in disease loci trained on epigenomic data alone</a:t>
            </a:r>
          </a:p>
          <a:p>
            <a:endParaRPr lang="en-US" dirty="0"/>
          </a:p>
          <a:p>
            <a:endParaRPr lang="en-US" dirty="0"/>
          </a:p>
        </p:txBody>
      </p:sp>
      <p:sp>
        <p:nvSpPr>
          <p:cNvPr id="4" name="Text Box 8"/>
          <p:cNvSpPr txBox="1">
            <a:spLocks noChangeArrowheads="1"/>
          </p:cNvSpPr>
          <p:nvPr/>
        </p:nvSpPr>
        <p:spPr bwMode="auto">
          <a:xfrm>
            <a:off x="8142317" y="6388763"/>
            <a:ext cx="6206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Beer</a:t>
            </a:r>
            <a:endParaRPr lang="en-US" altLang="en-US" dirty="0"/>
          </a:p>
        </p:txBody>
      </p:sp>
      <p:sp>
        <p:nvSpPr>
          <p:cNvPr id="5" name="TextBox 4"/>
          <p:cNvSpPr txBox="1"/>
          <p:nvPr/>
        </p:nvSpPr>
        <p:spPr>
          <a:xfrm>
            <a:off x="2856522" y="4549400"/>
            <a:ext cx="3192702" cy="338554"/>
          </a:xfrm>
          <a:prstGeom prst="rect">
            <a:avLst/>
          </a:prstGeom>
          <a:noFill/>
        </p:spPr>
        <p:txBody>
          <a:bodyPr wrap="square" rtlCol="0">
            <a:spAutoFit/>
          </a:bodyPr>
          <a:lstStyle/>
          <a:p>
            <a:r>
              <a:rPr lang="en-US" sz="1600" dirty="0" smtClean="0"/>
              <a:t>more in (Lee—Beer Nat Gen 2015)</a:t>
            </a:r>
            <a:endParaRPr lang="en-US" sz="1600"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78150" y="994808"/>
            <a:ext cx="5792628" cy="3000594"/>
          </a:xfrm>
          <a:prstGeom prst="rect">
            <a:avLst/>
          </a:prstGeom>
        </p:spPr>
      </p:pic>
      <p:sp>
        <p:nvSpPr>
          <p:cNvPr id="7" name="TextBox 6"/>
          <p:cNvSpPr txBox="1"/>
          <p:nvPr/>
        </p:nvSpPr>
        <p:spPr>
          <a:xfrm>
            <a:off x="225220" y="189233"/>
            <a:ext cx="9042400" cy="923330"/>
          </a:xfrm>
          <a:prstGeom prst="rect">
            <a:avLst/>
          </a:prstGeom>
          <a:noFill/>
        </p:spPr>
        <p:txBody>
          <a:bodyPr wrap="square" rtlCol="0">
            <a:spAutoFit/>
          </a:bodyPr>
          <a:lstStyle/>
          <a:p>
            <a:r>
              <a:rPr lang="en-US" b="1" dirty="0"/>
              <a:t>Validated causal disease SNPs only score higher than flanking negative SNPs when gkmSVM trained on relevant cell </a:t>
            </a:r>
            <a:r>
              <a:rPr lang="en-US" b="1" dirty="0" smtClean="0"/>
              <a:t>type</a:t>
            </a:r>
          </a:p>
          <a:p>
            <a:endParaRPr lang="en-US" dirty="0"/>
          </a:p>
        </p:txBody>
      </p:sp>
      <p:sp>
        <p:nvSpPr>
          <p:cNvPr id="8" name="Text Box 6"/>
          <p:cNvSpPr txBox="1">
            <a:spLocks noChangeArrowheads="1"/>
          </p:cNvSpPr>
          <p:nvPr/>
        </p:nvSpPr>
        <p:spPr bwMode="auto">
          <a:xfrm>
            <a:off x="342900" y="6420023"/>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9" name="Text Box 9"/>
          <p:cNvSpPr txBox="1">
            <a:spLocks noChangeArrowheads="1"/>
          </p:cNvSpPr>
          <p:nvPr/>
        </p:nvSpPr>
        <p:spPr bwMode="auto">
          <a:xfrm>
            <a:off x="3279775" y="6420023"/>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2" name="Rectangle 11"/>
          <p:cNvSpPr/>
          <p:nvPr/>
        </p:nvSpPr>
        <p:spPr>
          <a:xfrm>
            <a:off x="2078892" y="908915"/>
            <a:ext cx="382954" cy="346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001473" y="804981"/>
            <a:ext cx="144475" cy="385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913" y="899711"/>
            <a:ext cx="382954" cy="346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4744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31916</TotalTime>
  <Words>961</Words>
  <Application>Microsoft Macintosh PowerPoint</Application>
  <PresentationFormat>On-screen Show (4:3)</PresentationFormat>
  <Paragraphs>188</Paragraphs>
  <Slides>13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Calibri</vt:lpstr>
      <vt:lpstr>Cambria Math</vt:lpstr>
      <vt:lpstr>Courier New</vt:lpstr>
      <vt:lpstr>MS PGothic</vt:lpstr>
      <vt:lpstr>Times New Roman</vt:lpstr>
      <vt:lpstr>Wingdings</vt:lpstr>
      <vt:lpstr>맑은 고딕</vt:lpstr>
      <vt:lpstr>Arial</vt:lpstr>
      <vt:lpstr>Office Theme</vt:lpstr>
      <vt:lpstr>CAGI slide pack guidelines I agree to my slides being used according to the following terms: _Michael Beer__</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Beer</dc:creator>
  <cp:lastModifiedBy>Roger Hoskins</cp:lastModifiedBy>
  <cp:revision>115</cp:revision>
  <dcterms:created xsi:type="dcterms:W3CDTF">2014-03-14T17:46:32Z</dcterms:created>
  <dcterms:modified xsi:type="dcterms:W3CDTF">2016-04-04T23:20:42Z</dcterms:modified>
</cp:coreProperties>
</file>