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7"/>
  </p:notesMasterIdLst>
  <p:sldIdLst>
    <p:sldId id="30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676AF12-EEC0-462D-9E4E-FDEE1F886BC2}">
  <a:tblStyle styleId="{3676AF12-EEC0-462D-9E4E-FDEE1F886BC2}"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97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409906746"/>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TODO: make a better title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“Regulatory hit” just means significantly large expression levels (either allele)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“Regulatory hit” just means significantly large expression levels (either allele)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Note: to combine two alleles (predictions p1 and p2) into one shared regHit score, we used 1 - (1-p1)*(1-p2)</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Shape 2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2" name="Shape 26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4" name="Shape 2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9" name="Shape 2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6" name="Shape 3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4" name="Shape 3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3" name="Shape 3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4" name="Shape 33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5" name="Shape 3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4" name="Shape 3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3" name="Shape 3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2" name="Shape 4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0" name="Shape 4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Final bullet note: simple linear model we used may not be appropriate… train for each possible type of element, etc.?</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7" name="Shape 4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4" name="Shape 4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1" name="Shape 4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8" name="Shape 4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Shape 4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7" name="Shape 4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Shape 4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8" name="Shape 4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2" name="Shape 4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1" name="Shape 4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Shape 5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2" name="Shape 5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The math statements are pretty hard to read here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Shape 5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6" name="Shape 5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The math statements are pretty hard to read here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Shape 5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8" name="Shape 5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Again, there’s probably some hidden noise measurement that’s used in the differential test that makes it hard to separate perfectly.</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Shape 5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7" name="Shape 5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Again, there’s probably some hidden noise measurement that’s used in the differential test that makes it hard to separate perfectly.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Shape 5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5" name="Shape 5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Shape 5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8" name="Shape 5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6098378" y="6"/>
            <a:ext cx="3045625" cy="2707359"/>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598100" y="2366963"/>
            <a:ext cx="8222100" cy="1118400"/>
          </a:xfrm>
          <a:prstGeom prst="rect">
            <a:avLst/>
          </a:prstGeom>
        </p:spPr>
        <p:txBody>
          <a:bodyPr lIns="91425" tIns="91425" rIns="91425" bIns="91425" anchor="b" anchorCtr="0"/>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a:endParaRPr/>
          </a:p>
        </p:txBody>
      </p:sp>
      <p:sp>
        <p:nvSpPr>
          <p:cNvPr id="17" name="Shape 17"/>
          <p:cNvSpPr txBox="1">
            <a:spLocks noGrp="1"/>
          </p:cNvSpPr>
          <p:nvPr>
            <p:ph type="subTitle" idx="1"/>
          </p:nvPr>
        </p:nvSpPr>
        <p:spPr>
          <a:xfrm>
            <a:off x="598088" y="3621217"/>
            <a:ext cx="8222100" cy="577200"/>
          </a:xfrm>
          <a:prstGeom prst="rect">
            <a:avLst/>
          </a:prstGeom>
        </p:spPr>
        <p:txBody>
          <a:bodyPr lIns="91425" tIns="91425" rIns="91425" bIns="91425" anchor="t" anchorCtr="0"/>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a:endParaRPr/>
          </a:p>
        </p:txBody>
      </p:sp>
      <p:sp>
        <p:nvSpPr>
          <p:cNvPr id="18" name="Shape 1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8"/>
        <p:cNvGrpSpPr/>
        <p:nvPr/>
      </p:nvGrpSpPr>
      <p:grpSpPr>
        <a:xfrm>
          <a:off x="0" y="0"/>
          <a:ext cx="0" cy="0"/>
          <a:chOff x="0" y="0"/>
          <a:chExt cx="0" cy="0"/>
        </a:xfrm>
      </p:grpSpPr>
      <p:grpSp>
        <p:nvGrpSpPr>
          <p:cNvPr id="29" name="Shape 29"/>
          <p:cNvGrpSpPr/>
          <p:nvPr/>
        </p:nvGrpSpPr>
        <p:grpSpPr>
          <a:xfrm>
            <a:off x="0" y="5204762"/>
            <a:ext cx="9144000" cy="1653192"/>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a:off x="7170274" y="3903669"/>
              <a:ext cx="989100" cy="987900"/>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34" name="Shape 34"/>
            <p:cNvSpPr/>
            <p:nvPr/>
          </p:nvSpPr>
          <p:spPr>
            <a:xfrm>
              <a:off x="0" y="4891594"/>
              <a:ext cx="9144000" cy="2520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grpSp>
      <p:sp>
        <p:nvSpPr>
          <p:cNvPr id="35" name="Shape 35"/>
          <p:cNvSpPr txBox="1">
            <a:spLocks noGrp="1"/>
          </p:cNvSpPr>
          <p:nvPr>
            <p:ph type="title"/>
          </p:nvPr>
        </p:nvSpPr>
        <p:spPr>
          <a:xfrm>
            <a:off x="311700" y="546666"/>
            <a:ext cx="8520600" cy="810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6" name="Shape 36"/>
          <p:cNvSpPr txBox="1">
            <a:spLocks noGrp="1"/>
          </p:cNvSpPr>
          <p:nvPr>
            <p:ph type="body" idx="1"/>
          </p:nvPr>
        </p:nvSpPr>
        <p:spPr>
          <a:xfrm>
            <a:off x="311700" y="1639833"/>
            <a:ext cx="8520600" cy="4452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7" name="Shape 3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
        <p:nvSpPr>
          <p:cNvPr id="38" name="Shape 38"/>
          <p:cNvSpPr txBox="1"/>
          <p:nvPr/>
        </p:nvSpPr>
        <p:spPr>
          <a:xfrm>
            <a:off x="311700" y="6475150"/>
            <a:ext cx="2796600" cy="382800"/>
          </a:xfrm>
          <a:prstGeom prst="rect">
            <a:avLst/>
          </a:prstGeom>
          <a:noFill/>
          <a:ln>
            <a:noFill/>
          </a:ln>
        </p:spPr>
        <p:txBody>
          <a:bodyPr lIns="91425" tIns="91425" rIns="91425" bIns="91425" anchor="t" anchorCtr="0">
            <a:noAutofit/>
          </a:bodyPr>
          <a:lstStyle/>
          <a:p>
            <a:pPr lvl="0">
              <a:spcBef>
                <a:spcPts val="0"/>
              </a:spcBef>
              <a:buNone/>
            </a:pPr>
            <a:r>
              <a:rPr lang="en">
                <a:solidFill>
                  <a:schemeClr val="lt1"/>
                </a:solidFill>
              </a:rPr>
              <a:t>Created for CAGI 2016</a:t>
            </a:r>
          </a:p>
        </p:txBody>
      </p:sp>
      <p:sp>
        <p:nvSpPr>
          <p:cNvPr id="39" name="Shape 39"/>
          <p:cNvSpPr txBox="1"/>
          <p:nvPr/>
        </p:nvSpPr>
        <p:spPr>
          <a:xfrm>
            <a:off x="3651500" y="6475150"/>
            <a:ext cx="2796600" cy="382800"/>
          </a:xfrm>
          <a:prstGeom prst="rect">
            <a:avLst/>
          </a:prstGeom>
          <a:noFill/>
          <a:ln>
            <a:noFill/>
          </a:ln>
        </p:spPr>
        <p:txBody>
          <a:bodyPr lIns="91425" tIns="91425" rIns="91425" bIns="91425" anchor="t" anchorCtr="0">
            <a:noAutofit/>
          </a:bodyPr>
          <a:lstStyle/>
          <a:p>
            <a:pPr lvl="0" rtl="0">
              <a:spcBef>
                <a:spcPts val="0"/>
              </a:spcBef>
              <a:buNone/>
            </a:pPr>
            <a:r>
              <a:rPr lang="en">
                <a:solidFill>
                  <a:schemeClr val="lt1"/>
                </a:solidFill>
              </a:rPr>
              <a:t>genomeinterpretation.org</a:t>
            </a:r>
          </a:p>
        </p:txBody>
      </p:sp>
      <p:sp>
        <p:nvSpPr>
          <p:cNvPr id="40" name="Shape 40"/>
          <p:cNvSpPr txBox="1"/>
          <p:nvPr/>
        </p:nvSpPr>
        <p:spPr>
          <a:xfrm>
            <a:off x="7347175" y="6475150"/>
            <a:ext cx="2796600" cy="382800"/>
          </a:xfrm>
          <a:prstGeom prst="rect">
            <a:avLst/>
          </a:prstGeom>
          <a:noFill/>
          <a:ln>
            <a:noFill/>
          </a:ln>
        </p:spPr>
        <p:txBody>
          <a:bodyPr lIns="91425" tIns="91425" rIns="91425" bIns="91425" anchor="t" anchorCtr="0">
            <a:noAutofit/>
          </a:bodyPr>
          <a:lstStyle/>
          <a:p>
            <a:pPr lvl="0" rtl="0">
              <a:spcBef>
                <a:spcPts val="0"/>
              </a:spcBef>
              <a:buNone/>
            </a:pPr>
            <a:r>
              <a:rPr lang="en">
                <a:solidFill>
                  <a:schemeClr val="lt1"/>
                </a:solidFill>
              </a:rPr>
              <a:t>Haoyang Zeng</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311700" y="546666"/>
            <a:ext cx="8520600" cy="810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3" name="Shape 43"/>
          <p:cNvSpPr txBox="1">
            <a:spLocks noGrp="1"/>
          </p:cNvSpPr>
          <p:nvPr>
            <p:ph type="body" idx="1"/>
          </p:nvPr>
        </p:nvSpPr>
        <p:spPr>
          <a:xfrm>
            <a:off x="311700" y="1639966"/>
            <a:ext cx="3999900" cy="4452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4" name="Shape 44"/>
          <p:cNvSpPr txBox="1">
            <a:spLocks noGrp="1"/>
          </p:cNvSpPr>
          <p:nvPr>
            <p:ph type="body" idx="2"/>
          </p:nvPr>
        </p:nvSpPr>
        <p:spPr>
          <a:xfrm>
            <a:off x="4832400" y="1639966"/>
            <a:ext cx="3999900" cy="4452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45" name="Shape 45"/>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546666"/>
            <a:ext cx="8520600" cy="8103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740800"/>
            <a:ext cx="2808000" cy="1007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51" name="Shape 51"/>
          <p:cNvSpPr txBox="1">
            <a:spLocks noGrp="1"/>
          </p:cNvSpPr>
          <p:nvPr>
            <p:ph type="body" idx="1"/>
          </p:nvPr>
        </p:nvSpPr>
        <p:spPr>
          <a:xfrm>
            <a:off x="311700" y="1954405"/>
            <a:ext cx="2808000" cy="41376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52" name="Shape 52"/>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53"/>
        <p:cNvGrpSpPr/>
        <p:nvPr/>
      </p:nvGrpSpPr>
      <p:grpSpPr>
        <a:xfrm>
          <a:off x="0" y="0"/>
          <a:ext cx="0" cy="0"/>
          <a:chOff x="0" y="0"/>
          <a:chExt cx="0" cy="0"/>
        </a:xfrm>
      </p:grpSpPr>
      <p:grpSp>
        <p:nvGrpSpPr>
          <p:cNvPr id="54" name="Shape 54"/>
          <p:cNvGrpSpPr/>
          <p:nvPr/>
        </p:nvGrpSpPr>
        <p:grpSpPr>
          <a:xfrm>
            <a:off x="6098378" y="6"/>
            <a:ext cx="3045625" cy="2707359"/>
            <a:chOff x="6098378" y="4"/>
            <a:chExt cx="3045625" cy="2030570"/>
          </a:xfrm>
        </p:grpSpPr>
        <p:sp>
          <p:nvSpPr>
            <p:cNvPr id="55" name="Shape 55"/>
            <p:cNvSpPr/>
            <p:nvPr/>
          </p:nvSpPr>
          <p:spPr>
            <a:xfrm>
              <a:off x="8128803" y="15"/>
              <a:ext cx="1015200" cy="1015200"/>
            </a:xfrm>
            <a:prstGeom prst="rect">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6" name="Shape 56"/>
            <p:cNvSpPr/>
            <p:nvPr/>
          </p:nvSpPr>
          <p:spPr>
            <a:xfrm flipH="1">
              <a:off x="7113463" y="4"/>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7" name="Shape 57"/>
            <p:cNvSpPr/>
            <p:nvPr/>
          </p:nvSpPr>
          <p:spPr>
            <a:xfrm rot="10800000" flipH="1">
              <a:off x="7113588" y="106"/>
              <a:ext cx="1015200" cy="1015200"/>
            </a:xfrm>
            <a:prstGeom prst="rtTriangle">
              <a:avLst/>
            </a:prstGeom>
            <a:solidFill>
              <a:schemeClr val="accent3"/>
            </a:solidFill>
            <a:ln>
              <a:noFill/>
            </a:ln>
          </p:spPr>
          <p:txBody>
            <a:bodyPr lIns="91425" tIns="91425" rIns="91425" bIns="91425" anchor="ctr" anchorCtr="0">
              <a:noAutofit/>
            </a:bodyPr>
            <a:lstStyle/>
            <a:p>
              <a:pPr lvl="0">
                <a:spcBef>
                  <a:spcPts val="0"/>
                </a:spcBef>
                <a:buNone/>
              </a:pPr>
              <a:endParaRPr/>
            </a:p>
          </p:txBody>
        </p:sp>
        <p:sp>
          <p:nvSpPr>
            <p:cNvPr id="58" name="Shape 58"/>
            <p:cNvSpPr/>
            <p:nvPr/>
          </p:nvSpPr>
          <p:spPr>
            <a:xfrm rot="10800000">
              <a:off x="6098378" y="96"/>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sp>
          <p:nvSpPr>
            <p:cNvPr id="59" name="Shape 59"/>
            <p:cNvSpPr/>
            <p:nvPr/>
          </p:nvSpPr>
          <p:spPr>
            <a:xfrm rot="10800000">
              <a:off x="8128789" y="1015375"/>
              <a:ext cx="1015200" cy="1015200"/>
            </a:xfrm>
            <a:prstGeom prst="rtTriangle">
              <a:avLst/>
            </a:prstGeom>
            <a:solidFill>
              <a:schemeClr val="accent5"/>
            </a:solidFill>
            <a:ln>
              <a:noFill/>
            </a:ln>
          </p:spPr>
          <p:txBody>
            <a:bodyPr lIns="91425" tIns="91425" rIns="91425" bIns="91425" anchor="ctr" anchorCtr="0">
              <a:noAutofit/>
            </a:bodyPr>
            <a:lstStyle/>
            <a:p>
              <a:pPr lvl="0">
                <a:spcBef>
                  <a:spcPts val="0"/>
                </a:spcBef>
                <a:buNone/>
              </a:pPr>
              <a:endParaRPr/>
            </a:p>
          </p:txBody>
        </p:sp>
      </p:grpSp>
      <p:sp>
        <p:nvSpPr>
          <p:cNvPr id="60" name="Shape 60"/>
          <p:cNvSpPr txBox="1">
            <a:spLocks noGrp="1"/>
          </p:cNvSpPr>
          <p:nvPr>
            <p:ph type="title"/>
          </p:nvPr>
        </p:nvSpPr>
        <p:spPr>
          <a:xfrm>
            <a:off x="490250" y="701800"/>
            <a:ext cx="5618700" cy="5454300"/>
          </a:xfrm>
          <a:prstGeom prst="rect">
            <a:avLst/>
          </a:prstGeom>
        </p:spPr>
        <p:txBody>
          <a:bodyPr lIns="91425" tIns="91425" rIns="91425" bIns="91425" anchor="ctr"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61" name="Shape 61"/>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62"/>
        <p:cNvGrpSpPr/>
        <p:nvPr/>
      </p:nvGrpSpPr>
      <p:grpSpPr>
        <a:xfrm>
          <a:off x="0" y="0"/>
          <a:ext cx="0" cy="0"/>
          <a:chOff x="0" y="0"/>
          <a:chExt cx="0" cy="0"/>
        </a:xfrm>
      </p:grpSpPr>
      <p:sp>
        <p:nvSpPr>
          <p:cNvPr id="63" name="Shape 63"/>
          <p:cNvSpPr/>
          <p:nvPr/>
        </p:nvSpPr>
        <p:spPr>
          <a:xfrm>
            <a:off x="4572000" y="-233"/>
            <a:ext cx="4572000" cy="68580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64" name="Shape 64"/>
          <p:cNvCxnSpPr/>
          <p:nvPr/>
        </p:nvCxnSpPr>
        <p:spPr>
          <a:xfrm>
            <a:off x="5029675" y="5994000"/>
            <a:ext cx="468300" cy="0"/>
          </a:xfrm>
          <a:prstGeom prst="straightConnector1">
            <a:avLst/>
          </a:prstGeom>
          <a:noFill/>
          <a:ln w="19050" cap="flat" cmpd="sng">
            <a:solidFill>
              <a:schemeClr val="lt1"/>
            </a:solidFill>
            <a:prstDash val="solid"/>
            <a:round/>
            <a:headEnd type="none" w="med" len="med"/>
            <a:tailEnd type="none" w="med" len="med"/>
          </a:ln>
        </p:spPr>
      </p:cxnSp>
      <p:sp>
        <p:nvSpPr>
          <p:cNvPr id="65" name="Shape 65"/>
          <p:cNvSpPr txBox="1">
            <a:spLocks noGrp="1"/>
          </p:cNvSpPr>
          <p:nvPr>
            <p:ph type="title"/>
          </p:nvPr>
        </p:nvSpPr>
        <p:spPr>
          <a:xfrm>
            <a:off x="265500" y="1534800"/>
            <a:ext cx="4045200" cy="20859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66" name="Shape 66"/>
          <p:cNvSpPr txBox="1">
            <a:spLocks noGrp="1"/>
          </p:cNvSpPr>
          <p:nvPr>
            <p:ph type="subTitle" idx="1"/>
          </p:nvPr>
        </p:nvSpPr>
        <p:spPr>
          <a:xfrm>
            <a:off x="265500" y="3692001"/>
            <a:ext cx="4045200" cy="16923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67" name="Shape 67"/>
          <p:cNvSpPr txBox="1">
            <a:spLocks noGrp="1"/>
          </p:cNvSpPr>
          <p:nvPr>
            <p:ph type="body" idx="2"/>
          </p:nvPr>
        </p:nvSpPr>
        <p:spPr>
          <a:xfrm>
            <a:off x="4939500" y="965600"/>
            <a:ext cx="3837000" cy="49269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68" name="Shape 6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319500" y="5640766"/>
            <a:ext cx="5998800" cy="7983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71" name="Shape 71"/>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ig number">
    <p:bg>
      <p:bgPr>
        <a:solidFill>
          <a:schemeClr val="dk1"/>
        </a:solidFill>
        <a:effectLst/>
      </p:bgPr>
    </p:bg>
    <p:spTree>
      <p:nvGrpSpPr>
        <p:cNvPr id="1" name="Shape 72"/>
        <p:cNvGrpSpPr/>
        <p:nvPr/>
      </p:nvGrpSpPr>
      <p:grpSpPr>
        <a:xfrm>
          <a:off x="0" y="0"/>
          <a:ext cx="0" cy="0"/>
          <a:chOff x="0" y="0"/>
          <a:chExt cx="0" cy="0"/>
        </a:xfrm>
      </p:grpSpPr>
      <p:grpSp>
        <p:nvGrpSpPr>
          <p:cNvPr id="73" name="Shape 73"/>
          <p:cNvGrpSpPr/>
          <p:nvPr/>
        </p:nvGrpSpPr>
        <p:grpSpPr>
          <a:xfrm>
            <a:off x="6098378" y="6"/>
            <a:ext cx="3045625" cy="2707359"/>
            <a:chOff x="6098378" y="4"/>
            <a:chExt cx="3045625" cy="2030570"/>
          </a:xfrm>
        </p:grpSpPr>
        <p:sp>
          <p:nvSpPr>
            <p:cNvPr id="74" name="Shape 74"/>
            <p:cNvSpPr/>
            <p:nvPr/>
          </p:nvSpPr>
          <p:spPr>
            <a:xfrm>
              <a:off x="8128803" y="15"/>
              <a:ext cx="1015200" cy="10152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5" name="Shape 75"/>
            <p:cNvSpPr/>
            <p:nvPr/>
          </p:nvSpPr>
          <p:spPr>
            <a:xfrm flipH="1">
              <a:off x="7113463" y="4"/>
              <a:ext cx="1015200" cy="1015200"/>
            </a:xfrm>
            <a:prstGeom prst="rtTriangle">
              <a:avLst/>
            </a:prstGeom>
            <a:solidFill>
              <a:schemeClr val="accent2"/>
            </a:solidFill>
            <a:ln>
              <a:noFill/>
            </a:ln>
          </p:spPr>
          <p:txBody>
            <a:bodyPr lIns="91425" tIns="91425" rIns="91425" bIns="91425" anchor="ctr" anchorCtr="0">
              <a:noAutofit/>
            </a:bodyPr>
            <a:lstStyle/>
            <a:p>
              <a:pPr lvl="0">
                <a:spcBef>
                  <a:spcPts val="0"/>
                </a:spcBef>
                <a:buNone/>
              </a:pPr>
              <a:endParaRPr/>
            </a:p>
          </p:txBody>
        </p:sp>
        <p:sp>
          <p:nvSpPr>
            <p:cNvPr id="76" name="Shape 76"/>
            <p:cNvSpPr/>
            <p:nvPr/>
          </p:nvSpPr>
          <p:spPr>
            <a:xfrm rot="10800000" flipH="1">
              <a:off x="7113588" y="106"/>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sp>
          <p:nvSpPr>
            <p:cNvPr id="77" name="Shape 77"/>
            <p:cNvSpPr/>
            <p:nvPr/>
          </p:nvSpPr>
          <p:spPr>
            <a:xfrm rot="10800000">
              <a:off x="6098378" y="96"/>
              <a:ext cx="1015200" cy="1015200"/>
            </a:xfrm>
            <a:prstGeom prst="rtTriangle">
              <a:avLst/>
            </a:prstGeom>
            <a:solidFill>
              <a:schemeClr val="accent1"/>
            </a:solidFill>
            <a:ln>
              <a:noFill/>
            </a:ln>
          </p:spPr>
          <p:txBody>
            <a:bodyPr lIns="91425" tIns="91425" rIns="91425" bIns="91425" anchor="ctr" anchorCtr="0">
              <a:noAutofit/>
            </a:bodyPr>
            <a:lstStyle/>
            <a:p>
              <a:pPr lvl="0">
                <a:spcBef>
                  <a:spcPts val="0"/>
                </a:spcBef>
                <a:buNone/>
              </a:pPr>
              <a:endParaRPr/>
            </a:p>
          </p:txBody>
        </p:sp>
        <p:sp>
          <p:nvSpPr>
            <p:cNvPr id="78" name="Shape 78"/>
            <p:cNvSpPr/>
            <p:nvPr/>
          </p:nvSpPr>
          <p:spPr>
            <a:xfrm rot="10800000">
              <a:off x="8128789" y="1015375"/>
              <a:ext cx="1015200" cy="1015200"/>
            </a:xfrm>
            <a:prstGeom prst="rtTriangle">
              <a:avLst/>
            </a:prstGeom>
            <a:solidFill>
              <a:schemeClr val="accent6"/>
            </a:solidFill>
            <a:ln>
              <a:noFill/>
            </a:ln>
          </p:spPr>
          <p:txBody>
            <a:bodyPr lIns="91425" tIns="91425" rIns="91425" bIns="91425" anchor="ctr" anchorCtr="0">
              <a:noAutofit/>
            </a:bodyPr>
            <a:lstStyle/>
            <a:p>
              <a:pPr lvl="0">
                <a:spcBef>
                  <a:spcPts val="0"/>
                </a:spcBef>
                <a:buNone/>
              </a:pPr>
              <a:endParaRPr/>
            </a:p>
          </p:txBody>
        </p:sp>
      </p:grpSp>
      <p:sp>
        <p:nvSpPr>
          <p:cNvPr id="79" name="Shape 79"/>
          <p:cNvSpPr txBox="1">
            <a:spLocks noGrp="1"/>
          </p:cNvSpPr>
          <p:nvPr>
            <p:ph type="title"/>
          </p:nvPr>
        </p:nvSpPr>
        <p:spPr>
          <a:xfrm>
            <a:off x="311700" y="1674733"/>
            <a:ext cx="8520600" cy="27075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80" name="Shape 80"/>
          <p:cNvSpPr txBox="1">
            <a:spLocks noGrp="1"/>
          </p:cNvSpPr>
          <p:nvPr>
            <p:ph type="body" idx="1"/>
          </p:nvPr>
        </p:nvSpPr>
        <p:spPr>
          <a:xfrm>
            <a:off x="311700" y="4492300"/>
            <a:ext cx="8520600" cy="1709100"/>
          </a:xfrm>
          <a:prstGeom prst="rect">
            <a:avLst/>
          </a:prstGeom>
        </p:spPr>
        <p:txBody>
          <a:bodyPr lIns="91425" tIns="91425" rIns="91425" bIns="91425" anchor="t" anchorCtr="0"/>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a:endParaRPr/>
          </a:p>
        </p:txBody>
      </p:sp>
      <p:sp>
        <p:nvSpPr>
          <p:cNvPr id="81" name="Shape 81"/>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2"/>
        <p:cNvGrpSpPr/>
        <p:nvPr/>
      </p:nvGrpSpPr>
      <p:grpSpPr>
        <a:xfrm>
          <a:off x="0" y="0"/>
          <a:ext cx="0" cy="0"/>
          <a:chOff x="0" y="0"/>
          <a:chExt cx="0" cy="0"/>
        </a:xfrm>
      </p:grpSpPr>
      <p:sp>
        <p:nvSpPr>
          <p:cNvPr id="83" name="Shape 83"/>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dk2"/>
                </a:solidFill>
              </a:rPr>
              <a:t>‹#›</a:t>
            </a:fld>
            <a:endParaRPr lang="en">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46666"/>
            <a:ext cx="8520600" cy="810300"/>
          </a:xfrm>
          <a:prstGeom prst="rect">
            <a:avLst/>
          </a:prstGeom>
          <a:noFill/>
          <a:ln>
            <a:noFill/>
          </a:ln>
        </p:spPr>
        <p:txBody>
          <a:bodyPr lIns="91425" tIns="91425" rIns="91425" bIns="91425" anchor="t" anchorCtr="0"/>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311700" y="1639833"/>
            <a:ext cx="8520600" cy="4452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60431" y="6201586"/>
            <a:ext cx="548700" cy="5247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endParaRPr lang="en" sz="1000">
              <a:solidFill>
                <a:schemeClr val="lt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lvl="0">
              <a:spcBef>
                <a:spcPts val="0"/>
              </a:spcBef>
              <a:buNone/>
            </a:pPr>
            <a:fld id="{00000000-1234-1234-1234-123412341234}" type="slidenum">
              <a:rPr lang="en" smtClean="0">
                <a:solidFill>
                  <a:schemeClr val="dk2"/>
                </a:solidFill>
              </a:rPr>
              <a:t>1</a:t>
            </a:fld>
            <a:endParaRPr lang="en">
              <a:solidFill>
                <a:schemeClr val="dk2"/>
              </a:solidFill>
            </a:endParaRPr>
          </a:p>
        </p:txBody>
      </p:sp>
      <p:sp>
        <p:nvSpPr>
          <p:cNvPr id="10" name="Rectangle 4"/>
          <p:cNvSpPr>
            <a:spLocks noGrp="1" noChangeArrowheads="1"/>
          </p:cNvSpPr>
          <p:nvPr>
            <p:ph type="title"/>
          </p:nvPr>
        </p:nvSpPr>
        <p:spPr>
          <a:xfrm>
            <a:off x="457200" y="274638"/>
            <a:ext cx="8229600" cy="1143000"/>
          </a:xfrm>
        </p:spPr>
        <p:txBody>
          <a:bodyPr/>
          <a:lstStyle/>
          <a:p>
            <a:pPr algn="ctr"/>
            <a:r>
              <a:rPr lang="en-US" altLang="en-US" sz="4000" dirty="0">
                <a:solidFill>
                  <a:srgbClr val="000000"/>
                </a:solidFill>
              </a:rPr>
              <a:t>CAGI slide pack guidelines</a:t>
            </a:r>
            <a:br>
              <a:rPr lang="en-US" altLang="en-US" sz="4000" dirty="0">
                <a:solidFill>
                  <a:srgbClr val="000000"/>
                </a:solidFill>
              </a:rPr>
            </a:br>
            <a:r>
              <a:rPr lang="en-US" altLang="en-US" sz="1800" dirty="0">
                <a:solidFill>
                  <a:srgbClr val="000000"/>
                </a:solidFill>
              </a:rPr>
              <a:t>I agree to my slides being used according to the following terms: </a:t>
            </a:r>
            <a:r>
              <a:rPr lang="en-US" altLang="en-US" sz="1800" i="1" dirty="0" smtClean="0">
                <a:solidFill>
                  <a:srgbClr val="000000"/>
                </a:solidFill>
              </a:rPr>
              <a:t>_______Haoyang </a:t>
            </a:r>
            <a:r>
              <a:rPr lang="en-US" altLang="en-US" sz="1800" i="1" dirty="0" err="1" smtClean="0">
                <a:solidFill>
                  <a:srgbClr val="000000"/>
                </a:solidFill>
              </a:rPr>
              <a:t>Zeng</a:t>
            </a:r>
            <a:r>
              <a:rPr lang="en-US" altLang="en-US" sz="1800" i="1" dirty="0" smtClean="0">
                <a:solidFill>
                  <a:srgbClr val="000000"/>
                </a:solidFill>
              </a:rPr>
              <a:t>_______</a:t>
            </a:r>
            <a:endParaRPr lang="en-US" altLang="en-US" sz="1800" i="1" dirty="0">
              <a:solidFill>
                <a:srgbClr val="000000"/>
              </a:solidFill>
            </a:endParaRPr>
          </a:p>
        </p:txBody>
      </p:sp>
      <p:sp>
        <p:nvSpPr>
          <p:cNvPr id="11" name="Rectangle 5"/>
          <p:cNvSpPr txBox="1">
            <a:spLocks noChangeArrowheads="1"/>
          </p:cNvSpPr>
          <p:nvPr/>
        </p:nvSpPr>
        <p:spPr>
          <a:xfrm>
            <a:off x="457200" y="1600200"/>
            <a:ext cx="8229600" cy="45259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285750" indent="-285750">
              <a:lnSpc>
                <a:spcPct val="80000"/>
              </a:lnSpc>
              <a:buFont typeface="Arial"/>
              <a:buChar char="•"/>
            </a:pPr>
            <a:r>
              <a:rPr lang="en-US" altLang="en-US" dirty="0" smtClean="0"/>
              <a:t>Authors: please include THIS slide at the beginning of your presentation to indicate that you agree with reuse of your slides in CAGI presentations, according to the terms below, and digitally sign by writing your name above.</a:t>
            </a:r>
          </a:p>
          <a:p>
            <a:pPr marL="285750" indent="-285750">
              <a:lnSpc>
                <a:spcPct val="80000"/>
              </a:lnSpc>
              <a:buFont typeface="Arial"/>
              <a:buChar char="•"/>
            </a:pPr>
            <a:endParaRPr lang="en-US" altLang="en-US" dirty="0" smtClean="0"/>
          </a:p>
          <a:p>
            <a:pPr marL="285750" indent="-285750">
              <a:lnSpc>
                <a:spcPct val="80000"/>
              </a:lnSpc>
              <a:buFont typeface="Arial"/>
              <a:buChar char="•"/>
            </a:pPr>
            <a:r>
              <a:rPr lang="en-US" altLang="en-US" dirty="0" smtClean="0"/>
              <a:t>To disseminate the CAGI results, I encourage all CAGI participants to remix these CAGI slides for inclusion in their oral and poster presentations</a:t>
            </a:r>
          </a:p>
          <a:p>
            <a:pPr marL="285750" indent="-285750">
              <a:lnSpc>
                <a:spcPct val="80000"/>
              </a:lnSpc>
              <a:buFont typeface="Arial"/>
              <a:buChar char="•"/>
            </a:pPr>
            <a:r>
              <a:rPr lang="en-US" altLang="en-US" dirty="0" smtClean="0"/>
              <a:t>CAGI participants may use or publish any content of these slides only in compliance with the CAGI Data Use Agreement</a:t>
            </a:r>
          </a:p>
          <a:p>
            <a:pPr marL="285750" indent="-285750">
              <a:lnSpc>
                <a:spcPct val="80000"/>
              </a:lnSpc>
              <a:buFont typeface="Arial"/>
              <a:buChar char="•"/>
            </a:pPr>
            <a:r>
              <a:rPr lang="en-US" altLang="en-US" dirty="0" smtClean="0"/>
              <a:t>CAGI participants may not cite or publish any content of these slides except with the written permission of the originating author or in the primary CAGI publications</a:t>
            </a:r>
          </a:p>
          <a:p>
            <a:pPr marL="285750" indent="-285750">
              <a:lnSpc>
                <a:spcPct val="80000"/>
              </a:lnSpc>
              <a:buFont typeface="Arial"/>
              <a:buChar char="•"/>
            </a:pPr>
            <a:r>
              <a:rPr lang="en-US" altLang="en-US" dirty="0" smtClean="0"/>
              <a:t>CAGI participants must acknowledge the original authors of these slides and CAGI 2013.  Include the acknowledgement banner across the bottom</a:t>
            </a:r>
          </a:p>
          <a:p>
            <a:pPr marL="285750" indent="-285750">
              <a:lnSpc>
                <a:spcPct val="80000"/>
              </a:lnSpc>
              <a:buFont typeface="Arial"/>
              <a:buChar char="•"/>
            </a:pPr>
            <a:r>
              <a:rPr lang="en-US" altLang="en-US" dirty="0" smtClean="0"/>
              <a:t>CAGI participants must include the CAGI credits slide in their presentations</a:t>
            </a:r>
          </a:p>
          <a:p>
            <a:pPr marL="285750" indent="-285750">
              <a:lnSpc>
                <a:spcPct val="80000"/>
              </a:lnSpc>
              <a:buFont typeface="Arial"/>
              <a:buChar char="•"/>
            </a:pPr>
            <a:r>
              <a:rPr lang="en-US" altLang="en-US" dirty="0" smtClean="0"/>
              <a:t>Slides with a red slash (no remix) may not be included in a presentation unless all attendees are registered CAGI participants who signed the data use agreement</a:t>
            </a:r>
          </a:p>
          <a:p>
            <a:pPr marL="285750" indent="-285750">
              <a:lnSpc>
                <a:spcPct val="80000"/>
              </a:lnSpc>
              <a:buFont typeface="Arial"/>
              <a:buChar char="•"/>
            </a:pPr>
            <a:r>
              <a:rPr lang="en-US" altLang="en-US" dirty="0" smtClean="0"/>
              <a:t>Slides with a red X over the entire slide may not be  used in any circumstances</a:t>
            </a:r>
          </a:p>
          <a:p>
            <a:pPr marL="285750" indent="-285750">
              <a:lnSpc>
                <a:spcPct val="80000"/>
              </a:lnSpc>
              <a:buFont typeface="Arial"/>
              <a:buChar char="•"/>
            </a:pPr>
            <a:r>
              <a:rPr lang="en-US" altLang="en-US" dirty="0" smtClean="0"/>
              <a:t>Slides with a blue slash (embargoed) may not be used unless the embargo is explicitly lifted</a:t>
            </a:r>
          </a:p>
          <a:p>
            <a:pPr marL="285750" indent="-285750">
              <a:lnSpc>
                <a:spcPct val="80000"/>
              </a:lnSpc>
              <a:buFont typeface="Arial"/>
              <a:buChar char="•"/>
            </a:pPr>
            <a:r>
              <a:rPr lang="en-US" altLang="en-US"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dirty="0" smtClean="0"/>
          </a:p>
          <a:p>
            <a:pPr marL="285750" indent="-285750">
              <a:lnSpc>
                <a:spcPct val="80000"/>
              </a:lnSpc>
              <a:buFont typeface="Arial"/>
              <a:buChar char="•"/>
            </a:pPr>
            <a:r>
              <a:rPr lang="en-US" altLang="en-US" dirty="0" smtClean="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marL="285750" indent="-285750">
              <a:lnSpc>
                <a:spcPct val="80000"/>
              </a:lnSpc>
              <a:buFont typeface="Arial"/>
              <a:buChar char="•"/>
            </a:pPr>
            <a:endParaRPr lang="en-US" altLang="en-US" dirty="0" smtClean="0"/>
          </a:p>
          <a:p>
            <a:pPr marL="285750" indent="-285750">
              <a:lnSpc>
                <a:spcPct val="80000"/>
              </a:lnSpc>
              <a:buFont typeface="Arial"/>
              <a:buChar char="•"/>
            </a:pPr>
            <a:r>
              <a:rPr lang="en-US" altLang="en-US" dirty="0" smtClean="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lang="en-US" altLang="en-US" dirty="0"/>
          </a:p>
        </p:txBody>
      </p:sp>
      <p:grpSp>
        <p:nvGrpSpPr>
          <p:cNvPr id="12" name="Group 11"/>
          <p:cNvGrpSpPr>
            <a:grpSpLocks/>
          </p:cNvGrpSpPr>
          <p:nvPr/>
        </p:nvGrpSpPr>
        <p:grpSpPr bwMode="auto">
          <a:xfrm>
            <a:off x="8556454" y="4712420"/>
            <a:ext cx="439738" cy="439738"/>
            <a:chOff x="5373" y="3933"/>
            <a:chExt cx="387" cy="387"/>
          </a:xfrm>
        </p:grpSpPr>
        <p:sp>
          <p:nvSpPr>
            <p:cNvPr id="13" name="Oval 12"/>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14" name="Picture 1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5"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9327897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598100" y="2366963"/>
            <a:ext cx="8222100" cy="1118400"/>
          </a:xfrm>
          <a:prstGeom prst="rect">
            <a:avLst/>
          </a:prstGeom>
        </p:spPr>
        <p:txBody>
          <a:bodyPr lIns="91425" tIns="91425" rIns="91425" bIns="91425" anchor="b" anchorCtr="0">
            <a:noAutofit/>
          </a:bodyPr>
          <a:lstStyle/>
          <a:p>
            <a:pPr lvl="0" algn="ctr" rtl="0">
              <a:spcBef>
                <a:spcPts val="0"/>
              </a:spcBef>
              <a:buNone/>
            </a:pPr>
            <a:r>
              <a:rPr lang="en">
                <a:solidFill>
                  <a:schemeClr val="dk1"/>
                </a:solidFill>
              </a:rPr>
              <a:t>Ensemble method for predicting eQTL from sequence</a:t>
            </a:r>
          </a:p>
        </p:txBody>
      </p:sp>
      <p:sp>
        <p:nvSpPr>
          <p:cNvPr id="89" name="Shape 89"/>
          <p:cNvSpPr txBox="1">
            <a:spLocks noGrp="1"/>
          </p:cNvSpPr>
          <p:nvPr>
            <p:ph type="subTitle" idx="1"/>
          </p:nvPr>
        </p:nvSpPr>
        <p:spPr>
          <a:xfrm>
            <a:off x="598088" y="3621217"/>
            <a:ext cx="8222100" cy="1353190"/>
          </a:xfrm>
          <a:prstGeom prst="rect">
            <a:avLst/>
          </a:prstGeom>
        </p:spPr>
        <p:txBody>
          <a:bodyPr lIns="91425" tIns="91425" rIns="91425" bIns="91425" anchor="t" anchorCtr="0">
            <a:noAutofit/>
          </a:bodyPr>
          <a:lstStyle/>
          <a:p>
            <a:pPr lvl="0" algn="ctr" rtl="0">
              <a:lnSpc>
                <a:spcPct val="125000"/>
              </a:lnSpc>
              <a:spcBef>
                <a:spcPts val="0"/>
              </a:spcBef>
              <a:buNone/>
            </a:pPr>
            <a:r>
              <a:rPr lang="en" u="sng" dirty="0">
                <a:solidFill>
                  <a:schemeClr val="dk1"/>
                </a:solidFill>
              </a:rPr>
              <a:t>Haoyang Zeng</a:t>
            </a:r>
            <a:r>
              <a:rPr lang="en" dirty="0">
                <a:solidFill>
                  <a:schemeClr val="dk1"/>
                </a:solidFill>
              </a:rPr>
              <a:t>, Matthew Edwards, Yuchun Guo, and David Gifford</a:t>
            </a:r>
          </a:p>
          <a:p>
            <a:pPr lvl="0" algn="ctr" rtl="0">
              <a:lnSpc>
                <a:spcPct val="125000"/>
              </a:lnSpc>
              <a:spcBef>
                <a:spcPts val="0"/>
              </a:spcBef>
              <a:buNone/>
            </a:pPr>
            <a:r>
              <a:rPr lang="en" dirty="0">
                <a:solidFill>
                  <a:schemeClr val="dk1"/>
                </a:solidFill>
              </a:rPr>
              <a:t>MIT CSAIL</a:t>
            </a:r>
          </a:p>
          <a:p>
            <a:pPr lvl="0" algn="ctr">
              <a:lnSpc>
                <a:spcPct val="125000"/>
              </a:lnSpc>
              <a:spcBef>
                <a:spcPts val="0"/>
              </a:spcBef>
              <a:buNone/>
            </a:pPr>
            <a:r>
              <a:rPr lang="en" sz="1400" dirty="0">
                <a:solidFill>
                  <a:schemeClr val="dk1"/>
                </a:solidFill>
              </a:rPr>
              <a:t>{haoyangz, matted, yguo, gifford}@</a:t>
            </a:r>
            <a:r>
              <a:rPr lang="en" sz="1400" dirty="0" smtClean="0">
                <a:solidFill>
                  <a:schemeClr val="dk1"/>
                </a:solidFill>
              </a:rPr>
              <a:t>mit.edu</a:t>
            </a:r>
            <a:endParaRPr lang="en-US" sz="1400" dirty="0" smtClean="0">
              <a:solidFill>
                <a:schemeClr val="dk1"/>
              </a:solidFill>
            </a:endParaRPr>
          </a:p>
          <a:p>
            <a:pPr lvl="0" algn="ctr">
              <a:lnSpc>
                <a:spcPct val="125000"/>
              </a:lnSpc>
              <a:spcBef>
                <a:spcPts val="0"/>
              </a:spcBef>
              <a:buNone/>
            </a:pPr>
            <a:r>
              <a:rPr lang="en-US" sz="1400" dirty="0" smtClean="0">
                <a:solidFill>
                  <a:schemeClr val="dk1"/>
                </a:solidFill>
              </a:rPr>
              <a:t>March 26, 2016</a:t>
            </a:r>
            <a:endParaRPr lang="en" sz="1400" dirty="0">
              <a:solidFill>
                <a:schemeClr val="dk1"/>
              </a:solidFill>
            </a:endParaRPr>
          </a:p>
        </p:txBody>
      </p:sp>
      <p:pic>
        <p:nvPicPr>
          <p:cNvPr id="90" name="Shape 90"/>
          <p:cNvPicPr preferRelativeResize="0"/>
          <p:nvPr/>
        </p:nvPicPr>
        <p:blipFill>
          <a:blip r:embed="rId3">
            <a:alphaModFix/>
          </a:blip>
          <a:stretch>
            <a:fillRect/>
          </a:stretch>
        </p:blipFill>
        <p:spPr>
          <a:xfrm>
            <a:off x="196000" y="5303900"/>
            <a:ext cx="1924050" cy="914400"/>
          </a:xfrm>
          <a:prstGeom prst="rect">
            <a:avLst/>
          </a:prstGeom>
          <a:noFill/>
          <a:ln>
            <a:noFill/>
          </a:ln>
        </p:spPr>
      </p:pic>
      <p:pic>
        <p:nvPicPr>
          <p:cNvPr id="91" name="Shape 91"/>
          <p:cNvPicPr preferRelativeResize="0"/>
          <p:nvPr/>
        </p:nvPicPr>
        <p:blipFill>
          <a:blip r:embed="rId4">
            <a:alphaModFix/>
          </a:blip>
          <a:stretch>
            <a:fillRect/>
          </a:stretch>
        </p:blipFill>
        <p:spPr>
          <a:xfrm>
            <a:off x="7451825" y="5303900"/>
            <a:ext cx="1485900" cy="914400"/>
          </a:xfrm>
          <a:prstGeom prst="rect">
            <a:avLst/>
          </a:prstGeom>
          <a:noFill/>
          <a:ln>
            <a:noFill/>
          </a:ln>
        </p:spPr>
      </p:pic>
      <p:pic>
        <p:nvPicPr>
          <p:cNvPr id="92" name="Shape 92"/>
          <p:cNvPicPr preferRelativeResize="0"/>
          <p:nvPr/>
        </p:nvPicPr>
        <p:blipFill rotWithShape="1">
          <a:blip r:embed="rId5">
            <a:alphaModFix/>
          </a:blip>
          <a:srcRect t="6324" b="6324"/>
          <a:stretch/>
        </p:blipFill>
        <p:spPr>
          <a:xfrm>
            <a:off x="2350437" y="5385328"/>
            <a:ext cx="882571" cy="1011475"/>
          </a:xfrm>
          <a:prstGeom prst="rect">
            <a:avLst/>
          </a:prstGeom>
          <a:noFill/>
          <a:ln>
            <a:noFill/>
          </a:ln>
        </p:spPr>
      </p:pic>
      <p:pic>
        <p:nvPicPr>
          <p:cNvPr id="93" name="Shape 93"/>
          <p:cNvPicPr preferRelativeResize="0"/>
          <p:nvPr/>
        </p:nvPicPr>
        <p:blipFill>
          <a:blip r:embed="rId6">
            <a:alphaModFix/>
          </a:blip>
          <a:stretch>
            <a:fillRect/>
          </a:stretch>
        </p:blipFill>
        <p:spPr>
          <a:xfrm>
            <a:off x="3526164" y="5377413"/>
            <a:ext cx="882570" cy="1021838"/>
          </a:xfrm>
          <a:prstGeom prst="rect">
            <a:avLst/>
          </a:prstGeom>
          <a:noFill/>
          <a:ln>
            <a:noFill/>
          </a:ln>
        </p:spPr>
      </p:pic>
      <p:pic>
        <p:nvPicPr>
          <p:cNvPr id="94" name="Shape 94"/>
          <p:cNvPicPr preferRelativeResize="0"/>
          <p:nvPr/>
        </p:nvPicPr>
        <p:blipFill>
          <a:blip r:embed="rId7">
            <a:alphaModFix/>
          </a:blip>
          <a:stretch>
            <a:fillRect/>
          </a:stretch>
        </p:blipFill>
        <p:spPr>
          <a:xfrm>
            <a:off x="4701892" y="5374966"/>
            <a:ext cx="1021298" cy="1021838"/>
          </a:xfrm>
          <a:prstGeom prst="rect">
            <a:avLst/>
          </a:prstGeom>
          <a:noFill/>
          <a:ln>
            <a:noFill/>
          </a:ln>
        </p:spPr>
      </p:pic>
      <p:pic>
        <p:nvPicPr>
          <p:cNvPr id="95" name="Shape 95"/>
          <p:cNvPicPr preferRelativeResize="0"/>
          <p:nvPr/>
        </p:nvPicPr>
        <p:blipFill>
          <a:blip r:embed="rId8">
            <a:alphaModFix/>
          </a:blip>
          <a:stretch>
            <a:fillRect/>
          </a:stretch>
        </p:blipFill>
        <p:spPr>
          <a:xfrm>
            <a:off x="6016346" y="5385328"/>
            <a:ext cx="929615" cy="1021837"/>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Content</a:t>
            </a:r>
          </a:p>
        </p:txBody>
      </p:sp>
      <p:sp>
        <p:nvSpPr>
          <p:cNvPr id="101" name="Shape 101"/>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marR="0" lvl="0" indent="-381000" algn="l" rtl="0">
              <a:lnSpc>
                <a:spcPct val="200000"/>
              </a:lnSpc>
              <a:spcBef>
                <a:spcPts val="0"/>
              </a:spcBef>
              <a:spcAft>
                <a:spcPts val="1600"/>
              </a:spcAft>
              <a:buClr>
                <a:schemeClr val="dk2"/>
              </a:buClr>
              <a:buSzPct val="100000"/>
              <a:buFont typeface="Roboto"/>
            </a:pPr>
            <a:r>
              <a:rPr lang="en" sz="2400"/>
              <a:t>Task and data overview</a:t>
            </a:r>
          </a:p>
          <a:p>
            <a:pPr marL="457200" marR="0" lvl="0" indent="-381000" algn="l" rtl="0">
              <a:lnSpc>
                <a:spcPct val="200000"/>
              </a:lnSpc>
              <a:spcBef>
                <a:spcPts val="0"/>
              </a:spcBef>
              <a:spcAft>
                <a:spcPts val="1600"/>
              </a:spcAft>
              <a:buSzPct val="100000"/>
            </a:pPr>
            <a:r>
              <a:rPr lang="en" sz="2400"/>
              <a:t>Feature design</a:t>
            </a:r>
          </a:p>
          <a:p>
            <a:pPr marL="457200" marR="0" lvl="0" indent="-381000" algn="l" rtl="0">
              <a:lnSpc>
                <a:spcPct val="200000"/>
              </a:lnSpc>
              <a:spcBef>
                <a:spcPts val="0"/>
              </a:spcBef>
              <a:spcAft>
                <a:spcPts val="1600"/>
              </a:spcAft>
              <a:buSzPct val="100000"/>
            </a:pPr>
            <a:r>
              <a:rPr lang="en" sz="2400"/>
              <a:t>Algorithm design</a:t>
            </a:r>
          </a:p>
          <a:p>
            <a:pPr marL="457200" marR="0" lvl="0" indent="-381000" algn="l" rtl="0">
              <a:lnSpc>
                <a:spcPct val="200000"/>
              </a:lnSpc>
              <a:spcBef>
                <a:spcPts val="0"/>
              </a:spcBef>
              <a:spcAft>
                <a:spcPts val="1600"/>
              </a:spcAft>
              <a:buSzPct val="100000"/>
            </a:pPr>
            <a:r>
              <a:rPr lang="en" sz="2400"/>
              <a:t>Post-analysis</a:t>
            </a:r>
          </a:p>
        </p:txBody>
      </p:sp>
      <p:sp>
        <p:nvSpPr>
          <p:cNvPr id="102" name="Shape 102"/>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Content</a:t>
            </a:r>
          </a:p>
        </p:txBody>
      </p:sp>
      <p:sp>
        <p:nvSpPr>
          <p:cNvPr id="108" name="Shape 108"/>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marR="0" lvl="0" indent="-381000" algn="l" rtl="0">
              <a:lnSpc>
                <a:spcPct val="200000"/>
              </a:lnSpc>
              <a:spcBef>
                <a:spcPts val="0"/>
              </a:spcBef>
              <a:spcAft>
                <a:spcPts val="1600"/>
              </a:spcAft>
              <a:buClr>
                <a:schemeClr val="dk2"/>
              </a:buClr>
              <a:buSzPct val="100000"/>
              <a:buFont typeface="Roboto"/>
            </a:pPr>
            <a:r>
              <a:rPr lang="en" sz="2400"/>
              <a:t>Task and data overview</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Feature design</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Algorithm design</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Post-analysis</a:t>
            </a:r>
          </a:p>
        </p:txBody>
      </p:sp>
      <p:sp>
        <p:nvSpPr>
          <p:cNvPr id="109" name="Shape 109"/>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4</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Data overview</a:t>
            </a:r>
          </a:p>
        </p:txBody>
      </p:sp>
      <p:sp>
        <p:nvSpPr>
          <p:cNvPr id="115" name="Shape 115"/>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5</a:t>
            </a:fld>
            <a:endParaRPr lang="en"/>
          </a:p>
        </p:txBody>
      </p:sp>
      <p:sp>
        <p:nvSpPr>
          <p:cNvPr id="116" name="Shape 116"/>
          <p:cNvSpPr/>
          <p:nvPr/>
        </p:nvSpPr>
        <p:spPr>
          <a:xfrm>
            <a:off x="6472550" y="2955100"/>
            <a:ext cx="25365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sz="1800"/>
              <a:t>Target gene expression data/label</a:t>
            </a:r>
          </a:p>
        </p:txBody>
      </p:sp>
      <p:grpSp>
        <p:nvGrpSpPr>
          <p:cNvPr id="117" name="Shape 117"/>
          <p:cNvGrpSpPr/>
          <p:nvPr/>
        </p:nvGrpSpPr>
        <p:grpSpPr>
          <a:xfrm>
            <a:off x="311698" y="2303250"/>
            <a:ext cx="2679000" cy="2033129"/>
            <a:chOff x="311698" y="1727480"/>
            <a:chExt cx="2679000" cy="1524885"/>
          </a:xfrm>
        </p:grpSpPr>
        <p:sp>
          <p:nvSpPr>
            <p:cNvPr id="118" name="Shape 118"/>
            <p:cNvSpPr/>
            <p:nvPr/>
          </p:nvSpPr>
          <p:spPr>
            <a:xfrm>
              <a:off x="311701" y="1727480"/>
              <a:ext cx="2653200" cy="6078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800"/>
                <a:t>Genomic location</a:t>
              </a:r>
            </a:p>
          </p:txBody>
        </p:sp>
        <p:sp>
          <p:nvSpPr>
            <p:cNvPr id="119" name="Shape 119"/>
            <p:cNvSpPr/>
            <p:nvPr/>
          </p:nvSpPr>
          <p:spPr>
            <a:xfrm>
              <a:off x="311698" y="2644566"/>
              <a:ext cx="2679000" cy="6078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800"/>
                <a:t>Sequences (two alleles)</a:t>
              </a:r>
            </a:p>
          </p:txBody>
        </p:sp>
      </p:grpSp>
      <p:grpSp>
        <p:nvGrpSpPr>
          <p:cNvPr id="120" name="Shape 120"/>
          <p:cNvGrpSpPr/>
          <p:nvPr/>
        </p:nvGrpSpPr>
        <p:grpSpPr>
          <a:xfrm>
            <a:off x="3235200" y="2955026"/>
            <a:ext cx="2922550" cy="810379"/>
            <a:chOff x="3235200" y="2216325"/>
            <a:chExt cx="2922550" cy="607800"/>
          </a:xfrm>
        </p:grpSpPr>
        <p:sp>
          <p:nvSpPr>
            <p:cNvPr id="121" name="Shape 121"/>
            <p:cNvSpPr/>
            <p:nvPr/>
          </p:nvSpPr>
          <p:spPr>
            <a:xfrm>
              <a:off x="3235200" y="2395875"/>
              <a:ext cx="387900" cy="2487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2" name="Shape 122"/>
            <p:cNvSpPr/>
            <p:nvPr/>
          </p:nvSpPr>
          <p:spPr>
            <a:xfrm>
              <a:off x="3843225" y="2216325"/>
              <a:ext cx="1751100" cy="607800"/>
            </a:xfrm>
            <a:prstGeom prst="rect">
              <a:avLst/>
            </a:prstGeom>
            <a:solidFill>
              <a:srgbClr val="E06666"/>
            </a:solidFill>
            <a:ln>
              <a:noFill/>
            </a:ln>
          </p:spPr>
          <p:txBody>
            <a:bodyPr lIns="91425" tIns="91425" rIns="91425" bIns="91425" anchor="ctr" anchorCtr="0">
              <a:noAutofit/>
            </a:bodyPr>
            <a:lstStyle/>
            <a:p>
              <a:pPr lvl="0" algn="ctr" rtl="0">
                <a:spcBef>
                  <a:spcPts val="0"/>
                </a:spcBef>
                <a:buNone/>
              </a:pPr>
              <a:r>
                <a:rPr lang="en" sz="1800"/>
                <a:t>Computational Model</a:t>
              </a:r>
            </a:p>
          </p:txBody>
        </p:sp>
        <p:sp>
          <p:nvSpPr>
            <p:cNvPr id="123" name="Shape 123"/>
            <p:cNvSpPr/>
            <p:nvPr/>
          </p:nvSpPr>
          <p:spPr>
            <a:xfrm>
              <a:off x="5769850" y="2395875"/>
              <a:ext cx="387900" cy="2487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159300" y="1335025"/>
            <a:ext cx="9083700" cy="4452000"/>
          </a:xfrm>
          <a:prstGeom prst="rect">
            <a:avLst/>
          </a:prstGeom>
        </p:spPr>
        <p:txBody>
          <a:bodyPr lIns="91425" tIns="91425" rIns="91425" bIns="91425" anchor="t" anchorCtr="0">
            <a:noAutofit/>
          </a:bodyPr>
          <a:lstStyle/>
          <a:p>
            <a:pPr marL="457200" lvl="0" indent="-381000" rtl="0">
              <a:lnSpc>
                <a:spcPct val="150000"/>
              </a:lnSpc>
              <a:spcBef>
                <a:spcPts val="0"/>
              </a:spcBef>
              <a:buSzPct val="100000"/>
              <a:buFont typeface="Arial"/>
              <a:buChar char="•"/>
            </a:pPr>
            <a:r>
              <a:rPr lang="en" sz="2000" dirty="0"/>
              <a:t>Task 1</a:t>
            </a:r>
          </a:p>
          <a:p>
            <a:pPr marL="914400" lvl="1" indent="-355600" rtl="0">
              <a:lnSpc>
                <a:spcPct val="150000"/>
              </a:lnSpc>
              <a:spcBef>
                <a:spcPts val="0"/>
              </a:spcBef>
              <a:buSzPct val="100000"/>
              <a:buFont typeface="Arial"/>
              <a:buChar char="•"/>
            </a:pPr>
            <a:r>
              <a:rPr lang="en" sz="1800" dirty="0"/>
              <a:t>Task1a --- Normalized target gene expression prediction </a:t>
            </a:r>
            <a:r>
              <a:rPr lang="en" sz="1800" dirty="0">
                <a:solidFill>
                  <a:schemeClr val="accent3"/>
                </a:solidFill>
              </a:rPr>
              <a:t>(Regression)</a:t>
            </a:r>
          </a:p>
          <a:p>
            <a:pPr marL="914400" lvl="1" indent="-355600" rtl="0">
              <a:lnSpc>
                <a:spcPct val="150000"/>
              </a:lnSpc>
              <a:spcBef>
                <a:spcPts val="0"/>
              </a:spcBef>
              <a:buSzPct val="100000"/>
              <a:buFont typeface="Arial"/>
              <a:buChar char="•"/>
            </a:pPr>
            <a:r>
              <a:rPr lang="en" sz="1800" dirty="0"/>
              <a:t>Task1b --- </a:t>
            </a:r>
            <a:r>
              <a:rPr lang="en" sz="1800" b="1" dirty="0"/>
              <a:t>Significant</a:t>
            </a:r>
            <a:r>
              <a:rPr lang="en" sz="1800" dirty="0"/>
              <a:t> expression (“RegHit”) prediction </a:t>
            </a:r>
            <a:r>
              <a:rPr lang="en" sz="1800" dirty="0">
                <a:solidFill>
                  <a:schemeClr val="accent2"/>
                </a:solidFill>
              </a:rPr>
              <a:t>(Binary classification)</a:t>
            </a:r>
          </a:p>
          <a:p>
            <a:pPr marL="457200" lvl="0" indent="-381000" rtl="0">
              <a:lnSpc>
                <a:spcPct val="150000"/>
              </a:lnSpc>
              <a:spcBef>
                <a:spcPts val="0"/>
              </a:spcBef>
              <a:buSzPct val="100000"/>
              <a:buFont typeface="Arial"/>
              <a:buChar char="•"/>
            </a:pPr>
            <a:r>
              <a:rPr lang="en" sz="2000" dirty="0"/>
              <a:t>Task 2</a:t>
            </a:r>
          </a:p>
          <a:p>
            <a:pPr marL="914400" lvl="1" indent="-355600" rtl="0">
              <a:lnSpc>
                <a:spcPct val="150000"/>
              </a:lnSpc>
              <a:spcBef>
                <a:spcPts val="0"/>
              </a:spcBef>
              <a:buSzPct val="100000"/>
              <a:buFont typeface="Arial"/>
              <a:buChar char="•"/>
            </a:pPr>
            <a:r>
              <a:rPr lang="en" sz="1800" dirty="0"/>
              <a:t>Task2a --- Allele-specific expression (“LogSkew”) prediction </a:t>
            </a:r>
            <a:r>
              <a:rPr lang="en" sz="1800" dirty="0">
                <a:solidFill>
                  <a:schemeClr val="accent3"/>
                </a:solidFill>
              </a:rPr>
              <a:t>(Regression)</a:t>
            </a:r>
          </a:p>
          <a:p>
            <a:pPr marL="914400" lvl="1" indent="-355600" rtl="0">
              <a:lnSpc>
                <a:spcPct val="150000"/>
              </a:lnSpc>
              <a:spcBef>
                <a:spcPts val="0"/>
              </a:spcBef>
              <a:buSzPct val="100000"/>
              <a:buFont typeface="Arial"/>
              <a:buChar char="•"/>
            </a:pPr>
            <a:r>
              <a:rPr lang="en" sz="1800" dirty="0"/>
              <a:t>Task2b --- </a:t>
            </a:r>
            <a:r>
              <a:rPr lang="en" sz="1800" b="1" dirty="0"/>
              <a:t>Significant</a:t>
            </a:r>
            <a:r>
              <a:rPr lang="en" sz="1800" dirty="0"/>
              <a:t> allele-specific expression (“emVar”) prediction </a:t>
            </a:r>
            <a:r>
              <a:rPr lang="en" sz="1800" dirty="0">
                <a:solidFill>
                  <a:schemeClr val="accent2"/>
                </a:solidFill>
              </a:rPr>
              <a:t>(Binary classification)</a:t>
            </a:r>
          </a:p>
        </p:txBody>
      </p:sp>
      <p:sp>
        <p:nvSpPr>
          <p:cNvPr id="129" name="Shape 129"/>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Prediction task overview</a:t>
            </a:r>
          </a:p>
        </p:txBody>
      </p:sp>
      <p:sp>
        <p:nvSpPr>
          <p:cNvPr id="130" name="Shape 130"/>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6</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xEl>
                                              <p:pRg st="0" end="0"/>
                                            </p:txEl>
                                          </p:spTgt>
                                        </p:tgtEl>
                                        <p:attrNameLst>
                                          <p:attrName>style.visibility</p:attrName>
                                        </p:attrNameLst>
                                      </p:cBhvr>
                                      <p:to>
                                        <p:strVal val="visible"/>
                                      </p:to>
                                    </p:set>
                                    <p:animEffect transition="in" filter="fade">
                                      <p:cBhvr>
                                        <p:cTn id="7" dur="300"/>
                                        <p:tgtEl>
                                          <p:spTgt spid="1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
                                            <p:txEl>
                                              <p:pRg st="1" end="1"/>
                                            </p:txEl>
                                          </p:spTgt>
                                        </p:tgtEl>
                                        <p:attrNameLst>
                                          <p:attrName>style.visibility</p:attrName>
                                        </p:attrNameLst>
                                      </p:cBhvr>
                                      <p:to>
                                        <p:strVal val="visible"/>
                                      </p:to>
                                    </p:set>
                                    <p:animEffect transition="in" filter="fade">
                                      <p:cBhvr>
                                        <p:cTn id="12" dur="300"/>
                                        <p:tgtEl>
                                          <p:spTgt spid="1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
                                            <p:txEl>
                                              <p:pRg st="2" end="2"/>
                                            </p:txEl>
                                          </p:spTgt>
                                        </p:tgtEl>
                                        <p:attrNameLst>
                                          <p:attrName>style.visibility</p:attrName>
                                        </p:attrNameLst>
                                      </p:cBhvr>
                                      <p:to>
                                        <p:strVal val="visible"/>
                                      </p:to>
                                    </p:set>
                                    <p:animEffect transition="in" filter="fade">
                                      <p:cBhvr>
                                        <p:cTn id="17" dur="300"/>
                                        <p:tgtEl>
                                          <p:spTgt spid="1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8">
                                            <p:txEl>
                                              <p:pRg st="3" end="3"/>
                                            </p:txEl>
                                          </p:spTgt>
                                        </p:tgtEl>
                                        <p:attrNameLst>
                                          <p:attrName>style.visibility</p:attrName>
                                        </p:attrNameLst>
                                      </p:cBhvr>
                                      <p:to>
                                        <p:strVal val="visible"/>
                                      </p:to>
                                    </p:set>
                                    <p:animEffect transition="in" filter="fade">
                                      <p:cBhvr>
                                        <p:cTn id="22" dur="300"/>
                                        <p:tgtEl>
                                          <p:spTgt spid="1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8">
                                            <p:txEl>
                                              <p:pRg st="4" end="4"/>
                                            </p:txEl>
                                          </p:spTgt>
                                        </p:tgtEl>
                                        <p:attrNameLst>
                                          <p:attrName>style.visibility</p:attrName>
                                        </p:attrNameLst>
                                      </p:cBhvr>
                                      <p:to>
                                        <p:strVal val="visible"/>
                                      </p:to>
                                    </p:set>
                                    <p:animEffect transition="in" filter="fade">
                                      <p:cBhvr>
                                        <p:cTn id="27" dur="300"/>
                                        <p:tgtEl>
                                          <p:spTgt spid="12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8">
                                            <p:txEl>
                                              <p:pRg st="5" end="5"/>
                                            </p:txEl>
                                          </p:spTgt>
                                        </p:tgtEl>
                                        <p:attrNameLst>
                                          <p:attrName>style.visibility</p:attrName>
                                        </p:attrNameLst>
                                      </p:cBhvr>
                                      <p:to>
                                        <p:strVal val="visible"/>
                                      </p:to>
                                    </p:set>
                                    <p:animEffect transition="in" filter="fade">
                                      <p:cBhvr>
                                        <p:cTn id="32" dur="300"/>
                                        <p:tgtEl>
                                          <p:spTgt spid="12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Content</a:t>
            </a:r>
          </a:p>
        </p:txBody>
      </p:sp>
      <p:sp>
        <p:nvSpPr>
          <p:cNvPr id="136" name="Shape 136"/>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marR="0" lvl="0" indent="-381000" algn="l" rtl="0">
              <a:lnSpc>
                <a:spcPct val="200000"/>
              </a:lnSpc>
              <a:spcBef>
                <a:spcPts val="0"/>
              </a:spcBef>
              <a:spcAft>
                <a:spcPts val="1600"/>
              </a:spcAft>
              <a:buClr>
                <a:srgbClr val="D9D9D9"/>
              </a:buClr>
              <a:buSzPct val="100000"/>
              <a:buFont typeface="Roboto"/>
            </a:pPr>
            <a:r>
              <a:rPr lang="en" sz="2400">
                <a:solidFill>
                  <a:srgbClr val="D9D9D9"/>
                </a:solidFill>
              </a:rPr>
              <a:t>Task and data overview</a:t>
            </a:r>
          </a:p>
          <a:p>
            <a:pPr marL="457200" marR="0" lvl="0" indent="-381000" algn="l" rtl="0">
              <a:lnSpc>
                <a:spcPct val="200000"/>
              </a:lnSpc>
              <a:spcBef>
                <a:spcPts val="0"/>
              </a:spcBef>
              <a:spcAft>
                <a:spcPts val="1600"/>
              </a:spcAft>
              <a:buSzPct val="100000"/>
            </a:pPr>
            <a:r>
              <a:rPr lang="en" sz="2400"/>
              <a:t>Feature design</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Algorithm design</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Post-analysis</a:t>
            </a:r>
          </a:p>
        </p:txBody>
      </p:sp>
      <p:sp>
        <p:nvSpPr>
          <p:cNvPr id="137" name="Shape 13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7</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a:t>Features --- knowledge transfer</a:t>
            </a:r>
          </a:p>
        </p:txBody>
      </p:sp>
      <p:sp>
        <p:nvSpPr>
          <p:cNvPr id="143" name="Shape 143"/>
          <p:cNvSpPr/>
          <p:nvPr/>
        </p:nvSpPr>
        <p:spPr>
          <a:xfrm>
            <a:off x="464100" y="3117275"/>
            <a:ext cx="20265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sz="1800"/>
              <a:t>Sequence +</a:t>
            </a:r>
          </a:p>
          <a:p>
            <a:pPr lvl="0" algn="ctr">
              <a:spcBef>
                <a:spcPts val="0"/>
              </a:spcBef>
              <a:buNone/>
            </a:pPr>
            <a:r>
              <a:rPr lang="en" sz="1800"/>
              <a:t>genome location</a:t>
            </a:r>
          </a:p>
        </p:txBody>
      </p:sp>
      <p:grpSp>
        <p:nvGrpSpPr>
          <p:cNvPr id="144" name="Shape 144"/>
          <p:cNvGrpSpPr/>
          <p:nvPr/>
        </p:nvGrpSpPr>
        <p:grpSpPr>
          <a:xfrm>
            <a:off x="3362758" y="1480329"/>
            <a:ext cx="2357466" cy="4478654"/>
            <a:chOff x="3210358" y="1110275"/>
            <a:chExt cx="2357466" cy="3359075"/>
          </a:xfrm>
        </p:grpSpPr>
        <p:sp>
          <p:nvSpPr>
            <p:cNvPr id="145" name="Shape 145"/>
            <p:cNvSpPr/>
            <p:nvPr/>
          </p:nvSpPr>
          <p:spPr>
            <a:xfrm>
              <a:off x="3235987" y="1110275"/>
              <a:ext cx="2273700" cy="6078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800"/>
                <a:t>Transcription Factor Binding</a:t>
              </a:r>
            </a:p>
          </p:txBody>
        </p:sp>
        <p:sp>
          <p:nvSpPr>
            <p:cNvPr id="146" name="Shape 146"/>
            <p:cNvSpPr/>
            <p:nvPr/>
          </p:nvSpPr>
          <p:spPr>
            <a:xfrm>
              <a:off x="3210358" y="2027366"/>
              <a:ext cx="2325000" cy="6078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800"/>
                <a:t>Chromatin openness</a:t>
              </a:r>
            </a:p>
          </p:txBody>
        </p:sp>
        <p:sp>
          <p:nvSpPr>
            <p:cNvPr id="147" name="Shape 147"/>
            <p:cNvSpPr/>
            <p:nvPr/>
          </p:nvSpPr>
          <p:spPr>
            <a:xfrm>
              <a:off x="3242816" y="2944458"/>
              <a:ext cx="2325000" cy="6078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800"/>
                <a:t>Histone Modification</a:t>
              </a:r>
            </a:p>
          </p:txBody>
        </p:sp>
        <p:sp>
          <p:nvSpPr>
            <p:cNvPr id="148" name="Shape 148"/>
            <p:cNvSpPr/>
            <p:nvPr/>
          </p:nvSpPr>
          <p:spPr>
            <a:xfrm>
              <a:off x="3242825" y="3861550"/>
              <a:ext cx="2325000" cy="6078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800"/>
                <a:t>Chromatin Segmentation</a:t>
              </a:r>
            </a:p>
          </p:txBody>
        </p:sp>
      </p:grpSp>
      <p:sp>
        <p:nvSpPr>
          <p:cNvPr id="149" name="Shape 149"/>
          <p:cNvSpPr/>
          <p:nvPr/>
        </p:nvSpPr>
        <p:spPr>
          <a:xfrm>
            <a:off x="6624950" y="3064200"/>
            <a:ext cx="17511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sz="1800"/>
              <a:t>Task</a:t>
            </a:r>
          </a:p>
        </p:txBody>
      </p:sp>
      <p:sp>
        <p:nvSpPr>
          <p:cNvPr id="150" name="Shape 150"/>
          <p:cNvSpPr/>
          <p:nvPr/>
        </p:nvSpPr>
        <p:spPr>
          <a:xfrm>
            <a:off x="2709225" y="3342766"/>
            <a:ext cx="3879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1" name="Shape 151"/>
          <p:cNvSpPr/>
          <p:nvPr/>
        </p:nvSpPr>
        <p:spPr>
          <a:xfrm>
            <a:off x="5975600" y="3356666"/>
            <a:ext cx="3879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2" name="Shape 152"/>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8</a:t>
            </a:fld>
            <a:endParaRPr lang="en"/>
          </a:p>
        </p:txBody>
      </p:sp>
      <p:sp>
        <p:nvSpPr>
          <p:cNvPr id="153" name="Shape 153"/>
          <p:cNvSpPr txBox="1"/>
          <p:nvPr/>
        </p:nvSpPr>
        <p:spPr>
          <a:xfrm>
            <a:off x="3346775" y="6193866"/>
            <a:ext cx="2490600" cy="303300"/>
          </a:xfrm>
          <a:prstGeom prst="rect">
            <a:avLst/>
          </a:prstGeom>
          <a:noFill/>
          <a:ln>
            <a:noFill/>
          </a:ln>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childTnLst>
                                </p:cTn>
                              </p:par>
                              <p:par>
                                <p:cTn id="13" presetID="10" presetClass="entr" presetSubtype="0" fill="hold" nodeType="withEffect">
                                  <p:stCondLst>
                                    <p:cond delay="0"/>
                                  </p:stCondLst>
                                  <p:childTnLst>
                                    <p:set>
                                      <p:cBhvr>
                                        <p:cTn id="14" dur="1" fill="hold">
                                          <p:stCondLst>
                                            <p:cond delay="0"/>
                                          </p:stCondLst>
                                        </p:cTn>
                                        <p:tgtEl>
                                          <p:spTgt spid="144"/>
                                        </p:tgtEl>
                                        <p:attrNameLst>
                                          <p:attrName>style.visibility</p:attrName>
                                        </p:attrNameLst>
                                      </p:cBhvr>
                                      <p:to>
                                        <p:strVal val="visible"/>
                                      </p:to>
                                    </p:set>
                                    <p:animEffect transition="in" filter="fade">
                                      <p:cBhvr>
                                        <p:cTn id="15" dur="1000"/>
                                        <p:tgtEl>
                                          <p:spTgt spid="1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1"/>
                                        </p:tgtEl>
                                        <p:attrNameLst>
                                          <p:attrName>style.visibility</p:attrName>
                                        </p:attrNameLst>
                                      </p:cBhvr>
                                      <p:to>
                                        <p:strVal val="visible"/>
                                      </p:to>
                                    </p:set>
                                    <p:animEffect transition="in" filter="fade">
                                      <p:cBhvr>
                                        <p:cTn id="20" dur="1000"/>
                                        <p:tgtEl>
                                          <p:spTgt spid="151"/>
                                        </p:tgtEl>
                                      </p:cBhvr>
                                    </p:animEffect>
                                  </p:childTnLst>
                                </p:cTn>
                              </p:par>
                              <p:par>
                                <p:cTn id="21" presetID="10" presetClass="entr" presetSubtype="0" fill="hold" nodeType="withEffect">
                                  <p:stCondLst>
                                    <p:cond delay="0"/>
                                  </p:stCondLst>
                                  <p:childTnLst>
                                    <p:set>
                                      <p:cBhvr>
                                        <p:cTn id="22" dur="1" fill="hold">
                                          <p:stCondLst>
                                            <p:cond delay="0"/>
                                          </p:stCondLst>
                                        </p:cTn>
                                        <p:tgtEl>
                                          <p:spTgt spid="149"/>
                                        </p:tgtEl>
                                        <p:attrNameLst>
                                          <p:attrName>style.visibility</p:attrName>
                                        </p:attrNameLst>
                                      </p:cBhvr>
                                      <p:to>
                                        <p:strVal val="visible"/>
                                      </p:to>
                                    </p:set>
                                    <p:animEffect transition="in" filter="fade">
                                      <p:cBhvr>
                                        <p:cTn id="23"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Features</a:t>
            </a:r>
          </a:p>
        </p:txBody>
      </p:sp>
      <p:sp>
        <p:nvSpPr>
          <p:cNvPr id="159" name="Shape 159"/>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rtl="0">
              <a:spcBef>
                <a:spcPts val="0"/>
              </a:spcBef>
              <a:buNone/>
            </a:pPr>
            <a:endParaRPr sz="1600"/>
          </a:p>
          <a:p>
            <a:pPr lvl="0" rtl="0">
              <a:spcBef>
                <a:spcPts val="0"/>
              </a:spcBef>
              <a:buNone/>
            </a:pPr>
            <a:endParaRPr/>
          </a:p>
        </p:txBody>
      </p:sp>
      <p:graphicFrame>
        <p:nvGraphicFramePr>
          <p:cNvPr id="160" name="Shape 160"/>
          <p:cNvGraphicFramePr/>
          <p:nvPr/>
        </p:nvGraphicFramePr>
        <p:xfrm>
          <a:off x="311700" y="1356975"/>
          <a:ext cx="8423150" cy="3726625"/>
        </p:xfrm>
        <a:graphic>
          <a:graphicData uri="http://schemas.openxmlformats.org/drawingml/2006/table">
            <a:tbl>
              <a:tblPr>
                <a:noFill/>
                <a:tableStyleId>{3676AF12-EEC0-462D-9E4E-FDEE1F886BC2}</a:tableStyleId>
              </a:tblPr>
              <a:tblGrid>
                <a:gridCol w="1274975"/>
                <a:gridCol w="2548425"/>
                <a:gridCol w="2480775"/>
                <a:gridCol w="2118975"/>
              </a:tblGrid>
              <a:tr h="489850">
                <a:tc>
                  <a:txBody>
                    <a:bodyPr/>
                    <a:lstStyle/>
                    <a:p>
                      <a:pPr lvl="0" algn="ctr">
                        <a:spcBef>
                          <a:spcPts val="0"/>
                        </a:spcBef>
                        <a:buNone/>
                      </a:pPr>
                      <a:r>
                        <a:rPr lang="en" sz="1600" b="1"/>
                        <a:t>Model</a:t>
                      </a:r>
                    </a:p>
                  </a:txBody>
                  <a:tcPr marL="91425" marR="91425" marT="121900" marB="121900"/>
                </a:tc>
                <a:tc>
                  <a:txBody>
                    <a:bodyPr/>
                    <a:lstStyle/>
                    <a:p>
                      <a:pPr lvl="0" algn="ctr">
                        <a:spcBef>
                          <a:spcPts val="0"/>
                        </a:spcBef>
                        <a:buNone/>
                      </a:pPr>
                      <a:r>
                        <a:rPr lang="en" sz="1600" b="1"/>
                        <a:t>Functional Prediction</a:t>
                      </a:r>
                    </a:p>
                  </a:txBody>
                  <a:tcPr marL="91425" marR="91425" marT="121900" marB="121900"/>
                </a:tc>
                <a:tc>
                  <a:txBody>
                    <a:bodyPr/>
                    <a:lstStyle/>
                    <a:p>
                      <a:pPr lvl="0" algn="ctr" rtl="0">
                        <a:spcBef>
                          <a:spcPts val="0"/>
                        </a:spcBef>
                        <a:buNone/>
                      </a:pPr>
                      <a:r>
                        <a:rPr lang="en" sz="1600" b="1"/>
                        <a:t>Type</a:t>
                      </a:r>
                    </a:p>
                  </a:txBody>
                  <a:tcPr marL="91425" marR="91425" marT="121900" marB="121900"/>
                </a:tc>
                <a:tc>
                  <a:txBody>
                    <a:bodyPr/>
                    <a:lstStyle/>
                    <a:p>
                      <a:pPr lvl="0" algn="ctr">
                        <a:spcBef>
                          <a:spcPts val="0"/>
                        </a:spcBef>
                        <a:buNone/>
                      </a:pPr>
                      <a:r>
                        <a:rPr lang="en" sz="1600" b="1"/>
                        <a:t>Trained on</a:t>
                      </a:r>
                    </a:p>
                  </a:txBody>
                  <a:tcPr marL="91425" marR="91425" marT="121900" marB="121900"/>
                </a:tc>
              </a:tr>
              <a:tr h="750150">
                <a:tc>
                  <a:txBody>
                    <a:bodyPr/>
                    <a:lstStyle/>
                    <a:p>
                      <a:pPr lvl="0" algn="ctr">
                        <a:spcBef>
                          <a:spcPts val="0"/>
                        </a:spcBef>
                        <a:buNone/>
                      </a:pPr>
                      <a:r>
                        <a:rPr lang="en" sz="1600"/>
                        <a:t>KSM</a:t>
                      </a:r>
                    </a:p>
                  </a:txBody>
                  <a:tcPr marL="91425" marR="91425" marT="121900" marB="121900" anchor="ctr"/>
                </a:tc>
                <a:tc>
                  <a:txBody>
                    <a:bodyPr/>
                    <a:lstStyle/>
                    <a:p>
                      <a:pPr lvl="0" algn="ctr">
                        <a:spcBef>
                          <a:spcPts val="0"/>
                        </a:spcBef>
                        <a:buNone/>
                      </a:pPr>
                      <a:r>
                        <a:rPr lang="en" sz="1600"/>
                        <a:t>TF binding</a:t>
                      </a:r>
                    </a:p>
                  </a:txBody>
                  <a:tcPr marL="91425" marR="91425" marT="121900" marB="121900" anchor="ctr"/>
                </a:tc>
                <a:tc>
                  <a:txBody>
                    <a:bodyPr/>
                    <a:lstStyle/>
                    <a:p>
                      <a:pPr lvl="0" algn="ctr" rtl="0">
                        <a:spcBef>
                          <a:spcPts val="0"/>
                        </a:spcBef>
                        <a:buNone/>
                      </a:pPr>
                      <a:r>
                        <a:rPr lang="en" sz="1600"/>
                        <a:t>Sequence only (allele specific)</a:t>
                      </a:r>
                    </a:p>
                  </a:txBody>
                  <a:tcPr marL="91425" marR="91425" marT="121900" marB="121900" anchor="ctr"/>
                </a:tc>
                <a:tc>
                  <a:txBody>
                    <a:bodyPr/>
                    <a:lstStyle/>
                    <a:p>
                      <a:pPr lvl="0" algn="ctr">
                        <a:spcBef>
                          <a:spcPts val="0"/>
                        </a:spcBef>
                        <a:buNone/>
                      </a:pPr>
                      <a:r>
                        <a:rPr lang="en" sz="1600"/>
                        <a:t>GM12878 ENCODE ChIP-seq</a:t>
                      </a:r>
                    </a:p>
                  </a:txBody>
                  <a:tcPr marL="91425" marR="91425" marT="121900" marB="121900" anchor="ctr"/>
                </a:tc>
              </a:tr>
              <a:tr h="779825">
                <a:tc>
                  <a:txBody>
                    <a:bodyPr/>
                    <a:lstStyle/>
                    <a:p>
                      <a:pPr lvl="0" algn="ctr">
                        <a:spcBef>
                          <a:spcPts val="0"/>
                        </a:spcBef>
                        <a:buNone/>
                      </a:pPr>
                      <a:r>
                        <a:rPr lang="en" sz="1600"/>
                        <a:t>DeepBind</a:t>
                      </a:r>
                    </a:p>
                  </a:txBody>
                  <a:tcPr marL="91425" marR="91425" marT="121900" marB="121900" anchor="ctr"/>
                </a:tc>
                <a:tc>
                  <a:txBody>
                    <a:bodyPr/>
                    <a:lstStyle/>
                    <a:p>
                      <a:pPr lvl="0" algn="ctr">
                        <a:spcBef>
                          <a:spcPts val="0"/>
                        </a:spcBef>
                        <a:buNone/>
                      </a:pPr>
                      <a:r>
                        <a:rPr lang="en" sz="1600"/>
                        <a:t>TF binding</a:t>
                      </a:r>
                    </a:p>
                  </a:txBody>
                  <a:tcPr marL="91425" marR="91425" marT="121900" marB="121900" anchor="ctr"/>
                </a:tc>
                <a:tc>
                  <a:txBody>
                    <a:bodyPr/>
                    <a:lstStyle/>
                    <a:p>
                      <a:pPr lvl="0" algn="ctr" rtl="0">
                        <a:spcBef>
                          <a:spcPts val="0"/>
                        </a:spcBef>
                        <a:buNone/>
                      </a:pPr>
                      <a:r>
                        <a:rPr lang="en" sz="1600"/>
                        <a:t>Sequence only (allele specific)</a:t>
                      </a:r>
                    </a:p>
                  </a:txBody>
                  <a:tcPr marL="91425" marR="91425" marT="121900" marB="121900" anchor="ctr"/>
                </a:tc>
                <a:tc>
                  <a:txBody>
                    <a:bodyPr/>
                    <a:lstStyle/>
                    <a:p>
                      <a:pPr lvl="0" algn="ctr" rtl="0">
                        <a:spcBef>
                          <a:spcPts val="0"/>
                        </a:spcBef>
                        <a:buNone/>
                      </a:pPr>
                      <a:r>
                        <a:rPr lang="en" sz="1600"/>
                        <a:t>ENCODE ChIP-seq</a:t>
                      </a:r>
                    </a:p>
                  </a:txBody>
                  <a:tcPr marL="91425" marR="91425" marT="121900" marB="121900" anchor="ctr"/>
                </a:tc>
              </a:tr>
              <a:tr h="894475">
                <a:tc>
                  <a:txBody>
                    <a:bodyPr/>
                    <a:lstStyle/>
                    <a:p>
                      <a:pPr lvl="0" algn="ctr">
                        <a:spcBef>
                          <a:spcPts val="0"/>
                        </a:spcBef>
                        <a:buNone/>
                      </a:pPr>
                      <a:r>
                        <a:rPr lang="en" sz="1600"/>
                        <a:t>DeepSEA</a:t>
                      </a:r>
                    </a:p>
                  </a:txBody>
                  <a:tcPr marL="91425" marR="91425" marT="121900" marB="121900" anchor="ctr"/>
                </a:tc>
                <a:tc>
                  <a:txBody>
                    <a:bodyPr/>
                    <a:lstStyle/>
                    <a:p>
                      <a:pPr lvl="0" algn="ctr">
                        <a:spcBef>
                          <a:spcPts val="0"/>
                        </a:spcBef>
                        <a:buNone/>
                      </a:pPr>
                      <a:r>
                        <a:rPr lang="en" sz="1600"/>
                        <a:t>TF binding, histone mark, chromatin openness</a:t>
                      </a:r>
                    </a:p>
                  </a:txBody>
                  <a:tcPr marL="91425" marR="91425" marT="121900" marB="121900" anchor="ctr"/>
                </a:tc>
                <a:tc>
                  <a:txBody>
                    <a:bodyPr/>
                    <a:lstStyle/>
                    <a:p>
                      <a:pPr lvl="0" algn="ctr" rtl="0">
                        <a:spcBef>
                          <a:spcPts val="0"/>
                        </a:spcBef>
                        <a:buNone/>
                      </a:pPr>
                      <a:r>
                        <a:rPr lang="en" sz="1600"/>
                        <a:t>Sequence only (allele specific)</a:t>
                      </a:r>
                    </a:p>
                  </a:txBody>
                  <a:tcPr marL="91425" marR="91425" marT="121900" marB="121900" anchor="ctr"/>
                </a:tc>
                <a:tc>
                  <a:txBody>
                    <a:bodyPr/>
                    <a:lstStyle/>
                    <a:p>
                      <a:pPr lvl="0" algn="ctr">
                        <a:spcBef>
                          <a:spcPts val="0"/>
                        </a:spcBef>
                        <a:buNone/>
                      </a:pPr>
                      <a:r>
                        <a:rPr lang="en" sz="1600"/>
                        <a:t>ENCODE and Roadmap epigenomics data</a:t>
                      </a:r>
                    </a:p>
                  </a:txBody>
                  <a:tcPr marL="91425" marR="91425" marT="121900" marB="121900" anchor="ctr"/>
                </a:tc>
              </a:tr>
              <a:tr h="707325">
                <a:tc>
                  <a:txBody>
                    <a:bodyPr/>
                    <a:lstStyle/>
                    <a:p>
                      <a:pPr lvl="0" algn="ctr">
                        <a:spcBef>
                          <a:spcPts val="0"/>
                        </a:spcBef>
                        <a:buNone/>
                      </a:pPr>
                      <a:r>
                        <a:rPr lang="en" sz="1600"/>
                        <a:t>chromHMM</a:t>
                      </a:r>
                    </a:p>
                  </a:txBody>
                  <a:tcPr marL="91425" marR="91425" marT="121900" marB="121900" anchor="ctr"/>
                </a:tc>
                <a:tc>
                  <a:txBody>
                    <a:bodyPr/>
                    <a:lstStyle/>
                    <a:p>
                      <a:pPr lvl="0" algn="ctr">
                        <a:spcBef>
                          <a:spcPts val="0"/>
                        </a:spcBef>
                        <a:buNone/>
                      </a:pPr>
                      <a:r>
                        <a:rPr lang="en" sz="1600"/>
                        <a:t>Chromatin segmentation</a:t>
                      </a:r>
                    </a:p>
                  </a:txBody>
                  <a:tcPr marL="91425" marR="91425" marT="121900" marB="121900" anchor="ctr"/>
                </a:tc>
                <a:tc>
                  <a:txBody>
                    <a:bodyPr/>
                    <a:lstStyle/>
                    <a:p>
                      <a:pPr lvl="0" algn="ctr" rtl="0">
                        <a:spcBef>
                          <a:spcPts val="0"/>
                        </a:spcBef>
                        <a:buNone/>
                      </a:pPr>
                      <a:r>
                        <a:rPr lang="en" sz="1600"/>
                        <a:t>Genome position (alleles same)</a:t>
                      </a:r>
                    </a:p>
                  </a:txBody>
                  <a:tcPr marL="91425" marR="91425" marT="121900" marB="121900" anchor="ctr"/>
                </a:tc>
                <a:tc>
                  <a:txBody>
                    <a:bodyPr/>
                    <a:lstStyle/>
                    <a:p>
                      <a:pPr lvl="0" algn="ctr">
                        <a:spcBef>
                          <a:spcPts val="0"/>
                        </a:spcBef>
                        <a:buNone/>
                      </a:pPr>
                      <a:r>
                        <a:rPr lang="en" sz="1600"/>
                        <a:t>Roadmap epigenomics data</a:t>
                      </a:r>
                    </a:p>
                  </a:txBody>
                  <a:tcPr marL="91425" marR="91425" marT="121900" marB="121900" anchor="ctr"/>
                </a:tc>
              </a:tr>
            </a:tbl>
          </a:graphicData>
        </a:graphic>
      </p:graphicFrame>
      <p:sp>
        <p:nvSpPr>
          <p:cNvPr id="161" name="Shape 161"/>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9</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Content</a:t>
            </a:r>
          </a:p>
        </p:txBody>
      </p:sp>
      <p:sp>
        <p:nvSpPr>
          <p:cNvPr id="167" name="Shape 167"/>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marR="0" lvl="0" indent="-381000" algn="l" rtl="0">
              <a:lnSpc>
                <a:spcPct val="200000"/>
              </a:lnSpc>
              <a:spcBef>
                <a:spcPts val="0"/>
              </a:spcBef>
              <a:spcAft>
                <a:spcPts val="1600"/>
              </a:spcAft>
              <a:buClr>
                <a:srgbClr val="D9D9D9"/>
              </a:buClr>
              <a:buSzPct val="100000"/>
              <a:buFont typeface="Roboto"/>
            </a:pPr>
            <a:r>
              <a:rPr lang="en" sz="2400">
                <a:solidFill>
                  <a:srgbClr val="D9D9D9"/>
                </a:solidFill>
              </a:rPr>
              <a:t>Task and data overview</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Feature design</a:t>
            </a:r>
          </a:p>
          <a:p>
            <a:pPr marL="457200" marR="0" lvl="0" indent="-381000" algn="l" rtl="0">
              <a:lnSpc>
                <a:spcPct val="200000"/>
              </a:lnSpc>
              <a:spcBef>
                <a:spcPts val="0"/>
              </a:spcBef>
              <a:spcAft>
                <a:spcPts val="1600"/>
              </a:spcAft>
              <a:buSzPct val="100000"/>
            </a:pPr>
            <a:r>
              <a:rPr lang="en" sz="2400"/>
              <a:t>Algorithm design</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Post-analysis</a:t>
            </a:r>
          </a:p>
        </p:txBody>
      </p:sp>
      <p:sp>
        <p:nvSpPr>
          <p:cNvPr id="168" name="Shape 16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10</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a:t>Lesson from Netflix challenge</a:t>
            </a:r>
          </a:p>
        </p:txBody>
      </p:sp>
      <p:sp>
        <p:nvSpPr>
          <p:cNvPr id="174" name="Shape 174"/>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11</a:t>
            </a:fld>
            <a:endParaRPr lang="en"/>
          </a:p>
        </p:txBody>
      </p:sp>
      <p:sp>
        <p:nvSpPr>
          <p:cNvPr id="175" name="Shape 175"/>
          <p:cNvSpPr txBox="1"/>
          <p:nvPr/>
        </p:nvSpPr>
        <p:spPr>
          <a:xfrm>
            <a:off x="187275" y="1677575"/>
            <a:ext cx="9077400" cy="4524000"/>
          </a:xfrm>
          <a:prstGeom prst="rect">
            <a:avLst/>
          </a:prstGeom>
          <a:noFill/>
          <a:ln>
            <a:noFill/>
          </a:ln>
        </p:spPr>
        <p:txBody>
          <a:bodyPr lIns="91425" tIns="91425" rIns="91425" bIns="91425" anchor="t" anchorCtr="0">
            <a:noAutofit/>
          </a:bodyPr>
          <a:lstStyle/>
          <a:p>
            <a:pPr lvl="0">
              <a:spcBef>
                <a:spcPts val="0"/>
              </a:spcBef>
              <a:buNone/>
            </a:pPr>
            <a:r>
              <a:rPr lang="en" sz="2400"/>
              <a:t>“It was important to utilize a variety of models that compensate the shortcoming of each other…” [1]</a:t>
            </a:r>
          </a:p>
        </p:txBody>
      </p:sp>
      <p:sp>
        <p:nvSpPr>
          <p:cNvPr id="176" name="Shape 176"/>
          <p:cNvSpPr txBox="1"/>
          <p:nvPr/>
        </p:nvSpPr>
        <p:spPr>
          <a:xfrm>
            <a:off x="311700" y="4354533"/>
            <a:ext cx="7654800" cy="939900"/>
          </a:xfrm>
          <a:prstGeom prst="rect">
            <a:avLst/>
          </a:prstGeom>
          <a:noFill/>
          <a:ln>
            <a:noFill/>
          </a:ln>
        </p:spPr>
        <p:txBody>
          <a:bodyPr lIns="91425" tIns="91425" rIns="91425" bIns="91425" anchor="t" anchorCtr="0">
            <a:noAutofit/>
          </a:bodyPr>
          <a:lstStyle/>
          <a:p>
            <a:pPr lvl="0">
              <a:spcBef>
                <a:spcPts val="0"/>
              </a:spcBef>
              <a:buNone/>
            </a:pPr>
            <a:r>
              <a:rPr lang="en" sz="1800">
                <a:solidFill>
                  <a:srgbClr val="222222"/>
                </a:solidFill>
                <a:highlight>
                  <a:srgbClr val="FFFFFF"/>
                </a:highlight>
              </a:rPr>
              <a:t>[1] Bell, Robert M., and Yehuda Koren. "Lessons from the Netflix prize challenge." </a:t>
            </a:r>
            <a:r>
              <a:rPr lang="en" sz="1800" i="1">
                <a:solidFill>
                  <a:srgbClr val="222222"/>
                </a:solidFill>
                <a:highlight>
                  <a:srgbClr val="FFFFFF"/>
                </a:highlight>
              </a:rPr>
              <a:t>ACM SIGKDD Explorations Newsletter</a:t>
            </a:r>
            <a:r>
              <a:rPr lang="en" sz="1800">
                <a:solidFill>
                  <a:srgbClr val="222222"/>
                </a:solidFill>
                <a:highlight>
                  <a:srgbClr val="FFFFFF"/>
                </a:highlight>
              </a:rPr>
              <a:t> 9.2 (2007): 75-79.</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Task 1 algorithms --- single model</a:t>
            </a:r>
          </a:p>
        </p:txBody>
      </p:sp>
      <p:grpSp>
        <p:nvGrpSpPr>
          <p:cNvPr id="182" name="Shape 182"/>
          <p:cNvGrpSpPr/>
          <p:nvPr/>
        </p:nvGrpSpPr>
        <p:grpSpPr>
          <a:xfrm>
            <a:off x="2636525" y="2018176"/>
            <a:ext cx="2148061" cy="2677383"/>
            <a:chOff x="2636425" y="1513637"/>
            <a:chExt cx="2557825" cy="2008087"/>
          </a:xfrm>
        </p:grpSpPr>
        <p:sp>
          <p:nvSpPr>
            <p:cNvPr id="183" name="Shape 183"/>
            <p:cNvSpPr/>
            <p:nvPr/>
          </p:nvSpPr>
          <p:spPr>
            <a:xfrm>
              <a:off x="2636425" y="1900225"/>
              <a:ext cx="89700" cy="1621500"/>
            </a:xfrm>
            <a:prstGeom prst="down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4" name="Shape 184"/>
            <p:cNvSpPr/>
            <p:nvPr/>
          </p:nvSpPr>
          <p:spPr>
            <a:xfrm rot="-5400000" flipH="1">
              <a:off x="3994400" y="403487"/>
              <a:ext cx="89700" cy="2310000"/>
            </a:xfrm>
            <a:prstGeom prst="down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185" name="Shape 185"/>
          <p:cNvSpPr txBox="1"/>
          <p:nvPr/>
        </p:nvSpPr>
        <p:spPr>
          <a:xfrm>
            <a:off x="3630375" y="1447433"/>
            <a:ext cx="1074600" cy="480300"/>
          </a:xfrm>
          <a:prstGeom prst="rect">
            <a:avLst/>
          </a:prstGeom>
          <a:noFill/>
          <a:ln>
            <a:noFill/>
          </a:ln>
        </p:spPr>
        <p:txBody>
          <a:bodyPr lIns="91425" tIns="91425" rIns="91425" bIns="91425" anchor="t" anchorCtr="0">
            <a:noAutofit/>
          </a:bodyPr>
          <a:lstStyle/>
          <a:p>
            <a:pPr lvl="0" rtl="0">
              <a:spcBef>
                <a:spcPts val="0"/>
              </a:spcBef>
              <a:buNone/>
            </a:pPr>
            <a:r>
              <a:rPr lang="en" sz="1600" b="1"/>
              <a:t>Feature</a:t>
            </a:r>
          </a:p>
        </p:txBody>
      </p:sp>
      <p:sp>
        <p:nvSpPr>
          <p:cNvPr id="186" name="Shape 186"/>
          <p:cNvSpPr txBox="1"/>
          <p:nvPr/>
        </p:nvSpPr>
        <p:spPr>
          <a:xfrm>
            <a:off x="4742575" y="1357066"/>
            <a:ext cx="5730600" cy="2737500"/>
          </a:xfrm>
          <a:prstGeom prst="rect">
            <a:avLst/>
          </a:prstGeom>
          <a:noFill/>
          <a:ln>
            <a:noFill/>
          </a:ln>
        </p:spPr>
        <p:txBody>
          <a:bodyPr lIns="91425" tIns="91425" rIns="91425" bIns="91425" anchor="t" anchorCtr="0">
            <a:noAutofit/>
          </a:bodyPr>
          <a:lstStyle/>
          <a:p>
            <a:pPr marL="457200" lvl="0" indent="-330200" rtl="0">
              <a:spcBef>
                <a:spcPts val="0"/>
              </a:spcBef>
              <a:buSzPct val="100000"/>
              <a:buChar char="●"/>
            </a:pPr>
            <a:r>
              <a:rPr lang="en" sz="1600"/>
              <a:t>KSM</a:t>
            </a:r>
          </a:p>
          <a:p>
            <a:pPr marL="457200" lvl="0" indent="-330200" rtl="0">
              <a:spcBef>
                <a:spcPts val="0"/>
              </a:spcBef>
              <a:buSzPct val="100000"/>
              <a:buChar char="●"/>
            </a:pPr>
            <a:r>
              <a:rPr lang="en" sz="1600"/>
              <a:t>DeepSEA</a:t>
            </a:r>
          </a:p>
          <a:p>
            <a:pPr marL="457200" lvl="0" indent="-330200" rtl="0">
              <a:spcBef>
                <a:spcPts val="0"/>
              </a:spcBef>
              <a:buSzPct val="100000"/>
              <a:buChar char="●"/>
            </a:pPr>
            <a:r>
              <a:rPr lang="en" sz="1600"/>
              <a:t>DeepBind</a:t>
            </a:r>
          </a:p>
          <a:p>
            <a:pPr marL="457200" lvl="0" indent="-330200" rtl="0">
              <a:spcBef>
                <a:spcPts val="0"/>
              </a:spcBef>
              <a:buSzPct val="100000"/>
              <a:buChar char="●"/>
            </a:pPr>
            <a:r>
              <a:rPr lang="en" sz="1600"/>
              <a:t>chromHMM</a:t>
            </a:r>
          </a:p>
          <a:p>
            <a:pPr marL="457200" lvl="0" indent="-330200" rtl="0">
              <a:spcBef>
                <a:spcPts val="0"/>
              </a:spcBef>
              <a:buSzPct val="100000"/>
              <a:buChar char="●"/>
            </a:pPr>
            <a:r>
              <a:rPr lang="en" sz="1600"/>
              <a:t>KSM+DeepSEA/DeepBind</a:t>
            </a:r>
          </a:p>
          <a:p>
            <a:pPr marL="457200" lvl="0" indent="-330200" rtl="0">
              <a:spcBef>
                <a:spcPts val="0"/>
              </a:spcBef>
              <a:buSzPct val="100000"/>
              <a:buChar char="●"/>
            </a:pPr>
            <a:r>
              <a:rPr lang="en" sz="1600"/>
              <a:t>DeepSEA/DeepBind + chromHMM</a:t>
            </a:r>
          </a:p>
          <a:p>
            <a:pPr marL="457200" lvl="0" indent="-330200" rtl="0">
              <a:spcBef>
                <a:spcPts val="0"/>
              </a:spcBef>
              <a:buSzPct val="100000"/>
              <a:buChar char="●"/>
            </a:pPr>
            <a:r>
              <a:rPr lang="en" sz="1600"/>
              <a:t>KSM + chromHMM</a:t>
            </a:r>
          </a:p>
          <a:p>
            <a:pPr marL="457200" lvl="0" indent="-330200" rtl="0">
              <a:spcBef>
                <a:spcPts val="0"/>
              </a:spcBef>
              <a:buSzPct val="100000"/>
              <a:buChar char="●"/>
            </a:pPr>
            <a:r>
              <a:rPr lang="en" sz="1600"/>
              <a:t>KSM + DeepSEA/DeepBind + chromHMM</a:t>
            </a:r>
          </a:p>
        </p:txBody>
      </p:sp>
      <p:grpSp>
        <p:nvGrpSpPr>
          <p:cNvPr id="187" name="Shape 187"/>
          <p:cNvGrpSpPr/>
          <p:nvPr/>
        </p:nvGrpSpPr>
        <p:grpSpPr>
          <a:xfrm>
            <a:off x="108500" y="3102489"/>
            <a:ext cx="3045275" cy="2232777"/>
            <a:chOff x="108500" y="2326925"/>
            <a:chExt cx="3045275" cy="1674625"/>
          </a:xfrm>
        </p:grpSpPr>
        <p:sp>
          <p:nvSpPr>
            <p:cNvPr id="188" name="Shape 188"/>
            <p:cNvSpPr txBox="1"/>
            <p:nvPr/>
          </p:nvSpPr>
          <p:spPr>
            <a:xfrm>
              <a:off x="108500" y="2326925"/>
              <a:ext cx="2407500" cy="668700"/>
            </a:xfrm>
            <a:prstGeom prst="rect">
              <a:avLst/>
            </a:prstGeom>
            <a:noFill/>
            <a:ln>
              <a:noFill/>
            </a:ln>
          </p:spPr>
          <p:txBody>
            <a:bodyPr lIns="91425" tIns="91425" rIns="91425" bIns="91425" anchor="t" anchorCtr="0">
              <a:noAutofit/>
            </a:bodyPr>
            <a:lstStyle/>
            <a:p>
              <a:pPr marL="457200" lvl="0" indent="-330200" rtl="0">
                <a:spcBef>
                  <a:spcPts val="0"/>
                </a:spcBef>
                <a:buSzPct val="100000"/>
                <a:buChar char="●"/>
              </a:pPr>
              <a:r>
                <a:rPr lang="en" sz="1600"/>
                <a:t>LASSO regression</a:t>
              </a:r>
            </a:p>
            <a:p>
              <a:pPr marL="457200" lvl="0" indent="-330200" rtl="0">
                <a:spcBef>
                  <a:spcPts val="0"/>
                </a:spcBef>
                <a:buSzPct val="100000"/>
                <a:buChar char="●"/>
              </a:pPr>
              <a:r>
                <a:rPr lang="en" sz="1600"/>
                <a:t>Random Forest Regressor</a:t>
              </a:r>
            </a:p>
          </p:txBody>
        </p:sp>
        <p:sp>
          <p:nvSpPr>
            <p:cNvPr id="189" name="Shape 189"/>
            <p:cNvSpPr txBox="1"/>
            <p:nvPr/>
          </p:nvSpPr>
          <p:spPr>
            <a:xfrm>
              <a:off x="178075" y="3641250"/>
              <a:ext cx="2975700" cy="360300"/>
            </a:xfrm>
            <a:prstGeom prst="rect">
              <a:avLst/>
            </a:prstGeom>
            <a:noFill/>
            <a:ln>
              <a:noFill/>
            </a:ln>
          </p:spPr>
          <p:txBody>
            <a:bodyPr lIns="91425" tIns="91425" rIns="91425" bIns="91425" anchor="t" anchorCtr="0">
              <a:noAutofit/>
            </a:bodyPr>
            <a:lstStyle/>
            <a:p>
              <a:pPr marL="457200" lvl="0" indent="-330200" rtl="0">
                <a:spcBef>
                  <a:spcPts val="0"/>
                </a:spcBef>
                <a:buSzPct val="100000"/>
                <a:buChar char="●"/>
              </a:pPr>
              <a:r>
                <a:rPr lang="en" sz="1600"/>
                <a:t>One layer neural network with 400 neurons</a:t>
              </a:r>
            </a:p>
          </p:txBody>
        </p:sp>
      </p:grpSp>
      <p:grpSp>
        <p:nvGrpSpPr>
          <p:cNvPr id="190" name="Shape 190"/>
          <p:cNvGrpSpPr/>
          <p:nvPr/>
        </p:nvGrpSpPr>
        <p:grpSpPr>
          <a:xfrm>
            <a:off x="526262" y="2533569"/>
            <a:ext cx="2148097" cy="2321308"/>
            <a:chOff x="526250" y="1900225"/>
            <a:chExt cx="1989900" cy="1741025"/>
          </a:xfrm>
        </p:grpSpPr>
        <p:sp>
          <p:nvSpPr>
            <p:cNvPr id="191" name="Shape 191"/>
            <p:cNvSpPr txBox="1"/>
            <p:nvPr/>
          </p:nvSpPr>
          <p:spPr>
            <a:xfrm>
              <a:off x="526250" y="1900225"/>
              <a:ext cx="1989900" cy="360300"/>
            </a:xfrm>
            <a:prstGeom prst="rect">
              <a:avLst/>
            </a:prstGeom>
            <a:noFill/>
            <a:ln>
              <a:noFill/>
            </a:ln>
          </p:spPr>
          <p:txBody>
            <a:bodyPr lIns="91425" tIns="91425" rIns="91425" bIns="91425" anchor="t" anchorCtr="0">
              <a:noAutofit/>
            </a:bodyPr>
            <a:lstStyle/>
            <a:p>
              <a:pPr lvl="0" rtl="0">
                <a:spcBef>
                  <a:spcPts val="0"/>
                </a:spcBef>
                <a:buNone/>
              </a:pPr>
              <a:r>
                <a:rPr lang="en" sz="1600" b="1"/>
                <a:t>Regressor (task1a)</a:t>
              </a:r>
            </a:p>
          </p:txBody>
        </p:sp>
        <p:sp>
          <p:nvSpPr>
            <p:cNvPr id="192" name="Shape 192"/>
            <p:cNvSpPr txBox="1"/>
            <p:nvPr/>
          </p:nvSpPr>
          <p:spPr>
            <a:xfrm>
              <a:off x="526250" y="3280950"/>
              <a:ext cx="1989900" cy="360300"/>
            </a:xfrm>
            <a:prstGeom prst="rect">
              <a:avLst/>
            </a:prstGeom>
            <a:noFill/>
            <a:ln>
              <a:noFill/>
            </a:ln>
          </p:spPr>
          <p:txBody>
            <a:bodyPr lIns="91425" tIns="91425" rIns="91425" bIns="91425" anchor="t" anchorCtr="0">
              <a:noAutofit/>
            </a:bodyPr>
            <a:lstStyle/>
            <a:p>
              <a:pPr lvl="0" rtl="0">
                <a:spcBef>
                  <a:spcPts val="0"/>
                </a:spcBef>
                <a:buNone/>
              </a:pPr>
              <a:r>
                <a:rPr lang="en" sz="1600" b="1"/>
                <a:t>Classifier (task1b)</a:t>
              </a:r>
            </a:p>
          </p:txBody>
        </p:sp>
      </p:grpSp>
      <p:sp>
        <p:nvSpPr>
          <p:cNvPr id="193" name="Shape 193"/>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12</a:t>
            </a:fld>
            <a:endParaRPr lang="en"/>
          </a:p>
        </p:txBody>
      </p:sp>
      <p:sp>
        <p:nvSpPr>
          <p:cNvPr id="194" name="Shape 194"/>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1000"/>
                                        <p:tgtEl>
                                          <p:spTgt spid="1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gtEl>
                                        <p:attrNameLst>
                                          <p:attrName>style.visibility</p:attrName>
                                        </p:attrNameLst>
                                      </p:cBhvr>
                                      <p:to>
                                        <p:strVal val="visible"/>
                                      </p:to>
                                    </p:set>
                                    <p:animEffect transition="in" filter="fade">
                                      <p:cBhvr>
                                        <p:cTn id="12" dur="1000"/>
                                        <p:tgtEl>
                                          <p:spTgt spid="1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6"/>
                                        </p:tgtEl>
                                        <p:attrNameLst>
                                          <p:attrName>style.visibility</p:attrName>
                                        </p:attrNameLst>
                                      </p:cBhvr>
                                      <p:to>
                                        <p:strVal val="visible"/>
                                      </p:to>
                                    </p:set>
                                    <p:animEffect transition="in" filter="fade">
                                      <p:cBhvr>
                                        <p:cTn id="17" dur="1000"/>
                                        <p:tgtEl>
                                          <p:spTgt spid="18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1000"/>
                                        <p:tgtEl>
                                          <p:spTgt spid="19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7"/>
                                        </p:tgtEl>
                                        <p:attrNameLst>
                                          <p:attrName>style.visibility</p:attrName>
                                        </p:attrNameLst>
                                      </p:cBhvr>
                                      <p:to>
                                        <p:strVal val="visible"/>
                                      </p:to>
                                    </p:set>
                                    <p:animEffect transition="in" filter="fade">
                                      <p:cBhvr>
                                        <p:cTn id="27" dur="10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Task 1 algorithms --- Ensemble model</a:t>
            </a:r>
          </a:p>
        </p:txBody>
      </p:sp>
      <p:sp>
        <p:nvSpPr>
          <p:cNvPr id="200" name="Shape 200"/>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marR="0" lvl="0" indent="-381000" algn="l" rtl="0">
              <a:lnSpc>
                <a:spcPct val="150000"/>
              </a:lnSpc>
              <a:spcBef>
                <a:spcPts val="0"/>
              </a:spcBef>
              <a:spcAft>
                <a:spcPts val="1600"/>
              </a:spcAft>
              <a:buClr>
                <a:schemeClr val="dk2"/>
              </a:buClr>
              <a:buSzPct val="100000"/>
              <a:buFont typeface="Arial"/>
              <a:buChar char="•"/>
            </a:pPr>
            <a:r>
              <a:rPr lang="en" sz="2400" dirty="0"/>
              <a:t>Take the average of the prediction from several single models</a:t>
            </a:r>
          </a:p>
          <a:p>
            <a:pPr marL="914400" marR="0" lvl="1" indent="-342900" algn="l" rtl="0">
              <a:lnSpc>
                <a:spcPct val="150000"/>
              </a:lnSpc>
              <a:spcBef>
                <a:spcPts val="0"/>
              </a:spcBef>
              <a:spcAft>
                <a:spcPts val="1600"/>
              </a:spcAft>
              <a:buSzPct val="100000"/>
              <a:buFont typeface="Arial"/>
              <a:buChar char="•"/>
            </a:pPr>
            <a:r>
              <a:rPr lang="en" sz="1800" dirty="0"/>
              <a:t>DeepSEA</a:t>
            </a:r>
          </a:p>
          <a:p>
            <a:pPr marL="914400" marR="0" lvl="1" indent="-342900" algn="l" rtl="0">
              <a:lnSpc>
                <a:spcPct val="150000"/>
              </a:lnSpc>
              <a:spcBef>
                <a:spcPts val="0"/>
              </a:spcBef>
              <a:spcAft>
                <a:spcPts val="1600"/>
              </a:spcAft>
              <a:buSzPct val="100000"/>
              <a:buFont typeface="Arial"/>
              <a:buChar char="•"/>
            </a:pPr>
            <a:r>
              <a:rPr lang="en" sz="1800" dirty="0"/>
              <a:t>DeepBind</a:t>
            </a:r>
          </a:p>
          <a:p>
            <a:pPr marL="914400" marR="0" lvl="1" indent="-342900" algn="l" rtl="0">
              <a:lnSpc>
                <a:spcPct val="150000"/>
              </a:lnSpc>
              <a:spcBef>
                <a:spcPts val="0"/>
              </a:spcBef>
              <a:spcAft>
                <a:spcPts val="1600"/>
              </a:spcAft>
              <a:buSzPct val="100000"/>
              <a:buFont typeface="Arial"/>
              <a:buChar char="•"/>
            </a:pPr>
            <a:r>
              <a:rPr lang="en" sz="1800" dirty="0"/>
              <a:t>KSM+DeepSEA</a:t>
            </a:r>
          </a:p>
          <a:p>
            <a:pPr marL="914400" marR="0" lvl="1" indent="-342900" algn="l" rtl="0">
              <a:lnSpc>
                <a:spcPct val="150000"/>
              </a:lnSpc>
              <a:spcBef>
                <a:spcPts val="0"/>
              </a:spcBef>
              <a:spcAft>
                <a:spcPts val="1600"/>
              </a:spcAft>
              <a:buSzPct val="100000"/>
              <a:buFont typeface="Arial"/>
              <a:buChar char="•"/>
            </a:pPr>
            <a:r>
              <a:rPr lang="en" sz="1800" dirty="0"/>
              <a:t>KSM+DeepSEA+chromHMM</a:t>
            </a:r>
          </a:p>
          <a:p>
            <a:pPr marL="457200" lvl="0" indent="0" rtl="0">
              <a:spcBef>
                <a:spcPts val="0"/>
              </a:spcBef>
              <a:buNone/>
            </a:pPr>
            <a:endParaRPr sz="2400" dirty="0"/>
          </a:p>
        </p:txBody>
      </p:sp>
      <p:sp>
        <p:nvSpPr>
          <p:cNvPr id="201" name="Shape 201"/>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13</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Task 1 result --- normalized expression prediction</a:t>
            </a:r>
          </a:p>
          <a:p>
            <a:pPr lvl="0" rtl="0">
              <a:spcBef>
                <a:spcPts val="0"/>
              </a:spcBef>
              <a:buNone/>
            </a:pPr>
            <a:endParaRPr/>
          </a:p>
        </p:txBody>
      </p:sp>
      <p:graphicFrame>
        <p:nvGraphicFramePr>
          <p:cNvPr id="207" name="Shape 207"/>
          <p:cNvGraphicFramePr/>
          <p:nvPr/>
        </p:nvGraphicFramePr>
        <p:xfrm>
          <a:off x="495300" y="1383700"/>
          <a:ext cx="6973900" cy="4622889"/>
        </p:xfrm>
        <a:graphic>
          <a:graphicData uri="http://schemas.openxmlformats.org/drawingml/2006/table">
            <a:tbl>
              <a:tblPr>
                <a:noFill/>
                <a:tableStyleId>{3676AF12-EEC0-462D-9E4E-FDEE1F886BC2}</a:tableStyleId>
              </a:tblPr>
              <a:tblGrid>
                <a:gridCol w="3936425"/>
                <a:gridCol w="3037475"/>
              </a:tblGrid>
              <a:tr h="508000">
                <a:tc>
                  <a:txBody>
                    <a:bodyPr/>
                    <a:lstStyle/>
                    <a:p>
                      <a:pPr lvl="0" algn="ctr" rtl="0">
                        <a:spcBef>
                          <a:spcPts val="0"/>
                        </a:spcBef>
                        <a:buNone/>
                      </a:pPr>
                      <a:r>
                        <a:rPr lang="en" sz="1900" b="1"/>
                        <a:t>Model</a:t>
                      </a:r>
                    </a:p>
                  </a:txBody>
                  <a:tcPr marL="91425" marR="91425" marT="121900" marB="121900" anchor="ctr"/>
                </a:tc>
                <a:tc>
                  <a:txBody>
                    <a:bodyPr/>
                    <a:lstStyle/>
                    <a:p>
                      <a:pPr lvl="0" algn="ctr" rtl="0">
                        <a:spcBef>
                          <a:spcPts val="0"/>
                        </a:spcBef>
                        <a:buNone/>
                      </a:pPr>
                      <a:r>
                        <a:rPr lang="en" sz="1900" b="1"/>
                        <a:t>Median R-squared *</a:t>
                      </a:r>
                    </a:p>
                  </a:txBody>
                  <a:tcPr marL="91425" marR="91425" marT="121900" marB="121900" anchor="ctr"/>
                </a:tc>
              </a:tr>
              <a:tr h="508000">
                <a:tc>
                  <a:txBody>
                    <a:bodyPr/>
                    <a:lstStyle/>
                    <a:p>
                      <a:pPr lvl="0" algn="ctr" rtl="0">
                        <a:spcBef>
                          <a:spcPts val="0"/>
                        </a:spcBef>
                        <a:buNone/>
                      </a:pPr>
                      <a:r>
                        <a:rPr lang="en" sz="1900"/>
                        <a:t>DeepSEA_DeepBind_KSM+DeepSEA_KSM+DeepSEA+chromHMM</a:t>
                      </a:r>
                    </a:p>
                  </a:txBody>
                  <a:tcPr marL="91425" marR="91425" marT="121900" marB="121900" anchor="ctr"/>
                </a:tc>
                <a:tc>
                  <a:txBody>
                    <a:bodyPr/>
                    <a:lstStyle/>
                    <a:p>
                      <a:pPr lvl="0" algn="ctr" rtl="0">
                        <a:lnSpc>
                          <a:spcPct val="121429"/>
                        </a:lnSpc>
                        <a:spcBef>
                          <a:spcPts val="0"/>
                        </a:spcBef>
                        <a:buNone/>
                      </a:pPr>
                      <a:r>
                        <a:rPr lang="en" sz="1900" b="1"/>
                        <a:t>0.3976</a:t>
                      </a:r>
                    </a:p>
                  </a:txBody>
                  <a:tcPr marL="91425" marR="91425" marT="121900" marB="121900" anchor="ctr"/>
                </a:tc>
              </a:tr>
              <a:tr h="508000">
                <a:tc>
                  <a:txBody>
                    <a:bodyPr/>
                    <a:lstStyle/>
                    <a:p>
                      <a:pPr lvl="0" algn="ctr" rtl="0">
                        <a:spcBef>
                          <a:spcPts val="0"/>
                        </a:spcBef>
                        <a:buNone/>
                      </a:pPr>
                      <a:r>
                        <a:rPr lang="en" sz="1900">
                          <a:solidFill>
                            <a:srgbClr val="6D9EEB"/>
                          </a:solidFill>
                        </a:rPr>
                        <a:t>KSM+DeepSEA:lasso</a:t>
                      </a:r>
                    </a:p>
                  </a:txBody>
                  <a:tcPr marL="91425" marR="91425" marT="121900" marB="121900" anchor="ctr"/>
                </a:tc>
                <a:tc>
                  <a:txBody>
                    <a:bodyPr/>
                    <a:lstStyle/>
                    <a:p>
                      <a:pPr lvl="0" algn="ctr" rtl="0">
                        <a:lnSpc>
                          <a:spcPct val="121429"/>
                        </a:lnSpc>
                        <a:spcBef>
                          <a:spcPts val="0"/>
                        </a:spcBef>
                        <a:buNone/>
                      </a:pPr>
                      <a:r>
                        <a:rPr lang="en" sz="1900">
                          <a:solidFill>
                            <a:srgbClr val="6D9EEB"/>
                          </a:solidFill>
                          <a:highlight>
                            <a:srgbClr val="FFFFFF"/>
                          </a:highlight>
                        </a:rPr>
                        <a:t>0.3803</a:t>
                      </a:r>
                    </a:p>
                  </a:txBody>
                  <a:tcPr marL="91425" marR="91425" marT="121900" marB="121900" anchor="ctr"/>
                </a:tc>
              </a:tr>
              <a:tr h="508000">
                <a:tc>
                  <a:txBody>
                    <a:bodyPr/>
                    <a:lstStyle/>
                    <a:p>
                      <a:pPr lvl="0" algn="ctr" rtl="0">
                        <a:lnSpc>
                          <a:spcPct val="121429"/>
                        </a:lnSpc>
                        <a:spcBef>
                          <a:spcPts val="0"/>
                        </a:spcBef>
                        <a:buNone/>
                      </a:pPr>
                      <a:r>
                        <a:rPr lang="en" sz="1900">
                          <a:solidFill>
                            <a:srgbClr val="6D9EEB"/>
                          </a:solidFill>
                          <a:highlight>
                            <a:srgbClr val="FFFFFF"/>
                          </a:highlight>
                        </a:rPr>
                        <a:t>KSM+DeepSEA+chromHMM:lasso</a:t>
                      </a:r>
                    </a:p>
                  </a:txBody>
                  <a:tcPr marL="91425" marR="91425" marT="121900" marB="121900" anchor="ctr"/>
                </a:tc>
                <a:tc>
                  <a:txBody>
                    <a:bodyPr/>
                    <a:lstStyle/>
                    <a:p>
                      <a:pPr lvl="0" algn="ctr" rtl="0">
                        <a:lnSpc>
                          <a:spcPct val="121429"/>
                        </a:lnSpc>
                        <a:spcBef>
                          <a:spcPts val="0"/>
                        </a:spcBef>
                        <a:buNone/>
                      </a:pPr>
                      <a:r>
                        <a:rPr lang="en" sz="1900">
                          <a:solidFill>
                            <a:srgbClr val="6D9EEB"/>
                          </a:solidFill>
                          <a:highlight>
                            <a:srgbClr val="FFFFFF"/>
                          </a:highlight>
                        </a:rPr>
                        <a:t>0.3769</a:t>
                      </a:r>
                    </a:p>
                  </a:txBody>
                  <a:tcPr marL="91425" marR="91425" marT="121900" marB="121900" anchor="ctr"/>
                </a:tc>
              </a:tr>
              <a:tr h="508000">
                <a:tc>
                  <a:txBody>
                    <a:bodyPr/>
                    <a:lstStyle/>
                    <a:p>
                      <a:pPr lvl="0" algn="ctr" rtl="0">
                        <a:spcBef>
                          <a:spcPts val="0"/>
                        </a:spcBef>
                        <a:buNone/>
                      </a:pPr>
                      <a:r>
                        <a:rPr lang="en" sz="1900">
                          <a:solidFill>
                            <a:srgbClr val="6D9EEB"/>
                          </a:solidFill>
                          <a:highlight>
                            <a:srgbClr val="FFFFFF"/>
                          </a:highlight>
                        </a:rPr>
                        <a:t>DeepSEA</a:t>
                      </a:r>
                      <a:r>
                        <a:rPr lang="en" sz="1900">
                          <a:solidFill>
                            <a:srgbClr val="6D9EEB"/>
                          </a:solidFill>
                        </a:rPr>
                        <a:t>:lasso</a:t>
                      </a:r>
                    </a:p>
                  </a:txBody>
                  <a:tcPr marL="91425" marR="91425" marT="121900" marB="121900" anchor="ctr"/>
                </a:tc>
                <a:tc>
                  <a:txBody>
                    <a:bodyPr/>
                    <a:lstStyle/>
                    <a:p>
                      <a:pPr lvl="0" algn="ctr" rtl="0">
                        <a:lnSpc>
                          <a:spcPct val="121429"/>
                        </a:lnSpc>
                        <a:spcBef>
                          <a:spcPts val="0"/>
                        </a:spcBef>
                        <a:buNone/>
                      </a:pPr>
                      <a:r>
                        <a:rPr lang="en" sz="1900">
                          <a:solidFill>
                            <a:srgbClr val="6D9EEB"/>
                          </a:solidFill>
                          <a:highlight>
                            <a:srgbClr val="FFFFFF"/>
                          </a:highlight>
                        </a:rPr>
                        <a:t>0.3728</a:t>
                      </a:r>
                    </a:p>
                  </a:txBody>
                  <a:tcPr marL="91425" marR="91425" marT="121900" marB="121900" anchor="ctr"/>
                </a:tc>
              </a:tr>
              <a:tr h="508000">
                <a:tc>
                  <a:txBody>
                    <a:bodyPr/>
                    <a:lstStyle/>
                    <a:p>
                      <a:pPr lvl="0" algn="ctr" rtl="0">
                        <a:lnSpc>
                          <a:spcPct val="121429"/>
                        </a:lnSpc>
                        <a:spcBef>
                          <a:spcPts val="0"/>
                        </a:spcBef>
                        <a:buNone/>
                      </a:pPr>
                      <a:r>
                        <a:rPr lang="en" sz="1900">
                          <a:solidFill>
                            <a:srgbClr val="6D9EEB"/>
                          </a:solidFill>
                        </a:rPr>
                        <a:t>KSM+DeepSEA</a:t>
                      </a:r>
                      <a:r>
                        <a:rPr lang="en" sz="1900">
                          <a:solidFill>
                            <a:srgbClr val="6D9EEB"/>
                          </a:solidFill>
                          <a:highlight>
                            <a:srgbClr val="FFFFFF"/>
                          </a:highlight>
                        </a:rPr>
                        <a:t>:RFR</a:t>
                      </a:r>
                    </a:p>
                  </a:txBody>
                  <a:tcPr marL="91425" marR="91425" marT="121900" marB="121900" anchor="ctr"/>
                </a:tc>
                <a:tc>
                  <a:txBody>
                    <a:bodyPr/>
                    <a:lstStyle/>
                    <a:p>
                      <a:pPr lvl="0" algn="ctr" rtl="0">
                        <a:lnSpc>
                          <a:spcPct val="121429"/>
                        </a:lnSpc>
                        <a:spcBef>
                          <a:spcPts val="0"/>
                        </a:spcBef>
                        <a:buNone/>
                      </a:pPr>
                      <a:r>
                        <a:rPr lang="en" sz="1900">
                          <a:solidFill>
                            <a:srgbClr val="6D9EEB"/>
                          </a:solidFill>
                          <a:highlight>
                            <a:srgbClr val="FFFFFF"/>
                          </a:highlight>
                        </a:rPr>
                        <a:t>0.3723</a:t>
                      </a:r>
                    </a:p>
                  </a:txBody>
                  <a:tcPr marL="91425" marR="91425" marT="121900" marB="121900" anchor="ctr"/>
                </a:tc>
              </a:tr>
              <a:tr h="0">
                <a:tc>
                  <a:txBody>
                    <a:bodyPr/>
                    <a:lstStyle/>
                    <a:p>
                      <a:pPr lvl="0" algn="ctr" rtl="0">
                        <a:lnSpc>
                          <a:spcPct val="121429"/>
                        </a:lnSpc>
                        <a:spcBef>
                          <a:spcPts val="0"/>
                        </a:spcBef>
                        <a:buNone/>
                      </a:pPr>
                      <a:r>
                        <a:rPr lang="en" sz="1900">
                          <a:solidFill>
                            <a:srgbClr val="6D9EEB"/>
                          </a:solidFill>
                          <a:highlight>
                            <a:srgbClr val="FFFFFF"/>
                          </a:highlight>
                        </a:rPr>
                        <a:t>KSM+DeepSEA+chromHMM:RFR</a:t>
                      </a:r>
                    </a:p>
                  </a:txBody>
                  <a:tcPr marL="91425" marR="91425" marT="121900" marB="121900" anchor="ctr"/>
                </a:tc>
                <a:tc>
                  <a:txBody>
                    <a:bodyPr/>
                    <a:lstStyle/>
                    <a:p>
                      <a:pPr lvl="0" algn="ctr" rtl="0">
                        <a:lnSpc>
                          <a:spcPct val="121429"/>
                        </a:lnSpc>
                        <a:spcBef>
                          <a:spcPts val="0"/>
                        </a:spcBef>
                        <a:buNone/>
                      </a:pPr>
                      <a:r>
                        <a:rPr lang="en" sz="1900">
                          <a:solidFill>
                            <a:srgbClr val="6D9EEB"/>
                          </a:solidFill>
                          <a:highlight>
                            <a:srgbClr val="FFFFFF"/>
                          </a:highlight>
                        </a:rPr>
                        <a:t>0.3714</a:t>
                      </a:r>
                    </a:p>
                  </a:txBody>
                  <a:tcPr marL="91425" marR="91425" marT="121900" marB="121900" anchor="ctr"/>
                </a:tc>
              </a:tr>
            </a:tbl>
          </a:graphicData>
        </a:graphic>
      </p:graphicFrame>
      <p:sp>
        <p:nvSpPr>
          <p:cNvPr id="208" name="Shape 20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14</a:t>
            </a:fld>
            <a:endParaRPr lang="en"/>
          </a:p>
        </p:txBody>
      </p:sp>
      <p:sp>
        <p:nvSpPr>
          <p:cNvPr id="209" name="Shape 209"/>
          <p:cNvSpPr txBox="1"/>
          <p:nvPr/>
        </p:nvSpPr>
        <p:spPr>
          <a:xfrm>
            <a:off x="495300" y="5956475"/>
            <a:ext cx="5289900" cy="1014900"/>
          </a:xfrm>
          <a:prstGeom prst="rect">
            <a:avLst/>
          </a:prstGeom>
          <a:noFill/>
          <a:ln>
            <a:noFill/>
          </a:ln>
        </p:spPr>
        <p:txBody>
          <a:bodyPr lIns="91425" tIns="91425" rIns="91425" bIns="91425" anchor="t" anchorCtr="0">
            <a:noAutofit/>
          </a:bodyPr>
          <a:lstStyle/>
          <a:p>
            <a:pPr lvl="0">
              <a:spcBef>
                <a:spcPts val="0"/>
              </a:spcBef>
              <a:buNone/>
            </a:pPr>
            <a:r>
              <a:rPr lang="en" sz="1600" b="1"/>
              <a:t>* Evaluated by 10-fold cross-validation</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400"/>
              <a:t>Task 1 result --- significant expression (“RegHit”) prediction</a:t>
            </a:r>
          </a:p>
          <a:p>
            <a:pPr lvl="0" rtl="0">
              <a:spcBef>
                <a:spcPts val="0"/>
              </a:spcBef>
              <a:buNone/>
            </a:pPr>
            <a:endParaRPr sz="2400"/>
          </a:p>
        </p:txBody>
      </p:sp>
      <p:graphicFrame>
        <p:nvGraphicFramePr>
          <p:cNvPr id="215" name="Shape 215"/>
          <p:cNvGraphicFramePr/>
          <p:nvPr/>
        </p:nvGraphicFramePr>
        <p:xfrm>
          <a:off x="495375" y="1152883"/>
          <a:ext cx="6561800" cy="4912449"/>
        </p:xfrm>
        <a:graphic>
          <a:graphicData uri="http://schemas.openxmlformats.org/drawingml/2006/table">
            <a:tbl>
              <a:tblPr>
                <a:noFill/>
                <a:tableStyleId>{3676AF12-EEC0-462D-9E4E-FDEE1F886BC2}</a:tableStyleId>
              </a:tblPr>
              <a:tblGrid>
                <a:gridCol w="4068425"/>
                <a:gridCol w="1325200"/>
                <a:gridCol w="1168175"/>
              </a:tblGrid>
              <a:tr h="306625">
                <a:tc>
                  <a:txBody>
                    <a:bodyPr/>
                    <a:lstStyle/>
                    <a:p>
                      <a:pPr lvl="0" algn="ctr" rtl="0">
                        <a:spcBef>
                          <a:spcPts val="0"/>
                        </a:spcBef>
                        <a:buNone/>
                      </a:pPr>
                      <a:r>
                        <a:rPr lang="en" sz="1900" b="1"/>
                        <a:t>Model</a:t>
                      </a:r>
                    </a:p>
                  </a:txBody>
                  <a:tcPr marL="91425" marR="91425" marT="121900" marB="121900" anchor="ctr"/>
                </a:tc>
                <a:tc>
                  <a:txBody>
                    <a:bodyPr/>
                    <a:lstStyle/>
                    <a:p>
                      <a:pPr lvl="0" algn="ctr" rtl="0">
                        <a:spcBef>
                          <a:spcPts val="0"/>
                        </a:spcBef>
                        <a:buNone/>
                      </a:pPr>
                      <a:r>
                        <a:rPr lang="en" sz="1900" b="1"/>
                        <a:t>Median AUROC*</a:t>
                      </a:r>
                    </a:p>
                  </a:txBody>
                  <a:tcPr marL="91425" marR="91425" marT="121900" marB="121900" anchor="ctr"/>
                </a:tc>
                <a:tc>
                  <a:txBody>
                    <a:bodyPr/>
                    <a:lstStyle/>
                    <a:p>
                      <a:pPr lvl="0" algn="ctr" rtl="0">
                        <a:spcBef>
                          <a:spcPts val="0"/>
                        </a:spcBef>
                        <a:buNone/>
                      </a:pPr>
                      <a:r>
                        <a:rPr lang="en" sz="1900" b="1"/>
                        <a:t>Median AUPRC*</a:t>
                      </a:r>
                    </a:p>
                  </a:txBody>
                  <a:tcPr marL="91425" marR="91425" marT="121900" marB="121900" anchor="ctr"/>
                </a:tc>
              </a:tr>
              <a:tr h="508000">
                <a:tc>
                  <a:txBody>
                    <a:bodyPr/>
                    <a:lstStyle/>
                    <a:p>
                      <a:pPr lvl="0" algn="ctr" rtl="0">
                        <a:spcBef>
                          <a:spcPts val="0"/>
                        </a:spcBef>
                        <a:buNone/>
                      </a:pPr>
                      <a:r>
                        <a:rPr lang="en" sz="1900"/>
                        <a:t>DeepSEA_DeepBind_KSM+DeepSEA_KSM+DeepSEA+chromHMM</a:t>
                      </a:r>
                    </a:p>
                  </a:txBody>
                  <a:tcPr marL="91425" marR="91425" marT="121900" marB="121900" anchor="ctr"/>
                </a:tc>
                <a:tc>
                  <a:txBody>
                    <a:bodyPr/>
                    <a:lstStyle/>
                    <a:p>
                      <a:pPr lvl="0" algn="ctr" rtl="0">
                        <a:lnSpc>
                          <a:spcPct val="121429"/>
                        </a:lnSpc>
                        <a:spcBef>
                          <a:spcPts val="0"/>
                        </a:spcBef>
                        <a:buNone/>
                      </a:pPr>
                      <a:r>
                        <a:rPr lang="en" sz="1900" b="1"/>
                        <a:t>0.8647</a:t>
                      </a:r>
                    </a:p>
                  </a:txBody>
                  <a:tcPr marL="91425" marR="91425" marT="121900" marB="121900" anchor="ctr"/>
                </a:tc>
                <a:tc>
                  <a:txBody>
                    <a:bodyPr/>
                    <a:lstStyle/>
                    <a:p>
                      <a:pPr lvl="0" algn="ctr" rtl="0">
                        <a:lnSpc>
                          <a:spcPct val="121429"/>
                        </a:lnSpc>
                        <a:spcBef>
                          <a:spcPts val="0"/>
                        </a:spcBef>
                        <a:buNone/>
                      </a:pPr>
                      <a:r>
                        <a:rPr lang="en" sz="1900" b="1"/>
                        <a:t>0.5830</a:t>
                      </a:r>
                    </a:p>
                  </a:txBody>
                  <a:tcPr marL="91425" marR="91425" marT="121900" marB="121900" anchor="ctr"/>
                </a:tc>
              </a:tr>
              <a:tr h="508000">
                <a:tc>
                  <a:txBody>
                    <a:bodyPr/>
                    <a:lstStyle/>
                    <a:p>
                      <a:pPr lvl="0" algn="ctr" rtl="0">
                        <a:spcBef>
                          <a:spcPts val="0"/>
                        </a:spcBef>
                        <a:buNone/>
                      </a:pPr>
                      <a:r>
                        <a:rPr lang="en" sz="1900">
                          <a:solidFill>
                            <a:srgbClr val="6D9EEB"/>
                          </a:solidFill>
                          <a:highlight>
                            <a:srgbClr val="FFFFFF"/>
                          </a:highlight>
                        </a:rPr>
                        <a:t>DeepSEA</a:t>
                      </a:r>
                    </a:p>
                  </a:txBody>
                  <a:tcPr marL="91425" marR="91425" marT="121900" marB="121900" anchor="ctr"/>
                </a:tc>
                <a:tc>
                  <a:txBody>
                    <a:bodyPr/>
                    <a:lstStyle/>
                    <a:p>
                      <a:pPr lvl="0" algn="ctr" rtl="0">
                        <a:lnSpc>
                          <a:spcPct val="121429"/>
                        </a:lnSpc>
                        <a:spcBef>
                          <a:spcPts val="0"/>
                        </a:spcBef>
                        <a:buNone/>
                      </a:pPr>
                      <a:r>
                        <a:rPr lang="en" sz="1900">
                          <a:solidFill>
                            <a:srgbClr val="6D9EEB"/>
                          </a:solidFill>
                        </a:rPr>
                        <a:t>0.8515</a:t>
                      </a:r>
                    </a:p>
                  </a:txBody>
                  <a:tcPr marL="91425" marR="91425" marT="121900" marB="121900" anchor="ctr"/>
                </a:tc>
                <a:tc>
                  <a:txBody>
                    <a:bodyPr/>
                    <a:lstStyle/>
                    <a:p>
                      <a:pPr lvl="0" algn="ctr" rtl="0">
                        <a:spcBef>
                          <a:spcPts val="0"/>
                        </a:spcBef>
                        <a:buNone/>
                      </a:pPr>
                      <a:r>
                        <a:rPr lang="en" sz="1900">
                          <a:solidFill>
                            <a:srgbClr val="6D9EEB"/>
                          </a:solidFill>
                        </a:rPr>
                        <a:t>0.5622</a:t>
                      </a:r>
                    </a:p>
                  </a:txBody>
                  <a:tcPr marL="91425" marR="91425" marT="121900" marB="121900" anchor="ctr"/>
                </a:tc>
              </a:tr>
              <a:tr h="508000">
                <a:tc>
                  <a:txBody>
                    <a:bodyPr/>
                    <a:lstStyle/>
                    <a:p>
                      <a:pPr lvl="0" algn="ctr" rtl="0">
                        <a:lnSpc>
                          <a:spcPct val="121429"/>
                        </a:lnSpc>
                        <a:spcBef>
                          <a:spcPts val="0"/>
                        </a:spcBef>
                        <a:buNone/>
                      </a:pPr>
                      <a:r>
                        <a:rPr lang="en" sz="1900">
                          <a:solidFill>
                            <a:srgbClr val="6D9EEB"/>
                          </a:solidFill>
                          <a:highlight>
                            <a:srgbClr val="FFFFFF"/>
                          </a:highlight>
                        </a:rPr>
                        <a:t>KSM+DeepSEA</a:t>
                      </a:r>
                    </a:p>
                  </a:txBody>
                  <a:tcPr marL="91425" marR="91425" marT="121900" marB="121900" anchor="ctr"/>
                </a:tc>
                <a:tc>
                  <a:txBody>
                    <a:bodyPr/>
                    <a:lstStyle/>
                    <a:p>
                      <a:pPr lvl="0" algn="ctr" rtl="0">
                        <a:lnSpc>
                          <a:spcPct val="121429"/>
                        </a:lnSpc>
                        <a:spcBef>
                          <a:spcPts val="0"/>
                        </a:spcBef>
                        <a:buNone/>
                      </a:pPr>
                      <a:r>
                        <a:rPr lang="en" sz="1900">
                          <a:solidFill>
                            <a:srgbClr val="6D9EEB"/>
                          </a:solidFill>
                        </a:rPr>
                        <a:t>0.8462</a:t>
                      </a:r>
                    </a:p>
                  </a:txBody>
                  <a:tcPr marL="91425" marR="91425" marT="121900" marB="121900" anchor="ctr"/>
                </a:tc>
                <a:tc>
                  <a:txBody>
                    <a:bodyPr/>
                    <a:lstStyle/>
                    <a:p>
                      <a:pPr lvl="0" algn="ctr" rtl="0">
                        <a:spcBef>
                          <a:spcPts val="0"/>
                        </a:spcBef>
                        <a:buNone/>
                      </a:pPr>
                      <a:r>
                        <a:rPr lang="en" sz="1900">
                          <a:solidFill>
                            <a:srgbClr val="6D9EEB"/>
                          </a:solidFill>
                        </a:rPr>
                        <a:t>0.5380</a:t>
                      </a:r>
                    </a:p>
                  </a:txBody>
                  <a:tcPr marL="91425" marR="91425" marT="121900" marB="121900" anchor="ctr"/>
                </a:tc>
              </a:tr>
              <a:tr h="508000">
                <a:tc>
                  <a:txBody>
                    <a:bodyPr/>
                    <a:lstStyle/>
                    <a:p>
                      <a:pPr lvl="0" algn="ctr" rtl="0">
                        <a:spcBef>
                          <a:spcPts val="0"/>
                        </a:spcBef>
                        <a:buNone/>
                      </a:pPr>
                      <a:r>
                        <a:rPr lang="en" sz="1900">
                          <a:solidFill>
                            <a:srgbClr val="6D9EEB"/>
                          </a:solidFill>
                          <a:highlight>
                            <a:srgbClr val="FFFFFF"/>
                          </a:highlight>
                        </a:rPr>
                        <a:t>DeepSEA</a:t>
                      </a:r>
                      <a:r>
                        <a:rPr lang="en" sz="1900">
                          <a:solidFill>
                            <a:srgbClr val="6D9EEB"/>
                          </a:solidFill>
                        </a:rPr>
                        <a:t>+chromHMM</a:t>
                      </a:r>
                    </a:p>
                  </a:txBody>
                  <a:tcPr marL="91425" marR="91425" marT="121900" marB="121900" anchor="ctr"/>
                </a:tc>
                <a:tc>
                  <a:txBody>
                    <a:bodyPr/>
                    <a:lstStyle/>
                    <a:p>
                      <a:pPr lvl="0" algn="ctr" rtl="0">
                        <a:lnSpc>
                          <a:spcPct val="121429"/>
                        </a:lnSpc>
                        <a:spcBef>
                          <a:spcPts val="0"/>
                        </a:spcBef>
                        <a:buNone/>
                      </a:pPr>
                      <a:r>
                        <a:rPr lang="en" sz="1900">
                          <a:solidFill>
                            <a:srgbClr val="6D9EEB"/>
                          </a:solidFill>
                        </a:rPr>
                        <a:t>0.8354</a:t>
                      </a:r>
                    </a:p>
                  </a:txBody>
                  <a:tcPr marL="91425" marR="91425" marT="121900" marB="121900" anchor="ctr"/>
                </a:tc>
                <a:tc>
                  <a:txBody>
                    <a:bodyPr/>
                    <a:lstStyle/>
                    <a:p>
                      <a:pPr lvl="0" algn="ctr" rtl="0">
                        <a:spcBef>
                          <a:spcPts val="0"/>
                        </a:spcBef>
                        <a:buNone/>
                      </a:pPr>
                      <a:r>
                        <a:rPr lang="en" sz="1900">
                          <a:solidFill>
                            <a:srgbClr val="6D9EEB"/>
                          </a:solidFill>
                        </a:rPr>
                        <a:t>0.5498</a:t>
                      </a:r>
                    </a:p>
                  </a:txBody>
                  <a:tcPr marL="91425" marR="91425" marT="121900" marB="121900" anchor="ctr"/>
                </a:tc>
              </a:tr>
              <a:tr h="508000">
                <a:tc>
                  <a:txBody>
                    <a:bodyPr/>
                    <a:lstStyle/>
                    <a:p>
                      <a:pPr lvl="0" algn="ctr" rtl="0">
                        <a:lnSpc>
                          <a:spcPct val="121429"/>
                        </a:lnSpc>
                        <a:spcBef>
                          <a:spcPts val="0"/>
                        </a:spcBef>
                        <a:buNone/>
                      </a:pPr>
                      <a:r>
                        <a:rPr lang="en" sz="1900">
                          <a:solidFill>
                            <a:srgbClr val="6D9EEB"/>
                          </a:solidFill>
                          <a:highlight>
                            <a:srgbClr val="FFFFFF"/>
                          </a:highlight>
                        </a:rPr>
                        <a:t>KSM+DeepSEA+chromHMM</a:t>
                      </a:r>
                    </a:p>
                  </a:txBody>
                  <a:tcPr marL="91425" marR="91425" marT="121900" marB="121900" anchor="ctr"/>
                </a:tc>
                <a:tc>
                  <a:txBody>
                    <a:bodyPr/>
                    <a:lstStyle/>
                    <a:p>
                      <a:pPr lvl="0" algn="ctr" rtl="0">
                        <a:lnSpc>
                          <a:spcPct val="121429"/>
                        </a:lnSpc>
                        <a:spcBef>
                          <a:spcPts val="0"/>
                        </a:spcBef>
                        <a:buNone/>
                      </a:pPr>
                      <a:r>
                        <a:rPr lang="en" sz="1900">
                          <a:solidFill>
                            <a:srgbClr val="6D9EEB"/>
                          </a:solidFill>
                        </a:rPr>
                        <a:t>0.8347</a:t>
                      </a:r>
                    </a:p>
                  </a:txBody>
                  <a:tcPr marL="91425" marR="91425" marT="121900" marB="121900" anchor="ctr"/>
                </a:tc>
                <a:tc>
                  <a:txBody>
                    <a:bodyPr/>
                    <a:lstStyle/>
                    <a:p>
                      <a:pPr lvl="0" algn="ctr" rtl="0">
                        <a:spcBef>
                          <a:spcPts val="0"/>
                        </a:spcBef>
                        <a:buNone/>
                      </a:pPr>
                      <a:r>
                        <a:rPr lang="en" sz="1900">
                          <a:solidFill>
                            <a:srgbClr val="6D9EEB"/>
                          </a:solidFill>
                        </a:rPr>
                        <a:t>0.5391</a:t>
                      </a:r>
                    </a:p>
                  </a:txBody>
                  <a:tcPr marL="91425" marR="91425" marT="121900" marB="121900" anchor="ctr"/>
                </a:tc>
              </a:tr>
              <a:tr h="0">
                <a:tc>
                  <a:txBody>
                    <a:bodyPr/>
                    <a:lstStyle/>
                    <a:p>
                      <a:pPr lvl="0" algn="ctr" rtl="0">
                        <a:lnSpc>
                          <a:spcPct val="121429"/>
                        </a:lnSpc>
                        <a:spcBef>
                          <a:spcPts val="0"/>
                        </a:spcBef>
                        <a:buNone/>
                      </a:pPr>
                      <a:r>
                        <a:rPr lang="en" sz="1900">
                          <a:solidFill>
                            <a:srgbClr val="6D9EEB"/>
                          </a:solidFill>
                          <a:highlight>
                            <a:srgbClr val="FFFFFF"/>
                          </a:highlight>
                        </a:rPr>
                        <a:t>KSM+DeepBind</a:t>
                      </a:r>
                    </a:p>
                  </a:txBody>
                  <a:tcPr marL="91425" marR="91425" marT="121900" marB="121900" anchor="ctr"/>
                </a:tc>
                <a:tc>
                  <a:txBody>
                    <a:bodyPr/>
                    <a:lstStyle/>
                    <a:p>
                      <a:pPr lvl="0" algn="ctr" rtl="0">
                        <a:lnSpc>
                          <a:spcPct val="121429"/>
                        </a:lnSpc>
                        <a:spcBef>
                          <a:spcPts val="0"/>
                        </a:spcBef>
                        <a:buNone/>
                      </a:pPr>
                      <a:r>
                        <a:rPr lang="en" sz="1900">
                          <a:solidFill>
                            <a:srgbClr val="6D9EEB"/>
                          </a:solidFill>
                        </a:rPr>
                        <a:t>0.8280</a:t>
                      </a:r>
                    </a:p>
                  </a:txBody>
                  <a:tcPr marL="91425" marR="91425" marT="121900" marB="121900" anchor="ctr"/>
                </a:tc>
                <a:tc>
                  <a:txBody>
                    <a:bodyPr/>
                    <a:lstStyle/>
                    <a:p>
                      <a:pPr lvl="0" algn="ctr" rtl="0">
                        <a:spcBef>
                          <a:spcPts val="0"/>
                        </a:spcBef>
                        <a:buNone/>
                      </a:pPr>
                      <a:r>
                        <a:rPr lang="en" sz="1900">
                          <a:solidFill>
                            <a:srgbClr val="6D9EEB"/>
                          </a:solidFill>
                        </a:rPr>
                        <a:t>0.4752</a:t>
                      </a:r>
                    </a:p>
                  </a:txBody>
                  <a:tcPr marL="91425" marR="91425" marT="121900" marB="121900" anchor="ctr"/>
                </a:tc>
              </a:tr>
            </a:tbl>
          </a:graphicData>
        </a:graphic>
      </p:graphicFrame>
      <p:sp>
        <p:nvSpPr>
          <p:cNvPr id="216" name="Shape 216"/>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15</a:t>
            </a:fld>
            <a:endParaRPr lang="en"/>
          </a:p>
        </p:txBody>
      </p:sp>
      <p:sp>
        <p:nvSpPr>
          <p:cNvPr id="217" name="Shape 217"/>
          <p:cNvSpPr txBox="1"/>
          <p:nvPr/>
        </p:nvSpPr>
        <p:spPr>
          <a:xfrm>
            <a:off x="495300" y="5956475"/>
            <a:ext cx="5289900" cy="1014900"/>
          </a:xfrm>
          <a:prstGeom prst="rect">
            <a:avLst/>
          </a:prstGeom>
          <a:noFill/>
          <a:ln>
            <a:noFill/>
          </a:ln>
        </p:spPr>
        <p:txBody>
          <a:bodyPr lIns="91425" tIns="91425" rIns="91425" bIns="91425" anchor="t" anchorCtr="0">
            <a:noAutofit/>
          </a:bodyPr>
          <a:lstStyle/>
          <a:p>
            <a:pPr lvl="0" rtl="0">
              <a:spcBef>
                <a:spcPts val="0"/>
              </a:spcBef>
              <a:buNone/>
            </a:pPr>
            <a:r>
              <a:rPr lang="en" sz="1600" b="1"/>
              <a:t>* Evaluated by 10-fold cross-validation</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dirty="0"/>
              <a:t>Task </a:t>
            </a:r>
            <a:r>
              <a:rPr lang="en" dirty="0" smtClean="0"/>
              <a:t>2</a:t>
            </a:r>
            <a:r>
              <a:rPr lang="en-US" dirty="0" smtClean="0"/>
              <a:t> --- allele-specific expression</a:t>
            </a:r>
            <a:endParaRPr lang="en" dirty="0"/>
          </a:p>
        </p:txBody>
      </p:sp>
      <p:sp>
        <p:nvSpPr>
          <p:cNvPr id="224" name="Shape 224"/>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rtl="0">
              <a:spcBef>
                <a:spcPts val="0"/>
              </a:spcBef>
              <a:buNone/>
            </a:pPr>
            <a:r>
              <a:rPr lang="en" sz="2400" u="sng"/>
              <a:t>Design strategy: </a:t>
            </a:r>
          </a:p>
          <a:p>
            <a:pPr lvl="0" rtl="0">
              <a:spcBef>
                <a:spcPts val="0"/>
              </a:spcBef>
              <a:buNone/>
            </a:pPr>
            <a:r>
              <a:rPr lang="en" sz="2400"/>
              <a:t>Build on the model for prediction of expression in task1a,  instead of predicting allele-specific expression directly from sequence.</a:t>
            </a:r>
          </a:p>
          <a:p>
            <a:pPr lvl="0" rtl="0">
              <a:spcBef>
                <a:spcPts val="0"/>
              </a:spcBef>
              <a:buNone/>
            </a:pPr>
            <a:endParaRPr sz="2400" u="sng"/>
          </a:p>
        </p:txBody>
      </p:sp>
      <p:sp>
        <p:nvSpPr>
          <p:cNvPr id="225" name="Shape 225"/>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16</a:t>
            </a:fld>
            <a:endParaRPr lang="en"/>
          </a:p>
        </p:txBody>
      </p:sp>
      <p:sp>
        <p:nvSpPr>
          <p:cNvPr id="2" name="TextBox 1"/>
          <p:cNvSpPr txBox="1"/>
          <p:nvPr/>
        </p:nvSpPr>
        <p:spPr>
          <a:xfrm>
            <a:off x="1571190" y="890394"/>
            <a:ext cx="184666" cy="307777"/>
          </a:xfrm>
          <a:prstGeom prst="rect">
            <a:avLst/>
          </a:prstGeom>
          <a:noFill/>
        </p:spPr>
        <p:txBody>
          <a:bodyPr wrap="none" rtlCol="0">
            <a:spAutoFit/>
          </a:bodyPr>
          <a:lstStyle/>
          <a:p>
            <a:endParaRPr lang="en-US" dirty="0"/>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400"/>
              <a:t>Task 2 --- Allele-specific expression (“LogSkew”) prediction</a:t>
            </a:r>
          </a:p>
        </p:txBody>
      </p:sp>
      <p:sp>
        <p:nvSpPr>
          <p:cNvPr id="231" name="Shape 231"/>
          <p:cNvSpPr/>
          <p:nvPr/>
        </p:nvSpPr>
        <p:spPr>
          <a:xfrm>
            <a:off x="586975" y="2014566"/>
            <a:ext cx="17511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sz="1600"/>
              <a:t>reference allele</a:t>
            </a:r>
          </a:p>
        </p:txBody>
      </p:sp>
      <p:sp>
        <p:nvSpPr>
          <p:cNvPr id="232" name="Shape 232"/>
          <p:cNvSpPr/>
          <p:nvPr/>
        </p:nvSpPr>
        <p:spPr>
          <a:xfrm>
            <a:off x="3773224" y="2014575"/>
            <a:ext cx="12960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600"/>
              <a:t>Log2FC_ref</a:t>
            </a:r>
          </a:p>
        </p:txBody>
      </p:sp>
      <p:sp>
        <p:nvSpPr>
          <p:cNvPr id="233" name="Shape 233"/>
          <p:cNvSpPr/>
          <p:nvPr/>
        </p:nvSpPr>
        <p:spPr>
          <a:xfrm>
            <a:off x="2392325" y="3260800"/>
            <a:ext cx="1380900" cy="810300"/>
          </a:xfrm>
          <a:prstGeom prst="rect">
            <a:avLst/>
          </a:prstGeom>
          <a:solidFill>
            <a:srgbClr val="DD7E6B"/>
          </a:solidFill>
          <a:ln>
            <a:noFill/>
          </a:ln>
        </p:spPr>
        <p:txBody>
          <a:bodyPr lIns="91425" tIns="91425" rIns="91425" bIns="91425" anchor="ctr" anchorCtr="0">
            <a:noAutofit/>
          </a:bodyPr>
          <a:lstStyle/>
          <a:p>
            <a:pPr lvl="0" algn="ctr" rtl="0">
              <a:spcBef>
                <a:spcPts val="0"/>
              </a:spcBef>
              <a:buNone/>
            </a:pPr>
            <a:r>
              <a:rPr lang="en" sz="1600"/>
              <a:t>Task1a model</a:t>
            </a:r>
          </a:p>
        </p:txBody>
      </p:sp>
      <p:sp>
        <p:nvSpPr>
          <p:cNvPr id="234" name="Shape 234"/>
          <p:cNvSpPr/>
          <p:nvPr/>
        </p:nvSpPr>
        <p:spPr>
          <a:xfrm>
            <a:off x="3773225" y="4507025"/>
            <a:ext cx="12960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600"/>
              <a:t>Log2FC_alt</a:t>
            </a:r>
          </a:p>
        </p:txBody>
      </p:sp>
      <p:sp>
        <p:nvSpPr>
          <p:cNvPr id="235" name="Shape 235"/>
          <p:cNvSpPr/>
          <p:nvPr/>
        </p:nvSpPr>
        <p:spPr>
          <a:xfrm>
            <a:off x="6144025" y="3260808"/>
            <a:ext cx="24771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sz="1600"/>
              <a:t>LogSkew = Log2FC_ref - Log2FC_alt</a:t>
            </a:r>
          </a:p>
        </p:txBody>
      </p:sp>
      <p:sp>
        <p:nvSpPr>
          <p:cNvPr id="236" name="Shape 236"/>
          <p:cNvSpPr/>
          <p:nvPr/>
        </p:nvSpPr>
        <p:spPr>
          <a:xfrm rot="-1906123">
            <a:off x="5102167" y="4342462"/>
            <a:ext cx="1054717" cy="307177"/>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7" name="Shape 237"/>
          <p:cNvSpPr/>
          <p:nvPr/>
        </p:nvSpPr>
        <p:spPr>
          <a:xfrm rot="2103459">
            <a:off x="5071717" y="2501642"/>
            <a:ext cx="1115597" cy="315704"/>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8" name="Shape 238"/>
          <p:cNvSpPr/>
          <p:nvPr/>
        </p:nvSpPr>
        <p:spPr>
          <a:xfrm>
            <a:off x="586975" y="4570233"/>
            <a:ext cx="17511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sz="1600"/>
              <a:t>alternate allele</a:t>
            </a:r>
          </a:p>
        </p:txBody>
      </p:sp>
      <p:sp>
        <p:nvSpPr>
          <p:cNvPr id="239" name="Shape 239"/>
          <p:cNvSpPr/>
          <p:nvPr/>
        </p:nvSpPr>
        <p:spPr>
          <a:xfrm>
            <a:off x="2678675" y="4708033"/>
            <a:ext cx="8082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0" name="Shape 240"/>
          <p:cNvSpPr/>
          <p:nvPr/>
        </p:nvSpPr>
        <p:spPr>
          <a:xfrm rot="5400000">
            <a:off x="2889800" y="4262629"/>
            <a:ext cx="395100" cy="2487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1" name="Shape 241"/>
          <p:cNvSpPr/>
          <p:nvPr/>
        </p:nvSpPr>
        <p:spPr>
          <a:xfrm>
            <a:off x="2726700" y="2292366"/>
            <a:ext cx="8082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2" name="Shape 242"/>
          <p:cNvSpPr/>
          <p:nvPr/>
        </p:nvSpPr>
        <p:spPr>
          <a:xfrm rot="5400000" flipH="1">
            <a:off x="2885225" y="2818096"/>
            <a:ext cx="395100" cy="2487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3" name="Shape 243"/>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17</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Task 2 --- Significant allele-specific expression (“emVar”) prediction</a:t>
            </a:r>
          </a:p>
          <a:p>
            <a:pPr lvl="0" rtl="0">
              <a:spcBef>
                <a:spcPts val="0"/>
              </a:spcBef>
              <a:buNone/>
            </a:pPr>
            <a:endParaRPr sz="2200"/>
          </a:p>
          <a:p>
            <a:pPr lvl="0" rtl="0">
              <a:spcBef>
                <a:spcPts val="0"/>
              </a:spcBef>
              <a:buNone/>
            </a:pPr>
            <a:endParaRPr sz="2200"/>
          </a:p>
        </p:txBody>
      </p:sp>
      <p:sp>
        <p:nvSpPr>
          <p:cNvPr id="250" name="Shape 250"/>
          <p:cNvSpPr/>
          <p:nvPr/>
        </p:nvSpPr>
        <p:spPr>
          <a:xfrm>
            <a:off x="3610324" y="2319375"/>
            <a:ext cx="13158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600"/>
              <a:t>Log2FC_ref</a:t>
            </a:r>
          </a:p>
          <a:p>
            <a:pPr lvl="0" algn="ctr" rtl="0">
              <a:spcBef>
                <a:spcPts val="0"/>
              </a:spcBef>
              <a:buNone/>
            </a:pPr>
            <a:r>
              <a:rPr lang="en" sz="1600"/>
              <a:t>(observed)</a:t>
            </a:r>
          </a:p>
        </p:txBody>
      </p:sp>
      <p:sp>
        <p:nvSpPr>
          <p:cNvPr id="251" name="Shape 251"/>
          <p:cNvSpPr/>
          <p:nvPr/>
        </p:nvSpPr>
        <p:spPr>
          <a:xfrm>
            <a:off x="3610225" y="4811825"/>
            <a:ext cx="13158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600"/>
              <a:t>Log2FC_alt</a:t>
            </a:r>
          </a:p>
          <a:p>
            <a:pPr lvl="0" algn="ctr" rtl="0">
              <a:spcBef>
                <a:spcPts val="0"/>
              </a:spcBef>
              <a:buNone/>
            </a:pPr>
            <a:r>
              <a:rPr lang="en" sz="1600"/>
              <a:t>(observed)</a:t>
            </a:r>
          </a:p>
        </p:txBody>
      </p:sp>
      <p:sp>
        <p:nvSpPr>
          <p:cNvPr id="252" name="Shape 252"/>
          <p:cNvSpPr/>
          <p:nvPr/>
        </p:nvSpPr>
        <p:spPr>
          <a:xfrm>
            <a:off x="7978200" y="3444800"/>
            <a:ext cx="8082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sz="1600"/>
              <a:t>emVar</a:t>
            </a:r>
          </a:p>
        </p:txBody>
      </p:sp>
      <p:sp>
        <p:nvSpPr>
          <p:cNvPr id="253" name="Shape 253"/>
          <p:cNvSpPr/>
          <p:nvPr/>
        </p:nvSpPr>
        <p:spPr>
          <a:xfrm rot="-2561661">
            <a:off x="5037190" y="4390749"/>
            <a:ext cx="775121" cy="307133"/>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4" name="Shape 254"/>
          <p:cNvSpPr/>
          <p:nvPr/>
        </p:nvSpPr>
        <p:spPr>
          <a:xfrm rot="2102198">
            <a:off x="5019135" y="3052548"/>
            <a:ext cx="725831" cy="315704"/>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5" name="Shape 255"/>
          <p:cNvSpPr/>
          <p:nvPr/>
        </p:nvSpPr>
        <p:spPr>
          <a:xfrm>
            <a:off x="5848850" y="3444800"/>
            <a:ext cx="1380900" cy="810300"/>
          </a:xfrm>
          <a:prstGeom prst="rect">
            <a:avLst/>
          </a:prstGeom>
          <a:solidFill>
            <a:srgbClr val="8E7CC3"/>
          </a:solidFill>
          <a:ln>
            <a:noFill/>
          </a:ln>
        </p:spPr>
        <p:txBody>
          <a:bodyPr lIns="91425" tIns="91425" rIns="91425" bIns="91425" anchor="ctr" anchorCtr="0">
            <a:noAutofit/>
          </a:bodyPr>
          <a:lstStyle/>
          <a:p>
            <a:pPr lvl="0" algn="ctr" rtl="0">
              <a:spcBef>
                <a:spcPts val="0"/>
              </a:spcBef>
              <a:buNone/>
            </a:pPr>
            <a:r>
              <a:rPr lang="en" sz="1600"/>
              <a:t>new model</a:t>
            </a:r>
          </a:p>
        </p:txBody>
      </p:sp>
      <p:sp>
        <p:nvSpPr>
          <p:cNvPr id="256" name="Shape 256"/>
          <p:cNvSpPr/>
          <p:nvPr/>
        </p:nvSpPr>
        <p:spPr>
          <a:xfrm>
            <a:off x="7315775" y="3684200"/>
            <a:ext cx="5505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7" name="Shape 257"/>
          <p:cNvSpPr txBox="1"/>
          <p:nvPr/>
        </p:nvSpPr>
        <p:spPr>
          <a:xfrm>
            <a:off x="621750" y="1492300"/>
            <a:ext cx="2876700" cy="391500"/>
          </a:xfrm>
          <a:prstGeom prst="rect">
            <a:avLst/>
          </a:prstGeom>
          <a:noFill/>
          <a:ln>
            <a:noFill/>
          </a:ln>
        </p:spPr>
        <p:txBody>
          <a:bodyPr lIns="91425" tIns="91425" rIns="91425" bIns="91425" anchor="t" anchorCtr="0">
            <a:noAutofit/>
          </a:bodyPr>
          <a:lstStyle/>
          <a:p>
            <a:pPr lvl="0">
              <a:spcBef>
                <a:spcPts val="0"/>
              </a:spcBef>
              <a:buNone/>
            </a:pPr>
            <a:r>
              <a:rPr lang="en" sz="2400" b="1"/>
              <a:t>Training phase</a:t>
            </a:r>
          </a:p>
        </p:txBody>
      </p:sp>
      <p:sp>
        <p:nvSpPr>
          <p:cNvPr id="258" name="Shape 25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18</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Task 2 --- Significant allele-specific expression (“emVar”) prediction</a:t>
            </a:r>
          </a:p>
          <a:p>
            <a:pPr lvl="0" rtl="0">
              <a:spcBef>
                <a:spcPts val="0"/>
              </a:spcBef>
              <a:buNone/>
            </a:pPr>
            <a:endParaRPr sz="2200"/>
          </a:p>
          <a:p>
            <a:pPr lvl="0" rtl="0">
              <a:spcBef>
                <a:spcPts val="0"/>
              </a:spcBef>
              <a:buNone/>
            </a:pPr>
            <a:endParaRPr sz="2200"/>
          </a:p>
          <a:p>
            <a:pPr lvl="0" rtl="0">
              <a:spcBef>
                <a:spcPts val="0"/>
              </a:spcBef>
              <a:buNone/>
            </a:pPr>
            <a:endParaRPr sz="2400"/>
          </a:p>
        </p:txBody>
      </p:sp>
      <p:sp>
        <p:nvSpPr>
          <p:cNvPr id="265" name="Shape 265"/>
          <p:cNvSpPr/>
          <p:nvPr/>
        </p:nvSpPr>
        <p:spPr>
          <a:xfrm>
            <a:off x="586975" y="2319366"/>
            <a:ext cx="17511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sz="1600"/>
              <a:t>reference allele</a:t>
            </a:r>
          </a:p>
        </p:txBody>
      </p:sp>
      <p:sp>
        <p:nvSpPr>
          <p:cNvPr id="266" name="Shape 266"/>
          <p:cNvSpPr/>
          <p:nvPr/>
        </p:nvSpPr>
        <p:spPr>
          <a:xfrm>
            <a:off x="3632124" y="2319375"/>
            <a:ext cx="13482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600"/>
              <a:t>Log2FC_ref</a:t>
            </a:r>
          </a:p>
        </p:txBody>
      </p:sp>
      <p:sp>
        <p:nvSpPr>
          <p:cNvPr id="267" name="Shape 267"/>
          <p:cNvSpPr/>
          <p:nvPr/>
        </p:nvSpPr>
        <p:spPr>
          <a:xfrm>
            <a:off x="2392325" y="3565600"/>
            <a:ext cx="1380900" cy="810300"/>
          </a:xfrm>
          <a:prstGeom prst="rect">
            <a:avLst/>
          </a:prstGeom>
          <a:solidFill>
            <a:srgbClr val="DD7E6B"/>
          </a:solidFill>
          <a:ln>
            <a:noFill/>
          </a:ln>
        </p:spPr>
        <p:txBody>
          <a:bodyPr lIns="91425" tIns="91425" rIns="91425" bIns="91425" anchor="ctr" anchorCtr="0">
            <a:noAutofit/>
          </a:bodyPr>
          <a:lstStyle/>
          <a:p>
            <a:pPr lvl="0" algn="ctr" rtl="0">
              <a:spcBef>
                <a:spcPts val="0"/>
              </a:spcBef>
              <a:buNone/>
            </a:pPr>
            <a:r>
              <a:rPr lang="en" sz="1600"/>
              <a:t>Task1a model</a:t>
            </a:r>
          </a:p>
        </p:txBody>
      </p:sp>
      <p:sp>
        <p:nvSpPr>
          <p:cNvPr id="268" name="Shape 268"/>
          <p:cNvSpPr/>
          <p:nvPr/>
        </p:nvSpPr>
        <p:spPr>
          <a:xfrm>
            <a:off x="3632125" y="4811825"/>
            <a:ext cx="13809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sz="1600"/>
              <a:t>Log2FC_alt</a:t>
            </a:r>
          </a:p>
        </p:txBody>
      </p:sp>
      <p:sp>
        <p:nvSpPr>
          <p:cNvPr id="269" name="Shape 269"/>
          <p:cNvSpPr/>
          <p:nvPr/>
        </p:nvSpPr>
        <p:spPr>
          <a:xfrm>
            <a:off x="7978200" y="3444800"/>
            <a:ext cx="8082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sz="1600"/>
              <a:t>emVar</a:t>
            </a:r>
          </a:p>
        </p:txBody>
      </p:sp>
      <p:sp>
        <p:nvSpPr>
          <p:cNvPr id="270" name="Shape 270"/>
          <p:cNvSpPr/>
          <p:nvPr/>
        </p:nvSpPr>
        <p:spPr>
          <a:xfrm rot="-2561661">
            <a:off x="5037190" y="4390749"/>
            <a:ext cx="775121" cy="307133"/>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1" name="Shape 271"/>
          <p:cNvSpPr/>
          <p:nvPr/>
        </p:nvSpPr>
        <p:spPr>
          <a:xfrm rot="2102198">
            <a:off x="5019135" y="3052548"/>
            <a:ext cx="725831" cy="315704"/>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2" name="Shape 272"/>
          <p:cNvSpPr/>
          <p:nvPr/>
        </p:nvSpPr>
        <p:spPr>
          <a:xfrm>
            <a:off x="586975" y="4875033"/>
            <a:ext cx="17511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sz="1600"/>
              <a:t>alternate allele</a:t>
            </a:r>
          </a:p>
        </p:txBody>
      </p:sp>
      <p:sp>
        <p:nvSpPr>
          <p:cNvPr id="273" name="Shape 273"/>
          <p:cNvSpPr/>
          <p:nvPr/>
        </p:nvSpPr>
        <p:spPr>
          <a:xfrm>
            <a:off x="2678675" y="5012833"/>
            <a:ext cx="8082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4" name="Shape 274"/>
          <p:cNvSpPr/>
          <p:nvPr/>
        </p:nvSpPr>
        <p:spPr>
          <a:xfrm rot="5400000">
            <a:off x="2889800" y="4567429"/>
            <a:ext cx="395100" cy="2487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5" name="Shape 275"/>
          <p:cNvSpPr/>
          <p:nvPr/>
        </p:nvSpPr>
        <p:spPr>
          <a:xfrm>
            <a:off x="2726700" y="2597166"/>
            <a:ext cx="8082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6" name="Shape 276"/>
          <p:cNvSpPr/>
          <p:nvPr/>
        </p:nvSpPr>
        <p:spPr>
          <a:xfrm rot="5400000" flipH="1">
            <a:off x="2885225" y="3122896"/>
            <a:ext cx="395100" cy="2487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7" name="Shape 277"/>
          <p:cNvSpPr/>
          <p:nvPr/>
        </p:nvSpPr>
        <p:spPr>
          <a:xfrm>
            <a:off x="5848850" y="3444800"/>
            <a:ext cx="1380900" cy="810300"/>
          </a:xfrm>
          <a:prstGeom prst="rect">
            <a:avLst/>
          </a:prstGeom>
          <a:solidFill>
            <a:srgbClr val="8E7CC3"/>
          </a:solidFill>
          <a:ln>
            <a:noFill/>
          </a:ln>
        </p:spPr>
        <p:txBody>
          <a:bodyPr lIns="91425" tIns="91425" rIns="91425" bIns="91425" anchor="ctr" anchorCtr="0">
            <a:noAutofit/>
          </a:bodyPr>
          <a:lstStyle/>
          <a:p>
            <a:pPr lvl="0" algn="ctr" rtl="0">
              <a:spcBef>
                <a:spcPts val="0"/>
              </a:spcBef>
              <a:buNone/>
            </a:pPr>
            <a:r>
              <a:rPr lang="en" sz="1600"/>
              <a:t>new model</a:t>
            </a:r>
          </a:p>
        </p:txBody>
      </p:sp>
      <p:sp>
        <p:nvSpPr>
          <p:cNvPr id="278" name="Shape 278"/>
          <p:cNvSpPr/>
          <p:nvPr/>
        </p:nvSpPr>
        <p:spPr>
          <a:xfrm>
            <a:off x="7315775" y="3684200"/>
            <a:ext cx="5505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9" name="Shape 279"/>
          <p:cNvSpPr txBox="1"/>
          <p:nvPr/>
        </p:nvSpPr>
        <p:spPr>
          <a:xfrm>
            <a:off x="521875" y="1476000"/>
            <a:ext cx="1881300" cy="391500"/>
          </a:xfrm>
          <a:prstGeom prst="rect">
            <a:avLst/>
          </a:prstGeom>
          <a:noFill/>
          <a:ln>
            <a:noFill/>
          </a:ln>
        </p:spPr>
        <p:txBody>
          <a:bodyPr lIns="91425" tIns="91425" rIns="91425" bIns="91425" anchor="t" anchorCtr="0">
            <a:noAutofit/>
          </a:bodyPr>
          <a:lstStyle/>
          <a:p>
            <a:pPr lvl="0" rtl="0">
              <a:spcBef>
                <a:spcPts val="0"/>
              </a:spcBef>
              <a:buNone/>
            </a:pPr>
            <a:r>
              <a:rPr lang="en" sz="2400" b="1"/>
              <a:t>Test phase</a:t>
            </a:r>
          </a:p>
        </p:txBody>
      </p:sp>
      <p:sp>
        <p:nvSpPr>
          <p:cNvPr id="280" name="Shape 280"/>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19</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Shape 286"/>
          <p:cNvSpPr txBox="1">
            <a:spLocks noGrp="1"/>
          </p:cNvSpPr>
          <p:nvPr>
            <p:ph type="body" idx="1"/>
          </p:nvPr>
        </p:nvSpPr>
        <p:spPr>
          <a:xfrm>
            <a:off x="311700" y="1356966"/>
            <a:ext cx="8520600" cy="4452000"/>
          </a:xfrm>
          <a:prstGeom prst="rect">
            <a:avLst/>
          </a:prstGeom>
        </p:spPr>
        <p:txBody>
          <a:bodyPr lIns="91425" tIns="91425" rIns="91425" bIns="91425" anchor="t" anchorCtr="0">
            <a:noAutofit/>
          </a:bodyPr>
          <a:lstStyle/>
          <a:p>
            <a:pPr marL="514350" lvl="0" indent="-285750" rtl="0">
              <a:lnSpc>
                <a:spcPct val="100000"/>
              </a:lnSpc>
              <a:spcBef>
                <a:spcPts val="0"/>
              </a:spcBef>
              <a:buFont typeface="Arial"/>
              <a:buChar char="•"/>
            </a:pPr>
            <a:r>
              <a:rPr lang="en" sz="1600" dirty="0"/>
              <a:t>Features</a:t>
            </a:r>
          </a:p>
          <a:p>
            <a:pPr marL="914400" lvl="1" indent="-330200" rtl="0">
              <a:lnSpc>
                <a:spcPct val="100000"/>
              </a:lnSpc>
              <a:spcBef>
                <a:spcPts val="0"/>
              </a:spcBef>
              <a:buSzPct val="100000"/>
              <a:buFont typeface="Arial"/>
              <a:buChar char="•"/>
            </a:pPr>
            <a:r>
              <a:rPr lang="en" dirty="0"/>
              <a:t>Allele expression values</a:t>
            </a:r>
          </a:p>
          <a:p>
            <a:pPr marL="914400" lvl="1" indent="-330200" rtl="0">
              <a:lnSpc>
                <a:spcPct val="100000"/>
              </a:lnSpc>
              <a:spcBef>
                <a:spcPts val="0"/>
              </a:spcBef>
              <a:buSzPct val="100000"/>
              <a:buFont typeface="Arial"/>
              <a:buChar char="•"/>
            </a:pPr>
            <a:r>
              <a:rPr lang="en" dirty="0"/>
              <a:t>Difference in expression</a:t>
            </a:r>
          </a:p>
          <a:p>
            <a:pPr marL="914400" lvl="1" indent="-330200" rtl="0">
              <a:lnSpc>
                <a:spcPct val="100000"/>
              </a:lnSpc>
              <a:spcBef>
                <a:spcPts val="0"/>
              </a:spcBef>
              <a:buSzPct val="100000"/>
              <a:buFont typeface="Arial"/>
              <a:buChar char="•"/>
            </a:pPr>
            <a:r>
              <a:rPr lang="en" dirty="0"/>
              <a:t>Absolute difference in expression</a:t>
            </a:r>
          </a:p>
          <a:p>
            <a:pPr marL="514350" lvl="0" indent="-285750" rtl="0">
              <a:lnSpc>
                <a:spcPct val="100000"/>
              </a:lnSpc>
              <a:spcBef>
                <a:spcPts val="0"/>
              </a:spcBef>
              <a:buFont typeface="Arial"/>
              <a:buChar char="•"/>
            </a:pPr>
            <a:r>
              <a:rPr lang="en" sz="1600" dirty="0"/>
              <a:t>Candidate models</a:t>
            </a:r>
          </a:p>
          <a:p>
            <a:pPr marL="914400" lvl="1" indent="-330200" rtl="0">
              <a:lnSpc>
                <a:spcPct val="100000"/>
              </a:lnSpc>
              <a:spcBef>
                <a:spcPts val="0"/>
              </a:spcBef>
              <a:buSzPct val="100000"/>
              <a:buFont typeface="Arial"/>
              <a:buChar char="•"/>
            </a:pPr>
            <a:r>
              <a:rPr lang="en" dirty="0"/>
              <a:t>Logistic regression</a:t>
            </a:r>
          </a:p>
          <a:p>
            <a:pPr marL="914400" lvl="1" indent="-330200" rtl="0">
              <a:lnSpc>
                <a:spcPct val="100000"/>
              </a:lnSpc>
              <a:spcBef>
                <a:spcPts val="0"/>
              </a:spcBef>
              <a:buSzPct val="100000"/>
              <a:buFont typeface="Arial"/>
              <a:buChar char="•"/>
            </a:pPr>
            <a:r>
              <a:rPr lang="en" dirty="0"/>
              <a:t>Random forest</a:t>
            </a:r>
          </a:p>
          <a:p>
            <a:pPr marL="914400" lvl="1" indent="-330200" rtl="0">
              <a:lnSpc>
                <a:spcPct val="100000"/>
              </a:lnSpc>
              <a:spcBef>
                <a:spcPts val="0"/>
              </a:spcBef>
              <a:buSzPct val="100000"/>
              <a:buFont typeface="Arial"/>
              <a:buChar char="•"/>
            </a:pPr>
            <a:r>
              <a:rPr lang="en" dirty="0"/>
              <a:t>SVM</a:t>
            </a:r>
          </a:p>
          <a:p>
            <a:pPr marL="914400" lvl="1" indent="-330200" rtl="0">
              <a:lnSpc>
                <a:spcPct val="100000"/>
              </a:lnSpc>
              <a:spcBef>
                <a:spcPts val="0"/>
              </a:spcBef>
              <a:buSzPct val="100000"/>
              <a:buFont typeface="Arial"/>
              <a:buChar char="•"/>
            </a:pPr>
            <a:r>
              <a:rPr lang="en" dirty="0"/>
              <a:t>One-class SVM</a:t>
            </a:r>
          </a:p>
          <a:p>
            <a:pPr marL="914400" lvl="1" indent="-330200" rtl="0">
              <a:lnSpc>
                <a:spcPct val="100000"/>
              </a:lnSpc>
              <a:spcBef>
                <a:spcPts val="0"/>
              </a:spcBef>
              <a:buSzPct val="100000"/>
              <a:buFont typeface="Arial"/>
              <a:buChar char="•"/>
            </a:pPr>
            <a:r>
              <a:rPr lang="en" dirty="0"/>
              <a:t>K-nearest neighbor</a:t>
            </a:r>
          </a:p>
          <a:p>
            <a:pPr marL="514350" lvl="0" indent="-285750" rtl="0">
              <a:lnSpc>
                <a:spcPct val="100000"/>
              </a:lnSpc>
              <a:spcBef>
                <a:spcPts val="0"/>
              </a:spcBef>
              <a:buFont typeface="Arial"/>
              <a:buChar char="•"/>
            </a:pPr>
            <a:r>
              <a:rPr lang="en" sz="1600" dirty="0"/>
              <a:t>Multiple models averaged to produce final predictions</a:t>
            </a:r>
          </a:p>
        </p:txBody>
      </p:sp>
      <p:sp>
        <p:nvSpPr>
          <p:cNvPr id="287" name="Shape 287"/>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sz="2400"/>
              <a:t>Results of emVar prediction: from single model to ensemble</a:t>
            </a:r>
          </a:p>
        </p:txBody>
      </p:sp>
      <p:sp>
        <p:nvSpPr>
          <p:cNvPr id="288" name="Shape 28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20</a:t>
            </a:fld>
            <a:endParaRPr lang="en"/>
          </a:p>
        </p:txBody>
      </p:sp>
      <p:grpSp>
        <p:nvGrpSpPr>
          <p:cNvPr id="289" name="Shape 289"/>
          <p:cNvGrpSpPr/>
          <p:nvPr/>
        </p:nvGrpSpPr>
        <p:grpSpPr>
          <a:xfrm>
            <a:off x="3888013" y="1128371"/>
            <a:ext cx="5096675" cy="4430643"/>
            <a:chOff x="3219525" y="1398800"/>
            <a:chExt cx="3677520" cy="2349352"/>
          </a:xfrm>
        </p:grpSpPr>
        <p:sp>
          <p:nvSpPr>
            <p:cNvPr id="290" name="Shape 290"/>
            <p:cNvSpPr txBox="1"/>
            <p:nvPr/>
          </p:nvSpPr>
          <p:spPr>
            <a:xfrm>
              <a:off x="3219525" y="1815636"/>
              <a:ext cx="1357800" cy="433200"/>
            </a:xfrm>
            <a:prstGeom prst="rect">
              <a:avLst/>
            </a:prstGeom>
            <a:noFill/>
            <a:ln>
              <a:noFill/>
            </a:ln>
          </p:spPr>
          <p:txBody>
            <a:bodyPr lIns="91425" tIns="91425" rIns="91425" bIns="91425" anchor="t" anchorCtr="0">
              <a:noAutofit/>
            </a:bodyPr>
            <a:lstStyle/>
            <a:p>
              <a:pPr lvl="0" algn="ctr">
                <a:spcBef>
                  <a:spcPts val="0"/>
                </a:spcBef>
                <a:buNone/>
              </a:pPr>
              <a:r>
                <a:rPr lang="en" sz="1000" b="1">
                  <a:solidFill>
                    <a:srgbClr val="FF0000"/>
                  </a:solidFill>
                </a:rPr>
                <a:t>in ensemble</a:t>
              </a:r>
            </a:p>
          </p:txBody>
        </p:sp>
        <p:sp>
          <p:nvSpPr>
            <p:cNvPr id="291" name="Shape 291"/>
            <p:cNvSpPr txBox="1"/>
            <p:nvPr/>
          </p:nvSpPr>
          <p:spPr>
            <a:xfrm>
              <a:off x="3219525" y="2547955"/>
              <a:ext cx="1357800" cy="433200"/>
            </a:xfrm>
            <a:prstGeom prst="rect">
              <a:avLst/>
            </a:prstGeom>
            <a:noFill/>
            <a:ln>
              <a:noFill/>
            </a:ln>
          </p:spPr>
          <p:txBody>
            <a:bodyPr lIns="91425" tIns="91425" rIns="91425" bIns="91425" anchor="t" anchorCtr="0">
              <a:noAutofit/>
            </a:bodyPr>
            <a:lstStyle/>
            <a:p>
              <a:pPr lvl="0" algn="ctr" rtl="0">
                <a:spcBef>
                  <a:spcPts val="0"/>
                </a:spcBef>
                <a:buNone/>
              </a:pPr>
              <a:r>
                <a:rPr lang="en" sz="1000" b="1">
                  <a:solidFill>
                    <a:srgbClr val="FF0000"/>
                  </a:solidFill>
                </a:rPr>
                <a:t>in ensemble</a:t>
              </a:r>
            </a:p>
          </p:txBody>
        </p:sp>
        <p:sp>
          <p:nvSpPr>
            <p:cNvPr id="292" name="Shape 292"/>
            <p:cNvSpPr txBox="1"/>
            <p:nvPr/>
          </p:nvSpPr>
          <p:spPr>
            <a:xfrm>
              <a:off x="3219525" y="2940740"/>
              <a:ext cx="1357800" cy="433199"/>
            </a:xfrm>
            <a:prstGeom prst="rect">
              <a:avLst/>
            </a:prstGeom>
            <a:noFill/>
            <a:ln>
              <a:noFill/>
            </a:ln>
          </p:spPr>
          <p:txBody>
            <a:bodyPr lIns="91425" tIns="91425" rIns="91425" bIns="91425" anchor="t" anchorCtr="0">
              <a:noAutofit/>
            </a:bodyPr>
            <a:lstStyle/>
            <a:p>
              <a:pPr lvl="0" algn="ctr" rtl="0">
                <a:spcBef>
                  <a:spcPts val="0"/>
                </a:spcBef>
                <a:buNone/>
              </a:pPr>
              <a:r>
                <a:rPr lang="en" sz="1000" b="1">
                  <a:solidFill>
                    <a:srgbClr val="FF0000"/>
                  </a:solidFill>
                </a:rPr>
                <a:t>in ensemble</a:t>
              </a:r>
            </a:p>
          </p:txBody>
        </p:sp>
        <p:sp>
          <p:nvSpPr>
            <p:cNvPr id="293" name="Shape 293"/>
            <p:cNvSpPr txBox="1"/>
            <p:nvPr/>
          </p:nvSpPr>
          <p:spPr>
            <a:xfrm>
              <a:off x="3219525" y="2360805"/>
              <a:ext cx="1357800" cy="433200"/>
            </a:xfrm>
            <a:prstGeom prst="rect">
              <a:avLst/>
            </a:prstGeom>
            <a:noFill/>
            <a:ln>
              <a:noFill/>
            </a:ln>
          </p:spPr>
          <p:txBody>
            <a:bodyPr lIns="91425" tIns="91425" rIns="91425" bIns="91425" anchor="t" anchorCtr="0">
              <a:noAutofit/>
            </a:bodyPr>
            <a:lstStyle/>
            <a:p>
              <a:pPr lvl="0" algn="ctr" rtl="0">
                <a:spcBef>
                  <a:spcPts val="0"/>
                </a:spcBef>
                <a:buNone/>
              </a:pPr>
              <a:r>
                <a:rPr lang="en" sz="1000" b="1">
                  <a:solidFill>
                    <a:srgbClr val="FF0000"/>
                  </a:solidFill>
                </a:rPr>
                <a:t>in ensemble</a:t>
              </a:r>
            </a:p>
          </p:txBody>
        </p:sp>
        <p:sp>
          <p:nvSpPr>
            <p:cNvPr id="294" name="Shape 294"/>
            <p:cNvSpPr txBox="1"/>
            <p:nvPr/>
          </p:nvSpPr>
          <p:spPr>
            <a:xfrm>
              <a:off x="3219525" y="3314952"/>
              <a:ext cx="1357800" cy="433200"/>
            </a:xfrm>
            <a:prstGeom prst="rect">
              <a:avLst/>
            </a:prstGeom>
            <a:noFill/>
            <a:ln>
              <a:noFill/>
            </a:ln>
          </p:spPr>
          <p:txBody>
            <a:bodyPr lIns="91425" tIns="91425" rIns="91425" bIns="91425" anchor="t" anchorCtr="0">
              <a:noAutofit/>
            </a:bodyPr>
            <a:lstStyle/>
            <a:p>
              <a:pPr lvl="0" algn="ctr" rtl="0">
                <a:spcBef>
                  <a:spcPts val="0"/>
                </a:spcBef>
                <a:buNone/>
              </a:pPr>
              <a:r>
                <a:rPr lang="en" sz="1000" b="1">
                  <a:solidFill>
                    <a:srgbClr val="FF0000"/>
                  </a:solidFill>
                </a:rPr>
                <a:t>in ensemble</a:t>
              </a:r>
            </a:p>
          </p:txBody>
        </p:sp>
        <p:sp>
          <p:nvSpPr>
            <p:cNvPr id="295" name="Shape 295"/>
            <p:cNvSpPr txBox="1"/>
            <p:nvPr/>
          </p:nvSpPr>
          <p:spPr>
            <a:xfrm>
              <a:off x="3219525" y="2181259"/>
              <a:ext cx="1357800" cy="433200"/>
            </a:xfrm>
            <a:prstGeom prst="rect">
              <a:avLst/>
            </a:prstGeom>
            <a:noFill/>
            <a:ln>
              <a:noFill/>
            </a:ln>
          </p:spPr>
          <p:txBody>
            <a:bodyPr lIns="91425" tIns="91425" rIns="91425" bIns="91425" anchor="t" anchorCtr="0">
              <a:noAutofit/>
            </a:bodyPr>
            <a:lstStyle/>
            <a:p>
              <a:pPr lvl="0" algn="ctr" rtl="0">
                <a:spcBef>
                  <a:spcPts val="0"/>
                </a:spcBef>
                <a:buNone/>
              </a:pPr>
              <a:r>
                <a:rPr lang="en" sz="1000" b="1">
                  <a:solidFill>
                    <a:srgbClr val="0000FF"/>
                  </a:solidFill>
                </a:rPr>
                <a:t>final model</a:t>
              </a:r>
            </a:p>
          </p:txBody>
        </p:sp>
        <p:pic>
          <p:nvPicPr>
            <p:cNvPr id="296" name="Shape 296"/>
            <p:cNvPicPr preferRelativeResize="0"/>
            <p:nvPr/>
          </p:nvPicPr>
          <p:blipFill>
            <a:blip r:embed="rId3">
              <a:alphaModFix/>
            </a:blip>
            <a:stretch>
              <a:fillRect/>
            </a:stretch>
          </p:blipFill>
          <p:spPr>
            <a:xfrm>
              <a:off x="4355225" y="1398800"/>
              <a:ext cx="2541820" cy="2310750"/>
            </a:xfrm>
            <a:prstGeom prst="rect">
              <a:avLst/>
            </a:prstGeom>
            <a:noFill/>
            <a:ln>
              <a:noFill/>
            </a:ln>
          </p:spPr>
        </p:pic>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
                                            <p:txEl>
                                              <p:pRg st="0" end="0"/>
                                            </p:txEl>
                                          </p:spTgt>
                                        </p:tgtEl>
                                        <p:attrNameLst>
                                          <p:attrName>style.visibility</p:attrName>
                                        </p:attrNameLst>
                                      </p:cBhvr>
                                      <p:to>
                                        <p:strVal val="visible"/>
                                      </p:to>
                                    </p:set>
                                    <p:animEffect transition="in" filter="fade">
                                      <p:cBhvr>
                                        <p:cTn id="7" dur="300"/>
                                        <p:tgtEl>
                                          <p:spTgt spid="2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6">
                                            <p:txEl>
                                              <p:pRg st="1" end="1"/>
                                            </p:txEl>
                                          </p:spTgt>
                                        </p:tgtEl>
                                        <p:attrNameLst>
                                          <p:attrName>style.visibility</p:attrName>
                                        </p:attrNameLst>
                                      </p:cBhvr>
                                      <p:to>
                                        <p:strVal val="visible"/>
                                      </p:to>
                                    </p:set>
                                    <p:animEffect transition="in" filter="fade">
                                      <p:cBhvr>
                                        <p:cTn id="12" dur="300"/>
                                        <p:tgtEl>
                                          <p:spTgt spid="2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6">
                                            <p:txEl>
                                              <p:pRg st="2" end="2"/>
                                            </p:txEl>
                                          </p:spTgt>
                                        </p:tgtEl>
                                        <p:attrNameLst>
                                          <p:attrName>style.visibility</p:attrName>
                                        </p:attrNameLst>
                                      </p:cBhvr>
                                      <p:to>
                                        <p:strVal val="visible"/>
                                      </p:to>
                                    </p:set>
                                    <p:animEffect transition="in" filter="fade">
                                      <p:cBhvr>
                                        <p:cTn id="17" dur="300"/>
                                        <p:tgtEl>
                                          <p:spTgt spid="2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6">
                                            <p:txEl>
                                              <p:pRg st="3" end="3"/>
                                            </p:txEl>
                                          </p:spTgt>
                                        </p:tgtEl>
                                        <p:attrNameLst>
                                          <p:attrName>style.visibility</p:attrName>
                                        </p:attrNameLst>
                                      </p:cBhvr>
                                      <p:to>
                                        <p:strVal val="visible"/>
                                      </p:to>
                                    </p:set>
                                    <p:animEffect transition="in" filter="fade">
                                      <p:cBhvr>
                                        <p:cTn id="22" dur="300"/>
                                        <p:tgtEl>
                                          <p:spTgt spid="2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6">
                                            <p:txEl>
                                              <p:pRg st="4" end="4"/>
                                            </p:txEl>
                                          </p:spTgt>
                                        </p:tgtEl>
                                        <p:attrNameLst>
                                          <p:attrName>style.visibility</p:attrName>
                                        </p:attrNameLst>
                                      </p:cBhvr>
                                      <p:to>
                                        <p:strVal val="visible"/>
                                      </p:to>
                                    </p:set>
                                    <p:animEffect transition="in" filter="fade">
                                      <p:cBhvr>
                                        <p:cTn id="27" dur="300"/>
                                        <p:tgtEl>
                                          <p:spTgt spid="28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6">
                                            <p:txEl>
                                              <p:pRg st="5" end="5"/>
                                            </p:txEl>
                                          </p:spTgt>
                                        </p:tgtEl>
                                        <p:attrNameLst>
                                          <p:attrName>style.visibility</p:attrName>
                                        </p:attrNameLst>
                                      </p:cBhvr>
                                      <p:to>
                                        <p:strVal val="visible"/>
                                      </p:to>
                                    </p:set>
                                    <p:animEffect transition="in" filter="fade">
                                      <p:cBhvr>
                                        <p:cTn id="32" dur="300"/>
                                        <p:tgtEl>
                                          <p:spTgt spid="28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6">
                                            <p:txEl>
                                              <p:pRg st="6" end="6"/>
                                            </p:txEl>
                                          </p:spTgt>
                                        </p:tgtEl>
                                        <p:attrNameLst>
                                          <p:attrName>style.visibility</p:attrName>
                                        </p:attrNameLst>
                                      </p:cBhvr>
                                      <p:to>
                                        <p:strVal val="visible"/>
                                      </p:to>
                                    </p:set>
                                    <p:animEffect transition="in" filter="fade">
                                      <p:cBhvr>
                                        <p:cTn id="37" dur="300"/>
                                        <p:tgtEl>
                                          <p:spTgt spid="28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86">
                                            <p:txEl>
                                              <p:pRg st="7" end="7"/>
                                            </p:txEl>
                                          </p:spTgt>
                                        </p:tgtEl>
                                        <p:attrNameLst>
                                          <p:attrName>style.visibility</p:attrName>
                                        </p:attrNameLst>
                                      </p:cBhvr>
                                      <p:to>
                                        <p:strVal val="visible"/>
                                      </p:to>
                                    </p:set>
                                    <p:animEffect transition="in" filter="fade">
                                      <p:cBhvr>
                                        <p:cTn id="42" dur="300"/>
                                        <p:tgtEl>
                                          <p:spTgt spid="28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86">
                                            <p:txEl>
                                              <p:pRg st="8" end="8"/>
                                            </p:txEl>
                                          </p:spTgt>
                                        </p:tgtEl>
                                        <p:attrNameLst>
                                          <p:attrName>style.visibility</p:attrName>
                                        </p:attrNameLst>
                                      </p:cBhvr>
                                      <p:to>
                                        <p:strVal val="visible"/>
                                      </p:to>
                                    </p:set>
                                    <p:animEffect transition="in" filter="fade">
                                      <p:cBhvr>
                                        <p:cTn id="47" dur="300"/>
                                        <p:tgtEl>
                                          <p:spTgt spid="28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86">
                                            <p:txEl>
                                              <p:pRg st="9" end="9"/>
                                            </p:txEl>
                                          </p:spTgt>
                                        </p:tgtEl>
                                        <p:attrNameLst>
                                          <p:attrName>style.visibility</p:attrName>
                                        </p:attrNameLst>
                                      </p:cBhvr>
                                      <p:to>
                                        <p:strVal val="visible"/>
                                      </p:to>
                                    </p:set>
                                    <p:animEffect transition="in" filter="fade">
                                      <p:cBhvr>
                                        <p:cTn id="52" dur="300"/>
                                        <p:tgtEl>
                                          <p:spTgt spid="28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86">
                                            <p:txEl>
                                              <p:pRg st="10" end="10"/>
                                            </p:txEl>
                                          </p:spTgt>
                                        </p:tgtEl>
                                        <p:attrNameLst>
                                          <p:attrName>style.visibility</p:attrName>
                                        </p:attrNameLst>
                                      </p:cBhvr>
                                      <p:to>
                                        <p:strVal val="visible"/>
                                      </p:to>
                                    </p:set>
                                    <p:animEffect transition="in" filter="fade">
                                      <p:cBhvr>
                                        <p:cTn id="57" dur="300"/>
                                        <p:tgtEl>
                                          <p:spTgt spid="28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89"/>
                                        </p:tgtEl>
                                        <p:attrNameLst>
                                          <p:attrName>style.visibility</p:attrName>
                                        </p:attrNameLst>
                                      </p:cBhvr>
                                      <p:to>
                                        <p:strVal val="visible"/>
                                      </p:to>
                                    </p:set>
                                    <p:animEffect transition="in" filter="fade">
                                      <p:cBhvr>
                                        <p:cTn id="62" dur="10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Content</a:t>
            </a:r>
          </a:p>
        </p:txBody>
      </p:sp>
      <p:sp>
        <p:nvSpPr>
          <p:cNvPr id="302" name="Shape 302"/>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marR="0" lvl="0" indent="-381000" algn="l" rtl="0">
              <a:lnSpc>
                <a:spcPct val="200000"/>
              </a:lnSpc>
              <a:spcBef>
                <a:spcPts val="0"/>
              </a:spcBef>
              <a:spcAft>
                <a:spcPts val="1600"/>
              </a:spcAft>
              <a:buClr>
                <a:srgbClr val="D9D9D9"/>
              </a:buClr>
              <a:buSzPct val="100000"/>
              <a:buFont typeface="Roboto"/>
            </a:pPr>
            <a:r>
              <a:rPr lang="en" sz="2400">
                <a:solidFill>
                  <a:srgbClr val="D9D9D9"/>
                </a:solidFill>
              </a:rPr>
              <a:t>Task and data overview</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Feature design</a:t>
            </a:r>
          </a:p>
          <a:p>
            <a:pPr marL="457200" marR="0" lvl="0" indent="-381000" algn="l" rtl="0">
              <a:lnSpc>
                <a:spcPct val="200000"/>
              </a:lnSpc>
              <a:spcBef>
                <a:spcPts val="0"/>
              </a:spcBef>
              <a:spcAft>
                <a:spcPts val="1600"/>
              </a:spcAft>
              <a:buClr>
                <a:srgbClr val="D9D9D9"/>
              </a:buClr>
              <a:buSzPct val="100000"/>
            </a:pPr>
            <a:r>
              <a:rPr lang="en" sz="2400">
                <a:solidFill>
                  <a:srgbClr val="D9D9D9"/>
                </a:solidFill>
              </a:rPr>
              <a:t>Algorithm design</a:t>
            </a:r>
          </a:p>
          <a:p>
            <a:pPr marL="457200" marR="0" lvl="0" indent="-381000" algn="l" rtl="0">
              <a:lnSpc>
                <a:spcPct val="200000"/>
              </a:lnSpc>
              <a:spcBef>
                <a:spcPts val="0"/>
              </a:spcBef>
              <a:spcAft>
                <a:spcPts val="1600"/>
              </a:spcAft>
              <a:buSzPct val="100000"/>
            </a:pPr>
            <a:r>
              <a:rPr lang="en" sz="2400"/>
              <a:t>Post-analysis</a:t>
            </a:r>
          </a:p>
        </p:txBody>
      </p:sp>
      <p:sp>
        <p:nvSpPr>
          <p:cNvPr id="303" name="Shape 303"/>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21</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sz="2400"/>
              <a:t>Post-analysis:  feature importance in expression prediction</a:t>
            </a:r>
          </a:p>
        </p:txBody>
      </p:sp>
      <p:sp>
        <p:nvSpPr>
          <p:cNvPr id="309" name="Shape 309"/>
          <p:cNvSpPr txBox="1">
            <a:spLocks noGrp="1"/>
          </p:cNvSpPr>
          <p:nvPr>
            <p:ph type="body" idx="1"/>
          </p:nvPr>
        </p:nvSpPr>
        <p:spPr>
          <a:xfrm>
            <a:off x="311699" y="1356983"/>
            <a:ext cx="8697431" cy="4452000"/>
          </a:xfrm>
          <a:prstGeom prst="rect">
            <a:avLst/>
          </a:prstGeom>
        </p:spPr>
        <p:txBody>
          <a:bodyPr lIns="91425" tIns="91425" rIns="91425" bIns="91425" anchor="t" anchorCtr="0">
            <a:noAutofit/>
          </a:bodyPr>
          <a:lstStyle/>
          <a:p>
            <a:pPr marL="457200" lvl="0" indent="-355600" rtl="0">
              <a:spcBef>
                <a:spcPts val="0"/>
              </a:spcBef>
              <a:buSzPct val="100000"/>
              <a:buFont typeface="Arial"/>
              <a:buChar char="•"/>
            </a:pPr>
            <a:r>
              <a:rPr lang="en" sz="2000" dirty="0"/>
              <a:t>LASSO regression : Drives coefficients for unimportant features to zero</a:t>
            </a:r>
          </a:p>
          <a:p>
            <a:pPr marL="457200" lvl="0" indent="-355600" rtl="0">
              <a:spcBef>
                <a:spcPts val="0"/>
              </a:spcBef>
              <a:buSzPct val="100000"/>
              <a:buFont typeface="Arial"/>
              <a:buChar char="•"/>
            </a:pPr>
            <a:r>
              <a:rPr lang="en" sz="2000" dirty="0"/>
              <a:t>Train on the following features</a:t>
            </a:r>
          </a:p>
        </p:txBody>
      </p:sp>
      <p:sp>
        <p:nvSpPr>
          <p:cNvPr id="310" name="Shape 310"/>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22</a:t>
            </a:fld>
            <a:endParaRPr lang="en"/>
          </a:p>
        </p:txBody>
      </p:sp>
      <p:graphicFrame>
        <p:nvGraphicFramePr>
          <p:cNvPr id="311" name="Shape 311"/>
          <p:cNvGraphicFramePr/>
          <p:nvPr/>
        </p:nvGraphicFramePr>
        <p:xfrm>
          <a:off x="841787" y="2568600"/>
          <a:ext cx="7618625" cy="2575400"/>
        </p:xfrm>
        <a:graphic>
          <a:graphicData uri="http://schemas.openxmlformats.org/drawingml/2006/table">
            <a:tbl>
              <a:tblPr>
                <a:noFill/>
                <a:tableStyleId>{3676AF12-EEC0-462D-9E4E-FDEE1F886BC2}</a:tableStyleId>
              </a:tblPr>
              <a:tblGrid>
                <a:gridCol w="1616000"/>
                <a:gridCol w="3721900"/>
                <a:gridCol w="2280725"/>
              </a:tblGrid>
              <a:tr h="508000">
                <a:tc>
                  <a:txBody>
                    <a:bodyPr/>
                    <a:lstStyle/>
                    <a:p>
                      <a:pPr lvl="0" algn="ctr" rtl="0">
                        <a:spcBef>
                          <a:spcPts val="0"/>
                        </a:spcBef>
                        <a:buNone/>
                      </a:pPr>
                      <a:r>
                        <a:rPr lang="en" sz="2100" b="1"/>
                        <a:t>Model</a:t>
                      </a:r>
                    </a:p>
                  </a:txBody>
                  <a:tcPr marL="91425" marR="91425" marT="121900" marB="121900"/>
                </a:tc>
                <a:tc>
                  <a:txBody>
                    <a:bodyPr/>
                    <a:lstStyle/>
                    <a:p>
                      <a:pPr lvl="0" algn="ctr" rtl="0">
                        <a:spcBef>
                          <a:spcPts val="0"/>
                        </a:spcBef>
                        <a:buNone/>
                      </a:pPr>
                      <a:r>
                        <a:rPr lang="en" sz="2100" b="1"/>
                        <a:t>Functional Prediction</a:t>
                      </a:r>
                    </a:p>
                  </a:txBody>
                  <a:tcPr marL="91425" marR="91425" marT="121900" marB="121900"/>
                </a:tc>
                <a:tc>
                  <a:txBody>
                    <a:bodyPr/>
                    <a:lstStyle/>
                    <a:p>
                      <a:pPr lvl="0" algn="ctr" rtl="0">
                        <a:spcBef>
                          <a:spcPts val="0"/>
                        </a:spcBef>
                        <a:buNone/>
                      </a:pPr>
                      <a:r>
                        <a:rPr lang="en" sz="2100" b="1"/>
                        <a:t>Num of features</a:t>
                      </a:r>
                    </a:p>
                  </a:txBody>
                  <a:tcPr marL="91425" marR="91425" marT="121900" marB="121900"/>
                </a:tc>
              </a:tr>
              <a:tr h="508000">
                <a:tc>
                  <a:txBody>
                    <a:bodyPr/>
                    <a:lstStyle/>
                    <a:p>
                      <a:pPr lvl="0" algn="ctr" rtl="0">
                        <a:spcBef>
                          <a:spcPts val="0"/>
                        </a:spcBef>
                        <a:buNone/>
                      </a:pPr>
                      <a:r>
                        <a:rPr lang="en" sz="2100"/>
                        <a:t>KSM</a:t>
                      </a:r>
                    </a:p>
                  </a:txBody>
                  <a:tcPr marL="91425" marR="91425" marT="121900" marB="121900" anchor="ctr"/>
                </a:tc>
                <a:tc>
                  <a:txBody>
                    <a:bodyPr/>
                    <a:lstStyle/>
                    <a:p>
                      <a:pPr lvl="0" algn="ctr" rtl="0">
                        <a:spcBef>
                          <a:spcPts val="0"/>
                        </a:spcBef>
                        <a:buNone/>
                      </a:pPr>
                      <a:r>
                        <a:rPr lang="en" sz="2100"/>
                        <a:t>TF binding</a:t>
                      </a:r>
                    </a:p>
                  </a:txBody>
                  <a:tcPr marL="91425" marR="91425" marT="121900" marB="121900" anchor="ctr"/>
                </a:tc>
                <a:tc>
                  <a:txBody>
                    <a:bodyPr/>
                    <a:lstStyle/>
                    <a:p>
                      <a:pPr lvl="0" algn="ctr" rtl="0">
                        <a:spcBef>
                          <a:spcPts val="0"/>
                        </a:spcBef>
                        <a:buNone/>
                      </a:pPr>
                      <a:r>
                        <a:rPr lang="en" sz="2100"/>
                        <a:t>57</a:t>
                      </a:r>
                    </a:p>
                  </a:txBody>
                  <a:tcPr marL="91425" marR="91425" marT="121900" marB="121900" anchor="ctr"/>
                </a:tc>
              </a:tr>
              <a:tr h="508000">
                <a:tc>
                  <a:txBody>
                    <a:bodyPr/>
                    <a:lstStyle/>
                    <a:p>
                      <a:pPr lvl="0" algn="ctr" rtl="0">
                        <a:spcBef>
                          <a:spcPts val="0"/>
                        </a:spcBef>
                        <a:buNone/>
                      </a:pPr>
                      <a:r>
                        <a:rPr lang="en" sz="2100"/>
                        <a:t>DeepSEA</a:t>
                      </a:r>
                    </a:p>
                  </a:txBody>
                  <a:tcPr marL="91425" marR="91425" marT="121900" marB="121900" anchor="ctr"/>
                </a:tc>
                <a:tc>
                  <a:txBody>
                    <a:bodyPr/>
                    <a:lstStyle/>
                    <a:p>
                      <a:pPr lvl="0" algn="ctr" rtl="0">
                        <a:spcBef>
                          <a:spcPts val="0"/>
                        </a:spcBef>
                        <a:buNone/>
                      </a:pPr>
                      <a:r>
                        <a:rPr lang="en" sz="2100"/>
                        <a:t>TF binding, histone mark, chromatin openness</a:t>
                      </a:r>
                    </a:p>
                  </a:txBody>
                  <a:tcPr marL="91425" marR="91425" marT="121900" marB="121900" anchor="ctr"/>
                </a:tc>
                <a:tc>
                  <a:txBody>
                    <a:bodyPr/>
                    <a:lstStyle/>
                    <a:p>
                      <a:pPr lvl="0" algn="ctr" rtl="0">
                        <a:spcBef>
                          <a:spcPts val="0"/>
                        </a:spcBef>
                        <a:buNone/>
                      </a:pPr>
                      <a:r>
                        <a:rPr lang="en" sz="2100"/>
                        <a:t>919</a:t>
                      </a:r>
                    </a:p>
                  </a:txBody>
                  <a:tcPr marL="91425" marR="91425" marT="121900" marB="121900" anchor="ctr"/>
                </a:tc>
              </a:tr>
              <a:tr h="508000">
                <a:tc>
                  <a:txBody>
                    <a:bodyPr/>
                    <a:lstStyle/>
                    <a:p>
                      <a:pPr lvl="0" algn="ctr" rtl="0">
                        <a:spcBef>
                          <a:spcPts val="0"/>
                        </a:spcBef>
                        <a:buNone/>
                      </a:pPr>
                      <a:r>
                        <a:rPr lang="en" sz="2100"/>
                        <a:t>chromHMM</a:t>
                      </a:r>
                    </a:p>
                  </a:txBody>
                  <a:tcPr marL="91425" marR="91425" marT="121900" marB="121900" anchor="ctr"/>
                </a:tc>
                <a:tc>
                  <a:txBody>
                    <a:bodyPr/>
                    <a:lstStyle/>
                    <a:p>
                      <a:pPr lvl="0" algn="ctr" rtl="0">
                        <a:spcBef>
                          <a:spcPts val="0"/>
                        </a:spcBef>
                        <a:buNone/>
                      </a:pPr>
                      <a:r>
                        <a:rPr lang="en" sz="2100"/>
                        <a:t>Chromatin segmentation</a:t>
                      </a:r>
                    </a:p>
                  </a:txBody>
                  <a:tcPr marL="91425" marR="91425" marT="121900" marB="121900" anchor="ctr"/>
                </a:tc>
                <a:tc>
                  <a:txBody>
                    <a:bodyPr/>
                    <a:lstStyle/>
                    <a:p>
                      <a:pPr lvl="0" algn="ctr" rtl="0">
                        <a:spcBef>
                          <a:spcPts val="0"/>
                        </a:spcBef>
                        <a:buNone/>
                      </a:pPr>
                      <a:r>
                        <a:rPr lang="en" sz="2100"/>
                        <a:t>18</a:t>
                      </a:r>
                    </a:p>
                  </a:txBody>
                  <a:tcPr marL="91425" marR="91425" marT="121900" marB="121900" anchor="ctr"/>
                </a:tc>
              </a:tr>
            </a:tbl>
          </a:graphicData>
        </a:graphic>
      </p:graphicFrame>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9">
                                            <p:txEl>
                                              <p:pRg st="0" end="0"/>
                                            </p:txEl>
                                          </p:spTgt>
                                        </p:tgtEl>
                                        <p:attrNameLst>
                                          <p:attrName>style.visibility</p:attrName>
                                        </p:attrNameLst>
                                      </p:cBhvr>
                                      <p:to>
                                        <p:strVal val="visible"/>
                                      </p:to>
                                    </p:set>
                                    <p:animEffect transition="in" filter="fade">
                                      <p:cBhvr>
                                        <p:cTn id="7" dur="1000"/>
                                        <p:tgtEl>
                                          <p:spTgt spid="3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9">
                                            <p:txEl>
                                              <p:pRg st="1" end="1"/>
                                            </p:txEl>
                                          </p:spTgt>
                                        </p:tgtEl>
                                        <p:attrNameLst>
                                          <p:attrName>style.visibility</p:attrName>
                                        </p:attrNameLst>
                                      </p:cBhvr>
                                      <p:to>
                                        <p:strVal val="visible"/>
                                      </p:to>
                                    </p:set>
                                    <p:animEffect transition="in" filter="fade">
                                      <p:cBhvr>
                                        <p:cTn id="12" dur="1000"/>
                                        <p:tgtEl>
                                          <p:spTgt spid="309">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11"/>
                                        </p:tgtEl>
                                        <p:attrNameLst>
                                          <p:attrName>style.visibility</p:attrName>
                                        </p:attrNameLst>
                                      </p:cBhvr>
                                      <p:to>
                                        <p:strVal val="visible"/>
                                      </p:to>
                                    </p:set>
                                    <p:animEffect transition="in" filter="fade">
                                      <p:cBhvr>
                                        <p:cTn id="15" dur="10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23</a:t>
            </a:fld>
            <a:endParaRPr lang="en"/>
          </a:p>
        </p:txBody>
      </p:sp>
      <p:graphicFrame>
        <p:nvGraphicFramePr>
          <p:cNvPr id="317" name="Shape 317"/>
          <p:cNvGraphicFramePr/>
          <p:nvPr/>
        </p:nvGraphicFramePr>
        <p:xfrm>
          <a:off x="552612" y="435400"/>
          <a:ext cx="6872925" cy="5882519"/>
        </p:xfrm>
        <a:graphic>
          <a:graphicData uri="http://schemas.openxmlformats.org/drawingml/2006/table">
            <a:tbl>
              <a:tblPr>
                <a:noFill/>
                <a:tableStyleId>{3676AF12-EEC0-462D-9E4E-FDEE1F886BC2}</a:tableStyleId>
              </a:tblPr>
              <a:tblGrid>
                <a:gridCol w="1761975"/>
                <a:gridCol w="2856200"/>
                <a:gridCol w="2254750"/>
              </a:tblGrid>
              <a:tr h="521200">
                <a:tc>
                  <a:txBody>
                    <a:bodyPr/>
                    <a:lstStyle/>
                    <a:p>
                      <a:pPr lvl="0" algn="ctr">
                        <a:spcBef>
                          <a:spcPts val="0"/>
                        </a:spcBef>
                        <a:buNone/>
                      </a:pPr>
                      <a:r>
                        <a:rPr lang="en" sz="1600" b="1"/>
                        <a:t>Feature</a:t>
                      </a:r>
                    </a:p>
                  </a:txBody>
                  <a:tcPr marL="91425" marR="91425" marT="121900" marB="121900"/>
                </a:tc>
                <a:tc>
                  <a:txBody>
                    <a:bodyPr/>
                    <a:lstStyle/>
                    <a:p>
                      <a:pPr lvl="0" algn="ctr">
                        <a:spcBef>
                          <a:spcPts val="0"/>
                        </a:spcBef>
                        <a:buNone/>
                      </a:pPr>
                      <a:r>
                        <a:rPr lang="en" sz="1600" b="1"/>
                        <a:t>Biological relevance</a:t>
                      </a:r>
                    </a:p>
                  </a:txBody>
                  <a:tcPr marL="91425" marR="91425" marT="121900" marB="121900"/>
                </a:tc>
                <a:tc>
                  <a:txBody>
                    <a:bodyPr/>
                    <a:lstStyle/>
                    <a:p>
                      <a:pPr lvl="0" algn="ctr">
                        <a:spcBef>
                          <a:spcPts val="0"/>
                        </a:spcBef>
                        <a:buNone/>
                      </a:pPr>
                      <a:r>
                        <a:rPr lang="en" sz="1600" b="1"/>
                        <a:t>LASSO coefficient</a:t>
                      </a:r>
                    </a:p>
                  </a:txBody>
                  <a:tcPr marL="91425" marR="91425" marT="121900" marB="121900"/>
                </a:tc>
              </a:tr>
              <a:tr h="521200">
                <a:tc>
                  <a:txBody>
                    <a:bodyPr/>
                    <a:lstStyle/>
                    <a:p>
                      <a:pPr lvl="0" algn="ctr">
                        <a:spcBef>
                          <a:spcPts val="0"/>
                        </a:spcBef>
                        <a:buNone/>
                      </a:pPr>
                      <a:r>
                        <a:rPr lang="en"/>
                        <a:t>DNase</a:t>
                      </a:r>
                    </a:p>
                  </a:txBody>
                  <a:tcPr marL="91425" marR="91425" marT="121900" marB="121900"/>
                </a:tc>
                <a:tc>
                  <a:txBody>
                    <a:bodyPr/>
                    <a:lstStyle/>
                    <a:p>
                      <a:pPr lvl="0" algn="ctr">
                        <a:spcBef>
                          <a:spcPts val="0"/>
                        </a:spcBef>
                        <a:buNone/>
                      </a:pPr>
                      <a:r>
                        <a:rPr lang="en"/>
                        <a:t>Chromatin openness</a:t>
                      </a:r>
                    </a:p>
                  </a:txBody>
                  <a:tcPr marL="91425" marR="91425" marT="121900" marB="121900"/>
                </a:tc>
                <a:tc>
                  <a:txBody>
                    <a:bodyPr/>
                    <a:lstStyle/>
                    <a:p>
                      <a:pPr lvl="0" algn="ctr">
                        <a:spcBef>
                          <a:spcPts val="0"/>
                        </a:spcBef>
                        <a:buNone/>
                      </a:pPr>
                      <a:r>
                        <a:rPr lang="en"/>
                        <a:t>0.6635</a:t>
                      </a:r>
                    </a:p>
                  </a:txBody>
                  <a:tcPr marL="91425" marR="91425" marT="121900" marB="121900"/>
                </a:tc>
              </a:tr>
              <a:tr h="521200">
                <a:tc>
                  <a:txBody>
                    <a:bodyPr/>
                    <a:lstStyle/>
                    <a:p>
                      <a:pPr lvl="0" algn="ctr">
                        <a:spcBef>
                          <a:spcPts val="0"/>
                        </a:spcBef>
                        <a:buNone/>
                      </a:pPr>
                      <a:r>
                        <a:rPr lang="en"/>
                        <a:t>IRF1 binding</a:t>
                      </a:r>
                    </a:p>
                  </a:txBody>
                  <a:tcPr marL="91425" marR="91425" marT="121900" marB="121900"/>
                </a:tc>
                <a:tc>
                  <a:txBody>
                    <a:bodyPr/>
                    <a:lstStyle/>
                    <a:p>
                      <a:pPr lvl="0" algn="ctr">
                        <a:spcBef>
                          <a:spcPts val="0"/>
                        </a:spcBef>
                        <a:buNone/>
                      </a:pPr>
                      <a:r>
                        <a:rPr lang="en"/>
                        <a:t>Transcriptional regulator</a:t>
                      </a:r>
                    </a:p>
                  </a:txBody>
                  <a:tcPr marL="91425" marR="91425" marT="121900" marB="121900"/>
                </a:tc>
                <a:tc>
                  <a:txBody>
                    <a:bodyPr/>
                    <a:lstStyle/>
                    <a:p>
                      <a:pPr lvl="0" algn="ctr">
                        <a:spcBef>
                          <a:spcPts val="0"/>
                        </a:spcBef>
                        <a:buNone/>
                      </a:pPr>
                      <a:r>
                        <a:rPr lang="en"/>
                        <a:t>0.6587</a:t>
                      </a:r>
                    </a:p>
                  </a:txBody>
                  <a:tcPr marL="91425" marR="91425" marT="121900" marB="121900"/>
                </a:tc>
              </a:tr>
              <a:tr h="521200">
                <a:tc>
                  <a:txBody>
                    <a:bodyPr/>
                    <a:lstStyle/>
                    <a:p>
                      <a:pPr lvl="0" algn="ctr">
                        <a:spcBef>
                          <a:spcPts val="0"/>
                        </a:spcBef>
                        <a:buNone/>
                      </a:pPr>
                      <a:r>
                        <a:rPr lang="en" dirty="0"/>
                        <a:t>H3K4me3</a:t>
                      </a:r>
                    </a:p>
                  </a:txBody>
                  <a:tcPr marL="91425" marR="91425" marT="121900" marB="121900"/>
                </a:tc>
                <a:tc>
                  <a:txBody>
                    <a:bodyPr/>
                    <a:lstStyle/>
                    <a:p>
                      <a:pPr lvl="0" algn="ctr">
                        <a:spcBef>
                          <a:spcPts val="0"/>
                        </a:spcBef>
                        <a:buNone/>
                      </a:pPr>
                      <a:r>
                        <a:rPr lang="en"/>
                        <a:t>Mark associated with promoter</a:t>
                      </a:r>
                    </a:p>
                  </a:txBody>
                  <a:tcPr marL="91425" marR="91425" marT="121900" marB="121900"/>
                </a:tc>
                <a:tc>
                  <a:txBody>
                    <a:bodyPr/>
                    <a:lstStyle/>
                    <a:p>
                      <a:pPr lvl="0" algn="ctr">
                        <a:spcBef>
                          <a:spcPts val="0"/>
                        </a:spcBef>
                        <a:buNone/>
                      </a:pPr>
                      <a:r>
                        <a:rPr lang="en"/>
                        <a:t>0.6101</a:t>
                      </a:r>
                    </a:p>
                  </a:txBody>
                  <a:tcPr marL="91425" marR="91425" marT="121900" marB="121900"/>
                </a:tc>
              </a:tr>
              <a:tr h="521200">
                <a:tc>
                  <a:txBody>
                    <a:bodyPr/>
                    <a:lstStyle/>
                    <a:p>
                      <a:pPr lvl="0" algn="ctr">
                        <a:spcBef>
                          <a:spcPts val="0"/>
                        </a:spcBef>
                        <a:buNone/>
                      </a:pPr>
                      <a:r>
                        <a:rPr lang="en"/>
                        <a:t>EZH2 binding</a:t>
                      </a:r>
                    </a:p>
                  </a:txBody>
                  <a:tcPr marL="91425" marR="91425" marT="121900" marB="121900"/>
                </a:tc>
                <a:tc>
                  <a:txBody>
                    <a:bodyPr/>
                    <a:lstStyle/>
                    <a:p>
                      <a:pPr lvl="0" algn="ctr">
                        <a:spcBef>
                          <a:spcPts val="0"/>
                        </a:spcBef>
                        <a:buNone/>
                      </a:pPr>
                      <a:r>
                        <a:rPr lang="en"/>
                        <a:t> Transcriptional repression</a:t>
                      </a:r>
                    </a:p>
                  </a:txBody>
                  <a:tcPr marL="91425" marR="91425" marT="121900" marB="121900"/>
                </a:tc>
                <a:tc>
                  <a:txBody>
                    <a:bodyPr/>
                    <a:lstStyle/>
                    <a:p>
                      <a:pPr lvl="0" algn="ctr">
                        <a:spcBef>
                          <a:spcPts val="0"/>
                        </a:spcBef>
                        <a:buNone/>
                      </a:pPr>
                      <a:r>
                        <a:rPr lang="en"/>
                        <a:t>-0.4277</a:t>
                      </a:r>
                    </a:p>
                  </a:txBody>
                  <a:tcPr marL="91425" marR="91425" marT="121900" marB="121900"/>
                </a:tc>
              </a:tr>
              <a:tr h="521200">
                <a:tc>
                  <a:txBody>
                    <a:bodyPr/>
                    <a:lstStyle/>
                    <a:p>
                      <a:pPr lvl="0" algn="ctr">
                        <a:spcBef>
                          <a:spcPts val="0"/>
                        </a:spcBef>
                        <a:buNone/>
                      </a:pPr>
                      <a:r>
                        <a:rPr lang="en"/>
                        <a:t>H3K4me1</a:t>
                      </a:r>
                    </a:p>
                  </a:txBody>
                  <a:tcPr marL="91425" marR="91425" marT="121900" marB="121900"/>
                </a:tc>
                <a:tc>
                  <a:txBody>
                    <a:bodyPr/>
                    <a:lstStyle/>
                    <a:p>
                      <a:pPr lvl="0" algn="ctr">
                        <a:spcBef>
                          <a:spcPts val="0"/>
                        </a:spcBef>
                        <a:buNone/>
                      </a:pPr>
                      <a:r>
                        <a:rPr lang="en"/>
                        <a:t>Mark associated with enhancer</a:t>
                      </a:r>
                    </a:p>
                  </a:txBody>
                  <a:tcPr marL="91425" marR="91425" marT="121900" marB="121900"/>
                </a:tc>
                <a:tc>
                  <a:txBody>
                    <a:bodyPr/>
                    <a:lstStyle/>
                    <a:p>
                      <a:pPr lvl="0" algn="ctr">
                        <a:spcBef>
                          <a:spcPts val="0"/>
                        </a:spcBef>
                        <a:buNone/>
                      </a:pPr>
                      <a:r>
                        <a:rPr lang="en"/>
                        <a:t>-0.3999</a:t>
                      </a:r>
                    </a:p>
                  </a:txBody>
                  <a:tcPr marL="91425" marR="91425" marT="121900" marB="121900"/>
                </a:tc>
              </a:tr>
              <a:tr h="521200">
                <a:tc>
                  <a:txBody>
                    <a:bodyPr/>
                    <a:lstStyle/>
                    <a:p>
                      <a:pPr lvl="0" algn="ctr">
                        <a:spcBef>
                          <a:spcPts val="0"/>
                        </a:spcBef>
                        <a:buNone/>
                      </a:pPr>
                      <a:r>
                        <a:rPr lang="en"/>
                        <a:t>PRDM1 binding</a:t>
                      </a:r>
                    </a:p>
                  </a:txBody>
                  <a:tcPr marL="91425" marR="91425" marT="121900" marB="121900"/>
                </a:tc>
                <a:tc>
                  <a:txBody>
                    <a:bodyPr/>
                    <a:lstStyle/>
                    <a:p>
                      <a:pPr lvl="0" algn="ctr">
                        <a:spcBef>
                          <a:spcPts val="0"/>
                        </a:spcBef>
                        <a:buNone/>
                      </a:pPr>
                      <a:r>
                        <a:rPr lang="en"/>
                        <a:t> Transcriptional repression</a:t>
                      </a:r>
                    </a:p>
                  </a:txBody>
                  <a:tcPr marL="91425" marR="91425" marT="121900" marB="121900"/>
                </a:tc>
                <a:tc>
                  <a:txBody>
                    <a:bodyPr/>
                    <a:lstStyle/>
                    <a:p>
                      <a:pPr lvl="0" algn="ctr">
                        <a:spcBef>
                          <a:spcPts val="0"/>
                        </a:spcBef>
                        <a:buNone/>
                      </a:pPr>
                      <a:r>
                        <a:rPr lang="en"/>
                        <a:t>0.3075</a:t>
                      </a:r>
                    </a:p>
                  </a:txBody>
                  <a:tcPr marL="91425" marR="91425" marT="121900" marB="121900"/>
                </a:tc>
              </a:tr>
              <a:tr h="521200">
                <a:tc>
                  <a:txBody>
                    <a:bodyPr/>
                    <a:lstStyle/>
                    <a:p>
                      <a:pPr lvl="0" algn="ctr">
                        <a:spcBef>
                          <a:spcPts val="0"/>
                        </a:spcBef>
                        <a:buNone/>
                      </a:pPr>
                      <a:r>
                        <a:rPr lang="en"/>
                        <a:t>ZNF274 binding</a:t>
                      </a:r>
                    </a:p>
                  </a:txBody>
                  <a:tcPr marL="91425" marR="91425" marT="121900" marB="121900"/>
                </a:tc>
                <a:tc>
                  <a:txBody>
                    <a:bodyPr/>
                    <a:lstStyle/>
                    <a:p>
                      <a:pPr lvl="0" algn="ctr">
                        <a:spcBef>
                          <a:spcPts val="0"/>
                        </a:spcBef>
                        <a:buNone/>
                      </a:pPr>
                      <a:r>
                        <a:rPr lang="en"/>
                        <a:t> Transcriptional repression</a:t>
                      </a:r>
                    </a:p>
                  </a:txBody>
                  <a:tcPr marL="91425" marR="91425" marT="121900" marB="121900"/>
                </a:tc>
                <a:tc>
                  <a:txBody>
                    <a:bodyPr/>
                    <a:lstStyle/>
                    <a:p>
                      <a:pPr lvl="0" algn="ctr">
                        <a:spcBef>
                          <a:spcPts val="0"/>
                        </a:spcBef>
                        <a:buNone/>
                      </a:pPr>
                      <a:r>
                        <a:rPr lang="en"/>
                        <a:t>0.2951</a:t>
                      </a:r>
                    </a:p>
                  </a:txBody>
                  <a:tcPr marL="91425" marR="91425" marT="121900" marB="121900"/>
                </a:tc>
              </a:tr>
              <a:tr h="521200">
                <a:tc>
                  <a:txBody>
                    <a:bodyPr/>
                    <a:lstStyle/>
                    <a:p>
                      <a:pPr lvl="0" algn="ctr">
                        <a:spcBef>
                          <a:spcPts val="0"/>
                        </a:spcBef>
                        <a:buNone/>
                      </a:pPr>
                      <a:r>
                        <a:rPr lang="en"/>
                        <a:t>Pol3 binding</a:t>
                      </a:r>
                    </a:p>
                  </a:txBody>
                  <a:tcPr marL="91425" marR="91425" marT="121900" marB="121900"/>
                </a:tc>
                <a:tc>
                  <a:txBody>
                    <a:bodyPr/>
                    <a:lstStyle/>
                    <a:p>
                      <a:pPr lvl="0" algn="ctr">
                        <a:spcBef>
                          <a:spcPts val="0"/>
                        </a:spcBef>
                        <a:buNone/>
                      </a:pPr>
                      <a:r>
                        <a:rPr lang="en"/>
                        <a:t>Transcription</a:t>
                      </a:r>
                    </a:p>
                  </a:txBody>
                  <a:tcPr marL="91425" marR="91425" marT="121900" marB="121900"/>
                </a:tc>
                <a:tc>
                  <a:txBody>
                    <a:bodyPr/>
                    <a:lstStyle/>
                    <a:p>
                      <a:pPr lvl="0" algn="ctr">
                        <a:spcBef>
                          <a:spcPts val="0"/>
                        </a:spcBef>
                        <a:buNone/>
                      </a:pPr>
                      <a:r>
                        <a:rPr lang="en"/>
                        <a:t>0.2934</a:t>
                      </a:r>
                    </a:p>
                  </a:txBody>
                  <a:tcPr marL="91425" marR="91425" marT="121900" marB="121900"/>
                </a:tc>
              </a:tr>
              <a:tr h="521200">
                <a:tc>
                  <a:txBody>
                    <a:bodyPr/>
                    <a:lstStyle/>
                    <a:p>
                      <a:pPr lvl="0" algn="ctr">
                        <a:spcBef>
                          <a:spcPts val="0"/>
                        </a:spcBef>
                        <a:buNone/>
                      </a:pPr>
                      <a:r>
                        <a:rPr lang="en"/>
                        <a:t>NFKB binding</a:t>
                      </a:r>
                    </a:p>
                  </a:txBody>
                  <a:tcPr marL="91425" marR="91425" marT="121900" marB="121900"/>
                </a:tc>
                <a:tc>
                  <a:txBody>
                    <a:bodyPr/>
                    <a:lstStyle/>
                    <a:p>
                      <a:pPr lvl="0" algn="ctr">
                        <a:spcBef>
                          <a:spcPts val="0"/>
                        </a:spcBef>
                        <a:buNone/>
                      </a:pPr>
                      <a:r>
                        <a:rPr lang="en"/>
                        <a:t>Transcriptional regulator</a:t>
                      </a:r>
                    </a:p>
                  </a:txBody>
                  <a:tcPr marL="91425" marR="91425" marT="121900" marB="121900"/>
                </a:tc>
                <a:tc>
                  <a:txBody>
                    <a:bodyPr/>
                    <a:lstStyle/>
                    <a:p>
                      <a:pPr lvl="0" algn="ctr">
                        <a:spcBef>
                          <a:spcPts val="0"/>
                        </a:spcBef>
                        <a:buNone/>
                      </a:pPr>
                      <a:r>
                        <a:rPr lang="en"/>
                        <a:t>0.2897</a:t>
                      </a:r>
                    </a:p>
                  </a:txBody>
                  <a:tcPr marL="91425" marR="91425" marT="121900" marB="121900"/>
                </a:tc>
              </a:tr>
              <a:tr h="521200">
                <a:tc>
                  <a:txBody>
                    <a:bodyPr/>
                    <a:lstStyle/>
                    <a:p>
                      <a:pPr lvl="0" algn="ctr">
                        <a:spcBef>
                          <a:spcPts val="0"/>
                        </a:spcBef>
                        <a:buNone/>
                      </a:pPr>
                      <a:r>
                        <a:rPr lang="en"/>
                        <a:t>CTCF binding</a:t>
                      </a:r>
                    </a:p>
                  </a:txBody>
                  <a:tcPr marL="91425" marR="91425" marT="121900" marB="121900"/>
                </a:tc>
                <a:tc>
                  <a:txBody>
                    <a:bodyPr/>
                    <a:lstStyle/>
                    <a:p>
                      <a:pPr lvl="0" algn="ctr">
                        <a:spcBef>
                          <a:spcPts val="0"/>
                        </a:spcBef>
                        <a:buNone/>
                      </a:pPr>
                      <a:r>
                        <a:rPr lang="en"/>
                        <a:t>Regulating the 3D structure of chromatin</a:t>
                      </a:r>
                    </a:p>
                  </a:txBody>
                  <a:tcPr marL="91425" marR="91425" marT="121900" marB="121900"/>
                </a:tc>
                <a:tc>
                  <a:txBody>
                    <a:bodyPr/>
                    <a:lstStyle/>
                    <a:p>
                      <a:pPr lvl="0" algn="ctr">
                        <a:spcBef>
                          <a:spcPts val="0"/>
                        </a:spcBef>
                        <a:buNone/>
                      </a:pPr>
                      <a:r>
                        <a:rPr lang="en" dirty="0"/>
                        <a:t>-0.2652</a:t>
                      </a:r>
                    </a:p>
                  </a:txBody>
                  <a:tcPr marL="91425" marR="91425" marT="121900" marB="121900"/>
                </a:tc>
              </a:tr>
            </a:tbl>
          </a:graphicData>
        </a:graphic>
      </p:graphicFrame>
      <p:sp>
        <p:nvSpPr>
          <p:cNvPr id="318" name="Shape 318"/>
          <p:cNvSpPr txBox="1"/>
          <p:nvPr/>
        </p:nvSpPr>
        <p:spPr>
          <a:xfrm>
            <a:off x="108675" y="0"/>
            <a:ext cx="7547400" cy="852000"/>
          </a:xfrm>
          <a:prstGeom prst="rect">
            <a:avLst/>
          </a:prstGeom>
          <a:noFill/>
          <a:ln>
            <a:noFill/>
          </a:ln>
        </p:spPr>
        <p:txBody>
          <a:bodyPr lIns="91425" tIns="91425" rIns="91425" bIns="91425" anchor="t" anchorCtr="0">
            <a:noAutofit/>
          </a:bodyPr>
          <a:lstStyle/>
          <a:p>
            <a:pPr lvl="0">
              <a:spcBef>
                <a:spcPts val="0"/>
              </a:spcBef>
              <a:buNone/>
            </a:pPr>
            <a:r>
              <a:rPr lang="en" sz="1800" b="1"/>
              <a:t>The top 10 features with largest LASSO coefficient magnitude</a:t>
            </a:r>
          </a:p>
        </p:txBody>
      </p:sp>
      <p:sp>
        <p:nvSpPr>
          <p:cNvPr id="5" name="Rectangle 4"/>
          <p:cNvSpPr/>
          <p:nvPr/>
        </p:nvSpPr>
        <p:spPr>
          <a:xfrm>
            <a:off x="311700" y="825813"/>
            <a:ext cx="8277473" cy="758566"/>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311700" y="1466532"/>
            <a:ext cx="8277473" cy="4851387"/>
            <a:chOff x="311700" y="1466532"/>
            <a:chExt cx="8277473" cy="4851387"/>
          </a:xfrm>
        </p:grpSpPr>
        <p:sp>
          <p:nvSpPr>
            <p:cNvPr id="6" name="Rectangle 5"/>
            <p:cNvSpPr/>
            <p:nvPr/>
          </p:nvSpPr>
          <p:spPr>
            <a:xfrm>
              <a:off x="311700" y="1466532"/>
              <a:ext cx="8277473" cy="563043"/>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11700" y="2470044"/>
              <a:ext cx="8277473" cy="563043"/>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11700" y="3504473"/>
              <a:ext cx="8277473" cy="2813446"/>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311700" y="1907001"/>
            <a:ext cx="8277473" cy="1671307"/>
            <a:chOff x="311700" y="1907001"/>
            <a:chExt cx="8277473" cy="1671307"/>
          </a:xfrm>
        </p:grpSpPr>
        <p:sp>
          <p:nvSpPr>
            <p:cNvPr id="10" name="Rectangle 9"/>
            <p:cNvSpPr/>
            <p:nvPr/>
          </p:nvSpPr>
          <p:spPr>
            <a:xfrm>
              <a:off x="311700" y="1907001"/>
              <a:ext cx="8277473" cy="563043"/>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11700" y="3015265"/>
              <a:ext cx="8277473" cy="563043"/>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Effect transition="in" filter="fade">
                                      <p:cBhvr>
                                        <p:cTn id="7" dur="1000"/>
                                        <p:tgtEl>
                                          <p:spTgt spid="3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1" nodeType="clickEffect">
                                  <p:stCondLst>
                                    <p:cond delay="0"/>
                                  </p:stCondLst>
                                  <p:childTnLst>
                                    <p:animEffect transition="out" filter="dissolv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nodeType="clickEffect">
                                  <p:stCondLst>
                                    <p:cond delay="0"/>
                                  </p:stCondLst>
                                  <p:childTnLst>
                                    <p:animEffect transition="out" filter="dissolve">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Shape 325"/>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24</a:t>
            </a:fld>
            <a:endParaRPr lang="en"/>
          </a:p>
        </p:txBody>
      </p:sp>
      <p:sp>
        <p:nvSpPr>
          <p:cNvPr id="326" name="Shape 326"/>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Post-analysis:  specific missed predictions</a:t>
            </a:r>
          </a:p>
        </p:txBody>
      </p:sp>
      <p:sp>
        <p:nvSpPr>
          <p:cNvPr id="327" name="Shape 327"/>
          <p:cNvSpPr txBox="1">
            <a:spLocks noGrp="1"/>
          </p:cNvSpPr>
          <p:nvPr>
            <p:ph type="body" idx="1"/>
          </p:nvPr>
        </p:nvSpPr>
        <p:spPr>
          <a:xfrm>
            <a:off x="311700" y="1639825"/>
            <a:ext cx="3516000" cy="4452000"/>
          </a:xfrm>
          <a:prstGeom prst="rect">
            <a:avLst/>
          </a:prstGeom>
        </p:spPr>
        <p:txBody>
          <a:bodyPr lIns="91425" tIns="91425" rIns="91425" bIns="91425" anchor="t" anchorCtr="0">
            <a:noAutofit/>
          </a:bodyPr>
          <a:lstStyle/>
          <a:p>
            <a:pPr lvl="0" rtl="0">
              <a:spcBef>
                <a:spcPts val="0"/>
              </a:spcBef>
              <a:buNone/>
            </a:pPr>
            <a:r>
              <a:rPr lang="en"/>
              <a:t>Our expression prediction model (task1a) yielded overly large values for several sequences in annotated promoters:</a:t>
            </a:r>
          </a:p>
          <a:p>
            <a:pPr lvl="0" rtl="0">
              <a:spcBef>
                <a:spcPts val="0"/>
              </a:spcBef>
              <a:buNone/>
            </a:pPr>
            <a:endParaRPr/>
          </a:p>
        </p:txBody>
      </p:sp>
      <p:grpSp>
        <p:nvGrpSpPr>
          <p:cNvPr id="328" name="Shape 328"/>
          <p:cNvGrpSpPr/>
          <p:nvPr/>
        </p:nvGrpSpPr>
        <p:grpSpPr>
          <a:xfrm>
            <a:off x="2319825" y="1639825"/>
            <a:ext cx="6689299" cy="4014674"/>
            <a:chOff x="2319825" y="1639825"/>
            <a:chExt cx="6689299" cy="4014674"/>
          </a:xfrm>
        </p:grpSpPr>
        <p:pic>
          <p:nvPicPr>
            <p:cNvPr id="329" name="Shape 329"/>
            <p:cNvPicPr preferRelativeResize="0"/>
            <p:nvPr/>
          </p:nvPicPr>
          <p:blipFill>
            <a:blip r:embed="rId3">
              <a:alphaModFix/>
            </a:blip>
            <a:stretch>
              <a:fillRect/>
            </a:stretch>
          </p:blipFill>
          <p:spPr>
            <a:xfrm>
              <a:off x="3964950" y="1639825"/>
              <a:ext cx="5044174" cy="2898349"/>
            </a:xfrm>
            <a:prstGeom prst="rect">
              <a:avLst/>
            </a:prstGeom>
            <a:noFill/>
            <a:ln>
              <a:noFill/>
            </a:ln>
          </p:spPr>
        </p:pic>
        <p:sp>
          <p:nvSpPr>
            <p:cNvPr id="330" name="Shape 330"/>
            <p:cNvSpPr txBox="1"/>
            <p:nvPr/>
          </p:nvSpPr>
          <p:spPr>
            <a:xfrm>
              <a:off x="2319825" y="5379100"/>
              <a:ext cx="2667900" cy="275400"/>
            </a:xfrm>
            <a:prstGeom prst="rect">
              <a:avLst/>
            </a:prstGeom>
            <a:noFill/>
            <a:ln>
              <a:noFill/>
            </a:ln>
          </p:spPr>
          <p:txBody>
            <a:bodyPr lIns="91425" tIns="91425" rIns="91425" bIns="91425" anchor="t" anchorCtr="0">
              <a:noAutofit/>
            </a:bodyPr>
            <a:lstStyle/>
            <a:p>
              <a:pPr lvl="0">
                <a:spcBef>
                  <a:spcPts val="0"/>
                </a:spcBef>
                <a:buNone/>
              </a:pPr>
              <a:r>
                <a:rPr lang="en" sz="1600" b="1"/>
                <a:t>Observed - Predicted</a:t>
              </a:r>
            </a:p>
          </p:txBody>
        </p:sp>
        <p:sp>
          <p:nvSpPr>
            <p:cNvPr id="331" name="Shape 331"/>
            <p:cNvSpPr/>
            <p:nvPr/>
          </p:nvSpPr>
          <p:spPr>
            <a:xfrm rot="-3322443">
              <a:off x="4393082" y="4915225"/>
              <a:ext cx="753938" cy="275364"/>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
                                        </p:tgtEl>
                                        <p:attrNameLst>
                                          <p:attrName>style.visibility</p:attrName>
                                        </p:attrNameLst>
                                      </p:cBhvr>
                                      <p:to>
                                        <p:strVal val="visible"/>
                                      </p:to>
                                    </p:set>
                                    <p:animEffect transition="in" filter="fade">
                                      <p:cBhvr>
                                        <p:cTn id="7" dur="1000"/>
                                        <p:tgtEl>
                                          <p:spTgt spid="3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8"/>
                                        </p:tgtEl>
                                        <p:attrNameLst>
                                          <p:attrName>style.visibility</p:attrName>
                                        </p:attrNameLst>
                                      </p:cBhvr>
                                      <p:to>
                                        <p:strVal val="visible"/>
                                      </p:to>
                                    </p:set>
                                    <p:animEffect transition="in" filter="fade">
                                      <p:cBhvr>
                                        <p:cTn id="12" dur="10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25</a:t>
            </a:fld>
            <a:endParaRPr lang="en"/>
          </a:p>
        </p:txBody>
      </p:sp>
      <p:sp>
        <p:nvSpPr>
          <p:cNvPr id="337" name="Shape 337"/>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Post-analysis:  specific missed predictions</a:t>
            </a:r>
          </a:p>
        </p:txBody>
      </p:sp>
      <p:sp>
        <p:nvSpPr>
          <p:cNvPr id="338" name="Shape 338"/>
          <p:cNvSpPr txBox="1"/>
          <p:nvPr/>
        </p:nvSpPr>
        <p:spPr>
          <a:xfrm>
            <a:off x="404125" y="1507800"/>
            <a:ext cx="3307500" cy="2115600"/>
          </a:xfrm>
          <a:prstGeom prst="rect">
            <a:avLst/>
          </a:prstGeom>
          <a:noFill/>
          <a:ln>
            <a:noFill/>
          </a:ln>
        </p:spPr>
        <p:txBody>
          <a:bodyPr lIns="91425" tIns="91425" rIns="91425" bIns="91425" anchor="t" anchorCtr="0">
            <a:noAutofit/>
          </a:bodyPr>
          <a:lstStyle/>
          <a:p>
            <a:pPr lvl="0" rtl="0">
              <a:lnSpc>
                <a:spcPct val="115000"/>
              </a:lnSpc>
              <a:spcBef>
                <a:spcPts val="0"/>
              </a:spcBef>
              <a:spcAft>
                <a:spcPts val="1600"/>
              </a:spcAft>
              <a:buNone/>
            </a:pPr>
            <a:endParaRPr sz="1800">
              <a:solidFill>
                <a:schemeClr val="dk2"/>
              </a:solidFill>
              <a:latin typeface="Roboto"/>
              <a:ea typeface="Roboto"/>
              <a:cs typeface="Roboto"/>
              <a:sym typeface="Roboto"/>
            </a:endParaRPr>
          </a:p>
          <a:p>
            <a:pPr lvl="0" rtl="0">
              <a:lnSpc>
                <a:spcPct val="115000"/>
              </a:lnSpc>
              <a:spcBef>
                <a:spcPts val="0"/>
              </a:spcBef>
              <a:spcAft>
                <a:spcPts val="1600"/>
              </a:spcAft>
              <a:buNone/>
            </a:pPr>
            <a:r>
              <a:rPr lang="en" sz="1800">
                <a:solidFill>
                  <a:schemeClr val="dk2"/>
                </a:solidFill>
                <a:latin typeface="Roboto"/>
                <a:ea typeface="Roboto"/>
                <a:cs typeface="Roboto"/>
                <a:sym typeface="Roboto"/>
              </a:rPr>
              <a:t>It predicted values that were too low for a mixture of regions:</a:t>
            </a:r>
          </a:p>
        </p:txBody>
      </p:sp>
      <p:grpSp>
        <p:nvGrpSpPr>
          <p:cNvPr id="339" name="Shape 339"/>
          <p:cNvGrpSpPr/>
          <p:nvPr/>
        </p:nvGrpSpPr>
        <p:grpSpPr>
          <a:xfrm>
            <a:off x="1826875" y="1507799"/>
            <a:ext cx="7182250" cy="4693783"/>
            <a:chOff x="1826875" y="1507799"/>
            <a:chExt cx="7182250" cy="4693783"/>
          </a:xfrm>
        </p:grpSpPr>
        <p:pic>
          <p:nvPicPr>
            <p:cNvPr id="340" name="Shape 340"/>
            <p:cNvPicPr preferRelativeResize="0"/>
            <p:nvPr/>
          </p:nvPicPr>
          <p:blipFill>
            <a:blip r:embed="rId3">
              <a:alphaModFix/>
            </a:blip>
            <a:stretch>
              <a:fillRect/>
            </a:stretch>
          </p:blipFill>
          <p:spPr>
            <a:xfrm>
              <a:off x="3711624" y="1507799"/>
              <a:ext cx="5297500" cy="3801087"/>
            </a:xfrm>
            <a:prstGeom prst="rect">
              <a:avLst/>
            </a:prstGeom>
            <a:noFill/>
            <a:ln>
              <a:noFill/>
            </a:ln>
          </p:spPr>
        </p:pic>
        <p:sp>
          <p:nvSpPr>
            <p:cNvPr id="341" name="Shape 341"/>
            <p:cNvSpPr txBox="1"/>
            <p:nvPr/>
          </p:nvSpPr>
          <p:spPr>
            <a:xfrm>
              <a:off x="1826875" y="5926175"/>
              <a:ext cx="2667900" cy="275400"/>
            </a:xfrm>
            <a:prstGeom prst="rect">
              <a:avLst/>
            </a:prstGeom>
            <a:noFill/>
            <a:ln>
              <a:noFill/>
            </a:ln>
          </p:spPr>
          <p:txBody>
            <a:bodyPr lIns="91425" tIns="91425" rIns="91425" bIns="91425" anchor="t" anchorCtr="0">
              <a:noAutofit/>
            </a:bodyPr>
            <a:lstStyle/>
            <a:p>
              <a:pPr lvl="0" rtl="0">
                <a:spcBef>
                  <a:spcPts val="0"/>
                </a:spcBef>
                <a:buNone/>
              </a:pPr>
              <a:r>
                <a:rPr lang="en" sz="1600" b="1"/>
                <a:t>Observed - Predicted</a:t>
              </a:r>
            </a:p>
          </p:txBody>
        </p:sp>
        <p:sp>
          <p:nvSpPr>
            <p:cNvPr id="342" name="Shape 342"/>
            <p:cNvSpPr/>
            <p:nvPr/>
          </p:nvSpPr>
          <p:spPr>
            <a:xfrm rot="-3322443">
              <a:off x="4195032" y="5675400"/>
              <a:ext cx="753938" cy="275364"/>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10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9"/>
                                        </p:tgtEl>
                                        <p:attrNameLst>
                                          <p:attrName>style.visibility</p:attrName>
                                        </p:attrNameLst>
                                      </p:cBhvr>
                                      <p:to>
                                        <p:strVal val="visible"/>
                                      </p:to>
                                    </p:set>
                                    <p:animEffect transition="in" filter="fade">
                                      <p:cBhvr>
                                        <p:cTn id="12" dur="10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26</a:t>
            </a:fld>
            <a:endParaRPr lang="en"/>
          </a:p>
        </p:txBody>
      </p:sp>
      <p:sp>
        <p:nvSpPr>
          <p:cNvPr id="348" name="Shape 348"/>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Post-analysis:  Error rate for variants in different chromatin state </a:t>
            </a:r>
          </a:p>
        </p:txBody>
      </p:sp>
      <p:sp>
        <p:nvSpPr>
          <p:cNvPr id="349" name="Shape 349"/>
          <p:cNvSpPr txBox="1">
            <a:spLocks noGrp="1"/>
          </p:cNvSpPr>
          <p:nvPr>
            <p:ph type="body" idx="1"/>
          </p:nvPr>
        </p:nvSpPr>
        <p:spPr>
          <a:xfrm>
            <a:off x="311700" y="1203008"/>
            <a:ext cx="8520600" cy="4452000"/>
          </a:xfrm>
          <a:prstGeom prst="rect">
            <a:avLst/>
          </a:prstGeom>
        </p:spPr>
        <p:txBody>
          <a:bodyPr lIns="91425" tIns="91425" rIns="91425" bIns="91425" anchor="t" anchorCtr="0">
            <a:noAutofit/>
          </a:bodyPr>
          <a:lstStyle/>
          <a:p>
            <a:pPr lvl="0" rtl="0">
              <a:spcBef>
                <a:spcPts val="0"/>
              </a:spcBef>
              <a:buNone/>
            </a:pPr>
            <a:r>
              <a:rPr lang="en"/>
              <a:t>Significant Expression (“RegHit”) Prediction</a:t>
            </a:r>
          </a:p>
        </p:txBody>
      </p:sp>
      <p:grpSp>
        <p:nvGrpSpPr>
          <p:cNvPr id="350" name="Shape 350"/>
          <p:cNvGrpSpPr/>
          <p:nvPr/>
        </p:nvGrpSpPr>
        <p:grpSpPr>
          <a:xfrm>
            <a:off x="-64975" y="1946566"/>
            <a:ext cx="4536299" cy="4377266"/>
            <a:chOff x="-64975" y="1946566"/>
            <a:chExt cx="4536299" cy="4377266"/>
          </a:xfrm>
        </p:grpSpPr>
        <p:pic>
          <p:nvPicPr>
            <p:cNvPr id="351" name="Shape 351"/>
            <p:cNvPicPr preferRelativeResize="0"/>
            <p:nvPr/>
          </p:nvPicPr>
          <p:blipFill rotWithShape="1">
            <a:blip r:embed="rId3">
              <a:alphaModFix/>
            </a:blip>
            <a:srcRect t="2426" b="2435"/>
            <a:stretch/>
          </p:blipFill>
          <p:spPr>
            <a:xfrm>
              <a:off x="708774" y="1946566"/>
              <a:ext cx="3762549" cy="4175565"/>
            </a:xfrm>
            <a:prstGeom prst="rect">
              <a:avLst/>
            </a:prstGeom>
            <a:noFill/>
            <a:ln>
              <a:noFill/>
            </a:ln>
          </p:spPr>
        </p:pic>
        <p:sp>
          <p:nvSpPr>
            <p:cNvPr id="352" name="Shape 352"/>
            <p:cNvSpPr txBox="1"/>
            <p:nvPr/>
          </p:nvSpPr>
          <p:spPr>
            <a:xfrm>
              <a:off x="1786300" y="6020533"/>
              <a:ext cx="1710900" cy="303300"/>
            </a:xfrm>
            <a:prstGeom prst="rect">
              <a:avLst/>
            </a:prstGeom>
            <a:noFill/>
            <a:ln>
              <a:noFill/>
            </a:ln>
          </p:spPr>
          <p:txBody>
            <a:bodyPr lIns="91425" tIns="91425" rIns="91425" bIns="91425" anchor="t" anchorCtr="0">
              <a:noAutofit/>
            </a:bodyPr>
            <a:lstStyle/>
            <a:p>
              <a:pPr lvl="0" rtl="0">
                <a:spcBef>
                  <a:spcPts val="0"/>
                </a:spcBef>
                <a:buNone/>
              </a:pPr>
              <a:r>
                <a:rPr lang="en"/>
                <a:t>Error rate estimate</a:t>
              </a:r>
            </a:p>
          </p:txBody>
        </p:sp>
        <p:sp>
          <p:nvSpPr>
            <p:cNvPr id="353" name="Shape 353"/>
            <p:cNvSpPr txBox="1"/>
            <p:nvPr/>
          </p:nvSpPr>
          <p:spPr>
            <a:xfrm>
              <a:off x="-64975" y="3147466"/>
              <a:ext cx="974400" cy="1025100"/>
            </a:xfrm>
            <a:prstGeom prst="rect">
              <a:avLst/>
            </a:prstGeom>
            <a:noFill/>
            <a:ln>
              <a:noFill/>
            </a:ln>
          </p:spPr>
          <p:txBody>
            <a:bodyPr lIns="91425" tIns="91425" rIns="91425" bIns="91425" anchor="t" anchorCtr="0">
              <a:noAutofit/>
            </a:bodyPr>
            <a:lstStyle/>
            <a:p>
              <a:pPr lvl="0">
                <a:spcBef>
                  <a:spcPts val="0"/>
                </a:spcBef>
                <a:buNone/>
              </a:pPr>
              <a:r>
                <a:rPr lang="en" sz="1200"/>
                <a:t>Chromatin state</a:t>
              </a:r>
            </a:p>
          </p:txBody>
        </p:sp>
      </p:grpSp>
      <p:grpSp>
        <p:nvGrpSpPr>
          <p:cNvPr id="354" name="Shape 354"/>
          <p:cNvGrpSpPr/>
          <p:nvPr/>
        </p:nvGrpSpPr>
        <p:grpSpPr>
          <a:xfrm>
            <a:off x="4288024" y="2094666"/>
            <a:ext cx="3708150" cy="4229166"/>
            <a:chOff x="4288024" y="2094666"/>
            <a:chExt cx="3708150" cy="4229166"/>
          </a:xfrm>
        </p:grpSpPr>
        <p:grpSp>
          <p:nvGrpSpPr>
            <p:cNvPr id="355" name="Shape 355"/>
            <p:cNvGrpSpPr/>
            <p:nvPr/>
          </p:nvGrpSpPr>
          <p:grpSpPr>
            <a:xfrm>
              <a:off x="4288024" y="2094666"/>
              <a:ext cx="3582200" cy="4229166"/>
              <a:chOff x="4288024" y="2094666"/>
              <a:chExt cx="3582200" cy="4229166"/>
            </a:xfrm>
          </p:grpSpPr>
          <p:pic>
            <p:nvPicPr>
              <p:cNvPr id="356" name="Shape 356"/>
              <p:cNvPicPr preferRelativeResize="0"/>
              <p:nvPr/>
            </p:nvPicPr>
            <p:blipFill rotWithShape="1">
              <a:blip r:embed="rId4">
                <a:alphaModFix/>
              </a:blip>
              <a:srcRect t="369" b="2430"/>
              <a:stretch/>
            </p:blipFill>
            <p:spPr>
              <a:xfrm rot="5400000">
                <a:off x="4139440" y="2243250"/>
                <a:ext cx="3879367" cy="3582200"/>
              </a:xfrm>
              <a:prstGeom prst="rect">
                <a:avLst/>
              </a:prstGeom>
              <a:noFill/>
              <a:ln>
                <a:noFill/>
              </a:ln>
            </p:spPr>
          </p:pic>
          <p:sp>
            <p:nvSpPr>
              <p:cNvPr id="357" name="Shape 357"/>
              <p:cNvSpPr txBox="1"/>
              <p:nvPr/>
            </p:nvSpPr>
            <p:spPr>
              <a:xfrm>
                <a:off x="4970962" y="6020533"/>
                <a:ext cx="1710900" cy="303300"/>
              </a:xfrm>
              <a:prstGeom prst="rect">
                <a:avLst/>
              </a:prstGeom>
              <a:noFill/>
              <a:ln>
                <a:noFill/>
              </a:ln>
            </p:spPr>
            <p:txBody>
              <a:bodyPr lIns="91425" tIns="91425" rIns="91425" bIns="91425" anchor="t" anchorCtr="0">
                <a:noAutofit/>
              </a:bodyPr>
              <a:lstStyle/>
              <a:p>
                <a:pPr lvl="0" rtl="0">
                  <a:spcBef>
                    <a:spcPts val="0"/>
                  </a:spcBef>
                  <a:buNone/>
                </a:pPr>
                <a:r>
                  <a:rPr lang="en"/>
                  <a:t>Num of variants</a:t>
                </a:r>
              </a:p>
            </p:txBody>
          </p:sp>
        </p:grpSp>
        <p:grpSp>
          <p:nvGrpSpPr>
            <p:cNvPr id="358" name="Shape 358"/>
            <p:cNvGrpSpPr/>
            <p:nvPr/>
          </p:nvGrpSpPr>
          <p:grpSpPr>
            <a:xfrm>
              <a:off x="6090275" y="2159513"/>
              <a:ext cx="1905900" cy="987875"/>
              <a:chOff x="6729150" y="1596125"/>
              <a:chExt cx="1905900" cy="740925"/>
            </a:xfrm>
          </p:grpSpPr>
          <p:sp>
            <p:nvSpPr>
              <p:cNvPr id="359" name="Shape 359"/>
              <p:cNvSpPr/>
              <p:nvPr/>
            </p:nvSpPr>
            <p:spPr>
              <a:xfrm>
                <a:off x="6729150" y="1727975"/>
                <a:ext cx="195000" cy="129900"/>
              </a:xfrm>
              <a:prstGeom prst="rect">
                <a:avLst/>
              </a:prstGeom>
              <a:solidFill>
                <a:srgbClr val="FF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0" name="Shape 360"/>
              <p:cNvSpPr txBox="1"/>
              <p:nvPr/>
            </p:nvSpPr>
            <p:spPr>
              <a:xfrm>
                <a:off x="6924150" y="1596125"/>
                <a:ext cx="1710900" cy="393600"/>
              </a:xfrm>
              <a:prstGeom prst="rect">
                <a:avLst/>
              </a:prstGeom>
              <a:noFill/>
              <a:ln>
                <a:noFill/>
              </a:ln>
            </p:spPr>
            <p:txBody>
              <a:bodyPr lIns="91425" tIns="91425" rIns="91425" bIns="91425" anchor="t" anchorCtr="0">
                <a:noAutofit/>
              </a:bodyPr>
              <a:lstStyle/>
              <a:p>
                <a:pPr lvl="0">
                  <a:spcBef>
                    <a:spcPts val="0"/>
                  </a:spcBef>
                  <a:buNone/>
                </a:pPr>
                <a:r>
                  <a:rPr lang="en"/>
                  <a:t>Positive variant</a:t>
                </a:r>
              </a:p>
            </p:txBody>
          </p:sp>
          <p:sp>
            <p:nvSpPr>
              <p:cNvPr id="361" name="Shape 361"/>
              <p:cNvSpPr/>
              <p:nvPr/>
            </p:nvSpPr>
            <p:spPr>
              <a:xfrm>
                <a:off x="6729150" y="2075300"/>
                <a:ext cx="195000" cy="129900"/>
              </a:xfrm>
              <a:prstGeom prst="rect">
                <a:avLst/>
              </a:prstGeom>
              <a:solidFill>
                <a:srgbClr val="0000F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2" name="Shape 362"/>
              <p:cNvSpPr txBox="1"/>
              <p:nvPr/>
            </p:nvSpPr>
            <p:spPr>
              <a:xfrm>
                <a:off x="6924150" y="1943450"/>
                <a:ext cx="1710900" cy="393600"/>
              </a:xfrm>
              <a:prstGeom prst="rect">
                <a:avLst/>
              </a:prstGeom>
              <a:noFill/>
              <a:ln>
                <a:noFill/>
              </a:ln>
            </p:spPr>
            <p:txBody>
              <a:bodyPr lIns="91425" tIns="91425" rIns="91425" bIns="91425" anchor="t" anchorCtr="0">
                <a:noAutofit/>
              </a:bodyPr>
              <a:lstStyle/>
              <a:p>
                <a:pPr lvl="0" rtl="0">
                  <a:spcBef>
                    <a:spcPts val="0"/>
                  </a:spcBef>
                  <a:buNone/>
                </a:pPr>
                <a:r>
                  <a:rPr lang="en"/>
                  <a:t>Negative variant</a:t>
                </a:r>
              </a:p>
            </p:txBody>
          </p:sp>
        </p:gr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animEffect transition="in" filter="fade">
                                      <p:cBhvr>
                                        <p:cTn id="7" dur="1000"/>
                                        <p:tgtEl>
                                          <p:spTgt spid="3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4"/>
                                        </p:tgtEl>
                                        <p:attrNameLst>
                                          <p:attrName>style.visibility</p:attrName>
                                        </p:attrNameLst>
                                      </p:cBhvr>
                                      <p:to>
                                        <p:strVal val="visible"/>
                                      </p:to>
                                    </p:set>
                                    <p:animEffect transition="in" filter="fade">
                                      <p:cBhvr>
                                        <p:cTn id="12" dur="10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27</a:t>
            </a:fld>
            <a:endParaRPr lang="en"/>
          </a:p>
        </p:txBody>
      </p:sp>
      <p:sp>
        <p:nvSpPr>
          <p:cNvPr id="368" name="Shape 368"/>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Post-analysis:  Error rate for variants in different chromatin state </a:t>
            </a:r>
          </a:p>
        </p:txBody>
      </p:sp>
      <p:sp>
        <p:nvSpPr>
          <p:cNvPr id="369" name="Shape 369"/>
          <p:cNvSpPr txBox="1">
            <a:spLocks noGrp="1"/>
          </p:cNvSpPr>
          <p:nvPr>
            <p:ph type="body" idx="1"/>
          </p:nvPr>
        </p:nvSpPr>
        <p:spPr>
          <a:xfrm>
            <a:off x="311700" y="1203008"/>
            <a:ext cx="8520600" cy="4452000"/>
          </a:xfrm>
          <a:prstGeom prst="rect">
            <a:avLst/>
          </a:prstGeom>
        </p:spPr>
        <p:txBody>
          <a:bodyPr lIns="91425" tIns="91425" rIns="91425" bIns="91425" anchor="t" anchorCtr="0">
            <a:noAutofit/>
          </a:bodyPr>
          <a:lstStyle/>
          <a:p>
            <a:pPr lvl="0" rtl="0">
              <a:spcBef>
                <a:spcPts val="0"/>
              </a:spcBef>
              <a:buNone/>
            </a:pPr>
            <a:r>
              <a:rPr lang="en"/>
              <a:t>Significant Allele-specific Expression (“emVar”) Prediction</a:t>
            </a:r>
          </a:p>
        </p:txBody>
      </p:sp>
      <p:grpSp>
        <p:nvGrpSpPr>
          <p:cNvPr id="370" name="Shape 370"/>
          <p:cNvGrpSpPr/>
          <p:nvPr/>
        </p:nvGrpSpPr>
        <p:grpSpPr>
          <a:xfrm>
            <a:off x="-64975" y="1724266"/>
            <a:ext cx="4573974" cy="4599566"/>
            <a:chOff x="-64975" y="1724266"/>
            <a:chExt cx="4573974" cy="4599566"/>
          </a:xfrm>
        </p:grpSpPr>
        <p:sp>
          <p:nvSpPr>
            <p:cNvPr id="371" name="Shape 371"/>
            <p:cNvSpPr txBox="1"/>
            <p:nvPr/>
          </p:nvSpPr>
          <p:spPr>
            <a:xfrm>
              <a:off x="1786300" y="6020533"/>
              <a:ext cx="1710900" cy="303300"/>
            </a:xfrm>
            <a:prstGeom prst="rect">
              <a:avLst/>
            </a:prstGeom>
            <a:noFill/>
            <a:ln>
              <a:noFill/>
            </a:ln>
          </p:spPr>
          <p:txBody>
            <a:bodyPr lIns="91425" tIns="91425" rIns="91425" bIns="91425" anchor="t" anchorCtr="0">
              <a:noAutofit/>
            </a:bodyPr>
            <a:lstStyle/>
            <a:p>
              <a:pPr lvl="0">
                <a:spcBef>
                  <a:spcPts val="0"/>
                </a:spcBef>
                <a:buNone/>
              </a:pPr>
              <a:r>
                <a:rPr lang="en"/>
                <a:t>Error rate estimate</a:t>
              </a:r>
            </a:p>
          </p:txBody>
        </p:sp>
        <p:pic>
          <p:nvPicPr>
            <p:cNvPr id="372" name="Shape 372"/>
            <p:cNvPicPr preferRelativeResize="0"/>
            <p:nvPr/>
          </p:nvPicPr>
          <p:blipFill>
            <a:blip r:embed="rId3">
              <a:alphaModFix/>
            </a:blip>
            <a:stretch>
              <a:fillRect/>
            </a:stretch>
          </p:blipFill>
          <p:spPr>
            <a:xfrm>
              <a:off x="672975" y="1724266"/>
              <a:ext cx="3836024" cy="4363133"/>
            </a:xfrm>
            <a:prstGeom prst="rect">
              <a:avLst/>
            </a:prstGeom>
            <a:noFill/>
            <a:ln>
              <a:noFill/>
            </a:ln>
          </p:spPr>
        </p:pic>
        <p:sp>
          <p:nvSpPr>
            <p:cNvPr id="373" name="Shape 373"/>
            <p:cNvSpPr txBox="1"/>
            <p:nvPr/>
          </p:nvSpPr>
          <p:spPr>
            <a:xfrm>
              <a:off x="-64975" y="3147466"/>
              <a:ext cx="974400" cy="1025100"/>
            </a:xfrm>
            <a:prstGeom prst="rect">
              <a:avLst/>
            </a:prstGeom>
            <a:noFill/>
            <a:ln>
              <a:noFill/>
            </a:ln>
          </p:spPr>
          <p:txBody>
            <a:bodyPr lIns="91425" tIns="91425" rIns="91425" bIns="91425" anchor="t" anchorCtr="0">
              <a:noAutofit/>
            </a:bodyPr>
            <a:lstStyle/>
            <a:p>
              <a:pPr lvl="0" rtl="0">
                <a:spcBef>
                  <a:spcPts val="0"/>
                </a:spcBef>
                <a:buNone/>
              </a:pPr>
              <a:r>
                <a:rPr lang="en" sz="1200"/>
                <a:t>Chromatin state</a:t>
              </a:r>
            </a:p>
          </p:txBody>
        </p:sp>
      </p:grpSp>
      <p:grpSp>
        <p:nvGrpSpPr>
          <p:cNvPr id="374" name="Shape 374"/>
          <p:cNvGrpSpPr/>
          <p:nvPr/>
        </p:nvGrpSpPr>
        <p:grpSpPr>
          <a:xfrm>
            <a:off x="4330975" y="2021333"/>
            <a:ext cx="3665199" cy="4302500"/>
            <a:chOff x="4330975" y="2021333"/>
            <a:chExt cx="3665199" cy="4302500"/>
          </a:xfrm>
        </p:grpSpPr>
        <p:sp>
          <p:nvSpPr>
            <p:cNvPr id="375" name="Shape 375"/>
            <p:cNvSpPr txBox="1"/>
            <p:nvPr/>
          </p:nvSpPr>
          <p:spPr>
            <a:xfrm>
              <a:off x="4970962" y="6020533"/>
              <a:ext cx="1710900" cy="303300"/>
            </a:xfrm>
            <a:prstGeom prst="rect">
              <a:avLst/>
            </a:prstGeom>
            <a:noFill/>
            <a:ln>
              <a:noFill/>
            </a:ln>
          </p:spPr>
          <p:txBody>
            <a:bodyPr lIns="91425" tIns="91425" rIns="91425" bIns="91425" anchor="t" anchorCtr="0">
              <a:noAutofit/>
            </a:bodyPr>
            <a:lstStyle/>
            <a:p>
              <a:pPr lvl="0" rtl="0">
                <a:spcBef>
                  <a:spcPts val="0"/>
                </a:spcBef>
                <a:buNone/>
              </a:pPr>
              <a:r>
                <a:rPr lang="en"/>
                <a:t>Num of variants</a:t>
              </a:r>
            </a:p>
          </p:txBody>
        </p:sp>
        <p:pic>
          <p:nvPicPr>
            <p:cNvPr id="376" name="Shape 376"/>
            <p:cNvPicPr preferRelativeResize="0"/>
            <p:nvPr/>
          </p:nvPicPr>
          <p:blipFill rotWithShape="1">
            <a:blip r:embed="rId4">
              <a:alphaModFix/>
            </a:blip>
            <a:srcRect b="2267"/>
            <a:stretch/>
          </p:blipFill>
          <p:spPr>
            <a:xfrm rot="5400000">
              <a:off x="4170379" y="2181929"/>
              <a:ext cx="3927067" cy="3605874"/>
            </a:xfrm>
            <a:prstGeom prst="rect">
              <a:avLst/>
            </a:prstGeom>
            <a:noFill/>
            <a:ln>
              <a:noFill/>
            </a:ln>
          </p:spPr>
        </p:pic>
        <p:grpSp>
          <p:nvGrpSpPr>
            <p:cNvPr id="377" name="Shape 377"/>
            <p:cNvGrpSpPr/>
            <p:nvPr/>
          </p:nvGrpSpPr>
          <p:grpSpPr>
            <a:xfrm>
              <a:off x="6090275" y="2159513"/>
              <a:ext cx="1905900" cy="987875"/>
              <a:chOff x="6729150" y="1596125"/>
              <a:chExt cx="1905900" cy="740925"/>
            </a:xfrm>
          </p:grpSpPr>
          <p:sp>
            <p:nvSpPr>
              <p:cNvPr id="378" name="Shape 378"/>
              <p:cNvSpPr/>
              <p:nvPr/>
            </p:nvSpPr>
            <p:spPr>
              <a:xfrm>
                <a:off x="6729150" y="1727975"/>
                <a:ext cx="195000" cy="129900"/>
              </a:xfrm>
              <a:prstGeom prst="rect">
                <a:avLst/>
              </a:prstGeom>
              <a:solidFill>
                <a:srgbClr val="FF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79" name="Shape 379"/>
              <p:cNvSpPr txBox="1"/>
              <p:nvPr/>
            </p:nvSpPr>
            <p:spPr>
              <a:xfrm>
                <a:off x="6924150" y="1596125"/>
                <a:ext cx="1710900" cy="393600"/>
              </a:xfrm>
              <a:prstGeom prst="rect">
                <a:avLst/>
              </a:prstGeom>
              <a:noFill/>
              <a:ln>
                <a:noFill/>
              </a:ln>
            </p:spPr>
            <p:txBody>
              <a:bodyPr lIns="91425" tIns="91425" rIns="91425" bIns="91425" anchor="t" anchorCtr="0">
                <a:noAutofit/>
              </a:bodyPr>
              <a:lstStyle/>
              <a:p>
                <a:pPr lvl="0" rtl="0">
                  <a:spcBef>
                    <a:spcPts val="0"/>
                  </a:spcBef>
                  <a:buNone/>
                </a:pPr>
                <a:r>
                  <a:rPr lang="en"/>
                  <a:t>Positive variant</a:t>
                </a:r>
              </a:p>
            </p:txBody>
          </p:sp>
          <p:sp>
            <p:nvSpPr>
              <p:cNvPr id="380" name="Shape 380"/>
              <p:cNvSpPr/>
              <p:nvPr/>
            </p:nvSpPr>
            <p:spPr>
              <a:xfrm>
                <a:off x="6729150" y="2075300"/>
                <a:ext cx="195000" cy="129900"/>
              </a:xfrm>
              <a:prstGeom prst="rect">
                <a:avLst/>
              </a:prstGeom>
              <a:solidFill>
                <a:srgbClr val="0000F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81" name="Shape 381"/>
              <p:cNvSpPr txBox="1"/>
              <p:nvPr/>
            </p:nvSpPr>
            <p:spPr>
              <a:xfrm>
                <a:off x="6924150" y="1943450"/>
                <a:ext cx="1710900" cy="393600"/>
              </a:xfrm>
              <a:prstGeom prst="rect">
                <a:avLst/>
              </a:prstGeom>
              <a:noFill/>
              <a:ln>
                <a:noFill/>
              </a:ln>
            </p:spPr>
            <p:txBody>
              <a:bodyPr lIns="91425" tIns="91425" rIns="91425" bIns="91425" anchor="t" anchorCtr="0">
                <a:noAutofit/>
              </a:bodyPr>
              <a:lstStyle/>
              <a:p>
                <a:pPr lvl="0" rtl="0">
                  <a:spcBef>
                    <a:spcPts val="0"/>
                  </a:spcBef>
                  <a:buNone/>
                </a:pPr>
                <a:r>
                  <a:rPr lang="en"/>
                  <a:t>Negative variant</a:t>
                </a:r>
              </a:p>
            </p:txBody>
          </p:sp>
        </p:gr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0"/>
                                        </p:tgtEl>
                                        <p:attrNameLst>
                                          <p:attrName>style.visibility</p:attrName>
                                        </p:attrNameLst>
                                      </p:cBhvr>
                                      <p:to>
                                        <p:strVal val="visible"/>
                                      </p:to>
                                    </p:set>
                                    <p:animEffect transition="in" filter="fade">
                                      <p:cBhvr>
                                        <p:cTn id="7" dur="1000"/>
                                        <p:tgtEl>
                                          <p:spTgt spid="3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4"/>
                                        </p:tgtEl>
                                        <p:attrNameLst>
                                          <p:attrName>style.visibility</p:attrName>
                                        </p:attrNameLst>
                                      </p:cBhvr>
                                      <p:to>
                                        <p:strVal val="visible"/>
                                      </p:to>
                                    </p:set>
                                    <p:animEffect transition="in" filter="fade">
                                      <p:cBhvr>
                                        <p:cTn id="12" dur="1000"/>
                                        <p:tgtEl>
                                          <p:spTgt spid="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Shape 386"/>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dirty="0"/>
              <a:t>Relative </a:t>
            </a:r>
            <a:r>
              <a:rPr lang="en" dirty="0" smtClean="0"/>
              <a:t>performance</a:t>
            </a:r>
            <a:r>
              <a:rPr lang="en-US" dirty="0" smtClean="0"/>
              <a:t> on test set</a:t>
            </a:r>
            <a:r>
              <a:rPr lang="en" dirty="0" smtClean="0"/>
              <a:t> </a:t>
            </a:r>
            <a:r>
              <a:rPr lang="en" dirty="0"/>
              <a:t>---  task1</a:t>
            </a:r>
          </a:p>
        </p:txBody>
      </p:sp>
      <p:sp>
        <p:nvSpPr>
          <p:cNvPr id="387" name="Shape 38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28</a:t>
            </a:fld>
            <a:endParaRPr lang="en"/>
          </a:p>
        </p:txBody>
      </p:sp>
      <p:pic>
        <p:nvPicPr>
          <p:cNvPr id="388" name="Shape 388"/>
          <p:cNvPicPr preferRelativeResize="0"/>
          <p:nvPr/>
        </p:nvPicPr>
        <p:blipFill>
          <a:blip r:embed="rId3">
            <a:alphaModFix/>
          </a:blip>
          <a:stretch>
            <a:fillRect/>
          </a:stretch>
        </p:blipFill>
        <p:spPr>
          <a:xfrm>
            <a:off x="5668350" y="1470001"/>
            <a:ext cx="3340774" cy="3466824"/>
          </a:xfrm>
          <a:prstGeom prst="rect">
            <a:avLst/>
          </a:prstGeom>
          <a:noFill/>
          <a:ln>
            <a:noFill/>
          </a:ln>
        </p:spPr>
      </p:pic>
      <p:pic>
        <p:nvPicPr>
          <p:cNvPr id="389" name="Shape 389"/>
          <p:cNvPicPr preferRelativeResize="0"/>
          <p:nvPr/>
        </p:nvPicPr>
        <p:blipFill>
          <a:blip r:embed="rId4">
            <a:alphaModFix/>
          </a:blip>
          <a:stretch>
            <a:fillRect/>
          </a:stretch>
        </p:blipFill>
        <p:spPr>
          <a:xfrm>
            <a:off x="311700" y="1542475"/>
            <a:ext cx="5107325" cy="3321885"/>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dirty="0"/>
              <a:t>Relative </a:t>
            </a:r>
            <a:r>
              <a:rPr lang="en" dirty="0" smtClean="0"/>
              <a:t>performance</a:t>
            </a:r>
            <a:r>
              <a:rPr lang="en-US" dirty="0" smtClean="0"/>
              <a:t> on test set</a:t>
            </a:r>
            <a:r>
              <a:rPr lang="en" dirty="0" smtClean="0"/>
              <a:t> </a:t>
            </a:r>
            <a:r>
              <a:rPr lang="en" dirty="0"/>
              <a:t>--- </a:t>
            </a:r>
            <a:r>
              <a:rPr lang="en-US" dirty="0" smtClean="0"/>
              <a:t> </a:t>
            </a:r>
            <a:r>
              <a:rPr lang="en" dirty="0" smtClean="0"/>
              <a:t>task2</a:t>
            </a:r>
            <a:endParaRPr lang="en" dirty="0"/>
          </a:p>
        </p:txBody>
      </p:sp>
      <p:sp>
        <p:nvSpPr>
          <p:cNvPr id="396" name="Shape 396"/>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29</a:t>
            </a:fld>
            <a:endParaRPr lang="en"/>
          </a:p>
        </p:txBody>
      </p:sp>
      <p:pic>
        <p:nvPicPr>
          <p:cNvPr id="397" name="Shape 397"/>
          <p:cNvPicPr preferRelativeResize="0"/>
          <p:nvPr/>
        </p:nvPicPr>
        <p:blipFill>
          <a:blip r:embed="rId3">
            <a:alphaModFix/>
          </a:blip>
          <a:stretch>
            <a:fillRect/>
          </a:stretch>
        </p:blipFill>
        <p:spPr>
          <a:xfrm>
            <a:off x="5051675" y="1750699"/>
            <a:ext cx="3408750" cy="3537374"/>
          </a:xfrm>
          <a:prstGeom prst="rect">
            <a:avLst/>
          </a:prstGeom>
          <a:noFill/>
          <a:ln>
            <a:noFill/>
          </a:ln>
        </p:spPr>
      </p:pic>
      <p:pic>
        <p:nvPicPr>
          <p:cNvPr id="398" name="Shape 398"/>
          <p:cNvPicPr preferRelativeResize="0"/>
          <p:nvPr/>
        </p:nvPicPr>
        <p:blipFill>
          <a:blip r:embed="rId4">
            <a:alphaModFix/>
          </a:blip>
          <a:stretch>
            <a:fillRect/>
          </a:stretch>
        </p:blipFill>
        <p:spPr>
          <a:xfrm>
            <a:off x="478375" y="1676598"/>
            <a:ext cx="4196799" cy="3644500"/>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Shape 404"/>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a:t>Comparison of approaches</a:t>
            </a:r>
          </a:p>
        </p:txBody>
      </p:sp>
      <p:sp>
        <p:nvSpPr>
          <p:cNvPr id="405" name="Shape 405"/>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30</a:t>
            </a:fld>
            <a:endParaRPr lang="en"/>
          </a:p>
        </p:txBody>
      </p:sp>
      <p:graphicFrame>
        <p:nvGraphicFramePr>
          <p:cNvPr id="406" name="Shape 406"/>
          <p:cNvGraphicFramePr/>
          <p:nvPr>
            <p:extLst>
              <p:ext uri="{D42A27DB-BD31-4B8C-83A1-F6EECF244321}">
                <p14:modId xmlns:p14="http://schemas.microsoft.com/office/powerpoint/2010/main" val="3866143688"/>
              </p:ext>
            </p:extLst>
          </p:nvPr>
        </p:nvGraphicFramePr>
        <p:xfrm>
          <a:off x="425900" y="1295400"/>
          <a:ext cx="7765600" cy="4876400"/>
        </p:xfrm>
        <a:graphic>
          <a:graphicData uri="http://schemas.openxmlformats.org/drawingml/2006/table">
            <a:tbl>
              <a:tblPr>
                <a:noFill/>
                <a:tableStyleId>{3676AF12-EEC0-462D-9E4E-FDEE1F886BC2}</a:tableStyleId>
              </a:tblPr>
              <a:tblGrid>
                <a:gridCol w="3543200"/>
                <a:gridCol w="603200"/>
                <a:gridCol w="603200"/>
                <a:gridCol w="603200"/>
                <a:gridCol w="603200"/>
                <a:gridCol w="603200"/>
                <a:gridCol w="603200"/>
                <a:gridCol w="603200"/>
              </a:tblGrid>
              <a:tr h="486500">
                <a:tc>
                  <a:txBody>
                    <a:bodyPr/>
                    <a:lstStyle/>
                    <a:p>
                      <a:pPr lvl="0" algn="ctr">
                        <a:spcBef>
                          <a:spcPts val="0"/>
                        </a:spcBef>
                        <a:buNone/>
                      </a:pPr>
                      <a:r>
                        <a:rPr lang="en" sz="1600" b="1"/>
                        <a:t>Group:</a:t>
                      </a:r>
                    </a:p>
                  </a:txBody>
                  <a:tcPr marL="91425" marR="91425" marT="121900" marB="121900"/>
                </a:tc>
                <a:tc>
                  <a:txBody>
                    <a:bodyPr/>
                    <a:lstStyle/>
                    <a:p>
                      <a:pPr lvl="0" algn="ctr">
                        <a:spcBef>
                          <a:spcPts val="0"/>
                        </a:spcBef>
                        <a:buNone/>
                      </a:pPr>
                      <a:r>
                        <a:rPr lang="en" sz="1600" b="1"/>
                        <a:t>1</a:t>
                      </a:r>
                    </a:p>
                  </a:txBody>
                  <a:tcPr marL="91425" marR="91425" marT="121900" marB="121900"/>
                </a:tc>
                <a:tc>
                  <a:txBody>
                    <a:bodyPr/>
                    <a:lstStyle/>
                    <a:p>
                      <a:pPr lvl="0" algn="ctr">
                        <a:spcBef>
                          <a:spcPts val="0"/>
                        </a:spcBef>
                        <a:buNone/>
                      </a:pPr>
                      <a:r>
                        <a:rPr lang="en" sz="1600" b="1"/>
                        <a:t>2</a:t>
                      </a:r>
                    </a:p>
                  </a:txBody>
                  <a:tcPr marL="91425" marR="91425" marT="121900" marB="121900"/>
                </a:tc>
                <a:tc>
                  <a:txBody>
                    <a:bodyPr/>
                    <a:lstStyle/>
                    <a:p>
                      <a:pPr lvl="0" algn="ctr">
                        <a:spcBef>
                          <a:spcPts val="0"/>
                        </a:spcBef>
                        <a:buNone/>
                      </a:pPr>
                      <a:r>
                        <a:rPr lang="en" sz="1600" b="1"/>
                        <a:t>3</a:t>
                      </a:r>
                    </a:p>
                  </a:txBody>
                  <a:tcPr marL="91425" marR="91425" marT="121900" marB="121900"/>
                </a:tc>
                <a:tc>
                  <a:txBody>
                    <a:bodyPr/>
                    <a:lstStyle/>
                    <a:p>
                      <a:pPr lvl="0" algn="ctr" rtl="0">
                        <a:spcBef>
                          <a:spcPts val="0"/>
                        </a:spcBef>
                        <a:buNone/>
                      </a:pPr>
                      <a:r>
                        <a:rPr lang="en" sz="1600" b="1" dirty="0"/>
                        <a:t>4 (*)</a:t>
                      </a:r>
                    </a:p>
                  </a:txBody>
                  <a:tcPr marL="91425" marR="91425" marT="121900" marB="121900"/>
                </a:tc>
                <a:tc>
                  <a:txBody>
                    <a:bodyPr/>
                    <a:lstStyle/>
                    <a:p>
                      <a:pPr lvl="0" algn="ctr" rtl="0">
                        <a:spcBef>
                          <a:spcPts val="0"/>
                        </a:spcBef>
                        <a:buNone/>
                      </a:pPr>
                      <a:r>
                        <a:rPr lang="en" sz="1600" b="1"/>
                        <a:t>5</a:t>
                      </a:r>
                    </a:p>
                  </a:txBody>
                  <a:tcPr marL="91425" marR="91425" marT="121900" marB="121900"/>
                </a:tc>
                <a:tc>
                  <a:txBody>
                    <a:bodyPr/>
                    <a:lstStyle/>
                    <a:p>
                      <a:pPr lvl="0" algn="ctr" rtl="0">
                        <a:spcBef>
                          <a:spcPts val="0"/>
                        </a:spcBef>
                        <a:buNone/>
                      </a:pPr>
                      <a:r>
                        <a:rPr lang="en" sz="1600" b="1"/>
                        <a:t>6</a:t>
                      </a:r>
                    </a:p>
                  </a:txBody>
                  <a:tcPr marL="91425" marR="91425" marT="121900" marB="121900"/>
                </a:tc>
                <a:tc>
                  <a:txBody>
                    <a:bodyPr/>
                    <a:lstStyle/>
                    <a:p>
                      <a:pPr lvl="0" algn="ctr" rtl="0">
                        <a:spcBef>
                          <a:spcPts val="0"/>
                        </a:spcBef>
                        <a:buNone/>
                      </a:pPr>
                      <a:r>
                        <a:rPr lang="en" sz="1600" b="1"/>
                        <a:t>7</a:t>
                      </a:r>
                    </a:p>
                  </a:txBody>
                  <a:tcPr marL="91425" marR="91425" marT="121900" marB="121900"/>
                </a:tc>
              </a:tr>
              <a:tr h="486500">
                <a:tc>
                  <a:txBody>
                    <a:bodyPr/>
                    <a:lstStyle/>
                    <a:p>
                      <a:pPr lvl="0" algn="ctr">
                        <a:spcBef>
                          <a:spcPts val="0"/>
                        </a:spcBef>
                        <a:buNone/>
                      </a:pPr>
                      <a:r>
                        <a:rPr lang="en-US" sz="1600" dirty="0" smtClean="0"/>
                        <a:t>Sequence</a:t>
                      </a:r>
                      <a:r>
                        <a:rPr lang="en-US" sz="1600" baseline="0" dirty="0" smtClean="0"/>
                        <a:t> features (k-</a:t>
                      </a:r>
                      <a:r>
                        <a:rPr lang="en-US" sz="1600" baseline="0" dirty="0" err="1" smtClean="0"/>
                        <a:t>mers</a:t>
                      </a:r>
                      <a:r>
                        <a:rPr lang="en-US" sz="1600" baseline="0" dirty="0" smtClean="0"/>
                        <a:t>)</a:t>
                      </a:r>
                      <a:endParaRPr lang="en" sz="1600" dirty="0"/>
                    </a:p>
                  </a:txBody>
                  <a:tcPr marL="91425" marR="91425" marT="121900" marB="121900"/>
                </a:tc>
                <a:tc>
                  <a:txBody>
                    <a:bodyPr/>
                    <a:lstStyle/>
                    <a:p>
                      <a:pPr lvl="0" algn="ctr">
                        <a:spcBef>
                          <a:spcPts val="0"/>
                        </a:spcBef>
                        <a:buNone/>
                      </a:pPr>
                      <a:endParaRPr lang="en" sz="1600" dirty="0"/>
                    </a:p>
                  </a:txBody>
                  <a:tcPr marL="91425" marR="91425" marT="121900" marB="121900"/>
                </a:tc>
                <a:tc>
                  <a:txBody>
                    <a:bodyPr/>
                    <a:lstStyle/>
                    <a:p>
                      <a:pPr lvl="0" algn="ctr">
                        <a:spcBef>
                          <a:spcPts val="0"/>
                        </a:spcBef>
                        <a:buNone/>
                      </a:pPr>
                      <a:endParaRPr sz="160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sz="1600" dirty="0" smtClean="0"/>
                    </a:p>
                  </a:txBody>
                  <a:tcPr marL="91425" marR="91425" marT="121900" marB="121900"/>
                </a:tc>
                <a:tc>
                  <a:txBody>
                    <a:bodyPr/>
                    <a:lstStyle/>
                    <a:p>
                      <a:pPr lvl="0" algn="ctr">
                        <a:spcBef>
                          <a:spcPts val="0"/>
                        </a:spcBef>
                        <a:buNone/>
                      </a:pPr>
                      <a:endParaRPr sz="1600"/>
                    </a:p>
                  </a:txBody>
                  <a:tcPr marL="91425" marR="91425" marT="121900" marB="121900"/>
                </a:tc>
              </a:tr>
              <a:tr h="486500">
                <a:tc>
                  <a:txBody>
                    <a:bodyPr/>
                    <a:lstStyle/>
                    <a:p>
                      <a:pPr lvl="0" algn="ctr">
                        <a:spcBef>
                          <a:spcPts val="0"/>
                        </a:spcBef>
                        <a:buNone/>
                      </a:pPr>
                      <a:r>
                        <a:rPr lang="en-US" sz="1600" dirty="0" smtClean="0"/>
                        <a:t>TF binding Motif [transfer learning]</a:t>
                      </a:r>
                      <a:endParaRPr lang="en" sz="1600" dirty="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dirty="0"/>
                    </a:p>
                  </a:txBody>
                  <a:tcPr marL="91425" marR="91425" marT="121900" marB="121900"/>
                </a:tc>
              </a:tr>
              <a:tr h="481825">
                <a:tc>
                  <a:txBody>
                    <a:bodyPr/>
                    <a:lstStyle/>
                    <a:p>
                      <a:pPr lvl="0" algn="ctr">
                        <a:spcBef>
                          <a:spcPts val="0"/>
                        </a:spcBef>
                        <a:buNone/>
                      </a:pPr>
                      <a:r>
                        <a:rPr lang="en" sz="1600" dirty="0"/>
                        <a:t>DeepBind [transfer learning] features</a:t>
                      </a:r>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a:p>
                  </a:txBody>
                  <a:tcPr marL="91425" marR="91425" marT="121900" marB="121900"/>
                </a:tc>
              </a:tr>
              <a:tr h="486500">
                <a:tc>
                  <a:txBody>
                    <a:bodyPr/>
                    <a:lstStyle/>
                    <a:p>
                      <a:pPr lvl="0" algn="ctr">
                        <a:spcBef>
                          <a:spcPts val="0"/>
                        </a:spcBef>
                        <a:buNone/>
                      </a:pPr>
                      <a:r>
                        <a:rPr lang="en" sz="1600" dirty="0"/>
                        <a:t>DeepSEA [transfer learning] features</a:t>
                      </a:r>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r>
              <a:tr h="486500">
                <a:tc>
                  <a:txBody>
                    <a:bodyPr/>
                    <a:lstStyle/>
                    <a:p>
                      <a:pPr lvl="0" algn="ctr" rtl="0">
                        <a:spcBef>
                          <a:spcPts val="0"/>
                        </a:spcBef>
                        <a:buNone/>
                      </a:pPr>
                      <a:r>
                        <a:rPr lang="en" sz="1600" dirty="0"/>
                        <a:t>Basset [transfer learning] features</a:t>
                      </a:r>
                    </a:p>
                  </a:txBody>
                  <a:tcPr marL="91425" marR="91425" marT="121900" marB="121900"/>
                </a:tc>
                <a:tc>
                  <a:txBody>
                    <a:bodyPr/>
                    <a:lstStyle/>
                    <a:p>
                      <a:pPr lvl="0" algn="ctr" rtl="0">
                        <a:spcBef>
                          <a:spcPts val="0"/>
                        </a:spcBef>
                        <a:buNone/>
                      </a:pPr>
                      <a:endParaRPr sz="1600" dirty="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rtl="0">
                        <a:spcBef>
                          <a:spcPts val="0"/>
                        </a:spcBef>
                        <a:buNone/>
                      </a:pPr>
                      <a:endParaRPr sz="1600"/>
                    </a:p>
                  </a:txBody>
                  <a:tcPr marL="91425" marR="91425" marT="121900" marB="121900"/>
                </a:tc>
                <a:tc>
                  <a:txBody>
                    <a:bodyPr/>
                    <a:lstStyle/>
                    <a:p>
                      <a:pPr lvl="0" algn="ctr" rtl="0">
                        <a:spcBef>
                          <a:spcPts val="0"/>
                        </a:spcBef>
                        <a:buNone/>
                      </a:pPr>
                      <a:endParaRPr sz="1600" dirty="0"/>
                    </a:p>
                  </a:txBody>
                  <a:tcPr marL="91425" marR="91425" marT="121900" marB="121900"/>
                </a:tc>
                <a:tc>
                  <a:txBody>
                    <a:bodyPr/>
                    <a:lstStyle/>
                    <a:p>
                      <a:pPr lvl="0" algn="ctr" rtl="0">
                        <a:spcBef>
                          <a:spcPts val="0"/>
                        </a:spcBef>
                        <a:buNone/>
                      </a:pPr>
                      <a:endParaRPr sz="1600"/>
                    </a:p>
                  </a:txBody>
                  <a:tcPr marL="91425" marR="91425" marT="121900" marB="121900"/>
                </a:tc>
                <a:tc>
                  <a:txBody>
                    <a:bodyPr/>
                    <a:lstStyle/>
                    <a:p>
                      <a:pPr lvl="0" algn="ctr" rtl="0">
                        <a:spcBef>
                          <a:spcPts val="0"/>
                        </a:spcBef>
                        <a:buNone/>
                      </a:pPr>
                      <a:endParaRPr sz="1600"/>
                    </a:p>
                  </a:txBody>
                  <a:tcPr marL="91425" marR="91425" marT="121900" marB="121900"/>
                </a:tc>
                <a:tc>
                  <a:txBody>
                    <a:bodyPr/>
                    <a:lstStyle/>
                    <a:p>
                      <a:pPr lvl="0" algn="ctr" rtl="0">
                        <a:spcBef>
                          <a:spcPts val="0"/>
                        </a:spcBef>
                        <a:buNone/>
                      </a:pPr>
                      <a:endParaRPr sz="1600" dirty="0"/>
                    </a:p>
                  </a:txBody>
                  <a:tcPr marL="91425" marR="91425" marT="121900" marB="121900"/>
                </a:tc>
              </a:tr>
              <a:tr h="486500">
                <a:tc>
                  <a:txBody>
                    <a:bodyPr/>
                    <a:lstStyle/>
                    <a:p>
                      <a:pPr lvl="0" algn="ctr" rtl="0">
                        <a:spcBef>
                          <a:spcPts val="0"/>
                        </a:spcBef>
                        <a:buNone/>
                      </a:pPr>
                      <a:r>
                        <a:rPr lang="en" sz="1600"/>
                        <a:t>Conservation features</a:t>
                      </a:r>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rtl="0">
                        <a:spcBef>
                          <a:spcPts val="0"/>
                        </a:spcBef>
                        <a:buNone/>
                      </a:pPr>
                      <a:endParaRPr sz="1600"/>
                    </a:p>
                  </a:txBody>
                  <a:tcPr marL="91425" marR="91425" marT="121900" marB="121900"/>
                </a:tc>
              </a:tr>
              <a:tr h="486500">
                <a:tc>
                  <a:txBody>
                    <a:bodyPr/>
                    <a:lstStyle/>
                    <a:p>
                      <a:pPr lvl="0" algn="ctr" rtl="0">
                        <a:spcBef>
                          <a:spcPts val="0"/>
                        </a:spcBef>
                        <a:buNone/>
                      </a:pPr>
                      <a:r>
                        <a:rPr lang="en" sz="1600"/>
                        <a:t>ENCODE track features</a:t>
                      </a:r>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a:p>
                  </a:txBody>
                  <a:tcPr marL="91425" marR="91425" marT="121900" marB="121900"/>
                </a:tc>
                <a:tc>
                  <a:txBody>
                    <a:bodyPr/>
                    <a:lstStyle/>
                    <a:p>
                      <a:pPr lvl="0" algn="ctr">
                        <a:spcBef>
                          <a:spcPts val="0"/>
                        </a:spcBef>
                        <a:buNone/>
                      </a:pPr>
                      <a:endParaRPr sz="1600" dirty="0"/>
                    </a:p>
                  </a:txBody>
                  <a:tcPr marL="91425" marR="91425" marT="121900" marB="121900"/>
                </a:tc>
                <a:tc>
                  <a:txBody>
                    <a:bodyPr/>
                    <a:lstStyle/>
                    <a:p>
                      <a:pPr lvl="0" algn="ctr" rtl="0">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rtl="0">
                        <a:spcBef>
                          <a:spcPts val="0"/>
                        </a:spcBef>
                        <a:buNone/>
                      </a:pPr>
                      <a:endParaRPr sz="1600" dirty="0"/>
                    </a:p>
                  </a:txBody>
                  <a:tcPr marL="91425" marR="91425" marT="121900" marB="121900"/>
                </a:tc>
              </a:tr>
              <a:tr h="486500">
                <a:tc>
                  <a:txBody>
                    <a:bodyPr/>
                    <a:lstStyle/>
                    <a:p>
                      <a:pPr lvl="0" algn="ctr" rtl="0">
                        <a:spcBef>
                          <a:spcPts val="0"/>
                        </a:spcBef>
                        <a:buNone/>
                      </a:pPr>
                      <a:r>
                        <a:rPr lang="en" sz="1600" dirty="0"/>
                        <a:t>Genome segmentation features</a:t>
                      </a:r>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rtl="0">
                        <a:spcBef>
                          <a:spcPts val="0"/>
                        </a:spcBef>
                        <a:buNone/>
                      </a:pPr>
                      <a:endParaRPr sz="1600"/>
                    </a:p>
                  </a:txBody>
                  <a:tcPr marL="91425" marR="91425" marT="121900" marB="121900"/>
                </a:tc>
              </a:tr>
              <a:tr h="486500">
                <a:tc>
                  <a:txBody>
                    <a:bodyPr/>
                    <a:lstStyle/>
                    <a:p>
                      <a:pPr lvl="0" algn="ctr" rtl="0">
                        <a:spcBef>
                          <a:spcPts val="0"/>
                        </a:spcBef>
                        <a:buNone/>
                      </a:pPr>
                      <a:r>
                        <a:rPr lang="en" sz="1600"/>
                        <a:t>Multiple prediction models</a:t>
                      </a:r>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a:p>
                  </a:txBody>
                  <a:tcPr marL="91425" marR="91425" marT="121900" marB="1219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1600" dirty="0" smtClean="0">
                          <a:latin typeface="Zapf Dingbats"/>
                          <a:ea typeface="Zapf Dingbats"/>
                          <a:cs typeface="Zapf Dingbats"/>
                          <a:sym typeface="Zapf Dingbats"/>
                        </a:rPr>
                        <a:t>✓</a:t>
                      </a:r>
                      <a:endParaRPr lang="en" sz="1600" dirty="0" smtClean="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a:spcBef>
                          <a:spcPts val="0"/>
                        </a:spcBef>
                        <a:buNone/>
                      </a:pPr>
                      <a:endParaRPr sz="1600"/>
                    </a:p>
                  </a:txBody>
                  <a:tcPr marL="91425" marR="91425" marT="121900" marB="121900"/>
                </a:tc>
                <a:tc>
                  <a:txBody>
                    <a:bodyPr/>
                    <a:lstStyle/>
                    <a:p>
                      <a:pPr lvl="0" algn="ctr" rtl="0">
                        <a:spcBef>
                          <a:spcPts val="0"/>
                        </a:spcBef>
                        <a:buNone/>
                      </a:pPr>
                      <a:endParaRPr sz="1600" dirty="0"/>
                    </a:p>
                  </a:txBody>
                  <a:tcPr marL="91425" marR="91425" marT="121900" marB="121900"/>
                </a:tc>
              </a:tr>
            </a:tbl>
          </a:graphicData>
        </a:graphic>
      </p:graphicFrame>
      <p:sp>
        <p:nvSpPr>
          <p:cNvPr id="407" name="Shape 407"/>
          <p:cNvSpPr txBox="1"/>
          <p:nvPr/>
        </p:nvSpPr>
        <p:spPr>
          <a:xfrm>
            <a:off x="639300" y="6142900"/>
            <a:ext cx="2540700" cy="578400"/>
          </a:xfrm>
          <a:prstGeom prst="rect">
            <a:avLst/>
          </a:prstGeom>
          <a:noFill/>
          <a:ln>
            <a:noFill/>
          </a:ln>
        </p:spPr>
        <p:txBody>
          <a:bodyPr lIns="91425" tIns="91425" rIns="91425" bIns="91425" anchor="t" anchorCtr="0">
            <a:noAutofit/>
          </a:bodyPr>
          <a:lstStyle/>
          <a:p>
            <a:pPr lvl="0">
              <a:spcBef>
                <a:spcPts val="0"/>
              </a:spcBef>
              <a:buNone/>
            </a:pPr>
            <a:r>
              <a:rPr lang="en" b="1" dirty="0"/>
              <a:t>(*) our group</a:t>
            </a:r>
          </a:p>
        </p:txBody>
      </p:sp>
      <p:sp>
        <p:nvSpPr>
          <p:cNvPr id="2" name="Rectangle 1"/>
          <p:cNvSpPr/>
          <p:nvPr/>
        </p:nvSpPr>
        <p:spPr>
          <a:xfrm>
            <a:off x="311700" y="2291456"/>
            <a:ext cx="8277473" cy="1951011"/>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11700" y="4216061"/>
            <a:ext cx="8277473" cy="1418257"/>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11700" y="5634319"/>
            <a:ext cx="8277473" cy="567267"/>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1" nodeType="clickEffect">
                                  <p:stCondLst>
                                    <p:cond delay="0"/>
                                  </p:stCondLst>
                                  <p:childTnLst>
                                    <p:animEffect transition="out" filter="dissolv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1" nodeType="clickEffect">
                                  <p:stCondLst>
                                    <p:cond delay="0"/>
                                  </p:stCondLst>
                                  <p:childTnLst>
                                    <p:animEffect transition="out" filter="dissolv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animBg="1"/>
      <p:bldP spid="7" grpId="1" animBg="1"/>
      <p:bldP spid="8" grpId="0" animBg="1"/>
      <p:bldP spid="8"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Shape 412"/>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a:t>Take-home messages</a:t>
            </a:r>
          </a:p>
        </p:txBody>
      </p:sp>
      <p:sp>
        <p:nvSpPr>
          <p:cNvPr id="413" name="Shape 413"/>
          <p:cNvSpPr txBox="1">
            <a:spLocks noGrp="1"/>
          </p:cNvSpPr>
          <p:nvPr>
            <p:ph type="body" idx="1"/>
          </p:nvPr>
        </p:nvSpPr>
        <p:spPr>
          <a:xfrm>
            <a:off x="311700" y="1229703"/>
            <a:ext cx="8520600" cy="4452000"/>
          </a:xfrm>
          <a:prstGeom prst="rect">
            <a:avLst/>
          </a:prstGeom>
        </p:spPr>
        <p:txBody>
          <a:bodyPr lIns="91425" tIns="91425" rIns="91425" bIns="91425" anchor="t" anchorCtr="0">
            <a:noAutofit/>
          </a:bodyPr>
          <a:lstStyle/>
          <a:p>
            <a:pPr marL="457200" lvl="0" indent="-355600" rtl="0">
              <a:lnSpc>
                <a:spcPct val="150000"/>
              </a:lnSpc>
              <a:spcBef>
                <a:spcPts val="0"/>
              </a:spcBef>
              <a:buSzPct val="100000"/>
              <a:buFont typeface="Arial"/>
              <a:buChar char="•"/>
            </a:pPr>
            <a:r>
              <a:rPr lang="en" sz="2000" dirty="0"/>
              <a:t>Feature transformation from sequence to functional elements is important for sequence-based tasks </a:t>
            </a:r>
          </a:p>
          <a:p>
            <a:pPr marL="457200" lvl="0" indent="-355600" rtl="0">
              <a:lnSpc>
                <a:spcPct val="150000"/>
              </a:lnSpc>
              <a:spcBef>
                <a:spcPts val="0"/>
              </a:spcBef>
              <a:buSzPct val="100000"/>
              <a:buFont typeface="Arial"/>
              <a:buChar char="•"/>
            </a:pPr>
            <a:r>
              <a:rPr lang="en" sz="2000" dirty="0"/>
              <a:t>An ensemble model </a:t>
            </a:r>
            <a:r>
              <a:rPr lang="en" sz="2000" dirty="0" smtClean="0"/>
              <a:t>outperform</a:t>
            </a:r>
            <a:r>
              <a:rPr lang="en-US" sz="2000" dirty="0" smtClean="0"/>
              <a:t>s</a:t>
            </a:r>
            <a:r>
              <a:rPr lang="en" sz="2000" dirty="0" smtClean="0"/>
              <a:t> </a:t>
            </a:r>
            <a:r>
              <a:rPr lang="en" sz="2000" dirty="0"/>
              <a:t>single ones by combining complementary information</a:t>
            </a:r>
          </a:p>
          <a:p>
            <a:pPr marL="457200" lvl="0" indent="-355600" rtl="0">
              <a:lnSpc>
                <a:spcPct val="150000"/>
              </a:lnSpc>
              <a:spcBef>
                <a:spcPts val="0"/>
              </a:spcBef>
              <a:buSzPct val="100000"/>
              <a:buFont typeface="Arial"/>
              <a:buChar char="•"/>
            </a:pPr>
            <a:r>
              <a:rPr lang="en" sz="2000" dirty="0"/>
              <a:t>The diversity of functional data is important for expression prediction </a:t>
            </a:r>
            <a:endParaRPr lang="en-US" sz="2000" dirty="0" smtClean="0"/>
          </a:p>
        </p:txBody>
      </p:sp>
      <p:sp>
        <p:nvSpPr>
          <p:cNvPr id="414" name="Shape 414"/>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31</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3">
                                            <p:txEl>
                                              <p:pRg st="0" end="0"/>
                                            </p:txEl>
                                          </p:spTgt>
                                        </p:tgtEl>
                                        <p:attrNameLst>
                                          <p:attrName>style.visibility</p:attrName>
                                        </p:attrNameLst>
                                      </p:cBhvr>
                                      <p:to>
                                        <p:strVal val="visible"/>
                                      </p:to>
                                    </p:set>
                                    <p:animEffect transition="in" filter="fade">
                                      <p:cBhvr>
                                        <p:cTn id="7" dur="500"/>
                                        <p:tgtEl>
                                          <p:spTgt spid="4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3">
                                            <p:txEl>
                                              <p:pRg st="1" end="1"/>
                                            </p:txEl>
                                          </p:spTgt>
                                        </p:tgtEl>
                                        <p:attrNameLst>
                                          <p:attrName>style.visibility</p:attrName>
                                        </p:attrNameLst>
                                      </p:cBhvr>
                                      <p:to>
                                        <p:strVal val="visible"/>
                                      </p:to>
                                    </p:set>
                                    <p:animEffect transition="in" filter="fade">
                                      <p:cBhvr>
                                        <p:cTn id="12" dur="500"/>
                                        <p:tgtEl>
                                          <p:spTgt spid="4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3">
                                            <p:txEl>
                                              <p:pRg st="2" end="2"/>
                                            </p:txEl>
                                          </p:spTgt>
                                        </p:tgtEl>
                                        <p:attrNameLst>
                                          <p:attrName>style.visibility</p:attrName>
                                        </p:attrNameLst>
                                      </p:cBhvr>
                                      <p:to>
                                        <p:strVal val="visible"/>
                                      </p:to>
                                    </p:set>
                                    <p:animEffect transition="in" filter="fade">
                                      <p:cBhvr>
                                        <p:cTn id="17" dur="500"/>
                                        <p:tgtEl>
                                          <p:spTgt spid="4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Shape 419"/>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endParaRPr/>
          </a:p>
        </p:txBody>
      </p:sp>
      <p:sp>
        <p:nvSpPr>
          <p:cNvPr id="420" name="Shape 420"/>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
        <p:nvSpPr>
          <p:cNvPr id="421" name="Shape 421"/>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32</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Backup slides</a:t>
            </a:r>
          </a:p>
        </p:txBody>
      </p:sp>
      <p:sp>
        <p:nvSpPr>
          <p:cNvPr id="427" name="Shape 427"/>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rtl="0">
              <a:spcBef>
                <a:spcPts val="0"/>
              </a:spcBef>
              <a:buNone/>
            </a:pPr>
            <a:endParaRPr/>
          </a:p>
        </p:txBody>
      </p:sp>
      <p:sp>
        <p:nvSpPr>
          <p:cNvPr id="428" name="Shape 42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33</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Shape 433"/>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a:t>General approach --- Task1a</a:t>
            </a:r>
          </a:p>
        </p:txBody>
      </p:sp>
      <p:sp>
        <p:nvSpPr>
          <p:cNvPr id="434" name="Shape 434"/>
          <p:cNvSpPr/>
          <p:nvPr/>
        </p:nvSpPr>
        <p:spPr>
          <a:xfrm>
            <a:off x="194625" y="2668466"/>
            <a:ext cx="15018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Sequence +</a:t>
            </a:r>
          </a:p>
          <a:p>
            <a:pPr lvl="0" algn="ctr" rtl="0">
              <a:spcBef>
                <a:spcPts val="0"/>
              </a:spcBef>
              <a:buNone/>
            </a:pPr>
            <a:r>
              <a:rPr lang="en"/>
              <a:t>genome location</a:t>
            </a:r>
          </a:p>
        </p:txBody>
      </p:sp>
      <p:sp>
        <p:nvSpPr>
          <p:cNvPr id="435" name="Shape 435"/>
          <p:cNvSpPr/>
          <p:nvPr/>
        </p:nvSpPr>
        <p:spPr>
          <a:xfrm rot="-1840467">
            <a:off x="3842332" y="2657653"/>
            <a:ext cx="621570" cy="209869"/>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36" name="Shape 436"/>
          <p:cNvSpPr/>
          <p:nvPr/>
        </p:nvSpPr>
        <p:spPr>
          <a:xfrm>
            <a:off x="4620900" y="1945066"/>
            <a:ext cx="17511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a:t>Control expression</a:t>
            </a:r>
          </a:p>
        </p:txBody>
      </p:sp>
      <p:sp>
        <p:nvSpPr>
          <p:cNvPr id="437" name="Shape 437"/>
          <p:cNvSpPr/>
          <p:nvPr/>
        </p:nvSpPr>
        <p:spPr>
          <a:xfrm>
            <a:off x="4620900" y="3720400"/>
            <a:ext cx="17511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a:t>Expt expression</a:t>
            </a:r>
          </a:p>
        </p:txBody>
      </p:sp>
      <p:sp>
        <p:nvSpPr>
          <p:cNvPr id="438" name="Shape 438"/>
          <p:cNvSpPr/>
          <p:nvPr/>
        </p:nvSpPr>
        <p:spPr>
          <a:xfrm rot="1836767">
            <a:off x="3842338" y="3454213"/>
            <a:ext cx="621522" cy="209869"/>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39" name="Shape 439"/>
          <p:cNvSpPr/>
          <p:nvPr/>
        </p:nvSpPr>
        <p:spPr>
          <a:xfrm rot="1926594">
            <a:off x="6507069" y="2668212"/>
            <a:ext cx="627604" cy="215572"/>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40" name="Shape 440"/>
          <p:cNvSpPr/>
          <p:nvPr/>
        </p:nvSpPr>
        <p:spPr>
          <a:xfrm rot="-1695537">
            <a:off x="6514386" y="3487501"/>
            <a:ext cx="612726" cy="217805"/>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41" name="Shape 441"/>
          <p:cNvSpPr/>
          <p:nvPr/>
        </p:nvSpPr>
        <p:spPr>
          <a:xfrm>
            <a:off x="7426750" y="2668466"/>
            <a:ext cx="16422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a:t>Log2FC = log(expt) - log(ctl)</a:t>
            </a:r>
          </a:p>
        </p:txBody>
      </p:sp>
      <p:sp>
        <p:nvSpPr>
          <p:cNvPr id="442" name="Shape 442"/>
          <p:cNvSpPr/>
          <p:nvPr/>
        </p:nvSpPr>
        <p:spPr>
          <a:xfrm>
            <a:off x="2304400" y="2668466"/>
            <a:ext cx="1380900" cy="810300"/>
          </a:xfrm>
          <a:prstGeom prst="rect">
            <a:avLst/>
          </a:prstGeom>
          <a:solidFill>
            <a:srgbClr val="DD7E6B"/>
          </a:solidFill>
          <a:ln>
            <a:noFill/>
          </a:ln>
        </p:spPr>
        <p:txBody>
          <a:bodyPr lIns="91425" tIns="91425" rIns="91425" bIns="91425" anchor="ctr" anchorCtr="0">
            <a:noAutofit/>
          </a:bodyPr>
          <a:lstStyle/>
          <a:p>
            <a:pPr lvl="0" algn="ctr" rtl="0">
              <a:spcBef>
                <a:spcPts val="0"/>
              </a:spcBef>
              <a:buNone/>
            </a:pPr>
            <a:r>
              <a:rPr lang="en"/>
              <a:t>Task1a model</a:t>
            </a:r>
          </a:p>
        </p:txBody>
      </p:sp>
      <p:sp>
        <p:nvSpPr>
          <p:cNvPr id="443" name="Shape 443"/>
          <p:cNvSpPr/>
          <p:nvPr/>
        </p:nvSpPr>
        <p:spPr>
          <a:xfrm>
            <a:off x="1805562" y="2907866"/>
            <a:ext cx="3897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44" name="Shape 444"/>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34</a:t>
            </a:fld>
            <a:endParaRPr lang="en"/>
          </a:p>
        </p:txBody>
      </p:sp>
      <p:sp>
        <p:nvSpPr>
          <p:cNvPr id="445" name="Shape 445"/>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Shape 450"/>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General approach --- Task1a</a:t>
            </a:r>
          </a:p>
        </p:txBody>
      </p:sp>
      <p:pic>
        <p:nvPicPr>
          <p:cNvPr id="451" name="Shape 451"/>
          <p:cNvPicPr preferRelativeResize="0"/>
          <p:nvPr/>
        </p:nvPicPr>
        <p:blipFill>
          <a:blip r:embed="rId3">
            <a:alphaModFix/>
          </a:blip>
          <a:stretch>
            <a:fillRect/>
          </a:stretch>
        </p:blipFill>
        <p:spPr>
          <a:xfrm>
            <a:off x="1717924" y="1435400"/>
            <a:ext cx="4211126" cy="3729850"/>
          </a:xfrm>
          <a:prstGeom prst="rect">
            <a:avLst/>
          </a:prstGeom>
          <a:noFill/>
          <a:ln>
            <a:noFill/>
          </a:ln>
        </p:spPr>
      </p:pic>
      <p:sp>
        <p:nvSpPr>
          <p:cNvPr id="452" name="Shape 452"/>
          <p:cNvSpPr txBox="1"/>
          <p:nvPr/>
        </p:nvSpPr>
        <p:spPr>
          <a:xfrm>
            <a:off x="5872075" y="1217600"/>
            <a:ext cx="3055800" cy="3918900"/>
          </a:xfrm>
          <a:prstGeom prst="rect">
            <a:avLst/>
          </a:prstGeom>
          <a:noFill/>
          <a:ln>
            <a:noFill/>
          </a:ln>
        </p:spPr>
        <p:txBody>
          <a:bodyPr lIns="91425" tIns="91425" rIns="91425" bIns="91425" anchor="t" anchorCtr="0">
            <a:noAutofit/>
          </a:bodyPr>
          <a:lstStyle/>
          <a:p>
            <a:pPr lvl="0">
              <a:lnSpc>
                <a:spcPct val="150000"/>
              </a:lnSpc>
              <a:spcBef>
                <a:spcPts val="0"/>
              </a:spcBef>
              <a:buNone/>
            </a:pPr>
            <a:r>
              <a:rPr lang="en" sz="1800">
                <a:highlight>
                  <a:srgbClr val="FFFFFF"/>
                </a:highlight>
              </a:rPr>
              <a:t>Log2FC is not exactly the log quotient of the raw expression values, but depends on some other (missing) normalization constant or noise measurement.</a:t>
            </a:r>
          </a:p>
        </p:txBody>
      </p:sp>
      <p:sp>
        <p:nvSpPr>
          <p:cNvPr id="453" name="Shape 453"/>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35</a:t>
            </a:fld>
            <a:endParaRPr lang="en"/>
          </a:p>
        </p:txBody>
      </p:sp>
      <p:sp>
        <p:nvSpPr>
          <p:cNvPr id="454" name="Shape 454"/>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Shape 459"/>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General approach --- Task1a</a:t>
            </a:r>
          </a:p>
        </p:txBody>
      </p:sp>
      <p:sp>
        <p:nvSpPr>
          <p:cNvPr id="460" name="Shape 460"/>
          <p:cNvSpPr/>
          <p:nvPr/>
        </p:nvSpPr>
        <p:spPr>
          <a:xfrm>
            <a:off x="956700" y="3175900"/>
            <a:ext cx="20559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Sequence +</a:t>
            </a:r>
          </a:p>
          <a:p>
            <a:pPr lvl="0" algn="ctr" rtl="0">
              <a:spcBef>
                <a:spcPts val="0"/>
              </a:spcBef>
              <a:buNone/>
            </a:pPr>
            <a:r>
              <a:rPr lang="en"/>
              <a:t>genome location</a:t>
            </a:r>
          </a:p>
        </p:txBody>
      </p:sp>
      <p:sp>
        <p:nvSpPr>
          <p:cNvPr id="461" name="Shape 461"/>
          <p:cNvSpPr/>
          <p:nvPr/>
        </p:nvSpPr>
        <p:spPr>
          <a:xfrm>
            <a:off x="5459100" y="3175900"/>
            <a:ext cx="21639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a:t>Log2FC </a:t>
            </a:r>
          </a:p>
        </p:txBody>
      </p:sp>
      <p:sp>
        <p:nvSpPr>
          <p:cNvPr id="462" name="Shape 462"/>
          <p:cNvSpPr/>
          <p:nvPr/>
        </p:nvSpPr>
        <p:spPr>
          <a:xfrm>
            <a:off x="3611950" y="3415300"/>
            <a:ext cx="13470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3" name="Shape 463"/>
          <p:cNvSpPr txBox="1"/>
          <p:nvPr/>
        </p:nvSpPr>
        <p:spPr>
          <a:xfrm>
            <a:off x="880800" y="1787566"/>
            <a:ext cx="5252400" cy="638100"/>
          </a:xfrm>
          <a:prstGeom prst="rect">
            <a:avLst/>
          </a:prstGeom>
          <a:noFill/>
          <a:ln>
            <a:noFill/>
          </a:ln>
        </p:spPr>
        <p:txBody>
          <a:bodyPr lIns="91425" tIns="91425" rIns="91425" bIns="91425" anchor="t" anchorCtr="0">
            <a:noAutofit/>
          </a:bodyPr>
          <a:lstStyle/>
          <a:p>
            <a:pPr lvl="0">
              <a:spcBef>
                <a:spcPts val="0"/>
              </a:spcBef>
              <a:buNone/>
            </a:pPr>
            <a:r>
              <a:rPr lang="en" sz="1800"/>
              <a:t>The approach used in our submission:</a:t>
            </a:r>
          </a:p>
        </p:txBody>
      </p:sp>
      <p:sp>
        <p:nvSpPr>
          <p:cNvPr id="464" name="Shape 464"/>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36</a:t>
            </a:fld>
            <a:endParaRPr lang="en"/>
          </a:p>
        </p:txBody>
      </p:sp>
      <p:sp>
        <p:nvSpPr>
          <p:cNvPr id="465" name="Shape 465"/>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Shape 470"/>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General approach --- Task1b</a:t>
            </a:r>
          </a:p>
        </p:txBody>
      </p:sp>
      <p:sp>
        <p:nvSpPr>
          <p:cNvPr id="471" name="Shape 471"/>
          <p:cNvSpPr/>
          <p:nvPr/>
        </p:nvSpPr>
        <p:spPr>
          <a:xfrm>
            <a:off x="6542950" y="2363100"/>
            <a:ext cx="15072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a:t>RegHit</a:t>
            </a:r>
          </a:p>
        </p:txBody>
      </p:sp>
      <p:sp>
        <p:nvSpPr>
          <p:cNvPr id="472" name="Shape 472"/>
          <p:cNvSpPr/>
          <p:nvPr/>
        </p:nvSpPr>
        <p:spPr>
          <a:xfrm>
            <a:off x="195500" y="2363100"/>
            <a:ext cx="16641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Sequence/</a:t>
            </a:r>
          </a:p>
          <a:p>
            <a:pPr lvl="0" algn="ctr" rtl="0">
              <a:spcBef>
                <a:spcPts val="0"/>
              </a:spcBef>
              <a:buNone/>
            </a:pPr>
            <a:r>
              <a:rPr lang="en"/>
              <a:t>genome location</a:t>
            </a:r>
          </a:p>
        </p:txBody>
      </p:sp>
      <p:sp>
        <p:nvSpPr>
          <p:cNvPr id="473" name="Shape 473"/>
          <p:cNvSpPr/>
          <p:nvPr/>
        </p:nvSpPr>
        <p:spPr>
          <a:xfrm>
            <a:off x="3331723" y="2363100"/>
            <a:ext cx="1507200" cy="810300"/>
          </a:xfrm>
          <a:prstGeom prst="rect">
            <a:avLst/>
          </a:prstGeom>
          <a:solidFill>
            <a:srgbClr val="F6B26B"/>
          </a:solidFill>
          <a:ln>
            <a:noFill/>
          </a:ln>
        </p:spPr>
        <p:txBody>
          <a:bodyPr lIns="91425" tIns="91425" rIns="91425" bIns="91425" anchor="ctr" anchorCtr="0">
            <a:noAutofit/>
          </a:bodyPr>
          <a:lstStyle/>
          <a:p>
            <a:pPr lvl="0" algn="ctr" rtl="0">
              <a:spcBef>
                <a:spcPts val="0"/>
              </a:spcBef>
              <a:buNone/>
            </a:pPr>
            <a:r>
              <a:rPr lang="en"/>
              <a:t>Log2FC </a:t>
            </a:r>
          </a:p>
        </p:txBody>
      </p:sp>
      <p:sp>
        <p:nvSpPr>
          <p:cNvPr id="474" name="Shape 474"/>
          <p:cNvSpPr/>
          <p:nvPr/>
        </p:nvSpPr>
        <p:spPr>
          <a:xfrm>
            <a:off x="2121259" y="2602500"/>
            <a:ext cx="9384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5" name="Shape 475"/>
          <p:cNvSpPr/>
          <p:nvPr/>
        </p:nvSpPr>
        <p:spPr>
          <a:xfrm>
            <a:off x="5221747" y="2602500"/>
            <a:ext cx="9384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76" name="Shape 476"/>
          <p:cNvSpPr txBox="1"/>
          <p:nvPr/>
        </p:nvSpPr>
        <p:spPr>
          <a:xfrm>
            <a:off x="2197450" y="1928366"/>
            <a:ext cx="938400" cy="331500"/>
          </a:xfrm>
          <a:prstGeom prst="rect">
            <a:avLst/>
          </a:prstGeom>
          <a:noFill/>
          <a:ln>
            <a:noFill/>
          </a:ln>
        </p:spPr>
        <p:txBody>
          <a:bodyPr lIns="91425" tIns="91425" rIns="91425" bIns="91425" anchor="t" anchorCtr="0">
            <a:noAutofit/>
          </a:bodyPr>
          <a:lstStyle/>
          <a:p>
            <a:pPr lvl="0">
              <a:spcBef>
                <a:spcPts val="0"/>
              </a:spcBef>
              <a:buNone/>
            </a:pPr>
            <a:r>
              <a:rPr lang="en"/>
              <a:t>Task1a</a:t>
            </a:r>
          </a:p>
        </p:txBody>
      </p:sp>
      <p:sp>
        <p:nvSpPr>
          <p:cNvPr id="477" name="Shape 477"/>
          <p:cNvSpPr/>
          <p:nvPr/>
        </p:nvSpPr>
        <p:spPr>
          <a:xfrm>
            <a:off x="5252250" y="1870366"/>
            <a:ext cx="826500" cy="405900"/>
          </a:xfrm>
          <a:prstGeom prst="rect">
            <a:avLst/>
          </a:prstGeom>
          <a:solidFill>
            <a:srgbClr val="E06666"/>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r>
              <a:rPr lang="en"/>
              <a:t>Task1b</a:t>
            </a:r>
          </a:p>
        </p:txBody>
      </p:sp>
      <p:sp>
        <p:nvSpPr>
          <p:cNvPr id="478" name="Shape 47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37</a:t>
            </a:fld>
            <a:endParaRPr lang="en"/>
          </a:p>
        </p:txBody>
      </p:sp>
      <p:sp>
        <p:nvSpPr>
          <p:cNvPr id="479" name="Shape 479"/>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Shape 484"/>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General approach --- Task1b</a:t>
            </a:r>
          </a:p>
        </p:txBody>
      </p:sp>
      <p:pic>
        <p:nvPicPr>
          <p:cNvPr id="485" name="Shape 485"/>
          <p:cNvPicPr preferRelativeResize="0"/>
          <p:nvPr/>
        </p:nvPicPr>
        <p:blipFill>
          <a:blip r:embed="rId3">
            <a:alphaModFix/>
          </a:blip>
          <a:stretch>
            <a:fillRect/>
          </a:stretch>
        </p:blipFill>
        <p:spPr>
          <a:xfrm>
            <a:off x="1511524" y="1493400"/>
            <a:ext cx="4980474" cy="3801974"/>
          </a:xfrm>
          <a:prstGeom prst="rect">
            <a:avLst/>
          </a:prstGeom>
          <a:noFill/>
          <a:ln>
            <a:noFill/>
          </a:ln>
        </p:spPr>
      </p:pic>
      <p:sp>
        <p:nvSpPr>
          <p:cNvPr id="486" name="Shape 486"/>
          <p:cNvSpPr txBox="1"/>
          <p:nvPr/>
        </p:nvSpPr>
        <p:spPr>
          <a:xfrm>
            <a:off x="6263550" y="1493400"/>
            <a:ext cx="2568600" cy="2566500"/>
          </a:xfrm>
          <a:prstGeom prst="rect">
            <a:avLst/>
          </a:prstGeom>
          <a:noFill/>
          <a:ln>
            <a:noFill/>
          </a:ln>
        </p:spPr>
        <p:txBody>
          <a:bodyPr lIns="91425" tIns="91425" rIns="91425" bIns="91425" anchor="t" anchorCtr="0">
            <a:noAutofit/>
          </a:bodyPr>
          <a:lstStyle/>
          <a:p>
            <a:pPr lvl="0" rtl="0">
              <a:lnSpc>
                <a:spcPct val="150000"/>
              </a:lnSpc>
              <a:spcBef>
                <a:spcPts val="0"/>
              </a:spcBef>
              <a:buNone/>
            </a:pPr>
            <a:r>
              <a:rPr lang="en" sz="1800">
                <a:highlight>
                  <a:srgbClr val="FFFFFF"/>
                </a:highlight>
              </a:rPr>
              <a:t>The relationship between log2FC and logP (therefore RegHit) is not clear</a:t>
            </a:r>
          </a:p>
        </p:txBody>
      </p:sp>
      <p:sp>
        <p:nvSpPr>
          <p:cNvPr id="487" name="Shape 48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38</a:t>
            </a:fld>
            <a:endParaRPr lang="en"/>
          </a:p>
        </p:txBody>
      </p:sp>
      <p:sp>
        <p:nvSpPr>
          <p:cNvPr id="488" name="Shape 488"/>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Shape 493"/>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General approach --- Task1b</a:t>
            </a:r>
          </a:p>
          <a:p>
            <a:pPr lvl="0" rtl="0">
              <a:spcBef>
                <a:spcPts val="0"/>
              </a:spcBef>
              <a:buNone/>
            </a:pPr>
            <a:endParaRPr/>
          </a:p>
        </p:txBody>
      </p:sp>
      <p:sp>
        <p:nvSpPr>
          <p:cNvPr id="494" name="Shape 494"/>
          <p:cNvSpPr/>
          <p:nvPr/>
        </p:nvSpPr>
        <p:spPr>
          <a:xfrm>
            <a:off x="956700" y="3175900"/>
            <a:ext cx="20559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Sequence +</a:t>
            </a:r>
          </a:p>
          <a:p>
            <a:pPr lvl="0" algn="ctr" rtl="0">
              <a:spcBef>
                <a:spcPts val="0"/>
              </a:spcBef>
              <a:buNone/>
            </a:pPr>
            <a:r>
              <a:rPr lang="en"/>
              <a:t>genome location</a:t>
            </a:r>
          </a:p>
        </p:txBody>
      </p:sp>
      <p:sp>
        <p:nvSpPr>
          <p:cNvPr id="495" name="Shape 495"/>
          <p:cNvSpPr/>
          <p:nvPr/>
        </p:nvSpPr>
        <p:spPr>
          <a:xfrm>
            <a:off x="5459100" y="3175900"/>
            <a:ext cx="2163900" cy="810300"/>
          </a:xfrm>
          <a:prstGeom prst="rect">
            <a:avLst/>
          </a:prstGeom>
          <a:solidFill>
            <a:srgbClr val="93C47D"/>
          </a:solidFill>
          <a:ln>
            <a:noFill/>
          </a:ln>
        </p:spPr>
        <p:txBody>
          <a:bodyPr lIns="91425" tIns="91425" rIns="91425" bIns="91425" anchor="ctr" anchorCtr="0">
            <a:noAutofit/>
          </a:bodyPr>
          <a:lstStyle/>
          <a:p>
            <a:pPr lvl="0" algn="ctr" rtl="0">
              <a:spcBef>
                <a:spcPts val="0"/>
              </a:spcBef>
              <a:buNone/>
            </a:pPr>
            <a:r>
              <a:rPr lang="en"/>
              <a:t>RegHit</a:t>
            </a:r>
          </a:p>
        </p:txBody>
      </p:sp>
      <p:sp>
        <p:nvSpPr>
          <p:cNvPr id="496" name="Shape 496"/>
          <p:cNvSpPr/>
          <p:nvPr/>
        </p:nvSpPr>
        <p:spPr>
          <a:xfrm>
            <a:off x="3611950" y="3415300"/>
            <a:ext cx="13470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97" name="Shape 497"/>
          <p:cNvSpPr txBox="1"/>
          <p:nvPr/>
        </p:nvSpPr>
        <p:spPr>
          <a:xfrm>
            <a:off x="880800" y="1787566"/>
            <a:ext cx="5252400" cy="638100"/>
          </a:xfrm>
          <a:prstGeom prst="rect">
            <a:avLst/>
          </a:prstGeom>
          <a:noFill/>
          <a:ln>
            <a:noFill/>
          </a:ln>
        </p:spPr>
        <p:txBody>
          <a:bodyPr lIns="91425" tIns="91425" rIns="91425" bIns="91425" anchor="t" anchorCtr="0">
            <a:noAutofit/>
          </a:bodyPr>
          <a:lstStyle/>
          <a:p>
            <a:pPr lvl="0" rtl="0">
              <a:spcBef>
                <a:spcPts val="0"/>
              </a:spcBef>
              <a:buNone/>
            </a:pPr>
            <a:r>
              <a:rPr lang="en" sz="1800"/>
              <a:t>The approach used in our submission</a:t>
            </a:r>
          </a:p>
        </p:txBody>
      </p:sp>
      <p:sp>
        <p:nvSpPr>
          <p:cNvPr id="498" name="Shape 498"/>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39</a:t>
            </a:fld>
            <a:endParaRPr lang="en"/>
          </a:p>
        </p:txBody>
      </p:sp>
      <p:sp>
        <p:nvSpPr>
          <p:cNvPr id="499" name="Shape 499"/>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Shape 504"/>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Task1b label clarification</a:t>
            </a:r>
          </a:p>
          <a:p>
            <a:pPr lvl="0" rtl="0">
              <a:spcBef>
                <a:spcPts val="0"/>
              </a:spcBef>
              <a:buNone/>
            </a:pPr>
            <a:endParaRPr/>
          </a:p>
          <a:p>
            <a:pPr lvl="0" rtl="0">
              <a:spcBef>
                <a:spcPts val="0"/>
              </a:spcBef>
              <a:buNone/>
            </a:pPr>
            <a:endParaRPr/>
          </a:p>
        </p:txBody>
      </p:sp>
      <p:sp>
        <p:nvSpPr>
          <p:cNvPr id="505" name="Shape 505"/>
          <p:cNvSpPr/>
          <p:nvPr/>
        </p:nvSpPr>
        <p:spPr>
          <a:xfrm>
            <a:off x="956700" y="2363100"/>
            <a:ext cx="20559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RegHit label per variant</a:t>
            </a:r>
          </a:p>
        </p:txBody>
      </p:sp>
      <p:sp>
        <p:nvSpPr>
          <p:cNvPr id="506" name="Shape 506"/>
          <p:cNvSpPr/>
          <p:nvPr/>
        </p:nvSpPr>
        <p:spPr>
          <a:xfrm>
            <a:off x="5459100" y="2363100"/>
            <a:ext cx="21639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RegHit label per allele</a:t>
            </a:r>
          </a:p>
        </p:txBody>
      </p:sp>
      <p:sp>
        <p:nvSpPr>
          <p:cNvPr id="507" name="Shape 507"/>
          <p:cNvSpPr/>
          <p:nvPr/>
        </p:nvSpPr>
        <p:spPr>
          <a:xfrm>
            <a:off x="3611950" y="2602500"/>
            <a:ext cx="13470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08" name="Shape 508"/>
          <p:cNvSpPr txBox="1"/>
          <p:nvPr/>
        </p:nvSpPr>
        <p:spPr>
          <a:xfrm>
            <a:off x="1141800" y="3624533"/>
            <a:ext cx="7013700" cy="1334100"/>
          </a:xfrm>
          <a:prstGeom prst="rect">
            <a:avLst/>
          </a:prstGeom>
          <a:noFill/>
          <a:ln>
            <a:noFill/>
          </a:ln>
        </p:spPr>
        <p:txBody>
          <a:bodyPr lIns="91425" tIns="91425" rIns="91425" bIns="91425" anchor="t" anchorCtr="0">
            <a:noAutofit/>
          </a:bodyPr>
          <a:lstStyle/>
          <a:p>
            <a:pPr lvl="0" rtl="0">
              <a:lnSpc>
                <a:spcPct val="121429"/>
              </a:lnSpc>
              <a:spcBef>
                <a:spcPts val="0"/>
              </a:spcBef>
              <a:buNone/>
            </a:pPr>
            <a:r>
              <a:rPr lang="en" sz="1500">
                <a:highlight>
                  <a:srgbClr val="FFFFFF"/>
                </a:highlight>
              </a:rPr>
              <a:t>Let logPadj_m = max(logPadj_ref), logPadj_alt) for any variant</a:t>
            </a:r>
          </a:p>
          <a:p>
            <a:pPr lvl="0" rtl="0">
              <a:lnSpc>
                <a:spcPct val="121429"/>
              </a:lnSpc>
              <a:spcBef>
                <a:spcPts val="0"/>
              </a:spcBef>
              <a:buNone/>
            </a:pPr>
            <a:r>
              <a:rPr lang="en" sz="1500">
                <a:highlight>
                  <a:srgbClr val="FFFFFF"/>
                </a:highlight>
              </a:rPr>
              <a:t>For non-RegHit variant, max{logPadj_m} =  1.997103882</a:t>
            </a:r>
            <a:br>
              <a:rPr lang="en" sz="1500">
                <a:highlight>
                  <a:srgbClr val="FFFFFF"/>
                </a:highlight>
              </a:rPr>
            </a:br>
            <a:r>
              <a:rPr lang="en" sz="1500">
                <a:highlight>
                  <a:srgbClr val="FFFFFF"/>
                </a:highlight>
              </a:rPr>
              <a:t>For RegHit variant, min{logPadj_m}  = 2.036411752</a:t>
            </a:r>
          </a:p>
          <a:p>
            <a:pPr lvl="0" rtl="0">
              <a:spcBef>
                <a:spcPts val="0"/>
              </a:spcBef>
              <a:buNone/>
            </a:pPr>
            <a:endParaRPr sz="1500"/>
          </a:p>
        </p:txBody>
      </p:sp>
      <p:sp>
        <p:nvSpPr>
          <p:cNvPr id="509" name="Shape 509"/>
          <p:cNvSpPr/>
          <p:nvPr/>
        </p:nvSpPr>
        <p:spPr>
          <a:xfrm>
            <a:off x="956700" y="5206133"/>
            <a:ext cx="4896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10" name="Shape 510"/>
          <p:cNvSpPr txBox="1"/>
          <p:nvPr/>
        </p:nvSpPr>
        <p:spPr>
          <a:xfrm>
            <a:off x="1521800" y="5089133"/>
            <a:ext cx="4785300" cy="565500"/>
          </a:xfrm>
          <a:prstGeom prst="rect">
            <a:avLst/>
          </a:prstGeom>
          <a:noFill/>
          <a:ln>
            <a:noFill/>
          </a:ln>
        </p:spPr>
        <p:txBody>
          <a:bodyPr lIns="91425" tIns="91425" rIns="91425" bIns="91425" anchor="t" anchorCtr="0">
            <a:noAutofit/>
          </a:bodyPr>
          <a:lstStyle/>
          <a:p>
            <a:pPr lvl="0" rtl="0">
              <a:spcBef>
                <a:spcPts val="0"/>
              </a:spcBef>
              <a:buNone/>
            </a:pPr>
            <a:r>
              <a:rPr lang="en" sz="1700" b="1"/>
              <a:t>A variant is RegHit if and only if at least one allele has logPadj &gt; 2</a:t>
            </a:r>
          </a:p>
        </p:txBody>
      </p:sp>
      <p:sp>
        <p:nvSpPr>
          <p:cNvPr id="511" name="Shape 511"/>
          <p:cNvSpPr txBox="1"/>
          <p:nvPr/>
        </p:nvSpPr>
        <p:spPr>
          <a:xfrm>
            <a:off x="3251675" y="1884633"/>
            <a:ext cx="2163900" cy="261300"/>
          </a:xfrm>
          <a:prstGeom prst="rect">
            <a:avLst/>
          </a:prstGeom>
          <a:noFill/>
          <a:ln>
            <a:noFill/>
          </a:ln>
        </p:spPr>
        <p:txBody>
          <a:bodyPr lIns="91425" tIns="91425" rIns="91425" bIns="91425" anchor="t" anchorCtr="0">
            <a:noAutofit/>
          </a:bodyPr>
          <a:lstStyle/>
          <a:p>
            <a:pPr lvl="0" rtl="0">
              <a:spcBef>
                <a:spcPts val="0"/>
              </a:spcBef>
              <a:buNone/>
            </a:pPr>
            <a:r>
              <a:rPr lang="en" sz="1600"/>
              <a:t>logPadj of two alleles</a:t>
            </a:r>
          </a:p>
        </p:txBody>
      </p:sp>
      <p:sp>
        <p:nvSpPr>
          <p:cNvPr id="512" name="Shape 512"/>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40</a:t>
            </a:fld>
            <a:endParaRPr lang="en"/>
          </a:p>
        </p:txBody>
      </p:sp>
      <p:sp>
        <p:nvSpPr>
          <p:cNvPr id="513" name="Shape 513"/>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Shape 518"/>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a:t>Task1b label clarification</a:t>
            </a:r>
          </a:p>
          <a:p>
            <a:pPr lvl="0" rtl="0">
              <a:spcBef>
                <a:spcPts val="0"/>
              </a:spcBef>
              <a:buNone/>
            </a:pPr>
            <a:endParaRPr/>
          </a:p>
          <a:p>
            <a:pPr lvl="0" rtl="0">
              <a:spcBef>
                <a:spcPts val="0"/>
              </a:spcBef>
              <a:buNone/>
            </a:pPr>
            <a:endParaRPr/>
          </a:p>
        </p:txBody>
      </p:sp>
      <p:sp>
        <p:nvSpPr>
          <p:cNvPr id="519" name="Shape 519"/>
          <p:cNvSpPr/>
          <p:nvPr/>
        </p:nvSpPr>
        <p:spPr>
          <a:xfrm>
            <a:off x="956700" y="2363100"/>
            <a:ext cx="20559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RegHit label per variant</a:t>
            </a:r>
          </a:p>
        </p:txBody>
      </p:sp>
      <p:sp>
        <p:nvSpPr>
          <p:cNvPr id="520" name="Shape 520"/>
          <p:cNvSpPr/>
          <p:nvPr/>
        </p:nvSpPr>
        <p:spPr>
          <a:xfrm>
            <a:off x="5459100" y="2363100"/>
            <a:ext cx="2163900" cy="810300"/>
          </a:xfrm>
          <a:prstGeom prst="rect">
            <a:avLst/>
          </a:prstGeom>
          <a:solidFill>
            <a:srgbClr val="6D9EEB"/>
          </a:solidFill>
          <a:ln>
            <a:noFill/>
          </a:ln>
        </p:spPr>
        <p:txBody>
          <a:bodyPr lIns="91425" tIns="91425" rIns="91425" bIns="91425" anchor="ctr" anchorCtr="0">
            <a:noAutofit/>
          </a:bodyPr>
          <a:lstStyle/>
          <a:p>
            <a:pPr lvl="0" algn="ctr" rtl="0">
              <a:spcBef>
                <a:spcPts val="0"/>
              </a:spcBef>
              <a:buNone/>
            </a:pPr>
            <a:r>
              <a:rPr lang="en"/>
              <a:t>RegHit label per allele</a:t>
            </a:r>
          </a:p>
        </p:txBody>
      </p:sp>
      <p:sp>
        <p:nvSpPr>
          <p:cNvPr id="521" name="Shape 521"/>
          <p:cNvSpPr/>
          <p:nvPr/>
        </p:nvSpPr>
        <p:spPr>
          <a:xfrm flipH="1">
            <a:off x="3611950" y="2602500"/>
            <a:ext cx="1347000" cy="3315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22" name="Shape 522"/>
          <p:cNvSpPr txBox="1"/>
          <p:nvPr/>
        </p:nvSpPr>
        <p:spPr>
          <a:xfrm>
            <a:off x="1363800" y="3826666"/>
            <a:ext cx="7013700" cy="1334100"/>
          </a:xfrm>
          <a:prstGeom prst="rect">
            <a:avLst/>
          </a:prstGeom>
          <a:noFill/>
          <a:ln>
            <a:noFill/>
          </a:ln>
        </p:spPr>
        <p:txBody>
          <a:bodyPr lIns="91425" tIns="91425" rIns="91425" bIns="91425" anchor="t" anchorCtr="0">
            <a:noAutofit/>
          </a:bodyPr>
          <a:lstStyle/>
          <a:p>
            <a:pPr lvl="0" rtl="0">
              <a:lnSpc>
                <a:spcPct val="121429"/>
              </a:lnSpc>
              <a:spcBef>
                <a:spcPts val="0"/>
              </a:spcBef>
              <a:buNone/>
            </a:pPr>
            <a:r>
              <a:rPr lang="en" sz="2000">
                <a:highlight>
                  <a:srgbClr val="FFFFFF"/>
                </a:highlight>
              </a:rPr>
              <a:t>p(RegHit_var) = 1 -  [1-p(RegHit_ref)] x </a:t>
            </a:r>
            <a:r>
              <a:rPr lang="en" sz="2000"/>
              <a:t>[1-p(RegHit_alt)]</a:t>
            </a:r>
          </a:p>
          <a:p>
            <a:pPr lvl="0" rtl="0">
              <a:spcBef>
                <a:spcPts val="0"/>
              </a:spcBef>
              <a:buNone/>
            </a:pPr>
            <a:endParaRPr sz="2000"/>
          </a:p>
        </p:txBody>
      </p:sp>
      <p:sp>
        <p:nvSpPr>
          <p:cNvPr id="523" name="Shape 523"/>
          <p:cNvSpPr txBox="1"/>
          <p:nvPr/>
        </p:nvSpPr>
        <p:spPr>
          <a:xfrm>
            <a:off x="3251675" y="1884633"/>
            <a:ext cx="2163900" cy="261300"/>
          </a:xfrm>
          <a:prstGeom prst="rect">
            <a:avLst/>
          </a:prstGeom>
          <a:noFill/>
          <a:ln>
            <a:noFill/>
          </a:ln>
        </p:spPr>
        <p:txBody>
          <a:bodyPr lIns="91425" tIns="91425" rIns="91425" bIns="91425" anchor="t" anchorCtr="0">
            <a:noAutofit/>
          </a:bodyPr>
          <a:lstStyle/>
          <a:p>
            <a:pPr lvl="0" rtl="0">
              <a:spcBef>
                <a:spcPts val="0"/>
              </a:spcBef>
              <a:buNone/>
            </a:pPr>
            <a:endParaRPr sz="1600"/>
          </a:p>
        </p:txBody>
      </p:sp>
      <p:sp>
        <p:nvSpPr>
          <p:cNvPr id="524" name="Shape 524"/>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41</a:t>
            </a:fld>
            <a:endParaRPr lang="en"/>
          </a:p>
        </p:txBody>
      </p:sp>
      <p:sp>
        <p:nvSpPr>
          <p:cNvPr id="525" name="Shape 525"/>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Shape 530"/>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400"/>
              <a:t>Task 2 --- Significant allele-specific expression prediction</a:t>
            </a:r>
          </a:p>
          <a:p>
            <a:pPr lvl="0" rtl="0">
              <a:spcBef>
                <a:spcPts val="0"/>
              </a:spcBef>
              <a:buNone/>
            </a:pPr>
            <a:endParaRPr sz="2400"/>
          </a:p>
        </p:txBody>
      </p:sp>
      <p:sp>
        <p:nvSpPr>
          <p:cNvPr id="531" name="Shape 531"/>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457200" lvl="0" indent="-228600" rtl="0">
              <a:spcBef>
                <a:spcPts val="0"/>
              </a:spcBef>
            </a:pPr>
            <a:r>
              <a:rPr lang="en"/>
              <a:t>emVar (allele-specific expression) label is a function of the expression levels (logFC) of the two alleles of a variant</a:t>
            </a:r>
          </a:p>
        </p:txBody>
      </p:sp>
      <p:pic>
        <p:nvPicPr>
          <p:cNvPr id="532" name="Shape 532"/>
          <p:cNvPicPr preferRelativeResize="0"/>
          <p:nvPr/>
        </p:nvPicPr>
        <p:blipFill>
          <a:blip r:embed="rId3">
            <a:alphaModFix/>
          </a:blip>
          <a:stretch>
            <a:fillRect/>
          </a:stretch>
        </p:blipFill>
        <p:spPr>
          <a:xfrm>
            <a:off x="1605775" y="2633833"/>
            <a:ext cx="4093374" cy="2905650"/>
          </a:xfrm>
          <a:prstGeom prst="rect">
            <a:avLst/>
          </a:prstGeom>
          <a:noFill/>
          <a:ln>
            <a:noFill/>
          </a:ln>
        </p:spPr>
      </p:pic>
      <p:sp>
        <p:nvSpPr>
          <p:cNvPr id="533" name="Shape 533"/>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42</a:t>
            </a:fld>
            <a:endParaRPr lang="en"/>
          </a:p>
        </p:txBody>
      </p:sp>
      <p:sp>
        <p:nvSpPr>
          <p:cNvPr id="534" name="Shape 534"/>
          <p:cNvSpPr txBox="1"/>
          <p:nvPr/>
        </p:nvSpPr>
        <p:spPr>
          <a:xfrm>
            <a:off x="2095275" y="2758833"/>
            <a:ext cx="2929500" cy="638100"/>
          </a:xfrm>
          <a:prstGeom prst="rect">
            <a:avLst/>
          </a:prstGeom>
          <a:noFill/>
          <a:ln>
            <a:noFill/>
          </a:ln>
        </p:spPr>
        <p:txBody>
          <a:bodyPr lIns="91425" tIns="91425" rIns="91425" bIns="91425" anchor="t" anchorCtr="0">
            <a:noAutofit/>
          </a:bodyPr>
          <a:lstStyle/>
          <a:p>
            <a:pPr lvl="0" rtl="0">
              <a:spcBef>
                <a:spcPts val="0"/>
              </a:spcBef>
              <a:buNone/>
            </a:pPr>
            <a:r>
              <a:rPr lang="en" sz="1800" b="1">
                <a:solidFill>
                  <a:srgbClr val="FF0000"/>
                </a:solidFill>
              </a:rPr>
              <a:t>emVar</a:t>
            </a:r>
          </a:p>
          <a:p>
            <a:pPr lvl="0" rtl="0">
              <a:spcBef>
                <a:spcPts val="0"/>
              </a:spcBef>
              <a:buNone/>
            </a:pPr>
            <a:r>
              <a:rPr lang="en" sz="1800" b="1">
                <a:solidFill>
                  <a:srgbClr val="0000FF"/>
                </a:solidFill>
              </a:rPr>
              <a:t>not emVar</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Shape 539"/>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43</a:t>
            </a:fld>
            <a:endParaRPr lang="en"/>
          </a:p>
        </p:txBody>
      </p:sp>
      <p:pic>
        <p:nvPicPr>
          <p:cNvPr id="540" name="Shape 540"/>
          <p:cNvPicPr preferRelativeResize="0"/>
          <p:nvPr/>
        </p:nvPicPr>
        <p:blipFill>
          <a:blip r:embed="rId3">
            <a:alphaModFix/>
          </a:blip>
          <a:stretch>
            <a:fillRect/>
          </a:stretch>
        </p:blipFill>
        <p:spPr>
          <a:xfrm>
            <a:off x="2228149" y="471200"/>
            <a:ext cx="3478450" cy="4167474"/>
          </a:xfrm>
          <a:prstGeom prst="rect">
            <a:avLst/>
          </a:prstGeom>
          <a:noFill/>
          <a:ln>
            <a:noFill/>
          </a:ln>
        </p:spPr>
      </p:pic>
      <p:sp>
        <p:nvSpPr>
          <p:cNvPr id="541" name="Shape 541"/>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endParaRPr/>
          </a:p>
        </p:txBody>
      </p:sp>
      <p:sp>
        <p:nvSpPr>
          <p:cNvPr id="542" name="Shape 542"/>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Shape 547"/>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44</a:t>
            </a:fld>
            <a:endParaRPr lang="en"/>
          </a:p>
        </p:txBody>
      </p:sp>
      <p:sp>
        <p:nvSpPr>
          <p:cNvPr id="548" name="Shape 548"/>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rtl="0">
              <a:spcBef>
                <a:spcPts val="0"/>
              </a:spcBef>
              <a:buNone/>
            </a:pPr>
            <a:r>
              <a:rPr lang="en" sz="2200"/>
              <a:t>Post-analysis:  Error rate for variants in different chromatin state </a:t>
            </a:r>
          </a:p>
        </p:txBody>
      </p:sp>
      <p:sp>
        <p:nvSpPr>
          <p:cNvPr id="549" name="Shape 549"/>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lvl="0" rtl="0">
              <a:spcBef>
                <a:spcPts val="0"/>
              </a:spcBef>
              <a:buNone/>
            </a:pPr>
            <a:r>
              <a:rPr lang="en"/>
              <a:t>For a given chromatin state, let the M = # of variants in this state, K= # of them that were mistakenly classified, p= the error rate on each variant in this state</a:t>
            </a:r>
          </a:p>
          <a:p>
            <a:pPr lvl="0" rtl="0">
              <a:spcBef>
                <a:spcPts val="0"/>
              </a:spcBef>
              <a:buNone/>
            </a:pPr>
            <a:endParaRPr/>
          </a:p>
          <a:p>
            <a:pPr lvl="0" rtl="0">
              <a:spcBef>
                <a:spcPts val="0"/>
              </a:spcBef>
              <a:buNone/>
            </a:pPr>
            <a:endParaRPr/>
          </a:p>
        </p:txBody>
      </p:sp>
      <p:pic>
        <p:nvPicPr>
          <p:cNvPr id="550" name="Shape 550"/>
          <p:cNvPicPr preferRelativeResize="0"/>
          <p:nvPr/>
        </p:nvPicPr>
        <p:blipFill>
          <a:blip r:embed="rId3">
            <a:alphaModFix/>
          </a:blip>
          <a:stretch>
            <a:fillRect/>
          </a:stretch>
        </p:blipFill>
        <p:spPr>
          <a:xfrm>
            <a:off x="1229450" y="2622233"/>
            <a:ext cx="6274650" cy="932724"/>
          </a:xfrm>
          <a:prstGeom prst="rect">
            <a:avLst/>
          </a:prstGeom>
          <a:noFill/>
          <a:ln>
            <a:noFill/>
          </a:ln>
        </p:spPr>
      </p:pic>
      <p:pic>
        <p:nvPicPr>
          <p:cNvPr id="551" name="Shape 551"/>
          <p:cNvPicPr preferRelativeResize="0"/>
          <p:nvPr/>
        </p:nvPicPr>
        <p:blipFill>
          <a:blip r:embed="rId4">
            <a:alphaModFix/>
          </a:blip>
          <a:stretch>
            <a:fillRect/>
          </a:stretch>
        </p:blipFill>
        <p:spPr>
          <a:xfrm>
            <a:off x="593150" y="5131299"/>
            <a:ext cx="5521329" cy="393600"/>
          </a:xfrm>
          <a:prstGeom prst="rect">
            <a:avLst/>
          </a:prstGeom>
          <a:noFill/>
          <a:ln>
            <a:noFill/>
          </a:ln>
        </p:spPr>
      </p:pic>
      <p:grpSp>
        <p:nvGrpSpPr>
          <p:cNvPr id="552" name="Shape 552"/>
          <p:cNvGrpSpPr/>
          <p:nvPr/>
        </p:nvGrpSpPr>
        <p:grpSpPr>
          <a:xfrm>
            <a:off x="942075" y="4150196"/>
            <a:ext cx="4327453" cy="696549"/>
            <a:chOff x="942075" y="3112725"/>
            <a:chExt cx="4327453" cy="522424"/>
          </a:xfrm>
        </p:grpSpPr>
        <p:pic>
          <p:nvPicPr>
            <p:cNvPr id="553" name="Shape 553"/>
            <p:cNvPicPr preferRelativeResize="0"/>
            <p:nvPr/>
          </p:nvPicPr>
          <p:blipFill>
            <a:blip r:embed="rId5">
              <a:alphaModFix/>
            </a:blip>
            <a:stretch>
              <a:fillRect/>
            </a:stretch>
          </p:blipFill>
          <p:spPr>
            <a:xfrm>
              <a:off x="1905700" y="3112725"/>
              <a:ext cx="985500" cy="522424"/>
            </a:xfrm>
            <a:prstGeom prst="rect">
              <a:avLst/>
            </a:prstGeom>
            <a:noFill/>
            <a:ln>
              <a:noFill/>
            </a:ln>
          </p:spPr>
        </p:pic>
        <p:pic>
          <p:nvPicPr>
            <p:cNvPr id="554" name="Shape 554"/>
            <p:cNvPicPr preferRelativeResize="0"/>
            <p:nvPr/>
          </p:nvPicPr>
          <p:blipFill>
            <a:blip r:embed="rId6">
              <a:alphaModFix/>
            </a:blip>
            <a:stretch>
              <a:fillRect/>
            </a:stretch>
          </p:blipFill>
          <p:spPr>
            <a:xfrm>
              <a:off x="3048500" y="3177137"/>
              <a:ext cx="2221028" cy="393600"/>
            </a:xfrm>
            <a:prstGeom prst="rect">
              <a:avLst/>
            </a:prstGeom>
            <a:noFill/>
            <a:ln>
              <a:noFill/>
            </a:ln>
          </p:spPr>
        </p:pic>
        <p:sp>
          <p:nvSpPr>
            <p:cNvPr id="555" name="Shape 555"/>
            <p:cNvSpPr/>
            <p:nvPr/>
          </p:nvSpPr>
          <p:spPr>
            <a:xfrm>
              <a:off x="942075" y="3245237"/>
              <a:ext cx="548700" cy="257400"/>
            </a:xfrm>
            <a:prstGeom prst="rightArrow">
              <a:avLst>
                <a:gd name="adj1" fmla="val 50000"/>
                <a:gd name="adj2" fmla="val 50000"/>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cSld>
  <p:clrMapOvr>
    <a:masterClrMapping/>
  </p:clrMapOvr>
  <p:transition xmlns:p14="http://schemas.microsoft.com/office/powerpoint/2010/main" spd="slow">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9"/>
                                        </p:tgtEl>
                                        <p:attrNameLst>
                                          <p:attrName>style.visibility</p:attrName>
                                        </p:attrNameLst>
                                      </p:cBhvr>
                                      <p:to>
                                        <p:strVal val="visible"/>
                                      </p:to>
                                    </p:set>
                                    <p:animEffect transition="in" filter="fade">
                                      <p:cBhvr>
                                        <p:cTn id="7" dur="1000"/>
                                        <p:tgtEl>
                                          <p:spTgt spid="5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0"/>
                                        </p:tgtEl>
                                        <p:attrNameLst>
                                          <p:attrName>style.visibility</p:attrName>
                                        </p:attrNameLst>
                                      </p:cBhvr>
                                      <p:to>
                                        <p:strVal val="visible"/>
                                      </p:to>
                                    </p:set>
                                    <p:animEffect transition="in" filter="fade">
                                      <p:cBhvr>
                                        <p:cTn id="12" dur="1000"/>
                                        <p:tgtEl>
                                          <p:spTgt spid="5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2"/>
                                        </p:tgtEl>
                                        <p:attrNameLst>
                                          <p:attrName>style.visibility</p:attrName>
                                        </p:attrNameLst>
                                      </p:cBhvr>
                                      <p:to>
                                        <p:strVal val="visible"/>
                                      </p:to>
                                    </p:set>
                                    <p:animEffect transition="in" filter="fade">
                                      <p:cBhvr>
                                        <p:cTn id="17" dur="1000"/>
                                        <p:tgtEl>
                                          <p:spTgt spid="5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1"/>
                                        </p:tgtEl>
                                        <p:attrNameLst>
                                          <p:attrName>style.visibility</p:attrName>
                                        </p:attrNameLst>
                                      </p:cBhvr>
                                      <p:to>
                                        <p:strVal val="visible"/>
                                      </p:to>
                                    </p:set>
                                    <p:animEffect transition="in" filter="fade">
                                      <p:cBhvr>
                                        <p:cTn id="22" dur="1000"/>
                                        <p:tgtEl>
                                          <p:spTgt spid="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Shape 560"/>
          <p:cNvSpPr txBox="1">
            <a:spLocks noGrp="1"/>
          </p:cNvSpPr>
          <p:nvPr>
            <p:ph type="title"/>
          </p:nvPr>
        </p:nvSpPr>
        <p:spPr>
          <a:xfrm>
            <a:off x="311700" y="546666"/>
            <a:ext cx="8520600" cy="810300"/>
          </a:xfrm>
          <a:prstGeom prst="rect">
            <a:avLst/>
          </a:prstGeom>
        </p:spPr>
        <p:txBody>
          <a:bodyPr lIns="91425" tIns="91425" rIns="91425" bIns="91425" anchor="t" anchorCtr="0">
            <a:noAutofit/>
          </a:bodyPr>
          <a:lstStyle/>
          <a:p>
            <a:pPr lvl="0">
              <a:spcBef>
                <a:spcPts val="0"/>
              </a:spcBef>
              <a:buNone/>
            </a:pPr>
            <a:r>
              <a:rPr lang="en"/>
              <a:t>Unused ideas or directions</a:t>
            </a:r>
          </a:p>
        </p:txBody>
      </p:sp>
      <p:sp>
        <p:nvSpPr>
          <p:cNvPr id="561" name="Shape 561"/>
          <p:cNvSpPr txBox="1">
            <a:spLocks noGrp="1"/>
          </p:cNvSpPr>
          <p:nvPr>
            <p:ph type="body" idx="1"/>
          </p:nvPr>
        </p:nvSpPr>
        <p:spPr>
          <a:xfrm>
            <a:off x="311700" y="1639833"/>
            <a:ext cx="8520600" cy="4452000"/>
          </a:xfrm>
          <a:prstGeom prst="rect">
            <a:avLst/>
          </a:prstGeom>
        </p:spPr>
        <p:txBody>
          <a:bodyPr lIns="91425" tIns="91425" rIns="91425" bIns="91425" anchor="t" anchorCtr="0">
            <a:noAutofit/>
          </a:bodyPr>
          <a:lstStyle/>
          <a:p>
            <a:pPr marL="514350" lvl="0" indent="-285750" rtl="0">
              <a:spcBef>
                <a:spcPts val="0"/>
              </a:spcBef>
              <a:buFont typeface="Arial"/>
              <a:buChar char="•"/>
            </a:pPr>
            <a:r>
              <a:rPr lang="en" dirty="0"/>
              <a:t>Type of tested variant (indel or SNP)</a:t>
            </a:r>
          </a:p>
          <a:p>
            <a:pPr marL="514350" lvl="0" indent="-285750" rtl="0">
              <a:spcBef>
                <a:spcPts val="0"/>
              </a:spcBef>
              <a:buFont typeface="Arial"/>
              <a:buChar char="•"/>
            </a:pPr>
            <a:r>
              <a:rPr lang="en" dirty="0"/>
              <a:t>Identity of lead eQTL gene</a:t>
            </a:r>
          </a:p>
          <a:p>
            <a:pPr marL="514350" lvl="0" indent="-285750" rtl="0">
              <a:spcBef>
                <a:spcPts val="0"/>
              </a:spcBef>
              <a:buFont typeface="Arial"/>
              <a:buChar char="•"/>
            </a:pPr>
            <a:r>
              <a:rPr lang="en" dirty="0"/>
              <a:t>Any eQTL statistic</a:t>
            </a:r>
          </a:p>
          <a:p>
            <a:pPr marL="514350" lvl="0" indent="-285750" rtl="0">
              <a:spcBef>
                <a:spcPts val="0"/>
              </a:spcBef>
              <a:buFont typeface="Arial"/>
              <a:buChar char="•"/>
            </a:pPr>
            <a:r>
              <a:rPr lang="en" dirty="0"/>
              <a:t>Any external MPRA dataset (beyond the given one in the challenge)</a:t>
            </a:r>
          </a:p>
          <a:p>
            <a:pPr marL="514350" lvl="0" indent="-285750">
              <a:spcBef>
                <a:spcPts val="0"/>
              </a:spcBef>
              <a:buFont typeface="Arial"/>
              <a:buChar char="•"/>
            </a:pPr>
            <a:endParaRPr dirty="0"/>
          </a:p>
        </p:txBody>
      </p:sp>
      <p:sp>
        <p:nvSpPr>
          <p:cNvPr id="562" name="Shape 562"/>
          <p:cNvSpPr txBox="1">
            <a:spLocks noGrp="1"/>
          </p:cNvSpPr>
          <p:nvPr>
            <p:ph type="sldNum" idx="12"/>
          </p:nvPr>
        </p:nvSpPr>
        <p:spPr>
          <a:xfrm>
            <a:off x="8460431" y="6201586"/>
            <a:ext cx="548700" cy="524700"/>
          </a:xfrm>
          <a:prstGeom prst="rect">
            <a:avLst/>
          </a:prstGeom>
        </p:spPr>
        <p:txBody>
          <a:bodyPr lIns="91425" tIns="91425" rIns="91425" bIns="91425" anchor="ctr" anchorCtr="0">
            <a:noAutofit/>
          </a:bodyPr>
          <a:lstStyle/>
          <a:p>
            <a:pPr lvl="0">
              <a:spcBef>
                <a:spcPts val="0"/>
              </a:spcBef>
              <a:buNone/>
            </a:pPr>
            <a:fld id="{00000000-1234-1234-1234-123412341234}" type="slidenum">
              <a:rPr lang="en"/>
              <a:t>45</a:t>
            </a:fld>
            <a:endParaRPr lang="en"/>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1738</Words>
  <Application>Microsoft Macintosh PowerPoint</Application>
  <PresentationFormat>On-screen Show (4:3)</PresentationFormat>
  <Paragraphs>412</Paragraphs>
  <Slides>45</Slides>
  <Notes>44</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geometric</vt:lpstr>
      <vt:lpstr>CAGI slide pack guidelines I agree to my slides being used according to the following terms: _______Haoyang Zeng_______</vt:lpstr>
      <vt:lpstr>Ensemble method for predicting eQTL from sequence</vt:lpstr>
      <vt:lpstr>Content</vt:lpstr>
      <vt:lpstr>Content</vt:lpstr>
      <vt:lpstr>Data overview</vt:lpstr>
      <vt:lpstr>Prediction task overview</vt:lpstr>
      <vt:lpstr>Content</vt:lpstr>
      <vt:lpstr>Features --- knowledge transfer</vt:lpstr>
      <vt:lpstr>Features</vt:lpstr>
      <vt:lpstr>Content</vt:lpstr>
      <vt:lpstr>Lesson from Netflix challenge</vt:lpstr>
      <vt:lpstr>Task 1 algorithms --- single model</vt:lpstr>
      <vt:lpstr>Task 1 algorithms --- Ensemble model</vt:lpstr>
      <vt:lpstr>Task 1 result --- normalized expression prediction </vt:lpstr>
      <vt:lpstr>Task 1 result --- significant expression (“RegHit”) prediction </vt:lpstr>
      <vt:lpstr>Task 2 --- allele-specific expression</vt:lpstr>
      <vt:lpstr>Task 2 --- Allele-specific expression (“LogSkew”) prediction</vt:lpstr>
      <vt:lpstr>Task 2 --- Significant allele-specific expression (“emVar”) prediction  </vt:lpstr>
      <vt:lpstr>Task 2 --- Significant allele-specific expression (“emVar”) prediction   </vt:lpstr>
      <vt:lpstr>Results of emVar prediction: from single model to ensemble</vt:lpstr>
      <vt:lpstr>Content</vt:lpstr>
      <vt:lpstr>Post-analysis:  feature importance in expression prediction</vt:lpstr>
      <vt:lpstr>PowerPoint Presentation</vt:lpstr>
      <vt:lpstr>Post-analysis:  specific missed predictions</vt:lpstr>
      <vt:lpstr>Post-analysis:  specific missed predictions</vt:lpstr>
      <vt:lpstr>Post-analysis:  Error rate for variants in different chromatin state </vt:lpstr>
      <vt:lpstr>Post-analysis:  Error rate for variants in different chromatin state </vt:lpstr>
      <vt:lpstr>Relative performance on test set ---  task1</vt:lpstr>
      <vt:lpstr>Relative performance on test set ---  task2</vt:lpstr>
      <vt:lpstr>Comparison of approaches</vt:lpstr>
      <vt:lpstr>Take-home messages</vt:lpstr>
      <vt:lpstr>PowerPoint Presentation</vt:lpstr>
      <vt:lpstr>Backup slides</vt:lpstr>
      <vt:lpstr>General approach --- Task1a</vt:lpstr>
      <vt:lpstr>General approach --- Task1a</vt:lpstr>
      <vt:lpstr>General approach --- Task1a</vt:lpstr>
      <vt:lpstr>General approach --- Task1b</vt:lpstr>
      <vt:lpstr>General approach --- Task1b</vt:lpstr>
      <vt:lpstr>General approach --- Task1b </vt:lpstr>
      <vt:lpstr>Task1b label clarification  </vt:lpstr>
      <vt:lpstr>Task1b label clarification  </vt:lpstr>
      <vt:lpstr>Task 2 --- Significant allele-specific expression prediction </vt:lpstr>
      <vt:lpstr>PowerPoint Presentation</vt:lpstr>
      <vt:lpstr>Post-analysis:  Error rate for variants in different chromatin state </vt:lpstr>
      <vt:lpstr>Unused ideas or directions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method for predicting eQTL from sequence</dc:title>
  <cp:lastModifiedBy>Haoyang</cp:lastModifiedBy>
  <cp:revision>17</cp:revision>
  <dcterms:modified xsi:type="dcterms:W3CDTF">2016-03-26T01:59:04Z</dcterms:modified>
</cp:coreProperties>
</file>