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81" r:id="rId2"/>
    <p:sldId id="271" r:id="rId3"/>
    <p:sldId id="257" r:id="rId4"/>
    <p:sldId id="277" r:id="rId5"/>
    <p:sldId id="283" r:id="rId6"/>
    <p:sldId id="278" r:id="rId7"/>
    <p:sldId id="279" r:id="rId8"/>
    <p:sldId id="285" r:id="rId9"/>
    <p:sldId id="262" r:id="rId10"/>
    <p:sldId id="261" r:id="rId11"/>
    <p:sldId id="263" r:id="rId12"/>
    <p:sldId id="264" r:id="rId13"/>
    <p:sldId id="266" r:id="rId14"/>
    <p:sldId id="272" r:id="rId15"/>
    <p:sldId id="265" r:id="rId16"/>
    <p:sldId id="274" r:id="rId17"/>
    <p:sldId id="273" r:id="rId18"/>
    <p:sldId id="268" r:id="rId19"/>
    <p:sldId id="267" r:id="rId20"/>
    <p:sldId id="276" r:id="rId21"/>
    <p:sldId id="280"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
          <p15:clr>
            <a:srgbClr val="A4A3A4"/>
          </p15:clr>
        </p15:guide>
        <p15:guide id="2"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0A0"/>
    <a:srgbClr val="006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4" autoAdjust="0"/>
    <p:restoredTop sz="85150" autoAdjust="0"/>
  </p:normalViewPr>
  <p:slideViewPr>
    <p:cSldViewPr snapToGrid="0" showGuides="1">
      <p:cViewPr>
        <p:scale>
          <a:sx n="100" d="100"/>
          <a:sy n="100" d="100"/>
        </p:scale>
        <p:origin x="432" y="-1272"/>
      </p:cViewPr>
      <p:guideLst>
        <p:guide orient="horz" pos="16"/>
        <p:guide pos="575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D8E202-C4C1-A94B-9C51-D970EECDE266}" type="datetimeFigureOut">
              <a:rPr lang="en-US" smtClean="0"/>
              <a:t>4/4/16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8C9DCC-24E6-F04C-9AB9-BF22C8C9C765}" type="slidenum">
              <a:rPr lang="en-US" smtClean="0"/>
              <a:t>‹#›</a:t>
            </a:fld>
            <a:endParaRPr lang="en-US"/>
          </a:p>
        </p:txBody>
      </p:sp>
    </p:spTree>
    <p:extLst>
      <p:ext uri="{BB962C8B-B14F-4D97-AF65-F5344CB8AC3E}">
        <p14:creationId xmlns:p14="http://schemas.microsoft.com/office/powerpoint/2010/main" val="28770031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2</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3</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4</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5</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6</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7</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MPRA – method overview</a:t>
            </a:r>
          </a:p>
        </p:txBody>
      </p:sp>
      <p:sp>
        <p:nvSpPr>
          <p:cNvPr id="4" name="Slide Number Placeholder 3"/>
          <p:cNvSpPr>
            <a:spLocks noGrp="1"/>
          </p:cNvSpPr>
          <p:nvPr>
            <p:ph type="sldNum" sz="quarter" idx="10"/>
          </p:nvPr>
        </p:nvSpPr>
        <p:spPr/>
        <p:txBody>
          <a:bodyPr/>
          <a:lstStyle/>
          <a:p>
            <a:fld id="{038C9DCC-24E6-F04C-9AB9-BF22C8C9C765}" type="slidenum">
              <a:rPr lang="en-US" smtClean="0"/>
              <a:t>8</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Experimental Setup (</a:t>
            </a:r>
            <a:r>
              <a:rPr lang="en-US" dirty="0" err="1" smtClean="0"/>
              <a:t>Geuvadis</a:t>
            </a:r>
            <a:r>
              <a:rPr lang="en-US" dirty="0" smtClean="0"/>
              <a:t>)</a:t>
            </a:r>
          </a:p>
          <a:p>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9</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MPRA – method overview</a:t>
            </a:r>
          </a:p>
        </p:txBody>
      </p:sp>
      <p:sp>
        <p:nvSpPr>
          <p:cNvPr id="4" name="Slide Number Placeholder 3"/>
          <p:cNvSpPr>
            <a:spLocks noGrp="1"/>
          </p:cNvSpPr>
          <p:nvPr>
            <p:ph type="sldNum" sz="quarter" idx="10"/>
          </p:nvPr>
        </p:nvSpPr>
        <p:spPr/>
        <p:txBody>
          <a:bodyPr/>
          <a:lstStyle/>
          <a:p>
            <a:fld id="{038C9DCC-24E6-F04C-9AB9-BF22C8C9C765}" type="slidenum">
              <a:rPr lang="en-US" smtClean="0"/>
              <a:t>10</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quality</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11</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12</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13</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14</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15</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Enhancer/Promoter</a:t>
            </a:r>
            <a:r>
              <a:rPr lang="en-US" baseline="0" dirty="0" smtClean="0"/>
              <a:t> </a:t>
            </a:r>
            <a:r>
              <a:rPr lang="en-US" baseline="0" dirty="0" err="1" smtClean="0"/>
              <a:t>eQTLs</a:t>
            </a:r>
            <a:endParaRPr lang="en-US" baseline="0" dirty="0" smtClean="0"/>
          </a:p>
          <a:p>
            <a:pPr marL="0" indent="0">
              <a:buFont typeface="Arial"/>
              <a:buNone/>
            </a:pPr>
            <a:r>
              <a:rPr lang="en-US" dirty="0" smtClean="0"/>
              <a:t>23-64%</a:t>
            </a:r>
          </a:p>
          <a:p>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16</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17</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18</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19</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20</a:t>
            </a:fld>
            <a:endParaRPr lang="en-US"/>
          </a:p>
        </p:txBody>
      </p:sp>
    </p:spTree>
    <p:extLst>
      <p:ext uri="{BB962C8B-B14F-4D97-AF65-F5344CB8AC3E}">
        <p14:creationId xmlns:p14="http://schemas.microsoft.com/office/powerpoint/2010/main" val="2173514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GWAS loci</a:t>
            </a:r>
            <a:endParaRPr lang="en-US" dirty="0"/>
          </a:p>
        </p:txBody>
      </p:sp>
      <p:sp>
        <p:nvSpPr>
          <p:cNvPr id="4" name="Slide Number Placeholder 3"/>
          <p:cNvSpPr>
            <a:spLocks noGrp="1"/>
          </p:cNvSpPr>
          <p:nvPr>
            <p:ph type="sldNum" sz="quarter" idx="10"/>
          </p:nvPr>
        </p:nvSpPr>
        <p:spPr/>
        <p:txBody>
          <a:bodyPr/>
          <a:lstStyle/>
          <a:p>
            <a:fld id="{038C9DCC-24E6-F04C-9AB9-BF22C8C9C765}" type="slidenum">
              <a:rPr lang="en-US" smtClean="0"/>
              <a:t>21</a:t>
            </a:fld>
            <a:endParaRPr lang="en-US"/>
          </a:p>
        </p:txBody>
      </p:sp>
    </p:spTree>
    <p:extLst>
      <p:ext uri="{BB962C8B-B14F-4D97-AF65-F5344CB8AC3E}">
        <p14:creationId xmlns:p14="http://schemas.microsoft.com/office/powerpoint/2010/main" val="2173514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8BE8D1-AFDF-9D4E-AADE-14248D937173}"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4242151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8BE8D1-AFDF-9D4E-AADE-14248D937173}"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21438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BE8D1-AFDF-9D4E-AADE-14248D937173}"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2695812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8BE8D1-AFDF-9D4E-AADE-14248D937173}"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2904982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8BE8D1-AFDF-9D4E-AADE-14248D937173}" type="datetimeFigureOut">
              <a:rPr lang="en-US" smtClean="0"/>
              <a:t>4/4/16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1196889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8BE8D1-AFDF-9D4E-AADE-14248D937173}" type="datetimeFigureOut">
              <a:rPr lang="en-US" smtClean="0"/>
              <a:t>4/4/16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1892765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8BE8D1-AFDF-9D4E-AADE-14248D937173}" type="datetimeFigureOut">
              <a:rPr lang="en-US" smtClean="0"/>
              <a:t>4/4/16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4150535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BE8D1-AFDF-9D4E-AADE-14248D937173}"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1317156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BE8D1-AFDF-9D4E-AADE-14248D937173}"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3122337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8BE8D1-AFDF-9D4E-AADE-14248D937173}"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4174937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8BE8D1-AFDF-9D4E-AADE-14248D937173}"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E6651-A1E0-D340-BA59-7B9152021355}" type="slidenum">
              <a:rPr lang="en-US" smtClean="0"/>
              <a:t>‹#›</a:t>
            </a:fld>
            <a:endParaRPr lang="en-US"/>
          </a:p>
        </p:txBody>
      </p:sp>
    </p:spTree>
    <p:extLst>
      <p:ext uri="{BB962C8B-B14F-4D97-AF65-F5344CB8AC3E}">
        <p14:creationId xmlns:p14="http://schemas.microsoft.com/office/powerpoint/2010/main" val="40536674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8BE8D1-AFDF-9D4E-AADE-14248D937173}" type="datetimeFigureOut">
              <a:rPr lang="en-US" smtClean="0"/>
              <a:t>4/4/16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E6651-A1E0-D340-BA59-7B9152021355}" type="slidenum">
              <a:rPr lang="en-US" smtClean="0"/>
              <a:t>‹#›</a:t>
            </a:fld>
            <a:endParaRPr lang="en-US"/>
          </a:p>
        </p:txBody>
      </p:sp>
    </p:spTree>
    <p:extLst>
      <p:ext uri="{BB962C8B-B14F-4D97-AF65-F5344CB8AC3E}">
        <p14:creationId xmlns:p14="http://schemas.microsoft.com/office/powerpoint/2010/main" val="2169043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1" Type="http://schemas.openxmlformats.org/officeDocument/2006/relationships/image" Target="../media/image13.jpeg"/><Relationship Id="rId12" Type="http://schemas.openxmlformats.org/officeDocument/2006/relationships/image" Target="../media/image14.emf"/><Relationship Id="rId13" Type="http://schemas.openxmlformats.org/officeDocument/2006/relationships/image" Target="../media/image15.jpeg"/><Relationship Id="rId14" Type="http://schemas.openxmlformats.org/officeDocument/2006/relationships/image" Target="../media/image16.emf"/><Relationship Id="rId15" Type="http://schemas.openxmlformats.org/officeDocument/2006/relationships/image" Target="../media/image17.emf"/><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jpeg"/><Relationship Id="rId9" Type="http://schemas.openxmlformats.org/officeDocument/2006/relationships/image" Target="../media/image11.emf"/><Relationship Id="rId10"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36.png"/><Relationship Id="rId7"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r>
              <a:rPr lang="en-US" altLang="en-US" sz="1800" dirty="0" smtClean="0"/>
              <a:t>:</a:t>
            </a:r>
            <a:br>
              <a:rPr lang="en-US" altLang="en-US" sz="1800" dirty="0" smtClean="0"/>
            </a:br>
            <a:r>
              <a:rPr lang="en-US" altLang="en-US" sz="1800" dirty="0" smtClean="0"/>
              <a:t> </a:t>
            </a:r>
            <a:r>
              <a:rPr lang="en-US" altLang="en-US" sz="1800" i="1" dirty="0" smtClean="0"/>
              <a:t>_______</a:t>
            </a:r>
            <a:r>
              <a:rPr lang="en-US" altLang="en-US" sz="1800" i="1" dirty="0" smtClean="0">
                <a:solidFill>
                  <a:srgbClr val="FF3300"/>
                </a:solidFill>
              </a:rPr>
              <a:t>Ryan Tewhey</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245979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0" y="1115801"/>
            <a:ext cx="9144000" cy="4247317"/>
          </a:xfrm>
          <a:prstGeom prst="rect">
            <a:avLst/>
          </a:prstGeom>
          <a:noFill/>
        </p:spPr>
        <p:txBody>
          <a:bodyPr wrap="square" rtlCol="0">
            <a:spAutoFit/>
          </a:bodyPr>
          <a:lstStyle/>
          <a:p>
            <a:pPr algn="ctr"/>
            <a:r>
              <a:rPr lang="en-US" sz="4000" dirty="0" smtClean="0">
                <a:latin typeface="Arial"/>
                <a:cs typeface="Arial"/>
              </a:rPr>
              <a:t>Direct identification of expression modifying variants using a multiplexed reporter assay</a:t>
            </a:r>
          </a:p>
          <a:p>
            <a:pPr algn="ctr"/>
            <a:endParaRPr lang="en-US" sz="4000" dirty="0" smtClean="0">
              <a:latin typeface="Arial"/>
              <a:cs typeface="Arial"/>
            </a:endParaRPr>
          </a:p>
          <a:p>
            <a:pPr algn="ctr"/>
            <a:r>
              <a:rPr lang="en-US" sz="2000" b="1" dirty="0">
                <a:latin typeface="Arial"/>
                <a:cs typeface="Arial"/>
              </a:rPr>
              <a:t>Ryan </a:t>
            </a:r>
            <a:r>
              <a:rPr lang="en-US" sz="2000" b="1" dirty="0" smtClean="0">
                <a:latin typeface="Arial"/>
                <a:cs typeface="Arial"/>
              </a:rPr>
              <a:t>Tewhey</a:t>
            </a:r>
          </a:p>
          <a:p>
            <a:pPr algn="ctr"/>
            <a:r>
              <a:rPr lang="en-US" dirty="0" smtClean="0">
                <a:latin typeface="Arial"/>
                <a:cs typeface="Arial"/>
              </a:rPr>
              <a:t>Laboratory of </a:t>
            </a:r>
            <a:r>
              <a:rPr lang="en-US" dirty="0" err="1" smtClean="0">
                <a:latin typeface="Arial"/>
                <a:cs typeface="Arial"/>
              </a:rPr>
              <a:t>Pardis</a:t>
            </a:r>
            <a:r>
              <a:rPr lang="en-US" dirty="0" smtClean="0">
                <a:latin typeface="Arial"/>
                <a:cs typeface="Arial"/>
              </a:rPr>
              <a:t> </a:t>
            </a:r>
            <a:r>
              <a:rPr lang="en-US" dirty="0" err="1" smtClean="0">
                <a:latin typeface="Arial"/>
                <a:cs typeface="Arial"/>
              </a:rPr>
              <a:t>Sabeti</a:t>
            </a:r>
            <a:endParaRPr lang="en-US" dirty="0">
              <a:latin typeface="Arial"/>
              <a:cs typeface="Arial"/>
            </a:endParaRPr>
          </a:p>
          <a:p>
            <a:pPr algn="ctr"/>
            <a:r>
              <a:rPr lang="en-US" dirty="0" smtClean="0">
                <a:latin typeface="Arial"/>
                <a:cs typeface="Arial"/>
              </a:rPr>
              <a:t>Harvard University &amp; Broad Institute</a:t>
            </a:r>
          </a:p>
          <a:p>
            <a:pPr algn="ctr"/>
            <a:endParaRPr lang="en-US" dirty="0">
              <a:latin typeface="Arial"/>
              <a:cs typeface="Arial"/>
            </a:endParaRPr>
          </a:p>
          <a:p>
            <a:pPr algn="ctr"/>
            <a:r>
              <a:rPr lang="en-US" dirty="0" smtClean="0">
                <a:latin typeface="Arial"/>
                <a:cs typeface="Arial"/>
              </a:rPr>
              <a:t>CAGI 4 Conference</a:t>
            </a:r>
          </a:p>
          <a:p>
            <a:pPr algn="ctr"/>
            <a:r>
              <a:rPr lang="en-US" dirty="0" smtClean="0">
                <a:latin typeface="Arial"/>
                <a:cs typeface="Arial"/>
              </a:rPr>
              <a:t>March 24</a:t>
            </a:r>
            <a:r>
              <a:rPr lang="en-US" baseline="30000" dirty="0" smtClean="0">
                <a:latin typeface="Arial"/>
                <a:cs typeface="Arial"/>
              </a:rPr>
              <a:t>th</a:t>
            </a:r>
            <a:r>
              <a:rPr lang="en-US" dirty="0" smtClean="0">
                <a:latin typeface="Arial"/>
                <a:cs typeface="Arial"/>
              </a:rPr>
              <a:t>, 2016</a:t>
            </a:r>
          </a:p>
        </p:txBody>
      </p:sp>
      <p:grpSp>
        <p:nvGrpSpPr>
          <p:cNvPr id="39" name="Group 38"/>
          <p:cNvGrpSpPr/>
          <p:nvPr/>
        </p:nvGrpSpPr>
        <p:grpSpPr>
          <a:xfrm>
            <a:off x="0" y="6289075"/>
            <a:ext cx="9144000" cy="490764"/>
            <a:chOff x="0" y="708025"/>
            <a:chExt cx="9144000" cy="490764"/>
          </a:xfrm>
        </p:grpSpPr>
        <p:sp>
          <p:nvSpPr>
            <p:cNvPr id="2" name="Rectangle 1"/>
            <p:cNvSpPr/>
            <p:nvPr/>
          </p:nvSpPr>
          <p:spPr>
            <a:xfrm>
              <a:off x="0" y="708025"/>
              <a:ext cx="9144000" cy="490764"/>
            </a:xfrm>
            <a:prstGeom prst="rect">
              <a:avLst/>
            </a:prstGeom>
            <a:solidFill>
              <a:srgbClr val="006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0" y="1042595"/>
              <a:ext cx="9144000"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p:nvSpPr>
          <p:spPr>
            <a:xfrm>
              <a:off x="0" y="925507"/>
              <a:ext cx="9144000"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0" y="830037"/>
              <a:ext cx="9144000"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p:cNvSpPr/>
            <p:nvPr/>
          </p:nvSpPr>
          <p:spPr>
            <a:xfrm>
              <a:off x="0" y="740023"/>
              <a:ext cx="9144000"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38" name="Picture 37" descr="BroadInstLogoforDigitalRG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5586983"/>
            <a:ext cx="1934993" cy="489309"/>
          </a:xfrm>
          <a:prstGeom prst="rect">
            <a:avLst/>
          </a:prstGeom>
        </p:spPr>
      </p:pic>
      <p:pic>
        <p:nvPicPr>
          <p:cNvPr id="40" name="Picture 39"/>
          <p:cNvPicPr>
            <a:picLocks noChangeAspect="1"/>
          </p:cNvPicPr>
          <p:nvPr/>
        </p:nvPicPr>
        <p:blipFill>
          <a:blip r:embed="rId4"/>
          <a:stretch>
            <a:fillRect/>
          </a:stretch>
        </p:blipFill>
        <p:spPr>
          <a:xfrm>
            <a:off x="6282419" y="5571541"/>
            <a:ext cx="486682" cy="575258"/>
          </a:xfrm>
          <a:prstGeom prst="rect">
            <a:avLst/>
          </a:prstGeom>
        </p:spPr>
      </p:pic>
    </p:spTree>
    <p:extLst>
      <p:ext uri="{BB962C8B-B14F-4D97-AF65-F5344CB8AC3E}">
        <p14:creationId xmlns:p14="http://schemas.microsoft.com/office/powerpoint/2010/main" val="19029618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4" name="Rectangle 2"/>
          <p:cNvSpPr>
            <a:spLocks noChangeArrowheads="1"/>
          </p:cNvSpPr>
          <p:nvPr/>
        </p:nvSpPr>
        <p:spPr bwMode="auto">
          <a:xfrm>
            <a:off x="339413" y="220247"/>
            <a:ext cx="821046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The Success of Genome Wide Association Studies</a:t>
            </a:r>
            <a:endParaRPr lang="en-US" sz="2600" b="1" u="none" dirty="0">
              <a:solidFill>
                <a:srgbClr val="000000"/>
              </a:solidFill>
              <a:latin typeface="Arial"/>
              <a:cs typeface="Arial"/>
            </a:endParaRPr>
          </a:p>
        </p:txBody>
      </p:sp>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grpSp>
        <p:nvGrpSpPr>
          <p:cNvPr id="103" name="Group 102"/>
          <p:cNvGrpSpPr/>
          <p:nvPr/>
        </p:nvGrpSpPr>
        <p:grpSpPr>
          <a:xfrm>
            <a:off x="1657753" y="1141048"/>
            <a:ext cx="5750339" cy="1514340"/>
            <a:chOff x="8246530" y="18059400"/>
            <a:chExt cx="11353800" cy="4946650"/>
          </a:xfrm>
        </p:grpSpPr>
        <p:sp>
          <p:nvSpPr>
            <p:cNvPr id="104" name="Rounded Rectangle 103"/>
            <p:cNvSpPr/>
            <p:nvPr/>
          </p:nvSpPr>
          <p:spPr bwMode="auto">
            <a:xfrm>
              <a:off x="8246530" y="18059400"/>
              <a:ext cx="11353800" cy="4946650"/>
            </a:xfrm>
            <a:prstGeom prst="round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1" u="sng" strike="noStrike" cap="none" normalizeH="0" baseline="0">
                <a:ln>
                  <a:noFill/>
                </a:ln>
                <a:solidFill>
                  <a:schemeClr val="tx1"/>
                </a:solidFill>
                <a:effectLst/>
                <a:latin typeface="Verdana" charset="0"/>
              </a:endParaRPr>
            </a:p>
          </p:txBody>
        </p:sp>
        <p:pic>
          <p:nvPicPr>
            <p:cNvPr id="105" name="Picture 34" descr="summary_wg5.pdf"/>
            <p:cNvPicPr>
              <a:picLocks noChangeAspect="1"/>
            </p:cNvPicPr>
            <p:nvPr/>
          </p:nvPicPr>
          <p:blipFill>
            <a:blip r:embed="rId3"/>
            <a:srcRect/>
            <a:stretch>
              <a:fillRect/>
            </a:stretch>
          </p:blipFill>
          <p:spPr bwMode="auto">
            <a:xfrm>
              <a:off x="8856130" y="18135600"/>
              <a:ext cx="10287000" cy="4502665"/>
            </a:xfrm>
            <a:prstGeom prst="rect">
              <a:avLst/>
            </a:prstGeom>
            <a:noFill/>
            <a:ln w="9525">
              <a:noFill/>
              <a:miter lim="800000"/>
              <a:headEnd/>
              <a:tailEnd/>
            </a:ln>
          </p:spPr>
        </p:pic>
        <p:pic>
          <p:nvPicPr>
            <p:cNvPr id="106" name="Picture 20" descr="chr_names.pdf"/>
            <p:cNvPicPr>
              <a:picLocks noChangeAspect="1"/>
            </p:cNvPicPr>
            <p:nvPr/>
          </p:nvPicPr>
          <p:blipFill>
            <a:blip r:embed="rId4"/>
            <a:srcRect/>
            <a:stretch>
              <a:fillRect/>
            </a:stretch>
          </p:blipFill>
          <p:spPr bwMode="auto">
            <a:xfrm>
              <a:off x="8932330" y="22707600"/>
              <a:ext cx="10217127" cy="152400"/>
            </a:xfrm>
            <a:prstGeom prst="rect">
              <a:avLst/>
            </a:prstGeom>
            <a:noFill/>
            <a:ln w="9525">
              <a:noFill/>
              <a:miter lim="800000"/>
              <a:headEnd/>
              <a:tailEnd/>
            </a:ln>
          </p:spPr>
        </p:pic>
      </p:grpSp>
      <p:sp>
        <p:nvSpPr>
          <p:cNvPr id="215" name="Rectangle 214"/>
          <p:cNvSpPr/>
          <p:nvPr/>
        </p:nvSpPr>
        <p:spPr>
          <a:xfrm>
            <a:off x="6184900" y="1130300"/>
            <a:ext cx="863600" cy="647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6"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17"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733360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39413" y="220247"/>
            <a:ext cx="821046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The Success of Genome Wide Association Studies</a:t>
            </a:r>
            <a:endParaRPr lang="en-US" sz="2600" b="1" u="none" dirty="0">
              <a:solidFill>
                <a:srgbClr val="000000"/>
              </a:solidFill>
              <a:latin typeface="Arial"/>
              <a:cs typeface="Arial"/>
            </a:endParaRPr>
          </a:p>
        </p:txBody>
      </p:sp>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grpSp>
        <p:nvGrpSpPr>
          <p:cNvPr id="103" name="Group 102"/>
          <p:cNvGrpSpPr/>
          <p:nvPr/>
        </p:nvGrpSpPr>
        <p:grpSpPr>
          <a:xfrm>
            <a:off x="1657753" y="1141048"/>
            <a:ext cx="5750339" cy="1514340"/>
            <a:chOff x="8246530" y="18059400"/>
            <a:chExt cx="11353800" cy="4946650"/>
          </a:xfrm>
        </p:grpSpPr>
        <p:sp>
          <p:nvSpPr>
            <p:cNvPr id="104" name="Rounded Rectangle 103"/>
            <p:cNvSpPr/>
            <p:nvPr/>
          </p:nvSpPr>
          <p:spPr bwMode="auto">
            <a:xfrm>
              <a:off x="8246530" y="18059400"/>
              <a:ext cx="11353800" cy="4946650"/>
            </a:xfrm>
            <a:prstGeom prst="round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1" u="sng" strike="noStrike" cap="none" normalizeH="0" baseline="0">
                <a:ln>
                  <a:noFill/>
                </a:ln>
                <a:solidFill>
                  <a:schemeClr val="tx1"/>
                </a:solidFill>
                <a:effectLst/>
                <a:latin typeface="Verdana" charset="0"/>
              </a:endParaRPr>
            </a:p>
          </p:txBody>
        </p:sp>
        <p:pic>
          <p:nvPicPr>
            <p:cNvPr id="105" name="Picture 34" descr="summary_wg5.pdf"/>
            <p:cNvPicPr>
              <a:picLocks noChangeAspect="1"/>
            </p:cNvPicPr>
            <p:nvPr/>
          </p:nvPicPr>
          <p:blipFill>
            <a:blip r:embed="rId3"/>
            <a:srcRect/>
            <a:stretch>
              <a:fillRect/>
            </a:stretch>
          </p:blipFill>
          <p:spPr bwMode="auto">
            <a:xfrm>
              <a:off x="8856130" y="18135600"/>
              <a:ext cx="10287000" cy="4502665"/>
            </a:xfrm>
            <a:prstGeom prst="rect">
              <a:avLst/>
            </a:prstGeom>
            <a:noFill/>
            <a:ln w="9525">
              <a:noFill/>
              <a:miter lim="800000"/>
              <a:headEnd/>
              <a:tailEnd/>
            </a:ln>
          </p:spPr>
        </p:pic>
        <p:pic>
          <p:nvPicPr>
            <p:cNvPr id="106" name="Picture 20" descr="chr_names.pdf"/>
            <p:cNvPicPr>
              <a:picLocks noChangeAspect="1"/>
            </p:cNvPicPr>
            <p:nvPr/>
          </p:nvPicPr>
          <p:blipFill>
            <a:blip r:embed="rId4"/>
            <a:srcRect/>
            <a:stretch>
              <a:fillRect/>
            </a:stretch>
          </p:blipFill>
          <p:spPr bwMode="auto">
            <a:xfrm>
              <a:off x="8932330" y="22707600"/>
              <a:ext cx="10217127" cy="152400"/>
            </a:xfrm>
            <a:prstGeom prst="rect">
              <a:avLst/>
            </a:prstGeom>
            <a:noFill/>
            <a:ln w="9525">
              <a:noFill/>
              <a:miter lim="800000"/>
              <a:headEnd/>
              <a:tailEnd/>
            </a:ln>
          </p:spPr>
        </p:pic>
      </p:grpSp>
      <p:sp>
        <p:nvSpPr>
          <p:cNvPr id="110" name="Rounded Rectangle 109"/>
          <p:cNvSpPr/>
          <p:nvPr/>
        </p:nvSpPr>
        <p:spPr>
          <a:xfrm>
            <a:off x="38431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pic>
        <p:nvPicPr>
          <p:cNvPr id="112" name="Picture 111"/>
          <p:cNvPicPr>
            <a:picLocks noChangeAspect="1"/>
          </p:cNvPicPr>
          <p:nvPr/>
        </p:nvPicPr>
        <p:blipFill>
          <a:blip r:embed="rId5"/>
          <a:stretch>
            <a:fillRect/>
          </a:stretch>
        </p:blipFill>
        <p:spPr>
          <a:xfrm>
            <a:off x="741922" y="3250986"/>
            <a:ext cx="1582264" cy="2847459"/>
          </a:xfrm>
          <a:prstGeom prst="rect">
            <a:avLst/>
          </a:prstGeom>
        </p:spPr>
      </p:pic>
      <p:sp>
        <p:nvSpPr>
          <p:cNvPr id="113" name="TextBox 112"/>
          <p:cNvSpPr txBox="1"/>
          <p:nvPr/>
        </p:nvSpPr>
        <p:spPr>
          <a:xfrm>
            <a:off x="423741"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Computational Annotation</a:t>
            </a:r>
            <a:endParaRPr lang="en-US" sz="1600" b="1" dirty="0">
              <a:solidFill>
                <a:srgbClr val="000000"/>
              </a:solidFill>
              <a:latin typeface="Lucida Sans"/>
              <a:cs typeface="Lucida Sans"/>
            </a:endParaRPr>
          </a:p>
        </p:txBody>
      </p:sp>
      <p:sp>
        <p:nvSpPr>
          <p:cNvPr id="109" name="Rectangle 108"/>
          <p:cNvSpPr/>
          <p:nvPr/>
        </p:nvSpPr>
        <p:spPr>
          <a:xfrm>
            <a:off x="6184900" y="1130300"/>
            <a:ext cx="863600" cy="647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209"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10"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452613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39413" y="220247"/>
            <a:ext cx="821046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The Success of Genome Wide Association Studies</a:t>
            </a:r>
            <a:endParaRPr lang="en-US" sz="2600" b="1" u="none" dirty="0">
              <a:solidFill>
                <a:srgbClr val="000000"/>
              </a:solidFill>
              <a:latin typeface="Arial"/>
              <a:cs typeface="Arial"/>
            </a:endParaRPr>
          </a:p>
        </p:txBody>
      </p:sp>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grpSp>
        <p:nvGrpSpPr>
          <p:cNvPr id="103" name="Group 102"/>
          <p:cNvGrpSpPr/>
          <p:nvPr/>
        </p:nvGrpSpPr>
        <p:grpSpPr>
          <a:xfrm>
            <a:off x="1657753" y="1141048"/>
            <a:ext cx="5750339" cy="1514340"/>
            <a:chOff x="8246530" y="18059400"/>
            <a:chExt cx="11353800" cy="4946650"/>
          </a:xfrm>
        </p:grpSpPr>
        <p:sp>
          <p:nvSpPr>
            <p:cNvPr id="104" name="Rounded Rectangle 103"/>
            <p:cNvSpPr/>
            <p:nvPr/>
          </p:nvSpPr>
          <p:spPr bwMode="auto">
            <a:xfrm>
              <a:off x="8246530" y="18059400"/>
              <a:ext cx="11353800" cy="4946650"/>
            </a:xfrm>
            <a:prstGeom prst="round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1" u="sng" strike="noStrike" cap="none" normalizeH="0" baseline="0">
                <a:ln>
                  <a:noFill/>
                </a:ln>
                <a:solidFill>
                  <a:schemeClr val="tx1"/>
                </a:solidFill>
                <a:effectLst/>
                <a:latin typeface="Verdana" charset="0"/>
              </a:endParaRPr>
            </a:p>
          </p:txBody>
        </p:sp>
        <p:pic>
          <p:nvPicPr>
            <p:cNvPr id="105" name="Picture 34" descr="summary_wg5.pdf"/>
            <p:cNvPicPr>
              <a:picLocks noChangeAspect="1"/>
            </p:cNvPicPr>
            <p:nvPr/>
          </p:nvPicPr>
          <p:blipFill>
            <a:blip r:embed="rId3"/>
            <a:srcRect/>
            <a:stretch>
              <a:fillRect/>
            </a:stretch>
          </p:blipFill>
          <p:spPr bwMode="auto">
            <a:xfrm>
              <a:off x="8856130" y="18135600"/>
              <a:ext cx="10287000" cy="4502665"/>
            </a:xfrm>
            <a:prstGeom prst="rect">
              <a:avLst/>
            </a:prstGeom>
            <a:noFill/>
            <a:ln w="9525">
              <a:noFill/>
              <a:miter lim="800000"/>
              <a:headEnd/>
              <a:tailEnd/>
            </a:ln>
          </p:spPr>
        </p:pic>
        <p:pic>
          <p:nvPicPr>
            <p:cNvPr id="106" name="Picture 20" descr="chr_names.pdf"/>
            <p:cNvPicPr>
              <a:picLocks noChangeAspect="1"/>
            </p:cNvPicPr>
            <p:nvPr/>
          </p:nvPicPr>
          <p:blipFill>
            <a:blip r:embed="rId4"/>
            <a:srcRect/>
            <a:stretch>
              <a:fillRect/>
            </a:stretch>
          </p:blipFill>
          <p:spPr bwMode="auto">
            <a:xfrm>
              <a:off x="8932330" y="22707600"/>
              <a:ext cx="10217127" cy="152400"/>
            </a:xfrm>
            <a:prstGeom prst="rect">
              <a:avLst/>
            </a:prstGeom>
            <a:noFill/>
            <a:ln w="9525">
              <a:noFill/>
              <a:miter lim="800000"/>
              <a:headEnd/>
              <a:tailEnd/>
            </a:ln>
          </p:spPr>
        </p:pic>
      </p:grpSp>
      <p:sp>
        <p:nvSpPr>
          <p:cNvPr id="110" name="Rounded Rectangle 109"/>
          <p:cNvSpPr/>
          <p:nvPr/>
        </p:nvSpPr>
        <p:spPr>
          <a:xfrm>
            <a:off x="38431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pic>
        <p:nvPicPr>
          <p:cNvPr id="112" name="Picture 111"/>
          <p:cNvPicPr>
            <a:picLocks noChangeAspect="1"/>
          </p:cNvPicPr>
          <p:nvPr/>
        </p:nvPicPr>
        <p:blipFill>
          <a:blip r:embed="rId5"/>
          <a:stretch>
            <a:fillRect/>
          </a:stretch>
        </p:blipFill>
        <p:spPr>
          <a:xfrm>
            <a:off x="741922" y="3250986"/>
            <a:ext cx="1582264" cy="2847459"/>
          </a:xfrm>
          <a:prstGeom prst="rect">
            <a:avLst/>
          </a:prstGeom>
        </p:spPr>
      </p:pic>
      <p:sp>
        <p:nvSpPr>
          <p:cNvPr id="113" name="TextBox 112"/>
          <p:cNvSpPr txBox="1"/>
          <p:nvPr/>
        </p:nvSpPr>
        <p:spPr>
          <a:xfrm>
            <a:off x="423741"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Computational Annotation</a:t>
            </a:r>
            <a:endParaRPr lang="en-US" sz="1600" b="1" dirty="0">
              <a:solidFill>
                <a:srgbClr val="000000"/>
              </a:solidFill>
              <a:latin typeface="Lucida Sans"/>
              <a:cs typeface="Lucida Sans"/>
            </a:endParaRPr>
          </a:p>
        </p:txBody>
      </p:sp>
      <p:sp>
        <p:nvSpPr>
          <p:cNvPr id="109" name="Rectangle 108"/>
          <p:cNvSpPr/>
          <p:nvPr/>
        </p:nvSpPr>
        <p:spPr>
          <a:xfrm>
            <a:off x="6184900" y="1130300"/>
            <a:ext cx="863600" cy="647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209"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10"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pic>
        <p:nvPicPr>
          <p:cNvPr id="2" name="Picture 1"/>
          <p:cNvPicPr>
            <a:picLocks noChangeAspect="1"/>
          </p:cNvPicPr>
          <p:nvPr/>
        </p:nvPicPr>
        <p:blipFill>
          <a:blip r:embed="rId6"/>
          <a:stretch>
            <a:fillRect/>
          </a:stretch>
        </p:blipFill>
        <p:spPr>
          <a:xfrm>
            <a:off x="3327400" y="2697110"/>
            <a:ext cx="5257800" cy="3741790"/>
          </a:xfrm>
          <a:prstGeom prst="rect">
            <a:avLst/>
          </a:prstGeom>
        </p:spPr>
      </p:pic>
      <p:sp>
        <p:nvSpPr>
          <p:cNvPr id="3" name="TextBox 2"/>
          <p:cNvSpPr txBox="1"/>
          <p:nvPr/>
        </p:nvSpPr>
        <p:spPr>
          <a:xfrm>
            <a:off x="7531100" y="6070600"/>
            <a:ext cx="1143000" cy="246221"/>
          </a:xfrm>
          <a:prstGeom prst="rect">
            <a:avLst/>
          </a:prstGeom>
          <a:noFill/>
        </p:spPr>
        <p:txBody>
          <a:bodyPr wrap="square" rtlCol="0">
            <a:spAutoFit/>
          </a:bodyPr>
          <a:lstStyle/>
          <a:p>
            <a:r>
              <a:rPr lang="en-US" sz="1000" dirty="0" err="1" smtClean="0">
                <a:latin typeface="Arial"/>
                <a:cs typeface="Arial"/>
              </a:rPr>
              <a:t>Pazin</a:t>
            </a:r>
            <a:r>
              <a:rPr lang="en-US" sz="1000" dirty="0" smtClean="0">
                <a:latin typeface="Arial"/>
                <a:cs typeface="Arial"/>
              </a:rPr>
              <a:t> M.J.</a:t>
            </a:r>
            <a:endParaRPr lang="en-US" sz="1000" dirty="0">
              <a:latin typeface="Arial"/>
              <a:cs typeface="Arial"/>
            </a:endParaRPr>
          </a:p>
        </p:txBody>
      </p:sp>
      <p:sp>
        <p:nvSpPr>
          <p:cNvPr id="19" name="Rounded Rectangle 18"/>
          <p:cNvSpPr/>
          <p:nvPr/>
        </p:nvSpPr>
        <p:spPr>
          <a:xfrm>
            <a:off x="681567" y="2933700"/>
            <a:ext cx="1756833" cy="3335867"/>
          </a:xfrm>
          <a:prstGeom prst="roundRect">
            <a:avLst/>
          </a:prstGeom>
          <a:solidFill>
            <a:schemeClr val="bg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4240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39413" y="220247"/>
            <a:ext cx="821046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The Success of Genome Wide Association Studies</a:t>
            </a:r>
            <a:endParaRPr lang="en-US" sz="2600" b="1" u="none" dirty="0">
              <a:solidFill>
                <a:srgbClr val="000000"/>
              </a:solidFill>
              <a:latin typeface="Arial"/>
              <a:cs typeface="Arial"/>
            </a:endParaRPr>
          </a:p>
        </p:txBody>
      </p:sp>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grpSp>
        <p:nvGrpSpPr>
          <p:cNvPr id="103" name="Group 102"/>
          <p:cNvGrpSpPr/>
          <p:nvPr/>
        </p:nvGrpSpPr>
        <p:grpSpPr>
          <a:xfrm>
            <a:off x="1657753" y="1141048"/>
            <a:ext cx="5750339" cy="1514340"/>
            <a:chOff x="8246530" y="18059400"/>
            <a:chExt cx="11353800" cy="4946650"/>
          </a:xfrm>
        </p:grpSpPr>
        <p:sp>
          <p:nvSpPr>
            <p:cNvPr id="104" name="Rounded Rectangle 103"/>
            <p:cNvSpPr/>
            <p:nvPr/>
          </p:nvSpPr>
          <p:spPr bwMode="auto">
            <a:xfrm>
              <a:off x="8246530" y="18059400"/>
              <a:ext cx="11353800" cy="4946650"/>
            </a:xfrm>
            <a:prstGeom prst="round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1" u="sng" strike="noStrike" cap="none" normalizeH="0" baseline="0">
                <a:ln>
                  <a:noFill/>
                </a:ln>
                <a:solidFill>
                  <a:schemeClr val="tx1"/>
                </a:solidFill>
                <a:effectLst/>
                <a:latin typeface="Verdana" charset="0"/>
              </a:endParaRPr>
            </a:p>
          </p:txBody>
        </p:sp>
        <p:pic>
          <p:nvPicPr>
            <p:cNvPr id="105" name="Picture 34" descr="summary_wg5.pdf"/>
            <p:cNvPicPr>
              <a:picLocks noChangeAspect="1"/>
            </p:cNvPicPr>
            <p:nvPr/>
          </p:nvPicPr>
          <p:blipFill>
            <a:blip r:embed="rId3"/>
            <a:srcRect/>
            <a:stretch>
              <a:fillRect/>
            </a:stretch>
          </p:blipFill>
          <p:spPr bwMode="auto">
            <a:xfrm>
              <a:off x="8856130" y="18135600"/>
              <a:ext cx="10287000" cy="4502665"/>
            </a:xfrm>
            <a:prstGeom prst="rect">
              <a:avLst/>
            </a:prstGeom>
            <a:noFill/>
            <a:ln w="9525">
              <a:noFill/>
              <a:miter lim="800000"/>
              <a:headEnd/>
              <a:tailEnd/>
            </a:ln>
          </p:spPr>
        </p:pic>
        <p:pic>
          <p:nvPicPr>
            <p:cNvPr id="106" name="Picture 20" descr="chr_names.pdf"/>
            <p:cNvPicPr>
              <a:picLocks noChangeAspect="1"/>
            </p:cNvPicPr>
            <p:nvPr/>
          </p:nvPicPr>
          <p:blipFill>
            <a:blip r:embed="rId4"/>
            <a:srcRect/>
            <a:stretch>
              <a:fillRect/>
            </a:stretch>
          </p:blipFill>
          <p:spPr bwMode="auto">
            <a:xfrm>
              <a:off x="8932330" y="22707600"/>
              <a:ext cx="10217127" cy="152400"/>
            </a:xfrm>
            <a:prstGeom prst="rect">
              <a:avLst/>
            </a:prstGeom>
            <a:noFill/>
            <a:ln w="9525">
              <a:noFill/>
              <a:miter lim="800000"/>
              <a:headEnd/>
              <a:tailEnd/>
            </a:ln>
          </p:spPr>
        </p:pic>
      </p:grpSp>
      <p:sp>
        <p:nvSpPr>
          <p:cNvPr id="110" name="Rounded Rectangle 109"/>
          <p:cNvSpPr/>
          <p:nvPr/>
        </p:nvSpPr>
        <p:spPr>
          <a:xfrm>
            <a:off x="38431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sp>
        <p:nvSpPr>
          <p:cNvPr id="111" name="Rounded Rectangle 110"/>
          <p:cNvSpPr/>
          <p:nvPr/>
        </p:nvSpPr>
        <p:spPr>
          <a:xfrm>
            <a:off x="345497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pic>
        <p:nvPicPr>
          <p:cNvPr id="112" name="Picture 111"/>
          <p:cNvPicPr>
            <a:picLocks noChangeAspect="1"/>
          </p:cNvPicPr>
          <p:nvPr/>
        </p:nvPicPr>
        <p:blipFill>
          <a:blip r:embed="rId5"/>
          <a:stretch>
            <a:fillRect/>
          </a:stretch>
        </p:blipFill>
        <p:spPr>
          <a:xfrm>
            <a:off x="741922" y="3250986"/>
            <a:ext cx="1582264" cy="2847459"/>
          </a:xfrm>
          <a:prstGeom prst="rect">
            <a:avLst/>
          </a:prstGeom>
        </p:spPr>
      </p:pic>
      <p:sp>
        <p:nvSpPr>
          <p:cNvPr id="113" name="TextBox 112"/>
          <p:cNvSpPr txBox="1"/>
          <p:nvPr/>
        </p:nvSpPr>
        <p:spPr>
          <a:xfrm>
            <a:off x="423741"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Computational Annotation</a:t>
            </a:r>
            <a:endParaRPr lang="en-US" sz="1600" b="1" dirty="0">
              <a:solidFill>
                <a:srgbClr val="000000"/>
              </a:solidFill>
              <a:latin typeface="Lucida Sans"/>
              <a:cs typeface="Lucida Sans"/>
            </a:endParaRPr>
          </a:p>
        </p:txBody>
      </p:sp>
      <p:sp>
        <p:nvSpPr>
          <p:cNvPr id="115" name="TextBox 114"/>
          <p:cNvSpPr txBox="1"/>
          <p:nvPr/>
        </p:nvSpPr>
        <p:spPr>
          <a:xfrm>
            <a:off x="3475765"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High Throughput</a:t>
            </a:r>
          </a:p>
          <a:p>
            <a:pPr algn="ctr"/>
            <a:r>
              <a:rPr lang="en-US" sz="1600" b="1" dirty="0" smtClean="0">
                <a:solidFill>
                  <a:srgbClr val="000000"/>
                </a:solidFill>
                <a:latin typeface="Lucida Sans"/>
                <a:cs typeface="Lucida Sans"/>
              </a:rPr>
              <a:t>Characterization</a:t>
            </a:r>
            <a:endParaRPr lang="en-US" sz="1600" b="1" dirty="0">
              <a:solidFill>
                <a:srgbClr val="000000"/>
              </a:solidFill>
              <a:latin typeface="Lucida Sans"/>
              <a:cs typeface="Lucida Sans"/>
            </a:endParaRPr>
          </a:p>
        </p:txBody>
      </p:sp>
      <p:grpSp>
        <p:nvGrpSpPr>
          <p:cNvPr id="116" name="Group 115"/>
          <p:cNvGrpSpPr/>
          <p:nvPr/>
        </p:nvGrpSpPr>
        <p:grpSpPr>
          <a:xfrm>
            <a:off x="3815318" y="3780889"/>
            <a:ext cx="600683" cy="390848"/>
            <a:chOff x="2059982" y="2021926"/>
            <a:chExt cx="1186056" cy="850697"/>
          </a:xfrm>
        </p:grpSpPr>
        <p:sp>
          <p:nvSpPr>
            <p:cNvPr id="117" name="Rectangle 116"/>
            <p:cNvSpPr/>
            <p:nvPr/>
          </p:nvSpPr>
          <p:spPr>
            <a:xfrm>
              <a:off x="2059982" y="2021926"/>
              <a:ext cx="1186056" cy="850697"/>
            </a:xfrm>
            <a:prstGeom prst="rect">
              <a:avLst/>
            </a:prstGeom>
            <a:solidFill>
              <a:schemeClr val="tx1">
                <a:lumMod val="95000"/>
                <a:lumOff val="5000"/>
              </a:schemeClr>
            </a:solidFill>
            <a:ln>
              <a:solidFill>
                <a:schemeClr val="tx1">
                  <a:lumMod val="65000"/>
                  <a:lumOff val="35000"/>
                </a:schemeClr>
              </a:solidFill>
            </a:ln>
            <a:effectLst/>
            <a:scene3d>
              <a:camera prst="isometricOffAxis2Top"/>
              <a:lightRig rig="threePt" dir="t"/>
            </a:scene3d>
            <a:sp3d contourW="12700" prstMaterial="metal">
              <a:bevelT w="0" h="25400"/>
              <a:bevelB w="0" h="25400"/>
              <a:contourClr>
                <a:schemeClr val="tx1">
                  <a:lumMod val="65000"/>
                  <a:lumOff val="35000"/>
                </a:schemeClr>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grpSp>
          <p:nvGrpSpPr>
            <p:cNvPr id="118" name="Group 117"/>
            <p:cNvGrpSpPr/>
            <p:nvPr/>
          </p:nvGrpSpPr>
          <p:grpSpPr>
            <a:xfrm>
              <a:off x="2349500" y="2117725"/>
              <a:ext cx="133710" cy="190499"/>
              <a:chOff x="1054100" y="1257300"/>
              <a:chExt cx="133710" cy="190499"/>
            </a:xfrm>
          </p:grpSpPr>
          <p:sp>
            <p:nvSpPr>
              <p:cNvPr id="175" name="Freeform 174"/>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6" name="Freeform 175"/>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7" name="Freeform 176"/>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19" name="Group 118"/>
            <p:cNvGrpSpPr/>
            <p:nvPr/>
          </p:nvGrpSpPr>
          <p:grpSpPr>
            <a:xfrm>
              <a:off x="2533650" y="2149475"/>
              <a:ext cx="133710" cy="190499"/>
              <a:chOff x="1054100" y="1257300"/>
              <a:chExt cx="133710" cy="190499"/>
            </a:xfrm>
          </p:grpSpPr>
          <p:sp>
            <p:nvSpPr>
              <p:cNvPr id="172" name="Freeform 171"/>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3" name="Freeform 172"/>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4" name="Freeform 173"/>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0" name="Group 119"/>
            <p:cNvGrpSpPr/>
            <p:nvPr/>
          </p:nvGrpSpPr>
          <p:grpSpPr>
            <a:xfrm>
              <a:off x="2714625" y="2181225"/>
              <a:ext cx="133710" cy="190499"/>
              <a:chOff x="1054100" y="1257300"/>
              <a:chExt cx="133710" cy="190499"/>
            </a:xfrm>
          </p:grpSpPr>
          <p:sp>
            <p:nvSpPr>
              <p:cNvPr id="169" name="Freeform 168"/>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0" name="Freeform 169"/>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1" name="Freeform 170"/>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1" name="Group 120"/>
            <p:cNvGrpSpPr/>
            <p:nvPr/>
          </p:nvGrpSpPr>
          <p:grpSpPr>
            <a:xfrm>
              <a:off x="3076575" y="2244725"/>
              <a:ext cx="133710" cy="190499"/>
              <a:chOff x="1054100" y="1257300"/>
              <a:chExt cx="133710" cy="190499"/>
            </a:xfrm>
          </p:grpSpPr>
          <p:sp>
            <p:nvSpPr>
              <p:cNvPr id="166" name="Freeform 165"/>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7" name="Freeform 166"/>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8" name="Freeform 167"/>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2" name="Group 121"/>
            <p:cNvGrpSpPr/>
            <p:nvPr/>
          </p:nvGrpSpPr>
          <p:grpSpPr>
            <a:xfrm>
              <a:off x="2898775" y="2212975"/>
              <a:ext cx="133710" cy="190499"/>
              <a:chOff x="1054100" y="1257300"/>
              <a:chExt cx="133710" cy="190499"/>
            </a:xfrm>
          </p:grpSpPr>
          <p:sp>
            <p:nvSpPr>
              <p:cNvPr id="163" name="Freeform 162"/>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4" name="Freeform 163"/>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5" name="Freeform 164"/>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3" name="Group 122"/>
            <p:cNvGrpSpPr/>
            <p:nvPr/>
          </p:nvGrpSpPr>
          <p:grpSpPr>
            <a:xfrm>
              <a:off x="2244725" y="2181225"/>
              <a:ext cx="133710" cy="190499"/>
              <a:chOff x="1054100" y="1257300"/>
              <a:chExt cx="133710" cy="190499"/>
            </a:xfrm>
          </p:grpSpPr>
          <p:sp>
            <p:nvSpPr>
              <p:cNvPr id="160" name="Freeform 159"/>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1" name="Freeform 160"/>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2" name="Freeform 161"/>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4" name="Group 123"/>
            <p:cNvGrpSpPr/>
            <p:nvPr/>
          </p:nvGrpSpPr>
          <p:grpSpPr>
            <a:xfrm>
              <a:off x="2428875" y="2212975"/>
              <a:ext cx="133710" cy="190499"/>
              <a:chOff x="1054100" y="1257300"/>
              <a:chExt cx="133710" cy="190499"/>
            </a:xfrm>
          </p:grpSpPr>
          <p:sp>
            <p:nvSpPr>
              <p:cNvPr id="157" name="Freeform 156"/>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8" name="Freeform 157"/>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9" name="Freeform 158"/>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5" name="Group 124"/>
            <p:cNvGrpSpPr/>
            <p:nvPr/>
          </p:nvGrpSpPr>
          <p:grpSpPr>
            <a:xfrm>
              <a:off x="2609850" y="2244725"/>
              <a:ext cx="133710" cy="190499"/>
              <a:chOff x="1054100" y="1257300"/>
              <a:chExt cx="133710" cy="190499"/>
            </a:xfrm>
          </p:grpSpPr>
          <p:sp>
            <p:nvSpPr>
              <p:cNvPr id="154" name="Freeform 153"/>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5" name="Freeform 154"/>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6" name="Freeform 155"/>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6" name="Group 125"/>
            <p:cNvGrpSpPr/>
            <p:nvPr/>
          </p:nvGrpSpPr>
          <p:grpSpPr>
            <a:xfrm>
              <a:off x="2971800" y="2308225"/>
              <a:ext cx="133710" cy="190499"/>
              <a:chOff x="1054100" y="1257300"/>
              <a:chExt cx="133710" cy="190499"/>
            </a:xfrm>
          </p:grpSpPr>
          <p:sp>
            <p:nvSpPr>
              <p:cNvPr id="151" name="Freeform 150"/>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2" name="Freeform 151"/>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3" name="Freeform 152"/>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7" name="Group 126"/>
            <p:cNvGrpSpPr/>
            <p:nvPr/>
          </p:nvGrpSpPr>
          <p:grpSpPr>
            <a:xfrm>
              <a:off x="2794000" y="2276475"/>
              <a:ext cx="133710" cy="190499"/>
              <a:chOff x="1054100" y="1257300"/>
              <a:chExt cx="133710" cy="190499"/>
            </a:xfrm>
          </p:grpSpPr>
          <p:sp>
            <p:nvSpPr>
              <p:cNvPr id="148" name="Freeform 147"/>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9" name="Freeform 148"/>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0" name="Freeform 149"/>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8" name="Group 127"/>
            <p:cNvGrpSpPr/>
            <p:nvPr/>
          </p:nvGrpSpPr>
          <p:grpSpPr>
            <a:xfrm>
              <a:off x="2133600" y="2282825"/>
              <a:ext cx="133710" cy="190499"/>
              <a:chOff x="1054100" y="1257300"/>
              <a:chExt cx="133710" cy="190499"/>
            </a:xfrm>
          </p:grpSpPr>
          <p:sp>
            <p:nvSpPr>
              <p:cNvPr id="145" name="Freeform 144"/>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6" name="Freeform 145"/>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7" name="Freeform 146"/>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9" name="Group 128"/>
            <p:cNvGrpSpPr/>
            <p:nvPr/>
          </p:nvGrpSpPr>
          <p:grpSpPr>
            <a:xfrm>
              <a:off x="2317750" y="2314575"/>
              <a:ext cx="133710" cy="190499"/>
              <a:chOff x="1054100" y="1257300"/>
              <a:chExt cx="133710" cy="190499"/>
            </a:xfrm>
          </p:grpSpPr>
          <p:sp>
            <p:nvSpPr>
              <p:cNvPr id="142" name="Freeform 141"/>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3" name="Freeform 142"/>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4" name="Freeform 143"/>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0" name="Group 129"/>
            <p:cNvGrpSpPr/>
            <p:nvPr/>
          </p:nvGrpSpPr>
          <p:grpSpPr>
            <a:xfrm>
              <a:off x="2498725" y="2346325"/>
              <a:ext cx="133710" cy="190499"/>
              <a:chOff x="1054100" y="1257300"/>
              <a:chExt cx="133710" cy="190499"/>
            </a:xfrm>
          </p:grpSpPr>
          <p:sp>
            <p:nvSpPr>
              <p:cNvPr id="139" name="Freeform 138"/>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0" name="Freeform 139"/>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1" name="Freeform 140"/>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1" name="Group 130"/>
            <p:cNvGrpSpPr/>
            <p:nvPr/>
          </p:nvGrpSpPr>
          <p:grpSpPr>
            <a:xfrm>
              <a:off x="2860675" y="2409825"/>
              <a:ext cx="133710" cy="190499"/>
              <a:chOff x="1054100" y="1257300"/>
              <a:chExt cx="133710" cy="190499"/>
            </a:xfrm>
          </p:grpSpPr>
          <p:sp>
            <p:nvSpPr>
              <p:cNvPr id="136" name="Freeform 135"/>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7" name="Freeform 136"/>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8" name="Freeform 137"/>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2" name="Group 131"/>
            <p:cNvGrpSpPr/>
            <p:nvPr/>
          </p:nvGrpSpPr>
          <p:grpSpPr>
            <a:xfrm>
              <a:off x="2682875" y="2378075"/>
              <a:ext cx="133710" cy="190499"/>
              <a:chOff x="1054100" y="1257300"/>
              <a:chExt cx="133710" cy="190499"/>
            </a:xfrm>
          </p:grpSpPr>
          <p:sp>
            <p:nvSpPr>
              <p:cNvPr id="133" name="Freeform 132"/>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4" name="Freeform 133"/>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5" name="Freeform 134"/>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sp>
        <p:nvSpPr>
          <p:cNvPr id="178" name="Bent Arrow 177"/>
          <p:cNvSpPr/>
          <p:nvPr/>
        </p:nvSpPr>
        <p:spPr>
          <a:xfrm rot="5400000">
            <a:off x="5033807" y="3782042"/>
            <a:ext cx="100828" cy="486258"/>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grpSp>
        <p:nvGrpSpPr>
          <p:cNvPr id="179" name="Group 178"/>
          <p:cNvGrpSpPr/>
          <p:nvPr/>
        </p:nvGrpSpPr>
        <p:grpSpPr>
          <a:xfrm>
            <a:off x="4744927" y="4377030"/>
            <a:ext cx="438918" cy="460903"/>
            <a:chOff x="18497550" y="26292175"/>
            <a:chExt cx="866648" cy="1003173"/>
          </a:xfrm>
        </p:grpSpPr>
        <p:sp>
          <p:nvSpPr>
            <p:cNvPr id="180" name="Donut 179"/>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1" name="Arc 180"/>
            <p:cNvSpPr>
              <a:spLocks/>
            </p:cNvSpPr>
            <p:nvPr/>
          </p:nvSpPr>
          <p:spPr>
            <a:xfrm rot="16200000">
              <a:off x="18522950" y="26454100"/>
              <a:ext cx="841248" cy="841248"/>
            </a:xfrm>
            <a:prstGeom prst="arc">
              <a:avLst>
                <a:gd name="adj1" fmla="val 17646032"/>
                <a:gd name="adj2" fmla="val 20719874"/>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82" name="Bent Arrow 181"/>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3" name="Arc 182"/>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84" name="Group 183"/>
          <p:cNvGrpSpPr/>
          <p:nvPr/>
        </p:nvGrpSpPr>
        <p:grpSpPr>
          <a:xfrm rot="1123318">
            <a:off x="5221898" y="4187672"/>
            <a:ext cx="438918" cy="460903"/>
            <a:chOff x="18497550" y="26292175"/>
            <a:chExt cx="866648" cy="1003173"/>
          </a:xfrm>
        </p:grpSpPr>
        <p:sp>
          <p:nvSpPr>
            <p:cNvPr id="185" name="Donut 184"/>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6" name="Arc 185"/>
            <p:cNvSpPr>
              <a:spLocks/>
            </p:cNvSpPr>
            <p:nvPr/>
          </p:nvSpPr>
          <p:spPr>
            <a:xfrm rot="16200000">
              <a:off x="18522950" y="26454100"/>
              <a:ext cx="841248" cy="841248"/>
            </a:xfrm>
            <a:prstGeom prst="arc">
              <a:avLst>
                <a:gd name="adj1" fmla="val 17646032"/>
                <a:gd name="adj2" fmla="val 20719874"/>
              </a:avLst>
            </a:prstGeom>
            <a:ln>
              <a:solidFill>
                <a:srgbClr val="FF66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87" name="Bent Arrow 186"/>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8" name="Arc 187"/>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89" name="Group 188"/>
          <p:cNvGrpSpPr/>
          <p:nvPr/>
        </p:nvGrpSpPr>
        <p:grpSpPr>
          <a:xfrm rot="20052120">
            <a:off x="5187646" y="4678412"/>
            <a:ext cx="438918" cy="460903"/>
            <a:chOff x="18497550" y="26292175"/>
            <a:chExt cx="866648" cy="1003173"/>
          </a:xfrm>
        </p:grpSpPr>
        <p:sp>
          <p:nvSpPr>
            <p:cNvPr id="190" name="Donut 189"/>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91" name="Arc 190"/>
            <p:cNvSpPr>
              <a:spLocks/>
            </p:cNvSpPr>
            <p:nvPr/>
          </p:nvSpPr>
          <p:spPr>
            <a:xfrm rot="16200000">
              <a:off x="18522950" y="26454100"/>
              <a:ext cx="841248" cy="841248"/>
            </a:xfrm>
            <a:prstGeom prst="arc">
              <a:avLst>
                <a:gd name="adj1" fmla="val 17646032"/>
                <a:gd name="adj2" fmla="val 20719874"/>
              </a:avLst>
            </a:prstGeom>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92" name="Bent Arrow 191"/>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93" name="Arc 192"/>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sp>
        <p:nvSpPr>
          <p:cNvPr id="194" name="Bent Arrow 193"/>
          <p:cNvSpPr/>
          <p:nvPr/>
        </p:nvSpPr>
        <p:spPr>
          <a:xfrm rot="5400000" flipV="1">
            <a:off x="4175943" y="4515820"/>
            <a:ext cx="108608" cy="430941"/>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pic>
        <p:nvPicPr>
          <p:cNvPr id="195" name="Picture 194"/>
          <p:cNvPicPr>
            <a:picLocks noChangeAspect="1"/>
          </p:cNvPicPr>
          <p:nvPr/>
        </p:nvPicPr>
        <p:blipFill>
          <a:blip r:embed="rId6"/>
          <a:stretch>
            <a:fillRect/>
          </a:stretch>
        </p:blipFill>
        <p:spPr>
          <a:xfrm>
            <a:off x="3729838" y="5105647"/>
            <a:ext cx="662494" cy="275447"/>
          </a:xfrm>
          <a:prstGeom prst="rect">
            <a:avLst/>
          </a:prstGeom>
        </p:spPr>
      </p:pic>
      <p:pic>
        <p:nvPicPr>
          <p:cNvPr id="196" name="Picture 195"/>
          <p:cNvPicPr>
            <a:picLocks noChangeAspect="1"/>
          </p:cNvPicPr>
          <p:nvPr/>
        </p:nvPicPr>
        <p:blipFill rotWithShape="1">
          <a:blip r:embed="rId7"/>
          <a:srcRect l="17108" r="18873"/>
          <a:stretch/>
        </p:blipFill>
        <p:spPr>
          <a:xfrm>
            <a:off x="4449303" y="5590315"/>
            <a:ext cx="1112731" cy="723535"/>
          </a:xfrm>
          <a:prstGeom prst="rect">
            <a:avLst/>
          </a:prstGeom>
        </p:spPr>
      </p:pic>
      <p:sp>
        <p:nvSpPr>
          <p:cNvPr id="197" name="Bent Arrow 196"/>
          <p:cNvSpPr/>
          <p:nvPr/>
        </p:nvSpPr>
        <p:spPr>
          <a:xfrm rot="5400000">
            <a:off x="4834283" y="5135855"/>
            <a:ext cx="95304" cy="366621"/>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cxnSp>
        <p:nvCxnSpPr>
          <p:cNvPr id="207" name="Straight Arrow Connector 206"/>
          <p:cNvCxnSpPr/>
          <p:nvPr/>
        </p:nvCxnSpPr>
        <p:spPr>
          <a:xfrm>
            <a:off x="2783840" y="4744720"/>
            <a:ext cx="467360" cy="0"/>
          </a:xfrm>
          <a:prstGeom prst="straightConnector1">
            <a:avLst/>
          </a:prstGeom>
          <a:ln w="38100" cap="rnd" cmpd="sng">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109" name="Rectangle 108"/>
          <p:cNvSpPr/>
          <p:nvPr/>
        </p:nvSpPr>
        <p:spPr>
          <a:xfrm>
            <a:off x="6184900" y="1130300"/>
            <a:ext cx="863600" cy="647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209"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10"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452613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39413" y="220247"/>
            <a:ext cx="821046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The Success of Genome Wide Association Studies</a:t>
            </a:r>
            <a:endParaRPr lang="en-US" sz="2600" b="1" u="none" dirty="0">
              <a:solidFill>
                <a:srgbClr val="000000"/>
              </a:solidFill>
              <a:latin typeface="Arial"/>
              <a:cs typeface="Arial"/>
            </a:endParaRPr>
          </a:p>
        </p:txBody>
      </p:sp>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grpSp>
        <p:nvGrpSpPr>
          <p:cNvPr id="103" name="Group 102"/>
          <p:cNvGrpSpPr/>
          <p:nvPr/>
        </p:nvGrpSpPr>
        <p:grpSpPr>
          <a:xfrm>
            <a:off x="1657753" y="1141048"/>
            <a:ext cx="5750339" cy="1514340"/>
            <a:chOff x="8246530" y="18059400"/>
            <a:chExt cx="11353800" cy="4946650"/>
          </a:xfrm>
        </p:grpSpPr>
        <p:sp>
          <p:nvSpPr>
            <p:cNvPr id="104" name="Rounded Rectangle 103"/>
            <p:cNvSpPr/>
            <p:nvPr/>
          </p:nvSpPr>
          <p:spPr bwMode="auto">
            <a:xfrm>
              <a:off x="8246530" y="18059400"/>
              <a:ext cx="11353800" cy="4946650"/>
            </a:xfrm>
            <a:prstGeom prst="round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1" u="sng" strike="noStrike" cap="none" normalizeH="0" baseline="0">
                <a:ln>
                  <a:noFill/>
                </a:ln>
                <a:solidFill>
                  <a:schemeClr val="tx1"/>
                </a:solidFill>
                <a:effectLst/>
                <a:latin typeface="Verdana" charset="0"/>
              </a:endParaRPr>
            </a:p>
          </p:txBody>
        </p:sp>
        <p:pic>
          <p:nvPicPr>
            <p:cNvPr id="105" name="Picture 34" descr="summary_wg5.pdf"/>
            <p:cNvPicPr>
              <a:picLocks noChangeAspect="1"/>
            </p:cNvPicPr>
            <p:nvPr/>
          </p:nvPicPr>
          <p:blipFill>
            <a:blip r:embed="rId3"/>
            <a:srcRect/>
            <a:stretch>
              <a:fillRect/>
            </a:stretch>
          </p:blipFill>
          <p:spPr bwMode="auto">
            <a:xfrm>
              <a:off x="8856130" y="18135600"/>
              <a:ext cx="10287000" cy="4502665"/>
            </a:xfrm>
            <a:prstGeom prst="rect">
              <a:avLst/>
            </a:prstGeom>
            <a:noFill/>
            <a:ln w="9525">
              <a:noFill/>
              <a:miter lim="800000"/>
              <a:headEnd/>
              <a:tailEnd/>
            </a:ln>
          </p:spPr>
        </p:pic>
        <p:pic>
          <p:nvPicPr>
            <p:cNvPr id="106" name="Picture 20" descr="chr_names.pdf"/>
            <p:cNvPicPr>
              <a:picLocks noChangeAspect="1"/>
            </p:cNvPicPr>
            <p:nvPr/>
          </p:nvPicPr>
          <p:blipFill>
            <a:blip r:embed="rId4"/>
            <a:srcRect/>
            <a:stretch>
              <a:fillRect/>
            </a:stretch>
          </p:blipFill>
          <p:spPr bwMode="auto">
            <a:xfrm>
              <a:off x="8932330" y="22707600"/>
              <a:ext cx="10217127" cy="152400"/>
            </a:xfrm>
            <a:prstGeom prst="rect">
              <a:avLst/>
            </a:prstGeom>
            <a:noFill/>
            <a:ln w="9525">
              <a:noFill/>
              <a:miter lim="800000"/>
              <a:headEnd/>
              <a:tailEnd/>
            </a:ln>
          </p:spPr>
        </p:pic>
      </p:grpSp>
      <p:sp>
        <p:nvSpPr>
          <p:cNvPr id="110" name="Rounded Rectangle 109"/>
          <p:cNvSpPr/>
          <p:nvPr/>
        </p:nvSpPr>
        <p:spPr>
          <a:xfrm>
            <a:off x="38431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sp>
        <p:nvSpPr>
          <p:cNvPr id="111" name="Rounded Rectangle 110"/>
          <p:cNvSpPr/>
          <p:nvPr/>
        </p:nvSpPr>
        <p:spPr>
          <a:xfrm>
            <a:off x="345497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pic>
        <p:nvPicPr>
          <p:cNvPr id="112" name="Picture 111"/>
          <p:cNvPicPr>
            <a:picLocks noChangeAspect="1"/>
          </p:cNvPicPr>
          <p:nvPr/>
        </p:nvPicPr>
        <p:blipFill>
          <a:blip r:embed="rId5"/>
          <a:stretch>
            <a:fillRect/>
          </a:stretch>
        </p:blipFill>
        <p:spPr>
          <a:xfrm>
            <a:off x="741922" y="3250986"/>
            <a:ext cx="1582264" cy="2847459"/>
          </a:xfrm>
          <a:prstGeom prst="rect">
            <a:avLst/>
          </a:prstGeom>
        </p:spPr>
      </p:pic>
      <p:sp>
        <p:nvSpPr>
          <p:cNvPr id="113" name="TextBox 112"/>
          <p:cNvSpPr txBox="1"/>
          <p:nvPr/>
        </p:nvSpPr>
        <p:spPr>
          <a:xfrm>
            <a:off x="423741"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Computational Annotation</a:t>
            </a:r>
            <a:endParaRPr lang="en-US" sz="1600" b="1" dirty="0">
              <a:solidFill>
                <a:srgbClr val="000000"/>
              </a:solidFill>
              <a:latin typeface="Lucida Sans"/>
              <a:cs typeface="Lucida Sans"/>
            </a:endParaRPr>
          </a:p>
        </p:txBody>
      </p:sp>
      <p:sp>
        <p:nvSpPr>
          <p:cNvPr id="114" name="Rounded Rectangle 113"/>
          <p:cNvSpPr/>
          <p:nvPr/>
        </p:nvSpPr>
        <p:spPr>
          <a:xfrm>
            <a:off x="6563186" y="2785705"/>
            <a:ext cx="2238326" cy="3641013"/>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sp>
        <p:nvSpPr>
          <p:cNvPr id="115" name="TextBox 114"/>
          <p:cNvSpPr txBox="1"/>
          <p:nvPr/>
        </p:nvSpPr>
        <p:spPr>
          <a:xfrm>
            <a:off x="3475765" y="2881146"/>
            <a:ext cx="2238326" cy="584776"/>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High Throughput</a:t>
            </a:r>
          </a:p>
          <a:p>
            <a:pPr algn="ctr"/>
            <a:r>
              <a:rPr lang="en-US" sz="1600" b="1" dirty="0" smtClean="0">
                <a:solidFill>
                  <a:srgbClr val="000000"/>
                </a:solidFill>
                <a:latin typeface="Lucida Sans"/>
                <a:cs typeface="Lucida Sans"/>
              </a:rPr>
              <a:t>Characterization</a:t>
            </a:r>
            <a:endParaRPr lang="en-US" sz="1600" b="1" dirty="0">
              <a:solidFill>
                <a:srgbClr val="000000"/>
              </a:solidFill>
              <a:latin typeface="Lucida Sans"/>
              <a:cs typeface="Lucida Sans"/>
            </a:endParaRPr>
          </a:p>
        </p:txBody>
      </p:sp>
      <p:grpSp>
        <p:nvGrpSpPr>
          <p:cNvPr id="116" name="Group 115"/>
          <p:cNvGrpSpPr/>
          <p:nvPr/>
        </p:nvGrpSpPr>
        <p:grpSpPr>
          <a:xfrm>
            <a:off x="3815318" y="3780889"/>
            <a:ext cx="600683" cy="390848"/>
            <a:chOff x="2059982" y="2021926"/>
            <a:chExt cx="1186056" cy="850697"/>
          </a:xfrm>
        </p:grpSpPr>
        <p:sp>
          <p:nvSpPr>
            <p:cNvPr id="117" name="Rectangle 116"/>
            <p:cNvSpPr/>
            <p:nvPr/>
          </p:nvSpPr>
          <p:spPr>
            <a:xfrm>
              <a:off x="2059982" y="2021926"/>
              <a:ext cx="1186056" cy="850697"/>
            </a:xfrm>
            <a:prstGeom prst="rect">
              <a:avLst/>
            </a:prstGeom>
            <a:solidFill>
              <a:schemeClr val="tx1">
                <a:lumMod val="95000"/>
                <a:lumOff val="5000"/>
              </a:schemeClr>
            </a:solidFill>
            <a:ln>
              <a:solidFill>
                <a:schemeClr val="tx1">
                  <a:lumMod val="65000"/>
                  <a:lumOff val="35000"/>
                </a:schemeClr>
              </a:solidFill>
            </a:ln>
            <a:effectLst/>
            <a:scene3d>
              <a:camera prst="isometricOffAxis2Top"/>
              <a:lightRig rig="threePt" dir="t"/>
            </a:scene3d>
            <a:sp3d contourW="12700" prstMaterial="metal">
              <a:bevelT w="0" h="25400"/>
              <a:bevelB w="0" h="25400"/>
              <a:contourClr>
                <a:schemeClr val="tx1">
                  <a:lumMod val="65000"/>
                  <a:lumOff val="35000"/>
                </a:schemeClr>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p>
          </p:txBody>
        </p:sp>
        <p:grpSp>
          <p:nvGrpSpPr>
            <p:cNvPr id="118" name="Group 117"/>
            <p:cNvGrpSpPr/>
            <p:nvPr/>
          </p:nvGrpSpPr>
          <p:grpSpPr>
            <a:xfrm>
              <a:off x="2349500" y="2117725"/>
              <a:ext cx="133710" cy="190499"/>
              <a:chOff x="1054100" y="1257300"/>
              <a:chExt cx="133710" cy="190499"/>
            </a:xfrm>
          </p:grpSpPr>
          <p:sp>
            <p:nvSpPr>
              <p:cNvPr id="175" name="Freeform 174"/>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6" name="Freeform 175"/>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7" name="Freeform 176"/>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bg2">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19" name="Group 118"/>
            <p:cNvGrpSpPr/>
            <p:nvPr/>
          </p:nvGrpSpPr>
          <p:grpSpPr>
            <a:xfrm>
              <a:off x="2533650" y="2149475"/>
              <a:ext cx="133710" cy="190499"/>
              <a:chOff x="1054100" y="1257300"/>
              <a:chExt cx="133710" cy="190499"/>
            </a:xfrm>
          </p:grpSpPr>
          <p:sp>
            <p:nvSpPr>
              <p:cNvPr id="172" name="Freeform 171"/>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3" name="Freeform 172"/>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4" name="Freeform 173"/>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BC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0" name="Group 119"/>
            <p:cNvGrpSpPr/>
            <p:nvPr/>
          </p:nvGrpSpPr>
          <p:grpSpPr>
            <a:xfrm>
              <a:off x="2714625" y="2181225"/>
              <a:ext cx="133710" cy="190499"/>
              <a:chOff x="1054100" y="1257300"/>
              <a:chExt cx="133710" cy="190499"/>
            </a:xfrm>
          </p:grpSpPr>
          <p:sp>
            <p:nvSpPr>
              <p:cNvPr id="169" name="Freeform 168"/>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0" name="Freeform 169"/>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71" name="Freeform 170"/>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1" name="Group 120"/>
            <p:cNvGrpSpPr/>
            <p:nvPr/>
          </p:nvGrpSpPr>
          <p:grpSpPr>
            <a:xfrm>
              <a:off x="3076575" y="2244725"/>
              <a:ext cx="133710" cy="190499"/>
              <a:chOff x="1054100" y="1257300"/>
              <a:chExt cx="133710" cy="190499"/>
            </a:xfrm>
          </p:grpSpPr>
          <p:sp>
            <p:nvSpPr>
              <p:cNvPr id="166" name="Freeform 165"/>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7" name="Freeform 166"/>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8" name="Freeform 167"/>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2" name="Group 121"/>
            <p:cNvGrpSpPr/>
            <p:nvPr/>
          </p:nvGrpSpPr>
          <p:grpSpPr>
            <a:xfrm>
              <a:off x="2898775" y="2212975"/>
              <a:ext cx="133710" cy="190499"/>
              <a:chOff x="1054100" y="1257300"/>
              <a:chExt cx="133710" cy="190499"/>
            </a:xfrm>
          </p:grpSpPr>
          <p:sp>
            <p:nvSpPr>
              <p:cNvPr id="163" name="Freeform 162"/>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4" name="Freeform 163"/>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5" name="Freeform 164"/>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666"/>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3" name="Group 122"/>
            <p:cNvGrpSpPr/>
            <p:nvPr/>
          </p:nvGrpSpPr>
          <p:grpSpPr>
            <a:xfrm>
              <a:off x="2244725" y="2181225"/>
              <a:ext cx="133710" cy="190499"/>
              <a:chOff x="1054100" y="1257300"/>
              <a:chExt cx="133710" cy="190499"/>
            </a:xfrm>
          </p:grpSpPr>
          <p:sp>
            <p:nvSpPr>
              <p:cNvPr id="160" name="Freeform 159"/>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1" name="Freeform 160"/>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62" name="Freeform 161"/>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4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4" name="Group 123"/>
            <p:cNvGrpSpPr/>
            <p:nvPr/>
          </p:nvGrpSpPr>
          <p:grpSpPr>
            <a:xfrm>
              <a:off x="2428875" y="2212975"/>
              <a:ext cx="133710" cy="190499"/>
              <a:chOff x="1054100" y="1257300"/>
              <a:chExt cx="133710" cy="190499"/>
            </a:xfrm>
          </p:grpSpPr>
          <p:sp>
            <p:nvSpPr>
              <p:cNvPr id="157" name="Freeform 156"/>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8" name="Freeform 157"/>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9" name="Freeform 158"/>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6FC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5" name="Group 124"/>
            <p:cNvGrpSpPr/>
            <p:nvPr/>
          </p:nvGrpSpPr>
          <p:grpSpPr>
            <a:xfrm>
              <a:off x="2609850" y="2244725"/>
              <a:ext cx="133710" cy="190499"/>
              <a:chOff x="1054100" y="1257300"/>
              <a:chExt cx="133710" cy="190499"/>
            </a:xfrm>
          </p:grpSpPr>
          <p:sp>
            <p:nvSpPr>
              <p:cNvPr id="154" name="Freeform 153"/>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5" name="Freeform 154"/>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6" name="Freeform 155"/>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6" name="Group 125"/>
            <p:cNvGrpSpPr/>
            <p:nvPr/>
          </p:nvGrpSpPr>
          <p:grpSpPr>
            <a:xfrm>
              <a:off x="2971800" y="2308225"/>
              <a:ext cx="133710" cy="190499"/>
              <a:chOff x="1054100" y="1257300"/>
              <a:chExt cx="133710" cy="190499"/>
            </a:xfrm>
          </p:grpSpPr>
          <p:sp>
            <p:nvSpPr>
              <p:cNvPr id="151" name="Freeform 150"/>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2" name="Freeform 151"/>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3" name="Freeform 152"/>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80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7" name="Group 126"/>
            <p:cNvGrpSpPr/>
            <p:nvPr/>
          </p:nvGrpSpPr>
          <p:grpSpPr>
            <a:xfrm>
              <a:off x="2794000" y="2276475"/>
              <a:ext cx="133710" cy="190499"/>
              <a:chOff x="1054100" y="1257300"/>
              <a:chExt cx="133710" cy="190499"/>
            </a:xfrm>
          </p:grpSpPr>
          <p:sp>
            <p:nvSpPr>
              <p:cNvPr id="148" name="Freeform 147"/>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9" name="Freeform 148"/>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50" name="Freeform 149"/>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FF8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8" name="Group 127"/>
            <p:cNvGrpSpPr/>
            <p:nvPr/>
          </p:nvGrpSpPr>
          <p:grpSpPr>
            <a:xfrm>
              <a:off x="2133600" y="2282825"/>
              <a:ext cx="133710" cy="190499"/>
              <a:chOff x="1054100" y="1257300"/>
              <a:chExt cx="133710" cy="190499"/>
            </a:xfrm>
          </p:grpSpPr>
          <p:sp>
            <p:nvSpPr>
              <p:cNvPr id="145" name="Freeform 144"/>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6" name="Freeform 145"/>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7" name="Freeform 146"/>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29" name="Group 128"/>
            <p:cNvGrpSpPr/>
            <p:nvPr/>
          </p:nvGrpSpPr>
          <p:grpSpPr>
            <a:xfrm>
              <a:off x="2317750" y="2314575"/>
              <a:ext cx="133710" cy="190499"/>
              <a:chOff x="1054100" y="1257300"/>
              <a:chExt cx="133710" cy="190499"/>
            </a:xfrm>
          </p:grpSpPr>
          <p:sp>
            <p:nvSpPr>
              <p:cNvPr id="142" name="Freeform 141"/>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3" name="Freeform 142"/>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4" name="Freeform 143"/>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0" name="Group 129"/>
            <p:cNvGrpSpPr/>
            <p:nvPr/>
          </p:nvGrpSpPr>
          <p:grpSpPr>
            <a:xfrm>
              <a:off x="2498725" y="2346325"/>
              <a:ext cx="133710" cy="190499"/>
              <a:chOff x="1054100" y="1257300"/>
              <a:chExt cx="133710" cy="190499"/>
            </a:xfrm>
          </p:grpSpPr>
          <p:sp>
            <p:nvSpPr>
              <p:cNvPr id="139" name="Freeform 138"/>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0" name="Freeform 139"/>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41" name="Freeform 140"/>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1" name="Group 130"/>
            <p:cNvGrpSpPr/>
            <p:nvPr/>
          </p:nvGrpSpPr>
          <p:grpSpPr>
            <a:xfrm>
              <a:off x="2860675" y="2409825"/>
              <a:ext cx="133710" cy="190499"/>
              <a:chOff x="1054100" y="1257300"/>
              <a:chExt cx="133710" cy="190499"/>
            </a:xfrm>
          </p:grpSpPr>
          <p:sp>
            <p:nvSpPr>
              <p:cNvPr id="136" name="Freeform 135"/>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7" name="Freeform 136"/>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8" name="Freeform 137"/>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FF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32" name="Group 131"/>
            <p:cNvGrpSpPr/>
            <p:nvPr/>
          </p:nvGrpSpPr>
          <p:grpSpPr>
            <a:xfrm>
              <a:off x="2682875" y="2378075"/>
              <a:ext cx="133710" cy="190499"/>
              <a:chOff x="1054100" y="1257300"/>
              <a:chExt cx="133710" cy="190499"/>
            </a:xfrm>
          </p:grpSpPr>
          <p:sp>
            <p:nvSpPr>
              <p:cNvPr id="133" name="Freeform 132"/>
              <p:cNvSpPr/>
              <p:nvPr/>
            </p:nvSpPr>
            <p:spPr>
              <a:xfrm>
                <a:off x="1054100" y="1257300"/>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4" name="Freeform 133"/>
              <p:cNvSpPr/>
              <p:nvPr/>
            </p:nvSpPr>
            <p:spPr>
              <a:xfrm>
                <a:off x="1098670" y="1261533"/>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35" name="Freeform 134"/>
              <p:cNvSpPr/>
              <p:nvPr/>
            </p:nvSpPr>
            <p:spPr>
              <a:xfrm>
                <a:off x="1143240" y="1269999"/>
                <a:ext cx="44570" cy="177800"/>
              </a:xfrm>
              <a:custGeom>
                <a:avLst/>
                <a:gdLst>
                  <a:gd name="connsiteX0" fmla="*/ 0 w 44570"/>
                  <a:gd name="connsiteY0" fmla="*/ 0 h 177800"/>
                  <a:gd name="connsiteX1" fmla="*/ 38100 w 44570"/>
                  <a:gd name="connsiteY1" fmla="*/ 38100 h 177800"/>
                  <a:gd name="connsiteX2" fmla="*/ 19050 w 44570"/>
                  <a:gd name="connsiteY2" fmla="*/ 88900 h 177800"/>
                  <a:gd name="connsiteX3" fmla="*/ 44450 w 44570"/>
                  <a:gd name="connsiteY3" fmla="*/ 133350 h 177800"/>
                  <a:gd name="connsiteX4" fmla="*/ 6350 w 44570"/>
                  <a:gd name="connsiteY4" fmla="*/ 177800 h 17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70" h="177800">
                    <a:moveTo>
                      <a:pt x="0" y="0"/>
                    </a:moveTo>
                    <a:cubicBezTo>
                      <a:pt x="17462" y="11641"/>
                      <a:pt x="34925" y="23283"/>
                      <a:pt x="38100" y="38100"/>
                    </a:cubicBezTo>
                    <a:cubicBezTo>
                      <a:pt x="41275" y="52917"/>
                      <a:pt x="17992" y="73025"/>
                      <a:pt x="19050" y="88900"/>
                    </a:cubicBezTo>
                    <a:cubicBezTo>
                      <a:pt x="20108" y="104775"/>
                      <a:pt x="46567" y="118533"/>
                      <a:pt x="44450" y="133350"/>
                    </a:cubicBezTo>
                    <a:cubicBezTo>
                      <a:pt x="42333" y="148167"/>
                      <a:pt x="6350" y="177800"/>
                      <a:pt x="6350" y="177800"/>
                    </a:cubicBezTo>
                  </a:path>
                </a:pathLst>
              </a:custGeom>
              <a:noFill/>
              <a:ln>
                <a:solidFill>
                  <a:srgbClr val="FF8121"/>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sp>
        <p:nvSpPr>
          <p:cNvPr id="178" name="Bent Arrow 177"/>
          <p:cNvSpPr/>
          <p:nvPr/>
        </p:nvSpPr>
        <p:spPr>
          <a:xfrm rot="5400000">
            <a:off x="5033807" y="3782042"/>
            <a:ext cx="100828" cy="486258"/>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grpSp>
        <p:nvGrpSpPr>
          <p:cNvPr id="179" name="Group 178"/>
          <p:cNvGrpSpPr/>
          <p:nvPr/>
        </p:nvGrpSpPr>
        <p:grpSpPr>
          <a:xfrm>
            <a:off x="4744927" y="4377030"/>
            <a:ext cx="438918" cy="460903"/>
            <a:chOff x="18497550" y="26292175"/>
            <a:chExt cx="866648" cy="1003173"/>
          </a:xfrm>
        </p:grpSpPr>
        <p:sp>
          <p:nvSpPr>
            <p:cNvPr id="180" name="Donut 179"/>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1" name="Arc 180"/>
            <p:cNvSpPr>
              <a:spLocks/>
            </p:cNvSpPr>
            <p:nvPr/>
          </p:nvSpPr>
          <p:spPr>
            <a:xfrm rot="16200000">
              <a:off x="18522950" y="26454100"/>
              <a:ext cx="841248" cy="841248"/>
            </a:xfrm>
            <a:prstGeom prst="arc">
              <a:avLst>
                <a:gd name="adj1" fmla="val 17646032"/>
                <a:gd name="adj2" fmla="val 20719874"/>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82" name="Bent Arrow 181"/>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3" name="Arc 182"/>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84" name="Group 183"/>
          <p:cNvGrpSpPr/>
          <p:nvPr/>
        </p:nvGrpSpPr>
        <p:grpSpPr>
          <a:xfrm rot="1123318">
            <a:off x="5221898" y="4187672"/>
            <a:ext cx="438918" cy="460903"/>
            <a:chOff x="18497550" y="26292175"/>
            <a:chExt cx="866648" cy="1003173"/>
          </a:xfrm>
        </p:grpSpPr>
        <p:sp>
          <p:nvSpPr>
            <p:cNvPr id="185" name="Donut 184"/>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6" name="Arc 185"/>
            <p:cNvSpPr>
              <a:spLocks/>
            </p:cNvSpPr>
            <p:nvPr/>
          </p:nvSpPr>
          <p:spPr>
            <a:xfrm rot="16200000">
              <a:off x="18522950" y="26454100"/>
              <a:ext cx="841248" cy="841248"/>
            </a:xfrm>
            <a:prstGeom prst="arc">
              <a:avLst>
                <a:gd name="adj1" fmla="val 17646032"/>
                <a:gd name="adj2" fmla="val 20719874"/>
              </a:avLst>
            </a:prstGeom>
            <a:ln>
              <a:solidFill>
                <a:srgbClr val="FF66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87" name="Bent Arrow 186"/>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88" name="Arc 187"/>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grpSp>
        <p:nvGrpSpPr>
          <p:cNvPr id="189" name="Group 188"/>
          <p:cNvGrpSpPr/>
          <p:nvPr/>
        </p:nvGrpSpPr>
        <p:grpSpPr>
          <a:xfrm rot="20052120">
            <a:off x="5187646" y="4678412"/>
            <a:ext cx="438918" cy="460903"/>
            <a:chOff x="18497550" y="26292175"/>
            <a:chExt cx="866648" cy="1003173"/>
          </a:xfrm>
        </p:grpSpPr>
        <p:sp>
          <p:nvSpPr>
            <p:cNvPr id="190" name="Donut 189"/>
            <p:cNvSpPr/>
            <p:nvPr/>
          </p:nvSpPr>
          <p:spPr>
            <a:xfrm>
              <a:off x="18516600" y="26441400"/>
              <a:ext cx="838200" cy="838200"/>
            </a:xfrm>
            <a:prstGeom prst="donut">
              <a:avLst>
                <a:gd name="adj" fmla="val 3334"/>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91" name="Arc 190"/>
            <p:cNvSpPr>
              <a:spLocks/>
            </p:cNvSpPr>
            <p:nvPr/>
          </p:nvSpPr>
          <p:spPr>
            <a:xfrm rot="16200000">
              <a:off x="18522950" y="26454100"/>
              <a:ext cx="841248" cy="841248"/>
            </a:xfrm>
            <a:prstGeom prst="arc">
              <a:avLst>
                <a:gd name="adj1" fmla="val 17646032"/>
                <a:gd name="adj2" fmla="val 20719874"/>
              </a:avLst>
            </a:prstGeom>
            <a:ln>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sp>
          <p:nvSpPr>
            <p:cNvPr id="192" name="Bent Arrow 191"/>
            <p:cNvSpPr/>
            <p:nvPr/>
          </p:nvSpPr>
          <p:spPr>
            <a:xfrm rot="21089286">
              <a:off x="18827749" y="26292175"/>
              <a:ext cx="133351" cy="137160"/>
            </a:xfrm>
            <a:prstGeom prst="bentArrow">
              <a:avLst>
                <a:gd name="adj1" fmla="val 11111"/>
                <a:gd name="adj2" fmla="val 25000"/>
                <a:gd name="adj3" fmla="val 25000"/>
                <a:gd name="adj4" fmla="val 4375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solidFill>
                  <a:schemeClr val="tx1"/>
                </a:solidFill>
              </a:endParaRPr>
            </a:p>
          </p:txBody>
        </p:sp>
        <p:sp>
          <p:nvSpPr>
            <p:cNvPr id="193" name="Arc 192"/>
            <p:cNvSpPr>
              <a:spLocks/>
            </p:cNvSpPr>
            <p:nvPr/>
          </p:nvSpPr>
          <p:spPr>
            <a:xfrm rot="16200000">
              <a:off x="18497550" y="26435050"/>
              <a:ext cx="841248" cy="841248"/>
            </a:xfrm>
            <a:prstGeom prst="arc">
              <a:avLst>
                <a:gd name="adj1" fmla="val 4157829"/>
                <a:gd name="adj2" fmla="val 5298870"/>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endParaRPr lang="en-US"/>
            </a:p>
          </p:txBody>
        </p:sp>
      </p:grpSp>
      <p:sp>
        <p:nvSpPr>
          <p:cNvPr id="194" name="Bent Arrow 193"/>
          <p:cNvSpPr/>
          <p:nvPr/>
        </p:nvSpPr>
        <p:spPr>
          <a:xfrm rot="5400000" flipV="1">
            <a:off x="4175943" y="4515820"/>
            <a:ext cx="108608" cy="430941"/>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pic>
        <p:nvPicPr>
          <p:cNvPr id="195" name="Picture 194"/>
          <p:cNvPicPr>
            <a:picLocks noChangeAspect="1"/>
          </p:cNvPicPr>
          <p:nvPr/>
        </p:nvPicPr>
        <p:blipFill>
          <a:blip r:embed="rId6"/>
          <a:stretch>
            <a:fillRect/>
          </a:stretch>
        </p:blipFill>
        <p:spPr>
          <a:xfrm>
            <a:off x="3729838" y="5105647"/>
            <a:ext cx="662494" cy="275447"/>
          </a:xfrm>
          <a:prstGeom prst="rect">
            <a:avLst/>
          </a:prstGeom>
        </p:spPr>
      </p:pic>
      <p:pic>
        <p:nvPicPr>
          <p:cNvPr id="196" name="Picture 195"/>
          <p:cNvPicPr>
            <a:picLocks noChangeAspect="1"/>
          </p:cNvPicPr>
          <p:nvPr/>
        </p:nvPicPr>
        <p:blipFill rotWithShape="1">
          <a:blip r:embed="rId7"/>
          <a:srcRect l="17108" r="18873"/>
          <a:stretch/>
        </p:blipFill>
        <p:spPr>
          <a:xfrm>
            <a:off x="4449303" y="5590315"/>
            <a:ext cx="1112731" cy="723535"/>
          </a:xfrm>
          <a:prstGeom prst="rect">
            <a:avLst/>
          </a:prstGeom>
        </p:spPr>
      </p:pic>
      <p:sp>
        <p:nvSpPr>
          <p:cNvPr id="197" name="Bent Arrow 196"/>
          <p:cNvSpPr/>
          <p:nvPr/>
        </p:nvSpPr>
        <p:spPr>
          <a:xfrm rot="5400000">
            <a:off x="4834283" y="5135855"/>
            <a:ext cx="95304" cy="366621"/>
          </a:xfrm>
          <a:prstGeom prst="bentArrow">
            <a:avLst>
              <a:gd name="adj1" fmla="val 25000"/>
              <a:gd name="adj2" fmla="val 31250"/>
              <a:gd name="adj3" fmla="val 25000"/>
              <a:gd name="adj4" fmla="val 43750"/>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a:ln w="38100" cmpd="sng">
                <a:solidFill>
                  <a:schemeClr val="tx1"/>
                </a:solidFill>
              </a:ln>
              <a:solidFill>
                <a:schemeClr val="tx1"/>
              </a:solidFill>
            </a:endParaRPr>
          </a:p>
        </p:txBody>
      </p:sp>
      <p:sp>
        <p:nvSpPr>
          <p:cNvPr id="198" name="TextBox 197"/>
          <p:cNvSpPr txBox="1"/>
          <p:nvPr/>
        </p:nvSpPr>
        <p:spPr>
          <a:xfrm>
            <a:off x="6585101" y="2881146"/>
            <a:ext cx="2238324" cy="338554"/>
          </a:xfrm>
          <a:prstGeom prst="rect">
            <a:avLst/>
          </a:prstGeom>
          <a:no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1600" b="1" dirty="0" smtClean="0">
                <a:solidFill>
                  <a:srgbClr val="000000"/>
                </a:solidFill>
                <a:latin typeface="Lucida Sans"/>
                <a:cs typeface="Lucida Sans"/>
              </a:rPr>
              <a:t>Phenotype Models</a:t>
            </a:r>
            <a:endParaRPr lang="en-US" sz="1600" b="1" dirty="0">
              <a:solidFill>
                <a:srgbClr val="000000"/>
              </a:solidFill>
              <a:latin typeface="Lucida Sans"/>
              <a:cs typeface="Lucida Sans"/>
            </a:endParaRPr>
          </a:p>
        </p:txBody>
      </p:sp>
      <p:pic>
        <p:nvPicPr>
          <p:cNvPr id="199" name="Picture 198"/>
          <p:cNvPicPr>
            <a:picLocks noChangeAspect="1"/>
          </p:cNvPicPr>
          <p:nvPr/>
        </p:nvPicPr>
        <p:blipFill>
          <a:blip r:embed="rId8"/>
          <a:stretch>
            <a:fillRect/>
          </a:stretch>
        </p:blipFill>
        <p:spPr>
          <a:xfrm>
            <a:off x="6849880" y="4215422"/>
            <a:ext cx="665821" cy="604020"/>
          </a:xfrm>
          <a:prstGeom prst="rect">
            <a:avLst/>
          </a:prstGeom>
        </p:spPr>
      </p:pic>
      <p:pic>
        <p:nvPicPr>
          <p:cNvPr id="200" name="Picture 199"/>
          <p:cNvPicPr>
            <a:picLocks noChangeAspect="1"/>
          </p:cNvPicPr>
          <p:nvPr/>
        </p:nvPicPr>
        <p:blipFill>
          <a:blip r:embed="rId9"/>
          <a:stretch>
            <a:fillRect/>
          </a:stretch>
        </p:blipFill>
        <p:spPr>
          <a:xfrm>
            <a:off x="6849880" y="4986593"/>
            <a:ext cx="665821" cy="604020"/>
          </a:xfrm>
          <a:prstGeom prst="rect">
            <a:avLst/>
          </a:prstGeom>
        </p:spPr>
      </p:pic>
      <p:pic>
        <p:nvPicPr>
          <p:cNvPr id="201" name="Picture 200"/>
          <p:cNvPicPr>
            <a:picLocks noChangeAspect="1"/>
          </p:cNvPicPr>
          <p:nvPr/>
        </p:nvPicPr>
        <p:blipFill>
          <a:blip r:embed="rId10"/>
          <a:stretch>
            <a:fillRect/>
          </a:stretch>
        </p:blipFill>
        <p:spPr>
          <a:xfrm>
            <a:off x="6849880" y="5757764"/>
            <a:ext cx="665821" cy="604020"/>
          </a:xfrm>
          <a:prstGeom prst="rect">
            <a:avLst/>
          </a:prstGeom>
        </p:spPr>
      </p:pic>
      <p:pic>
        <p:nvPicPr>
          <p:cNvPr id="202" name="Picture 201"/>
          <p:cNvPicPr>
            <a:picLocks noChangeAspect="1"/>
          </p:cNvPicPr>
          <p:nvPr/>
        </p:nvPicPr>
        <p:blipFill>
          <a:blip r:embed="rId11"/>
          <a:stretch>
            <a:fillRect/>
          </a:stretch>
        </p:blipFill>
        <p:spPr>
          <a:xfrm>
            <a:off x="7962992" y="5757763"/>
            <a:ext cx="665821" cy="604020"/>
          </a:xfrm>
          <a:prstGeom prst="rect">
            <a:avLst/>
          </a:prstGeom>
        </p:spPr>
      </p:pic>
      <p:pic>
        <p:nvPicPr>
          <p:cNvPr id="203" name="Picture 202"/>
          <p:cNvPicPr>
            <a:picLocks noChangeAspect="1"/>
          </p:cNvPicPr>
          <p:nvPr/>
        </p:nvPicPr>
        <p:blipFill>
          <a:blip r:embed="rId12"/>
          <a:stretch>
            <a:fillRect/>
          </a:stretch>
        </p:blipFill>
        <p:spPr>
          <a:xfrm>
            <a:off x="7962992" y="4988726"/>
            <a:ext cx="665821" cy="604020"/>
          </a:xfrm>
          <a:prstGeom prst="rect">
            <a:avLst/>
          </a:prstGeom>
        </p:spPr>
      </p:pic>
      <p:pic>
        <p:nvPicPr>
          <p:cNvPr id="204" name="Picture 203"/>
          <p:cNvPicPr>
            <a:picLocks noChangeAspect="1"/>
          </p:cNvPicPr>
          <p:nvPr/>
        </p:nvPicPr>
        <p:blipFill>
          <a:blip r:embed="rId13"/>
          <a:stretch>
            <a:fillRect/>
          </a:stretch>
        </p:blipFill>
        <p:spPr>
          <a:xfrm>
            <a:off x="7962992" y="4219688"/>
            <a:ext cx="665821" cy="604020"/>
          </a:xfrm>
          <a:prstGeom prst="rect">
            <a:avLst/>
          </a:prstGeom>
        </p:spPr>
      </p:pic>
      <p:pic>
        <p:nvPicPr>
          <p:cNvPr id="205" name="Picture 204"/>
          <p:cNvPicPr>
            <a:picLocks noChangeAspect="1"/>
          </p:cNvPicPr>
          <p:nvPr/>
        </p:nvPicPr>
        <p:blipFill>
          <a:blip r:embed="rId14"/>
          <a:stretch>
            <a:fillRect/>
          </a:stretch>
        </p:blipFill>
        <p:spPr>
          <a:xfrm>
            <a:off x="6902945" y="3587022"/>
            <a:ext cx="774424" cy="332783"/>
          </a:xfrm>
          <a:prstGeom prst="rect">
            <a:avLst/>
          </a:prstGeom>
        </p:spPr>
      </p:pic>
      <p:pic>
        <p:nvPicPr>
          <p:cNvPr id="206" name="Picture 205"/>
          <p:cNvPicPr>
            <a:picLocks noChangeAspect="1"/>
          </p:cNvPicPr>
          <p:nvPr/>
        </p:nvPicPr>
        <p:blipFill>
          <a:blip r:embed="rId15"/>
          <a:stretch>
            <a:fillRect/>
          </a:stretch>
        </p:blipFill>
        <p:spPr>
          <a:xfrm>
            <a:off x="7942883" y="3587022"/>
            <a:ext cx="774424" cy="332783"/>
          </a:xfrm>
          <a:prstGeom prst="rect">
            <a:avLst/>
          </a:prstGeom>
        </p:spPr>
      </p:pic>
      <p:cxnSp>
        <p:nvCxnSpPr>
          <p:cNvPr id="207" name="Straight Arrow Connector 206"/>
          <p:cNvCxnSpPr/>
          <p:nvPr/>
        </p:nvCxnSpPr>
        <p:spPr>
          <a:xfrm>
            <a:off x="2783840" y="4744720"/>
            <a:ext cx="467360" cy="0"/>
          </a:xfrm>
          <a:prstGeom prst="straightConnector1">
            <a:avLst/>
          </a:prstGeom>
          <a:ln w="38100" cap="rnd" cmpd="sng">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14" name="Straight Arrow Connector 213"/>
          <p:cNvCxnSpPr/>
          <p:nvPr/>
        </p:nvCxnSpPr>
        <p:spPr>
          <a:xfrm>
            <a:off x="5902960" y="4744720"/>
            <a:ext cx="467360" cy="0"/>
          </a:xfrm>
          <a:prstGeom prst="straightConnector1">
            <a:avLst/>
          </a:prstGeom>
          <a:ln w="38100" cap="rnd" cmpd="sng">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109" name="Rectangle 108"/>
          <p:cNvSpPr/>
          <p:nvPr/>
        </p:nvSpPr>
        <p:spPr>
          <a:xfrm>
            <a:off x="6184900" y="1130300"/>
            <a:ext cx="863600" cy="647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209"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10"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1437095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Rectangle 2"/>
          <p:cNvSpPr>
            <a:spLocks noChangeArrowheads="1"/>
          </p:cNvSpPr>
          <p:nvPr/>
        </p:nvSpPr>
        <p:spPr bwMode="auto">
          <a:xfrm>
            <a:off x="339413" y="220247"/>
            <a:ext cx="495778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Testing Non-coding Sequence</a:t>
            </a:r>
            <a:endParaRPr lang="en-US" sz="2600" b="1" u="none" dirty="0">
              <a:solidFill>
                <a:srgbClr val="000000"/>
              </a:solidFill>
              <a:latin typeface="Arial"/>
              <a:cs typeface="Arial"/>
            </a:endParaRPr>
          </a:p>
        </p:txBody>
      </p:sp>
      <p:sp>
        <p:nvSpPr>
          <p:cNvPr id="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0"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
        <p:nvSpPr>
          <p:cNvPr id="16" name="Rectangle 15"/>
          <p:cNvSpPr/>
          <p:nvPr/>
        </p:nvSpPr>
        <p:spPr>
          <a:xfrm>
            <a:off x="203200" y="1016000"/>
            <a:ext cx="6718300" cy="2933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p:nvPicPr>
        <p:blipFill>
          <a:blip r:embed="rId3"/>
          <a:stretch>
            <a:fillRect/>
          </a:stretch>
        </p:blipFill>
        <p:spPr>
          <a:xfrm>
            <a:off x="241300" y="1024468"/>
            <a:ext cx="6718300" cy="2870200"/>
          </a:xfrm>
          <a:prstGeom prst="rect">
            <a:avLst/>
          </a:prstGeom>
          <a:ln w="3175" cmpd="sng">
            <a:solidFill>
              <a:schemeClr val="tx1">
                <a:lumMod val="65000"/>
                <a:lumOff val="35000"/>
              </a:schemeClr>
            </a:solidFill>
          </a:ln>
        </p:spPr>
      </p:pic>
      <p:grpSp>
        <p:nvGrpSpPr>
          <p:cNvPr id="18" name="Group 17"/>
          <p:cNvGrpSpPr/>
          <p:nvPr/>
        </p:nvGrpSpPr>
        <p:grpSpPr>
          <a:xfrm>
            <a:off x="2271713" y="2921000"/>
            <a:ext cx="6731000" cy="3289300"/>
            <a:chOff x="1206500" y="1778000"/>
            <a:chExt cx="6731000" cy="3289300"/>
          </a:xfrm>
        </p:grpSpPr>
        <p:sp>
          <p:nvSpPr>
            <p:cNvPr id="19" name="Rectangle 18"/>
            <p:cNvSpPr/>
            <p:nvPr/>
          </p:nvSpPr>
          <p:spPr>
            <a:xfrm>
              <a:off x="1206500" y="1778000"/>
              <a:ext cx="6731000" cy="32893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4"/>
            <a:stretch>
              <a:fillRect/>
            </a:stretch>
          </p:blipFill>
          <p:spPr>
            <a:xfrm>
              <a:off x="1206500" y="1778000"/>
              <a:ext cx="6731000" cy="3289300"/>
            </a:xfrm>
            <a:prstGeom prst="rect">
              <a:avLst/>
            </a:prstGeom>
            <a:ln w="3175" cmpd="sng">
              <a:solidFill>
                <a:schemeClr val="tx1">
                  <a:lumMod val="65000"/>
                  <a:lumOff val="35000"/>
                </a:schemeClr>
              </a:solidFill>
            </a:ln>
          </p:spPr>
        </p:pic>
      </p:grpSp>
    </p:spTree>
    <p:extLst>
      <p:ext uri="{BB962C8B-B14F-4D97-AF65-F5344CB8AC3E}">
        <p14:creationId xmlns:p14="http://schemas.microsoft.com/office/powerpoint/2010/main" val="175666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Rectangle 2"/>
          <p:cNvSpPr>
            <a:spLocks noChangeArrowheads="1"/>
          </p:cNvSpPr>
          <p:nvPr/>
        </p:nvSpPr>
        <p:spPr bwMode="auto">
          <a:xfrm>
            <a:off x="339413" y="220247"/>
            <a:ext cx="845401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Benchmarking MPRA for Identifying Causal Variants</a:t>
            </a:r>
            <a:endParaRPr lang="en-US" sz="2600" b="1" u="none" dirty="0">
              <a:solidFill>
                <a:srgbClr val="000000"/>
              </a:solidFill>
              <a:latin typeface="Arial"/>
              <a:cs typeface="Arial"/>
            </a:endParaRPr>
          </a:p>
        </p:txBody>
      </p:sp>
      <p:sp>
        <p:nvSpPr>
          <p:cNvPr id="4" name="TextBox 3"/>
          <p:cNvSpPr txBox="1"/>
          <p:nvPr/>
        </p:nvSpPr>
        <p:spPr>
          <a:xfrm>
            <a:off x="431800" y="1861553"/>
            <a:ext cx="8229600" cy="3877985"/>
          </a:xfrm>
          <a:prstGeom prst="rect">
            <a:avLst/>
          </a:prstGeom>
          <a:noFill/>
        </p:spPr>
        <p:txBody>
          <a:bodyPr wrap="square" rtlCol="0">
            <a:spAutoFit/>
          </a:bodyPr>
          <a:lstStyle/>
          <a:p>
            <a:r>
              <a:rPr lang="en-US" dirty="0" smtClean="0">
                <a:latin typeface="Arial"/>
                <a:cs typeface="Arial"/>
              </a:rPr>
              <a:t>Analyzed the </a:t>
            </a:r>
            <a:r>
              <a:rPr lang="en-US" dirty="0" err="1" smtClean="0">
                <a:latin typeface="Arial"/>
                <a:cs typeface="Arial"/>
              </a:rPr>
              <a:t>Geuvadis</a:t>
            </a:r>
            <a:r>
              <a:rPr lang="en-US" dirty="0" smtClean="0">
                <a:latin typeface="Arial"/>
                <a:cs typeface="Arial"/>
              </a:rPr>
              <a:t> Consortium’s RNA-</a:t>
            </a:r>
            <a:r>
              <a:rPr lang="en-US" dirty="0" err="1" smtClean="0">
                <a:latin typeface="Arial"/>
                <a:cs typeface="Arial"/>
              </a:rPr>
              <a:t>seq</a:t>
            </a:r>
            <a:r>
              <a:rPr lang="en-US" dirty="0" smtClean="0">
                <a:latin typeface="Arial"/>
                <a:cs typeface="Arial"/>
              </a:rPr>
              <a:t> of </a:t>
            </a:r>
            <a:r>
              <a:rPr lang="en-US" dirty="0" err="1" smtClean="0">
                <a:latin typeface="Arial"/>
                <a:cs typeface="Arial"/>
              </a:rPr>
              <a:t>lymphoblastoid</a:t>
            </a:r>
            <a:r>
              <a:rPr lang="en-US" dirty="0" smtClean="0">
                <a:latin typeface="Arial"/>
                <a:cs typeface="Arial"/>
              </a:rPr>
              <a:t> cell lines</a:t>
            </a:r>
          </a:p>
          <a:p>
            <a:pPr marL="742950" lvl="1" indent="-285750">
              <a:buFont typeface="Arial"/>
              <a:buChar char="•"/>
            </a:pPr>
            <a:r>
              <a:rPr lang="en-US" sz="1600" dirty="0" smtClean="0">
                <a:latin typeface="Arial"/>
                <a:cs typeface="Arial"/>
              </a:rPr>
              <a:t>Called </a:t>
            </a:r>
            <a:r>
              <a:rPr lang="en-US" sz="1600" dirty="0" err="1" smtClean="0">
                <a:latin typeface="Arial"/>
                <a:cs typeface="Arial"/>
              </a:rPr>
              <a:t>eQTL</a:t>
            </a:r>
            <a:r>
              <a:rPr lang="en-US" sz="1600" dirty="0" smtClean="0">
                <a:latin typeface="Arial"/>
                <a:cs typeface="Arial"/>
              </a:rPr>
              <a:t> peaks in </a:t>
            </a:r>
            <a:r>
              <a:rPr lang="en-US" sz="1600" b="1" dirty="0" smtClean="0">
                <a:latin typeface="Arial"/>
                <a:cs typeface="Arial"/>
              </a:rPr>
              <a:t>EUR (3171) </a:t>
            </a:r>
            <a:r>
              <a:rPr lang="en-US" sz="1600" dirty="0" smtClean="0">
                <a:latin typeface="Arial"/>
                <a:cs typeface="Arial"/>
              </a:rPr>
              <a:t>&amp; YRI (471) populations</a:t>
            </a:r>
          </a:p>
          <a:p>
            <a:pPr marL="285750" indent="-285750">
              <a:buFont typeface="Arial"/>
              <a:buChar char="•"/>
            </a:pPr>
            <a:endParaRPr lang="en-US" dirty="0" smtClean="0">
              <a:latin typeface="Arial"/>
              <a:cs typeface="Arial"/>
            </a:endParaRPr>
          </a:p>
          <a:p>
            <a:pPr marL="285750" indent="-285750">
              <a:buFont typeface="Arial"/>
              <a:buChar char="•"/>
            </a:pPr>
            <a:endParaRPr lang="en-US" dirty="0">
              <a:latin typeface="Arial"/>
              <a:cs typeface="Arial"/>
            </a:endParaRPr>
          </a:p>
          <a:p>
            <a:pPr marL="285750" indent="-285750">
              <a:buFont typeface="Arial"/>
              <a:buChar char="•"/>
            </a:pPr>
            <a:endParaRPr lang="en-US" dirty="0" smtClean="0">
              <a:latin typeface="Arial"/>
              <a:cs typeface="Arial"/>
            </a:endParaRPr>
          </a:p>
          <a:p>
            <a:r>
              <a:rPr lang="en-US" dirty="0" smtClean="0">
                <a:latin typeface="Arial"/>
                <a:cs typeface="Arial"/>
              </a:rPr>
              <a:t>Targeted 29k SNPs and small </a:t>
            </a:r>
            <a:r>
              <a:rPr lang="en-US" dirty="0" err="1" smtClean="0">
                <a:latin typeface="Arial"/>
                <a:cs typeface="Arial"/>
              </a:rPr>
              <a:t>indels</a:t>
            </a:r>
            <a:endParaRPr lang="en-US" dirty="0" smtClean="0">
              <a:latin typeface="Arial"/>
              <a:cs typeface="Arial"/>
            </a:endParaRPr>
          </a:p>
          <a:p>
            <a:pPr marL="742950" lvl="1" indent="-285750">
              <a:buFont typeface="Arial"/>
              <a:buChar char="•"/>
            </a:pPr>
            <a:r>
              <a:rPr lang="en-US" sz="1600" b="1" dirty="0">
                <a:latin typeface="Arial"/>
                <a:cs typeface="Arial"/>
              </a:rPr>
              <a:t>For every </a:t>
            </a:r>
            <a:r>
              <a:rPr lang="en-US" sz="1600" b="1" dirty="0" err="1">
                <a:latin typeface="Arial"/>
                <a:cs typeface="Arial"/>
              </a:rPr>
              <a:t>eQTL</a:t>
            </a:r>
            <a:r>
              <a:rPr lang="en-US" sz="1600" b="1" dirty="0">
                <a:latin typeface="Arial"/>
                <a:cs typeface="Arial"/>
              </a:rPr>
              <a:t> peak in the </a:t>
            </a:r>
            <a:r>
              <a:rPr lang="en-US" sz="1600" b="1" dirty="0" err="1">
                <a:latin typeface="Arial"/>
                <a:cs typeface="Arial"/>
              </a:rPr>
              <a:t>Geuvadis</a:t>
            </a:r>
            <a:r>
              <a:rPr lang="en-US" sz="1600" b="1" dirty="0">
                <a:latin typeface="Arial"/>
                <a:cs typeface="Arial"/>
              </a:rPr>
              <a:t> dataset (EUR &amp; YRI) selected the top associated variant and all variants in perfect LD. </a:t>
            </a:r>
            <a:r>
              <a:rPr lang="en-US" sz="1600" b="1" dirty="0" smtClean="0">
                <a:latin typeface="Arial"/>
                <a:cs typeface="Arial"/>
              </a:rPr>
              <a:t>(EUR = CAGI)</a:t>
            </a:r>
          </a:p>
          <a:p>
            <a:pPr marL="742950" lvl="1" indent="-285750">
              <a:buFont typeface="Arial"/>
              <a:buChar char="•"/>
            </a:pPr>
            <a:r>
              <a:rPr lang="en-US" dirty="0" smtClean="0">
                <a:latin typeface="Arial"/>
                <a:cs typeface="Arial"/>
              </a:rPr>
              <a:t>For 209 </a:t>
            </a:r>
            <a:r>
              <a:rPr lang="en-US" dirty="0" err="1" smtClean="0">
                <a:latin typeface="Arial"/>
                <a:cs typeface="Arial"/>
              </a:rPr>
              <a:t>eQTLs</a:t>
            </a:r>
            <a:r>
              <a:rPr lang="en-US" dirty="0" smtClean="0">
                <a:latin typeface="Arial"/>
                <a:cs typeface="Arial"/>
              </a:rPr>
              <a:t> that overlap GWAS variants we selected all variants with an r</a:t>
            </a:r>
            <a:r>
              <a:rPr lang="en-US" baseline="30000" dirty="0" smtClean="0">
                <a:latin typeface="Arial"/>
                <a:cs typeface="Arial"/>
              </a:rPr>
              <a:t>2</a:t>
            </a:r>
            <a:r>
              <a:rPr lang="en-US" dirty="0" smtClean="0">
                <a:latin typeface="Arial"/>
                <a:cs typeface="Arial"/>
              </a:rPr>
              <a:t> of 0.9 or greater.</a:t>
            </a:r>
          </a:p>
          <a:p>
            <a:pPr marL="742950" lvl="1" indent="-285750">
              <a:buFont typeface="Arial"/>
              <a:buChar char="•"/>
            </a:pPr>
            <a:r>
              <a:rPr lang="en-US" dirty="0" smtClean="0">
                <a:latin typeface="Arial"/>
                <a:cs typeface="Arial"/>
              </a:rPr>
              <a:t>Additional smaller subprojects</a:t>
            </a:r>
            <a:endParaRPr lang="en-US" dirty="0">
              <a:latin typeface="Arial"/>
              <a:cs typeface="Arial"/>
            </a:endParaRPr>
          </a:p>
          <a:p>
            <a:pPr marL="285750" indent="-285750">
              <a:buFont typeface="Arial"/>
              <a:buChar char="•"/>
            </a:pPr>
            <a:endParaRPr lang="en-US" dirty="0">
              <a:latin typeface="Arial"/>
              <a:cs typeface="Arial"/>
            </a:endParaRPr>
          </a:p>
          <a:p>
            <a:pPr lvl="1"/>
            <a:endParaRPr lang="en-US" dirty="0">
              <a:latin typeface="Arial"/>
              <a:cs typeface="Arial"/>
            </a:endParaRPr>
          </a:p>
          <a:p>
            <a:pPr marL="742950" lvl="1" indent="-285750">
              <a:buFont typeface="Arial"/>
              <a:buChar char="•"/>
            </a:pPr>
            <a:endParaRPr lang="en-US" dirty="0" smtClean="0">
              <a:latin typeface="Arial"/>
              <a:cs typeface="Arial"/>
            </a:endParaRPr>
          </a:p>
        </p:txBody>
      </p:sp>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Rectangle 2"/>
          <p:cNvSpPr>
            <a:spLocks noChangeArrowheads="1"/>
          </p:cNvSpPr>
          <p:nvPr/>
        </p:nvSpPr>
        <p:spPr bwMode="auto">
          <a:xfrm>
            <a:off x="339413" y="220247"/>
            <a:ext cx="688067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Massively Parallel Reporter Assay (MPRA)</a:t>
            </a:r>
            <a:endParaRPr lang="en-US" sz="2600" b="1" u="none" dirty="0">
              <a:solidFill>
                <a:srgbClr val="000000"/>
              </a:solidFill>
              <a:latin typeface="Arial"/>
              <a:cs typeface="Arial"/>
            </a:endParaRPr>
          </a:p>
        </p:txBody>
      </p:sp>
      <p:pic>
        <p:nvPicPr>
          <p:cNvPr id="3" name="Picture 2" descr="Oligo_GFP_fig_final_horz.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4881" y="1105958"/>
            <a:ext cx="7245178" cy="5417287"/>
          </a:xfrm>
          <a:prstGeom prst="rect">
            <a:avLst/>
          </a:prstGeom>
        </p:spPr>
      </p:pic>
      <p:sp>
        <p:nvSpPr>
          <p:cNvPr id="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0"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Rectangle 2"/>
          <p:cNvSpPr>
            <a:spLocks noChangeArrowheads="1"/>
          </p:cNvSpPr>
          <p:nvPr/>
        </p:nvSpPr>
        <p:spPr bwMode="auto">
          <a:xfrm>
            <a:off x="339413" y="220247"/>
            <a:ext cx="5044971"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smtClean="0">
                <a:solidFill>
                  <a:srgbClr val="000000"/>
                </a:solidFill>
                <a:latin typeface="Arial"/>
                <a:cs typeface="Arial"/>
              </a:rPr>
              <a:t>Measuring Expression Activity</a:t>
            </a:r>
            <a:endParaRPr lang="en-US" sz="2600" b="1" u="none" dirty="0">
              <a:solidFill>
                <a:srgbClr val="000000"/>
              </a:solidFill>
              <a:latin typeface="Arial"/>
              <a:cs typeface="Arial"/>
            </a:endParaRPr>
          </a:p>
        </p:txBody>
      </p:sp>
      <p:pic>
        <p:nvPicPr>
          <p:cNvPr id="2" name="Picture 1" descr="Expression_enrichment-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800" y="1117600"/>
            <a:ext cx="5003800" cy="5003800"/>
          </a:xfrm>
          <a:prstGeom prst="rect">
            <a:avLst/>
          </a:prstGeom>
        </p:spPr>
      </p:pic>
      <p:sp>
        <p:nvSpPr>
          <p:cNvPr id="8"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0"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pic>
        <p:nvPicPr>
          <p:cNvPr id="12" name="Picture 11" descr="RNA_Plasmid_expression-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14" y="3703314"/>
            <a:ext cx="2748286" cy="2748286"/>
          </a:xfrm>
          <a:prstGeom prst="rect">
            <a:avLst/>
          </a:prstGeom>
        </p:spPr>
      </p:pic>
      <p:pic>
        <p:nvPicPr>
          <p:cNvPr id="13" name="Picture 12" descr="RNA_replicate_expression-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913" y="958102"/>
            <a:ext cx="2748286" cy="2748286"/>
          </a:xfrm>
          <a:prstGeom prst="rect">
            <a:avLst/>
          </a:prstGeom>
        </p:spPr>
      </p:pic>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pic>
        <p:nvPicPr>
          <p:cNvPr id="2" name="Picture 1" descr="effect_siz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32" y="1231900"/>
            <a:ext cx="4936467" cy="5043424"/>
          </a:xfrm>
          <a:prstGeom prst="rect">
            <a:avLst/>
          </a:prstGeom>
        </p:spPr>
      </p:pic>
      <p:sp>
        <p:nvSpPr>
          <p:cNvPr id="3" name="TextBox 2"/>
          <p:cNvSpPr txBox="1"/>
          <p:nvPr/>
        </p:nvSpPr>
        <p:spPr>
          <a:xfrm>
            <a:off x="5588000" y="2921000"/>
            <a:ext cx="3378200" cy="1754327"/>
          </a:xfrm>
          <a:prstGeom prst="rect">
            <a:avLst/>
          </a:prstGeom>
          <a:noFill/>
        </p:spPr>
        <p:txBody>
          <a:bodyPr wrap="square" rtlCol="0">
            <a:spAutoFit/>
          </a:bodyPr>
          <a:lstStyle/>
          <a:p>
            <a:pPr marL="285750" indent="-285750">
              <a:buFont typeface="Arial"/>
              <a:buChar char="•"/>
            </a:pPr>
            <a:r>
              <a:rPr lang="en-US" dirty="0" smtClean="0"/>
              <a:t>In the total dataset we detected 842 </a:t>
            </a:r>
            <a:r>
              <a:rPr lang="en-US" dirty="0" err="1" smtClean="0"/>
              <a:t>emVars</a:t>
            </a:r>
            <a:r>
              <a:rPr lang="en-US" dirty="0" smtClean="0"/>
              <a:t>.</a:t>
            </a:r>
          </a:p>
          <a:p>
            <a:pPr marL="285750" indent="-285750">
              <a:buFont typeface="Arial"/>
              <a:buChar char="•"/>
            </a:pPr>
            <a:endParaRPr lang="en-US" dirty="0" smtClean="0"/>
          </a:p>
          <a:p>
            <a:pPr marL="285750" indent="-285750">
              <a:buFont typeface="Arial"/>
              <a:buChar char="•"/>
            </a:pPr>
            <a:r>
              <a:rPr lang="en-US" dirty="0" smtClean="0"/>
              <a:t>Only 46 </a:t>
            </a:r>
            <a:r>
              <a:rPr lang="en-US" dirty="0" err="1" smtClean="0"/>
              <a:t>emVars</a:t>
            </a:r>
            <a:r>
              <a:rPr lang="en-US" dirty="0" smtClean="0"/>
              <a:t> had a 2-fold change or greater between the two alleles.</a:t>
            </a:r>
          </a:p>
        </p:txBody>
      </p:sp>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pic>
        <p:nvPicPr>
          <p:cNvPr id="2" name="Picture 1" descr="Activity_replication-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05" y="2243213"/>
            <a:ext cx="3960091" cy="3960091"/>
          </a:xfrm>
          <a:prstGeom prst="rect">
            <a:avLst/>
          </a:prstGeom>
        </p:spPr>
      </p:pic>
      <p:pic>
        <p:nvPicPr>
          <p:cNvPr id="3" name="Picture 2" descr="Skew_replication-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6205" y="2242705"/>
            <a:ext cx="3960091" cy="3960091"/>
          </a:xfrm>
          <a:prstGeom prst="rect">
            <a:avLst/>
          </a:prstGeom>
        </p:spPr>
      </p:pic>
      <p:sp>
        <p:nvSpPr>
          <p:cNvPr id="4" name="TextBox 3"/>
          <p:cNvSpPr txBox="1"/>
          <p:nvPr/>
        </p:nvSpPr>
        <p:spPr>
          <a:xfrm>
            <a:off x="0" y="1397000"/>
            <a:ext cx="9142413" cy="369332"/>
          </a:xfrm>
          <a:prstGeom prst="rect">
            <a:avLst/>
          </a:prstGeom>
          <a:noFill/>
        </p:spPr>
        <p:txBody>
          <a:bodyPr wrap="square" rtlCol="0">
            <a:spAutoFit/>
          </a:bodyPr>
          <a:lstStyle/>
          <a:p>
            <a:pPr algn="ctr"/>
            <a:r>
              <a:rPr lang="en-US" b="1" dirty="0" smtClean="0">
                <a:latin typeface="Arial"/>
                <a:cs typeface="Arial"/>
              </a:rPr>
              <a:t>Activity and skew measurements are highly reproducible across unique libraries</a:t>
            </a:r>
            <a:endParaRPr lang="en-US" b="1" dirty="0">
              <a:latin typeface="Arial"/>
              <a:cs typeface="Arial"/>
            </a:endParaRPr>
          </a:p>
        </p:txBody>
      </p:sp>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sp>
        <p:nvSpPr>
          <p:cNvPr id="8" name="TextBox 7"/>
          <p:cNvSpPr txBox="1"/>
          <p:nvPr/>
        </p:nvSpPr>
        <p:spPr>
          <a:xfrm>
            <a:off x="0" y="1397000"/>
            <a:ext cx="9142413" cy="369332"/>
          </a:xfrm>
          <a:prstGeom prst="rect">
            <a:avLst/>
          </a:prstGeom>
          <a:noFill/>
        </p:spPr>
        <p:txBody>
          <a:bodyPr wrap="square" rtlCol="0">
            <a:spAutoFit/>
          </a:bodyPr>
          <a:lstStyle/>
          <a:p>
            <a:pPr algn="ctr"/>
            <a:r>
              <a:rPr lang="en-US" b="1" dirty="0" err="1" smtClean="0">
                <a:latin typeface="Arial"/>
                <a:cs typeface="Arial"/>
              </a:rPr>
              <a:t>emVars</a:t>
            </a:r>
            <a:r>
              <a:rPr lang="en-US" b="1" dirty="0" smtClean="0">
                <a:latin typeface="Arial"/>
                <a:cs typeface="Arial"/>
              </a:rPr>
              <a:t> are correlated with existing measures of allelic skew</a:t>
            </a:r>
            <a:endParaRPr lang="en-US" b="1" dirty="0">
              <a:latin typeface="Arial"/>
              <a:cs typeface="Arial"/>
            </a:endParaRPr>
          </a:p>
        </p:txBody>
      </p:sp>
      <p:pic>
        <p:nvPicPr>
          <p:cNvPr id="2" name="Picture 1" descr="tf_skew-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00" y="2527300"/>
            <a:ext cx="3810000" cy="3810000"/>
          </a:xfrm>
          <a:prstGeom prst="rect">
            <a:avLst/>
          </a:prstGeom>
        </p:spPr>
      </p:pic>
      <p:pic>
        <p:nvPicPr>
          <p:cNvPr id="3" name="Picture 2" descr="dnase_skew-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400" y="2527300"/>
            <a:ext cx="3810000" cy="3810000"/>
          </a:xfrm>
          <a:prstGeom prst="rect">
            <a:avLst/>
          </a:prstGeom>
        </p:spPr>
      </p:pic>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140656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pic>
        <p:nvPicPr>
          <p:cNvPr id="2" name="Picture 1" descr="eQTl_Directionalit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420" y="1451678"/>
            <a:ext cx="4424680" cy="4424680"/>
          </a:xfrm>
          <a:prstGeom prst="rect">
            <a:avLst/>
          </a:prstGeom>
        </p:spPr>
      </p:pic>
      <p:sp>
        <p:nvSpPr>
          <p:cNvPr id="7"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8"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
        <p:nvSpPr>
          <p:cNvPr id="3" name="TextBox 2"/>
          <p:cNvSpPr txBox="1"/>
          <p:nvPr/>
        </p:nvSpPr>
        <p:spPr>
          <a:xfrm>
            <a:off x="4965700" y="1498600"/>
            <a:ext cx="4178300" cy="2031325"/>
          </a:xfrm>
          <a:prstGeom prst="rect">
            <a:avLst/>
          </a:prstGeom>
          <a:noFill/>
        </p:spPr>
        <p:txBody>
          <a:bodyPr wrap="square" rtlCol="0">
            <a:spAutoFit/>
          </a:bodyPr>
          <a:lstStyle/>
          <a:p>
            <a:r>
              <a:rPr lang="en-US" b="1" dirty="0" smtClean="0"/>
              <a:t>Estimating the PPV</a:t>
            </a:r>
          </a:p>
          <a:p>
            <a:pPr marL="285750" indent="-285750">
              <a:buFont typeface="Arial"/>
              <a:buChar char="•"/>
            </a:pPr>
            <a:endParaRPr lang="en-US" dirty="0" smtClean="0"/>
          </a:p>
          <a:p>
            <a:pPr marL="285750" indent="-285750">
              <a:buFont typeface="Arial"/>
              <a:buChar char="•"/>
            </a:pPr>
            <a:r>
              <a:rPr lang="en-US" dirty="0" err="1" smtClean="0"/>
              <a:t>eQTL</a:t>
            </a:r>
            <a:r>
              <a:rPr lang="en-US" dirty="0" smtClean="0"/>
              <a:t> Directionality: 34% (</a:t>
            </a:r>
            <a:r>
              <a:rPr lang="en-US" dirty="0" err="1" smtClean="0"/>
              <a:t>annot</a:t>
            </a:r>
            <a:r>
              <a:rPr lang="en-US" dirty="0" smtClean="0"/>
              <a:t> + 59%)</a:t>
            </a:r>
          </a:p>
          <a:p>
            <a:pPr marL="285750" indent="-285750">
              <a:buFont typeface="Arial"/>
              <a:buChar char="•"/>
            </a:pPr>
            <a:r>
              <a:rPr lang="en-US" dirty="0" smtClean="0"/>
              <a:t> Negative Controls: 58-68%</a:t>
            </a:r>
          </a:p>
          <a:p>
            <a:endParaRPr lang="en-US" dirty="0" smtClean="0"/>
          </a:p>
          <a:p>
            <a:endParaRPr lang="en-US" dirty="0"/>
          </a:p>
          <a:p>
            <a:endParaRPr 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7"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pic>
        <p:nvPicPr>
          <p:cNvPr id="6" name="Picture 5" descr="nature13835-f6.jpg"/>
          <p:cNvPicPr>
            <a:picLocks noChangeAspect="1"/>
          </p:cNvPicPr>
          <p:nvPr/>
        </p:nvPicPr>
        <p:blipFill rotWithShape="1">
          <a:blip r:embed="rId3">
            <a:extLst>
              <a:ext uri="{28A0092B-C50C-407E-A947-70E740481C1C}">
                <a14:useLocalDpi xmlns:a14="http://schemas.microsoft.com/office/drawing/2010/main" val="0"/>
              </a:ext>
            </a:extLst>
          </a:blip>
          <a:srcRect l="47146" r="829" b="80296"/>
          <a:stretch/>
        </p:blipFill>
        <p:spPr>
          <a:xfrm>
            <a:off x="179471" y="1890085"/>
            <a:ext cx="4621815" cy="3426979"/>
          </a:xfrm>
          <a:prstGeom prst="rect">
            <a:avLst/>
          </a:prstGeom>
        </p:spPr>
      </p:pic>
      <p:sp>
        <p:nvSpPr>
          <p:cNvPr id="2" name="TextBox 1"/>
          <p:cNvSpPr txBox="1"/>
          <p:nvPr/>
        </p:nvSpPr>
        <p:spPr>
          <a:xfrm>
            <a:off x="787400" y="5321301"/>
            <a:ext cx="2743200" cy="276999"/>
          </a:xfrm>
          <a:prstGeom prst="rect">
            <a:avLst/>
          </a:prstGeom>
          <a:noFill/>
        </p:spPr>
        <p:txBody>
          <a:bodyPr wrap="square" rtlCol="0">
            <a:spAutoFit/>
          </a:bodyPr>
          <a:lstStyle/>
          <a:p>
            <a:r>
              <a:rPr lang="en-US" sz="1200" dirty="0" err="1" smtClean="0">
                <a:latin typeface="Arial"/>
                <a:cs typeface="Arial"/>
              </a:rPr>
              <a:t>Farh</a:t>
            </a:r>
            <a:r>
              <a:rPr lang="en-US" sz="1200" dirty="0" smtClean="0">
                <a:latin typeface="Arial"/>
                <a:cs typeface="Arial"/>
              </a:rPr>
              <a:t> et al. Nature 2015</a:t>
            </a:r>
          </a:p>
        </p:txBody>
      </p:sp>
      <p:sp>
        <p:nvSpPr>
          <p:cNvPr id="13"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4"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5"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
        <p:nvSpPr>
          <p:cNvPr id="16" name="TextBox 15"/>
          <p:cNvSpPr txBox="1"/>
          <p:nvPr/>
        </p:nvSpPr>
        <p:spPr>
          <a:xfrm>
            <a:off x="4965700" y="1498600"/>
            <a:ext cx="4178300" cy="5632312"/>
          </a:xfrm>
          <a:prstGeom prst="rect">
            <a:avLst/>
          </a:prstGeom>
          <a:noFill/>
        </p:spPr>
        <p:txBody>
          <a:bodyPr wrap="square" rtlCol="0">
            <a:spAutoFit/>
          </a:bodyPr>
          <a:lstStyle/>
          <a:p>
            <a:r>
              <a:rPr lang="en-US" b="1" dirty="0" smtClean="0"/>
              <a:t>Estimating the PPV</a:t>
            </a:r>
          </a:p>
          <a:p>
            <a:pPr marL="285750" indent="-285750">
              <a:buFont typeface="Arial"/>
              <a:buChar char="•"/>
            </a:pPr>
            <a:endParaRPr lang="en-US" dirty="0" smtClean="0"/>
          </a:p>
          <a:p>
            <a:pPr marL="285750" indent="-285750">
              <a:buFont typeface="Arial"/>
              <a:buChar char="•"/>
            </a:pPr>
            <a:r>
              <a:rPr lang="en-US" dirty="0" err="1" smtClean="0"/>
              <a:t>eQTL</a:t>
            </a:r>
            <a:r>
              <a:rPr lang="en-US" dirty="0" smtClean="0"/>
              <a:t> Directionality: 34% (</a:t>
            </a:r>
            <a:r>
              <a:rPr lang="en-US" dirty="0" err="1" smtClean="0"/>
              <a:t>annot</a:t>
            </a:r>
            <a:r>
              <a:rPr lang="en-US" dirty="0" smtClean="0"/>
              <a:t> + 59%)</a:t>
            </a:r>
          </a:p>
          <a:p>
            <a:pPr marL="285750" indent="-285750">
              <a:buFont typeface="Arial"/>
              <a:buChar char="•"/>
            </a:pPr>
            <a:r>
              <a:rPr lang="en-US" dirty="0" smtClean="0"/>
              <a:t> Negative Controls: 58-68%</a:t>
            </a:r>
          </a:p>
          <a:p>
            <a:pPr marL="285750" indent="-285750">
              <a:buFont typeface="Arial"/>
              <a:buChar char="•"/>
            </a:pPr>
            <a:endParaRPr lang="en-US" dirty="0"/>
          </a:p>
          <a:p>
            <a:pPr marL="285750" indent="-285750">
              <a:buFont typeface="Arial"/>
              <a:buChar char="•"/>
            </a:pPr>
            <a:endParaRPr lang="en-US" dirty="0" smtClean="0"/>
          </a:p>
          <a:p>
            <a:r>
              <a:rPr lang="en-US" b="1" dirty="0" smtClean="0"/>
              <a:t>Estimating the Sensitivity</a:t>
            </a:r>
          </a:p>
          <a:p>
            <a:pPr marL="285750" indent="-285750">
              <a:buFont typeface="Arial"/>
              <a:buChar char="•"/>
            </a:pPr>
            <a:endParaRPr lang="en-US" b="1" dirty="0" smtClean="0"/>
          </a:p>
          <a:p>
            <a:r>
              <a:rPr lang="en-US" i="1" dirty="0" smtClean="0"/>
              <a:t>Experimental Sensitivity</a:t>
            </a:r>
            <a:endParaRPr lang="en-US" i="1" dirty="0"/>
          </a:p>
          <a:p>
            <a:pPr marL="285750" indent="-285750">
              <a:buFont typeface="Arial"/>
              <a:buChar char="•"/>
            </a:pPr>
            <a:r>
              <a:rPr lang="en-US" dirty="0" smtClean="0"/>
              <a:t>273/3171 EUR </a:t>
            </a:r>
            <a:r>
              <a:rPr lang="en-US" dirty="0" err="1" smtClean="0"/>
              <a:t>eQTL</a:t>
            </a:r>
            <a:r>
              <a:rPr lang="en-US" dirty="0" smtClean="0"/>
              <a:t> peaks (8.6%)</a:t>
            </a:r>
          </a:p>
          <a:p>
            <a:pPr marL="285750" indent="-285750">
              <a:buFont typeface="Arial"/>
              <a:buChar char="•"/>
            </a:pPr>
            <a:r>
              <a:rPr lang="en-US" dirty="0" smtClean="0"/>
              <a:t>65/471 YRI </a:t>
            </a:r>
            <a:r>
              <a:rPr lang="en-US" dirty="0" err="1" smtClean="0"/>
              <a:t>eQTL</a:t>
            </a:r>
            <a:r>
              <a:rPr lang="en-US" dirty="0" smtClean="0"/>
              <a:t> peaks (13.8%)</a:t>
            </a:r>
          </a:p>
          <a:p>
            <a:endParaRPr lang="en-US" dirty="0" smtClean="0"/>
          </a:p>
          <a:p>
            <a:r>
              <a:rPr lang="en-US" dirty="0" smtClean="0"/>
              <a:t>Assay Sensitivity</a:t>
            </a:r>
          </a:p>
          <a:p>
            <a:pPr marL="285750" indent="-285750">
              <a:buFont typeface="Arial"/>
              <a:buChar char="•"/>
            </a:pPr>
            <a:r>
              <a:rPr lang="en-US" dirty="0" smtClean="0"/>
              <a:t>Adjusted for PPV &amp; LD: 9</a:t>
            </a:r>
            <a:r>
              <a:rPr lang="en-US" dirty="0"/>
              <a:t>-24% </a:t>
            </a:r>
            <a:endParaRPr lang="en-US" dirty="0" smtClean="0"/>
          </a:p>
          <a:p>
            <a:endParaRPr lang="en-US" dirty="0" smtClean="0"/>
          </a:p>
          <a:p>
            <a:endParaRPr lang="en-US" dirty="0"/>
          </a:p>
          <a:p>
            <a:endParaRPr lang="en-US" b="1" dirty="0" smtClean="0"/>
          </a:p>
          <a:p>
            <a:endParaRPr lang="en-US" dirty="0" smtClean="0"/>
          </a:p>
          <a:p>
            <a:endParaRPr lang="en-US" dirty="0"/>
          </a:p>
          <a:p>
            <a:endParaRPr lang="en-US" dirty="0"/>
          </a:p>
        </p:txBody>
      </p:sp>
    </p:spTree>
    <p:extLst>
      <p:ext uri="{BB962C8B-B14F-4D97-AF65-F5344CB8AC3E}">
        <p14:creationId xmlns:p14="http://schemas.microsoft.com/office/powerpoint/2010/main" val="1236181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Rectangle 2"/>
          <p:cNvSpPr>
            <a:spLocks noChangeArrowheads="1"/>
          </p:cNvSpPr>
          <p:nvPr/>
        </p:nvSpPr>
        <p:spPr bwMode="auto">
          <a:xfrm>
            <a:off x="339413" y="220247"/>
            <a:ext cx="8152016"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smtClean="0">
                <a:solidFill>
                  <a:srgbClr val="000000"/>
                </a:solidFill>
                <a:latin typeface="Arial"/>
                <a:cs typeface="Arial"/>
              </a:rPr>
              <a:t>Detecting Expression Modifying Variants (</a:t>
            </a:r>
            <a:r>
              <a:rPr lang="en-US" sz="2600" b="1" u="none" dirty="0" err="1" smtClean="0">
                <a:solidFill>
                  <a:srgbClr val="000000"/>
                </a:solidFill>
                <a:latin typeface="Arial"/>
                <a:cs typeface="Arial"/>
              </a:rPr>
              <a:t>emVars</a:t>
            </a:r>
            <a:r>
              <a:rPr lang="en-US" sz="2600" b="1" u="none" dirty="0" smtClean="0">
                <a:solidFill>
                  <a:srgbClr val="000000"/>
                </a:solidFill>
                <a:latin typeface="Arial"/>
                <a:cs typeface="Arial"/>
              </a:rPr>
              <a:t>)</a:t>
            </a:r>
            <a:endParaRPr lang="en-US" sz="2600" b="1" u="none" dirty="0">
              <a:solidFill>
                <a:srgbClr val="000000"/>
              </a:solidFill>
              <a:latin typeface="Arial"/>
              <a:cs typeface="Arial"/>
            </a:endParaRPr>
          </a:p>
        </p:txBody>
      </p:sp>
      <p:sp>
        <p:nvSpPr>
          <p:cNvPr id="13" name="TextBox 12"/>
          <p:cNvSpPr txBox="1"/>
          <p:nvPr/>
        </p:nvSpPr>
        <p:spPr>
          <a:xfrm>
            <a:off x="787400" y="5321301"/>
            <a:ext cx="2743200" cy="276999"/>
          </a:xfrm>
          <a:prstGeom prst="rect">
            <a:avLst/>
          </a:prstGeom>
          <a:noFill/>
        </p:spPr>
        <p:txBody>
          <a:bodyPr wrap="square" rtlCol="0">
            <a:spAutoFit/>
          </a:bodyPr>
          <a:lstStyle/>
          <a:p>
            <a:r>
              <a:rPr lang="en-US" sz="1200" dirty="0" err="1" smtClean="0">
                <a:latin typeface="Arial"/>
                <a:cs typeface="Arial"/>
              </a:rPr>
              <a:t>Farh</a:t>
            </a:r>
            <a:r>
              <a:rPr lang="en-US" sz="1200" dirty="0" smtClean="0">
                <a:latin typeface="Arial"/>
                <a:cs typeface="Arial"/>
              </a:rPr>
              <a:t> et al. Nature 2015</a:t>
            </a:r>
          </a:p>
        </p:txBody>
      </p:sp>
      <p:sp>
        <p:nvSpPr>
          <p:cNvPr id="14"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5"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6"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grpSp>
        <p:nvGrpSpPr>
          <p:cNvPr id="18" name="Group 17"/>
          <p:cNvGrpSpPr/>
          <p:nvPr/>
        </p:nvGrpSpPr>
        <p:grpSpPr>
          <a:xfrm>
            <a:off x="152400" y="1905001"/>
            <a:ext cx="4091545" cy="3365500"/>
            <a:chOff x="1959653" y="932520"/>
            <a:chExt cx="5881422" cy="4837762"/>
          </a:xfrm>
        </p:grpSpPr>
        <p:pic>
          <p:nvPicPr>
            <p:cNvPr id="19" name="Picture 18" descr="nature13835-f6.jpg"/>
            <p:cNvPicPr>
              <a:picLocks noChangeAspect="1"/>
            </p:cNvPicPr>
            <p:nvPr/>
          </p:nvPicPr>
          <p:blipFill rotWithShape="1">
            <a:blip r:embed="rId3">
              <a:extLst>
                <a:ext uri="{28A0092B-C50C-407E-A947-70E740481C1C}">
                  <a14:useLocalDpi xmlns:a14="http://schemas.microsoft.com/office/drawing/2010/main" val="0"/>
                </a:ext>
              </a:extLst>
            </a:blip>
            <a:srcRect r="53102" b="80296"/>
            <a:stretch/>
          </p:blipFill>
          <p:spPr>
            <a:xfrm>
              <a:off x="1959653" y="932520"/>
              <a:ext cx="5881422" cy="4837762"/>
            </a:xfrm>
            <a:prstGeom prst="rect">
              <a:avLst/>
            </a:prstGeom>
          </p:spPr>
        </p:pic>
        <p:sp>
          <p:nvSpPr>
            <p:cNvPr id="20" name="Rectangle 19"/>
            <p:cNvSpPr/>
            <p:nvPr/>
          </p:nvSpPr>
          <p:spPr>
            <a:xfrm>
              <a:off x="1959653" y="932520"/>
              <a:ext cx="665014" cy="6620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1" name="TextBox 20"/>
          <p:cNvSpPr txBox="1"/>
          <p:nvPr/>
        </p:nvSpPr>
        <p:spPr>
          <a:xfrm>
            <a:off x="4965700" y="1498600"/>
            <a:ext cx="4178300" cy="5632312"/>
          </a:xfrm>
          <a:prstGeom prst="rect">
            <a:avLst/>
          </a:prstGeom>
          <a:noFill/>
        </p:spPr>
        <p:txBody>
          <a:bodyPr wrap="square" rtlCol="0">
            <a:spAutoFit/>
          </a:bodyPr>
          <a:lstStyle/>
          <a:p>
            <a:r>
              <a:rPr lang="en-US" b="1" dirty="0" smtClean="0"/>
              <a:t>Estimating the PPV</a:t>
            </a:r>
          </a:p>
          <a:p>
            <a:pPr marL="285750" indent="-285750">
              <a:buFont typeface="Arial"/>
              <a:buChar char="•"/>
            </a:pPr>
            <a:endParaRPr lang="en-US" dirty="0" smtClean="0"/>
          </a:p>
          <a:p>
            <a:pPr marL="285750" indent="-285750">
              <a:buFont typeface="Arial"/>
              <a:buChar char="•"/>
            </a:pPr>
            <a:r>
              <a:rPr lang="en-US" dirty="0" err="1" smtClean="0"/>
              <a:t>eQTL</a:t>
            </a:r>
            <a:r>
              <a:rPr lang="en-US" dirty="0" smtClean="0"/>
              <a:t> Directionality: 34% (</a:t>
            </a:r>
            <a:r>
              <a:rPr lang="en-US" dirty="0" err="1" smtClean="0"/>
              <a:t>annot</a:t>
            </a:r>
            <a:r>
              <a:rPr lang="en-US" dirty="0" smtClean="0"/>
              <a:t> + 59%)</a:t>
            </a:r>
          </a:p>
          <a:p>
            <a:pPr marL="285750" indent="-285750">
              <a:buFont typeface="Arial"/>
              <a:buChar char="•"/>
            </a:pPr>
            <a:r>
              <a:rPr lang="en-US" dirty="0" smtClean="0"/>
              <a:t> Negative Controls: 58-68%</a:t>
            </a:r>
          </a:p>
          <a:p>
            <a:pPr marL="285750" indent="-285750">
              <a:buFont typeface="Arial"/>
              <a:buChar char="•"/>
            </a:pPr>
            <a:endParaRPr lang="en-US" dirty="0"/>
          </a:p>
          <a:p>
            <a:pPr marL="285750" indent="-285750">
              <a:buFont typeface="Arial"/>
              <a:buChar char="•"/>
            </a:pPr>
            <a:endParaRPr lang="en-US" dirty="0" smtClean="0"/>
          </a:p>
          <a:p>
            <a:r>
              <a:rPr lang="en-US" b="1" dirty="0" smtClean="0"/>
              <a:t>Estimating the Sensitivity</a:t>
            </a:r>
          </a:p>
          <a:p>
            <a:pPr marL="285750" indent="-285750">
              <a:buFont typeface="Arial"/>
              <a:buChar char="•"/>
            </a:pPr>
            <a:endParaRPr lang="en-US" b="1" dirty="0" smtClean="0"/>
          </a:p>
          <a:p>
            <a:r>
              <a:rPr lang="en-US" i="1" dirty="0" smtClean="0"/>
              <a:t>Experimental Sensitivity</a:t>
            </a:r>
            <a:endParaRPr lang="en-US" i="1" dirty="0"/>
          </a:p>
          <a:p>
            <a:pPr marL="285750" indent="-285750">
              <a:buFont typeface="Arial"/>
              <a:buChar char="•"/>
            </a:pPr>
            <a:r>
              <a:rPr lang="en-US" dirty="0" smtClean="0"/>
              <a:t>273/3171 EUR </a:t>
            </a:r>
            <a:r>
              <a:rPr lang="en-US" dirty="0" err="1" smtClean="0"/>
              <a:t>eQTL</a:t>
            </a:r>
            <a:r>
              <a:rPr lang="en-US" dirty="0" smtClean="0"/>
              <a:t> peaks (8.6%)</a:t>
            </a:r>
          </a:p>
          <a:p>
            <a:pPr marL="285750" indent="-285750">
              <a:buFont typeface="Arial"/>
              <a:buChar char="•"/>
            </a:pPr>
            <a:r>
              <a:rPr lang="en-US" dirty="0" smtClean="0"/>
              <a:t>65/471 YRI </a:t>
            </a:r>
            <a:r>
              <a:rPr lang="en-US" dirty="0" err="1" smtClean="0"/>
              <a:t>eQTL</a:t>
            </a:r>
            <a:r>
              <a:rPr lang="en-US" dirty="0" smtClean="0"/>
              <a:t> peaks (13.8%)</a:t>
            </a:r>
          </a:p>
          <a:p>
            <a:endParaRPr lang="en-US" dirty="0" smtClean="0"/>
          </a:p>
          <a:p>
            <a:r>
              <a:rPr lang="en-US" dirty="0" smtClean="0"/>
              <a:t>Assay Sensitivity</a:t>
            </a:r>
          </a:p>
          <a:p>
            <a:pPr marL="285750" indent="-285750">
              <a:buFont typeface="Arial"/>
              <a:buChar char="•"/>
            </a:pPr>
            <a:r>
              <a:rPr lang="en-US" dirty="0" smtClean="0"/>
              <a:t>Adjusted for PPV &amp; LD: 9</a:t>
            </a:r>
            <a:r>
              <a:rPr lang="en-US" dirty="0"/>
              <a:t>-24% </a:t>
            </a:r>
            <a:endParaRPr lang="en-US" dirty="0" smtClean="0"/>
          </a:p>
          <a:p>
            <a:endParaRPr lang="en-US" dirty="0" smtClean="0"/>
          </a:p>
          <a:p>
            <a:endParaRPr lang="en-US" dirty="0"/>
          </a:p>
          <a:p>
            <a:endParaRPr lang="en-US" b="1" dirty="0" smtClean="0"/>
          </a:p>
          <a:p>
            <a:endParaRPr lang="en-US" dirty="0" smtClean="0"/>
          </a:p>
          <a:p>
            <a:endParaRPr lang="en-US" dirty="0"/>
          </a:p>
          <a:p>
            <a:endParaRPr lang="en-US" dirty="0"/>
          </a:p>
        </p:txBody>
      </p:sp>
    </p:spTree>
    <p:extLst>
      <p:ext uri="{BB962C8B-B14F-4D97-AF65-F5344CB8AC3E}">
        <p14:creationId xmlns:p14="http://schemas.microsoft.com/office/powerpoint/2010/main" val="1190871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 name="Rectangle 2"/>
          <p:cNvSpPr>
            <a:spLocks noChangeArrowheads="1"/>
          </p:cNvSpPr>
          <p:nvPr/>
        </p:nvSpPr>
        <p:spPr bwMode="auto">
          <a:xfrm>
            <a:off x="339413" y="220247"/>
            <a:ext cx="405112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err="1" smtClean="0">
                <a:solidFill>
                  <a:srgbClr val="000000"/>
                </a:solidFill>
                <a:latin typeface="Arial"/>
                <a:cs typeface="Arial"/>
              </a:rPr>
              <a:t>eQTL</a:t>
            </a:r>
            <a:r>
              <a:rPr lang="en-US" sz="2600" b="1" u="none" dirty="0" smtClean="0">
                <a:solidFill>
                  <a:srgbClr val="000000"/>
                </a:solidFill>
                <a:latin typeface="Arial"/>
                <a:cs typeface="Arial"/>
              </a:rPr>
              <a:t> Variant at PTGER4</a:t>
            </a:r>
            <a:endParaRPr lang="en-US" sz="2600" b="1" u="none" dirty="0">
              <a:solidFill>
                <a:srgbClr val="000000"/>
              </a:solidFill>
              <a:latin typeface="Arial"/>
              <a:cs typeface="Arial"/>
            </a:endParaRPr>
          </a:p>
        </p:txBody>
      </p:sp>
      <p:pic>
        <p:nvPicPr>
          <p:cNvPr id="2" name="Picture 1" descr="ptger_eqtl-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232" y="2279313"/>
            <a:ext cx="3810000" cy="3810000"/>
          </a:xfrm>
          <a:prstGeom prst="rect">
            <a:avLst/>
          </a:prstGeom>
        </p:spPr>
      </p:pic>
      <p:pic>
        <p:nvPicPr>
          <p:cNvPr id="3" name="Picture 2" descr="ptger_mpra-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632" y="2279313"/>
            <a:ext cx="3810000" cy="3810000"/>
          </a:xfrm>
          <a:prstGeom prst="rect">
            <a:avLst/>
          </a:prstGeom>
        </p:spPr>
      </p:pic>
      <p:sp>
        <p:nvSpPr>
          <p:cNvPr id="7" name="TextBox 6"/>
          <p:cNvSpPr txBox="1"/>
          <p:nvPr/>
        </p:nvSpPr>
        <p:spPr>
          <a:xfrm>
            <a:off x="482600" y="1130300"/>
            <a:ext cx="8280400" cy="1200329"/>
          </a:xfrm>
          <a:prstGeom prst="rect">
            <a:avLst/>
          </a:prstGeom>
          <a:noFill/>
        </p:spPr>
        <p:txBody>
          <a:bodyPr wrap="square" rtlCol="0">
            <a:spAutoFit/>
          </a:bodyPr>
          <a:lstStyle/>
          <a:p>
            <a:endParaRPr lang="en-US" dirty="0" smtClean="0"/>
          </a:p>
          <a:p>
            <a:pPr algn="ctr"/>
            <a:r>
              <a:rPr lang="en-US" dirty="0" smtClean="0"/>
              <a:t>Distal enhancer with haplotype association with </a:t>
            </a:r>
            <a:r>
              <a:rPr lang="en-US" dirty="0" err="1"/>
              <a:t>ankylosing</a:t>
            </a:r>
            <a:r>
              <a:rPr lang="en-US" dirty="0"/>
              <a:t> spondylitis </a:t>
            </a:r>
            <a:endParaRPr lang="en-US" dirty="0" smtClean="0"/>
          </a:p>
          <a:p>
            <a:endParaRPr lang="en-US" dirty="0" smtClean="0"/>
          </a:p>
          <a:p>
            <a:pPr marL="285750" indent="-285750">
              <a:buFont typeface="Arial"/>
              <a:buChar char="•"/>
            </a:pPr>
            <a:endParaRPr lang="en-US" dirty="0" smtClean="0"/>
          </a:p>
        </p:txBody>
      </p:sp>
      <p:sp>
        <p:nvSpPr>
          <p:cNvPr id="11"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2"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3"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Rectangle 2"/>
          <p:cNvSpPr>
            <a:spLocks noChangeArrowheads="1"/>
          </p:cNvSpPr>
          <p:nvPr/>
        </p:nvSpPr>
        <p:spPr bwMode="auto">
          <a:xfrm>
            <a:off x="339413" y="220247"/>
            <a:ext cx="405112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err="1" smtClean="0">
                <a:solidFill>
                  <a:srgbClr val="000000"/>
                </a:solidFill>
                <a:latin typeface="Arial"/>
                <a:cs typeface="Arial"/>
              </a:rPr>
              <a:t>eQTL</a:t>
            </a:r>
            <a:r>
              <a:rPr lang="en-US" sz="2600" b="1" u="none" dirty="0" smtClean="0">
                <a:solidFill>
                  <a:srgbClr val="000000"/>
                </a:solidFill>
                <a:latin typeface="Arial"/>
                <a:cs typeface="Arial"/>
              </a:rPr>
              <a:t> Variant at PTGER4</a:t>
            </a:r>
            <a:endParaRPr lang="en-US" sz="2600" b="1" u="none" dirty="0">
              <a:solidFill>
                <a:srgbClr val="000000"/>
              </a:solidFill>
              <a:latin typeface="Arial"/>
              <a:cs typeface="Arial"/>
            </a:endParaRPr>
          </a:p>
        </p:txBody>
      </p:sp>
      <p:pic>
        <p:nvPicPr>
          <p:cNvPr id="2" name="Picture 1" descr="ptger_overvie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2138851"/>
            <a:ext cx="8864600" cy="3136352"/>
          </a:xfrm>
          <a:prstGeom prst="rect">
            <a:avLst/>
          </a:prstGeom>
        </p:spPr>
      </p:pic>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4887428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Rectangle 2"/>
          <p:cNvSpPr>
            <a:spLocks noChangeArrowheads="1"/>
          </p:cNvSpPr>
          <p:nvPr/>
        </p:nvSpPr>
        <p:spPr bwMode="auto">
          <a:xfrm>
            <a:off x="339413" y="220247"/>
            <a:ext cx="405112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u="none" dirty="0" err="1" smtClean="0">
                <a:solidFill>
                  <a:srgbClr val="000000"/>
                </a:solidFill>
                <a:latin typeface="Arial"/>
                <a:cs typeface="Arial"/>
              </a:rPr>
              <a:t>eQTL</a:t>
            </a:r>
            <a:r>
              <a:rPr lang="en-US" sz="2600" b="1" u="none" dirty="0" smtClean="0">
                <a:solidFill>
                  <a:srgbClr val="000000"/>
                </a:solidFill>
                <a:latin typeface="Arial"/>
                <a:cs typeface="Arial"/>
              </a:rPr>
              <a:t> Variant at PTGER4</a:t>
            </a:r>
            <a:endParaRPr lang="en-US" sz="2600" b="1" u="none" dirty="0">
              <a:solidFill>
                <a:srgbClr val="000000"/>
              </a:solidFill>
              <a:latin typeface="Arial"/>
              <a:cs typeface="Arial"/>
            </a:endParaRPr>
          </a:p>
        </p:txBody>
      </p:sp>
      <p:pic>
        <p:nvPicPr>
          <p:cNvPr id="4" name="Picture 3" descr="ptger_cas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065020"/>
            <a:ext cx="5803900" cy="3588134"/>
          </a:xfrm>
          <a:prstGeom prst="rect">
            <a:avLst/>
          </a:prstGeom>
        </p:spPr>
      </p:pic>
      <p:sp>
        <p:nvSpPr>
          <p:cNvPr id="10"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1"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36895856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 y="785813"/>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9" name="Line 3"/>
          <p:cNvSpPr>
            <a:spLocks noChangeShapeType="1"/>
          </p:cNvSpPr>
          <p:nvPr/>
        </p:nvSpPr>
        <p:spPr bwMode="auto">
          <a:xfrm flipV="1">
            <a:off x="491813" y="6523245"/>
            <a:ext cx="8643107" cy="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Rectangle 2"/>
          <p:cNvSpPr>
            <a:spLocks noChangeArrowheads="1"/>
          </p:cNvSpPr>
          <p:nvPr/>
        </p:nvSpPr>
        <p:spPr bwMode="auto">
          <a:xfrm>
            <a:off x="339413" y="220247"/>
            <a:ext cx="3315894"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eaLnBrk="0" hangingPunct="0"/>
            <a:r>
              <a:rPr lang="en-US" sz="2600" b="1" dirty="0">
                <a:solidFill>
                  <a:srgbClr val="000000"/>
                </a:solidFill>
                <a:latin typeface="Arial"/>
                <a:cs typeface="Arial"/>
              </a:rPr>
              <a:t>Acknowledgements</a:t>
            </a:r>
          </a:p>
        </p:txBody>
      </p:sp>
      <p:sp>
        <p:nvSpPr>
          <p:cNvPr id="10" name="TextBox 9"/>
          <p:cNvSpPr txBox="1"/>
          <p:nvPr/>
        </p:nvSpPr>
        <p:spPr>
          <a:xfrm>
            <a:off x="-1587" y="1289243"/>
            <a:ext cx="9144000" cy="2123658"/>
          </a:xfrm>
          <a:prstGeom prst="rect">
            <a:avLst/>
          </a:prstGeom>
          <a:noFill/>
        </p:spPr>
        <p:txBody>
          <a:bodyPr wrap="square" rtlCol="0">
            <a:spAutoFit/>
          </a:bodyPr>
          <a:lstStyle/>
          <a:p>
            <a:pPr algn="ctr"/>
            <a:endParaRPr lang="en-US" sz="2400" b="1" u="sng" dirty="0" smtClean="0">
              <a:solidFill>
                <a:srgbClr val="000000"/>
              </a:solidFill>
            </a:endParaRPr>
          </a:p>
          <a:p>
            <a:pPr algn="ctr"/>
            <a:endParaRPr lang="en-US" b="1" dirty="0" smtClean="0">
              <a:solidFill>
                <a:schemeClr val="tx1">
                  <a:lumMod val="75000"/>
                  <a:lumOff val="25000"/>
                </a:schemeClr>
              </a:solidFill>
            </a:endParaRPr>
          </a:p>
          <a:p>
            <a:pPr algn="ctr"/>
            <a:r>
              <a:rPr lang="en-US" b="1" dirty="0" err="1" smtClean="0">
                <a:solidFill>
                  <a:schemeClr val="tx1">
                    <a:lumMod val="75000"/>
                    <a:lumOff val="25000"/>
                  </a:schemeClr>
                </a:solidFill>
              </a:rPr>
              <a:t>Pardis</a:t>
            </a:r>
            <a:r>
              <a:rPr lang="en-US" b="1" dirty="0" smtClean="0">
                <a:solidFill>
                  <a:schemeClr val="tx1">
                    <a:lumMod val="75000"/>
                    <a:lumOff val="25000"/>
                  </a:schemeClr>
                </a:solidFill>
              </a:rPr>
              <a:t> </a:t>
            </a:r>
            <a:r>
              <a:rPr lang="en-US" b="1" dirty="0" err="1" smtClean="0">
                <a:solidFill>
                  <a:schemeClr val="tx1">
                    <a:lumMod val="75000"/>
                    <a:lumOff val="25000"/>
                  </a:schemeClr>
                </a:solidFill>
              </a:rPr>
              <a:t>Sabeti</a:t>
            </a:r>
            <a:endParaRPr lang="en-US" b="1" dirty="0">
              <a:solidFill>
                <a:schemeClr val="tx1">
                  <a:lumMod val="75000"/>
                  <a:lumOff val="25000"/>
                </a:schemeClr>
              </a:solidFill>
            </a:endParaRPr>
          </a:p>
          <a:p>
            <a:pPr algn="ctr"/>
            <a:r>
              <a:rPr lang="en-US" b="1" dirty="0" smtClean="0">
                <a:solidFill>
                  <a:schemeClr val="tx1">
                    <a:lumMod val="75000"/>
                    <a:lumOff val="25000"/>
                  </a:schemeClr>
                </a:solidFill>
              </a:rPr>
              <a:t>Daniel S. Park</a:t>
            </a:r>
          </a:p>
          <a:p>
            <a:pPr algn="ctr"/>
            <a:r>
              <a:rPr lang="en-US" b="1" dirty="0" smtClean="0">
                <a:solidFill>
                  <a:schemeClr val="tx1">
                    <a:lumMod val="75000"/>
                    <a:lumOff val="25000"/>
                  </a:schemeClr>
                </a:solidFill>
              </a:rPr>
              <a:t>Dylan </a:t>
            </a:r>
            <a:r>
              <a:rPr lang="en-US" b="1" dirty="0" err="1" smtClean="0">
                <a:solidFill>
                  <a:schemeClr val="tx1">
                    <a:lumMod val="75000"/>
                    <a:lumOff val="25000"/>
                  </a:schemeClr>
                </a:solidFill>
              </a:rPr>
              <a:t>Kotliar</a:t>
            </a:r>
            <a:endParaRPr lang="en-US" b="1" dirty="0" smtClean="0">
              <a:solidFill>
                <a:schemeClr val="tx1">
                  <a:lumMod val="75000"/>
                  <a:lumOff val="25000"/>
                </a:schemeClr>
              </a:solidFill>
            </a:endParaRPr>
          </a:p>
          <a:p>
            <a:pPr algn="ctr"/>
            <a:r>
              <a:rPr lang="en-US" dirty="0" err="1" smtClean="0">
                <a:solidFill>
                  <a:schemeClr val="tx1">
                    <a:lumMod val="75000"/>
                    <a:lumOff val="25000"/>
                  </a:schemeClr>
                </a:solidFill>
              </a:rPr>
              <a:t>Tarjei</a:t>
            </a:r>
            <a:r>
              <a:rPr lang="en-US" dirty="0" smtClean="0">
                <a:solidFill>
                  <a:schemeClr val="tx1">
                    <a:lumMod val="75000"/>
                    <a:lumOff val="25000"/>
                  </a:schemeClr>
                </a:solidFill>
              </a:rPr>
              <a:t> </a:t>
            </a:r>
            <a:r>
              <a:rPr lang="en-US" dirty="0" err="1" smtClean="0">
                <a:solidFill>
                  <a:schemeClr val="tx1">
                    <a:lumMod val="75000"/>
                    <a:lumOff val="25000"/>
                  </a:schemeClr>
                </a:solidFill>
              </a:rPr>
              <a:t>Mikkelsen</a:t>
            </a:r>
            <a:endParaRPr lang="en-US" dirty="0" smtClean="0">
              <a:solidFill>
                <a:schemeClr val="tx1">
                  <a:lumMod val="75000"/>
                  <a:lumOff val="25000"/>
                </a:schemeClr>
              </a:solidFill>
            </a:endParaRPr>
          </a:p>
          <a:p>
            <a:pPr algn="ctr"/>
            <a:r>
              <a:rPr lang="en-US" dirty="0" smtClean="0">
                <a:solidFill>
                  <a:schemeClr val="tx1">
                    <a:lumMod val="75000"/>
                    <a:lumOff val="25000"/>
                  </a:schemeClr>
                </a:solidFill>
              </a:rPr>
              <a:t>Brandon Liu</a:t>
            </a:r>
          </a:p>
        </p:txBody>
      </p:sp>
      <p:pic>
        <p:nvPicPr>
          <p:cNvPr id="11" name="Picture 10"/>
          <p:cNvPicPr>
            <a:picLocks noChangeAspect="1"/>
          </p:cNvPicPr>
          <p:nvPr/>
        </p:nvPicPr>
        <p:blipFill>
          <a:blip r:embed="rId3"/>
          <a:stretch>
            <a:fillRect/>
          </a:stretch>
        </p:blipFill>
        <p:spPr>
          <a:xfrm>
            <a:off x="546100" y="5489085"/>
            <a:ext cx="873710" cy="873710"/>
          </a:xfrm>
          <a:prstGeom prst="rect">
            <a:avLst/>
          </a:prstGeom>
        </p:spPr>
      </p:pic>
      <p:pic>
        <p:nvPicPr>
          <p:cNvPr id="17" name="Picture 16" descr="BroadInstLogoforDigitalRGB.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5800" y="4956690"/>
            <a:ext cx="1882457" cy="476023"/>
          </a:xfrm>
          <a:prstGeom prst="rect">
            <a:avLst/>
          </a:prstGeom>
        </p:spPr>
      </p:pic>
      <p:pic>
        <p:nvPicPr>
          <p:cNvPr id="14" name="Picture 13"/>
          <p:cNvPicPr>
            <a:picLocks noChangeAspect="1"/>
          </p:cNvPicPr>
          <p:nvPr/>
        </p:nvPicPr>
        <p:blipFill>
          <a:blip r:embed="rId5"/>
          <a:stretch>
            <a:fillRect/>
          </a:stretch>
        </p:blipFill>
        <p:spPr>
          <a:xfrm>
            <a:off x="8243659" y="3968681"/>
            <a:ext cx="620941" cy="733952"/>
          </a:xfrm>
          <a:prstGeom prst="rect">
            <a:avLst/>
          </a:prstGeom>
        </p:spPr>
      </p:pic>
      <p:pic>
        <p:nvPicPr>
          <p:cNvPr id="2" name="Picture 1"/>
          <p:cNvPicPr>
            <a:picLocks noChangeAspect="1"/>
          </p:cNvPicPr>
          <p:nvPr/>
        </p:nvPicPr>
        <p:blipFill>
          <a:blip r:embed="rId6"/>
          <a:stretch>
            <a:fillRect/>
          </a:stretch>
        </p:blipFill>
        <p:spPr>
          <a:xfrm>
            <a:off x="7028558" y="5663147"/>
            <a:ext cx="1823341" cy="550128"/>
          </a:xfrm>
          <a:prstGeom prst="rect">
            <a:avLst/>
          </a:prstGeom>
        </p:spPr>
      </p:pic>
      <p:pic>
        <p:nvPicPr>
          <p:cNvPr id="3" name="Picture 2"/>
          <p:cNvPicPr>
            <a:picLocks noChangeAspect="1"/>
          </p:cNvPicPr>
          <p:nvPr/>
        </p:nvPicPr>
        <p:blipFill>
          <a:blip r:embed="rId7"/>
          <a:stretch>
            <a:fillRect/>
          </a:stretch>
        </p:blipFill>
        <p:spPr>
          <a:xfrm>
            <a:off x="1714500" y="5592107"/>
            <a:ext cx="1993900" cy="666960"/>
          </a:xfrm>
          <a:prstGeom prst="rect">
            <a:avLst/>
          </a:prstGeom>
        </p:spPr>
      </p:pic>
      <p:sp>
        <p:nvSpPr>
          <p:cNvPr id="15" name="Text Box 6"/>
          <p:cNvSpPr txBox="1">
            <a:spLocks noChangeArrowheads="1"/>
          </p:cNvSpPr>
          <p:nvPr/>
        </p:nvSpPr>
        <p:spPr bwMode="auto">
          <a:xfrm>
            <a:off x="1587" y="6491287"/>
            <a:ext cx="914241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altLang="en-US" dirty="0" err="1"/>
              <a:t>genomeinterpretation.org</a:t>
            </a:r>
            <a:endParaRPr lang="en-US" altLang="en-US" dirty="0"/>
          </a:p>
        </p:txBody>
      </p:sp>
      <p:sp>
        <p:nvSpPr>
          <p:cNvPr id="16" name="Text Box 4"/>
          <p:cNvSpPr txBox="1">
            <a:spLocks noChangeArrowheads="1"/>
          </p:cNvSpPr>
          <p:nvPr/>
        </p:nvSpPr>
        <p:spPr bwMode="auto">
          <a:xfrm>
            <a:off x="0" y="6488668"/>
            <a:ext cx="19231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8" name="Text Box 5"/>
          <p:cNvSpPr txBox="1">
            <a:spLocks noChangeArrowheads="1"/>
          </p:cNvSpPr>
          <p:nvPr/>
        </p:nvSpPr>
        <p:spPr bwMode="auto">
          <a:xfrm>
            <a:off x="7849966" y="6488668"/>
            <a:ext cx="115341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just"/>
            <a:r>
              <a:rPr lang="en-US" altLang="en-US" dirty="0" smtClean="0"/>
              <a:t>R. Tewhey</a:t>
            </a:r>
            <a:endParaRPr lang="en-US" altLang="en-US" dirty="0"/>
          </a:p>
        </p:txBody>
      </p:sp>
    </p:spTree>
    <p:extLst>
      <p:ext uri="{BB962C8B-B14F-4D97-AF65-F5344CB8AC3E}">
        <p14:creationId xmlns:p14="http://schemas.microsoft.com/office/powerpoint/2010/main" val="25375257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5008</TotalTime>
  <Words>974</Words>
  <Application>Microsoft Macintosh PowerPoint</Application>
  <PresentationFormat>On-screen Show (4:3)</PresentationFormat>
  <Paragraphs>217</Paragraphs>
  <Slides>21</Slides>
  <Notes>20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Calibri</vt:lpstr>
      <vt:lpstr>Lucida Sans</vt:lpstr>
      <vt:lpstr>MS PGothic</vt:lpstr>
      <vt:lpstr>Verdana</vt:lpstr>
      <vt:lpstr>Arial</vt:lpstr>
      <vt:lpstr>Office Theme</vt:lpstr>
      <vt:lpstr>CAGI slide pack guidelines I agree to my slides being used according to the following terms:  _______Ryan Tewhey_______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Broad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Tewhey</dc:creator>
  <cp:lastModifiedBy>Roger Hoskins</cp:lastModifiedBy>
  <cp:revision>51</cp:revision>
  <dcterms:created xsi:type="dcterms:W3CDTF">2016-03-22T14:26:39Z</dcterms:created>
  <dcterms:modified xsi:type="dcterms:W3CDTF">2016-04-04T23:16:18Z</dcterms:modified>
</cp:coreProperties>
</file>