
<file path=[Content_Types].xml><?xml version="1.0" encoding="utf-8"?>
<Types xmlns="http://schemas.openxmlformats.org/package/2006/content-types">
  <Default Extension="xml" ContentType="application/xml"/>
  <Default Extension="jpeg" ContentType="image/jpeg"/>
  <Default Extension="png" ContentType="image/png"/>
  <Default Extension="gif" ContentType="image/gif"/>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82" r:id="rId2"/>
    <p:sldId id="256" r:id="rId3"/>
    <p:sldId id="257" r:id="rId4"/>
    <p:sldId id="276" r:id="rId5"/>
    <p:sldId id="277" r:id="rId6"/>
    <p:sldId id="258" r:id="rId7"/>
    <p:sldId id="259" r:id="rId8"/>
    <p:sldId id="260" r:id="rId9"/>
    <p:sldId id="265" r:id="rId10"/>
    <p:sldId id="267" r:id="rId11"/>
    <p:sldId id="262" r:id="rId12"/>
    <p:sldId id="270" r:id="rId13"/>
    <p:sldId id="261" r:id="rId14"/>
    <p:sldId id="271" r:id="rId15"/>
    <p:sldId id="268" r:id="rId16"/>
    <p:sldId id="272" r:id="rId17"/>
    <p:sldId id="273" r:id="rId18"/>
    <p:sldId id="274" r:id="rId19"/>
    <p:sldId id="275" r:id="rId20"/>
    <p:sldId id="264" r:id="rId21"/>
    <p:sldId id="280" r:id="rId22"/>
    <p:sldId id="281"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F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8"/>
    <p:restoredTop sz="94231" autoAdjust="0"/>
  </p:normalViewPr>
  <p:slideViewPr>
    <p:cSldViewPr snapToGrid="0">
      <p:cViewPr>
        <p:scale>
          <a:sx n="89" d="100"/>
          <a:sy n="89" d="100"/>
        </p:scale>
        <p:origin x="744"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3D437D-FCD7-436B-A1B0-4D8999244F86}" type="datetimeFigureOut">
              <a:rPr lang="en-US" smtClean="0"/>
              <a:t>4/4/16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9A9A13-7BA9-43F6-B40F-50F7217D4DC1}" type="slidenum">
              <a:rPr lang="en-US" smtClean="0"/>
              <a:t>‹#›</a:t>
            </a:fld>
            <a:endParaRPr lang="en-US"/>
          </a:p>
        </p:txBody>
      </p:sp>
    </p:spTree>
    <p:extLst>
      <p:ext uri="{BB962C8B-B14F-4D97-AF65-F5344CB8AC3E}">
        <p14:creationId xmlns:p14="http://schemas.microsoft.com/office/powerpoint/2010/main" val="4293103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 massively parallel reporter assay (MPRA) has been applied to thousands of single nucleotide polymorphisms (SNPs) and small insertion/deletion polymorphisms in linkage disequilibrium (LD) with cis-expression quantitative trait loci (</a:t>
            </a:r>
            <a:r>
              <a:rPr lang="en-US" sz="1200" b="0" i="0" kern="1200" dirty="0" err="1" smtClean="0">
                <a:solidFill>
                  <a:schemeClr val="tx1"/>
                </a:solidFill>
                <a:effectLst/>
                <a:latin typeface="+mn-lt"/>
                <a:ea typeface="+mn-ea"/>
                <a:cs typeface="+mn-cs"/>
              </a:rPr>
              <a:t>eQTLs</a:t>
            </a:r>
            <a:r>
              <a:rPr lang="en-US" sz="1200" b="0" i="0" kern="1200" dirty="0" smtClean="0">
                <a:solidFill>
                  <a:schemeClr val="tx1"/>
                </a:solidFill>
                <a:effectLst/>
                <a:latin typeface="+mn-lt"/>
                <a:ea typeface="+mn-ea"/>
                <a:cs typeface="+mn-cs"/>
              </a:rPr>
              <a:t>). The results identify variants showing differential expression between alleles. </a:t>
            </a:r>
          </a:p>
          <a:p>
            <a:r>
              <a:rPr lang="en-US" sz="1200" b="0" i="0" kern="1200" dirty="0" smtClean="0">
                <a:solidFill>
                  <a:schemeClr val="tx1"/>
                </a:solidFill>
                <a:effectLst/>
                <a:latin typeface="+mn-lt"/>
                <a:ea typeface="+mn-ea"/>
                <a:cs typeface="+mn-cs"/>
              </a:rPr>
              <a:t>The </a:t>
            </a:r>
            <a:r>
              <a:rPr lang="en-US" sz="1200" b="0" i="0" kern="1200" dirty="0" err="1" smtClean="0">
                <a:solidFill>
                  <a:schemeClr val="tx1"/>
                </a:solidFill>
                <a:effectLst/>
                <a:latin typeface="+mn-lt"/>
                <a:ea typeface="+mn-ea"/>
                <a:cs typeface="+mn-cs"/>
              </a:rPr>
              <a:t>eQTLs</a:t>
            </a:r>
            <a:r>
              <a:rPr lang="en-US" sz="1200" b="0" i="0" kern="1200" dirty="0" smtClean="0">
                <a:solidFill>
                  <a:schemeClr val="tx1"/>
                </a:solidFill>
                <a:effectLst/>
                <a:latin typeface="+mn-lt"/>
                <a:ea typeface="+mn-ea"/>
                <a:cs typeface="+mn-cs"/>
              </a:rPr>
              <a:t> were drawn from the </a:t>
            </a:r>
            <a:r>
              <a:rPr lang="en-US" sz="1200" b="0" i="0" kern="1200" dirty="0" err="1" smtClean="0">
                <a:solidFill>
                  <a:schemeClr val="tx1"/>
                </a:solidFill>
                <a:effectLst/>
                <a:latin typeface="+mn-lt"/>
                <a:ea typeface="+mn-ea"/>
                <a:cs typeface="+mn-cs"/>
              </a:rPr>
              <a:t>Geuvadis</a:t>
            </a:r>
            <a:r>
              <a:rPr lang="en-US" sz="1200" b="0" i="0" kern="1200" dirty="0" smtClean="0">
                <a:solidFill>
                  <a:schemeClr val="tx1"/>
                </a:solidFill>
                <a:effectLst/>
                <a:latin typeface="+mn-lt"/>
                <a:ea typeface="+mn-ea"/>
                <a:cs typeface="+mn-cs"/>
              </a:rPr>
              <a:t> RNA-</a:t>
            </a:r>
            <a:r>
              <a:rPr lang="en-US" sz="1200" b="0" i="0" kern="1200" dirty="0" err="1" smtClean="0">
                <a:solidFill>
                  <a:schemeClr val="tx1"/>
                </a:solidFill>
                <a:effectLst/>
                <a:latin typeface="+mn-lt"/>
                <a:ea typeface="+mn-ea"/>
                <a:cs typeface="+mn-cs"/>
              </a:rPr>
              <a:t>seq</a:t>
            </a:r>
            <a:r>
              <a:rPr lang="en-US" sz="1200" b="0" i="0" kern="1200" dirty="0" smtClean="0">
                <a:solidFill>
                  <a:schemeClr val="tx1"/>
                </a:solidFill>
                <a:effectLst/>
                <a:latin typeface="+mn-lt"/>
                <a:ea typeface="+mn-ea"/>
                <a:cs typeface="+mn-cs"/>
              </a:rPr>
              <a:t> dataset of </a:t>
            </a:r>
            <a:r>
              <a:rPr lang="en-US" sz="1200" b="0" i="0" kern="1200" dirty="0" err="1" smtClean="0">
                <a:solidFill>
                  <a:schemeClr val="tx1"/>
                </a:solidFill>
                <a:effectLst/>
                <a:latin typeface="+mn-lt"/>
                <a:ea typeface="+mn-ea"/>
                <a:cs typeface="+mn-cs"/>
              </a:rPr>
              <a:t>lymphoblastoid</a:t>
            </a:r>
            <a:r>
              <a:rPr lang="en-US" sz="1200" b="0" i="0" kern="1200" dirty="0" smtClean="0">
                <a:solidFill>
                  <a:schemeClr val="tx1"/>
                </a:solidFill>
                <a:effectLst/>
                <a:latin typeface="+mn-lt"/>
                <a:ea typeface="+mn-ea"/>
                <a:cs typeface="+mn-cs"/>
              </a:rPr>
              <a:t> cell lines (LCLs) from individuals of European ancestry [7,8]. </a:t>
            </a:r>
          </a:p>
          <a:p>
            <a:r>
              <a:rPr lang="en-US" sz="1200" b="0" i="0" kern="1200" dirty="0" smtClean="0">
                <a:solidFill>
                  <a:schemeClr val="tx1"/>
                </a:solidFill>
                <a:effectLst/>
                <a:latin typeface="+mn-lt"/>
                <a:ea typeface="+mn-ea"/>
                <a:cs typeface="+mn-cs"/>
              </a:rPr>
              <a:t>For each </a:t>
            </a:r>
            <a:r>
              <a:rPr lang="en-US" sz="1200" b="0" i="0" kern="1200" dirty="0" err="1" smtClean="0">
                <a:solidFill>
                  <a:schemeClr val="tx1"/>
                </a:solidFill>
                <a:effectLst/>
                <a:latin typeface="+mn-lt"/>
                <a:ea typeface="+mn-ea"/>
                <a:cs typeface="+mn-cs"/>
              </a:rPr>
              <a:t>eQTL</a:t>
            </a:r>
            <a:r>
              <a:rPr lang="en-US" sz="1200" b="0" i="0" kern="1200" dirty="0" smtClean="0">
                <a:solidFill>
                  <a:schemeClr val="tx1"/>
                </a:solidFill>
                <a:effectLst/>
                <a:latin typeface="+mn-lt"/>
                <a:ea typeface="+mn-ea"/>
                <a:cs typeface="+mn-cs"/>
              </a:rPr>
              <a:t>, all variants (range = 1 to 205, mean = 2.87, median = 1) in perfect LD with the top </a:t>
            </a:r>
            <a:r>
              <a:rPr lang="en-US" sz="1200" b="0" i="0" kern="1200" dirty="0" err="1" smtClean="0">
                <a:solidFill>
                  <a:schemeClr val="tx1"/>
                </a:solidFill>
                <a:effectLst/>
                <a:latin typeface="+mn-lt"/>
                <a:ea typeface="+mn-ea"/>
                <a:cs typeface="+mn-cs"/>
              </a:rPr>
              <a:t>eQTL</a:t>
            </a:r>
            <a:r>
              <a:rPr lang="en-US" sz="1200" b="0" i="0" kern="1200" dirty="0" smtClean="0">
                <a:solidFill>
                  <a:schemeClr val="tx1"/>
                </a:solidFill>
                <a:effectLst/>
                <a:latin typeface="+mn-lt"/>
                <a:ea typeface="+mn-ea"/>
                <a:cs typeface="+mn-cs"/>
              </a:rPr>
              <a:t> variant were identified.</a:t>
            </a:r>
          </a:p>
          <a:p>
            <a:r>
              <a:rPr lang="en-US" sz="1200" b="0" i="0" kern="1200" dirty="0" smtClean="0">
                <a:solidFill>
                  <a:schemeClr val="tx1"/>
                </a:solidFill>
                <a:effectLst/>
                <a:latin typeface="+mn-lt"/>
                <a:ea typeface="+mn-ea"/>
                <a:cs typeface="+mn-cs"/>
              </a:rPr>
              <a:t>The plasmid library was </a:t>
            </a:r>
            <a:r>
              <a:rPr lang="en-US" sz="1200" b="0" i="0" kern="1200" dirty="0" err="1" smtClean="0">
                <a:solidFill>
                  <a:schemeClr val="tx1"/>
                </a:solidFill>
                <a:effectLst/>
                <a:latin typeface="+mn-lt"/>
                <a:ea typeface="+mn-ea"/>
                <a:cs typeface="+mn-cs"/>
              </a:rPr>
              <a:t>electroporated</a:t>
            </a:r>
            <a:r>
              <a:rPr lang="en-US" sz="1200" b="0" i="0" kern="1200" dirty="0" smtClean="0">
                <a:solidFill>
                  <a:schemeClr val="tx1"/>
                </a:solidFill>
                <a:effectLst/>
                <a:latin typeface="+mn-lt"/>
                <a:ea typeface="+mn-ea"/>
                <a:cs typeface="+mn-cs"/>
              </a:rPr>
              <a:t> into two </a:t>
            </a:r>
            <a:r>
              <a:rPr lang="en-US" sz="1200" b="0" i="0" kern="1200" dirty="0" err="1" smtClean="0">
                <a:solidFill>
                  <a:schemeClr val="tx1"/>
                </a:solidFill>
                <a:effectLst/>
                <a:latin typeface="+mn-lt"/>
                <a:ea typeface="+mn-ea"/>
                <a:cs typeface="+mn-cs"/>
              </a:rPr>
              <a:t>lymphoblastoid</a:t>
            </a:r>
            <a:r>
              <a:rPr lang="en-US" sz="1200" b="0" i="0" kern="1200" dirty="0" smtClean="0">
                <a:solidFill>
                  <a:schemeClr val="tx1"/>
                </a:solidFill>
                <a:effectLst/>
                <a:latin typeface="+mn-lt"/>
                <a:ea typeface="+mn-ea"/>
                <a:cs typeface="+mn-cs"/>
              </a:rPr>
              <a:t> cell lines: five and three technical replicate experiments were performed using the cell lines NA12878 and NA19239, respectively. The assay results were averaged across the eight replicates. </a:t>
            </a:r>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3</a:t>
            </a:fld>
            <a:endParaRPr lang="en-US"/>
          </a:p>
        </p:txBody>
      </p:sp>
    </p:spTree>
    <p:extLst>
      <p:ext uri="{BB962C8B-B14F-4D97-AF65-F5344CB8AC3E}">
        <p14:creationId xmlns:p14="http://schemas.microsoft.com/office/powerpoint/2010/main" val="2765893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Sample – training set</a:t>
            </a:r>
          </a:p>
          <a:p>
            <a:r>
              <a:rPr lang="en-US" sz="1200" b="0" i="0" kern="1200" dirty="0" smtClean="0">
                <a:solidFill>
                  <a:schemeClr val="tx1"/>
                </a:solidFill>
                <a:effectLst/>
                <a:latin typeface="+mn-lt"/>
                <a:ea typeface="+mn-ea"/>
                <a:cs typeface="+mn-cs"/>
              </a:rPr>
              <a:t>For each variant, a pair of 150-nt candidate regulatory sequence oligonucleotides was synthesized with the variant located at the central position (i.e. SNP at position 76). For insertion-deletion variants, the longer of the two alleles was designed as a 150-nt oligonucleotide; the shorter allele was then designed with the same flanking sequences as the longer allele (e.g., for a single-nucleotide </a:t>
            </a:r>
            <a:r>
              <a:rPr lang="en-US" sz="1200" b="0" i="0" kern="1200" dirty="0" err="1" smtClean="0">
                <a:solidFill>
                  <a:schemeClr val="tx1"/>
                </a:solidFill>
                <a:effectLst/>
                <a:latin typeface="+mn-lt"/>
                <a:ea typeface="+mn-ea"/>
                <a:cs typeface="+mn-cs"/>
              </a:rPr>
              <a:t>InDel</a:t>
            </a:r>
            <a:r>
              <a:rPr lang="en-US" sz="1200" b="0" i="0" kern="1200" dirty="0" smtClean="0">
                <a:solidFill>
                  <a:schemeClr val="tx1"/>
                </a:solidFill>
                <a:effectLst/>
                <a:latin typeface="+mn-lt"/>
                <a:ea typeface="+mn-ea"/>
                <a:cs typeface="+mn-cs"/>
              </a:rPr>
              <a:t> TC/C: 74N[TC]74N and 74N[T]74N). </a:t>
            </a:r>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4</a:t>
            </a:fld>
            <a:endParaRPr lang="en-US"/>
          </a:p>
        </p:txBody>
      </p:sp>
    </p:spTree>
    <p:extLst>
      <p:ext uri="{BB962C8B-B14F-4D97-AF65-F5344CB8AC3E}">
        <p14:creationId xmlns:p14="http://schemas.microsoft.com/office/powerpoint/2010/main" val="3008109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 regulatory hit is a variant where one of the two alleles shows activity which is determined by having a BF corrected p-value if &lt;= 0.01 (we use a negative binomial for sig testing via the DESeq2 package).</a:t>
            </a:r>
          </a:p>
          <a:p>
            <a:r>
              <a:rPr lang="en-US" sz="1200" b="0" i="0" kern="1200" dirty="0" smtClean="0">
                <a:solidFill>
                  <a:schemeClr val="tx1"/>
                </a:solidFill>
                <a:effectLst/>
                <a:latin typeface="+mn-lt"/>
                <a:ea typeface="+mn-ea"/>
                <a:cs typeface="+mn-cs"/>
              </a:rPr>
              <a:t>An </a:t>
            </a:r>
            <a:r>
              <a:rPr lang="en-US" sz="1200" b="0" i="0" kern="1200" dirty="0" err="1" smtClean="0">
                <a:solidFill>
                  <a:schemeClr val="tx1"/>
                </a:solidFill>
                <a:effectLst/>
                <a:latin typeface="+mn-lt"/>
                <a:ea typeface="+mn-ea"/>
                <a:cs typeface="+mn-cs"/>
              </a:rPr>
              <a:t>emVar</a:t>
            </a:r>
            <a:r>
              <a:rPr lang="en-US" sz="1200" b="0" i="0" kern="1200" dirty="0" smtClean="0">
                <a:solidFill>
                  <a:schemeClr val="tx1"/>
                </a:solidFill>
                <a:effectLst/>
                <a:latin typeface="+mn-lt"/>
                <a:ea typeface="+mn-ea"/>
                <a:cs typeface="+mn-cs"/>
              </a:rPr>
              <a:t> are regulatory variants where differential expression of the two alleles passes our q-value cutoff of 0.05 (we use a t-test to compare the ref/alt allele).</a:t>
            </a:r>
          </a:p>
          <a:p>
            <a:r>
              <a:rPr lang="en-US" sz="1200" b="0" i="0" kern="1200" dirty="0" smtClean="0">
                <a:solidFill>
                  <a:schemeClr val="tx1"/>
                </a:solidFill>
                <a:effectLst/>
                <a:latin typeface="+mn-lt"/>
                <a:ea typeface="+mn-ea"/>
                <a:cs typeface="+mn-cs"/>
              </a:rPr>
              <a:t>expression-modulating variants</a:t>
            </a:r>
          </a:p>
          <a:p>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5</a:t>
            </a:fld>
            <a:endParaRPr lang="en-US"/>
          </a:p>
        </p:txBody>
      </p:sp>
    </p:spTree>
    <p:extLst>
      <p:ext uri="{BB962C8B-B14F-4D97-AF65-F5344CB8AC3E}">
        <p14:creationId xmlns:p14="http://schemas.microsoft.com/office/powerpoint/2010/main" val="1685497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large SD means low confidence, and small SD means high confidence in the submitted prediction.</a:t>
            </a:r>
          </a:p>
          <a:p>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6</a:t>
            </a:fld>
            <a:endParaRPr lang="en-US"/>
          </a:p>
        </p:txBody>
      </p:sp>
    </p:spTree>
    <p:extLst>
      <p:ext uri="{BB962C8B-B14F-4D97-AF65-F5344CB8AC3E}">
        <p14:creationId xmlns:p14="http://schemas.microsoft.com/office/powerpoint/2010/main" val="2880248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lvl="0" rtl="0"/>
            <a:r>
              <a:rPr lang="en-US" sz="1200" kern="1200" dirty="0" smtClean="0">
                <a:solidFill>
                  <a:schemeClr val="tx1"/>
                </a:solidFill>
                <a:effectLst/>
                <a:latin typeface="+mn-lt"/>
                <a:ea typeface="+mn-ea"/>
                <a:cs typeface="+mn-cs"/>
              </a:rPr>
              <a:t>Quantitative fields:</a:t>
            </a:r>
          </a:p>
          <a:p>
            <a:pPr lvl="1"/>
            <a:r>
              <a:rPr lang="en-US" sz="1200" kern="1200" dirty="0" smtClean="0">
                <a:solidFill>
                  <a:schemeClr val="tx1"/>
                </a:solidFill>
                <a:effectLst/>
                <a:latin typeface="+mn-lt"/>
                <a:ea typeface="+mn-ea"/>
                <a:cs typeface="+mn-cs"/>
              </a:rPr>
              <a:t>Pearson correlation; figure: scatter plot</a:t>
            </a:r>
          </a:p>
          <a:p>
            <a:pPr lvl="1"/>
            <a:r>
              <a:rPr lang="en-US" sz="1200" kern="1200" dirty="0" smtClean="0">
                <a:solidFill>
                  <a:schemeClr val="tx1"/>
                </a:solidFill>
                <a:effectLst/>
                <a:latin typeface="+mn-lt"/>
                <a:ea typeface="+mn-ea"/>
                <a:cs typeface="+mn-cs"/>
              </a:rPr>
              <a:t>Spearman correlation of bin-transformed data (data is transformed into five bins); figure: box plot of predicted values (original, not binned) for the five reference bins.</a:t>
            </a:r>
          </a:p>
          <a:p>
            <a:pPr lvl="0" rtl="0"/>
            <a:r>
              <a:rPr lang="en-US" sz="1200" kern="1200" dirty="0" smtClean="0">
                <a:solidFill>
                  <a:schemeClr val="tx1"/>
                </a:solidFill>
                <a:effectLst/>
                <a:latin typeface="+mn-lt"/>
                <a:ea typeface="+mn-ea"/>
                <a:cs typeface="+mn-cs"/>
              </a:rPr>
              <a:t>Binary fields:</a:t>
            </a:r>
          </a:p>
          <a:p>
            <a:pPr lvl="1"/>
            <a:r>
              <a:rPr lang="en-US" sz="1200" kern="1200" dirty="0" smtClean="0">
                <a:solidFill>
                  <a:schemeClr val="tx1"/>
                </a:solidFill>
                <a:effectLst/>
                <a:latin typeface="+mn-lt"/>
                <a:ea typeface="+mn-ea"/>
                <a:cs typeface="+mn-cs"/>
              </a:rPr>
              <a:t>Area under the ROC; figure ROC with the optimal point (FP vs. TP) highlighted. </a:t>
            </a:r>
          </a:p>
          <a:p>
            <a:r>
              <a:rPr lang="en-US" sz="1200" kern="1200" dirty="0" smtClean="0">
                <a:solidFill>
                  <a:schemeClr val="tx1"/>
                </a:solidFill>
                <a:effectLst/>
                <a:latin typeface="+mn-lt"/>
                <a:ea typeface="+mn-ea"/>
                <a:cs typeface="+mn-cs"/>
              </a:rPr>
              <a:t> </a:t>
            </a:r>
          </a:p>
          <a:p>
            <a:pPr lvl="1"/>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8</a:t>
            </a:fld>
            <a:endParaRPr lang="en-US"/>
          </a:p>
        </p:txBody>
      </p:sp>
    </p:spTree>
    <p:extLst>
      <p:ext uri="{BB962C8B-B14F-4D97-AF65-F5344CB8AC3E}">
        <p14:creationId xmlns:p14="http://schemas.microsoft.com/office/powerpoint/2010/main" val="304161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Ranked </a:t>
            </a:r>
            <a:r>
              <a:rPr lang="en-US" sz="1200" b="0" i="0" kern="1200" dirty="0" smtClean="0">
                <a:solidFill>
                  <a:schemeClr val="tx1"/>
                </a:solidFill>
                <a:effectLst/>
                <a:latin typeface="+mn-lt"/>
                <a:ea typeface="+mn-ea"/>
                <a:cs typeface="+mn-cs"/>
              </a:rPr>
              <a:t>correlation coefficient</a:t>
            </a:r>
            <a:r>
              <a:rPr lang="en-US" dirty="0" smtClean="0"/>
              <a:t>/AUC (</a:t>
            </a:r>
            <a:r>
              <a:rPr lang="en-US" sz="1200" kern="1200" dirty="0" smtClean="0">
                <a:solidFill>
                  <a:schemeClr val="tx1"/>
                </a:solidFill>
                <a:effectLst/>
                <a:latin typeface="+mn-lt"/>
                <a:ea typeface="+mn-ea"/>
                <a:cs typeface="+mn-cs"/>
              </a:rPr>
              <a:t>FP vs. TP</a:t>
            </a:r>
            <a:r>
              <a:rPr lang="en-US" dirty="0" smtClean="0"/>
              <a:t>) out</a:t>
            </a:r>
            <a:r>
              <a:rPr lang="en-US" baseline="0" dirty="0" smtClean="0"/>
              <a:t> of each statistical test</a:t>
            </a:r>
          </a:p>
          <a:p>
            <a:r>
              <a:rPr lang="en-US" baseline="0" dirty="0" smtClean="0"/>
              <a:t>Rank: rank of each group in each test, take mean rank to score the group</a:t>
            </a:r>
            <a:endParaRPr lang="en-US" dirty="0" smtClean="0"/>
          </a:p>
          <a:p>
            <a:r>
              <a:rPr lang="en-US" dirty="0" smtClean="0"/>
              <a:t>In task 2 one of the groups had a wrong submission, so it was removed from the analysis</a:t>
            </a:r>
          </a:p>
          <a:p>
            <a:r>
              <a:rPr lang="en-US" dirty="0" smtClean="0"/>
              <a:t>If you are the best in one test, you are probably the best in the others</a:t>
            </a:r>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10</a:t>
            </a:fld>
            <a:endParaRPr lang="en-US"/>
          </a:p>
        </p:txBody>
      </p:sp>
    </p:spTree>
    <p:extLst>
      <p:ext uri="{BB962C8B-B14F-4D97-AF65-F5344CB8AC3E}">
        <p14:creationId xmlns:p14="http://schemas.microsoft.com/office/powerpoint/2010/main" val="3430505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Meta features</a:t>
            </a:r>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11</a:t>
            </a:fld>
            <a:endParaRPr lang="en-US"/>
          </a:p>
        </p:txBody>
      </p:sp>
    </p:spTree>
    <p:extLst>
      <p:ext uri="{BB962C8B-B14F-4D97-AF65-F5344CB8AC3E}">
        <p14:creationId xmlns:p14="http://schemas.microsoft.com/office/powerpoint/2010/main" val="2324281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Binary hit maps</a:t>
            </a:r>
          </a:p>
          <a:p>
            <a:r>
              <a:rPr lang="en-US" dirty="0" smtClean="0"/>
              <a:t>Performance –</a:t>
            </a:r>
            <a:r>
              <a:rPr lang="en-US" baseline="0" dirty="0" smtClean="0"/>
              <a:t> median correlation coefficient of all the tests for each submission</a:t>
            </a:r>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12</a:t>
            </a:fld>
            <a:endParaRPr lang="en-US"/>
          </a:p>
        </p:txBody>
      </p:sp>
    </p:spTree>
    <p:extLst>
      <p:ext uri="{BB962C8B-B14F-4D97-AF65-F5344CB8AC3E}">
        <p14:creationId xmlns:p14="http://schemas.microsoft.com/office/powerpoint/2010/main" val="2236606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Blue is easy</a:t>
            </a:r>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13</a:t>
            </a:fld>
            <a:endParaRPr lang="en-US"/>
          </a:p>
        </p:txBody>
      </p:sp>
    </p:spTree>
    <p:extLst>
      <p:ext uri="{BB962C8B-B14F-4D97-AF65-F5344CB8AC3E}">
        <p14:creationId xmlns:p14="http://schemas.microsoft.com/office/powerpoint/2010/main" val="3331247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Are the same hard/easy regions repeating</a:t>
            </a:r>
            <a:r>
              <a:rPr lang="en-US" baseline="0" dirty="0" smtClean="0"/>
              <a:t> themselves?</a:t>
            </a:r>
          </a:p>
          <a:p>
            <a:r>
              <a:rPr lang="en-US" baseline="0" dirty="0" smtClean="0"/>
              <a:t>For the expression of the ref/alt allele we see a higher correlation than with regulatory hit regions.</a:t>
            </a:r>
          </a:p>
          <a:p>
            <a:r>
              <a:rPr lang="en-US" sz="1200" b="0" i="0" u="sng" kern="1200" dirty="0" smtClean="0">
                <a:solidFill>
                  <a:schemeClr val="tx1"/>
                </a:solidFill>
                <a:effectLst/>
                <a:latin typeface="+mn-lt"/>
                <a:ea typeface="+mn-ea"/>
                <a:cs typeface="+mn-cs"/>
              </a:rPr>
              <a:t>Task 1:</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C.A. - C.B r=0.4008</a:t>
            </a:r>
          </a:p>
          <a:p>
            <a:r>
              <a:rPr lang="en-US" sz="1200" b="0" i="0" kern="1200" dirty="0" smtClean="0">
                <a:solidFill>
                  <a:schemeClr val="tx1"/>
                </a:solidFill>
                <a:effectLst/>
                <a:latin typeface="+mn-lt"/>
                <a:ea typeface="+mn-ea"/>
                <a:cs typeface="+mn-cs"/>
              </a:rPr>
              <a:t>C.A. - R.H r=0.2806</a:t>
            </a:r>
          </a:p>
          <a:p>
            <a:r>
              <a:rPr lang="en-US" sz="1200" b="0" i="0" kern="1200" dirty="0" smtClean="0">
                <a:solidFill>
                  <a:schemeClr val="tx1"/>
                </a:solidFill>
                <a:effectLst/>
                <a:latin typeface="+mn-lt"/>
                <a:ea typeface="+mn-ea"/>
                <a:cs typeface="+mn-cs"/>
              </a:rPr>
              <a:t>C.B. - R.H r=0.2480</a:t>
            </a:r>
          </a:p>
          <a:p>
            <a:r>
              <a:rPr lang="en-US" sz="1200" b="0" i="0" u="sng" kern="1200" dirty="0" smtClean="0">
                <a:solidFill>
                  <a:schemeClr val="tx1"/>
                </a:solidFill>
                <a:effectLst/>
                <a:latin typeface="+mn-lt"/>
                <a:ea typeface="+mn-ea"/>
                <a:cs typeface="+mn-cs"/>
              </a:rPr>
              <a:t>Task 2:</a:t>
            </a:r>
            <a:endParaRPr lang="en-US" sz="1200" b="0" i="0" kern="1200" dirty="0" smtClean="0">
              <a:solidFill>
                <a:schemeClr val="tx1"/>
              </a:solidFill>
              <a:effectLst/>
              <a:latin typeface="+mn-lt"/>
              <a:ea typeface="+mn-ea"/>
              <a:cs typeface="+mn-cs"/>
            </a:endParaRPr>
          </a:p>
          <a:p>
            <a:r>
              <a:rPr lang="en-US" sz="1200" b="0" i="0" kern="1200" dirty="0" err="1" smtClean="0">
                <a:solidFill>
                  <a:schemeClr val="tx1"/>
                </a:solidFill>
                <a:effectLst/>
                <a:latin typeface="+mn-lt"/>
                <a:ea typeface="+mn-ea"/>
                <a:cs typeface="+mn-cs"/>
              </a:rPr>
              <a:t>LogSkew</a:t>
            </a:r>
            <a:r>
              <a:rPr lang="en-US" sz="1200" b="0" i="0" kern="1200" dirty="0" smtClean="0">
                <a:solidFill>
                  <a:schemeClr val="tx1"/>
                </a:solidFill>
                <a:effectLst/>
                <a:latin typeface="+mn-lt"/>
                <a:ea typeface="+mn-ea"/>
                <a:cs typeface="+mn-cs"/>
              </a:rPr>
              <a:t> - </a:t>
            </a:r>
            <a:r>
              <a:rPr lang="en-US" sz="1200" b="0" i="0" kern="1200" dirty="0" err="1" smtClean="0">
                <a:solidFill>
                  <a:schemeClr val="tx1"/>
                </a:solidFill>
                <a:effectLst/>
                <a:latin typeface="+mn-lt"/>
                <a:ea typeface="+mn-ea"/>
                <a:cs typeface="+mn-cs"/>
              </a:rPr>
              <a:t>emVar</a:t>
            </a:r>
            <a:r>
              <a:rPr lang="en-US" sz="1200" b="0" i="0" kern="1200" dirty="0" smtClean="0">
                <a:solidFill>
                  <a:schemeClr val="tx1"/>
                </a:solidFill>
                <a:effectLst/>
                <a:latin typeface="+mn-lt"/>
                <a:ea typeface="+mn-ea"/>
                <a:cs typeface="+mn-cs"/>
              </a:rPr>
              <a:t> r=0.4277</a:t>
            </a:r>
          </a:p>
          <a:p>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14</a:t>
            </a:fld>
            <a:endParaRPr lang="en-US"/>
          </a:p>
        </p:txBody>
      </p:sp>
    </p:spTree>
    <p:extLst>
      <p:ext uri="{BB962C8B-B14F-4D97-AF65-F5344CB8AC3E}">
        <p14:creationId xmlns:p14="http://schemas.microsoft.com/office/powerpoint/2010/main" val="844458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We next wanted to characterize these regions using different genomic categories</a:t>
            </a:r>
          </a:p>
          <a:p>
            <a:r>
              <a:rPr lang="en-US" dirty="0" err="1" smtClean="0"/>
              <a:t>Fimo</a:t>
            </a:r>
            <a:r>
              <a:rPr lang="en-US" dirty="0" smtClean="0"/>
              <a:t> 10-6 p-value – unique with best p-</a:t>
            </a:r>
            <a:r>
              <a:rPr lang="en-US" dirty="0" err="1" smtClean="0"/>
              <a:t>val</a:t>
            </a:r>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15</a:t>
            </a:fld>
            <a:endParaRPr lang="en-US"/>
          </a:p>
        </p:txBody>
      </p:sp>
    </p:spTree>
    <p:extLst>
      <p:ext uri="{BB962C8B-B14F-4D97-AF65-F5344CB8AC3E}">
        <p14:creationId xmlns:p14="http://schemas.microsoft.com/office/powerpoint/2010/main" val="17297029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hydroxyl radical cleavage patterns</a:t>
            </a:r>
          </a:p>
          <a:p>
            <a:r>
              <a:rPr lang="en-US" dirty="0" smtClean="0"/>
              <a:t>This analysis can be extended to different histone modifications.</a:t>
            </a:r>
          </a:p>
          <a:p>
            <a:r>
              <a:rPr lang="en-US" dirty="0" smtClean="0"/>
              <a:t>For</a:t>
            </a:r>
            <a:r>
              <a:rPr lang="en-US" baseline="0" dirty="0" smtClean="0"/>
              <a:t> the paper: we can look specifically at features focused on the ref/alt allele and not an average of the 150bp region, dig into mutation type.</a:t>
            </a:r>
          </a:p>
          <a:p>
            <a:r>
              <a:rPr lang="en-US" baseline="0" dirty="0" smtClean="0"/>
              <a:t>Results are pretty robust.</a:t>
            </a:r>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16</a:t>
            </a:fld>
            <a:endParaRPr lang="en-US"/>
          </a:p>
        </p:txBody>
      </p:sp>
    </p:spTree>
    <p:extLst>
      <p:ext uri="{BB962C8B-B14F-4D97-AF65-F5344CB8AC3E}">
        <p14:creationId xmlns:p14="http://schemas.microsoft.com/office/powerpoint/2010/main" val="5515426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The results that are significant are consistent with the first challenge for </a:t>
            </a:r>
            <a:r>
              <a:rPr lang="en-US" dirty="0" err="1" smtClean="0"/>
              <a:t>emVar</a:t>
            </a:r>
            <a:r>
              <a:rPr lang="en-US" dirty="0" smtClean="0"/>
              <a:t> prediction, but not for log skew.</a:t>
            </a:r>
          </a:p>
          <a:p>
            <a:r>
              <a:rPr lang="en-US" dirty="0" smtClean="0"/>
              <a:t>hydroxyl radical cleavage patterns</a:t>
            </a:r>
          </a:p>
          <a:p>
            <a:r>
              <a:rPr lang="en-US" dirty="0" smtClean="0"/>
              <a:t>This analysis can be extended to different histone modifications.</a:t>
            </a:r>
          </a:p>
          <a:p>
            <a:r>
              <a:rPr lang="en-US" dirty="0" smtClean="0"/>
              <a:t>For</a:t>
            </a:r>
            <a:r>
              <a:rPr lang="en-US" baseline="0" dirty="0" smtClean="0"/>
              <a:t> the paper: we can look specifically at features focused on the ref/alt allele and not an average of the 150bp region, dig into mutation type.</a:t>
            </a:r>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17</a:t>
            </a:fld>
            <a:endParaRPr lang="en-US"/>
          </a:p>
        </p:txBody>
      </p:sp>
    </p:spTree>
    <p:extLst>
      <p:ext uri="{BB962C8B-B14F-4D97-AF65-F5344CB8AC3E}">
        <p14:creationId xmlns:p14="http://schemas.microsoft.com/office/powerpoint/2010/main" val="343293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Not such a clear cut</a:t>
            </a:r>
          </a:p>
          <a:p>
            <a:r>
              <a:rPr lang="en-US" dirty="0" smtClean="0"/>
              <a:t>Plotted the correlation coefficient of the binned data.</a:t>
            </a:r>
          </a:p>
          <a:p>
            <a:r>
              <a:rPr lang="en-US" dirty="0" smtClean="0"/>
              <a:t>Log </a:t>
            </a:r>
            <a:r>
              <a:rPr lang="en-US" dirty="0" err="1" smtClean="0"/>
              <a:t>sqew</a:t>
            </a:r>
            <a:r>
              <a:rPr lang="en-US" baseline="0" dirty="0" smtClean="0"/>
              <a:t> is the big outlier here</a:t>
            </a:r>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18</a:t>
            </a:fld>
            <a:endParaRPr lang="en-US"/>
          </a:p>
        </p:txBody>
      </p:sp>
    </p:spTree>
    <p:extLst>
      <p:ext uri="{BB962C8B-B14F-4D97-AF65-F5344CB8AC3E}">
        <p14:creationId xmlns:p14="http://schemas.microsoft.com/office/powerpoint/2010/main" val="3778950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Methods are doing better at predicting</a:t>
            </a:r>
            <a:r>
              <a:rPr lang="en-US" baseline="0" dirty="0" smtClean="0"/>
              <a:t> the non-active regions</a:t>
            </a:r>
            <a:endParaRPr lang="en-US" dirty="0" smtClean="0"/>
          </a:p>
          <a:p>
            <a:r>
              <a:rPr lang="en-US" dirty="0" smtClean="0"/>
              <a:t>1. To report the fold hangs (ca, </a:t>
            </a:r>
            <a:r>
              <a:rPr lang="en-US" dirty="0" err="1" smtClean="0"/>
              <a:t>cb</a:t>
            </a:r>
            <a:r>
              <a:rPr lang="en-US" dirty="0" smtClean="0"/>
              <a:t>) levels of the extreme loci sets (compared to the rest)</a:t>
            </a:r>
          </a:p>
          <a:p>
            <a:pPr marL="0" indent="0">
              <a:buNone/>
            </a:pPr>
            <a:r>
              <a:rPr lang="en-US" dirty="0" smtClean="0"/>
              <a:t>C.A. and C.B. are not statistically different between the hardest and easiest 200 regions</a:t>
            </a:r>
          </a:p>
          <a:p>
            <a:r>
              <a:rPr lang="en-US" dirty="0" smtClean="0"/>
              <a:t>2. Say what types of mistakes are we making in those bad loci (over or under estimation?)</a:t>
            </a:r>
          </a:p>
          <a:p>
            <a:pPr marL="0" indent="0">
              <a:buNone/>
            </a:pPr>
            <a:r>
              <a:rPr lang="en-US" dirty="0" smtClean="0"/>
              <a:t>Predictions are over estimating a bit, but this is not significantly more than any of the other loci, or comparing to the good ones, same for log skew</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 Repeat the analysis with the top/ bottom 30 regions out of the regulatory hits in challenge 1. (</a:t>
            </a:r>
            <a:r>
              <a:rPr lang="en-US" dirty="0" err="1" smtClean="0"/>
              <a:t>matlab</a:t>
            </a:r>
            <a:r>
              <a:rPr lang="en-US" dirty="0" smtClean="0"/>
              <a:t> WS)</a:t>
            </a:r>
          </a:p>
          <a:p>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19</a:t>
            </a:fld>
            <a:endParaRPr lang="en-US"/>
          </a:p>
        </p:txBody>
      </p:sp>
    </p:spTree>
    <p:extLst>
      <p:ext uri="{BB962C8B-B14F-4D97-AF65-F5344CB8AC3E}">
        <p14:creationId xmlns:p14="http://schemas.microsoft.com/office/powerpoint/2010/main" val="537104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best groups will present their methods after me</a:t>
            </a:r>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20</a:t>
            </a:fld>
            <a:endParaRPr lang="en-US"/>
          </a:p>
        </p:txBody>
      </p:sp>
    </p:spTree>
    <p:extLst>
      <p:ext uri="{BB962C8B-B14F-4D97-AF65-F5344CB8AC3E}">
        <p14:creationId xmlns:p14="http://schemas.microsoft.com/office/powerpoint/2010/main" val="99460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Can the meta-classifier (consensus) perform better?</a:t>
            </a:r>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21</a:t>
            </a:fld>
            <a:endParaRPr lang="en-US"/>
          </a:p>
        </p:txBody>
      </p:sp>
    </p:spTree>
    <p:extLst>
      <p:ext uri="{BB962C8B-B14F-4D97-AF65-F5344CB8AC3E}">
        <p14:creationId xmlns:p14="http://schemas.microsoft.com/office/powerpoint/2010/main" val="2185768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Organizers, </a:t>
            </a:r>
          </a:p>
          <a:p>
            <a:r>
              <a:rPr lang="en-US" dirty="0" smtClean="0"/>
              <a:t>my advisor</a:t>
            </a:r>
          </a:p>
          <a:p>
            <a:r>
              <a:rPr lang="en-US" dirty="0" smtClean="0"/>
              <a:t>The data providers </a:t>
            </a:r>
          </a:p>
          <a:p>
            <a:r>
              <a:rPr lang="en-US" dirty="0" smtClean="0"/>
              <a:t>and the conference participants </a:t>
            </a:r>
            <a:endParaRPr lang="en-US" dirty="0"/>
          </a:p>
        </p:txBody>
      </p:sp>
      <p:sp>
        <p:nvSpPr>
          <p:cNvPr id="4" name="Slide Number Placeholder 3"/>
          <p:cNvSpPr>
            <a:spLocks noGrp="1"/>
          </p:cNvSpPr>
          <p:nvPr>
            <p:ph type="sldNum" sz="quarter" idx="10"/>
          </p:nvPr>
        </p:nvSpPr>
        <p:spPr/>
        <p:txBody>
          <a:bodyPr/>
          <a:lstStyle/>
          <a:p>
            <a:fld id="{CE9A9A13-7BA9-43F6-B40F-50F7217D4DC1}" type="slidenum">
              <a:rPr lang="en-US" smtClean="0"/>
              <a:t>22</a:t>
            </a:fld>
            <a:endParaRPr lang="en-US"/>
          </a:p>
        </p:txBody>
      </p:sp>
    </p:spTree>
    <p:extLst>
      <p:ext uri="{BB962C8B-B14F-4D97-AF65-F5344CB8AC3E}">
        <p14:creationId xmlns:p14="http://schemas.microsoft.com/office/powerpoint/2010/main" val="3776746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74C1C13-8FF9-4678-B412-4F4C20CC925E}" type="datetimeFigureOut">
              <a:rPr lang="en-US" smtClean="0"/>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27CCB2-55A0-4814-8EDA-BD801A9AC55A}" type="slidenum">
              <a:rPr lang="en-US" smtClean="0"/>
              <a:t>‹#›</a:t>
            </a:fld>
            <a:endParaRPr lang="en-US"/>
          </a:p>
        </p:txBody>
      </p:sp>
    </p:spTree>
    <p:extLst>
      <p:ext uri="{BB962C8B-B14F-4D97-AF65-F5344CB8AC3E}">
        <p14:creationId xmlns:p14="http://schemas.microsoft.com/office/powerpoint/2010/main" val="2339869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250831"/>
            <a:ext cx="7886700" cy="622748"/>
          </a:xfrm>
        </p:spPr>
        <p:txBody>
          <a:bodyPr>
            <a:noAutofit/>
          </a:bodyPr>
          <a:lstStyle>
            <a:lvl1pPr>
              <a:defRPr sz="40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000"/>
            </a:lvl1pPr>
            <a:lvl2pPr>
              <a:defRPr sz="20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algn="ctr"/>
            <a:r>
              <a:rPr lang="en-US" altLang="en-US" dirty="0" smtClean="0"/>
              <a:t>Created for CAGI 2016</a:t>
            </a:r>
          </a:p>
        </p:txBody>
      </p:sp>
      <p:sp>
        <p:nvSpPr>
          <p:cNvPr id="5" name="Footer Placeholder 4"/>
          <p:cNvSpPr>
            <a:spLocks noGrp="1"/>
          </p:cNvSpPr>
          <p:nvPr>
            <p:ph type="ftr" sz="quarter" idx="11"/>
          </p:nvPr>
        </p:nvSpPr>
        <p:spPr/>
        <p:txBody>
          <a:bodyPr/>
          <a:lstStyle/>
          <a:p>
            <a:r>
              <a:rPr lang="en-US" altLang="en-US" dirty="0" smtClean="0"/>
              <a:t>genomeinterpretation.org</a:t>
            </a:r>
          </a:p>
        </p:txBody>
      </p:sp>
      <p:sp>
        <p:nvSpPr>
          <p:cNvPr id="6" name="Slide Number Placeholder 5"/>
          <p:cNvSpPr>
            <a:spLocks noGrp="1"/>
          </p:cNvSpPr>
          <p:nvPr>
            <p:ph type="sldNum" sz="quarter" idx="12"/>
          </p:nvPr>
        </p:nvSpPr>
        <p:spPr/>
        <p:txBody>
          <a:bodyPr/>
          <a:lstStyle/>
          <a:p>
            <a:pPr algn="ctr"/>
            <a:r>
              <a:rPr lang="en-US" dirty="0" err="1" smtClean="0"/>
              <a:t>Anat</a:t>
            </a:r>
            <a:r>
              <a:rPr lang="en-US" dirty="0" smtClean="0"/>
              <a:t> </a:t>
            </a:r>
            <a:r>
              <a:rPr lang="en-US" dirty="0" err="1" smtClean="0"/>
              <a:t>Kreimer</a:t>
            </a:r>
            <a:endParaRPr lang="en-US" dirty="0"/>
          </a:p>
        </p:txBody>
      </p:sp>
    </p:spTree>
    <p:extLst>
      <p:ext uri="{BB962C8B-B14F-4D97-AF65-F5344CB8AC3E}">
        <p14:creationId xmlns:p14="http://schemas.microsoft.com/office/powerpoint/2010/main" val="22867740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4C1C13-8FF9-4678-B412-4F4C20CC925E}" type="datetimeFigureOut">
              <a:rPr lang="en-US" smtClean="0"/>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27CCB2-55A0-4814-8EDA-BD801A9AC55A}" type="slidenum">
              <a:rPr lang="en-US" smtClean="0"/>
              <a:t>‹#›</a:t>
            </a:fld>
            <a:endParaRPr lang="en-US"/>
          </a:p>
        </p:txBody>
      </p:sp>
    </p:spTree>
    <p:extLst>
      <p:ext uri="{BB962C8B-B14F-4D97-AF65-F5344CB8AC3E}">
        <p14:creationId xmlns:p14="http://schemas.microsoft.com/office/powerpoint/2010/main" val="42276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74C1C13-8FF9-4678-B412-4F4C20CC925E}" type="datetimeFigureOut">
              <a:rPr lang="en-US" smtClean="0"/>
              <a:t>4/4/16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27CCB2-55A0-4814-8EDA-BD801A9AC55A}" type="slidenum">
              <a:rPr lang="en-US" smtClean="0"/>
              <a:t>‹#›</a:t>
            </a:fld>
            <a:endParaRPr lang="en-US"/>
          </a:p>
        </p:txBody>
      </p:sp>
    </p:spTree>
    <p:extLst>
      <p:ext uri="{BB962C8B-B14F-4D97-AF65-F5344CB8AC3E}">
        <p14:creationId xmlns:p14="http://schemas.microsoft.com/office/powerpoint/2010/main" val="4120833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74C1C13-8FF9-4678-B412-4F4C20CC925E}" type="datetimeFigureOut">
              <a:rPr lang="en-US" smtClean="0"/>
              <a:t>4/4/16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27CCB2-55A0-4814-8EDA-BD801A9AC55A}" type="slidenum">
              <a:rPr lang="en-US" smtClean="0"/>
              <a:t>‹#›</a:t>
            </a:fld>
            <a:endParaRPr lang="en-US"/>
          </a:p>
        </p:txBody>
      </p:sp>
    </p:spTree>
    <p:extLst>
      <p:ext uri="{BB962C8B-B14F-4D97-AF65-F5344CB8AC3E}">
        <p14:creationId xmlns:p14="http://schemas.microsoft.com/office/powerpoint/2010/main" val="575912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4C1C13-8FF9-4678-B412-4F4C20CC925E}" type="datetimeFigureOut">
              <a:rPr lang="en-US" smtClean="0"/>
              <a:t>4/4/16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27CCB2-55A0-4814-8EDA-BD801A9AC55A}" type="slidenum">
              <a:rPr lang="en-US" smtClean="0"/>
              <a:t>‹#›</a:t>
            </a:fld>
            <a:endParaRPr lang="en-US"/>
          </a:p>
        </p:txBody>
      </p:sp>
    </p:spTree>
    <p:extLst>
      <p:ext uri="{BB962C8B-B14F-4D97-AF65-F5344CB8AC3E}">
        <p14:creationId xmlns:p14="http://schemas.microsoft.com/office/powerpoint/2010/main" val="3380524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4C1C13-8FF9-4678-B412-4F4C20CC925E}" type="datetimeFigureOut">
              <a:rPr lang="en-US" smtClean="0"/>
              <a:t>4/4/16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27CCB2-55A0-4814-8EDA-BD801A9AC55A}" type="slidenum">
              <a:rPr lang="en-US" smtClean="0"/>
              <a:t>‹#›</a:t>
            </a:fld>
            <a:endParaRPr lang="en-US"/>
          </a:p>
        </p:txBody>
      </p:sp>
    </p:spTree>
    <p:extLst>
      <p:ext uri="{BB962C8B-B14F-4D97-AF65-F5344CB8AC3E}">
        <p14:creationId xmlns:p14="http://schemas.microsoft.com/office/powerpoint/2010/main" val="3160193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4C1C13-8FF9-4678-B412-4F4C20CC925E}" type="datetimeFigureOut">
              <a:rPr lang="en-US" smtClean="0"/>
              <a:t>4/4/16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27CCB2-55A0-4814-8EDA-BD801A9AC55A}" type="slidenum">
              <a:rPr lang="en-US" smtClean="0"/>
              <a:t>‹#›</a:t>
            </a:fld>
            <a:endParaRPr lang="en-US"/>
          </a:p>
        </p:txBody>
      </p:sp>
    </p:spTree>
    <p:extLst>
      <p:ext uri="{BB962C8B-B14F-4D97-AF65-F5344CB8AC3E}">
        <p14:creationId xmlns:p14="http://schemas.microsoft.com/office/powerpoint/2010/main" val="2196305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4C1C13-8FF9-4678-B412-4F4C20CC925E}" type="datetimeFigureOut">
              <a:rPr lang="en-US" smtClean="0"/>
              <a:t>4/4/16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27CCB2-55A0-4814-8EDA-BD801A9AC55A}" type="slidenum">
              <a:rPr lang="en-US" smtClean="0"/>
              <a:t>‹#›</a:t>
            </a:fld>
            <a:endParaRPr lang="en-US"/>
          </a:p>
        </p:txBody>
      </p:sp>
    </p:spTree>
    <p:extLst>
      <p:ext uri="{BB962C8B-B14F-4D97-AF65-F5344CB8AC3E}">
        <p14:creationId xmlns:p14="http://schemas.microsoft.com/office/powerpoint/2010/main" val="2141670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4C1C13-8FF9-4678-B412-4F4C20CC925E}" type="datetimeFigureOut">
              <a:rPr lang="en-US" smtClean="0"/>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27CCB2-55A0-4814-8EDA-BD801A9AC55A}" type="slidenum">
              <a:rPr lang="en-US" smtClean="0"/>
              <a:t>‹#›</a:t>
            </a:fld>
            <a:endParaRPr lang="en-US"/>
          </a:p>
        </p:txBody>
      </p:sp>
    </p:spTree>
    <p:extLst>
      <p:ext uri="{BB962C8B-B14F-4D97-AF65-F5344CB8AC3E}">
        <p14:creationId xmlns:p14="http://schemas.microsoft.com/office/powerpoint/2010/main" val="79049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4C1C13-8FF9-4678-B412-4F4C20CC925E}" type="datetimeFigureOut">
              <a:rPr lang="en-US" smtClean="0"/>
              <a:t>4/4/16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27CCB2-55A0-4814-8EDA-BD801A9AC55A}" type="slidenum">
              <a:rPr lang="en-US" smtClean="0"/>
              <a:t>‹#›</a:t>
            </a:fld>
            <a:endParaRPr lang="en-US"/>
          </a:p>
        </p:txBody>
      </p:sp>
    </p:spTree>
    <p:extLst>
      <p:ext uri="{BB962C8B-B14F-4D97-AF65-F5344CB8AC3E}">
        <p14:creationId xmlns:p14="http://schemas.microsoft.com/office/powerpoint/2010/main" val="130689353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4C1C13-8FF9-4678-B412-4F4C20CC925E}" type="datetimeFigureOut">
              <a:rPr lang="en-US" smtClean="0"/>
              <a:t>4/4/16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27CCB2-55A0-4814-8EDA-BD801A9AC55A}" type="slidenum">
              <a:rPr lang="en-US" smtClean="0"/>
              <a:t>‹#›</a:t>
            </a:fld>
            <a:endParaRPr lang="en-US"/>
          </a:p>
        </p:txBody>
      </p:sp>
    </p:spTree>
    <p:extLst>
      <p:ext uri="{BB962C8B-B14F-4D97-AF65-F5344CB8AC3E}">
        <p14:creationId xmlns:p14="http://schemas.microsoft.com/office/powerpoint/2010/main" val="17472665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emf"/><Relationship Id="rId5" Type="http://schemas.openxmlformats.org/officeDocument/2006/relationships/image" Target="../media/image8.png"/><Relationship Id="rId6" Type="http://schemas.openxmlformats.org/officeDocument/2006/relationships/image" Target="../media/image9.em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4" Type="http://schemas.openxmlformats.org/officeDocument/2006/relationships/image" Target="../media/image12.png"/><Relationship Id="rId5" Type="http://schemas.openxmlformats.org/officeDocument/2006/relationships/image" Target="../media/image13.emf"/><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jpeg"/><Relationship Id="rId6" Type="http://schemas.openxmlformats.org/officeDocument/2006/relationships/image" Target="../media/image27.png"/><Relationship Id="rId7"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9.png"/><Relationship Id="rId5" Type="http://schemas.openxmlformats.org/officeDocument/2006/relationships/image" Target="../media/image30.jpeg"/><Relationship Id="rId6"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9.png"/><Relationship Id="rId5" Type="http://schemas.openxmlformats.org/officeDocument/2006/relationships/image" Target="../media/image30.jpeg"/><Relationship Id="rId6"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 </a:t>
            </a:r>
            <a:r>
              <a:rPr lang="en-US" altLang="en-US" sz="1800" dirty="0" smtClean="0"/>
              <a:t/>
            </a:r>
            <a:br>
              <a:rPr lang="en-US" altLang="en-US" sz="1800" dirty="0" smtClean="0"/>
            </a:br>
            <a:r>
              <a:rPr lang="en-US" altLang="en-US" sz="1800" dirty="0" smtClean="0"/>
              <a:t> </a:t>
            </a:r>
            <a:r>
              <a:rPr lang="en-US" altLang="en-US" sz="1800" i="1" dirty="0"/>
              <a:t>_______ </a:t>
            </a:r>
            <a:r>
              <a:rPr lang="en-US" altLang="en-US" sz="1800" i="1" dirty="0" err="1"/>
              <a:t>Anat</a:t>
            </a:r>
            <a:r>
              <a:rPr lang="en-US" altLang="en-US" sz="1800" i="1" dirty="0"/>
              <a:t> </a:t>
            </a:r>
            <a:r>
              <a:rPr lang="en-US" altLang="en-US" sz="1800" i="1" dirty="0" err="1" smtClean="0"/>
              <a:t>Kreimer</a:t>
            </a:r>
            <a:r>
              <a:rPr lang="en-US" altLang="en-US" sz="1800" i="1" dirty="0" smtClean="0"/>
              <a:t>_______</a:t>
            </a:r>
            <a:endParaRPr lang="en-US" altLang="en-US" sz="1800" i="1" dirty="0"/>
          </a:p>
        </p:txBody>
      </p:sp>
      <p:sp>
        <p:nvSpPr>
          <p:cNvPr id="8197" name="Rectangle 5"/>
          <p:cNvSpPr>
            <a:spLocks noGrp="1" noChangeArrowheads="1"/>
          </p:cNvSpPr>
          <p:nvPr>
            <p:ph type="body" idx="1"/>
          </p:nvPr>
        </p:nvSpPr>
        <p:spPr/>
        <p:txBody>
          <a:bodyPr>
            <a:normAutofit fontScale="85000" lnSpcReduction="2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r>
              <a:rPr lang="en-US" altLang="en-US" sz="1400" dirty="0" smtClean="0"/>
              <a:t>.</a:t>
            </a: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63698805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CAGI 2016</a:t>
            </a:r>
            <a:br>
              <a:rPr lang="en-US" dirty="0" smtClean="0"/>
            </a:br>
            <a:r>
              <a:rPr lang="en-US" dirty="0" err="1"/>
              <a:t>eQTL</a:t>
            </a:r>
            <a:r>
              <a:rPr lang="en-US" dirty="0"/>
              <a:t> causal </a:t>
            </a:r>
            <a:r>
              <a:rPr lang="en-US" dirty="0" smtClean="0"/>
              <a:t>SNPs Assessment</a:t>
            </a:r>
            <a:endParaRPr lang="en-US" dirty="0"/>
          </a:p>
        </p:txBody>
      </p:sp>
      <p:sp>
        <p:nvSpPr>
          <p:cNvPr id="3" name="Subtitle 2"/>
          <p:cNvSpPr>
            <a:spLocks noGrp="1"/>
          </p:cNvSpPr>
          <p:nvPr>
            <p:ph type="subTitle" idx="1"/>
          </p:nvPr>
        </p:nvSpPr>
        <p:spPr/>
        <p:txBody>
          <a:bodyPr/>
          <a:lstStyle/>
          <a:p>
            <a:r>
              <a:rPr lang="en-US" dirty="0" err="1" smtClean="0"/>
              <a:t>Anat</a:t>
            </a:r>
            <a:r>
              <a:rPr lang="en-US" dirty="0" smtClean="0"/>
              <a:t> </a:t>
            </a:r>
            <a:r>
              <a:rPr lang="en-US" dirty="0" err="1" smtClean="0"/>
              <a:t>Kreimer</a:t>
            </a:r>
            <a:r>
              <a:rPr lang="en-US" dirty="0" smtClean="0"/>
              <a:t> </a:t>
            </a:r>
          </a:p>
          <a:p>
            <a:r>
              <a:rPr lang="en-US" dirty="0" err="1" smtClean="0"/>
              <a:t>Nir</a:t>
            </a:r>
            <a:r>
              <a:rPr lang="en-US" dirty="0" smtClean="0"/>
              <a:t> Yosef’s lab </a:t>
            </a:r>
          </a:p>
          <a:p>
            <a:r>
              <a:rPr lang="en-US" dirty="0" smtClean="0"/>
              <a:t>UC Berkeley</a:t>
            </a:r>
            <a:endParaRPr lang="en-US" dirty="0"/>
          </a:p>
        </p:txBody>
      </p:sp>
      <p:pic>
        <p:nvPicPr>
          <p:cNvPr id="4" name="Picture 3" descr="berkeleyLogo.gif"/>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55464" y="4547371"/>
            <a:ext cx="1605007" cy="1605007"/>
          </a:xfrm>
          <a:prstGeom prst="rect">
            <a:avLst/>
          </a:prstGeom>
        </p:spPr>
      </p:pic>
      <p:sp>
        <p:nvSpPr>
          <p:cNvPr id="5"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6"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7"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3190882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Introduction - Motivation</a:t>
            </a:r>
            <a:endParaRPr lang="en-US" dirty="0"/>
          </a:p>
        </p:txBody>
      </p:sp>
      <p:sp>
        <p:nvSpPr>
          <p:cNvPr id="3" name="Content Placeholder 2"/>
          <p:cNvSpPr>
            <a:spLocks noGrp="1"/>
          </p:cNvSpPr>
          <p:nvPr>
            <p:ph idx="1"/>
          </p:nvPr>
        </p:nvSpPr>
        <p:spPr>
          <a:xfrm>
            <a:off x="561769" y="1019826"/>
            <a:ext cx="4399337" cy="1495491"/>
          </a:xfrm>
        </p:spPr>
        <p:txBody>
          <a:bodyPr>
            <a:noAutofit/>
          </a:bodyPr>
          <a:lstStyle/>
          <a:p>
            <a:pPr marL="0" indent="0">
              <a:buNone/>
            </a:pPr>
            <a:r>
              <a:rPr lang="en-US" dirty="0"/>
              <a:t>A significant portion of genetic aberrations that are associated with human disease are located in regulatory </a:t>
            </a:r>
            <a:r>
              <a:rPr lang="en-US" dirty="0" smtClean="0"/>
              <a:t>regions.</a:t>
            </a:r>
          </a:p>
          <a:p>
            <a:endParaRPr lang="en-US" dirty="0" smtClean="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2135" y="924126"/>
            <a:ext cx="2784004" cy="141661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6396" y="2670050"/>
            <a:ext cx="2853773" cy="1658756"/>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1008" y="4606588"/>
            <a:ext cx="3255988" cy="1538262"/>
          </a:xfrm>
          <a:prstGeom prst="rect">
            <a:avLst/>
          </a:prstGeom>
        </p:spPr>
      </p:pic>
      <p:sp>
        <p:nvSpPr>
          <p:cNvPr id="8" name="TextBox 7"/>
          <p:cNvSpPr txBox="1"/>
          <p:nvPr/>
        </p:nvSpPr>
        <p:spPr>
          <a:xfrm>
            <a:off x="561768" y="2574960"/>
            <a:ext cx="4749533" cy="1323439"/>
          </a:xfrm>
          <a:prstGeom prst="rect">
            <a:avLst/>
          </a:prstGeom>
          <a:noFill/>
        </p:spPr>
        <p:txBody>
          <a:bodyPr wrap="square" rtlCol="0">
            <a:spAutoFit/>
          </a:bodyPr>
          <a:lstStyle/>
          <a:p>
            <a:r>
              <a:rPr lang="en-US" sz="2000" dirty="0" smtClean="0"/>
              <a:t>Systematic investigation </a:t>
            </a:r>
            <a:r>
              <a:rPr lang="en-US" sz="2000" dirty="0"/>
              <a:t>of </a:t>
            </a:r>
            <a:r>
              <a:rPr lang="en-US" sz="2000" dirty="0" smtClean="0"/>
              <a:t>variants associated with gene expression in such loci can therefore contribute to the identification of important polymorphisms.</a:t>
            </a:r>
            <a:endParaRPr lang="en-US" sz="2000" dirty="0"/>
          </a:p>
        </p:txBody>
      </p:sp>
      <p:sp>
        <p:nvSpPr>
          <p:cNvPr id="9" name="TextBox 8"/>
          <p:cNvSpPr txBox="1"/>
          <p:nvPr/>
        </p:nvSpPr>
        <p:spPr>
          <a:xfrm>
            <a:off x="561767" y="4331361"/>
            <a:ext cx="5372874" cy="1938992"/>
          </a:xfrm>
          <a:prstGeom prst="rect">
            <a:avLst/>
          </a:prstGeom>
          <a:noFill/>
        </p:spPr>
        <p:txBody>
          <a:bodyPr wrap="square" rtlCol="0">
            <a:spAutoFit/>
          </a:bodyPr>
          <a:lstStyle/>
          <a:p>
            <a:r>
              <a:rPr lang="en-US" sz="2000" dirty="0"/>
              <a:t>The data provided for this challenge comes from exactly such screen, whereby thousands of potential regulatory sequences harboring a SNP or a small insertion/deletion polymorphism were directly tested for activity using massive parallel reporter </a:t>
            </a:r>
            <a:r>
              <a:rPr lang="en-US" sz="2000" dirty="0" smtClean="0"/>
              <a:t>assays</a:t>
            </a:r>
            <a:r>
              <a:rPr lang="en-US" sz="2000" dirty="0"/>
              <a:t> </a:t>
            </a:r>
            <a:r>
              <a:rPr lang="en-US" sz="2000" dirty="0" smtClean="0"/>
              <a:t>(MPRA).</a:t>
            </a:r>
            <a:endParaRPr lang="en-US" sz="2000" dirty="0"/>
          </a:p>
        </p:txBody>
      </p:sp>
      <p:sp>
        <p:nvSpPr>
          <p:cNvPr id="10"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1"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12"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4" name="TextBox 3"/>
          <p:cNvSpPr txBox="1"/>
          <p:nvPr/>
        </p:nvSpPr>
        <p:spPr>
          <a:xfrm>
            <a:off x="7737137" y="2188341"/>
            <a:ext cx="1556426" cy="246221"/>
          </a:xfrm>
          <a:prstGeom prst="rect">
            <a:avLst/>
          </a:prstGeom>
          <a:noFill/>
        </p:spPr>
        <p:txBody>
          <a:bodyPr wrap="square" rtlCol="0">
            <a:spAutoFit/>
          </a:bodyPr>
          <a:lstStyle/>
          <a:p>
            <a:r>
              <a:rPr lang="en-US" sz="1000" dirty="0"/>
              <a:t>(</a:t>
            </a:r>
            <a:r>
              <a:rPr lang="en-US" sz="1000" dirty="0" err="1"/>
              <a:t>Maurano</a:t>
            </a:r>
            <a:r>
              <a:rPr lang="en-US" sz="1000" dirty="0"/>
              <a:t> </a:t>
            </a:r>
            <a:r>
              <a:rPr lang="en-US" sz="1000" i="1" dirty="0"/>
              <a:t>et al.</a:t>
            </a:r>
            <a:r>
              <a:rPr lang="en-US" sz="1000" dirty="0"/>
              <a:t> 2012</a:t>
            </a:r>
            <a:r>
              <a:rPr lang="en-US" sz="1000" dirty="0" smtClean="0"/>
              <a:t>)</a:t>
            </a:r>
            <a:endParaRPr lang="en-US" sz="1000" dirty="0"/>
          </a:p>
        </p:txBody>
      </p:sp>
      <p:sp>
        <p:nvSpPr>
          <p:cNvPr id="13" name="TextBox 12"/>
          <p:cNvSpPr txBox="1"/>
          <p:nvPr/>
        </p:nvSpPr>
        <p:spPr>
          <a:xfrm>
            <a:off x="7737137" y="4422627"/>
            <a:ext cx="1556426" cy="246221"/>
          </a:xfrm>
          <a:prstGeom prst="rect">
            <a:avLst/>
          </a:prstGeom>
          <a:noFill/>
        </p:spPr>
        <p:txBody>
          <a:bodyPr wrap="square" rtlCol="0">
            <a:spAutoFit/>
          </a:bodyPr>
          <a:lstStyle/>
          <a:p>
            <a:r>
              <a:rPr lang="en-US" sz="1000" dirty="0" smtClean="0"/>
              <a:t>(Nica </a:t>
            </a:r>
            <a:r>
              <a:rPr lang="en-US" sz="1000" i="1" dirty="0" smtClean="0"/>
              <a:t>et </a:t>
            </a:r>
            <a:r>
              <a:rPr lang="en-US" sz="1000" i="1" dirty="0"/>
              <a:t>al.</a:t>
            </a:r>
            <a:r>
              <a:rPr lang="en-US" sz="1000" dirty="0"/>
              <a:t> </a:t>
            </a:r>
            <a:r>
              <a:rPr lang="en-US" sz="1000" dirty="0" smtClean="0"/>
              <a:t>2013)</a:t>
            </a:r>
            <a:endParaRPr lang="en-US" sz="1000" dirty="0"/>
          </a:p>
        </p:txBody>
      </p:sp>
      <p:sp>
        <p:nvSpPr>
          <p:cNvPr id="14" name="TextBox 13"/>
          <p:cNvSpPr txBox="1"/>
          <p:nvPr/>
        </p:nvSpPr>
        <p:spPr>
          <a:xfrm>
            <a:off x="8057926" y="6107562"/>
            <a:ext cx="1086074" cy="246221"/>
          </a:xfrm>
          <a:prstGeom prst="rect">
            <a:avLst/>
          </a:prstGeom>
          <a:noFill/>
        </p:spPr>
        <p:txBody>
          <a:bodyPr wrap="square" rtlCol="0">
            <a:spAutoFit/>
          </a:bodyPr>
          <a:lstStyle/>
          <a:p>
            <a:r>
              <a:rPr lang="en-US" sz="1000" dirty="0" smtClean="0"/>
              <a:t>(</a:t>
            </a:r>
            <a:r>
              <a:rPr lang="en-US" sz="1000" dirty="0" err="1" smtClean="0"/>
              <a:t>Tewhey</a:t>
            </a:r>
            <a:r>
              <a:rPr lang="en-US" sz="1000" dirty="0" smtClean="0"/>
              <a:t> </a:t>
            </a:r>
            <a:r>
              <a:rPr lang="en-US" sz="1000" i="1" dirty="0" smtClean="0"/>
              <a:t>et </a:t>
            </a:r>
            <a:r>
              <a:rPr lang="en-US" sz="1000" i="1" dirty="0"/>
              <a:t>al</a:t>
            </a:r>
            <a:r>
              <a:rPr lang="en-US" sz="1000" i="1" dirty="0" smtClean="0"/>
              <a:t>.</a:t>
            </a:r>
            <a:r>
              <a:rPr lang="en-US" sz="1000" dirty="0" smtClean="0"/>
              <a:t>)</a:t>
            </a:r>
            <a:endParaRPr lang="en-US" sz="1000" dirty="0"/>
          </a:p>
        </p:txBody>
      </p:sp>
    </p:spTree>
    <p:extLst>
      <p:ext uri="{BB962C8B-B14F-4D97-AF65-F5344CB8AC3E}">
        <p14:creationId xmlns:p14="http://schemas.microsoft.com/office/powerpoint/2010/main" val="50132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4"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Introduction - </a:t>
            </a:r>
            <a:r>
              <a:rPr lang="en-US" dirty="0" smtClean="0"/>
              <a:t>Data</a:t>
            </a:r>
            <a:endParaRPr lang="en-US" dirty="0"/>
          </a:p>
        </p:txBody>
      </p:sp>
      <p:sp>
        <p:nvSpPr>
          <p:cNvPr id="4" name="TextBox 3"/>
          <p:cNvSpPr txBox="1"/>
          <p:nvPr/>
        </p:nvSpPr>
        <p:spPr>
          <a:xfrm>
            <a:off x="2473258" y="1346061"/>
            <a:ext cx="4423667" cy="707886"/>
          </a:xfrm>
          <a:prstGeom prst="rect">
            <a:avLst/>
          </a:prstGeom>
          <a:noFill/>
          <a:ln>
            <a:solidFill>
              <a:schemeClr val="accent1">
                <a:shade val="50000"/>
              </a:schemeClr>
            </a:solidFill>
          </a:ln>
        </p:spPr>
        <p:txBody>
          <a:bodyPr wrap="square" rtlCol="0">
            <a:spAutoFit/>
          </a:bodyPr>
          <a:lstStyle/>
          <a:p>
            <a:pPr algn="ctr"/>
            <a:r>
              <a:rPr lang="en-US" sz="2000" u="sng" dirty="0"/>
              <a:t>9,116 variants linked to 3,157 </a:t>
            </a:r>
            <a:r>
              <a:rPr lang="en-US" sz="2000" u="sng" dirty="0" err="1"/>
              <a:t>eQTLs</a:t>
            </a:r>
            <a:endParaRPr lang="en-US" sz="2000" u="sng" dirty="0"/>
          </a:p>
          <a:p>
            <a:pPr algn="ctr"/>
            <a:r>
              <a:rPr lang="en-US" sz="2000" dirty="0"/>
              <a:t>SNPs or small insertion-deletion variants</a:t>
            </a:r>
          </a:p>
        </p:txBody>
      </p:sp>
      <p:sp>
        <p:nvSpPr>
          <p:cNvPr id="5" name="Down Arrow 4"/>
          <p:cNvSpPr/>
          <p:nvPr/>
        </p:nvSpPr>
        <p:spPr>
          <a:xfrm rot="2413938">
            <a:off x="3003417" y="2085942"/>
            <a:ext cx="277238" cy="984926"/>
          </a:xfrm>
          <a:prstGeom prst="downArrow">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 name="TextBox 5"/>
          <p:cNvSpPr txBox="1"/>
          <p:nvPr/>
        </p:nvSpPr>
        <p:spPr>
          <a:xfrm>
            <a:off x="761657" y="3182160"/>
            <a:ext cx="1889600" cy="1323439"/>
          </a:xfrm>
          <a:prstGeom prst="rect">
            <a:avLst/>
          </a:prstGeom>
          <a:noFill/>
          <a:ln>
            <a:solidFill>
              <a:schemeClr val="accent1">
                <a:shade val="50000"/>
              </a:schemeClr>
            </a:solidFill>
          </a:ln>
        </p:spPr>
        <p:txBody>
          <a:bodyPr wrap="square" rtlCol="0">
            <a:spAutoFit/>
          </a:bodyPr>
          <a:lstStyle/>
          <a:p>
            <a:r>
              <a:rPr lang="en-US" sz="2000" u="sng" dirty="0"/>
              <a:t>Sample</a:t>
            </a:r>
          </a:p>
          <a:p>
            <a:r>
              <a:rPr lang="en-US" sz="2000" dirty="0"/>
              <a:t>3,044 variants associated with 1,052 </a:t>
            </a:r>
            <a:r>
              <a:rPr lang="en-US" sz="2000" dirty="0" err="1"/>
              <a:t>eQTLs</a:t>
            </a:r>
            <a:r>
              <a:rPr lang="en-US" sz="2000" dirty="0"/>
              <a:t> </a:t>
            </a:r>
          </a:p>
        </p:txBody>
      </p:sp>
      <p:sp>
        <p:nvSpPr>
          <p:cNvPr id="7" name="TextBox 6"/>
          <p:cNvSpPr txBox="1"/>
          <p:nvPr/>
        </p:nvSpPr>
        <p:spPr>
          <a:xfrm>
            <a:off x="3397392" y="3182160"/>
            <a:ext cx="2011187" cy="1323439"/>
          </a:xfrm>
          <a:prstGeom prst="rect">
            <a:avLst/>
          </a:prstGeom>
          <a:noFill/>
          <a:ln>
            <a:solidFill>
              <a:schemeClr val="accent1">
                <a:shade val="50000"/>
              </a:schemeClr>
            </a:solidFill>
          </a:ln>
        </p:spPr>
        <p:txBody>
          <a:bodyPr wrap="square" rtlCol="0">
            <a:spAutoFit/>
          </a:bodyPr>
          <a:lstStyle/>
          <a:p>
            <a:r>
              <a:rPr lang="en-US" sz="2000" u="sng" dirty="0"/>
              <a:t>Task 1</a:t>
            </a:r>
          </a:p>
          <a:p>
            <a:r>
              <a:rPr lang="en-US" sz="2000" dirty="0"/>
              <a:t>3,006 variants associated with 1,050 </a:t>
            </a:r>
            <a:r>
              <a:rPr lang="en-US" sz="2000" dirty="0" err="1"/>
              <a:t>eQTLs</a:t>
            </a:r>
            <a:r>
              <a:rPr lang="en-US" sz="2000" dirty="0"/>
              <a:t> </a:t>
            </a:r>
          </a:p>
        </p:txBody>
      </p:sp>
      <p:sp>
        <p:nvSpPr>
          <p:cNvPr id="8" name="TextBox 7"/>
          <p:cNvSpPr txBox="1"/>
          <p:nvPr/>
        </p:nvSpPr>
        <p:spPr>
          <a:xfrm>
            <a:off x="6040885" y="3174738"/>
            <a:ext cx="2878175" cy="1323439"/>
          </a:xfrm>
          <a:prstGeom prst="rect">
            <a:avLst/>
          </a:prstGeom>
          <a:noFill/>
          <a:ln>
            <a:solidFill>
              <a:schemeClr val="accent1">
                <a:shade val="50000"/>
              </a:schemeClr>
            </a:solidFill>
          </a:ln>
        </p:spPr>
        <p:txBody>
          <a:bodyPr wrap="square" rtlCol="0">
            <a:spAutoFit/>
          </a:bodyPr>
          <a:lstStyle/>
          <a:p>
            <a:r>
              <a:rPr lang="en-US" sz="2000" u="sng" dirty="0"/>
              <a:t>Task 2</a:t>
            </a:r>
          </a:p>
          <a:p>
            <a:r>
              <a:rPr lang="en-US" sz="2000" dirty="0"/>
              <a:t>401 variants</a:t>
            </a:r>
          </a:p>
          <a:p>
            <a:r>
              <a:rPr lang="en-US" sz="2000" dirty="0"/>
              <a:t>(3,066 variants associated with 1,055 </a:t>
            </a:r>
            <a:r>
              <a:rPr lang="en-US" sz="2000" dirty="0" err="1"/>
              <a:t>eQTLs</a:t>
            </a:r>
            <a:r>
              <a:rPr lang="en-US" sz="2000" dirty="0"/>
              <a:t>)</a:t>
            </a:r>
          </a:p>
        </p:txBody>
      </p:sp>
      <p:sp>
        <p:nvSpPr>
          <p:cNvPr id="9" name="Down Arrow 8"/>
          <p:cNvSpPr/>
          <p:nvPr/>
        </p:nvSpPr>
        <p:spPr>
          <a:xfrm>
            <a:off x="4438253" y="2171059"/>
            <a:ext cx="277238" cy="872842"/>
          </a:xfrm>
          <a:prstGeom prst="downArrow">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Down Arrow 9"/>
          <p:cNvSpPr/>
          <p:nvPr/>
        </p:nvSpPr>
        <p:spPr>
          <a:xfrm rot="19158625">
            <a:off x="5997120" y="2084232"/>
            <a:ext cx="277238" cy="984926"/>
          </a:xfrm>
          <a:prstGeom prst="downArrow">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16" name="Group 15"/>
          <p:cNvGrpSpPr/>
          <p:nvPr/>
        </p:nvGrpSpPr>
        <p:grpSpPr>
          <a:xfrm>
            <a:off x="2632548" y="5341328"/>
            <a:ext cx="2082943" cy="167802"/>
            <a:chOff x="4045087" y="5269150"/>
            <a:chExt cx="2777257" cy="223736"/>
          </a:xfrm>
        </p:grpSpPr>
        <p:sp>
          <p:nvSpPr>
            <p:cNvPr id="11" name="Rectangle 10"/>
            <p:cNvSpPr/>
            <p:nvPr/>
          </p:nvSpPr>
          <p:spPr>
            <a:xfrm>
              <a:off x="4045087" y="5272393"/>
              <a:ext cx="1146248" cy="2204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75NT</a:t>
              </a:r>
            </a:p>
          </p:txBody>
        </p:sp>
        <p:sp>
          <p:nvSpPr>
            <p:cNvPr id="12" name="Rectangle 11"/>
            <p:cNvSpPr/>
            <p:nvPr/>
          </p:nvSpPr>
          <p:spPr>
            <a:xfrm>
              <a:off x="5676096" y="5269150"/>
              <a:ext cx="1146248" cy="22373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74NT</a:t>
              </a:r>
            </a:p>
          </p:txBody>
        </p:sp>
        <p:sp>
          <p:nvSpPr>
            <p:cNvPr id="13" name="Rectangle 12"/>
            <p:cNvSpPr/>
            <p:nvPr/>
          </p:nvSpPr>
          <p:spPr>
            <a:xfrm>
              <a:off x="5199438" y="5269150"/>
              <a:ext cx="466930" cy="223736"/>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A</a:t>
              </a:r>
            </a:p>
          </p:txBody>
        </p:sp>
      </p:grpSp>
      <p:sp>
        <p:nvSpPr>
          <p:cNvPr id="14" name="TextBox 13"/>
          <p:cNvSpPr txBox="1"/>
          <p:nvPr/>
        </p:nvSpPr>
        <p:spPr>
          <a:xfrm>
            <a:off x="1573454" y="5286742"/>
            <a:ext cx="663913" cy="338554"/>
          </a:xfrm>
          <a:prstGeom prst="rect">
            <a:avLst/>
          </a:prstGeom>
          <a:noFill/>
        </p:spPr>
        <p:txBody>
          <a:bodyPr wrap="square" rtlCol="0">
            <a:spAutoFit/>
          </a:bodyPr>
          <a:lstStyle/>
          <a:p>
            <a:r>
              <a:rPr lang="en-US" sz="1600" dirty="0"/>
              <a:t>SNP</a:t>
            </a:r>
          </a:p>
        </p:txBody>
      </p:sp>
      <p:sp>
        <p:nvSpPr>
          <p:cNvPr id="15" name="TextBox 14"/>
          <p:cNvSpPr txBox="1"/>
          <p:nvPr/>
        </p:nvSpPr>
        <p:spPr>
          <a:xfrm>
            <a:off x="1439696" y="5652985"/>
            <a:ext cx="1169008" cy="338554"/>
          </a:xfrm>
          <a:prstGeom prst="rect">
            <a:avLst/>
          </a:prstGeom>
          <a:noFill/>
        </p:spPr>
        <p:txBody>
          <a:bodyPr wrap="square" rtlCol="0">
            <a:spAutoFit/>
          </a:bodyPr>
          <a:lstStyle/>
          <a:p>
            <a:r>
              <a:rPr lang="en-US" sz="1600" dirty="0"/>
              <a:t>Deletion</a:t>
            </a:r>
          </a:p>
        </p:txBody>
      </p:sp>
      <p:sp>
        <p:nvSpPr>
          <p:cNvPr id="17" name="TextBox 16"/>
          <p:cNvSpPr txBox="1"/>
          <p:nvPr/>
        </p:nvSpPr>
        <p:spPr>
          <a:xfrm>
            <a:off x="3431445" y="4937999"/>
            <a:ext cx="663913" cy="338554"/>
          </a:xfrm>
          <a:prstGeom prst="rect">
            <a:avLst/>
          </a:prstGeom>
          <a:noFill/>
        </p:spPr>
        <p:txBody>
          <a:bodyPr wrap="square" rtlCol="0">
            <a:spAutoFit/>
          </a:bodyPr>
          <a:lstStyle/>
          <a:p>
            <a:r>
              <a:rPr lang="en-US" sz="1600" dirty="0"/>
              <a:t>Ref</a:t>
            </a:r>
          </a:p>
        </p:txBody>
      </p:sp>
      <p:sp>
        <p:nvSpPr>
          <p:cNvPr id="18" name="TextBox 17"/>
          <p:cNvSpPr txBox="1"/>
          <p:nvPr/>
        </p:nvSpPr>
        <p:spPr>
          <a:xfrm>
            <a:off x="5953345" y="4935568"/>
            <a:ext cx="663913" cy="338554"/>
          </a:xfrm>
          <a:prstGeom prst="rect">
            <a:avLst/>
          </a:prstGeom>
          <a:noFill/>
        </p:spPr>
        <p:txBody>
          <a:bodyPr wrap="square" rtlCol="0">
            <a:spAutoFit/>
          </a:bodyPr>
          <a:lstStyle/>
          <a:p>
            <a:r>
              <a:rPr lang="en-US" sz="1600" dirty="0"/>
              <a:t>Alt</a:t>
            </a:r>
          </a:p>
        </p:txBody>
      </p:sp>
      <p:grpSp>
        <p:nvGrpSpPr>
          <p:cNvPr id="19" name="Group 18"/>
          <p:cNvGrpSpPr/>
          <p:nvPr/>
        </p:nvGrpSpPr>
        <p:grpSpPr>
          <a:xfrm>
            <a:off x="5144722" y="5346193"/>
            <a:ext cx="2082943" cy="172665"/>
            <a:chOff x="4045087" y="5269150"/>
            <a:chExt cx="2777257" cy="230220"/>
          </a:xfrm>
        </p:grpSpPr>
        <p:sp>
          <p:nvSpPr>
            <p:cNvPr id="20" name="Rectangle 19"/>
            <p:cNvSpPr/>
            <p:nvPr/>
          </p:nvSpPr>
          <p:spPr>
            <a:xfrm>
              <a:off x="4045087" y="5275635"/>
              <a:ext cx="1146248" cy="22373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75NT</a:t>
              </a:r>
            </a:p>
          </p:txBody>
        </p:sp>
        <p:sp>
          <p:nvSpPr>
            <p:cNvPr id="21" name="Rectangle 20"/>
            <p:cNvSpPr/>
            <p:nvPr/>
          </p:nvSpPr>
          <p:spPr>
            <a:xfrm>
              <a:off x="5676096" y="5269150"/>
              <a:ext cx="1146248" cy="22373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74NT</a:t>
              </a:r>
            </a:p>
          </p:txBody>
        </p:sp>
        <p:sp>
          <p:nvSpPr>
            <p:cNvPr id="22" name="Rectangle 21"/>
            <p:cNvSpPr/>
            <p:nvPr/>
          </p:nvSpPr>
          <p:spPr>
            <a:xfrm>
              <a:off x="5199438" y="5269150"/>
              <a:ext cx="466930" cy="223736"/>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G</a:t>
              </a:r>
            </a:p>
          </p:txBody>
        </p:sp>
      </p:grpSp>
      <p:sp>
        <p:nvSpPr>
          <p:cNvPr id="23" name="TextBox 22"/>
          <p:cNvSpPr txBox="1"/>
          <p:nvPr/>
        </p:nvSpPr>
        <p:spPr>
          <a:xfrm>
            <a:off x="1432401" y="5986160"/>
            <a:ext cx="1173872" cy="338554"/>
          </a:xfrm>
          <a:prstGeom prst="rect">
            <a:avLst/>
          </a:prstGeom>
          <a:noFill/>
        </p:spPr>
        <p:txBody>
          <a:bodyPr wrap="square" rtlCol="0">
            <a:spAutoFit/>
          </a:bodyPr>
          <a:lstStyle/>
          <a:p>
            <a:r>
              <a:rPr lang="en-US" sz="1600" dirty="0"/>
              <a:t>Insertion</a:t>
            </a:r>
          </a:p>
        </p:txBody>
      </p:sp>
      <p:grpSp>
        <p:nvGrpSpPr>
          <p:cNvPr id="24" name="Group 23"/>
          <p:cNvGrpSpPr/>
          <p:nvPr/>
        </p:nvGrpSpPr>
        <p:grpSpPr>
          <a:xfrm>
            <a:off x="2630117" y="5725569"/>
            <a:ext cx="2082943" cy="172665"/>
            <a:chOff x="4045087" y="5269150"/>
            <a:chExt cx="2777257" cy="230220"/>
          </a:xfrm>
        </p:grpSpPr>
        <p:sp>
          <p:nvSpPr>
            <p:cNvPr id="25" name="Rectangle 24"/>
            <p:cNvSpPr/>
            <p:nvPr/>
          </p:nvSpPr>
          <p:spPr>
            <a:xfrm>
              <a:off x="4045087" y="5275635"/>
              <a:ext cx="1146248" cy="22373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74NT</a:t>
              </a:r>
            </a:p>
          </p:txBody>
        </p:sp>
        <p:sp>
          <p:nvSpPr>
            <p:cNvPr id="26" name="Rectangle 25"/>
            <p:cNvSpPr/>
            <p:nvPr/>
          </p:nvSpPr>
          <p:spPr>
            <a:xfrm>
              <a:off x="5676096" y="5269150"/>
              <a:ext cx="1146248" cy="22373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74NT</a:t>
              </a:r>
            </a:p>
          </p:txBody>
        </p:sp>
        <p:sp>
          <p:nvSpPr>
            <p:cNvPr id="27" name="Rectangle 26"/>
            <p:cNvSpPr/>
            <p:nvPr/>
          </p:nvSpPr>
          <p:spPr>
            <a:xfrm>
              <a:off x="5199438" y="5269150"/>
              <a:ext cx="466930" cy="223736"/>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TC</a:t>
              </a:r>
              <a:endParaRPr lang="en-US" sz="1200" dirty="0">
                <a:solidFill>
                  <a:schemeClr val="tx1"/>
                </a:solidFill>
              </a:endParaRPr>
            </a:p>
          </p:txBody>
        </p:sp>
      </p:grpSp>
      <p:grpSp>
        <p:nvGrpSpPr>
          <p:cNvPr id="28" name="Group 27"/>
          <p:cNvGrpSpPr/>
          <p:nvPr/>
        </p:nvGrpSpPr>
        <p:grpSpPr>
          <a:xfrm>
            <a:off x="5144112" y="5727652"/>
            <a:ext cx="2082943" cy="170234"/>
            <a:chOff x="4045087" y="5269150"/>
            <a:chExt cx="2777257" cy="226978"/>
          </a:xfrm>
        </p:grpSpPr>
        <p:sp>
          <p:nvSpPr>
            <p:cNvPr id="29" name="Rectangle 28"/>
            <p:cNvSpPr/>
            <p:nvPr/>
          </p:nvSpPr>
          <p:spPr>
            <a:xfrm>
              <a:off x="4045087" y="5272392"/>
              <a:ext cx="1146248" cy="22373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74NT</a:t>
              </a:r>
            </a:p>
          </p:txBody>
        </p:sp>
        <p:sp>
          <p:nvSpPr>
            <p:cNvPr id="30" name="Rectangle 29"/>
            <p:cNvSpPr/>
            <p:nvPr/>
          </p:nvSpPr>
          <p:spPr>
            <a:xfrm>
              <a:off x="5676096" y="5269150"/>
              <a:ext cx="1146248" cy="22373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74NT</a:t>
              </a:r>
            </a:p>
          </p:txBody>
        </p:sp>
        <p:sp>
          <p:nvSpPr>
            <p:cNvPr id="31" name="Rectangle 30"/>
            <p:cNvSpPr/>
            <p:nvPr/>
          </p:nvSpPr>
          <p:spPr>
            <a:xfrm>
              <a:off x="5199438" y="5269150"/>
              <a:ext cx="466930" cy="223736"/>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T</a:t>
              </a:r>
            </a:p>
          </p:txBody>
        </p:sp>
      </p:grpSp>
      <p:grpSp>
        <p:nvGrpSpPr>
          <p:cNvPr id="32" name="Group 31"/>
          <p:cNvGrpSpPr/>
          <p:nvPr/>
        </p:nvGrpSpPr>
        <p:grpSpPr>
          <a:xfrm>
            <a:off x="2630116" y="6068472"/>
            <a:ext cx="2082943" cy="167809"/>
            <a:chOff x="4045087" y="5269142"/>
            <a:chExt cx="2777257" cy="223745"/>
          </a:xfrm>
        </p:grpSpPr>
        <p:sp>
          <p:nvSpPr>
            <p:cNvPr id="33" name="Rectangle 32"/>
            <p:cNvSpPr/>
            <p:nvPr/>
          </p:nvSpPr>
          <p:spPr>
            <a:xfrm>
              <a:off x="4045087" y="5269142"/>
              <a:ext cx="1146248" cy="2237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74NT</a:t>
              </a:r>
            </a:p>
          </p:txBody>
        </p:sp>
        <p:sp>
          <p:nvSpPr>
            <p:cNvPr id="34" name="Rectangle 33"/>
            <p:cNvSpPr/>
            <p:nvPr/>
          </p:nvSpPr>
          <p:spPr>
            <a:xfrm>
              <a:off x="5676096" y="5269150"/>
              <a:ext cx="1146248" cy="22373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74NT</a:t>
              </a:r>
            </a:p>
          </p:txBody>
        </p:sp>
        <p:sp>
          <p:nvSpPr>
            <p:cNvPr id="35" name="Rectangle 34"/>
            <p:cNvSpPr/>
            <p:nvPr/>
          </p:nvSpPr>
          <p:spPr>
            <a:xfrm>
              <a:off x="5199438" y="5269150"/>
              <a:ext cx="466930" cy="223736"/>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A</a:t>
              </a:r>
            </a:p>
          </p:txBody>
        </p:sp>
      </p:grpSp>
      <p:grpSp>
        <p:nvGrpSpPr>
          <p:cNvPr id="36" name="Group 35"/>
          <p:cNvGrpSpPr/>
          <p:nvPr/>
        </p:nvGrpSpPr>
        <p:grpSpPr>
          <a:xfrm>
            <a:off x="5143502" y="6068484"/>
            <a:ext cx="2082943" cy="167804"/>
            <a:chOff x="4045087" y="5269150"/>
            <a:chExt cx="2777257" cy="223738"/>
          </a:xfrm>
        </p:grpSpPr>
        <p:sp>
          <p:nvSpPr>
            <p:cNvPr id="37" name="Rectangle 36"/>
            <p:cNvSpPr/>
            <p:nvPr/>
          </p:nvSpPr>
          <p:spPr>
            <a:xfrm>
              <a:off x="4045087" y="5275637"/>
              <a:ext cx="1146248" cy="21725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74NT</a:t>
              </a:r>
            </a:p>
          </p:txBody>
        </p:sp>
        <p:sp>
          <p:nvSpPr>
            <p:cNvPr id="38" name="Rectangle 37"/>
            <p:cNvSpPr/>
            <p:nvPr/>
          </p:nvSpPr>
          <p:spPr>
            <a:xfrm>
              <a:off x="5676096" y="5269150"/>
              <a:ext cx="1146248" cy="22373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74NT</a:t>
              </a:r>
            </a:p>
          </p:txBody>
        </p:sp>
        <p:sp>
          <p:nvSpPr>
            <p:cNvPr id="39" name="Rectangle 38"/>
            <p:cNvSpPr/>
            <p:nvPr/>
          </p:nvSpPr>
          <p:spPr>
            <a:xfrm>
              <a:off x="5199438" y="5269150"/>
              <a:ext cx="466930" cy="223736"/>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AT</a:t>
              </a:r>
            </a:p>
          </p:txBody>
        </p:sp>
      </p:grpSp>
      <p:sp>
        <p:nvSpPr>
          <p:cNvPr id="40"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41"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42"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99083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4" grpId="0"/>
      <p:bldP spid="15" grpId="0"/>
      <p:bldP spid="17" grpId="0"/>
      <p:bldP spid="18"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Introduction – Data input</a:t>
            </a:r>
            <a:endParaRPr lang="en-US" dirty="0"/>
          </a:p>
        </p:txBody>
      </p:sp>
      <p:sp>
        <p:nvSpPr>
          <p:cNvPr id="4" name="TextBox 3"/>
          <p:cNvSpPr txBox="1"/>
          <p:nvPr/>
        </p:nvSpPr>
        <p:spPr>
          <a:xfrm>
            <a:off x="663912" y="1292560"/>
            <a:ext cx="5620156" cy="400110"/>
          </a:xfrm>
          <a:prstGeom prst="rect">
            <a:avLst/>
          </a:prstGeom>
          <a:noFill/>
        </p:spPr>
        <p:txBody>
          <a:bodyPr wrap="square" rtlCol="0">
            <a:spAutoFit/>
          </a:bodyPr>
          <a:lstStyle/>
          <a:p>
            <a:r>
              <a:rPr lang="en-US" sz="2000" u="sng" dirty="0"/>
              <a:t>The </a:t>
            </a:r>
            <a:r>
              <a:rPr lang="en-US" sz="2000" u="sng" dirty="0" smtClean="0"/>
              <a:t>training set provides </a:t>
            </a:r>
            <a:r>
              <a:rPr lang="en-US" sz="2000" u="sng" dirty="0"/>
              <a:t>for each variant: </a:t>
            </a:r>
          </a:p>
        </p:txBody>
      </p:sp>
      <p:graphicFrame>
        <p:nvGraphicFramePr>
          <p:cNvPr id="5" name="Table 4"/>
          <p:cNvGraphicFramePr>
            <a:graphicFrameLocks noGrp="1"/>
          </p:cNvGraphicFramePr>
          <p:nvPr>
            <p:extLst>
              <p:ext uri="{D42A27DB-BD31-4B8C-83A1-F6EECF244321}">
                <p14:modId xmlns:p14="http://schemas.microsoft.com/office/powerpoint/2010/main" val="1077979172"/>
              </p:ext>
            </p:extLst>
          </p:nvPr>
        </p:nvGraphicFramePr>
        <p:xfrm>
          <a:off x="530763" y="1890037"/>
          <a:ext cx="8374300" cy="3977640"/>
        </p:xfrm>
        <a:graphic>
          <a:graphicData uri="http://schemas.openxmlformats.org/drawingml/2006/table">
            <a:tbl>
              <a:tblPr firstRow="1" bandRow="1">
                <a:tableStyleId>{5940675A-B579-460E-94D1-54222C63F5DA}</a:tableStyleId>
              </a:tblPr>
              <a:tblGrid>
                <a:gridCol w="2093575"/>
                <a:gridCol w="2093575"/>
                <a:gridCol w="2093575"/>
                <a:gridCol w="2093575"/>
              </a:tblGrid>
              <a:tr h="274320">
                <a:tc>
                  <a:txBody>
                    <a:bodyPr/>
                    <a:lstStyle/>
                    <a:p>
                      <a:r>
                        <a:rPr lang="en-US" sz="1800" dirty="0" smtClean="0"/>
                        <a:t>Polymorphism</a:t>
                      </a:r>
                      <a:r>
                        <a:rPr lang="en-US" sz="1800" baseline="0" dirty="0" smtClean="0"/>
                        <a:t> </a:t>
                      </a:r>
                      <a:endParaRPr lang="en-US" sz="1800" dirty="0"/>
                    </a:p>
                  </a:txBody>
                  <a:tcPr marL="68580" marR="68580" marT="34290" marB="34290"/>
                </a:tc>
                <a:tc>
                  <a:txBody>
                    <a:bodyPr/>
                    <a:lstStyle/>
                    <a:p>
                      <a:r>
                        <a:rPr lang="en-US" sz="1800" dirty="0" smtClean="0"/>
                        <a:t>Expression </a:t>
                      </a:r>
                      <a:endParaRPr lang="en-US" sz="1800" dirty="0"/>
                    </a:p>
                  </a:txBody>
                  <a:tcPr marL="68580" marR="68580" marT="34290" marB="34290"/>
                </a:tc>
                <a:tc>
                  <a:txBody>
                    <a:bodyPr/>
                    <a:lstStyle/>
                    <a:p>
                      <a:r>
                        <a:rPr lang="en-US" sz="1800" dirty="0" smtClean="0"/>
                        <a:t>Regulatory effect</a:t>
                      </a:r>
                      <a:endParaRPr lang="en-US" sz="1800" dirty="0"/>
                    </a:p>
                  </a:txBody>
                  <a:tcPr marL="68580" marR="68580" marT="34290" marB="34290"/>
                </a:tc>
                <a:tc>
                  <a:txBody>
                    <a:bodyPr/>
                    <a:lstStyle/>
                    <a:p>
                      <a:r>
                        <a:rPr lang="en-US" sz="1800" dirty="0" err="1" smtClean="0"/>
                        <a:t>eQTL</a:t>
                      </a:r>
                      <a:endParaRPr lang="en-US" sz="1800" dirty="0"/>
                    </a:p>
                  </a:txBody>
                  <a:tcPr marL="68580" marR="68580" marT="34290" marB="34290"/>
                </a:tc>
              </a:tr>
              <a:tr h="3360420">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err="1" smtClean="0"/>
                        <a:t>rsID</a:t>
                      </a:r>
                      <a:endParaRPr lang="en-US" sz="1800" dirty="0" smtClean="0"/>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smtClean="0"/>
                        <a:t>chromosome and position of the centered variant in hg19</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smtClean="0"/>
                        <a:t>sequences of the reference allele and alternate allele. </a:t>
                      </a:r>
                    </a:p>
                    <a:p>
                      <a:endParaRPr lang="en-US" sz="1800" dirty="0"/>
                    </a:p>
                  </a:txBody>
                  <a:tcPr marL="68580" marR="68580" marT="34290" marB="34290"/>
                </a:tc>
                <a:tc>
                  <a:txBody>
                    <a:bodyPr/>
                    <a:lstStyle/>
                    <a:p>
                      <a:r>
                        <a:rPr lang="en-US" sz="1800" dirty="0" smtClean="0"/>
                        <a:t>For the reference allele (C.A.) and the alternative allele (C.B.): </a:t>
                      </a:r>
                    </a:p>
                    <a:p>
                      <a:pPr marL="285750" indent="-285750">
                        <a:buFont typeface="Arial" panose="020B0604020202020204" pitchFamily="34" charset="0"/>
                        <a:buChar char="•"/>
                      </a:pPr>
                      <a:r>
                        <a:rPr lang="en-US" sz="1800" dirty="0" smtClean="0"/>
                        <a:t>log2 fold expression level (log2FC; RNA/plasmid).</a:t>
                      </a:r>
                    </a:p>
                    <a:p>
                      <a:pPr marL="285750" indent="-285750">
                        <a:buFont typeface="Arial" panose="020B0604020202020204" pitchFamily="34" charset="0"/>
                        <a:buChar char="•"/>
                      </a:pPr>
                      <a:r>
                        <a:rPr lang="en-US" sz="1800" dirty="0" smtClean="0"/>
                        <a:t>log2 ratio (alt/ref) of expression</a:t>
                      </a:r>
                      <a:r>
                        <a:rPr lang="en-US" sz="1800" baseline="0" dirty="0" smtClean="0"/>
                        <a:t> </a:t>
                      </a:r>
                      <a:r>
                        <a:rPr lang="en-US" sz="1800" dirty="0" smtClean="0"/>
                        <a:t>(</a:t>
                      </a:r>
                      <a:r>
                        <a:rPr lang="en-US" sz="1800" dirty="0" err="1" smtClean="0"/>
                        <a:t>LogSkew.Comb</a:t>
                      </a:r>
                      <a:r>
                        <a:rPr lang="en-US" sz="1800" dirty="0" smtClean="0"/>
                        <a:t>).</a:t>
                      </a:r>
                    </a:p>
                    <a:p>
                      <a:pPr marL="285750" indent="-285750">
                        <a:buFont typeface="Arial" panose="020B0604020202020204" pitchFamily="34" charset="0"/>
                        <a:buChar char="•"/>
                      </a:pPr>
                      <a:r>
                        <a:rPr lang="en-US" sz="1800" dirty="0" smtClean="0"/>
                        <a:t>Corresponding</a:t>
                      </a:r>
                      <a:r>
                        <a:rPr lang="en-US" sz="1800" baseline="0" dirty="0" smtClean="0"/>
                        <a:t> p-values.</a:t>
                      </a:r>
                      <a:endParaRPr lang="en-US" sz="1800" dirty="0"/>
                    </a:p>
                  </a:txBody>
                  <a:tcPr marL="68580" marR="68580" marT="34290" marB="34290"/>
                </a:tc>
                <a:tc>
                  <a:txBody>
                    <a:bodyPr/>
                    <a:lstStyle/>
                    <a:p>
                      <a:r>
                        <a:rPr lang="en-US" sz="1800" dirty="0" err="1" smtClean="0"/>
                        <a:t>Regulatory_Hit</a:t>
                      </a:r>
                      <a:r>
                        <a:rPr lang="en-US" sz="1800" dirty="0" smtClean="0"/>
                        <a:t> </a:t>
                      </a:r>
                    </a:p>
                    <a:p>
                      <a:r>
                        <a:rPr lang="en-US" sz="1800" dirty="0" smtClean="0"/>
                        <a:t>(0 = no significant effect, </a:t>
                      </a:r>
                    </a:p>
                    <a:p>
                      <a:r>
                        <a:rPr lang="en-US" sz="1800" dirty="0" smtClean="0"/>
                        <a:t>1 = regulatory effect) </a:t>
                      </a:r>
                      <a:r>
                        <a:rPr lang="en-US" sz="1800" dirty="0" err="1" smtClean="0"/>
                        <a:t>emVar_Hit</a:t>
                      </a:r>
                      <a:r>
                        <a:rPr lang="en-US" sz="1800" dirty="0" smtClean="0"/>
                        <a:t> </a:t>
                      </a:r>
                    </a:p>
                    <a:p>
                      <a:r>
                        <a:rPr lang="en-US" sz="1800" dirty="0" smtClean="0"/>
                        <a:t>(0 = no significant effect, </a:t>
                      </a:r>
                    </a:p>
                    <a:p>
                      <a:r>
                        <a:rPr lang="en-US" sz="1800" dirty="0" smtClean="0"/>
                        <a:t>1 = allelic skew)</a:t>
                      </a:r>
                    </a:p>
                    <a:p>
                      <a:r>
                        <a:rPr lang="en-US" sz="1200" dirty="0" smtClean="0"/>
                        <a:t>*</a:t>
                      </a:r>
                      <a:r>
                        <a:rPr lang="en-US" sz="1200" dirty="0" err="1" smtClean="0"/>
                        <a:t>em</a:t>
                      </a:r>
                      <a:r>
                        <a:rPr lang="en-US" sz="1200" dirty="0" smtClean="0"/>
                        <a:t> – expression modulating</a:t>
                      </a:r>
                    </a:p>
                  </a:txBody>
                  <a:tcPr marL="68580" marR="68580" marT="34290" marB="34290"/>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err="1" smtClean="0"/>
                        <a:t>eQTL</a:t>
                      </a:r>
                      <a:r>
                        <a:rPr lang="en-US" sz="1800" dirty="0" smtClean="0"/>
                        <a:t> associated gene</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err="1" smtClean="0"/>
                        <a:t>eQTL</a:t>
                      </a:r>
                      <a:r>
                        <a:rPr lang="en-US" sz="1800" dirty="0" smtClean="0"/>
                        <a:t> beta</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err="1" smtClean="0"/>
                        <a:t>eQTL</a:t>
                      </a:r>
                      <a:r>
                        <a:rPr lang="en-US" sz="1800" dirty="0" smtClean="0"/>
                        <a:t> t-statistic</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err="1" smtClean="0"/>
                        <a:t>eQTL</a:t>
                      </a:r>
                      <a:r>
                        <a:rPr lang="en-US" sz="1800" dirty="0" smtClean="0"/>
                        <a:t> p-value</a:t>
                      </a:r>
                    </a:p>
                    <a:p>
                      <a:endParaRPr lang="en-US" sz="1800" dirty="0"/>
                    </a:p>
                  </a:txBody>
                  <a:tcPr marL="68580" marR="68580" marT="34290" marB="34290"/>
                </a:tc>
              </a:tr>
            </a:tbl>
          </a:graphicData>
        </a:graphic>
      </p:graphicFrame>
      <p:sp>
        <p:nvSpPr>
          <p:cNvPr id="3" name="TextBox 2"/>
          <p:cNvSpPr txBox="1"/>
          <p:nvPr/>
        </p:nvSpPr>
        <p:spPr>
          <a:xfrm>
            <a:off x="628648" y="6010618"/>
            <a:ext cx="8178529" cy="307777"/>
          </a:xfrm>
          <a:prstGeom prst="rect">
            <a:avLst/>
          </a:prstGeom>
          <a:noFill/>
        </p:spPr>
        <p:txBody>
          <a:bodyPr wrap="square" rtlCol="0">
            <a:spAutoFit/>
          </a:bodyPr>
          <a:lstStyle/>
          <a:p>
            <a:r>
              <a:rPr lang="en-US" sz="1400" dirty="0"/>
              <a:t>*Predicators could </a:t>
            </a:r>
            <a:r>
              <a:rPr lang="en-US" sz="1400" dirty="0" smtClean="0"/>
              <a:t>use any other type of data (</a:t>
            </a:r>
            <a:r>
              <a:rPr lang="en-US" sz="1400" dirty="0"/>
              <a:t>e.g. histone marks, motif hits, etc.) </a:t>
            </a:r>
            <a:r>
              <a:rPr lang="en-US" sz="1400" dirty="0" smtClean="0"/>
              <a:t>based on genomic location</a:t>
            </a:r>
            <a:endParaRPr lang="en-US" sz="1400" dirty="0"/>
          </a:p>
        </p:txBody>
      </p:sp>
      <p:sp>
        <p:nvSpPr>
          <p:cNvPr id="6"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7"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8"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7994269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Introduction – task 1</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14349885"/>
              </p:ext>
            </p:extLst>
          </p:nvPr>
        </p:nvGraphicFramePr>
        <p:xfrm>
          <a:off x="4786011" y="1511593"/>
          <a:ext cx="4173165" cy="4341972"/>
        </p:xfrm>
        <a:graphic>
          <a:graphicData uri="http://schemas.openxmlformats.org/drawingml/2006/table">
            <a:tbl>
              <a:tblPr firstRow="1" bandRow="1">
                <a:tableStyleId>{5940675A-B579-460E-94D1-54222C63F5DA}</a:tableStyleId>
              </a:tblPr>
              <a:tblGrid>
                <a:gridCol w="885215"/>
                <a:gridCol w="1498059"/>
                <a:gridCol w="1789891"/>
              </a:tblGrid>
              <a:tr h="278130">
                <a:tc>
                  <a:txBody>
                    <a:bodyPr/>
                    <a:lstStyle/>
                    <a:p>
                      <a:r>
                        <a:rPr lang="en-US" sz="1800" dirty="0" smtClean="0"/>
                        <a:t>Group</a:t>
                      </a:r>
                      <a:endParaRPr lang="en-US" sz="1800" dirty="0"/>
                    </a:p>
                  </a:txBody>
                  <a:tcPr marL="68580" marR="68580" marT="34290" marB="34290"/>
                </a:tc>
                <a:tc>
                  <a:txBody>
                    <a:bodyPr/>
                    <a:lstStyle/>
                    <a:p>
                      <a:r>
                        <a:rPr lang="en-US" sz="1800" dirty="0" smtClean="0"/>
                        <a:t>#Submissions</a:t>
                      </a:r>
                      <a:endParaRPr lang="en-US" sz="1800" dirty="0"/>
                    </a:p>
                  </a:txBody>
                  <a:tcPr marL="68580" marR="68580" marT="34290" marB="34290"/>
                </a:tc>
                <a:tc>
                  <a:txBody>
                    <a:bodyPr/>
                    <a:lstStyle/>
                    <a:p>
                      <a:r>
                        <a:rPr lang="en-US" sz="1800" dirty="0" smtClean="0"/>
                        <a:t>Methods</a:t>
                      </a:r>
                      <a:endParaRPr lang="en-US" sz="1800" dirty="0"/>
                    </a:p>
                  </a:txBody>
                  <a:tcPr marL="68580" marR="68580" marT="34290" marB="34290"/>
                </a:tc>
              </a:tr>
              <a:tr h="830104">
                <a:tc>
                  <a:txBody>
                    <a:bodyPr/>
                    <a:lstStyle/>
                    <a:p>
                      <a:r>
                        <a:rPr lang="en-US" sz="1800" dirty="0" smtClean="0"/>
                        <a:t>1</a:t>
                      </a:r>
                      <a:endParaRPr lang="en-US" sz="1800" dirty="0"/>
                    </a:p>
                  </a:txBody>
                  <a:tcPr marL="68580" marR="68580" marT="34290" marB="34290"/>
                </a:tc>
                <a:tc>
                  <a:txBody>
                    <a:bodyPr/>
                    <a:lstStyle/>
                    <a:p>
                      <a:r>
                        <a:rPr lang="en-US" sz="1800" dirty="0" smtClean="0"/>
                        <a:t>6</a:t>
                      </a:r>
                      <a:endParaRPr lang="en-US" sz="1800" dirty="0"/>
                    </a:p>
                  </a:txBody>
                  <a:tcPr marL="68580" marR="68580" marT="34290" marB="34290"/>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kern="1200" dirty="0" err="1" smtClean="0">
                          <a:solidFill>
                            <a:schemeClr val="tx1"/>
                          </a:solidFill>
                          <a:latin typeface="+mn-lt"/>
                          <a:ea typeface="+mn-ea"/>
                          <a:cs typeface="+mn-cs"/>
                        </a:rPr>
                        <a:t>Elasticnet</a:t>
                      </a:r>
                      <a:r>
                        <a:rPr lang="en-US" sz="1800" kern="1200" dirty="0" smtClean="0">
                          <a:solidFill>
                            <a:schemeClr val="tx1"/>
                          </a:solidFill>
                          <a:latin typeface="+mn-lt"/>
                          <a:ea typeface="+mn-ea"/>
                          <a:cs typeface="+mn-cs"/>
                        </a:rPr>
                        <a:t>, </a:t>
                      </a:r>
                      <a:r>
                        <a:rPr lang="en-US" sz="1800" kern="1200" dirty="0" err="1" smtClean="0">
                          <a:solidFill>
                            <a:schemeClr val="tx1"/>
                          </a:solidFill>
                          <a:latin typeface="+mn-lt"/>
                          <a:ea typeface="+mn-ea"/>
                          <a:cs typeface="+mn-cs"/>
                        </a:rPr>
                        <a:t>gbm</a:t>
                      </a:r>
                      <a:r>
                        <a:rPr lang="en-US" sz="1800" kern="1200" dirty="0" smtClean="0">
                          <a:solidFill>
                            <a:schemeClr val="tx1"/>
                          </a:solidFill>
                          <a:latin typeface="+mn-lt"/>
                          <a:ea typeface="+mn-ea"/>
                          <a:cs typeface="+mn-cs"/>
                        </a:rPr>
                        <a:t>, lasso, ridge, random forest, SVM</a:t>
                      </a:r>
                    </a:p>
                  </a:txBody>
                  <a:tcPr marL="7144" marR="7144" marT="7144" marB="0" anchor="b"/>
                </a:tc>
              </a:tr>
              <a:tr h="418624">
                <a:tc>
                  <a:txBody>
                    <a:bodyPr/>
                    <a:lstStyle/>
                    <a:p>
                      <a:r>
                        <a:rPr lang="en-US" sz="1800" dirty="0" smtClean="0"/>
                        <a:t>2</a:t>
                      </a:r>
                      <a:endParaRPr lang="en-US" sz="1800" dirty="0"/>
                    </a:p>
                  </a:txBody>
                  <a:tcPr marL="68580" marR="68580" marT="34290" marB="34290"/>
                </a:tc>
                <a:tc>
                  <a:txBody>
                    <a:bodyPr/>
                    <a:lstStyle/>
                    <a:p>
                      <a:pPr marL="0" algn="l" defTabSz="914400" rtl="0" eaLnBrk="1" fontAlgn="b" latinLnBrk="0" hangingPunct="1"/>
                      <a:r>
                        <a:rPr lang="en-US" sz="1800" kern="1200" dirty="0" smtClean="0">
                          <a:solidFill>
                            <a:schemeClr val="tx1"/>
                          </a:solidFill>
                          <a:latin typeface="+mn-lt"/>
                          <a:ea typeface="+mn-ea"/>
                          <a:cs typeface="+mn-cs"/>
                        </a:rPr>
                        <a:t>6</a:t>
                      </a:r>
                      <a:endParaRPr lang="en-US" sz="1800" kern="1200" dirty="0">
                        <a:solidFill>
                          <a:schemeClr val="tx1"/>
                        </a:solidFill>
                        <a:latin typeface="+mn-lt"/>
                        <a:ea typeface="+mn-ea"/>
                        <a:cs typeface="+mn-cs"/>
                      </a:endParaRPr>
                    </a:p>
                  </a:txBody>
                  <a:tcPr marL="68580" marR="68580" marT="34290" marB="34290"/>
                </a:tc>
                <a:tc>
                  <a:txBody>
                    <a:bodyPr/>
                    <a:lstStyle/>
                    <a:p>
                      <a:pPr marL="0" algn="l" defTabSz="914400" rtl="0" eaLnBrk="1" fontAlgn="b" latinLnBrk="0" hangingPunct="1"/>
                      <a:r>
                        <a:rPr lang="en-US" sz="1800" kern="1200" dirty="0" smtClean="0">
                          <a:solidFill>
                            <a:schemeClr val="tx1"/>
                          </a:solidFill>
                          <a:latin typeface="+mn-lt"/>
                          <a:ea typeface="+mn-ea"/>
                          <a:cs typeface="+mn-cs"/>
                        </a:rPr>
                        <a:t>gradient boosting</a:t>
                      </a:r>
                      <a:endParaRPr lang="en-US" sz="1800" kern="1200" dirty="0">
                        <a:solidFill>
                          <a:schemeClr val="tx1"/>
                        </a:solidFill>
                        <a:latin typeface="+mn-lt"/>
                        <a:ea typeface="+mn-ea"/>
                        <a:cs typeface="+mn-cs"/>
                      </a:endParaRPr>
                    </a:p>
                  </a:txBody>
                  <a:tcPr marL="7144" marR="7144" marT="7144" marB="0" anchor="b"/>
                </a:tc>
              </a:tr>
              <a:tr h="278130">
                <a:tc>
                  <a:txBody>
                    <a:bodyPr/>
                    <a:lstStyle/>
                    <a:p>
                      <a:r>
                        <a:rPr lang="en-US" sz="1800" dirty="0" smtClean="0"/>
                        <a:t>3</a:t>
                      </a:r>
                      <a:endParaRPr lang="en-US" sz="1800" dirty="0"/>
                    </a:p>
                  </a:txBody>
                  <a:tcPr marL="68580" marR="68580" marT="34290" marB="34290"/>
                </a:tc>
                <a:tc>
                  <a:txBody>
                    <a:bodyPr/>
                    <a:lstStyle/>
                    <a:p>
                      <a:pPr marL="0" algn="l" defTabSz="914400" rtl="0" eaLnBrk="1" fontAlgn="b" latinLnBrk="0" hangingPunct="1"/>
                      <a:r>
                        <a:rPr lang="en-US" sz="1800" kern="1200" dirty="0" smtClean="0">
                          <a:solidFill>
                            <a:schemeClr val="tx1"/>
                          </a:solidFill>
                          <a:latin typeface="+mn-lt"/>
                          <a:ea typeface="+mn-ea"/>
                          <a:cs typeface="+mn-cs"/>
                        </a:rPr>
                        <a:t>1</a:t>
                      </a:r>
                      <a:endParaRPr lang="en-US" sz="1800" kern="1200" dirty="0">
                        <a:solidFill>
                          <a:schemeClr val="tx1"/>
                        </a:solidFill>
                        <a:latin typeface="+mn-lt"/>
                        <a:ea typeface="+mn-ea"/>
                        <a:cs typeface="+mn-cs"/>
                      </a:endParaRPr>
                    </a:p>
                  </a:txBody>
                  <a:tcPr marL="68580" marR="68580" marT="34290" marB="34290"/>
                </a:tc>
                <a:tc>
                  <a:txBody>
                    <a:bodyPr/>
                    <a:lstStyle/>
                    <a:p>
                      <a:pPr marL="0" algn="l" defTabSz="914400" rtl="0" eaLnBrk="1" fontAlgn="b" latinLnBrk="0" hangingPunct="1"/>
                      <a:r>
                        <a:rPr lang="en-US" sz="1800" kern="1200" dirty="0" smtClean="0">
                          <a:solidFill>
                            <a:schemeClr val="tx1"/>
                          </a:solidFill>
                          <a:latin typeface="+mn-lt"/>
                          <a:ea typeface="+mn-ea"/>
                          <a:cs typeface="+mn-cs"/>
                        </a:rPr>
                        <a:t>SVM</a:t>
                      </a:r>
                      <a:endParaRPr lang="en-US" sz="1800" kern="1200" dirty="0">
                        <a:solidFill>
                          <a:schemeClr val="tx1"/>
                        </a:solidFill>
                        <a:latin typeface="+mn-lt"/>
                        <a:ea typeface="+mn-ea"/>
                        <a:cs typeface="+mn-cs"/>
                      </a:endParaRPr>
                    </a:p>
                  </a:txBody>
                  <a:tcPr marL="7144" marR="7144" marT="7144" marB="0" anchor="b"/>
                </a:tc>
              </a:tr>
              <a:tr h="830104">
                <a:tc>
                  <a:txBody>
                    <a:bodyPr/>
                    <a:lstStyle/>
                    <a:p>
                      <a:r>
                        <a:rPr lang="en-US" sz="1800" dirty="0" smtClean="0"/>
                        <a:t>4</a:t>
                      </a:r>
                      <a:endParaRPr lang="en-US" sz="1800" dirty="0"/>
                    </a:p>
                  </a:txBody>
                  <a:tcPr marL="68580" marR="68580" marT="34290" marB="34290"/>
                </a:tc>
                <a:tc>
                  <a:txBody>
                    <a:bodyPr/>
                    <a:lstStyle/>
                    <a:p>
                      <a:pPr marL="0" algn="l" defTabSz="914400" rtl="0" eaLnBrk="1" fontAlgn="b" latinLnBrk="0" hangingPunct="1"/>
                      <a:r>
                        <a:rPr lang="en-US" sz="1800" kern="1200" dirty="0" smtClean="0">
                          <a:solidFill>
                            <a:schemeClr val="tx1"/>
                          </a:solidFill>
                          <a:latin typeface="+mn-lt"/>
                          <a:ea typeface="+mn-ea"/>
                          <a:cs typeface="+mn-cs"/>
                        </a:rPr>
                        <a:t>1</a:t>
                      </a:r>
                      <a:endParaRPr lang="en-US" sz="1800" kern="1200" dirty="0">
                        <a:solidFill>
                          <a:schemeClr val="tx1"/>
                        </a:solidFill>
                        <a:latin typeface="+mn-lt"/>
                        <a:ea typeface="+mn-ea"/>
                        <a:cs typeface="+mn-cs"/>
                      </a:endParaRPr>
                    </a:p>
                  </a:txBody>
                  <a:tcPr marL="68580" marR="68580" marT="34290" marB="34290"/>
                </a:tc>
                <a:tc>
                  <a:txBody>
                    <a:bodyPr/>
                    <a:lstStyle/>
                    <a:p>
                      <a:pPr marL="0" algn="l" defTabSz="914400" rtl="0" eaLnBrk="1" fontAlgn="b" latinLnBrk="0" hangingPunct="1"/>
                      <a:r>
                        <a:rPr lang="en-US" sz="1800" kern="1200" dirty="0" smtClean="0">
                          <a:solidFill>
                            <a:schemeClr val="tx1"/>
                          </a:solidFill>
                          <a:latin typeface="+mn-lt"/>
                          <a:ea typeface="+mn-ea"/>
                          <a:cs typeface="+mn-cs"/>
                        </a:rPr>
                        <a:t>ensemble of regularized regression and classification</a:t>
                      </a:r>
                      <a:endParaRPr lang="en-US" sz="1800" kern="1200" dirty="0">
                        <a:solidFill>
                          <a:schemeClr val="tx1"/>
                        </a:solidFill>
                        <a:latin typeface="+mn-lt"/>
                        <a:ea typeface="+mn-ea"/>
                        <a:cs typeface="+mn-cs"/>
                      </a:endParaRPr>
                    </a:p>
                  </a:txBody>
                  <a:tcPr marL="7144" marR="7144" marT="7144" marB="0" anchor="b"/>
                </a:tc>
              </a:tr>
              <a:tr h="278130">
                <a:tc>
                  <a:txBody>
                    <a:bodyPr/>
                    <a:lstStyle/>
                    <a:p>
                      <a:r>
                        <a:rPr lang="en-US" sz="1800" dirty="0" smtClean="0"/>
                        <a:t>5</a:t>
                      </a:r>
                      <a:endParaRPr lang="en-US" sz="1800" dirty="0"/>
                    </a:p>
                  </a:txBody>
                  <a:tcPr marL="68580" marR="68580" marT="34290" marB="34290"/>
                </a:tc>
                <a:tc>
                  <a:txBody>
                    <a:bodyPr/>
                    <a:lstStyle/>
                    <a:p>
                      <a:r>
                        <a:rPr lang="en-US" sz="1800" kern="1200" dirty="0" smtClean="0">
                          <a:solidFill>
                            <a:schemeClr val="tx1"/>
                          </a:solidFill>
                          <a:latin typeface="+mn-lt"/>
                          <a:ea typeface="+mn-ea"/>
                          <a:cs typeface="+mn-cs"/>
                        </a:rPr>
                        <a:t>2</a:t>
                      </a:r>
                      <a:endParaRPr lang="en-US" sz="1800" kern="1200" dirty="0">
                        <a:solidFill>
                          <a:schemeClr val="tx1"/>
                        </a:solidFill>
                        <a:latin typeface="+mn-lt"/>
                        <a:ea typeface="+mn-ea"/>
                        <a:cs typeface="+mn-cs"/>
                      </a:endParaRPr>
                    </a:p>
                  </a:txBody>
                  <a:tcPr marL="68580" marR="68580" marT="34290" marB="34290"/>
                </a:tc>
                <a:tc>
                  <a:txBody>
                    <a:bodyPr/>
                    <a:lstStyle/>
                    <a:p>
                      <a:pPr algn="l" fontAlgn="b"/>
                      <a:r>
                        <a:rPr lang="en-US" sz="1800" kern="1200" dirty="0" err="1" smtClean="0">
                          <a:solidFill>
                            <a:schemeClr val="tx1"/>
                          </a:solidFill>
                          <a:latin typeface="+mn-lt"/>
                          <a:ea typeface="+mn-ea"/>
                          <a:cs typeface="+mn-cs"/>
                        </a:rPr>
                        <a:t>gkm</a:t>
                      </a:r>
                      <a:r>
                        <a:rPr lang="en-US" sz="1800" kern="1200" dirty="0" smtClean="0">
                          <a:solidFill>
                            <a:schemeClr val="tx1"/>
                          </a:solidFill>
                          <a:latin typeface="+mn-lt"/>
                          <a:ea typeface="+mn-ea"/>
                          <a:cs typeface="+mn-cs"/>
                        </a:rPr>
                        <a:t>-SVM</a:t>
                      </a:r>
                      <a:endParaRPr lang="en-US" sz="1800" kern="1200" dirty="0">
                        <a:solidFill>
                          <a:schemeClr val="tx1"/>
                        </a:solidFill>
                        <a:latin typeface="+mn-lt"/>
                        <a:ea typeface="+mn-ea"/>
                        <a:cs typeface="+mn-cs"/>
                      </a:endParaRPr>
                    </a:p>
                  </a:txBody>
                  <a:tcPr marL="7144" marR="7144" marT="7144" marB="0" anchor="b"/>
                </a:tc>
              </a:tr>
              <a:tr h="278130">
                <a:tc>
                  <a:txBody>
                    <a:bodyPr/>
                    <a:lstStyle/>
                    <a:p>
                      <a:r>
                        <a:rPr lang="en-US" sz="1800" dirty="0" smtClean="0"/>
                        <a:t>6</a:t>
                      </a:r>
                      <a:endParaRPr lang="en-US" sz="1800" dirty="0"/>
                    </a:p>
                  </a:txBody>
                  <a:tcPr marL="68580" marR="68580" marT="34290" marB="34290"/>
                </a:tc>
                <a:tc>
                  <a:txBody>
                    <a:bodyPr/>
                    <a:lstStyle/>
                    <a:p>
                      <a:r>
                        <a:rPr lang="en-US" sz="1800" dirty="0" smtClean="0"/>
                        <a:t>3</a:t>
                      </a:r>
                      <a:endParaRPr lang="en-US" sz="1800" dirty="0"/>
                    </a:p>
                  </a:txBody>
                  <a:tcPr marL="68580" marR="68580" marT="34290" marB="34290"/>
                </a:tc>
                <a:tc>
                  <a:txBody>
                    <a:bodyPr/>
                    <a:lstStyle/>
                    <a:p>
                      <a:r>
                        <a:rPr lang="en-US" sz="1800" dirty="0" smtClean="0"/>
                        <a:t>random forest</a:t>
                      </a:r>
                      <a:endParaRPr lang="en-US" sz="1800" dirty="0"/>
                    </a:p>
                  </a:txBody>
                  <a:tcPr marL="68580" marR="68580" marT="34290" marB="34290"/>
                </a:tc>
              </a:tr>
              <a:tr h="278130">
                <a:tc>
                  <a:txBody>
                    <a:bodyPr/>
                    <a:lstStyle/>
                    <a:p>
                      <a:r>
                        <a:rPr lang="en-US" sz="1800" dirty="0" smtClean="0"/>
                        <a:t>7</a:t>
                      </a:r>
                      <a:endParaRPr lang="en-US" sz="1800" dirty="0"/>
                    </a:p>
                  </a:txBody>
                  <a:tcPr marL="68580" marR="68580" marT="34290" marB="34290"/>
                </a:tc>
                <a:tc>
                  <a:txBody>
                    <a:bodyPr/>
                    <a:lstStyle/>
                    <a:p>
                      <a:r>
                        <a:rPr lang="en-US" sz="1800" dirty="0" smtClean="0"/>
                        <a:t>1</a:t>
                      </a:r>
                      <a:endParaRPr lang="en-US" sz="1800" dirty="0"/>
                    </a:p>
                  </a:txBody>
                  <a:tcPr marL="68580" marR="68580" marT="34290" marB="34290"/>
                </a:tc>
                <a:tc>
                  <a:txBody>
                    <a:bodyPr/>
                    <a:lstStyle/>
                    <a:p>
                      <a:r>
                        <a:rPr lang="en-US" sz="1800" dirty="0" smtClean="0"/>
                        <a:t>random forest</a:t>
                      </a:r>
                      <a:endParaRPr lang="en-US" sz="1800" dirty="0"/>
                    </a:p>
                  </a:txBody>
                  <a:tcPr marL="68580" marR="68580" marT="34290" marB="34290"/>
                </a:tc>
              </a:tr>
            </a:tbl>
          </a:graphicData>
        </a:graphic>
      </p:graphicFrame>
      <p:sp>
        <p:nvSpPr>
          <p:cNvPr id="7" name="TextBox 6"/>
          <p:cNvSpPr txBox="1"/>
          <p:nvPr/>
        </p:nvSpPr>
        <p:spPr>
          <a:xfrm>
            <a:off x="654182" y="2389368"/>
            <a:ext cx="1050587" cy="400110"/>
          </a:xfrm>
          <a:prstGeom prst="rect">
            <a:avLst/>
          </a:prstGeom>
          <a:noFill/>
        </p:spPr>
        <p:txBody>
          <a:bodyPr wrap="square" rtlCol="0">
            <a:spAutoFit/>
          </a:bodyPr>
          <a:lstStyle/>
          <a:p>
            <a:r>
              <a:rPr lang="en-US" sz="2000" u="sng" dirty="0"/>
              <a:t>Output</a:t>
            </a:r>
          </a:p>
        </p:txBody>
      </p:sp>
      <p:sp>
        <p:nvSpPr>
          <p:cNvPr id="8" name="TextBox 7"/>
          <p:cNvSpPr txBox="1"/>
          <p:nvPr/>
        </p:nvSpPr>
        <p:spPr>
          <a:xfrm>
            <a:off x="1031740" y="6027237"/>
            <a:ext cx="7251970" cy="307777"/>
          </a:xfrm>
          <a:prstGeom prst="rect">
            <a:avLst/>
          </a:prstGeom>
          <a:noFill/>
        </p:spPr>
        <p:txBody>
          <a:bodyPr wrap="square" rtlCol="0">
            <a:spAutoFit/>
          </a:bodyPr>
          <a:lstStyle/>
          <a:p>
            <a:r>
              <a:rPr lang="en-US" sz="1400" dirty="0"/>
              <a:t>* Different submissions from the same group use different methods/features</a:t>
            </a:r>
          </a:p>
        </p:txBody>
      </p:sp>
      <p:sp>
        <p:nvSpPr>
          <p:cNvPr id="9" name="TextBox 8"/>
          <p:cNvSpPr txBox="1"/>
          <p:nvPr/>
        </p:nvSpPr>
        <p:spPr>
          <a:xfrm>
            <a:off x="569672" y="2829140"/>
            <a:ext cx="3646657" cy="2862322"/>
          </a:xfrm>
          <a:prstGeom prst="rect">
            <a:avLst/>
          </a:prstGeom>
          <a:noFill/>
        </p:spPr>
        <p:txBody>
          <a:bodyPr wrap="square" rtlCol="0">
            <a:spAutoFit/>
          </a:bodyPr>
          <a:lstStyle/>
          <a:p>
            <a:r>
              <a:rPr lang="en-US" sz="2000" dirty="0"/>
              <a:t>Participants are asked to submit</a:t>
            </a:r>
            <a:r>
              <a:rPr lang="en-US" sz="2000" dirty="0" smtClean="0"/>
              <a:t>:</a:t>
            </a:r>
            <a:endParaRPr lang="en-US" sz="2000" dirty="0"/>
          </a:p>
          <a:p>
            <a:pPr marL="257175" indent="-257175">
              <a:buFont typeface="+mj-lt"/>
              <a:buAutoNum type="arabicPeriod"/>
            </a:pPr>
            <a:r>
              <a:rPr lang="en-US" sz="2000" dirty="0"/>
              <a:t>Predicted log2 expression level for the reference allele (C.A.) and the alternate allele (C.B.) (i.e. log2FC). </a:t>
            </a:r>
          </a:p>
          <a:p>
            <a:pPr marL="257175" indent="-257175">
              <a:buFont typeface="+mj-lt"/>
              <a:buAutoNum type="arabicPeriod"/>
            </a:pPr>
            <a:r>
              <a:rPr lang="en-US" sz="2000" dirty="0"/>
              <a:t>The probability that each sequence is a Regulatory Hit.  </a:t>
            </a:r>
          </a:p>
          <a:p>
            <a:pPr marL="257175" indent="-257175">
              <a:buFont typeface="+mj-lt"/>
              <a:buAutoNum type="arabicPeriod"/>
            </a:pPr>
            <a:r>
              <a:rPr lang="en-US" sz="2000" dirty="0"/>
              <a:t>Standard deviation indicating confidence.</a:t>
            </a:r>
          </a:p>
        </p:txBody>
      </p:sp>
      <p:sp>
        <p:nvSpPr>
          <p:cNvPr id="10" name="TextBox 9"/>
          <p:cNvSpPr txBox="1"/>
          <p:nvPr/>
        </p:nvSpPr>
        <p:spPr>
          <a:xfrm>
            <a:off x="654182" y="1299689"/>
            <a:ext cx="1050587" cy="400110"/>
          </a:xfrm>
          <a:prstGeom prst="rect">
            <a:avLst/>
          </a:prstGeom>
          <a:noFill/>
        </p:spPr>
        <p:txBody>
          <a:bodyPr wrap="square" rtlCol="0">
            <a:spAutoFit/>
          </a:bodyPr>
          <a:lstStyle/>
          <a:p>
            <a:r>
              <a:rPr lang="en-US" sz="2000" u="sng" dirty="0"/>
              <a:t>Data</a:t>
            </a:r>
          </a:p>
        </p:txBody>
      </p:sp>
      <p:sp>
        <p:nvSpPr>
          <p:cNvPr id="3" name="TextBox 2"/>
          <p:cNvSpPr txBox="1"/>
          <p:nvPr/>
        </p:nvSpPr>
        <p:spPr>
          <a:xfrm>
            <a:off x="654181" y="1710325"/>
            <a:ext cx="3477640" cy="707886"/>
          </a:xfrm>
          <a:prstGeom prst="rect">
            <a:avLst/>
          </a:prstGeom>
          <a:noFill/>
        </p:spPr>
        <p:txBody>
          <a:bodyPr wrap="square" rtlCol="0">
            <a:spAutoFit/>
          </a:bodyPr>
          <a:lstStyle/>
          <a:p>
            <a:r>
              <a:rPr lang="en-US" sz="2000" dirty="0"/>
              <a:t>3,006 variants (sequences)</a:t>
            </a:r>
          </a:p>
          <a:p>
            <a:r>
              <a:rPr lang="en-US" sz="2000" dirty="0" smtClean="0"/>
              <a:t>Polymorphism and </a:t>
            </a:r>
            <a:r>
              <a:rPr lang="en-US" sz="2000" dirty="0" err="1" smtClean="0"/>
              <a:t>eQTL</a:t>
            </a:r>
            <a:r>
              <a:rPr lang="en-US" sz="2000" dirty="0" smtClean="0"/>
              <a:t> details</a:t>
            </a:r>
            <a:endParaRPr lang="en-US" sz="2000" dirty="0"/>
          </a:p>
        </p:txBody>
      </p:sp>
      <p:sp>
        <p:nvSpPr>
          <p:cNvPr id="11"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2"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13"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54718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Introduction – task 2</a:t>
            </a:r>
            <a:endParaRPr lang="en-US" dirty="0"/>
          </a:p>
        </p:txBody>
      </p:sp>
      <p:graphicFrame>
        <p:nvGraphicFramePr>
          <p:cNvPr id="8" name="Content Placeholder 3"/>
          <p:cNvGraphicFramePr>
            <a:graphicFrameLocks noGrp="1"/>
          </p:cNvGraphicFramePr>
          <p:nvPr>
            <p:ph idx="1"/>
            <p:extLst>
              <p:ext uri="{D42A27DB-BD31-4B8C-83A1-F6EECF244321}">
                <p14:modId xmlns:p14="http://schemas.microsoft.com/office/powerpoint/2010/main" val="2516505040"/>
              </p:ext>
            </p:extLst>
          </p:nvPr>
        </p:nvGraphicFramePr>
        <p:xfrm>
          <a:off x="4741018" y="1535573"/>
          <a:ext cx="4023603" cy="3923348"/>
        </p:xfrm>
        <a:graphic>
          <a:graphicData uri="http://schemas.openxmlformats.org/drawingml/2006/table">
            <a:tbl>
              <a:tblPr firstRow="1" bandRow="1">
                <a:tableStyleId>{5940675A-B579-460E-94D1-54222C63F5DA}</a:tableStyleId>
              </a:tblPr>
              <a:tblGrid>
                <a:gridCol w="992101"/>
                <a:gridCol w="1543170"/>
                <a:gridCol w="1488332"/>
              </a:tblGrid>
              <a:tr h="278130">
                <a:tc>
                  <a:txBody>
                    <a:bodyPr/>
                    <a:lstStyle/>
                    <a:p>
                      <a:r>
                        <a:rPr lang="en-US" sz="1800" dirty="0" smtClean="0"/>
                        <a:t>Group</a:t>
                      </a:r>
                      <a:endParaRPr lang="en-US" sz="1800" dirty="0"/>
                    </a:p>
                  </a:txBody>
                  <a:tcPr marL="68580" marR="68580" marT="34290" marB="34290"/>
                </a:tc>
                <a:tc>
                  <a:txBody>
                    <a:bodyPr/>
                    <a:lstStyle/>
                    <a:p>
                      <a:r>
                        <a:rPr lang="en-US" sz="1800" dirty="0" smtClean="0"/>
                        <a:t>#Submissions</a:t>
                      </a:r>
                      <a:endParaRPr lang="en-US" sz="1800" dirty="0"/>
                    </a:p>
                  </a:txBody>
                  <a:tcPr marL="68580" marR="68580" marT="34290" marB="34290"/>
                </a:tc>
                <a:tc>
                  <a:txBody>
                    <a:bodyPr/>
                    <a:lstStyle/>
                    <a:p>
                      <a:r>
                        <a:rPr lang="en-US" sz="1800" dirty="0" smtClean="0"/>
                        <a:t>Methods</a:t>
                      </a:r>
                      <a:endParaRPr lang="en-US" sz="1800" dirty="0"/>
                    </a:p>
                  </a:txBody>
                  <a:tcPr marL="68580" marR="68580" marT="34290" marB="34290"/>
                </a:tc>
              </a:tr>
              <a:tr h="830104">
                <a:tc>
                  <a:txBody>
                    <a:bodyPr/>
                    <a:lstStyle/>
                    <a:p>
                      <a:r>
                        <a:rPr lang="en-US" sz="1800" dirty="0" smtClean="0"/>
                        <a:t>1</a:t>
                      </a:r>
                      <a:endParaRPr lang="en-US" sz="1800" dirty="0"/>
                    </a:p>
                  </a:txBody>
                  <a:tcPr marL="68580" marR="68580" marT="34290" marB="34290"/>
                </a:tc>
                <a:tc>
                  <a:txBody>
                    <a:bodyPr/>
                    <a:lstStyle/>
                    <a:p>
                      <a:r>
                        <a:rPr lang="en-US" sz="1800" dirty="0" smtClean="0"/>
                        <a:t>6</a:t>
                      </a:r>
                      <a:endParaRPr lang="en-US" sz="1800" dirty="0"/>
                    </a:p>
                  </a:txBody>
                  <a:tcPr marL="68580" marR="68580" marT="34290" marB="34290"/>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800" kern="1200" dirty="0" err="1" smtClean="0">
                          <a:solidFill>
                            <a:schemeClr val="tx1"/>
                          </a:solidFill>
                          <a:latin typeface="+mn-lt"/>
                          <a:ea typeface="+mn-ea"/>
                          <a:cs typeface="+mn-cs"/>
                        </a:rPr>
                        <a:t>Elasticnet</a:t>
                      </a:r>
                      <a:r>
                        <a:rPr lang="en-US" sz="1800" kern="1200" dirty="0" smtClean="0">
                          <a:solidFill>
                            <a:schemeClr val="tx1"/>
                          </a:solidFill>
                          <a:latin typeface="+mn-lt"/>
                          <a:ea typeface="+mn-ea"/>
                          <a:cs typeface="+mn-cs"/>
                        </a:rPr>
                        <a:t>, </a:t>
                      </a:r>
                      <a:r>
                        <a:rPr lang="en-US" sz="1800" kern="1200" dirty="0" err="1" smtClean="0">
                          <a:solidFill>
                            <a:schemeClr val="tx1"/>
                          </a:solidFill>
                          <a:latin typeface="+mn-lt"/>
                          <a:ea typeface="+mn-ea"/>
                          <a:cs typeface="+mn-cs"/>
                        </a:rPr>
                        <a:t>gbm</a:t>
                      </a:r>
                      <a:r>
                        <a:rPr lang="en-US" sz="1800" kern="1200" dirty="0" smtClean="0">
                          <a:solidFill>
                            <a:schemeClr val="tx1"/>
                          </a:solidFill>
                          <a:latin typeface="+mn-lt"/>
                          <a:ea typeface="+mn-ea"/>
                          <a:cs typeface="+mn-cs"/>
                        </a:rPr>
                        <a:t>, lasso, ridge, random forest, SVM</a:t>
                      </a:r>
                    </a:p>
                  </a:txBody>
                  <a:tcPr marL="7144" marR="7144" marT="7144" marB="0" anchor="b"/>
                </a:tc>
              </a:tr>
              <a:tr h="278130">
                <a:tc>
                  <a:txBody>
                    <a:bodyPr/>
                    <a:lstStyle/>
                    <a:p>
                      <a:r>
                        <a:rPr lang="en-US" sz="1800" dirty="0" smtClean="0"/>
                        <a:t>3</a:t>
                      </a:r>
                      <a:endParaRPr lang="en-US" sz="1800" dirty="0"/>
                    </a:p>
                  </a:txBody>
                  <a:tcPr marL="68580" marR="68580" marT="34290" marB="34290"/>
                </a:tc>
                <a:tc>
                  <a:txBody>
                    <a:bodyPr/>
                    <a:lstStyle/>
                    <a:p>
                      <a:pPr marL="0" algn="l" defTabSz="914400" rtl="0" eaLnBrk="1" fontAlgn="b" latinLnBrk="0" hangingPunct="1"/>
                      <a:r>
                        <a:rPr lang="en-US" sz="1800" kern="1200" dirty="0" smtClean="0">
                          <a:solidFill>
                            <a:schemeClr val="tx1"/>
                          </a:solidFill>
                          <a:latin typeface="+mn-lt"/>
                          <a:ea typeface="+mn-ea"/>
                          <a:cs typeface="+mn-cs"/>
                        </a:rPr>
                        <a:t>1</a:t>
                      </a:r>
                      <a:endParaRPr lang="en-US" sz="1800" kern="1200" dirty="0">
                        <a:solidFill>
                          <a:schemeClr val="tx1"/>
                        </a:solidFill>
                        <a:latin typeface="+mn-lt"/>
                        <a:ea typeface="+mn-ea"/>
                        <a:cs typeface="+mn-cs"/>
                      </a:endParaRPr>
                    </a:p>
                  </a:txBody>
                  <a:tcPr marL="68580" marR="68580" marT="34290" marB="34290"/>
                </a:tc>
                <a:tc>
                  <a:txBody>
                    <a:bodyPr/>
                    <a:lstStyle/>
                    <a:p>
                      <a:pPr marL="0" algn="l" defTabSz="914400" rtl="0" eaLnBrk="1" fontAlgn="b" latinLnBrk="0" hangingPunct="1"/>
                      <a:r>
                        <a:rPr lang="en-US" sz="1800" kern="1200" dirty="0" smtClean="0">
                          <a:solidFill>
                            <a:schemeClr val="tx1"/>
                          </a:solidFill>
                          <a:latin typeface="+mn-lt"/>
                          <a:ea typeface="+mn-ea"/>
                          <a:cs typeface="+mn-cs"/>
                        </a:rPr>
                        <a:t>SVM</a:t>
                      </a:r>
                      <a:endParaRPr lang="en-US" sz="1800" kern="1200" dirty="0">
                        <a:solidFill>
                          <a:schemeClr val="tx1"/>
                        </a:solidFill>
                        <a:latin typeface="+mn-lt"/>
                        <a:ea typeface="+mn-ea"/>
                        <a:cs typeface="+mn-cs"/>
                      </a:endParaRPr>
                    </a:p>
                  </a:txBody>
                  <a:tcPr marL="7144" marR="7144" marT="7144" marB="0" anchor="b"/>
                </a:tc>
              </a:tr>
              <a:tr h="830104">
                <a:tc>
                  <a:txBody>
                    <a:bodyPr/>
                    <a:lstStyle/>
                    <a:p>
                      <a:r>
                        <a:rPr lang="en-US" sz="1800" dirty="0" smtClean="0"/>
                        <a:t>4</a:t>
                      </a:r>
                      <a:endParaRPr lang="en-US" sz="1800" dirty="0"/>
                    </a:p>
                  </a:txBody>
                  <a:tcPr marL="68580" marR="68580" marT="34290" marB="34290"/>
                </a:tc>
                <a:tc>
                  <a:txBody>
                    <a:bodyPr/>
                    <a:lstStyle/>
                    <a:p>
                      <a:pPr marL="0" algn="l" defTabSz="914400" rtl="0" eaLnBrk="1" fontAlgn="b" latinLnBrk="0" hangingPunct="1"/>
                      <a:r>
                        <a:rPr lang="en-US" sz="1800" kern="1200" dirty="0" smtClean="0">
                          <a:solidFill>
                            <a:schemeClr val="tx1"/>
                          </a:solidFill>
                          <a:latin typeface="+mn-lt"/>
                          <a:ea typeface="+mn-ea"/>
                          <a:cs typeface="+mn-cs"/>
                        </a:rPr>
                        <a:t>1</a:t>
                      </a:r>
                      <a:endParaRPr lang="en-US" sz="1800" kern="1200" dirty="0">
                        <a:solidFill>
                          <a:schemeClr val="tx1"/>
                        </a:solidFill>
                        <a:latin typeface="+mn-lt"/>
                        <a:ea typeface="+mn-ea"/>
                        <a:cs typeface="+mn-cs"/>
                      </a:endParaRPr>
                    </a:p>
                  </a:txBody>
                  <a:tcPr marL="68580" marR="68580" marT="34290" marB="34290"/>
                </a:tc>
                <a:tc>
                  <a:txBody>
                    <a:bodyPr/>
                    <a:lstStyle/>
                    <a:p>
                      <a:pPr marL="0" algn="l" defTabSz="914400" rtl="0" eaLnBrk="1" fontAlgn="b" latinLnBrk="0" hangingPunct="1"/>
                      <a:r>
                        <a:rPr lang="en-US" sz="1800" kern="1200" dirty="0" smtClean="0">
                          <a:solidFill>
                            <a:schemeClr val="tx1"/>
                          </a:solidFill>
                          <a:latin typeface="+mn-lt"/>
                          <a:ea typeface="+mn-ea"/>
                          <a:cs typeface="+mn-cs"/>
                        </a:rPr>
                        <a:t>ensemble of regularized regression and classification</a:t>
                      </a:r>
                      <a:endParaRPr lang="en-US" sz="1800" kern="1200" dirty="0">
                        <a:solidFill>
                          <a:schemeClr val="tx1"/>
                        </a:solidFill>
                        <a:latin typeface="+mn-lt"/>
                        <a:ea typeface="+mn-ea"/>
                        <a:cs typeface="+mn-cs"/>
                      </a:endParaRPr>
                    </a:p>
                  </a:txBody>
                  <a:tcPr marL="7144" marR="7144" marT="7144" marB="0" anchor="b"/>
                </a:tc>
              </a:tr>
              <a:tr h="278130">
                <a:tc>
                  <a:txBody>
                    <a:bodyPr/>
                    <a:lstStyle/>
                    <a:p>
                      <a:r>
                        <a:rPr lang="en-US" sz="1800" dirty="0" smtClean="0"/>
                        <a:t>5</a:t>
                      </a:r>
                      <a:endParaRPr lang="en-US" sz="1800" dirty="0"/>
                    </a:p>
                  </a:txBody>
                  <a:tcPr marL="68580" marR="68580" marT="34290" marB="34290"/>
                </a:tc>
                <a:tc>
                  <a:txBody>
                    <a:bodyPr/>
                    <a:lstStyle/>
                    <a:p>
                      <a:r>
                        <a:rPr lang="en-US" sz="1800" kern="1200" dirty="0" smtClean="0">
                          <a:solidFill>
                            <a:schemeClr val="tx1"/>
                          </a:solidFill>
                          <a:latin typeface="+mn-lt"/>
                          <a:ea typeface="+mn-ea"/>
                          <a:cs typeface="+mn-cs"/>
                        </a:rPr>
                        <a:t>2</a:t>
                      </a:r>
                      <a:endParaRPr lang="en-US" sz="1800" kern="1200" dirty="0">
                        <a:solidFill>
                          <a:schemeClr val="tx1"/>
                        </a:solidFill>
                        <a:latin typeface="+mn-lt"/>
                        <a:ea typeface="+mn-ea"/>
                        <a:cs typeface="+mn-cs"/>
                      </a:endParaRPr>
                    </a:p>
                  </a:txBody>
                  <a:tcPr marL="68580" marR="68580" marT="34290" marB="34290"/>
                </a:tc>
                <a:tc>
                  <a:txBody>
                    <a:bodyPr/>
                    <a:lstStyle/>
                    <a:p>
                      <a:pPr algn="l" fontAlgn="b"/>
                      <a:r>
                        <a:rPr lang="en-US" sz="1800" kern="1200" dirty="0" err="1" smtClean="0">
                          <a:solidFill>
                            <a:schemeClr val="tx1"/>
                          </a:solidFill>
                          <a:latin typeface="+mn-lt"/>
                          <a:ea typeface="+mn-ea"/>
                          <a:cs typeface="+mn-cs"/>
                        </a:rPr>
                        <a:t>gkm</a:t>
                      </a:r>
                      <a:r>
                        <a:rPr lang="en-US" sz="1800" kern="1200" dirty="0" smtClean="0">
                          <a:solidFill>
                            <a:schemeClr val="tx1"/>
                          </a:solidFill>
                          <a:latin typeface="+mn-lt"/>
                          <a:ea typeface="+mn-ea"/>
                          <a:cs typeface="+mn-cs"/>
                        </a:rPr>
                        <a:t>-SVM</a:t>
                      </a:r>
                      <a:endParaRPr lang="en-US" sz="1800" kern="1200" dirty="0">
                        <a:solidFill>
                          <a:schemeClr val="tx1"/>
                        </a:solidFill>
                        <a:latin typeface="+mn-lt"/>
                        <a:ea typeface="+mn-ea"/>
                        <a:cs typeface="+mn-cs"/>
                      </a:endParaRPr>
                    </a:p>
                  </a:txBody>
                  <a:tcPr marL="7144" marR="7144" marT="7144" marB="0" anchor="b"/>
                </a:tc>
              </a:tr>
              <a:tr h="278130">
                <a:tc>
                  <a:txBody>
                    <a:bodyPr/>
                    <a:lstStyle/>
                    <a:p>
                      <a:r>
                        <a:rPr lang="en-US" sz="1800" dirty="0" smtClean="0"/>
                        <a:t>6</a:t>
                      </a:r>
                      <a:endParaRPr lang="en-US" sz="1800" dirty="0"/>
                    </a:p>
                  </a:txBody>
                  <a:tcPr marL="68580" marR="68580" marT="34290" marB="34290"/>
                </a:tc>
                <a:tc>
                  <a:txBody>
                    <a:bodyPr/>
                    <a:lstStyle/>
                    <a:p>
                      <a:r>
                        <a:rPr lang="en-US" sz="1800" dirty="0" smtClean="0"/>
                        <a:t>2</a:t>
                      </a:r>
                      <a:endParaRPr lang="en-US" sz="1800" dirty="0"/>
                    </a:p>
                  </a:txBody>
                  <a:tcPr marL="68580" marR="68580" marT="34290" marB="34290"/>
                </a:tc>
                <a:tc>
                  <a:txBody>
                    <a:bodyPr/>
                    <a:lstStyle/>
                    <a:p>
                      <a:r>
                        <a:rPr lang="en-US" sz="1800" dirty="0" smtClean="0"/>
                        <a:t>random forest</a:t>
                      </a:r>
                      <a:endParaRPr lang="en-US" sz="1800" dirty="0"/>
                    </a:p>
                  </a:txBody>
                  <a:tcPr marL="68580" marR="68580" marT="34290" marB="34290"/>
                </a:tc>
              </a:tr>
              <a:tr h="278130">
                <a:tc>
                  <a:txBody>
                    <a:bodyPr/>
                    <a:lstStyle/>
                    <a:p>
                      <a:r>
                        <a:rPr lang="en-US" sz="1800" dirty="0" smtClean="0"/>
                        <a:t>7</a:t>
                      </a:r>
                      <a:endParaRPr lang="en-US" sz="1800" dirty="0"/>
                    </a:p>
                  </a:txBody>
                  <a:tcPr marL="68580" marR="68580" marT="34290" marB="34290"/>
                </a:tc>
                <a:tc>
                  <a:txBody>
                    <a:bodyPr/>
                    <a:lstStyle/>
                    <a:p>
                      <a:r>
                        <a:rPr lang="en-US" sz="1800" dirty="0" smtClean="0"/>
                        <a:t>1</a:t>
                      </a:r>
                      <a:endParaRPr lang="en-US" sz="1800" dirty="0"/>
                    </a:p>
                  </a:txBody>
                  <a:tcPr marL="68580" marR="68580" marT="34290" marB="34290"/>
                </a:tc>
                <a:tc>
                  <a:txBody>
                    <a:bodyPr/>
                    <a:lstStyle/>
                    <a:p>
                      <a:r>
                        <a:rPr lang="en-US" sz="1800" dirty="0" smtClean="0"/>
                        <a:t>random forest</a:t>
                      </a:r>
                      <a:endParaRPr lang="en-US" sz="1800" dirty="0"/>
                    </a:p>
                  </a:txBody>
                  <a:tcPr marL="68580" marR="68580" marT="34290" marB="34290"/>
                </a:tc>
              </a:tr>
            </a:tbl>
          </a:graphicData>
        </a:graphic>
      </p:graphicFrame>
      <p:sp>
        <p:nvSpPr>
          <p:cNvPr id="10" name="TextBox 9"/>
          <p:cNvSpPr txBox="1"/>
          <p:nvPr/>
        </p:nvSpPr>
        <p:spPr>
          <a:xfrm>
            <a:off x="603117" y="3093796"/>
            <a:ext cx="3803513" cy="2862322"/>
          </a:xfrm>
          <a:prstGeom prst="rect">
            <a:avLst/>
          </a:prstGeom>
          <a:noFill/>
        </p:spPr>
        <p:txBody>
          <a:bodyPr wrap="square" rtlCol="0">
            <a:spAutoFit/>
          </a:bodyPr>
          <a:lstStyle/>
          <a:p>
            <a:r>
              <a:rPr lang="en-US" sz="2000" dirty="0"/>
              <a:t>Participants are asked to submit</a:t>
            </a:r>
            <a:r>
              <a:rPr lang="en-US" sz="2000" dirty="0" smtClean="0"/>
              <a:t>:</a:t>
            </a:r>
            <a:endParaRPr lang="en-US" sz="2000" dirty="0"/>
          </a:p>
          <a:p>
            <a:pPr marL="257175" indent="-257175">
              <a:buFont typeface="+mj-lt"/>
              <a:buAutoNum type="arabicPeriod"/>
            </a:pPr>
            <a:r>
              <a:rPr lang="en-US" sz="2000" dirty="0"/>
              <a:t>Predictions of the log2 ratio of the expression level of the </a:t>
            </a:r>
            <a:r>
              <a:rPr lang="en-US" sz="2000" dirty="0" smtClean="0"/>
              <a:t>alt relative to ref </a:t>
            </a:r>
            <a:r>
              <a:rPr lang="en-US" sz="2000" dirty="0"/>
              <a:t>allele </a:t>
            </a:r>
            <a:r>
              <a:rPr lang="en-US" sz="2000" dirty="0" smtClean="0"/>
              <a:t>(</a:t>
            </a:r>
            <a:r>
              <a:rPr lang="en-US" sz="2000" dirty="0"/>
              <a:t>i.e. </a:t>
            </a:r>
            <a:r>
              <a:rPr lang="en-US" sz="2000" dirty="0" err="1"/>
              <a:t>LogSkew.Comb</a:t>
            </a:r>
            <a:r>
              <a:rPr lang="en-US" sz="2000" dirty="0"/>
              <a:t>).</a:t>
            </a:r>
          </a:p>
          <a:p>
            <a:pPr marL="257175" indent="-257175">
              <a:buFont typeface="+mj-lt"/>
              <a:buAutoNum type="arabicPeriod"/>
            </a:pPr>
            <a:r>
              <a:rPr lang="en-US" sz="2000" dirty="0"/>
              <a:t>The probability that each variant is an </a:t>
            </a:r>
            <a:r>
              <a:rPr lang="en-US" sz="2000" dirty="0" err="1"/>
              <a:t>emVar</a:t>
            </a:r>
            <a:r>
              <a:rPr lang="en-US" sz="2000" dirty="0"/>
              <a:t> hit.  </a:t>
            </a:r>
          </a:p>
          <a:p>
            <a:pPr marL="257175" indent="-257175">
              <a:buFont typeface="+mj-lt"/>
              <a:buAutoNum type="arabicPeriod"/>
            </a:pPr>
            <a:r>
              <a:rPr lang="en-US" sz="2000" dirty="0"/>
              <a:t>Standard deviation indicating confidence.</a:t>
            </a:r>
          </a:p>
        </p:txBody>
      </p:sp>
      <p:sp>
        <p:nvSpPr>
          <p:cNvPr id="11" name="TextBox 10"/>
          <p:cNvSpPr txBox="1"/>
          <p:nvPr/>
        </p:nvSpPr>
        <p:spPr>
          <a:xfrm>
            <a:off x="628650" y="1643581"/>
            <a:ext cx="3723265" cy="1015663"/>
          </a:xfrm>
          <a:prstGeom prst="rect">
            <a:avLst/>
          </a:prstGeom>
          <a:noFill/>
        </p:spPr>
        <p:txBody>
          <a:bodyPr wrap="square" rtlCol="0">
            <a:spAutoFit/>
          </a:bodyPr>
          <a:lstStyle/>
          <a:p>
            <a:r>
              <a:rPr lang="en-US" sz="2000" dirty="0"/>
              <a:t>401 variants (sequences) defined as Regulatory hit</a:t>
            </a:r>
          </a:p>
          <a:p>
            <a:r>
              <a:rPr lang="en-US" sz="2000" dirty="0"/>
              <a:t>Polymorphism and </a:t>
            </a:r>
            <a:r>
              <a:rPr lang="en-US" sz="2000" dirty="0" err="1"/>
              <a:t>eQTL</a:t>
            </a:r>
            <a:r>
              <a:rPr lang="en-US" sz="2000" dirty="0"/>
              <a:t> </a:t>
            </a:r>
            <a:r>
              <a:rPr lang="en-US" sz="2000" dirty="0" smtClean="0"/>
              <a:t>details</a:t>
            </a:r>
            <a:endParaRPr lang="en-US" sz="2000" dirty="0"/>
          </a:p>
        </p:txBody>
      </p:sp>
      <p:sp>
        <p:nvSpPr>
          <p:cNvPr id="15" name="TextBox 14"/>
          <p:cNvSpPr txBox="1"/>
          <p:nvPr/>
        </p:nvSpPr>
        <p:spPr>
          <a:xfrm>
            <a:off x="1031740" y="6027237"/>
            <a:ext cx="7251970" cy="307777"/>
          </a:xfrm>
          <a:prstGeom prst="rect">
            <a:avLst/>
          </a:prstGeom>
          <a:noFill/>
        </p:spPr>
        <p:txBody>
          <a:bodyPr wrap="square" rtlCol="0">
            <a:spAutoFit/>
          </a:bodyPr>
          <a:lstStyle/>
          <a:p>
            <a:r>
              <a:rPr lang="en-US" sz="1400" dirty="0"/>
              <a:t>* Different submissions from the same group use different methods/features</a:t>
            </a:r>
          </a:p>
        </p:txBody>
      </p:sp>
      <p:sp>
        <p:nvSpPr>
          <p:cNvPr id="16"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7"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18"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20" name="TextBox 19"/>
          <p:cNvSpPr txBox="1"/>
          <p:nvPr/>
        </p:nvSpPr>
        <p:spPr>
          <a:xfrm>
            <a:off x="654182" y="1299689"/>
            <a:ext cx="1050587" cy="400110"/>
          </a:xfrm>
          <a:prstGeom prst="rect">
            <a:avLst/>
          </a:prstGeom>
          <a:noFill/>
        </p:spPr>
        <p:txBody>
          <a:bodyPr wrap="square" rtlCol="0">
            <a:spAutoFit/>
          </a:bodyPr>
          <a:lstStyle/>
          <a:p>
            <a:r>
              <a:rPr lang="en-US" sz="2000" u="sng" dirty="0"/>
              <a:t>Data</a:t>
            </a:r>
          </a:p>
        </p:txBody>
      </p:sp>
      <p:sp>
        <p:nvSpPr>
          <p:cNvPr id="21" name="TextBox 20"/>
          <p:cNvSpPr txBox="1"/>
          <p:nvPr/>
        </p:nvSpPr>
        <p:spPr>
          <a:xfrm>
            <a:off x="654182" y="2652024"/>
            <a:ext cx="1050587" cy="400110"/>
          </a:xfrm>
          <a:prstGeom prst="rect">
            <a:avLst/>
          </a:prstGeom>
          <a:noFill/>
        </p:spPr>
        <p:txBody>
          <a:bodyPr wrap="square" rtlCol="0">
            <a:spAutoFit/>
          </a:bodyPr>
          <a:lstStyle/>
          <a:p>
            <a:r>
              <a:rPr lang="en-US" sz="2000" u="sng" dirty="0"/>
              <a:t>Output</a:t>
            </a:r>
          </a:p>
        </p:txBody>
      </p:sp>
    </p:spTree>
    <p:extLst>
      <p:ext uri="{BB962C8B-B14F-4D97-AF65-F5344CB8AC3E}">
        <p14:creationId xmlns:p14="http://schemas.microsoft.com/office/powerpoint/2010/main" val="1680426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5"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Performance assessment – task1</a:t>
            </a:r>
            <a:endParaRPr lang="en-US" dirty="0"/>
          </a:p>
        </p:txBody>
      </p:sp>
      <p:sp>
        <p:nvSpPr>
          <p:cNvPr id="5" name="TextBox 4"/>
          <p:cNvSpPr txBox="1"/>
          <p:nvPr/>
        </p:nvSpPr>
        <p:spPr>
          <a:xfrm>
            <a:off x="625641" y="1038089"/>
            <a:ext cx="5493057" cy="400110"/>
          </a:xfrm>
          <a:prstGeom prst="rect">
            <a:avLst/>
          </a:prstGeom>
          <a:noFill/>
        </p:spPr>
        <p:txBody>
          <a:bodyPr wrap="square" rtlCol="0">
            <a:spAutoFit/>
          </a:bodyPr>
          <a:lstStyle/>
          <a:p>
            <a:r>
              <a:rPr lang="en-US" sz="2000" u="sng" dirty="0"/>
              <a:t>Quantitative</a:t>
            </a:r>
            <a:r>
              <a:rPr lang="en-US" sz="2000" dirty="0"/>
              <a:t> (C.A., C.B.)    </a:t>
            </a:r>
            <a:r>
              <a:rPr lang="en-US" sz="2000" u="sng" dirty="0"/>
              <a:t>Binary</a:t>
            </a:r>
            <a:r>
              <a:rPr lang="en-US" sz="2000" dirty="0"/>
              <a:t> (regulatory hit)</a:t>
            </a:r>
            <a:r>
              <a:rPr lang="en-US" sz="2000" u="sng" dirty="0"/>
              <a:t> </a:t>
            </a:r>
          </a:p>
        </p:txBody>
      </p:sp>
      <p:sp>
        <p:nvSpPr>
          <p:cNvPr id="8" name="TextBox 7"/>
          <p:cNvSpPr txBox="1"/>
          <p:nvPr/>
        </p:nvSpPr>
        <p:spPr>
          <a:xfrm>
            <a:off x="520757" y="1555256"/>
            <a:ext cx="3938322" cy="369332"/>
          </a:xfrm>
          <a:prstGeom prst="rect">
            <a:avLst/>
          </a:prstGeom>
          <a:noFill/>
        </p:spPr>
        <p:txBody>
          <a:bodyPr wrap="none" rtlCol="0">
            <a:spAutoFit/>
          </a:bodyPr>
          <a:lstStyle/>
          <a:p>
            <a:r>
              <a:rPr lang="en-US" dirty="0"/>
              <a:t>Pearson correlation (Spearman/Kendall)</a:t>
            </a:r>
          </a:p>
        </p:txBody>
      </p:sp>
      <p:pic>
        <p:nvPicPr>
          <p:cNvPr id="9" name="Picture 8"/>
          <p:cNvPicPr>
            <a:picLocks noChangeAspect="1"/>
          </p:cNvPicPr>
          <p:nvPr/>
        </p:nvPicPr>
        <p:blipFill>
          <a:blip r:embed="rId3"/>
          <a:stretch>
            <a:fillRect/>
          </a:stretch>
        </p:blipFill>
        <p:spPr>
          <a:xfrm>
            <a:off x="463095" y="2037043"/>
            <a:ext cx="4195075" cy="1684685"/>
          </a:xfrm>
          <a:prstGeom prst="rect">
            <a:avLst/>
          </a:prstGeom>
        </p:spPr>
      </p:pic>
      <p:sp>
        <p:nvSpPr>
          <p:cNvPr id="15" name="TextBox 14"/>
          <p:cNvSpPr txBox="1"/>
          <p:nvPr/>
        </p:nvSpPr>
        <p:spPr>
          <a:xfrm>
            <a:off x="5039151" y="1555256"/>
            <a:ext cx="3721275" cy="369332"/>
          </a:xfrm>
          <a:prstGeom prst="rect">
            <a:avLst/>
          </a:prstGeom>
          <a:noFill/>
        </p:spPr>
        <p:txBody>
          <a:bodyPr wrap="none" rtlCol="0">
            <a:spAutoFit/>
          </a:bodyPr>
          <a:lstStyle/>
          <a:p>
            <a:r>
              <a:rPr lang="en-US" dirty="0"/>
              <a:t>Kendall correlation top 25% (Pearson)</a:t>
            </a:r>
          </a:p>
        </p:txBody>
      </p:sp>
      <p:sp>
        <p:nvSpPr>
          <p:cNvPr id="16" name="TextBox 15"/>
          <p:cNvSpPr txBox="1"/>
          <p:nvPr/>
        </p:nvSpPr>
        <p:spPr>
          <a:xfrm>
            <a:off x="463095" y="3865312"/>
            <a:ext cx="4561185" cy="369332"/>
          </a:xfrm>
          <a:prstGeom prst="rect">
            <a:avLst/>
          </a:prstGeom>
          <a:noFill/>
        </p:spPr>
        <p:txBody>
          <a:bodyPr wrap="none" rtlCol="0">
            <a:spAutoFit/>
          </a:bodyPr>
          <a:lstStyle/>
          <a:p>
            <a:r>
              <a:rPr lang="en-US" dirty="0"/>
              <a:t>Spearman correlation of bin-transformed data </a:t>
            </a:r>
          </a:p>
        </p:txBody>
      </p:sp>
      <p:sp>
        <p:nvSpPr>
          <p:cNvPr id="19" name="TextBox 18"/>
          <p:cNvSpPr txBox="1"/>
          <p:nvPr/>
        </p:nvSpPr>
        <p:spPr>
          <a:xfrm>
            <a:off x="5857620" y="3865312"/>
            <a:ext cx="2053319" cy="369332"/>
          </a:xfrm>
          <a:prstGeom prst="rect">
            <a:avLst/>
          </a:prstGeom>
          <a:noFill/>
        </p:spPr>
        <p:txBody>
          <a:bodyPr wrap="none" rtlCol="0">
            <a:spAutoFit/>
          </a:bodyPr>
          <a:lstStyle/>
          <a:p>
            <a:r>
              <a:rPr lang="en-US" dirty="0"/>
              <a:t>Area under the ROC</a:t>
            </a:r>
          </a:p>
        </p:txBody>
      </p:sp>
      <p:pic>
        <p:nvPicPr>
          <p:cNvPr id="20" name="Picture 19"/>
          <p:cNvPicPr>
            <a:picLocks noChangeAspect="1"/>
          </p:cNvPicPr>
          <p:nvPr/>
        </p:nvPicPr>
        <p:blipFill>
          <a:blip r:embed="rId4"/>
          <a:stretch>
            <a:fillRect/>
          </a:stretch>
        </p:blipFill>
        <p:spPr>
          <a:xfrm>
            <a:off x="463096" y="4334679"/>
            <a:ext cx="4196454" cy="1673577"/>
          </a:xfrm>
          <a:prstGeom prst="rect">
            <a:avLst/>
          </a:prstGeom>
        </p:spPr>
      </p:pic>
      <p:pic>
        <p:nvPicPr>
          <p:cNvPr id="21" name="Picture 20"/>
          <p:cNvPicPr>
            <a:picLocks noChangeAspect="1"/>
          </p:cNvPicPr>
          <p:nvPr/>
        </p:nvPicPr>
        <p:blipFill>
          <a:blip r:embed="rId5"/>
          <a:stretch>
            <a:fillRect/>
          </a:stretch>
        </p:blipFill>
        <p:spPr>
          <a:xfrm>
            <a:off x="4787307" y="4294167"/>
            <a:ext cx="4220506" cy="1743628"/>
          </a:xfrm>
          <a:prstGeom prst="rect">
            <a:avLst/>
          </a:prstGeom>
        </p:spPr>
      </p:pic>
      <p:pic>
        <p:nvPicPr>
          <p:cNvPr id="3" name="Picture 2"/>
          <p:cNvPicPr>
            <a:picLocks noChangeAspect="1"/>
          </p:cNvPicPr>
          <p:nvPr/>
        </p:nvPicPr>
        <p:blipFill>
          <a:blip r:embed="rId6"/>
          <a:stretch>
            <a:fillRect/>
          </a:stretch>
        </p:blipFill>
        <p:spPr>
          <a:xfrm>
            <a:off x="4658170" y="1998936"/>
            <a:ext cx="4452221" cy="1786607"/>
          </a:xfrm>
          <a:prstGeom prst="rect">
            <a:avLst/>
          </a:prstGeom>
        </p:spPr>
      </p:pic>
      <p:sp>
        <p:nvSpPr>
          <p:cNvPr id="4" name="TextBox 3"/>
          <p:cNvSpPr txBox="1"/>
          <p:nvPr/>
        </p:nvSpPr>
        <p:spPr>
          <a:xfrm>
            <a:off x="520757" y="6108291"/>
            <a:ext cx="4137413" cy="307777"/>
          </a:xfrm>
          <a:prstGeom prst="rect">
            <a:avLst/>
          </a:prstGeom>
          <a:noFill/>
        </p:spPr>
        <p:txBody>
          <a:bodyPr wrap="square" rtlCol="0">
            <a:spAutoFit/>
          </a:bodyPr>
          <a:lstStyle/>
          <a:p>
            <a:r>
              <a:rPr lang="en-US" sz="1400" dirty="0" smtClean="0"/>
              <a:t>* Observed vs. expected (best preforming group)</a:t>
            </a:r>
            <a:endParaRPr lang="en-US" sz="1400" dirty="0"/>
          </a:p>
        </p:txBody>
      </p:sp>
      <p:sp>
        <p:nvSpPr>
          <p:cNvPr id="13"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4"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17"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15982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P spid="16"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Performance </a:t>
            </a:r>
            <a:r>
              <a:rPr lang="en-US" dirty="0" smtClean="0"/>
              <a:t>assessment – task2</a:t>
            </a:r>
            <a:endParaRPr lang="en-US" dirty="0"/>
          </a:p>
        </p:txBody>
      </p:sp>
      <p:sp>
        <p:nvSpPr>
          <p:cNvPr id="5" name="TextBox 4"/>
          <p:cNvSpPr txBox="1"/>
          <p:nvPr/>
        </p:nvSpPr>
        <p:spPr>
          <a:xfrm>
            <a:off x="628650" y="908530"/>
            <a:ext cx="5577598" cy="400110"/>
          </a:xfrm>
          <a:prstGeom prst="rect">
            <a:avLst/>
          </a:prstGeom>
          <a:noFill/>
        </p:spPr>
        <p:txBody>
          <a:bodyPr wrap="square" rtlCol="0">
            <a:spAutoFit/>
          </a:bodyPr>
          <a:lstStyle/>
          <a:p>
            <a:r>
              <a:rPr lang="en-US" sz="2000" u="sng" dirty="0"/>
              <a:t>Quantitative</a:t>
            </a:r>
            <a:r>
              <a:rPr lang="en-US" sz="2000" dirty="0"/>
              <a:t> (</a:t>
            </a:r>
            <a:r>
              <a:rPr lang="en-US" sz="2000" dirty="0" err="1"/>
              <a:t>LogSkew.Comb</a:t>
            </a:r>
            <a:r>
              <a:rPr lang="en-US" sz="2000" dirty="0"/>
              <a:t>) </a:t>
            </a:r>
            <a:r>
              <a:rPr lang="en-US" sz="2000" u="sng" dirty="0"/>
              <a:t>Binary</a:t>
            </a:r>
            <a:r>
              <a:rPr lang="en-US" sz="2000" dirty="0"/>
              <a:t> (</a:t>
            </a:r>
            <a:r>
              <a:rPr lang="en-US" sz="2000" dirty="0" err="1"/>
              <a:t>emVar</a:t>
            </a:r>
            <a:r>
              <a:rPr lang="en-US" sz="2000" dirty="0"/>
              <a:t> hit)</a:t>
            </a:r>
            <a:r>
              <a:rPr lang="en-US" sz="2000" u="sng" dirty="0"/>
              <a:t> </a:t>
            </a:r>
          </a:p>
        </p:txBody>
      </p:sp>
      <p:sp>
        <p:nvSpPr>
          <p:cNvPr id="6" name="TextBox 5"/>
          <p:cNvSpPr txBox="1"/>
          <p:nvPr/>
        </p:nvSpPr>
        <p:spPr>
          <a:xfrm>
            <a:off x="369194" y="1553024"/>
            <a:ext cx="3938322" cy="369332"/>
          </a:xfrm>
          <a:prstGeom prst="rect">
            <a:avLst/>
          </a:prstGeom>
          <a:noFill/>
        </p:spPr>
        <p:txBody>
          <a:bodyPr wrap="none" rtlCol="0">
            <a:spAutoFit/>
          </a:bodyPr>
          <a:lstStyle/>
          <a:p>
            <a:r>
              <a:rPr lang="en-US" dirty="0"/>
              <a:t>Pearson correlation (Spearman/Kendall)</a:t>
            </a:r>
          </a:p>
        </p:txBody>
      </p:sp>
      <p:sp>
        <p:nvSpPr>
          <p:cNvPr id="9" name="TextBox 8"/>
          <p:cNvSpPr txBox="1"/>
          <p:nvPr/>
        </p:nvSpPr>
        <p:spPr>
          <a:xfrm>
            <a:off x="5173351" y="1533698"/>
            <a:ext cx="3721275" cy="369332"/>
          </a:xfrm>
          <a:prstGeom prst="rect">
            <a:avLst/>
          </a:prstGeom>
          <a:noFill/>
        </p:spPr>
        <p:txBody>
          <a:bodyPr wrap="none" rtlCol="0">
            <a:spAutoFit/>
          </a:bodyPr>
          <a:lstStyle/>
          <a:p>
            <a:r>
              <a:rPr lang="en-US" dirty="0"/>
              <a:t>Kendall correlation top 25% (Pearson)</a:t>
            </a:r>
          </a:p>
        </p:txBody>
      </p:sp>
      <p:sp>
        <p:nvSpPr>
          <p:cNvPr id="10" name="TextBox 9"/>
          <p:cNvSpPr txBox="1"/>
          <p:nvPr/>
        </p:nvSpPr>
        <p:spPr>
          <a:xfrm>
            <a:off x="370452" y="3645780"/>
            <a:ext cx="4561185" cy="369332"/>
          </a:xfrm>
          <a:prstGeom prst="rect">
            <a:avLst/>
          </a:prstGeom>
          <a:noFill/>
        </p:spPr>
        <p:txBody>
          <a:bodyPr wrap="none" rtlCol="0">
            <a:spAutoFit/>
          </a:bodyPr>
          <a:lstStyle/>
          <a:p>
            <a:r>
              <a:rPr lang="en-US" dirty="0"/>
              <a:t>Spearman correlation of bin-transformed data </a:t>
            </a:r>
          </a:p>
        </p:txBody>
      </p:sp>
      <p:sp>
        <p:nvSpPr>
          <p:cNvPr id="11" name="TextBox 10"/>
          <p:cNvSpPr txBox="1"/>
          <p:nvPr/>
        </p:nvSpPr>
        <p:spPr>
          <a:xfrm>
            <a:off x="5656928" y="3626453"/>
            <a:ext cx="2053319" cy="369332"/>
          </a:xfrm>
          <a:prstGeom prst="rect">
            <a:avLst/>
          </a:prstGeom>
          <a:noFill/>
        </p:spPr>
        <p:txBody>
          <a:bodyPr wrap="none" rtlCol="0">
            <a:spAutoFit/>
          </a:bodyPr>
          <a:lstStyle/>
          <a:p>
            <a:r>
              <a:rPr lang="en-US" dirty="0"/>
              <a:t>Area under the ROC</a:t>
            </a:r>
          </a:p>
        </p:txBody>
      </p:sp>
      <p:pic>
        <p:nvPicPr>
          <p:cNvPr id="14" name="Picture 13"/>
          <p:cNvPicPr>
            <a:picLocks noChangeAspect="1"/>
          </p:cNvPicPr>
          <p:nvPr/>
        </p:nvPicPr>
        <p:blipFill>
          <a:blip r:embed="rId2"/>
          <a:stretch>
            <a:fillRect/>
          </a:stretch>
        </p:blipFill>
        <p:spPr>
          <a:xfrm>
            <a:off x="316270" y="1903030"/>
            <a:ext cx="4111946" cy="1716017"/>
          </a:xfrm>
          <a:prstGeom prst="rect">
            <a:avLst/>
          </a:prstGeom>
        </p:spPr>
      </p:pic>
      <p:pic>
        <p:nvPicPr>
          <p:cNvPr id="16" name="Picture 15"/>
          <p:cNvPicPr>
            <a:picLocks noChangeAspect="1"/>
          </p:cNvPicPr>
          <p:nvPr/>
        </p:nvPicPr>
        <p:blipFill>
          <a:blip r:embed="rId3"/>
          <a:stretch>
            <a:fillRect/>
          </a:stretch>
        </p:blipFill>
        <p:spPr>
          <a:xfrm>
            <a:off x="303217" y="4259496"/>
            <a:ext cx="4070276" cy="1633386"/>
          </a:xfrm>
          <a:prstGeom prst="rect">
            <a:avLst/>
          </a:prstGeom>
        </p:spPr>
      </p:pic>
      <p:pic>
        <p:nvPicPr>
          <p:cNvPr id="17" name="Picture 16"/>
          <p:cNvPicPr>
            <a:picLocks noChangeAspect="1"/>
          </p:cNvPicPr>
          <p:nvPr/>
        </p:nvPicPr>
        <p:blipFill>
          <a:blip r:embed="rId4"/>
          <a:stretch>
            <a:fillRect/>
          </a:stretch>
        </p:blipFill>
        <p:spPr>
          <a:xfrm>
            <a:off x="4691365" y="4169162"/>
            <a:ext cx="4203261" cy="1750876"/>
          </a:xfrm>
          <a:prstGeom prst="rect">
            <a:avLst/>
          </a:prstGeom>
        </p:spPr>
      </p:pic>
      <p:pic>
        <p:nvPicPr>
          <p:cNvPr id="3" name="Picture 2"/>
          <p:cNvPicPr>
            <a:picLocks noChangeAspect="1"/>
          </p:cNvPicPr>
          <p:nvPr/>
        </p:nvPicPr>
        <p:blipFill>
          <a:blip r:embed="rId5"/>
          <a:stretch>
            <a:fillRect/>
          </a:stretch>
        </p:blipFill>
        <p:spPr>
          <a:xfrm>
            <a:off x="4609515" y="1904420"/>
            <a:ext cx="4366959" cy="1727994"/>
          </a:xfrm>
          <a:prstGeom prst="rect">
            <a:avLst/>
          </a:prstGeom>
        </p:spPr>
      </p:pic>
      <p:sp>
        <p:nvSpPr>
          <p:cNvPr id="12"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3"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15"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9" name="TextBox 18"/>
          <p:cNvSpPr txBox="1"/>
          <p:nvPr/>
        </p:nvSpPr>
        <p:spPr>
          <a:xfrm>
            <a:off x="520757" y="6108291"/>
            <a:ext cx="4137413" cy="307777"/>
          </a:xfrm>
          <a:prstGeom prst="rect">
            <a:avLst/>
          </a:prstGeom>
          <a:noFill/>
        </p:spPr>
        <p:txBody>
          <a:bodyPr wrap="square" rtlCol="0">
            <a:spAutoFit/>
          </a:bodyPr>
          <a:lstStyle/>
          <a:p>
            <a:r>
              <a:rPr lang="en-US" sz="1400" dirty="0" smtClean="0"/>
              <a:t>* Observed vs. expected (best preforming group)</a:t>
            </a:r>
            <a:endParaRPr lang="en-US" sz="1400" dirty="0"/>
          </a:p>
        </p:txBody>
      </p:sp>
    </p:spTree>
    <p:extLst>
      <p:ext uri="{BB962C8B-B14F-4D97-AF65-F5344CB8AC3E}">
        <p14:creationId xmlns:p14="http://schemas.microsoft.com/office/powerpoint/2010/main" val="23374511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Comparison of results between groups</a:t>
            </a:r>
            <a:endParaRPr lang="en-US" dirty="0"/>
          </a:p>
        </p:txBody>
      </p:sp>
      <p:sp>
        <p:nvSpPr>
          <p:cNvPr id="3" name="Content Placeholder 2"/>
          <p:cNvSpPr>
            <a:spLocks noGrp="1"/>
          </p:cNvSpPr>
          <p:nvPr>
            <p:ph idx="1"/>
          </p:nvPr>
        </p:nvSpPr>
        <p:spPr>
          <a:xfrm>
            <a:off x="261433" y="1296088"/>
            <a:ext cx="2819048" cy="4180571"/>
          </a:xfrm>
        </p:spPr>
        <p:txBody>
          <a:bodyPr>
            <a:noAutofit/>
          </a:bodyPr>
          <a:lstStyle/>
          <a:p>
            <a:r>
              <a:rPr lang="en-US" dirty="0"/>
              <a:t>R</a:t>
            </a:r>
            <a:r>
              <a:rPr lang="en-US" dirty="0" smtClean="0"/>
              <a:t>elative </a:t>
            </a:r>
            <a:r>
              <a:rPr lang="en-US" dirty="0"/>
              <a:t>performance (comparing the different submissions to each other), is overall maintained across most prediction </a:t>
            </a:r>
            <a:r>
              <a:rPr lang="en-US" dirty="0" smtClean="0"/>
              <a:t>tasks.</a:t>
            </a:r>
            <a:endParaRPr lang="en-US" dirty="0"/>
          </a:p>
          <a:p>
            <a:r>
              <a:rPr lang="en-US" dirty="0"/>
              <a:t>T</a:t>
            </a:r>
            <a:r>
              <a:rPr lang="en-US" dirty="0" smtClean="0"/>
              <a:t>here </a:t>
            </a:r>
            <a:r>
              <a:rPr lang="en-US" dirty="0"/>
              <a:t>is no indication for a specific class of methods that is doing </a:t>
            </a:r>
            <a:r>
              <a:rPr lang="en-US" dirty="0" smtClean="0"/>
              <a:t>extremely well.</a:t>
            </a:r>
            <a:endParaRPr lang="en-US" dirty="0"/>
          </a:p>
          <a:p>
            <a:r>
              <a:rPr lang="en-US" dirty="0"/>
              <a:t>Overall performance is substantially lower </a:t>
            </a:r>
            <a:r>
              <a:rPr lang="en-US" dirty="0" smtClean="0"/>
              <a:t>in task 2.</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0132" y="1607429"/>
            <a:ext cx="2934180" cy="392578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4312" y="1614726"/>
            <a:ext cx="2389933" cy="3861933"/>
          </a:xfrm>
          <a:prstGeom prst="rect">
            <a:avLst/>
          </a:prstGeom>
        </p:spPr>
      </p:pic>
      <p:sp>
        <p:nvSpPr>
          <p:cNvPr id="8" name="TextBox 7"/>
          <p:cNvSpPr txBox="1"/>
          <p:nvPr/>
        </p:nvSpPr>
        <p:spPr>
          <a:xfrm>
            <a:off x="3859453" y="1157713"/>
            <a:ext cx="831715" cy="400110"/>
          </a:xfrm>
          <a:prstGeom prst="rect">
            <a:avLst/>
          </a:prstGeom>
          <a:noFill/>
        </p:spPr>
        <p:txBody>
          <a:bodyPr wrap="square" rtlCol="0">
            <a:spAutoFit/>
          </a:bodyPr>
          <a:lstStyle/>
          <a:p>
            <a:r>
              <a:rPr lang="en-US" sz="2000" dirty="0"/>
              <a:t>Task 1</a:t>
            </a:r>
          </a:p>
        </p:txBody>
      </p:sp>
      <p:sp>
        <p:nvSpPr>
          <p:cNvPr id="9" name="TextBox 8"/>
          <p:cNvSpPr txBox="1"/>
          <p:nvPr/>
        </p:nvSpPr>
        <p:spPr>
          <a:xfrm>
            <a:off x="6782622" y="1162575"/>
            <a:ext cx="831715" cy="400110"/>
          </a:xfrm>
          <a:prstGeom prst="rect">
            <a:avLst/>
          </a:prstGeom>
          <a:noFill/>
        </p:spPr>
        <p:txBody>
          <a:bodyPr wrap="square" rtlCol="0">
            <a:spAutoFit/>
          </a:bodyPr>
          <a:lstStyle/>
          <a:p>
            <a:r>
              <a:rPr lang="en-US" sz="2000" dirty="0"/>
              <a:t>Task 2</a:t>
            </a:r>
          </a:p>
        </p:txBody>
      </p:sp>
      <p:sp>
        <p:nvSpPr>
          <p:cNvPr id="11"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2"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13"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4" name="TextBox 3"/>
          <p:cNvSpPr txBox="1"/>
          <p:nvPr/>
        </p:nvSpPr>
        <p:spPr>
          <a:xfrm>
            <a:off x="261433" y="5698965"/>
            <a:ext cx="7380863" cy="307777"/>
          </a:xfrm>
          <a:prstGeom prst="rect">
            <a:avLst/>
          </a:prstGeom>
          <a:noFill/>
        </p:spPr>
        <p:txBody>
          <a:bodyPr wrap="square" rtlCol="0">
            <a:spAutoFit/>
          </a:bodyPr>
          <a:lstStyle/>
          <a:p>
            <a:r>
              <a:rPr lang="en-US" sz="1400" dirty="0" smtClean="0"/>
              <a:t>*</a:t>
            </a:r>
            <a:r>
              <a:rPr lang="en-US" sz="1400" dirty="0" err="1" smtClean="0"/>
              <a:t>Hitmap</a:t>
            </a:r>
            <a:r>
              <a:rPr lang="en-US" sz="1400" dirty="0" smtClean="0"/>
              <a:t> of ranked correlation coefficients. For each test rank the groups. Group rank – median.</a:t>
            </a:r>
            <a:endParaRPr lang="en-US" sz="1400" dirty="0"/>
          </a:p>
        </p:txBody>
      </p:sp>
    </p:spTree>
    <p:extLst>
      <p:ext uri="{BB962C8B-B14F-4D97-AF65-F5344CB8AC3E}">
        <p14:creationId xmlns:p14="http://schemas.microsoft.com/office/powerpoint/2010/main" val="288774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Meta analysis: features and performance</a:t>
            </a:r>
            <a:endParaRPr lang="en-US" dirty="0"/>
          </a:p>
        </p:txBody>
      </p:sp>
      <p:sp>
        <p:nvSpPr>
          <p:cNvPr id="3" name="Content Placeholder 2"/>
          <p:cNvSpPr>
            <a:spLocks noGrp="1"/>
          </p:cNvSpPr>
          <p:nvPr>
            <p:ph idx="1"/>
          </p:nvPr>
        </p:nvSpPr>
        <p:spPr>
          <a:xfrm>
            <a:off x="628650" y="1241966"/>
            <a:ext cx="7886700" cy="4351338"/>
          </a:xfrm>
        </p:spPr>
        <p:txBody>
          <a:bodyPr>
            <a:normAutofit/>
          </a:bodyPr>
          <a:lstStyle/>
          <a:p>
            <a:pPr marL="0" indent="0">
              <a:buNone/>
            </a:pPr>
            <a:r>
              <a:rPr lang="en-US" dirty="0" smtClean="0"/>
              <a:t>For each submission and each task we record:</a:t>
            </a:r>
          </a:p>
          <a:p>
            <a:r>
              <a:rPr lang="en-US" dirty="0" smtClean="0"/>
              <a:t>Features considered:</a:t>
            </a:r>
          </a:p>
          <a:p>
            <a:pPr lvl="1">
              <a:buFont typeface="Wingdings" panose="05000000000000000000" pitchFamily="2" charset="2"/>
              <a:buChar char="ü"/>
            </a:pPr>
            <a:r>
              <a:rPr lang="en-US" dirty="0"/>
              <a:t>Motifs</a:t>
            </a:r>
          </a:p>
          <a:p>
            <a:pPr lvl="1">
              <a:buFont typeface="Wingdings" panose="05000000000000000000" pitchFamily="2" charset="2"/>
              <a:buChar char="ü"/>
            </a:pPr>
            <a:r>
              <a:rPr lang="en-US" dirty="0" err="1"/>
              <a:t>Kmers</a:t>
            </a:r>
            <a:endParaRPr lang="en-US" dirty="0"/>
          </a:p>
          <a:p>
            <a:pPr lvl="1">
              <a:buFont typeface="Wingdings" panose="05000000000000000000" pitchFamily="2" charset="2"/>
              <a:buChar char="ü"/>
            </a:pPr>
            <a:r>
              <a:rPr lang="en-US" dirty="0"/>
              <a:t>Epigenetic marks </a:t>
            </a:r>
          </a:p>
          <a:p>
            <a:pPr lvl="1">
              <a:buFont typeface="Wingdings" panose="05000000000000000000" pitchFamily="2" charset="2"/>
              <a:buChar char="ü"/>
            </a:pPr>
            <a:r>
              <a:rPr lang="en-US" dirty="0"/>
              <a:t>SNP info: </a:t>
            </a:r>
          </a:p>
          <a:p>
            <a:pPr marL="685800" lvl="2" indent="0">
              <a:buNone/>
            </a:pPr>
            <a:r>
              <a:rPr lang="en-US" dirty="0"/>
              <a:t>Task 1: information regarding the polymorphism (e.g. -log10 </a:t>
            </a:r>
            <a:r>
              <a:rPr lang="en-US" dirty="0" smtClean="0"/>
              <a:t>P-</a:t>
            </a:r>
            <a:r>
              <a:rPr lang="en-US" dirty="0" err="1" smtClean="0"/>
              <a:t>val</a:t>
            </a:r>
            <a:r>
              <a:rPr lang="en-US" dirty="0" smtClean="0"/>
              <a:t> </a:t>
            </a:r>
            <a:r>
              <a:rPr lang="en-US" dirty="0"/>
              <a:t>of </a:t>
            </a:r>
            <a:r>
              <a:rPr lang="en-US" dirty="0" err="1"/>
              <a:t>eQTL</a:t>
            </a:r>
            <a:r>
              <a:rPr lang="en-US" dirty="0"/>
              <a:t>, GWAS and HGMD probabilities) </a:t>
            </a:r>
          </a:p>
          <a:p>
            <a:pPr marL="685800" lvl="2" indent="0">
              <a:buNone/>
            </a:pPr>
            <a:r>
              <a:rPr lang="en-US" dirty="0"/>
              <a:t>Task 2: use of expression prediction from task 1 (reference/alternate allele).</a:t>
            </a:r>
            <a:endParaRPr lang="en-US" dirty="0" smtClean="0"/>
          </a:p>
          <a:p>
            <a:r>
              <a:rPr lang="en-US" dirty="0" smtClean="0"/>
              <a:t>Method type</a:t>
            </a:r>
            <a:endParaRPr lang="en-US" dirty="0"/>
          </a:p>
        </p:txBody>
      </p:sp>
      <p:sp>
        <p:nvSpPr>
          <p:cNvPr id="4"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5"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6"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2765379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Meta analysis: features and </a:t>
            </a:r>
            <a:r>
              <a:rPr lang="en-US" dirty="0" smtClean="0"/>
              <a:t>performance</a:t>
            </a:r>
            <a:endParaRPr lang="en-US" dirty="0"/>
          </a:p>
        </p:txBody>
      </p:sp>
      <p:sp>
        <p:nvSpPr>
          <p:cNvPr id="5" name="TextBox 4"/>
          <p:cNvSpPr txBox="1"/>
          <p:nvPr/>
        </p:nvSpPr>
        <p:spPr>
          <a:xfrm>
            <a:off x="1867708" y="1177180"/>
            <a:ext cx="831715" cy="400110"/>
          </a:xfrm>
          <a:prstGeom prst="rect">
            <a:avLst/>
          </a:prstGeom>
          <a:noFill/>
        </p:spPr>
        <p:txBody>
          <a:bodyPr wrap="square" rtlCol="0">
            <a:spAutoFit/>
          </a:bodyPr>
          <a:lstStyle/>
          <a:p>
            <a:r>
              <a:rPr lang="en-US" sz="2000" dirty="0"/>
              <a:t>Task 1</a:t>
            </a:r>
          </a:p>
        </p:txBody>
      </p:sp>
      <p:sp>
        <p:nvSpPr>
          <p:cNvPr id="6" name="TextBox 5"/>
          <p:cNvSpPr txBox="1"/>
          <p:nvPr/>
        </p:nvSpPr>
        <p:spPr>
          <a:xfrm>
            <a:off x="5724734" y="1182042"/>
            <a:ext cx="831715" cy="400110"/>
          </a:xfrm>
          <a:prstGeom prst="rect">
            <a:avLst/>
          </a:prstGeom>
          <a:noFill/>
        </p:spPr>
        <p:txBody>
          <a:bodyPr wrap="square" rtlCol="0">
            <a:spAutoFit/>
          </a:bodyPr>
          <a:lstStyle/>
          <a:p>
            <a:r>
              <a:rPr lang="en-US" sz="2000" dirty="0"/>
              <a:t>Task 2</a:t>
            </a: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13282"/>
          <a:stretch/>
        </p:blipFill>
        <p:spPr>
          <a:xfrm>
            <a:off x="4559797" y="1783100"/>
            <a:ext cx="4584203" cy="2925084"/>
          </a:xfrm>
          <a:prstGeom prst="rect">
            <a:avLst/>
          </a:prstGeom>
        </p:spPr>
      </p:pic>
      <p:sp>
        <p:nvSpPr>
          <p:cNvPr id="9" name="TextBox 8"/>
          <p:cNvSpPr txBox="1"/>
          <p:nvPr/>
        </p:nvSpPr>
        <p:spPr>
          <a:xfrm>
            <a:off x="734889" y="4909132"/>
            <a:ext cx="7318173" cy="1015663"/>
          </a:xfrm>
          <a:prstGeom prst="rect">
            <a:avLst/>
          </a:prstGeom>
          <a:noFill/>
        </p:spPr>
        <p:txBody>
          <a:bodyPr wrap="square" rtlCol="0">
            <a:spAutoFit/>
          </a:bodyPr>
          <a:lstStyle/>
          <a:p>
            <a:r>
              <a:rPr lang="en-US" sz="2000" dirty="0"/>
              <a:t>We could not conclude that there is a specific category of features that leads to more accurate predictions, and that it is rather the specific details of the implementation that matter</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11852"/>
          <a:stretch/>
        </p:blipFill>
        <p:spPr>
          <a:xfrm>
            <a:off x="429914" y="1642787"/>
            <a:ext cx="4303586" cy="3065397"/>
          </a:xfrm>
          <a:prstGeom prst="rect">
            <a:avLst/>
          </a:prstGeom>
        </p:spPr>
      </p:pic>
      <p:sp>
        <p:nvSpPr>
          <p:cNvPr id="10"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1"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12"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5771647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111" y="190555"/>
            <a:ext cx="8019239" cy="653348"/>
          </a:xfrm>
        </p:spPr>
        <p:txBody>
          <a:bodyPr>
            <a:normAutofit/>
          </a:bodyPr>
          <a:lstStyle/>
          <a:p>
            <a:r>
              <a:rPr lang="en-US" sz="3600" dirty="0"/>
              <a:t>Meta analysis</a:t>
            </a:r>
            <a:r>
              <a:rPr lang="en-US" sz="3600" dirty="0" smtClean="0"/>
              <a:t>: regions “hardness” – task 1</a:t>
            </a:r>
            <a:endParaRPr lang="en-US" sz="36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50" y="1533304"/>
            <a:ext cx="2073409" cy="4188360"/>
          </a:xfrm>
          <a:prstGeom prst="rect">
            <a:avLst/>
          </a:prstGeom>
        </p:spPr>
      </p:pic>
      <p:sp>
        <p:nvSpPr>
          <p:cNvPr id="6" name="TextBox 5"/>
          <p:cNvSpPr txBox="1"/>
          <p:nvPr/>
        </p:nvSpPr>
        <p:spPr>
          <a:xfrm>
            <a:off x="700399" y="748623"/>
            <a:ext cx="2524328" cy="707886"/>
          </a:xfrm>
          <a:prstGeom prst="rect">
            <a:avLst/>
          </a:prstGeom>
          <a:noFill/>
        </p:spPr>
        <p:txBody>
          <a:bodyPr wrap="square" rtlCol="0">
            <a:spAutoFit/>
          </a:bodyPr>
          <a:lstStyle/>
          <a:p>
            <a:r>
              <a:rPr lang="en-US" sz="2000" dirty="0"/>
              <a:t>Reference allele expression</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80007" y="1533303"/>
            <a:ext cx="2073409" cy="4188361"/>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94613" y="1533303"/>
            <a:ext cx="2254639" cy="4188362"/>
          </a:xfrm>
          <a:prstGeom prst="rect">
            <a:avLst/>
          </a:prstGeom>
        </p:spPr>
      </p:pic>
      <p:sp>
        <p:nvSpPr>
          <p:cNvPr id="9" name="TextBox 8"/>
          <p:cNvSpPr txBox="1"/>
          <p:nvPr/>
        </p:nvSpPr>
        <p:spPr>
          <a:xfrm>
            <a:off x="3187013" y="746190"/>
            <a:ext cx="2524328" cy="707886"/>
          </a:xfrm>
          <a:prstGeom prst="rect">
            <a:avLst/>
          </a:prstGeom>
          <a:noFill/>
        </p:spPr>
        <p:txBody>
          <a:bodyPr wrap="square" rtlCol="0">
            <a:spAutoFit/>
          </a:bodyPr>
          <a:lstStyle/>
          <a:p>
            <a:r>
              <a:rPr lang="en-US" sz="2000" dirty="0"/>
              <a:t>Alternate allele expression</a:t>
            </a:r>
          </a:p>
        </p:txBody>
      </p:sp>
      <p:sp>
        <p:nvSpPr>
          <p:cNvPr id="10" name="TextBox 9"/>
          <p:cNvSpPr txBox="1"/>
          <p:nvPr/>
        </p:nvSpPr>
        <p:spPr>
          <a:xfrm>
            <a:off x="5798883" y="802875"/>
            <a:ext cx="2298111" cy="400110"/>
          </a:xfrm>
          <a:prstGeom prst="rect">
            <a:avLst/>
          </a:prstGeom>
          <a:noFill/>
        </p:spPr>
        <p:txBody>
          <a:bodyPr wrap="square" rtlCol="0">
            <a:spAutoFit/>
          </a:bodyPr>
          <a:lstStyle/>
          <a:p>
            <a:r>
              <a:rPr lang="en-US" sz="2000" dirty="0"/>
              <a:t>Regulatory hit</a:t>
            </a:r>
          </a:p>
        </p:txBody>
      </p:sp>
      <p:sp>
        <p:nvSpPr>
          <p:cNvPr id="13" name="TextBox 12"/>
          <p:cNvSpPr txBox="1"/>
          <p:nvPr/>
        </p:nvSpPr>
        <p:spPr>
          <a:xfrm>
            <a:off x="628650" y="5775220"/>
            <a:ext cx="8503810" cy="461665"/>
          </a:xfrm>
          <a:prstGeom prst="rect">
            <a:avLst/>
          </a:prstGeom>
          <a:noFill/>
        </p:spPr>
        <p:txBody>
          <a:bodyPr wrap="square" rtlCol="0">
            <a:spAutoFit/>
          </a:bodyPr>
          <a:lstStyle/>
          <a:p>
            <a:r>
              <a:rPr lang="en-US" sz="1200" dirty="0" smtClean="0"/>
              <a:t>* Performance within a region (per prediction) – the </a:t>
            </a:r>
            <a:r>
              <a:rPr lang="en-US" sz="1200" dirty="0"/>
              <a:t>absolute value of </a:t>
            </a:r>
            <a:r>
              <a:rPr lang="en-US" sz="1200" dirty="0" smtClean="0"/>
              <a:t>subtracting </a:t>
            </a:r>
            <a:r>
              <a:rPr lang="en-US" sz="1200" dirty="0"/>
              <a:t>the predicted </a:t>
            </a:r>
            <a:r>
              <a:rPr lang="en-US" sz="1200" dirty="0" smtClean="0"/>
              <a:t>from observed </a:t>
            </a:r>
            <a:r>
              <a:rPr lang="en-US" sz="1200" dirty="0"/>
              <a:t>values</a:t>
            </a:r>
          </a:p>
          <a:p>
            <a:r>
              <a:rPr lang="en-US" sz="1200" dirty="0" smtClean="0"/>
              <a:t>* For </a:t>
            </a:r>
            <a:r>
              <a:rPr lang="en-US" sz="1200" dirty="0"/>
              <a:t>each region – we take the median performance – defining it’s “hardness”</a:t>
            </a:r>
          </a:p>
        </p:txBody>
      </p:sp>
      <p:sp>
        <p:nvSpPr>
          <p:cNvPr id="11"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2"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14"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922239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40618" y="1034626"/>
            <a:ext cx="2078687" cy="400110"/>
          </a:xfrm>
          <a:prstGeom prst="rect">
            <a:avLst/>
          </a:prstGeom>
          <a:noFill/>
        </p:spPr>
        <p:txBody>
          <a:bodyPr wrap="square" rtlCol="0">
            <a:spAutoFit/>
          </a:bodyPr>
          <a:lstStyle/>
          <a:p>
            <a:r>
              <a:rPr lang="en-US" sz="2000" dirty="0"/>
              <a:t>Log skew</a:t>
            </a:r>
          </a:p>
        </p:txBody>
      </p:sp>
      <p:sp>
        <p:nvSpPr>
          <p:cNvPr id="9" name="TextBox 8"/>
          <p:cNvSpPr txBox="1"/>
          <p:nvPr/>
        </p:nvSpPr>
        <p:spPr>
          <a:xfrm>
            <a:off x="3988956" y="1039491"/>
            <a:ext cx="2208185" cy="400110"/>
          </a:xfrm>
          <a:prstGeom prst="rect">
            <a:avLst/>
          </a:prstGeom>
          <a:noFill/>
        </p:spPr>
        <p:txBody>
          <a:bodyPr wrap="square" rtlCol="0">
            <a:spAutoFit/>
          </a:bodyPr>
          <a:lstStyle/>
          <a:p>
            <a:r>
              <a:rPr lang="en-US" sz="2000" dirty="0" err="1"/>
              <a:t>emVar</a:t>
            </a:r>
            <a:r>
              <a:rPr lang="en-US" sz="2000" dirty="0"/>
              <a:t> hit</a:t>
            </a:r>
          </a:p>
        </p:txBody>
      </p:sp>
      <p:sp>
        <p:nvSpPr>
          <p:cNvPr id="14" name="TextBox 13"/>
          <p:cNvSpPr txBox="1"/>
          <p:nvPr/>
        </p:nvSpPr>
        <p:spPr>
          <a:xfrm>
            <a:off x="6408743" y="1314072"/>
            <a:ext cx="2375333" cy="923330"/>
          </a:xfrm>
          <a:prstGeom prst="rect">
            <a:avLst/>
          </a:prstGeom>
          <a:noFill/>
        </p:spPr>
        <p:txBody>
          <a:bodyPr wrap="square" rtlCol="0">
            <a:spAutoFit/>
          </a:bodyPr>
          <a:lstStyle/>
          <a:p>
            <a:r>
              <a:rPr lang="en-US" dirty="0"/>
              <a:t>Correlation of regions rank across different predictions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7554" y="1635634"/>
            <a:ext cx="1976538" cy="4019543"/>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49299" y="1667261"/>
            <a:ext cx="2016479" cy="4022269"/>
          </a:xfrm>
          <a:prstGeom prst="rect">
            <a:avLst/>
          </a:prstGeom>
        </p:spPr>
      </p:pic>
      <p:sp>
        <p:nvSpPr>
          <p:cNvPr id="7" name="Title 6"/>
          <p:cNvSpPr>
            <a:spLocks noGrp="1"/>
          </p:cNvSpPr>
          <p:nvPr>
            <p:ph type="title"/>
          </p:nvPr>
        </p:nvSpPr>
        <p:spPr>
          <a:xfrm>
            <a:off x="628650" y="250831"/>
            <a:ext cx="8006290" cy="622748"/>
          </a:xfrm>
        </p:spPr>
        <p:txBody>
          <a:bodyPr/>
          <a:lstStyle/>
          <a:p>
            <a:r>
              <a:rPr lang="en-US" sz="3600" dirty="0"/>
              <a:t>Meta analysis: regions “hardness” – task 2</a:t>
            </a:r>
          </a:p>
        </p:txBody>
      </p:sp>
      <p:sp>
        <p:nvSpPr>
          <p:cNvPr id="17"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8"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19"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20" name="TextBox 19"/>
          <p:cNvSpPr txBox="1"/>
          <p:nvPr/>
        </p:nvSpPr>
        <p:spPr>
          <a:xfrm>
            <a:off x="628650" y="5775220"/>
            <a:ext cx="8006290" cy="461665"/>
          </a:xfrm>
          <a:prstGeom prst="rect">
            <a:avLst/>
          </a:prstGeom>
          <a:noFill/>
        </p:spPr>
        <p:txBody>
          <a:bodyPr wrap="square" rtlCol="0">
            <a:spAutoFit/>
          </a:bodyPr>
          <a:lstStyle/>
          <a:p>
            <a:r>
              <a:rPr lang="en-US" sz="1200" dirty="0" smtClean="0"/>
              <a:t>* Performance within a region (per prediction) – the </a:t>
            </a:r>
            <a:r>
              <a:rPr lang="en-US" sz="1200" dirty="0"/>
              <a:t>absolute value of </a:t>
            </a:r>
            <a:r>
              <a:rPr lang="en-US" sz="1200" dirty="0" smtClean="0"/>
              <a:t>subtracting </a:t>
            </a:r>
            <a:r>
              <a:rPr lang="en-US" sz="1200" dirty="0"/>
              <a:t>the predicted </a:t>
            </a:r>
            <a:r>
              <a:rPr lang="en-US" sz="1200" dirty="0" smtClean="0"/>
              <a:t>from observed </a:t>
            </a:r>
            <a:r>
              <a:rPr lang="en-US" sz="1200" dirty="0"/>
              <a:t>values</a:t>
            </a:r>
          </a:p>
          <a:p>
            <a:r>
              <a:rPr lang="en-US" sz="1200" dirty="0" smtClean="0"/>
              <a:t>* For </a:t>
            </a:r>
            <a:r>
              <a:rPr lang="en-US" sz="1200" dirty="0"/>
              <a:t>each region – we take the median performance – defining it’s “hardness”</a:t>
            </a:r>
          </a:p>
        </p:txBody>
      </p:sp>
      <p:sp>
        <p:nvSpPr>
          <p:cNvPr id="8" name="TextBox 7"/>
          <p:cNvSpPr txBox="1"/>
          <p:nvPr/>
        </p:nvSpPr>
        <p:spPr>
          <a:xfrm>
            <a:off x="6566170" y="4027537"/>
            <a:ext cx="2324911" cy="1384995"/>
          </a:xfrm>
          <a:prstGeom prst="rect">
            <a:avLst/>
          </a:prstGeom>
          <a:noFill/>
        </p:spPr>
        <p:txBody>
          <a:bodyPr wrap="square" rtlCol="0">
            <a:spAutoFit/>
          </a:bodyPr>
          <a:lstStyle/>
          <a:p>
            <a:r>
              <a:rPr lang="en-US" sz="1400" u="sng" dirty="0"/>
              <a:t>Task 1:</a:t>
            </a:r>
            <a:endParaRPr lang="en-US" sz="1400" dirty="0"/>
          </a:p>
          <a:p>
            <a:r>
              <a:rPr lang="en-US" sz="1400" dirty="0"/>
              <a:t>C.A. - C.B r=0.4008</a:t>
            </a:r>
          </a:p>
          <a:p>
            <a:r>
              <a:rPr lang="en-US" sz="1400" dirty="0"/>
              <a:t>C.A. - R.H r=0.2806</a:t>
            </a:r>
          </a:p>
          <a:p>
            <a:r>
              <a:rPr lang="en-US" sz="1400" dirty="0"/>
              <a:t>C.B. - R.H r=0.2480</a:t>
            </a:r>
          </a:p>
          <a:p>
            <a:r>
              <a:rPr lang="en-US" sz="1400" u="sng" dirty="0"/>
              <a:t>Task 2:</a:t>
            </a:r>
            <a:endParaRPr lang="en-US" sz="1400" dirty="0"/>
          </a:p>
          <a:p>
            <a:r>
              <a:rPr lang="en-US" sz="1400" dirty="0" err="1"/>
              <a:t>LogSkew</a:t>
            </a:r>
            <a:r>
              <a:rPr lang="en-US" sz="1400" dirty="0"/>
              <a:t> - </a:t>
            </a:r>
            <a:r>
              <a:rPr lang="en-US" sz="1400" dirty="0" err="1"/>
              <a:t>emVar</a:t>
            </a:r>
            <a:r>
              <a:rPr lang="en-US" sz="1400" dirty="0"/>
              <a:t> </a:t>
            </a:r>
            <a:r>
              <a:rPr lang="en-US" sz="1400" dirty="0" smtClean="0"/>
              <a:t>r=0.4277</a:t>
            </a:r>
            <a:endParaRPr lang="en-US" sz="1400" dirty="0"/>
          </a:p>
        </p:txBody>
      </p:sp>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t="27449"/>
          <a:stretch/>
        </p:blipFill>
        <p:spPr>
          <a:xfrm>
            <a:off x="6181705" y="2197232"/>
            <a:ext cx="2649750" cy="1870476"/>
          </a:xfrm>
          <a:prstGeom prst="rect">
            <a:avLst/>
          </a:prstGeom>
        </p:spPr>
      </p:pic>
    </p:spTree>
    <p:extLst>
      <p:ext uri="{BB962C8B-B14F-4D97-AF65-F5344CB8AC3E}">
        <p14:creationId xmlns:p14="http://schemas.microsoft.com/office/powerpoint/2010/main" val="3003594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Genomic features</a:t>
            </a:r>
            <a:endParaRPr lang="en-US" dirty="0"/>
          </a:p>
        </p:txBody>
      </p:sp>
      <p:sp>
        <p:nvSpPr>
          <p:cNvPr id="3" name="Content Placeholder 2"/>
          <p:cNvSpPr>
            <a:spLocks noGrp="1"/>
          </p:cNvSpPr>
          <p:nvPr>
            <p:ph idx="1"/>
          </p:nvPr>
        </p:nvSpPr>
        <p:spPr>
          <a:xfrm>
            <a:off x="352017" y="3701764"/>
            <a:ext cx="2270798" cy="904901"/>
          </a:xfrm>
        </p:spPr>
        <p:txBody>
          <a:bodyPr>
            <a:noAutofit/>
          </a:bodyPr>
          <a:lstStyle/>
          <a:p>
            <a:r>
              <a:rPr lang="en-US" sz="1800" dirty="0" smtClean="0"/>
              <a:t>#motifs (ENCODE)  (</a:t>
            </a:r>
            <a:r>
              <a:rPr lang="en-US" sz="1800" dirty="0" err="1" smtClean="0"/>
              <a:t>fimo</a:t>
            </a:r>
            <a:r>
              <a:rPr lang="en-US" sz="1800" dirty="0" smtClean="0"/>
              <a:t> hits) </a:t>
            </a:r>
            <a:r>
              <a:rPr lang="en-US" sz="1200" dirty="0" smtClean="0"/>
              <a:t>(Grant </a:t>
            </a:r>
            <a:r>
              <a:rPr lang="en-US" sz="1200" i="1" dirty="0" smtClean="0"/>
              <a:t>et al.</a:t>
            </a:r>
            <a:r>
              <a:rPr lang="en-US" sz="1200" dirty="0" smtClean="0"/>
              <a:t>)</a:t>
            </a:r>
            <a:endParaRPr lang="en-US" sz="1800" dirty="0" smtClean="0"/>
          </a:p>
          <a:p>
            <a:r>
              <a:rPr lang="en-US" sz="1800" dirty="0" smtClean="0"/>
              <a:t>min distance to TSS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967" y="2417579"/>
            <a:ext cx="2258653" cy="62626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54873" y="2417578"/>
            <a:ext cx="764129" cy="656399"/>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4048" r="46357"/>
          <a:stretch/>
        </p:blipFill>
        <p:spPr>
          <a:xfrm>
            <a:off x="5424433" y="2189854"/>
            <a:ext cx="916497" cy="1464184"/>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73544" y="2385760"/>
            <a:ext cx="1565834" cy="968207"/>
          </a:xfrm>
          <a:prstGeom prst="rect">
            <a:avLst/>
          </a:prstGeom>
        </p:spPr>
      </p:pic>
      <p:sp>
        <p:nvSpPr>
          <p:cNvPr id="8" name="TextBox 7"/>
          <p:cNvSpPr txBox="1"/>
          <p:nvPr/>
        </p:nvSpPr>
        <p:spPr>
          <a:xfrm>
            <a:off x="628650" y="1607881"/>
            <a:ext cx="8408346" cy="369332"/>
          </a:xfrm>
          <a:prstGeom prst="rect">
            <a:avLst/>
          </a:prstGeom>
          <a:noFill/>
        </p:spPr>
        <p:txBody>
          <a:bodyPr wrap="square" rtlCol="0">
            <a:spAutoFit/>
          </a:bodyPr>
          <a:lstStyle/>
          <a:p>
            <a:r>
              <a:rPr lang="en-US" b="1" dirty="0"/>
              <a:t>TFBS                                   </a:t>
            </a:r>
            <a:r>
              <a:rPr lang="en-US" b="1" dirty="0" smtClean="0"/>
              <a:t> Sequence                 DNA </a:t>
            </a:r>
            <a:r>
              <a:rPr lang="en-US" b="1" dirty="0"/>
              <a:t>structure/shape         </a:t>
            </a:r>
            <a:r>
              <a:rPr lang="en-US" b="1" dirty="0" smtClean="0"/>
              <a:t>Conservation</a:t>
            </a:r>
            <a:endParaRPr lang="en-US" b="1" dirty="0"/>
          </a:p>
        </p:txBody>
      </p:sp>
      <p:sp>
        <p:nvSpPr>
          <p:cNvPr id="9" name="TextBox 8"/>
          <p:cNvSpPr txBox="1"/>
          <p:nvPr/>
        </p:nvSpPr>
        <p:spPr>
          <a:xfrm>
            <a:off x="2706717" y="3648053"/>
            <a:ext cx="2265331" cy="1754326"/>
          </a:xfrm>
          <a:prstGeom prst="rect">
            <a:avLst/>
          </a:prstGeom>
          <a:noFill/>
        </p:spPr>
        <p:txBody>
          <a:bodyPr wrap="square" rtlCol="0">
            <a:spAutoFit/>
          </a:bodyPr>
          <a:lstStyle/>
          <a:p>
            <a:pPr marL="214313" indent="-214313">
              <a:buFont typeface="Arial" panose="020B0604020202020204" pitchFamily="34" charset="0"/>
              <a:buChar char="•"/>
            </a:pPr>
            <a:r>
              <a:rPr lang="en-US" dirty="0"/>
              <a:t>max </a:t>
            </a:r>
            <a:r>
              <a:rPr lang="en-US" dirty="0" err="1"/>
              <a:t>polyA</a:t>
            </a:r>
            <a:r>
              <a:rPr lang="en-US" dirty="0"/>
              <a:t>/T sub-sequence (nucleosome disfavoring sequences)</a:t>
            </a:r>
          </a:p>
          <a:p>
            <a:pPr marL="214313" indent="-214313">
              <a:buFont typeface="Arial" panose="020B0604020202020204" pitchFamily="34" charset="0"/>
              <a:buChar char="•"/>
            </a:pPr>
            <a:r>
              <a:rPr lang="en-US" dirty="0"/>
              <a:t>GC content</a:t>
            </a:r>
          </a:p>
        </p:txBody>
      </p:sp>
      <p:sp>
        <p:nvSpPr>
          <p:cNvPr id="10" name="TextBox 9"/>
          <p:cNvSpPr txBox="1"/>
          <p:nvPr/>
        </p:nvSpPr>
        <p:spPr>
          <a:xfrm>
            <a:off x="4972048" y="3648053"/>
            <a:ext cx="2352879" cy="1415772"/>
          </a:xfrm>
          <a:prstGeom prst="rect">
            <a:avLst/>
          </a:prstGeom>
          <a:noFill/>
        </p:spPr>
        <p:txBody>
          <a:bodyPr wrap="square" rtlCol="0">
            <a:spAutoFit/>
          </a:bodyPr>
          <a:lstStyle/>
          <a:p>
            <a:pPr marL="214313" indent="-214313">
              <a:buFont typeface="Arial" panose="020B0604020202020204" pitchFamily="34" charset="0"/>
              <a:buChar char="•"/>
            </a:pPr>
            <a:r>
              <a:rPr lang="en-US" dirty="0"/>
              <a:t>Minor groove width </a:t>
            </a:r>
          </a:p>
          <a:p>
            <a:pPr marL="214313" indent="-214313">
              <a:buFont typeface="Arial" panose="020B0604020202020204" pitchFamily="34" charset="0"/>
              <a:buChar char="•"/>
            </a:pPr>
            <a:r>
              <a:rPr lang="en-US" dirty="0"/>
              <a:t>Roll </a:t>
            </a:r>
          </a:p>
          <a:p>
            <a:pPr marL="214313" indent="-214313">
              <a:buFont typeface="Arial" panose="020B0604020202020204" pitchFamily="34" charset="0"/>
              <a:buChar char="•"/>
            </a:pPr>
            <a:r>
              <a:rPr lang="en-US" dirty="0"/>
              <a:t>Propeller twist </a:t>
            </a:r>
          </a:p>
          <a:p>
            <a:pPr marL="214313" indent="-214313">
              <a:buFont typeface="Arial" panose="020B0604020202020204" pitchFamily="34" charset="0"/>
              <a:buChar char="•"/>
            </a:pPr>
            <a:r>
              <a:rPr lang="en-US" dirty="0"/>
              <a:t>Helix twist </a:t>
            </a:r>
          </a:p>
          <a:p>
            <a:r>
              <a:rPr lang="en-US" sz="1400" dirty="0"/>
              <a:t>(Zhou et al. 2013)</a:t>
            </a:r>
          </a:p>
        </p:txBody>
      </p:sp>
      <p:sp>
        <p:nvSpPr>
          <p:cNvPr id="11" name="TextBox 10"/>
          <p:cNvSpPr txBox="1"/>
          <p:nvPr/>
        </p:nvSpPr>
        <p:spPr>
          <a:xfrm>
            <a:off x="7241034" y="3648052"/>
            <a:ext cx="1598670" cy="923330"/>
          </a:xfrm>
          <a:prstGeom prst="rect">
            <a:avLst/>
          </a:prstGeom>
          <a:noFill/>
        </p:spPr>
        <p:txBody>
          <a:bodyPr wrap="square" rtlCol="0">
            <a:spAutoFit/>
          </a:bodyPr>
          <a:lstStyle/>
          <a:p>
            <a:pPr marL="214313" indent="-214313">
              <a:buFont typeface="Arial" panose="020B0604020202020204" pitchFamily="34" charset="0"/>
              <a:buChar char="•"/>
            </a:pPr>
            <a:r>
              <a:rPr lang="en-US" dirty="0"/>
              <a:t>Evolutionary conservation score</a:t>
            </a:r>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79891" y="5324877"/>
            <a:ext cx="4218261" cy="1038483"/>
          </a:xfrm>
          <a:prstGeom prst="rect">
            <a:avLst/>
          </a:prstGeom>
        </p:spPr>
      </p:pic>
      <p:sp>
        <p:nvSpPr>
          <p:cNvPr id="13"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4"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15"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512930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ppt_x"/>
                                          </p:val>
                                        </p:tav>
                                        <p:tav tm="100000">
                                          <p:val>
                                            <p:strVal val="#ppt_x"/>
                                          </p:val>
                                        </p:tav>
                                      </p:tavLst>
                                    </p:anim>
                                    <p:anim calcmode="lin" valueType="num">
                                      <p:cBhvr additive="base">
                                        <p:cTn id="52" dur="500" fill="hold"/>
                                        <p:tgtEl>
                                          <p:spTgt spid="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 name="Table 42"/>
          <p:cNvGraphicFramePr>
            <a:graphicFrameLocks noGrp="1"/>
          </p:cNvGraphicFramePr>
          <p:nvPr>
            <p:extLst>
              <p:ext uri="{D42A27DB-BD31-4B8C-83A1-F6EECF244321}">
                <p14:modId xmlns:p14="http://schemas.microsoft.com/office/powerpoint/2010/main" val="3451017081"/>
              </p:ext>
            </p:extLst>
          </p:nvPr>
        </p:nvGraphicFramePr>
        <p:xfrm>
          <a:off x="1789889" y="1847467"/>
          <a:ext cx="5097294" cy="4107180"/>
        </p:xfrm>
        <a:graphic>
          <a:graphicData uri="http://schemas.openxmlformats.org/drawingml/2006/table">
            <a:tbl>
              <a:tblPr firstRow="1" bandRow="1">
                <a:tableStyleId>{5940675A-B579-460E-94D1-54222C63F5DA}</a:tableStyleId>
              </a:tblPr>
              <a:tblGrid>
                <a:gridCol w="2253643"/>
                <a:gridCol w="1402480"/>
                <a:gridCol w="1441171"/>
              </a:tblGrid>
              <a:tr h="274320">
                <a:tc>
                  <a:txBody>
                    <a:bodyPr/>
                    <a:lstStyle/>
                    <a:p>
                      <a:endParaRPr lang="en-US" sz="2000" dirty="0"/>
                    </a:p>
                  </a:txBody>
                  <a:tcPr marL="68580" marR="68580" marT="34290" marB="34290"/>
                </a:tc>
                <a:tc>
                  <a:txBody>
                    <a:bodyPr/>
                    <a:lstStyle/>
                    <a:p>
                      <a:r>
                        <a:rPr lang="en-US" sz="2000" dirty="0" smtClean="0"/>
                        <a:t>200 easiest</a:t>
                      </a:r>
                      <a:endParaRPr lang="en-US" sz="2000" dirty="0"/>
                    </a:p>
                  </a:txBody>
                  <a:tcPr marL="68580" marR="68580" marT="34290" marB="34290"/>
                </a:tc>
                <a:tc>
                  <a:txBody>
                    <a:bodyPr/>
                    <a:lstStyle/>
                    <a:p>
                      <a:r>
                        <a:rPr lang="en-US" sz="2000" dirty="0" smtClean="0"/>
                        <a:t>200 hardest</a:t>
                      </a:r>
                      <a:endParaRPr lang="en-US" sz="2000" dirty="0"/>
                    </a:p>
                  </a:txBody>
                  <a:tcPr marL="68580" marR="68580" marT="34290" marB="34290"/>
                </a:tc>
              </a:tr>
              <a:tr h="274320">
                <a:tc>
                  <a:txBody>
                    <a:bodyPr/>
                    <a:lstStyle/>
                    <a:p>
                      <a:r>
                        <a:rPr lang="en-US" sz="2000" dirty="0" smtClean="0"/>
                        <a:t>#motifs</a:t>
                      </a:r>
                      <a:endParaRPr lang="en-US" sz="2000" dirty="0"/>
                    </a:p>
                  </a:txBody>
                  <a:tcPr marL="68580" marR="68580" marT="34290" marB="34290"/>
                </a:tc>
                <a:tc>
                  <a:txBody>
                    <a:bodyPr/>
                    <a:lstStyle/>
                    <a:p>
                      <a:endParaRPr lang="en-US" sz="2000" dirty="0"/>
                    </a:p>
                  </a:txBody>
                  <a:tcPr marL="68580" marR="68580" marT="34290" marB="34290"/>
                </a:tc>
                <a:tc>
                  <a:txBody>
                    <a:bodyPr/>
                    <a:lstStyle/>
                    <a:p>
                      <a:endParaRPr lang="en-US" sz="2000" dirty="0"/>
                    </a:p>
                  </a:txBody>
                  <a:tcPr marL="68580" marR="68580" marT="34290" marB="34290"/>
                </a:tc>
              </a:tr>
              <a:tr h="278130">
                <a:tc>
                  <a:txBody>
                    <a:bodyPr/>
                    <a:lstStyle/>
                    <a:p>
                      <a:r>
                        <a:rPr lang="en-US" sz="2000" dirty="0" smtClean="0"/>
                        <a:t>min</a:t>
                      </a:r>
                      <a:r>
                        <a:rPr lang="en-US" sz="2000" baseline="0" dirty="0" smtClean="0"/>
                        <a:t> d</a:t>
                      </a:r>
                      <a:r>
                        <a:rPr lang="en-US" sz="2000" dirty="0" smtClean="0"/>
                        <a:t>istance to TSS</a:t>
                      </a:r>
                      <a:endParaRPr lang="en-US" sz="2000" dirty="0"/>
                    </a:p>
                  </a:txBody>
                  <a:tcPr marL="68580" marR="68580" marT="34290" marB="34290"/>
                </a:tc>
                <a:tc>
                  <a:txBody>
                    <a:bodyPr/>
                    <a:lstStyle/>
                    <a:p>
                      <a:endParaRPr lang="en-US" sz="2000"/>
                    </a:p>
                  </a:txBody>
                  <a:tcPr marL="68580" marR="68580" marT="34290" marB="34290"/>
                </a:tc>
                <a:tc>
                  <a:txBody>
                    <a:bodyPr/>
                    <a:lstStyle/>
                    <a:p>
                      <a:endParaRPr lang="en-US" sz="2000" dirty="0"/>
                    </a:p>
                  </a:txBody>
                  <a:tcPr marL="68580" marR="68580" marT="34290" marB="34290"/>
                </a:tc>
              </a:tr>
              <a:tr h="2781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max poly A</a:t>
                      </a:r>
                    </a:p>
                  </a:txBody>
                  <a:tcPr marL="68580" marR="68580" marT="34290" marB="34290"/>
                </a:tc>
                <a:tc>
                  <a:txBody>
                    <a:bodyPr/>
                    <a:lstStyle/>
                    <a:p>
                      <a:pPr algn="ctr"/>
                      <a:endParaRPr lang="en-US" sz="2000" dirty="0"/>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marL="68580" marR="68580" marT="34290" marB="34290"/>
                </a:tc>
              </a:tr>
              <a:tr h="2781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max poly T</a:t>
                      </a:r>
                    </a:p>
                  </a:txBody>
                  <a:tcPr marL="68580" marR="68580" marT="34290" marB="34290"/>
                </a:tc>
                <a:tc>
                  <a:txBody>
                    <a:bodyPr/>
                    <a:lstStyle/>
                    <a:p>
                      <a:pPr algn="ctr"/>
                      <a:endParaRPr lang="en-US" sz="2000"/>
                    </a:p>
                  </a:txBody>
                  <a:tcPr marL="68580" marR="68580" marT="34290" marB="34290"/>
                </a:tc>
                <a:tc>
                  <a:txBody>
                    <a:bodyPr/>
                    <a:lstStyle/>
                    <a:p>
                      <a:pPr algn="ctr"/>
                      <a:endParaRPr lang="en-US" sz="2000" dirty="0"/>
                    </a:p>
                  </a:txBody>
                  <a:tcPr marL="68580" marR="68580" marT="34290" marB="34290"/>
                </a:tc>
              </a:tr>
              <a:tr h="2781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GC content</a:t>
                      </a:r>
                    </a:p>
                  </a:txBody>
                  <a:tcPr marL="68580" marR="68580" marT="34290" marB="34290"/>
                </a:tc>
                <a:tc>
                  <a:txBody>
                    <a:bodyPr/>
                    <a:lstStyle/>
                    <a:p>
                      <a:pPr algn="ctr"/>
                      <a:endParaRPr lang="en-US" sz="2000"/>
                    </a:p>
                  </a:txBody>
                  <a:tcPr marL="68580" marR="68580" marT="34290" marB="34290"/>
                </a:tc>
                <a:tc>
                  <a:txBody>
                    <a:bodyPr/>
                    <a:lstStyle/>
                    <a:p>
                      <a:pPr algn="ctr"/>
                      <a:endParaRPr lang="en-US" sz="2000" dirty="0"/>
                    </a:p>
                  </a:txBody>
                  <a:tcPr marL="68580" marR="68580" marT="34290" marB="34290"/>
                </a:tc>
              </a:tr>
              <a:tr h="278130">
                <a:tc>
                  <a:txBody>
                    <a:bodyPr/>
                    <a:lstStyle/>
                    <a:p>
                      <a:r>
                        <a:rPr lang="en-US" sz="2000" dirty="0" err="1" smtClean="0"/>
                        <a:t>HelT</a:t>
                      </a:r>
                      <a:endParaRPr lang="en-US" sz="2000" dirty="0"/>
                    </a:p>
                  </a:txBody>
                  <a:tcPr marL="68580" marR="68580" marT="34290" marB="34290"/>
                </a:tc>
                <a:tc>
                  <a:txBody>
                    <a:bodyPr/>
                    <a:lstStyle/>
                    <a:p>
                      <a:pPr algn="ctr"/>
                      <a:endParaRPr lang="en-US" sz="2000"/>
                    </a:p>
                  </a:txBody>
                  <a:tcPr marL="68580" marR="68580" marT="34290" marB="34290"/>
                </a:tc>
                <a:tc>
                  <a:txBody>
                    <a:bodyPr/>
                    <a:lstStyle/>
                    <a:p>
                      <a:pPr algn="ctr"/>
                      <a:endParaRPr lang="en-US" sz="2000" dirty="0"/>
                    </a:p>
                  </a:txBody>
                  <a:tcPr marL="68580" marR="68580" marT="34290" marB="34290"/>
                </a:tc>
              </a:tr>
              <a:tr h="278130">
                <a:tc>
                  <a:txBody>
                    <a:bodyPr/>
                    <a:lstStyle/>
                    <a:p>
                      <a:r>
                        <a:rPr lang="en-US" sz="2000" dirty="0" smtClean="0"/>
                        <a:t>MGW</a:t>
                      </a:r>
                      <a:endParaRPr lang="en-US" sz="2000" dirty="0"/>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marL="68580" marR="68580" marT="34290" marB="34290"/>
                </a:tc>
              </a:tr>
              <a:tr h="278130">
                <a:tc>
                  <a:txBody>
                    <a:bodyPr/>
                    <a:lstStyle/>
                    <a:p>
                      <a:r>
                        <a:rPr lang="en-US" sz="2000" dirty="0" err="1" smtClean="0"/>
                        <a:t>ProT</a:t>
                      </a:r>
                      <a:endParaRPr lang="en-US" sz="2000" dirty="0"/>
                    </a:p>
                  </a:txBody>
                  <a:tcPr marL="68580" marR="68580" marT="34290" marB="34290"/>
                </a:tc>
                <a:tc>
                  <a:txBody>
                    <a:bodyPr/>
                    <a:lstStyle/>
                    <a:p>
                      <a:pPr algn="ctr"/>
                      <a:endParaRPr lang="en-US" sz="2000"/>
                    </a:p>
                  </a:txBody>
                  <a:tcPr marL="68580" marR="68580" marT="34290" marB="34290"/>
                </a:tc>
                <a:tc>
                  <a:txBody>
                    <a:bodyPr/>
                    <a:lstStyle/>
                    <a:p>
                      <a:pPr algn="ctr"/>
                      <a:endParaRPr lang="en-US" sz="2000" dirty="0"/>
                    </a:p>
                  </a:txBody>
                  <a:tcPr marL="68580" marR="68580" marT="34290" marB="34290"/>
                </a:tc>
              </a:tr>
              <a:tr h="278130">
                <a:tc>
                  <a:txBody>
                    <a:bodyPr/>
                    <a:lstStyle/>
                    <a:p>
                      <a:r>
                        <a:rPr lang="en-US" sz="2000" dirty="0" smtClean="0"/>
                        <a:t>Roll</a:t>
                      </a:r>
                      <a:endParaRPr lang="en-US" sz="2000" dirty="0"/>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marL="68580" marR="68580" marT="34290" marB="34290"/>
                </a:tc>
              </a:tr>
              <a:tr h="278130">
                <a:tc>
                  <a:txBody>
                    <a:bodyPr/>
                    <a:lstStyle/>
                    <a:p>
                      <a:r>
                        <a:rPr lang="en-US" sz="2000" dirty="0" smtClean="0"/>
                        <a:t>Conservation</a:t>
                      </a:r>
                      <a:endParaRPr lang="en-US" sz="2000" dirty="0"/>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smtClean="0"/>
                    </a:p>
                  </a:txBody>
                  <a:tcPr marL="68580" marR="68580" marT="34290" marB="34290"/>
                </a:tc>
              </a:tr>
            </a:tbl>
          </a:graphicData>
        </a:graphic>
      </p:graphicFrame>
      <p:sp>
        <p:nvSpPr>
          <p:cNvPr id="2" name="Title 1"/>
          <p:cNvSpPr>
            <a:spLocks noGrp="1"/>
          </p:cNvSpPr>
          <p:nvPr>
            <p:ph type="title"/>
          </p:nvPr>
        </p:nvSpPr>
        <p:spPr/>
        <p:txBody>
          <a:bodyPr>
            <a:normAutofit fontScale="90000"/>
          </a:bodyPr>
          <a:lstStyle/>
          <a:p>
            <a:pPr algn="ctr"/>
            <a:r>
              <a:rPr lang="en-US" dirty="0" smtClean="0"/>
              <a:t>Regions analysis – top “hard” vs. “easy”  task 1</a:t>
            </a:r>
            <a:endParaRPr lang="en-US" dirty="0"/>
          </a:p>
        </p:txBody>
      </p:sp>
      <p:sp>
        <p:nvSpPr>
          <p:cNvPr id="8" name="Down Arrow 7"/>
          <p:cNvSpPr/>
          <p:nvPr/>
        </p:nvSpPr>
        <p:spPr>
          <a:xfrm>
            <a:off x="4619566" y="2309615"/>
            <a:ext cx="153211" cy="204281"/>
          </a:xfrm>
          <a:prstGeom prst="downArrow">
            <a:avLst/>
          </a:prstGeom>
          <a:solidFill>
            <a:srgbClr val="40F05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flipV="1">
            <a:off x="4619557" y="2660851"/>
            <a:ext cx="153211" cy="20428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Down Arrow 10"/>
          <p:cNvSpPr/>
          <p:nvPr/>
        </p:nvSpPr>
        <p:spPr>
          <a:xfrm flipV="1">
            <a:off x="5970498" y="2306304"/>
            <a:ext cx="153211" cy="20428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Down Arrow 11"/>
          <p:cNvSpPr/>
          <p:nvPr/>
        </p:nvSpPr>
        <p:spPr>
          <a:xfrm>
            <a:off x="5968057" y="2653215"/>
            <a:ext cx="153211" cy="204281"/>
          </a:xfrm>
          <a:prstGeom prst="downArrow">
            <a:avLst/>
          </a:prstGeom>
          <a:solidFill>
            <a:srgbClr val="40F05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p:cNvSpPr/>
          <p:nvPr/>
        </p:nvSpPr>
        <p:spPr>
          <a:xfrm flipV="1">
            <a:off x="4619558" y="3056937"/>
            <a:ext cx="153211" cy="20428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Down Arrow 17"/>
          <p:cNvSpPr/>
          <p:nvPr/>
        </p:nvSpPr>
        <p:spPr>
          <a:xfrm flipV="1">
            <a:off x="4619559" y="3416867"/>
            <a:ext cx="153211" cy="20428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Down Arrow 18"/>
          <p:cNvSpPr/>
          <p:nvPr/>
        </p:nvSpPr>
        <p:spPr>
          <a:xfrm>
            <a:off x="4619559" y="3808505"/>
            <a:ext cx="153211" cy="204281"/>
          </a:xfrm>
          <a:prstGeom prst="downArrow">
            <a:avLst/>
          </a:prstGeom>
          <a:solidFill>
            <a:srgbClr val="40F05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9"/>
          <p:cNvSpPr/>
          <p:nvPr/>
        </p:nvSpPr>
        <p:spPr>
          <a:xfrm>
            <a:off x="5968058" y="3055229"/>
            <a:ext cx="153211" cy="204281"/>
          </a:xfrm>
          <a:prstGeom prst="downArrow">
            <a:avLst/>
          </a:prstGeom>
          <a:solidFill>
            <a:srgbClr val="40F05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own Arrow 20"/>
          <p:cNvSpPr/>
          <p:nvPr/>
        </p:nvSpPr>
        <p:spPr>
          <a:xfrm>
            <a:off x="5968058" y="3405465"/>
            <a:ext cx="153211" cy="204281"/>
          </a:xfrm>
          <a:prstGeom prst="downArrow">
            <a:avLst/>
          </a:prstGeom>
          <a:solidFill>
            <a:srgbClr val="40F05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flipV="1">
            <a:off x="5968058" y="3777052"/>
            <a:ext cx="153211" cy="20428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Down Arrow 26"/>
          <p:cNvSpPr/>
          <p:nvPr/>
        </p:nvSpPr>
        <p:spPr>
          <a:xfrm flipV="1">
            <a:off x="4622000" y="4197214"/>
            <a:ext cx="153211" cy="20428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Down Arrow 27"/>
          <p:cNvSpPr/>
          <p:nvPr/>
        </p:nvSpPr>
        <p:spPr>
          <a:xfrm>
            <a:off x="4619559" y="4552963"/>
            <a:ext cx="153211" cy="204281"/>
          </a:xfrm>
          <a:prstGeom prst="downArrow">
            <a:avLst/>
          </a:prstGeom>
          <a:solidFill>
            <a:srgbClr val="40F05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Down Arrow 28"/>
          <p:cNvSpPr/>
          <p:nvPr/>
        </p:nvSpPr>
        <p:spPr>
          <a:xfrm>
            <a:off x="4619559" y="4908189"/>
            <a:ext cx="153211" cy="204281"/>
          </a:xfrm>
          <a:prstGeom prst="downArrow">
            <a:avLst/>
          </a:prstGeom>
          <a:solidFill>
            <a:srgbClr val="40F05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Down Arrow 29"/>
          <p:cNvSpPr/>
          <p:nvPr/>
        </p:nvSpPr>
        <p:spPr>
          <a:xfrm>
            <a:off x="4619560" y="5296074"/>
            <a:ext cx="153211" cy="204281"/>
          </a:xfrm>
          <a:prstGeom prst="downArrow">
            <a:avLst/>
          </a:prstGeom>
          <a:solidFill>
            <a:srgbClr val="40F05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6887183" y="5261098"/>
            <a:ext cx="2287216" cy="338554"/>
          </a:xfrm>
          <a:prstGeom prst="rect">
            <a:avLst/>
          </a:prstGeom>
          <a:noFill/>
        </p:spPr>
        <p:txBody>
          <a:bodyPr wrap="square" rtlCol="0">
            <a:spAutoFit/>
          </a:bodyPr>
          <a:lstStyle/>
          <a:p>
            <a:r>
              <a:rPr lang="en-US" sz="1600" dirty="0"/>
              <a:t>* NS for regulatory hit</a:t>
            </a:r>
          </a:p>
        </p:txBody>
      </p:sp>
      <p:sp>
        <p:nvSpPr>
          <p:cNvPr id="32" name="Down Arrow 31"/>
          <p:cNvSpPr/>
          <p:nvPr/>
        </p:nvSpPr>
        <p:spPr>
          <a:xfrm flipV="1">
            <a:off x="5968058" y="4524442"/>
            <a:ext cx="153211" cy="20428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Down Arrow 32"/>
          <p:cNvSpPr/>
          <p:nvPr/>
        </p:nvSpPr>
        <p:spPr>
          <a:xfrm flipV="1">
            <a:off x="5968059" y="4902022"/>
            <a:ext cx="153211" cy="20428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Down Arrow 33"/>
          <p:cNvSpPr/>
          <p:nvPr/>
        </p:nvSpPr>
        <p:spPr>
          <a:xfrm flipV="1">
            <a:off x="5968060" y="5281999"/>
            <a:ext cx="153211" cy="20428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Down Arrow 34"/>
          <p:cNvSpPr/>
          <p:nvPr/>
        </p:nvSpPr>
        <p:spPr>
          <a:xfrm>
            <a:off x="5968058" y="4153895"/>
            <a:ext cx="153211" cy="204281"/>
          </a:xfrm>
          <a:prstGeom prst="downArrow">
            <a:avLst/>
          </a:prstGeom>
          <a:solidFill>
            <a:srgbClr val="40F05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6887183" y="5656609"/>
            <a:ext cx="2860681" cy="338554"/>
          </a:xfrm>
          <a:prstGeom prst="rect">
            <a:avLst/>
          </a:prstGeom>
          <a:noFill/>
        </p:spPr>
        <p:txBody>
          <a:bodyPr wrap="square" rtlCol="0">
            <a:spAutoFit/>
          </a:bodyPr>
          <a:lstStyle/>
          <a:p>
            <a:r>
              <a:rPr lang="en-US" sz="1600" dirty="0" smtClean="0"/>
              <a:t>* NS </a:t>
            </a:r>
            <a:r>
              <a:rPr lang="en-US" sz="1600" dirty="0"/>
              <a:t>for ref/alt </a:t>
            </a:r>
            <a:r>
              <a:rPr lang="en-US" sz="1600" dirty="0" smtClean="0"/>
              <a:t>expression</a:t>
            </a:r>
            <a:endParaRPr lang="en-US" sz="1600" dirty="0"/>
          </a:p>
        </p:txBody>
      </p:sp>
      <p:sp>
        <p:nvSpPr>
          <p:cNvPr id="38" name="Down Arrow 37"/>
          <p:cNvSpPr/>
          <p:nvPr/>
        </p:nvSpPr>
        <p:spPr>
          <a:xfrm flipV="1">
            <a:off x="4619560" y="5651434"/>
            <a:ext cx="153211" cy="20428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Down Arrow 38"/>
          <p:cNvSpPr/>
          <p:nvPr/>
        </p:nvSpPr>
        <p:spPr>
          <a:xfrm>
            <a:off x="5968061" y="5651134"/>
            <a:ext cx="153211" cy="204281"/>
          </a:xfrm>
          <a:prstGeom prst="downArrow">
            <a:avLst/>
          </a:prstGeom>
          <a:solidFill>
            <a:srgbClr val="40F05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41"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42"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44" name="Picture 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43" y="2311612"/>
            <a:ext cx="1571844" cy="435830"/>
          </a:xfrm>
          <a:prstGeom prst="rect">
            <a:avLst/>
          </a:prstGeom>
        </p:spPr>
      </p:pic>
      <p:pic>
        <p:nvPicPr>
          <p:cNvPr id="45" name="Picture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987" y="3136885"/>
            <a:ext cx="804235" cy="690851"/>
          </a:xfrm>
          <a:prstGeom prst="rect">
            <a:avLst/>
          </a:prstGeom>
        </p:spPr>
      </p:pic>
      <p:pic>
        <p:nvPicPr>
          <p:cNvPr id="46" name="Picture 45"/>
          <p:cNvPicPr>
            <a:picLocks noChangeAspect="1"/>
          </p:cNvPicPr>
          <p:nvPr/>
        </p:nvPicPr>
        <p:blipFill rotWithShape="1">
          <a:blip r:embed="rId5" cstate="print">
            <a:extLst>
              <a:ext uri="{28A0092B-C50C-407E-A947-70E740481C1C}">
                <a14:useLocalDpi xmlns:a14="http://schemas.microsoft.com/office/drawing/2010/main" val="0"/>
              </a:ext>
            </a:extLst>
          </a:blip>
          <a:srcRect l="4048" r="46357"/>
          <a:stretch/>
        </p:blipFill>
        <p:spPr>
          <a:xfrm>
            <a:off x="626501" y="4007907"/>
            <a:ext cx="663952" cy="1060721"/>
          </a:xfrm>
          <a:prstGeom prst="rect">
            <a:avLst/>
          </a:prstGeom>
        </p:spPr>
      </p:pic>
      <p:pic>
        <p:nvPicPr>
          <p:cNvPr id="47" name="Picture 4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2900" y="5214428"/>
            <a:ext cx="1231154" cy="761264"/>
          </a:xfrm>
          <a:prstGeom prst="rect">
            <a:avLst/>
          </a:prstGeom>
        </p:spPr>
      </p:pic>
    </p:spTree>
    <p:extLst>
      <p:ext uri="{BB962C8B-B14F-4D97-AF65-F5344CB8AC3E}">
        <p14:creationId xmlns:p14="http://schemas.microsoft.com/office/powerpoint/2010/main" val="2731435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ppt_x"/>
                                          </p:val>
                                        </p:tav>
                                        <p:tav tm="100000">
                                          <p:val>
                                            <p:strVal val="#ppt_x"/>
                                          </p:val>
                                        </p:tav>
                                      </p:tavLst>
                                    </p:anim>
                                    <p:anim calcmode="lin" valueType="num">
                                      <p:cBhvr additive="base">
                                        <p:cTn id="54" dur="500" fill="hold"/>
                                        <p:tgtEl>
                                          <p:spTgt spid="27"/>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additive="base">
                                        <p:cTn id="57" dur="500" fill="hold"/>
                                        <p:tgtEl>
                                          <p:spTgt spid="35"/>
                                        </p:tgtEl>
                                        <p:attrNameLst>
                                          <p:attrName>ppt_x</p:attrName>
                                        </p:attrNameLst>
                                      </p:cBhvr>
                                      <p:tavLst>
                                        <p:tav tm="0">
                                          <p:val>
                                            <p:strVal val="#ppt_x"/>
                                          </p:val>
                                        </p:tav>
                                        <p:tav tm="100000">
                                          <p:val>
                                            <p:strVal val="#ppt_x"/>
                                          </p:val>
                                        </p:tav>
                                      </p:tavLst>
                                    </p:anim>
                                    <p:anim calcmode="lin" valueType="num">
                                      <p:cBhvr additive="base">
                                        <p:cTn id="58" dur="500" fill="hold"/>
                                        <p:tgtEl>
                                          <p:spTgt spid="3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fill="hold"/>
                                        <p:tgtEl>
                                          <p:spTgt spid="32"/>
                                        </p:tgtEl>
                                        <p:attrNameLst>
                                          <p:attrName>ppt_x</p:attrName>
                                        </p:attrNameLst>
                                      </p:cBhvr>
                                      <p:tavLst>
                                        <p:tav tm="0">
                                          <p:val>
                                            <p:strVal val="#ppt_x"/>
                                          </p:val>
                                        </p:tav>
                                        <p:tav tm="100000">
                                          <p:val>
                                            <p:strVal val="#ppt_x"/>
                                          </p:val>
                                        </p:tav>
                                      </p:tavLst>
                                    </p:anim>
                                    <p:anim calcmode="lin" valueType="num">
                                      <p:cBhvr additive="base">
                                        <p:cTn id="62" dur="500" fill="hold"/>
                                        <p:tgtEl>
                                          <p:spTgt spid="32"/>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additive="base">
                                        <p:cTn id="65" dur="500" fill="hold"/>
                                        <p:tgtEl>
                                          <p:spTgt spid="28"/>
                                        </p:tgtEl>
                                        <p:attrNameLst>
                                          <p:attrName>ppt_x</p:attrName>
                                        </p:attrNameLst>
                                      </p:cBhvr>
                                      <p:tavLst>
                                        <p:tav tm="0">
                                          <p:val>
                                            <p:strVal val="#ppt_x"/>
                                          </p:val>
                                        </p:tav>
                                        <p:tav tm="100000">
                                          <p:val>
                                            <p:strVal val="#ppt_x"/>
                                          </p:val>
                                        </p:tav>
                                      </p:tavLst>
                                    </p:anim>
                                    <p:anim calcmode="lin" valueType="num">
                                      <p:cBhvr additive="base">
                                        <p:cTn id="66" dur="500" fill="hold"/>
                                        <p:tgtEl>
                                          <p:spTgt spid="28"/>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500" fill="hold"/>
                                        <p:tgtEl>
                                          <p:spTgt spid="29"/>
                                        </p:tgtEl>
                                        <p:attrNameLst>
                                          <p:attrName>ppt_x</p:attrName>
                                        </p:attrNameLst>
                                      </p:cBhvr>
                                      <p:tavLst>
                                        <p:tav tm="0">
                                          <p:val>
                                            <p:strVal val="#ppt_x"/>
                                          </p:val>
                                        </p:tav>
                                        <p:tav tm="100000">
                                          <p:val>
                                            <p:strVal val="#ppt_x"/>
                                          </p:val>
                                        </p:tav>
                                      </p:tavLst>
                                    </p:anim>
                                    <p:anim calcmode="lin" valueType="num">
                                      <p:cBhvr additive="base">
                                        <p:cTn id="70" dur="500" fill="hold"/>
                                        <p:tgtEl>
                                          <p:spTgt spid="29"/>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additive="base">
                                        <p:cTn id="73" dur="500" fill="hold"/>
                                        <p:tgtEl>
                                          <p:spTgt spid="33"/>
                                        </p:tgtEl>
                                        <p:attrNameLst>
                                          <p:attrName>ppt_x</p:attrName>
                                        </p:attrNameLst>
                                      </p:cBhvr>
                                      <p:tavLst>
                                        <p:tav tm="0">
                                          <p:val>
                                            <p:strVal val="#ppt_x"/>
                                          </p:val>
                                        </p:tav>
                                        <p:tav tm="100000">
                                          <p:val>
                                            <p:strVal val="#ppt_x"/>
                                          </p:val>
                                        </p:tav>
                                      </p:tavLst>
                                    </p:anim>
                                    <p:anim calcmode="lin" valueType="num">
                                      <p:cBhvr additive="base">
                                        <p:cTn id="74" dur="500" fill="hold"/>
                                        <p:tgtEl>
                                          <p:spTgt spid="33"/>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additive="base">
                                        <p:cTn id="77" dur="500" fill="hold"/>
                                        <p:tgtEl>
                                          <p:spTgt spid="34"/>
                                        </p:tgtEl>
                                        <p:attrNameLst>
                                          <p:attrName>ppt_x</p:attrName>
                                        </p:attrNameLst>
                                      </p:cBhvr>
                                      <p:tavLst>
                                        <p:tav tm="0">
                                          <p:val>
                                            <p:strVal val="#ppt_x"/>
                                          </p:val>
                                        </p:tav>
                                        <p:tav tm="100000">
                                          <p:val>
                                            <p:strVal val="#ppt_x"/>
                                          </p:val>
                                        </p:tav>
                                      </p:tavLst>
                                    </p:anim>
                                    <p:anim calcmode="lin" valueType="num">
                                      <p:cBhvr additive="base">
                                        <p:cTn id="78" dur="500" fill="hold"/>
                                        <p:tgtEl>
                                          <p:spTgt spid="3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500" fill="hold"/>
                                        <p:tgtEl>
                                          <p:spTgt spid="30"/>
                                        </p:tgtEl>
                                        <p:attrNameLst>
                                          <p:attrName>ppt_x</p:attrName>
                                        </p:attrNameLst>
                                      </p:cBhvr>
                                      <p:tavLst>
                                        <p:tav tm="0">
                                          <p:val>
                                            <p:strVal val="#ppt_x"/>
                                          </p:val>
                                        </p:tav>
                                        <p:tav tm="100000">
                                          <p:val>
                                            <p:strVal val="#ppt_x"/>
                                          </p:val>
                                        </p:tav>
                                      </p:tavLst>
                                    </p:anim>
                                    <p:anim calcmode="lin" valueType="num">
                                      <p:cBhvr additive="base">
                                        <p:cTn id="82" dur="500" fill="hold"/>
                                        <p:tgtEl>
                                          <p:spTgt spid="30"/>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additive="base">
                                        <p:cTn id="85" dur="500" fill="hold"/>
                                        <p:tgtEl>
                                          <p:spTgt spid="31"/>
                                        </p:tgtEl>
                                        <p:attrNameLst>
                                          <p:attrName>ppt_x</p:attrName>
                                        </p:attrNameLst>
                                      </p:cBhvr>
                                      <p:tavLst>
                                        <p:tav tm="0">
                                          <p:val>
                                            <p:strVal val="#ppt_x"/>
                                          </p:val>
                                        </p:tav>
                                        <p:tav tm="100000">
                                          <p:val>
                                            <p:strVal val="#ppt_x"/>
                                          </p:val>
                                        </p:tav>
                                      </p:tavLst>
                                    </p:anim>
                                    <p:anim calcmode="lin" valueType="num">
                                      <p:cBhvr additive="base">
                                        <p:cTn id="8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38"/>
                                        </p:tgtEl>
                                        <p:attrNameLst>
                                          <p:attrName>style.visibility</p:attrName>
                                        </p:attrNameLst>
                                      </p:cBhvr>
                                      <p:to>
                                        <p:strVal val="visible"/>
                                      </p:to>
                                    </p:set>
                                    <p:anim calcmode="lin" valueType="num">
                                      <p:cBhvr additive="base">
                                        <p:cTn id="91" dur="500" fill="hold"/>
                                        <p:tgtEl>
                                          <p:spTgt spid="38"/>
                                        </p:tgtEl>
                                        <p:attrNameLst>
                                          <p:attrName>ppt_x</p:attrName>
                                        </p:attrNameLst>
                                      </p:cBhvr>
                                      <p:tavLst>
                                        <p:tav tm="0">
                                          <p:val>
                                            <p:strVal val="#ppt_x"/>
                                          </p:val>
                                        </p:tav>
                                        <p:tav tm="100000">
                                          <p:val>
                                            <p:strVal val="#ppt_x"/>
                                          </p:val>
                                        </p:tav>
                                      </p:tavLst>
                                    </p:anim>
                                    <p:anim calcmode="lin" valueType="num">
                                      <p:cBhvr additive="base">
                                        <p:cTn id="92" dur="500" fill="hold"/>
                                        <p:tgtEl>
                                          <p:spTgt spid="38"/>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9"/>
                                        </p:tgtEl>
                                        <p:attrNameLst>
                                          <p:attrName>style.visibility</p:attrName>
                                        </p:attrNameLst>
                                      </p:cBhvr>
                                      <p:to>
                                        <p:strVal val="visible"/>
                                      </p:to>
                                    </p:set>
                                    <p:anim calcmode="lin" valueType="num">
                                      <p:cBhvr additive="base">
                                        <p:cTn id="95" dur="500" fill="hold"/>
                                        <p:tgtEl>
                                          <p:spTgt spid="39"/>
                                        </p:tgtEl>
                                        <p:attrNameLst>
                                          <p:attrName>ppt_x</p:attrName>
                                        </p:attrNameLst>
                                      </p:cBhvr>
                                      <p:tavLst>
                                        <p:tav tm="0">
                                          <p:val>
                                            <p:strVal val="#ppt_x"/>
                                          </p:val>
                                        </p:tav>
                                        <p:tav tm="100000">
                                          <p:val>
                                            <p:strVal val="#ppt_x"/>
                                          </p:val>
                                        </p:tav>
                                      </p:tavLst>
                                    </p:anim>
                                    <p:anim calcmode="lin" valueType="num">
                                      <p:cBhvr additive="base">
                                        <p:cTn id="96" dur="500" fill="hold"/>
                                        <p:tgtEl>
                                          <p:spTgt spid="39"/>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37"/>
                                        </p:tgtEl>
                                        <p:attrNameLst>
                                          <p:attrName>style.visibility</p:attrName>
                                        </p:attrNameLst>
                                      </p:cBhvr>
                                      <p:to>
                                        <p:strVal val="visible"/>
                                      </p:to>
                                    </p:set>
                                    <p:anim calcmode="lin" valueType="num">
                                      <p:cBhvr additive="base">
                                        <p:cTn id="99" dur="500" fill="hold"/>
                                        <p:tgtEl>
                                          <p:spTgt spid="37"/>
                                        </p:tgtEl>
                                        <p:attrNameLst>
                                          <p:attrName>ppt_x</p:attrName>
                                        </p:attrNameLst>
                                      </p:cBhvr>
                                      <p:tavLst>
                                        <p:tav tm="0">
                                          <p:val>
                                            <p:strVal val="#ppt_x"/>
                                          </p:val>
                                        </p:tav>
                                        <p:tav tm="100000">
                                          <p:val>
                                            <p:strVal val="#ppt_x"/>
                                          </p:val>
                                        </p:tav>
                                      </p:tavLst>
                                    </p:anim>
                                    <p:anim calcmode="lin" valueType="num">
                                      <p:cBhvr additive="base">
                                        <p:cTn id="10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7" grpId="0" animBg="1"/>
      <p:bldP spid="18" grpId="0" animBg="1"/>
      <p:bldP spid="19" grpId="0" animBg="1"/>
      <p:bldP spid="20" grpId="0" animBg="1"/>
      <p:bldP spid="21" grpId="0" animBg="1"/>
      <p:bldP spid="23" grpId="0" animBg="1"/>
      <p:bldP spid="27" grpId="0" animBg="1"/>
      <p:bldP spid="28" grpId="0" animBg="1"/>
      <p:bldP spid="29" grpId="0" animBg="1"/>
      <p:bldP spid="30" grpId="0" animBg="1"/>
      <p:bldP spid="31" grpId="0"/>
      <p:bldP spid="32" grpId="0" animBg="1"/>
      <p:bldP spid="33" grpId="0" animBg="1"/>
      <p:bldP spid="34" grpId="0" animBg="1"/>
      <p:bldP spid="35" grpId="0" animBg="1"/>
      <p:bldP spid="37" grpId="0"/>
      <p:bldP spid="38" grpId="0" animBg="1"/>
      <p:bldP spid="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Regions analysis – top “hard” vs. “easy” task 2</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43" y="2311612"/>
            <a:ext cx="1571844" cy="435830"/>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1521134044"/>
              </p:ext>
            </p:extLst>
          </p:nvPr>
        </p:nvGraphicFramePr>
        <p:xfrm>
          <a:off x="1780161" y="1897838"/>
          <a:ext cx="5097294" cy="4107180"/>
        </p:xfrm>
        <a:graphic>
          <a:graphicData uri="http://schemas.openxmlformats.org/drawingml/2006/table">
            <a:tbl>
              <a:tblPr firstRow="1" bandRow="1">
                <a:tableStyleId>{5940675A-B579-460E-94D1-54222C63F5DA}</a:tableStyleId>
              </a:tblPr>
              <a:tblGrid>
                <a:gridCol w="2253643"/>
                <a:gridCol w="1402480"/>
                <a:gridCol w="1441171"/>
              </a:tblGrid>
              <a:tr h="274320">
                <a:tc>
                  <a:txBody>
                    <a:bodyPr/>
                    <a:lstStyle/>
                    <a:p>
                      <a:endParaRPr lang="en-US" sz="2000" dirty="0"/>
                    </a:p>
                  </a:txBody>
                  <a:tcPr marL="68580" marR="68580" marT="34290" marB="34290"/>
                </a:tc>
                <a:tc>
                  <a:txBody>
                    <a:bodyPr/>
                    <a:lstStyle/>
                    <a:p>
                      <a:r>
                        <a:rPr lang="en-US" sz="2000" dirty="0" smtClean="0"/>
                        <a:t>100 easiest</a:t>
                      </a:r>
                      <a:endParaRPr lang="en-US" sz="2000" dirty="0"/>
                    </a:p>
                  </a:txBody>
                  <a:tcPr marL="68580" marR="68580" marT="34290" marB="34290"/>
                </a:tc>
                <a:tc>
                  <a:txBody>
                    <a:bodyPr/>
                    <a:lstStyle/>
                    <a:p>
                      <a:r>
                        <a:rPr lang="en-US" sz="2000" dirty="0" smtClean="0"/>
                        <a:t>100 hardest</a:t>
                      </a:r>
                      <a:endParaRPr lang="en-US" sz="2000" dirty="0"/>
                    </a:p>
                  </a:txBody>
                  <a:tcPr marL="68580" marR="68580" marT="34290" marB="34290"/>
                </a:tc>
              </a:tr>
              <a:tr h="274320">
                <a:tc>
                  <a:txBody>
                    <a:bodyPr/>
                    <a:lstStyle/>
                    <a:p>
                      <a:r>
                        <a:rPr lang="en-US" sz="2000" dirty="0" smtClean="0"/>
                        <a:t>#motifs</a:t>
                      </a:r>
                      <a:endParaRPr lang="en-US" sz="2000" dirty="0"/>
                    </a:p>
                  </a:txBody>
                  <a:tcPr marL="68580" marR="68580" marT="34290" marB="34290"/>
                </a:tc>
                <a:tc>
                  <a:txBody>
                    <a:bodyPr/>
                    <a:lstStyle/>
                    <a:p>
                      <a:endParaRPr lang="en-US" sz="2000" dirty="0"/>
                    </a:p>
                  </a:txBody>
                  <a:tcPr marL="68580" marR="68580" marT="34290" marB="34290"/>
                </a:tc>
                <a:tc>
                  <a:txBody>
                    <a:bodyPr/>
                    <a:lstStyle/>
                    <a:p>
                      <a:endParaRPr lang="en-US" sz="2000" dirty="0"/>
                    </a:p>
                  </a:txBody>
                  <a:tcPr marL="68580" marR="68580" marT="34290" marB="34290"/>
                </a:tc>
              </a:tr>
              <a:tr h="278130">
                <a:tc>
                  <a:txBody>
                    <a:bodyPr/>
                    <a:lstStyle/>
                    <a:p>
                      <a:r>
                        <a:rPr lang="en-US" sz="2000" dirty="0" smtClean="0"/>
                        <a:t>min</a:t>
                      </a:r>
                      <a:r>
                        <a:rPr lang="en-US" sz="2000" baseline="0" dirty="0" smtClean="0"/>
                        <a:t> d</a:t>
                      </a:r>
                      <a:r>
                        <a:rPr lang="en-US" sz="2000" dirty="0" smtClean="0"/>
                        <a:t>istance to TSS</a:t>
                      </a:r>
                      <a:endParaRPr lang="en-US" sz="2000" dirty="0"/>
                    </a:p>
                  </a:txBody>
                  <a:tcPr marL="68580" marR="68580" marT="34290" marB="34290"/>
                </a:tc>
                <a:tc>
                  <a:txBody>
                    <a:bodyPr/>
                    <a:lstStyle/>
                    <a:p>
                      <a:endParaRPr lang="en-US" sz="2000"/>
                    </a:p>
                  </a:txBody>
                  <a:tcPr marL="68580" marR="68580" marT="34290" marB="34290"/>
                </a:tc>
                <a:tc>
                  <a:txBody>
                    <a:bodyPr/>
                    <a:lstStyle/>
                    <a:p>
                      <a:endParaRPr lang="en-US" sz="2000" dirty="0"/>
                    </a:p>
                  </a:txBody>
                  <a:tcPr marL="68580" marR="68580" marT="34290" marB="34290"/>
                </a:tc>
              </a:tr>
              <a:tr h="2781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max poly A</a:t>
                      </a:r>
                    </a:p>
                  </a:txBody>
                  <a:tcPr marL="68580" marR="68580" marT="34290" marB="34290"/>
                </a:tc>
                <a:tc>
                  <a:txBody>
                    <a:bodyPr/>
                    <a:lstStyle/>
                    <a:p>
                      <a:pPr algn="ctr"/>
                      <a:r>
                        <a:rPr lang="en-US" sz="2000" dirty="0" smtClean="0"/>
                        <a:t>NS</a:t>
                      </a:r>
                      <a:endParaRPr lang="en-US" sz="2000" dirty="0"/>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NS</a:t>
                      </a:r>
                    </a:p>
                  </a:txBody>
                  <a:tcPr marL="68580" marR="68580" marT="34290" marB="34290"/>
                </a:tc>
              </a:tr>
              <a:tr h="2781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max poly T</a:t>
                      </a:r>
                    </a:p>
                  </a:txBody>
                  <a:tcPr marL="68580" marR="68580" marT="34290" marB="34290"/>
                </a:tc>
                <a:tc>
                  <a:txBody>
                    <a:bodyPr/>
                    <a:lstStyle/>
                    <a:p>
                      <a:pPr algn="ctr"/>
                      <a:endParaRPr lang="en-US" sz="2000"/>
                    </a:p>
                  </a:txBody>
                  <a:tcPr marL="68580" marR="68580" marT="34290" marB="34290"/>
                </a:tc>
                <a:tc>
                  <a:txBody>
                    <a:bodyPr/>
                    <a:lstStyle/>
                    <a:p>
                      <a:pPr algn="ctr"/>
                      <a:endParaRPr lang="en-US" sz="2000" dirty="0"/>
                    </a:p>
                  </a:txBody>
                  <a:tcPr marL="68580" marR="68580" marT="34290" marB="34290"/>
                </a:tc>
              </a:tr>
              <a:tr h="2781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GC content</a:t>
                      </a:r>
                    </a:p>
                  </a:txBody>
                  <a:tcPr marL="68580" marR="68580" marT="34290" marB="34290"/>
                </a:tc>
                <a:tc>
                  <a:txBody>
                    <a:bodyPr/>
                    <a:lstStyle/>
                    <a:p>
                      <a:pPr algn="ctr"/>
                      <a:endParaRPr lang="en-US" sz="2000"/>
                    </a:p>
                  </a:txBody>
                  <a:tcPr marL="68580" marR="68580" marT="34290" marB="34290"/>
                </a:tc>
                <a:tc>
                  <a:txBody>
                    <a:bodyPr/>
                    <a:lstStyle/>
                    <a:p>
                      <a:pPr algn="ctr"/>
                      <a:endParaRPr lang="en-US" sz="2000" dirty="0"/>
                    </a:p>
                  </a:txBody>
                  <a:tcPr marL="68580" marR="68580" marT="34290" marB="34290"/>
                </a:tc>
              </a:tr>
              <a:tr h="278130">
                <a:tc>
                  <a:txBody>
                    <a:bodyPr/>
                    <a:lstStyle/>
                    <a:p>
                      <a:r>
                        <a:rPr lang="en-US" sz="2000" dirty="0" err="1" smtClean="0"/>
                        <a:t>HelT</a:t>
                      </a:r>
                      <a:endParaRPr lang="en-US" sz="2000" dirty="0"/>
                    </a:p>
                  </a:txBody>
                  <a:tcPr marL="68580" marR="68580" marT="34290" marB="34290"/>
                </a:tc>
                <a:tc>
                  <a:txBody>
                    <a:bodyPr/>
                    <a:lstStyle/>
                    <a:p>
                      <a:pPr algn="ctr"/>
                      <a:endParaRPr lang="en-US" sz="2000"/>
                    </a:p>
                  </a:txBody>
                  <a:tcPr marL="68580" marR="68580" marT="34290" marB="34290"/>
                </a:tc>
                <a:tc>
                  <a:txBody>
                    <a:bodyPr/>
                    <a:lstStyle/>
                    <a:p>
                      <a:pPr algn="ctr"/>
                      <a:endParaRPr lang="en-US" sz="2000" dirty="0"/>
                    </a:p>
                  </a:txBody>
                  <a:tcPr marL="68580" marR="68580" marT="34290" marB="34290"/>
                </a:tc>
              </a:tr>
              <a:tr h="278130">
                <a:tc>
                  <a:txBody>
                    <a:bodyPr/>
                    <a:lstStyle/>
                    <a:p>
                      <a:r>
                        <a:rPr lang="en-US" sz="2000" dirty="0" smtClean="0"/>
                        <a:t>MGW</a:t>
                      </a:r>
                      <a:endParaRPr lang="en-US" sz="2000" dirty="0"/>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NS</a:t>
                      </a: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NS</a:t>
                      </a:r>
                    </a:p>
                  </a:txBody>
                  <a:tcPr marL="68580" marR="68580" marT="34290" marB="34290"/>
                </a:tc>
              </a:tr>
              <a:tr h="278130">
                <a:tc>
                  <a:txBody>
                    <a:bodyPr/>
                    <a:lstStyle/>
                    <a:p>
                      <a:r>
                        <a:rPr lang="en-US" sz="2000" dirty="0" err="1" smtClean="0"/>
                        <a:t>ProT</a:t>
                      </a:r>
                      <a:endParaRPr lang="en-US" sz="2000" dirty="0"/>
                    </a:p>
                  </a:txBody>
                  <a:tcPr marL="68580" marR="68580" marT="34290" marB="34290"/>
                </a:tc>
                <a:tc>
                  <a:txBody>
                    <a:bodyPr/>
                    <a:lstStyle/>
                    <a:p>
                      <a:pPr algn="ctr"/>
                      <a:endParaRPr lang="en-US" sz="2000"/>
                    </a:p>
                  </a:txBody>
                  <a:tcPr marL="68580" marR="68580" marT="34290" marB="34290"/>
                </a:tc>
                <a:tc>
                  <a:txBody>
                    <a:bodyPr/>
                    <a:lstStyle/>
                    <a:p>
                      <a:pPr algn="ctr"/>
                      <a:endParaRPr lang="en-US" sz="2000" dirty="0"/>
                    </a:p>
                  </a:txBody>
                  <a:tcPr marL="68580" marR="68580" marT="34290" marB="34290"/>
                </a:tc>
              </a:tr>
              <a:tr h="278130">
                <a:tc>
                  <a:txBody>
                    <a:bodyPr/>
                    <a:lstStyle/>
                    <a:p>
                      <a:r>
                        <a:rPr lang="en-US" sz="2000" dirty="0" smtClean="0"/>
                        <a:t>Roll</a:t>
                      </a:r>
                      <a:endParaRPr lang="en-US" sz="2000" dirty="0"/>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NS</a:t>
                      </a: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NS</a:t>
                      </a:r>
                    </a:p>
                  </a:txBody>
                  <a:tcPr marL="68580" marR="68580" marT="34290" marB="34290"/>
                </a:tc>
              </a:tr>
              <a:tr h="278130">
                <a:tc>
                  <a:txBody>
                    <a:bodyPr/>
                    <a:lstStyle/>
                    <a:p>
                      <a:r>
                        <a:rPr lang="en-US" sz="2000" dirty="0" smtClean="0"/>
                        <a:t>Conservation</a:t>
                      </a:r>
                      <a:endParaRPr lang="en-US" sz="2000" dirty="0"/>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NS</a:t>
                      </a:r>
                    </a:p>
                  </a:txBody>
                  <a:tcPr marL="68580" marR="68580" marT="34290" marB="3429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NS</a:t>
                      </a:r>
                    </a:p>
                  </a:txBody>
                  <a:tcPr marL="68580" marR="68580" marT="34290" marB="34290"/>
                </a:tc>
              </a:tr>
            </a:tbl>
          </a:graphicData>
        </a:graphic>
      </p:graphicFrame>
      <p:sp>
        <p:nvSpPr>
          <p:cNvPr id="8" name="Down Arrow 7"/>
          <p:cNvSpPr/>
          <p:nvPr/>
        </p:nvSpPr>
        <p:spPr>
          <a:xfrm>
            <a:off x="4687518" y="2376027"/>
            <a:ext cx="153211" cy="204281"/>
          </a:xfrm>
          <a:prstGeom prst="downArrow">
            <a:avLst/>
          </a:prstGeom>
          <a:solidFill>
            <a:srgbClr val="40F05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Down Arrow 9"/>
          <p:cNvSpPr/>
          <p:nvPr/>
        </p:nvSpPr>
        <p:spPr>
          <a:xfrm flipV="1">
            <a:off x="4683869" y="2709864"/>
            <a:ext cx="153211" cy="20428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Down Arrow 10"/>
          <p:cNvSpPr/>
          <p:nvPr/>
        </p:nvSpPr>
        <p:spPr>
          <a:xfrm flipV="1">
            <a:off x="6072195" y="2361171"/>
            <a:ext cx="153211" cy="20428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Down Arrow 11"/>
          <p:cNvSpPr/>
          <p:nvPr/>
        </p:nvSpPr>
        <p:spPr>
          <a:xfrm>
            <a:off x="6072194" y="2750240"/>
            <a:ext cx="153211" cy="204281"/>
          </a:xfrm>
          <a:prstGeom prst="downArrow">
            <a:avLst/>
          </a:prstGeom>
          <a:solidFill>
            <a:srgbClr val="40F05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987" y="3136885"/>
            <a:ext cx="804235" cy="690851"/>
          </a:xfrm>
          <a:prstGeom prst="rect">
            <a:avLst/>
          </a:prstGeom>
        </p:spPr>
      </p:pic>
      <p:sp>
        <p:nvSpPr>
          <p:cNvPr id="18" name="Down Arrow 17"/>
          <p:cNvSpPr/>
          <p:nvPr/>
        </p:nvSpPr>
        <p:spPr>
          <a:xfrm flipV="1">
            <a:off x="4683868" y="3471521"/>
            <a:ext cx="153211" cy="20428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9" name="Down Arrow 18"/>
          <p:cNvSpPr/>
          <p:nvPr/>
        </p:nvSpPr>
        <p:spPr>
          <a:xfrm>
            <a:off x="4692082" y="3853818"/>
            <a:ext cx="153211" cy="204281"/>
          </a:xfrm>
          <a:prstGeom prst="downArrow">
            <a:avLst/>
          </a:prstGeom>
          <a:solidFill>
            <a:srgbClr val="40F05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Down Arrow 20"/>
          <p:cNvSpPr/>
          <p:nvPr/>
        </p:nvSpPr>
        <p:spPr>
          <a:xfrm>
            <a:off x="6072193" y="3482311"/>
            <a:ext cx="153211" cy="204281"/>
          </a:xfrm>
          <a:prstGeom prst="downArrow">
            <a:avLst/>
          </a:prstGeom>
          <a:solidFill>
            <a:srgbClr val="40F05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Down Arrow 22"/>
          <p:cNvSpPr/>
          <p:nvPr/>
        </p:nvSpPr>
        <p:spPr>
          <a:xfrm flipV="1">
            <a:off x="6071897" y="3847803"/>
            <a:ext cx="153211" cy="20428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25" name="Picture 24"/>
          <p:cNvPicPr>
            <a:picLocks noChangeAspect="1"/>
          </p:cNvPicPr>
          <p:nvPr/>
        </p:nvPicPr>
        <p:blipFill rotWithShape="1">
          <a:blip r:embed="rId5" cstate="print">
            <a:extLst>
              <a:ext uri="{28A0092B-C50C-407E-A947-70E740481C1C}">
                <a14:useLocalDpi xmlns:a14="http://schemas.microsoft.com/office/drawing/2010/main" val="0"/>
              </a:ext>
            </a:extLst>
          </a:blip>
          <a:srcRect l="4048" r="46357"/>
          <a:stretch/>
        </p:blipFill>
        <p:spPr>
          <a:xfrm>
            <a:off x="626501" y="4007907"/>
            <a:ext cx="663952" cy="1060721"/>
          </a:xfrm>
          <a:prstGeom prst="rect">
            <a:avLst/>
          </a:prstGeom>
        </p:spPr>
      </p:pic>
      <p:sp>
        <p:nvSpPr>
          <p:cNvPr id="27" name="Down Arrow 26"/>
          <p:cNvSpPr/>
          <p:nvPr/>
        </p:nvSpPr>
        <p:spPr>
          <a:xfrm flipV="1">
            <a:off x="4692083" y="4243289"/>
            <a:ext cx="153211" cy="20428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9" name="Down Arrow 28"/>
          <p:cNvSpPr/>
          <p:nvPr/>
        </p:nvSpPr>
        <p:spPr>
          <a:xfrm>
            <a:off x="4683869" y="4945366"/>
            <a:ext cx="153211" cy="204281"/>
          </a:xfrm>
          <a:prstGeom prst="downArrow">
            <a:avLst/>
          </a:prstGeom>
          <a:solidFill>
            <a:srgbClr val="40F05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Down Arrow 32"/>
          <p:cNvSpPr/>
          <p:nvPr/>
        </p:nvSpPr>
        <p:spPr>
          <a:xfrm flipV="1">
            <a:off x="6072193" y="4945366"/>
            <a:ext cx="153211" cy="20428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5" name="Down Arrow 34"/>
          <p:cNvSpPr/>
          <p:nvPr/>
        </p:nvSpPr>
        <p:spPr>
          <a:xfrm>
            <a:off x="6071896" y="4243290"/>
            <a:ext cx="153211" cy="204281"/>
          </a:xfrm>
          <a:prstGeom prst="downArrow">
            <a:avLst/>
          </a:prstGeom>
          <a:solidFill>
            <a:srgbClr val="40F05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6" name="Picture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2900" y="5214428"/>
            <a:ext cx="1231154" cy="761264"/>
          </a:xfrm>
          <a:prstGeom prst="rect">
            <a:avLst/>
          </a:prstGeom>
        </p:spPr>
      </p:pic>
      <p:sp>
        <p:nvSpPr>
          <p:cNvPr id="40" name="TextBox 39"/>
          <p:cNvSpPr txBox="1"/>
          <p:nvPr/>
        </p:nvSpPr>
        <p:spPr>
          <a:xfrm>
            <a:off x="6960529" y="2330284"/>
            <a:ext cx="1678021" cy="338554"/>
          </a:xfrm>
          <a:prstGeom prst="rect">
            <a:avLst/>
          </a:prstGeom>
          <a:noFill/>
        </p:spPr>
        <p:txBody>
          <a:bodyPr wrap="square" rtlCol="0">
            <a:spAutoFit/>
          </a:bodyPr>
          <a:lstStyle/>
          <a:p>
            <a:r>
              <a:rPr lang="en-US" sz="1600" dirty="0"/>
              <a:t>* NS for log skew</a:t>
            </a:r>
          </a:p>
        </p:txBody>
      </p:sp>
      <p:sp>
        <p:nvSpPr>
          <p:cNvPr id="42" name="TextBox 41"/>
          <p:cNvSpPr txBox="1"/>
          <p:nvPr/>
        </p:nvSpPr>
        <p:spPr>
          <a:xfrm>
            <a:off x="6919099" y="3422225"/>
            <a:ext cx="1678021" cy="338554"/>
          </a:xfrm>
          <a:prstGeom prst="rect">
            <a:avLst/>
          </a:prstGeom>
          <a:noFill/>
        </p:spPr>
        <p:txBody>
          <a:bodyPr wrap="square" rtlCol="0">
            <a:spAutoFit/>
          </a:bodyPr>
          <a:lstStyle/>
          <a:p>
            <a:r>
              <a:rPr lang="en-US" sz="1600" dirty="0"/>
              <a:t>* NS for log skew</a:t>
            </a:r>
          </a:p>
        </p:txBody>
      </p:sp>
      <p:sp>
        <p:nvSpPr>
          <p:cNvPr id="43" name="TextBox 42"/>
          <p:cNvSpPr txBox="1"/>
          <p:nvPr/>
        </p:nvSpPr>
        <p:spPr>
          <a:xfrm>
            <a:off x="6919099" y="3799128"/>
            <a:ext cx="2214272" cy="338554"/>
          </a:xfrm>
          <a:prstGeom prst="rect">
            <a:avLst/>
          </a:prstGeom>
          <a:noFill/>
        </p:spPr>
        <p:txBody>
          <a:bodyPr wrap="square" rtlCol="0">
            <a:spAutoFit/>
          </a:bodyPr>
          <a:lstStyle/>
          <a:p>
            <a:r>
              <a:rPr lang="en-US" sz="1600" dirty="0"/>
              <a:t>* Opposite </a:t>
            </a:r>
            <a:r>
              <a:rPr lang="en-US" sz="1600" dirty="0" smtClean="0"/>
              <a:t>for log </a:t>
            </a:r>
            <a:r>
              <a:rPr lang="en-US" sz="1600" dirty="0"/>
              <a:t>skew</a:t>
            </a:r>
          </a:p>
        </p:txBody>
      </p:sp>
      <p:sp>
        <p:nvSpPr>
          <p:cNvPr id="26"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28"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30"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31" name="TextBox 30"/>
          <p:cNvSpPr txBox="1"/>
          <p:nvPr/>
        </p:nvSpPr>
        <p:spPr>
          <a:xfrm>
            <a:off x="6919097" y="4195581"/>
            <a:ext cx="2214272" cy="338554"/>
          </a:xfrm>
          <a:prstGeom prst="rect">
            <a:avLst/>
          </a:prstGeom>
          <a:noFill/>
        </p:spPr>
        <p:txBody>
          <a:bodyPr wrap="square" rtlCol="0">
            <a:spAutoFit/>
          </a:bodyPr>
          <a:lstStyle/>
          <a:p>
            <a:r>
              <a:rPr lang="en-US" sz="1600" dirty="0"/>
              <a:t>* Opposite </a:t>
            </a:r>
            <a:r>
              <a:rPr lang="en-US" sz="1600" dirty="0" smtClean="0"/>
              <a:t>for log </a:t>
            </a:r>
            <a:r>
              <a:rPr lang="en-US" sz="1600" dirty="0"/>
              <a:t>skew</a:t>
            </a:r>
          </a:p>
        </p:txBody>
      </p:sp>
      <p:sp>
        <p:nvSpPr>
          <p:cNvPr id="32" name="TextBox 31"/>
          <p:cNvSpPr txBox="1"/>
          <p:nvPr/>
        </p:nvSpPr>
        <p:spPr>
          <a:xfrm>
            <a:off x="6927608" y="4885056"/>
            <a:ext cx="2214272" cy="338554"/>
          </a:xfrm>
          <a:prstGeom prst="rect">
            <a:avLst/>
          </a:prstGeom>
          <a:noFill/>
        </p:spPr>
        <p:txBody>
          <a:bodyPr wrap="square" rtlCol="0">
            <a:spAutoFit/>
          </a:bodyPr>
          <a:lstStyle/>
          <a:p>
            <a:r>
              <a:rPr lang="en-US" sz="1600" dirty="0"/>
              <a:t>* Opposite </a:t>
            </a:r>
            <a:r>
              <a:rPr lang="en-US" sz="1600" dirty="0" smtClean="0"/>
              <a:t>for log </a:t>
            </a:r>
            <a:r>
              <a:rPr lang="en-US" sz="1600" dirty="0"/>
              <a:t>skew</a:t>
            </a:r>
          </a:p>
        </p:txBody>
      </p:sp>
    </p:spTree>
    <p:extLst>
      <p:ext uri="{BB962C8B-B14F-4D97-AF65-F5344CB8AC3E}">
        <p14:creationId xmlns:p14="http://schemas.microsoft.com/office/powerpoint/2010/main" val="29879507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735" y="261999"/>
            <a:ext cx="8349980" cy="622748"/>
          </a:xfrm>
        </p:spPr>
        <p:txBody>
          <a:bodyPr>
            <a:normAutofit fontScale="90000"/>
          </a:bodyPr>
          <a:lstStyle/>
          <a:p>
            <a:r>
              <a:rPr lang="en-US" dirty="0" smtClean="0"/>
              <a:t>Can we extend these results to call a trend?</a:t>
            </a:r>
            <a:endParaRPr lang="en-US" dirty="0"/>
          </a:p>
        </p:txBody>
      </p:sp>
      <p:sp>
        <p:nvSpPr>
          <p:cNvPr id="5" name="TextBox 4"/>
          <p:cNvSpPr txBox="1"/>
          <p:nvPr/>
        </p:nvSpPr>
        <p:spPr>
          <a:xfrm>
            <a:off x="1466445" y="903567"/>
            <a:ext cx="787975" cy="369332"/>
          </a:xfrm>
          <a:prstGeom prst="rect">
            <a:avLst/>
          </a:prstGeom>
          <a:noFill/>
        </p:spPr>
        <p:txBody>
          <a:bodyPr wrap="square" rtlCol="0">
            <a:spAutoFit/>
          </a:bodyPr>
          <a:lstStyle/>
          <a:p>
            <a:r>
              <a:rPr lang="en-US" b="1" dirty="0"/>
              <a:t>Yes</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948" y="1245143"/>
            <a:ext cx="2871854" cy="2153890"/>
          </a:xfrm>
          <a:prstGeom prst="rect">
            <a:avLst/>
          </a:prstGeom>
        </p:spPr>
      </p:pic>
      <p:sp>
        <p:nvSpPr>
          <p:cNvPr id="7" name="TextBox 6"/>
          <p:cNvSpPr txBox="1"/>
          <p:nvPr/>
        </p:nvSpPr>
        <p:spPr>
          <a:xfrm>
            <a:off x="4812772" y="915726"/>
            <a:ext cx="787975" cy="369332"/>
          </a:xfrm>
          <a:prstGeom prst="rect">
            <a:avLst/>
          </a:prstGeom>
          <a:noFill/>
        </p:spPr>
        <p:txBody>
          <a:bodyPr wrap="square" rtlCol="0">
            <a:spAutoFit/>
          </a:bodyPr>
          <a:lstStyle/>
          <a:p>
            <a:r>
              <a:rPr lang="en-US" b="1" dirty="0"/>
              <a:t>No</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0868" y="1227664"/>
            <a:ext cx="2964734" cy="2223549"/>
          </a:xfrm>
          <a:prstGeom prst="rect">
            <a:avLst/>
          </a:prstGeom>
        </p:spPr>
      </p:pic>
      <p:sp>
        <p:nvSpPr>
          <p:cNvPr id="9" name="TextBox 8"/>
          <p:cNvSpPr txBox="1"/>
          <p:nvPr/>
        </p:nvSpPr>
        <p:spPr>
          <a:xfrm>
            <a:off x="2392578" y="3453445"/>
            <a:ext cx="2683884" cy="369332"/>
          </a:xfrm>
          <a:prstGeom prst="rect">
            <a:avLst/>
          </a:prstGeom>
          <a:noFill/>
        </p:spPr>
        <p:txBody>
          <a:bodyPr wrap="square" rtlCol="0">
            <a:spAutoFit/>
          </a:bodyPr>
          <a:lstStyle/>
          <a:p>
            <a:r>
              <a:rPr lang="en-US" b="1" dirty="0"/>
              <a:t>Prediction dependent</a:t>
            </a: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835" y="3920053"/>
            <a:ext cx="2911056" cy="2183292"/>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10442" y="3889723"/>
            <a:ext cx="2951496" cy="2213622"/>
          </a:xfrm>
          <a:prstGeom prst="rect">
            <a:avLst/>
          </a:prstGeom>
        </p:spPr>
      </p:pic>
      <p:pic>
        <p:nvPicPr>
          <p:cNvPr id="12" name="Picture 11"/>
          <p:cNvPicPr>
            <a:picLocks noChangeAspect="1"/>
          </p:cNvPicPr>
          <p:nvPr/>
        </p:nvPicPr>
        <p:blipFill rotWithShape="1">
          <a:blip r:embed="rId7">
            <a:extLst>
              <a:ext uri="{28A0092B-C50C-407E-A947-70E740481C1C}">
                <a14:useLocalDpi xmlns:a14="http://schemas.microsoft.com/office/drawing/2010/main" val="0"/>
              </a:ext>
            </a:extLst>
          </a:blip>
          <a:srcRect l="7203" t="9681"/>
          <a:stretch/>
        </p:blipFill>
        <p:spPr>
          <a:xfrm>
            <a:off x="6561938" y="2447723"/>
            <a:ext cx="2502751" cy="2873307"/>
          </a:xfrm>
          <a:prstGeom prst="rect">
            <a:avLst/>
          </a:prstGeom>
        </p:spPr>
      </p:pic>
      <p:sp>
        <p:nvSpPr>
          <p:cNvPr id="13"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4"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15"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3" name="TextBox 2"/>
          <p:cNvSpPr txBox="1"/>
          <p:nvPr/>
        </p:nvSpPr>
        <p:spPr>
          <a:xfrm>
            <a:off x="7206756" y="1510944"/>
            <a:ext cx="1692612" cy="923330"/>
          </a:xfrm>
          <a:prstGeom prst="rect">
            <a:avLst/>
          </a:prstGeom>
          <a:noFill/>
        </p:spPr>
        <p:txBody>
          <a:bodyPr wrap="square" rtlCol="0">
            <a:spAutoFit/>
          </a:bodyPr>
          <a:lstStyle/>
          <a:p>
            <a:r>
              <a:rPr lang="en-US" dirty="0"/>
              <a:t>C</a:t>
            </a:r>
            <a:r>
              <a:rPr lang="en-US" dirty="0" smtClean="0"/>
              <a:t>orrelation </a:t>
            </a:r>
            <a:r>
              <a:rPr lang="en-US" dirty="0"/>
              <a:t>coefficient of </a:t>
            </a:r>
            <a:r>
              <a:rPr lang="en-US" dirty="0" smtClean="0"/>
              <a:t>binned </a:t>
            </a:r>
            <a:r>
              <a:rPr lang="en-US" dirty="0"/>
              <a:t>data</a:t>
            </a:r>
          </a:p>
        </p:txBody>
      </p:sp>
    </p:spTree>
    <p:extLst>
      <p:ext uri="{BB962C8B-B14F-4D97-AF65-F5344CB8AC3E}">
        <p14:creationId xmlns:p14="http://schemas.microsoft.com/office/powerpoint/2010/main" val="3621274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Distribution of regulatory regions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78796734"/>
              </p:ext>
            </p:extLst>
          </p:nvPr>
        </p:nvGraphicFramePr>
        <p:xfrm>
          <a:off x="1215957" y="1182991"/>
          <a:ext cx="4941651" cy="1483360"/>
        </p:xfrm>
        <a:graphic>
          <a:graphicData uri="http://schemas.openxmlformats.org/drawingml/2006/table">
            <a:tbl>
              <a:tblPr firstRow="1" bandRow="1">
                <a:tableStyleId>{0E3FDE45-AF77-4B5C-9715-49D594BDF05E}</a:tableStyleId>
              </a:tblPr>
              <a:tblGrid>
                <a:gridCol w="1647217"/>
                <a:gridCol w="1647217"/>
                <a:gridCol w="1647217"/>
              </a:tblGrid>
              <a:tr h="370840">
                <a:tc>
                  <a:txBody>
                    <a:bodyPr/>
                    <a:lstStyle/>
                    <a:p>
                      <a:endParaRPr lang="en-US" dirty="0"/>
                    </a:p>
                  </a:txBody>
                  <a:tcPr/>
                </a:tc>
                <a:tc>
                  <a:txBody>
                    <a:bodyPr/>
                    <a:lstStyle/>
                    <a:p>
                      <a:r>
                        <a:rPr lang="en-US" dirty="0" smtClean="0"/>
                        <a:t>Task 1</a:t>
                      </a:r>
                      <a:endParaRPr lang="en-US" dirty="0"/>
                    </a:p>
                  </a:txBody>
                  <a:tcPr/>
                </a:tc>
                <a:tc>
                  <a:txBody>
                    <a:bodyPr/>
                    <a:lstStyle/>
                    <a:p>
                      <a:r>
                        <a:rPr lang="en-US" dirty="0" smtClean="0"/>
                        <a:t>Task 2</a:t>
                      </a:r>
                      <a:endParaRPr lang="en-US" dirty="0"/>
                    </a:p>
                  </a:txBody>
                  <a:tcPr/>
                </a:tc>
              </a:tr>
              <a:tr h="370840">
                <a:tc>
                  <a:txBody>
                    <a:bodyPr/>
                    <a:lstStyle/>
                    <a:p>
                      <a:r>
                        <a:rPr lang="en-US" dirty="0" smtClean="0"/>
                        <a:t># regions</a:t>
                      </a:r>
                      <a:endParaRPr lang="en-US" dirty="0"/>
                    </a:p>
                  </a:txBody>
                  <a:tcPr/>
                </a:tc>
                <a:tc>
                  <a:txBody>
                    <a:bodyPr/>
                    <a:lstStyle/>
                    <a:p>
                      <a:r>
                        <a:rPr lang="en-US" sz="1800" dirty="0" smtClean="0"/>
                        <a:t>3006 </a:t>
                      </a:r>
                      <a:endParaRPr lang="en-US" dirty="0"/>
                    </a:p>
                  </a:txBody>
                  <a:tcPr/>
                </a:tc>
                <a:tc>
                  <a:txBody>
                    <a:bodyPr/>
                    <a:lstStyle/>
                    <a:p>
                      <a:r>
                        <a:rPr lang="en-US" sz="1800" dirty="0" smtClean="0"/>
                        <a:t>401 </a:t>
                      </a:r>
                      <a:endParaRPr lang="en-US" dirty="0"/>
                    </a:p>
                  </a:txBody>
                  <a:tcPr/>
                </a:tc>
              </a:tr>
              <a:tr h="370840">
                <a:tc>
                  <a:txBody>
                    <a:bodyPr/>
                    <a:lstStyle/>
                    <a:p>
                      <a:r>
                        <a:rPr lang="en-US" dirty="0" smtClean="0"/>
                        <a:t># regulatory hit</a:t>
                      </a:r>
                      <a:endParaRPr lang="en-US" dirty="0"/>
                    </a:p>
                  </a:txBody>
                  <a:tcPr/>
                </a:tc>
                <a:tc>
                  <a:txBody>
                    <a:bodyPr/>
                    <a:lstStyle/>
                    <a:p>
                      <a:r>
                        <a:rPr lang="en-US" sz="1800" dirty="0" smtClean="0"/>
                        <a:t>369 </a:t>
                      </a:r>
                      <a:endParaRPr lang="en-US" dirty="0"/>
                    </a:p>
                  </a:txBody>
                  <a:tcPr/>
                </a:tc>
                <a:tc>
                  <a:txBody>
                    <a:bodyPr/>
                    <a:lstStyle/>
                    <a:p>
                      <a:r>
                        <a:rPr lang="en-US" dirty="0" smtClean="0"/>
                        <a:t>401</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dirty="0" err="1" smtClean="0"/>
                        <a:t>emVar</a:t>
                      </a:r>
                      <a:r>
                        <a:rPr lang="en-US" dirty="0" smtClean="0"/>
                        <a:t> hit</a:t>
                      </a:r>
                    </a:p>
                  </a:txBody>
                  <a:tcPr/>
                </a:tc>
                <a:tc>
                  <a:txBody>
                    <a:bodyPr/>
                    <a:lstStyle/>
                    <a:p>
                      <a:r>
                        <a:rPr lang="en-US" sz="1800" dirty="0" smtClean="0"/>
                        <a:t>92 </a:t>
                      </a:r>
                      <a:endParaRPr lang="en-US" dirty="0"/>
                    </a:p>
                  </a:txBody>
                  <a:tcPr/>
                </a:tc>
                <a:tc>
                  <a:txBody>
                    <a:bodyPr/>
                    <a:lstStyle/>
                    <a:p>
                      <a:r>
                        <a:rPr lang="en-US" sz="1800" dirty="0" smtClean="0"/>
                        <a:t>105 </a:t>
                      </a:r>
                      <a:endParaRPr lang="en-US" dirty="0"/>
                    </a:p>
                  </a:txBody>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054030058"/>
              </p:ext>
            </p:extLst>
          </p:nvPr>
        </p:nvGraphicFramePr>
        <p:xfrm>
          <a:off x="1215957" y="3593722"/>
          <a:ext cx="5535039" cy="2595880"/>
        </p:xfrm>
        <a:graphic>
          <a:graphicData uri="http://schemas.openxmlformats.org/drawingml/2006/table">
            <a:tbl>
              <a:tblPr firstRow="1" bandRow="1">
                <a:tableStyleId>{D27102A9-8310-4765-A935-A1911B00CA55}</a:tableStyleId>
              </a:tblPr>
              <a:tblGrid>
                <a:gridCol w="2555456"/>
                <a:gridCol w="936774"/>
                <a:gridCol w="1050587"/>
                <a:gridCol w="992222"/>
              </a:tblGrid>
              <a:tr h="370840">
                <a:tc>
                  <a:txBody>
                    <a:bodyPr/>
                    <a:lstStyle/>
                    <a:p>
                      <a:endParaRPr lang="en-US" dirty="0"/>
                    </a:p>
                  </a:txBody>
                  <a:tcPr/>
                </a:tc>
                <a:tc>
                  <a:txBody>
                    <a:bodyPr/>
                    <a:lstStyle/>
                    <a:p>
                      <a:r>
                        <a:rPr lang="en-US" dirty="0" smtClean="0"/>
                        <a:t>C.A.</a:t>
                      </a:r>
                      <a:endParaRPr lang="en-US" dirty="0"/>
                    </a:p>
                  </a:txBody>
                  <a:tcPr/>
                </a:tc>
                <a:tc>
                  <a:txBody>
                    <a:bodyPr/>
                    <a:lstStyle/>
                    <a:p>
                      <a:r>
                        <a:rPr lang="en-US" dirty="0" smtClean="0"/>
                        <a:t>C.B.</a:t>
                      </a:r>
                      <a:endParaRPr lang="en-US" dirty="0"/>
                    </a:p>
                  </a:txBody>
                  <a:tcPr/>
                </a:tc>
                <a:tc>
                  <a:txBody>
                    <a:bodyPr/>
                    <a:lstStyle/>
                    <a:p>
                      <a:r>
                        <a:rPr lang="en-US" dirty="0" smtClean="0"/>
                        <a:t>L.S.</a:t>
                      </a:r>
                      <a:endParaRPr lang="en-US" dirty="0"/>
                    </a:p>
                  </a:txBody>
                  <a:tcPr/>
                </a:tc>
              </a:tr>
              <a:tr h="370840">
                <a:tc>
                  <a:txBody>
                    <a:bodyPr/>
                    <a:lstStyle/>
                    <a:p>
                      <a:r>
                        <a:rPr lang="en-US" dirty="0" smtClean="0"/>
                        <a:t># easy regions</a:t>
                      </a:r>
                      <a:endParaRPr lang="en-US" dirty="0"/>
                    </a:p>
                  </a:txBody>
                  <a:tcPr/>
                </a:tc>
                <a:tc>
                  <a:txBody>
                    <a:bodyPr/>
                    <a:lstStyle/>
                    <a:p>
                      <a:r>
                        <a:rPr lang="en-US" sz="1800" dirty="0" smtClean="0"/>
                        <a:t>200</a:t>
                      </a:r>
                      <a:endParaRPr lang="en-US" dirty="0"/>
                    </a:p>
                  </a:txBody>
                  <a:tcPr/>
                </a:tc>
                <a:tc>
                  <a:txBody>
                    <a:bodyPr/>
                    <a:lstStyle/>
                    <a:p>
                      <a:r>
                        <a:rPr lang="en-US" sz="1800" dirty="0" smtClean="0"/>
                        <a:t>200</a:t>
                      </a:r>
                      <a:endParaRPr lang="en-US" dirty="0"/>
                    </a:p>
                  </a:txBody>
                  <a:tcPr/>
                </a:tc>
                <a:tc>
                  <a:txBody>
                    <a:bodyPr/>
                    <a:lstStyle/>
                    <a:p>
                      <a:r>
                        <a:rPr lang="en-US" dirty="0" smtClean="0"/>
                        <a:t>100</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hard regions</a:t>
                      </a:r>
                    </a:p>
                  </a:txBody>
                  <a:tcPr/>
                </a:tc>
                <a:tc>
                  <a:txBody>
                    <a:bodyPr/>
                    <a:lstStyle/>
                    <a:p>
                      <a:r>
                        <a:rPr lang="en-US" dirty="0" smtClean="0"/>
                        <a:t>200</a:t>
                      </a:r>
                      <a:endParaRPr lang="en-US" dirty="0"/>
                    </a:p>
                  </a:txBody>
                  <a:tcPr/>
                </a:tc>
                <a:tc>
                  <a:txBody>
                    <a:bodyPr/>
                    <a:lstStyle/>
                    <a:p>
                      <a:r>
                        <a:rPr lang="en-US" dirty="0" smtClean="0"/>
                        <a:t>200</a:t>
                      </a:r>
                      <a:endParaRPr lang="en-US" dirty="0"/>
                    </a:p>
                  </a:txBody>
                  <a:tcPr/>
                </a:tc>
                <a:tc>
                  <a:txBody>
                    <a:bodyPr/>
                    <a:lstStyle/>
                    <a:p>
                      <a:r>
                        <a:rPr lang="en-US" dirty="0" smtClean="0"/>
                        <a:t>100</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 regulatory hit</a:t>
                      </a:r>
                      <a:r>
                        <a:rPr lang="en-US" baseline="0" dirty="0" smtClean="0">
                          <a:solidFill>
                            <a:srgbClr val="FF0000"/>
                          </a:solidFill>
                        </a:rPr>
                        <a:t> “</a:t>
                      </a:r>
                      <a:r>
                        <a:rPr lang="en-US" dirty="0" smtClean="0">
                          <a:solidFill>
                            <a:srgbClr val="FF0000"/>
                          </a:solidFill>
                        </a:rPr>
                        <a:t>hard”</a:t>
                      </a:r>
                      <a:endParaRPr lang="en-US"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rgbClr val="FF0000"/>
                          </a:solidFill>
                        </a:rPr>
                        <a:t>156</a:t>
                      </a:r>
                      <a:endParaRPr lang="en-US" dirty="0" smtClean="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143</a:t>
                      </a:r>
                      <a:endParaRPr lang="en-US" dirty="0">
                        <a:solidFill>
                          <a:srgbClr val="FF0000"/>
                        </a:solidFill>
                      </a:endParaRPr>
                    </a:p>
                  </a:txBody>
                  <a:tcPr/>
                </a:tc>
                <a:tc>
                  <a:txBody>
                    <a:bodyPr/>
                    <a:lstStyle/>
                    <a:p>
                      <a:r>
                        <a:rPr lang="en-US" dirty="0" smtClean="0">
                          <a:solidFill>
                            <a:schemeClr val="tx1"/>
                          </a:solidFill>
                        </a:rPr>
                        <a:t>100</a:t>
                      </a:r>
                      <a:endParaRPr lang="en-US" dirty="0">
                        <a:solidFill>
                          <a:schemeClr val="tx1"/>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 </a:t>
                      </a:r>
                      <a:r>
                        <a:rPr lang="en-US" dirty="0" err="1" smtClean="0">
                          <a:solidFill>
                            <a:srgbClr val="FF0000"/>
                          </a:solidFill>
                        </a:rPr>
                        <a:t>emVar</a:t>
                      </a:r>
                      <a:r>
                        <a:rPr lang="en-US" dirty="0" smtClean="0">
                          <a:solidFill>
                            <a:srgbClr val="FF0000"/>
                          </a:solidFill>
                        </a:rPr>
                        <a:t> hit</a:t>
                      </a:r>
                      <a:r>
                        <a:rPr lang="en-US" baseline="0" dirty="0" smtClean="0">
                          <a:solidFill>
                            <a:srgbClr val="FF0000"/>
                          </a:solidFill>
                        </a:rPr>
                        <a:t> </a:t>
                      </a:r>
                      <a:r>
                        <a:rPr lang="en-US" dirty="0" smtClean="0">
                          <a:solidFill>
                            <a:srgbClr val="FF0000"/>
                          </a:solidFill>
                        </a:rPr>
                        <a:t>“hard”</a:t>
                      </a:r>
                      <a:endParaRPr lang="en-US" dirty="0">
                        <a:solidFill>
                          <a:srgbClr val="FF0000"/>
                        </a:solidFill>
                      </a:endParaRPr>
                    </a:p>
                  </a:txBody>
                  <a:tcPr/>
                </a:tc>
                <a:tc>
                  <a:txBody>
                    <a:bodyPr/>
                    <a:lstStyle/>
                    <a:p>
                      <a:r>
                        <a:rPr lang="en-US" dirty="0" smtClean="0">
                          <a:solidFill>
                            <a:srgbClr val="FF0000"/>
                          </a:solidFill>
                        </a:rPr>
                        <a:t>51</a:t>
                      </a:r>
                      <a:endParaRPr lang="en-US" dirty="0">
                        <a:solidFill>
                          <a:srgbClr val="FF0000"/>
                        </a:solidFill>
                      </a:endParaRPr>
                    </a:p>
                  </a:txBody>
                  <a:tcPr/>
                </a:tc>
                <a:tc>
                  <a:txBody>
                    <a:bodyPr/>
                    <a:lstStyle/>
                    <a:p>
                      <a:r>
                        <a:rPr lang="en-US" dirty="0" smtClean="0">
                          <a:solidFill>
                            <a:srgbClr val="FF0000"/>
                          </a:solidFill>
                        </a:rPr>
                        <a:t>45</a:t>
                      </a:r>
                      <a:endParaRPr lang="en-US"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72</a:t>
                      </a:r>
                    </a:p>
                  </a:txBody>
                  <a:tcPr/>
                </a:tc>
              </a:tr>
              <a:tr h="370840">
                <a:tc>
                  <a:txBody>
                    <a:bodyPr/>
                    <a:lstStyle/>
                    <a:p>
                      <a:r>
                        <a:rPr lang="en-US" dirty="0" smtClean="0"/>
                        <a:t># regulatory hit “easy”</a:t>
                      </a:r>
                      <a:endParaRPr lang="en-US" dirty="0"/>
                    </a:p>
                  </a:txBody>
                  <a:tcPr/>
                </a:tc>
                <a:tc>
                  <a:txBody>
                    <a:bodyPr/>
                    <a:lstStyle/>
                    <a:p>
                      <a:r>
                        <a:rPr lang="en-US" dirty="0" smtClean="0"/>
                        <a:t>3</a:t>
                      </a:r>
                      <a:endParaRPr lang="en-US" dirty="0"/>
                    </a:p>
                  </a:txBody>
                  <a:tcPr/>
                </a:tc>
                <a:tc>
                  <a:txBody>
                    <a:bodyPr/>
                    <a:lstStyle/>
                    <a:p>
                      <a:r>
                        <a:rPr lang="en-US" dirty="0" smtClean="0"/>
                        <a:t>0</a:t>
                      </a:r>
                      <a:endParaRPr lang="en-US" dirty="0"/>
                    </a:p>
                  </a:txBody>
                  <a:tcPr/>
                </a:tc>
                <a:tc>
                  <a:txBody>
                    <a:bodyPr/>
                    <a:lstStyle/>
                    <a:p>
                      <a:r>
                        <a:rPr lang="en-US" dirty="0" smtClean="0"/>
                        <a:t>100</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dirty="0" err="1" smtClean="0"/>
                        <a:t>emVar</a:t>
                      </a:r>
                      <a:r>
                        <a:rPr lang="en-US" dirty="0" smtClean="0"/>
                        <a:t> hit “easy”</a:t>
                      </a:r>
                    </a:p>
                  </a:txBody>
                  <a:tcPr/>
                </a:tc>
                <a:tc>
                  <a:txBody>
                    <a:bodyPr/>
                    <a:lstStyle/>
                    <a:p>
                      <a:r>
                        <a:rPr lang="en-US" dirty="0" smtClean="0"/>
                        <a:t>2</a:t>
                      </a:r>
                      <a:endParaRPr lang="en-US" dirty="0"/>
                    </a:p>
                  </a:txBody>
                  <a:tcPr/>
                </a:tc>
                <a:tc>
                  <a:txBody>
                    <a:bodyPr/>
                    <a:lstStyle/>
                    <a:p>
                      <a:r>
                        <a:rPr lang="en-US" sz="1800" dirty="0" smtClean="0"/>
                        <a:t>0</a:t>
                      </a:r>
                      <a:endParaRPr lang="en-US" dirty="0"/>
                    </a:p>
                  </a:txBody>
                  <a:tcPr/>
                </a:tc>
                <a:tc>
                  <a:txBody>
                    <a:bodyPr/>
                    <a:lstStyle/>
                    <a:p>
                      <a:r>
                        <a:rPr lang="en-US" dirty="0" smtClean="0"/>
                        <a:t>1</a:t>
                      </a:r>
                      <a:endParaRPr lang="en-US" dirty="0"/>
                    </a:p>
                  </a:txBody>
                  <a:tcPr/>
                </a:tc>
              </a:tr>
            </a:tbl>
          </a:graphicData>
        </a:graphic>
      </p:graphicFrame>
      <p:sp>
        <p:nvSpPr>
          <p:cNvPr id="10" name="TextBox 9"/>
          <p:cNvSpPr txBox="1"/>
          <p:nvPr/>
        </p:nvSpPr>
        <p:spPr>
          <a:xfrm>
            <a:off x="1099226" y="3083668"/>
            <a:ext cx="5651770" cy="369332"/>
          </a:xfrm>
          <a:prstGeom prst="rect">
            <a:avLst/>
          </a:prstGeom>
          <a:noFill/>
        </p:spPr>
        <p:txBody>
          <a:bodyPr wrap="square" rtlCol="0">
            <a:spAutoFit/>
          </a:bodyPr>
          <a:lstStyle/>
          <a:p>
            <a:r>
              <a:rPr lang="en-US" dirty="0" smtClean="0"/>
              <a:t>Most of the hardest regions are regulatory/</a:t>
            </a:r>
            <a:r>
              <a:rPr lang="en-US" dirty="0" err="1" smtClean="0"/>
              <a:t>emVar</a:t>
            </a:r>
            <a:r>
              <a:rPr lang="en-US" dirty="0" smtClean="0"/>
              <a:t> hits</a:t>
            </a:r>
            <a:endParaRPr lang="en-US" dirty="0"/>
          </a:p>
        </p:txBody>
      </p:sp>
      <p:sp>
        <p:nvSpPr>
          <p:cNvPr id="11"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12"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13"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890747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Conclusions</a:t>
            </a:r>
            <a:endParaRPr lang="en-US" dirty="0"/>
          </a:p>
        </p:txBody>
      </p:sp>
      <p:sp>
        <p:nvSpPr>
          <p:cNvPr id="3" name="Content Placeholder 2"/>
          <p:cNvSpPr>
            <a:spLocks noGrp="1"/>
          </p:cNvSpPr>
          <p:nvPr>
            <p:ph idx="1"/>
          </p:nvPr>
        </p:nvSpPr>
        <p:spPr>
          <a:xfrm>
            <a:off x="628650" y="1018223"/>
            <a:ext cx="7886700" cy="5168568"/>
          </a:xfrm>
        </p:spPr>
        <p:txBody>
          <a:bodyPr>
            <a:normAutofit fontScale="85000" lnSpcReduction="10000"/>
          </a:bodyPr>
          <a:lstStyle/>
          <a:p>
            <a:r>
              <a:rPr lang="en-US" sz="2400" dirty="0"/>
              <a:t>Best </a:t>
            </a:r>
            <a:r>
              <a:rPr lang="en-US" sz="2400" dirty="0" smtClean="0"/>
              <a:t>performance - group 4 - </a:t>
            </a:r>
            <a:r>
              <a:rPr lang="en-US" sz="2400" dirty="0"/>
              <a:t>Gifford lab, </a:t>
            </a:r>
            <a:r>
              <a:rPr lang="en-US" sz="2400" dirty="0" smtClean="0"/>
              <a:t>MIT</a:t>
            </a:r>
            <a:endParaRPr lang="en-US" sz="2400" dirty="0"/>
          </a:p>
          <a:p>
            <a:r>
              <a:rPr lang="en-US" sz="2400" dirty="0" smtClean="0"/>
              <a:t>Relative </a:t>
            </a:r>
            <a:r>
              <a:rPr lang="en-US" sz="2400" dirty="0"/>
              <a:t>performance (comparing the different submissions to each other), is overall maintained across most prediction tasks</a:t>
            </a:r>
            <a:r>
              <a:rPr lang="en-US" sz="2400" dirty="0" smtClean="0"/>
              <a:t>.</a:t>
            </a:r>
            <a:endParaRPr lang="en-US" sz="2400" dirty="0"/>
          </a:p>
          <a:p>
            <a:r>
              <a:rPr lang="en-US" sz="2400" dirty="0"/>
              <a:t>There is no indication for a specific class of methods that is doing </a:t>
            </a:r>
            <a:r>
              <a:rPr lang="en-US" sz="2400" dirty="0" smtClean="0"/>
              <a:t>extremely well.</a:t>
            </a:r>
          </a:p>
          <a:p>
            <a:r>
              <a:rPr lang="en-US" sz="2400" dirty="0"/>
              <a:t>Overall performance is substantially lower in task 2</a:t>
            </a:r>
            <a:r>
              <a:rPr lang="en-US" sz="2400" dirty="0" smtClean="0"/>
              <a:t>.</a:t>
            </a:r>
            <a:endParaRPr lang="en-US" sz="2400" dirty="0"/>
          </a:p>
          <a:p>
            <a:r>
              <a:rPr lang="en-US" sz="2400" dirty="0"/>
              <a:t>We could not conclude that there is a specific category of features that leads to more accurate predictions, and that it is rather the specific details of the implementation that </a:t>
            </a:r>
            <a:r>
              <a:rPr lang="en-US" sz="2400" dirty="0" smtClean="0"/>
              <a:t>matter.</a:t>
            </a:r>
          </a:p>
          <a:p>
            <a:r>
              <a:rPr lang="en-US" sz="2400" dirty="0" smtClean="0"/>
              <a:t>Regions </a:t>
            </a:r>
            <a:r>
              <a:rPr lang="en-US" sz="2400" dirty="0"/>
              <a:t>analysis: </a:t>
            </a:r>
            <a:endParaRPr lang="en-US" sz="2400" dirty="0" smtClean="0"/>
          </a:p>
          <a:p>
            <a:pPr lvl="1">
              <a:buFont typeface="Wingdings" panose="05000000000000000000" pitchFamily="2" charset="2"/>
              <a:buChar char="ü"/>
            </a:pPr>
            <a:r>
              <a:rPr lang="en-US" sz="1900" dirty="0"/>
              <a:t>Overall consistency in defining a “hard region” across </a:t>
            </a:r>
            <a:r>
              <a:rPr lang="en-US" sz="1900" dirty="0" smtClean="0"/>
              <a:t>submissions (per prediction).</a:t>
            </a:r>
          </a:p>
          <a:p>
            <a:pPr lvl="1">
              <a:buFont typeface="Wingdings" panose="05000000000000000000" pitchFamily="2" charset="2"/>
              <a:buChar char="ü"/>
            </a:pPr>
            <a:r>
              <a:rPr lang="en-US" sz="1900" dirty="0" smtClean="0"/>
              <a:t>Hard regions are not replicated at high rates across predictions.</a:t>
            </a:r>
            <a:endParaRPr lang="en-US" sz="1900" dirty="0"/>
          </a:p>
          <a:p>
            <a:pPr lvl="1">
              <a:buFont typeface="Wingdings" panose="05000000000000000000" pitchFamily="2" charset="2"/>
              <a:buChar char="ü"/>
            </a:pPr>
            <a:r>
              <a:rPr lang="en-US" sz="1900" dirty="0" smtClean="0"/>
              <a:t>The results of genomic features are consistent for the different predictions in the </a:t>
            </a:r>
            <a:r>
              <a:rPr lang="en-US" sz="1900" dirty="0"/>
              <a:t>first task. </a:t>
            </a:r>
          </a:p>
          <a:p>
            <a:pPr lvl="1">
              <a:buFont typeface="Wingdings" panose="05000000000000000000" pitchFamily="2" charset="2"/>
              <a:buChar char="ü"/>
            </a:pPr>
            <a:r>
              <a:rPr lang="en-US" sz="1900" dirty="0"/>
              <a:t>For the second task: </a:t>
            </a:r>
            <a:r>
              <a:rPr lang="en-US" sz="1900" dirty="0" err="1" smtClean="0"/>
              <a:t>emVar</a:t>
            </a:r>
            <a:r>
              <a:rPr lang="en-US" sz="1900" dirty="0" smtClean="0"/>
              <a:t> </a:t>
            </a:r>
            <a:r>
              <a:rPr lang="en-US" sz="1900" dirty="0"/>
              <a:t>prediction (but not for log skew) - significant results are consistent with the first task.</a:t>
            </a:r>
          </a:p>
          <a:p>
            <a:pPr lvl="1">
              <a:buFont typeface="Wingdings" panose="05000000000000000000" pitchFamily="2" charset="2"/>
              <a:buChar char="ü"/>
            </a:pPr>
            <a:r>
              <a:rPr lang="en-US" sz="1900" dirty="0"/>
              <a:t>Harder to define a trend</a:t>
            </a:r>
            <a:r>
              <a:rPr lang="en-US" sz="1900" dirty="0" smtClean="0"/>
              <a:t>.</a:t>
            </a:r>
          </a:p>
          <a:p>
            <a:pPr lvl="1">
              <a:buFont typeface="Wingdings" panose="05000000000000000000" pitchFamily="2" charset="2"/>
              <a:buChar char="ü"/>
            </a:pPr>
            <a:r>
              <a:rPr lang="en-US" sz="1900" dirty="0" smtClean="0"/>
              <a:t>Most of the hard regions are regulatory hits.</a:t>
            </a:r>
            <a:endParaRPr lang="en-US" sz="1900" dirty="0"/>
          </a:p>
          <a:p>
            <a:endParaRPr lang="en-US" dirty="0"/>
          </a:p>
        </p:txBody>
      </p:sp>
      <p:sp>
        <p:nvSpPr>
          <p:cNvPr id="4"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5"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6"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170651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Additional analysis</a:t>
            </a:r>
            <a:endParaRPr lang="en-US" dirty="0"/>
          </a:p>
        </p:txBody>
      </p:sp>
      <p:sp>
        <p:nvSpPr>
          <p:cNvPr id="3" name="Content Placeholder 2"/>
          <p:cNvSpPr>
            <a:spLocks noGrp="1"/>
          </p:cNvSpPr>
          <p:nvPr>
            <p:ph idx="1"/>
          </p:nvPr>
        </p:nvSpPr>
        <p:spPr>
          <a:xfrm>
            <a:off x="628650" y="1183600"/>
            <a:ext cx="7886700" cy="4351338"/>
          </a:xfrm>
        </p:spPr>
        <p:txBody>
          <a:bodyPr/>
          <a:lstStyle/>
          <a:p>
            <a:r>
              <a:rPr lang="en-US" dirty="0"/>
              <a:t>The genomic features analysis can be extended to different types of data: e.g. histone modifications.</a:t>
            </a:r>
          </a:p>
          <a:p>
            <a:r>
              <a:rPr lang="en-US" dirty="0"/>
              <a:t>Specifically examine features focused on the ref/alt allele and not an average of the 150bp region and look into mutation type.</a:t>
            </a:r>
          </a:p>
          <a:p>
            <a:r>
              <a:rPr lang="en-US" dirty="0"/>
              <a:t>Incorporating SD in the analysis</a:t>
            </a:r>
            <a:r>
              <a:rPr lang="en-US" dirty="0" smtClean="0"/>
              <a:t>.</a:t>
            </a:r>
          </a:p>
          <a:p>
            <a:r>
              <a:rPr lang="en-US" dirty="0" smtClean="0"/>
              <a:t>Meta-classifier.</a:t>
            </a:r>
            <a:endParaRPr lang="en-US" dirty="0"/>
          </a:p>
        </p:txBody>
      </p:sp>
      <p:sp>
        <p:nvSpPr>
          <p:cNvPr id="4"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5"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6"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99448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Thanks</a:t>
            </a:r>
            <a:endParaRPr lang="en-US" dirty="0"/>
          </a:p>
        </p:txBody>
      </p:sp>
      <p:sp>
        <p:nvSpPr>
          <p:cNvPr id="3" name="Content Placeholder 2"/>
          <p:cNvSpPr>
            <a:spLocks noGrp="1"/>
          </p:cNvSpPr>
          <p:nvPr>
            <p:ph idx="1"/>
          </p:nvPr>
        </p:nvSpPr>
        <p:spPr>
          <a:xfrm>
            <a:off x="628650" y="1144689"/>
            <a:ext cx="7886700" cy="4351338"/>
          </a:xfrm>
        </p:spPr>
        <p:txBody>
          <a:bodyPr>
            <a:normAutofit/>
          </a:bodyPr>
          <a:lstStyle/>
          <a:p>
            <a:r>
              <a:rPr lang="en-US" altLang="en-US" dirty="0"/>
              <a:t>Steven Brenner</a:t>
            </a:r>
          </a:p>
          <a:p>
            <a:r>
              <a:rPr lang="en-US" altLang="en-US" dirty="0"/>
              <a:t>Stephen Yee</a:t>
            </a:r>
          </a:p>
          <a:p>
            <a:r>
              <a:rPr lang="en-US" altLang="en-US" dirty="0"/>
              <a:t>John </a:t>
            </a:r>
            <a:r>
              <a:rPr lang="en-US" altLang="en-US" dirty="0" err="1" smtClean="0"/>
              <a:t>Moult</a:t>
            </a:r>
            <a:endParaRPr lang="en-US" altLang="en-US" dirty="0" smtClean="0"/>
          </a:p>
          <a:p>
            <a:r>
              <a:rPr lang="en-US" dirty="0"/>
              <a:t>Roger </a:t>
            </a:r>
            <a:r>
              <a:rPr lang="en-US" dirty="0" smtClean="0"/>
              <a:t>Hoskins</a:t>
            </a:r>
            <a:endParaRPr lang="en-US" altLang="en-US" dirty="0"/>
          </a:p>
          <a:p>
            <a:r>
              <a:rPr lang="en-US" dirty="0"/>
              <a:t>Andrew Neumann</a:t>
            </a:r>
          </a:p>
          <a:p>
            <a:r>
              <a:rPr lang="en-US" dirty="0" err="1" smtClean="0"/>
              <a:t>Nir</a:t>
            </a:r>
            <a:r>
              <a:rPr lang="en-US" dirty="0" smtClean="0"/>
              <a:t> Yosef</a:t>
            </a:r>
            <a:endParaRPr lang="en-US" dirty="0"/>
          </a:p>
          <a:p>
            <a:r>
              <a:rPr lang="en-US" dirty="0" err="1"/>
              <a:t>Pardis</a:t>
            </a:r>
            <a:r>
              <a:rPr lang="en-US" dirty="0"/>
              <a:t> </a:t>
            </a:r>
            <a:r>
              <a:rPr lang="en-US" dirty="0" err="1"/>
              <a:t>Sabeti</a:t>
            </a:r>
            <a:endParaRPr lang="en-US" dirty="0"/>
          </a:p>
          <a:p>
            <a:r>
              <a:rPr lang="en-US" dirty="0"/>
              <a:t>Ryan </a:t>
            </a:r>
            <a:r>
              <a:rPr lang="en-US" dirty="0" err="1"/>
              <a:t>Tewhey</a:t>
            </a:r>
            <a:endParaRPr lang="en-US" dirty="0"/>
          </a:p>
          <a:p>
            <a:r>
              <a:rPr lang="en-US" altLang="en-US" dirty="0"/>
              <a:t>CAGI Participants</a:t>
            </a:r>
          </a:p>
          <a:p>
            <a:endParaRPr lang="en-US" dirty="0" smtClean="0"/>
          </a:p>
          <a:p>
            <a:endParaRPr lang="en-US" dirty="0"/>
          </a:p>
        </p:txBody>
      </p:sp>
      <p:sp>
        <p:nvSpPr>
          <p:cNvPr id="4" name="Text Box 6"/>
          <p:cNvSpPr txBox="1">
            <a:spLocks noChangeArrowheads="1"/>
          </p:cNvSpPr>
          <p:nvPr/>
        </p:nvSpPr>
        <p:spPr bwMode="auto">
          <a:xfrm>
            <a:off x="342900" y="6365135"/>
            <a:ext cx="19231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a:t>4</a:t>
            </a:r>
            <a:endParaRPr lang="en-US" altLang="en-US" dirty="0"/>
          </a:p>
        </p:txBody>
      </p:sp>
      <p:sp>
        <p:nvSpPr>
          <p:cNvPr id="5" name="Text Box 8"/>
          <p:cNvSpPr txBox="1">
            <a:spLocks noChangeArrowheads="1"/>
          </p:cNvSpPr>
          <p:nvPr/>
        </p:nvSpPr>
        <p:spPr bwMode="auto">
          <a:xfrm>
            <a:off x="7343124" y="6365135"/>
            <a:ext cx="14198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smtClean="0"/>
              <a:t>Anat</a:t>
            </a:r>
            <a:r>
              <a:rPr lang="en-US" altLang="en-US" dirty="0" smtClean="0"/>
              <a:t> </a:t>
            </a:r>
            <a:r>
              <a:rPr lang="en-US" altLang="en-US" dirty="0" err="1" smtClean="0"/>
              <a:t>Kreimer</a:t>
            </a:r>
            <a:endParaRPr lang="en-US" altLang="en-US" dirty="0"/>
          </a:p>
        </p:txBody>
      </p:sp>
      <p:sp>
        <p:nvSpPr>
          <p:cNvPr id="6" name="Text Box 9"/>
          <p:cNvSpPr txBox="1">
            <a:spLocks noChangeArrowheads="1"/>
          </p:cNvSpPr>
          <p:nvPr/>
        </p:nvSpPr>
        <p:spPr bwMode="auto">
          <a:xfrm>
            <a:off x="3289300" y="6365135"/>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464089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5967</TotalTime>
  <Words>2639</Words>
  <Application>Microsoft Macintosh PowerPoint</Application>
  <PresentationFormat>On-screen Show (4:3)</PresentationFormat>
  <Paragraphs>464</Paragraphs>
  <Slides>22</Slides>
  <Notes>18</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Calibri</vt:lpstr>
      <vt:lpstr>Calibri Light</vt:lpstr>
      <vt:lpstr>MS PGothic</vt:lpstr>
      <vt:lpstr>Wingdings</vt:lpstr>
      <vt:lpstr>Arial</vt:lpstr>
      <vt:lpstr>Office Theme</vt:lpstr>
      <vt:lpstr>CAGI slide pack guidelines I agree to my slides being used according to the following terms:   _______ Anat Kreimer_______</vt:lpstr>
      <vt:lpstr>CAGI 2016 eQTL causal SNPs Assessment</vt:lpstr>
      <vt:lpstr>Introduction - Motivation</vt:lpstr>
      <vt:lpstr>Introduction - Data</vt:lpstr>
      <vt:lpstr>Introduction – Data input</vt:lpstr>
      <vt:lpstr>Introduction – task 1</vt:lpstr>
      <vt:lpstr>Introduction – task 2</vt:lpstr>
      <vt:lpstr>Performance assessment – task1</vt:lpstr>
      <vt:lpstr>Performance assessment – task2</vt:lpstr>
      <vt:lpstr>Comparison of results between groups</vt:lpstr>
      <vt:lpstr>Meta analysis: features and performance</vt:lpstr>
      <vt:lpstr>Meta analysis: features and performance</vt:lpstr>
      <vt:lpstr>Meta analysis: regions “hardness” – task 1</vt:lpstr>
      <vt:lpstr>Meta analysis: regions “hardness” – task 2</vt:lpstr>
      <vt:lpstr>Genomic features</vt:lpstr>
      <vt:lpstr>Regions analysis – top “hard” vs. “easy”  task 1</vt:lpstr>
      <vt:lpstr>Regions analysis – top “hard” vs. “easy” task 2</vt:lpstr>
      <vt:lpstr>Can we extend these results to call a trend?</vt:lpstr>
      <vt:lpstr>Distribution of regulatory regions</vt:lpstr>
      <vt:lpstr>Conclusions</vt:lpstr>
      <vt:lpstr>Additional analysis</vt:lpstr>
      <vt:lpstr>Thanks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Anat_Kreimer</dc:creator>
  <cp:lastModifiedBy>Roger Hoskins</cp:lastModifiedBy>
  <cp:revision>301</cp:revision>
  <dcterms:created xsi:type="dcterms:W3CDTF">2016-03-14T19:11:53Z</dcterms:created>
  <dcterms:modified xsi:type="dcterms:W3CDTF">2016-04-04T23:13:17Z</dcterms:modified>
</cp:coreProperties>
</file>