
<file path=[Content_Types].xml><?xml version="1.0" encoding="utf-8"?>
<Types xmlns="http://schemas.openxmlformats.org/package/2006/content-types">
  <Default Extension="xml" ContentType="application/xml"/>
  <Default Extension="jpeg" ContentType="image/jpeg"/>
  <Default Extension="png" ContentType="image/png"/>
  <Default Extension="rels" ContentType="application/vnd.openxmlformats-package.relationships+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50" r:id="rId1"/>
  </p:sldMasterIdLst>
  <p:notesMasterIdLst>
    <p:notesMasterId r:id="rId21"/>
  </p:notesMasterIdLst>
  <p:sldIdLst>
    <p:sldId id="278" r:id="rId2"/>
    <p:sldId id="256" r:id="rId3"/>
    <p:sldId id="257" r:id="rId4"/>
    <p:sldId id="264" r:id="rId5"/>
    <p:sldId id="270" r:id="rId6"/>
    <p:sldId id="271" r:id="rId7"/>
    <p:sldId id="272" r:id="rId8"/>
    <p:sldId id="273" r:id="rId9"/>
    <p:sldId id="275" r:id="rId10"/>
    <p:sldId id="282" r:id="rId11"/>
    <p:sldId id="276" r:id="rId12"/>
    <p:sldId id="260" r:id="rId13"/>
    <p:sldId id="274" r:id="rId14"/>
    <p:sldId id="267" r:id="rId15"/>
    <p:sldId id="262" r:id="rId16"/>
    <p:sldId id="281" r:id="rId17"/>
    <p:sldId id="280" r:id="rId18"/>
    <p:sldId id="265" r:id="rId19"/>
    <p:sldId id="266" r:id="rId20"/>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08"/>
    <p:restoredTop sz="94627"/>
  </p:normalViewPr>
  <p:slideViewPr>
    <p:cSldViewPr snapToGrid="0" snapToObjects="1">
      <p:cViewPr varScale="1">
        <p:scale>
          <a:sx n="110" d="100"/>
          <a:sy n="110" d="100"/>
        </p:scale>
        <p:origin x="664" y="16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notesMaster" Target="notesMasters/notesMaster1.xml"/><Relationship Id="rId22" Type="http://schemas.openxmlformats.org/officeDocument/2006/relationships/presProps" Target="presProps.xml"/><Relationship Id="rId23" Type="http://schemas.openxmlformats.org/officeDocument/2006/relationships/viewProps" Target="viewProps.xml"/><Relationship Id="rId24" Type="http://schemas.openxmlformats.org/officeDocument/2006/relationships/theme" Target="theme/theme1.xml"/><Relationship Id="rId25"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C0C8E12-7C88-A049-9D63-E81D2C91B5DF}" type="datetimeFigureOut">
              <a:rPr lang="en-US" smtClean="0"/>
              <a:t>3/25/16</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E6268B8-DDC0-954B-AC7A-81219F2B9ECE}" type="slidenum">
              <a:rPr lang="en-US" smtClean="0"/>
              <a:t>‹#›</a:t>
            </a:fld>
            <a:endParaRPr lang="en-US"/>
          </a:p>
        </p:txBody>
      </p:sp>
    </p:spTree>
    <p:extLst>
      <p:ext uri="{BB962C8B-B14F-4D97-AF65-F5344CB8AC3E}">
        <p14:creationId xmlns:p14="http://schemas.microsoft.com/office/powerpoint/2010/main" val="8985494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E6268B8-DDC0-954B-AC7A-81219F2B9ECE}" type="slidenum">
              <a:rPr lang="en-US" smtClean="0"/>
              <a:t>4</a:t>
            </a:fld>
            <a:endParaRPr lang="en-US"/>
          </a:p>
        </p:txBody>
      </p:sp>
    </p:spTree>
    <p:extLst>
      <p:ext uri="{BB962C8B-B14F-4D97-AF65-F5344CB8AC3E}">
        <p14:creationId xmlns:p14="http://schemas.microsoft.com/office/powerpoint/2010/main" val="81528111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822960" y="758952"/>
            <a:ext cx="75438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825038" y="4455621"/>
            <a:ext cx="75438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87DE6118-2437-4B30-8E3C-4D2BE6020583}" type="datetimeFigureOut">
              <a:rPr lang="en-US" smtClean="0"/>
              <a:pPr/>
              <a:t>3/25/16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smtClean="0"/>
              <a:pPr/>
              <a:t>‹#›</a:t>
            </a:fld>
            <a:endParaRPr lang="en-US" dirty="0"/>
          </a:p>
        </p:txBody>
      </p:sp>
      <p:cxnSp>
        <p:nvCxnSpPr>
          <p:cNvPr id="9" name="Straight Connector 8"/>
          <p:cNvCxnSpPr/>
          <p:nvPr/>
        </p:nvCxnSpPr>
        <p:spPr>
          <a:xfrm>
            <a:off x="905744"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133922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7DE6118-2437-4B30-8E3C-4D2BE6020583}" type="datetimeFigureOut">
              <a:rPr lang="en-US" smtClean="0"/>
              <a:t>3/25/16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smtClean="0"/>
              <a:t>‹#›</a:t>
            </a:fld>
            <a:endParaRPr lang="en-US" dirty="0"/>
          </a:p>
        </p:txBody>
      </p:sp>
    </p:spTree>
    <p:extLst>
      <p:ext uri="{BB962C8B-B14F-4D97-AF65-F5344CB8AC3E}">
        <p14:creationId xmlns:p14="http://schemas.microsoft.com/office/powerpoint/2010/main" val="4044613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758952"/>
            <a:ext cx="75438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822960" y="4453128"/>
            <a:ext cx="75438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7DE6118-2437-4B30-8E3C-4D2BE6020583}" type="datetimeFigureOut">
              <a:rPr lang="en-US" smtClean="0"/>
              <a:pPr/>
              <a:t>3/25/16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smtClean="0"/>
              <a:pPr/>
              <a:t>‹#›</a:t>
            </a:fld>
            <a:endParaRPr lang="en-US" dirty="0"/>
          </a:p>
        </p:txBody>
      </p:sp>
      <p:cxnSp>
        <p:nvCxnSpPr>
          <p:cNvPr id="9" name="Straight Connector 8"/>
          <p:cNvCxnSpPr/>
          <p:nvPr/>
        </p:nvCxnSpPr>
        <p:spPr>
          <a:xfrm>
            <a:off x="905744"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962003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822960" y="286604"/>
            <a:ext cx="7543800" cy="1450757"/>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822960" y="1845734"/>
            <a:ext cx="3703320" cy="40233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63440" y="1845735"/>
            <a:ext cx="3703320" cy="40233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87DE6118-2437-4B30-8E3C-4D2BE6020583}" type="datetimeFigureOut">
              <a:rPr lang="en-US" smtClean="0"/>
              <a:t>3/25/16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9E57DC2-970A-4B3E-BB1C-7A09969E49DF}" type="slidenum">
              <a:rPr lang="en-US" smtClean="0"/>
              <a:t>‹#›</a:t>
            </a:fld>
            <a:endParaRPr lang="en-US" dirty="0"/>
          </a:p>
        </p:txBody>
      </p:sp>
    </p:spTree>
    <p:extLst>
      <p:ext uri="{BB962C8B-B14F-4D97-AF65-F5344CB8AC3E}">
        <p14:creationId xmlns:p14="http://schemas.microsoft.com/office/powerpoint/2010/main" val="1356081351"/>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822960" y="286604"/>
            <a:ext cx="7543800" cy="1450757"/>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82296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22960" y="2582334"/>
            <a:ext cx="3703320" cy="3378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6344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63440" y="2582334"/>
            <a:ext cx="3703320" cy="3378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87DE6118-2437-4B30-8E3C-4D2BE6020583}" type="datetimeFigureOut">
              <a:rPr lang="en-US" smtClean="0"/>
              <a:t>3/25/16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9E57DC2-970A-4B3E-BB1C-7A09969E49DF}" type="slidenum">
              <a:rPr lang="en-US" smtClean="0"/>
              <a:t>‹#›</a:t>
            </a:fld>
            <a:endParaRPr lang="en-US" dirty="0"/>
          </a:p>
        </p:txBody>
      </p:sp>
    </p:spTree>
    <p:extLst>
      <p:ext uri="{BB962C8B-B14F-4D97-AF65-F5344CB8AC3E}">
        <p14:creationId xmlns:p14="http://schemas.microsoft.com/office/powerpoint/2010/main" val="415320646"/>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87DE6118-2437-4B30-8E3C-4D2BE6020583}" type="datetimeFigureOut">
              <a:rPr lang="en-US" smtClean="0"/>
              <a:t>3/25/16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9E57DC2-970A-4B3E-BB1C-7A09969E49DF}" type="slidenum">
              <a:rPr lang="en-US" smtClean="0"/>
              <a:t>‹#›</a:t>
            </a:fld>
            <a:endParaRPr lang="en-US" dirty="0"/>
          </a:p>
        </p:txBody>
      </p:sp>
    </p:spTree>
    <p:extLst>
      <p:ext uri="{BB962C8B-B14F-4D97-AF65-F5344CB8AC3E}">
        <p14:creationId xmlns:p14="http://schemas.microsoft.com/office/powerpoint/2010/main" val="9722445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87DE6118-2437-4B30-8E3C-4D2BE6020583}" type="datetimeFigureOut">
              <a:rPr lang="en-US" smtClean="0"/>
              <a:t>3/25/16</a:t>
            </a:fld>
            <a:endParaRPr lang="en-US" dirty="0"/>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dirty="0"/>
          </a:p>
        </p:txBody>
      </p:sp>
      <p:sp>
        <p:nvSpPr>
          <p:cNvPr id="9" name="Slide Number Placeholder 8"/>
          <p:cNvSpPr>
            <a:spLocks noGrp="1"/>
          </p:cNvSpPr>
          <p:nvPr>
            <p:ph type="sldNum" sz="quarter" idx="12"/>
          </p:nvPr>
        </p:nvSpPr>
        <p:spPr/>
        <p:txBody>
          <a:bodyPr/>
          <a:lstStyle/>
          <a:p>
            <a:fld id="{69E57DC2-970A-4B3E-BB1C-7A09969E49DF}" type="slidenum">
              <a:rPr lang="en-US" smtClean="0"/>
              <a:t>‹#›</a:t>
            </a:fld>
            <a:endParaRPr lang="en-US" dirty="0"/>
          </a:p>
        </p:txBody>
      </p:sp>
    </p:spTree>
    <p:extLst>
      <p:ext uri="{BB962C8B-B14F-4D97-AF65-F5344CB8AC3E}">
        <p14:creationId xmlns:p14="http://schemas.microsoft.com/office/powerpoint/2010/main" val="3114515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3" y="0"/>
            <a:ext cx="3038093"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3030053" y="0"/>
            <a:ext cx="48006"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342900" y="594359"/>
            <a:ext cx="2400300" cy="2286000"/>
          </a:xfrm>
        </p:spPr>
        <p:txBody>
          <a:bodyPr anchor="b">
            <a:normAutofit/>
          </a:bodyPr>
          <a:lstStyle>
            <a:lvl1pPr>
              <a:defRPr sz="3600" b="0">
                <a:solidFill>
                  <a:srgbClr val="FFFFFF"/>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3600450" y="731520"/>
            <a:ext cx="4869180" cy="5257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342900" y="2926080"/>
            <a:ext cx="24003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349134" y="6459786"/>
            <a:ext cx="1963883" cy="365125"/>
          </a:xfrm>
        </p:spPr>
        <p:txBody>
          <a:bodyPr/>
          <a:lstStyle>
            <a:lvl1pPr algn="l">
              <a:defRPr/>
            </a:lvl1pPr>
          </a:lstStyle>
          <a:p>
            <a:fld id="{87DE6118-2437-4B30-8E3C-4D2BE6020583}" type="datetimeFigureOut">
              <a:rPr lang="en-US" smtClean="0"/>
              <a:pPr/>
              <a:t>3/25/16</a:t>
            </a:fld>
            <a:endParaRPr lang="en-US" dirty="0"/>
          </a:p>
        </p:txBody>
      </p:sp>
      <p:sp>
        <p:nvSpPr>
          <p:cNvPr id="6" name="Footer Placeholder 5"/>
          <p:cNvSpPr>
            <a:spLocks noGrp="1"/>
          </p:cNvSpPr>
          <p:nvPr>
            <p:ph type="ftr" sz="quarter" idx="11"/>
          </p:nvPr>
        </p:nvSpPr>
        <p:spPr>
          <a:xfrm>
            <a:off x="3600450" y="6459786"/>
            <a:ext cx="3486150" cy="365125"/>
          </a:xfrm>
        </p:spPr>
        <p:txBody>
          <a:bodyPr/>
          <a:lstStyle>
            <a:lvl1pPr algn="l">
              <a:defRPr>
                <a:solidFill>
                  <a:schemeClr val="tx2"/>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69E57DC2-970A-4B3E-BB1C-7A09969E49DF}" type="slidenum">
              <a:rPr lang="en-US" smtClean="0"/>
              <a:pPr/>
              <a:t>‹#›</a:t>
            </a:fld>
            <a:endParaRPr lang="en-US" dirty="0"/>
          </a:p>
        </p:txBody>
      </p:sp>
    </p:spTree>
    <p:extLst>
      <p:ext uri="{BB962C8B-B14F-4D97-AF65-F5344CB8AC3E}">
        <p14:creationId xmlns:p14="http://schemas.microsoft.com/office/powerpoint/2010/main" val="1149074128"/>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9141619"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2" y="491507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5074920"/>
            <a:ext cx="7585234" cy="822960"/>
          </a:xfrm>
        </p:spPr>
        <p:txBody>
          <a:bodyPr tIns="0" bIns="0" anchor="b">
            <a:noAutofit/>
          </a:bodyPr>
          <a:lstStyle>
            <a:lvl1pPr>
              <a:defRPr sz="3600" b="0">
                <a:solidFill>
                  <a:srgbClr val="FFFFFF"/>
                </a:solidFill>
              </a:defRPr>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2" y="0"/>
            <a:ext cx="9143989" cy="4915076"/>
          </a:xfrm>
          <a:solidFill>
            <a:schemeClr val="bg2">
              <a:lumMod val="90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lang="en-US" dirty="0"/>
          </a:p>
        </p:txBody>
      </p:sp>
      <p:sp>
        <p:nvSpPr>
          <p:cNvPr id="4" name="Text Placeholder 3"/>
          <p:cNvSpPr>
            <a:spLocks noGrp="1"/>
          </p:cNvSpPr>
          <p:nvPr>
            <p:ph type="body" sz="half" idx="2"/>
          </p:nvPr>
        </p:nvSpPr>
        <p:spPr>
          <a:xfrm>
            <a:off x="822960" y="5907024"/>
            <a:ext cx="7589520"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7DE6118-2437-4B30-8E3C-4D2BE6020583}" type="datetimeFigureOut">
              <a:rPr lang="en-US" smtClean="0"/>
              <a:pPr/>
              <a:t>3/25/16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9E57DC2-970A-4B3E-BB1C-7A09969E49DF}" type="slidenum">
              <a:rPr lang="en-US" smtClean="0"/>
              <a:pPr/>
              <a:t>‹#›</a:t>
            </a:fld>
            <a:endParaRPr lang="en-US" dirty="0"/>
          </a:p>
        </p:txBody>
      </p:sp>
    </p:spTree>
    <p:extLst>
      <p:ext uri="{BB962C8B-B14F-4D97-AF65-F5344CB8AC3E}">
        <p14:creationId xmlns:p14="http://schemas.microsoft.com/office/powerpoint/2010/main" val="1684318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7DE6118-2437-4B30-8E3C-4D2BE6020583}" type="datetimeFigureOut">
              <a:rPr lang="en-US" smtClean="0"/>
              <a:t>3/25/16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smtClean="0"/>
              <a:t>‹#›</a:t>
            </a:fld>
            <a:endParaRPr lang="en-US" dirty="0"/>
          </a:p>
        </p:txBody>
      </p:sp>
    </p:spTree>
    <p:extLst>
      <p:ext uri="{BB962C8B-B14F-4D97-AF65-F5344CB8AC3E}">
        <p14:creationId xmlns:p14="http://schemas.microsoft.com/office/powerpoint/2010/main" val="4502360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6543675" y="412302"/>
            <a:ext cx="1971675" cy="575989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412302"/>
            <a:ext cx="5800725" cy="5759898"/>
          </a:xfrm>
        </p:spPr>
        <p:txBody>
          <a:bodyPr vert="eaVert" lIns="45720" tIns="0" rIns="45720" bIns="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7DE6118-2437-4B30-8E3C-4D2BE6020583}" type="datetimeFigureOut">
              <a:rPr lang="en-US" smtClean="0"/>
              <a:t>3/25/16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smtClean="0"/>
              <a:t>‹#›</a:t>
            </a:fld>
            <a:endParaRPr lang="en-US" dirty="0"/>
          </a:p>
        </p:txBody>
      </p:sp>
    </p:spTree>
    <p:extLst>
      <p:ext uri="{BB962C8B-B14F-4D97-AF65-F5344CB8AC3E}">
        <p14:creationId xmlns:p14="http://schemas.microsoft.com/office/powerpoint/2010/main" val="1532051022"/>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6400800"/>
            <a:ext cx="9144001"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5"/>
            <a:ext cx="9144001" cy="6599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822960" y="286604"/>
            <a:ext cx="7543800" cy="1450757"/>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822959" y="1845734"/>
            <a:ext cx="7543801" cy="4023360"/>
          </a:xfrm>
          <a:prstGeom prst="rect">
            <a:avLst/>
          </a:prstGeom>
        </p:spPr>
        <p:txBody>
          <a:bodyPr vert="horz" lIns="0" tIns="45720" rIns="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22961" y="6459786"/>
            <a:ext cx="1854203" cy="365125"/>
          </a:xfrm>
          <a:prstGeom prst="rect">
            <a:avLst/>
          </a:prstGeom>
        </p:spPr>
        <p:txBody>
          <a:bodyPr vert="horz" lIns="91440" tIns="45720" rIns="91440" bIns="45720" rtlCol="0" anchor="ctr"/>
          <a:lstStyle>
            <a:lvl1pPr algn="l">
              <a:defRPr sz="900">
                <a:solidFill>
                  <a:srgbClr val="FFFFFF"/>
                </a:solidFill>
              </a:defRPr>
            </a:lvl1pPr>
          </a:lstStyle>
          <a:p>
            <a:fld id="{87DE6118-2437-4B30-8E3C-4D2BE6020583}" type="datetimeFigureOut">
              <a:rPr lang="en-US" smtClean="0"/>
              <a:pPr/>
              <a:t>3/25/16</a:t>
            </a:fld>
            <a:endParaRPr lang="en-US" dirty="0"/>
          </a:p>
        </p:txBody>
      </p:sp>
      <p:sp>
        <p:nvSpPr>
          <p:cNvPr id="5" name="Footer Placeholder 4"/>
          <p:cNvSpPr>
            <a:spLocks noGrp="1"/>
          </p:cNvSpPr>
          <p:nvPr>
            <p:ph type="ftr" sz="quarter" idx="3"/>
          </p:nvPr>
        </p:nvSpPr>
        <p:spPr>
          <a:xfrm>
            <a:off x="2764639" y="6459786"/>
            <a:ext cx="3617103"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dirty="0"/>
          </a:p>
        </p:txBody>
      </p:sp>
      <p:sp>
        <p:nvSpPr>
          <p:cNvPr id="6" name="Slide Number Placeholder 5"/>
          <p:cNvSpPr>
            <a:spLocks noGrp="1"/>
          </p:cNvSpPr>
          <p:nvPr>
            <p:ph type="sldNum" sz="quarter" idx="4"/>
          </p:nvPr>
        </p:nvSpPr>
        <p:spPr>
          <a:xfrm>
            <a:off x="7425344" y="6459786"/>
            <a:ext cx="984019" cy="365125"/>
          </a:xfrm>
          <a:prstGeom prst="rect">
            <a:avLst/>
          </a:prstGeom>
        </p:spPr>
        <p:txBody>
          <a:bodyPr vert="horz" lIns="91440" tIns="45720" rIns="91440" bIns="45720" rtlCol="0" anchor="ctr"/>
          <a:lstStyle>
            <a:lvl1pPr algn="r">
              <a:defRPr sz="1050">
                <a:solidFill>
                  <a:srgbClr val="FFFFFF"/>
                </a:solidFill>
              </a:defRPr>
            </a:lvl1pPr>
          </a:lstStyle>
          <a:p>
            <a:fld id="{69E57DC2-970A-4B3E-BB1C-7A09969E49DF}" type="slidenum">
              <a:rPr lang="en-US" smtClean="0"/>
              <a:pPr/>
              <a:t>‹#›</a:t>
            </a:fld>
            <a:endParaRPr lang="en-US" dirty="0"/>
          </a:p>
        </p:txBody>
      </p:sp>
      <p:cxnSp>
        <p:nvCxnSpPr>
          <p:cNvPr id="10" name="Straight Connector 9"/>
          <p:cNvCxnSpPr/>
          <p:nvPr/>
        </p:nvCxnSpPr>
        <p:spPr>
          <a:xfrm>
            <a:off x="895149" y="1737845"/>
            <a:ext cx="74752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10682946"/>
      </p:ext>
    </p:extLst>
  </p:cSld>
  <p:clrMap bg1="lt1" tx1="dk1" bg2="lt2" tx2="dk2" accent1="accent1" accent2="accent2" accent3="accent3" accent4="accent4" accent5="accent5" accent6="accent6" hlink="hlink" folHlink="folHlink"/>
  <p:sldLayoutIdLst>
    <p:sldLayoutId id="2147483751" r:id="rId1"/>
    <p:sldLayoutId id="2147483752" r:id="rId2"/>
    <p:sldLayoutId id="2147483753" r:id="rId3"/>
    <p:sldLayoutId id="2147483754" r:id="rId4"/>
    <p:sldLayoutId id="2147483755" r:id="rId5"/>
    <p:sldLayoutId id="2147483756" r:id="rId6"/>
    <p:sldLayoutId id="2147483757" r:id="rId7"/>
    <p:sldLayoutId id="2147483758" r:id="rId8"/>
    <p:sldLayoutId id="2147483759" r:id="rId9"/>
    <p:sldLayoutId id="2147483760" r:id="rId10"/>
    <p:sldLayoutId id="2147483761"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png"/><Relationship Id="rId3" Type="http://schemas.openxmlformats.org/officeDocument/2006/relationships/image" Target="../media/image3.tiff"/></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4" Type="http://schemas.openxmlformats.org/officeDocument/2006/relationships/image" Target="../media/image6.png"/><Relationship Id="rId1" Type="http://schemas.openxmlformats.org/officeDocument/2006/relationships/slideLayout" Target="../slideLayouts/slideLayout2.xml"/><Relationship Id="rId2" Type="http://schemas.openxmlformats.org/officeDocument/2006/relationships/image" Target="../media/image4.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png"/><Relationship Id="rId3" Type="http://schemas.openxmlformats.org/officeDocument/2006/relationships/image" Target="../media/image8.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png"/><Relationship Id="rId3" Type="http://schemas.openxmlformats.org/officeDocument/2006/relationships/image" Target="../media/image10.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2.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3.tiff"/><Relationship Id="rId3" Type="http://schemas.openxmlformats.org/officeDocument/2006/relationships/image" Target="../media/image14.tiff"/></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5.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png"/><Relationship Id="rId3" Type="http://schemas.openxmlformats.org/officeDocument/2006/relationships/image" Target="../media/image3.tiff"/></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6.tiff"/><Relationship Id="rId3" Type="http://schemas.openxmlformats.org/officeDocument/2006/relationships/image" Target="../media/image17.tiff"/></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8.tif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Rectangle 4"/>
          <p:cNvSpPr>
            <a:spLocks noGrp="1" noChangeArrowheads="1"/>
          </p:cNvSpPr>
          <p:nvPr>
            <p:ph type="title"/>
          </p:nvPr>
        </p:nvSpPr>
        <p:spPr/>
        <p:txBody>
          <a:bodyPr/>
          <a:lstStyle/>
          <a:p>
            <a:pPr algn="ctr"/>
            <a:r>
              <a:rPr lang="en-US" altLang="en-US" sz="4000" dirty="0">
                <a:latin typeface="Arial" charset="0"/>
                <a:ea typeface="Arial" charset="0"/>
                <a:cs typeface="Arial" charset="0"/>
              </a:rPr>
              <a:t>CAGI slide pack guidelines</a:t>
            </a:r>
            <a:br>
              <a:rPr lang="en-US" altLang="en-US" sz="4000" dirty="0">
                <a:latin typeface="Arial" charset="0"/>
                <a:ea typeface="Arial" charset="0"/>
                <a:cs typeface="Arial" charset="0"/>
              </a:rPr>
            </a:br>
            <a:r>
              <a:rPr lang="en-US" altLang="en-US" sz="1800" dirty="0">
                <a:latin typeface="Arial" charset="0"/>
                <a:ea typeface="Arial" charset="0"/>
                <a:cs typeface="Arial" charset="0"/>
              </a:rPr>
              <a:t>I agree to my slides being used according to the following terms: </a:t>
            </a:r>
            <a:r>
              <a:rPr lang="en-US" altLang="en-US" sz="1800" dirty="0" smtClean="0">
                <a:latin typeface="Arial" charset="0"/>
                <a:ea typeface="Arial" charset="0"/>
                <a:cs typeface="Arial" charset="0"/>
              </a:rPr>
              <a:t/>
            </a:r>
            <a:br>
              <a:rPr lang="en-US" altLang="en-US" sz="1800" dirty="0" smtClean="0">
                <a:latin typeface="Arial" charset="0"/>
                <a:ea typeface="Arial" charset="0"/>
                <a:cs typeface="Arial" charset="0"/>
              </a:rPr>
            </a:br>
            <a:r>
              <a:rPr lang="en-US" altLang="en-US" sz="1800" i="1" dirty="0" smtClean="0">
                <a:latin typeface="Arial" charset="0"/>
                <a:ea typeface="Arial" charset="0"/>
                <a:cs typeface="Arial" charset="0"/>
              </a:rPr>
              <a:t>Matt Edwards</a:t>
            </a:r>
            <a:endParaRPr lang="en-US" altLang="en-US" sz="1800" i="1" dirty="0">
              <a:latin typeface="Arial" charset="0"/>
              <a:ea typeface="Arial" charset="0"/>
              <a:cs typeface="Arial" charset="0"/>
            </a:endParaRPr>
          </a:p>
        </p:txBody>
      </p:sp>
      <p:sp>
        <p:nvSpPr>
          <p:cNvPr id="8197" name="Rectangle 5"/>
          <p:cNvSpPr>
            <a:spLocks noGrp="1" noChangeArrowheads="1"/>
          </p:cNvSpPr>
          <p:nvPr>
            <p:ph type="body" idx="1"/>
          </p:nvPr>
        </p:nvSpPr>
        <p:spPr>
          <a:xfrm>
            <a:off x="439839" y="1845734"/>
            <a:ext cx="7926922" cy="4023360"/>
          </a:xfrm>
        </p:spPr>
        <p:txBody>
          <a:bodyPr>
            <a:normAutofit fontScale="92500" lnSpcReduction="10000"/>
          </a:bodyPr>
          <a:lstStyle/>
          <a:p>
            <a:pPr lvl="1">
              <a:lnSpc>
                <a:spcPct val="80000"/>
              </a:lnSpc>
            </a:pPr>
            <a:r>
              <a:rPr lang="en-US" altLang="en-US" sz="1200" dirty="0">
                <a:latin typeface="Arial" charset="0"/>
                <a:ea typeface="Arial" charset="0"/>
                <a:cs typeface="Arial" charset="0"/>
              </a:rPr>
              <a:t>Authors: please include THIS slide at the beginning of your presentation to indicate that you agree with reuse of your slides in CAGI presentations, according to the terms below, and digitally sign by writing your name above.</a:t>
            </a:r>
          </a:p>
          <a:p>
            <a:pPr lvl="1">
              <a:lnSpc>
                <a:spcPct val="80000"/>
              </a:lnSpc>
            </a:pPr>
            <a:endParaRPr lang="en-US" altLang="en-US" sz="1200" dirty="0">
              <a:latin typeface="Arial" charset="0"/>
              <a:ea typeface="Arial" charset="0"/>
              <a:cs typeface="Arial" charset="0"/>
            </a:endParaRPr>
          </a:p>
          <a:p>
            <a:pPr lvl="1">
              <a:lnSpc>
                <a:spcPct val="80000"/>
              </a:lnSpc>
            </a:pPr>
            <a:r>
              <a:rPr lang="en-US" altLang="en-US" sz="1200" dirty="0">
                <a:latin typeface="Arial" charset="0"/>
                <a:ea typeface="Arial" charset="0"/>
                <a:cs typeface="Arial" charset="0"/>
              </a:rPr>
              <a:t>To disseminate the CAGI results, I encourage all CAGI participants to remix these CAGI slides for inclusion in their oral and poster presentations</a:t>
            </a:r>
          </a:p>
          <a:p>
            <a:pPr lvl="1">
              <a:lnSpc>
                <a:spcPct val="80000"/>
              </a:lnSpc>
            </a:pPr>
            <a:r>
              <a:rPr lang="en-US" altLang="en-US" sz="1200" dirty="0">
                <a:latin typeface="Arial" charset="0"/>
                <a:ea typeface="Arial" charset="0"/>
                <a:cs typeface="Arial" charset="0"/>
              </a:rPr>
              <a:t>CAGI participants may use or publish any content of these slides only in compliance with the CAGI Data Use Agreement</a:t>
            </a:r>
          </a:p>
          <a:p>
            <a:pPr lvl="1">
              <a:lnSpc>
                <a:spcPct val="80000"/>
              </a:lnSpc>
            </a:pPr>
            <a:r>
              <a:rPr lang="en-US" altLang="en-US" sz="1200" dirty="0">
                <a:latin typeface="Arial" charset="0"/>
                <a:ea typeface="Arial" charset="0"/>
                <a:cs typeface="Arial" charset="0"/>
              </a:rPr>
              <a:t>CAGI participants may not cite or publish any content of these slides except with the written permission of the originating author or in the primary CAGI publications</a:t>
            </a:r>
          </a:p>
          <a:p>
            <a:pPr lvl="1">
              <a:lnSpc>
                <a:spcPct val="80000"/>
              </a:lnSpc>
            </a:pPr>
            <a:r>
              <a:rPr lang="en-US" altLang="en-US" sz="1200" dirty="0">
                <a:latin typeface="Arial" charset="0"/>
                <a:ea typeface="Arial" charset="0"/>
                <a:cs typeface="Arial" charset="0"/>
              </a:rPr>
              <a:t>CAGI participants must acknowledge the original authors of these slides and CAGI 2013.  Include the acknowledgement banner across the bottom</a:t>
            </a:r>
          </a:p>
          <a:p>
            <a:pPr lvl="1">
              <a:lnSpc>
                <a:spcPct val="80000"/>
              </a:lnSpc>
            </a:pPr>
            <a:r>
              <a:rPr lang="en-US" altLang="en-US" sz="1200" dirty="0">
                <a:latin typeface="Arial" charset="0"/>
                <a:ea typeface="Arial" charset="0"/>
                <a:cs typeface="Arial" charset="0"/>
              </a:rPr>
              <a:t>CAGI participants must include the CAGI credits slide in their presentations</a:t>
            </a:r>
          </a:p>
          <a:p>
            <a:pPr lvl="1">
              <a:lnSpc>
                <a:spcPct val="80000"/>
              </a:lnSpc>
            </a:pPr>
            <a:r>
              <a:rPr lang="en-US" altLang="en-US" sz="1200" dirty="0">
                <a:latin typeface="Arial" charset="0"/>
                <a:ea typeface="Arial" charset="0"/>
                <a:cs typeface="Arial" charset="0"/>
              </a:rPr>
              <a:t>Slides with a red slash (no remix) may not be included in a presentation unless all attendees are registered CAGI participants who signed the data use agreement</a:t>
            </a:r>
          </a:p>
          <a:p>
            <a:pPr lvl="1">
              <a:lnSpc>
                <a:spcPct val="80000"/>
              </a:lnSpc>
            </a:pPr>
            <a:r>
              <a:rPr lang="en-US" altLang="en-US" sz="1200" dirty="0">
                <a:latin typeface="Arial" charset="0"/>
                <a:ea typeface="Arial" charset="0"/>
                <a:cs typeface="Arial" charset="0"/>
              </a:rPr>
              <a:t>Slides with a red X over the entire slide may not be  used in any circumstances</a:t>
            </a:r>
          </a:p>
          <a:p>
            <a:pPr lvl="1">
              <a:lnSpc>
                <a:spcPct val="80000"/>
              </a:lnSpc>
            </a:pPr>
            <a:r>
              <a:rPr lang="en-US" altLang="en-US" sz="1200" dirty="0">
                <a:latin typeface="Arial" charset="0"/>
                <a:ea typeface="Arial" charset="0"/>
                <a:cs typeface="Arial" charset="0"/>
              </a:rPr>
              <a:t>Slides with a blue slash (embargoed) may not be used unless the embargo is explicitly </a:t>
            </a:r>
            <a:r>
              <a:rPr lang="en-US" altLang="en-US" sz="1200" dirty="0" smtClean="0">
                <a:latin typeface="Arial" charset="0"/>
                <a:ea typeface="Arial" charset="0"/>
                <a:cs typeface="Arial" charset="0"/>
              </a:rPr>
              <a:t>lifted</a:t>
            </a:r>
          </a:p>
          <a:p>
            <a:pPr lvl="1">
              <a:lnSpc>
                <a:spcPct val="80000"/>
              </a:lnSpc>
            </a:pPr>
            <a:r>
              <a:rPr lang="en-US" altLang="en-US" sz="1200" dirty="0" smtClean="0">
                <a:latin typeface="Arial" charset="0"/>
                <a:ea typeface="Arial" charset="0"/>
                <a:cs typeface="Arial" charset="0"/>
              </a:rPr>
              <a:t>Slides without slash or X may be tweeted unless flagged with the “No tweet” icon.</a:t>
            </a:r>
            <a:endParaRPr lang="en-US" altLang="en-US" sz="1200" dirty="0">
              <a:latin typeface="Arial" charset="0"/>
              <a:ea typeface="Arial" charset="0"/>
              <a:cs typeface="Arial" charset="0"/>
            </a:endParaRPr>
          </a:p>
          <a:p>
            <a:pPr lvl="1">
              <a:lnSpc>
                <a:spcPct val="80000"/>
              </a:lnSpc>
            </a:pPr>
            <a:r>
              <a:rPr lang="en-US" altLang="en-US" sz="1200" dirty="0">
                <a:latin typeface="Arial" charset="0"/>
                <a:ea typeface="Arial" charset="0"/>
                <a:cs typeface="Arial" charset="0"/>
              </a:rPr>
              <a:t>CAGI participants using these slides must explain the “No tweet” icon, which means that the slide content should not be disseminated outside the presenting conference hall.  If the presentation venue permits pervasive tweeting, you may not include these slides in your talk</a:t>
            </a:r>
          </a:p>
          <a:p>
            <a:pPr lvl="1">
              <a:lnSpc>
                <a:spcPct val="80000"/>
              </a:lnSpc>
            </a:pPr>
            <a:endParaRPr lang="en-US" altLang="en-US" sz="1200" dirty="0">
              <a:latin typeface="Arial" charset="0"/>
              <a:ea typeface="Arial" charset="0"/>
              <a:cs typeface="Arial" charset="0"/>
            </a:endParaRPr>
          </a:p>
          <a:p>
            <a:pPr lvl="1">
              <a:lnSpc>
                <a:spcPct val="80000"/>
              </a:lnSpc>
            </a:pPr>
            <a:r>
              <a:rPr lang="en-US" altLang="en-US" sz="1200" dirty="0">
                <a:latin typeface="Arial" charset="0"/>
                <a:ea typeface="Arial" charset="0"/>
                <a:cs typeface="Arial" charset="0"/>
              </a:rPr>
              <a:t>Note for slide authors: we expect all CAGI participants to abide by these restrictions, and will make best effort to ensure they are followed.  However, but bear in mind that we have limited means of enforcing them, and therefore the restrictions cannot be guaranteed.</a:t>
            </a:r>
          </a:p>
        </p:txBody>
      </p:sp>
      <p:grpSp>
        <p:nvGrpSpPr>
          <p:cNvPr id="6" name="Group 5"/>
          <p:cNvGrpSpPr>
            <a:grpSpLocks/>
          </p:cNvGrpSpPr>
          <p:nvPr/>
        </p:nvGrpSpPr>
        <p:grpSpPr bwMode="auto">
          <a:xfrm>
            <a:off x="8464497" y="4712420"/>
            <a:ext cx="439738" cy="439738"/>
            <a:chOff x="5373" y="3933"/>
            <a:chExt cx="387" cy="387"/>
          </a:xfrm>
        </p:grpSpPr>
        <p:sp>
          <p:nvSpPr>
            <p:cNvPr id="7" name="Oval 6"/>
            <p:cNvSpPr>
              <a:spLocks/>
            </p:cNvSpPr>
            <p:nvPr/>
          </p:nvSpPr>
          <p:spPr bwMode="auto">
            <a:xfrm>
              <a:off x="5373" y="3933"/>
              <a:ext cx="387" cy="387"/>
            </a:xfrm>
            <a:prstGeom prst="ellipse">
              <a:avLst/>
            </a:prstGeom>
            <a:solidFill>
              <a:schemeClr val="bg1"/>
            </a:solidFill>
            <a:ln w="28575">
              <a:solidFill>
                <a:srgbClr val="FF0200"/>
              </a:solidFill>
              <a:round/>
              <a:headEnd/>
              <a:tailEnd/>
            </a:ln>
          </p:spPr>
          <p:txBody>
            <a:bodyPr lIns="0" tIns="0" rIns="0" bIns="0"/>
            <a:lstStyle>
              <a:lvl1pPr defTabSz="457200">
                <a:defRPr>
                  <a:solidFill>
                    <a:schemeClr val="tx1"/>
                  </a:solidFill>
                  <a:latin typeface="Arial" pitchFamily="34" charset="0"/>
                </a:defRPr>
              </a:lvl1pPr>
              <a:lvl2pPr marL="37931725" indent="-37474525" defTabSz="457200">
                <a:defRPr>
                  <a:solidFill>
                    <a:schemeClr val="tx1"/>
                  </a:solidFill>
                  <a:latin typeface="Arial" pitchFamily="34" charset="0"/>
                </a:defRPr>
              </a:lvl2pPr>
              <a:lvl3pPr>
                <a:defRPr>
                  <a:solidFill>
                    <a:schemeClr val="tx1"/>
                  </a:solidFill>
                  <a:latin typeface="Arial" pitchFamily="34" charset="0"/>
                </a:defRPr>
              </a:lvl3pPr>
              <a:lvl4pPr>
                <a:defRPr>
                  <a:solidFill>
                    <a:schemeClr val="tx1"/>
                  </a:solidFill>
                  <a:latin typeface="Arial" pitchFamily="34" charset="0"/>
                </a:defRPr>
              </a:lvl4pPr>
              <a:lvl5pPr>
                <a:defRPr>
                  <a:solidFill>
                    <a:schemeClr val="tx1"/>
                  </a:solidFill>
                  <a:latin typeface="Arial" pitchFamily="34" charset="0"/>
                </a:defRPr>
              </a:lvl5pPr>
              <a:lvl6pPr marL="457200" fontAlgn="base">
                <a:spcBef>
                  <a:spcPct val="0"/>
                </a:spcBef>
                <a:spcAft>
                  <a:spcPct val="0"/>
                </a:spcAft>
                <a:defRPr>
                  <a:solidFill>
                    <a:schemeClr val="tx1"/>
                  </a:solidFill>
                  <a:latin typeface="Arial" pitchFamily="34" charset="0"/>
                </a:defRPr>
              </a:lvl6pPr>
              <a:lvl7pPr marL="914400" fontAlgn="base">
                <a:spcBef>
                  <a:spcPct val="0"/>
                </a:spcBef>
                <a:spcAft>
                  <a:spcPct val="0"/>
                </a:spcAft>
                <a:defRPr>
                  <a:solidFill>
                    <a:schemeClr val="tx1"/>
                  </a:solidFill>
                  <a:latin typeface="Arial" pitchFamily="34" charset="0"/>
                </a:defRPr>
              </a:lvl7pPr>
              <a:lvl8pPr marL="1371600" fontAlgn="base">
                <a:spcBef>
                  <a:spcPct val="0"/>
                </a:spcBef>
                <a:spcAft>
                  <a:spcPct val="0"/>
                </a:spcAft>
                <a:defRPr>
                  <a:solidFill>
                    <a:schemeClr val="tx1"/>
                  </a:solidFill>
                  <a:latin typeface="Arial" pitchFamily="34" charset="0"/>
                </a:defRPr>
              </a:lvl8pPr>
              <a:lvl9pPr marL="1828800" fontAlgn="base">
                <a:spcBef>
                  <a:spcPct val="0"/>
                </a:spcBef>
                <a:spcAft>
                  <a:spcPct val="0"/>
                </a:spcAft>
                <a:defRPr>
                  <a:solidFill>
                    <a:schemeClr val="tx1"/>
                  </a:solidFill>
                  <a:latin typeface="Arial" pitchFamily="34" charset="0"/>
                </a:defRPr>
              </a:lvl9pPr>
            </a:lstStyle>
            <a:p>
              <a:endParaRPr lang="en-US" altLang="en-US">
                <a:ea typeface="MS PGothic" pitchFamily="34" charset="-128"/>
                <a:cs typeface="Arial" panose="020B0604020202020204" pitchFamily="34" charset="0"/>
              </a:endParaRPr>
            </a:p>
          </p:txBody>
        </p:sp>
        <p:pic>
          <p:nvPicPr>
            <p:cNvPr id="8" name="Picture 7"/>
            <p:cNvPicPr>
              <a:picLocks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5411" y="4005"/>
              <a:ext cx="311" cy="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9" name="Line 6"/>
            <p:cNvSpPr>
              <a:spLocks noChangeShapeType="1"/>
            </p:cNvSpPr>
            <p:nvPr/>
          </p:nvSpPr>
          <p:spPr bwMode="auto">
            <a:xfrm rot="10800000" flipH="1">
              <a:off x="5436" y="3971"/>
              <a:ext cx="267" cy="311"/>
            </a:xfrm>
            <a:prstGeom prst="line">
              <a:avLst/>
            </a:prstGeom>
            <a:noFill/>
            <a:ln w="28575">
              <a:solidFill>
                <a:srgbClr val="FF0200"/>
              </a:solidFill>
              <a:round/>
              <a:headEnd/>
              <a:tailEnd/>
            </a:ln>
            <a:extLst>
              <a:ext uri="{909E8E84-426E-40DD-AFC4-6F175D3DCCD1}">
                <a14:hiddenFill xmlns:a14="http://schemas.microsoft.com/office/drawing/2010/main">
                  <a:noFill/>
                </a14:hiddenFill>
              </a:ext>
            </a:extLst>
          </p:spPr>
          <p:txBody>
            <a:bodyPr/>
            <a:lstStyle/>
            <a:p>
              <a:endParaRPr lang="en-US">
                <a:latin typeface="Arial" panose="020B0604020202020204" pitchFamily="34" charset="0"/>
                <a:cs typeface="Arial" panose="020B0604020202020204" pitchFamily="34" charset="0"/>
              </a:endParaRPr>
            </a:p>
          </p:txBody>
        </p:sp>
      </p:grpSp>
      <p:sp>
        <p:nvSpPr>
          <p:cNvPr id="10" name="TextBox 9"/>
          <p:cNvSpPr txBox="1"/>
          <p:nvPr/>
        </p:nvSpPr>
        <p:spPr>
          <a:xfrm>
            <a:off x="283048" y="6470247"/>
            <a:ext cx="8577905" cy="338554"/>
          </a:xfrm>
          <a:prstGeom prst="rect">
            <a:avLst/>
          </a:prstGeom>
          <a:noFill/>
        </p:spPr>
        <p:txBody>
          <a:bodyPr wrap="square" rtlCol="0">
            <a:spAutoFit/>
          </a:bodyPr>
          <a:lstStyle/>
          <a:p>
            <a:pPr algn="ctr"/>
            <a:r>
              <a:rPr lang="en-US" sz="1600" dirty="0" smtClean="0">
                <a:solidFill>
                  <a:schemeClr val="bg2">
                    <a:lumMod val="75000"/>
                  </a:schemeClr>
                </a:solidFill>
                <a:latin typeface="Georgia" charset="0"/>
                <a:ea typeface="Georgia" charset="0"/>
                <a:cs typeface="Georgia" charset="0"/>
              </a:rPr>
              <a:t>Created for CAGI 4			</a:t>
            </a:r>
            <a:r>
              <a:rPr lang="en-US" sz="1600" dirty="0" err="1" smtClean="0">
                <a:solidFill>
                  <a:schemeClr val="bg2">
                    <a:lumMod val="75000"/>
                  </a:schemeClr>
                </a:solidFill>
                <a:latin typeface="Georgia" charset="0"/>
                <a:ea typeface="Georgia" charset="0"/>
                <a:cs typeface="Georgia" charset="0"/>
              </a:rPr>
              <a:t>genomeinterpretation.org</a:t>
            </a:r>
            <a:r>
              <a:rPr lang="en-US" sz="1600" dirty="0" smtClean="0">
                <a:solidFill>
                  <a:schemeClr val="bg2">
                    <a:lumMod val="75000"/>
                  </a:schemeClr>
                </a:solidFill>
                <a:latin typeface="Georgia" charset="0"/>
                <a:ea typeface="Georgia" charset="0"/>
                <a:cs typeface="Georgia" charset="0"/>
              </a:rPr>
              <a:t>				Matt Edwards</a:t>
            </a:r>
            <a:endParaRPr lang="en-US" sz="1600" dirty="0">
              <a:solidFill>
                <a:schemeClr val="bg2">
                  <a:lumMod val="75000"/>
                </a:schemeClr>
              </a:solidFill>
              <a:latin typeface="Georgia" charset="0"/>
              <a:ea typeface="Georgia" charset="0"/>
              <a:cs typeface="Georgia" charset="0"/>
            </a:endParaRPr>
          </a:p>
        </p:txBody>
      </p:sp>
    </p:spTree>
    <p:extLst>
      <p:ext uri="{BB962C8B-B14F-4D97-AF65-F5344CB8AC3E}">
        <p14:creationId xmlns:p14="http://schemas.microsoft.com/office/powerpoint/2010/main" val="17208219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22960" y="654777"/>
            <a:ext cx="7543800" cy="3566160"/>
          </a:xfrm>
        </p:spPr>
        <p:txBody>
          <a:bodyPr>
            <a:normAutofit/>
          </a:bodyPr>
          <a:lstStyle/>
          <a:p>
            <a:r>
              <a:rPr lang="en-US" sz="3600" spc="0" dirty="0">
                <a:latin typeface="Georgia" charset="0"/>
                <a:ea typeface="Georgia" charset="0"/>
                <a:cs typeface="Georgia" charset="0"/>
              </a:rPr>
              <a:t>Ensemble approaches </a:t>
            </a:r>
            <a:br>
              <a:rPr lang="en-US" sz="3600" spc="0" dirty="0">
                <a:latin typeface="Georgia" charset="0"/>
                <a:ea typeface="Georgia" charset="0"/>
                <a:cs typeface="Georgia" charset="0"/>
              </a:rPr>
            </a:br>
            <a:r>
              <a:rPr lang="en-US" sz="3600" spc="0" dirty="0">
                <a:latin typeface="Georgia" charset="0"/>
                <a:ea typeface="Georgia" charset="0"/>
                <a:cs typeface="Georgia" charset="0"/>
              </a:rPr>
              <a:t>using literature-selected features </a:t>
            </a:r>
            <a:br>
              <a:rPr lang="en-US" sz="3600" spc="0" dirty="0">
                <a:latin typeface="Georgia" charset="0"/>
                <a:ea typeface="Georgia" charset="0"/>
                <a:cs typeface="Georgia" charset="0"/>
              </a:rPr>
            </a:br>
            <a:r>
              <a:rPr lang="en-US" sz="3600" spc="0" dirty="0">
                <a:latin typeface="Georgia" charset="0"/>
                <a:ea typeface="Georgia" charset="0"/>
                <a:cs typeface="Georgia" charset="0"/>
              </a:rPr>
              <a:t>to predict warfarin dosage</a:t>
            </a:r>
          </a:p>
        </p:txBody>
      </p:sp>
      <p:sp>
        <p:nvSpPr>
          <p:cNvPr id="3" name="Subtitle 2"/>
          <p:cNvSpPr>
            <a:spLocks noGrp="1"/>
          </p:cNvSpPr>
          <p:nvPr>
            <p:ph type="subTitle" idx="1"/>
          </p:nvPr>
        </p:nvSpPr>
        <p:spPr>
          <a:xfrm>
            <a:off x="825038" y="4482682"/>
            <a:ext cx="7543800" cy="1190065"/>
          </a:xfrm>
        </p:spPr>
        <p:txBody>
          <a:bodyPr>
            <a:normAutofit/>
          </a:bodyPr>
          <a:lstStyle/>
          <a:p>
            <a:r>
              <a:rPr lang="en-US" sz="2100" cap="none" spc="0" dirty="0">
                <a:latin typeface="Georgia" charset="0"/>
                <a:ea typeface="Georgia" charset="0"/>
                <a:cs typeface="Georgia" charset="0"/>
              </a:rPr>
              <a:t>Matt Edwards</a:t>
            </a:r>
            <a:r>
              <a:rPr lang="en-US" sz="1500" cap="none" spc="0" dirty="0">
                <a:latin typeface="Georgia" charset="0"/>
                <a:ea typeface="Georgia" charset="0"/>
                <a:cs typeface="Georgia" charset="0"/>
              </a:rPr>
              <a:t/>
            </a:r>
            <a:br>
              <a:rPr lang="en-US" sz="1500" cap="none" spc="0" dirty="0">
                <a:latin typeface="Georgia" charset="0"/>
                <a:ea typeface="Georgia" charset="0"/>
                <a:cs typeface="Georgia" charset="0"/>
              </a:rPr>
            </a:br>
            <a:r>
              <a:rPr lang="en-US" sz="1500" cap="none" spc="0" dirty="0">
                <a:latin typeface="Georgia" charset="0"/>
                <a:ea typeface="Georgia" charset="0"/>
                <a:cs typeface="Georgia" charset="0"/>
              </a:rPr>
              <a:t>matted@mit.edu</a:t>
            </a:r>
            <a:br>
              <a:rPr lang="en-US" sz="1500" cap="none" spc="0" dirty="0">
                <a:latin typeface="Georgia" charset="0"/>
                <a:ea typeface="Georgia" charset="0"/>
                <a:cs typeface="Georgia" charset="0"/>
              </a:rPr>
            </a:br>
            <a:r>
              <a:rPr lang="en-US" sz="1500" cap="none" spc="0" dirty="0">
                <a:latin typeface="Georgia" charset="0"/>
                <a:ea typeface="Georgia" charset="0"/>
                <a:cs typeface="Georgia" charset="0"/>
              </a:rPr>
              <a:t>Gifford laboratory</a:t>
            </a:r>
            <a:br>
              <a:rPr lang="en-US" sz="1500" cap="none" spc="0" dirty="0">
                <a:latin typeface="Georgia" charset="0"/>
                <a:ea typeface="Georgia" charset="0"/>
                <a:cs typeface="Georgia" charset="0"/>
              </a:rPr>
            </a:br>
            <a:r>
              <a:rPr lang="en-US" sz="1500" cap="none" spc="0" dirty="0">
                <a:latin typeface="Georgia" charset="0"/>
                <a:ea typeface="Georgia" charset="0"/>
                <a:cs typeface="Georgia" charset="0"/>
              </a:rPr>
              <a:t>MIT CSAIL</a:t>
            </a:r>
          </a:p>
        </p:txBody>
      </p:sp>
      <p:pic>
        <p:nvPicPr>
          <p:cNvPr id="5" name="Picture 2"/>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7520268" y="102282"/>
            <a:ext cx="1485900" cy="910302"/>
          </a:xfrm>
          <a:prstGeom prst="rect">
            <a:avLst/>
          </a:prstGeom>
          <a:noFill/>
          <a:ln w="9525">
            <a:noFill/>
            <a:miter lim="800000"/>
            <a:headEnd/>
            <a:tailEnd/>
          </a:ln>
        </p:spPr>
      </p:pic>
      <p:pic>
        <p:nvPicPr>
          <p:cNvPr id="6" name="Picture 5"/>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83552" y="188283"/>
            <a:ext cx="966172" cy="738301"/>
          </a:xfrm>
          <a:prstGeom prst="rect">
            <a:avLst/>
          </a:prstGeom>
        </p:spPr>
      </p:pic>
      <p:sp>
        <p:nvSpPr>
          <p:cNvPr id="7" name="TextBox 6"/>
          <p:cNvSpPr txBox="1"/>
          <p:nvPr/>
        </p:nvSpPr>
        <p:spPr>
          <a:xfrm>
            <a:off x="283048" y="6470247"/>
            <a:ext cx="8577905" cy="338554"/>
          </a:xfrm>
          <a:prstGeom prst="rect">
            <a:avLst/>
          </a:prstGeom>
          <a:noFill/>
        </p:spPr>
        <p:txBody>
          <a:bodyPr wrap="square" rtlCol="0">
            <a:spAutoFit/>
          </a:bodyPr>
          <a:lstStyle/>
          <a:p>
            <a:pPr algn="ctr"/>
            <a:r>
              <a:rPr lang="en-US" sz="1600" dirty="0" smtClean="0">
                <a:solidFill>
                  <a:schemeClr val="bg2">
                    <a:lumMod val="75000"/>
                  </a:schemeClr>
                </a:solidFill>
                <a:latin typeface="Georgia" charset="0"/>
                <a:ea typeface="Georgia" charset="0"/>
                <a:cs typeface="Georgia" charset="0"/>
              </a:rPr>
              <a:t>Created for CAGI 4			</a:t>
            </a:r>
            <a:r>
              <a:rPr lang="en-US" sz="1600" dirty="0" err="1" smtClean="0">
                <a:solidFill>
                  <a:schemeClr val="bg2">
                    <a:lumMod val="75000"/>
                  </a:schemeClr>
                </a:solidFill>
                <a:latin typeface="Georgia" charset="0"/>
                <a:ea typeface="Georgia" charset="0"/>
                <a:cs typeface="Georgia" charset="0"/>
              </a:rPr>
              <a:t>genomeinterpretation.org</a:t>
            </a:r>
            <a:r>
              <a:rPr lang="en-US" sz="1600" dirty="0" smtClean="0">
                <a:solidFill>
                  <a:schemeClr val="bg2">
                    <a:lumMod val="75000"/>
                  </a:schemeClr>
                </a:solidFill>
                <a:latin typeface="Georgia" charset="0"/>
                <a:ea typeface="Georgia" charset="0"/>
                <a:cs typeface="Georgia" charset="0"/>
              </a:rPr>
              <a:t>				Matt Edwards</a:t>
            </a:r>
            <a:endParaRPr lang="en-US" sz="1600" dirty="0">
              <a:solidFill>
                <a:schemeClr val="bg2">
                  <a:lumMod val="75000"/>
                </a:schemeClr>
              </a:solidFill>
              <a:latin typeface="Georgia" charset="0"/>
              <a:ea typeface="Georgia" charset="0"/>
              <a:cs typeface="Georgia" charset="0"/>
            </a:endParaRPr>
          </a:p>
        </p:txBody>
      </p:sp>
    </p:spTree>
    <p:extLst>
      <p:ext uri="{BB962C8B-B14F-4D97-AF65-F5344CB8AC3E}">
        <p14:creationId xmlns:p14="http://schemas.microsoft.com/office/powerpoint/2010/main" val="196979073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latin typeface="Georgia" charset="0"/>
                <a:ea typeface="Georgia" charset="0"/>
                <a:cs typeface="Georgia" charset="0"/>
              </a:rPr>
              <a:t>Prediction challenge setup</a:t>
            </a:r>
            <a:endParaRPr lang="en-US" sz="3600" dirty="0">
              <a:latin typeface="Georgia" charset="0"/>
              <a:ea typeface="Georgia" charset="0"/>
              <a:cs typeface="Georgia" charset="0"/>
            </a:endParaRPr>
          </a:p>
        </p:txBody>
      </p:sp>
      <p:sp>
        <p:nvSpPr>
          <p:cNvPr id="4" name="Rectangle 3"/>
          <p:cNvSpPr/>
          <p:nvPr/>
        </p:nvSpPr>
        <p:spPr>
          <a:xfrm>
            <a:off x="1155774" y="2335820"/>
            <a:ext cx="2857388" cy="132911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en-US" sz="1600" dirty="0">
                <a:solidFill>
                  <a:schemeClr val="tx1"/>
                </a:solidFill>
                <a:latin typeface="Georgia" charset="0"/>
                <a:ea typeface="Georgia" charset="0"/>
                <a:cs typeface="Georgia" charset="0"/>
              </a:rPr>
              <a:t>Genotypes (VCF file)</a:t>
            </a:r>
            <a:br>
              <a:rPr lang="en-US" sz="1600" dirty="0">
                <a:solidFill>
                  <a:schemeClr val="tx1"/>
                </a:solidFill>
                <a:latin typeface="Georgia" charset="0"/>
                <a:ea typeface="Georgia" charset="0"/>
                <a:cs typeface="Georgia" charset="0"/>
              </a:rPr>
            </a:br>
            <a:r>
              <a:rPr lang="en-US" sz="1600" dirty="0">
                <a:solidFill>
                  <a:schemeClr val="tx1"/>
                </a:solidFill>
                <a:latin typeface="Georgia" charset="0"/>
                <a:ea typeface="Georgia" charset="0"/>
                <a:cs typeface="Georgia" charset="0"/>
              </a:rPr>
              <a:t/>
            </a:r>
            <a:br>
              <a:rPr lang="en-US" sz="1600" dirty="0">
                <a:solidFill>
                  <a:schemeClr val="tx1"/>
                </a:solidFill>
                <a:latin typeface="Georgia" charset="0"/>
                <a:ea typeface="Georgia" charset="0"/>
                <a:cs typeface="Georgia" charset="0"/>
              </a:rPr>
            </a:br>
            <a:r>
              <a:rPr lang="en-US" sz="1600" dirty="0">
                <a:solidFill>
                  <a:schemeClr val="tx1"/>
                </a:solidFill>
                <a:latin typeface="Georgia" charset="0"/>
                <a:ea typeface="Georgia" charset="0"/>
                <a:cs typeface="Georgia" charset="0"/>
              </a:rPr>
              <a:t/>
            </a:r>
            <a:br>
              <a:rPr lang="en-US" sz="1600" dirty="0">
                <a:solidFill>
                  <a:schemeClr val="tx1"/>
                </a:solidFill>
                <a:latin typeface="Georgia" charset="0"/>
                <a:ea typeface="Georgia" charset="0"/>
                <a:cs typeface="Georgia" charset="0"/>
              </a:rPr>
            </a:br>
            <a:endParaRPr lang="en-US" sz="1600" dirty="0">
              <a:solidFill>
                <a:schemeClr val="tx1"/>
              </a:solidFill>
              <a:latin typeface="Georgia" charset="0"/>
              <a:ea typeface="Georgia" charset="0"/>
              <a:cs typeface="Georgia" charset="0"/>
            </a:endParaRPr>
          </a:p>
        </p:txBody>
      </p:sp>
      <p:sp>
        <p:nvSpPr>
          <p:cNvPr id="5" name="Rectangle 4"/>
          <p:cNvSpPr/>
          <p:nvPr/>
        </p:nvSpPr>
        <p:spPr>
          <a:xfrm>
            <a:off x="1155773" y="4032055"/>
            <a:ext cx="2857388" cy="132911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en-US" sz="1600" dirty="0">
                <a:solidFill>
                  <a:schemeClr val="tx1"/>
                </a:solidFill>
                <a:latin typeface="Georgia" charset="0"/>
                <a:ea typeface="Georgia" charset="0"/>
                <a:cs typeface="Georgia" charset="0"/>
              </a:rPr>
              <a:t>Clinical covariates</a:t>
            </a:r>
            <a:br>
              <a:rPr lang="en-US" sz="1600" dirty="0">
                <a:solidFill>
                  <a:schemeClr val="tx1"/>
                </a:solidFill>
                <a:latin typeface="Georgia" charset="0"/>
                <a:ea typeface="Georgia" charset="0"/>
                <a:cs typeface="Georgia" charset="0"/>
              </a:rPr>
            </a:br>
            <a:endParaRPr lang="en-US" sz="800" dirty="0" smtClean="0">
              <a:solidFill>
                <a:schemeClr val="tx1"/>
              </a:solidFill>
              <a:latin typeface="Georgia" charset="0"/>
              <a:ea typeface="Georgia" charset="0"/>
              <a:cs typeface="Georgia" charset="0"/>
            </a:endParaRPr>
          </a:p>
          <a:p>
            <a:pPr algn="ctr"/>
            <a:r>
              <a:rPr lang="en-US" sz="1600" dirty="0">
                <a:solidFill>
                  <a:schemeClr val="tx1"/>
                </a:solidFill>
                <a:latin typeface="Georgia" charset="0"/>
                <a:ea typeface="Georgia" charset="0"/>
                <a:cs typeface="Georgia" charset="0"/>
              </a:rPr>
              <a:t/>
            </a:r>
            <a:br>
              <a:rPr lang="en-US" sz="1600" dirty="0">
                <a:solidFill>
                  <a:schemeClr val="tx1"/>
                </a:solidFill>
                <a:latin typeface="Georgia" charset="0"/>
                <a:ea typeface="Georgia" charset="0"/>
                <a:cs typeface="Georgia" charset="0"/>
              </a:rPr>
            </a:br>
            <a:r>
              <a:rPr lang="en-US" sz="1600" dirty="0">
                <a:solidFill>
                  <a:schemeClr val="tx1"/>
                </a:solidFill>
                <a:latin typeface="Georgia" charset="0"/>
                <a:ea typeface="Georgia" charset="0"/>
                <a:cs typeface="Georgia" charset="0"/>
              </a:rPr>
              <a:t/>
            </a:r>
            <a:br>
              <a:rPr lang="en-US" sz="1600" dirty="0">
                <a:solidFill>
                  <a:schemeClr val="tx1"/>
                </a:solidFill>
                <a:latin typeface="Georgia" charset="0"/>
                <a:ea typeface="Georgia" charset="0"/>
                <a:cs typeface="Georgia" charset="0"/>
              </a:rPr>
            </a:br>
            <a:endParaRPr lang="en-US" sz="1600" dirty="0">
              <a:solidFill>
                <a:schemeClr val="tx1"/>
              </a:solidFill>
              <a:latin typeface="Georgia" charset="0"/>
              <a:ea typeface="Georgia" charset="0"/>
              <a:cs typeface="Georgia" charset="0"/>
            </a:endParaRPr>
          </a:p>
        </p:txBody>
      </p:sp>
      <p:sp>
        <p:nvSpPr>
          <p:cNvPr id="6" name="Rectangle 5"/>
          <p:cNvSpPr/>
          <p:nvPr/>
        </p:nvSpPr>
        <p:spPr>
          <a:xfrm>
            <a:off x="5144003" y="3104207"/>
            <a:ext cx="2857388" cy="132911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en-US" sz="1600" dirty="0">
                <a:solidFill>
                  <a:schemeClr val="tx1"/>
                </a:solidFill>
                <a:latin typeface="Georgia" charset="0"/>
                <a:ea typeface="Georgia" charset="0"/>
                <a:cs typeface="Georgia" charset="0"/>
              </a:rPr>
              <a:t>Optimal warfarin dosage</a:t>
            </a:r>
            <a:br>
              <a:rPr lang="en-US" sz="1600" dirty="0">
                <a:solidFill>
                  <a:schemeClr val="tx1"/>
                </a:solidFill>
                <a:latin typeface="Georgia" charset="0"/>
                <a:ea typeface="Georgia" charset="0"/>
                <a:cs typeface="Georgia" charset="0"/>
              </a:rPr>
            </a:br>
            <a:r>
              <a:rPr lang="en-US" sz="1600" dirty="0">
                <a:solidFill>
                  <a:schemeClr val="tx1"/>
                </a:solidFill>
                <a:latin typeface="Georgia" charset="0"/>
                <a:ea typeface="Georgia" charset="0"/>
                <a:cs typeface="Georgia" charset="0"/>
              </a:rPr>
              <a:t/>
            </a:r>
            <a:br>
              <a:rPr lang="en-US" sz="1600" dirty="0">
                <a:solidFill>
                  <a:schemeClr val="tx1"/>
                </a:solidFill>
                <a:latin typeface="Georgia" charset="0"/>
                <a:ea typeface="Georgia" charset="0"/>
                <a:cs typeface="Georgia" charset="0"/>
              </a:rPr>
            </a:br>
            <a:r>
              <a:rPr lang="en-US" sz="1600" dirty="0">
                <a:solidFill>
                  <a:schemeClr val="tx1"/>
                </a:solidFill>
                <a:latin typeface="Georgia" charset="0"/>
                <a:ea typeface="Georgia" charset="0"/>
                <a:cs typeface="Georgia" charset="0"/>
              </a:rPr>
              <a:t/>
            </a:r>
            <a:br>
              <a:rPr lang="en-US" sz="1600" dirty="0">
                <a:solidFill>
                  <a:schemeClr val="tx1"/>
                </a:solidFill>
                <a:latin typeface="Georgia" charset="0"/>
                <a:ea typeface="Georgia" charset="0"/>
                <a:cs typeface="Georgia" charset="0"/>
              </a:rPr>
            </a:br>
            <a:endParaRPr lang="en-US" sz="1600" dirty="0">
              <a:solidFill>
                <a:schemeClr val="tx1"/>
              </a:solidFill>
              <a:latin typeface="Georgia" charset="0"/>
              <a:ea typeface="Georgia" charset="0"/>
              <a:cs typeface="Georgia" charset="0"/>
            </a:endParaRPr>
          </a:p>
        </p:txBody>
      </p:sp>
      <p:pic>
        <p:nvPicPr>
          <p:cNvPr id="7" name="Picture 6"/>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345658" y="2876895"/>
            <a:ext cx="2466975" cy="650081"/>
          </a:xfrm>
          <a:prstGeom prst="rect">
            <a:avLst/>
          </a:prstGeom>
        </p:spPr>
      </p:pic>
      <p:pic>
        <p:nvPicPr>
          <p:cNvPr id="8" name="Picture 7"/>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344096" y="3559974"/>
            <a:ext cx="533400" cy="743426"/>
          </a:xfrm>
          <a:prstGeom prst="rect">
            <a:avLst/>
          </a:prstGeom>
        </p:spPr>
      </p:pic>
      <p:pic>
        <p:nvPicPr>
          <p:cNvPr id="9" name="Picture 8"/>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833785" y="4451773"/>
            <a:ext cx="1586865" cy="750094"/>
          </a:xfrm>
          <a:prstGeom prst="rect">
            <a:avLst/>
          </a:prstGeom>
        </p:spPr>
      </p:pic>
      <p:sp>
        <p:nvSpPr>
          <p:cNvPr id="11" name="TextBox 10"/>
          <p:cNvSpPr txBox="1"/>
          <p:nvPr/>
        </p:nvSpPr>
        <p:spPr>
          <a:xfrm>
            <a:off x="3781985" y="3015503"/>
            <a:ext cx="635373" cy="300082"/>
          </a:xfrm>
          <a:prstGeom prst="rect">
            <a:avLst/>
          </a:prstGeom>
          <a:noFill/>
        </p:spPr>
        <p:txBody>
          <a:bodyPr wrap="square" rtlCol="0">
            <a:spAutoFit/>
          </a:bodyPr>
          <a:lstStyle/>
          <a:p>
            <a:r>
              <a:rPr lang="en-US" sz="1350" b="1" dirty="0"/>
              <a:t>…</a:t>
            </a:r>
          </a:p>
        </p:txBody>
      </p:sp>
      <p:sp>
        <p:nvSpPr>
          <p:cNvPr id="12" name="TextBox 11"/>
          <p:cNvSpPr txBox="1"/>
          <p:nvPr/>
        </p:nvSpPr>
        <p:spPr>
          <a:xfrm>
            <a:off x="3377788" y="4673460"/>
            <a:ext cx="635373" cy="300082"/>
          </a:xfrm>
          <a:prstGeom prst="rect">
            <a:avLst/>
          </a:prstGeom>
          <a:noFill/>
        </p:spPr>
        <p:txBody>
          <a:bodyPr wrap="square" rtlCol="0">
            <a:spAutoFit/>
          </a:bodyPr>
          <a:lstStyle/>
          <a:p>
            <a:r>
              <a:rPr lang="en-US" sz="1350" b="1" dirty="0"/>
              <a:t>…</a:t>
            </a:r>
          </a:p>
        </p:txBody>
      </p:sp>
      <p:sp>
        <p:nvSpPr>
          <p:cNvPr id="13" name="TextBox 12"/>
          <p:cNvSpPr txBox="1"/>
          <p:nvPr/>
        </p:nvSpPr>
        <p:spPr>
          <a:xfrm>
            <a:off x="6837155" y="3731905"/>
            <a:ext cx="635373" cy="300082"/>
          </a:xfrm>
          <a:prstGeom prst="rect">
            <a:avLst/>
          </a:prstGeom>
          <a:noFill/>
        </p:spPr>
        <p:txBody>
          <a:bodyPr wrap="square" rtlCol="0">
            <a:spAutoFit/>
          </a:bodyPr>
          <a:lstStyle/>
          <a:p>
            <a:r>
              <a:rPr lang="en-US" sz="1350" b="1" dirty="0"/>
              <a:t>…</a:t>
            </a:r>
          </a:p>
        </p:txBody>
      </p:sp>
      <p:sp>
        <p:nvSpPr>
          <p:cNvPr id="14" name="TextBox 13"/>
          <p:cNvSpPr txBox="1"/>
          <p:nvPr/>
        </p:nvSpPr>
        <p:spPr>
          <a:xfrm rot="5400000">
            <a:off x="6342275" y="4382826"/>
            <a:ext cx="635373" cy="300082"/>
          </a:xfrm>
          <a:prstGeom prst="rect">
            <a:avLst/>
          </a:prstGeom>
          <a:noFill/>
        </p:spPr>
        <p:txBody>
          <a:bodyPr wrap="square" rtlCol="0">
            <a:spAutoFit/>
          </a:bodyPr>
          <a:lstStyle/>
          <a:p>
            <a:r>
              <a:rPr lang="en-US" sz="1350" b="1" dirty="0"/>
              <a:t>…</a:t>
            </a:r>
          </a:p>
        </p:txBody>
      </p:sp>
      <p:sp>
        <p:nvSpPr>
          <p:cNvPr id="15" name="TextBox 14"/>
          <p:cNvSpPr txBox="1"/>
          <p:nvPr/>
        </p:nvSpPr>
        <p:spPr>
          <a:xfrm rot="5400000">
            <a:off x="2359958" y="5310275"/>
            <a:ext cx="635373" cy="300082"/>
          </a:xfrm>
          <a:prstGeom prst="rect">
            <a:avLst/>
          </a:prstGeom>
          <a:noFill/>
        </p:spPr>
        <p:txBody>
          <a:bodyPr wrap="square" rtlCol="0">
            <a:spAutoFit/>
          </a:bodyPr>
          <a:lstStyle/>
          <a:p>
            <a:r>
              <a:rPr lang="en-US" sz="1350" b="1" dirty="0"/>
              <a:t>…</a:t>
            </a:r>
          </a:p>
        </p:txBody>
      </p:sp>
      <p:sp>
        <p:nvSpPr>
          <p:cNvPr id="16" name="TextBox 15"/>
          <p:cNvSpPr txBox="1"/>
          <p:nvPr/>
        </p:nvSpPr>
        <p:spPr>
          <a:xfrm rot="5400000">
            <a:off x="2261459" y="3629797"/>
            <a:ext cx="635373" cy="300082"/>
          </a:xfrm>
          <a:prstGeom prst="rect">
            <a:avLst/>
          </a:prstGeom>
          <a:noFill/>
        </p:spPr>
        <p:txBody>
          <a:bodyPr wrap="square" rtlCol="0">
            <a:spAutoFit/>
          </a:bodyPr>
          <a:lstStyle/>
          <a:p>
            <a:r>
              <a:rPr lang="en-US" sz="1350" b="1" dirty="0"/>
              <a:t>…</a:t>
            </a:r>
          </a:p>
        </p:txBody>
      </p:sp>
      <p:cxnSp>
        <p:nvCxnSpPr>
          <p:cNvPr id="18" name="Straight Arrow Connector 17"/>
          <p:cNvCxnSpPr/>
          <p:nvPr/>
        </p:nvCxnSpPr>
        <p:spPr>
          <a:xfrm>
            <a:off x="4099672" y="3015503"/>
            <a:ext cx="932888" cy="511473"/>
          </a:xfrm>
          <a:prstGeom prst="straightConnector1">
            <a:avLst/>
          </a:prstGeom>
          <a:ln w="50800">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flipV="1">
            <a:off x="4101677" y="4097525"/>
            <a:ext cx="928878" cy="655074"/>
          </a:xfrm>
          <a:prstGeom prst="straightConnector1">
            <a:avLst/>
          </a:prstGeom>
          <a:ln w="50800">
            <a:solidFill>
              <a:schemeClr val="tx2"/>
            </a:solidFill>
            <a:tailEnd type="triangle"/>
          </a:ln>
        </p:spPr>
        <p:style>
          <a:lnRef idx="1">
            <a:schemeClr val="accent1"/>
          </a:lnRef>
          <a:fillRef idx="0">
            <a:schemeClr val="accent1"/>
          </a:fillRef>
          <a:effectRef idx="0">
            <a:schemeClr val="accent1"/>
          </a:effectRef>
          <a:fontRef idx="minor">
            <a:schemeClr val="tx1"/>
          </a:fontRef>
        </p:style>
      </p:cxnSp>
      <p:sp>
        <p:nvSpPr>
          <p:cNvPr id="23" name="TextBox 22"/>
          <p:cNvSpPr txBox="1"/>
          <p:nvPr/>
        </p:nvSpPr>
        <p:spPr>
          <a:xfrm>
            <a:off x="283048" y="6470247"/>
            <a:ext cx="8577905" cy="338554"/>
          </a:xfrm>
          <a:prstGeom prst="rect">
            <a:avLst/>
          </a:prstGeom>
          <a:noFill/>
        </p:spPr>
        <p:txBody>
          <a:bodyPr wrap="square" rtlCol="0">
            <a:spAutoFit/>
          </a:bodyPr>
          <a:lstStyle/>
          <a:p>
            <a:pPr algn="ctr"/>
            <a:r>
              <a:rPr lang="en-US" sz="1600" dirty="0" smtClean="0">
                <a:solidFill>
                  <a:schemeClr val="bg2">
                    <a:lumMod val="75000"/>
                  </a:schemeClr>
                </a:solidFill>
                <a:latin typeface="Georgia" charset="0"/>
                <a:ea typeface="Georgia" charset="0"/>
                <a:cs typeface="Georgia" charset="0"/>
              </a:rPr>
              <a:t>Created for CAGI 4			</a:t>
            </a:r>
            <a:r>
              <a:rPr lang="en-US" sz="1600" dirty="0" err="1" smtClean="0">
                <a:solidFill>
                  <a:schemeClr val="bg2">
                    <a:lumMod val="75000"/>
                  </a:schemeClr>
                </a:solidFill>
                <a:latin typeface="Georgia" charset="0"/>
                <a:ea typeface="Georgia" charset="0"/>
                <a:cs typeface="Georgia" charset="0"/>
              </a:rPr>
              <a:t>genomeinterpretation.org</a:t>
            </a:r>
            <a:r>
              <a:rPr lang="en-US" sz="1600" dirty="0" smtClean="0">
                <a:solidFill>
                  <a:schemeClr val="bg2">
                    <a:lumMod val="75000"/>
                  </a:schemeClr>
                </a:solidFill>
                <a:latin typeface="Georgia" charset="0"/>
                <a:ea typeface="Georgia" charset="0"/>
                <a:cs typeface="Georgia" charset="0"/>
              </a:rPr>
              <a:t>				Matt Edwards</a:t>
            </a:r>
            <a:endParaRPr lang="en-US" sz="1600" dirty="0">
              <a:solidFill>
                <a:schemeClr val="bg2">
                  <a:lumMod val="75000"/>
                </a:schemeClr>
              </a:solidFill>
              <a:latin typeface="Georgia" charset="0"/>
              <a:ea typeface="Georgia" charset="0"/>
              <a:cs typeface="Georgia" charset="0"/>
            </a:endParaRPr>
          </a:p>
        </p:txBody>
      </p:sp>
    </p:spTree>
    <p:extLst>
      <p:ext uri="{BB962C8B-B14F-4D97-AF65-F5344CB8AC3E}">
        <p14:creationId xmlns:p14="http://schemas.microsoft.com/office/powerpoint/2010/main" val="167807611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latin typeface="Georgia" charset="0"/>
                <a:ea typeface="Georgia" charset="0"/>
                <a:cs typeface="Georgia" charset="0"/>
              </a:rPr>
              <a:t>Learning challenges</a:t>
            </a:r>
            <a:endParaRPr lang="en-US" sz="3600" dirty="0">
              <a:latin typeface="Georgia" charset="0"/>
              <a:ea typeface="Georgia" charset="0"/>
              <a:cs typeface="Georgia" charset="0"/>
            </a:endParaRPr>
          </a:p>
        </p:txBody>
      </p:sp>
      <p:sp>
        <p:nvSpPr>
          <p:cNvPr id="3" name="Content Placeholder 2"/>
          <p:cNvSpPr>
            <a:spLocks noGrp="1"/>
          </p:cNvSpPr>
          <p:nvPr>
            <p:ph idx="1"/>
          </p:nvPr>
        </p:nvSpPr>
        <p:spPr/>
        <p:txBody>
          <a:bodyPr>
            <a:normAutofit/>
          </a:bodyPr>
          <a:lstStyle/>
          <a:p>
            <a:r>
              <a:rPr lang="en-US" sz="2400" dirty="0" smtClean="0">
                <a:latin typeface="Georgia" charset="0"/>
                <a:ea typeface="Georgia" charset="0"/>
                <a:cs typeface="Georgia" charset="0"/>
              </a:rPr>
              <a:t>Complex underlying biological problem</a:t>
            </a:r>
          </a:p>
          <a:p>
            <a:pPr lvl="1"/>
            <a:r>
              <a:rPr lang="en-US" sz="2000" dirty="0" smtClean="0">
                <a:latin typeface="Georgia" charset="0"/>
                <a:ea typeface="Georgia" charset="0"/>
                <a:cs typeface="Georgia" charset="0"/>
              </a:rPr>
              <a:t>Noisy target output and candidate </a:t>
            </a:r>
            <a:r>
              <a:rPr lang="en-US" sz="2000" dirty="0" smtClean="0">
                <a:latin typeface="Georgia" charset="0"/>
                <a:ea typeface="Georgia" charset="0"/>
                <a:cs typeface="Georgia" charset="0"/>
              </a:rPr>
              <a:t>features</a:t>
            </a:r>
          </a:p>
          <a:p>
            <a:pPr lvl="1"/>
            <a:r>
              <a:rPr lang="en-US" sz="2000" dirty="0" smtClean="0">
                <a:latin typeface="Georgia" charset="0"/>
                <a:ea typeface="Georgia" charset="0"/>
                <a:cs typeface="Georgia" charset="0"/>
              </a:rPr>
              <a:t>Power and limitations of </a:t>
            </a:r>
            <a:r>
              <a:rPr lang="en-US" sz="2000" dirty="0" err="1" smtClean="0">
                <a:latin typeface="Georgia" charset="0"/>
                <a:ea typeface="Georgia" charset="0"/>
                <a:cs typeface="Georgia" charset="0"/>
              </a:rPr>
              <a:t>exome</a:t>
            </a:r>
            <a:r>
              <a:rPr lang="en-US" sz="2000" dirty="0" smtClean="0">
                <a:latin typeface="Georgia" charset="0"/>
                <a:ea typeface="Georgia" charset="0"/>
                <a:cs typeface="Georgia" charset="0"/>
              </a:rPr>
              <a:t> sequencing data</a:t>
            </a:r>
            <a:endParaRPr lang="en-US" sz="2000" dirty="0" smtClean="0">
              <a:latin typeface="Georgia" charset="0"/>
              <a:ea typeface="Georgia" charset="0"/>
              <a:cs typeface="Georgia" charset="0"/>
            </a:endParaRPr>
          </a:p>
          <a:p>
            <a:pPr lvl="1"/>
            <a:r>
              <a:rPr lang="en-US" sz="2000" dirty="0" smtClean="0">
                <a:latin typeface="Georgia" charset="0"/>
                <a:ea typeface="Georgia" charset="0"/>
                <a:cs typeface="Georgia" charset="0"/>
              </a:rPr>
              <a:t>“Interactive” prediction target</a:t>
            </a:r>
            <a:endParaRPr lang="en-US" sz="2000" dirty="0" smtClean="0">
              <a:latin typeface="Georgia" charset="0"/>
              <a:ea typeface="Georgia" charset="0"/>
              <a:cs typeface="Georgia" charset="0"/>
            </a:endParaRPr>
          </a:p>
          <a:p>
            <a:r>
              <a:rPr lang="en-US" sz="2400" dirty="0" smtClean="0">
                <a:latin typeface="Georgia" charset="0"/>
                <a:ea typeface="Georgia" charset="0"/>
                <a:cs typeface="Georgia" charset="0"/>
              </a:rPr>
              <a:t>Dimensionality</a:t>
            </a:r>
            <a:r>
              <a:rPr lang="en-US" sz="2400" dirty="0" smtClean="0">
                <a:latin typeface="Georgia" charset="0"/>
                <a:ea typeface="Georgia" charset="0"/>
                <a:cs typeface="Georgia" charset="0"/>
              </a:rPr>
              <a:t>:</a:t>
            </a:r>
          </a:p>
          <a:p>
            <a:pPr lvl="1"/>
            <a:r>
              <a:rPr lang="en-US" sz="2000" dirty="0" smtClean="0">
                <a:latin typeface="Georgia" charset="0"/>
                <a:ea typeface="Georgia" charset="0"/>
                <a:cs typeface="Georgia" charset="0"/>
              </a:rPr>
              <a:t>50 </a:t>
            </a:r>
            <a:r>
              <a:rPr lang="en-US" sz="2000" dirty="0">
                <a:latin typeface="Georgia" charset="0"/>
                <a:ea typeface="Georgia" charset="0"/>
                <a:cs typeface="Georgia" charset="0"/>
              </a:rPr>
              <a:t>training </a:t>
            </a:r>
            <a:r>
              <a:rPr lang="en-US" sz="2000" dirty="0" smtClean="0">
                <a:latin typeface="Georgia" charset="0"/>
                <a:ea typeface="Georgia" charset="0"/>
                <a:cs typeface="Georgia" charset="0"/>
              </a:rPr>
              <a:t>samples in challenge dataset</a:t>
            </a:r>
            <a:endParaRPr lang="en-US" sz="2000" dirty="0">
              <a:latin typeface="Georgia" charset="0"/>
              <a:ea typeface="Georgia" charset="0"/>
              <a:cs typeface="Georgia" charset="0"/>
            </a:endParaRPr>
          </a:p>
          <a:p>
            <a:pPr lvl="1"/>
            <a:r>
              <a:rPr lang="en-US" sz="2000" dirty="0">
                <a:latin typeface="Georgia" charset="0"/>
                <a:ea typeface="Georgia" charset="0"/>
                <a:cs typeface="Georgia" charset="0"/>
              </a:rPr>
              <a:t>~600k genetic features</a:t>
            </a:r>
          </a:p>
          <a:p>
            <a:pPr lvl="1"/>
            <a:r>
              <a:rPr lang="en-US" sz="2000" dirty="0">
                <a:latin typeface="Georgia" charset="0"/>
                <a:ea typeface="Georgia" charset="0"/>
                <a:cs typeface="Georgia" charset="0"/>
              </a:rPr>
              <a:t>6 clinical </a:t>
            </a:r>
            <a:r>
              <a:rPr lang="en-US" sz="2000" dirty="0" smtClean="0">
                <a:latin typeface="Georgia" charset="0"/>
                <a:ea typeface="Georgia" charset="0"/>
                <a:cs typeface="Georgia" charset="0"/>
              </a:rPr>
              <a:t>features</a:t>
            </a:r>
            <a:endParaRPr lang="en-US" sz="2000" dirty="0">
              <a:latin typeface="Georgia" charset="0"/>
              <a:ea typeface="Georgia" charset="0"/>
              <a:cs typeface="Georgia" charset="0"/>
            </a:endParaRPr>
          </a:p>
        </p:txBody>
      </p:sp>
      <p:sp>
        <p:nvSpPr>
          <p:cNvPr id="4" name="TextBox 3"/>
          <p:cNvSpPr txBox="1"/>
          <p:nvPr/>
        </p:nvSpPr>
        <p:spPr>
          <a:xfrm>
            <a:off x="283048" y="6470247"/>
            <a:ext cx="8577905" cy="338554"/>
          </a:xfrm>
          <a:prstGeom prst="rect">
            <a:avLst/>
          </a:prstGeom>
          <a:noFill/>
        </p:spPr>
        <p:txBody>
          <a:bodyPr wrap="square" rtlCol="0">
            <a:spAutoFit/>
          </a:bodyPr>
          <a:lstStyle/>
          <a:p>
            <a:pPr algn="ctr"/>
            <a:r>
              <a:rPr lang="en-US" sz="1600" dirty="0" smtClean="0">
                <a:solidFill>
                  <a:schemeClr val="bg2">
                    <a:lumMod val="75000"/>
                  </a:schemeClr>
                </a:solidFill>
                <a:latin typeface="Georgia" charset="0"/>
                <a:ea typeface="Georgia" charset="0"/>
                <a:cs typeface="Georgia" charset="0"/>
              </a:rPr>
              <a:t>Created for CAGI 4			</a:t>
            </a:r>
            <a:r>
              <a:rPr lang="en-US" sz="1600" dirty="0" err="1" smtClean="0">
                <a:solidFill>
                  <a:schemeClr val="bg2">
                    <a:lumMod val="75000"/>
                  </a:schemeClr>
                </a:solidFill>
                <a:latin typeface="Georgia" charset="0"/>
                <a:ea typeface="Georgia" charset="0"/>
                <a:cs typeface="Georgia" charset="0"/>
              </a:rPr>
              <a:t>genomeinterpretation.org</a:t>
            </a:r>
            <a:r>
              <a:rPr lang="en-US" sz="1600" dirty="0" smtClean="0">
                <a:solidFill>
                  <a:schemeClr val="bg2">
                    <a:lumMod val="75000"/>
                  </a:schemeClr>
                </a:solidFill>
                <a:latin typeface="Georgia" charset="0"/>
                <a:ea typeface="Georgia" charset="0"/>
                <a:cs typeface="Georgia" charset="0"/>
              </a:rPr>
              <a:t>				Matt Edwards</a:t>
            </a:r>
            <a:endParaRPr lang="en-US" sz="1600" dirty="0">
              <a:solidFill>
                <a:schemeClr val="bg2">
                  <a:lumMod val="75000"/>
                </a:schemeClr>
              </a:solidFill>
              <a:latin typeface="Georgia" charset="0"/>
              <a:ea typeface="Georgia" charset="0"/>
              <a:cs typeface="Georgia" charset="0"/>
            </a:endParaRPr>
          </a:p>
        </p:txBody>
      </p:sp>
    </p:spTree>
    <p:extLst>
      <p:ext uri="{BB962C8B-B14F-4D97-AF65-F5344CB8AC3E}">
        <p14:creationId xmlns:p14="http://schemas.microsoft.com/office/powerpoint/2010/main" val="159444484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latin typeface="Georgia" charset="0"/>
                <a:ea typeface="Georgia" charset="0"/>
                <a:cs typeface="Georgia" charset="0"/>
              </a:rPr>
              <a:t>Modeling approaches</a:t>
            </a:r>
            <a:endParaRPr lang="en-US" sz="3600" dirty="0">
              <a:latin typeface="Georgia" charset="0"/>
              <a:ea typeface="Georgia" charset="0"/>
              <a:cs typeface="Georgia" charset="0"/>
            </a:endParaRPr>
          </a:p>
        </p:txBody>
      </p:sp>
      <p:sp>
        <p:nvSpPr>
          <p:cNvPr id="5" name="Rectangle 4"/>
          <p:cNvSpPr/>
          <p:nvPr/>
        </p:nvSpPr>
        <p:spPr>
          <a:xfrm>
            <a:off x="746311" y="4071752"/>
            <a:ext cx="2642810" cy="1024707"/>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en-US" sz="1600" b="1" dirty="0">
                <a:solidFill>
                  <a:schemeClr val="accent4"/>
                </a:solidFill>
                <a:latin typeface="Georgia" charset="0"/>
                <a:ea typeface="Georgia" charset="0"/>
                <a:cs typeface="Georgia" charset="0"/>
              </a:rPr>
              <a:t>Classification</a:t>
            </a:r>
            <a:r>
              <a:rPr lang="en-US" sz="1600" dirty="0">
                <a:solidFill>
                  <a:schemeClr val="tx1"/>
                </a:solidFill>
                <a:latin typeface="Georgia" charset="0"/>
                <a:ea typeface="Georgia" charset="0"/>
                <a:cs typeface="Georgia" charset="0"/>
              </a:rPr>
              <a:t> </a:t>
            </a:r>
            <a:r>
              <a:rPr lang="en-US" sz="1600" dirty="0" smtClean="0">
                <a:solidFill>
                  <a:schemeClr val="tx1"/>
                </a:solidFill>
                <a:latin typeface="Georgia" charset="0"/>
                <a:ea typeface="Georgia" charset="0"/>
                <a:cs typeface="Georgia" charset="0"/>
              </a:rPr>
              <a:t>models</a:t>
            </a:r>
            <a:r>
              <a:rPr lang="en-US" sz="1600" dirty="0">
                <a:solidFill>
                  <a:schemeClr val="tx1"/>
                </a:solidFill>
                <a:latin typeface="Georgia" charset="0"/>
                <a:ea typeface="Georgia" charset="0"/>
                <a:cs typeface="Georgia" charset="0"/>
              </a:rPr>
              <a:t/>
            </a:r>
            <a:br>
              <a:rPr lang="en-US" sz="1600" dirty="0">
                <a:solidFill>
                  <a:schemeClr val="tx1"/>
                </a:solidFill>
                <a:latin typeface="Georgia" charset="0"/>
                <a:ea typeface="Georgia" charset="0"/>
                <a:cs typeface="Georgia" charset="0"/>
              </a:rPr>
            </a:br>
            <a:r>
              <a:rPr lang="en-US" sz="1600" dirty="0">
                <a:solidFill>
                  <a:schemeClr val="tx1"/>
                </a:solidFill>
                <a:latin typeface="Georgia" charset="0"/>
                <a:ea typeface="Georgia" charset="0"/>
                <a:cs typeface="Georgia" charset="0"/>
              </a:rPr>
              <a:t>using </a:t>
            </a:r>
            <a:r>
              <a:rPr lang="en-US" sz="1600" b="1" dirty="0">
                <a:solidFill>
                  <a:schemeClr val="accent4">
                    <a:lumMod val="60000"/>
                    <a:lumOff val="40000"/>
                  </a:schemeClr>
                </a:solidFill>
                <a:latin typeface="Georgia" charset="0"/>
                <a:ea typeface="Georgia" charset="0"/>
                <a:cs typeface="Georgia" charset="0"/>
              </a:rPr>
              <a:t>genetic</a:t>
            </a:r>
            <a:r>
              <a:rPr lang="en-US" sz="1600" dirty="0">
                <a:solidFill>
                  <a:schemeClr val="accent4">
                    <a:lumMod val="60000"/>
                    <a:lumOff val="40000"/>
                  </a:schemeClr>
                </a:solidFill>
                <a:latin typeface="Georgia" charset="0"/>
                <a:ea typeface="Georgia" charset="0"/>
                <a:cs typeface="Georgia" charset="0"/>
              </a:rPr>
              <a:t> </a:t>
            </a:r>
            <a:r>
              <a:rPr lang="en-US" sz="1600" dirty="0">
                <a:solidFill>
                  <a:schemeClr val="tx1"/>
                </a:solidFill>
                <a:latin typeface="Georgia" charset="0"/>
                <a:ea typeface="Georgia" charset="0"/>
                <a:cs typeface="Georgia" charset="0"/>
              </a:rPr>
              <a:t>data</a:t>
            </a:r>
          </a:p>
        </p:txBody>
      </p:sp>
      <p:sp>
        <p:nvSpPr>
          <p:cNvPr id="6" name="Rectangle 5"/>
          <p:cNvSpPr/>
          <p:nvPr/>
        </p:nvSpPr>
        <p:spPr>
          <a:xfrm>
            <a:off x="746311" y="2602734"/>
            <a:ext cx="2642810" cy="1024707"/>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en-US" sz="1600" b="1" dirty="0">
                <a:solidFill>
                  <a:schemeClr val="accent1"/>
                </a:solidFill>
                <a:latin typeface="Georgia" charset="0"/>
                <a:ea typeface="Georgia" charset="0"/>
                <a:cs typeface="Georgia" charset="0"/>
              </a:rPr>
              <a:t>Regression</a:t>
            </a:r>
            <a:r>
              <a:rPr lang="en-US" sz="1600" dirty="0">
                <a:solidFill>
                  <a:schemeClr val="tx1"/>
                </a:solidFill>
                <a:latin typeface="Georgia" charset="0"/>
                <a:ea typeface="Georgia" charset="0"/>
                <a:cs typeface="Georgia" charset="0"/>
              </a:rPr>
              <a:t> </a:t>
            </a:r>
            <a:r>
              <a:rPr lang="en-US" sz="1600" dirty="0" smtClean="0">
                <a:solidFill>
                  <a:schemeClr val="tx1"/>
                </a:solidFill>
                <a:latin typeface="Georgia" charset="0"/>
                <a:ea typeface="Georgia" charset="0"/>
                <a:cs typeface="Georgia" charset="0"/>
              </a:rPr>
              <a:t>models</a:t>
            </a:r>
            <a:r>
              <a:rPr lang="en-US" sz="1600" dirty="0">
                <a:solidFill>
                  <a:schemeClr val="tx1"/>
                </a:solidFill>
                <a:latin typeface="Georgia" charset="0"/>
                <a:ea typeface="Georgia" charset="0"/>
                <a:cs typeface="Georgia" charset="0"/>
              </a:rPr>
              <a:t/>
            </a:r>
            <a:br>
              <a:rPr lang="en-US" sz="1600" dirty="0">
                <a:solidFill>
                  <a:schemeClr val="tx1"/>
                </a:solidFill>
                <a:latin typeface="Georgia" charset="0"/>
                <a:ea typeface="Georgia" charset="0"/>
                <a:cs typeface="Georgia" charset="0"/>
              </a:rPr>
            </a:br>
            <a:r>
              <a:rPr lang="en-US" sz="1600" dirty="0">
                <a:solidFill>
                  <a:schemeClr val="tx1"/>
                </a:solidFill>
                <a:latin typeface="Georgia" charset="0"/>
                <a:ea typeface="Georgia" charset="0"/>
                <a:cs typeface="Georgia" charset="0"/>
              </a:rPr>
              <a:t>using </a:t>
            </a:r>
            <a:r>
              <a:rPr lang="en-US" sz="1600" b="1" dirty="0">
                <a:solidFill>
                  <a:schemeClr val="accent4">
                    <a:lumMod val="60000"/>
                    <a:lumOff val="40000"/>
                  </a:schemeClr>
                </a:solidFill>
                <a:latin typeface="Georgia" charset="0"/>
                <a:ea typeface="Georgia" charset="0"/>
                <a:cs typeface="Georgia" charset="0"/>
              </a:rPr>
              <a:t>genetic</a:t>
            </a:r>
            <a:r>
              <a:rPr lang="en-US" sz="1600" dirty="0">
                <a:solidFill>
                  <a:schemeClr val="accent4">
                    <a:lumMod val="60000"/>
                    <a:lumOff val="40000"/>
                  </a:schemeClr>
                </a:solidFill>
                <a:latin typeface="Georgia" charset="0"/>
                <a:ea typeface="Georgia" charset="0"/>
                <a:cs typeface="Georgia" charset="0"/>
              </a:rPr>
              <a:t> </a:t>
            </a:r>
            <a:r>
              <a:rPr lang="en-US" sz="1600" dirty="0">
                <a:solidFill>
                  <a:schemeClr val="tx1"/>
                </a:solidFill>
                <a:latin typeface="Georgia" charset="0"/>
                <a:ea typeface="Georgia" charset="0"/>
                <a:cs typeface="Georgia" charset="0"/>
              </a:rPr>
              <a:t>data</a:t>
            </a:r>
          </a:p>
        </p:txBody>
      </p:sp>
      <p:sp>
        <p:nvSpPr>
          <p:cNvPr id="7" name="Rectangle 6"/>
          <p:cNvSpPr/>
          <p:nvPr/>
        </p:nvSpPr>
        <p:spPr>
          <a:xfrm>
            <a:off x="3853603" y="2602734"/>
            <a:ext cx="2642810" cy="1024707"/>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en-US" sz="1600" b="1" dirty="0">
                <a:solidFill>
                  <a:schemeClr val="accent1"/>
                </a:solidFill>
                <a:latin typeface="Georgia" charset="0"/>
                <a:ea typeface="Georgia" charset="0"/>
                <a:cs typeface="Georgia" charset="0"/>
              </a:rPr>
              <a:t>Regression</a:t>
            </a:r>
            <a:r>
              <a:rPr lang="en-US" sz="1600" dirty="0">
                <a:solidFill>
                  <a:schemeClr val="tx1"/>
                </a:solidFill>
                <a:latin typeface="Georgia" charset="0"/>
                <a:ea typeface="Georgia" charset="0"/>
                <a:cs typeface="Georgia" charset="0"/>
              </a:rPr>
              <a:t> </a:t>
            </a:r>
            <a:r>
              <a:rPr lang="en-US" sz="1600" dirty="0" smtClean="0">
                <a:solidFill>
                  <a:schemeClr val="tx1"/>
                </a:solidFill>
                <a:latin typeface="Georgia" charset="0"/>
                <a:ea typeface="Georgia" charset="0"/>
                <a:cs typeface="Georgia" charset="0"/>
              </a:rPr>
              <a:t>models</a:t>
            </a:r>
            <a:r>
              <a:rPr lang="en-US" sz="1600" dirty="0">
                <a:solidFill>
                  <a:schemeClr val="tx1"/>
                </a:solidFill>
                <a:latin typeface="Georgia" charset="0"/>
                <a:ea typeface="Georgia" charset="0"/>
                <a:cs typeface="Georgia" charset="0"/>
              </a:rPr>
              <a:t/>
            </a:r>
            <a:br>
              <a:rPr lang="en-US" sz="1600" dirty="0">
                <a:solidFill>
                  <a:schemeClr val="tx1"/>
                </a:solidFill>
                <a:latin typeface="Georgia" charset="0"/>
                <a:ea typeface="Georgia" charset="0"/>
                <a:cs typeface="Georgia" charset="0"/>
              </a:rPr>
            </a:br>
            <a:r>
              <a:rPr lang="en-US" sz="1600" dirty="0">
                <a:solidFill>
                  <a:schemeClr val="tx1"/>
                </a:solidFill>
                <a:latin typeface="Georgia" charset="0"/>
                <a:ea typeface="Georgia" charset="0"/>
                <a:cs typeface="Georgia" charset="0"/>
              </a:rPr>
              <a:t>using </a:t>
            </a:r>
            <a:r>
              <a:rPr lang="en-US" sz="1600" b="1" dirty="0">
                <a:solidFill>
                  <a:schemeClr val="accent1">
                    <a:lumMod val="50000"/>
                  </a:schemeClr>
                </a:solidFill>
                <a:latin typeface="Georgia" charset="0"/>
                <a:ea typeface="Georgia" charset="0"/>
                <a:cs typeface="Georgia" charset="0"/>
              </a:rPr>
              <a:t>clinical</a:t>
            </a:r>
            <a:r>
              <a:rPr lang="en-US" sz="1600" dirty="0">
                <a:solidFill>
                  <a:schemeClr val="accent1">
                    <a:lumMod val="50000"/>
                  </a:schemeClr>
                </a:solidFill>
                <a:latin typeface="Georgia" charset="0"/>
                <a:ea typeface="Georgia" charset="0"/>
                <a:cs typeface="Georgia" charset="0"/>
              </a:rPr>
              <a:t> </a:t>
            </a:r>
            <a:r>
              <a:rPr lang="en-US" sz="1600" dirty="0">
                <a:solidFill>
                  <a:schemeClr val="tx1"/>
                </a:solidFill>
                <a:latin typeface="Georgia" charset="0"/>
                <a:ea typeface="Georgia" charset="0"/>
                <a:cs typeface="Georgia" charset="0"/>
              </a:rPr>
              <a:t>covariates</a:t>
            </a:r>
          </a:p>
        </p:txBody>
      </p:sp>
      <p:sp>
        <p:nvSpPr>
          <p:cNvPr id="8" name="Rectangle 7"/>
          <p:cNvSpPr/>
          <p:nvPr/>
        </p:nvSpPr>
        <p:spPr>
          <a:xfrm>
            <a:off x="3853604" y="4064889"/>
            <a:ext cx="2642810" cy="1024707"/>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en-US" sz="1600" b="1" dirty="0">
                <a:solidFill>
                  <a:schemeClr val="accent4"/>
                </a:solidFill>
                <a:latin typeface="Georgia" charset="0"/>
                <a:ea typeface="Georgia" charset="0"/>
                <a:cs typeface="Georgia" charset="0"/>
              </a:rPr>
              <a:t>Classification</a:t>
            </a:r>
            <a:r>
              <a:rPr lang="en-US" sz="1600" dirty="0">
                <a:solidFill>
                  <a:schemeClr val="tx1"/>
                </a:solidFill>
                <a:latin typeface="Georgia" charset="0"/>
                <a:ea typeface="Georgia" charset="0"/>
                <a:cs typeface="Georgia" charset="0"/>
              </a:rPr>
              <a:t> </a:t>
            </a:r>
            <a:r>
              <a:rPr lang="en-US" sz="1600" dirty="0" smtClean="0">
                <a:solidFill>
                  <a:schemeClr val="tx1"/>
                </a:solidFill>
                <a:latin typeface="Georgia" charset="0"/>
                <a:ea typeface="Georgia" charset="0"/>
                <a:cs typeface="Georgia" charset="0"/>
              </a:rPr>
              <a:t>models</a:t>
            </a:r>
            <a:r>
              <a:rPr lang="en-US" sz="1600" dirty="0">
                <a:solidFill>
                  <a:schemeClr val="tx1"/>
                </a:solidFill>
                <a:latin typeface="Georgia" charset="0"/>
                <a:ea typeface="Georgia" charset="0"/>
                <a:cs typeface="Georgia" charset="0"/>
              </a:rPr>
              <a:t/>
            </a:r>
            <a:br>
              <a:rPr lang="en-US" sz="1600" dirty="0">
                <a:solidFill>
                  <a:schemeClr val="tx1"/>
                </a:solidFill>
                <a:latin typeface="Georgia" charset="0"/>
                <a:ea typeface="Georgia" charset="0"/>
                <a:cs typeface="Georgia" charset="0"/>
              </a:rPr>
            </a:br>
            <a:r>
              <a:rPr lang="en-US" sz="1600" dirty="0">
                <a:solidFill>
                  <a:schemeClr val="tx1"/>
                </a:solidFill>
                <a:latin typeface="Georgia" charset="0"/>
                <a:ea typeface="Georgia" charset="0"/>
                <a:cs typeface="Georgia" charset="0"/>
              </a:rPr>
              <a:t>using </a:t>
            </a:r>
            <a:r>
              <a:rPr lang="en-US" sz="1600" b="1" dirty="0">
                <a:solidFill>
                  <a:schemeClr val="accent1">
                    <a:lumMod val="50000"/>
                  </a:schemeClr>
                </a:solidFill>
                <a:latin typeface="Georgia" charset="0"/>
                <a:ea typeface="Georgia" charset="0"/>
                <a:cs typeface="Georgia" charset="0"/>
              </a:rPr>
              <a:t>clinical</a:t>
            </a:r>
            <a:r>
              <a:rPr lang="en-US" sz="1600" dirty="0">
                <a:solidFill>
                  <a:schemeClr val="accent1">
                    <a:lumMod val="50000"/>
                  </a:schemeClr>
                </a:solidFill>
                <a:latin typeface="Georgia" charset="0"/>
                <a:ea typeface="Georgia" charset="0"/>
                <a:cs typeface="Georgia" charset="0"/>
              </a:rPr>
              <a:t> </a:t>
            </a:r>
            <a:r>
              <a:rPr lang="en-US" sz="1600" dirty="0">
                <a:solidFill>
                  <a:schemeClr val="tx1"/>
                </a:solidFill>
                <a:latin typeface="Georgia" charset="0"/>
                <a:ea typeface="Georgia" charset="0"/>
                <a:cs typeface="Georgia" charset="0"/>
              </a:rPr>
              <a:t>covariates</a:t>
            </a:r>
          </a:p>
        </p:txBody>
      </p:sp>
      <p:sp>
        <p:nvSpPr>
          <p:cNvPr id="11" name="TextBox 10"/>
          <p:cNvSpPr txBox="1"/>
          <p:nvPr/>
        </p:nvSpPr>
        <p:spPr>
          <a:xfrm>
            <a:off x="6496414" y="4291440"/>
            <a:ext cx="2529926" cy="507831"/>
          </a:xfrm>
          <a:prstGeom prst="rect">
            <a:avLst/>
          </a:prstGeom>
          <a:noFill/>
        </p:spPr>
        <p:txBody>
          <a:bodyPr wrap="square" rtlCol="0">
            <a:spAutoFit/>
          </a:bodyPr>
          <a:lstStyle/>
          <a:p>
            <a:pPr algn="ctr"/>
            <a:r>
              <a:rPr lang="en-US" sz="1350" dirty="0" smtClean="0">
                <a:solidFill>
                  <a:schemeClr val="tx1">
                    <a:lumMod val="75000"/>
                    <a:lumOff val="25000"/>
                  </a:schemeClr>
                </a:solidFill>
                <a:latin typeface="Georgia" charset="0"/>
                <a:ea typeface="Georgia" charset="0"/>
                <a:cs typeface="Georgia" charset="0"/>
              </a:rPr>
              <a:t>(Set the binary threshold at 44, per challenge description)</a:t>
            </a:r>
            <a:endParaRPr lang="en-US" sz="1350" dirty="0">
              <a:solidFill>
                <a:schemeClr val="tx1">
                  <a:lumMod val="75000"/>
                  <a:lumOff val="25000"/>
                </a:schemeClr>
              </a:solidFill>
              <a:latin typeface="Georgia" charset="0"/>
              <a:ea typeface="Georgia" charset="0"/>
              <a:cs typeface="Georgia" charset="0"/>
            </a:endParaRPr>
          </a:p>
        </p:txBody>
      </p:sp>
      <p:sp>
        <p:nvSpPr>
          <p:cNvPr id="15" name="TextBox 14"/>
          <p:cNvSpPr txBox="1"/>
          <p:nvPr/>
        </p:nvSpPr>
        <p:spPr>
          <a:xfrm>
            <a:off x="283048" y="6470247"/>
            <a:ext cx="8577905" cy="338554"/>
          </a:xfrm>
          <a:prstGeom prst="rect">
            <a:avLst/>
          </a:prstGeom>
          <a:noFill/>
        </p:spPr>
        <p:txBody>
          <a:bodyPr wrap="square" rtlCol="0">
            <a:spAutoFit/>
          </a:bodyPr>
          <a:lstStyle/>
          <a:p>
            <a:pPr algn="ctr"/>
            <a:r>
              <a:rPr lang="en-US" sz="1600" dirty="0" smtClean="0">
                <a:solidFill>
                  <a:schemeClr val="bg2">
                    <a:lumMod val="75000"/>
                  </a:schemeClr>
                </a:solidFill>
                <a:latin typeface="Georgia" charset="0"/>
                <a:ea typeface="Georgia" charset="0"/>
                <a:cs typeface="Georgia" charset="0"/>
              </a:rPr>
              <a:t>Created for CAGI 4			</a:t>
            </a:r>
            <a:r>
              <a:rPr lang="en-US" sz="1600" dirty="0" err="1" smtClean="0">
                <a:solidFill>
                  <a:schemeClr val="bg2">
                    <a:lumMod val="75000"/>
                  </a:schemeClr>
                </a:solidFill>
                <a:latin typeface="Georgia" charset="0"/>
                <a:ea typeface="Georgia" charset="0"/>
                <a:cs typeface="Georgia" charset="0"/>
              </a:rPr>
              <a:t>genomeinterpretation.org</a:t>
            </a:r>
            <a:r>
              <a:rPr lang="en-US" sz="1600" dirty="0" smtClean="0">
                <a:solidFill>
                  <a:schemeClr val="bg2">
                    <a:lumMod val="75000"/>
                  </a:schemeClr>
                </a:solidFill>
                <a:latin typeface="Georgia" charset="0"/>
                <a:ea typeface="Georgia" charset="0"/>
                <a:cs typeface="Georgia" charset="0"/>
              </a:rPr>
              <a:t>				Matt Edwards</a:t>
            </a:r>
            <a:endParaRPr lang="en-US" sz="1600" dirty="0">
              <a:solidFill>
                <a:schemeClr val="bg2">
                  <a:lumMod val="75000"/>
                </a:schemeClr>
              </a:solidFill>
              <a:latin typeface="Georgia" charset="0"/>
              <a:ea typeface="Georgia" charset="0"/>
              <a:cs typeface="Georgia" charset="0"/>
            </a:endParaRPr>
          </a:p>
        </p:txBody>
      </p:sp>
    </p:spTree>
    <p:extLst>
      <p:ext uri="{BB962C8B-B14F-4D97-AF65-F5344CB8AC3E}">
        <p14:creationId xmlns:p14="http://schemas.microsoft.com/office/powerpoint/2010/main" val="195011500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latin typeface="Georgia" charset="0"/>
                <a:ea typeface="Georgia" charset="0"/>
                <a:cs typeface="Georgia" charset="0"/>
              </a:rPr>
              <a:t>Apply a variety of regularized linear regression models</a:t>
            </a:r>
          </a:p>
          <a:p>
            <a:r>
              <a:rPr lang="en-US" dirty="0" smtClean="0">
                <a:latin typeface="Georgia" charset="0"/>
                <a:ea typeface="Georgia" charset="0"/>
                <a:cs typeface="Georgia" charset="0"/>
              </a:rPr>
              <a:t>Average test (hold-out) results from 10-fold cross-validation:</a:t>
            </a:r>
          </a:p>
          <a:p>
            <a:endParaRPr lang="en-US" dirty="0">
              <a:latin typeface="Georgia" charset="0"/>
              <a:ea typeface="Georgia" charset="0"/>
              <a:cs typeface="Georgia" charset="0"/>
            </a:endParaRPr>
          </a:p>
          <a:p>
            <a:endParaRPr lang="en-US" sz="1000" dirty="0" smtClean="0">
              <a:latin typeface="Georgia" charset="0"/>
              <a:ea typeface="Georgia" charset="0"/>
              <a:cs typeface="Georgia" charset="0"/>
            </a:endParaRPr>
          </a:p>
          <a:p>
            <a:endParaRPr lang="en-US" sz="1000" dirty="0" smtClean="0">
              <a:latin typeface="Georgia" charset="0"/>
              <a:ea typeface="Georgia" charset="0"/>
              <a:cs typeface="Georgia" charset="0"/>
            </a:endParaRPr>
          </a:p>
          <a:p>
            <a:pPr marL="0" indent="0">
              <a:buNone/>
            </a:pPr>
            <a:endParaRPr lang="en-US" dirty="0" smtClean="0">
              <a:latin typeface="Georgia" charset="0"/>
              <a:ea typeface="Georgia" charset="0"/>
              <a:cs typeface="Georgia" charset="0"/>
            </a:endParaRPr>
          </a:p>
          <a:p>
            <a:r>
              <a:rPr lang="en-US" dirty="0" smtClean="0">
                <a:latin typeface="Georgia" charset="0"/>
                <a:ea typeface="Georgia" charset="0"/>
                <a:cs typeface="Georgia" charset="0"/>
              </a:rPr>
              <a:t>Sample model parameters:</a:t>
            </a:r>
            <a:endParaRPr lang="en-US" dirty="0">
              <a:latin typeface="Georgia" charset="0"/>
              <a:ea typeface="Georgia" charset="0"/>
              <a:cs typeface="Georgia" charset="0"/>
            </a:endParaRPr>
          </a:p>
        </p:txBody>
      </p:sp>
      <p:pic>
        <p:nvPicPr>
          <p:cNvPr id="4" name="Picture 3"/>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457575" y="2628847"/>
            <a:ext cx="2228850" cy="1671638"/>
          </a:xfrm>
          <a:prstGeom prst="rect">
            <a:avLst/>
          </a:prstGeom>
        </p:spPr>
      </p:pic>
      <p:pic>
        <p:nvPicPr>
          <p:cNvPr id="5" name="Picture 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952875" y="4591008"/>
            <a:ext cx="1238250" cy="1676400"/>
          </a:xfrm>
          <a:prstGeom prst="rect">
            <a:avLst/>
          </a:prstGeom>
        </p:spPr>
      </p:pic>
      <p:sp>
        <p:nvSpPr>
          <p:cNvPr id="7" name="Title 1"/>
          <p:cNvSpPr>
            <a:spLocks noGrp="1"/>
          </p:cNvSpPr>
          <p:nvPr>
            <p:ph type="title"/>
          </p:nvPr>
        </p:nvSpPr>
        <p:spPr>
          <a:xfrm>
            <a:off x="822960" y="286604"/>
            <a:ext cx="7543800" cy="1450757"/>
          </a:xfrm>
        </p:spPr>
        <p:txBody>
          <a:bodyPr>
            <a:normAutofit/>
          </a:bodyPr>
          <a:lstStyle/>
          <a:p>
            <a:r>
              <a:rPr lang="en-US" sz="3600" dirty="0" smtClean="0">
                <a:latin typeface="Georgia" charset="0"/>
                <a:ea typeface="Georgia" charset="0"/>
                <a:cs typeface="Georgia" charset="0"/>
              </a:rPr>
              <a:t>Regression model using </a:t>
            </a:r>
            <a:br>
              <a:rPr lang="en-US" sz="3600" dirty="0" smtClean="0">
                <a:latin typeface="Georgia" charset="0"/>
                <a:ea typeface="Georgia" charset="0"/>
                <a:cs typeface="Georgia" charset="0"/>
              </a:rPr>
            </a:br>
            <a:r>
              <a:rPr lang="en-US" sz="3600" dirty="0" smtClean="0">
                <a:latin typeface="Georgia" charset="0"/>
                <a:ea typeface="Georgia" charset="0"/>
                <a:cs typeface="Georgia" charset="0"/>
              </a:rPr>
              <a:t>clinical covariates</a:t>
            </a:r>
            <a:endParaRPr lang="en-US" sz="3600" dirty="0">
              <a:latin typeface="Georgia" charset="0"/>
              <a:ea typeface="Georgia" charset="0"/>
              <a:cs typeface="Georgia" charset="0"/>
            </a:endParaRPr>
          </a:p>
        </p:txBody>
      </p:sp>
      <p:sp>
        <p:nvSpPr>
          <p:cNvPr id="8" name="TextBox 7"/>
          <p:cNvSpPr txBox="1"/>
          <p:nvPr/>
        </p:nvSpPr>
        <p:spPr>
          <a:xfrm>
            <a:off x="283048" y="6470247"/>
            <a:ext cx="8577905" cy="338554"/>
          </a:xfrm>
          <a:prstGeom prst="rect">
            <a:avLst/>
          </a:prstGeom>
          <a:noFill/>
        </p:spPr>
        <p:txBody>
          <a:bodyPr wrap="square" rtlCol="0">
            <a:spAutoFit/>
          </a:bodyPr>
          <a:lstStyle/>
          <a:p>
            <a:pPr algn="ctr"/>
            <a:r>
              <a:rPr lang="en-US" sz="1600" dirty="0" smtClean="0">
                <a:solidFill>
                  <a:schemeClr val="bg2">
                    <a:lumMod val="75000"/>
                  </a:schemeClr>
                </a:solidFill>
                <a:latin typeface="Georgia" charset="0"/>
                <a:ea typeface="Georgia" charset="0"/>
                <a:cs typeface="Georgia" charset="0"/>
              </a:rPr>
              <a:t>Created for CAGI 4			</a:t>
            </a:r>
            <a:r>
              <a:rPr lang="en-US" sz="1600" dirty="0" err="1" smtClean="0">
                <a:solidFill>
                  <a:schemeClr val="bg2">
                    <a:lumMod val="75000"/>
                  </a:schemeClr>
                </a:solidFill>
                <a:latin typeface="Georgia" charset="0"/>
                <a:ea typeface="Georgia" charset="0"/>
                <a:cs typeface="Georgia" charset="0"/>
              </a:rPr>
              <a:t>genomeinterpretation.org</a:t>
            </a:r>
            <a:r>
              <a:rPr lang="en-US" sz="1600" dirty="0" smtClean="0">
                <a:solidFill>
                  <a:schemeClr val="bg2">
                    <a:lumMod val="75000"/>
                  </a:schemeClr>
                </a:solidFill>
                <a:latin typeface="Georgia" charset="0"/>
                <a:ea typeface="Georgia" charset="0"/>
                <a:cs typeface="Georgia" charset="0"/>
              </a:rPr>
              <a:t>				Matt Edwards</a:t>
            </a:r>
            <a:endParaRPr lang="en-US" sz="1600" dirty="0">
              <a:solidFill>
                <a:schemeClr val="bg2">
                  <a:lumMod val="75000"/>
                </a:schemeClr>
              </a:solidFill>
              <a:latin typeface="Georgia" charset="0"/>
              <a:ea typeface="Georgia" charset="0"/>
              <a:cs typeface="Georgia" charset="0"/>
            </a:endParaRPr>
          </a:p>
        </p:txBody>
      </p:sp>
    </p:spTree>
    <p:extLst>
      <p:ext uri="{BB962C8B-B14F-4D97-AF65-F5344CB8AC3E}">
        <p14:creationId xmlns:p14="http://schemas.microsoft.com/office/powerpoint/2010/main" val="103737395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latin typeface="Georgia" charset="0"/>
                <a:ea typeface="Georgia" charset="0"/>
                <a:cs typeface="Georgia" charset="0"/>
              </a:rPr>
              <a:t>Classification model using </a:t>
            </a:r>
            <a:br>
              <a:rPr lang="en-US" sz="3600" dirty="0" smtClean="0">
                <a:latin typeface="Georgia" charset="0"/>
                <a:ea typeface="Georgia" charset="0"/>
                <a:cs typeface="Georgia" charset="0"/>
              </a:rPr>
            </a:br>
            <a:r>
              <a:rPr lang="en-US" sz="3600" dirty="0" smtClean="0">
                <a:latin typeface="Georgia" charset="0"/>
                <a:ea typeface="Georgia" charset="0"/>
                <a:cs typeface="Georgia" charset="0"/>
              </a:rPr>
              <a:t>clinical covariates</a:t>
            </a:r>
            <a:endParaRPr lang="en-US" sz="3600" dirty="0">
              <a:latin typeface="Georgia" charset="0"/>
              <a:ea typeface="Georgia" charset="0"/>
              <a:cs typeface="Georgia" charset="0"/>
            </a:endParaRPr>
          </a:p>
        </p:txBody>
      </p:sp>
      <p:sp>
        <p:nvSpPr>
          <p:cNvPr id="3" name="Content Placeholder 2"/>
          <p:cNvSpPr>
            <a:spLocks noGrp="1"/>
          </p:cNvSpPr>
          <p:nvPr>
            <p:ph idx="1"/>
          </p:nvPr>
        </p:nvSpPr>
        <p:spPr/>
        <p:txBody>
          <a:bodyPr/>
          <a:lstStyle/>
          <a:p>
            <a:r>
              <a:rPr lang="en-US" dirty="0" smtClean="0">
                <a:latin typeface="Georgia" charset="0"/>
                <a:ea typeface="Georgia" charset="0"/>
                <a:cs typeface="Georgia" charset="0"/>
              </a:rPr>
              <a:t>Use given binary threshold to train multiple two-class classifiers</a:t>
            </a:r>
          </a:p>
          <a:p>
            <a:r>
              <a:rPr lang="en-US" dirty="0" smtClean="0">
                <a:latin typeface="Georgia" charset="0"/>
                <a:ea typeface="Georgia" charset="0"/>
                <a:cs typeface="Georgia" charset="0"/>
              </a:rPr>
              <a:t>Average test (hold-out) results from 10-fold cross-validation:</a:t>
            </a:r>
          </a:p>
          <a:p>
            <a:endParaRPr lang="en-US" dirty="0">
              <a:latin typeface="Georgia" charset="0"/>
              <a:ea typeface="Georgia" charset="0"/>
              <a:cs typeface="Georgia" charset="0"/>
            </a:endParaRPr>
          </a:p>
          <a:p>
            <a:pPr marL="0" indent="0">
              <a:buNone/>
            </a:pPr>
            <a:r>
              <a:rPr lang="en-US" sz="500" dirty="0" smtClean="0">
                <a:latin typeface="Georgia" charset="0"/>
                <a:ea typeface="Georgia" charset="0"/>
                <a:cs typeface="Georgia" charset="0"/>
              </a:rPr>
              <a:t/>
            </a:r>
            <a:br>
              <a:rPr lang="en-US" sz="500" dirty="0" smtClean="0">
                <a:latin typeface="Georgia" charset="0"/>
                <a:ea typeface="Georgia" charset="0"/>
                <a:cs typeface="Georgia" charset="0"/>
              </a:rPr>
            </a:br>
            <a:r>
              <a:rPr lang="en-US" sz="500" dirty="0" smtClean="0">
                <a:latin typeface="Georgia" charset="0"/>
                <a:ea typeface="Georgia" charset="0"/>
                <a:cs typeface="Georgia" charset="0"/>
              </a:rPr>
              <a:t/>
            </a:r>
            <a:br>
              <a:rPr lang="en-US" sz="500" dirty="0" smtClean="0">
                <a:latin typeface="Georgia" charset="0"/>
                <a:ea typeface="Georgia" charset="0"/>
                <a:cs typeface="Georgia" charset="0"/>
              </a:rPr>
            </a:br>
            <a:endParaRPr lang="en-US" sz="500" dirty="0" smtClean="0">
              <a:latin typeface="Georgia" charset="0"/>
              <a:ea typeface="Georgia" charset="0"/>
              <a:cs typeface="Georgia" charset="0"/>
            </a:endParaRPr>
          </a:p>
          <a:p>
            <a:pPr marL="0" indent="0">
              <a:buNone/>
            </a:pPr>
            <a:endParaRPr lang="en-US" sz="500" dirty="0">
              <a:latin typeface="Georgia" charset="0"/>
              <a:ea typeface="Georgia" charset="0"/>
              <a:cs typeface="Georgia" charset="0"/>
            </a:endParaRPr>
          </a:p>
          <a:p>
            <a:endParaRPr lang="en-US" dirty="0" smtClean="0">
              <a:latin typeface="Georgia" charset="0"/>
              <a:ea typeface="Georgia" charset="0"/>
              <a:cs typeface="Georgia" charset="0"/>
            </a:endParaRPr>
          </a:p>
          <a:p>
            <a:r>
              <a:rPr lang="en-US" dirty="0" smtClean="0">
                <a:latin typeface="Georgia" charset="0"/>
                <a:ea typeface="Georgia" charset="0"/>
                <a:cs typeface="Georgia" charset="0"/>
              </a:rPr>
              <a:t>Sample model parameters:</a:t>
            </a:r>
            <a:endParaRPr lang="en-US" dirty="0">
              <a:latin typeface="Georgia" charset="0"/>
              <a:ea typeface="Georgia" charset="0"/>
              <a:cs typeface="Georgia" charset="0"/>
            </a:endParaRPr>
          </a:p>
        </p:txBody>
      </p:sp>
      <p:pic>
        <p:nvPicPr>
          <p:cNvPr id="5" name="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521869" y="2613784"/>
            <a:ext cx="2100263" cy="1743075"/>
          </a:xfrm>
          <a:prstGeom prst="rect">
            <a:avLst/>
          </a:prstGeom>
        </p:spPr>
      </p:pic>
      <p:pic>
        <p:nvPicPr>
          <p:cNvPr id="6" name="Picture 5"/>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493293" y="4637510"/>
            <a:ext cx="2157413" cy="1666875"/>
          </a:xfrm>
          <a:prstGeom prst="rect">
            <a:avLst/>
          </a:prstGeom>
        </p:spPr>
      </p:pic>
      <p:sp>
        <p:nvSpPr>
          <p:cNvPr id="7" name="TextBox 6"/>
          <p:cNvSpPr txBox="1"/>
          <p:nvPr/>
        </p:nvSpPr>
        <p:spPr>
          <a:xfrm>
            <a:off x="283048" y="6470247"/>
            <a:ext cx="8577905" cy="338554"/>
          </a:xfrm>
          <a:prstGeom prst="rect">
            <a:avLst/>
          </a:prstGeom>
          <a:noFill/>
        </p:spPr>
        <p:txBody>
          <a:bodyPr wrap="square" rtlCol="0">
            <a:spAutoFit/>
          </a:bodyPr>
          <a:lstStyle/>
          <a:p>
            <a:pPr algn="ctr"/>
            <a:r>
              <a:rPr lang="en-US" sz="1600" dirty="0" smtClean="0">
                <a:solidFill>
                  <a:schemeClr val="bg2">
                    <a:lumMod val="75000"/>
                  </a:schemeClr>
                </a:solidFill>
                <a:latin typeface="Georgia" charset="0"/>
                <a:ea typeface="Georgia" charset="0"/>
                <a:cs typeface="Georgia" charset="0"/>
              </a:rPr>
              <a:t>Created for CAGI 4			</a:t>
            </a:r>
            <a:r>
              <a:rPr lang="en-US" sz="1600" dirty="0" err="1" smtClean="0">
                <a:solidFill>
                  <a:schemeClr val="bg2">
                    <a:lumMod val="75000"/>
                  </a:schemeClr>
                </a:solidFill>
                <a:latin typeface="Georgia" charset="0"/>
                <a:ea typeface="Georgia" charset="0"/>
                <a:cs typeface="Georgia" charset="0"/>
              </a:rPr>
              <a:t>genomeinterpretation.org</a:t>
            </a:r>
            <a:r>
              <a:rPr lang="en-US" sz="1600" dirty="0" smtClean="0">
                <a:solidFill>
                  <a:schemeClr val="bg2">
                    <a:lumMod val="75000"/>
                  </a:schemeClr>
                </a:solidFill>
                <a:latin typeface="Georgia" charset="0"/>
                <a:ea typeface="Georgia" charset="0"/>
                <a:cs typeface="Georgia" charset="0"/>
              </a:rPr>
              <a:t>				Matt Edwards</a:t>
            </a:r>
            <a:endParaRPr lang="en-US" sz="1600" dirty="0">
              <a:solidFill>
                <a:schemeClr val="bg2">
                  <a:lumMod val="75000"/>
                </a:schemeClr>
              </a:solidFill>
              <a:latin typeface="Georgia" charset="0"/>
              <a:ea typeface="Georgia" charset="0"/>
              <a:cs typeface="Georgia" charset="0"/>
            </a:endParaRPr>
          </a:p>
        </p:txBody>
      </p:sp>
    </p:spTree>
    <p:extLst>
      <p:ext uri="{BB962C8B-B14F-4D97-AF65-F5344CB8AC3E}">
        <p14:creationId xmlns:p14="http://schemas.microsoft.com/office/powerpoint/2010/main" val="1041357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latin typeface="Georgia" charset="0"/>
                <a:ea typeface="Georgia" charset="0"/>
                <a:cs typeface="Georgia" charset="0"/>
              </a:rPr>
              <a:t>Classification model using </a:t>
            </a:r>
            <a:br>
              <a:rPr lang="en-US" sz="3600" dirty="0" smtClean="0">
                <a:latin typeface="Georgia" charset="0"/>
                <a:ea typeface="Georgia" charset="0"/>
                <a:cs typeface="Georgia" charset="0"/>
              </a:rPr>
            </a:br>
            <a:r>
              <a:rPr lang="en-US" sz="3600" dirty="0" smtClean="0">
                <a:latin typeface="Georgia" charset="0"/>
                <a:ea typeface="Georgia" charset="0"/>
                <a:cs typeface="Georgia" charset="0"/>
              </a:rPr>
              <a:t>genetic data</a:t>
            </a:r>
            <a:endParaRPr lang="en-US" sz="3600" dirty="0">
              <a:latin typeface="Georgia" charset="0"/>
              <a:ea typeface="Georgia" charset="0"/>
              <a:cs typeface="Georgia" charset="0"/>
            </a:endParaRPr>
          </a:p>
        </p:txBody>
      </p:sp>
      <p:sp>
        <p:nvSpPr>
          <p:cNvPr id="8" name="Content Placeholder 7"/>
          <p:cNvSpPr>
            <a:spLocks noGrp="1"/>
          </p:cNvSpPr>
          <p:nvPr>
            <p:ph idx="1"/>
          </p:nvPr>
        </p:nvSpPr>
        <p:spPr>
          <a:xfrm>
            <a:off x="822959" y="1845733"/>
            <a:ext cx="8037994" cy="4381447"/>
          </a:xfrm>
        </p:spPr>
        <p:txBody>
          <a:bodyPr>
            <a:normAutofit lnSpcReduction="10000"/>
          </a:bodyPr>
          <a:lstStyle/>
          <a:p>
            <a:r>
              <a:rPr lang="en-US" sz="1800" dirty="0" smtClean="0">
                <a:latin typeface="Georgia" charset="0"/>
                <a:ea typeface="Georgia" charset="0"/>
                <a:cs typeface="Georgia" charset="0"/>
              </a:rPr>
              <a:t>Heuristic </a:t>
            </a:r>
            <a:r>
              <a:rPr lang="en-US" sz="1800" dirty="0" smtClean="0">
                <a:latin typeface="Georgia" charset="0"/>
                <a:ea typeface="Georgia" charset="0"/>
                <a:cs typeface="Georgia" charset="0"/>
              </a:rPr>
              <a:t>pre-screening approach: restrict to variants affecting genes with known associations </a:t>
            </a:r>
            <a:r>
              <a:rPr lang="en-US" sz="1800" dirty="0" smtClean="0">
                <a:latin typeface="Georgia" charset="0"/>
                <a:ea typeface="Georgia" charset="0"/>
                <a:cs typeface="Georgia" charset="0"/>
              </a:rPr>
              <a:t>with warfarin dosage or tolerance</a:t>
            </a:r>
          </a:p>
          <a:p>
            <a:r>
              <a:rPr lang="en-US" sz="1800" dirty="0" smtClean="0">
                <a:latin typeface="Georgia" charset="0"/>
                <a:ea typeface="Georgia" charset="0"/>
                <a:cs typeface="Georgia" charset="0"/>
              </a:rPr>
              <a:t>(Using challenge description references and NHGRI-EBI GWAS catalog)</a:t>
            </a:r>
            <a:r>
              <a:rPr lang="en-US" sz="1800" dirty="0" smtClean="0">
                <a:latin typeface="Georgia" charset="0"/>
                <a:ea typeface="Georgia" charset="0"/>
                <a:cs typeface="Georgia" charset="0"/>
              </a:rPr>
              <a:t/>
            </a:r>
            <a:br>
              <a:rPr lang="en-US" sz="1800" dirty="0" smtClean="0">
                <a:latin typeface="Georgia" charset="0"/>
                <a:ea typeface="Georgia" charset="0"/>
                <a:cs typeface="Georgia" charset="0"/>
              </a:rPr>
            </a:br>
            <a:endParaRPr lang="en-US" sz="1800" dirty="0" smtClean="0">
              <a:latin typeface="Georgia" charset="0"/>
              <a:ea typeface="Georgia" charset="0"/>
              <a:cs typeface="Georgia" charset="0"/>
            </a:endParaRPr>
          </a:p>
          <a:p>
            <a:pPr lvl="1"/>
            <a:r>
              <a:rPr lang="en-US" sz="1600" dirty="0" smtClean="0">
                <a:latin typeface="Georgia" charset="0"/>
                <a:ea typeface="Georgia" charset="0"/>
                <a:cs typeface="Georgia" charset="0"/>
              </a:rPr>
              <a:t>VKORC1 </a:t>
            </a:r>
            <a:r>
              <a:rPr lang="en-US" sz="1600" dirty="0" smtClean="0">
                <a:solidFill>
                  <a:schemeClr val="accent3"/>
                </a:solidFill>
                <a:latin typeface="Georgia" charset="0"/>
                <a:ea typeface="Georgia" charset="0"/>
                <a:cs typeface="Georgia" charset="0"/>
              </a:rPr>
              <a:t>(used </a:t>
            </a:r>
            <a:r>
              <a:rPr lang="en-US" sz="1600" dirty="0" smtClean="0">
                <a:solidFill>
                  <a:schemeClr val="accent3"/>
                </a:solidFill>
                <a:latin typeface="Georgia" charset="0"/>
                <a:ea typeface="Georgia" charset="0"/>
                <a:cs typeface="Georgia" charset="0"/>
              </a:rPr>
              <a:t>in IWPC model)</a:t>
            </a:r>
          </a:p>
          <a:p>
            <a:pPr lvl="1"/>
            <a:r>
              <a:rPr lang="en-US" sz="1600" dirty="0" smtClean="0">
                <a:latin typeface="Georgia" charset="0"/>
                <a:ea typeface="Georgia" charset="0"/>
                <a:cs typeface="Georgia" charset="0"/>
              </a:rPr>
              <a:t>CALU </a:t>
            </a:r>
            <a:r>
              <a:rPr lang="en-US" sz="1600" dirty="0" smtClean="0">
                <a:solidFill>
                  <a:schemeClr val="accent3"/>
                </a:solidFill>
                <a:latin typeface="Georgia" charset="0"/>
                <a:ea typeface="Georgia" charset="0"/>
                <a:cs typeface="Georgia" charset="0"/>
              </a:rPr>
              <a:t>(</a:t>
            </a:r>
            <a:r>
              <a:rPr lang="en-US" sz="1600" dirty="0" err="1" smtClean="0">
                <a:solidFill>
                  <a:schemeClr val="accent3"/>
                </a:solidFill>
                <a:latin typeface="Georgia" charset="0"/>
                <a:ea typeface="Georgia" charset="0"/>
                <a:cs typeface="Georgia" charset="0"/>
              </a:rPr>
              <a:t>Voora</a:t>
            </a:r>
            <a:r>
              <a:rPr lang="en-US" sz="1600" dirty="0" smtClean="0">
                <a:solidFill>
                  <a:schemeClr val="accent3"/>
                </a:solidFill>
                <a:latin typeface="Georgia" charset="0"/>
                <a:ea typeface="Georgia" charset="0"/>
                <a:cs typeface="Georgia" charset="0"/>
              </a:rPr>
              <a:t> et al. 2010)</a:t>
            </a:r>
          </a:p>
          <a:p>
            <a:pPr lvl="1"/>
            <a:r>
              <a:rPr lang="en-US" sz="1600" dirty="0" smtClean="0">
                <a:latin typeface="Georgia" charset="0"/>
                <a:ea typeface="Georgia" charset="0"/>
                <a:cs typeface="Georgia" charset="0"/>
              </a:rPr>
              <a:t>GGCX </a:t>
            </a:r>
            <a:r>
              <a:rPr lang="en-US" sz="1600" dirty="0" smtClean="0">
                <a:solidFill>
                  <a:schemeClr val="accent3"/>
                </a:solidFill>
                <a:latin typeface="Georgia" charset="0"/>
                <a:ea typeface="Georgia" charset="0"/>
                <a:cs typeface="Georgia" charset="0"/>
              </a:rPr>
              <a:t>(King et al. 2010)</a:t>
            </a:r>
          </a:p>
          <a:p>
            <a:pPr lvl="1"/>
            <a:r>
              <a:rPr lang="en-US" sz="1600" dirty="0" smtClean="0">
                <a:latin typeface="Georgia" charset="0"/>
                <a:ea typeface="Georgia" charset="0"/>
                <a:cs typeface="Georgia" charset="0"/>
              </a:rPr>
              <a:t>CYP2C9 </a:t>
            </a:r>
            <a:r>
              <a:rPr lang="en-US" sz="1600" dirty="0" smtClean="0">
                <a:solidFill>
                  <a:schemeClr val="accent3"/>
                </a:solidFill>
                <a:latin typeface="Georgia" charset="0"/>
                <a:ea typeface="Georgia" charset="0"/>
                <a:cs typeface="Georgia" charset="0"/>
              </a:rPr>
              <a:t>(used in IWPC model)</a:t>
            </a:r>
          </a:p>
          <a:p>
            <a:pPr lvl="1"/>
            <a:r>
              <a:rPr lang="en-US" sz="1600" dirty="0" smtClean="0">
                <a:latin typeface="Georgia" charset="0"/>
                <a:ea typeface="Georgia" charset="0"/>
                <a:cs typeface="Georgia" charset="0"/>
              </a:rPr>
              <a:t>CYP4F2</a:t>
            </a:r>
            <a:r>
              <a:rPr lang="en-US" sz="1600" dirty="0" smtClean="0">
                <a:solidFill>
                  <a:schemeClr val="accent3"/>
                </a:solidFill>
                <a:latin typeface="Georgia" charset="0"/>
                <a:ea typeface="Georgia" charset="0"/>
                <a:cs typeface="Georgia" charset="0"/>
              </a:rPr>
              <a:t> (Caldwell et al. 2008)</a:t>
            </a:r>
          </a:p>
          <a:p>
            <a:pPr lvl="1"/>
            <a:r>
              <a:rPr lang="en-US" sz="1600" dirty="0" smtClean="0">
                <a:latin typeface="Georgia" charset="0"/>
                <a:ea typeface="Georgia" charset="0"/>
                <a:cs typeface="Georgia" charset="0"/>
              </a:rPr>
              <a:t>FPGS </a:t>
            </a:r>
            <a:r>
              <a:rPr lang="en-US" sz="1600" dirty="0" smtClean="0">
                <a:solidFill>
                  <a:schemeClr val="accent3"/>
                </a:solidFill>
                <a:latin typeface="Georgia" charset="0"/>
                <a:ea typeface="Georgia" charset="0"/>
                <a:cs typeface="Georgia" charset="0"/>
              </a:rPr>
              <a:t>(</a:t>
            </a:r>
            <a:r>
              <a:rPr lang="en-US" sz="1600" dirty="0" err="1" smtClean="0">
                <a:solidFill>
                  <a:schemeClr val="accent3"/>
                </a:solidFill>
                <a:latin typeface="Georgia" charset="0"/>
                <a:ea typeface="Georgia" charset="0"/>
                <a:cs typeface="Georgia" charset="0"/>
              </a:rPr>
              <a:t>Daneshjou</a:t>
            </a:r>
            <a:r>
              <a:rPr lang="en-US" sz="1600" dirty="0" smtClean="0">
                <a:solidFill>
                  <a:schemeClr val="accent3"/>
                </a:solidFill>
                <a:latin typeface="Georgia" charset="0"/>
                <a:ea typeface="Georgia" charset="0"/>
                <a:cs typeface="Georgia" charset="0"/>
              </a:rPr>
              <a:t> et al. 2014</a:t>
            </a:r>
            <a:r>
              <a:rPr lang="en-US" sz="1600" dirty="0" smtClean="0">
                <a:solidFill>
                  <a:schemeClr val="accent3"/>
                </a:solidFill>
                <a:latin typeface="Georgia" charset="0"/>
                <a:ea typeface="Georgia" charset="0"/>
                <a:cs typeface="Georgia" charset="0"/>
              </a:rPr>
              <a:t>)</a:t>
            </a:r>
          </a:p>
          <a:p>
            <a:pPr lvl="1"/>
            <a:r>
              <a:rPr lang="en-US" sz="1600" dirty="0" smtClean="0">
                <a:latin typeface="Georgia" charset="0"/>
                <a:ea typeface="Georgia" charset="0"/>
                <a:cs typeface="Georgia" charset="0"/>
              </a:rPr>
              <a:t>CDHR3 </a:t>
            </a:r>
            <a:r>
              <a:rPr lang="en-US" sz="1600" dirty="0" smtClean="0">
                <a:solidFill>
                  <a:schemeClr val="accent3"/>
                </a:solidFill>
                <a:latin typeface="Georgia" charset="0"/>
                <a:ea typeface="Georgia" charset="0"/>
                <a:cs typeface="Georgia" charset="0"/>
              </a:rPr>
              <a:t>(Cha et al. 2010)</a:t>
            </a:r>
          </a:p>
          <a:p>
            <a:pPr lvl="1"/>
            <a:r>
              <a:rPr lang="en-US" sz="1600" dirty="0" smtClean="0">
                <a:latin typeface="Georgia" charset="0"/>
                <a:ea typeface="Georgia" charset="0"/>
                <a:cs typeface="Georgia" charset="0"/>
              </a:rPr>
              <a:t>HNF4GP1 </a:t>
            </a:r>
            <a:r>
              <a:rPr lang="en-US" sz="1600" dirty="0" smtClean="0">
                <a:solidFill>
                  <a:schemeClr val="accent3"/>
                </a:solidFill>
                <a:latin typeface="Georgia" charset="0"/>
                <a:ea typeface="Georgia" charset="0"/>
                <a:cs typeface="Georgia" charset="0"/>
              </a:rPr>
              <a:t>(Cha et al. 2010)</a:t>
            </a:r>
          </a:p>
          <a:p>
            <a:pPr lvl="1"/>
            <a:r>
              <a:rPr lang="en-US" sz="1600" dirty="0" smtClean="0">
                <a:latin typeface="Georgia" charset="0"/>
                <a:ea typeface="Georgia" charset="0"/>
                <a:cs typeface="Georgia" charset="0"/>
              </a:rPr>
              <a:t>CACNA1C </a:t>
            </a:r>
            <a:r>
              <a:rPr lang="en-US" sz="1600" dirty="0" smtClean="0">
                <a:solidFill>
                  <a:schemeClr val="accent3"/>
                </a:solidFill>
                <a:latin typeface="Georgia" charset="0"/>
                <a:ea typeface="Georgia" charset="0"/>
                <a:cs typeface="Georgia" charset="0"/>
              </a:rPr>
              <a:t>(Cooper et al. 2008)</a:t>
            </a:r>
            <a:r>
              <a:rPr lang="en-US" sz="1600" dirty="0" smtClean="0">
                <a:solidFill>
                  <a:schemeClr val="accent3"/>
                </a:solidFill>
                <a:latin typeface="Georgia" charset="0"/>
                <a:ea typeface="Georgia" charset="0"/>
                <a:cs typeface="Georgia" charset="0"/>
              </a:rPr>
              <a:t/>
            </a:r>
            <a:br>
              <a:rPr lang="en-US" sz="1600" dirty="0" smtClean="0">
                <a:solidFill>
                  <a:schemeClr val="accent3"/>
                </a:solidFill>
                <a:latin typeface="Georgia" charset="0"/>
                <a:ea typeface="Georgia" charset="0"/>
                <a:cs typeface="Georgia" charset="0"/>
              </a:rPr>
            </a:br>
            <a:endParaRPr lang="en-US" sz="1600" dirty="0" smtClean="0">
              <a:solidFill>
                <a:schemeClr val="accent3"/>
              </a:solidFill>
              <a:latin typeface="Georgia" charset="0"/>
              <a:ea typeface="Georgia" charset="0"/>
              <a:cs typeface="Georgia" charset="0"/>
            </a:endParaRPr>
          </a:p>
          <a:p>
            <a:r>
              <a:rPr lang="en-US" sz="1800" dirty="0" smtClean="0">
                <a:latin typeface="Georgia" charset="0"/>
                <a:ea typeface="Georgia" charset="0"/>
                <a:cs typeface="Georgia" charset="0"/>
              </a:rPr>
              <a:t>Results </a:t>
            </a:r>
            <a:r>
              <a:rPr lang="en-US" sz="1800" dirty="0" smtClean="0">
                <a:latin typeface="Georgia" charset="0"/>
                <a:ea typeface="Georgia" charset="0"/>
                <a:cs typeface="Georgia" charset="0"/>
              </a:rPr>
              <a:t>in a filtered set of 75 </a:t>
            </a:r>
            <a:r>
              <a:rPr lang="en-US" sz="1800" dirty="0" smtClean="0">
                <a:latin typeface="Georgia" charset="0"/>
                <a:ea typeface="Georgia" charset="0"/>
                <a:cs typeface="Georgia" charset="0"/>
              </a:rPr>
              <a:t>variants (down from ~600k)</a:t>
            </a:r>
            <a:endParaRPr lang="en-US" sz="1800" dirty="0" smtClean="0">
              <a:latin typeface="Georgia" charset="0"/>
              <a:ea typeface="Georgia" charset="0"/>
              <a:cs typeface="Georgia" charset="0"/>
            </a:endParaRPr>
          </a:p>
        </p:txBody>
      </p:sp>
      <p:sp>
        <p:nvSpPr>
          <p:cNvPr id="9" name="TextBox 8"/>
          <p:cNvSpPr txBox="1"/>
          <p:nvPr/>
        </p:nvSpPr>
        <p:spPr>
          <a:xfrm>
            <a:off x="283048" y="6470247"/>
            <a:ext cx="8577905" cy="338554"/>
          </a:xfrm>
          <a:prstGeom prst="rect">
            <a:avLst/>
          </a:prstGeom>
          <a:noFill/>
        </p:spPr>
        <p:txBody>
          <a:bodyPr wrap="square" rtlCol="0">
            <a:spAutoFit/>
          </a:bodyPr>
          <a:lstStyle/>
          <a:p>
            <a:pPr algn="ctr"/>
            <a:r>
              <a:rPr lang="en-US" sz="1600" dirty="0" smtClean="0">
                <a:solidFill>
                  <a:schemeClr val="bg2">
                    <a:lumMod val="75000"/>
                  </a:schemeClr>
                </a:solidFill>
                <a:latin typeface="Georgia" charset="0"/>
                <a:ea typeface="Georgia" charset="0"/>
                <a:cs typeface="Georgia" charset="0"/>
              </a:rPr>
              <a:t>Created for CAGI 4			</a:t>
            </a:r>
            <a:r>
              <a:rPr lang="en-US" sz="1600" dirty="0" err="1" smtClean="0">
                <a:solidFill>
                  <a:schemeClr val="bg2">
                    <a:lumMod val="75000"/>
                  </a:schemeClr>
                </a:solidFill>
                <a:latin typeface="Georgia" charset="0"/>
                <a:ea typeface="Georgia" charset="0"/>
                <a:cs typeface="Georgia" charset="0"/>
              </a:rPr>
              <a:t>genomeinterpretation.org</a:t>
            </a:r>
            <a:r>
              <a:rPr lang="en-US" sz="1600" dirty="0" smtClean="0">
                <a:solidFill>
                  <a:schemeClr val="bg2">
                    <a:lumMod val="75000"/>
                  </a:schemeClr>
                </a:solidFill>
                <a:latin typeface="Georgia" charset="0"/>
                <a:ea typeface="Georgia" charset="0"/>
                <a:cs typeface="Georgia" charset="0"/>
              </a:rPr>
              <a:t>				Matt Edwards</a:t>
            </a:r>
            <a:endParaRPr lang="en-US" sz="1600" dirty="0">
              <a:solidFill>
                <a:schemeClr val="bg2">
                  <a:lumMod val="75000"/>
                </a:schemeClr>
              </a:solidFill>
              <a:latin typeface="Georgia" charset="0"/>
              <a:ea typeface="Georgia" charset="0"/>
              <a:cs typeface="Georgia" charset="0"/>
            </a:endParaRPr>
          </a:p>
        </p:txBody>
      </p:sp>
    </p:spTree>
    <p:extLst>
      <p:ext uri="{BB962C8B-B14F-4D97-AF65-F5344CB8AC3E}">
        <p14:creationId xmlns:p14="http://schemas.microsoft.com/office/powerpoint/2010/main" val="138855533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latin typeface="Georgia" charset="0"/>
                <a:ea typeface="Georgia" charset="0"/>
                <a:cs typeface="Georgia" charset="0"/>
              </a:rPr>
              <a:t>Classification model using </a:t>
            </a:r>
            <a:br>
              <a:rPr lang="en-US" sz="3600" dirty="0" smtClean="0">
                <a:latin typeface="Georgia" charset="0"/>
                <a:ea typeface="Georgia" charset="0"/>
                <a:cs typeface="Georgia" charset="0"/>
              </a:rPr>
            </a:br>
            <a:r>
              <a:rPr lang="en-US" sz="3600" dirty="0" smtClean="0">
                <a:latin typeface="Georgia" charset="0"/>
                <a:ea typeface="Georgia" charset="0"/>
                <a:cs typeface="Georgia" charset="0"/>
              </a:rPr>
              <a:t>genetic data</a:t>
            </a:r>
            <a:endParaRPr lang="en-US" sz="3600" dirty="0">
              <a:latin typeface="Georgia" charset="0"/>
              <a:ea typeface="Georgia" charset="0"/>
              <a:cs typeface="Georgia" charset="0"/>
            </a:endParaRPr>
          </a:p>
        </p:txBody>
      </p:sp>
      <p:sp>
        <p:nvSpPr>
          <p:cNvPr id="3" name="Content Placeholder 2"/>
          <p:cNvSpPr>
            <a:spLocks noGrp="1"/>
          </p:cNvSpPr>
          <p:nvPr>
            <p:ph idx="1"/>
          </p:nvPr>
        </p:nvSpPr>
        <p:spPr>
          <a:xfrm>
            <a:off x="822959" y="1944546"/>
            <a:ext cx="7765455" cy="4247909"/>
          </a:xfrm>
        </p:spPr>
        <p:txBody>
          <a:bodyPr/>
          <a:lstStyle/>
          <a:p>
            <a:r>
              <a:rPr lang="en-US" dirty="0" smtClean="0">
                <a:latin typeface="Georgia" charset="0"/>
                <a:ea typeface="Georgia" charset="0"/>
                <a:cs typeface="Georgia" charset="0"/>
              </a:rPr>
              <a:t>Start with 75 candidate variants, </a:t>
            </a:r>
            <a:r>
              <a:rPr lang="en-US" dirty="0" smtClean="0">
                <a:latin typeface="Georgia" charset="0"/>
                <a:ea typeface="Georgia" charset="0"/>
                <a:cs typeface="Georgia" charset="0"/>
              </a:rPr>
              <a:t>pre-screen </a:t>
            </a:r>
            <a:r>
              <a:rPr lang="en-US" dirty="0" smtClean="0">
                <a:latin typeface="Georgia" charset="0"/>
                <a:ea typeface="Georgia" charset="0"/>
                <a:cs typeface="Georgia" charset="0"/>
              </a:rPr>
              <a:t>and reduce to 11 using </a:t>
            </a:r>
            <a:br>
              <a:rPr lang="en-US" dirty="0" smtClean="0">
                <a:latin typeface="Georgia" charset="0"/>
                <a:ea typeface="Georgia" charset="0"/>
                <a:cs typeface="Georgia" charset="0"/>
              </a:rPr>
            </a:br>
            <a:r>
              <a:rPr lang="en-US" dirty="0" smtClean="0">
                <a:latin typeface="Georgia" charset="0"/>
                <a:ea typeface="Georgia" charset="0"/>
                <a:cs typeface="Georgia" charset="0"/>
              </a:rPr>
              <a:t>L</a:t>
            </a:r>
            <a:r>
              <a:rPr lang="en-US" baseline="-25000" dirty="0" smtClean="0">
                <a:latin typeface="Georgia" charset="0"/>
                <a:ea typeface="Georgia" charset="0"/>
                <a:cs typeface="Georgia" charset="0"/>
              </a:rPr>
              <a:t>1</a:t>
            </a:r>
            <a:r>
              <a:rPr lang="en-US" dirty="0" smtClean="0">
                <a:latin typeface="Georgia" charset="0"/>
                <a:ea typeface="Georgia" charset="0"/>
                <a:cs typeface="Georgia" charset="0"/>
              </a:rPr>
              <a:t> regularized logistic regression with a weak penalty</a:t>
            </a:r>
          </a:p>
          <a:p>
            <a:r>
              <a:rPr lang="en-US" dirty="0" smtClean="0">
                <a:latin typeface="Georgia" charset="0"/>
                <a:ea typeface="Georgia" charset="0"/>
                <a:cs typeface="Georgia" charset="0"/>
              </a:rPr>
              <a:t>Use the number of non-reference alleles in a sample as feature value</a:t>
            </a:r>
          </a:p>
          <a:p>
            <a:r>
              <a:rPr lang="en-US" dirty="0" smtClean="0">
                <a:latin typeface="Georgia" charset="0"/>
                <a:ea typeface="Georgia" charset="0"/>
                <a:cs typeface="Georgia" charset="0"/>
              </a:rPr>
              <a:t>Apply a range of classification models</a:t>
            </a:r>
          </a:p>
          <a:p>
            <a:r>
              <a:rPr lang="en-US" dirty="0" smtClean="0">
                <a:latin typeface="Georgia" charset="0"/>
                <a:ea typeface="Georgia" charset="0"/>
                <a:cs typeface="Georgia" charset="0"/>
              </a:rPr>
              <a:t>Average test (hold-out) results from 10-fold cross-validation:</a:t>
            </a:r>
          </a:p>
          <a:p>
            <a:endParaRPr lang="en-US" dirty="0">
              <a:latin typeface="Georgia" charset="0"/>
              <a:ea typeface="Georgia" charset="0"/>
              <a:cs typeface="Georgia" charset="0"/>
            </a:endParaRPr>
          </a:p>
          <a:p>
            <a:endParaRPr lang="en-US" dirty="0" smtClean="0">
              <a:latin typeface="Georgia" charset="0"/>
              <a:ea typeface="Georgia" charset="0"/>
              <a:cs typeface="Georgia" charset="0"/>
            </a:endParaRPr>
          </a:p>
          <a:p>
            <a:endParaRPr lang="en-US" dirty="0">
              <a:latin typeface="Georgia" charset="0"/>
              <a:ea typeface="Georgia" charset="0"/>
              <a:cs typeface="Georgia" charset="0"/>
            </a:endParaRPr>
          </a:p>
        </p:txBody>
      </p:sp>
      <p:pic>
        <p:nvPicPr>
          <p:cNvPr id="4" name="Picture 3"/>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314700" y="3938215"/>
            <a:ext cx="2514600" cy="2314575"/>
          </a:xfrm>
          <a:prstGeom prst="rect">
            <a:avLst/>
          </a:prstGeom>
        </p:spPr>
      </p:pic>
      <p:sp>
        <p:nvSpPr>
          <p:cNvPr id="6" name="TextBox 5"/>
          <p:cNvSpPr txBox="1"/>
          <p:nvPr/>
        </p:nvSpPr>
        <p:spPr>
          <a:xfrm>
            <a:off x="283048" y="6470247"/>
            <a:ext cx="8577905" cy="338554"/>
          </a:xfrm>
          <a:prstGeom prst="rect">
            <a:avLst/>
          </a:prstGeom>
          <a:noFill/>
        </p:spPr>
        <p:txBody>
          <a:bodyPr wrap="square" rtlCol="0">
            <a:spAutoFit/>
          </a:bodyPr>
          <a:lstStyle/>
          <a:p>
            <a:pPr algn="ctr"/>
            <a:r>
              <a:rPr lang="en-US" sz="1600" dirty="0" smtClean="0">
                <a:solidFill>
                  <a:schemeClr val="bg2">
                    <a:lumMod val="75000"/>
                  </a:schemeClr>
                </a:solidFill>
                <a:latin typeface="Georgia" charset="0"/>
                <a:ea typeface="Georgia" charset="0"/>
                <a:cs typeface="Georgia" charset="0"/>
              </a:rPr>
              <a:t>Created for CAGI 4			</a:t>
            </a:r>
            <a:r>
              <a:rPr lang="en-US" sz="1600" dirty="0" err="1" smtClean="0">
                <a:solidFill>
                  <a:schemeClr val="bg2">
                    <a:lumMod val="75000"/>
                  </a:schemeClr>
                </a:solidFill>
                <a:latin typeface="Georgia" charset="0"/>
                <a:ea typeface="Georgia" charset="0"/>
                <a:cs typeface="Georgia" charset="0"/>
              </a:rPr>
              <a:t>genomeinterpretation.org</a:t>
            </a:r>
            <a:r>
              <a:rPr lang="en-US" sz="1600" dirty="0" smtClean="0">
                <a:solidFill>
                  <a:schemeClr val="bg2">
                    <a:lumMod val="75000"/>
                  </a:schemeClr>
                </a:solidFill>
                <a:latin typeface="Georgia" charset="0"/>
                <a:ea typeface="Georgia" charset="0"/>
                <a:cs typeface="Georgia" charset="0"/>
              </a:rPr>
              <a:t>				Matt Edwards</a:t>
            </a:r>
            <a:endParaRPr lang="en-US" sz="1600" dirty="0">
              <a:solidFill>
                <a:schemeClr val="bg2">
                  <a:lumMod val="75000"/>
                </a:schemeClr>
              </a:solidFill>
              <a:latin typeface="Georgia" charset="0"/>
              <a:ea typeface="Georgia" charset="0"/>
              <a:cs typeface="Georgia" charset="0"/>
            </a:endParaRPr>
          </a:p>
        </p:txBody>
      </p:sp>
    </p:spTree>
    <p:extLst>
      <p:ext uri="{BB962C8B-B14F-4D97-AF65-F5344CB8AC3E}">
        <p14:creationId xmlns:p14="http://schemas.microsoft.com/office/powerpoint/2010/main" val="81722443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latin typeface="Georgia" charset="0"/>
                <a:ea typeface="Georgia" charset="0"/>
                <a:cs typeface="Georgia" charset="0"/>
              </a:rPr>
              <a:t>Classification model using </a:t>
            </a:r>
            <a:br>
              <a:rPr lang="en-US" sz="3600" dirty="0" smtClean="0">
                <a:latin typeface="Georgia" charset="0"/>
                <a:ea typeface="Georgia" charset="0"/>
                <a:cs typeface="Georgia" charset="0"/>
              </a:rPr>
            </a:br>
            <a:r>
              <a:rPr lang="en-US" sz="3600" dirty="0" smtClean="0">
                <a:latin typeface="Georgia" charset="0"/>
                <a:ea typeface="Georgia" charset="0"/>
                <a:cs typeface="Georgia" charset="0"/>
              </a:rPr>
              <a:t>genetic data</a:t>
            </a:r>
            <a:endParaRPr lang="en-US" sz="3600" dirty="0">
              <a:latin typeface="Georgia" charset="0"/>
              <a:ea typeface="Georgia" charset="0"/>
              <a:cs typeface="Georgia" charset="0"/>
            </a:endParaRPr>
          </a:p>
        </p:txBody>
      </p:sp>
      <p:sp>
        <p:nvSpPr>
          <p:cNvPr id="3" name="Content Placeholder 2"/>
          <p:cNvSpPr>
            <a:spLocks noGrp="1"/>
          </p:cNvSpPr>
          <p:nvPr>
            <p:ph idx="1"/>
          </p:nvPr>
        </p:nvSpPr>
        <p:spPr>
          <a:xfrm>
            <a:off x="822959" y="1944546"/>
            <a:ext cx="7765455" cy="4247909"/>
          </a:xfrm>
        </p:spPr>
        <p:txBody>
          <a:bodyPr/>
          <a:lstStyle/>
          <a:p>
            <a:r>
              <a:rPr lang="en-US" dirty="0" smtClean="0">
                <a:latin typeface="Georgia" charset="0"/>
                <a:ea typeface="Georgia" charset="0"/>
                <a:cs typeface="Georgia" charset="0"/>
              </a:rPr>
              <a:t>Model coefficient values from sample classification model:</a:t>
            </a:r>
            <a:endParaRPr lang="en-US" dirty="0">
              <a:latin typeface="Georgia" charset="0"/>
              <a:ea typeface="Georgia" charset="0"/>
              <a:cs typeface="Georgia" charset="0"/>
            </a:endParaRPr>
          </a:p>
        </p:txBody>
      </p:sp>
      <p:sp>
        <p:nvSpPr>
          <p:cNvPr id="6" name="TextBox 5"/>
          <p:cNvSpPr txBox="1"/>
          <p:nvPr/>
        </p:nvSpPr>
        <p:spPr>
          <a:xfrm>
            <a:off x="283048" y="6470247"/>
            <a:ext cx="8577905" cy="338554"/>
          </a:xfrm>
          <a:prstGeom prst="rect">
            <a:avLst/>
          </a:prstGeom>
          <a:noFill/>
        </p:spPr>
        <p:txBody>
          <a:bodyPr wrap="square" rtlCol="0">
            <a:spAutoFit/>
          </a:bodyPr>
          <a:lstStyle/>
          <a:p>
            <a:pPr algn="ctr"/>
            <a:r>
              <a:rPr lang="en-US" sz="1600" dirty="0" smtClean="0">
                <a:solidFill>
                  <a:schemeClr val="bg2">
                    <a:lumMod val="75000"/>
                  </a:schemeClr>
                </a:solidFill>
                <a:latin typeface="Georgia" charset="0"/>
                <a:ea typeface="Georgia" charset="0"/>
                <a:cs typeface="Georgia" charset="0"/>
              </a:rPr>
              <a:t>Created for CAGI 4			</a:t>
            </a:r>
            <a:r>
              <a:rPr lang="en-US" sz="1600" dirty="0" err="1" smtClean="0">
                <a:solidFill>
                  <a:schemeClr val="bg2">
                    <a:lumMod val="75000"/>
                  </a:schemeClr>
                </a:solidFill>
                <a:latin typeface="Georgia" charset="0"/>
                <a:ea typeface="Georgia" charset="0"/>
                <a:cs typeface="Georgia" charset="0"/>
              </a:rPr>
              <a:t>genomeinterpretation.org</a:t>
            </a:r>
            <a:r>
              <a:rPr lang="en-US" sz="1600" dirty="0" smtClean="0">
                <a:solidFill>
                  <a:schemeClr val="bg2">
                    <a:lumMod val="75000"/>
                  </a:schemeClr>
                </a:solidFill>
                <a:latin typeface="Georgia" charset="0"/>
                <a:ea typeface="Georgia" charset="0"/>
                <a:cs typeface="Georgia" charset="0"/>
              </a:rPr>
              <a:t>				Matt Edwards</a:t>
            </a:r>
            <a:endParaRPr lang="en-US" sz="1600" dirty="0">
              <a:solidFill>
                <a:schemeClr val="bg2">
                  <a:lumMod val="75000"/>
                </a:schemeClr>
              </a:solidFill>
              <a:latin typeface="Georgia" charset="0"/>
              <a:ea typeface="Georgia" charset="0"/>
              <a:cs typeface="Georgia" charset="0"/>
            </a:endParaRPr>
          </a:p>
        </p:txBody>
      </p:sp>
      <p:pic>
        <p:nvPicPr>
          <p:cNvPr id="5" name="Picture 4"/>
          <p:cNvPicPr>
            <a:picLocks noChangeAspect="1"/>
          </p:cNvPicPr>
          <p:nvPr/>
        </p:nvPicPr>
        <p:blipFill>
          <a:blip r:embed="rId2"/>
          <a:stretch>
            <a:fillRect/>
          </a:stretch>
        </p:blipFill>
        <p:spPr>
          <a:xfrm>
            <a:off x="2661920" y="2598355"/>
            <a:ext cx="3530600" cy="3594100"/>
          </a:xfrm>
          <a:prstGeom prst="rect">
            <a:avLst/>
          </a:prstGeom>
        </p:spPr>
      </p:pic>
      <p:sp>
        <p:nvSpPr>
          <p:cNvPr id="7" name="TextBox 6"/>
          <p:cNvSpPr txBox="1"/>
          <p:nvPr/>
        </p:nvSpPr>
        <p:spPr>
          <a:xfrm>
            <a:off x="6082043" y="5546521"/>
            <a:ext cx="2616848" cy="523220"/>
          </a:xfrm>
          <a:prstGeom prst="rect">
            <a:avLst/>
          </a:prstGeom>
          <a:noFill/>
        </p:spPr>
        <p:txBody>
          <a:bodyPr wrap="square" rtlCol="0">
            <a:spAutoFit/>
          </a:bodyPr>
          <a:lstStyle/>
          <a:p>
            <a:pPr algn="ctr"/>
            <a:r>
              <a:rPr lang="en-US" sz="1400" dirty="0" smtClean="0">
                <a:solidFill>
                  <a:schemeClr val="tx1">
                    <a:lumMod val="75000"/>
                    <a:lumOff val="25000"/>
                  </a:schemeClr>
                </a:solidFill>
                <a:latin typeface="Georgia" charset="0"/>
                <a:ea typeface="Georgia" charset="0"/>
                <a:cs typeface="Georgia" charset="0"/>
              </a:rPr>
              <a:t>(Coefficien</a:t>
            </a:r>
            <a:r>
              <a:rPr lang="en-US" sz="1400" dirty="0" smtClean="0">
                <a:solidFill>
                  <a:schemeClr val="tx1">
                    <a:lumMod val="75000"/>
                    <a:lumOff val="25000"/>
                  </a:schemeClr>
                </a:solidFill>
                <a:latin typeface="Georgia" charset="0"/>
                <a:ea typeface="Georgia" charset="0"/>
                <a:cs typeface="Georgia" charset="0"/>
              </a:rPr>
              <a:t>t values sorted </a:t>
            </a:r>
            <a:br>
              <a:rPr lang="en-US" sz="1400" dirty="0" smtClean="0">
                <a:solidFill>
                  <a:schemeClr val="tx1">
                    <a:lumMod val="75000"/>
                    <a:lumOff val="25000"/>
                  </a:schemeClr>
                </a:solidFill>
                <a:latin typeface="Georgia" charset="0"/>
                <a:ea typeface="Georgia" charset="0"/>
                <a:cs typeface="Georgia" charset="0"/>
              </a:rPr>
            </a:br>
            <a:r>
              <a:rPr lang="en-US" sz="1400" dirty="0" smtClean="0">
                <a:solidFill>
                  <a:schemeClr val="tx1">
                    <a:lumMod val="75000"/>
                    <a:lumOff val="25000"/>
                  </a:schemeClr>
                </a:solidFill>
                <a:latin typeface="Georgia" charset="0"/>
                <a:ea typeface="Georgia" charset="0"/>
                <a:cs typeface="Georgia" charset="0"/>
              </a:rPr>
              <a:t>by magnitude)</a:t>
            </a:r>
            <a:endParaRPr lang="en-US" sz="1400" dirty="0">
              <a:solidFill>
                <a:schemeClr val="tx1">
                  <a:lumMod val="75000"/>
                  <a:lumOff val="25000"/>
                </a:schemeClr>
              </a:solidFill>
              <a:latin typeface="Georgia" charset="0"/>
              <a:ea typeface="Georgia" charset="0"/>
              <a:cs typeface="Georgia" charset="0"/>
            </a:endParaRPr>
          </a:p>
        </p:txBody>
      </p:sp>
      <p:sp>
        <p:nvSpPr>
          <p:cNvPr id="8" name="TextBox 7"/>
          <p:cNvSpPr txBox="1"/>
          <p:nvPr/>
        </p:nvSpPr>
        <p:spPr>
          <a:xfrm>
            <a:off x="1088008" y="2900606"/>
            <a:ext cx="1574158" cy="282432"/>
          </a:xfrm>
          <a:prstGeom prst="rect">
            <a:avLst/>
          </a:prstGeom>
          <a:noFill/>
        </p:spPr>
        <p:txBody>
          <a:bodyPr wrap="square" rtlCol="0">
            <a:spAutoFit/>
          </a:bodyPr>
          <a:lstStyle/>
          <a:p>
            <a:pPr algn="r"/>
            <a:r>
              <a:rPr lang="en-US" sz="1200" dirty="0" smtClean="0">
                <a:solidFill>
                  <a:schemeClr val="tx1">
                    <a:lumMod val="75000"/>
                    <a:lumOff val="25000"/>
                  </a:schemeClr>
                </a:solidFill>
                <a:latin typeface="Georgia" charset="0"/>
                <a:ea typeface="Georgia" charset="0"/>
                <a:cs typeface="Georgia" charset="0"/>
              </a:rPr>
              <a:t>FPGS regulatory</a:t>
            </a:r>
            <a:endParaRPr lang="en-US" sz="1200" dirty="0">
              <a:solidFill>
                <a:schemeClr val="tx1">
                  <a:lumMod val="75000"/>
                  <a:lumOff val="25000"/>
                </a:schemeClr>
              </a:solidFill>
              <a:latin typeface="Georgia" charset="0"/>
              <a:ea typeface="Georgia" charset="0"/>
              <a:cs typeface="Georgia" charset="0"/>
            </a:endParaRPr>
          </a:p>
        </p:txBody>
      </p:sp>
      <p:sp>
        <p:nvSpPr>
          <p:cNvPr id="9" name="TextBox 8"/>
          <p:cNvSpPr txBox="1"/>
          <p:nvPr/>
        </p:nvSpPr>
        <p:spPr>
          <a:xfrm>
            <a:off x="970333" y="3175549"/>
            <a:ext cx="1691833" cy="276999"/>
          </a:xfrm>
          <a:prstGeom prst="rect">
            <a:avLst/>
          </a:prstGeom>
          <a:noFill/>
        </p:spPr>
        <p:txBody>
          <a:bodyPr wrap="square" rtlCol="0">
            <a:spAutoFit/>
          </a:bodyPr>
          <a:lstStyle/>
          <a:p>
            <a:pPr algn="r"/>
            <a:r>
              <a:rPr lang="en-US" sz="1200" dirty="0" smtClean="0">
                <a:solidFill>
                  <a:schemeClr val="tx1">
                    <a:lumMod val="75000"/>
                    <a:lumOff val="25000"/>
                  </a:schemeClr>
                </a:solidFill>
                <a:latin typeface="Georgia" charset="0"/>
                <a:ea typeface="Georgia" charset="0"/>
                <a:cs typeface="Georgia" charset="0"/>
              </a:rPr>
              <a:t>CALU 5’ UTR</a:t>
            </a:r>
            <a:endParaRPr lang="en-US" sz="1200" dirty="0">
              <a:solidFill>
                <a:schemeClr val="tx1">
                  <a:lumMod val="75000"/>
                  <a:lumOff val="25000"/>
                </a:schemeClr>
              </a:solidFill>
              <a:latin typeface="Georgia" charset="0"/>
              <a:ea typeface="Georgia" charset="0"/>
              <a:cs typeface="Georgia" charset="0"/>
            </a:endParaRPr>
          </a:p>
        </p:txBody>
      </p:sp>
      <p:sp>
        <p:nvSpPr>
          <p:cNvPr id="10" name="TextBox 9"/>
          <p:cNvSpPr txBox="1"/>
          <p:nvPr/>
        </p:nvSpPr>
        <p:spPr>
          <a:xfrm>
            <a:off x="1585720" y="3445059"/>
            <a:ext cx="1076446" cy="276999"/>
          </a:xfrm>
          <a:prstGeom prst="rect">
            <a:avLst/>
          </a:prstGeom>
          <a:noFill/>
        </p:spPr>
        <p:txBody>
          <a:bodyPr wrap="square" rtlCol="0">
            <a:spAutoFit/>
          </a:bodyPr>
          <a:lstStyle/>
          <a:p>
            <a:pPr algn="r"/>
            <a:r>
              <a:rPr lang="en-US" sz="1200" dirty="0">
                <a:solidFill>
                  <a:schemeClr val="tx1">
                    <a:lumMod val="75000"/>
                    <a:lumOff val="25000"/>
                  </a:schemeClr>
                </a:solidFill>
                <a:latin typeface="Georgia" charset="0"/>
                <a:ea typeface="Georgia" charset="0"/>
                <a:cs typeface="Georgia" charset="0"/>
              </a:rPr>
              <a:t>CYP2C9*11</a:t>
            </a:r>
            <a:endParaRPr lang="en-US" sz="1200" dirty="0">
              <a:solidFill>
                <a:schemeClr val="tx1">
                  <a:lumMod val="75000"/>
                  <a:lumOff val="25000"/>
                </a:schemeClr>
              </a:solidFill>
              <a:latin typeface="Georgia" charset="0"/>
              <a:ea typeface="Georgia" charset="0"/>
              <a:cs typeface="Georgia" charset="0"/>
            </a:endParaRPr>
          </a:p>
        </p:txBody>
      </p:sp>
      <p:sp>
        <p:nvSpPr>
          <p:cNvPr id="11" name="TextBox 10"/>
          <p:cNvSpPr txBox="1"/>
          <p:nvPr/>
        </p:nvSpPr>
        <p:spPr>
          <a:xfrm>
            <a:off x="1097654" y="3714569"/>
            <a:ext cx="1564512" cy="276999"/>
          </a:xfrm>
          <a:prstGeom prst="rect">
            <a:avLst/>
          </a:prstGeom>
          <a:noFill/>
        </p:spPr>
        <p:txBody>
          <a:bodyPr wrap="square" rtlCol="0">
            <a:spAutoFit/>
          </a:bodyPr>
          <a:lstStyle/>
          <a:p>
            <a:pPr algn="r"/>
            <a:r>
              <a:rPr lang="en-US" sz="1200" dirty="0">
                <a:solidFill>
                  <a:schemeClr val="tx1">
                    <a:lumMod val="75000"/>
                    <a:lumOff val="25000"/>
                  </a:schemeClr>
                </a:solidFill>
                <a:latin typeface="Georgia" charset="0"/>
                <a:ea typeface="Georgia" charset="0"/>
                <a:cs typeface="Georgia" charset="0"/>
              </a:rPr>
              <a:t>CYP4F2 V433M</a:t>
            </a:r>
            <a:endParaRPr lang="en-US" sz="1200" dirty="0">
              <a:solidFill>
                <a:schemeClr val="tx1">
                  <a:lumMod val="75000"/>
                  <a:lumOff val="25000"/>
                </a:schemeClr>
              </a:solidFill>
              <a:latin typeface="Georgia" charset="0"/>
              <a:ea typeface="Georgia" charset="0"/>
              <a:cs typeface="Georgia" charset="0"/>
            </a:endParaRPr>
          </a:p>
        </p:txBody>
      </p:sp>
      <p:sp>
        <p:nvSpPr>
          <p:cNvPr id="12" name="TextBox 11"/>
          <p:cNvSpPr txBox="1"/>
          <p:nvPr/>
        </p:nvSpPr>
        <p:spPr>
          <a:xfrm>
            <a:off x="1097654" y="3984079"/>
            <a:ext cx="1564512" cy="276999"/>
          </a:xfrm>
          <a:prstGeom prst="rect">
            <a:avLst/>
          </a:prstGeom>
          <a:noFill/>
        </p:spPr>
        <p:txBody>
          <a:bodyPr wrap="square" rtlCol="0">
            <a:spAutoFit/>
          </a:bodyPr>
          <a:lstStyle/>
          <a:p>
            <a:pPr algn="r"/>
            <a:r>
              <a:rPr lang="en-US" sz="1200" dirty="0">
                <a:solidFill>
                  <a:schemeClr val="tx1">
                    <a:lumMod val="75000"/>
                    <a:lumOff val="25000"/>
                  </a:schemeClr>
                </a:solidFill>
                <a:latin typeface="Georgia" charset="0"/>
                <a:ea typeface="Georgia" charset="0"/>
                <a:cs typeface="Georgia" charset="0"/>
              </a:rPr>
              <a:t>CALU R4Q</a:t>
            </a:r>
            <a:endParaRPr lang="en-US" sz="1200" dirty="0">
              <a:solidFill>
                <a:schemeClr val="tx1">
                  <a:lumMod val="75000"/>
                  <a:lumOff val="25000"/>
                </a:schemeClr>
              </a:solidFill>
              <a:latin typeface="Georgia" charset="0"/>
              <a:ea typeface="Georgia" charset="0"/>
              <a:cs typeface="Georgia" charset="0"/>
            </a:endParaRPr>
          </a:p>
        </p:txBody>
      </p:sp>
      <p:sp>
        <p:nvSpPr>
          <p:cNvPr id="13" name="TextBox 12"/>
          <p:cNvSpPr txBox="1"/>
          <p:nvPr/>
        </p:nvSpPr>
        <p:spPr>
          <a:xfrm>
            <a:off x="1097654" y="4253589"/>
            <a:ext cx="1564512" cy="276999"/>
          </a:xfrm>
          <a:prstGeom prst="rect">
            <a:avLst/>
          </a:prstGeom>
          <a:noFill/>
        </p:spPr>
        <p:txBody>
          <a:bodyPr wrap="square" rtlCol="0">
            <a:spAutoFit/>
          </a:bodyPr>
          <a:lstStyle/>
          <a:p>
            <a:pPr algn="r"/>
            <a:r>
              <a:rPr lang="en-US" sz="1200" dirty="0" smtClean="0">
                <a:solidFill>
                  <a:schemeClr val="tx1">
                    <a:lumMod val="75000"/>
                    <a:lumOff val="25000"/>
                  </a:schemeClr>
                </a:solidFill>
                <a:latin typeface="Georgia" charset="0"/>
                <a:ea typeface="Georgia" charset="0"/>
                <a:cs typeface="Georgia" charset="0"/>
              </a:rPr>
              <a:t>CYP2C9*8</a:t>
            </a:r>
            <a:endParaRPr lang="en-US" sz="1200" dirty="0">
              <a:solidFill>
                <a:schemeClr val="tx1">
                  <a:lumMod val="75000"/>
                  <a:lumOff val="25000"/>
                </a:schemeClr>
              </a:solidFill>
              <a:latin typeface="Georgia" charset="0"/>
              <a:ea typeface="Georgia" charset="0"/>
              <a:cs typeface="Georgia" charset="0"/>
            </a:endParaRPr>
          </a:p>
        </p:txBody>
      </p:sp>
      <p:sp>
        <p:nvSpPr>
          <p:cNvPr id="14" name="TextBox 13"/>
          <p:cNvSpPr txBox="1"/>
          <p:nvPr/>
        </p:nvSpPr>
        <p:spPr>
          <a:xfrm>
            <a:off x="1097654" y="4523099"/>
            <a:ext cx="1564512" cy="276999"/>
          </a:xfrm>
          <a:prstGeom prst="rect">
            <a:avLst/>
          </a:prstGeom>
          <a:noFill/>
        </p:spPr>
        <p:txBody>
          <a:bodyPr wrap="square" rtlCol="0">
            <a:spAutoFit/>
          </a:bodyPr>
          <a:lstStyle/>
          <a:p>
            <a:pPr algn="r"/>
            <a:r>
              <a:rPr lang="en-US" sz="1200" dirty="0">
                <a:solidFill>
                  <a:schemeClr val="tx1">
                    <a:lumMod val="75000"/>
                    <a:lumOff val="25000"/>
                  </a:schemeClr>
                </a:solidFill>
                <a:latin typeface="Georgia" charset="0"/>
                <a:ea typeface="Georgia" charset="0"/>
                <a:cs typeface="Georgia" charset="0"/>
              </a:rPr>
              <a:t>CALU </a:t>
            </a:r>
            <a:r>
              <a:rPr lang="en-US" sz="1200" dirty="0" smtClean="0">
                <a:solidFill>
                  <a:schemeClr val="tx1">
                    <a:lumMod val="75000"/>
                    <a:lumOff val="25000"/>
                  </a:schemeClr>
                </a:solidFill>
                <a:latin typeface="Georgia" charset="0"/>
                <a:ea typeface="Georgia" charset="0"/>
                <a:cs typeface="Georgia" charset="0"/>
              </a:rPr>
              <a:t>5’ UTR</a:t>
            </a:r>
            <a:endParaRPr lang="en-US" sz="1200" dirty="0">
              <a:solidFill>
                <a:schemeClr val="tx1">
                  <a:lumMod val="75000"/>
                  <a:lumOff val="25000"/>
                </a:schemeClr>
              </a:solidFill>
              <a:latin typeface="Georgia" charset="0"/>
              <a:ea typeface="Georgia" charset="0"/>
              <a:cs typeface="Georgia" charset="0"/>
            </a:endParaRPr>
          </a:p>
        </p:txBody>
      </p:sp>
      <p:sp>
        <p:nvSpPr>
          <p:cNvPr id="15" name="TextBox 14"/>
          <p:cNvSpPr txBox="1"/>
          <p:nvPr/>
        </p:nvSpPr>
        <p:spPr>
          <a:xfrm>
            <a:off x="1097654" y="4792609"/>
            <a:ext cx="1564512" cy="276999"/>
          </a:xfrm>
          <a:prstGeom prst="rect">
            <a:avLst/>
          </a:prstGeom>
          <a:noFill/>
        </p:spPr>
        <p:txBody>
          <a:bodyPr wrap="square" rtlCol="0">
            <a:spAutoFit/>
          </a:bodyPr>
          <a:lstStyle/>
          <a:p>
            <a:pPr algn="r"/>
            <a:r>
              <a:rPr lang="en-US" sz="1200" dirty="0">
                <a:solidFill>
                  <a:schemeClr val="tx1">
                    <a:lumMod val="75000"/>
                    <a:lumOff val="25000"/>
                  </a:schemeClr>
                </a:solidFill>
                <a:latin typeface="Georgia" charset="0"/>
                <a:ea typeface="Georgia" charset="0"/>
                <a:cs typeface="Georgia" charset="0"/>
              </a:rPr>
              <a:t>CALU </a:t>
            </a:r>
            <a:r>
              <a:rPr lang="en-US" sz="1200" dirty="0" smtClean="0">
                <a:solidFill>
                  <a:schemeClr val="tx1">
                    <a:lumMod val="75000"/>
                    <a:lumOff val="25000"/>
                  </a:schemeClr>
                </a:solidFill>
                <a:latin typeface="Georgia" charset="0"/>
                <a:ea typeface="Georgia" charset="0"/>
                <a:cs typeface="Georgia" charset="0"/>
              </a:rPr>
              <a:t>3’ UTR</a:t>
            </a:r>
            <a:endParaRPr lang="en-US" sz="1200" dirty="0">
              <a:solidFill>
                <a:schemeClr val="tx1">
                  <a:lumMod val="75000"/>
                  <a:lumOff val="25000"/>
                </a:schemeClr>
              </a:solidFill>
              <a:latin typeface="Georgia" charset="0"/>
              <a:ea typeface="Georgia" charset="0"/>
              <a:cs typeface="Georgia" charset="0"/>
            </a:endParaRPr>
          </a:p>
        </p:txBody>
      </p:sp>
      <p:sp>
        <p:nvSpPr>
          <p:cNvPr id="16" name="TextBox 15"/>
          <p:cNvSpPr txBox="1"/>
          <p:nvPr/>
        </p:nvSpPr>
        <p:spPr>
          <a:xfrm>
            <a:off x="1097654" y="5062119"/>
            <a:ext cx="1564512" cy="276999"/>
          </a:xfrm>
          <a:prstGeom prst="rect">
            <a:avLst/>
          </a:prstGeom>
          <a:noFill/>
        </p:spPr>
        <p:txBody>
          <a:bodyPr wrap="square" rtlCol="0">
            <a:spAutoFit/>
          </a:bodyPr>
          <a:lstStyle/>
          <a:p>
            <a:pPr algn="r"/>
            <a:r>
              <a:rPr lang="en-US" sz="1200" dirty="0">
                <a:solidFill>
                  <a:schemeClr val="tx1">
                    <a:lumMod val="75000"/>
                    <a:lumOff val="25000"/>
                  </a:schemeClr>
                </a:solidFill>
                <a:latin typeface="Georgia" charset="0"/>
                <a:ea typeface="Georgia" charset="0"/>
                <a:cs typeface="Georgia" charset="0"/>
              </a:rPr>
              <a:t>CALU downstream</a:t>
            </a:r>
            <a:endParaRPr lang="en-US" sz="1200" dirty="0">
              <a:solidFill>
                <a:schemeClr val="tx1">
                  <a:lumMod val="75000"/>
                  <a:lumOff val="25000"/>
                </a:schemeClr>
              </a:solidFill>
              <a:latin typeface="Georgia" charset="0"/>
              <a:ea typeface="Georgia" charset="0"/>
              <a:cs typeface="Georgia" charset="0"/>
            </a:endParaRPr>
          </a:p>
        </p:txBody>
      </p:sp>
      <p:sp>
        <p:nvSpPr>
          <p:cNvPr id="17" name="TextBox 16"/>
          <p:cNvSpPr txBox="1"/>
          <p:nvPr/>
        </p:nvSpPr>
        <p:spPr>
          <a:xfrm>
            <a:off x="1097654" y="5331629"/>
            <a:ext cx="1564512" cy="276999"/>
          </a:xfrm>
          <a:prstGeom prst="rect">
            <a:avLst/>
          </a:prstGeom>
          <a:noFill/>
        </p:spPr>
        <p:txBody>
          <a:bodyPr wrap="square" rtlCol="0">
            <a:spAutoFit/>
          </a:bodyPr>
          <a:lstStyle/>
          <a:p>
            <a:pPr algn="r"/>
            <a:r>
              <a:rPr lang="en-US" sz="1200" dirty="0">
                <a:solidFill>
                  <a:schemeClr val="tx1">
                    <a:lumMod val="75000"/>
                    <a:lumOff val="25000"/>
                  </a:schemeClr>
                </a:solidFill>
                <a:latin typeface="Georgia" charset="0"/>
                <a:ea typeface="Georgia" charset="0"/>
                <a:cs typeface="Georgia" charset="0"/>
              </a:rPr>
              <a:t>GGCX </a:t>
            </a:r>
            <a:r>
              <a:rPr lang="en-US" sz="1200" dirty="0" err="1">
                <a:solidFill>
                  <a:schemeClr val="tx1">
                    <a:lumMod val="75000"/>
                    <a:lumOff val="25000"/>
                  </a:schemeClr>
                </a:solidFill>
                <a:latin typeface="Georgia" charset="0"/>
                <a:ea typeface="Georgia" charset="0"/>
                <a:cs typeface="Georgia" charset="0"/>
              </a:rPr>
              <a:t>intronic</a:t>
            </a:r>
            <a:endParaRPr lang="en-US" sz="1200" dirty="0">
              <a:solidFill>
                <a:schemeClr val="tx1">
                  <a:lumMod val="75000"/>
                  <a:lumOff val="25000"/>
                </a:schemeClr>
              </a:solidFill>
              <a:latin typeface="Georgia" charset="0"/>
              <a:ea typeface="Georgia" charset="0"/>
              <a:cs typeface="Georgia" charset="0"/>
            </a:endParaRPr>
          </a:p>
        </p:txBody>
      </p:sp>
      <p:sp>
        <p:nvSpPr>
          <p:cNvPr id="18" name="TextBox 17"/>
          <p:cNvSpPr txBox="1"/>
          <p:nvPr/>
        </p:nvSpPr>
        <p:spPr>
          <a:xfrm>
            <a:off x="822959" y="5601139"/>
            <a:ext cx="1839207" cy="276999"/>
          </a:xfrm>
          <a:prstGeom prst="rect">
            <a:avLst/>
          </a:prstGeom>
          <a:noFill/>
        </p:spPr>
        <p:txBody>
          <a:bodyPr wrap="square" rtlCol="0">
            <a:spAutoFit/>
          </a:bodyPr>
          <a:lstStyle/>
          <a:p>
            <a:pPr algn="r"/>
            <a:r>
              <a:rPr lang="en-US" sz="1200" dirty="0" smtClean="0">
                <a:solidFill>
                  <a:schemeClr val="tx1">
                    <a:lumMod val="75000"/>
                    <a:lumOff val="25000"/>
                  </a:schemeClr>
                </a:solidFill>
                <a:latin typeface="Georgia" charset="0"/>
                <a:ea typeface="Georgia" charset="0"/>
                <a:cs typeface="Georgia" charset="0"/>
              </a:rPr>
              <a:t>CDHR3 D778D</a:t>
            </a:r>
            <a:endParaRPr lang="en-US" sz="1200" dirty="0">
              <a:solidFill>
                <a:schemeClr val="tx1">
                  <a:lumMod val="75000"/>
                  <a:lumOff val="25000"/>
                </a:schemeClr>
              </a:solidFill>
              <a:latin typeface="Georgia" charset="0"/>
              <a:ea typeface="Georgia" charset="0"/>
              <a:cs typeface="Georgia" charset="0"/>
            </a:endParaRPr>
          </a:p>
        </p:txBody>
      </p:sp>
      <p:sp>
        <p:nvSpPr>
          <p:cNvPr id="20" name="TextBox 19"/>
          <p:cNvSpPr txBox="1"/>
          <p:nvPr/>
        </p:nvSpPr>
        <p:spPr>
          <a:xfrm>
            <a:off x="6192520" y="3437570"/>
            <a:ext cx="2648684" cy="276999"/>
          </a:xfrm>
          <a:prstGeom prst="rect">
            <a:avLst/>
          </a:prstGeom>
          <a:noFill/>
        </p:spPr>
        <p:txBody>
          <a:bodyPr wrap="square" rtlCol="0">
            <a:spAutoFit/>
          </a:bodyPr>
          <a:lstStyle/>
          <a:p>
            <a:r>
              <a:rPr lang="en-US" sz="1200" dirty="0">
                <a:solidFill>
                  <a:schemeClr val="accent2"/>
                </a:solidFill>
                <a:latin typeface="Georgia" charset="0"/>
                <a:ea typeface="Georgia" charset="0"/>
                <a:cs typeface="Georgia" charset="0"/>
              </a:rPr>
              <a:t>a</a:t>
            </a:r>
            <a:r>
              <a:rPr lang="en-US" sz="1200" dirty="0" smtClean="0">
                <a:solidFill>
                  <a:schemeClr val="accent2"/>
                </a:solidFill>
                <a:latin typeface="Georgia" charset="0"/>
                <a:ea typeface="Georgia" charset="0"/>
                <a:cs typeface="Georgia" charset="0"/>
              </a:rPr>
              <a:t>lso used in IWPC model</a:t>
            </a:r>
            <a:endParaRPr lang="en-US" sz="1200" dirty="0">
              <a:solidFill>
                <a:schemeClr val="accent2"/>
              </a:solidFill>
              <a:latin typeface="Georgia" charset="0"/>
              <a:ea typeface="Georgia" charset="0"/>
              <a:cs typeface="Georgia" charset="0"/>
            </a:endParaRPr>
          </a:p>
        </p:txBody>
      </p:sp>
      <p:sp>
        <p:nvSpPr>
          <p:cNvPr id="21" name="TextBox 20"/>
          <p:cNvSpPr txBox="1"/>
          <p:nvPr/>
        </p:nvSpPr>
        <p:spPr>
          <a:xfrm>
            <a:off x="6192520" y="4246100"/>
            <a:ext cx="2648684" cy="276999"/>
          </a:xfrm>
          <a:prstGeom prst="rect">
            <a:avLst/>
          </a:prstGeom>
          <a:noFill/>
        </p:spPr>
        <p:txBody>
          <a:bodyPr wrap="square" rtlCol="0">
            <a:spAutoFit/>
          </a:bodyPr>
          <a:lstStyle/>
          <a:p>
            <a:r>
              <a:rPr lang="en-US" sz="1200" dirty="0">
                <a:solidFill>
                  <a:schemeClr val="accent2"/>
                </a:solidFill>
                <a:latin typeface="Georgia" charset="0"/>
                <a:ea typeface="Georgia" charset="0"/>
                <a:cs typeface="Georgia" charset="0"/>
              </a:rPr>
              <a:t>a</a:t>
            </a:r>
            <a:r>
              <a:rPr lang="en-US" sz="1200" dirty="0" smtClean="0">
                <a:solidFill>
                  <a:schemeClr val="accent2"/>
                </a:solidFill>
                <a:latin typeface="Georgia" charset="0"/>
                <a:ea typeface="Georgia" charset="0"/>
                <a:cs typeface="Georgia" charset="0"/>
              </a:rPr>
              <a:t>lso used in IWPC model</a:t>
            </a:r>
            <a:endParaRPr lang="en-US" sz="1200" dirty="0">
              <a:solidFill>
                <a:schemeClr val="accent2"/>
              </a:solidFill>
              <a:latin typeface="Georgia" charset="0"/>
              <a:ea typeface="Georgia" charset="0"/>
              <a:cs typeface="Georgia" charset="0"/>
            </a:endParaRPr>
          </a:p>
        </p:txBody>
      </p:sp>
    </p:spTree>
    <p:extLst>
      <p:ext uri="{BB962C8B-B14F-4D97-AF65-F5344CB8AC3E}">
        <p14:creationId xmlns:p14="http://schemas.microsoft.com/office/powerpoint/2010/main" val="38395173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latin typeface="Georgia" charset="0"/>
                <a:ea typeface="Georgia" charset="0"/>
                <a:cs typeface="Georgia" charset="0"/>
              </a:rPr>
              <a:t>Combining separate models</a:t>
            </a:r>
            <a:endParaRPr lang="en-US" sz="3600" dirty="0">
              <a:latin typeface="Georgia" charset="0"/>
              <a:ea typeface="Georgia" charset="0"/>
              <a:cs typeface="Georgia" charset="0"/>
            </a:endParaRPr>
          </a:p>
        </p:txBody>
      </p:sp>
      <p:sp>
        <p:nvSpPr>
          <p:cNvPr id="6" name="TextBox 5"/>
          <p:cNvSpPr txBox="1"/>
          <p:nvPr/>
        </p:nvSpPr>
        <p:spPr>
          <a:xfrm>
            <a:off x="283048" y="6470247"/>
            <a:ext cx="8577905" cy="338554"/>
          </a:xfrm>
          <a:prstGeom prst="rect">
            <a:avLst/>
          </a:prstGeom>
          <a:noFill/>
        </p:spPr>
        <p:txBody>
          <a:bodyPr wrap="square" rtlCol="0">
            <a:spAutoFit/>
          </a:bodyPr>
          <a:lstStyle/>
          <a:p>
            <a:pPr algn="ctr"/>
            <a:r>
              <a:rPr lang="en-US" sz="1600" dirty="0" smtClean="0">
                <a:solidFill>
                  <a:schemeClr val="bg2">
                    <a:lumMod val="75000"/>
                  </a:schemeClr>
                </a:solidFill>
                <a:latin typeface="Georgia" charset="0"/>
                <a:ea typeface="Georgia" charset="0"/>
                <a:cs typeface="Georgia" charset="0"/>
              </a:rPr>
              <a:t>Created for CAGI 4			</a:t>
            </a:r>
            <a:r>
              <a:rPr lang="en-US" sz="1600" dirty="0" err="1" smtClean="0">
                <a:solidFill>
                  <a:schemeClr val="bg2">
                    <a:lumMod val="75000"/>
                  </a:schemeClr>
                </a:solidFill>
                <a:latin typeface="Georgia" charset="0"/>
                <a:ea typeface="Georgia" charset="0"/>
                <a:cs typeface="Georgia" charset="0"/>
              </a:rPr>
              <a:t>genomeinterpretation.org</a:t>
            </a:r>
            <a:r>
              <a:rPr lang="en-US" sz="1600" dirty="0" smtClean="0">
                <a:solidFill>
                  <a:schemeClr val="bg2">
                    <a:lumMod val="75000"/>
                  </a:schemeClr>
                </a:solidFill>
                <a:latin typeface="Georgia" charset="0"/>
                <a:ea typeface="Georgia" charset="0"/>
                <a:cs typeface="Georgia" charset="0"/>
              </a:rPr>
              <a:t>				Matt Edwards</a:t>
            </a:r>
            <a:endParaRPr lang="en-US" sz="1600" dirty="0">
              <a:solidFill>
                <a:schemeClr val="bg2">
                  <a:lumMod val="75000"/>
                </a:schemeClr>
              </a:solidFill>
              <a:latin typeface="Georgia" charset="0"/>
              <a:ea typeface="Georgia" charset="0"/>
              <a:cs typeface="Georgia" charset="0"/>
            </a:endParaRPr>
          </a:p>
        </p:txBody>
      </p:sp>
      <p:grpSp>
        <p:nvGrpSpPr>
          <p:cNvPr id="24" name="Group 23"/>
          <p:cNvGrpSpPr/>
          <p:nvPr/>
        </p:nvGrpSpPr>
        <p:grpSpPr>
          <a:xfrm>
            <a:off x="2198423" y="2279417"/>
            <a:ext cx="6696147" cy="3280432"/>
            <a:chOff x="2198423" y="2279417"/>
            <a:chExt cx="6696147" cy="3280432"/>
          </a:xfrm>
        </p:grpSpPr>
        <p:sp>
          <p:nvSpPr>
            <p:cNvPr id="8" name="Rectangle 7"/>
            <p:cNvSpPr/>
            <p:nvPr/>
          </p:nvSpPr>
          <p:spPr>
            <a:xfrm>
              <a:off x="2198423" y="4535142"/>
              <a:ext cx="2642810" cy="1024707"/>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en-US" sz="1600" b="1" dirty="0">
                  <a:solidFill>
                    <a:schemeClr val="accent4"/>
                  </a:solidFill>
                  <a:latin typeface="Georgia" charset="0"/>
                  <a:ea typeface="Georgia" charset="0"/>
                  <a:cs typeface="Georgia" charset="0"/>
                </a:rPr>
                <a:t>Classification</a:t>
              </a:r>
              <a:r>
                <a:rPr lang="en-US" sz="1600" dirty="0">
                  <a:solidFill>
                    <a:schemeClr val="tx1">
                      <a:lumMod val="75000"/>
                      <a:lumOff val="25000"/>
                    </a:schemeClr>
                  </a:solidFill>
                  <a:latin typeface="Georgia" charset="0"/>
                  <a:ea typeface="Georgia" charset="0"/>
                  <a:cs typeface="Georgia" charset="0"/>
                </a:rPr>
                <a:t> </a:t>
              </a:r>
              <a:r>
                <a:rPr lang="en-US" sz="1600" dirty="0" smtClean="0">
                  <a:solidFill>
                    <a:schemeClr val="tx1">
                      <a:lumMod val="75000"/>
                      <a:lumOff val="25000"/>
                    </a:schemeClr>
                  </a:solidFill>
                  <a:latin typeface="Georgia" charset="0"/>
                  <a:ea typeface="Georgia" charset="0"/>
                  <a:cs typeface="Georgia" charset="0"/>
                </a:rPr>
                <a:t>models</a:t>
              </a:r>
              <a:r>
                <a:rPr lang="en-US" sz="1600" dirty="0">
                  <a:solidFill>
                    <a:schemeClr val="tx1">
                      <a:lumMod val="75000"/>
                      <a:lumOff val="25000"/>
                    </a:schemeClr>
                  </a:solidFill>
                  <a:latin typeface="Georgia" charset="0"/>
                  <a:ea typeface="Georgia" charset="0"/>
                  <a:cs typeface="Georgia" charset="0"/>
                </a:rPr>
                <a:t/>
              </a:r>
              <a:br>
                <a:rPr lang="en-US" sz="1600" dirty="0">
                  <a:solidFill>
                    <a:schemeClr val="tx1">
                      <a:lumMod val="75000"/>
                      <a:lumOff val="25000"/>
                    </a:schemeClr>
                  </a:solidFill>
                  <a:latin typeface="Georgia" charset="0"/>
                  <a:ea typeface="Georgia" charset="0"/>
                  <a:cs typeface="Georgia" charset="0"/>
                </a:rPr>
              </a:br>
              <a:r>
                <a:rPr lang="en-US" sz="1600" dirty="0">
                  <a:solidFill>
                    <a:schemeClr val="tx1">
                      <a:lumMod val="75000"/>
                      <a:lumOff val="25000"/>
                    </a:schemeClr>
                  </a:solidFill>
                  <a:latin typeface="Georgia" charset="0"/>
                  <a:ea typeface="Georgia" charset="0"/>
                  <a:cs typeface="Georgia" charset="0"/>
                </a:rPr>
                <a:t>using</a:t>
              </a:r>
              <a:r>
                <a:rPr lang="en-US" sz="1600" dirty="0">
                  <a:solidFill>
                    <a:schemeClr val="tx1"/>
                  </a:solidFill>
                  <a:latin typeface="Georgia" charset="0"/>
                  <a:ea typeface="Georgia" charset="0"/>
                  <a:cs typeface="Georgia" charset="0"/>
                </a:rPr>
                <a:t> </a:t>
              </a:r>
              <a:r>
                <a:rPr lang="en-US" sz="1600" b="1" dirty="0">
                  <a:solidFill>
                    <a:schemeClr val="accent4">
                      <a:lumMod val="60000"/>
                      <a:lumOff val="40000"/>
                    </a:schemeClr>
                  </a:solidFill>
                  <a:latin typeface="Georgia" charset="0"/>
                  <a:ea typeface="Georgia" charset="0"/>
                  <a:cs typeface="Georgia" charset="0"/>
                </a:rPr>
                <a:t>genetic</a:t>
              </a:r>
              <a:r>
                <a:rPr lang="en-US" sz="1600" dirty="0">
                  <a:solidFill>
                    <a:schemeClr val="accent4">
                      <a:lumMod val="60000"/>
                      <a:lumOff val="40000"/>
                    </a:schemeClr>
                  </a:solidFill>
                  <a:latin typeface="Georgia" charset="0"/>
                  <a:ea typeface="Georgia" charset="0"/>
                  <a:cs typeface="Georgia" charset="0"/>
                </a:rPr>
                <a:t> </a:t>
              </a:r>
              <a:r>
                <a:rPr lang="en-US" sz="1600" dirty="0">
                  <a:solidFill>
                    <a:schemeClr val="tx1">
                      <a:lumMod val="75000"/>
                      <a:lumOff val="25000"/>
                    </a:schemeClr>
                  </a:solidFill>
                  <a:latin typeface="Georgia" charset="0"/>
                  <a:ea typeface="Georgia" charset="0"/>
                  <a:cs typeface="Georgia" charset="0"/>
                </a:rPr>
                <a:t>data</a:t>
              </a:r>
            </a:p>
          </p:txBody>
        </p:sp>
        <p:sp>
          <p:nvSpPr>
            <p:cNvPr id="10" name="Rectangle 9"/>
            <p:cNvSpPr/>
            <p:nvPr/>
          </p:nvSpPr>
          <p:spPr>
            <a:xfrm>
              <a:off x="2198423" y="2279417"/>
              <a:ext cx="2642810" cy="1024707"/>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en-US" sz="1600" b="1" dirty="0">
                  <a:solidFill>
                    <a:schemeClr val="accent1"/>
                  </a:solidFill>
                  <a:latin typeface="Georgia" charset="0"/>
                  <a:ea typeface="Georgia" charset="0"/>
                  <a:cs typeface="Georgia" charset="0"/>
                </a:rPr>
                <a:t>Regression</a:t>
              </a:r>
              <a:r>
                <a:rPr lang="en-US" sz="1600" dirty="0">
                  <a:solidFill>
                    <a:schemeClr val="tx1"/>
                  </a:solidFill>
                  <a:latin typeface="Georgia" charset="0"/>
                  <a:ea typeface="Georgia" charset="0"/>
                  <a:cs typeface="Georgia" charset="0"/>
                </a:rPr>
                <a:t> </a:t>
              </a:r>
              <a:r>
                <a:rPr lang="en-US" sz="1600" dirty="0" smtClean="0">
                  <a:solidFill>
                    <a:schemeClr val="tx1">
                      <a:lumMod val="75000"/>
                      <a:lumOff val="25000"/>
                    </a:schemeClr>
                  </a:solidFill>
                  <a:latin typeface="Georgia" charset="0"/>
                  <a:ea typeface="Georgia" charset="0"/>
                  <a:cs typeface="Georgia" charset="0"/>
                </a:rPr>
                <a:t>models</a:t>
              </a:r>
              <a:r>
                <a:rPr lang="en-US" sz="1600" dirty="0">
                  <a:solidFill>
                    <a:schemeClr val="tx1">
                      <a:lumMod val="75000"/>
                      <a:lumOff val="25000"/>
                    </a:schemeClr>
                  </a:solidFill>
                  <a:latin typeface="Georgia" charset="0"/>
                  <a:ea typeface="Georgia" charset="0"/>
                  <a:cs typeface="Georgia" charset="0"/>
                </a:rPr>
                <a:t/>
              </a:r>
              <a:br>
                <a:rPr lang="en-US" sz="1600" dirty="0">
                  <a:solidFill>
                    <a:schemeClr val="tx1">
                      <a:lumMod val="75000"/>
                      <a:lumOff val="25000"/>
                    </a:schemeClr>
                  </a:solidFill>
                  <a:latin typeface="Georgia" charset="0"/>
                  <a:ea typeface="Georgia" charset="0"/>
                  <a:cs typeface="Georgia" charset="0"/>
                </a:rPr>
              </a:br>
              <a:r>
                <a:rPr lang="en-US" sz="1600" dirty="0">
                  <a:solidFill>
                    <a:schemeClr val="tx1">
                      <a:lumMod val="75000"/>
                      <a:lumOff val="25000"/>
                    </a:schemeClr>
                  </a:solidFill>
                  <a:latin typeface="Georgia" charset="0"/>
                  <a:ea typeface="Georgia" charset="0"/>
                  <a:cs typeface="Georgia" charset="0"/>
                </a:rPr>
                <a:t>using</a:t>
              </a:r>
              <a:r>
                <a:rPr lang="en-US" sz="1600" dirty="0">
                  <a:solidFill>
                    <a:schemeClr val="tx1"/>
                  </a:solidFill>
                  <a:latin typeface="Georgia" charset="0"/>
                  <a:ea typeface="Georgia" charset="0"/>
                  <a:cs typeface="Georgia" charset="0"/>
                </a:rPr>
                <a:t> </a:t>
              </a:r>
              <a:r>
                <a:rPr lang="en-US" sz="1600" b="1" dirty="0">
                  <a:solidFill>
                    <a:schemeClr val="accent1">
                      <a:lumMod val="50000"/>
                    </a:schemeClr>
                  </a:solidFill>
                  <a:latin typeface="Georgia" charset="0"/>
                  <a:ea typeface="Georgia" charset="0"/>
                  <a:cs typeface="Georgia" charset="0"/>
                </a:rPr>
                <a:t>clinical</a:t>
              </a:r>
              <a:r>
                <a:rPr lang="en-US" sz="1600" dirty="0">
                  <a:solidFill>
                    <a:schemeClr val="accent1">
                      <a:lumMod val="50000"/>
                    </a:schemeClr>
                  </a:solidFill>
                  <a:latin typeface="Georgia" charset="0"/>
                  <a:ea typeface="Georgia" charset="0"/>
                  <a:cs typeface="Georgia" charset="0"/>
                </a:rPr>
                <a:t> </a:t>
              </a:r>
              <a:r>
                <a:rPr lang="en-US" sz="1600" dirty="0">
                  <a:solidFill>
                    <a:schemeClr val="tx1">
                      <a:lumMod val="75000"/>
                      <a:lumOff val="25000"/>
                    </a:schemeClr>
                  </a:solidFill>
                  <a:latin typeface="Georgia" charset="0"/>
                  <a:ea typeface="Georgia" charset="0"/>
                  <a:cs typeface="Georgia" charset="0"/>
                </a:rPr>
                <a:t>covariates</a:t>
              </a:r>
            </a:p>
          </p:txBody>
        </p:sp>
        <p:sp>
          <p:nvSpPr>
            <p:cNvPr id="11" name="Rectangle 10"/>
            <p:cNvSpPr/>
            <p:nvPr/>
          </p:nvSpPr>
          <p:spPr>
            <a:xfrm>
              <a:off x="2198423" y="3397358"/>
              <a:ext cx="2642810" cy="1024707"/>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en-US" sz="1600" b="1" dirty="0">
                  <a:solidFill>
                    <a:schemeClr val="accent4"/>
                  </a:solidFill>
                  <a:latin typeface="Georgia" charset="0"/>
                  <a:ea typeface="Georgia" charset="0"/>
                  <a:cs typeface="Georgia" charset="0"/>
                </a:rPr>
                <a:t>Classification</a:t>
              </a:r>
              <a:r>
                <a:rPr lang="en-US" sz="1600" dirty="0">
                  <a:solidFill>
                    <a:schemeClr val="tx1"/>
                  </a:solidFill>
                  <a:latin typeface="Georgia" charset="0"/>
                  <a:ea typeface="Georgia" charset="0"/>
                  <a:cs typeface="Georgia" charset="0"/>
                </a:rPr>
                <a:t> </a:t>
              </a:r>
              <a:r>
                <a:rPr lang="en-US" sz="1600" dirty="0" smtClean="0">
                  <a:solidFill>
                    <a:schemeClr val="tx1">
                      <a:lumMod val="75000"/>
                      <a:lumOff val="25000"/>
                    </a:schemeClr>
                  </a:solidFill>
                  <a:latin typeface="Georgia" charset="0"/>
                  <a:ea typeface="Georgia" charset="0"/>
                  <a:cs typeface="Georgia" charset="0"/>
                </a:rPr>
                <a:t>models</a:t>
              </a:r>
              <a:r>
                <a:rPr lang="en-US" sz="1600" dirty="0">
                  <a:solidFill>
                    <a:schemeClr val="tx1">
                      <a:lumMod val="75000"/>
                      <a:lumOff val="25000"/>
                    </a:schemeClr>
                  </a:solidFill>
                  <a:latin typeface="Georgia" charset="0"/>
                  <a:ea typeface="Georgia" charset="0"/>
                  <a:cs typeface="Georgia" charset="0"/>
                </a:rPr>
                <a:t/>
              </a:r>
              <a:br>
                <a:rPr lang="en-US" sz="1600" dirty="0">
                  <a:solidFill>
                    <a:schemeClr val="tx1">
                      <a:lumMod val="75000"/>
                      <a:lumOff val="25000"/>
                    </a:schemeClr>
                  </a:solidFill>
                  <a:latin typeface="Georgia" charset="0"/>
                  <a:ea typeface="Georgia" charset="0"/>
                  <a:cs typeface="Georgia" charset="0"/>
                </a:rPr>
              </a:br>
              <a:r>
                <a:rPr lang="en-US" sz="1600" dirty="0">
                  <a:solidFill>
                    <a:schemeClr val="tx1">
                      <a:lumMod val="75000"/>
                      <a:lumOff val="25000"/>
                    </a:schemeClr>
                  </a:solidFill>
                  <a:latin typeface="Georgia" charset="0"/>
                  <a:ea typeface="Georgia" charset="0"/>
                  <a:cs typeface="Georgia" charset="0"/>
                </a:rPr>
                <a:t>using</a:t>
              </a:r>
              <a:r>
                <a:rPr lang="en-US" sz="1600" dirty="0">
                  <a:solidFill>
                    <a:schemeClr val="tx1"/>
                  </a:solidFill>
                  <a:latin typeface="Georgia" charset="0"/>
                  <a:ea typeface="Georgia" charset="0"/>
                  <a:cs typeface="Georgia" charset="0"/>
                </a:rPr>
                <a:t> </a:t>
              </a:r>
              <a:r>
                <a:rPr lang="en-US" sz="1600" b="1" dirty="0">
                  <a:solidFill>
                    <a:schemeClr val="accent1">
                      <a:lumMod val="50000"/>
                    </a:schemeClr>
                  </a:solidFill>
                  <a:latin typeface="Georgia" charset="0"/>
                  <a:ea typeface="Georgia" charset="0"/>
                  <a:cs typeface="Georgia" charset="0"/>
                </a:rPr>
                <a:t>clinical</a:t>
              </a:r>
              <a:r>
                <a:rPr lang="en-US" sz="1600" dirty="0">
                  <a:solidFill>
                    <a:schemeClr val="accent1">
                      <a:lumMod val="50000"/>
                    </a:schemeClr>
                  </a:solidFill>
                  <a:latin typeface="Georgia" charset="0"/>
                  <a:ea typeface="Georgia" charset="0"/>
                  <a:cs typeface="Georgia" charset="0"/>
                </a:rPr>
                <a:t> </a:t>
              </a:r>
              <a:r>
                <a:rPr lang="en-US" sz="1600" dirty="0">
                  <a:solidFill>
                    <a:schemeClr val="tx1">
                      <a:lumMod val="75000"/>
                      <a:lumOff val="25000"/>
                    </a:schemeClr>
                  </a:solidFill>
                  <a:latin typeface="Georgia" charset="0"/>
                  <a:ea typeface="Georgia" charset="0"/>
                  <a:cs typeface="Georgia" charset="0"/>
                </a:rPr>
                <a:t>covariates</a:t>
              </a:r>
            </a:p>
          </p:txBody>
        </p:sp>
        <p:cxnSp>
          <p:nvCxnSpPr>
            <p:cNvPr id="12" name="Straight Arrow Connector 11"/>
            <p:cNvCxnSpPr/>
            <p:nvPr/>
          </p:nvCxnSpPr>
          <p:spPr>
            <a:xfrm>
              <a:off x="5080052" y="2791770"/>
              <a:ext cx="955647" cy="744940"/>
            </a:xfrm>
            <a:prstGeom prst="straightConnector1">
              <a:avLst/>
            </a:prstGeom>
            <a:ln w="50800">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a:off x="5102811" y="3896768"/>
              <a:ext cx="932888" cy="0"/>
            </a:xfrm>
            <a:prstGeom prst="straightConnector1">
              <a:avLst/>
            </a:prstGeom>
            <a:ln w="50800">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flipV="1">
              <a:off x="5080052" y="4245252"/>
              <a:ext cx="932888" cy="813818"/>
            </a:xfrm>
            <a:prstGeom prst="straightConnector1">
              <a:avLst/>
            </a:prstGeom>
            <a:ln w="50800">
              <a:solidFill>
                <a:schemeClr val="tx2"/>
              </a:solidFill>
              <a:tailEnd type="triangle"/>
            </a:ln>
          </p:spPr>
          <p:style>
            <a:lnRef idx="1">
              <a:schemeClr val="accent1"/>
            </a:lnRef>
            <a:fillRef idx="0">
              <a:schemeClr val="accent1"/>
            </a:fillRef>
            <a:effectRef idx="0">
              <a:schemeClr val="accent1"/>
            </a:effectRef>
            <a:fontRef idx="minor">
              <a:schemeClr val="tx1"/>
            </a:fontRef>
          </p:style>
        </p:cxnSp>
        <p:sp>
          <p:nvSpPr>
            <p:cNvPr id="15" name="Rectangle 14"/>
            <p:cNvSpPr/>
            <p:nvPr/>
          </p:nvSpPr>
          <p:spPr>
            <a:xfrm>
              <a:off x="6251760" y="3397357"/>
              <a:ext cx="2642810" cy="1024707"/>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en-US" sz="1600" dirty="0" smtClean="0">
                  <a:solidFill>
                    <a:schemeClr val="tx1">
                      <a:lumMod val="75000"/>
                      <a:lumOff val="25000"/>
                    </a:schemeClr>
                  </a:solidFill>
                  <a:latin typeface="Georgia" charset="0"/>
                  <a:ea typeface="Georgia" charset="0"/>
                  <a:cs typeface="Georgia" charset="0"/>
                </a:rPr>
                <a:t>Average to form</a:t>
              </a:r>
            </a:p>
            <a:p>
              <a:pPr algn="ctr"/>
              <a:r>
                <a:rPr lang="en-US" sz="1600" b="1" dirty="0">
                  <a:solidFill>
                    <a:schemeClr val="tx1"/>
                  </a:solidFill>
                  <a:latin typeface="Georgia" charset="0"/>
                  <a:ea typeface="Georgia" charset="0"/>
                  <a:cs typeface="Georgia" charset="0"/>
                </a:rPr>
                <a:t>s</a:t>
              </a:r>
              <a:r>
                <a:rPr lang="en-US" sz="1600" b="1" dirty="0" smtClean="0">
                  <a:solidFill>
                    <a:schemeClr val="tx1"/>
                  </a:solidFill>
                  <a:latin typeface="Georgia" charset="0"/>
                  <a:ea typeface="Georgia" charset="0"/>
                  <a:cs typeface="Georgia" charset="0"/>
                </a:rPr>
                <a:t>ubmitted model</a:t>
              </a:r>
              <a:r>
                <a:rPr lang="en-US" sz="1600" dirty="0" smtClean="0">
                  <a:solidFill>
                    <a:schemeClr val="tx1">
                      <a:lumMod val="75000"/>
                      <a:lumOff val="25000"/>
                    </a:schemeClr>
                  </a:solidFill>
                  <a:latin typeface="Georgia" charset="0"/>
                  <a:ea typeface="Georgia" charset="0"/>
                  <a:cs typeface="Georgia" charset="0"/>
                </a:rPr>
                <a:t>, use standard deviation as uncertainty estimate</a:t>
              </a:r>
              <a:endParaRPr lang="en-US" sz="1600" dirty="0">
                <a:solidFill>
                  <a:schemeClr val="tx1">
                    <a:lumMod val="75000"/>
                    <a:lumOff val="25000"/>
                  </a:schemeClr>
                </a:solidFill>
                <a:latin typeface="Georgia" charset="0"/>
                <a:ea typeface="Georgia" charset="0"/>
                <a:cs typeface="Georgia" charset="0"/>
              </a:endParaRPr>
            </a:p>
          </p:txBody>
        </p:sp>
      </p:grpSp>
      <p:sp>
        <p:nvSpPr>
          <p:cNvPr id="19" name="TextBox 18"/>
          <p:cNvSpPr txBox="1"/>
          <p:nvPr/>
        </p:nvSpPr>
        <p:spPr>
          <a:xfrm>
            <a:off x="4913728" y="5259885"/>
            <a:ext cx="2198423" cy="923330"/>
          </a:xfrm>
          <a:prstGeom prst="rect">
            <a:avLst/>
          </a:prstGeom>
          <a:noFill/>
        </p:spPr>
        <p:txBody>
          <a:bodyPr wrap="square" rtlCol="0">
            <a:spAutoFit/>
          </a:bodyPr>
          <a:lstStyle/>
          <a:p>
            <a:pPr algn="ctr"/>
            <a:r>
              <a:rPr lang="en-US" sz="1350" dirty="0">
                <a:solidFill>
                  <a:schemeClr val="tx1">
                    <a:lumMod val="75000"/>
                    <a:lumOff val="25000"/>
                  </a:schemeClr>
                </a:solidFill>
                <a:latin typeface="Georgia" charset="0"/>
                <a:ea typeface="Georgia" charset="0"/>
                <a:cs typeface="Georgia" charset="0"/>
              </a:rPr>
              <a:t>(Use target dose distribution to convert classification model outputs to dosages)</a:t>
            </a:r>
          </a:p>
        </p:txBody>
      </p:sp>
      <p:sp>
        <p:nvSpPr>
          <p:cNvPr id="20" name="TextBox 19"/>
          <p:cNvSpPr txBox="1"/>
          <p:nvPr/>
        </p:nvSpPr>
        <p:spPr>
          <a:xfrm>
            <a:off x="71375" y="4747279"/>
            <a:ext cx="2208073" cy="523220"/>
          </a:xfrm>
          <a:prstGeom prst="rect">
            <a:avLst/>
          </a:prstGeom>
          <a:noFill/>
        </p:spPr>
        <p:txBody>
          <a:bodyPr wrap="square" rtlCol="0">
            <a:spAutoFit/>
          </a:bodyPr>
          <a:lstStyle/>
          <a:p>
            <a:pPr algn="ctr"/>
            <a:r>
              <a:rPr lang="en-US" sz="1400" dirty="0" smtClean="0">
                <a:solidFill>
                  <a:schemeClr val="tx1">
                    <a:lumMod val="75000"/>
                    <a:lumOff val="25000"/>
                  </a:schemeClr>
                </a:solidFill>
                <a:latin typeface="Georgia" charset="0"/>
                <a:ea typeface="Georgia" charset="0"/>
                <a:cs typeface="Georgia" charset="0"/>
              </a:rPr>
              <a:t>Logistic regression and SVM (RBF kernel)</a:t>
            </a:r>
            <a:endParaRPr lang="en-US" sz="1400" dirty="0">
              <a:solidFill>
                <a:schemeClr val="tx1">
                  <a:lumMod val="75000"/>
                  <a:lumOff val="25000"/>
                </a:schemeClr>
              </a:solidFill>
              <a:latin typeface="Georgia" charset="0"/>
              <a:ea typeface="Georgia" charset="0"/>
              <a:cs typeface="Georgia" charset="0"/>
            </a:endParaRPr>
          </a:p>
        </p:txBody>
      </p:sp>
      <p:sp>
        <p:nvSpPr>
          <p:cNvPr id="22" name="TextBox 21"/>
          <p:cNvSpPr txBox="1"/>
          <p:nvPr/>
        </p:nvSpPr>
        <p:spPr>
          <a:xfrm>
            <a:off x="71375" y="3534758"/>
            <a:ext cx="2208073" cy="738664"/>
          </a:xfrm>
          <a:prstGeom prst="rect">
            <a:avLst/>
          </a:prstGeom>
          <a:noFill/>
        </p:spPr>
        <p:txBody>
          <a:bodyPr wrap="square" rtlCol="0">
            <a:spAutoFit/>
          </a:bodyPr>
          <a:lstStyle/>
          <a:p>
            <a:pPr algn="ctr"/>
            <a:r>
              <a:rPr lang="en-US" sz="1400" dirty="0" smtClean="0">
                <a:solidFill>
                  <a:schemeClr val="tx1">
                    <a:lumMod val="75000"/>
                    <a:lumOff val="25000"/>
                  </a:schemeClr>
                </a:solidFill>
                <a:latin typeface="Georgia" charset="0"/>
                <a:ea typeface="Georgia" charset="0"/>
                <a:cs typeface="Georgia" charset="0"/>
              </a:rPr>
              <a:t>Regularized logistic regression and </a:t>
            </a:r>
            <a:br>
              <a:rPr lang="en-US" sz="1400" dirty="0" smtClean="0">
                <a:solidFill>
                  <a:schemeClr val="tx1">
                    <a:lumMod val="75000"/>
                    <a:lumOff val="25000"/>
                  </a:schemeClr>
                </a:solidFill>
                <a:latin typeface="Georgia" charset="0"/>
                <a:ea typeface="Georgia" charset="0"/>
                <a:cs typeface="Georgia" charset="0"/>
              </a:rPr>
            </a:br>
            <a:r>
              <a:rPr lang="en-US" sz="1400" dirty="0" smtClean="0">
                <a:solidFill>
                  <a:schemeClr val="tx1">
                    <a:lumMod val="75000"/>
                    <a:lumOff val="25000"/>
                  </a:schemeClr>
                </a:solidFill>
                <a:latin typeface="Georgia" charset="0"/>
                <a:ea typeface="Georgia" charset="0"/>
                <a:cs typeface="Georgia" charset="0"/>
              </a:rPr>
              <a:t>SVM (linear kernel)</a:t>
            </a:r>
            <a:endParaRPr lang="en-US" sz="1400" dirty="0">
              <a:solidFill>
                <a:schemeClr val="tx1">
                  <a:lumMod val="75000"/>
                  <a:lumOff val="25000"/>
                </a:schemeClr>
              </a:solidFill>
              <a:latin typeface="Georgia" charset="0"/>
              <a:ea typeface="Georgia" charset="0"/>
              <a:cs typeface="Georgia" charset="0"/>
            </a:endParaRPr>
          </a:p>
        </p:txBody>
      </p:sp>
      <p:sp>
        <p:nvSpPr>
          <p:cNvPr id="23" name="TextBox 22"/>
          <p:cNvSpPr txBox="1"/>
          <p:nvPr/>
        </p:nvSpPr>
        <p:spPr>
          <a:xfrm>
            <a:off x="71375" y="2518116"/>
            <a:ext cx="2208073" cy="523220"/>
          </a:xfrm>
          <a:prstGeom prst="rect">
            <a:avLst/>
          </a:prstGeom>
          <a:noFill/>
        </p:spPr>
        <p:txBody>
          <a:bodyPr wrap="square" rtlCol="0">
            <a:spAutoFit/>
          </a:bodyPr>
          <a:lstStyle/>
          <a:p>
            <a:pPr algn="ctr"/>
            <a:r>
              <a:rPr lang="en-US" sz="1400" dirty="0" smtClean="0">
                <a:solidFill>
                  <a:schemeClr val="tx1">
                    <a:lumMod val="75000"/>
                    <a:lumOff val="25000"/>
                  </a:schemeClr>
                </a:solidFill>
                <a:latin typeface="Georgia" charset="0"/>
                <a:ea typeface="Georgia" charset="0"/>
                <a:cs typeface="Georgia" charset="0"/>
              </a:rPr>
              <a:t>Linear regression and lasso regression</a:t>
            </a:r>
            <a:endParaRPr lang="en-US" sz="1400" dirty="0">
              <a:solidFill>
                <a:schemeClr val="tx1">
                  <a:lumMod val="75000"/>
                  <a:lumOff val="25000"/>
                </a:schemeClr>
              </a:solidFill>
              <a:latin typeface="Georgia" charset="0"/>
              <a:ea typeface="Georgia" charset="0"/>
              <a:cs typeface="Georgia" charset="0"/>
            </a:endParaRPr>
          </a:p>
        </p:txBody>
      </p:sp>
    </p:spTree>
    <p:extLst>
      <p:ext uri="{BB962C8B-B14F-4D97-AF65-F5344CB8AC3E}">
        <p14:creationId xmlns:p14="http://schemas.microsoft.com/office/powerpoint/2010/main" val="65147572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latin typeface="Georgia" charset="0"/>
                <a:ea typeface="Georgia" charset="0"/>
                <a:cs typeface="Georgia" charset="0"/>
              </a:rPr>
              <a:t>Results</a:t>
            </a:r>
            <a:endParaRPr lang="en-US" sz="3600" dirty="0">
              <a:latin typeface="Georgia" charset="0"/>
              <a:ea typeface="Georgia" charset="0"/>
              <a:cs typeface="Georgia" charset="0"/>
            </a:endParaRPr>
          </a:p>
        </p:txBody>
      </p:sp>
      <p:sp>
        <p:nvSpPr>
          <p:cNvPr id="3" name="Content Placeholder 2"/>
          <p:cNvSpPr>
            <a:spLocks noGrp="1"/>
          </p:cNvSpPr>
          <p:nvPr>
            <p:ph idx="1"/>
          </p:nvPr>
        </p:nvSpPr>
        <p:spPr/>
        <p:txBody>
          <a:bodyPr/>
          <a:lstStyle/>
          <a:p>
            <a:r>
              <a:rPr lang="en-US" dirty="0" smtClean="0">
                <a:latin typeface="Georgia" charset="0"/>
                <a:ea typeface="Georgia" charset="0"/>
                <a:cs typeface="Georgia" charset="0"/>
              </a:rPr>
              <a:t>Evaluation on challenge test set of 53 individuals:</a:t>
            </a:r>
            <a:endParaRPr lang="en-US" dirty="0">
              <a:latin typeface="Georgia" charset="0"/>
              <a:ea typeface="Georgia" charset="0"/>
              <a:cs typeface="Georgia" charset="0"/>
            </a:endParaRPr>
          </a:p>
        </p:txBody>
      </p:sp>
      <p:grpSp>
        <p:nvGrpSpPr>
          <p:cNvPr id="13" name="Group 12"/>
          <p:cNvGrpSpPr/>
          <p:nvPr/>
        </p:nvGrpSpPr>
        <p:grpSpPr>
          <a:xfrm>
            <a:off x="4060563" y="2925928"/>
            <a:ext cx="5185458" cy="3250486"/>
            <a:chOff x="3967963" y="2925928"/>
            <a:chExt cx="5185458" cy="3250486"/>
          </a:xfrm>
        </p:grpSpPr>
        <p:pic>
          <p:nvPicPr>
            <p:cNvPr id="4" name="Picture 3"/>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831905" y="2925928"/>
              <a:ext cx="3457575" cy="2406650"/>
            </a:xfrm>
            <a:prstGeom prst="rect">
              <a:avLst/>
            </a:prstGeom>
          </p:spPr>
        </p:pic>
        <p:sp>
          <p:nvSpPr>
            <p:cNvPr id="9" name="TextBox 8"/>
            <p:cNvSpPr txBox="1"/>
            <p:nvPr/>
          </p:nvSpPr>
          <p:spPr>
            <a:xfrm>
              <a:off x="3967963" y="5837860"/>
              <a:ext cx="5185458" cy="338554"/>
            </a:xfrm>
            <a:prstGeom prst="rect">
              <a:avLst/>
            </a:prstGeom>
            <a:noFill/>
          </p:spPr>
          <p:txBody>
            <a:bodyPr wrap="square" rtlCol="0">
              <a:spAutoFit/>
            </a:bodyPr>
            <a:lstStyle/>
            <a:p>
              <a:pPr algn="ctr"/>
              <a:r>
                <a:rPr lang="en-US" sz="1600" b="1" dirty="0" smtClean="0">
                  <a:solidFill>
                    <a:schemeClr val="accent4"/>
                  </a:solidFill>
                  <a:latin typeface="Georgia" charset="0"/>
                  <a:ea typeface="Georgia" charset="0"/>
                  <a:cs typeface="Georgia" charset="0"/>
                </a:rPr>
                <a:t>Classification</a:t>
              </a:r>
              <a:r>
                <a:rPr lang="en-US" sz="1600" dirty="0" smtClean="0">
                  <a:solidFill>
                    <a:schemeClr val="tx1">
                      <a:lumMod val="75000"/>
                      <a:lumOff val="25000"/>
                    </a:schemeClr>
                  </a:solidFill>
                  <a:latin typeface="Georgia" charset="0"/>
                  <a:ea typeface="Georgia" charset="0"/>
                  <a:cs typeface="Georgia" charset="0"/>
                </a:rPr>
                <a:t>-style evaluation</a:t>
              </a:r>
              <a:endParaRPr lang="en-US" sz="1600" dirty="0">
                <a:solidFill>
                  <a:schemeClr val="tx1">
                    <a:lumMod val="75000"/>
                    <a:lumOff val="25000"/>
                  </a:schemeClr>
                </a:solidFill>
              </a:endParaRPr>
            </a:p>
          </p:txBody>
        </p:sp>
      </p:grpSp>
      <p:grpSp>
        <p:nvGrpSpPr>
          <p:cNvPr id="12" name="Group 11"/>
          <p:cNvGrpSpPr/>
          <p:nvPr/>
        </p:nvGrpSpPr>
        <p:grpSpPr>
          <a:xfrm>
            <a:off x="702626" y="2125769"/>
            <a:ext cx="3759200" cy="4050645"/>
            <a:chOff x="610026" y="2125769"/>
            <a:chExt cx="3759200" cy="4050645"/>
          </a:xfrm>
        </p:grpSpPr>
        <p:pic>
          <p:nvPicPr>
            <p:cNvPr id="5" name="Picture 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10026" y="2125769"/>
              <a:ext cx="3759200" cy="3743325"/>
            </a:xfrm>
            <a:prstGeom prst="rect">
              <a:avLst/>
            </a:prstGeom>
          </p:spPr>
        </p:pic>
        <p:sp>
          <p:nvSpPr>
            <p:cNvPr id="10" name="TextBox 9"/>
            <p:cNvSpPr txBox="1"/>
            <p:nvPr/>
          </p:nvSpPr>
          <p:spPr>
            <a:xfrm>
              <a:off x="759211" y="5837860"/>
              <a:ext cx="3460830" cy="338554"/>
            </a:xfrm>
            <a:prstGeom prst="rect">
              <a:avLst/>
            </a:prstGeom>
            <a:noFill/>
          </p:spPr>
          <p:txBody>
            <a:bodyPr wrap="square" rtlCol="0">
              <a:spAutoFit/>
            </a:bodyPr>
            <a:lstStyle/>
            <a:p>
              <a:pPr algn="ctr"/>
              <a:r>
                <a:rPr lang="en-US" sz="1600" b="1" dirty="0" smtClean="0">
                  <a:solidFill>
                    <a:schemeClr val="accent1"/>
                  </a:solidFill>
                  <a:latin typeface="Georgia" charset="0"/>
                  <a:ea typeface="Georgia" charset="0"/>
                  <a:cs typeface="Georgia" charset="0"/>
                </a:rPr>
                <a:t>Regression</a:t>
              </a:r>
              <a:r>
                <a:rPr lang="en-US" sz="1600" dirty="0">
                  <a:solidFill>
                    <a:schemeClr val="tx1">
                      <a:lumMod val="75000"/>
                      <a:lumOff val="25000"/>
                    </a:schemeClr>
                  </a:solidFill>
                  <a:latin typeface="Georgia" charset="0"/>
                  <a:ea typeface="Georgia" charset="0"/>
                  <a:cs typeface="Georgia" charset="0"/>
                </a:rPr>
                <a:t>-</a:t>
              </a:r>
              <a:r>
                <a:rPr lang="en-US" sz="1600" dirty="0" smtClean="0">
                  <a:solidFill>
                    <a:schemeClr val="tx1">
                      <a:lumMod val="75000"/>
                      <a:lumOff val="25000"/>
                    </a:schemeClr>
                  </a:solidFill>
                  <a:latin typeface="Georgia" charset="0"/>
                  <a:ea typeface="Georgia" charset="0"/>
                  <a:cs typeface="Georgia" charset="0"/>
                </a:rPr>
                <a:t>style evaluation</a:t>
              </a:r>
              <a:endParaRPr lang="en-US" sz="2400" dirty="0">
                <a:solidFill>
                  <a:schemeClr val="tx1">
                    <a:lumMod val="75000"/>
                    <a:lumOff val="25000"/>
                  </a:schemeClr>
                </a:solidFill>
              </a:endParaRPr>
            </a:p>
          </p:txBody>
        </p:sp>
      </p:grpSp>
      <p:sp>
        <p:nvSpPr>
          <p:cNvPr id="14" name="TextBox 13"/>
          <p:cNvSpPr txBox="1"/>
          <p:nvPr/>
        </p:nvSpPr>
        <p:spPr>
          <a:xfrm>
            <a:off x="283048" y="6470247"/>
            <a:ext cx="8577905" cy="338554"/>
          </a:xfrm>
          <a:prstGeom prst="rect">
            <a:avLst/>
          </a:prstGeom>
          <a:noFill/>
        </p:spPr>
        <p:txBody>
          <a:bodyPr wrap="square" rtlCol="0">
            <a:spAutoFit/>
          </a:bodyPr>
          <a:lstStyle/>
          <a:p>
            <a:pPr algn="ctr"/>
            <a:r>
              <a:rPr lang="en-US" sz="1600" dirty="0" smtClean="0">
                <a:solidFill>
                  <a:schemeClr val="bg2">
                    <a:lumMod val="75000"/>
                  </a:schemeClr>
                </a:solidFill>
                <a:latin typeface="Georgia" charset="0"/>
                <a:ea typeface="Georgia" charset="0"/>
                <a:cs typeface="Georgia" charset="0"/>
              </a:rPr>
              <a:t>Created for CAGI 4			</a:t>
            </a:r>
            <a:r>
              <a:rPr lang="en-US" sz="1600" dirty="0" err="1" smtClean="0">
                <a:solidFill>
                  <a:schemeClr val="bg2">
                    <a:lumMod val="75000"/>
                  </a:schemeClr>
                </a:solidFill>
                <a:latin typeface="Georgia" charset="0"/>
                <a:ea typeface="Georgia" charset="0"/>
                <a:cs typeface="Georgia" charset="0"/>
              </a:rPr>
              <a:t>genomeinterpretation.org</a:t>
            </a:r>
            <a:r>
              <a:rPr lang="en-US" sz="1600" dirty="0" smtClean="0">
                <a:solidFill>
                  <a:schemeClr val="bg2">
                    <a:lumMod val="75000"/>
                  </a:schemeClr>
                </a:solidFill>
                <a:latin typeface="Georgia" charset="0"/>
                <a:ea typeface="Georgia" charset="0"/>
                <a:cs typeface="Georgia" charset="0"/>
              </a:rPr>
              <a:t>				Matt Edwards</a:t>
            </a:r>
            <a:endParaRPr lang="en-US" sz="1600" dirty="0">
              <a:solidFill>
                <a:schemeClr val="bg2">
                  <a:lumMod val="75000"/>
                </a:schemeClr>
              </a:solidFill>
              <a:latin typeface="Georgia" charset="0"/>
              <a:ea typeface="Georgia" charset="0"/>
              <a:cs typeface="Georgia" charset="0"/>
            </a:endParaRPr>
          </a:p>
        </p:txBody>
      </p:sp>
      <p:sp>
        <p:nvSpPr>
          <p:cNvPr id="15" name="TextBox 14"/>
          <p:cNvSpPr txBox="1"/>
          <p:nvPr/>
        </p:nvSpPr>
        <p:spPr>
          <a:xfrm>
            <a:off x="1359915" y="4898153"/>
            <a:ext cx="3379390" cy="307777"/>
          </a:xfrm>
          <a:prstGeom prst="rect">
            <a:avLst/>
          </a:prstGeom>
          <a:noFill/>
        </p:spPr>
        <p:txBody>
          <a:bodyPr wrap="square" rtlCol="0">
            <a:spAutoFit/>
          </a:bodyPr>
          <a:lstStyle/>
          <a:p>
            <a:pPr algn="ctr"/>
            <a:r>
              <a:rPr lang="en-US" sz="1400" dirty="0" smtClean="0">
                <a:solidFill>
                  <a:schemeClr val="tx1">
                    <a:lumMod val="75000"/>
                    <a:lumOff val="25000"/>
                  </a:schemeClr>
                </a:solidFill>
                <a:latin typeface="Georgia" charset="0"/>
                <a:ea typeface="Georgia" charset="0"/>
                <a:cs typeface="Georgia" charset="0"/>
              </a:rPr>
              <a:t>(Binary error)</a:t>
            </a:r>
            <a:endParaRPr lang="en-US" sz="1400" dirty="0">
              <a:solidFill>
                <a:schemeClr val="tx1">
                  <a:lumMod val="75000"/>
                  <a:lumOff val="25000"/>
                </a:schemeClr>
              </a:solidFill>
            </a:endParaRPr>
          </a:p>
        </p:txBody>
      </p:sp>
      <p:sp>
        <p:nvSpPr>
          <p:cNvPr id="16" name="TextBox 15"/>
          <p:cNvSpPr txBox="1"/>
          <p:nvPr/>
        </p:nvSpPr>
        <p:spPr>
          <a:xfrm>
            <a:off x="24723" y="3325322"/>
            <a:ext cx="3379390" cy="307777"/>
          </a:xfrm>
          <a:prstGeom prst="rect">
            <a:avLst/>
          </a:prstGeom>
          <a:noFill/>
        </p:spPr>
        <p:txBody>
          <a:bodyPr wrap="square" rtlCol="0">
            <a:spAutoFit/>
          </a:bodyPr>
          <a:lstStyle/>
          <a:p>
            <a:pPr algn="ctr"/>
            <a:r>
              <a:rPr lang="en-US" sz="1400" dirty="0" smtClean="0">
                <a:solidFill>
                  <a:schemeClr val="tx1">
                    <a:lumMod val="75000"/>
                    <a:lumOff val="25000"/>
                  </a:schemeClr>
                </a:solidFill>
                <a:latin typeface="Georgia" charset="0"/>
                <a:ea typeface="Georgia" charset="0"/>
                <a:cs typeface="Georgia" charset="0"/>
              </a:rPr>
              <a:t>(Binary error)</a:t>
            </a:r>
            <a:endParaRPr lang="en-US" sz="1400" dirty="0">
              <a:solidFill>
                <a:schemeClr val="tx1">
                  <a:lumMod val="75000"/>
                  <a:lumOff val="25000"/>
                </a:schemeClr>
              </a:solidFill>
            </a:endParaRPr>
          </a:p>
        </p:txBody>
      </p:sp>
    </p:spTree>
    <p:extLst>
      <p:ext uri="{BB962C8B-B14F-4D97-AF65-F5344CB8AC3E}">
        <p14:creationId xmlns:p14="http://schemas.microsoft.com/office/powerpoint/2010/main" val="44579690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p:cNvSpPr txBox="1"/>
          <p:nvPr/>
        </p:nvSpPr>
        <p:spPr>
          <a:xfrm>
            <a:off x="464045" y="4025284"/>
            <a:ext cx="3460830" cy="553998"/>
          </a:xfrm>
          <a:prstGeom prst="rect">
            <a:avLst/>
          </a:prstGeom>
          <a:noFill/>
        </p:spPr>
        <p:txBody>
          <a:bodyPr wrap="square" rtlCol="0">
            <a:spAutoFit/>
          </a:bodyPr>
          <a:lstStyle/>
          <a:p>
            <a:pPr algn="ctr"/>
            <a:r>
              <a:rPr lang="en-US" sz="1200" b="1" dirty="0">
                <a:solidFill>
                  <a:schemeClr val="accent1"/>
                </a:solidFill>
                <a:latin typeface="Georgia" charset="0"/>
                <a:ea typeface="Georgia" charset="0"/>
                <a:cs typeface="Georgia" charset="0"/>
              </a:rPr>
              <a:t>Regression</a:t>
            </a:r>
            <a:r>
              <a:rPr lang="en-US" sz="1200" dirty="0">
                <a:latin typeface="Georgia" charset="0"/>
                <a:ea typeface="Georgia" charset="0"/>
                <a:cs typeface="Georgia" charset="0"/>
              </a:rPr>
              <a:t> </a:t>
            </a:r>
            <a:r>
              <a:rPr lang="en-US" sz="1200" dirty="0" smtClean="0">
                <a:latin typeface="Georgia" charset="0"/>
                <a:ea typeface="Georgia" charset="0"/>
                <a:cs typeface="Georgia" charset="0"/>
              </a:rPr>
              <a:t>model using </a:t>
            </a:r>
            <a:r>
              <a:rPr lang="en-US" sz="1200" b="1" dirty="0">
                <a:solidFill>
                  <a:schemeClr val="accent1">
                    <a:lumMod val="50000"/>
                  </a:schemeClr>
                </a:solidFill>
                <a:latin typeface="Georgia" charset="0"/>
                <a:ea typeface="Georgia" charset="0"/>
                <a:cs typeface="Georgia" charset="0"/>
              </a:rPr>
              <a:t>clinical</a:t>
            </a:r>
            <a:r>
              <a:rPr lang="en-US" sz="1200" dirty="0">
                <a:solidFill>
                  <a:schemeClr val="accent1">
                    <a:lumMod val="50000"/>
                  </a:schemeClr>
                </a:solidFill>
                <a:latin typeface="Georgia" charset="0"/>
                <a:ea typeface="Georgia" charset="0"/>
                <a:cs typeface="Georgia" charset="0"/>
              </a:rPr>
              <a:t> </a:t>
            </a:r>
            <a:r>
              <a:rPr lang="en-US" sz="1200" dirty="0">
                <a:latin typeface="Georgia" charset="0"/>
                <a:ea typeface="Georgia" charset="0"/>
                <a:cs typeface="Georgia" charset="0"/>
              </a:rPr>
              <a:t>covariates</a:t>
            </a:r>
          </a:p>
          <a:p>
            <a:pPr algn="ctr"/>
            <a:endParaRPr lang="en-US" dirty="0"/>
          </a:p>
        </p:txBody>
      </p:sp>
      <p:sp>
        <p:nvSpPr>
          <p:cNvPr id="17" name="TextBox 16"/>
          <p:cNvSpPr txBox="1"/>
          <p:nvPr/>
        </p:nvSpPr>
        <p:spPr>
          <a:xfrm>
            <a:off x="-490864" y="3759159"/>
            <a:ext cx="5185458" cy="461665"/>
          </a:xfrm>
          <a:prstGeom prst="rect">
            <a:avLst/>
          </a:prstGeom>
          <a:noFill/>
        </p:spPr>
        <p:txBody>
          <a:bodyPr wrap="square" rtlCol="0">
            <a:spAutoFit/>
          </a:bodyPr>
          <a:lstStyle/>
          <a:p>
            <a:pPr algn="ctr"/>
            <a:r>
              <a:rPr lang="en-US" sz="1200" b="1" dirty="0">
                <a:solidFill>
                  <a:schemeClr val="accent4"/>
                </a:solidFill>
                <a:latin typeface="Georgia" charset="0"/>
                <a:ea typeface="Georgia" charset="0"/>
                <a:cs typeface="Georgia" charset="0"/>
              </a:rPr>
              <a:t>Classification</a:t>
            </a:r>
            <a:r>
              <a:rPr lang="en-US" sz="1200" dirty="0">
                <a:latin typeface="Georgia" charset="0"/>
                <a:ea typeface="Georgia" charset="0"/>
                <a:cs typeface="Georgia" charset="0"/>
              </a:rPr>
              <a:t> </a:t>
            </a:r>
            <a:r>
              <a:rPr lang="en-US" sz="1200" dirty="0" smtClean="0">
                <a:latin typeface="Georgia" charset="0"/>
                <a:ea typeface="Georgia" charset="0"/>
                <a:cs typeface="Georgia" charset="0"/>
              </a:rPr>
              <a:t>model using </a:t>
            </a:r>
            <a:r>
              <a:rPr lang="en-US" sz="1200" b="1" dirty="0">
                <a:solidFill>
                  <a:schemeClr val="accent1">
                    <a:lumMod val="50000"/>
                  </a:schemeClr>
                </a:solidFill>
                <a:latin typeface="Georgia" charset="0"/>
                <a:ea typeface="Georgia" charset="0"/>
                <a:cs typeface="Georgia" charset="0"/>
              </a:rPr>
              <a:t>clinical</a:t>
            </a:r>
            <a:r>
              <a:rPr lang="en-US" sz="1200" dirty="0">
                <a:solidFill>
                  <a:schemeClr val="accent1">
                    <a:lumMod val="50000"/>
                  </a:schemeClr>
                </a:solidFill>
                <a:latin typeface="Georgia" charset="0"/>
                <a:ea typeface="Georgia" charset="0"/>
                <a:cs typeface="Georgia" charset="0"/>
              </a:rPr>
              <a:t> </a:t>
            </a:r>
            <a:r>
              <a:rPr lang="en-US" sz="1200" dirty="0">
                <a:latin typeface="Georgia" charset="0"/>
                <a:ea typeface="Georgia" charset="0"/>
                <a:cs typeface="Georgia" charset="0"/>
              </a:rPr>
              <a:t>covariates</a:t>
            </a:r>
          </a:p>
          <a:p>
            <a:pPr algn="ctr"/>
            <a:endParaRPr lang="en-US" sz="1200" dirty="0"/>
          </a:p>
        </p:txBody>
      </p:sp>
      <p:sp>
        <p:nvSpPr>
          <p:cNvPr id="2" name="Title 1"/>
          <p:cNvSpPr>
            <a:spLocks noGrp="1"/>
          </p:cNvSpPr>
          <p:nvPr>
            <p:ph type="title"/>
          </p:nvPr>
        </p:nvSpPr>
        <p:spPr/>
        <p:txBody>
          <a:bodyPr>
            <a:normAutofit/>
          </a:bodyPr>
          <a:lstStyle/>
          <a:p>
            <a:r>
              <a:rPr lang="en-US" sz="3600" dirty="0" smtClean="0">
                <a:latin typeface="Georgia" charset="0"/>
                <a:ea typeface="Georgia" charset="0"/>
                <a:cs typeface="Georgia" charset="0"/>
              </a:rPr>
              <a:t>Results</a:t>
            </a:r>
            <a:endParaRPr lang="en-US" sz="3600" dirty="0">
              <a:latin typeface="Georgia" charset="0"/>
              <a:ea typeface="Georgia" charset="0"/>
              <a:cs typeface="Georgia" charset="0"/>
            </a:endParaRPr>
          </a:p>
        </p:txBody>
      </p:sp>
      <p:sp>
        <p:nvSpPr>
          <p:cNvPr id="3" name="Content Placeholder 2"/>
          <p:cNvSpPr>
            <a:spLocks noGrp="1"/>
          </p:cNvSpPr>
          <p:nvPr>
            <p:ph idx="1"/>
          </p:nvPr>
        </p:nvSpPr>
        <p:spPr/>
        <p:txBody>
          <a:bodyPr/>
          <a:lstStyle/>
          <a:p>
            <a:r>
              <a:rPr lang="en-US" dirty="0" smtClean="0">
                <a:latin typeface="Georgia" charset="0"/>
                <a:ea typeface="Georgia" charset="0"/>
                <a:cs typeface="Georgia" charset="0"/>
              </a:rPr>
              <a:t>Evaluation of </a:t>
            </a:r>
            <a:r>
              <a:rPr lang="en-US" dirty="0" err="1" smtClean="0">
                <a:latin typeface="Georgia" charset="0"/>
                <a:ea typeface="Georgia" charset="0"/>
                <a:cs typeface="Georgia" charset="0"/>
              </a:rPr>
              <a:t>submodels</a:t>
            </a:r>
            <a:r>
              <a:rPr lang="en-US" dirty="0" smtClean="0">
                <a:latin typeface="Georgia" charset="0"/>
                <a:ea typeface="Georgia" charset="0"/>
                <a:cs typeface="Georgia" charset="0"/>
              </a:rPr>
              <a:t> that were combined in the ensemble:</a:t>
            </a:r>
            <a:endParaRPr lang="en-US" dirty="0">
              <a:latin typeface="Georgia" charset="0"/>
              <a:ea typeface="Georgia" charset="0"/>
              <a:cs typeface="Georgia" charset="0"/>
            </a:endParaRPr>
          </a:p>
        </p:txBody>
      </p:sp>
      <p:pic>
        <p:nvPicPr>
          <p:cNvPr id="10" name="Picture 9"/>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797456" y="2767092"/>
            <a:ext cx="4419600" cy="2376488"/>
          </a:xfrm>
          <a:prstGeom prst="rect">
            <a:avLst/>
          </a:prstGeom>
        </p:spPr>
      </p:pic>
      <p:sp>
        <p:nvSpPr>
          <p:cNvPr id="12" name="TextBox 11"/>
          <p:cNvSpPr txBox="1"/>
          <p:nvPr/>
        </p:nvSpPr>
        <p:spPr>
          <a:xfrm>
            <a:off x="452470" y="3514065"/>
            <a:ext cx="3460830" cy="553998"/>
          </a:xfrm>
          <a:prstGeom prst="rect">
            <a:avLst/>
          </a:prstGeom>
          <a:noFill/>
        </p:spPr>
        <p:txBody>
          <a:bodyPr wrap="square" rtlCol="0">
            <a:spAutoFit/>
          </a:bodyPr>
          <a:lstStyle/>
          <a:p>
            <a:pPr algn="ctr"/>
            <a:r>
              <a:rPr lang="en-US" sz="1200" b="1" dirty="0">
                <a:solidFill>
                  <a:schemeClr val="accent1"/>
                </a:solidFill>
                <a:latin typeface="Georgia" charset="0"/>
                <a:ea typeface="Georgia" charset="0"/>
                <a:cs typeface="Georgia" charset="0"/>
              </a:rPr>
              <a:t>Regression</a:t>
            </a:r>
            <a:r>
              <a:rPr lang="en-US" sz="1200" dirty="0">
                <a:latin typeface="Georgia" charset="0"/>
                <a:ea typeface="Georgia" charset="0"/>
                <a:cs typeface="Georgia" charset="0"/>
              </a:rPr>
              <a:t> </a:t>
            </a:r>
            <a:r>
              <a:rPr lang="en-US" sz="1200" dirty="0" smtClean="0">
                <a:latin typeface="Georgia" charset="0"/>
                <a:ea typeface="Georgia" charset="0"/>
                <a:cs typeface="Georgia" charset="0"/>
              </a:rPr>
              <a:t>model using </a:t>
            </a:r>
            <a:r>
              <a:rPr lang="en-US" sz="1200" b="1" dirty="0">
                <a:solidFill>
                  <a:schemeClr val="accent1">
                    <a:lumMod val="50000"/>
                  </a:schemeClr>
                </a:solidFill>
                <a:latin typeface="Georgia" charset="0"/>
                <a:ea typeface="Georgia" charset="0"/>
                <a:cs typeface="Georgia" charset="0"/>
              </a:rPr>
              <a:t>clinical</a:t>
            </a:r>
            <a:r>
              <a:rPr lang="en-US" sz="1200" dirty="0">
                <a:solidFill>
                  <a:schemeClr val="accent1">
                    <a:lumMod val="50000"/>
                  </a:schemeClr>
                </a:solidFill>
                <a:latin typeface="Georgia" charset="0"/>
                <a:ea typeface="Georgia" charset="0"/>
                <a:cs typeface="Georgia" charset="0"/>
              </a:rPr>
              <a:t> </a:t>
            </a:r>
            <a:r>
              <a:rPr lang="en-US" sz="1200" dirty="0">
                <a:latin typeface="Georgia" charset="0"/>
                <a:ea typeface="Georgia" charset="0"/>
                <a:cs typeface="Georgia" charset="0"/>
              </a:rPr>
              <a:t>covariates</a:t>
            </a:r>
          </a:p>
          <a:p>
            <a:pPr algn="ctr"/>
            <a:endParaRPr lang="en-US" dirty="0"/>
          </a:p>
        </p:txBody>
      </p:sp>
      <p:sp>
        <p:nvSpPr>
          <p:cNvPr id="13" name="TextBox 12"/>
          <p:cNvSpPr txBox="1"/>
          <p:nvPr/>
        </p:nvSpPr>
        <p:spPr>
          <a:xfrm>
            <a:off x="-108899" y="4647506"/>
            <a:ext cx="4791919" cy="276999"/>
          </a:xfrm>
          <a:prstGeom prst="rect">
            <a:avLst/>
          </a:prstGeom>
          <a:noFill/>
        </p:spPr>
        <p:txBody>
          <a:bodyPr wrap="square" rtlCol="0">
            <a:spAutoFit/>
          </a:bodyPr>
          <a:lstStyle/>
          <a:p>
            <a:pPr algn="ctr"/>
            <a:r>
              <a:rPr lang="en-US" sz="1200" b="1" dirty="0">
                <a:solidFill>
                  <a:schemeClr val="accent4"/>
                </a:solidFill>
                <a:latin typeface="Georgia" charset="0"/>
                <a:ea typeface="Georgia" charset="0"/>
                <a:cs typeface="Georgia" charset="0"/>
              </a:rPr>
              <a:t>Classification</a:t>
            </a:r>
            <a:r>
              <a:rPr lang="en-US" sz="1200" dirty="0">
                <a:latin typeface="Georgia" charset="0"/>
                <a:ea typeface="Georgia" charset="0"/>
                <a:cs typeface="Georgia" charset="0"/>
              </a:rPr>
              <a:t> </a:t>
            </a:r>
            <a:r>
              <a:rPr lang="en-US" sz="1200" dirty="0" smtClean="0">
                <a:latin typeface="Georgia" charset="0"/>
                <a:ea typeface="Georgia" charset="0"/>
                <a:cs typeface="Georgia" charset="0"/>
              </a:rPr>
              <a:t>model using </a:t>
            </a:r>
            <a:r>
              <a:rPr lang="en-US" sz="1200" b="1" dirty="0">
                <a:solidFill>
                  <a:schemeClr val="accent4">
                    <a:lumMod val="60000"/>
                    <a:lumOff val="40000"/>
                  </a:schemeClr>
                </a:solidFill>
                <a:latin typeface="Georgia" charset="0"/>
                <a:ea typeface="Georgia" charset="0"/>
                <a:cs typeface="Georgia" charset="0"/>
              </a:rPr>
              <a:t>genetic</a:t>
            </a:r>
            <a:r>
              <a:rPr lang="en-US" sz="1200" dirty="0">
                <a:solidFill>
                  <a:schemeClr val="accent4">
                    <a:lumMod val="60000"/>
                    <a:lumOff val="40000"/>
                  </a:schemeClr>
                </a:solidFill>
                <a:latin typeface="Georgia" charset="0"/>
                <a:ea typeface="Georgia" charset="0"/>
                <a:cs typeface="Georgia" charset="0"/>
              </a:rPr>
              <a:t> </a:t>
            </a:r>
            <a:r>
              <a:rPr lang="en-US" sz="1200" dirty="0" smtClean="0">
                <a:latin typeface="Georgia" charset="0"/>
                <a:ea typeface="Georgia" charset="0"/>
                <a:cs typeface="Georgia" charset="0"/>
              </a:rPr>
              <a:t>data</a:t>
            </a:r>
            <a:endParaRPr lang="en-US" sz="1200" dirty="0">
              <a:latin typeface="Georgia" charset="0"/>
              <a:ea typeface="Georgia" charset="0"/>
              <a:cs typeface="Georgia" charset="0"/>
            </a:endParaRPr>
          </a:p>
        </p:txBody>
      </p:sp>
      <p:sp>
        <p:nvSpPr>
          <p:cNvPr id="14" name="TextBox 13"/>
          <p:cNvSpPr txBox="1"/>
          <p:nvPr/>
        </p:nvSpPr>
        <p:spPr>
          <a:xfrm>
            <a:off x="-490869" y="4266846"/>
            <a:ext cx="5185458" cy="461665"/>
          </a:xfrm>
          <a:prstGeom prst="rect">
            <a:avLst/>
          </a:prstGeom>
          <a:noFill/>
        </p:spPr>
        <p:txBody>
          <a:bodyPr wrap="square" rtlCol="0">
            <a:spAutoFit/>
          </a:bodyPr>
          <a:lstStyle/>
          <a:p>
            <a:pPr algn="ctr"/>
            <a:r>
              <a:rPr lang="en-US" sz="1200" b="1" dirty="0">
                <a:solidFill>
                  <a:schemeClr val="accent4"/>
                </a:solidFill>
                <a:latin typeface="Georgia" charset="0"/>
                <a:ea typeface="Georgia" charset="0"/>
                <a:cs typeface="Georgia" charset="0"/>
              </a:rPr>
              <a:t>Classification</a:t>
            </a:r>
            <a:r>
              <a:rPr lang="en-US" sz="1200" dirty="0">
                <a:latin typeface="Georgia" charset="0"/>
                <a:ea typeface="Georgia" charset="0"/>
                <a:cs typeface="Georgia" charset="0"/>
              </a:rPr>
              <a:t> </a:t>
            </a:r>
            <a:r>
              <a:rPr lang="en-US" sz="1200" dirty="0" smtClean="0">
                <a:latin typeface="Georgia" charset="0"/>
                <a:ea typeface="Georgia" charset="0"/>
                <a:cs typeface="Georgia" charset="0"/>
              </a:rPr>
              <a:t>model using </a:t>
            </a:r>
            <a:r>
              <a:rPr lang="en-US" sz="1200" b="1" dirty="0">
                <a:solidFill>
                  <a:schemeClr val="accent1">
                    <a:lumMod val="50000"/>
                  </a:schemeClr>
                </a:solidFill>
                <a:latin typeface="Georgia" charset="0"/>
                <a:ea typeface="Georgia" charset="0"/>
                <a:cs typeface="Georgia" charset="0"/>
              </a:rPr>
              <a:t>clinical</a:t>
            </a:r>
            <a:r>
              <a:rPr lang="en-US" sz="1200" dirty="0">
                <a:solidFill>
                  <a:schemeClr val="accent1">
                    <a:lumMod val="50000"/>
                  </a:schemeClr>
                </a:solidFill>
                <a:latin typeface="Georgia" charset="0"/>
                <a:ea typeface="Georgia" charset="0"/>
                <a:cs typeface="Georgia" charset="0"/>
              </a:rPr>
              <a:t> </a:t>
            </a:r>
            <a:r>
              <a:rPr lang="en-US" sz="1200" dirty="0">
                <a:latin typeface="Georgia" charset="0"/>
                <a:ea typeface="Georgia" charset="0"/>
                <a:cs typeface="Georgia" charset="0"/>
              </a:rPr>
              <a:t>covariates</a:t>
            </a:r>
          </a:p>
          <a:p>
            <a:pPr algn="ctr"/>
            <a:endParaRPr lang="en-US" sz="1200" dirty="0"/>
          </a:p>
        </p:txBody>
      </p:sp>
      <p:sp>
        <p:nvSpPr>
          <p:cNvPr id="16" name="TextBox 15"/>
          <p:cNvSpPr txBox="1"/>
          <p:nvPr/>
        </p:nvSpPr>
        <p:spPr>
          <a:xfrm>
            <a:off x="-108899" y="4866165"/>
            <a:ext cx="4791919" cy="276999"/>
          </a:xfrm>
          <a:prstGeom prst="rect">
            <a:avLst/>
          </a:prstGeom>
          <a:noFill/>
        </p:spPr>
        <p:txBody>
          <a:bodyPr wrap="square" rtlCol="0">
            <a:spAutoFit/>
          </a:bodyPr>
          <a:lstStyle/>
          <a:p>
            <a:pPr algn="ctr"/>
            <a:r>
              <a:rPr lang="en-US" sz="1200" b="1" dirty="0">
                <a:solidFill>
                  <a:schemeClr val="accent4"/>
                </a:solidFill>
                <a:latin typeface="Georgia" charset="0"/>
                <a:ea typeface="Georgia" charset="0"/>
                <a:cs typeface="Georgia" charset="0"/>
              </a:rPr>
              <a:t>Classification</a:t>
            </a:r>
            <a:r>
              <a:rPr lang="en-US" sz="1200" dirty="0">
                <a:latin typeface="Georgia" charset="0"/>
                <a:ea typeface="Georgia" charset="0"/>
                <a:cs typeface="Georgia" charset="0"/>
              </a:rPr>
              <a:t> </a:t>
            </a:r>
            <a:r>
              <a:rPr lang="en-US" sz="1200" dirty="0" smtClean="0">
                <a:latin typeface="Georgia" charset="0"/>
                <a:ea typeface="Georgia" charset="0"/>
                <a:cs typeface="Georgia" charset="0"/>
              </a:rPr>
              <a:t>model using </a:t>
            </a:r>
            <a:r>
              <a:rPr lang="en-US" sz="1200" b="1" dirty="0">
                <a:solidFill>
                  <a:schemeClr val="accent4">
                    <a:lumMod val="60000"/>
                    <a:lumOff val="40000"/>
                  </a:schemeClr>
                </a:solidFill>
                <a:latin typeface="Georgia" charset="0"/>
                <a:ea typeface="Georgia" charset="0"/>
                <a:cs typeface="Georgia" charset="0"/>
              </a:rPr>
              <a:t>genetic</a:t>
            </a:r>
            <a:r>
              <a:rPr lang="en-US" sz="1200" dirty="0">
                <a:solidFill>
                  <a:schemeClr val="accent4">
                    <a:lumMod val="60000"/>
                    <a:lumOff val="40000"/>
                  </a:schemeClr>
                </a:solidFill>
                <a:latin typeface="Georgia" charset="0"/>
                <a:ea typeface="Georgia" charset="0"/>
                <a:cs typeface="Georgia" charset="0"/>
              </a:rPr>
              <a:t> </a:t>
            </a:r>
            <a:r>
              <a:rPr lang="en-US" sz="1200" dirty="0" smtClean="0">
                <a:latin typeface="Georgia" charset="0"/>
                <a:ea typeface="Georgia" charset="0"/>
                <a:cs typeface="Georgia" charset="0"/>
              </a:rPr>
              <a:t>data</a:t>
            </a:r>
            <a:endParaRPr lang="en-US" sz="1200" dirty="0">
              <a:latin typeface="Georgia" charset="0"/>
              <a:ea typeface="Georgia" charset="0"/>
              <a:cs typeface="Georgia" charset="0"/>
            </a:endParaRPr>
          </a:p>
        </p:txBody>
      </p:sp>
      <p:sp>
        <p:nvSpPr>
          <p:cNvPr id="18" name="TextBox 17"/>
          <p:cNvSpPr txBox="1"/>
          <p:nvPr/>
        </p:nvSpPr>
        <p:spPr>
          <a:xfrm>
            <a:off x="1310055" y="3306496"/>
            <a:ext cx="3460830" cy="553998"/>
          </a:xfrm>
          <a:prstGeom prst="rect">
            <a:avLst/>
          </a:prstGeom>
          <a:noFill/>
        </p:spPr>
        <p:txBody>
          <a:bodyPr wrap="square" rtlCol="0">
            <a:spAutoFit/>
          </a:bodyPr>
          <a:lstStyle/>
          <a:p>
            <a:pPr algn="ctr"/>
            <a:r>
              <a:rPr lang="en-US" sz="1200" b="1" dirty="0" smtClean="0">
                <a:latin typeface="Georgia" charset="0"/>
                <a:ea typeface="Georgia" charset="0"/>
                <a:cs typeface="Georgia" charset="0"/>
              </a:rPr>
              <a:t>Submitted model</a:t>
            </a:r>
            <a:endParaRPr lang="en-US" sz="1200" b="1" dirty="0">
              <a:latin typeface="Georgia" charset="0"/>
              <a:ea typeface="Georgia" charset="0"/>
              <a:cs typeface="Georgia" charset="0"/>
            </a:endParaRPr>
          </a:p>
          <a:p>
            <a:pPr algn="ctr"/>
            <a:endParaRPr lang="en-US" b="1" dirty="0"/>
          </a:p>
        </p:txBody>
      </p:sp>
      <p:sp>
        <p:nvSpPr>
          <p:cNvPr id="19" name="TextBox 18"/>
          <p:cNvSpPr txBox="1"/>
          <p:nvPr/>
        </p:nvSpPr>
        <p:spPr>
          <a:xfrm>
            <a:off x="283048" y="6470247"/>
            <a:ext cx="8577905" cy="338554"/>
          </a:xfrm>
          <a:prstGeom prst="rect">
            <a:avLst/>
          </a:prstGeom>
          <a:noFill/>
        </p:spPr>
        <p:txBody>
          <a:bodyPr wrap="square" rtlCol="0">
            <a:spAutoFit/>
          </a:bodyPr>
          <a:lstStyle/>
          <a:p>
            <a:pPr algn="ctr"/>
            <a:r>
              <a:rPr lang="en-US" sz="1600" dirty="0" smtClean="0">
                <a:solidFill>
                  <a:schemeClr val="bg2">
                    <a:lumMod val="75000"/>
                  </a:schemeClr>
                </a:solidFill>
                <a:latin typeface="Georgia" charset="0"/>
                <a:ea typeface="Georgia" charset="0"/>
                <a:cs typeface="Georgia" charset="0"/>
              </a:rPr>
              <a:t>Created for CAGI 4			</a:t>
            </a:r>
            <a:r>
              <a:rPr lang="en-US" sz="1600" dirty="0" err="1" smtClean="0">
                <a:solidFill>
                  <a:schemeClr val="bg2">
                    <a:lumMod val="75000"/>
                  </a:schemeClr>
                </a:solidFill>
                <a:latin typeface="Georgia" charset="0"/>
                <a:ea typeface="Georgia" charset="0"/>
                <a:cs typeface="Georgia" charset="0"/>
              </a:rPr>
              <a:t>genomeinterpretation.org</a:t>
            </a:r>
            <a:r>
              <a:rPr lang="en-US" sz="1600" dirty="0" smtClean="0">
                <a:solidFill>
                  <a:schemeClr val="bg2">
                    <a:lumMod val="75000"/>
                  </a:schemeClr>
                </a:solidFill>
                <a:latin typeface="Georgia" charset="0"/>
                <a:ea typeface="Georgia" charset="0"/>
                <a:cs typeface="Georgia" charset="0"/>
              </a:rPr>
              <a:t>				Matt Edwards</a:t>
            </a:r>
            <a:endParaRPr lang="en-US" sz="1600" dirty="0">
              <a:solidFill>
                <a:schemeClr val="bg2">
                  <a:lumMod val="75000"/>
                </a:schemeClr>
              </a:solidFill>
              <a:latin typeface="Georgia" charset="0"/>
              <a:ea typeface="Georgia" charset="0"/>
              <a:cs typeface="Georgia" charset="0"/>
            </a:endParaRPr>
          </a:p>
        </p:txBody>
      </p:sp>
      <p:sp>
        <p:nvSpPr>
          <p:cNvPr id="20" name="TextBox 19"/>
          <p:cNvSpPr txBox="1"/>
          <p:nvPr/>
        </p:nvSpPr>
        <p:spPr>
          <a:xfrm>
            <a:off x="5358108" y="5247782"/>
            <a:ext cx="2616848" cy="307777"/>
          </a:xfrm>
          <a:prstGeom prst="rect">
            <a:avLst/>
          </a:prstGeom>
          <a:noFill/>
        </p:spPr>
        <p:txBody>
          <a:bodyPr wrap="square" rtlCol="0">
            <a:spAutoFit/>
          </a:bodyPr>
          <a:lstStyle/>
          <a:p>
            <a:pPr algn="ctr"/>
            <a:r>
              <a:rPr lang="en-US" sz="1400" dirty="0" smtClean="0">
                <a:latin typeface="Georgia" charset="0"/>
                <a:ea typeface="Georgia" charset="0"/>
                <a:cs typeface="Georgia" charset="0"/>
              </a:rPr>
              <a:t>(Approaches sorted by AUC)</a:t>
            </a:r>
            <a:endParaRPr lang="en-US" sz="1400" dirty="0">
              <a:latin typeface="Georgia" charset="0"/>
              <a:ea typeface="Georgia" charset="0"/>
              <a:cs typeface="Georgia" charset="0"/>
            </a:endParaRPr>
          </a:p>
        </p:txBody>
      </p:sp>
    </p:spTree>
    <p:extLst>
      <p:ext uri="{BB962C8B-B14F-4D97-AF65-F5344CB8AC3E}">
        <p14:creationId xmlns:p14="http://schemas.microsoft.com/office/powerpoint/2010/main" val="69096491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latin typeface="Georgia" charset="0"/>
                <a:ea typeface="Georgia" charset="0"/>
                <a:cs typeface="Georgia" charset="0"/>
              </a:rPr>
              <a:t>Unexplored </a:t>
            </a:r>
            <a:r>
              <a:rPr lang="en-US" sz="3600" dirty="0" smtClean="0">
                <a:latin typeface="Georgia" charset="0"/>
                <a:ea typeface="Georgia" charset="0"/>
                <a:cs typeface="Georgia" charset="0"/>
              </a:rPr>
              <a:t>(future</a:t>
            </a:r>
            <a:r>
              <a:rPr lang="en-US" sz="3600" dirty="0" smtClean="0">
                <a:latin typeface="Georgia" charset="0"/>
                <a:ea typeface="Georgia" charset="0"/>
                <a:cs typeface="Georgia" charset="0"/>
              </a:rPr>
              <a:t>?) directions</a:t>
            </a:r>
            <a:endParaRPr lang="en-US" sz="3600" dirty="0">
              <a:latin typeface="Georgia" charset="0"/>
              <a:ea typeface="Georgia" charset="0"/>
              <a:cs typeface="Georgia" charset="0"/>
            </a:endParaRPr>
          </a:p>
        </p:txBody>
      </p:sp>
      <p:sp>
        <p:nvSpPr>
          <p:cNvPr id="3" name="Content Placeholder 2"/>
          <p:cNvSpPr>
            <a:spLocks noGrp="1"/>
          </p:cNvSpPr>
          <p:nvPr>
            <p:ph idx="1"/>
          </p:nvPr>
        </p:nvSpPr>
        <p:spPr>
          <a:xfrm>
            <a:off x="822959" y="1845733"/>
            <a:ext cx="7543801" cy="4450895"/>
          </a:xfrm>
        </p:spPr>
        <p:txBody>
          <a:bodyPr>
            <a:normAutofit fontScale="85000" lnSpcReduction="20000"/>
          </a:bodyPr>
          <a:lstStyle/>
          <a:p>
            <a:r>
              <a:rPr lang="en-US" dirty="0" smtClean="0">
                <a:latin typeface="Georgia" charset="0"/>
                <a:ea typeface="Georgia" charset="0"/>
                <a:cs typeface="Georgia" charset="0"/>
              </a:rPr>
              <a:t>Use population genetics</a:t>
            </a:r>
          </a:p>
          <a:p>
            <a:pPr lvl="1"/>
            <a:r>
              <a:rPr lang="en-US" dirty="0" smtClean="0">
                <a:latin typeface="Georgia" charset="0"/>
                <a:ea typeface="Georgia" charset="0"/>
                <a:cs typeface="Georgia" charset="0"/>
              </a:rPr>
              <a:t>Estimate and use percentage of African ancestry</a:t>
            </a:r>
          </a:p>
          <a:p>
            <a:pPr lvl="1"/>
            <a:r>
              <a:rPr lang="en-US" dirty="0" smtClean="0">
                <a:latin typeface="Georgia" charset="0"/>
                <a:ea typeface="Georgia" charset="0"/>
                <a:cs typeface="Georgia" charset="0"/>
              </a:rPr>
              <a:t>Admixture mapping or ancestry labeling for informative genes</a:t>
            </a:r>
          </a:p>
          <a:p>
            <a:r>
              <a:rPr lang="en-US" dirty="0" smtClean="0">
                <a:latin typeface="Georgia" charset="0"/>
                <a:ea typeface="Georgia" charset="0"/>
                <a:cs typeface="Georgia" charset="0"/>
              </a:rPr>
              <a:t>Increase effective sample size</a:t>
            </a:r>
          </a:p>
          <a:p>
            <a:pPr lvl="1"/>
            <a:r>
              <a:rPr lang="en-US" dirty="0" smtClean="0">
                <a:latin typeface="Georgia" charset="0"/>
                <a:ea typeface="Georgia" charset="0"/>
                <a:cs typeface="Georgia" charset="0"/>
              </a:rPr>
              <a:t>Use imputation to increase number of variants</a:t>
            </a:r>
          </a:p>
          <a:p>
            <a:pPr lvl="1"/>
            <a:r>
              <a:rPr lang="en-US" dirty="0" smtClean="0">
                <a:latin typeface="Georgia" charset="0"/>
                <a:ea typeface="Georgia" charset="0"/>
                <a:cs typeface="Georgia" charset="0"/>
              </a:rPr>
              <a:t>Search for other cohorts to use</a:t>
            </a:r>
          </a:p>
          <a:p>
            <a:r>
              <a:rPr lang="en-US" dirty="0" smtClean="0">
                <a:latin typeface="Georgia" charset="0"/>
                <a:ea typeface="Georgia" charset="0"/>
                <a:cs typeface="Georgia" charset="0"/>
              </a:rPr>
              <a:t>Improve feature (variant) pre-screening</a:t>
            </a:r>
          </a:p>
          <a:p>
            <a:pPr lvl="1"/>
            <a:r>
              <a:rPr lang="en-US" dirty="0" smtClean="0">
                <a:latin typeface="Georgia" charset="0"/>
                <a:ea typeface="Georgia" charset="0"/>
                <a:cs typeface="Georgia" charset="0"/>
              </a:rPr>
              <a:t>Use functional </a:t>
            </a:r>
            <a:r>
              <a:rPr lang="en-US" dirty="0" smtClean="0">
                <a:latin typeface="Georgia" charset="0"/>
                <a:ea typeface="Georgia" charset="0"/>
                <a:cs typeface="Georgia" charset="0"/>
              </a:rPr>
              <a:t>genomics data </a:t>
            </a:r>
            <a:r>
              <a:rPr lang="en-US" dirty="0" smtClean="0">
                <a:latin typeface="Georgia" charset="0"/>
                <a:ea typeface="Georgia" charset="0"/>
                <a:cs typeface="Georgia" charset="0"/>
              </a:rPr>
              <a:t>to highlight certain genes</a:t>
            </a:r>
          </a:p>
          <a:p>
            <a:pPr lvl="1"/>
            <a:r>
              <a:rPr lang="en-US" dirty="0" smtClean="0">
                <a:latin typeface="Georgia" charset="0"/>
                <a:ea typeface="Georgia" charset="0"/>
                <a:cs typeface="Georgia" charset="0"/>
              </a:rPr>
              <a:t>Expand pool to regulators or interaction partners of known genes</a:t>
            </a:r>
            <a:endParaRPr lang="en-US" dirty="0" smtClean="0">
              <a:latin typeface="Georgia" charset="0"/>
              <a:ea typeface="Georgia" charset="0"/>
              <a:cs typeface="Georgia" charset="0"/>
            </a:endParaRPr>
          </a:p>
          <a:p>
            <a:r>
              <a:rPr lang="en-US" dirty="0" smtClean="0">
                <a:latin typeface="Georgia" charset="0"/>
                <a:ea typeface="Georgia" charset="0"/>
                <a:cs typeface="Georgia" charset="0"/>
              </a:rPr>
              <a:t>Improve models</a:t>
            </a:r>
          </a:p>
          <a:p>
            <a:pPr lvl="1"/>
            <a:r>
              <a:rPr lang="en-US" dirty="0" smtClean="0">
                <a:latin typeface="Georgia" charset="0"/>
                <a:ea typeface="Georgia" charset="0"/>
                <a:cs typeface="Georgia" charset="0"/>
              </a:rPr>
              <a:t>Combine </a:t>
            </a:r>
            <a:r>
              <a:rPr lang="en-US" dirty="0" err="1" smtClean="0">
                <a:latin typeface="Georgia" charset="0"/>
                <a:ea typeface="Georgia" charset="0"/>
                <a:cs typeface="Georgia" charset="0"/>
              </a:rPr>
              <a:t>submodels</a:t>
            </a:r>
            <a:r>
              <a:rPr lang="en-US" dirty="0" smtClean="0">
                <a:latin typeface="Georgia" charset="0"/>
                <a:ea typeface="Georgia" charset="0"/>
                <a:cs typeface="Georgia" charset="0"/>
              </a:rPr>
              <a:t> into final ensemble in a more nuanced way</a:t>
            </a:r>
            <a:endParaRPr lang="en-US" dirty="0" smtClean="0">
              <a:latin typeface="Georgia" charset="0"/>
              <a:ea typeface="Georgia" charset="0"/>
              <a:cs typeface="Georgia" charset="0"/>
            </a:endParaRPr>
          </a:p>
          <a:p>
            <a:pPr lvl="1"/>
            <a:r>
              <a:rPr lang="en-US" dirty="0" smtClean="0">
                <a:latin typeface="Georgia" charset="0"/>
                <a:ea typeface="Georgia" charset="0"/>
                <a:cs typeface="Georgia" charset="0"/>
              </a:rPr>
              <a:t>Model dominance </a:t>
            </a:r>
            <a:r>
              <a:rPr lang="en-US" dirty="0">
                <a:latin typeface="Georgia" charset="0"/>
                <a:ea typeface="Georgia" charset="0"/>
                <a:cs typeface="Georgia" charset="0"/>
              </a:rPr>
              <a:t>effects or any other departure from </a:t>
            </a:r>
            <a:r>
              <a:rPr lang="en-US" dirty="0" err="1" smtClean="0">
                <a:latin typeface="Georgia" charset="0"/>
                <a:ea typeface="Georgia" charset="0"/>
                <a:cs typeface="Georgia" charset="0"/>
              </a:rPr>
              <a:t>additivity</a:t>
            </a:r>
            <a:endParaRPr lang="en-US" dirty="0" smtClean="0">
              <a:latin typeface="Georgia" charset="0"/>
              <a:ea typeface="Georgia" charset="0"/>
              <a:cs typeface="Georgia" charset="0"/>
            </a:endParaRPr>
          </a:p>
          <a:p>
            <a:r>
              <a:rPr lang="en-US" dirty="0" smtClean="0">
                <a:latin typeface="Georgia" charset="0"/>
                <a:ea typeface="Georgia" charset="0"/>
                <a:cs typeface="Georgia" charset="0"/>
              </a:rPr>
              <a:t>Use the power of </a:t>
            </a:r>
            <a:r>
              <a:rPr lang="en-US" dirty="0" err="1" smtClean="0">
                <a:latin typeface="Georgia" charset="0"/>
                <a:ea typeface="Georgia" charset="0"/>
                <a:cs typeface="Georgia" charset="0"/>
              </a:rPr>
              <a:t>exome</a:t>
            </a:r>
            <a:r>
              <a:rPr lang="en-US" dirty="0" smtClean="0">
                <a:latin typeface="Georgia" charset="0"/>
                <a:ea typeface="Georgia" charset="0"/>
                <a:cs typeface="Georgia" charset="0"/>
              </a:rPr>
              <a:t> sequencing</a:t>
            </a:r>
          </a:p>
          <a:p>
            <a:pPr lvl="1"/>
            <a:r>
              <a:rPr lang="en-US" dirty="0" smtClean="0">
                <a:latin typeface="Georgia" charset="0"/>
                <a:ea typeface="Georgia" charset="0"/>
                <a:cs typeface="Georgia" charset="0"/>
              </a:rPr>
              <a:t>Pool </a:t>
            </a:r>
            <a:r>
              <a:rPr lang="en-US" dirty="0" smtClean="0">
                <a:latin typeface="Georgia" charset="0"/>
                <a:ea typeface="Georgia" charset="0"/>
                <a:cs typeface="Georgia" charset="0"/>
              </a:rPr>
              <a:t>variants by gene or pathway</a:t>
            </a:r>
          </a:p>
          <a:p>
            <a:pPr lvl="1"/>
            <a:r>
              <a:rPr lang="en-US" dirty="0" smtClean="0">
                <a:latin typeface="Georgia" charset="0"/>
                <a:ea typeface="Georgia" charset="0"/>
                <a:cs typeface="Georgia" charset="0"/>
              </a:rPr>
              <a:t>Prioritize </a:t>
            </a:r>
            <a:r>
              <a:rPr lang="en-US" dirty="0" smtClean="0">
                <a:latin typeface="Georgia" charset="0"/>
                <a:ea typeface="Georgia" charset="0"/>
                <a:cs typeface="Georgia" charset="0"/>
              </a:rPr>
              <a:t>variants using rarity or type of impact</a:t>
            </a:r>
          </a:p>
          <a:p>
            <a:endParaRPr lang="en-US" dirty="0">
              <a:latin typeface="Georgia" charset="0"/>
              <a:ea typeface="Georgia" charset="0"/>
              <a:cs typeface="Georgia" charset="0"/>
            </a:endParaRPr>
          </a:p>
        </p:txBody>
      </p:sp>
      <p:sp>
        <p:nvSpPr>
          <p:cNvPr id="4" name="TextBox 3"/>
          <p:cNvSpPr txBox="1"/>
          <p:nvPr/>
        </p:nvSpPr>
        <p:spPr>
          <a:xfrm>
            <a:off x="283048" y="6470247"/>
            <a:ext cx="8577905" cy="338554"/>
          </a:xfrm>
          <a:prstGeom prst="rect">
            <a:avLst/>
          </a:prstGeom>
          <a:noFill/>
        </p:spPr>
        <p:txBody>
          <a:bodyPr wrap="square" rtlCol="0">
            <a:spAutoFit/>
          </a:bodyPr>
          <a:lstStyle/>
          <a:p>
            <a:pPr algn="ctr"/>
            <a:r>
              <a:rPr lang="en-US" sz="1600" dirty="0" smtClean="0">
                <a:solidFill>
                  <a:schemeClr val="bg2">
                    <a:lumMod val="75000"/>
                  </a:schemeClr>
                </a:solidFill>
                <a:latin typeface="Georgia" charset="0"/>
                <a:ea typeface="Georgia" charset="0"/>
                <a:cs typeface="Georgia" charset="0"/>
              </a:rPr>
              <a:t>Created for CAGI 4			</a:t>
            </a:r>
            <a:r>
              <a:rPr lang="en-US" sz="1600" dirty="0" err="1" smtClean="0">
                <a:solidFill>
                  <a:schemeClr val="bg2">
                    <a:lumMod val="75000"/>
                  </a:schemeClr>
                </a:solidFill>
                <a:latin typeface="Georgia" charset="0"/>
                <a:ea typeface="Georgia" charset="0"/>
                <a:cs typeface="Georgia" charset="0"/>
              </a:rPr>
              <a:t>genomeinterpretation.org</a:t>
            </a:r>
            <a:r>
              <a:rPr lang="en-US" sz="1600" dirty="0" smtClean="0">
                <a:solidFill>
                  <a:schemeClr val="bg2">
                    <a:lumMod val="75000"/>
                  </a:schemeClr>
                </a:solidFill>
                <a:latin typeface="Georgia" charset="0"/>
                <a:ea typeface="Georgia" charset="0"/>
                <a:cs typeface="Georgia" charset="0"/>
              </a:rPr>
              <a:t>				Matt Edwards</a:t>
            </a:r>
            <a:endParaRPr lang="en-US" sz="1600" dirty="0">
              <a:solidFill>
                <a:schemeClr val="bg2">
                  <a:lumMod val="75000"/>
                </a:schemeClr>
              </a:solidFill>
              <a:latin typeface="Georgia" charset="0"/>
              <a:ea typeface="Georgia" charset="0"/>
              <a:cs typeface="Georgia" charset="0"/>
            </a:endParaRPr>
          </a:p>
        </p:txBody>
      </p:sp>
    </p:spTree>
    <p:extLst>
      <p:ext uri="{BB962C8B-B14F-4D97-AF65-F5344CB8AC3E}">
        <p14:creationId xmlns:p14="http://schemas.microsoft.com/office/powerpoint/2010/main" val="16756587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latin typeface="Georgia" charset="0"/>
                <a:ea typeface="Georgia" charset="0"/>
                <a:cs typeface="Georgia" charset="0"/>
              </a:rPr>
              <a:t>Conclusions</a:t>
            </a:r>
            <a:endParaRPr lang="en-US" sz="3600" dirty="0">
              <a:latin typeface="Georgia" charset="0"/>
              <a:ea typeface="Georgia" charset="0"/>
              <a:cs typeface="Georgia" charset="0"/>
            </a:endParaRPr>
          </a:p>
        </p:txBody>
      </p:sp>
      <p:sp>
        <p:nvSpPr>
          <p:cNvPr id="3" name="Content Placeholder 2"/>
          <p:cNvSpPr>
            <a:spLocks noGrp="1"/>
          </p:cNvSpPr>
          <p:nvPr>
            <p:ph idx="1"/>
          </p:nvPr>
        </p:nvSpPr>
        <p:spPr>
          <a:xfrm>
            <a:off x="822959" y="2210764"/>
            <a:ext cx="8037994" cy="3658329"/>
          </a:xfrm>
        </p:spPr>
        <p:txBody>
          <a:bodyPr>
            <a:normAutofit/>
          </a:bodyPr>
          <a:lstStyle/>
          <a:p>
            <a:r>
              <a:rPr lang="en-US" dirty="0" smtClean="0">
                <a:latin typeface="Georgia" charset="0"/>
                <a:ea typeface="Georgia" charset="0"/>
                <a:cs typeface="Georgia" charset="0"/>
              </a:rPr>
              <a:t>Verified the power </a:t>
            </a:r>
            <a:r>
              <a:rPr lang="en-US" dirty="0" smtClean="0">
                <a:latin typeface="Georgia" charset="0"/>
                <a:ea typeface="Georgia" charset="0"/>
                <a:cs typeface="Georgia" charset="0"/>
              </a:rPr>
              <a:t>of </a:t>
            </a:r>
            <a:r>
              <a:rPr lang="en-US" dirty="0" smtClean="0">
                <a:latin typeface="Georgia" charset="0"/>
                <a:ea typeface="Georgia" charset="0"/>
                <a:cs typeface="Georgia" charset="0"/>
              </a:rPr>
              <a:t>predictive models in determining optimal warfarin </a:t>
            </a:r>
            <a:r>
              <a:rPr lang="en-US" dirty="0" smtClean="0">
                <a:latin typeface="Georgia" charset="0"/>
                <a:ea typeface="Georgia" charset="0"/>
                <a:cs typeface="Georgia" charset="0"/>
              </a:rPr>
              <a:t>dosage</a:t>
            </a:r>
          </a:p>
          <a:p>
            <a:r>
              <a:rPr lang="en-US" dirty="0" smtClean="0">
                <a:latin typeface="Georgia" charset="0"/>
                <a:ea typeface="Georgia" charset="0"/>
                <a:cs typeface="Georgia" charset="0"/>
              </a:rPr>
              <a:t>Demonstrated the effectiveness of an ensemble </a:t>
            </a:r>
            <a:r>
              <a:rPr lang="en-US" dirty="0" smtClean="0">
                <a:latin typeface="Georgia" charset="0"/>
                <a:ea typeface="Georgia" charset="0"/>
                <a:cs typeface="Georgia" charset="0"/>
              </a:rPr>
              <a:t>approach that combines regression and </a:t>
            </a:r>
            <a:r>
              <a:rPr lang="en-US" dirty="0" smtClean="0">
                <a:latin typeface="Georgia" charset="0"/>
                <a:ea typeface="Georgia" charset="0"/>
                <a:cs typeface="Georgia" charset="0"/>
              </a:rPr>
              <a:t>classification methods</a:t>
            </a:r>
            <a:endParaRPr lang="en-US" dirty="0" smtClean="0">
              <a:latin typeface="Georgia" charset="0"/>
              <a:ea typeface="Georgia" charset="0"/>
              <a:cs typeface="Georgia" charset="0"/>
            </a:endParaRPr>
          </a:p>
          <a:p>
            <a:r>
              <a:rPr lang="en-US" dirty="0" smtClean="0">
                <a:latin typeface="Georgia" charset="0"/>
                <a:ea typeface="Georgia" charset="0"/>
                <a:cs typeface="Georgia" charset="0"/>
              </a:rPr>
              <a:t>Supported the promise of </a:t>
            </a:r>
            <a:r>
              <a:rPr lang="en-US" dirty="0" err="1" smtClean="0">
                <a:latin typeface="Georgia" charset="0"/>
                <a:ea typeface="Georgia" charset="0"/>
                <a:cs typeface="Georgia" charset="0"/>
              </a:rPr>
              <a:t>exome</a:t>
            </a:r>
            <a:r>
              <a:rPr lang="en-US" dirty="0" smtClean="0">
                <a:latin typeface="Georgia" charset="0"/>
                <a:ea typeface="Georgia" charset="0"/>
                <a:cs typeface="Georgia" charset="0"/>
              </a:rPr>
              <a:t> sequencing studies, even with relatively small sample sizes</a:t>
            </a:r>
          </a:p>
          <a:p>
            <a:endParaRPr lang="en-US" dirty="0">
              <a:latin typeface="Georgia" charset="0"/>
              <a:ea typeface="Georgia" charset="0"/>
              <a:cs typeface="Georgia" charset="0"/>
            </a:endParaRPr>
          </a:p>
          <a:p>
            <a:endParaRPr lang="en-US" dirty="0" smtClean="0">
              <a:latin typeface="Georgia" charset="0"/>
              <a:ea typeface="Georgia" charset="0"/>
              <a:cs typeface="Georgia" charset="0"/>
            </a:endParaRPr>
          </a:p>
          <a:p>
            <a:r>
              <a:rPr lang="en-US" dirty="0" smtClean="0">
                <a:latin typeface="Georgia" charset="0"/>
                <a:ea typeface="Georgia" charset="0"/>
                <a:cs typeface="Georgia" charset="0"/>
              </a:rPr>
              <a:t>Thanks to CAGI organizers, dataset providers, and study participants!</a:t>
            </a:r>
            <a:endParaRPr lang="en-US" dirty="0">
              <a:latin typeface="Georgia" charset="0"/>
              <a:ea typeface="Georgia" charset="0"/>
              <a:cs typeface="Georgia" charset="0"/>
            </a:endParaRPr>
          </a:p>
        </p:txBody>
      </p:sp>
      <p:sp>
        <p:nvSpPr>
          <p:cNvPr id="4" name="TextBox 3"/>
          <p:cNvSpPr txBox="1"/>
          <p:nvPr/>
        </p:nvSpPr>
        <p:spPr>
          <a:xfrm>
            <a:off x="283048" y="6470247"/>
            <a:ext cx="8577905" cy="338554"/>
          </a:xfrm>
          <a:prstGeom prst="rect">
            <a:avLst/>
          </a:prstGeom>
          <a:noFill/>
        </p:spPr>
        <p:txBody>
          <a:bodyPr wrap="square" rtlCol="0">
            <a:spAutoFit/>
          </a:bodyPr>
          <a:lstStyle/>
          <a:p>
            <a:pPr algn="ctr"/>
            <a:r>
              <a:rPr lang="en-US" sz="1600" dirty="0" smtClean="0">
                <a:solidFill>
                  <a:schemeClr val="bg2">
                    <a:lumMod val="75000"/>
                  </a:schemeClr>
                </a:solidFill>
                <a:latin typeface="Georgia" charset="0"/>
                <a:ea typeface="Georgia" charset="0"/>
                <a:cs typeface="Georgia" charset="0"/>
              </a:rPr>
              <a:t>Created for CAGI 4			</a:t>
            </a:r>
            <a:r>
              <a:rPr lang="en-US" sz="1600" dirty="0" err="1" smtClean="0">
                <a:solidFill>
                  <a:schemeClr val="bg2">
                    <a:lumMod val="75000"/>
                  </a:schemeClr>
                </a:solidFill>
                <a:latin typeface="Georgia" charset="0"/>
                <a:ea typeface="Georgia" charset="0"/>
                <a:cs typeface="Georgia" charset="0"/>
              </a:rPr>
              <a:t>genomeinterpretation.org</a:t>
            </a:r>
            <a:r>
              <a:rPr lang="en-US" sz="1600" dirty="0" smtClean="0">
                <a:solidFill>
                  <a:schemeClr val="bg2">
                    <a:lumMod val="75000"/>
                  </a:schemeClr>
                </a:solidFill>
                <a:latin typeface="Georgia" charset="0"/>
                <a:ea typeface="Georgia" charset="0"/>
                <a:cs typeface="Georgia" charset="0"/>
              </a:rPr>
              <a:t>				Matt Edwards</a:t>
            </a:r>
            <a:endParaRPr lang="en-US" sz="1600" dirty="0">
              <a:solidFill>
                <a:schemeClr val="bg2">
                  <a:lumMod val="75000"/>
                </a:schemeClr>
              </a:solidFill>
              <a:latin typeface="Georgia" charset="0"/>
              <a:ea typeface="Georgia" charset="0"/>
              <a:cs typeface="Georgia" charset="0"/>
            </a:endParaRPr>
          </a:p>
        </p:txBody>
      </p:sp>
    </p:spTree>
    <p:extLst>
      <p:ext uri="{BB962C8B-B14F-4D97-AF65-F5344CB8AC3E}">
        <p14:creationId xmlns:p14="http://schemas.microsoft.com/office/powerpoint/2010/main" val="213318094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22960" y="654777"/>
            <a:ext cx="7543800" cy="3566160"/>
          </a:xfrm>
        </p:spPr>
        <p:txBody>
          <a:bodyPr>
            <a:normAutofit/>
          </a:bodyPr>
          <a:lstStyle/>
          <a:p>
            <a:r>
              <a:rPr lang="en-US" sz="3600" spc="0" dirty="0">
                <a:latin typeface="Georgia" charset="0"/>
                <a:ea typeface="Georgia" charset="0"/>
                <a:cs typeface="Georgia" charset="0"/>
              </a:rPr>
              <a:t>Ensemble approaches </a:t>
            </a:r>
            <a:br>
              <a:rPr lang="en-US" sz="3600" spc="0" dirty="0">
                <a:latin typeface="Georgia" charset="0"/>
                <a:ea typeface="Georgia" charset="0"/>
                <a:cs typeface="Georgia" charset="0"/>
              </a:rPr>
            </a:br>
            <a:r>
              <a:rPr lang="en-US" sz="3600" spc="0" dirty="0">
                <a:latin typeface="Georgia" charset="0"/>
                <a:ea typeface="Georgia" charset="0"/>
                <a:cs typeface="Georgia" charset="0"/>
              </a:rPr>
              <a:t>using literature-selected features </a:t>
            </a:r>
            <a:br>
              <a:rPr lang="en-US" sz="3600" spc="0" dirty="0">
                <a:latin typeface="Georgia" charset="0"/>
                <a:ea typeface="Georgia" charset="0"/>
                <a:cs typeface="Georgia" charset="0"/>
              </a:rPr>
            </a:br>
            <a:r>
              <a:rPr lang="en-US" sz="3600" spc="0" dirty="0">
                <a:latin typeface="Georgia" charset="0"/>
                <a:ea typeface="Georgia" charset="0"/>
                <a:cs typeface="Georgia" charset="0"/>
              </a:rPr>
              <a:t>to predict warfarin dosage</a:t>
            </a:r>
          </a:p>
        </p:txBody>
      </p:sp>
      <p:sp>
        <p:nvSpPr>
          <p:cNvPr id="3" name="Subtitle 2"/>
          <p:cNvSpPr>
            <a:spLocks noGrp="1"/>
          </p:cNvSpPr>
          <p:nvPr>
            <p:ph type="subTitle" idx="1"/>
          </p:nvPr>
        </p:nvSpPr>
        <p:spPr>
          <a:xfrm>
            <a:off x="825038" y="4482682"/>
            <a:ext cx="7543800" cy="1190065"/>
          </a:xfrm>
        </p:spPr>
        <p:txBody>
          <a:bodyPr>
            <a:normAutofit/>
          </a:bodyPr>
          <a:lstStyle/>
          <a:p>
            <a:r>
              <a:rPr lang="en-US" sz="2100" cap="none" spc="0" dirty="0">
                <a:latin typeface="Georgia" charset="0"/>
                <a:ea typeface="Georgia" charset="0"/>
                <a:cs typeface="Georgia" charset="0"/>
              </a:rPr>
              <a:t>Matt Edwards</a:t>
            </a:r>
            <a:r>
              <a:rPr lang="en-US" sz="1500" cap="none" spc="0" dirty="0">
                <a:latin typeface="Georgia" charset="0"/>
                <a:ea typeface="Georgia" charset="0"/>
                <a:cs typeface="Georgia" charset="0"/>
              </a:rPr>
              <a:t/>
            </a:r>
            <a:br>
              <a:rPr lang="en-US" sz="1500" cap="none" spc="0" dirty="0">
                <a:latin typeface="Georgia" charset="0"/>
                <a:ea typeface="Georgia" charset="0"/>
                <a:cs typeface="Georgia" charset="0"/>
              </a:rPr>
            </a:br>
            <a:r>
              <a:rPr lang="en-US" sz="1500" cap="none" spc="0" dirty="0">
                <a:latin typeface="Georgia" charset="0"/>
                <a:ea typeface="Georgia" charset="0"/>
                <a:cs typeface="Georgia" charset="0"/>
              </a:rPr>
              <a:t>matted@mit.edu</a:t>
            </a:r>
            <a:br>
              <a:rPr lang="en-US" sz="1500" cap="none" spc="0" dirty="0">
                <a:latin typeface="Georgia" charset="0"/>
                <a:ea typeface="Georgia" charset="0"/>
                <a:cs typeface="Georgia" charset="0"/>
              </a:rPr>
            </a:br>
            <a:r>
              <a:rPr lang="en-US" sz="1500" cap="none" spc="0" dirty="0">
                <a:latin typeface="Georgia" charset="0"/>
                <a:ea typeface="Georgia" charset="0"/>
                <a:cs typeface="Georgia" charset="0"/>
              </a:rPr>
              <a:t>Gifford laboratory</a:t>
            </a:r>
            <a:br>
              <a:rPr lang="en-US" sz="1500" cap="none" spc="0" dirty="0">
                <a:latin typeface="Georgia" charset="0"/>
                <a:ea typeface="Georgia" charset="0"/>
                <a:cs typeface="Georgia" charset="0"/>
              </a:rPr>
            </a:br>
            <a:r>
              <a:rPr lang="en-US" sz="1500" cap="none" spc="0" dirty="0">
                <a:latin typeface="Georgia" charset="0"/>
                <a:ea typeface="Georgia" charset="0"/>
                <a:cs typeface="Georgia" charset="0"/>
              </a:rPr>
              <a:t>MIT CSAIL</a:t>
            </a:r>
          </a:p>
        </p:txBody>
      </p:sp>
      <p:pic>
        <p:nvPicPr>
          <p:cNvPr id="5" name="Picture 2"/>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7520268" y="102282"/>
            <a:ext cx="1485900" cy="910302"/>
          </a:xfrm>
          <a:prstGeom prst="rect">
            <a:avLst/>
          </a:prstGeom>
          <a:noFill/>
          <a:ln w="9525">
            <a:noFill/>
            <a:miter lim="800000"/>
            <a:headEnd/>
            <a:tailEnd/>
          </a:ln>
        </p:spPr>
      </p:pic>
      <p:pic>
        <p:nvPicPr>
          <p:cNvPr id="6" name="Picture 5"/>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83552" y="188283"/>
            <a:ext cx="966172" cy="738301"/>
          </a:xfrm>
          <a:prstGeom prst="rect">
            <a:avLst/>
          </a:prstGeom>
        </p:spPr>
      </p:pic>
      <p:sp>
        <p:nvSpPr>
          <p:cNvPr id="7" name="TextBox 6"/>
          <p:cNvSpPr txBox="1"/>
          <p:nvPr/>
        </p:nvSpPr>
        <p:spPr>
          <a:xfrm>
            <a:off x="283048" y="6470247"/>
            <a:ext cx="8577905" cy="338554"/>
          </a:xfrm>
          <a:prstGeom prst="rect">
            <a:avLst/>
          </a:prstGeom>
          <a:noFill/>
        </p:spPr>
        <p:txBody>
          <a:bodyPr wrap="square" rtlCol="0">
            <a:spAutoFit/>
          </a:bodyPr>
          <a:lstStyle/>
          <a:p>
            <a:pPr algn="ctr"/>
            <a:r>
              <a:rPr lang="en-US" sz="1600" dirty="0" smtClean="0">
                <a:solidFill>
                  <a:schemeClr val="bg2">
                    <a:lumMod val="75000"/>
                  </a:schemeClr>
                </a:solidFill>
                <a:latin typeface="Georgia" charset="0"/>
                <a:ea typeface="Georgia" charset="0"/>
                <a:cs typeface="Georgia" charset="0"/>
              </a:rPr>
              <a:t>Created for CAGI 4			</a:t>
            </a:r>
            <a:r>
              <a:rPr lang="en-US" sz="1600" dirty="0" err="1" smtClean="0">
                <a:solidFill>
                  <a:schemeClr val="bg2">
                    <a:lumMod val="75000"/>
                  </a:schemeClr>
                </a:solidFill>
                <a:latin typeface="Georgia" charset="0"/>
                <a:ea typeface="Georgia" charset="0"/>
                <a:cs typeface="Georgia" charset="0"/>
              </a:rPr>
              <a:t>genomeinterpretation.org</a:t>
            </a:r>
            <a:r>
              <a:rPr lang="en-US" sz="1600" dirty="0" smtClean="0">
                <a:solidFill>
                  <a:schemeClr val="bg2">
                    <a:lumMod val="75000"/>
                  </a:schemeClr>
                </a:solidFill>
                <a:latin typeface="Georgia" charset="0"/>
                <a:ea typeface="Georgia" charset="0"/>
                <a:cs typeface="Georgia" charset="0"/>
              </a:rPr>
              <a:t>				Matt Edwards</a:t>
            </a:r>
            <a:endParaRPr lang="en-US" sz="1600" dirty="0">
              <a:solidFill>
                <a:schemeClr val="bg2">
                  <a:lumMod val="75000"/>
                </a:schemeClr>
              </a:solidFill>
              <a:latin typeface="Georgia" charset="0"/>
              <a:ea typeface="Georgia" charset="0"/>
              <a:cs typeface="Georgia" charset="0"/>
            </a:endParaRPr>
          </a:p>
        </p:txBody>
      </p:sp>
    </p:spTree>
    <p:extLst>
      <p:ext uri="{BB962C8B-B14F-4D97-AF65-F5344CB8AC3E}">
        <p14:creationId xmlns:p14="http://schemas.microsoft.com/office/powerpoint/2010/main" val="56925348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57285930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latin typeface="Georgia" charset="0"/>
                <a:ea typeface="Georgia" charset="0"/>
                <a:cs typeface="Georgia" charset="0"/>
              </a:rPr>
              <a:t>Challenge-specific observations</a:t>
            </a:r>
            <a:endParaRPr lang="en-US" sz="3600" dirty="0">
              <a:latin typeface="Georgia" charset="0"/>
              <a:ea typeface="Georgia" charset="0"/>
              <a:cs typeface="Georgia" charset="0"/>
            </a:endParaRPr>
          </a:p>
        </p:txBody>
      </p:sp>
      <p:pic>
        <p:nvPicPr>
          <p:cNvPr id="4" name="Picture 3"/>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78950" y="2644262"/>
            <a:ext cx="4198620" cy="2910840"/>
          </a:xfrm>
          <a:prstGeom prst="rect">
            <a:avLst/>
          </a:prstGeom>
        </p:spPr>
      </p:pic>
      <p:pic>
        <p:nvPicPr>
          <p:cNvPr id="5" name="Picture 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712149" y="2697602"/>
            <a:ext cx="4198620" cy="2857500"/>
          </a:xfrm>
          <a:prstGeom prst="rect">
            <a:avLst/>
          </a:prstGeom>
        </p:spPr>
      </p:pic>
      <p:sp>
        <p:nvSpPr>
          <p:cNvPr id="7" name="Content Placeholder 2"/>
          <p:cNvSpPr>
            <a:spLocks noGrp="1"/>
          </p:cNvSpPr>
          <p:nvPr>
            <p:ph idx="1"/>
          </p:nvPr>
        </p:nvSpPr>
        <p:spPr>
          <a:xfrm>
            <a:off x="822959" y="1845734"/>
            <a:ext cx="8087810" cy="4023360"/>
          </a:xfrm>
        </p:spPr>
        <p:txBody>
          <a:bodyPr/>
          <a:lstStyle/>
          <a:p>
            <a:r>
              <a:rPr lang="en-US" dirty="0" smtClean="0">
                <a:latin typeface="Georgia" charset="0"/>
                <a:ea typeface="Georgia" charset="0"/>
                <a:cs typeface="Georgia" charset="0"/>
              </a:rPr>
              <a:t>Training and testing data files should be randomized </a:t>
            </a:r>
            <a:br>
              <a:rPr lang="en-US" dirty="0" smtClean="0">
                <a:latin typeface="Georgia" charset="0"/>
                <a:ea typeface="Georgia" charset="0"/>
                <a:cs typeface="Georgia" charset="0"/>
              </a:rPr>
            </a:br>
            <a:r>
              <a:rPr lang="en-US" dirty="0" smtClean="0">
                <a:latin typeface="Georgia" charset="0"/>
                <a:ea typeface="Georgia" charset="0"/>
                <a:cs typeface="Georgia" charset="0"/>
              </a:rPr>
              <a:t>instead of sorted by target value</a:t>
            </a:r>
            <a:endParaRPr lang="en-US" dirty="0">
              <a:latin typeface="Georgia" charset="0"/>
              <a:ea typeface="Georgia" charset="0"/>
              <a:cs typeface="Georgia" charset="0"/>
            </a:endParaRPr>
          </a:p>
        </p:txBody>
      </p:sp>
      <p:sp>
        <p:nvSpPr>
          <p:cNvPr id="8" name="TextBox 7"/>
          <p:cNvSpPr txBox="1"/>
          <p:nvPr/>
        </p:nvSpPr>
        <p:spPr>
          <a:xfrm>
            <a:off x="283048" y="6470247"/>
            <a:ext cx="8577905" cy="338554"/>
          </a:xfrm>
          <a:prstGeom prst="rect">
            <a:avLst/>
          </a:prstGeom>
          <a:noFill/>
        </p:spPr>
        <p:txBody>
          <a:bodyPr wrap="square" rtlCol="0">
            <a:spAutoFit/>
          </a:bodyPr>
          <a:lstStyle/>
          <a:p>
            <a:pPr algn="ctr"/>
            <a:r>
              <a:rPr lang="en-US" sz="1600" dirty="0" smtClean="0">
                <a:solidFill>
                  <a:schemeClr val="bg2">
                    <a:lumMod val="75000"/>
                  </a:schemeClr>
                </a:solidFill>
                <a:latin typeface="Georgia" charset="0"/>
                <a:ea typeface="Georgia" charset="0"/>
                <a:cs typeface="Georgia" charset="0"/>
              </a:rPr>
              <a:t>Created for CAGI 4			</a:t>
            </a:r>
            <a:r>
              <a:rPr lang="en-US" sz="1600" dirty="0" err="1" smtClean="0">
                <a:solidFill>
                  <a:schemeClr val="bg2">
                    <a:lumMod val="75000"/>
                  </a:schemeClr>
                </a:solidFill>
                <a:latin typeface="Georgia" charset="0"/>
                <a:ea typeface="Georgia" charset="0"/>
                <a:cs typeface="Georgia" charset="0"/>
              </a:rPr>
              <a:t>genomeinterpretation.org</a:t>
            </a:r>
            <a:r>
              <a:rPr lang="en-US" sz="1600" dirty="0" smtClean="0">
                <a:solidFill>
                  <a:schemeClr val="bg2">
                    <a:lumMod val="75000"/>
                  </a:schemeClr>
                </a:solidFill>
                <a:latin typeface="Georgia" charset="0"/>
                <a:ea typeface="Georgia" charset="0"/>
                <a:cs typeface="Georgia" charset="0"/>
              </a:rPr>
              <a:t>				Matt Edwards</a:t>
            </a:r>
            <a:endParaRPr lang="en-US" sz="1600" dirty="0">
              <a:solidFill>
                <a:schemeClr val="bg2">
                  <a:lumMod val="75000"/>
                </a:schemeClr>
              </a:solidFill>
              <a:latin typeface="Georgia" charset="0"/>
              <a:ea typeface="Georgia" charset="0"/>
              <a:cs typeface="Georgia" charset="0"/>
            </a:endParaRPr>
          </a:p>
        </p:txBody>
      </p:sp>
    </p:spTree>
    <p:extLst>
      <p:ext uri="{BB962C8B-B14F-4D97-AF65-F5344CB8AC3E}">
        <p14:creationId xmlns:p14="http://schemas.microsoft.com/office/powerpoint/2010/main" val="85735895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latin typeface="Georgia" charset="0"/>
                <a:ea typeface="Georgia" charset="0"/>
                <a:cs typeface="Georgia" charset="0"/>
              </a:rPr>
              <a:t>Challenge-specific observations</a:t>
            </a:r>
            <a:endParaRPr lang="en-US" sz="3600" dirty="0">
              <a:latin typeface="Georgia" charset="0"/>
              <a:ea typeface="Georgia" charset="0"/>
              <a:cs typeface="Georgia" charset="0"/>
            </a:endParaRPr>
          </a:p>
        </p:txBody>
      </p:sp>
      <p:sp>
        <p:nvSpPr>
          <p:cNvPr id="3" name="Content Placeholder 2"/>
          <p:cNvSpPr>
            <a:spLocks noGrp="1"/>
          </p:cNvSpPr>
          <p:nvPr>
            <p:ph idx="1"/>
          </p:nvPr>
        </p:nvSpPr>
        <p:spPr>
          <a:xfrm>
            <a:off x="822959" y="1845734"/>
            <a:ext cx="7800180" cy="4023360"/>
          </a:xfrm>
        </p:spPr>
        <p:txBody>
          <a:bodyPr/>
          <a:lstStyle/>
          <a:p>
            <a:r>
              <a:rPr lang="en-US" dirty="0" smtClean="0">
                <a:latin typeface="Georgia" charset="0"/>
                <a:ea typeface="Georgia" charset="0"/>
                <a:cs typeface="Georgia" charset="0"/>
              </a:rPr>
              <a:t>Results obtained if the given target distribution was submitted as-is:</a:t>
            </a:r>
            <a:endParaRPr lang="en-US" dirty="0">
              <a:latin typeface="Georgia" charset="0"/>
              <a:ea typeface="Georgia" charset="0"/>
              <a:cs typeface="Georgia" charset="0"/>
            </a:endParaRPr>
          </a:p>
        </p:txBody>
      </p:sp>
      <p:pic>
        <p:nvPicPr>
          <p:cNvPr id="6" name="Picture 5"/>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974056" y="2477029"/>
            <a:ext cx="3517583" cy="3500438"/>
          </a:xfrm>
          <a:prstGeom prst="rect">
            <a:avLst/>
          </a:prstGeom>
        </p:spPr>
      </p:pic>
      <p:sp>
        <p:nvSpPr>
          <p:cNvPr id="7" name="TextBox 6"/>
          <p:cNvSpPr txBox="1"/>
          <p:nvPr/>
        </p:nvSpPr>
        <p:spPr>
          <a:xfrm>
            <a:off x="283048" y="6470247"/>
            <a:ext cx="8577905" cy="338554"/>
          </a:xfrm>
          <a:prstGeom prst="rect">
            <a:avLst/>
          </a:prstGeom>
          <a:noFill/>
        </p:spPr>
        <p:txBody>
          <a:bodyPr wrap="square" rtlCol="0">
            <a:spAutoFit/>
          </a:bodyPr>
          <a:lstStyle/>
          <a:p>
            <a:pPr algn="ctr"/>
            <a:r>
              <a:rPr lang="en-US" sz="1600" dirty="0" smtClean="0">
                <a:solidFill>
                  <a:schemeClr val="bg2">
                    <a:lumMod val="75000"/>
                  </a:schemeClr>
                </a:solidFill>
                <a:latin typeface="Georgia" charset="0"/>
                <a:ea typeface="Georgia" charset="0"/>
                <a:cs typeface="Georgia" charset="0"/>
              </a:rPr>
              <a:t>Created for CAGI 4			</a:t>
            </a:r>
            <a:r>
              <a:rPr lang="en-US" sz="1600" dirty="0" err="1" smtClean="0">
                <a:solidFill>
                  <a:schemeClr val="bg2">
                    <a:lumMod val="75000"/>
                  </a:schemeClr>
                </a:solidFill>
                <a:latin typeface="Georgia" charset="0"/>
                <a:ea typeface="Georgia" charset="0"/>
                <a:cs typeface="Georgia" charset="0"/>
              </a:rPr>
              <a:t>genomeinterpretation.org</a:t>
            </a:r>
            <a:r>
              <a:rPr lang="en-US" sz="1600" dirty="0" smtClean="0">
                <a:solidFill>
                  <a:schemeClr val="bg2">
                    <a:lumMod val="75000"/>
                  </a:schemeClr>
                </a:solidFill>
                <a:latin typeface="Georgia" charset="0"/>
                <a:ea typeface="Georgia" charset="0"/>
                <a:cs typeface="Georgia" charset="0"/>
              </a:rPr>
              <a:t>				Matt Edwards</a:t>
            </a:r>
            <a:endParaRPr lang="en-US" sz="1600" dirty="0">
              <a:solidFill>
                <a:schemeClr val="bg2">
                  <a:lumMod val="75000"/>
                </a:schemeClr>
              </a:solidFill>
              <a:latin typeface="Georgia" charset="0"/>
              <a:ea typeface="Georgia" charset="0"/>
              <a:cs typeface="Georgia" charset="0"/>
            </a:endParaRPr>
          </a:p>
        </p:txBody>
      </p:sp>
    </p:spTree>
    <p:extLst>
      <p:ext uri="{BB962C8B-B14F-4D97-AF65-F5344CB8AC3E}">
        <p14:creationId xmlns:p14="http://schemas.microsoft.com/office/powerpoint/2010/main" val="1692856319"/>
      </p:ext>
    </p:extLst>
  </p:cSld>
  <p:clrMapOvr>
    <a:masterClrMapping/>
  </p:clrMapOvr>
  <p:timing>
    <p:tnLst>
      <p:par>
        <p:cTn id="1" dur="indefinite" restart="never" nodeType="tmRoot"/>
      </p:par>
    </p:tnLst>
  </p:timing>
</p:sld>
</file>

<file path=ppt/theme/theme1.xml><?xml version="1.0" encoding="utf-8"?>
<a:theme xmlns:a="http://schemas.openxmlformats.org/drawingml/2006/main" name="Retrospect">
  <a:themeElements>
    <a:clrScheme name="Retrospect">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02006FA4-1611-4B07-AF7F-85CF6D20EB3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6198</TotalTime>
  <Words>931</Words>
  <Application>Microsoft Macintosh PowerPoint</Application>
  <PresentationFormat>On-screen Show (4:3)</PresentationFormat>
  <Paragraphs>168</Paragraphs>
  <Slides>19</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19</vt:i4>
      </vt:variant>
    </vt:vector>
  </HeadingPairs>
  <TitlesOfParts>
    <vt:vector size="25" baseType="lpstr">
      <vt:lpstr>Calibri</vt:lpstr>
      <vt:lpstr>Calibri Light</vt:lpstr>
      <vt:lpstr>Georgia</vt:lpstr>
      <vt:lpstr>MS PGothic</vt:lpstr>
      <vt:lpstr>Arial</vt:lpstr>
      <vt:lpstr>Retrospect</vt:lpstr>
      <vt:lpstr>CAGI slide pack guidelines I agree to my slides being used according to the following terms:  Matt Edwards</vt:lpstr>
      <vt:lpstr>Ensemble approaches  using literature-selected features  to predict warfarin dosage</vt:lpstr>
      <vt:lpstr>Prediction challenge setup</vt:lpstr>
      <vt:lpstr>Learning challenges</vt:lpstr>
      <vt:lpstr>Modeling approaches</vt:lpstr>
      <vt:lpstr>Regression model using  clinical covariates</vt:lpstr>
      <vt:lpstr>Classification model using  clinical covariates</vt:lpstr>
      <vt:lpstr>Classification model using  genetic data</vt:lpstr>
      <vt:lpstr>Classification model using  genetic data</vt:lpstr>
      <vt:lpstr>Classification model using  genetic data</vt:lpstr>
      <vt:lpstr>Combining separate models</vt:lpstr>
      <vt:lpstr>Results</vt:lpstr>
      <vt:lpstr>Results</vt:lpstr>
      <vt:lpstr>Unexplored (future?) directions</vt:lpstr>
      <vt:lpstr>Conclusions</vt:lpstr>
      <vt:lpstr>Ensemble approaches  using literature-selected features  to predict warfarin dosage</vt:lpstr>
      <vt:lpstr>PowerPoint Presentation</vt:lpstr>
      <vt:lpstr>Challenge-specific observations</vt:lpstr>
      <vt:lpstr>Challenge-specific observations</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Ensemble approaches  using literature-selected features  to predict warfarin dosage</dc:title>
  <dc:creator>Microsoft Office User</dc:creator>
  <cp:lastModifiedBy>Microsoft Office User</cp:lastModifiedBy>
  <cp:revision>58</cp:revision>
  <cp:lastPrinted>2016-03-26T05:36:26Z</cp:lastPrinted>
  <dcterms:created xsi:type="dcterms:W3CDTF">2016-03-21T20:04:27Z</dcterms:created>
  <dcterms:modified xsi:type="dcterms:W3CDTF">2016-03-26T05:40:07Z</dcterms:modified>
</cp:coreProperties>
</file>