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9" r:id="rId1"/>
    <p:sldMasterId id="2147484118" r:id="rId2"/>
  </p:sldMasterIdLst>
  <p:sldIdLst>
    <p:sldId id="259" r:id="rId3"/>
    <p:sldId id="256" r:id="rId4"/>
    <p:sldId id="257" r:id="rId5"/>
    <p:sldId id="260" r:id="rId6"/>
    <p:sldId id="262" r:id="rId7"/>
    <p:sldId id="261" r:id="rId8"/>
    <p:sldId id="267" r:id="rId9"/>
    <p:sldId id="266" r:id="rId10"/>
    <p:sldId id="264" r:id="rId11"/>
    <p:sldId id="265" r:id="rId12"/>
    <p:sldId id="263" r:id="rId13"/>
    <p:sldId id="268" r:id="rId14"/>
    <p:sldId id="269" r:id="rId15"/>
    <p:sldId id="271" r:id="rId16"/>
    <p:sldId id="272" r:id="rId17"/>
    <p:sldId id="273" r:id="rId18"/>
    <p:sldId id="275" r:id="rId19"/>
    <p:sldId id="274" r:id="rId20"/>
    <p:sldId id="270" r:id="rId21"/>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Source Sans Pro"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Source Sans Pro"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Source Sans Pro"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Source Sans Pro"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Source Sans Pro" charset="0"/>
        <a:ea typeface="ＭＳ Ｐゴシック" charset="0"/>
        <a:cs typeface="ＭＳ Ｐゴシック" charset="0"/>
      </a:defRPr>
    </a:lvl5pPr>
    <a:lvl6pPr marL="2286000" algn="l" defTabSz="457200" rtl="0" eaLnBrk="1" latinLnBrk="0" hangingPunct="1">
      <a:defRPr sz="2400" kern="1200">
        <a:solidFill>
          <a:schemeClr val="tx1"/>
        </a:solidFill>
        <a:latin typeface="Source Sans Pro" charset="0"/>
        <a:ea typeface="ＭＳ Ｐゴシック" charset="0"/>
        <a:cs typeface="ＭＳ Ｐゴシック" charset="0"/>
      </a:defRPr>
    </a:lvl6pPr>
    <a:lvl7pPr marL="2743200" algn="l" defTabSz="457200" rtl="0" eaLnBrk="1" latinLnBrk="0" hangingPunct="1">
      <a:defRPr sz="2400" kern="1200">
        <a:solidFill>
          <a:schemeClr val="tx1"/>
        </a:solidFill>
        <a:latin typeface="Source Sans Pro" charset="0"/>
        <a:ea typeface="ＭＳ Ｐゴシック" charset="0"/>
        <a:cs typeface="ＭＳ Ｐゴシック" charset="0"/>
      </a:defRPr>
    </a:lvl7pPr>
    <a:lvl8pPr marL="3200400" algn="l" defTabSz="457200" rtl="0" eaLnBrk="1" latinLnBrk="0" hangingPunct="1">
      <a:defRPr sz="2400" kern="1200">
        <a:solidFill>
          <a:schemeClr val="tx1"/>
        </a:solidFill>
        <a:latin typeface="Source Sans Pro" charset="0"/>
        <a:ea typeface="ＭＳ Ｐゴシック" charset="0"/>
        <a:cs typeface="ＭＳ Ｐゴシック" charset="0"/>
      </a:defRPr>
    </a:lvl8pPr>
    <a:lvl9pPr marL="3657600" algn="l" defTabSz="457200" rtl="0" eaLnBrk="1" latinLnBrk="0" hangingPunct="1">
      <a:defRPr sz="2400" kern="1200">
        <a:solidFill>
          <a:schemeClr val="tx1"/>
        </a:solidFill>
        <a:latin typeface="Source Sans Pro"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showGuides="1">
      <p:cViewPr>
        <p:scale>
          <a:sx n="85" d="100"/>
          <a:sy n="85" d="100"/>
        </p:scale>
        <p:origin x="-288" y="-248"/>
      </p:cViewPr>
      <p:guideLst>
        <p:guide orient="horz" pos="3343"/>
        <p:guide pos="289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invertIfNegative val="0"/>
          <c:cat>
            <c:strRef>
              <c:f>Sheet1!$A$1:$A$10</c:f>
              <c:strCache>
                <c:ptCount val="10"/>
                <c:pt idx="0">
                  <c:v>IWPC Algorithm</c:v>
                </c:pt>
                <c:pt idx="1">
                  <c:v>Group 48 Prediction 1</c:v>
                </c:pt>
                <c:pt idx="2">
                  <c:v>Group 48 Prediction 2</c:v>
                </c:pt>
                <c:pt idx="3">
                  <c:v>Group 49 Prediction 1</c:v>
                </c:pt>
                <c:pt idx="4">
                  <c:v>Group 49 Prediction 2</c:v>
                </c:pt>
                <c:pt idx="5">
                  <c:v>Group 49 Prediction 3</c:v>
                </c:pt>
                <c:pt idx="6">
                  <c:v>Group 49 Prediction 4</c:v>
                </c:pt>
                <c:pt idx="7">
                  <c:v>Group 49 Prediction 5</c:v>
                </c:pt>
                <c:pt idx="8">
                  <c:v>Group 49 Prediction 6</c:v>
                </c:pt>
                <c:pt idx="9">
                  <c:v>Group 50 Prediction 1</c:v>
                </c:pt>
              </c:strCache>
            </c:strRef>
          </c:cat>
          <c:val>
            <c:numRef>
              <c:f>Sheet1!$B$1:$B$10</c:f>
              <c:numCache>
                <c:formatCode>General</c:formatCode>
                <c:ptCount val="10"/>
                <c:pt idx="0">
                  <c:v>0.35</c:v>
                </c:pt>
                <c:pt idx="1">
                  <c:v>0.05</c:v>
                </c:pt>
                <c:pt idx="2">
                  <c:v>0.18</c:v>
                </c:pt>
                <c:pt idx="3">
                  <c:v>0.06</c:v>
                </c:pt>
                <c:pt idx="4">
                  <c:v>0.05</c:v>
                </c:pt>
                <c:pt idx="5">
                  <c:v>0.06</c:v>
                </c:pt>
                <c:pt idx="6">
                  <c:v>0.1</c:v>
                </c:pt>
                <c:pt idx="7">
                  <c:v>0.08</c:v>
                </c:pt>
                <c:pt idx="8">
                  <c:v>0.15</c:v>
                </c:pt>
                <c:pt idx="9">
                  <c:v>0.25</c:v>
                </c:pt>
              </c:numCache>
            </c:numRef>
          </c:val>
        </c:ser>
        <c:dLbls>
          <c:showLegendKey val="0"/>
          <c:showVal val="0"/>
          <c:showCatName val="0"/>
          <c:showSerName val="0"/>
          <c:showPercent val="0"/>
          <c:showBubbleSize val="0"/>
        </c:dLbls>
        <c:gapWidth val="150"/>
        <c:axId val="-2022939192"/>
        <c:axId val="-2049286568"/>
      </c:barChart>
      <c:catAx>
        <c:axId val="-2022939192"/>
        <c:scaling>
          <c:orientation val="minMax"/>
        </c:scaling>
        <c:delete val="0"/>
        <c:axPos val="b"/>
        <c:majorTickMark val="out"/>
        <c:minorTickMark val="none"/>
        <c:tickLblPos val="nextTo"/>
        <c:crossAx val="-2049286568"/>
        <c:crosses val="autoZero"/>
        <c:auto val="1"/>
        <c:lblAlgn val="ctr"/>
        <c:lblOffset val="100"/>
        <c:noMultiLvlLbl val="0"/>
      </c:catAx>
      <c:valAx>
        <c:axId val="-2049286568"/>
        <c:scaling>
          <c:orientation val="minMax"/>
        </c:scaling>
        <c:delete val="0"/>
        <c:axPos val="l"/>
        <c:majorGridlines/>
        <c:numFmt formatCode="General" sourceLinked="1"/>
        <c:majorTickMark val="out"/>
        <c:minorTickMark val="none"/>
        <c:tickLblPos val="nextTo"/>
        <c:crossAx val="-202293919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invertIfNegative val="0"/>
          <c:cat>
            <c:strRef>
              <c:f>Sheet1!$A$97:$A$106</c:f>
              <c:strCache>
                <c:ptCount val="10"/>
                <c:pt idx="0">
                  <c:v>IWPC Algorithm</c:v>
                </c:pt>
                <c:pt idx="1">
                  <c:v>Group 48 Prediction 1</c:v>
                </c:pt>
                <c:pt idx="2">
                  <c:v>Group 48 Prediction 2</c:v>
                </c:pt>
                <c:pt idx="3">
                  <c:v>Group 49 Prediction 1</c:v>
                </c:pt>
                <c:pt idx="4">
                  <c:v>Group 49 Prediction 2</c:v>
                </c:pt>
                <c:pt idx="5">
                  <c:v>Group 49 Prediction 3</c:v>
                </c:pt>
                <c:pt idx="6">
                  <c:v>Group 49 Prediction 4</c:v>
                </c:pt>
                <c:pt idx="7">
                  <c:v>Group 49 Prediction 5</c:v>
                </c:pt>
                <c:pt idx="8">
                  <c:v>Group 49 Prediction 6</c:v>
                </c:pt>
                <c:pt idx="9">
                  <c:v>Group 50 Prediction 1</c:v>
                </c:pt>
              </c:strCache>
            </c:strRef>
          </c:cat>
          <c:val>
            <c:numRef>
              <c:f>Sheet1!$B$97:$B$106</c:f>
              <c:numCache>
                <c:formatCode>General</c:formatCode>
                <c:ptCount val="10"/>
                <c:pt idx="0">
                  <c:v>16374.0</c:v>
                </c:pt>
                <c:pt idx="1">
                  <c:v>24000.0</c:v>
                </c:pt>
                <c:pt idx="2">
                  <c:v>20863.0</c:v>
                </c:pt>
                <c:pt idx="3">
                  <c:v>23748.0</c:v>
                </c:pt>
                <c:pt idx="4">
                  <c:v>24027.0</c:v>
                </c:pt>
                <c:pt idx="5">
                  <c:v>23761.0</c:v>
                </c:pt>
                <c:pt idx="6">
                  <c:v>22789.0</c:v>
                </c:pt>
                <c:pt idx="7">
                  <c:v>23221.0</c:v>
                </c:pt>
                <c:pt idx="8">
                  <c:v>21405.0</c:v>
                </c:pt>
                <c:pt idx="9">
                  <c:v>18997.0</c:v>
                </c:pt>
              </c:numCache>
            </c:numRef>
          </c:val>
        </c:ser>
        <c:dLbls>
          <c:showLegendKey val="0"/>
          <c:showVal val="0"/>
          <c:showCatName val="0"/>
          <c:showSerName val="0"/>
          <c:showPercent val="0"/>
          <c:showBubbleSize val="0"/>
        </c:dLbls>
        <c:gapWidth val="150"/>
        <c:axId val="1794874728"/>
        <c:axId val="-1982585400"/>
      </c:barChart>
      <c:catAx>
        <c:axId val="1794874728"/>
        <c:scaling>
          <c:orientation val="minMax"/>
        </c:scaling>
        <c:delete val="0"/>
        <c:axPos val="b"/>
        <c:majorTickMark val="out"/>
        <c:minorTickMark val="none"/>
        <c:tickLblPos val="nextTo"/>
        <c:crossAx val="-1982585400"/>
        <c:crosses val="autoZero"/>
        <c:auto val="1"/>
        <c:lblAlgn val="ctr"/>
        <c:lblOffset val="100"/>
        <c:noMultiLvlLbl val="0"/>
      </c:catAx>
      <c:valAx>
        <c:axId val="-1982585400"/>
        <c:scaling>
          <c:orientation val="minMax"/>
        </c:scaling>
        <c:delete val="0"/>
        <c:axPos val="l"/>
        <c:majorGridlines/>
        <c:numFmt formatCode="General" sourceLinked="1"/>
        <c:majorTickMark val="out"/>
        <c:minorTickMark val="none"/>
        <c:tickLblPos val="nextTo"/>
        <c:crossAx val="1794874728"/>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invertIfNegative val="0"/>
          <c:cat>
            <c:strRef>
              <c:f>Sheet1!$A$45:$A$53</c:f>
              <c:strCache>
                <c:ptCount val="9"/>
                <c:pt idx="0">
                  <c:v>Group 48 Prediction 1</c:v>
                </c:pt>
                <c:pt idx="1">
                  <c:v>Group 48 Prediction 2</c:v>
                </c:pt>
                <c:pt idx="2">
                  <c:v>Group 49 Prediction 1</c:v>
                </c:pt>
                <c:pt idx="3">
                  <c:v>Group 49 Prediction 2</c:v>
                </c:pt>
                <c:pt idx="4">
                  <c:v>Group 49 Prediction 3</c:v>
                </c:pt>
                <c:pt idx="5">
                  <c:v>Group 49 Prediction 4</c:v>
                </c:pt>
                <c:pt idx="6">
                  <c:v>Group 49 Prediction 5</c:v>
                </c:pt>
                <c:pt idx="7">
                  <c:v>Group 49 Prediction 6</c:v>
                </c:pt>
                <c:pt idx="8">
                  <c:v>Group 50 Prediction 1</c:v>
                </c:pt>
              </c:strCache>
            </c:strRef>
          </c:cat>
          <c:val>
            <c:numRef>
              <c:f>Sheet1!$B$45:$B$53</c:f>
              <c:numCache>
                <c:formatCode>General</c:formatCode>
                <c:ptCount val="9"/>
                <c:pt idx="0">
                  <c:v>4.19</c:v>
                </c:pt>
                <c:pt idx="1">
                  <c:v>7.43</c:v>
                </c:pt>
                <c:pt idx="2">
                  <c:v>9.88</c:v>
                </c:pt>
                <c:pt idx="3">
                  <c:v>15.01</c:v>
                </c:pt>
                <c:pt idx="4">
                  <c:v>2.79</c:v>
                </c:pt>
                <c:pt idx="5">
                  <c:v>5.29</c:v>
                </c:pt>
                <c:pt idx="6">
                  <c:v>6.26</c:v>
                </c:pt>
                <c:pt idx="7">
                  <c:v>1.69</c:v>
                </c:pt>
                <c:pt idx="8">
                  <c:v>1.6</c:v>
                </c:pt>
              </c:numCache>
            </c:numRef>
          </c:val>
        </c:ser>
        <c:dLbls>
          <c:showLegendKey val="0"/>
          <c:showVal val="0"/>
          <c:showCatName val="0"/>
          <c:showSerName val="0"/>
          <c:showPercent val="0"/>
          <c:showBubbleSize val="0"/>
        </c:dLbls>
        <c:gapWidth val="150"/>
        <c:axId val="1793471160"/>
        <c:axId val="-2048518008"/>
      </c:barChart>
      <c:catAx>
        <c:axId val="1793471160"/>
        <c:scaling>
          <c:orientation val="minMax"/>
        </c:scaling>
        <c:delete val="0"/>
        <c:axPos val="b"/>
        <c:majorTickMark val="out"/>
        <c:minorTickMark val="none"/>
        <c:tickLblPos val="nextTo"/>
        <c:crossAx val="-2048518008"/>
        <c:crosses val="autoZero"/>
        <c:auto val="1"/>
        <c:lblAlgn val="ctr"/>
        <c:lblOffset val="100"/>
        <c:noMultiLvlLbl val="0"/>
      </c:catAx>
      <c:valAx>
        <c:axId val="-2048518008"/>
        <c:scaling>
          <c:orientation val="minMax"/>
        </c:scaling>
        <c:delete val="0"/>
        <c:axPos val="l"/>
        <c:majorGridlines/>
        <c:numFmt formatCode="General" sourceLinked="1"/>
        <c:majorTickMark val="out"/>
        <c:minorTickMark val="none"/>
        <c:tickLblPos val="nextTo"/>
        <c:crossAx val="179347116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Sheet1!$B$55</c:f>
              <c:strCache>
                <c:ptCount val="1"/>
                <c:pt idx="0">
                  <c:v>Mean CV</c:v>
                </c:pt>
              </c:strCache>
            </c:strRef>
          </c:tx>
          <c:invertIfNegative val="0"/>
          <c:cat>
            <c:strRef>
              <c:f>Sheet1!$A$56:$A$64</c:f>
              <c:strCache>
                <c:ptCount val="9"/>
                <c:pt idx="0">
                  <c:v>Group 48 Prediction 1</c:v>
                </c:pt>
                <c:pt idx="1">
                  <c:v>Group 48 Prediction 2</c:v>
                </c:pt>
                <c:pt idx="2">
                  <c:v>Group 49 Prediction 1</c:v>
                </c:pt>
                <c:pt idx="3">
                  <c:v>Group 49 Prediction 2</c:v>
                </c:pt>
                <c:pt idx="4">
                  <c:v>Group 49 Prediction 3</c:v>
                </c:pt>
                <c:pt idx="5">
                  <c:v>Group 49 Prediction 4</c:v>
                </c:pt>
                <c:pt idx="6">
                  <c:v>Group 49 Prediction 5</c:v>
                </c:pt>
                <c:pt idx="7">
                  <c:v>Group 49 Prediction 6</c:v>
                </c:pt>
                <c:pt idx="8">
                  <c:v>Group 50 Prediction 1</c:v>
                </c:pt>
              </c:strCache>
            </c:strRef>
          </c:cat>
          <c:val>
            <c:numRef>
              <c:f>Sheet1!$B$56:$B$64</c:f>
              <c:numCache>
                <c:formatCode>General</c:formatCode>
                <c:ptCount val="9"/>
                <c:pt idx="0">
                  <c:v>0.16</c:v>
                </c:pt>
                <c:pt idx="1">
                  <c:v>0.097</c:v>
                </c:pt>
                <c:pt idx="2">
                  <c:v>0.072</c:v>
                </c:pt>
                <c:pt idx="3">
                  <c:v>0.078</c:v>
                </c:pt>
                <c:pt idx="4">
                  <c:v>0.44</c:v>
                </c:pt>
                <c:pt idx="5">
                  <c:v>0.27</c:v>
                </c:pt>
                <c:pt idx="6">
                  <c:v>0.14</c:v>
                </c:pt>
                <c:pt idx="7">
                  <c:v>0.34</c:v>
                </c:pt>
                <c:pt idx="8">
                  <c:v>0.29</c:v>
                </c:pt>
              </c:numCache>
            </c:numRef>
          </c:val>
        </c:ser>
        <c:ser>
          <c:idx val="1"/>
          <c:order val="1"/>
          <c:tx>
            <c:strRef>
              <c:f>Sheet1!$C$55</c:f>
              <c:strCache>
                <c:ptCount val="1"/>
                <c:pt idx="0">
                  <c:v>Mean Z_score * Mean CV</c:v>
                </c:pt>
              </c:strCache>
            </c:strRef>
          </c:tx>
          <c:invertIfNegative val="0"/>
          <c:cat>
            <c:strRef>
              <c:f>Sheet1!$A$56:$A$64</c:f>
              <c:strCache>
                <c:ptCount val="9"/>
                <c:pt idx="0">
                  <c:v>Group 48 Prediction 1</c:v>
                </c:pt>
                <c:pt idx="1">
                  <c:v>Group 48 Prediction 2</c:v>
                </c:pt>
                <c:pt idx="2">
                  <c:v>Group 49 Prediction 1</c:v>
                </c:pt>
                <c:pt idx="3">
                  <c:v>Group 49 Prediction 2</c:v>
                </c:pt>
                <c:pt idx="4">
                  <c:v>Group 49 Prediction 3</c:v>
                </c:pt>
                <c:pt idx="5">
                  <c:v>Group 49 Prediction 4</c:v>
                </c:pt>
                <c:pt idx="6">
                  <c:v>Group 49 Prediction 5</c:v>
                </c:pt>
                <c:pt idx="7">
                  <c:v>Group 49 Prediction 6</c:v>
                </c:pt>
                <c:pt idx="8">
                  <c:v>Group 50 Prediction 1</c:v>
                </c:pt>
              </c:strCache>
            </c:strRef>
          </c:cat>
          <c:val>
            <c:numRef>
              <c:f>Sheet1!$C$56:$C$64</c:f>
              <c:numCache>
                <c:formatCode>General</c:formatCode>
                <c:ptCount val="9"/>
                <c:pt idx="0">
                  <c:v>0.68</c:v>
                </c:pt>
                <c:pt idx="1">
                  <c:v>0.72</c:v>
                </c:pt>
                <c:pt idx="2">
                  <c:v>0.71</c:v>
                </c:pt>
                <c:pt idx="3">
                  <c:v>1.17</c:v>
                </c:pt>
                <c:pt idx="4">
                  <c:v>1.23</c:v>
                </c:pt>
                <c:pt idx="5">
                  <c:v>1.43</c:v>
                </c:pt>
                <c:pt idx="6">
                  <c:v>0.88</c:v>
                </c:pt>
                <c:pt idx="7">
                  <c:v>0.58</c:v>
                </c:pt>
                <c:pt idx="8">
                  <c:v>0.47</c:v>
                </c:pt>
              </c:numCache>
            </c:numRef>
          </c:val>
        </c:ser>
        <c:dLbls>
          <c:showLegendKey val="0"/>
          <c:showVal val="0"/>
          <c:showCatName val="0"/>
          <c:showSerName val="0"/>
          <c:showPercent val="0"/>
          <c:showBubbleSize val="0"/>
        </c:dLbls>
        <c:gapWidth val="150"/>
        <c:axId val="-1986492248"/>
        <c:axId val="1794187016"/>
      </c:barChart>
      <c:catAx>
        <c:axId val="-1986492248"/>
        <c:scaling>
          <c:orientation val="minMax"/>
        </c:scaling>
        <c:delete val="0"/>
        <c:axPos val="b"/>
        <c:majorTickMark val="out"/>
        <c:minorTickMark val="none"/>
        <c:tickLblPos val="nextTo"/>
        <c:crossAx val="1794187016"/>
        <c:crosses val="autoZero"/>
        <c:auto val="1"/>
        <c:lblAlgn val="ctr"/>
        <c:lblOffset val="100"/>
        <c:noMultiLvlLbl val="0"/>
      </c:catAx>
      <c:valAx>
        <c:axId val="1794187016"/>
        <c:scaling>
          <c:orientation val="minMax"/>
        </c:scaling>
        <c:delete val="0"/>
        <c:axPos val="l"/>
        <c:majorGridlines/>
        <c:numFmt formatCode="General" sourceLinked="1"/>
        <c:majorTickMark val="out"/>
        <c:minorTickMark val="none"/>
        <c:tickLblPos val="nextTo"/>
        <c:crossAx val="-198649224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Sheet1!$B$70</c:f>
              <c:strCache>
                <c:ptCount val="1"/>
                <c:pt idx="0">
                  <c:v>Predicted vs. Actual</c:v>
                </c:pt>
              </c:strCache>
            </c:strRef>
          </c:tx>
          <c:invertIfNegative val="0"/>
          <c:cat>
            <c:strRef>
              <c:f>Sheet1!$A$71:$A$79</c:f>
              <c:strCache>
                <c:ptCount val="9"/>
                <c:pt idx="0">
                  <c:v>Group 48 Prediction 1</c:v>
                </c:pt>
                <c:pt idx="1">
                  <c:v>Group 48 Prediction 2</c:v>
                </c:pt>
                <c:pt idx="2">
                  <c:v>Group 49 Prediction 1</c:v>
                </c:pt>
                <c:pt idx="3">
                  <c:v>Group 49 Prediction 2</c:v>
                </c:pt>
                <c:pt idx="4">
                  <c:v>Group 49 Prediction 3</c:v>
                </c:pt>
                <c:pt idx="5">
                  <c:v>Group 49 Prediction 4</c:v>
                </c:pt>
                <c:pt idx="6">
                  <c:v>Group 49 Prediction 5</c:v>
                </c:pt>
                <c:pt idx="7">
                  <c:v>Group 49 Prediction 6</c:v>
                </c:pt>
                <c:pt idx="8">
                  <c:v>Group 50 Prediction 1</c:v>
                </c:pt>
              </c:strCache>
            </c:strRef>
          </c:cat>
          <c:val>
            <c:numRef>
              <c:f>Sheet1!$B$71:$B$79</c:f>
              <c:numCache>
                <c:formatCode>General</c:formatCode>
                <c:ptCount val="9"/>
                <c:pt idx="0">
                  <c:v>0.17</c:v>
                </c:pt>
                <c:pt idx="1">
                  <c:v>0.45</c:v>
                </c:pt>
                <c:pt idx="2">
                  <c:v>0.21</c:v>
                </c:pt>
                <c:pt idx="3">
                  <c:v>0.26</c:v>
                </c:pt>
                <c:pt idx="4">
                  <c:v>0.22</c:v>
                </c:pt>
                <c:pt idx="5">
                  <c:v>0.33</c:v>
                </c:pt>
                <c:pt idx="6">
                  <c:v>0.26</c:v>
                </c:pt>
                <c:pt idx="7">
                  <c:v>0.38</c:v>
                </c:pt>
                <c:pt idx="8">
                  <c:v>0.56</c:v>
                </c:pt>
              </c:numCache>
            </c:numRef>
          </c:val>
        </c:ser>
        <c:ser>
          <c:idx val="1"/>
          <c:order val="1"/>
          <c:tx>
            <c:strRef>
              <c:f>Sheet1!$C$70</c:f>
              <c:strCache>
                <c:ptCount val="1"/>
                <c:pt idx="0">
                  <c:v>Predicted vs. IWPC dose</c:v>
                </c:pt>
              </c:strCache>
            </c:strRef>
          </c:tx>
          <c:invertIfNegative val="0"/>
          <c:cat>
            <c:strRef>
              <c:f>Sheet1!$A$71:$A$79</c:f>
              <c:strCache>
                <c:ptCount val="9"/>
                <c:pt idx="0">
                  <c:v>Group 48 Prediction 1</c:v>
                </c:pt>
                <c:pt idx="1">
                  <c:v>Group 48 Prediction 2</c:v>
                </c:pt>
                <c:pt idx="2">
                  <c:v>Group 49 Prediction 1</c:v>
                </c:pt>
                <c:pt idx="3">
                  <c:v>Group 49 Prediction 2</c:v>
                </c:pt>
                <c:pt idx="4">
                  <c:v>Group 49 Prediction 3</c:v>
                </c:pt>
                <c:pt idx="5">
                  <c:v>Group 49 Prediction 4</c:v>
                </c:pt>
                <c:pt idx="6">
                  <c:v>Group 49 Prediction 5</c:v>
                </c:pt>
                <c:pt idx="7">
                  <c:v>Group 49 Prediction 6</c:v>
                </c:pt>
                <c:pt idx="8">
                  <c:v>Group 50 Prediction 1</c:v>
                </c:pt>
              </c:strCache>
            </c:strRef>
          </c:cat>
          <c:val>
            <c:numRef>
              <c:f>Sheet1!$C$71:$C$79</c:f>
              <c:numCache>
                <c:formatCode>General</c:formatCode>
                <c:ptCount val="9"/>
                <c:pt idx="0">
                  <c:v>0.31</c:v>
                </c:pt>
                <c:pt idx="1">
                  <c:v>0.38</c:v>
                </c:pt>
                <c:pt idx="2">
                  <c:v>0.17</c:v>
                </c:pt>
                <c:pt idx="3">
                  <c:v>0.25</c:v>
                </c:pt>
                <c:pt idx="4">
                  <c:v>0.32</c:v>
                </c:pt>
                <c:pt idx="5">
                  <c:v>0.43</c:v>
                </c:pt>
                <c:pt idx="6">
                  <c:v>0.32</c:v>
                </c:pt>
                <c:pt idx="7">
                  <c:v>0.44</c:v>
                </c:pt>
                <c:pt idx="8">
                  <c:v>0.33</c:v>
                </c:pt>
              </c:numCache>
            </c:numRef>
          </c:val>
        </c:ser>
        <c:dLbls>
          <c:showLegendKey val="0"/>
          <c:showVal val="0"/>
          <c:showCatName val="0"/>
          <c:showSerName val="0"/>
          <c:showPercent val="0"/>
          <c:showBubbleSize val="0"/>
        </c:dLbls>
        <c:gapWidth val="150"/>
        <c:axId val="-1983874760"/>
        <c:axId val="1814649816"/>
      </c:barChart>
      <c:catAx>
        <c:axId val="-1983874760"/>
        <c:scaling>
          <c:orientation val="minMax"/>
        </c:scaling>
        <c:delete val="0"/>
        <c:axPos val="b"/>
        <c:majorTickMark val="out"/>
        <c:minorTickMark val="none"/>
        <c:tickLblPos val="nextTo"/>
        <c:crossAx val="1814649816"/>
        <c:crosses val="autoZero"/>
        <c:auto val="1"/>
        <c:lblAlgn val="ctr"/>
        <c:lblOffset val="100"/>
        <c:noMultiLvlLbl val="0"/>
      </c:catAx>
      <c:valAx>
        <c:axId val="1814649816"/>
        <c:scaling>
          <c:orientation val="minMax"/>
        </c:scaling>
        <c:delete val="0"/>
        <c:axPos val="l"/>
        <c:majorGridlines/>
        <c:numFmt formatCode="General" sourceLinked="1"/>
        <c:majorTickMark val="out"/>
        <c:minorTickMark val="none"/>
        <c:tickLblPos val="nextTo"/>
        <c:crossAx val="-1983874760"/>
        <c:crosses val="autoZero"/>
        <c:crossBetween val="between"/>
      </c:valAx>
    </c:plotArea>
    <c:legend>
      <c:legendPos val="r"/>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 Id="rId3"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emf"/><Relationship Id="rId3" Type="http://schemas.openxmlformats.org/officeDocument/2006/relationships/image" Target="../media/image3.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6415088"/>
            <a:ext cx="204628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6410325"/>
            <a:ext cx="9155113" cy="457200"/>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latin typeface="Arial"/>
            </a:endParaRPr>
          </a:p>
        </p:txBody>
      </p:sp>
      <p:pic>
        <p:nvPicPr>
          <p:cNvPr id="7" name="Picture 11"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6510338"/>
            <a:ext cx="181768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2403850"/>
            <a:ext cx="8229600" cy="824631"/>
          </a:xfrm>
          <a:prstGeom prst="rect">
            <a:avLst/>
          </a:prstGeom>
        </p:spPr>
        <p:txBody>
          <a:bodyPr>
            <a:noAutofit/>
          </a:bodyPr>
          <a:lstStyle>
            <a:lvl1pPr algn="ctr">
              <a:defRPr sz="3600">
                <a:solidFill>
                  <a:schemeClr val="tx1"/>
                </a:solidFill>
              </a:defRPr>
            </a:lvl1pPr>
          </a:lstStyle>
          <a:p>
            <a:r>
              <a:rPr lang="en-US" dirty="0" smtClean="0"/>
              <a:t>Click to edit Master title style</a:t>
            </a:r>
            <a:endParaRPr lang="en-US" dirty="0"/>
          </a:p>
        </p:txBody>
      </p:sp>
      <p:sp>
        <p:nvSpPr>
          <p:cNvPr id="12" name="Text Placeholder 33"/>
          <p:cNvSpPr>
            <a:spLocks noGrp="1"/>
          </p:cNvSpPr>
          <p:nvPr>
            <p:ph type="body" sz="quarter" idx="18"/>
          </p:nvPr>
        </p:nvSpPr>
        <p:spPr>
          <a:xfrm>
            <a:off x="1603375" y="4798696"/>
            <a:ext cx="6059488" cy="27432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dirty="0" smtClean="0"/>
              <a:t>Click to edit Master text styles</a:t>
            </a:r>
          </a:p>
        </p:txBody>
      </p:sp>
      <p:sp>
        <p:nvSpPr>
          <p:cNvPr id="13" name="Subtitle 2"/>
          <p:cNvSpPr>
            <a:spLocks noGrp="1"/>
          </p:cNvSpPr>
          <p:nvPr>
            <p:ph type="subTitle" idx="1"/>
          </p:nvPr>
        </p:nvSpPr>
        <p:spPr>
          <a:xfrm>
            <a:off x="457200" y="3228481"/>
            <a:ext cx="8229600" cy="615863"/>
          </a:xfrm>
          <a:prstGeom prst="rect">
            <a:avLst/>
          </a:prstGeom>
        </p:spPr>
        <p:txBody>
          <a:bodyPr>
            <a:noAutofit/>
          </a:bodyPr>
          <a:lstStyle>
            <a:lvl1pPr marL="0" indent="0" algn="ctr">
              <a:buNone/>
              <a:defRPr sz="20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696121736"/>
      </p:ext>
    </p:extLst>
  </p:cSld>
  <p:clrMapOvr>
    <a:masterClrMapping/>
  </p:clrMapOvr>
  <p:transition xmlns:p14="http://schemas.microsoft.com/office/powerpoint/2010/mai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p:nvPr/>
        </p:nvSpPr>
        <p:spPr>
          <a:xfrm>
            <a:off x="0" y="6410325"/>
            <a:ext cx="9155113" cy="457200"/>
          </a:xfrm>
          <a:prstGeom prst="rect">
            <a:avLst/>
          </a:prstGeom>
          <a:solidFill>
            <a:schemeClr val="bg2"/>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latin typeface="Arial"/>
            </a:endParaRPr>
          </a:p>
        </p:txBody>
      </p:sp>
      <p:pic>
        <p:nvPicPr>
          <p:cNvPr id="7" name="Picture 10"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6510338"/>
            <a:ext cx="181768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8" y="2051687"/>
            <a:ext cx="2954337" cy="123444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8" y="3429000"/>
            <a:ext cx="2954337" cy="1243967"/>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Picture Placeholder 16"/>
          <p:cNvSpPr>
            <a:spLocks noGrp="1"/>
          </p:cNvSpPr>
          <p:nvPr>
            <p:ph type="pic" sz="quarter" idx="13"/>
          </p:nvPr>
        </p:nvSpPr>
        <p:spPr>
          <a:xfrm>
            <a:off x="4665662" y="2046816"/>
            <a:ext cx="1951038" cy="2601384"/>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smtClean="0"/>
              <a:t>Click icon to add picture</a:t>
            </a:r>
            <a:endParaRPr lang="en-US" noProof="0" dirty="0"/>
          </a:p>
        </p:txBody>
      </p:sp>
    </p:spTree>
    <p:extLst>
      <p:ext uri="{BB962C8B-B14F-4D97-AF65-F5344CB8AC3E}">
        <p14:creationId xmlns:p14="http://schemas.microsoft.com/office/powerpoint/2010/main" val="3819108920"/>
      </p:ext>
    </p:extLst>
  </p:cSld>
  <p:clrMapOvr>
    <a:masterClrMapping/>
  </p:clrMapOvr>
  <p:transition xmlns:p14="http://schemas.microsoft.com/office/powerpoint/2010/mai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7" name="Content Placeholder 6"/>
          <p:cNvSpPr>
            <a:spLocks noGrp="1"/>
          </p:cNvSpPr>
          <p:nvPr>
            <p:ph sz="quarter" idx="10"/>
          </p:nvPr>
        </p:nvSpPr>
        <p:spPr>
          <a:xfrm>
            <a:off x="955678" y="1211580"/>
            <a:ext cx="7700963" cy="5012056"/>
          </a:xfrm>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84459102"/>
      </p:ext>
    </p:extLst>
  </p:cSld>
  <p:clrMapOvr>
    <a:masterClrMapping/>
  </p:clrMapOvr>
  <p:transition xmlns:p14="http://schemas.microsoft.com/office/powerpoint/2010/mai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11113"/>
            <a:ext cx="457200" cy="609600"/>
          </a:xfrm>
          <a:prstGeom prst="rect">
            <a:avLst/>
          </a:prstGeom>
        </p:spPr>
        <p:txBody>
          <a:bodyPr wrap="none" lIns="45720" tIns="0" rIns="45720" bIns="0" anchor="ctr" anchorCtr="1"/>
          <a:lstStyle>
            <a:lvl1pPr algn="ctr" eaLnBrk="1" latinLnBrk="0" hangingPunct="1">
              <a:defRPr kumimoji="0" sz="1200">
                <a:solidFill>
                  <a:schemeClr val="tx1">
                    <a:lumMod val="50000"/>
                    <a:lumOff val="50000"/>
                  </a:schemeClr>
                </a:solidFill>
              </a:defRPr>
            </a:lvl1pPr>
          </a:lstStyle>
          <a:p>
            <a:pPr fontAlgn="auto">
              <a:spcBef>
                <a:spcPts val="0"/>
              </a:spcBef>
              <a:spcAft>
                <a:spcPts val="0"/>
              </a:spcAft>
              <a:defRPr/>
            </a:pPr>
            <a:fld id="{CED94E7B-2250-8A4B-A9F2-EDB68F39AE2F}" type="slidenum">
              <a:rPr lang="en-US" sz="1000" smtClean="0">
                <a:latin typeface="Arial"/>
                <a:ea typeface="+mn-ea"/>
                <a:cs typeface="+mn-cs"/>
              </a:rPr>
              <a:pPr fontAlgn="auto">
                <a:spcBef>
                  <a:spcPts val="0"/>
                </a:spcBef>
                <a:spcAft>
                  <a:spcPts val="0"/>
                </a:spcAft>
                <a:defRPr/>
              </a:pPr>
              <a:t>‹#›</a:t>
            </a:fld>
            <a:endParaRPr lang="en-US" sz="1000" dirty="0">
              <a:latin typeface="Arial"/>
              <a:ea typeface="+mn-ea"/>
              <a:cs typeface="+mn-cs"/>
            </a:endParaRPr>
          </a:p>
        </p:txBody>
      </p:sp>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8" y="1211580"/>
            <a:ext cx="3787775" cy="5012056"/>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15"/>
          <p:cNvSpPr>
            <a:spLocks noGrp="1"/>
          </p:cNvSpPr>
          <p:nvPr>
            <p:ph sz="quarter" idx="11"/>
          </p:nvPr>
        </p:nvSpPr>
        <p:spPr>
          <a:xfrm>
            <a:off x="4876800" y="1211580"/>
            <a:ext cx="3779838" cy="5012056"/>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52237296"/>
      </p:ext>
    </p:extLst>
  </p:cSld>
  <p:clrMapOvr>
    <a:masterClrMapping/>
  </p:clrMapOvr>
  <p:transition xmlns:p14="http://schemas.microsoft.com/office/powerpoint/2010/mai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1211581"/>
            <a:ext cx="7707862" cy="2422143"/>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8" y="3788418"/>
            <a:ext cx="7707313" cy="2422143"/>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51248602"/>
      </p:ext>
    </p:extLst>
  </p:cSld>
  <p:clrMapOvr>
    <a:masterClrMapping/>
  </p:clrMapOvr>
  <p:transition xmlns:p14="http://schemas.microsoft.com/office/powerpoint/2010/mai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8" y="1211580"/>
            <a:ext cx="3787775" cy="5012056"/>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1"/>
          </p:nvPr>
        </p:nvSpPr>
        <p:spPr>
          <a:xfrm>
            <a:off x="4876800" y="1211582"/>
            <a:ext cx="3779838" cy="243078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8"/>
          <p:cNvSpPr>
            <a:spLocks noGrp="1"/>
          </p:cNvSpPr>
          <p:nvPr>
            <p:ph sz="quarter" idx="12"/>
          </p:nvPr>
        </p:nvSpPr>
        <p:spPr>
          <a:xfrm>
            <a:off x="4876800" y="3783329"/>
            <a:ext cx="3779838" cy="2440307"/>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53180835"/>
      </p:ext>
    </p:extLst>
  </p:cSld>
  <p:clrMapOvr>
    <a:masterClrMapping/>
  </p:clrMapOvr>
  <p:transition xmlns:p14="http://schemas.microsoft.com/office/powerpoint/2010/mai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dirty="0" smtClean="0"/>
              <a:t>Click to edit Master title style</a:t>
            </a:r>
            <a:endParaRPr lang="en-US" dirty="0"/>
          </a:p>
        </p:txBody>
      </p:sp>
      <p:sp>
        <p:nvSpPr>
          <p:cNvPr id="4" name="Content Placeholder 3"/>
          <p:cNvSpPr>
            <a:spLocks noGrp="1"/>
          </p:cNvSpPr>
          <p:nvPr>
            <p:ph sz="quarter" idx="10"/>
          </p:nvPr>
        </p:nvSpPr>
        <p:spPr>
          <a:xfrm>
            <a:off x="949328" y="1211582"/>
            <a:ext cx="3787775" cy="2430780"/>
          </a:xfrm>
        </p:spPr>
        <p:txBody>
          <a:bodyPr/>
          <a:lstStyle>
            <a:lvl1pPr>
              <a:defRPr sz="1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1"/>
          </p:nvPr>
        </p:nvSpPr>
        <p:spPr>
          <a:xfrm>
            <a:off x="955678" y="3787484"/>
            <a:ext cx="3781425" cy="243615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2"/>
          </p:nvPr>
        </p:nvSpPr>
        <p:spPr>
          <a:xfrm>
            <a:off x="4876800" y="1211582"/>
            <a:ext cx="3779838" cy="2430780"/>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3"/>
          </p:nvPr>
        </p:nvSpPr>
        <p:spPr>
          <a:xfrm>
            <a:off x="4876800" y="3787484"/>
            <a:ext cx="3779838" cy="2436152"/>
          </a:xfrm>
        </p:spPr>
        <p:txBody>
          <a:bodyPr/>
          <a:lstStyle>
            <a:lvl1pPr>
              <a:defRPr sz="1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22776573"/>
      </p:ext>
    </p:extLst>
  </p:cSld>
  <p:clrMapOvr>
    <a:masterClrMapping/>
  </p:clrMapOvr>
  <p:transition xmlns:p14="http://schemas.microsoft.com/office/powerpoint/2010/mai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FE0CB1-396E-8A4A-971B-BCF36626CE64}" type="datetimeFigureOut">
              <a:rPr lang="en-US" smtClean="0"/>
              <a:t>3/24/16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2194842226"/>
      </p:ext>
    </p:extLst>
  </p:cSld>
  <p:clrMapOvr>
    <a:masterClrMapping/>
  </p:clrMapOvr>
  <p:timing>
    <p:tnLst>
      <p:par>
        <p:cTn xmlns:p14="http://schemas.microsoft.com/office/powerpoint/2010/mai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E0CB1-396E-8A4A-971B-BCF36626CE64}" type="datetimeFigureOut">
              <a:rPr lang="en-US" smtClean="0"/>
              <a:t>3/24/16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C1E03-F750-5E46-9F08-5606FC87571A}" type="slidenum">
              <a:rPr lang="en-US" smtClean="0"/>
              <a:t>‹#›</a:t>
            </a:fld>
            <a:endParaRPr lang="en-US"/>
          </a:p>
        </p:txBody>
      </p:sp>
    </p:spTree>
    <p:extLst>
      <p:ext uri="{BB962C8B-B14F-4D97-AF65-F5344CB8AC3E}">
        <p14:creationId xmlns:p14="http://schemas.microsoft.com/office/powerpoint/2010/main" val="334720561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FE0CB1-396E-8A4A-971B-BCF36626CE64}" type="datetimeFigureOut">
              <a:rPr lang="en-US" smtClean="0"/>
              <a:t>3/24/16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2794983973"/>
      </p:ext>
    </p:extLst>
  </p:cSld>
  <p:clrMapOvr>
    <a:masterClrMapping/>
  </p:clrMapOvr>
  <p:timing>
    <p:tnLst>
      <p:par>
        <p:cTn xmlns:p14="http://schemas.microsoft.com/office/powerpoint/2010/mai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FE0CB1-396E-8A4A-971B-BCF36626CE64}" type="datetimeFigureOut">
              <a:rPr lang="en-US" smtClean="0"/>
              <a:t>3/24/16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C1E03-F750-5E46-9F08-5606FC87571A}" type="slidenum">
              <a:rPr lang="en-US" smtClean="0"/>
              <a:t>‹#›</a:t>
            </a:fld>
            <a:endParaRPr lang="en-US"/>
          </a:p>
        </p:txBody>
      </p:sp>
    </p:spTree>
    <p:extLst>
      <p:ext uri="{BB962C8B-B14F-4D97-AF65-F5344CB8AC3E}">
        <p14:creationId xmlns:p14="http://schemas.microsoft.com/office/powerpoint/2010/main" val="137549953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FE0CB1-396E-8A4A-971B-BCF36626CE64}" type="datetimeFigureOut">
              <a:rPr lang="en-US" smtClean="0"/>
              <a:t>3/24/16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111908554"/>
      </p:ext>
    </p:extLst>
  </p:cSld>
  <p:clrMapOvr>
    <a:masterClrMapping/>
  </p:clrMapOvr>
  <p:timing>
    <p:tnLst>
      <p:par>
        <p:cTn xmlns:p14="http://schemas.microsoft.com/office/powerpoint/2010/mai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FE0CB1-396E-8A4A-971B-BCF36626CE64}" type="datetimeFigureOut">
              <a:rPr lang="en-US" smtClean="0"/>
              <a:t>3/24/16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3038204368"/>
      </p:ext>
    </p:extLst>
  </p:cSld>
  <p:clrMapOvr>
    <a:masterClrMapping/>
  </p:clrMapOvr>
  <p:timing>
    <p:tnLst>
      <p:par>
        <p:cTn xmlns:p14="http://schemas.microsoft.com/office/powerpoint/2010/mai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FE0CB1-396E-8A4A-971B-BCF36626CE64}" type="datetimeFigureOut">
              <a:rPr lang="en-US" smtClean="0"/>
              <a:t>3/24/16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2719716203"/>
      </p:ext>
    </p:extLst>
  </p:cSld>
  <p:clrMapOvr>
    <a:masterClrMapping/>
  </p:clrMapOvr>
  <p:timing>
    <p:tnLst>
      <p:par>
        <p:cTn xmlns:p14="http://schemas.microsoft.com/office/powerpoint/2010/mai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FE0CB1-396E-8A4A-971B-BCF36626CE64}" type="datetimeFigureOut">
              <a:rPr lang="en-US" smtClean="0"/>
              <a:t>3/24/16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1025785853"/>
      </p:ext>
    </p:extLst>
  </p:cSld>
  <p:clrMapOvr>
    <a:masterClrMapping/>
  </p:clrMapOvr>
  <p:timing>
    <p:tnLst>
      <p:par>
        <p:cTn xmlns:p14="http://schemas.microsoft.com/office/powerpoint/2010/main" id="1" dur="indefinite" restart="never" nodeType="tmRoot"/>
      </p:par>
    </p:tnLst>
  </p:timing>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FE0CB1-396E-8A4A-971B-BCF36626CE64}" type="datetimeFigureOut">
              <a:rPr lang="en-US" smtClean="0"/>
              <a:t>3/24/16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623219163"/>
      </p:ext>
    </p:extLst>
  </p:cSld>
  <p:clrMapOvr>
    <a:masterClrMapping/>
  </p:clrMapOvr>
  <p:timing>
    <p:tnLst>
      <p:par>
        <p:cTn xmlns:p14="http://schemas.microsoft.com/office/powerpoint/2010/main" id="1" dur="indefinite" restart="never" nodeType="tmRoot"/>
      </p:par>
    </p:tnLst>
  </p:timing>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E0CB1-396E-8A4A-971B-BCF36626CE64}" type="datetimeFigureOut">
              <a:rPr lang="en-US" smtClean="0"/>
              <a:t>3/24/16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1948264967"/>
      </p:ext>
    </p:extLst>
  </p:cSld>
  <p:clrMapOvr>
    <a:masterClrMapping/>
  </p:clrMapOvr>
  <p:timing>
    <p:tnLst>
      <p:par>
        <p:cTn xmlns:p14="http://schemas.microsoft.com/office/powerpoint/2010/main" id="1" dur="indefinite" restart="never" nodeType="tmRoot"/>
      </p:par>
    </p:tnLst>
  </p:timing>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FE0CB1-396E-8A4A-971B-BCF36626CE64}" type="datetimeFigureOut">
              <a:rPr lang="en-US" smtClean="0"/>
              <a:t>3/24/16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88EFD377-84ED-5F49-99EB-B99463C4CB9B}" type="slidenum">
              <a:rPr lang="en-US" smtClean="0"/>
              <a:pPr>
                <a:defRPr/>
              </a:pPr>
              <a:t>‹#›</a:t>
            </a:fld>
            <a:endParaRPr lang="en-US" dirty="0"/>
          </a:p>
        </p:txBody>
      </p:sp>
    </p:spTree>
    <p:extLst>
      <p:ext uri="{BB962C8B-B14F-4D97-AF65-F5344CB8AC3E}">
        <p14:creationId xmlns:p14="http://schemas.microsoft.com/office/powerpoint/2010/main" val="1154763578"/>
      </p:ext>
    </p:extLst>
  </p:cSld>
  <p:clrMapOvr>
    <a:masterClrMapping/>
  </p:clrMapOvr>
  <p:timing>
    <p:tnLst>
      <p:par>
        <p:cTn xmlns:p14="http://schemas.microsoft.com/office/powerpoint/2010/main" id="1" dur="indefinite" restart="never" nodeType="tmRoot"/>
      </p:par>
    </p:tnLst>
  </p:timing>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4"/>
          <p:cNvSpPr/>
          <p:nvPr/>
        </p:nvSpPr>
        <p:spPr>
          <a:xfrm>
            <a:off x="0" y="6410325"/>
            <a:ext cx="9155113" cy="457200"/>
          </a:xfrm>
          <a:prstGeom prst="rect">
            <a:avLst/>
          </a:prstGeom>
          <a:solidFill>
            <a:srgbClr val="8C1515"/>
          </a:solidFill>
          <a:ln>
            <a:solidFill>
              <a:srgbClr val="8C1515"/>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latin typeface="Arial"/>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1663" y="6510338"/>
            <a:ext cx="1819275"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57200" y="2397166"/>
            <a:ext cx="8229600" cy="824631"/>
          </a:xfrm>
          <a:prstGeom prst="rect">
            <a:avLst/>
          </a:prstGeom>
        </p:spPr>
        <p:txBody>
          <a:bodyPr>
            <a:noAutofit/>
          </a:bodyPr>
          <a:lstStyle>
            <a:lvl1pPr algn="ctr">
              <a:defRPr sz="3600">
                <a:solidFill>
                  <a:schemeClr val="tx1"/>
                </a:solidFill>
              </a:defRPr>
            </a:lvl1pPr>
          </a:lstStyle>
          <a:p>
            <a:r>
              <a:rPr lang="en-US" smtClean="0"/>
              <a:t>Click to edit Master title style</a:t>
            </a:r>
            <a:endParaRPr lang="en-US" dirty="0"/>
          </a:p>
        </p:txBody>
      </p:sp>
      <p:sp>
        <p:nvSpPr>
          <p:cNvPr id="12" name="Text Placeholder 33"/>
          <p:cNvSpPr>
            <a:spLocks noGrp="1"/>
          </p:cNvSpPr>
          <p:nvPr>
            <p:ph type="body" sz="quarter" idx="18"/>
          </p:nvPr>
        </p:nvSpPr>
        <p:spPr>
          <a:xfrm>
            <a:off x="1603375" y="4798696"/>
            <a:ext cx="6059488" cy="27432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smtClean="0"/>
              <a:t>Click to edit Master text styles</a:t>
            </a:r>
          </a:p>
        </p:txBody>
      </p:sp>
      <p:sp>
        <p:nvSpPr>
          <p:cNvPr id="13" name="Subtitle 2"/>
          <p:cNvSpPr>
            <a:spLocks noGrp="1"/>
          </p:cNvSpPr>
          <p:nvPr>
            <p:ph type="subTitle" idx="1"/>
          </p:nvPr>
        </p:nvSpPr>
        <p:spPr>
          <a:xfrm>
            <a:off x="457200" y="3221797"/>
            <a:ext cx="8229600" cy="615863"/>
          </a:xfrm>
          <a:prstGeom prst="rect">
            <a:avLst/>
          </a:prstGeom>
        </p:spPr>
        <p:txBody>
          <a:bodyPr>
            <a:noAutofit/>
          </a:bodyPr>
          <a:lstStyle>
            <a:lvl1pPr marL="0" indent="0" algn="ctr">
              <a:buNone/>
              <a:defRPr sz="2000" cap="small"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713087416"/>
      </p:ext>
    </p:extLst>
  </p:cSld>
  <p:clrMapOvr>
    <a:masterClrMapping/>
  </p:clrMapOvr>
  <p:transition xmlns:p14="http://schemas.microsoft.com/office/powerpoint/2010/mai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sp>
        <p:nvSpPr>
          <p:cNvPr id="5" name="Rectangle 4"/>
          <p:cNvSpPr/>
          <p:nvPr/>
        </p:nvSpPr>
        <p:spPr>
          <a:xfrm>
            <a:off x="0" y="6410325"/>
            <a:ext cx="9155113" cy="457200"/>
          </a:xfrm>
          <a:prstGeom prst="rect">
            <a:avLst/>
          </a:prstGeom>
          <a:solidFill>
            <a:srgbClr val="8C1515"/>
          </a:solidFill>
          <a:ln>
            <a:solidFill>
              <a:srgbClr val="8C1515"/>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latin typeface="Arial"/>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6510338"/>
            <a:ext cx="1817688"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603378" y="2051687"/>
            <a:ext cx="2954337" cy="1234440"/>
          </a:xfrm>
          <a:prstGeom prst="rect">
            <a:avLst/>
          </a:prstGeom>
        </p:spPr>
        <p:txBody>
          <a:bodyPr/>
          <a:lstStyle>
            <a:lvl1pPr algn="r">
              <a:defRPr sz="2000" b="1">
                <a:solidFill>
                  <a:schemeClr val="tx1"/>
                </a:solidFill>
              </a:defRPr>
            </a:lvl1pPr>
          </a:lstStyle>
          <a:p>
            <a:r>
              <a:rPr lang="en-US" smtClean="0"/>
              <a:t>Click to edit Master title style</a:t>
            </a:r>
            <a:endParaRPr lang="en-US" dirty="0"/>
          </a:p>
        </p:txBody>
      </p:sp>
      <p:sp>
        <p:nvSpPr>
          <p:cNvPr id="13" name="Text Placeholder 3"/>
          <p:cNvSpPr>
            <a:spLocks noGrp="1"/>
          </p:cNvSpPr>
          <p:nvPr>
            <p:ph type="body" sz="half" idx="2"/>
          </p:nvPr>
        </p:nvSpPr>
        <p:spPr>
          <a:xfrm>
            <a:off x="1603378" y="3429000"/>
            <a:ext cx="2954337" cy="1243967"/>
          </a:xfrm>
          <a:prstGeom prst="rect">
            <a:avLst/>
          </a:prstGeom>
        </p:spPr>
        <p:txBody>
          <a:bodyPr/>
          <a:lstStyle>
            <a:lvl1pPr marL="0" indent="0" algn="r">
              <a:buNone/>
              <a:defRPr sz="1200" cap="all" spc="300">
                <a:solidFill>
                  <a:srgbClr val="A4001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Picture Placeholder 16"/>
          <p:cNvSpPr>
            <a:spLocks noGrp="1"/>
          </p:cNvSpPr>
          <p:nvPr>
            <p:ph type="pic" sz="quarter" idx="13"/>
          </p:nvPr>
        </p:nvSpPr>
        <p:spPr>
          <a:xfrm>
            <a:off x="4665662" y="2046816"/>
            <a:ext cx="1951038" cy="2601384"/>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smtClean="0"/>
              <a:t>Drag picture to placeholder or click icon to add</a:t>
            </a:r>
            <a:endParaRPr lang="en-US" noProof="0" dirty="0"/>
          </a:p>
        </p:txBody>
      </p:sp>
    </p:spTree>
    <p:extLst>
      <p:ext uri="{BB962C8B-B14F-4D97-AF65-F5344CB8AC3E}">
        <p14:creationId xmlns:p14="http://schemas.microsoft.com/office/powerpoint/2010/main" val="1337510325"/>
      </p:ext>
    </p:extLst>
  </p:cSld>
  <p:clrMapOvr>
    <a:masterClrMapping/>
  </p:clrMapOvr>
  <p:transition xmlns:p14="http://schemas.microsoft.com/office/powerpoint/2010/mai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7" name="Content Placeholder 6"/>
          <p:cNvSpPr>
            <a:spLocks noGrp="1"/>
          </p:cNvSpPr>
          <p:nvPr>
            <p:ph sz="quarter" idx="10"/>
          </p:nvPr>
        </p:nvSpPr>
        <p:spPr>
          <a:xfrm>
            <a:off x="955678" y="1211580"/>
            <a:ext cx="7700963"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32112589"/>
      </p:ext>
    </p:extLst>
  </p:cSld>
  <p:clrMapOvr>
    <a:masterClrMapping/>
  </p:clrMapOvr>
  <p:transition xmlns:p14="http://schemas.microsoft.com/office/powerpoint/2010/mai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11113"/>
            <a:ext cx="457200" cy="609600"/>
          </a:xfrm>
          <a:prstGeom prst="rect">
            <a:avLst/>
          </a:prstGeom>
        </p:spPr>
        <p:txBody>
          <a:bodyPr wrap="none" lIns="45720" tIns="0" rIns="45720" bIns="0" anchor="ctr" anchorCtr="1"/>
          <a:lstStyle>
            <a:lvl1pPr algn="ctr" eaLnBrk="1" latinLnBrk="0" hangingPunct="1">
              <a:defRPr kumimoji="0" sz="1200">
                <a:solidFill>
                  <a:schemeClr val="tx1">
                    <a:lumMod val="50000"/>
                    <a:lumOff val="50000"/>
                  </a:schemeClr>
                </a:solidFill>
              </a:defRPr>
            </a:lvl1pPr>
          </a:lstStyle>
          <a:p>
            <a:pPr fontAlgn="auto">
              <a:spcBef>
                <a:spcPts val="0"/>
              </a:spcBef>
              <a:spcAft>
                <a:spcPts val="0"/>
              </a:spcAft>
              <a:defRPr/>
            </a:pPr>
            <a:fld id="{DFB78C57-D21B-3342-9C91-8670972AC711}" type="slidenum">
              <a:rPr lang="en-US" sz="1000" smtClean="0">
                <a:latin typeface="Arial"/>
                <a:ea typeface="+mn-ea"/>
                <a:cs typeface="+mn-cs"/>
              </a:rPr>
              <a:pPr fontAlgn="auto">
                <a:spcBef>
                  <a:spcPts val="0"/>
                </a:spcBef>
                <a:spcAft>
                  <a:spcPts val="0"/>
                </a:spcAft>
                <a:defRPr/>
              </a:pPr>
              <a:t>‹#›</a:t>
            </a:fld>
            <a:endParaRPr lang="en-US" sz="1000" dirty="0">
              <a:latin typeface="Arial"/>
              <a:ea typeface="+mn-ea"/>
              <a:cs typeface="+mn-cs"/>
            </a:endParaRPr>
          </a:p>
        </p:txBody>
      </p:sp>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4" name="Content Placeholder 13"/>
          <p:cNvSpPr>
            <a:spLocks noGrp="1"/>
          </p:cNvSpPr>
          <p:nvPr>
            <p:ph sz="quarter" idx="10"/>
          </p:nvPr>
        </p:nvSpPr>
        <p:spPr>
          <a:xfrm>
            <a:off x="949328" y="1211580"/>
            <a:ext cx="3787775"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1"/>
          </p:nvPr>
        </p:nvSpPr>
        <p:spPr>
          <a:xfrm>
            <a:off x="4876800" y="1211580"/>
            <a:ext cx="3779838"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7158864"/>
      </p:ext>
    </p:extLst>
  </p:cSld>
  <p:clrMapOvr>
    <a:masterClrMapping/>
  </p:clrMapOvr>
  <p:transition xmlns:p14="http://schemas.microsoft.com/office/powerpoint/2010/mai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12" name="Content Placeholder 11"/>
          <p:cNvSpPr>
            <a:spLocks noGrp="1"/>
          </p:cNvSpPr>
          <p:nvPr>
            <p:ph sz="quarter" idx="10"/>
          </p:nvPr>
        </p:nvSpPr>
        <p:spPr>
          <a:xfrm>
            <a:off x="948777" y="1211581"/>
            <a:ext cx="7707862" cy="24221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Content Placeholder 13"/>
          <p:cNvSpPr>
            <a:spLocks noGrp="1"/>
          </p:cNvSpPr>
          <p:nvPr>
            <p:ph sz="quarter" idx="11"/>
          </p:nvPr>
        </p:nvSpPr>
        <p:spPr>
          <a:xfrm>
            <a:off x="949328" y="3788418"/>
            <a:ext cx="7707313" cy="24221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83238620"/>
      </p:ext>
    </p:extLst>
  </p:cSld>
  <p:clrMapOvr>
    <a:masterClrMapping/>
  </p:clrMapOvr>
  <p:transition xmlns:p14="http://schemas.microsoft.com/office/powerpoint/2010/mai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3" name="Content Placeholder 2"/>
          <p:cNvSpPr>
            <a:spLocks noGrp="1"/>
          </p:cNvSpPr>
          <p:nvPr>
            <p:ph sz="quarter" idx="10"/>
          </p:nvPr>
        </p:nvSpPr>
        <p:spPr>
          <a:xfrm>
            <a:off x="949328" y="1211580"/>
            <a:ext cx="3787775" cy="5012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876800" y="1211582"/>
            <a:ext cx="3779838" cy="24307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2"/>
          </p:nvPr>
        </p:nvSpPr>
        <p:spPr>
          <a:xfrm>
            <a:off x="4876800" y="3783329"/>
            <a:ext cx="3779838" cy="24403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62213778"/>
      </p:ext>
    </p:extLst>
  </p:cSld>
  <p:clrMapOvr>
    <a:masterClrMapping/>
  </p:clrMapOvr>
  <p:transition xmlns:p14="http://schemas.microsoft.com/office/powerpoint/2010/mai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479388"/>
            <a:ext cx="7707862" cy="650699"/>
          </a:xfrm>
          <a:prstGeom prst="rect">
            <a:avLst/>
          </a:prstGeom>
        </p:spPr>
        <p:txBody>
          <a:bodyPr/>
          <a:lstStyle>
            <a:lvl1pPr algn="l">
              <a:defRPr sz="2400">
                <a:solidFill>
                  <a:schemeClr val="bg2"/>
                </a:solidFill>
              </a:defRPr>
            </a:lvl1pPr>
          </a:lstStyle>
          <a:p>
            <a:r>
              <a:rPr lang="en-US" smtClean="0"/>
              <a:t>Click to edit Master title style</a:t>
            </a:r>
            <a:endParaRPr lang="en-US" dirty="0"/>
          </a:p>
        </p:txBody>
      </p:sp>
      <p:sp>
        <p:nvSpPr>
          <p:cNvPr id="4" name="Content Placeholder 3"/>
          <p:cNvSpPr>
            <a:spLocks noGrp="1"/>
          </p:cNvSpPr>
          <p:nvPr>
            <p:ph sz="quarter" idx="10"/>
          </p:nvPr>
        </p:nvSpPr>
        <p:spPr>
          <a:xfrm>
            <a:off x="949328" y="1211582"/>
            <a:ext cx="3787775" cy="24307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1"/>
          </p:nvPr>
        </p:nvSpPr>
        <p:spPr>
          <a:xfrm>
            <a:off x="955678" y="3787484"/>
            <a:ext cx="3781425" cy="24361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2"/>
          </p:nvPr>
        </p:nvSpPr>
        <p:spPr>
          <a:xfrm>
            <a:off x="4876800" y="1211582"/>
            <a:ext cx="3779838" cy="24307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Content Placeholder 14"/>
          <p:cNvSpPr>
            <a:spLocks noGrp="1"/>
          </p:cNvSpPr>
          <p:nvPr>
            <p:ph sz="quarter" idx="13"/>
          </p:nvPr>
        </p:nvSpPr>
        <p:spPr>
          <a:xfrm>
            <a:off x="4876800" y="3787484"/>
            <a:ext cx="3779838" cy="24361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15490477"/>
      </p:ext>
    </p:extLst>
  </p:cSld>
  <p:clrMapOvr>
    <a:masterClrMapping/>
  </p:clrMapOvr>
  <p:transition xmlns:p14="http://schemas.microsoft.com/office/powerpoint/2010/mai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8.xml"/><Relationship Id="rId12" Type="http://schemas.openxmlformats.org/officeDocument/2006/relationships/slideLayout" Target="../slideLayouts/slideLayout19.xml"/><Relationship Id="rId13" Type="http://schemas.openxmlformats.org/officeDocument/2006/relationships/slideLayout" Target="../slideLayouts/slideLayout20.xml"/><Relationship Id="rId14" Type="http://schemas.openxmlformats.org/officeDocument/2006/relationships/slideLayout" Target="../slideLayouts/slideLayout21.xml"/><Relationship Id="rId15" Type="http://schemas.openxmlformats.org/officeDocument/2006/relationships/slideLayout" Target="../slideLayouts/slideLayout22.xml"/><Relationship Id="rId16" Type="http://schemas.openxmlformats.org/officeDocument/2006/relationships/slideLayout" Target="../slideLayouts/slideLayout23.xml"/><Relationship Id="rId17" Type="http://schemas.openxmlformats.org/officeDocument/2006/relationships/slideLayout" Target="../slideLayouts/slideLayout24.xml"/><Relationship Id="rId18" Type="http://schemas.openxmlformats.org/officeDocument/2006/relationships/slideLayout" Target="../slideLayouts/slideLayout25.xml"/><Relationship Id="rId19" Type="http://schemas.openxmlformats.org/officeDocument/2006/relationships/theme" Target="../theme/theme2.xml"/><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 Id="rId9" Type="http://schemas.openxmlformats.org/officeDocument/2006/relationships/slideLayout" Target="../slideLayouts/slideLayout16.xml"/><Relationship Id="rId10"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25" y="479425"/>
            <a:ext cx="77073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t>Click to edit Master title style</a:t>
            </a:r>
          </a:p>
        </p:txBody>
      </p:sp>
      <p:sp>
        <p:nvSpPr>
          <p:cNvPr id="4" name="Text Placeholder 3"/>
          <p:cNvSpPr>
            <a:spLocks noGrp="1"/>
          </p:cNvSpPr>
          <p:nvPr>
            <p:ph type="body" idx="1"/>
          </p:nvPr>
        </p:nvSpPr>
        <p:spPr>
          <a:xfrm>
            <a:off x="949325" y="1204913"/>
            <a:ext cx="7707313" cy="5018087"/>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4"/>
          <p:cNvSpPr>
            <a:spLocks noGrp="1"/>
          </p:cNvSpPr>
          <p:nvPr>
            <p:ph type="sldNum" sz="quarter" idx="4"/>
          </p:nvPr>
        </p:nvSpPr>
        <p:spPr>
          <a:xfrm>
            <a:off x="109538" y="6415088"/>
            <a:ext cx="846137" cy="363537"/>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a:ea typeface="+mn-ea"/>
                <a:cs typeface="+mn-cs"/>
              </a:defRPr>
            </a:lvl1pPr>
          </a:lstStyle>
          <a:p>
            <a:pPr>
              <a:defRPr/>
            </a:pPr>
            <a:fld id="{AD2FBC24-447E-864F-B56B-658F7AC9511A}" type="slidenum">
              <a:rPr lang="en-US"/>
              <a:pPr>
                <a:defRPr/>
              </a:pPr>
              <a:t>‹#›</a:t>
            </a:fld>
            <a:endParaRPr lang="en-US" dirty="0"/>
          </a:p>
        </p:txBody>
      </p:sp>
      <p:sp>
        <p:nvSpPr>
          <p:cNvPr id="7" name="Rectangle 6"/>
          <p:cNvSpPr/>
          <p:nvPr/>
        </p:nvSpPr>
        <p:spPr>
          <a:xfrm>
            <a:off x="-11113" y="0"/>
            <a:ext cx="9155113" cy="4572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8C1515"/>
              </a:solidFill>
              <a:latin typeface="Arial"/>
            </a:endParaRPr>
          </a:p>
        </p:txBody>
      </p:sp>
      <p:pic>
        <p:nvPicPr>
          <p:cNvPr id="5126" name="Picture 10" title="Stanford University"/>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46888" y="6475413"/>
            <a:ext cx="1817687"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Lst>
  <p:transition xmlns:p14="http://schemas.microsoft.com/office/powerpoint/2010/main" spd="slow">
    <p:fade/>
  </p:transition>
  <p:timing>
    <p:tnLst>
      <p:par>
        <p:cTn xmlns:p14="http://schemas.microsoft.com/office/powerpoint/2010/main" id="1" dur="indefinite" restart="never" nodeType="tmRoot"/>
      </p:par>
    </p:tnLst>
  </p:timing>
  <p:hf hdr="0" ftr="0" dt="0"/>
  <p:txStyles>
    <p:titleStyle>
      <a:lvl1pPr algn="l" defTabSz="457200" rtl="0" eaLnBrk="0" fontAlgn="base" hangingPunct="0">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200"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200"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200"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200"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2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4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6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800" algn="l" defTabSz="457200"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defRPr kern="1200" cap="small" spc="20">
          <a:solidFill>
            <a:schemeClr val="tx1"/>
          </a:solidFill>
          <a:latin typeface="Arial"/>
          <a:ea typeface="ＭＳ Ｐゴシック" charset="0"/>
          <a:cs typeface="ＭＳ Ｐゴシック" charset="0"/>
        </a:defRPr>
      </a:lvl1pPr>
      <a:lvl2pPr marL="288925" indent="-288925" algn="l" defTabSz="457200" rtl="0" eaLnBrk="0" fontAlgn="base" hangingPunct="0">
        <a:spcBef>
          <a:spcPct val="20000"/>
        </a:spcBef>
        <a:spcAft>
          <a:spcPct val="0"/>
        </a:spcAft>
        <a:buClr>
          <a:schemeClr val="bg2"/>
        </a:buClr>
        <a:buFont typeface="Wingdings" charset="0"/>
        <a:buChar char="§"/>
        <a:defRPr kern="1200">
          <a:solidFill>
            <a:srgbClr val="595959"/>
          </a:solidFill>
          <a:latin typeface="Arial"/>
          <a:ea typeface="ＭＳ Ｐゴシック" charset="0"/>
          <a:cs typeface="+mn-cs"/>
        </a:defRPr>
      </a:lvl2pPr>
      <a:lvl3pPr marL="569913" indent="-225425" algn="l" defTabSz="457200" rtl="0" eaLnBrk="0" fontAlgn="base" hangingPunct="0">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0" fontAlgn="base" hangingPunct="0">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0" fontAlgn="base" hangingPunct="0">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FE0CB1-396E-8A4A-971B-BCF36626CE64}" type="datetimeFigureOut">
              <a:rPr lang="en-US" smtClean="0"/>
              <a:t>3/3/16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D2FBC24-447E-864F-B56B-658F7AC9511A}" type="slidenum">
              <a:rPr lang="en-US" smtClean="0"/>
              <a:pPr>
                <a:defRPr/>
              </a:pPr>
              <a:t>‹#›</a:t>
            </a:fld>
            <a:endParaRPr lang="en-US" dirty="0"/>
          </a:p>
        </p:txBody>
      </p:sp>
    </p:spTree>
    <p:extLst>
      <p:ext uri="{BB962C8B-B14F-4D97-AF65-F5344CB8AC3E}">
        <p14:creationId xmlns:p14="http://schemas.microsoft.com/office/powerpoint/2010/main" val="3825624731"/>
      </p:ext>
    </p:extLst>
  </p:cSld>
  <p:clrMap bg1="lt1" tx1="dk1" bg2="lt2" tx2="dk2" accent1="accent1" accent2="accent2" accent3="accent3" accent4="accent4" accent5="accent5" accent6="accent6"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 id="2147484128" r:id="rId10"/>
    <p:sldLayoutId id="2147484129" r:id="rId11"/>
    <p:sldLayoutId id="2147484130" r:id="rId12"/>
    <p:sldLayoutId id="2147484131" r:id="rId13"/>
    <p:sldLayoutId id="2147484061" r:id="rId14"/>
    <p:sldLayoutId id="2147484062" r:id="rId15"/>
    <p:sldLayoutId id="2147484063" r:id="rId16"/>
    <p:sldLayoutId id="2147484064" r:id="rId17"/>
    <p:sldLayoutId id="2147484065" r:id="rId18"/>
  </p:sldLayoutIdLst>
  <p:transition xmlns:p14="http://schemas.microsoft.com/office/powerpoint/2010/main" spd="slow">
    <p:fade/>
  </p:transition>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png"/><Relationship Id="rId3"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emf"/><Relationship Id="rId3"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emf"/><Relationship Id="rId3"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17.emf"/><Relationship Id="rId7" Type="http://schemas.openxmlformats.org/officeDocument/2006/relationships/image" Target="../media/image18.emf"/><Relationship Id="rId8" Type="http://schemas.openxmlformats.org/officeDocument/2006/relationships/image" Target="../media/image19.emf"/><Relationship Id="rId9" Type="http://schemas.openxmlformats.org/officeDocument/2006/relationships/image" Target="../media/image20.emf"/><Relationship Id="rId10" Type="http://schemas.openxmlformats.org/officeDocument/2006/relationships/image" Target="../media/image21.emf"/><Relationship Id="rId1" Type="http://schemas.openxmlformats.org/officeDocument/2006/relationships/slideLayout" Target="../slideLayouts/slideLayout9.xml"/><Relationship Id="rId2"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4" Type="http://schemas.openxmlformats.org/officeDocument/2006/relationships/image" Target="../media/image24.emf"/><Relationship Id="rId5" Type="http://schemas.openxmlformats.org/officeDocument/2006/relationships/image" Target="../media/image25.emf"/><Relationship Id="rId6" Type="http://schemas.openxmlformats.org/officeDocument/2006/relationships/image" Target="../media/image26.emf"/><Relationship Id="rId7" Type="http://schemas.openxmlformats.org/officeDocument/2006/relationships/image" Target="../media/image27.emf"/><Relationship Id="rId8" Type="http://schemas.openxmlformats.org/officeDocument/2006/relationships/image" Target="../media/image28.emf"/><Relationship Id="rId9" Type="http://schemas.openxmlformats.org/officeDocument/2006/relationships/image" Target="../media/image29.emf"/><Relationship Id="rId10" Type="http://schemas.openxmlformats.org/officeDocument/2006/relationships/image" Target="../media/image30.emf"/><Relationship Id="rId1" Type="http://schemas.openxmlformats.org/officeDocument/2006/relationships/slideLayout" Target="../slideLayouts/slideLayout9.xml"/><Relationship Id="rId2" Type="http://schemas.openxmlformats.org/officeDocument/2006/relationships/image" Target="../media/image22.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chart" Target="../charts/chart1.xml"/><Relationship Id="rId3" Type="http://schemas.openxmlformats.org/officeDocument/2006/relationships/chart" Target="../charts/char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chart" Target="../charts/chart3.xml"/><Relationship Id="rId3" Type="http://schemas.openxmlformats.org/officeDocument/2006/relationships/chart" Target="../charts/char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____</a:t>
            </a:r>
            <a:r>
              <a:rPr lang="en-US" altLang="en-US" sz="1800" i="1" dirty="0" smtClean="0">
                <a:solidFill>
                  <a:srgbClr val="FF3300"/>
                </a:solidFill>
              </a:rPr>
              <a:t>Roxana </a:t>
            </a:r>
            <a:r>
              <a:rPr lang="en-US" altLang="en-US" sz="1800" i="1" dirty="0" err="1" smtClean="0">
                <a:solidFill>
                  <a:srgbClr val="FF3300"/>
                </a:solidFill>
              </a:rPr>
              <a:t>Daneshjou</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87333718"/>
      </p:ext>
    </p:extLst>
  </p:cSld>
  <p:clrMapOvr>
    <a:masterClrMapping/>
  </p:clrMapOvr>
  <p:transition xmlns:p14="http://schemas.microsoft.com/office/powerpoint/2010/mai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108973"/>
            <a:ext cx="8229600" cy="824631"/>
          </a:xfrm>
        </p:spPr>
        <p:txBody>
          <a:bodyPr/>
          <a:lstStyle/>
          <a:p>
            <a:r>
              <a:rPr lang="en-US" dirty="0" smtClean="0"/>
              <a:t>CAGI Challenge: Warfarin </a:t>
            </a:r>
            <a:r>
              <a:rPr lang="en-US" dirty="0" err="1" smtClean="0"/>
              <a:t>Exomes</a:t>
            </a:r>
            <a:endParaRPr lang="en-US" dirty="0"/>
          </a:p>
        </p:txBody>
      </p:sp>
      <p:sp>
        <p:nvSpPr>
          <p:cNvPr id="3" name="Text Placeholder 2"/>
          <p:cNvSpPr>
            <a:spLocks noGrp="1"/>
          </p:cNvSpPr>
          <p:nvPr>
            <p:ph type="body" sz="quarter" idx="18"/>
          </p:nvPr>
        </p:nvSpPr>
        <p:spPr/>
        <p:txBody>
          <a:bodyPr/>
          <a:lstStyle/>
          <a:p>
            <a:r>
              <a:rPr lang="en-US" dirty="0" smtClean="0"/>
              <a:t>Russ Altman Lab, Stanford University</a:t>
            </a:r>
            <a:endParaRPr lang="en-US" dirty="0"/>
          </a:p>
        </p:txBody>
      </p:sp>
      <p:sp>
        <p:nvSpPr>
          <p:cNvPr id="4" name="Subtitle 3"/>
          <p:cNvSpPr>
            <a:spLocks noGrp="1"/>
          </p:cNvSpPr>
          <p:nvPr>
            <p:ph type="subTitle" idx="1"/>
          </p:nvPr>
        </p:nvSpPr>
        <p:spPr>
          <a:xfrm>
            <a:off x="457200" y="3905690"/>
            <a:ext cx="8229600" cy="615863"/>
          </a:xfrm>
        </p:spPr>
        <p:txBody>
          <a:bodyPr/>
          <a:lstStyle/>
          <a:p>
            <a:r>
              <a:rPr lang="en-US" dirty="0" smtClean="0"/>
              <a:t>Roxana </a:t>
            </a:r>
            <a:r>
              <a:rPr lang="en-US" dirty="0" err="1" smtClean="0"/>
              <a:t>Daneshjou</a:t>
            </a:r>
            <a:r>
              <a:rPr lang="en-US" dirty="0" smtClean="0"/>
              <a:t>, </a:t>
            </a:r>
            <a:r>
              <a:rPr lang="en-US" dirty="0" err="1" smtClean="0"/>
              <a:t>Ph.D</a:t>
            </a:r>
            <a:endParaRPr lang="en-US" dirty="0" smtClean="0"/>
          </a:p>
          <a:p>
            <a:r>
              <a:rPr lang="en-US" dirty="0" smtClean="0">
                <a:solidFill>
                  <a:schemeClr val="tx2"/>
                </a:solidFill>
              </a:rPr>
              <a:t>Twitter: @</a:t>
            </a:r>
            <a:r>
              <a:rPr lang="en-US" dirty="0" err="1" smtClean="0">
                <a:solidFill>
                  <a:schemeClr val="tx2"/>
                </a:solidFill>
              </a:rPr>
              <a:t>RoxanaDaneshjou</a:t>
            </a:r>
            <a:endParaRPr lang="en-US" dirty="0">
              <a:solidFill>
                <a:schemeClr val="tx2"/>
              </a:solidFill>
            </a:endParaRPr>
          </a:p>
        </p:txBody>
      </p:sp>
      <p:pic>
        <p:nvPicPr>
          <p:cNvPr id="5" name="Picture 4"/>
          <p:cNvPicPr>
            <a:picLocks noChangeAspect="1"/>
          </p:cNvPicPr>
          <p:nvPr/>
        </p:nvPicPr>
        <p:blipFill>
          <a:blip r:embed="rId2"/>
          <a:stretch>
            <a:fillRect/>
          </a:stretch>
        </p:blipFill>
        <p:spPr>
          <a:xfrm>
            <a:off x="2840283" y="563197"/>
            <a:ext cx="3581400" cy="2381250"/>
          </a:xfrm>
          <a:prstGeom prst="rect">
            <a:avLst/>
          </a:prstGeom>
        </p:spPr>
      </p:pic>
    </p:spTree>
    <p:extLst>
      <p:ext uri="{BB962C8B-B14F-4D97-AF65-F5344CB8AC3E}">
        <p14:creationId xmlns:p14="http://schemas.microsoft.com/office/powerpoint/2010/main" val="3948145439"/>
      </p:ext>
    </p:extLst>
  </p:cSld>
  <p:clrMapOvr>
    <a:masterClrMapping/>
  </p:clrMapOvr>
  <p:transition xmlns:p14="http://schemas.microsoft.com/office/powerpoint/2010/mai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5" name="Content Placeholder 4"/>
          <p:cNvSpPr>
            <a:spLocks noGrp="1"/>
          </p:cNvSpPr>
          <p:nvPr>
            <p:ph idx="1"/>
          </p:nvPr>
        </p:nvSpPr>
        <p:spPr/>
        <p:txBody>
          <a:bodyPr/>
          <a:lstStyle/>
          <a:p>
            <a:r>
              <a:rPr lang="en-US" dirty="0" smtClean="0"/>
              <a:t>Nothing to disclose</a:t>
            </a:r>
            <a:endParaRPr lang="en-US" dirty="0"/>
          </a:p>
        </p:txBody>
      </p:sp>
    </p:spTree>
    <p:extLst>
      <p:ext uri="{BB962C8B-B14F-4D97-AF65-F5344CB8AC3E}">
        <p14:creationId xmlns:p14="http://schemas.microsoft.com/office/powerpoint/2010/main" val="426739437"/>
      </p:ext>
    </p:extLst>
  </p:cSld>
  <p:clrMapOvr>
    <a:masterClrMapping/>
  </p:clrMapOvr>
  <p:transition xmlns:p14="http://schemas.microsoft.com/office/powerpoint/2010/mai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Phenotype: Warfarin dosing</a:t>
            </a:r>
            <a:endParaRPr lang="en-US" dirty="0"/>
          </a:p>
        </p:txBody>
      </p:sp>
      <p:sp>
        <p:nvSpPr>
          <p:cNvPr id="5" name="Content Placeholder 4"/>
          <p:cNvSpPr>
            <a:spLocks noGrp="1"/>
          </p:cNvSpPr>
          <p:nvPr>
            <p:ph idx="1"/>
          </p:nvPr>
        </p:nvSpPr>
        <p:spPr>
          <a:xfrm>
            <a:off x="457200" y="1305984"/>
            <a:ext cx="8229600" cy="4525963"/>
          </a:xfrm>
        </p:spPr>
        <p:txBody>
          <a:bodyPr/>
          <a:lstStyle/>
          <a:p>
            <a:r>
              <a:rPr lang="en-US" sz="2400" dirty="0" smtClean="0"/>
              <a:t>Commonly prescribed “blood thinner” (&gt;30 million prescriptions/year)</a:t>
            </a:r>
          </a:p>
          <a:p>
            <a:r>
              <a:rPr lang="en-US" sz="2400" b="1" dirty="0" smtClean="0"/>
              <a:t>Narrow therapeutic index and high inter-individual variability in dose (up to 20x)</a:t>
            </a:r>
          </a:p>
          <a:p>
            <a:r>
              <a:rPr lang="en-US" sz="2400" dirty="0" smtClean="0"/>
              <a:t>Phenotype dependent on both clinical and genetic factors</a:t>
            </a:r>
            <a:endParaRPr lang="en-US" sz="2400" b="1" dirty="0" smtClean="0"/>
          </a:p>
          <a:p>
            <a:endParaRPr lang="en-US" b="1" dirty="0"/>
          </a:p>
        </p:txBody>
      </p:sp>
      <p:grpSp>
        <p:nvGrpSpPr>
          <p:cNvPr id="4" name="Group 3"/>
          <p:cNvGrpSpPr/>
          <p:nvPr/>
        </p:nvGrpSpPr>
        <p:grpSpPr>
          <a:xfrm>
            <a:off x="2299526" y="3718673"/>
            <a:ext cx="5181600" cy="2858516"/>
            <a:chOff x="2494896" y="3968329"/>
            <a:chExt cx="5181600" cy="2858516"/>
          </a:xfrm>
        </p:grpSpPr>
        <p:pic>
          <p:nvPicPr>
            <p:cNvPr id="6" name="Picture 5"/>
            <p:cNvPicPr>
              <a:picLocks noChangeAspect="1"/>
            </p:cNvPicPr>
            <p:nvPr/>
          </p:nvPicPr>
          <p:blipFill>
            <a:blip r:embed="rId2"/>
            <a:stretch>
              <a:fillRect/>
            </a:stretch>
          </p:blipFill>
          <p:spPr>
            <a:xfrm>
              <a:off x="2494896" y="3968329"/>
              <a:ext cx="5181600" cy="2858516"/>
            </a:xfrm>
            <a:prstGeom prst="rect">
              <a:avLst/>
            </a:prstGeom>
          </p:spPr>
        </p:pic>
        <p:sp>
          <p:nvSpPr>
            <p:cNvPr id="7" name="TextBox 6"/>
            <p:cNvSpPr txBox="1"/>
            <p:nvPr/>
          </p:nvSpPr>
          <p:spPr>
            <a:xfrm>
              <a:off x="5092861" y="4009733"/>
              <a:ext cx="1415418" cy="338554"/>
            </a:xfrm>
            <a:prstGeom prst="rect">
              <a:avLst/>
            </a:prstGeom>
            <a:solidFill>
              <a:schemeClr val="bg1">
                <a:alpha val="75000"/>
              </a:schemeClr>
            </a:solidFill>
          </p:spPr>
          <p:txBody>
            <a:bodyPr wrap="square" rtlCol="0">
              <a:spAutoFit/>
            </a:bodyPr>
            <a:lstStyle/>
            <a:p>
              <a:r>
                <a:rPr lang="en-US" sz="1600" b="1" dirty="0" smtClean="0">
                  <a:solidFill>
                    <a:srgbClr val="FF0000"/>
                  </a:solidFill>
                </a:rPr>
                <a:t>10 mg/week</a:t>
              </a:r>
              <a:endParaRPr lang="en-US" sz="1600" b="1" dirty="0">
                <a:solidFill>
                  <a:srgbClr val="FF0000"/>
                </a:solidFill>
              </a:endParaRPr>
            </a:p>
          </p:txBody>
        </p:sp>
        <p:sp>
          <p:nvSpPr>
            <p:cNvPr id="8" name="TextBox 7"/>
            <p:cNvSpPr txBox="1"/>
            <p:nvPr/>
          </p:nvSpPr>
          <p:spPr>
            <a:xfrm>
              <a:off x="3988578" y="4770706"/>
              <a:ext cx="1501132" cy="338554"/>
            </a:xfrm>
            <a:prstGeom prst="rect">
              <a:avLst/>
            </a:prstGeom>
            <a:solidFill>
              <a:schemeClr val="bg1">
                <a:alpha val="75000"/>
              </a:schemeClr>
            </a:solidFill>
          </p:spPr>
          <p:txBody>
            <a:bodyPr wrap="square" rtlCol="0">
              <a:spAutoFit/>
            </a:bodyPr>
            <a:lstStyle/>
            <a:p>
              <a:r>
                <a:rPr lang="en-US" sz="1600" b="1" dirty="0">
                  <a:solidFill>
                    <a:srgbClr val="FF0000"/>
                  </a:solidFill>
                </a:rPr>
                <a:t>1</a:t>
              </a:r>
              <a:r>
                <a:rPr lang="en-US" sz="1600" b="1" dirty="0" smtClean="0">
                  <a:solidFill>
                    <a:srgbClr val="FF0000"/>
                  </a:solidFill>
                </a:rPr>
                <a:t>00 mg/week</a:t>
              </a:r>
              <a:endParaRPr lang="en-US" sz="1600" b="1" dirty="0">
                <a:solidFill>
                  <a:srgbClr val="FF0000"/>
                </a:solidFill>
              </a:endParaRPr>
            </a:p>
          </p:txBody>
        </p:sp>
        <p:sp>
          <p:nvSpPr>
            <p:cNvPr id="9" name="TextBox 8"/>
            <p:cNvSpPr txBox="1"/>
            <p:nvPr/>
          </p:nvSpPr>
          <p:spPr>
            <a:xfrm>
              <a:off x="3023464" y="3968329"/>
              <a:ext cx="1500583" cy="338554"/>
            </a:xfrm>
            <a:prstGeom prst="rect">
              <a:avLst/>
            </a:prstGeom>
            <a:solidFill>
              <a:schemeClr val="bg1">
                <a:alpha val="75000"/>
              </a:schemeClr>
            </a:solidFill>
          </p:spPr>
          <p:txBody>
            <a:bodyPr wrap="square" rtlCol="0">
              <a:spAutoFit/>
            </a:bodyPr>
            <a:lstStyle/>
            <a:p>
              <a:r>
                <a:rPr lang="en-US" sz="1600" b="1" dirty="0" smtClean="0">
                  <a:solidFill>
                    <a:srgbClr val="FF0000"/>
                  </a:solidFill>
                </a:rPr>
                <a:t>35 mg/week</a:t>
              </a:r>
              <a:endParaRPr lang="en-US" sz="1600" b="1" dirty="0">
                <a:solidFill>
                  <a:srgbClr val="FF0000"/>
                </a:solidFill>
              </a:endParaRPr>
            </a:p>
          </p:txBody>
        </p:sp>
      </p:grpSp>
    </p:spTree>
    <p:extLst>
      <p:ext uri="{BB962C8B-B14F-4D97-AF65-F5344CB8AC3E}">
        <p14:creationId xmlns:p14="http://schemas.microsoft.com/office/powerpoint/2010/main" val="315634164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326"/>
            <a:ext cx="8229600" cy="1143000"/>
          </a:xfrm>
        </p:spPr>
        <p:txBody>
          <a:bodyPr/>
          <a:lstStyle/>
          <a:p>
            <a:r>
              <a:rPr lang="en-US" dirty="0" smtClean="0"/>
              <a:t>The Data</a:t>
            </a:r>
            <a:endParaRPr lang="en-US" dirty="0"/>
          </a:p>
        </p:txBody>
      </p:sp>
      <p:sp>
        <p:nvSpPr>
          <p:cNvPr id="5" name="Content Placeholder 4"/>
          <p:cNvSpPr>
            <a:spLocks noGrp="1"/>
          </p:cNvSpPr>
          <p:nvPr>
            <p:ph idx="1"/>
          </p:nvPr>
        </p:nvSpPr>
        <p:spPr>
          <a:xfrm>
            <a:off x="457200" y="943102"/>
            <a:ext cx="8229600" cy="4525963"/>
          </a:xfrm>
        </p:spPr>
        <p:txBody>
          <a:bodyPr/>
          <a:lstStyle/>
          <a:p>
            <a:r>
              <a:rPr lang="en-US" dirty="0" smtClean="0"/>
              <a:t>103 high coverage </a:t>
            </a:r>
            <a:r>
              <a:rPr lang="en-US" dirty="0" err="1" smtClean="0"/>
              <a:t>exomes</a:t>
            </a:r>
            <a:r>
              <a:rPr lang="en-US" dirty="0" smtClean="0"/>
              <a:t> of African Americans on warfarin </a:t>
            </a:r>
          </a:p>
          <a:p>
            <a:r>
              <a:rPr lang="en-US" dirty="0" smtClean="0"/>
              <a:t>Dosing: ≤</a:t>
            </a:r>
            <a:r>
              <a:rPr lang="en-US" dirty="0"/>
              <a:t>35 mg/week and ≥49 mg/</a:t>
            </a:r>
            <a:r>
              <a:rPr lang="en-US" dirty="0" smtClean="0"/>
              <a:t>week. </a:t>
            </a:r>
            <a:endParaRPr lang="en-US" dirty="0" smtClean="0"/>
          </a:p>
          <a:p>
            <a:endParaRPr lang="en-US" b="1" dirty="0"/>
          </a:p>
        </p:txBody>
      </p:sp>
      <p:grpSp>
        <p:nvGrpSpPr>
          <p:cNvPr id="10" name="Group 9"/>
          <p:cNvGrpSpPr>
            <a:grpSpLocks noChangeAspect="1"/>
          </p:cNvGrpSpPr>
          <p:nvPr/>
        </p:nvGrpSpPr>
        <p:grpSpPr>
          <a:xfrm>
            <a:off x="609775" y="2644030"/>
            <a:ext cx="4320235" cy="4320235"/>
            <a:chOff x="2321877" y="1791073"/>
            <a:chExt cx="4500245" cy="4500245"/>
          </a:xfrm>
        </p:grpSpPr>
        <p:pic>
          <p:nvPicPr>
            <p:cNvPr id="11" name="Picture 10"/>
            <p:cNvPicPr/>
            <p:nvPr/>
          </p:nvPicPr>
          <p:blipFill>
            <a:blip r:embed="rId2">
              <a:extLst>
                <a:ext uri="{28A0092B-C50C-407E-A947-70E740481C1C}">
                  <a14:useLocalDpi xmlns:a14="http://schemas.microsoft.com/office/drawing/2010/main" val="0"/>
                </a:ext>
              </a:extLst>
            </a:blip>
            <a:srcRect/>
            <a:stretch>
              <a:fillRect/>
            </a:stretch>
          </p:blipFill>
          <p:spPr bwMode="auto">
            <a:xfrm>
              <a:off x="2321877" y="1791073"/>
              <a:ext cx="4500245" cy="4500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
          <p:nvSpPr>
            <p:cNvPr id="12" name="Rectangle 11"/>
            <p:cNvSpPr/>
            <p:nvPr/>
          </p:nvSpPr>
          <p:spPr>
            <a:xfrm>
              <a:off x="3267368" y="1878633"/>
              <a:ext cx="2896978" cy="37043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3300" y="2699858"/>
            <a:ext cx="3840480" cy="3840480"/>
          </a:xfrm>
          <a:prstGeom prst="rect">
            <a:avLst/>
          </a:prstGeom>
        </p:spPr>
      </p:pic>
      <p:sp>
        <p:nvSpPr>
          <p:cNvPr id="3" name="TextBox 2"/>
          <p:cNvSpPr txBox="1"/>
          <p:nvPr/>
        </p:nvSpPr>
        <p:spPr>
          <a:xfrm>
            <a:off x="6103279" y="6510456"/>
            <a:ext cx="3040721" cy="338554"/>
          </a:xfrm>
          <a:prstGeom prst="rect">
            <a:avLst/>
          </a:prstGeom>
          <a:noFill/>
        </p:spPr>
        <p:txBody>
          <a:bodyPr wrap="square" rtlCol="0">
            <a:spAutoFit/>
          </a:bodyPr>
          <a:lstStyle/>
          <a:p>
            <a:r>
              <a:rPr lang="en-US" sz="1600" dirty="0" err="1" smtClean="0"/>
              <a:t>Daneshjou</a:t>
            </a:r>
            <a:r>
              <a:rPr lang="en-US" sz="1600" dirty="0"/>
              <a:t> </a:t>
            </a:r>
            <a:r>
              <a:rPr lang="en-US" sz="1600" dirty="0" smtClean="0"/>
              <a:t>et al, Blood 2014</a:t>
            </a:r>
            <a:endParaRPr lang="en-US" sz="1600" dirty="0"/>
          </a:p>
        </p:txBody>
      </p:sp>
    </p:spTree>
    <p:extLst>
      <p:ext uri="{BB962C8B-B14F-4D97-AF65-F5344CB8AC3E}">
        <p14:creationId xmlns:p14="http://schemas.microsoft.com/office/powerpoint/2010/main" val="195877197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Clinical data: gender, age, height, weight aspirin usage, and </a:t>
            </a:r>
            <a:r>
              <a:rPr lang="en-US" dirty="0" err="1" smtClean="0"/>
              <a:t>amiodarone</a:t>
            </a:r>
            <a:r>
              <a:rPr lang="en-US" dirty="0" smtClean="0"/>
              <a:t> usage</a:t>
            </a:r>
          </a:p>
          <a:p>
            <a:r>
              <a:rPr lang="en-US" dirty="0" err="1" smtClean="0"/>
              <a:t>Exome</a:t>
            </a:r>
            <a:r>
              <a:rPr lang="en-US" dirty="0" smtClean="0"/>
              <a:t> data: 155,186 variants</a:t>
            </a:r>
            <a:endParaRPr lang="en-US" dirty="0"/>
          </a:p>
        </p:txBody>
      </p:sp>
      <p:sp>
        <p:nvSpPr>
          <p:cNvPr id="5" name="Title 1"/>
          <p:cNvSpPr>
            <a:spLocks noGrp="1"/>
          </p:cNvSpPr>
          <p:nvPr>
            <p:ph type="title"/>
          </p:nvPr>
        </p:nvSpPr>
        <p:spPr/>
        <p:txBody>
          <a:bodyPr/>
          <a:lstStyle/>
          <a:p>
            <a:r>
              <a:rPr lang="en-US" dirty="0" smtClean="0"/>
              <a:t>The Data</a:t>
            </a:r>
            <a:endParaRPr lang="en-US" dirty="0"/>
          </a:p>
        </p:txBody>
      </p:sp>
      <p:sp>
        <p:nvSpPr>
          <p:cNvPr id="6" name="TextBox 5"/>
          <p:cNvSpPr txBox="1"/>
          <p:nvPr/>
        </p:nvSpPr>
        <p:spPr>
          <a:xfrm>
            <a:off x="6103279" y="6510456"/>
            <a:ext cx="3040721" cy="338554"/>
          </a:xfrm>
          <a:prstGeom prst="rect">
            <a:avLst/>
          </a:prstGeom>
          <a:noFill/>
        </p:spPr>
        <p:txBody>
          <a:bodyPr wrap="square" rtlCol="0">
            <a:spAutoFit/>
          </a:bodyPr>
          <a:lstStyle/>
          <a:p>
            <a:r>
              <a:rPr lang="en-US" sz="1600" dirty="0" err="1" smtClean="0"/>
              <a:t>Daneshjou</a:t>
            </a:r>
            <a:r>
              <a:rPr lang="en-US" sz="1600" dirty="0"/>
              <a:t> </a:t>
            </a:r>
            <a:r>
              <a:rPr lang="en-US" sz="1600" dirty="0" smtClean="0"/>
              <a:t>et al, Blood 2014</a:t>
            </a:r>
            <a:endParaRPr lang="en-US" sz="1600" dirty="0"/>
          </a:p>
        </p:txBody>
      </p:sp>
    </p:spTree>
    <p:extLst>
      <p:ext uri="{BB962C8B-B14F-4D97-AF65-F5344CB8AC3E}">
        <p14:creationId xmlns:p14="http://schemas.microsoft.com/office/powerpoint/2010/main" val="8264329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Submission</a:t>
            </a:r>
            <a:endParaRPr lang="en-US" dirty="0"/>
          </a:p>
        </p:txBody>
      </p:sp>
      <p:sp>
        <p:nvSpPr>
          <p:cNvPr id="3" name="Content Placeholder 2"/>
          <p:cNvSpPr>
            <a:spLocks noGrp="1"/>
          </p:cNvSpPr>
          <p:nvPr>
            <p:ph idx="1"/>
          </p:nvPr>
        </p:nvSpPr>
        <p:spPr/>
        <p:txBody>
          <a:bodyPr/>
          <a:lstStyle/>
          <a:p>
            <a:r>
              <a:rPr lang="en-US" dirty="0" smtClean="0"/>
              <a:t>A predicted weekly dose (mg/week) with a standard deviation </a:t>
            </a:r>
            <a:endParaRPr lang="en-US" dirty="0"/>
          </a:p>
        </p:txBody>
      </p:sp>
    </p:spTree>
    <p:extLst>
      <p:ext uri="{BB962C8B-B14F-4D97-AF65-F5344CB8AC3E}">
        <p14:creationId xmlns:p14="http://schemas.microsoft.com/office/powerpoint/2010/main" val="2293841045"/>
      </p:ext>
    </p:extLst>
  </p:cSld>
  <p:clrMapOvr>
    <a:masterClrMapping/>
  </p:clrMapOvr>
  <p:transition xmlns:p14="http://schemas.microsoft.com/office/powerpoint/2010/mai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mistake</a:t>
            </a:r>
            <a:endParaRPr lang="en-US" dirty="0"/>
          </a:p>
        </p:txBody>
      </p:sp>
      <p:sp>
        <p:nvSpPr>
          <p:cNvPr id="3" name="Content Placeholder 2"/>
          <p:cNvSpPr>
            <a:spLocks noGrp="1"/>
          </p:cNvSpPr>
          <p:nvPr>
            <p:ph idx="1"/>
          </p:nvPr>
        </p:nvSpPr>
        <p:spPr/>
        <p:txBody>
          <a:bodyPr/>
          <a:lstStyle/>
          <a:p>
            <a:r>
              <a:rPr lang="en-US" dirty="0" smtClean="0"/>
              <a:t>12 samples in the “prediction” set had their doses available publicly in a different dataset</a:t>
            </a:r>
          </a:p>
          <a:p>
            <a:r>
              <a:rPr lang="en-US" dirty="0" smtClean="0"/>
              <a:t>However, no group appears to have actually used this</a:t>
            </a:r>
          </a:p>
          <a:p>
            <a:pPr lvl="1"/>
            <a:r>
              <a:rPr lang="en-US" dirty="0" smtClean="0"/>
              <a:t>Compared dose “error” (actual dose – predicted dose) of 12 samples vs. 41 without data publicly available using t-test</a:t>
            </a:r>
          </a:p>
          <a:p>
            <a:pPr lvl="1"/>
            <a:r>
              <a:rPr lang="en-US" dirty="0" smtClean="0"/>
              <a:t>No significant difference</a:t>
            </a:r>
          </a:p>
          <a:p>
            <a:endParaRPr lang="en-US" dirty="0" smtClean="0"/>
          </a:p>
          <a:p>
            <a:endParaRPr lang="en-US" dirty="0"/>
          </a:p>
        </p:txBody>
      </p:sp>
    </p:spTree>
    <p:extLst>
      <p:ext uri="{BB962C8B-B14F-4D97-AF65-F5344CB8AC3E}">
        <p14:creationId xmlns:p14="http://schemas.microsoft.com/office/powerpoint/2010/main" val="3874496494"/>
      </p:ext>
    </p:extLst>
  </p:cSld>
  <p:clrMapOvr>
    <a:masterClrMapping/>
  </p:clrMapOvr>
  <p:transition xmlns:p14="http://schemas.microsoft.com/office/powerpoint/2010/mai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Groups</a:t>
            </a:r>
            <a:endParaRPr lang="en-US" dirty="0"/>
          </a:p>
        </p:txBody>
      </p:sp>
      <p:sp>
        <p:nvSpPr>
          <p:cNvPr id="3" name="Content Placeholder 2"/>
          <p:cNvSpPr>
            <a:spLocks noGrp="1"/>
          </p:cNvSpPr>
          <p:nvPr>
            <p:ph idx="1"/>
          </p:nvPr>
        </p:nvSpPr>
        <p:spPr/>
        <p:txBody>
          <a:bodyPr/>
          <a:lstStyle/>
          <a:p>
            <a:r>
              <a:rPr lang="en-US" dirty="0" smtClean="0"/>
              <a:t>3 Groups, 9 predictions</a:t>
            </a:r>
          </a:p>
          <a:p>
            <a:r>
              <a:rPr lang="en-US" dirty="0" smtClean="0"/>
              <a:t>All used some amount of “biological” information in their model</a:t>
            </a:r>
            <a:endParaRPr lang="en-US" dirty="0"/>
          </a:p>
        </p:txBody>
      </p:sp>
      <p:sp>
        <p:nvSpPr>
          <p:cNvPr id="4" name="Slide Number Placeholder 3"/>
          <p:cNvSpPr>
            <a:spLocks noGrp="1"/>
          </p:cNvSpPr>
          <p:nvPr>
            <p:ph type="sldNum" sz="quarter" idx="12"/>
          </p:nvPr>
        </p:nvSpPr>
        <p:spPr/>
        <p:txBody>
          <a:bodyPr/>
          <a:lstStyle/>
          <a:p>
            <a:fld id="{D70C1E03-F750-5E46-9F08-5606FC87571A}" type="slidenum">
              <a:rPr lang="en-US" smtClean="0"/>
              <a:t>9</a:t>
            </a:fld>
            <a:endParaRPr lang="en-US"/>
          </a:p>
        </p:txBody>
      </p:sp>
    </p:spTree>
    <p:extLst>
      <p:ext uri="{BB962C8B-B14F-4D97-AF65-F5344CB8AC3E}">
        <p14:creationId xmlns:p14="http://schemas.microsoft.com/office/powerpoint/2010/main" val="2508289925"/>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Prediction performance assessment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Linear regression of dose vs. predicted dose: r</a:t>
            </a:r>
            <a:r>
              <a:rPr lang="en-US" baseline="30000" dirty="0" smtClean="0"/>
              <a:t>2 </a:t>
            </a:r>
            <a:r>
              <a:rPr lang="en-US" dirty="0" smtClean="0"/>
              <a:t>and sum of squared errors</a:t>
            </a:r>
          </a:p>
          <a:p>
            <a:r>
              <a:rPr lang="en-US" dirty="0" smtClean="0"/>
              <a:t>Mean abs(z-score):  </a:t>
            </a:r>
          </a:p>
          <a:p>
            <a:endParaRPr lang="en-US" dirty="0" smtClean="0"/>
          </a:p>
          <a:p>
            <a:r>
              <a:rPr lang="en-US" dirty="0" smtClean="0"/>
              <a:t>Coefficient of variation: </a:t>
            </a:r>
          </a:p>
          <a:p>
            <a:endParaRPr lang="en-US" dirty="0" smtClean="0"/>
          </a:p>
          <a:p>
            <a:r>
              <a:rPr lang="en-US" dirty="0" smtClean="0"/>
              <a:t>Mean abs(z-score)*coefficient of variation</a:t>
            </a:r>
            <a:endParaRPr lang="en-US" dirty="0" smtClean="0"/>
          </a:p>
          <a:p>
            <a:r>
              <a:rPr lang="en-US" dirty="0" smtClean="0"/>
              <a:t>Spearman’s rank correlation coefficient between predicted dose and actual dose</a:t>
            </a:r>
            <a:endParaRPr lang="en-US" dirty="0"/>
          </a:p>
        </p:txBody>
      </p:sp>
      <p:pic>
        <p:nvPicPr>
          <p:cNvPr id="6" name="Picture 5" descr="mean z_score.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6762" y="2544943"/>
            <a:ext cx="3111500" cy="673100"/>
          </a:xfrm>
          <a:prstGeom prst="rect">
            <a:avLst/>
          </a:prstGeom>
        </p:spPr>
      </p:pic>
      <p:pic>
        <p:nvPicPr>
          <p:cNvPr id="7" name="Picture 6" descr="coeff_variati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4838" y="3635247"/>
            <a:ext cx="1295400" cy="563880"/>
          </a:xfrm>
          <a:prstGeom prst="rect">
            <a:avLst/>
          </a:prstGeom>
        </p:spPr>
      </p:pic>
    </p:spTree>
    <p:extLst>
      <p:ext uri="{BB962C8B-B14F-4D97-AF65-F5344CB8AC3E}">
        <p14:creationId xmlns:p14="http://schemas.microsoft.com/office/powerpoint/2010/main" val="661034915"/>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3109"/>
            <a:ext cx="8229600" cy="1143000"/>
          </a:xfrm>
        </p:spPr>
        <p:txBody>
          <a:bodyPr>
            <a:normAutofit fontScale="90000"/>
          </a:bodyPr>
          <a:lstStyle/>
          <a:p>
            <a:r>
              <a:rPr lang="en-US" dirty="0" smtClean="0"/>
              <a:t>International Warfarin </a:t>
            </a:r>
            <a:r>
              <a:rPr lang="en-US" dirty="0" err="1" smtClean="0"/>
              <a:t>Pharmacogenetic</a:t>
            </a:r>
            <a:r>
              <a:rPr lang="en-US" dirty="0" smtClean="0"/>
              <a:t> (IWPC) Consortium Algorithm</a:t>
            </a:r>
            <a:endParaRPr lang="en-US" dirty="0"/>
          </a:p>
        </p:txBody>
      </p:sp>
      <p:sp>
        <p:nvSpPr>
          <p:cNvPr id="3" name="Content Placeholder 2"/>
          <p:cNvSpPr>
            <a:spLocks noGrp="1"/>
          </p:cNvSpPr>
          <p:nvPr>
            <p:ph idx="1"/>
          </p:nvPr>
        </p:nvSpPr>
        <p:spPr/>
        <p:txBody>
          <a:bodyPr/>
          <a:lstStyle/>
          <a:p>
            <a:endParaRPr lang="en-US" dirty="0" smtClean="0"/>
          </a:p>
          <a:p>
            <a:r>
              <a:rPr lang="en-US" dirty="0" smtClean="0"/>
              <a:t>Predictive algorithm created on a cohort of 4043, validated on 1009 </a:t>
            </a:r>
          </a:p>
          <a:p>
            <a:r>
              <a:rPr lang="en-US" dirty="0" smtClean="0"/>
              <a:t>Included variables: age, height, weight, VKORC1, CYP2C9, race, enzyme inducer status, </a:t>
            </a:r>
            <a:r>
              <a:rPr lang="en-US" dirty="0" err="1" smtClean="0"/>
              <a:t>amiodarone</a:t>
            </a:r>
            <a:r>
              <a:rPr lang="en-US" dirty="0" smtClean="0"/>
              <a:t> status</a:t>
            </a:r>
          </a:p>
          <a:p>
            <a:r>
              <a:rPr lang="en-US" dirty="0" smtClean="0"/>
              <a:t>R</a:t>
            </a:r>
            <a:r>
              <a:rPr lang="en-US" baseline="30000" dirty="0" smtClean="0"/>
              <a:t>2 </a:t>
            </a:r>
            <a:r>
              <a:rPr lang="en-US" dirty="0" smtClean="0"/>
              <a:t>: 43-47%</a:t>
            </a:r>
            <a:endParaRPr lang="en-US" dirty="0"/>
          </a:p>
        </p:txBody>
      </p:sp>
      <p:sp>
        <p:nvSpPr>
          <p:cNvPr id="5" name="TextBox 4"/>
          <p:cNvSpPr txBox="1"/>
          <p:nvPr/>
        </p:nvSpPr>
        <p:spPr>
          <a:xfrm>
            <a:off x="6225140" y="6392192"/>
            <a:ext cx="3307330" cy="369332"/>
          </a:xfrm>
          <a:prstGeom prst="rect">
            <a:avLst/>
          </a:prstGeom>
          <a:noFill/>
        </p:spPr>
        <p:txBody>
          <a:bodyPr wrap="square" rtlCol="0">
            <a:spAutoFit/>
          </a:bodyPr>
          <a:lstStyle/>
          <a:p>
            <a:r>
              <a:rPr lang="en-US" sz="1800" dirty="0" smtClean="0"/>
              <a:t>Klein et al, NEJM 2009</a:t>
            </a:r>
            <a:endParaRPr lang="en-US" sz="1800" dirty="0"/>
          </a:p>
        </p:txBody>
      </p:sp>
    </p:spTree>
    <p:extLst>
      <p:ext uri="{BB962C8B-B14F-4D97-AF65-F5344CB8AC3E}">
        <p14:creationId xmlns:p14="http://schemas.microsoft.com/office/powerpoint/2010/main" val="3235536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IWPC Algorithm Applied to Warfarin Challenge</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42" y="2035248"/>
            <a:ext cx="4160520" cy="416052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9002" y="1948274"/>
            <a:ext cx="4160520" cy="4160520"/>
          </a:xfrm>
          <a:prstGeom prst="rect">
            <a:avLst/>
          </a:prstGeom>
        </p:spPr>
      </p:pic>
    </p:spTree>
    <p:extLst>
      <p:ext uri="{BB962C8B-B14F-4D97-AF65-F5344CB8AC3E}">
        <p14:creationId xmlns:p14="http://schemas.microsoft.com/office/powerpoint/2010/main" val="36326078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292" y="-148670"/>
            <a:ext cx="3403600" cy="256032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5892" y="-148670"/>
            <a:ext cx="2560320" cy="256032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6212" y="-148670"/>
            <a:ext cx="2560320" cy="256032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292" y="2135094"/>
            <a:ext cx="2560320" cy="256032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8960" y="2135094"/>
            <a:ext cx="2560320" cy="256032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33035" y="2135094"/>
            <a:ext cx="2560320" cy="256032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2292" y="4361330"/>
            <a:ext cx="2560320" cy="2560320"/>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15299" y="4297680"/>
            <a:ext cx="2560320" cy="256032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08960" y="4342503"/>
            <a:ext cx="2560320" cy="2560320"/>
          </a:xfrm>
          <a:prstGeom prst="rect">
            <a:avLst/>
          </a:prstGeom>
        </p:spPr>
      </p:pic>
    </p:spTree>
    <p:extLst>
      <p:ext uri="{BB962C8B-B14F-4D97-AF65-F5344CB8AC3E}">
        <p14:creationId xmlns:p14="http://schemas.microsoft.com/office/powerpoint/2010/main" val="1613280621"/>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388" y="-106077"/>
            <a:ext cx="2560320" cy="256032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9708" y="-106077"/>
            <a:ext cx="2560320" cy="256032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0028" y="-141343"/>
            <a:ext cx="2560320" cy="256032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388" y="2260004"/>
            <a:ext cx="2560320" cy="256032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9708" y="2260004"/>
            <a:ext cx="2560320" cy="256032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30028" y="2260004"/>
            <a:ext cx="2560320" cy="256032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3975" y="4630268"/>
            <a:ext cx="2432304" cy="2432304"/>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44952" y="4630268"/>
            <a:ext cx="2432304" cy="2432304"/>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30028" y="4630268"/>
            <a:ext cx="2432304" cy="2432304"/>
          </a:xfrm>
          <a:prstGeom prst="rect">
            <a:avLst/>
          </a:prstGeom>
        </p:spPr>
      </p:pic>
    </p:spTree>
    <p:extLst>
      <p:ext uri="{BB962C8B-B14F-4D97-AF65-F5344CB8AC3E}">
        <p14:creationId xmlns:p14="http://schemas.microsoft.com/office/powerpoint/2010/main" val="1423460443"/>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533"/>
            <a:ext cx="8229600" cy="1143000"/>
          </a:xfrm>
        </p:spPr>
        <p:txBody>
          <a:bodyPr>
            <a:normAutofit/>
          </a:bodyPr>
          <a:lstStyle/>
          <a:p>
            <a:r>
              <a:rPr lang="en-US" sz="3000" dirty="0" smtClean="0"/>
              <a:t>R</a:t>
            </a:r>
            <a:r>
              <a:rPr lang="en-US" sz="3000" baseline="30000" dirty="0" smtClean="0"/>
              <a:t>2</a:t>
            </a:r>
            <a:endParaRPr lang="en-US" sz="3000" dirty="0"/>
          </a:p>
        </p:txBody>
      </p:sp>
      <p:graphicFrame>
        <p:nvGraphicFramePr>
          <p:cNvPr id="5" name="Chart 4"/>
          <p:cNvGraphicFramePr>
            <a:graphicFrameLocks/>
          </p:cNvGraphicFramePr>
          <p:nvPr>
            <p:extLst>
              <p:ext uri="{D42A27DB-BD31-4B8C-83A1-F6EECF244321}">
                <p14:modId xmlns:p14="http://schemas.microsoft.com/office/powerpoint/2010/main" val="3286243935"/>
              </p:ext>
            </p:extLst>
          </p:nvPr>
        </p:nvGraphicFramePr>
        <p:xfrm>
          <a:off x="2106706" y="724274"/>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txBox="1">
            <a:spLocks/>
          </p:cNvSpPr>
          <p:nvPr/>
        </p:nvSpPr>
        <p:spPr>
          <a:xfrm>
            <a:off x="457200" y="315493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dirty="0" smtClean="0"/>
              <a:t>Sum of squared errors</a:t>
            </a:r>
            <a:endParaRPr lang="en-US" sz="3000" dirty="0"/>
          </a:p>
        </p:txBody>
      </p:sp>
      <p:graphicFrame>
        <p:nvGraphicFramePr>
          <p:cNvPr id="8" name="Chart 7"/>
          <p:cNvGraphicFramePr>
            <a:graphicFrameLocks/>
          </p:cNvGraphicFramePr>
          <p:nvPr>
            <p:extLst>
              <p:ext uri="{D42A27DB-BD31-4B8C-83A1-F6EECF244321}">
                <p14:modId xmlns:p14="http://schemas.microsoft.com/office/powerpoint/2010/main" val="695063582"/>
              </p:ext>
            </p:extLst>
          </p:nvPr>
        </p:nvGraphicFramePr>
        <p:xfrm>
          <a:off x="2301875" y="3935413"/>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7940351"/>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86"/>
            <a:ext cx="8229600" cy="1143000"/>
          </a:xfrm>
        </p:spPr>
        <p:txBody>
          <a:bodyPr>
            <a:normAutofit/>
          </a:bodyPr>
          <a:lstStyle/>
          <a:p>
            <a:r>
              <a:rPr lang="en-US" sz="2800" dirty="0" smtClean="0"/>
              <a:t>Z-scores</a:t>
            </a:r>
            <a:endParaRPr lang="en-US" sz="2800" dirty="0"/>
          </a:p>
        </p:txBody>
      </p:sp>
      <p:sp>
        <p:nvSpPr>
          <p:cNvPr id="4" name="Slide Number Placeholder 3"/>
          <p:cNvSpPr>
            <a:spLocks noGrp="1"/>
          </p:cNvSpPr>
          <p:nvPr>
            <p:ph type="sldNum" sz="quarter" idx="12"/>
          </p:nvPr>
        </p:nvSpPr>
        <p:spPr/>
        <p:txBody>
          <a:bodyPr/>
          <a:lstStyle/>
          <a:p>
            <a:fld id="{D70C1E03-F750-5E46-9F08-5606FC87571A}" type="slidenum">
              <a:rPr lang="en-US" smtClean="0"/>
              <a:t>16</a:t>
            </a:fld>
            <a:endParaRPr lang="en-US"/>
          </a:p>
        </p:txBody>
      </p:sp>
      <p:graphicFrame>
        <p:nvGraphicFramePr>
          <p:cNvPr id="5" name="Chart 4"/>
          <p:cNvGraphicFramePr>
            <a:graphicFrameLocks/>
          </p:cNvGraphicFramePr>
          <p:nvPr>
            <p:extLst>
              <p:ext uri="{D42A27DB-BD31-4B8C-83A1-F6EECF244321}">
                <p14:modId xmlns:p14="http://schemas.microsoft.com/office/powerpoint/2010/main" val="2381452467"/>
              </p:ext>
            </p:extLst>
          </p:nvPr>
        </p:nvGraphicFramePr>
        <p:xfrm>
          <a:off x="2301875" y="864814"/>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4148510287"/>
              </p:ext>
            </p:extLst>
          </p:nvPr>
        </p:nvGraphicFramePr>
        <p:xfrm>
          <a:off x="2301875" y="3693832"/>
          <a:ext cx="57531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3838641"/>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Spearman’s Rank Correlation Coefficient, rho</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269441432"/>
              </p:ext>
            </p:extLst>
          </p:nvPr>
        </p:nvGraphicFramePr>
        <p:xfrm>
          <a:off x="239057" y="1807882"/>
          <a:ext cx="6663766" cy="37662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21947548"/>
              </p:ext>
            </p:extLst>
          </p:nvPr>
        </p:nvGraphicFramePr>
        <p:xfrm>
          <a:off x="6896100" y="2257071"/>
          <a:ext cx="1790700" cy="3543300"/>
        </p:xfrm>
        <a:graphic>
          <a:graphicData uri="http://schemas.openxmlformats.org/drawingml/2006/table">
            <a:tbl>
              <a:tblPr/>
              <a:tblGrid>
                <a:gridCol w="965200"/>
                <a:gridCol w="825500"/>
              </a:tblGrid>
              <a:tr h="393700">
                <a:tc>
                  <a:txBody>
                    <a:bodyPr/>
                    <a:lstStyle/>
                    <a:p>
                      <a:pPr algn="l" fontAlgn="ctr"/>
                      <a:r>
                        <a:rPr lang="en-US" sz="1200" b="0" i="0" u="none" strike="noStrike">
                          <a:solidFill>
                            <a:srgbClr val="000000"/>
                          </a:solidFill>
                          <a:effectLst/>
                          <a:latin typeface="Cambria"/>
                        </a:rPr>
                        <a:t>Group 48 Prediction 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nb-NO" sz="1200" b="0" i="0" u="none" strike="noStrike" dirty="0">
                          <a:solidFill>
                            <a:srgbClr val="000000"/>
                          </a:solidFill>
                          <a:effectLst/>
                          <a:latin typeface="Cambria"/>
                        </a:rPr>
                        <a:t>0.22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48 Prediction 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nb-NO" sz="1200" b="0" i="0" u="none" strike="noStrike">
                          <a:solidFill>
                            <a:srgbClr val="000000"/>
                          </a:solidFill>
                          <a:effectLst/>
                          <a:latin typeface="Cambria"/>
                        </a:rPr>
                        <a:t>7.50E-04</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49 Prediction 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nb-NO" sz="1200" b="0" i="0" u="none" strike="noStrike">
                          <a:solidFill>
                            <a:srgbClr val="000000"/>
                          </a:solidFill>
                          <a:effectLst/>
                          <a:latin typeface="Cambria"/>
                        </a:rPr>
                        <a:t>0.12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49 Prediction 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1200" b="0" i="0" u="none" strike="noStrike">
                          <a:solidFill>
                            <a:srgbClr val="000000"/>
                          </a:solidFill>
                          <a:effectLst/>
                          <a:latin typeface="Cambria"/>
                        </a:rPr>
                        <a:t>0.053</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49 Prediction 3</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nb-NO" sz="1200" b="0" i="0" u="none" strike="noStrike">
                          <a:solidFill>
                            <a:srgbClr val="000000"/>
                          </a:solidFill>
                          <a:effectLst/>
                          <a:latin typeface="Cambria"/>
                        </a:rPr>
                        <a:t>0.11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49 Prediction 4</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nb-NO" sz="1200" b="0" i="0" u="none" strike="noStrike">
                          <a:solidFill>
                            <a:srgbClr val="000000"/>
                          </a:solidFill>
                          <a:effectLst/>
                          <a:latin typeface="Cambria"/>
                        </a:rPr>
                        <a:t>0.016</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49 Prediction 5</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pt-BR" sz="1200" b="0" i="0" u="none" strike="noStrike">
                          <a:solidFill>
                            <a:srgbClr val="000000"/>
                          </a:solidFill>
                          <a:effectLst/>
                          <a:latin typeface="Cambria"/>
                        </a:rPr>
                        <a:t>0.058</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49 Prediction 6</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is-IS" sz="1200" b="0" i="0" u="none" strike="noStrike">
                          <a:solidFill>
                            <a:srgbClr val="000000"/>
                          </a:solidFill>
                          <a:effectLst/>
                          <a:latin typeface="Cambria"/>
                        </a:rPr>
                        <a:t>0.0045</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700">
                <a:tc>
                  <a:txBody>
                    <a:bodyPr/>
                    <a:lstStyle/>
                    <a:p>
                      <a:pPr algn="l" fontAlgn="ctr"/>
                      <a:r>
                        <a:rPr lang="en-US" sz="1200" b="0" i="0" u="none" strike="noStrike">
                          <a:solidFill>
                            <a:srgbClr val="000000"/>
                          </a:solidFill>
                          <a:effectLst/>
                          <a:latin typeface="Cambria"/>
                        </a:rPr>
                        <a:t>Group 50 Prediction 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nb-NO" sz="1200" b="0" i="0" u="none" strike="noStrike" dirty="0">
                          <a:solidFill>
                            <a:srgbClr val="000000"/>
                          </a:solidFill>
                          <a:effectLst/>
                          <a:latin typeface="Cambria"/>
                        </a:rPr>
                        <a:t>1.60E-05</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6672728" y="1628590"/>
            <a:ext cx="2336800" cy="584776"/>
          </a:xfrm>
          <a:prstGeom prst="rect">
            <a:avLst/>
          </a:prstGeom>
          <a:noFill/>
        </p:spPr>
        <p:txBody>
          <a:bodyPr wrap="square" rtlCol="0">
            <a:spAutoFit/>
          </a:bodyPr>
          <a:lstStyle/>
          <a:p>
            <a:r>
              <a:rPr lang="en-US" sz="1600" dirty="0" smtClean="0"/>
              <a:t>P value for predicted vs. actual</a:t>
            </a:r>
            <a:endParaRPr lang="en-US" sz="1600" dirty="0"/>
          </a:p>
        </p:txBody>
      </p:sp>
    </p:spTree>
    <p:extLst>
      <p:ext uri="{BB962C8B-B14F-4D97-AF65-F5344CB8AC3E}">
        <p14:creationId xmlns:p14="http://schemas.microsoft.com/office/powerpoint/2010/main" val="4001648624"/>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lstStyle/>
          <a:p>
            <a:r>
              <a:rPr lang="en-US" dirty="0" smtClean="0"/>
              <a:t>Difficult phenotype, small dataset</a:t>
            </a:r>
          </a:p>
          <a:p>
            <a:r>
              <a:rPr lang="en-US" dirty="0" smtClean="0"/>
              <a:t>Yet overall, top predictor did get close to best model</a:t>
            </a:r>
          </a:p>
          <a:p>
            <a:r>
              <a:rPr lang="en-US" dirty="0" smtClean="0"/>
              <a:t>Problem: Standard deviations of predictions</a:t>
            </a:r>
            <a:endParaRPr lang="en-US" dirty="0"/>
          </a:p>
        </p:txBody>
      </p:sp>
    </p:spTree>
    <p:extLst>
      <p:ext uri="{BB962C8B-B14F-4D97-AF65-F5344CB8AC3E}">
        <p14:creationId xmlns:p14="http://schemas.microsoft.com/office/powerpoint/2010/main" val="319043967"/>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r>
              <a:rPr lang="en-US" dirty="0" smtClean="0"/>
              <a:t>Russ Altman</a:t>
            </a:r>
          </a:p>
          <a:p>
            <a:r>
              <a:rPr lang="en-US" dirty="0" smtClean="0"/>
              <a:t>Teri Klein, Larissa </a:t>
            </a:r>
            <a:r>
              <a:rPr lang="en-US" dirty="0" err="1" smtClean="0"/>
              <a:t>Cavalari</a:t>
            </a:r>
            <a:r>
              <a:rPr lang="en-US" dirty="0" smtClean="0"/>
              <a:t>, </a:t>
            </a:r>
            <a:r>
              <a:rPr lang="en-US" dirty="0" err="1" smtClean="0"/>
              <a:t>Minoli</a:t>
            </a:r>
            <a:r>
              <a:rPr lang="en-US" dirty="0" smtClean="0"/>
              <a:t> </a:t>
            </a:r>
            <a:r>
              <a:rPr lang="en-US" dirty="0" err="1" smtClean="0"/>
              <a:t>Perera</a:t>
            </a:r>
            <a:r>
              <a:rPr lang="en-US" dirty="0" smtClean="0"/>
              <a:t>, Julie Johnson, Eric </a:t>
            </a:r>
            <a:r>
              <a:rPr lang="en-US" dirty="0" err="1" smtClean="0"/>
              <a:t>Gamazon</a:t>
            </a:r>
            <a:endParaRPr lang="en-US" dirty="0" smtClean="0"/>
          </a:p>
          <a:p>
            <a:r>
              <a:rPr lang="en-US" dirty="0" smtClean="0"/>
              <a:t>CAGI team</a:t>
            </a:r>
          </a:p>
          <a:p>
            <a:r>
              <a:rPr lang="en-US" dirty="0" smtClean="0"/>
              <a:t>David </a:t>
            </a:r>
            <a:r>
              <a:rPr lang="en-US" dirty="0" err="1" smtClean="0"/>
              <a:t>Searls</a:t>
            </a:r>
            <a:endParaRPr lang="en-US" dirty="0" smtClean="0"/>
          </a:p>
          <a:p>
            <a:r>
              <a:rPr lang="en-US" dirty="0" smtClean="0"/>
              <a:t>Alexander Morgan</a:t>
            </a:r>
            <a:endParaRPr lang="en-US" dirty="0"/>
          </a:p>
        </p:txBody>
      </p:sp>
      <p:pic>
        <p:nvPicPr>
          <p:cNvPr id="5" name="Picture 4"/>
          <p:cNvPicPr>
            <a:picLocks noChangeAspect="1"/>
          </p:cNvPicPr>
          <p:nvPr/>
        </p:nvPicPr>
        <p:blipFill>
          <a:blip r:embed="rId2"/>
          <a:stretch>
            <a:fillRect/>
          </a:stretch>
        </p:blipFill>
        <p:spPr>
          <a:xfrm>
            <a:off x="4457774" y="3635936"/>
            <a:ext cx="4034790" cy="2670810"/>
          </a:xfrm>
          <a:prstGeom prst="rect">
            <a:avLst/>
          </a:prstGeom>
        </p:spPr>
      </p:pic>
    </p:spTree>
    <p:extLst>
      <p:ext uri="{BB962C8B-B14F-4D97-AF65-F5344CB8AC3E}">
        <p14:creationId xmlns:p14="http://schemas.microsoft.com/office/powerpoint/2010/main" val="820161393"/>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2857</TotalTime>
  <Words>782</Words>
  <Application>Microsoft Macintosh PowerPoint</Application>
  <PresentationFormat>On-screen Show (4:3)</PresentationFormat>
  <Paragraphs>96</Paragraphs>
  <Slides>19</Slides>
  <Notes>0</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SU_Template_TopBar</vt:lpstr>
      <vt:lpstr>Office Theme</vt:lpstr>
      <vt:lpstr>CAGI slide pack guidelines I agree to my slides being used according to the following terms: ____Roxana Daneshjou_______</vt:lpstr>
      <vt:lpstr>CAGI Challenge: Warfarin Exomes</vt:lpstr>
      <vt:lpstr>Disclosures</vt:lpstr>
      <vt:lpstr>Phenotype: Warfarin dosing</vt:lpstr>
      <vt:lpstr>The Data</vt:lpstr>
      <vt:lpstr>The Data</vt:lpstr>
      <vt:lpstr>The Submission</vt:lpstr>
      <vt:lpstr>A mistake</vt:lpstr>
      <vt:lpstr>Groups</vt:lpstr>
      <vt:lpstr>Prediction performance assessment</vt:lpstr>
      <vt:lpstr>International Warfarin Pharmacogenetic (IWPC) Consortium Algorithm</vt:lpstr>
      <vt:lpstr>IWPC Algorithm Applied to Warfarin Challenge</vt:lpstr>
      <vt:lpstr>PowerPoint Presentation</vt:lpstr>
      <vt:lpstr>PowerPoint Presentation</vt:lpstr>
      <vt:lpstr>R2</vt:lpstr>
      <vt:lpstr>Z-scores</vt:lpstr>
      <vt:lpstr>Spearman’s Rank Correlation Coefficient, rho</vt:lpstr>
      <vt:lpstr>Conclusions</vt:lpstr>
      <vt:lpstr>Acknowledgements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 Challenge: Warfarin Exomes</dc:title>
  <dc:creator>Simbios MacBook Pro</dc:creator>
  <cp:lastModifiedBy>Simbios MacBook Pro</cp:lastModifiedBy>
  <cp:revision>32</cp:revision>
  <dcterms:created xsi:type="dcterms:W3CDTF">2016-03-24T17:58:23Z</dcterms:created>
  <dcterms:modified xsi:type="dcterms:W3CDTF">2016-03-26T17:35:30Z</dcterms:modified>
</cp:coreProperties>
</file>