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notesSlides/notesSlide7.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4.xml" ContentType="application/vnd.openxmlformats-officedocument.themeOverr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5.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6.xml" ContentType="application/vnd.openxmlformats-officedocument.themeOverr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7.xml" ContentType="application/vnd.openxmlformats-officedocument.themeOverr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8.xml" ContentType="application/vnd.openxmlformats-officedocument.themeOverr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9.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6"/>
  </p:notesMasterIdLst>
  <p:sldIdLst>
    <p:sldId id="274" r:id="rId3"/>
    <p:sldId id="256" r:id="rId4"/>
    <p:sldId id="261" r:id="rId5"/>
    <p:sldId id="259" r:id="rId6"/>
    <p:sldId id="264" r:id="rId7"/>
    <p:sldId id="265" r:id="rId8"/>
    <p:sldId id="260" r:id="rId9"/>
    <p:sldId id="267" r:id="rId10"/>
    <p:sldId id="271" r:id="rId11"/>
    <p:sldId id="268" r:id="rId12"/>
    <p:sldId id="273" r:id="rId13"/>
    <p:sldId id="269"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78" autoAdjust="0"/>
    <p:restoredTop sz="87457" autoAdjust="0"/>
  </p:normalViewPr>
  <p:slideViewPr>
    <p:cSldViewPr snapToGrid="0">
      <p:cViewPr varScale="1">
        <p:scale>
          <a:sx n="81" d="100"/>
          <a:sy n="81" d="100"/>
        </p:scale>
        <p:origin x="11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package" Target="../embeddings/Microsoft_Excel_Worksheet19.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2910361177379029"/>
          <c:y val="5.953038544444679E-2"/>
          <c:w val="0.73705851101295516"/>
          <c:h val="0.7606453605064073"/>
        </c:manualLayout>
      </c:layout>
      <c:lineChart>
        <c:grouping val="standard"/>
        <c:varyColors val="0"/>
        <c:ser>
          <c:idx val="0"/>
          <c:order val="0"/>
          <c:tx>
            <c:strRef>
              <c:f>Sheet1!$H$2</c:f>
              <c:strCache>
                <c:ptCount val="1"/>
                <c:pt idx="0">
                  <c:v>ppv</c:v>
                </c:pt>
              </c:strCache>
            </c:strRef>
          </c:tx>
          <c:spPr>
            <a:ln w="25400" cap="rnd">
              <a:solidFill>
                <a:schemeClr val="accent1"/>
              </a:solidFill>
              <a:round/>
            </a:ln>
            <a:effectLst>
              <a:outerShdw blurRad="50800" dist="38100" dir="5400000" algn="t" rotWithShape="0">
                <a:prstClr val="black">
                  <a:alpha val="40000"/>
                </a:prstClr>
              </a:outerShdw>
            </a:effectLst>
          </c:spPr>
          <c:marker>
            <c:symbol val="circle"/>
            <c:size val="5"/>
            <c:spPr>
              <a:solidFill>
                <a:schemeClr val="accent1"/>
              </a:solidFill>
              <a:ln w="25400">
                <a:solidFill>
                  <a:schemeClr val="accent1"/>
                </a:solidFill>
              </a:ln>
              <a:effectLst>
                <a:outerShdw blurRad="50800" dist="38100" dir="5400000" algn="t" rotWithShape="0">
                  <a:prstClr val="black">
                    <a:alpha val="40000"/>
                  </a:prstClr>
                </a:outerShdw>
              </a:effectLst>
            </c:spPr>
          </c:marker>
          <c:cat>
            <c:strRef>
              <c:f>Sheet1!$L$3:$L$9</c:f>
              <c:strCache>
                <c:ptCount val="7"/>
                <c:pt idx="0">
                  <c:v>0</c:v>
                </c:pt>
                <c:pt idx="1">
                  <c:v>1/4</c:v>
                </c:pt>
                <c:pt idx="2">
                  <c:v>1/3</c:v>
                </c:pt>
                <c:pt idx="3">
                  <c:v>2/4</c:v>
                </c:pt>
                <c:pt idx="4">
                  <c:v>2/3</c:v>
                </c:pt>
                <c:pt idx="5">
                  <c:v>3/4</c:v>
                </c:pt>
                <c:pt idx="6">
                  <c:v>1</c:v>
                </c:pt>
              </c:strCache>
            </c:strRef>
          </c:cat>
          <c:val>
            <c:numRef>
              <c:f>Sheet1!$M$3:$M$9</c:f>
              <c:numCache>
                <c:formatCode>0</c:formatCode>
                <c:ptCount val="7"/>
                <c:pt idx="0">
                  <c:v>4.5902001990930197</c:v>
                </c:pt>
                <c:pt idx="1">
                  <c:v>16.679477325134499</c:v>
                </c:pt>
                <c:pt idx="2">
                  <c:v>22.210184182015201</c:v>
                </c:pt>
                <c:pt idx="3">
                  <c:v>35.736925515055503</c:v>
                </c:pt>
                <c:pt idx="4">
                  <c:v>69.07801418439719</c:v>
                </c:pt>
                <c:pt idx="5">
                  <c:v>77.531206657420199</c:v>
                </c:pt>
                <c:pt idx="6">
                  <c:v>94.938145499943204</c:v>
                </c:pt>
              </c:numCache>
            </c:numRef>
          </c:val>
          <c:smooth val="0"/>
        </c:ser>
        <c:dLbls>
          <c:showLegendKey val="0"/>
          <c:showVal val="0"/>
          <c:showCatName val="0"/>
          <c:showSerName val="0"/>
          <c:showPercent val="0"/>
          <c:showBubbleSize val="0"/>
        </c:dLbls>
        <c:marker val="1"/>
        <c:smooth val="0"/>
        <c:axId val="149806864"/>
        <c:axId val="149807256"/>
      </c:lineChart>
      <c:catAx>
        <c:axId val="149806864"/>
        <c:scaling>
          <c:orientation val="minMax"/>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b="1" dirty="0"/>
                  <a:t>fraction of agreement</a:t>
                </a:r>
              </a:p>
            </c:rich>
          </c:tx>
          <c:layout>
            <c:manualLayout>
              <c:xMode val="edge"/>
              <c:yMode val="edge"/>
              <c:x val="0.29268854860380178"/>
              <c:y val="0.91759540635728609"/>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w="19050" cap="flat" cmpd="sng" algn="ctr">
            <a:solidFill>
              <a:schemeClr val="tx1">
                <a:lumMod val="25000"/>
                <a:lumOff val="75000"/>
              </a:schemeClr>
            </a:solidFill>
            <a:round/>
          </a:ln>
          <a:effectLst/>
        </c:spPr>
        <c:txPr>
          <a:bodyPr rot="0" spcFirstLastPara="1" vertOverflow="ellipsis"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49807256"/>
        <c:crosses val="autoZero"/>
        <c:auto val="1"/>
        <c:lblAlgn val="ctr"/>
        <c:lblOffset val="100"/>
        <c:tickLblSkip val="1"/>
        <c:noMultiLvlLbl val="0"/>
      </c:catAx>
      <c:valAx>
        <c:axId val="149807256"/>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b="1"/>
                  <a:t>PPV %</a:t>
                </a:r>
              </a:p>
            </c:rich>
          </c:tx>
          <c:layout>
            <c:manualLayout>
              <c:xMode val="edge"/>
              <c:yMode val="edge"/>
              <c:x val="1.5027913695738753E-2"/>
              <c:y val="0.36789280016468529"/>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spPr>
          <a:noFill/>
          <a:ln w="19050" cap="flat" cmpd="sng" algn="ctr">
            <a:solidFill>
              <a:schemeClr val="bg1">
                <a:lumMod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49806864"/>
        <c:crosses val="autoZero"/>
        <c:crossBetween val="between"/>
      </c:valAx>
      <c:spPr>
        <a:noFill/>
        <a:ln w="19050">
          <a:solidFill>
            <a:schemeClr val="tx1">
              <a:lumMod val="25000"/>
              <a:lumOff val="75000"/>
            </a:schemeClr>
          </a:solidFill>
        </a:ln>
        <a:effectLst/>
      </c:spPr>
    </c:plotArea>
    <c:plotVisOnly val="1"/>
    <c:dispBlanksAs val="gap"/>
    <c:showDLblsOverMax val="0"/>
  </c:chart>
  <c:spPr>
    <a:solidFill>
      <a:sysClr val="window" lastClr="FFFFFF"/>
    </a:solidFill>
    <a:ln>
      <a:noFill/>
    </a:ln>
    <a:effectLst/>
  </c:spPr>
  <c:txPr>
    <a:bodyPr/>
    <a:lstStyle/>
    <a:p>
      <a:pPr>
        <a:defRPr sz="1800"/>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smoothMarker"/>
        <c:varyColors val="0"/>
        <c:ser>
          <c:idx val="1"/>
          <c:order val="1"/>
          <c:spPr>
            <a:ln w="25400" cap="rnd">
              <a:solidFill>
                <a:srgbClr val="00B050"/>
              </a:solidFill>
              <a:round/>
            </a:ln>
            <a:effectLst/>
          </c:spPr>
          <c:marker>
            <c:symbol val="none"/>
          </c:marker>
          <c:xVal>
            <c:numRef>
              <c:f>plots1!$AU$3:$AU$15</c:f>
              <c:numCache>
                <c:formatCode>General</c:formatCode>
                <c:ptCount val="13"/>
                <c:pt idx="0">
                  <c:v>0</c:v>
                </c:pt>
                <c:pt idx="1">
                  <c:v>10</c:v>
                </c:pt>
                <c:pt idx="2">
                  <c:v>20</c:v>
                </c:pt>
                <c:pt idx="3">
                  <c:v>30</c:v>
                </c:pt>
                <c:pt idx="4">
                  <c:v>40</c:v>
                </c:pt>
                <c:pt idx="5">
                  <c:v>50</c:v>
                </c:pt>
                <c:pt idx="6">
                  <c:v>60</c:v>
                </c:pt>
                <c:pt idx="7">
                  <c:v>70</c:v>
                </c:pt>
                <c:pt idx="8">
                  <c:v>80</c:v>
                </c:pt>
                <c:pt idx="9">
                  <c:v>90</c:v>
                </c:pt>
                <c:pt idx="10">
                  <c:v>100</c:v>
                </c:pt>
                <c:pt idx="11">
                  <c:v>110</c:v>
                </c:pt>
                <c:pt idx="12">
                  <c:v>120</c:v>
                </c:pt>
              </c:numCache>
            </c:numRef>
          </c:xVal>
          <c:yVal>
            <c:numRef>
              <c:f>plots1!$AU$3:$AU$15</c:f>
              <c:numCache>
                <c:formatCode>General</c:formatCode>
                <c:ptCount val="13"/>
                <c:pt idx="0">
                  <c:v>0</c:v>
                </c:pt>
                <c:pt idx="1">
                  <c:v>10</c:v>
                </c:pt>
                <c:pt idx="2">
                  <c:v>20</c:v>
                </c:pt>
                <c:pt idx="3">
                  <c:v>30</c:v>
                </c:pt>
                <c:pt idx="4">
                  <c:v>40</c:v>
                </c:pt>
                <c:pt idx="5">
                  <c:v>50</c:v>
                </c:pt>
                <c:pt idx="6">
                  <c:v>60</c:v>
                </c:pt>
                <c:pt idx="7">
                  <c:v>70</c:v>
                </c:pt>
                <c:pt idx="8">
                  <c:v>80</c:v>
                </c:pt>
                <c:pt idx="9">
                  <c:v>90</c:v>
                </c:pt>
                <c:pt idx="10">
                  <c:v>100</c:v>
                </c:pt>
                <c:pt idx="11">
                  <c:v>110</c:v>
                </c:pt>
                <c:pt idx="12">
                  <c:v>120</c:v>
                </c:pt>
              </c:numCache>
            </c:numRef>
          </c:yVal>
          <c:smooth val="1"/>
        </c:ser>
        <c:dLbls>
          <c:showLegendKey val="0"/>
          <c:showVal val="0"/>
          <c:showCatName val="0"/>
          <c:showSerName val="0"/>
          <c:showPercent val="0"/>
          <c:showBubbleSize val="0"/>
        </c:dLbls>
        <c:axId val="149808040"/>
        <c:axId val="149808432"/>
      </c:scatterChart>
      <c:scatterChart>
        <c:scatterStyle val="smoothMarker"/>
        <c:varyColors val="0"/>
        <c:ser>
          <c:idx val="2"/>
          <c:order val="2"/>
          <c:spPr>
            <a:ln w="25400" cap="rnd">
              <a:solidFill>
                <a:srgbClr val="00B050"/>
              </a:solidFill>
              <a:prstDash val="dash"/>
              <a:round/>
            </a:ln>
            <a:effectLst/>
          </c:spPr>
          <c:marker>
            <c:symbol val="none"/>
          </c:marker>
          <c:xVal>
            <c:numRef>
              <c:f>plots1!$AV$3:$AV$15</c:f>
              <c:numCache>
                <c:formatCode>General</c:formatCode>
                <c:ptCount val="13"/>
                <c:pt idx="0">
                  <c:v>-19.5</c:v>
                </c:pt>
                <c:pt idx="1">
                  <c:v>-9.5</c:v>
                </c:pt>
                <c:pt idx="2">
                  <c:v>0.5</c:v>
                </c:pt>
                <c:pt idx="3">
                  <c:v>10.5</c:v>
                </c:pt>
                <c:pt idx="4">
                  <c:v>20.5</c:v>
                </c:pt>
                <c:pt idx="5">
                  <c:v>30.5</c:v>
                </c:pt>
                <c:pt idx="6">
                  <c:v>40.5</c:v>
                </c:pt>
                <c:pt idx="7">
                  <c:v>50.5</c:v>
                </c:pt>
                <c:pt idx="8">
                  <c:v>60.5</c:v>
                </c:pt>
                <c:pt idx="9">
                  <c:v>70.5</c:v>
                </c:pt>
                <c:pt idx="10">
                  <c:v>80.5</c:v>
                </c:pt>
                <c:pt idx="11">
                  <c:v>90.5</c:v>
                </c:pt>
                <c:pt idx="12">
                  <c:v>100.5</c:v>
                </c:pt>
              </c:numCache>
            </c:numRef>
          </c:xVal>
          <c:yVal>
            <c:numRef>
              <c:f>plots1!$AU$3:$AU$15</c:f>
              <c:numCache>
                <c:formatCode>General</c:formatCode>
                <c:ptCount val="13"/>
                <c:pt idx="0">
                  <c:v>0</c:v>
                </c:pt>
                <c:pt idx="1">
                  <c:v>10</c:v>
                </c:pt>
                <c:pt idx="2">
                  <c:v>20</c:v>
                </c:pt>
                <c:pt idx="3">
                  <c:v>30</c:v>
                </c:pt>
                <c:pt idx="4">
                  <c:v>40</c:v>
                </c:pt>
                <c:pt idx="5">
                  <c:v>50</c:v>
                </c:pt>
                <c:pt idx="6">
                  <c:v>60</c:v>
                </c:pt>
                <c:pt idx="7">
                  <c:v>70</c:v>
                </c:pt>
                <c:pt idx="8">
                  <c:v>80</c:v>
                </c:pt>
                <c:pt idx="9">
                  <c:v>90</c:v>
                </c:pt>
                <c:pt idx="10">
                  <c:v>100</c:v>
                </c:pt>
                <c:pt idx="11">
                  <c:v>110</c:v>
                </c:pt>
                <c:pt idx="12">
                  <c:v>120</c:v>
                </c:pt>
              </c:numCache>
            </c:numRef>
          </c:yVal>
          <c:smooth val="1"/>
        </c:ser>
        <c:ser>
          <c:idx val="3"/>
          <c:order val="3"/>
          <c:spPr>
            <a:ln w="25400" cap="rnd">
              <a:solidFill>
                <a:srgbClr val="00B050"/>
              </a:solidFill>
              <a:prstDash val="dash"/>
              <a:round/>
            </a:ln>
            <a:effectLst/>
          </c:spPr>
          <c:marker>
            <c:symbol val="none"/>
          </c:marker>
          <c:xVal>
            <c:numRef>
              <c:f>plots1!$AW$3:$AW$15</c:f>
              <c:numCache>
                <c:formatCode>General</c:formatCode>
                <c:ptCount val="13"/>
                <c:pt idx="0">
                  <c:v>19.5</c:v>
                </c:pt>
                <c:pt idx="1">
                  <c:v>29.5</c:v>
                </c:pt>
                <c:pt idx="2">
                  <c:v>39.5</c:v>
                </c:pt>
                <c:pt idx="3">
                  <c:v>49.5</c:v>
                </c:pt>
                <c:pt idx="4">
                  <c:v>59.5</c:v>
                </c:pt>
                <c:pt idx="5">
                  <c:v>69.5</c:v>
                </c:pt>
                <c:pt idx="6">
                  <c:v>79.5</c:v>
                </c:pt>
                <c:pt idx="7">
                  <c:v>89.5</c:v>
                </c:pt>
                <c:pt idx="8">
                  <c:v>99.5</c:v>
                </c:pt>
                <c:pt idx="9">
                  <c:v>109.5</c:v>
                </c:pt>
                <c:pt idx="10">
                  <c:v>119.5</c:v>
                </c:pt>
                <c:pt idx="11">
                  <c:v>129.5</c:v>
                </c:pt>
                <c:pt idx="12">
                  <c:v>139.5</c:v>
                </c:pt>
              </c:numCache>
            </c:numRef>
          </c:xVal>
          <c:yVal>
            <c:numRef>
              <c:f>plots1!$AU$3:$AU$15</c:f>
              <c:numCache>
                <c:formatCode>General</c:formatCode>
                <c:ptCount val="13"/>
                <c:pt idx="0">
                  <c:v>0</c:v>
                </c:pt>
                <c:pt idx="1">
                  <c:v>10</c:v>
                </c:pt>
                <c:pt idx="2">
                  <c:v>20</c:v>
                </c:pt>
                <c:pt idx="3">
                  <c:v>30</c:v>
                </c:pt>
                <c:pt idx="4">
                  <c:v>40</c:v>
                </c:pt>
                <c:pt idx="5">
                  <c:v>50</c:v>
                </c:pt>
                <c:pt idx="6">
                  <c:v>60</c:v>
                </c:pt>
                <c:pt idx="7">
                  <c:v>70</c:v>
                </c:pt>
                <c:pt idx="8">
                  <c:v>80</c:v>
                </c:pt>
                <c:pt idx="9">
                  <c:v>90</c:v>
                </c:pt>
                <c:pt idx="10">
                  <c:v>100</c:v>
                </c:pt>
                <c:pt idx="11">
                  <c:v>110</c:v>
                </c:pt>
                <c:pt idx="12">
                  <c:v>120</c:v>
                </c:pt>
              </c:numCache>
            </c:numRef>
          </c:yVal>
          <c:smooth val="1"/>
        </c:ser>
        <c:dLbls>
          <c:showLegendKey val="0"/>
          <c:showVal val="0"/>
          <c:showCatName val="0"/>
          <c:showSerName val="0"/>
          <c:showPercent val="0"/>
          <c:showBubbleSize val="0"/>
        </c:dLbls>
        <c:axId val="149809216"/>
        <c:axId val="149808824"/>
      </c:scatterChart>
      <c:scatterChart>
        <c:scatterStyle val="lineMarker"/>
        <c:varyColors val="0"/>
        <c:ser>
          <c:idx val="0"/>
          <c:order val="0"/>
          <c:spPr>
            <a:ln w="25400" cap="rnd">
              <a:noFill/>
              <a:round/>
            </a:ln>
            <a:effectLst/>
          </c:spPr>
          <c:marker>
            <c:symbol val="circle"/>
            <c:size val="5"/>
            <c:spPr>
              <a:gradFill flip="none" rotWithShape="1">
                <a:gsLst>
                  <a:gs pos="0">
                    <a:srgbClr val="5B9BD5">
                      <a:lumMod val="40000"/>
                      <a:lumOff val="60000"/>
                    </a:srgbClr>
                  </a:gs>
                  <a:gs pos="54000">
                    <a:srgbClr val="5B9BD5">
                      <a:lumMod val="95000"/>
                      <a:lumOff val="5000"/>
                    </a:srgbClr>
                  </a:gs>
                  <a:gs pos="100000">
                    <a:srgbClr val="5B9BD5">
                      <a:lumMod val="60000"/>
                    </a:srgbClr>
                  </a:gs>
                </a:gsLst>
                <a:path path="circle">
                  <a:fillToRect l="50000" t="130000" r="50000" b="-30000"/>
                </a:path>
                <a:tileRect/>
              </a:gradFill>
              <a:ln w="9525">
                <a:solidFill>
                  <a:schemeClr val="accent1"/>
                </a:solidFill>
              </a:ln>
              <a:effectLst/>
            </c:spPr>
          </c:marker>
          <c:xVal>
            <c:numRef>
              <c:f>exp!$T$2:$T$164</c:f>
              <c:numCache>
                <c:formatCode>General</c:formatCode>
                <c:ptCount val="163"/>
                <c:pt idx="0">
                  <c:v>42</c:v>
                </c:pt>
                <c:pt idx="1">
                  <c:v>50</c:v>
                </c:pt>
                <c:pt idx="2">
                  <c:v>4</c:v>
                </c:pt>
                <c:pt idx="3">
                  <c:v>21</c:v>
                </c:pt>
                <c:pt idx="4">
                  <c:v>25</c:v>
                </c:pt>
                <c:pt idx="5">
                  <c:v>34</c:v>
                </c:pt>
                <c:pt idx="6">
                  <c:v>35</c:v>
                </c:pt>
                <c:pt idx="7">
                  <c:v>4</c:v>
                </c:pt>
                <c:pt idx="8">
                  <c:v>10</c:v>
                </c:pt>
                <c:pt idx="9">
                  <c:v>76</c:v>
                </c:pt>
                <c:pt idx="10">
                  <c:v>54</c:v>
                </c:pt>
                <c:pt idx="11">
                  <c:v>11</c:v>
                </c:pt>
                <c:pt idx="12">
                  <c:v>69</c:v>
                </c:pt>
                <c:pt idx="13">
                  <c:v>28.000000000000004</c:v>
                </c:pt>
                <c:pt idx="14">
                  <c:v>44</c:v>
                </c:pt>
                <c:pt idx="15">
                  <c:v>40</c:v>
                </c:pt>
                <c:pt idx="16">
                  <c:v>23</c:v>
                </c:pt>
                <c:pt idx="17">
                  <c:v>70</c:v>
                </c:pt>
                <c:pt idx="18">
                  <c:v>67</c:v>
                </c:pt>
                <c:pt idx="19">
                  <c:v>56.999999999999993</c:v>
                </c:pt>
                <c:pt idx="20">
                  <c:v>47</c:v>
                </c:pt>
                <c:pt idx="21">
                  <c:v>34</c:v>
                </c:pt>
                <c:pt idx="22">
                  <c:v>53</c:v>
                </c:pt>
                <c:pt idx="23">
                  <c:v>16</c:v>
                </c:pt>
                <c:pt idx="24">
                  <c:v>6</c:v>
                </c:pt>
                <c:pt idx="25">
                  <c:v>21</c:v>
                </c:pt>
                <c:pt idx="26">
                  <c:v>20</c:v>
                </c:pt>
                <c:pt idx="27">
                  <c:v>18</c:v>
                </c:pt>
                <c:pt idx="28">
                  <c:v>112.99999999999999</c:v>
                </c:pt>
                <c:pt idx="29">
                  <c:v>67</c:v>
                </c:pt>
                <c:pt idx="30">
                  <c:v>69</c:v>
                </c:pt>
                <c:pt idx="31">
                  <c:v>72</c:v>
                </c:pt>
                <c:pt idx="32">
                  <c:v>93</c:v>
                </c:pt>
                <c:pt idx="33">
                  <c:v>89</c:v>
                </c:pt>
                <c:pt idx="34">
                  <c:v>19</c:v>
                </c:pt>
                <c:pt idx="35">
                  <c:v>7.0000000000000009</c:v>
                </c:pt>
                <c:pt idx="36">
                  <c:v>6</c:v>
                </c:pt>
                <c:pt idx="37">
                  <c:v>119</c:v>
                </c:pt>
                <c:pt idx="38">
                  <c:v>21</c:v>
                </c:pt>
                <c:pt idx="39">
                  <c:v>108</c:v>
                </c:pt>
                <c:pt idx="40">
                  <c:v>96</c:v>
                </c:pt>
                <c:pt idx="41">
                  <c:v>105</c:v>
                </c:pt>
                <c:pt idx="42">
                  <c:v>92</c:v>
                </c:pt>
                <c:pt idx="43">
                  <c:v>57.999999999999993</c:v>
                </c:pt>
                <c:pt idx="44">
                  <c:v>34</c:v>
                </c:pt>
                <c:pt idx="45">
                  <c:v>68</c:v>
                </c:pt>
                <c:pt idx="46">
                  <c:v>6</c:v>
                </c:pt>
                <c:pt idx="47">
                  <c:v>74</c:v>
                </c:pt>
                <c:pt idx="48">
                  <c:v>9</c:v>
                </c:pt>
                <c:pt idx="49">
                  <c:v>87</c:v>
                </c:pt>
                <c:pt idx="50">
                  <c:v>81</c:v>
                </c:pt>
                <c:pt idx="51">
                  <c:v>76</c:v>
                </c:pt>
                <c:pt idx="52">
                  <c:v>59</c:v>
                </c:pt>
                <c:pt idx="53">
                  <c:v>5</c:v>
                </c:pt>
                <c:pt idx="54">
                  <c:v>95</c:v>
                </c:pt>
                <c:pt idx="55">
                  <c:v>8</c:v>
                </c:pt>
                <c:pt idx="56">
                  <c:v>64</c:v>
                </c:pt>
                <c:pt idx="57">
                  <c:v>7.0000000000000009</c:v>
                </c:pt>
                <c:pt idx="58">
                  <c:v>65</c:v>
                </c:pt>
                <c:pt idx="59">
                  <c:v>7.0000000000000009</c:v>
                </c:pt>
                <c:pt idx="60">
                  <c:v>59</c:v>
                </c:pt>
                <c:pt idx="61">
                  <c:v>14.000000000000002</c:v>
                </c:pt>
                <c:pt idx="62">
                  <c:v>77</c:v>
                </c:pt>
                <c:pt idx="63">
                  <c:v>40</c:v>
                </c:pt>
                <c:pt idx="64">
                  <c:v>25</c:v>
                </c:pt>
                <c:pt idx="65">
                  <c:v>6</c:v>
                </c:pt>
                <c:pt idx="66">
                  <c:v>15</c:v>
                </c:pt>
                <c:pt idx="67">
                  <c:v>3</c:v>
                </c:pt>
                <c:pt idx="68">
                  <c:v>3</c:v>
                </c:pt>
                <c:pt idx="69">
                  <c:v>85</c:v>
                </c:pt>
                <c:pt idx="70">
                  <c:v>50</c:v>
                </c:pt>
                <c:pt idx="71">
                  <c:v>5</c:v>
                </c:pt>
                <c:pt idx="72">
                  <c:v>2</c:v>
                </c:pt>
                <c:pt idx="73">
                  <c:v>4</c:v>
                </c:pt>
                <c:pt idx="74">
                  <c:v>33</c:v>
                </c:pt>
                <c:pt idx="75">
                  <c:v>9</c:v>
                </c:pt>
                <c:pt idx="76">
                  <c:v>5</c:v>
                </c:pt>
                <c:pt idx="77">
                  <c:v>30</c:v>
                </c:pt>
                <c:pt idx="78">
                  <c:v>96</c:v>
                </c:pt>
                <c:pt idx="79">
                  <c:v>49</c:v>
                </c:pt>
                <c:pt idx="80">
                  <c:v>93</c:v>
                </c:pt>
                <c:pt idx="81">
                  <c:v>4</c:v>
                </c:pt>
                <c:pt idx="82">
                  <c:v>4</c:v>
                </c:pt>
                <c:pt idx="83">
                  <c:v>21</c:v>
                </c:pt>
                <c:pt idx="84">
                  <c:v>4</c:v>
                </c:pt>
                <c:pt idx="85">
                  <c:v>3</c:v>
                </c:pt>
                <c:pt idx="86">
                  <c:v>23</c:v>
                </c:pt>
                <c:pt idx="87">
                  <c:v>3</c:v>
                </c:pt>
                <c:pt idx="88">
                  <c:v>3</c:v>
                </c:pt>
                <c:pt idx="89">
                  <c:v>101</c:v>
                </c:pt>
                <c:pt idx="90">
                  <c:v>20</c:v>
                </c:pt>
                <c:pt idx="91">
                  <c:v>43</c:v>
                </c:pt>
                <c:pt idx="92">
                  <c:v>9</c:v>
                </c:pt>
                <c:pt idx="93">
                  <c:v>39</c:v>
                </c:pt>
                <c:pt idx="94">
                  <c:v>57.999999999999993</c:v>
                </c:pt>
                <c:pt idx="95">
                  <c:v>67</c:v>
                </c:pt>
                <c:pt idx="96">
                  <c:v>18</c:v>
                </c:pt>
                <c:pt idx="97">
                  <c:v>5</c:v>
                </c:pt>
                <c:pt idx="98">
                  <c:v>25</c:v>
                </c:pt>
                <c:pt idx="99">
                  <c:v>53</c:v>
                </c:pt>
                <c:pt idx="100">
                  <c:v>33</c:v>
                </c:pt>
                <c:pt idx="101">
                  <c:v>55.000000000000007</c:v>
                </c:pt>
                <c:pt idx="102">
                  <c:v>37</c:v>
                </c:pt>
                <c:pt idx="103">
                  <c:v>5</c:v>
                </c:pt>
                <c:pt idx="104">
                  <c:v>96</c:v>
                </c:pt>
                <c:pt idx="105">
                  <c:v>51</c:v>
                </c:pt>
                <c:pt idx="106">
                  <c:v>19</c:v>
                </c:pt>
                <c:pt idx="107">
                  <c:v>86</c:v>
                </c:pt>
                <c:pt idx="108">
                  <c:v>56.000000000000007</c:v>
                </c:pt>
                <c:pt idx="109">
                  <c:v>45</c:v>
                </c:pt>
                <c:pt idx="110">
                  <c:v>40</c:v>
                </c:pt>
                <c:pt idx="111">
                  <c:v>47</c:v>
                </c:pt>
                <c:pt idx="112">
                  <c:v>5</c:v>
                </c:pt>
                <c:pt idx="113">
                  <c:v>56.999999999999993</c:v>
                </c:pt>
                <c:pt idx="114">
                  <c:v>97</c:v>
                </c:pt>
                <c:pt idx="115">
                  <c:v>48</c:v>
                </c:pt>
                <c:pt idx="116">
                  <c:v>48</c:v>
                </c:pt>
                <c:pt idx="117">
                  <c:v>4</c:v>
                </c:pt>
                <c:pt idx="118">
                  <c:v>7.0000000000000009</c:v>
                </c:pt>
                <c:pt idx="119">
                  <c:v>7.0000000000000009</c:v>
                </c:pt>
                <c:pt idx="120">
                  <c:v>13</c:v>
                </c:pt>
                <c:pt idx="121">
                  <c:v>56.999999999999993</c:v>
                </c:pt>
                <c:pt idx="122">
                  <c:v>52</c:v>
                </c:pt>
                <c:pt idx="123">
                  <c:v>82</c:v>
                </c:pt>
                <c:pt idx="124">
                  <c:v>102</c:v>
                </c:pt>
                <c:pt idx="125">
                  <c:v>102</c:v>
                </c:pt>
                <c:pt idx="126">
                  <c:v>66</c:v>
                </c:pt>
                <c:pt idx="127">
                  <c:v>44</c:v>
                </c:pt>
                <c:pt idx="128">
                  <c:v>17</c:v>
                </c:pt>
                <c:pt idx="129">
                  <c:v>93</c:v>
                </c:pt>
                <c:pt idx="130">
                  <c:v>28.999999999999996</c:v>
                </c:pt>
                <c:pt idx="131">
                  <c:v>26</c:v>
                </c:pt>
                <c:pt idx="132">
                  <c:v>8</c:v>
                </c:pt>
                <c:pt idx="133">
                  <c:v>87</c:v>
                </c:pt>
                <c:pt idx="134">
                  <c:v>111.00000000000001</c:v>
                </c:pt>
                <c:pt idx="135">
                  <c:v>77</c:v>
                </c:pt>
                <c:pt idx="136">
                  <c:v>71</c:v>
                </c:pt>
                <c:pt idx="137">
                  <c:v>69</c:v>
                </c:pt>
                <c:pt idx="138">
                  <c:v>79</c:v>
                </c:pt>
                <c:pt idx="139">
                  <c:v>5</c:v>
                </c:pt>
                <c:pt idx="140">
                  <c:v>3</c:v>
                </c:pt>
                <c:pt idx="141">
                  <c:v>25</c:v>
                </c:pt>
                <c:pt idx="142">
                  <c:v>26</c:v>
                </c:pt>
                <c:pt idx="143">
                  <c:v>86</c:v>
                </c:pt>
                <c:pt idx="144">
                  <c:v>44</c:v>
                </c:pt>
                <c:pt idx="145">
                  <c:v>67</c:v>
                </c:pt>
                <c:pt idx="146">
                  <c:v>45</c:v>
                </c:pt>
                <c:pt idx="147">
                  <c:v>46</c:v>
                </c:pt>
                <c:pt idx="148">
                  <c:v>62</c:v>
                </c:pt>
                <c:pt idx="149">
                  <c:v>94</c:v>
                </c:pt>
                <c:pt idx="150">
                  <c:v>56.000000000000007</c:v>
                </c:pt>
                <c:pt idx="151">
                  <c:v>81</c:v>
                </c:pt>
                <c:pt idx="152">
                  <c:v>93</c:v>
                </c:pt>
                <c:pt idx="153">
                  <c:v>90</c:v>
                </c:pt>
                <c:pt idx="154">
                  <c:v>8</c:v>
                </c:pt>
                <c:pt idx="155">
                  <c:v>76</c:v>
                </c:pt>
                <c:pt idx="156">
                  <c:v>73</c:v>
                </c:pt>
                <c:pt idx="157">
                  <c:v>108</c:v>
                </c:pt>
                <c:pt idx="158">
                  <c:v>69</c:v>
                </c:pt>
                <c:pt idx="159">
                  <c:v>66</c:v>
                </c:pt>
                <c:pt idx="160">
                  <c:v>8</c:v>
                </c:pt>
                <c:pt idx="161">
                  <c:v>59</c:v>
                </c:pt>
                <c:pt idx="162">
                  <c:v>94</c:v>
                </c:pt>
              </c:numCache>
            </c:numRef>
          </c:xVal>
          <c:yVal>
            <c:numRef>
              <c:f>exp!$V$2:$V$164</c:f>
              <c:numCache>
                <c:formatCode>General</c:formatCode>
                <c:ptCount val="163"/>
                <c:pt idx="0">
                  <c:v>92.335999999999999</c:v>
                </c:pt>
                <c:pt idx="1">
                  <c:v>72.760999999999996</c:v>
                </c:pt>
                <c:pt idx="2">
                  <c:v>0.14199999999999999</c:v>
                </c:pt>
                <c:pt idx="3">
                  <c:v>37.743000000000002</c:v>
                </c:pt>
                <c:pt idx="4">
                  <c:v>0</c:v>
                </c:pt>
                <c:pt idx="5">
                  <c:v>37.039000000000001</c:v>
                </c:pt>
                <c:pt idx="6">
                  <c:v>69.177999999999997</c:v>
                </c:pt>
                <c:pt idx="7">
                  <c:v>4.3019999999999996</c:v>
                </c:pt>
                <c:pt idx="8">
                  <c:v>19.591999999999999</c:v>
                </c:pt>
                <c:pt idx="9">
                  <c:v>91.638999999999996</c:v>
                </c:pt>
                <c:pt idx="10">
                  <c:v>65.331000000000003</c:v>
                </c:pt>
                <c:pt idx="11">
                  <c:v>13.983000000000001</c:v>
                </c:pt>
                <c:pt idx="12">
                  <c:v>80.765000000000001</c:v>
                </c:pt>
                <c:pt idx="13">
                  <c:v>66.804000000000002</c:v>
                </c:pt>
                <c:pt idx="14">
                  <c:v>47.64</c:v>
                </c:pt>
                <c:pt idx="15">
                  <c:v>43.223999999999997</c:v>
                </c:pt>
                <c:pt idx="16">
                  <c:v>47.219000000000001</c:v>
                </c:pt>
                <c:pt idx="17">
                  <c:v>78.313000000000002</c:v>
                </c:pt>
                <c:pt idx="18">
                  <c:v>95.700999999999993</c:v>
                </c:pt>
                <c:pt idx="19">
                  <c:v>95.171999999999997</c:v>
                </c:pt>
                <c:pt idx="20">
                  <c:v>40.238999999999997</c:v>
                </c:pt>
                <c:pt idx="21">
                  <c:v>39.701999999999998</c:v>
                </c:pt>
                <c:pt idx="22">
                  <c:v>86.486000000000004</c:v>
                </c:pt>
                <c:pt idx="23">
                  <c:v>14.702</c:v>
                </c:pt>
                <c:pt idx="24">
                  <c:v>22.204000000000001</c:v>
                </c:pt>
                <c:pt idx="25">
                  <c:v>1.452</c:v>
                </c:pt>
                <c:pt idx="26">
                  <c:v>16.963000000000001</c:v>
                </c:pt>
                <c:pt idx="27">
                  <c:v>96.608999999999995</c:v>
                </c:pt>
                <c:pt idx="28">
                  <c:v>95.174000000000007</c:v>
                </c:pt>
                <c:pt idx="29">
                  <c:v>56.71</c:v>
                </c:pt>
                <c:pt idx="30">
                  <c:v>87.266000000000005</c:v>
                </c:pt>
                <c:pt idx="31">
                  <c:v>85.596000000000004</c:v>
                </c:pt>
                <c:pt idx="32">
                  <c:v>35.53</c:v>
                </c:pt>
                <c:pt idx="33">
                  <c:v>35.616</c:v>
                </c:pt>
                <c:pt idx="34">
                  <c:v>10</c:v>
                </c:pt>
                <c:pt idx="35">
                  <c:v>14.573</c:v>
                </c:pt>
                <c:pt idx="36">
                  <c:v>0</c:v>
                </c:pt>
                <c:pt idx="37">
                  <c:v>12.507</c:v>
                </c:pt>
                <c:pt idx="38">
                  <c:v>94.784000000000006</c:v>
                </c:pt>
                <c:pt idx="39">
                  <c:v>61.244</c:v>
                </c:pt>
                <c:pt idx="40">
                  <c:v>37.808</c:v>
                </c:pt>
                <c:pt idx="41">
                  <c:v>53.433</c:v>
                </c:pt>
                <c:pt idx="42">
                  <c:v>95.358999999999995</c:v>
                </c:pt>
                <c:pt idx="43">
                  <c:v>36.56</c:v>
                </c:pt>
                <c:pt idx="44">
                  <c:v>14.984999999999999</c:v>
                </c:pt>
                <c:pt idx="45">
                  <c:v>60.320999999999998</c:v>
                </c:pt>
                <c:pt idx="46">
                  <c:v>35.786999999999999</c:v>
                </c:pt>
                <c:pt idx="47">
                  <c:v>36.137</c:v>
                </c:pt>
                <c:pt idx="48">
                  <c:v>18.027999999999999</c:v>
                </c:pt>
                <c:pt idx="49">
                  <c:v>88.85</c:v>
                </c:pt>
                <c:pt idx="50">
                  <c:v>82.090999999999994</c:v>
                </c:pt>
                <c:pt idx="51">
                  <c:v>62.701000000000001</c:v>
                </c:pt>
                <c:pt idx="52">
                  <c:v>30</c:v>
                </c:pt>
                <c:pt idx="53">
                  <c:v>78.703000000000003</c:v>
                </c:pt>
                <c:pt idx="54">
                  <c:v>50</c:v>
                </c:pt>
                <c:pt idx="55">
                  <c:v>66.251999999999995</c:v>
                </c:pt>
                <c:pt idx="56">
                  <c:v>28.791</c:v>
                </c:pt>
                <c:pt idx="57">
                  <c:v>5.1550000000000002</c:v>
                </c:pt>
                <c:pt idx="58">
                  <c:v>56.58</c:v>
                </c:pt>
                <c:pt idx="59">
                  <c:v>0.43</c:v>
                </c:pt>
                <c:pt idx="60">
                  <c:v>82.8</c:v>
                </c:pt>
                <c:pt idx="61">
                  <c:v>91.132999999999996</c:v>
                </c:pt>
                <c:pt idx="62">
                  <c:v>13.952999999999999</c:v>
                </c:pt>
                <c:pt idx="63">
                  <c:v>53.305999999999997</c:v>
                </c:pt>
                <c:pt idx="64">
                  <c:v>36.377000000000002</c:v>
                </c:pt>
                <c:pt idx="65">
                  <c:v>60.914000000000001</c:v>
                </c:pt>
                <c:pt idx="66">
                  <c:v>11.744</c:v>
                </c:pt>
                <c:pt idx="67">
                  <c:v>13.884</c:v>
                </c:pt>
                <c:pt idx="68">
                  <c:v>3.0019999999999998</c:v>
                </c:pt>
                <c:pt idx="69">
                  <c:v>81.600999999999999</c:v>
                </c:pt>
                <c:pt idx="70">
                  <c:v>78.575999999999993</c:v>
                </c:pt>
                <c:pt idx="71">
                  <c:v>0</c:v>
                </c:pt>
                <c:pt idx="72">
                  <c:v>0</c:v>
                </c:pt>
                <c:pt idx="73">
                  <c:v>15.907</c:v>
                </c:pt>
                <c:pt idx="74">
                  <c:v>54.401000000000003</c:v>
                </c:pt>
                <c:pt idx="75">
                  <c:v>27.463999999999999</c:v>
                </c:pt>
                <c:pt idx="76">
                  <c:v>17.553000000000001</c:v>
                </c:pt>
                <c:pt idx="77">
                  <c:v>27.821999999999999</c:v>
                </c:pt>
                <c:pt idx="78">
                  <c:v>43.884</c:v>
                </c:pt>
                <c:pt idx="79">
                  <c:v>37.796999999999997</c:v>
                </c:pt>
                <c:pt idx="80">
                  <c:v>86.366</c:v>
                </c:pt>
                <c:pt idx="81">
                  <c:v>26.956</c:v>
                </c:pt>
                <c:pt idx="82">
                  <c:v>22.632999999999999</c:v>
                </c:pt>
                <c:pt idx="83">
                  <c:v>94.498999999999995</c:v>
                </c:pt>
                <c:pt idx="84">
                  <c:v>22.341999999999999</c:v>
                </c:pt>
                <c:pt idx="85">
                  <c:v>0</c:v>
                </c:pt>
                <c:pt idx="86">
                  <c:v>24.286000000000001</c:v>
                </c:pt>
                <c:pt idx="87">
                  <c:v>16.556999999999999</c:v>
                </c:pt>
                <c:pt idx="88">
                  <c:v>47.588999999999999</c:v>
                </c:pt>
                <c:pt idx="89">
                  <c:v>83.245999999999995</c:v>
                </c:pt>
                <c:pt idx="90">
                  <c:v>32.014000000000003</c:v>
                </c:pt>
                <c:pt idx="91">
                  <c:v>97.450999999999993</c:v>
                </c:pt>
                <c:pt idx="92">
                  <c:v>7.5780000000000003</c:v>
                </c:pt>
                <c:pt idx="93">
                  <c:v>54.920999999999999</c:v>
                </c:pt>
                <c:pt idx="94">
                  <c:v>50</c:v>
                </c:pt>
                <c:pt idx="95">
                  <c:v>95.709000000000003</c:v>
                </c:pt>
                <c:pt idx="96">
                  <c:v>11.401999999999999</c:v>
                </c:pt>
                <c:pt idx="97">
                  <c:v>12.989000000000001</c:v>
                </c:pt>
                <c:pt idx="98">
                  <c:v>23.18</c:v>
                </c:pt>
                <c:pt idx="99">
                  <c:v>76.421999999999997</c:v>
                </c:pt>
                <c:pt idx="100">
                  <c:v>30.373000000000001</c:v>
                </c:pt>
                <c:pt idx="101">
                  <c:v>54.593000000000004</c:v>
                </c:pt>
                <c:pt idx="102">
                  <c:v>10</c:v>
                </c:pt>
                <c:pt idx="103">
                  <c:v>41.597000000000001</c:v>
                </c:pt>
                <c:pt idx="104">
                  <c:v>85.658000000000001</c:v>
                </c:pt>
                <c:pt idx="105">
                  <c:v>18.306999999999999</c:v>
                </c:pt>
                <c:pt idx="106">
                  <c:v>9.343</c:v>
                </c:pt>
                <c:pt idx="107">
                  <c:v>94.963999999999999</c:v>
                </c:pt>
                <c:pt idx="108">
                  <c:v>30</c:v>
                </c:pt>
                <c:pt idx="109">
                  <c:v>35.015999999999998</c:v>
                </c:pt>
                <c:pt idx="110">
                  <c:v>48.441000000000003</c:v>
                </c:pt>
                <c:pt idx="111">
                  <c:v>24.898</c:v>
                </c:pt>
                <c:pt idx="112">
                  <c:v>15.462999999999999</c:v>
                </c:pt>
                <c:pt idx="113">
                  <c:v>90.221999999999994</c:v>
                </c:pt>
                <c:pt idx="114">
                  <c:v>96.992999999999995</c:v>
                </c:pt>
                <c:pt idx="115">
                  <c:v>69.899000000000001</c:v>
                </c:pt>
                <c:pt idx="116">
                  <c:v>19.922999999999998</c:v>
                </c:pt>
                <c:pt idx="117">
                  <c:v>6.8339999999999996</c:v>
                </c:pt>
                <c:pt idx="118">
                  <c:v>0</c:v>
                </c:pt>
                <c:pt idx="119">
                  <c:v>15.907</c:v>
                </c:pt>
                <c:pt idx="120">
                  <c:v>54.811999999999998</c:v>
                </c:pt>
                <c:pt idx="121">
                  <c:v>46.533000000000001</c:v>
                </c:pt>
                <c:pt idx="122">
                  <c:v>50</c:v>
                </c:pt>
                <c:pt idx="123">
                  <c:v>37.515000000000001</c:v>
                </c:pt>
                <c:pt idx="124">
                  <c:v>18.155000000000001</c:v>
                </c:pt>
                <c:pt idx="125">
                  <c:v>93.465999999999994</c:v>
                </c:pt>
                <c:pt idx="126">
                  <c:v>96.951999999999998</c:v>
                </c:pt>
                <c:pt idx="127">
                  <c:v>96.061999999999998</c:v>
                </c:pt>
                <c:pt idx="128">
                  <c:v>36.197000000000003</c:v>
                </c:pt>
                <c:pt idx="129">
                  <c:v>89.736999999999995</c:v>
                </c:pt>
                <c:pt idx="130">
                  <c:v>43.680999999999997</c:v>
                </c:pt>
                <c:pt idx="131">
                  <c:v>13.569000000000001</c:v>
                </c:pt>
                <c:pt idx="132">
                  <c:v>91.103999999999999</c:v>
                </c:pt>
                <c:pt idx="133">
                  <c:v>93.909000000000006</c:v>
                </c:pt>
                <c:pt idx="134">
                  <c:v>72.512</c:v>
                </c:pt>
                <c:pt idx="135">
                  <c:v>82.561999999999998</c:v>
                </c:pt>
                <c:pt idx="136">
                  <c:v>71.355000000000004</c:v>
                </c:pt>
                <c:pt idx="137">
                  <c:v>76.498000000000005</c:v>
                </c:pt>
                <c:pt idx="138">
                  <c:v>89.444000000000003</c:v>
                </c:pt>
                <c:pt idx="139">
                  <c:v>3.1</c:v>
                </c:pt>
                <c:pt idx="140">
                  <c:v>0</c:v>
                </c:pt>
                <c:pt idx="141">
                  <c:v>38.162999999999997</c:v>
                </c:pt>
                <c:pt idx="142">
                  <c:v>23.271000000000001</c:v>
                </c:pt>
                <c:pt idx="143">
                  <c:v>76.034000000000006</c:v>
                </c:pt>
                <c:pt idx="144">
                  <c:v>70.835999999999999</c:v>
                </c:pt>
                <c:pt idx="145">
                  <c:v>96.504000000000005</c:v>
                </c:pt>
                <c:pt idx="146">
                  <c:v>54.625</c:v>
                </c:pt>
                <c:pt idx="147">
                  <c:v>58.314999999999998</c:v>
                </c:pt>
                <c:pt idx="148">
                  <c:v>92.411000000000001</c:v>
                </c:pt>
                <c:pt idx="149">
                  <c:v>92.397999999999996</c:v>
                </c:pt>
                <c:pt idx="150">
                  <c:v>42.637999999999998</c:v>
                </c:pt>
                <c:pt idx="151">
                  <c:v>86.677999999999997</c:v>
                </c:pt>
                <c:pt idx="152">
                  <c:v>49.8</c:v>
                </c:pt>
                <c:pt idx="153">
                  <c:v>56.167999999999999</c:v>
                </c:pt>
                <c:pt idx="154">
                  <c:v>96.492000000000004</c:v>
                </c:pt>
                <c:pt idx="155">
                  <c:v>27.087</c:v>
                </c:pt>
                <c:pt idx="156">
                  <c:v>35.786999999999999</c:v>
                </c:pt>
                <c:pt idx="157">
                  <c:v>55.930999999999997</c:v>
                </c:pt>
                <c:pt idx="158">
                  <c:v>72.126000000000005</c:v>
                </c:pt>
                <c:pt idx="159">
                  <c:v>70</c:v>
                </c:pt>
                <c:pt idx="160">
                  <c:v>37.668999999999997</c:v>
                </c:pt>
                <c:pt idx="161">
                  <c:v>62.701000000000001</c:v>
                </c:pt>
                <c:pt idx="162">
                  <c:v>90.231999999999999</c:v>
                </c:pt>
              </c:numCache>
            </c:numRef>
          </c:yVal>
          <c:smooth val="0"/>
        </c:ser>
        <c:dLbls>
          <c:showLegendKey val="0"/>
          <c:showVal val="0"/>
          <c:showCatName val="0"/>
          <c:showSerName val="0"/>
          <c:showPercent val="0"/>
          <c:showBubbleSize val="0"/>
        </c:dLbls>
        <c:axId val="149809216"/>
        <c:axId val="149808824"/>
      </c:scatterChart>
      <c:valAx>
        <c:axId val="149808040"/>
        <c:scaling>
          <c:orientation val="minMax"/>
          <c:max val="120"/>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b="1"/>
                  <a:t>Experimental_enzyme_activity %</a:t>
                </a:r>
              </a:p>
            </c:rich>
          </c:tx>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en-US"/>
          </a:p>
        </c:txPr>
        <c:crossAx val="149808432"/>
        <c:crosses val="autoZero"/>
        <c:crossBetween val="midCat"/>
      </c:valAx>
      <c:valAx>
        <c:axId val="149808432"/>
        <c:scaling>
          <c:orientation val="minMax"/>
          <c:max val="12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b="1" dirty="0" smtClean="0"/>
                  <a:t>Predicted</a:t>
                </a:r>
                <a:r>
                  <a:rPr lang="en-US" b="1" baseline="0" dirty="0" smtClean="0"/>
                  <a:t> relative </a:t>
                </a:r>
                <a:r>
                  <a:rPr lang="en-US" b="1" dirty="0" smtClean="0"/>
                  <a:t>enzyme</a:t>
                </a:r>
                <a:r>
                  <a:rPr lang="en-US" b="1" baseline="0" dirty="0" smtClean="0"/>
                  <a:t> </a:t>
                </a:r>
                <a:r>
                  <a:rPr lang="en-US" b="1" dirty="0" smtClean="0"/>
                  <a:t>activity </a:t>
                </a:r>
                <a:r>
                  <a:rPr lang="en-US" b="1" dirty="0"/>
                  <a:t>%</a:t>
                </a:r>
              </a:p>
            </c:rich>
          </c:tx>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en-US"/>
          </a:p>
        </c:txPr>
        <c:crossAx val="149808040"/>
        <c:crosses val="autoZero"/>
        <c:crossBetween val="midCat"/>
      </c:valAx>
      <c:valAx>
        <c:axId val="149808824"/>
        <c:scaling>
          <c:orientation val="minMax"/>
        </c:scaling>
        <c:delete val="1"/>
        <c:axPos val="r"/>
        <c:numFmt formatCode="General" sourceLinked="1"/>
        <c:majorTickMark val="out"/>
        <c:minorTickMark val="none"/>
        <c:tickLblPos val="nextTo"/>
        <c:crossAx val="149809216"/>
        <c:crosses val="max"/>
        <c:crossBetween val="midCat"/>
      </c:valAx>
      <c:valAx>
        <c:axId val="149809216"/>
        <c:scaling>
          <c:orientation val="minMax"/>
        </c:scaling>
        <c:delete val="1"/>
        <c:axPos val="t"/>
        <c:numFmt formatCode="General" sourceLinked="1"/>
        <c:majorTickMark val="out"/>
        <c:minorTickMark val="none"/>
        <c:tickLblPos val="nextTo"/>
        <c:crossAx val="149808824"/>
        <c:crosses val="max"/>
        <c:crossBetween val="midCat"/>
      </c:valAx>
      <c:spPr>
        <a:noFill/>
        <a:ln>
          <a:noFill/>
        </a:ln>
        <a:effectLst/>
      </c:spPr>
    </c:plotArea>
    <c:plotVisOnly val="1"/>
    <c:dispBlanksAs val="gap"/>
    <c:showDLblsOverMax val="0"/>
  </c:chart>
  <c:spPr>
    <a:noFill/>
    <a:ln>
      <a:noFill/>
    </a:ln>
    <a:effectLst/>
  </c:spPr>
  <c:txPr>
    <a:bodyPr/>
    <a:lstStyle/>
    <a:p>
      <a:pPr>
        <a:defRPr sz="1600"/>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NAGLU_plots!$AR$202</c:f>
              <c:strCache>
                <c:ptCount val="1"/>
                <c:pt idx="0">
                  <c:v>"perfect" prediction</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NAGLU_plots!$AS$200:$AU$200</c:f>
              <c:strCache>
                <c:ptCount val="3"/>
                <c:pt idx="0">
                  <c:v>RMSE</c:v>
                </c:pt>
                <c:pt idx="1">
                  <c:v>rho</c:v>
                </c:pt>
                <c:pt idx="2">
                  <c:v>r</c:v>
                </c:pt>
              </c:strCache>
            </c:strRef>
          </c:cat>
          <c:val>
            <c:numRef>
              <c:f>NAGLU_plots!$AS$202:$AU$202</c:f>
              <c:numCache>
                <c:formatCode>General</c:formatCode>
                <c:ptCount val="3"/>
                <c:pt idx="0">
                  <c:v>0.1154410790181</c:v>
                </c:pt>
                <c:pt idx="1">
                  <c:v>0.93926419308999998</c:v>
                </c:pt>
                <c:pt idx="2">
                  <c:v>0.94783620009000003</c:v>
                </c:pt>
              </c:numCache>
            </c:numRef>
          </c:val>
        </c:ser>
        <c:ser>
          <c:idx val="1"/>
          <c:order val="1"/>
          <c:tx>
            <c:strRef>
              <c:f>NAGLU_plots!$AR$203</c:f>
              <c:strCache>
                <c:ptCount val="1"/>
                <c:pt idx="0">
                  <c:v>real prediction</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NAGLU_plots!$AS$200:$AU$200</c:f>
              <c:strCache>
                <c:ptCount val="3"/>
                <c:pt idx="0">
                  <c:v>RMSE</c:v>
                </c:pt>
                <c:pt idx="1">
                  <c:v>rho</c:v>
                </c:pt>
                <c:pt idx="2">
                  <c:v>r</c:v>
                </c:pt>
              </c:strCache>
            </c:strRef>
          </c:cat>
          <c:val>
            <c:numRef>
              <c:f>NAGLU_plots!$AS$203:$AU$203</c:f>
              <c:numCache>
                <c:formatCode>General</c:formatCode>
                <c:ptCount val="3"/>
                <c:pt idx="0">
                  <c:v>0.30615621394947601</c:v>
                </c:pt>
                <c:pt idx="1">
                  <c:v>0.57062944637167001</c:v>
                </c:pt>
                <c:pt idx="2">
                  <c:v>0.54838278680309105</c:v>
                </c:pt>
              </c:numCache>
            </c:numRef>
          </c:val>
        </c:ser>
        <c:dLbls>
          <c:dLblPos val="outEnd"/>
          <c:showLegendKey val="0"/>
          <c:showVal val="1"/>
          <c:showCatName val="0"/>
          <c:showSerName val="0"/>
          <c:showPercent val="0"/>
          <c:showBubbleSize val="0"/>
        </c:dLbls>
        <c:gapWidth val="250"/>
        <c:overlap val="-10"/>
        <c:axId val="148617416"/>
        <c:axId val="249966224"/>
      </c:barChart>
      <c:catAx>
        <c:axId val="148617416"/>
        <c:scaling>
          <c:orientation val="minMax"/>
        </c:scaling>
        <c:delete val="0"/>
        <c:axPos val="b"/>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en-US"/>
          </a:p>
        </c:txPr>
        <c:crossAx val="249966224"/>
        <c:crosses val="autoZero"/>
        <c:auto val="1"/>
        <c:lblAlgn val="ctr"/>
        <c:lblOffset val="100"/>
        <c:noMultiLvlLbl val="0"/>
      </c:catAx>
      <c:valAx>
        <c:axId val="24996622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en-US"/>
          </a:p>
        </c:txPr>
        <c:crossAx val="14861741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NAGLU!$AA$3</c:f>
              <c:strCache>
                <c:ptCount val="1"/>
                <c:pt idx="0">
                  <c:v>buried</c:v>
                </c:pt>
              </c:strCache>
            </c:strRef>
          </c:tx>
          <c:spPr>
            <a:ln w="25400" cap="rnd">
              <a:noFill/>
              <a:round/>
            </a:ln>
            <a:effectLst/>
          </c:spPr>
          <c:marker>
            <c:symbol val="circle"/>
            <c:size val="7"/>
            <c:spPr>
              <a:gradFill>
                <a:gsLst>
                  <a:gs pos="2000">
                    <a:srgbClr val="5B9BD5">
                      <a:lumMod val="40000"/>
                      <a:lumOff val="60000"/>
                    </a:srgbClr>
                  </a:gs>
                  <a:gs pos="57000">
                    <a:srgbClr val="5B9BD5">
                      <a:lumMod val="95000"/>
                      <a:lumOff val="5000"/>
                    </a:srgbClr>
                  </a:gs>
                  <a:gs pos="100000">
                    <a:srgbClr val="5B9BD5">
                      <a:lumMod val="60000"/>
                    </a:srgbClr>
                  </a:gs>
                </a:gsLst>
                <a:path path="circle">
                  <a:fillToRect l="50000" t="130000" r="50000" b="-30000"/>
                </a:path>
              </a:gradFill>
              <a:ln w="9525">
                <a:solidFill>
                  <a:schemeClr val="accent1"/>
                </a:solidFill>
              </a:ln>
              <a:effectLst/>
            </c:spPr>
          </c:marker>
          <c:trendline>
            <c:spPr>
              <a:ln w="25400" cap="rnd">
                <a:solidFill>
                  <a:schemeClr val="accent1"/>
                </a:solidFill>
                <a:prstDash val="sysDot"/>
              </a:ln>
              <a:effectLst/>
            </c:spPr>
            <c:trendlineType val="linear"/>
            <c:dispRSqr val="0"/>
            <c:dispEq val="0"/>
          </c:trendline>
          <c:xVal>
            <c:numRef>
              <c:f>NAGLU!$X$3:$X$39</c:f>
              <c:numCache>
                <c:formatCode>General</c:formatCode>
                <c:ptCount val="37"/>
                <c:pt idx="0">
                  <c:v>0.03</c:v>
                </c:pt>
                <c:pt idx="1">
                  <c:v>0.03</c:v>
                </c:pt>
                <c:pt idx="2">
                  <c:v>0.03</c:v>
                </c:pt>
                <c:pt idx="3">
                  <c:v>0.04</c:v>
                </c:pt>
                <c:pt idx="4">
                  <c:v>0.04</c:v>
                </c:pt>
                <c:pt idx="5">
                  <c:v>0.04</c:v>
                </c:pt>
                <c:pt idx="6">
                  <c:v>0.04</c:v>
                </c:pt>
                <c:pt idx="7">
                  <c:v>0.04</c:v>
                </c:pt>
                <c:pt idx="8">
                  <c:v>0.04</c:v>
                </c:pt>
                <c:pt idx="9">
                  <c:v>0.05</c:v>
                </c:pt>
                <c:pt idx="10">
                  <c:v>0.06</c:v>
                </c:pt>
                <c:pt idx="11">
                  <c:v>7.0000000000000007E-2</c:v>
                </c:pt>
                <c:pt idx="12">
                  <c:v>7.0000000000000007E-2</c:v>
                </c:pt>
                <c:pt idx="13">
                  <c:v>7.0000000000000007E-2</c:v>
                </c:pt>
                <c:pt idx="14">
                  <c:v>0.09</c:v>
                </c:pt>
                <c:pt idx="15">
                  <c:v>0.1</c:v>
                </c:pt>
                <c:pt idx="16">
                  <c:v>0.18</c:v>
                </c:pt>
                <c:pt idx="17">
                  <c:v>0.2</c:v>
                </c:pt>
                <c:pt idx="18">
                  <c:v>0.25</c:v>
                </c:pt>
                <c:pt idx="19">
                  <c:v>0.44</c:v>
                </c:pt>
                <c:pt idx="20">
                  <c:v>0.45</c:v>
                </c:pt>
                <c:pt idx="21">
                  <c:v>0.49</c:v>
                </c:pt>
                <c:pt idx="22">
                  <c:v>0.52</c:v>
                </c:pt>
                <c:pt idx="23">
                  <c:v>0.56999999999999995</c:v>
                </c:pt>
                <c:pt idx="24">
                  <c:v>0.57999999999999996</c:v>
                </c:pt>
                <c:pt idx="25">
                  <c:v>0.59</c:v>
                </c:pt>
                <c:pt idx="26">
                  <c:v>0.62</c:v>
                </c:pt>
                <c:pt idx="27">
                  <c:v>0.64</c:v>
                </c:pt>
                <c:pt idx="28">
                  <c:v>0.66</c:v>
                </c:pt>
                <c:pt idx="29">
                  <c:v>0.67</c:v>
                </c:pt>
                <c:pt idx="30">
                  <c:v>0.68</c:v>
                </c:pt>
                <c:pt idx="31">
                  <c:v>0.76</c:v>
                </c:pt>
                <c:pt idx="32">
                  <c:v>0.82</c:v>
                </c:pt>
                <c:pt idx="33">
                  <c:v>0.93</c:v>
                </c:pt>
                <c:pt idx="34">
                  <c:v>1.02</c:v>
                </c:pt>
                <c:pt idx="35">
                  <c:v>1.08</c:v>
                </c:pt>
                <c:pt idx="36">
                  <c:v>1.1299999999999999</c:v>
                </c:pt>
              </c:numCache>
            </c:numRef>
          </c:xVal>
          <c:yVal>
            <c:numRef>
              <c:f>NAGLU!$Y$3:$Y$39</c:f>
              <c:numCache>
                <c:formatCode>General</c:formatCode>
                <c:ptCount val="37"/>
                <c:pt idx="0">
                  <c:v>0.13883999999999999</c:v>
                </c:pt>
                <c:pt idx="1">
                  <c:v>0</c:v>
                </c:pt>
                <c:pt idx="2">
                  <c:v>0.16556999999999999</c:v>
                </c:pt>
                <c:pt idx="3">
                  <c:v>4.3020000000000003E-2</c:v>
                </c:pt>
                <c:pt idx="4">
                  <c:v>0.15906999999999999</c:v>
                </c:pt>
                <c:pt idx="5">
                  <c:v>0.26956000000000002</c:v>
                </c:pt>
                <c:pt idx="6">
                  <c:v>0.22633</c:v>
                </c:pt>
                <c:pt idx="7">
                  <c:v>0.22342000000000001</c:v>
                </c:pt>
                <c:pt idx="8">
                  <c:v>6.8339999999999998E-2</c:v>
                </c:pt>
                <c:pt idx="9">
                  <c:v>3.1E-2</c:v>
                </c:pt>
                <c:pt idx="10">
                  <c:v>0.35787000000000002</c:v>
                </c:pt>
                <c:pt idx="11">
                  <c:v>0.14573</c:v>
                </c:pt>
                <c:pt idx="12">
                  <c:v>0</c:v>
                </c:pt>
                <c:pt idx="13">
                  <c:v>0.15906999999999999</c:v>
                </c:pt>
                <c:pt idx="14">
                  <c:v>0.18028</c:v>
                </c:pt>
                <c:pt idx="15">
                  <c:v>0.19592000000000001</c:v>
                </c:pt>
                <c:pt idx="16">
                  <c:v>0.11402</c:v>
                </c:pt>
                <c:pt idx="17">
                  <c:v>0.32013999999999998</c:v>
                </c:pt>
                <c:pt idx="18">
                  <c:v>0</c:v>
                </c:pt>
                <c:pt idx="19">
                  <c:v>0.47639999999999999</c:v>
                </c:pt>
                <c:pt idx="20">
                  <c:v>0.35016000000000003</c:v>
                </c:pt>
                <c:pt idx="21">
                  <c:v>0.37796999999999997</c:v>
                </c:pt>
                <c:pt idx="22">
                  <c:v>0.5</c:v>
                </c:pt>
                <c:pt idx="23">
                  <c:v>0.46533000000000002</c:v>
                </c:pt>
                <c:pt idx="24">
                  <c:v>0.5</c:v>
                </c:pt>
                <c:pt idx="25">
                  <c:v>0.3</c:v>
                </c:pt>
                <c:pt idx="26">
                  <c:v>0.92410999999999999</c:v>
                </c:pt>
                <c:pt idx="27">
                  <c:v>0.28791</c:v>
                </c:pt>
                <c:pt idx="28">
                  <c:v>0.96952000000000005</c:v>
                </c:pt>
                <c:pt idx="29">
                  <c:v>0.95709</c:v>
                </c:pt>
                <c:pt idx="30">
                  <c:v>0.60321000000000002</c:v>
                </c:pt>
                <c:pt idx="31">
                  <c:v>0.62700999999999996</c:v>
                </c:pt>
                <c:pt idx="32">
                  <c:v>0.37514999999999998</c:v>
                </c:pt>
                <c:pt idx="33">
                  <c:v>0.86365999999999998</c:v>
                </c:pt>
                <c:pt idx="34">
                  <c:v>0.93466000000000005</c:v>
                </c:pt>
                <c:pt idx="35">
                  <c:v>0.61243999999999998</c:v>
                </c:pt>
                <c:pt idx="36">
                  <c:v>0.95174000000000003</c:v>
                </c:pt>
              </c:numCache>
            </c:numRef>
          </c:yVal>
          <c:smooth val="0"/>
        </c:ser>
        <c:dLbls>
          <c:showLegendKey val="0"/>
          <c:showVal val="0"/>
          <c:showCatName val="0"/>
          <c:showSerName val="0"/>
          <c:showPercent val="0"/>
          <c:showBubbleSize val="0"/>
        </c:dLbls>
        <c:axId val="188464512"/>
        <c:axId val="187004240"/>
      </c:scatterChart>
      <c:valAx>
        <c:axId val="188464512"/>
        <c:scaling>
          <c:orientation val="minMax"/>
          <c:max val="1.4"/>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87004240"/>
        <c:crosses val="autoZero"/>
        <c:crossBetween val="midCat"/>
        <c:majorUnit val="0.2"/>
      </c:valAx>
      <c:valAx>
        <c:axId val="18700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88464512"/>
        <c:crosses val="autoZero"/>
        <c:crossBetween val="midCat"/>
      </c:valAx>
      <c:spPr>
        <a:noFill/>
        <a:ln>
          <a:noFill/>
        </a:ln>
        <a:effectLst/>
      </c:spPr>
    </c:plotArea>
    <c:legend>
      <c:legendPos val="b"/>
      <c:legendEntry>
        <c:idx val="1"/>
        <c:delete val="1"/>
      </c:legendEntry>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ysClr val="window" lastClr="FFFFFF"/>
    </a:solidFill>
    <a:ln>
      <a:noFill/>
    </a:ln>
    <a:effectLst/>
  </c:spPr>
  <c:txPr>
    <a:bodyPr/>
    <a:lstStyle/>
    <a:p>
      <a:pPr>
        <a:defRPr sz="1800"/>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1"/>
          <c:order val="0"/>
          <c:tx>
            <c:strRef>
              <c:f>NAGLU!$AA$43</c:f>
              <c:strCache>
                <c:ptCount val="1"/>
                <c:pt idx="0">
                  <c:v>partial</c:v>
                </c:pt>
              </c:strCache>
            </c:strRef>
          </c:tx>
          <c:spPr>
            <a:ln w="25400" cap="rnd">
              <a:noFill/>
              <a:round/>
            </a:ln>
            <a:effectLst/>
          </c:spPr>
          <c:marker>
            <c:symbol val="circle"/>
            <c:size val="7"/>
            <c:spPr>
              <a:gradFill flip="none" rotWithShape="1">
                <a:gsLst>
                  <a:gs pos="0">
                    <a:srgbClr val="ED7D31">
                      <a:lumMod val="40000"/>
                      <a:lumOff val="60000"/>
                    </a:srgbClr>
                  </a:gs>
                  <a:gs pos="46000">
                    <a:srgbClr val="ED7D31">
                      <a:lumMod val="95000"/>
                      <a:lumOff val="5000"/>
                    </a:srgbClr>
                  </a:gs>
                  <a:gs pos="100000">
                    <a:srgbClr val="ED7D31">
                      <a:lumMod val="60000"/>
                    </a:srgbClr>
                  </a:gs>
                </a:gsLst>
                <a:path path="circle">
                  <a:fillToRect l="50000" t="130000" r="50000" b="-30000"/>
                </a:path>
                <a:tileRect/>
              </a:gradFill>
              <a:ln w="9525">
                <a:solidFill>
                  <a:schemeClr val="accent2"/>
                </a:solidFill>
              </a:ln>
              <a:effectLst/>
            </c:spPr>
          </c:marker>
          <c:trendline>
            <c:spPr>
              <a:ln w="25400" cap="rnd">
                <a:solidFill>
                  <a:schemeClr val="accent2"/>
                </a:solidFill>
                <a:prstDash val="sysDot"/>
              </a:ln>
              <a:effectLst/>
            </c:spPr>
            <c:trendlineType val="linear"/>
            <c:dispRSqr val="0"/>
            <c:dispEq val="0"/>
          </c:trendline>
          <c:xVal>
            <c:numRef>
              <c:f>NAGLU!$X$40:$X$88</c:f>
              <c:numCache>
                <c:formatCode>General</c:formatCode>
                <c:ptCount val="49"/>
                <c:pt idx="0">
                  <c:v>0.02</c:v>
                </c:pt>
                <c:pt idx="1">
                  <c:v>0.03</c:v>
                </c:pt>
                <c:pt idx="2">
                  <c:v>0.03</c:v>
                </c:pt>
                <c:pt idx="3">
                  <c:v>0.04</c:v>
                </c:pt>
                <c:pt idx="4">
                  <c:v>0.05</c:v>
                </c:pt>
                <c:pt idx="5">
                  <c:v>0.05</c:v>
                </c:pt>
                <c:pt idx="6">
                  <c:v>0.05</c:v>
                </c:pt>
                <c:pt idx="7">
                  <c:v>0.05</c:v>
                </c:pt>
                <c:pt idx="8">
                  <c:v>0.06</c:v>
                </c:pt>
                <c:pt idx="9">
                  <c:v>7.0000000000000007E-2</c:v>
                </c:pt>
                <c:pt idx="10">
                  <c:v>7.0000000000000007E-2</c:v>
                </c:pt>
                <c:pt idx="11">
                  <c:v>0.08</c:v>
                </c:pt>
                <c:pt idx="12">
                  <c:v>0.08</c:v>
                </c:pt>
                <c:pt idx="13">
                  <c:v>0.09</c:v>
                </c:pt>
                <c:pt idx="14">
                  <c:v>0.09</c:v>
                </c:pt>
                <c:pt idx="15">
                  <c:v>0.13</c:v>
                </c:pt>
                <c:pt idx="16">
                  <c:v>0.14000000000000001</c:v>
                </c:pt>
                <c:pt idx="17">
                  <c:v>0.15</c:v>
                </c:pt>
                <c:pt idx="18">
                  <c:v>0.2</c:v>
                </c:pt>
                <c:pt idx="19">
                  <c:v>0.21</c:v>
                </c:pt>
                <c:pt idx="20">
                  <c:v>0.21</c:v>
                </c:pt>
                <c:pt idx="21">
                  <c:v>0.23</c:v>
                </c:pt>
                <c:pt idx="22">
                  <c:v>0.23</c:v>
                </c:pt>
                <c:pt idx="23">
                  <c:v>0.25</c:v>
                </c:pt>
                <c:pt idx="24">
                  <c:v>0.26</c:v>
                </c:pt>
                <c:pt idx="25">
                  <c:v>0.28000000000000003</c:v>
                </c:pt>
                <c:pt idx="26">
                  <c:v>0.34</c:v>
                </c:pt>
                <c:pt idx="27">
                  <c:v>0.34</c:v>
                </c:pt>
                <c:pt idx="28">
                  <c:v>0.37</c:v>
                </c:pt>
                <c:pt idx="29">
                  <c:v>0.4</c:v>
                </c:pt>
                <c:pt idx="30">
                  <c:v>0.47</c:v>
                </c:pt>
                <c:pt idx="31">
                  <c:v>0.48</c:v>
                </c:pt>
                <c:pt idx="32">
                  <c:v>0.48</c:v>
                </c:pt>
                <c:pt idx="33">
                  <c:v>0.56000000000000005</c:v>
                </c:pt>
                <c:pt idx="34">
                  <c:v>0.56999999999999995</c:v>
                </c:pt>
                <c:pt idx="35">
                  <c:v>0.59</c:v>
                </c:pt>
                <c:pt idx="36">
                  <c:v>0.65</c:v>
                </c:pt>
                <c:pt idx="37">
                  <c:v>0.69</c:v>
                </c:pt>
                <c:pt idx="38">
                  <c:v>0.69</c:v>
                </c:pt>
                <c:pt idx="39">
                  <c:v>0.7</c:v>
                </c:pt>
                <c:pt idx="40">
                  <c:v>0.76</c:v>
                </c:pt>
                <c:pt idx="41">
                  <c:v>0.76</c:v>
                </c:pt>
                <c:pt idx="42">
                  <c:v>0.79</c:v>
                </c:pt>
                <c:pt idx="43">
                  <c:v>0.87</c:v>
                </c:pt>
                <c:pt idx="44">
                  <c:v>0.89</c:v>
                </c:pt>
                <c:pt idx="45">
                  <c:v>0.96</c:v>
                </c:pt>
                <c:pt idx="46">
                  <c:v>0.97</c:v>
                </c:pt>
                <c:pt idx="47">
                  <c:v>1.08</c:v>
                </c:pt>
                <c:pt idx="48">
                  <c:v>1.19</c:v>
                </c:pt>
              </c:numCache>
            </c:numRef>
          </c:xVal>
          <c:yVal>
            <c:numRef>
              <c:f>NAGLU!$Y$40:$Y$88</c:f>
              <c:numCache>
                <c:formatCode>General</c:formatCode>
                <c:ptCount val="49"/>
                <c:pt idx="0">
                  <c:v>0</c:v>
                </c:pt>
                <c:pt idx="1">
                  <c:v>3.0020000000000002E-2</c:v>
                </c:pt>
                <c:pt idx="2">
                  <c:v>0</c:v>
                </c:pt>
                <c:pt idx="3">
                  <c:v>1.42E-3</c:v>
                </c:pt>
                <c:pt idx="4">
                  <c:v>0.78703000000000001</c:v>
                </c:pt>
                <c:pt idx="5">
                  <c:v>0.12989000000000001</c:v>
                </c:pt>
                <c:pt idx="6">
                  <c:v>0.41597000000000001</c:v>
                </c:pt>
                <c:pt idx="7">
                  <c:v>0.15462999999999999</c:v>
                </c:pt>
                <c:pt idx="8">
                  <c:v>0</c:v>
                </c:pt>
                <c:pt idx="9">
                  <c:v>5.1549999999999999E-2</c:v>
                </c:pt>
                <c:pt idx="10">
                  <c:v>4.3E-3</c:v>
                </c:pt>
                <c:pt idx="11">
                  <c:v>0.66252</c:v>
                </c:pt>
                <c:pt idx="12">
                  <c:v>0.37669000000000002</c:v>
                </c:pt>
                <c:pt idx="13">
                  <c:v>0.27464</c:v>
                </c:pt>
                <c:pt idx="14">
                  <c:v>7.578E-2</c:v>
                </c:pt>
                <c:pt idx="15">
                  <c:v>0.54812000000000005</c:v>
                </c:pt>
                <c:pt idx="16">
                  <c:v>0.91132999999999997</c:v>
                </c:pt>
                <c:pt idx="17">
                  <c:v>0.11744</c:v>
                </c:pt>
                <c:pt idx="18">
                  <c:v>0.16963</c:v>
                </c:pt>
                <c:pt idx="19">
                  <c:v>0.37742999999999999</c:v>
                </c:pt>
                <c:pt idx="20">
                  <c:v>1.452E-2</c:v>
                </c:pt>
                <c:pt idx="21">
                  <c:v>0.47219</c:v>
                </c:pt>
                <c:pt idx="22">
                  <c:v>0.24285999999999999</c:v>
                </c:pt>
                <c:pt idx="23">
                  <c:v>0.38163000000000002</c:v>
                </c:pt>
                <c:pt idx="24">
                  <c:v>0.13569000000000001</c:v>
                </c:pt>
                <c:pt idx="25">
                  <c:v>0.66803999999999997</c:v>
                </c:pt>
                <c:pt idx="26">
                  <c:v>0.37039</c:v>
                </c:pt>
                <c:pt idx="27">
                  <c:v>0.14985000000000001</c:v>
                </c:pt>
                <c:pt idx="28">
                  <c:v>0.1</c:v>
                </c:pt>
                <c:pt idx="29">
                  <c:v>0.43224000000000001</c:v>
                </c:pt>
                <c:pt idx="30">
                  <c:v>0.40239000000000003</c:v>
                </c:pt>
                <c:pt idx="31">
                  <c:v>0.69899</c:v>
                </c:pt>
                <c:pt idx="32">
                  <c:v>0.19922999999999999</c:v>
                </c:pt>
                <c:pt idx="33">
                  <c:v>0.3</c:v>
                </c:pt>
                <c:pt idx="34">
                  <c:v>0.90222000000000002</c:v>
                </c:pt>
                <c:pt idx="35">
                  <c:v>0.82799999999999996</c:v>
                </c:pt>
                <c:pt idx="36">
                  <c:v>0.56579999999999997</c:v>
                </c:pt>
                <c:pt idx="37">
                  <c:v>0.87265999999999999</c:v>
                </c:pt>
                <c:pt idx="38">
                  <c:v>0.72126000000000001</c:v>
                </c:pt>
                <c:pt idx="39">
                  <c:v>0.78312999999999999</c:v>
                </c:pt>
                <c:pt idx="40">
                  <c:v>0.91639000000000004</c:v>
                </c:pt>
                <c:pt idx="41">
                  <c:v>0.27087</c:v>
                </c:pt>
                <c:pt idx="42">
                  <c:v>0.89444000000000001</c:v>
                </c:pt>
                <c:pt idx="43">
                  <c:v>0.93908999999999998</c:v>
                </c:pt>
                <c:pt idx="44">
                  <c:v>0.35615999999999998</c:v>
                </c:pt>
                <c:pt idx="45">
                  <c:v>0.43884000000000001</c:v>
                </c:pt>
                <c:pt idx="46">
                  <c:v>0.96992999999999996</c:v>
                </c:pt>
                <c:pt idx="47">
                  <c:v>0.55930999999999997</c:v>
                </c:pt>
                <c:pt idx="48">
                  <c:v>0.12506999999999999</c:v>
                </c:pt>
              </c:numCache>
            </c:numRef>
          </c:yVal>
          <c:smooth val="0"/>
        </c:ser>
        <c:dLbls>
          <c:showLegendKey val="0"/>
          <c:showVal val="0"/>
          <c:showCatName val="0"/>
          <c:showSerName val="0"/>
          <c:showPercent val="0"/>
          <c:showBubbleSize val="0"/>
        </c:dLbls>
        <c:axId val="187005024"/>
        <c:axId val="187005416"/>
      </c:scatterChart>
      <c:valAx>
        <c:axId val="1870050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87005416"/>
        <c:crosses val="autoZero"/>
        <c:crossBetween val="midCat"/>
        <c:majorUnit val="0.2"/>
      </c:valAx>
      <c:valAx>
        <c:axId val="18700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87005024"/>
        <c:crosses val="autoZero"/>
        <c:crossBetween val="midCat"/>
      </c:valAx>
      <c:spPr>
        <a:noFill/>
        <a:ln>
          <a:noFill/>
        </a:ln>
        <a:effectLst/>
      </c:spPr>
    </c:plotArea>
    <c:legend>
      <c:legendPos val="b"/>
      <c:legendEntry>
        <c:idx val="1"/>
        <c:delete val="1"/>
      </c:legendEntry>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ysClr val="window" lastClr="FFFFFF"/>
    </a:solidFill>
    <a:ln>
      <a:noFill/>
    </a:ln>
    <a:effectLst/>
  </c:spPr>
  <c:txPr>
    <a:bodyPr/>
    <a:lstStyle/>
    <a:p>
      <a:pPr>
        <a:defRPr sz="1800"/>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2"/>
          <c:order val="0"/>
          <c:tx>
            <c:strRef>
              <c:f>NAGLU!$Z$96</c:f>
              <c:strCache>
                <c:ptCount val="1"/>
                <c:pt idx="0">
                  <c:v>surface</c:v>
                </c:pt>
              </c:strCache>
            </c:strRef>
          </c:tx>
          <c:spPr>
            <a:ln w="25400" cap="rnd">
              <a:noFill/>
              <a:round/>
            </a:ln>
            <a:effectLst/>
          </c:spPr>
          <c:marker>
            <c:symbol val="square"/>
            <c:size val="7"/>
            <c:spPr>
              <a:gradFill flip="none" rotWithShape="1">
                <a:gsLst>
                  <a:gs pos="0">
                    <a:srgbClr val="70AD47">
                      <a:lumMod val="40000"/>
                      <a:lumOff val="60000"/>
                    </a:srgbClr>
                  </a:gs>
                  <a:gs pos="46000">
                    <a:srgbClr val="70AD47">
                      <a:lumMod val="95000"/>
                      <a:lumOff val="5000"/>
                    </a:srgbClr>
                  </a:gs>
                  <a:gs pos="100000">
                    <a:srgbClr val="70AD47">
                      <a:lumMod val="60000"/>
                    </a:srgbClr>
                  </a:gs>
                </a:gsLst>
                <a:path path="circle">
                  <a:fillToRect l="50000" t="130000" r="50000" b="-30000"/>
                </a:path>
                <a:tileRect/>
              </a:gradFill>
              <a:ln w="9525">
                <a:solidFill>
                  <a:schemeClr val="accent3"/>
                </a:solidFill>
              </a:ln>
              <a:effectLst/>
            </c:spPr>
          </c:marker>
          <c:trendline>
            <c:spPr>
              <a:ln w="25400" cap="rnd">
                <a:solidFill>
                  <a:schemeClr val="accent3"/>
                </a:solidFill>
                <a:prstDash val="sysDot"/>
              </a:ln>
              <a:effectLst/>
            </c:spPr>
            <c:trendlineType val="linear"/>
            <c:dispRSqr val="0"/>
            <c:dispEq val="0"/>
          </c:trendline>
          <c:xVal>
            <c:numRef>
              <c:f>NAGLU!$X$95:$X$164</c:f>
              <c:numCache>
                <c:formatCode>General</c:formatCode>
                <c:ptCount val="70"/>
                <c:pt idx="0">
                  <c:v>0.03</c:v>
                </c:pt>
                <c:pt idx="1">
                  <c:v>0.05</c:v>
                </c:pt>
                <c:pt idx="2">
                  <c:v>0.05</c:v>
                </c:pt>
                <c:pt idx="3">
                  <c:v>0.06</c:v>
                </c:pt>
                <c:pt idx="4">
                  <c:v>0.06</c:v>
                </c:pt>
                <c:pt idx="5">
                  <c:v>0.08</c:v>
                </c:pt>
                <c:pt idx="6">
                  <c:v>0.08</c:v>
                </c:pt>
                <c:pt idx="7">
                  <c:v>0.16</c:v>
                </c:pt>
                <c:pt idx="8">
                  <c:v>0.17</c:v>
                </c:pt>
                <c:pt idx="9">
                  <c:v>0.18</c:v>
                </c:pt>
                <c:pt idx="10">
                  <c:v>0.19</c:v>
                </c:pt>
                <c:pt idx="11">
                  <c:v>0.19</c:v>
                </c:pt>
                <c:pt idx="12">
                  <c:v>0.21</c:v>
                </c:pt>
                <c:pt idx="13">
                  <c:v>0.25</c:v>
                </c:pt>
                <c:pt idx="14">
                  <c:v>0.25</c:v>
                </c:pt>
                <c:pt idx="15">
                  <c:v>0.26</c:v>
                </c:pt>
                <c:pt idx="16">
                  <c:v>0.28999999999999998</c:v>
                </c:pt>
                <c:pt idx="17">
                  <c:v>0.3</c:v>
                </c:pt>
                <c:pt idx="18">
                  <c:v>0.33</c:v>
                </c:pt>
                <c:pt idx="19">
                  <c:v>0.33</c:v>
                </c:pt>
                <c:pt idx="20">
                  <c:v>0.34</c:v>
                </c:pt>
                <c:pt idx="21">
                  <c:v>0.35</c:v>
                </c:pt>
                <c:pt idx="22">
                  <c:v>0.39</c:v>
                </c:pt>
                <c:pt idx="23">
                  <c:v>0.4</c:v>
                </c:pt>
                <c:pt idx="24">
                  <c:v>0.4</c:v>
                </c:pt>
                <c:pt idx="25">
                  <c:v>0.43</c:v>
                </c:pt>
                <c:pt idx="26">
                  <c:v>0.44</c:v>
                </c:pt>
                <c:pt idx="27">
                  <c:v>0.44</c:v>
                </c:pt>
                <c:pt idx="28">
                  <c:v>0.45</c:v>
                </c:pt>
                <c:pt idx="29">
                  <c:v>0.46</c:v>
                </c:pt>
                <c:pt idx="30">
                  <c:v>0.47</c:v>
                </c:pt>
                <c:pt idx="31">
                  <c:v>0.5</c:v>
                </c:pt>
                <c:pt idx="32">
                  <c:v>0.5</c:v>
                </c:pt>
                <c:pt idx="33">
                  <c:v>0.51</c:v>
                </c:pt>
                <c:pt idx="34">
                  <c:v>0.53</c:v>
                </c:pt>
                <c:pt idx="35">
                  <c:v>0.53</c:v>
                </c:pt>
                <c:pt idx="36">
                  <c:v>0.55000000000000004</c:v>
                </c:pt>
                <c:pt idx="37">
                  <c:v>0.56000000000000005</c:v>
                </c:pt>
                <c:pt idx="38">
                  <c:v>0.56999999999999995</c:v>
                </c:pt>
                <c:pt idx="39">
                  <c:v>0.57999999999999996</c:v>
                </c:pt>
                <c:pt idx="40">
                  <c:v>0.59</c:v>
                </c:pt>
                <c:pt idx="41">
                  <c:v>0.66</c:v>
                </c:pt>
                <c:pt idx="42">
                  <c:v>0.67</c:v>
                </c:pt>
                <c:pt idx="43">
                  <c:v>0.67</c:v>
                </c:pt>
                <c:pt idx="44">
                  <c:v>0.67</c:v>
                </c:pt>
                <c:pt idx="45">
                  <c:v>0.69</c:v>
                </c:pt>
                <c:pt idx="46">
                  <c:v>0.69</c:v>
                </c:pt>
                <c:pt idx="47">
                  <c:v>0.71</c:v>
                </c:pt>
                <c:pt idx="48">
                  <c:v>0.72</c:v>
                </c:pt>
                <c:pt idx="49">
                  <c:v>0.73</c:v>
                </c:pt>
                <c:pt idx="50">
                  <c:v>0.74</c:v>
                </c:pt>
                <c:pt idx="51">
                  <c:v>0.77</c:v>
                </c:pt>
                <c:pt idx="52">
                  <c:v>0.77</c:v>
                </c:pt>
                <c:pt idx="53">
                  <c:v>0.81</c:v>
                </c:pt>
                <c:pt idx="54">
                  <c:v>0.81</c:v>
                </c:pt>
                <c:pt idx="55">
                  <c:v>0.85</c:v>
                </c:pt>
                <c:pt idx="56">
                  <c:v>0.86</c:v>
                </c:pt>
                <c:pt idx="57">
                  <c:v>0.86</c:v>
                </c:pt>
                <c:pt idx="58">
                  <c:v>0.87</c:v>
                </c:pt>
                <c:pt idx="59">
                  <c:v>0.9</c:v>
                </c:pt>
                <c:pt idx="60">
                  <c:v>0.92</c:v>
                </c:pt>
                <c:pt idx="61">
                  <c:v>0.93</c:v>
                </c:pt>
                <c:pt idx="62">
                  <c:v>0.93</c:v>
                </c:pt>
                <c:pt idx="63">
                  <c:v>0.93</c:v>
                </c:pt>
                <c:pt idx="64">
                  <c:v>0.94</c:v>
                </c:pt>
                <c:pt idx="65">
                  <c:v>0.94</c:v>
                </c:pt>
                <c:pt idx="66">
                  <c:v>0.96</c:v>
                </c:pt>
                <c:pt idx="67">
                  <c:v>1.01</c:v>
                </c:pt>
                <c:pt idx="68">
                  <c:v>1.02</c:v>
                </c:pt>
                <c:pt idx="69">
                  <c:v>1.1100000000000001</c:v>
                </c:pt>
              </c:numCache>
            </c:numRef>
          </c:xVal>
          <c:yVal>
            <c:numRef>
              <c:f>NAGLU!$Y$95:$Y$164</c:f>
              <c:numCache>
                <c:formatCode>General</c:formatCode>
                <c:ptCount val="70"/>
                <c:pt idx="0">
                  <c:v>0.47588999999999998</c:v>
                </c:pt>
                <c:pt idx="1">
                  <c:v>0</c:v>
                </c:pt>
                <c:pt idx="2">
                  <c:v>0.17552999999999999</c:v>
                </c:pt>
                <c:pt idx="3">
                  <c:v>0.22203999999999999</c:v>
                </c:pt>
                <c:pt idx="4">
                  <c:v>0.60914000000000001</c:v>
                </c:pt>
                <c:pt idx="5">
                  <c:v>0.91103999999999996</c:v>
                </c:pt>
                <c:pt idx="6">
                  <c:v>0.96492</c:v>
                </c:pt>
                <c:pt idx="7">
                  <c:v>0.14702000000000001</c:v>
                </c:pt>
                <c:pt idx="8">
                  <c:v>0.36197000000000001</c:v>
                </c:pt>
                <c:pt idx="9">
                  <c:v>0.96609</c:v>
                </c:pt>
                <c:pt idx="10">
                  <c:v>0.1</c:v>
                </c:pt>
                <c:pt idx="11">
                  <c:v>9.3429999999999999E-2</c:v>
                </c:pt>
                <c:pt idx="12">
                  <c:v>0.94499</c:v>
                </c:pt>
                <c:pt idx="13">
                  <c:v>0.36376999999999998</c:v>
                </c:pt>
                <c:pt idx="14">
                  <c:v>0.23180000000000001</c:v>
                </c:pt>
                <c:pt idx="15">
                  <c:v>0.23271</c:v>
                </c:pt>
                <c:pt idx="16">
                  <c:v>0.43680999999999998</c:v>
                </c:pt>
                <c:pt idx="17">
                  <c:v>0.27822000000000002</c:v>
                </c:pt>
                <c:pt idx="18">
                  <c:v>0.54400999999999999</c:v>
                </c:pt>
                <c:pt idx="19">
                  <c:v>0.30373</c:v>
                </c:pt>
                <c:pt idx="20">
                  <c:v>0.39701999999999998</c:v>
                </c:pt>
                <c:pt idx="21">
                  <c:v>0.69177999999999995</c:v>
                </c:pt>
                <c:pt idx="22">
                  <c:v>0.54920999999999998</c:v>
                </c:pt>
                <c:pt idx="23">
                  <c:v>0.53305999999999998</c:v>
                </c:pt>
                <c:pt idx="24">
                  <c:v>0.48441000000000001</c:v>
                </c:pt>
                <c:pt idx="25">
                  <c:v>0.97450999999999999</c:v>
                </c:pt>
                <c:pt idx="26">
                  <c:v>0.96062000000000003</c:v>
                </c:pt>
                <c:pt idx="27">
                  <c:v>0.70835999999999999</c:v>
                </c:pt>
                <c:pt idx="28">
                  <c:v>0.54625000000000001</c:v>
                </c:pt>
                <c:pt idx="29">
                  <c:v>0.58314999999999995</c:v>
                </c:pt>
                <c:pt idx="30">
                  <c:v>0.24898000000000001</c:v>
                </c:pt>
                <c:pt idx="31">
                  <c:v>0.72760999999999998</c:v>
                </c:pt>
                <c:pt idx="32">
                  <c:v>0.78576000000000001</c:v>
                </c:pt>
                <c:pt idx="33">
                  <c:v>0.18307000000000001</c:v>
                </c:pt>
                <c:pt idx="34">
                  <c:v>0.86485999999999996</c:v>
                </c:pt>
                <c:pt idx="35">
                  <c:v>0.76422000000000001</c:v>
                </c:pt>
                <c:pt idx="36">
                  <c:v>0.54593000000000003</c:v>
                </c:pt>
                <c:pt idx="37">
                  <c:v>0.42637999999999998</c:v>
                </c:pt>
                <c:pt idx="38">
                  <c:v>0.95172000000000001</c:v>
                </c:pt>
                <c:pt idx="39">
                  <c:v>0.36559999999999998</c:v>
                </c:pt>
                <c:pt idx="40">
                  <c:v>0.62700999999999996</c:v>
                </c:pt>
                <c:pt idx="41">
                  <c:v>0.7</c:v>
                </c:pt>
                <c:pt idx="42">
                  <c:v>0.95701000000000003</c:v>
                </c:pt>
                <c:pt idx="43">
                  <c:v>0.56710000000000005</c:v>
                </c:pt>
                <c:pt idx="44">
                  <c:v>0.96504000000000001</c:v>
                </c:pt>
                <c:pt idx="45">
                  <c:v>0.80764999999999998</c:v>
                </c:pt>
                <c:pt idx="46">
                  <c:v>0.76497999999999999</c:v>
                </c:pt>
                <c:pt idx="47">
                  <c:v>0.71355000000000002</c:v>
                </c:pt>
                <c:pt idx="48">
                  <c:v>0.85596000000000005</c:v>
                </c:pt>
                <c:pt idx="49">
                  <c:v>0.35787000000000002</c:v>
                </c:pt>
                <c:pt idx="50">
                  <c:v>0.36137000000000002</c:v>
                </c:pt>
                <c:pt idx="51">
                  <c:v>0.13952999999999999</c:v>
                </c:pt>
                <c:pt idx="52">
                  <c:v>0.82562000000000002</c:v>
                </c:pt>
                <c:pt idx="53">
                  <c:v>0.82091000000000003</c:v>
                </c:pt>
                <c:pt idx="54">
                  <c:v>0.86677999999999999</c:v>
                </c:pt>
                <c:pt idx="55">
                  <c:v>0.81601000000000001</c:v>
                </c:pt>
                <c:pt idx="56">
                  <c:v>0.94964000000000004</c:v>
                </c:pt>
                <c:pt idx="57">
                  <c:v>0.76034000000000002</c:v>
                </c:pt>
                <c:pt idx="58">
                  <c:v>0.88849999999999996</c:v>
                </c:pt>
                <c:pt idx="59">
                  <c:v>0.56167999999999996</c:v>
                </c:pt>
                <c:pt idx="60">
                  <c:v>0.95359000000000005</c:v>
                </c:pt>
                <c:pt idx="61">
                  <c:v>0.3553</c:v>
                </c:pt>
                <c:pt idx="62">
                  <c:v>0.89737</c:v>
                </c:pt>
                <c:pt idx="63">
                  <c:v>0.498</c:v>
                </c:pt>
                <c:pt idx="64">
                  <c:v>0.92398000000000002</c:v>
                </c:pt>
                <c:pt idx="65">
                  <c:v>0.90232000000000001</c:v>
                </c:pt>
                <c:pt idx="66">
                  <c:v>0.85658000000000001</c:v>
                </c:pt>
                <c:pt idx="67">
                  <c:v>0.83245999999999998</c:v>
                </c:pt>
                <c:pt idx="68">
                  <c:v>0.18154999999999999</c:v>
                </c:pt>
                <c:pt idx="69">
                  <c:v>0.72511999999999999</c:v>
                </c:pt>
              </c:numCache>
            </c:numRef>
          </c:yVal>
          <c:smooth val="0"/>
        </c:ser>
        <c:dLbls>
          <c:showLegendKey val="0"/>
          <c:showVal val="0"/>
          <c:showCatName val="0"/>
          <c:showSerName val="0"/>
          <c:showPercent val="0"/>
          <c:showBubbleSize val="0"/>
        </c:dLbls>
        <c:axId val="187006200"/>
        <c:axId val="187006592"/>
      </c:scatterChart>
      <c:valAx>
        <c:axId val="187006200"/>
        <c:scaling>
          <c:orientation val="minMax"/>
          <c:max val="1.4"/>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87006592"/>
        <c:crosses val="autoZero"/>
        <c:crossBetween val="midCat"/>
        <c:majorUnit val="0.2"/>
      </c:valAx>
      <c:valAx>
        <c:axId val="18700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87006200"/>
        <c:crosses val="autoZero"/>
        <c:crossBetween val="midCat"/>
      </c:valAx>
      <c:spPr>
        <a:noFill/>
        <a:ln>
          <a:noFill/>
        </a:ln>
        <a:effectLst/>
      </c:spPr>
    </c:plotArea>
    <c:legend>
      <c:legendPos val="b"/>
      <c:legendEntry>
        <c:idx val="1"/>
        <c:delete val="1"/>
      </c:legendEntry>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ysClr val="window" lastClr="FFFFFF"/>
    </a:solidFill>
    <a:ln>
      <a:noFill/>
    </a:ln>
    <a:effectLst/>
  </c:spPr>
  <c:txPr>
    <a:bodyPr/>
    <a:lstStyle/>
    <a:p>
      <a:pPr>
        <a:defRPr sz="1800"/>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strRef>
              <c:f>NAGLU!$AA$3</c:f>
              <c:strCache>
                <c:ptCount val="1"/>
                <c:pt idx="0">
                  <c:v>buried</c:v>
                </c:pt>
              </c:strCache>
            </c:strRef>
          </c:tx>
          <c:spPr>
            <a:ln w="25400" cap="rnd">
              <a:noFill/>
              <a:round/>
            </a:ln>
            <a:effectLst/>
          </c:spPr>
          <c:marker>
            <c:symbol val="circle"/>
            <c:size val="7"/>
            <c:spPr>
              <a:gradFill flip="none" rotWithShape="1">
                <a:gsLst>
                  <a:gs pos="0">
                    <a:srgbClr val="5B9BD5">
                      <a:lumMod val="40000"/>
                      <a:lumOff val="60000"/>
                    </a:srgbClr>
                  </a:gs>
                  <a:gs pos="46000">
                    <a:srgbClr val="5B9BD5">
                      <a:lumMod val="95000"/>
                      <a:lumOff val="5000"/>
                    </a:srgbClr>
                  </a:gs>
                  <a:gs pos="100000">
                    <a:srgbClr val="5B9BD5">
                      <a:lumMod val="60000"/>
                    </a:srgbClr>
                  </a:gs>
                </a:gsLst>
                <a:path path="circle">
                  <a:fillToRect l="50000" t="130000" r="50000" b="-30000"/>
                </a:path>
                <a:tileRect/>
              </a:gradFill>
              <a:ln w="9525">
                <a:solidFill>
                  <a:schemeClr val="accent1"/>
                </a:solidFill>
              </a:ln>
              <a:effectLst/>
            </c:spPr>
          </c:marker>
          <c:dLbls>
            <c:dLbl>
              <c:idx val="35"/>
              <c:layout>
                <c:manualLayout>
                  <c:x val="3.379777992872824E-2"/>
                  <c:y val="-4.8194999701652842E-2"/>
                </c:manualLayout>
              </c:layout>
              <c:tx>
                <c:strRef>
                  <c:f>NAGLU!$W$38</c:f>
                  <c:strCache>
                    <c:ptCount val="1"/>
                    <c:pt idx="0">
                      <c:v>I291L</c:v>
                    </c:pt>
                  </c:strCache>
                </c:strRef>
              </c:tx>
              <c:spPr>
                <a:solidFill>
                  <a:schemeClr val="accent2">
                    <a:lumMod val="40000"/>
                    <a:lumOff val="60000"/>
                  </a:schemeClr>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{6F5F1007-63EB-4BAF-ABCE-3A9C5E1D45F8}</c15:txfldGUID>
                      <c15:f>NAGLU!$W$38</c15:f>
                      <c15:dlblFieldTableCache>
                        <c:ptCount val="1"/>
                        <c:pt idx="0">
                          <c:v>I291L</c:v>
                        </c:pt>
                      </c15:dlblFieldTableCache>
                    </c15:dlblFTEntry>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25400" cap="rnd">
                <a:solidFill>
                  <a:schemeClr val="accent1"/>
                </a:solidFill>
                <a:prstDash val="sysDot"/>
              </a:ln>
              <a:effectLst/>
            </c:spPr>
            <c:trendlineType val="linear"/>
            <c:dispRSqr val="0"/>
            <c:dispEq val="0"/>
          </c:trendline>
          <c:xVal>
            <c:numRef>
              <c:f>NAGLU!$X$3:$X$39</c:f>
              <c:numCache>
                <c:formatCode>General</c:formatCode>
                <c:ptCount val="37"/>
                <c:pt idx="0">
                  <c:v>0.03</c:v>
                </c:pt>
                <c:pt idx="1">
                  <c:v>0.03</c:v>
                </c:pt>
                <c:pt idx="2">
                  <c:v>0.03</c:v>
                </c:pt>
                <c:pt idx="3">
                  <c:v>0.04</c:v>
                </c:pt>
                <c:pt idx="4">
                  <c:v>0.04</c:v>
                </c:pt>
                <c:pt idx="5">
                  <c:v>0.04</c:v>
                </c:pt>
                <c:pt idx="6">
                  <c:v>0.04</c:v>
                </c:pt>
                <c:pt idx="7">
                  <c:v>0.04</c:v>
                </c:pt>
                <c:pt idx="8">
                  <c:v>0.04</c:v>
                </c:pt>
                <c:pt idx="9">
                  <c:v>0.05</c:v>
                </c:pt>
                <c:pt idx="10">
                  <c:v>0.06</c:v>
                </c:pt>
                <c:pt idx="11">
                  <c:v>7.0000000000000007E-2</c:v>
                </c:pt>
                <c:pt idx="12">
                  <c:v>7.0000000000000007E-2</c:v>
                </c:pt>
                <c:pt idx="13">
                  <c:v>7.0000000000000007E-2</c:v>
                </c:pt>
                <c:pt idx="14">
                  <c:v>0.09</c:v>
                </c:pt>
                <c:pt idx="15">
                  <c:v>0.1</c:v>
                </c:pt>
                <c:pt idx="16">
                  <c:v>0.18</c:v>
                </c:pt>
                <c:pt idx="17">
                  <c:v>0.2</c:v>
                </c:pt>
                <c:pt idx="18">
                  <c:v>0.25</c:v>
                </c:pt>
                <c:pt idx="19">
                  <c:v>0.44</c:v>
                </c:pt>
                <c:pt idx="20">
                  <c:v>0.45</c:v>
                </c:pt>
                <c:pt idx="21">
                  <c:v>0.49</c:v>
                </c:pt>
                <c:pt idx="22">
                  <c:v>0.52</c:v>
                </c:pt>
                <c:pt idx="23">
                  <c:v>0.56999999999999995</c:v>
                </c:pt>
                <c:pt idx="24">
                  <c:v>0.57999999999999996</c:v>
                </c:pt>
                <c:pt idx="25">
                  <c:v>0.59</c:v>
                </c:pt>
                <c:pt idx="26">
                  <c:v>0.62</c:v>
                </c:pt>
                <c:pt idx="27">
                  <c:v>0.64</c:v>
                </c:pt>
                <c:pt idx="28">
                  <c:v>0.66</c:v>
                </c:pt>
                <c:pt idx="29">
                  <c:v>0.67</c:v>
                </c:pt>
                <c:pt idx="30">
                  <c:v>0.68</c:v>
                </c:pt>
                <c:pt idx="31">
                  <c:v>0.76</c:v>
                </c:pt>
                <c:pt idx="32">
                  <c:v>0.82</c:v>
                </c:pt>
                <c:pt idx="33">
                  <c:v>0.93</c:v>
                </c:pt>
                <c:pt idx="34">
                  <c:v>1.02</c:v>
                </c:pt>
                <c:pt idx="35">
                  <c:v>1.08</c:v>
                </c:pt>
                <c:pt idx="36">
                  <c:v>1.1299999999999999</c:v>
                </c:pt>
              </c:numCache>
            </c:numRef>
          </c:xVal>
          <c:yVal>
            <c:numRef>
              <c:f>NAGLU!$Y$3:$Y$39</c:f>
              <c:numCache>
                <c:formatCode>General</c:formatCode>
                <c:ptCount val="37"/>
                <c:pt idx="0">
                  <c:v>0.13883999999999999</c:v>
                </c:pt>
                <c:pt idx="1">
                  <c:v>0</c:v>
                </c:pt>
                <c:pt idx="2">
                  <c:v>0.16556999999999999</c:v>
                </c:pt>
                <c:pt idx="3">
                  <c:v>4.3020000000000003E-2</c:v>
                </c:pt>
                <c:pt idx="4">
                  <c:v>0.15906999999999999</c:v>
                </c:pt>
                <c:pt idx="5">
                  <c:v>0.26956000000000002</c:v>
                </c:pt>
                <c:pt idx="6">
                  <c:v>0.22633</c:v>
                </c:pt>
                <c:pt idx="7">
                  <c:v>0.22342000000000001</c:v>
                </c:pt>
                <c:pt idx="8">
                  <c:v>6.8339999999999998E-2</c:v>
                </c:pt>
                <c:pt idx="9">
                  <c:v>3.1E-2</c:v>
                </c:pt>
                <c:pt idx="10">
                  <c:v>0.35787000000000002</c:v>
                </c:pt>
                <c:pt idx="11">
                  <c:v>0.14573</c:v>
                </c:pt>
                <c:pt idx="12">
                  <c:v>0</c:v>
                </c:pt>
                <c:pt idx="13">
                  <c:v>0.15906999999999999</c:v>
                </c:pt>
                <c:pt idx="14">
                  <c:v>0.18028</c:v>
                </c:pt>
                <c:pt idx="15">
                  <c:v>0.19592000000000001</c:v>
                </c:pt>
                <c:pt idx="16">
                  <c:v>0.11402</c:v>
                </c:pt>
                <c:pt idx="17">
                  <c:v>0.32013999999999998</c:v>
                </c:pt>
                <c:pt idx="18">
                  <c:v>0</c:v>
                </c:pt>
                <c:pt idx="19">
                  <c:v>0.47639999999999999</c:v>
                </c:pt>
                <c:pt idx="20">
                  <c:v>0.35016000000000003</c:v>
                </c:pt>
                <c:pt idx="21">
                  <c:v>0.37796999999999997</c:v>
                </c:pt>
                <c:pt idx="22">
                  <c:v>0.5</c:v>
                </c:pt>
                <c:pt idx="23">
                  <c:v>0.46533000000000002</c:v>
                </c:pt>
                <c:pt idx="24">
                  <c:v>0.5</c:v>
                </c:pt>
                <c:pt idx="25">
                  <c:v>0.3</c:v>
                </c:pt>
                <c:pt idx="26">
                  <c:v>0.92410999999999999</c:v>
                </c:pt>
                <c:pt idx="27">
                  <c:v>0.28791</c:v>
                </c:pt>
                <c:pt idx="28">
                  <c:v>0.96952000000000005</c:v>
                </c:pt>
                <c:pt idx="29">
                  <c:v>0.95709</c:v>
                </c:pt>
                <c:pt idx="30">
                  <c:v>0.60321000000000002</c:v>
                </c:pt>
                <c:pt idx="31">
                  <c:v>0.62700999999999996</c:v>
                </c:pt>
                <c:pt idx="32">
                  <c:v>0.37514999999999998</c:v>
                </c:pt>
                <c:pt idx="33">
                  <c:v>0.86365999999999998</c:v>
                </c:pt>
                <c:pt idx="34">
                  <c:v>0.93466000000000005</c:v>
                </c:pt>
                <c:pt idx="35">
                  <c:v>0.61243999999999998</c:v>
                </c:pt>
                <c:pt idx="36">
                  <c:v>0.95174000000000003</c:v>
                </c:pt>
              </c:numCache>
            </c:numRef>
          </c:yVal>
          <c:smooth val="0"/>
        </c:ser>
        <c:ser>
          <c:idx val="1"/>
          <c:order val="1"/>
          <c:tx>
            <c:strRef>
              <c:f>NAGLU!$AA$43</c:f>
              <c:strCache>
                <c:ptCount val="1"/>
                <c:pt idx="0">
                  <c:v>partial</c:v>
                </c:pt>
              </c:strCache>
            </c:strRef>
          </c:tx>
          <c:spPr>
            <a:ln w="25400" cap="rnd">
              <a:noFill/>
              <a:round/>
            </a:ln>
            <a:effectLst/>
          </c:spPr>
          <c:marker>
            <c:symbol val="circle"/>
            <c:size val="7"/>
            <c:spPr>
              <a:gradFill flip="none" rotWithShape="1">
                <a:gsLst>
                  <a:gs pos="0">
                    <a:srgbClr val="ED7D31">
                      <a:lumMod val="40000"/>
                      <a:lumOff val="60000"/>
                    </a:srgbClr>
                  </a:gs>
                  <a:gs pos="46000">
                    <a:srgbClr val="ED7D31">
                      <a:lumMod val="95000"/>
                      <a:lumOff val="5000"/>
                    </a:srgbClr>
                  </a:gs>
                  <a:gs pos="100000">
                    <a:srgbClr val="ED7D31">
                      <a:lumMod val="60000"/>
                    </a:srgbClr>
                  </a:gs>
                </a:gsLst>
                <a:path path="circle">
                  <a:fillToRect l="50000" t="130000" r="50000" b="-30000"/>
                </a:path>
                <a:tileRect/>
              </a:gradFill>
              <a:ln w="9525">
                <a:solidFill>
                  <a:schemeClr val="accent2"/>
                </a:solidFill>
              </a:ln>
              <a:effectLst/>
            </c:spPr>
          </c:marker>
          <c:dLbls>
            <c:dLbl>
              <c:idx val="47"/>
              <c:layout>
                <c:manualLayout>
                  <c:x val="6.1359154193602085E-2"/>
                  <c:y val="-1.8295009284925994E-3"/>
                </c:manualLayout>
              </c:layout>
              <c:tx>
                <c:strRef>
                  <c:f>NAGLU!$W$87</c:f>
                  <c:strCache>
                    <c:ptCount val="1"/>
                    <c:pt idx="0">
                      <c:v>R737G</c:v>
                    </c:pt>
                  </c:strCache>
                </c:strRef>
              </c:tx>
              <c:spPr>
                <a:solidFill>
                  <a:schemeClr val="accent2">
                    <a:lumMod val="40000"/>
                    <a:lumOff val="60000"/>
                  </a:schemeClr>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{09B3832F-54AF-4611-AD94-EF9EB415F96A}</c15:txfldGUID>
                      <c15:f>NAGLU!$W$87</c15:f>
                      <c15:dlblFieldTableCache>
                        <c:ptCount val="1"/>
                        <c:pt idx="0">
                          <c:v>R737G</c:v>
                        </c:pt>
                      </c15:dlblFieldTableCache>
                    </c15:dlblFTEntry>
                  </c15:dlblFieldTable>
                  <c15:showDataLabelsRange val="0"/>
                </c:ext>
              </c:extLst>
            </c:dLbl>
            <c:dLbl>
              <c:idx val="48"/>
              <c:layout/>
              <c:tx>
                <c:strRef>
                  <c:f>NAGLU!$W$88</c:f>
                  <c:strCache>
                    <c:ptCount val="1"/>
                    <c:pt idx="0">
                      <c:v>P283L</c:v>
                    </c:pt>
                  </c:strCache>
                </c:strRef>
              </c:tx>
              <c:spPr>
                <a:solidFill>
                  <a:schemeClr val="accent3">
                    <a:lumMod val="40000"/>
                    <a:lumOff val="60000"/>
                  </a:schemeClr>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15:layout/>
                  <c15:dlblFieldTable>
                    <c15:dlblFTEntry>
                      <c15:txfldGUID>{B2F50308-58FC-4902-A312-C17251EE8BFB}</c15:txfldGUID>
                      <c15:f>NAGLU!$W$88</c15:f>
                      <c15:dlblFieldTableCache>
                        <c:ptCount val="1"/>
                        <c:pt idx="0">
                          <c:v>P283L</c:v>
                        </c:pt>
                      </c15:dlblFieldTableCache>
                    </c15:dlblFTEntry>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25400" cap="rnd">
                <a:solidFill>
                  <a:schemeClr val="accent2"/>
                </a:solidFill>
                <a:prstDash val="sysDot"/>
              </a:ln>
              <a:effectLst/>
            </c:spPr>
            <c:trendlineType val="linear"/>
            <c:dispRSqr val="0"/>
            <c:dispEq val="0"/>
          </c:trendline>
          <c:xVal>
            <c:numRef>
              <c:f>NAGLU!$X$40:$X$88</c:f>
              <c:numCache>
                <c:formatCode>General</c:formatCode>
                <c:ptCount val="49"/>
                <c:pt idx="0">
                  <c:v>0.02</c:v>
                </c:pt>
                <c:pt idx="1">
                  <c:v>0.03</c:v>
                </c:pt>
                <c:pt idx="2">
                  <c:v>0.03</c:v>
                </c:pt>
                <c:pt idx="3">
                  <c:v>0.04</c:v>
                </c:pt>
                <c:pt idx="4">
                  <c:v>0.05</c:v>
                </c:pt>
                <c:pt idx="5">
                  <c:v>0.05</c:v>
                </c:pt>
                <c:pt idx="6">
                  <c:v>0.05</c:v>
                </c:pt>
                <c:pt idx="7">
                  <c:v>0.05</c:v>
                </c:pt>
                <c:pt idx="8">
                  <c:v>0.06</c:v>
                </c:pt>
                <c:pt idx="9">
                  <c:v>7.0000000000000007E-2</c:v>
                </c:pt>
                <c:pt idx="10">
                  <c:v>7.0000000000000007E-2</c:v>
                </c:pt>
                <c:pt idx="11">
                  <c:v>0.08</c:v>
                </c:pt>
                <c:pt idx="12">
                  <c:v>0.08</c:v>
                </c:pt>
                <c:pt idx="13">
                  <c:v>0.09</c:v>
                </c:pt>
                <c:pt idx="14">
                  <c:v>0.09</c:v>
                </c:pt>
                <c:pt idx="15">
                  <c:v>0.13</c:v>
                </c:pt>
                <c:pt idx="16">
                  <c:v>0.14000000000000001</c:v>
                </c:pt>
                <c:pt idx="17">
                  <c:v>0.15</c:v>
                </c:pt>
                <c:pt idx="18">
                  <c:v>0.2</c:v>
                </c:pt>
                <c:pt idx="19">
                  <c:v>0.21</c:v>
                </c:pt>
                <c:pt idx="20">
                  <c:v>0.21</c:v>
                </c:pt>
                <c:pt idx="21">
                  <c:v>0.23</c:v>
                </c:pt>
                <c:pt idx="22">
                  <c:v>0.23</c:v>
                </c:pt>
                <c:pt idx="23">
                  <c:v>0.25</c:v>
                </c:pt>
                <c:pt idx="24">
                  <c:v>0.26</c:v>
                </c:pt>
                <c:pt idx="25">
                  <c:v>0.28000000000000003</c:v>
                </c:pt>
                <c:pt idx="26">
                  <c:v>0.34</c:v>
                </c:pt>
                <c:pt idx="27">
                  <c:v>0.34</c:v>
                </c:pt>
                <c:pt idx="28">
                  <c:v>0.37</c:v>
                </c:pt>
                <c:pt idx="29">
                  <c:v>0.4</c:v>
                </c:pt>
                <c:pt idx="30">
                  <c:v>0.47</c:v>
                </c:pt>
                <c:pt idx="31">
                  <c:v>0.48</c:v>
                </c:pt>
                <c:pt idx="32">
                  <c:v>0.48</c:v>
                </c:pt>
                <c:pt idx="33">
                  <c:v>0.56000000000000005</c:v>
                </c:pt>
                <c:pt idx="34">
                  <c:v>0.56999999999999995</c:v>
                </c:pt>
                <c:pt idx="35">
                  <c:v>0.59</c:v>
                </c:pt>
                <c:pt idx="36">
                  <c:v>0.65</c:v>
                </c:pt>
                <c:pt idx="37">
                  <c:v>0.69</c:v>
                </c:pt>
                <c:pt idx="38">
                  <c:v>0.69</c:v>
                </c:pt>
                <c:pt idx="39">
                  <c:v>0.7</c:v>
                </c:pt>
                <c:pt idx="40">
                  <c:v>0.76</c:v>
                </c:pt>
                <c:pt idx="41">
                  <c:v>0.76</c:v>
                </c:pt>
                <c:pt idx="42">
                  <c:v>0.79</c:v>
                </c:pt>
                <c:pt idx="43">
                  <c:v>0.87</c:v>
                </c:pt>
                <c:pt idx="44">
                  <c:v>0.89</c:v>
                </c:pt>
                <c:pt idx="45">
                  <c:v>0.96</c:v>
                </c:pt>
                <c:pt idx="46">
                  <c:v>0.97</c:v>
                </c:pt>
                <c:pt idx="47">
                  <c:v>1.08</c:v>
                </c:pt>
                <c:pt idx="48">
                  <c:v>1.19</c:v>
                </c:pt>
              </c:numCache>
            </c:numRef>
          </c:xVal>
          <c:yVal>
            <c:numRef>
              <c:f>NAGLU!$Y$40:$Y$88</c:f>
              <c:numCache>
                <c:formatCode>General</c:formatCode>
                <c:ptCount val="49"/>
                <c:pt idx="0">
                  <c:v>0</c:v>
                </c:pt>
                <c:pt idx="1">
                  <c:v>3.0020000000000002E-2</c:v>
                </c:pt>
                <c:pt idx="2">
                  <c:v>0</c:v>
                </c:pt>
                <c:pt idx="3">
                  <c:v>1.42E-3</c:v>
                </c:pt>
                <c:pt idx="4">
                  <c:v>0.78703000000000001</c:v>
                </c:pt>
                <c:pt idx="5">
                  <c:v>0.12989000000000001</c:v>
                </c:pt>
                <c:pt idx="6">
                  <c:v>0.41597000000000001</c:v>
                </c:pt>
                <c:pt idx="7">
                  <c:v>0.15462999999999999</c:v>
                </c:pt>
                <c:pt idx="8">
                  <c:v>0</c:v>
                </c:pt>
                <c:pt idx="9">
                  <c:v>5.1549999999999999E-2</c:v>
                </c:pt>
                <c:pt idx="10">
                  <c:v>4.3E-3</c:v>
                </c:pt>
                <c:pt idx="11">
                  <c:v>0.66252</c:v>
                </c:pt>
                <c:pt idx="12">
                  <c:v>0.37669000000000002</c:v>
                </c:pt>
                <c:pt idx="13">
                  <c:v>0.27464</c:v>
                </c:pt>
                <c:pt idx="14">
                  <c:v>7.578E-2</c:v>
                </c:pt>
                <c:pt idx="15">
                  <c:v>0.54812000000000005</c:v>
                </c:pt>
                <c:pt idx="16">
                  <c:v>0.91132999999999997</c:v>
                </c:pt>
                <c:pt idx="17">
                  <c:v>0.11744</c:v>
                </c:pt>
                <c:pt idx="18">
                  <c:v>0.16963</c:v>
                </c:pt>
                <c:pt idx="19">
                  <c:v>0.37742999999999999</c:v>
                </c:pt>
                <c:pt idx="20">
                  <c:v>1.452E-2</c:v>
                </c:pt>
                <c:pt idx="21">
                  <c:v>0.47219</c:v>
                </c:pt>
                <c:pt idx="22">
                  <c:v>0.24285999999999999</c:v>
                </c:pt>
                <c:pt idx="23">
                  <c:v>0.38163000000000002</c:v>
                </c:pt>
                <c:pt idx="24">
                  <c:v>0.13569000000000001</c:v>
                </c:pt>
                <c:pt idx="25">
                  <c:v>0.66803999999999997</c:v>
                </c:pt>
                <c:pt idx="26">
                  <c:v>0.37039</c:v>
                </c:pt>
                <c:pt idx="27">
                  <c:v>0.14985000000000001</c:v>
                </c:pt>
                <c:pt idx="28">
                  <c:v>0.1</c:v>
                </c:pt>
                <c:pt idx="29">
                  <c:v>0.43224000000000001</c:v>
                </c:pt>
                <c:pt idx="30">
                  <c:v>0.40239000000000003</c:v>
                </c:pt>
                <c:pt idx="31">
                  <c:v>0.69899</c:v>
                </c:pt>
                <c:pt idx="32">
                  <c:v>0.19922999999999999</c:v>
                </c:pt>
                <c:pt idx="33">
                  <c:v>0.3</c:v>
                </c:pt>
                <c:pt idx="34">
                  <c:v>0.90222000000000002</c:v>
                </c:pt>
                <c:pt idx="35">
                  <c:v>0.82799999999999996</c:v>
                </c:pt>
                <c:pt idx="36">
                  <c:v>0.56579999999999997</c:v>
                </c:pt>
                <c:pt idx="37">
                  <c:v>0.87265999999999999</c:v>
                </c:pt>
                <c:pt idx="38">
                  <c:v>0.72126000000000001</c:v>
                </c:pt>
                <c:pt idx="39">
                  <c:v>0.78312999999999999</c:v>
                </c:pt>
                <c:pt idx="40">
                  <c:v>0.91639000000000004</c:v>
                </c:pt>
                <c:pt idx="41">
                  <c:v>0.27087</c:v>
                </c:pt>
                <c:pt idx="42">
                  <c:v>0.89444000000000001</c:v>
                </c:pt>
                <c:pt idx="43">
                  <c:v>0.93908999999999998</c:v>
                </c:pt>
                <c:pt idx="44">
                  <c:v>0.35615999999999998</c:v>
                </c:pt>
                <c:pt idx="45">
                  <c:v>0.43884000000000001</c:v>
                </c:pt>
                <c:pt idx="46">
                  <c:v>0.96992999999999996</c:v>
                </c:pt>
                <c:pt idx="47">
                  <c:v>0.55930999999999997</c:v>
                </c:pt>
                <c:pt idx="48">
                  <c:v>0.12506999999999999</c:v>
                </c:pt>
              </c:numCache>
            </c:numRef>
          </c:yVal>
          <c:smooth val="0"/>
        </c:ser>
        <c:ser>
          <c:idx val="2"/>
          <c:order val="2"/>
          <c:tx>
            <c:strRef>
              <c:f>NAGLU!$Z$96</c:f>
              <c:strCache>
                <c:ptCount val="1"/>
                <c:pt idx="0">
                  <c:v>surface</c:v>
                </c:pt>
              </c:strCache>
            </c:strRef>
          </c:tx>
          <c:spPr>
            <a:ln w="25400" cap="rnd">
              <a:noFill/>
              <a:round/>
            </a:ln>
            <a:effectLst/>
          </c:spPr>
          <c:marker>
            <c:symbol val="square"/>
            <c:size val="7"/>
            <c:spPr>
              <a:gradFill flip="none" rotWithShape="1">
                <a:gsLst>
                  <a:gs pos="0">
                    <a:srgbClr val="70AD47">
                      <a:lumMod val="40000"/>
                      <a:lumOff val="60000"/>
                    </a:srgbClr>
                  </a:gs>
                  <a:gs pos="46000">
                    <a:srgbClr val="70AD47">
                      <a:lumMod val="95000"/>
                      <a:lumOff val="5000"/>
                    </a:srgbClr>
                  </a:gs>
                  <a:gs pos="100000">
                    <a:srgbClr val="70AD47">
                      <a:lumMod val="60000"/>
                    </a:srgbClr>
                  </a:gs>
                </a:gsLst>
                <a:path path="circle">
                  <a:fillToRect l="50000" t="130000" r="50000" b="-30000"/>
                </a:path>
                <a:tileRect/>
              </a:gradFill>
              <a:ln w="9525">
                <a:solidFill>
                  <a:schemeClr val="accent3"/>
                </a:solidFill>
              </a:ln>
              <a:effectLst/>
            </c:spPr>
          </c:marker>
          <c:dLbls>
            <c:dLbl>
              <c:idx val="4"/>
              <c:layout>
                <c:manualLayout>
                  <c:x val="3.0065188656420761E-2"/>
                  <c:y val="3.9126873484532053E-3"/>
                </c:manualLayout>
              </c:layout>
              <c:tx>
                <c:strRef>
                  <c:f>NAGLU!$W$99</c:f>
                  <c:strCache>
                    <c:ptCount val="1"/>
                    <c:pt idx="0">
                      <c:v>R377H</c:v>
                    </c:pt>
                  </c:strCache>
                </c:strRef>
              </c:tx>
              <c:spPr>
                <a:solidFill>
                  <a:schemeClr val="accent2">
                    <a:lumMod val="40000"/>
                    <a:lumOff val="60000"/>
                  </a:schemeClr>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{AABB9D04-484C-4C12-A25F-380B61FE6CBD}</c15:txfldGUID>
                      <c15:f>NAGLU!$W$99</c15:f>
                      <c15:dlblFieldTableCache>
                        <c:ptCount val="1"/>
                        <c:pt idx="0">
                          <c:v>R377H</c:v>
                        </c:pt>
                      </c15:dlblFieldTableCache>
                    </c15:dlblFTEntry>
                  </c15:dlblFieldTable>
                  <c15:showDataLabelsRange val="0"/>
                </c:ext>
              </c:extLst>
            </c:dLbl>
            <c:dLbl>
              <c:idx val="5"/>
              <c:layout>
                <c:manualLayout>
                  <c:x val="-7.691589496675884E-3"/>
                  <c:y val="6.0864266508994673E-2"/>
                </c:manualLayout>
              </c:layout>
              <c:tx>
                <c:strRef>
                  <c:f>NAGLU!$W$100</c:f>
                  <c:strCache>
                    <c:ptCount val="1"/>
                    <c:pt idx="0">
                      <c:v>A627V</c:v>
                    </c:pt>
                  </c:strCache>
                </c:strRef>
              </c:tx>
              <c:spPr>
                <a:solidFill>
                  <a:schemeClr val="accent2">
                    <a:lumMod val="40000"/>
                    <a:lumOff val="60000"/>
                  </a:schemeClr>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{A6FDA82B-A57B-44C2-91AF-69465B8054EB}</c15:txfldGUID>
                      <c15:f>NAGLU!$W$100</c15:f>
                      <c15:dlblFieldTableCache>
                        <c:ptCount val="1"/>
                        <c:pt idx="0">
                          <c:v>A627V</c:v>
                        </c:pt>
                      </c15:dlblFieldTableCache>
                    </c15:dlblFTEntry>
                  </c15:dlblFieldTable>
                  <c15:showDataLabelsRange val="0"/>
                </c:ext>
              </c:extLst>
            </c:dLbl>
            <c:dLbl>
              <c:idx val="9"/>
              <c:layout>
                <c:manualLayout>
                  <c:x val="-0.11676858356197733"/>
                  <c:y val="-5.9012525156089832E-2"/>
                </c:manualLayout>
              </c:layout>
              <c:tx>
                <c:strRef>
                  <c:f>NAGLU!$W$104</c:f>
                  <c:strCache>
                    <c:ptCount val="1"/>
                    <c:pt idx="0">
                      <c:v>E251K</c:v>
                    </c:pt>
                  </c:strCache>
                </c:strRef>
              </c:tx>
              <c:spPr>
                <a:solidFill>
                  <a:schemeClr val="accent3">
                    <a:lumMod val="40000"/>
                    <a:lumOff val="60000"/>
                  </a:schemeClr>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{0E2CF7F4-BA93-4C8E-8503-C160CCA1AA53}</c15:txfldGUID>
                      <c15:f>NAGLU!$W$104</c15:f>
                      <c15:dlblFieldTableCache>
                        <c:ptCount val="1"/>
                        <c:pt idx="0">
                          <c:v>E251K</c:v>
                        </c:pt>
                      </c15:dlblFieldTableCache>
                    </c15:dlblFTEntry>
                  </c15:dlblFieldTable>
                  <c15:showDataLabelsRange val="0"/>
                </c:ext>
              </c:extLst>
            </c:dLbl>
            <c:dLbl>
              <c:idx val="12"/>
              <c:layout>
                <c:manualLayout>
                  <c:x val="-1.2537643743511483E-3"/>
                  <c:y val="-0.11504609915612959"/>
                </c:manualLayout>
              </c:layout>
              <c:tx>
                <c:strRef>
                  <c:f>NAGLU!$W$107</c:f>
                  <c:strCache>
                    <c:ptCount val="1"/>
                    <c:pt idx="0">
                      <c:v>S449N</c:v>
                    </c:pt>
                  </c:strCache>
                </c:strRef>
              </c:tx>
              <c:spPr>
                <a:solidFill>
                  <a:schemeClr val="accent2">
                    <a:lumMod val="40000"/>
                    <a:lumOff val="60000"/>
                  </a:schemeClr>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{9C52BD1C-7C1A-4402-AC73-C1D9EBD1C145}</c15:txfldGUID>
                      <c15:f>NAGLU!$W$107</c15:f>
                      <c15:dlblFieldTableCache>
                        <c:ptCount val="1"/>
                        <c:pt idx="0">
                          <c:v>S449N</c:v>
                        </c:pt>
                      </c15:dlblFieldTableCache>
                    </c15:dlblFTEntry>
                  </c15:dlblFieldTable>
                  <c15:showDataLabelsRange val="0"/>
                </c:ext>
              </c:extLst>
            </c:dLbl>
            <c:dLbl>
              <c:idx val="25"/>
              <c:layout>
                <c:manualLayout>
                  <c:x val="-1.6382003399312134E-3"/>
                  <c:y val="-9.6212256824465187E-2"/>
                </c:manualLayout>
              </c:layout>
              <c:tx>
                <c:strRef>
                  <c:f>NAGLU!$W$120</c:f>
                  <c:strCache>
                    <c:ptCount val="1"/>
                    <c:pt idx="0">
                      <c:v>A480T</c:v>
                    </c:pt>
                  </c:strCache>
                </c:strRef>
              </c:tx>
              <c:spPr>
                <a:solidFill>
                  <a:schemeClr val="accent2">
                    <a:lumMod val="40000"/>
                    <a:lumOff val="60000"/>
                  </a:schemeClr>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{D14B8351-4D9F-40EB-9FB0-08DAB3C624E4}</c15:txfldGUID>
                      <c15:f>NAGLU!$W$120</c15:f>
                      <c15:dlblFieldTableCache>
                        <c:ptCount val="1"/>
                        <c:pt idx="0">
                          <c:v>A480T</c:v>
                        </c:pt>
                      </c15:dlblFieldTableCache>
                    </c15:dlblFTEntry>
                  </c15:dlblFieldTable>
                  <c15:showDataLabelsRange val="0"/>
                </c:ext>
              </c:extLst>
            </c:dLbl>
            <c:dLbl>
              <c:idx val="26"/>
              <c:layout>
                <c:manualLayout>
                  <c:x val="9.1218533696732537E-2"/>
                  <c:y val="-6.1308894180783911E-2"/>
                </c:manualLayout>
              </c:layout>
              <c:tx>
                <c:strRef>
                  <c:f>NAGLU!$W$121</c:f>
                  <c:strCache>
                    <c:ptCount val="1"/>
                    <c:pt idx="0">
                      <c:v>E608K</c:v>
                    </c:pt>
                  </c:strCache>
                </c:strRef>
              </c:tx>
              <c:spPr>
                <a:solidFill>
                  <a:schemeClr val="accent3">
                    <a:lumMod val="40000"/>
                    <a:lumOff val="60000"/>
                  </a:schemeClr>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{28DA2896-1C2D-47C3-9234-C8610874180F}</c15:txfldGUID>
                      <c15:f>NAGLU!$W$121</c15:f>
                      <c15:dlblFieldTableCache>
                        <c:ptCount val="1"/>
                        <c:pt idx="0">
                          <c:v>E608K</c:v>
                        </c:pt>
                      </c15:dlblFieldTableCache>
                    </c15:dlblFTEntry>
                  </c15:dlblFieldTable>
                  <c15:showDataLabelsRange val="0"/>
                </c:ext>
              </c:extLst>
            </c:dLbl>
            <c:dLbl>
              <c:idx val="59"/>
              <c:layout>
                <c:manualLayout>
                  <c:x val="-3.6890995267064811E-2"/>
                  <c:y val="-4.7684012389543833E-2"/>
                </c:manualLayout>
              </c:layout>
              <c:tx>
                <c:strRef>
                  <c:f>NAGLU!$W$154</c:f>
                  <c:strCache>
                    <c:ptCount val="1"/>
                    <c:pt idx="0">
                      <c:v>K729Q</c:v>
                    </c:pt>
                  </c:strCache>
                </c:strRef>
              </c:tx>
              <c:spPr>
                <a:solidFill>
                  <a:schemeClr val="accent2">
                    <a:lumMod val="40000"/>
                    <a:lumOff val="60000"/>
                  </a:schemeClr>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{A4C376ED-6F25-4D4D-85D8-095795C9FB1B}</c15:txfldGUID>
                      <c15:f>NAGLU!$W$154</c15:f>
                      <c15:dlblFieldTableCache>
                        <c:ptCount val="1"/>
                        <c:pt idx="0">
                          <c:v>K729Q</c:v>
                        </c:pt>
                      </c15:dlblFieldTableCache>
                    </c15:dlblFTEntry>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25400" cap="rnd">
                <a:solidFill>
                  <a:schemeClr val="accent3"/>
                </a:solidFill>
                <a:prstDash val="sysDot"/>
              </a:ln>
              <a:effectLst/>
            </c:spPr>
            <c:trendlineType val="linear"/>
            <c:dispRSqr val="0"/>
            <c:dispEq val="0"/>
          </c:trendline>
          <c:xVal>
            <c:numRef>
              <c:f>NAGLU!$X$95:$X$164</c:f>
              <c:numCache>
                <c:formatCode>General</c:formatCode>
                <c:ptCount val="70"/>
                <c:pt idx="0">
                  <c:v>0.03</c:v>
                </c:pt>
                <c:pt idx="1">
                  <c:v>0.05</c:v>
                </c:pt>
                <c:pt idx="2">
                  <c:v>0.05</c:v>
                </c:pt>
                <c:pt idx="3">
                  <c:v>0.06</c:v>
                </c:pt>
                <c:pt idx="4">
                  <c:v>0.06</c:v>
                </c:pt>
                <c:pt idx="5">
                  <c:v>0.08</c:v>
                </c:pt>
                <c:pt idx="6">
                  <c:v>0.08</c:v>
                </c:pt>
                <c:pt idx="7">
                  <c:v>0.16</c:v>
                </c:pt>
                <c:pt idx="8">
                  <c:v>0.17</c:v>
                </c:pt>
                <c:pt idx="9">
                  <c:v>0.18</c:v>
                </c:pt>
                <c:pt idx="10">
                  <c:v>0.19</c:v>
                </c:pt>
                <c:pt idx="11">
                  <c:v>0.19</c:v>
                </c:pt>
                <c:pt idx="12">
                  <c:v>0.21</c:v>
                </c:pt>
                <c:pt idx="13">
                  <c:v>0.25</c:v>
                </c:pt>
                <c:pt idx="14">
                  <c:v>0.25</c:v>
                </c:pt>
                <c:pt idx="15">
                  <c:v>0.26</c:v>
                </c:pt>
                <c:pt idx="16">
                  <c:v>0.28999999999999998</c:v>
                </c:pt>
                <c:pt idx="17">
                  <c:v>0.3</c:v>
                </c:pt>
                <c:pt idx="18">
                  <c:v>0.33</c:v>
                </c:pt>
                <c:pt idx="19">
                  <c:v>0.33</c:v>
                </c:pt>
                <c:pt idx="20">
                  <c:v>0.34</c:v>
                </c:pt>
                <c:pt idx="21">
                  <c:v>0.35</c:v>
                </c:pt>
                <c:pt idx="22">
                  <c:v>0.39</c:v>
                </c:pt>
                <c:pt idx="23">
                  <c:v>0.4</c:v>
                </c:pt>
                <c:pt idx="24">
                  <c:v>0.4</c:v>
                </c:pt>
                <c:pt idx="25">
                  <c:v>0.43</c:v>
                </c:pt>
                <c:pt idx="26">
                  <c:v>0.44</c:v>
                </c:pt>
                <c:pt idx="27">
                  <c:v>0.44</c:v>
                </c:pt>
                <c:pt idx="28">
                  <c:v>0.45</c:v>
                </c:pt>
                <c:pt idx="29">
                  <c:v>0.46</c:v>
                </c:pt>
                <c:pt idx="30">
                  <c:v>0.47</c:v>
                </c:pt>
                <c:pt idx="31">
                  <c:v>0.5</c:v>
                </c:pt>
                <c:pt idx="32">
                  <c:v>0.5</c:v>
                </c:pt>
                <c:pt idx="33">
                  <c:v>0.51</c:v>
                </c:pt>
                <c:pt idx="34">
                  <c:v>0.53</c:v>
                </c:pt>
                <c:pt idx="35">
                  <c:v>0.53</c:v>
                </c:pt>
                <c:pt idx="36">
                  <c:v>0.55000000000000004</c:v>
                </c:pt>
                <c:pt idx="37">
                  <c:v>0.56000000000000005</c:v>
                </c:pt>
                <c:pt idx="38">
                  <c:v>0.56999999999999995</c:v>
                </c:pt>
                <c:pt idx="39">
                  <c:v>0.57999999999999996</c:v>
                </c:pt>
                <c:pt idx="40">
                  <c:v>0.59</c:v>
                </c:pt>
                <c:pt idx="41">
                  <c:v>0.66</c:v>
                </c:pt>
                <c:pt idx="42">
                  <c:v>0.67</c:v>
                </c:pt>
                <c:pt idx="43">
                  <c:v>0.67</c:v>
                </c:pt>
                <c:pt idx="44">
                  <c:v>0.67</c:v>
                </c:pt>
                <c:pt idx="45">
                  <c:v>0.69</c:v>
                </c:pt>
                <c:pt idx="46">
                  <c:v>0.69</c:v>
                </c:pt>
                <c:pt idx="47">
                  <c:v>0.71</c:v>
                </c:pt>
                <c:pt idx="48">
                  <c:v>0.72</c:v>
                </c:pt>
                <c:pt idx="49">
                  <c:v>0.73</c:v>
                </c:pt>
                <c:pt idx="50">
                  <c:v>0.74</c:v>
                </c:pt>
                <c:pt idx="51">
                  <c:v>0.77</c:v>
                </c:pt>
                <c:pt idx="52">
                  <c:v>0.77</c:v>
                </c:pt>
                <c:pt idx="53">
                  <c:v>0.81</c:v>
                </c:pt>
                <c:pt idx="54">
                  <c:v>0.81</c:v>
                </c:pt>
                <c:pt idx="55">
                  <c:v>0.85</c:v>
                </c:pt>
                <c:pt idx="56">
                  <c:v>0.86</c:v>
                </c:pt>
                <c:pt idx="57">
                  <c:v>0.86</c:v>
                </c:pt>
                <c:pt idx="58">
                  <c:v>0.87</c:v>
                </c:pt>
                <c:pt idx="59">
                  <c:v>0.9</c:v>
                </c:pt>
                <c:pt idx="60">
                  <c:v>0.92</c:v>
                </c:pt>
                <c:pt idx="61">
                  <c:v>0.93</c:v>
                </c:pt>
                <c:pt idx="62">
                  <c:v>0.93</c:v>
                </c:pt>
                <c:pt idx="63">
                  <c:v>0.93</c:v>
                </c:pt>
                <c:pt idx="64">
                  <c:v>0.94</c:v>
                </c:pt>
                <c:pt idx="65">
                  <c:v>0.94</c:v>
                </c:pt>
                <c:pt idx="66">
                  <c:v>0.96</c:v>
                </c:pt>
                <c:pt idx="67">
                  <c:v>1.01</c:v>
                </c:pt>
                <c:pt idx="68">
                  <c:v>1.02</c:v>
                </c:pt>
                <c:pt idx="69">
                  <c:v>1.1100000000000001</c:v>
                </c:pt>
              </c:numCache>
            </c:numRef>
          </c:xVal>
          <c:yVal>
            <c:numRef>
              <c:f>NAGLU!$Y$95:$Y$164</c:f>
              <c:numCache>
                <c:formatCode>General</c:formatCode>
                <c:ptCount val="70"/>
                <c:pt idx="0">
                  <c:v>0.47588999999999998</c:v>
                </c:pt>
                <c:pt idx="1">
                  <c:v>0</c:v>
                </c:pt>
                <c:pt idx="2">
                  <c:v>0.17552999999999999</c:v>
                </c:pt>
                <c:pt idx="3">
                  <c:v>0.22203999999999999</c:v>
                </c:pt>
                <c:pt idx="4">
                  <c:v>0.60914000000000001</c:v>
                </c:pt>
                <c:pt idx="5">
                  <c:v>0.91103999999999996</c:v>
                </c:pt>
                <c:pt idx="6">
                  <c:v>0.96492</c:v>
                </c:pt>
                <c:pt idx="7">
                  <c:v>0.14702000000000001</c:v>
                </c:pt>
                <c:pt idx="8">
                  <c:v>0.36197000000000001</c:v>
                </c:pt>
                <c:pt idx="9">
                  <c:v>0.96609</c:v>
                </c:pt>
                <c:pt idx="10">
                  <c:v>0.1</c:v>
                </c:pt>
                <c:pt idx="11">
                  <c:v>9.3429999999999999E-2</c:v>
                </c:pt>
                <c:pt idx="12">
                  <c:v>0.94499</c:v>
                </c:pt>
                <c:pt idx="13">
                  <c:v>0.36376999999999998</c:v>
                </c:pt>
                <c:pt idx="14">
                  <c:v>0.23180000000000001</c:v>
                </c:pt>
                <c:pt idx="15">
                  <c:v>0.23271</c:v>
                </c:pt>
                <c:pt idx="16">
                  <c:v>0.43680999999999998</c:v>
                </c:pt>
                <c:pt idx="17">
                  <c:v>0.27822000000000002</c:v>
                </c:pt>
                <c:pt idx="18">
                  <c:v>0.54400999999999999</c:v>
                </c:pt>
                <c:pt idx="19">
                  <c:v>0.30373</c:v>
                </c:pt>
                <c:pt idx="20">
                  <c:v>0.39701999999999998</c:v>
                </c:pt>
                <c:pt idx="21">
                  <c:v>0.69177999999999995</c:v>
                </c:pt>
                <c:pt idx="22">
                  <c:v>0.54920999999999998</c:v>
                </c:pt>
                <c:pt idx="23">
                  <c:v>0.53305999999999998</c:v>
                </c:pt>
                <c:pt idx="24">
                  <c:v>0.48441000000000001</c:v>
                </c:pt>
                <c:pt idx="25">
                  <c:v>0.97450999999999999</c:v>
                </c:pt>
                <c:pt idx="26">
                  <c:v>0.96062000000000003</c:v>
                </c:pt>
                <c:pt idx="27">
                  <c:v>0.70835999999999999</c:v>
                </c:pt>
                <c:pt idx="28">
                  <c:v>0.54625000000000001</c:v>
                </c:pt>
                <c:pt idx="29">
                  <c:v>0.58314999999999995</c:v>
                </c:pt>
                <c:pt idx="30">
                  <c:v>0.24898000000000001</c:v>
                </c:pt>
                <c:pt idx="31">
                  <c:v>0.72760999999999998</c:v>
                </c:pt>
                <c:pt idx="32">
                  <c:v>0.78576000000000001</c:v>
                </c:pt>
                <c:pt idx="33">
                  <c:v>0.18307000000000001</c:v>
                </c:pt>
                <c:pt idx="34">
                  <c:v>0.86485999999999996</c:v>
                </c:pt>
                <c:pt idx="35">
                  <c:v>0.76422000000000001</c:v>
                </c:pt>
                <c:pt idx="36">
                  <c:v>0.54593000000000003</c:v>
                </c:pt>
                <c:pt idx="37">
                  <c:v>0.42637999999999998</c:v>
                </c:pt>
                <c:pt idx="38">
                  <c:v>0.95172000000000001</c:v>
                </c:pt>
                <c:pt idx="39">
                  <c:v>0.36559999999999998</c:v>
                </c:pt>
                <c:pt idx="40">
                  <c:v>0.62700999999999996</c:v>
                </c:pt>
                <c:pt idx="41">
                  <c:v>0.7</c:v>
                </c:pt>
                <c:pt idx="42">
                  <c:v>0.95701000000000003</c:v>
                </c:pt>
                <c:pt idx="43">
                  <c:v>0.56710000000000005</c:v>
                </c:pt>
                <c:pt idx="44">
                  <c:v>0.96504000000000001</c:v>
                </c:pt>
                <c:pt idx="45">
                  <c:v>0.80764999999999998</c:v>
                </c:pt>
                <c:pt idx="46">
                  <c:v>0.76497999999999999</c:v>
                </c:pt>
                <c:pt idx="47">
                  <c:v>0.71355000000000002</c:v>
                </c:pt>
                <c:pt idx="48">
                  <c:v>0.85596000000000005</c:v>
                </c:pt>
                <c:pt idx="49">
                  <c:v>0.35787000000000002</c:v>
                </c:pt>
                <c:pt idx="50">
                  <c:v>0.36137000000000002</c:v>
                </c:pt>
                <c:pt idx="51">
                  <c:v>0.13952999999999999</c:v>
                </c:pt>
                <c:pt idx="52">
                  <c:v>0.82562000000000002</c:v>
                </c:pt>
                <c:pt idx="53">
                  <c:v>0.82091000000000003</c:v>
                </c:pt>
                <c:pt idx="54">
                  <c:v>0.86677999999999999</c:v>
                </c:pt>
                <c:pt idx="55">
                  <c:v>0.81601000000000001</c:v>
                </c:pt>
                <c:pt idx="56">
                  <c:v>0.94964000000000004</c:v>
                </c:pt>
                <c:pt idx="57">
                  <c:v>0.76034000000000002</c:v>
                </c:pt>
                <c:pt idx="58">
                  <c:v>0.88849999999999996</c:v>
                </c:pt>
                <c:pt idx="59">
                  <c:v>0.56167999999999996</c:v>
                </c:pt>
                <c:pt idx="60">
                  <c:v>0.95359000000000005</c:v>
                </c:pt>
                <c:pt idx="61">
                  <c:v>0.3553</c:v>
                </c:pt>
                <c:pt idx="62">
                  <c:v>0.89737</c:v>
                </c:pt>
                <c:pt idx="63">
                  <c:v>0.498</c:v>
                </c:pt>
                <c:pt idx="64">
                  <c:v>0.92398000000000002</c:v>
                </c:pt>
                <c:pt idx="65">
                  <c:v>0.90232000000000001</c:v>
                </c:pt>
                <c:pt idx="66">
                  <c:v>0.85658000000000001</c:v>
                </c:pt>
                <c:pt idx="67">
                  <c:v>0.83245999999999998</c:v>
                </c:pt>
                <c:pt idx="68">
                  <c:v>0.18154999999999999</c:v>
                </c:pt>
                <c:pt idx="69">
                  <c:v>0.72511999999999999</c:v>
                </c:pt>
              </c:numCache>
            </c:numRef>
          </c:yVal>
          <c:smooth val="0"/>
        </c:ser>
        <c:ser>
          <c:idx val="3"/>
          <c:order val="3"/>
          <c:tx>
            <c:strRef>
              <c:f>NAGLU!$Z$89</c:f>
              <c:strCache>
                <c:ptCount val="1"/>
                <c:pt idx="0">
                  <c:v>interface</c:v>
                </c:pt>
              </c:strCache>
            </c:strRef>
          </c:tx>
          <c:spPr>
            <a:ln w="25400" cap="rnd">
              <a:noFill/>
              <a:round/>
            </a:ln>
            <a:effectLst/>
          </c:spPr>
          <c:marker>
            <c:symbol val="x"/>
            <c:size val="8"/>
            <c:spPr>
              <a:noFill/>
              <a:ln w="25400">
                <a:solidFill>
                  <a:srgbClr val="7030A0"/>
                </a:solidFill>
              </a:ln>
              <a:effectLst/>
            </c:spPr>
          </c:marker>
          <c:dLbls>
            <c:dLbl>
              <c:idx val="2"/>
              <c:layout>
                <c:manualLayout>
                  <c:x val="6.8987093115388198E-2"/>
                  <c:y val="6.2256191607584888E-2"/>
                </c:manualLayout>
              </c:layout>
              <c:tx>
                <c:strRef>
                  <c:f>NAGLU!$W$91</c:f>
                  <c:strCache>
                    <c:ptCount val="1"/>
                    <c:pt idx="0">
                      <c:v>R297Q</c:v>
                    </c:pt>
                  </c:strCache>
                </c:strRef>
              </c:tx>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{47C2F17E-2242-40DE-ABD9-17F17482E6F3}</c15:txfldGUID>
                      <c15:f>NAGLU!$W$91</c15:f>
                      <c15:dlblFieldTableCache>
                        <c:ptCount val="1"/>
                        <c:pt idx="0">
                          <c:v>R297Q</c:v>
                        </c:pt>
                      </c15:dlblFieldTableCache>
                    </c15:dlblFTEntry>
                  </c15:dlblFieldTable>
                  <c15:showDataLabelsRange val="0"/>
                </c:ext>
              </c:extLst>
            </c:dLbl>
            <c:dLbl>
              <c:idx val="4"/>
              <c:layout>
                <c:manualLayout>
                  <c:x val="-0.17017209123204044"/>
                  <c:y val="1.5849466681855166E-2"/>
                </c:manualLayout>
              </c:layout>
              <c:tx>
                <c:strRef>
                  <c:f>NAGLU!$W$93</c:f>
                  <c:strCache>
                    <c:ptCount val="1"/>
                    <c:pt idx="0">
                      <c:v>A340T</c:v>
                    </c:pt>
                  </c:strCache>
                </c:strRef>
              </c:tx>
              <c:spPr>
                <a:solidFill>
                  <a:schemeClr val="accent3">
                    <a:lumMod val="40000"/>
                    <a:lumOff val="60000"/>
                  </a:schemeClr>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{C59D3450-A980-466F-800E-7989EDCF3ED8}</c15:txfldGUID>
                      <c15:f>NAGLU!$W$93</c15:f>
                      <c15:dlblFieldTableCache>
                        <c:ptCount val="1"/>
                        <c:pt idx="0">
                          <c:v>A340T</c:v>
                        </c:pt>
                      </c15:dlblFieldTableCache>
                    </c15:dlblFTEntry>
                  </c15:dlblFieldTable>
                  <c15:showDataLabelsRange val="0"/>
                </c:ext>
              </c:extLst>
            </c:dLbl>
            <c:spPr>
              <a:solidFill>
                <a:schemeClr val="accent2">
                  <a:lumMod val="40000"/>
                  <a:lumOff val="60000"/>
                </a:schemeClr>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NAGLU!$X$89:$X$94</c:f>
              <c:numCache>
                <c:formatCode>General</c:formatCode>
                <c:ptCount val="6"/>
                <c:pt idx="0">
                  <c:v>0.11</c:v>
                </c:pt>
                <c:pt idx="1">
                  <c:v>0.54</c:v>
                </c:pt>
                <c:pt idx="2">
                  <c:v>1.05</c:v>
                </c:pt>
                <c:pt idx="3">
                  <c:v>0.21</c:v>
                </c:pt>
                <c:pt idx="4">
                  <c:v>0.95</c:v>
                </c:pt>
                <c:pt idx="5">
                  <c:v>0.96</c:v>
                </c:pt>
              </c:numCache>
            </c:numRef>
          </c:xVal>
          <c:yVal>
            <c:numRef>
              <c:f>NAGLU!$Y$89:$Y$94</c:f>
              <c:numCache>
                <c:formatCode>General</c:formatCode>
                <c:ptCount val="6"/>
                <c:pt idx="0">
                  <c:v>0.13983000000000001</c:v>
                </c:pt>
                <c:pt idx="1">
                  <c:v>0.65330999999999995</c:v>
                </c:pt>
                <c:pt idx="2">
                  <c:v>0.53432999999999997</c:v>
                </c:pt>
                <c:pt idx="3">
                  <c:v>0.94784000000000002</c:v>
                </c:pt>
                <c:pt idx="4">
                  <c:v>0.5</c:v>
                </c:pt>
                <c:pt idx="5">
                  <c:v>0.37808000000000003</c:v>
                </c:pt>
              </c:numCache>
            </c:numRef>
          </c:yVal>
          <c:smooth val="0"/>
        </c:ser>
        <c:dLbls>
          <c:showLegendKey val="0"/>
          <c:showVal val="0"/>
          <c:showCatName val="0"/>
          <c:showSerName val="0"/>
          <c:showPercent val="0"/>
          <c:showBubbleSize val="0"/>
        </c:dLbls>
        <c:axId val="187007376"/>
        <c:axId val="187007768"/>
      </c:scatterChart>
      <c:valAx>
        <c:axId val="1870073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87007768"/>
        <c:crosses val="autoZero"/>
        <c:crossBetween val="midCat"/>
        <c:majorUnit val="0.2"/>
      </c:valAx>
      <c:valAx>
        <c:axId val="18700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87007376"/>
        <c:crosses val="autoZero"/>
        <c:crossBetween val="midCat"/>
      </c:valAx>
      <c:spPr>
        <a:noFill/>
        <a:ln>
          <a:noFill/>
        </a:ln>
        <a:effectLst/>
      </c:spPr>
    </c:plotArea>
    <c:legend>
      <c:legendPos val="b"/>
      <c:legendEntry>
        <c:idx val="4"/>
        <c:delete val="1"/>
      </c:legendEntry>
      <c:legendEntry>
        <c:idx val="5"/>
        <c:delete val="1"/>
      </c:legendEntry>
      <c:legendEntry>
        <c:idx val="6"/>
        <c:delete val="1"/>
      </c:legendEntry>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ysClr val="window" lastClr="FFFFFF"/>
    </a:solidFill>
    <a:ln>
      <a:noFill/>
    </a:ln>
    <a:effectLst/>
  </c:spPr>
  <c:txPr>
    <a:bodyPr/>
    <a:lstStyle/>
    <a:p>
      <a:pPr>
        <a:defRPr sz="1800"/>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strRef>
              <c:f>NAGLU!$AA$3</c:f>
              <c:strCache>
                <c:ptCount val="1"/>
                <c:pt idx="0">
                  <c:v>buried</c:v>
                </c:pt>
              </c:strCache>
            </c:strRef>
          </c:tx>
          <c:spPr>
            <a:ln w="25400" cap="rnd">
              <a:noFill/>
              <a:round/>
            </a:ln>
            <a:effectLst/>
          </c:spPr>
          <c:marker>
            <c:symbol val="circle"/>
            <c:size val="7"/>
            <c:spPr>
              <a:gradFill flip="none" rotWithShape="1">
                <a:gsLst>
                  <a:gs pos="0">
                    <a:srgbClr val="5B9BD5">
                      <a:lumMod val="40000"/>
                      <a:lumOff val="60000"/>
                    </a:srgbClr>
                  </a:gs>
                  <a:gs pos="46000">
                    <a:srgbClr val="5B9BD5">
                      <a:lumMod val="95000"/>
                      <a:lumOff val="5000"/>
                    </a:srgbClr>
                  </a:gs>
                  <a:gs pos="100000">
                    <a:srgbClr val="5B9BD5">
                      <a:lumMod val="60000"/>
                    </a:srgbClr>
                  </a:gs>
                </a:gsLst>
                <a:path path="circle">
                  <a:fillToRect l="50000" t="130000" r="50000" b="-30000"/>
                </a:path>
                <a:tileRect/>
              </a:gradFill>
              <a:ln w="9525">
                <a:solidFill>
                  <a:schemeClr val="accent1"/>
                </a:solidFill>
              </a:ln>
              <a:effectLst/>
            </c:spPr>
          </c:marker>
          <c:trendline>
            <c:spPr>
              <a:ln w="25400" cap="rnd">
                <a:solidFill>
                  <a:schemeClr val="accent1"/>
                </a:solidFill>
                <a:prstDash val="sysDot"/>
              </a:ln>
              <a:effectLst/>
            </c:spPr>
            <c:trendlineType val="linear"/>
            <c:dispRSqr val="0"/>
            <c:dispEq val="0"/>
          </c:trendline>
          <c:xVal>
            <c:numRef>
              <c:f>NAGLU!$X$3:$X$39</c:f>
              <c:numCache>
                <c:formatCode>General</c:formatCode>
                <c:ptCount val="37"/>
                <c:pt idx="0">
                  <c:v>0.03</c:v>
                </c:pt>
                <c:pt idx="1">
                  <c:v>0.03</c:v>
                </c:pt>
                <c:pt idx="2">
                  <c:v>0.03</c:v>
                </c:pt>
                <c:pt idx="3">
                  <c:v>0.04</c:v>
                </c:pt>
                <c:pt idx="4">
                  <c:v>0.04</c:v>
                </c:pt>
                <c:pt idx="5">
                  <c:v>0.04</c:v>
                </c:pt>
                <c:pt idx="6">
                  <c:v>0.04</c:v>
                </c:pt>
                <c:pt idx="7">
                  <c:v>0.04</c:v>
                </c:pt>
                <c:pt idx="8">
                  <c:v>0.04</c:v>
                </c:pt>
                <c:pt idx="9">
                  <c:v>0.05</c:v>
                </c:pt>
                <c:pt idx="10">
                  <c:v>0.06</c:v>
                </c:pt>
                <c:pt idx="11">
                  <c:v>7.0000000000000007E-2</c:v>
                </c:pt>
                <c:pt idx="12">
                  <c:v>7.0000000000000007E-2</c:v>
                </c:pt>
                <c:pt idx="13">
                  <c:v>7.0000000000000007E-2</c:v>
                </c:pt>
                <c:pt idx="14">
                  <c:v>0.09</c:v>
                </c:pt>
                <c:pt idx="15">
                  <c:v>0.1</c:v>
                </c:pt>
                <c:pt idx="16">
                  <c:v>0.18</c:v>
                </c:pt>
                <c:pt idx="17">
                  <c:v>0.2</c:v>
                </c:pt>
                <c:pt idx="18">
                  <c:v>0.25</c:v>
                </c:pt>
                <c:pt idx="19">
                  <c:v>0.44</c:v>
                </c:pt>
                <c:pt idx="20">
                  <c:v>0.45</c:v>
                </c:pt>
                <c:pt idx="21">
                  <c:v>0.49</c:v>
                </c:pt>
                <c:pt idx="22">
                  <c:v>0.52</c:v>
                </c:pt>
                <c:pt idx="23">
                  <c:v>0.56999999999999995</c:v>
                </c:pt>
                <c:pt idx="24">
                  <c:v>0.57999999999999996</c:v>
                </c:pt>
                <c:pt idx="25">
                  <c:v>0.59</c:v>
                </c:pt>
                <c:pt idx="26">
                  <c:v>0.62</c:v>
                </c:pt>
                <c:pt idx="27">
                  <c:v>0.64</c:v>
                </c:pt>
                <c:pt idx="28">
                  <c:v>0.66</c:v>
                </c:pt>
                <c:pt idx="29">
                  <c:v>0.67</c:v>
                </c:pt>
                <c:pt idx="30">
                  <c:v>0.68</c:v>
                </c:pt>
                <c:pt idx="31">
                  <c:v>0.76</c:v>
                </c:pt>
                <c:pt idx="32">
                  <c:v>0.82</c:v>
                </c:pt>
                <c:pt idx="33">
                  <c:v>0.93</c:v>
                </c:pt>
                <c:pt idx="34">
                  <c:v>1.02</c:v>
                </c:pt>
                <c:pt idx="35">
                  <c:v>1.08</c:v>
                </c:pt>
                <c:pt idx="36">
                  <c:v>1.1299999999999999</c:v>
                </c:pt>
              </c:numCache>
            </c:numRef>
          </c:xVal>
          <c:yVal>
            <c:numRef>
              <c:f>NAGLU!$Y$3:$Y$39</c:f>
              <c:numCache>
                <c:formatCode>General</c:formatCode>
                <c:ptCount val="37"/>
                <c:pt idx="0">
                  <c:v>0.13883999999999999</c:v>
                </c:pt>
                <c:pt idx="1">
                  <c:v>0</c:v>
                </c:pt>
                <c:pt idx="2">
                  <c:v>0.16556999999999999</c:v>
                </c:pt>
                <c:pt idx="3">
                  <c:v>4.3020000000000003E-2</c:v>
                </c:pt>
                <c:pt idx="4">
                  <c:v>0.15906999999999999</c:v>
                </c:pt>
                <c:pt idx="5">
                  <c:v>0.26956000000000002</c:v>
                </c:pt>
                <c:pt idx="6">
                  <c:v>0.22633</c:v>
                </c:pt>
                <c:pt idx="7">
                  <c:v>0.22342000000000001</c:v>
                </c:pt>
                <c:pt idx="8">
                  <c:v>6.8339999999999998E-2</c:v>
                </c:pt>
                <c:pt idx="9">
                  <c:v>3.1E-2</c:v>
                </c:pt>
                <c:pt idx="10">
                  <c:v>0.35787000000000002</c:v>
                </c:pt>
                <c:pt idx="11">
                  <c:v>0.14573</c:v>
                </c:pt>
                <c:pt idx="12">
                  <c:v>0</c:v>
                </c:pt>
                <c:pt idx="13">
                  <c:v>0.15906999999999999</c:v>
                </c:pt>
                <c:pt idx="14">
                  <c:v>0.18028</c:v>
                </c:pt>
                <c:pt idx="15">
                  <c:v>0.19592000000000001</c:v>
                </c:pt>
                <c:pt idx="16">
                  <c:v>0.11402</c:v>
                </c:pt>
                <c:pt idx="17">
                  <c:v>0.32013999999999998</c:v>
                </c:pt>
                <c:pt idx="18">
                  <c:v>0</c:v>
                </c:pt>
                <c:pt idx="19">
                  <c:v>0.47639999999999999</c:v>
                </c:pt>
                <c:pt idx="20">
                  <c:v>0.35016000000000003</c:v>
                </c:pt>
                <c:pt idx="21">
                  <c:v>0.37796999999999997</c:v>
                </c:pt>
                <c:pt idx="22">
                  <c:v>0.5</c:v>
                </c:pt>
                <c:pt idx="23">
                  <c:v>0.46533000000000002</c:v>
                </c:pt>
                <c:pt idx="24">
                  <c:v>0.5</c:v>
                </c:pt>
                <c:pt idx="25">
                  <c:v>0.3</c:v>
                </c:pt>
                <c:pt idx="26">
                  <c:v>0.92410999999999999</c:v>
                </c:pt>
                <c:pt idx="27">
                  <c:v>0.28791</c:v>
                </c:pt>
                <c:pt idx="28">
                  <c:v>0.96952000000000005</c:v>
                </c:pt>
                <c:pt idx="29">
                  <c:v>0.95709</c:v>
                </c:pt>
                <c:pt idx="30">
                  <c:v>0.60321000000000002</c:v>
                </c:pt>
                <c:pt idx="31">
                  <c:v>0.62700999999999996</c:v>
                </c:pt>
                <c:pt idx="32">
                  <c:v>0.37514999999999998</c:v>
                </c:pt>
                <c:pt idx="33">
                  <c:v>0.86365999999999998</c:v>
                </c:pt>
                <c:pt idx="34">
                  <c:v>0.93466000000000005</c:v>
                </c:pt>
                <c:pt idx="35">
                  <c:v>0.61243999999999998</c:v>
                </c:pt>
                <c:pt idx="36">
                  <c:v>0.95174000000000003</c:v>
                </c:pt>
              </c:numCache>
            </c:numRef>
          </c:yVal>
          <c:smooth val="0"/>
        </c:ser>
        <c:ser>
          <c:idx val="1"/>
          <c:order val="1"/>
          <c:tx>
            <c:strRef>
              <c:f>NAGLU!$AA$43</c:f>
              <c:strCache>
                <c:ptCount val="1"/>
                <c:pt idx="0">
                  <c:v>partial</c:v>
                </c:pt>
              </c:strCache>
            </c:strRef>
          </c:tx>
          <c:spPr>
            <a:ln w="25400" cap="rnd">
              <a:noFill/>
              <a:round/>
            </a:ln>
            <a:effectLst/>
          </c:spPr>
          <c:marker>
            <c:symbol val="circle"/>
            <c:size val="7"/>
            <c:spPr>
              <a:gradFill flip="none" rotWithShape="1">
                <a:gsLst>
                  <a:gs pos="0">
                    <a:srgbClr val="ED7D31">
                      <a:lumMod val="40000"/>
                      <a:lumOff val="60000"/>
                    </a:srgbClr>
                  </a:gs>
                  <a:gs pos="46000">
                    <a:srgbClr val="ED7D31">
                      <a:lumMod val="95000"/>
                      <a:lumOff val="5000"/>
                    </a:srgbClr>
                  </a:gs>
                  <a:gs pos="100000">
                    <a:srgbClr val="ED7D31">
                      <a:lumMod val="60000"/>
                    </a:srgbClr>
                  </a:gs>
                </a:gsLst>
                <a:path path="circle">
                  <a:fillToRect l="50000" t="130000" r="50000" b="-30000"/>
                </a:path>
                <a:tileRect/>
              </a:gradFill>
              <a:ln w="9525">
                <a:solidFill>
                  <a:schemeClr val="accent2"/>
                </a:solidFill>
              </a:ln>
              <a:effectLst/>
            </c:spPr>
          </c:marker>
          <c:dLbls>
            <c:dLbl>
              <c:idx val="48"/>
              <c:layout>
                <c:manualLayout>
                  <c:x val="7.9227238123891711E-3"/>
                  <c:y val="2.1207058351279284E-2"/>
                </c:manualLayout>
              </c:layout>
              <c:tx>
                <c:strRef>
                  <c:f>NAGLU!$W$88</c:f>
                  <c:strCache>
                    <c:ptCount val="1"/>
                    <c:pt idx="0">
                      <c:v>P283L</c:v>
                    </c:pt>
                  </c:strCache>
                </c:strRef>
              </c:tx>
              <c:spPr>
                <a:solidFill>
                  <a:sysClr val="windowText" lastClr="000000"/>
                </a:solid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{0F5D33A9-9A01-4A66-BA48-4C5A0DCE3946}</c15:txfldGUID>
                      <c15:f>NAGLU!$W$88</c15:f>
                      <c15:dlblFieldTableCache>
                        <c:ptCount val="1"/>
                        <c:pt idx="0">
                          <c:v>P283L</c:v>
                        </c:pt>
                      </c15:dlblFieldTableCache>
                    </c15:dlblFTEntry>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spPr>
              <a:ln w="25400" cap="rnd">
                <a:solidFill>
                  <a:schemeClr val="accent2"/>
                </a:solidFill>
                <a:prstDash val="sysDot"/>
              </a:ln>
              <a:effectLst/>
            </c:spPr>
            <c:trendlineType val="linear"/>
            <c:dispRSqr val="0"/>
            <c:dispEq val="0"/>
          </c:trendline>
          <c:xVal>
            <c:numRef>
              <c:f>NAGLU!$X$40:$X$88</c:f>
              <c:numCache>
                <c:formatCode>General</c:formatCode>
                <c:ptCount val="49"/>
                <c:pt idx="0">
                  <c:v>0.02</c:v>
                </c:pt>
                <c:pt idx="1">
                  <c:v>0.03</c:v>
                </c:pt>
                <c:pt idx="2">
                  <c:v>0.03</c:v>
                </c:pt>
                <c:pt idx="3">
                  <c:v>0.04</c:v>
                </c:pt>
                <c:pt idx="4">
                  <c:v>0.05</c:v>
                </c:pt>
                <c:pt idx="5">
                  <c:v>0.05</c:v>
                </c:pt>
                <c:pt idx="6">
                  <c:v>0.05</c:v>
                </c:pt>
                <c:pt idx="7">
                  <c:v>0.05</c:v>
                </c:pt>
                <c:pt idx="8">
                  <c:v>0.06</c:v>
                </c:pt>
                <c:pt idx="9">
                  <c:v>7.0000000000000007E-2</c:v>
                </c:pt>
                <c:pt idx="10">
                  <c:v>7.0000000000000007E-2</c:v>
                </c:pt>
                <c:pt idx="11">
                  <c:v>0.08</c:v>
                </c:pt>
                <c:pt idx="12">
                  <c:v>0.08</c:v>
                </c:pt>
                <c:pt idx="13">
                  <c:v>0.09</c:v>
                </c:pt>
                <c:pt idx="14">
                  <c:v>0.09</c:v>
                </c:pt>
                <c:pt idx="15">
                  <c:v>0.13</c:v>
                </c:pt>
                <c:pt idx="16">
                  <c:v>0.14000000000000001</c:v>
                </c:pt>
                <c:pt idx="17">
                  <c:v>0.15</c:v>
                </c:pt>
                <c:pt idx="18">
                  <c:v>0.2</c:v>
                </c:pt>
                <c:pt idx="19">
                  <c:v>0.21</c:v>
                </c:pt>
                <c:pt idx="20">
                  <c:v>0.21</c:v>
                </c:pt>
                <c:pt idx="21">
                  <c:v>0.23</c:v>
                </c:pt>
                <c:pt idx="22">
                  <c:v>0.23</c:v>
                </c:pt>
                <c:pt idx="23">
                  <c:v>0.25</c:v>
                </c:pt>
                <c:pt idx="24">
                  <c:v>0.26</c:v>
                </c:pt>
                <c:pt idx="25">
                  <c:v>0.28000000000000003</c:v>
                </c:pt>
                <c:pt idx="26">
                  <c:v>0.34</c:v>
                </c:pt>
                <c:pt idx="27">
                  <c:v>0.34</c:v>
                </c:pt>
                <c:pt idx="28">
                  <c:v>0.37</c:v>
                </c:pt>
                <c:pt idx="29">
                  <c:v>0.4</c:v>
                </c:pt>
                <c:pt idx="30">
                  <c:v>0.47</c:v>
                </c:pt>
                <c:pt idx="31">
                  <c:v>0.48</c:v>
                </c:pt>
                <c:pt idx="32">
                  <c:v>0.48</c:v>
                </c:pt>
                <c:pt idx="33">
                  <c:v>0.56000000000000005</c:v>
                </c:pt>
                <c:pt idx="34">
                  <c:v>0.56999999999999995</c:v>
                </c:pt>
                <c:pt idx="35">
                  <c:v>0.59</c:v>
                </c:pt>
                <c:pt idx="36">
                  <c:v>0.65</c:v>
                </c:pt>
                <c:pt idx="37">
                  <c:v>0.69</c:v>
                </c:pt>
                <c:pt idx="38">
                  <c:v>0.69</c:v>
                </c:pt>
                <c:pt idx="39">
                  <c:v>0.7</c:v>
                </c:pt>
                <c:pt idx="40">
                  <c:v>0.76</c:v>
                </c:pt>
                <c:pt idx="41">
                  <c:v>0.76</c:v>
                </c:pt>
                <c:pt idx="42">
                  <c:v>0.79</c:v>
                </c:pt>
                <c:pt idx="43">
                  <c:v>0.87</c:v>
                </c:pt>
                <c:pt idx="44">
                  <c:v>0.89</c:v>
                </c:pt>
                <c:pt idx="45">
                  <c:v>0.96</c:v>
                </c:pt>
                <c:pt idx="46">
                  <c:v>0.97</c:v>
                </c:pt>
                <c:pt idx="47">
                  <c:v>1.08</c:v>
                </c:pt>
                <c:pt idx="48">
                  <c:v>1.19</c:v>
                </c:pt>
              </c:numCache>
            </c:numRef>
          </c:xVal>
          <c:yVal>
            <c:numRef>
              <c:f>NAGLU!$Y$40:$Y$88</c:f>
              <c:numCache>
                <c:formatCode>General</c:formatCode>
                <c:ptCount val="49"/>
                <c:pt idx="0">
                  <c:v>0</c:v>
                </c:pt>
                <c:pt idx="1">
                  <c:v>3.0020000000000002E-2</c:v>
                </c:pt>
                <c:pt idx="2">
                  <c:v>0</c:v>
                </c:pt>
                <c:pt idx="3">
                  <c:v>1.42E-3</c:v>
                </c:pt>
                <c:pt idx="4">
                  <c:v>0.78703000000000001</c:v>
                </c:pt>
                <c:pt idx="5">
                  <c:v>0.12989000000000001</c:v>
                </c:pt>
                <c:pt idx="6">
                  <c:v>0.41597000000000001</c:v>
                </c:pt>
                <c:pt idx="7">
                  <c:v>0.15462999999999999</c:v>
                </c:pt>
                <c:pt idx="8">
                  <c:v>0</c:v>
                </c:pt>
                <c:pt idx="9">
                  <c:v>5.1549999999999999E-2</c:v>
                </c:pt>
                <c:pt idx="10">
                  <c:v>4.3E-3</c:v>
                </c:pt>
                <c:pt idx="11">
                  <c:v>0.66252</c:v>
                </c:pt>
                <c:pt idx="12">
                  <c:v>0.37669000000000002</c:v>
                </c:pt>
                <c:pt idx="13">
                  <c:v>0.27464</c:v>
                </c:pt>
                <c:pt idx="14">
                  <c:v>7.578E-2</c:v>
                </c:pt>
                <c:pt idx="15">
                  <c:v>0.54812000000000005</c:v>
                </c:pt>
                <c:pt idx="16">
                  <c:v>0.91132999999999997</c:v>
                </c:pt>
                <c:pt idx="17">
                  <c:v>0.11744</c:v>
                </c:pt>
                <c:pt idx="18">
                  <c:v>0.16963</c:v>
                </c:pt>
                <c:pt idx="19">
                  <c:v>0.37742999999999999</c:v>
                </c:pt>
                <c:pt idx="20">
                  <c:v>1.452E-2</c:v>
                </c:pt>
                <c:pt idx="21">
                  <c:v>0.47219</c:v>
                </c:pt>
                <c:pt idx="22">
                  <c:v>0.24285999999999999</c:v>
                </c:pt>
                <c:pt idx="23">
                  <c:v>0.38163000000000002</c:v>
                </c:pt>
                <c:pt idx="24">
                  <c:v>0.13569000000000001</c:v>
                </c:pt>
                <c:pt idx="25">
                  <c:v>0.66803999999999997</c:v>
                </c:pt>
                <c:pt idx="26">
                  <c:v>0.37039</c:v>
                </c:pt>
                <c:pt idx="27">
                  <c:v>0.14985000000000001</c:v>
                </c:pt>
                <c:pt idx="28">
                  <c:v>0.1</c:v>
                </c:pt>
                <c:pt idx="29">
                  <c:v>0.43224000000000001</c:v>
                </c:pt>
                <c:pt idx="30">
                  <c:v>0.40239000000000003</c:v>
                </c:pt>
                <c:pt idx="31">
                  <c:v>0.69899</c:v>
                </c:pt>
                <c:pt idx="32">
                  <c:v>0.19922999999999999</c:v>
                </c:pt>
                <c:pt idx="33">
                  <c:v>0.3</c:v>
                </c:pt>
                <c:pt idx="34">
                  <c:v>0.90222000000000002</c:v>
                </c:pt>
                <c:pt idx="35">
                  <c:v>0.82799999999999996</c:v>
                </c:pt>
                <c:pt idx="36">
                  <c:v>0.56579999999999997</c:v>
                </c:pt>
                <c:pt idx="37">
                  <c:v>0.87265999999999999</c:v>
                </c:pt>
                <c:pt idx="38">
                  <c:v>0.72126000000000001</c:v>
                </c:pt>
                <c:pt idx="39">
                  <c:v>0.78312999999999999</c:v>
                </c:pt>
                <c:pt idx="40">
                  <c:v>0.91639000000000004</c:v>
                </c:pt>
                <c:pt idx="41">
                  <c:v>0.27087</c:v>
                </c:pt>
                <c:pt idx="42">
                  <c:v>0.89444000000000001</c:v>
                </c:pt>
                <c:pt idx="43">
                  <c:v>0.93908999999999998</c:v>
                </c:pt>
                <c:pt idx="44">
                  <c:v>0.35615999999999998</c:v>
                </c:pt>
                <c:pt idx="45">
                  <c:v>0.43884000000000001</c:v>
                </c:pt>
                <c:pt idx="46">
                  <c:v>0.96992999999999996</c:v>
                </c:pt>
                <c:pt idx="47">
                  <c:v>0.55930999999999997</c:v>
                </c:pt>
                <c:pt idx="48">
                  <c:v>0.12506999999999999</c:v>
                </c:pt>
              </c:numCache>
            </c:numRef>
          </c:yVal>
          <c:smooth val="0"/>
        </c:ser>
        <c:ser>
          <c:idx val="2"/>
          <c:order val="2"/>
          <c:tx>
            <c:strRef>
              <c:f>NAGLU!$Z$96</c:f>
              <c:strCache>
                <c:ptCount val="1"/>
                <c:pt idx="0">
                  <c:v>surface</c:v>
                </c:pt>
              </c:strCache>
            </c:strRef>
          </c:tx>
          <c:spPr>
            <a:ln w="25400" cap="rnd">
              <a:noFill/>
              <a:round/>
            </a:ln>
            <a:effectLst/>
          </c:spPr>
          <c:marker>
            <c:symbol val="square"/>
            <c:size val="7"/>
            <c:spPr>
              <a:gradFill flip="none" rotWithShape="1">
                <a:gsLst>
                  <a:gs pos="0">
                    <a:srgbClr val="70AD47">
                      <a:lumMod val="40000"/>
                      <a:lumOff val="60000"/>
                    </a:srgbClr>
                  </a:gs>
                  <a:gs pos="46000">
                    <a:srgbClr val="70AD47">
                      <a:lumMod val="95000"/>
                      <a:lumOff val="5000"/>
                    </a:srgbClr>
                  </a:gs>
                  <a:gs pos="100000">
                    <a:srgbClr val="70AD47">
                      <a:lumMod val="60000"/>
                    </a:srgbClr>
                  </a:gs>
                </a:gsLst>
                <a:path path="circle">
                  <a:fillToRect l="50000" t="130000" r="50000" b="-30000"/>
                </a:path>
                <a:tileRect/>
              </a:gradFill>
              <a:ln w="9525">
                <a:solidFill>
                  <a:schemeClr val="accent3"/>
                </a:solidFill>
              </a:ln>
              <a:effectLst/>
            </c:spPr>
          </c:marker>
          <c:dLbls>
            <c:dLbl>
              <c:idx val="5"/>
              <c:layout>
                <c:manualLayout>
                  <c:x val="1.4194920013805888E-2"/>
                  <c:y val="6.7825240594925632E-2"/>
                </c:manualLayout>
              </c:layout>
              <c:tx>
                <c:strRef>
                  <c:f>NAGLU!$W$100</c:f>
                  <c:strCache>
                    <c:ptCount val="1"/>
                    <c:pt idx="0">
                      <c:v>A627V</c:v>
                    </c:pt>
                  </c:strCache>
                </c:strRef>
              </c:tx>
              <c:spPr>
                <a:solidFill>
                  <a:sysClr val="windowText" lastClr="000000"/>
                </a:solid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{B05FF7B5-9071-4E00-9321-B494E32CE3F6}</c15:txfldGUID>
                      <c15:f>NAGLU!$W$100</c15:f>
                      <c15:dlblFieldTableCache>
                        <c:ptCount val="1"/>
                        <c:pt idx="0">
                          <c:v>A627V</c:v>
                        </c:pt>
                      </c15:dlblFieldTableCache>
                    </c15:dlblFTEntry>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25400" cap="rnd">
                <a:solidFill>
                  <a:schemeClr val="accent3"/>
                </a:solidFill>
                <a:prstDash val="sysDot"/>
              </a:ln>
              <a:effectLst/>
            </c:spPr>
            <c:trendlineType val="linear"/>
            <c:dispRSqr val="0"/>
            <c:dispEq val="0"/>
          </c:trendline>
          <c:xVal>
            <c:numRef>
              <c:f>NAGLU!$X$95:$X$164</c:f>
              <c:numCache>
                <c:formatCode>General</c:formatCode>
                <c:ptCount val="70"/>
                <c:pt idx="0">
                  <c:v>0.03</c:v>
                </c:pt>
                <c:pt idx="1">
                  <c:v>0.05</c:v>
                </c:pt>
                <c:pt idx="2">
                  <c:v>0.05</c:v>
                </c:pt>
                <c:pt idx="3">
                  <c:v>0.06</c:v>
                </c:pt>
                <c:pt idx="4">
                  <c:v>0.06</c:v>
                </c:pt>
                <c:pt idx="5">
                  <c:v>0.08</c:v>
                </c:pt>
                <c:pt idx="6">
                  <c:v>0.08</c:v>
                </c:pt>
                <c:pt idx="7">
                  <c:v>0.16</c:v>
                </c:pt>
                <c:pt idx="8">
                  <c:v>0.17</c:v>
                </c:pt>
                <c:pt idx="9">
                  <c:v>0.18</c:v>
                </c:pt>
                <c:pt idx="10">
                  <c:v>0.19</c:v>
                </c:pt>
                <c:pt idx="11">
                  <c:v>0.19</c:v>
                </c:pt>
                <c:pt idx="12">
                  <c:v>0.21</c:v>
                </c:pt>
                <c:pt idx="13">
                  <c:v>0.25</c:v>
                </c:pt>
                <c:pt idx="14">
                  <c:v>0.25</c:v>
                </c:pt>
                <c:pt idx="15">
                  <c:v>0.26</c:v>
                </c:pt>
                <c:pt idx="16">
                  <c:v>0.28999999999999998</c:v>
                </c:pt>
                <c:pt idx="17">
                  <c:v>0.3</c:v>
                </c:pt>
                <c:pt idx="18">
                  <c:v>0.33</c:v>
                </c:pt>
                <c:pt idx="19">
                  <c:v>0.33</c:v>
                </c:pt>
                <c:pt idx="20">
                  <c:v>0.34</c:v>
                </c:pt>
                <c:pt idx="21">
                  <c:v>0.35</c:v>
                </c:pt>
                <c:pt idx="22">
                  <c:v>0.39</c:v>
                </c:pt>
                <c:pt idx="23">
                  <c:v>0.4</c:v>
                </c:pt>
                <c:pt idx="24">
                  <c:v>0.4</c:v>
                </c:pt>
                <c:pt idx="25">
                  <c:v>0.43</c:v>
                </c:pt>
                <c:pt idx="26">
                  <c:v>0.44</c:v>
                </c:pt>
                <c:pt idx="27">
                  <c:v>0.44</c:v>
                </c:pt>
                <c:pt idx="28">
                  <c:v>0.45</c:v>
                </c:pt>
                <c:pt idx="29">
                  <c:v>0.46</c:v>
                </c:pt>
                <c:pt idx="30">
                  <c:v>0.47</c:v>
                </c:pt>
                <c:pt idx="31">
                  <c:v>0.5</c:v>
                </c:pt>
                <c:pt idx="32">
                  <c:v>0.5</c:v>
                </c:pt>
                <c:pt idx="33">
                  <c:v>0.51</c:v>
                </c:pt>
                <c:pt idx="34">
                  <c:v>0.53</c:v>
                </c:pt>
                <c:pt idx="35">
                  <c:v>0.53</c:v>
                </c:pt>
                <c:pt idx="36">
                  <c:v>0.55000000000000004</c:v>
                </c:pt>
                <c:pt idx="37">
                  <c:v>0.56000000000000005</c:v>
                </c:pt>
                <c:pt idx="38">
                  <c:v>0.56999999999999995</c:v>
                </c:pt>
                <c:pt idx="39">
                  <c:v>0.57999999999999996</c:v>
                </c:pt>
                <c:pt idx="40">
                  <c:v>0.59</c:v>
                </c:pt>
                <c:pt idx="41">
                  <c:v>0.66</c:v>
                </c:pt>
                <c:pt idx="42">
                  <c:v>0.67</c:v>
                </c:pt>
                <c:pt idx="43">
                  <c:v>0.67</c:v>
                </c:pt>
                <c:pt idx="44">
                  <c:v>0.67</c:v>
                </c:pt>
                <c:pt idx="45">
                  <c:v>0.69</c:v>
                </c:pt>
                <c:pt idx="46">
                  <c:v>0.69</c:v>
                </c:pt>
                <c:pt idx="47">
                  <c:v>0.71</c:v>
                </c:pt>
                <c:pt idx="48">
                  <c:v>0.72</c:v>
                </c:pt>
                <c:pt idx="49">
                  <c:v>0.73</c:v>
                </c:pt>
                <c:pt idx="50">
                  <c:v>0.74</c:v>
                </c:pt>
                <c:pt idx="51">
                  <c:v>0.77</c:v>
                </c:pt>
                <c:pt idx="52">
                  <c:v>0.77</c:v>
                </c:pt>
                <c:pt idx="53">
                  <c:v>0.81</c:v>
                </c:pt>
                <c:pt idx="54">
                  <c:v>0.81</c:v>
                </c:pt>
                <c:pt idx="55">
                  <c:v>0.85</c:v>
                </c:pt>
                <c:pt idx="56">
                  <c:v>0.86</c:v>
                </c:pt>
                <c:pt idx="57">
                  <c:v>0.86</c:v>
                </c:pt>
                <c:pt idx="58">
                  <c:v>0.87</c:v>
                </c:pt>
                <c:pt idx="59">
                  <c:v>0.9</c:v>
                </c:pt>
                <c:pt idx="60">
                  <c:v>0.92</c:v>
                </c:pt>
                <c:pt idx="61">
                  <c:v>0.93</c:v>
                </c:pt>
                <c:pt idx="62">
                  <c:v>0.93</c:v>
                </c:pt>
                <c:pt idx="63">
                  <c:v>0.93</c:v>
                </c:pt>
                <c:pt idx="64">
                  <c:v>0.94</c:v>
                </c:pt>
                <c:pt idx="65">
                  <c:v>0.94</c:v>
                </c:pt>
                <c:pt idx="66">
                  <c:v>0.96</c:v>
                </c:pt>
                <c:pt idx="67">
                  <c:v>1.01</c:v>
                </c:pt>
                <c:pt idx="68">
                  <c:v>1.02</c:v>
                </c:pt>
                <c:pt idx="69">
                  <c:v>1.1100000000000001</c:v>
                </c:pt>
              </c:numCache>
            </c:numRef>
          </c:xVal>
          <c:yVal>
            <c:numRef>
              <c:f>NAGLU!$Y$95:$Y$164</c:f>
              <c:numCache>
                <c:formatCode>General</c:formatCode>
                <c:ptCount val="70"/>
                <c:pt idx="0">
                  <c:v>0.47588999999999998</c:v>
                </c:pt>
                <c:pt idx="1">
                  <c:v>0</c:v>
                </c:pt>
                <c:pt idx="2">
                  <c:v>0.17552999999999999</c:v>
                </c:pt>
                <c:pt idx="3">
                  <c:v>0.22203999999999999</c:v>
                </c:pt>
                <c:pt idx="4">
                  <c:v>0.60914000000000001</c:v>
                </c:pt>
                <c:pt idx="5">
                  <c:v>0.91103999999999996</c:v>
                </c:pt>
                <c:pt idx="6">
                  <c:v>0.96492</c:v>
                </c:pt>
                <c:pt idx="7">
                  <c:v>0.14702000000000001</c:v>
                </c:pt>
                <c:pt idx="8">
                  <c:v>0.36197000000000001</c:v>
                </c:pt>
                <c:pt idx="9">
                  <c:v>0.96609</c:v>
                </c:pt>
                <c:pt idx="10">
                  <c:v>0.1</c:v>
                </c:pt>
                <c:pt idx="11">
                  <c:v>9.3429999999999999E-2</c:v>
                </c:pt>
                <c:pt idx="12">
                  <c:v>0.94499</c:v>
                </c:pt>
                <c:pt idx="13">
                  <c:v>0.36376999999999998</c:v>
                </c:pt>
                <c:pt idx="14">
                  <c:v>0.23180000000000001</c:v>
                </c:pt>
                <c:pt idx="15">
                  <c:v>0.23271</c:v>
                </c:pt>
                <c:pt idx="16">
                  <c:v>0.43680999999999998</c:v>
                </c:pt>
                <c:pt idx="17">
                  <c:v>0.27822000000000002</c:v>
                </c:pt>
                <c:pt idx="18">
                  <c:v>0.54400999999999999</c:v>
                </c:pt>
                <c:pt idx="19">
                  <c:v>0.30373</c:v>
                </c:pt>
                <c:pt idx="20">
                  <c:v>0.39701999999999998</c:v>
                </c:pt>
                <c:pt idx="21">
                  <c:v>0.69177999999999995</c:v>
                </c:pt>
                <c:pt idx="22">
                  <c:v>0.54920999999999998</c:v>
                </c:pt>
                <c:pt idx="23">
                  <c:v>0.53305999999999998</c:v>
                </c:pt>
                <c:pt idx="24">
                  <c:v>0.48441000000000001</c:v>
                </c:pt>
                <c:pt idx="25">
                  <c:v>0.97450999999999999</c:v>
                </c:pt>
                <c:pt idx="26">
                  <c:v>0.96062000000000003</c:v>
                </c:pt>
                <c:pt idx="27">
                  <c:v>0.70835999999999999</c:v>
                </c:pt>
                <c:pt idx="28">
                  <c:v>0.54625000000000001</c:v>
                </c:pt>
                <c:pt idx="29">
                  <c:v>0.58314999999999995</c:v>
                </c:pt>
                <c:pt idx="30">
                  <c:v>0.24898000000000001</c:v>
                </c:pt>
                <c:pt idx="31">
                  <c:v>0.72760999999999998</c:v>
                </c:pt>
                <c:pt idx="32">
                  <c:v>0.78576000000000001</c:v>
                </c:pt>
                <c:pt idx="33">
                  <c:v>0.18307000000000001</c:v>
                </c:pt>
                <c:pt idx="34">
                  <c:v>0.86485999999999996</c:v>
                </c:pt>
                <c:pt idx="35">
                  <c:v>0.76422000000000001</c:v>
                </c:pt>
                <c:pt idx="36">
                  <c:v>0.54593000000000003</c:v>
                </c:pt>
                <c:pt idx="37">
                  <c:v>0.42637999999999998</c:v>
                </c:pt>
                <c:pt idx="38">
                  <c:v>0.95172000000000001</c:v>
                </c:pt>
                <c:pt idx="39">
                  <c:v>0.36559999999999998</c:v>
                </c:pt>
                <c:pt idx="40">
                  <c:v>0.62700999999999996</c:v>
                </c:pt>
                <c:pt idx="41">
                  <c:v>0.7</c:v>
                </c:pt>
                <c:pt idx="42">
                  <c:v>0.95701000000000003</c:v>
                </c:pt>
                <c:pt idx="43">
                  <c:v>0.56710000000000005</c:v>
                </c:pt>
                <c:pt idx="44">
                  <c:v>0.96504000000000001</c:v>
                </c:pt>
                <c:pt idx="45">
                  <c:v>0.80764999999999998</c:v>
                </c:pt>
                <c:pt idx="46">
                  <c:v>0.76497999999999999</c:v>
                </c:pt>
                <c:pt idx="47">
                  <c:v>0.71355000000000002</c:v>
                </c:pt>
                <c:pt idx="48">
                  <c:v>0.85596000000000005</c:v>
                </c:pt>
                <c:pt idx="49">
                  <c:v>0.35787000000000002</c:v>
                </c:pt>
                <c:pt idx="50">
                  <c:v>0.36137000000000002</c:v>
                </c:pt>
                <c:pt idx="51">
                  <c:v>0.13952999999999999</c:v>
                </c:pt>
                <c:pt idx="52">
                  <c:v>0.82562000000000002</c:v>
                </c:pt>
                <c:pt idx="53">
                  <c:v>0.82091000000000003</c:v>
                </c:pt>
                <c:pt idx="54">
                  <c:v>0.86677999999999999</c:v>
                </c:pt>
                <c:pt idx="55">
                  <c:v>0.81601000000000001</c:v>
                </c:pt>
                <c:pt idx="56">
                  <c:v>0.94964000000000004</c:v>
                </c:pt>
                <c:pt idx="57">
                  <c:v>0.76034000000000002</c:v>
                </c:pt>
                <c:pt idx="58">
                  <c:v>0.88849999999999996</c:v>
                </c:pt>
                <c:pt idx="59">
                  <c:v>0.56167999999999996</c:v>
                </c:pt>
                <c:pt idx="60">
                  <c:v>0.95359000000000005</c:v>
                </c:pt>
                <c:pt idx="61">
                  <c:v>0.3553</c:v>
                </c:pt>
                <c:pt idx="62">
                  <c:v>0.89737</c:v>
                </c:pt>
                <c:pt idx="63">
                  <c:v>0.498</c:v>
                </c:pt>
                <c:pt idx="64">
                  <c:v>0.92398000000000002</c:v>
                </c:pt>
                <c:pt idx="65">
                  <c:v>0.90232000000000001</c:v>
                </c:pt>
                <c:pt idx="66">
                  <c:v>0.85658000000000001</c:v>
                </c:pt>
                <c:pt idx="67">
                  <c:v>0.83245999999999998</c:v>
                </c:pt>
                <c:pt idx="68">
                  <c:v>0.18154999999999999</c:v>
                </c:pt>
                <c:pt idx="69">
                  <c:v>0.72511999999999999</c:v>
                </c:pt>
              </c:numCache>
            </c:numRef>
          </c:yVal>
          <c:smooth val="0"/>
        </c:ser>
        <c:ser>
          <c:idx val="3"/>
          <c:order val="3"/>
          <c:tx>
            <c:strRef>
              <c:f>NAGLU!$Z$89</c:f>
              <c:strCache>
                <c:ptCount val="1"/>
                <c:pt idx="0">
                  <c:v>interface</c:v>
                </c:pt>
              </c:strCache>
            </c:strRef>
          </c:tx>
          <c:spPr>
            <a:ln w="25400" cap="rnd">
              <a:noFill/>
              <a:round/>
            </a:ln>
            <a:effectLst/>
          </c:spPr>
          <c:marker>
            <c:symbol val="x"/>
            <c:size val="8"/>
            <c:spPr>
              <a:noFill/>
              <a:ln w="25400">
                <a:solidFill>
                  <a:srgbClr val="7030A0"/>
                </a:solidFill>
              </a:ln>
              <a:effectLst/>
            </c:spPr>
          </c:marker>
          <c:xVal>
            <c:numRef>
              <c:f>NAGLU!$X$89:$X$94</c:f>
              <c:numCache>
                <c:formatCode>General</c:formatCode>
                <c:ptCount val="6"/>
                <c:pt idx="0">
                  <c:v>0.11</c:v>
                </c:pt>
                <c:pt idx="1">
                  <c:v>0.54</c:v>
                </c:pt>
                <c:pt idx="2">
                  <c:v>1.05</c:v>
                </c:pt>
                <c:pt idx="3">
                  <c:v>0.21</c:v>
                </c:pt>
                <c:pt idx="4">
                  <c:v>0.95</c:v>
                </c:pt>
                <c:pt idx="5">
                  <c:v>0.96</c:v>
                </c:pt>
              </c:numCache>
            </c:numRef>
          </c:xVal>
          <c:yVal>
            <c:numRef>
              <c:f>NAGLU!$Y$89:$Y$94</c:f>
              <c:numCache>
                <c:formatCode>General</c:formatCode>
                <c:ptCount val="6"/>
                <c:pt idx="0">
                  <c:v>0.13983000000000001</c:v>
                </c:pt>
                <c:pt idx="1">
                  <c:v>0.65330999999999995</c:v>
                </c:pt>
                <c:pt idx="2">
                  <c:v>0.53432999999999997</c:v>
                </c:pt>
                <c:pt idx="3">
                  <c:v>0.94784000000000002</c:v>
                </c:pt>
                <c:pt idx="4">
                  <c:v>0.5</c:v>
                </c:pt>
                <c:pt idx="5">
                  <c:v>0.37808000000000003</c:v>
                </c:pt>
              </c:numCache>
            </c:numRef>
          </c:yVal>
          <c:smooth val="0"/>
        </c:ser>
        <c:dLbls>
          <c:showLegendKey val="0"/>
          <c:showVal val="0"/>
          <c:showCatName val="0"/>
          <c:showSerName val="0"/>
          <c:showPercent val="0"/>
          <c:showBubbleSize val="0"/>
        </c:dLbls>
        <c:axId val="199413656"/>
        <c:axId val="199414048"/>
      </c:scatterChart>
      <c:valAx>
        <c:axId val="1994136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99414048"/>
        <c:crosses val="autoZero"/>
        <c:crossBetween val="midCat"/>
        <c:majorUnit val="0.2"/>
      </c:valAx>
      <c:valAx>
        <c:axId val="199414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99413656"/>
        <c:crosses val="autoZero"/>
        <c:crossBetween val="midCat"/>
      </c:valAx>
      <c:spPr>
        <a:noFill/>
        <a:ln>
          <a:noFill/>
        </a:ln>
        <a:effectLst/>
      </c:spPr>
    </c:plotArea>
    <c:legend>
      <c:legendPos val="b"/>
      <c:legendEntry>
        <c:idx val="4"/>
        <c:delete val="1"/>
      </c:legendEntry>
      <c:legendEntry>
        <c:idx val="5"/>
        <c:delete val="1"/>
      </c:legendEntry>
      <c:legendEntry>
        <c:idx val="6"/>
        <c:delete val="1"/>
      </c:legendEntry>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ysClr val="window" lastClr="FFFFFF"/>
    </a:solidFill>
    <a:ln>
      <a:noFill/>
    </a:ln>
    <a:effectLst/>
  </c:spPr>
  <c:txPr>
    <a:bodyPr/>
    <a:lstStyle/>
    <a:p>
      <a:pPr>
        <a:defRPr sz="1800"/>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456677724444537"/>
          <c:y val="3.4381678096689523E-2"/>
          <c:w val="0.73849105243946822"/>
          <c:h val="0.75991398989131942"/>
        </c:manualLayout>
      </c:layout>
      <c:lineChart>
        <c:grouping val="standard"/>
        <c:varyColors val="0"/>
        <c:ser>
          <c:idx val="0"/>
          <c:order val="0"/>
          <c:tx>
            <c:strRef>
              <c:f>NAGLU_plots!$A$1</c:f>
              <c:strCache>
                <c:ptCount val="1"/>
                <c:pt idx="0">
                  <c:v>NAGLU_original_Training</c:v>
                </c:pt>
              </c:strCache>
            </c:strRef>
          </c:tx>
          <c:spPr>
            <a:ln w="28575" cap="rnd">
              <a:solidFill>
                <a:schemeClr val="accent1"/>
              </a:solidFill>
              <a:round/>
            </a:ln>
            <a:effectLst/>
          </c:spPr>
          <c:marker>
            <c:symbol val="circle"/>
            <c:size val="8"/>
            <c:spPr>
              <a:solidFill>
                <a:schemeClr val="accent1"/>
              </a:solidFill>
              <a:ln w="9525">
                <a:solidFill>
                  <a:schemeClr val="accent1"/>
                </a:solidFill>
              </a:ln>
              <a:effectLst/>
            </c:spPr>
          </c:marker>
          <c:errBars>
            <c:errDir val="y"/>
            <c:errBarType val="both"/>
            <c:errValType val="cust"/>
            <c:noEndCap val="0"/>
            <c:plus>
              <c:numRef>
                <c:f>NAGLU_original!$B$155:$B$164</c:f>
                <c:numCache>
                  <c:formatCode>General</c:formatCode>
                  <c:ptCount val="10"/>
                  <c:pt idx="0">
                    <c:v>4.0273660644416722</c:v>
                  </c:pt>
                  <c:pt idx="1">
                    <c:v>1.8434596647975958</c:v>
                  </c:pt>
                  <c:pt idx="2">
                    <c:v>1.5742539172478764</c:v>
                  </c:pt>
                  <c:pt idx="3">
                    <c:v>0.88140507057186801</c:v>
                  </c:pt>
                  <c:pt idx="4">
                    <c:v>0.38542470007265045</c:v>
                  </c:pt>
                  <c:pt idx="5">
                    <c:v>0.4220526055028157</c:v>
                  </c:pt>
                  <c:pt idx="6">
                    <c:v>0.64421898468346139</c:v>
                  </c:pt>
                  <c:pt idx="7">
                    <c:v>0.39455953789575987</c:v>
                  </c:pt>
                  <c:pt idx="8">
                    <c:v>0.42710792973273792</c:v>
                  </c:pt>
                  <c:pt idx="9">
                    <c:v>0.20427438626845812</c:v>
                  </c:pt>
                </c:numCache>
              </c:numRef>
            </c:plus>
            <c:minus>
              <c:numRef>
                <c:f>NAGLU_original!$B$155:$B$164</c:f>
                <c:numCache>
                  <c:formatCode>General</c:formatCode>
                  <c:ptCount val="10"/>
                  <c:pt idx="0">
                    <c:v>4.0273660644416722</c:v>
                  </c:pt>
                  <c:pt idx="1">
                    <c:v>1.8434596647975958</c:v>
                  </c:pt>
                  <c:pt idx="2">
                    <c:v>1.5742539172478764</c:v>
                  </c:pt>
                  <c:pt idx="3">
                    <c:v>0.88140507057186801</c:v>
                  </c:pt>
                  <c:pt idx="4">
                    <c:v>0.38542470007265045</c:v>
                  </c:pt>
                  <c:pt idx="5">
                    <c:v>0.4220526055028157</c:v>
                  </c:pt>
                  <c:pt idx="6">
                    <c:v>0.64421898468346139</c:v>
                  </c:pt>
                  <c:pt idx="7">
                    <c:v>0.39455953789575987</c:v>
                  </c:pt>
                  <c:pt idx="8">
                    <c:v>0.42710792973273792</c:v>
                  </c:pt>
                  <c:pt idx="9">
                    <c:v>0.20427438626845812</c:v>
                  </c:pt>
                </c:numCache>
              </c:numRef>
            </c:minus>
            <c:spPr>
              <a:noFill/>
              <a:ln w="12700" cap="flat" cmpd="sng" algn="ctr">
                <a:solidFill>
                  <a:schemeClr val="accent1"/>
                </a:solidFill>
                <a:round/>
              </a:ln>
              <a:effectLst/>
            </c:spPr>
          </c:errBars>
          <c:cat>
            <c:numRef>
              <c:f>NAGLU_original!$A$144:$A$153</c:f>
              <c:numCache>
                <c:formatCode>General</c:formatCode>
                <c:ptCount val="10"/>
                <c:pt idx="0">
                  <c:v>5</c:v>
                </c:pt>
                <c:pt idx="1">
                  <c:v>10</c:v>
                </c:pt>
                <c:pt idx="2">
                  <c:v>20</c:v>
                </c:pt>
                <c:pt idx="3">
                  <c:v>40</c:v>
                </c:pt>
                <c:pt idx="4">
                  <c:v>60</c:v>
                </c:pt>
                <c:pt idx="5">
                  <c:v>80</c:v>
                </c:pt>
                <c:pt idx="6">
                  <c:v>100</c:v>
                </c:pt>
                <c:pt idx="7">
                  <c:v>120</c:v>
                </c:pt>
                <c:pt idx="8">
                  <c:v>140</c:v>
                </c:pt>
                <c:pt idx="9">
                  <c:v>160</c:v>
                </c:pt>
              </c:numCache>
            </c:numRef>
          </c:cat>
          <c:val>
            <c:numRef>
              <c:f>NAGLU_original!$B$144:$B$153</c:f>
              <c:numCache>
                <c:formatCode>General</c:formatCode>
                <c:ptCount val="10"/>
                <c:pt idx="0">
                  <c:v>27.972271307480003</c:v>
                </c:pt>
                <c:pt idx="1">
                  <c:v>28.306047837899996</c:v>
                </c:pt>
                <c:pt idx="2">
                  <c:v>26.365077342589995</c:v>
                </c:pt>
                <c:pt idx="3">
                  <c:v>25.23359619567</c:v>
                </c:pt>
                <c:pt idx="4">
                  <c:v>26.430918772170003</c:v>
                </c:pt>
                <c:pt idx="5">
                  <c:v>25.52333483009</c:v>
                </c:pt>
                <c:pt idx="6">
                  <c:v>25.651844544630002</c:v>
                </c:pt>
                <c:pt idx="7">
                  <c:v>25.890473223289995</c:v>
                </c:pt>
                <c:pt idx="8">
                  <c:v>25.643861961940001</c:v>
                </c:pt>
                <c:pt idx="9">
                  <c:v>25.724331119059997</c:v>
                </c:pt>
              </c:numCache>
            </c:numRef>
          </c:val>
          <c:smooth val="0"/>
        </c:ser>
        <c:ser>
          <c:idx val="1"/>
          <c:order val="1"/>
          <c:tx>
            <c:strRef>
              <c:f>NAGLU_plots!$A$2</c:f>
              <c:strCache>
                <c:ptCount val="1"/>
                <c:pt idx="0">
                  <c:v>NAGLU_original_CrossValidation</c:v>
                </c:pt>
              </c:strCache>
            </c:strRef>
          </c:tx>
          <c:spPr>
            <a:ln w="28575" cap="rnd">
              <a:solidFill>
                <a:schemeClr val="accent2"/>
              </a:solidFill>
              <a:round/>
            </a:ln>
            <a:effectLst/>
          </c:spPr>
          <c:marker>
            <c:symbol val="circle"/>
            <c:size val="8"/>
            <c:spPr>
              <a:solidFill>
                <a:schemeClr val="accent2"/>
              </a:solidFill>
              <a:ln w="9525">
                <a:solidFill>
                  <a:schemeClr val="accent2"/>
                </a:solidFill>
              </a:ln>
              <a:effectLst/>
            </c:spPr>
          </c:marker>
          <c:errBars>
            <c:errDir val="y"/>
            <c:errBarType val="both"/>
            <c:errValType val="cust"/>
            <c:noEndCap val="0"/>
            <c:plus>
              <c:numRef>
                <c:f>NAGLU_original!$C$155:$C$164</c:f>
                <c:numCache>
                  <c:formatCode>General</c:formatCode>
                  <c:ptCount val="10"/>
                  <c:pt idx="0">
                    <c:v>8.345211273439002</c:v>
                  </c:pt>
                  <c:pt idx="1">
                    <c:v>2.4651922299370237</c:v>
                  </c:pt>
                  <c:pt idx="2">
                    <c:v>1.9349509330962882</c:v>
                  </c:pt>
                  <c:pt idx="3">
                    <c:v>1.0503317742397003</c:v>
                  </c:pt>
                  <c:pt idx="4">
                    <c:v>0.4411314456384603</c:v>
                  </c:pt>
                  <c:pt idx="5">
                    <c:v>0.46245145827625173</c:v>
                  </c:pt>
                  <c:pt idx="6">
                    <c:v>0.68549832585132009</c:v>
                  </c:pt>
                  <c:pt idx="7">
                    <c:v>0.41354959714967565</c:v>
                  </c:pt>
                  <c:pt idx="8">
                    <c:v>0.43055704613664758</c:v>
                  </c:pt>
                  <c:pt idx="9">
                    <c:v>0.19792389263417903</c:v>
                  </c:pt>
                </c:numCache>
              </c:numRef>
            </c:plus>
            <c:minus>
              <c:numRef>
                <c:f>NAGLU_original!$C$155:$C$164</c:f>
                <c:numCache>
                  <c:formatCode>General</c:formatCode>
                  <c:ptCount val="10"/>
                  <c:pt idx="0">
                    <c:v>8.345211273439002</c:v>
                  </c:pt>
                  <c:pt idx="1">
                    <c:v>2.4651922299370237</c:v>
                  </c:pt>
                  <c:pt idx="2">
                    <c:v>1.9349509330962882</c:v>
                  </c:pt>
                  <c:pt idx="3">
                    <c:v>1.0503317742397003</c:v>
                  </c:pt>
                  <c:pt idx="4">
                    <c:v>0.4411314456384603</c:v>
                  </c:pt>
                  <c:pt idx="5">
                    <c:v>0.46245145827625173</c:v>
                  </c:pt>
                  <c:pt idx="6">
                    <c:v>0.68549832585132009</c:v>
                  </c:pt>
                  <c:pt idx="7">
                    <c:v>0.41354959714967565</c:v>
                  </c:pt>
                  <c:pt idx="8">
                    <c:v>0.43055704613664758</c:v>
                  </c:pt>
                  <c:pt idx="9">
                    <c:v>0.19792389263417903</c:v>
                  </c:pt>
                </c:numCache>
              </c:numRef>
            </c:minus>
            <c:spPr>
              <a:noFill/>
              <a:ln w="12700" cap="flat" cmpd="sng" algn="ctr">
                <a:solidFill>
                  <a:schemeClr val="accent2"/>
                </a:solidFill>
                <a:round/>
              </a:ln>
              <a:effectLst/>
            </c:spPr>
          </c:errBars>
          <c:cat>
            <c:numRef>
              <c:f>NAGLU_original!$A$144:$A$153</c:f>
              <c:numCache>
                <c:formatCode>General</c:formatCode>
                <c:ptCount val="10"/>
                <c:pt idx="0">
                  <c:v>5</c:v>
                </c:pt>
                <c:pt idx="1">
                  <c:v>10</c:v>
                </c:pt>
                <c:pt idx="2">
                  <c:v>20</c:v>
                </c:pt>
                <c:pt idx="3">
                  <c:v>40</c:v>
                </c:pt>
                <c:pt idx="4">
                  <c:v>60</c:v>
                </c:pt>
                <c:pt idx="5">
                  <c:v>80</c:v>
                </c:pt>
                <c:pt idx="6">
                  <c:v>100</c:v>
                </c:pt>
                <c:pt idx="7">
                  <c:v>120</c:v>
                </c:pt>
                <c:pt idx="8">
                  <c:v>140</c:v>
                </c:pt>
                <c:pt idx="9">
                  <c:v>160</c:v>
                </c:pt>
              </c:numCache>
            </c:numRef>
          </c:cat>
          <c:val>
            <c:numRef>
              <c:f>NAGLU_original!$C$144:$C$153</c:f>
              <c:numCache>
                <c:formatCode>General</c:formatCode>
                <c:ptCount val="10"/>
                <c:pt idx="0">
                  <c:v>24.049249999999997</c:v>
                </c:pt>
                <c:pt idx="1">
                  <c:v>34.052913239619997</c:v>
                </c:pt>
                <c:pt idx="2">
                  <c:v>29.684392904390002</c:v>
                </c:pt>
                <c:pt idx="3">
                  <c:v>26.781329841859996</c:v>
                </c:pt>
                <c:pt idx="4">
                  <c:v>27.545551667879998</c:v>
                </c:pt>
                <c:pt idx="5">
                  <c:v>26.407240816280002</c:v>
                </c:pt>
                <c:pt idx="6">
                  <c:v>26.445966185400003</c:v>
                </c:pt>
                <c:pt idx="7">
                  <c:v>26.562622594819999</c:v>
                </c:pt>
                <c:pt idx="8">
                  <c:v>26.27859935579</c:v>
                </c:pt>
                <c:pt idx="9">
                  <c:v>26.269735706680002</c:v>
                </c:pt>
              </c:numCache>
            </c:numRef>
          </c:val>
          <c:smooth val="0"/>
        </c:ser>
        <c:ser>
          <c:idx val="2"/>
          <c:order val="2"/>
          <c:tx>
            <c:strRef>
              <c:f>NAGLU_plots!$A$3</c:f>
              <c:strCache>
                <c:ptCount val="1"/>
                <c:pt idx="0">
                  <c:v>NAGLU_original_Testing</c:v>
                </c:pt>
              </c:strCache>
            </c:strRef>
          </c:tx>
          <c:spPr>
            <a:ln w="28575" cap="rnd">
              <a:solidFill>
                <a:schemeClr val="accent3"/>
              </a:solidFill>
              <a:round/>
            </a:ln>
            <a:effectLst/>
          </c:spPr>
          <c:marker>
            <c:symbol val="circle"/>
            <c:size val="8"/>
            <c:spPr>
              <a:solidFill>
                <a:schemeClr val="accent3"/>
              </a:solidFill>
              <a:ln w="9525">
                <a:solidFill>
                  <a:schemeClr val="accent3"/>
                </a:solidFill>
              </a:ln>
              <a:effectLst/>
            </c:spPr>
          </c:marker>
          <c:errBars>
            <c:errDir val="y"/>
            <c:errBarType val="both"/>
            <c:errValType val="cust"/>
            <c:noEndCap val="0"/>
            <c:plus>
              <c:numRef>
                <c:f>NAGLU_original!$D$155:$D$164</c:f>
                <c:numCache>
                  <c:formatCode>General</c:formatCode>
                  <c:ptCount val="10"/>
                  <c:pt idx="0">
                    <c:v>1.5439030105530902</c:v>
                  </c:pt>
                  <c:pt idx="1">
                    <c:v>1.5353099793634586</c:v>
                  </c:pt>
                  <c:pt idx="2">
                    <c:v>1.5380990363328273</c:v>
                  </c:pt>
                  <c:pt idx="3">
                    <c:v>0.97282994094193598</c:v>
                  </c:pt>
                  <c:pt idx="4">
                    <c:v>1.5864326842231153</c:v>
                  </c:pt>
                  <c:pt idx="5">
                    <c:v>1.3630989208584969</c:v>
                  </c:pt>
                  <c:pt idx="6">
                    <c:v>0.98465224495550996</c:v>
                  </c:pt>
                  <c:pt idx="7">
                    <c:v>0.94829307556771991</c:v>
                  </c:pt>
                  <c:pt idx="8">
                    <c:v>0.95644168975241284</c:v>
                  </c:pt>
                  <c:pt idx="9">
                    <c:v>1.0067160089011189</c:v>
                  </c:pt>
                </c:numCache>
              </c:numRef>
            </c:plus>
            <c:minus>
              <c:numRef>
                <c:f>NAGLU_original!$D$155:$D$164</c:f>
                <c:numCache>
                  <c:formatCode>General</c:formatCode>
                  <c:ptCount val="10"/>
                  <c:pt idx="0">
                    <c:v>1.5439030105530902</c:v>
                  </c:pt>
                  <c:pt idx="1">
                    <c:v>1.5353099793634586</c:v>
                  </c:pt>
                  <c:pt idx="2">
                    <c:v>1.5380990363328273</c:v>
                  </c:pt>
                  <c:pt idx="3">
                    <c:v>0.97282994094193598</c:v>
                  </c:pt>
                  <c:pt idx="4">
                    <c:v>1.5864326842231153</c:v>
                  </c:pt>
                  <c:pt idx="5">
                    <c:v>1.3630989208584969</c:v>
                  </c:pt>
                  <c:pt idx="6">
                    <c:v>0.98465224495550996</c:v>
                  </c:pt>
                  <c:pt idx="7">
                    <c:v>0.94829307556771991</c:v>
                  </c:pt>
                  <c:pt idx="8">
                    <c:v>0.95644168975241284</c:v>
                  </c:pt>
                  <c:pt idx="9">
                    <c:v>1.0067160089011189</c:v>
                  </c:pt>
                </c:numCache>
              </c:numRef>
            </c:minus>
            <c:spPr>
              <a:noFill/>
              <a:ln w="12700" cap="flat" cmpd="sng" algn="ctr">
                <a:solidFill>
                  <a:schemeClr val="accent3"/>
                </a:solidFill>
                <a:round/>
              </a:ln>
              <a:effectLst/>
            </c:spPr>
          </c:errBars>
          <c:val>
            <c:numRef>
              <c:f>NAGLU_original!$D$144:$D$153</c:f>
              <c:numCache>
                <c:formatCode>General</c:formatCode>
                <c:ptCount val="10"/>
                <c:pt idx="0">
                  <c:v>37.724451739590002</c:v>
                </c:pt>
                <c:pt idx="1">
                  <c:v>33.655027980489997</c:v>
                </c:pt>
                <c:pt idx="2">
                  <c:v>28.898856877510006</c:v>
                </c:pt>
                <c:pt idx="3">
                  <c:v>27.787162693980001</c:v>
                </c:pt>
                <c:pt idx="4">
                  <c:v>25.28521718859</c:v>
                </c:pt>
                <c:pt idx="5">
                  <c:v>26.330638675400003</c:v>
                </c:pt>
                <c:pt idx="6">
                  <c:v>26.575029785110001</c:v>
                </c:pt>
                <c:pt idx="7">
                  <c:v>25.775676706720002</c:v>
                </c:pt>
                <c:pt idx="8">
                  <c:v>26.266510387410001</c:v>
                </c:pt>
                <c:pt idx="9">
                  <c:v>26.305372595729999</c:v>
                </c:pt>
              </c:numCache>
            </c:numRef>
          </c:val>
          <c:smooth val="0"/>
        </c:ser>
        <c:ser>
          <c:idx val="3"/>
          <c:order val="3"/>
          <c:tx>
            <c:strRef>
              <c:f>NAGLU_random!$A$13</c:f>
              <c:strCache>
                <c:ptCount val="1"/>
                <c:pt idx="0">
                  <c:v>challenge_real_performance</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Pt>
            <c:idx val="9"/>
            <c:marker>
              <c:symbol val="square"/>
              <c:size val="9"/>
              <c:spPr>
                <a:solidFill>
                  <a:srgbClr val="7030A0"/>
                </a:solidFill>
                <a:ln w="9525">
                  <a:solidFill>
                    <a:srgbClr val="7030A0"/>
                  </a:solidFill>
                </a:ln>
                <a:effectLst/>
              </c:spPr>
            </c:marker>
            <c:bubble3D val="0"/>
          </c:dPt>
          <c:dLbls>
            <c:dLbl>
              <c:idx val="9"/>
              <c:layout>
                <c:manualLayout>
                  <c:x val="-0.1056457707789297"/>
                  <c:y val="-0.10774309762068218"/>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lumMod val="75000"/>
                          <a:lumOff val="25000"/>
                        </a:schemeClr>
                      </a:solidFill>
                      <a:effectLst>
                        <a:outerShdw blurRad="38100" dist="38100" dir="2700000" algn="tl">
                          <a:srgbClr val="000000">
                            <a:alpha val="43137"/>
                          </a:srgbClr>
                        </a:outerShdw>
                      </a:effectLst>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1984796136907915"/>
                      <c:h val="0.1590272745275054"/>
                    </c:manualLayout>
                  </c15:layout>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NAGLU_random!$B$14:$B$23</c:f>
              <c:numCache>
                <c:formatCode>General</c:formatCode>
                <c:ptCount val="10"/>
                <c:pt idx="9">
                  <c:v>30.615621394947599</c:v>
                </c:pt>
              </c:numCache>
            </c:numRef>
          </c:val>
          <c:smooth val="0"/>
        </c:ser>
        <c:dLbls>
          <c:showLegendKey val="0"/>
          <c:showVal val="0"/>
          <c:showCatName val="0"/>
          <c:showSerName val="0"/>
          <c:showPercent val="0"/>
          <c:showBubbleSize val="0"/>
        </c:dLbls>
        <c:marker val="1"/>
        <c:smooth val="0"/>
        <c:axId val="199414440"/>
        <c:axId val="199414832"/>
      </c:lineChart>
      <c:catAx>
        <c:axId val="199414440"/>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a:t>Training size</a:t>
                </a:r>
              </a:p>
            </c:rich>
          </c:tx>
          <c:layout>
            <c:manualLayout>
              <c:xMode val="edge"/>
              <c:yMode val="edge"/>
              <c:x val="7.9286564560091487E-4"/>
              <c:y val="0.8463580039868021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99414832"/>
        <c:crosses val="autoZero"/>
        <c:auto val="1"/>
        <c:lblAlgn val="ctr"/>
        <c:lblOffset val="100"/>
        <c:noMultiLvlLbl val="0"/>
      </c:catAx>
      <c:valAx>
        <c:axId val="199414832"/>
        <c:scaling>
          <c:orientation val="minMax"/>
          <c:max val="4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dirty="0"/>
                  <a:t>RMS Error </a:t>
                </a:r>
                <a:r>
                  <a:rPr lang="en-US" dirty="0" smtClean="0"/>
                  <a:t>(relative enzyme activity %)</a:t>
                </a:r>
                <a:endParaRPr lang="en-US" dirty="0"/>
              </a:p>
            </c:rich>
          </c:tx>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99414440"/>
        <c:crosses val="autoZero"/>
        <c:crossBetween val="between"/>
      </c:valAx>
      <c:spPr>
        <a:noFill/>
        <a:ln>
          <a:noFill/>
        </a:ln>
        <a:effectLst/>
      </c:spPr>
    </c:plotArea>
    <c:plotVisOnly val="1"/>
    <c:dispBlanksAs val="gap"/>
    <c:showDLblsOverMax val="0"/>
  </c:chart>
  <c:spPr>
    <a:noFill/>
    <a:ln>
      <a:noFill/>
    </a:ln>
    <a:effectLst/>
  </c:spPr>
  <c:txPr>
    <a:bodyPr/>
    <a:lstStyle/>
    <a:p>
      <a:pPr>
        <a:defRPr sz="1600"/>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4172608642646701"/>
          <c:y val="4.7766455250339047E-2"/>
          <c:w val="0.72746732544530135"/>
          <c:h val="0.76579849650063092"/>
        </c:manualLayout>
      </c:layout>
      <c:lineChart>
        <c:grouping val="standard"/>
        <c:varyColors val="0"/>
        <c:ser>
          <c:idx val="0"/>
          <c:order val="0"/>
          <c:tx>
            <c:strRef>
              <c:f>NAGLU_plots!$A$1</c:f>
              <c:strCache>
                <c:ptCount val="1"/>
                <c:pt idx="0">
                  <c:v>NAGLU_original_Training</c:v>
                </c:pt>
              </c:strCache>
            </c:strRef>
          </c:tx>
          <c:spPr>
            <a:ln w="28575" cap="rnd">
              <a:solidFill>
                <a:schemeClr val="accent1"/>
              </a:solidFill>
              <a:round/>
            </a:ln>
            <a:effectLst/>
          </c:spPr>
          <c:marker>
            <c:symbol val="circle"/>
            <c:size val="8"/>
            <c:spPr>
              <a:solidFill>
                <a:schemeClr val="accent1"/>
              </a:solidFill>
              <a:ln w="9525">
                <a:solidFill>
                  <a:schemeClr val="accent1"/>
                </a:solidFill>
              </a:ln>
              <a:effectLst/>
            </c:spPr>
          </c:marker>
          <c:errBars>
            <c:errDir val="y"/>
            <c:errBarType val="both"/>
            <c:errValType val="cust"/>
            <c:noEndCap val="0"/>
            <c:plus>
              <c:numRef>
                <c:f>NAGLU_original!$N$155:$N$164</c:f>
                <c:numCache>
                  <c:formatCode>General</c:formatCode>
                  <c:ptCount val="10"/>
                  <c:pt idx="0">
                    <c:v>3.3694913892488611E-2</c:v>
                  </c:pt>
                  <c:pt idx="1">
                    <c:v>4.9165139432213158E-2</c:v>
                  </c:pt>
                  <c:pt idx="2">
                    <c:v>4.966692852975798E-2</c:v>
                  </c:pt>
                  <c:pt idx="3">
                    <c:v>3.1310625036554698E-2</c:v>
                  </c:pt>
                  <c:pt idx="4">
                    <c:v>1.282526029476988E-2</c:v>
                  </c:pt>
                  <c:pt idx="5">
                    <c:v>6.7109609603393811E-3</c:v>
                  </c:pt>
                  <c:pt idx="6">
                    <c:v>1.6857464056020711E-2</c:v>
                  </c:pt>
                  <c:pt idx="7">
                    <c:v>6.6163056610872018E-3</c:v>
                  </c:pt>
                  <c:pt idx="8">
                    <c:v>8.6431475631861231E-3</c:v>
                  </c:pt>
                  <c:pt idx="9">
                    <c:v>5.3974422401185254E-3</c:v>
                  </c:pt>
                </c:numCache>
              </c:numRef>
            </c:plus>
            <c:minus>
              <c:numRef>
                <c:f>NAGLU_original!$N$155:$N$164</c:f>
                <c:numCache>
                  <c:formatCode>General</c:formatCode>
                  <c:ptCount val="10"/>
                  <c:pt idx="0">
                    <c:v>3.3694913892488611E-2</c:v>
                  </c:pt>
                  <c:pt idx="1">
                    <c:v>4.9165139432213158E-2</c:v>
                  </c:pt>
                  <c:pt idx="2">
                    <c:v>4.966692852975798E-2</c:v>
                  </c:pt>
                  <c:pt idx="3">
                    <c:v>3.1310625036554698E-2</c:v>
                  </c:pt>
                  <c:pt idx="4">
                    <c:v>1.282526029476988E-2</c:v>
                  </c:pt>
                  <c:pt idx="5">
                    <c:v>6.7109609603393811E-3</c:v>
                  </c:pt>
                  <c:pt idx="6">
                    <c:v>1.6857464056020711E-2</c:v>
                  </c:pt>
                  <c:pt idx="7">
                    <c:v>6.6163056610872018E-3</c:v>
                  </c:pt>
                  <c:pt idx="8">
                    <c:v>8.6431475631861231E-3</c:v>
                  </c:pt>
                  <c:pt idx="9">
                    <c:v>5.3974422401185254E-3</c:v>
                  </c:pt>
                </c:numCache>
              </c:numRef>
            </c:minus>
            <c:spPr>
              <a:noFill/>
              <a:ln w="12700" cap="flat" cmpd="sng" algn="ctr">
                <a:solidFill>
                  <a:schemeClr val="accent1"/>
                </a:solidFill>
                <a:round/>
              </a:ln>
              <a:effectLst/>
            </c:spPr>
          </c:errBars>
          <c:cat>
            <c:numRef>
              <c:f>NAGLU_original!$A$144:$A$153</c:f>
              <c:numCache>
                <c:formatCode>General</c:formatCode>
                <c:ptCount val="10"/>
                <c:pt idx="0">
                  <c:v>5</c:v>
                </c:pt>
                <c:pt idx="1">
                  <c:v>10</c:v>
                </c:pt>
                <c:pt idx="2">
                  <c:v>20</c:v>
                </c:pt>
                <c:pt idx="3">
                  <c:v>40</c:v>
                </c:pt>
                <c:pt idx="4">
                  <c:v>60</c:v>
                </c:pt>
                <c:pt idx="5">
                  <c:v>80</c:v>
                </c:pt>
                <c:pt idx="6">
                  <c:v>100</c:v>
                </c:pt>
                <c:pt idx="7">
                  <c:v>120</c:v>
                </c:pt>
                <c:pt idx="8">
                  <c:v>140</c:v>
                </c:pt>
                <c:pt idx="9">
                  <c:v>160</c:v>
                </c:pt>
              </c:numCache>
            </c:numRef>
          </c:cat>
          <c:val>
            <c:numRef>
              <c:f>NAGLU_original!$N$144:$N$153</c:f>
              <c:numCache>
                <c:formatCode>General</c:formatCode>
                <c:ptCount val="10"/>
                <c:pt idx="0">
                  <c:v>0.7972499999999999</c:v>
                </c:pt>
                <c:pt idx="1">
                  <c:v>0.70766011903999992</c:v>
                </c:pt>
                <c:pt idx="2">
                  <c:v>0.68398324302000002</c:v>
                </c:pt>
                <c:pt idx="3">
                  <c:v>0.69277574845000012</c:v>
                </c:pt>
                <c:pt idx="4">
                  <c:v>0.67190729958000006</c:v>
                </c:pt>
                <c:pt idx="5">
                  <c:v>0.68765596554999997</c:v>
                </c:pt>
                <c:pt idx="6">
                  <c:v>0.68397785229000008</c:v>
                </c:pt>
                <c:pt idx="7">
                  <c:v>0.68392681979000003</c:v>
                </c:pt>
                <c:pt idx="8">
                  <c:v>0.68582726875</c:v>
                </c:pt>
                <c:pt idx="9">
                  <c:v>0.68532877830999994</c:v>
                </c:pt>
              </c:numCache>
            </c:numRef>
          </c:val>
          <c:smooth val="0"/>
        </c:ser>
        <c:ser>
          <c:idx val="1"/>
          <c:order val="1"/>
          <c:tx>
            <c:strRef>
              <c:f>NAGLU_plots!$A$2</c:f>
              <c:strCache>
                <c:ptCount val="1"/>
                <c:pt idx="0">
                  <c:v>NAGLU_original_CrossValidation</c:v>
                </c:pt>
              </c:strCache>
            </c:strRef>
          </c:tx>
          <c:spPr>
            <a:ln w="28575" cap="rnd">
              <a:solidFill>
                <a:schemeClr val="accent2"/>
              </a:solidFill>
              <a:round/>
            </a:ln>
            <a:effectLst/>
          </c:spPr>
          <c:marker>
            <c:symbol val="circle"/>
            <c:size val="8"/>
            <c:spPr>
              <a:solidFill>
                <a:schemeClr val="accent2"/>
              </a:solidFill>
              <a:ln w="9525">
                <a:solidFill>
                  <a:schemeClr val="accent2"/>
                </a:solidFill>
              </a:ln>
              <a:effectLst/>
            </c:spPr>
          </c:marker>
          <c:errBars>
            <c:errDir val="y"/>
            <c:errBarType val="both"/>
            <c:errValType val="cust"/>
            <c:noEndCap val="0"/>
            <c:plus>
              <c:numRef>
                <c:f>NAGLU_original!$O$155:$O$164</c:f>
                <c:numCache>
                  <c:formatCode>General</c:formatCode>
                  <c:ptCount val="10"/>
                  <c:pt idx="2">
                    <c:v>8.2753740882044624E-2</c:v>
                  </c:pt>
                  <c:pt idx="3">
                    <c:v>4.8855484168446567E-2</c:v>
                  </c:pt>
                  <c:pt idx="4">
                    <c:v>3.2253539824569674E-2</c:v>
                  </c:pt>
                  <c:pt idx="5">
                    <c:v>1.9600631380817919E-2</c:v>
                  </c:pt>
                  <c:pt idx="6">
                    <c:v>1.2663642947112952E-2</c:v>
                  </c:pt>
                  <c:pt idx="7">
                    <c:v>1.4386540647126446E-2</c:v>
                  </c:pt>
                  <c:pt idx="8">
                    <c:v>1.4398645686852622E-2</c:v>
                  </c:pt>
                  <c:pt idx="9">
                    <c:v>5.8252562686640693E-3</c:v>
                  </c:pt>
                </c:numCache>
              </c:numRef>
            </c:plus>
            <c:minus>
              <c:numRef>
                <c:f>NAGLU_original!$O$155:$O$164</c:f>
                <c:numCache>
                  <c:formatCode>General</c:formatCode>
                  <c:ptCount val="10"/>
                  <c:pt idx="2">
                    <c:v>8.2753740882044624E-2</c:v>
                  </c:pt>
                  <c:pt idx="3">
                    <c:v>4.8855484168446567E-2</c:v>
                  </c:pt>
                  <c:pt idx="4">
                    <c:v>3.2253539824569674E-2</c:v>
                  </c:pt>
                  <c:pt idx="5">
                    <c:v>1.9600631380817919E-2</c:v>
                  </c:pt>
                  <c:pt idx="6">
                    <c:v>1.2663642947112952E-2</c:v>
                  </c:pt>
                  <c:pt idx="7">
                    <c:v>1.4386540647126446E-2</c:v>
                  </c:pt>
                  <c:pt idx="8">
                    <c:v>1.4398645686852622E-2</c:v>
                  </c:pt>
                  <c:pt idx="9">
                    <c:v>5.8252562686640693E-3</c:v>
                  </c:pt>
                </c:numCache>
              </c:numRef>
            </c:minus>
            <c:spPr>
              <a:noFill/>
              <a:ln w="12700" cap="flat" cmpd="sng" algn="ctr">
                <a:solidFill>
                  <a:schemeClr val="accent2"/>
                </a:solidFill>
                <a:round/>
              </a:ln>
              <a:effectLst/>
            </c:spPr>
          </c:errBars>
          <c:cat>
            <c:numRef>
              <c:f>NAGLU_original!$A$144:$A$153</c:f>
              <c:numCache>
                <c:formatCode>General</c:formatCode>
                <c:ptCount val="10"/>
                <c:pt idx="0">
                  <c:v>5</c:v>
                </c:pt>
                <c:pt idx="1">
                  <c:v>10</c:v>
                </c:pt>
                <c:pt idx="2">
                  <c:v>20</c:v>
                </c:pt>
                <c:pt idx="3">
                  <c:v>40</c:v>
                </c:pt>
                <c:pt idx="4">
                  <c:v>60</c:v>
                </c:pt>
                <c:pt idx="5">
                  <c:v>80</c:v>
                </c:pt>
                <c:pt idx="6">
                  <c:v>100</c:v>
                </c:pt>
                <c:pt idx="7">
                  <c:v>120</c:v>
                </c:pt>
                <c:pt idx="8">
                  <c:v>140</c:v>
                </c:pt>
                <c:pt idx="9">
                  <c:v>160</c:v>
                </c:pt>
              </c:numCache>
            </c:numRef>
          </c:cat>
          <c:val>
            <c:numRef>
              <c:f>NAGLU_original!$O$144:$O$153</c:f>
              <c:numCache>
                <c:formatCode>General</c:formatCode>
                <c:ptCount val="10"/>
                <c:pt idx="2">
                  <c:v>0.48998573070000007</c:v>
                </c:pt>
                <c:pt idx="3">
                  <c:v>0.57230000000000003</c:v>
                </c:pt>
                <c:pt idx="4">
                  <c:v>0.58745357141999999</c:v>
                </c:pt>
                <c:pt idx="5">
                  <c:v>0.62437619046999993</c:v>
                </c:pt>
                <c:pt idx="6">
                  <c:v>0.62820086581000001</c:v>
                </c:pt>
                <c:pt idx="7">
                  <c:v>0.63458513985999998</c:v>
                </c:pt>
                <c:pt idx="8">
                  <c:v>0.63882160340000005</c:v>
                </c:pt>
                <c:pt idx="9">
                  <c:v>0.64699109566000002</c:v>
                </c:pt>
              </c:numCache>
            </c:numRef>
          </c:val>
          <c:smooth val="0"/>
        </c:ser>
        <c:ser>
          <c:idx val="2"/>
          <c:order val="2"/>
          <c:tx>
            <c:strRef>
              <c:f>NAGLU_plots!$A$3</c:f>
              <c:strCache>
                <c:ptCount val="1"/>
                <c:pt idx="0">
                  <c:v>NAGLU_original_Testing</c:v>
                </c:pt>
              </c:strCache>
            </c:strRef>
          </c:tx>
          <c:spPr>
            <a:ln w="28575" cap="rnd">
              <a:solidFill>
                <a:schemeClr val="accent3"/>
              </a:solidFill>
              <a:round/>
            </a:ln>
            <a:effectLst/>
          </c:spPr>
          <c:marker>
            <c:symbol val="circle"/>
            <c:size val="8"/>
            <c:spPr>
              <a:solidFill>
                <a:schemeClr val="accent3"/>
              </a:solidFill>
              <a:ln w="9525">
                <a:solidFill>
                  <a:schemeClr val="accent3"/>
                </a:solidFill>
              </a:ln>
              <a:effectLst/>
            </c:spPr>
          </c:marker>
          <c:errBars>
            <c:errDir val="y"/>
            <c:errBarType val="both"/>
            <c:errValType val="cust"/>
            <c:noEndCap val="0"/>
            <c:plus>
              <c:numRef>
                <c:f>NAGLU_original!$P$155:$P$164</c:f>
                <c:numCache>
                  <c:formatCode>General</c:formatCode>
                  <c:ptCount val="10"/>
                  <c:pt idx="0">
                    <c:v>7.2275892469624903E-2</c:v>
                  </c:pt>
                  <c:pt idx="1">
                    <c:v>3.3924121645209096E-2</c:v>
                  </c:pt>
                  <c:pt idx="2">
                    <c:v>2.9511301505893272E-2</c:v>
                  </c:pt>
                  <c:pt idx="3">
                    <c:v>3.5495323590556481E-2</c:v>
                  </c:pt>
                  <c:pt idx="4">
                    <c:v>2.6122006082776036E-2</c:v>
                  </c:pt>
                  <c:pt idx="5">
                    <c:v>2.8423033656504351E-2</c:v>
                  </c:pt>
                  <c:pt idx="6">
                    <c:v>2.7794937921843423E-2</c:v>
                  </c:pt>
                  <c:pt idx="7">
                    <c:v>2.6797113669853538E-2</c:v>
                  </c:pt>
                  <c:pt idx="8">
                    <c:v>3.4902229568551567E-2</c:v>
                  </c:pt>
                  <c:pt idx="9">
                    <c:v>2.8596091395496827E-2</c:v>
                  </c:pt>
                </c:numCache>
              </c:numRef>
            </c:plus>
            <c:minus>
              <c:numRef>
                <c:f>NAGLU_original!$P$155:$P$164</c:f>
                <c:numCache>
                  <c:formatCode>General</c:formatCode>
                  <c:ptCount val="10"/>
                  <c:pt idx="0">
                    <c:v>7.2275892469624903E-2</c:v>
                  </c:pt>
                  <c:pt idx="1">
                    <c:v>3.3924121645209096E-2</c:v>
                  </c:pt>
                  <c:pt idx="2">
                    <c:v>2.9511301505893272E-2</c:v>
                  </c:pt>
                  <c:pt idx="3">
                    <c:v>3.5495323590556481E-2</c:v>
                  </c:pt>
                  <c:pt idx="4">
                    <c:v>2.6122006082776036E-2</c:v>
                  </c:pt>
                  <c:pt idx="5">
                    <c:v>2.8423033656504351E-2</c:v>
                  </c:pt>
                  <c:pt idx="6">
                    <c:v>2.7794937921843423E-2</c:v>
                  </c:pt>
                  <c:pt idx="7">
                    <c:v>2.6797113669853538E-2</c:v>
                  </c:pt>
                  <c:pt idx="8">
                    <c:v>3.4902229568551567E-2</c:v>
                  </c:pt>
                  <c:pt idx="9">
                    <c:v>2.8596091395496827E-2</c:v>
                  </c:pt>
                </c:numCache>
              </c:numRef>
            </c:minus>
            <c:spPr>
              <a:noFill/>
              <a:ln w="12700" cap="flat" cmpd="sng" algn="ctr">
                <a:solidFill>
                  <a:schemeClr val="accent3"/>
                </a:solidFill>
                <a:round/>
              </a:ln>
              <a:effectLst/>
            </c:spPr>
          </c:errBars>
          <c:val>
            <c:numRef>
              <c:f>NAGLU_original!$P$144:$P$153</c:f>
              <c:numCache>
                <c:formatCode>General</c:formatCode>
                <c:ptCount val="10"/>
                <c:pt idx="0">
                  <c:v>0.48977964717999994</c:v>
                </c:pt>
                <c:pt idx="1">
                  <c:v>0.59252852994000005</c:v>
                </c:pt>
                <c:pt idx="2">
                  <c:v>0.67088698708000005</c:v>
                </c:pt>
                <c:pt idx="3">
                  <c:v>0.65275574903</c:v>
                </c:pt>
                <c:pt idx="4">
                  <c:v>0.66742712180999997</c:v>
                </c:pt>
                <c:pt idx="5">
                  <c:v>0.6715411561700001</c:v>
                </c:pt>
                <c:pt idx="6">
                  <c:v>0.66269090122999996</c:v>
                </c:pt>
                <c:pt idx="7">
                  <c:v>0.65381944571000006</c:v>
                </c:pt>
                <c:pt idx="8">
                  <c:v>0.65599733084999989</c:v>
                </c:pt>
                <c:pt idx="9">
                  <c:v>0.64432597512999989</c:v>
                </c:pt>
              </c:numCache>
            </c:numRef>
          </c:val>
          <c:smooth val="0"/>
        </c:ser>
        <c:ser>
          <c:idx val="3"/>
          <c:order val="3"/>
          <c:tx>
            <c:strRef>
              <c:f>NAGLU_random!$A$13</c:f>
              <c:strCache>
                <c:ptCount val="1"/>
                <c:pt idx="0">
                  <c:v>challenge_real_performance</c:v>
                </c:pt>
              </c:strCache>
            </c:strRef>
          </c:tx>
          <c:spPr>
            <a:ln w="28575" cap="rnd">
              <a:solidFill>
                <a:schemeClr val="accent4"/>
              </a:solidFill>
              <a:round/>
            </a:ln>
            <a:effectLst/>
          </c:spPr>
          <c:marker>
            <c:symbol val="square"/>
            <c:size val="9"/>
            <c:spPr>
              <a:solidFill>
                <a:srgbClr val="7030A0"/>
              </a:solidFill>
              <a:ln w="9525">
                <a:solidFill>
                  <a:srgbClr val="7030A0"/>
                </a:solidFill>
              </a:ln>
              <a:effectLst/>
            </c:spPr>
          </c:marker>
          <c:dLbls>
            <c:dLbl>
              <c:idx val="9"/>
              <c:layout>
                <c:manualLayout>
                  <c:x val="-8.4284669799575301E-2"/>
                  <c:y val="0.16856359764418496"/>
                </c:manualLayout>
              </c:layout>
              <c:numFmt formatCode="#,##0.00" sourceLinked="0"/>
              <c:spPr>
                <a:noFill/>
                <a:ln>
                  <a:noFill/>
                </a:ln>
                <a:effectLst/>
              </c:spPr>
              <c:txPr>
                <a:bodyPr rot="0" spcFirstLastPara="1" vertOverflow="ellipsis" vert="horz" wrap="square" lIns="38100" tIns="19050" rIns="38100" bIns="19050" anchor="ctr" anchorCtr="1">
                  <a:noAutofit/>
                </a:bodyPr>
                <a:lstStyle/>
                <a:p>
                  <a:pPr>
                    <a:defRPr sz="1800" b="1" i="0" u="none" strike="noStrike" kern="1200" baseline="0">
                      <a:solidFill>
                        <a:schemeClr val="tx1">
                          <a:lumMod val="75000"/>
                          <a:lumOff val="25000"/>
                        </a:schemeClr>
                      </a:solidFill>
                      <a:effectLst>
                        <a:outerShdw blurRad="38100" dist="38100" dir="2700000" algn="tl">
                          <a:srgbClr val="000000">
                            <a:alpha val="43137"/>
                          </a:srgbClr>
                        </a:outerShdw>
                      </a:effectLst>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6402467351903188"/>
                      <c:h val="0.20319423918431578"/>
                    </c:manualLayout>
                  </c15:layout>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NAGLU_random!$F$14:$F$23</c:f>
              <c:numCache>
                <c:formatCode>General</c:formatCode>
                <c:ptCount val="10"/>
                <c:pt idx="9">
                  <c:v>0.57062944637167012</c:v>
                </c:pt>
              </c:numCache>
            </c:numRef>
          </c:val>
          <c:smooth val="0"/>
        </c:ser>
        <c:dLbls>
          <c:showLegendKey val="0"/>
          <c:showVal val="0"/>
          <c:showCatName val="0"/>
          <c:showSerName val="0"/>
          <c:showPercent val="0"/>
          <c:showBubbleSize val="0"/>
        </c:dLbls>
        <c:marker val="1"/>
        <c:smooth val="0"/>
        <c:axId val="199415616"/>
        <c:axId val="204056056"/>
      </c:lineChart>
      <c:catAx>
        <c:axId val="199415616"/>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dirty="0" smtClean="0"/>
                  <a:t>Training size</a:t>
                </a:r>
                <a:endParaRPr lang="en-US" dirty="0"/>
              </a:p>
            </c:rich>
          </c:tx>
          <c:layout>
            <c:manualLayout>
              <c:xMode val="edge"/>
              <c:yMode val="edge"/>
              <c:x val="1.8185881894978999E-3"/>
              <c:y val="0.8506601127219939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04056056"/>
        <c:crosses val="autoZero"/>
        <c:auto val="1"/>
        <c:lblAlgn val="ctr"/>
        <c:lblOffset val="100"/>
        <c:noMultiLvlLbl val="0"/>
      </c:catAx>
      <c:valAx>
        <c:axId val="204056056"/>
        <c:scaling>
          <c:orientation val="minMax"/>
          <c:max val="1"/>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dirty="0" smtClean="0"/>
                  <a:t>Spearman’s rho</a:t>
                </a:r>
                <a:endParaRPr lang="en-US" dirty="0"/>
              </a:p>
            </c:rich>
          </c:tx>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99415616"/>
        <c:crosses val="autoZero"/>
        <c:crossBetween val="between"/>
      </c:valAx>
      <c:spPr>
        <a:noFill/>
        <a:ln>
          <a:noFill/>
        </a:ln>
        <a:effectLst/>
      </c:spPr>
    </c:plotArea>
    <c:plotVisOnly val="1"/>
    <c:dispBlanksAs val="gap"/>
    <c:showDLblsOverMax val="0"/>
  </c:chart>
  <c:spPr>
    <a:noFill/>
    <a:ln>
      <a:noFill/>
    </a:ln>
    <a:effectLst/>
  </c:spPr>
  <c:txPr>
    <a:bodyPr/>
    <a:lstStyle/>
    <a:p>
      <a:pPr>
        <a:defRPr sz="1600"/>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985024397425169"/>
          <c:y val="3.9974657163955873E-2"/>
          <c:w val="0.77897675741934203"/>
          <c:h val="0.80376377782211916"/>
        </c:manualLayout>
      </c:layout>
      <c:scatterChart>
        <c:scatterStyle val="lineMarker"/>
        <c:varyColors val="0"/>
        <c:ser>
          <c:idx val="0"/>
          <c:order val="0"/>
          <c:tx>
            <c:strRef>
              <c:f>comparison!$H$1</c:f>
              <c:strCache>
                <c:ptCount val="1"/>
                <c:pt idx="0">
                  <c:v>sub1_growth_rate</c:v>
                </c:pt>
              </c:strCache>
            </c:strRef>
          </c:tx>
          <c:spPr>
            <a:ln w="25400" cap="rnd">
              <a:noFill/>
              <a:round/>
            </a:ln>
            <a:effectLst/>
          </c:spPr>
          <c:marker>
            <c:symbol val="circle"/>
            <c:size val="5"/>
            <c:spPr>
              <a:gradFill>
                <a:gsLst>
                  <a:gs pos="2000">
                    <a:srgbClr val="5B9BD5">
                      <a:lumMod val="40000"/>
                      <a:lumOff val="60000"/>
                    </a:srgbClr>
                  </a:gs>
                  <a:gs pos="57000">
                    <a:srgbClr val="5B9BD5">
                      <a:lumMod val="95000"/>
                      <a:lumOff val="5000"/>
                    </a:srgbClr>
                  </a:gs>
                  <a:gs pos="100000">
                    <a:srgbClr val="5B9BD5">
                      <a:lumMod val="60000"/>
                    </a:srgbClr>
                  </a:gs>
                </a:gsLst>
                <a:path path="circle">
                  <a:fillToRect l="50000" t="130000" r="50000" b="-30000"/>
                </a:path>
              </a:gradFill>
              <a:ln w="9525">
                <a:gradFill flip="none" rotWithShape="1">
                  <a:gsLst>
                    <a:gs pos="2000">
                      <a:srgbClr val="5B9BD5">
                        <a:lumMod val="40000"/>
                        <a:lumOff val="60000"/>
                      </a:srgbClr>
                    </a:gs>
                    <a:gs pos="36000">
                      <a:srgbClr val="5B9BD5">
                        <a:lumMod val="95000"/>
                        <a:lumOff val="5000"/>
                      </a:srgbClr>
                    </a:gs>
                    <a:gs pos="100000">
                      <a:srgbClr val="5B9BD5">
                        <a:lumMod val="60000"/>
                      </a:srgbClr>
                    </a:gs>
                  </a:gsLst>
                  <a:path path="circle">
                    <a:fillToRect l="50000" t="130000" r="50000" b="-30000"/>
                  </a:path>
                  <a:tileRect/>
                </a:gradFill>
              </a:ln>
              <a:effectLst/>
            </c:spPr>
          </c:marker>
          <c:xVal>
            <c:numRef>
              <c:f>comparison!$D$2:$D$220</c:f>
              <c:numCache>
                <c:formatCode>General</c:formatCode>
                <c:ptCount val="219"/>
                <c:pt idx="0">
                  <c:v>0.54517857759999999</c:v>
                </c:pt>
                <c:pt idx="1">
                  <c:v>0</c:v>
                </c:pt>
                <c:pt idx="2">
                  <c:v>0.97183148740000003</c:v>
                </c:pt>
                <c:pt idx="3">
                  <c:v>6.8732551399999994E-2</c:v>
                </c:pt>
                <c:pt idx="4">
                  <c:v>0.4510400115</c:v>
                </c:pt>
                <c:pt idx="5">
                  <c:v>0</c:v>
                </c:pt>
                <c:pt idx="6">
                  <c:v>8.6870089400000003E-2</c:v>
                </c:pt>
                <c:pt idx="7">
                  <c:v>0.99351820199999996</c:v>
                </c:pt>
                <c:pt idx="8">
                  <c:v>0.38706856620000002</c:v>
                </c:pt>
                <c:pt idx="9">
                  <c:v>0.7634969049</c:v>
                </c:pt>
                <c:pt idx="10">
                  <c:v>1.0793882023000001</c:v>
                </c:pt>
                <c:pt idx="11">
                  <c:v>0.84555035739999995</c:v>
                </c:pt>
                <c:pt idx="12">
                  <c:v>0.26520880769999999</c:v>
                </c:pt>
                <c:pt idx="13">
                  <c:v>2.91888132E-2</c:v>
                </c:pt>
                <c:pt idx="14">
                  <c:v>0</c:v>
                </c:pt>
                <c:pt idx="15">
                  <c:v>0</c:v>
                </c:pt>
                <c:pt idx="16">
                  <c:v>0</c:v>
                </c:pt>
                <c:pt idx="17">
                  <c:v>5.0065429500000001E-2</c:v>
                </c:pt>
                <c:pt idx="18">
                  <c:v>0.20754862039999999</c:v>
                </c:pt>
                <c:pt idx="19">
                  <c:v>1.5870705267</c:v>
                </c:pt>
                <c:pt idx="20">
                  <c:v>0.3877375502</c:v>
                </c:pt>
                <c:pt idx="21">
                  <c:v>0</c:v>
                </c:pt>
                <c:pt idx="22">
                  <c:v>0</c:v>
                </c:pt>
                <c:pt idx="23">
                  <c:v>5.71055621E-2</c:v>
                </c:pt>
                <c:pt idx="24">
                  <c:v>0</c:v>
                </c:pt>
                <c:pt idx="25">
                  <c:v>0.75280012949999997</c:v>
                </c:pt>
                <c:pt idx="26">
                  <c:v>0.650491496</c:v>
                </c:pt>
                <c:pt idx="27">
                  <c:v>0.76290516419999999</c:v>
                </c:pt>
                <c:pt idx="28">
                  <c:v>0.52193002990000004</c:v>
                </c:pt>
                <c:pt idx="29">
                  <c:v>0.45099465439999997</c:v>
                </c:pt>
                <c:pt idx="30">
                  <c:v>0.49488004099999999</c:v>
                </c:pt>
                <c:pt idx="31">
                  <c:v>0.70551181419999998</c:v>
                </c:pt>
                <c:pt idx="32">
                  <c:v>0.424846952</c:v>
                </c:pt>
                <c:pt idx="33">
                  <c:v>1.0291839077</c:v>
                </c:pt>
                <c:pt idx="34">
                  <c:v>0.4251403312</c:v>
                </c:pt>
                <c:pt idx="35">
                  <c:v>0.16124501390000001</c:v>
                </c:pt>
                <c:pt idx="36">
                  <c:v>1.0595824647000001</c:v>
                </c:pt>
                <c:pt idx="37">
                  <c:v>0.4947277202</c:v>
                </c:pt>
                <c:pt idx="38">
                  <c:v>0.18703148629999999</c:v>
                </c:pt>
                <c:pt idx="39">
                  <c:v>0.25286266940000002</c:v>
                </c:pt>
                <c:pt idx="40">
                  <c:v>0.2183224648</c:v>
                </c:pt>
                <c:pt idx="41">
                  <c:v>1.1311678191000001</c:v>
                </c:pt>
                <c:pt idx="42">
                  <c:v>0.36238342109999999</c:v>
                </c:pt>
                <c:pt idx="43">
                  <c:v>0.58911080510000002</c:v>
                </c:pt>
                <c:pt idx="44">
                  <c:v>0.54592194689999995</c:v>
                </c:pt>
                <c:pt idx="45">
                  <c:v>0.76829638850000004</c:v>
                </c:pt>
                <c:pt idx="46">
                  <c:v>0.90807967570000003</c:v>
                </c:pt>
                <c:pt idx="47">
                  <c:v>2.2263691282</c:v>
                </c:pt>
                <c:pt idx="48">
                  <c:v>7.9728146299999997E-2</c:v>
                </c:pt>
                <c:pt idx="49">
                  <c:v>0.60943805679999996</c:v>
                </c:pt>
                <c:pt idx="50">
                  <c:v>0.59542260790000001</c:v>
                </c:pt>
                <c:pt idx="51">
                  <c:v>0.3946637744</c:v>
                </c:pt>
                <c:pt idx="52">
                  <c:v>0.97416405319999999</c:v>
                </c:pt>
                <c:pt idx="53">
                  <c:v>0.63362923280000005</c:v>
                </c:pt>
                <c:pt idx="54">
                  <c:v>0</c:v>
                </c:pt>
                <c:pt idx="55">
                  <c:v>3.5349456600000002E-2</c:v>
                </c:pt>
                <c:pt idx="56">
                  <c:v>0.1849751301</c:v>
                </c:pt>
                <c:pt idx="57">
                  <c:v>0.3758820142</c:v>
                </c:pt>
                <c:pt idx="58">
                  <c:v>0.19187006540000001</c:v>
                </c:pt>
                <c:pt idx="59">
                  <c:v>0.86033085850000002</c:v>
                </c:pt>
                <c:pt idx="60">
                  <c:v>0.3111988624</c:v>
                </c:pt>
                <c:pt idx="61">
                  <c:v>1.05336122E-2</c:v>
                </c:pt>
                <c:pt idx="62">
                  <c:v>0</c:v>
                </c:pt>
                <c:pt idx="63">
                  <c:v>1.4546053427000001</c:v>
                </c:pt>
                <c:pt idx="64">
                  <c:v>0.1533309051</c:v>
                </c:pt>
                <c:pt idx="65">
                  <c:v>1.1000569628000001</c:v>
                </c:pt>
                <c:pt idx="66">
                  <c:v>0.63002225519999999</c:v>
                </c:pt>
                <c:pt idx="67">
                  <c:v>7.5251256000000002E-2</c:v>
                </c:pt>
                <c:pt idx="68">
                  <c:v>0.1174327594</c:v>
                </c:pt>
                <c:pt idx="69">
                  <c:v>0.25801980369999999</c:v>
                </c:pt>
                <c:pt idx="70">
                  <c:v>6.2189738799999998E-2</c:v>
                </c:pt>
                <c:pt idx="71">
                  <c:v>1.8267175413000001</c:v>
                </c:pt>
                <c:pt idx="72">
                  <c:v>0.77529282820000001</c:v>
                </c:pt>
                <c:pt idx="73">
                  <c:v>1.7126902452999999</c:v>
                </c:pt>
                <c:pt idx="74">
                  <c:v>0.71997590860000005</c:v>
                </c:pt>
                <c:pt idx="75">
                  <c:v>0.88690429400000004</c:v>
                </c:pt>
                <c:pt idx="77">
                  <c:v>0</c:v>
                </c:pt>
                <c:pt idx="78">
                  <c:v>0.87467213899999996</c:v>
                </c:pt>
                <c:pt idx="79">
                  <c:v>0.1157991947</c:v>
                </c:pt>
                <c:pt idx="80">
                  <c:v>0.4468788876</c:v>
                </c:pt>
                <c:pt idx="81">
                  <c:v>0.62256996990000002</c:v>
                </c:pt>
                <c:pt idx="82">
                  <c:v>1.5017980331</c:v>
                </c:pt>
                <c:pt idx="83">
                  <c:v>0</c:v>
                </c:pt>
                <c:pt idx="84">
                  <c:v>1.0437971249</c:v>
                </c:pt>
                <c:pt idx="85">
                  <c:v>1.5391009195000001</c:v>
                </c:pt>
                <c:pt idx="86">
                  <c:v>1.4658764737000001</c:v>
                </c:pt>
                <c:pt idx="87">
                  <c:v>0.82605625149999995</c:v>
                </c:pt>
                <c:pt idx="88">
                  <c:v>1.3509964278</c:v>
                </c:pt>
                <c:pt idx="89">
                  <c:v>0.38889268430000001</c:v>
                </c:pt>
                <c:pt idx="90">
                  <c:v>0.89450373039999997</c:v>
                </c:pt>
                <c:pt idx="91">
                  <c:v>0</c:v>
                </c:pt>
                <c:pt idx="92">
                  <c:v>0.61730810609999998</c:v>
                </c:pt>
                <c:pt idx="93">
                  <c:v>1.0882756186</c:v>
                </c:pt>
                <c:pt idx="94">
                  <c:v>1.2891457276</c:v>
                </c:pt>
                <c:pt idx="95">
                  <c:v>1.1533645298999999</c:v>
                </c:pt>
                <c:pt idx="96">
                  <c:v>1.2225266284</c:v>
                </c:pt>
                <c:pt idx="97">
                  <c:v>0.64294642089999998</c:v>
                </c:pt>
                <c:pt idx="98">
                  <c:v>1.0876476042000001</c:v>
                </c:pt>
                <c:pt idx="99">
                  <c:v>1.0641262171000001</c:v>
                </c:pt>
                <c:pt idx="100">
                  <c:v>1.0287282305000001</c:v>
                </c:pt>
                <c:pt idx="101">
                  <c:v>0.79261326040000002</c:v>
                </c:pt>
                <c:pt idx="102">
                  <c:v>0.83113154550000001</c:v>
                </c:pt>
                <c:pt idx="103">
                  <c:v>0.57763500540000001</c:v>
                </c:pt>
                <c:pt idx="104">
                  <c:v>8.9406280000000008E-3</c:v>
                </c:pt>
                <c:pt idx="105">
                  <c:v>1.0622273441000001</c:v>
                </c:pt>
                <c:pt idx="106">
                  <c:v>1.6803106027000001</c:v>
                </c:pt>
                <c:pt idx="107">
                  <c:v>1.4526299033000001</c:v>
                </c:pt>
                <c:pt idx="108">
                  <c:v>1.4235157869999999</c:v>
                </c:pt>
                <c:pt idx="109">
                  <c:v>0</c:v>
                </c:pt>
                <c:pt idx="110">
                  <c:v>1.7479442925999999</c:v>
                </c:pt>
                <c:pt idx="111">
                  <c:v>0.76029536750000004</c:v>
                </c:pt>
                <c:pt idx="112">
                  <c:v>0.98463414589999998</c:v>
                </c:pt>
                <c:pt idx="113">
                  <c:v>0.98826982119999995</c:v>
                </c:pt>
                <c:pt idx="114">
                  <c:v>0</c:v>
                </c:pt>
                <c:pt idx="115">
                  <c:v>0.61763844530000001</c:v>
                </c:pt>
                <c:pt idx="116">
                  <c:v>0.50776156770000003</c:v>
                </c:pt>
                <c:pt idx="117">
                  <c:v>1.1259205570999999</c:v>
                </c:pt>
                <c:pt idx="118">
                  <c:v>0</c:v>
                </c:pt>
                <c:pt idx="119">
                  <c:v>0</c:v>
                </c:pt>
                <c:pt idx="120">
                  <c:v>4.4774665E-3</c:v>
                </c:pt>
                <c:pt idx="121">
                  <c:v>2.43966184E-2</c:v>
                </c:pt>
                <c:pt idx="122">
                  <c:v>0.36736261669999998</c:v>
                </c:pt>
                <c:pt idx="123">
                  <c:v>0.52179407349999996</c:v>
                </c:pt>
                <c:pt idx="124">
                  <c:v>1.2041927157000001</c:v>
                </c:pt>
                <c:pt idx="125">
                  <c:v>0</c:v>
                </c:pt>
                <c:pt idx="127">
                  <c:v>1.7375879544999999</c:v>
                </c:pt>
                <c:pt idx="128">
                  <c:v>0.36234804970000001</c:v>
                </c:pt>
                <c:pt idx="129">
                  <c:v>3.78801967E-2</c:v>
                </c:pt>
                <c:pt idx="130">
                  <c:v>0.29214654470000001</c:v>
                </c:pt>
                <c:pt idx="131">
                  <c:v>0.93051772079999995</c:v>
                </c:pt>
                <c:pt idx="132">
                  <c:v>0.42537591470000002</c:v>
                </c:pt>
                <c:pt idx="133">
                  <c:v>0.8621295953</c:v>
                </c:pt>
                <c:pt idx="134">
                  <c:v>0.85863687280000001</c:v>
                </c:pt>
                <c:pt idx="135">
                  <c:v>0.1591814738</c:v>
                </c:pt>
                <c:pt idx="136">
                  <c:v>0.81533604209999999</c:v>
                </c:pt>
                <c:pt idx="137">
                  <c:v>0.61967156499999998</c:v>
                </c:pt>
                <c:pt idx="138">
                  <c:v>0</c:v>
                </c:pt>
                <c:pt idx="139">
                  <c:v>0</c:v>
                </c:pt>
                <c:pt idx="140">
                  <c:v>4.4065751E-2</c:v>
                </c:pt>
                <c:pt idx="141">
                  <c:v>0.71476320559999995</c:v>
                </c:pt>
                <c:pt idx="142">
                  <c:v>0.1381644877</c:v>
                </c:pt>
                <c:pt idx="143">
                  <c:v>0.91274610060000005</c:v>
                </c:pt>
                <c:pt idx="144">
                  <c:v>0</c:v>
                </c:pt>
                <c:pt idx="145">
                  <c:v>0</c:v>
                </c:pt>
                <c:pt idx="146">
                  <c:v>1.01976745</c:v>
                </c:pt>
                <c:pt idx="147">
                  <c:v>0.57808972759999999</c:v>
                </c:pt>
                <c:pt idx="148">
                  <c:v>1.5931717E-3</c:v>
                </c:pt>
                <c:pt idx="149">
                  <c:v>1.2910297919</c:v>
                </c:pt>
                <c:pt idx="150">
                  <c:v>0.49129316779999999</c:v>
                </c:pt>
                <c:pt idx="151">
                  <c:v>2.94274198E-2</c:v>
                </c:pt>
                <c:pt idx="152">
                  <c:v>0.97624151299999995</c:v>
                </c:pt>
                <c:pt idx="153">
                  <c:v>6.43762794E-2</c:v>
                </c:pt>
                <c:pt idx="154">
                  <c:v>1.2916832133</c:v>
                </c:pt>
                <c:pt idx="155">
                  <c:v>1.1970931348</c:v>
                </c:pt>
                <c:pt idx="156">
                  <c:v>0.62978618600000003</c:v>
                </c:pt>
                <c:pt idx="157">
                  <c:v>0.84192836230000001</c:v>
                </c:pt>
                <c:pt idx="158">
                  <c:v>0.50643070359999998</c:v>
                </c:pt>
                <c:pt idx="159">
                  <c:v>0.47537607459999998</c:v>
                </c:pt>
                <c:pt idx="160">
                  <c:v>0.1928632267</c:v>
                </c:pt>
                <c:pt idx="161">
                  <c:v>0</c:v>
                </c:pt>
                <c:pt idx="162">
                  <c:v>0.87103373549999996</c:v>
                </c:pt>
                <c:pt idx="163">
                  <c:v>0.27513236969999999</c:v>
                </c:pt>
                <c:pt idx="164">
                  <c:v>0.85519801350000002</c:v>
                </c:pt>
                <c:pt idx="165">
                  <c:v>0</c:v>
                </c:pt>
                <c:pt idx="166">
                  <c:v>0</c:v>
                </c:pt>
                <c:pt idx="167">
                  <c:v>0.13418987660000001</c:v>
                </c:pt>
                <c:pt idx="168">
                  <c:v>0</c:v>
                </c:pt>
                <c:pt idx="169">
                  <c:v>9.6057096800000005E-2</c:v>
                </c:pt>
                <c:pt idx="170">
                  <c:v>1.0048055695</c:v>
                </c:pt>
                <c:pt idx="171">
                  <c:v>0.25062030600000001</c:v>
                </c:pt>
                <c:pt idx="172">
                  <c:v>0</c:v>
                </c:pt>
                <c:pt idx="174">
                  <c:v>0.77681217420000004</c:v>
                </c:pt>
                <c:pt idx="175">
                  <c:v>1.1563964820999999</c:v>
                </c:pt>
                <c:pt idx="176">
                  <c:v>8.1404741799999999E-2</c:v>
                </c:pt>
                <c:pt idx="177">
                  <c:v>0</c:v>
                </c:pt>
                <c:pt idx="178">
                  <c:v>0.78802125099999998</c:v>
                </c:pt>
                <c:pt idx="179">
                  <c:v>0.1493095603</c:v>
                </c:pt>
                <c:pt idx="180">
                  <c:v>0.22517339519999999</c:v>
                </c:pt>
                <c:pt idx="181">
                  <c:v>0.46600967189999998</c:v>
                </c:pt>
                <c:pt idx="182">
                  <c:v>0.4089420828</c:v>
                </c:pt>
                <c:pt idx="183">
                  <c:v>1.2225587114000001</c:v>
                </c:pt>
                <c:pt idx="184">
                  <c:v>0.54429690259999997</c:v>
                </c:pt>
                <c:pt idx="185">
                  <c:v>0.44865708009999999</c:v>
                </c:pt>
                <c:pt idx="186">
                  <c:v>0</c:v>
                </c:pt>
                <c:pt idx="187">
                  <c:v>1.9616174363000001</c:v>
                </c:pt>
                <c:pt idx="188">
                  <c:v>0.58844168770000005</c:v>
                </c:pt>
                <c:pt idx="189">
                  <c:v>0.12568903570000001</c:v>
                </c:pt>
                <c:pt idx="190">
                  <c:v>0.42660570219999999</c:v>
                </c:pt>
                <c:pt idx="191">
                  <c:v>0</c:v>
                </c:pt>
                <c:pt idx="192">
                  <c:v>6.5870481100000003E-2</c:v>
                </c:pt>
                <c:pt idx="193">
                  <c:v>0</c:v>
                </c:pt>
                <c:pt idx="194">
                  <c:v>1.5548660633</c:v>
                </c:pt>
                <c:pt idx="195">
                  <c:v>1.0460237797</c:v>
                </c:pt>
                <c:pt idx="196">
                  <c:v>1.6703687543000001</c:v>
                </c:pt>
                <c:pt idx="197">
                  <c:v>0.28390209459999999</c:v>
                </c:pt>
                <c:pt idx="198">
                  <c:v>0</c:v>
                </c:pt>
                <c:pt idx="199">
                  <c:v>5.49971062E-2</c:v>
                </c:pt>
                <c:pt idx="200">
                  <c:v>0.35937499140000001</c:v>
                </c:pt>
                <c:pt idx="201">
                  <c:v>0.94279458620000001</c:v>
                </c:pt>
                <c:pt idx="202">
                  <c:v>0.61141988030000005</c:v>
                </c:pt>
                <c:pt idx="203">
                  <c:v>0</c:v>
                </c:pt>
                <c:pt idx="204">
                  <c:v>7.0679566299999996E-2</c:v>
                </c:pt>
                <c:pt idx="205">
                  <c:v>0</c:v>
                </c:pt>
                <c:pt idx="206">
                  <c:v>0.1117080178</c:v>
                </c:pt>
                <c:pt idx="207">
                  <c:v>0.44494798499999999</c:v>
                </c:pt>
                <c:pt idx="208">
                  <c:v>0.1565616085</c:v>
                </c:pt>
                <c:pt idx="209">
                  <c:v>0.13106161899999999</c:v>
                </c:pt>
                <c:pt idx="210">
                  <c:v>0</c:v>
                </c:pt>
                <c:pt idx="211">
                  <c:v>8.9908674699999996E-2</c:v>
                </c:pt>
                <c:pt idx="213">
                  <c:v>0.20870872530000001</c:v>
                </c:pt>
                <c:pt idx="214">
                  <c:v>0.1662397994</c:v>
                </c:pt>
                <c:pt idx="215">
                  <c:v>0.42370179450000001</c:v>
                </c:pt>
                <c:pt idx="216">
                  <c:v>0.13108060129999999</c:v>
                </c:pt>
                <c:pt idx="217">
                  <c:v>0.31799843010000001</c:v>
                </c:pt>
                <c:pt idx="218">
                  <c:v>0</c:v>
                </c:pt>
              </c:numCache>
            </c:numRef>
          </c:xVal>
          <c:yVal>
            <c:numRef>
              <c:f>comparison!$H$2:$H$220</c:f>
              <c:numCache>
                <c:formatCode>General</c:formatCode>
                <c:ptCount val="219"/>
                <c:pt idx="0">
                  <c:v>1.06</c:v>
                </c:pt>
                <c:pt idx="1">
                  <c:v>7.0000000000000007E-2</c:v>
                </c:pt>
                <c:pt idx="2">
                  <c:v>0.72</c:v>
                </c:pt>
                <c:pt idx="3">
                  <c:v>0.89</c:v>
                </c:pt>
                <c:pt idx="4">
                  <c:v>0.36</c:v>
                </c:pt>
                <c:pt idx="5">
                  <c:v>7.0000000000000007E-2</c:v>
                </c:pt>
                <c:pt idx="6">
                  <c:v>0.76</c:v>
                </c:pt>
                <c:pt idx="7">
                  <c:v>1.45</c:v>
                </c:pt>
                <c:pt idx="8">
                  <c:v>0.52</c:v>
                </c:pt>
                <c:pt idx="9">
                  <c:v>1.74</c:v>
                </c:pt>
                <c:pt idx="10">
                  <c:v>0.63</c:v>
                </c:pt>
                <c:pt idx="11">
                  <c:v>0.79</c:v>
                </c:pt>
                <c:pt idx="12">
                  <c:v>0.42</c:v>
                </c:pt>
                <c:pt idx="13">
                  <c:v>0.04</c:v>
                </c:pt>
                <c:pt idx="14">
                  <c:v>0</c:v>
                </c:pt>
                <c:pt idx="15">
                  <c:v>0</c:v>
                </c:pt>
                <c:pt idx="16">
                  <c:v>0</c:v>
                </c:pt>
                <c:pt idx="17">
                  <c:v>0</c:v>
                </c:pt>
                <c:pt idx="18">
                  <c:v>1.1499999999999999</c:v>
                </c:pt>
                <c:pt idx="19">
                  <c:v>0.79</c:v>
                </c:pt>
                <c:pt idx="20">
                  <c:v>0.77</c:v>
                </c:pt>
                <c:pt idx="21">
                  <c:v>0.36</c:v>
                </c:pt>
                <c:pt idx="22">
                  <c:v>0.13</c:v>
                </c:pt>
                <c:pt idx="23">
                  <c:v>0.25</c:v>
                </c:pt>
                <c:pt idx="24">
                  <c:v>0.16</c:v>
                </c:pt>
                <c:pt idx="25">
                  <c:v>0.83</c:v>
                </c:pt>
                <c:pt idx="26">
                  <c:v>1.59</c:v>
                </c:pt>
                <c:pt idx="27">
                  <c:v>0.75</c:v>
                </c:pt>
                <c:pt idx="28">
                  <c:v>0.6</c:v>
                </c:pt>
                <c:pt idx="29">
                  <c:v>0.61</c:v>
                </c:pt>
                <c:pt idx="30">
                  <c:v>0.61</c:v>
                </c:pt>
                <c:pt idx="31">
                  <c:v>0.57999999999999996</c:v>
                </c:pt>
                <c:pt idx="32">
                  <c:v>1.29</c:v>
                </c:pt>
                <c:pt idx="33">
                  <c:v>0.62</c:v>
                </c:pt>
                <c:pt idx="34">
                  <c:v>0.19</c:v>
                </c:pt>
                <c:pt idx="35">
                  <c:v>0</c:v>
                </c:pt>
                <c:pt idx="36">
                  <c:v>0.98</c:v>
                </c:pt>
                <c:pt idx="37">
                  <c:v>0.59</c:v>
                </c:pt>
                <c:pt idx="38">
                  <c:v>0.78</c:v>
                </c:pt>
                <c:pt idx="39">
                  <c:v>0.42</c:v>
                </c:pt>
                <c:pt idx="40">
                  <c:v>1.1299999999999999</c:v>
                </c:pt>
                <c:pt idx="41">
                  <c:v>0.51</c:v>
                </c:pt>
                <c:pt idx="42">
                  <c:v>0.49</c:v>
                </c:pt>
                <c:pt idx="43">
                  <c:v>0.38</c:v>
                </c:pt>
                <c:pt idx="44">
                  <c:v>0.27</c:v>
                </c:pt>
                <c:pt idx="45">
                  <c:v>0.15</c:v>
                </c:pt>
                <c:pt idx="46">
                  <c:v>0.39</c:v>
                </c:pt>
                <c:pt idx="47">
                  <c:v>1.06</c:v>
                </c:pt>
                <c:pt idx="48">
                  <c:v>0.48</c:v>
                </c:pt>
                <c:pt idx="49">
                  <c:v>0.86</c:v>
                </c:pt>
                <c:pt idx="50">
                  <c:v>1.0900000000000001</c:v>
                </c:pt>
                <c:pt idx="51">
                  <c:v>0.76</c:v>
                </c:pt>
                <c:pt idx="52">
                  <c:v>0.01</c:v>
                </c:pt>
                <c:pt idx="53">
                  <c:v>0.14000000000000001</c:v>
                </c:pt>
                <c:pt idx="54">
                  <c:v>0</c:v>
                </c:pt>
                <c:pt idx="55">
                  <c:v>0.17</c:v>
                </c:pt>
                <c:pt idx="56">
                  <c:v>0</c:v>
                </c:pt>
                <c:pt idx="57">
                  <c:v>0.08</c:v>
                </c:pt>
                <c:pt idx="58">
                  <c:v>0.1</c:v>
                </c:pt>
                <c:pt idx="59">
                  <c:v>0.21</c:v>
                </c:pt>
                <c:pt idx="60">
                  <c:v>0</c:v>
                </c:pt>
                <c:pt idx="61">
                  <c:v>0.71</c:v>
                </c:pt>
                <c:pt idx="62">
                  <c:v>0</c:v>
                </c:pt>
                <c:pt idx="63">
                  <c:v>0.03</c:v>
                </c:pt>
                <c:pt idx="64">
                  <c:v>0.62</c:v>
                </c:pt>
                <c:pt idx="65">
                  <c:v>0.97</c:v>
                </c:pt>
                <c:pt idx="66">
                  <c:v>1.45</c:v>
                </c:pt>
                <c:pt idx="67">
                  <c:v>0</c:v>
                </c:pt>
                <c:pt idx="68">
                  <c:v>0</c:v>
                </c:pt>
                <c:pt idx="69">
                  <c:v>0.28000000000000003</c:v>
                </c:pt>
                <c:pt idx="70">
                  <c:v>0.19</c:v>
                </c:pt>
                <c:pt idx="71">
                  <c:v>0.09</c:v>
                </c:pt>
                <c:pt idx="72">
                  <c:v>1.03</c:v>
                </c:pt>
                <c:pt idx="73">
                  <c:v>0.59</c:v>
                </c:pt>
                <c:pt idx="74">
                  <c:v>0.05</c:v>
                </c:pt>
                <c:pt idx="75">
                  <c:v>1.02</c:v>
                </c:pt>
                <c:pt idx="76">
                  <c:v>0.84</c:v>
                </c:pt>
                <c:pt idx="77">
                  <c:v>0.45</c:v>
                </c:pt>
                <c:pt idx="78">
                  <c:v>0.78</c:v>
                </c:pt>
                <c:pt idx="79">
                  <c:v>1.03</c:v>
                </c:pt>
                <c:pt idx="80">
                  <c:v>0.82</c:v>
                </c:pt>
                <c:pt idx="81">
                  <c:v>0</c:v>
                </c:pt>
                <c:pt idx="82">
                  <c:v>0.76</c:v>
                </c:pt>
                <c:pt idx="83">
                  <c:v>0.86</c:v>
                </c:pt>
                <c:pt idx="84">
                  <c:v>1.42</c:v>
                </c:pt>
                <c:pt idx="85">
                  <c:v>0.45</c:v>
                </c:pt>
                <c:pt idx="86">
                  <c:v>0.91</c:v>
                </c:pt>
                <c:pt idx="87">
                  <c:v>0.49</c:v>
                </c:pt>
                <c:pt idx="88">
                  <c:v>1.29</c:v>
                </c:pt>
                <c:pt idx="89">
                  <c:v>0.13</c:v>
                </c:pt>
                <c:pt idx="90">
                  <c:v>1.22</c:v>
                </c:pt>
                <c:pt idx="91">
                  <c:v>0.09</c:v>
                </c:pt>
                <c:pt idx="92">
                  <c:v>0.63</c:v>
                </c:pt>
                <c:pt idx="93">
                  <c:v>1.08</c:v>
                </c:pt>
                <c:pt idx="94">
                  <c:v>0.62</c:v>
                </c:pt>
                <c:pt idx="95">
                  <c:v>0.94</c:v>
                </c:pt>
                <c:pt idx="96">
                  <c:v>1.2</c:v>
                </c:pt>
                <c:pt idx="97">
                  <c:v>0.98</c:v>
                </c:pt>
                <c:pt idx="98">
                  <c:v>1.75</c:v>
                </c:pt>
                <c:pt idx="99">
                  <c:v>1.83</c:v>
                </c:pt>
                <c:pt idx="100">
                  <c:v>1.04</c:v>
                </c:pt>
                <c:pt idx="101">
                  <c:v>0.49</c:v>
                </c:pt>
                <c:pt idx="102">
                  <c:v>0.63</c:v>
                </c:pt>
                <c:pt idx="103">
                  <c:v>0.91</c:v>
                </c:pt>
                <c:pt idx="104">
                  <c:v>1.71</c:v>
                </c:pt>
                <c:pt idx="105">
                  <c:v>0.87</c:v>
                </c:pt>
                <c:pt idx="106">
                  <c:v>1.1599999999999999</c:v>
                </c:pt>
                <c:pt idx="107">
                  <c:v>1.68</c:v>
                </c:pt>
                <c:pt idx="108">
                  <c:v>0.51</c:v>
                </c:pt>
                <c:pt idx="109">
                  <c:v>0.71</c:v>
                </c:pt>
                <c:pt idx="110">
                  <c:v>0.15</c:v>
                </c:pt>
                <c:pt idx="111">
                  <c:v>0.44</c:v>
                </c:pt>
                <c:pt idx="112">
                  <c:v>1.35</c:v>
                </c:pt>
                <c:pt idx="113">
                  <c:v>0.32</c:v>
                </c:pt>
                <c:pt idx="114">
                  <c:v>0</c:v>
                </c:pt>
                <c:pt idx="115">
                  <c:v>0.43</c:v>
                </c:pt>
                <c:pt idx="116">
                  <c:v>1.05</c:v>
                </c:pt>
                <c:pt idx="117">
                  <c:v>0.04</c:v>
                </c:pt>
                <c:pt idx="118">
                  <c:v>0</c:v>
                </c:pt>
                <c:pt idx="119">
                  <c:v>0</c:v>
                </c:pt>
                <c:pt idx="120">
                  <c:v>0</c:v>
                </c:pt>
                <c:pt idx="121">
                  <c:v>0</c:v>
                </c:pt>
                <c:pt idx="122">
                  <c:v>0.55000000000000004</c:v>
                </c:pt>
                <c:pt idx="123">
                  <c:v>0</c:v>
                </c:pt>
                <c:pt idx="124">
                  <c:v>1.5</c:v>
                </c:pt>
                <c:pt idx="125">
                  <c:v>0</c:v>
                </c:pt>
                <c:pt idx="126">
                  <c:v>0</c:v>
                </c:pt>
                <c:pt idx="127">
                  <c:v>0.61</c:v>
                </c:pt>
                <c:pt idx="128">
                  <c:v>0</c:v>
                </c:pt>
                <c:pt idx="129">
                  <c:v>0</c:v>
                </c:pt>
                <c:pt idx="130">
                  <c:v>0.85</c:v>
                </c:pt>
                <c:pt idx="131">
                  <c:v>0.83</c:v>
                </c:pt>
                <c:pt idx="132">
                  <c:v>0.86</c:v>
                </c:pt>
                <c:pt idx="133">
                  <c:v>0.62</c:v>
                </c:pt>
                <c:pt idx="134">
                  <c:v>1.06</c:v>
                </c:pt>
                <c:pt idx="135">
                  <c:v>0.44</c:v>
                </c:pt>
                <c:pt idx="136">
                  <c:v>0.93</c:v>
                </c:pt>
                <c:pt idx="137">
                  <c:v>0.25</c:v>
                </c:pt>
                <c:pt idx="138">
                  <c:v>0.28000000000000003</c:v>
                </c:pt>
                <c:pt idx="139">
                  <c:v>0.13</c:v>
                </c:pt>
                <c:pt idx="140">
                  <c:v>0.57999999999999996</c:v>
                </c:pt>
                <c:pt idx="141">
                  <c:v>2.23</c:v>
                </c:pt>
                <c:pt idx="142">
                  <c:v>0.89</c:v>
                </c:pt>
                <c:pt idx="143">
                  <c:v>0.43</c:v>
                </c:pt>
                <c:pt idx="144">
                  <c:v>0.04</c:v>
                </c:pt>
                <c:pt idx="145">
                  <c:v>0.08</c:v>
                </c:pt>
                <c:pt idx="146">
                  <c:v>0.64</c:v>
                </c:pt>
                <c:pt idx="147">
                  <c:v>0.87</c:v>
                </c:pt>
                <c:pt idx="148">
                  <c:v>0</c:v>
                </c:pt>
                <c:pt idx="149">
                  <c:v>0.99</c:v>
                </c:pt>
                <c:pt idx="150">
                  <c:v>0.86</c:v>
                </c:pt>
                <c:pt idx="151">
                  <c:v>0</c:v>
                </c:pt>
                <c:pt idx="152">
                  <c:v>0</c:v>
                </c:pt>
                <c:pt idx="153">
                  <c:v>0</c:v>
                </c:pt>
                <c:pt idx="154">
                  <c:v>0</c:v>
                </c:pt>
                <c:pt idx="155">
                  <c:v>0.28999999999999998</c:v>
                </c:pt>
                <c:pt idx="156">
                  <c:v>7.0000000000000007E-2</c:v>
                </c:pt>
                <c:pt idx="157">
                  <c:v>0.02</c:v>
                </c:pt>
                <c:pt idx="158">
                  <c:v>0.06</c:v>
                </c:pt>
                <c:pt idx="159">
                  <c:v>0.41</c:v>
                </c:pt>
                <c:pt idx="160">
                  <c:v>0.89</c:v>
                </c:pt>
                <c:pt idx="161">
                  <c:v>1.04</c:v>
                </c:pt>
                <c:pt idx="162">
                  <c:v>1.54</c:v>
                </c:pt>
                <c:pt idx="163">
                  <c:v>0</c:v>
                </c:pt>
                <c:pt idx="164">
                  <c:v>0.16</c:v>
                </c:pt>
                <c:pt idx="165">
                  <c:v>0.39</c:v>
                </c:pt>
                <c:pt idx="166">
                  <c:v>0.21</c:v>
                </c:pt>
                <c:pt idx="167">
                  <c:v>1</c:v>
                </c:pt>
                <c:pt idx="168">
                  <c:v>0</c:v>
                </c:pt>
                <c:pt idx="169">
                  <c:v>0.52</c:v>
                </c:pt>
                <c:pt idx="170">
                  <c:v>0.55000000000000004</c:v>
                </c:pt>
                <c:pt idx="171">
                  <c:v>0.54</c:v>
                </c:pt>
                <c:pt idx="172">
                  <c:v>0.22</c:v>
                </c:pt>
                <c:pt idx="173">
                  <c:v>0.05</c:v>
                </c:pt>
                <c:pt idx="174">
                  <c:v>1.2</c:v>
                </c:pt>
                <c:pt idx="175">
                  <c:v>1.47</c:v>
                </c:pt>
                <c:pt idx="176">
                  <c:v>0.26</c:v>
                </c:pt>
                <c:pt idx="177">
                  <c:v>0.31</c:v>
                </c:pt>
                <c:pt idx="178">
                  <c:v>0.97</c:v>
                </c:pt>
                <c:pt idx="179">
                  <c:v>0.39</c:v>
                </c:pt>
                <c:pt idx="180">
                  <c:v>0.39</c:v>
                </c:pt>
                <c:pt idx="181">
                  <c:v>1.67</c:v>
                </c:pt>
                <c:pt idx="182">
                  <c:v>0.65</c:v>
                </c:pt>
                <c:pt idx="183">
                  <c:v>0.45</c:v>
                </c:pt>
                <c:pt idx="184">
                  <c:v>0.23</c:v>
                </c:pt>
                <c:pt idx="185">
                  <c:v>0.16</c:v>
                </c:pt>
                <c:pt idx="186">
                  <c:v>0.19</c:v>
                </c:pt>
                <c:pt idx="187">
                  <c:v>0.45</c:v>
                </c:pt>
                <c:pt idx="188">
                  <c:v>1.0900000000000001</c:v>
                </c:pt>
                <c:pt idx="189">
                  <c:v>0.47</c:v>
                </c:pt>
                <c:pt idx="190">
                  <c:v>1.1000000000000001</c:v>
                </c:pt>
                <c:pt idx="191">
                  <c:v>1.1299999999999999</c:v>
                </c:pt>
                <c:pt idx="192">
                  <c:v>0.99</c:v>
                </c:pt>
                <c:pt idx="193">
                  <c:v>0.37</c:v>
                </c:pt>
                <c:pt idx="194">
                  <c:v>0.36</c:v>
                </c:pt>
                <c:pt idx="195">
                  <c:v>1.22</c:v>
                </c:pt>
                <c:pt idx="196">
                  <c:v>1.96</c:v>
                </c:pt>
                <c:pt idx="197">
                  <c:v>0.43</c:v>
                </c:pt>
                <c:pt idx="198">
                  <c:v>0.03</c:v>
                </c:pt>
                <c:pt idx="199">
                  <c:v>0.93</c:v>
                </c:pt>
                <c:pt idx="200">
                  <c:v>0.26</c:v>
                </c:pt>
                <c:pt idx="201">
                  <c:v>0.19</c:v>
                </c:pt>
                <c:pt idx="202">
                  <c:v>0.18</c:v>
                </c:pt>
                <c:pt idx="203">
                  <c:v>0</c:v>
                </c:pt>
                <c:pt idx="204">
                  <c:v>0</c:v>
                </c:pt>
                <c:pt idx="205">
                  <c:v>0</c:v>
                </c:pt>
                <c:pt idx="206">
                  <c:v>0</c:v>
                </c:pt>
                <c:pt idx="207">
                  <c:v>0.88</c:v>
                </c:pt>
                <c:pt idx="208">
                  <c:v>0.06</c:v>
                </c:pt>
                <c:pt idx="209">
                  <c:v>7.0000000000000007E-2</c:v>
                </c:pt>
                <c:pt idx="210">
                  <c:v>0.04</c:v>
                </c:pt>
                <c:pt idx="211">
                  <c:v>0.1</c:v>
                </c:pt>
                <c:pt idx="212">
                  <c:v>0.21</c:v>
                </c:pt>
                <c:pt idx="213">
                  <c:v>0.09</c:v>
                </c:pt>
                <c:pt idx="214">
                  <c:v>0</c:v>
                </c:pt>
                <c:pt idx="215">
                  <c:v>0.1</c:v>
                </c:pt>
                <c:pt idx="216">
                  <c:v>0</c:v>
                </c:pt>
                <c:pt idx="217">
                  <c:v>0</c:v>
                </c:pt>
                <c:pt idx="218">
                  <c:v>0</c:v>
                </c:pt>
              </c:numCache>
            </c:numRef>
          </c:yVal>
          <c:smooth val="0"/>
        </c:ser>
        <c:ser>
          <c:idx val="1"/>
          <c:order val="1"/>
          <c:tx>
            <c:strRef>
              <c:f>comparison!$L$1</c:f>
              <c:strCache>
                <c:ptCount val="1"/>
                <c:pt idx="0">
                  <c:v>sub2_growth_rate</c:v>
                </c:pt>
              </c:strCache>
            </c:strRef>
          </c:tx>
          <c:spPr>
            <a:ln w="25400" cap="rnd">
              <a:noFill/>
              <a:round/>
            </a:ln>
            <a:effectLst/>
          </c:spPr>
          <c:marker>
            <c:symbol val="none"/>
          </c:marker>
          <c:xVal>
            <c:numRef>
              <c:f>comparison!$D$2:$D$220</c:f>
              <c:numCache>
                <c:formatCode>General</c:formatCode>
                <c:ptCount val="219"/>
                <c:pt idx="0">
                  <c:v>0.54517857759999999</c:v>
                </c:pt>
                <c:pt idx="1">
                  <c:v>0</c:v>
                </c:pt>
                <c:pt idx="2">
                  <c:v>0.97183148740000003</c:v>
                </c:pt>
                <c:pt idx="3">
                  <c:v>6.8732551399999994E-2</c:v>
                </c:pt>
                <c:pt idx="4">
                  <c:v>0.4510400115</c:v>
                </c:pt>
                <c:pt idx="5">
                  <c:v>0</c:v>
                </c:pt>
                <c:pt idx="6">
                  <c:v>8.6870089400000003E-2</c:v>
                </c:pt>
                <c:pt idx="7">
                  <c:v>0.99351820199999996</c:v>
                </c:pt>
                <c:pt idx="8">
                  <c:v>0.38706856620000002</c:v>
                </c:pt>
                <c:pt idx="9">
                  <c:v>0.7634969049</c:v>
                </c:pt>
                <c:pt idx="10">
                  <c:v>1.0793882023000001</c:v>
                </c:pt>
                <c:pt idx="11">
                  <c:v>0.84555035739999995</c:v>
                </c:pt>
                <c:pt idx="12">
                  <c:v>0.26520880769999999</c:v>
                </c:pt>
                <c:pt idx="13">
                  <c:v>2.91888132E-2</c:v>
                </c:pt>
                <c:pt idx="14">
                  <c:v>0</c:v>
                </c:pt>
                <c:pt idx="15">
                  <c:v>0</c:v>
                </c:pt>
                <c:pt idx="16">
                  <c:v>0</c:v>
                </c:pt>
                <c:pt idx="17">
                  <c:v>5.0065429500000001E-2</c:v>
                </c:pt>
                <c:pt idx="18">
                  <c:v>0.20754862039999999</c:v>
                </c:pt>
                <c:pt idx="19">
                  <c:v>1.5870705267</c:v>
                </c:pt>
                <c:pt idx="20">
                  <c:v>0.3877375502</c:v>
                </c:pt>
                <c:pt idx="21">
                  <c:v>0</c:v>
                </c:pt>
                <c:pt idx="22">
                  <c:v>0</c:v>
                </c:pt>
                <c:pt idx="23">
                  <c:v>5.71055621E-2</c:v>
                </c:pt>
                <c:pt idx="24">
                  <c:v>0</c:v>
                </c:pt>
                <c:pt idx="25">
                  <c:v>0.75280012949999997</c:v>
                </c:pt>
                <c:pt idx="26">
                  <c:v>0.650491496</c:v>
                </c:pt>
                <c:pt idx="27">
                  <c:v>0.76290516419999999</c:v>
                </c:pt>
                <c:pt idx="28">
                  <c:v>0.52193002990000004</c:v>
                </c:pt>
                <c:pt idx="29">
                  <c:v>0.45099465439999997</c:v>
                </c:pt>
                <c:pt idx="30">
                  <c:v>0.49488004099999999</c:v>
                </c:pt>
                <c:pt idx="31">
                  <c:v>0.70551181419999998</c:v>
                </c:pt>
                <c:pt idx="32">
                  <c:v>0.424846952</c:v>
                </c:pt>
                <c:pt idx="33">
                  <c:v>1.0291839077</c:v>
                </c:pt>
                <c:pt idx="34">
                  <c:v>0.4251403312</c:v>
                </c:pt>
                <c:pt idx="35">
                  <c:v>0.16124501390000001</c:v>
                </c:pt>
                <c:pt idx="36">
                  <c:v>1.0595824647000001</c:v>
                </c:pt>
                <c:pt idx="37">
                  <c:v>0.4947277202</c:v>
                </c:pt>
                <c:pt idx="38">
                  <c:v>0.18703148629999999</c:v>
                </c:pt>
                <c:pt idx="39">
                  <c:v>0.25286266940000002</c:v>
                </c:pt>
                <c:pt idx="40">
                  <c:v>0.2183224648</c:v>
                </c:pt>
                <c:pt idx="41">
                  <c:v>1.1311678191000001</c:v>
                </c:pt>
                <c:pt idx="42">
                  <c:v>0.36238342109999999</c:v>
                </c:pt>
                <c:pt idx="43">
                  <c:v>0.58911080510000002</c:v>
                </c:pt>
                <c:pt idx="44">
                  <c:v>0.54592194689999995</c:v>
                </c:pt>
                <c:pt idx="45">
                  <c:v>0.76829638850000004</c:v>
                </c:pt>
                <c:pt idx="46">
                  <c:v>0.90807967570000003</c:v>
                </c:pt>
                <c:pt idx="47">
                  <c:v>2.2263691282</c:v>
                </c:pt>
                <c:pt idx="48">
                  <c:v>7.9728146299999997E-2</c:v>
                </c:pt>
                <c:pt idx="49">
                  <c:v>0.60943805679999996</c:v>
                </c:pt>
                <c:pt idx="50">
                  <c:v>0.59542260790000001</c:v>
                </c:pt>
                <c:pt idx="51">
                  <c:v>0.3946637744</c:v>
                </c:pt>
                <c:pt idx="52">
                  <c:v>0.97416405319999999</c:v>
                </c:pt>
                <c:pt idx="53">
                  <c:v>0.63362923280000005</c:v>
                </c:pt>
                <c:pt idx="54">
                  <c:v>0</c:v>
                </c:pt>
                <c:pt idx="55">
                  <c:v>3.5349456600000002E-2</c:v>
                </c:pt>
                <c:pt idx="56">
                  <c:v>0.1849751301</c:v>
                </c:pt>
                <c:pt idx="57">
                  <c:v>0.3758820142</c:v>
                </c:pt>
                <c:pt idx="58">
                  <c:v>0.19187006540000001</c:v>
                </c:pt>
                <c:pt idx="59">
                  <c:v>0.86033085850000002</c:v>
                </c:pt>
                <c:pt idx="60">
                  <c:v>0.3111988624</c:v>
                </c:pt>
                <c:pt idx="61">
                  <c:v>1.05336122E-2</c:v>
                </c:pt>
                <c:pt idx="62">
                  <c:v>0</c:v>
                </c:pt>
                <c:pt idx="63">
                  <c:v>1.4546053427000001</c:v>
                </c:pt>
                <c:pt idx="64">
                  <c:v>0.1533309051</c:v>
                </c:pt>
                <c:pt idx="65">
                  <c:v>1.1000569628000001</c:v>
                </c:pt>
                <c:pt idx="66">
                  <c:v>0.63002225519999999</c:v>
                </c:pt>
                <c:pt idx="67">
                  <c:v>7.5251256000000002E-2</c:v>
                </c:pt>
                <c:pt idx="68">
                  <c:v>0.1174327594</c:v>
                </c:pt>
                <c:pt idx="69">
                  <c:v>0.25801980369999999</c:v>
                </c:pt>
                <c:pt idx="70">
                  <c:v>6.2189738799999998E-2</c:v>
                </c:pt>
                <c:pt idx="71">
                  <c:v>1.8267175413000001</c:v>
                </c:pt>
                <c:pt idx="72">
                  <c:v>0.77529282820000001</c:v>
                </c:pt>
                <c:pt idx="73">
                  <c:v>1.7126902452999999</c:v>
                </c:pt>
                <c:pt idx="74">
                  <c:v>0.71997590860000005</c:v>
                </c:pt>
                <c:pt idx="75">
                  <c:v>0.88690429400000004</c:v>
                </c:pt>
                <c:pt idx="77">
                  <c:v>0</c:v>
                </c:pt>
                <c:pt idx="78">
                  <c:v>0.87467213899999996</c:v>
                </c:pt>
                <c:pt idx="79">
                  <c:v>0.1157991947</c:v>
                </c:pt>
                <c:pt idx="80">
                  <c:v>0.4468788876</c:v>
                </c:pt>
                <c:pt idx="81">
                  <c:v>0.62256996990000002</c:v>
                </c:pt>
                <c:pt idx="82">
                  <c:v>1.5017980331</c:v>
                </c:pt>
                <c:pt idx="83">
                  <c:v>0</c:v>
                </c:pt>
                <c:pt idx="84">
                  <c:v>1.0437971249</c:v>
                </c:pt>
                <c:pt idx="85">
                  <c:v>1.5391009195000001</c:v>
                </c:pt>
                <c:pt idx="86">
                  <c:v>1.4658764737000001</c:v>
                </c:pt>
                <c:pt idx="87">
                  <c:v>0.82605625149999995</c:v>
                </c:pt>
                <c:pt idx="88">
                  <c:v>1.3509964278</c:v>
                </c:pt>
                <c:pt idx="89">
                  <c:v>0.38889268430000001</c:v>
                </c:pt>
                <c:pt idx="90">
                  <c:v>0.89450373039999997</c:v>
                </c:pt>
                <c:pt idx="91">
                  <c:v>0</c:v>
                </c:pt>
                <c:pt idx="92">
                  <c:v>0.61730810609999998</c:v>
                </c:pt>
                <c:pt idx="93">
                  <c:v>1.0882756186</c:v>
                </c:pt>
                <c:pt idx="94">
                  <c:v>1.2891457276</c:v>
                </c:pt>
                <c:pt idx="95">
                  <c:v>1.1533645298999999</c:v>
                </c:pt>
                <c:pt idx="96">
                  <c:v>1.2225266284</c:v>
                </c:pt>
                <c:pt idx="97">
                  <c:v>0.64294642089999998</c:v>
                </c:pt>
                <c:pt idx="98">
                  <c:v>1.0876476042000001</c:v>
                </c:pt>
                <c:pt idx="99">
                  <c:v>1.0641262171000001</c:v>
                </c:pt>
                <c:pt idx="100">
                  <c:v>1.0287282305000001</c:v>
                </c:pt>
                <c:pt idx="101">
                  <c:v>0.79261326040000002</c:v>
                </c:pt>
                <c:pt idx="102">
                  <c:v>0.83113154550000001</c:v>
                </c:pt>
                <c:pt idx="103">
                  <c:v>0.57763500540000001</c:v>
                </c:pt>
                <c:pt idx="104">
                  <c:v>8.9406280000000008E-3</c:v>
                </c:pt>
                <c:pt idx="105">
                  <c:v>1.0622273441000001</c:v>
                </c:pt>
                <c:pt idx="106">
                  <c:v>1.6803106027000001</c:v>
                </c:pt>
                <c:pt idx="107">
                  <c:v>1.4526299033000001</c:v>
                </c:pt>
                <c:pt idx="108">
                  <c:v>1.4235157869999999</c:v>
                </c:pt>
                <c:pt idx="109">
                  <c:v>0</c:v>
                </c:pt>
                <c:pt idx="110">
                  <c:v>1.7479442925999999</c:v>
                </c:pt>
                <c:pt idx="111">
                  <c:v>0.76029536750000004</c:v>
                </c:pt>
                <c:pt idx="112">
                  <c:v>0.98463414589999998</c:v>
                </c:pt>
                <c:pt idx="113">
                  <c:v>0.98826982119999995</c:v>
                </c:pt>
                <c:pt idx="114">
                  <c:v>0</c:v>
                </c:pt>
                <c:pt idx="115">
                  <c:v>0.61763844530000001</c:v>
                </c:pt>
                <c:pt idx="116">
                  <c:v>0.50776156770000003</c:v>
                </c:pt>
                <c:pt idx="117">
                  <c:v>1.1259205570999999</c:v>
                </c:pt>
                <c:pt idx="118">
                  <c:v>0</c:v>
                </c:pt>
                <c:pt idx="119">
                  <c:v>0</c:v>
                </c:pt>
                <c:pt idx="120">
                  <c:v>4.4774665E-3</c:v>
                </c:pt>
                <c:pt idx="121">
                  <c:v>2.43966184E-2</c:v>
                </c:pt>
                <c:pt idx="122">
                  <c:v>0.36736261669999998</c:v>
                </c:pt>
                <c:pt idx="123">
                  <c:v>0.52179407349999996</c:v>
                </c:pt>
                <c:pt idx="124">
                  <c:v>1.2041927157000001</c:v>
                </c:pt>
                <c:pt idx="125">
                  <c:v>0</c:v>
                </c:pt>
                <c:pt idx="127">
                  <c:v>1.7375879544999999</c:v>
                </c:pt>
                <c:pt idx="128">
                  <c:v>0.36234804970000001</c:v>
                </c:pt>
                <c:pt idx="129">
                  <c:v>3.78801967E-2</c:v>
                </c:pt>
                <c:pt idx="130">
                  <c:v>0.29214654470000001</c:v>
                </c:pt>
                <c:pt idx="131">
                  <c:v>0.93051772079999995</c:v>
                </c:pt>
                <c:pt idx="132">
                  <c:v>0.42537591470000002</c:v>
                </c:pt>
                <c:pt idx="133">
                  <c:v>0.8621295953</c:v>
                </c:pt>
                <c:pt idx="134">
                  <c:v>0.85863687280000001</c:v>
                </c:pt>
                <c:pt idx="135">
                  <c:v>0.1591814738</c:v>
                </c:pt>
                <c:pt idx="136">
                  <c:v>0.81533604209999999</c:v>
                </c:pt>
                <c:pt idx="137">
                  <c:v>0.61967156499999998</c:v>
                </c:pt>
                <c:pt idx="138">
                  <c:v>0</c:v>
                </c:pt>
                <c:pt idx="139">
                  <c:v>0</c:v>
                </c:pt>
                <c:pt idx="140">
                  <c:v>4.4065751E-2</c:v>
                </c:pt>
                <c:pt idx="141">
                  <c:v>0.71476320559999995</c:v>
                </c:pt>
                <c:pt idx="142">
                  <c:v>0.1381644877</c:v>
                </c:pt>
                <c:pt idx="143">
                  <c:v>0.91274610060000005</c:v>
                </c:pt>
                <c:pt idx="144">
                  <c:v>0</c:v>
                </c:pt>
                <c:pt idx="145">
                  <c:v>0</c:v>
                </c:pt>
                <c:pt idx="146">
                  <c:v>1.01976745</c:v>
                </c:pt>
                <c:pt idx="147">
                  <c:v>0.57808972759999999</c:v>
                </c:pt>
                <c:pt idx="148">
                  <c:v>1.5931717E-3</c:v>
                </c:pt>
                <c:pt idx="149">
                  <c:v>1.2910297919</c:v>
                </c:pt>
                <c:pt idx="150">
                  <c:v>0.49129316779999999</c:v>
                </c:pt>
                <c:pt idx="151">
                  <c:v>2.94274198E-2</c:v>
                </c:pt>
                <c:pt idx="152">
                  <c:v>0.97624151299999995</c:v>
                </c:pt>
                <c:pt idx="153">
                  <c:v>6.43762794E-2</c:v>
                </c:pt>
                <c:pt idx="154">
                  <c:v>1.2916832133</c:v>
                </c:pt>
                <c:pt idx="155">
                  <c:v>1.1970931348</c:v>
                </c:pt>
                <c:pt idx="156">
                  <c:v>0.62978618600000003</c:v>
                </c:pt>
                <c:pt idx="157">
                  <c:v>0.84192836230000001</c:v>
                </c:pt>
                <c:pt idx="158">
                  <c:v>0.50643070359999998</c:v>
                </c:pt>
                <c:pt idx="159">
                  <c:v>0.47537607459999998</c:v>
                </c:pt>
                <c:pt idx="160">
                  <c:v>0.1928632267</c:v>
                </c:pt>
                <c:pt idx="161">
                  <c:v>0</c:v>
                </c:pt>
                <c:pt idx="162">
                  <c:v>0.87103373549999996</c:v>
                </c:pt>
                <c:pt idx="163">
                  <c:v>0.27513236969999999</c:v>
                </c:pt>
                <c:pt idx="164">
                  <c:v>0.85519801350000002</c:v>
                </c:pt>
                <c:pt idx="165">
                  <c:v>0</c:v>
                </c:pt>
                <c:pt idx="166">
                  <c:v>0</c:v>
                </c:pt>
                <c:pt idx="167">
                  <c:v>0.13418987660000001</c:v>
                </c:pt>
                <c:pt idx="168">
                  <c:v>0</c:v>
                </c:pt>
                <c:pt idx="169">
                  <c:v>9.6057096800000005E-2</c:v>
                </c:pt>
                <c:pt idx="170">
                  <c:v>1.0048055695</c:v>
                </c:pt>
                <c:pt idx="171">
                  <c:v>0.25062030600000001</c:v>
                </c:pt>
                <c:pt idx="172">
                  <c:v>0</c:v>
                </c:pt>
                <c:pt idx="174">
                  <c:v>0.77681217420000004</c:v>
                </c:pt>
                <c:pt idx="175">
                  <c:v>1.1563964820999999</c:v>
                </c:pt>
                <c:pt idx="176">
                  <c:v>8.1404741799999999E-2</c:v>
                </c:pt>
                <c:pt idx="177">
                  <c:v>0</c:v>
                </c:pt>
                <c:pt idx="178">
                  <c:v>0.78802125099999998</c:v>
                </c:pt>
                <c:pt idx="179">
                  <c:v>0.1493095603</c:v>
                </c:pt>
                <c:pt idx="180">
                  <c:v>0.22517339519999999</c:v>
                </c:pt>
                <c:pt idx="181">
                  <c:v>0.46600967189999998</c:v>
                </c:pt>
                <c:pt idx="182">
                  <c:v>0.4089420828</c:v>
                </c:pt>
                <c:pt idx="183">
                  <c:v>1.2225587114000001</c:v>
                </c:pt>
                <c:pt idx="184">
                  <c:v>0.54429690259999997</c:v>
                </c:pt>
                <c:pt idx="185">
                  <c:v>0.44865708009999999</c:v>
                </c:pt>
                <c:pt idx="186">
                  <c:v>0</c:v>
                </c:pt>
                <c:pt idx="187">
                  <c:v>1.9616174363000001</c:v>
                </c:pt>
                <c:pt idx="188">
                  <c:v>0.58844168770000005</c:v>
                </c:pt>
                <c:pt idx="189">
                  <c:v>0.12568903570000001</c:v>
                </c:pt>
                <c:pt idx="190">
                  <c:v>0.42660570219999999</c:v>
                </c:pt>
                <c:pt idx="191">
                  <c:v>0</c:v>
                </c:pt>
                <c:pt idx="192">
                  <c:v>6.5870481100000003E-2</c:v>
                </c:pt>
                <c:pt idx="193">
                  <c:v>0</c:v>
                </c:pt>
                <c:pt idx="194">
                  <c:v>1.5548660633</c:v>
                </c:pt>
                <c:pt idx="195">
                  <c:v>1.0460237797</c:v>
                </c:pt>
                <c:pt idx="196">
                  <c:v>1.6703687543000001</c:v>
                </c:pt>
                <c:pt idx="197">
                  <c:v>0.28390209459999999</c:v>
                </c:pt>
                <c:pt idx="198">
                  <c:v>0</c:v>
                </c:pt>
                <c:pt idx="199">
                  <c:v>5.49971062E-2</c:v>
                </c:pt>
                <c:pt idx="200">
                  <c:v>0.35937499140000001</c:v>
                </c:pt>
                <c:pt idx="201">
                  <c:v>0.94279458620000001</c:v>
                </c:pt>
                <c:pt idx="202">
                  <c:v>0.61141988030000005</c:v>
                </c:pt>
                <c:pt idx="203">
                  <c:v>0</c:v>
                </c:pt>
                <c:pt idx="204">
                  <c:v>7.0679566299999996E-2</c:v>
                </c:pt>
                <c:pt idx="205">
                  <c:v>0</c:v>
                </c:pt>
                <c:pt idx="206">
                  <c:v>0.1117080178</c:v>
                </c:pt>
                <c:pt idx="207">
                  <c:v>0.44494798499999999</c:v>
                </c:pt>
                <c:pt idx="208">
                  <c:v>0.1565616085</c:v>
                </c:pt>
                <c:pt idx="209">
                  <c:v>0.13106161899999999</c:v>
                </c:pt>
                <c:pt idx="210">
                  <c:v>0</c:v>
                </c:pt>
                <c:pt idx="211">
                  <c:v>8.9908674699999996E-2</c:v>
                </c:pt>
                <c:pt idx="213">
                  <c:v>0.20870872530000001</c:v>
                </c:pt>
                <c:pt idx="214">
                  <c:v>0.1662397994</c:v>
                </c:pt>
                <c:pt idx="215">
                  <c:v>0.42370179450000001</c:v>
                </c:pt>
                <c:pt idx="216">
                  <c:v>0.13108060129999999</c:v>
                </c:pt>
                <c:pt idx="217">
                  <c:v>0.31799843010000001</c:v>
                </c:pt>
                <c:pt idx="218">
                  <c:v>0</c:v>
                </c:pt>
              </c:numCache>
            </c:numRef>
          </c:xVal>
          <c:yVal>
            <c:numRef>
              <c:f>comparison!$L$2:$L$220</c:f>
              <c:numCache>
                <c:formatCode>General</c:formatCode>
                <c:ptCount val="219"/>
                <c:pt idx="0">
                  <c:v>1.177</c:v>
                </c:pt>
                <c:pt idx="1">
                  <c:v>4.1000000000000002E-2</c:v>
                </c:pt>
                <c:pt idx="2">
                  <c:v>0.78200000000000003</c:v>
                </c:pt>
                <c:pt idx="3">
                  <c:v>1.0049999999999999</c:v>
                </c:pt>
                <c:pt idx="4">
                  <c:v>0.27100000000000002</c:v>
                </c:pt>
                <c:pt idx="5">
                  <c:v>4.3999999999999997E-2</c:v>
                </c:pt>
                <c:pt idx="6">
                  <c:v>0.78600000000000003</c:v>
                </c:pt>
                <c:pt idx="7">
                  <c:v>1.367</c:v>
                </c:pt>
                <c:pt idx="8">
                  <c:v>0.55200000000000005</c:v>
                </c:pt>
                <c:pt idx="9">
                  <c:v>1.155</c:v>
                </c:pt>
                <c:pt idx="10">
                  <c:v>0.73499999999999999</c:v>
                </c:pt>
                <c:pt idx="11">
                  <c:v>0.92600000000000005</c:v>
                </c:pt>
                <c:pt idx="12">
                  <c:v>0.34200000000000003</c:v>
                </c:pt>
                <c:pt idx="13">
                  <c:v>2.1000000000000001E-2</c:v>
                </c:pt>
                <c:pt idx="14">
                  <c:v>0</c:v>
                </c:pt>
                <c:pt idx="15">
                  <c:v>0</c:v>
                </c:pt>
                <c:pt idx="16">
                  <c:v>0</c:v>
                </c:pt>
                <c:pt idx="17">
                  <c:v>0</c:v>
                </c:pt>
                <c:pt idx="18">
                  <c:v>1.1259999999999999</c:v>
                </c:pt>
                <c:pt idx="19">
                  <c:v>0.93</c:v>
                </c:pt>
                <c:pt idx="20">
                  <c:v>0.86</c:v>
                </c:pt>
                <c:pt idx="21">
                  <c:v>0.27200000000000002</c:v>
                </c:pt>
                <c:pt idx="22">
                  <c:v>0.10199999999999999</c:v>
                </c:pt>
                <c:pt idx="23">
                  <c:v>0.20100000000000001</c:v>
                </c:pt>
                <c:pt idx="24">
                  <c:v>0.151</c:v>
                </c:pt>
                <c:pt idx="25">
                  <c:v>0.95599999999999996</c:v>
                </c:pt>
                <c:pt idx="26">
                  <c:v>1.1279999999999999</c:v>
                </c:pt>
                <c:pt idx="27">
                  <c:v>0.78500000000000003</c:v>
                </c:pt>
                <c:pt idx="28">
                  <c:v>0.66</c:v>
                </c:pt>
                <c:pt idx="29">
                  <c:v>0.67800000000000005</c:v>
                </c:pt>
                <c:pt idx="30">
                  <c:v>0.66200000000000003</c:v>
                </c:pt>
                <c:pt idx="31">
                  <c:v>0.60699999999999998</c:v>
                </c:pt>
                <c:pt idx="32">
                  <c:v>1.256</c:v>
                </c:pt>
                <c:pt idx="33">
                  <c:v>0.69899999999999995</c:v>
                </c:pt>
                <c:pt idx="34">
                  <c:v>0.17199999999999999</c:v>
                </c:pt>
                <c:pt idx="35">
                  <c:v>0</c:v>
                </c:pt>
                <c:pt idx="36">
                  <c:v>1.081</c:v>
                </c:pt>
                <c:pt idx="37">
                  <c:v>0.63500000000000001</c:v>
                </c:pt>
                <c:pt idx="38">
                  <c:v>0.89</c:v>
                </c:pt>
                <c:pt idx="39">
                  <c:v>0.34100000000000003</c:v>
                </c:pt>
                <c:pt idx="40">
                  <c:v>1.2210000000000001</c:v>
                </c:pt>
                <c:pt idx="41">
                  <c:v>0.50900000000000001</c:v>
                </c:pt>
                <c:pt idx="42">
                  <c:v>0.499</c:v>
                </c:pt>
                <c:pt idx="43">
                  <c:v>0.29099999999999998</c:v>
                </c:pt>
                <c:pt idx="44">
                  <c:v>0.20899999999999999</c:v>
                </c:pt>
                <c:pt idx="45">
                  <c:v>0.13500000000000001</c:v>
                </c:pt>
                <c:pt idx="46">
                  <c:v>0.29199999999999998</c:v>
                </c:pt>
                <c:pt idx="47">
                  <c:v>1.22</c:v>
                </c:pt>
                <c:pt idx="48">
                  <c:v>0.49099999999999999</c:v>
                </c:pt>
                <c:pt idx="49">
                  <c:v>0.97899999999999998</c:v>
                </c:pt>
                <c:pt idx="50">
                  <c:v>1.236</c:v>
                </c:pt>
                <c:pt idx="51">
                  <c:v>0.82199999999999995</c:v>
                </c:pt>
                <c:pt idx="52">
                  <c:v>0.01</c:v>
                </c:pt>
                <c:pt idx="53">
                  <c:v>0.12</c:v>
                </c:pt>
                <c:pt idx="54">
                  <c:v>0</c:v>
                </c:pt>
                <c:pt idx="55">
                  <c:v>0.153</c:v>
                </c:pt>
                <c:pt idx="56">
                  <c:v>0</c:v>
                </c:pt>
                <c:pt idx="57">
                  <c:v>5.5E-2</c:v>
                </c:pt>
                <c:pt idx="58">
                  <c:v>9.1999999999999998E-2</c:v>
                </c:pt>
                <c:pt idx="59">
                  <c:v>0.17499999999999999</c:v>
                </c:pt>
                <c:pt idx="60">
                  <c:v>0</c:v>
                </c:pt>
                <c:pt idx="61">
                  <c:v>0.753</c:v>
                </c:pt>
                <c:pt idx="62">
                  <c:v>0</c:v>
                </c:pt>
                <c:pt idx="63">
                  <c:v>1.4999999999999999E-2</c:v>
                </c:pt>
                <c:pt idx="64">
                  <c:v>0.69</c:v>
                </c:pt>
                <c:pt idx="65">
                  <c:v>1.0640000000000001</c:v>
                </c:pt>
                <c:pt idx="66">
                  <c:v>1.3580000000000001</c:v>
                </c:pt>
                <c:pt idx="67">
                  <c:v>0</c:v>
                </c:pt>
                <c:pt idx="68">
                  <c:v>0</c:v>
                </c:pt>
                <c:pt idx="69">
                  <c:v>0.224</c:v>
                </c:pt>
                <c:pt idx="70">
                  <c:v>0.16400000000000001</c:v>
                </c:pt>
                <c:pt idx="71">
                  <c:v>7.9000000000000001E-2</c:v>
                </c:pt>
                <c:pt idx="72">
                  <c:v>1.1379999999999999</c:v>
                </c:pt>
                <c:pt idx="73">
                  <c:v>0.63800000000000001</c:v>
                </c:pt>
                <c:pt idx="74">
                  <c:v>2.7E-2</c:v>
                </c:pt>
                <c:pt idx="75">
                  <c:v>1.127</c:v>
                </c:pt>
                <c:pt idx="76">
                  <c:v>0.95699999999999996</c:v>
                </c:pt>
                <c:pt idx="77">
                  <c:v>0.39900000000000002</c:v>
                </c:pt>
                <c:pt idx="78">
                  <c:v>0.92500000000000004</c:v>
                </c:pt>
                <c:pt idx="79">
                  <c:v>1.1539999999999999</c:v>
                </c:pt>
                <c:pt idx="80">
                  <c:v>0.93100000000000005</c:v>
                </c:pt>
                <c:pt idx="81">
                  <c:v>0</c:v>
                </c:pt>
                <c:pt idx="82">
                  <c:v>0.81499999999999995</c:v>
                </c:pt>
                <c:pt idx="83">
                  <c:v>0.99099999999999999</c:v>
                </c:pt>
                <c:pt idx="84">
                  <c:v>1.347</c:v>
                </c:pt>
                <c:pt idx="85">
                  <c:v>0.44600000000000001</c:v>
                </c:pt>
                <c:pt idx="86">
                  <c:v>1.0249999999999999</c:v>
                </c:pt>
                <c:pt idx="87">
                  <c:v>0.498</c:v>
                </c:pt>
                <c:pt idx="88">
                  <c:v>1.3360000000000001</c:v>
                </c:pt>
                <c:pt idx="89">
                  <c:v>0.106</c:v>
                </c:pt>
                <c:pt idx="90">
                  <c:v>1.02</c:v>
                </c:pt>
                <c:pt idx="91">
                  <c:v>5.8000000000000003E-2</c:v>
                </c:pt>
                <c:pt idx="92">
                  <c:v>0.70699999999999996</c:v>
                </c:pt>
                <c:pt idx="93">
                  <c:v>1.2210000000000001</c:v>
                </c:pt>
                <c:pt idx="94">
                  <c:v>0.7</c:v>
                </c:pt>
                <c:pt idx="95">
                  <c:v>1.0409999999999999</c:v>
                </c:pt>
                <c:pt idx="96">
                  <c:v>1.4219999999999999</c:v>
                </c:pt>
                <c:pt idx="97">
                  <c:v>1.097</c:v>
                </c:pt>
                <c:pt idx="98">
                  <c:v>1.2969999999999999</c:v>
                </c:pt>
                <c:pt idx="99">
                  <c:v>1.341</c:v>
                </c:pt>
                <c:pt idx="100">
                  <c:v>1.1639999999999999</c:v>
                </c:pt>
                <c:pt idx="101">
                  <c:v>0.49099999999999999</c:v>
                </c:pt>
                <c:pt idx="102">
                  <c:v>0.73199999999999998</c:v>
                </c:pt>
                <c:pt idx="103">
                  <c:v>1.02</c:v>
                </c:pt>
                <c:pt idx="104">
                  <c:v>1.4730000000000001</c:v>
                </c:pt>
                <c:pt idx="105">
                  <c:v>1</c:v>
                </c:pt>
                <c:pt idx="106">
                  <c:v>1.4059999999999999</c:v>
                </c:pt>
                <c:pt idx="107">
                  <c:v>1.3859999999999999</c:v>
                </c:pt>
                <c:pt idx="108">
                  <c:v>0.50900000000000001</c:v>
                </c:pt>
                <c:pt idx="109">
                  <c:v>0.78</c:v>
                </c:pt>
                <c:pt idx="110">
                  <c:v>0.13400000000000001</c:v>
                </c:pt>
                <c:pt idx="111">
                  <c:v>0.373</c:v>
                </c:pt>
                <c:pt idx="112">
                  <c:v>1.3420000000000001</c:v>
                </c:pt>
                <c:pt idx="113">
                  <c:v>0.246</c:v>
                </c:pt>
                <c:pt idx="114">
                  <c:v>0</c:v>
                </c:pt>
                <c:pt idx="115">
                  <c:v>0.34399999999999997</c:v>
                </c:pt>
                <c:pt idx="116">
                  <c:v>1.169</c:v>
                </c:pt>
                <c:pt idx="117">
                  <c:v>0.02</c:v>
                </c:pt>
                <c:pt idx="118">
                  <c:v>0</c:v>
                </c:pt>
                <c:pt idx="119">
                  <c:v>0</c:v>
                </c:pt>
                <c:pt idx="120">
                  <c:v>0</c:v>
                </c:pt>
                <c:pt idx="121">
                  <c:v>0</c:v>
                </c:pt>
                <c:pt idx="122">
                  <c:v>0.6</c:v>
                </c:pt>
                <c:pt idx="123">
                  <c:v>0</c:v>
                </c:pt>
                <c:pt idx="124">
                  <c:v>1.498</c:v>
                </c:pt>
                <c:pt idx="125">
                  <c:v>0</c:v>
                </c:pt>
                <c:pt idx="126">
                  <c:v>0</c:v>
                </c:pt>
                <c:pt idx="127">
                  <c:v>0.67800000000000005</c:v>
                </c:pt>
                <c:pt idx="128">
                  <c:v>0</c:v>
                </c:pt>
                <c:pt idx="129">
                  <c:v>0</c:v>
                </c:pt>
                <c:pt idx="130">
                  <c:v>0.97099999999999997</c:v>
                </c:pt>
                <c:pt idx="131">
                  <c:v>0.94799999999999995</c:v>
                </c:pt>
                <c:pt idx="132">
                  <c:v>0.97199999999999998</c:v>
                </c:pt>
                <c:pt idx="133">
                  <c:v>0.70299999999999996</c:v>
                </c:pt>
                <c:pt idx="134">
                  <c:v>1.2170000000000001</c:v>
                </c:pt>
                <c:pt idx="135">
                  <c:v>0.37</c:v>
                </c:pt>
                <c:pt idx="136">
                  <c:v>1.026</c:v>
                </c:pt>
                <c:pt idx="137">
                  <c:v>0.19700000000000001</c:v>
                </c:pt>
                <c:pt idx="138">
                  <c:v>0.217</c:v>
                </c:pt>
                <c:pt idx="139">
                  <c:v>0.111</c:v>
                </c:pt>
                <c:pt idx="140">
                  <c:v>0.6</c:v>
                </c:pt>
                <c:pt idx="141">
                  <c:v>1.56</c:v>
                </c:pt>
                <c:pt idx="142">
                  <c:v>1.01</c:v>
                </c:pt>
                <c:pt idx="143">
                  <c:v>0.36299999999999999</c:v>
                </c:pt>
                <c:pt idx="144">
                  <c:v>2.1999999999999999E-2</c:v>
                </c:pt>
                <c:pt idx="145">
                  <c:v>5.0999999999999997E-2</c:v>
                </c:pt>
                <c:pt idx="146">
                  <c:v>0.73899999999999999</c:v>
                </c:pt>
                <c:pt idx="147">
                  <c:v>1.0029999999999999</c:v>
                </c:pt>
                <c:pt idx="148">
                  <c:v>0</c:v>
                </c:pt>
                <c:pt idx="149">
                  <c:v>1.117</c:v>
                </c:pt>
                <c:pt idx="150">
                  <c:v>0.99399999999999999</c:v>
                </c:pt>
                <c:pt idx="151">
                  <c:v>0</c:v>
                </c:pt>
                <c:pt idx="152">
                  <c:v>0</c:v>
                </c:pt>
                <c:pt idx="153">
                  <c:v>0</c:v>
                </c:pt>
                <c:pt idx="154">
                  <c:v>0</c:v>
                </c:pt>
                <c:pt idx="155">
                  <c:v>0.24099999999999999</c:v>
                </c:pt>
                <c:pt idx="156">
                  <c:v>4.2999999999999997E-2</c:v>
                </c:pt>
                <c:pt idx="157">
                  <c:v>1.2999999999999999E-2</c:v>
                </c:pt>
                <c:pt idx="158">
                  <c:v>0.04</c:v>
                </c:pt>
                <c:pt idx="159">
                  <c:v>0.307</c:v>
                </c:pt>
                <c:pt idx="160">
                  <c:v>1.0049999999999999</c:v>
                </c:pt>
                <c:pt idx="161">
                  <c:v>1.157</c:v>
                </c:pt>
                <c:pt idx="162">
                  <c:v>1.496</c:v>
                </c:pt>
                <c:pt idx="163">
                  <c:v>0</c:v>
                </c:pt>
                <c:pt idx="164">
                  <c:v>0.153</c:v>
                </c:pt>
                <c:pt idx="165">
                  <c:v>0.29899999999999999</c:v>
                </c:pt>
                <c:pt idx="166">
                  <c:v>0.17799999999999999</c:v>
                </c:pt>
                <c:pt idx="167">
                  <c:v>1.1180000000000001</c:v>
                </c:pt>
                <c:pt idx="168">
                  <c:v>2E-3</c:v>
                </c:pt>
                <c:pt idx="169">
                  <c:v>0.53500000000000003</c:v>
                </c:pt>
                <c:pt idx="170">
                  <c:v>0.56100000000000005</c:v>
                </c:pt>
                <c:pt idx="171">
                  <c:v>0.55200000000000005</c:v>
                </c:pt>
                <c:pt idx="172">
                  <c:v>0.18</c:v>
                </c:pt>
                <c:pt idx="173">
                  <c:v>2.8000000000000001E-2</c:v>
                </c:pt>
                <c:pt idx="174">
                  <c:v>1.4370000000000001</c:v>
                </c:pt>
                <c:pt idx="175">
                  <c:v>1.22</c:v>
                </c:pt>
                <c:pt idx="176">
                  <c:v>0.20799999999999999</c:v>
                </c:pt>
                <c:pt idx="177">
                  <c:v>0.24299999999999999</c:v>
                </c:pt>
                <c:pt idx="178">
                  <c:v>1.071</c:v>
                </c:pt>
                <c:pt idx="179">
                  <c:v>0.30199999999999999</c:v>
                </c:pt>
                <c:pt idx="180">
                  <c:v>0.29399999999999998</c:v>
                </c:pt>
                <c:pt idx="181">
                  <c:v>1.4370000000000001</c:v>
                </c:pt>
                <c:pt idx="182">
                  <c:v>0.74</c:v>
                </c:pt>
                <c:pt idx="183">
                  <c:v>0.46</c:v>
                </c:pt>
                <c:pt idx="184">
                  <c:v>0.185</c:v>
                </c:pt>
                <c:pt idx="185">
                  <c:v>0.15</c:v>
                </c:pt>
                <c:pt idx="186">
                  <c:v>0.17100000000000001</c:v>
                </c:pt>
                <c:pt idx="187">
                  <c:v>0.47499999999999998</c:v>
                </c:pt>
                <c:pt idx="188">
                  <c:v>1.24</c:v>
                </c:pt>
                <c:pt idx="189">
                  <c:v>0.47899999999999998</c:v>
                </c:pt>
                <c:pt idx="190">
                  <c:v>1.272</c:v>
                </c:pt>
                <c:pt idx="191">
                  <c:v>1.33</c:v>
                </c:pt>
                <c:pt idx="192">
                  <c:v>1.109</c:v>
                </c:pt>
                <c:pt idx="193">
                  <c:v>0.27400000000000002</c:v>
                </c:pt>
                <c:pt idx="194">
                  <c:v>0.26700000000000002</c:v>
                </c:pt>
                <c:pt idx="195">
                  <c:v>1.4930000000000001</c:v>
                </c:pt>
                <c:pt idx="196">
                  <c:v>1.373</c:v>
                </c:pt>
                <c:pt idx="197">
                  <c:v>0.34499999999999997</c:v>
                </c:pt>
                <c:pt idx="198">
                  <c:v>1.9E-2</c:v>
                </c:pt>
                <c:pt idx="199">
                  <c:v>1.3620000000000001</c:v>
                </c:pt>
                <c:pt idx="200">
                  <c:v>0.27800000000000002</c:v>
                </c:pt>
                <c:pt idx="201">
                  <c:v>0.192</c:v>
                </c:pt>
                <c:pt idx="202">
                  <c:v>0.185</c:v>
                </c:pt>
                <c:pt idx="203">
                  <c:v>0</c:v>
                </c:pt>
                <c:pt idx="204">
                  <c:v>0</c:v>
                </c:pt>
                <c:pt idx="205">
                  <c:v>0</c:v>
                </c:pt>
                <c:pt idx="206">
                  <c:v>0</c:v>
                </c:pt>
                <c:pt idx="207">
                  <c:v>1.3049999999999999</c:v>
                </c:pt>
                <c:pt idx="208">
                  <c:v>8.1000000000000003E-2</c:v>
                </c:pt>
                <c:pt idx="209">
                  <c:v>8.6999999999999994E-2</c:v>
                </c:pt>
                <c:pt idx="210">
                  <c:v>7.0999999999999994E-2</c:v>
                </c:pt>
                <c:pt idx="211">
                  <c:v>0.106</c:v>
                </c:pt>
                <c:pt idx="212">
                  <c:v>0.20100000000000001</c:v>
                </c:pt>
                <c:pt idx="213">
                  <c:v>0.105</c:v>
                </c:pt>
                <c:pt idx="214">
                  <c:v>0</c:v>
                </c:pt>
                <c:pt idx="215">
                  <c:v>0.12</c:v>
                </c:pt>
                <c:pt idx="216">
                  <c:v>0</c:v>
                </c:pt>
                <c:pt idx="217">
                  <c:v>1.7000000000000001E-2</c:v>
                </c:pt>
                <c:pt idx="218">
                  <c:v>0</c:v>
                </c:pt>
              </c:numCache>
            </c:numRef>
          </c:yVal>
          <c:smooth val="0"/>
        </c:ser>
        <c:dLbls>
          <c:showLegendKey val="0"/>
          <c:showVal val="0"/>
          <c:showCatName val="0"/>
          <c:showSerName val="0"/>
          <c:showPercent val="0"/>
          <c:showBubbleSize val="0"/>
        </c:dLbls>
        <c:axId val="188463728"/>
        <c:axId val="188463336"/>
      </c:scatterChart>
      <c:valAx>
        <c:axId val="188463728"/>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dirty="0" smtClean="0"/>
                  <a:t>Experimental</a:t>
                </a:r>
                <a:r>
                  <a:rPr lang="en-US" baseline="0" dirty="0" smtClean="0"/>
                  <a:t> y</a:t>
                </a:r>
                <a:r>
                  <a:rPr lang="en-US" dirty="0" smtClean="0"/>
                  <a:t>east growth</a:t>
                </a:r>
                <a:r>
                  <a:rPr lang="en-US" baseline="0" dirty="0" smtClean="0"/>
                  <a:t> score</a:t>
                </a:r>
                <a:endParaRPr lang="en-US" dirty="0"/>
              </a:p>
            </c:rich>
          </c:tx>
          <c:layout>
            <c:manualLayout>
              <c:xMode val="edge"/>
              <c:yMode val="edge"/>
              <c:x val="0.29544530545027115"/>
              <c:y val="0.92005089885206848"/>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88463336"/>
        <c:crosses val="autoZero"/>
        <c:crossBetween val="midCat"/>
      </c:valAx>
      <c:valAx>
        <c:axId val="1884633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dirty="0" smtClean="0"/>
                  <a:t>Predicted yeast growth score</a:t>
                </a:r>
                <a:endParaRPr lang="en-US" dirty="0"/>
              </a:p>
            </c:rich>
          </c:tx>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88463728"/>
        <c:crosses val="autoZero"/>
        <c:crossBetween val="midCat"/>
      </c:valAx>
      <c:spPr>
        <a:noFill/>
        <a:ln>
          <a:noFill/>
        </a:ln>
        <a:effectLst/>
      </c:spPr>
    </c:plotArea>
    <c:plotVisOnly val="1"/>
    <c:dispBlanksAs val="gap"/>
    <c:showDLblsOverMax val="0"/>
  </c:chart>
  <c:spPr>
    <a:noFill/>
    <a:ln>
      <a:noFill/>
    </a:ln>
    <a:effectLst/>
  </c:spPr>
  <c:txPr>
    <a:bodyPr/>
    <a:lstStyle/>
    <a:p>
      <a:pPr>
        <a:defRPr sz="1600"/>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SUMO_set1set2_plots!$AS$200</c:f>
              <c:strCache>
                <c:ptCount val="1"/>
                <c:pt idx="0">
                  <c:v>"perfect" prediction</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SUMO_set1set2_plots!$AT$198:$AV$198</c:f>
              <c:strCache>
                <c:ptCount val="3"/>
                <c:pt idx="0">
                  <c:v>RMSE</c:v>
                </c:pt>
                <c:pt idx="1">
                  <c:v>rho</c:v>
                </c:pt>
                <c:pt idx="2">
                  <c:v>r</c:v>
                </c:pt>
              </c:strCache>
            </c:strRef>
          </c:cat>
          <c:val>
            <c:numRef>
              <c:f>SUMO_set1set2_plots!$AT$200:$AV$200</c:f>
              <c:numCache>
                <c:formatCode>0.00</c:formatCode>
                <c:ptCount val="3"/>
                <c:pt idx="0">
                  <c:v>0.24146427694</c:v>
                </c:pt>
                <c:pt idx="1">
                  <c:v>0.89617985613999995</c:v>
                </c:pt>
                <c:pt idx="2">
                  <c:v>0.91157486781999997</c:v>
                </c:pt>
              </c:numCache>
            </c:numRef>
          </c:val>
        </c:ser>
        <c:ser>
          <c:idx val="1"/>
          <c:order val="1"/>
          <c:tx>
            <c:strRef>
              <c:f>SUMO_set1set2_plots!$AS$202</c:f>
              <c:strCache>
                <c:ptCount val="1"/>
                <c:pt idx="0">
                  <c:v>real prediction</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SUMO_set1set2_plots!$AT$198:$AV$198</c:f>
              <c:strCache>
                <c:ptCount val="3"/>
                <c:pt idx="0">
                  <c:v>RMSE</c:v>
                </c:pt>
                <c:pt idx="1">
                  <c:v>rho</c:v>
                </c:pt>
                <c:pt idx="2">
                  <c:v>r</c:v>
                </c:pt>
              </c:strCache>
            </c:strRef>
          </c:cat>
          <c:val>
            <c:numRef>
              <c:f>SUMO_set1set2_plots!$AT$201:$AV$201</c:f>
              <c:numCache>
                <c:formatCode>General</c:formatCode>
                <c:ptCount val="3"/>
                <c:pt idx="0">
                  <c:v>0.54139320162113602</c:v>
                </c:pt>
                <c:pt idx="1">
                  <c:v>0.400068173823588</c:v>
                </c:pt>
                <c:pt idx="2">
                  <c:v>0.403611385857715</c:v>
                </c:pt>
              </c:numCache>
            </c:numRef>
          </c:val>
        </c:ser>
        <c:dLbls>
          <c:dLblPos val="outEnd"/>
          <c:showLegendKey val="0"/>
          <c:showVal val="1"/>
          <c:showCatName val="0"/>
          <c:showSerName val="0"/>
          <c:showPercent val="0"/>
          <c:showBubbleSize val="0"/>
        </c:dLbls>
        <c:gapWidth val="250"/>
        <c:overlap val="-10"/>
        <c:axId val="231663888"/>
        <c:axId val="231665064"/>
      </c:barChart>
      <c:catAx>
        <c:axId val="231663888"/>
        <c:scaling>
          <c:orientation val="minMax"/>
        </c:scaling>
        <c:delete val="0"/>
        <c:axPos val="b"/>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en-US"/>
          </a:p>
        </c:txPr>
        <c:crossAx val="231665064"/>
        <c:crosses val="autoZero"/>
        <c:auto val="1"/>
        <c:lblAlgn val="ctr"/>
        <c:lblOffset val="100"/>
        <c:noMultiLvlLbl val="0"/>
      </c:catAx>
      <c:valAx>
        <c:axId val="231665064"/>
        <c:scaling>
          <c:orientation val="minMax"/>
        </c:scaling>
        <c:delete val="0"/>
        <c:axPos val="l"/>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ysClr val="windowText" lastClr="000000"/>
                </a:solidFill>
                <a:latin typeface="+mn-lt"/>
                <a:ea typeface="+mn-ea"/>
                <a:cs typeface="+mn-cs"/>
              </a:defRPr>
            </a:pPr>
            <a:endParaRPr lang="en-US"/>
          </a:p>
        </c:txPr>
        <c:crossAx val="2316638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2"/>
          <c:order val="0"/>
          <c:tx>
            <c:strRef>
              <c:f>SUMO_set1!$AE$168:$AF$168</c:f>
              <c:strCache>
                <c:ptCount val="1"/>
                <c:pt idx="0">
                  <c:v>surface exposed</c:v>
                </c:pt>
              </c:strCache>
            </c:strRef>
          </c:tx>
          <c:spPr>
            <a:ln w="25400" cap="rnd">
              <a:noFill/>
              <a:round/>
            </a:ln>
            <a:effectLst/>
          </c:spPr>
          <c:marker>
            <c:symbol val="square"/>
            <c:size val="7"/>
            <c:spPr>
              <a:gradFill>
                <a:gsLst>
                  <a:gs pos="0">
                    <a:srgbClr val="70AD47">
                      <a:lumMod val="40000"/>
                      <a:lumOff val="60000"/>
                    </a:srgbClr>
                  </a:gs>
                  <a:gs pos="46000">
                    <a:srgbClr val="70AD47">
                      <a:lumMod val="95000"/>
                      <a:lumOff val="5000"/>
                    </a:srgbClr>
                  </a:gs>
                  <a:gs pos="100000">
                    <a:srgbClr val="70AD47">
                      <a:lumMod val="60000"/>
                    </a:srgbClr>
                  </a:gs>
                </a:gsLst>
                <a:path path="circle">
                  <a:fillToRect l="50000" t="130000" r="50000" b="-30000"/>
                </a:path>
              </a:gradFill>
              <a:ln w="9525">
                <a:solidFill>
                  <a:schemeClr val="accent3"/>
                </a:solidFill>
              </a:ln>
              <a:effectLst/>
            </c:spPr>
          </c:marker>
          <c:trendline>
            <c:spPr>
              <a:ln w="25400" cap="rnd">
                <a:solidFill>
                  <a:srgbClr val="A5A5A5"/>
                </a:solidFill>
                <a:prstDash val="sysDot"/>
              </a:ln>
              <a:effectLst/>
            </c:spPr>
            <c:trendlineType val="linear"/>
            <c:dispRSqr val="0"/>
            <c:dispEq val="0"/>
          </c:trendline>
          <c:xVal>
            <c:numRef>
              <c:f>SUMO_set1!$Y$168:$Y$216</c:f>
              <c:numCache>
                <c:formatCode>General</c:formatCode>
                <c:ptCount val="49"/>
                <c:pt idx="0">
                  <c:v>0</c:v>
                </c:pt>
                <c:pt idx="1">
                  <c:v>0</c:v>
                </c:pt>
                <c:pt idx="2">
                  <c:v>0</c:v>
                </c:pt>
                <c:pt idx="3">
                  <c:v>0</c:v>
                </c:pt>
                <c:pt idx="4">
                  <c:v>0</c:v>
                </c:pt>
                <c:pt idx="5">
                  <c:v>1.0533600000000001E-2</c:v>
                </c:pt>
                <c:pt idx="6">
                  <c:v>2.4396600000000001E-2</c:v>
                </c:pt>
                <c:pt idx="7">
                  <c:v>5.7105599999999999E-2</c:v>
                </c:pt>
                <c:pt idx="8">
                  <c:v>6.5870499999999998E-2</c:v>
                </c:pt>
                <c:pt idx="9">
                  <c:v>6.8732600000000005E-2</c:v>
                </c:pt>
                <c:pt idx="10">
                  <c:v>7.9728099999999996E-2</c:v>
                </c:pt>
                <c:pt idx="11">
                  <c:v>8.1404699999999997E-2</c:v>
                </c:pt>
                <c:pt idx="12">
                  <c:v>9.6057100000000006E-2</c:v>
                </c:pt>
                <c:pt idx="13">
                  <c:v>0.13816400000000001</c:v>
                </c:pt>
                <c:pt idx="14">
                  <c:v>0.15918099999999999</c:v>
                </c:pt>
                <c:pt idx="15">
                  <c:v>0.20754900000000001</c:v>
                </c:pt>
                <c:pt idx="16">
                  <c:v>0.21832199999999999</c:v>
                </c:pt>
                <c:pt idx="17">
                  <c:v>0.25062000000000001</c:v>
                </c:pt>
                <c:pt idx="18">
                  <c:v>0.37588199999999999</c:v>
                </c:pt>
                <c:pt idx="19">
                  <c:v>0.387069</c:v>
                </c:pt>
                <c:pt idx="20">
                  <c:v>0.45104</c:v>
                </c:pt>
                <c:pt idx="21">
                  <c:v>0.49129299999999998</c:v>
                </c:pt>
                <c:pt idx="22">
                  <c:v>0.54517899999999997</c:v>
                </c:pt>
                <c:pt idx="23">
                  <c:v>0.60943800000000004</c:v>
                </c:pt>
                <c:pt idx="24">
                  <c:v>0.61730799999999997</c:v>
                </c:pt>
                <c:pt idx="25">
                  <c:v>0.619672</c:v>
                </c:pt>
                <c:pt idx="26">
                  <c:v>0.64294600000000002</c:v>
                </c:pt>
                <c:pt idx="27">
                  <c:v>0.71476300000000004</c:v>
                </c:pt>
                <c:pt idx="28">
                  <c:v>0.78802099999999997</c:v>
                </c:pt>
                <c:pt idx="29">
                  <c:v>0.81533599999999995</c:v>
                </c:pt>
                <c:pt idx="30">
                  <c:v>0.82605600000000001</c:v>
                </c:pt>
                <c:pt idx="31">
                  <c:v>0.85863699999999998</c:v>
                </c:pt>
                <c:pt idx="32">
                  <c:v>0.90808</c:v>
                </c:pt>
                <c:pt idx="33">
                  <c:v>0.93051799999999996</c:v>
                </c:pt>
                <c:pt idx="34">
                  <c:v>0.98463400000000001</c:v>
                </c:pt>
                <c:pt idx="35">
                  <c:v>0.99351800000000001</c:v>
                </c:pt>
                <c:pt idx="36">
                  <c:v>1.00481</c:v>
                </c:pt>
                <c:pt idx="37">
                  <c:v>1.0460199999999999</c:v>
                </c:pt>
                <c:pt idx="38">
                  <c:v>1.06223</c:v>
                </c:pt>
                <c:pt idx="39">
                  <c:v>1.0882799999999999</c:v>
                </c:pt>
                <c:pt idx="40">
                  <c:v>1.13117</c:v>
                </c:pt>
                <c:pt idx="41">
                  <c:v>1.1533599999999999</c:v>
                </c:pt>
                <c:pt idx="42">
                  <c:v>1.2041900000000001</c:v>
                </c:pt>
                <c:pt idx="43">
                  <c:v>1.2225299999999999</c:v>
                </c:pt>
                <c:pt idx="44">
                  <c:v>1.2910299999999999</c:v>
                </c:pt>
                <c:pt idx="45">
                  <c:v>1.4526300000000001</c:v>
                </c:pt>
                <c:pt idx="46">
                  <c:v>1.6703699999999999</c:v>
                </c:pt>
                <c:pt idx="47">
                  <c:v>1.68031</c:v>
                </c:pt>
                <c:pt idx="48">
                  <c:v>2.2263700000000002</c:v>
                </c:pt>
              </c:numCache>
            </c:numRef>
          </c:xVal>
          <c:yVal>
            <c:numRef>
              <c:f>SUMO_set1!$AA$168:$AA$216</c:f>
              <c:numCache>
                <c:formatCode>General</c:formatCode>
                <c:ptCount val="49"/>
                <c:pt idx="0">
                  <c:v>0.31</c:v>
                </c:pt>
                <c:pt idx="1">
                  <c:v>0.16</c:v>
                </c:pt>
                <c:pt idx="2">
                  <c:v>0.21</c:v>
                </c:pt>
                <c:pt idx="3">
                  <c:v>0.22</c:v>
                </c:pt>
                <c:pt idx="4">
                  <c:v>0.39</c:v>
                </c:pt>
                <c:pt idx="5">
                  <c:v>0.71</c:v>
                </c:pt>
                <c:pt idx="6">
                  <c:v>0</c:v>
                </c:pt>
                <c:pt idx="7">
                  <c:v>0.25</c:v>
                </c:pt>
                <c:pt idx="8">
                  <c:v>0.99</c:v>
                </c:pt>
                <c:pt idx="9">
                  <c:v>0.89</c:v>
                </c:pt>
                <c:pt idx="10">
                  <c:v>0.48</c:v>
                </c:pt>
                <c:pt idx="11">
                  <c:v>0.26</c:v>
                </c:pt>
                <c:pt idx="12">
                  <c:v>0.52</c:v>
                </c:pt>
                <c:pt idx="13">
                  <c:v>0.89</c:v>
                </c:pt>
                <c:pt idx="14">
                  <c:v>0.44</c:v>
                </c:pt>
                <c:pt idx="15">
                  <c:v>1.1499999999999999</c:v>
                </c:pt>
                <c:pt idx="16">
                  <c:v>1.1299999999999999</c:v>
                </c:pt>
                <c:pt idx="17">
                  <c:v>0.54</c:v>
                </c:pt>
                <c:pt idx="18">
                  <c:v>0.08</c:v>
                </c:pt>
                <c:pt idx="19">
                  <c:v>0.52</c:v>
                </c:pt>
                <c:pt idx="20">
                  <c:v>0.36</c:v>
                </c:pt>
                <c:pt idx="21">
                  <c:v>0.86</c:v>
                </c:pt>
                <c:pt idx="22">
                  <c:v>1.06</c:v>
                </c:pt>
                <c:pt idx="23">
                  <c:v>0.86</c:v>
                </c:pt>
                <c:pt idx="24">
                  <c:v>0.63</c:v>
                </c:pt>
                <c:pt idx="25">
                  <c:v>0.25</c:v>
                </c:pt>
                <c:pt idx="26">
                  <c:v>0.98</c:v>
                </c:pt>
                <c:pt idx="27">
                  <c:v>2.23</c:v>
                </c:pt>
                <c:pt idx="28">
                  <c:v>0.97</c:v>
                </c:pt>
                <c:pt idx="29">
                  <c:v>0.93</c:v>
                </c:pt>
                <c:pt idx="30">
                  <c:v>0.49</c:v>
                </c:pt>
                <c:pt idx="31">
                  <c:v>1.06</c:v>
                </c:pt>
                <c:pt idx="32">
                  <c:v>0.39</c:v>
                </c:pt>
                <c:pt idx="33">
                  <c:v>0.83</c:v>
                </c:pt>
                <c:pt idx="34">
                  <c:v>1.35</c:v>
                </c:pt>
                <c:pt idx="35">
                  <c:v>1.45</c:v>
                </c:pt>
                <c:pt idx="36">
                  <c:v>0.55000000000000004</c:v>
                </c:pt>
                <c:pt idx="37">
                  <c:v>1.22</c:v>
                </c:pt>
                <c:pt idx="38">
                  <c:v>0.87</c:v>
                </c:pt>
                <c:pt idx="39">
                  <c:v>1.08</c:v>
                </c:pt>
                <c:pt idx="40">
                  <c:v>0.51</c:v>
                </c:pt>
                <c:pt idx="41">
                  <c:v>0.94</c:v>
                </c:pt>
                <c:pt idx="42">
                  <c:v>1.5</c:v>
                </c:pt>
                <c:pt idx="43">
                  <c:v>1.2</c:v>
                </c:pt>
                <c:pt idx="44">
                  <c:v>0.99</c:v>
                </c:pt>
                <c:pt idx="45">
                  <c:v>1.68</c:v>
                </c:pt>
                <c:pt idx="46">
                  <c:v>1.96</c:v>
                </c:pt>
                <c:pt idx="47">
                  <c:v>1.1599999999999999</c:v>
                </c:pt>
                <c:pt idx="48">
                  <c:v>1.06</c:v>
                </c:pt>
              </c:numCache>
            </c:numRef>
          </c:yVal>
          <c:smooth val="0"/>
        </c:ser>
        <c:dLbls>
          <c:showLegendKey val="0"/>
          <c:showVal val="0"/>
          <c:showCatName val="0"/>
          <c:showSerName val="0"/>
          <c:showPercent val="0"/>
          <c:showBubbleSize val="0"/>
        </c:dLbls>
        <c:axId val="204057624"/>
        <c:axId val="204058408"/>
      </c:scatterChart>
      <c:valAx>
        <c:axId val="2040576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04058408"/>
        <c:crosses val="autoZero"/>
        <c:crossBetween val="midCat"/>
      </c:valAx>
      <c:valAx>
        <c:axId val="20405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04057624"/>
        <c:crosses val="autoZero"/>
        <c:crossBetween val="midCat"/>
      </c:valAx>
      <c:spPr>
        <a:solidFill>
          <a:sysClr val="window" lastClr="FFFFFF"/>
        </a:solidFill>
        <a:ln>
          <a:noFill/>
        </a:ln>
        <a:effectLst/>
      </c:spPr>
    </c:plotArea>
    <c:legend>
      <c:legendPos val="b"/>
      <c:legendEntry>
        <c:idx val="1"/>
        <c:delete val="1"/>
      </c:legendEntry>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ysClr val="window" lastClr="FFFFFF"/>
    </a:solidFill>
    <a:ln>
      <a:noFill/>
    </a:ln>
    <a:effectLst/>
  </c:spPr>
  <c:txPr>
    <a:bodyPr/>
    <a:lstStyle/>
    <a:p>
      <a:pPr>
        <a:defRPr sz="1600"/>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strRef>
              <c:f>SUMO_set1!$AE$7:$AF$7</c:f>
              <c:strCache>
                <c:ptCount val="1"/>
                <c:pt idx="0">
                  <c:v>core buried</c:v>
                </c:pt>
              </c:strCache>
            </c:strRef>
          </c:tx>
          <c:spPr>
            <a:ln w="25400" cap="rnd">
              <a:noFill/>
              <a:round/>
            </a:ln>
            <a:effectLst/>
          </c:spPr>
          <c:marker>
            <c:symbol val="circle"/>
            <c:size val="7"/>
            <c:spPr>
              <a:gradFill flip="none" rotWithShape="1">
                <a:gsLst>
                  <a:gs pos="0">
                    <a:srgbClr val="5B9BD5">
                      <a:lumMod val="40000"/>
                      <a:lumOff val="60000"/>
                    </a:srgbClr>
                  </a:gs>
                  <a:gs pos="46000">
                    <a:srgbClr val="5B9BD5">
                      <a:lumMod val="95000"/>
                      <a:lumOff val="5000"/>
                    </a:srgbClr>
                  </a:gs>
                  <a:gs pos="100000">
                    <a:srgbClr val="5B9BD5">
                      <a:lumMod val="60000"/>
                    </a:srgbClr>
                  </a:gs>
                </a:gsLst>
                <a:path path="circle">
                  <a:fillToRect l="50000" t="130000" r="50000" b="-30000"/>
                </a:path>
                <a:tileRect/>
              </a:gradFill>
              <a:ln w="9525">
                <a:solidFill>
                  <a:schemeClr val="accent1"/>
                </a:solidFill>
              </a:ln>
              <a:effectLst/>
            </c:spPr>
          </c:marker>
          <c:trendline>
            <c:spPr>
              <a:ln w="25400" cap="rnd">
                <a:solidFill>
                  <a:schemeClr val="accent1"/>
                </a:solidFill>
                <a:prstDash val="sysDot"/>
              </a:ln>
              <a:effectLst/>
            </c:spPr>
            <c:trendlineType val="linear"/>
            <c:dispRSqr val="0"/>
            <c:dispEq val="0"/>
          </c:trendline>
          <c:xVal>
            <c:numRef>
              <c:f>SUMO_set1!$Y$7:$Y$41</c:f>
              <c:numCache>
                <c:formatCode>General</c:formatCode>
                <c:ptCount val="35"/>
                <c:pt idx="0">
                  <c:v>0</c:v>
                </c:pt>
                <c:pt idx="1">
                  <c:v>0</c:v>
                </c:pt>
                <c:pt idx="2">
                  <c:v>0</c:v>
                </c:pt>
                <c:pt idx="3">
                  <c:v>0</c:v>
                </c:pt>
                <c:pt idx="4">
                  <c:v>2.9188800000000001E-2</c:v>
                </c:pt>
                <c:pt idx="5">
                  <c:v>2.9427399999999999E-2</c:v>
                </c:pt>
                <c:pt idx="6">
                  <c:v>3.7880200000000003E-2</c:v>
                </c:pt>
                <c:pt idx="7">
                  <c:v>5.49971E-2</c:v>
                </c:pt>
                <c:pt idx="8">
                  <c:v>6.2189700000000001E-2</c:v>
                </c:pt>
                <c:pt idx="9">
                  <c:v>6.4376299999999997E-2</c:v>
                </c:pt>
                <c:pt idx="10">
                  <c:v>7.0679599999999995E-2</c:v>
                </c:pt>
                <c:pt idx="11">
                  <c:v>7.5251299999999993E-2</c:v>
                </c:pt>
                <c:pt idx="12">
                  <c:v>0.111708</c:v>
                </c:pt>
                <c:pt idx="13">
                  <c:v>0.117433</c:v>
                </c:pt>
                <c:pt idx="14">
                  <c:v>0.16624</c:v>
                </c:pt>
                <c:pt idx="15">
                  <c:v>0.22517300000000001</c:v>
                </c:pt>
                <c:pt idx="16">
                  <c:v>0.25802000000000003</c:v>
                </c:pt>
                <c:pt idx="17">
                  <c:v>0.28390199999999999</c:v>
                </c:pt>
                <c:pt idx="18">
                  <c:v>0.359375</c:v>
                </c:pt>
                <c:pt idx="19">
                  <c:v>0.39466400000000001</c:v>
                </c:pt>
                <c:pt idx="20">
                  <c:v>0.42370200000000002</c:v>
                </c:pt>
                <c:pt idx="21">
                  <c:v>0.42537599999999998</c:v>
                </c:pt>
                <c:pt idx="22">
                  <c:v>0.52179399999999998</c:v>
                </c:pt>
                <c:pt idx="23">
                  <c:v>0.61763800000000002</c:v>
                </c:pt>
                <c:pt idx="24">
                  <c:v>0.62256999999999996</c:v>
                </c:pt>
                <c:pt idx="25">
                  <c:v>0.63002199999999997</c:v>
                </c:pt>
                <c:pt idx="26">
                  <c:v>0.71997599999999995</c:v>
                </c:pt>
                <c:pt idx="27">
                  <c:v>0.77529300000000001</c:v>
                </c:pt>
                <c:pt idx="28">
                  <c:v>0.86212999999999995</c:v>
                </c:pt>
                <c:pt idx="29">
                  <c:v>0.88690400000000003</c:v>
                </c:pt>
                <c:pt idx="30">
                  <c:v>0.94279500000000005</c:v>
                </c:pt>
                <c:pt idx="31">
                  <c:v>0.97624200000000005</c:v>
                </c:pt>
                <c:pt idx="32">
                  <c:v>1.5018</c:v>
                </c:pt>
                <c:pt idx="33">
                  <c:v>1.71269</c:v>
                </c:pt>
                <c:pt idx="34">
                  <c:v>1.8267199999999999</c:v>
                </c:pt>
              </c:numCache>
            </c:numRef>
          </c:xVal>
          <c:yVal>
            <c:numRef>
              <c:f>SUMO_set1!$AA$7:$AA$41</c:f>
              <c:numCache>
                <c:formatCode>General</c:formatCode>
                <c:ptCount val="35"/>
                <c:pt idx="0">
                  <c:v>0.03</c:v>
                </c:pt>
                <c:pt idx="1">
                  <c:v>7.0000000000000007E-2</c:v>
                </c:pt>
                <c:pt idx="2">
                  <c:v>0</c:v>
                </c:pt>
                <c:pt idx="3">
                  <c:v>0</c:v>
                </c:pt>
                <c:pt idx="4">
                  <c:v>0.04</c:v>
                </c:pt>
                <c:pt idx="5">
                  <c:v>0</c:v>
                </c:pt>
                <c:pt idx="6">
                  <c:v>0</c:v>
                </c:pt>
                <c:pt idx="7">
                  <c:v>0.93</c:v>
                </c:pt>
                <c:pt idx="8">
                  <c:v>0.19</c:v>
                </c:pt>
                <c:pt idx="9">
                  <c:v>0</c:v>
                </c:pt>
                <c:pt idx="10">
                  <c:v>0</c:v>
                </c:pt>
                <c:pt idx="11">
                  <c:v>0</c:v>
                </c:pt>
                <c:pt idx="12">
                  <c:v>0</c:v>
                </c:pt>
                <c:pt idx="13">
                  <c:v>0</c:v>
                </c:pt>
                <c:pt idx="14">
                  <c:v>0</c:v>
                </c:pt>
                <c:pt idx="15">
                  <c:v>0.39</c:v>
                </c:pt>
                <c:pt idx="16">
                  <c:v>0.28000000000000003</c:v>
                </c:pt>
                <c:pt idx="17">
                  <c:v>0.43</c:v>
                </c:pt>
                <c:pt idx="18">
                  <c:v>0.26</c:v>
                </c:pt>
                <c:pt idx="19">
                  <c:v>0.76</c:v>
                </c:pt>
                <c:pt idx="20">
                  <c:v>0.1</c:v>
                </c:pt>
                <c:pt idx="21">
                  <c:v>0.86</c:v>
                </c:pt>
                <c:pt idx="22">
                  <c:v>0</c:v>
                </c:pt>
                <c:pt idx="23">
                  <c:v>0.43</c:v>
                </c:pt>
                <c:pt idx="24">
                  <c:v>0</c:v>
                </c:pt>
                <c:pt idx="25">
                  <c:v>1.45</c:v>
                </c:pt>
                <c:pt idx="26">
                  <c:v>0.05</c:v>
                </c:pt>
                <c:pt idx="27">
                  <c:v>1.03</c:v>
                </c:pt>
                <c:pt idx="28">
                  <c:v>0.62</c:v>
                </c:pt>
                <c:pt idx="29">
                  <c:v>1.02</c:v>
                </c:pt>
                <c:pt idx="30">
                  <c:v>0.19</c:v>
                </c:pt>
                <c:pt idx="31">
                  <c:v>0</c:v>
                </c:pt>
                <c:pt idx="32">
                  <c:v>0.76</c:v>
                </c:pt>
                <c:pt idx="33">
                  <c:v>0.59</c:v>
                </c:pt>
                <c:pt idx="34">
                  <c:v>0.09</c:v>
                </c:pt>
              </c:numCache>
            </c:numRef>
          </c:yVal>
          <c:smooth val="0"/>
        </c:ser>
        <c:ser>
          <c:idx val="1"/>
          <c:order val="1"/>
          <c:tx>
            <c:strRef>
              <c:f>SUMO_set1!$AE$42:$AF$42</c:f>
              <c:strCache>
                <c:ptCount val="1"/>
                <c:pt idx="0">
                  <c:v>core partial</c:v>
                </c:pt>
              </c:strCache>
            </c:strRef>
          </c:tx>
          <c:spPr>
            <a:ln w="25400" cap="rnd">
              <a:noFill/>
              <a:round/>
            </a:ln>
            <a:effectLst/>
          </c:spPr>
          <c:marker>
            <c:symbol val="circle"/>
            <c:size val="7"/>
            <c:spPr>
              <a:gradFill flip="none" rotWithShape="1">
                <a:gsLst>
                  <a:gs pos="0">
                    <a:srgbClr val="ED7D31">
                      <a:lumMod val="40000"/>
                      <a:lumOff val="60000"/>
                    </a:srgbClr>
                  </a:gs>
                  <a:gs pos="46000">
                    <a:srgbClr val="ED7D31">
                      <a:lumMod val="95000"/>
                      <a:lumOff val="5000"/>
                    </a:srgbClr>
                  </a:gs>
                  <a:gs pos="100000">
                    <a:srgbClr val="ED7D31">
                      <a:lumMod val="60000"/>
                    </a:srgbClr>
                  </a:gs>
                </a:gsLst>
                <a:path path="circle">
                  <a:fillToRect l="50000" t="130000" r="50000" b="-30000"/>
                </a:path>
                <a:tileRect/>
              </a:gradFill>
              <a:ln w="9525">
                <a:solidFill>
                  <a:schemeClr val="accent2"/>
                </a:solidFill>
              </a:ln>
              <a:effectLst/>
            </c:spPr>
          </c:marker>
          <c:trendline>
            <c:spPr>
              <a:ln w="25400" cap="rnd">
                <a:solidFill>
                  <a:srgbClr val="ED7D31"/>
                </a:solidFill>
                <a:prstDash val="sysDot"/>
              </a:ln>
              <a:effectLst/>
            </c:spPr>
            <c:trendlineType val="linear"/>
            <c:dispRSqr val="0"/>
            <c:dispEq val="0"/>
          </c:trendline>
          <c:xVal>
            <c:numRef>
              <c:f>SUMO_set1!$Y$42:$Y$70</c:f>
              <c:numCache>
                <c:formatCode>General</c:formatCode>
                <c:ptCount val="29"/>
                <c:pt idx="0">
                  <c:v>0</c:v>
                </c:pt>
                <c:pt idx="1">
                  <c:v>0</c:v>
                </c:pt>
                <c:pt idx="2">
                  <c:v>0</c:v>
                </c:pt>
                <c:pt idx="3">
                  <c:v>0</c:v>
                </c:pt>
                <c:pt idx="4">
                  <c:v>0</c:v>
                </c:pt>
                <c:pt idx="5">
                  <c:v>0</c:v>
                </c:pt>
                <c:pt idx="6">
                  <c:v>4.4774699999999999E-3</c:v>
                </c:pt>
                <c:pt idx="7">
                  <c:v>3.5349499999999999E-2</c:v>
                </c:pt>
                <c:pt idx="8">
                  <c:v>8.6870100000000006E-2</c:v>
                </c:pt>
                <c:pt idx="9">
                  <c:v>8.9908699999999994E-2</c:v>
                </c:pt>
                <c:pt idx="10">
                  <c:v>0.13106200000000001</c:v>
                </c:pt>
                <c:pt idx="11">
                  <c:v>0.187031</c:v>
                </c:pt>
                <c:pt idx="12">
                  <c:v>0.20870900000000001</c:v>
                </c:pt>
                <c:pt idx="13">
                  <c:v>0.252863</c:v>
                </c:pt>
                <c:pt idx="14">
                  <c:v>0.311199</c:v>
                </c:pt>
                <c:pt idx="15">
                  <c:v>0.362348</c:v>
                </c:pt>
                <c:pt idx="16">
                  <c:v>0.36238300000000001</c:v>
                </c:pt>
                <c:pt idx="17">
                  <c:v>0.367363</c:v>
                </c:pt>
                <c:pt idx="18">
                  <c:v>0.44687900000000003</c:v>
                </c:pt>
                <c:pt idx="19">
                  <c:v>0.46600999999999998</c:v>
                </c:pt>
                <c:pt idx="20">
                  <c:v>0.50643099999999996</c:v>
                </c:pt>
                <c:pt idx="21">
                  <c:v>0.59542300000000004</c:v>
                </c:pt>
                <c:pt idx="22">
                  <c:v>0.61141999999999996</c:v>
                </c:pt>
                <c:pt idx="23">
                  <c:v>0.633629</c:v>
                </c:pt>
                <c:pt idx="24">
                  <c:v>0.91274599999999995</c:v>
                </c:pt>
                <c:pt idx="25">
                  <c:v>0.97416400000000003</c:v>
                </c:pt>
                <c:pt idx="26">
                  <c:v>0.98826999999999998</c:v>
                </c:pt>
                <c:pt idx="27">
                  <c:v>1.0793900000000001</c:v>
                </c:pt>
                <c:pt idx="28">
                  <c:v>1.73759</c:v>
                </c:pt>
              </c:numCache>
            </c:numRef>
          </c:xVal>
          <c:yVal>
            <c:numRef>
              <c:f>SUMO_set1!$AA$42:$AA$70</c:f>
              <c:numCache>
                <c:formatCode>General</c:formatCode>
                <c:ptCount val="29"/>
                <c:pt idx="0">
                  <c:v>0</c:v>
                </c:pt>
                <c:pt idx="1">
                  <c:v>0.04</c:v>
                </c:pt>
                <c:pt idx="2">
                  <c:v>0.08</c:v>
                </c:pt>
                <c:pt idx="3">
                  <c:v>0.37</c:v>
                </c:pt>
                <c:pt idx="4">
                  <c:v>0</c:v>
                </c:pt>
                <c:pt idx="5">
                  <c:v>0</c:v>
                </c:pt>
                <c:pt idx="6">
                  <c:v>0</c:v>
                </c:pt>
                <c:pt idx="7">
                  <c:v>0.17</c:v>
                </c:pt>
                <c:pt idx="8">
                  <c:v>0.76</c:v>
                </c:pt>
                <c:pt idx="9">
                  <c:v>0.1</c:v>
                </c:pt>
                <c:pt idx="10">
                  <c:v>7.0000000000000007E-2</c:v>
                </c:pt>
                <c:pt idx="11">
                  <c:v>0.78</c:v>
                </c:pt>
                <c:pt idx="12">
                  <c:v>0.09</c:v>
                </c:pt>
                <c:pt idx="13">
                  <c:v>0.42</c:v>
                </c:pt>
                <c:pt idx="14">
                  <c:v>0</c:v>
                </c:pt>
                <c:pt idx="15">
                  <c:v>0</c:v>
                </c:pt>
                <c:pt idx="16">
                  <c:v>0.49</c:v>
                </c:pt>
                <c:pt idx="17">
                  <c:v>0.55000000000000004</c:v>
                </c:pt>
                <c:pt idx="18">
                  <c:v>0.82</c:v>
                </c:pt>
                <c:pt idx="19">
                  <c:v>1.67</c:v>
                </c:pt>
                <c:pt idx="20">
                  <c:v>0.06</c:v>
                </c:pt>
                <c:pt idx="21">
                  <c:v>1.0900000000000001</c:v>
                </c:pt>
                <c:pt idx="22">
                  <c:v>0.18</c:v>
                </c:pt>
                <c:pt idx="23">
                  <c:v>0.14000000000000001</c:v>
                </c:pt>
                <c:pt idx="24">
                  <c:v>0.43</c:v>
                </c:pt>
                <c:pt idx="25">
                  <c:v>0.01</c:v>
                </c:pt>
                <c:pt idx="26">
                  <c:v>0.32</c:v>
                </c:pt>
                <c:pt idx="27">
                  <c:v>0.63</c:v>
                </c:pt>
                <c:pt idx="28">
                  <c:v>0.61</c:v>
                </c:pt>
              </c:numCache>
            </c:numRef>
          </c:yVal>
          <c:smooth val="0"/>
        </c:ser>
        <c:dLbls>
          <c:showLegendKey val="0"/>
          <c:showVal val="0"/>
          <c:showCatName val="0"/>
          <c:showSerName val="0"/>
          <c:showPercent val="0"/>
          <c:showBubbleSize val="0"/>
        </c:dLbls>
        <c:axId val="204059192"/>
        <c:axId val="204059584"/>
      </c:scatterChart>
      <c:valAx>
        <c:axId val="204059192"/>
        <c:scaling>
          <c:orientation val="minMax"/>
          <c:max val="2.5"/>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04059584"/>
        <c:crosses val="autoZero"/>
        <c:crossBetween val="midCat"/>
      </c:valAx>
      <c:valAx>
        <c:axId val="204059584"/>
        <c:scaling>
          <c:orientation val="minMax"/>
          <c:max val="2.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04059192"/>
        <c:crosses val="autoZero"/>
        <c:crossBetween val="midCat"/>
      </c:valAx>
      <c:spPr>
        <a:noFill/>
        <a:ln>
          <a:noFill/>
        </a:ln>
        <a:effectLst/>
      </c:spPr>
    </c:plotArea>
    <c:legend>
      <c:legendPos val="b"/>
      <c:legendEntry>
        <c:idx val="2"/>
        <c:delete val="1"/>
      </c:legendEntry>
      <c:legendEntry>
        <c:idx val="3"/>
        <c:delete val="1"/>
      </c:legendEntry>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ysClr val="window" lastClr="FFFFFF"/>
    </a:solidFill>
    <a:ln>
      <a:noFill/>
    </a:ln>
    <a:effectLst/>
  </c:spPr>
  <c:txPr>
    <a:bodyPr/>
    <a:lstStyle/>
    <a:p>
      <a:pPr>
        <a:defRPr sz="1600"/>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3"/>
          <c:order val="0"/>
          <c:tx>
            <c:strRef>
              <c:f>SUMO_set1!$AE$71</c:f>
              <c:strCache>
                <c:ptCount val="1"/>
                <c:pt idx="0">
                  <c:v>interface</c:v>
                </c:pt>
              </c:strCache>
            </c:strRef>
          </c:tx>
          <c:spPr>
            <a:ln w="25400" cap="rnd">
              <a:noFill/>
              <a:round/>
            </a:ln>
            <a:effectLst/>
          </c:spPr>
          <c:marker>
            <c:symbol val="x"/>
            <c:size val="5"/>
            <c:spPr>
              <a:noFill/>
              <a:ln w="25400">
                <a:solidFill>
                  <a:schemeClr val="accent4"/>
                </a:solidFill>
              </a:ln>
              <a:effectLst/>
            </c:spPr>
          </c:marker>
          <c:trendline>
            <c:spPr>
              <a:ln w="25400" cap="rnd">
                <a:solidFill>
                  <a:srgbClr val="7030A0"/>
                </a:solidFill>
                <a:prstDash val="sysDot"/>
              </a:ln>
              <a:effectLst/>
            </c:spPr>
            <c:trendlineType val="linear"/>
            <c:dispRSqr val="0"/>
            <c:dispEq val="0"/>
          </c:trendline>
          <c:xVal>
            <c:numRef>
              <c:f>(SUMO_set1!$Y$2:$Y$6,SUMO_set1!$Y$71:$Y$167)</c:f>
              <c:numCache>
                <c:formatCode>General</c:formatCode>
                <c:ptCount val="102"/>
                <c:pt idx="0">
                  <c:v>0</c:v>
                </c:pt>
                <c:pt idx="1">
                  <c:v>0</c:v>
                </c:pt>
                <c:pt idx="2">
                  <c:v>5.0065400000000003E-2</c:v>
                </c:pt>
                <c:pt idx="3">
                  <c:v>0.26520899999999997</c:v>
                </c:pt>
                <c:pt idx="4">
                  <c:v>0.84555000000000002</c:v>
                </c:pt>
                <c:pt idx="5">
                  <c:v>0</c:v>
                </c:pt>
                <c:pt idx="6">
                  <c:v>0</c:v>
                </c:pt>
                <c:pt idx="7">
                  <c:v>0</c:v>
                </c:pt>
                <c:pt idx="8">
                  <c:v>0</c:v>
                </c:pt>
                <c:pt idx="9">
                  <c:v>1.5931700000000001E-3</c:v>
                </c:pt>
                <c:pt idx="10">
                  <c:v>0.184975</c:v>
                </c:pt>
                <c:pt idx="11">
                  <c:v>0.42660599999999999</c:v>
                </c:pt>
                <c:pt idx="12">
                  <c:v>0.54592200000000002</c:v>
                </c:pt>
                <c:pt idx="13">
                  <c:v>0.58844200000000002</c:v>
                </c:pt>
                <c:pt idx="14">
                  <c:v>0.58911100000000005</c:v>
                </c:pt>
                <c:pt idx="15">
                  <c:v>0.65049100000000004</c:v>
                </c:pt>
                <c:pt idx="16">
                  <c:v>0.97183200000000003</c:v>
                </c:pt>
                <c:pt idx="17">
                  <c:v>1.4658800000000001</c:v>
                </c:pt>
                <c:pt idx="18">
                  <c:v>1.5390999999999999</c:v>
                </c:pt>
                <c:pt idx="19">
                  <c:v>1.55487</c:v>
                </c:pt>
                <c:pt idx="20">
                  <c:v>1.9616199999999999</c:v>
                </c:pt>
                <c:pt idx="21">
                  <c:v>0</c:v>
                </c:pt>
                <c:pt idx="22">
                  <c:v>0</c:v>
                </c:pt>
                <c:pt idx="23">
                  <c:v>0</c:v>
                </c:pt>
                <c:pt idx="24">
                  <c:v>0</c:v>
                </c:pt>
                <c:pt idx="25">
                  <c:v>0</c:v>
                </c:pt>
                <c:pt idx="26">
                  <c:v>0</c:v>
                </c:pt>
                <c:pt idx="27">
                  <c:v>0</c:v>
                </c:pt>
                <c:pt idx="28">
                  <c:v>0</c:v>
                </c:pt>
                <c:pt idx="29">
                  <c:v>8.9406299999999998E-3</c:v>
                </c:pt>
                <c:pt idx="30">
                  <c:v>0.115799</c:v>
                </c:pt>
                <c:pt idx="31">
                  <c:v>0.13419</c:v>
                </c:pt>
                <c:pt idx="32">
                  <c:v>0.14931</c:v>
                </c:pt>
                <c:pt idx="33">
                  <c:v>0.19187000000000001</c:v>
                </c:pt>
                <c:pt idx="34">
                  <c:v>0.19286300000000001</c:v>
                </c:pt>
                <c:pt idx="35">
                  <c:v>0.29214699999999999</c:v>
                </c:pt>
                <c:pt idx="36">
                  <c:v>0.38773800000000003</c:v>
                </c:pt>
                <c:pt idx="37">
                  <c:v>0.40894200000000003</c:v>
                </c:pt>
                <c:pt idx="38">
                  <c:v>0.42484699999999997</c:v>
                </c:pt>
                <c:pt idx="39">
                  <c:v>0.42514000000000002</c:v>
                </c:pt>
                <c:pt idx="40">
                  <c:v>0.44865699999999997</c:v>
                </c:pt>
                <c:pt idx="41">
                  <c:v>0.45099499999999998</c:v>
                </c:pt>
                <c:pt idx="42">
                  <c:v>0.494728</c:v>
                </c:pt>
                <c:pt idx="43">
                  <c:v>0.49487999999999999</c:v>
                </c:pt>
                <c:pt idx="44">
                  <c:v>0.52193000000000001</c:v>
                </c:pt>
                <c:pt idx="45">
                  <c:v>0.54429700000000003</c:v>
                </c:pt>
                <c:pt idx="46">
                  <c:v>0.57763500000000001</c:v>
                </c:pt>
                <c:pt idx="47">
                  <c:v>0.57808999999999999</c:v>
                </c:pt>
                <c:pt idx="48">
                  <c:v>0.70551200000000003</c:v>
                </c:pt>
                <c:pt idx="49">
                  <c:v>0.76829599999999998</c:v>
                </c:pt>
                <c:pt idx="50">
                  <c:v>0.77681199999999995</c:v>
                </c:pt>
                <c:pt idx="51">
                  <c:v>0.79261300000000001</c:v>
                </c:pt>
                <c:pt idx="52">
                  <c:v>0.83113199999999998</c:v>
                </c:pt>
                <c:pt idx="53">
                  <c:v>0.86033099999999996</c:v>
                </c:pt>
                <c:pt idx="54">
                  <c:v>0.87103399999999997</c:v>
                </c:pt>
                <c:pt idx="55">
                  <c:v>1.0197700000000001</c:v>
                </c:pt>
                <c:pt idx="56">
                  <c:v>1.0287299999999999</c:v>
                </c:pt>
                <c:pt idx="57">
                  <c:v>1.02918</c:v>
                </c:pt>
                <c:pt idx="58">
                  <c:v>1.05958</c:v>
                </c:pt>
                <c:pt idx="59">
                  <c:v>1.08765</c:v>
                </c:pt>
                <c:pt idx="60">
                  <c:v>1.1564000000000001</c:v>
                </c:pt>
                <c:pt idx="61">
                  <c:v>1.19709</c:v>
                </c:pt>
                <c:pt idx="62">
                  <c:v>1.2225600000000001</c:v>
                </c:pt>
                <c:pt idx="63">
                  <c:v>1.2916799999999999</c:v>
                </c:pt>
                <c:pt idx="64">
                  <c:v>1.351</c:v>
                </c:pt>
                <c:pt idx="65">
                  <c:v>1.4235199999999999</c:v>
                </c:pt>
                <c:pt idx="66">
                  <c:v>1.58707</c:v>
                </c:pt>
                <c:pt idx="67">
                  <c:v>1.74794</c:v>
                </c:pt>
                <c:pt idx="68">
                  <c:v>0</c:v>
                </c:pt>
                <c:pt idx="69">
                  <c:v>0</c:v>
                </c:pt>
                <c:pt idx="70">
                  <c:v>0</c:v>
                </c:pt>
                <c:pt idx="71">
                  <c:v>0</c:v>
                </c:pt>
                <c:pt idx="72">
                  <c:v>0</c:v>
                </c:pt>
                <c:pt idx="73">
                  <c:v>0</c:v>
                </c:pt>
                <c:pt idx="74">
                  <c:v>0</c:v>
                </c:pt>
                <c:pt idx="75">
                  <c:v>4.4065800000000002E-2</c:v>
                </c:pt>
                <c:pt idx="76">
                  <c:v>0.125689</c:v>
                </c:pt>
                <c:pt idx="77">
                  <c:v>0.131081</c:v>
                </c:pt>
                <c:pt idx="78">
                  <c:v>0.153331</c:v>
                </c:pt>
                <c:pt idx="79">
                  <c:v>0.15656200000000001</c:v>
                </c:pt>
                <c:pt idx="80">
                  <c:v>0.161245</c:v>
                </c:pt>
                <c:pt idx="81">
                  <c:v>0.27513199999999999</c:v>
                </c:pt>
                <c:pt idx="82">
                  <c:v>0.317998</c:v>
                </c:pt>
                <c:pt idx="83">
                  <c:v>0.38889299999999999</c:v>
                </c:pt>
                <c:pt idx="84">
                  <c:v>0.44494800000000001</c:v>
                </c:pt>
                <c:pt idx="85">
                  <c:v>0.47537600000000002</c:v>
                </c:pt>
                <c:pt idx="86">
                  <c:v>0.50776200000000005</c:v>
                </c:pt>
                <c:pt idx="87">
                  <c:v>0.62978599999999996</c:v>
                </c:pt>
                <c:pt idx="88">
                  <c:v>0.75280000000000002</c:v>
                </c:pt>
                <c:pt idx="89">
                  <c:v>0.76029500000000005</c:v>
                </c:pt>
                <c:pt idx="90">
                  <c:v>0.76290500000000006</c:v>
                </c:pt>
                <c:pt idx="91">
                  <c:v>0.76349699999999998</c:v>
                </c:pt>
                <c:pt idx="92">
                  <c:v>0.84192800000000001</c:v>
                </c:pt>
                <c:pt idx="93">
                  <c:v>0.85519800000000001</c:v>
                </c:pt>
                <c:pt idx="94">
                  <c:v>0.87467200000000001</c:v>
                </c:pt>
                <c:pt idx="95">
                  <c:v>0.89450399999999997</c:v>
                </c:pt>
                <c:pt idx="96">
                  <c:v>1.0438000000000001</c:v>
                </c:pt>
                <c:pt idx="97">
                  <c:v>1.06413</c:v>
                </c:pt>
                <c:pt idx="98">
                  <c:v>1.10006</c:v>
                </c:pt>
                <c:pt idx="99">
                  <c:v>1.12592</c:v>
                </c:pt>
                <c:pt idx="100">
                  <c:v>1.28915</c:v>
                </c:pt>
                <c:pt idx="101">
                  <c:v>1.45461</c:v>
                </c:pt>
              </c:numCache>
            </c:numRef>
          </c:xVal>
          <c:yVal>
            <c:numRef>
              <c:f>(SUMO_set1!$AA$2:$AA$6,SUMO_set1!$AA$71:$AA$167)</c:f>
              <c:numCache>
                <c:formatCode>General</c:formatCode>
                <c:ptCount val="102"/>
                <c:pt idx="0">
                  <c:v>0</c:v>
                </c:pt>
                <c:pt idx="1">
                  <c:v>0</c:v>
                </c:pt>
                <c:pt idx="2">
                  <c:v>0</c:v>
                </c:pt>
                <c:pt idx="3">
                  <c:v>0.42</c:v>
                </c:pt>
                <c:pt idx="4">
                  <c:v>0.79</c:v>
                </c:pt>
                <c:pt idx="5">
                  <c:v>7.0000000000000007E-2</c:v>
                </c:pt>
                <c:pt idx="6">
                  <c:v>0.19</c:v>
                </c:pt>
                <c:pt idx="7">
                  <c:v>0</c:v>
                </c:pt>
                <c:pt idx="8">
                  <c:v>0.04</c:v>
                </c:pt>
                <c:pt idx="9">
                  <c:v>0</c:v>
                </c:pt>
                <c:pt idx="10">
                  <c:v>0</c:v>
                </c:pt>
                <c:pt idx="11">
                  <c:v>1.1000000000000001</c:v>
                </c:pt>
                <c:pt idx="12">
                  <c:v>0.27</c:v>
                </c:pt>
                <c:pt idx="13">
                  <c:v>1.0900000000000001</c:v>
                </c:pt>
                <c:pt idx="14">
                  <c:v>0.38</c:v>
                </c:pt>
                <c:pt idx="15">
                  <c:v>1.59</c:v>
                </c:pt>
                <c:pt idx="16">
                  <c:v>0.72</c:v>
                </c:pt>
                <c:pt idx="17">
                  <c:v>0.91</c:v>
                </c:pt>
                <c:pt idx="18">
                  <c:v>0.45</c:v>
                </c:pt>
                <c:pt idx="19">
                  <c:v>0.36</c:v>
                </c:pt>
                <c:pt idx="20">
                  <c:v>0.45</c:v>
                </c:pt>
                <c:pt idx="21">
                  <c:v>0.86</c:v>
                </c:pt>
                <c:pt idx="22">
                  <c:v>0.13</c:v>
                </c:pt>
                <c:pt idx="23">
                  <c:v>0.36</c:v>
                </c:pt>
                <c:pt idx="24">
                  <c:v>0.71</c:v>
                </c:pt>
                <c:pt idx="25">
                  <c:v>0.45</c:v>
                </c:pt>
                <c:pt idx="26">
                  <c:v>1.04</c:v>
                </c:pt>
                <c:pt idx="27">
                  <c:v>0.28000000000000003</c:v>
                </c:pt>
                <c:pt idx="28">
                  <c:v>0.13</c:v>
                </c:pt>
                <c:pt idx="29">
                  <c:v>1.71</c:v>
                </c:pt>
                <c:pt idx="30">
                  <c:v>1.03</c:v>
                </c:pt>
                <c:pt idx="31">
                  <c:v>1</c:v>
                </c:pt>
                <c:pt idx="32">
                  <c:v>0.39</c:v>
                </c:pt>
                <c:pt idx="33">
                  <c:v>0.1</c:v>
                </c:pt>
                <c:pt idx="34">
                  <c:v>0.89</c:v>
                </c:pt>
                <c:pt idx="35">
                  <c:v>0.85</c:v>
                </c:pt>
                <c:pt idx="36">
                  <c:v>0.77</c:v>
                </c:pt>
                <c:pt idx="37">
                  <c:v>0.65</c:v>
                </c:pt>
                <c:pt idx="38">
                  <c:v>1.29</c:v>
                </c:pt>
                <c:pt idx="39">
                  <c:v>0.19</c:v>
                </c:pt>
                <c:pt idx="40">
                  <c:v>0.16</c:v>
                </c:pt>
                <c:pt idx="41">
                  <c:v>0.61</c:v>
                </c:pt>
                <c:pt idx="42">
                  <c:v>0.59</c:v>
                </c:pt>
                <c:pt idx="43">
                  <c:v>0.61</c:v>
                </c:pt>
                <c:pt idx="44">
                  <c:v>0.6</c:v>
                </c:pt>
                <c:pt idx="45">
                  <c:v>0.23</c:v>
                </c:pt>
                <c:pt idx="46">
                  <c:v>0.91</c:v>
                </c:pt>
                <c:pt idx="47">
                  <c:v>0.87</c:v>
                </c:pt>
                <c:pt idx="48">
                  <c:v>0.57999999999999996</c:v>
                </c:pt>
                <c:pt idx="49">
                  <c:v>0.15</c:v>
                </c:pt>
                <c:pt idx="50">
                  <c:v>1.2</c:v>
                </c:pt>
                <c:pt idx="51">
                  <c:v>0.49</c:v>
                </c:pt>
                <c:pt idx="52">
                  <c:v>0.63</c:v>
                </c:pt>
                <c:pt idx="53">
                  <c:v>0.21</c:v>
                </c:pt>
                <c:pt idx="54">
                  <c:v>1.54</c:v>
                </c:pt>
                <c:pt idx="55">
                  <c:v>0.64</c:v>
                </c:pt>
                <c:pt idx="56">
                  <c:v>1.04</c:v>
                </c:pt>
                <c:pt idx="57">
                  <c:v>0.62</c:v>
                </c:pt>
                <c:pt idx="58">
                  <c:v>0.98</c:v>
                </c:pt>
                <c:pt idx="59">
                  <c:v>1.75</c:v>
                </c:pt>
                <c:pt idx="60">
                  <c:v>1.47</c:v>
                </c:pt>
                <c:pt idx="61">
                  <c:v>0.28999999999999998</c:v>
                </c:pt>
                <c:pt idx="62">
                  <c:v>0.45</c:v>
                </c:pt>
                <c:pt idx="63">
                  <c:v>0</c:v>
                </c:pt>
                <c:pt idx="64">
                  <c:v>1.29</c:v>
                </c:pt>
                <c:pt idx="65">
                  <c:v>0.51</c:v>
                </c:pt>
                <c:pt idx="66">
                  <c:v>0.79</c:v>
                </c:pt>
                <c:pt idx="67">
                  <c:v>0.15</c:v>
                </c:pt>
                <c:pt idx="68">
                  <c:v>1.1299999999999999</c:v>
                </c:pt>
                <c:pt idx="69">
                  <c:v>0</c:v>
                </c:pt>
                <c:pt idx="70">
                  <c:v>0.09</c:v>
                </c:pt>
                <c:pt idx="71">
                  <c:v>0</c:v>
                </c:pt>
                <c:pt idx="72">
                  <c:v>0</c:v>
                </c:pt>
                <c:pt idx="73">
                  <c:v>0</c:v>
                </c:pt>
                <c:pt idx="74">
                  <c:v>0</c:v>
                </c:pt>
                <c:pt idx="75">
                  <c:v>0.57999999999999996</c:v>
                </c:pt>
                <c:pt idx="76">
                  <c:v>0.47</c:v>
                </c:pt>
                <c:pt idx="77">
                  <c:v>0</c:v>
                </c:pt>
                <c:pt idx="78">
                  <c:v>0.62</c:v>
                </c:pt>
                <c:pt idx="79">
                  <c:v>0.06</c:v>
                </c:pt>
                <c:pt idx="80">
                  <c:v>0</c:v>
                </c:pt>
                <c:pt idx="81">
                  <c:v>0</c:v>
                </c:pt>
                <c:pt idx="82">
                  <c:v>0</c:v>
                </c:pt>
                <c:pt idx="83">
                  <c:v>0.13</c:v>
                </c:pt>
                <c:pt idx="84">
                  <c:v>0.88</c:v>
                </c:pt>
                <c:pt idx="85">
                  <c:v>0.41</c:v>
                </c:pt>
                <c:pt idx="86">
                  <c:v>1.05</c:v>
                </c:pt>
                <c:pt idx="87">
                  <c:v>7.0000000000000007E-2</c:v>
                </c:pt>
                <c:pt idx="88">
                  <c:v>0.83</c:v>
                </c:pt>
                <c:pt idx="89">
                  <c:v>0.44</c:v>
                </c:pt>
                <c:pt idx="90">
                  <c:v>0.75</c:v>
                </c:pt>
                <c:pt idx="91">
                  <c:v>1.74</c:v>
                </c:pt>
                <c:pt idx="92">
                  <c:v>0.02</c:v>
                </c:pt>
                <c:pt idx="93">
                  <c:v>0.16</c:v>
                </c:pt>
                <c:pt idx="94">
                  <c:v>0.78</c:v>
                </c:pt>
                <c:pt idx="95">
                  <c:v>1.22</c:v>
                </c:pt>
                <c:pt idx="96">
                  <c:v>1.42</c:v>
                </c:pt>
                <c:pt idx="97">
                  <c:v>1.83</c:v>
                </c:pt>
                <c:pt idx="98">
                  <c:v>0.97</c:v>
                </c:pt>
                <c:pt idx="99">
                  <c:v>0.04</c:v>
                </c:pt>
                <c:pt idx="100">
                  <c:v>0.62</c:v>
                </c:pt>
                <c:pt idx="101">
                  <c:v>0.03</c:v>
                </c:pt>
              </c:numCache>
            </c:numRef>
          </c:yVal>
          <c:smooth val="0"/>
        </c:ser>
        <c:dLbls>
          <c:showLegendKey val="0"/>
          <c:showVal val="0"/>
          <c:showCatName val="0"/>
          <c:showSerName val="0"/>
          <c:showPercent val="0"/>
          <c:showBubbleSize val="0"/>
        </c:dLbls>
        <c:axId val="211606552"/>
        <c:axId val="211606944"/>
      </c:scatterChart>
      <c:valAx>
        <c:axId val="2116065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1606944"/>
        <c:crosses val="autoZero"/>
        <c:crossBetween val="midCat"/>
      </c:valAx>
      <c:valAx>
        <c:axId val="211606944"/>
        <c:scaling>
          <c:orientation val="minMax"/>
          <c:max val="2.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1606552"/>
        <c:crosses val="autoZero"/>
        <c:crossBetween val="midCat"/>
      </c:valAx>
      <c:spPr>
        <a:noFill/>
        <a:ln>
          <a:noFill/>
        </a:ln>
        <a:effectLst/>
      </c:spPr>
    </c:plotArea>
    <c:legend>
      <c:legendPos val="b"/>
      <c:legendEntry>
        <c:idx val="1"/>
        <c:delete val="1"/>
      </c:legendEntry>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ysClr val="window" lastClr="FFFFFF"/>
    </a:solidFill>
    <a:ln>
      <a:noFill/>
    </a:ln>
    <a:effectLst/>
  </c:spPr>
  <c:txPr>
    <a:bodyPr/>
    <a:lstStyle/>
    <a:p>
      <a:pPr>
        <a:defRPr sz="1600"/>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strRef>
              <c:f>SUMO_set1!$AE$7:$AF$7</c:f>
              <c:strCache>
                <c:ptCount val="1"/>
                <c:pt idx="0">
                  <c:v>core buried</c:v>
                </c:pt>
              </c:strCache>
            </c:strRef>
          </c:tx>
          <c:spPr>
            <a:ln w="25400" cap="rnd">
              <a:noFill/>
              <a:round/>
            </a:ln>
            <a:effectLst/>
          </c:spPr>
          <c:marker>
            <c:symbol val="circle"/>
            <c:size val="5"/>
            <c:spPr>
              <a:solidFill>
                <a:schemeClr val="accent1"/>
              </a:solidFill>
              <a:ln w="9525">
                <a:solidFill>
                  <a:schemeClr val="accent1"/>
                </a:solidFill>
              </a:ln>
              <a:effectLst/>
            </c:spPr>
          </c:marker>
          <c:dLbls>
            <c:dLbl>
              <c:idx val="7"/>
              <c:layout>
                <c:manualLayout>
                  <c:x val="-0.10041301441093448"/>
                  <c:y val="1.7421705405222025E-2"/>
                </c:manualLayout>
              </c:layout>
              <c:tx>
                <c:strRef>
                  <c:f>SUMO_set1!$W$14</c:f>
                  <c:strCache>
                    <c:ptCount val="1"/>
                    <c:pt idx="0">
                      <c:v>V148L</c:v>
                    </c:pt>
                  </c:strCache>
                </c:strRef>
              </c:tx>
              <c:spPr>
                <a:solidFill>
                  <a:srgbClr val="FFFF00"/>
                </a:solid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{33AC7546-5CFE-4CA4-8E11-AC9FF4893816}</c15:txfldGUID>
                      <c15:f>SUMO_set1!$W$14</c15:f>
                      <c15:dlblFieldTableCache>
                        <c:ptCount val="1"/>
                        <c:pt idx="0">
                          <c:v>V148L</c:v>
                        </c:pt>
                      </c15:dlblFieldTableCache>
                    </c15:dlblFTEntry>
                  </c15:dlblFieldTable>
                  <c15:showDataLabelsRange val="0"/>
                </c:ext>
              </c:extLst>
            </c:dLbl>
            <c:dLbl>
              <c:idx val="25"/>
              <c:layout>
                <c:manualLayout>
                  <c:x val="1.1380346324633911E-2"/>
                  <c:y val="1.8028065573064214E-2"/>
                </c:manualLayout>
              </c:layout>
              <c:tx>
                <c:strRef>
                  <c:f>SUMO_set1!$W$32</c:f>
                  <c:strCache>
                    <c:ptCount val="1"/>
                    <c:pt idx="0">
                      <c:v>I109L</c:v>
                    </c:pt>
                  </c:strCache>
                </c:strRef>
              </c:tx>
              <c:spPr>
                <a:solidFill>
                  <a:srgbClr val="FFFF00"/>
                </a:solid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{A0963459-A770-4966-953E-D40A1E451DDF}</c15:txfldGUID>
                      <c15:f>SUMO_set1!$W$32</c15:f>
                      <c15:dlblFieldTableCache>
                        <c:ptCount val="1"/>
                        <c:pt idx="0">
                          <c:v>I109L</c:v>
                        </c:pt>
                      </c15:dlblFieldTableCache>
                    </c15:dlblFTEntry>
                  </c15:dlblFieldTable>
                  <c15:showDataLabelsRange val="0"/>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SUMO_set1!$Y$7:$Y$41</c:f>
              <c:numCache>
                <c:formatCode>General</c:formatCode>
                <c:ptCount val="35"/>
                <c:pt idx="0">
                  <c:v>0</c:v>
                </c:pt>
                <c:pt idx="1">
                  <c:v>0</c:v>
                </c:pt>
                <c:pt idx="2">
                  <c:v>0</c:v>
                </c:pt>
                <c:pt idx="3">
                  <c:v>0</c:v>
                </c:pt>
                <c:pt idx="4">
                  <c:v>2.9188800000000001E-2</c:v>
                </c:pt>
                <c:pt idx="5">
                  <c:v>2.9427399999999999E-2</c:v>
                </c:pt>
                <c:pt idx="6">
                  <c:v>3.7880200000000003E-2</c:v>
                </c:pt>
                <c:pt idx="7">
                  <c:v>5.49971E-2</c:v>
                </c:pt>
                <c:pt idx="8">
                  <c:v>6.2189700000000001E-2</c:v>
                </c:pt>
                <c:pt idx="9">
                  <c:v>6.4376299999999997E-2</c:v>
                </c:pt>
                <c:pt idx="10">
                  <c:v>7.0679599999999995E-2</c:v>
                </c:pt>
                <c:pt idx="11">
                  <c:v>7.5251299999999993E-2</c:v>
                </c:pt>
                <c:pt idx="12">
                  <c:v>0.111708</c:v>
                </c:pt>
                <c:pt idx="13">
                  <c:v>0.117433</c:v>
                </c:pt>
                <c:pt idx="14">
                  <c:v>0.16624</c:v>
                </c:pt>
                <c:pt idx="15">
                  <c:v>0.22517300000000001</c:v>
                </c:pt>
                <c:pt idx="16">
                  <c:v>0.25802000000000003</c:v>
                </c:pt>
                <c:pt idx="17">
                  <c:v>0.28390199999999999</c:v>
                </c:pt>
                <c:pt idx="18">
                  <c:v>0.359375</c:v>
                </c:pt>
                <c:pt idx="19">
                  <c:v>0.39466400000000001</c:v>
                </c:pt>
                <c:pt idx="20">
                  <c:v>0.42370200000000002</c:v>
                </c:pt>
                <c:pt idx="21">
                  <c:v>0.42537599999999998</c:v>
                </c:pt>
                <c:pt idx="22">
                  <c:v>0.52179399999999998</c:v>
                </c:pt>
                <c:pt idx="23">
                  <c:v>0.61763800000000002</c:v>
                </c:pt>
                <c:pt idx="24">
                  <c:v>0.62256999999999996</c:v>
                </c:pt>
                <c:pt idx="25">
                  <c:v>0.63002199999999997</c:v>
                </c:pt>
                <c:pt idx="26">
                  <c:v>0.71997599999999995</c:v>
                </c:pt>
                <c:pt idx="27">
                  <c:v>0.77529300000000001</c:v>
                </c:pt>
                <c:pt idx="28">
                  <c:v>0.86212999999999995</c:v>
                </c:pt>
                <c:pt idx="29">
                  <c:v>0.88690400000000003</c:v>
                </c:pt>
                <c:pt idx="30">
                  <c:v>0.94279500000000005</c:v>
                </c:pt>
                <c:pt idx="31">
                  <c:v>0.97624200000000005</c:v>
                </c:pt>
                <c:pt idx="32">
                  <c:v>1.5018</c:v>
                </c:pt>
                <c:pt idx="33">
                  <c:v>1.71269</c:v>
                </c:pt>
                <c:pt idx="34">
                  <c:v>1.8267199999999999</c:v>
                </c:pt>
              </c:numCache>
            </c:numRef>
          </c:xVal>
          <c:yVal>
            <c:numRef>
              <c:f>SUMO_set1!$AA$7:$AA$41</c:f>
              <c:numCache>
                <c:formatCode>General</c:formatCode>
                <c:ptCount val="35"/>
                <c:pt idx="0">
                  <c:v>0.03</c:v>
                </c:pt>
                <c:pt idx="1">
                  <c:v>7.0000000000000007E-2</c:v>
                </c:pt>
                <c:pt idx="2">
                  <c:v>0</c:v>
                </c:pt>
                <c:pt idx="3">
                  <c:v>0</c:v>
                </c:pt>
                <c:pt idx="4">
                  <c:v>0.04</c:v>
                </c:pt>
                <c:pt idx="5">
                  <c:v>0</c:v>
                </c:pt>
                <c:pt idx="6">
                  <c:v>0</c:v>
                </c:pt>
                <c:pt idx="7">
                  <c:v>0.93</c:v>
                </c:pt>
                <c:pt idx="8">
                  <c:v>0.19</c:v>
                </c:pt>
                <c:pt idx="9">
                  <c:v>0</c:v>
                </c:pt>
                <c:pt idx="10">
                  <c:v>0</c:v>
                </c:pt>
                <c:pt idx="11">
                  <c:v>0</c:v>
                </c:pt>
                <c:pt idx="12">
                  <c:v>0</c:v>
                </c:pt>
                <c:pt idx="13">
                  <c:v>0</c:v>
                </c:pt>
                <c:pt idx="14">
                  <c:v>0</c:v>
                </c:pt>
                <c:pt idx="15">
                  <c:v>0.39</c:v>
                </c:pt>
                <c:pt idx="16">
                  <c:v>0.28000000000000003</c:v>
                </c:pt>
                <c:pt idx="17">
                  <c:v>0.43</c:v>
                </c:pt>
                <c:pt idx="18">
                  <c:v>0.26</c:v>
                </c:pt>
                <c:pt idx="19">
                  <c:v>0.76</c:v>
                </c:pt>
                <c:pt idx="20">
                  <c:v>0.1</c:v>
                </c:pt>
                <c:pt idx="21">
                  <c:v>0.86</c:v>
                </c:pt>
                <c:pt idx="22">
                  <c:v>0</c:v>
                </c:pt>
                <c:pt idx="23">
                  <c:v>0.43</c:v>
                </c:pt>
                <c:pt idx="24">
                  <c:v>0</c:v>
                </c:pt>
                <c:pt idx="25">
                  <c:v>1.45</c:v>
                </c:pt>
                <c:pt idx="26">
                  <c:v>0.05</c:v>
                </c:pt>
                <c:pt idx="27">
                  <c:v>1.03</c:v>
                </c:pt>
                <c:pt idx="28">
                  <c:v>0.62</c:v>
                </c:pt>
                <c:pt idx="29">
                  <c:v>1.02</c:v>
                </c:pt>
                <c:pt idx="30">
                  <c:v>0.19</c:v>
                </c:pt>
                <c:pt idx="31">
                  <c:v>0</c:v>
                </c:pt>
                <c:pt idx="32">
                  <c:v>0.76</c:v>
                </c:pt>
                <c:pt idx="33">
                  <c:v>0.59</c:v>
                </c:pt>
                <c:pt idx="34">
                  <c:v>0.09</c:v>
                </c:pt>
              </c:numCache>
            </c:numRef>
          </c:yVal>
          <c:smooth val="0"/>
        </c:ser>
        <c:ser>
          <c:idx val="1"/>
          <c:order val="1"/>
          <c:tx>
            <c:strRef>
              <c:f>SUMO_set1!$AE$42:$AF$42</c:f>
              <c:strCache>
                <c:ptCount val="1"/>
                <c:pt idx="0">
                  <c:v>core partial</c:v>
                </c:pt>
              </c:strCache>
            </c:strRef>
          </c:tx>
          <c:spPr>
            <a:ln w="25400" cap="rnd">
              <a:noFill/>
              <a:round/>
            </a:ln>
            <a:effectLst/>
          </c:spPr>
          <c:marker>
            <c:symbol val="circle"/>
            <c:size val="5"/>
            <c:spPr>
              <a:solidFill>
                <a:schemeClr val="accent2"/>
              </a:solidFill>
              <a:ln w="9525">
                <a:solidFill>
                  <a:schemeClr val="accent2"/>
                </a:solidFill>
              </a:ln>
              <a:effectLst/>
            </c:spPr>
          </c:marker>
          <c:dLbls>
            <c:dLbl>
              <c:idx val="19"/>
              <c:layout>
                <c:manualLayout>
                  <c:x val="-6.7552452169893862E-2"/>
                  <c:y val="-5.4597827369277048E-2"/>
                </c:manualLayout>
              </c:layout>
              <c:tx>
                <c:strRef>
                  <c:f>SUMO_set1!$W$61</c:f>
                  <c:strCache>
                    <c:ptCount val="1"/>
                    <c:pt idx="0">
                      <c:v>S71T</c:v>
                    </c:pt>
                  </c:strCache>
                </c:strRef>
              </c:tx>
              <c:spPr>
                <a:solidFill>
                  <a:srgbClr val="FFFF00"/>
                </a:solid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{1C5971A0-D929-4BB9-B49A-5F197CAE8669}</c15:txfldGUID>
                      <c15:f>SUMO_set1!$W$61</c15:f>
                      <c15:dlblFieldTableCache>
                        <c:ptCount val="1"/>
                        <c:pt idx="0">
                          <c:v>S71T</c:v>
                        </c:pt>
                      </c15:dlblFieldTableCache>
                    </c15:dlblFTEntry>
                  </c15:dlblFieldTable>
                  <c15:showDataLabelsRange val="0"/>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SUMO_set1!$Y$42:$Y$70</c:f>
              <c:numCache>
                <c:formatCode>General</c:formatCode>
                <c:ptCount val="29"/>
                <c:pt idx="0">
                  <c:v>0</c:v>
                </c:pt>
                <c:pt idx="1">
                  <c:v>0</c:v>
                </c:pt>
                <c:pt idx="2">
                  <c:v>0</c:v>
                </c:pt>
                <c:pt idx="3">
                  <c:v>0</c:v>
                </c:pt>
                <c:pt idx="4">
                  <c:v>0</c:v>
                </c:pt>
                <c:pt idx="5">
                  <c:v>0</c:v>
                </c:pt>
                <c:pt idx="6">
                  <c:v>4.4774699999999999E-3</c:v>
                </c:pt>
                <c:pt idx="7">
                  <c:v>3.5349499999999999E-2</c:v>
                </c:pt>
                <c:pt idx="8">
                  <c:v>8.6870100000000006E-2</c:v>
                </c:pt>
                <c:pt idx="9">
                  <c:v>8.9908699999999994E-2</c:v>
                </c:pt>
                <c:pt idx="10">
                  <c:v>0.13106200000000001</c:v>
                </c:pt>
                <c:pt idx="11">
                  <c:v>0.187031</c:v>
                </c:pt>
                <c:pt idx="12">
                  <c:v>0.20870900000000001</c:v>
                </c:pt>
                <c:pt idx="13">
                  <c:v>0.252863</c:v>
                </c:pt>
                <c:pt idx="14">
                  <c:v>0.311199</c:v>
                </c:pt>
                <c:pt idx="15">
                  <c:v>0.362348</c:v>
                </c:pt>
                <c:pt idx="16">
                  <c:v>0.36238300000000001</c:v>
                </c:pt>
                <c:pt idx="17">
                  <c:v>0.367363</c:v>
                </c:pt>
                <c:pt idx="18">
                  <c:v>0.44687900000000003</c:v>
                </c:pt>
                <c:pt idx="19">
                  <c:v>0.46600999999999998</c:v>
                </c:pt>
                <c:pt idx="20">
                  <c:v>0.50643099999999996</c:v>
                </c:pt>
                <c:pt idx="21">
                  <c:v>0.59542300000000004</c:v>
                </c:pt>
                <c:pt idx="22">
                  <c:v>0.61141999999999996</c:v>
                </c:pt>
                <c:pt idx="23">
                  <c:v>0.633629</c:v>
                </c:pt>
                <c:pt idx="24">
                  <c:v>0.91274599999999995</c:v>
                </c:pt>
                <c:pt idx="25">
                  <c:v>0.97416400000000003</c:v>
                </c:pt>
                <c:pt idx="26">
                  <c:v>0.98826999999999998</c:v>
                </c:pt>
                <c:pt idx="27">
                  <c:v>1.0793900000000001</c:v>
                </c:pt>
                <c:pt idx="28">
                  <c:v>1.73759</c:v>
                </c:pt>
              </c:numCache>
            </c:numRef>
          </c:xVal>
          <c:yVal>
            <c:numRef>
              <c:f>SUMO_set1!$AA$42:$AA$70</c:f>
              <c:numCache>
                <c:formatCode>General</c:formatCode>
                <c:ptCount val="29"/>
                <c:pt idx="0">
                  <c:v>0</c:v>
                </c:pt>
                <c:pt idx="1">
                  <c:v>0.04</c:v>
                </c:pt>
                <c:pt idx="2">
                  <c:v>0.08</c:v>
                </c:pt>
                <c:pt idx="3">
                  <c:v>0.37</c:v>
                </c:pt>
                <c:pt idx="4">
                  <c:v>0</c:v>
                </c:pt>
                <c:pt idx="5">
                  <c:v>0</c:v>
                </c:pt>
                <c:pt idx="6">
                  <c:v>0</c:v>
                </c:pt>
                <c:pt idx="7">
                  <c:v>0.17</c:v>
                </c:pt>
                <c:pt idx="8">
                  <c:v>0.76</c:v>
                </c:pt>
                <c:pt idx="9">
                  <c:v>0.1</c:v>
                </c:pt>
                <c:pt idx="10">
                  <c:v>7.0000000000000007E-2</c:v>
                </c:pt>
                <c:pt idx="11">
                  <c:v>0.78</c:v>
                </c:pt>
                <c:pt idx="12">
                  <c:v>0.09</c:v>
                </c:pt>
                <c:pt idx="13">
                  <c:v>0.42</c:v>
                </c:pt>
                <c:pt idx="14">
                  <c:v>0</c:v>
                </c:pt>
                <c:pt idx="15">
                  <c:v>0</c:v>
                </c:pt>
                <c:pt idx="16">
                  <c:v>0.49</c:v>
                </c:pt>
                <c:pt idx="17">
                  <c:v>0.55000000000000004</c:v>
                </c:pt>
                <c:pt idx="18">
                  <c:v>0.82</c:v>
                </c:pt>
                <c:pt idx="19">
                  <c:v>1.67</c:v>
                </c:pt>
                <c:pt idx="20">
                  <c:v>0.06</c:v>
                </c:pt>
                <c:pt idx="21">
                  <c:v>1.0900000000000001</c:v>
                </c:pt>
                <c:pt idx="22">
                  <c:v>0.18</c:v>
                </c:pt>
                <c:pt idx="23">
                  <c:v>0.14000000000000001</c:v>
                </c:pt>
                <c:pt idx="24">
                  <c:v>0.43</c:v>
                </c:pt>
                <c:pt idx="25">
                  <c:v>0.01</c:v>
                </c:pt>
                <c:pt idx="26">
                  <c:v>0.32</c:v>
                </c:pt>
                <c:pt idx="27">
                  <c:v>0.63</c:v>
                </c:pt>
                <c:pt idx="28">
                  <c:v>0.61</c:v>
                </c:pt>
              </c:numCache>
            </c:numRef>
          </c:yVal>
          <c:smooth val="0"/>
        </c:ser>
        <c:ser>
          <c:idx val="2"/>
          <c:order val="2"/>
          <c:tx>
            <c:strRef>
              <c:f>SUMO_set1!$AE$168:$AF$168</c:f>
              <c:strCache>
                <c:ptCount val="1"/>
                <c:pt idx="0">
                  <c:v>surface exposed</c:v>
                </c:pt>
              </c:strCache>
            </c:strRef>
          </c:tx>
          <c:spPr>
            <a:ln w="25400" cap="rnd">
              <a:noFill/>
              <a:round/>
            </a:ln>
            <a:effectLst/>
          </c:spPr>
          <c:marker>
            <c:symbol val="square"/>
            <c:size val="5"/>
            <c:spPr>
              <a:solidFill>
                <a:schemeClr val="accent3"/>
              </a:solidFill>
              <a:ln w="9525">
                <a:solidFill>
                  <a:schemeClr val="accent3"/>
                </a:solidFill>
              </a:ln>
              <a:effectLst/>
            </c:spPr>
          </c:marker>
          <c:dLbls>
            <c:dLbl>
              <c:idx val="15"/>
              <c:layout>
                <c:manualLayout>
                  <c:x val="-5.0463526964789757E-2"/>
                  <c:y val="-4.7031367989265591E-2"/>
                </c:manualLayout>
              </c:layout>
              <c:tx>
                <c:strRef>
                  <c:f>SUMO_set1!$W$183</c:f>
                  <c:strCache>
                    <c:ptCount val="1"/>
                    <c:pt idx="0">
                      <c:v>D100G</c:v>
                    </c:pt>
                  </c:strCache>
                </c:strRef>
              </c:tx>
              <c:spPr>
                <a:solidFill>
                  <a:srgbClr val="FFFF00"/>
                </a:solid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{9DED38EF-B9FC-4B10-BC4B-61CF307A0A82}</c15:txfldGUID>
                      <c15:f>SUMO_set1!$W$183</c15:f>
                      <c15:dlblFieldTableCache>
                        <c:ptCount val="1"/>
                        <c:pt idx="0">
                          <c:v>D100G</c:v>
                        </c:pt>
                      </c15:dlblFieldTableCache>
                    </c15:dlblFTEntry>
                  </c15:dlblFieldTable>
                  <c15:showDataLabelsRange val="0"/>
                </c:ext>
              </c:extLst>
            </c:dLbl>
            <c:dLbl>
              <c:idx val="16"/>
              <c:layout>
                <c:manualLayout>
                  <c:x val="6.2182769606629357E-2"/>
                  <c:y val="-2.6894589426175945E-2"/>
                </c:manualLayout>
              </c:layout>
              <c:tx>
                <c:strRef>
                  <c:f>SUMO_set1!$W$184</c:f>
                  <c:strCache>
                    <c:ptCount val="1"/>
                    <c:pt idx="0">
                      <c:v>E145K</c:v>
                    </c:pt>
                  </c:strCache>
                </c:strRef>
              </c:tx>
              <c:spPr>
                <a:solidFill>
                  <a:srgbClr val="FFFF00"/>
                </a:solid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{CD2B4307-04E5-4692-A4B8-2F154709E569}</c15:txfldGUID>
                      <c15:f>SUMO_set1!$W$184</c15:f>
                      <c15:dlblFieldTableCache>
                        <c:ptCount val="1"/>
                        <c:pt idx="0">
                          <c:v>E145K</c:v>
                        </c:pt>
                      </c15:dlblFieldTableCache>
                    </c15:dlblFTEntry>
                  </c15:dlblFieldTable>
                  <c15:showDataLabelsRange val="0"/>
                </c:ext>
              </c:extLst>
            </c:dLbl>
            <c:dLbl>
              <c:idx val="27"/>
              <c:layout/>
              <c:tx>
                <c:strRef>
                  <c:f>SUMO_set1!$W$195</c:f>
                  <c:strCache>
                    <c:ptCount val="1"/>
                    <c:pt idx="0">
                      <c:v>N140D</c:v>
                    </c:pt>
                  </c:strCache>
                </c:strRef>
              </c:tx>
              <c:spPr>
                <a:solidFill>
                  <a:srgbClr val="FFFF00"/>
                </a:solid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15:layout/>
                  <c15:dlblFieldTable>
                    <c15:dlblFTEntry>
                      <c15:txfldGUID>{3FF97274-AB0D-49A9-BB10-A5BD8905D8F3}</c15:txfldGUID>
                      <c15:f>SUMO_set1!$W$195</c15:f>
                      <c15:dlblFieldTableCache>
                        <c:ptCount val="1"/>
                        <c:pt idx="0">
                          <c:v>N140D</c:v>
                        </c:pt>
                      </c15:dlblFieldTableCache>
                    </c15:dlblFTEntry>
                  </c15:dlblFieldTable>
                  <c15:showDataLabelsRange val="0"/>
                </c:ext>
              </c:extLst>
            </c:dLbl>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SUMO_set1!$Y$168:$Y$216</c:f>
              <c:numCache>
                <c:formatCode>General</c:formatCode>
                <c:ptCount val="49"/>
                <c:pt idx="0">
                  <c:v>0</c:v>
                </c:pt>
                <c:pt idx="1">
                  <c:v>0</c:v>
                </c:pt>
                <c:pt idx="2">
                  <c:v>0</c:v>
                </c:pt>
                <c:pt idx="3">
                  <c:v>0</c:v>
                </c:pt>
                <c:pt idx="4">
                  <c:v>0</c:v>
                </c:pt>
                <c:pt idx="5">
                  <c:v>1.0533600000000001E-2</c:v>
                </c:pt>
                <c:pt idx="6">
                  <c:v>2.4396600000000001E-2</c:v>
                </c:pt>
                <c:pt idx="7">
                  <c:v>5.7105599999999999E-2</c:v>
                </c:pt>
                <c:pt idx="8">
                  <c:v>6.5870499999999998E-2</c:v>
                </c:pt>
                <c:pt idx="9">
                  <c:v>6.8732600000000005E-2</c:v>
                </c:pt>
                <c:pt idx="10">
                  <c:v>7.9728099999999996E-2</c:v>
                </c:pt>
                <c:pt idx="11">
                  <c:v>8.1404699999999997E-2</c:v>
                </c:pt>
                <c:pt idx="12">
                  <c:v>9.6057100000000006E-2</c:v>
                </c:pt>
                <c:pt idx="13">
                  <c:v>0.13816400000000001</c:v>
                </c:pt>
                <c:pt idx="14">
                  <c:v>0.15918099999999999</c:v>
                </c:pt>
                <c:pt idx="15">
                  <c:v>0.20754900000000001</c:v>
                </c:pt>
                <c:pt idx="16">
                  <c:v>0.21832199999999999</c:v>
                </c:pt>
                <c:pt idx="17">
                  <c:v>0.25062000000000001</c:v>
                </c:pt>
                <c:pt idx="18">
                  <c:v>0.37588199999999999</c:v>
                </c:pt>
                <c:pt idx="19">
                  <c:v>0.387069</c:v>
                </c:pt>
                <c:pt idx="20">
                  <c:v>0.45104</c:v>
                </c:pt>
                <c:pt idx="21">
                  <c:v>0.49129299999999998</c:v>
                </c:pt>
                <c:pt idx="22">
                  <c:v>0.54517899999999997</c:v>
                </c:pt>
                <c:pt idx="23">
                  <c:v>0.60943800000000004</c:v>
                </c:pt>
                <c:pt idx="24">
                  <c:v>0.61730799999999997</c:v>
                </c:pt>
                <c:pt idx="25">
                  <c:v>0.619672</c:v>
                </c:pt>
                <c:pt idx="26">
                  <c:v>0.64294600000000002</c:v>
                </c:pt>
                <c:pt idx="27">
                  <c:v>0.71476300000000004</c:v>
                </c:pt>
                <c:pt idx="28">
                  <c:v>0.78802099999999997</c:v>
                </c:pt>
                <c:pt idx="29">
                  <c:v>0.81533599999999995</c:v>
                </c:pt>
                <c:pt idx="30">
                  <c:v>0.82605600000000001</c:v>
                </c:pt>
                <c:pt idx="31">
                  <c:v>0.85863699999999998</c:v>
                </c:pt>
                <c:pt idx="32">
                  <c:v>0.90808</c:v>
                </c:pt>
                <c:pt idx="33">
                  <c:v>0.93051799999999996</c:v>
                </c:pt>
                <c:pt idx="34">
                  <c:v>0.98463400000000001</c:v>
                </c:pt>
                <c:pt idx="35">
                  <c:v>0.99351800000000001</c:v>
                </c:pt>
                <c:pt idx="36">
                  <c:v>1.00481</c:v>
                </c:pt>
                <c:pt idx="37">
                  <c:v>1.0460199999999999</c:v>
                </c:pt>
                <c:pt idx="38">
                  <c:v>1.06223</c:v>
                </c:pt>
                <c:pt idx="39">
                  <c:v>1.0882799999999999</c:v>
                </c:pt>
                <c:pt idx="40">
                  <c:v>1.13117</c:v>
                </c:pt>
                <c:pt idx="41">
                  <c:v>1.1533599999999999</c:v>
                </c:pt>
                <c:pt idx="42">
                  <c:v>1.2041900000000001</c:v>
                </c:pt>
                <c:pt idx="43">
                  <c:v>1.2225299999999999</c:v>
                </c:pt>
                <c:pt idx="44">
                  <c:v>1.2910299999999999</c:v>
                </c:pt>
                <c:pt idx="45">
                  <c:v>1.4526300000000001</c:v>
                </c:pt>
                <c:pt idx="46">
                  <c:v>1.6703699999999999</c:v>
                </c:pt>
                <c:pt idx="47">
                  <c:v>1.68031</c:v>
                </c:pt>
                <c:pt idx="48">
                  <c:v>2.2263700000000002</c:v>
                </c:pt>
              </c:numCache>
            </c:numRef>
          </c:xVal>
          <c:yVal>
            <c:numRef>
              <c:f>SUMO_set1!$AA$168:$AA$216</c:f>
              <c:numCache>
                <c:formatCode>General</c:formatCode>
                <c:ptCount val="49"/>
                <c:pt idx="0">
                  <c:v>0.31</c:v>
                </c:pt>
                <c:pt idx="1">
                  <c:v>0.16</c:v>
                </c:pt>
                <c:pt idx="2">
                  <c:v>0.21</c:v>
                </c:pt>
                <c:pt idx="3">
                  <c:v>0.22</c:v>
                </c:pt>
                <c:pt idx="4">
                  <c:v>0.39</c:v>
                </c:pt>
                <c:pt idx="5">
                  <c:v>0.71</c:v>
                </c:pt>
                <c:pt idx="6">
                  <c:v>0</c:v>
                </c:pt>
                <c:pt idx="7">
                  <c:v>0.25</c:v>
                </c:pt>
                <c:pt idx="8">
                  <c:v>0.99</c:v>
                </c:pt>
                <c:pt idx="9">
                  <c:v>0.89</c:v>
                </c:pt>
                <c:pt idx="10">
                  <c:v>0.48</c:v>
                </c:pt>
                <c:pt idx="11">
                  <c:v>0.26</c:v>
                </c:pt>
                <c:pt idx="12">
                  <c:v>0.52</c:v>
                </c:pt>
                <c:pt idx="13">
                  <c:v>0.89</c:v>
                </c:pt>
                <c:pt idx="14">
                  <c:v>0.44</c:v>
                </c:pt>
                <c:pt idx="15">
                  <c:v>1.1499999999999999</c:v>
                </c:pt>
                <c:pt idx="16">
                  <c:v>1.1299999999999999</c:v>
                </c:pt>
                <c:pt idx="17">
                  <c:v>0.54</c:v>
                </c:pt>
                <c:pt idx="18">
                  <c:v>0.08</c:v>
                </c:pt>
                <c:pt idx="19">
                  <c:v>0.52</c:v>
                </c:pt>
                <c:pt idx="20">
                  <c:v>0.36</c:v>
                </c:pt>
                <c:pt idx="21">
                  <c:v>0.86</c:v>
                </c:pt>
                <c:pt idx="22">
                  <c:v>1.06</c:v>
                </c:pt>
                <c:pt idx="23">
                  <c:v>0.86</c:v>
                </c:pt>
                <c:pt idx="24">
                  <c:v>0.63</c:v>
                </c:pt>
                <c:pt idx="25">
                  <c:v>0.25</c:v>
                </c:pt>
                <c:pt idx="26">
                  <c:v>0.98</c:v>
                </c:pt>
                <c:pt idx="27">
                  <c:v>2.23</c:v>
                </c:pt>
                <c:pt idx="28">
                  <c:v>0.97</c:v>
                </c:pt>
                <c:pt idx="29">
                  <c:v>0.93</c:v>
                </c:pt>
                <c:pt idx="30">
                  <c:v>0.49</c:v>
                </c:pt>
                <c:pt idx="31">
                  <c:v>1.06</c:v>
                </c:pt>
                <c:pt idx="32">
                  <c:v>0.39</c:v>
                </c:pt>
                <c:pt idx="33">
                  <c:v>0.83</c:v>
                </c:pt>
                <c:pt idx="34">
                  <c:v>1.35</c:v>
                </c:pt>
                <c:pt idx="35">
                  <c:v>1.45</c:v>
                </c:pt>
                <c:pt idx="36">
                  <c:v>0.55000000000000004</c:v>
                </c:pt>
                <c:pt idx="37">
                  <c:v>1.22</c:v>
                </c:pt>
                <c:pt idx="38">
                  <c:v>0.87</c:v>
                </c:pt>
                <c:pt idx="39">
                  <c:v>1.08</c:v>
                </c:pt>
                <c:pt idx="40">
                  <c:v>0.51</c:v>
                </c:pt>
                <c:pt idx="41">
                  <c:v>0.94</c:v>
                </c:pt>
                <c:pt idx="42">
                  <c:v>1.5</c:v>
                </c:pt>
                <c:pt idx="43">
                  <c:v>1.2</c:v>
                </c:pt>
                <c:pt idx="44">
                  <c:v>0.99</c:v>
                </c:pt>
                <c:pt idx="45">
                  <c:v>1.68</c:v>
                </c:pt>
                <c:pt idx="46">
                  <c:v>1.96</c:v>
                </c:pt>
                <c:pt idx="47">
                  <c:v>1.1599999999999999</c:v>
                </c:pt>
                <c:pt idx="48">
                  <c:v>1.06</c:v>
                </c:pt>
              </c:numCache>
            </c:numRef>
          </c:yVal>
          <c:smooth val="0"/>
        </c:ser>
        <c:ser>
          <c:idx val="3"/>
          <c:order val="3"/>
          <c:tx>
            <c:strRef>
              <c:f>SUMO_set1!$AE$71</c:f>
              <c:strCache>
                <c:ptCount val="1"/>
                <c:pt idx="0">
                  <c:v>interface</c:v>
                </c:pt>
              </c:strCache>
            </c:strRef>
          </c:tx>
          <c:spPr>
            <a:ln w="25400" cap="rnd">
              <a:noFill/>
              <a:round/>
            </a:ln>
            <a:effectLst/>
          </c:spPr>
          <c:marker>
            <c:symbol val="x"/>
            <c:size val="5"/>
            <c:spPr>
              <a:noFill/>
              <a:ln w="25400">
                <a:solidFill>
                  <a:schemeClr val="accent4"/>
                </a:solidFill>
              </a:ln>
              <a:effectLst/>
            </c:spPr>
          </c:marker>
          <c:dLbls>
            <c:dLbl>
              <c:idx val="11"/>
              <c:layout>
                <c:manualLayout>
                  <c:x val="-7.5780881163439492E-2"/>
                  <c:y val="3.2627495092992898E-2"/>
                </c:manualLayout>
              </c:layout>
              <c:tx>
                <c:strRef>
                  <c:f>SUMO_set1!$W$77</c:f>
                  <c:strCache>
                    <c:ptCount val="1"/>
                    <c:pt idx="0">
                      <c:v>T135S</c:v>
                    </c:pt>
                  </c:strCache>
                </c:strRef>
              </c:tx>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{3ADB457A-4B6E-4B1A-8378-72C1419D5E90}</c15:txfldGUID>
                      <c15:f>SUMO_set1!$W$77</c15:f>
                      <c15:dlblFieldTableCache>
                        <c:ptCount val="1"/>
                        <c:pt idx="0">
                          <c:v>T135S</c:v>
                        </c:pt>
                      </c15:dlblFieldTableCache>
                    </c15:dlblFTEntry>
                  </c15:dlblFieldTable>
                  <c15:showDataLabelsRange val="0"/>
                </c:ext>
              </c:extLst>
            </c:dLbl>
            <c:dLbl>
              <c:idx val="15"/>
              <c:layout>
                <c:manualLayout>
                  <c:x val="-6.3307251687878638E-2"/>
                  <c:y val="-6.3147118661638746E-2"/>
                </c:manualLayout>
              </c:layout>
              <c:tx>
                <c:strRef>
                  <c:f>SUMO_set1!$W$81</c:f>
                  <c:strCache>
                    <c:ptCount val="1"/>
                    <c:pt idx="0">
                      <c:v>E118K</c:v>
                    </c:pt>
                  </c:strCache>
                </c:strRef>
              </c:tx>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{67AD4B6E-FA29-42D6-AC40-6361C2A04291}</c15:txfldGUID>
                      <c15:f>SUMO_set1!$W$81</c15:f>
                      <c15:dlblFieldTableCache>
                        <c:ptCount val="1"/>
                        <c:pt idx="0">
                          <c:v>E118K</c:v>
                        </c:pt>
                      </c15:dlblFieldTableCache>
                    </c15:dlblFTEntry>
                  </c15:dlblFieldTable>
                  <c15:showDataLabelsRange val="0"/>
                </c:ext>
              </c:extLst>
            </c:dLbl>
            <c:dLbl>
              <c:idx val="29"/>
              <c:layout/>
              <c:tx>
                <c:strRef>
                  <c:f>SUMO_set1!$W$95</c:f>
                  <c:strCache>
                    <c:ptCount val="1"/>
                    <c:pt idx="0">
                      <c:v>K59R</c:v>
                    </c:pt>
                  </c:strCache>
                </c:strRef>
              </c:tx>
              <c:dLblPos val="t"/>
              <c:showLegendKey val="0"/>
              <c:showVal val="1"/>
              <c:showCatName val="0"/>
              <c:showSerName val="0"/>
              <c:showPercent val="0"/>
              <c:showBubbleSize val="0"/>
              <c:extLst>
                <c:ext xmlns:c15="http://schemas.microsoft.com/office/drawing/2012/chart" uri="{CE6537A1-D6FC-4f65-9D91-7224C49458BB}">
                  <c15:layout/>
                  <c15:dlblFieldTable>
                    <c15:dlblFTEntry>
                      <c15:txfldGUID>{C587931D-44CF-4ED1-B3BB-45A3EF0C8A08}</c15:txfldGUID>
                      <c15:f>SUMO_set1!$W$95</c15:f>
                      <c15:dlblFieldTableCache>
                        <c:ptCount val="1"/>
                        <c:pt idx="0">
                          <c:v>K59R</c:v>
                        </c:pt>
                      </c15:dlblFieldTableCache>
                    </c15:dlblFTEntry>
                  </c15:dlblFieldTable>
                  <c15:showDataLabelsRange val="0"/>
                </c:ext>
              </c:extLst>
            </c:dLbl>
            <c:dLbl>
              <c:idx val="38"/>
              <c:layout>
                <c:manualLayout>
                  <c:x val="-6.2426748543224553E-2"/>
                  <c:y val="-5.4597827369277048E-2"/>
                </c:manualLayout>
              </c:layout>
              <c:tx>
                <c:strRef>
                  <c:f>SUMO_set1!$W$104</c:f>
                  <c:strCache>
                    <c:ptCount val="1"/>
                    <c:pt idx="0">
                      <c:v>E122S</c:v>
                    </c:pt>
                  </c:strCache>
                </c:strRef>
              </c:tx>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{7525D0DC-F5BB-4A51-801B-E9FCE41CF388}</c15:txfldGUID>
                      <c15:f>SUMO_set1!$W$104</c15:f>
                      <c15:dlblFieldTableCache>
                        <c:ptCount val="1"/>
                        <c:pt idx="0">
                          <c:v>E122S</c:v>
                        </c:pt>
                      </c15:dlblFieldTableCache>
                    </c15:dlblFTEntry>
                  </c15:dlblFieldTable>
                  <c15:showDataLabelsRange val="0"/>
                </c:ext>
              </c:extLst>
            </c:dLbl>
            <c:dLbl>
              <c:idx val="54"/>
              <c:layout>
                <c:manualLayout>
                  <c:x val="-3.491094273593167E-2"/>
                  <c:y val="-3.3224599138372807E-2"/>
                </c:manualLayout>
              </c:layout>
              <c:tx>
                <c:strRef>
                  <c:f>SUMO_set1!$W$120</c:f>
                  <c:strCache>
                    <c:ptCount val="1"/>
                    <c:pt idx="0">
                      <c:v>Q126R</c:v>
                    </c:pt>
                  </c:strCache>
                </c:strRef>
              </c:tx>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{F14448DE-1AE4-4CF2-B941-B9F9E835694C}</c15:txfldGUID>
                      <c15:f>SUMO_set1!$W$120</c15:f>
                      <c15:dlblFieldTableCache>
                        <c:ptCount val="1"/>
                        <c:pt idx="0">
                          <c:v>Q126R</c:v>
                        </c:pt>
                      </c15:dlblFieldTableCache>
                    </c15:dlblFTEntry>
                  </c15:dlblFieldTable>
                  <c15:showDataLabelsRange val="0"/>
                </c:ext>
              </c:extLst>
            </c:dLbl>
            <c:dLbl>
              <c:idx val="91"/>
              <c:layout>
                <c:manualLayout>
                  <c:x val="-3.274121395202962E-2"/>
                  <c:y val="-5.6735150192367467E-2"/>
                </c:manualLayout>
              </c:layout>
              <c:tx>
                <c:strRef>
                  <c:f>SUMO_set1!$W$157</c:f>
                  <c:strCache>
                    <c:ptCount val="1"/>
                    <c:pt idx="0">
                      <c:v>A15V</c:v>
                    </c:pt>
                  </c:strCache>
                </c:strRef>
              </c:tx>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{87E5D804-1AB0-4D31-B9DD-3A3FB5D08678}</c15:txfldGUID>
                      <c15:f>SUMO_set1!$W$157</c15:f>
                      <c15:dlblFieldTableCache>
                        <c:ptCount val="1"/>
                        <c:pt idx="0">
                          <c:v>A15V</c:v>
                        </c:pt>
                      </c15:dlblFieldTableCache>
                    </c15:dlblFTEntry>
                  </c15:dlblFieldTable>
                  <c15:showDataLabelsRange val="0"/>
                </c:ext>
              </c:extLst>
            </c:dLbl>
            <c:spPr>
              <a:solidFill>
                <a:srgbClr val="FFFF00"/>
              </a:solid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xVal>
            <c:numRef>
              <c:f>(SUMO_set1!$Y$2:$Y$6,SUMO_set1!$Y$71:$Y$167)</c:f>
              <c:numCache>
                <c:formatCode>General</c:formatCode>
                <c:ptCount val="102"/>
                <c:pt idx="0">
                  <c:v>0</c:v>
                </c:pt>
                <c:pt idx="1">
                  <c:v>0</c:v>
                </c:pt>
                <c:pt idx="2">
                  <c:v>5.0065400000000003E-2</c:v>
                </c:pt>
                <c:pt idx="3">
                  <c:v>0.26520899999999997</c:v>
                </c:pt>
                <c:pt idx="4">
                  <c:v>0.84555000000000002</c:v>
                </c:pt>
                <c:pt idx="5">
                  <c:v>0</c:v>
                </c:pt>
                <c:pt idx="6">
                  <c:v>0</c:v>
                </c:pt>
                <c:pt idx="7">
                  <c:v>0</c:v>
                </c:pt>
                <c:pt idx="8">
                  <c:v>0</c:v>
                </c:pt>
                <c:pt idx="9">
                  <c:v>1.5931700000000001E-3</c:v>
                </c:pt>
                <c:pt idx="10">
                  <c:v>0.184975</c:v>
                </c:pt>
                <c:pt idx="11">
                  <c:v>0.42660599999999999</c:v>
                </c:pt>
                <c:pt idx="12">
                  <c:v>0.54592200000000002</c:v>
                </c:pt>
                <c:pt idx="13">
                  <c:v>0.58844200000000002</c:v>
                </c:pt>
                <c:pt idx="14">
                  <c:v>0.58911100000000005</c:v>
                </c:pt>
                <c:pt idx="15">
                  <c:v>0.65049100000000004</c:v>
                </c:pt>
                <c:pt idx="16">
                  <c:v>0.97183200000000003</c:v>
                </c:pt>
                <c:pt idx="17">
                  <c:v>1.4658800000000001</c:v>
                </c:pt>
                <c:pt idx="18">
                  <c:v>1.5390999999999999</c:v>
                </c:pt>
                <c:pt idx="19">
                  <c:v>1.55487</c:v>
                </c:pt>
                <c:pt idx="20">
                  <c:v>1.9616199999999999</c:v>
                </c:pt>
                <c:pt idx="21">
                  <c:v>0</c:v>
                </c:pt>
                <c:pt idx="22">
                  <c:v>0</c:v>
                </c:pt>
                <c:pt idx="23">
                  <c:v>0</c:v>
                </c:pt>
                <c:pt idx="24">
                  <c:v>0</c:v>
                </c:pt>
                <c:pt idx="25">
                  <c:v>0</c:v>
                </c:pt>
                <c:pt idx="26">
                  <c:v>0</c:v>
                </c:pt>
                <c:pt idx="27">
                  <c:v>0</c:v>
                </c:pt>
                <c:pt idx="28">
                  <c:v>0</c:v>
                </c:pt>
                <c:pt idx="29">
                  <c:v>8.9406299999999998E-3</c:v>
                </c:pt>
                <c:pt idx="30">
                  <c:v>0.115799</c:v>
                </c:pt>
                <c:pt idx="31">
                  <c:v>0.13419</c:v>
                </c:pt>
                <c:pt idx="32">
                  <c:v>0.14931</c:v>
                </c:pt>
                <c:pt idx="33">
                  <c:v>0.19187000000000001</c:v>
                </c:pt>
                <c:pt idx="34">
                  <c:v>0.19286300000000001</c:v>
                </c:pt>
                <c:pt idx="35">
                  <c:v>0.29214699999999999</c:v>
                </c:pt>
                <c:pt idx="36">
                  <c:v>0.38773800000000003</c:v>
                </c:pt>
                <c:pt idx="37">
                  <c:v>0.40894200000000003</c:v>
                </c:pt>
                <c:pt idx="38">
                  <c:v>0.42484699999999997</c:v>
                </c:pt>
                <c:pt idx="39">
                  <c:v>0.42514000000000002</c:v>
                </c:pt>
                <c:pt idx="40">
                  <c:v>0.44865699999999997</c:v>
                </c:pt>
                <c:pt idx="41">
                  <c:v>0.45099499999999998</c:v>
                </c:pt>
                <c:pt idx="42">
                  <c:v>0.494728</c:v>
                </c:pt>
                <c:pt idx="43">
                  <c:v>0.49487999999999999</c:v>
                </c:pt>
                <c:pt idx="44">
                  <c:v>0.52193000000000001</c:v>
                </c:pt>
                <c:pt idx="45">
                  <c:v>0.54429700000000003</c:v>
                </c:pt>
                <c:pt idx="46">
                  <c:v>0.57763500000000001</c:v>
                </c:pt>
                <c:pt idx="47">
                  <c:v>0.57808999999999999</c:v>
                </c:pt>
                <c:pt idx="48">
                  <c:v>0.70551200000000003</c:v>
                </c:pt>
                <c:pt idx="49">
                  <c:v>0.76829599999999998</c:v>
                </c:pt>
                <c:pt idx="50">
                  <c:v>0.77681199999999995</c:v>
                </c:pt>
                <c:pt idx="51">
                  <c:v>0.79261300000000001</c:v>
                </c:pt>
                <c:pt idx="52">
                  <c:v>0.83113199999999998</c:v>
                </c:pt>
                <c:pt idx="53">
                  <c:v>0.86033099999999996</c:v>
                </c:pt>
                <c:pt idx="54">
                  <c:v>0.87103399999999997</c:v>
                </c:pt>
                <c:pt idx="55">
                  <c:v>1.0197700000000001</c:v>
                </c:pt>
                <c:pt idx="56">
                  <c:v>1.0287299999999999</c:v>
                </c:pt>
                <c:pt idx="57">
                  <c:v>1.02918</c:v>
                </c:pt>
                <c:pt idx="58">
                  <c:v>1.05958</c:v>
                </c:pt>
                <c:pt idx="59">
                  <c:v>1.08765</c:v>
                </c:pt>
                <c:pt idx="60">
                  <c:v>1.1564000000000001</c:v>
                </c:pt>
                <c:pt idx="61">
                  <c:v>1.19709</c:v>
                </c:pt>
                <c:pt idx="62">
                  <c:v>1.2225600000000001</c:v>
                </c:pt>
                <c:pt idx="63">
                  <c:v>1.2916799999999999</c:v>
                </c:pt>
                <c:pt idx="64">
                  <c:v>1.351</c:v>
                </c:pt>
                <c:pt idx="65">
                  <c:v>1.4235199999999999</c:v>
                </c:pt>
                <c:pt idx="66">
                  <c:v>1.58707</c:v>
                </c:pt>
                <c:pt idx="67">
                  <c:v>1.74794</c:v>
                </c:pt>
                <c:pt idx="68">
                  <c:v>0</c:v>
                </c:pt>
                <c:pt idx="69">
                  <c:v>0</c:v>
                </c:pt>
                <c:pt idx="70">
                  <c:v>0</c:v>
                </c:pt>
                <c:pt idx="71">
                  <c:v>0</c:v>
                </c:pt>
                <c:pt idx="72">
                  <c:v>0</c:v>
                </c:pt>
                <c:pt idx="73">
                  <c:v>0</c:v>
                </c:pt>
                <c:pt idx="74">
                  <c:v>0</c:v>
                </c:pt>
                <c:pt idx="75">
                  <c:v>4.4065800000000002E-2</c:v>
                </c:pt>
                <c:pt idx="76">
                  <c:v>0.125689</c:v>
                </c:pt>
                <c:pt idx="77">
                  <c:v>0.131081</c:v>
                </c:pt>
                <c:pt idx="78">
                  <c:v>0.153331</c:v>
                </c:pt>
                <c:pt idx="79">
                  <c:v>0.15656200000000001</c:v>
                </c:pt>
                <c:pt idx="80">
                  <c:v>0.161245</c:v>
                </c:pt>
                <c:pt idx="81">
                  <c:v>0.27513199999999999</c:v>
                </c:pt>
                <c:pt idx="82">
                  <c:v>0.317998</c:v>
                </c:pt>
                <c:pt idx="83">
                  <c:v>0.38889299999999999</c:v>
                </c:pt>
                <c:pt idx="84">
                  <c:v>0.44494800000000001</c:v>
                </c:pt>
                <c:pt idx="85">
                  <c:v>0.47537600000000002</c:v>
                </c:pt>
                <c:pt idx="86">
                  <c:v>0.50776200000000005</c:v>
                </c:pt>
                <c:pt idx="87">
                  <c:v>0.62978599999999996</c:v>
                </c:pt>
                <c:pt idx="88">
                  <c:v>0.75280000000000002</c:v>
                </c:pt>
                <c:pt idx="89">
                  <c:v>0.76029500000000005</c:v>
                </c:pt>
                <c:pt idx="90">
                  <c:v>0.76290500000000006</c:v>
                </c:pt>
                <c:pt idx="91">
                  <c:v>0.76349699999999998</c:v>
                </c:pt>
                <c:pt idx="92">
                  <c:v>0.84192800000000001</c:v>
                </c:pt>
                <c:pt idx="93">
                  <c:v>0.85519800000000001</c:v>
                </c:pt>
                <c:pt idx="94">
                  <c:v>0.87467200000000001</c:v>
                </c:pt>
                <c:pt idx="95">
                  <c:v>0.89450399999999997</c:v>
                </c:pt>
                <c:pt idx="96">
                  <c:v>1.0438000000000001</c:v>
                </c:pt>
                <c:pt idx="97">
                  <c:v>1.06413</c:v>
                </c:pt>
                <c:pt idx="98">
                  <c:v>1.10006</c:v>
                </c:pt>
                <c:pt idx="99">
                  <c:v>1.12592</c:v>
                </c:pt>
                <c:pt idx="100">
                  <c:v>1.28915</c:v>
                </c:pt>
                <c:pt idx="101">
                  <c:v>1.45461</c:v>
                </c:pt>
              </c:numCache>
            </c:numRef>
          </c:xVal>
          <c:yVal>
            <c:numRef>
              <c:f>(SUMO_set1!$AA$2:$AA$6,SUMO_set1!$AA$71:$AA$167)</c:f>
              <c:numCache>
                <c:formatCode>General</c:formatCode>
                <c:ptCount val="102"/>
                <c:pt idx="0">
                  <c:v>0</c:v>
                </c:pt>
                <c:pt idx="1">
                  <c:v>0</c:v>
                </c:pt>
                <c:pt idx="2">
                  <c:v>0</c:v>
                </c:pt>
                <c:pt idx="3">
                  <c:v>0.42</c:v>
                </c:pt>
                <c:pt idx="4">
                  <c:v>0.79</c:v>
                </c:pt>
                <c:pt idx="5">
                  <c:v>7.0000000000000007E-2</c:v>
                </c:pt>
                <c:pt idx="6">
                  <c:v>0.19</c:v>
                </c:pt>
                <c:pt idx="7">
                  <c:v>0</c:v>
                </c:pt>
                <c:pt idx="8">
                  <c:v>0.04</c:v>
                </c:pt>
                <c:pt idx="9">
                  <c:v>0</c:v>
                </c:pt>
                <c:pt idx="10">
                  <c:v>0</c:v>
                </c:pt>
                <c:pt idx="11">
                  <c:v>1.1000000000000001</c:v>
                </c:pt>
                <c:pt idx="12">
                  <c:v>0.27</c:v>
                </c:pt>
                <c:pt idx="13">
                  <c:v>1.0900000000000001</c:v>
                </c:pt>
                <c:pt idx="14">
                  <c:v>0.38</c:v>
                </c:pt>
                <c:pt idx="15">
                  <c:v>1.59</c:v>
                </c:pt>
                <c:pt idx="16">
                  <c:v>0.72</c:v>
                </c:pt>
                <c:pt idx="17">
                  <c:v>0.91</c:v>
                </c:pt>
                <c:pt idx="18">
                  <c:v>0.45</c:v>
                </c:pt>
                <c:pt idx="19">
                  <c:v>0.36</c:v>
                </c:pt>
                <c:pt idx="20">
                  <c:v>0.45</c:v>
                </c:pt>
                <c:pt idx="21">
                  <c:v>0.86</c:v>
                </c:pt>
                <c:pt idx="22">
                  <c:v>0.13</c:v>
                </c:pt>
                <c:pt idx="23">
                  <c:v>0.36</c:v>
                </c:pt>
                <c:pt idx="24">
                  <c:v>0.71</c:v>
                </c:pt>
                <c:pt idx="25">
                  <c:v>0.45</c:v>
                </c:pt>
                <c:pt idx="26">
                  <c:v>1.04</c:v>
                </c:pt>
                <c:pt idx="27">
                  <c:v>0.28000000000000003</c:v>
                </c:pt>
                <c:pt idx="28">
                  <c:v>0.13</c:v>
                </c:pt>
                <c:pt idx="29">
                  <c:v>1.71</c:v>
                </c:pt>
                <c:pt idx="30">
                  <c:v>1.03</c:v>
                </c:pt>
                <c:pt idx="31">
                  <c:v>1</c:v>
                </c:pt>
                <c:pt idx="32">
                  <c:v>0.39</c:v>
                </c:pt>
                <c:pt idx="33">
                  <c:v>0.1</c:v>
                </c:pt>
                <c:pt idx="34">
                  <c:v>0.89</c:v>
                </c:pt>
                <c:pt idx="35">
                  <c:v>0.85</c:v>
                </c:pt>
                <c:pt idx="36">
                  <c:v>0.77</c:v>
                </c:pt>
                <c:pt idx="37">
                  <c:v>0.65</c:v>
                </c:pt>
                <c:pt idx="38">
                  <c:v>1.29</c:v>
                </c:pt>
                <c:pt idx="39">
                  <c:v>0.19</c:v>
                </c:pt>
                <c:pt idx="40">
                  <c:v>0.16</c:v>
                </c:pt>
                <c:pt idx="41">
                  <c:v>0.61</c:v>
                </c:pt>
                <c:pt idx="42">
                  <c:v>0.59</c:v>
                </c:pt>
                <c:pt idx="43">
                  <c:v>0.61</c:v>
                </c:pt>
                <c:pt idx="44">
                  <c:v>0.6</c:v>
                </c:pt>
                <c:pt idx="45">
                  <c:v>0.23</c:v>
                </c:pt>
                <c:pt idx="46">
                  <c:v>0.91</c:v>
                </c:pt>
                <c:pt idx="47">
                  <c:v>0.87</c:v>
                </c:pt>
                <c:pt idx="48">
                  <c:v>0.57999999999999996</c:v>
                </c:pt>
                <c:pt idx="49">
                  <c:v>0.15</c:v>
                </c:pt>
                <c:pt idx="50">
                  <c:v>1.2</c:v>
                </c:pt>
                <c:pt idx="51">
                  <c:v>0.49</c:v>
                </c:pt>
                <c:pt idx="52">
                  <c:v>0.63</c:v>
                </c:pt>
                <c:pt idx="53">
                  <c:v>0.21</c:v>
                </c:pt>
                <c:pt idx="54">
                  <c:v>1.54</c:v>
                </c:pt>
                <c:pt idx="55">
                  <c:v>0.64</c:v>
                </c:pt>
                <c:pt idx="56">
                  <c:v>1.04</c:v>
                </c:pt>
                <c:pt idx="57">
                  <c:v>0.62</c:v>
                </c:pt>
                <c:pt idx="58">
                  <c:v>0.98</c:v>
                </c:pt>
                <c:pt idx="59">
                  <c:v>1.75</c:v>
                </c:pt>
                <c:pt idx="60">
                  <c:v>1.47</c:v>
                </c:pt>
                <c:pt idx="61">
                  <c:v>0.28999999999999998</c:v>
                </c:pt>
                <c:pt idx="62">
                  <c:v>0.45</c:v>
                </c:pt>
                <c:pt idx="63">
                  <c:v>0</c:v>
                </c:pt>
                <c:pt idx="64">
                  <c:v>1.29</c:v>
                </c:pt>
                <c:pt idx="65">
                  <c:v>0.51</c:v>
                </c:pt>
                <c:pt idx="66">
                  <c:v>0.79</c:v>
                </c:pt>
                <c:pt idx="67">
                  <c:v>0.15</c:v>
                </c:pt>
                <c:pt idx="68">
                  <c:v>1.1299999999999999</c:v>
                </c:pt>
                <c:pt idx="69">
                  <c:v>0</c:v>
                </c:pt>
                <c:pt idx="70">
                  <c:v>0.09</c:v>
                </c:pt>
                <c:pt idx="71">
                  <c:v>0</c:v>
                </c:pt>
                <c:pt idx="72">
                  <c:v>0</c:v>
                </c:pt>
                <c:pt idx="73">
                  <c:v>0</c:v>
                </c:pt>
                <c:pt idx="74">
                  <c:v>0</c:v>
                </c:pt>
                <c:pt idx="75">
                  <c:v>0.57999999999999996</c:v>
                </c:pt>
                <c:pt idx="76">
                  <c:v>0.47</c:v>
                </c:pt>
                <c:pt idx="77">
                  <c:v>0</c:v>
                </c:pt>
                <c:pt idx="78">
                  <c:v>0.62</c:v>
                </c:pt>
                <c:pt idx="79">
                  <c:v>0.06</c:v>
                </c:pt>
                <c:pt idx="80">
                  <c:v>0</c:v>
                </c:pt>
                <c:pt idx="81">
                  <c:v>0</c:v>
                </c:pt>
                <c:pt idx="82">
                  <c:v>0</c:v>
                </c:pt>
                <c:pt idx="83">
                  <c:v>0.13</c:v>
                </c:pt>
                <c:pt idx="84">
                  <c:v>0.88</c:v>
                </c:pt>
                <c:pt idx="85">
                  <c:v>0.41</c:v>
                </c:pt>
                <c:pt idx="86">
                  <c:v>1.05</c:v>
                </c:pt>
                <c:pt idx="87">
                  <c:v>7.0000000000000007E-2</c:v>
                </c:pt>
                <c:pt idx="88">
                  <c:v>0.83</c:v>
                </c:pt>
                <c:pt idx="89">
                  <c:v>0.44</c:v>
                </c:pt>
                <c:pt idx="90">
                  <c:v>0.75</c:v>
                </c:pt>
                <c:pt idx="91">
                  <c:v>1.74</c:v>
                </c:pt>
                <c:pt idx="92">
                  <c:v>0.02</c:v>
                </c:pt>
                <c:pt idx="93">
                  <c:v>0.16</c:v>
                </c:pt>
                <c:pt idx="94">
                  <c:v>0.78</c:v>
                </c:pt>
                <c:pt idx="95">
                  <c:v>1.22</c:v>
                </c:pt>
                <c:pt idx="96">
                  <c:v>1.42</c:v>
                </c:pt>
                <c:pt idx="97">
                  <c:v>1.83</c:v>
                </c:pt>
                <c:pt idx="98">
                  <c:v>0.97</c:v>
                </c:pt>
                <c:pt idx="99">
                  <c:v>0.04</c:v>
                </c:pt>
                <c:pt idx="100">
                  <c:v>0.62</c:v>
                </c:pt>
                <c:pt idx="101">
                  <c:v>0.03</c:v>
                </c:pt>
              </c:numCache>
            </c:numRef>
          </c:yVal>
          <c:smooth val="0"/>
        </c:ser>
        <c:dLbls>
          <c:showLegendKey val="0"/>
          <c:showVal val="0"/>
          <c:showCatName val="0"/>
          <c:showSerName val="0"/>
          <c:showPercent val="0"/>
          <c:showBubbleSize val="0"/>
        </c:dLbls>
        <c:axId val="211607728"/>
        <c:axId val="210252312"/>
      </c:scatterChart>
      <c:valAx>
        <c:axId val="2116077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0252312"/>
        <c:crosses val="autoZero"/>
        <c:crossBetween val="midCat"/>
      </c:valAx>
      <c:valAx>
        <c:axId val="21025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1607728"/>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ysClr val="window" lastClr="FFFFFF"/>
    </a:solidFill>
    <a:ln>
      <a:noFill/>
    </a:ln>
    <a:effectLst/>
  </c:spPr>
  <c:txPr>
    <a:bodyPr/>
    <a:lstStyle/>
    <a:p>
      <a:pPr>
        <a:defRPr sz="1600"/>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scatterChart>
        <c:scatterStyle val="lineMarker"/>
        <c:varyColors val="0"/>
        <c:ser>
          <c:idx val="0"/>
          <c:order val="0"/>
          <c:tx>
            <c:strRef>
              <c:f>SUMO_set1!$AE$7:$AF$7</c:f>
              <c:strCache>
                <c:ptCount val="1"/>
                <c:pt idx="0">
                  <c:v>core buried</c:v>
                </c:pt>
              </c:strCache>
            </c:strRef>
          </c:tx>
          <c:spPr>
            <a:ln w="25400" cap="rnd">
              <a:noFill/>
              <a:round/>
            </a:ln>
            <a:effectLst/>
          </c:spPr>
          <c:marker>
            <c:symbol val="circle"/>
            <c:size val="5"/>
            <c:spPr>
              <a:solidFill>
                <a:schemeClr val="accent1"/>
              </a:solidFill>
              <a:ln w="9525">
                <a:solidFill>
                  <a:schemeClr val="accent1"/>
                </a:solidFill>
              </a:ln>
              <a:effectLst/>
            </c:spPr>
          </c:marker>
          <c:dLbls>
            <c:dLbl>
              <c:idx val="34"/>
              <c:layout>
                <c:manualLayout>
                  <c:x val="6.9749515274151005E-2"/>
                  <c:y val="-5.4755686789151353E-2"/>
                </c:manualLayout>
              </c:layout>
              <c:tx>
                <c:strRef>
                  <c:f>SUMO_set1!$W$41</c:f>
                  <c:strCache>
                    <c:ptCount val="1"/>
                    <c:pt idx="0">
                      <c:v>I112T</c:v>
                    </c:pt>
                  </c:strCache>
                </c:strRef>
              </c:tx>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{AD5BDBB5-C0B6-4D64-99CD-793DE27FA671}</c15:txfldGUID>
                      <c15:f>SUMO_set1!$W$41</c15:f>
                      <c15:dlblFieldTableCache>
                        <c:ptCount val="1"/>
                        <c:pt idx="0">
                          <c:v>I112T</c:v>
                        </c:pt>
                      </c15:dlblFieldTableCache>
                    </c15:dlblFTEntry>
                  </c15:dlblFieldTable>
                  <c15:showDataLabelsRange val="0"/>
                </c:ext>
              </c:extLst>
            </c:dLbl>
            <c:spPr>
              <a:solidFill>
                <a:srgbClr val="ED7D31"/>
              </a:solidFill>
              <a:ln>
                <a:noFill/>
              </a:ln>
              <a:effectLst/>
            </c:spPr>
            <c:txPr>
              <a:bodyPr rot="0" spcFirstLastPara="1" vertOverflow="ellipsis" vert="horz" wrap="square" anchor="ctr" anchorCtr="1"/>
              <a:lstStyle/>
              <a:p>
                <a:pPr>
                  <a:defRPr sz="1400" b="1" i="0" u="none" strike="noStrike" kern="1200" baseline="0">
                    <a:solidFill>
                      <a:schemeClr val="tx1"/>
                    </a:solidFill>
                    <a:effectLst>
                      <a:outerShdw blurRad="38100" dist="38100" dir="5400000" algn="tl">
                        <a:schemeClr val="bg1"/>
                      </a:outerShdw>
                    </a:effectLst>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prstDash val="sysDot"/>
              </a:ln>
              <a:effectLst/>
            </c:spPr>
            <c:trendlineType val="linear"/>
            <c:dispRSqr val="0"/>
            <c:dispEq val="0"/>
          </c:trendline>
          <c:xVal>
            <c:numRef>
              <c:f>SUMO_set1!$Y$7:$Y$41</c:f>
              <c:numCache>
                <c:formatCode>General</c:formatCode>
                <c:ptCount val="35"/>
                <c:pt idx="0">
                  <c:v>0</c:v>
                </c:pt>
                <c:pt idx="1">
                  <c:v>0</c:v>
                </c:pt>
                <c:pt idx="2">
                  <c:v>0</c:v>
                </c:pt>
                <c:pt idx="3">
                  <c:v>0</c:v>
                </c:pt>
                <c:pt idx="4">
                  <c:v>2.9188800000000001E-2</c:v>
                </c:pt>
                <c:pt idx="5">
                  <c:v>2.9427399999999999E-2</c:v>
                </c:pt>
                <c:pt idx="6">
                  <c:v>3.7880200000000003E-2</c:v>
                </c:pt>
                <c:pt idx="7">
                  <c:v>5.49971E-2</c:v>
                </c:pt>
                <c:pt idx="8">
                  <c:v>6.2189700000000001E-2</c:v>
                </c:pt>
                <c:pt idx="9">
                  <c:v>6.4376299999999997E-2</c:v>
                </c:pt>
                <c:pt idx="10">
                  <c:v>7.0679599999999995E-2</c:v>
                </c:pt>
                <c:pt idx="11">
                  <c:v>7.5251299999999993E-2</c:v>
                </c:pt>
                <c:pt idx="12">
                  <c:v>0.111708</c:v>
                </c:pt>
                <c:pt idx="13">
                  <c:v>0.117433</c:v>
                </c:pt>
                <c:pt idx="14">
                  <c:v>0.16624</c:v>
                </c:pt>
                <c:pt idx="15">
                  <c:v>0.22517300000000001</c:v>
                </c:pt>
                <c:pt idx="16">
                  <c:v>0.25802000000000003</c:v>
                </c:pt>
                <c:pt idx="17">
                  <c:v>0.28390199999999999</c:v>
                </c:pt>
                <c:pt idx="18">
                  <c:v>0.359375</c:v>
                </c:pt>
                <c:pt idx="19">
                  <c:v>0.39466400000000001</c:v>
                </c:pt>
                <c:pt idx="20">
                  <c:v>0.42370200000000002</c:v>
                </c:pt>
                <c:pt idx="21">
                  <c:v>0.42537599999999998</c:v>
                </c:pt>
                <c:pt idx="22">
                  <c:v>0.52179399999999998</c:v>
                </c:pt>
                <c:pt idx="23">
                  <c:v>0.61763800000000002</c:v>
                </c:pt>
                <c:pt idx="24">
                  <c:v>0.62256999999999996</c:v>
                </c:pt>
                <c:pt idx="25">
                  <c:v>0.63002199999999997</c:v>
                </c:pt>
                <c:pt idx="26">
                  <c:v>0.71997599999999995</c:v>
                </c:pt>
                <c:pt idx="27">
                  <c:v>0.77529300000000001</c:v>
                </c:pt>
                <c:pt idx="28">
                  <c:v>0.86212999999999995</c:v>
                </c:pt>
                <c:pt idx="29">
                  <c:v>0.88690400000000003</c:v>
                </c:pt>
                <c:pt idx="30">
                  <c:v>0.94279500000000005</c:v>
                </c:pt>
                <c:pt idx="31">
                  <c:v>0.97624200000000005</c:v>
                </c:pt>
                <c:pt idx="32">
                  <c:v>1.5018</c:v>
                </c:pt>
                <c:pt idx="33">
                  <c:v>1.71269</c:v>
                </c:pt>
                <c:pt idx="34">
                  <c:v>1.8267199999999999</c:v>
                </c:pt>
              </c:numCache>
            </c:numRef>
          </c:xVal>
          <c:yVal>
            <c:numRef>
              <c:f>SUMO_set1!$AA$7:$AA$41</c:f>
              <c:numCache>
                <c:formatCode>General</c:formatCode>
                <c:ptCount val="35"/>
                <c:pt idx="0">
                  <c:v>0.03</c:v>
                </c:pt>
                <c:pt idx="1">
                  <c:v>7.0000000000000007E-2</c:v>
                </c:pt>
                <c:pt idx="2">
                  <c:v>0</c:v>
                </c:pt>
                <c:pt idx="3">
                  <c:v>0</c:v>
                </c:pt>
                <c:pt idx="4">
                  <c:v>0.04</c:v>
                </c:pt>
                <c:pt idx="5">
                  <c:v>0</c:v>
                </c:pt>
                <c:pt idx="6">
                  <c:v>0</c:v>
                </c:pt>
                <c:pt idx="7">
                  <c:v>0.93</c:v>
                </c:pt>
                <c:pt idx="8">
                  <c:v>0.19</c:v>
                </c:pt>
                <c:pt idx="9">
                  <c:v>0</c:v>
                </c:pt>
                <c:pt idx="10">
                  <c:v>0</c:v>
                </c:pt>
                <c:pt idx="11">
                  <c:v>0</c:v>
                </c:pt>
                <c:pt idx="12">
                  <c:v>0</c:v>
                </c:pt>
                <c:pt idx="13">
                  <c:v>0</c:v>
                </c:pt>
                <c:pt idx="14">
                  <c:v>0</c:v>
                </c:pt>
                <c:pt idx="15">
                  <c:v>0.39</c:v>
                </c:pt>
                <c:pt idx="16">
                  <c:v>0.28000000000000003</c:v>
                </c:pt>
                <c:pt idx="17">
                  <c:v>0.43</c:v>
                </c:pt>
                <c:pt idx="18">
                  <c:v>0.26</c:v>
                </c:pt>
                <c:pt idx="19">
                  <c:v>0.76</c:v>
                </c:pt>
                <c:pt idx="20">
                  <c:v>0.1</c:v>
                </c:pt>
                <c:pt idx="21">
                  <c:v>0.86</c:v>
                </c:pt>
                <c:pt idx="22">
                  <c:v>0</c:v>
                </c:pt>
                <c:pt idx="23">
                  <c:v>0.43</c:v>
                </c:pt>
                <c:pt idx="24">
                  <c:v>0</c:v>
                </c:pt>
                <c:pt idx="25">
                  <c:v>1.45</c:v>
                </c:pt>
                <c:pt idx="26">
                  <c:v>0.05</c:v>
                </c:pt>
                <c:pt idx="27">
                  <c:v>1.03</c:v>
                </c:pt>
                <c:pt idx="28">
                  <c:v>0.62</c:v>
                </c:pt>
                <c:pt idx="29">
                  <c:v>1.02</c:v>
                </c:pt>
                <c:pt idx="30">
                  <c:v>0.19</c:v>
                </c:pt>
                <c:pt idx="31">
                  <c:v>0</c:v>
                </c:pt>
                <c:pt idx="32">
                  <c:v>0.76</c:v>
                </c:pt>
                <c:pt idx="33">
                  <c:v>0.59</c:v>
                </c:pt>
                <c:pt idx="34">
                  <c:v>0.09</c:v>
                </c:pt>
              </c:numCache>
            </c:numRef>
          </c:yVal>
          <c:smooth val="0"/>
        </c:ser>
        <c:ser>
          <c:idx val="1"/>
          <c:order val="1"/>
          <c:tx>
            <c:strRef>
              <c:f>SUMO_set1!$AE$42:$AF$42</c:f>
              <c:strCache>
                <c:ptCount val="1"/>
                <c:pt idx="0">
                  <c:v>core partial</c:v>
                </c:pt>
              </c:strCache>
            </c:strRef>
          </c:tx>
          <c:spPr>
            <a:ln w="25400" cap="rnd">
              <a:noFill/>
              <a:round/>
            </a:ln>
            <a:effectLst/>
          </c:spPr>
          <c:marker>
            <c:symbol val="circle"/>
            <c:size val="5"/>
            <c:spPr>
              <a:solidFill>
                <a:schemeClr val="accent2"/>
              </a:solidFill>
              <a:ln w="9525">
                <a:solidFill>
                  <a:schemeClr val="accent2"/>
                </a:solidFill>
              </a:ln>
              <a:effectLst/>
            </c:spPr>
          </c:marker>
          <c:trendline>
            <c:spPr>
              <a:ln w="19050" cap="rnd">
                <a:solidFill>
                  <a:schemeClr val="accent2"/>
                </a:solidFill>
                <a:prstDash val="sysDot"/>
              </a:ln>
              <a:effectLst/>
            </c:spPr>
            <c:trendlineType val="linear"/>
            <c:dispRSqr val="0"/>
            <c:dispEq val="0"/>
          </c:trendline>
          <c:xVal>
            <c:numRef>
              <c:f>SUMO_set1!$Y$42:$Y$70</c:f>
              <c:numCache>
                <c:formatCode>General</c:formatCode>
                <c:ptCount val="29"/>
                <c:pt idx="0">
                  <c:v>0</c:v>
                </c:pt>
                <c:pt idx="1">
                  <c:v>0</c:v>
                </c:pt>
                <c:pt idx="2">
                  <c:v>0</c:v>
                </c:pt>
                <c:pt idx="3">
                  <c:v>0</c:v>
                </c:pt>
                <c:pt idx="4">
                  <c:v>0</c:v>
                </c:pt>
                <c:pt idx="5">
                  <c:v>0</c:v>
                </c:pt>
                <c:pt idx="6">
                  <c:v>4.4774699999999999E-3</c:v>
                </c:pt>
                <c:pt idx="7">
                  <c:v>3.5349499999999999E-2</c:v>
                </c:pt>
                <c:pt idx="8">
                  <c:v>8.6870100000000006E-2</c:v>
                </c:pt>
                <c:pt idx="9">
                  <c:v>8.9908699999999994E-2</c:v>
                </c:pt>
                <c:pt idx="10">
                  <c:v>0.13106200000000001</c:v>
                </c:pt>
                <c:pt idx="11">
                  <c:v>0.187031</c:v>
                </c:pt>
                <c:pt idx="12">
                  <c:v>0.20870900000000001</c:v>
                </c:pt>
                <c:pt idx="13">
                  <c:v>0.252863</c:v>
                </c:pt>
                <c:pt idx="14">
                  <c:v>0.311199</c:v>
                </c:pt>
                <c:pt idx="15">
                  <c:v>0.362348</c:v>
                </c:pt>
                <c:pt idx="16">
                  <c:v>0.36238300000000001</c:v>
                </c:pt>
                <c:pt idx="17">
                  <c:v>0.367363</c:v>
                </c:pt>
                <c:pt idx="18">
                  <c:v>0.44687900000000003</c:v>
                </c:pt>
                <c:pt idx="19">
                  <c:v>0.46600999999999998</c:v>
                </c:pt>
                <c:pt idx="20">
                  <c:v>0.50643099999999996</c:v>
                </c:pt>
                <c:pt idx="21">
                  <c:v>0.59542300000000004</c:v>
                </c:pt>
                <c:pt idx="22">
                  <c:v>0.61141999999999996</c:v>
                </c:pt>
                <c:pt idx="23">
                  <c:v>0.633629</c:v>
                </c:pt>
                <c:pt idx="24">
                  <c:v>0.91274599999999995</c:v>
                </c:pt>
                <c:pt idx="25">
                  <c:v>0.97416400000000003</c:v>
                </c:pt>
                <c:pt idx="26">
                  <c:v>0.98826999999999998</c:v>
                </c:pt>
                <c:pt idx="27">
                  <c:v>1.0793900000000001</c:v>
                </c:pt>
                <c:pt idx="28">
                  <c:v>1.73759</c:v>
                </c:pt>
              </c:numCache>
            </c:numRef>
          </c:xVal>
          <c:yVal>
            <c:numRef>
              <c:f>SUMO_set1!$AA$42:$AA$70</c:f>
              <c:numCache>
                <c:formatCode>General</c:formatCode>
                <c:ptCount val="29"/>
                <c:pt idx="0">
                  <c:v>0</c:v>
                </c:pt>
                <c:pt idx="1">
                  <c:v>0.04</c:v>
                </c:pt>
                <c:pt idx="2">
                  <c:v>0.08</c:v>
                </c:pt>
                <c:pt idx="3">
                  <c:v>0.37</c:v>
                </c:pt>
                <c:pt idx="4">
                  <c:v>0</c:v>
                </c:pt>
                <c:pt idx="5">
                  <c:v>0</c:v>
                </c:pt>
                <c:pt idx="6">
                  <c:v>0</c:v>
                </c:pt>
                <c:pt idx="7">
                  <c:v>0.17</c:v>
                </c:pt>
                <c:pt idx="8">
                  <c:v>0.76</c:v>
                </c:pt>
                <c:pt idx="9">
                  <c:v>0.1</c:v>
                </c:pt>
                <c:pt idx="10">
                  <c:v>7.0000000000000007E-2</c:v>
                </c:pt>
                <c:pt idx="11">
                  <c:v>0.78</c:v>
                </c:pt>
                <c:pt idx="12">
                  <c:v>0.09</c:v>
                </c:pt>
                <c:pt idx="13">
                  <c:v>0.42</c:v>
                </c:pt>
                <c:pt idx="14">
                  <c:v>0</c:v>
                </c:pt>
                <c:pt idx="15">
                  <c:v>0</c:v>
                </c:pt>
                <c:pt idx="16">
                  <c:v>0.49</c:v>
                </c:pt>
                <c:pt idx="17">
                  <c:v>0.55000000000000004</c:v>
                </c:pt>
                <c:pt idx="18">
                  <c:v>0.82</c:v>
                </c:pt>
                <c:pt idx="19">
                  <c:v>1.67</c:v>
                </c:pt>
                <c:pt idx="20">
                  <c:v>0.06</c:v>
                </c:pt>
                <c:pt idx="21">
                  <c:v>1.0900000000000001</c:v>
                </c:pt>
                <c:pt idx="22">
                  <c:v>0.18</c:v>
                </c:pt>
                <c:pt idx="23">
                  <c:v>0.14000000000000001</c:v>
                </c:pt>
                <c:pt idx="24">
                  <c:v>0.43</c:v>
                </c:pt>
                <c:pt idx="25">
                  <c:v>0.01</c:v>
                </c:pt>
                <c:pt idx="26">
                  <c:v>0.32</c:v>
                </c:pt>
                <c:pt idx="27">
                  <c:v>0.63</c:v>
                </c:pt>
                <c:pt idx="28">
                  <c:v>0.61</c:v>
                </c:pt>
              </c:numCache>
            </c:numRef>
          </c:yVal>
          <c:smooth val="0"/>
        </c:ser>
        <c:ser>
          <c:idx val="2"/>
          <c:order val="2"/>
          <c:tx>
            <c:strRef>
              <c:f>SUMO_set1!$AE$168:$AF$168</c:f>
              <c:strCache>
                <c:ptCount val="1"/>
                <c:pt idx="0">
                  <c:v>surface exposed</c:v>
                </c:pt>
              </c:strCache>
            </c:strRef>
          </c:tx>
          <c:spPr>
            <a:ln w="25400" cap="rnd">
              <a:noFill/>
              <a:round/>
            </a:ln>
            <a:effectLst/>
          </c:spPr>
          <c:marker>
            <c:symbol val="square"/>
            <c:size val="5"/>
            <c:spPr>
              <a:solidFill>
                <a:schemeClr val="accent3"/>
              </a:solidFill>
              <a:ln w="9525">
                <a:solidFill>
                  <a:schemeClr val="accent3"/>
                </a:solidFill>
              </a:ln>
              <a:effectLst/>
            </c:spPr>
          </c:marker>
          <c:trendline>
            <c:spPr>
              <a:ln w="19050" cap="rnd">
                <a:solidFill>
                  <a:schemeClr val="accent3"/>
                </a:solidFill>
                <a:prstDash val="sysDot"/>
              </a:ln>
              <a:effectLst/>
            </c:spPr>
            <c:trendlineType val="linear"/>
            <c:dispRSqr val="0"/>
            <c:dispEq val="0"/>
          </c:trendline>
          <c:xVal>
            <c:numRef>
              <c:f>SUMO_set1!$Y$168:$Y$216</c:f>
              <c:numCache>
                <c:formatCode>General</c:formatCode>
                <c:ptCount val="49"/>
                <c:pt idx="0">
                  <c:v>0</c:v>
                </c:pt>
                <c:pt idx="1">
                  <c:v>0</c:v>
                </c:pt>
                <c:pt idx="2">
                  <c:v>0</c:v>
                </c:pt>
                <c:pt idx="3">
                  <c:v>0</c:v>
                </c:pt>
                <c:pt idx="4">
                  <c:v>0</c:v>
                </c:pt>
                <c:pt idx="5">
                  <c:v>1.0533600000000001E-2</c:v>
                </c:pt>
                <c:pt idx="6">
                  <c:v>2.4396600000000001E-2</c:v>
                </c:pt>
                <c:pt idx="7">
                  <c:v>5.7105599999999999E-2</c:v>
                </c:pt>
                <c:pt idx="8">
                  <c:v>6.5870499999999998E-2</c:v>
                </c:pt>
                <c:pt idx="9">
                  <c:v>6.8732600000000005E-2</c:v>
                </c:pt>
                <c:pt idx="10">
                  <c:v>7.9728099999999996E-2</c:v>
                </c:pt>
                <c:pt idx="11">
                  <c:v>8.1404699999999997E-2</c:v>
                </c:pt>
                <c:pt idx="12">
                  <c:v>9.6057100000000006E-2</c:v>
                </c:pt>
                <c:pt idx="13">
                  <c:v>0.13816400000000001</c:v>
                </c:pt>
                <c:pt idx="14">
                  <c:v>0.15918099999999999</c:v>
                </c:pt>
                <c:pt idx="15">
                  <c:v>0.20754900000000001</c:v>
                </c:pt>
                <c:pt idx="16">
                  <c:v>0.21832199999999999</c:v>
                </c:pt>
                <c:pt idx="17">
                  <c:v>0.25062000000000001</c:v>
                </c:pt>
                <c:pt idx="18">
                  <c:v>0.37588199999999999</c:v>
                </c:pt>
                <c:pt idx="19">
                  <c:v>0.387069</c:v>
                </c:pt>
                <c:pt idx="20">
                  <c:v>0.45104</c:v>
                </c:pt>
                <c:pt idx="21">
                  <c:v>0.49129299999999998</c:v>
                </c:pt>
                <c:pt idx="22">
                  <c:v>0.54517899999999997</c:v>
                </c:pt>
                <c:pt idx="23">
                  <c:v>0.60943800000000004</c:v>
                </c:pt>
                <c:pt idx="24">
                  <c:v>0.61730799999999997</c:v>
                </c:pt>
                <c:pt idx="25">
                  <c:v>0.619672</c:v>
                </c:pt>
                <c:pt idx="26">
                  <c:v>0.64294600000000002</c:v>
                </c:pt>
                <c:pt idx="27">
                  <c:v>0.71476300000000004</c:v>
                </c:pt>
                <c:pt idx="28">
                  <c:v>0.78802099999999997</c:v>
                </c:pt>
                <c:pt idx="29">
                  <c:v>0.81533599999999995</c:v>
                </c:pt>
                <c:pt idx="30">
                  <c:v>0.82605600000000001</c:v>
                </c:pt>
                <c:pt idx="31">
                  <c:v>0.85863699999999998</c:v>
                </c:pt>
                <c:pt idx="32">
                  <c:v>0.90808</c:v>
                </c:pt>
                <c:pt idx="33">
                  <c:v>0.93051799999999996</c:v>
                </c:pt>
                <c:pt idx="34">
                  <c:v>0.98463400000000001</c:v>
                </c:pt>
                <c:pt idx="35">
                  <c:v>0.99351800000000001</c:v>
                </c:pt>
                <c:pt idx="36">
                  <c:v>1.00481</c:v>
                </c:pt>
                <c:pt idx="37">
                  <c:v>1.0460199999999999</c:v>
                </c:pt>
                <c:pt idx="38">
                  <c:v>1.06223</c:v>
                </c:pt>
                <c:pt idx="39">
                  <c:v>1.0882799999999999</c:v>
                </c:pt>
                <c:pt idx="40">
                  <c:v>1.13117</c:v>
                </c:pt>
                <c:pt idx="41">
                  <c:v>1.1533599999999999</c:v>
                </c:pt>
                <c:pt idx="42">
                  <c:v>1.2041900000000001</c:v>
                </c:pt>
                <c:pt idx="43">
                  <c:v>1.2225299999999999</c:v>
                </c:pt>
                <c:pt idx="44">
                  <c:v>1.2910299999999999</c:v>
                </c:pt>
                <c:pt idx="45">
                  <c:v>1.4526300000000001</c:v>
                </c:pt>
                <c:pt idx="46">
                  <c:v>1.6703699999999999</c:v>
                </c:pt>
                <c:pt idx="47">
                  <c:v>1.68031</c:v>
                </c:pt>
                <c:pt idx="48">
                  <c:v>2.2263700000000002</c:v>
                </c:pt>
              </c:numCache>
            </c:numRef>
          </c:xVal>
          <c:yVal>
            <c:numRef>
              <c:f>SUMO_set1!$AA$168:$AA$216</c:f>
              <c:numCache>
                <c:formatCode>General</c:formatCode>
                <c:ptCount val="49"/>
                <c:pt idx="0">
                  <c:v>0.31</c:v>
                </c:pt>
                <c:pt idx="1">
                  <c:v>0.16</c:v>
                </c:pt>
                <c:pt idx="2">
                  <c:v>0.21</c:v>
                </c:pt>
                <c:pt idx="3">
                  <c:v>0.22</c:v>
                </c:pt>
                <c:pt idx="4">
                  <c:v>0.39</c:v>
                </c:pt>
                <c:pt idx="5">
                  <c:v>0.71</c:v>
                </c:pt>
                <c:pt idx="6">
                  <c:v>0</c:v>
                </c:pt>
                <c:pt idx="7">
                  <c:v>0.25</c:v>
                </c:pt>
                <c:pt idx="8">
                  <c:v>0.99</c:v>
                </c:pt>
                <c:pt idx="9">
                  <c:v>0.89</c:v>
                </c:pt>
                <c:pt idx="10">
                  <c:v>0.48</c:v>
                </c:pt>
                <c:pt idx="11">
                  <c:v>0.26</c:v>
                </c:pt>
                <c:pt idx="12">
                  <c:v>0.52</c:v>
                </c:pt>
                <c:pt idx="13">
                  <c:v>0.89</c:v>
                </c:pt>
                <c:pt idx="14">
                  <c:v>0.44</c:v>
                </c:pt>
                <c:pt idx="15">
                  <c:v>1.1499999999999999</c:v>
                </c:pt>
                <c:pt idx="16">
                  <c:v>1.1299999999999999</c:v>
                </c:pt>
                <c:pt idx="17">
                  <c:v>0.54</c:v>
                </c:pt>
                <c:pt idx="18">
                  <c:v>0.08</c:v>
                </c:pt>
                <c:pt idx="19">
                  <c:v>0.52</c:v>
                </c:pt>
                <c:pt idx="20">
                  <c:v>0.36</c:v>
                </c:pt>
                <c:pt idx="21">
                  <c:v>0.86</c:v>
                </c:pt>
                <c:pt idx="22">
                  <c:v>1.06</c:v>
                </c:pt>
                <c:pt idx="23">
                  <c:v>0.86</c:v>
                </c:pt>
                <c:pt idx="24">
                  <c:v>0.63</c:v>
                </c:pt>
                <c:pt idx="25">
                  <c:v>0.25</c:v>
                </c:pt>
                <c:pt idx="26">
                  <c:v>0.98</c:v>
                </c:pt>
                <c:pt idx="27">
                  <c:v>2.23</c:v>
                </c:pt>
                <c:pt idx="28">
                  <c:v>0.97</c:v>
                </c:pt>
                <c:pt idx="29">
                  <c:v>0.93</c:v>
                </c:pt>
                <c:pt idx="30">
                  <c:v>0.49</c:v>
                </c:pt>
                <c:pt idx="31">
                  <c:v>1.06</c:v>
                </c:pt>
                <c:pt idx="32">
                  <c:v>0.39</c:v>
                </c:pt>
                <c:pt idx="33">
                  <c:v>0.83</c:v>
                </c:pt>
                <c:pt idx="34">
                  <c:v>1.35</c:v>
                </c:pt>
                <c:pt idx="35">
                  <c:v>1.45</c:v>
                </c:pt>
                <c:pt idx="36">
                  <c:v>0.55000000000000004</c:v>
                </c:pt>
                <c:pt idx="37">
                  <c:v>1.22</c:v>
                </c:pt>
                <c:pt idx="38">
                  <c:v>0.87</c:v>
                </c:pt>
                <c:pt idx="39">
                  <c:v>1.08</c:v>
                </c:pt>
                <c:pt idx="40">
                  <c:v>0.51</c:v>
                </c:pt>
                <c:pt idx="41">
                  <c:v>0.94</c:v>
                </c:pt>
                <c:pt idx="42">
                  <c:v>1.5</c:v>
                </c:pt>
                <c:pt idx="43">
                  <c:v>1.2</c:v>
                </c:pt>
                <c:pt idx="44">
                  <c:v>0.99</c:v>
                </c:pt>
                <c:pt idx="45">
                  <c:v>1.68</c:v>
                </c:pt>
                <c:pt idx="46">
                  <c:v>1.96</c:v>
                </c:pt>
                <c:pt idx="47">
                  <c:v>1.1599999999999999</c:v>
                </c:pt>
                <c:pt idx="48">
                  <c:v>1.06</c:v>
                </c:pt>
              </c:numCache>
            </c:numRef>
          </c:yVal>
          <c:smooth val="0"/>
        </c:ser>
        <c:ser>
          <c:idx val="3"/>
          <c:order val="3"/>
          <c:tx>
            <c:strRef>
              <c:f>SUMO_set1!$AE$71</c:f>
              <c:strCache>
                <c:ptCount val="1"/>
                <c:pt idx="0">
                  <c:v>interface</c:v>
                </c:pt>
              </c:strCache>
            </c:strRef>
          </c:tx>
          <c:spPr>
            <a:ln w="25400" cap="rnd">
              <a:noFill/>
              <a:round/>
            </a:ln>
            <a:effectLst/>
          </c:spPr>
          <c:marker>
            <c:symbol val="x"/>
            <c:size val="5"/>
            <c:spPr>
              <a:noFill/>
              <a:ln w="25400">
                <a:solidFill>
                  <a:schemeClr val="accent4"/>
                </a:solidFill>
              </a:ln>
              <a:effectLst/>
            </c:spPr>
          </c:marker>
          <c:dLbls>
            <c:dLbl>
              <c:idx val="19"/>
              <c:layout>
                <c:manualLayout>
                  <c:x val="1.1603051181102454E-2"/>
                  <c:y val="-2.9679744180449229E-2"/>
                </c:manualLayout>
              </c:layout>
              <c:tx>
                <c:strRef>
                  <c:f>SUMO_set1!$W$85</c:f>
                  <c:strCache>
                    <c:ptCount val="1"/>
                    <c:pt idx="0">
                      <c:v>T91A</c:v>
                    </c:pt>
                  </c:strCache>
                </c:strRef>
              </c:tx>
              <c:spPr>
                <a:solidFill>
                  <a:srgbClr val="ED7D31"/>
                </a:solidFill>
                <a:ln>
                  <a:noFill/>
                </a:ln>
                <a:effectLst/>
              </c:spPr>
              <c:txPr>
                <a:bodyPr rot="0" spcFirstLastPara="1" vertOverflow="ellipsis" vert="horz" wrap="square" anchor="ctr" anchorCtr="1"/>
                <a:lstStyle/>
                <a:p>
                  <a:pPr>
                    <a:defRPr sz="1400" b="1" i="0" u="none" strike="noStrike" kern="1200" baseline="0">
                      <a:solidFill>
                        <a:schemeClr val="tx1"/>
                      </a:solidFill>
                      <a:effectLst>
                        <a:outerShdw blurRad="38100" dist="38100" dir="5400000" algn="tl">
                          <a:schemeClr val="bg1"/>
                        </a:outerShdw>
                      </a:effectLst>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{10DE77E1-F349-46E5-9D0A-D7584F88F0E6}</c15:txfldGUID>
                      <c15:f>SUMO_set1!$W$85</c15:f>
                      <c15:dlblFieldTableCache>
                        <c:ptCount val="1"/>
                        <c:pt idx="0">
                          <c:v>T91A</c:v>
                        </c:pt>
                      </c15:dlblFieldTableCache>
                    </c15:dlblFTEntry>
                  </c15:dlblFieldTable>
                  <c15:showDataLabelsRange val="0"/>
                </c:ext>
              </c:extLst>
            </c:dLbl>
            <c:dLbl>
              <c:idx val="67"/>
              <c:layout>
                <c:manualLayout>
                  <c:x val="-0.17741316749825789"/>
                  <c:y val="-1.8180446194225722E-2"/>
                </c:manualLayout>
              </c:layout>
              <c:tx>
                <c:strRef>
                  <c:f>SUMO_set1!$W$133</c:f>
                  <c:strCache>
                    <c:ptCount val="1"/>
                    <c:pt idx="0">
                      <c:v>K74S</c:v>
                    </c:pt>
                  </c:strCache>
                </c:strRef>
              </c:tx>
              <c:spPr>
                <a:solidFill>
                  <a:srgbClr val="ED7D31"/>
                </a:solidFill>
                <a:ln>
                  <a:noFill/>
                </a:ln>
                <a:effectLst/>
              </c:spPr>
              <c:txPr>
                <a:bodyPr rot="0" spcFirstLastPara="1" vertOverflow="ellipsis" vert="horz" wrap="square" anchor="ctr" anchorCtr="1"/>
                <a:lstStyle/>
                <a:p>
                  <a:pPr>
                    <a:defRPr sz="1400" b="1" i="0" u="none" strike="noStrike" kern="1200" baseline="0">
                      <a:solidFill>
                        <a:schemeClr val="tx1"/>
                      </a:solidFill>
                      <a:effectLst>
                        <a:outerShdw blurRad="38100" dist="38100" dir="5400000" algn="tl">
                          <a:schemeClr val="bg1"/>
                        </a:outerShdw>
                      </a:effectLst>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15:dlblFieldTable>
                    <c15:dlblFTEntry>
                      <c15:txfldGUID>{B54591A3-3D4B-416E-90CE-76066561E46C}</c15:txfldGUID>
                      <c15:f>SUMO_set1!$W$133</c15:f>
                      <c15:dlblFieldTableCache>
                        <c:ptCount val="1"/>
                        <c:pt idx="0">
                          <c:v>K74S</c:v>
                        </c:pt>
                      </c15:dlblFieldTableCache>
                    </c15:dlblFTEntry>
                  </c15:dlblFieldTable>
                  <c15:showDataLabelsRange val="0"/>
                </c:ext>
              </c:extLst>
            </c:dLbl>
            <c:spPr>
              <a:solidFill>
                <a:srgbClr val="FFFF00"/>
              </a:solid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4"/>
                </a:solidFill>
                <a:prstDash val="sysDot"/>
              </a:ln>
              <a:effectLst/>
            </c:spPr>
            <c:trendlineType val="linear"/>
            <c:dispRSqr val="0"/>
            <c:dispEq val="0"/>
          </c:trendline>
          <c:xVal>
            <c:numRef>
              <c:f>(SUMO_set1!$Y$2:$Y$6,SUMO_set1!$Y$71:$Y$167)</c:f>
              <c:numCache>
                <c:formatCode>General</c:formatCode>
                <c:ptCount val="102"/>
                <c:pt idx="0">
                  <c:v>0</c:v>
                </c:pt>
                <c:pt idx="1">
                  <c:v>0</c:v>
                </c:pt>
                <c:pt idx="2">
                  <c:v>5.0065400000000003E-2</c:v>
                </c:pt>
                <c:pt idx="3">
                  <c:v>0.26520899999999997</c:v>
                </c:pt>
                <c:pt idx="4">
                  <c:v>0.84555000000000002</c:v>
                </c:pt>
                <c:pt idx="5">
                  <c:v>0</c:v>
                </c:pt>
                <c:pt idx="6">
                  <c:v>0</c:v>
                </c:pt>
                <c:pt idx="7">
                  <c:v>0</c:v>
                </c:pt>
                <c:pt idx="8">
                  <c:v>0</c:v>
                </c:pt>
                <c:pt idx="9">
                  <c:v>1.5931700000000001E-3</c:v>
                </c:pt>
                <c:pt idx="10">
                  <c:v>0.184975</c:v>
                </c:pt>
                <c:pt idx="11">
                  <c:v>0.42660599999999999</c:v>
                </c:pt>
                <c:pt idx="12">
                  <c:v>0.54592200000000002</c:v>
                </c:pt>
                <c:pt idx="13">
                  <c:v>0.58844200000000002</c:v>
                </c:pt>
                <c:pt idx="14">
                  <c:v>0.58911100000000005</c:v>
                </c:pt>
                <c:pt idx="15">
                  <c:v>0.65049100000000004</c:v>
                </c:pt>
                <c:pt idx="16">
                  <c:v>0.97183200000000003</c:v>
                </c:pt>
                <c:pt idx="17">
                  <c:v>1.4658800000000001</c:v>
                </c:pt>
                <c:pt idx="18">
                  <c:v>1.5390999999999999</c:v>
                </c:pt>
                <c:pt idx="19">
                  <c:v>1.55487</c:v>
                </c:pt>
                <c:pt idx="20">
                  <c:v>1.9616199999999999</c:v>
                </c:pt>
                <c:pt idx="21">
                  <c:v>0</c:v>
                </c:pt>
                <c:pt idx="22">
                  <c:v>0</c:v>
                </c:pt>
                <c:pt idx="23">
                  <c:v>0</c:v>
                </c:pt>
                <c:pt idx="24">
                  <c:v>0</c:v>
                </c:pt>
                <c:pt idx="25">
                  <c:v>0</c:v>
                </c:pt>
                <c:pt idx="26">
                  <c:v>0</c:v>
                </c:pt>
                <c:pt idx="27">
                  <c:v>0</c:v>
                </c:pt>
                <c:pt idx="28">
                  <c:v>0</c:v>
                </c:pt>
                <c:pt idx="29">
                  <c:v>8.9406299999999998E-3</c:v>
                </c:pt>
                <c:pt idx="30">
                  <c:v>0.115799</c:v>
                </c:pt>
                <c:pt idx="31">
                  <c:v>0.13419</c:v>
                </c:pt>
                <c:pt idx="32">
                  <c:v>0.14931</c:v>
                </c:pt>
                <c:pt idx="33">
                  <c:v>0.19187000000000001</c:v>
                </c:pt>
                <c:pt idx="34">
                  <c:v>0.19286300000000001</c:v>
                </c:pt>
                <c:pt idx="35">
                  <c:v>0.29214699999999999</c:v>
                </c:pt>
                <c:pt idx="36">
                  <c:v>0.38773800000000003</c:v>
                </c:pt>
                <c:pt idx="37">
                  <c:v>0.40894200000000003</c:v>
                </c:pt>
                <c:pt idx="38">
                  <c:v>0.42484699999999997</c:v>
                </c:pt>
                <c:pt idx="39">
                  <c:v>0.42514000000000002</c:v>
                </c:pt>
                <c:pt idx="40">
                  <c:v>0.44865699999999997</c:v>
                </c:pt>
                <c:pt idx="41">
                  <c:v>0.45099499999999998</c:v>
                </c:pt>
                <c:pt idx="42">
                  <c:v>0.494728</c:v>
                </c:pt>
                <c:pt idx="43">
                  <c:v>0.49487999999999999</c:v>
                </c:pt>
                <c:pt idx="44">
                  <c:v>0.52193000000000001</c:v>
                </c:pt>
                <c:pt idx="45">
                  <c:v>0.54429700000000003</c:v>
                </c:pt>
                <c:pt idx="46">
                  <c:v>0.57763500000000001</c:v>
                </c:pt>
                <c:pt idx="47">
                  <c:v>0.57808999999999999</c:v>
                </c:pt>
                <c:pt idx="48">
                  <c:v>0.70551200000000003</c:v>
                </c:pt>
                <c:pt idx="49">
                  <c:v>0.76829599999999998</c:v>
                </c:pt>
                <c:pt idx="50">
                  <c:v>0.77681199999999995</c:v>
                </c:pt>
                <c:pt idx="51">
                  <c:v>0.79261300000000001</c:v>
                </c:pt>
                <c:pt idx="52">
                  <c:v>0.83113199999999998</c:v>
                </c:pt>
                <c:pt idx="53">
                  <c:v>0.86033099999999996</c:v>
                </c:pt>
                <c:pt idx="54">
                  <c:v>0.87103399999999997</c:v>
                </c:pt>
                <c:pt idx="55">
                  <c:v>1.0197700000000001</c:v>
                </c:pt>
                <c:pt idx="56">
                  <c:v>1.0287299999999999</c:v>
                </c:pt>
                <c:pt idx="57">
                  <c:v>1.02918</c:v>
                </c:pt>
                <c:pt idx="58">
                  <c:v>1.05958</c:v>
                </c:pt>
                <c:pt idx="59">
                  <c:v>1.08765</c:v>
                </c:pt>
                <c:pt idx="60">
                  <c:v>1.1564000000000001</c:v>
                </c:pt>
                <c:pt idx="61">
                  <c:v>1.19709</c:v>
                </c:pt>
                <c:pt idx="62">
                  <c:v>1.2225600000000001</c:v>
                </c:pt>
                <c:pt idx="63">
                  <c:v>1.2916799999999999</c:v>
                </c:pt>
                <c:pt idx="64">
                  <c:v>1.351</c:v>
                </c:pt>
                <c:pt idx="65">
                  <c:v>1.4235199999999999</c:v>
                </c:pt>
                <c:pt idx="66">
                  <c:v>1.58707</c:v>
                </c:pt>
                <c:pt idx="67">
                  <c:v>1.74794</c:v>
                </c:pt>
                <c:pt idx="68">
                  <c:v>0</c:v>
                </c:pt>
                <c:pt idx="69">
                  <c:v>0</c:v>
                </c:pt>
                <c:pt idx="70">
                  <c:v>0</c:v>
                </c:pt>
                <c:pt idx="71">
                  <c:v>0</c:v>
                </c:pt>
                <c:pt idx="72">
                  <c:v>0</c:v>
                </c:pt>
                <c:pt idx="73">
                  <c:v>0</c:v>
                </c:pt>
                <c:pt idx="74">
                  <c:v>0</c:v>
                </c:pt>
                <c:pt idx="75">
                  <c:v>4.4065800000000002E-2</c:v>
                </c:pt>
                <c:pt idx="76">
                  <c:v>0.125689</c:v>
                </c:pt>
                <c:pt idx="77">
                  <c:v>0.131081</c:v>
                </c:pt>
                <c:pt idx="78">
                  <c:v>0.153331</c:v>
                </c:pt>
                <c:pt idx="79">
                  <c:v>0.15656200000000001</c:v>
                </c:pt>
                <c:pt idx="80">
                  <c:v>0.161245</c:v>
                </c:pt>
                <c:pt idx="81">
                  <c:v>0.27513199999999999</c:v>
                </c:pt>
                <c:pt idx="82">
                  <c:v>0.317998</c:v>
                </c:pt>
                <c:pt idx="83">
                  <c:v>0.38889299999999999</c:v>
                </c:pt>
                <c:pt idx="84">
                  <c:v>0.44494800000000001</c:v>
                </c:pt>
                <c:pt idx="85">
                  <c:v>0.47537600000000002</c:v>
                </c:pt>
                <c:pt idx="86">
                  <c:v>0.50776200000000005</c:v>
                </c:pt>
                <c:pt idx="87">
                  <c:v>0.62978599999999996</c:v>
                </c:pt>
                <c:pt idx="88">
                  <c:v>0.75280000000000002</c:v>
                </c:pt>
                <c:pt idx="89">
                  <c:v>0.76029500000000005</c:v>
                </c:pt>
                <c:pt idx="90">
                  <c:v>0.76290500000000006</c:v>
                </c:pt>
                <c:pt idx="91">
                  <c:v>0.76349699999999998</c:v>
                </c:pt>
                <c:pt idx="92">
                  <c:v>0.84192800000000001</c:v>
                </c:pt>
                <c:pt idx="93">
                  <c:v>0.85519800000000001</c:v>
                </c:pt>
                <c:pt idx="94">
                  <c:v>0.87467200000000001</c:v>
                </c:pt>
                <c:pt idx="95">
                  <c:v>0.89450399999999997</c:v>
                </c:pt>
                <c:pt idx="96">
                  <c:v>1.0438000000000001</c:v>
                </c:pt>
                <c:pt idx="97">
                  <c:v>1.06413</c:v>
                </c:pt>
                <c:pt idx="98">
                  <c:v>1.10006</c:v>
                </c:pt>
                <c:pt idx="99">
                  <c:v>1.12592</c:v>
                </c:pt>
                <c:pt idx="100">
                  <c:v>1.28915</c:v>
                </c:pt>
                <c:pt idx="101">
                  <c:v>1.45461</c:v>
                </c:pt>
              </c:numCache>
            </c:numRef>
          </c:xVal>
          <c:yVal>
            <c:numRef>
              <c:f>(SUMO_set1!$AA$2:$AA$6,SUMO_set1!$AA$71:$AA$167)</c:f>
              <c:numCache>
                <c:formatCode>General</c:formatCode>
                <c:ptCount val="102"/>
                <c:pt idx="0">
                  <c:v>0</c:v>
                </c:pt>
                <c:pt idx="1">
                  <c:v>0</c:v>
                </c:pt>
                <c:pt idx="2">
                  <c:v>0</c:v>
                </c:pt>
                <c:pt idx="3">
                  <c:v>0.42</c:v>
                </c:pt>
                <c:pt idx="4">
                  <c:v>0.79</c:v>
                </c:pt>
                <c:pt idx="5">
                  <c:v>7.0000000000000007E-2</c:v>
                </c:pt>
                <c:pt idx="6">
                  <c:v>0.19</c:v>
                </c:pt>
                <c:pt idx="7">
                  <c:v>0</c:v>
                </c:pt>
                <c:pt idx="8">
                  <c:v>0.04</c:v>
                </c:pt>
                <c:pt idx="9">
                  <c:v>0</c:v>
                </c:pt>
                <c:pt idx="10">
                  <c:v>0</c:v>
                </c:pt>
                <c:pt idx="11">
                  <c:v>1.1000000000000001</c:v>
                </c:pt>
                <c:pt idx="12">
                  <c:v>0.27</c:v>
                </c:pt>
                <c:pt idx="13">
                  <c:v>1.0900000000000001</c:v>
                </c:pt>
                <c:pt idx="14">
                  <c:v>0.38</c:v>
                </c:pt>
                <c:pt idx="15">
                  <c:v>1.59</c:v>
                </c:pt>
                <c:pt idx="16">
                  <c:v>0.72</c:v>
                </c:pt>
                <c:pt idx="17">
                  <c:v>0.91</c:v>
                </c:pt>
                <c:pt idx="18">
                  <c:v>0.45</c:v>
                </c:pt>
                <c:pt idx="19">
                  <c:v>0.36</c:v>
                </c:pt>
                <c:pt idx="20">
                  <c:v>0.45</c:v>
                </c:pt>
                <c:pt idx="21">
                  <c:v>0.86</c:v>
                </c:pt>
                <c:pt idx="22">
                  <c:v>0.13</c:v>
                </c:pt>
                <c:pt idx="23">
                  <c:v>0.36</c:v>
                </c:pt>
                <c:pt idx="24">
                  <c:v>0.71</c:v>
                </c:pt>
                <c:pt idx="25">
                  <c:v>0.45</c:v>
                </c:pt>
                <c:pt idx="26">
                  <c:v>1.04</c:v>
                </c:pt>
                <c:pt idx="27">
                  <c:v>0.28000000000000003</c:v>
                </c:pt>
                <c:pt idx="28">
                  <c:v>0.13</c:v>
                </c:pt>
                <c:pt idx="29">
                  <c:v>1.71</c:v>
                </c:pt>
                <c:pt idx="30">
                  <c:v>1.03</c:v>
                </c:pt>
                <c:pt idx="31">
                  <c:v>1</c:v>
                </c:pt>
                <c:pt idx="32">
                  <c:v>0.39</c:v>
                </c:pt>
                <c:pt idx="33">
                  <c:v>0.1</c:v>
                </c:pt>
                <c:pt idx="34">
                  <c:v>0.89</c:v>
                </c:pt>
                <c:pt idx="35">
                  <c:v>0.85</c:v>
                </c:pt>
                <c:pt idx="36">
                  <c:v>0.77</c:v>
                </c:pt>
                <c:pt idx="37">
                  <c:v>0.65</c:v>
                </c:pt>
                <c:pt idx="38">
                  <c:v>1.29</c:v>
                </c:pt>
                <c:pt idx="39">
                  <c:v>0.19</c:v>
                </c:pt>
                <c:pt idx="40">
                  <c:v>0.16</c:v>
                </c:pt>
                <c:pt idx="41">
                  <c:v>0.61</c:v>
                </c:pt>
                <c:pt idx="42">
                  <c:v>0.59</c:v>
                </c:pt>
                <c:pt idx="43">
                  <c:v>0.61</c:v>
                </c:pt>
                <c:pt idx="44">
                  <c:v>0.6</c:v>
                </c:pt>
                <c:pt idx="45">
                  <c:v>0.23</c:v>
                </c:pt>
                <c:pt idx="46">
                  <c:v>0.91</c:v>
                </c:pt>
                <c:pt idx="47">
                  <c:v>0.87</c:v>
                </c:pt>
                <c:pt idx="48">
                  <c:v>0.57999999999999996</c:v>
                </c:pt>
                <c:pt idx="49">
                  <c:v>0.15</c:v>
                </c:pt>
                <c:pt idx="50">
                  <c:v>1.2</c:v>
                </c:pt>
                <c:pt idx="51">
                  <c:v>0.49</c:v>
                </c:pt>
                <c:pt idx="52">
                  <c:v>0.63</c:v>
                </c:pt>
                <c:pt idx="53">
                  <c:v>0.21</c:v>
                </c:pt>
                <c:pt idx="54">
                  <c:v>1.54</c:v>
                </c:pt>
                <c:pt idx="55">
                  <c:v>0.64</c:v>
                </c:pt>
                <c:pt idx="56">
                  <c:v>1.04</c:v>
                </c:pt>
                <c:pt idx="57">
                  <c:v>0.62</c:v>
                </c:pt>
                <c:pt idx="58">
                  <c:v>0.98</c:v>
                </c:pt>
                <c:pt idx="59">
                  <c:v>1.75</c:v>
                </c:pt>
                <c:pt idx="60">
                  <c:v>1.47</c:v>
                </c:pt>
                <c:pt idx="61">
                  <c:v>0.28999999999999998</c:v>
                </c:pt>
                <c:pt idx="62">
                  <c:v>0.45</c:v>
                </c:pt>
                <c:pt idx="63">
                  <c:v>0</c:v>
                </c:pt>
                <c:pt idx="64">
                  <c:v>1.29</c:v>
                </c:pt>
                <c:pt idx="65">
                  <c:v>0.51</c:v>
                </c:pt>
                <c:pt idx="66">
                  <c:v>0.79</c:v>
                </c:pt>
                <c:pt idx="67">
                  <c:v>0.15</c:v>
                </c:pt>
                <c:pt idx="68">
                  <c:v>1.1299999999999999</c:v>
                </c:pt>
                <c:pt idx="69">
                  <c:v>0</c:v>
                </c:pt>
                <c:pt idx="70">
                  <c:v>0.09</c:v>
                </c:pt>
                <c:pt idx="71">
                  <c:v>0</c:v>
                </c:pt>
                <c:pt idx="72">
                  <c:v>0</c:v>
                </c:pt>
                <c:pt idx="73">
                  <c:v>0</c:v>
                </c:pt>
                <c:pt idx="74">
                  <c:v>0</c:v>
                </c:pt>
                <c:pt idx="75">
                  <c:v>0.57999999999999996</c:v>
                </c:pt>
                <c:pt idx="76">
                  <c:v>0.47</c:v>
                </c:pt>
                <c:pt idx="77">
                  <c:v>0</c:v>
                </c:pt>
                <c:pt idx="78">
                  <c:v>0.62</c:v>
                </c:pt>
                <c:pt idx="79">
                  <c:v>0.06</c:v>
                </c:pt>
                <c:pt idx="80">
                  <c:v>0</c:v>
                </c:pt>
                <c:pt idx="81">
                  <c:v>0</c:v>
                </c:pt>
                <c:pt idx="82">
                  <c:v>0</c:v>
                </c:pt>
                <c:pt idx="83">
                  <c:v>0.13</c:v>
                </c:pt>
                <c:pt idx="84">
                  <c:v>0.88</c:v>
                </c:pt>
                <c:pt idx="85">
                  <c:v>0.41</c:v>
                </c:pt>
                <c:pt idx="86">
                  <c:v>1.05</c:v>
                </c:pt>
                <c:pt idx="87">
                  <c:v>7.0000000000000007E-2</c:v>
                </c:pt>
                <c:pt idx="88">
                  <c:v>0.83</c:v>
                </c:pt>
                <c:pt idx="89">
                  <c:v>0.44</c:v>
                </c:pt>
                <c:pt idx="90">
                  <c:v>0.75</c:v>
                </c:pt>
                <c:pt idx="91">
                  <c:v>1.74</c:v>
                </c:pt>
                <c:pt idx="92">
                  <c:v>0.02</c:v>
                </c:pt>
                <c:pt idx="93">
                  <c:v>0.16</c:v>
                </c:pt>
                <c:pt idx="94">
                  <c:v>0.78</c:v>
                </c:pt>
                <c:pt idx="95">
                  <c:v>1.22</c:v>
                </c:pt>
                <c:pt idx="96">
                  <c:v>1.42</c:v>
                </c:pt>
                <c:pt idx="97">
                  <c:v>1.83</c:v>
                </c:pt>
                <c:pt idx="98">
                  <c:v>0.97</c:v>
                </c:pt>
                <c:pt idx="99">
                  <c:v>0.04</c:v>
                </c:pt>
                <c:pt idx="100">
                  <c:v>0.62</c:v>
                </c:pt>
                <c:pt idx="101">
                  <c:v>0.03</c:v>
                </c:pt>
              </c:numCache>
            </c:numRef>
          </c:yVal>
          <c:smooth val="0"/>
        </c:ser>
        <c:dLbls>
          <c:showLegendKey val="0"/>
          <c:showVal val="0"/>
          <c:showCatName val="0"/>
          <c:showSerName val="0"/>
          <c:showPercent val="0"/>
          <c:showBubbleSize val="0"/>
        </c:dLbls>
        <c:axId val="210253096"/>
        <c:axId val="210253488"/>
      </c:scatterChart>
      <c:valAx>
        <c:axId val="2102530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0253488"/>
        <c:crosses val="autoZero"/>
        <c:crossBetween val="midCat"/>
      </c:valAx>
      <c:valAx>
        <c:axId val="21025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210253096"/>
        <c:crosses val="autoZero"/>
        <c:crossBetween val="midCat"/>
      </c:valAx>
      <c:spPr>
        <a:noFill/>
        <a:ln>
          <a:noFill/>
        </a:ln>
        <a:effectLst/>
      </c:spPr>
    </c:plotArea>
    <c:legend>
      <c:legendPos val="b"/>
      <c:legendEntry>
        <c:idx val="4"/>
        <c:delete val="1"/>
      </c:legendEntry>
      <c:legendEntry>
        <c:idx val="5"/>
        <c:delete val="1"/>
      </c:legendEntry>
      <c:legendEntry>
        <c:idx val="6"/>
        <c:delete val="1"/>
      </c:legendEntry>
      <c:legendEntry>
        <c:idx val="7"/>
        <c:delete val="1"/>
      </c:legendEntry>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ysClr val="window" lastClr="FFFFFF"/>
    </a:solidFill>
    <a:ln>
      <a:noFill/>
    </a:ln>
    <a:effectLst/>
  </c:spPr>
  <c:txPr>
    <a:bodyPr/>
    <a:lstStyle/>
    <a:p>
      <a:pPr>
        <a:defRPr sz="1600"/>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496158518979163"/>
          <c:y val="6.7682283517287112E-2"/>
          <c:w val="0.74279869255180908"/>
          <c:h val="0.72275406934333564"/>
        </c:manualLayout>
      </c:layout>
      <c:lineChart>
        <c:grouping val="standard"/>
        <c:varyColors val="0"/>
        <c:ser>
          <c:idx val="0"/>
          <c:order val="0"/>
          <c:tx>
            <c:strRef>
              <c:f>SUMO_set1set2_plots!$A$1</c:f>
              <c:strCache>
                <c:ptCount val="1"/>
                <c:pt idx="0">
                  <c:v>SUMO_set1set2_original_Training</c:v>
                </c:pt>
              </c:strCache>
            </c:strRef>
          </c:tx>
          <c:spPr>
            <a:ln w="28575" cap="rnd">
              <a:solidFill>
                <a:schemeClr val="accent1"/>
              </a:solidFill>
              <a:round/>
            </a:ln>
            <a:effectLst/>
          </c:spPr>
          <c:marker>
            <c:symbol val="circle"/>
            <c:size val="8"/>
            <c:spPr>
              <a:solidFill>
                <a:schemeClr val="accent1"/>
              </a:solidFill>
              <a:ln w="9525">
                <a:solidFill>
                  <a:schemeClr val="accent1"/>
                </a:solidFill>
              </a:ln>
              <a:effectLst/>
            </c:spPr>
          </c:marker>
          <c:errBars>
            <c:errDir val="y"/>
            <c:errBarType val="both"/>
            <c:errValType val="cust"/>
            <c:noEndCap val="0"/>
            <c:plus>
              <c:numRef>
                <c:f>SUMO_set1set2_original!$B$108:$B$114</c:f>
                <c:numCache>
                  <c:formatCode>General</c:formatCode>
                  <c:ptCount val="7"/>
                  <c:pt idx="0">
                    <c:v>5.0800990055483441E-2</c:v>
                  </c:pt>
                  <c:pt idx="1">
                    <c:v>4.0727682314179385E-2</c:v>
                  </c:pt>
                  <c:pt idx="2">
                    <c:v>3.8058863230380269E-2</c:v>
                  </c:pt>
                  <c:pt idx="3">
                    <c:v>2.7975191375028245E-2</c:v>
                  </c:pt>
                  <c:pt idx="4">
                    <c:v>1.3594914273366066E-2</c:v>
                  </c:pt>
                  <c:pt idx="5">
                    <c:v>6.3697734494392866E-3</c:v>
                  </c:pt>
                  <c:pt idx="6">
                    <c:v>2.0343220000548228E-3</c:v>
                  </c:pt>
                </c:numCache>
              </c:numRef>
            </c:plus>
            <c:minus>
              <c:numRef>
                <c:f>SUMO_set1set2_original!$B$108:$B$114</c:f>
                <c:numCache>
                  <c:formatCode>General</c:formatCode>
                  <c:ptCount val="7"/>
                  <c:pt idx="0">
                    <c:v>5.0800990055483441E-2</c:v>
                  </c:pt>
                  <c:pt idx="1">
                    <c:v>4.0727682314179385E-2</c:v>
                  </c:pt>
                  <c:pt idx="2">
                    <c:v>3.8058863230380269E-2</c:v>
                  </c:pt>
                  <c:pt idx="3">
                    <c:v>2.7975191375028245E-2</c:v>
                  </c:pt>
                  <c:pt idx="4">
                    <c:v>1.3594914273366066E-2</c:v>
                  </c:pt>
                  <c:pt idx="5">
                    <c:v>6.3697734494392866E-3</c:v>
                  </c:pt>
                  <c:pt idx="6">
                    <c:v>2.0343220000548228E-3</c:v>
                  </c:pt>
                </c:numCache>
              </c:numRef>
            </c:minus>
            <c:spPr>
              <a:noFill/>
              <a:ln w="12700" cap="flat" cmpd="sng" algn="ctr">
                <a:solidFill>
                  <a:schemeClr val="accent1"/>
                </a:solidFill>
                <a:round/>
              </a:ln>
              <a:effectLst/>
            </c:spPr>
          </c:errBars>
          <c:cat>
            <c:numRef>
              <c:f>SUMO_set1set2_original!$A$100:$A$106</c:f>
              <c:numCache>
                <c:formatCode>General</c:formatCode>
                <c:ptCount val="7"/>
                <c:pt idx="0">
                  <c:v>5</c:v>
                </c:pt>
                <c:pt idx="1">
                  <c:v>10</c:v>
                </c:pt>
                <c:pt idx="2">
                  <c:v>20</c:v>
                </c:pt>
                <c:pt idx="3">
                  <c:v>50</c:v>
                </c:pt>
                <c:pt idx="4">
                  <c:v>100</c:v>
                </c:pt>
                <c:pt idx="5">
                  <c:v>300</c:v>
                </c:pt>
                <c:pt idx="6">
                  <c:v>600</c:v>
                </c:pt>
              </c:numCache>
            </c:numRef>
          </c:cat>
          <c:val>
            <c:numRef>
              <c:f>SUMO_set1set2_original!$B$100:$B$106</c:f>
              <c:numCache>
                <c:formatCode>General</c:formatCode>
                <c:ptCount val="7"/>
                <c:pt idx="0">
                  <c:v>0.44382189902000002</c:v>
                </c:pt>
                <c:pt idx="1">
                  <c:v>0.47942233303999993</c:v>
                </c:pt>
                <c:pt idx="2">
                  <c:v>0.49585653868000001</c:v>
                </c:pt>
                <c:pt idx="3">
                  <c:v>0.48277869090999992</c:v>
                </c:pt>
                <c:pt idx="4">
                  <c:v>0.48389064514999997</c:v>
                </c:pt>
                <c:pt idx="5">
                  <c:v>0.48817965435999994</c:v>
                </c:pt>
                <c:pt idx="6">
                  <c:v>0.49124589132000002</c:v>
                </c:pt>
              </c:numCache>
            </c:numRef>
          </c:val>
          <c:smooth val="0"/>
        </c:ser>
        <c:ser>
          <c:idx val="1"/>
          <c:order val="1"/>
          <c:tx>
            <c:strRef>
              <c:f>SUMO_set1set2_plots!$A$2</c:f>
              <c:strCache>
                <c:ptCount val="1"/>
                <c:pt idx="0">
                  <c:v>SUMO_set1set2_original_CrossValidation</c:v>
                </c:pt>
              </c:strCache>
            </c:strRef>
          </c:tx>
          <c:spPr>
            <a:ln w="28575" cap="rnd">
              <a:solidFill>
                <a:schemeClr val="accent2"/>
              </a:solidFill>
              <a:round/>
            </a:ln>
            <a:effectLst/>
          </c:spPr>
          <c:marker>
            <c:symbol val="circle"/>
            <c:size val="8"/>
            <c:spPr>
              <a:solidFill>
                <a:schemeClr val="accent2"/>
              </a:solidFill>
              <a:ln w="9525">
                <a:solidFill>
                  <a:schemeClr val="accent2"/>
                </a:solidFill>
              </a:ln>
              <a:effectLst/>
            </c:spPr>
          </c:marker>
          <c:errBars>
            <c:errDir val="y"/>
            <c:errBarType val="both"/>
            <c:errValType val="cust"/>
            <c:noEndCap val="0"/>
            <c:plus>
              <c:numRef>
                <c:f>SUMO_set1set2_original!$C$108:$C$114</c:f>
                <c:numCache>
                  <c:formatCode>General</c:formatCode>
                  <c:ptCount val="7"/>
                  <c:pt idx="0">
                    <c:v>8.1978957224099064E-2</c:v>
                  </c:pt>
                  <c:pt idx="1">
                    <c:v>3.8560474775911381E-2</c:v>
                  </c:pt>
                  <c:pt idx="2">
                    <c:v>3.5869298100538793E-2</c:v>
                  </c:pt>
                  <c:pt idx="3">
                    <c:v>2.9460964780521268E-2</c:v>
                  </c:pt>
                  <c:pt idx="4">
                    <c:v>1.4240927143719859E-2</c:v>
                  </c:pt>
                  <c:pt idx="5">
                    <c:v>6.2419272716988383E-3</c:v>
                  </c:pt>
                  <c:pt idx="6">
                    <c:v>1.7325661367437848E-3</c:v>
                  </c:pt>
                </c:numCache>
              </c:numRef>
            </c:plus>
            <c:minus>
              <c:numRef>
                <c:f>SUMO_set1set2_original!$C$108:$C$114</c:f>
                <c:numCache>
                  <c:formatCode>General</c:formatCode>
                  <c:ptCount val="7"/>
                  <c:pt idx="0">
                    <c:v>8.1978957224099064E-2</c:v>
                  </c:pt>
                  <c:pt idx="1">
                    <c:v>3.8560474775911381E-2</c:v>
                  </c:pt>
                  <c:pt idx="2">
                    <c:v>3.5869298100538793E-2</c:v>
                  </c:pt>
                  <c:pt idx="3">
                    <c:v>2.9460964780521268E-2</c:v>
                  </c:pt>
                  <c:pt idx="4">
                    <c:v>1.4240927143719859E-2</c:v>
                  </c:pt>
                  <c:pt idx="5">
                    <c:v>6.2419272716988383E-3</c:v>
                  </c:pt>
                  <c:pt idx="6">
                    <c:v>1.7325661367437848E-3</c:v>
                  </c:pt>
                </c:numCache>
              </c:numRef>
            </c:minus>
            <c:spPr>
              <a:noFill/>
              <a:ln w="12700" cap="flat" cmpd="sng" algn="ctr">
                <a:solidFill>
                  <a:schemeClr val="accent2"/>
                </a:solidFill>
                <a:round/>
              </a:ln>
              <a:effectLst/>
            </c:spPr>
          </c:errBars>
          <c:cat>
            <c:numRef>
              <c:f>SUMO_set1set2_original!$A$100:$A$106</c:f>
              <c:numCache>
                <c:formatCode>General</c:formatCode>
                <c:ptCount val="7"/>
                <c:pt idx="0">
                  <c:v>5</c:v>
                </c:pt>
                <c:pt idx="1">
                  <c:v>10</c:v>
                </c:pt>
                <c:pt idx="2">
                  <c:v>20</c:v>
                </c:pt>
                <c:pt idx="3">
                  <c:v>50</c:v>
                </c:pt>
                <c:pt idx="4">
                  <c:v>100</c:v>
                </c:pt>
                <c:pt idx="5">
                  <c:v>300</c:v>
                </c:pt>
                <c:pt idx="6">
                  <c:v>600</c:v>
                </c:pt>
              </c:numCache>
            </c:numRef>
          </c:cat>
          <c:val>
            <c:numRef>
              <c:f>SUMO_set1set2_original!$C$100:$C$106</c:f>
              <c:numCache>
                <c:formatCode>General</c:formatCode>
                <c:ptCount val="7"/>
                <c:pt idx="0">
                  <c:v>0.25488194444000001</c:v>
                </c:pt>
                <c:pt idx="1">
                  <c:v>0.57016327051000004</c:v>
                </c:pt>
                <c:pt idx="2">
                  <c:v>0.54768830396000001</c:v>
                </c:pt>
                <c:pt idx="3">
                  <c:v>0.50943652183999999</c:v>
                </c:pt>
                <c:pt idx="4">
                  <c:v>0.50114019482999994</c:v>
                </c:pt>
                <c:pt idx="5">
                  <c:v>0.49690823747000012</c:v>
                </c:pt>
                <c:pt idx="6">
                  <c:v>0.49572607496999999</c:v>
                </c:pt>
              </c:numCache>
            </c:numRef>
          </c:val>
          <c:smooth val="0"/>
        </c:ser>
        <c:ser>
          <c:idx val="2"/>
          <c:order val="2"/>
          <c:tx>
            <c:strRef>
              <c:f>SUMO_set1set2_plots!$A$3</c:f>
              <c:strCache>
                <c:ptCount val="1"/>
                <c:pt idx="0">
                  <c:v>SUMO_set1set2_original_Testing</c:v>
                </c:pt>
              </c:strCache>
            </c:strRef>
          </c:tx>
          <c:spPr>
            <a:ln w="28575" cap="rnd">
              <a:solidFill>
                <a:schemeClr val="accent3"/>
              </a:solidFill>
              <a:round/>
            </a:ln>
            <a:effectLst/>
          </c:spPr>
          <c:marker>
            <c:symbol val="circle"/>
            <c:size val="8"/>
            <c:spPr>
              <a:solidFill>
                <a:schemeClr val="accent3"/>
              </a:solidFill>
              <a:ln w="9525">
                <a:solidFill>
                  <a:schemeClr val="accent3"/>
                </a:solidFill>
              </a:ln>
              <a:effectLst/>
            </c:spPr>
          </c:marker>
          <c:errBars>
            <c:errDir val="y"/>
            <c:errBarType val="both"/>
            <c:errValType val="cust"/>
            <c:noEndCap val="0"/>
            <c:plus>
              <c:numRef>
                <c:f>SUMO_set1set2_original!$D$108:$D$114</c:f>
                <c:numCache>
                  <c:formatCode>General</c:formatCode>
                  <c:ptCount val="7"/>
                  <c:pt idx="0">
                    <c:v>2.6964888928980153E-2</c:v>
                  </c:pt>
                  <c:pt idx="1">
                    <c:v>1.7073972316035874E-2</c:v>
                  </c:pt>
                  <c:pt idx="2">
                    <c:v>1.1481368416218487E-2</c:v>
                  </c:pt>
                  <c:pt idx="3">
                    <c:v>2.1032864713657503E-2</c:v>
                  </c:pt>
                  <c:pt idx="4">
                    <c:v>1.3931981426008894E-2</c:v>
                  </c:pt>
                  <c:pt idx="5">
                    <c:v>1.3747040906102051E-2</c:v>
                  </c:pt>
                  <c:pt idx="6">
                    <c:v>1.1920328287169156E-2</c:v>
                  </c:pt>
                </c:numCache>
              </c:numRef>
            </c:plus>
            <c:minus>
              <c:numRef>
                <c:f>SUMO_set1set2_original!$D$108:$D$114</c:f>
                <c:numCache>
                  <c:formatCode>General</c:formatCode>
                  <c:ptCount val="7"/>
                  <c:pt idx="0">
                    <c:v>2.6964888928980153E-2</c:v>
                  </c:pt>
                  <c:pt idx="1">
                    <c:v>1.7073972316035874E-2</c:v>
                  </c:pt>
                  <c:pt idx="2">
                    <c:v>1.1481368416218487E-2</c:v>
                  </c:pt>
                  <c:pt idx="3">
                    <c:v>2.1032864713657503E-2</c:v>
                  </c:pt>
                  <c:pt idx="4">
                    <c:v>1.3931981426008894E-2</c:v>
                  </c:pt>
                  <c:pt idx="5">
                    <c:v>1.3747040906102051E-2</c:v>
                  </c:pt>
                  <c:pt idx="6">
                    <c:v>1.1920328287169156E-2</c:v>
                  </c:pt>
                </c:numCache>
              </c:numRef>
            </c:minus>
            <c:spPr>
              <a:noFill/>
              <a:ln w="12700" cap="flat" cmpd="sng" algn="ctr">
                <a:solidFill>
                  <a:schemeClr val="accent3"/>
                </a:solidFill>
                <a:round/>
              </a:ln>
              <a:effectLst/>
            </c:spPr>
          </c:errBars>
          <c:cat>
            <c:numRef>
              <c:f>SUMO_set1set2_original!$A$100:$A$106</c:f>
              <c:numCache>
                <c:formatCode>General</c:formatCode>
                <c:ptCount val="7"/>
                <c:pt idx="0">
                  <c:v>5</c:v>
                </c:pt>
                <c:pt idx="1">
                  <c:v>10</c:v>
                </c:pt>
                <c:pt idx="2">
                  <c:v>20</c:v>
                </c:pt>
                <c:pt idx="3">
                  <c:v>50</c:v>
                </c:pt>
                <c:pt idx="4">
                  <c:v>100</c:v>
                </c:pt>
                <c:pt idx="5">
                  <c:v>300</c:v>
                </c:pt>
                <c:pt idx="6">
                  <c:v>600</c:v>
                </c:pt>
              </c:numCache>
            </c:numRef>
          </c:cat>
          <c:val>
            <c:numRef>
              <c:f>SUMO_set1set2_original!$D$100:$D$106</c:f>
              <c:numCache>
                <c:formatCode>General</c:formatCode>
                <c:ptCount val="7"/>
                <c:pt idx="0">
                  <c:v>0.59455795174000003</c:v>
                </c:pt>
                <c:pt idx="1">
                  <c:v>0.55962798919000001</c:v>
                </c:pt>
                <c:pt idx="2">
                  <c:v>0.54056109136999997</c:v>
                </c:pt>
                <c:pt idx="3">
                  <c:v>0.50922558210000002</c:v>
                </c:pt>
                <c:pt idx="4">
                  <c:v>0.49827387812000001</c:v>
                </c:pt>
                <c:pt idx="5">
                  <c:v>0.50671191843999996</c:v>
                </c:pt>
                <c:pt idx="6">
                  <c:v>0.49880685330999996</c:v>
                </c:pt>
              </c:numCache>
            </c:numRef>
          </c:val>
          <c:smooth val="0"/>
        </c:ser>
        <c:ser>
          <c:idx val="3"/>
          <c:order val="3"/>
          <c:tx>
            <c:strRef>
              <c:f>SUMO_set1set2_random!$A$12</c:f>
              <c:strCache>
                <c:ptCount val="1"/>
                <c:pt idx="0">
                  <c:v>challenge_real_performance</c:v>
                </c:pt>
              </c:strCache>
            </c:strRef>
          </c:tx>
          <c:spPr>
            <a:ln w="28575" cap="rnd">
              <a:solidFill>
                <a:schemeClr val="accent4"/>
              </a:solidFill>
              <a:round/>
            </a:ln>
            <a:effectLst/>
          </c:spPr>
          <c:marker>
            <c:symbol val="square"/>
            <c:size val="10"/>
            <c:spPr>
              <a:solidFill>
                <a:schemeClr val="accent4"/>
              </a:solidFill>
              <a:ln w="9525">
                <a:solidFill>
                  <a:schemeClr val="accent4"/>
                </a:solidFill>
              </a:ln>
              <a:effectLst/>
            </c:spPr>
          </c:marker>
          <c:dLbls>
            <c:dLbl>
              <c:idx val="5"/>
              <c:layout>
                <c:manualLayout>
                  <c:x val="-0.13555859120423291"/>
                  <c:y val="-0.10460804153439407"/>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0.00" sourceLinked="0"/>
            <c:spPr>
              <a:noFill/>
              <a:ln>
                <a:noFill/>
              </a:ln>
              <a:effectLst/>
            </c:spPr>
            <c:txPr>
              <a:bodyPr rot="0" spcFirstLastPara="1" vertOverflow="ellipsis" vert="horz" wrap="square" anchor="ctr" anchorCtr="1"/>
              <a:lstStyle/>
              <a:p>
                <a:pPr>
                  <a:defRPr sz="1800" b="1" i="0" u="none" strike="noStrike" kern="1200" baseline="0">
                    <a:solidFill>
                      <a:schemeClr val="tx1">
                        <a:lumMod val="75000"/>
                        <a:lumOff val="25000"/>
                      </a:schemeClr>
                    </a:solidFill>
                    <a:effectLst>
                      <a:outerShdw blurRad="38100" dist="38100" dir="2700000" algn="tl">
                        <a:srgbClr val="000000">
                          <a:alpha val="43137"/>
                        </a:srgbClr>
                      </a:outerShdw>
                    </a:effectLst>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SUMO_set1set2_random!$B$13:$B$19</c:f>
              <c:numCache>
                <c:formatCode>General</c:formatCode>
                <c:ptCount val="7"/>
                <c:pt idx="5">
                  <c:v>0.5769757672642698</c:v>
                </c:pt>
              </c:numCache>
            </c:numRef>
          </c:val>
          <c:smooth val="0"/>
        </c:ser>
        <c:dLbls>
          <c:showLegendKey val="0"/>
          <c:showVal val="0"/>
          <c:showCatName val="0"/>
          <c:showSerName val="0"/>
          <c:showPercent val="0"/>
          <c:showBubbleSize val="0"/>
        </c:dLbls>
        <c:marker val="1"/>
        <c:smooth val="0"/>
        <c:axId val="210254272"/>
        <c:axId val="210254664"/>
      </c:lineChart>
      <c:catAx>
        <c:axId val="210254272"/>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Training size</a:t>
                </a:r>
              </a:p>
            </c:rich>
          </c:tx>
          <c:layout>
            <c:manualLayout>
              <c:xMode val="edge"/>
              <c:yMode val="edge"/>
              <c:x val="1.7404816255343902E-2"/>
              <c:y val="0.8316821237783766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10254664"/>
        <c:crosses val="autoZero"/>
        <c:auto val="1"/>
        <c:lblAlgn val="ctr"/>
        <c:lblOffset val="100"/>
        <c:noMultiLvlLbl val="0"/>
      </c:catAx>
      <c:valAx>
        <c:axId val="210254664"/>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RMS error (relative growth rate)</a:t>
                </a:r>
              </a:p>
            </c:rich>
          </c:tx>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10254272"/>
        <c:crosses val="autoZero"/>
        <c:crossBetween val="between"/>
      </c:valAx>
      <c:spPr>
        <a:noFill/>
        <a:ln>
          <a:noFill/>
        </a:ln>
        <a:effectLst/>
      </c:spPr>
    </c:plotArea>
    <c:plotVisOnly val="1"/>
    <c:dispBlanksAs val="gap"/>
    <c:showDLblsOverMax val="0"/>
  </c:chart>
  <c:spPr>
    <a:noFill/>
    <a:ln>
      <a:noFill/>
    </a:ln>
    <a:effectLst/>
  </c:spPr>
  <c:txPr>
    <a:bodyPr/>
    <a:lstStyle/>
    <a:p>
      <a:pPr>
        <a:defRPr sz="1400"/>
      </a:pPr>
      <a:endParaRPr lang="en-US"/>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2332316537987384"/>
          <c:y val="7.6815528603457181E-2"/>
          <c:w val="0.75170925939114641"/>
          <c:h val="0.70615180484703544"/>
        </c:manualLayout>
      </c:layout>
      <c:lineChart>
        <c:grouping val="standard"/>
        <c:varyColors val="0"/>
        <c:ser>
          <c:idx val="0"/>
          <c:order val="0"/>
          <c:tx>
            <c:strRef>
              <c:f>SUMO_set1set2_plots!$A$1</c:f>
              <c:strCache>
                <c:ptCount val="1"/>
                <c:pt idx="0">
                  <c:v>SUMO_set1set2_original_Training</c:v>
                </c:pt>
              </c:strCache>
            </c:strRef>
          </c:tx>
          <c:spPr>
            <a:ln w="28575" cap="rnd">
              <a:solidFill>
                <a:schemeClr val="accent1"/>
              </a:solidFill>
              <a:round/>
            </a:ln>
            <a:effectLst/>
          </c:spPr>
          <c:marker>
            <c:symbol val="circle"/>
            <c:size val="8"/>
            <c:spPr>
              <a:solidFill>
                <a:schemeClr val="accent1"/>
              </a:solidFill>
              <a:ln w="9525">
                <a:solidFill>
                  <a:schemeClr val="accent1"/>
                </a:solidFill>
              </a:ln>
              <a:effectLst/>
            </c:spPr>
          </c:marker>
          <c:errBars>
            <c:errDir val="y"/>
            <c:errBarType val="both"/>
            <c:errValType val="cust"/>
            <c:noEndCap val="0"/>
            <c:plus>
              <c:numRef>
                <c:f>SUMO_set1set2_original!$N$108:$N$114</c:f>
                <c:numCache>
                  <c:formatCode>General</c:formatCode>
                  <c:ptCount val="7"/>
                  <c:pt idx="0">
                    <c:v>6.6133807962006519E-2</c:v>
                  </c:pt>
                  <c:pt idx="1">
                    <c:v>3.7490872403131988E-2</c:v>
                  </c:pt>
                  <c:pt idx="2">
                    <c:v>3.8697361887724664E-2</c:v>
                  </c:pt>
                  <c:pt idx="3">
                    <c:v>3.215305098505615E-2</c:v>
                  </c:pt>
                  <c:pt idx="4">
                    <c:v>2.1094075479453009E-2</c:v>
                  </c:pt>
                  <c:pt idx="5">
                    <c:v>6.1689154255050414E-3</c:v>
                  </c:pt>
                  <c:pt idx="6">
                    <c:v>3.4759414140895853E-3</c:v>
                  </c:pt>
                </c:numCache>
              </c:numRef>
            </c:plus>
            <c:minus>
              <c:numRef>
                <c:f>SUMO_set1set2_original!$N$108:$N$114</c:f>
                <c:numCache>
                  <c:formatCode>General</c:formatCode>
                  <c:ptCount val="7"/>
                  <c:pt idx="0">
                    <c:v>6.6133807962006519E-2</c:v>
                  </c:pt>
                  <c:pt idx="1">
                    <c:v>3.7490872403131988E-2</c:v>
                  </c:pt>
                  <c:pt idx="2">
                    <c:v>3.8697361887724664E-2</c:v>
                  </c:pt>
                  <c:pt idx="3">
                    <c:v>3.215305098505615E-2</c:v>
                  </c:pt>
                  <c:pt idx="4">
                    <c:v>2.1094075479453009E-2</c:v>
                  </c:pt>
                  <c:pt idx="5">
                    <c:v>6.1689154255050414E-3</c:v>
                  </c:pt>
                  <c:pt idx="6">
                    <c:v>3.4759414140895853E-3</c:v>
                  </c:pt>
                </c:numCache>
              </c:numRef>
            </c:minus>
            <c:spPr>
              <a:noFill/>
              <a:ln w="12700" cap="flat" cmpd="sng" algn="ctr">
                <a:solidFill>
                  <a:schemeClr val="accent1"/>
                </a:solidFill>
                <a:round/>
              </a:ln>
              <a:effectLst/>
            </c:spPr>
          </c:errBars>
          <c:cat>
            <c:numRef>
              <c:f>SUMO_set1set2_original!$A$100:$A$106</c:f>
              <c:numCache>
                <c:formatCode>General</c:formatCode>
                <c:ptCount val="7"/>
                <c:pt idx="0">
                  <c:v>5</c:v>
                </c:pt>
                <c:pt idx="1">
                  <c:v>10</c:v>
                </c:pt>
                <c:pt idx="2">
                  <c:v>20</c:v>
                </c:pt>
                <c:pt idx="3">
                  <c:v>50</c:v>
                </c:pt>
                <c:pt idx="4">
                  <c:v>100</c:v>
                </c:pt>
                <c:pt idx="5">
                  <c:v>300</c:v>
                </c:pt>
                <c:pt idx="6">
                  <c:v>600</c:v>
                </c:pt>
              </c:numCache>
            </c:numRef>
          </c:cat>
          <c:val>
            <c:numRef>
              <c:f>SUMO_set1set2_original!$N$100:$N$106</c:f>
              <c:numCache>
                <c:formatCode>General</c:formatCode>
                <c:ptCount val="7"/>
                <c:pt idx="0">
                  <c:v>0.82925000000000004</c:v>
                </c:pt>
                <c:pt idx="1">
                  <c:v>0.68754047618000003</c:v>
                </c:pt>
                <c:pt idx="2">
                  <c:v>0.55374325356000009</c:v>
                </c:pt>
                <c:pt idx="3">
                  <c:v>0.5089720524200001</c:v>
                </c:pt>
                <c:pt idx="4">
                  <c:v>0.50325695727999997</c:v>
                </c:pt>
                <c:pt idx="5">
                  <c:v>0.48731463702</c:v>
                </c:pt>
                <c:pt idx="6">
                  <c:v>0.48159703101000001</c:v>
                </c:pt>
              </c:numCache>
            </c:numRef>
          </c:val>
          <c:smooth val="0"/>
        </c:ser>
        <c:ser>
          <c:idx val="1"/>
          <c:order val="1"/>
          <c:tx>
            <c:strRef>
              <c:f>SUMO_set1set2_plots!$A$2</c:f>
              <c:strCache>
                <c:ptCount val="1"/>
                <c:pt idx="0">
                  <c:v>SUMO_set1set2_original_CrossValidation</c:v>
                </c:pt>
              </c:strCache>
            </c:strRef>
          </c:tx>
          <c:spPr>
            <a:ln w="28575" cap="rnd">
              <a:solidFill>
                <a:schemeClr val="accent2"/>
              </a:solidFill>
              <a:round/>
            </a:ln>
            <a:effectLst/>
          </c:spPr>
          <c:marker>
            <c:symbol val="circle"/>
            <c:size val="8"/>
            <c:spPr>
              <a:solidFill>
                <a:schemeClr val="accent2"/>
              </a:solidFill>
              <a:ln w="9525">
                <a:solidFill>
                  <a:schemeClr val="accent2"/>
                </a:solidFill>
              </a:ln>
              <a:effectLst/>
            </c:spPr>
          </c:marker>
          <c:errBars>
            <c:errDir val="y"/>
            <c:errBarType val="both"/>
            <c:errValType val="cust"/>
            <c:noEndCap val="0"/>
            <c:plus>
              <c:numRef>
                <c:f>SUMO_set1set2_original!$O$108:$O$114</c:f>
                <c:numCache>
                  <c:formatCode>General</c:formatCode>
                  <c:ptCount val="7"/>
                  <c:pt idx="2">
                    <c:v>0.10224982375476779</c:v>
                  </c:pt>
                  <c:pt idx="3">
                    <c:v>3.643915209709956E-2</c:v>
                  </c:pt>
                  <c:pt idx="4">
                    <c:v>3.249043393314005E-2</c:v>
                  </c:pt>
                  <c:pt idx="5">
                    <c:v>9.3765177883954123E-3</c:v>
                  </c:pt>
                  <c:pt idx="6">
                    <c:v>4.0712558744859682E-3</c:v>
                  </c:pt>
                </c:numCache>
              </c:numRef>
            </c:plus>
            <c:minus>
              <c:numRef>
                <c:f>SUMO_set1set2_original!$O$108:$O$114</c:f>
                <c:numCache>
                  <c:formatCode>General</c:formatCode>
                  <c:ptCount val="7"/>
                  <c:pt idx="2">
                    <c:v>0.10224982375476779</c:v>
                  </c:pt>
                  <c:pt idx="3">
                    <c:v>3.643915209709956E-2</c:v>
                  </c:pt>
                  <c:pt idx="4">
                    <c:v>3.249043393314005E-2</c:v>
                  </c:pt>
                  <c:pt idx="5">
                    <c:v>9.3765177883954123E-3</c:v>
                  </c:pt>
                  <c:pt idx="6">
                    <c:v>4.0712558744859682E-3</c:v>
                  </c:pt>
                </c:numCache>
              </c:numRef>
            </c:minus>
            <c:spPr>
              <a:noFill/>
              <a:ln w="12700" cap="flat" cmpd="sng" algn="ctr">
                <a:solidFill>
                  <a:schemeClr val="accent2"/>
                </a:solidFill>
                <a:round/>
              </a:ln>
              <a:effectLst/>
            </c:spPr>
          </c:errBars>
          <c:cat>
            <c:numRef>
              <c:f>SUMO_set1set2_original!$A$100:$A$106</c:f>
              <c:numCache>
                <c:formatCode>General</c:formatCode>
                <c:ptCount val="7"/>
                <c:pt idx="0">
                  <c:v>5</c:v>
                </c:pt>
                <c:pt idx="1">
                  <c:v>10</c:v>
                </c:pt>
                <c:pt idx="2">
                  <c:v>20</c:v>
                </c:pt>
                <c:pt idx="3">
                  <c:v>50</c:v>
                </c:pt>
                <c:pt idx="4">
                  <c:v>100</c:v>
                </c:pt>
                <c:pt idx="5">
                  <c:v>300</c:v>
                </c:pt>
                <c:pt idx="6">
                  <c:v>600</c:v>
                </c:pt>
              </c:numCache>
            </c:numRef>
          </c:cat>
          <c:val>
            <c:numRef>
              <c:f>SUMO_set1set2_original!$O$100:$O$106</c:f>
              <c:numCache>
                <c:formatCode>General</c:formatCode>
                <c:ptCount val="7"/>
                <c:pt idx="2">
                  <c:v>0.19180141151000002</c:v>
                </c:pt>
                <c:pt idx="3">
                  <c:v>0.37502500000000005</c:v>
                </c:pt>
                <c:pt idx="4">
                  <c:v>0.42003474025000004</c:v>
                </c:pt>
                <c:pt idx="5">
                  <c:v>0.44994966671000008</c:v>
                </c:pt>
                <c:pt idx="6">
                  <c:v>0.4589301601700001</c:v>
                </c:pt>
              </c:numCache>
            </c:numRef>
          </c:val>
          <c:smooth val="0"/>
        </c:ser>
        <c:ser>
          <c:idx val="2"/>
          <c:order val="2"/>
          <c:tx>
            <c:strRef>
              <c:f>SUMO_set1set2_plots!$A$3</c:f>
              <c:strCache>
                <c:ptCount val="1"/>
                <c:pt idx="0">
                  <c:v>SUMO_set1set2_original_Testing</c:v>
                </c:pt>
              </c:strCache>
            </c:strRef>
          </c:tx>
          <c:spPr>
            <a:ln w="28575" cap="rnd">
              <a:solidFill>
                <a:schemeClr val="accent3"/>
              </a:solidFill>
              <a:round/>
            </a:ln>
            <a:effectLst/>
          </c:spPr>
          <c:marker>
            <c:symbol val="circle"/>
            <c:size val="8"/>
            <c:spPr>
              <a:solidFill>
                <a:schemeClr val="accent3"/>
              </a:solidFill>
              <a:ln w="9525">
                <a:solidFill>
                  <a:schemeClr val="accent3"/>
                </a:solidFill>
              </a:ln>
              <a:effectLst/>
            </c:spPr>
          </c:marker>
          <c:errBars>
            <c:errDir val="y"/>
            <c:errBarType val="both"/>
            <c:errValType val="cust"/>
            <c:noEndCap val="0"/>
            <c:plus>
              <c:numRef>
                <c:f>SUMO_set1set2_original!$P$108:$P$114</c:f>
                <c:numCache>
                  <c:formatCode>General</c:formatCode>
                  <c:ptCount val="7"/>
                  <c:pt idx="0">
                    <c:v>0.11610441525927671</c:v>
                  </c:pt>
                  <c:pt idx="1">
                    <c:v>4.9530493971593648E-2</c:v>
                  </c:pt>
                  <c:pt idx="2">
                    <c:v>3.4831891704474413E-2</c:v>
                  </c:pt>
                  <c:pt idx="3">
                    <c:v>3.1959219704095411E-2</c:v>
                  </c:pt>
                  <c:pt idx="4">
                    <c:v>1.6381420914141073E-2</c:v>
                  </c:pt>
                  <c:pt idx="5">
                    <c:v>2.1442289165592258E-2</c:v>
                  </c:pt>
                  <c:pt idx="6">
                    <c:v>2.3486667691045942E-2</c:v>
                  </c:pt>
                </c:numCache>
              </c:numRef>
            </c:plus>
            <c:minus>
              <c:numRef>
                <c:f>SUMO_set1set2_original!$P$108:$P$114</c:f>
                <c:numCache>
                  <c:formatCode>General</c:formatCode>
                  <c:ptCount val="7"/>
                  <c:pt idx="0">
                    <c:v>0.11610441525927671</c:v>
                  </c:pt>
                  <c:pt idx="1">
                    <c:v>4.9530493971593648E-2</c:v>
                  </c:pt>
                  <c:pt idx="2">
                    <c:v>3.4831891704474413E-2</c:v>
                  </c:pt>
                  <c:pt idx="3">
                    <c:v>3.1959219704095411E-2</c:v>
                  </c:pt>
                  <c:pt idx="4">
                    <c:v>1.6381420914141073E-2</c:v>
                  </c:pt>
                  <c:pt idx="5">
                    <c:v>2.1442289165592258E-2</c:v>
                  </c:pt>
                  <c:pt idx="6">
                    <c:v>2.3486667691045942E-2</c:v>
                  </c:pt>
                </c:numCache>
              </c:numRef>
            </c:minus>
            <c:spPr>
              <a:noFill/>
              <a:ln w="12700" cap="flat" cmpd="sng" algn="ctr">
                <a:solidFill>
                  <a:schemeClr val="accent3"/>
                </a:solidFill>
                <a:round/>
              </a:ln>
              <a:effectLst/>
            </c:spPr>
          </c:errBars>
          <c:cat>
            <c:numRef>
              <c:f>SUMO_set1set2_original!$A$100:$A$106</c:f>
              <c:numCache>
                <c:formatCode>General</c:formatCode>
                <c:ptCount val="7"/>
                <c:pt idx="0">
                  <c:v>5</c:v>
                </c:pt>
                <c:pt idx="1">
                  <c:v>10</c:v>
                </c:pt>
                <c:pt idx="2">
                  <c:v>20</c:v>
                </c:pt>
                <c:pt idx="3">
                  <c:v>50</c:v>
                </c:pt>
                <c:pt idx="4">
                  <c:v>100</c:v>
                </c:pt>
                <c:pt idx="5">
                  <c:v>300</c:v>
                </c:pt>
                <c:pt idx="6">
                  <c:v>600</c:v>
                </c:pt>
              </c:numCache>
            </c:numRef>
          </c:cat>
          <c:val>
            <c:numRef>
              <c:f>SUMO_set1set2_original!$P$100:$P$106</c:f>
              <c:numCache>
                <c:formatCode>General</c:formatCode>
                <c:ptCount val="7"/>
                <c:pt idx="0">
                  <c:v>0.22571096430000001</c:v>
                </c:pt>
                <c:pt idx="1">
                  <c:v>0.32152185289999996</c:v>
                </c:pt>
                <c:pt idx="2">
                  <c:v>0.36832810273</c:v>
                </c:pt>
                <c:pt idx="3">
                  <c:v>0.44728437133999999</c:v>
                </c:pt>
                <c:pt idx="4">
                  <c:v>0.45780868829999999</c:v>
                </c:pt>
                <c:pt idx="5">
                  <c:v>0.45876862348000003</c:v>
                </c:pt>
                <c:pt idx="6">
                  <c:v>0.44670756222999997</c:v>
                </c:pt>
              </c:numCache>
            </c:numRef>
          </c:val>
          <c:smooth val="0"/>
        </c:ser>
        <c:ser>
          <c:idx val="3"/>
          <c:order val="3"/>
          <c:tx>
            <c:strRef>
              <c:f>SUMO_set1set2_random!$A$12</c:f>
              <c:strCache>
                <c:ptCount val="1"/>
                <c:pt idx="0">
                  <c:v>challenge_real_performance</c:v>
                </c:pt>
              </c:strCache>
            </c:strRef>
          </c:tx>
          <c:spPr>
            <a:ln w="28575" cap="rnd">
              <a:solidFill>
                <a:schemeClr val="accent4"/>
              </a:solidFill>
              <a:round/>
            </a:ln>
            <a:effectLst/>
          </c:spPr>
          <c:marker>
            <c:symbol val="square"/>
            <c:size val="10"/>
            <c:spPr>
              <a:solidFill>
                <a:schemeClr val="accent4"/>
              </a:solidFill>
              <a:ln w="9525">
                <a:solidFill>
                  <a:schemeClr val="accent4"/>
                </a:solidFill>
              </a:ln>
              <a:effectLst/>
            </c:spPr>
          </c:marker>
          <c:dLbls>
            <c:dLbl>
              <c:idx val="5"/>
              <c:layout>
                <c:manualLayout>
                  <c:x val="-0.11808685324744238"/>
                  <c:y val="-0.16600555214705298"/>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0.00" sourceLinked="0"/>
            <c:spPr>
              <a:noFill/>
              <a:ln>
                <a:noFill/>
              </a:ln>
              <a:effectLst/>
            </c:spPr>
            <c:txPr>
              <a:bodyPr rot="0" spcFirstLastPara="1" vertOverflow="ellipsis" vert="horz" wrap="square" anchor="ctr" anchorCtr="1"/>
              <a:lstStyle/>
              <a:p>
                <a:pPr>
                  <a:defRPr sz="1800" b="1" i="0" u="none" strike="noStrike" kern="1200" baseline="0">
                    <a:solidFill>
                      <a:schemeClr val="tx1">
                        <a:lumMod val="75000"/>
                        <a:lumOff val="25000"/>
                      </a:schemeClr>
                    </a:solidFill>
                    <a:effectLst>
                      <a:outerShdw blurRad="38100" dist="38100" dir="2700000" algn="tl">
                        <a:srgbClr val="000000">
                          <a:alpha val="43137"/>
                        </a:srgbClr>
                      </a:outerShdw>
                    </a:effectLst>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SUMO_set1set2_random!$F$13:$F$19</c:f>
              <c:numCache>
                <c:formatCode>General</c:formatCode>
                <c:ptCount val="7"/>
                <c:pt idx="5">
                  <c:v>0.4617489361160057</c:v>
                </c:pt>
              </c:numCache>
            </c:numRef>
          </c:val>
          <c:smooth val="0"/>
        </c:ser>
        <c:dLbls>
          <c:showLegendKey val="0"/>
          <c:showVal val="0"/>
          <c:showCatName val="0"/>
          <c:showSerName val="0"/>
          <c:showPercent val="0"/>
          <c:showBubbleSize val="0"/>
        </c:dLbls>
        <c:marker val="1"/>
        <c:smooth val="0"/>
        <c:axId val="210255448"/>
        <c:axId val="210255840"/>
      </c:lineChart>
      <c:catAx>
        <c:axId val="210255448"/>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Training size</a:t>
                </a:r>
              </a:p>
            </c:rich>
          </c:tx>
          <c:layout>
            <c:manualLayout>
              <c:xMode val="edge"/>
              <c:yMode val="edge"/>
              <c:x val="7.7624673897910123E-3"/>
              <c:y val="0.8255592410208261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10255840"/>
        <c:crosses val="autoZero"/>
        <c:auto val="1"/>
        <c:lblAlgn val="ctr"/>
        <c:lblOffset val="100"/>
        <c:noMultiLvlLbl val="0"/>
      </c:catAx>
      <c:valAx>
        <c:axId val="2102558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Spearman Corr</a:t>
                </a:r>
              </a:p>
            </c:rich>
          </c:tx>
          <c:layout>
            <c:manualLayout>
              <c:xMode val="edge"/>
              <c:yMode val="edge"/>
              <c:x val="2.0428016085766929E-2"/>
              <c:y val="0.16051764742509692"/>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10255448"/>
        <c:crosses val="autoZero"/>
        <c:crossBetween val="between"/>
      </c:valAx>
      <c:spPr>
        <a:noFill/>
        <a:ln>
          <a:noFill/>
        </a:ln>
        <a:effectLst/>
      </c:spPr>
    </c:plotArea>
    <c:plotVisOnly val="1"/>
    <c:dispBlanksAs val="gap"/>
    <c:showDLblsOverMax val="0"/>
  </c:chart>
  <c:spPr>
    <a:noFill/>
    <a:ln>
      <a:noFill/>
    </a:ln>
    <a:effectLst/>
  </c:spPr>
  <c:txPr>
    <a:bodyPr/>
    <a:lstStyle/>
    <a:p>
      <a:pPr>
        <a:defRPr sz="140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124D60-1C5C-4357-B50C-04C0E81BF18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8720D5A-333F-4FED-A7F1-CAC897B1ED8D}">
      <dgm:prSet custT="1"/>
      <dgm:spPr/>
      <dgm:t>
        <a:bodyPr/>
        <a:lstStyle/>
        <a:p>
          <a:pPr rtl="0"/>
          <a:r>
            <a:rPr lang="en-US" sz="2400" b="0" i="0" cap="none" spc="0" dirty="0" smtClean="0">
              <a:ln w="0"/>
              <a:solidFill>
                <a:schemeClr val="bg1"/>
              </a:solidFill>
              <a:effectLst>
                <a:outerShdw blurRad="38100" dist="19050" dir="2700000" algn="tl" rotWithShape="0">
                  <a:schemeClr val="dk1">
                    <a:alpha val="40000"/>
                  </a:schemeClr>
                </a:outerShdw>
              </a:effectLst>
            </a:rPr>
            <a:t>Consensus methods can generate useful information for predicting mutation effect, e.g. effect on protein activity from destabilizing of the protein</a:t>
          </a:r>
          <a:endParaRPr lang="en-US" sz="2400" b="0" i="0" cap="none" spc="0" dirty="0">
            <a:ln w="0"/>
            <a:solidFill>
              <a:schemeClr val="bg1"/>
            </a:solidFill>
            <a:effectLst>
              <a:outerShdw blurRad="38100" dist="19050" dir="2700000" algn="tl" rotWithShape="0">
                <a:schemeClr val="dk1">
                  <a:alpha val="40000"/>
                </a:schemeClr>
              </a:outerShdw>
            </a:effectLst>
          </a:endParaRPr>
        </a:p>
      </dgm:t>
    </dgm:pt>
    <dgm:pt modelId="{C58871DC-847F-410A-9E4F-A1CEAE3F79FE}" type="parTrans" cxnId="{392999F4-8972-4C4F-BE4E-0028E155616F}">
      <dgm:prSet/>
      <dgm:spPr/>
      <dgm:t>
        <a:bodyPr/>
        <a:lstStyle/>
        <a:p>
          <a:endParaRPr lang="en-US" sz="2400" b="0" i="0"/>
        </a:p>
      </dgm:t>
    </dgm:pt>
    <dgm:pt modelId="{81309DA1-766B-4815-96E7-CFEC0C68299C}" type="sibTrans" cxnId="{392999F4-8972-4C4F-BE4E-0028E155616F}">
      <dgm:prSet/>
      <dgm:spPr/>
      <dgm:t>
        <a:bodyPr/>
        <a:lstStyle/>
        <a:p>
          <a:endParaRPr lang="en-US" sz="2400" b="0" i="0"/>
        </a:p>
      </dgm:t>
    </dgm:pt>
    <dgm:pt modelId="{908BB241-8131-46F8-A2B6-27FC5A8727A7}">
      <dgm:prSet custT="1"/>
      <dgm:spPr>
        <a:solidFill>
          <a:srgbClr val="C00000"/>
        </a:solidFill>
      </dgm:spPr>
      <dgm:t>
        <a:bodyPr/>
        <a:lstStyle/>
        <a:p>
          <a:pPr rtl="0"/>
          <a:r>
            <a:rPr lang="en-US" sz="2400" b="0" i="0" cap="none" spc="0" dirty="0" smtClean="0">
              <a:ln w="0"/>
              <a:solidFill>
                <a:schemeClr val="bg1"/>
              </a:solidFill>
              <a:effectLst>
                <a:outerShdw blurRad="38100" dist="19050" dir="2700000" algn="tl" rotWithShape="0">
                  <a:schemeClr val="dk1">
                    <a:alpha val="40000"/>
                  </a:schemeClr>
                </a:outerShdw>
              </a:effectLst>
            </a:rPr>
            <a:t>The prediction performance is far from the theoretical limit</a:t>
          </a:r>
          <a:endParaRPr lang="en-US" sz="2400" b="0" i="0" cap="none" spc="0" dirty="0">
            <a:ln w="0"/>
            <a:solidFill>
              <a:schemeClr val="bg1"/>
            </a:solidFill>
            <a:effectLst>
              <a:outerShdw blurRad="38100" dist="19050" dir="2700000" algn="tl" rotWithShape="0">
                <a:schemeClr val="dk1">
                  <a:alpha val="40000"/>
                </a:schemeClr>
              </a:outerShdw>
            </a:effectLst>
          </a:endParaRPr>
        </a:p>
      </dgm:t>
    </dgm:pt>
    <dgm:pt modelId="{D08863C4-09D3-4884-9038-1C84929EC121}" type="parTrans" cxnId="{01A8177C-268C-4B99-8724-8F2A3A5DF3D9}">
      <dgm:prSet/>
      <dgm:spPr/>
      <dgm:t>
        <a:bodyPr/>
        <a:lstStyle/>
        <a:p>
          <a:endParaRPr lang="en-US" sz="2400" b="0" i="0"/>
        </a:p>
      </dgm:t>
    </dgm:pt>
    <dgm:pt modelId="{246036A7-22D1-48BF-A201-08C0B3909D42}" type="sibTrans" cxnId="{01A8177C-268C-4B99-8724-8F2A3A5DF3D9}">
      <dgm:prSet/>
      <dgm:spPr/>
      <dgm:t>
        <a:bodyPr/>
        <a:lstStyle/>
        <a:p>
          <a:endParaRPr lang="en-US" sz="2400" b="0" i="0"/>
        </a:p>
      </dgm:t>
    </dgm:pt>
    <dgm:pt modelId="{811F19F9-D2E6-4CA1-8284-40EA36CD28CB}">
      <dgm:prSet custT="1"/>
      <dgm:spPr>
        <a:solidFill>
          <a:srgbClr val="C00000"/>
        </a:solidFill>
      </dgm:spPr>
      <dgm:t>
        <a:bodyPr/>
        <a:lstStyle/>
        <a:p>
          <a:pPr rtl="0"/>
          <a:r>
            <a:rPr lang="en-US" sz="2400" b="0" i="0" cap="none" spc="0" dirty="0" smtClean="0">
              <a:ln w="0"/>
              <a:solidFill>
                <a:schemeClr val="bg1"/>
              </a:solidFill>
              <a:effectLst>
                <a:outerShdw blurRad="38100" dist="19050" dir="2700000" algn="tl" rotWithShape="0">
                  <a:schemeClr val="dk1">
                    <a:alpha val="40000"/>
                  </a:schemeClr>
                </a:outerShdw>
              </a:effectLst>
            </a:rPr>
            <a:t>Increasing training data size and reducing experimental error will lead to only minor improvement of prediction accuracy</a:t>
          </a:r>
          <a:endParaRPr lang="en-US" sz="2400" b="0" i="0" cap="none" spc="0" dirty="0">
            <a:ln w="0"/>
            <a:solidFill>
              <a:schemeClr val="bg1"/>
            </a:solidFill>
            <a:effectLst>
              <a:outerShdw blurRad="38100" dist="19050" dir="2700000" algn="tl" rotWithShape="0">
                <a:schemeClr val="dk1">
                  <a:alpha val="40000"/>
                </a:schemeClr>
              </a:outerShdw>
            </a:effectLst>
          </a:endParaRPr>
        </a:p>
      </dgm:t>
    </dgm:pt>
    <dgm:pt modelId="{E6A3ECB1-B228-4828-A9BA-615A2DA18ED1}" type="parTrans" cxnId="{69A63890-54AA-4D5E-A917-66A2D744B350}">
      <dgm:prSet/>
      <dgm:spPr/>
      <dgm:t>
        <a:bodyPr/>
        <a:lstStyle/>
        <a:p>
          <a:endParaRPr lang="en-US" sz="2400" b="0" i="0"/>
        </a:p>
      </dgm:t>
    </dgm:pt>
    <dgm:pt modelId="{E28652FD-6913-43AA-8656-141AB9828642}" type="sibTrans" cxnId="{69A63890-54AA-4D5E-A917-66A2D744B350}">
      <dgm:prSet/>
      <dgm:spPr/>
      <dgm:t>
        <a:bodyPr/>
        <a:lstStyle/>
        <a:p>
          <a:endParaRPr lang="en-US" sz="2400" b="0" i="0"/>
        </a:p>
      </dgm:t>
    </dgm:pt>
    <dgm:pt modelId="{BCE7909B-524E-4B5C-9672-97F504177F8C}">
      <dgm:prSet custT="1"/>
      <dgm:spPr/>
      <dgm:t>
        <a:bodyPr/>
        <a:lstStyle/>
        <a:p>
          <a:pPr rtl="0"/>
          <a:r>
            <a:rPr lang="en-US" sz="2400" b="0" i="0" cap="none" spc="0" dirty="0" smtClean="0">
              <a:ln w="0"/>
              <a:solidFill>
                <a:schemeClr val="bg1"/>
              </a:solidFill>
              <a:effectLst>
                <a:outerShdw blurRad="38100" dist="19050" dir="2700000" algn="tl" rotWithShape="0">
                  <a:schemeClr val="dk1">
                    <a:alpha val="40000"/>
                  </a:schemeClr>
                </a:outerShdw>
              </a:effectLst>
            </a:rPr>
            <a:t>A gene specific model incorporating extra biological information may be necessary to supplement the sequence or structure based predictors</a:t>
          </a:r>
          <a:endParaRPr lang="en-US" sz="2400" b="0" i="0" cap="none" spc="0" dirty="0">
            <a:ln w="0"/>
            <a:solidFill>
              <a:schemeClr val="bg1"/>
            </a:solidFill>
            <a:effectLst>
              <a:outerShdw blurRad="38100" dist="19050" dir="2700000" algn="tl" rotWithShape="0">
                <a:schemeClr val="dk1">
                  <a:alpha val="40000"/>
                </a:schemeClr>
              </a:outerShdw>
            </a:effectLst>
          </a:endParaRPr>
        </a:p>
      </dgm:t>
    </dgm:pt>
    <dgm:pt modelId="{5F70E232-636F-46F4-85B8-0C4B1D3F0B1D}" type="parTrans" cxnId="{E9640A66-ED67-4012-ABC6-8A335097381A}">
      <dgm:prSet/>
      <dgm:spPr/>
      <dgm:t>
        <a:bodyPr/>
        <a:lstStyle/>
        <a:p>
          <a:endParaRPr lang="en-US" sz="2400" b="0" i="0"/>
        </a:p>
      </dgm:t>
    </dgm:pt>
    <dgm:pt modelId="{3E1E36E6-60B2-43C9-B163-EE33253934A1}" type="sibTrans" cxnId="{E9640A66-ED67-4012-ABC6-8A335097381A}">
      <dgm:prSet/>
      <dgm:spPr/>
      <dgm:t>
        <a:bodyPr/>
        <a:lstStyle/>
        <a:p>
          <a:endParaRPr lang="en-US" sz="2400" b="0" i="0"/>
        </a:p>
      </dgm:t>
    </dgm:pt>
    <dgm:pt modelId="{EB843803-D601-4BE8-A7BD-C3E07B844DD6}">
      <dgm:prSet custT="1"/>
      <dgm:spPr/>
      <dgm:t>
        <a:bodyPr/>
        <a:lstStyle/>
        <a:p>
          <a:pPr rtl="0"/>
          <a:r>
            <a:rPr lang="en-US" sz="2400" b="0" i="0" cap="none" spc="0" dirty="0" smtClean="0">
              <a:ln w="0"/>
              <a:solidFill>
                <a:schemeClr val="bg1"/>
              </a:solidFill>
              <a:effectLst>
                <a:outerShdw blurRad="38100" dist="19050" dir="2700000" algn="tl" rotWithShape="0">
                  <a:schemeClr val="dk1">
                    <a:alpha val="40000"/>
                  </a:schemeClr>
                </a:outerShdw>
              </a:effectLst>
            </a:rPr>
            <a:t>Systematic bias by training on a different protein can be calibrated</a:t>
          </a:r>
          <a:endParaRPr lang="en-US" sz="2400" b="0" i="0" cap="none" spc="0" dirty="0">
            <a:ln w="0"/>
            <a:solidFill>
              <a:schemeClr val="bg1"/>
            </a:solidFill>
            <a:effectLst>
              <a:outerShdw blurRad="38100" dist="19050" dir="2700000" algn="tl" rotWithShape="0">
                <a:schemeClr val="dk1">
                  <a:alpha val="40000"/>
                </a:schemeClr>
              </a:outerShdw>
            </a:effectLst>
          </a:endParaRPr>
        </a:p>
      </dgm:t>
    </dgm:pt>
    <dgm:pt modelId="{B20403AA-F76B-42A0-A4CE-C64F4FF5196C}" type="parTrans" cxnId="{AF8B1128-A623-4AE1-8F6D-CB8D10D94BE3}">
      <dgm:prSet/>
      <dgm:spPr/>
      <dgm:t>
        <a:bodyPr/>
        <a:lstStyle/>
        <a:p>
          <a:endParaRPr lang="en-US" sz="2400" b="0" i="0"/>
        </a:p>
      </dgm:t>
    </dgm:pt>
    <dgm:pt modelId="{A4B04BB3-1853-4A88-AC4C-21CE9C2ADDF4}" type="sibTrans" cxnId="{AF8B1128-A623-4AE1-8F6D-CB8D10D94BE3}">
      <dgm:prSet/>
      <dgm:spPr/>
      <dgm:t>
        <a:bodyPr/>
        <a:lstStyle/>
        <a:p>
          <a:endParaRPr lang="en-US" sz="2400" b="0" i="0"/>
        </a:p>
      </dgm:t>
    </dgm:pt>
    <dgm:pt modelId="{517C8AB2-98E9-4E35-BE81-A859AAE1F57A}" type="pres">
      <dgm:prSet presAssocID="{A9124D60-1C5C-4357-B50C-04C0E81BF182}" presName="linear" presStyleCnt="0">
        <dgm:presLayoutVars>
          <dgm:animLvl val="lvl"/>
          <dgm:resizeHandles val="exact"/>
        </dgm:presLayoutVars>
      </dgm:prSet>
      <dgm:spPr/>
      <dgm:t>
        <a:bodyPr/>
        <a:lstStyle/>
        <a:p>
          <a:endParaRPr lang="en-US"/>
        </a:p>
      </dgm:t>
    </dgm:pt>
    <dgm:pt modelId="{3610A56E-439C-43DE-8B65-38D94A19A2A3}" type="pres">
      <dgm:prSet presAssocID="{D8720D5A-333F-4FED-A7F1-CAC897B1ED8D}" presName="parentText" presStyleLbl="node1" presStyleIdx="0" presStyleCnt="5" custScaleY="108332" custLinFactY="-26119" custLinFactNeighborX="-634" custLinFactNeighborY="-100000">
        <dgm:presLayoutVars>
          <dgm:chMax val="0"/>
          <dgm:bulletEnabled val="1"/>
        </dgm:presLayoutVars>
      </dgm:prSet>
      <dgm:spPr/>
      <dgm:t>
        <a:bodyPr/>
        <a:lstStyle/>
        <a:p>
          <a:endParaRPr lang="en-US"/>
        </a:p>
      </dgm:t>
    </dgm:pt>
    <dgm:pt modelId="{4D482152-7F17-4A3C-BCF4-9D0B84A4C034}" type="pres">
      <dgm:prSet presAssocID="{81309DA1-766B-4815-96E7-CFEC0C68299C}" presName="spacer" presStyleCnt="0"/>
      <dgm:spPr/>
    </dgm:pt>
    <dgm:pt modelId="{65A85A3B-4EF1-4CFC-9D4A-B44CC02F5118}" type="pres">
      <dgm:prSet presAssocID="{908BB241-8131-46F8-A2B6-27FC5A8727A7}" presName="parentText" presStyleLbl="node1" presStyleIdx="1" presStyleCnt="5" custLinFactNeighborY="-37405">
        <dgm:presLayoutVars>
          <dgm:chMax val="0"/>
          <dgm:bulletEnabled val="1"/>
        </dgm:presLayoutVars>
      </dgm:prSet>
      <dgm:spPr/>
      <dgm:t>
        <a:bodyPr/>
        <a:lstStyle/>
        <a:p>
          <a:endParaRPr lang="en-US"/>
        </a:p>
      </dgm:t>
    </dgm:pt>
    <dgm:pt modelId="{0AA74FDF-A3BD-4FD1-A399-8CA3B900D3A5}" type="pres">
      <dgm:prSet presAssocID="{246036A7-22D1-48BF-A201-08C0B3909D42}" presName="spacer" presStyleCnt="0"/>
      <dgm:spPr/>
    </dgm:pt>
    <dgm:pt modelId="{16C049DA-EA46-478D-ACC5-36D00CBA75A7}" type="pres">
      <dgm:prSet presAssocID="{EB843803-D601-4BE8-A7BD-C3E07B844DD6}" presName="parentText" presStyleLbl="node1" presStyleIdx="2" presStyleCnt="5" custLinFactNeighborY="0">
        <dgm:presLayoutVars>
          <dgm:chMax val="0"/>
          <dgm:bulletEnabled val="1"/>
        </dgm:presLayoutVars>
      </dgm:prSet>
      <dgm:spPr/>
      <dgm:t>
        <a:bodyPr/>
        <a:lstStyle/>
        <a:p>
          <a:endParaRPr lang="en-US"/>
        </a:p>
      </dgm:t>
    </dgm:pt>
    <dgm:pt modelId="{83FC388A-83BC-4370-B786-5ADBEFE0F7EB}" type="pres">
      <dgm:prSet presAssocID="{A4B04BB3-1853-4A88-AC4C-21CE9C2ADDF4}" presName="spacer" presStyleCnt="0"/>
      <dgm:spPr/>
    </dgm:pt>
    <dgm:pt modelId="{893C759F-7D0F-460B-ABD5-27C8E945F79D}" type="pres">
      <dgm:prSet presAssocID="{811F19F9-D2E6-4CA1-8284-40EA36CD28CB}" presName="parentText" presStyleLbl="node1" presStyleIdx="3" presStyleCnt="5" custLinFactNeighborX="91" custLinFactNeighborY="21650">
        <dgm:presLayoutVars>
          <dgm:chMax val="0"/>
          <dgm:bulletEnabled val="1"/>
        </dgm:presLayoutVars>
      </dgm:prSet>
      <dgm:spPr/>
      <dgm:t>
        <a:bodyPr/>
        <a:lstStyle/>
        <a:p>
          <a:endParaRPr lang="en-US"/>
        </a:p>
      </dgm:t>
    </dgm:pt>
    <dgm:pt modelId="{3D17A68A-7DB3-4BAC-9013-60D22ADAC55E}" type="pres">
      <dgm:prSet presAssocID="{E28652FD-6913-43AA-8656-141AB9828642}" presName="spacer" presStyleCnt="0"/>
      <dgm:spPr/>
    </dgm:pt>
    <dgm:pt modelId="{2F54C05F-B8A8-4667-BB16-D555306C1993}" type="pres">
      <dgm:prSet presAssocID="{BCE7909B-524E-4B5C-9672-97F504177F8C}" presName="parentText" presStyleLbl="node1" presStyleIdx="4" presStyleCnt="5" custLinFactY="14709" custLinFactNeighborX="181" custLinFactNeighborY="100000">
        <dgm:presLayoutVars>
          <dgm:chMax val="0"/>
          <dgm:bulletEnabled val="1"/>
        </dgm:presLayoutVars>
      </dgm:prSet>
      <dgm:spPr/>
      <dgm:t>
        <a:bodyPr/>
        <a:lstStyle/>
        <a:p>
          <a:endParaRPr lang="en-US"/>
        </a:p>
      </dgm:t>
    </dgm:pt>
  </dgm:ptLst>
  <dgm:cxnLst>
    <dgm:cxn modelId="{A1F73A1F-B7B4-4CF7-B094-08C7B5A1C38F}" type="presOf" srcId="{A9124D60-1C5C-4357-B50C-04C0E81BF182}" destId="{517C8AB2-98E9-4E35-BE81-A859AAE1F57A}" srcOrd="0" destOrd="0" presId="urn:microsoft.com/office/officeart/2005/8/layout/vList2"/>
    <dgm:cxn modelId="{D8DEF099-C0B0-4D87-AA9C-78BC1076CE96}" type="presOf" srcId="{BCE7909B-524E-4B5C-9672-97F504177F8C}" destId="{2F54C05F-B8A8-4667-BB16-D555306C1993}" srcOrd="0" destOrd="0" presId="urn:microsoft.com/office/officeart/2005/8/layout/vList2"/>
    <dgm:cxn modelId="{DCE2769C-ADEA-4678-968E-4D9DEE804754}" type="presOf" srcId="{811F19F9-D2E6-4CA1-8284-40EA36CD28CB}" destId="{893C759F-7D0F-460B-ABD5-27C8E945F79D}" srcOrd="0" destOrd="0" presId="urn:microsoft.com/office/officeart/2005/8/layout/vList2"/>
    <dgm:cxn modelId="{865DA9B2-D8AA-45F3-8610-F15AB4D1C240}" type="presOf" srcId="{EB843803-D601-4BE8-A7BD-C3E07B844DD6}" destId="{16C049DA-EA46-478D-ACC5-36D00CBA75A7}" srcOrd="0" destOrd="0" presId="urn:microsoft.com/office/officeart/2005/8/layout/vList2"/>
    <dgm:cxn modelId="{392999F4-8972-4C4F-BE4E-0028E155616F}" srcId="{A9124D60-1C5C-4357-B50C-04C0E81BF182}" destId="{D8720D5A-333F-4FED-A7F1-CAC897B1ED8D}" srcOrd="0" destOrd="0" parTransId="{C58871DC-847F-410A-9E4F-A1CEAE3F79FE}" sibTransId="{81309DA1-766B-4815-96E7-CFEC0C68299C}"/>
    <dgm:cxn modelId="{E61C5C34-E9A0-4895-845F-8B2341A0A336}" type="presOf" srcId="{908BB241-8131-46F8-A2B6-27FC5A8727A7}" destId="{65A85A3B-4EF1-4CFC-9D4A-B44CC02F5118}" srcOrd="0" destOrd="0" presId="urn:microsoft.com/office/officeart/2005/8/layout/vList2"/>
    <dgm:cxn modelId="{E9640A66-ED67-4012-ABC6-8A335097381A}" srcId="{A9124D60-1C5C-4357-B50C-04C0E81BF182}" destId="{BCE7909B-524E-4B5C-9672-97F504177F8C}" srcOrd="4" destOrd="0" parTransId="{5F70E232-636F-46F4-85B8-0C4B1D3F0B1D}" sibTransId="{3E1E36E6-60B2-43C9-B163-EE33253934A1}"/>
    <dgm:cxn modelId="{01A8177C-268C-4B99-8724-8F2A3A5DF3D9}" srcId="{A9124D60-1C5C-4357-B50C-04C0E81BF182}" destId="{908BB241-8131-46F8-A2B6-27FC5A8727A7}" srcOrd="1" destOrd="0" parTransId="{D08863C4-09D3-4884-9038-1C84929EC121}" sibTransId="{246036A7-22D1-48BF-A201-08C0B3909D42}"/>
    <dgm:cxn modelId="{69A63890-54AA-4D5E-A917-66A2D744B350}" srcId="{A9124D60-1C5C-4357-B50C-04C0E81BF182}" destId="{811F19F9-D2E6-4CA1-8284-40EA36CD28CB}" srcOrd="3" destOrd="0" parTransId="{E6A3ECB1-B228-4828-A9BA-615A2DA18ED1}" sibTransId="{E28652FD-6913-43AA-8656-141AB9828642}"/>
    <dgm:cxn modelId="{4C569A35-F615-4320-AEA3-7D761CF48F76}" type="presOf" srcId="{D8720D5A-333F-4FED-A7F1-CAC897B1ED8D}" destId="{3610A56E-439C-43DE-8B65-38D94A19A2A3}" srcOrd="0" destOrd="0" presId="urn:microsoft.com/office/officeart/2005/8/layout/vList2"/>
    <dgm:cxn modelId="{AF8B1128-A623-4AE1-8F6D-CB8D10D94BE3}" srcId="{A9124D60-1C5C-4357-B50C-04C0E81BF182}" destId="{EB843803-D601-4BE8-A7BD-C3E07B844DD6}" srcOrd="2" destOrd="0" parTransId="{B20403AA-F76B-42A0-A4CE-C64F4FF5196C}" sibTransId="{A4B04BB3-1853-4A88-AC4C-21CE9C2ADDF4}"/>
    <dgm:cxn modelId="{F8F10803-0DCE-41F0-87DB-55C7829F31A1}" type="presParOf" srcId="{517C8AB2-98E9-4E35-BE81-A859AAE1F57A}" destId="{3610A56E-439C-43DE-8B65-38D94A19A2A3}" srcOrd="0" destOrd="0" presId="urn:microsoft.com/office/officeart/2005/8/layout/vList2"/>
    <dgm:cxn modelId="{E37EF220-BB40-46B9-A827-32F4545E8C79}" type="presParOf" srcId="{517C8AB2-98E9-4E35-BE81-A859AAE1F57A}" destId="{4D482152-7F17-4A3C-BCF4-9D0B84A4C034}" srcOrd="1" destOrd="0" presId="urn:microsoft.com/office/officeart/2005/8/layout/vList2"/>
    <dgm:cxn modelId="{212868B2-42F9-4B00-AA2A-3393B47A3486}" type="presParOf" srcId="{517C8AB2-98E9-4E35-BE81-A859AAE1F57A}" destId="{65A85A3B-4EF1-4CFC-9D4A-B44CC02F5118}" srcOrd="2" destOrd="0" presId="urn:microsoft.com/office/officeart/2005/8/layout/vList2"/>
    <dgm:cxn modelId="{3981FCEF-7B0C-4A62-A48B-5503978CC81E}" type="presParOf" srcId="{517C8AB2-98E9-4E35-BE81-A859AAE1F57A}" destId="{0AA74FDF-A3BD-4FD1-A399-8CA3B900D3A5}" srcOrd="3" destOrd="0" presId="urn:microsoft.com/office/officeart/2005/8/layout/vList2"/>
    <dgm:cxn modelId="{A86FFAC5-5AD8-43FA-9486-0905B7988454}" type="presParOf" srcId="{517C8AB2-98E9-4E35-BE81-A859AAE1F57A}" destId="{16C049DA-EA46-478D-ACC5-36D00CBA75A7}" srcOrd="4" destOrd="0" presId="urn:microsoft.com/office/officeart/2005/8/layout/vList2"/>
    <dgm:cxn modelId="{EA77028B-BF0C-426D-88A6-F8457DC5CA4B}" type="presParOf" srcId="{517C8AB2-98E9-4E35-BE81-A859AAE1F57A}" destId="{83FC388A-83BC-4370-B786-5ADBEFE0F7EB}" srcOrd="5" destOrd="0" presId="urn:microsoft.com/office/officeart/2005/8/layout/vList2"/>
    <dgm:cxn modelId="{58EC041A-C08F-40E4-BEE8-879D89B62170}" type="presParOf" srcId="{517C8AB2-98E9-4E35-BE81-A859AAE1F57A}" destId="{893C759F-7D0F-460B-ABD5-27C8E945F79D}" srcOrd="6" destOrd="0" presId="urn:microsoft.com/office/officeart/2005/8/layout/vList2"/>
    <dgm:cxn modelId="{5E41BF1C-DFC6-4EAD-B4CB-5C5B8A7FD9D3}" type="presParOf" srcId="{517C8AB2-98E9-4E35-BE81-A859AAE1F57A}" destId="{3D17A68A-7DB3-4BAC-9013-60D22ADAC55E}" srcOrd="7" destOrd="0" presId="urn:microsoft.com/office/officeart/2005/8/layout/vList2"/>
    <dgm:cxn modelId="{306EE175-DB16-46A8-ABFA-6C2B51D4CA65}" type="presParOf" srcId="{517C8AB2-98E9-4E35-BE81-A859AAE1F57A}" destId="{2F54C05F-B8A8-4667-BB16-D555306C199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10A56E-439C-43DE-8B65-38D94A19A2A3}">
      <dsp:nvSpPr>
        <dsp:cNvPr id="0" name=""/>
        <dsp:cNvSpPr/>
      </dsp:nvSpPr>
      <dsp:spPr>
        <a:xfrm>
          <a:off x="0" y="0"/>
          <a:ext cx="8686800" cy="108684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0" i="0" kern="1200" cap="none" spc="0" dirty="0" smtClean="0">
              <a:ln w="0"/>
              <a:solidFill>
                <a:schemeClr val="bg1"/>
              </a:solidFill>
              <a:effectLst>
                <a:outerShdw blurRad="38100" dist="19050" dir="2700000" algn="tl" rotWithShape="0">
                  <a:schemeClr val="dk1">
                    <a:alpha val="40000"/>
                  </a:schemeClr>
                </a:outerShdw>
              </a:effectLst>
            </a:rPr>
            <a:t>Consensus methods can generate useful information for predicting mutation effect, e.g. effect on protein activity from destabilizing of the protein</a:t>
          </a:r>
          <a:endParaRPr lang="en-US" sz="2400" b="0" i="0" kern="1200" cap="none" spc="0" dirty="0">
            <a:ln w="0"/>
            <a:solidFill>
              <a:schemeClr val="bg1"/>
            </a:solidFill>
            <a:effectLst>
              <a:outerShdw blurRad="38100" dist="19050" dir="2700000" algn="tl" rotWithShape="0">
                <a:schemeClr val="dk1">
                  <a:alpha val="40000"/>
                </a:schemeClr>
              </a:outerShdw>
            </a:effectLst>
          </a:endParaRPr>
        </a:p>
      </dsp:txBody>
      <dsp:txXfrm>
        <a:off x="53055" y="53055"/>
        <a:ext cx="8580690" cy="980733"/>
      </dsp:txXfrm>
    </dsp:sp>
    <dsp:sp modelId="{65A85A3B-4EF1-4CFC-9D4A-B44CC02F5118}">
      <dsp:nvSpPr>
        <dsp:cNvPr id="0" name=""/>
        <dsp:cNvSpPr/>
      </dsp:nvSpPr>
      <dsp:spPr>
        <a:xfrm>
          <a:off x="0" y="1096746"/>
          <a:ext cx="8686800" cy="1003252"/>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0" i="0" kern="1200" cap="none" spc="0" dirty="0" smtClean="0">
              <a:ln w="0"/>
              <a:solidFill>
                <a:schemeClr val="bg1"/>
              </a:solidFill>
              <a:effectLst>
                <a:outerShdw blurRad="38100" dist="19050" dir="2700000" algn="tl" rotWithShape="0">
                  <a:schemeClr val="dk1">
                    <a:alpha val="40000"/>
                  </a:schemeClr>
                </a:outerShdw>
              </a:effectLst>
            </a:rPr>
            <a:t>The prediction performance is far from the theoretical limit</a:t>
          </a:r>
          <a:endParaRPr lang="en-US" sz="2400" b="0" i="0" kern="1200" cap="none" spc="0" dirty="0">
            <a:ln w="0"/>
            <a:solidFill>
              <a:schemeClr val="bg1"/>
            </a:solidFill>
            <a:effectLst>
              <a:outerShdw blurRad="38100" dist="19050" dir="2700000" algn="tl" rotWithShape="0">
                <a:schemeClr val="dk1">
                  <a:alpha val="40000"/>
                </a:schemeClr>
              </a:outerShdw>
            </a:effectLst>
          </a:endParaRPr>
        </a:p>
      </dsp:txBody>
      <dsp:txXfrm>
        <a:off x="48975" y="1145721"/>
        <a:ext cx="8588850" cy="905302"/>
      </dsp:txXfrm>
    </dsp:sp>
    <dsp:sp modelId="{16C049DA-EA46-478D-ACC5-36D00CBA75A7}">
      <dsp:nvSpPr>
        <dsp:cNvPr id="0" name=""/>
        <dsp:cNvSpPr/>
      </dsp:nvSpPr>
      <dsp:spPr>
        <a:xfrm>
          <a:off x="0" y="2119727"/>
          <a:ext cx="8686800" cy="10032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0" i="0" kern="1200" cap="none" spc="0" dirty="0" smtClean="0">
              <a:ln w="0"/>
              <a:solidFill>
                <a:schemeClr val="bg1"/>
              </a:solidFill>
              <a:effectLst>
                <a:outerShdw blurRad="38100" dist="19050" dir="2700000" algn="tl" rotWithShape="0">
                  <a:schemeClr val="dk1">
                    <a:alpha val="40000"/>
                  </a:schemeClr>
                </a:outerShdw>
              </a:effectLst>
            </a:rPr>
            <a:t>Systematic bias by training on a different protein can be calibrated</a:t>
          </a:r>
          <a:endParaRPr lang="en-US" sz="2400" b="0" i="0" kern="1200" cap="none" spc="0" dirty="0">
            <a:ln w="0"/>
            <a:solidFill>
              <a:schemeClr val="bg1"/>
            </a:solidFill>
            <a:effectLst>
              <a:outerShdw blurRad="38100" dist="19050" dir="2700000" algn="tl" rotWithShape="0">
                <a:schemeClr val="dk1">
                  <a:alpha val="40000"/>
                </a:schemeClr>
              </a:outerShdw>
            </a:effectLst>
          </a:endParaRPr>
        </a:p>
      </dsp:txBody>
      <dsp:txXfrm>
        <a:off x="48975" y="2168702"/>
        <a:ext cx="8588850" cy="905302"/>
      </dsp:txXfrm>
    </dsp:sp>
    <dsp:sp modelId="{893C759F-7D0F-460B-ABD5-27C8E945F79D}">
      <dsp:nvSpPr>
        <dsp:cNvPr id="0" name=""/>
        <dsp:cNvSpPr/>
      </dsp:nvSpPr>
      <dsp:spPr>
        <a:xfrm>
          <a:off x="0" y="3140445"/>
          <a:ext cx="8686800" cy="1003252"/>
        </a:xfrm>
        <a:prstGeom prst="round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0" i="0" kern="1200" cap="none" spc="0" dirty="0" smtClean="0">
              <a:ln w="0"/>
              <a:solidFill>
                <a:schemeClr val="bg1"/>
              </a:solidFill>
              <a:effectLst>
                <a:outerShdw blurRad="38100" dist="19050" dir="2700000" algn="tl" rotWithShape="0">
                  <a:schemeClr val="dk1">
                    <a:alpha val="40000"/>
                  </a:schemeClr>
                </a:outerShdw>
              </a:effectLst>
            </a:rPr>
            <a:t>Increasing training data size and reducing experimental error will lead to only minor improvement of prediction accuracy</a:t>
          </a:r>
          <a:endParaRPr lang="en-US" sz="2400" b="0" i="0" kern="1200" cap="none" spc="0" dirty="0">
            <a:ln w="0"/>
            <a:solidFill>
              <a:schemeClr val="bg1"/>
            </a:solidFill>
            <a:effectLst>
              <a:outerShdw blurRad="38100" dist="19050" dir="2700000" algn="tl" rotWithShape="0">
                <a:schemeClr val="dk1">
                  <a:alpha val="40000"/>
                </a:schemeClr>
              </a:outerShdw>
            </a:effectLst>
          </a:endParaRPr>
        </a:p>
      </dsp:txBody>
      <dsp:txXfrm>
        <a:off x="48975" y="3189420"/>
        <a:ext cx="8588850" cy="905302"/>
      </dsp:txXfrm>
    </dsp:sp>
    <dsp:sp modelId="{2F54C05F-B8A8-4667-BB16-D555306C1993}">
      <dsp:nvSpPr>
        <dsp:cNvPr id="0" name=""/>
        <dsp:cNvSpPr/>
      </dsp:nvSpPr>
      <dsp:spPr>
        <a:xfrm>
          <a:off x="0" y="4155863"/>
          <a:ext cx="8686800" cy="100325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n-US" sz="2400" b="0" i="0" kern="1200" cap="none" spc="0" dirty="0" smtClean="0">
              <a:ln w="0"/>
              <a:solidFill>
                <a:schemeClr val="bg1"/>
              </a:solidFill>
              <a:effectLst>
                <a:outerShdw blurRad="38100" dist="19050" dir="2700000" algn="tl" rotWithShape="0">
                  <a:schemeClr val="dk1">
                    <a:alpha val="40000"/>
                  </a:schemeClr>
                </a:outerShdw>
              </a:effectLst>
            </a:rPr>
            <a:t>A gene specific model incorporating extra biological information may be necessary to supplement the sequence or structure based predictors</a:t>
          </a:r>
          <a:endParaRPr lang="en-US" sz="2400" b="0" i="0" kern="1200" cap="none" spc="0" dirty="0">
            <a:ln w="0"/>
            <a:solidFill>
              <a:schemeClr val="bg1"/>
            </a:solidFill>
            <a:effectLst>
              <a:outerShdw blurRad="38100" dist="19050" dir="2700000" algn="tl" rotWithShape="0">
                <a:schemeClr val="dk1">
                  <a:alpha val="40000"/>
                </a:schemeClr>
              </a:outerShdw>
            </a:effectLst>
          </a:endParaRPr>
        </a:p>
      </dsp:txBody>
      <dsp:txXfrm>
        <a:off x="48975" y="4204838"/>
        <a:ext cx="8588850" cy="9053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0B8D2-7F8B-4366-A5C0-3A495532E4ED}" type="datetimeFigureOut">
              <a:rPr lang="en-US" smtClean="0"/>
              <a:t>3/25/2016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5AA78B-8478-42C3-B13E-5B98AFC0DCE5}" type="slidenum">
              <a:rPr lang="en-US" smtClean="0"/>
              <a:t>‹#›</a:t>
            </a:fld>
            <a:endParaRPr lang="en-US"/>
          </a:p>
        </p:txBody>
      </p:sp>
    </p:spTree>
    <p:extLst>
      <p:ext uri="{BB962C8B-B14F-4D97-AF65-F5344CB8AC3E}">
        <p14:creationId xmlns:p14="http://schemas.microsoft.com/office/powerpoint/2010/main" val="2606931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Introduce</a:t>
            </a:r>
            <a:r>
              <a:rPr lang="en-US" baseline="0" dirty="0" smtClean="0"/>
              <a:t> myself</a:t>
            </a:r>
            <a:endParaRPr lang="en-US" dirty="0"/>
          </a:p>
        </p:txBody>
      </p:sp>
      <p:sp>
        <p:nvSpPr>
          <p:cNvPr id="4" name="Slide Number Placeholder 3"/>
          <p:cNvSpPr>
            <a:spLocks noGrp="1"/>
          </p:cNvSpPr>
          <p:nvPr>
            <p:ph type="sldNum" sz="quarter" idx="10"/>
          </p:nvPr>
        </p:nvSpPr>
        <p:spPr/>
        <p:txBody>
          <a:bodyPr/>
          <a:lstStyle/>
          <a:p>
            <a:fld id="{7A5AA78B-8478-42C3-B13E-5B98AFC0DCE5}" type="slidenum">
              <a:rPr lang="en-US" smtClean="0"/>
              <a:t>2</a:t>
            </a:fld>
            <a:endParaRPr lang="en-US"/>
          </a:p>
        </p:txBody>
      </p:sp>
    </p:spTree>
    <p:extLst>
      <p:ext uri="{BB962C8B-B14F-4D97-AF65-F5344CB8AC3E}">
        <p14:creationId xmlns:p14="http://schemas.microsoft.com/office/powerpoint/2010/main" val="2141413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grantSEP2015/</a:t>
            </a:r>
            <a:r>
              <a:rPr lang="en-US" dirty="0" err="1" smtClean="0"/>
              <a:t>mutation_consensus</a:t>
            </a:r>
            <a:r>
              <a:rPr lang="en-US" dirty="0" smtClean="0"/>
              <a:t>/</a:t>
            </a:r>
            <a:r>
              <a:rPr lang="en-US" dirty="0" err="1" smtClean="0"/>
              <a:t>hgmd_consensus</a:t>
            </a:r>
            <a:r>
              <a:rPr lang="en-US" dirty="0" smtClean="0"/>
              <a:t>/HGMD_tp_VS_consensus1.xlsx</a:t>
            </a:r>
          </a:p>
          <a:p>
            <a:endParaRPr lang="en-US" dirty="0" smtClean="0"/>
          </a:p>
          <a:p>
            <a:r>
              <a:rPr lang="en-US" dirty="0" smtClean="0"/>
              <a:t>More</a:t>
            </a:r>
            <a:r>
              <a:rPr lang="en-US" baseline="0" dirty="0" smtClean="0"/>
              <a:t> explanation on the </a:t>
            </a:r>
            <a:r>
              <a:rPr lang="en-US" baseline="0" dirty="0" err="1" smtClean="0"/>
              <a:t>ppv</a:t>
            </a:r>
            <a:r>
              <a:rPr lang="en-US" baseline="0" dirty="0" smtClean="0"/>
              <a:t> plot</a:t>
            </a:r>
          </a:p>
          <a:p>
            <a:r>
              <a:rPr lang="en-US" baseline="0" dirty="0" smtClean="0"/>
              <a:t>SNPs3d profile, polyphen2, sift, </a:t>
            </a:r>
            <a:r>
              <a:rPr lang="en-US" baseline="0" dirty="0" err="1" smtClean="0"/>
              <a:t>cadd</a:t>
            </a:r>
            <a:endParaRPr lang="en-US" baseline="0" dirty="0" smtClean="0"/>
          </a:p>
          <a:p>
            <a:endParaRPr lang="en-US" baseline="0" dirty="0" smtClean="0"/>
          </a:p>
          <a:p>
            <a:r>
              <a:rPr lang="en-US" baseline="0" dirty="0" smtClean="0"/>
              <a:t>Remove the examples in the text:</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 Polyphen-2, SIFT, SNPs3D, CADD, Panther, PON-P2, SNAP2, </a:t>
            </a:r>
            <a:r>
              <a:rPr lang="en-US" sz="1200" dirty="0" err="1" smtClean="0"/>
              <a:t>Provean</a:t>
            </a:r>
            <a:r>
              <a:rPr lang="en-US" sz="1200" dirty="0" smtClean="0"/>
              <a:t>, LRT, VEST3, </a:t>
            </a:r>
            <a:r>
              <a:rPr lang="en-US" sz="1200" dirty="0" err="1" smtClean="0"/>
              <a:t>MutationTaster</a:t>
            </a:r>
            <a:endParaRPr lang="en-US" sz="1200" dirty="0" smtClean="0"/>
          </a:p>
          <a:p>
            <a:r>
              <a:rPr lang="en-US" sz="1200" dirty="0" smtClean="0"/>
              <a:t>– SVM, Random Forest, Neural Network, Logistic Regression, </a:t>
            </a:r>
            <a:r>
              <a:rPr lang="en-US" sz="1200" dirty="0" err="1" smtClean="0"/>
              <a:t>etc</a:t>
            </a:r>
            <a:endParaRPr lang="en-US" sz="1200" dirty="0" smtClean="0"/>
          </a:p>
          <a:p>
            <a:endParaRPr lang="en-US" sz="1200" dirty="0" smtClean="0"/>
          </a:p>
          <a:p>
            <a:r>
              <a:rPr lang="en-US" sz="1200" dirty="0" smtClean="0"/>
              <a:t>PAH:</a:t>
            </a:r>
            <a:r>
              <a:rPr lang="en-US" sz="1200" baseline="0" dirty="0" smtClean="0"/>
              <a:t> </a:t>
            </a:r>
            <a:r>
              <a:rPr lang="en-US" sz="1200" kern="1200" dirty="0" smtClean="0">
                <a:solidFill>
                  <a:schemeClr val="tx1"/>
                </a:solidFill>
                <a:effectLst/>
                <a:latin typeface="+mn-lt"/>
                <a:ea typeface="+mn-ea"/>
                <a:cs typeface="+mn-cs"/>
              </a:rPr>
              <a:t>Phenylalanine hydroxylase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#Better transition from </a:t>
            </a:r>
            <a:r>
              <a:rPr lang="en-US" sz="1200" kern="1200" dirty="0" err="1" smtClean="0">
                <a:solidFill>
                  <a:schemeClr val="tx1"/>
                </a:solidFill>
                <a:effectLst/>
                <a:latin typeface="+mn-lt"/>
                <a:ea typeface="+mn-ea"/>
                <a:cs typeface="+mn-cs"/>
              </a:rPr>
              <a:t>ppv</a:t>
            </a:r>
            <a:r>
              <a:rPr lang="en-US" sz="1200" kern="1200" dirty="0" smtClean="0">
                <a:solidFill>
                  <a:schemeClr val="tx1"/>
                </a:solidFill>
                <a:effectLst/>
                <a:latin typeface="+mn-lt"/>
                <a:ea typeface="+mn-ea"/>
                <a:cs typeface="+mn-cs"/>
              </a:rPr>
              <a:t> to activity</a:t>
            </a:r>
            <a:endParaRPr lang="en-US" dirty="0" smtClean="0"/>
          </a:p>
        </p:txBody>
      </p:sp>
      <p:sp>
        <p:nvSpPr>
          <p:cNvPr id="4" name="Slide Number Placeholder 3"/>
          <p:cNvSpPr>
            <a:spLocks noGrp="1"/>
          </p:cNvSpPr>
          <p:nvPr>
            <p:ph type="sldNum" sz="quarter" idx="10"/>
          </p:nvPr>
        </p:nvSpPr>
        <p:spPr/>
        <p:txBody>
          <a:bodyPr/>
          <a:lstStyle/>
          <a:p>
            <a:fld id="{82AFDAA8-DEC1-4C2A-BC44-D836F5D13D22}"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24712645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5AA78B-8478-42C3-B13E-5B98AFC0DCE5}" type="slidenum">
              <a:rPr lang="en-US" smtClean="0"/>
              <a:t>4</a:t>
            </a:fld>
            <a:endParaRPr lang="en-US"/>
          </a:p>
        </p:txBody>
      </p:sp>
    </p:spTree>
    <p:extLst>
      <p:ext uri="{BB962C8B-B14F-4D97-AF65-F5344CB8AC3E}">
        <p14:creationId xmlns:p14="http://schemas.microsoft.com/office/powerpoint/2010/main" val="2807727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#Bottom</a:t>
            </a:r>
            <a:r>
              <a:rPr lang="en-US" baseline="0" dirty="0" smtClean="0"/>
              <a:t> lines of the left plots</a:t>
            </a:r>
          </a:p>
          <a:p>
            <a:r>
              <a:rPr lang="en-US" baseline="0" dirty="0" smtClean="0"/>
              <a:t># Remove E251K</a:t>
            </a:r>
          </a:p>
          <a:p>
            <a:r>
              <a:rPr lang="en-US" baseline="0" dirty="0" smtClean="0"/>
              <a:t># Change R2 to R</a:t>
            </a:r>
          </a:p>
          <a:p>
            <a:endParaRPr lang="en-US" dirty="0"/>
          </a:p>
        </p:txBody>
      </p:sp>
      <p:sp>
        <p:nvSpPr>
          <p:cNvPr id="4" name="Slide Number Placeholder 3"/>
          <p:cNvSpPr>
            <a:spLocks noGrp="1"/>
          </p:cNvSpPr>
          <p:nvPr>
            <p:ph type="sldNum" sz="quarter" idx="10"/>
          </p:nvPr>
        </p:nvSpPr>
        <p:spPr/>
        <p:txBody>
          <a:bodyPr/>
          <a:lstStyle/>
          <a:p>
            <a:fld id="{7A5AA78B-8478-42C3-B13E-5B98AFC0DCE5}" type="slidenum">
              <a:rPr lang="en-US" smtClean="0"/>
              <a:t>5</a:t>
            </a:fld>
            <a:endParaRPr lang="en-US"/>
          </a:p>
        </p:txBody>
      </p:sp>
    </p:spTree>
    <p:extLst>
      <p:ext uri="{BB962C8B-B14F-4D97-AF65-F5344CB8AC3E}">
        <p14:creationId xmlns:p14="http://schemas.microsoft.com/office/powerpoint/2010/main" val="1990858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A627V:</a:t>
            </a:r>
            <a:r>
              <a:rPr lang="en-US" baseline="0" dirty="0" smtClean="0"/>
              <a:t> variable position, conserved only in close species homolog</a:t>
            </a:r>
          </a:p>
          <a:p>
            <a:endParaRPr lang="en-US" baseline="0" dirty="0" smtClean="0"/>
          </a:p>
          <a:p>
            <a:r>
              <a:rPr lang="en-US" baseline="0" dirty="0" smtClean="0"/>
              <a:t>E251K: very variable position with both types of charges, no co-evolving position</a:t>
            </a:r>
          </a:p>
          <a:p>
            <a:endParaRPr lang="en-US" baseline="0" dirty="0" smtClean="0"/>
          </a:p>
          <a:p>
            <a:r>
              <a:rPr lang="en-US" baseline="0" dirty="0" smtClean="0"/>
              <a:t>P283L: conserved position</a:t>
            </a:r>
          </a:p>
          <a:p>
            <a:endParaRPr lang="en-US" baseline="0" dirty="0" smtClean="0"/>
          </a:p>
          <a:p>
            <a:r>
              <a:rPr lang="en-US" baseline="0" dirty="0" smtClean="0"/>
              <a:t>#Remove the E251K</a:t>
            </a:r>
          </a:p>
          <a:p>
            <a:r>
              <a:rPr lang="en-US" baseline="0" dirty="0" smtClean="0"/>
              <a:t># remove </a:t>
            </a:r>
            <a:r>
              <a:rPr lang="en-US" baseline="0" dirty="0" err="1" smtClean="0"/>
              <a:t>foldx</a:t>
            </a:r>
            <a:r>
              <a:rPr lang="en-US" baseline="0" dirty="0" smtClean="0"/>
              <a:t> </a:t>
            </a:r>
            <a:r>
              <a:rPr lang="en-US" baseline="0" dirty="0" err="1" smtClean="0"/>
              <a:t>ddg</a:t>
            </a:r>
            <a:r>
              <a:rPr lang="en-US" baseline="0" dirty="0" smtClean="0"/>
              <a:t> for A627V</a:t>
            </a:r>
          </a:p>
          <a:p>
            <a:r>
              <a:rPr lang="en-US" baseline="0" dirty="0" smtClean="0"/>
              <a:t>#?add position conservation</a:t>
            </a:r>
          </a:p>
          <a:p>
            <a:r>
              <a:rPr lang="en-US" baseline="0" dirty="0" smtClean="0"/>
              <a:t>A627</a:t>
            </a:r>
          </a:p>
          <a:p>
            <a:r>
              <a:rPr lang="en-US" baseline="0" dirty="0" smtClean="0"/>
              <a:t>Entropy: 3.15, </a:t>
            </a:r>
            <a:r>
              <a:rPr lang="en-US" baseline="0" dirty="0" err="1" smtClean="0"/>
              <a:t>relative_entropy</a:t>
            </a:r>
            <a:r>
              <a:rPr lang="en-US" baseline="0" dirty="0" smtClean="0"/>
              <a:t>: 1.43</a:t>
            </a:r>
          </a:p>
          <a:p>
            <a:r>
              <a:rPr lang="en-US" baseline="0" dirty="0" smtClean="0"/>
              <a:t>3 hits in the 300 alignment, no hits in homologs</a:t>
            </a:r>
          </a:p>
          <a:p>
            <a:r>
              <a:rPr lang="en-US" baseline="0" dirty="0" smtClean="0"/>
              <a:t>SNPs3d profile predict high impact</a:t>
            </a:r>
          </a:p>
          <a:p>
            <a:r>
              <a:rPr lang="en-US" baseline="0" dirty="0" smtClean="0"/>
              <a:t>FOLDX </a:t>
            </a:r>
            <a:r>
              <a:rPr lang="en-US" baseline="0" dirty="0" err="1" smtClean="0"/>
              <a:t>ddg</a:t>
            </a:r>
            <a:r>
              <a:rPr lang="en-US" baseline="0" dirty="0" smtClean="0"/>
              <a:t> +0.64 kcal/</a:t>
            </a:r>
            <a:r>
              <a:rPr lang="en-US" baseline="0" dirty="0" err="1" smtClean="0"/>
              <a:t>mol</a:t>
            </a:r>
            <a:endParaRPr lang="en-US" baseline="0" dirty="0" smtClean="0"/>
          </a:p>
          <a:p>
            <a:endParaRPr lang="en-US" baseline="0" dirty="0" smtClean="0"/>
          </a:p>
          <a:p>
            <a:r>
              <a:rPr lang="en-US" baseline="0" dirty="0" smtClean="0"/>
              <a:t>P283L</a:t>
            </a:r>
          </a:p>
          <a:p>
            <a:r>
              <a:rPr lang="en-US" dirty="0" smtClean="0"/>
              <a:t>Entropy:</a:t>
            </a:r>
            <a:r>
              <a:rPr lang="en-US" baseline="0" dirty="0" smtClean="0"/>
              <a:t> 0.87, </a:t>
            </a:r>
            <a:r>
              <a:rPr lang="en-US" baseline="0" dirty="0" err="1" smtClean="0"/>
              <a:t>relative_entropy</a:t>
            </a:r>
            <a:r>
              <a:rPr lang="en-US" baseline="0" dirty="0" smtClean="0"/>
              <a:t>: 0.39</a:t>
            </a:r>
          </a:p>
          <a:p>
            <a:r>
              <a:rPr lang="en-US" baseline="0" dirty="0" smtClean="0"/>
              <a:t>1 hit in both 300 alignment and homologs</a:t>
            </a:r>
            <a:endParaRPr lang="en-US" dirty="0"/>
          </a:p>
        </p:txBody>
      </p:sp>
      <p:sp>
        <p:nvSpPr>
          <p:cNvPr id="4" name="Slide Number Placeholder 3"/>
          <p:cNvSpPr>
            <a:spLocks noGrp="1"/>
          </p:cNvSpPr>
          <p:nvPr>
            <p:ph type="sldNum" sz="quarter" idx="10"/>
          </p:nvPr>
        </p:nvSpPr>
        <p:spPr/>
        <p:txBody>
          <a:bodyPr/>
          <a:lstStyle/>
          <a:p>
            <a:fld id="{7A5AA78B-8478-42C3-B13E-5B98AFC0DCE5}" type="slidenum">
              <a:rPr lang="en-US" smtClean="0"/>
              <a:t>6</a:t>
            </a:fld>
            <a:endParaRPr lang="en-US"/>
          </a:p>
        </p:txBody>
      </p:sp>
    </p:spTree>
    <p:extLst>
      <p:ext uri="{BB962C8B-B14F-4D97-AF65-F5344CB8AC3E}">
        <p14:creationId xmlns:p14="http://schemas.microsoft.com/office/powerpoint/2010/main" val="26294286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UBI4</a:t>
            </a:r>
            <a:r>
              <a:rPr lang="en-US" baseline="0" dirty="0" smtClean="0"/>
              <a:t> ubiquitin set</a:t>
            </a:r>
            <a:endParaRPr lang="en-US" dirty="0"/>
          </a:p>
        </p:txBody>
      </p:sp>
      <p:sp>
        <p:nvSpPr>
          <p:cNvPr id="4" name="Slide Number Placeholder 3"/>
          <p:cNvSpPr>
            <a:spLocks noGrp="1"/>
          </p:cNvSpPr>
          <p:nvPr>
            <p:ph type="sldNum" sz="quarter" idx="10"/>
          </p:nvPr>
        </p:nvSpPr>
        <p:spPr/>
        <p:txBody>
          <a:bodyPr/>
          <a:lstStyle/>
          <a:p>
            <a:fld id="{7A5AA78B-8478-42C3-B13E-5B98AFC0DCE5}" type="slidenum">
              <a:rPr lang="en-US" smtClean="0"/>
              <a:t>7</a:t>
            </a:fld>
            <a:endParaRPr lang="en-US"/>
          </a:p>
        </p:txBody>
      </p:sp>
    </p:spTree>
    <p:extLst>
      <p:ext uri="{BB962C8B-B14F-4D97-AF65-F5344CB8AC3E}">
        <p14:creationId xmlns:p14="http://schemas.microsoft.com/office/powerpoint/2010/main" val="443764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 Change R2</a:t>
            </a:r>
            <a:r>
              <a:rPr lang="en-US" baseline="0" dirty="0" smtClean="0"/>
              <a:t> to R</a:t>
            </a:r>
          </a:p>
          <a:p>
            <a:r>
              <a:rPr lang="en-US" baseline="0" dirty="0" smtClean="0"/>
              <a:t># Remove the green and yellow examples</a:t>
            </a:r>
          </a:p>
          <a:p>
            <a:r>
              <a:rPr lang="en-US" baseline="0" dirty="0" smtClean="0"/>
              <a:t># Recolor the outlier’s circles</a:t>
            </a:r>
            <a:endParaRPr lang="en-US" dirty="0"/>
          </a:p>
        </p:txBody>
      </p:sp>
      <p:sp>
        <p:nvSpPr>
          <p:cNvPr id="4" name="Slide Number Placeholder 3"/>
          <p:cNvSpPr>
            <a:spLocks noGrp="1"/>
          </p:cNvSpPr>
          <p:nvPr>
            <p:ph type="sldNum" sz="quarter" idx="10"/>
          </p:nvPr>
        </p:nvSpPr>
        <p:spPr/>
        <p:txBody>
          <a:bodyPr/>
          <a:lstStyle/>
          <a:p>
            <a:fld id="{7A5AA78B-8478-42C3-B13E-5B98AFC0DCE5}" type="slidenum">
              <a:rPr lang="en-US" smtClean="0"/>
              <a:t>8</a:t>
            </a:fld>
            <a:endParaRPr lang="en-US"/>
          </a:p>
        </p:txBody>
      </p:sp>
    </p:spTree>
    <p:extLst>
      <p:ext uri="{BB962C8B-B14F-4D97-AF65-F5344CB8AC3E}">
        <p14:creationId xmlns:p14="http://schemas.microsoft.com/office/powerpoint/2010/main" val="1633927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 Try superimposition of the substrate</a:t>
            </a:r>
          </a:p>
          <a:p>
            <a:r>
              <a:rPr lang="en-US" dirty="0" smtClean="0"/>
              <a:t>No available</a:t>
            </a:r>
            <a:r>
              <a:rPr lang="en-US" baseline="0" dirty="0" smtClean="0"/>
              <a:t> structure of RANGAP1 yeast homolog, actually yeast homolog RAN1 doesn’t have this E2 binding domain (RANGAP1_C superfamily)</a:t>
            </a:r>
            <a:endParaRPr lang="en-US" dirty="0"/>
          </a:p>
        </p:txBody>
      </p:sp>
      <p:sp>
        <p:nvSpPr>
          <p:cNvPr id="4" name="Slide Number Placeholder 3"/>
          <p:cNvSpPr>
            <a:spLocks noGrp="1"/>
          </p:cNvSpPr>
          <p:nvPr>
            <p:ph type="sldNum" sz="quarter" idx="10"/>
          </p:nvPr>
        </p:nvSpPr>
        <p:spPr/>
        <p:txBody>
          <a:bodyPr/>
          <a:lstStyle/>
          <a:p>
            <a:fld id="{7A5AA78B-8478-42C3-B13E-5B98AFC0DCE5}" type="slidenum">
              <a:rPr lang="en-US" smtClean="0"/>
              <a:t>9</a:t>
            </a:fld>
            <a:endParaRPr lang="en-US"/>
          </a:p>
        </p:txBody>
      </p:sp>
    </p:spTree>
    <p:extLst>
      <p:ext uri="{BB962C8B-B14F-4D97-AF65-F5344CB8AC3E}">
        <p14:creationId xmlns:p14="http://schemas.microsoft.com/office/powerpoint/2010/main" val="2451050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Sumo_outliers_4.pse</a:t>
            </a:r>
          </a:p>
          <a:p>
            <a:endParaRPr lang="en-US" dirty="0" smtClean="0"/>
          </a:p>
          <a:p>
            <a:r>
              <a:rPr lang="en-US" dirty="0" smtClean="0"/>
              <a:t>D100G: conserved, 7/9</a:t>
            </a:r>
            <a:r>
              <a:rPr lang="en-US" baseline="0" dirty="0" smtClean="0"/>
              <a:t> high impact, FOLDX -0.0366, SNPs3d stability 0.1287</a:t>
            </a:r>
            <a:endParaRPr lang="en-US" dirty="0" smtClean="0"/>
          </a:p>
          <a:p>
            <a:endParaRPr lang="en-US" dirty="0" smtClean="0"/>
          </a:p>
          <a:p>
            <a:r>
              <a:rPr lang="en-US" dirty="0" smtClean="0"/>
              <a:t>D127G: conserved, 9/10 high impact, FOLDX 0.981, SNPS3d stability 0.6173</a:t>
            </a:r>
          </a:p>
          <a:p>
            <a:endParaRPr lang="en-US" dirty="0" smtClean="0"/>
          </a:p>
          <a:p>
            <a:r>
              <a:rPr lang="en-US" dirty="0" smtClean="0"/>
              <a:t>E118K: conserved, 8/10 high impact, FOLDX 0.431, SNPs3d stability -0.0552, incorrectly assigned Gain-of-function</a:t>
            </a:r>
          </a:p>
          <a:p>
            <a:endParaRPr lang="en-US" dirty="0" smtClean="0"/>
          </a:p>
          <a:p>
            <a:r>
              <a:rPr lang="en-US" dirty="0" smtClean="0"/>
              <a:t>E122S: variable, conserved</a:t>
            </a:r>
            <a:r>
              <a:rPr lang="en-US" baseline="0" dirty="0" smtClean="0"/>
              <a:t> in close species, 2/5 high impact, FOLDX -0.2971, SNPs3d stability 1.2766, incorrectly assigned Gain-of-function</a:t>
            </a:r>
            <a:endParaRPr lang="en-US" dirty="0" smtClean="0"/>
          </a:p>
          <a:p>
            <a:endParaRPr lang="en-US" dirty="0" smtClean="0"/>
          </a:p>
          <a:p>
            <a:r>
              <a:rPr lang="en-US" dirty="0" smtClean="0"/>
              <a:t># Remove</a:t>
            </a:r>
            <a:r>
              <a:rPr lang="en-US" baseline="0" dirty="0" smtClean="0"/>
              <a:t> the right panel</a:t>
            </a:r>
            <a:endParaRPr lang="en-US" dirty="0"/>
          </a:p>
        </p:txBody>
      </p:sp>
      <p:sp>
        <p:nvSpPr>
          <p:cNvPr id="4" name="Slide Number Placeholder 3"/>
          <p:cNvSpPr>
            <a:spLocks noGrp="1"/>
          </p:cNvSpPr>
          <p:nvPr>
            <p:ph type="sldNum" sz="quarter" idx="10"/>
          </p:nvPr>
        </p:nvSpPr>
        <p:spPr/>
        <p:txBody>
          <a:bodyPr/>
          <a:lstStyle/>
          <a:p>
            <a:fld id="{7A5AA78B-8478-42C3-B13E-5B98AFC0DCE5}" type="slidenum">
              <a:rPr lang="en-US" smtClean="0"/>
              <a:t>10</a:t>
            </a:fld>
            <a:endParaRPr lang="en-US"/>
          </a:p>
        </p:txBody>
      </p:sp>
    </p:spTree>
    <p:extLst>
      <p:ext uri="{BB962C8B-B14F-4D97-AF65-F5344CB8AC3E}">
        <p14:creationId xmlns:p14="http://schemas.microsoft.com/office/powerpoint/2010/main" val="2435185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Sumo_outliers_5.pse</a:t>
            </a:r>
          </a:p>
          <a:p>
            <a:endParaRPr lang="en-US" dirty="0" smtClean="0"/>
          </a:p>
          <a:p>
            <a:r>
              <a:rPr lang="en-US" dirty="0" smtClean="0"/>
              <a:t>#?</a:t>
            </a:r>
            <a:r>
              <a:rPr lang="en-US" baseline="0" dirty="0" smtClean="0"/>
              <a:t> Check if any possible to form </a:t>
            </a:r>
            <a:r>
              <a:rPr lang="en-US" baseline="0" dirty="0" err="1" smtClean="0"/>
              <a:t>sc</a:t>
            </a:r>
            <a:r>
              <a:rPr lang="en-US" baseline="0" dirty="0" smtClean="0"/>
              <a:t>-bb hydrogen bond, and express the conclusion</a:t>
            </a:r>
            <a:endParaRPr lang="en-US" dirty="0"/>
          </a:p>
        </p:txBody>
      </p:sp>
      <p:sp>
        <p:nvSpPr>
          <p:cNvPr id="4" name="Slide Number Placeholder 3"/>
          <p:cNvSpPr>
            <a:spLocks noGrp="1"/>
          </p:cNvSpPr>
          <p:nvPr>
            <p:ph type="sldNum" sz="quarter" idx="10"/>
          </p:nvPr>
        </p:nvSpPr>
        <p:spPr/>
        <p:txBody>
          <a:bodyPr/>
          <a:lstStyle/>
          <a:p>
            <a:fld id="{7A5AA78B-8478-42C3-B13E-5B98AFC0DCE5}" type="slidenum">
              <a:rPr lang="en-US" smtClean="0"/>
              <a:t>11</a:t>
            </a:fld>
            <a:endParaRPr lang="en-US"/>
          </a:p>
        </p:txBody>
      </p:sp>
    </p:spTree>
    <p:extLst>
      <p:ext uri="{BB962C8B-B14F-4D97-AF65-F5344CB8AC3E}">
        <p14:creationId xmlns:p14="http://schemas.microsoft.com/office/powerpoint/2010/main" val="4052229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23D7677-987A-4736-8687-7929271D6996}" type="datetimeFigureOut">
              <a:rPr lang="en-US" smtClean="0"/>
              <a:t>3/25/2016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01CB5A-2211-4B49-B806-364FF383C4C8}" type="slidenum">
              <a:rPr lang="en-US" smtClean="0"/>
              <a:t>‹#›</a:t>
            </a:fld>
            <a:endParaRPr lang="en-US"/>
          </a:p>
        </p:txBody>
      </p:sp>
    </p:spTree>
    <p:extLst>
      <p:ext uri="{BB962C8B-B14F-4D97-AF65-F5344CB8AC3E}">
        <p14:creationId xmlns:p14="http://schemas.microsoft.com/office/powerpoint/2010/main" val="751741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3D7677-987A-4736-8687-7929271D6996}" type="datetimeFigureOut">
              <a:rPr lang="en-US" smtClean="0"/>
              <a:t>3/25/2016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01CB5A-2211-4B49-B806-364FF383C4C8}" type="slidenum">
              <a:rPr lang="en-US" smtClean="0"/>
              <a:t>‹#›</a:t>
            </a:fld>
            <a:endParaRPr lang="en-US"/>
          </a:p>
        </p:txBody>
      </p:sp>
    </p:spTree>
    <p:extLst>
      <p:ext uri="{BB962C8B-B14F-4D97-AF65-F5344CB8AC3E}">
        <p14:creationId xmlns:p14="http://schemas.microsoft.com/office/powerpoint/2010/main" val="195606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3D7677-987A-4736-8687-7929271D6996}" type="datetimeFigureOut">
              <a:rPr lang="en-US" smtClean="0"/>
              <a:t>3/25/2016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01CB5A-2211-4B49-B806-364FF383C4C8}" type="slidenum">
              <a:rPr lang="en-US" smtClean="0"/>
              <a:t>‹#›</a:t>
            </a:fld>
            <a:endParaRPr lang="en-US"/>
          </a:p>
        </p:txBody>
      </p:sp>
    </p:spTree>
    <p:extLst>
      <p:ext uri="{BB962C8B-B14F-4D97-AF65-F5344CB8AC3E}">
        <p14:creationId xmlns:p14="http://schemas.microsoft.com/office/powerpoint/2010/main" val="1951862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23D7677-987A-4736-8687-7929271D6996}" type="datetimeFigureOut">
              <a:rPr lang="en-US" smtClean="0"/>
              <a:t>3/25/2016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01CB5A-2211-4B49-B806-364FF383C4C8}" type="slidenum">
              <a:rPr lang="en-US" smtClean="0"/>
              <a:t>‹#›</a:t>
            </a:fld>
            <a:endParaRPr lang="en-US"/>
          </a:p>
        </p:txBody>
      </p:sp>
    </p:spTree>
    <p:extLst>
      <p:ext uri="{BB962C8B-B14F-4D97-AF65-F5344CB8AC3E}">
        <p14:creationId xmlns:p14="http://schemas.microsoft.com/office/powerpoint/2010/main" val="452948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23D7677-987A-4736-8687-7929271D6996}" type="datetimeFigureOut">
              <a:rPr lang="en-US" smtClean="0"/>
              <a:t>3/25/2016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01CB5A-2211-4B49-B806-364FF383C4C8}" type="slidenum">
              <a:rPr lang="en-US" smtClean="0"/>
              <a:t>‹#›</a:t>
            </a:fld>
            <a:endParaRPr lang="en-US"/>
          </a:p>
        </p:txBody>
      </p:sp>
    </p:spTree>
    <p:extLst>
      <p:ext uri="{BB962C8B-B14F-4D97-AF65-F5344CB8AC3E}">
        <p14:creationId xmlns:p14="http://schemas.microsoft.com/office/powerpoint/2010/main" val="1246799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23D7677-987A-4736-8687-7929271D6996}" type="datetimeFigureOut">
              <a:rPr lang="en-US" smtClean="0"/>
              <a:t>3/25/2016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01CB5A-2211-4B49-B806-364FF383C4C8}" type="slidenum">
              <a:rPr lang="en-US" smtClean="0"/>
              <a:t>‹#›</a:t>
            </a:fld>
            <a:endParaRPr lang="en-US"/>
          </a:p>
        </p:txBody>
      </p:sp>
    </p:spTree>
    <p:extLst>
      <p:ext uri="{BB962C8B-B14F-4D97-AF65-F5344CB8AC3E}">
        <p14:creationId xmlns:p14="http://schemas.microsoft.com/office/powerpoint/2010/main" val="2275495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3D7677-987A-4736-8687-7929271D6996}" type="datetimeFigureOut">
              <a:rPr lang="en-US" smtClean="0"/>
              <a:t>3/25/2016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01CB5A-2211-4B49-B806-364FF383C4C8}" type="slidenum">
              <a:rPr lang="en-US" smtClean="0"/>
              <a:t>‹#›</a:t>
            </a:fld>
            <a:endParaRPr lang="en-US"/>
          </a:p>
        </p:txBody>
      </p:sp>
    </p:spTree>
    <p:extLst>
      <p:ext uri="{BB962C8B-B14F-4D97-AF65-F5344CB8AC3E}">
        <p14:creationId xmlns:p14="http://schemas.microsoft.com/office/powerpoint/2010/main" val="30598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3D7677-987A-4736-8687-7929271D6996}" type="datetimeFigureOut">
              <a:rPr lang="en-US" smtClean="0"/>
              <a:t>3/25/2016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01CB5A-2211-4B49-B806-364FF383C4C8}" type="slidenum">
              <a:rPr lang="en-US" smtClean="0"/>
              <a:t>‹#›</a:t>
            </a:fld>
            <a:endParaRPr lang="en-US"/>
          </a:p>
        </p:txBody>
      </p:sp>
    </p:spTree>
    <p:extLst>
      <p:ext uri="{BB962C8B-B14F-4D97-AF65-F5344CB8AC3E}">
        <p14:creationId xmlns:p14="http://schemas.microsoft.com/office/powerpoint/2010/main" val="2568402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3D7677-987A-4736-8687-7929271D6996}" type="datetimeFigureOut">
              <a:rPr lang="en-US" smtClean="0"/>
              <a:t>3/25/2016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01CB5A-2211-4B49-B806-364FF383C4C8}" type="slidenum">
              <a:rPr lang="en-US" smtClean="0"/>
              <a:t>‹#›</a:t>
            </a:fld>
            <a:endParaRPr lang="en-US"/>
          </a:p>
        </p:txBody>
      </p:sp>
    </p:spTree>
    <p:extLst>
      <p:ext uri="{BB962C8B-B14F-4D97-AF65-F5344CB8AC3E}">
        <p14:creationId xmlns:p14="http://schemas.microsoft.com/office/powerpoint/2010/main" val="936136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3D7677-987A-4736-8687-7929271D6996}" type="datetimeFigureOut">
              <a:rPr lang="en-US" smtClean="0"/>
              <a:t>3/25/2016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01CB5A-2211-4B49-B806-364FF383C4C8}" type="slidenum">
              <a:rPr lang="en-US" smtClean="0"/>
              <a:t>‹#›</a:t>
            </a:fld>
            <a:endParaRPr lang="en-US"/>
          </a:p>
        </p:txBody>
      </p:sp>
    </p:spTree>
    <p:extLst>
      <p:ext uri="{BB962C8B-B14F-4D97-AF65-F5344CB8AC3E}">
        <p14:creationId xmlns:p14="http://schemas.microsoft.com/office/powerpoint/2010/main" val="2710086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23D7677-987A-4736-8687-7929271D6996}" type="datetimeFigureOut">
              <a:rPr lang="en-US" smtClean="0"/>
              <a:t>3/25/2016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01CB5A-2211-4B49-B806-364FF383C4C8}" type="slidenum">
              <a:rPr lang="en-US" smtClean="0"/>
              <a:t>‹#›</a:t>
            </a:fld>
            <a:endParaRPr lang="en-US"/>
          </a:p>
        </p:txBody>
      </p:sp>
    </p:spTree>
    <p:extLst>
      <p:ext uri="{BB962C8B-B14F-4D97-AF65-F5344CB8AC3E}">
        <p14:creationId xmlns:p14="http://schemas.microsoft.com/office/powerpoint/2010/main" val="26703949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3D3505A-958E-45ED-B45E-CF2A158DA9B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71425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19A00E3-A71D-4D7A-9930-683195D2E32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052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BC5CE09-44C4-4B44-976F-3ED068A889D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74580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18BCB2D-4CF2-4D6E-970D-25FD601DB30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61977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A2460C5D-AFC2-4271-9970-C7EA2D6E823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69017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8938911A-CAF5-42BB-ADA4-A7D74563C95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81496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28E80A7-64C6-4199-932B-BFBFEDBD345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80186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A3F50EB-5D64-4449-BD7E-849EC2D5D69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8140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B97113C-3E0E-4068-B188-19DFF3C0BEB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28119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0CA9616-5654-462E-920D-A67A33F3A49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202016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5BD7CD0-DA92-480F-A035-4F2B78B0556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54164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6683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3D7677-987A-4736-8687-7929271D6996}" type="datetimeFigureOut">
              <a:rPr lang="en-US" smtClean="0"/>
              <a:t>3/25/2016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01CB5A-2211-4B49-B806-364FF383C4C8}" type="slidenum">
              <a:rPr lang="en-US" smtClean="0"/>
              <a:t>‹#›</a:t>
            </a:fld>
            <a:endParaRPr lang="en-US"/>
          </a:p>
        </p:txBody>
      </p:sp>
    </p:spTree>
    <p:extLst>
      <p:ext uri="{BB962C8B-B14F-4D97-AF65-F5344CB8AC3E}">
        <p14:creationId xmlns:p14="http://schemas.microsoft.com/office/powerpoint/2010/main" val="27286588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en-US" alt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en-US" alt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EE025CA1-4705-4928-AF03-036718C5E77C}" type="slidenum">
              <a:rPr lang="en-US" altLang="en-US">
                <a:solidFill>
                  <a:srgbClr val="000000"/>
                </a:solidFill>
              </a:rPr>
              <a:pPr fontAlgn="base">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36285622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chart" Target="../charts/chart4.xml"/><Relationship Id="rId7" Type="http://schemas.openxmlformats.org/officeDocument/2006/relationships/chart" Target="../charts/chart8.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 Id="rId9" Type="http://schemas.openxmlformats.org/officeDocument/2006/relationships/chart" Target="../charts/chart10.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chart" Target="../charts/chart12.xml"/></Relationships>
</file>

<file path=ppt/slides/_rels/slide8.xml.rels><?xml version="1.0" encoding="UTF-8" standalone="yes"?>
<Relationships xmlns="http://schemas.openxmlformats.org/package/2006/relationships"><Relationship Id="rId8" Type="http://schemas.openxmlformats.org/officeDocument/2006/relationships/chart" Target="../charts/chart18.xml"/><Relationship Id="rId3" Type="http://schemas.openxmlformats.org/officeDocument/2006/relationships/chart" Target="../charts/chart13.xml"/><Relationship Id="rId7" Type="http://schemas.openxmlformats.org/officeDocument/2006/relationships/chart" Target="../charts/chart17.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 Id="rId9" Type="http://schemas.openxmlformats.org/officeDocument/2006/relationships/chart" Target="../charts/chart19.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dirty="0"/>
              <a:t>CAGI slide pack guidelines</a:t>
            </a:r>
            <a:br>
              <a:rPr lang="en-US" altLang="en-US" sz="4000" dirty="0"/>
            </a:br>
            <a:r>
              <a:rPr lang="en-US" altLang="en-US" sz="1800" dirty="0"/>
              <a:t>I agree to my slides being used according to the following terms: </a:t>
            </a:r>
            <a:r>
              <a:rPr lang="en-US" altLang="en-US" sz="1800" i="1" dirty="0" smtClean="0"/>
              <a:t>_______</a:t>
            </a:r>
            <a:r>
              <a:rPr lang="en-US" altLang="en-US" sz="1800" i="1" dirty="0" smtClean="0">
                <a:solidFill>
                  <a:srgbClr val="FF3300"/>
                </a:solidFill>
              </a:rPr>
              <a:t>Yizhou Yin</a:t>
            </a:r>
            <a:r>
              <a:rPr lang="en-US" altLang="en-US" sz="1800" i="1" dirty="0" smtClean="0"/>
              <a:t>_______</a:t>
            </a:r>
            <a:endParaRPr lang="en-US" altLang="en-US" sz="1800" i="1" dirty="0"/>
          </a:p>
        </p:txBody>
      </p:sp>
      <p:sp>
        <p:nvSpPr>
          <p:cNvPr id="8197" name="Rectangle 5"/>
          <p:cNvSpPr>
            <a:spLocks noGrp="1" noChangeArrowheads="1"/>
          </p:cNvSpPr>
          <p:nvPr>
            <p:ph type="body" idx="1"/>
          </p:nvPr>
        </p:nvSpPr>
        <p:spPr/>
        <p:txBody>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pPr fontAlgn="base">
                <a:spcBef>
                  <a:spcPct val="0"/>
                </a:spcBef>
                <a:spcAft>
                  <a:spcPct val="0"/>
                </a:spcAft>
              </a:pPr>
              <a:endParaRPr lang="en-US" altLang="en-US">
                <a:solidFill>
                  <a:srgbClr val="000000"/>
                </a:solidFill>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cs typeface="Arial" panose="020B0604020202020204" pitchFamily="34" charset="0"/>
              </a:endParaRPr>
            </a:p>
          </p:txBody>
        </p:sp>
      </p:grpSp>
    </p:spTree>
    <p:extLst>
      <p:ext uri="{BB962C8B-B14F-4D97-AF65-F5344CB8AC3E}">
        <p14:creationId xmlns:p14="http://schemas.microsoft.com/office/powerpoint/2010/main" val="15287285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184034"/>
            <a:ext cx="8100646" cy="1640058"/>
          </a:xfrm>
        </p:spPr>
        <p:txBody>
          <a:bodyPr>
            <a:noAutofit/>
          </a:bodyPr>
          <a:lstStyle/>
          <a:p>
            <a:pPr algn="l"/>
            <a:r>
              <a:rPr lang="en-US" sz="4400" b="1" dirty="0">
                <a:effectLst>
                  <a:outerShdw blurRad="38100" dist="38100" dir="2700000" algn="tl">
                    <a:srgbClr val="000000">
                      <a:alpha val="43137"/>
                    </a:srgbClr>
                  </a:outerShdw>
                </a:effectLst>
              </a:rPr>
              <a:t>Interpretation of SUMO ligase and NAGLU missense mutations</a:t>
            </a:r>
            <a:endParaRPr lang="en-US" sz="4400"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609600" y="3235416"/>
            <a:ext cx="8100646" cy="1655763"/>
          </a:xfrm>
        </p:spPr>
        <p:txBody>
          <a:bodyPr>
            <a:noAutofit/>
          </a:bodyPr>
          <a:lstStyle/>
          <a:p>
            <a:pPr algn="r"/>
            <a:r>
              <a:rPr lang="en-US" u="sng" dirty="0" smtClean="0"/>
              <a:t>Yizhou Yin</a:t>
            </a:r>
            <a:r>
              <a:rPr lang="en-US" dirty="0" smtClean="0"/>
              <a:t>, Kunal Kundu, Lipika R. Pal, John </a:t>
            </a:r>
            <a:r>
              <a:rPr lang="en-US" dirty="0" err="1" smtClean="0"/>
              <a:t>Moult</a:t>
            </a:r>
            <a:r>
              <a:rPr lang="en-US" dirty="0" smtClean="0"/>
              <a:t>*</a:t>
            </a:r>
          </a:p>
          <a:p>
            <a:pPr algn="r"/>
            <a:r>
              <a:rPr lang="en-US" dirty="0" smtClean="0"/>
              <a:t>IBBR, University of Maryland College Park</a:t>
            </a:r>
          </a:p>
          <a:p>
            <a:pPr algn="r"/>
            <a:r>
              <a:rPr lang="en-US" dirty="0" smtClean="0"/>
              <a:t>CAGI4 Conference, San Francisco, CA</a:t>
            </a:r>
          </a:p>
          <a:p>
            <a:pPr algn="r"/>
            <a:r>
              <a:rPr lang="en-US" dirty="0" smtClean="0"/>
              <a:t>25</a:t>
            </a:r>
            <a:r>
              <a:rPr lang="en-US" baseline="30000" dirty="0" smtClean="0"/>
              <a:t>th</a:t>
            </a:r>
            <a:r>
              <a:rPr lang="en-US" dirty="0" smtClean="0"/>
              <a:t> March, 2016</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5302503"/>
            <a:ext cx="960983" cy="96098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7769" y="5453499"/>
            <a:ext cx="3187412" cy="658993"/>
          </a:xfrm>
          <a:prstGeom prst="rect">
            <a:avLst/>
          </a:prstGeom>
        </p:spPr>
      </p:pic>
    </p:spTree>
    <p:extLst>
      <p:ext uri="{BB962C8B-B14F-4D97-AF65-F5344CB8AC3E}">
        <p14:creationId xmlns:p14="http://schemas.microsoft.com/office/powerpoint/2010/main" val="41880943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a:graphicFrameLocks noChangeAspect="1"/>
          </p:cNvGraphicFramePr>
          <p:nvPr>
            <p:extLst>
              <p:ext uri="{D42A27DB-BD31-4B8C-83A1-F6EECF244321}">
                <p14:modId xmlns:p14="http://schemas.microsoft.com/office/powerpoint/2010/main" val="3541853191"/>
              </p:ext>
            </p:extLst>
          </p:nvPr>
        </p:nvGraphicFramePr>
        <p:xfrm>
          <a:off x="25685" y="1763847"/>
          <a:ext cx="3819093" cy="388620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92885" y="487413"/>
            <a:ext cx="2560428" cy="640715"/>
          </a:xfrm>
          <a:effectLst>
            <a:outerShdw blurRad="50800" dist="38100" dir="2700000" algn="tl" rotWithShape="0">
              <a:prstClr val="black">
                <a:alpha val="40000"/>
              </a:prstClr>
            </a:outerShdw>
          </a:effectLst>
        </p:spPr>
        <p:txBody>
          <a:bodyPr>
            <a:noAutofit/>
          </a:bodyPr>
          <a:lstStyle/>
          <a:p>
            <a:r>
              <a:rPr lang="en-US" sz="4800" dirty="0">
                <a:effectLst>
                  <a:outerShdw blurRad="38100" dist="38100" dir="2700000" algn="tl">
                    <a:srgbClr val="000000">
                      <a:alpha val="43137"/>
                    </a:srgbClr>
                  </a:outerShdw>
                </a:effectLst>
              </a:rPr>
              <a:t>Methods</a:t>
            </a:r>
            <a:endParaRPr lang="en-US" sz="6000" dirty="0">
              <a:effectLst>
                <a:outerShdw blurRad="38100" dist="38100" dir="2700000" algn="tl">
                  <a:srgbClr val="000000">
                    <a:alpha val="43137"/>
                  </a:srgbClr>
                </a:outerShdw>
              </a:effectLst>
            </a:endParaRPr>
          </a:p>
        </p:txBody>
      </p:sp>
      <p:grpSp>
        <p:nvGrpSpPr>
          <p:cNvPr id="30" name="Group 29"/>
          <p:cNvGrpSpPr>
            <a:grpSpLocks noChangeAspect="1"/>
          </p:cNvGrpSpPr>
          <p:nvPr/>
        </p:nvGrpSpPr>
        <p:grpSpPr>
          <a:xfrm>
            <a:off x="3707202" y="570975"/>
            <a:ext cx="5241004" cy="6042678"/>
            <a:chOff x="5188247" y="260967"/>
            <a:chExt cx="6712900" cy="6191325"/>
          </a:xfrm>
        </p:grpSpPr>
        <p:grpSp>
          <p:nvGrpSpPr>
            <p:cNvPr id="26" name="Group 25"/>
            <p:cNvGrpSpPr/>
            <p:nvPr/>
          </p:nvGrpSpPr>
          <p:grpSpPr>
            <a:xfrm>
              <a:off x="5433586" y="656691"/>
              <a:ext cx="6467561" cy="5795601"/>
              <a:chOff x="5433586" y="656691"/>
              <a:chExt cx="6467561" cy="5795601"/>
            </a:xfrm>
          </p:grpSpPr>
          <p:cxnSp>
            <p:nvCxnSpPr>
              <p:cNvPr id="12" name="Curved Connector 11"/>
              <p:cNvCxnSpPr>
                <a:stCxn id="9" idx="2"/>
              </p:cNvCxnSpPr>
              <p:nvPr/>
            </p:nvCxnSpPr>
            <p:spPr>
              <a:xfrm>
                <a:off x="7023527" y="1926853"/>
                <a:ext cx="3362" cy="334324"/>
              </a:xfrm>
              <a:prstGeom prst="straightConnector1">
                <a:avLst/>
              </a:prstGeom>
              <a:ln w="25400">
                <a:solidFill>
                  <a:srgbClr val="FFC000"/>
                </a:solidFill>
                <a:tailEnd type="triangle" w="med" len="lg"/>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28" name="Group 27"/>
              <p:cNvGrpSpPr/>
              <p:nvPr/>
            </p:nvGrpSpPr>
            <p:grpSpPr>
              <a:xfrm>
                <a:off x="8920483" y="1469241"/>
                <a:ext cx="2565847" cy="1137073"/>
                <a:chOff x="4791989" y="2456471"/>
                <a:chExt cx="3040827" cy="1282932"/>
              </a:xfrm>
            </p:grpSpPr>
            <p:sp>
              <p:nvSpPr>
                <p:cNvPr id="22" name="Round Diagonal Corner Rectangle 21"/>
                <p:cNvSpPr/>
                <p:nvPr/>
              </p:nvSpPr>
              <p:spPr>
                <a:xfrm>
                  <a:off x="4791989" y="2456471"/>
                  <a:ext cx="3040827" cy="1282932"/>
                </a:xfrm>
                <a:prstGeom prst="round2DiagRect">
                  <a:avLst/>
                </a:prstGeom>
                <a:solidFill>
                  <a:schemeClr val="accent2">
                    <a:lumMod val="40000"/>
                    <a:lumOff val="60000"/>
                  </a:schemeClr>
                </a:solidFill>
                <a:ln>
                  <a:solidFill>
                    <a:schemeClr val="accent2">
                      <a:lumMod val="40000"/>
                      <a:lumOff val="60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b="1" dirty="0">
                    <a:solidFill>
                      <a:srgbClr val="C00000"/>
                    </a:solidFill>
                    <a:effectLst>
                      <a:outerShdw blurRad="38100" dist="38100" dir="2700000" algn="tl">
                        <a:srgbClr val="000000">
                          <a:alpha val="43137"/>
                        </a:srgbClr>
                      </a:outerShdw>
                    </a:effectLst>
                  </a:endParaRPr>
                </a:p>
                <a:p>
                  <a:pPr algn="ctr"/>
                  <a:endParaRPr lang="en-US" b="1" dirty="0">
                    <a:solidFill>
                      <a:srgbClr val="C00000"/>
                    </a:solidFill>
                    <a:effectLst>
                      <a:outerShdw blurRad="38100" dist="38100" dir="2700000" algn="tl">
                        <a:srgbClr val="000000">
                          <a:alpha val="43137"/>
                        </a:srgbClr>
                      </a:outerShdw>
                    </a:effectLst>
                  </a:endParaRPr>
                </a:p>
                <a:p>
                  <a:pPr algn="ctr"/>
                  <a:r>
                    <a:rPr lang="en-US" b="1" dirty="0">
                      <a:solidFill>
                        <a:srgbClr val="C00000"/>
                      </a:solidFill>
                      <a:effectLst>
                        <a:outerShdw blurRad="38100" dist="38100" dir="2700000" algn="tl">
                          <a:srgbClr val="000000">
                            <a:alpha val="43137"/>
                          </a:srgbClr>
                        </a:outerShdw>
                      </a:effectLst>
                    </a:rPr>
                    <a:t>SVM </a:t>
                  </a:r>
                  <a:r>
                    <a:rPr lang="en-US" b="1" dirty="0" err="1">
                      <a:solidFill>
                        <a:srgbClr val="C00000"/>
                      </a:solidFill>
                      <a:effectLst>
                        <a:outerShdw blurRad="38100" dist="38100" dir="2700000" algn="tl">
                          <a:srgbClr val="000000">
                            <a:alpha val="43137"/>
                          </a:srgbClr>
                        </a:outerShdw>
                      </a:effectLst>
                    </a:rPr>
                    <a:t>Rregression</a:t>
                  </a:r>
                  <a:endParaRPr lang="en-US" b="1" dirty="0">
                    <a:solidFill>
                      <a:srgbClr val="C00000"/>
                    </a:solidFill>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15584" y="2531731"/>
                  <a:ext cx="1659154" cy="871476"/>
                </a:xfrm>
                <a:prstGeom prst="rect">
                  <a:avLst/>
                </a:prstGeom>
              </p:spPr>
            </p:pic>
          </p:grpSp>
          <p:sp>
            <p:nvSpPr>
              <p:cNvPr id="9" name="Rounded Rectangle 8"/>
              <p:cNvSpPr/>
              <p:nvPr/>
            </p:nvSpPr>
            <p:spPr>
              <a:xfrm>
                <a:off x="5433586" y="656691"/>
                <a:ext cx="3179883" cy="1270162"/>
              </a:xfrm>
              <a:prstGeom prst="roundRect">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white"/>
                    </a:solidFill>
                  </a:rPr>
                  <a:t>PAH – 92 human disease related  mutation and 139 interspecies variants</a:t>
                </a:r>
                <a:endParaRPr lang="en-US" b="1" dirty="0">
                  <a:solidFill>
                    <a:prstClr val="white"/>
                  </a:solidFill>
                </a:endParaRPr>
              </a:p>
            </p:txBody>
          </p:sp>
          <p:sp>
            <p:nvSpPr>
              <p:cNvPr id="10" name="Rounded Rectangle 9"/>
              <p:cNvSpPr/>
              <p:nvPr/>
            </p:nvSpPr>
            <p:spPr>
              <a:xfrm>
                <a:off x="8505674" y="3038721"/>
                <a:ext cx="3395473" cy="1076932"/>
              </a:xfrm>
              <a:prstGeom prst="round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prstClr val="black"/>
                    </a:solidFill>
                  </a:rPr>
                  <a:t>SUMO Ligase and NAGLU challenge mutations</a:t>
                </a:r>
                <a:endParaRPr lang="en-US" sz="2000" b="1" dirty="0">
                  <a:solidFill>
                    <a:prstClr val="black"/>
                  </a:solidFill>
                </a:endParaRPr>
              </a:p>
            </p:txBody>
          </p:sp>
          <p:cxnSp>
            <p:nvCxnSpPr>
              <p:cNvPr id="16" name="Curved Connector 15"/>
              <p:cNvCxnSpPr>
                <a:stCxn id="22" idx="1"/>
                <a:endCxn id="10" idx="0"/>
              </p:cNvCxnSpPr>
              <p:nvPr/>
            </p:nvCxnSpPr>
            <p:spPr>
              <a:xfrm>
                <a:off x="10203407" y="2606314"/>
                <a:ext cx="4" cy="432407"/>
              </a:xfrm>
              <a:prstGeom prst="straightConnector1">
                <a:avLst/>
              </a:prstGeom>
              <a:ln w="25400">
                <a:solidFill>
                  <a:srgbClr val="FFC000"/>
                </a:solidFill>
                <a:tailEnd type="triangle" w="med" len="lg"/>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Snip Diagonal Corner Rectangle 17"/>
              <p:cNvSpPr/>
              <p:nvPr/>
            </p:nvSpPr>
            <p:spPr>
              <a:xfrm>
                <a:off x="5433586" y="2261176"/>
                <a:ext cx="2615939" cy="3060050"/>
              </a:xfrm>
              <a:prstGeom prst="snip2DiagRect">
                <a:avLst/>
              </a:prstGeom>
              <a:solidFill>
                <a:schemeClr val="bg1">
                  <a:lumMod val="65000"/>
                </a:schemeClr>
              </a:solidFill>
              <a:effectLst>
                <a:outerShdw blurRad="50800" dist="38100" dir="2700000" algn="tl" rotWithShape="0">
                  <a:prstClr val="black">
                    <a:alpha val="7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b="1" dirty="0">
                    <a:effectLst>
                      <a:outerShdw blurRad="38100" dist="38100" dir="2700000" algn="tl">
                        <a:srgbClr val="000000">
                          <a:alpha val="43137"/>
                        </a:srgbClr>
                      </a:outerShdw>
                    </a:effectLst>
                  </a:rPr>
                  <a:t>Polyphen-2</a:t>
                </a:r>
              </a:p>
              <a:p>
                <a:pPr algn="ctr"/>
                <a:r>
                  <a:rPr lang="en-US" b="1" dirty="0">
                    <a:effectLst>
                      <a:outerShdw blurRad="38100" dist="38100" dir="2700000" algn="tl">
                        <a:srgbClr val="000000">
                          <a:alpha val="43137"/>
                        </a:srgbClr>
                      </a:outerShdw>
                    </a:effectLst>
                  </a:rPr>
                  <a:t>SIFT</a:t>
                </a:r>
              </a:p>
              <a:p>
                <a:pPr algn="ctr"/>
                <a:r>
                  <a:rPr lang="en-US" b="1" dirty="0">
                    <a:effectLst>
                      <a:outerShdw blurRad="38100" dist="38100" dir="2700000" algn="tl">
                        <a:srgbClr val="000000">
                          <a:alpha val="43137"/>
                        </a:srgbClr>
                      </a:outerShdw>
                    </a:effectLst>
                  </a:rPr>
                  <a:t>SNPs3d Profile</a:t>
                </a:r>
              </a:p>
              <a:p>
                <a:pPr algn="ctr"/>
                <a:r>
                  <a:rPr lang="en-US" b="1" dirty="0">
                    <a:effectLst>
                      <a:outerShdw blurRad="38100" dist="38100" dir="2700000" algn="tl">
                        <a:srgbClr val="000000">
                          <a:alpha val="43137"/>
                        </a:srgbClr>
                      </a:outerShdw>
                    </a:effectLst>
                  </a:rPr>
                  <a:t>CADD</a:t>
                </a:r>
              </a:p>
              <a:p>
                <a:pPr algn="ctr"/>
                <a:r>
                  <a:rPr lang="en-US" b="1" dirty="0">
                    <a:effectLst>
                      <a:outerShdw blurRad="38100" dist="38100" dir="2700000" algn="tl">
                        <a:srgbClr val="000000">
                          <a:alpha val="43137"/>
                        </a:srgbClr>
                      </a:outerShdw>
                    </a:effectLst>
                  </a:rPr>
                  <a:t>Panther</a:t>
                </a:r>
              </a:p>
              <a:p>
                <a:pPr algn="ctr"/>
                <a:r>
                  <a:rPr lang="en-US" b="1" dirty="0">
                    <a:effectLst>
                      <a:outerShdw blurRad="38100" dist="38100" dir="2700000" algn="tl">
                        <a:srgbClr val="000000">
                          <a:alpha val="43137"/>
                        </a:srgbClr>
                      </a:outerShdw>
                    </a:effectLst>
                  </a:rPr>
                  <a:t>PON-P2</a:t>
                </a:r>
              </a:p>
              <a:p>
                <a:pPr algn="ctr"/>
                <a:r>
                  <a:rPr lang="en-US" b="1" dirty="0">
                    <a:effectLst>
                      <a:outerShdw blurRad="38100" dist="38100" dir="2700000" algn="tl">
                        <a:srgbClr val="000000">
                          <a:alpha val="43137"/>
                        </a:srgbClr>
                      </a:outerShdw>
                    </a:effectLst>
                  </a:rPr>
                  <a:t>SNAP2</a:t>
                </a:r>
              </a:p>
              <a:p>
                <a:pPr algn="ctr"/>
                <a:r>
                  <a:rPr lang="en-US" b="1" dirty="0" err="1">
                    <a:effectLst>
                      <a:outerShdw blurRad="38100" dist="38100" dir="2700000" algn="tl">
                        <a:srgbClr val="000000">
                          <a:alpha val="43137"/>
                        </a:srgbClr>
                      </a:outerShdw>
                    </a:effectLst>
                  </a:rPr>
                  <a:t>Provean</a:t>
                </a:r>
                <a:endParaRPr lang="en-US" b="1" dirty="0">
                  <a:effectLst>
                    <a:outerShdw blurRad="38100" dist="38100" dir="2700000" algn="tl">
                      <a:srgbClr val="000000">
                        <a:alpha val="43137"/>
                      </a:srgbClr>
                    </a:outerShdw>
                  </a:effectLst>
                </a:endParaRPr>
              </a:p>
              <a:p>
                <a:pPr algn="ctr"/>
                <a:r>
                  <a:rPr lang="en-US" b="1" dirty="0">
                    <a:effectLst>
                      <a:outerShdw blurRad="38100" dist="38100" dir="2700000" algn="tl">
                        <a:srgbClr val="000000">
                          <a:alpha val="43137"/>
                        </a:srgbClr>
                      </a:outerShdw>
                    </a:effectLst>
                  </a:rPr>
                  <a:t>LRT</a:t>
                </a:r>
              </a:p>
              <a:p>
                <a:pPr algn="ctr"/>
                <a:r>
                  <a:rPr lang="en-US" b="1" dirty="0">
                    <a:effectLst>
                      <a:outerShdw blurRad="38100" dist="38100" dir="2700000" algn="tl">
                        <a:srgbClr val="000000">
                          <a:alpha val="43137"/>
                        </a:srgbClr>
                      </a:outerShdw>
                    </a:effectLst>
                  </a:rPr>
                  <a:t>VEST3</a:t>
                </a:r>
              </a:p>
              <a:p>
                <a:pPr algn="ctr"/>
                <a:r>
                  <a:rPr lang="en-US" b="1" dirty="0" err="1">
                    <a:effectLst>
                      <a:outerShdw blurRad="38100" dist="38100" dir="2700000" algn="tl">
                        <a:srgbClr val="000000">
                          <a:alpha val="43137"/>
                        </a:srgbClr>
                      </a:outerShdw>
                    </a:effectLst>
                  </a:rPr>
                  <a:t>MutationTaster</a:t>
                </a:r>
                <a:endParaRPr lang="en-US" b="1" dirty="0">
                  <a:effectLst>
                    <a:outerShdw blurRad="38100" dist="38100" dir="2700000" algn="tl">
                      <a:srgbClr val="000000">
                        <a:alpha val="43137"/>
                      </a:srgbClr>
                    </a:outerShdw>
                  </a:effectLst>
                </a:endParaRPr>
              </a:p>
            </p:txBody>
          </p:sp>
          <p:cxnSp>
            <p:nvCxnSpPr>
              <p:cNvPr id="23" name="Curved Connector 22"/>
              <p:cNvCxnSpPr>
                <a:stCxn id="18" idx="0"/>
                <a:endCxn id="22" idx="2"/>
              </p:cNvCxnSpPr>
              <p:nvPr/>
            </p:nvCxnSpPr>
            <p:spPr>
              <a:xfrm flipV="1">
                <a:off x="8049525" y="2037778"/>
                <a:ext cx="870959" cy="1753423"/>
              </a:xfrm>
              <a:prstGeom prst="bentConnector3">
                <a:avLst>
                  <a:gd name="adj1" fmla="val 37932"/>
                </a:avLst>
              </a:prstGeom>
              <a:ln w="25400">
                <a:solidFill>
                  <a:srgbClr val="FFC000"/>
                </a:solidFill>
                <a:tailEnd type="triangle" w="med" len="lg"/>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0" name="Round Diagonal Corner Rectangle 89"/>
              <p:cNvSpPr/>
              <p:nvPr/>
            </p:nvSpPr>
            <p:spPr>
              <a:xfrm>
                <a:off x="9199082" y="4449430"/>
                <a:ext cx="2008649" cy="467085"/>
              </a:xfrm>
              <a:prstGeom prst="round2DiagRect">
                <a:avLst>
                  <a:gd name="adj1" fmla="val 50000"/>
                  <a:gd name="adj2" fmla="val 0"/>
                </a:avLst>
              </a:prstGeom>
              <a:solidFill>
                <a:srgbClr val="002060"/>
              </a:solidFill>
              <a:ln>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1">
                        <a:lumMod val="20000"/>
                        <a:lumOff val="80000"/>
                      </a:schemeClr>
                    </a:solidFill>
                    <a:effectLst>
                      <a:outerShdw blurRad="50800" dist="38100" dir="2700000" algn="tl" rotWithShape="0">
                        <a:schemeClr val="accent1">
                          <a:lumMod val="60000"/>
                          <a:lumOff val="40000"/>
                          <a:alpha val="40000"/>
                        </a:schemeClr>
                      </a:outerShdw>
                    </a:effectLst>
                  </a:rPr>
                  <a:t>Calibration</a:t>
                </a:r>
                <a:endParaRPr lang="en-US" sz="2000" b="1" dirty="0">
                  <a:solidFill>
                    <a:schemeClr val="accent1">
                      <a:lumMod val="20000"/>
                      <a:lumOff val="80000"/>
                    </a:schemeClr>
                  </a:solidFill>
                  <a:effectLst>
                    <a:outerShdw blurRad="50800" dist="38100" dir="2700000" algn="tl" rotWithShape="0">
                      <a:schemeClr val="accent1">
                        <a:lumMod val="60000"/>
                        <a:lumOff val="40000"/>
                        <a:alpha val="40000"/>
                      </a:schemeClr>
                    </a:outerShdw>
                  </a:effectLst>
                </a:endParaRPr>
              </a:p>
            </p:txBody>
          </p:sp>
          <p:cxnSp>
            <p:nvCxnSpPr>
              <p:cNvPr id="91" name="Curved Connector 22"/>
              <p:cNvCxnSpPr>
                <a:stCxn id="10" idx="2"/>
                <a:endCxn id="90" idx="3"/>
              </p:cNvCxnSpPr>
              <p:nvPr/>
            </p:nvCxnSpPr>
            <p:spPr>
              <a:xfrm flipH="1">
                <a:off x="10203407" y="4115653"/>
                <a:ext cx="4" cy="333777"/>
              </a:xfrm>
              <a:prstGeom prst="straightConnector1">
                <a:avLst/>
              </a:prstGeom>
              <a:ln w="25400">
                <a:solidFill>
                  <a:srgbClr val="FFC000"/>
                </a:solidFill>
                <a:tailEnd type="triangle" w="med" len="lg"/>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 name="Curved Connector 22"/>
              <p:cNvCxnSpPr>
                <a:stCxn id="90" idx="1"/>
                <a:endCxn id="31" idx="0"/>
              </p:cNvCxnSpPr>
              <p:nvPr/>
            </p:nvCxnSpPr>
            <p:spPr>
              <a:xfrm flipH="1">
                <a:off x="10203406" y="4916516"/>
                <a:ext cx="1" cy="1127876"/>
              </a:xfrm>
              <a:prstGeom prst="straightConnector1">
                <a:avLst/>
              </a:prstGeom>
              <a:ln w="25400">
                <a:solidFill>
                  <a:srgbClr val="FFC000"/>
                </a:solidFill>
                <a:tailEnd type="triangle" w="med" len="lg"/>
              </a:ln>
              <a:effectLst>
                <a:outerShdw blurRad="50800" dist="38100" dir="16200000"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1" name="Rounded Rectangle 30"/>
              <p:cNvSpPr/>
              <p:nvPr/>
            </p:nvSpPr>
            <p:spPr>
              <a:xfrm>
                <a:off x="9260088" y="6044392"/>
                <a:ext cx="1886635" cy="407900"/>
              </a:xfrm>
              <a:prstGeom prst="roundRect">
                <a:avLst/>
              </a:prstGeom>
              <a:no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prstClr val="black"/>
                    </a:solidFill>
                  </a:rPr>
                  <a:t>Predictions</a:t>
                </a:r>
                <a:endParaRPr lang="en-US" sz="2000" b="1" dirty="0">
                  <a:solidFill>
                    <a:prstClr val="black"/>
                  </a:solidFill>
                </a:endParaRPr>
              </a:p>
            </p:txBody>
          </p:sp>
          <p:sp>
            <p:nvSpPr>
              <p:cNvPr id="8" name="Snip Diagonal Corner Rectangle 7"/>
              <p:cNvSpPr/>
              <p:nvPr/>
            </p:nvSpPr>
            <p:spPr>
              <a:xfrm>
                <a:off x="8993088" y="5114886"/>
                <a:ext cx="2420635" cy="635042"/>
              </a:xfrm>
              <a:prstGeom prst="snip2DiagRect">
                <a:avLst/>
              </a:prstGeom>
              <a:solidFill>
                <a:schemeClr val="bg1">
                  <a:lumMod val="65000"/>
                </a:schemeClr>
              </a:solidFill>
              <a:ln>
                <a:solidFill>
                  <a:schemeClr val="bg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prstClr val="white"/>
                    </a:solidFill>
                    <a:effectLst>
                      <a:outerShdw blurRad="38100" dist="38100" dir="2700000" algn="tl">
                        <a:srgbClr val="000000">
                          <a:alpha val="43137"/>
                        </a:srgbClr>
                      </a:outerShdw>
                    </a:effectLst>
                  </a:rPr>
                  <a:t>Databases and literature</a:t>
                </a:r>
                <a:endParaRPr lang="en-US" b="1" dirty="0">
                  <a:solidFill>
                    <a:prstClr val="white"/>
                  </a:solidFill>
                  <a:effectLst>
                    <a:outerShdw blurRad="38100" dist="38100" dir="2700000" algn="tl">
                      <a:srgbClr val="000000">
                        <a:alpha val="43137"/>
                      </a:srgbClr>
                    </a:outerShdw>
                  </a:effectLst>
                </a:endParaRPr>
              </a:p>
            </p:txBody>
          </p:sp>
        </p:grpSp>
        <p:sp>
          <p:nvSpPr>
            <p:cNvPr id="29" name="TextBox 28"/>
            <p:cNvSpPr txBox="1"/>
            <p:nvPr/>
          </p:nvSpPr>
          <p:spPr>
            <a:xfrm>
              <a:off x="5188247" y="260967"/>
              <a:ext cx="4010835" cy="315348"/>
            </a:xfrm>
            <a:prstGeom prst="rect">
              <a:avLst/>
            </a:prstGeom>
            <a:noFill/>
          </p:spPr>
          <p:txBody>
            <a:bodyPr wrap="square" rtlCol="0">
              <a:spAutoFit/>
            </a:bodyPr>
            <a:lstStyle/>
            <a:p>
              <a:r>
                <a:rPr lang="en-US" sz="1400" dirty="0" err="1"/>
                <a:t>PAHvdb</a:t>
              </a:r>
              <a:r>
                <a:rPr lang="en-US" sz="1400" dirty="0"/>
                <a:t> – http</a:t>
              </a:r>
              <a:r>
                <a:rPr lang="en-US" sz="1400" dirty="0"/>
                <a:t>://www.biopku.org/pah/</a:t>
              </a:r>
            </a:p>
          </p:txBody>
        </p:sp>
      </p:grpSp>
    </p:spTree>
    <p:extLst>
      <p:ext uri="{BB962C8B-B14F-4D97-AF65-F5344CB8AC3E}">
        <p14:creationId xmlns:p14="http://schemas.microsoft.com/office/powerpoint/2010/main" val="2144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1+#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hart 20"/>
          <p:cNvGraphicFramePr>
            <a:graphicFrameLocks noChangeAspect="1"/>
          </p:cNvGraphicFramePr>
          <p:nvPr>
            <p:extLst>
              <p:ext uri="{D42A27DB-BD31-4B8C-83A1-F6EECF244321}">
                <p14:modId xmlns:p14="http://schemas.microsoft.com/office/powerpoint/2010/main" val="1128730202"/>
              </p:ext>
            </p:extLst>
          </p:nvPr>
        </p:nvGraphicFramePr>
        <p:xfrm>
          <a:off x="4219015" y="1263078"/>
          <a:ext cx="4743105"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28" name="Title 27"/>
          <p:cNvSpPr>
            <a:spLocks noGrp="1"/>
          </p:cNvSpPr>
          <p:nvPr>
            <p:ph type="title"/>
          </p:nvPr>
        </p:nvSpPr>
        <p:spPr>
          <a:xfrm>
            <a:off x="1130573" y="296513"/>
            <a:ext cx="7314439" cy="800711"/>
          </a:xfrm>
        </p:spPr>
        <p:txBody>
          <a:bodyPr>
            <a:normAutofit/>
          </a:bodyPr>
          <a:lstStyle/>
          <a:p>
            <a:pPr algn="ctr"/>
            <a:r>
              <a:rPr lang="en-US" sz="4000" dirty="0">
                <a:effectLst>
                  <a:outerShdw blurRad="38100" dist="38100" dir="2700000" algn="tl">
                    <a:srgbClr val="000000">
                      <a:alpha val="43137"/>
                    </a:srgbClr>
                  </a:outerShdw>
                </a:effectLst>
              </a:rPr>
              <a:t>NAGLU Prediction Performance</a:t>
            </a:r>
            <a:endParaRPr lang="en-US" sz="4000" dirty="0">
              <a:effectLst>
                <a:outerShdw blurRad="38100" dist="38100" dir="2700000" algn="tl">
                  <a:srgbClr val="000000">
                    <a:alpha val="43137"/>
                  </a:srgbClr>
                </a:outerShdw>
              </a:effectLst>
            </a:endParaRPr>
          </a:p>
        </p:txBody>
      </p:sp>
      <p:sp>
        <p:nvSpPr>
          <p:cNvPr id="30" name="Right Triangle 29"/>
          <p:cNvSpPr/>
          <p:nvPr/>
        </p:nvSpPr>
        <p:spPr>
          <a:xfrm rot="5400000">
            <a:off x="5170082" y="1395252"/>
            <a:ext cx="1652648" cy="1676295"/>
          </a:xfrm>
          <a:prstGeom prst="rtTriangle">
            <a:avLst/>
          </a:prstGeom>
          <a:noFill/>
          <a:ln w="28575">
            <a:solidFill>
              <a:schemeClr val="accent4"/>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31" name="Right Triangle 30"/>
          <p:cNvSpPr/>
          <p:nvPr/>
        </p:nvSpPr>
        <p:spPr>
          <a:xfrm rot="16200000">
            <a:off x="6881115" y="2931100"/>
            <a:ext cx="1824596" cy="1917717"/>
          </a:xfrm>
          <a:prstGeom prst="rtTriangle">
            <a:avLst/>
          </a:prstGeom>
          <a:noFill/>
          <a:ln w="28575">
            <a:solidFill>
              <a:schemeClr val="accent4"/>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grpSp>
        <p:nvGrpSpPr>
          <p:cNvPr id="10" name="Group 9"/>
          <p:cNvGrpSpPr/>
          <p:nvPr/>
        </p:nvGrpSpPr>
        <p:grpSpPr>
          <a:xfrm>
            <a:off x="4343057" y="1443369"/>
            <a:ext cx="5122505" cy="2017212"/>
            <a:chOff x="6174274" y="1587087"/>
            <a:chExt cx="6245706" cy="2023917"/>
          </a:xfrm>
        </p:grpSpPr>
        <p:grpSp>
          <p:nvGrpSpPr>
            <p:cNvPr id="4" name="Group 3"/>
            <p:cNvGrpSpPr/>
            <p:nvPr/>
          </p:nvGrpSpPr>
          <p:grpSpPr>
            <a:xfrm>
              <a:off x="6174274" y="2913860"/>
              <a:ext cx="6245706" cy="697144"/>
              <a:chOff x="6174274" y="2913860"/>
              <a:chExt cx="6245706" cy="697144"/>
            </a:xfrm>
          </p:grpSpPr>
          <p:sp>
            <p:nvSpPr>
              <p:cNvPr id="3" name="Trapezoid 2"/>
              <p:cNvSpPr/>
              <p:nvPr/>
            </p:nvSpPr>
            <p:spPr>
              <a:xfrm rot="19020000">
                <a:off x="6174274" y="2913860"/>
                <a:ext cx="5897204" cy="401143"/>
              </a:xfrm>
              <a:prstGeom prst="trapezoid">
                <a:avLst>
                  <a:gd name="adj" fmla="val 98750"/>
                </a:avLst>
              </a:prstGeom>
              <a:solidFill>
                <a:srgbClr val="00B05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rapezoid 32"/>
              <p:cNvSpPr/>
              <p:nvPr/>
            </p:nvSpPr>
            <p:spPr>
              <a:xfrm rot="8216381">
                <a:off x="6495620" y="3195392"/>
                <a:ext cx="5924360" cy="415612"/>
              </a:xfrm>
              <a:prstGeom prst="trapezoid">
                <a:avLst>
                  <a:gd name="adj" fmla="val 87496"/>
                </a:avLst>
              </a:prstGeom>
              <a:solidFill>
                <a:srgbClr val="00B05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10309555" y="1587087"/>
              <a:ext cx="1291841" cy="584775"/>
            </a:xfrm>
            <a:prstGeom prst="rect">
              <a:avLst/>
            </a:prstGeom>
            <a:noFill/>
          </p:spPr>
          <p:txBody>
            <a:bodyPr wrap="square" rtlCol="0">
              <a:spAutoFit/>
            </a:bodyPr>
            <a:lstStyle/>
            <a:p>
              <a:r>
                <a:rPr lang="en-US" sz="3200" b="1" dirty="0">
                  <a:solidFill>
                    <a:srgbClr val="00B050"/>
                  </a:solidFill>
                  <a:effectLst>
                    <a:outerShdw blurRad="38100" dist="38100" dir="2700000" algn="tl">
                      <a:srgbClr val="000000">
                        <a:alpha val="43137"/>
                      </a:srgbClr>
                    </a:outerShdw>
                  </a:effectLst>
                </a:rPr>
                <a:t>61%</a:t>
              </a:r>
              <a:endParaRPr lang="en-US" sz="3200" b="1" dirty="0">
                <a:solidFill>
                  <a:srgbClr val="00B050"/>
                </a:solidFill>
                <a:effectLst>
                  <a:outerShdw blurRad="38100" dist="38100" dir="2700000" algn="tl">
                    <a:srgbClr val="000000">
                      <a:alpha val="43137"/>
                    </a:srgbClr>
                  </a:outerShdw>
                </a:effectLst>
              </a:endParaRPr>
            </a:p>
          </p:txBody>
        </p:sp>
      </p:grpSp>
      <p:graphicFrame>
        <p:nvGraphicFramePr>
          <p:cNvPr id="13" name="Chart 12"/>
          <p:cNvGraphicFramePr>
            <a:graphicFrameLocks/>
          </p:cNvGraphicFramePr>
          <p:nvPr>
            <p:extLst>
              <p:ext uri="{D42A27DB-BD31-4B8C-83A1-F6EECF244321}">
                <p14:modId xmlns:p14="http://schemas.microsoft.com/office/powerpoint/2010/main" val="3218334829"/>
              </p:ext>
            </p:extLst>
          </p:nvPr>
        </p:nvGraphicFramePr>
        <p:xfrm>
          <a:off x="145927" y="1447803"/>
          <a:ext cx="4152593" cy="411175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84724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p:bldAsOne/>
      </p:bldGraphic>
      <p:bldP spid="30" grpId="0" animBg="1"/>
      <p:bldP spid="3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a:grpSpLocks noChangeAspect="1"/>
          </p:cNvGrpSpPr>
          <p:nvPr/>
        </p:nvGrpSpPr>
        <p:grpSpPr>
          <a:xfrm>
            <a:off x="4151376" y="1124712"/>
            <a:ext cx="4896470" cy="4572000"/>
            <a:chOff x="6044184" y="850392"/>
            <a:chExt cx="5922963" cy="5530470"/>
          </a:xfrm>
        </p:grpSpPr>
        <p:graphicFrame>
          <p:nvGraphicFramePr>
            <p:cNvPr id="14" name="Chart 13"/>
            <p:cNvGraphicFramePr>
              <a:graphicFrameLocks/>
            </p:cNvGraphicFramePr>
            <p:nvPr>
              <p:extLst>
                <p:ext uri="{D42A27DB-BD31-4B8C-83A1-F6EECF244321}">
                  <p14:modId xmlns:p14="http://schemas.microsoft.com/office/powerpoint/2010/main" val="246410635"/>
                </p:ext>
              </p:extLst>
            </p:nvPr>
          </p:nvGraphicFramePr>
          <p:xfrm>
            <a:off x="6044184" y="850392"/>
            <a:ext cx="5922963" cy="5530470"/>
          </p:xfrm>
          <a:graphic>
            <a:graphicData uri="http://schemas.openxmlformats.org/drawingml/2006/chart">
              <c:chart xmlns:c="http://schemas.openxmlformats.org/drawingml/2006/chart" xmlns:r="http://schemas.openxmlformats.org/officeDocument/2006/relationships" r:id="rId3"/>
            </a:graphicData>
          </a:graphic>
        </p:graphicFrame>
        <p:sp>
          <p:nvSpPr>
            <p:cNvPr id="48" name="TextBox 47"/>
            <p:cNvSpPr txBox="1"/>
            <p:nvPr/>
          </p:nvSpPr>
          <p:spPr>
            <a:xfrm>
              <a:off x="10239968" y="2001924"/>
              <a:ext cx="1583823" cy="558448"/>
            </a:xfrm>
            <a:prstGeom prst="rect">
              <a:avLst/>
            </a:prstGeom>
            <a:noFill/>
          </p:spPr>
          <p:txBody>
            <a:bodyPr wrap="square" rtlCol="0">
              <a:spAutoFit/>
            </a:bodyPr>
            <a:lstStyle/>
            <a:p>
              <a:r>
                <a:rPr lang="en-US" sz="2400" b="1" dirty="0">
                  <a:solidFill>
                    <a:srgbClr val="0070C0"/>
                  </a:solidFill>
                  <a:effectLst>
                    <a:outerShdw blurRad="38100" dist="38100" dir="2700000" algn="tl">
                      <a:srgbClr val="000000">
                        <a:alpha val="43137"/>
                      </a:srgbClr>
                    </a:outerShdw>
                  </a:effectLst>
                </a:rPr>
                <a:t>R = 0.83</a:t>
              </a:r>
              <a:endParaRPr lang="en-US" sz="2400" b="1" dirty="0">
                <a:solidFill>
                  <a:srgbClr val="0070C0"/>
                </a:solidFill>
                <a:effectLst>
                  <a:outerShdw blurRad="38100" dist="38100" dir="2700000" algn="tl">
                    <a:srgbClr val="000000">
                      <a:alpha val="43137"/>
                    </a:srgbClr>
                  </a:outerShdw>
                </a:effectLst>
              </a:endParaRPr>
            </a:p>
          </p:txBody>
        </p:sp>
      </p:grpSp>
      <p:grpSp>
        <p:nvGrpSpPr>
          <p:cNvPr id="12" name="Group 11"/>
          <p:cNvGrpSpPr>
            <a:grpSpLocks noChangeAspect="1"/>
          </p:cNvGrpSpPr>
          <p:nvPr/>
        </p:nvGrpSpPr>
        <p:grpSpPr>
          <a:xfrm>
            <a:off x="4151376" y="1124712"/>
            <a:ext cx="4896470" cy="4572000"/>
            <a:chOff x="6044184" y="850392"/>
            <a:chExt cx="5922963" cy="5530470"/>
          </a:xfrm>
        </p:grpSpPr>
        <p:graphicFrame>
          <p:nvGraphicFramePr>
            <p:cNvPr id="17" name="Chart 16"/>
            <p:cNvGraphicFramePr>
              <a:graphicFrameLocks/>
            </p:cNvGraphicFramePr>
            <p:nvPr>
              <p:extLst>
                <p:ext uri="{D42A27DB-BD31-4B8C-83A1-F6EECF244321}">
                  <p14:modId xmlns:p14="http://schemas.microsoft.com/office/powerpoint/2010/main" val="4254532657"/>
                </p:ext>
              </p:extLst>
            </p:nvPr>
          </p:nvGraphicFramePr>
          <p:xfrm>
            <a:off x="6044184" y="850392"/>
            <a:ext cx="5922963" cy="5530470"/>
          </p:xfrm>
          <a:graphic>
            <a:graphicData uri="http://schemas.openxmlformats.org/drawingml/2006/chart">
              <c:chart xmlns:c="http://schemas.openxmlformats.org/drawingml/2006/chart" xmlns:r="http://schemas.openxmlformats.org/officeDocument/2006/relationships" r:id="rId4"/>
            </a:graphicData>
          </a:graphic>
        </p:graphicFrame>
        <p:sp>
          <p:nvSpPr>
            <p:cNvPr id="47" name="TextBox 46"/>
            <p:cNvSpPr txBox="1"/>
            <p:nvPr/>
          </p:nvSpPr>
          <p:spPr>
            <a:xfrm>
              <a:off x="10390501" y="1991470"/>
              <a:ext cx="1430024" cy="558448"/>
            </a:xfrm>
            <a:prstGeom prst="rect">
              <a:avLst/>
            </a:prstGeom>
            <a:noFill/>
          </p:spPr>
          <p:txBody>
            <a:bodyPr wrap="square" rtlCol="0">
              <a:spAutoFit/>
            </a:bodyPr>
            <a:lstStyle/>
            <a:p>
              <a:r>
                <a:rPr lang="en-US" sz="2400" b="1" dirty="0">
                  <a:solidFill>
                    <a:srgbClr val="C00000"/>
                  </a:solidFill>
                  <a:effectLst>
                    <a:outerShdw blurRad="38100" dist="38100" dir="2700000" algn="tl">
                      <a:srgbClr val="000000">
                        <a:alpha val="43137"/>
                      </a:srgbClr>
                    </a:outerShdw>
                  </a:effectLst>
                </a:rPr>
                <a:t>R = 0.5</a:t>
              </a:r>
              <a:endParaRPr lang="en-US" sz="2400" b="1" dirty="0">
                <a:solidFill>
                  <a:srgbClr val="C00000"/>
                </a:solidFill>
                <a:effectLst>
                  <a:outerShdw blurRad="38100" dist="38100" dir="2700000" algn="tl">
                    <a:srgbClr val="000000">
                      <a:alpha val="43137"/>
                    </a:srgbClr>
                  </a:outerShdw>
                </a:effectLst>
              </a:endParaRPr>
            </a:p>
          </p:txBody>
        </p:sp>
      </p:grpSp>
      <p:grpSp>
        <p:nvGrpSpPr>
          <p:cNvPr id="9" name="Group 8"/>
          <p:cNvGrpSpPr>
            <a:grpSpLocks noChangeAspect="1"/>
          </p:cNvGrpSpPr>
          <p:nvPr/>
        </p:nvGrpSpPr>
        <p:grpSpPr>
          <a:xfrm>
            <a:off x="4151376" y="1124712"/>
            <a:ext cx="4896470" cy="4572000"/>
            <a:chOff x="6044184" y="850392"/>
            <a:chExt cx="5922963" cy="5530470"/>
          </a:xfrm>
        </p:grpSpPr>
        <p:graphicFrame>
          <p:nvGraphicFramePr>
            <p:cNvPr id="18" name="Chart 17"/>
            <p:cNvGraphicFramePr>
              <a:graphicFrameLocks/>
            </p:cNvGraphicFramePr>
            <p:nvPr>
              <p:extLst>
                <p:ext uri="{D42A27DB-BD31-4B8C-83A1-F6EECF244321}">
                  <p14:modId xmlns:p14="http://schemas.microsoft.com/office/powerpoint/2010/main" val="578295774"/>
                </p:ext>
              </p:extLst>
            </p:nvPr>
          </p:nvGraphicFramePr>
          <p:xfrm>
            <a:off x="6044184" y="850392"/>
            <a:ext cx="5922963" cy="5530470"/>
          </p:xfrm>
          <a:graphic>
            <a:graphicData uri="http://schemas.openxmlformats.org/drawingml/2006/chart">
              <c:chart xmlns:c="http://schemas.openxmlformats.org/drawingml/2006/chart" xmlns:r="http://schemas.openxmlformats.org/officeDocument/2006/relationships" r:id="rId5"/>
            </a:graphicData>
          </a:graphic>
        </p:graphicFrame>
        <p:sp>
          <p:nvSpPr>
            <p:cNvPr id="46" name="TextBox 45"/>
            <p:cNvSpPr txBox="1"/>
            <p:nvPr/>
          </p:nvSpPr>
          <p:spPr>
            <a:xfrm>
              <a:off x="10239968" y="1851815"/>
              <a:ext cx="1612903" cy="558448"/>
            </a:xfrm>
            <a:prstGeom prst="rect">
              <a:avLst/>
            </a:prstGeom>
            <a:noFill/>
          </p:spPr>
          <p:txBody>
            <a:bodyPr wrap="square" rtlCol="0">
              <a:spAutoFit/>
            </a:bodyPr>
            <a:lstStyle/>
            <a:p>
              <a:r>
                <a:rPr lang="en-US" sz="2400" b="1" dirty="0">
                  <a:solidFill>
                    <a:srgbClr val="92D050"/>
                  </a:solidFill>
                  <a:effectLst>
                    <a:outerShdw blurRad="38100" dist="38100" dir="2700000" algn="tl">
                      <a:srgbClr val="000000">
                        <a:alpha val="43137"/>
                      </a:srgbClr>
                    </a:outerShdw>
                  </a:effectLst>
                </a:rPr>
                <a:t>R = 0.39</a:t>
              </a:r>
              <a:endParaRPr lang="en-US" sz="2400" b="1" dirty="0">
                <a:solidFill>
                  <a:srgbClr val="92D050"/>
                </a:solidFill>
                <a:effectLst>
                  <a:outerShdw blurRad="38100" dist="38100" dir="2700000" algn="tl">
                    <a:srgbClr val="000000">
                      <a:alpha val="43137"/>
                    </a:srgbClr>
                  </a:outerShdw>
                </a:effectLst>
              </a:endParaRPr>
            </a:p>
          </p:txBody>
        </p:sp>
      </p:grpSp>
      <p:grpSp>
        <p:nvGrpSpPr>
          <p:cNvPr id="8" name="Group 7"/>
          <p:cNvGrpSpPr>
            <a:grpSpLocks noChangeAspect="1"/>
          </p:cNvGrpSpPr>
          <p:nvPr/>
        </p:nvGrpSpPr>
        <p:grpSpPr>
          <a:xfrm>
            <a:off x="4151376" y="1124712"/>
            <a:ext cx="4896470" cy="4572000"/>
            <a:chOff x="6044184" y="850392"/>
            <a:chExt cx="5922963" cy="5530470"/>
          </a:xfrm>
        </p:grpSpPr>
        <p:graphicFrame>
          <p:nvGraphicFramePr>
            <p:cNvPr id="19" name="Chart 18"/>
            <p:cNvGraphicFramePr>
              <a:graphicFrameLocks/>
            </p:cNvGraphicFramePr>
            <p:nvPr>
              <p:extLst>
                <p:ext uri="{D42A27DB-BD31-4B8C-83A1-F6EECF244321}">
                  <p14:modId xmlns:p14="http://schemas.microsoft.com/office/powerpoint/2010/main" val="274407472"/>
                </p:ext>
              </p:extLst>
            </p:nvPr>
          </p:nvGraphicFramePr>
          <p:xfrm>
            <a:off x="6044184" y="850392"/>
            <a:ext cx="5922963" cy="5530470"/>
          </p:xfrm>
          <a:graphic>
            <a:graphicData uri="http://schemas.openxmlformats.org/drawingml/2006/chart">
              <c:chart xmlns:c="http://schemas.openxmlformats.org/drawingml/2006/chart" xmlns:r="http://schemas.openxmlformats.org/officeDocument/2006/relationships" r:id="rId6"/>
            </a:graphicData>
          </a:graphic>
        </p:graphicFrame>
        <p:sp>
          <p:nvSpPr>
            <p:cNvPr id="40" name="TextBox 39"/>
            <p:cNvSpPr txBox="1"/>
            <p:nvPr/>
          </p:nvSpPr>
          <p:spPr>
            <a:xfrm>
              <a:off x="10390501" y="1443124"/>
              <a:ext cx="1145822" cy="372299"/>
            </a:xfrm>
            <a:prstGeom prst="rect">
              <a:avLst/>
            </a:prstGeom>
            <a:noFill/>
          </p:spPr>
          <p:txBody>
            <a:bodyPr wrap="square" rtlCol="0">
              <a:spAutoFit/>
            </a:bodyPr>
            <a:lstStyle/>
            <a:p>
              <a:r>
                <a:rPr lang="en-US" sz="1400" b="1" dirty="0">
                  <a:solidFill>
                    <a:srgbClr val="0070C0"/>
                  </a:solidFill>
                  <a:effectLst>
                    <a:outerShdw blurRad="38100" dist="38100" dir="2700000" algn="tl">
                      <a:srgbClr val="000000">
                        <a:alpha val="43137"/>
                      </a:srgbClr>
                    </a:outerShdw>
                  </a:effectLst>
                </a:rPr>
                <a:t>R = 0.83</a:t>
              </a:r>
              <a:endParaRPr lang="en-US" sz="1400" b="1" dirty="0">
                <a:solidFill>
                  <a:srgbClr val="0070C0"/>
                </a:solidFill>
                <a:effectLst>
                  <a:outerShdw blurRad="38100" dist="38100" dir="2700000" algn="tl">
                    <a:srgbClr val="000000">
                      <a:alpha val="43137"/>
                    </a:srgbClr>
                  </a:outerShdw>
                </a:effectLst>
              </a:endParaRPr>
            </a:p>
          </p:txBody>
        </p:sp>
        <p:sp>
          <p:nvSpPr>
            <p:cNvPr id="41" name="TextBox 40"/>
            <p:cNvSpPr txBox="1"/>
            <p:nvPr/>
          </p:nvSpPr>
          <p:spPr>
            <a:xfrm>
              <a:off x="10608932" y="2001924"/>
              <a:ext cx="1049031" cy="372299"/>
            </a:xfrm>
            <a:prstGeom prst="rect">
              <a:avLst/>
            </a:prstGeom>
            <a:noFill/>
          </p:spPr>
          <p:txBody>
            <a:bodyPr wrap="square" rtlCol="0">
              <a:spAutoFit/>
            </a:bodyPr>
            <a:lstStyle/>
            <a:p>
              <a:r>
                <a:rPr lang="en-US" sz="1400" b="1" dirty="0">
                  <a:solidFill>
                    <a:srgbClr val="92D050"/>
                  </a:solidFill>
                  <a:effectLst>
                    <a:outerShdw blurRad="38100" dist="38100" dir="2700000" algn="tl">
                      <a:srgbClr val="000000">
                        <a:alpha val="43137"/>
                      </a:srgbClr>
                    </a:outerShdw>
                  </a:effectLst>
                </a:rPr>
                <a:t>R = 0.39</a:t>
              </a:r>
              <a:endParaRPr lang="en-US" sz="1400" b="1" dirty="0">
                <a:solidFill>
                  <a:srgbClr val="92D050"/>
                </a:solidFill>
                <a:effectLst>
                  <a:outerShdw blurRad="38100" dist="38100" dir="2700000" algn="tl">
                    <a:srgbClr val="000000">
                      <a:alpha val="43137"/>
                    </a:srgbClr>
                  </a:outerShdw>
                </a:effectLst>
              </a:endParaRPr>
            </a:p>
          </p:txBody>
        </p:sp>
        <p:sp>
          <p:nvSpPr>
            <p:cNvPr id="45" name="TextBox 44"/>
            <p:cNvSpPr txBox="1"/>
            <p:nvPr/>
          </p:nvSpPr>
          <p:spPr>
            <a:xfrm>
              <a:off x="10670174" y="2345350"/>
              <a:ext cx="1077810" cy="372299"/>
            </a:xfrm>
            <a:prstGeom prst="rect">
              <a:avLst/>
            </a:prstGeom>
            <a:noFill/>
          </p:spPr>
          <p:txBody>
            <a:bodyPr wrap="square" rtlCol="0">
              <a:spAutoFit/>
            </a:bodyPr>
            <a:lstStyle/>
            <a:p>
              <a:r>
                <a:rPr lang="en-US" sz="1400" b="1" dirty="0">
                  <a:solidFill>
                    <a:srgbClr val="C00000"/>
                  </a:solidFill>
                  <a:effectLst>
                    <a:outerShdw blurRad="38100" dist="38100" dir="2700000" algn="tl">
                      <a:srgbClr val="000000">
                        <a:alpha val="43137"/>
                      </a:srgbClr>
                    </a:outerShdw>
                  </a:effectLst>
                </a:rPr>
                <a:t>R = 0.5</a:t>
              </a:r>
              <a:endParaRPr lang="en-US" sz="1400" b="1" dirty="0">
                <a:solidFill>
                  <a:srgbClr val="C00000"/>
                </a:solidFill>
                <a:effectLst>
                  <a:outerShdw blurRad="38100" dist="38100" dir="2700000" algn="tl">
                    <a:srgbClr val="000000">
                      <a:alpha val="43137"/>
                    </a:srgbClr>
                  </a:outerShdw>
                </a:effectLst>
              </a:endParaRPr>
            </a:p>
          </p:txBody>
        </p:sp>
      </p:grpSp>
      <p:grpSp>
        <p:nvGrpSpPr>
          <p:cNvPr id="5" name="Group 4"/>
          <p:cNvGrpSpPr>
            <a:grpSpLocks noChangeAspect="1"/>
          </p:cNvGrpSpPr>
          <p:nvPr/>
        </p:nvGrpSpPr>
        <p:grpSpPr>
          <a:xfrm>
            <a:off x="4154443" y="1126339"/>
            <a:ext cx="4896470" cy="4572000"/>
            <a:chOff x="5926255" y="838869"/>
            <a:chExt cx="5922963" cy="5530470"/>
          </a:xfrm>
        </p:grpSpPr>
        <p:graphicFrame>
          <p:nvGraphicFramePr>
            <p:cNvPr id="20" name="Chart 19"/>
            <p:cNvGraphicFramePr>
              <a:graphicFrameLocks/>
            </p:cNvGraphicFramePr>
            <p:nvPr>
              <p:extLst>
                <p:ext uri="{D42A27DB-BD31-4B8C-83A1-F6EECF244321}">
                  <p14:modId xmlns:p14="http://schemas.microsoft.com/office/powerpoint/2010/main" val="757656315"/>
                </p:ext>
              </p:extLst>
            </p:nvPr>
          </p:nvGraphicFramePr>
          <p:xfrm>
            <a:off x="5926255" y="838869"/>
            <a:ext cx="5922963" cy="5530470"/>
          </p:xfrm>
          <a:graphic>
            <a:graphicData uri="http://schemas.openxmlformats.org/drawingml/2006/chart">
              <c:chart xmlns:c="http://schemas.openxmlformats.org/drawingml/2006/chart" xmlns:r="http://schemas.openxmlformats.org/officeDocument/2006/relationships" r:id="rId7"/>
            </a:graphicData>
          </a:graphic>
        </p:graphicFrame>
        <p:sp>
          <p:nvSpPr>
            <p:cNvPr id="4" name="TextBox 3"/>
            <p:cNvSpPr txBox="1"/>
            <p:nvPr/>
          </p:nvSpPr>
          <p:spPr>
            <a:xfrm>
              <a:off x="10453266" y="1838325"/>
              <a:ext cx="1083060" cy="372299"/>
            </a:xfrm>
            <a:prstGeom prst="rect">
              <a:avLst/>
            </a:prstGeom>
            <a:noFill/>
          </p:spPr>
          <p:txBody>
            <a:bodyPr wrap="square" rtlCol="0">
              <a:spAutoFit/>
            </a:bodyPr>
            <a:lstStyle/>
            <a:p>
              <a:r>
                <a:rPr lang="en-US" sz="1400" b="1" dirty="0">
                  <a:solidFill>
                    <a:srgbClr val="0070C0"/>
                  </a:solidFill>
                  <a:effectLst>
                    <a:outerShdw blurRad="38100" dist="38100" dir="2700000" algn="tl">
                      <a:srgbClr val="000000">
                        <a:alpha val="43137"/>
                      </a:srgbClr>
                    </a:outerShdw>
                  </a:effectLst>
                </a:rPr>
                <a:t>R = 0.83</a:t>
              </a:r>
              <a:endParaRPr lang="en-US" sz="1400" b="1" dirty="0">
                <a:solidFill>
                  <a:srgbClr val="0070C0"/>
                </a:solidFill>
                <a:effectLst>
                  <a:outerShdw blurRad="38100" dist="38100" dir="2700000" algn="tl">
                    <a:srgbClr val="000000">
                      <a:alpha val="43137"/>
                    </a:srgbClr>
                  </a:outerShdw>
                </a:effectLst>
              </a:endParaRPr>
            </a:p>
          </p:txBody>
        </p:sp>
        <p:sp>
          <p:nvSpPr>
            <p:cNvPr id="30" name="TextBox 29"/>
            <p:cNvSpPr txBox="1"/>
            <p:nvPr/>
          </p:nvSpPr>
          <p:spPr>
            <a:xfrm>
              <a:off x="10548535" y="2155812"/>
              <a:ext cx="987789" cy="372299"/>
            </a:xfrm>
            <a:prstGeom prst="rect">
              <a:avLst/>
            </a:prstGeom>
            <a:noFill/>
          </p:spPr>
          <p:txBody>
            <a:bodyPr wrap="square" rtlCol="0">
              <a:spAutoFit/>
            </a:bodyPr>
            <a:lstStyle/>
            <a:p>
              <a:r>
                <a:rPr lang="en-US" sz="1400" b="1" dirty="0">
                  <a:solidFill>
                    <a:srgbClr val="92D050"/>
                  </a:solidFill>
                  <a:effectLst>
                    <a:outerShdw blurRad="38100" dist="38100" dir="2700000" algn="tl">
                      <a:srgbClr val="000000">
                        <a:alpha val="43137"/>
                      </a:srgbClr>
                    </a:outerShdw>
                  </a:effectLst>
                </a:rPr>
                <a:t>R = 0.39</a:t>
              </a:r>
              <a:endParaRPr lang="en-US" sz="1400" b="1" dirty="0">
                <a:solidFill>
                  <a:srgbClr val="92D050"/>
                </a:solidFill>
                <a:effectLst>
                  <a:outerShdw blurRad="38100" dist="38100" dir="2700000" algn="tl">
                    <a:srgbClr val="000000">
                      <a:alpha val="43137"/>
                    </a:srgbClr>
                  </a:outerShdw>
                </a:effectLst>
              </a:endParaRPr>
            </a:p>
          </p:txBody>
        </p:sp>
        <p:sp>
          <p:nvSpPr>
            <p:cNvPr id="38" name="TextBox 37"/>
            <p:cNvSpPr txBox="1"/>
            <p:nvPr/>
          </p:nvSpPr>
          <p:spPr>
            <a:xfrm>
              <a:off x="10548535" y="2499238"/>
              <a:ext cx="1071410" cy="372299"/>
            </a:xfrm>
            <a:prstGeom prst="rect">
              <a:avLst/>
            </a:prstGeom>
            <a:noFill/>
          </p:spPr>
          <p:txBody>
            <a:bodyPr wrap="square" rtlCol="0">
              <a:spAutoFit/>
            </a:bodyPr>
            <a:lstStyle/>
            <a:p>
              <a:r>
                <a:rPr lang="en-US" sz="1400" b="1" dirty="0">
                  <a:solidFill>
                    <a:srgbClr val="C00000"/>
                  </a:solidFill>
                  <a:effectLst>
                    <a:outerShdw blurRad="38100" dist="38100" dir="2700000" algn="tl">
                      <a:srgbClr val="000000">
                        <a:alpha val="43137"/>
                      </a:srgbClr>
                    </a:outerShdw>
                  </a:effectLst>
                </a:rPr>
                <a:t>R = 0.5</a:t>
              </a:r>
              <a:endParaRPr lang="en-US" sz="1400" b="1" dirty="0">
                <a:solidFill>
                  <a:srgbClr val="C00000"/>
                </a:solidFill>
                <a:effectLst>
                  <a:outerShdw blurRad="38100" dist="38100" dir="2700000" algn="tl">
                    <a:srgbClr val="000000">
                      <a:alpha val="43137"/>
                    </a:srgbClr>
                  </a:outerShdw>
                </a:effectLst>
              </a:endParaRPr>
            </a:p>
          </p:txBody>
        </p:sp>
      </p:grpSp>
      <p:graphicFrame>
        <p:nvGraphicFramePr>
          <p:cNvPr id="2" name="Chart 1"/>
          <p:cNvGraphicFramePr>
            <a:graphicFrameLocks/>
          </p:cNvGraphicFramePr>
          <p:nvPr>
            <p:extLst>
              <p:ext uri="{D42A27DB-BD31-4B8C-83A1-F6EECF244321}">
                <p14:modId xmlns:p14="http://schemas.microsoft.com/office/powerpoint/2010/main" val="736099556"/>
              </p:ext>
            </p:extLst>
          </p:nvPr>
        </p:nvGraphicFramePr>
        <p:xfrm>
          <a:off x="94119" y="955117"/>
          <a:ext cx="4156049" cy="2358281"/>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3" name="Chart 2"/>
          <p:cNvGraphicFramePr>
            <a:graphicFrameLocks/>
          </p:cNvGraphicFramePr>
          <p:nvPr>
            <p:extLst>
              <p:ext uri="{D42A27DB-BD31-4B8C-83A1-F6EECF244321}">
                <p14:modId xmlns:p14="http://schemas.microsoft.com/office/powerpoint/2010/main" val="828730687"/>
              </p:ext>
            </p:extLst>
          </p:nvPr>
        </p:nvGraphicFramePr>
        <p:xfrm>
          <a:off x="93883" y="3286048"/>
          <a:ext cx="4156521" cy="2596299"/>
        </p:xfrm>
        <a:graphic>
          <a:graphicData uri="http://schemas.openxmlformats.org/drawingml/2006/chart">
            <c:chart xmlns:c="http://schemas.openxmlformats.org/drawingml/2006/chart" xmlns:r="http://schemas.openxmlformats.org/officeDocument/2006/relationships" r:id="rId9"/>
          </a:graphicData>
        </a:graphic>
      </p:graphicFrame>
      <p:sp>
        <p:nvSpPr>
          <p:cNvPr id="6" name="Title 5"/>
          <p:cNvSpPr>
            <a:spLocks noGrp="1"/>
          </p:cNvSpPr>
          <p:nvPr>
            <p:ph type="title"/>
          </p:nvPr>
        </p:nvSpPr>
        <p:spPr>
          <a:xfrm>
            <a:off x="1311299" y="95964"/>
            <a:ext cx="7271590" cy="832739"/>
          </a:xfrm>
        </p:spPr>
        <p:txBody>
          <a:bodyPr>
            <a:normAutofit fontScale="90000"/>
          </a:bodyPr>
          <a:lstStyle/>
          <a:p>
            <a:pPr algn="ctr"/>
            <a:r>
              <a:rPr lang="en-US" sz="4800" dirty="0">
                <a:effectLst>
                  <a:outerShdw blurRad="38100" dist="38100" dir="2700000" algn="tl">
                    <a:srgbClr val="000000">
                      <a:alpha val="43137"/>
                    </a:srgbClr>
                  </a:outerShdw>
                </a:effectLst>
              </a:rPr>
              <a:t>Results analysis and simulations</a:t>
            </a:r>
            <a:endParaRPr lang="en-US" sz="4800" dirty="0">
              <a:effectLst>
                <a:outerShdw blurRad="38100" dist="38100" dir="2700000" algn="tl">
                  <a:srgbClr val="000000">
                    <a:alpha val="43137"/>
                  </a:srgbClr>
                </a:outerShdw>
              </a:effectLst>
            </a:endParaRPr>
          </a:p>
        </p:txBody>
      </p:sp>
      <p:grpSp>
        <p:nvGrpSpPr>
          <p:cNvPr id="7" name="Group 6"/>
          <p:cNvGrpSpPr/>
          <p:nvPr/>
        </p:nvGrpSpPr>
        <p:grpSpPr>
          <a:xfrm>
            <a:off x="4692748" y="2002852"/>
            <a:ext cx="3646721" cy="2569148"/>
            <a:chOff x="5946608" y="2785278"/>
            <a:chExt cx="3646720" cy="2569148"/>
          </a:xfrm>
        </p:grpSpPr>
        <p:sp>
          <p:nvSpPr>
            <p:cNvPr id="10" name="Oval 9"/>
            <p:cNvSpPr/>
            <p:nvPr/>
          </p:nvSpPr>
          <p:spPr>
            <a:xfrm rot="985887">
              <a:off x="5946608" y="2785278"/>
              <a:ext cx="403271" cy="331332"/>
            </a:xfrm>
            <a:prstGeom prst="ellipse">
              <a:avLst/>
            </a:prstGeom>
            <a:noFill/>
            <a:ln w="38100">
              <a:solidFill>
                <a:srgbClr val="C00000"/>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11" name="Oval 10"/>
            <p:cNvSpPr/>
            <p:nvPr/>
          </p:nvSpPr>
          <p:spPr>
            <a:xfrm>
              <a:off x="9150749" y="4923692"/>
              <a:ext cx="442579" cy="430734"/>
            </a:xfrm>
            <a:prstGeom prst="ellipse">
              <a:avLst/>
            </a:prstGeom>
            <a:noFill/>
            <a:ln w="38100">
              <a:solidFill>
                <a:srgbClr val="C00000"/>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grpSp>
      <p:grpSp>
        <p:nvGrpSpPr>
          <p:cNvPr id="29" name="Group 28"/>
          <p:cNvGrpSpPr/>
          <p:nvPr/>
        </p:nvGrpSpPr>
        <p:grpSpPr>
          <a:xfrm>
            <a:off x="862455" y="5915027"/>
            <a:ext cx="1371600" cy="369332"/>
            <a:chOff x="381000" y="5810250"/>
            <a:chExt cx="1371600" cy="369331"/>
          </a:xfrm>
        </p:grpSpPr>
        <p:cxnSp>
          <p:nvCxnSpPr>
            <p:cNvPr id="23" name="Straight Connector 22"/>
            <p:cNvCxnSpPr/>
            <p:nvPr/>
          </p:nvCxnSpPr>
          <p:spPr>
            <a:xfrm>
              <a:off x="381000" y="6000750"/>
              <a:ext cx="371475" cy="0"/>
            </a:xfrm>
            <a:prstGeom prst="line">
              <a:avLst/>
            </a:prstGeom>
            <a:ln w="38100" cap="rnd">
              <a:solidFill>
                <a:srgbClr val="0070C0"/>
              </a:solidFill>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504825" y="5924551"/>
              <a:ext cx="142875" cy="1524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790957" y="5810250"/>
              <a:ext cx="961643" cy="369331"/>
            </a:xfrm>
            <a:prstGeom prst="rect">
              <a:avLst/>
            </a:prstGeom>
            <a:noFill/>
          </p:spPr>
          <p:txBody>
            <a:bodyPr wrap="square" rtlCol="0">
              <a:spAutoFit/>
            </a:bodyPr>
            <a:lstStyle/>
            <a:p>
              <a:r>
                <a:rPr lang="en-US" dirty="0"/>
                <a:t>Training</a:t>
              </a:r>
              <a:endParaRPr lang="en-US" dirty="0"/>
            </a:p>
          </p:txBody>
        </p:sp>
      </p:grpSp>
      <p:grpSp>
        <p:nvGrpSpPr>
          <p:cNvPr id="39" name="Group 38"/>
          <p:cNvGrpSpPr/>
          <p:nvPr/>
        </p:nvGrpSpPr>
        <p:grpSpPr>
          <a:xfrm>
            <a:off x="2172144" y="5895975"/>
            <a:ext cx="2142743" cy="369332"/>
            <a:chOff x="1895857" y="5810250"/>
            <a:chExt cx="2142743" cy="369331"/>
          </a:xfrm>
        </p:grpSpPr>
        <p:cxnSp>
          <p:nvCxnSpPr>
            <p:cNvPr id="31" name="Straight Connector 30"/>
            <p:cNvCxnSpPr/>
            <p:nvPr/>
          </p:nvCxnSpPr>
          <p:spPr>
            <a:xfrm>
              <a:off x="1895857" y="6000750"/>
              <a:ext cx="371475" cy="0"/>
            </a:xfrm>
            <a:prstGeom prst="lin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cxnSp>
        <p:sp>
          <p:nvSpPr>
            <p:cNvPr id="32" name="Oval 31"/>
            <p:cNvSpPr/>
            <p:nvPr/>
          </p:nvSpPr>
          <p:spPr>
            <a:xfrm>
              <a:off x="2019682" y="5924551"/>
              <a:ext cx="142875" cy="1524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2305814" y="5810250"/>
              <a:ext cx="1732786" cy="369331"/>
            </a:xfrm>
            <a:prstGeom prst="rect">
              <a:avLst/>
            </a:prstGeom>
            <a:noFill/>
          </p:spPr>
          <p:txBody>
            <a:bodyPr wrap="square" rtlCol="0">
              <a:spAutoFit/>
            </a:bodyPr>
            <a:lstStyle/>
            <a:p>
              <a:r>
                <a:rPr lang="en-US" dirty="0"/>
                <a:t>Cross Validation</a:t>
              </a:r>
              <a:endParaRPr lang="en-US" dirty="0"/>
            </a:p>
          </p:txBody>
        </p:sp>
      </p:grpSp>
      <p:grpSp>
        <p:nvGrpSpPr>
          <p:cNvPr id="34" name="Group 33"/>
          <p:cNvGrpSpPr/>
          <p:nvPr/>
        </p:nvGrpSpPr>
        <p:grpSpPr>
          <a:xfrm>
            <a:off x="861601" y="6322458"/>
            <a:ext cx="1371600" cy="369332"/>
            <a:chOff x="381000" y="5810250"/>
            <a:chExt cx="1371600" cy="369331"/>
          </a:xfrm>
        </p:grpSpPr>
        <p:cxnSp>
          <p:nvCxnSpPr>
            <p:cNvPr id="35" name="Straight Connector 34"/>
            <p:cNvCxnSpPr/>
            <p:nvPr/>
          </p:nvCxnSpPr>
          <p:spPr>
            <a:xfrm>
              <a:off x="381000" y="6000750"/>
              <a:ext cx="371475" cy="0"/>
            </a:xfrm>
            <a:prstGeom prst="line">
              <a:avLst/>
            </a:prstGeom>
            <a:ln w="38100" cap="rnd">
              <a:solidFill>
                <a:schemeClr val="accent6"/>
              </a:solidFill>
            </a:ln>
          </p:spPr>
          <p:style>
            <a:lnRef idx="1">
              <a:schemeClr val="accent1"/>
            </a:lnRef>
            <a:fillRef idx="0">
              <a:schemeClr val="accent1"/>
            </a:fillRef>
            <a:effectRef idx="0">
              <a:schemeClr val="accent1"/>
            </a:effectRef>
            <a:fontRef idx="minor">
              <a:schemeClr val="tx1"/>
            </a:fontRef>
          </p:style>
        </p:cxnSp>
        <p:sp>
          <p:nvSpPr>
            <p:cNvPr id="36" name="Oval 35"/>
            <p:cNvSpPr/>
            <p:nvPr/>
          </p:nvSpPr>
          <p:spPr>
            <a:xfrm>
              <a:off x="504825" y="5924551"/>
              <a:ext cx="142875" cy="1524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790957" y="5810250"/>
              <a:ext cx="961643" cy="369331"/>
            </a:xfrm>
            <a:prstGeom prst="rect">
              <a:avLst/>
            </a:prstGeom>
            <a:noFill/>
          </p:spPr>
          <p:txBody>
            <a:bodyPr wrap="square" rtlCol="0">
              <a:spAutoFit/>
            </a:bodyPr>
            <a:lstStyle/>
            <a:p>
              <a:r>
                <a:rPr lang="en-US" dirty="0"/>
                <a:t>Testing</a:t>
              </a:r>
              <a:endParaRPr lang="en-US" dirty="0"/>
            </a:p>
          </p:txBody>
        </p:sp>
      </p:grpSp>
      <p:grpSp>
        <p:nvGrpSpPr>
          <p:cNvPr id="44" name="Group 43"/>
          <p:cNvGrpSpPr/>
          <p:nvPr/>
        </p:nvGrpSpPr>
        <p:grpSpPr>
          <a:xfrm>
            <a:off x="2233204" y="6322458"/>
            <a:ext cx="1798891" cy="369332"/>
            <a:chOff x="5223318" y="5810250"/>
            <a:chExt cx="1798890" cy="369331"/>
          </a:xfrm>
        </p:grpSpPr>
        <p:sp>
          <p:nvSpPr>
            <p:cNvPr id="42" name="Rectangle 41"/>
            <p:cNvSpPr/>
            <p:nvPr/>
          </p:nvSpPr>
          <p:spPr>
            <a:xfrm>
              <a:off x="5223318" y="5924551"/>
              <a:ext cx="142875" cy="1524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5445057" y="5810250"/>
              <a:ext cx="1577151" cy="369331"/>
            </a:xfrm>
            <a:prstGeom prst="rect">
              <a:avLst/>
            </a:prstGeom>
            <a:noFill/>
          </p:spPr>
          <p:txBody>
            <a:bodyPr wrap="square" rtlCol="0">
              <a:spAutoFit/>
            </a:bodyPr>
            <a:lstStyle/>
            <a:p>
              <a:r>
                <a:rPr lang="en-US" dirty="0"/>
                <a:t>Real Challenge</a:t>
              </a:r>
              <a:endParaRPr lang="en-US" dirty="0"/>
            </a:p>
          </p:txBody>
        </p:sp>
      </p:grpSp>
    </p:spTree>
    <p:extLst>
      <p:ext uri="{BB962C8B-B14F-4D97-AF65-F5344CB8AC3E}">
        <p14:creationId xmlns:p14="http://schemas.microsoft.com/office/powerpoint/2010/main" val="843820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circle(in)">
                                      <p:cBhvr>
                                        <p:cTn id="3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181492" y="450635"/>
            <a:ext cx="8845278" cy="1325563"/>
          </a:xfrm>
        </p:spPr>
        <p:txBody>
          <a:bodyPr>
            <a:normAutofit/>
          </a:bodyPr>
          <a:lstStyle/>
          <a:p>
            <a:r>
              <a:rPr lang="en-US" sz="4800" dirty="0">
                <a:effectLst>
                  <a:outerShdw blurRad="38100" dist="38100" dir="2700000" algn="tl">
                    <a:srgbClr val="000000">
                      <a:alpha val="43137"/>
                    </a:srgbClr>
                  </a:outerShdw>
                </a:effectLst>
              </a:rPr>
              <a:t>NAGLU prediction outlier examples</a:t>
            </a:r>
            <a:endParaRPr lang="en-US" sz="4800" dirty="0">
              <a:effectLst>
                <a:outerShdw blurRad="38100" dist="38100" dir="2700000" algn="tl">
                  <a:srgbClr val="000000">
                    <a:alpha val="43137"/>
                  </a:srgbClr>
                </a:outerShdw>
              </a:effectLst>
            </a:endParaRPr>
          </a:p>
        </p:txBody>
      </p:sp>
      <p:grpSp>
        <p:nvGrpSpPr>
          <p:cNvPr id="10" name="Group 9"/>
          <p:cNvGrpSpPr/>
          <p:nvPr/>
        </p:nvGrpSpPr>
        <p:grpSpPr>
          <a:xfrm>
            <a:off x="4995641" y="1960864"/>
            <a:ext cx="3227833" cy="4428160"/>
            <a:chOff x="8569917" y="1960864"/>
            <a:chExt cx="3227833" cy="4428160"/>
          </a:xfrm>
        </p:grpSpPr>
        <p:grpSp>
          <p:nvGrpSpPr>
            <p:cNvPr id="20" name="Group 19"/>
            <p:cNvGrpSpPr/>
            <p:nvPr/>
          </p:nvGrpSpPr>
          <p:grpSpPr>
            <a:xfrm>
              <a:off x="8569917" y="1960864"/>
              <a:ext cx="3227832" cy="3597162"/>
              <a:chOff x="8569917" y="1960864"/>
              <a:chExt cx="3227832" cy="3597162"/>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9917" y="1960864"/>
                <a:ext cx="3227832" cy="3227832"/>
              </a:xfrm>
              <a:prstGeom prst="rect">
                <a:avLst/>
              </a:prstGeom>
            </p:spPr>
          </p:pic>
          <p:sp>
            <p:nvSpPr>
              <p:cNvPr id="9" name="TextBox 8"/>
              <p:cNvSpPr txBox="1"/>
              <p:nvPr/>
            </p:nvSpPr>
            <p:spPr>
              <a:xfrm>
                <a:off x="9763209" y="5188694"/>
                <a:ext cx="841248" cy="369332"/>
              </a:xfrm>
              <a:prstGeom prst="rect">
                <a:avLst/>
              </a:prstGeom>
              <a:noFill/>
            </p:spPr>
            <p:txBody>
              <a:bodyPr wrap="square" rtlCol="0">
                <a:spAutoFit/>
              </a:bodyPr>
              <a:lstStyle/>
              <a:p>
                <a:r>
                  <a:rPr lang="en-US" b="1" dirty="0">
                    <a:solidFill>
                      <a:schemeClr val="accent2"/>
                    </a:solidFill>
                    <a:effectLst>
                      <a:outerShdw blurRad="38100" dist="38100" dir="2700000" algn="tl">
                        <a:srgbClr val="000000">
                          <a:alpha val="43137"/>
                        </a:srgbClr>
                      </a:outerShdw>
                    </a:effectLst>
                  </a:rPr>
                  <a:t>P283L</a:t>
                </a:r>
                <a:endParaRPr lang="en-US" b="1" dirty="0">
                  <a:solidFill>
                    <a:schemeClr val="accent2"/>
                  </a:solidFill>
                  <a:effectLst>
                    <a:outerShdw blurRad="38100" dist="38100" dir="2700000" algn="tl">
                      <a:srgbClr val="000000">
                        <a:alpha val="43137"/>
                      </a:srgbClr>
                    </a:outerShdw>
                  </a:effectLst>
                </a:endParaRPr>
              </a:p>
            </p:txBody>
          </p:sp>
        </p:grpSp>
        <p:sp>
          <p:nvSpPr>
            <p:cNvPr id="21" name="TextBox 20"/>
            <p:cNvSpPr txBox="1"/>
            <p:nvPr/>
          </p:nvSpPr>
          <p:spPr>
            <a:xfrm>
              <a:off x="8569918" y="5558027"/>
              <a:ext cx="3227832" cy="830997"/>
            </a:xfrm>
            <a:prstGeom prst="rect">
              <a:avLst/>
            </a:prstGeom>
            <a:noFill/>
          </p:spPr>
          <p:txBody>
            <a:bodyPr wrap="square" rtlCol="0">
              <a:spAutoFit/>
            </a:bodyPr>
            <a:lstStyle/>
            <a:p>
              <a:pPr algn="ctr"/>
              <a:r>
                <a:rPr lang="en-US" sz="1600" dirty="0"/>
                <a:t>Conserved position</a:t>
              </a:r>
            </a:p>
            <a:p>
              <a:pPr algn="ctr"/>
              <a:r>
                <a:rPr lang="en-US" sz="1600" dirty="0"/>
                <a:t>High impact: 11 / 11 methods</a:t>
              </a:r>
            </a:p>
            <a:p>
              <a:pPr algn="ctr"/>
              <a:r>
                <a:rPr lang="en-US" sz="1600" dirty="0"/>
                <a:t>FOLDX </a:t>
              </a:r>
              <a:r>
                <a:rPr lang="en-US" sz="1600" dirty="0" err="1"/>
                <a:t>ddg</a:t>
              </a:r>
              <a:r>
                <a:rPr lang="en-US" sz="1600" dirty="0"/>
                <a:t>: +2.7 kcal/</a:t>
              </a:r>
              <a:r>
                <a:rPr lang="en-US" sz="1600" dirty="0" err="1"/>
                <a:t>mol</a:t>
              </a:r>
              <a:endParaRPr lang="en-US" sz="1600" dirty="0"/>
            </a:p>
          </p:txBody>
        </p:sp>
      </p:grpSp>
      <p:grpSp>
        <p:nvGrpSpPr>
          <p:cNvPr id="5" name="Group 4"/>
          <p:cNvGrpSpPr/>
          <p:nvPr/>
        </p:nvGrpSpPr>
        <p:grpSpPr>
          <a:xfrm>
            <a:off x="476913" y="1960864"/>
            <a:ext cx="3338655" cy="4051844"/>
            <a:chOff x="747520" y="2090958"/>
            <a:chExt cx="3338655" cy="4051844"/>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520" y="2090958"/>
              <a:ext cx="3338655" cy="3097737"/>
            </a:xfrm>
            <a:prstGeom prst="rect">
              <a:avLst/>
            </a:prstGeom>
          </p:spPr>
        </p:pic>
        <p:sp>
          <p:nvSpPr>
            <p:cNvPr id="3" name="TextBox 2"/>
            <p:cNvSpPr txBox="1"/>
            <p:nvPr/>
          </p:nvSpPr>
          <p:spPr>
            <a:xfrm>
              <a:off x="1983005" y="5188695"/>
              <a:ext cx="867684" cy="369332"/>
            </a:xfrm>
            <a:prstGeom prst="rect">
              <a:avLst/>
            </a:prstGeom>
            <a:noFill/>
          </p:spPr>
          <p:txBody>
            <a:bodyPr wrap="square" rtlCol="0">
              <a:spAutoFit/>
            </a:bodyPr>
            <a:lstStyle/>
            <a:p>
              <a:r>
                <a:rPr lang="en-US" b="1" dirty="0">
                  <a:solidFill>
                    <a:schemeClr val="accent2"/>
                  </a:solidFill>
                  <a:effectLst>
                    <a:outerShdw blurRad="38100" dist="38100" dir="2700000" algn="tl">
                      <a:srgbClr val="000000">
                        <a:alpha val="43137"/>
                      </a:srgbClr>
                    </a:outerShdw>
                  </a:effectLst>
                </a:rPr>
                <a:t>A627V</a:t>
              </a:r>
              <a:endParaRPr lang="en-US" b="1" dirty="0">
                <a:solidFill>
                  <a:schemeClr val="accent2"/>
                </a:solidFill>
                <a:effectLst>
                  <a:outerShdw blurRad="38100" dist="38100" dir="2700000" algn="tl">
                    <a:srgbClr val="000000">
                      <a:alpha val="43137"/>
                    </a:srgbClr>
                  </a:outerShdw>
                </a:effectLst>
              </a:endParaRPr>
            </a:p>
          </p:txBody>
        </p:sp>
        <p:sp>
          <p:nvSpPr>
            <p:cNvPr id="23" name="TextBox 22"/>
            <p:cNvSpPr txBox="1"/>
            <p:nvPr/>
          </p:nvSpPr>
          <p:spPr>
            <a:xfrm>
              <a:off x="802931" y="5558027"/>
              <a:ext cx="3227832" cy="584775"/>
            </a:xfrm>
            <a:prstGeom prst="rect">
              <a:avLst/>
            </a:prstGeom>
            <a:noFill/>
          </p:spPr>
          <p:txBody>
            <a:bodyPr wrap="square" rtlCol="0">
              <a:spAutoFit/>
            </a:bodyPr>
            <a:lstStyle/>
            <a:p>
              <a:pPr algn="ctr"/>
              <a:r>
                <a:rPr lang="en-US" sz="1600" dirty="0"/>
                <a:t>Variable position</a:t>
              </a:r>
            </a:p>
            <a:p>
              <a:pPr algn="ctr"/>
              <a:r>
                <a:rPr lang="en-US" sz="1600" dirty="0"/>
                <a:t>High impact: 1 / 11 methods</a:t>
              </a:r>
            </a:p>
          </p:txBody>
        </p:sp>
      </p:grpSp>
    </p:spTree>
    <p:extLst>
      <p:ext uri="{BB962C8B-B14F-4D97-AF65-F5344CB8AC3E}">
        <p14:creationId xmlns:p14="http://schemas.microsoft.com/office/powerpoint/2010/main" val="182645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strVal val="#ppt_x"/>
                                          </p:val>
                                        </p:tav>
                                        <p:tav tm="100000">
                                          <p:val>
                                            <p:strVal val="#ppt_x"/>
                                          </p:val>
                                        </p:tav>
                                      </p:tavLst>
                                    </p:anim>
                                    <p:anim calcmode="lin" valueType="num">
                                      <p:cBhvr>
                                        <p:cTn id="1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Chart 16"/>
          <p:cNvGraphicFramePr>
            <a:graphicFrameLocks noChangeAspect="1"/>
          </p:cNvGraphicFramePr>
          <p:nvPr>
            <p:extLst>
              <p:ext uri="{D42A27DB-BD31-4B8C-83A1-F6EECF244321}">
                <p14:modId xmlns:p14="http://schemas.microsoft.com/office/powerpoint/2010/main" val="1362208576"/>
              </p:ext>
            </p:extLst>
          </p:nvPr>
        </p:nvGraphicFramePr>
        <p:xfrm>
          <a:off x="4288448" y="1329839"/>
          <a:ext cx="4855552"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19" name="Title 27"/>
          <p:cNvSpPr txBox="1">
            <a:spLocks/>
          </p:cNvSpPr>
          <p:nvPr/>
        </p:nvSpPr>
        <p:spPr>
          <a:xfrm>
            <a:off x="347854" y="201055"/>
            <a:ext cx="8332850" cy="75460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a:effectLst>
                  <a:outerShdw blurRad="38100" dist="38100" dir="2700000" algn="tl">
                    <a:srgbClr val="000000">
                      <a:alpha val="43137"/>
                    </a:srgbClr>
                  </a:outerShdw>
                </a:effectLst>
              </a:rPr>
              <a:t>SUMO Ligase Prediction Performance</a:t>
            </a:r>
            <a:endParaRPr lang="en-US" sz="4000" dirty="0">
              <a:effectLst>
                <a:outerShdw blurRad="38100" dist="38100" dir="2700000" algn="tl">
                  <a:srgbClr val="000000">
                    <a:alpha val="43137"/>
                  </a:srgbClr>
                </a:outerShdw>
              </a:effectLst>
            </a:endParaRPr>
          </a:p>
        </p:txBody>
      </p:sp>
      <p:sp>
        <p:nvSpPr>
          <p:cNvPr id="21" name="Oval 20"/>
          <p:cNvSpPr/>
          <p:nvPr/>
        </p:nvSpPr>
        <p:spPr>
          <a:xfrm rot="16200000">
            <a:off x="4078626" y="2293796"/>
            <a:ext cx="2551376" cy="809278"/>
          </a:xfrm>
          <a:prstGeom prst="ellipse">
            <a:avLst/>
          </a:prstGeom>
          <a:noFill/>
          <a:ln w="28575">
            <a:solidFill>
              <a:schemeClr val="accent4"/>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22" name="Oval 21"/>
          <p:cNvSpPr/>
          <p:nvPr/>
        </p:nvSpPr>
        <p:spPr>
          <a:xfrm>
            <a:off x="6024201" y="4175233"/>
            <a:ext cx="2656503" cy="889135"/>
          </a:xfrm>
          <a:prstGeom prst="ellipse">
            <a:avLst/>
          </a:prstGeom>
          <a:noFill/>
          <a:ln w="28575">
            <a:solidFill>
              <a:schemeClr val="accent4"/>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24" name="Rectangle 23"/>
          <p:cNvSpPr/>
          <p:nvPr/>
        </p:nvSpPr>
        <p:spPr>
          <a:xfrm rot="16200000">
            <a:off x="4967645" y="3572598"/>
            <a:ext cx="1582616" cy="1400924"/>
          </a:xfrm>
          <a:prstGeom prst="rect">
            <a:avLst/>
          </a:prstGeom>
          <a:noFill/>
          <a:ln w="28575">
            <a:solidFill>
              <a:schemeClr val="accent4"/>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graphicFrame>
        <p:nvGraphicFramePr>
          <p:cNvPr id="9" name="Chart 8"/>
          <p:cNvGraphicFramePr>
            <a:graphicFrameLocks/>
          </p:cNvGraphicFramePr>
          <p:nvPr>
            <p:extLst>
              <p:ext uri="{D42A27DB-BD31-4B8C-83A1-F6EECF244321}">
                <p14:modId xmlns:p14="http://schemas.microsoft.com/office/powerpoint/2010/main" val="1310254621"/>
              </p:ext>
            </p:extLst>
          </p:nvPr>
        </p:nvGraphicFramePr>
        <p:xfrm>
          <a:off x="88968" y="1642965"/>
          <a:ext cx="4178232" cy="420071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23794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circle(in)">
                                      <p:cBhvr>
                                        <p:cTn id="13" dur="20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ppt_x"/>
                                          </p:val>
                                        </p:tav>
                                        <p:tav tm="100000">
                                          <p:val>
                                            <p:strVal val="#ppt_x"/>
                                          </p:val>
                                        </p:tav>
                                      </p:tavLst>
                                    </p:anim>
                                    <p:anim calcmode="lin" valueType="num">
                                      <p:cBhvr additive="base">
                                        <p:cTn id="19" dur="500" fill="hold"/>
                                        <p:tgtEl>
                                          <p:spTgt spid="21"/>
                                        </p:tgtEl>
                                        <p:attrNameLst>
                                          <p:attrName>ppt_y</p:attrName>
                                        </p:attrNameLst>
                                      </p:cBhvr>
                                      <p:tavLst>
                                        <p:tav tm="0">
                                          <p:val>
                                            <p:strVal val="0-#ppt_h/2"/>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1+#ppt_w/2"/>
                                          </p:val>
                                        </p:tav>
                                        <p:tav tm="100000">
                                          <p:val>
                                            <p:strVal val="#ppt_x"/>
                                          </p:val>
                                        </p:tav>
                                      </p:tavLst>
                                    </p:anim>
                                    <p:anim calcmode="lin" valueType="num">
                                      <p:cBhvr additive="base">
                                        <p:cTn id="23"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P spid="21" grpId="0" animBg="1"/>
      <p:bldP spid="22" grpId="0" animBg="1"/>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a:grpSpLocks noChangeAspect="1"/>
          </p:cNvGrpSpPr>
          <p:nvPr/>
        </p:nvGrpSpPr>
        <p:grpSpPr>
          <a:xfrm>
            <a:off x="4151376" y="1124712"/>
            <a:ext cx="4705237" cy="4572000"/>
            <a:chOff x="5667755" y="824310"/>
            <a:chExt cx="6038469" cy="5867478"/>
          </a:xfrm>
        </p:grpSpPr>
        <p:graphicFrame>
          <p:nvGraphicFramePr>
            <p:cNvPr id="25" name="Chart 24"/>
            <p:cNvGraphicFramePr>
              <a:graphicFrameLocks/>
            </p:cNvGraphicFramePr>
            <p:nvPr>
              <p:extLst>
                <p:ext uri="{D42A27DB-BD31-4B8C-83A1-F6EECF244321}">
                  <p14:modId xmlns:p14="http://schemas.microsoft.com/office/powerpoint/2010/main" val="1988750390"/>
                </p:ext>
              </p:extLst>
            </p:nvPr>
          </p:nvGraphicFramePr>
          <p:xfrm>
            <a:off x="5667755" y="824310"/>
            <a:ext cx="6038469" cy="5867478"/>
          </p:xfrm>
          <a:graphic>
            <a:graphicData uri="http://schemas.openxmlformats.org/drawingml/2006/chart">
              <c:chart xmlns:c="http://schemas.openxmlformats.org/drawingml/2006/chart" xmlns:r="http://schemas.openxmlformats.org/officeDocument/2006/relationships" r:id="rId3"/>
            </a:graphicData>
          </a:graphic>
        </p:graphicFrame>
        <p:sp>
          <p:nvSpPr>
            <p:cNvPr id="37" name="TextBox 36"/>
            <p:cNvSpPr txBox="1"/>
            <p:nvPr/>
          </p:nvSpPr>
          <p:spPr>
            <a:xfrm>
              <a:off x="10037116" y="2269860"/>
              <a:ext cx="1626800" cy="592478"/>
            </a:xfrm>
            <a:prstGeom prst="rect">
              <a:avLst/>
            </a:prstGeom>
            <a:noFill/>
          </p:spPr>
          <p:txBody>
            <a:bodyPr wrap="square" rtlCol="0">
              <a:spAutoFit/>
            </a:bodyPr>
            <a:lstStyle/>
            <a:p>
              <a:r>
                <a:rPr lang="en-US" sz="2400" b="1" dirty="0">
                  <a:solidFill>
                    <a:srgbClr val="92D050"/>
                  </a:solidFill>
                  <a:effectLst>
                    <a:outerShdw blurRad="38100" dist="38100" dir="2700000" algn="tl">
                      <a:srgbClr val="000000">
                        <a:alpha val="43137"/>
                      </a:srgbClr>
                    </a:outerShdw>
                  </a:effectLst>
                </a:rPr>
                <a:t>R = 0.59</a:t>
              </a:r>
              <a:endParaRPr lang="en-US" sz="2400" b="1" dirty="0">
                <a:solidFill>
                  <a:srgbClr val="92D050"/>
                </a:solidFill>
                <a:effectLst>
                  <a:outerShdw blurRad="38100" dist="38100" dir="2700000" algn="tl">
                    <a:srgbClr val="000000">
                      <a:alpha val="43137"/>
                    </a:srgbClr>
                  </a:outerShdw>
                </a:effectLst>
              </a:endParaRPr>
            </a:p>
          </p:txBody>
        </p:sp>
      </p:grpSp>
      <p:grpSp>
        <p:nvGrpSpPr>
          <p:cNvPr id="6" name="Group 5"/>
          <p:cNvGrpSpPr>
            <a:grpSpLocks noChangeAspect="1"/>
          </p:cNvGrpSpPr>
          <p:nvPr/>
        </p:nvGrpSpPr>
        <p:grpSpPr>
          <a:xfrm>
            <a:off x="4151376" y="1124712"/>
            <a:ext cx="4705237" cy="4572000"/>
            <a:chOff x="5669280" y="822960"/>
            <a:chExt cx="6038469" cy="5867478"/>
          </a:xfrm>
        </p:grpSpPr>
        <p:graphicFrame>
          <p:nvGraphicFramePr>
            <p:cNvPr id="26" name="Chart 25"/>
            <p:cNvGraphicFramePr>
              <a:graphicFrameLocks/>
            </p:cNvGraphicFramePr>
            <p:nvPr>
              <p:extLst>
                <p:ext uri="{D42A27DB-BD31-4B8C-83A1-F6EECF244321}">
                  <p14:modId xmlns:p14="http://schemas.microsoft.com/office/powerpoint/2010/main" val="237341392"/>
                </p:ext>
              </p:extLst>
            </p:nvPr>
          </p:nvGraphicFramePr>
          <p:xfrm>
            <a:off x="5669280" y="822960"/>
            <a:ext cx="6038469" cy="5867478"/>
          </p:xfrm>
          <a:graphic>
            <a:graphicData uri="http://schemas.openxmlformats.org/drawingml/2006/chart">
              <c:chart xmlns:c="http://schemas.openxmlformats.org/drawingml/2006/chart" xmlns:r="http://schemas.openxmlformats.org/officeDocument/2006/relationships" r:id="rId4"/>
            </a:graphicData>
          </a:graphic>
        </p:graphicFrame>
        <p:sp>
          <p:nvSpPr>
            <p:cNvPr id="35" name="TextBox 34"/>
            <p:cNvSpPr txBox="1"/>
            <p:nvPr/>
          </p:nvSpPr>
          <p:spPr>
            <a:xfrm>
              <a:off x="9407139" y="3627165"/>
              <a:ext cx="1680587" cy="592478"/>
            </a:xfrm>
            <a:prstGeom prst="rect">
              <a:avLst/>
            </a:prstGeom>
            <a:noFill/>
          </p:spPr>
          <p:txBody>
            <a:bodyPr wrap="square" rtlCol="0">
              <a:spAutoFit/>
            </a:bodyPr>
            <a:lstStyle/>
            <a:p>
              <a:r>
                <a:rPr lang="en-US" sz="2400" b="1" dirty="0">
                  <a:solidFill>
                    <a:srgbClr val="C00000"/>
                  </a:solidFill>
                  <a:effectLst>
                    <a:outerShdw blurRad="38100" dist="38100" dir="2700000" algn="tl">
                      <a:srgbClr val="000000">
                        <a:alpha val="43137"/>
                      </a:srgbClr>
                    </a:outerShdw>
                  </a:effectLst>
                </a:rPr>
                <a:t>R = 0.29</a:t>
              </a:r>
              <a:endParaRPr lang="en-US" sz="2400" b="1" dirty="0">
                <a:solidFill>
                  <a:srgbClr val="C00000"/>
                </a:solidFill>
                <a:effectLst>
                  <a:outerShdw blurRad="38100" dist="38100" dir="2700000" algn="tl">
                    <a:srgbClr val="000000">
                      <a:alpha val="43137"/>
                    </a:srgbClr>
                  </a:outerShdw>
                </a:effectLst>
              </a:endParaRPr>
            </a:p>
          </p:txBody>
        </p:sp>
        <p:sp>
          <p:nvSpPr>
            <p:cNvPr id="36" name="TextBox 35"/>
            <p:cNvSpPr txBox="1"/>
            <p:nvPr/>
          </p:nvSpPr>
          <p:spPr>
            <a:xfrm>
              <a:off x="9354595" y="4521186"/>
              <a:ext cx="1696215" cy="592478"/>
            </a:xfrm>
            <a:prstGeom prst="rect">
              <a:avLst/>
            </a:prstGeom>
            <a:noFill/>
          </p:spPr>
          <p:txBody>
            <a:bodyPr wrap="square" rtlCol="0">
              <a:spAutoFit/>
            </a:bodyPr>
            <a:lstStyle/>
            <a:p>
              <a:r>
                <a:rPr lang="en-US" sz="2400" b="1" dirty="0">
                  <a:solidFill>
                    <a:srgbClr val="0070C0"/>
                  </a:solidFill>
                  <a:effectLst>
                    <a:outerShdw blurRad="38100" dist="38100" dir="2700000" algn="tl">
                      <a:srgbClr val="000000">
                        <a:alpha val="43137"/>
                      </a:srgbClr>
                    </a:outerShdw>
                  </a:effectLst>
                </a:rPr>
                <a:t>R = 0.35</a:t>
              </a:r>
              <a:endParaRPr lang="en-US" sz="2400" b="1" dirty="0">
                <a:solidFill>
                  <a:srgbClr val="0070C0"/>
                </a:solidFill>
                <a:effectLst>
                  <a:outerShdw blurRad="38100" dist="38100" dir="2700000" algn="tl">
                    <a:srgbClr val="000000">
                      <a:alpha val="43137"/>
                    </a:srgbClr>
                  </a:outerShdw>
                </a:effectLst>
              </a:endParaRPr>
            </a:p>
          </p:txBody>
        </p:sp>
      </p:grpSp>
      <p:grpSp>
        <p:nvGrpSpPr>
          <p:cNvPr id="4" name="Group 3"/>
          <p:cNvGrpSpPr>
            <a:grpSpLocks noChangeAspect="1"/>
          </p:cNvGrpSpPr>
          <p:nvPr/>
        </p:nvGrpSpPr>
        <p:grpSpPr>
          <a:xfrm>
            <a:off x="4151376" y="1124712"/>
            <a:ext cx="4705237" cy="4572000"/>
            <a:chOff x="5669280" y="822960"/>
            <a:chExt cx="6038469" cy="5867478"/>
          </a:xfrm>
        </p:grpSpPr>
        <p:graphicFrame>
          <p:nvGraphicFramePr>
            <p:cNvPr id="27" name="Chart 26"/>
            <p:cNvGraphicFramePr>
              <a:graphicFrameLocks/>
            </p:cNvGraphicFramePr>
            <p:nvPr>
              <p:extLst>
                <p:ext uri="{D42A27DB-BD31-4B8C-83A1-F6EECF244321}">
                  <p14:modId xmlns:p14="http://schemas.microsoft.com/office/powerpoint/2010/main" val="3112532045"/>
                </p:ext>
              </p:extLst>
            </p:nvPr>
          </p:nvGraphicFramePr>
          <p:xfrm>
            <a:off x="5669280" y="822960"/>
            <a:ext cx="6038469" cy="5867478"/>
          </p:xfrm>
          <a:graphic>
            <a:graphicData uri="http://schemas.openxmlformats.org/drawingml/2006/chart">
              <c:chart xmlns:c="http://schemas.openxmlformats.org/drawingml/2006/chart" xmlns:r="http://schemas.openxmlformats.org/officeDocument/2006/relationships" r:id="rId5"/>
            </a:graphicData>
          </a:graphic>
        </p:graphicFrame>
        <p:sp>
          <p:nvSpPr>
            <p:cNvPr id="34" name="TextBox 33"/>
            <p:cNvSpPr txBox="1"/>
            <p:nvPr/>
          </p:nvSpPr>
          <p:spPr>
            <a:xfrm>
              <a:off x="9596355" y="3281495"/>
              <a:ext cx="1556538" cy="592478"/>
            </a:xfrm>
            <a:prstGeom prst="rect">
              <a:avLst/>
            </a:prstGeom>
            <a:noFill/>
          </p:spPr>
          <p:txBody>
            <a:bodyPr wrap="square" rtlCol="0">
              <a:spAutoFit/>
            </a:bodyPr>
            <a:lstStyle/>
            <a:p>
              <a:r>
                <a:rPr lang="en-US" sz="2400" b="1" dirty="0">
                  <a:solidFill>
                    <a:srgbClr val="7030A0"/>
                  </a:solidFill>
                  <a:effectLst>
                    <a:outerShdw blurRad="38100" dist="38100" dir="2700000" algn="tl">
                      <a:srgbClr val="000000">
                        <a:alpha val="43137"/>
                      </a:srgbClr>
                    </a:outerShdw>
                  </a:effectLst>
                </a:rPr>
                <a:t>R = 0.27</a:t>
              </a:r>
              <a:endParaRPr lang="en-US" sz="2400" b="1" dirty="0">
                <a:solidFill>
                  <a:srgbClr val="7030A0"/>
                </a:solidFill>
                <a:effectLst>
                  <a:outerShdw blurRad="38100" dist="38100" dir="2700000" algn="tl">
                    <a:srgbClr val="000000">
                      <a:alpha val="43137"/>
                    </a:srgbClr>
                  </a:outerShdw>
                </a:effectLst>
              </a:endParaRPr>
            </a:p>
          </p:txBody>
        </p:sp>
      </p:grpSp>
      <p:graphicFrame>
        <p:nvGraphicFramePr>
          <p:cNvPr id="28" name="Chart 27"/>
          <p:cNvGraphicFramePr>
            <a:graphicFrameLocks noChangeAspect="1"/>
          </p:cNvGraphicFramePr>
          <p:nvPr>
            <p:extLst>
              <p:ext uri="{D42A27DB-BD31-4B8C-83A1-F6EECF244321}">
                <p14:modId xmlns:p14="http://schemas.microsoft.com/office/powerpoint/2010/main" val="3603963644"/>
              </p:ext>
            </p:extLst>
          </p:nvPr>
        </p:nvGraphicFramePr>
        <p:xfrm>
          <a:off x="4151376" y="1124712"/>
          <a:ext cx="4705237" cy="4572000"/>
        </p:xfrm>
        <a:graphic>
          <a:graphicData uri="http://schemas.openxmlformats.org/drawingml/2006/chart">
            <c:chart xmlns:c="http://schemas.openxmlformats.org/drawingml/2006/chart" xmlns:r="http://schemas.openxmlformats.org/officeDocument/2006/relationships" r:id="rId6"/>
          </a:graphicData>
        </a:graphic>
      </p:graphicFrame>
      <p:grpSp>
        <p:nvGrpSpPr>
          <p:cNvPr id="2" name="Group 1"/>
          <p:cNvGrpSpPr>
            <a:grpSpLocks noChangeAspect="1"/>
          </p:cNvGrpSpPr>
          <p:nvPr/>
        </p:nvGrpSpPr>
        <p:grpSpPr>
          <a:xfrm>
            <a:off x="4151376" y="1124712"/>
            <a:ext cx="4705237" cy="4572000"/>
            <a:chOff x="5669280" y="822960"/>
            <a:chExt cx="6038469" cy="5867478"/>
          </a:xfrm>
        </p:grpSpPr>
        <p:graphicFrame>
          <p:nvGraphicFramePr>
            <p:cNvPr id="29" name="Chart 28"/>
            <p:cNvGraphicFramePr>
              <a:graphicFrameLocks/>
            </p:cNvGraphicFramePr>
            <p:nvPr>
              <p:extLst>
                <p:ext uri="{D42A27DB-BD31-4B8C-83A1-F6EECF244321}">
                  <p14:modId xmlns:p14="http://schemas.microsoft.com/office/powerpoint/2010/main" val="38966250"/>
                </p:ext>
              </p:extLst>
            </p:nvPr>
          </p:nvGraphicFramePr>
          <p:xfrm>
            <a:off x="5669280" y="822960"/>
            <a:ext cx="6038469" cy="5867478"/>
          </p:xfrm>
          <a:graphic>
            <a:graphicData uri="http://schemas.openxmlformats.org/drawingml/2006/chart">
              <c:chart xmlns:c="http://schemas.openxmlformats.org/drawingml/2006/chart" xmlns:r="http://schemas.openxmlformats.org/officeDocument/2006/relationships" r:id="rId7"/>
            </a:graphicData>
          </a:graphic>
        </p:graphicFrame>
        <p:sp>
          <p:nvSpPr>
            <p:cNvPr id="30" name="TextBox 29"/>
            <p:cNvSpPr txBox="1"/>
            <p:nvPr/>
          </p:nvSpPr>
          <p:spPr>
            <a:xfrm>
              <a:off x="9880024" y="2338773"/>
              <a:ext cx="1152920" cy="434483"/>
            </a:xfrm>
            <a:prstGeom prst="rect">
              <a:avLst/>
            </a:prstGeom>
            <a:noFill/>
          </p:spPr>
          <p:txBody>
            <a:bodyPr wrap="square" rtlCol="0">
              <a:spAutoFit/>
            </a:bodyPr>
            <a:lstStyle/>
            <a:p>
              <a:r>
                <a:rPr lang="en-US" sz="1600" b="1" dirty="0">
                  <a:solidFill>
                    <a:srgbClr val="92D050"/>
                  </a:solidFill>
                  <a:effectLst>
                    <a:outerShdw blurRad="38100" dist="38100" dir="2700000" algn="tl">
                      <a:srgbClr val="000000">
                        <a:alpha val="43137"/>
                      </a:srgbClr>
                    </a:outerShdw>
                  </a:effectLst>
                </a:rPr>
                <a:t>R = 0.59</a:t>
              </a:r>
              <a:endParaRPr lang="en-US" sz="1600" b="1" dirty="0">
                <a:solidFill>
                  <a:srgbClr val="92D050"/>
                </a:solidFill>
                <a:effectLst>
                  <a:outerShdw blurRad="38100" dist="38100" dir="2700000" algn="tl">
                    <a:srgbClr val="000000">
                      <a:alpha val="43137"/>
                    </a:srgbClr>
                  </a:outerShdw>
                </a:effectLst>
              </a:endParaRPr>
            </a:p>
          </p:txBody>
        </p:sp>
        <p:sp>
          <p:nvSpPr>
            <p:cNvPr id="31" name="TextBox 30"/>
            <p:cNvSpPr txBox="1"/>
            <p:nvPr/>
          </p:nvSpPr>
          <p:spPr>
            <a:xfrm>
              <a:off x="10038641" y="3207248"/>
              <a:ext cx="1102620" cy="434483"/>
            </a:xfrm>
            <a:prstGeom prst="rect">
              <a:avLst/>
            </a:prstGeom>
            <a:noFill/>
          </p:spPr>
          <p:txBody>
            <a:bodyPr wrap="square" rtlCol="0">
              <a:spAutoFit/>
            </a:bodyPr>
            <a:lstStyle/>
            <a:p>
              <a:r>
                <a:rPr lang="en-US" sz="1400" b="1" dirty="0">
                  <a:solidFill>
                    <a:srgbClr val="7030A0"/>
                  </a:solidFill>
                  <a:effectLst>
                    <a:outerShdw blurRad="38100" dist="38100" dir="2700000" algn="tl">
                      <a:srgbClr val="000000">
                        <a:alpha val="43137"/>
                      </a:srgbClr>
                    </a:outerShdw>
                  </a:effectLst>
                </a:rPr>
                <a:t>R = </a:t>
              </a:r>
              <a:r>
                <a:rPr lang="en-US" sz="1600" b="1" dirty="0">
                  <a:solidFill>
                    <a:srgbClr val="7030A0"/>
                  </a:solidFill>
                  <a:effectLst>
                    <a:outerShdw blurRad="38100" dist="38100" dir="2700000" algn="tl">
                      <a:srgbClr val="000000">
                        <a:alpha val="43137"/>
                      </a:srgbClr>
                    </a:outerShdw>
                  </a:effectLst>
                </a:rPr>
                <a:t>0.27</a:t>
              </a:r>
              <a:endParaRPr lang="en-US" sz="1400" b="1" dirty="0">
                <a:solidFill>
                  <a:srgbClr val="7030A0"/>
                </a:solidFill>
                <a:effectLst>
                  <a:outerShdw blurRad="38100" dist="38100" dir="2700000" algn="tl">
                    <a:srgbClr val="000000">
                      <a:alpha val="43137"/>
                    </a:srgbClr>
                  </a:outerShdw>
                </a:effectLst>
              </a:endParaRPr>
            </a:p>
          </p:txBody>
        </p:sp>
        <p:sp>
          <p:nvSpPr>
            <p:cNvPr id="32" name="TextBox 31"/>
            <p:cNvSpPr txBox="1"/>
            <p:nvPr/>
          </p:nvSpPr>
          <p:spPr>
            <a:xfrm>
              <a:off x="10038641" y="3602839"/>
              <a:ext cx="1269294" cy="434483"/>
            </a:xfrm>
            <a:prstGeom prst="rect">
              <a:avLst/>
            </a:prstGeom>
            <a:noFill/>
          </p:spPr>
          <p:txBody>
            <a:bodyPr wrap="square" rtlCol="0">
              <a:spAutoFit/>
            </a:bodyPr>
            <a:lstStyle/>
            <a:p>
              <a:r>
                <a:rPr lang="en-US" sz="1400" b="1" dirty="0">
                  <a:solidFill>
                    <a:srgbClr val="C00000"/>
                  </a:solidFill>
                  <a:effectLst>
                    <a:outerShdw blurRad="38100" dist="38100" dir="2700000" algn="tl">
                      <a:srgbClr val="000000">
                        <a:alpha val="43137"/>
                      </a:srgbClr>
                    </a:outerShdw>
                  </a:effectLst>
                </a:rPr>
                <a:t>R = </a:t>
              </a:r>
              <a:r>
                <a:rPr lang="en-US" sz="1600" b="1" dirty="0">
                  <a:solidFill>
                    <a:srgbClr val="C00000"/>
                  </a:solidFill>
                  <a:effectLst>
                    <a:outerShdw blurRad="38100" dist="38100" dir="2700000" algn="tl">
                      <a:srgbClr val="000000">
                        <a:alpha val="43137"/>
                      </a:srgbClr>
                    </a:outerShdw>
                  </a:effectLst>
                </a:rPr>
                <a:t>0.29</a:t>
              </a:r>
              <a:endParaRPr lang="en-US" sz="1400" b="1" dirty="0">
                <a:solidFill>
                  <a:srgbClr val="C00000"/>
                </a:solidFill>
                <a:effectLst>
                  <a:outerShdw blurRad="38100" dist="38100" dir="2700000" algn="tl">
                    <a:srgbClr val="000000">
                      <a:alpha val="43137"/>
                    </a:srgbClr>
                  </a:outerShdw>
                </a:effectLst>
              </a:endParaRPr>
            </a:p>
          </p:txBody>
        </p:sp>
        <p:sp>
          <p:nvSpPr>
            <p:cNvPr id="33" name="TextBox 32"/>
            <p:cNvSpPr txBox="1"/>
            <p:nvPr/>
          </p:nvSpPr>
          <p:spPr>
            <a:xfrm>
              <a:off x="10038641" y="3893893"/>
              <a:ext cx="1135237" cy="434483"/>
            </a:xfrm>
            <a:prstGeom prst="rect">
              <a:avLst/>
            </a:prstGeom>
            <a:noFill/>
          </p:spPr>
          <p:txBody>
            <a:bodyPr wrap="square" rtlCol="0">
              <a:spAutoFit/>
            </a:bodyPr>
            <a:lstStyle/>
            <a:p>
              <a:r>
                <a:rPr lang="en-US" sz="1400" b="1" dirty="0">
                  <a:solidFill>
                    <a:srgbClr val="0070C0"/>
                  </a:solidFill>
                  <a:effectLst>
                    <a:outerShdw blurRad="38100" dist="38100" dir="2700000" algn="tl">
                      <a:srgbClr val="000000">
                        <a:alpha val="43137"/>
                      </a:srgbClr>
                    </a:outerShdw>
                  </a:effectLst>
                </a:rPr>
                <a:t>R = </a:t>
              </a:r>
              <a:r>
                <a:rPr lang="en-US" sz="1600" b="1" dirty="0">
                  <a:solidFill>
                    <a:srgbClr val="0070C0"/>
                  </a:solidFill>
                  <a:effectLst>
                    <a:outerShdw blurRad="38100" dist="38100" dir="2700000" algn="tl">
                      <a:srgbClr val="000000">
                        <a:alpha val="43137"/>
                      </a:srgbClr>
                    </a:outerShdw>
                  </a:effectLst>
                </a:rPr>
                <a:t>0.35</a:t>
              </a:r>
              <a:endParaRPr lang="en-US" sz="1400" b="1" dirty="0">
                <a:solidFill>
                  <a:srgbClr val="0070C0"/>
                </a:solidFill>
                <a:effectLst>
                  <a:outerShdw blurRad="38100" dist="38100" dir="2700000" algn="tl">
                    <a:srgbClr val="000000">
                      <a:alpha val="43137"/>
                    </a:srgbClr>
                  </a:outerShdw>
                </a:effectLst>
              </a:endParaRPr>
            </a:p>
          </p:txBody>
        </p:sp>
      </p:grpSp>
      <p:graphicFrame>
        <p:nvGraphicFramePr>
          <p:cNvPr id="3" name="Chart 2"/>
          <p:cNvGraphicFramePr>
            <a:graphicFrameLocks/>
          </p:cNvGraphicFramePr>
          <p:nvPr>
            <p:extLst>
              <p:ext uri="{D42A27DB-BD31-4B8C-83A1-F6EECF244321}">
                <p14:modId xmlns:p14="http://schemas.microsoft.com/office/powerpoint/2010/main" val="1107901262"/>
              </p:ext>
            </p:extLst>
          </p:nvPr>
        </p:nvGraphicFramePr>
        <p:xfrm>
          <a:off x="146492" y="1078992"/>
          <a:ext cx="3785389" cy="2502408"/>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5" name="Chart 4"/>
          <p:cNvGraphicFramePr>
            <a:graphicFrameLocks/>
          </p:cNvGraphicFramePr>
          <p:nvPr>
            <p:extLst>
              <p:ext uri="{D42A27DB-BD31-4B8C-83A1-F6EECF244321}">
                <p14:modId xmlns:p14="http://schemas.microsoft.com/office/powerpoint/2010/main" val="551231229"/>
              </p:ext>
            </p:extLst>
          </p:nvPr>
        </p:nvGraphicFramePr>
        <p:xfrm>
          <a:off x="146492" y="3445712"/>
          <a:ext cx="3987692" cy="2469315"/>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5"/>
          <p:cNvSpPr txBox="1">
            <a:spLocks/>
          </p:cNvSpPr>
          <p:nvPr/>
        </p:nvSpPr>
        <p:spPr>
          <a:xfrm>
            <a:off x="710434" y="104943"/>
            <a:ext cx="7953663" cy="83273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effectLst>
                  <a:outerShdw blurRad="38100" dist="38100" dir="2700000" algn="tl">
                    <a:srgbClr val="000000">
                      <a:alpha val="43137"/>
                    </a:srgbClr>
                  </a:outerShdw>
                </a:effectLst>
              </a:rPr>
              <a:t>Results analysis and simulations</a:t>
            </a:r>
            <a:endParaRPr lang="en-US" sz="4800" dirty="0">
              <a:effectLst>
                <a:outerShdw blurRad="38100" dist="38100" dir="2700000" algn="tl">
                  <a:srgbClr val="000000">
                    <a:alpha val="43137"/>
                  </a:srgbClr>
                </a:outerShdw>
              </a:effectLst>
            </a:endParaRPr>
          </a:p>
        </p:txBody>
      </p:sp>
      <p:grpSp>
        <p:nvGrpSpPr>
          <p:cNvPr id="10" name="Group 9"/>
          <p:cNvGrpSpPr/>
          <p:nvPr/>
        </p:nvGrpSpPr>
        <p:grpSpPr>
          <a:xfrm>
            <a:off x="534209" y="5915029"/>
            <a:ext cx="1371600" cy="369332"/>
            <a:chOff x="381000" y="5810250"/>
            <a:chExt cx="1371600" cy="369331"/>
          </a:xfrm>
        </p:grpSpPr>
        <p:cxnSp>
          <p:nvCxnSpPr>
            <p:cNvPr id="11" name="Straight Connector 10"/>
            <p:cNvCxnSpPr/>
            <p:nvPr/>
          </p:nvCxnSpPr>
          <p:spPr>
            <a:xfrm>
              <a:off x="381000" y="6000750"/>
              <a:ext cx="371475" cy="0"/>
            </a:xfrm>
            <a:prstGeom prst="line">
              <a:avLst/>
            </a:prstGeom>
            <a:ln w="38100" cap="rnd">
              <a:solidFill>
                <a:srgbClr val="0070C0"/>
              </a:solidFill>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504825" y="5924551"/>
              <a:ext cx="142875" cy="1524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90957" y="5810250"/>
              <a:ext cx="961643" cy="369331"/>
            </a:xfrm>
            <a:prstGeom prst="rect">
              <a:avLst/>
            </a:prstGeom>
            <a:noFill/>
          </p:spPr>
          <p:txBody>
            <a:bodyPr wrap="square" rtlCol="0">
              <a:spAutoFit/>
            </a:bodyPr>
            <a:lstStyle/>
            <a:p>
              <a:r>
                <a:rPr lang="en-US" dirty="0"/>
                <a:t>Training</a:t>
              </a:r>
              <a:endParaRPr lang="en-US" dirty="0"/>
            </a:p>
          </p:txBody>
        </p:sp>
      </p:grpSp>
      <p:grpSp>
        <p:nvGrpSpPr>
          <p:cNvPr id="14" name="Group 13"/>
          <p:cNvGrpSpPr/>
          <p:nvPr/>
        </p:nvGrpSpPr>
        <p:grpSpPr>
          <a:xfrm>
            <a:off x="1843898" y="5895977"/>
            <a:ext cx="2142743" cy="369332"/>
            <a:chOff x="1895857" y="5810250"/>
            <a:chExt cx="2142743" cy="369331"/>
          </a:xfrm>
        </p:grpSpPr>
        <p:cxnSp>
          <p:nvCxnSpPr>
            <p:cNvPr id="15" name="Straight Connector 14"/>
            <p:cNvCxnSpPr/>
            <p:nvPr/>
          </p:nvCxnSpPr>
          <p:spPr>
            <a:xfrm>
              <a:off x="1895857" y="6000750"/>
              <a:ext cx="371475" cy="0"/>
            </a:xfrm>
            <a:prstGeom prst="line">
              <a:avLst/>
            </a:prstGeom>
            <a:ln w="38100" cap="rnd">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2019682" y="5924551"/>
              <a:ext cx="142875" cy="1524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305814" y="5810250"/>
              <a:ext cx="1732786" cy="369331"/>
            </a:xfrm>
            <a:prstGeom prst="rect">
              <a:avLst/>
            </a:prstGeom>
            <a:noFill/>
          </p:spPr>
          <p:txBody>
            <a:bodyPr wrap="square" rtlCol="0">
              <a:spAutoFit/>
            </a:bodyPr>
            <a:lstStyle/>
            <a:p>
              <a:r>
                <a:rPr lang="en-US" dirty="0"/>
                <a:t>Cross Validation</a:t>
              </a:r>
              <a:endParaRPr lang="en-US" dirty="0"/>
            </a:p>
          </p:txBody>
        </p:sp>
      </p:grpSp>
      <p:grpSp>
        <p:nvGrpSpPr>
          <p:cNvPr id="18" name="Group 17"/>
          <p:cNvGrpSpPr/>
          <p:nvPr/>
        </p:nvGrpSpPr>
        <p:grpSpPr>
          <a:xfrm>
            <a:off x="533355" y="6322460"/>
            <a:ext cx="1371600" cy="369332"/>
            <a:chOff x="381000" y="5810250"/>
            <a:chExt cx="1371600" cy="369331"/>
          </a:xfrm>
        </p:grpSpPr>
        <p:cxnSp>
          <p:nvCxnSpPr>
            <p:cNvPr id="19" name="Straight Connector 18"/>
            <p:cNvCxnSpPr/>
            <p:nvPr/>
          </p:nvCxnSpPr>
          <p:spPr>
            <a:xfrm>
              <a:off x="381000" y="6000750"/>
              <a:ext cx="371475" cy="0"/>
            </a:xfrm>
            <a:prstGeom prst="line">
              <a:avLst/>
            </a:prstGeom>
            <a:ln w="38100" cap="rnd">
              <a:solidFill>
                <a:schemeClr val="accent6"/>
              </a:solidFill>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504825" y="5924551"/>
              <a:ext cx="142875" cy="1524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790957" y="5810250"/>
              <a:ext cx="961643" cy="369331"/>
            </a:xfrm>
            <a:prstGeom prst="rect">
              <a:avLst/>
            </a:prstGeom>
            <a:noFill/>
          </p:spPr>
          <p:txBody>
            <a:bodyPr wrap="square" rtlCol="0">
              <a:spAutoFit/>
            </a:bodyPr>
            <a:lstStyle/>
            <a:p>
              <a:r>
                <a:rPr lang="en-US" dirty="0"/>
                <a:t>Testing</a:t>
              </a:r>
              <a:endParaRPr lang="en-US" dirty="0"/>
            </a:p>
          </p:txBody>
        </p:sp>
      </p:grpSp>
      <p:grpSp>
        <p:nvGrpSpPr>
          <p:cNvPr id="22" name="Group 21"/>
          <p:cNvGrpSpPr/>
          <p:nvPr/>
        </p:nvGrpSpPr>
        <p:grpSpPr>
          <a:xfrm>
            <a:off x="1904958" y="6322460"/>
            <a:ext cx="1798891" cy="369332"/>
            <a:chOff x="5223318" y="5810250"/>
            <a:chExt cx="1798890" cy="369331"/>
          </a:xfrm>
        </p:grpSpPr>
        <p:sp>
          <p:nvSpPr>
            <p:cNvPr id="23" name="Rectangle 22"/>
            <p:cNvSpPr/>
            <p:nvPr/>
          </p:nvSpPr>
          <p:spPr>
            <a:xfrm>
              <a:off x="5223318" y="5924551"/>
              <a:ext cx="142875" cy="1524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5445057" y="5810250"/>
              <a:ext cx="1577151" cy="369331"/>
            </a:xfrm>
            <a:prstGeom prst="rect">
              <a:avLst/>
            </a:prstGeom>
            <a:noFill/>
          </p:spPr>
          <p:txBody>
            <a:bodyPr wrap="square" rtlCol="0">
              <a:spAutoFit/>
            </a:bodyPr>
            <a:lstStyle/>
            <a:p>
              <a:r>
                <a:rPr lang="en-US" dirty="0"/>
                <a:t>Real Challenge</a:t>
              </a:r>
              <a:endParaRPr lang="en-US" dirty="0"/>
            </a:p>
          </p:txBody>
        </p:sp>
      </p:grpSp>
      <p:sp>
        <p:nvSpPr>
          <p:cNvPr id="9" name="Right Triangle 8"/>
          <p:cNvSpPr/>
          <p:nvPr/>
        </p:nvSpPr>
        <p:spPr>
          <a:xfrm rot="5400000">
            <a:off x="3837407" y="2045497"/>
            <a:ext cx="2653012" cy="1017760"/>
          </a:xfrm>
          <a:prstGeom prst="rtTriangle">
            <a:avLst/>
          </a:prstGeom>
          <a:noFill/>
          <a:ln w="38100">
            <a:solidFill>
              <a:srgbClr val="00B050"/>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8" name="Right Triangle 7"/>
          <p:cNvSpPr/>
          <p:nvPr/>
        </p:nvSpPr>
        <p:spPr>
          <a:xfrm rot="16200000">
            <a:off x="6092586" y="2804393"/>
            <a:ext cx="1316304" cy="2245928"/>
          </a:xfrm>
          <a:prstGeom prst="rtTriangle">
            <a:avLst/>
          </a:prstGeom>
          <a:noFill/>
          <a:ln w="38100">
            <a:solidFill>
              <a:schemeClr val="accent2"/>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90516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1+#ppt_w/2"/>
                                          </p:val>
                                        </p:tav>
                                        <p:tav tm="100000">
                                          <p:val>
                                            <p:strVal val="#ppt_x"/>
                                          </p:val>
                                        </p:tav>
                                      </p:tavLst>
                                    </p:anim>
                                    <p:anim calcmode="lin" valueType="num">
                                      <p:cBhvr additive="base">
                                        <p:cTn id="39"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8" grpId="0">
        <p:bldAsOne/>
      </p:bldGraphic>
      <p:bldP spid="9"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87007" y="69014"/>
            <a:ext cx="8251372" cy="1325563"/>
          </a:xfrm>
        </p:spPr>
        <p:txBody>
          <a:bodyPr>
            <a:noAutofit/>
          </a:bodyPr>
          <a:lstStyle/>
          <a:p>
            <a:r>
              <a:rPr lang="en-US" sz="4000" dirty="0">
                <a:effectLst>
                  <a:outerShdw blurRad="38100" dist="38100" dir="2700000" algn="tl">
                    <a:srgbClr val="000000">
                      <a:alpha val="43137"/>
                    </a:srgbClr>
                  </a:outerShdw>
                </a:effectLst>
              </a:rPr>
              <a:t>Clusters of prediction outliers in the SUMO-E2-E3-Substrate complex</a:t>
            </a:r>
            <a:endParaRPr lang="en-US" sz="4000" dirty="0">
              <a:effectLst>
                <a:outerShdw blurRad="38100" dist="38100" dir="2700000" algn="tl">
                  <a:srgbClr val="000000">
                    <a:alpha val="43137"/>
                  </a:srgbClr>
                </a:outerShdw>
              </a:effectLst>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69" y="1421647"/>
            <a:ext cx="4572000" cy="4572000"/>
          </a:xfrm>
          <a:prstGeom prst="rect">
            <a:avLst/>
          </a:prstGeom>
        </p:spPr>
      </p:pic>
      <p:sp>
        <p:nvSpPr>
          <p:cNvPr id="5" name="Oval 4"/>
          <p:cNvSpPr/>
          <p:nvPr/>
        </p:nvSpPr>
        <p:spPr>
          <a:xfrm rot="16968295">
            <a:off x="978233" y="3813958"/>
            <a:ext cx="1414003" cy="748931"/>
          </a:xfrm>
          <a:prstGeom prst="ellipse">
            <a:avLst/>
          </a:prstGeom>
          <a:noFill/>
          <a:ln w="38100">
            <a:solidFill>
              <a:srgbClr val="FF0000"/>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6" name="Rectangle 5"/>
          <p:cNvSpPr/>
          <p:nvPr/>
        </p:nvSpPr>
        <p:spPr>
          <a:xfrm rot="14298796">
            <a:off x="2135181" y="3082103"/>
            <a:ext cx="998439" cy="748931"/>
          </a:xfrm>
          <a:prstGeom prst="rect">
            <a:avLst/>
          </a:prstGeom>
          <a:noFill/>
          <a:ln w="38100">
            <a:solidFill>
              <a:srgbClr val="FF0000"/>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35" name="TextBox 34"/>
          <p:cNvSpPr txBox="1"/>
          <p:nvPr/>
        </p:nvSpPr>
        <p:spPr>
          <a:xfrm>
            <a:off x="2175151" y="1374030"/>
            <a:ext cx="1357313" cy="707886"/>
          </a:xfrm>
          <a:prstGeom prst="rect">
            <a:avLst/>
          </a:prstGeom>
          <a:noFill/>
        </p:spPr>
        <p:txBody>
          <a:bodyPr wrap="square" rtlCol="0">
            <a:spAutoFit/>
          </a:bodyPr>
          <a:lstStyle/>
          <a:p>
            <a:r>
              <a:rPr lang="en-US" sz="2000" b="1" dirty="0">
                <a:solidFill>
                  <a:srgbClr val="7030A0"/>
                </a:solidFill>
                <a:effectLst>
                  <a:outerShdw blurRad="50800" dist="38100" dir="2700000" algn="tl" rotWithShape="0">
                    <a:prstClr val="black">
                      <a:alpha val="40000"/>
                    </a:prstClr>
                  </a:outerShdw>
                </a:effectLst>
              </a:rPr>
              <a:t>RANGAP1</a:t>
            </a:r>
          </a:p>
          <a:p>
            <a:r>
              <a:rPr lang="en-US" sz="2000" b="1" dirty="0">
                <a:solidFill>
                  <a:srgbClr val="7030A0"/>
                </a:solidFill>
                <a:effectLst>
                  <a:outerShdw blurRad="50800" dist="38100" dir="2700000" algn="tl" rotWithShape="0">
                    <a:prstClr val="black">
                      <a:alpha val="40000"/>
                    </a:prstClr>
                  </a:outerShdw>
                </a:effectLst>
              </a:rPr>
              <a:t>(substrate)</a:t>
            </a:r>
            <a:endParaRPr lang="en-US" sz="2000" b="1" dirty="0">
              <a:solidFill>
                <a:srgbClr val="7030A0"/>
              </a:solidFill>
              <a:effectLst>
                <a:outerShdw blurRad="50800" dist="38100" dir="2700000" algn="tl" rotWithShape="0">
                  <a:prstClr val="black">
                    <a:alpha val="40000"/>
                  </a:prstClr>
                </a:outerShdw>
              </a:effectLst>
            </a:endParaRPr>
          </a:p>
        </p:txBody>
      </p:sp>
      <p:sp>
        <p:nvSpPr>
          <p:cNvPr id="36" name="TextBox 35"/>
          <p:cNvSpPr txBox="1"/>
          <p:nvPr/>
        </p:nvSpPr>
        <p:spPr>
          <a:xfrm>
            <a:off x="355399" y="2930188"/>
            <a:ext cx="1040511" cy="400110"/>
          </a:xfrm>
          <a:prstGeom prst="rect">
            <a:avLst/>
          </a:prstGeom>
          <a:solidFill>
            <a:schemeClr val="bg1"/>
          </a:solidFill>
        </p:spPr>
        <p:txBody>
          <a:bodyPr wrap="square" rtlCol="0">
            <a:spAutoFit/>
          </a:bodyPr>
          <a:lstStyle/>
          <a:p>
            <a:r>
              <a:rPr lang="en-US" sz="2000" b="1" dirty="0">
                <a:solidFill>
                  <a:srgbClr val="00B0F0"/>
                </a:solidFill>
                <a:effectLst>
                  <a:outerShdw blurRad="50800" dist="38100" dir="2700000" algn="tl" rotWithShape="0">
                    <a:prstClr val="black">
                      <a:alpha val="40000"/>
                    </a:prstClr>
                  </a:outerShdw>
                </a:effectLst>
              </a:rPr>
              <a:t>SUMO1</a:t>
            </a:r>
            <a:endParaRPr lang="en-US" sz="2000" b="1" dirty="0">
              <a:solidFill>
                <a:srgbClr val="00B0F0"/>
              </a:solidFill>
              <a:effectLst>
                <a:outerShdw blurRad="50800" dist="38100" dir="2700000" algn="tl" rotWithShape="0">
                  <a:prstClr val="black">
                    <a:alpha val="40000"/>
                  </a:prstClr>
                </a:outerShdw>
              </a:effectLst>
            </a:endParaRPr>
          </a:p>
        </p:txBody>
      </p:sp>
      <p:sp>
        <p:nvSpPr>
          <p:cNvPr id="37" name="TextBox 36"/>
          <p:cNvSpPr txBox="1"/>
          <p:nvPr/>
        </p:nvSpPr>
        <p:spPr>
          <a:xfrm>
            <a:off x="199771" y="5541778"/>
            <a:ext cx="1605583" cy="400110"/>
          </a:xfrm>
          <a:prstGeom prst="rect">
            <a:avLst/>
          </a:prstGeom>
          <a:solidFill>
            <a:schemeClr val="bg1"/>
          </a:solidFill>
        </p:spPr>
        <p:txBody>
          <a:bodyPr wrap="square" rtlCol="0">
            <a:spAutoFit/>
          </a:bodyPr>
          <a:lstStyle/>
          <a:p>
            <a:r>
              <a:rPr lang="en-US" sz="2000" b="1" dirty="0">
                <a:solidFill>
                  <a:srgbClr val="FFFF00"/>
                </a:solidFill>
                <a:effectLst>
                  <a:outerShdw blurRad="50800" dist="38100" dir="2700000" algn="tl" rotWithShape="0">
                    <a:schemeClr val="tx1"/>
                  </a:outerShdw>
                </a:effectLst>
              </a:rPr>
              <a:t>RANBP2 (E3)</a:t>
            </a:r>
            <a:endParaRPr lang="en-US" sz="2000" b="1" dirty="0">
              <a:solidFill>
                <a:srgbClr val="FFFF00"/>
              </a:solidFill>
              <a:effectLst>
                <a:outerShdw blurRad="50800" dist="38100" dir="2700000" algn="tl" rotWithShape="0">
                  <a:schemeClr val="tx1"/>
                </a:outerShdw>
              </a:effectLst>
            </a:endParaRPr>
          </a:p>
        </p:txBody>
      </p:sp>
      <p:grpSp>
        <p:nvGrpSpPr>
          <p:cNvPr id="9" name="Group 8"/>
          <p:cNvGrpSpPr>
            <a:grpSpLocks noChangeAspect="1"/>
          </p:cNvGrpSpPr>
          <p:nvPr/>
        </p:nvGrpSpPr>
        <p:grpSpPr>
          <a:xfrm>
            <a:off x="1433146" y="1476503"/>
            <a:ext cx="7605233" cy="4561666"/>
            <a:chOff x="3130130" y="1358390"/>
            <a:chExt cx="9006150" cy="5401944"/>
          </a:xfrm>
        </p:grpSpPr>
        <p:grpSp>
          <p:nvGrpSpPr>
            <p:cNvPr id="33" name="Group 32"/>
            <p:cNvGrpSpPr/>
            <p:nvPr/>
          </p:nvGrpSpPr>
          <p:grpSpPr>
            <a:xfrm>
              <a:off x="5376601" y="1467014"/>
              <a:ext cx="6278592" cy="5059680"/>
              <a:chOff x="5376601" y="1467014"/>
              <a:chExt cx="6278592" cy="5059680"/>
            </a:xfrm>
          </p:grpSpPr>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5513" y="1467014"/>
                <a:ext cx="5059680" cy="5059680"/>
              </a:xfrm>
              <a:prstGeom prst="rect">
                <a:avLst/>
              </a:prstGeom>
            </p:spPr>
          </p:pic>
          <p:sp>
            <p:nvSpPr>
              <p:cNvPr id="14" name="TextBox 13"/>
              <p:cNvSpPr txBox="1"/>
              <p:nvPr/>
            </p:nvSpPr>
            <p:spPr>
              <a:xfrm>
                <a:off x="8294363" y="1536982"/>
                <a:ext cx="991576" cy="473812"/>
              </a:xfrm>
              <a:prstGeom prst="rect">
                <a:avLst/>
              </a:prstGeom>
              <a:noFill/>
            </p:spPr>
            <p:txBody>
              <a:bodyPr wrap="square" rtlCol="0">
                <a:spAutoFit/>
              </a:bodyPr>
              <a:lstStyle/>
              <a:p>
                <a:r>
                  <a:rPr lang="en-US" sz="2000" b="1" dirty="0">
                    <a:solidFill>
                      <a:schemeClr val="accent2"/>
                    </a:solidFill>
                    <a:effectLst>
                      <a:outerShdw blurRad="38100" dist="38100" dir="2700000" algn="tl">
                        <a:srgbClr val="000000">
                          <a:alpha val="43137"/>
                        </a:srgbClr>
                      </a:outerShdw>
                    </a:effectLst>
                  </a:rPr>
                  <a:t>T91A</a:t>
                </a:r>
                <a:endParaRPr lang="en-US" sz="2000" b="1" dirty="0">
                  <a:solidFill>
                    <a:schemeClr val="accent2"/>
                  </a:solidFill>
                  <a:effectLst>
                    <a:outerShdw blurRad="38100" dist="38100" dir="2700000" algn="tl">
                      <a:srgbClr val="000000">
                        <a:alpha val="43137"/>
                      </a:srgbClr>
                    </a:outerShdw>
                  </a:effectLst>
                </a:endParaRPr>
              </a:p>
            </p:txBody>
          </p:sp>
          <p:cxnSp>
            <p:nvCxnSpPr>
              <p:cNvPr id="15" name="Curved Connector 14"/>
              <p:cNvCxnSpPr>
                <a:stCxn id="14" idx="2"/>
              </p:cNvCxnSpPr>
              <p:nvPr/>
            </p:nvCxnSpPr>
            <p:spPr>
              <a:xfrm rot="16200000" flipH="1">
                <a:off x="8109867" y="2691079"/>
                <a:ext cx="1888588" cy="528018"/>
              </a:xfrm>
              <a:prstGeom prst="curvedConnector3">
                <a:avLst>
                  <a:gd name="adj1" fmla="val 50000"/>
                </a:avLst>
              </a:prstGeom>
              <a:ln w="31750">
                <a:solidFill>
                  <a:schemeClr val="tx1"/>
                </a:solidFill>
                <a:tailEnd type="stealth" w="lg" len="lg"/>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376601" y="5561749"/>
                <a:ext cx="923259" cy="473812"/>
              </a:xfrm>
              <a:prstGeom prst="rect">
                <a:avLst/>
              </a:prstGeom>
              <a:noFill/>
            </p:spPr>
            <p:txBody>
              <a:bodyPr wrap="square" rtlCol="0">
                <a:spAutoFit/>
              </a:bodyPr>
              <a:lstStyle/>
              <a:p>
                <a:r>
                  <a:rPr lang="en-US" sz="2000" b="1" dirty="0">
                    <a:solidFill>
                      <a:schemeClr val="accent2"/>
                    </a:solidFill>
                    <a:effectLst>
                      <a:outerShdw blurRad="38100" dist="38100" dir="2700000" algn="tl">
                        <a:srgbClr val="000000">
                          <a:alpha val="43137"/>
                        </a:srgbClr>
                      </a:outerShdw>
                    </a:effectLst>
                  </a:rPr>
                  <a:t>K74S</a:t>
                </a:r>
                <a:endParaRPr lang="en-US" sz="2000" b="1" dirty="0">
                  <a:solidFill>
                    <a:schemeClr val="accent2"/>
                  </a:solidFill>
                  <a:effectLst>
                    <a:outerShdw blurRad="38100" dist="38100" dir="2700000" algn="tl">
                      <a:srgbClr val="000000">
                        <a:alpha val="43137"/>
                      </a:srgbClr>
                    </a:outerShdw>
                  </a:effectLst>
                </a:endParaRPr>
              </a:p>
            </p:txBody>
          </p:sp>
          <p:cxnSp>
            <p:nvCxnSpPr>
              <p:cNvPr id="25" name="Curved Connector 24"/>
              <p:cNvCxnSpPr>
                <a:stCxn id="24" idx="3"/>
              </p:cNvCxnSpPr>
              <p:nvPr/>
            </p:nvCxnSpPr>
            <p:spPr>
              <a:xfrm flipV="1">
                <a:off x="6299860" y="5257804"/>
                <a:ext cx="2757055" cy="540851"/>
              </a:xfrm>
              <a:prstGeom prst="curvedConnector3">
                <a:avLst>
                  <a:gd name="adj1" fmla="val 50000"/>
                </a:avLst>
              </a:prstGeom>
              <a:ln w="31750">
                <a:solidFill>
                  <a:schemeClr val="tx1"/>
                </a:solidFill>
                <a:tailEnd type="stealth" w="lg" len="lg"/>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3130130" y="5929337"/>
              <a:ext cx="3227832" cy="830997"/>
            </a:xfrm>
            <a:prstGeom prst="rect">
              <a:avLst/>
            </a:prstGeom>
            <a:noFill/>
          </p:spPr>
          <p:txBody>
            <a:bodyPr wrap="square" rtlCol="0">
              <a:spAutoFit/>
            </a:bodyPr>
            <a:lstStyle/>
            <a:p>
              <a:pPr algn="r"/>
              <a:r>
                <a:rPr lang="en-US" sz="1600" dirty="0"/>
                <a:t>Conserved position</a:t>
              </a:r>
            </a:p>
            <a:p>
              <a:pPr algn="r"/>
              <a:r>
                <a:rPr lang="en-US" sz="1600" dirty="0"/>
                <a:t>High impact: 6 / 6 methods</a:t>
              </a:r>
            </a:p>
            <a:p>
              <a:pPr algn="r"/>
              <a:r>
                <a:rPr lang="en-US" sz="1600" dirty="0"/>
                <a:t>FOLDX </a:t>
              </a:r>
              <a:r>
                <a:rPr lang="en-US" sz="1600" dirty="0" err="1"/>
                <a:t>ddg</a:t>
              </a:r>
              <a:r>
                <a:rPr lang="en-US" sz="1600" dirty="0"/>
                <a:t>: +1.50 kcal/</a:t>
              </a:r>
              <a:r>
                <a:rPr lang="en-US" sz="1600" dirty="0" err="1"/>
                <a:t>mol</a:t>
              </a:r>
              <a:endParaRPr lang="en-US" sz="1600" dirty="0"/>
            </a:p>
          </p:txBody>
        </p:sp>
        <p:sp>
          <p:nvSpPr>
            <p:cNvPr id="17" name="TextBox 16"/>
            <p:cNvSpPr txBox="1"/>
            <p:nvPr/>
          </p:nvSpPr>
          <p:spPr>
            <a:xfrm>
              <a:off x="9125353" y="1358390"/>
              <a:ext cx="3010927" cy="830996"/>
            </a:xfrm>
            <a:prstGeom prst="rect">
              <a:avLst/>
            </a:prstGeom>
            <a:noFill/>
          </p:spPr>
          <p:txBody>
            <a:bodyPr wrap="square" rtlCol="0">
              <a:spAutoFit/>
            </a:bodyPr>
            <a:lstStyle/>
            <a:p>
              <a:r>
                <a:rPr lang="en-US" sz="1600" dirty="0"/>
                <a:t>Conserved position</a:t>
              </a:r>
            </a:p>
            <a:p>
              <a:r>
                <a:rPr lang="en-US" sz="1600" dirty="0"/>
                <a:t>High impact: 7 / 10 methods</a:t>
              </a:r>
            </a:p>
            <a:p>
              <a:r>
                <a:rPr lang="en-US" sz="1600" dirty="0"/>
                <a:t>FOLDX </a:t>
              </a:r>
              <a:r>
                <a:rPr lang="en-US" sz="1600" dirty="0" err="1"/>
                <a:t>ddg</a:t>
              </a:r>
              <a:r>
                <a:rPr lang="en-US" sz="1600" dirty="0"/>
                <a:t>: +0.34 kcal/</a:t>
              </a:r>
              <a:r>
                <a:rPr lang="en-US" sz="1600" dirty="0" err="1"/>
                <a:t>mol</a:t>
              </a:r>
              <a:endParaRPr lang="en-US" sz="1600" dirty="0"/>
            </a:p>
          </p:txBody>
        </p:sp>
      </p:grpSp>
      <p:sp>
        <p:nvSpPr>
          <p:cNvPr id="23" name="Arc 22"/>
          <p:cNvSpPr/>
          <p:nvPr/>
        </p:nvSpPr>
        <p:spPr>
          <a:xfrm rot="9732262">
            <a:off x="2967698" y="2704350"/>
            <a:ext cx="2767492" cy="2105973"/>
          </a:xfrm>
          <a:prstGeom prst="arc">
            <a:avLst>
              <a:gd name="adj1" fmla="val 15971944"/>
              <a:gd name="adj2" fmla="val 489794"/>
            </a:avLst>
          </a:prstGeom>
          <a:ln w="50800">
            <a:solidFill>
              <a:srgbClr val="C00000"/>
            </a:solidFill>
            <a:headEnd type="none"/>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543884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grpId="1" nodeType="clickEffect">
                                  <p:stCondLst>
                                    <p:cond delay="0"/>
                                  </p:stCondLst>
                                  <p:childTnLst>
                                    <p:animEffect transition="out" filter="fade">
                                      <p:cBhvr>
                                        <p:cTn id="18" dur="1000" tmFilter="0, 0; .2, .5; .8, .5; 1, 0"/>
                                        <p:tgtEl>
                                          <p:spTgt spid="6"/>
                                        </p:tgtEl>
                                      </p:cBhvr>
                                    </p:animEffect>
                                    <p:animScale>
                                      <p:cBhvr>
                                        <p:cTn id="19" dur="500" autoRev="1" fill="hold"/>
                                        <p:tgtEl>
                                          <p:spTgt spid="6"/>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circle(in)">
                                      <p:cBhvr>
                                        <p:cTn id="3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6" grpId="1" animBg="1"/>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8831" y="1255659"/>
            <a:ext cx="5501320" cy="5501320"/>
          </a:xfrm>
          <a:prstGeom prst="rect">
            <a:avLst/>
          </a:prstGeom>
        </p:spPr>
      </p:pic>
      <p:sp>
        <p:nvSpPr>
          <p:cNvPr id="36" name="Oval 35"/>
          <p:cNvSpPr/>
          <p:nvPr/>
        </p:nvSpPr>
        <p:spPr>
          <a:xfrm rot="14298796">
            <a:off x="2005696" y="3823856"/>
            <a:ext cx="2520552" cy="1433583"/>
          </a:xfrm>
          <a:prstGeom prst="ellipse">
            <a:avLst/>
          </a:prstGeom>
          <a:noFill/>
          <a:ln w="38100">
            <a:solidFill>
              <a:srgbClr val="FF0000"/>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37" name="Rectangle 36"/>
          <p:cNvSpPr/>
          <p:nvPr/>
        </p:nvSpPr>
        <p:spPr>
          <a:xfrm rot="16200000">
            <a:off x="3599146" y="3428029"/>
            <a:ext cx="1018867" cy="852305"/>
          </a:xfrm>
          <a:prstGeom prst="rect">
            <a:avLst/>
          </a:prstGeom>
          <a:noFill/>
          <a:ln w="38100">
            <a:solidFill>
              <a:srgbClr val="FF0000"/>
            </a:solid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ffectLst>
                <a:outerShdw blurRad="38100" dist="38100" dir="2700000" algn="tl">
                  <a:srgbClr val="000000">
                    <a:alpha val="43137"/>
                  </a:srgbClr>
                </a:outerShdw>
              </a:effectLst>
            </a:endParaRPr>
          </a:p>
        </p:txBody>
      </p:sp>
      <p:sp>
        <p:nvSpPr>
          <p:cNvPr id="9" name="Title 8"/>
          <p:cNvSpPr>
            <a:spLocks noGrp="1"/>
          </p:cNvSpPr>
          <p:nvPr>
            <p:ph type="title"/>
          </p:nvPr>
        </p:nvSpPr>
        <p:spPr>
          <a:xfrm>
            <a:off x="642747" y="168736"/>
            <a:ext cx="8098917" cy="1100139"/>
          </a:xfrm>
        </p:spPr>
        <p:txBody>
          <a:bodyPr>
            <a:normAutofit fontScale="90000"/>
          </a:bodyPr>
          <a:lstStyle/>
          <a:p>
            <a:r>
              <a:rPr lang="en-US" dirty="0">
                <a:effectLst>
                  <a:outerShdw blurRad="38100" dist="38100" dir="2700000" algn="tl">
                    <a:srgbClr val="000000">
                      <a:alpha val="43137"/>
                    </a:srgbClr>
                  </a:outerShdw>
                </a:effectLst>
              </a:rPr>
              <a:t>Clusters of prediction outliers in the SUMO-E2-E3-Substrate complex</a:t>
            </a:r>
          </a:p>
        </p:txBody>
      </p:sp>
      <p:sp>
        <p:nvSpPr>
          <p:cNvPr id="44" name="TextBox 43"/>
          <p:cNvSpPr txBox="1"/>
          <p:nvPr/>
        </p:nvSpPr>
        <p:spPr>
          <a:xfrm>
            <a:off x="3586731" y="1415380"/>
            <a:ext cx="1475788" cy="707886"/>
          </a:xfrm>
          <a:prstGeom prst="rect">
            <a:avLst/>
          </a:prstGeom>
          <a:noFill/>
        </p:spPr>
        <p:txBody>
          <a:bodyPr wrap="square" rtlCol="0">
            <a:spAutoFit/>
          </a:bodyPr>
          <a:lstStyle/>
          <a:p>
            <a:r>
              <a:rPr lang="en-US" sz="2000" b="1" dirty="0">
                <a:solidFill>
                  <a:srgbClr val="7030A0"/>
                </a:solidFill>
                <a:effectLst>
                  <a:outerShdw blurRad="50800" dist="38100" dir="2700000" algn="tl" rotWithShape="0">
                    <a:prstClr val="black">
                      <a:alpha val="40000"/>
                    </a:prstClr>
                  </a:outerShdw>
                </a:effectLst>
              </a:rPr>
              <a:t>RANGAP1</a:t>
            </a:r>
          </a:p>
          <a:p>
            <a:r>
              <a:rPr lang="en-US" sz="2000" b="1" dirty="0">
                <a:solidFill>
                  <a:srgbClr val="7030A0"/>
                </a:solidFill>
                <a:effectLst>
                  <a:outerShdw blurRad="50800" dist="38100" dir="2700000" algn="tl" rotWithShape="0">
                    <a:prstClr val="black">
                      <a:alpha val="40000"/>
                    </a:prstClr>
                  </a:outerShdw>
                </a:effectLst>
              </a:rPr>
              <a:t>(substrate)</a:t>
            </a:r>
            <a:endParaRPr lang="en-US" sz="2000" b="1" dirty="0">
              <a:solidFill>
                <a:srgbClr val="7030A0"/>
              </a:solidFill>
              <a:effectLst>
                <a:outerShdw blurRad="50800" dist="38100" dir="2700000" algn="tl" rotWithShape="0">
                  <a:prstClr val="black">
                    <a:alpha val="40000"/>
                  </a:prstClr>
                </a:outerShdw>
              </a:effectLst>
            </a:endParaRPr>
          </a:p>
        </p:txBody>
      </p:sp>
      <p:sp>
        <p:nvSpPr>
          <p:cNvPr id="45" name="TextBox 44"/>
          <p:cNvSpPr txBox="1"/>
          <p:nvPr/>
        </p:nvSpPr>
        <p:spPr>
          <a:xfrm>
            <a:off x="4881641" y="3454069"/>
            <a:ext cx="1131333" cy="400110"/>
          </a:xfrm>
          <a:prstGeom prst="rect">
            <a:avLst/>
          </a:prstGeom>
          <a:solidFill>
            <a:schemeClr val="bg1"/>
          </a:solidFill>
        </p:spPr>
        <p:txBody>
          <a:bodyPr wrap="square" rtlCol="0">
            <a:spAutoFit/>
          </a:bodyPr>
          <a:lstStyle/>
          <a:p>
            <a:r>
              <a:rPr lang="en-US" sz="2000" b="1" dirty="0">
                <a:solidFill>
                  <a:srgbClr val="00B0F0"/>
                </a:solidFill>
                <a:effectLst>
                  <a:outerShdw blurRad="50800" dist="38100" dir="2700000" algn="tl" rotWithShape="0">
                    <a:prstClr val="black">
                      <a:alpha val="40000"/>
                    </a:prstClr>
                  </a:outerShdw>
                </a:effectLst>
              </a:rPr>
              <a:t>SUMO1</a:t>
            </a:r>
            <a:endParaRPr lang="en-US" sz="2000" b="1" dirty="0">
              <a:solidFill>
                <a:srgbClr val="00B0F0"/>
              </a:solidFill>
              <a:effectLst>
                <a:outerShdw blurRad="50800" dist="38100" dir="2700000" algn="tl" rotWithShape="0">
                  <a:prstClr val="black">
                    <a:alpha val="40000"/>
                  </a:prstClr>
                </a:outerShdw>
              </a:effectLst>
            </a:endParaRPr>
          </a:p>
        </p:txBody>
      </p:sp>
      <p:sp>
        <p:nvSpPr>
          <p:cNvPr id="47" name="TextBox 46"/>
          <p:cNvSpPr txBox="1"/>
          <p:nvPr/>
        </p:nvSpPr>
        <p:spPr>
          <a:xfrm>
            <a:off x="5717994" y="5247329"/>
            <a:ext cx="1276987" cy="707886"/>
          </a:xfrm>
          <a:prstGeom prst="rect">
            <a:avLst/>
          </a:prstGeom>
          <a:solidFill>
            <a:schemeClr val="bg1"/>
          </a:solidFill>
        </p:spPr>
        <p:txBody>
          <a:bodyPr wrap="square" rtlCol="0">
            <a:spAutoFit/>
          </a:bodyPr>
          <a:lstStyle/>
          <a:p>
            <a:r>
              <a:rPr lang="en-US" sz="2000" b="1" dirty="0">
                <a:solidFill>
                  <a:srgbClr val="FFFF00"/>
                </a:solidFill>
                <a:effectLst>
                  <a:outerShdw blurRad="50800" dist="38100" dir="2700000" algn="tl" rotWithShape="0">
                    <a:schemeClr val="tx1"/>
                  </a:outerShdw>
                </a:effectLst>
              </a:rPr>
              <a:t>RANBP2 (E3)</a:t>
            </a:r>
            <a:endParaRPr lang="en-US" sz="2000" b="1" dirty="0">
              <a:solidFill>
                <a:srgbClr val="FFFF00"/>
              </a:solidFill>
              <a:effectLst>
                <a:outerShdw blurRad="50800" dist="38100" dir="2700000" algn="tl" rotWithShape="0">
                  <a:schemeClr val="tx1"/>
                </a:outerShdw>
              </a:effectLst>
            </a:endParaRPr>
          </a:p>
        </p:txBody>
      </p:sp>
    </p:spTree>
    <p:extLst>
      <p:ext uri="{BB962C8B-B14F-4D97-AF65-F5344CB8AC3E}">
        <p14:creationId xmlns:p14="http://schemas.microsoft.com/office/powerpoint/2010/main" val="92841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grpId="1" nodeType="clickEffect">
                                  <p:stCondLst>
                                    <p:cond delay="0"/>
                                  </p:stCondLst>
                                  <p:childTnLst>
                                    <p:animEffect transition="out" filter="fade">
                                      <p:cBhvr>
                                        <p:cTn id="18" dur="1000" tmFilter="0, 0; .2, .5; .8, .5; 1, 0"/>
                                        <p:tgtEl>
                                          <p:spTgt spid="37"/>
                                        </p:tgtEl>
                                      </p:cBhvr>
                                    </p:animEffect>
                                    <p:animScale>
                                      <p:cBhvr>
                                        <p:cTn id="19" dur="500" autoRev="1" fill="hold"/>
                                        <p:tgtEl>
                                          <p:spTgt spid="3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7"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145651" y="3067751"/>
            <a:ext cx="841248" cy="400110"/>
          </a:xfrm>
          <a:prstGeom prst="rect">
            <a:avLst/>
          </a:prstGeom>
          <a:noFill/>
        </p:spPr>
        <p:txBody>
          <a:bodyPr wrap="square" rtlCol="0">
            <a:spAutoFit/>
          </a:bodyPr>
          <a:lstStyle/>
          <a:p>
            <a:r>
              <a:rPr lang="en-US" sz="2000" b="1" dirty="0">
                <a:solidFill>
                  <a:schemeClr val="accent2"/>
                </a:solidFill>
                <a:effectLst>
                  <a:outerShdw blurRad="38100" dist="38100" dir="2700000" algn="tl">
                    <a:srgbClr val="000000">
                      <a:alpha val="43137"/>
                    </a:srgbClr>
                  </a:outerShdw>
                </a:effectLst>
              </a:rPr>
              <a:t>I112T</a:t>
            </a:r>
            <a:endParaRPr lang="en-US" sz="2000" b="1" dirty="0">
              <a:solidFill>
                <a:schemeClr val="accent2"/>
              </a:solidFill>
              <a:effectLst>
                <a:outerShdw blurRad="38100" dist="38100" dir="2700000" algn="tl">
                  <a:srgbClr val="000000">
                    <a:alpha val="43137"/>
                  </a:srgbClr>
                </a:outerShdw>
              </a:effectLst>
            </a:endParaRPr>
          </a:p>
        </p:txBody>
      </p:sp>
      <p:sp>
        <p:nvSpPr>
          <p:cNvPr id="9" name="Title 8"/>
          <p:cNvSpPr>
            <a:spLocks noGrp="1"/>
          </p:cNvSpPr>
          <p:nvPr>
            <p:ph type="title"/>
          </p:nvPr>
        </p:nvSpPr>
        <p:spPr>
          <a:xfrm>
            <a:off x="413307" y="240836"/>
            <a:ext cx="8442579" cy="938213"/>
          </a:xfrm>
        </p:spPr>
        <p:txBody>
          <a:bodyPr>
            <a:normAutofit fontScale="90000"/>
          </a:bodyPr>
          <a:lstStyle/>
          <a:p>
            <a:r>
              <a:rPr lang="en-US" dirty="0" smtClean="0">
                <a:effectLst>
                  <a:outerShdw blurRad="38100" dist="38100" dir="2700000" algn="tl">
                    <a:srgbClr val="000000">
                      <a:alpha val="43137"/>
                    </a:srgbClr>
                  </a:outerShdw>
                </a:effectLst>
              </a:rPr>
              <a:t>SUMO ligase prediction outlier examples (cont.)</a:t>
            </a:r>
            <a:endParaRPr lang="en-US" dirty="0">
              <a:effectLst>
                <a:outerShdw blurRad="38100" dist="38100" dir="2700000" algn="tl">
                  <a:srgbClr val="000000">
                    <a:alpha val="43137"/>
                  </a:srgbClr>
                </a:outerShdw>
              </a:effectLst>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9643" y="1629248"/>
            <a:ext cx="4481512" cy="4481512"/>
          </a:xfrm>
          <a:prstGeom prst="rect">
            <a:avLst/>
          </a:prstGeom>
        </p:spPr>
      </p:pic>
      <p:cxnSp>
        <p:nvCxnSpPr>
          <p:cNvPr id="11" name="Curved Connector 10"/>
          <p:cNvCxnSpPr>
            <a:stCxn id="6" idx="2"/>
          </p:cNvCxnSpPr>
          <p:nvPr/>
        </p:nvCxnSpPr>
        <p:spPr>
          <a:xfrm rot="16200000" flipH="1">
            <a:off x="3449098" y="2585039"/>
            <a:ext cx="302677" cy="2068320"/>
          </a:xfrm>
          <a:prstGeom prst="curvedConnector2">
            <a:avLst/>
          </a:prstGeom>
          <a:ln w="31750">
            <a:solidFill>
              <a:schemeClr val="tx1"/>
            </a:solidFill>
            <a:tailEnd type="stealth" w="lg" len="lg"/>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40933" y="2236754"/>
            <a:ext cx="3227832" cy="830997"/>
          </a:xfrm>
          <a:prstGeom prst="rect">
            <a:avLst/>
          </a:prstGeom>
          <a:noFill/>
        </p:spPr>
        <p:txBody>
          <a:bodyPr wrap="square" rtlCol="0">
            <a:spAutoFit/>
          </a:bodyPr>
          <a:lstStyle/>
          <a:p>
            <a:pPr algn="r"/>
            <a:r>
              <a:rPr lang="en-US" sz="1600" dirty="0"/>
              <a:t>Conserved position</a:t>
            </a:r>
          </a:p>
          <a:p>
            <a:pPr algn="r"/>
            <a:r>
              <a:rPr lang="en-US" sz="1600" dirty="0"/>
              <a:t>High impact: 9 / 10 methods</a:t>
            </a:r>
          </a:p>
          <a:p>
            <a:pPr algn="r"/>
            <a:r>
              <a:rPr lang="en-US" sz="1600" dirty="0"/>
              <a:t>FOLDX </a:t>
            </a:r>
            <a:r>
              <a:rPr lang="en-US" sz="1600" dirty="0" err="1"/>
              <a:t>ddg</a:t>
            </a:r>
            <a:r>
              <a:rPr lang="en-US" sz="1600" dirty="0"/>
              <a:t>: +3.04kcal/</a:t>
            </a:r>
            <a:r>
              <a:rPr lang="en-US" sz="1600" dirty="0" err="1"/>
              <a:t>mol</a:t>
            </a:r>
            <a:endParaRPr lang="en-US" sz="1600" dirty="0"/>
          </a:p>
        </p:txBody>
      </p:sp>
    </p:spTree>
    <p:extLst>
      <p:ext uri="{BB962C8B-B14F-4D97-AF65-F5344CB8AC3E}">
        <p14:creationId xmlns:p14="http://schemas.microsoft.com/office/powerpoint/2010/main" val="14239992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701" y="209933"/>
            <a:ext cx="7613523" cy="1014413"/>
          </a:xfrm>
        </p:spPr>
        <p:txBody>
          <a:bodyPr>
            <a:normAutofit/>
          </a:bodyPr>
          <a:lstStyle/>
          <a:p>
            <a:r>
              <a:rPr lang="en-US" sz="4800" dirty="0">
                <a:effectLst>
                  <a:outerShdw blurRad="38100" dist="38100" dir="2700000" algn="tl">
                    <a:srgbClr val="000000">
                      <a:alpha val="43137"/>
                    </a:srgbClr>
                  </a:outerShdw>
                </a:effectLst>
              </a:rPr>
              <a:t>Summary</a:t>
            </a:r>
            <a:endParaRPr lang="en-US" sz="4800" dirty="0">
              <a:effectLst>
                <a:outerShdw blurRad="38100" dist="38100" dir="2700000" algn="tl">
                  <a:srgbClr val="000000">
                    <a:alpha val="43137"/>
                  </a:srgbClr>
                </a:outerShdw>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1674193"/>
              </p:ext>
            </p:extLst>
          </p:nvPr>
        </p:nvGraphicFramePr>
        <p:xfrm>
          <a:off x="248860" y="1302644"/>
          <a:ext cx="8686800" cy="51591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46985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292" y="88163"/>
            <a:ext cx="5200651" cy="1062039"/>
          </a:xfrm>
        </p:spPr>
        <p:txBody>
          <a:bodyPr>
            <a:normAutofit/>
          </a:bodyPr>
          <a:lstStyle/>
          <a:p>
            <a:r>
              <a:rPr lang="en-US" sz="4800" b="1" dirty="0">
                <a:effectLst>
                  <a:outerShdw blurRad="38100" dist="38100" dir="2700000" algn="tl">
                    <a:srgbClr val="000000">
                      <a:alpha val="43137"/>
                    </a:srgbClr>
                  </a:outerShdw>
                </a:effectLst>
              </a:rPr>
              <a:t>Acknowledgements</a:t>
            </a:r>
            <a:endParaRPr lang="en-US" sz="3600" b="1" dirty="0">
              <a:effectLst>
                <a:outerShdw blurRad="38100" dist="38100" dir="2700000" algn="tl">
                  <a:srgbClr val="000000">
                    <a:alpha val="43137"/>
                  </a:srgbClr>
                </a:outerShdw>
              </a:effectLst>
            </a:endParaRPr>
          </a:p>
        </p:txBody>
      </p:sp>
      <p:sp>
        <p:nvSpPr>
          <p:cNvPr id="3" name="TextBox 2"/>
          <p:cNvSpPr txBox="1"/>
          <p:nvPr/>
        </p:nvSpPr>
        <p:spPr>
          <a:xfrm>
            <a:off x="166292" y="1585833"/>
            <a:ext cx="2003573" cy="1938992"/>
          </a:xfrm>
          <a:prstGeom prst="rect">
            <a:avLst/>
          </a:prstGeom>
          <a:noFill/>
        </p:spPr>
        <p:txBody>
          <a:bodyPr wrap="square" rtlCol="0">
            <a:spAutoFit/>
          </a:bodyPr>
          <a:lstStyle/>
          <a:p>
            <a:r>
              <a:rPr lang="en-US" sz="2400" b="1" dirty="0" err="1">
                <a:solidFill>
                  <a:srgbClr val="0070C0"/>
                </a:solidFill>
                <a:effectLst>
                  <a:outerShdw blurRad="38100" dist="38100" dir="2700000" algn="tl">
                    <a:srgbClr val="000000">
                      <a:alpha val="43137"/>
                    </a:srgbClr>
                  </a:outerShdw>
                </a:effectLst>
              </a:rPr>
              <a:t>Moult</a:t>
            </a:r>
            <a:r>
              <a:rPr lang="en-US" sz="2400" b="1" dirty="0">
                <a:solidFill>
                  <a:srgbClr val="0070C0"/>
                </a:solidFill>
                <a:effectLst>
                  <a:outerShdw blurRad="38100" dist="38100" dir="2700000" algn="tl">
                    <a:srgbClr val="000000">
                      <a:alpha val="43137"/>
                    </a:srgbClr>
                  </a:outerShdw>
                </a:effectLst>
              </a:rPr>
              <a:t> Lab</a:t>
            </a:r>
          </a:p>
          <a:p>
            <a:r>
              <a:rPr lang="en-US" sz="2400" dirty="0">
                <a:effectLst>
                  <a:outerShdw blurRad="38100" dist="38100" dir="2700000" algn="tl">
                    <a:srgbClr val="000000">
                      <a:alpha val="43137"/>
                    </a:srgbClr>
                  </a:outerShdw>
                </a:effectLst>
              </a:rPr>
              <a:t>John </a:t>
            </a:r>
            <a:r>
              <a:rPr lang="en-US" sz="2400" dirty="0" err="1">
                <a:effectLst>
                  <a:outerShdw blurRad="38100" dist="38100" dir="2700000" algn="tl">
                    <a:srgbClr val="000000">
                      <a:alpha val="43137"/>
                    </a:srgbClr>
                  </a:outerShdw>
                </a:effectLst>
              </a:rPr>
              <a:t>Moult</a:t>
            </a:r>
            <a:endParaRPr lang="en-US" sz="2400" dirty="0">
              <a:effectLst>
                <a:outerShdw blurRad="38100" dist="38100" dir="2700000" algn="tl">
                  <a:srgbClr val="000000">
                    <a:alpha val="43137"/>
                  </a:srgbClr>
                </a:outerShdw>
              </a:effectLst>
            </a:endParaRPr>
          </a:p>
          <a:p>
            <a:r>
              <a:rPr lang="en-US" sz="2400" dirty="0" err="1">
                <a:effectLst>
                  <a:outerShdw blurRad="38100" dist="38100" dir="2700000" algn="tl">
                    <a:srgbClr val="000000">
                      <a:alpha val="43137"/>
                    </a:srgbClr>
                  </a:outerShdw>
                </a:effectLst>
              </a:rPr>
              <a:t>Lipika</a:t>
            </a:r>
            <a:r>
              <a:rPr lang="en-US" sz="2400" dirty="0">
                <a:effectLst>
                  <a:outerShdw blurRad="38100" dist="38100" dir="2700000" algn="tl">
                    <a:srgbClr val="000000">
                      <a:alpha val="43137"/>
                    </a:srgbClr>
                  </a:outerShdw>
                </a:effectLst>
              </a:rPr>
              <a:t> R. Pal</a:t>
            </a:r>
          </a:p>
          <a:p>
            <a:r>
              <a:rPr lang="en-US" sz="2400" dirty="0" err="1">
                <a:effectLst>
                  <a:outerShdw blurRad="38100" dist="38100" dir="2700000" algn="tl">
                    <a:srgbClr val="000000">
                      <a:alpha val="43137"/>
                    </a:srgbClr>
                  </a:outerShdw>
                </a:effectLst>
              </a:rPr>
              <a:t>Kunal</a:t>
            </a:r>
            <a:r>
              <a:rPr lang="en-US" sz="2400" dirty="0">
                <a:effectLst>
                  <a:outerShdw blurRad="38100" dist="38100" dir="2700000" algn="tl">
                    <a:srgbClr val="000000">
                      <a:alpha val="43137"/>
                    </a:srgbClr>
                  </a:outerShdw>
                </a:effectLst>
              </a:rPr>
              <a:t> </a:t>
            </a:r>
            <a:r>
              <a:rPr lang="en-US" sz="2400" dirty="0" err="1">
                <a:effectLst>
                  <a:outerShdw blurRad="38100" dist="38100" dir="2700000" algn="tl">
                    <a:srgbClr val="000000">
                      <a:alpha val="43137"/>
                    </a:srgbClr>
                  </a:outerShdw>
                </a:effectLst>
              </a:rPr>
              <a:t>Kundu</a:t>
            </a:r>
            <a:endParaRPr lang="en-US" sz="2400" dirty="0">
              <a:effectLst>
                <a:outerShdw blurRad="38100" dist="38100" dir="2700000" algn="tl">
                  <a:srgbClr val="000000">
                    <a:alpha val="43137"/>
                  </a:srgbClr>
                </a:outerShdw>
              </a:effectLst>
            </a:endParaRPr>
          </a:p>
          <a:p>
            <a:endParaRPr lang="en-US" sz="2400" dirty="0">
              <a:effectLst>
                <a:outerShdw blurRad="38100" dist="38100" dir="2700000" algn="tl">
                  <a:srgbClr val="000000">
                    <a:alpha val="43137"/>
                  </a:srgbClr>
                </a:outerShdw>
              </a:effectLst>
            </a:endParaRPr>
          </a:p>
        </p:txBody>
      </p:sp>
      <p:sp>
        <p:nvSpPr>
          <p:cNvPr id="4" name="TextBox 3"/>
          <p:cNvSpPr txBox="1"/>
          <p:nvPr/>
        </p:nvSpPr>
        <p:spPr>
          <a:xfrm>
            <a:off x="166292" y="4549676"/>
            <a:ext cx="2876551" cy="2308324"/>
          </a:xfrm>
          <a:prstGeom prst="rect">
            <a:avLst/>
          </a:prstGeom>
          <a:noFill/>
        </p:spPr>
        <p:txBody>
          <a:bodyPr wrap="square" rtlCol="0">
            <a:spAutoFit/>
          </a:bodyPr>
          <a:lstStyle/>
          <a:p>
            <a:r>
              <a:rPr lang="en-US" sz="2400" b="1" dirty="0">
                <a:solidFill>
                  <a:srgbClr val="0070C0"/>
                </a:solidFill>
                <a:effectLst>
                  <a:outerShdw blurRad="38100" dist="38100" dir="2700000" algn="tl">
                    <a:srgbClr val="000000">
                      <a:alpha val="43137"/>
                    </a:srgbClr>
                  </a:outerShdw>
                </a:effectLst>
              </a:rPr>
              <a:t>CAGI</a:t>
            </a:r>
          </a:p>
          <a:p>
            <a:r>
              <a:rPr lang="en-US" sz="2400" dirty="0">
                <a:effectLst>
                  <a:outerShdw blurRad="38100" dist="38100" dir="2700000" algn="tl">
                    <a:srgbClr val="000000">
                      <a:alpha val="43137"/>
                    </a:srgbClr>
                  </a:outerShdw>
                </a:effectLst>
              </a:rPr>
              <a:t>John </a:t>
            </a:r>
            <a:r>
              <a:rPr lang="en-US" sz="2400" dirty="0" err="1">
                <a:effectLst>
                  <a:outerShdw blurRad="38100" dist="38100" dir="2700000" algn="tl">
                    <a:srgbClr val="000000">
                      <a:alpha val="43137"/>
                    </a:srgbClr>
                  </a:outerShdw>
                </a:effectLst>
              </a:rPr>
              <a:t>Moult</a:t>
            </a:r>
            <a:endParaRPr lang="en-US" sz="2400" dirty="0">
              <a:effectLst>
                <a:outerShdw blurRad="38100" dist="38100" dir="2700000" algn="tl">
                  <a:srgbClr val="000000">
                    <a:alpha val="43137"/>
                  </a:srgbClr>
                </a:outerShdw>
              </a:effectLst>
            </a:endParaRPr>
          </a:p>
          <a:p>
            <a:r>
              <a:rPr lang="en-US" sz="2400" dirty="0">
                <a:effectLst>
                  <a:outerShdw blurRad="38100" dist="38100" dir="2700000" algn="tl">
                    <a:srgbClr val="000000">
                      <a:alpha val="43137"/>
                    </a:srgbClr>
                  </a:outerShdw>
                </a:effectLst>
              </a:rPr>
              <a:t>Steven E. Brenner</a:t>
            </a:r>
          </a:p>
          <a:p>
            <a:r>
              <a:rPr lang="en-US" sz="2400" dirty="0">
                <a:effectLst>
                  <a:outerShdw blurRad="38100" dist="38100" dir="2700000" algn="tl">
                    <a:srgbClr val="000000">
                      <a:alpha val="43137"/>
                    </a:srgbClr>
                  </a:outerShdw>
                </a:effectLst>
              </a:rPr>
              <a:t>Roger A. Hoskins</a:t>
            </a:r>
          </a:p>
          <a:p>
            <a:r>
              <a:rPr lang="en-US" sz="2400" dirty="0">
                <a:effectLst>
                  <a:outerShdw blurRad="38100" dist="38100" dir="2700000" algn="tl">
                    <a:srgbClr val="000000">
                      <a:alpha val="43137"/>
                    </a:srgbClr>
                  </a:outerShdw>
                </a:effectLst>
              </a:rPr>
              <a:t>Other organizers</a:t>
            </a:r>
          </a:p>
          <a:p>
            <a:endParaRPr lang="en-US" sz="2400" dirty="0">
              <a:effectLst>
                <a:outerShdw blurRad="38100" dist="38100" dir="2700000" algn="tl">
                  <a:srgbClr val="000000">
                    <a:alpha val="43137"/>
                  </a:srgbClr>
                </a:outerShdw>
              </a:effectLst>
            </a:endParaRPr>
          </a:p>
        </p:txBody>
      </p:sp>
      <p:sp>
        <p:nvSpPr>
          <p:cNvPr id="5" name="TextBox 4"/>
          <p:cNvSpPr txBox="1"/>
          <p:nvPr/>
        </p:nvSpPr>
        <p:spPr>
          <a:xfrm>
            <a:off x="6582621" y="524001"/>
            <a:ext cx="2397579" cy="6001643"/>
          </a:xfrm>
          <a:prstGeom prst="rect">
            <a:avLst/>
          </a:prstGeom>
          <a:noFill/>
        </p:spPr>
        <p:txBody>
          <a:bodyPr wrap="square" rtlCol="0">
            <a:spAutoFit/>
          </a:bodyPr>
          <a:lstStyle/>
          <a:p>
            <a:r>
              <a:rPr lang="en-US" sz="2400" b="1" dirty="0">
                <a:solidFill>
                  <a:srgbClr val="0070C0"/>
                </a:solidFill>
                <a:effectLst>
                  <a:outerShdw blurRad="38100" dist="38100" dir="2700000" algn="tl">
                    <a:srgbClr val="000000">
                      <a:alpha val="43137"/>
                    </a:srgbClr>
                  </a:outerShdw>
                </a:effectLst>
              </a:rPr>
              <a:t>Data Providers</a:t>
            </a:r>
          </a:p>
          <a:p>
            <a:r>
              <a:rPr lang="en-US" sz="2400" u="sng" dirty="0">
                <a:effectLst>
                  <a:outerShdw blurRad="38100" dist="38100" dir="2700000" algn="tl">
                    <a:srgbClr val="000000">
                      <a:alpha val="43137"/>
                    </a:srgbClr>
                  </a:outerShdw>
                </a:effectLst>
              </a:rPr>
              <a:t>NAGLU</a:t>
            </a:r>
          </a:p>
          <a:p>
            <a:r>
              <a:rPr lang="en-US" dirty="0">
                <a:effectLst>
                  <a:outerShdw blurRad="38100" dist="38100" dir="2700000" algn="tl">
                    <a:srgbClr val="000000">
                      <a:alpha val="43137"/>
                    </a:srgbClr>
                  </a:outerShdw>
                </a:effectLst>
              </a:rPr>
              <a:t>Jonathan H. </a:t>
            </a:r>
            <a:r>
              <a:rPr lang="en-US" dirty="0" err="1">
                <a:effectLst>
                  <a:outerShdw blurRad="38100" dist="38100" dir="2700000" algn="tl">
                    <a:srgbClr val="000000">
                      <a:alpha val="43137"/>
                    </a:srgbClr>
                  </a:outerShdw>
                </a:effectLst>
              </a:rPr>
              <a:t>LeBowitz</a:t>
            </a:r>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Wyatt T. Clark</a:t>
            </a:r>
          </a:p>
          <a:p>
            <a:r>
              <a:rPr lang="en-US" dirty="0">
                <a:effectLst>
                  <a:outerShdw blurRad="38100" dist="38100" dir="2700000" algn="tl">
                    <a:srgbClr val="000000">
                      <a:alpha val="43137"/>
                    </a:srgbClr>
                  </a:outerShdw>
                </a:effectLst>
              </a:rPr>
              <a:t>Karen Yu</a:t>
            </a:r>
          </a:p>
          <a:p>
            <a:endParaRPr lang="en-US" sz="2400" dirty="0">
              <a:effectLst>
                <a:outerShdw blurRad="38100" dist="38100" dir="2700000" algn="tl">
                  <a:srgbClr val="000000">
                    <a:alpha val="43137"/>
                  </a:srgbClr>
                </a:outerShdw>
              </a:effectLst>
            </a:endParaRPr>
          </a:p>
          <a:p>
            <a:r>
              <a:rPr lang="en-US" sz="2400" u="sng" dirty="0">
                <a:effectLst>
                  <a:outerShdw blurRad="38100" dist="38100" dir="2700000" algn="tl">
                    <a:srgbClr val="000000">
                      <a:alpha val="43137"/>
                    </a:srgbClr>
                  </a:outerShdw>
                </a:effectLst>
              </a:rPr>
              <a:t>SUMO ligase</a:t>
            </a:r>
          </a:p>
          <a:p>
            <a:r>
              <a:rPr lang="en-US" dirty="0" err="1">
                <a:effectLst>
                  <a:outerShdw blurRad="38100" dist="38100" dir="2700000" algn="tl">
                    <a:srgbClr val="000000">
                      <a:alpha val="43137"/>
                    </a:srgbClr>
                  </a:outerShdw>
                </a:effectLst>
              </a:rPr>
              <a:t>Weile</a:t>
            </a:r>
            <a:r>
              <a:rPr lang="en-US" dirty="0">
                <a:effectLst>
                  <a:outerShdw blurRad="38100" dist="38100" dir="2700000" algn="tl">
                    <a:srgbClr val="000000">
                      <a:alpha val="43137"/>
                    </a:srgbClr>
                  </a:outerShdw>
                </a:effectLst>
              </a:rPr>
              <a:t> J</a:t>
            </a:r>
          </a:p>
          <a:p>
            <a:r>
              <a:rPr lang="en-US" dirty="0">
                <a:effectLst>
                  <a:outerShdw blurRad="38100" dist="38100" dir="2700000" algn="tl">
                    <a:srgbClr val="000000">
                      <a:alpha val="43137"/>
                    </a:srgbClr>
                  </a:outerShdw>
                </a:effectLst>
              </a:rPr>
              <a:t>Cote AG</a:t>
            </a:r>
          </a:p>
          <a:p>
            <a:r>
              <a:rPr lang="en-US" dirty="0">
                <a:effectLst>
                  <a:outerShdw blurRad="38100" dist="38100" dir="2700000" algn="tl">
                    <a:srgbClr val="000000">
                      <a:alpha val="43137"/>
                    </a:srgbClr>
                  </a:outerShdw>
                </a:effectLst>
              </a:rPr>
              <a:t>Sun S</a:t>
            </a:r>
          </a:p>
          <a:p>
            <a:r>
              <a:rPr lang="en-US" dirty="0">
                <a:effectLst>
                  <a:outerShdw blurRad="38100" dist="38100" dir="2700000" algn="tl">
                    <a:srgbClr val="000000">
                      <a:alpha val="43137"/>
                    </a:srgbClr>
                  </a:outerShdw>
                </a:effectLst>
              </a:rPr>
              <a:t>Knapp J</a:t>
            </a:r>
          </a:p>
          <a:p>
            <a:r>
              <a:rPr lang="en-US" dirty="0" err="1">
                <a:effectLst>
                  <a:outerShdw blurRad="38100" dist="38100" dir="2700000" algn="tl">
                    <a:srgbClr val="000000">
                      <a:alpha val="43137"/>
                    </a:srgbClr>
                  </a:outerShdw>
                </a:effectLst>
              </a:rPr>
              <a:t>Verby</a:t>
            </a:r>
            <a:r>
              <a:rPr lang="en-US" dirty="0">
                <a:effectLst>
                  <a:outerShdw blurRad="38100" dist="38100" dir="2700000" algn="tl">
                    <a:srgbClr val="000000">
                      <a:alpha val="43137"/>
                    </a:srgbClr>
                  </a:outerShdw>
                </a:effectLst>
              </a:rPr>
              <a:t> M</a:t>
            </a:r>
          </a:p>
          <a:p>
            <a:r>
              <a:rPr lang="en-US" dirty="0">
                <a:effectLst>
                  <a:outerShdw blurRad="38100" dist="38100" dir="2700000" algn="tl">
                    <a:srgbClr val="000000">
                      <a:alpha val="43137"/>
                    </a:srgbClr>
                  </a:outerShdw>
                </a:effectLst>
              </a:rPr>
              <a:t>Yang F</a:t>
            </a:r>
          </a:p>
          <a:p>
            <a:r>
              <a:rPr lang="en-US" dirty="0">
                <a:effectLst>
                  <a:outerShdw blurRad="38100" dist="38100" dir="2700000" algn="tl">
                    <a:srgbClr val="000000">
                      <a:alpha val="43137"/>
                    </a:srgbClr>
                  </a:outerShdw>
                </a:effectLst>
              </a:rPr>
              <a:t>Tan G</a:t>
            </a:r>
          </a:p>
          <a:p>
            <a:r>
              <a:rPr lang="en-US" dirty="0">
                <a:effectLst>
                  <a:outerShdw blurRad="38100" dist="38100" dir="2700000" algn="tl">
                    <a:srgbClr val="000000">
                      <a:alpha val="43137"/>
                    </a:srgbClr>
                  </a:outerShdw>
                </a:effectLst>
              </a:rPr>
              <a:t>Mellor J</a:t>
            </a:r>
          </a:p>
          <a:p>
            <a:r>
              <a:rPr lang="en-US" dirty="0">
                <a:effectLst>
                  <a:outerShdw blurRad="38100" dist="38100" dir="2700000" algn="tl">
                    <a:srgbClr val="000000">
                      <a:alpha val="43137"/>
                    </a:srgbClr>
                  </a:outerShdw>
                </a:effectLst>
              </a:rPr>
              <a:t>Andrews B</a:t>
            </a:r>
          </a:p>
          <a:p>
            <a:r>
              <a:rPr lang="en-US" dirty="0">
                <a:effectLst>
                  <a:outerShdw blurRad="38100" dist="38100" dir="2700000" algn="tl">
                    <a:srgbClr val="000000">
                      <a:alpha val="43137"/>
                    </a:srgbClr>
                  </a:outerShdw>
                </a:effectLst>
              </a:rPr>
              <a:t>Vidal M</a:t>
            </a:r>
          </a:p>
          <a:p>
            <a:r>
              <a:rPr lang="en-US" dirty="0">
                <a:effectLst>
                  <a:outerShdw blurRad="38100" dist="38100" dir="2700000" algn="tl">
                    <a:srgbClr val="000000">
                      <a:alpha val="43137"/>
                    </a:srgbClr>
                  </a:outerShdw>
                </a:effectLst>
              </a:rPr>
              <a:t>Hill D</a:t>
            </a:r>
          </a:p>
          <a:p>
            <a:r>
              <a:rPr lang="en-US" dirty="0">
                <a:effectLst>
                  <a:outerShdw blurRad="38100" dist="38100" dir="2700000" algn="tl">
                    <a:srgbClr val="000000">
                      <a:alpha val="43137"/>
                    </a:srgbClr>
                  </a:outerShdw>
                </a:effectLst>
              </a:rPr>
              <a:t>Boone C</a:t>
            </a:r>
          </a:p>
          <a:p>
            <a:r>
              <a:rPr lang="en-US" dirty="0">
                <a:effectLst>
                  <a:outerShdw blurRad="38100" dist="38100" dir="2700000" algn="tl">
                    <a:srgbClr val="000000">
                      <a:alpha val="43137"/>
                    </a:srgbClr>
                  </a:outerShdw>
                </a:effectLst>
              </a:rPr>
              <a:t>Roth FP</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49151" y="1556938"/>
            <a:ext cx="2394856" cy="160020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8442" y="3364800"/>
            <a:ext cx="1600200" cy="1600200"/>
          </a:xfrm>
          <a:prstGeom prst="rect">
            <a:avLst/>
          </a:prstGeom>
        </p:spPr>
      </p:pic>
      <p:cxnSp>
        <p:nvCxnSpPr>
          <p:cNvPr id="10" name="Curved Connector 9"/>
          <p:cNvCxnSpPr/>
          <p:nvPr/>
        </p:nvCxnSpPr>
        <p:spPr>
          <a:xfrm flipV="1">
            <a:off x="1884900" y="1875694"/>
            <a:ext cx="647285" cy="328611"/>
          </a:xfrm>
          <a:prstGeom prst="curvedConnector3">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1" name="Curved Connector 10"/>
          <p:cNvCxnSpPr/>
          <p:nvPr/>
        </p:nvCxnSpPr>
        <p:spPr>
          <a:xfrm>
            <a:off x="1884900" y="2639936"/>
            <a:ext cx="764251" cy="741272"/>
          </a:xfrm>
          <a:prstGeom prst="curvedConnector3">
            <a:avLst>
              <a:gd name="adj1" fmla="val 50000"/>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3" name="Curved Connector 12"/>
          <p:cNvCxnSpPr>
            <a:endCxn id="7" idx="2"/>
          </p:cNvCxnSpPr>
          <p:nvPr/>
        </p:nvCxnSpPr>
        <p:spPr>
          <a:xfrm>
            <a:off x="961292" y="3364800"/>
            <a:ext cx="4397250" cy="1600200"/>
          </a:xfrm>
          <a:prstGeom prst="curvedConnector4">
            <a:avLst>
              <a:gd name="adj1" fmla="val 16375"/>
              <a:gd name="adj2" fmla="val 128938"/>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49151" y="3364800"/>
            <a:ext cx="1466365" cy="1600200"/>
          </a:xfrm>
          <a:prstGeom prst="rect">
            <a:avLst/>
          </a:prstGeom>
        </p:spPr>
      </p:pic>
    </p:spTree>
    <p:extLst>
      <p:ext uri="{BB962C8B-B14F-4D97-AF65-F5344CB8AC3E}">
        <p14:creationId xmlns:p14="http://schemas.microsoft.com/office/powerpoint/2010/main" val="28754984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3175</TotalTime>
  <Words>1127</Words>
  <Application>Microsoft Office PowerPoint</Application>
  <PresentationFormat>On-screen Show (4:3)</PresentationFormat>
  <Paragraphs>222</Paragraphs>
  <Slides>13</Slides>
  <Notes>10</Notes>
  <HiddenSlides>1</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13</vt:i4>
      </vt:variant>
    </vt:vector>
  </HeadingPairs>
  <TitlesOfParts>
    <vt:vector size="19" baseType="lpstr">
      <vt:lpstr>MS PGothic</vt:lpstr>
      <vt:lpstr>Arial</vt:lpstr>
      <vt:lpstr>Calibri</vt:lpstr>
      <vt:lpstr>Calibri Light</vt:lpstr>
      <vt:lpstr>Office Theme</vt:lpstr>
      <vt:lpstr>Default Design</vt:lpstr>
      <vt:lpstr>CAGI slide pack guidelines I agree to my slides being used according to the following terms: _______Yizhou Yin_______</vt:lpstr>
      <vt:lpstr>Interpretation of SUMO ligase and NAGLU missense mutations</vt:lpstr>
      <vt:lpstr>Methods</vt:lpstr>
      <vt:lpstr>NAGLU Prediction Performance</vt:lpstr>
      <vt:lpstr>Results analysis and simulations</vt:lpstr>
      <vt:lpstr>NAGLU prediction outlier examples</vt:lpstr>
      <vt:lpstr>PowerPoint Presentation</vt:lpstr>
      <vt:lpstr>PowerPoint Presentation</vt:lpstr>
      <vt:lpstr>Clusters of prediction outliers in the SUMO-E2-E3-Substrate complex</vt:lpstr>
      <vt:lpstr>Clusters of prediction outliers in the SUMO-E2-E3-Substrate complex</vt:lpstr>
      <vt:lpstr>SUMO ligase prediction outlier examples (cont.)</vt:lpstr>
      <vt:lpstr>Summary</vt:lpstr>
      <vt:lpstr>Acknowledgements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Predicting effects of NAGLU missense mutations on cellular enzymatic activity and effects of SUMO ligase missense mutations on yeast competitive growth rate</dc:title>
  <dc:creator>yizhou</dc:creator>
  <cp:lastModifiedBy>yizhou</cp:lastModifiedBy>
  <cp:revision>265</cp:revision>
  <dcterms:created xsi:type="dcterms:W3CDTF">2016-03-13T19:08:16Z</dcterms:created>
  <dcterms:modified xsi:type="dcterms:W3CDTF">2016-03-25T08:59:38Z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