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33"/>
  </p:notesMasterIdLst>
  <p:handoutMasterIdLst>
    <p:handoutMasterId r:id="rId34"/>
  </p:handoutMasterIdLst>
  <p:sldIdLst>
    <p:sldId id="4669" r:id="rId2"/>
    <p:sldId id="2212" r:id="rId3"/>
    <p:sldId id="4489" r:id="rId4"/>
    <p:sldId id="4471" r:id="rId5"/>
    <p:sldId id="4371" r:id="rId6"/>
    <p:sldId id="4377" r:id="rId7"/>
    <p:sldId id="4535" r:id="rId8"/>
    <p:sldId id="4536" r:id="rId9"/>
    <p:sldId id="4537" r:id="rId10"/>
    <p:sldId id="4680" r:id="rId11"/>
    <p:sldId id="4427" r:id="rId12"/>
    <p:sldId id="4428" r:id="rId13"/>
    <p:sldId id="4430" r:id="rId14"/>
    <p:sldId id="4436" r:id="rId15"/>
    <p:sldId id="4681" r:id="rId16"/>
    <p:sldId id="4671" r:id="rId17"/>
    <p:sldId id="4682" r:id="rId18"/>
    <p:sldId id="4513" r:id="rId19"/>
    <p:sldId id="4673" r:id="rId20"/>
    <p:sldId id="4695" r:id="rId21"/>
    <p:sldId id="4546" r:id="rId22"/>
    <p:sldId id="4547" r:id="rId23"/>
    <p:sldId id="4548" r:id="rId24"/>
    <p:sldId id="4684" r:id="rId25"/>
    <p:sldId id="4685" r:id="rId26"/>
    <p:sldId id="4519" r:id="rId27"/>
    <p:sldId id="4687" r:id="rId28"/>
    <p:sldId id="4637" r:id="rId29"/>
    <p:sldId id="4517" r:id="rId30"/>
    <p:sldId id="4689" r:id="rId31"/>
    <p:sldId id="4370" r:id="rId32"/>
  </p:sldIdLst>
  <p:sldSz cx="9144000" cy="6858000" type="screen4x3"/>
  <p:notesSz cx="7010400" cy="9296400"/>
  <p:defaultTextStyle>
    <a:defPPr>
      <a:defRPr lang="en-US"/>
    </a:defPPr>
    <a:lvl1pPr algn="ctr" rtl="0" eaLnBrk="0" fontAlgn="base" hangingPunct="0">
      <a:spcBef>
        <a:spcPct val="0"/>
      </a:spcBef>
      <a:spcAft>
        <a:spcPct val="0"/>
      </a:spcAft>
      <a:defRPr sz="2000" kern="1200">
        <a:solidFill>
          <a:schemeClr val="tx1"/>
        </a:solidFill>
        <a:latin typeface="MetaLining" charset="0"/>
        <a:ea typeface="+mn-ea"/>
        <a:cs typeface="+mn-cs"/>
      </a:defRPr>
    </a:lvl1pPr>
    <a:lvl2pPr marL="457200" algn="ctr" rtl="0" eaLnBrk="0" fontAlgn="base" hangingPunct="0">
      <a:spcBef>
        <a:spcPct val="0"/>
      </a:spcBef>
      <a:spcAft>
        <a:spcPct val="0"/>
      </a:spcAft>
      <a:defRPr sz="2000" kern="1200">
        <a:solidFill>
          <a:schemeClr val="tx1"/>
        </a:solidFill>
        <a:latin typeface="MetaLining" charset="0"/>
        <a:ea typeface="+mn-ea"/>
        <a:cs typeface="+mn-cs"/>
      </a:defRPr>
    </a:lvl2pPr>
    <a:lvl3pPr marL="914400" algn="ctr" rtl="0" eaLnBrk="0" fontAlgn="base" hangingPunct="0">
      <a:spcBef>
        <a:spcPct val="0"/>
      </a:spcBef>
      <a:spcAft>
        <a:spcPct val="0"/>
      </a:spcAft>
      <a:defRPr sz="2000" kern="1200">
        <a:solidFill>
          <a:schemeClr val="tx1"/>
        </a:solidFill>
        <a:latin typeface="MetaLining" charset="0"/>
        <a:ea typeface="+mn-ea"/>
        <a:cs typeface="+mn-cs"/>
      </a:defRPr>
    </a:lvl3pPr>
    <a:lvl4pPr marL="1371600" algn="ctr" rtl="0" eaLnBrk="0" fontAlgn="base" hangingPunct="0">
      <a:spcBef>
        <a:spcPct val="0"/>
      </a:spcBef>
      <a:spcAft>
        <a:spcPct val="0"/>
      </a:spcAft>
      <a:defRPr sz="2000" kern="1200">
        <a:solidFill>
          <a:schemeClr val="tx1"/>
        </a:solidFill>
        <a:latin typeface="MetaLining" charset="0"/>
        <a:ea typeface="+mn-ea"/>
        <a:cs typeface="+mn-cs"/>
      </a:defRPr>
    </a:lvl4pPr>
    <a:lvl5pPr marL="1828800" algn="ctr" rtl="0" eaLnBrk="0" fontAlgn="base" hangingPunct="0">
      <a:spcBef>
        <a:spcPct val="0"/>
      </a:spcBef>
      <a:spcAft>
        <a:spcPct val="0"/>
      </a:spcAft>
      <a:defRPr sz="2000" kern="1200">
        <a:solidFill>
          <a:schemeClr val="tx1"/>
        </a:solidFill>
        <a:latin typeface="MetaLining" charset="0"/>
        <a:ea typeface="+mn-ea"/>
        <a:cs typeface="+mn-cs"/>
      </a:defRPr>
    </a:lvl5pPr>
    <a:lvl6pPr marL="2286000" algn="l" defTabSz="914400" rtl="0" eaLnBrk="1" latinLnBrk="0" hangingPunct="1">
      <a:defRPr sz="2000" kern="1200">
        <a:solidFill>
          <a:schemeClr val="tx1"/>
        </a:solidFill>
        <a:latin typeface="MetaLining" charset="0"/>
        <a:ea typeface="+mn-ea"/>
        <a:cs typeface="+mn-cs"/>
      </a:defRPr>
    </a:lvl6pPr>
    <a:lvl7pPr marL="2743200" algn="l" defTabSz="914400" rtl="0" eaLnBrk="1" latinLnBrk="0" hangingPunct="1">
      <a:defRPr sz="2000" kern="1200">
        <a:solidFill>
          <a:schemeClr val="tx1"/>
        </a:solidFill>
        <a:latin typeface="MetaLining" charset="0"/>
        <a:ea typeface="+mn-ea"/>
        <a:cs typeface="+mn-cs"/>
      </a:defRPr>
    </a:lvl7pPr>
    <a:lvl8pPr marL="3200400" algn="l" defTabSz="914400" rtl="0" eaLnBrk="1" latinLnBrk="0" hangingPunct="1">
      <a:defRPr sz="2000" kern="1200">
        <a:solidFill>
          <a:schemeClr val="tx1"/>
        </a:solidFill>
        <a:latin typeface="MetaLining" charset="0"/>
        <a:ea typeface="+mn-ea"/>
        <a:cs typeface="+mn-cs"/>
      </a:defRPr>
    </a:lvl8pPr>
    <a:lvl9pPr marL="3657600" algn="l" defTabSz="914400" rtl="0" eaLnBrk="1" latinLnBrk="0" hangingPunct="1">
      <a:defRPr sz="2000" kern="1200">
        <a:solidFill>
          <a:schemeClr val="tx1"/>
        </a:solidFill>
        <a:latin typeface="MetaLining" charset="0"/>
        <a:ea typeface="+mn-ea"/>
        <a:cs typeface="+mn-cs"/>
      </a:defRPr>
    </a:lvl9pPr>
  </p:defaultTextStyle>
  <p:extLst>
    <p:ext uri="{EFAFB233-063F-42B5-8137-9DF3F51BA10A}">
      <p15:sldGuideLst xmlns:p15="http://schemas.microsoft.com/office/powerpoint/2012/main">
        <p15:guide id="1" orient="horz" pos="2154">
          <p15:clr>
            <a:srgbClr val="A4A3A4"/>
          </p15:clr>
        </p15:guide>
        <p15:guide id="2" pos="290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303FB"/>
    <a:srgbClr val="0000FF"/>
    <a:srgbClr val="3E00DA"/>
    <a:srgbClr val="FF9966"/>
    <a:srgbClr val="00FF00"/>
    <a:srgbClr val="459D39"/>
    <a:srgbClr val="C50601"/>
    <a:srgbClr val="F88888"/>
    <a:srgbClr val="99CCFF"/>
    <a:srgbClr val="D213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38" autoAdjust="0"/>
    <p:restoredTop sz="82609" autoAdjust="0"/>
  </p:normalViewPr>
  <p:slideViewPr>
    <p:cSldViewPr snapToGrid="0">
      <p:cViewPr varScale="1">
        <p:scale>
          <a:sx n="74" d="100"/>
          <a:sy n="74" d="100"/>
        </p:scale>
        <p:origin x="504" y="72"/>
      </p:cViewPr>
      <p:guideLst>
        <p:guide orient="horz" pos="2154"/>
        <p:guide pos="2901"/>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54" d="100"/>
          <a:sy n="54" d="100"/>
        </p:scale>
        <p:origin x="-1650"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78" tIns="0" rIns="19378" bIns="0" numCol="1" anchor="t" anchorCtr="0" compatLnSpc="1">
            <a:prstTxWarp prst="textNoShape">
              <a:avLst/>
            </a:prstTxWarp>
          </a:bodyPr>
          <a:lstStyle>
            <a:lvl1pPr algn="l" defTabSz="930275">
              <a:spcBef>
                <a:spcPct val="50000"/>
              </a:spcBef>
              <a:defRPr sz="900" i="1">
                <a:solidFill>
                  <a:schemeClr val="folHlink"/>
                </a:solidFill>
              </a:defRPr>
            </a:lvl1pPr>
          </a:lstStyle>
          <a:p>
            <a:pPr>
              <a:defRPr/>
            </a:pPr>
            <a:endParaRPr lang="en-US"/>
          </a:p>
        </p:txBody>
      </p:sp>
      <p:sp>
        <p:nvSpPr>
          <p:cNvPr id="3075" name="Rectangle 3"/>
          <p:cNvSpPr>
            <a:spLocks noGrp="1" noChangeArrowheads="1"/>
          </p:cNvSpPr>
          <p:nvPr>
            <p:ph type="dt" sz="quarter"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78" tIns="0" rIns="19378" bIns="0" numCol="1" anchor="t" anchorCtr="0" compatLnSpc="1">
            <a:prstTxWarp prst="textNoShape">
              <a:avLst/>
            </a:prstTxWarp>
          </a:bodyPr>
          <a:lstStyle>
            <a:lvl1pPr algn="r" defTabSz="930275">
              <a:spcBef>
                <a:spcPct val="50000"/>
              </a:spcBef>
              <a:defRPr sz="900" i="1">
                <a:solidFill>
                  <a:schemeClr val="folHlink"/>
                </a:solidFill>
              </a:defRPr>
            </a:lvl1pPr>
          </a:lstStyle>
          <a:p>
            <a:pPr>
              <a:defRPr/>
            </a:pPr>
            <a:endParaRPr lang="en-US"/>
          </a:p>
        </p:txBody>
      </p:sp>
      <p:sp>
        <p:nvSpPr>
          <p:cNvPr id="3076" name="Rectangle 4"/>
          <p:cNvSpPr>
            <a:spLocks noGrp="1" noChangeArrowheads="1"/>
          </p:cNvSpPr>
          <p:nvPr>
            <p:ph type="ftr" sz="quarter" idx="2"/>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78" tIns="0" rIns="19378" bIns="0" numCol="1" anchor="b" anchorCtr="0" compatLnSpc="1">
            <a:prstTxWarp prst="textNoShape">
              <a:avLst/>
            </a:prstTxWarp>
          </a:bodyPr>
          <a:lstStyle>
            <a:lvl1pPr algn="l" defTabSz="930275">
              <a:spcBef>
                <a:spcPct val="50000"/>
              </a:spcBef>
              <a:defRPr sz="900" i="1">
                <a:solidFill>
                  <a:schemeClr val="folHlink"/>
                </a:solidFill>
              </a:defRPr>
            </a:lvl1pPr>
          </a:lstStyle>
          <a:p>
            <a:pPr>
              <a:defRPr/>
            </a:pPr>
            <a:endParaRPr lang="en-US"/>
          </a:p>
        </p:txBody>
      </p:sp>
      <p:sp>
        <p:nvSpPr>
          <p:cNvPr id="3077" name="Rectangle 5"/>
          <p:cNvSpPr>
            <a:spLocks noGrp="1" noChangeArrowheads="1"/>
          </p:cNvSpPr>
          <p:nvPr>
            <p:ph type="sldNum" sz="quarter" idx="3"/>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78" tIns="0" rIns="19378" bIns="0" numCol="1" anchor="b" anchorCtr="0" compatLnSpc="1">
            <a:prstTxWarp prst="textNoShape">
              <a:avLst/>
            </a:prstTxWarp>
          </a:bodyPr>
          <a:lstStyle>
            <a:lvl1pPr algn="r" defTabSz="930275">
              <a:spcBef>
                <a:spcPct val="50000"/>
              </a:spcBef>
              <a:defRPr sz="900" i="1">
                <a:solidFill>
                  <a:schemeClr val="folHlink"/>
                </a:solidFill>
              </a:defRPr>
            </a:lvl1pPr>
          </a:lstStyle>
          <a:p>
            <a:pPr>
              <a:defRPr/>
            </a:pPr>
            <a:fld id="{BFC0B16D-95B5-4F9F-AFF4-38CAC6DB16DD}" type="slidenum">
              <a:rPr lang="en-US"/>
              <a:pPr>
                <a:defRPr/>
              </a:pPr>
              <a:t>‹#›</a:t>
            </a:fld>
            <a:endParaRPr lang="en-US"/>
          </a:p>
        </p:txBody>
      </p:sp>
    </p:spTree>
    <p:extLst>
      <p:ext uri="{BB962C8B-B14F-4D97-AF65-F5344CB8AC3E}">
        <p14:creationId xmlns:p14="http://schemas.microsoft.com/office/powerpoint/2010/main" val="7592018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78" tIns="0" rIns="19378" bIns="0" numCol="1" anchor="t" anchorCtr="0" compatLnSpc="1">
            <a:prstTxWarp prst="textNoShape">
              <a:avLst/>
            </a:prstTxWarp>
          </a:bodyPr>
          <a:lstStyle>
            <a:lvl1pPr algn="l" defTabSz="930275">
              <a:defRPr sz="9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971925"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78" tIns="0" rIns="19378" bIns="0" numCol="1" anchor="t" anchorCtr="0" compatLnSpc="1">
            <a:prstTxWarp prst="textNoShape">
              <a:avLst/>
            </a:prstTxWarp>
          </a:bodyPr>
          <a:lstStyle>
            <a:lvl1pPr algn="r" defTabSz="930275">
              <a:defRPr sz="900" i="1">
                <a:latin typeface="Times New Roman" pitchFamily="18" charset="0"/>
              </a:defRPr>
            </a:lvl1pPr>
          </a:lstStyle>
          <a:p>
            <a:pPr>
              <a:defRPr/>
            </a:pPr>
            <a:endParaRPr lang="en-US"/>
          </a:p>
        </p:txBody>
      </p:sp>
      <p:sp>
        <p:nvSpPr>
          <p:cNvPr id="2052" name="Rectangle 4"/>
          <p:cNvSpPr>
            <a:spLocks noGrp="1" noChangeArrowheads="1"/>
          </p:cNvSpPr>
          <p:nvPr>
            <p:ph type="ftr" sz="quarter" idx="4"/>
          </p:nvPr>
        </p:nvSpPr>
        <p:spPr bwMode="auto">
          <a:xfrm>
            <a:off x="0"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78" tIns="0" rIns="19378" bIns="0" numCol="1" anchor="b" anchorCtr="0" compatLnSpc="1">
            <a:prstTxWarp prst="textNoShape">
              <a:avLst/>
            </a:prstTxWarp>
          </a:bodyPr>
          <a:lstStyle>
            <a:lvl1pPr algn="l" defTabSz="930275">
              <a:defRPr sz="900" i="1">
                <a:latin typeface="Times New Roman" pitchFamily="18" charset="0"/>
              </a:defRPr>
            </a:lvl1pPr>
          </a:lstStyle>
          <a:p>
            <a:pPr>
              <a:defRPr/>
            </a:pPr>
            <a:endParaRPr lang="en-US"/>
          </a:p>
        </p:txBody>
      </p:sp>
      <p:sp>
        <p:nvSpPr>
          <p:cNvPr id="2053" name="Rectangle 5"/>
          <p:cNvSpPr>
            <a:spLocks noGrp="1" noChangeArrowheads="1"/>
          </p:cNvSpPr>
          <p:nvPr>
            <p:ph type="sldNum" sz="quarter" idx="5"/>
          </p:nvPr>
        </p:nvSpPr>
        <p:spPr bwMode="auto">
          <a:xfrm>
            <a:off x="3971925" y="8831263"/>
            <a:ext cx="3038475"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78" tIns="0" rIns="19378" bIns="0" numCol="1" anchor="b" anchorCtr="0" compatLnSpc="1">
            <a:prstTxWarp prst="textNoShape">
              <a:avLst/>
            </a:prstTxWarp>
          </a:bodyPr>
          <a:lstStyle>
            <a:lvl1pPr algn="r" defTabSz="930275">
              <a:defRPr sz="900" i="1">
                <a:latin typeface="Times New Roman" pitchFamily="18" charset="0"/>
              </a:defRPr>
            </a:lvl1pPr>
          </a:lstStyle>
          <a:p>
            <a:pPr>
              <a:defRPr/>
            </a:pPr>
            <a:fld id="{75968C63-DB20-4DA1-9937-4B392EC56F82}" type="slidenum">
              <a:rPr lang="en-US"/>
              <a:pPr>
                <a:defRPr/>
              </a:pPr>
              <a:t>‹#›</a:t>
            </a:fld>
            <a:endParaRPr lang="en-US"/>
          </a:p>
        </p:txBody>
      </p:sp>
      <p:sp>
        <p:nvSpPr>
          <p:cNvPr id="2054" name="Rectangle 6"/>
          <p:cNvSpPr>
            <a:spLocks noGrp="1" noChangeArrowheads="1"/>
          </p:cNvSpPr>
          <p:nvPr>
            <p:ph type="body" sz="quarter" idx="3"/>
          </p:nvPr>
        </p:nvSpPr>
        <p:spPr bwMode="auto">
          <a:xfrm>
            <a:off x="936625" y="4416425"/>
            <a:ext cx="51371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674" tIns="46839" rIns="93674" bIns="4683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7591" name="Rectangle 7"/>
          <p:cNvSpPr>
            <a:spLocks noGrp="1" noRot="1" noChangeAspect="1" noChangeArrowheads="1" noTextEdit="1"/>
          </p:cNvSpPr>
          <p:nvPr>
            <p:ph type="sldImg" idx="2"/>
          </p:nvPr>
        </p:nvSpPr>
        <p:spPr bwMode="auto">
          <a:xfrm>
            <a:off x="1184275" y="696913"/>
            <a:ext cx="4648200" cy="34861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Tree>
    <p:extLst>
      <p:ext uri="{BB962C8B-B14F-4D97-AF65-F5344CB8AC3E}">
        <p14:creationId xmlns:p14="http://schemas.microsoft.com/office/powerpoint/2010/main" val="9041256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a:noFill/>
        </p:spPr>
        <p:txBody>
          <a:bodyPr/>
          <a:lstStyle>
            <a:lvl1pPr defTabSz="930275">
              <a:defRPr sz="2000">
                <a:solidFill>
                  <a:schemeClr val="tx1"/>
                </a:solidFill>
                <a:latin typeface="MetaLining" charset="0"/>
              </a:defRPr>
            </a:lvl1pPr>
            <a:lvl2pPr marL="742950" indent="-285750" defTabSz="930275">
              <a:defRPr sz="2000">
                <a:solidFill>
                  <a:schemeClr val="tx1"/>
                </a:solidFill>
                <a:latin typeface="MetaLining" charset="0"/>
              </a:defRPr>
            </a:lvl2pPr>
            <a:lvl3pPr marL="1143000" indent="-228600" defTabSz="930275">
              <a:defRPr sz="2000">
                <a:solidFill>
                  <a:schemeClr val="tx1"/>
                </a:solidFill>
                <a:latin typeface="MetaLining" charset="0"/>
              </a:defRPr>
            </a:lvl3pPr>
            <a:lvl4pPr marL="1600200" indent="-228600" defTabSz="930275">
              <a:defRPr sz="2000">
                <a:solidFill>
                  <a:schemeClr val="tx1"/>
                </a:solidFill>
                <a:latin typeface="MetaLining" charset="0"/>
              </a:defRPr>
            </a:lvl4pPr>
            <a:lvl5pPr marL="2057400" indent="-228600" defTabSz="930275">
              <a:defRPr sz="2000">
                <a:solidFill>
                  <a:schemeClr val="tx1"/>
                </a:solidFill>
                <a:latin typeface="MetaLining" charset="0"/>
              </a:defRPr>
            </a:lvl5pPr>
            <a:lvl6pPr marL="2514600" indent="-228600" algn="ctr" defTabSz="930275" eaLnBrk="0" fontAlgn="base" hangingPunct="0">
              <a:spcBef>
                <a:spcPct val="0"/>
              </a:spcBef>
              <a:spcAft>
                <a:spcPct val="0"/>
              </a:spcAft>
              <a:defRPr sz="2000">
                <a:solidFill>
                  <a:schemeClr val="tx1"/>
                </a:solidFill>
                <a:latin typeface="MetaLining" charset="0"/>
              </a:defRPr>
            </a:lvl6pPr>
            <a:lvl7pPr marL="2971800" indent="-228600" algn="ctr" defTabSz="930275" eaLnBrk="0" fontAlgn="base" hangingPunct="0">
              <a:spcBef>
                <a:spcPct val="0"/>
              </a:spcBef>
              <a:spcAft>
                <a:spcPct val="0"/>
              </a:spcAft>
              <a:defRPr sz="2000">
                <a:solidFill>
                  <a:schemeClr val="tx1"/>
                </a:solidFill>
                <a:latin typeface="MetaLining" charset="0"/>
              </a:defRPr>
            </a:lvl7pPr>
            <a:lvl8pPr marL="3429000" indent="-228600" algn="ctr" defTabSz="930275" eaLnBrk="0" fontAlgn="base" hangingPunct="0">
              <a:spcBef>
                <a:spcPct val="0"/>
              </a:spcBef>
              <a:spcAft>
                <a:spcPct val="0"/>
              </a:spcAft>
              <a:defRPr sz="2000">
                <a:solidFill>
                  <a:schemeClr val="tx1"/>
                </a:solidFill>
                <a:latin typeface="MetaLining" charset="0"/>
              </a:defRPr>
            </a:lvl8pPr>
            <a:lvl9pPr marL="3886200" indent="-228600" algn="ctr" defTabSz="930275" eaLnBrk="0" fontAlgn="base" hangingPunct="0">
              <a:spcBef>
                <a:spcPct val="0"/>
              </a:spcBef>
              <a:spcAft>
                <a:spcPct val="0"/>
              </a:spcAft>
              <a:defRPr sz="2000">
                <a:solidFill>
                  <a:schemeClr val="tx1"/>
                </a:solidFill>
                <a:latin typeface="MetaLining" charset="0"/>
              </a:defRPr>
            </a:lvl9pPr>
          </a:lstStyle>
          <a:p>
            <a:fld id="{CF02015D-10DD-46B6-BC54-B40F89AEE8D4}" type="slidenum">
              <a:rPr lang="en-US" sz="900" smtClean="0">
                <a:latin typeface="Times New Roman" pitchFamily="18" charset="0"/>
              </a:rPr>
              <a:pPr/>
              <a:t>2</a:t>
            </a:fld>
            <a:endParaRPr lang="en-US" sz="900" smtClean="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lIns="93083" tIns="46540" rIns="93083" bIns="46540"/>
          <a:lstStyle/>
          <a:p>
            <a:endParaRPr lang="en-US" smtClean="0"/>
          </a:p>
        </p:txBody>
      </p:sp>
    </p:spTree>
    <p:extLst>
      <p:ext uri="{BB962C8B-B14F-4D97-AF65-F5344CB8AC3E}">
        <p14:creationId xmlns:p14="http://schemas.microsoft.com/office/powerpoint/2010/main" val="584680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p:spPr>
        <p:txBody>
          <a:bodyPr/>
          <a:lstStyle>
            <a:lvl1pPr defTabSz="930275">
              <a:defRPr sz="2000">
                <a:solidFill>
                  <a:schemeClr val="tx1"/>
                </a:solidFill>
                <a:latin typeface="MetaLining" charset="0"/>
              </a:defRPr>
            </a:lvl1pPr>
            <a:lvl2pPr marL="742950" indent="-285750" defTabSz="930275">
              <a:defRPr sz="2000">
                <a:solidFill>
                  <a:schemeClr val="tx1"/>
                </a:solidFill>
                <a:latin typeface="MetaLining" charset="0"/>
              </a:defRPr>
            </a:lvl2pPr>
            <a:lvl3pPr marL="1143000" indent="-228600" defTabSz="930275">
              <a:defRPr sz="2000">
                <a:solidFill>
                  <a:schemeClr val="tx1"/>
                </a:solidFill>
                <a:latin typeface="MetaLining" charset="0"/>
              </a:defRPr>
            </a:lvl3pPr>
            <a:lvl4pPr marL="1600200" indent="-228600" defTabSz="930275">
              <a:defRPr sz="2000">
                <a:solidFill>
                  <a:schemeClr val="tx1"/>
                </a:solidFill>
                <a:latin typeface="MetaLining" charset="0"/>
              </a:defRPr>
            </a:lvl4pPr>
            <a:lvl5pPr marL="2057400" indent="-228600" defTabSz="930275">
              <a:defRPr sz="2000">
                <a:solidFill>
                  <a:schemeClr val="tx1"/>
                </a:solidFill>
                <a:latin typeface="MetaLining" charset="0"/>
              </a:defRPr>
            </a:lvl5pPr>
            <a:lvl6pPr marL="2514600" indent="-228600" algn="ctr" defTabSz="930275" eaLnBrk="0" fontAlgn="base" hangingPunct="0">
              <a:spcBef>
                <a:spcPct val="0"/>
              </a:spcBef>
              <a:spcAft>
                <a:spcPct val="0"/>
              </a:spcAft>
              <a:defRPr sz="2000">
                <a:solidFill>
                  <a:schemeClr val="tx1"/>
                </a:solidFill>
                <a:latin typeface="MetaLining" charset="0"/>
              </a:defRPr>
            </a:lvl6pPr>
            <a:lvl7pPr marL="2971800" indent="-228600" algn="ctr" defTabSz="930275" eaLnBrk="0" fontAlgn="base" hangingPunct="0">
              <a:spcBef>
                <a:spcPct val="0"/>
              </a:spcBef>
              <a:spcAft>
                <a:spcPct val="0"/>
              </a:spcAft>
              <a:defRPr sz="2000">
                <a:solidFill>
                  <a:schemeClr val="tx1"/>
                </a:solidFill>
                <a:latin typeface="MetaLining" charset="0"/>
              </a:defRPr>
            </a:lvl7pPr>
            <a:lvl8pPr marL="3429000" indent="-228600" algn="ctr" defTabSz="930275" eaLnBrk="0" fontAlgn="base" hangingPunct="0">
              <a:spcBef>
                <a:spcPct val="0"/>
              </a:spcBef>
              <a:spcAft>
                <a:spcPct val="0"/>
              </a:spcAft>
              <a:defRPr sz="2000">
                <a:solidFill>
                  <a:schemeClr val="tx1"/>
                </a:solidFill>
                <a:latin typeface="MetaLining" charset="0"/>
              </a:defRPr>
            </a:lvl8pPr>
            <a:lvl9pPr marL="3886200" indent="-228600" algn="ctr" defTabSz="930275" eaLnBrk="0" fontAlgn="base" hangingPunct="0">
              <a:spcBef>
                <a:spcPct val="0"/>
              </a:spcBef>
              <a:spcAft>
                <a:spcPct val="0"/>
              </a:spcAft>
              <a:defRPr sz="2000">
                <a:solidFill>
                  <a:schemeClr val="tx1"/>
                </a:solidFill>
                <a:latin typeface="MetaLining" charset="0"/>
              </a:defRPr>
            </a:lvl9pPr>
          </a:lstStyle>
          <a:p>
            <a:fld id="{B38DE170-2694-4BBE-8F42-18CAD2A9892C}" type="slidenum">
              <a:rPr lang="en-US" sz="900" smtClean="0">
                <a:latin typeface="Times New Roman" pitchFamily="18" charset="0"/>
              </a:rPr>
              <a:pPr/>
              <a:t>4</a:t>
            </a:fld>
            <a:endParaRPr lang="en-US" sz="900" smtClean="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endParaRPr lang="en-US" smtClean="0"/>
          </a:p>
        </p:txBody>
      </p:sp>
    </p:spTree>
    <p:extLst>
      <p:ext uri="{BB962C8B-B14F-4D97-AF65-F5344CB8AC3E}">
        <p14:creationId xmlns:p14="http://schemas.microsoft.com/office/powerpoint/2010/main" val="95202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The idea is to take a yeast cell, mutate the yeast cousin of a human disease gene, and then see if the human gene rescues.</a:t>
            </a:r>
          </a:p>
          <a:p>
            <a:pPr>
              <a:spcBef>
                <a:spcPct val="0"/>
              </a:spcBef>
            </a:pPr>
            <a:r>
              <a:rPr lang="en-US" altLang="en-US" smtClean="0"/>
              <a:t>If it does, you can try variants of the human gene.  If the gene no longer rescues, then the variant was functional</a:t>
            </a:r>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E176304F-BE93-4261-8B06-923C8E014A94}" type="slidenum">
              <a:rPr lang="en-US" altLang="en-US"/>
              <a:pPr/>
              <a:t>5</a:t>
            </a:fld>
            <a:endParaRPr lang="en-US" altLang="en-US"/>
          </a:p>
        </p:txBody>
      </p:sp>
    </p:spTree>
    <p:extLst>
      <p:ext uri="{BB962C8B-B14F-4D97-AF65-F5344CB8AC3E}">
        <p14:creationId xmlns:p14="http://schemas.microsoft.com/office/powerpoint/2010/main" val="3198030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p:spPr>
        <p:txBody>
          <a:bodyPr/>
          <a:lstStyle>
            <a:lvl1pPr defTabSz="930275">
              <a:defRPr sz="2000">
                <a:solidFill>
                  <a:schemeClr val="tx1"/>
                </a:solidFill>
                <a:latin typeface="MetaLining" charset="0"/>
              </a:defRPr>
            </a:lvl1pPr>
            <a:lvl2pPr marL="742950" indent="-285750" defTabSz="930275">
              <a:defRPr sz="2000">
                <a:solidFill>
                  <a:schemeClr val="tx1"/>
                </a:solidFill>
                <a:latin typeface="MetaLining" charset="0"/>
              </a:defRPr>
            </a:lvl2pPr>
            <a:lvl3pPr marL="1143000" indent="-228600" defTabSz="930275">
              <a:defRPr sz="2000">
                <a:solidFill>
                  <a:schemeClr val="tx1"/>
                </a:solidFill>
                <a:latin typeface="MetaLining" charset="0"/>
              </a:defRPr>
            </a:lvl3pPr>
            <a:lvl4pPr marL="1600200" indent="-228600" defTabSz="930275">
              <a:defRPr sz="2000">
                <a:solidFill>
                  <a:schemeClr val="tx1"/>
                </a:solidFill>
                <a:latin typeface="MetaLining" charset="0"/>
              </a:defRPr>
            </a:lvl4pPr>
            <a:lvl5pPr marL="2057400" indent="-228600" defTabSz="930275">
              <a:defRPr sz="2000">
                <a:solidFill>
                  <a:schemeClr val="tx1"/>
                </a:solidFill>
                <a:latin typeface="MetaLining" charset="0"/>
              </a:defRPr>
            </a:lvl5pPr>
            <a:lvl6pPr marL="2514600" indent="-228600" algn="ctr" defTabSz="930275" eaLnBrk="0" fontAlgn="base" hangingPunct="0">
              <a:spcBef>
                <a:spcPct val="0"/>
              </a:spcBef>
              <a:spcAft>
                <a:spcPct val="0"/>
              </a:spcAft>
              <a:defRPr sz="2000">
                <a:solidFill>
                  <a:schemeClr val="tx1"/>
                </a:solidFill>
                <a:latin typeface="MetaLining" charset="0"/>
              </a:defRPr>
            </a:lvl6pPr>
            <a:lvl7pPr marL="2971800" indent="-228600" algn="ctr" defTabSz="930275" eaLnBrk="0" fontAlgn="base" hangingPunct="0">
              <a:spcBef>
                <a:spcPct val="0"/>
              </a:spcBef>
              <a:spcAft>
                <a:spcPct val="0"/>
              </a:spcAft>
              <a:defRPr sz="2000">
                <a:solidFill>
                  <a:schemeClr val="tx1"/>
                </a:solidFill>
                <a:latin typeface="MetaLining" charset="0"/>
              </a:defRPr>
            </a:lvl7pPr>
            <a:lvl8pPr marL="3429000" indent="-228600" algn="ctr" defTabSz="930275" eaLnBrk="0" fontAlgn="base" hangingPunct="0">
              <a:spcBef>
                <a:spcPct val="0"/>
              </a:spcBef>
              <a:spcAft>
                <a:spcPct val="0"/>
              </a:spcAft>
              <a:defRPr sz="2000">
                <a:solidFill>
                  <a:schemeClr val="tx1"/>
                </a:solidFill>
                <a:latin typeface="MetaLining" charset="0"/>
              </a:defRPr>
            </a:lvl8pPr>
            <a:lvl9pPr marL="3886200" indent="-228600" algn="ctr" defTabSz="930275" eaLnBrk="0" fontAlgn="base" hangingPunct="0">
              <a:spcBef>
                <a:spcPct val="0"/>
              </a:spcBef>
              <a:spcAft>
                <a:spcPct val="0"/>
              </a:spcAft>
              <a:defRPr sz="2000">
                <a:solidFill>
                  <a:schemeClr val="tx1"/>
                </a:solidFill>
                <a:latin typeface="MetaLining" charset="0"/>
              </a:defRPr>
            </a:lvl9pPr>
          </a:lstStyle>
          <a:p>
            <a:fld id="{B38DE170-2694-4BBE-8F42-18CAD2A9892C}" type="slidenum">
              <a:rPr lang="en-US" sz="900" smtClean="0">
                <a:latin typeface="Times New Roman" pitchFamily="18" charset="0"/>
              </a:rPr>
              <a:pPr/>
              <a:t>10</a:t>
            </a:fld>
            <a:endParaRPr lang="en-US" sz="900" smtClean="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endParaRPr lang="en-US" smtClean="0"/>
          </a:p>
        </p:txBody>
      </p:sp>
    </p:spTree>
    <p:extLst>
      <p:ext uri="{BB962C8B-B14F-4D97-AF65-F5344CB8AC3E}">
        <p14:creationId xmlns:p14="http://schemas.microsoft.com/office/powerpoint/2010/main" val="3910260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p:spPr>
        <p:txBody>
          <a:bodyPr/>
          <a:lstStyle>
            <a:lvl1pPr defTabSz="930275">
              <a:defRPr sz="2000">
                <a:solidFill>
                  <a:schemeClr val="tx1"/>
                </a:solidFill>
                <a:latin typeface="MetaLining" charset="0"/>
              </a:defRPr>
            </a:lvl1pPr>
            <a:lvl2pPr marL="742950" indent="-285750" defTabSz="930275">
              <a:defRPr sz="2000">
                <a:solidFill>
                  <a:schemeClr val="tx1"/>
                </a:solidFill>
                <a:latin typeface="MetaLining" charset="0"/>
              </a:defRPr>
            </a:lvl2pPr>
            <a:lvl3pPr marL="1143000" indent="-228600" defTabSz="930275">
              <a:defRPr sz="2000">
                <a:solidFill>
                  <a:schemeClr val="tx1"/>
                </a:solidFill>
                <a:latin typeface="MetaLining" charset="0"/>
              </a:defRPr>
            </a:lvl3pPr>
            <a:lvl4pPr marL="1600200" indent="-228600" defTabSz="930275">
              <a:defRPr sz="2000">
                <a:solidFill>
                  <a:schemeClr val="tx1"/>
                </a:solidFill>
                <a:latin typeface="MetaLining" charset="0"/>
              </a:defRPr>
            </a:lvl4pPr>
            <a:lvl5pPr marL="2057400" indent="-228600" defTabSz="930275">
              <a:defRPr sz="2000">
                <a:solidFill>
                  <a:schemeClr val="tx1"/>
                </a:solidFill>
                <a:latin typeface="MetaLining" charset="0"/>
              </a:defRPr>
            </a:lvl5pPr>
            <a:lvl6pPr marL="2514600" indent="-228600" algn="ctr" defTabSz="930275" eaLnBrk="0" fontAlgn="base" hangingPunct="0">
              <a:spcBef>
                <a:spcPct val="0"/>
              </a:spcBef>
              <a:spcAft>
                <a:spcPct val="0"/>
              </a:spcAft>
              <a:defRPr sz="2000">
                <a:solidFill>
                  <a:schemeClr val="tx1"/>
                </a:solidFill>
                <a:latin typeface="MetaLining" charset="0"/>
              </a:defRPr>
            </a:lvl6pPr>
            <a:lvl7pPr marL="2971800" indent="-228600" algn="ctr" defTabSz="930275" eaLnBrk="0" fontAlgn="base" hangingPunct="0">
              <a:spcBef>
                <a:spcPct val="0"/>
              </a:spcBef>
              <a:spcAft>
                <a:spcPct val="0"/>
              </a:spcAft>
              <a:defRPr sz="2000">
                <a:solidFill>
                  <a:schemeClr val="tx1"/>
                </a:solidFill>
                <a:latin typeface="MetaLining" charset="0"/>
              </a:defRPr>
            </a:lvl7pPr>
            <a:lvl8pPr marL="3429000" indent="-228600" algn="ctr" defTabSz="930275" eaLnBrk="0" fontAlgn="base" hangingPunct="0">
              <a:spcBef>
                <a:spcPct val="0"/>
              </a:spcBef>
              <a:spcAft>
                <a:spcPct val="0"/>
              </a:spcAft>
              <a:defRPr sz="2000">
                <a:solidFill>
                  <a:schemeClr val="tx1"/>
                </a:solidFill>
                <a:latin typeface="MetaLining" charset="0"/>
              </a:defRPr>
            </a:lvl8pPr>
            <a:lvl9pPr marL="3886200" indent="-228600" algn="ctr" defTabSz="930275" eaLnBrk="0" fontAlgn="base" hangingPunct="0">
              <a:spcBef>
                <a:spcPct val="0"/>
              </a:spcBef>
              <a:spcAft>
                <a:spcPct val="0"/>
              </a:spcAft>
              <a:defRPr sz="2000">
                <a:solidFill>
                  <a:schemeClr val="tx1"/>
                </a:solidFill>
                <a:latin typeface="MetaLining" charset="0"/>
              </a:defRPr>
            </a:lvl9pPr>
          </a:lstStyle>
          <a:p>
            <a:fld id="{B38DE170-2694-4BBE-8F42-18CAD2A9892C}" type="slidenum">
              <a:rPr lang="en-US" sz="900" smtClean="0">
                <a:latin typeface="Times New Roman" pitchFamily="18" charset="0"/>
              </a:rPr>
              <a:pPr/>
              <a:t>15</a:t>
            </a:fld>
            <a:endParaRPr lang="en-US" sz="900" smtClean="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endParaRPr lang="en-US" smtClean="0"/>
          </a:p>
        </p:txBody>
      </p:sp>
    </p:spTree>
    <p:extLst>
      <p:ext uri="{BB962C8B-B14F-4D97-AF65-F5344CB8AC3E}">
        <p14:creationId xmlns:p14="http://schemas.microsoft.com/office/powerpoint/2010/main" val="1434817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p:spPr>
        <p:txBody>
          <a:bodyPr/>
          <a:lstStyle>
            <a:lvl1pPr defTabSz="930275">
              <a:defRPr sz="2000">
                <a:solidFill>
                  <a:schemeClr val="tx1"/>
                </a:solidFill>
                <a:latin typeface="MetaLining" charset="0"/>
              </a:defRPr>
            </a:lvl1pPr>
            <a:lvl2pPr marL="742950" indent="-285750" defTabSz="930275">
              <a:defRPr sz="2000">
                <a:solidFill>
                  <a:schemeClr val="tx1"/>
                </a:solidFill>
                <a:latin typeface="MetaLining" charset="0"/>
              </a:defRPr>
            </a:lvl2pPr>
            <a:lvl3pPr marL="1143000" indent="-228600" defTabSz="930275">
              <a:defRPr sz="2000">
                <a:solidFill>
                  <a:schemeClr val="tx1"/>
                </a:solidFill>
                <a:latin typeface="MetaLining" charset="0"/>
              </a:defRPr>
            </a:lvl3pPr>
            <a:lvl4pPr marL="1600200" indent="-228600" defTabSz="930275">
              <a:defRPr sz="2000">
                <a:solidFill>
                  <a:schemeClr val="tx1"/>
                </a:solidFill>
                <a:latin typeface="MetaLining" charset="0"/>
              </a:defRPr>
            </a:lvl4pPr>
            <a:lvl5pPr marL="2057400" indent="-228600" defTabSz="930275">
              <a:defRPr sz="2000">
                <a:solidFill>
                  <a:schemeClr val="tx1"/>
                </a:solidFill>
                <a:latin typeface="MetaLining" charset="0"/>
              </a:defRPr>
            </a:lvl5pPr>
            <a:lvl6pPr marL="2514600" indent="-228600" algn="ctr" defTabSz="930275" eaLnBrk="0" fontAlgn="base" hangingPunct="0">
              <a:spcBef>
                <a:spcPct val="0"/>
              </a:spcBef>
              <a:spcAft>
                <a:spcPct val="0"/>
              </a:spcAft>
              <a:defRPr sz="2000">
                <a:solidFill>
                  <a:schemeClr val="tx1"/>
                </a:solidFill>
                <a:latin typeface="MetaLining" charset="0"/>
              </a:defRPr>
            </a:lvl6pPr>
            <a:lvl7pPr marL="2971800" indent="-228600" algn="ctr" defTabSz="930275" eaLnBrk="0" fontAlgn="base" hangingPunct="0">
              <a:spcBef>
                <a:spcPct val="0"/>
              </a:spcBef>
              <a:spcAft>
                <a:spcPct val="0"/>
              </a:spcAft>
              <a:defRPr sz="2000">
                <a:solidFill>
                  <a:schemeClr val="tx1"/>
                </a:solidFill>
                <a:latin typeface="MetaLining" charset="0"/>
              </a:defRPr>
            </a:lvl7pPr>
            <a:lvl8pPr marL="3429000" indent="-228600" algn="ctr" defTabSz="930275" eaLnBrk="0" fontAlgn="base" hangingPunct="0">
              <a:spcBef>
                <a:spcPct val="0"/>
              </a:spcBef>
              <a:spcAft>
                <a:spcPct val="0"/>
              </a:spcAft>
              <a:defRPr sz="2000">
                <a:solidFill>
                  <a:schemeClr val="tx1"/>
                </a:solidFill>
                <a:latin typeface="MetaLining" charset="0"/>
              </a:defRPr>
            </a:lvl8pPr>
            <a:lvl9pPr marL="3886200" indent="-228600" algn="ctr" defTabSz="930275" eaLnBrk="0" fontAlgn="base" hangingPunct="0">
              <a:spcBef>
                <a:spcPct val="0"/>
              </a:spcBef>
              <a:spcAft>
                <a:spcPct val="0"/>
              </a:spcAft>
              <a:defRPr sz="2000">
                <a:solidFill>
                  <a:schemeClr val="tx1"/>
                </a:solidFill>
                <a:latin typeface="MetaLining" charset="0"/>
              </a:defRPr>
            </a:lvl9pPr>
          </a:lstStyle>
          <a:p>
            <a:fld id="{B38DE170-2694-4BBE-8F42-18CAD2A9892C}" type="slidenum">
              <a:rPr lang="en-US" sz="900" smtClean="0">
                <a:latin typeface="Times New Roman" pitchFamily="18" charset="0"/>
              </a:rPr>
              <a:pPr/>
              <a:t>17</a:t>
            </a:fld>
            <a:endParaRPr lang="en-US" sz="900" smtClean="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endParaRPr lang="en-US" smtClean="0"/>
          </a:p>
        </p:txBody>
      </p:sp>
    </p:spTree>
    <p:extLst>
      <p:ext uri="{BB962C8B-B14F-4D97-AF65-F5344CB8AC3E}">
        <p14:creationId xmlns:p14="http://schemas.microsoft.com/office/powerpoint/2010/main" val="1456726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13" name="Shape 2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This is because the cysteine in question is responsible for performing the creating the peptide bond between SUMO and its substrate and is thus absolutely vital for the central function of UBE2I.</a:t>
            </a:r>
          </a:p>
        </p:txBody>
      </p:sp>
    </p:spTree>
    <p:extLst>
      <p:ext uri="{BB962C8B-B14F-4D97-AF65-F5344CB8AC3E}">
        <p14:creationId xmlns:p14="http://schemas.microsoft.com/office/powerpoint/2010/main" val="2580987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2" name="Shape 1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When we compare the results to sequence conservation though, they do seem to make sense. For example if we pick out this cysteine residue here, we see that it any changes show up blue across the board.</a:t>
            </a:r>
          </a:p>
        </p:txBody>
      </p:sp>
    </p:spTree>
    <p:extLst>
      <p:ext uri="{BB962C8B-B14F-4D97-AF65-F5344CB8AC3E}">
        <p14:creationId xmlns:p14="http://schemas.microsoft.com/office/powerpoint/2010/main" val="270699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2" name="Shape 1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When we compare the results to sequence conservation though, they do seem to make sense. For example if we pick out this cysteine residue here, we see that it any changes show up blue across the board.</a:t>
            </a:r>
          </a:p>
        </p:txBody>
      </p:sp>
    </p:spTree>
    <p:extLst>
      <p:ext uri="{BB962C8B-B14F-4D97-AF65-F5344CB8AC3E}">
        <p14:creationId xmlns:p14="http://schemas.microsoft.com/office/powerpoint/2010/main" val="306953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5"/>
          <p:cNvSpPr>
            <a:spLocks noGrp="1" noChangeArrowheads="1"/>
          </p:cNvSpPr>
          <p:nvPr>
            <p:ph type="sldNum" sz="quarter" idx="5"/>
          </p:nvPr>
        </p:nvSpPr>
        <p:spPr>
          <a:noFill/>
        </p:spPr>
        <p:txBody>
          <a:bodyPr/>
          <a:lstStyle>
            <a:lvl1pPr defTabSz="930275">
              <a:defRPr sz="2000" baseline="-25000">
                <a:solidFill>
                  <a:schemeClr val="tx1"/>
                </a:solidFill>
                <a:latin typeface="MetaLining" charset="0"/>
              </a:defRPr>
            </a:lvl1pPr>
            <a:lvl2pPr marL="742950" indent="-285750" defTabSz="930275">
              <a:defRPr sz="2000" baseline="-25000">
                <a:solidFill>
                  <a:schemeClr val="tx1"/>
                </a:solidFill>
                <a:latin typeface="MetaLining" charset="0"/>
              </a:defRPr>
            </a:lvl2pPr>
            <a:lvl3pPr marL="1143000" indent="-228600" defTabSz="930275">
              <a:defRPr sz="2000" baseline="-25000">
                <a:solidFill>
                  <a:schemeClr val="tx1"/>
                </a:solidFill>
                <a:latin typeface="MetaLining" charset="0"/>
              </a:defRPr>
            </a:lvl3pPr>
            <a:lvl4pPr marL="1600200" indent="-228600" defTabSz="930275">
              <a:defRPr sz="2000" baseline="-25000">
                <a:solidFill>
                  <a:schemeClr val="tx1"/>
                </a:solidFill>
                <a:latin typeface="MetaLining" charset="0"/>
              </a:defRPr>
            </a:lvl4pPr>
            <a:lvl5pPr marL="2057400" indent="-228600" defTabSz="930275">
              <a:defRPr sz="2000" baseline="-25000">
                <a:solidFill>
                  <a:schemeClr val="tx1"/>
                </a:solidFill>
                <a:latin typeface="MetaLining" charset="0"/>
              </a:defRPr>
            </a:lvl5pPr>
            <a:lvl6pPr marL="2514600" indent="-228600" algn="ctr" defTabSz="930275" eaLnBrk="0" fontAlgn="base" hangingPunct="0">
              <a:spcBef>
                <a:spcPct val="0"/>
              </a:spcBef>
              <a:spcAft>
                <a:spcPct val="0"/>
              </a:spcAft>
              <a:defRPr sz="2000" baseline="-25000">
                <a:solidFill>
                  <a:schemeClr val="tx1"/>
                </a:solidFill>
                <a:latin typeface="MetaLining" charset="0"/>
              </a:defRPr>
            </a:lvl6pPr>
            <a:lvl7pPr marL="2971800" indent="-228600" algn="ctr" defTabSz="930275" eaLnBrk="0" fontAlgn="base" hangingPunct="0">
              <a:spcBef>
                <a:spcPct val="0"/>
              </a:spcBef>
              <a:spcAft>
                <a:spcPct val="0"/>
              </a:spcAft>
              <a:defRPr sz="2000" baseline="-25000">
                <a:solidFill>
                  <a:schemeClr val="tx1"/>
                </a:solidFill>
                <a:latin typeface="MetaLining" charset="0"/>
              </a:defRPr>
            </a:lvl7pPr>
            <a:lvl8pPr marL="3429000" indent="-228600" algn="ctr" defTabSz="930275" eaLnBrk="0" fontAlgn="base" hangingPunct="0">
              <a:spcBef>
                <a:spcPct val="0"/>
              </a:spcBef>
              <a:spcAft>
                <a:spcPct val="0"/>
              </a:spcAft>
              <a:defRPr sz="2000" baseline="-25000">
                <a:solidFill>
                  <a:schemeClr val="tx1"/>
                </a:solidFill>
                <a:latin typeface="MetaLining" charset="0"/>
              </a:defRPr>
            </a:lvl8pPr>
            <a:lvl9pPr marL="3886200" indent="-228600" algn="ctr" defTabSz="930275" eaLnBrk="0" fontAlgn="base" hangingPunct="0">
              <a:spcBef>
                <a:spcPct val="0"/>
              </a:spcBef>
              <a:spcAft>
                <a:spcPct val="0"/>
              </a:spcAft>
              <a:defRPr sz="2000" baseline="-25000">
                <a:solidFill>
                  <a:schemeClr val="tx1"/>
                </a:solidFill>
                <a:latin typeface="MetaLining" charset="0"/>
              </a:defRPr>
            </a:lvl9pPr>
          </a:lstStyle>
          <a:p>
            <a:fld id="{B3992618-B9AB-4120-A69E-57B4E11E4191}" type="slidenum">
              <a:rPr lang="en-US" sz="900" baseline="0">
                <a:latin typeface="Times New Roman" pitchFamily="18" charset="0"/>
              </a:rPr>
              <a:pPr/>
              <a:t>31</a:t>
            </a:fld>
            <a:endParaRPr lang="en-US" sz="900" baseline="0">
              <a:latin typeface="Times New Roman" pitchFamily="18" charset="0"/>
            </a:endParaRPr>
          </a:p>
        </p:txBody>
      </p:sp>
      <p:sp>
        <p:nvSpPr>
          <p:cNvPr id="116739" name="Rectangle 2"/>
          <p:cNvSpPr>
            <a:spLocks noGrp="1" noRot="1" noChangeAspect="1" noChangeArrowheads="1" noTextEdit="1"/>
          </p:cNvSpPr>
          <p:nvPr>
            <p:ph type="sldImg"/>
          </p:nvPr>
        </p:nvSpPr>
        <p:spPr>
          <a:xfrm>
            <a:off x="1182688" y="696913"/>
            <a:ext cx="4648200" cy="3486150"/>
          </a:xfrm>
          <a:ln/>
        </p:spPr>
      </p:sp>
      <p:sp>
        <p:nvSpPr>
          <p:cNvPr id="116740" name="Rectangle 3"/>
          <p:cNvSpPr>
            <a:spLocks noGrp="1" noChangeArrowheads="1"/>
          </p:cNvSpPr>
          <p:nvPr>
            <p:ph type="body" idx="1"/>
          </p:nvPr>
        </p:nvSpPr>
        <p:spPr>
          <a:xfrm>
            <a:off x="935038" y="4416425"/>
            <a:ext cx="5140325" cy="4183063"/>
          </a:xfrm>
          <a:noFill/>
        </p:spPr>
        <p:txBody>
          <a:bodyPr lIns="91955" tIns="45977" rIns="91955" bIns="45977"/>
          <a:lstStyle/>
          <a:p>
            <a:endParaRPr lang="en-US" smtClean="0"/>
          </a:p>
        </p:txBody>
      </p:sp>
    </p:spTree>
    <p:extLst>
      <p:ext uri="{BB962C8B-B14F-4D97-AF65-F5344CB8AC3E}">
        <p14:creationId xmlns:p14="http://schemas.microsoft.com/office/powerpoint/2010/main" val="3065729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375220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etaLining"/>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4387674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97716822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7663" y="896938"/>
            <a:ext cx="4135437" cy="5451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5500" y="896938"/>
            <a:ext cx="4135438" cy="5451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240416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7296452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etaLining"/>
              </a:defRPr>
            </a:lvl1pPr>
          </a:lstStyle>
          <a:p>
            <a:r>
              <a:rPr lang="en-US" dirty="0" smtClean="0"/>
              <a:t>Click to edit Master title style</a:t>
            </a:r>
            <a:endParaRPr lang="en-US" dirty="0"/>
          </a:p>
        </p:txBody>
      </p:sp>
    </p:spTree>
    <p:extLst>
      <p:ext uri="{BB962C8B-B14F-4D97-AF65-F5344CB8AC3E}">
        <p14:creationId xmlns:p14="http://schemas.microsoft.com/office/powerpoint/2010/main" val="129213284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71249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987328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8990371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2740497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9888" y="100013"/>
            <a:ext cx="2149475"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68288" y="100013"/>
            <a:ext cx="62992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2456280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47663" y="896938"/>
            <a:ext cx="8423275" cy="545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dirty="0" smtClean="0"/>
              <a:t>Develop and deploy revolutionary, integrated technology platform to transform:</a:t>
            </a:r>
          </a:p>
          <a:p>
            <a:pPr lvl="1"/>
            <a:r>
              <a:rPr lang="en-US" dirty="0" smtClean="0"/>
              <a:t>Discovery of life-science-based product/services </a:t>
            </a:r>
          </a:p>
          <a:p>
            <a:pPr lvl="1"/>
            <a:r>
              <a:rPr lang="en-US" dirty="0" smtClean="0"/>
              <a:t>Practice of medicine</a:t>
            </a:r>
          </a:p>
          <a:p>
            <a:pPr lvl="1"/>
            <a:r>
              <a:rPr lang="en-US" dirty="0" smtClean="0"/>
              <a:t>Whacked out info</a:t>
            </a:r>
          </a:p>
          <a:p>
            <a:pPr lvl="2"/>
            <a:r>
              <a:rPr lang="en-US" dirty="0" smtClean="0"/>
              <a:t>Crazy presentations</a:t>
            </a:r>
          </a:p>
          <a:p>
            <a:pPr lvl="3"/>
            <a:r>
              <a:rPr lang="en-US" dirty="0" smtClean="0"/>
              <a:t>consistent formatting</a:t>
            </a:r>
          </a:p>
          <a:p>
            <a:pPr lvl="4"/>
            <a:r>
              <a:rPr lang="en-US" dirty="0" smtClean="0"/>
              <a:t>colors</a:t>
            </a:r>
          </a:p>
          <a:p>
            <a:pPr lvl="4"/>
            <a:r>
              <a:rPr lang="en-US" dirty="0" smtClean="0"/>
              <a:t>text styles</a:t>
            </a:r>
          </a:p>
          <a:p>
            <a:pPr lvl="4"/>
            <a:r>
              <a:rPr lang="en-US" dirty="0" smtClean="0"/>
              <a:t>font usage</a:t>
            </a:r>
          </a:p>
        </p:txBody>
      </p:sp>
      <p:sp>
        <p:nvSpPr>
          <p:cNvPr id="1027" name="Rectangle 5"/>
          <p:cNvSpPr>
            <a:spLocks noChangeArrowheads="1"/>
          </p:cNvSpPr>
          <p:nvPr/>
        </p:nvSpPr>
        <p:spPr bwMode="auto">
          <a:xfrm>
            <a:off x="34925" y="6554788"/>
            <a:ext cx="9074150" cy="27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spcBef>
                <a:spcPct val="50000"/>
              </a:spcBef>
              <a:tabLst>
                <a:tab pos="9715500" algn="r"/>
              </a:tabLst>
            </a:pPr>
            <a:r>
              <a:rPr lang="en-US" sz="1200" b="1">
                <a:solidFill>
                  <a:srgbClr val="A6A6A6"/>
                </a:solidFill>
                <a:latin typeface="Sabon" charset="0"/>
              </a:rPr>
              <a:t>                            </a:t>
            </a:r>
          </a:p>
        </p:txBody>
      </p:sp>
      <p:pic>
        <p:nvPicPr>
          <p:cNvPr id="1028" name="Picture 8"/>
          <p:cNvPicPr>
            <a:picLocks noChangeAspect="1" noChangeArrowheads="1"/>
          </p:cNvPicPr>
          <p:nvPr userDrawn="1"/>
        </p:nvPicPr>
        <p:blipFill>
          <a:blip r:embed="rId13">
            <a:extLst>
              <a:ext uri="{28A0092B-C50C-407E-A947-70E740481C1C}">
                <a14:useLocalDpi xmlns:a14="http://schemas.microsoft.com/office/drawing/2010/main" val="0"/>
              </a:ext>
            </a:extLst>
          </a:blip>
          <a:srcRect r="2124" b="57219"/>
          <a:stretch>
            <a:fillRect/>
          </a:stretch>
        </p:blipFill>
        <p:spPr bwMode="auto">
          <a:xfrm>
            <a:off x="0" y="0"/>
            <a:ext cx="914400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17"/>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r="1553" b="20958"/>
          <a:stretch>
            <a:fillRect/>
          </a:stretch>
        </p:blipFill>
        <p:spPr bwMode="auto">
          <a:xfrm>
            <a:off x="-15875" y="6484938"/>
            <a:ext cx="9159875"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0" name="Rectangle 4"/>
          <p:cNvSpPr>
            <a:spLocks noGrp="1" noChangeArrowheads="1"/>
          </p:cNvSpPr>
          <p:nvPr>
            <p:ph type="title"/>
          </p:nvPr>
        </p:nvSpPr>
        <p:spPr bwMode="auto">
          <a:xfrm>
            <a:off x="268288" y="100013"/>
            <a:ext cx="86010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en-US" dirty="0" smtClean="0"/>
              <a:t>M  </a:t>
            </a:r>
            <a:r>
              <a:rPr lang="en-US" dirty="0" err="1" smtClean="0"/>
              <a:t>i</a:t>
            </a:r>
            <a:r>
              <a:rPr lang="en-US" dirty="0" smtClean="0"/>
              <a:t>  s  </a:t>
            </a:r>
            <a:r>
              <a:rPr lang="en-US" dirty="0" err="1" smtClean="0"/>
              <a:t>s</a:t>
            </a:r>
            <a:r>
              <a:rPr lang="en-US" dirty="0" smtClean="0"/>
              <a:t>  </a:t>
            </a:r>
            <a:r>
              <a:rPr lang="en-US" dirty="0" err="1" smtClean="0"/>
              <a:t>i</a:t>
            </a:r>
            <a:r>
              <a:rPr lang="en-US" dirty="0" smtClean="0"/>
              <a:t>  o  n</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hf hdr="0" ftr="0" dt="0"/>
  <p:txStyles>
    <p:titleStyle>
      <a:lvl1pPr algn="l" rtl="0" eaLnBrk="0" fontAlgn="base" hangingPunct="0">
        <a:lnSpc>
          <a:spcPct val="90000"/>
        </a:lnSpc>
        <a:spcBef>
          <a:spcPct val="0"/>
        </a:spcBef>
        <a:spcAft>
          <a:spcPct val="0"/>
        </a:spcAft>
        <a:defRPr sz="2800">
          <a:solidFill>
            <a:schemeClr val="bg1"/>
          </a:solidFill>
          <a:latin typeface="+mj-lt"/>
          <a:ea typeface="+mj-ea"/>
          <a:cs typeface="+mj-cs"/>
        </a:defRPr>
      </a:lvl1pPr>
      <a:lvl2pPr algn="l" rtl="0" eaLnBrk="0" fontAlgn="base" hangingPunct="0">
        <a:lnSpc>
          <a:spcPct val="90000"/>
        </a:lnSpc>
        <a:spcBef>
          <a:spcPct val="0"/>
        </a:spcBef>
        <a:spcAft>
          <a:spcPct val="0"/>
        </a:spcAft>
        <a:defRPr sz="2800">
          <a:solidFill>
            <a:schemeClr val="bg1"/>
          </a:solidFill>
          <a:latin typeface="Comic Sans MS" pitchFamily="66" charset="0"/>
        </a:defRPr>
      </a:lvl2pPr>
      <a:lvl3pPr algn="l" rtl="0" eaLnBrk="0" fontAlgn="base" hangingPunct="0">
        <a:lnSpc>
          <a:spcPct val="90000"/>
        </a:lnSpc>
        <a:spcBef>
          <a:spcPct val="0"/>
        </a:spcBef>
        <a:spcAft>
          <a:spcPct val="0"/>
        </a:spcAft>
        <a:defRPr sz="2800">
          <a:solidFill>
            <a:schemeClr val="bg1"/>
          </a:solidFill>
          <a:latin typeface="Comic Sans MS" pitchFamily="66" charset="0"/>
        </a:defRPr>
      </a:lvl3pPr>
      <a:lvl4pPr algn="l" rtl="0" eaLnBrk="0" fontAlgn="base" hangingPunct="0">
        <a:lnSpc>
          <a:spcPct val="90000"/>
        </a:lnSpc>
        <a:spcBef>
          <a:spcPct val="0"/>
        </a:spcBef>
        <a:spcAft>
          <a:spcPct val="0"/>
        </a:spcAft>
        <a:defRPr sz="2800">
          <a:solidFill>
            <a:schemeClr val="bg1"/>
          </a:solidFill>
          <a:latin typeface="Comic Sans MS" pitchFamily="66" charset="0"/>
        </a:defRPr>
      </a:lvl4pPr>
      <a:lvl5pPr algn="l" rtl="0" eaLnBrk="0" fontAlgn="base" hangingPunct="0">
        <a:lnSpc>
          <a:spcPct val="90000"/>
        </a:lnSpc>
        <a:spcBef>
          <a:spcPct val="0"/>
        </a:spcBef>
        <a:spcAft>
          <a:spcPct val="0"/>
        </a:spcAft>
        <a:defRPr sz="2800">
          <a:solidFill>
            <a:schemeClr val="bg1"/>
          </a:solidFill>
          <a:latin typeface="Comic Sans MS" pitchFamily="66" charset="0"/>
        </a:defRPr>
      </a:lvl5pPr>
      <a:lvl6pPr marL="457200" algn="l" rtl="0" eaLnBrk="0" fontAlgn="base" hangingPunct="0">
        <a:lnSpc>
          <a:spcPct val="90000"/>
        </a:lnSpc>
        <a:spcBef>
          <a:spcPct val="0"/>
        </a:spcBef>
        <a:spcAft>
          <a:spcPct val="0"/>
        </a:spcAft>
        <a:defRPr sz="2800">
          <a:solidFill>
            <a:schemeClr val="bg1"/>
          </a:solidFill>
          <a:latin typeface="Comic Sans MS" pitchFamily="66" charset="0"/>
        </a:defRPr>
      </a:lvl6pPr>
      <a:lvl7pPr marL="914400" algn="l" rtl="0" eaLnBrk="0" fontAlgn="base" hangingPunct="0">
        <a:lnSpc>
          <a:spcPct val="90000"/>
        </a:lnSpc>
        <a:spcBef>
          <a:spcPct val="0"/>
        </a:spcBef>
        <a:spcAft>
          <a:spcPct val="0"/>
        </a:spcAft>
        <a:defRPr sz="2800">
          <a:solidFill>
            <a:schemeClr val="bg1"/>
          </a:solidFill>
          <a:latin typeface="Comic Sans MS" pitchFamily="66" charset="0"/>
        </a:defRPr>
      </a:lvl7pPr>
      <a:lvl8pPr marL="1371600" algn="l" rtl="0" eaLnBrk="0" fontAlgn="base" hangingPunct="0">
        <a:lnSpc>
          <a:spcPct val="90000"/>
        </a:lnSpc>
        <a:spcBef>
          <a:spcPct val="0"/>
        </a:spcBef>
        <a:spcAft>
          <a:spcPct val="0"/>
        </a:spcAft>
        <a:defRPr sz="2800">
          <a:solidFill>
            <a:schemeClr val="bg1"/>
          </a:solidFill>
          <a:latin typeface="Comic Sans MS" pitchFamily="66" charset="0"/>
        </a:defRPr>
      </a:lvl8pPr>
      <a:lvl9pPr marL="1828800" algn="l" rtl="0" eaLnBrk="0" fontAlgn="base" hangingPunct="0">
        <a:lnSpc>
          <a:spcPct val="90000"/>
        </a:lnSpc>
        <a:spcBef>
          <a:spcPct val="0"/>
        </a:spcBef>
        <a:spcAft>
          <a:spcPct val="0"/>
        </a:spcAft>
        <a:defRPr sz="2800">
          <a:solidFill>
            <a:schemeClr val="bg1"/>
          </a:solidFill>
          <a:latin typeface="Comic Sans MS" pitchFamily="66" charset="0"/>
        </a:defRPr>
      </a:lvl9pPr>
    </p:titleStyle>
    <p:bodyStyle>
      <a:lvl1pPr marL="342900" indent="-342900" algn="l" rtl="0" eaLnBrk="0" fontAlgn="base" hangingPunct="0">
        <a:spcBef>
          <a:spcPct val="30000"/>
        </a:spcBef>
        <a:spcAft>
          <a:spcPct val="0"/>
        </a:spcAft>
        <a:defRPr sz="2400" b="1">
          <a:solidFill>
            <a:schemeClr val="tx1"/>
          </a:solidFill>
          <a:latin typeface="MetaLining"/>
          <a:ea typeface="+mn-ea"/>
          <a:cs typeface="+mn-cs"/>
        </a:defRPr>
      </a:lvl1pPr>
      <a:lvl2pPr marL="742950" indent="-285750" algn="l" rtl="0" eaLnBrk="0" fontAlgn="base" hangingPunct="0">
        <a:lnSpc>
          <a:spcPct val="95000"/>
        </a:lnSpc>
        <a:spcBef>
          <a:spcPct val="30000"/>
        </a:spcBef>
        <a:spcAft>
          <a:spcPct val="0"/>
        </a:spcAft>
        <a:buClr>
          <a:srgbClr val="C50601"/>
        </a:buClr>
        <a:buSzPct val="65000"/>
        <a:buFont typeface="Wingdings" pitchFamily="2" charset="2"/>
        <a:buChar char="n"/>
        <a:defRPr sz="2400">
          <a:solidFill>
            <a:schemeClr val="tx1"/>
          </a:solidFill>
          <a:latin typeface="MetaLining"/>
        </a:defRPr>
      </a:lvl2pPr>
      <a:lvl3pPr marL="1143000" indent="-228600" algn="l" rtl="0" eaLnBrk="0" fontAlgn="base" hangingPunct="0">
        <a:spcBef>
          <a:spcPct val="0"/>
        </a:spcBef>
        <a:spcAft>
          <a:spcPct val="0"/>
        </a:spcAft>
        <a:buClr>
          <a:srgbClr val="0082A1"/>
        </a:buClr>
        <a:buSzPct val="100000"/>
        <a:buFont typeface="MetaPlusBold" charset="0"/>
        <a:buChar char="-"/>
        <a:defRPr sz="2000">
          <a:solidFill>
            <a:schemeClr val="tx1"/>
          </a:solidFill>
          <a:latin typeface="+mn-lt"/>
        </a:defRPr>
      </a:lvl3pPr>
      <a:lvl4pPr marL="1539875" indent="-168275" algn="l" rtl="0" eaLnBrk="0" fontAlgn="base" hangingPunct="0">
        <a:spcBef>
          <a:spcPct val="0"/>
        </a:spcBef>
        <a:spcAft>
          <a:spcPct val="0"/>
        </a:spcAft>
        <a:buClr>
          <a:srgbClr val="0082A1"/>
        </a:buClr>
        <a:buSzPct val="70000"/>
        <a:buFont typeface="MetaPlusBold" charset="0"/>
        <a:buChar char="-"/>
        <a:defRPr>
          <a:solidFill>
            <a:schemeClr val="tx1"/>
          </a:solidFill>
          <a:latin typeface="+mn-lt"/>
        </a:defRPr>
      </a:lvl4pPr>
      <a:lvl5pPr marL="1944688" indent="-115888" algn="l" rtl="0" eaLnBrk="0" fontAlgn="base" hangingPunct="0">
        <a:spcBef>
          <a:spcPct val="0"/>
        </a:spcBef>
        <a:spcAft>
          <a:spcPct val="0"/>
        </a:spcAft>
        <a:buClr>
          <a:srgbClr val="0082A1"/>
        </a:buClr>
        <a:buSzPct val="70000"/>
        <a:buFont typeface="MetaPlusBold" charset="0"/>
        <a:buChar char="-"/>
        <a:defRPr sz="1600">
          <a:solidFill>
            <a:schemeClr val="tx1"/>
          </a:solidFill>
          <a:latin typeface="+mn-lt"/>
        </a:defRPr>
      </a:lvl5pPr>
      <a:lvl6pPr marL="2401888" indent="-115888" algn="l" rtl="0" eaLnBrk="0" fontAlgn="base" hangingPunct="0">
        <a:spcBef>
          <a:spcPct val="0"/>
        </a:spcBef>
        <a:spcAft>
          <a:spcPct val="0"/>
        </a:spcAft>
        <a:buClr>
          <a:srgbClr val="0082A1"/>
        </a:buClr>
        <a:buSzPct val="70000"/>
        <a:buFont typeface="MetaPlusBold" charset="0"/>
        <a:buChar char="-"/>
        <a:defRPr sz="1600">
          <a:solidFill>
            <a:schemeClr val="tx1"/>
          </a:solidFill>
          <a:latin typeface="+mn-lt"/>
        </a:defRPr>
      </a:lvl6pPr>
      <a:lvl7pPr marL="2859088" indent="-115888" algn="l" rtl="0" eaLnBrk="0" fontAlgn="base" hangingPunct="0">
        <a:spcBef>
          <a:spcPct val="0"/>
        </a:spcBef>
        <a:spcAft>
          <a:spcPct val="0"/>
        </a:spcAft>
        <a:buClr>
          <a:srgbClr val="0082A1"/>
        </a:buClr>
        <a:buSzPct val="70000"/>
        <a:buFont typeface="MetaPlusBold" charset="0"/>
        <a:buChar char="-"/>
        <a:defRPr sz="1600">
          <a:solidFill>
            <a:schemeClr val="tx1"/>
          </a:solidFill>
          <a:latin typeface="+mn-lt"/>
        </a:defRPr>
      </a:lvl7pPr>
      <a:lvl8pPr marL="3316288" indent="-115888" algn="l" rtl="0" eaLnBrk="0" fontAlgn="base" hangingPunct="0">
        <a:spcBef>
          <a:spcPct val="0"/>
        </a:spcBef>
        <a:spcAft>
          <a:spcPct val="0"/>
        </a:spcAft>
        <a:buClr>
          <a:srgbClr val="0082A1"/>
        </a:buClr>
        <a:buSzPct val="70000"/>
        <a:buFont typeface="MetaPlusBold" charset="0"/>
        <a:buChar char="-"/>
        <a:defRPr sz="1600">
          <a:solidFill>
            <a:schemeClr val="tx1"/>
          </a:solidFill>
          <a:latin typeface="+mn-lt"/>
        </a:defRPr>
      </a:lvl8pPr>
      <a:lvl9pPr marL="3773488" indent="-115888" algn="l" rtl="0" eaLnBrk="0" fontAlgn="base" hangingPunct="0">
        <a:spcBef>
          <a:spcPct val="0"/>
        </a:spcBef>
        <a:spcAft>
          <a:spcPct val="0"/>
        </a:spcAft>
        <a:buClr>
          <a:srgbClr val="0082A1"/>
        </a:buClr>
        <a:buSzPct val="70000"/>
        <a:buFont typeface="MetaPlusBold"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268288" y="241679"/>
            <a:ext cx="8601075" cy="461962"/>
          </a:xfrm>
        </p:spPr>
        <p:txBody>
          <a:bodyPr/>
          <a:lstStyle/>
          <a:p>
            <a:r>
              <a:rPr lang="en-US" altLang="en-US" sz="4000" dirty="0"/>
              <a:t>CAGI slide pack guidelines</a:t>
            </a:r>
            <a:r>
              <a:rPr lang="en-US" altLang="en-US" sz="4000" dirty="0">
                <a:solidFill>
                  <a:schemeClr val="tx1"/>
                </a:solidFill>
              </a:rPr>
              <a:t/>
            </a:r>
            <a:br>
              <a:rPr lang="en-US" altLang="en-US" sz="4000" dirty="0">
                <a:solidFill>
                  <a:schemeClr val="tx1"/>
                </a:solidFill>
              </a:rPr>
            </a:br>
            <a:r>
              <a:rPr lang="en-US" altLang="en-US" sz="1800" dirty="0" smtClean="0">
                <a:solidFill>
                  <a:schemeClr val="tx1"/>
                </a:solidFill>
              </a:rPr>
              <a:t>Fritz Roth</a:t>
            </a:r>
            <a:r>
              <a:rPr lang="en-US" altLang="en-US" sz="1800" i="1" dirty="0" smtClean="0"/>
              <a:t>_______</a:t>
            </a:r>
            <a:endParaRPr lang="en-US" altLang="en-US" sz="1800" i="1" dirty="0"/>
          </a:p>
        </p:txBody>
      </p:sp>
      <p:sp>
        <p:nvSpPr>
          <p:cNvPr id="8197" name="Rectangle 5"/>
          <p:cNvSpPr>
            <a:spLocks noGrp="1" noChangeArrowheads="1"/>
          </p:cNvSpPr>
          <p:nvPr>
            <p:ph type="body" idx="1"/>
          </p:nvPr>
        </p:nvSpPr>
        <p:spPr>
          <a:xfrm>
            <a:off x="347663" y="1631033"/>
            <a:ext cx="8423275" cy="5451475"/>
          </a:xfrm>
        </p:spPr>
        <p:txBody>
          <a:bodyPr/>
          <a:lstStyle/>
          <a:p>
            <a:pPr>
              <a:lnSpc>
                <a:spcPct val="80000"/>
              </a:lnSpc>
            </a:pPr>
            <a:r>
              <a:rPr lang="en-US" altLang="en-US" sz="12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200" dirty="0"/>
          </a:p>
          <a:p>
            <a:pPr>
              <a:lnSpc>
                <a:spcPct val="80000"/>
              </a:lnSpc>
            </a:pPr>
            <a:r>
              <a:rPr lang="en-US" altLang="en-US" sz="1200" dirty="0"/>
              <a:t>To disseminate the CAGI results, I encourage all CAGI participants to remix these CAGI slides for inclusion in their oral and poster presentations</a:t>
            </a:r>
          </a:p>
          <a:p>
            <a:pPr>
              <a:lnSpc>
                <a:spcPct val="80000"/>
              </a:lnSpc>
            </a:pPr>
            <a:r>
              <a:rPr lang="en-US" altLang="en-US" sz="1200" dirty="0"/>
              <a:t>CAGI participants may use or publish any content of these slides only in compliance with the CAGI Data Use Agreement</a:t>
            </a:r>
          </a:p>
          <a:p>
            <a:pPr>
              <a:lnSpc>
                <a:spcPct val="80000"/>
              </a:lnSpc>
            </a:pPr>
            <a:r>
              <a:rPr lang="en-US" altLang="en-US" sz="1200" dirty="0"/>
              <a:t>CAGI participants may not cite or publish any content of these slides except with the written permission of the originating author or in the primary CAGI publications</a:t>
            </a:r>
          </a:p>
          <a:p>
            <a:pPr>
              <a:lnSpc>
                <a:spcPct val="80000"/>
              </a:lnSpc>
            </a:pPr>
            <a:r>
              <a:rPr lang="en-US" altLang="en-US" sz="1200" dirty="0"/>
              <a:t>CAGI participants must acknowledge the original authors of these slides and CAGI </a:t>
            </a:r>
            <a:r>
              <a:rPr lang="en-US" altLang="en-US" sz="1200" dirty="0" smtClean="0"/>
              <a:t>2016.  </a:t>
            </a:r>
            <a:r>
              <a:rPr lang="en-US" altLang="en-US" sz="1200" dirty="0"/>
              <a:t>Include the acknowledgement banner across the bottom</a:t>
            </a:r>
          </a:p>
          <a:p>
            <a:pPr>
              <a:lnSpc>
                <a:spcPct val="80000"/>
              </a:lnSpc>
            </a:pPr>
            <a:r>
              <a:rPr lang="en-US" altLang="en-US" sz="1200" dirty="0"/>
              <a:t>CAGI participants must include the CAGI credits slide in their presentations</a:t>
            </a:r>
          </a:p>
          <a:p>
            <a:pPr>
              <a:lnSpc>
                <a:spcPct val="80000"/>
              </a:lnSpc>
            </a:pPr>
            <a:r>
              <a:rPr lang="en-US" altLang="en-US" sz="1200" dirty="0"/>
              <a:t>Slides with a red slash (no remix) may not be included in a presentation unless all attendees are registered CAGI participants who signed the data use agreement</a:t>
            </a:r>
          </a:p>
          <a:p>
            <a:pPr>
              <a:lnSpc>
                <a:spcPct val="80000"/>
              </a:lnSpc>
            </a:pPr>
            <a:r>
              <a:rPr lang="en-US" altLang="en-US" sz="1200" dirty="0"/>
              <a:t>Slides with a red X over the entire slide may not be  used in any circumstances</a:t>
            </a:r>
          </a:p>
          <a:p>
            <a:pPr>
              <a:lnSpc>
                <a:spcPct val="80000"/>
              </a:lnSpc>
            </a:pPr>
            <a:r>
              <a:rPr lang="en-US" altLang="en-US" sz="1200" dirty="0"/>
              <a:t>Slides with a blue slash (embargoed) may not be used unless the embargo is explicitly </a:t>
            </a:r>
            <a:r>
              <a:rPr lang="en-US" altLang="en-US" sz="1200" dirty="0" smtClean="0"/>
              <a:t>lifted</a:t>
            </a:r>
          </a:p>
          <a:p>
            <a:pPr>
              <a:lnSpc>
                <a:spcPct val="80000"/>
              </a:lnSpc>
            </a:pPr>
            <a:r>
              <a:rPr lang="en-US" altLang="en-US" sz="12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200" dirty="0"/>
          </a:p>
          <a:p>
            <a:pPr>
              <a:lnSpc>
                <a:spcPct val="80000"/>
              </a:lnSpc>
            </a:pPr>
            <a:r>
              <a:rPr lang="en-US" altLang="en-US" sz="12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200" dirty="0"/>
          </a:p>
          <a:p>
            <a:pPr>
              <a:lnSpc>
                <a:spcPct val="80000"/>
              </a:lnSpc>
            </a:pPr>
            <a:r>
              <a:rPr lang="en-US" altLang="en-US" sz="12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77564145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7"/>
          <p:cNvPicPr>
            <a:picLocks noChangeAspect="1" noChangeArrowheads="1"/>
          </p:cNvPicPr>
          <p:nvPr/>
        </p:nvPicPr>
        <p:blipFill>
          <a:blip r:embed="rId3">
            <a:extLst>
              <a:ext uri="{28A0092B-C50C-407E-A947-70E740481C1C}">
                <a14:useLocalDpi xmlns:a14="http://schemas.microsoft.com/office/drawing/2010/main" val="0"/>
              </a:ext>
            </a:extLst>
          </a:blip>
          <a:srcRect r="3479"/>
          <a:stretch>
            <a:fillRect/>
          </a:stretch>
        </p:blipFill>
        <p:spPr bwMode="auto">
          <a:xfrm>
            <a:off x="5173663" y="2376488"/>
            <a:ext cx="3970337" cy="449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9"/>
          <p:cNvPicPr>
            <a:picLocks noChangeAspect="1" noChangeArrowheads="1"/>
          </p:cNvPicPr>
          <p:nvPr/>
        </p:nvPicPr>
        <p:blipFill>
          <a:blip r:embed="rId4">
            <a:extLst>
              <a:ext uri="{28A0092B-C50C-407E-A947-70E740481C1C}">
                <a14:useLocalDpi xmlns:a14="http://schemas.microsoft.com/office/drawing/2010/main" val="0"/>
              </a:ext>
            </a:extLst>
          </a:blip>
          <a:srcRect t="38376"/>
          <a:stretch>
            <a:fillRect/>
          </a:stretch>
        </p:blipFill>
        <p:spPr bwMode="auto">
          <a:xfrm>
            <a:off x="-4763" y="4100513"/>
            <a:ext cx="5284788" cy="276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8"/>
          <p:cNvPicPr>
            <a:picLocks noChangeAspect="1" noChangeArrowheads="1"/>
          </p:cNvPicPr>
          <p:nvPr/>
        </p:nvPicPr>
        <p:blipFill>
          <a:blip r:embed="rId5">
            <a:extLst>
              <a:ext uri="{28A0092B-C50C-407E-A947-70E740481C1C}">
                <a14:useLocalDpi xmlns:a14="http://schemas.microsoft.com/office/drawing/2010/main" val="0"/>
              </a:ext>
            </a:extLst>
          </a:blip>
          <a:srcRect t="38376" b="29999"/>
          <a:stretch>
            <a:fillRect/>
          </a:stretch>
        </p:blipFill>
        <p:spPr bwMode="auto">
          <a:xfrm>
            <a:off x="-11113" y="588734"/>
            <a:ext cx="9155113" cy="373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4" name="Text Box 4"/>
          <p:cNvSpPr txBox="1">
            <a:spLocks noChangeArrowheads="1"/>
          </p:cNvSpPr>
          <p:nvPr/>
        </p:nvSpPr>
        <p:spPr bwMode="auto">
          <a:xfrm>
            <a:off x="242888" y="638958"/>
            <a:ext cx="8807450" cy="56015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MetaLining" charset="0"/>
              </a:defRPr>
            </a:lvl1pPr>
            <a:lvl2pPr marL="742950" indent="-285750">
              <a:defRPr sz="2000">
                <a:solidFill>
                  <a:schemeClr val="tx1"/>
                </a:solidFill>
                <a:latin typeface="MetaLining" charset="0"/>
              </a:defRPr>
            </a:lvl2pPr>
            <a:lvl3pPr marL="1143000" indent="-228600">
              <a:defRPr sz="2000">
                <a:solidFill>
                  <a:schemeClr val="tx1"/>
                </a:solidFill>
                <a:latin typeface="MetaLining" charset="0"/>
              </a:defRPr>
            </a:lvl3pPr>
            <a:lvl4pPr marL="1600200" indent="-228600">
              <a:defRPr sz="2000">
                <a:solidFill>
                  <a:schemeClr val="tx1"/>
                </a:solidFill>
                <a:latin typeface="MetaLining" charset="0"/>
              </a:defRPr>
            </a:lvl4pPr>
            <a:lvl5pPr marL="2057400" indent="-228600">
              <a:defRPr sz="2000">
                <a:solidFill>
                  <a:schemeClr val="tx1"/>
                </a:solidFill>
                <a:latin typeface="MetaLining" charset="0"/>
              </a:defRPr>
            </a:lvl5pPr>
            <a:lvl6pPr marL="2514600" indent="-228600" algn="ctr" eaLnBrk="0" fontAlgn="base" hangingPunct="0">
              <a:spcBef>
                <a:spcPct val="0"/>
              </a:spcBef>
              <a:spcAft>
                <a:spcPct val="0"/>
              </a:spcAft>
              <a:defRPr sz="2000">
                <a:solidFill>
                  <a:schemeClr val="tx1"/>
                </a:solidFill>
                <a:latin typeface="MetaLining" charset="0"/>
              </a:defRPr>
            </a:lvl6pPr>
            <a:lvl7pPr marL="2971800" indent="-228600" algn="ctr" eaLnBrk="0" fontAlgn="base" hangingPunct="0">
              <a:spcBef>
                <a:spcPct val="0"/>
              </a:spcBef>
              <a:spcAft>
                <a:spcPct val="0"/>
              </a:spcAft>
              <a:defRPr sz="2000">
                <a:solidFill>
                  <a:schemeClr val="tx1"/>
                </a:solidFill>
                <a:latin typeface="MetaLining" charset="0"/>
              </a:defRPr>
            </a:lvl7pPr>
            <a:lvl8pPr marL="3429000" indent="-228600" algn="ctr" eaLnBrk="0" fontAlgn="base" hangingPunct="0">
              <a:spcBef>
                <a:spcPct val="0"/>
              </a:spcBef>
              <a:spcAft>
                <a:spcPct val="0"/>
              </a:spcAft>
              <a:defRPr sz="2000">
                <a:solidFill>
                  <a:schemeClr val="tx1"/>
                </a:solidFill>
                <a:latin typeface="MetaLining" charset="0"/>
              </a:defRPr>
            </a:lvl8pPr>
            <a:lvl9pPr marL="3886200" indent="-228600" algn="ctr" eaLnBrk="0" fontAlgn="base" hangingPunct="0">
              <a:spcBef>
                <a:spcPct val="0"/>
              </a:spcBef>
              <a:spcAft>
                <a:spcPct val="0"/>
              </a:spcAft>
              <a:defRPr sz="2000">
                <a:solidFill>
                  <a:schemeClr val="tx1"/>
                </a:solidFill>
                <a:latin typeface="MetaLining" charset="0"/>
              </a:defRPr>
            </a:lvl9pPr>
          </a:lstStyle>
          <a:p>
            <a:endParaRPr lang="en-US" b="1" dirty="0">
              <a:solidFill>
                <a:schemeClr val="bg1"/>
              </a:solidFill>
              <a:latin typeface="MetaLining"/>
            </a:endParaRPr>
          </a:p>
          <a:p>
            <a:endParaRPr lang="en-US" b="1" dirty="0" smtClean="0">
              <a:solidFill>
                <a:schemeClr val="bg1"/>
              </a:solidFill>
              <a:latin typeface="MetaLining"/>
            </a:endParaRPr>
          </a:p>
          <a:p>
            <a:r>
              <a:rPr lang="en-CA" sz="2800" b="1" dirty="0">
                <a:solidFill>
                  <a:schemeClr val="bg1"/>
                </a:solidFill>
                <a:latin typeface="MetaLining"/>
              </a:rPr>
              <a:t>An Atlas of Functional Amino Acid Changes </a:t>
            </a:r>
            <a:endParaRPr lang="en-CA" sz="2800" b="1" dirty="0" smtClean="0">
              <a:solidFill>
                <a:schemeClr val="bg1"/>
              </a:solidFill>
              <a:latin typeface="MetaLining"/>
            </a:endParaRPr>
          </a:p>
          <a:p>
            <a:r>
              <a:rPr lang="en-CA" sz="2800" b="1" dirty="0" smtClean="0">
                <a:solidFill>
                  <a:schemeClr val="bg1"/>
                </a:solidFill>
                <a:latin typeface="MetaLining"/>
              </a:rPr>
              <a:t>in </a:t>
            </a:r>
            <a:r>
              <a:rPr lang="en-CA" sz="2800" b="1" dirty="0">
                <a:solidFill>
                  <a:schemeClr val="bg1"/>
                </a:solidFill>
                <a:latin typeface="MetaLining"/>
              </a:rPr>
              <a:t>the Human SUMO </a:t>
            </a:r>
            <a:r>
              <a:rPr lang="en-CA" sz="2800" b="1" dirty="0" err="1">
                <a:solidFill>
                  <a:schemeClr val="bg1"/>
                </a:solidFill>
                <a:latin typeface="MetaLining"/>
              </a:rPr>
              <a:t>Conjugase</a:t>
            </a:r>
            <a:r>
              <a:rPr lang="en-CA" sz="2800" b="1" dirty="0">
                <a:solidFill>
                  <a:schemeClr val="bg1"/>
                </a:solidFill>
                <a:latin typeface="MetaLining"/>
              </a:rPr>
              <a:t> UBE2I</a:t>
            </a:r>
            <a:endParaRPr lang="en-US" b="1" dirty="0" smtClean="0">
              <a:solidFill>
                <a:schemeClr val="bg1"/>
              </a:solidFill>
              <a:latin typeface="MetaLining"/>
            </a:endParaRPr>
          </a:p>
          <a:p>
            <a:endParaRPr lang="en-US" b="1" dirty="0" smtClean="0">
              <a:solidFill>
                <a:srgbClr val="00B0F0"/>
              </a:solidFill>
              <a:latin typeface="MetaLining"/>
            </a:endParaRPr>
          </a:p>
          <a:p>
            <a:r>
              <a:rPr lang="en-US" b="1" dirty="0" smtClean="0">
                <a:solidFill>
                  <a:srgbClr val="00B0F0"/>
                </a:solidFill>
                <a:latin typeface="MetaLining"/>
              </a:rPr>
              <a:t>Fritz Roth</a:t>
            </a:r>
          </a:p>
          <a:p>
            <a:endParaRPr lang="en-US" sz="1600" b="1" dirty="0">
              <a:solidFill>
                <a:srgbClr val="00B0F0"/>
              </a:solidFill>
              <a:latin typeface="MetaLining"/>
            </a:endParaRPr>
          </a:p>
          <a:p>
            <a:pPr algn="l"/>
            <a:endParaRPr lang="en-US" sz="1400" dirty="0">
              <a:solidFill>
                <a:schemeClr val="bg1"/>
              </a:solidFill>
              <a:latin typeface="MetaLining"/>
            </a:endParaRPr>
          </a:p>
          <a:p>
            <a:pPr lvl="4" algn="l"/>
            <a:r>
              <a:rPr lang="en-US" dirty="0">
                <a:solidFill>
                  <a:schemeClr val="bg1"/>
                </a:solidFill>
                <a:latin typeface="MetaLining"/>
              </a:rPr>
              <a:t>	</a:t>
            </a:r>
            <a:r>
              <a:rPr lang="en-US" dirty="0" smtClean="0">
                <a:solidFill>
                  <a:schemeClr val="bg1"/>
                </a:solidFill>
                <a:latin typeface="MetaLining"/>
              </a:rPr>
              <a:t>   </a:t>
            </a:r>
            <a:r>
              <a:rPr lang="en-US" sz="1800" dirty="0" smtClean="0">
                <a:solidFill>
                  <a:schemeClr val="bg1"/>
                </a:solidFill>
                <a:latin typeface="MetaLining"/>
              </a:rPr>
              <a:t>Donnelly Centre</a:t>
            </a:r>
          </a:p>
          <a:p>
            <a:pPr lvl="4" algn="l"/>
            <a:r>
              <a:rPr lang="en-US" sz="1800" dirty="0">
                <a:solidFill>
                  <a:schemeClr val="bg1"/>
                </a:solidFill>
                <a:latin typeface="MetaLining"/>
              </a:rPr>
              <a:t>	 </a:t>
            </a:r>
            <a:r>
              <a:rPr lang="en-US" sz="1800" dirty="0" smtClean="0">
                <a:solidFill>
                  <a:schemeClr val="bg1"/>
                </a:solidFill>
                <a:latin typeface="MetaLining"/>
              </a:rPr>
              <a:t>  Departments  of Molecular </a:t>
            </a:r>
            <a:r>
              <a:rPr lang="en-US" sz="1800" dirty="0">
                <a:solidFill>
                  <a:schemeClr val="bg1"/>
                </a:solidFill>
                <a:latin typeface="MetaLining"/>
              </a:rPr>
              <a:t>Genetics &amp; Computer </a:t>
            </a:r>
            <a:r>
              <a:rPr lang="en-US" sz="1800" dirty="0" smtClean="0">
                <a:solidFill>
                  <a:schemeClr val="bg1"/>
                </a:solidFill>
                <a:latin typeface="MetaLining"/>
              </a:rPr>
              <a:t>Science</a:t>
            </a:r>
            <a:endParaRPr lang="en-US" sz="1800" dirty="0">
              <a:solidFill>
                <a:schemeClr val="bg1"/>
              </a:solidFill>
              <a:latin typeface="MetaLining"/>
            </a:endParaRPr>
          </a:p>
          <a:p>
            <a:pPr algn="l"/>
            <a:r>
              <a:rPr lang="en-US" sz="1800" dirty="0">
                <a:solidFill>
                  <a:schemeClr val="bg1"/>
                </a:solidFill>
                <a:latin typeface="MetaLining"/>
              </a:rPr>
              <a:t>	</a:t>
            </a:r>
          </a:p>
          <a:p>
            <a:pPr algn="l"/>
            <a:r>
              <a:rPr lang="en-US" sz="1800" dirty="0">
                <a:solidFill>
                  <a:schemeClr val="bg1"/>
                </a:solidFill>
                <a:latin typeface="MetaLining"/>
              </a:rPr>
              <a:t>	</a:t>
            </a:r>
            <a:r>
              <a:rPr lang="en-US" sz="1800" dirty="0" smtClean="0">
                <a:solidFill>
                  <a:schemeClr val="bg1"/>
                </a:solidFill>
                <a:latin typeface="MetaLining"/>
              </a:rPr>
              <a:t>	       </a:t>
            </a:r>
            <a:r>
              <a:rPr lang="en-US" sz="1800" dirty="0" err="1" smtClean="0">
                <a:solidFill>
                  <a:schemeClr val="bg1"/>
                </a:solidFill>
                <a:latin typeface="MetaLining"/>
              </a:rPr>
              <a:t>Lunenfeld</a:t>
            </a:r>
            <a:r>
              <a:rPr lang="en-US" sz="1800" dirty="0" smtClean="0">
                <a:solidFill>
                  <a:schemeClr val="bg1"/>
                </a:solidFill>
                <a:latin typeface="MetaLining"/>
              </a:rPr>
              <a:t>-Tanenbaum </a:t>
            </a:r>
            <a:r>
              <a:rPr lang="en-US" sz="1800" dirty="0">
                <a:solidFill>
                  <a:schemeClr val="bg1"/>
                </a:solidFill>
                <a:latin typeface="MetaLining"/>
              </a:rPr>
              <a:t>Research </a:t>
            </a:r>
            <a:r>
              <a:rPr lang="en-US" sz="1800" dirty="0" smtClean="0">
                <a:solidFill>
                  <a:schemeClr val="bg1"/>
                </a:solidFill>
                <a:latin typeface="MetaLining"/>
              </a:rPr>
              <a:t>Institut</a:t>
            </a:r>
            <a:r>
              <a:rPr lang="en-US" sz="1800" i="1" dirty="0" smtClean="0">
                <a:solidFill>
                  <a:schemeClr val="bg1"/>
                </a:solidFill>
                <a:latin typeface="MetaLining"/>
              </a:rPr>
              <a:t>e</a:t>
            </a:r>
          </a:p>
          <a:p>
            <a:pPr algn="l"/>
            <a:endParaRPr lang="en-US" sz="1400" i="1" dirty="0">
              <a:solidFill>
                <a:schemeClr val="bg1"/>
              </a:solidFill>
              <a:latin typeface="MetaLining"/>
            </a:endParaRPr>
          </a:p>
          <a:p>
            <a:pPr algn="l"/>
            <a:endParaRPr lang="en-US" sz="1400" i="1" dirty="0" smtClean="0">
              <a:solidFill>
                <a:schemeClr val="bg1"/>
              </a:solidFill>
              <a:latin typeface="MetaLining"/>
            </a:endParaRPr>
          </a:p>
          <a:p>
            <a:pPr algn="l"/>
            <a:r>
              <a:rPr lang="en-US" sz="1400" i="1" dirty="0">
                <a:solidFill>
                  <a:schemeClr val="bg1"/>
                </a:solidFill>
                <a:latin typeface="MetaLining"/>
              </a:rPr>
              <a:t>	</a:t>
            </a:r>
            <a:endParaRPr lang="en-US" sz="1400" i="1" dirty="0" smtClean="0">
              <a:solidFill>
                <a:schemeClr val="bg1"/>
              </a:solidFill>
              <a:latin typeface="MetaLining"/>
            </a:endParaRPr>
          </a:p>
          <a:p>
            <a:pPr algn="l"/>
            <a:endParaRPr lang="en-US" sz="1400" i="1" dirty="0">
              <a:solidFill>
                <a:schemeClr val="bg1"/>
              </a:solidFill>
              <a:latin typeface="MetaLining"/>
            </a:endParaRPr>
          </a:p>
          <a:p>
            <a:pPr algn="l"/>
            <a:endParaRPr lang="en-US" sz="1400" i="1" dirty="0">
              <a:solidFill>
                <a:schemeClr val="bg1"/>
              </a:solidFill>
              <a:latin typeface="MetaLining"/>
            </a:endParaRPr>
          </a:p>
          <a:p>
            <a:pPr algn="l"/>
            <a:r>
              <a:rPr lang="en-CA" sz="1600" i="1" dirty="0" smtClean="0">
                <a:solidFill>
                  <a:schemeClr val="bg1"/>
                </a:solidFill>
                <a:latin typeface="MetaLining"/>
              </a:rPr>
              <a:t>		CAGI 4</a:t>
            </a:r>
            <a:endParaRPr lang="en-CA" sz="1600" i="1" dirty="0">
              <a:solidFill>
                <a:schemeClr val="bg1"/>
              </a:solidFill>
              <a:latin typeface="MetaLining"/>
            </a:endParaRPr>
          </a:p>
          <a:p>
            <a:pPr algn="l"/>
            <a:r>
              <a:rPr lang="en-CA" sz="1600" i="1" dirty="0" smtClean="0">
                <a:solidFill>
                  <a:schemeClr val="bg1"/>
                </a:solidFill>
                <a:latin typeface="MetaLining"/>
              </a:rPr>
              <a:t>		March 25, </a:t>
            </a:r>
            <a:r>
              <a:rPr lang="en-CA" sz="1600" i="1" dirty="0">
                <a:solidFill>
                  <a:schemeClr val="bg1"/>
                </a:solidFill>
                <a:latin typeface="MetaLining"/>
              </a:rPr>
              <a:t>2016</a:t>
            </a:r>
          </a:p>
          <a:p>
            <a:pPr algn="l"/>
            <a:r>
              <a:rPr lang="en-CA" sz="1600" i="1" dirty="0" smtClean="0">
                <a:solidFill>
                  <a:schemeClr val="bg1"/>
                </a:solidFill>
                <a:latin typeface="MetaLining"/>
              </a:rPr>
              <a:t>		UCSF, San Francisco, CA</a:t>
            </a:r>
            <a:endParaRPr lang="en-US" sz="1600" i="1" dirty="0" smtClean="0">
              <a:solidFill>
                <a:schemeClr val="bg1"/>
              </a:solidFill>
              <a:latin typeface="MetaLining"/>
            </a:endParaRPr>
          </a:p>
        </p:txBody>
      </p:sp>
      <p:pic>
        <p:nvPicPr>
          <p:cNvPr id="9" name="Picture 1" descr="FINAL PPT COVLOGO.jpg"/>
          <p:cNvPicPr>
            <a:picLocks noChangeAspect="1"/>
          </p:cNvPicPr>
          <p:nvPr/>
        </p:nvPicPr>
        <p:blipFill rotWithShape="1">
          <a:blip r:embed="rId6">
            <a:extLst>
              <a:ext uri="{28A0092B-C50C-407E-A947-70E740481C1C}">
                <a14:useLocalDpi xmlns:a14="http://schemas.microsoft.com/office/drawing/2010/main" val="0"/>
              </a:ext>
            </a:extLst>
          </a:blip>
          <a:srcRect l="69087" t="19824" r="318" b="14736"/>
          <a:stretch/>
        </p:blipFill>
        <p:spPr bwMode="auto">
          <a:xfrm>
            <a:off x="671190" y="3277255"/>
            <a:ext cx="1505760" cy="5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3653" t="7252" r="-1185" b="10664"/>
          <a:stretch/>
        </p:blipFill>
        <p:spPr bwMode="auto">
          <a:xfrm>
            <a:off x="405527" y="4054242"/>
            <a:ext cx="2037086" cy="368747"/>
          </a:xfrm>
          <a:prstGeom prst="rect">
            <a:avLst/>
          </a:prstGeom>
          <a:solidFill>
            <a:schemeClr val="bg1"/>
          </a:solidFill>
          <a:ln>
            <a:noFill/>
          </a:ln>
          <a:effectLs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Full disclosure</a:t>
            </a:r>
            <a:endParaRPr lang="en-CA" dirty="0"/>
          </a:p>
        </p:txBody>
      </p:sp>
      <p:sp>
        <p:nvSpPr>
          <p:cNvPr id="3" name="Content Placeholder 2"/>
          <p:cNvSpPr>
            <a:spLocks noGrp="1"/>
          </p:cNvSpPr>
          <p:nvPr>
            <p:ph idx="1"/>
          </p:nvPr>
        </p:nvSpPr>
        <p:spPr/>
        <p:txBody>
          <a:bodyPr/>
          <a:lstStyle/>
          <a:p>
            <a:r>
              <a:rPr lang="en-CA" b="0" u="sng" dirty="0" smtClean="0"/>
              <a:t>Scientific Advisory Board Member:</a:t>
            </a:r>
          </a:p>
          <a:p>
            <a:endParaRPr lang="en-CA" dirty="0" smtClean="0"/>
          </a:p>
          <a:p>
            <a:pPr>
              <a:buFont typeface="Wingdings" panose="05000000000000000000" pitchFamily="2" charset="2"/>
              <a:buChar char="Ø"/>
            </a:pPr>
            <a:r>
              <a:rPr lang="en-CA" dirty="0" err="1" smtClean="0"/>
              <a:t>SeqWell</a:t>
            </a:r>
            <a:r>
              <a:rPr lang="en-CA" dirty="0" smtClean="0"/>
              <a:t>, Inc., Beverly MA, USA </a:t>
            </a:r>
          </a:p>
          <a:p>
            <a:pPr marL="0" indent="0"/>
            <a:r>
              <a:rPr lang="en-CA" b="0" dirty="0" smtClean="0"/>
              <a:t>Long-read next-generation sequencing services)</a:t>
            </a:r>
          </a:p>
          <a:p>
            <a:pPr marL="0" indent="0"/>
            <a:endParaRPr lang="en-CA" dirty="0" smtClean="0"/>
          </a:p>
          <a:p>
            <a:pPr>
              <a:buFont typeface="Wingdings" panose="05000000000000000000" pitchFamily="2" charset="2"/>
              <a:buChar char="Ø"/>
            </a:pPr>
            <a:r>
              <a:rPr lang="en-CA" dirty="0" err="1" smtClean="0"/>
              <a:t>Ranomics</a:t>
            </a:r>
            <a:r>
              <a:rPr lang="en-CA" dirty="0" smtClean="0"/>
              <a:t>, </a:t>
            </a:r>
            <a:r>
              <a:rPr lang="en-CA" dirty="0" err="1" smtClean="0"/>
              <a:t>Inc</a:t>
            </a:r>
            <a:r>
              <a:rPr lang="en-CA" dirty="0" smtClean="0"/>
              <a:t>, Toronto, ON, Canada</a:t>
            </a:r>
          </a:p>
          <a:p>
            <a:pPr marL="0" indent="0"/>
            <a:r>
              <a:rPr lang="en-CA" b="0" dirty="0" smtClean="0"/>
              <a:t>Functional assessment of human variation</a:t>
            </a:r>
            <a:endParaRPr lang="en-CA" b="0" dirty="0"/>
          </a:p>
        </p:txBody>
      </p:sp>
      <p:grpSp>
        <p:nvGrpSpPr>
          <p:cNvPr id="4" name="Group 13"/>
          <p:cNvGrpSpPr>
            <a:grpSpLocks/>
          </p:cNvGrpSpPr>
          <p:nvPr/>
        </p:nvGrpSpPr>
        <p:grpSpPr bwMode="auto">
          <a:xfrm>
            <a:off x="8435661" y="126247"/>
            <a:ext cx="631065" cy="639762"/>
            <a:chOff x="5342" y="59"/>
            <a:chExt cx="436" cy="403"/>
          </a:xfrm>
        </p:grpSpPr>
        <p:grpSp>
          <p:nvGrpSpPr>
            <p:cNvPr id="5" name="Group 3"/>
            <p:cNvGrpSpPr>
              <a:grpSpLocks/>
            </p:cNvGrpSpPr>
            <p:nvPr/>
          </p:nvGrpSpPr>
          <p:grpSpPr bwMode="auto">
            <a:xfrm>
              <a:off x="5424" y="59"/>
              <a:ext cx="277" cy="277"/>
              <a:chOff x="5373" y="3933"/>
              <a:chExt cx="387" cy="387"/>
            </a:xfrm>
          </p:grpSpPr>
          <p:sp>
            <p:nvSpPr>
              <p:cNvPr id="7"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8" name="Picture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156514476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smtClean="0"/>
              <a:t>Outline</a:t>
            </a:r>
          </a:p>
        </p:txBody>
      </p:sp>
      <p:sp>
        <p:nvSpPr>
          <p:cNvPr id="6700035" name="Rectangle 3"/>
          <p:cNvSpPr>
            <a:spLocks noGrp="1" noChangeArrowheads="1"/>
          </p:cNvSpPr>
          <p:nvPr>
            <p:ph idx="4294967295"/>
          </p:nvPr>
        </p:nvSpPr>
        <p:spPr>
          <a:xfrm>
            <a:off x="0" y="636946"/>
            <a:ext cx="7018985" cy="5927725"/>
          </a:xfrm>
        </p:spPr>
        <p:txBody>
          <a:bodyPr rtlCol="0">
            <a:normAutofit/>
          </a:bodyPr>
          <a:lstStyle/>
          <a:p>
            <a:pPr marL="1031875" lvl="1" indent="-457200" fontAlgn="auto">
              <a:lnSpc>
                <a:spcPct val="90000"/>
              </a:lnSpc>
              <a:spcAft>
                <a:spcPts val="0"/>
              </a:spcAft>
              <a:buSzPct val="120000"/>
              <a:buFont typeface="Wingdings" pitchFamily="2" charset="2"/>
              <a:buChar char="Ø"/>
              <a:defRPr/>
            </a:pPr>
            <a:endParaRPr lang="en-US" b="1" dirty="0" smtClean="0"/>
          </a:p>
          <a:p>
            <a:pPr marL="1031875" lvl="1" indent="-457200" fontAlgn="auto">
              <a:lnSpc>
                <a:spcPct val="90000"/>
              </a:lnSpc>
              <a:spcAft>
                <a:spcPts val="0"/>
              </a:spcAft>
              <a:buSzPct val="120000"/>
              <a:buFont typeface="Wingdings" pitchFamily="2" charset="2"/>
              <a:buChar char="Ø"/>
              <a:defRPr/>
            </a:pPr>
            <a:endParaRPr lang="en-US" b="1" dirty="0" smtClean="0"/>
          </a:p>
          <a:p>
            <a:pPr marL="917575" lvl="1" indent="-342900" fontAlgn="auto">
              <a:lnSpc>
                <a:spcPct val="90000"/>
              </a:lnSpc>
              <a:spcAft>
                <a:spcPts val="0"/>
              </a:spcAft>
              <a:buSzPct val="120000"/>
              <a:buFont typeface="Wingdings" panose="05000000000000000000" pitchFamily="2" charset="2"/>
              <a:buChar char="Ø"/>
              <a:defRPr/>
            </a:pPr>
            <a:r>
              <a:rPr lang="en-US" b="1" dirty="0" smtClean="0"/>
              <a:t>Functional assay</a:t>
            </a:r>
          </a:p>
          <a:p>
            <a:pPr marL="917575" lvl="1" indent="-342900" fontAlgn="auto">
              <a:lnSpc>
                <a:spcPct val="90000"/>
              </a:lnSpc>
              <a:spcAft>
                <a:spcPts val="0"/>
              </a:spcAft>
              <a:buSzPct val="120000"/>
              <a:buFont typeface="Wingdings" panose="05000000000000000000" pitchFamily="2" charset="2"/>
              <a:buChar char="Ø"/>
              <a:defRPr/>
            </a:pPr>
            <a:r>
              <a:rPr lang="en-US" b="1" dirty="0" smtClean="0"/>
              <a:t>Mutagenesis method</a:t>
            </a:r>
          </a:p>
          <a:p>
            <a:pPr marL="917575" lvl="1" indent="-342900" fontAlgn="auto">
              <a:lnSpc>
                <a:spcPct val="90000"/>
              </a:lnSpc>
              <a:spcAft>
                <a:spcPts val="0"/>
              </a:spcAft>
              <a:buSzPct val="120000"/>
              <a:buFont typeface="Wingdings" panose="05000000000000000000" pitchFamily="2" charset="2"/>
              <a:buChar char="Ø"/>
              <a:defRPr/>
            </a:pPr>
            <a:r>
              <a:rPr lang="en-US" b="1" dirty="0" smtClean="0">
                <a:solidFill>
                  <a:schemeClr val="bg2">
                    <a:lumMod val="75000"/>
                  </a:schemeClr>
                </a:solidFill>
              </a:rPr>
              <a:t>Sequence-identifying mutagenized clones and their unique DNA barcodes</a:t>
            </a:r>
          </a:p>
          <a:p>
            <a:pPr marL="917575" lvl="1" indent="-342900" fontAlgn="auto">
              <a:lnSpc>
                <a:spcPct val="90000"/>
              </a:lnSpc>
              <a:spcAft>
                <a:spcPts val="0"/>
              </a:spcAft>
              <a:buSzPct val="120000"/>
              <a:buFont typeface="Wingdings" panose="05000000000000000000" pitchFamily="2" charset="2"/>
              <a:buChar char="Ø"/>
              <a:defRPr/>
            </a:pPr>
            <a:r>
              <a:rPr lang="en-US" b="1" dirty="0" smtClean="0"/>
              <a:t>Pooled fitness measurements by barcode sequencing</a:t>
            </a:r>
          </a:p>
          <a:p>
            <a:pPr marL="917575" lvl="1" indent="-342900" fontAlgn="auto">
              <a:lnSpc>
                <a:spcPct val="90000"/>
              </a:lnSpc>
              <a:spcAft>
                <a:spcPts val="0"/>
              </a:spcAft>
              <a:buSzPct val="120000"/>
              <a:buFont typeface="Wingdings" panose="05000000000000000000" pitchFamily="2" charset="2"/>
              <a:buChar char="Ø"/>
              <a:defRPr/>
            </a:pPr>
            <a:r>
              <a:rPr lang="en-US" b="1" dirty="0" smtClean="0"/>
              <a:t>Results on UBE2I</a:t>
            </a:r>
            <a:endParaRPr lang="en-US" b="1" dirty="0"/>
          </a:p>
        </p:txBody>
      </p:sp>
      <p:pic>
        <p:nvPicPr>
          <p:cNvPr id="3" name="Picture 2"/>
          <p:cNvPicPr>
            <a:picLocks noChangeAspect="1"/>
          </p:cNvPicPr>
          <p:nvPr/>
        </p:nvPicPr>
        <p:blipFill>
          <a:blip r:embed="rId3"/>
          <a:stretch>
            <a:fillRect/>
          </a:stretch>
        </p:blipFill>
        <p:spPr>
          <a:xfrm>
            <a:off x="6558321" y="636946"/>
            <a:ext cx="2072763" cy="2072763"/>
          </a:xfrm>
          <a:prstGeom prst="rect">
            <a:avLst/>
          </a:prstGeom>
        </p:spPr>
      </p:pic>
      <p:pic>
        <p:nvPicPr>
          <p:cNvPr id="1026" name="Picture 2" descr="http://www.yeastgenome.org/wp-content/uploads/2012/04/SuperYeas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2439" y="804369"/>
            <a:ext cx="575882" cy="4739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5"/>
          <a:srcRect l="1992" t="23765" r="607" b="8814"/>
          <a:stretch/>
        </p:blipFill>
        <p:spPr>
          <a:xfrm>
            <a:off x="4731898" y="4275785"/>
            <a:ext cx="3652846" cy="1347544"/>
          </a:xfrm>
          <a:prstGeom prst="rect">
            <a:avLst/>
          </a:prstGeom>
        </p:spPr>
      </p:pic>
      <p:grpSp>
        <p:nvGrpSpPr>
          <p:cNvPr id="8" name="Group 13"/>
          <p:cNvGrpSpPr>
            <a:grpSpLocks/>
          </p:cNvGrpSpPr>
          <p:nvPr/>
        </p:nvGrpSpPr>
        <p:grpSpPr bwMode="auto">
          <a:xfrm>
            <a:off x="8422782" y="126247"/>
            <a:ext cx="631065" cy="639762"/>
            <a:chOff x="5342" y="59"/>
            <a:chExt cx="436" cy="403"/>
          </a:xfrm>
        </p:grpSpPr>
        <p:grpSp>
          <p:nvGrpSpPr>
            <p:cNvPr id="9" name="Group 3"/>
            <p:cNvGrpSpPr>
              <a:grpSpLocks/>
            </p:cNvGrpSpPr>
            <p:nvPr/>
          </p:nvGrpSpPr>
          <p:grpSpPr bwMode="auto">
            <a:xfrm>
              <a:off x="5424" y="59"/>
              <a:ext cx="277" cy="277"/>
              <a:chOff x="5373" y="3933"/>
              <a:chExt cx="387" cy="387"/>
            </a:xfrm>
          </p:grpSpPr>
          <p:sp>
            <p:nvSpPr>
              <p:cNvPr id="11"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2" name="Picture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361470944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21429" y="2231570"/>
            <a:ext cx="25146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4"/>
          <p:cNvSpPr/>
          <p:nvPr/>
        </p:nvSpPr>
        <p:spPr>
          <a:xfrm>
            <a:off x="5030788" y="5576888"/>
            <a:ext cx="4038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1502229" y="2064883"/>
            <a:ext cx="4038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13318" name="Picture 8"/>
          <p:cNvPicPr>
            <a:picLocks noChangeAspect="1"/>
          </p:cNvPicPr>
          <p:nvPr/>
        </p:nvPicPr>
        <p:blipFill>
          <a:blip r:embed="rId3">
            <a:extLst>
              <a:ext uri="{28A0092B-C50C-407E-A947-70E740481C1C}">
                <a14:useLocalDpi xmlns:a14="http://schemas.microsoft.com/office/drawing/2010/main" val="0"/>
              </a:ext>
            </a:extLst>
          </a:blip>
          <a:srcRect l="20525" t="24471" r="30412" b="7619"/>
          <a:stretch>
            <a:fillRect/>
          </a:stretch>
        </p:blipFill>
        <p:spPr bwMode="auto">
          <a:xfrm>
            <a:off x="1006929" y="707570"/>
            <a:ext cx="6781800" cy="4992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11"/>
          <p:cNvSpPr/>
          <p:nvPr/>
        </p:nvSpPr>
        <p:spPr>
          <a:xfrm>
            <a:off x="5540829" y="936170"/>
            <a:ext cx="12192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Rectangle 12"/>
          <p:cNvSpPr/>
          <p:nvPr/>
        </p:nvSpPr>
        <p:spPr>
          <a:xfrm>
            <a:off x="6474279" y="707570"/>
            <a:ext cx="1200150" cy="1585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4" name="Rectangle 13"/>
          <p:cNvSpPr/>
          <p:nvPr/>
        </p:nvSpPr>
        <p:spPr>
          <a:xfrm>
            <a:off x="1121229" y="974270"/>
            <a:ext cx="1905000" cy="425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MetaLining"/>
              </a:rPr>
              <a:t>Normal</a:t>
            </a:r>
          </a:p>
          <a:p>
            <a:pPr algn="ctr" eaLnBrk="1" hangingPunct="1">
              <a:defRPr/>
            </a:pPr>
            <a:r>
              <a:rPr lang="en-US" dirty="0">
                <a:solidFill>
                  <a:schemeClr val="tx1"/>
                </a:solidFill>
                <a:latin typeface="MetaLining"/>
              </a:rPr>
              <a:t>yeast gene</a:t>
            </a:r>
          </a:p>
        </p:txBody>
      </p:sp>
      <p:sp>
        <p:nvSpPr>
          <p:cNvPr id="15" name="Rectangle 14"/>
          <p:cNvSpPr/>
          <p:nvPr/>
        </p:nvSpPr>
        <p:spPr>
          <a:xfrm rot="16200000">
            <a:off x="-932202" y="2768939"/>
            <a:ext cx="3382962"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3200" dirty="0">
                <a:solidFill>
                  <a:schemeClr val="tx1"/>
                </a:solidFill>
                <a:latin typeface="MetaLining"/>
              </a:rPr>
              <a:t>Growth rate</a:t>
            </a:r>
          </a:p>
        </p:txBody>
      </p:sp>
      <p:sp>
        <p:nvSpPr>
          <p:cNvPr id="16" name="Rectangle 15"/>
          <p:cNvSpPr/>
          <p:nvPr/>
        </p:nvSpPr>
        <p:spPr>
          <a:xfrm>
            <a:off x="1349829" y="5393870"/>
            <a:ext cx="3506788" cy="425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MetaLining"/>
              </a:rPr>
              <a:t>Mutant yeast gene</a:t>
            </a:r>
          </a:p>
        </p:txBody>
      </p:sp>
      <p:sp>
        <p:nvSpPr>
          <p:cNvPr id="17" name="Rectangle 16"/>
          <p:cNvSpPr/>
          <p:nvPr/>
        </p:nvSpPr>
        <p:spPr>
          <a:xfrm>
            <a:off x="3559629" y="1933120"/>
            <a:ext cx="2381250" cy="427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MetaLining"/>
              </a:rPr>
              <a:t>Human gene rescues</a:t>
            </a:r>
          </a:p>
        </p:txBody>
      </p:sp>
      <p:sp>
        <p:nvSpPr>
          <p:cNvPr id="18" name="Rectangle 17"/>
          <p:cNvSpPr/>
          <p:nvPr/>
        </p:nvSpPr>
        <p:spPr>
          <a:xfrm>
            <a:off x="5921829" y="1628320"/>
            <a:ext cx="2381250" cy="427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MetaLining"/>
              </a:rPr>
              <a:t>Variant that </a:t>
            </a:r>
            <a:r>
              <a:rPr lang="en-US" u="sng" dirty="0">
                <a:solidFill>
                  <a:schemeClr val="tx1"/>
                </a:solidFill>
                <a:latin typeface="MetaLining"/>
              </a:rPr>
              <a:t>still</a:t>
            </a:r>
            <a:r>
              <a:rPr lang="en-US" i="1" dirty="0">
                <a:solidFill>
                  <a:schemeClr val="tx1"/>
                </a:solidFill>
                <a:latin typeface="MetaLining"/>
              </a:rPr>
              <a:t> </a:t>
            </a:r>
            <a:r>
              <a:rPr lang="en-US" dirty="0">
                <a:solidFill>
                  <a:schemeClr val="tx1"/>
                </a:solidFill>
                <a:latin typeface="MetaLining"/>
              </a:rPr>
              <a:t>rescues</a:t>
            </a:r>
          </a:p>
        </p:txBody>
      </p:sp>
      <p:sp>
        <p:nvSpPr>
          <p:cNvPr id="20" name="Rectangle 19"/>
          <p:cNvSpPr/>
          <p:nvPr/>
        </p:nvSpPr>
        <p:spPr>
          <a:xfrm>
            <a:off x="5883729" y="5736770"/>
            <a:ext cx="2095500" cy="427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MetaLining"/>
              </a:rPr>
              <a:t>Variant that </a:t>
            </a:r>
            <a:r>
              <a:rPr lang="en-US" u="sng" dirty="0">
                <a:solidFill>
                  <a:schemeClr val="tx1"/>
                </a:solidFill>
                <a:latin typeface="MetaLining"/>
              </a:rPr>
              <a:t>no longer </a:t>
            </a:r>
            <a:r>
              <a:rPr lang="en-US" dirty="0">
                <a:solidFill>
                  <a:schemeClr val="tx1"/>
                </a:solidFill>
                <a:latin typeface="MetaLining"/>
              </a:rPr>
              <a:t>rescues</a:t>
            </a:r>
          </a:p>
        </p:txBody>
      </p:sp>
      <p:sp>
        <p:nvSpPr>
          <p:cNvPr id="2" name="Title 1"/>
          <p:cNvSpPr>
            <a:spLocks noGrp="1"/>
          </p:cNvSpPr>
          <p:nvPr>
            <p:ph type="title"/>
          </p:nvPr>
        </p:nvSpPr>
        <p:spPr>
          <a:xfrm>
            <a:off x="246516" y="90038"/>
            <a:ext cx="8601075" cy="461962"/>
          </a:xfrm>
        </p:spPr>
        <p:txBody>
          <a:bodyPr/>
          <a:lstStyle/>
          <a:p>
            <a:r>
              <a:rPr lang="en-US" dirty="0" smtClean="0"/>
              <a:t>Trans-species complementation</a:t>
            </a:r>
            <a:endParaRPr lang="en-US" dirty="0"/>
          </a:p>
        </p:txBody>
      </p:sp>
      <p:sp>
        <p:nvSpPr>
          <p:cNvPr id="3" name="TextBox 2"/>
          <p:cNvSpPr txBox="1"/>
          <p:nvPr/>
        </p:nvSpPr>
        <p:spPr>
          <a:xfrm>
            <a:off x="4510954" y="6465194"/>
            <a:ext cx="3659976" cy="369332"/>
          </a:xfrm>
          <a:prstGeom prst="rect">
            <a:avLst/>
          </a:prstGeom>
          <a:noFill/>
        </p:spPr>
        <p:txBody>
          <a:bodyPr wrap="none" rtlCol="0">
            <a:spAutoFit/>
          </a:bodyPr>
          <a:lstStyle/>
          <a:p>
            <a:r>
              <a:rPr lang="en-CA" sz="1800" dirty="0" smtClean="0">
                <a:solidFill>
                  <a:schemeClr val="bg1"/>
                </a:solidFill>
              </a:rPr>
              <a:t>(Reviewed by J. </a:t>
            </a:r>
            <a:r>
              <a:rPr lang="en-CA" sz="1800" dirty="0" err="1" smtClean="0">
                <a:solidFill>
                  <a:schemeClr val="bg1"/>
                </a:solidFill>
              </a:rPr>
              <a:t>Rine</a:t>
            </a:r>
            <a:r>
              <a:rPr lang="en-CA" sz="1800" dirty="0" smtClean="0">
                <a:solidFill>
                  <a:schemeClr val="bg1"/>
                </a:solidFill>
              </a:rPr>
              <a:t>, MBC 2014)</a:t>
            </a:r>
            <a:endParaRPr lang="en-CA" sz="1800" dirty="0">
              <a:solidFill>
                <a:schemeClr val="bg1"/>
              </a:solidFill>
            </a:endParaRPr>
          </a:p>
        </p:txBody>
      </p:sp>
      <p:grpSp>
        <p:nvGrpSpPr>
          <p:cNvPr id="19" name="Group 13"/>
          <p:cNvGrpSpPr>
            <a:grpSpLocks/>
          </p:cNvGrpSpPr>
          <p:nvPr/>
        </p:nvGrpSpPr>
        <p:grpSpPr bwMode="auto">
          <a:xfrm>
            <a:off x="8422782" y="126247"/>
            <a:ext cx="631065" cy="639762"/>
            <a:chOff x="5342" y="59"/>
            <a:chExt cx="436" cy="403"/>
          </a:xfrm>
        </p:grpSpPr>
        <p:grpSp>
          <p:nvGrpSpPr>
            <p:cNvPr id="21" name="Group 3"/>
            <p:cNvGrpSpPr>
              <a:grpSpLocks/>
            </p:cNvGrpSpPr>
            <p:nvPr/>
          </p:nvGrpSpPr>
          <p:grpSpPr bwMode="auto">
            <a:xfrm>
              <a:off x="5424" y="59"/>
              <a:ext cx="277" cy="277"/>
              <a:chOff x="5373" y="3933"/>
              <a:chExt cx="387" cy="387"/>
            </a:xfrm>
          </p:grpSpPr>
          <p:sp>
            <p:nvSpPr>
              <p:cNvPr id="23"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24"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5"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2"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224530549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Assessing effects of human variation</a:t>
            </a:r>
            <a:endParaRPr lang="en-US" dirty="0"/>
          </a:p>
        </p:txBody>
      </p:sp>
      <p:pic>
        <p:nvPicPr>
          <p:cNvPr id="3" name="Picture 2"/>
          <p:cNvPicPr>
            <a:picLocks noChangeAspect="1"/>
          </p:cNvPicPr>
          <p:nvPr/>
        </p:nvPicPr>
        <p:blipFill rotWithShape="1">
          <a:blip r:embed="rId2"/>
          <a:srcRect l="27950" t="31244" r="64941" b="37018"/>
          <a:stretch/>
        </p:blipFill>
        <p:spPr>
          <a:xfrm>
            <a:off x="939876" y="2136359"/>
            <a:ext cx="1254558" cy="2982400"/>
          </a:xfrm>
          <a:prstGeom prst="rect">
            <a:avLst/>
          </a:prstGeom>
        </p:spPr>
      </p:pic>
      <p:pic>
        <p:nvPicPr>
          <p:cNvPr id="4" name="Picture 3"/>
          <p:cNvPicPr>
            <a:picLocks noChangeAspect="1"/>
          </p:cNvPicPr>
          <p:nvPr/>
        </p:nvPicPr>
        <p:blipFill rotWithShape="1">
          <a:blip r:embed="rId2"/>
          <a:srcRect l="58279" t="35665" r="30094" b="37018"/>
          <a:stretch/>
        </p:blipFill>
        <p:spPr>
          <a:xfrm>
            <a:off x="2253204" y="2534561"/>
            <a:ext cx="2051845" cy="2566914"/>
          </a:xfrm>
          <a:prstGeom prst="rect">
            <a:avLst/>
          </a:prstGeom>
        </p:spPr>
      </p:pic>
      <p:pic>
        <p:nvPicPr>
          <p:cNvPr id="5" name="Picture 4"/>
          <p:cNvPicPr>
            <a:picLocks noChangeAspect="1"/>
          </p:cNvPicPr>
          <p:nvPr/>
        </p:nvPicPr>
        <p:blipFill rotWithShape="1">
          <a:blip r:embed="rId2"/>
          <a:srcRect l="35123" t="35859" r="53260" b="37018"/>
          <a:stretch/>
        </p:blipFill>
        <p:spPr>
          <a:xfrm>
            <a:off x="4323792" y="2543327"/>
            <a:ext cx="2049987" cy="2548722"/>
          </a:xfrm>
          <a:prstGeom prst="rect">
            <a:avLst/>
          </a:prstGeom>
        </p:spPr>
      </p:pic>
      <p:pic>
        <p:nvPicPr>
          <p:cNvPr id="6" name="Picture 5"/>
          <p:cNvPicPr>
            <a:picLocks noChangeAspect="1"/>
          </p:cNvPicPr>
          <p:nvPr/>
        </p:nvPicPr>
        <p:blipFill rotWithShape="1">
          <a:blip r:embed="rId2"/>
          <a:srcRect l="44326" t="30971" r="27200" b="65927"/>
          <a:stretch/>
        </p:blipFill>
        <p:spPr>
          <a:xfrm>
            <a:off x="2645922" y="2208984"/>
            <a:ext cx="5024579" cy="291532"/>
          </a:xfrm>
          <a:prstGeom prst="rect">
            <a:avLst/>
          </a:prstGeom>
        </p:spPr>
      </p:pic>
      <p:sp>
        <p:nvSpPr>
          <p:cNvPr id="7" name="TextBox 6"/>
          <p:cNvSpPr txBox="1"/>
          <p:nvPr/>
        </p:nvSpPr>
        <p:spPr>
          <a:xfrm>
            <a:off x="2703614" y="5081049"/>
            <a:ext cx="1410964" cy="400110"/>
          </a:xfrm>
          <a:prstGeom prst="rect">
            <a:avLst/>
          </a:prstGeom>
          <a:noFill/>
        </p:spPr>
        <p:txBody>
          <a:bodyPr wrap="none" rtlCol="0">
            <a:spAutoFit/>
          </a:bodyPr>
          <a:lstStyle/>
          <a:p>
            <a:r>
              <a:rPr lang="en-US" u="sng" dirty="0" smtClean="0"/>
              <a:t>permissive</a:t>
            </a:r>
            <a:endParaRPr lang="en-US" u="sng" dirty="0"/>
          </a:p>
        </p:txBody>
      </p:sp>
      <p:sp>
        <p:nvSpPr>
          <p:cNvPr id="8" name="TextBox 7"/>
          <p:cNvSpPr txBox="1"/>
          <p:nvPr/>
        </p:nvSpPr>
        <p:spPr>
          <a:xfrm>
            <a:off x="4334064" y="5092046"/>
            <a:ext cx="1923925" cy="400110"/>
          </a:xfrm>
          <a:prstGeom prst="rect">
            <a:avLst/>
          </a:prstGeom>
          <a:noFill/>
        </p:spPr>
        <p:txBody>
          <a:bodyPr wrap="none" rtlCol="0">
            <a:spAutoFit/>
          </a:bodyPr>
          <a:lstStyle/>
          <a:p>
            <a:r>
              <a:rPr lang="en-US" u="sng" dirty="0"/>
              <a:t>n</a:t>
            </a:r>
            <a:r>
              <a:rPr lang="en-US" u="sng" dirty="0" smtClean="0"/>
              <a:t>on-permissive</a:t>
            </a:r>
            <a:endParaRPr lang="en-US" u="sng" dirty="0"/>
          </a:p>
        </p:txBody>
      </p:sp>
      <p:sp>
        <p:nvSpPr>
          <p:cNvPr id="9" name="TextBox 8"/>
          <p:cNvSpPr txBox="1"/>
          <p:nvPr/>
        </p:nvSpPr>
        <p:spPr>
          <a:xfrm>
            <a:off x="1991039" y="833524"/>
            <a:ext cx="4266950" cy="1015663"/>
          </a:xfrm>
          <a:prstGeom prst="rect">
            <a:avLst/>
          </a:prstGeom>
          <a:noFill/>
        </p:spPr>
        <p:txBody>
          <a:bodyPr wrap="square" rtlCol="0">
            <a:spAutoFit/>
          </a:bodyPr>
          <a:lstStyle/>
          <a:p>
            <a:r>
              <a:rPr lang="en-US" dirty="0" smtClean="0"/>
              <a:t>Can yeast complementation separate </a:t>
            </a:r>
            <a:r>
              <a:rPr lang="en-US" dirty="0" smtClean="0">
                <a:solidFill>
                  <a:srgbClr val="FF0000"/>
                </a:solidFill>
              </a:rPr>
              <a:t>disease </a:t>
            </a:r>
          </a:p>
          <a:p>
            <a:r>
              <a:rPr lang="en-US" dirty="0" smtClean="0"/>
              <a:t>from non-disease variants?</a:t>
            </a:r>
            <a:endParaRPr lang="en-US" dirty="0"/>
          </a:p>
        </p:txBody>
      </p:sp>
      <p:sp>
        <p:nvSpPr>
          <p:cNvPr id="10" name="TextBox 9"/>
          <p:cNvSpPr txBox="1"/>
          <p:nvPr/>
        </p:nvSpPr>
        <p:spPr>
          <a:xfrm>
            <a:off x="2247134" y="5850155"/>
            <a:ext cx="4266950" cy="400110"/>
          </a:xfrm>
          <a:prstGeom prst="rect">
            <a:avLst/>
          </a:prstGeom>
          <a:noFill/>
        </p:spPr>
        <p:txBody>
          <a:bodyPr wrap="square" rtlCol="0">
            <a:spAutoFit/>
          </a:bodyPr>
          <a:lstStyle/>
          <a:p>
            <a:r>
              <a:rPr lang="en-US" dirty="0" smtClean="0"/>
              <a:t>Does it work in </a:t>
            </a:r>
            <a:r>
              <a:rPr lang="en-US" u="sng" dirty="0" smtClean="0"/>
              <a:t>general</a:t>
            </a:r>
            <a:r>
              <a:rPr lang="en-US" dirty="0" smtClean="0"/>
              <a:t>?</a:t>
            </a:r>
            <a:endParaRPr lang="en-US" dirty="0"/>
          </a:p>
        </p:txBody>
      </p:sp>
      <p:sp>
        <p:nvSpPr>
          <p:cNvPr id="11" name="Text Box 3"/>
          <p:cNvSpPr txBox="1">
            <a:spLocks noChangeArrowheads="1"/>
          </p:cNvSpPr>
          <p:nvPr/>
        </p:nvSpPr>
        <p:spPr bwMode="auto">
          <a:xfrm>
            <a:off x="5506713" y="6501485"/>
            <a:ext cx="3263800" cy="297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MetaLining" charset="0"/>
              </a:defRPr>
            </a:lvl1pPr>
            <a:lvl2pPr marL="742950" indent="-285750">
              <a:defRPr sz="2000">
                <a:solidFill>
                  <a:schemeClr val="tx1"/>
                </a:solidFill>
                <a:latin typeface="MetaLining" charset="0"/>
              </a:defRPr>
            </a:lvl2pPr>
            <a:lvl3pPr marL="1143000" indent="-228600">
              <a:defRPr sz="2000">
                <a:solidFill>
                  <a:schemeClr val="tx1"/>
                </a:solidFill>
                <a:latin typeface="MetaLining" charset="0"/>
              </a:defRPr>
            </a:lvl3pPr>
            <a:lvl4pPr marL="1600200" indent="-228600">
              <a:defRPr sz="2000">
                <a:solidFill>
                  <a:schemeClr val="tx1"/>
                </a:solidFill>
                <a:latin typeface="MetaLining" charset="0"/>
              </a:defRPr>
            </a:lvl4pPr>
            <a:lvl5pPr marL="2057400" indent="-228600">
              <a:defRPr sz="2000">
                <a:solidFill>
                  <a:schemeClr val="tx1"/>
                </a:solidFill>
                <a:latin typeface="MetaLining" charset="0"/>
              </a:defRPr>
            </a:lvl5pPr>
            <a:lvl6pPr marL="2514600" indent="-228600" algn="ctr" eaLnBrk="0" fontAlgn="base" hangingPunct="0">
              <a:spcBef>
                <a:spcPct val="0"/>
              </a:spcBef>
              <a:spcAft>
                <a:spcPct val="0"/>
              </a:spcAft>
              <a:defRPr sz="2000">
                <a:solidFill>
                  <a:schemeClr val="tx1"/>
                </a:solidFill>
                <a:latin typeface="MetaLining" charset="0"/>
              </a:defRPr>
            </a:lvl6pPr>
            <a:lvl7pPr marL="2971800" indent="-228600" algn="ctr" eaLnBrk="0" fontAlgn="base" hangingPunct="0">
              <a:spcBef>
                <a:spcPct val="0"/>
              </a:spcBef>
              <a:spcAft>
                <a:spcPct val="0"/>
              </a:spcAft>
              <a:defRPr sz="2000">
                <a:solidFill>
                  <a:schemeClr val="tx1"/>
                </a:solidFill>
                <a:latin typeface="MetaLining" charset="0"/>
              </a:defRPr>
            </a:lvl7pPr>
            <a:lvl8pPr marL="3429000" indent="-228600" algn="ctr" eaLnBrk="0" fontAlgn="base" hangingPunct="0">
              <a:spcBef>
                <a:spcPct val="0"/>
              </a:spcBef>
              <a:spcAft>
                <a:spcPct val="0"/>
              </a:spcAft>
              <a:defRPr sz="2000">
                <a:solidFill>
                  <a:schemeClr val="tx1"/>
                </a:solidFill>
                <a:latin typeface="MetaLining" charset="0"/>
              </a:defRPr>
            </a:lvl8pPr>
            <a:lvl9pPr marL="3886200" indent="-228600" algn="ctr" eaLnBrk="0" fontAlgn="base" hangingPunct="0">
              <a:spcBef>
                <a:spcPct val="0"/>
              </a:spcBef>
              <a:spcAft>
                <a:spcPct val="0"/>
              </a:spcAft>
              <a:defRPr sz="2000">
                <a:solidFill>
                  <a:schemeClr val="tx1"/>
                </a:solidFill>
                <a:latin typeface="MetaLining" charset="0"/>
              </a:defRPr>
            </a:lvl9pPr>
          </a:lstStyle>
          <a:p>
            <a:pPr algn="l" eaLnBrk="1" hangingPunct="1"/>
            <a:r>
              <a:rPr lang="en-US" baseline="-25000" dirty="0" smtClean="0">
                <a:solidFill>
                  <a:schemeClr val="bg1"/>
                </a:solidFill>
                <a:latin typeface="Arial" pitchFamily="34" charset="0"/>
              </a:rPr>
              <a:t>(Sun et </a:t>
            </a:r>
            <a:r>
              <a:rPr lang="en-US" baseline="-25000" dirty="0">
                <a:solidFill>
                  <a:schemeClr val="bg1"/>
                </a:solidFill>
                <a:latin typeface="Arial" pitchFamily="34" charset="0"/>
              </a:rPr>
              <a:t>al, </a:t>
            </a:r>
            <a:r>
              <a:rPr lang="en-US" baseline="-25000" dirty="0" smtClean="0">
                <a:solidFill>
                  <a:schemeClr val="bg1"/>
                </a:solidFill>
                <a:latin typeface="Arial" pitchFamily="34" charset="0"/>
              </a:rPr>
              <a:t>Genome Research 2016)</a:t>
            </a:r>
            <a:endParaRPr lang="en-US" baseline="-25000" dirty="0">
              <a:solidFill>
                <a:schemeClr val="bg1"/>
              </a:solidFill>
              <a:latin typeface="Arial" pitchFamily="34" charset="0"/>
            </a:endParaRPr>
          </a:p>
        </p:txBody>
      </p:sp>
    </p:spTree>
    <p:extLst>
      <p:ext uri="{BB962C8B-B14F-4D97-AF65-F5344CB8AC3E}">
        <p14:creationId xmlns:p14="http://schemas.microsoft.com/office/powerpoint/2010/main" val="62904891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p:nvPr/>
        </p:nvSpPr>
        <p:spPr>
          <a:xfrm>
            <a:off x="1473878" y="97097"/>
            <a:ext cx="6094354" cy="48333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defRPr sz="3800"/>
            </a:lvl1pPr>
          </a:lstStyle>
          <a:p>
            <a:r>
              <a:rPr sz="2672" dirty="0">
                <a:solidFill>
                  <a:schemeClr val="bg1"/>
                </a:solidFill>
              </a:rPr>
              <a:t>Precision and recall curve - PolyPhen-2</a:t>
            </a:r>
          </a:p>
        </p:txBody>
      </p:sp>
      <p:pic>
        <p:nvPicPr>
          <p:cNvPr id="271" name="pasted-image.pdf"/>
          <p:cNvPicPr>
            <a:picLocks noChangeAspect="1"/>
          </p:cNvPicPr>
          <p:nvPr/>
        </p:nvPicPr>
        <p:blipFill>
          <a:blip r:embed="rId2">
            <a:extLst/>
          </a:blip>
          <a:stretch>
            <a:fillRect/>
          </a:stretch>
        </p:blipFill>
        <p:spPr>
          <a:xfrm>
            <a:off x="1501337" y="1266478"/>
            <a:ext cx="6411516" cy="4659215"/>
          </a:xfrm>
          <a:prstGeom prst="rect">
            <a:avLst/>
          </a:prstGeom>
          <a:ln w="12700">
            <a:miter lim="400000"/>
          </a:ln>
        </p:spPr>
      </p:pic>
      <p:sp>
        <p:nvSpPr>
          <p:cNvPr id="7" name="Shape 281"/>
          <p:cNvSpPr/>
          <p:nvPr/>
        </p:nvSpPr>
        <p:spPr>
          <a:xfrm rot="16200000">
            <a:off x="-1050668" y="2688476"/>
            <a:ext cx="3964966" cy="687689"/>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p>
            <a:r>
              <a:rPr dirty="0"/>
              <a:t>Fraction of disease predictions</a:t>
            </a:r>
          </a:p>
          <a:p>
            <a:pPr algn="ctr"/>
            <a:r>
              <a:rPr dirty="0"/>
              <a:t> that are correct</a:t>
            </a:r>
          </a:p>
        </p:txBody>
      </p:sp>
      <p:sp>
        <p:nvSpPr>
          <p:cNvPr id="8" name="Shape 282"/>
          <p:cNvSpPr/>
          <p:nvPr/>
        </p:nvSpPr>
        <p:spPr>
          <a:xfrm>
            <a:off x="3391007" y="5788320"/>
            <a:ext cx="3964966" cy="687689"/>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p>
            <a:r>
              <a:rPr dirty="0"/>
              <a:t>Fraction of disease mutations</a:t>
            </a:r>
          </a:p>
          <a:p>
            <a:pPr algn="ctr"/>
            <a:r>
              <a:rPr dirty="0"/>
              <a:t> that are predicted</a:t>
            </a:r>
          </a:p>
        </p:txBody>
      </p:sp>
      <p:sp>
        <p:nvSpPr>
          <p:cNvPr id="15" name="Text Box 3"/>
          <p:cNvSpPr txBox="1">
            <a:spLocks noChangeArrowheads="1"/>
          </p:cNvSpPr>
          <p:nvPr/>
        </p:nvSpPr>
        <p:spPr bwMode="auto">
          <a:xfrm>
            <a:off x="5519592" y="6501485"/>
            <a:ext cx="3263800" cy="297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MetaLining" charset="0"/>
              </a:defRPr>
            </a:lvl1pPr>
            <a:lvl2pPr marL="742950" indent="-285750">
              <a:defRPr sz="2000">
                <a:solidFill>
                  <a:schemeClr val="tx1"/>
                </a:solidFill>
                <a:latin typeface="MetaLining" charset="0"/>
              </a:defRPr>
            </a:lvl2pPr>
            <a:lvl3pPr marL="1143000" indent="-228600">
              <a:defRPr sz="2000">
                <a:solidFill>
                  <a:schemeClr val="tx1"/>
                </a:solidFill>
                <a:latin typeface="MetaLining" charset="0"/>
              </a:defRPr>
            </a:lvl3pPr>
            <a:lvl4pPr marL="1600200" indent="-228600">
              <a:defRPr sz="2000">
                <a:solidFill>
                  <a:schemeClr val="tx1"/>
                </a:solidFill>
                <a:latin typeface="MetaLining" charset="0"/>
              </a:defRPr>
            </a:lvl4pPr>
            <a:lvl5pPr marL="2057400" indent="-228600">
              <a:defRPr sz="2000">
                <a:solidFill>
                  <a:schemeClr val="tx1"/>
                </a:solidFill>
                <a:latin typeface="MetaLining" charset="0"/>
              </a:defRPr>
            </a:lvl5pPr>
            <a:lvl6pPr marL="2514600" indent="-228600" algn="ctr" eaLnBrk="0" fontAlgn="base" hangingPunct="0">
              <a:spcBef>
                <a:spcPct val="0"/>
              </a:spcBef>
              <a:spcAft>
                <a:spcPct val="0"/>
              </a:spcAft>
              <a:defRPr sz="2000">
                <a:solidFill>
                  <a:schemeClr val="tx1"/>
                </a:solidFill>
                <a:latin typeface="MetaLining" charset="0"/>
              </a:defRPr>
            </a:lvl6pPr>
            <a:lvl7pPr marL="2971800" indent="-228600" algn="ctr" eaLnBrk="0" fontAlgn="base" hangingPunct="0">
              <a:spcBef>
                <a:spcPct val="0"/>
              </a:spcBef>
              <a:spcAft>
                <a:spcPct val="0"/>
              </a:spcAft>
              <a:defRPr sz="2000">
                <a:solidFill>
                  <a:schemeClr val="tx1"/>
                </a:solidFill>
                <a:latin typeface="MetaLining" charset="0"/>
              </a:defRPr>
            </a:lvl7pPr>
            <a:lvl8pPr marL="3429000" indent="-228600" algn="ctr" eaLnBrk="0" fontAlgn="base" hangingPunct="0">
              <a:spcBef>
                <a:spcPct val="0"/>
              </a:spcBef>
              <a:spcAft>
                <a:spcPct val="0"/>
              </a:spcAft>
              <a:defRPr sz="2000">
                <a:solidFill>
                  <a:schemeClr val="tx1"/>
                </a:solidFill>
                <a:latin typeface="MetaLining" charset="0"/>
              </a:defRPr>
            </a:lvl8pPr>
            <a:lvl9pPr marL="3886200" indent="-228600" algn="ctr" eaLnBrk="0" fontAlgn="base" hangingPunct="0">
              <a:spcBef>
                <a:spcPct val="0"/>
              </a:spcBef>
              <a:spcAft>
                <a:spcPct val="0"/>
              </a:spcAft>
              <a:defRPr sz="2000">
                <a:solidFill>
                  <a:schemeClr val="tx1"/>
                </a:solidFill>
                <a:latin typeface="MetaLining" charset="0"/>
              </a:defRPr>
            </a:lvl9pPr>
          </a:lstStyle>
          <a:p>
            <a:pPr algn="l" eaLnBrk="1" hangingPunct="1"/>
            <a:r>
              <a:rPr lang="en-US" baseline="-25000" dirty="0" smtClean="0">
                <a:solidFill>
                  <a:schemeClr val="bg1"/>
                </a:solidFill>
                <a:latin typeface="Arial" pitchFamily="34" charset="0"/>
              </a:rPr>
              <a:t>(Sun et </a:t>
            </a:r>
            <a:r>
              <a:rPr lang="en-US" baseline="-25000" dirty="0">
                <a:solidFill>
                  <a:schemeClr val="bg1"/>
                </a:solidFill>
                <a:latin typeface="Arial" pitchFamily="34" charset="0"/>
              </a:rPr>
              <a:t>al, </a:t>
            </a:r>
            <a:r>
              <a:rPr lang="en-US" baseline="-25000" dirty="0" smtClean="0">
                <a:solidFill>
                  <a:schemeClr val="bg1"/>
                </a:solidFill>
                <a:latin typeface="Arial" pitchFamily="34" charset="0"/>
              </a:rPr>
              <a:t>Genome Research 2016)</a:t>
            </a:r>
            <a:endParaRPr lang="en-US" baseline="-25000" dirty="0">
              <a:solidFill>
                <a:schemeClr val="bg1"/>
              </a:solidFill>
              <a:latin typeface="Arial" pitchFamily="34" charset="0"/>
            </a:endParaRPr>
          </a:p>
        </p:txBody>
      </p:sp>
    </p:spTree>
    <p:extLst>
      <p:ext uri="{BB962C8B-B14F-4D97-AF65-F5344CB8AC3E}">
        <p14:creationId xmlns:p14="http://schemas.microsoft.com/office/powerpoint/2010/main" val="2340725133"/>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Shape 276"/>
          <p:cNvSpPr/>
          <p:nvPr/>
        </p:nvSpPr>
        <p:spPr>
          <a:xfrm>
            <a:off x="2709940" y="2053722"/>
            <a:ext cx="5166167" cy="1"/>
          </a:xfrm>
          <a:prstGeom prst="line">
            <a:avLst/>
          </a:prstGeom>
          <a:ln w="38100">
            <a:solidFill>
              <a:srgbClr val="000000"/>
            </a:solidFill>
            <a:custDash>
              <a:ds d="200000" sp="200000"/>
            </a:custDash>
            <a:miter lim="400000"/>
          </a:ln>
        </p:spPr>
        <p:txBody>
          <a:bodyPr lIns="35719" tIns="35719" rIns="35719" bIns="35719" anchor="ctr"/>
          <a:lstStyle/>
          <a:p>
            <a:pPr defTabSz="410751">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sz="2812"/>
          </a:p>
        </p:txBody>
      </p:sp>
      <p:sp>
        <p:nvSpPr>
          <p:cNvPr id="277" name="Shape 277"/>
          <p:cNvSpPr/>
          <p:nvPr/>
        </p:nvSpPr>
        <p:spPr>
          <a:xfrm>
            <a:off x="3475125" y="1964425"/>
            <a:ext cx="178594" cy="178594"/>
          </a:xfrm>
          <a:prstGeom prst="ellipse">
            <a:avLst/>
          </a:prstGeom>
          <a:ln w="50800">
            <a:solidFill>
              <a:srgbClr val="FF2600"/>
            </a:solidFill>
            <a:miter lim="400000"/>
          </a:ln>
        </p:spPr>
        <p:txBody>
          <a:bodyPr lIns="35719" tIns="35719" rIns="35719" bIns="35719" anchor="ctr"/>
          <a:lstStyle/>
          <a:p>
            <a:pPr defTabSz="410751">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sz="2812"/>
          </a:p>
        </p:txBody>
      </p:sp>
      <p:pic>
        <p:nvPicPr>
          <p:cNvPr id="278" name="pasted-image.pdf"/>
          <p:cNvPicPr>
            <a:picLocks noChangeAspect="1"/>
          </p:cNvPicPr>
          <p:nvPr/>
        </p:nvPicPr>
        <p:blipFill>
          <a:blip r:embed="rId2">
            <a:extLst/>
          </a:blip>
          <a:stretch>
            <a:fillRect/>
          </a:stretch>
        </p:blipFill>
        <p:spPr>
          <a:xfrm>
            <a:off x="1488458" y="1227841"/>
            <a:ext cx="6411516" cy="4659215"/>
          </a:xfrm>
          <a:prstGeom prst="rect">
            <a:avLst/>
          </a:prstGeom>
          <a:ln w="12700">
            <a:miter lim="400000"/>
          </a:ln>
        </p:spPr>
      </p:pic>
      <p:sp>
        <p:nvSpPr>
          <p:cNvPr id="8" name="Shape 268"/>
          <p:cNvSpPr/>
          <p:nvPr/>
        </p:nvSpPr>
        <p:spPr>
          <a:xfrm>
            <a:off x="1473878" y="97097"/>
            <a:ext cx="6094354" cy="483338"/>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lvl1pPr>
              <a:defRPr sz="3800"/>
            </a:lvl1pPr>
          </a:lstStyle>
          <a:p>
            <a:r>
              <a:rPr sz="2672" dirty="0">
                <a:solidFill>
                  <a:schemeClr val="bg1"/>
                </a:solidFill>
              </a:rPr>
              <a:t>Precision and recall curve - PolyPhen-2</a:t>
            </a:r>
          </a:p>
        </p:txBody>
      </p:sp>
      <p:sp>
        <p:nvSpPr>
          <p:cNvPr id="9" name="Shape 281"/>
          <p:cNvSpPr/>
          <p:nvPr/>
        </p:nvSpPr>
        <p:spPr>
          <a:xfrm rot="16200000">
            <a:off x="-1050668" y="2688476"/>
            <a:ext cx="3964966" cy="687689"/>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p>
            <a:r>
              <a:rPr dirty="0"/>
              <a:t>Fraction of disease predictions</a:t>
            </a:r>
          </a:p>
          <a:p>
            <a:pPr algn="ctr"/>
            <a:r>
              <a:rPr dirty="0"/>
              <a:t> that are correct</a:t>
            </a:r>
          </a:p>
        </p:txBody>
      </p:sp>
      <p:sp>
        <p:nvSpPr>
          <p:cNvPr id="11" name="Shape 282"/>
          <p:cNvSpPr/>
          <p:nvPr/>
        </p:nvSpPr>
        <p:spPr>
          <a:xfrm>
            <a:off x="3391007" y="5788320"/>
            <a:ext cx="3964966" cy="687689"/>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p>
            <a:r>
              <a:rPr dirty="0"/>
              <a:t>Fraction of disease mutations</a:t>
            </a:r>
          </a:p>
          <a:p>
            <a:pPr algn="ctr"/>
            <a:r>
              <a:rPr dirty="0"/>
              <a:t> that are predicted</a:t>
            </a:r>
          </a:p>
        </p:txBody>
      </p:sp>
      <p:sp>
        <p:nvSpPr>
          <p:cNvPr id="18" name="Text Box 3"/>
          <p:cNvSpPr txBox="1">
            <a:spLocks noChangeArrowheads="1"/>
          </p:cNvSpPr>
          <p:nvPr/>
        </p:nvSpPr>
        <p:spPr bwMode="auto">
          <a:xfrm>
            <a:off x="5506713" y="6501485"/>
            <a:ext cx="3263800" cy="297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MetaLining" charset="0"/>
              </a:defRPr>
            </a:lvl1pPr>
            <a:lvl2pPr marL="742950" indent="-285750">
              <a:defRPr sz="2000">
                <a:solidFill>
                  <a:schemeClr val="tx1"/>
                </a:solidFill>
                <a:latin typeface="MetaLining" charset="0"/>
              </a:defRPr>
            </a:lvl2pPr>
            <a:lvl3pPr marL="1143000" indent="-228600">
              <a:defRPr sz="2000">
                <a:solidFill>
                  <a:schemeClr val="tx1"/>
                </a:solidFill>
                <a:latin typeface="MetaLining" charset="0"/>
              </a:defRPr>
            </a:lvl3pPr>
            <a:lvl4pPr marL="1600200" indent="-228600">
              <a:defRPr sz="2000">
                <a:solidFill>
                  <a:schemeClr val="tx1"/>
                </a:solidFill>
                <a:latin typeface="MetaLining" charset="0"/>
              </a:defRPr>
            </a:lvl4pPr>
            <a:lvl5pPr marL="2057400" indent="-228600">
              <a:defRPr sz="2000">
                <a:solidFill>
                  <a:schemeClr val="tx1"/>
                </a:solidFill>
                <a:latin typeface="MetaLining" charset="0"/>
              </a:defRPr>
            </a:lvl5pPr>
            <a:lvl6pPr marL="2514600" indent="-228600" algn="ctr" eaLnBrk="0" fontAlgn="base" hangingPunct="0">
              <a:spcBef>
                <a:spcPct val="0"/>
              </a:spcBef>
              <a:spcAft>
                <a:spcPct val="0"/>
              </a:spcAft>
              <a:defRPr sz="2000">
                <a:solidFill>
                  <a:schemeClr val="tx1"/>
                </a:solidFill>
                <a:latin typeface="MetaLining" charset="0"/>
              </a:defRPr>
            </a:lvl6pPr>
            <a:lvl7pPr marL="2971800" indent="-228600" algn="ctr" eaLnBrk="0" fontAlgn="base" hangingPunct="0">
              <a:spcBef>
                <a:spcPct val="0"/>
              </a:spcBef>
              <a:spcAft>
                <a:spcPct val="0"/>
              </a:spcAft>
              <a:defRPr sz="2000">
                <a:solidFill>
                  <a:schemeClr val="tx1"/>
                </a:solidFill>
                <a:latin typeface="MetaLining" charset="0"/>
              </a:defRPr>
            </a:lvl7pPr>
            <a:lvl8pPr marL="3429000" indent="-228600" algn="ctr" eaLnBrk="0" fontAlgn="base" hangingPunct="0">
              <a:spcBef>
                <a:spcPct val="0"/>
              </a:spcBef>
              <a:spcAft>
                <a:spcPct val="0"/>
              </a:spcAft>
              <a:defRPr sz="2000">
                <a:solidFill>
                  <a:schemeClr val="tx1"/>
                </a:solidFill>
                <a:latin typeface="MetaLining" charset="0"/>
              </a:defRPr>
            </a:lvl8pPr>
            <a:lvl9pPr marL="3886200" indent="-228600" algn="ctr" eaLnBrk="0" fontAlgn="base" hangingPunct="0">
              <a:spcBef>
                <a:spcPct val="0"/>
              </a:spcBef>
              <a:spcAft>
                <a:spcPct val="0"/>
              </a:spcAft>
              <a:defRPr sz="2000">
                <a:solidFill>
                  <a:schemeClr val="tx1"/>
                </a:solidFill>
                <a:latin typeface="MetaLining" charset="0"/>
              </a:defRPr>
            </a:lvl9pPr>
          </a:lstStyle>
          <a:p>
            <a:pPr algn="l" eaLnBrk="1" hangingPunct="1"/>
            <a:r>
              <a:rPr lang="en-US" baseline="-25000" dirty="0" smtClean="0">
                <a:solidFill>
                  <a:schemeClr val="bg1"/>
                </a:solidFill>
                <a:latin typeface="Arial" pitchFamily="34" charset="0"/>
              </a:rPr>
              <a:t>(Sun et </a:t>
            </a:r>
            <a:r>
              <a:rPr lang="en-US" baseline="-25000" dirty="0">
                <a:solidFill>
                  <a:schemeClr val="bg1"/>
                </a:solidFill>
                <a:latin typeface="Arial" pitchFamily="34" charset="0"/>
              </a:rPr>
              <a:t>al, </a:t>
            </a:r>
            <a:r>
              <a:rPr lang="en-US" baseline="-25000" dirty="0" smtClean="0">
                <a:solidFill>
                  <a:schemeClr val="bg1"/>
                </a:solidFill>
                <a:latin typeface="Arial" pitchFamily="34" charset="0"/>
              </a:rPr>
              <a:t>Genome Research 2016)</a:t>
            </a:r>
            <a:endParaRPr lang="en-US" baseline="-25000" dirty="0">
              <a:solidFill>
                <a:schemeClr val="bg1"/>
              </a:solidFill>
              <a:latin typeface="Arial" pitchFamily="34" charset="0"/>
            </a:endParaRPr>
          </a:p>
        </p:txBody>
      </p:sp>
    </p:spTree>
    <p:extLst>
      <p:ext uri="{BB962C8B-B14F-4D97-AF65-F5344CB8AC3E}">
        <p14:creationId xmlns:p14="http://schemas.microsoft.com/office/powerpoint/2010/main" val="3375201704"/>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hape 281"/>
          <p:cNvSpPr/>
          <p:nvPr/>
        </p:nvSpPr>
        <p:spPr>
          <a:xfrm rot="16200000">
            <a:off x="-1050668" y="2688476"/>
            <a:ext cx="3964966" cy="687689"/>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p>
            <a:r>
              <a:rPr dirty="0"/>
              <a:t>Fraction of disease predictions</a:t>
            </a:r>
          </a:p>
          <a:p>
            <a:pPr algn="ctr"/>
            <a:r>
              <a:rPr dirty="0"/>
              <a:t> that are correct</a:t>
            </a:r>
          </a:p>
        </p:txBody>
      </p:sp>
      <p:sp>
        <p:nvSpPr>
          <p:cNvPr id="282" name="Shape 282"/>
          <p:cNvSpPr/>
          <p:nvPr/>
        </p:nvSpPr>
        <p:spPr>
          <a:xfrm>
            <a:off x="3391007" y="5788320"/>
            <a:ext cx="3964966" cy="687689"/>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spAutoFit/>
          </a:bodyPr>
          <a:lstStyle/>
          <a:p>
            <a:r>
              <a:rPr dirty="0"/>
              <a:t>Fraction of disease mutations</a:t>
            </a:r>
          </a:p>
          <a:p>
            <a:pPr algn="ctr"/>
            <a:r>
              <a:rPr dirty="0"/>
              <a:t> that are predicted</a:t>
            </a:r>
          </a:p>
        </p:txBody>
      </p:sp>
      <p:sp>
        <p:nvSpPr>
          <p:cNvPr id="283" name="Shape 283"/>
          <p:cNvSpPr/>
          <p:nvPr/>
        </p:nvSpPr>
        <p:spPr>
          <a:xfrm>
            <a:off x="2709940" y="2040843"/>
            <a:ext cx="5166167" cy="1"/>
          </a:xfrm>
          <a:prstGeom prst="line">
            <a:avLst/>
          </a:prstGeom>
          <a:ln w="38100">
            <a:solidFill>
              <a:srgbClr val="000000"/>
            </a:solidFill>
            <a:custDash>
              <a:ds d="200000" sp="200000"/>
            </a:custDash>
            <a:miter lim="400000"/>
          </a:ln>
        </p:spPr>
        <p:txBody>
          <a:bodyPr lIns="35719" tIns="35719" rIns="35719" bIns="35719" anchor="ctr"/>
          <a:lstStyle/>
          <a:p>
            <a:pPr defTabSz="410751">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sz="2812"/>
          </a:p>
        </p:txBody>
      </p:sp>
      <p:sp>
        <p:nvSpPr>
          <p:cNvPr id="284" name="Shape 284"/>
          <p:cNvSpPr/>
          <p:nvPr/>
        </p:nvSpPr>
        <p:spPr>
          <a:xfrm>
            <a:off x="3475125" y="1951546"/>
            <a:ext cx="178594" cy="178594"/>
          </a:xfrm>
          <a:prstGeom prst="ellipse">
            <a:avLst/>
          </a:prstGeom>
          <a:ln w="50800">
            <a:solidFill>
              <a:srgbClr val="FF2600"/>
            </a:solidFill>
            <a:miter lim="400000"/>
          </a:ln>
        </p:spPr>
        <p:txBody>
          <a:bodyPr lIns="35719" tIns="35719" rIns="35719" bIns="35719" anchor="ctr"/>
          <a:lstStyle/>
          <a:p>
            <a:pPr defTabSz="410751">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sz="2812"/>
          </a:p>
        </p:txBody>
      </p:sp>
      <p:sp>
        <p:nvSpPr>
          <p:cNvPr id="285" name="Shape 285"/>
          <p:cNvSpPr/>
          <p:nvPr/>
        </p:nvSpPr>
        <p:spPr>
          <a:xfrm>
            <a:off x="5775762" y="1951546"/>
            <a:ext cx="178594" cy="178594"/>
          </a:xfrm>
          <a:prstGeom prst="ellipse">
            <a:avLst/>
          </a:prstGeom>
          <a:ln w="50800">
            <a:solidFill>
              <a:srgbClr val="0433FF"/>
            </a:solidFill>
            <a:miter lim="400000"/>
          </a:ln>
        </p:spPr>
        <p:txBody>
          <a:bodyPr lIns="35719" tIns="35719" rIns="35719" bIns="35719" anchor="ctr"/>
          <a:lstStyle/>
          <a:p>
            <a:pPr defTabSz="410751">
              <a:defRPr sz="4000">
                <a:solidFill>
                  <a:srgbClr val="FFFFFF"/>
                </a:solidFill>
                <a:effectLst>
                  <a:outerShdw blurRad="38100" dist="12700" dir="5400000" rotWithShape="0">
                    <a:srgbClr val="000000">
                      <a:alpha val="50000"/>
                    </a:srgbClr>
                  </a:outerShdw>
                </a:effectLst>
                <a:latin typeface="+mj-lt"/>
                <a:ea typeface="+mj-ea"/>
                <a:cs typeface="+mj-cs"/>
                <a:sym typeface="Gill Sans"/>
              </a:defRPr>
            </a:pPr>
            <a:endParaRPr sz="2812"/>
          </a:p>
        </p:txBody>
      </p:sp>
      <p:pic>
        <p:nvPicPr>
          <p:cNvPr id="286" name="pasted-image.pdf"/>
          <p:cNvPicPr>
            <a:picLocks noChangeAspect="1"/>
          </p:cNvPicPr>
          <p:nvPr/>
        </p:nvPicPr>
        <p:blipFill>
          <a:blip r:embed="rId2">
            <a:extLst/>
          </a:blip>
          <a:stretch>
            <a:fillRect/>
          </a:stretch>
        </p:blipFill>
        <p:spPr>
          <a:xfrm>
            <a:off x="1493895" y="1217247"/>
            <a:ext cx="6411516" cy="4659214"/>
          </a:xfrm>
          <a:prstGeom prst="rect">
            <a:avLst/>
          </a:prstGeom>
          <a:ln w="12700">
            <a:miter lim="400000"/>
          </a:ln>
        </p:spPr>
      </p:pic>
      <p:sp>
        <p:nvSpPr>
          <p:cNvPr id="9" name="Shape 268"/>
          <p:cNvSpPr/>
          <p:nvPr/>
        </p:nvSpPr>
        <p:spPr>
          <a:xfrm>
            <a:off x="469327" y="97097"/>
            <a:ext cx="7464060" cy="483338"/>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defRPr sz="3800"/>
            </a:lvl1pPr>
          </a:lstStyle>
          <a:p>
            <a:r>
              <a:rPr lang="en-CA" sz="2672" dirty="0">
                <a:solidFill>
                  <a:schemeClr val="bg1"/>
                </a:solidFill>
              </a:rPr>
              <a:t>Yeast functional assays outperform PolyPhen-2</a:t>
            </a:r>
          </a:p>
        </p:txBody>
      </p:sp>
      <p:sp>
        <p:nvSpPr>
          <p:cNvPr id="10" name="Rectangle 9"/>
          <p:cNvSpPr/>
          <p:nvPr/>
        </p:nvSpPr>
        <p:spPr>
          <a:xfrm>
            <a:off x="516415" y="639871"/>
            <a:ext cx="7713186" cy="400110"/>
          </a:xfrm>
          <a:prstGeom prst="rect">
            <a:avLst/>
          </a:prstGeom>
        </p:spPr>
        <p:txBody>
          <a:bodyPr wrap="square">
            <a:spAutoFit/>
          </a:bodyPr>
          <a:lstStyle/>
          <a:p>
            <a:r>
              <a:rPr lang="en-US" u="sng" dirty="0" smtClean="0">
                <a:latin typeface="MetaLining"/>
                <a:ea typeface="MS Mincho" panose="02020609040205080304" pitchFamily="49" charset="-128"/>
              </a:rPr>
              <a:t>Based on 138 variants in 21 genes:  76 disease, 62 non-disease</a:t>
            </a:r>
            <a:endParaRPr lang="en-US" u="sng" dirty="0">
              <a:latin typeface="MetaLining"/>
            </a:endParaRPr>
          </a:p>
        </p:txBody>
      </p:sp>
      <p:sp>
        <p:nvSpPr>
          <p:cNvPr id="17" name="Text Box 3"/>
          <p:cNvSpPr txBox="1">
            <a:spLocks noChangeArrowheads="1"/>
          </p:cNvSpPr>
          <p:nvPr/>
        </p:nvSpPr>
        <p:spPr bwMode="auto">
          <a:xfrm>
            <a:off x="5506713" y="6501485"/>
            <a:ext cx="3263800" cy="297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MetaLining" charset="0"/>
              </a:defRPr>
            </a:lvl1pPr>
            <a:lvl2pPr marL="742950" indent="-285750">
              <a:defRPr sz="2000">
                <a:solidFill>
                  <a:schemeClr val="tx1"/>
                </a:solidFill>
                <a:latin typeface="MetaLining" charset="0"/>
              </a:defRPr>
            </a:lvl2pPr>
            <a:lvl3pPr marL="1143000" indent="-228600">
              <a:defRPr sz="2000">
                <a:solidFill>
                  <a:schemeClr val="tx1"/>
                </a:solidFill>
                <a:latin typeface="MetaLining" charset="0"/>
              </a:defRPr>
            </a:lvl3pPr>
            <a:lvl4pPr marL="1600200" indent="-228600">
              <a:defRPr sz="2000">
                <a:solidFill>
                  <a:schemeClr val="tx1"/>
                </a:solidFill>
                <a:latin typeface="MetaLining" charset="0"/>
              </a:defRPr>
            </a:lvl4pPr>
            <a:lvl5pPr marL="2057400" indent="-228600">
              <a:defRPr sz="2000">
                <a:solidFill>
                  <a:schemeClr val="tx1"/>
                </a:solidFill>
                <a:latin typeface="MetaLining" charset="0"/>
              </a:defRPr>
            </a:lvl5pPr>
            <a:lvl6pPr marL="2514600" indent="-228600" algn="ctr" eaLnBrk="0" fontAlgn="base" hangingPunct="0">
              <a:spcBef>
                <a:spcPct val="0"/>
              </a:spcBef>
              <a:spcAft>
                <a:spcPct val="0"/>
              </a:spcAft>
              <a:defRPr sz="2000">
                <a:solidFill>
                  <a:schemeClr val="tx1"/>
                </a:solidFill>
                <a:latin typeface="MetaLining" charset="0"/>
              </a:defRPr>
            </a:lvl6pPr>
            <a:lvl7pPr marL="2971800" indent="-228600" algn="ctr" eaLnBrk="0" fontAlgn="base" hangingPunct="0">
              <a:spcBef>
                <a:spcPct val="0"/>
              </a:spcBef>
              <a:spcAft>
                <a:spcPct val="0"/>
              </a:spcAft>
              <a:defRPr sz="2000">
                <a:solidFill>
                  <a:schemeClr val="tx1"/>
                </a:solidFill>
                <a:latin typeface="MetaLining" charset="0"/>
              </a:defRPr>
            </a:lvl7pPr>
            <a:lvl8pPr marL="3429000" indent="-228600" algn="ctr" eaLnBrk="0" fontAlgn="base" hangingPunct="0">
              <a:spcBef>
                <a:spcPct val="0"/>
              </a:spcBef>
              <a:spcAft>
                <a:spcPct val="0"/>
              </a:spcAft>
              <a:defRPr sz="2000">
                <a:solidFill>
                  <a:schemeClr val="tx1"/>
                </a:solidFill>
                <a:latin typeface="MetaLining" charset="0"/>
              </a:defRPr>
            </a:lvl8pPr>
            <a:lvl9pPr marL="3886200" indent="-228600" algn="ctr" eaLnBrk="0" fontAlgn="base" hangingPunct="0">
              <a:spcBef>
                <a:spcPct val="0"/>
              </a:spcBef>
              <a:spcAft>
                <a:spcPct val="0"/>
              </a:spcAft>
              <a:defRPr sz="2000">
                <a:solidFill>
                  <a:schemeClr val="tx1"/>
                </a:solidFill>
                <a:latin typeface="MetaLining" charset="0"/>
              </a:defRPr>
            </a:lvl9pPr>
          </a:lstStyle>
          <a:p>
            <a:pPr algn="l" eaLnBrk="1" hangingPunct="1"/>
            <a:r>
              <a:rPr lang="en-US" baseline="-25000" dirty="0" smtClean="0">
                <a:solidFill>
                  <a:schemeClr val="bg1"/>
                </a:solidFill>
                <a:latin typeface="Arial" pitchFamily="34" charset="0"/>
              </a:rPr>
              <a:t>(Sun et </a:t>
            </a:r>
            <a:r>
              <a:rPr lang="en-US" baseline="-25000" dirty="0">
                <a:solidFill>
                  <a:schemeClr val="bg1"/>
                </a:solidFill>
                <a:latin typeface="Arial" pitchFamily="34" charset="0"/>
              </a:rPr>
              <a:t>al, </a:t>
            </a:r>
            <a:r>
              <a:rPr lang="en-US" baseline="-25000" dirty="0" smtClean="0">
                <a:solidFill>
                  <a:schemeClr val="bg1"/>
                </a:solidFill>
                <a:latin typeface="Arial" pitchFamily="34" charset="0"/>
              </a:rPr>
              <a:t>Genome Research 2016)</a:t>
            </a:r>
            <a:endParaRPr lang="en-US" baseline="-25000" dirty="0">
              <a:solidFill>
                <a:schemeClr val="bg1"/>
              </a:solidFill>
              <a:latin typeface="Arial" pitchFamily="34" charset="0"/>
            </a:endParaRPr>
          </a:p>
        </p:txBody>
      </p:sp>
    </p:spTree>
    <p:extLst>
      <p:ext uri="{BB962C8B-B14F-4D97-AF65-F5344CB8AC3E}">
        <p14:creationId xmlns:p14="http://schemas.microsoft.com/office/powerpoint/2010/main" val="2662012122"/>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smtClean="0"/>
              <a:t>Outline</a:t>
            </a:r>
          </a:p>
        </p:txBody>
      </p:sp>
      <p:sp>
        <p:nvSpPr>
          <p:cNvPr id="6700035" name="Rectangle 3"/>
          <p:cNvSpPr>
            <a:spLocks noGrp="1" noChangeArrowheads="1"/>
          </p:cNvSpPr>
          <p:nvPr>
            <p:ph idx="4294967295"/>
          </p:nvPr>
        </p:nvSpPr>
        <p:spPr>
          <a:xfrm>
            <a:off x="0" y="636946"/>
            <a:ext cx="7018985" cy="5927725"/>
          </a:xfrm>
        </p:spPr>
        <p:txBody>
          <a:bodyPr rtlCol="0">
            <a:normAutofit/>
          </a:bodyPr>
          <a:lstStyle/>
          <a:p>
            <a:pPr marL="1031875" lvl="1" indent="-457200" fontAlgn="auto">
              <a:lnSpc>
                <a:spcPct val="90000"/>
              </a:lnSpc>
              <a:spcAft>
                <a:spcPts val="0"/>
              </a:spcAft>
              <a:buSzPct val="120000"/>
              <a:buFont typeface="Wingdings" pitchFamily="2" charset="2"/>
              <a:buChar char="Ø"/>
              <a:defRPr/>
            </a:pPr>
            <a:endParaRPr lang="en-US" b="1" dirty="0" smtClean="0"/>
          </a:p>
          <a:p>
            <a:pPr marL="1031875" lvl="1" indent="-457200" fontAlgn="auto">
              <a:lnSpc>
                <a:spcPct val="90000"/>
              </a:lnSpc>
              <a:spcAft>
                <a:spcPts val="0"/>
              </a:spcAft>
              <a:buSzPct val="120000"/>
              <a:buFont typeface="Wingdings" pitchFamily="2" charset="2"/>
              <a:buChar char="Ø"/>
              <a:defRPr/>
            </a:pPr>
            <a:endParaRPr lang="en-US" b="1" dirty="0" smtClean="0"/>
          </a:p>
          <a:p>
            <a:pPr marL="917575" lvl="1" indent="-342900" fontAlgn="auto">
              <a:lnSpc>
                <a:spcPct val="90000"/>
              </a:lnSpc>
              <a:spcAft>
                <a:spcPts val="0"/>
              </a:spcAft>
              <a:buSzPct val="120000"/>
              <a:buFont typeface="Wingdings" panose="05000000000000000000" pitchFamily="2" charset="2"/>
              <a:buChar char="Ø"/>
              <a:defRPr/>
            </a:pPr>
            <a:r>
              <a:rPr lang="en-US" b="1" dirty="0" smtClean="0"/>
              <a:t>Functional assay</a:t>
            </a:r>
          </a:p>
          <a:p>
            <a:pPr marL="917575" lvl="1" indent="-342900" fontAlgn="auto">
              <a:lnSpc>
                <a:spcPct val="90000"/>
              </a:lnSpc>
              <a:spcAft>
                <a:spcPts val="0"/>
              </a:spcAft>
              <a:buSzPct val="120000"/>
              <a:buFont typeface="Wingdings" panose="05000000000000000000" pitchFamily="2" charset="2"/>
              <a:buChar char="Ø"/>
              <a:defRPr/>
            </a:pPr>
            <a:r>
              <a:rPr lang="en-US" b="1" dirty="0" smtClean="0">
                <a:solidFill>
                  <a:schemeClr val="tx2">
                    <a:lumMod val="75000"/>
                  </a:schemeClr>
                </a:solidFill>
              </a:rPr>
              <a:t>Mutagenesis method</a:t>
            </a:r>
          </a:p>
          <a:p>
            <a:pPr marL="917575" lvl="1" indent="-342900" fontAlgn="auto">
              <a:lnSpc>
                <a:spcPct val="90000"/>
              </a:lnSpc>
              <a:spcAft>
                <a:spcPts val="0"/>
              </a:spcAft>
              <a:buSzPct val="120000"/>
              <a:buFont typeface="Wingdings" panose="05000000000000000000" pitchFamily="2" charset="2"/>
              <a:buChar char="Ø"/>
              <a:defRPr/>
            </a:pPr>
            <a:r>
              <a:rPr lang="en-US" b="1" dirty="0" smtClean="0">
                <a:solidFill>
                  <a:schemeClr val="bg2">
                    <a:lumMod val="75000"/>
                  </a:schemeClr>
                </a:solidFill>
              </a:rPr>
              <a:t>Sequence-identifying mutagenized clones and their unique DNA barcodes</a:t>
            </a:r>
          </a:p>
          <a:p>
            <a:pPr marL="917575" lvl="1" indent="-342900" fontAlgn="auto">
              <a:lnSpc>
                <a:spcPct val="90000"/>
              </a:lnSpc>
              <a:spcAft>
                <a:spcPts val="0"/>
              </a:spcAft>
              <a:buSzPct val="120000"/>
              <a:buFont typeface="Wingdings" panose="05000000000000000000" pitchFamily="2" charset="2"/>
              <a:buChar char="Ø"/>
              <a:defRPr/>
            </a:pPr>
            <a:r>
              <a:rPr lang="en-US" b="1" dirty="0" smtClean="0"/>
              <a:t>Pooled fitness measurements by barcode sequencing</a:t>
            </a:r>
          </a:p>
          <a:p>
            <a:pPr marL="917575" lvl="1" indent="-342900" fontAlgn="auto">
              <a:lnSpc>
                <a:spcPct val="90000"/>
              </a:lnSpc>
              <a:spcAft>
                <a:spcPts val="0"/>
              </a:spcAft>
              <a:buSzPct val="120000"/>
              <a:buFont typeface="Wingdings" panose="05000000000000000000" pitchFamily="2" charset="2"/>
              <a:buChar char="Ø"/>
              <a:defRPr/>
            </a:pPr>
            <a:r>
              <a:rPr lang="en-US" b="1" dirty="0" smtClean="0"/>
              <a:t>Results on UBE2I</a:t>
            </a:r>
            <a:endParaRPr lang="en-US" b="1" dirty="0"/>
          </a:p>
        </p:txBody>
      </p:sp>
      <p:pic>
        <p:nvPicPr>
          <p:cNvPr id="3" name="Picture 2"/>
          <p:cNvPicPr>
            <a:picLocks noChangeAspect="1"/>
          </p:cNvPicPr>
          <p:nvPr/>
        </p:nvPicPr>
        <p:blipFill>
          <a:blip r:embed="rId3"/>
          <a:stretch>
            <a:fillRect/>
          </a:stretch>
        </p:blipFill>
        <p:spPr>
          <a:xfrm>
            <a:off x="6558321" y="636946"/>
            <a:ext cx="2072763" cy="2072763"/>
          </a:xfrm>
          <a:prstGeom prst="rect">
            <a:avLst/>
          </a:prstGeom>
        </p:spPr>
      </p:pic>
      <p:pic>
        <p:nvPicPr>
          <p:cNvPr id="1026" name="Picture 2" descr="http://www.yeastgenome.org/wp-content/uploads/2012/04/SuperYeas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2439" y="804369"/>
            <a:ext cx="575882" cy="4739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5"/>
          <a:srcRect l="1992" t="23765" r="607" b="8814"/>
          <a:stretch/>
        </p:blipFill>
        <p:spPr>
          <a:xfrm>
            <a:off x="4731898" y="4275785"/>
            <a:ext cx="3652846" cy="1347544"/>
          </a:xfrm>
          <a:prstGeom prst="rect">
            <a:avLst/>
          </a:prstGeom>
        </p:spPr>
      </p:pic>
      <p:grpSp>
        <p:nvGrpSpPr>
          <p:cNvPr id="7" name="Group 13"/>
          <p:cNvGrpSpPr>
            <a:grpSpLocks/>
          </p:cNvGrpSpPr>
          <p:nvPr/>
        </p:nvGrpSpPr>
        <p:grpSpPr bwMode="auto">
          <a:xfrm>
            <a:off x="8422782" y="126247"/>
            <a:ext cx="631065" cy="639762"/>
            <a:chOff x="5342" y="59"/>
            <a:chExt cx="436" cy="403"/>
          </a:xfrm>
        </p:grpSpPr>
        <p:grpSp>
          <p:nvGrpSpPr>
            <p:cNvPr id="8" name="Group 3"/>
            <p:cNvGrpSpPr>
              <a:grpSpLocks/>
            </p:cNvGrpSpPr>
            <p:nvPr/>
          </p:nvGrpSpPr>
          <p:grpSpPr bwMode="auto">
            <a:xfrm>
              <a:off x="5424" y="59"/>
              <a:ext cx="277" cy="277"/>
              <a:chOff x="5373" y="3933"/>
              <a:chExt cx="387" cy="387"/>
            </a:xfrm>
          </p:grpSpPr>
          <p:sp>
            <p:nvSpPr>
              <p:cNvPr id="10"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1" name="Picture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2"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168275111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POPcode</a:t>
            </a:r>
            <a:endParaRPr lang="en-US" dirty="0"/>
          </a:p>
        </p:txBody>
      </p:sp>
      <p:sp>
        <p:nvSpPr>
          <p:cNvPr id="5" name="TextBox 4"/>
          <p:cNvSpPr txBox="1"/>
          <p:nvPr/>
        </p:nvSpPr>
        <p:spPr>
          <a:xfrm>
            <a:off x="948421" y="1776876"/>
            <a:ext cx="7165744" cy="2246769"/>
          </a:xfrm>
          <a:prstGeom prst="rect">
            <a:avLst/>
          </a:prstGeom>
          <a:noFill/>
        </p:spPr>
        <p:txBody>
          <a:bodyPr wrap="none" rtlCol="0">
            <a:spAutoFit/>
          </a:bodyPr>
          <a:lstStyle/>
          <a:p>
            <a:pPr algn="l"/>
            <a:r>
              <a:rPr lang="en-US" sz="2800" b="1" u="sng" dirty="0" smtClean="0"/>
              <a:t>P</a:t>
            </a:r>
            <a:r>
              <a:rPr lang="en-US" sz="2800" dirty="0" smtClean="0"/>
              <a:t>recision </a:t>
            </a:r>
            <a:r>
              <a:rPr lang="en-US" sz="2800" b="1" u="sng" dirty="0" err="1" smtClean="0"/>
              <a:t>O</a:t>
            </a:r>
            <a:r>
              <a:rPr lang="en-US" sz="2800" dirty="0" err="1" smtClean="0"/>
              <a:t>ligo</a:t>
            </a:r>
            <a:r>
              <a:rPr lang="en-US" sz="2800" dirty="0" smtClean="0"/>
              <a:t>-</a:t>
            </a:r>
            <a:r>
              <a:rPr lang="en-US" sz="2800" b="1" u="sng" dirty="0" smtClean="0"/>
              <a:t>P</a:t>
            </a:r>
            <a:r>
              <a:rPr lang="en-US" sz="2800" dirty="0" smtClean="0"/>
              <a:t>ool-guided </a:t>
            </a:r>
            <a:r>
              <a:rPr lang="en-US" sz="2800" b="1" u="sng" dirty="0" smtClean="0"/>
              <a:t>code</a:t>
            </a:r>
            <a:r>
              <a:rPr lang="en-US" sz="2800" b="1" dirty="0" smtClean="0"/>
              <a:t> </a:t>
            </a:r>
            <a:r>
              <a:rPr lang="en-US" sz="2800" dirty="0" smtClean="0"/>
              <a:t>alteration</a:t>
            </a:r>
          </a:p>
          <a:p>
            <a:endParaRPr lang="en-US" sz="2800" dirty="0" smtClean="0"/>
          </a:p>
          <a:p>
            <a:r>
              <a:rPr lang="en-US" sz="2800" dirty="0" smtClean="0"/>
              <a:t>aka </a:t>
            </a:r>
          </a:p>
          <a:p>
            <a:endParaRPr lang="en-US" sz="2800" b="1" dirty="0" smtClean="0"/>
          </a:p>
          <a:p>
            <a:r>
              <a:rPr lang="en-US" sz="2800" b="1" dirty="0" smtClean="0"/>
              <a:t>POPcode</a:t>
            </a:r>
            <a:endParaRPr lang="en-US" sz="2800" b="1" dirty="0"/>
          </a:p>
        </p:txBody>
      </p:sp>
      <p:sp>
        <p:nvSpPr>
          <p:cNvPr id="3" name="TextBox 2"/>
          <p:cNvSpPr txBox="1"/>
          <p:nvPr/>
        </p:nvSpPr>
        <p:spPr>
          <a:xfrm>
            <a:off x="3717265" y="6502402"/>
            <a:ext cx="5242910" cy="338554"/>
          </a:xfrm>
          <a:prstGeom prst="rect">
            <a:avLst/>
          </a:prstGeom>
          <a:noFill/>
        </p:spPr>
        <p:txBody>
          <a:bodyPr wrap="none" rtlCol="0">
            <a:spAutoFit/>
          </a:bodyPr>
          <a:lstStyle/>
          <a:p>
            <a:r>
              <a:rPr lang="en-US" sz="1600" dirty="0" smtClean="0">
                <a:solidFill>
                  <a:schemeClr val="bg1">
                    <a:lumMod val="95000"/>
                  </a:schemeClr>
                </a:solidFill>
              </a:rPr>
              <a:t>(Variant of </a:t>
            </a:r>
            <a:r>
              <a:rPr lang="en-US" sz="1600" dirty="0" err="1" smtClean="0">
                <a:solidFill>
                  <a:schemeClr val="bg1">
                    <a:lumMod val="95000"/>
                  </a:schemeClr>
                </a:solidFill>
              </a:rPr>
              <a:t>Seyfang</a:t>
            </a:r>
            <a:r>
              <a:rPr lang="en-US" sz="1600" dirty="0" smtClean="0">
                <a:solidFill>
                  <a:schemeClr val="bg1">
                    <a:lumMod val="95000"/>
                  </a:schemeClr>
                </a:solidFill>
              </a:rPr>
              <a:t> &amp; </a:t>
            </a:r>
            <a:r>
              <a:rPr lang="en-US" sz="1600" dirty="0" err="1" smtClean="0">
                <a:solidFill>
                  <a:schemeClr val="bg1">
                    <a:lumMod val="95000"/>
                  </a:schemeClr>
                </a:solidFill>
              </a:rPr>
              <a:t>Jin</a:t>
            </a:r>
            <a:r>
              <a:rPr lang="en-US" sz="1600" dirty="0" smtClean="0">
                <a:solidFill>
                  <a:schemeClr val="bg1">
                    <a:lumMod val="95000"/>
                  </a:schemeClr>
                </a:solidFill>
              </a:rPr>
              <a:t>, Analytical Biochemistry 2004)</a:t>
            </a:r>
            <a:endParaRPr lang="en-US" sz="1600" dirty="0">
              <a:solidFill>
                <a:schemeClr val="bg1">
                  <a:lumMod val="95000"/>
                </a:schemeClr>
              </a:solidFill>
            </a:endParaRPr>
          </a:p>
        </p:txBody>
      </p:sp>
      <p:grpSp>
        <p:nvGrpSpPr>
          <p:cNvPr id="6" name="Group 13"/>
          <p:cNvGrpSpPr>
            <a:grpSpLocks/>
          </p:cNvGrpSpPr>
          <p:nvPr/>
        </p:nvGrpSpPr>
        <p:grpSpPr bwMode="auto">
          <a:xfrm>
            <a:off x="8422782" y="126247"/>
            <a:ext cx="631065" cy="639762"/>
            <a:chOff x="5342" y="59"/>
            <a:chExt cx="436" cy="403"/>
          </a:xfrm>
        </p:grpSpPr>
        <p:grpSp>
          <p:nvGrpSpPr>
            <p:cNvPr id="7" name="Group 3"/>
            <p:cNvGrpSpPr>
              <a:grpSpLocks/>
            </p:cNvGrpSpPr>
            <p:nvPr/>
          </p:nvGrpSpPr>
          <p:grpSpPr bwMode="auto">
            <a:xfrm>
              <a:off x="5424" y="59"/>
              <a:ext cx="277" cy="277"/>
              <a:chOff x="5373" y="3933"/>
              <a:chExt cx="387" cy="387"/>
            </a:xfrm>
          </p:grpSpPr>
          <p:sp>
            <p:nvSpPr>
              <p:cNvPr id="9"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0" name="Picture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114468127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27133" y="665518"/>
            <a:ext cx="2839215" cy="5632311"/>
          </a:xfrm>
          <a:prstGeom prst="rect">
            <a:avLst/>
          </a:prstGeom>
          <a:noFill/>
        </p:spPr>
        <p:txBody>
          <a:bodyPr wrap="square" rtlCol="0">
            <a:spAutoFit/>
          </a:bodyPr>
          <a:lstStyle/>
          <a:p>
            <a:pPr algn="ctr"/>
            <a:r>
              <a:rPr lang="en-US" dirty="0" err="1" smtClean="0"/>
              <a:t>Hybe</a:t>
            </a:r>
            <a:r>
              <a:rPr lang="en-US" dirty="0" smtClean="0"/>
              <a:t> codon-altered </a:t>
            </a:r>
            <a:r>
              <a:rPr lang="en-US" dirty="0" err="1" smtClean="0"/>
              <a:t>oligo</a:t>
            </a:r>
            <a:r>
              <a:rPr lang="en-US" dirty="0" smtClean="0"/>
              <a:t> to </a:t>
            </a:r>
            <a:r>
              <a:rPr lang="en-US" dirty="0" err="1" smtClean="0"/>
              <a:t>uracilated</a:t>
            </a:r>
            <a:r>
              <a:rPr lang="en-US" dirty="0" smtClean="0"/>
              <a:t> ORF template</a:t>
            </a:r>
          </a:p>
          <a:p>
            <a:pPr marL="342900" indent="-342900" algn="ctr">
              <a:buAutoNum type="arabicPeriod"/>
            </a:pPr>
            <a:endParaRPr lang="en-US" dirty="0" smtClean="0"/>
          </a:p>
          <a:p>
            <a:pPr algn="ctr"/>
            <a:endParaRPr lang="en-US" dirty="0"/>
          </a:p>
          <a:p>
            <a:pPr algn="ctr"/>
            <a:r>
              <a:rPr lang="en-US" dirty="0" smtClean="0"/>
              <a:t>Fill and ligate gaps</a:t>
            </a:r>
          </a:p>
          <a:p>
            <a:pPr algn="ctr"/>
            <a:endParaRPr lang="en-US" dirty="0" smtClean="0"/>
          </a:p>
          <a:p>
            <a:pPr algn="ctr"/>
            <a:endParaRPr lang="en-US" dirty="0"/>
          </a:p>
          <a:p>
            <a:pPr algn="ctr"/>
            <a:endParaRPr lang="en-US" dirty="0" smtClean="0"/>
          </a:p>
          <a:p>
            <a:pPr algn="ctr"/>
            <a:endParaRPr lang="en-US" dirty="0" smtClean="0"/>
          </a:p>
          <a:p>
            <a:pPr algn="ctr"/>
            <a:endParaRPr lang="en-US" dirty="0"/>
          </a:p>
          <a:p>
            <a:pPr algn="ctr"/>
            <a:endParaRPr lang="en-US" dirty="0" smtClean="0"/>
          </a:p>
          <a:p>
            <a:pPr algn="ctr"/>
            <a:r>
              <a:rPr lang="en-US" dirty="0" smtClean="0"/>
              <a:t>Uracil DNA </a:t>
            </a:r>
            <a:r>
              <a:rPr lang="en-US" dirty="0" err="1" smtClean="0"/>
              <a:t>glycosylase</a:t>
            </a:r>
            <a:r>
              <a:rPr lang="en-US" dirty="0" smtClean="0"/>
              <a:t> to kill template</a:t>
            </a:r>
            <a:endParaRPr lang="en-US" dirty="0"/>
          </a:p>
          <a:p>
            <a:pPr marL="342900" indent="-342900" algn="ctr">
              <a:buAutoNum type="arabicPeriod"/>
            </a:pPr>
            <a:endParaRPr lang="en-US" dirty="0" smtClean="0"/>
          </a:p>
          <a:p>
            <a:pPr algn="ctr"/>
            <a:endParaRPr lang="en-US" dirty="0"/>
          </a:p>
          <a:p>
            <a:pPr algn="ctr"/>
            <a:endParaRPr lang="en-US" dirty="0" smtClean="0"/>
          </a:p>
          <a:p>
            <a:pPr algn="ctr"/>
            <a:r>
              <a:rPr lang="en-US" dirty="0" smtClean="0"/>
              <a:t>PCR amplify</a:t>
            </a:r>
            <a:endParaRPr lang="en-US" dirty="0"/>
          </a:p>
        </p:txBody>
      </p:sp>
      <p:cxnSp>
        <p:nvCxnSpPr>
          <p:cNvPr id="43" name="Straight Arrow Connector 42"/>
          <p:cNvCxnSpPr/>
          <p:nvPr/>
        </p:nvCxnSpPr>
        <p:spPr>
          <a:xfrm>
            <a:off x="5883469" y="1538707"/>
            <a:ext cx="0" cy="34192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9" name="Line 4"/>
          <p:cNvSpPr/>
          <p:nvPr/>
        </p:nvSpPr>
        <p:spPr>
          <a:xfrm>
            <a:off x="3408717" y="1178072"/>
            <a:ext cx="4889756" cy="0"/>
          </a:xfrm>
          <a:prstGeom prst="line">
            <a:avLst/>
          </a:prstGeom>
          <a:ln w="36000">
            <a:solidFill>
              <a:schemeClr val="accent2">
                <a:lumMod val="75000"/>
              </a:schemeClr>
            </a:solidFill>
            <a:round/>
            <a:headEnd type="none"/>
            <a:tailEnd type="none" w="sm" len="med"/>
          </a:ln>
        </p:spPr>
      </p:sp>
      <p:sp>
        <p:nvSpPr>
          <p:cNvPr id="35" name="Line 4"/>
          <p:cNvSpPr/>
          <p:nvPr/>
        </p:nvSpPr>
        <p:spPr>
          <a:xfrm>
            <a:off x="3408717" y="811411"/>
            <a:ext cx="4889756" cy="0"/>
          </a:xfrm>
          <a:prstGeom prst="line">
            <a:avLst/>
          </a:prstGeom>
          <a:ln w="36000">
            <a:solidFill>
              <a:schemeClr val="accent2">
                <a:lumMod val="75000"/>
              </a:schemeClr>
            </a:solidFill>
            <a:round/>
            <a:headEnd type="none"/>
            <a:tailEnd type="none" w="sm" len="med"/>
          </a:ln>
        </p:spPr>
      </p:sp>
      <p:sp>
        <p:nvSpPr>
          <p:cNvPr id="101" name="Line 4"/>
          <p:cNvSpPr/>
          <p:nvPr/>
        </p:nvSpPr>
        <p:spPr>
          <a:xfrm>
            <a:off x="3440016" y="2589919"/>
            <a:ext cx="4889756" cy="0"/>
          </a:xfrm>
          <a:prstGeom prst="line">
            <a:avLst/>
          </a:prstGeom>
          <a:ln w="36000">
            <a:solidFill>
              <a:schemeClr val="accent2">
                <a:lumMod val="75000"/>
              </a:schemeClr>
            </a:solidFill>
            <a:round/>
            <a:headEnd type="none"/>
            <a:tailEnd type="none" w="sm" len="med"/>
          </a:ln>
        </p:spPr>
      </p:sp>
      <p:sp>
        <p:nvSpPr>
          <p:cNvPr id="102" name="Line 4"/>
          <p:cNvSpPr/>
          <p:nvPr/>
        </p:nvSpPr>
        <p:spPr>
          <a:xfrm>
            <a:off x="3440016" y="2168484"/>
            <a:ext cx="4889756" cy="0"/>
          </a:xfrm>
          <a:prstGeom prst="line">
            <a:avLst/>
          </a:prstGeom>
          <a:ln w="36000">
            <a:solidFill>
              <a:schemeClr val="accent2">
                <a:lumMod val="75000"/>
              </a:schemeClr>
            </a:solidFill>
            <a:round/>
            <a:headEnd type="none"/>
            <a:tailEnd type="none" w="sm" len="med"/>
          </a:ln>
        </p:spPr>
      </p:sp>
      <p:sp>
        <p:nvSpPr>
          <p:cNvPr id="130" name="Line 4"/>
          <p:cNvSpPr/>
          <p:nvPr/>
        </p:nvSpPr>
        <p:spPr>
          <a:xfrm>
            <a:off x="3416562" y="1074533"/>
            <a:ext cx="542191" cy="2964"/>
          </a:xfrm>
          <a:prstGeom prst="line">
            <a:avLst/>
          </a:prstGeom>
          <a:ln w="36000">
            <a:solidFill>
              <a:srgbClr val="AECF00"/>
            </a:solidFill>
            <a:round/>
            <a:headEnd type="none"/>
            <a:tailEnd type="arrow" w="sm" len="med"/>
          </a:ln>
        </p:spPr>
      </p:sp>
      <p:sp>
        <p:nvSpPr>
          <p:cNvPr id="138" name="Line 4"/>
          <p:cNvSpPr/>
          <p:nvPr/>
        </p:nvSpPr>
        <p:spPr>
          <a:xfrm>
            <a:off x="3478309" y="3984326"/>
            <a:ext cx="4889756" cy="0"/>
          </a:xfrm>
          <a:prstGeom prst="line">
            <a:avLst/>
          </a:prstGeom>
          <a:ln w="36000">
            <a:solidFill>
              <a:schemeClr val="accent2">
                <a:lumMod val="75000"/>
              </a:schemeClr>
            </a:solidFill>
            <a:round/>
            <a:headEnd type="none"/>
            <a:tailEnd type="none" w="sm" len="med"/>
          </a:ln>
        </p:spPr>
      </p:sp>
      <p:sp>
        <p:nvSpPr>
          <p:cNvPr id="141" name="Line 4"/>
          <p:cNvSpPr/>
          <p:nvPr/>
        </p:nvSpPr>
        <p:spPr>
          <a:xfrm flipV="1">
            <a:off x="6741237" y="3881586"/>
            <a:ext cx="1626827" cy="423"/>
          </a:xfrm>
          <a:prstGeom prst="line">
            <a:avLst/>
          </a:prstGeom>
          <a:ln w="36000">
            <a:solidFill>
              <a:srgbClr val="AECF00"/>
            </a:solidFill>
            <a:round/>
            <a:headEnd type="none"/>
            <a:tailEnd type="none" w="sm" len="med"/>
          </a:ln>
        </p:spPr>
      </p:sp>
      <p:sp>
        <p:nvSpPr>
          <p:cNvPr id="147" name="Line 4"/>
          <p:cNvSpPr/>
          <p:nvPr/>
        </p:nvSpPr>
        <p:spPr>
          <a:xfrm>
            <a:off x="5449012" y="3881586"/>
            <a:ext cx="1372013" cy="1581"/>
          </a:xfrm>
          <a:prstGeom prst="line">
            <a:avLst/>
          </a:prstGeom>
          <a:ln w="36000">
            <a:solidFill>
              <a:srgbClr val="AECF00"/>
            </a:solidFill>
            <a:round/>
            <a:headEnd type="none"/>
            <a:tailEnd type="none" w="sm" len="med"/>
          </a:ln>
        </p:spPr>
      </p:sp>
      <p:sp>
        <p:nvSpPr>
          <p:cNvPr id="151" name="Line 4"/>
          <p:cNvSpPr/>
          <p:nvPr/>
        </p:nvSpPr>
        <p:spPr>
          <a:xfrm flipV="1">
            <a:off x="3478309" y="3882009"/>
            <a:ext cx="1970704" cy="1159"/>
          </a:xfrm>
          <a:prstGeom prst="line">
            <a:avLst/>
          </a:prstGeom>
          <a:ln w="36000">
            <a:solidFill>
              <a:srgbClr val="AECF00"/>
            </a:solidFill>
            <a:round/>
            <a:headEnd type="none"/>
            <a:tailEnd type="none" w="sm" len="med"/>
          </a:ln>
        </p:spPr>
      </p:sp>
      <p:cxnSp>
        <p:nvCxnSpPr>
          <p:cNvPr id="155" name="Straight Arrow Connector 154"/>
          <p:cNvCxnSpPr/>
          <p:nvPr/>
        </p:nvCxnSpPr>
        <p:spPr>
          <a:xfrm>
            <a:off x="5893878" y="2961126"/>
            <a:ext cx="0" cy="34192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3" name="6-Point Star 22"/>
          <p:cNvSpPr/>
          <p:nvPr/>
        </p:nvSpPr>
        <p:spPr>
          <a:xfrm>
            <a:off x="5002540"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6-Point Star 155"/>
          <p:cNvSpPr/>
          <p:nvPr/>
        </p:nvSpPr>
        <p:spPr>
          <a:xfrm>
            <a:off x="5238475"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6-Point Star 156"/>
          <p:cNvSpPr/>
          <p:nvPr/>
        </p:nvSpPr>
        <p:spPr>
          <a:xfrm>
            <a:off x="5511525"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6-Point Star 157"/>
          <p:cNvSpPr/>
          <p:nvPr/>
        </p:nvSpPr>
        <p:spPr>
          <a:xfrm>
            <a:off x="5749605"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6-Point Star 158"/>
          <p:cNvSpPr/>
          <p:nvPr/>
        </p:nvSpPr>
        <p:spPr>
          <a:xfrm>
            <a:off x="5985540"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6-Point Star 159"/>
          <p:cNvSpPr/>
          <p:nvPr/>
        </p:nvSpPr>
        <p:spPr>
          <a:xfrm>
            <a:off x="6258590"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6-Point Star 160"/>
          <p:cNvSpPr/>
          <p:nvPr/>
        </p:nvSpPr>
        <p:spPr>
          <a:xfrm>
            <a:off x="6475994"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6-Point Star 161"/>
          <p:cNvSpPr/>
          <p:nvPr/>
        </p:nvSpPr>
        <p:spPr>
          <a:xfrm>
            <a:off x="6711929"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 name="6-Point Star 162"/>
          <p:cNvSpPr/>
          <p:nvPr/>
        </p:nvSpPr>
        <p:spPr>
          <a:xfrm>
            <a:off x="6984979"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4" name="6-Point Star 163"/>
          <p:cNvSpPr/>
          <p:nvPr/>
        </p:nvSpPr>
        <p:spPr>
          <a:xfrm>
            <a:off x="7161577"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5" name="6-Point Star 164"/>
          <p:cNvSpPr/>
          <p:nvPr/>
        </p:nvSpPr>
        <p:spPr>
          <a:xfrm>
            <a:off x="7397512"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6-Point Star 165"/>
          <p:cNvSpPr/>
          <p:nvPr/>
        </p:nvSpPr>
        <p:spPr>
          <a:xfrm>
            <a:off x="7670562"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6-Point Star 166"/>
          <p:cNvSpPr/>
          <p:nvPr/>
        </p:nvSpPr>
        <p:spPr>
          <a:xfrm>
            <a:off x="7887966"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6-Point Star 167"/>
          <p:cNvSpPr/>
          <p:nvPr/>
        </p:nvSpPr>
        <p:spPr>
          <a:xfrm>
            <a:off x="8123901"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6-Point Star 169"/>
          <p:cNvSpPr/>
          <p:nvPr/>
        </p:nvSpPr>
        <p:spPr>
          <a:xfrm>
            <a:off x="3531670"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1" name="6-Point Star 170"/>
          <p:cNvSpPr/>
          <p:nvPr/>
        </p:nvSpPr>
        <p:spPr>
          <a:xfrm>
            <a:off x="3767605"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6-Point Star 171"/>
          <p:cNvSpPr/>
          <p:nvPr/>
        </p:nvSpPr>
        <p:spPr>
          <a:xfrm>
            <a:off x="4040655"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3" name="6-Point Star 172"/>
          <p:cNvSpPr/>
          <p:nvPr/>
        </p:nvSpPr>
        <p:spPr>
          <a:xfrm>
            <a:off x="4258059"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6-Point Star 173"/>
          <p:cNvSpPr/>
          <p:nvPr/>
        </p:nvSpPr>
        <p:spPr>
          <a:xfrm>
            <a:off x="4493994"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5" name="6-Point Star 174"/>
          <p:cNvSpPr/>
          <p:nvPr/>
        </p:nvSpPr>
        <p:spPr>
          <a:xfrm>
            <a:off x="4767044" y="3897854"/>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6" name="Line 4"/>
          <p:cNvSpPr/>
          <p:nvPr/>
        </p:nvSpPr>
        <p:spPr>
          <a:xfrm>
            <a:off x="3445103" y="3588622"/>
            <a:ext cx="4889756" cy="0"/>
          </a:xfrm>
          <a:prstGeom prst="line">
            <a:avLst/>
          </a:prstGeom>
          <a:ln w="36000">
            <a:solidFill>
              <a:schemeClr val="accent2">
                <a:lumMod val="75000"/>
              </a:schemeClr>
            </a:solidFill>
            <a:round/>
            <a:headEnd type="none"/>
            <a:tailEnd type="none" w="sm" len="med"/>
          </a:ln>
        </p:spPr>
      </p:sp>
      <p:sp>
        <p:nvSpPr>
          <p:cNvPr id="177" name="6-Point Star 176"/>
          <p:cNvSpPr/>
          <p:nvPr/>
        </p:nvSpPr>
        <p:spPr>
          <a:xfrm>
            <a:off x="4969334"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6-Point Star 177"/>
          <p:cNvSpPr/>
          <p:nvPr/>
        </p:nvSpPr>
        <p:spPr>
          <a:xfrm>
            <a:off x="5205269"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6-Point Star 178"/>
          <p:cNvSpPr/>
          <p:nvPr/>
        </p:nvSpPr>
        <p:spPr>
          <a:xfrm>
            <a:off x="5478319"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6-Point Star 179"/>
          <p:cNvSpPr/>
          <p:nvPr/>
        </p:nvSpPr>
        <p:spPr>
          <a:xfrm>
            <a:off x="5716399"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6-Point Star 180"/>
          <p:cNvSpPr/>
          <p:nvPr/>
        </p:nvSpPr>
        <p:spPr>
          <a:xfrm>
            <a:off x="5952334"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6-Point Star 181"/>
          <p:cNvSpPr/>
          <p:nvPr/>
        </p:nvSpPr>
        <p:spPr>
          <a:xfrm>
            <a:off x="6225384"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6-Point Star 182"/>
          <p:cNvSpPr/>
          <p:nvPr/>
        </p:nvSpPr>
        <p:spPr>
          <a:xfrm>
            <a:off x="6442788"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4" name="6-Point Star 183"/>
          <p:cNvSpPr/>
          <p:nvPr/>
        </p:nvSpPr>
        <p:spPr>
          <a:xfrm>
            <a:off x="6678723"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6-Point Star 184"/>
          <p:cNvSpPr/>
          <p:nvPr/>
        </p:nvSpPr>
        <p:spPr>
          <a:xfrm>
            <a:off x="6951773"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6" name="6-Point Star 185"/>
          <p:cNvSpPr/>
          <p:nvPr/>
        </p:nvSpPr>
        <p:spPr>
          <a:xfrm>
            <a:off x="7128371"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7" name="6-Point Star 186"/>
          <p:cNvSpPr/>
          <p:nvPr/>
        </p:nvSpPr>
        <p:spPr>
          <a:xfrm>
            <a:off x="7364306"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8" name="6-Point Star 187"/>
          <p:cNvSpPr/>
          <p:nvPr/>
        </p:nvSpPr>
        <p:spPr>
          <a:xfrm>
            <a:off x="7637356"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6-Point Star 188"/>
          <p:cNvSpPr/>
          <p:nvPr/>
        </p:nvSpPr>
        <p:spPr>
          <a:xfrm>
            <a:off x="7854760"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0" name="6-Point Star 189"/>
          <p:cNvSpPr/>
          <p:nvPr/>
        </p:nvSpPr>
        <p:spPr>
          <a:xfrm>
            <a:off x="8090695"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1" name="6-Point Star 190"/>
          <p:cNvSpPr/>
          <p:nvPr/>
        </p:nvSpPr>
        <p:spPr>
          <a:xfrm>
            <a:off x="3498464"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2" name="6-Point Star 191"/>
          <p:cNvSpPr/>
          <p:nvPr/>
        </p:nvSpPr>
        <p:spPr>
          <a:xfrm>
            <a:off x="3734399"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3" name="6-Point Star 192"/>
          <p:cNvSpPr/>
          <p:nvPr/>
        </p:nvSpPr>
        <p:spPr>
          <a:xfrm>
            <a:off x="4007449"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6-Point Star 193"/>
          <p:cNvSpPr/>
          <p:nvPr/>
        </p:nvSpPr>
        <p:spPr>
          <a:xfrm>
            <a:off x="4224853"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6-Point Star 194"/>
          <p:cNvSpPr/>
          <p:nvPr/>
        </p:nvSpPr>
        <p:spPr>
          <a:xfrm>
            <a:off x="4460788"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6" name="6-Point Star 195"/>
          <p:cNvSpPr/>
          <p:nvPr/>
        </p:nvSpPr>
        <p:spPr>
          <a:xfrm>
            <a:off x="4733838" y="3502150"/>
            <a:ext cx="167070" cy="172944"/>
          </a:xfrm>
          <a:prstGeom prst="star6">
            <a:avLst>
              <a:gd name="adj" fmla="val 9293"/>
              <a:gd name="hf" fmla="val 115470"/>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7" name="Line 4"/>
          <p:cNvSpPr/>
          <p:nvPr/>
        </p:nvSpPr>
        <p:spPr>
          <a:xfrm flipV="1">
            <a:off x="2959511" y="6125391"/>
            <a:ext cx="5864115" cy="2"/>
          </a:xfrm>
          <a:prstGeom prst="line">
            <a:avLst/>
          </a:prstGeom>
          <a:ln w="36000">
            <a:solidFill>
              <a:srgbClr val="AECF00"/>
            </a:solidFill>
            <a:round/>
            <a:headEnd type="none"/>
            <a:tailEnd type="none" w="sm" len="med"/>
          </a:ln>
        </p:spPr>
      </p:sp>
      <p:sp>
        <p:nvSpPr>
          <p:cNvPr id="198" name="Line 4"/>
          <p:cNvSpPr/>
          <p:nvPr/>
        </p:nvSpPr>
        <p:spPr>
          <a:xfrm flipV="1">
            <a:off x="2959511" y="6200632"/>
            <a:ext cx="5864115" cy="6364"/>
          </a:xfrm>
          <a:prstGeom prst="line">
            <a:avLst/>
          </a:prstGeom>
          <a:ln w="36000">
            <a:solidFill>
              <a:srgbClr val="AECF00"/>
            </a:solidFill>
            <a:round/>
            <a:headEnd type="none"/>
            <a:tailEnd type="none" w="sm" len="med"/>
          </a:ln>
        </p:spPr>
      </p:sp>
      <p:grpSp>
        <p:nvGrpSpPr>
          <p:cNvPr id="205" name="Group 204"/>
          <p:cNvGrpSpPr/>
          <p:nvPr/>
        </p:nvGrpSpPr>
        <p:grpSpPr>
          <a:xfrm>
            <a:off x="5124508" y="951750"/>
            <a:ext cx="542191" cy="188075"/>
            <a:chOff x="3148505" y="2074106"/>
            <a:chExt cx="542191" cy="188075"/>
          </a:xfrm>
        </p:grpSpPr>
        <p:sp>
          <p:nvSpPr>
            <p:cNvPr id="206" name="Line 4"/>
            <p:cNvSpPr/>
            <p:nvPr/>
          </p:nvSpPr>
          <p:spPr>
            <a:xfrm>
              <a:off x="3148505" y="2196889"/>
              <a:ext cx="542191" cy="2964"/>
            </a:xfrm>
            <a:prstGeom prst="line">
              <a:avLst/>
            </a:prstGeom>
            <a:ln w="36000">
              <a:solidFill>
                <a:srgbClr val="AECF00"/>
              </a:solidFill>
              <a:round/>
              <a:headEnd type="none"/>
              <a:tailEnd type="arrow" w="sm" len="med"/>
            </a:ln>
          </p:spPr>
        </p:sp>
        <p:sp>
          <p:nvSpPr>
            <p:cNvPr id="207" name="Isosceles Triangle 206"/>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08" name="Isosceles Triangle 207"/>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sp>
        <p:nvSpPr>
          <p:cNvPr id="222" name="Line 4"/>
          <p:cNvSpPr/>
          <p:nvPr/>
        </p:nvSpPr>
        <p:spPr>
          <a:xfrm>
            <a:off x="3436119" y="2482980"/>
            <a:ext cx="542191" cy="2964"/>
          </a:xfrm>
          <a:prstGeom prst="line">
            <a:avLst/>
          </a:prstGeom>
          <a:ln w="36000">
            <a:solidFill>
              <a:srgbClr val="AECF00"/>
            </a:solidFill>
            <a:round/>
            <a:headEnd type="none"/>
            <a:tailEnd type="arrow" w="sm" len="med"/>
          </a:ln>
        </p:spPr>
      </p:sp>
      <p:grpSp>
        <p:nvGrpSpPr>
          <p:cNvPr id="229" name="Group 228"/>
          <p:cNvGrpSpPr/>
          <p:nvPr/>
        </p:nvGrpSpPr>
        <p:grpSpPr>
          <a:xfrm>
            <a:off x="5144065" y="2366547"/>
            <a:ext cx="542191" cy="188075"/>
            <a:chOff x="3148505" y="2074106"/>
            <a:chExt cx="542191" cy="188075"/>
          </a:xfrm>
        </p:grpSpPr>
        <p:sp>
          <p:nvSpPr>
            <p:cNvPr id="230" name="Line 4"/>
            <p:cNvSpPr/>
            <p:nvPr/>
          </p:nvSpPr>
          <p:spPr>
            <a:xfrm>
              <a:off x="3148505" y="2196889"/>
              <a:ext cx="542191" cy="2964"/>
            </a:xfrm>
            <a:prstGeom prst="line">
              <a:avLst/>
            </a:prstGeom>
            <a:ln w="36000">
              <a:solidFill>
                <a:srgbClr val="AECF00"/>
              </a:solidFill>
              <a:round/>
              <a:headEnd type="none"/>
              <a:tailEnd type="arrow" w="sm" len="med"/>
            </a:ln>
          </p:spPr>
        </p:sp>
        <p:sp>
          <p:nvSpPr>
            <p:cNvPr id="231" name="Isosceles Triangle 230"/>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32" name="Isosceles Triangle 231"/>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cxnSp>
        <p:nvCxnSpPr>
          <p:cNvPr id="245" name="Straight Arrow Connector 244"/>
          <p:cNvCxnSpPr>
            <a:stCxn id="222" idx="1"/>
            <a:endCxn id="230" idx="0"/>
          </p:cNvCxnSpPr>
          <p:nvPr/>
        </p:nvCxnSpPr>
        <p:spPr>
          <a:xfrm>
            <a:off x="3978310" y="2485944"/>
            <a:ext cx="1165755" cy="3386"/>
          </a:xfrm>
          <a:prstGeom prst="straightConnector1">
            <a:avLst/>
          </a:prstGeom>
          <a:ln>
            <a:solidFill>
              <a:schemeClr val="accent3"/>
            </a:solidFill>
            <a:prstDash val="sysDash"/>
            <a:tailEnd type="arrow" w="sm" len="sm"/>
          </a:ln>
        </p:spPr>
        <p:style>
          <a:lnRef idx="2">
            <a:schemeClr val="accent1"/>
          </a:lnRef>
          <a:fillRef idx="0">
            <a:schemeClr val="accent1"/>
          </a:fillRef>
          <a:effectRef idx="1">
            <a:schemeClr val="accent1"/>
          </a:effectRef>
          <a:fontRef idx="minor">
            <a:schemeClr val="tx1"/>
          </a:fontRef>
        </p:style>
      </p:cxnSp>
      <p:cxnSp>
        <p:nvCxnSpPr>
          <p:cNvPr id="246" name="Straight Arrow Connector 245"/>
          <p:cNvCxnSpPr/>
          <p:nvPr/>
        </p:nvCxnSpPr>
        <p:spPr>
          <a:xfrm flipV="1">
            <a:off x="5666437" y="2482980"/>
            <a:ext cx="2663335" cy="11106"/>
          </a:xfrm>
          <a:prstGeom prst="straightConnector1">
            <a:avLst/>
          </a:prstGeom>
          <a:ln>
            <a:solidFill>
              <a:schemeClr val="accent3"/>
            </a:solidFill>
            <a:prstDash val="sysDash"/>
            <a:tailEnd type="arrow" w="sm" len="sm"/>
          </a:ln>
        </p:spPr>
        <p:style>
          <a:lnRef idx="2">
            <a:schemeClr val="accent1"/>
          </a:lnRef>
          <a:fillRef idx="0">
            <a:schemeClr val="accent1"/>
          </a:fillRef>
          <a:effectRef idx="1">
            <a:schemeClr val="accent1"/>
          </a:effectRef>
          <a:fontRef idx="minor">
            <a:schemeClr val="tx1"/>
          </a:fontRef>
        </p:style>
      </p:cxnSp>
      <p:sp>
        <p:nvSpPr>
          <p:cNvPr id="254" name="Isosceles Triangle 253"/>
          <p:cNvSpPr/>
          <p:nvPr/>
        </p:nvSpPr>
        <p:spPr>
          <a:xfrm>
            <a:off x="5369042" y="3751054"/>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55" name="Isosceles Triangle 254"/>
          <p:cNvSpPr/>
          <p:nvPr/>
        </p:nvSpPr>
        <p:spPr>
          <a:xfrm>
            <a:off x="5369042" y="3814554"/>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59" name="Rounded Rectangle 258"/>
          <p:cNvSpPr/>
          <p:nvPr/>
        </p:nvSpPr>
        <p:spPr>
          <a:xfrm>
            <a:off x="5343268" y="6122212"/>
            <a:ext cx="167070" cy="81602"/>
          </a:xfrm>
          <a:prstGeom prst="roundRect">
            <a:avLst>
              <a:gd name="adj" fmla="val 22368"/>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1" name="Straight Arrow Connector 260"/>
          <p:cNvCxnSpPr/>
          <p:nvPr/>
        </p:nvCxnSpPr>
        <p:spPr>
          <a:xfrm>
            <a:off x="5903502" y="4327563"/>
            <a:ext cx="0" cy="34192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72" name="Line 4"/>
          <p:cNvSpPr/>
          <p:nvPr/>
        </p:nvSpPr>
        <p:spPr>
          <a:xfrm flipV="1">
            <a:off x="6708032" y="5204189"/>
            <a:ext cx="1626827" cy="423"/>
          </a:xfrm>
          <a:prstGeom prst="line">
            <a:avLst/>
          </a:prstGeom>
          <a:ln w="36000">
            <a:solidFill>
              <a:srgbClr val="AECF00"/>
            </a:solidFill>
            <a:round/>
            <a:headEnd type="none"/>
            <a:tailEnd type="none" w="sm" len="med"/>
          </a:ln>
        </p:spPr>
      </p:sp>
      <p:sp>
        <p:nvSpPr>
          <p:cNvPr id="275" name="Line 4"/>
          <p:cNvSpPr/>
          <p:nvPr/>
        </p:nvSpPr>
        <p:spPr>
          <a:xfrm>
            <a:off x="5415807" y="5204189"/>
            <a:ext cx="1372013" cy="1581"/>
          </a:xfrm>
          <a:prstGeom prst="line">
            <a:avLst/>
          </a:prstGeom>
          <a:ln w="36000">
            <a:solidFill>
              <a:srgbClr val="AECF00"/>
            </a:solidFill>
            <a:round/>
            <a:headEnd type="none"/>
            <a:tailEnd type="none" w="sm" len="med"/>
          </a:ln>
        </p:spPr>
      </p:sp>
      <p:sp>
        <p:nvSpPr>
          <p:cNvPr id="278" name="Line 4"/>
          <p:cNvSpPr/>
          <p:nvPr/>
        </p:nvSpPr>
        <p:spPr>
          <a:xfrm flipV="1">
            <a:off x="3445104" y="5204612"/>
            <a:ext cx="1970704" cy="1159"/>
          </a:xfrm>
          <a:prstGeom prst="line">
            <a:avLst/>
          </a:prstGeom>
          <a:ln w="36000">
            <a:solidFill>
              <a:srgbClr val="AECF00"/>
            </a:solidFill>
            <a:round/>
            <a:headEnd type="none"/>
            <a:tailEnd type="none" w="sm" len="med"/>
          </a:ln>
        </p:spPr>
      </p:sp>
      <p:sp>
        <p:nvSpPr>
          <p:cNvPr id="283" name="Isosceles Triangle 282"/>
          <p:cNvSpPr/>
          <p:nvPr/>
        </p:nvSpPr>
        <p:spPr>
          <a:xfrm>
            <a:off x="5335837" y="5073657"/>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84" name="Isosceles Triangle 283"/>
          <p:cNvSpPr/>
          <p:nvPr/>
        </p:nvSpPr>
        <p:spPr>
          <a:xfrm>
            <a:off x="5335837" y="5137157"/>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cxnSp>
        <p:nvCxnSpPr>
          <p:cNvPr id="287" name="Straight Arrow Connector 286"/>
          <p:cNvCxnSpPr/>
          <p:nvPr/>
        </p:nvCxnSpPr>
        <p:spPr>
          <a:xfrm>
            <a:off x="5894451" y="5557038"/>
            <a:ext cx="0" cy="34192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Straight Arrow Connector 31"/>
          <p:cNvCxnSpPr/>
          <p:nvPr/>
        </p:nvCxnSpPr>
        <p:spPr>
          <a:xfrm flipH="1">
            <a:off x="8055036" y="5257477"/>
            <a:ext cx="689568" cy="0"/>
          </a:xfrm>
          <a:prstGeom prst="straightConnector1">
            <a:avLst/>
          </a:prstGeom>
          <a:ln w="28575" cmpd="sng">
            <a:solidFill>
              <a:schemeClr val="accent3"/>
            </a:solidFill>
            <a:tailEnd type="arrow" w="sm" len="sm"/>
          </a:ln>
          <a:effectLst/>
        </p:spPr>
        <p:style>
          <a:lnRef idx="2">
            <a:schemeClr val="accent1"/>
          </a:lnRef>
          <a:fillRef idx="0">
            <a:schemeClr val="accent1"/>
          </a:fillRef>
          <a:effectRef idx="1">
            <a:schemeClr val="accent1"/>
          </a:effectRef>
          <a:fontRef idx="minor">
            <a:schemeClr val="tx1"/>
          </a:fontRef>
        </p:style>
      </p:cxnSp>
      <p:cxnSp>
        <p:nvCxnSpPr>
          <p:cNvPr id="288" name="Straight Arrow Connector 287"/>
          <p:cNvCxnSpPr/>
          <p:nvPr/>
        </p:nvCxnSpPr>
        <p:spPr>
          <a:xfrm flipH="1">
            <a:off x="2879454" y="4998989"/>
            <a:ext cx="689568" cy="0"/>
          </a:xfrm>
          <a:prstGeom prst="straightConnector1">
            <a:avLst/>
          </a:prstGeom>
          <a:ln w="28575" cmpd="sng">
            <a:solidFill>
              <a:schemeClr val="accent3"/>
            </a:solidFill>
            <a:headEnd type="arrow" w="sm" len="sm"/>
            <a:tailEnd type="none" w="sm" len="sm"/>
          </a:ln>
          <a:effec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p:txBody>
          <a:bodyPr/>
          <a:lstStyle/>
          <a:p>
            <a:r>
              <a:rPr lang="en-US" dirty="0" err="1" smtClean="0"/>
              <a:t>POPcode</a:t>
            </a:r>
            <a:r>
              <a:rPr lang="en-US" dirty="0" smtClean="0"/>
              <a:t>: One codon change</a:t>
            </a:r>
            <a:endParaRPr lang="en-US" dirty="0"/>
          </a:p>
        </p:txBody>
      </p:sp>
      <p:sp>
        <p:nvSpPr>
          <p:cNvPr id="82" name="TextBox 81"/>
          <p:cNvSpPr txBox="1"/>
          <p:nvPr/>
        </p:nvSpPr>
        <p:spPr>
          <a:xfrm>
            <a:off x="3717265" y="6502402"/>
            <a:ext cx="5242910" cy="338554"/>
          </a:xfrm>
          <a:prstGeom prst="rect">
            <a:avLst/>
          </a:prstGeom>
          <a:noFill/>
        </p:spPr>
        <p:txBody>
          <a:bodyPr wrap="none" rtlCol="0">
            <a:spAutoFit/>
          </a:bodyPr>
          <a:lstStyle/>
          <a:p>
            <a:r>
              <a:rPr lang="en-US" sz="1600" dirty="0" smtClean="0">
                <a:solidFill>
                  <a:schemeClr val="bg1">
                    <a:lumMod val="95000"/>
                  </a:schemeClr>
                </a:solidFill>
              </a:rPr>
              <a:t>Variant of </a:t>
            </a:r>
            <a:r>
              <a:rPr lang="en-US" sz="1600" dirty="0" err="1" smtClean="0">
                <a:solidFill>
                  <a:schemeClr val="bg1">
                    <a:lumMod val="95000"/>
                  </a:schemeClr>
                </a:solidFill>
              </a:rPr>
              <a:t>Seyfang</a:t>
            </a:r>
            <a:r>
              <a:rPr lang="en-US" sz="1600" dirty="0" smtClean="0">
                <a:solidFill>
                  <a:schemeClr val="bg1">
                    <a:lumMod val="95000"/>
                  </a:schemeClr>
                </a:solidFill>
              </a:rPr>
              <a:t> &amp; </a:t>
            </a:r>
            <a:r>
              <a:rPr lang="en-US" sz="1600" dirty="0" err="1" smtClean="0">
                <a:solidFill>
                  <a:schemeClr val="bg1">
                    <a:lumMod val="95000"/>
                  </a:schemeClr>
                </a:solidFill>
              </a:rPr>
              <a:t>Jin</a:t>
            </a:r>
            <a:r>
              <a:rPr lang="en-US" sz="1600" dirty="0" smtClean="0">
                <a:solidFill>
                  <a:schemeClr val="bg1">
                    <a:lumMod val="95000"/>
                  </a:schemeClr>
                </a:solidFill>
              </a:rPr>
              <a:t>, (Analytical Biochemistry 2004)</a:t>
            </a:r>
            <a:endParaRPr lang="en-US" sz="1600" dirty="0">
              <a:solidFill>
                <a:schemeClr val="bg1">
                  <a:lumMod val="95000"/>
                </a:schemeClr>
              </a:solidFill>
            </a:endParaRPr>
          </a:p>
        </p:txBody>
      </p:sp>
      <p:grpSp>
        <p:nvGrpSpPr>
          <p:cNvPr id="83" name="Group 13"/>
          <p:cNvGrpSpPr>
            <a:grpSpLocks/>
          </p:cNvGrpSpPr>
          <p:nvPr/>
        </p:nvGrpSpPr>
        <p:grpSpPr bwMode="auto">
          <a:xfrm>
            <a:off x="8422782" y="126247"/>
            <a:ext cx="631065" cy="639762"/>
            <a:chOff x="5342" y="59"/>
            <a:chExt cx="436" cy="403"/>
          </a:xfrm>
        </p:grpSpPr>
        <p:grpSp>
          <p:nvGrpSpPr>
            <p:cNvPr id="84" name="Group 3"/>
            <p:cNvGrpSpPr>
              <a:grpSpLocks/>
            </p:cNvGrpSpPr>
            <p:nvPr/>
          </p:nvGrpSpPr>
          <p:grpSpPr bwMode="auto">
            <a:xfrm>
              <a:off x="5424" y="59"/>
              <a:ext cx="277" cy="277"/>
              <a:chOff x="5373" y="3933"/>
              <a:chExt cx="387" cy="387"/>
            </a:xfrm>
          </p:grpSpPr>
          <p:sp>
            <p:nvSpPr>
              <p:cNvPr id="86"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87" name="Picture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8"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5"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376086345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9257" y="99912"/>
            <a:ext cx="8601075" cy="461962"/>
          </a:xfrm>
        </p:spPr>
        <p:txBody>
          <a:bodyPr/>
          <a:lstStyle/>
          <a:p>
            <a:r>
              <a:rPr lang="en-US" dirty="0" smtClean="0"/>
              <a:t>POPcode: Random codon mutagenesis</a:t>
            </a:r>
            <a:endParaRPr lang="en-US" dirty="0"/>
          </a:p>
        </p:txBody>
      </p:sp>
      <p:sp>
        <p:nvSpPr>
          <p:cNvPr id="151" name="Line 4"/>
          <p:cNvSpPr/>
          <p:nvPr/>
        </p:nvSpPr>
        <p:spPr>
          <a:xfrm>
            <a:off x="3234603" y="1898885"/>
            <a:ext cx="5419926" cy="0"/>
          </a:xfrm>
          <a:prstGeom prst="line">
            <a:avLst/>
          </a:prstGeom>
          <a:ln w="36000">
            <a:solidFill>
              <a:schemeClr val="accent2">
                <a:lumMod val="75000"/>
              </a:schemeClr>
            </a:solidFill>
            <a:round/>
            <a:headEnd type="none"/>
            <a:tailEnd type="none" w="sm" len="med"/>
          </a:ln>
        </p:spPr>
      </p:sp>
      <p:sp>
        <p:nvSpPr>
          <p:cNvPr id="155" name="Line 4"/>
          <p:cNvSpPr/>
          <p:nvPr/>
        </p:nvSpPr>
        <p:spPr>
          <a:xfrm>
            <a:off x="3237594" y="1957895"/>
            <a:ext cx="5416935" cy="0"/>
          </a:xfrm>
          <a:prstGeom prst="line">
            <a:avLst/>
          </a:prstGeom>
          <a:ln w="36000">
            <a:solidFill>
              <a:schemeClr val="accent2">
                <a:lumMod val="75000"/>
              </a:schemeClr>
            </a:solidFill>
            <a:round/>
            <a:headEnd type="none"/>
            <a:tailEnd type="none" w="sm" len="med"/>
          </a:ln>
        </p:spPr>
      </p:sp>
      <p:grpSp>
        <p:nvGrpSpPr>
          <p:cNvPr id="156" name="Group 155"/>
          <p:cNvGrpSpPr/>
          <p:nvPr/>
        </p:nvGrpSpPr>
        <p:grpSpPr>
          <a:xfrm>
            <a:off x="3525580" y="2058438"/>
            <a:ext cx="542191" cy="188075"/>
            <a:chOff x="3148505" y="2074106"/>
            <a:chExt cx="542191" cy="188075"/>
          </a:xfrm>
        </p:grpSpPr>
        <p:sp>
          <p:nvSpPr>
            <p:cNvPr id="157" name="Line 4"/>
            <p:cNvSpPr/>
            <p:nvPr/>
          </p:nvSpPr>
          <p:spPr>
            <a:xfrm>
              <a:off x="3148505" y="2196889"/>
              <a:ext cx="542191" cy="2964"/>
            </a:xfrm>
            <a:prstGeom prst="line">
              <a:avLst/>
            </a:prstGeom>
            <a:ln w="36000">
              <a:solidFill>
                <a:srgbClr val="AECF00"/>
              </a:solidFill>
              <a:round/>
              <a:headEnd type="none"/>
              <a:tailEnd type="arrow" w="sm" len="med"/>
            </a:ln>
          </p:spPr>
        </p:sp>
        <p:sp>
          <p:nvSpPr>
            <p:cNvPr id="158" name="Isosceles Triangle 157"/>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59" name="Isosceles Triangle 158"/>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160" name="Group 159"/>
          <p:cNvGrpSpPr/>
          <p:nvPr/>
        </p:nvGrpSpPr>
        <p:grpSpPr>
          <a:xfrm>
            <a:off x="3623828" y="2240219"/>
            <a:ext cx="542191" cy="188075"/>
            <a:chOff x="3148505" y="2074106"/>
            <a:chExt cx="542191" cy="188075"/>
          </a:xfrm>
        </p:grpSpPr>
        <p:sp>
          <p:nvSpPr>
            <p:cNvPr id="161" name="Line 4"/>
            <p:cNvSpPr/>
            <p:nvPr/>
          </p:nvSpPr>
          <p:spPr>
            <a:xfrm>
              <a:off x="3148505" y="2196889"/>
              <a:ext cx="542191" cy="2964"/>
            </a:xfrm>
            <a:prstGeom prst="line">
              <a:avLst/>
            </a:prstGeom>
            <a:ln w="36000">
              <a:solidFill>
                <a:srgbClr val="AECF00"/>
              </a:solidFill>
              <a:round/>
              <a:headEnd type="none"/>
              <a:tailEnd type="arrow" w="sm" len="med"/>
            </a:ln>
          </p:spPr>
        </p:sp>
        <p:sp>
          <p:nvSpPr>
            <p:cNvPr id="162" name="Isosceles Triangle 161"/>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63" name="Isosceles Triangle 162"/>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164" name="Group 163"/>
          <p:cNvGrpSpPr/>
          <p:nvPr/>
        </p:nvGrpSpPr>
        <p:grpSpPr>
          <a:xfrm>
            <a:off x="3721678" y="2422659"/>
            <a:ext cx="542191" cy="188075"/>
            <a:chOff x="3148505" y="2074106"/>
            <a:chExt cx="542191" cy="188075"/>
          </a:xfrm>
        </p:grpSpPr>
        <p:sp>
          <p:nvSpPr>
            <p:cNvPr id="165" name="Line 4"/>
            <p:cNvSpPr/>
            <p:nvPr/>
          </p:nvSpPr>
          <p:spPr>
            <a:xfrm>
              <a:off x="3148505" y="2196889"/>
              <a:ext cx="542191" cy="2964"/>
            </a:xfrm>
            <a:prstGeom prst="line">
              <a:avLst/>
            </a:prstGeom>
            <a:ln w="36000">
              <a:solidFill>
                <a:srgbClr val="AECF00"/>
              </a:solidFill>
              <a:round/>
              <a:headEnd type="none"/>
              <a:tailEnd type="arrow" w="sm" len="med"/>
            </a:ln>
          </p:spPr>
        </p:sp>
        <p:sp>
          <p:nvSpPr>
            <p:cNvPr id="166" name="Isosceles Triangle 165"/>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67" name="Isosceles Triangle 166"/>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168" name="Group 167"/>
          <p:cNvGrpSpPr/>
          <p:nvPr/>
        </p:nvGrpSpPr>
        <p:grpSpPr>
          <a:xfrm>
            <a:off x="3819926" y="2604440"/>
            <a:ext cx="542191" cy="188075"/>
            <a:chOff x="3148505" y="2074106"/>
            <a:chExt cx="542191" cy="188075"/>
          </a:xfrm>
        </p:grpSpPr>
        <p:sp>
          <p:nvSpPr>
            <p:cNvPr id="170" name="Line 4"/>
            <p:cNvSpPr/>
            <p:nvPr/>
          </p:nvSpPr>
          <p:spPr>
            <a:xfrm>
              <a:off x="3148505" y="2196889"/>
              <a:ext cx="542191" cy="2964"/>
            </a:xfrm>
            <a:prstGeom prst="line">
              <a:avLst/>
            </a:prstGeom>
            <a:ln w="36000">
              <a:solidFill>
                <a:srgbClr val="AECF00"/>
              </a:solidFill>
              <a:round/>
              <a:headEnd type="none"/>
              <a:tailEnd type="arrow" w="sm" len="med"/>
            </a:ln>
          </p:spPr>
        </p:sp>
        <p:sp>
          <p:nvSpPr>
            <p:cNvPr id="171" name="Isosceles Triangle 170"/>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72" name="Isosceles Triangle 171"/>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173" name="Group 172"/>
          <p:cNvGrpSpPr/>
          <p:nvPr/>
        </p:nvGrpSpPr>
        <p:grpSpPr>
          <a:xfrm>
            <a:off x="3911430" y="2780517"/>
            <a:ext cx="542191" cy="188075"/>
            <a:chOff x="3148505" y="2074106"/>
            <a:chExt cx="542191" cy="188075"/>
          </a:xfrm>
        </p:grpSpPr>
        <p:sp>
          <p:nvSpPr>
            <p:cNvPr id="174" name="Line 4"/>
            <p:cNvSpPr/>
            <p:nvPr/>
          </p:nvSpPr>
          <p:spPr>
            <a:xfrm>
              <a:off x="3148505" y="2196889"/>
              <a:ext cx="542191" cy="2964"/>
            </a:xfrm>
            <a:prstGeom prst="line">
              <a:avLst/>
            </a:prstGeom>
            <a:ln w="36000">
              <a:solidFill>
                <a:srgbClr val="AECF00"/>
              </a:solidFill>
              <a:round/>
              <a:headEnd type="none"/>
              <a:tailEnd type="arrow" w="sm" len="med"/>
            </a:ln>
          </p:spPr>
        </p:sp>
        <p:sp>
          <p:nvSpPr>
            <p:cNvPr id="175" name="Isosceles Triangle 174"/>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76" name="Isosceles Triangle 175"/>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177" name="Group 176"/>
          <p:cNvGrpSpPr/>
          <p:nvPr/>
        </p:nvGrpSpPr>
        <p:grpSpPr>
          <a:xfrm>
            <a:off x="4009678" y="2962298"/>
            <a:ext cx="542191" cy="188075"/>
            <a:chOff x="3148505" y="2074106"/>
            <a:chExt cx="542191" cy="188075"/>
          </a:xfrm>
        </p:grpSpPr>
        <p:sp>
          <p:nvSpPr>
            <p:cNvPr id="178" name="Line 4"/>
            <p:cNvSpPr/>
            <p:nvPr/>
          </p:nvSpPr>
          <p:spPr>
            <a:xfrm>
              <a:off x="3148505" y="2196889"/>
              <a:ext cx="542191" cy="2964"/>
            </a:xfrm>
            <a:prstGeom prst="line">
              <a:avLst/>
            </a:prstGeom>
            <a:ln w="36000">
              <a:solidFill>
                <a:srgbClr val="AECF00"/>
              </a:solidFill>
              <a:round/>
              <a:headEnd type="none"/>
              <a:tailEnd type="arrow" w="sm" len="med"/>
            </a:ln>
          </p:spPr>
        </p:sp>
        <p:sp>
          <p:nvSpPr>
            <p:cNvPr id="179" name="Isosceles Triangle 178"/>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80" name="Isosceles Triangle 179"/>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181" name="Group 180"/>
          <p:cNvGrpSpPr/>
          <p:nvPr/>
        </p:nvGrpSpPr>
        <p:grpSpPr>
          <a:xfrm>
            <a:off x="4105260" y="3134671"/>
            <a:ext cx="542191" cy="188075"/>
            <a:chOff x="3148505" y="2074106"/>
            <a:chExt cx="542191" cy="188075"/>
          </a:xfrm>
        </p:grpSpPr>
        <p:sp>
          <p:nvSpPr>
            <p:cNvPr id="182" name="Line 4"/>
            <p:cNvSpPr/>
            <p:nvPr/>
          </p:nvSpPr>
          <p:spPr>
            <a:xfrm>
              <a:off x="3148505" y="2196889"/>
              <a:ext cx="542191" cy="2964"/>
            </a:xfrm>
            <a:prstGeom prst="line">
              <a:avLst/>
            </a:prstGeom>
            <a:ln w="36000">
              <a:solidFill>
                <a:srgbClr val="AECF00"/>
              </a:solidFill>
              <a:round/>
              <a:headEnd type="none"/>
              <a:tailEnd type="arrow" w="sm" len="med"/>
            </a:ln>
          </p:spPr>
        </p:sp>
        <p:sp>
          <p:nvSpPr>
            <p:cNvPr id="183" name="Isosceles Triangle 182"/>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84" name="Isosceles Triangle 183"/>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185" name="Group 184"/>
          <p:cNvGrpSpPr/>
          <p:nvPr/>
        </p:nvGrpSpPr>
        <p:grpSpPr>
          <a:xfrm>
            <a:off x="4196764" y="3310748"/>
            <a:ext cx="542191" cy="188075"/>
            <a:chOff x="3148505" y="2074106"/>
            <a:chExt cx="542191" cy="188075"/>
          </a:xfrm>
        </p:grpSpPr>
        <p:sp>
          <p:nvSpPr>
            <p:cNvPr id="186" name="Line 4"/>
            <p:cNvSpPr/>
            <p:nvPr/>
          </p:nvSpPr>
          <p:spPr>
            <a:xfrm>
              <a:off x="3148505" y="2196889"/>
              <a:ext cx="542191" cy="2964"/>
            </a:xfrm>
            <a:prstGeom prst="line">
              <a:avLst/>
            </a:prstGeom>
            <a:ln w="36000">
              <a:solidFill>
                <a:srgbClr val="AECF00"/>
              </a:solidFill>
              <a:round/>
              <a:headEnd type="none"/>
              <a:tailEnd type="arrow" w="sm" len="med"/>
            </a:ln>
          </p:spPr>
        </p:sp>
        <p:sp>
          <p:nvSpPr>
            <p:cNvPr id="187" name="Isosceles Triangle 186"/>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88" name="Isosceles Triangle 187"/>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189" name="Group 188"/>
          <p:cNvGrpSpPr/>
          <p:nvPr/>
        </p:nvGrpSpPr>
        <p:grpSpPr>
          <a:xfrm>
            <a:off x="4295012" y="3492529"/>
            <a:ext cx="542191" cy="188075"/>
            <a:chOff x="3148505" y="2074106"/>
            <a:chExt cx="542191" cy="188075"/>
          </a:xfrm>
        </p:grpSpPr>
        <p:sp>
          <p:nvSpPr>
            <p:cNvPr id="190" name="Line 4"/>
            <p:cNvSpPr/>
            <p:nvPr/>
          </p:nvSpPr>
          <p:spPr>
            <a:xfrm>
              <a:off x="3148505" y="2196889"/>
              <a:ext cx="542191" cy="2964"/>
            </a:xfrm>
            <a:prstGeom prst="line">
              <a:avLst/>
            </a:prstGeom>
            <a:ln w="36000">
              <a:solidFill>
                <a:srgbClr val="AECF00"/>
              </a:solidFill>
              <a:round/>
              <a:headEnd type="none"/>
              <a:tailEnd type="arrow" w="sm" len="med"/>
            </a:ln>
          </p:spPr>
        </p:sp>
        <p:sp>
          <p:nvSpPr>
            <p:cNvPr id="191" name="Isosceles Triangle 190"/>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92" name="Isosceles Triangle 191"/>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193" name="Group 192"/>
          <p:cNvGrpSpPr/>
          <p:nvPr/>
        </p:nvGrpSpPr>
        <p:grpSpPr>
          <a:xfrm>
            <a:off x="4144880" y="2061414"/>
            <a:ext cx="542191" cy="188075"/>
            <a:chOff x="3148505" y="2074106"/>
            <a:chExt cx="542191" cy="188075"/>
          </a:xfrm>
        </p:grpSpPr>
        <p:sp>
          <p:nvSpPr>
            <p:cNvPr id="194" name="Line 4"/>
            <p:cNvSpPr/>
            <p:nvPr/>
          </p:nvSpPr>
          <p:spPr>
            <a:xfrm>
              <a:off x="3148505" y="2196889"/>
              <a:ext cx="542191" cy="2964"/>
            </a:xfrm>
            <a:prstGeom prst="line">
              <a:avLst/>
            </a:prstGeom>
            <a:ln w="36000">
              <a:solidFill>
                <a:srgbClr val="AECF00"/>
              </a:solidFill>
              <a:round/>
              <a:headEnd type="none"/>
              <a:tailEnd type="arrow" w="sm" len="med"/>
            </a:ln>
          </p:spPr>
        </p:sp>
        <p:sp>
          <p:nvSpPr>
            <p:cNvPr id="195" name="Isosceles Triangle 194"/>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96" name="Isosceles Triangle 195"/>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197" name="Group 196"/>
          <p:cNvGrpSpPr/>
          <p:nvPr/>
        </p:nvGrpSpPr>
        <p:grpSpPr>
          <a:xfrm>
            <a:off x="4243128" y="2243195"/>
            <a:ext cx="542191" cy="188075"/>
            <a:chOff x="3148505" y="2074106"/>
            <a:chExt cx="542191" cy="188075"/>
          </a:xfrm>
        </p:grpSpPr>
        <p:sp>
          <p:nvSpPr>
            <p:cNvPr id="198" name="Line 4"/>
            <p:cNvSpPr/>
            <p:nvPr/>
          </p:nvSpPr>
          <p:spPr>
            <a:xfrm>
              <a:off x="3148505" y="2196889"/>
              <a:ext cx="542191" cy="2964"/>
            </a:xfrm>
            <a:prstGeom prst="line">
              <a:avLst/>
            </a:prstGeom>
            <a:ln w="36000">
              <a:solidFill>
                <a:srgbClr val="AECF00"/>
              </a:solidFill>
              <a:round/>
              <a:headEnd type="none"/>
              <a:tailEnd type="arrow" w="sm" len="med"/>
            </a:ln>
          </p:spPr>
        </p:sp>
        <p:sp>
          <p:nvSpPr>
            <p:cNvPr id="205" name="Isosceles Triangle 204"/>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06" name="Isosceles Triangle 205"/>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07" name="Group 206"/>
          <p:cNvGrpSpPr/>
          <p:nvPr/>
        </p:nvGrpSpPr>
        <p:grpSpPr>
          <a:xfrm>
            <a:off x="4340978" y="2425635"/>
            <a:ext cx="542191" cy="188075"/>
            <a:chOff x="3148505" y="2074106"/>
            <a:chExt cx="542191" cy="188075"/>
          </a:xfrm>
        </p:grpSpPr>
        <p:sp>
          <p:nvSpPr>
            <p:cNvPr id="208" name="Line 4"/>
            <p:cNvSpPr/>
            <p:nvPr/>
          </p:nvSpPr>
          <p:spPr>
            <a:xfrm>
              <a:off x="3148505" y="2196889"/>
              <a:ext cx="542191" cy="2964"/>
            </a:xfrm>
            <a:prstGeom prst="line">
              <a:avLst/>
            </a:prstGeom>
            <a:ln w="36000">
              <a:solidFill>
                <a:srgbClr val="AECF00"/>
              </a:solidFill>
              <a:round/>
              <a:headEnd type="none"/>
              <a:tailEnd type="arrow" w="sm" len="med"/>
            </a:ln>
          </p:spPr>
        </p:sp>
        <p:sp>
          <p:nvSpPr>
            <p:cNvPr id="222" name="Isosceles Triangle 221"/>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29" name="Isosceles Triangle 228"/>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30" name="Group 229"/>
          <p:cNvGrpSpPr/>
          <p:nvPr/>
        </p:nvGrpSpPr>
        <p:grpSpPr>
          <a:xfrm>
            <a:off x="4439226" y="2607416"/>
            <a:ext cx="542191" cy="188075"/>
            <a:chOff x="3148505" y="2074106"/>
            <a:chExt cx="542191" cy="188075"/>
          </a:xfrm>
        </p:grpSpPr>
        <p:sp>
          <p:nvSpPr>
            <p:cNvPr id="231" name="Line 4"/>
            <p:cNvSpPr/>
            <p:nvPr/>
          </p:nvSpPr>
          <p:spPr>
            <a:xfrm>
              <a:off x="3148505" y="2196889"/>
              <a:ext cx="542191" cy="2964"/>
            </a:xfrm>
            <a:prstGeom prst="line">
              <a:avLst/>
            </a:prstGeom>
            <a:ln w="36000">
              <a:solidFill>
                <a:srgbClr val="AECF00"/>
              </a:solidFill>
              <a:round/>
              <a:headEnd type="none"/>
              <a:tailEnd type="arrow" w="sm" len="med"/>
            </a:ln>
          </p:spPr>
        </p:sp>
        <p:sp>
          <p:nvSpPr>
            <p:cNvPr id="232" name="Isosceles Triangle 231"/>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45" name="Isosceles Triangle 244"/>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46" name="Group 245"/>
          <p:cNvGrpSpPr/>
          <p:nvPr/>
        </p:nvGrpSpPr>
        <p:grpSpPr>
          <a:xfrm>
            <a:off x="4530730" y="2783493"/>
            <a:ext cx="542191" cy="188075"/>
            <a:chOff x="3148505" y="2074106"/>
            <a:chExt cx="542191" cy="188075"/>
          </a:xfrm>
        </p:grpSpPr>
        <p:sp>
          <p:nvSpPr>
            <p:cNvPr id="254" name="Line 4"/>
            <p:cNvSpPr/>
            <p:nvPr/>
          </p:nvSpPr>
          <p:spPr>
            <a:xfrm>
              <a:off x="3148505" y="2196889"/>
              <a:ext cx="542191" cy="2964"/>
            </a:xfrm>
            <a:prstGeom prst="line">
              <a:avLst/>
            </a:prstGeom>
            <a:ln w="36000">
              <a:solidFill>
                <a:srgbClr val="AECF00"/>
              </a:solidFill>
              <a:round/>
              <a:headEnd type="none"/>
              <a:tailEnd type="arrow" w="sm" len="med"/>
            </a:ln>
          </p:spPr>
        </p:sp>
        <p:sp>
          <p:nvSpPr>
            <p:cNvPr id="255" name="Isosceles Triangle 254"/>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59" name="Isosceles Triangle 258"/>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61" name="Group 260"/>
          <p:cNvGrpSpPr/>
          <p:nvPr/>
        </p:nvGrpSpPr>
        <p:grpSpPr>
          <a:xfrm>
            <a:off x="4628978" y="2965274"/>
            <a:ext cx="542191" cy="188075"/>
            <a:chOff x="3148505" y="2074106"/>
            <a:chExt cx="542191" cy="188075"/>
          </a:xfrm>
        </p:grpSpPr>
        <p:sp>
          <p:nvSpPr>
            <p:cNvPr id="272" name="Line 4"/>
            <p:cNvSpPr/>
            <p:nvPr/>
          </p:nvSpPr>
          <p:spPr>
            <a:xfrm>
              <a:off x="3148505" y="2196889"/>
              <a:ext cx="542191" cy="2964"/>
            </a:xfrm>
            <a:prstGeom prst="line">
              <a:avLst/>
            </a:prstGeom>
            <a:ln w="36000">
              <a:solidFill>
                <a:srgbClr val="AECF00"/>
              </a:solidFill>
              <a:round/>
              <a:headEnd type="none"/>
              <a:tailEnd type="arrow" w="sm" len="med"/>
            </a:ln>
          </p:spPr>
        </p:sp>
        <p:sp>
          <p:nvSpPr>
            <p:cNvPr id="275" name="Isosceles Triangle 274"/>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78" name="Isosceles Triangle 277"/>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83" name="Group 282"/>
          <p:cNvGrpSpPr/>
          <p:nvPr/>
        </p:nvGrpSpPr>
        <p:grpSpPr>
          <a:xfrm>
            <a:off x="4724560" y="3137647"/>
            <a:ext cx="542191" cy="188075"/>
            <a:chOff x="3148505" y="2074106"/>
            <a:chExt cx="542191" cy="188075"/>
          </a:xfrm>
        </p:grpSpPr>
        <p:sp>
          <p:nvSpPr>
            <p:cNvPr id="284" name="Line 4"/>
            <p:cNvSpPr/>
            <p:nvPr/>
          </p:nvSpPr>
          <p:spPr>
            <a:xfrm>
              <a:off x="3148505" y="2196889"/>
              <a:ext cx="542191" cy="2964"/>
            </a:xfrm>
            <a:prstGeom prst="line">
              <a:avLst/>
            </a:prstGeom>
            <a:ln w="36000">
              <a:solidFill>
                <a:srgbClr val="AECF00"/>
              </a:solidFill>
              <a:round/>
              <a:headEnd type="none"/>
              <a:tailEnd type="arrow" w="sm" len="med"/>
            </a:ln>
          </p:spPr>
        </p:sp>
        <p:sp>
          <p:nvSpPr>
            <p:cNvPr id="287" name="Isosceles Triangle 286"/>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88" name="Isosceles Triangle 287"/>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98" name="Group 297"/>
          <p:cNvGrpSpPr/>
          <p:nvPr/>
        </p:nvGrpSpPr>
        <p:grpSpPr>
          <a:xfrm>
            <a:off x="4816064" y="3313724"/>
            <a:ext cx="542191" cy="188075"/>
            <a:chOff x="3148505" y="2074106"/>
            <a:chExt cx="542191" cy="188075"/>
          </a:xfrm>
        </p:grpSpPr>
        <p:sp>
          <p:nvSpPr>
            <p:cNvPr id="299" name="Line 4"/>
            <p:cNvSpPr/>
            <p:nvPr/>
          </p:nvSpPr>
          <p:spPr>
            <a:xfrm>
              <a:off x="3148505" y="2196889"/>
              <a:ext cx="542191" cy="2964"/>
            </a:xfrm>
            <a:prstGeom prst="line">
              <a:avLst/>
            </a:prstGeom>
            <a:ln w="36000">
              <a:solidFill>
                <a:srgbClr val="AECF00"/>
              </a:solidFill>
              <a:round/>
              <a:headEnd type="none"/>
              <a:tailEnd type="arrow" w="sm" len="med"/>
            </a:ln>
          </p:spPr>
        </p:sp>
        <p:sp>
          <p:nvSpPr>
            <p:cNvPr id="300" name="Isosceles Triangle 299"/>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01" name="Isosceles Triangle 300"/>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02" name="Group 301"/>
          <p:cNvGrpSpPr/>
          <p:nvPr/>
        </p:nvGrpSpPr>
        <p:grpSpPr>
          <a:xfrm>
            <a:off x="4914312" y="3495505"/>
            <a:ext cx="542191" cy="188075"/>
            <a:chOff x="3148505" y="2074106"/>
            <a:chExt cx="542191" cy="188075"/>
          </a:xfrm>
        </p:grpSpPr>
        <p:sp>
          <p:nvSpPr>
            <p:cNvPr id="303" name="Line 4"/>
            <p:cNvSpPr/>
            <p:nvPr/>
          </p:nvSpPr>
          <p:spPr>
            <a:xfrm>
              <a:off x="3148505" y="2196889"/>
              <a:ext cx="542191" cy="2964"/>
            </a:xfrm>
            <a:prstGeom prst="line">
              <a:avLst/>
            </a:prstGeom>
            <a:ln w="36000">
              <a:solidFill>
                <a:srgbClr val="AECF00"/>
              </a:solidFill>
              <a:round/>
              <a:headEnd type="none"/>
              <a:tailEnd type="arrow" w="sm" len="med"/>
            </a:ln>
          </p:spPr>
        </p:sp>
        <p:sp>
          <p:nvSpPr>
            <p:cNvPr id="304" name="Isosceles Triangle 303"/>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05" name="Isosceles Triangle 304"/>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06" name="Group 305"/>
          <p:cNvGrpSpPr/>
          <p:nvPr/>
        </p:nvGrpSpPr>
        <p:grpSpPr>
          <a:xfrm>
            <a:off x="4751850" y="2061414"/>
            <a:ext cx="542191" cy="188075"/>
            <a:chOff x="3148505" y="2074106"/>
            <a:chExt cx="542191" cy="188075"/>
          </a:xfrm>
        </p:grpSpPr>
        <p:sp>
          <p:nvSpPr>
            <p:cNvPr id="307" name="Line 4"/>
            <p:cNvSpPr/>
            <p:nvPr/>
          </p:nvSpPr>
          <p:spPr>
            <a:xfrm>
              <a:off x="3148505" y="2196889"/>
              <a:ext cx="542191" cy="2964"/>
            </a:xfrm>
            <a:prstGeom prst="line">
              <a:avLst/>
            </a:prstGeom>
            <a:ln w="36000">
              <a:solidFill>
                <a:srgbClr val="AECF00"/>
              </a:solidFill>
              <a:round/>
              <a:headEnd type="none"/>
              <a:tailEnd type="arrow" w="sm" len="med"/>
            </a:ln>
          </p:spPr>
        </p:sp>
        <p:sp>
          <p:nvSpPr>
            <p:cNvPr id="308" name="Isosceles Triangle 307"/>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09" name="Isosceles Triangle 308"/>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10" name="Group 309"/>
          <p:cNvGrpSpPr/>
          <p:nvPr/>
        </p:nvGrpSpPr>
        <p:grpSpPr>
          <a:xfrm>
            <a:off x="4850098" y="2243195"/>
            <a:ext cx="542191" cy="188075"/>
            <a:chOff x="3148505" y="2074106"/>
            <a:chExt cx="542191" cy="188075"/>
          </a:xfrm>
        </p:grpSpPr>
        <p:sp>
          <p:nvSpPr>
            <p:cNvPr id="311" name="Line 4"/>
            <p:cNvSpPr/>
            <p:nvPr/>
          </p:nvSpPr>
          <p:spPr>
            <a:xfrm>
              <a:off x="3148505" y="2196889"/>
              <a:ext cx="542191" cy="2964"/>
            </a:xfrm>
            <a:prstGeom prst="line">
              <a:avLst/>
            </a:prstGeom>
            <a:ln w="36000">
              <a:solidFill>
                <a:srgbClr val="AECF00"/>
              </a:solidFill>
              <a:round/>
              <a:headEnd type="none"/>
              <a:tailEnd type="arrow" w="sm" len="med"/>
            </a:ln>
          </p:spPr>
        </p:sp>
        <p:sp>
          <p:nvSpPr>
            <p:cNvPr id="312" name="Isosceles Triangle 311"/>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13" name="Isosceles Triangle 312"/>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14" name="Group 313"/>
          <p:cNvGrpSpPr/>
          <p:nvPr/>
        </p:nvGrpSpPr>
        <p:grpSpPr>
          <a:xfrm>
            <a:off x="4947948" y="2425635"/>
            <a:ext cx="542191" cy="188075"/>
            <a:chOff x="3148505" y="2074106"/>
            <a:chExt cx="542191" cy="188075"/>
          </a:xfrm>
        </p:grpSpPr>
        <p:sp>
          <p:nvSpPr>
            <p:cNvPr id="315" name="Line 4"/>
            <p:cNvSpPr/>
            <p:nvPr/>
          </p:nvSpPr>
          <p:spPr>
            <a:xfrm>
              <a:off x="3148505" y="2196889"/>
              <a:ext cx="542191" cy="2964"/>
            </a:xfrm>
            <a:prstGeom prst="line">
              <a:avLst/>
            </a:prstGeom>
            <a:ln w="36000">
              <a:solidFill>
                <a:srgbClr val="AECF00"/>
              </a:solidFill>
              <a:round/>
              <a:headEnd type="none"/>
              <a:tailEnd type="arrow" w="sm" len="med"/>
            </a:ln>
          </p:spPr>
        </p:sp>
        <p:sp>
          <p:nvSpPr>
            <p:cNvPr id="316" name="Isosceles Triangle 315"/>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17" name="Isosceles Triangle 316"/>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18" name="Group 317"/>
          <p:cNvGrpSpPr/>
          <p:nvPr/>
        </p:nvGrpSpPr>
        <p:grpSpPr>
          <a:xfrm>
            <a:off x="5046196" y="2607416"/>
            <a:ext cx="542191" cy="188075"/>
            <a:chOff x="3148505" y="2074106"/>
            <a:chExt cx="542191" cy="188075"/>
          </a:xfrm>
        </p:grpSpPr>
        <p:sp>
          <p:nvSpPr>
            <p:cNvPr id="319" name="Line 4"/>
            <p:cNvSpPr/>
            <p:nvPr/>
          </p:nvSpPr>
          <p:spPr>
            <a:xfrm>
              <a:off x="3148505" y="2196889"/>
              <a:ext cx="542191" cy="2964"/>
            </a:xfrm>
            <a:prstGeom prst="line">
              <a:avLst/>
            </a:prstGeom>
            <a:ln w="36000">
              <a:solidFill>
                <a:srgbClr val="AECF00"/>
              </a:solidFill>
              <a:round/>
              <a:headEnd type="none"/>
              <a:tailEnd type="arrow" w="sm" len="med"/>
            </a:ln>
          </p:spPr>
        </p:sp>
        <p:sp>
          <p:nvSpPr>
            <p:cNvPr id="320" name="Isosceles Triangle 319"/>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21" name="Isosceles Triangle 320"/>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22" name="Group 321"/>
          <p:cNvGrpSpPr/>
          <p:nvPr/>
        </p:nvGrpSpPr>
        <p:grpSpPr>
          <a:xfrm>
            <a:off x="5137700" y="2783493"/>
            <a:ext cx="542191" cy="188075"/>
            <a:chOff x="3148505" y="2074106"/>
            <a:chExt cx="542191" cy="188075"/>
          </a:xfrm>
        </p:grpSpPr>
        <p:sp>
          <p:nvSpPr>
            <p:cNvPr id="323" name="Line 4"/>
            <p:cNvSpPr/>
            <p:nvPr/>
          </p:nvSpPr>
          <p:spPr>
            <a:xfrm>
              <a:off x="3148505" y="2196889"/>
              <a:ext cx="542191" cy="2964"/>
            </a:xfrm>
            <a:prstGeom prst="line">
              <a:avLst/>
            </a:prstGeom>
            <a:ln w="36000">
              <a:solidFill>
                <a:srgbClr val="AECF00"/>
              </a:solidFill>
              <a:round/>
              <a:headEnd type="none"/>
              <a:tailEnd type="arrow" w="sm" len="med"/>
            </a:ln>
          </p:spPr>
        </p:sp>
        <p:sp>
          <p:nvSpPr>
            <p:cNvPr id="324" name="Isosceles Triangle 323"/>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25" name="Isosceles Triangle 324"/>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26" name="Group 325"/>
          <p:cNvGrpSpPr/>
          <p:nvPr/>
        </p:nvGrpSpPr>
        <p:grpSpPr>
          <a:xfrm>
            <a:off x="5235948" y="2965274"/>
            <a:ext cx="542191" cy="188075"/>
            <a:chOff x="3148505" y="2074106"/>
            <a:chExt cx="542191" cy="188075"/>
          </a:xfrm>
        </p:grpSpPr>
        <p:sp>
          <p:nvSpPr>
            <p:cNvPr id="327" name="Line 4"/>
            <p:cNvSpPr/>
            <p:nvPr/>
          </p:nvSpPr>
          <p:spPr>
            <a:xfrm>
              <a:off x="3148505" y="2196889"/>
              <a:ext cx="542191" cy="2964"/>
            </a:xfrm>
            <a:prstGeom prst="line">
              <a:avLst/>
            </a:prstGeom>
            <a:ln w="36000">
              <a:solidFill>
                <a:srgbClr val="AECF00"/>
              </a:solidFill>
              <a:round/>
              <a:headEnd type="none"/>
              <a:tailEnd type="arrow" w="sm" len="med"/>
            </a:ln>
          </p:spPr>
        </p:sp>
        <p:sp>
          <p:nvSpPr>
            <p:cNvPr id="328" name="Isosceles Triangle 327"/>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29" name="Isosceles Triangle 328"/>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30" name="Group 329"/>
          <p:cNvGrpSpPr/>
          <p:nvPr/>
        </p:nvGrpSpPr>
        <p:grpSpPr>
          <a:xfrm>
            <a:off x="5331530" y="3137647"/>
            <a:ext cx="542191" cy="188075"/>
            <a:chOff x="3148505" y="2074106"/>
            <a:chExt cx="542191" cy="188075"/>
          </a:xfrm>
        </p:grpSpPr>
        <p:sp>
          <p:nvSpPr>
            <p:cNvPr id="331" name="Line 4"/>
            <p:cNvSpPr/>
            <p:nvPr/>
          </p:nvSpPr>
          <p:spPr>
            <a:xfrm>
              <a:off x="3148505" y="2196889"/>
              <a:ext cx="542191" cy="2964"/>
            </a:xfrm>
            <a:prstGeom prst="line">
              <a:avLst/>
            </a:prstGeom>
            <a:ln w="36000">
              <a:solidFill>
                <a:srgbClr val="AECF00"/>
              </a:solidFill>
              <a:round/>
              <a:headEnd type="none"/>
              <a:tailEnd type="arrow" w="sm" len="med"/>
            </a:ln>
          </p:spPr>
        </p:sp>
        <p:sp>
          <p:nvSpPr>
            <p:cNvPr id="332" name="Isosceles Triangle 331"/>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33" name="Isosceles Triangle 332"/>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34" name="Group 333"/>
          <p:cNvGrpSpPr/>
          <p:nvPr/>
        </p:nvGrpSpPr>
        <p:grpSpPr>
          <a:xfrm>
            <a:off x="5423034" y="3313724"/>
            <a:ext cx="542191" cy="188075"/>
            <a:chOff x="3148505" y="2074106"/>
            <a:chExt cx="542191" cy="188075"/>
          </a:xfrm>
        </p:grpSpPr>
        <p:sp>
          <p:nvSpPr>
            <p:cNvPr id="335" name="Line 4"/>
            <p:cNvSpPr/>
            <p:nvPr/>
          </p:nvSpPr>
          <p:spPr>
            <a:xfrm>
              <a:off x="3148505" y="2196889"/>
              <a:ext cx="542191" cy="2964"/>
            </a:xfrm>
            <a:prstGeom prst="line">
              <a:avLst/>
            </a:prstGeom>
            <a:ln w="36000">
              <a:solidFill>
                <a:srgbClr val="AECF00"/>
              </a:solidFill>
              <a:round/>
              <a:headEnd type="none"/>
              <a:tailEnd type="arrow" w="sm" len="med"/>
            </a:ln>
          </p:spPr>
        </p:sp>
        <p:sp>
          <p:nvSpPr>
            <p:cNvPr id="336" name="Isosceles Triangle 335"/>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37" name="Isosceles Triangle 336"/>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38" name="Group 337"/>
          <p:cNvGrpSpPr/>
          <p:nvPr/>
        </p:nvGrpSpPr>
        <p:grpSpPr>
          <a:xfrm>
            <a:off x="5521282" y="3495505"/>
            <a:ext cx="542191" cy="188075"/>
            <a:chOff x="3148505" y="2074106"/>
            <a:chExt cx="542191" cy="188075"/>
          </a:xfrm>
        </p:grpSpPr>
        <p:sp>
          <p:nvSpPr>
            <p:cNvPr id="339" name="Line 4"/>
            <p:cNvSpPr/>
            <p:nvPr/>
          </p:nvSpPr>
          <p:spPr>
            <a:xfrm>
              <a:off x="3148505" y="2196889"/>
              <a:ext cx="542191" cy="2964"/>
            </a:xfrm>
            <a:prstGeom prst="line">
              <a:avLst/>
            </a:prstGeom>
            <a:ln w="36000">
              <a:solidFill>
                <a:srgbClr val="AECF00"/>
              </a:solidFill>
              <a:round/>
              <a:headEnd type="none"/>
              <a:tailEnd type="arrow" w="sm" len="med"/>
            </a:ln>
          </p:spPr>
        </p:sp>
        <p:sp>
          <p:nvSpPr>
            <p:cNvPr id="340" name="Isosceles Triangle 339"/>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41" name="Isosceles Triangle 340"/>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42" name="Group 341"/>
          <p:cNvGrpSpPr/>
          <p:nvPr/>
        </p:nvGrpSpPr>
        <p:grpSpPr>
          <a:xfrm>
            <a:off x="5371150" y="2064390"/>
            <a:ext cx="542191" cy="188075"/>
            <a:chOff x="3148505" y="2074106"/>
            <a:chExt cx="542191" cy="188075"/>
          </a:xfrm>
        </p:grpSpPr>
        <p:sp>
          <p:nvSpPr>
            <p:cNvPr id="343" name="Line 4"/>
            <p:cNvSpPr/>
            <p:nvPr/>
          </p:nvSpPr>
          <p:spPr>
            <a:xfrm>
              <a:off x="3148505" y="2196889"/>
              <a:ext cx="542191" cy="2964"/>
            </a:xfrm>
            <a:prstGeom prst="line">
              <a:avLst/>
            </a:prstGeom>
            <a:ln w="36000">
              <a:solidFill>
                <a:srgbClr val="AECF00"/>
              </a:solidFill>
              <a:round/>
              <a:headEnd type="none"/>
              <a:tailEnd type="arrow" w="sm" len="med"/>
            </a:ln>
          </p:spPr>
        </p:sp>
        <p:sp>
          <p:nvSpPr>
            <p:cNvPr id="344" name="Isosceles Triangle 343"/>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45" name="Isosceles Triangle 344"/>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46" name="Group 345"/>
          <p:cNvGrpSpPr/>
          <p:nvPr/>
        </p:nvGrpSpPr>
        <p:grpSpPr>
          <a:xfrm>
            <a:off x="5469398" y="2246171"/>
            <a:ext cx="542191" cy="188075"/>
            <a:chOff x="3148505" y="2074106"/>
            <a:chExt cx="542191" cy="188075"/>
          </a:xfrm>
        </p:grpSpPr>
        <p:sp>
          <p:nvSpPr>
            <p:cNvPr id="347" name="Line 4"/>
            <p:cNvSpPr/>
            <p:nvPr/>
          </p:nvSpPr>
          <p:spPr>
            <a:xfrm>
              <a:off x="3148505" y="2196889"/>
              <a:ext cx="542191" cy="2964"/>
            </a:xfrm>
            <a:prstGeom prst="line">
              <a:avLst/>
            </a:prstGeom>
            <a:ln w="36000">
              <a:solidFill>
                <a:srgbClr val="AECF00"/>
              </a:solidFill>
              <a:round/>
              <a:headEnd type="none"/>
              <a:tailEnd type="arrow" w="sm" len="med"/>
            </a:ln>
          </p:spPr>
        </p:sp>
        <p:sp>
          <p:nvSpPr>
            <p:cNvPr id="348" name="Isosceles Triangle 347"/>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49" name="Isosceles Triangle 348"/>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50" name="Group 349"/>
          <p:cNvGrpSpPr/>
          <p:nvPr/>
        </p:nvGrpSpPr>
        <p:grpSpPr>
          <a:xfrm>
            <a:off x="5567248" y="2428611"/>
            <a:ext cx="542191" cy="188075"/>
            <a:chOff x="3148505" y="2074106"/>
            <a:chExt cx="542191" cy="188075"/>
          </a:xfrm>
        </p:grpSpPr>
        <p:sp>
          <p:nvSpPr>
            <p:cNvPr id="351" name="Line 4"/>
            <p:cNvSpPr/>
            <p:nvPr/>
          </p:nvSpPr>
          <p:spPr>
            <a:xfrm>
              <a:off x="3148505" y="2196889"/>
              <a:ext cx="542191" cy="2964"/>
            </a:xfrm>
            <a:prstGeom prst="line">
              <a:avLst/>
            </a:prstGeom>
            <a:ln w="36000">
              <a:solidFill>
                <a:srgbClr val="AECF00"/>
              </a:solidFill>
              <a:round/>
              <a:headEnd type="none"/>
              <a:tailEnd type="arrow" w="sm" len="med"/>
            </a:ln>
          </p:spPr>
        </p:sp>
        <p:sp>
          <p:nvSpPr>
            <p:cNvPr id="352" name="Isosceles Triangle 351"/>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53" name="Isosceles Triangle 352"/>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54" name="Group 353"/>
          <p:cNvGrpSpPr/>
          <p:nvPr/>
        </p:nvGrpSpPr>
        <p:grpSpPr>
          <a:xfrm>
            <a:off x="5665496" y="2610392"/>
            <a:ext cx="542191" cy="188075"/>
            <a:chOff x="3148505" y="2074106"/>
            <a:chExt cx="542191" cy="188075"/>
          </a:xfrm>
        </p:grpSpPr>
        <p:sp>
          <p:nvSpPr>
            <p:cNvPr id="355" name="Line 4"/>
            <p:cNvSpPr/>
            <p:nvPr/>
          </p:nvSpPr>
          <p:spPr>
            <a:xfrm>
              <a:off x="3148505" y="2196889"/>
              <a:ext cx="542191" cy="2964"/>
            </a:xfrm>
            <a:prstGeom prst="line">
              <a:avLst/>
            </a:prstGeom>
            <a:ln w="36000">
              <a:solidFill>
                <a:srgbClr val="AECF00"/>
              </a:solidFill>
              <a:round/>
              <a:headEnd type="none"/>
              <a:tailEnd type="arrow" w="sm" len="med"/>
            </a:ln>
          </p:spPr>
        </p:sp>
        <p:sp>
          <p:nvSpPr>
            <p:cNvPr id="356" name="Isosceles Triangle 355"/>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57" name="Isosceles Triangle 356"/>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58" name="Group 357"/>
          <p:cNvGrpSpPr/>
          <p:nvPr/>
        </p:nvGrpSpPr>
        <p:grpSpPr>
          <a:xfrm>
            <a:off x="5757000" y="2786469"/>
            <a:ext cx="542191" cy="188075"/>
            <a:chOff x="3148505" y="2074106"/>
            <a:chExt cx="542191" cy="188075"/>
          </a:xfrm>
        </p:grpSpPr>
        <p:sp>
          <p:nvSpPr>
            <p:cNvPr id="359" name="Line 4"/>
            <p:cNvSpPr/>
            <p:nvPr/>
          </p:nvSpPr>
          <p:spPr>
            <a:xfrm>
              <a:off x="3148505" y="2196889"/>
              <a:ext cx="542191" cy="2964"/>
            </a:xfrm>
            <a:prstGeom prst="line">
              <a:avLst/>
            </a:prstGeom>
            <a:ln w="36000">
              <a:solidFill>
                <a:srgbClr val="AECF00"/>
              </a:solidFill>
              <a:round/>
              <a:headEnd type="none"/>
              <a:tailEnd type="arrow" w="sm" len="med"/>
            </a:ln>
          </p:spPr>
        </p:sp>
        <p:sp>
          <p:nvSpPr>
            <p:cNvPr id="360" name="Isosceles Triangle 359"/>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61" name="Isosceles Triangle 360"/>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62" name="Group 361"/>
          <p:cNvGrpSpPr/>
          <p:nvPr/>
        </p:nvGrpSpPr>
        <p:grpSpPr>
          <a:xfrm>
            <a:off x="5855248" y="2968250"/>
            <a:ext cx="542191" cy="188075"/>
            <a:chOff x="3148505" y="2074106"/>
            <a:chExt cx="542191" cy="188075"/>
          </a:xfrm>
        </p:grpSpPr>
        <p:sp>
          <p:nvSpPr>
            <p:cNvPr id="363" name="Line 4"/>
            <p:cNvSpPr/>
            <p:nvPr/>
          </p:nvSpPr>
          <p:spPr>
            <a:xfrm>
              <a:off x="3148505" y="2196889"/>
              <a:ext cx="542191" cy="2964"/>
            </a:xfrm>
            <a:prstGeom prst="line">
              <a:avLst/>
            </a:prstGeom>
            <a:ln w="36000">
              <a:solidFill>
                <a:srgbClr val="AECF00"/>
              </a:solidFill>
              <a:round/>
              <a:headEnd type="none"/>
              <a:tailEnd type="arrow" w="sm" len="med"/>
            </a:ln>
          </p:spPr>
        </p:sp>
        <p:sp>
          <p:nvSpPr>
            <p:cNvPr id="364" name="Isosceles Triangle 363"/>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65" name="Isosceles Triangle 364"/>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66" name="Group 365"/>
          <p:cNvGrpSpPr/>
          <p:nvPr/>
        </p:nvGrpSpPr>
        <p:grpSpPr>
          <a:xfrm>
            <a:off x="5941492" y="3140623"/>
            <a:ext cx="542191" cy="188075"/>
            <a:chOff x="3148505" y="2074106"/>
            <a:chExt cx="542191" cy="188075"/>
          </a:xfrm>
        </p:grpSpPr>
        <p:sp>
          <p:nvSpPr>
            <p:cNvPr id="367" name="Line 4"/>
            <p:cNvSpPr/>
            <p:nvPr/>
          </p:nvSpPr>
          <p:spPr>
            <a:xfrm>
              <a:off x="3148505" y="2196889"/>
              <a:ext cx="542191" cy="2964"/>
            </a:xfrm>
            <a:prstGeom prst="line">
              <a:avLst/>
            </a:prstGeom>
            <a:ln w="36000">
              <a:solidFill>
                <a:srgbClr val="AECF00"/>
              </a:solidFill>
              <a:round/>
              <a:headEnd type="none"/>
              <a:tailEnd type="arrow" w="sm" len="med"/>
            </a:ln>
          </p:spPr>
        </p:sp>
        <p:sp>
          <p:nvSpPr>
            <p:cNvPr id="368" name="Isosceles Triangle 367"/>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69" name="Isosceles Triangle 368"/>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70" name="Group 369"/>
          <p:cNvGrpSpPr/>
          <p:nvPr/>
        </p:nvGrpSpPr>
        <p:grpSpPr>
          <a:xfrm>
            <a:off x="6032996" y="3316700"/>
            <a:ext cx="542191" cy="188075"/>
            <a:chOff x="3148505" y="2074106"/>
            <a:chExt cx="542191" cy="188075"/>
          </a:xfrm>
        </p:grpSpPr>
        <p:sp>
          <p:nvSpPr>
            <p:cNvPr id="371" name="Line 4"/>
            <p:cNvSpPr/>
            <p:nvPr/>
          </p:nvSpPr>
          <p:spPr>
            <a:xfrm>
              <a:off x="3148505" y="2196889"/>
              <a:ext cx="542191" cy="2964"/>
            </a:xfrm>
            <a:prstGeom prst="line">
              <a:avLst/>
            </a:prstGeom>
            <a:ln w="36000">
              <a:solidFill>
                <a:srgbClr val="AECF00"/>
              </a:solidFill>
              <a:round/>
              <a:headEnd type="none"/>
              <a:tailEnd type="arrow" w="sm" len="med"/>
            </a:ln>
          </p:spPr>
        </p:sp>
        <p:sp>
          <p:nvSpPr>
            <p:cNvPr id="372" name="Isosceles Triangle 371"/>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73" name="Isosceles Triangle 372"/>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74" name="Group 373"/>
          <p:cNvGrpSpPr/>
          <p:nvPr/>
        </p:nvGrpSpPr>
        <p:grpSpPr>
          <a:xfrm>
            <a:off x="6131244" y="3498481"/>
            <a:ext cx="542191" cy="188075"/>
            <a:chOff x="3148505" y="2074106"/>
            <a:chExt cx="542191" cy="188075"/>
          </a:xfrm>
        </p:grpSpPr>
        <p:sp>
          <p:nvSpPr>
            <p:cNvPr id="375" name="Line 4"/>
            <p:cNvSpPr/>
            <p:nvPr/>
          </p:nvSpPr>
          <p:spPr>
            <a:xfrm>
              <a:off x="3148505" y="2196889"/>
              <a:ext cx="542191" cy="2964"/>
            </a:xfrm>
            <a:prstGeom prst="line">
              <a:avLst/>
            </a:prstGeom>
            <a:ln w="36000">
              <a:solidFill>
                <a:srgbClr val="AECF00"/>
              </a:solidFill>
              <a:round/>
              <a:headEnd type="none"/>
              <a:tailEnd type="arrow" w="sm" len="med"/>
            </a:ln>
          </p:spPr>
        </p:sp>
        <p:sp>
          <p:nvSpPr>
            <p:cNvPr id="376" name="Isosceles Triangle 375"/>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77" name="Isosceles Triangle 376"/>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78" name="Group 377"/>
          <p:cNvGrpSpPr/>
          <p:nvPr/>
        </p:nvGrpSpPr>
        <p:grpSpPr>
          <a:xfrm>
            <a:off x="5987253" y="2063293"/>
            <a:ext cx="542191" cy="188075"/>
            <a:chOff x="3148505" y="2074106"/>
            <a:chExt cx="542191" cy="188075"/>
          </a:xfrm>
        </p:grpSpPr>
        <p:sp>
          <p:nvSpPr>
            <p:cNvPr id="379" name="Line 4"/>
            <p:cNvSpPr/>
            <p:nvPr/>
          </p:nvSpPr>
          <p:spPr>
            <a:xfrm>
              <a:off x="3148505" y="2196889"/>
              <a:ext cx="542191" cy="2964"/>
            </a:xfrm>
            <a:prstGeom prst="line">
              <a:avLst/>
            </a:prstGeom>
            <a:ln w="36000">
              <a:solidFill>
                <a:srgbClr val="AECF00"/>
              </a:solidFill>
              <a:round/>
              <a:headEnd type="none"/>
              <a:tailEnd type="arrow" w="sm" len="med"/>
            </a:ln>
          </p:spPr>
        </p:sp>
        <p:sp>
          <p:nvSpPr>
            <p:cNvPr id="380" name="Isosceles Triangle 379"/>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81" name="Isosceles Triangle 380"/>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82" name="Group 381"/>
          <p:cNvGrpSpPr/>
          <p:nvPr/>
        </p:nvGrpSpPr>
        <p:grpSpPr>
          <a:xfrm>
            <a:off x="6085501" y="2245074"/>
            <a:ext cx="542191" cy="188075"/>
            <a:chOff x="3148505" y="2074106"/>
            <a:chExt cx="542191" cy="188075"/>
          </a:xfrm>
        </p:grpSpPr>
        <p:sp>
          <p:nvSpPr>
            <p:cNvPr id="383" name="Line 4"/>
            <p:cNvSpPr/>
            <p:nvPr/>
          </p:nvSpPr>
          <p:spPr>
            <a:xfrm>
              <a:off x="3148505" y="2196889"/>
              <a:ext cx="542191" cy="2964"/>
            </a:xfrm>
            <a:prstGeom prst="line">
              <a:avLst/>
            </a:prstGeom>
            <a:ln w="36000">
              <a:solidFill>
                <a:srgbClr val="AECF00"/>
              </a:solidFill>
              <a:round/>
              <a:headEnd type="none"/>
              <a:tailEnd type="arrow" w="sm" len="med"/>
            </a:ln>
          </p:spPr>
        </p:sp>
        <p:sp>
          <p:nvSpPr>
            <p:cNvPr id="384" name="Isosceles Triangle 383"/>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85" name="Isosceles Triangle 384"/>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86" name="Group 385"/>
          <p:cNvGrpSpPr/>
          <p:nvPr/>
        </p:nvGrpSpPr>
        <p:grpSpPr>
          <a:xfrm>
            <a:off x="6183351" y="2427514"/>
            <a:ext cx="542191" cy="188075"/>
            <a:chOff x="3148505" y="2074106"/>
            <a:chExt cx="542191" cy="188075"/>
          </a:xfrm>
        </p:grpSpPr>
        <p:sp>
          <p:nvSpPr>
            <p:cNvPr id="387" name="Line 4"/>
            <p:cNvSpPr/>
            <p:nvPr/>
          </p:nvSpPr>
          <p:spPr>
            <a:xfrm>
              <a:off x="3148505" y="2196889"/>
              <a:ext cx="542191" cy="2964"/>
            </a:xfrm>
            <a:prstGeom prst="line">
              <a:avLst/>
            </a:prstGeom>
            <a:ln w="36000">
              <a:solidFill>
                <a:srgbClr val="AECF00"/>
              </a:solidFill>
              <a:round/>
              <a:headEnd type="none"/>
              <a:tailEnd type="arrow" w="sm" len="med"/>
            </a:ln>
          </p:spPr>
        </p:sp>
        <p:sp>
          <p:nvSpPr>
            <p:cNvPr id="388" name="Isosceles Triangle 387"/>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89" name="Isosceles Triangle 388"/>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90" name="Group 389"/>
          <p:cNvGrpSpPr/>
          <p:nvPr/>
        </p:nvGrpSpPr>
        <p:grpSpPr>
          <a:xfrm>
            <a:off x="6281599" y="2609295"/>
            <a:ext cx="542191" cy="188075"/>
            <a:chOff x="3148505" y="2074106"/>
            <a:chExt cx="542191" cy="188075"/>
          </a:xfrm>
        </p:grpSpPr>
        <p:sp>
          <p:nvSpPr>
            <p:cNvPr id="391" name="Line 4"/>
            <p:cNvSpPr/>
            <p:nvPr/>
          </p:nvSpPr>
          <p:spPr>
            <a:xfrm>
              <a:off x="3148505" y="2196889"/>
              <a:ext cx="542191" cy="2964"/>
            </a:xfrm>
            <a:prstGeom prst="line">
              <a:avLst/>
            </a:prstGeom>
            <a:ln w="36000">
              <a:solidFill>
                <a:srgbClr val="AECF00"/>
              </a:solidFill>
              <a:round/>
              <a:headEnd type="none"/>
              <a:tailEnd type="arrow" w="sm" len="med"/>
            </a:ln>
          </p:spPr>
        </p:sp>
        <p:sp>
          <p:nvSpPr>
            <p:cNvPr id="392" name="Isosceles Triangle 391"/>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93" name="Isosceles Triangle 392"/>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94" name="Group 393"/>
          <p:cNvGrpSpPr/>
          <p:nvPr/>
        </p:nvGrpSpPr>
        <p:grpSpPr>
          <a:xfrm>
            <a:off x="6373103" y="2785372"/>
            <a:ext cx="542191" cy="188075"/>
            <a:chOff x="3148505" y="2074106"/>
            <a:chExt cx="542191" cy="188075"/>
          </a:xfrm>
        </p:grpSpPr>
        <p:sp>
          <p:nvSpPr>
            <p:cNvPr id="395" name="Line 4"/>
            <p:cNvSpPr/>
            <p:nvPr/>
          </p:nvSpPr>
          <p:spPr>
            <a:xfrm>
              <a:off x="3148505" y="2196889"/>
              <a:ext cx="542191" cy="2964"/>
            </a:xfrm>
            <a:prstGeom prst="line">
              <a:avLst/>
            </a:prstGeom>
            <a:ln w="36000">
              <a:solidFill>
                <a:srgbClr val="AECF00"/>
              </a:solidFill>
              <a:round/>
              <a:headEnd type="none"/>
              <a:tailEnd type="arrow" w="sm" len="med"/>
            </a:ln>
          </p:spPr>
        </p:sp>
        <p:sp>
          <p:nvSpPr>
            <p:cNvPr id="396" name="Isosceles Triangle 395"/>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397" name="Isosceles Triangle 396"/>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98" name="Group 397"/>
          <p:cNvGrpSpPr/>
          <p:nvPr/>
        </p:nvGrpSpPr>
        <p:grpSpPr>
          <a:xfrm>
            <a:off x="6471351" y="2967153"/>
            <a:ext cx="542191" cy="188075"/>
            <a:chOff x="3148505" y="2074106"/>
            <a:chExt cx="542191" cy="188075"/>
          </a:xfrm>
        </p:grpSpPr>
        <p:sp>
          <p:nvSpPr>
            <p:cNvPr id="399" name="Line 4"/>
            <p:cNvSpPr/>
            <p:nvPr/>
          </p:nvSpPr>
          <p:spPr>
            <a:xfrm>
              <a:off x="3148505" y="2196889"/>
              <a:ext cx="542191" cy="2964"/>
            </a:xfrm>
            <a:prstGeom prst="line">
              <a:avLst/>
            </a:prstGeom>
            <a:ln w="36000">
              <a:solidFill>
                <a:srgbClr val="AECF00"/>
              </a:solidFill>
              <a:round/>
              <a:headEnd type="none"/>
              <a:tailEnd type="arrow" w="sm" len="med"/>
            </a:ln>
          </p:spPr>
        </p:sp>
        <p:sp>
          <p:nvSpPr>
            <p:cNvPr id="400" name="Isosceles Triangle 399"/>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01" name="Isosceles Triangle 400"/>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02" name="Group 401"/>
          <p:cNvGrpSpPr/>
          <p:nvPr/>
        </p:nvGrpSpPr>
        <p:grpSpPr>
          <a:xfrm>
            <a:off x="6566933" y="3139526"/>
            <a:ext cx="542191" cy="188075"/>
            <a:chOff x="3148505" y="2074106"/>
            <a:chExt cx="542191" cy="188075"/>
          </a:xfrm>
        </p:grpSpPr>
        <p:sp>
          <p:nvSpPr>
            <p:cNvPr id="403" name="Line 4"/>
            <p:cNvSpPr/>
            <p:nvPr/>
          </p:nvSpPr>
          <p:spPr>
            <a:xfrm>
              <a:off x="3148505" y="2196889"/>
              <a:ext cx="542191" cy="2964"/>
            </a:xfrm>
            <a:prstGeom prst="line">
              <a:avLst/>
            </a:prstGeom>
            <a:ln w="36000">
              <a:solidFill>
                <a:srgbClr val="AECF00"/>
              </a:solidFill>
              <a:round/>
              <a:headEnd type="none"/>
              <a:tailEnd type="arrow" w="sm" len="med"/>
            </a:ln>
          </p:spPr>
        </p:sp>
        <p:sp>
          <p:nvSpPr>
            <p:cNvPr id="404" name="Isosceles Triangle 403"/>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05" name="Isosceles Triangle 404"/>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06" name="Group 405"/>
          <p:cNvGrpSpPr/>
          <p:nvPr/>
        </p:nvGrpSpPr>
        <p:grpSpPr>
          <a:xfrm>
            <a:off x="6658437" y="3315603"/>
            <a:ext cx="542191" cy="188075"/>
            <a:chOff x="3148505" y="2074106"/>
            <a:chExt cx="542191" cy="188075"/>
          </a:xfrm>
        </p:grpSpPr>
        <p:sp>
          <p:nvSpPr>
            <p:cNvPr id="407" name="Line 4"/>
            <p:cNvSpPr/>
            <p:nvPr/>
          </p:nvSpPr>
          <p:spPr>
            <a:xfrm>
              <a:off x="3148505" y="2196889"/>
              <a:ext cx="542191" cy="2964"/>
            </a:xfrm>
            <a:prstGeom prst="line">
              <a:avLst/>
            </a:prstGeom>
            <a:ln w="36000">
              <a:solidFill>
                <a:srgbClr val="AECF00"/>
              </a:solidFill>
              <a:round/>
              <a:headEnd type="none"/>
              <a:tailEnd type="arrow" w="sm" len="med"/>
            </a:ln>
          </p:spPr>
        </p:sp>
        <p:sp>
          <p:nvSpPr>
            <p:cNvPr id="408" name="Isosceles Triangle 407"/>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09" name="Isosceles Triangle 408"/>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10" name="Group 409"/>
          <p:cNvGrpSpPr/>
          <p:nvPr/>
        </p:nvGrpSpPr>
        <p:grpSpPr>
          <a:xfrm>
            <a:off x="6756685" y="3497384"/>
            <a:ext cx="542191" cy="188075"/>
            <a:chOff x="3148505" y="2074106"/>
            <a:chExt cx="542191" cy="188075"/>
          </a:xfrm>
        </p:grpSpPr>
        <p:sp>
          <p:nvSpPr>
            <p:cNvPr id="411" name="Line 4"/>
            <p:cNvSpPr/>
            <p:nvPr/>
          </p:nvSpPr>
          <p:spPr>
            <a:xfrm>
              <a:off x="3148505" y="2196889"/>
              <a:ext cx="542191" cy="2964"/>
            </a:xfrm>
            <a:prstGeom prst="line">
              <a:avLst/>
            </a:prstGeom>
            <a:ln w="36000">
              <a:solidFill>
                <a:srgbClr val="AECF00"/>
              </a:solidFill>
              <a:round/>
              <a:headEnd type="none"/>
              <a:tailEnd type="arrow" w="sm" len="med"/>
            </a:ln>
          </p:spPr>
        </p:sp>
        <p:sp>
          <p:nvSpPr>
            <p:cNvPr id="412" name="Isosceles Triangle 411"/>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13" name="Isosceles Triangle 412"/>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14" name="Group 413"/>
          <p:cNvGrpSpPr/>
          <p:nvPr/>
        </p:nvGrpSpPr>
        <p:grpSpPr>
          <a:xfrm>
            <a:off x="6606553" y="2066269"/>
            <a:ext cx="542191" cy="188075"/>
            <a:chOff x="3148505" y="2074106"/>
            <a:chExt cx="542191" cy="188075"/>
          </a:xfrm>
        </p:grpSpPr>
        <p:sp>
          <p:nvSpPr>
            <p:cNvPr id="415" name="Line 4"/>
            <p:cNvSpPr/>
            <p:nvPr/>
          </p:nvSpPr>
          <p:spPr>
            <a:xfrm>
              <a:off x="3148505" y="2196889"/>
              <a:ext cx="542191" cy="2964"/>
            </a:xfrm>
            <a:prstGeom prst="line">
              <a:avLst/>
            </a:prstGeom>
            <a:ln w="36000">
              <a:solidFill>
                <a:srgbClr val="AECF00"/>
              </a:solidFill>
              <a:round/>
              <a:headEnd type="none"/>
              <a:tailEnd type="arrow" w="sm" len="med"/>
            </a:ln>
          </p:spPr>
        </p:sp>
        <p:sp>
          <p:nvSpPr>
            <p:cNvPr id="416" name="Isosceles Triangle 415"/>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17" name="Isosceles Triangle 416"/>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18" name="Group 417"/>
          <p:cNvGrpSpPr/>
          <p:nvPr/>
        </p:nvGrpSpPr>
        <p:grpSpPr>
          <a:xfrm>
            <a:off x="6704801" y="2248050"/>
            <a:ext cx="542191" cy="188075"/>
            <a:chOff x="3148505" y="2074106"/>
            <a:chExt cx="542191" cy="188075"/>
          </a:xfrm>
        </p:grpSpPr>
        <p:sp>
          <p:nvSpPr>
            <p:cNvPr id="419" name="Line 4"/>
            <p:cNvSpPr/>
            <p:nvPr/>
          </p:nvSpPr>
          <p:spPr>
            <a:xfrm>
              <a:off x="3148505" y="2196889"/>
              <a:ext cx="542191" cy="2964"/>
            </a:xfrm>
            <a:prstGeom prst="line">
              <a:avLst/>
            </a:prstGeom>
            <a:ln w="36000">
              <a:solidFill>
                <a:srgbClr val="AECF00"/>
              </a:solidFill>
              <a:round/>
              <a:headEnd type="none"/>
              <a:tailEnd type="arrow" w="sm" len="med"/>
            </a:ln>
          </p:spPr>
        </p:sp>
        <p:sp>
          <p:nvSpPr>
            <p:cNvPr id="420" name="Isosceles Triangle 419"/>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21" name="Isosceles Triangle 420"/>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22" name="Group 421"/>
          <p:cNvGrpSpPr/>
          <p:nvPr/>
        </p:nvGrpSpPr>
        <p:grpSpPr>
          <a:xfrm>
            <a:off x="6802651" y="2430490"/>
            <a:ext cx="542191" cy="188075"/>
            <a:chOff x="3148505" y="2074106"/>
            <a:chExt cx="542191" cy="188075"/>
          </a:xfrm>
        </p:grpSpPr>
        <p:sp>
          <p:nvSpPr>
            <p:cNvPr id="423" name="Line 4"/>
            <p:cNvSpPr/>
            <p:nvPr/>
          </p:nvSpPr>
          <p:spPr>
            <a:xfrm>
              <a:off x="3148505" y="2196889"/>
              <a:ext cx="542191" cy="2964"/>
            </a:xfrm>
            <a:prstGeom prst="line">
              <a:avLst/>
            </a:prstGeom>
            <a:ln w="36000">
              <a:solidFill>
                <a:srgbClr val="AECF00"/>
              </a:solidFill>
              <a:round/>
              <a:headEnd type="none"/>
              <a:tailEnd type="arrow" w="sm" len="med"/>
            </a:ln>
          </p:spPr>
        </p:sp>
        <p:sp>
          <p:nvSpPr>
            <p:cNvPr id="424" name="Isosceles Triangle 423"/>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25" name="Isosceles Triangle 424"/>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26" name="Group 425"/>
          <p:cNvGrpSpPr/>
          <p:nvPr/>
        </p:nvGrpSpPr>
        <p:grpSpPr>
          <a:xfrm>
            <a:off x="6900899" y="2612271"/>
            <a:ext cx="542191" cy="188075"/>
            <a:chOff x="3148505" y="2074106"/>
            <a:chExt cx="542191" cy="188075"/>
          </a:xfrm>
        </p:grpSpPr>
        <p:sp>
          <p:nvSpPr>
            <p:cNvPr id="427" name="Line 4"/>
            <p:cNvSpPr/>
            <p:nvPr/>
          </p:nvSpPr>
          <p:spPr>
            <a:xfrm>
              <a:off x="3148505" y="2196889"/>
              <a:ext cx="542191" cy="2964"/>
            </a:xfrm>
            <a:prstGeom prst="line">
              <a:avLst/>
            </a:prstGeom>
            <a:ln w="36000">
              <a:solidFill>
                <a:srgbClr val="AECF00"/>
              </a:solidFill>
              <a:round/>
              <a:headEnd type="none"/>
              <a:tailEnd type="arrow" w="sm" len="med"/>
            </a:ln>
          </p:spPr>
        </p:sp>
        <p:sp>
          <p:nvSpPr>
            <p:cNvPr id="428" name="Isosceles Triangle 427"/>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29" name="Isosceles Triangle 428"/>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30" name="Group 429"/>
          <p:cNvGrpSpPr/>
          <p:nvPr/>
        </p:nvGrpSpPr>
        <p:grpSpPr>
          <a:xfrm>
            <a:off x="6992403" y="2788348"/>
            <a:ext cx="542191" cy="188075"/>
            <a:chOff x="3148505" y="2074106"/>
            <a:chExt cx="542191" cy="188075"/>
          </a:xfrm>
        </p:grpSpPr>
        <p:sp>
          <p:nvSpPr>
            <p:cNvPr id="431" name="Line 4"/>
            <p:cNvSpPr/>
            <p:nvPr/>
          </p:nvSpPr>
          <p:spPr>
            <a:xfrm>
              <a:off x="3148505" y="2196889"/>
              <a:ext cx="542191" cy="2964"/>
            </a:xfrm>
            <a:prstGeom prst="line">
              <a:avLst/>
            </a:prstGeom>
            <a:ln w="36000">
              <a:solidFill>
                <a:srgbClr val="AECF00"/>
              </a:solidFill>
              <a:round/>
              <a:headEnd type="none"/>
              <a:tailEnd type="arrow" w="sm" len="med"/>
            </a:ln>
          </p:spPr>
        </p:sp>
        <p:sp>
          <p:nvSpPr>
            <p:cNvPr id="432" name="Isosceles Triangle 431"/>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33" name="Isosceles Triangle 432"/>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34" name="Group 433"/>
          <p:cNvGrpSpPr/>
          <p:nvPr/>
        </p:nvGrpSpPr>
        <p:grpSpPr>
          <a:xfrm>
            <a:off x="7090651" y="2970129"/>
            <a:ext cx="542191" cy="188075"/>
            <a:chOff x="3148505" y="2074106"/>
            <a:chExt cx="542191" cy="188075"/>
          </a:xfrm>
        </p:grpSpPr>
        <p:sp>
          <p:nvSpPr>
            <p:cNvPr id="435" name="Line 4"/>
            <p:cNvSpPr/>
            <p:nvPr/>
          </p:nvSpPr>
          <p:spPr>
            <a:xfrm>
              <a:off x="3148505" y="2196889"/>
              <a:ext cx="542191" cy="2964"/>
            </a:xfrm>
            <a:prstGeom prst="line">
              <a:avLst/>
            </a:prstGeom>
            <a:ln w="36000">
              <a:solidFill>
                <a:srgbClr val="AECF00"/>
              </a:solidFill>
              <a:round/>
              <a:headEnd type="none"/>
              <a:tailEnd type="arrow" w="sm" len="med"/>
            </a:ln>
          </p:spPr>
        </p:sp>
        <p:sp>
          <p:nvSpPr>
            <p:cNvPr id="436" name="Isosceles Triangle 435"/>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37" name="Isosceles Triangle 436"/>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38" name="Group 437"/>
          <p:cNvGrpSpPr/>
          <p:nvPr/>
        </p:nvGrpSpPr>
        <p:grpSpPr>
          <a:xfrm>
            <a:off x="7186233" y="3142502"/>
            <a:ext cx="542191" cy="188075"/>
            <a:chOff x="3148505" y="2074106"/>
            <a:chExt cx="542191" cy="188075"/>
          </a:xfrm>
        </p:grpSpPr>
        <p:sp>
          <p:nvSpPr>
            <p:cNvPr id="439" name="Line 4"/>
            <p:cNvSpPr/>
            <p:nvPr/>
          </p:nvSpPr>
          <p:spPr>
            <a:xfrm>
              <a:off x="3148505" y="2196889"/>
              <a:ext cx="542191" cy="2964"/>
            </a:xfrm>
            <a:prstGeom prst="line">
              <a:avLst/>
            </a:prstGeom>
            <a:ln w="36000">
              <a:solidFill>
                <a:srgbClr val="AECF00"/>
              </a:solidFill>
              <a:round/>
              <a:headEnd type="none"/>
              <a:tailEnd type="arrow" w="sm" len="med"/>
            </a:ln>
          </p:spPr>
        </p:sp>
        <p:sp>
          <p:nvSpPr>
            <p:cNvPr id="440" name="Isosceles Triangle 439"/>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41" name="Isosceles Triangle 440"/>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42" name="Group 441"/>
          <p:cNvGrpSpPr/>
          <p:nvPr/>
        </p:nvGrpSpPr>
        <p:grpSpPr>
          <a:xfrm>
            <a:off x="7277737" y="3318579"/>
            <a:ext cx="542191" cy="188075"/>
            <a:chOff x="3148505" y="2074106"/>
            <a:chExt cx="542191" cy="188075"/>
          </a:xfrm>
        </p:grpSpPr>
        <p:sp>
          <p:nvSpPr>
            <p:cNvPr id="443" name="Line 4"/>
            <p:cNvSpPr/>
            <p:nvPr/>
          </p:nvSpPr>
          <p:spPr>
            <a:xfrm>
              <a:off x="3148505" y="2196889"/>
              <a:ext cx="542191" cy="2964"/>
            </a:xfrm>
            <a:prstGeom prst="line">
              <a:avLst/>
            </a:prstGeom>
            <a:ln w="36000">
              <a:solidFill>
                <a:srgbClr val="AECF00"/>
              </a:solidFill>
              <a:round/>
              <a:headEnd type="none"/>
              <a:tailEnd type="arrow" w="sm" len="med"/>
            </a:ln>
          </p:spPr>
        </p:sp>
        <p:sp>
          <p:nvSpPr>
            <p:cNvPr id="444" name="Isosceles Triangle 443"/>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45" name="Isosceles Triangle 444"/>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46" name="Group 445"/>
          <p:cNvGrpSpPr/>
          <p:nvPr/>
        </p:nvGrpSpPr>
        <p:grpSpPr>
          <a:xfrm>
            <a:off x="7375985" y="3500360"/>
            <a:ext cx="542191" cy="188075"/>
            <a:chOff x="3148505" y="2074106"/>
            <a:chExt cx="542191" cy="188075"/>
          </a:xfrm>
        </p:grpSpPr>
        <p:sp>
          <p:nvSpPr>
            <p:cNvPr id="447" name="Line 4"/>
            <p:cNvSpPr/>
            <p:nvPr/>
          </p:nvSpPr>
          <p:spPr>
            <a:xfrm>
              <a:off x="3148505" y="2196889"/>
              <a:ext cx="542191" cy="2964"/>
            </a:xfrm>
            <a:prstGeom prst="line">
              <a:avLst/>
            </a:prstGeom>
            <a:ln w="36000">
              <a:solidFill>
                <a:srgbClr val="AECF00"/>
              </a:solidFill>
              <a:round/>
              <a:headEnd type="none"/>
              <a:tailEnd type="arrow" w="sm" len="med"/>
            </a:ln>
          </p:spPr>
        </p:sp>
        <p:sp>
          <p:nvSpPr>
            <p:cNvPr id="448" name="Isosceles Triangle 447"/>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49" name="Isosceles Triangle 448"/>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50" name="Group 449"/>
          <p:cNvGrpSpPr/>
          <p:nvPr/>
        </p:nvGrpSpPr>
        <p:grpSpPr>
          <a:xfrm>
            <a:off x="7213523" y="2066269"/>
            <a:ext cx="542191" cy="188075"/>
            <a:chOff x="3148505" y="2074106"/>
            <a:chExt cx="542191" cy="188075"/>
          </a:xfrm>
        </p:grpSpPr>
        <p:sp>
          <p:nvSpPr>
            <p:cNvPr id="451" name="Line 4"/>
            <p:cNvSpPr/>
            <p:nvPr/>
          </p:nvSpPr>
          <p:spPr>
            <a:xfrm>
              <a:off x="3148505" y="2196889"/>
              <a:ext cx="542191" cy="2964"/>
            </a:xfrm>
            <a:prstGeom prst="line">
              <a:avLst/>
            </a:prstGeom>
            <a:ln w="36000">
              <a:solidFill>
                <a:srgbClr val="AECF00"/>
              </a:solidFill>
              <a:round/>
              <a:headEnd type="none"/>
              <a:tailEnd type="arrow" w="sm" len="med"/>
            </a:ln>
          </p:spPr>
        </p:sp>
        <p:sp>
          <p:nvSpPr>
            <p:cNvPr id="452" name="Isosceles Triangle 451"/>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53" name="Isosceles Triangle 452"/>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54" name="Group 453"/>
          <p:cNvGrpSpPr/>
          <p:nvPr/>
        </p:nvGrpSpPr>
        <p:grpSpPr>
          <a:xfrm>
            <a:off x="7311771" y="2248050"/>
            <a:ext cx="542191" cy="188075"/>
            <a:chOff x="3148505" y="2074106"/>
            <a:chExt cx="542191" cy="188075"/>
          </a:xfrm>
        </p:grpSpPr>
        <p:sp>
          <p:nvSpPr>
            <p:cNvPr id="455" name="Line 4"/>
            <p:cNvSpPr/>
            <p:nvPr/>
          </p:nvSpPr>
          <p:spPr>
            <a:xfrm>
              <a:off x="3148505" y="2196889"/>
              <a:ext cx="542191" cy="2964"/>
            </a:xfrm>
            <a:prstGeom prst="line">
              <a:avLst/>
            </a:prstGeom>
            <a:ln w="36000">
              <a:solidFill>
                <a:srgbClr val="AECF00"/>
              </a:solidFill>
              <a:round/>
              <a:headEnd type="none"/>
              <a:tailEnd type="arrow" w="sm" len="med"/>
            </a:ln>
          </p:spPr>
        </p:sp>
        <p:sp>
          <p:nvSpPr>
            <p:cNvPr id="456" name="Isosceles Triangle 455"/>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57" name="Isosceles Triangle 456"/>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58" name="Group 457"/>
          <p:cNvGrpSpPr/>
          <p:nvPr/>
        </p:nvGrpSpPr>
        <p:grpSpPr>
          <a:xfrm>
            <a:off x="7409621" y="2430490"/>
            <a:ext cx="542191" cy="188075"/>
            <a:chOff x="3148505" y="2074106"/>
            <a:chExt cx="542191" cy="188075"/>
          </a:xfrm>
        </p:grpSpPr>
        <p:sp>
          <p:nvSpPr>
            <p:cNvPr id="459" name="Line 4"/>
            <p:cNvSpPr/>
            <p:nvPr/>
          </p:nvSpPr>
          <p:spPr>
            <a:xfrm>
              <a:off x="3148505" y="2196889"/>
              <a:ext cx="542191" cy="2964"/>
            </a:xfrm>
            <a:prstGeom prst="line">
              <a:avLst/>
            </a:prstGeom>
            <a:ln w="36000">
              <a:solidFill>
                <a:srgbClr val="AECF00"/>
              </a:solidFill>
              <a:round/>
              <a:headEnd type="none"/>
              <a:tailEnd type="arrow" w="sm" len="med"/>
            </a:ln>
          </p:spPr>
        </p:sp>
        <p:sp>
          <p:nvSpPr>
            <p:cNvPr id="460" name="Isosceles Triangle 459"/>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61" name="Isosceles Triangle 460"/>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62" name="Group 461"/>
          <p:cNvGrpSpPr/>
          <p:nvPr/>
        </p:nvGrpSpPr>
        <p:grpSpPr>
          <a:xfrm>
            <a:off x="7507869" y="2612271"/>
            <a:ext cx="542191" cy="188075"/>
            <a:chOff x="3148505" y="2074106"/>
            <a:chExt cx="542191" cy="188075"/>
          </a:xfrm>
        </p:grpSpPr>
        <p:sp>
          <p:nvSpPr>
            <p:cNvPr id="463" name="Line 4"/>
            <p:cNvSpPr/>
            <p:nvPr/>
          </p:nvSpPr>
          <p:spPr>
            <a:xfrm>
              <a:off x="3148505" y="2196889"/>
              <a:ext cx="542191" cy="2964"/>
            </a:xfrm>
            <a:prstGeom prst="line">
              <a:avLst/>
            </a:prstGeom>
            <a:ln w="36000">
              <a:solidFill>
                <a:srgbClr val="AECF00"/>
              </a:solidFill>
              <a:round/>
              <a:headEnd type="none"/>
              <a:tailEnd type="arrow" w="sm" len="med"/>
            </a:ln>
          </p:spPr>
        </p:sp>
        <p:sp>
          <p:nvSpPr>
            <p:cNvPr id="464" name="Isosceles Triangle 463"/>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65" name="Isosceles Triangle 464"/>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66" name="Group 465"/>
          <p:cNvGrpSpPr/>
          <p:nvPr/>
        </p:nvGrpSpPr>
        <p:grpSpPr>
          <a:xfrm>
            <a:off x="7599373" y="2788348"/>
            <a:ext cx="542191" cy="188075"/>
            <a:chOff x="3148505" y="2074106"/>
            <a:chExt cx="542191" cy="188075"/>
          </a:xfrm>
        </p:grpSpPr>
        <p:sp>
          <p:nvSpPr>
            <p:cNvPr id="467" name="Line 4"/>
            <p:cNvSpPr/>
            <p:nvPr/>
          </p:nvSpPr>
          <p:spPr>
            <a:xfrm>
              <a:off x="3148505" y="2196889"/>
              <a:ext cx="542191" cy="2964"/>
            </a:xfrm>
            <a:prstGeom prst="line">
              <a:avLst/>
            </a:prstGeom>
            <a:ln w="36000">
              <a:solidFill>
                <a:srgbClr val="AECF00"/>
              </a:solidFill>
              <a:round/>
              <a:headEnd type="none"/>
              <a:tailEnd type="arrow" w="sm" len="med"/>
            </a:ln>
          </p:spPr>
        </p:sp>
        <p:sp>
          <p:nvSpPr>
            <p:cNvPr id="468" name="Isosceles Triangle 467"/>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69" name="Isosceles Triangle 468"/>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70" name="Group 469"/>
          <p:cNvGrpSpPr/>
          <p:nvPr/>
        </p:nvGrpSpPr>
        <p:grpSpPr>
          <a:xfrm>
            <a:off x="7697621" y="2970129"/>
            <a:ext cx="542191" cy="188075"/>
            <a:chOff x="3148505" y="2074106"/>
            <a:chExt cx="542191" cy="188075"/>
          </a:xfrm>
        </p:grpSpPr>
        <p:sp>
          <p:nvSpPr>
            <p:cNvPr id="471" name="Line 4"/>
            <p:cNvSpPr/>
            <p:nvPr/>
          </p:nvSpPr>
          <p:spPr>
            <a:xfrm>
              <a:off x="3148505" y="2196889"/>
              <a:ext cx="542191" cy="2964"/>
            </a:xfrm>
            <a:prstGeom prst="line">
              <a:avLst/>
            </a:prstGeom>
            <a:ln w="36000">
              <a:solidFill>
                <a:srgbClr val="AECF00"/>
              </a:solidFill>
              <a:round/>
              <a:headEnd type="none"/>
              <a:tailEnd type="arrow" w="sm" len="med"/>
            </a:ln>
          </p:spPr>
        </p:sp>
        <p:sp>
          <p:nvSpPr>
            <p:cNvPr id="472" name="Isosceles Triangle 471"/>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73" name="Isosceles Triangle 472"/>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74" name="Group 473"/>
          <p:cNvGrpSpPr/>
          <p:nvPr/>
        </p:nvGrpSpPr>
        <p:grpSpPr>
          <a:xfrm>
            <a:off x="7793203" y="3142502"/>
            <a:ext cx="542191" cy="188075"/>
            <a:chOff x="3148505" y="2074106"/>
            <a:chExt cx="542191" cy="188075"/>
          </a:xfrm>
        </p:grpSpPr>
        <p:sp>
          <p:nvSpPr>
            <p:cNvPr id="475" name="Line 4"/>
            <p:cNvSpPr/>
            <p:nvPr/>
          </p:nvSpPr>
          <p:spPr>
            <a:xfrm>
              <a:off x="3148505" y="2196889"/>
              <a:ext cx="542191" cy="2964"/>
            </a:xfrm>
            <a:prstGeom prst="line">
              <a:avLst/>
            </a:prstGeom>
            <a:ln w="36000">
              <a:solidFill>
                <a:srgbClr val="AECF00"/>
              </a:solidFill>
              <a:round/>
              <a:headEnd type="none"/>
              <a:tailEnd type="arrow" w="sm" len="med"/>
            </a:ln>
          </p:spPr>
        </p:sp>
        <p:sp>
          <p:nvSpPr>
            <p:cNvPr id="476" name="Isosceles Triangle 475"/>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77" name="Isosceles Triangle 476"/>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78" name="Group 477"/>
          <p:cNvGrpSpPr/>
          <p:nvPr/>
        </p:nvGrpSpPr>
        <p:grpSpPr>
          <a:xfrm>
            <a:off x="7884707" y="3318579"/>
            <a:ext cx="542191" cy="188075"/>
            <a:chOff x="3148505" y="2074106"/>
            <a:chExt cx="542191" cy="188075"/>
          </a:xfrm>
        </p:grpSpPr>
        <p:sp>
          <p:nvSpPr>
            <p:cNvPr id="479" name="Line 4"/>
            <p:cNvSpPr/>
            <p:nvPr/>
          </p:nvSpPr>
          <p:spPr>
            <a:xfrm>
              <a:off x="3148505" y="2196889"/>
              <a:ext cx="542191" cy="2964"/>
            </a:xfrm>
            <a:prstGeom prst="line">
              <a:avLst/>
            </a:prstGeom>
            <a:ln w="36000">
              <a:solidFill>
                <a:srgbClr val="AECF00"/>
              </a:solidFill>
              <a:round/>
              <a:headEnd type="none"/>
              <a:tailEnd type="arrow" w="sm" len="med"/>
            </a:ln>
          </p:spPr>
        </p:sp>
        <p:sp>
          <p:nvSpPr>
            <p:cNvPr id="480" name="Isosceles Triangle 479"/>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81" name="Isosceles Triangle 480"/>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482" name="Group 481"/>
          <p:cNvGrpSpPr/>
          <p:nvPr/>
        </p:nvGrpSpPr>
        <p:grpSpPr>
          <a:xfrm>
            <a:off x="7982955" y="3500360"/>
            <a:ext cx="542191" cy="188075"/>
            <a:chOff x="3148505" y="2074106"/>
            <a:chExt cx="542191" cy="188075"/>
          </a:xfrm>
        </p:grpSpPr>
        <p:sp>
          <p:nvSpPr>
            <p:cNvPr id="483" name="Line 4"/>
            <p:cNvSpPr/>
            <p:nvPr/>
          </p:nvSpPr>
          <p:spPr>
            <a:xfrm>
              <a:off x="3148505" y="2196889"/>
              <a:ext cx="542191" cy="2964"/>
            </a:xfrm>
            <a:prstGeom prst="line">
              <a:avLst/>
            </a:prstGeom>
            <a:ln w="36000">
              <a:solidFill>
                <a:srgbClr val="AECF00"/>
              </a:solidFill>
              <a:round/>
              <a:headEnd type="none"/>
              <a:tailEnd type="arrow" w="sm" len="med"/>
            </a:ln>
          </p:spPr>
        </p:sp>
        <p:sp>
          <p:nvSpPr>
            <p:cNvPr id="484" name="Isosceles Triangle 483"/>
            <p:cNvSpPr/>
            <p:nvPr/>
          </p:nvSpPr>
          <p:spPr>
            <a:xfrm>
              <a:off x="3364498" y="2074106"/>
              <a:ext cx="53148" cy="124575"/>
            </a:xfrm>
            <a:prstGeom prst="triangle">
              <a:avLst/>
            </a:prstGeom>
            <a:solidFill>
              <a:srgbClr val="BBBD2B"/>
            </a:solidFill>
            <a:ln>
              <a:solidFill>
                <a:srgbClr val="BBBD2B"/>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485" name="Isosceles Triangle 484"/>
            <p:cNvSpPr/>
            <p:nvPr/>
          </p:nvSpPr>
          <p:spPr>
            <a:xfrm>
              <a:off x="3364498" y="2137606"/>
              <a:ext cx="53148" cy="124575"/>
            </a:xfrm>
            <a:prstGeom prst="triangle">
              <a:avLst/>
            </a:prstGeom>
            <a:solidFill>
              <a:schemeClr val="bg1"/>
            </a:solidFill>
            <a:ln>
              <a:solidFill>
                <a:schemeClr val="bg1"/>
              </a:solidFill>
            </a:ln>
            <a:effectLst/>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sp>
        <p:nvSpPr>
          <p:cNvPr id="486" name="TextBox 485"/>
          <p:cNvSpPr txBox="1"/>
          <p:nvPr/>
        </p:nvSpPr>
        <p:spPr>
          <a:xfrm>
            <a:off x="3434725" y="1718291"/>
            <a:ext cx="5057795" cy="215444"/>
          </a:xfrm>
          <a:prstGeom prst="rect">
            <a:avLst/>
          </a:prstGeom>
          <a:noFill/>
        </p:spPr>
        <p:txBody>
          <a:bodyPr wrap="none" rtlCol="0">
            <a:spAutoFit/>
          </a:bodyPr>
          <a:lstStyle/>
          <a:p>
            <a:r>
              <a:rPr lang="en-US" sz="800" dirty="0" smtClean="0"/>
              <a:t>ATG                                                                                                                                                                                                 STOP</a:t>
            </a:r>
            <a:endParaRPr lang="en-US" sz="800" dirty="0"/>
          </a:p>
        </p:txBody>
      </p:sp>
      <p:sp>
        <p:nvSpPr>
          <p:cNvPr id="487" name="Left Bracket 486"/>
          <p:cNvSpPr/>
          <p:nvPr/>
        </p:nvSpPr>
        <p:spPr>
          <a:xfrm>
            <a:off x="3234603" y="2058438"/>
            <a:ext cx="45719" cy="1567669"/>
          </a:xfrm>
          <a:prstGeom prst="leftBracket">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8" name="TextBox 487"/>
          <p:cNvSpPr txBox="1"/>
          <p:nvPr/>
        </p:nvSpPr>
        <p:spPr>
          <a:xfrm>
            <a:off x="272534" y="1315591"/>
            <a:ext cx="2689019" cy="2246769"/>
          </a:xfrm>
          <a:prstGeom prst="rect">
            <a:avLst/>
          </a:prstGeom>
          <a:noFill/>
        </p:spPr>
        <p:txBody>
          <a:bodyPr wrap="square" rtlCol="0">
            <a:spAutoFit/>
          </a:bodyPr>
          <a:lstStyle/>
          <a:p>
            <a:pPr algn="ctr"/>
            <a:r>
              <a:rPr lang="en-US" dirty="0" smtClean="0"/>
              <a:t>One codon-swap </a:t>
            </a:r>
            <a:r>
              <a:rPr lang="en-US" dirty="0" err="1" smtClean="0"/>
              <a:t>oligo</a:t>
            </a:r>
            <a:r>
              <a:rPr lang="en-US" dirty="0" smtClean="0"/>
              <a:t> for EACH codon</a:t>
            </a:r>
          </a:p>
          <a:p>
            <a:pPr algn="ctr"/>
            <a:endParaRPr lang="en-US" dirty="0" smtClean="0"/>
          </a:p>
          <a:p>
            <a:r>
              <a:rPr lang="en-US" dirty="0"/>
              <a:t>Central degenerate sequence NNK </a:t>
            </a:r>
            <a:endParaRPr lang="en-US" dirty="0" smtClean="0"/>
          </a:p>
          <a:p>
            <a:r>
              <a:rPr lang="en-US" dirty="0" smtClean="0"/>
              <a:t>(all 20 amino acids and only TAG stop*)</a:t>
            </a:r>
            <a:endParaRPr lang="en-US" dirty="0"/>
          </a:p>
        </p:txBody>
      </p:sp>
      <p:sp>
        <p:nvSpPr>
          <p:cNvPr id="262" name="TextBox 261"/>
          <p:cNvSpPr txBox="1"/>
          <p:nvPr/>
        </p:nvSpPr>
        <p:spPr>
          <a:xfrm>
            <a:off x="4938956" y="6519446"/>
            <a:ext cx="2702471" cy="338554"/>
          </a:xfrm>
          <a:prstGeom prst="rect">
            <a:avLst/>
          </a:prstGeom>
          <a:noFill/>
        </p:spPr>
        <p:txBody>
          <a:bodyPr wrap="none" rtlCol="0">
            <a:spAutoFit/>
          </a:bodyPr>
          <a:lstStyle/>
          <a:p>
            <a:r>
              <a:rPr lang="en-US" sz="1600" dirty="0" smtClean="0">
                <a:solidFill>
                  <a:schemeClr val="bg1">
                    <a:lumMod val="95000"/>
                  </a:schemeClr>
                </a:solidFill>
              </a:rPr>
              <a:t>(</a:t>
            </a:r>
            <a:r>
              <a:rPr lang="en-US" sz="1600" dirty="0" err="1" smtClean="0">
                <a:solidFill>
                  <a:schemeClr val="bg1">
                    <a:lumMod val="95000"/>
                  </a:schemeClr>
                </a:solidFill>
              </a:rPr>
              <a:t>Weile</a:t>
            </a:r>
            <a:r>
              <a:rPr lang="en-US" sz="1600" dirty="0" smtClean="0">
                <a:solidFill>
                  <a:schemeClr val="bg1">
                    <a:lumMod val="95000"/>
                  </a:schemeClr>
                </a:solidFill>
              </a:rPr>
              <a:t> et al., in preparation)</a:t>
            </a:r>
            <a:endParaRPr lang="en-US" sz="1600" dirty="0">
              <a:solidFill>
                <a:schemeClr val="bg1">
                  <a:lumMod val="95000"/>
                </a:schemeClr>
              </a:solidFill>
            </a:endParaRPr>
          </a:p>
        </p:txBody>
      </p:sp>
      <p:grpSp>
        <p:nvGrpSpPr>
          <p:cNvPr id="263" name="Group 13"/>
          <p:cNvGrpSpPr>
            <a:grpSpLocks/>
          </p:cNvGrpSpPr>
          <p:nvPr/>
        </p:nvGrpSpPr>
        <p:grpSpPr bwMode="auto">
          <a:xfrm>
            <a:off x="8422782" y="126247"/>
            <a:ext cx="631065" cy="639762"/>
            <a:chOff x="5342" y="59"/>
            <a:chExt cx="436" cy="403"/>
          </a:xfrm>
        </p:grpSpPr>
        <p:grpSp>
          <p:nvGrpSpPr>
            <p:cNvPr id="264" name="Group 3"/>
            <p:cNvGrpSpPr>
              <a:grpSpLocks/>
            </p:cNvGrpSpPr>
            <p:nvPr/>
          </p:nvGrpSpPr>
          <p:grpSpPr bwMode="auto">
            <a:xfrm>
              <a:off x="5424" y="59"/>
              <a:ext cx="277" cy="277"/>
              <a:chOff x="5373" y="3933"/>
              <a:chExt cx="387" cy="387"/>
            </a:xfrm>
          </p:grpSpPr>
          <p:sp>
            <p:nvSpPr>
              <p:cNvPr id="266"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267" name="Picture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68"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65"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338989755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POPcode</a:t>
            </a:r>
            <a:r>
              <a:rPr lang="en-US" dirty="0" smtClean="0"/>
              <a:t>: Cloning strategy</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5648" y="1255599"/>
            <a:ext cx="7323312" cy="5094879"/>
          </a:xfrm>
          <a:prstGeom prst="rect">
            <a:avLst/>
          </a:prstGeom>
        </p:spPr>
      </p:pic>
      <p:sp>
        <p:nvSpPr>
          <p:cNvPr id="4" name="TextBox 3"/>
          <p:cNvSpPr txBox="1"/>
          <p:nvPr/>
        </p:nvSpPr>
        <p:spPr>
          <a:xfrm>
            <a:off x="3714043" y="674865"/>
            <a:ext cx="2156177" cy="461665"/>
          </a:xfrm>
          <a:prstGeom prst="rect">
            <a:avLst/>
          </a:prstGeom>
          <a:noFill/>
        </p:spPr>
        <p:txBody>
          <a:bodyPr wrap="square" rtlCol="0">
            <a:spAutoFit/>
          </a:bodyPr>
          <a:lstStyle/>
          <a:p>
            <a:r>
              <a:rPr lang="en-US" sz="2400" dirty="0" smtClean="0"/>
              <a:t>POPcode</a:t>
            </a:r>
          </a:p>
        </p:txBody>
      </p:sp>
      <p:sp>
        <p:nvSpPr>
          <p:cNvPr id="152" name="TextBox 151"/>
          <p:cNvSpPr txBox="1"/>
          <p:nvPr/>
        </p:nvSpPr>
        <p:spPr>
          <a:xfrm>
            <a:off x="4938889" y="1233669"/>
            <a:ext cx="2545646" cy="369332"/>
          </a:xfrm>
          <a:prstGeom prst="rect">
            <a:avLst/>
          </a:prstGeom>
          <a:noFill/>
        </p:spPr>
        <p:txBody>
          <a:bodyPr wrap="square" rtlCol="0">
            <a:spAutoFit/>
          </a:bodyPr>
          <a:lstStyle/>
          <a:p>
            <a:r>
              <a:rPr lang="en-US" sz="1800" dirty="0" smtClean="0"/>
              <a:t>Gateway BP Cloning</a:t>
            </a:r>
          </a:p>
        </p:txBody>
      </p:sp>
      <p:sp>
        <p:nvSpPr>
          <p:cNvPr id="6" name="TextBox 5"/>
          <p:cNvSpPr txBox="1"/>
          <p:nvPr/>
        </p:nvSpPr>
        <p:spPr>
          <a:xfrm>
            <a:off x="4938956" y="6519446"/>
            <a:ext cx="2702471" cy="338554"/>
          </a:xfrm>
          <a:prstGeom prst="rect">
            <a:avLst/>
          </a:prstGeom>
          <a:noFill/>
        </p:spPr>
        <p:txBody>
          <a:bodyPr wrap="none" rtlCol="0">
            <a:spAutoFit/>
          </a:bodyPr>
          <a:lstStyle/>
          <a:p>
            <a:r>
              <a:rPr lang="en-US" sz="1600" dirty="0" smtClean="0">
                <a:solidFill>
                  <a:schemeClr val="bg1">
                    <a:lumMod val="95000"/>
                  </a:schemeClr>
                </a:solidFill>
              </a:rPr>
              <a:t>(</a:t>
            </a:r>
            <a:r>
              <a:rPr lang="en-US" sz="1600" dirty="0" err="1" smtClean="0">
                <a:solidFill>
                  <a:schemeClr val="bg1">
                    <a:lumMod val="95000"/>
                  </a:schemeClr>
                </a:solidFill>
              </a:rPr>
              <a:t>Weile</a:t>
            </a:r>
            <a:r>
              <a:rPr lang="en-US" sz="1600" dirty="0" smtClean="0">
                <a:solidFill>
                  <a:schemeClr val="bg1">
                    <a:lumMod val="95000"/>
                  </a:schemeClr>
                </a:solidFill>
              </a:rPr>
              <a:t> et al., in preparation)</a:t>
            </a:r>
            <a:endParaRPr lang="en-US" sz="1600" dirty="0">
              <a:solidFill>
                <a:schemeClr val="bg1">
                  <a:lumMod val="95000"/>
                </a:schemeClr>
              </a:solidFill>
            </a:endParaRPr>
          </a:p>
        </p:txBody>
      </p:sp>
      <p:grpSp>
        <p:nvGrpSpPr>
          <p:cNvPr id="7" name="Group 13"/>
          <p:cNvGrpSpPr>
            <a:grpSpLocks/>
          </p:cNvGrpSpPr>
          <p:nvPr/>
        </p:nvGrpSpPr>
        <p:grpSpPr bwMode="auto">
          <a:xfrm>
            <a:off x="8422782" y="126247"/>
            <a:ext cx="631065" cy="639762"/>
            <a:chOff x="5342" y="59"/>
            <a:chExt cx="436" cy="403"/>
          </a:xfrm>
        </p:grpSpPr>
        <p:grpSp>
          <p:nvGrpSpPr>
            <p:cNvPr id="8" name="Group 3"/>
            <p:cNvGrpSpPr>
              <a:grpSpLocks/>
            </p:cNvGrpSpPr>
            <p:nvPr/>
          </p:nvGrpSpPr>
          <p:grpSpPr bwMode="auto">
            <a:xfrm>
              <a:off x="5424" y="59"/>
              <a:ext cx="277" cy="277"/>
              <a:chOff x="5373" y="3933"/>
              <a:chExt cx="387" cy="387"/>
            </a:xfrm>
          </p:grpSpPr>
          <p:sp>
            <p:nvSpPr>
              <p:cNvPr id="10"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1"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2"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374674021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smtClean="0"/>
              <a:t>Outline</a:t>
            </a:r>
          </a:p>
        </p:txBody>
      </p:sp>
      <p:sp>
        <p:nvSpPr>
          <p:cNvPr id="6700035" name="Rectangle 3"/>
          <p:cNvSpPr>
            <a:spLocks noGrp="1" noChangeArrowheads="1"/>
          </p:cNvSpPr>
          <p:nvPr>
            <p:ph idx="4294967295"/>
          </p:nvPr>
        </p:nvSpPr>
        <p:spPr>
          <a:xfrm>
            <a:off x="0" y="636946"/>
            <a:ext cx="7018985" cy="5927725"/>
          </a:xfrm>
        </p:spPr>
        <p:txBody>
          <a:bodyPr rtlCol="0">
            <a:normAutofit/>
          </a:bodyPr>
          <a:lstStyle/>
          <a:p>
            <a:pPr marL="1031875" lvl="1" indent="-457200" fontAlgn="auto">
              <a:lnSpc>
                <a:spcPct val="90000"/>
              </a:lnSpc>
              <a:spcAft>
                <a:spcPts val="0"/>
              </a:spcAft>
              <a:buSzPct val="120000"/>
              <a:buFont typeface="Wingdings" pitchFamily="2" charset="2"/>
              <a:buChar char="Ø"/>
              <a:defRPr/>
            </a:pPr>
            <a:endParaRPr lang="en-US" b="1" dirty="0" smtClean="0"/>
          </a:p>
          <a:p>
            <a:pPr marL="1031875" lvl="1" indent="-457200" fontAlgn="auto">
              <a:lnSpc>
                <a:spcPct val="90000"/>
              </a:lnSpc>
              <a:spcAft>
                <a:spcPts val="0"/>
              </a:spcAft>
              <a:buSzPct val="120000"/>
              <a:buFont typeface="Wingdings" pitchFamily="2" charset="2"/>
              <a:buChar char="Ø"/>
              <a:defRPr/>
            </a:pPr>
            <a:endParaRPr lang="en-US" b="1" dirty="0" smtClean="0"/>
          </a:p>
          <a:p>
            <a:pPr marL="917575" lvl="1" indent="-342900" fontAlgn="auto">
              <a:lnSpc>
                <a:spcPct val="90000"/>
              </a:lnSpc>
              <a:spcAft>
                <a:spcPts val="0"/>
              </a:spcAft>
              <a:buSzPct val="120000"/>
              <a:buFont typeface="Wingdings" panose="05000000000000000000" pitchFamily="2" charset="2"/>
              <a:buChar char="Ø"/>
              <a:defRPr/>
            </a:pPr>
            <a:r>
              <a:rPr lang="en-US" b="1" dirty="0" smtClean="0"/>
              <a:t>Functional assay</a:t>
            </a:r>
          </a:p>
          <a:p>
            <a:pPr marL="917575" lvl="1" indent="-342900" fontAlgn="auto">
              <a:lnSpc>
                <a:spcPct val="90000"/>
              </a:lnSpc>
              <a:spcAft>
                <a:spcPts val="0"/>
              </a:spcAft>
              <a:buSzPct val="120000"/>
              <a:buFont typeface="Wingdings" panose="05000000000000000000" pitchFamily="2" charset="2"/>
              <a:buChar char="Ø"/>
              <a:defRPr/>
            </a:pPr>
            <a:r>
              <a:rPr lang="en-US" b="1" dirty="0" smtClean="0"/>
              <a:t>Mutagenesis method</a:t>
            </a:r>
          </a:p>
          <a:p>
            <a:pPr marL="917575" lvl="1" indent="-342900" fontAlgn="auto">
              <a:lnSpc>
                <a:spcPct val="90000"/>
              </a:lnSpc>
              <a:spcAft>
                <a:spcPts val="0"/>
              </a:spcAft>
              <a:buSzPct val="120000"/>
              <a:buFont typeface="Wingdings" panose="05000000000000000000" pitchFamily="2" charset="2"/>
              <a:buChar char="Ø"/>
              <a:defRPr/>
            </a:pPr>
            <a:r>
              <a:rPr lang="en-US" b="1" dirty="0" smtClean="0">
                <a:solidFill>
                  <a:schemeClr val="bg2">
                    <a:lumMod val="75000"/>
                  </a:schemeClr>
                </a:solidFill>
              </a:rPr>
              <a:t>Sequence-identifying mutagenized clones and their unique DNA barcodes</a:t>
            </a:r>
          </a:p>
          <a:p>
            <a:pPr marL="917575" lvl="1" indent="-342900" fontAlgn="auto">
              <a:lnSpc>
                <a:spcPct val="90000"/>
              </a:lnSpc>
              <a:spcAft>
                <a:spcPts val="0"/>
              </a:spcAft>
              <a:buSzPct val="120000"/>
              <a:buFont typeface="Wingdings" panose="05000000000000000000" pitchFamily="2" charset="2"/>
              <a:buChar char="Ø"/>
              <a:defRPr/>
            </a:pPr>
            <a:r>
              <a:rPr lang="en-US" b="1" dirty="0" smtClean="0">
                <a:solidFill>
                  <a:schemeClr val="tx2">
                    <a:lumMod val="75000"/>
                  </a:schemeClr>
                </a:solidFill>
              </a:rPr>
              <a:t>Pooled fitness measurements by barcode sequencing</a:t>
            </a:r>
          </a:p>
          <a:p>
            <a:pPr marL="917575" lvl="1" indent="-342900" fontAlgn="auto">
              <a:lnSpc>
                <a:spcPct val="90000"/>
              </a:lnSpc>
              <a:spcAft>
                <a:spcPts val="0"/>
              </a:spcAft>
              <a:buSzPct val="120000"/>
              <a:buFont typeface="Wingdings" panose="05000000000000000000" pitchFamily="2" charset="2"/>
              <a:buChar char="Ø"/>
              <a:defRPr/>
            </a:pPr>
            <a:r>
              <a:rPr lang="en-US" b="1" dirty="0" smtClean="0"/>
              <a:t>Results on UBE2I</a:t>
            </a:r>
            <a:endParaRPr lang="en-US" b="1" dirty="0"/>
          </a:p>
        </p:txBody>
      </p:sp>
      <p:pic>
        <p:nvPicPr>
          <p:cNvPr id="3" name="Picture 2"/>
          <p:cNvPicPr>
            <a:picLocks noChangeAspect="1"/>
          </p:cNvPicPr>
          <p:nvPr/>
        </p:nvPicPr>
        <p:blipFill>
          <a:blip r:embed="rId3"/>
          <a:stretch>
            <a:fillRect/>
          </a:stretch>
        </p:blipFill>
        <p:spPr>
          <a:xfrm>
            <a:off x="6558321" y="636946"/>
            <a:ext cx="2072763" cy="2072763"/>
          </a:xfrm>
          <a:prstGeom prst="rect">
            <a:avLst/>
          </a:prstGeom>
        </p:spPr>
      </p:pic>
      <p:pic>
        <p:nvPicPr>
          <p:cNvPr id="1026" name="Picture 2" descr="http://www.yeastgenome.org/wp-content/uploads/2012/04/SuperYeas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2439" y="804369"/>
            <a:ext cx="575882" cy="4739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5"/>
          <a:srcRect l="1992" t="23765" r="607" b="8814"/>
          <a:stretch/>
        </p:blipFill>
        <p:spPr>
          <a:xfrm>
            <a:off x="4731898" y="4275785"/>
            <a:ext cx="3652846" cy="1347544"/>
          </a:xfrm>
          <a:prstGeom prst="rect">
            <a:avLst/>
          </a:prstGeom>
        </p:spPr>
      </p:pic>
      <p:grpSp>
        <p:nvGrpSpPr>
          <p:cNvPr id="7" name="Group 13"/>
          <p:cNvGrpSpPr>
            <a:grpSpLocks/>
          </p:cNvGrpSpPr>
          <p:nvPr/>
        </p:nvGrpSpPr>
        <p:grpSpPr bwMode="auto">
          <a:xfrm>
            <a:off x="8422782" y="126247"/>
            <a:ext cx="631065" cy="639762"/>
            <a:chOff x="5342" y="59"/>
            <a:chExt cx="436" cy="403"/>
          </a:xfrm>
        </p:grpSpPr>
        <p:grpSp>
          <p:nvGrpSpPr>
            <p:cNvPr id="8" name="Group 3"/>
            <p:cNvGrpSpPr>
              <a:grpSpLocks/>
            </p:cNvGrpSpPr>
            <p:nvPr/>
          </p:nvGrpSpPr>
          <p:grpSpPr bwMode="auto">
            <a:xfrm>
              <a:off x="5424" y="59"/>
              <a:ext cx="277" cy="277"/>
              <a:chOff x="5373" y="3933"/>
              <a:chExt cx="387" cy="387"/>
            </a:xfrm>
          </p:grpSpPr>
          <p:sp>
            <p:nvSpPr>
              <p:cNvPr id="10"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1" name="Picture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2"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82844925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smtClean="0"/>
              <a:t>En</a:t>
            </a:r>
            <a:r>
              <a:rPr lang="en-CA" dirty="0" smtClean="0"/>
              <a:t> masse complementation scheme</a:t>
            </a:r>
            <a:endParaRPr lang="en-CA" dirty="0"/>
          </a:p>
        </p:txBody>
      </p:sp>
      <p:pic>
        <p:nvPicPr>
          <p:cNvPr id="3" name="Picture 2"/>
          <p:cNvPicPr>
            <a:picLocks noChangeAspect="1"/>
          </p:cNvPicPr>
          <p:nvPr/>
        </p:nvPicPr>
        <p:blipFill rotWithShape="1">
          <a:blip r:embed="rId2"/>
          <a:srcRect l="25353" t="35651" r="23868" b="5286"/>
          <a:stretch/>
        </p:blipFill>
        <p:spPr>
          <a:xfrm>
            <a:off x="816093" y="618185"/>
            <a:ext cx="7687228" cy="4765184"/>
          </a:xfrm>
          <a:prstGeom prst="rect">
            <a:avLst/>
          </a:prstGeom>
        </p:spPr>
      </p:pic>
      <p:sp>
        <p:nvSpPr>
          <p:cNvPr id="4" name="TextBox 3"/>
          <p:cNvSpPr txBox="1"/>
          <p:nvPr/>
        </p:nvSpPr>
        <p:spPr>
          <a:xfrm>
            <a:off x="1" y="5317183"/>
            <a:ext cx="9085098" cy="1015663"/>
          </a:xfrm>
          <a:prstGeom prst="rect">
            <a:avLst/>
          </a:prstGeom>
          <a:solidFill>
            <a:schemeClr val="bg1"/>
          </a:solidFill>
        </p:spPr>
        <p:txBody>
          <a:bodyPr wrap="square" rtlCol="0">
            <a:spAutoFit/>
          </a:bodyPr>
          <a:lstStyle/>
          <a:p>
            <a:r>
              <a:rPr lang="en-CA" dirty="0" smtClean="0">
                <a:solidFill>
                  <a:srgbClr val="0303FB"/>
                </a:solidFill>
              </a:rPr>
              <a:t>Like “Deep mutational scanning” ala Fowler, Fields </a:t>
            </a:r>
            <a:r>
              <a:rPr lang="en-CA" dirty="0" err="1" smtClean="0">
                <a:solidFill>
                  <a:srgbClr val="0303FB"/>
                </a:solidFill>
              </a:rPr>
              <a:t>Shendure</a:t>
            </a:r>
            <a:r>
              <a:rPr lang="en-CA" dirty="0">
                <a:solidFill>
                  <a:srgbClr val="0303FB"/>
                </a:solidFill>
              </a:rPr>
              <a:t> </a:t>
            </a:r>
            <a:r>
              <a:rPr lang="en-CA" u="sng" dirty="0" smtClean="0">
                <a:solidFill>
                  <a:srgbClr val="0303FB"/>
                </a:solidFill>
              </a:rPr>
              <a:t>except</a:t>
            </a:r>
            <a:r>
              <a:rPr lang="en-CA" dirty="0" smtClean="0">
                <a:solidFill>
                  <a:srgbClr val="0303FB"/>
                </a:solidFill>
              </a:rPr>
              <a:t>:</a:t>
            </a:r>
          </a:p>
          <a:p>
            <a:pPr algn="l"/>
            <a:r>
              <a:rPr lang="en-CA" dirty="0">
                <a:solidFill>
                  <a:srgbClr val="0303FB"/>
                </a:solidFill>
              </a:rPr>
              <a:t>	</a:t>
            </a:r>
            <a:r>
              <a:rPr lang="en-CA" dirty="0" smtClean="0">
                <a:solidFill>
                  <a:srgbClr val="0303FB"/>
                </a:solidFill>
              </a:rPr>
              <a:t>-complementation selection instead of Y2H</a:t>
            </a:r>
          </a:p>
          <a:p>
            <a:pPr algn="l"/>
            <a:r>
              <a:rPr lang="en-CA" dirty="0">
                <a:solidFill>
                  <a:srgbClr val="0303FB"/>
                </a:solidFill>
              </a:rPr>
              <a:t>	</a:t>
            </a:r>
            <a:r>
              <a:rPr lang="en-CA" dirty="0" smtClean="0">
                <a:solidFill>
                  <a:srgbClr val="0303FB"/>
                </a:solidFill>
              </a:rPr>
              <a:t>-barcode sequencing instead of direct sequencing</a:t>
            </a:r>
            <a:endParaRPr lang="en-CA" dirty="0">
              <a:solidFill>
                <a:srgbClr val="0303FB"/>
              </a:solidFill>
            </a:endParaRPr>
          </a:p>
        </p:txBody>
      </p:sp>
      <p:sp>
        <p:nvSpPr>
          <p:cNvPr id="5" name="TextBox 4"/>
          <p:cNvSpPr txBox="1"/>
          <p:nvPr/>
        </p:nvSpPr>
        <p:spPr>
          <a:xfrm>
            <a:off x="4938957" y="6519446"/>
            <a:ext cx="2702471" cy="338554"/>
          </a:xfrm>
          <a:prstGeom prst="rect">
            <a:avLst/>
          </a:prstGeom>
          <a:noFill/>
        </p:spPr>
        <p:txBody>
          <a:bodyPr wrap="none" rtlCol="0">
            <a:spAutoFit/>
          </a:bodyPr>
          <a:lstStyle/>
          <a:p>
            <a:r>
              <a:rPr lang="en-US" sz="1600" dirty="0" smtClean="0">
                <a:solidFill>
                  <a:schemeClr val="bg1">
                    <a:lumMod val="95000"/>
                  </a:schemeClr>
                </a:solidFill>
              </a:rPr>
              <a:t>(</a:t>
            </a:r>
            <a:r>
              <a:rPr lang="en-US" sz="1600" dirty="0" err="1" smtClean="0">
                <a:solidFill>
                  <a:schemeClr val="bg1">
                    <a:lumMod val="95000"/>
                  </a:schemeClr>
                </a:solidFill>
              </a:rPr>
              <a:t>Weile</a:t>
            </a:r>
            <a:r>
              <a:rPr lang="en-US" sz="1600" dirty="0" smtClean="0">
                <a:solidFill>
                  <a:schemeClr val="bg1">
                    <a:lumMod val="95000"/>
                  </a:schemeClr>
                </a:solidFill>
              </a:rPr>
              <a:t> et al., in preparation)</a:t>
            </a:r>
            <a:endParaRPr lang="en-US" sz="1600" dirty="0">
              <a:solidFill>
                <a:schemeClr val="bg1">
                  <a:lumMod val="95000"/>
                </a:schemeClr>
              </a:solidFill>
            </a:endParaRPr>
          </a:p>
        </p:txBody>
      </p:sp>
      <p:grpSp>
        <p:nvGrpSpPr>
          <p:cNvPr id="6" name="Group 13"/>
          <p:cNvGrpSpPr>
            <a:grpSpLocks/>
          </p:cNvGrpSpPr>
          <p:nvPr/>
        </p:nvGrpSpPr>
        <p:grpSpPr bwMode="auto">
          <a:xfrm>
            <a:off x="8422782" y="126247"/>
            <a:ext cx="631065" cy="639762"/>
            <a:chOff x="5342" y="59"/>
            <a:chExt cx="436" cy="403"/>
          </a:xfrm>
        </p:grpSpPr>
        <p:grpSp>
          <p:nvGrpSpPr>
            <p:cNvPr id="7" name="Group 3"/>
            <p:cNvGrpSpPr>
              <a:grpSpLocks/>
            </p:cNvGrpSpPr>
            <p:nvPr/>
          </p:nvGrpSpPr>
          <p:grpSpPr bwMode="auto">
            <a:xfrm>
              <a:off x="5424" y="59"/>
              <a:ext cx="277" cy="277"/>
              <a:chOff x="5373" y="3933"/>
              <a:chExt cx="387" cy="387"/>
            </a:xfrm>
          </p:grpSpPr>
          <p:sp>
            <p:nvSpPr>
              <p:cNvPr id="9"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0"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245848207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smtClean="0"/>
              <a:t>Outline</a:t>
            </a:r>
          </a:p>
        </p:txBody>
      </p:sp>
      <p:sp>
        <p:nvSpPr>
          <p:cNvPr id="6700035" name="Rectangle 3"/>
          <p:cNvSpPr>
            <a:spLocks noGrp="1" noChangeArrowheads="1"/>
          </p:cNvSpPr>
          <p:nvPr>
            <p:ph idx="4294967295"/>
          </p:nvPr>
        </p:nvSpPr>
        <p:spPr>
          <a:xfrm>
            <a:off x="0" y="636946"/>
            <a:ext cx="7018985" cy="5927725"/>
          </a:xfrm>
        </p:spPr>
        <p:txBody>
          <a:bodyPr rtlCol="0">
            <a:normAutofit/>
          </a:bodyPr>
          <a:lstStyle/>
          <a:p>
            <a:pPr marL="1031875" lvl="1" indent="-457200" fontAlgn="auto">
              <a:lnSpc>
                <a:spcPct val="90000"/>
              </a:lnSpc>
              <a:spcAft>
                <a:spcPts val="0"/>
              </a:spcAft>
              <a:buSzPct val="120000"/>
              <a:buFont typeface="Wingdings" pitchFamily="2" charset="2"/>
              <a:buChar char="Ø"/>
              <a:defRPr/>
            </a:pPr>
            <a:endParaRPr lang="en-US" b="1" dirty="0" smtClean="0"/>
          </a:p>
          <a:p>
            <a:pPr marL="1031875" lvl="1" indent="-457200" fontAlgn="auto">
              <a:lnSpc>
                <a:spcPct val="90000"/>
              </a:lnSpc>
              <a:spcAft>
                <a:spcPts val="0"/>
              </a:spcAft>
              <a:buSzPct val="120000"/>
              <a:buFont typeface="Wingdings" pitchFamily="2" charset="2"/>
              <a:buChar char="Ø"/>
              <a:defRPr/>
            </a:pPr>
            <a:endParaRPr lang="en-US" b="1" dirty="0" smtClean="0"/>
          </a:p>
          <a:p>
            <a:pPr marL="917575" lvl="1" indent="-342900" fontAlgn="auto">
              <a:lnSpc>
                <a:spcPct val="90000"/>
              </a:lnSpc>
              <a:spcAft>
                <a:spcPts val="0"/>
              </a:spcAft>
              <a:buSzPct val="120000"/>
              <a:buFont typeface="Wingdings" panose="05000000000000000000" pitchFamily="2" charset="2"/>
              <a:buChar char="Ø"/>
              <a:defRPr/>
            </a:pPr>
            <a:r>
              <a:rPr lang="en-US" b="1" dirty="0" smtClean="0"/>
              <a:t>Functional assay</a:t>
            </a:r>
          </a:p>
          <a:p>
            <a:pPr marL="917575" lvl="1" indent="-342900" fontAlgn="auto">
              <a:lnSpc>
                <a:spcPct val="90000"/>
              </a:lnSpc>
              <a:spcAft>
                <a:spcPts val="0"/>
              </a:spcAft>
              <a:buSzPct val="120000"/>
              <a:buFont typeface="Wingdings" panose="05000000000000000000" pitchFamily="2" charset="2"/>
              <a:buChar char="Ø"/>
              <a:defRPr/>
            </a:pPr>
            <a:r>
              <a:rPr lang="en-US" b="1" dirty="0" smtClean="0"/>
              <a:t>Mutagenesis method</a:t>
            </a:r>
          </a:p>
          <a:p>
            <a:pPr marL="917575" lvl="1" indent="-342900" fontAlgn="auto">
              <a:lnSpc>
                <a:spcPct val="90000"/>
              </a:lnSpc>
              <a:spcAft>
                <a:spcPts val="0"/>
              </a:spcAft>
              <a:buSzPct val="120000"/>
              <a:buFont typeface="Wingdings" panose="05000000000000000000" pitchFamily="2" charset="2"/>
              <a:buChar char="Ø"/>
              <a:defRPr/>
            </a:pPr>
            <a:r>
              <a:rPr lang="en-US" b="1" dirty="0" smtClean="0">
                <a:solidFill>
                  <a:schemeClr val="bg2">
                    <a:lumMod val="75000"/>
                  </a:schemeClr>
                </a:solidFill>
              </a:rPr>
              <a:t>Sequence-identifying mutagenized clones and their unique DNA barcodes</a:t>
            </a:r>
          </a:p>
          <a:p>
            <a:pPr marL="917575" lvl="1" indent="-342900" fontAlgn="auto">
              <a:lnSpc>
                <a:spcPct val="90000"/>
              </a:lnSpc>
              <a:spcAft>
                <a:spcPts val="0"/>
              </a:spcAft>
              <a:buSzPct val="120000"/>
              <a:buFont typeface="Wingdings" panose="05000000000000000000" pitchFamily="2" charset="2"/>
              <a:buChar char="Ø"/>
              <a:defRPr/>
            </a:pPr>
            <a:r>
              <a:rPr lang="en-US" b="1" dirty="0" smtClean="0"/>
              <a:t>Pooled fitness measurements by barcode sequencing</a:t>
            </a:r>
          </a:p>
          <a:p>
            <a:pPr marL="917575" lvl="1" indent="-342900" fontAlgn="auto">
              <a:lnSpc>
                <a:spcPct val="90000"/>
              </a:lnSpc>
              <a:spcAft>
                <a:spcPts val="0"/>
              </a:spcAft>
              <a:buSzPct val="120000"/>
              <a:buFont typeface="Wingdings" panose="05000000000000000000" pitchFamily="2" charset="2"/>
              <a:buChar char="Ø"/>
              <a:defRPr/>
            </a:pPr>
            <a:r>
              <a:rPr lang="en-US" b="1" dirty="0" smtClean="0">
                <a:solidFill>
                  <a:schemeClr val="tx2">
                    <a:lumMod val="75000"/>
                  </a:schemeClr>
                </a:solidFill>
              </a:rPr>
              <a:t>Results on UBE2I</a:t>
            </a:r>
            <a:endParaRPr lang="en-US" b="1" dirty="0">
              <a:solidFill>
                <a:schemeClr val="tx2">
                  <a:lumMod val="75000"/>
                </a:schemeClr>
              </a:solidFill>
            </a:endParaRPr>
          </a:p>
        </p:txBody>
      </p:sp>
      <p:pic>
        <p:nvPicPr>
          <p:cNvPr id="3" name="Picture 2"/>
          <p:cNvPicPr>
            <a:picLocks noChangeAspect="1"/>
          </p:cNvPicPr>
          <p:nvPr/>
        </p:nvPicPr>
        <p:blipFill>
          <a:blip r:embed="rId3"/>
          <a:stretch>
            <a:fillRect/>
          </a:stretch>
        </p:blipFill>
        <p:spPr>
          <a:xfrm>
            <a:off x="6558321" y="636946"/>
            <a:ext cx="2072763" cy="2072763"/>
          </a:xfrm>
          <a:prstGeom prst="rect">
            <a:avLst/>
          </a:prstGeom>
        </p:spPr>
      </p:pic>
      <p:pic>
        <p:nvPicPr>
          <p:cNvPr id="1026" name="Picture 2" descr="http://www.yeastgenome.org/wp-content/uploads/2012/04/SuperYeas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2439" y="804369"/>
            <a:ext cx="575882" cy="4739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5"/>
          <a:srcRect l="1992" t="23765" r="607" b="8814"/>
          <a:stretch/>
        </p:blipFill>
        <p:spPr>
          <a:xfrm>
            <a:off x="4731898" y="4275785"/>
            <a:ext cx="3652846" cy="1347544"/>
          </a:xfrm>
          <a:prstGeom prst="rect">
            <a:avLst/>
          </a:prstGeom>
        </p:spPr>
      </p:pic>
      <p:grpSp>
        <p:nvGrpSpPr>
          <p:cNvPr id="7" name="Group 13"/>
          <p:cNvGrpSpPr>
            <a:grpSpLocks/>
          </p:cNvGrpSpPr>
          <p:nvPr/>
        </p:nvGrpSpPr>
        <p:grpSpPr bwMode="auto">
          <a:xfrm>
            <a:off x="8422782" y="126247"/>
            <a:ext cx="631065" cy="639762"/>
            <a:chOff x="5342" y="59"/>
            <a:chExt cx="436" cy="403"/>
          </a:xfrm>
        </p:grpSpPr>
        <p:grpSp>
          <p:nvGrpSpPr>
            <p:cNvPr id="8" name="Group 3"/>
            <p:cNvGrpSpPr>
              <a:grpSpLocks/>
            </p:cNvGrpSpPr>
            <p:nvPr/>
          </p:nvGrpSpPr>
          <p:grpSpPr bwMode="auto">
            <a:xfrm>
              <a:off x="5424" y="59"/>
              <a:ext cx="277" cy="277"/>
              <a:chOff x="5373" y="3933"/>
              <a:chExt cx="387" cy="387"/>
            </a:xfrm>
          </p:grpSpPr>
          <p:sp>
            <p:nvSpPr>
              <p:cNvPr id="10"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1" name="Picture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2"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195509379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smtClean="0"/>
              <a:t>POPCode</a:t>
            </a:r>
            <a:r>
              <a:rPr lang="en-CA" dirty="0" smtClean="0"/>
              <a:t> Pilot 1: Sumo </a:t>
            </a:r>
            <a:r>
              <a:rPr lang="en-CA" dirty="0" err="1" smtClean="0"/>
              <a:t>conjugase</a:t>
            </a:r>
            <a:r>
              <a:rPr lang="en-CA" dirty="0" smtClean="0"/>
              <a:t> UBE2I</a:t>
            </a:r>
            <a:endParaRPr lang="en-CA" dirty="0"/>
          </a:p>
        </p:txBody>
      </p:sp>
      <p:pic>
        <p:nvPicPr>
          <p:cNvPr id="6148" name="Picture 4" descr="https://lh4.googleusercontent.com/AXVEcvVIoQrbiLbLYZfMfR9Q4EswpU8Dvm4Nv48BtG4zSPu-NdP8_r1MyQ8a7X7rFPpqhOicbO2541Whh-tn5ukZey1ZC1xU4KN7tIdsf2EDJz9a1SwS_kWVrg8Rcilok_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402726">
            <a:off x="215030" y="2524258"/>
            <a:ext cx="5622027" cy="377382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926171" y="822681"/>
            <a:ext cx="4076161" cy="2677656"/>
          </a:xfrm>
          <a:prstGeom prst="rect">
            <a:avLst/>
          </a:prstGeom>
        </p:spPr>
        <p:txBody>
          <a:bodyPr wrap="square">
            <a:spAutoFit/>
          </a:bodyPr>
          <a:lstStyle/>
          <a:p>
            <a:r>
              <a:rPr lang="en-CA" sz="2400" b="1" dirty="0"/>
              <a:t>Why </a:t>
            </a:r>
            <a:r>
              <a:rPr lang="en-CA" sz="2400" b="1" dirty="0" smtClean="0"/>
              <a:t>UBE2I?</a:t>
            </a:r>
            <a:endParaRPr lang="en-CA" sz="2400" b="1" dirty="0"/>
          </a:p>
          <a:p>
            <a:pPr marL="342900" indent="-342900" algn="l">
              <a:buFont typeface="Wingdings" panose="05000000000000000000" pitchFamily="2" charset="2"/>
              <a:buChar char="Ø"/>
            </a:pPr>
            <a:r>
              <a:rPr lang="en-CA" sz="2400" dirty="0" smtClean="0"/>
              <a:t>Yeast functional complementation</a:t>
            </a:r>
          </a:p>
          <a:p>
            <a:pPr marL="342900" indent="-342900" algn="l">
              <a:buFont typeface="Wingdings" panose="05000000000000000000" pitchFamily="2" charset="2"/>
              <a:buChar char="Ø"/>
            </a:pPr>
            <a:r>
              <a:rPr lang="en-CA" sz="2400" dirty="0" smtClean="0"/>
              <a:t>19 Y2H interactions</a:t>
            </a:r>
            <a:endParaRPr lang="en-CA" sz="2400" dirty="0"/>
          </a:p>
          <a:p>
            <a:pPr marL="342900" indent="-342900" algn="l">
              <a:buFont typeface="Wingdings" panose="05000000000000000000" pitchFamily="2" charset="2"/>
              <a:buChar char="Ø"/>
            </a:pPr>
            <a:r>
              <a:rPr lang="en-CA" sz="2400" dirty="0"/>
              <a:t>Co-crystal </a:t>
            </a:r>
            <a:r>
              <a:rPr lang="en-CA" sz="2400" dirty="0" smtClean="0"/>
              <a:t>structures</a:t>
            </a:r>
          </a:p>
          <a:p>
            <a:pPr marL="342900" indent="-342900" algn="l">
              <a:buFont typeface="Wingdings" panose="05000000000000000000" pitchFamily="2" charset="2"/>
              <a:buChar char="Ø"/>
            </a:pPr>
            <a:r>
              <a:rPr lang="en-CA" sz="2400" dirty="0" smtClean="0"/>
              <a:t>Somatic cancer mutations of unknown significance</a:t>
            </a:r>
            <a:endParaRPr lang="en-CA" sz="2400" dirty="0"/>
          </a:p>
        </p:txBody>
      </p:sp>
      <p:grpSp>
        <p:nvGrpSpPr>
          <p:cNvPr id="6" name="Group 13"/>
          <p:cNvGrpSpPr>
            <a:grpSpLocks/>
          </p:cNvGrpSpPr>
          <p:nvPr/>
        </p:nvGrpSpPr>
        <p:grpSpPr bwMode="auto">
          <a:xfrm>
            <a:off x="8422782" y="126247"/>
            <a:ext cx="631065" cy="639762"/>
            <a:chOff x="5342" y="59"/>
            <a:chExt cx="436" cy="403"/>
          </a:xfrm>
        </p:grpSpPr>
        <p:grpSp>
          <p:nvGrpSpPr>
            <p:cNvPr id="7" name="Group 3"/>
            <p:cNvGrpSpPr>
              <a:grpSpLocks/>
            </p:cNvGrpSpPr>
            <p:nvPr/>
          </p:nvGrpSpPr>
          <p:grpSpPr bwMode="auto">
            <a:xfrm>
              <a:off x="5424" y="59"/>
              <a:ext cx="277" cy="277"/>
              <a:chOff x="5373" y="3933"/>
              <a:chExt cx="387" cy="387"/>
            </a:xfrm>
          </p:grpSpPr>
          <p:sp>
            <p:nvSpPr>
              <p:cNvPr id="9"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0"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292139882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UBE2I: Pilot complementation project</a:t>
            </a:r>
            <a:endParaRPr lang="en-US" dirty="0"/>
          </a:p>
        </p:txBody>
      </p:sp>
      <p:sp>
        <p:nvSpPr>
          <p:cNvPr id="5" name="Rectangle 4"/>
          <p:cNvSpPr/>
          <p:nvPr/>
        </p:nvSpPr>
        <p:spPr>
          <a:xfrm>
            <a:off x="223132" y="769602"/>
            <a:ext cx="8533341" cy="707886"/>
          </a:xfrm>
          <a:prstGeom prst="rect">
            <a:avLst/>
          </a:prstGeom>
        </p:spPr>
        <p:txBody>
          <a:bodyPr wrap="square">
            <a:spAutoFit/>
          </a:bodyPr>
          <a:lstStyle/>
          <a:p>
            <a:r>
              <a:rPr lang="en-US" b="1" u="sng" dirty="0" smtClean="0"/>
              <a:t>UBE2I:  </a:t>
            </a:r>
            <a:r>
              <a:rPr lang="en-US" u="sng" dirty="0" smtClean="0"/>
              <a:t>Set of 6548 DNA-barcoded </a:t>
            </a:r>
            <a:r>
              <a:rPr lang="en-US" b="1" u="sng" dirty="0" smtClean="0"/>
              <a:t>expression </a:t>
            </a:r>
            <a:r>
              <a:rPr lang="en-US" u="sng" dirty="0" smtClean="0"/>
              <a:t>clones </a:t>
            </a:r>
          </a:p>
          <a:p>
            <a:r>
              <a:rPr lang="en-US" dirty="0" smtClean="0"/>
              <a:t>(1847 unique amino acid changes)</a:t>
            </a:r>
            <a:endParaRPr lang="en-US" dirty="0"/>
          </a:p>
        </p:txBody>
      </p:sp>
      <p:pic>
        <p:nvPicPr>
          <p:cNvPr id="7" name="Picture 6"/>
          <p:cNvPicPr>
            <a:picLocks noChangeAspect="1"/>
          </p:cNvPicPr>
          <p:nvPr/>
        </p:nvPicPr>
        <p:blipFill rotWithShape="1">
          <a:blip r:embed="rId2"/>
          <a:srcRect l="6622" t="31503" r="1698" b="19678"/>
          <a:stretch/>
        </p:blipFill>
        <p:spPr>
          <a:xfrm>
            <a:off x="83801" y="1505401"/>
            <a:ext cx="8970045" cy="4972674"/>
          </a:xfrm>
          <a:prstGeom prst="rect">
            <a:avLst/>
          </a:prstGeom>
        </p:spPr>
      </p:pic>
      <p:sp>
        <p:nvSpPr>
          <p:cNvPr id="6" name="TextBox 5"/>
          <p:cNvSpPr txBox="1"/>
          <p:nvPr/>
        </p:nvSpPr>
        <p:spPr>
          <a:xfrm>
            <a:off x="4951836" y="6519446"/>
            <a:ext cx="2702471" cy="338554"/>
          </a:xfrm>
          <a:prstGeom prst="rect">
            <a:avLst/>
          </a:prstGeom>
          <a:noFill/>
        </p:spPr>
        <p:txBody>
          <a:bodyPr wrap="none" rtlCol="0">
            <a:spAutoFit/>
          </a:bodyPr>
          <a:lstStyle/>
          <a:p>
            <a:r>
              <a:rPr lang="en-US" sz="1600" dirty="0" smtClean="0">
                <a:solidFill>
                  <a:schemeClr val="bg1">
                    <a:lumMod val="95000"/>
                  </a:schemeClr>
                </a:solidFill>
              </a:rPr>
              <a:t>(</a:t>
            </a:r>
            <a:r>
              <a:rPr lang="en-US" sz="1600" dirty="0" err="1" smtClean="0">
                <a:solidFill>
                  <a:schemeClr val="bg1">
                    <a:lumMod val="95000"/>
                  </a:schemeClr>
                </a:solidFill>
              </a:rPr>
              <a:t>Weile</a:t>
            </a:r>
            <a:r>
              <a:rPr lang="en-US" sz="1600" dirty="0" smtClean="0">
                <a:solidFill>
                  <a:schemeClr val="bg1">
                    <a:lumMod val="95000"/>
                  </a:schemeClr>
                </a:solidFill>
              </a:rPr>
              <a:t> et al., in preparation)</a:t>
            </a:r>
            <a:endParaRPr lang="en-US" sz="1600" dirty="0">
              <a:solidFill>
                <a:schemeClr val="bg1">
                  <a:lumMod val="95000"/>
                </a:schemeClr>
              </a:solidFill>
            </a:endParaRPr>
          </a:p>
        </p:txBody>
      </p:sp>
      <p:grpSp>
        <p:nvGrpSpPr>
          <p:cNvPr id="8" name="Group 13"/>
          <p:cNvGrpSpPr>
            <a:grpSpLocks/>
          </p:cNvGrpSpPr>
          <p:nvPr/>
        </p:nvGrpSpPr>
        <p:grpSpPr bwMode="auto">
          <a:xfrm>
            <a:off x="8422782" y="126247"/>
            <a:ext cx="631065" cy="639762"/>
            <a:chOff x="5342" y="59"/>
            <a:chExt cx="436" cy="403"/>
          </a:xfrm>
        </p:grpSpPr>
        <p:grpSp>
          <p:nvGrpSpPr>
            <p:cNvPr id="9" name="Group 3"/>
            <p:cNvGrpSpPr>
              <a:grpSpLocks/>
            </p:cNvGrpSpPr>
            <p:nvPr/>
          </p:nvGrpSpPr>
          <p:grpSpPr bwMode="auto">
            <a:xfrm>
              <a:off x="5424" y="59"/>
              <a:ext cx="277" cy="277"/>
              <a:chOff x="5373" y="3933"/>
              <a:chExt cx="387" cy="387"/>
            </a:xfrm>
          </p:grpSpPr>
          <p:sp>
            <p:nvSpPr>
              <p:cNvPr id="11"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2"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212841681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UBE2I*: Scoring</a:t>
            </a:r>
            <a:endParaRPr lang="en-US" dirty="0"/>
          </a:p>
        </p:txBody>
      </p:sp>
      <p:sp>
        <p:nvSpPr>
          <p:cNvPr id="6" name="TextBox 5"/>
          <p:cNvSpPr txBox="1"/>
          <p:nvPr/>
        </p:nvSpPr>
        <p:spPr>
          <a:xfrm>
            <a:off x="4951836" y="6519446"/>
            <a:ext cx="2702471" cy="338554"/>
          </a:xfrm>
          <a:prstGeom prst="rect">
            <a:avLst/>
          </a:prstGeom>
          <a:noFill/>
        </p:spPr>
        <p:txBody>
          <a:bodyPr wrap="none" rtlCol="0">
            <a:spAutoFit/>
          </a:bodyPr>
          <a:lstStyle/>
          <a:p>
            <a:r>
              <a:rPr lang="en-US" sz="1600" dirty="0" smtClean="0">
                <a:solidFill>
                  <a:schemeClr val="bg1">
                    <a:lumMod val="95000"/>
                  </a:schemeClr>
                </a:solidFill>
              </a:rPr>
              <a:t>(</a:t>
            </a:r>
            <a:r>
              <a:rPr lang="en-US" sz="1600" dirty="0" err="1" smtClean="0">
                <a:solidFill>
                  <a:schemeClr val="bg1">
                    <a:lumMod val="95000"/>
                  </a:schemeClr>
                </a:solidFill>
              </a:rPr>
              <a:t>Weile</a:t>
            </a:r>
            <a:r>
              <a:rPr lang="en-US" sz="1600" dirty="0" smtClean="0">
                <a:solidFill>
                  <a:schemeClr val="bg1">
                    <a:lumMod val="95000"/>
                  </a:schemeClr>
                </a:solidFill>
              </a:rPr>
              <a:t> et al., in preparation)</a:t>
            </a:r>
            <a:endParaRPr lang="en-US" sz="1600" dirty="0">
              <a:solidFill>
                <a:schemeClr val="bg1">
                  <a:lumMod val="95000"/>
                </a:schemeClr>
              </a:solidFill>
            </a:endParaRPr>
          </a:p>
        </p:txBody>
      </p:sp>
      <p:grpSp>
        <p:nvGrpSpPr>
          <p:cNvPr id="8" name="Group 13"/>
          <p:cNvGrpSpPr>
            <a:grpSpLocks/>
          </p:cNvGrpSpPr>
          <p:nvPr/>
        </p:nvGrpSpPr>
        <p:grpSpPr bwMode="auto">
          <a:xfrm>
            <a:off x="8422782" y="126247"/>
            <a:ext cx="631065" cy="639762"/>
            <a:chOff x="5342" y="59"/>
            <a:chExt cx="436" cy="403"/>
          </a:xfrm>
        </p:grpSpPr>
        <p:grpSp>
          <p:nvGrpSpPr>
            <p:cNvPr id="9" name="Group 3"/>
            <p:cNvGrpSpPr>
              <a:grpSpLocks/>
            </p:cNvGrpSpPr>
            <p:nvPr/>
          </p:nvGrpSpPr>
          <p:grpSpPr bwMode="auto">
            <a:xfrm>
              <a:off x="5424" y="59"/>
              <a:ext cx="277" cy="277"/>
              <a:chOff x="5373" y="3933"/>
              <a:chExt cx="387" cy="387"/>
            </a:xfrm>
          </p:grpSpPr>
          <p:sp>
            <p:nvSpPr>
              <p:cNvPr id="11"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2" name="Picture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3"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pic>
        <p:nvPicPr>
          <p:cNvPr id="2" name="Picture 1"/>
          <p:cNvPicPr>
            <a:picLocks noChangeAspect="1"/>
          </p:cNvPicPr>
          <p:nvPr/>
        </p:nvPicPr>
        <p:blipFill rotWithShape="1">
          <a:blip r:embed="rId3"/>
          <a:srcRect l="27628" t="9831" r="24854" b="1008"/>
          <a:stretch/>
        </p:blipFill>
        <p:spPr>
          <a:xfrm>
            <a:off x="4237148" y="638830"/>
            <a:ext cx="3044529" cy="3044528"/>
          </a:xfrm>
          <a:prstGeom prst="rect">
            <a:avLst/>
          </a:prstGeom>
        </p:spPr>
      </p:pic>
      <p:sp>
        <p:nvSpPr>
          <p:cNvPr id="4" name="TextBox 3"/>
          <p:cNvSpPr txBox="1"/>
          <p:nvPr/>
        </p:nvSpPr>
        <p:spPr>
          <a:xfrm>
            <a:off x="-146272" y="5845384"/>
            <a:ext cx="3762592" cy="707886"/>
          </a:xfrm>
          <a:prstGeom prst="rect">
            <a:avLst/>
          </a:prstGeom>
          <a:noFill/>
        </p:spPr>
        <p:txBody>
          <a:bodyPr wrap="square" rtlCol="0">
            <a:spAutoFit/>
          </a:bodyPr>
          <a:lstStyle/>
          <a:p>
            <a:r>
              <a:rPr lang="en-CA" dirty="0" smtClean="0"/>
              <a:t>*This is a different UBE2I dataset than CAGI</a:t>
            </a:r>
            <a:endParaRPr lang="en-CA" dirty="0"/>
          </a:p>
        </p:txBody>
      </p:sp>
      <p:pic>
        <p:nvPicPr>
          <p:cNvPr id="14" name="Picture 13"/>
          <p:cNvPicPr>
            <a:picLocks noChangeAspect="1"/>
          </p:cNvPicPr>
          <p:nvPr/>
        </p:nvPicPr>
        <p:blipFill rotWithShape="1">
          <a:blip r:embed="rId4"/>
          <a:srcRect l="28815" t="34957" r="28221" b="2865"/>
          <a:stretch/>
        </p:blipFill>
        <p:spPr>
          <a:xfrm>
            <a:off x="4443211" y="3755535"/>
            <a:ext cx="2985862" cy="2443792"/>
          </a:xfrm>
          <a:prstGeom prst="rect">
            <a:avLst/>
          </a:prstGeom>
        </p:spPr>
      </p:pic>
      <p:sp>
        <p:nvSpPr>
          <p:cNvPr id="15" name="TextBox 14"/>
          <p:cNvSpPr txBox="1"/>
          <p:nvPr/>
        </p:nvSpPr>
        <p:spPr>
          <a:xfrm>
            <a:off x="1030008" y="1558590"/>
            <a:ext cx="2651688" cy="400110"/>
          </a:xfrm>
          <a:prstGeom prst="rect">
            <a:avLst/>
          </a:prstGeom>
          <a:noFill/>
        </p:spPr>
        <p:txBody>
          <a:bodyPr wrap="none" rtlCol="0">
            <a:spAutoFit/>
          </a:bodyPr>
          <a:lstStyle/>
          <a:p>
            <a:r>
              <a:rPr lang="en-CA" dirty="0" smtClean="0"/>
              <a:t>All Non-</a:t>
            </a:r>
            <a:r>
              <a:rPr lang="en-CA" dirty="0" err="1"/>
              <a:t>S</a:t>
            </a:r>
            <a:r>
              <a:rPr lang="en-CA" dirty="0" err="1" smtClean="0"/>
              <a:t>ynomymous</a:t>
            </a:r>
            <a:endParaRPr lang="en-CA" dirty="0"/>
          </a:p>
        </p:txBody>
      </p:sp>
      <p:sp>
        <p:nvSpPr>
          <p:cNvPr id="16" name="TextBox 15"/>
          <p:cNvSpPr txBox="1"/>
          <p:nvPr/>
        </p:nvSpPr>
        <p:spPr>
          <a:xfrm>
            <a:off x="1565361" y="3755535"/>
            <a:ext cx="1808507" cy="1015663"/>
          </a:xfrm>
          <a:prstGeom prst="rect">
            <a:avLst/>
          </a:prstGeom>
          <a:noFill/>
        </p:spPr>
        <p:txBody>
          <a:bodyPr wrap="none" rtlCol="0">
            <a:spAutoFit/>
          </a:bodyPr>
          <a:lstStyle/>
          <a:p>
            <a:r>
              <a:rPr lang="en-CA" dirty="0" err="1" smtClean="0"/>
              <a:t>Synomymous</a:t>
            </a:r>
            <a:r>
              <a:rPr lang="en-CA" dirty="0" smtClean="0"/>
              <a:t> </a:t>
            </a:r>
          </a:p>
          <a:p>
            <a:r>
              <a:rPr lang="en-CA" dirty="0" smtClean="0"/>
              <a:t>and </a:t>
            </a:r>
          </a:p>
          <a:p>
            <a:r>
              <a:rPr lang="en-CA" dirty="0" smtClean="0"/>
              <a:t>Nonsense</a:t>
            </a:r>
            <a:endParaRPr lang="en-CA" dirty="0"/>
          </a:p>
        </p:txBody>
      </p:sp>
    </p:spTree>
    <p:extLst>
      <p:ext uri="{BB962C8B-B14F-4D97-AF65-F5344CB8AC3E}">
        <p14:creationId xmlns:p14="http://schemas.microsoft.com/office/powerpoint/2010/main" val="297168429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UBE2I: </a:t>
            </a:r>
            <a:r>
              <a:rPr lang="en-CA" dirty="0" err="1" smtClean="0"/>
              <a:t>Genophenogram</a:t>
            </a:r>
            <a:endParaRPr lang="en-CA" dirty="0"/>
          </a:p>
        </p:txBody>
      </p:sp>
      <p:pic>
        <p:nvPicPr>
          <p:cNvPr id="3" name="Picture 2"/>
          <p:cNvPicPr>
            <a:picLocks noChangeAspect="1"/>
          </p:cNvPicPr>
          <p:nvPr/>
        </p:nvPicPr>
        <p:blipFill rotWithShape="1">
          <a:blip r:embed="rId2"/>
          <a:srcRect l="23926" t="44123" r="20768" b="5996"/>
          <a:stretch/>
        </p:blipFill>
        <p:spPr>
          <a:xfrm>
            <a:off x="296212" y="2413710"/>
            <a:ext cx="8428945" cy="4051483"/>
          </a:xfrm>
          <a:prstGeom prst="rect">
            <a:avLst/>
          </a:prstGeom>
        </p:spPr>
      </p:pic>
      <p:grpSp>
        <p:nvGrpSpPr>
          <p:cNvPr id="4" name="Group 13"/>
          <p:cNvGrpSpPr>
            <a:grpSpLocks/>
          </p:cNvGrpSpPr>
          <p:nvPr/>
        </p:nvGrpSpPr>
        <p:grpSpPr bwMode="auto">
          <a:xfrm>
            <a:off x="8422782" y="126247"/>
            <a:ext cx="631065" cy="639762"/>
            <a:chOff x="5342" y="59"/>
            <a:chExt cx="436" cy="403"/>
          </a:xfrm>
        </p:grpSpPr>
        <p:grpSp>
          <p:nvGrpSpPr>
            <p:cNvPr id="5" name="Group 3"/>
            <p:cNvGrpSpPr>
              <a:grpSpLocks/>
            </p:cNvGrpSpPr>
            <p:nvPr/>
          </p:nvGrpSpPr>
          <p:grpSpPr bwMode="auto">
            <a:xfrm>
              <a:off x="5424" y="59"/>
              <a:ext cx="277" cy="277"/>
              <a:chOff x="5373" y="3933"/>
              <a:chExt cx="387" cy="387"/>
            </a:xfrm>
          </p:grpSpPr>
          <p:sp>
            <p:nvSpPr>
              <p:cNvPr id="7"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8"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292863479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UBE2I: </a:t>
            </a:r>
            <a:r>
              <a:rPr lang="en-CA" dirty="0" err="1"/>
              <a:t>Genophenogram</a:t>
            </a:r>
            <a:endParaRPr lang="en-CA" dirty="0"/>
          </a:p>
        </p:txBody>
      </p:sp>
      <p:pic>
        <p:nvPicPr>
          <p:cNvPr id="3" name="Picture 2"/>
          <p:cNvPicPr>
            <a:picLocks noChangeAspect="1"/>
          </p:cNvPicPr>
          <p:nvPr/>
        </p:nvPicPr>
        <p:blipFill rotWithShape="1">
          <a:blip r:embed="rId2"/>
          <a:srcRect l="9421" t="33611" r="5034" b="6956"/>
          <a:stretch/>
        </p:blipFill>
        <p:spPr>
          <a:xfrm>
            <a:off x="231820" y="1496355"/>
            <a:ext cx="8500057" cy="4981720"/>
          </a:xfrm>
          <a:prstGeom prst="rect">
            <a:avLst/>
          </a:prstGeom>
        </p:spPr>
      </p:pic>
      <p:grpSp>
        <p:nvGrpSpPr>
          <p:cNvPr id="4" name="Group 13"/>
          <p:cNvGrpSpPr>
            <a:grpSpLocks/>
          </p:cNvGrpSpPr>
          <p:nvPr/>
        </p:nvGrpSpPr>
        <p:grpSpPr bwMode="auto">
          <a:xfrm>
            <a:off x="8422782" y="126247"/>
            <a:ext cx="631065" cy="639762"/>
            <a:chOff x="5342" y="59"/>
            <a:chExt cx="436" cy="403"/>
          </a:xfrm>
        </p:grpSpPr>
        <p:grpSp>
          <p:nvGrpSpPr>
            <p:cNvPr id="5" name="Group 3"/>
            <p:cNvGrpSpPr>
              <a:grpSpLocks/>
            </p:cNvGrpSpPr>
            <p:nvPr/>
          </p:nvGrpSpPr>
          <p:grpSpPr bwMode="auto">
            <a:xfrm>
              <a:off x="5424" y="59"/>
              <a:ext cx="277" cy="277"/>
              <a:chOff x="5373" y="3933"/>
              <a:chExt cx="387" cy="387"/>
            </a:xfrm>
          </p:grpSpPr>
          <p:sp>
            <p:nvSpPr>
              <p:cNvPr id="7"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8"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248578769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UBE2I: </a:t>
            </a:r>
            <a:r>
              <a:rPr lang="en-CA" dirty="0" err="1"/>
              <a:t>Genophenogram</a:t>
            </a:r>
            <a:endParaRPr lang="en-CA" dirty="0"/>
          </a:p>
        </p:txBody>
      </p:sp>
      <p:pic>
        <p:nvPicPr>
          <p:cNvPr id="3" name="Picture 2"/>
          <p:cNvPicPr>
            <a:picLocks noChangeAspect="1"/>
          </p:cNvPicPr>
          <p:nvPr/>
        </p:nvPicPr>
        <p:blipFill rotWithShape="1">
          <a:blip r:embed="rId2"/>
          <a:srcRect l="10518" t="33423" r="5504" b="7329"/>
          <a:stretch/>
        </p:blipFill>
        <p:spPr>
          <a:xfrm>
            <a:off x="347729" y="1424172"/>
            <a:ext cx="8448540" cy="5028143"/>
          </a:xfrm>
          <a:prstGeom prst="rect">
            <a:avLst/>
          </a:prstGeom>
        </p:spPr>
      </p:pic>
      <p:grpSp>
        <p:nvGrpSpPr>
          <p:cNvPr id="4" name="Group 13"/>
          <p:cNvGrpSpPr>
            <a:grpSpLocks/>
          </p:cNvGrpSpPr>
          <p:nvPr/>
        </p:nvGrpSpPr>
        <p:grpSpPr bwMode="auto">
          <a:xfrm>
            <a:off x="8422782" y="126247"/>
            <a:ext cx="631065" cy="639762"/>
            <a:chOff x="5342" y="59"/>
            <a:chExt cx="436" cy="403"/>
          </a:xfrm>
        </p:grpSpPr>
        <p:grpSp>
          <p:nvGrpSpPr>
            <p:cNvPr id="5" name="Group 3"/>
            <p:cNvGrpSpPr>
              <a:grpSpLocks/>
            </p:cNvGrpSpPr>
            <p:nvPr/>
          </p:nvGrpSpPr>
          <p:grpSpPr bwMode="auto">
            <a:xfrm>
              <a:off x="5424" y="59"/>
              <a:ext cx="277" cy="277"/>
              <a:chOff x="5373" y="3933"/>
              <a:chExt cx="387" cy="387"/>
            </a:xfrm>
          </p:grpSpPr>
          <p:sp>
            <p:nvSpPr>
              <p:cNvPr id="7"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8"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351101877"/>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UBE2I: A marked-up </a:t>
            </a:r>
            <a:r>
              <a:rPr lang="en-CA" dirty="0" err="1" smtClean="0"/>
              <a:t>genophenogram</a:t>
            </a:r>
            <a:endParaRPr lang="en-CA" dirty="0"/>
          </a:p>
        </p:txBody>
      </p:sp>
      <p:pic>
        <p:nvPicPr>
          <p:cNvPr id="6" name="Picture 5"/>
          <p:cNvPicPr>
            <a:picLocks noChangeAspect="1"/>
          </p:cNvPicPr>
          <p:nvPr/>
        </p:nvPicPr>
        <p:blipFill rotWithShape="1">
          <a:blip r:embed="rId2"/>
          <a:srcRect l="10362" t="7268" r="7150" b="6569"/>
          <a:stretch/>
        </p:blipFill>
        <p:spPr>
          <a:xfrm>
            <a:off x="0" y="561974"/>
            <a:ext cx="9100893" cy="6173677"/>
          </a:xfrm>
          <a:prstGeom prst="rect">
            <a:avLst/>
          </a:prstGeom>
        </p:spPr>
      </p:pic>
      <p:grpSp>
        <p:nvGrpSpPr>
          <p:cNvPr id="4" name="Group 13"/>
          <p:cNvGrpSpPr>
            <a:grpSpLocks/>
          </p:cNvGrpSpPr>
          <p:nvPr/>
        </p:nvGrpSpPr>
        <p:grpSpPr bwMode="auto">
          <a:xfrm>
            <a:off x="8422782" y="126247"/>
            <a:ext cx="631065" cy="639762"/>
            <a:chOff x="5342" y="59"/>
            <a:chExt cx="436" cy="403"/>
          </a:xfrm>
        </p:grpSpPr>
        <p:grpSp>
          <p:nvGrpSpPr>
            <p:cNvPr id="5" name="Group 3"/>
            <p:cNvGrpSpPr>
              <a:grpSpLocks/>
            </p:cNvGrpSpPr>
            <p:nvPr/>
          </p:nvGrpSpPr>
          <p:grpSpPr bwMode="auto">
            <a:xfrm>
              <a:off x="5424" y="59"/>
              <a:ext cx="277" cy="277"/>
              <a:chOff x="5373" y="3933"/>
              <a:chExt cx="387" cy="387"/>
            </a:xfrm>
          </p:grpSpPr>
          <p:sp>
            <p:nvSpPr>
              <p:cNvPr id="8"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9"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361469646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UBE2I: A marked-up </a:t>
            </a:r>
            <a:r>
              <a:rPr lang="en-CA" dirty="0" err="1" smtClean="0"/>
              <a:t>genophenogram</a:t>
            </a:r>
            <a:endParaRPr lang="en-CA" dirty="0"/>
          </a:p>
        </p:txBody>
      </p:sp>
      <p:pic>
        <p:nvPicPr>
          <p:cNvPr id="6" name="Picture 5"/>
          <p:cNvPicPr>
            <a:picLocks noChangeAspect="1"/>
          </p:cNvPicPr>
          <p:nvPr/>
        </p:nvPicPr>
        <p:blipFill rotWithShape="1">
          <a:blip r:embed="rId2"/>
          <a:srcRect l="10362" t="7268" r="7150" b="6569"/>
          <a:stretch/>
        </p:blipFill>
        <p:spPr>
          <a:xfrm>
            <a:off x="0" y="566737"/>
            <a:ext cx="9100893" cy="6173677"/>
          </a:xfrm>
          <a:prstGeom prst="rect">
            <a:avLst/>
          </a:prstGeom>
        </p:spPr>
      </p:pic>
      <p:sp>
        <p:nvSpPr>
          <p:cNvPr id="4" name="Shape 172"/>
          <p:cNvSpPr/>
          <p:nvPr/>
        </p:nvSpPr>
        <p:spPr>
          <a:xfrm>
            <a:off x="5214938" y="800100"/>
            <a:ext cx="57150" cy="5351487"/>
          </a:xfrm>
          <a:prstGeom prst="rect">
            <a:avLst/>
          </a:prstGeom>
          <a:noFill/>
          <a:ln w="19050" cap="flat" cmpd="sng">
            <a:solidFill>
              <a:schemeClr val="tx1"/>
            </a:solidFill>
            <a:prstDash val="solid"/>
            <a:round/>
            <a:headEnd type="none" w="med" len="med"/>
            <a:tailEnd type="none" w="med" len="med"/>
          </a:ln>
        </p:spPr>
        <p:txBody>
          <a:bodyPr lIns="91425" tIns="91425" rIns="91425" bIns="91425" anchor="ctr" anchorCtr="0">
            <a:noAutofit/>
          </a:bodyPr>
          <a:lstStyle/>
          <a:p>
            <a:pPr>
              <a:spcBef>
                <a:spcPts val="0"/>
              </a:spcBef>
              <a:buNone/>
            </a:pPr>
            <a:endParaRPr sz="1800"/>
          </a:p>
        </p:txBody>
      </p:sp>
      <p:grpSp>
        <p:nvGrpSpPr>
          <p:cNvPr id="5" name="Group 13"/>
          <p:cNvGrpSpPr>
            <a:grpSpLocks/>
          </p:cNvGrpSpPr>
          <p:nvPr/>
        </p:nvGrpSpPr>
        <p:grpSpPr bwMode="auto">
          <a:xfrm>
            <a:off x="8422782" y="126247"/>
            <a:ext cx="631065" cy="639762"/>
            <a:chOff x="5342" y="59"/>
            <a:chExt cx="436" cy="403"/>
          </a:xfrm>
        </p:grpSpPr>
        <p:grpSp>
          <p:nvGrpSpPr>
            <p:cNvPr id="7" name="Group 3"/>
            <p:cNvGrpSpPr>
              <a:grpSpLocks/>
            </p:cNvGrpSpPr>
            <p:nvPr/>
          </p:nvGrpSpPr>
          <p:grpSpPr bwMode="auto">
            <a:xfrm>
              <a:off x="5424" y="59"/>
              <a:ext cx="277" cy="277"/>
              <a:chOff x="5373" y="3933"/>
              <a:chExt cx="387" cy="387"/>
            </a:xfrm>
          </p:grpSpPr>
          <p:sp>
            <p:nvSpPr>
              <p:cNvPr id="9"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0"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402648519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Shape 209"/>
          <p:cNvPicPr preferRelativeResize="0"/>
          <p:nvPr/>
        </p:nvPicPr>
        <p:blipFill>
          <a:blip r:embed="rId3">
            <a:alphaModFix/>
          </a:blip>
          <a:stretch>
            <a:fillRect/>
          </a:stretch>
        </p:blipFill>
        <p:spPr>
          <a:xfrm>
            <a:off x="-1" y="1534350"/>
            <a:ext cx="9144001" cy="5323650"/>
          </a:xfrm>
          <a:prstGeom prst="rect">
            <a:avLst/>
          </a:prstGeom>
          <a:noFill/>
          <a:ln>
            <a:noFill/>
          </a:ln>
        </p:spPr>
      </p:pic>
      <p:sp>
        <p:nvSpPr>
          <p:cNvPr id="210" name="Shape 210"/>
          <p:cNvSpPr txBox="1">
            <a:spLocks noGrp="1"/>
          </p:cNvSpPr>
          <p:nvPr>
            <p:ph type="title"/>
          </p:nvPr>
        </p:nvSpPr>
        <p:spPr>
          <a:xfrm>
            <a:off x="457200" y="132977"/>
            <a:ext cx="8229600" cy="485210"/>
          </a:xfrm>
          <a:prstGeom prst="rect">
            <a:avLst/>
          </a:prstGeom>
        </p:spPr>
        <p:txBody>
          <a:bodyPr lIns="91425" tIns="91425" rIns="91425" bIns="91425" anchor="b" anchorCtr="0">
            <a:noAutofit/>
          </a:bodyPr>
          <a:lstStyle/>
          <a:p>
            <a:pPr>
              <a:spcBef>
                <a:spcPts val="0"/>
              </a:spcBef>
              <a:buNone/>
            </a:pPr>
            <a:r>
              <a:rPr lang="en" sz="2800" dirty="0"/>
              <a:t>Cysteine </a:t>
            </a:r>
            <a:r>
              <a:rPr lang="en" sz="2800" dirty="0" smtClean="0"/>
              <a:t>94 </a:t>
            </a:r>
            <a:r>
              <a:rPr lang="en" sz="2800" dirty="0"/>
              <a:t>performs catalysis</a:t>
            </a:r>
          </a:p>
        </p:txBody>
      </p:sp>
      <p:grpSp>
        <p:nvGrpSpPr>
          <p:cNvPr id="4" name="Group 13"/>
          <p:cNvGrpSpPr>
            <a:grpSpLocks/>
          </p:cNvGrpSpPr>
          <p:nvPr/>
        </p:nvGrpSpPr>
        <p:grpSpPr bwMode="auto">
          <a:xfrm>
            <a:off x="8422782" y="126247"/>
            <a:ext cx="631065" cy="639762"/>
            <a:chOff x="5342" y="59"/>
            <a:chExt cx="436" cy="403"/>
          </a:xfrm>
        </p:grpSpPr>
        <p:grpSp>
          <p:nvGrpSpPr>
            <p:cNvPr id="5" name="Group 3"/>
            <p:cNvGrpSpPr>
              <a:grpSpLocks/>
            </p:cNvGrpSpPr>
            <p:nvPr/>
          </p:nvGrpSpPr>
          <p:grpSpPr bwMode="auto">
            <a:xfrm>
              <a:off x="5424" y="59"/>
              <a:ext cx="277" cy="277"/>
              <a:chOff x="5373" y="3933"/>
              <a:chExt cx="387" cy="387"/>
            </a:xfrm>
          </p:grpSpPr>
          <p:sp>
            <p:nvSpPr>
              <p:cNvPr id="7"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8"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3712209052"/>
      </p:ext>
    </p:extLst>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UBE2I: A marked-up </a:t>
            </a:r>
            <a:r>
              <a:rPr lang="en-CA" dirty="0" err="1" smtClean="0"/>
              <a:t>genophenogram</a:t>
            </a:r>
            <a:endParaRPr lang="en-CA" dirty="0"/>
          </a:p>
        </p:txBody>
      </p:sp>
      <p:pic>
        <p:nvPicPr>
          <p:cNvPr id="6" name="Picture 5"/>
          <p:cNvPicPr>
            <a:picLocks noChangeAspect="1"/>
          </p:cNvPicPr>
          <p:nvPr/>
        </p:nvPicPr>
        <p:blipFill rotWithShape="1">
          <a:blip r:embed="rId2"/>
          <a:srcRect l="10362" t="7268" r="7150" b="6569"/>
          <a:stretch/>
        </p:blipFill>
        <p:spPr>
          <a:xfrm>
            <a:off x="0" y="566737"/>
            <a:ext cx="9100893" cy="6173677"/>
          </a:xfrm>
          <a:prstGeom prst="rect">
            <a:avLst/>
          </a:prstGeom>
        </p:spPr>
      </p:pic>
      <p:sp>
        <p:nvSpPr>
          <p:cNvPr id="4" name="Shape 172"/>
          <p:cNvSpPr/>
          <p:nvPr/>
        </p:nvSpPr>
        <p:spPr>
          <a:xfrm>
            <a:off x="4357667" y="800100"/>
            <a:ext cx="142895" cy="5357813"/>
          </a:xfrm>
          <a:prstGeom prst="rect">
            <a:avLst/>
          </a:prstGeom>
          <a:noFill/>
          <a:ln w="19050" cap="flat" cmpd="sng">
            <a:solidFill>
              <a:schemeClr val="tx1"/>
            </a:solidFill>
            <a:prstDash val="solid"/>
            <a:round/>
            <a:headEnd type="none" w="med" len="med"/>
            <a:tailEnd type="none" w="med" len="med"/>
          </a:ln>
        </p:spPr>
        <p:txBody>
          <a:bodyPr lIns="91425" tIns="91425" rIns="91425" bIns="91425" anchor="ctr" anchorCtr="0">
            <a:noAutofit/>
          </a:bodyPr>
          <a:lstStyle/>
          <a:p>
            <a:pPr>
              <a:spcBef>
                <a:spcPts val="0"/>
              </a:spcBef>
              <a:buNone/>
            </a:pPr>
            <a:endParaRPr sz="1800"/>
          </a:p>
        </p:txBody>
      </p:sp>
      <p:grpSp>
        <p:nvGrpSpPr>
          <p:cNvPr id="5" name="Group 13"/>
          <p:cNvGrpSpPr>
            <a:grpSpLocks/>
          </p:cNvGrpSpPr>
          <p:nvPr/>
        </p:nvGrpSpPr>
        <p:grpSpPr bwMode="auto">
          <a:xfrm>
            <a:off x="8422782" y="126247"/>
            <a:ext cx="631065" cy="639762"/>
            <a:chOff x="5342" y="59"/>
            <a:chExt cx="436" cy="403"/>
          </a:xfrm>
        </p:grpSpPr>
        <p:grpSp>
          <p:nvGrpSpPr>
            <p:cNvPr id="7" name="Group 3"/>
            <p:cNvGrpSpPr>
              <a:grpSpLocks/>
            </p:cNvGrpSpPr>
            <p:nvPr/>
          </p:nvGrpSpPr>
          <p:grpSpPr bwMode="auto">
            <a:xfrm>
              <a:off x="5424" y="59"/>
              <a:ext cx="277" cy="277"/>
              <a:chOff x="5373" y="3933"/>
              <a:chExt cx="387" cy="387"/>
            </a:xfrm>
          </p:grpSpPr>
          <p:sp>
            <p:nvSpPr>
              <p:cNvPr id="9"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0"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386651661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prstGeom prst="rect">
            <a:avLst/>
          </a:prstGeom>
        </p:spPr>
        <p:txBody>
          <a:bodyPr lIns="91425" tIns="91425" rIns="91425" bIns="91425" anchor="t" anchorCtr="0">
            <a:noAutofit/>
          </a:bodyPr>
          <a:lstStyle/>
          <a:p>
            <a:pPr lvl="0">
              <a:spcBef>
                <a:spcPts val="0"/>
              </a:spcBef>
            </a:pPr>
            <a:r>
              <a:rPr lang="en" dirty="0" smtClean="0"/>
              <a:t>UBE2I: Adaptation to yeast clients?</a:t>
            </a:r>
            <a:endParaRPr lang="en" dirty="0"/>
          </a:p>
        </p:txBody>
      </p:sp>
      <p:pic>
        <p:nvPicPr>
          <p:cNvPr id="6" name="Picture 5"/>
          <p:cNvPicPr>
            <a:picLocks noChangeAspect="1"/>
          </p:cNvPicPr>
          <p:nvPr/>
        </p:nvPicPr>
        <p:blipFill rotWithShape="1">
          <a:blip r:embed="rId3"/>
          <a:srcRect l="7878" t="19747" r="2863" b="696"/>
          <a:stretch/>
        </p:blipFill>
        <p:spPr>
          <a:xfrm>
            <a:off x="927279" y="772733"/>
            <a:ext cx="7588205" cy="5726679"/>
          </a:xfrm>
          <a:prstGeom prst="rect">
            <a:avLst/>
          </a:prstGeom>
        </p:spPr>
      </p:pic>
      <p:grpSp>
        <p:nvGrpSpPr>
          <p:cNvPr id="4" name="Group 13"/>
          <p:cNvGrpSpPr>
            <a:grpSpLocks/>
          </p:cNvGrpSpPr>
          <p:nvPr/>
        </p:nvGrpSpPr>
        <p:grpSpPr bwMode="auto">
          <a:xfrm>
            <a:off x="8422782" y="126247"/>
            <a:ext cx="631065" cy="639762"/>
            <a:chOff x="5342" y="59"/>
            <a:chExt cx="436" cy="403"/>
          </a:xfrm>
        </p:grpSpPr>
        <p:grpSp>
          <p:nvGrpSpPr>
            <p:cNvPr id="5" name="Group 3"/>
            <p:cNvGrpSpPr>
              <a:grpSpLocks/>
            </p:cNvGrpSpPr>
            <p:nvPr/>
          </p:nvGrpSpPr>
          <p:grpSpPr bwMode="auto">
            <a:xfrm>
              <a:off x="5424" y="59"/>
              <a:ext cx="277" cy="277"/>
              <a:chOff x="5373" y="3933"/>
              <a:chExt cx="387" cy="387"/>
            </a:xfrm>
          </p:grpSpPr>
          <p:sp>
            <p:nvSpPr>
              <p:cNvPr id="8"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9"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3260993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2" name="Picture 1"/>
          <p:cNvPicPr>
            <a:picLocks noChangeAspect="1"/>
          </p:cNvPicPr>
          <p:nvPr/>
        </p:nvPicPr>
        <p:blipFill rotWithShape="1">
          <a:blip r:embed="rId3"/>
          <a:srcRect l="14930" t="6678" r="6081" b="2500"/>
          <a:stretch/>
        </p:blipFill>
        <p:spPr>
          <a:xfrm>
            <a:off x="652878" y="1396558"/>
            <a:ext cx="8153275" cy="4996230"/>
          </a:xfrm>
          <a:prstGeom prst="rect">
            <a:avLst/>
          </a:prstGeom>
        </p:spPr>
      </p:pic>
      <p:sp>
        <p:nvSpPr>
          <p:cNvPr id="176" name="Shape 176"/>
          <p:cNvSpPr/>
          <p:nvPr/>
        </p:nvSpPr>
        <p:spPr>
          <a:xfrm>
            <a:off x="8593163" y="3166835"/>
            <a:ext cx="550837" cy="174321"/>
          </a:xfrm>
          <a:prstGeom prst="rect">
            <a:avLst/>
          </a:prstGeom>
          <a:noFill/>
          <a:ln>
            <a:noFill/>
          </a:ln>
        </p:spPr>
        <p:txBody>
          <a:bodyPr lIns="91425" tIns="91425" rIns="91425" bIns="91425" anchor="ctr" anchorCtr="0">
            <a:noAutofit/>
          </a:bodyPr>
          <a:lstStyle/>
          <a:p>
            <a:pPr lvl="0" rtl="0">
              <a:spcBef>
                <a:spcPts val="0"/>
              </a:spcBef>
              <a:buNone/>
            </a:pPr>
            <a:r>
              <a:rPr lang="en" sz="1600" dirty="0"/>
              <a:t>wt</a:t>
            </a:r>
          </a:p>
        </p:txBody>
      </p:sp>
      <p:sp>
        <p:nvSpPr>
          <p:cNvPr id="177" name="Shape 177"/>
          <p:cNvSpPr/>
          <p:nvPr/>
        </p:nvSpPr>
        <p:spPr>
          <a:xfrm>
            <a:off x="8606042" y="2916294"/>
            <a:ext cx="480599" cy="276300"/>
          </a:xfrm>
          <a:prstGeom prst="rect">
            <a:avLst/>
          </a:prstGeom>
          <a:noFill/>
          <a:ln>
            <a:noFill/>
          </a:ln>
        </p:spPr>
        <p:txBody>
          <a:bodyPr lIns="91425" tIns="91425" rIns="91425" bIns="91425" anchor="ctr" anchorCtr="0">
            <a:noAutofit/>
          </a:bodyPr>
          <a:lstStyle/>
          <a:p>
            <a:pPr lvl="0" rtl="0">
              <a:spcBef>
                <a:spcPts val="0"/>
              </a:spcBef>
              <a:buNone/>
            </a:pPr>
            <a:r>
              <a:rPr lang="en" sz="1600" dirty="0"/>
              <a:t>n/d</a:t>
            </a:r>
          </a:p>
        </p:txBody>
      </p:sp>
      <p:sp>
        <p:nvSpPr>
          <p:cNvPr id="170" name="Shape 170"/>
          <p:cNvSpPr txBox="1">
            <a:spLocks noGrp="1"/>
          </p:cNvSpPr>
          <p:nvPr>
            <p:ph type="title"/>
          </p:nvPr>
        </p:nvSpPr>
        <p:spPr>
          <a:xfrm>
            <a:off x="10708" y="100013"/>
            <a:ext cx="9171926" cy="461962"/>
          </a:xfrm>
          <a:prstGeom prst="rect">
            <a:avLst/>
          </a:prstGeom>
        </p:spPr>
        <p:txBody>
          <a:bodyPr lIns="91425" tIns="91425" rIns="91425" bIns="91425" anchor="t" anchorCtr="0">
            <a:noAutofit/>
          </a:bodyPr>
          <a:lstStyle/>
          <a:p>
            <a:pPr lvl="0" rtl="0">
              <a:spcBef>
                <a:spcPts val="0"/>
              </a:spcBef>
              <a:buNone/>
            </a:pPr>
            <a:r>
              <a:rPr lang="en" dirty="0" smtClean="0"/>
              <a:t>UBE2I interaction genophenograms (2 + 4 coming)</a:t>
            </a:r>
            <a:endParaRPr lang="en" dirty="0"/>
          </a:p>
        </p:txBody>
      </p:sp>
      <p:pic>
        <p:nvPicPr>
          <p:cNvPr id="171" name="Shape 171"/>
          <p:cNvPicPr preferRelativeResize="0"/>
          <p:nvPr/>
        </p:nvPicPr>
        <p:blipFill rotWithShape="1">
          <a:blip r:embed="rId4">
            <a:alphaModFix/>
          </a:blip>
          <a:srcRect l="357" r="7737" b="76171"/>
          <a:stretch/>
        </p:blipFill>
        <p:spPr>
          <a:xfrm>
            <a:off x="633416" y="674784"/>
            <a:ext cx="7596184" cy="773016"/>
          </a:xfrm>
          <a:prstGeom prst="rect">
            <a:avLst/>
          </a:prstGeom>
          <a:noFill/>
          <a:ln>
            <a:noFill/>
          </a:ln>
        </p:spPr>
      </p:pic>
      <p:sp>
        <p:nvSpPr>
          <p:cNvPr id="173" name="Shape 173"/>
          <p:cNvSpPr/>
          <p:nvPr/>
        </p:nvSpPr>
        <p:spPr>
          <a:xfrm>
            <a:off x="3358716" y="6414830"/>
            <a:ext cx="2343299" cy="276300"/>
          </a:xfrm>
          <a:prstGeom prst="rect">
            <a:avLst/>
          </a:prstGeom>
          <a:solidFill>
            <a:srgbClr val="FFFFFF"/>
          </a:solidFill>
          <a:ln>
            <a:noFill/>
          </a:ln>
        </p:spPr>
        <p:txBody>
          <a:bodyPr lIns="91425" tIns="91425" rIns="91425" bIns="91425" anchor="ctr" anchorCtr="0">
            <a:noAutofit/>
          </a:bodyPr>
          <a:lstStyle/>
          <a:p>
            <a:pPr lvl="0" algn="ctr" rtl="0">
              <a:spcBef>
                <a:spcPts val="0"/>
              </a:spcBef>
              <a:buNone/>
            </a:pPr>
            <a:r>
              <a:rPr lang="en" sz="1800" dirty="0"/>
              <a:t>Amino acid Position</a:t>
            </a:r>
          </a:p>
        </p:txBody>
      </p:sp>
      <p:sp>
        <p:nvSpPr>
          <p:cNvPr id="174" name="Shape 174"/>
          <p:cNvSpPr/>
          <p:nvPr/>
        </p:nvSpPr>
        <p:spPr>
          <a:xfrm rot="-5400000">
            <a:off x="-684813" y="4793431"/>
            <a:ext cx="1907400" cy="207299"/>
          </a:xfrm>
          <a:prstGeom prst="rect">
            <a:avLst/>
          </a:prstGeom>
          <a:solidFill>
            <a:srgbClr val="FFFFFF"/>
          </a:solidFill>
          <a:ln>
            <a:noFill/>
          </a:ln>
        </p:spPr>
        <p:txBody>
          <a:bodyPr lIns="91425" tIns="91425" rIns="91425" bIns="91425" anchor="ctr" anchorCtr="0">
            <a:noAutofit/>
          </a:bodyPr>
          <a:lstStyle/>
          <a:p>
            <a:pPr lvl="0" algn="ctr" rtl="0">
              <a:spcBef>
                <a:spcPts val="0"/>
              </a:spcBef>
              <a:buNone/>
            </a:pPr>
            <a:r>
              <a:rPr lang="en" sz="1800" dirty="0"/>
              <a:t>Amino </a:t>
            </a:r>
            <a:r>
              <a:rPr lang="en" sz="1800" dirty="0" smtClean="0"/>
              <a:t>acid</a:t>
            </a:r>
            <a:endParaRPr lang="en" sz="1800" dirty="0"/>
          </a:p>
        </p:txBody>
      </p:sp>
      <p:sp>
        <p:nvSpPr>
          <p:cNvPr id="175" name="Shape 175"/>
          <p:cNvSpPr/>
          <p:nvPr/>
        </p:nvSpPr>
        <p:spPr>
          <a:xfrm rot="-5400000">
            <a:off x="8231476" y="3859526"/>
            <a:ext cx="1342800" cy="207299"/>
          </a:xfrm>
          <a:prstGeom prst="rect">
            <a:avLst/>
          </a:prstGeom>
          <a:noFill/>
          <a:ln>
            <a:noFill/>
          </a:ln>
        </p:spPr>
        <p:txBody>
          <a:bodyPr lIns="91425" tIns="91425" rIns="91425" bIns="91425" anchor="ctr" anchorCtr="0">
            <a:noAutofit/>
          </a:bodyPr>
          <a:lstStyle/>
          <a:p>
            <a:pPr lvl="0" algn="ctr" rtl="0">
              <a:spcBef>
                <a:spcPts val="0"/>
              </a:spcBef>
              <a:buNone/>
            </a:pPr>
            <a:r>
              <a:rPr lang="en" sz="1600" dirty="0" smtClean="0"/>
              <a:t>log(ratio)  +</a:t>
            </a:r>
            <a:endParaRPr lang="en" sz="1600" dirty="0"/>
          </a:p>
        </p:txBody>
      </p:sp>
      <p:sp>
        <p:nvSpPr>
          <p:cNvPr id="179" name="Shape 179"/>
          <p:cNvSpPr/>
          <p:nvPr/>
        </p:nvSpPr>
        <p:spPr>
          <a:xfrm>
            <a:off x="-52108" y="655407"/>
            <a:ext cx="1094419" cy="477885"/>
          </a:xfrm>
          <a:prstGeom prst="rect">
            <a:avLst/>
          </a:prstGeom>
          <a:noFill/>
          <a:ln>
            <a:noFill/>
          </a:ln>
        </p:spPr>
        <p:txBody>
          <a:bodyPr lIns="91425" tIns="91425" rIns="91425" bIns="91425" anchor="ctr" anchorCtr="0">
            <a:noAutofit/>
          </a:bodyPr>
          <a:lstStyle/>
          <a:p>
            <a:pPr lvl="0" algn="r" rtl="0">
              <a:spcBef>
                <a:spcPts val="0"/>
              </a:spcBef>
              <a:buNone/>
            </a:pPr>
            <a:r>
              <a:rPr lang="en" sz="1800" dirty="0"/>
              <a:t>Conserv.</a:t>
            </a:r>
          </a:p>
        </p:txBody>
      </p:sp>
      <p:sp>
        <p:nvSpPr>
          <p:cNvPr id="13" name="TextBox 12"/>
          <p:cNvSpPr txBox="1"/>
          <p:nvPr/>
        </p:nvSpPr>
        <p:spPr>
          <a:xfrm>
            <a:off x="6329874" y="6519446"/>
            <a:ext cx="2702471" cy="338554"/>
          </a:xfrm>
          <a:prstGeom prst="rect">
            <a:avLst/>
          </a:prstGeom>
          <a:noFill/>
        </p:spPr>
        <p:txBody>
          <a:bodyPr wrap="none" rtlCol="0">
            <a:spAutoFit/>
          </a:bodyPr>
          <a:lstStyle/>
          <a:p>
            <a:r>
              <a:rPr lang="en-US" sz="1600" dirty="0" smtClean="0">
                <a:solidFill>
                  <a:schemeClr val="bg1">
                    <a:lumMod val="95000"/>
                  </a:schemeClr>
                </a:solidFill>
              </a:rPr>
              <a:t>(</a:t>
            </a:r>
            <a:r>
              <a:rPr lang="en-US" sz="1600" dirty="0" err="1" smtClean="0">
                <a:solidFill>
                  <a:schemeClr val="bg1">
                    <a:lumMod val="95000"/>
                  </a:schemeClr>
                </a:solidFill>
              </a:rPr>
              <a:t>Weile</a:t>
            </a:r>
            <a:r>
              <a:rPr lang="en-US" sz="1600" dirty="0" smtClean="0">
                <a:solidFill>
                  <a:schemeClr val="bg1">
                    <a:lumMod val="95000"/>
                  </a:schemeClr>
                </a:solidFill>
              </a:rPr>
              <a:t> et al., in preparation)</a:t>
            </a:r>
            <a:endParaRPr lang="en-US" sz="1600" dirty="0">
              <a:solidFill>
                <a:schemeClr val="bg1">
                  <a:lumMod val="95000"/>
                </a:schemeClr>
              </a:solidFill>
            </a:endParaRPr>
          </a:p>
        </p:txBody>
      </p:sp>
      <p:sp>
        <p:nvSpPr>
          <p:cNvPr id="16" name="Shape 177"/>
          <p:cNvSpPr/>
          <p:nvPr/>
        </p:nvSpPr>
        <p:spPr>
          <a:xfrm>
            <a:off x="8668289" y="4536884"/>
            <a:ext cx="480599" cy="276300"/>
          </a:xfrm>
          <a:prstGeom prst="rect">
            <a:avLst/>
          </a:prstGeom>
          <a:noFill/>
          <a:ln>
            <a:noFill/>
          </a:ln>
        </p:spPr>
        <p:txBody>
          <a:bodyPr lIns="91425" tIns="91425" rIns="91425" bIns="91425" anchor="ctr" anchorCtr="0">
            <a:noAutofit/>
          </a:bodyPr>
          <a:lstStyle/>
          <a:p>
            <a:pPr lvl="0" rtl="0">
              <a:spcBef>
                <a:spcPts val="0"/>
              </a:spcBef>
              <a:buNone/>
            </a:pPr>
            <a:r>
              <a:rPr lang="en" sz="1600" b="1" dirty="0"/>
              <a:t>-</a:t>
            </a:r>
          </a:p>
        </p:txBody>
      </p:sp>
      <p:grpSp>
        <p:nvGrpSpPr>
          <p:cNvPr id="14" name="Group 13"/>
          <p:cNvGrpSpPr>
            <a:grpSpLocks/>
          </p:cNvGrpSpPr>
          <p:nvPr/>
        </p:nvGrpSpPr>
        <p:grpSpPr bwMode="auto">
          <a:xfrm>
            <a:off x="8422782" y="126247"/>
            <a:ext cx="631065" cy="639762"/>
            <a:chOff x="5342" y="59"/>
            <a:chExt cx="436" cy="403"/>
          </a:xfrm>
        </p:grpSpPr>
        <p:grpSp>
          <p:nvGrpSpPr>
            <p:cNvPr id="15" name="Group 3"/>
            <p:cNvGrpSpPr>
              <a:grpSpLocks/>
            </p:cNvGrpSpPr>
            <p:nvPr/>
          </p:nvGrpSpPr>
          <p:grpSpPr bwMode="auto">
            <a:xfrm>
              <a:off x="5424" y="59"/>
              <a:ext cx="277" cy="277"/>
              <a:chOff x="5373" y="3933"/>
              <a:chExt cx="387" cy="387"/>
            </a:xfrm>
          </p:grpSpPr>
          <p:sp>
            <p:nvSpPr>
              <p:cNvPr id="18"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9" name="Picture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7"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cxnSp>
        <p:nvCxnSpPr>
          <p:cNvPr id="4" name="Straight Connector 3"/>
          <p:cNvCxnSpPr/>
          <p:nvPr/>
        </p:nvCxnSpPr>
        <p:spPr bwMode="auto">
          <a:xfrm>
            <a:off x="0" y="0"/>
            <a:ext cx="9144000" cy="6858000"/>
          </a:xfrm>
          <a:prstGeom prst="line">
            <a:avLst/>
          </a:prstGeom>
          <a:solidFill>
            <a:schemeClr val="accent1"/>
          </a:solidFill>
          <a:ln w="50800"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122801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643705986"/>
              </p:ext>
            </p:extLst>
          </p:nvPr>
        </p:nvGraphicFramePr>
        <p:xfrm>
          <a:off x="235768" y="707078"/>
          <a:ext cx="8636280" cy="5575800"/>
        </p:xfrm>
        <a:graphic>
          <a:graphicData uri="http://schemas.openxmlformats.org/drawingml/2006/table">
            <a:tbl>
              <a:tblPr firstRow="1" bandRow="1">
                <a:tableStyleId>{5C22544A-7EE6-4342-B048-85BDC9FD1C3A}</a:tableStyleId>
              </a:tblPr>
              <a:tblGrid>
                <a:gridCol w="1031796"/>
                <a:gridCol w="801916"/>
                <a:gridCol w="813210"/>
                <a:gridCol w="945518"/>
                <a:gridCol w="840640"/>
                <a:gridCol w="949746"/>
                <a:gridCol w="731534"/>
                <a:gridCol w="840640"/>
                <a:gridCol w="840640"/>
                <a:gridCol w="840640"/>
              </a:tblGrid>
              <a:tr h="521379">
                <a:tc>
                  <a:txBody>
                    <a:bodyPr/>
                    <a:lstStyle/>
                    <a:p>
                      <a:endParaRPr lang="en-US" sz="1600" dirty="0">
                        <a:solidFill>
                          <a:srgbClr val="292934"/>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err="1" smtClean="0">
                          <a:solidFill>
                            <a:srgbClr val="FFFFFF"/>
                          </a:solidFill>
                        </a:rPr>
                        <a:t>Oligos</a:t>
                      </a:r>
                      <a:endParaRPr lang="en-US" sz="1200" dirty="0" smtClean="0">
                        <a:solidFill>
                          <a:srgbClr val="FFFFFF"/>
                        </a:solidFill>
                      </a:endParaRPr>
                    </a:p>
                    <a:p>
                      <a:pPr algn="ctr"/>
                      <a:endParaRPr lang="en-US" sz="1200"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FFFF"/>
                          </a:solidFill>
                        </a:rPr>
                        <a:t>Closed</a:t>
                      </a:r>
                      <a:r>
                        <a:rPr lang="en-US" sz="1200" baseline="0" dirty="0" smtClean="0">
                          <a:solidFill>
                            <a:srgbClr val="FFFFFF"/>
                          </a:solidFill>
                        </a:rPr>
                        <a:t> ENTRY</a:t>
                      </a:r>
                      <a:endParaRPr lang="en-US" sz="1200" dirty="0" smtClean="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algn="ctr"/>
                      <a:r>
                        <a:rPr lang="en-US" sz="1200" dirty="0" err="1" smtClean="0">
                          <a:solidFill>
                            <a:srgbClr val="FFFFFF"/>
                          </a:solidFill>
                        </a:rPr>
                        <a:t>POPCode</a:t>
                      </a:r>
                      <a:endParaRPr lang="en-US" sz="1200"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algn="ctr"/>
                      <a:r>
                        <a:rPr lang="en-US" sz="1200" dirty="0" err="1" smtClean="0">
                          <a:solidFill>
                            <a:srgbClr val="FFFFFF"/>
                          </a:solidFill>
                        </a:rPr>
                        <a:t>pENTRY</a:t>
                      </a:r>
                      <a:endParaRPr lang="en-US" sz="1200" dirty="0" smtClean="0">
                        <a:solidFill>
                          <a:srgbClr val="FFFFFF"/>
                        </a:solidFill>
                      </a:endParaRPr>
                    </a:p>
                    <a:p>
                      <a:pPr algn="ctr"/>
                      <a:r>
                        <a:rPr lang="en-US" sz="1200" dirty="0" smtClean="0">
                          <a:solidFill>
                            <a:srgbClr val="FFFFFF"/>
                          </a:solidFill>
                        </a:rPr>
                        <a:t>Library</a:t>
                      </a:r>
                      <a:endParaRPr lang="en-US" sz="1200"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algn="ctr"/>
                      <a:r>
                        <a:rPr lang="en-US" sz="1200" dirty="0" err="1" smtClean="0">
                          <a:solidFill>
                            <a:srgbClr val="FFFFFF"/>
                          </a:solidFill>
                        </a:rPr>
                        <a:t>POPCode</a:t>
                      </a:r>
                      <a:r>
                        <a:rPr lang="en-US" sz="1200" baseline="0" dirty="0" smtClean="0">
                          <a:solidFill>
                            <a:srgbClr val="FFFFFF"/>
                          </a:solidFill>
                        </a:rPr>
                        <a:t> check</a:t>
                      </a:r>
                      <a:endParaRPr lang="en-US" sz="1200"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algn="ctr"/>
                      <a:r>
                        <a:rPr lang="en-US" sz="1200" dirty="0" err="1" smtClean="0">
                          <a:solidFill>
                            <a:srgbClr val="FFFFFF"/>
                          </a:solidFill>
                        </a:rPr>
                        <a:t>pDEST</a:t>
                      </a:r>
                      <a:endParaRPr lang="en-US" sz="1200" dirty="0" smtClean="0">
                        <a:solidFill>
                          <a:srgbClr val="FFFFFF"/>
                        </a:solidFill>
                      </a:endParaRPr>
                    </a:p>
                    <a:p>
                      <a:pPr algn="ctr"/>
                      <a:r>
                        <a:rPr lang="en-US" sz="1200" dirty="0" smtClean="0">
                          <a:solidFill>
                            <a:srgbClr val="FFFFFF"/>
                          </a:solidFill>
                        </a:rPr>
                        <a:t>Library</a:t>
                      </a:r>
                      <a:endParaRPr lang="en-US" sz="1200"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algn="ctr"/>
                      <a:r>
                        <a:rPr lang="en-US" sz="1200" dirty="0" smtClean="0">
                          <a:solidFill>
                            <a:srgbClr val="FFFFFF"/>
                          </a:solidFill>
                        </a:rPr>
                        <a:t>Yeast TS</a:t>
                      </a:r>
                    </a:p>
                    <a:p>
                      <a:pPr algn="ctr"/>
                      <a:r>
                        <a:rPr lang="en-US" sz="1200" dirty="0" smtClean="0">
                          <a:solidFill>
                            <a:srgbClr val="FFFFFF"/>
                          </a:solidFill>
                        </a:rPr>
                        <a:t>Library</a:t>
                      </a:r>
                      <a:endParaRPr lang="en-US" sz="1200"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algn="ctr"/>
                      <a:r>
                        <a:rPr lang="en-US" sz="1200" dirty="0" smtClean="0">
                          <a:solidFill>
                            <a:srgbClr val="FFFFFF"/>
                          </a:solidFill>
                        </a:rPr>
                        <a:t>Screens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algn="ctr"/>
                      <a:r>
                        <a:rPr lang="en-US" sz="1200" dirty="0" err="1" smtClean="0">
                          <a:solidFill>
                            <a:srgbClr val="FFFFFF"/>
                          </a:solidFill>
                        </a:rPr>
                        <a:t>NextGen</a:t>
                      </a:r>
                      <a:endParaRPr lang="en-US" sz="1200" dirty="0" smtClean="0">
                        <a:solidFill>
                          <a:srgbClr val="FFFFFF"/>
                        </a:solidFill>
                      </a:endParaRPr>
                    </a:p>
                    <a:p>
                      <a:pPr algn="ctr"/>
                      <a:r>
                        <a:rPr lang="en-US" sz="1200" dirty="0" err="1" smtClean="0">
                          <a:solidFill>
                            <a:srgbClr val="FFFFFF"/>
                          </a:solidFill>
                        </a:rPr>
                        <a:t>Seq</a:t>
                      </a:r>
                      <a:endParaRPr lang="en-US" sz="1200" dirty="0">
                        <a:solidFill>
                          <a:srgbClr val="FFFF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r>
              <a:tr h="695172">
                <a:tc>
                  <a:txBody>
                    <a:bodyPr/>
                    <a:lstStyle/>
                    <a:p>
                      <a:pPr algn="ctr"/>
                      <a:r>
                        <a:rPr lang="en-US" sz="1200" b="1" dirty="0" smtClean="0">
                          <a:solidFill>
                            <a:srgbClr val="FFFFFF"/>
                          </a:solidFill>
                        </a:rPr>
                        <a:t>NCS1</a:t>
                      </a:r>
                    </a:p>
                    <a:p>
                      <a:pPr algn="ctr"/>
                      <a:r>
                        <a:rPr lang="en-US" sz="1000" b="1" baseline="0" dirty="0" err="1" smtClean="0">
                          <a:solidFill>
                            <a:srgbClr val="FFFFFF"/>
                          </a:solidFill>
                        </a:rPr>
                        <a:t>oligo</a:t>
                      </a:r>
                      <a:r>
                        <a:rPr lang="en-US" sz="1000" b="1" baseline="0" dirty="0" smtClean="0">
                          <a:solidFill>
                            <a:srgbClr val="FFFFFF"/>
                          </a:solidFill>
                        </a:rPr>
                        <a:t> set 1</a:t>
                      </a:r>
                    </a:p>
                    <a:p>
                      <a:pPr algn="ctr"/>
                      <a:endParaRPr lang="en-US" sz="1200" b="1" dirty="0">
                        <a:solidFill>
                          <a:srgbClr val="FFFF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algn="ctr"/>
                      <a:r>
                        <a:rPr lang="en-US" sz="1800" dirty="0" smtClean="0">
                          <a:solidFill>
                            <a:schemeClr val="accent1">
                              <a:lumMod val="75000"/>
                            </a:schemeClr>
                          </a:solidFill>
                          <a:latin typeface="Zapf Dingbats"/>
                          <a:ea typeface="Zapf Dingbats"/>
                          <a:cs typeface="Zapf Dingbats"/>
                          <a:sym typeface="Zapf Dingbats"/>
                        </a:rPr>
                        <a:t>✔</a:t>
                      </a:r>
                      <a:endParaRPr lang="en-US" sz="1800" dirty="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accent1">
                              <a:lumMod val="75000"/>
                            </a:schemeClr>
                          </a:solidFill>
                          <a:latin typeface="Zapf Dingbats"/>
                          <a:ea typeface="Zapf Dingbats"/>
                          <a:cs typeface="Zapf Dingbats"/>
                          <a:sym typeface="Zapf Dingbats"/>
                        </a:rPr>
                        <a:t>✔</a:t>
                      </a:r>
                      <a:endParaRPr lang="en-US" sz="1800" dirty="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accent1">
                              <a:lumMod val="75000"/>
                            </a:schemeClr>
                          </a:solidFill>
                          <a:latin typeface="Zapf Dingbats"/>
                          <a:ea typeface="Zapf Dingbats"/>
                          <a:cs typeface="Zapf Dingbats"/>
                          <a:sym typeface="Zapf Dingbats"/>
                        </a:rPr>
                        <a:t>✔</a:t>
                      </a:r>
                      <a:endParaRPr lang="en-US" sz="1800" dirty="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accent1">
                              <a:lumMod val="75000"/>
                            </a:schemeClr>
                          </a:solidFill>
                          <a:latin typeface="Zapf Dingbats"/>
                          <a:ea typeface="Zapf Dingbats"/>
                          <a:cs typeface="Zapf Dingbats"/>
                          <a:sym typeface="Zapf Dingbats"/>
                        </a:rPr>
                        <a:t>✔</a:t>
                      </a:r>
                      <a:endParaRPr lang="en-US" sz="1800" dirty="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accent1">
                              <a:lumMod val="75000"/>
                            </a:schemeClr>
                          </a:solidFill>
                          <a:latin typeface="Zapf Dingbats"/>
                          <a:ea typeface="Zapf Dingbats"/>
                          <a:cs typeface="Zapf Dingbats"/>
                          <a:sym typeface="Zapf Dingbats"/>
                        </a:rPr>
                        <a:t>✔</a:t>
                      </a:r>
                      <a:endParaRPr lang="en-US" sz="1800" dirty="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smtClean="0">
                          <a:solidFill>
                            <a:schemeClr val="accent1">
                              <a:lumMod val="75000"/>
                            </a:schemeClr>
                          </a:solidFill>
                          <a:latin typeface="Zapf Dingbats"/>
                          <a:ea typeface="Zapf Dingbats"/>
                          <a:cs typeface="Zapf Dingbats"/>
                          <a:sym typeface="Zapf Dingbats"/>
                        </a:rPr>
                        <a:t>✔</a:t>
                      </a:r>
                      <a:endParaRPr lang="en-US" sz="1800" dirty="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95172">
                <a:tc>
                  <a:txBody>
                    <a:bodyPr/>
                    <a:lstStyle/>
                    <a:p>
                      <a:pPr algn="ctr"/>
                      <a:r>
                        <a:rPr lang="en-US" sz="1200" b="1" dirty="0" smtClean="0">
                          <a:solidFill>
                            <a:srgbClr val="FFFFFF"/>
                          </a:solidFill>
                        </a:rPr>
                        <a:t>NCS1 </a:t>
                      </a:r>
                    </a:p>
                    <a:p>
                      <a:pPr algn="ctr"/>
                      <a:r>
                        <a:rPr lang="en-US" sz="1000" b="1" dirty="0" err="1" smtClean="0">
                          <a:solidFill>
                            <a:srgbClr val="FFFFFF"/>
                          </a:solidFill>
                        </a:rPr>
                        <a:t>oligo</a:t>
                      </a:r>
                      <a:r>
                        <a:rPr lang="en-US" sz="1000" b="1" dirty="0" smtClean="0">
                          <a:solidFill>
                            <a:srgbClr val="FFFFFF"/>
                          </a:solidFill>
                        </a:rPr>
                        <a:t> set 2</a:t>
                      </a:r>
                    </a:p>
                    <a:p>
                      <a:pPr algn="ctr"/>
                      <a:endParaRPr lang="en-US" sz="1200" b="1" dirty="0">
                        <a:solidFill>
                          <a:srgbClr val="FFFF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1710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FFFF"/>
                          </a:solidFill>
                        </a:rPr>
                        <a:t>SUMO1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2137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FFFF"/>
                          </a:solidFill>
                        </a:rPr>
                        <a:t>UBE2I</a:t>
                      </a:r>
                    </a:p>
                    <a:p>
                      <a:pPr algn="ctr"/>
                      <a:endParaRPr lang="en-US" sz="1200" b="1" dirty="0">
                        <a:solidFill>
                          <a:srgbClr val="FFFF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2137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FFFF"/>
                          </a:solidFill>
                        </a:rPr>
                        <a:t>CALM1</a:t>
                      </a:r>
                    </a:p>
                    <a:p>
                      <a:pPr algn="ctr"/>
                      <a:endParaRPr lang="en-US" sz="1200" b="1" dirty="0">
                        <a:solidFill>
                          <a:srgbClr val="FFFF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1710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FFFF"/>
                          </a:solidFill>
                        </a:rPr>
                        <a:t>TBK1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1710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FFFF"/>
                          </a:solidFill>
                        </a:rPr>
                        <a:t>SPAST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1710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FFFF"/>
                          </a:solidFill>
                        </a:rPr>
                        <a:t>GDL1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1710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FFFF"/>
                          </a:solidFill>
                        </a:rPr>
                        <a:t>TPK1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1710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FFFFFF"/>
                          </a:solidFill>
                        </a:rPr>
                        <a:t>TECR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C697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dirty="0" smtClean="0">
                          <a:solidFill>
                            <a:schemeClr val="accent1">
                              <a:lumMod val="75000"/>
                            </a:schemeClr>
                          </a:solidFill>
                          <a:latin typeface="Zapf Dingbats"/>
                          <a:ea typeface="Zapf Dingbats"/>
                          <a:cs typeface="Zapf Dingbats"/>
                          <a:sym typeface="Zapf Dingbats"/>
                        </a:rPr>
                        <a:t>✔</a:t>
                      </a:r>
                      <a:endParaRPr lang="en-US" sz="1800" dirty="0" smtClean="0">
                        <a:solidFill>
                          <a:schemeClr val="accent1">
                            <a:lumMod val="75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 name="Rectangle 2"/>
          <p:cNvSpPr/>
          <p:nvPr/>
        </p:nvSpPr>
        <p:spPr>
          <a:xfrm>
            <a:off x="-21276" y="673061"/>
            <a:ext cx="1270058" cy="53039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2">
            <a:duotone>
              <a:schemeClr val="accent2">
                <a:shade val="45000"/>
                <a:satMod val="135000"/>
              </a:schemeClr>
              <a:prstClr val="white"/>
            </a:duotone>
          </a:blip>
          <a:srcRect t="12449" b="15197"/>
          <a:stretch/>
        </p:blipFill>
        <p:spPr>
          <a:xfrm>
            <a:off x="4969488" y="2136567"/>
            <a:ext cx="376941" cy="331520"/>
          </a:xfrm>
          <a:prstGeom prst="rect">
            <a:avLst/>
          </a:prstGeom>
        </p:spPr>
      </p:pic>
      <p:pic>
        <p:nvPicPr>
          <p:cNvPr id="7" name="Picture 6"/>
          <p:cNvPicPr>
            <a:picLocks noChangeAspect="1"/>
          </p:cNvPicPr>
          <p:nvPr/>
        </p:nvPicPr>
        <p:blipFill rotWithShape="1">
          <a:blip r:embed="rId2">
            <a:duotone>
              <a:schemeClr val="accent2">
                <a:shade val="45000"/>
                <a:satMod val="135000"/>
              </a:schemeClr>
              <a:prstClr val="white"/>
            </a:duotone>
          </a:blip>
          <a:srcRect t="12449" b="15197"/>
          <a:stretch/>
        </p:blipFill>
        <p:spPr>
          <a:xfrm>
            <a:off x="4043851" y="3619495"/>
            <a:ext cx="376941" cy="331520"/>
          </a:xfrm>
          <a:prstGeom prst="rect">
            <a:avLst/>
          </a:prstGeom>
        </p:spPr>
      </p:pic>
      <p:pic>
        <p:nvPicPr>
          <p:cNvPr id="8" name="Picture 7"/>
          <p:cNvPicPr>
            <a:picLocks noChangeAspect="1"/>
          </p:cNvPicPr>
          <p:nvPr/>
        </p:nvPicPr>
        <p:blipFill rotWithShape="1">
          <a:blip r:embed="rId2">
            <a:duotone>
              <a:schemeClr val="accent2">
                <a:shade val="45000"/>
                <a:satMod val="135000"/>
              </a:schemeClr>
              <a:prstClr val="white"/>
            </a:duotone>
          </a:blip>
          <a:srcRect t="12449" b="15197"/>
          <a:stretch/>
        </p:blipFill>
        <p:spPr>
          <a:xfrm>
            <a:off x="3156250" y="4103415"/>
            <a:ext cx="376941" cy="331520"/>
          </a:xfrm>
          <a:prstGeom prst="rect">
            <a:avLst/>
          </a:prstGeom>
        </p:spPr>
      </p:pic>
      <p:pic>
        <p:nvPicPr>
          <p:cNvPr id="9" name="Picture 8"/>
          <p:cNvPicPr>
            <a:picLocks noChangeAspect="1"/>
          </p:cNvPicPr>
          <p:nvPr/>
        </p:nvPicPr>
        <p:blipFill rotWithShape="1">
          <a:blip r:embed="rId2">
            <a:duotone>
              <a:schemeClr val="accent2">
                <a:shade val="45000"/>
                <a:satMod val="135000"/>
              </a:schemeClr>
              <a:prstClr val="white"/>
            </a:duotone>
          </a:blip>
          <a:srcRect t="12449" b="15197"/>
          <a:stretch/>
        </p:blipFill>
        <p:spPr>
          <a:xfrm>
            <a:off x="3156250" y="4533868"/>
            <a:ext cx="376941" cy="331520"/>
          </a:xfrm>
          <a:prstGeom prst="rect">
            <a:avLst/>
          </a:prstGeom>
        </p:spPr>
      </p:pic>
      <p:pic>
        <p:nvPicPr>
          <p:cNvPr id="10" name="Picture 9"/>
          <p:cNvPicPr>
            <a:picLocks noChangeAspect="1"/>
          </p:cNvPicPr>
          <p:nvPr/>
        </p:nvPicPr>
        <p:blipFill rotWithShape="1">
          <a:blip r:embed="rId2">
            <a:duotone>
              <a:schemeClr val="accent2">
                <a:shade val="45000"/>
                <a:satMod val="135000"/>
              </a:schemeClr>
              <a:prstClr val="white"/>
            </a:duotone>
          </a:blip>
          <a:srcRect t="12449" b="15197"/>
          <a:stretch/>
        </p:blipFill>
        <p:spPr>
          <a:xfrm>
            <a:off x="4043851" y="4957316"/>
            <a:ext cx="376941" cy="331520"/>
          </a:xfrm>
          <a:prstGeom prst="rect">
            <a:avLst/>
          </a:prstGeom>
        </p:spPr>
      </p:pic>
      <p:pic>
        <p:nvPicPr>
          <p:cNvPr id="11" name="Picture 10"/>
          <p:cNvPicPr>
            <a:picLocks noChangeAspect="1"/>
          </p:cNvPicPr>
          <p:nvPr/>
        </p:nvPicPr>
        <p:blipFill rotWithShape="1">
          <a:blip r:embed="rId2">
            <a:duotone>
              <a:schemeClr val="accent2">
                <a:shade val="45000"/>
                <a:satMod val="135000"/>
              </a:schemeClr>
              <a:prstClr val="white"/>
            </a:duotone>
          </a:blip>
          <a:srcRect t="12449" b="15197"/>
          <a:stretch/>
        </p:blipFill>
        <p:spPr>
          <a:xfrm>
            <a:off x="4043851" y="5359799"/>
            <a:ext cx="376941" cy="331520"/>
          </a:xfrm>
          <a:prstGeom prst="rect">
            <a:avLst/>
          </a:prstGeom>
        </p:spPr>
      </p:pic>
      <p:pic>
        <p:nvPicPr>
          <p:cNvPr id="12" name="Picture 11"/>
          <p:cNvPicPr>
            <a:picLocks noChangeAspect="1"/>
          </p:cNvPicPr>
          <p:nvPr/>
        </p:nvPicPr>
        <p:blipFill rotWithShape="1">
          <a:blip r:embed="rId2">
            <a:duotone>
              <a:schemeClr val="accent2">
                <a:shade val="45000"/>
                <a:satMod val="135000"/>
              </a:schemeClr>
              <a:prstClr val="white"/>
            </a:duotone>
          </a:blip>
          <a:srcRect t="12449" b="15197"/>
          <a:stretch/>
        </p:blipFill>
        <p:spPr>
          <a:xfrm>
            <a:off x="4043851" y="5767432"/>
            <a:ext cx="376941" cy="331520"/>
          </a:xfrm>
          <a:prstGeom prst="rect">
            <a:avLst/>
          </a:prstGeom>
        </p:spPr>
      </p:pic>
      <p:sp>
        <p:nvSpPr>
          <p:cNvPr id="4" name="Title 3"/>
          <p:cNvSpPr>
            <a:spLocks noGrp="1"/>
          </p:cNvSpPr>
          <p:nvPr>
            <p:ph type="title"/>
          </p:nvPr>
        </p:nvSpPr>
        <p:spPr/>
        <p:txBody>
          <a:bodyPr/>
          <a:lstStyle/>
          <a:p>
            <a:r>
              <a:rPr lang="en-CA" dirty="0" smtClean="0"/>
              <a:t>Progress on other </a:t>
            </a:r>
            <a:r>
              <a:rPr lang="en-CA" dirty="0" err="1" smtClean="0"/>
              <a:t>genophenograms</a:t>
            </a:r>
            <a:endParaRPr lang="en-CA" dirty="0"/>
          </a:p>
        </p:txBody>
      </p:sp>
      <p:grpSp>
        <p:nvGrpSpPr>
          <p:cNvPr id="14" name="Group 13"/>
          <p:cNvGrpSpPr>
            <a:grpSpLocks/>
          </p:cNvGrpSpPr>
          <p:nvPr/>
        </p:nvGrpSpPr>
        <p:grpSpPr bwMode="auto">
          <a:xfrm>
            <a:off x="8422782" y="126247"/>
            <a:ext cx="631065" cy="639762"/>
            <a:chOff x="5342" y="59"/>
            <a:chExt cx="436" cy="403"/>
          </a:xfrm>
        </p:grpSpPr>
        <p:grpSp>
          <p:nvGrpSpPr>
            <p:cNvPr id="15" name="Group 3"/>
            <p:cNvGrpSpPr>
              <a:grpSpLocks/>
            </p:cNvGrpSpPr>
            <p:nvPr/>
          </p:nvGrpSpPr>
          <p:grpSpPr bwMode="auto">
            <a:xfrm>
              <a:off x="5424" y="59"/>
              <a:ext cx="277" cy="277"/>
              <a:chOff x="5373" y="3933"/>
              <a:chExt cx="387" cy="387"/>
            </a:xfrm>
          </p:grpSpPr>
          <p:sp>
            <p:nvSpPr>
              <p:cNvPr id="17"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18"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6"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cxnSp>
        <p:nvCxnSpPr>
          <p:cNvPr id="20" name="Straight Connector 19"/>
          <p:cNvCxnSpPr/>
          <p:nvPr/>
        </p:nvCxnSpPr>
        <p:spPr bwMode="auto">
          <a:xfrm>
            <a:off x="0" y="0"/>
            <a:ext cx="9144000" cy="6858000"/>
          </a:xfrm>
          <a:prstGeom prst="line">
            <a:avLst/>
          </a:prstGeom>
          <a:solidFill>
            <a:schemeClr val="accent1"/>
          </a:solidFill>
          <a:ln w="50800"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4869391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smtClean="0"/>
              <a:t>Acknowledgments</a:t>
            </a:r>
          </a:p>
        </p:txBody>
      </p:sp>
      <p:sp>
        <p:nvSpPr>
          <p:cNvPr id="38915" name="Rectangle 3"/>
          <p:cNvSpPr>
            <a:spLocks noGrp="1" noChangeArrowheads="1"/>
          </p:cNvSpPr>
          <p:nvPr>
            <p:ph type="body" sz="half" idx="4294967295"/>
          </p:nvPr>
        </p:nvSpPr>
        <p:spPr>
          <a:xfrm>
            <a:off x="300946" y="908642"/>
            <a:ext cx="3614737" cy="4926101"/>
          </a:xfrm>
        </p:spPr>
        <p:txBody>
          <a:bodyPr/>
          <a:lstStyle/>
          <a:p>
            <a:pPr marL="0" indent="0">
              <a:lnSpc>
                <a:spcPct val="90000"/>
              </a:lnSpc>
              <a:spcBef>
                <a:spcPct val="20000"/>
              </a:spcBef>
            </a:pPr>
            <a:r>
              <a:rPr lang="en-US" sz="1800" dirty="0" smtClean="0"/>
              <a:t>Roth Lab</a:t>
            </a:r>
            <a:endParaRPr lang="en-US" sz="1800" dirty="0" smtClean="0">
              <a:solidFill>
                <a:srgbClr val="0000FF"/>
              </a:solidFill>
            </a:endParaRPr>
          </a:p>
          <a:p>
            <a:pPr lvl="1">
              <a:lnSpc>
                <a:spcPct val="90000"/>
              </a:lnSpc>
              <a:spcBef>
                <a:spcPct val="20000"/>
              </a:spcBef>
            </a:pPr>
            <a:r>
              <a:rPr lang="en-US" sz="1600" b="1" dirty="0" err="1" smtClean="0">
                <a:solidFill>
                  <a:schemeClr val="tx2">
                    <a:lumMod val="75000"/>
                  </a:schemeClr>
                </a:solidFill>
              </a:rPr>
              <a:t>Jochen</a:t>
            </a:r>
            <a:r>
              <a:rPr lang="en-US" sz="1600" b="1" dirty="0" smtClean="0">
                <a:solidFill>
                  <a:schemeClr val="tx2">
                    <a:lumMod val="75000"/>
                  </a:schemeClr>
                </a:solidFill>
              </a:rPr>
              <a:t> </a:t>
            </a:r>
            <a:r>
              <a:rPr lang="en-US" sz="1600" b="1" dirty="0" err="1" smtClean="0">
                <a:solidFill>
                  <a:schemeClr val="tx2">
                    <a:lumMod val="75000"/>
                  </a:schemeClr>
                </a:solidFill>
              </a:rPr>
              <a:t>Weile</a:t>
            </a:r>
            <a:endParaRPr lang="en-US" sz="1600" b="1" dirty="0" smtClean="0">
              <a:solidFill>
                <a:schemeClr val="tx2">
                  <a:lumMod val="75000"/>
                </a:schemeClr>
              </a:solidFill>
            </a:endParaRPr>
          </a:p>
          <a:p>
            <a:pPr lvl="1">
              <a:lnSpc>
                <a:spcPct val="90000"/>
              </a:lnSpc>
              <a:spcBef>
                <a:spcPct val="20000"/>
              </a:spcBef>
            </a:pPr>
            <a:r>
              <a:rPr lang="en-US" sz="1600" b="1" dirty="0">
                <a:solidFill>
                  <a:schemeClr val="tx2">
                    <a:lumMod val="75000"/>
                  </a:schemeClr>
                </a:solidFill>
              </a:rPr>
              <a:t>Song </a:t>
            </a:r>
            <a:r>
              <a:rPr lang="en-US" sz="1600" b="1" dirty="0" smtClean="0">
                <a:solidFill>
                  <a:schemeClr val="tx2">
                    <a:lumMod val="75000"/>
                  </a:schemeClr>
                </a:solidFill>
              </a:rPr>
              <a:t>Sun</a:t>
            </a:r>
            <a:endParaRPr lang="en-US" sz="1600" u="sng" dirty="0" smtClean="0">
              <a:solidFill>
                <a:schemeClr val="tx2">
                  <a:lumMod val="75000"/>
                </a:schemeClr>
              </a:solidFill>
            </a:endParaRPr>
          </a:p>
          <a:p>
            <a:pPr lvl="1">
              <a:lnSpc>
                <a:spcPct val="90000"/>
              </a:lnSpc>
              <a:spcBef>
                <a:spcPct val="20000"/>
              </a:spcBef>
            </a:pPr>
            <a:r>
              <a:rPr lang="en-US" sz="1600" u="sng" dirty="0" err="1">
                <a:solidFill>
                  <a:schemeClr val="tx2">
                    <a:lumMod val="75000"/>
                  </a:schemeClr>
                </a:solidFill>
              </a:rPr>
              <a:t>Atina</a:t>
            </a:r>
            <a:r>
              <a:rPr lang="en-US" sz="1600" u="sng" dirty="0">
                <a:solidFill>
                  <a:schemeClr val="tx2">
                    <a:lumMod val="75000"/>
                  </a:schemeClr>
                </a:solidFill>
              </a:rPr>
              <a:t> </a:t>
            </a:r>
            <a:r>
              <a:rPr lang="en-US" sz="1600" u="sng" dirty="0" smtClean="0">
                <a:solidFill>
                  <a:schemeClr val="tx2">
                    <a:lumMod val="75000"/>
                  </a:schemeClr>
                </a:solidFill>
              </a:rPr>
              <a:t>Cote</a:t>
            </a:r>
          </a:p>
          <a:p>
            <a:pPr lvl="1">
              <a:lnSpc>
                <a:spcPct val="90000"/>
              </a:lnSpc>
              <a:spcBef>
                <a:spcPct val="20000"/>
              </a:spcBef>
            </a:pPr>
            <a:r>
              <a:rPr lang="en-US" sz="1600" u="sng" dirty="0" smtClean="0">
                <a:solidFill>
                  <a:schemeClr val="tx2">
                    <a:lumMod val="75000"/>
                  </a:schemeClr>
                </a:solidFill>
              </a:rPr>
              <a:t>Sunny Fan</a:t>
            </a:r>
          </a:p>
          <a:p>
            <a:pPr lvl="1">
              <a:lnSpc>
                <a:spcPct val="90000"/>
              </a:lnSpc>
              <a:spcBef>
                <a:spcPct val="20000"/>
              </a:spcBef>
            </a:pPr>
            <a:r>
              <a:rPr lang="en-US" sz="1600" dirty="0" smtClean="0">
                <a:solidFill>
                  <a:schemeClr val="tx2">
                    <a:lumMod val="75000"/>
                  </a:schemeClr>
                </a:solidFill>
              </a:rPr>
              <a:t>Jennifer Knapp</a:t>
            </a:r>
          </a:p>
          <a:p>
            <a:pPr lvl="1">
              <a:lnSpc>
                <a:spcPct val="90000"/>
              </a:lnSpc>
              <a:spcBef>
                <a:spcPct val="20000"/>
              </a:spcBef>
            </a:pPr>
            <a:r>
              <a:rPr lang="en-US" sz="1600" dirty="0" err="1" smtClean="0">
                <a:solidFill>
                  <a:schemeClr val="tx2">
                    <a:lumMod val="75000"/>
                  </a:schemeClr>
                </a:solidFill>
              </a:rPr>
              <a:t>Marinella</a:t>
            </a:r>
            <a:r>
              <a:rPr lang="en-US" sz="1600" dirty="0" smtClean="0">
                <a:solidFill>
                  <a:schemeClr val="tx2">
                    <a:lumMod val="75000"/>
                  </a:schemeClr>
                </a:solidFill>
              </a:rPr>
              <a:t> </a:t>
            </a:r>
            <a:r>
              <a:rPr lang="en-US" sz="1600" dirty="0" err="1" smtClean="0">
                <a:solidFill>
                  <a:schemeClr val="tx2">
                    <a:lumMod val="75000"/>
                  </a:schemeClr>
                </a:solidFill>
              </a:rPr>
              <a:t>Gebbia</a:t>
            </a:r>
            <a:endParaRPr lang="en-US" sz="1600" dirty="0" smtClean="0">
              <a:solidFill>
                <a:schemeClr val="tx2">
                  <a:lumMod val="75000"/>
                </a:schemeClr>
              </a:solidFill>
            </a:endParaRPr>
          </a:p>
          <a:p>
            <a:pPr lvl="1">
              <a:lnSpc>
                <a:spcPct val="90000"/>
              </a:lnSpc>
              <a:spcBef>
                <a:spcPct val="20000"/>
              </a:spcBef>
            </a:pPr>
            <a:r>
              <a:rPr lang="en-US" sz="1600" dirty="0">
                <a:solidFill>
                  <a:schemeClr val="tx2">
                    <a:lumMod val="75000"/>
                  </a:schemeClr>
                </a:solidFill>
              </a:rPr>
              <a:t>Marta </a:t>
            </a:r>
            <a:r>
              <a:rPr lang="en-US" sz="1600" dirty="0" err="1">
                <a:solidFill>
                  <a:schemeClr val="tx2">
                    <a:lumMod val="75000"/>
                  </a:schemeClr>
                </a:solidFill>
              </a:rPr>
              <a:t>Verby</a:t>
            </a:r>
            <a:endParaRPr lang="en-US" sz="1600" b="1" dirty="0" smtClean="0">
              <a:solidFill>
                <a:schemeClr val="tx2">
                  <a:lumMod val="75000"/>
                </a:schemeClr>
              </a:solidFill>
            </a:endParaRPr>
          </a:p>
          <a:p>
            <a:pPr lvl="1">
              <a:lnSpc>
                <a:spcPct val="90000"/>
              </a:lnSpc>
              <a:spcBef>
                <a:spcPct val="20000"/>
              </a:spcBef>
            </a:pPr>
            <a:r>
              <a:rPr lang="en-US" sz="1600" dirty="0" smtClean="0"/>
              <a:t>Paul Bansal</a:t>
            </a:r>
          </a:p>
          <a:p>
            <a:pPr lvl="1">
              <a:lnSpc>
                <a:spcPct val="90000"/>
              </a:lnSpc>
              <a:spcBef>
                <a:spcPct val="20000"/>
              </a:spcBef>
            </a:pPr>
            <a:r>
              <a:rPr lang="en-US" sz="1600" dirty="0" smtClean="0"/>
              <a:t>Joe Mellor</a:t>
            </a:r>
          </a:p>
          <a:p>
            <a:pPr lvl="1">
              <a:lnSpc>
                <a:spcPct val="90000"/>
              </a:lnSpc>
              <a:spcBef>
                <a:spcPct val="20000"/>
              </a:spcBef>
            </a:pPr>
            <a:r>
              <a:rPr lang="en-US" sz="1600" dirty="0" smtClean="0"/>
              <a:t>Cassandra Wong</a:t>
            </a:r>
            <a:endParaRPr lang="en-US" sz="1600" dirty="0" smtClean="0">
              <a:solidFill>
                <a:srgbClr val="0303FB"/>
              </a:solidFill>
            </a:endParaRPr>
          </a:p>
          <a:p>
            <a:pPr lvl="1">
              <a:lnSpc>
                <a:spcPct val="90000"/>
              </a:lnSpc>
              <a:spcBef>
                <a:spcPct val="20000"/>
              </a:spcBef>
            </a:pPr>
            <a:r>
              <a:rPr lang="en-US" sz="1600" dirty="0" err="1" smtClean="0"/>
              <a:t>Nozomu</a:t>
            </a:r>
            <a:r>
              <a:rPr lang="en-US" sz="1600" dirty="0" smtClean="0"/>
              <a:t> </a:t>
            </a:r>
            <a:r>
              <a:rPr lang="en-US" sz="1600" dirty="0" err="1" smtClean="0"/>
              <a:t>Yachie</a:t>
            </a:r>
            <a:endParaRPr lang="en-US" sz="1600" dirty="0" smtClean="0"/>
          </a:p>
          <a:p>
            <a:pPr lvl="1">
              <a:lnSpc>
                <a:spcPct val="90000"/>
              </a:lnSpc>
              <a:spcBef>
                <a:spcPct val="20000"/>
              </a:spcBef>
            </a:pPr>
            <a:r>
              <a:rPr lang="en-US" sz="1600" dirty="0" smtClean="0"/>
              <a:t>Anjali Gopal</a:t>
            </a:r>
          </a:p>
          <a:p>
            <a:pPr lvl="1">
              <a:lnSpc>
                <a:spcPct val="90000"/>
              </a:lnSpc>
              <a:spcBef>
                <a:spcPct val="20000"/>
              </a:spcBef>
            </a:pPr>
            <a:r>
              <a:rPr lang="en-US" sz="1600" dirty="0" smtClean="0"/>
              <a:t>Others</a:t>
            </a:r>
          </a:p>
          <a:p>
            <a:pPr marL="457200" lvl="1" indent="0">
              <a:lnSpc>
                <a:spcPct val="90000"/>
              </a:lnSpc>
              <a:spcBef>
                <a:spcPct val="20000"/>
              </a:spcBef>
              <a:buNone/>
            </a:pPr>
            <a:endParaRPr lang="en-US" sz="1600" dirty="0"/>
          </a:p>
          <a:p>
            <a:pPr marL="57150" indent="0">
              <a:lnSpc>
                <a:spcPct val="90000"/>
              </a:lnSpc>
              <a:spcBef>
                <a:spcPct val="20000"/>
              </a:spcBef>
            </a:pPr>
            <a:r>
              <a:rPr lang="en-US" sz="1600" b="1" dirty="0" smtClean="0"/>
              <a:t>Others at Donnelly Centre</a:t>
            </a:r>
          </a:p>
          <a:p>
            <a:pPr lvl="1">
              <a:lnSpc>
                <a:spcPct val="90000"/>
              </a:lnSpc>
              <a:spcBef>
                <a:spcPct val="20000"/>
              </a:spcBef>
            </a:pPr>
            <a:r>
              <a:rPr lang="en-US" sz="1600" dirty="0" smtClean="0">
                <a:solidFill>
                  <a:schemeClr val="tx2">
                    <a:lumMod val="75000"/>
                  </a:schemeClr>
                </a:solidFill>
              </a:rPr>
              <a:t>Charlie Boone</a:t>
            </a:r>
          </a:p>
          <a:p>
            <a:pPr lvl="1">
              <a:lnSpc>
                <a:spcPct val="90000"/>
              </a:lnSpc>
              <a:spcBef>
                <a:spcPct val="20000"/>
              </a:spcBef>
            </a:pPr>
            <a:r>
              <a:rPr lang="en-US" sz="1600" dirty="0" smtClean="0">
                <a:solidFill>
                  <a:schemeClr val="tx2">
                    <a:lumMod val="75000"/>
                  </a:schemeClr>
                </a:solidFill>
              </a:rPr>
              <a:t>Brenda Andrews</a:t>
            </a:r>
          </a:p>
          <a:p>
            <a:pPr lvl="1">
              <a:lnSpc>
                <a:spcPct val="90000"/>
              </a:lnSpc>
              <a:spcBef>
                <a:spcPct val="20000"/>
              </a:spcBef>
            </a:pPr>
            <a:r>
              <a:rPr lang="en-US" sz="1600" dirty="0" err="1" smtClean="0">
                <a:solidFill>
                  <a:schemeClr val="tx2">
                    <a:lumMod val="75000"/>
                  </a:schemeClr>
                </a:solidFill>
              </a:rPr>
              <a:t>Guihong</a:t>
            </a:r>
            <a:r>
              <a:rPr lang="en-US" sz="1600" dirty="0" smtClean="0">
                <a:solidFill>
                  <a:schemeClr val="tx2">
                    <a:lumMod val="75000"/>
                  </a:schemeClr>
                </a:solidFill>
              </a:rPr>
              <a:t> Tan</a:t>
            </a:r>
          </a:p>
          <a:p>
            <a:pPr>
              <a:lnSpc>
                <a:spcPct val="90000"/>
              </a:lnSpc>
              <a:spcBef>
                <a:spcPct val="20000"/>
              </a:spcBef>
            </a:pPr>
            <a:endParaRPr lang="en-US" sz="1600" dirty="0" smtClean="0"/>
          </a:p>
          <a:p>
            <a:pPr>
              <a:lnSpc>
                <a:spcPct val="90000"/>
              </a:lnSpc>
              <a:spcBef>
                <a:spcPct val="20000"/>
              </a:spcBef>
              <a:buFont typeface="Arial" panose="020B0604020202020204" pitchFamily="34" charset="0"/>
              <a:buChar char="•"/>
            </a:pPr>
            <a:endParaRPr lang="en-US" sz="1600" dirty="0" smtClean="0"/>
          </a:p>
          <a:p>
            <a:pPr marL="0" indent="0">
              <a:lnSpc>
                <a:spcPct val="90000"/>
              </a:lnSpc>
            </a:pPr>
            <a:endParaRPr lang="en-US" sz="1800" dirty="0" smtClean="0"/>
          </a:p>
          <a:p>
            <a:pPr marL="0" indent="0">
              <a:lnSpc>
                <a:spcPct val="90000"/>
              </a:lnSpc>
            </a:pPr>
            <a:endParaRPr lang="en-US" sz="1800" dirty="0" smtClean="0"/>
          </a:p>
          <a:p>
            <a:pPr lvl="1">
              <a:lnSpc>
                <a:spcPct val="90000"/>
              </a:lnSpc>
            </a:pPr>
            <a:endParaRPr lang="en-US" sz="1800" dirty="0"/>
          </a:p>
        </p:txBody>
      </p:sp>
      <p:sp>
        <p:nvSpPr>
          <p:cNvPr id="38916" name="Rectangle 4"/>
          <p:cNvSpPr>
            <a:spLocks noGrp="1" noChangeArrowheads="1"/>
          </p:cNvSpPr>
          <p:nvPr>
            <p:ph type="body" sz="half" idx="4294967295"/>
          </p:nvPr>
        </p:nvSpPr>
        <p:spPr>
          <a:xfrm>
            <a:off x="3986892" y="749438"/>
            <a:ext cx="4087813" cy="5709140"/>
          </a:xfrm>
        </p:spPr>
        <p:txBody>
          <a:bodyPr/>
          <a:lstStyle/>
          <a:p>
            <a:pPr marL="0" indent="0">
              <a:lnSpc>
                <a:spcPct val="80000"/>
              </a:lnSpc>
            </a:pPr>
            <a:endParaRPr lang="en-US" sz="1800" dirty="0" smtClean="0"/>
          </a:p>
          <a:p>
            <a:pPr>
              <a:lnSpc>
                <a:spcPct val="90000"/>
              </a:lnSpc>
              <a:spcBef>
                <a:spcPct val="20000"/>
              </a:spcBef>
            </a:pPr>
            <a:r>
              <a:rPr lang="en-US" sz="1600" dirty="0"/>
              <a:t>Dana-Farber Center for Cancer Systems Biology</a:t>
            </a:r>
          </a:p>
          <a:p>
            <a:pPr lvl="1">
              <a:lnSpc>
                <a:spcPct val="90000"/>
              </a:lnSpc>
              <a:spcBef>
                <a:spcPct val="20000"/>
              </a:spcBef>
            </a:pPr>
            <a:r>
              <a:rPr lang="en-US" sz="1600" dirty="0" smtClean="0">
                <a:solidFill>
                  <a:srgbClr val="0303FB"/>
                </a:solidFill>
              </a:rPr>
              <a:t>David </a:t>
            </a:r>
            <a:r>
              <a:rPr lang="en-US" sz="1600" dirty="0">
                <a:solidFill>
                  <a:srgbClr val="0303FB"/>
                </a:solidFill>
              </a:rPr>
              <a:t>Hill</a:t>
            </a:r>
          </a:p>
          <a:p>
            <a:pPr lvl="1">
              <a:lnSpc>
                <a:spcPct val="90000"/>
              </a:lnSpc>
              <a:spcBef>
                <a:spcPct val="20000"/>
              </a:spcBef>
            </a:pPr>
            <a:r>
              <a:rPr lang="en-US" sz="1600" dirty="0">
                <a:solidFill>
                  <a:srgbClr val="0303FB"/>
                </a:solidFill>
              </a:rPr>
              <a:t>Marc </a:t>
            </a:r>
            <a:r>
              <a:rPr lang="en-US" sz="1600" dirty="0" smtClean="0">
                <a:solidFill>
                  <a:srgbClr val="0303FB"/>
                </a:solidFill>
              </a:rPr>
              <a:t>Vidal</a:t>
            </a:r>
          </a:p>
          <a:p>
            <a:pPr marL="457200" lvl="1" indent="0">
              <a:lnSpc>
                <a:spcPct val="90000"/>
              </a:lnSpc>
              <a:spcBef>
                <a:spcPct val="20000"/>
              </a:spcBef>
              <a:buNone/>
            </a:pPr>
            <a:endParaRPr lang="en-US" sz="1800" dirty="0"/>
          </a:p>
          <a:p>
            <a:pPr marL="0" indent="0">
              <a:lnSpc>
                <a:spcPct val="80000"/>
              </a:lnSpc>
            </a:pPr>
            <a:r>
              <a:rPr lang="en-US" sz="1800" dirty="0" smtClean="0"/>
              <a:t>Support</a:t>
            </a:r>
          </a:p>
          <a:p>
            <a:pPr lvl="1">
              <a:lnSpc>
                <a:spcPct val="90000"/>
              </a:lnSpc>
            </a:pPr>
            <a:r>
              <a:rPr lang="en-US" sz="1600" dirty="0" smtClean="0">
                <a:solidFill>
                  <a:srgbClr val="0303FB"/>
                </a:solidFill>
              </a:rPr>
              <a:t>NIH/NHGRI Center for Excellence in Genome Science (CEGS)</a:t>
            </a:r>
          </a:p>
          <a:p>
            <a:pPr lvl="1">
              <a:lnSpc>
                <a:spcPct val="90000"/>
              </a:lnSpc>
            </a:pPr>
            <a:r>
              <a:rPr lang="en-US" sz="1600" dirty="0" smtClean="0">
                <a:solidFill>
                  <a:srgbClr val="0303FB"/>
                </a:solidFill>
              </a:rPr>
              <a:t>Canada Excellence Research Chairs Program</a:t>
            </a:r>
          </a:p>
          <a:p>
            <a:pPr lvl="1">
              <a:lnSpc>
                <a:spcPct val="90000"/>
              </a:lnSpc>
            </a:pPr>
            <a:r>
              <a:rPr lang="en-US" sz="1600" dirty="0" smtClean="0"/>
              <a:t>Canada Foundation for Innovation</a:t>
            </a:r>
          </a:p>
          <a:p>
            <a:pPr lvl="1">
              <a:lnSpc>
                <a:spcPct val="90000"/>
              </a:lnSpc>
            </a:pPr>
            <a:r>
              <a:rPr lang="en-US" sz="1600" dirty="0" smtClean="0"/>
              <a:t>Canadian Institute for Advanced Research</a:t>
            </a:r>
          </a:p>
          <a:p>
            <a:pPr lvl="1">
              <a:lnSpc>
                <a:spcPct val="90000"/>
              </a:lnSpc>
            </a:pPr>
            <a:r>
              <a:rPr lang="en-US" sz="1600" dirty="0" smtClean="0"/>
              <a:t>Ontario Research Fund</a:t>
            </a:r>
          </a:p>
          <a:p>
            <a:pPr lvl="1">
              <a:lnSpc>
                <a:spcPct val="90000"/>
              </a:lnSpc>
            </a:pPr>
            <a:r>
              <a:rPr lang="en-US" sz="1600" dirty="0" err="1" smtClean="0"/>
              <a:t>Krembil</a:t>
            </a:r>
            <a:r>
              <a:rPr lang="en-US" sz="1600" dirty="0" smtClean="0"/>
              <a:t> Foundation</a:t>
            </a:r>
          </a:p>
          <a:p>
            <a:pPr lvl="1">
              <a:lnSpc>
                <a:spcPct val="90000"/>
              </a:lnSpc>
            </a:pPr>
            <a:r>
              <a:rPr lang="en-US" sz="1600" dirty="0" smtClean="0"/>
              <a:t>Avon Foundation</a:t>
            </a:r>
          </a:p>
          <a:p>
            <a:pPr lvl="1">
              <a:lnSpc>
                <a:spcPct val="90000"/>
              </a:lnSpc>
            </a:pPr>
            <a:r>
              <a:rPr lang="en-US" sz="1600" dirty="0" smtClean="0"/>
              <a:t>Swedish Research Council</a:t>
            </a:r>
          </a:p>
        </p:txBody>
      </p:sp>
    </p:spTree>
    <p:extLst>
      <p:ext uri="{BB962C8B-B14F-4D97-AF65-F5344CB8AC3E}">
        <p14:creationId xmlns:p14="http://schemas.microsoft.com/office/powerpoint/2010/main" val="284238239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MPMx White Slides L">
  <a:themeElements>
    <a:clrScheme name="">
      <a:dk1>
        <a:srgbClr val="000000"/>
      </a:dk1>
      <a:lt1>
        <a:srgbClr val="FFFFFF"/>
      </a:lt1>
      <a:dk2>
        <a:srgbClr val="8551FF"/>
      </a:dk2>
      <a:lt2>
        <a:srgbClr val="B3B3B3"/>
      </a:lt2>
      <a:accent1>
        <a:srgbClr val="FFFFFF"/>
      </a:accent1>
      <a:accent2>
        <a:srgbClr val="FFCC00"/>
      </a:accent2>
      <a:accent3>
        <a:srgbClr val="FFFFFF"/>
      </a:accent3>
      <a:accent4>
        <a:srgbClr val="000000"/>
      </a:accent4>
      <a:accent5>
        <a:srgbClr val="FFFFFF"/>
      </a:accent5>
      <a:accent6>
        <a:srgbClr val="E7B900"/>
      </a:accent6>
      <a:hlink>
        <a:srgbClr val="4CFF4C"/>
      </a:hlink>
      <a:folHlink>
        <a:srgbClr val="F86614"/>
      </a:folHlink>
    </a:clrScheme>
    <a:fontScheme name="MPMx White Slides L">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MetaLining"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MetaLining" charset="0"/>
          </a:defRPr>
        </a:defPPr>
      </a:lstStyle>
    </a:lnDef>
  </a:objectDefaults>
  <a:extraClrSchemeLst>
    <a:extraClrScheme>
      <a:clrScheme name="MPMx White Slides L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PMx White Slides 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MPMx White Slides L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PMx White Slides L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PMx White Slides L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PMx White Slides L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MPMx White Slides L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C:\MSOFFICE\Templates\MPMx\MPMx White Slides L.ppt</Template>
  <TotalTime>1490651214</TotalTime>
  <Pages>5</Pages>
  <Words>1291</Words>
  <Application>Microsoft Office PowerPoint</Application>
  <PresentationFormat>On-screen Show (4:3)</PresentationFormat>
  <Paragraphs>330</Paragraphs>
  <Slides>31</Slides>
  <Notes>10</Notes>
  <HiddenSlides>1</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31</vt:i4>
      </vt:variant>
    </vt:vector>
  </HeadingPairs>
  <TitlesOfParts>
    <vt:vector size="44" baseType="lpstr">
      <vt:lpstr>MS PGothic</vt:lpstr>
      <vt:lpstr>Arial</vt:lpstr>
      <vt:lpstr>Calibri</vt:lpstr>
      <vt:lpstr>Comic Sans MS</vt:lpstr>
      <vt:lpstr>Gill Sans</vt:lpstr>
      <vt:lpstr>MetaLining</vt:lpstr>
      <vt:lpstr>MetaPlusBold</vt:lpstr>
      <vt:lpstr>MS Mincho</vt:lpstr>
      <vt:lpstr>Sabon</vt:lpstr>
      <vt:lpstr>Times New Roman</vt:lpstr>
      <vt:lpstr>Wingdings</vt:lpstr>
      <vt:lpstr>Zapf Dingbats</vt:lpstr>
      <vt:lpstr>MPMx White Slides L</vt:lpstr>
      <vt:lpstr>CAGI slide pack guidelines Fritz Roth_______</vt:lpstr>
      <vt:lpstr>PowerPoint Presentation</vt:lpstr>
      <vt:lpstr>Full disclosure</vt:lpstr>
      <vt:lpstr>Outline</vt:lpstr>
      <vt:lpstr>Trans-species complementation</vt:lpstr>
      <vt:lpstr>Assessing effects of human variation</vt:lpstr>
      <vt:lpstr>PowerPoint Presentation</vt:lpstr>
      <vt:lpstr>PowerPoint Presentation</vt:lpstr>
      <vt:lpstr>PowerPoint Presentation</vt:lpstr>
      <vt:lpstr>Outline</vt:lpstr>
      <vt:lpstr>POPcode</vt:lpstr>
      <vt:lpstr>POPcode: One codon change</vt:lpstr>
      <vt:lpstr>POPcode: Random codon mutagenesis</vt:lpstr>
      <vt:lpstr>POPcode: Cloning strategy</vt:lpstr>
      <vt:lpstr>Outline</vt:lpstr>
      <vt:lpstr>En masse complementation scheme</vt:lpstr>
      <vt:lpstr>Outline</vt:lpstr>
      <vt:lpstr>POPCode Pilot 1: Sumo conjugase UBE2I</vt:lpstr>
      <vt:lpstr>UBE2I: Pilot complementation project</vt:lpstr>
      <vt:lpstr>UBE2I*: Scoring</vt:lpstr>
      <vt:lpstr>UBE2I: Genophenogram</vt:lpstr>
      <vt:lpstr>UBE2I: Genophenogram</vt:lpstr>
      <vt:lpstr>UBE2I: Genophenogram</vt:lpstr>
      <vt:lpstr>UBE2I: A marked-up genophenogram</vt:lpstr>
      <vt:lpstr>UBE2I: A marked-up genophenogram</vt:lpstr>
      <vt:lpstr>Cysteine 94 performs catalysis</vt:lpstr>
      <vt:lpstr>UBE2I: A marked-up genophenogram</vt:lpstr>
      <vt:lpstr>UBE2I: Adaptation to yeast clients?</vt:lpstr>
      <vt:lpstr>UBE2I interaction genophenograms (2 + 4 coming)</vt:lpstr>
      <vt:lpstr>Progress on other genophenograms</vt:lpstr>
      <vt:lpstr>Acknowledgments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MLNMPx WS</dc:title>
  <dc:subject>Slides Template</dc:subject>
  <dc:creator>Graphics</dc:creator>
  <cp:keywords>White Slides Template MPx</cp:keywords>
  <dc:description>9/15/98</dc:description>
  <cp:lastModifiedBy>Frederick Roth</cp:lastModifiedBy>
  <cp:revision>2495</cp:revision>
  <cp:lastPrinted>2000-01-18T03:43:24Z</cp:lastPrinted>
  <dcterms:created xsi:type="dcterms:W3CDTF">1998-11-02T13:10:56Z</dcterms:created>
  <dcterms:modified xsi:type="dcterms:W3CDTF">2016-04-04T20:44:21Z</dcterms:modified>
</cp:coreProperties>
</file>