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5.xml" ContentType="application/vnd.openxmlformats-officedocument.drawingml.chart+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 id="2147483792" r:id="rId2"/>
  </p:sldMasterIdLst>
  <p:notesMasterIdLst>
    <p:notesMasterId r:id="rId104"/>
  </p:notesMasterIdLst>
  <p:sldIdLst>
    <p:sldId id="498" r:id="rId3"/>
    <p:sldId id="256" r:id="rId4"/>
    <p:sldId id="389" r:id="rId5"/>
    <p:sldId id="390" r:id="rId6"/>
    <p:sldId id="392" r:id="rId7"/>
    <p:sldId id="464" r:id="rId8"/>
    <p:sldId id="465" r:id="rId9"/>
    <p:sldId id="466" r:id="rId10"/>
    <p:sldId id="424" r:id="rId11"/>
    <p:sldId id="467" r:id="rId12"/>
    <p:sldId id="407" r:id="rId13"/>
    <p:sldId id="404" r:id="rId14"/>
    <p:sldId id="469" r:id="rId15"/>
    <p:sldId id="470" r:id="rId16"/>
    <p:sldId id="471" r:id="rId17"/>
    <p:sldId id="400" r:id="rId18"/>
    <p:sldId id="401" r:id="rId19"/>
    <p:sldId id="472" r:id="rId20"/>
    <p:sldId id="402" r:id="rId21"/>
    <p:sldId id="403" r:id="rId22"/>
    <p:sldId id="492" r:id="rId23"/>
    <p:sldId id="494" r:id="rId24"/>
    <p:sldId id="493" r:id="rId25"/>
    <p:sldId id="495" r:id="rId26"/>
    <p:sldId id="496" r:id="rId27"/>
    <p:sldId id="482" r:id="rId28"/>
    <p:sldId id="456" r:id="rId29"/>
    <p:sldId id="473" r:id="rId30"/>
    <p:sldId id="475" r:id="rId31"/>
    <p:sldId id="478" r:id="rId32"/>
    <p:sldId id="476" r:id="rId33"/>
    <p:sldId id="477" r:id="rId34"/>
    <p:sldId id="479" r:id="rId35"/>
    <p:sldId id="480" r:id="rId36"/>
    <p:sldId id="410" r:id="rId37"/>
    <p:sldId id="485" r:id="rId38"/>
    <p:sldId id="486" r:id="rId39"/>
    <p:sldId id="487" r:id="rId40"/>
    <p:sldId id="463" r:id="rId41"/>
    <p:sldId id="460" r:id="rId42"/>
    <p:sldId id="497" r:id="rId43"/>
    <p:sldId id="488" r:id="rId44"/>
    <p:sldId id="461" r:id="rId45"/>
    <p:sldId id="419" r:id="rId46"/>
    <p:sldId id="421" r:id="rId47"/>
    <p:sldId id="484" r:id="rId48"/>
    <p:sldId id="439" r:id="rId49"/>
    <p:sldId id="434" r:id="rId50"/>
    <p:sldId id="489" r:id="rId51"/>
    <p:sldId id="490" r:id="rId52"/>
    <p:sldId id="491" r:id="rId53"/>
    <p:sldId id="436" r:id="rId54"/>
    <p:sldId id="437" r:id="rId55"/>
    <p:sldId id="438" r:id="rId56"/>
    <p:sldId id="440" r:id="rId57"/>
    <p:sldId id="443" r:id="rId58"/>
    <p:sldId id="444" r:id="rId59"/>
    <p:sldId id="445" r:id="rId60"/>
    <p:sldId id="446" r:id="rId61"/>
    <p:sldId id="447" r:id="rId62"/>
    <p:sldId id="448" r:id="rId63"/>
    <p:sldId id="449" r:id="rId64"/>
    <p:sldId id="450" r:id="rId65"/>
    <p:sldId id="451" r:id="rId66"/>
    <p:sldId id="452" r:id="rId67"/>
    <p:sldId id="453" r:id="rId68"/>
    <p:sldId id="454" r:id="rId69"/>
    <p:sldId id="455" r:id="rId70"/>
    <p:sldId id="442" r:id="rId71"/>
    <p:sldId id="324" r:id="rId72"/>
    <p:sldId id="325" r:id="rId73"/>
    <p:sldId id="330" r:id="rId74"/>
    <p:sldId id="331" r:id="rId75"/>
    <p:sldId id="332" r:id="rId76"/>
    <p:sldId id="333" r:id="rId77"/>
    <p:sldId id="334" r:id="rId78"/>
    <p:sldId id="335" r:id="rId79"/>
    <p:sldId id="336" r:id="rId80"/>
    <p:sldId id="337" r:id="rId81"/>
    <p:sldId id="338" r:id="rId82"/>
    <p:sldId id="339" r:id="rId83"/>
    <p:sldId id="340" r:id="rId84"/>
    <p:sldId id="357" r:id="rId85"/>
    <p:sldId id="358" r:id="rId86"/>
    <p:sldId id="359" r:id="rId87"/>
    <p:sldId id="360" r:id="rId88"/>
    <p:sldId id="361" r:id="rId89"/>
    <p:sldId id="362" r:id="rId90"/>
    <p:sldId id="363" r:id="rId91"/>
    <p:sldId id="364" r:id="rId92"/>
    <p:sldId id="365" r:id="rId93"/>
    <p:sldId id="366" r:id="rId94"/>
    <p:sldId id="367" r:id="rId95"/>
    <p:sldId id="368" r:id="rId96"/>
    <p:sldId id="369" r:id="rId97"/>
    <p:sldId id="370" r:id="rId98"/>
    <p:sldId id="371" r:id="rId99"/>
    <p:sldId id="372" r:id="rId100"/>
    <p:sldId id="373" r:id="rId101"/>
    <p:sldId id="374" r:id="rId102"/>
    <p:sldId id="375" r:id="rId10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ing Zhang" initials="JZ"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AF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29" autoAdjust="0"/>
    <p:restoredTop sz="93803" autoAdjust="0"/>
  </p:normalViewPr>
  <p:slideViewPr>
    <p:cSldViewPr>
      <p:cViewPr varScale="1">
        <p:scale>
          <a:sx n="73" d="100"/>
          <a:sy n="73" d="100"/>
        </p:scale>
        <p:origin x="960"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01" Type="http://schemas.openxmlformats.org/officeDocument/2006/relationships/slide" Target="slides/slide99.xml"/><Relationship Id="rId102" Type="http://schemas.openxmlformats.org/officeDocument/2006/relationships/slide" Target="slides/slide100.xml"/><Relationship Id="rId103" Type="http://schemas.openxmlformats.org/officeDocument/2006/relationships/slide" Target="slides/slide101.xml"/><Relationship Id="rId104" Type="http://schemas.openxmlformats.org/officeDocument/2006/relationships/notesMaster" Target="notesMasters/notesMaster1.xml"/><Relationship Id="rId105" Type="http://schemas.openxmlformats.org/officeDocument/2006/relationships/commentAuthors" Target="commentAuthors.xml"/><Relationship Id="rId106" Type="http://schemas.openxmlformats.org/officeDocument/2006/relationships/presProps" Target="presProps.xml"/><Relationship Id="rId107"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8" Type="http://schemas.openxmlformats.org/officeDocument/2006/relationships/theme" Target="theme/theme1.xml"/><Relationship Id="rId109"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slide" Target="slides/slide70.xml"/><Relationship Id="rId73" Type="http://schemas.openxmlformats.org/officeDocument/2006/relationships/slide" Target="slides/slide71.xml"/><Relationship Id="rId74" Type="http://schemas.openxmlformats.org/officeDocument/2006/relationships/slide" Target="slides/slide72.xml"/><Relationship Id="rId75" Type="http://schemas.openxmlformats.org/officeDocument/2006/relationships/slide" Target="slides/slide73.xml"/><Relationship Id="rId76" Type="http://schemas.openxmlformats.org/officeDocument/2006/relationships/slide" Target="slides/slide74.xml"/><Relationship Id="rId77" Type="http://schemas.openxmlformats.org/officeDocument/2006/relationships/slide" Target="slides/slide75.xml"/><Relationship Id="rId78" Type="http://schemas.openxmlformats.org/officeDocument/2006/relationships/slide" Target="slides/slide76.xml"/><Relationship Id="rId79" Type="http://schemas.openxmlformats.org/officeDocument/2006/relationships/slide" Target="slides/slide77.xml"/><Relationship Id="rId90" Type="http://schemas.openxmlformats.org/officeDocument/2006/relationships/slide" Target="slides/slide88.xml"/><Relationship Id="rId91" Type="http://schemas.openxmlformats.org/officeDocument/2006/relationships/slide" Target="slides/slide89.xml"/><Relationship Id="rId92" Type="http://schemas.openxmlformats.org/officeDocument/2006/relationships/slide" Target="slides/slide90.xml"/><Relationship Id="rId93" Type="http://schemas.openxmlformats.org/officeDocument/2006/relationships/slide" Target="slides/slide91.xml"/><Relationship Id="rId94" Type="http://schemas.openxmlformats.org/officeDocument/2006/relationships/slide" Target="slides/slide92.xml"/><Relationship Id="rId95" Type="http://schemas.openxmlformats.org/officeDocument/2006/relationships/slide" Target="slides/slide93.xml"/><Relationship Id="rId96" Type="http://schemas.openxmlformats.org/officeDocument/2006/relationships/slide" Target="slides/slide94.xml"/><Relationship Id="rId97" Type="http://schemas.openxmlformats.org/officeDocument/2006/relationships/slide" Target="slides/slide95.xml"/><Relationship Id="rId98" Type="http://schemas.openxmlformats.org/officeDocument/2006/relationships/slide" Target="slides/slide96.xml"/><Relationship Id="rId99" Type="http://schemas.openxmlformats.org/officeDocument/2006/relationships/slide" Target="slides/slide9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100" Type="http://schemas.openxmlformats.org/officeDocument/2006/relationships/slide" Target="slides/slide98.xml"/><Relationship Id="rId80" Type="http://schemas.openxmlformats.org/officeDocument/2006/relationships/slide" Target="slides/slide78.xml"/><Relationship Id="rId81" Type="http://schemas.openxmlformats.org/officeDocument/2006/relationships/slide" Target="slides/slide79.xml"/><Relationship Id="rId82" Type="http://schemas.openxmlformats.org/officeDocument/2006/relationships/slide" Target="slides/slide80.xml"/><Relationship Id="rId83" Type="http://schemas.openxmlformats.org/officeDocument/2006/relationships/slide" Target="slides/slide81.xml"/><Relationship Id="rId84" Type="http://schemas.openxmlformats.org/officeDocument/2006/relationships/slide" Target="slides/slide82.xml"/><Relationship Id="rId85" Type="http://schemas.openxmlformats.org/officeDocument/2006/relationships/slide" Target="slides/slide83.xml"/><Relationship Id="rId86" Type="http://schemas.openxmlformats.org/officeDocument/2006/relationships/slide" Target="slides/slide84.xml"/><Relationship Id="rId87" Type="http://schemas.openxmlformats.org/officeDocument/2006/relationships/slide" Target="slides/slide85.xml"/><Relationship Id="rId88" Type="http://schemas.openxmlformats.org/officeDocument/2006/relationships/slide" Target="slides/slide86.xml"/><Relationship Id="rId89" Type="http://schemas.openxmlformats.org/officeDocument/2006/relationships/slide" Target="slides/slide87.xml"/></Relationships>
</file>

<file path=ppt/charts/_rels/chart1.xml.rels><?xml version="1.0" encoding="UTF-8" standalone="yes"?>
<Relationships xmlns="http://schemas.openxmlformats.org/package/2006/relationships"><Relationship Id="rId1" Type="http://schemas.openxmlformats.org/officeDocument/2006/relationships/oleObject" Target="file:///C:\Users\Lisa%20Kinch\Desktop\sumo-ligase\Sumo_data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jzhang\Downloads\Final_data_sum_noneg.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Jing%20Zhang\Documents\standard%20deviation.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Jing%20Zhang\Documents\standard%20deviation.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Lisa%20Kinch\Desktop\sumo-ligase\Sumo_data_up.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Lisa%20Kinch\Desktop\sumo-ligase\Sumo_data_up.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Lisa%20Kinch\Desktop\sumo-ligase\Sumo_data_up.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v>Subset1</c:v>
          </c:tx>
          <c:invertIfNegative val="0"/>
          <c:cat>
            <c:strRef>
              <c:f>combined!$A$2:$A$30</c:f>
              <c:strCache>
                <c:ptCount val="29"/>
                <c:pt idx="0">
                  <c:v>-0.5</c:v>
                </c:pt>
                <c:pt idx="1">
                  <c:v>-0.4</c:v>
                </c:pt>
                <c:pt idx="2">
                  <c:v>-0.3</c:v>
                </c:pt>
                <c:pt idx="3">
                  <c:v>-0.2</c:v>
                </c:pt>
                <c:pt idx="4">
                  <c:v>-0.1</c:v>
                </c:pt>
                <c:pt idx="5">
                  <c:v>0.0</c:v>
                </c:pt>
                <c:pt idx="6">
                  <c:v>0.1</c:v>
                </c:pt>
                <c:pt idx="7">
                  <c:v>0.2</c:v>
                </c:pt>
                <c:pt idx="8">
                  <c:v>0.3</c:v>
                </c:pt>
                <c:pt idx="9">
                  <c:v>0.4</c:v>
                </c:pt>
                <c:pt idx="10">
                  <c:v>0.5</c:v>
                </c:pt>
                <c:pt idx="11">
                  <c:v>0.6</c:v>
                </c:pt>
                <c:pt idx="12">
                  <c:v>0.7</c:v>
                </c:pt>
                <c:pt idx="13">
                  <c:v>0.8</c:v>
                </c:pt>
                <c:pt idx="14">
                  <c:v>0.9</c:v>
                </c:pt>
                <c:pt idx="15">
                  <c:v>1.0</c:v>
                </c:pt>
                <c:pt idx="16">
                  <c:v>1.1</c:v>
                </c:pt>
                <c:pt idx="17">
                  <c:v>1.2</c:v>
                </c:pt>
                <c:pt idx="18">
                  <c:v>1.3</c:v>
                </c:pt>
                <c:pt idx="19">
                  <c:v>1.4</c:v>
                </c:pt>
                <c:pt idx="20">
                  <c:v>1.5</c:v>
                </c:pt>
                <c:pt idx="21">
                  <c:v>1.6</c:v>
                </c:pt>
                <c:pt idx="22">
                  <c:v>1.7</c:v>
                </c:pt>
                <c:pt idx="23">
                  <c:v>1.8</c:v>
                </c:pt>
                <c:pt idx="24">
                  <c:v>1.9</c:v>
                </c:pt>
                <c:pt idx="25">
                  <c:v>2.0</c:v>
                </c:pt>
                <c:pt idx="26">
                  <c:v>2.1</c:v>
                </c:pt>
                <c:pt idx="27">
                  <c:v>2.2</c:v>
                </c:pt>
                <c:pt idx="28">
                  <c:v>More</c:v>
                </c:pt>
              </c:strCache>
            </c:strRef>
          </c:cat>
          <c:val>
            <c:numRef>
              <c:f>combined!$C$2:$C$30</c:f>
              <c:numCache>
                <c:formatCode>General</c:formatCode>
                <c:ptCount val="29"/>
                <c:pt idx="0">
                  <c:v>0.0046511627906977</c:v>
                </c:pt>
                <c:pt idx="1">
                  <c:v>0.0046511627906977</c:v>
                </c:pt>
                <c:pt idx="2">
                  <c:v>0.0232558139534884</c:v>
                </c:pt>
                <c:pt idx="3">
                  <c:v>0.0186046511627907</c:v>
                </c:pt>
                <c:pt idx="4">
                  <c:v>0.046511627906977</c:v>
                </c:pt>
                <c:pt idx="5">
                  <c:v>0.0697674418604654</c:v>
                </c:pt>
                <c:pt idx="6">
                  <c:v>0.111627906976744</c:v>
                </c:pt>
                <c:pt idx="7">
                  <c:v>0.0837209302325582</c:v>
                </c:pt>
                <c:pt idx="8">
                  <c:v>0.0511627906976744</c:v>
                </c:pt>
                <c:pt idx="9">
                  <c:v>0.0511627906976744</c:v>
                </c:pt>
                <c:pt idx="10">
                  <c:v>0.074418604651163</c:v>
                </c:pt>
                <c:pt idx="11">
                  <c:v>0.0558139534883721</c:v>
                </c:pt>
                <c:pt idx="12">
                  <c:v>0.0511627906976744</c:v>
                </c:pt>
                <c:pt idx="13">
                  <c:v>0.0558139534883721</c:v>
                </c:pt>
                <c:pt idx="14">
                  <c:v>0.0604651162790698</c:v>
                </c:pt>
                <c:pt idx="15">
                  <c:v>0.046511627906977</c:v>
                </c:pt>
                <c:pt idx="16">
                  <c:v>0.0558139534883721</c:v>
                </c:pt>
                <c:pt idx="17">
                  <c:v>0.0279069767441861</c:v>
                </c:pt>
                <c:pt idx="18">
                  <c:v>0.0279069767441861</c:v>
                </c:pt>
                <c:pt idx="19">
                  <c:v>0.0046511627906977</c:v>
                </c:pt>
                <c:pt idx="20">
                  <c:v>0.0186046511627907</c:v>
                </c:pt>
                <c:pt idx="21">
                  <c:v>0.0186046511627907</c:v>
                </c:pt>
                <c:pt idx="22">
                  <c:v>0.00930232558139536</c:v>
                </c:pt>
                <c:pt idx="23">
                  <c:v>0.013953488372093</c:v>
                </c:pt>
                <c:pt idx="24">
                  <c:v>0.0046511627906977</c:v>
                </c:pt>
                <c:pt idx="25">
                  <c:v>0.0046511627906977</c:v>
                </c:pt>
                <c:pt idx="26">
                  <c:v>0.0</c:v>
                </c:pt>
                <c:pt idx="27">
                  <c:v>0.0</c:v>
                </c:pt>
                <c:pt idx="28">
                  <c:v>0.0046511627906977</c:v>
                </c:pt>
              </c:numCache>
            </c:numRef>
          </c:val>
        </c:ser>
        <c:ser>
          <c:idx val="1"/>
          <c:order val="1"/>
          <c:tx>
            <c:v>Subset2</c:v>
          </c:tx>
          <c:invertIfNegative val="0"/>
          <c:val>
            <c:numRef>
              <c:f>combined!$F$2:$F$30</c:f>
              <c:numCache>
                <c:formatCode>General</c:formatCode>
                <c:ptCount val="29"/>
                <c:pt idx="0">
                  <c:v>0.0170731707317074</c:v>
                </c:pt>
                <c:pt idx="1">
                  <c:v>0.00487804878048784</c:v>
                </c:pt>
                <c:pt idx="2">
                  <c:v>0.0170731707317074</c:v>
                </c:pt>
                <c:pt idx="3">
                  <c:v>0.0268292682926829</c:v>
                </c:pt>
                <c:pt idx="4">
                  <c:v>0.0634146341463419</c:v>
                </c:pt>
                <c:pt idx="5">
                  <c:v>0.0926829268292682</c:v>
                </c:pt>
                <c:pt idx="6">
                  <c:v>0.0707317073170732</c:v>
                </c:pt>
                <c:pt idx="7">
                  <c:v>0.0878048780487808</c:v>
                </c:pt>
                <c:pt idx="8">
                  <c:v>0.1</c:v>
                </c:pt>
                <c:pt idx="9">
                  <c:v>0.0609756097560976</c:v>
                </c:pt>
                <c:pt idx="10">
                  <c:v>0.0585365853658537</c:v>
                </c:pt>
                <c:pt idx="11">
                  <c:v>0.0780487804878049</c:v>
                </c:pt>
                <c:pt idx="12">
                  <c:v>0.0414634146341466</c:v>
                </c:pt>
                <c:pt idx="13">
                  <c:v>0.0682926829268295</c:v>
                </c:pt>
                <c:pt idx="14">
                  <c:v>0.0390243902439024</c:v>
                </c:pt>
                <c:pt idx="15">
                  <c:v>0.0341463414634147</c:v>
                </c:pt>
                <c:pt idx="16">
                  <c:v>0.024390243902439</c:v>
                </c:pt>
                <c:pt idx="17">
                  <c:v>0.0219512195121952</c:v>
                </c:pt>
                <c:pt idx="18">
                  <c:v>0.0317073170731709</c:v>
                </c:pt>
                <c:pt idx="19">
                  <c:v>0.0146341463414634</c:v>
                </c:pt>
                <c:pt idx="20">
                  <c:v>0.0024390243902439</c:v>
                </c:pt>
                <c:pt idx="21">
                  <c:v>0.00975609756097565</c:v>
                </c:pt>
                <c:pt idx="22">
                  <c:v>0.00731707317073171</c:v>
                </c:pt>
                <c:pt idx="23">
                  <c:v>0.00975609756097565</c:v>
                </c:pt>
                <c:pt idx="24">
                  <c:v>0.00731707317073171</c:v>
                </c:pt>
                <c:pt idx="25">
                  <c:v>0.0024390243902439</c:v>
                </c:pt>
                <c:pt idx="26">
                  <c:v>0.0</c:v>
                </c:pt>
                <c:pt idx="27">
                  <c:v>0.0024390243902439</c:v>
                </c:pt>
                <c:pt idx="28">
                  <c:v>0.00487804878048784</c:v>
                </c:pt>
              </c:numCache>
            </c:numRef>
          </c:val>
        </c:ser>
        <c:ser>
          <c:idx val="2"/>
          <c:order val="2"/>
          <c:tx>
            <c:v>Subset3</c:v>
          </c:tx>
          <c:invertIfNegative val="0"/>
          <c:val>
            <c:numRef>
              <c:f>combined!$I$2:$I$30</c:f>
              <c:numCache>
                <c:formatCode>General</c:formatCode>
                <c:ptCount val="29"/>
                <c:pt idx="0">
                  <c:v>0.0128865979381443</c:v>
                </c:pt>
                <c:pt idx="1">
                  <c:v>0.0154639175257732</c:v>
                </c:pt>
                <c:pt idx="2">
                  <c:v>0.0324742268041239</c:v>
                </c:pt>
                <c:pt idx="3">
                  <c:v>0.0538659793814434</c:v>
                </c:pt>
                <c:pt idx="4">
                  <c:v>0.105927835051546</c:v>
                </c:pt>
                <c:pt idx="5">
                  <c:v>0.125</c:v>
                </c:pt>
                <c:pt idx="6">
                  <c:v>0.127319587628866</c:v>
                </c:pt>
                <c:pt idx="7">
                  <c:v>0.115979381443299</c:v>
                </c:pt>
                <c:pt idx="8">
                  <c:v>0.084020618556701</c:v>
                </c:pt>
                <c:pt idx="9">
                  <c:v>0.0672680412371135</c:v>
                </c:pt>
                <c:pt idx="10">
                  <c:v>0.0474226804123714</c:v>
                </c:pt>
                <c:pt idx="11">
                  <c:v>0.0417525773195877</c:v>
                </c:pt>
                <c:pt idx="12">
                  <c:v>0.0288659793814434</c:v>
                </c:pt>
                <c:pt idx="13">
                  <c:v>0.0201030927835053</c:v>
                </c:pt>
                <c:pt idx="14">
                  <c:v>0.0190721649484536</c:v>
                </c:pt>
                <c:pt idx="15">
                  <c:v>0.0170103092783505</c:v>
                </c:pt>
                <c:pt idx="16">
                  <c:v>0.0128865979381443</c:v>
                </c:pt>
                <c:pt idx="17">
                  <c:v>0.00953608247422682</c:v>
                </c:pt>
                <c:pt idx="18">
                  <c:v>0.00927835051546393</c:v>
                </c:pt>
                <c:pt idx="19">
                  <c:v>0.00953608247422682</c:v>
                </c:pt>
                <c:pt idx="20">
                  <c:v>0.00747422680412374</c:v>
                </c:pt>
                <c:pt idx="21">
                  <c:v>0.00747422680412374</c:v>
                </c:pt>
                <c:pt idx="22">
                  <c:v>0.00360824742268042</c:v>
                </c:pt>
                <c:pt idx="23">
                  <c:v>0.00335051546391752</c:v>
                </c:pt>
                <c:pt idx="24">
                  <c:v>0.00438144329896909</c:v>
                </c:pt>
                <c:pt idx="25">
                  <c:v>0.0038659793814433</c:v>
                </c:pt>
                <c:pt idx="26">
                  <c:v>0.00231958762886598</c:v>
                </c:pt>
                <c:pt idx="27">
                  <c:v>0.00309278350515464</c:v>
                </c:pt>
                <c:pt idx="28">
                  <c:v>0.0087628865979382</c:v>
                </c:pt>
              </c:numCache>
            </c:numRef>
          </c:val>
        </c:ser>
        <c:dLbls>
          <c:showLegendKey val="0"/>
          <c:showVal val="0"/>
          <c:showCatName val="0"/>
          <c:showSerName val="0"/>
          <c:showPercent val="0"/>
          <c:showBubbleSize val="0"/>
        </c:dLbls>
        <c:gapWidth val="150"/>
        <c:axId val="-2114563872"/>
        <c:axId val="-2114577104"/>
      </c:barChart>
      <c:catAx>
        <c:axId val="-2114563872"/>
        <c:scaling>
          <c:orientation val="minMax"/>
        </c:scaling>
        <c:delete val="0"/>
        <c:axPos val="b"/>
        <c:title>
          <c:tx>
            <c:rich>
              <a:bodyPr/>
              <a:lstStyle/>
              <a:p>
                <a:pPr>
                  <a:defRPr/>
                </a:pPr>
                <a:r>
                  <a:rPr lang="en-US"/>
                  <a:t>Competitive Growth Score</a:t>
                </a:r>
              </a:p>
            </c:rich>
          </c:tx>
          <c:overlay val="0"/>
        </c:title>
        <c:numFmt formatCode="General" sourceLinked="0"/>
        <c:majorTickMark val="out"/>
        <c:minorTickMark val="none"/>
        <c:tickLblPos val="nextTo"/>
        <c:crossAx val="-2114577104"/>
        <c:crosses val="autoZero"/>
        <c:auto val="1"/>
        <c:lblAlgn val="ctr"/>
        <c:lblOffset val="100"/>
        <c:tickLblSkip val="1"/>
        <c:noMultiLvlLbl val="0"/>
      </c:catAx>
      <c:valAx>
        <c:axId val="-2114577104"/>
        <c:scaling>
          <c:orientation val="minMax"/>
        </c:scaling>
        <c:delete val="0"/>
        <c:axPos val="l"/>
        <c:numFmt formatCode="General" sourceLinked="1"/>
        <c:majorTickMark val="out"/>
        <c:minorTickMark val="none"/>
        <c:tickLblPos val="nextTo"/>
        <c:crossAx val="-2114563872"/>
        <c:crossesAt val="1.0"/>
        <c:crossBetween val="between"/>
      </c:valAx>
      <c:spPr>
        <a:noFill/>
      </c:spPr>
    </c:plotArea>
    <c:legend>
      <c:legendPos val="t"/>
      <c:overlay val="0"/>
    </c:legend>
    <c:plotVisOnly val="1"/>
    <c:dispBlanksAs val="gap"/>
    <c:showDLblsOverMax val="0"/>
  </c:chart>
  <c:txPr>
    <a:bodyPr/>
    <a:lstStyle/>
    <a:p>
      <a:pPr>
        <a:defRPr sz="1600">
          <a:latin typeface="Arial Narrow"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a:t>Correlation</a:t>
            </a:r>
            <a:r>
              <a:rPr lang="en-US" sz="1800" baseline="0"/>
              <a:t> between MCC and AUC</a:t>
            </a:r>
            <a:endParaRPr lang="en-US" sz="1800"/>
          </a:p>
        </c:rich>
      </c:tx>
      <c:overlay val="0"/>
      <c:spPr>
        <a:noFill/>
        <a:ln>
          <a:noFill/>
        </a:ln>
        <a:effectLst/>
      </c:spPr>
    </c:title>
    <c:autoTitleDeleted val="0"/>
    <c:plotArea>
      <c:layout>
        <c:manualLayout>
          <c:layoutTarget val="inner"/>
          <c:xMode val="edge"/>
          <c:yMode val="edge"/>
          <c:x val="0.202170109171136"/>
          <c:y val="0.121005291005291"/>
          <c:w val="0.721700711324129"/>
          <c:h val="0.544349664625255"/>
        </c:manualLayout>
      </c:layout>
      <c:scatterChart>
        <c:scatterStyle val="lineMarker"/>
        <c:varyColors val="0"/>
        <c:ser>
          <c:idx val="0"/>
          <c:order val="0"/>
          <c:tx>
            <c:v>MCC (original)</c:v>
          </c:tx>
          <c:spPr>
            <a:ln w="28575"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olid"/>
              </a:ln>
              <a:effectLst/>
            </c:spPr>
            <c:trendlineType val="linear"/>
            <c:dispRSqr val="1"/>
            <c:dispEq val="0"/>
            <c:trendlineLbl>
              <c:layout>
                <c:manualLayout>
                  <c:x val="0.0125628589904523"/>
                  <c:y val="0.211801858101071"/>
                </c:manualLayout>
              </c:layout>
              <c:numFmt formatCode="General" sourceLinked="0"/>
              <c:spPr>
                <a:solidFill>
                  <a:srgbClr val="FFC000"/>
                </a:solid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trendlineLbl>
          </c:trendline>
          <c:xVal>
            <c:numRef>
              <c:f>Sheet1!$C$65:$C$80</c:f>
              <c:numCache>
                <c:formatCode>0.000</c:formatCode>
                <c:ptCount val="16"/>
                <c:pt idx="0">
                  <c:v>0.685093960956</c:v>
                </c:pt>
                <c:pt idx="1">
                  <c:v>0.686462324392998</c:v>
                </c:pt>
                <c:pt idx="2">
                  <c:v>0.732028826856001</c:v>
                </c:pt>
                <c:pt idx="3">
                  <c:v>0.709952563401</c:v>
                </c:pt>
                <c:pt idx="4">
                  <c:v>0.709952563401</c:v>
                </c:pt>
                <c:pt idx="5">
                  <c:v>0.602855318373002</c:v>
                </c:pt>
                <c:pt idx="6">
                  <c:v>0.613528553184001</c:v>
                </c:pt>
                <c:pt idx="7">
                  <c:v>0.754698047801002</c:v>
                </c:pt>
                <c:pt idx="8">
                  <c:v>0.669905126802001</c:v>
                </c:pt>
                <c:pt idx="9">
                  <c:v>0.701240649516001</c:v>
                </c:pt>
                <c:pt idx="10">
                  <c:v>0.701286261630999</c:v>
                </c:pt>
                <c:pt idx="11">
                  <c:v>0.668308702792</c:v>
                </c:pt>
                <c:pt idx="12">
                  <c:v>0.527412880860998</c:v>
                </c:pt>
                <c:pt idx="13">
                  <c:v>0.734263820471</c:v>
                </c:pt>
                <c:pt idx="14">
                  <c:v>0.756522532384002</c:v>
                </c:pt>
                <c:pt idx="15">
                  <c:v>0.756796205072001</c:v>
                </c:pt>
              </c:numCache>
            </c:numRef>
          </c:xVal>
          <c:yVal>
            <c:numRef>
              <c:f>Sheet1!$F$65:$F$80</c:f>
              <c:numCache>
                <c:formatCode>0.000</c:formatCode>
                <c:ptCount val="16"/>
                <c:pt idx="0">
                  <c:v>0.306502096281001</c:v>
                </c:pt>
                <c:pt idx="1">
                  <c:v>0.350619560588</c:v>
                </c:pt>
                <c:pt idx="2">
                  <c:v>0.366166009455001</c:v>
                </c:pt>
                <c:pt idx="3">
                  <c:v>0.308019633025001</c:v>
                </c:pt>
                <c:pt idx="4">
                  <c:v>0.308019633025001</c:v>
                </c:pt>
                <c:pt idx="5">
                  <c:v>0.118310081928</c:v>
                </c:pt>
                <c:pt idx="6">
                  <c:v>0.135844410259</c:v>
                </c:pt>
                <c:pt idx="7">
                  <c:v>0.365466020467001</c:v>
                </c:pt>
                <c:pt idx="8">
                  <c:v>0.27765874375</c:v>
                </c:pt>
                <c:pt idx="9">
                  <c:v>0.305541121792</c:v>
                </c:pt>
                <c:pt idx="10">
                  <c:v>0.220153370509</c:v>
                </c:pt>
                <c:pt idx="11">
                  <c:v>0.350619560588</c:v>
                </c:pt>
                <c:pt idx="12">
                  <c:v>-0.0212751373684001</c:v>
                </c:pt>
                <c:pt idx="13">
                  <c:v>0.347926006166001</c:v>
                </c:pt>
                <c:pt idx="14">
                  <c:v>0.367392315415001</c:v>
                </c:pt>
                <c:pt idx="15">
                  <c:v>0.379860497502002</c:v>
                </c:pt>
              </c:numCache>
            </c:numRef>
          </c:yVal>
          <c:smooth val="0"/>
        </c:ser>
        <c:ser>
          <c:idx val="1"/>
          <c:order val="1"/>
          <c:tx>
            <c:v>MCC (transformed)</c:v>
          </c:tx>
          <c:spPr>
            <a:ln w="28575" cap="rnd">
              <a:noFill/>
              <a:round/>
            </a:ln>
            <a:effectLst/>
          </c:spPr>
          <c:marker>
            <c:symbol val="circle"/>
            <c:size val="5"/>
            <c:spPr>
              <a:solidFill>
                <a:schemeClr val="accent2"/>
              </a:solidFill>
              <a:ln w="9525">
                <a:solidFill>
                  <a:schemeClr val="accent2"/>
                </a:solidFill>
              </a:ln>
              <a:effectLst/>
            </c:spPr>
          </c:marker>
          <c:trendline>
            <c:spPr>
              <a:ln w="19050" cap="rnd">
                <a:solidFill>
                  <a:schemeClr val="tx1"/>
                </a:solidFill>
                <a:prstDash val="solid"/>
              </a:ln>
              <a:effectLst/>
            </c:spPr>
            <c:trendlineType val="linear"/>
            <c:dispRSqr val="1"/>
            <c:dispEq val="0"/>
            <c:trendlineLbl>
              <c:layout>
                <c:manualLayout>
                  <c:x val="-0.291784967096505"/>
                  <c:y val="0.029188226471691"/>
                </c:manualLayout>
              </c:layout>
              <c:numFmt formatCode="General" sourceLinked="0"/>
              <c:spPr>
                <a:solidFill>
                  <a:schemeClr val="accent2">
                    <a:lumMod val="75000"/>
                  </a:schemeClr>
                </a:solidFill>
                <a:ln>
                  <a:solidFill>
                    <a:schemeClr val="tx1"/>
                  </a:solid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trendlineLbl>
          </c:trendline>
          <c:xVal>
            <c:numRef>
              <c:f>Sheet1!$C$65:$C$80</c:f>
              <c:numCache>
                <c:formatCode>0.000</c:formatCode>
                <c:ptCount val="16"/>
                <c:pt idx="0">
                  <c:v>0.685093960956</c:v>
                </c:pt>
                <c:pt idx="1">
                  <c:v>0.686462324392998</c:v>
                </c:pt>
                <c:pt idx="2">
                  <c:v>0.732028826856001</c:v>
                </c:pt>
                <c:pt idx="3">
                  <c:v>0.709952563401</c:v>
                </c:pt>
                <c:pt idx="4">
                  <c:v>0.709952563401</c:v>
                </c:pt>
                <c:pt idx="5">
                  <c:v>0.602855318373002</c:v>
                </c:pt>
                <c:pt idx="6">
                  <c:v>0.613528553184001</c:v>
                </c:pt>
                <c:pt idx="7">
                  <c:v>0.754698047801002</c:v>
                </c:pt>
                <c:pt idx="8">
                  <c:v>0.669905126802001</c:v>
                </c:pt>
                <c:pt idx="9">
                  <c:v>0.701240649516001</c:v>
                </c:pt>
                <c:pt idx="10">
                  <c:v>0.701286261630999</c:v>
                </c:pt>
                <c:pt idx="11">
                  <c:v>0.668308702792</c:v>
                </c:pt>
                <c:pt idx="12">
                  <c:v>0.527412880860998</c:v>
                </c:pt>
                <c:pt idx="13">
                  <c:v>0.734263820471</c:v>
                </c:pt>
                <c:pt idx="14">
                  <c:v>0.756522532384002</c:v>
                </c:pt>
                <c:pt idx="15">
                  <c:v>0.756796205072001</c:v>
                </c:pt>
              </c:numCache>
            </c:numRef>
          </c:xVal>
          <c:yVal>
            <c:numRef>
              <c:f>Sheet1!$A$65:$A$80</c:f>
              <c:numCache>
                <c:formatCode>0.000</c:formatCode>
                <c:ptCount val="16"/>
                <c:pt idx="0">
                  <c:v>0.300492610837001</c:v>
                </c:pt>
                <c:pt idx="1">
                  <c:v>0.319923371648001</c:v>
                </c:pt>
                <c:pt idx="2">
                  <c:v>0.328459696916001</c:v>
                </c:pt>
                <c:pt idx="3">
                  <c:v>0.308993387666</c:v>
                </c:pt>
                <c:pt idx="4">
                  <c:v>0.308993387666</c:v>
                </c:pt>
                <c:pt idx="5">
                  <c:v>0.207993289007001</c:v>
                </c:pt>
                <c:pt idx="6">
                  <c:v>0.246201629291</c:v>
                </c:pt>
                <c:pt idx="7">
                  <c:v>0.358784893268001</c:v>
                </c:pt>
                <c:pt idx="8">
                  <c:v>0.300492610837001</c:v>
                </c:pt>
                <c:pt idx="9">
                  <c:v>0.289527078417</c:v>
                </c:pt>
                <c:pt idx="10">
                  <c:v>0.289527078417</c:v>
                </c:pt>
                <c:pt idx="11">
                  <c:v>0.300492610837001</c:v>
                </c:pt>
                <c:pt idx="12">
                  <c:v>-0.00246756032742001</c:v>
                </c:pt>
                <c:pt idx="13">
                  <c:v>0.358784893268001</c:v>
                </c:pt>
                <c:pt idx="14">
                  <c:v>0.378215654078</c:v>
                </c:pt>
                <c:pt idx="15">
                  <c:v>0.378215654078</c:v>
                </c:pt>
              </c:numCache>
            </c:numRef>
          </c:yVal>
          <c:smooth val="0"/>
        </c:ser>
        <c:dLbls>
          <c:showLegendKey val="0"/>
          <c:showVal val="0"/>
          <c:showCatName val="0"/>
          <c:showSerName val="0"/>
          <c:showPercent val="0"/>
          <c:showBubbleSize val="0"/>
        </c:dLbls>
        <c:axId val="-2127199920"/>
        <c:axId val="-2135103952"/>
      </c:scatterChart>
      <c:valAx>
        <c:axId val="-2127199920"/>
        <c:scaling>
          <c:orientation val="minMax"/>
          <c:min val="0.5"/>
        </c:scaling>
        <c:delete val="0"/>
        <c:axPos val="b"/>
        <c:title>
          <c:tx>
            <c:rich>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a:t>AUC</a:t>
                </a:r>
              </a:p>
            </c:rich>
          </c:tx>
          <c:layout>
            <c:manualLayout>
              <c:xMode val="edge"/>
              <c:yMode val="edge"/>
              <c:x val="0.506170451519647"/>
              <c:y val="0.616745198516853"/>
            </c:manualLayout>
          </c:layout>
          <c:overlay val="0"/>
          <c:spPr>
            <a:noFill/>
            <a:ln>
              <a:noFill/>
            </a:ln>
            <a:effectLst/>
          </c:spPr>
        </c:title>
        <c:numFmt formatCode="0.000"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135103952"/>
        <c:crosses val="autoZero"/>
        <c:crossBetween val="midCat"/>
      </c:valAx>
      <c:valAx>
        <c:axId val="-2135103952"/>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800"/>
                  <a:t>MCC</a:t>
                </a:r>
              </a:p>
            </c:rich>
          </c:tx>
          <c:layout>
            <c:manualLayout>
              <c:xMode val="edge"/>
              <c:yMode val="edge"/>
              <c:x val="0.0198442314275933"/>
              <c:y val="0.314753155855518"/>
            </c:manualLayout>
          </c:layout>
          <c:overlay val="0"/>
          <c:spPr>
            <a:noFill/>
            <a:ln>
              <a:noFill/>
            </a:ln>
            <a:effectLst/>
          </c:spPr>
        </c:title>
        <c:numFmt formatCode="0.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127199920"/>
        <c:crosses val="autoZero"/>
        <c:crossBetween val="midCat"/>
      </c:valAx>
      <c:spPr>
        <a:noFill/>
        <a:ln>
          <a:noFill/>
        </a:ln>
        <a:effectLst/>
      </c:spPr>
    </c:plotArea>
    <c:legend>
      <c:legendPos val="b"/>
      <c:legendEntry>
        <c:idx val="0"/>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Entry>
      <c:legendEntry>
        <c:idx val="1"/>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Entry>
      <c:legendEntry>
        <c:idx val="2"/>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Entry>
      <c:legendEntry>
        <c:idx val="3"/>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Entry>
      <c:layout>
        <c:manualLayout>
          <c:xMode val="edge"/>
          <c:yMode val="edge"/>
          <c:x val="0.0"/>
          <c:y val="0.683963046285882"/>
          <c:w val="1.0"/>
          <c:h val="0.252544890222056"/>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5480259116547"/>
          <c:y val="0.0519848879259702"/>
          <c:w val="0.748018776499094"/>
          <c:h val="0.762178854953196"/>
        </c:manualLayout>
      </c:layout>
      <c:scatterChart>
        <c:scatterStyle val="lineMarker"/>
        <c:varyColors val="0"/>
        <c:ser>
          <c:idx val="0"/>
          <c:order val="0"/>
          <c:spPr>
            <a:ln w="28575">
              <a:noFill/>
            </a:ln>
          </c:spPr>
          <c:trendline>
            <c:trendlineType val="linear"/>
            <c:dispRSqr val="0"/>
            <c:dispEq val="0"/>
          </c:trendline>
          <c:trendline>
            <c:trendlineType val="linear"/>
            <c:dispRSqr val="1"/>
            <c:dispEq val="1"/>
            <c:trendlineLbl>
              <c:layout>
                <c:manualLayout>
                  <c:x val="0.296549364021805"/>
                  <c:y val="-0.0297083917141936"/>
                </c:manualLayout>
              </c:layout>
              <c:tx>
                <c:rich>
                  <a:bodyPr/>
                  <a:lstStyle/>
                  <a:p>
                    <a:pPr>
                      <a:defRPr/>
                    </a:pPr>
                    <a:r>
                      <a:rPr lang="en-US" sz="1800" baseline="0" dirty="0"/>
                      <a:t>y = -0.0006x + </a:t>
                    </a:r>
                    <a:r>
                      <a:rPr lang="en-US" sz="1800" baseline="0" dirty="0" smtClean="0"/>
                      <a:t>0.92</a:t>
                    </a:r>
                    <a:r>
                      <a:rPr lang="en-US" sz="1800" baseline="0" dirty="0"/>
                      <a:t>
R² = 0.0068</a:t>
                    </a:r>
                    <a:endParaRPr lang="en-US" sz="1800" dirty="0"/>
                  </a:p>
                </c:rich>
              </c:tx>
              <c:numFmt formatCode="General" sourceLinked="0"/>
            </c:trendlineLbl>
          </c:trendline>
          <c:xVal>
            <c:numRef>
              <c:f>Sheet1!$Q$1:$Q$213</c:f>
              <c:numCache>
                <c:formatCode>General</c:formatCode>
                <c:ptCount val="213"/>
                <c:pt idx="0">
                  <c:v>163.26</c:v>
                </c:pt>
                <c:pt idx="1">
                  <c:v>34.68</c:v>
                </c:pt>
                <c:pt idx="2">
                  <c:v>42.46</c:v>
                </c:pt>
                <c:pt idx="3">
                  <c:v>13.26</c:v>
                </c:pt>
                <c:pt idx="4">
                  <c:v>97.12</c:v>
                </c:pt>
                <c:pt idx="5">
                  <c:v>10.8</c:v>
                </c:pt>
                <c:pt idx="6">
                  <c:v>20.32</c:v>
                </c:pt>
                <c:pt idx="7">
                  <c:v>113.78</c:v>
                </c:pt>
                <c:pt idx="8">
                  <c:v>84.2</c:v>
                </c:pt>
                <c:pt idx="9">
                  <c:v>10.44</c:v>
                </c:pt>
                <c:pt idx="10">
                  <c:v>11.3</c:v>
                </c:pt>
                <c:pt idx="11">
                  <c:v>101.8</c:v>
                </c:pt>
                <c:pt idx="12">
                  <c:v>97.14</c:v>
                </c:pt>
                <c:pt idx="13">
                  <c:v>153.6</c:v>
                </c:pt>
                <c:pt idx="14">
                  <c:v>30.34</c:v>
                </c:pt>
                <c:pt idx="15">
                  <c:v>100.7</c:v>
                </c:pt>
                <c:pt idx="16">
                  <c:v>32.58</c:v>
                </c:pt>
                <c:pt idx="17">
                  <c:v>9.700000000000001</c:v>
                </c:pt>
                <c:pt idx="18">
                  <c:v>11.08</c:v>
                </c:pt>
                <c:pt idx="19">
                  <c:v>132.26</c:v>
                </c:pt>
                <c:pt idx="20">
                  <c:v>133.3</c:v>
                </c:pt>
                <c:pt idx="21">
                  <c:v>44.72000000000001</c:v>
                </c:pt>
                <c:pt idx="22">
                  <c:v>68.5</c:v>
                </c:pt>
                <c:pt idx="23">
                  <c:v>12.26</c:v>
                </c:pt>
                <c:pt idx="24">
                  <c:v>11.38</c:v>
                </c:pt>
                <c:pt idx="25">
                  <c:v>12.84</c:v>
                </c:pt>
                <c:pt idx="26">
                  <c:v>71.94000000000002</c:v>
                </c:pt>
                <c:pt idx="27">
                  <c:v>11.74</c:v>
                </c:pt>
                <c:pt idx="28">
                  <c:v>102.82</c:v>
                </c:pt>
                <c:pt idx="29">
                  <c:v>15.1</c:v>
                </c:pt>
                <c:pt idx="30">
                  <c:v>59.42</c:v>
                </c:pt>
                <c:pt idx="31">
                  <c:v>10.76</c:v>
                </c:pt>
                <c:pt idx="32">
                  <c:v>11.84</c:v>
                </c:pt>
                <c:pt idx="33">
                  <c:v>12.42</c:v>
                </c:pt>
                <c:pt idx="34">
                  <c:v>80.76</c:v>
                </c:pt>
                <c:pt idx="35">
                  <c:v>10.0</c:v>
                </c:pt>
                <c:pt idx="36">
                  <c:v>16.42</c:v>
                </c:pt>
                <c:pt idx="37">
                  <c:v>131.0</c:v>
                </c:pt>
                <c:pt idx="38">
                  <c:v>172.0</c:v>
                </c:pt>
                <c:pt idx="39">
                  <c:v>21.91999999999999</c:v>
                </c:pt>
                <c:pt idx="40">
                  <c:v>38.0</c:v>
                </c:pt>
                <c:pt idx="41">
                  <c:v>24.9</c:v>
                </c:pt>
                <c:pt idx="42">
                  <c:v>33.0</c:v>
                </c:pt>
                <c:pt idx="43">
                  <c:v>22.97999999999999</c:v>
                </c:pt>
                <c:pt idx="44">
                  <c:v>22.0</c:v>
                </c:pt>
                <c:pt idx="45">
                  <c:v>26.38</c:v>
                </c:pt>
                <c:pt idx="46">
                  <c:v>7.0</c:v>
                </c:pt>
                <c:pt idx="47">
                  <c:v>29.0</c:v>
                </c:pt>
                <c:pt idx="48">
                  <c:v>49.0</c:v>
                </c:pt>
                <c:pt idx="49">
                  <c:v>31.27999999999999</c:v>
                </c:pt>
                <c:pt idx="50">
                  <c:v>94.0</c:v>
                </c:pt>
                <c:pt idx="51">
                  <c:v>71.0</c:v>
                </c:pt>
                <c:pt idx="52">
                  <c:v>33.98</c:v>
                </c:pt>
                <c:pt idx="53">
                  <c:v>33.6</c:v>
                </c:pt>
                <c:pt idx="54">
                  <c:v>67.0</c:v>
                </c:pt>
                <c:pt idx="55">
                  <c:v>28.0</c:v>
                </c:pt>
                <c:pt idx="56">
                  <c:v>146.0</c:v>
                </c:pt>
                <c:pt idx="57">
                  <c:v>37.66000000000001</c:v>
                </c:pt>
                <c:pt idx="58">
                  <c:v>9.0</c:v>
                </c:pt>
                <c:pt idx="59">
                  <c:v>42.1</c:v>
                </c:pt>
                <c:pt idx="60">
                  <c:v>41.5</c:v>
                </c:pt>
                <c:pt idx="61">
                  <c:v>73.0</c:v>
                </c:pt>
                <c:pt idx="62">
                  <c:v>21.0</c:v>
                </c:pt>
                <c:pt idx="63">
                  <c:v>7.0</c:v>
                </c:pt>
                <c:pt idx="64">
                  <c:v>140.0</c:v>
                </c:pt>
                <c:pt idx="65">
                  <c:v>36.0</c:v>
                </c:pt>
                <c:pt idx="66">
                  <c:v>13.0</c:v>
                </c:pt>
                <c:pt idx="67">
                  <c:v>120.0</c:v>
                </c:pt>
                <c:pt idx="68">
                  <c:v>58.0</c:v>
                </c:pt>
                <c:pt idx="69">
                  <c:v>97.0</c:v>
                </c:pt>
                <c:pt idx="70">
                  <c:v>53.2</c:v>
                </c:pt>
                <c:pt idx="71">
                  <c:v>51.2</c:v>
                </c:pt>
                <c:pt idx="72">
                  <c:v>45.0</c:v>
                </c:pt>
                <c:pt idx="73">
                  <c:v>54.0</c:v>
                </c:pt>
                <c:pt idx="74">
                  <c:v>75.0</c:v>
                </c:pt>
                <c:pt idx="75">
                  <c:v>87.0</c:v>
                </c:pt>
                <c:pt idx="76">
                  <c:v>102.0</c:v>
                </c:pt>
                <c:pt idx="77">
                  <c:v>58.38</c:v>
                </c:pt>
                <c:pt idx="78">
                  <c:v>83.0</c:v>
                </c:pt>
                <c:pt idx="79">
                  <c:v>19.0</c:v>
                </c:pt>
                <c:pt idx="80">
                  <c:v>8.0</c:v>
                </c:pt>
                <c:pt idx="81">
                  <c:v>10.0</c:v>
                </c:pt>
                <c:pt idx="82">
                  <c:v>31.0</c:v>
                </c:pt>
                <c:pt idx="83">
                  <c:v>89.0</c:v>
                </c:pt>
                <c:pt idx="84">
                  <c:v>56.0</c:v>
                </c:pt>
                <c:pt idx="85">
                  <c:v>109.0</c:v>
                </c:pt>
                <c:pt idx="86">
                  <c:v>119.0</c:v>
                </c:pt>
                <c:pt idx="87">
                  <c:v>68.78</c:v>
                </c:pt>
                <c:pt idx="88">
                  <c:v>17.0</c:v>
                </c:pt>
                <c:pt idx="89">
                  <c:v>67.3</c:v>
                </c:pt>
                <c:pt idx="90">
                  <c:v>71.5</c:v>
                </c:pt>
                <c:pt idx="91">
                  <c:v>27.0</c:v>
                </c:pt>
                <c:pt idx="92">
                  <c:v>6.0</c:v>
                </c:pt>
                <c:pt idx="93">
                  <c:v>1.0</c:v>
                </c:pt>
                <c:pt idx="94">
                  <c:v>50.0</c:v>
                </c:pt>
                <c:pt idx="95">
                  <c:v>91.0</c:v>
                </c:pt>
                <c:pt idx="96">
                  <c:v>85.0</c:v>
                </c:pt>
                <c:pt idx="97">
                  <c:v>39.0</c:v>
                </c:pt>
                <c:pt idx="98">
                  <c:v>7.0</c:v>
                </c:pt>
                <c:pt idx="99">
                  <c:v>77.74</c:v>
                </c:pt>
                <c:pt idx="100">
                  <c:v>45.0</c:v>
                </c:pt>
                <c:pt idx="101">
                  <c:v>63.0</c:v>
                </c:pt>
                <c:pt idx="102">
                  <c:v>107.0</c:v>
                </c:pt>
                <c:pt idx="103">
                  <c:v>71.0</c:v>
                </c:pt>
                <c:pt idx="104">
                  <c:v>43.0</c:v>
                </c:pt>
                <c:pt idx="105">
                  <c:v>68.0</c:v>
                </c:pt>
                <c:pt idx="106">
                  <c:v>47.0</c:v>
                </c:pt>
                <c:pt idx="107">
                  <c:v>14.0</c:v>
                </c:pt>
                <c:pt idx="108">
                  <c:v>1.0</c:v>
                </c:pt>
                <c:pt idx="109">
                  <c:v>28.0</c:v>
                </c:pt>
                <c:pt idx="110">
                  <c:v>14.0</c:v>
                </c:pt>
                <c:pt idx="111">
                  <c:v>21.0</c:v>
                </c:pt>
                <c:pt idx="112">
                  <c:v>64.0</c:v>
                </c:pt>
                <c:pt idx="113">
                  <c:v>56.0</c:v>
                </c:pt>
                <c:pt idx="114">
                  <c:v>8.0</c:v>
                </c:pt>
                <c:pt idx="115">
                  <c:v>15.0</c:v>
                </c:pt>
                <c:pt idx="116">
                  <c:v>97.9</c:v>
                </c:pt>
                <c:pt idx="117">
                  <c:v>48.0</c:v>
                </c:pt>
                <c:pt idx="118">
                  <c:v>38.0</c:v>
                </c:pt>
                <c:pt idx="119">
                  <c:v>21.0</c:v>
                </c:pt>
                <c:pt idx="120">
                  <c:v>11.0</c:v>
                </c:pt>
                <c:pt idx="121">
                  <c:v>22.0</c:v>
                </c:pt>
                <c:pt idx="122">
                  <c:v>60.0</c:v>
                </c:pt>
                <c:pt idx="123">
                  <c:v>61.0</c:v>
                </c:pt>
                <c:pt idx="124">
                  <c:v>50.0</c:v>
                </c:pt>
                <c:pt idx="125">
                  <c:v>83.0</c:v>
                </c:pt>
                <c:pt idx="126">
                  <c:v>15.0</c:v>
                </c:pt>
                <c:pt idx="127">
                  <c:v>87.0</c:v>
                </c:pt>
                <c:pt idx="128">
                  <c:v>24.0</c:v>
                </c:pt>
                <c:pt idx="129">
                  <c:v>74.0</c:v>
                </c:pt>
                <c:pt idx="130">
                  <c:v>23.0</c:v>
                </c:pt>
                <c:pt idx="131">
                  <c:v>111.62</c:v>
                </c:pt>
                <c:pt idx="132">
                  <c:v>19.0</c:v>
                </c:pt>
                <c:pt idx="133">
                  <c:v>42.0</c:v>
                </c:pt>
                <c:pt idx="134">
                  <c:v>11.0</c:v>
                </c:pt>
                <c:pt idx="135">
                  <c:v>31.0</c:v>
                </c:pt>
                <c:pt idx="136">
                  <c:v>20.0</c:v>
                </c:pt>
                <c:pt idx="137">
                  <c:v>69.0</c:v>
                </c:pt>
                <c:pt idx="138">
                  <c:v>62.0</c:v>
                </c:pt>
                <c:pt idx="139">
                  <c:v>122.0</c:v>
                </c:pt>
                <c:pt idx="140">
                  <c:v>36.0</c:v>
                </c:pt>
                <c:pt idx="141">
                  <c:v>74.0</c:v>
                </c:pt>
                <c:pt idx="142">
                  <c:v>35.0</c:v>
                </c:pt>
                <c:pt idx="143">
                  <c:v>40.0</c:v>
                </c:pt>
                <c:pt idx="144">
                  <c:v>98.0</c:v>
                </c:pt>
                <c:pt idx="145">
                  <c:v>46.0</c:v>
                </c:pt>
                <c:pt idx="146">
                  <c:v>51.0</c:v>
                </c:pt>
                <c:pt idx="147">
                  <c:v>22.0</c:v>
                </c:pt>
                <c:pt idx="148">
                  <c:v>37.0</c:v>
                </c:pt>
                <c:pt idx="149">
                  <c:v>50.0</c:v>
                </c:pt>
                <c:pt idx="150">
                  <c:v>57.0</c:v>
                </c:pt>
                <c:pt idx="151">
                  <c:v>12.0</c:v>
                </c:pt>
                <c:pt idx="152">
                  <c:v>79.0</c:v>
                </c:pt>
                <c:pt idx="153">
                  <c:v>59.0</c:v>
                </c:pt>
                <c:pt idx="154">
                  <c:v>15.0</c:v>
                </c:pt>
                <c:pt idx="155">
                  <c:v>24.0</c:v>
                </c:pt>
                <c:pt idx="156">
                  <c:v>113.0</c:v>
                </c:pt>
                <c:pt idx="157">
                  <c:v>44.0</c:v>
                </c:pt>
                <c:pt idx="158">
                  <c:v>30.0</c:v>
                </c:pt>
                <c:pt idx="159">
                  <c:v>24.0</c:v>
                </c:pt>
                <c:pt idx="160">
                  <c:v>31.0</c:v>
                </c:pt>
                <c:pt idx="161">
                  <c:v>31.0</c:v>
                </c:pt>
                <c:pt idx="162">
                  <c:v>60.0</c:v>
                </c:pt>
                <c:pt idx="163">
                  <c:v>55.0</c:v>
                </c:pt>
                <c:pt idx="164">
                  <c:v>48.0</c:v>
                </c:pt>
                <c:pt idx="165">
                  <c:v>145.3800000000004</c:v>
                </c:pt>
                <c:pt idx="166">
                  <c:v>20.0</c:v>
                </c:pt>
                <c:pt idx="167">
                  <c:v>39.0</c:v>
                </c:pt>
                <c:pt idx="168">
                  <c:v>148.4</c:v>
                </c:pt>
                <c:pt idx="169">
                  <c:v>16.0</c:v>
                </c:pt>
                <c:pt idx="170">
                  <c:v>15.0</c:v>
                </c:pt>
                <c:pt idx="171">
                  <c:v>119.0</c:v>
                </c:pt>
                <c:pt idx="172">
                  <c:v>85.0</c:v>
                </c:pt>
                <c:pt idx="173">
                  <c:v>35.0</c:v>
                </c:pt>
                <c:pt idx="174">
                  <c:v>19.0</c:v>
                </c:pt>
                <c:pt idx="175">
                  <c:v>65.0</c:v>
                </c:pt>
                <c:pt idx="176">
                  <c:v>43.0</c:v>
                </c:pt>
                <c:pt idx="177">
                  <c:v>29.0</c:v>
                </c:pt>
                <c:pt idx="178">
                  <c:v>11.0</c:v>
                </c:pt>
                <c:pt idx="179">
                  <c:v>16.0</c:v>
                </c:pt>
                <c:pt idx="180">
                  <c:v>9.0</c:v>
                </c:pt>
                <c:pt idx="181">
                  <c:v>117.0</c:v>
                </c:pt>
                <c:pt idx="182">
                  <c:v>47.0</c:v>
                </c:pt>
                <c:pt idx="183">
                  <c:v>23.0</c:v>
                </c:pt>
                <c:pt idx="184">
                  <c:v>30.0</c:v>
                </c:pt>
                <c:pt idx="185">
                  <c:v>120.0</c:v>
                </c:pt>
                <c:pt idx="186">
                  <c:v>77.0</c:v>
                </c:pt>
                <c:pt idx="187">
                  <c:v>28.0</c:v>
                </c:pt>
                <c:pt idx="188">
                  <c:v>17.0</c:v>
                </c:pt>
                <c:pt idx="189">
                  <c:v>25.0</c:v>
                </c:pt>
                <c:pt idx="190">
                  <c:v>0.0</c:v>
                </c:pt>
                <c:pt idx="191">
                  <c:v>33.0</c:v>
                </c:pt>
                <c:pt idx="192">
                  <c:v>97.0</c:v>
                </c:pt>
                <c:pt idx="193">
                  <c:v>50.0</c:v>
                </c:pt>
                <c:pt idx="194">
                  <c:v>58.0</c:v>
                </c:pt>
                <c:pt idx="195">
                  <c:v>101.0</c:v>
                </c:pt>
                <c:pt idx="196">
                  <c:v>31.0</c:v>
                </c:pt>
                <c:pt idx="197">
                  <c:v>112.0</c:v>
                </c:pt>
                <c:pt idx="198">
                  <c:v>41.0</c:v>
                </c:pt>
                <c:pt idx="199">
                  <c:v>57.0</c:v>
                </c:pt>
                <c:pt idx="200">
                  <c:v>119.0</c:v>
                </c:pt>
                <c:pt idx="201">
                  <c:v>113.0</c:v>
                </c:pt>
                <c:pt idx="202">
                  <c:v>120.0</c:v>
                </c:pt>
                <c:pt idx="203">
                  <c:v>5.0</c:v>
                </c:pt>
                <c:pt idx="204">
                  <c:v>8.0</c:v>
                </c:pt>
                <c:pt idx="205">
                  <c:v>6.0</c:v>
                </c:pt>
                <c:pt idx="206">
                  <c:v>11.0</c:v>
                </c:pt>
                <c:pt idx="207">
                  <c:v>165.0</c:v>
                </c:pt>
                <c:pt idx="208">
                  <c:v>152.0</c:v>
                </c:pt>
                <c:pt idx="209">
                  <c:v>96.0</c:v>
                </c:pt>
                <c:pt idx="210">
                  <c:v>147.0</c:v>
                </c:pt>
                <c:pt idx="211">
                  <c:v>192.9800000000003</c:v>
                </c:pt>
                <c:pt idx="212">
                  <c:v>9.0</c:v>
                </c:pt>
              </c:numCache>
            </c:numRef>
          </c:xVal>
          <c:yVal>
            <c:numRef>
              <c:f>Sheet1!$R$1:$R$213</c:f>
              <c:numCache>
                <c:formatCode>General</c:formatCode>
                <c:ptCount val="213"/>
                <c:pt idx="0">
                  <c:v>0.576562999999998</c:v>
                </c:pt>
                <c:pt idx="1">
                  <c:v>1.089007</c:v>
                </c:pt>
                <c:pt idx="2">
                  <c:v>1.051906999999997</c:v>
                </c:pt>
                <c:pt idx="3">
                  <c:v>1.269766999999997</c:v>
                </c:pt>
                <c:pt idx="4">
                  <c:v>0.837932</c:v>
                </c:pt>
                <c:pt idx="5">
                  <c:v>1.367058</c:v>
                </c:pt>
                <c:pt idx="6">
                  <c:v>1.178719</c:v>
                </c:pt>
                <c:pt idx="7">
                  <c:v>0.775621000000003</c:v>
                </c:pt>
                <c:pt idx="8">
                  <c:v>0.889167999999998</c:v>
                </c:pt>
                <c:pt idx="9">
                  <c:v>1.242273</c:v>
                </c:pt>
                <c:pt idx="10">
                  <c:v>1.400682</c:v>
                </c:pt>
                <c:pt idx="11">
                  <c:v>0.814590999999999</c:v>
                </c:pt>
                <c:pt idx="12">
                  <c:v>0.826972</c:v>
                </c:pt>
                <c:pt idx="13">
                  <c:v>0.625157</c:v>
                </c:pt>
                <c:pt idx="14">
                  <c:v>1.144021</c:v>
                </c:pt>
                <c:pt idx="15">
                  <c:v>0.824347</c:v>
                </c:pt>
                <c:pt idx="16">
                  <c:v>1.121878</c:v>
                </c:pt>
                <c:pt idx="17">
                  <c:v>1.252071</c:v>
                </c:pt>
                <c:pt idx="18">
                  <c:v>1.234879</c:v>
                </c:pt>
                <c:pt idx="19">
                  <c:v>0.72244</c:v>
                </c:pt>
                <c:pt idx="20">
                  <c:v>0.704054</c:v>
                </c:pt>
                <c:pt idx="21">
                  <c:v>1.052445</c:v>
                </c:pt>
                <c:pt idx="22">
                  <c:v>0.946722</c:v>
                </c:pt>
                <c:pt idx="23">
                  <c:v>1.273414</c:v>
                </c:pt>
                <c:pt idx="24">
                  <c:v>1.368007000000003</c:v>
                </c:pt>
                <c:pt idx="25">
                  <c:v>1.219433</c:v>
                </c:pt>
                <c:pt idx="26">
                  <c:v>0.930628000000002</c:v>
                </c:pt>
                <c:pt idx="27">
                  <c:v>1.377021</c:v>
                </c:pt>
                <c:pt idx="28">
                  <c:v>0.812824</c:v>
                </c:pt>
                <c:pt idx="29">
                  <c:v>1.328271</c:v>
                </c:pt>
                <c:pt idx="30">
                  <c:v>0.987280999999998</c:v>
                </c:pt>
                <c:pt idx="31">
                  <c:v>1.255591999999996</c:v>
                </c:pt>
                <c:pt idx="32">
                  <c:v>1.478452</c:v>
                </c:pt>
                <c:pt idx="33">
                  <c:v>1.466617</c:v>
                </c:pt>
                <c:pt idx="34">
                  <c:v>0.901286</c:v>
                </c:pt>
                <c:pt idx="35">
                  <c:v>1.158499</c:v>
                </c:pt>
                <c:pt idx="36">
                  <c:v>1.365524999999997</c:v>
                </c:pt>
                <c:pt idx="37">
                  <c:v>0.64099</c:v>
                </c:pt>
                <c:pt idx="38">
                  <c:v>0.284145</c:v>
                </c:pt>
                <c:pt idx="39">
                  <c:v>1.244246</c:v>
                </c:pt>
                <c:pt idx="40">
                  <c:v>0.986192999999998</c:v>
                </c:pt>
                <c:pt idx="41">
                  <c:v>1.406055</c:v>
                </c:pt>
                <c:pt idx="42">
                  <c:v>0.987998</c:v>
                </c:pt>
                <c:pt idx="43">
                  <c:v>1.345742</c:v>
                </c:pt>
                <c:pt idx="44">
                  <c:v>1.045153</c:v>
                </c:pt>
                <c:pt idx="45">
                  <c:v>1.371924999999997</c:v>
                </c:pt>
                <c:pt idx="46">
                  <c:v>1.096979</c:v>
                </c:pt>
                <c:pt idx="47">
                  <c:v>0.987466999999997</c:v>
                </c:pt>
                <c:pt idx="48">
                  <c:v>0.896403999999998</c:v>
                </c:pt>
                <c:pt idx="49">
                  <c:v>1.372628</c:v>
                </c:pt>
                <c:pt idx="50">
                  <c:v>0.735873000000001</c:v>
                </c:pt>
                <c:pt idx="51">
                  <c:v>0.793738</c:v>
                </c:pt>
                <c:pt idx="52">
                  <c:v>1.471353</c:v>
                </c:pt>
                <c:pt idx="53">
                  <c:v>1.25655</c:v>
                </c:pt>
                <c:pt idx="54">
                  <c:v>0.808836</c:v>
                </c:pt>
                <c:pt idx="55">
                  <c:v>0.955775000000002</c:v>
                </c:pt>
                <c:pt idx="56">
                  <c:v>0.44237</c:v>
                </c:pt>
                <c:pt idx="57">
                  <c:v>1.329793999999997</c:v>
                </c:pt>
                <c:pt idx="58">
                  <c:v>1.125837</c:v>
                </c:pt>
                <c:pt idx="59">
                  <c:v>1.395586</c:v>
                </c:pt>
                <c:pt idx="60">
                  <c:v>1.263563</c:v>
                </c:pt>
                <c:pt idx="61">
                  <c:v>0.769387</c:v>
                </c:pt>
                <c:pt idx="62">
                  <c:v>1.171237</c:v>
                </c:pt>
                <c:pt idx="63">
                  <c:v>1.031169999999997</c:v>
                </c:pt>
                <c:pt idx="64">
                  <c:v>0.428954000000001</c:v>
                </c:pt>
                <c:pt idx="65">
                  <c:v>0.880076</c:v>
                </c:pt>
                <c:pt idx="66">
                  <c:v>0.968982</c:v>
                </c:pt>
                <c:pt idx="67">
                  <c:v>0.551618</c:v>
                </c:pt>
                <c:pt idx="68">
                  <c:v>0.787505</c:v>
                </c:pt>
                <c:pt idx="69">
                  <c:v>0.643462</c:v>
                </c:pt>
                <c:pt idx="70">
                  <c:v>1.392588000000003</c:v>
                </c:pt>
                <c:pt idx="71">
                  <c:v>1.47417</c:v>
                </c:pt>
                <c:pt idx="72">
                  <c:v>0.820586999999998</c:v>
                </c:pt>
                <c:pt idx="73">
                  <c:v>0.787451</c:v>
                </c:pt>
                <c:pt idx="74">
                  <c:v>0.707765</c:v>
                </c:pt>
                <c:pt idx="75">
                  <c:v>0.648499000000002</c:v>
                </c:pt>
                <c:pt idx="76">
                  <c:v>0.603325000000001</c:v>
                </c:pt>
                <c:pt idx="77">
                  <c:v>1.276481</c:v>
                </c:pt>
                <c:pt idx="78">
                  <c:v>0.664612000000001</c:v>
                </c:pt>
                <c:pt idx="79">
                  <c:v>1.055663999999997</c:v>
                </c:pt>
                <c:pt idx="80">
                  <c:v>0.99166</c:v>
                </c:pt>
                <c:pt idx="81">
                  <c:v>1.021501</c:v>
                </c:pt>
                <c:pt idx="82">
                  <c:v>1.116896</c:v>
                </c:pt>
                <c:pt idx="83">
                  <c:v>0.621388</c:v>
                </c:pt>
                <c:pt idx="84">
                  <c:v>0.748953</c:v>
                </c:pt>
                <c:pt idx="85">
                  <c:v>0.530897</c:v>
                </c:pt>
                <c:pt idx="86">
                  <c:v>0.420269</c:v>
                </c:pt>
                <c:pt idx="87">
                  <c:v>1.286242</c:v>
                </c:pt>
                <c:pt idx="88">
                  <c:v>0.863375000000002</c:v>
                </c:pt>
                <c:pt idx="89">
                  <c:v>1.325841</c:v>
                </c:pt>
                <c:pt idx="90">
                  <c:v>1.225209999999997</c:v>
                </c:pt>
                <c:pt idx="91">
                  <c:v>0.816575</c:v>
                </c:pt>
                <c:pt idx="92">
                  <c:v>0.936613999999999</c:v>
                </c:pt>
                <c:pt idx="93">
                  <c:v>0.913464999999998</c:v>
                </c:pt>
                <c:pt idx="94">
                  <c:v>1.161095</c:v>
                </c:pt>
                <c:pt idx="95">
                  <c:v>0.560889</c:v>
                </c:pt>
                <c:pt idx="96">
                  <c:v>0.574591</c:v>
                </c:pt>
                <c:pt idx="97">
                  <c:v>1.05871</c:v>
                </c:pt>
                <c:pt idx="98">
                  <c:v>0.919451</c:v>
                </c:pt>
                <c:pt idx="99">
                  <c:v>1.386053000000003</c:v>
                </c:pt>
                <c:pt idx="100">
                  <c:v>0.734875</c:v>
                </c:pt>
                <c:pt idx="101">
                  <c:v>1.204198</c:v>
                </c:pt>
                <c:pt idx="102">
                  <c:v>0.29072</c:v>
                </c:pt>
                <c:pt idx="103">
                  <c:v>0.614627000000002</c:v>
                </c:pt>
                <c:pt idx="104">
                  <c:v>0.724302</c:v>
                </c:pt>
                <c:pt idx="105">
                  <c:v>0.620301</c:v>
                </c:pt>
                <c:pt idx="106">
                  <c:v>1.056179</c:v>
                </c:pt>
                <c:pt idx="107">
                  <c:v>0.911859</c:v>
                </c:pt>
                <c:pt idx="108">
                  <c:v>0.859443</c:v>
                </c:pt>
                <c:pt idx="109">
                  <c:v>0.76055</c:v>
                </c:pt>
                <c:pt idx="110">
                  <c:v>0.790702</c:v>
                </c:pt>
                <c:pt idx="111">
                  <c:v>0.919556999999998</c:v>
                </c:pt>
                <c:pt idx="112">
                  <c:v>1.142309</c:v>
                </c:pt>
                <c:pt idx="113">
                  <c:v>1.068087000000003</c:v>
                </c:pt>
                <c:pt idx="114">
                  <c:v>0.860523</c:v>
                </c:pt>
                <c:pt idx="115">
                  <c:v>0.777193000000002</c:v>
                </c:pt>
                <c:pt idx="116">
                  <c:v>1.32115</c:v>
                </c:pt>
                <c:pt idx="117">
                  <c:v>1.033933999999997</c:v>
                </c:pt>
                <c:pt idx="118">
                  <c:v>0.956622000000001</c:v>
                </c:pt>
                <c:pt idx="119">
                  <c:v>0.89627</c:v>
                </c:pt>
                <c:pt idx="120">
                  <c:v>0.776984000000001</c:v>
                </c:pt>
                <c:pt idx="121">
                  <c:v>0.8925</c:v>
                </c:pt>
                <c:pt idx="122">
                  <c:v>0.572790000000002</c:v>
                </c:pt>
                <c:pt idx="123">
                  <c:v>0.56619</c:v>
                </c:pt>
                <c:pt idx="124">
                  <c:v>0.988055</c:v>
                </c:pt>
                <c:pt idx="125">
                  <c:v>0.352828000000001</c:v>
                </c:pt>
                <c:pt idx="126">
                  <c:v>0.744098000000002</c:v>
                </c:pt>
                <c:pt idx="127">
                  <c:v>1.171488</c:v>
                </c:pt>
                <c:pt idx="128">
                  <c:v>0.701685000000001</c:v>
                </c:pt>
                <c:pt idx="129">
                  <c:v>1.085491999999997</c:v>
                </c:pt>
                <c:pt idx="130">
                  <c:v>0.699447</c:v>
                </c:pt>
                <c:pt idx="131">
                  <c:v>1.354402</c:v>
                </c:pt>
                <c:pt idx="132">
                  <c:v>0.702708000000001</c:v>
                </c:pt>
                <c:pt idx="133">
                  <c:v>0.610951000000002</c:v>
                </c:pt>
                <c:pt idx="134">
                  <c:v>0.793440999999999</c:v>
                </c:pt>
                <c:pt idx="135">
                  <c:v>0.86401</c:v>
                </c:pt>
                <c:pt idx="136">
                  <c:v>0.687458</c:v>
                </c:pt>
                <c:pt idx="137">
                  <c:v>1.039571</c:v>
                </c:pt>
                <c:pt idx="138">
                  <c:v>0.481165</c:v>
                </c:pt>
                <c:pt idx="139">
                  <c:v>1.235409</c:v>
                </c:pt>
                <c:pt idx="140">
                  <c:v>0.610882999999999</c:v>
                </c:pt>
                <c:pt idx="141">
                  <c:v>1.040184</c:v>
                </c:pt>
                <c:pt idx="142">
                  <c:v>0.604187</c:v>
                </c:pt>
                <c:pt idx="143">
                  <c:v>0.86539</c:v>
                </c:pt>
                <c:pt idx="144">
                  <c:v>1.155878</c:v>
                </c:pt>
                <c:pt idx="145">
                  <c:v>0.53326</c:v>
                </c:pt>
                <c:pt idx="146">
                  <c:v>0.505202999999998</c:v>
                </c:pt>
                <c:pt idx="147">
                  <c:v>0.789265999999999</c:v>
                </c:pt>
                <c:pt idx="148">
                  <c:v>0.840092</c:v>
                </c:pt>
                <c:pt idx="149">
                  <c:v>0.493087000000001</c:v>
                </c:pt>
                <c:pt idx="150">
                  <c:v>0.378988000000001</c:v>
                </c:pt>
                <c:pt idx="151">
                  <c:v>0.748987</c:v>
                </c:pt>
                <c:pt idx="152">
                  <c:v>0.988116999999998</c:v>
                </c:pt>
                <c:pt idx="153">
                  <c:v>0.141931</c:v>
                </c:pt>
                <c:pt idx="154">
                  <c:v>0.626212</c:v>
                </c:pt>
                <c:pt idx="155">
                  <c:v>0.599141</c:v>
                </c:pt>
                <c:pt idx="156">
                  <c:v>1.161731</c:v>
                </c:pt>
                <c:pt idx="157">
                  <c:v>0.476086000000001</c:v>
                </c:pt>
                <c:pt idx="158">
                  <c:v>0.550745000000002</c:v>
                </c:pt>
                <c:pt idx="159">
                  <c:v>0.569617</c:v>
                </c:pt>
                <c:pt idx="160">
                  <c:v>0.781028000000001</c:v>
                </c:pt>
                <c:pt idx="161">
                  <c:v>0.532919999999999</c:v>
                </c:pt>
                <c:pt idx="162">
                  <c:v>0.875775000000002</c:v>
                </c:pt>
                <c:pt idx="163">
                  <c:v>0.844153</c:v>
                </c:pt>
                <c:pt idx="164">
                  <c:v>0.821832</c:v>
                </c:pt>
                <c:pt idx="165">
                  <c:v>1.343994999999996</c:v>
                </c:pt>
                <c:pt idx="166">
                  <c:v>0.727682</c:v>
                </c:pt>
                <c:pt idx="167">
                  <c:v>0.786088</c:v>
                </c:pt>
                <c:pt idx="168">
                  <c:v>1.339314</c:v>
                </c:pt>
                <c:pt idx="169">
                  <c:v>0.563564999999998</c:v>
                </c:pt>
                <c:pt idx="170">
                  <c:v>0.688663</c:v>
                </c:pt>
                <c:pt idx="171">
                  <c:v>1.104635</c:v>
                </c:pt>
                <c:pt idx="172">
                  <c:v>0.93539</c:v>
                </c:pt>
                <c:pt idx="173">
                  <c:v>0.750846000000002</c:v>
                </c:pt>
                <c:pt idx="174">
                  <c:v>0.532708</c:v>
                </c:pt>
                <c:pt idx="175">
                  <c:v>0.840296</c:v>
                </c:pt>
                <c:pt idx="176">
                  <c:v>0.774649000000003</c:v>
                </c:pt>
                <c:pt idx="177">
                  <c:v>0.389927000000001</c:v>
                </c:pt>
                <c:pt idx="178">
                  <c:v>0.642748000000003</c:v>
                </c:pt>
                <c:pt idx="179">
                  <c:v>0.648255000000002</c:v>
                </c:pt>
                <c:pt idx="180">
                  <c:v>0.550405</c:v>
                </c:pt>
                <c:pt idx="181">
                  <c:v>1.046912</c:v>
                </c:pt>
                <c:pt idx="182">
                  <c:v>0.761281</c:v>
                </c:pt>
                <c:pt idx="183">
                  <c:v>0.665511</c:v>
                </c:pt>
                <c:pt idx="184">
                  <c:v>0.689002</c:v>
                </c:pt>
                <c:pt idx="185">
                  <c:v>1.045282</c:v>
                </c:pt>
                <c:pt idx="186">
                  <c:v>0.842133</c:v>
                </c:pt>
                <c:pt idx="187">
                  <c:v>0.671046000000002</c:v>
                </c:pt>
                <c:pt idx="188">
                  <c:v>0.623825000000002</c:v>
                </c:pt>
                <c:pt idx="189">
                  <c:v>0.647612000000001</c:v>
                </c:pt>
                <c:pt idx="190">
                  <c:v>0.547944</c:v>
                </c:pt>
                <c:pt idx="191">
                  <c:v>0.677674000000003</c:v>
                </c:pt>
                <c:pt idx="192">
                  <c:v>0.903084</c:v>
                </c:pt>
                <c:pt idx="193">
                  <c:v>0.740036999999999</c:v>
                </c:pt>
                <c:pt idx="194">
                  <c:v>0.761124000000002</c:v>
                </c:pt>
                <c:pt idx="195">
                  <c:v>0.907712999999999</c:v>
                </c:pt>
                <c:pt idx="196">
                  <c:v>0.644698000000003</c:v>
                </c:pt>
                <c:pt idx="197">
                  <c:v>0.941746000000001</c:v>
                </c:pt>
                <c:pt idx="198">
                  <c:v>0.678346000000001</c:v>
                </c:pt>
                <c:pt idx="199">
                  <c:v>0.742771000000002</c:v>
                </c:pt>
                <c:pt idx="200">
                  <c:v>0.956346999999999</c:v>
                </c:pt>
                <c:pt idx="201">
                  <c:v>0.935252</c:v>
                </c:pt>
                <c:pt idx="202">
                  <c:v>0.956257</c:v>
                </c:pt>
                <c:pt idx="203">
                  <c:v>0.499088000000001</c:v>
                </c:pt>
                <c:pt idx="204">
                  <c:v>0.510773</c:v>
                </c:pt>
                <c:pt idx="205">
                  <c:v>0.25086</c:v>
                </c:pt>
                <c:pt idx="206">
                  <c:v>0.523805</c:v>
                </c:pt>
                <c:pt idx="207">
                  <c:v>1.163612</c:v>
                </c:pt>
                <c:pt idx="208">
                  <c:v>1.073813</c:v>
                </c:pt>
                <c:pt idx="209">
                  <c:v>0.837189</c:v>
                </c:pt>
                <c:pt idx="210">
                  <c:v>1.050647</c:v>
                </c:pt>
                <c:pt idx="211">
                  <c:v>1.240989</c:v>
                </c:pt>
                <c:pt idx="212">
                  <c:v>0.441112</c:v>
                </c:pt>
              </c:numCache>
            </c:numRef>
          </c:yVal>
          <c:smooth val="0"/>
        </c:ser>
        <c:dLbls>
          <c:showLegendKey val="0"/>
          <c:showVal val="0"/>
          <c:showCatName val="0"/>
          <c:showSerName val="0"/>
          <c:showPercent val="0"/>
          <c:showBubbleSize val="0"/>
        </c:dLbls>
        <c:axId val="2134596064"/>
        <c:axId val="2134581568"/>
      </c:scatterChart>
      <c:valAx>
        <c:axId val="2134596064"/>
        <c:scaling>
          <c:orientation val="minMax"/>
        </c:scaling>
        <c:delete val="0"/>
        <c:axPos val="b"/>
        <c:title>
          <c:tx>
            <c:rich>
              <a:bodyPr/>
              <a:lstStyle/>
              <a:p>
                <a:pPr>
                  <a:defRPr/>
                </a:pPr>
                <a:r>
                  <a:rPr lang="en-US" sz="1800" dirty="0"/>
                  <a:t>Rank </a:t>
                </a:r>
                <a:r>
                  <a:rPr lang="en-US" sz="1800" dirty="0" smtClean="0"/>
                  <a:t>difference </a:t>
                </a:r>
                <a:r>
                  <a:rPr lang="en-US" sz="1800" dirty="0"/>
                  <a:t>(|</a:t>
                </a:r>
                <a:r>
                  <a:rPr lang="en-US" sz="1800" dirty="0" err="1"/>
                  <a:t>Pred</a:t>
                </a:r>
                <a:r>
                  <a:rPr lang="en-US" sz="1800" dirty="0"/>
                  <a:t>-Exp|)</a:t>
                </a:r>
              </a:p>
            </c:rich>
          </c:tx>
          <c:overlay val="0"/>
        </c:title>
        <c:numFmt formatCode="General" sourceLinked="1"/>
        <c:majorTickMark val="out"/>
        <c:minorTickMark val="none"/>
        <c:tickLblPos val="nextTo"/>
        <c:txPr>
          <a:bodyPr/>
          <a:lstStyle/>
          <a:p>
            <a:pPr>
              <a:defRPr sz="1800"/>
            </a:pPr>
            <a:endParaRPr lang="en-US"/>
          </a:p>
        </c:txPr>
        <c:crossAx val="2134581568"/>
        <c:crosses val="autoZero"/>
        <c:crossBetween val="midCat"/>
      </c:valAx>
      <c:valAx>
        <c:axId val="2134581568"/>
        <c:scaling>
          <c:orientation val="minMax"/>
        </c:scaling>
        <c:delete val="0"/>
        <c:axPos val="l"/>
        <c:title>
          <c:tx>
            <c:rich>
              <a:bodyPr rot="-5400000" vert="horz"/>
              <a:lstStyle/>
              <a:p>
                <a:pPr>
                  <a:defRPr/>
                </a:pPr>
                <a:r>
                  <a:rPr lang="en-US" sz="1800" dirty="0" smtClean="0"/>
                  <a:t>Predicted </a:t>
                </a:r>
                <a:r>
                  <a:rPr lang="en-US" sz="1800" dirty="0"/>
                  <a:t>standard deviation</a:t>
                </a:r>
              </a:p>
            </c:rich>
          </c:tx>
          <c:overlay val="0"/>
        </c:title>
        <c:numFmt formatCode="General" sourceLinked="1"/>
        <c:majorTickMark val="out"/>
        <c:minorTickMark val="none"/>
        <c:tickLblPos val="nextTo"/>
        <c:txPr>
          <a:bodyPr/>
          <a:lstStyle/>
          <a:p>
            <a:pPr>
              <a:defRPr sz="1800"/>
            </a:pPr>
            <a:endParaRPr lang="en-US"/>
          </a:p>
        </c:txPr>
        <c:crossAx val="2134596064"/>
        <c:crosses val="autoZero"/>
        <c:crossBetween val="midCat"/>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Correlation</a:t>
            </a:r>
            <a:r>
              <a:rPr lang="en-US" baseline="0" dirty="0"/>
              <a:t> between </a:t>
            </a:r>
            <a:r>
              <a:rPr lang="en-US" baseline="0" dirty="0" smtClean="0"/>
              <a:t>predicted </a:t>
            </a:r>
            <a:r>
              <a:rPr lang="en-US" baseline="0" dirty="0"/>
              <a:t>scores and </a:t>
            </a:r>
            <a:r>
              <a:rPr lang="en-US" baseline="0" dirty="0" smtClean="0"/>
              <a:t>predicted standard </a:t>
            </a:r>
            <a:r>
              <a:rPr lang="en-US" baseline="0" dirty="0"/>
              <a:t>deviation</a:t>
            </a:r>
            <a:endParaRPr lang="en-US" dirty="0"/>
          </a:p>
        </c:rich>
      </c:tx>
      <c:overlay val="0"/>
    </c:title>
    <c:autoTitleDeleted val="0"/>
    <c:plotArea>
      <c:layout/>
      <c:scatterChart>
        <c:scatterStyle val="lineMarker"/>
        <c:varyColors val="0"/>
        <c:ser>
          <c:idx val="0"/>
          <c:order val="0"/>
          <c:spPr>
            <a:ln w="28575">
              <a:noFill/>
            </a:ln>
          </c:spPr>
          <c:trendline>
            <c:trendlineType val="linear"/>
            <c:dispRSqr val="0"/>
            <c:dispEq val="0"/>
          </c:trendline>
          <c:trendline>
            <c:trendlineType val="linear"/>
            <c:dispRSqr val="1"/>
            <c:dispEq val="1"/>
            <c:trendlineLbl>
              <c:layout>
                <c:manualLayout>
                  <c:x val="-0.0198343175853018"/>
                  <c:y val="-0.431659166998747"/>
                </c:manualLayout>
              </c:layout>
              <c:numFmt formatCode="General" sourceLinked="0"/>
              <c:txPr>
                <a:bodyPr/>
                <a:lstStyle/>
                <a:p>
                  <a:pPr>
                    <a:defRPr sz="1800"/>
                  </a:pPr>
                  <a:endParaRPr lang="en-US"/>
                </a:p>
              </c:txPr>
            </c:trendlineLbl>
          </c:trendline>
          <c:xVal>
            <c:numRef>
              <c:f>Sheet2!$B$1:$B$213</c:f>
              <c:numCache>
                <c:formatCode>General</c:formatCode>
                <c:ptCount val="213"/>
                <c:pt idx="0">
                  <c:v>0.770098</c:v>
                </c:pt>
                <c:pt idx="1">
                  <c:v>1.202866</c:v>
                </c:pt>
                <c:pt idx="2">
                  <c:v>1.189818</c:v>
                </c:pt>
                <c:pt idx="3">
                  <c:v>1.025363</c:v>
                </c:pt>
                <c:pt idx="4">
                  <c:v>0.861782</c:v>
                </c:pt>
                <c:pt idx="5">
                  <c:v>0.381282000000001</c:v>
                </c:pt>
                <c:pt idx="6">
                  <c:v>1.900133</c:v>
                </c:pt>
                <c:pt idx="7">
                  <c:v>0.251348</c:v>
                </c:pt>
                <c:pt idx="8">
                  <c:v>0.110784</c:v>
                </c:pt>
                <c:pt idx="9">
                  <c:v>0.846977</c:v>
                </c:pt>
                <c:pt idx="10">
                  <c:v>0.395056000000001</c:v>
                </c:pt>
                <c:pt idx="11">
                  <c:v>2.648112</c:v>
                </c:pt>
                <c:pt idx="12">
                  <c:v>1.454448</c:v>
                </c:pt>
                <c:pt idx="13">
                  <c:v>0.546223</c:v>
                </c:pt>
                <c:pt idx="14">
                  <c:v>0.543516</c:v>
                </c:pt>
                <c:pt idx="15">
                  <c:v>0.0</c:v>
                </c:pt>
                <c:pt idx="16">
                  <c:v>0.066909</c:v>
                </c:pt>
                <c:pt idx="17">
                  <c:v>0.0</c:v>
                </c:pt>
                <c:pt idx="18">
                  <c:v>1.499419</c:v>
                </c:pt>
                <c:pt idx="19">
                  <c:v>1.729836999999997</c:v>
                </c:pt>
                <c:pt idx="20">
                  <c:v>1.605069</c:v>
                </c:pt>
                <c:pt idx="21">
                  <c:v>0.382622000000001</c:v>
                </c:pt>
                <c:pt idx="22">
                  <c:v>0.290258</c:v>
                </c:pt>
                <c:pt idx="23">
                  <c:v>0.543053</c:v>
                </c:pt>
                <c:pt idx="24">
                  <c:v>0.973446999999999</c:v>
                </c:pt>
                <c:pt idx="25">
                  <c:v>1.480602</c:v>
                </c:pt>
                <c:pt idx="26">
                  <c:v>1.28996</c:v>
                </c:pt>
                <c:pt idx="27">
                  <c:v>1.497271</c:v>
                </c:pt>
                <c:pt idx="28">
                  <c:v>0.427368000000001</c:v>
                </c:pt>
                <c:pt idx="29">
                  <c:v>0.731287</c:v>
                </c:pt>
                <c:pt idx="30">
                  <c:v>0.34234</c:v>
                </c:pt>
                <c:pt idx="31">
                  <c:v>0.413334</c:v>
                </c:pt>
                <c:pt idx="32">
                  <c:v>1.171908</c:v>
                </c:pt>
                <c:pt idx="33">
                  <c:v>0.909451</c:v>
                </c:pt>
                <c:pt idx="34">
                  <c:v>0.003476</c:v>
                </c:pt>
                <c:pt idx="35">
                  <c:v>0.0</c:v>
                </c:pt>
                <c:pt idx="36">
                  <c:v>1.401269999999996</c:v>
                </c:pt>
                <c:pt idx="37">
                  <c:v>0.157556</c:v>
                </c:pt>
                <c:pt idx="38">
                  <c:v>1.041015</c:v>
                </c:pt>
                <c:pt idx="39">
                  <c:v>0.458320000000001</c:v>
                </c:pt>
                <c:pt idx="40">
                  <c:v>1.346837</c:v>
                </c:pt>
                <c:pt idx="41">
                  <c:v>0.904879</c:v>
                </c:pt>
                <c:pt idx="42">
                  <c:v>0.968507</c:v>
                </c:pt>
                <c:pt idx="43">
                  <c:v>0.541588999999998</c:v>
                </c:pt>
                <c:pt idx="44">
                  <c:v>1.067075</c:v>
                </c:pt>
                <c:pt idx="45">
                  <c:v>0.123775</c:v>
                </c:pt>
                <c:pt idx="46">
                  <c:v>0.821123</c:v>
                </c:pt>
                <c:pt idx="47">
                  <c:v>1.903266</c:v>
                </c:pt>
                <c:pt idx="48">
                  <c:v>0.987775</c:v>
                </c:pt>
                <c:pt idx="49">
                  <c:v>1.148947</c:v>
                </c:pt>
                <c:pt idx="50">
                  <c:v>2.12306</c:v>
                </c:pt>
                <c:pt idx="51">
                  <c:v>0.365686000000001</c:v>
                </c:pt>
                <c:pt idx="52">
                  <c:v>1.04441</c:v>
                </c:pt>
                <c:pt idx="53">
                  <c:v>1.026101</c:v>
                </c:pt>
                <c:pt idx="54">
                  <c:v>0.0</c:v>
                </c:pt>
                <c:pt idx="55">
                  <c:v>0.541731</c:v>
                </c:pt>
                <c:pt idx="56">
                  <c:v>0.958519</c:v>
                </c:pt>
                <c:pt idx="57">
                  <c:v>0.727289</c:v>
                </c:pt>
                <c:pt idx="58">
                  <c:v>1.239401999999997</c:v>
                </c:pt>
                <c:pt idx="59">
                  <c:v>0.109201</c:v>
                </c:pt>
                <c:pt idx="60">
                  <c:v>0.0</c:v>
                </c:pt>
                <c:pt idx="61">
                  <c:v>2.294052999999998</c:v>
                </c:pt>
                <c:pt idx="62">
                  <c:v>0.0</c:v>
                </c:pt>
                <c:pt idx="63">
                  <c:v>1.152252000000004</c:v>
                </c:pt>
                <c:pt idx="64">
                  <c:v>1.628148000000002</c:v>
                </c:pt>
                <c:pt idx="65">
                  <c:v>1.286116</c:v>
                </c:pt>
                <c:pt idx="66">
                  <c:v>1.480433</c:v>
                </c:pt>
                <c:pt idx="67">
                  <c:v>0.0</c:v>
                </c:pt>
                <c:pt idx="68">
                  <c:v>0.0</c:v>
                </c:pt>
                <c:pt idx="69">
                  <c:v>0.220824</c:v>
                </c:pt>
                <c:pt idx="70">
                  <c:v>0.769765000000002</c:v>
                </c:pt>
                <c:pt idx="71">
                  <c:v>0.385758</c:v>
                </c:pt>
                <c:pt idx="72">
                  <c:v>1.673853</c:v>
                </c:pt>
                <c:pt idx="73">
                  <c:v>0.104519</c:v>
                </c:pt>
                <c:pt idx="74">
                  <c:v>0.0</c:v>
                </c:pt>
                <c:pt idx="75">
                  <c:v>1.057006</c:v>
                </c:pt>
                <c:pt idx="76">
                  <c:v>1.070468</c:v>
                </c:pt>
                <c:pt idx="77">
                  <c:v>1.583339</c:v>
                </c:pt>
                <c:pt idx="78">
                  <c:v>1.457154</c:v>
                </c:pt>
                <c:pt idx="79">
                  <c:v>0.0</c:v>
                </c:pt>
                <c:pt idx="80">
                  <c:v>0.673046000000002</c:v>
                </c:pt>
                <c:pt idx="81">
                  <c:v>1.566046</c:v>
                </c:pt>
                <c:pt idx="82">
                  <c:v>1.072887</c:v>
                </c:pt>
                <c:pt idx="83">
                  <c:v>0.620753000000001</c:v>
                </c:pt>
                <c:pt idx="84">
                  <c:v>0.620529000000001</c:v>
                </c:pt>
                <c:pt idx="85">
                  <c:v>2.057931000000006</c:v>
                </c:pt>
                <c:pt idx="86">
                  <c:v>1.396416</c:v>
                </c:pt>
                <c:pt idx="87">
                  <c:v>1.570956</c:v>
                </c:pt>
                <c:pt idx="88">
                  <c:v>1.674698</c:v>
                </c:pt>
                <c:pt idx="89">
                  <c:v>0.942622000000001</c:v>
                </c:pt>
                <c:pt idx="90">
                  <c:v>1.254539</c:v>
                </c:pt>
                <c:pt idx="91">
                  <c:v>1.3446</c:v>
                </c:pt>
                <c:pt idx="92">
                  <c:v>1.159058</c:v>
                </c:pt>
                <c:pt idx="93">
                  <c:v>1.330819</c:v>
                </c:pt>
                <c:pt idx="94">
                  <c:v>1.314317000000003</c:v>
                </c:pt>
                <c:pt idx="95">
                  <c:v>0.850411999999999</c:v>
                </c:pt>
                <c:pt idx="96">
                  <c:v>1.106167</c:v>
                </c:pt>
                <c:pt idx="97">
                  <c:v>1.631168</c:v>
                </c:pt>
                <c:pt idx="98">
                  <c:v>1.675227</c:v>
                </c:pt>
                <c:pt idx="99">
                  <c:v>0.909958</c:v>
                </c:pt>
                <c:pt idx="100">
                  <c:v>1.136775</c:v>
                </c:pt>
                <c:pt idx="101">
                  <c:v>0.779483999999999</c:v>
                </c:pt>
                <c:pt idx="102">
                  <c:v>1.405645999999997</c:v>
                </c:pt>
                <c:pt idx="103">
                  <c:v>1.38756</c:v>
                </c:pt>
                <c:pt idx="104">
                  <c:v>1.697392</c:v>
                </c:pt>
                <c:pt idx="105">
                  <c:v>1.312646</c:v>
                </c:pt>
                <c:pt idx="106">
                  <c:v>0.656881000000002</c:v>
                </c:pt>
                <c:pt idx="107">
                  <c:v>0.915336</c:v>
                </c:pt>
                <c:pt idx="108">
                  <c:v>0.917186999999998</c:v>
                </c:pt>
                <c:pt idx="109">
                  <c:v>0.411807</c:v>
                </c:pt>
                <c:pt idx="110">
                  <c:v>1.598404</c:v>
                </c:pt>
                <c:pt idx="111">
                  <c:v>1.286959</c:v>
                </c:pt>
                <c:pt idx="112">
                  <c:v>0.0</c:v>
                </c:pt>
                <c:pt idx="113">
                  <c:v>0.299009</c:v>
                </c:pt>
                <c:pt idx="114">
                  <c:v>1.066553</c:v>
                </c:pt>
                <c:pt idx="115">
                  <c:v>0.399116000000001</c:v>
                </c:pt>
                <c:pt idx="116">
                  <c:v>0.0</c:v>
                </c:pt>
                <c:pt idx="117">
                  <c:v>0.0</c:v>
                </c:pt>
                <c:pt idx="118">
                  <c:v>0.0</c:v>
                </c:pt>
                <c:pt idx="119">
                  <c:v>0.0</c:v>
                </c:pt>
                <c:pt idx="120">
                  <c:v>0.669658000000002</c:v>
                </c:pt>
                <c:pt idx="121">
                  <c:v>0.0</c:v>
                </c:pt>
                <c:pt idx="122">
                  <c:v>1.637296</c:v>
                </c:pt>
                <c:pt idx="123">
                  <c:v>0.0</c:v>
                </c:pt>
                <c:pt idx="124">
                  <c:v>0.328084000000001</c:v>
                </c:pt>
                <c:pt idx="125">
                  <c:v>0.0</c:v>
                </c:pt>
                <c:pt idx="126">
                  <c:v>0.0</c:v>
                </c:pt>
                <c:pt idx="127">
                  <c:v>1.955158000000003</c:v>
                </c:pt>
                <c:pt idx="128">
                  <c:v>0.95542</c:v>
                </c:pt>
                <c:pt idx="129">
                  <c:v>2.277683</c:v>
                </c:pt>
                <c:pt idx="130">
                  <c:v>1.816194</c:v>
                </c:pt>
                <c:pt idx="131">
                  <c:v>1.509835999999997</c:v>
                </c:pt>
                <c:pt idx="132">
                  <c:v>1.399492</c:v>
                </c:pt>
                <c:pt idx="133">
                  <c:v>1.773868999999997</c:v>
                </c:pt>
                <c:pt idx="134">
                  <c:v>1.260112</c:v>
                </c:pt>
                <c:pt idx="135">
                  <c:v>0.153292</c:v>
                </c:pt>
                <c:pt idx="136">
                  <c:v>0.0</c:v>
                </c:pt>
                <c:pt idx="137">
                  <c:v>0.399436000000001</c:v>
                </c:pt>
                <c:pt idx="138">
                  <c:v>1.803549</c:v>
                </c:pt>
                <c:pt idx="139">
                  <c:v>0.810416</c:v>
                </c:pt>
                <c:pt idx="140">
                  <c:v>0.89985</c:v>
                </c:pt>
                <c:pt idx="141">
                  <c:v>0.0</c:v>
                </c:pt>
                <c:pt idx="142">
                  <c:v>0.0</c:v>
                </c:pt>
                <c:pt idx="143">
                  <c:v>1.132148000000003</c:v>
                </c:pt>
                <c:pt idx="144">
                  <c:v>1.575439</c:v>
                </c:pt>
                <c:pt idx="145">
                  <c:v>0.11725</c:v>
                </c:pt>
                <c:pt idx="146">
                  <c:v>1.10656</c:v>
                </c:pt>
                <c:pt idx="147">
                  <c:v>0.712122</c:v>
                </c:pt>
                <c:pt idx="148">
                  <c:v>0.0</c:v>
                </c:pt>
                <c:pt idx="149">
                  <c:v>0.0</c:v>
                </c:pt>
                <c:pt idx="150">
                  <c:v>0.0</c:v>
                </c:pt>
                <c:pt idx="151">
                  <c:v>0.741609000000002</c:v>
                </c:pt>
                <c:pt idx="152">
                  <c:v>1.389159</c:v>
                </c:pt>
                <c:pt idx="153">
                  <c:v>1.251992999999997</c:v>
                </c:pt>
                <c:pt idx="154">
                  <c:v>0.541435</c:v>
                </c:pt>
                <c:pt idx="155">
                  <c:v>0.859095000000002</c:v>
                </c:pt>
                <c:pt idx="156">
                  <c:v>1.032923</c:v>
                </c:pt>
                <c:pt idx="157">
                  <c:v>1.386952000000003</c:v>
                </c:pt>
                <c:pt idx="158">
                  <c:v>1.445065999999997</c:v>
                </c:pt>
                <c:pt idx="159">
                  <c:v>1.630321</c:v>
                </c:pt>
                <c:pt idx="160">
                  <c:v>1.136861</c:v>
                </c:pt>
                <c:pt idx="161">
                  <c:v>1.442439</c:v>
                </c:pt>
                <c:pt idx="162">
                  <c:v>0.977846000000001</c:v>
                </c:pt>
                <c:pt idx="163">
                  <c:v>0.949157999999999</c:v>
                </c:pt>
                <c:pt idx="164">
                  <c:v>1.933534</c:v>
                </c:pt>
                <c:pt idx="165">
                  <c:v>0.68456</c:v>
                </c:pt>
                <c:pt idx="166">
                  <c:v>0.198564</c:v>
                </c:pt>
                <c:pt idx="167">
                  <c:v>0.672705000000003</c:v>
                </c:pt>
                <c:pt idx="168">
                  <c:v>0.532613</c:v>
                </c:pt>
                <c:pt idx="169">
                  <c:v>0.20842</c:v>
                </c:pt>
                <c:pt idx="170">
                  <c:v>1.743704999999997</c:v>
                </c:pt>
                <c:pt idx="171">
                  <c:v>1.448382</c:v>
                </c:pt>
                <c:pt idx="172">
                  <c:v>0.621954000000001</c:v>
                </c:pt>
                <c:pt idx="173">
                  <c:v>0.787778</c:v>
                </c:pt>
                <c:pt idx="174">
                  <c:v>1.036497</c:v>
                </c:pt>
                <c:pt idx="175">
                  <c:v>0.589072</c:v>
                </c:pt>
                <c:pt idx="176">
                  <c:v>0.373268</c:v>
                </c:pt>
                <c:pt idx="177">
                  <c:v>1.107988</c:v>
                </c:pt>
                <c:pt idx="178">
                  <c:v>0.712386</c:v>
                </c:pt>
                <c:pt idx="179">
                  <c:v>0.753134</c:v>
                </c:pt>
                <c:pt idx="180">
                  <c:v>0.619845000000003</c:v>
                </c:pt>
                <c:pt idx="181">
                  <c:v>0.371985000000001</c:v>
                </c:pt>
                <c:pt idx="182">
                  <c:v>0.644491000000002</c:v>
                </c:pt>
                <c:pt idx="183">
                  <c:v>0.0</c:v>
                </c:pt>
                <c:pt idx="184">
                  <c:v>1.591869999999997</c:v>
                </c:pt>
                <c:pt idx="185">
                  <c:v>1.085988</c:v>
                </c:pt>
                <c:pt idx="186">
                  <c:v>1.471279999999997</c:v>
                </c:pt>
                <c:pt idx="187">
                  <c:v>1.169424999999997</c:v>
                </c:pt>
                <c:pt idx="188">
                  <c:v>0.0</c:v>
                </c:pt>
                <c:pt idx="189">
                  <c:v>1.758928</c:v>
                </c:pt>
                <c:pt idx="190">
                  <c:v>2.030697</c:v>
                </c:pt>
                <c:pt idx="191">
                  <c:v>2.376918999999992</c:v>
                </c:pt>
                <c:pt idx="192">
                  <c:v>1.679737</c:v>
                </c:pt>
                <c:pt idx="193">
                  <c:v>0.0</c:v>
                </c:pt>
                <c:pt idx="194">
                  <c:v>0.27041</c:v>
                </c:pt>
                <c:pt idx="195">
                  <c:v>0.0</c:v>
                </c:pt>
                <c:pt idx="196">
                  <c:v>0.0</c:v>
                </c:pt>
                <c:pt idx="197">
                  <c:v>0.08491</c:v>
                </c:pt>
                <c:pt idx="198">
                  <c:v>0.0</c:v>
                </c:pt>
                <c:pt idx="199">
                  <c:v>0.0</c:v>
                </c:pt>
                <c:pt idx="200">
                  <c:v>0.757611000000002</c:v>
                </c:pt>
                <c:pt idx="201">
                  <c:v>0.0</c:v>
                </c:pt>
                <c:pt idx="202">
                  <c:v>1.198232000000003</c:v>
                </c:pt>
                <c:pt idx="203">
                  <c:v>1.040882</c:v>
                </c:pt>
                <c:pt idx="204">
                  <c:v>0.0855370000000003</c:v>
                </c:pt>
                <c:pt idx="205">
                  <c:v>0.0</c:v>
                </c:pt>
                <c:pt idx="206">
                  <c:v>0.0</c:v>
                </c:pt>
                <c:pt idx="207">
                  <c:v>0.0</c:v>
                </c:pt>
                <c:pt idx="208">
                  <c:v>0.0</c:v>
                </c:pt>
                <c:pt idx="209">
                  <c:v>0.0</c:v>
                </c:pt>
                <c:pt idx="210">
                  <c:v>0.43425</c:v>
                </c:pt>
                <c:pt idx="211">
                  <c:v>0.851994000000002</c:v>
                </c:pt>
                <c:pt idx="212">
                  <c:v>1.248642</c:v>
                </c:pt>
              </c:numCache>
            </c:numRef>
          </c:xVal>
          <c:yVal>
            <c:numRef>
              <c:f>Sheet2!$C$1:$C$213</c:f>
              <c:numCache>
                <c:formatCode>General</c:formatCode>
                <c:ptCount val="213"/>
                <c:pt idx="0">
                  <c:v>0.89627</c:v>
                </c:pt>
                <c:pt idx="1">
                  <c:v>0.72244</c:v>
                </c:pt>
                <c:pt idx="2">
                  <c:v>0.727682</c:v>
                </c:pt>
                <c:pt idx="3">
                  <c:v>0.793738</c:v>
                </c:pt>
                <c:pt idx="4">
                  <c:v>0.859443</c:v>
                </c:pt>
                <c:pt idx="5">
                  <c:v>1.052445</c:v>
                </c:pt>
                <c:pt idx="6">
                  <c:v>0.44237</c:v>
                </c:pt>
                <c:pt idx="7">
                  <c:v>1.104635</c:v>
                </c:pt>
                <c:pt idx="8">
                  <c:v>1.161095</c:v>
                </c:pt>
                <c:pt idx="9">
                  <c:v>0.86539</c:v>
                </c:pt>
                <c:pt idx="10">
                  <c:v>1.046912</c:v>
                </c:pt>
                <c:pt idx="11">
                  <c:v>0.141931</c:v>
                </c:pt>
                <c:pt idx="12">
                  <c:v>0.621388</c:v>
                </c:pt>
                <c:pt idx="13">
                  <c:v>0.986192999999998</c:v>
                </c:pt>
                <c:pt idx="14">
                  <c:v>0.987280999999998</c:v>
                </c:pt>
                <c:pt idx="15">
                  <c:v>1.367058</c:v>
                </c:pt>
                <c:pt idx="16">
                  <c:v>1.178719</c:v>
                </c:pt>
                <c:pt idx="17">
                  <c:v>1.371924999999997</c:v>
                </c:pt>
                <c:pt idx="18">
                  <c:v>0.603325000000001</c:v>
                </c:pt>
                <c:pt idx="19">
                  <c:v>0.510773</c:v>
                </c:pt>
                <c:pt idx="20">
                  <c:v>0.560889</c:v>
                </c:pt>
                <c:pt idx="21">
                  <c:v>1.051906999999997</c:v>
                </c:pt>
                <c:pt idx="22">
                  <c:v>1.089007</c:v>
                </c:pt>
                <c:pt idx="23">
                  <c:v>0.987466999999997</c:v>
                </c:pt>
                <c:pt idx="24">
                  <c:v>0.814590999999999</c:v>
                </c:pt>
                <c:pt idx="25">
                  <c:v>0.610882999999999</c:v>
                </c:pt>
                <c:pt idx="26">
                  <c:v>0.687458</c:v>
                </c:pt>
                <c:pt idx="27">
                  <c:v>0.604187</c:v>
                </c:pt>
                <c:pt idx="28">
                  <c:v>1.033933999999997</c:v>
                </c:pt>
                <c:pt idx="29">
                  <c:v>0.911859</c:v>
                </c:pt>
                <c:pt idx="30">
                  <c:v>1.068087000000003</c:v>
                </c:pt>
                <c:pt idx="31">
                  <c:v>1.039571</c:v>
                </c:pt>
                <c:pt idx="32">
                  <c:v>0.734875</c:v>
                </c:pt>
                <c:pt idx="33">
                  <c:v>0.840296</c:v>
                </c:pt>
                <c:pt idx="34">
                  <c:v>1.204198</c:v>
                </c:pt>
                <c:pt idx="35">
                  <c:v>1.392588000000003</c:v>
                </c:pt>
                <c:pt idx="36">
                  <c:v>0.642748000000003</c:v>
                </c:pt>
                <c:pt idx="37">
                  <c:v>1.142309</c:v>
                </c:pt>
                <c:pt idx="38">
                  <c:v>0.787451</c:v>
                </c:pt>
                <c:pt idx="39">
                  <c:v>1.021501</c:v>
                </c:pt>
                <c:pt idx="40">
                  <c:v>0.664612000000001</c:v>
                </c:pt>
                <c:pt idx="41">
                  <c:v>0.842133</c:v>
                </c:pt>
                <c:pt idx="42">
                  <c:v>0.816575</c:v>
                </c:pt>
                <c:pt idx="43">
                  <c:v>0.988055</c:v>
                </c:pt>
                <c:pt idx="44">
                  <c:v>0.776984000000001</c:v>
                </c:pt>
                <c:pt idx="45">
                  <c:v>1.155878</c:v>
                </c:pt>
                <c:pt idx="46">
                  <c:v>0.875775000000002</c:v>
                </c:pt>
                <c:pt idx="47">
                  <c:v>0.441112</c:v>
                </c:pt>
                <c:pt idx="48">
                  <c:v>0.808836</c:v>
                </c:pt>
                <c:pt idx="49">
                  <c:v>0.744098000000002</c:v>
                </c:pt>
                <c:pt idx="50">
                  <c:v>0.352828000000001</c:v>
                </c:pt>
                <c:pt idx="51">
                  <c:v>1.05871</c:v>
                </c:pt>
                <c:pt idx="52">
                  <c:v>0.786088</c:v>
                </c:pt>
                <c:pt idx="53">
                  <c:v>0.793440999999999</c:v>
                </c:pt>
                <c:pt idx="54">
                  <c:v>1.400682</c:v>
                </c:pt>
                <c:pt idx="55">
                  <c:v>0.987998</c:v>
                </c:pt>
                <c:pt idx="56">
                  <c:v>0.820586999999998</c:v>
                </c:pt>
                <c:pt idx="57">
                  <c:v>0.913464999999998</c:v>
                </c:pt>
                <c:pt idx="58">
                  <c:v>0.707765</c:v>
                </c:pt>
                <c:pt idx="59">
                  <c:v>1.161731</c:v>
                </c:pt>
                <c:pt idx="60">
                  <c:v>1.286242</c:v>
                </c:pt>
                <c:pt idx="61">
                  <c:v>0.284145</c:v>
                </c:pt>
                <c:pt idx="62">
                  <c:v>1.478452</c:v>
                </c:pt>
                <c:pt idx="63">
                  <c:v>0.742771000000002</c:v>
                </c:pt>
                <c:pt idx="64">
                  <c:v>0.551618</c:v>
                </c:pt>
                <c:pt idx="65">
                  <c:v>0.689002</c:v>
                </c:pt>
                <c:pt idx="66">
                  <c:v>0.610951000000002</c:v>
                </c:pt>
                <c:pt idx="67">
                  <c:v>1.25655</c:v>
                </c:pt>
                <c:pt idx="68">
                  <c:v>1.263563</c:v>
                </c:pt>
                <c:pt idx="69">
                  <c:v>1.116896</c:v>
                </c:pt>
                <c:pt idx="70">
                  <c:v>0.896403999999998</c:v>
                </c:pt>
                <c:pt idx="71">
                  <c:v>1.050647</c:v>
                </c:pt>
                <c:pt idx="72">
                  <c:v>0.53326</c:v>
                </c:pt>
                <c:pt idx="73">
                  <c:v>1.163612</c:v>
                </c:pt>
                <c:pt idx="74">
                  <c:v>1.235409</c:v>
                </c:pt>
                <c:pt idx="75">
                  <c:v>0.781028000000001</c:v>
                </c:pt>
                <c:pt idx="76">
                  <c:v>0.775621000000003</c:v>
                </c:pt>
                <c:pt idx="77">
                  <c:v>0.569617</c:v>
                </c:pt>
                <c:pt idx="78">
                  <c:v>0.620301</c:v>
                </c:pt>
                <c:pt idx="79">
                  <c:v>1.354402</c:v>
                </c:pt>
                <c:pt idx="80">
                  <c:v>0.935252</c:v>
                </c:pt>
                <c:pt idx="81">
                  <c:v>0.576562999999998</c:v>
                </c:pt>
                <c:pt idx="82">
                  <c:v>0.774649000000003</c:v>
                </c:pt>
                <c:pt idx="83">
                  <c:v>0.956257</c:v>
                </c:pt>
                <c:pt idx="84">
                  <c:v>0.956346999999999</c:v>
                </c:pt>
                <c:pt idx="85">
                  <c:v>0.378988000000001</c:v>
                </c:pt>
                <c:pt idx="86">
                  <c:v>0.644698000000003</c:v>
                </c:pt>
                <c:pt idx="87">
                  <c:v>0.574591</c:v>
                </c:pt>
                <c:pt idx="88">
                  <c:v>0.532919999999999</c:v>
                </c:pt>
                <c:pt idx="89">
                  <c:v>0.826972</c:v>
                </c:pt>
                <c:pt idx="90">
                  <c:v>0.701685000000001</c:v>
                </c:pt>
                <c:pt idx="91">
                  <c:v>0.665511</c:v>
                </c:pt>
                <c:pt idx="92">
                  <c:v>0.740036999999999</c:v>
                </c:pt>
                <c:pt idx="93">
                  <c:v>0.671046000000002</c:v>
                </c:pt>
                <c:pt idx="94">
                  <c:v>0.677674000000003</c:v>
                </c:pt>
                <c:pt idx="95">
                  <c:v>0.86401</c:v>
                </c:pt>
                <c:pt idx="96">
                  <c:v>0.761281</c:v>
                </c:pt>
                <c:pt idx="97">
                  <c:v>0.550405</c:v>
                </c:pt>
                <c:pt idx="98">
                  <c:v>0.532708</c:v>
                </c:pt>
                <c:pt idx="99">
                  <c:v>0.840092</c:v>
                </c:pt>
                <c:pt idx="100">
                  <c:v>0.748987</c:v>
                </c:pt>
                <c:pt idx="101">
                  <c:v>0.8925</c:v>
                </c:pt>
                <c:pt idx="102">
                  <c:v>0.64099</c:v>
                </c:pt>
                <c:pt idx="103">
                  <c:v>0.648255000000002</c:v>
                </c:pt>
                <c:pt idx="104">
                  <c:v>0.523805</c:v>
                </c:pt>
                <c:pt idx="105">
                  <c:v>0.678346000000001</c:v>
                </c:pt>
                <c:pt idx="106">
                  <c:v>0.941746000000001</c:v>
                </c:pt>
                <c:pt idx="107">
                  <c:v>0.837932</c:v>
                </c:pt>
                <c:pt idx="108">
                  <c:v>0.837189</c:v>
                </c:pt>
                <c:pt idx="109">
                  <c:v>1.040184</c:v>
                </c:pt>
                <c:pt idx="110">
                  <c:v>0.563564999999998</c:v>
                </c:pt>
                <c:pt idx="111">
                  <c:v>0.688663</c:v>
                </c:pt>
                <c:pt idx="112">
                  <c:v>1.466617</c:v>
                </c:pt>
                <c:pt idx="113">
                  <c:v>1.085491999999997</c:v>
                </c:pt>
                <c:pt idx="114">
                  <c:v>0.777193000000002</c:v>
                </c:pt>
                <c:pt idx="115">
                  <c:v>1.045282</c:v>
                </c:pt>
                <c:pt idx="116">
                  <c:v>1.377021</c:v>
                </c:pt>
                <c:pt idx="117">
                  <c:v>1.368007000000003</c:v>
                </c:pt>
                <c:pt idx="118">
                  <c:v>1.365524999999997</c:v>
                </c:pt>
                <c:pt idx="119">
                  <c:v>1.244246</c:v>
                </c:pt>
                <c:pt idx="120">
                  <c:v>0.936613999999999</c:v>
                </c:pt>
                <c:pt idx="121">
                  <c:v>1.32115</c:v>
                </c:pt>
                <c:pt idx="122">
                  <c:v>0.547944</c:v>
                </c:pt>
                <c:pt idx="123">
                  <c:v>1.269766999999997</c:v>
                </c:pt>
                <c:pt idx="124">
                  <c:v>1.073813</c:v>
                </c:pt>
                <c:pt idx="125">
                  <c:v>1.225209999999997</c:v>
                </c:pt>
                <c:pt idx="126">
                  <c:v>1.345742</c:v>
                </c:pt>
                <c:pt idx="127">
                  <c:v>0.420269</c:v>
                </c:pt>
                <c:pt idx="128">
                  <c:v>0.821832</c:v>
                </c:pt>
                <c:pt idx="129">
                  <c:v>0.29072</c:v>
                </c:pt>
                <c:pt idx="130">
                  <c:v>0.476086000000001</c:v>
                </c:pt>
                <c:pt idx="131">
                  <c:v>0.599141</c:v>
                </c:pt>
                <c:pt idx="132">
                  <c:v>0.643462</c:v>
                </c:pt>
                <c:pt idx="133">
                  <c:v>0.493087000000001</c:v>
                </c:pt>
                <c:pt idx="134">
                  <c:v>0.699447</c:v>
                </c:pt>
                <c:pt idx="135">
                  <c:v>1.144021</c:v>
                </c:pt>
                <c:pt idx="136">
                  <c:v>1.219433</c:v>
                </c:pt>
                <c:pt idx="137">
                  <c:v>1.045153</c:v>
                </c:pt>
                <c:pt idx="138">
                  <c:v>0.481165</c:v>
                </c:pt>
                <c:pt idx="139">
                  <c:v>0.880076</c:v>
                </c:pt>
                <c:pt idx="140">
                  <c:v>0.844153</c:v>
                </c:pt>
                <c:pt idx="141">
                  <c:v>1.328271</c:v>
                </c:pt>
                <c:pt idx="142">
                  <c:v>1.234879</c:v>
                </c:pt>
                <c:pt idx="143">
                  <c:v>0.750846000000002</c:v>
                </c:pt>
                <c:pt idx="144">
                  <c:v>0.572790000000002</c:v>
                </c:pt>
                <c:pt idx="145">
                  <c:v>1.158499</c:v>
                </c:pt>
                <c:pt idx="146">
                  <c:v>0.761124000000002</c:v>
                </c:pt>
                <c:pt idx="147">
                  <c:v>0.919556999999998</c:v>
                </c:pt>
                <c:pt idx="148">
                  <c:v>1.406055</c:v>
                </c:pt>
                <c:pt idx="149">
                  <c:v>1.339314</c:v>
                </c:pt>
                <c:pt idx="150">
                  <c:v>1.372628</c:v>
                </c:pt>
                <c:pt idx="151">
                  <c:v>0.907712999999999</c:v>
                </c:pt>
                <c:pt idx="152">
                  <c:v>0.647612000000001</c:v>
                </c:pt>
                <c:pt idx="153">
                  <c:v>0.702708000000001</c:v>
                </c:pt>
                <c:pt idx="154">
                  <c:v>0.988116999999998</c:v>
                </c:pt>
                <c:pt idx="155">
                  <c:v>0.860523</c:v>
                </c:pt>
                <c:pt idx="156">
                  <c:v>0.790702</c:v>
                </c:pt>
                <c:pt idx="157">
                  <c:v>0.648499000000002</c:v>
                </c:pt>
                <c:pt idx="158">
                  <c:v>0.625157</c:v>
                </c:pt>
                <c:pt idx="159">
                  <c:v>0.550745000000002</c:v>
                </c:pt>
                <c:pt idx="160">
                  <c:v>0.748953</c:v>
                </c:pt>
                <c:pt idx="161">
                  <c:v>0.626212</c:v>
                </c:pt>
                <c:pt idx="162">
                  <c:v>0.812824</c:v>
                </c:pt>
                <c:pt idx="163">
                  <c:v>0.824347</c:v>
                </c:pt>
                <c:pt idx="164">
                  <c:v>0.428954000000001</c:v>
                </c:pt>
                <c:pt idx="165">
                  <c:v>0.930628000000002</c:v>
                </c:pt>
                <c:pt idx="166">
                  <c:v>1.125837</c:v>
                </c:pt>
                <c:pt idx="167">
                  <c:v>0.93539</c:v>
                </c:pt>
                <c:pt idx="168">
                  <c:v>0.99166</c:v>
                </c:pt>
                <c:pt idx="169">
                  <c:v>1.121878</c:v>
                </c:pt>
                <c:pt idx="170">
                  <c:v>0.505202999999998</c:v>
                </c:pt>
                <c:pt idx="171">
                  <c:v>0.623825000000002</c:v>
                </c:pt>
                <c:pt idx="172">
                  <c:v>0.955775000000002</c:v>
                </c:pt>
                <c:pt idx="173">
                  <c:v>0.889167999999998</c:v>
                </c:pt>
                <c:pt idx="174">
                  <c:v>0.789265999999999</c:v>
                </c:pt>
                <c:pt idx="175">
                  <c:v>0.968982</c:v>
                </c:pt>
                <c:pt idx="176">
                  <c:v>1.055663999999997</c:v>
                </c:pt>
                <c:pt idx="177">
                  <c:v>0.76055</c:v>
                </c:pt>
                <c:pt idx="178">
                  <c:v>0.919451</c:v>
                </c:pt>
                <c:pt idx="179">
                  <c:v>0.903084</c:v>
                </c:pt>
                <c:pt idx="180">
                  <c:v>0.956622000000001</c:v>
                </c:pt>
                <c:pt idx="181">
                  <c:v>1.056179</c:v>
                </c:pt>
                <c:pt idx="182">
                  <c:v>0.946722</c:v>
                </c:pt>
                <c:pt idx="183">
                  <c:v>1.240989</c:v>
                </c:pt>
                <c:pt idx="184">
                  <c:v>0.56619</c:v>
                </c:pt>
                <c:pt idx="185">
                  <c:v>0.769387</c:v>
                </c:pt>
                <c:pt idx="186">
                  <c:v>0.614627000000002</c:v>
                </c:pt>
                <c:pt idx="187">
                  <c:v>0.735873000000001</c:v>
                </c:pt>
                <c:pt idx="188">
                  <c:v>1.273414</c:v>
                </c:pt>
                <c:pt idx="189">
                  <c:v>0.499088000000001</c:v>
                </c:pt>
                <c:pt idx="190">
                  <c:v>0.389927000000001</c:v>
                </c:pt>
                <c:pt idx="191">
                  <c:v>0.25086</c:v>
                </c:pt>
                <c:pt idx="192">
                  <c:v>0.530897</c:v>
                </c:pt>
                <c:pt idx="193">
                  <c:v>1.242273</c:v>
                </c:pt>
                <c:pt idx="194">
                  <c:v>1.096979</c:v>
                </c:pt>
                <c:pt idx="195">
                  <c:v>1.325841</c:v>
                </c:pt>
                <c:pt idx="196">
                  <c:v>1.343994999999996</c:v>
                </c:pt>
                <c:pt idx="197">
                  <c:v>1.171488</c:v>
                </c:pt>
                <c:pt idx="198">
                  <c:v>1.255591999999996</c:v>
                </c:pt>
                <c:pt idx="199">
                  <c:v>1.471353</c:v>
                </c:pt>
                <c:pt idx="200">
                  <c:v>0.901286</c:v>
                </c:pt>
                <c:pt idx="201">
                  <c:v>1.395586</c:v>
                </c:pt>
                <c:pt idx="202">
                  <c:v>0.724302</c:v>
                </c:pt>
                <c:pt idx="203">
                  <c:v>0.787505</c:v>
                </c:pt>
                <c:pt idx="204">
                  <c:v>1.171237</c:v>
                </c:pt>
                <c:pt idx="205">
                  <c:v>1.252071</c:v>
                </c:pt>
                <c:pt idx="206">
                  <c:v>1.329793999999997</c:v>
                </c:pt>
                <c:pt idx="207">
                  <c:v>1.276481</c:v>
                </c:pt>
                <c:pt idx="208">
                  <c:v>1.47417</c:v>
                </c:pt>
                <c:pt idx="209">
                  <c:v>1.386053000000003</c:v>
                </c:pt>
                <c:pt idx="210">
                  <c:v>1.031169999999997</c:v>
                </c:pt>
                <c:pt idx="211">
                  <c:v>0.863375000000002</c:v>
                </c:pt>
                <c:pt idx="212">
                  <c:v>0.704054</c:v>
                </c:pt>
              </c:numCache>
            </c:numRef>
          </c:yVal>
          <c:smooth val="0"/>
        </c:ser>
        <c:dLbls>
          <c:showLegendKey val="0"/>
          <c:showVal val="0"/>
          <c:showCatName val="0"/>
          <c:showSerName val="0"/>
          <c:showPercent val="0"/>
          <c:showBubbleSize val="0"/>
        </c:dLbls>
        <c:axId val="2134368208"/>
        <c:axId val="2134378752"/>
      </c:scatterChart>
      <c:valAx>
        <c:axId val="2134368208"/>
        <c:scaling>
          <c:orientation val="minMax"/>
        </c:scaling>
        <c:delete val="0"/>
        <c:axPos val="b"/>
        <c:numFmt formatCode="General" sourceLinked="1"/>
        <c:majorTickMark val="out"/>
        <c:minorTickMark val="none"/>
        <c:tickLblPos val="nextTo"/>
        <c:txPr>
          <a:bodyPr/>
          <a:lstStyle/>
          <a:p>
            <a:pPr>
              <a:defRPr sz="1800"/>
            </a:pPr>
            <a:endParaRPr lang="en-US"/>
          </a:p>
        </c:txPr>
        <c:crossAx val="2134378752"/>
        <c:crosses val="autoZero"/>
        <c:crossBetween val="midCat"/>
      </c:valAx>
      <c:valAx>
        <c:axId val="2134378752"/>
        <c:scaling>
          <c:orientation val="minMax"/>
        </c:scaling>
        <c:delete val="0"/>
        <c:axPos val="l"/>
        <c:numFmt formatCode="General" sourceLinked="1"/>
        <c:majorTickMark val="out"/>
        <c:minorTickMark val="none"/>
        <c:tickLblPos val="nextTo"/>
        <c:txPr>
          <a:bodyPr/>
          <a:lstStyle/>
          <a:p>
            <a:pPr>
              <a:defRPr sz="1800"/>
            </a:pPr>
            <a:endParaRPr lang="en-US"/>
          </a:p>
        </c:txPr>
        <c:crossAx val="2134368208"/>
        <c:crosses val="autoZero"/>
        <c:crossBetween val="midCat"/>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ctr">
              <a:defRPr sz="2400" b="0">
                <a:latin typeface="Arial Narrow" pitchFamily="34" charset="0"/>
              </a:defRPr>
            </a:pPr>
            <a:r>
              <a:rPr lang="en-US" sz="2400" b="0">
                <a:latin typeface="Arial Narrow" pitchFamily="34" charset="0"/>
              </a:rPr>
              <a:t>Cys98 Mutations (Catalytic Cys)</a:t>
            </a:r>
          </a:p>
        </c:rich>
      </c:tx>
      <c:overlay val="1"/>
    </c:title>
    <c:autoTitleDeleted val="0"/>
    <c:plotArea>
      <c:layout>
        <c:manualLayout>
          <c:layoutTarget val="inner"/>
          <c:xMode val="edge"/>
          <c:yMode val="edge"/>
          <c:x val="0.0566400222699435"/>
          <c:y val="0.080998195538058"/>
          <c:w val="0.908422147989077"/>
          <c:h val="0.687201990376203"/>
        </c:manualLayout>
      </c:layout>
      <c:barChart>
        <c:barDir val="col"/>
        <c:grouping val="stacked"/>
        <c:varyColors val="0"/>
        <c:ser>
          <c:idx val="0"/>
          <c:order val="0"/>
          <c:tx>
            <c:v>subset3</c:v>
          </c:tx>
          <c:invertIfNegative val="0"/>
          <c:cat>
            <c:numRef>
              <c:f>Sheet1!$R$2:$R$55</c:f>
              <c:numCache>
                <c:formatCode>0.0</c:formatCode>
                <c:ptCount val="54"/>
                <c:pt idx="0">
                  <c:v>-0.4</c:v>
                </c:pt>
                <c:pt idx="1">
                  <c:v>-0.35</c:v>
                </c:pt>
                <c:pt idx="2">
                  <c:v>-0.3</c:v>
                </c:pt>
                <c:pt idx="3">
                  <c:v>-0.25</c:v>
                </c:pt>
                <c:pt idx="4">
                  <c:v>-0.2</c:v>
                </c:pt>
                <c:pt idx="5">
                  <c:v>-0.15</c:v>
                </c:pt>
                <c:pt idx="6">
                  <c:v>-0.1</c:v>
                </c:pt>
                <c:pt idx="7">
                  <c:v>-0.05</c:v>
                </c:pt>
                <c:pt idx="8">
                  <c:v>0.0</c:v>
                </c:pt>
                <c:pt idx="9">
                  <c:v>0.05</c:v>
                </c:pt>
                <c:pt idx="10">
                  <c:v>0.1</c:v>
                </c:pt>
                <c:pt idx="11">
                  <c:v>0.15</c:v>
                </c:pt>
                <c:pt idx="12">
                  <c:v>0.200000000000001</c:v>
                </c:pt>
                <c:pt idx="13">
                  <c:v>0.250000000000001</c:v>
                </c:pt>
                <c:pt idx="14">
                  <c:v>0.300000000000001</c:v>
                </c:pt>
                <c:pt idx="15">
                  <c:v>0.350000000000001</c:v>
                </c:pt>
                <c:pt idx="16">
                  <c:v>0.400000000000001</c:v>
                </c:pt>
                <c:pt idx="17">
                  <c:v>0.450000000000001</c:v>
                </c:pt>
                <c:pt idx="18">
                  <c:v>0.500000000000001</c:v>
                </c:pt>
                <c:pt idx="19">
                  <c:v>0.550000000000001</c:v>
                </c:pt>
                <c:pt idx="20">
                  <c:v>0.600000000000001</c:v>
                </c:pt>
                <c:pt idx="21">
                  <c:v>0.650000000000001</c:v>
                </c:pt>
                <c:pt idx="22">
                  <c:v>0.700000000000001</c:v>
                </c:pt>
                <c:pt idx="23">
                  <c:v>0.750000000000001</c:v>
                </c:pt>
                <c:pt idx="24">
                  <c:v>0.8</c:v>
                </c:pt>
                <c:pt idx="25">
                  <c:v>0.850000000000001</c:v>
                </c:pt>
                <c:pt idx="26">
                  <c:v>0.9</c:v>
                </c:pt>
                <c:pt idx="27">
                  <c:v>0.950000000000001</c:v>
                </c:pt>
                <c:pt idx="28">
                  <c:v>1.0</c:v>
                </c:pt>
                <c:pt idx="29">
                  <c:v>1.05</c:v>
                </c:pt>
                <c:pt idx="30">
                  <c:v>1.1</c:v>
                </c:pt>
                <c:pt idx="31">
                  <c:v>1.149999999999997</c:v>
                </c:pt>
                <c:pt idx="32">
                  <c:v>1.2</c:v>
                </c:pt>
                <c:pt idx="33">
                  <c:v>1.25</c:v>
                </c:pt>
                <c:pt idx="34">
                  <c:v>1.3</c:v>
                </c:pt>
                <c:pt idx="35">
                  <c:v>1.35</c:v>
                </c:pt>
                <c:pt idx="36">
                  <c:v>1.4</c:v>
                </c:pt>
                <c:pt idx="37">
                  <c:v>1.45</c:v>
                </c:pt>
                <c:pt idx="38">
                  <c:v>1.5</c:v>
                </c:pt>
                <c:pt idx="39">
                  <c:v>1.55</c:v>
                </c:pt>
                <c:pt idx="40">
                  <c:v>1.6</c:v>
                </c:pt>
                <c:pt idx="41">
                  <c:v>1.65</c:v>
                </c:pt>
                <c:pt idx="42">
                  <c:v>1.7</c:v>
                </c:pt>
                <c:pt idx="43">
                  <c:v>1.75</c:v>
                </c:pt>
                <c:pt idx="44">
                  <c:v>1.8</c:v>
                </c:pt>
                <c:pt idx="45">
                  <c:v>1.85</c:v>
                </c:pt>
                <c:pt idx="46">
                  <c:v>1.9</c:v>
                </c:pt>
                <c:pt idx="47">
                  <c:v>1.950000000000002</c:v>
                </c:pt>
                <c:pt idx="48">
                  <c:v>2.0</c:v>
                </c:pt>
                <c:pt idx="49">
                  <c:v>2.05</c:v>
                </c:pt>
                <c:pt idx="50">
                  <c:v>2.1</c:v>
                </c:pt>
                <c:pt idx="51">
                  <c:v>2.15</c:v>
                </c:pt>
                <c:pt idx="52">
                  <c:v>2.2</c:v>
                </c:pt>
              </c:numCache>
            </c:numRef>
          </c:cat>
          <c:val>
            <c:numRef>
              <c:f>Sheet1!$S$2:$S$54</c:f>
              <c:numCache>
                <c:formatCode>General</c:formatCode>
                <c:ptCount val="53"/>
                <c:pt idx="0">
                  <c:v>0.0</c:v>
                </c:pt>
                <c:pt idx="1">
                  <c:v>0.0</c:v>
                </c:pt>
                <c:pt idx="2">
                  <c:v>2.0</c:v>
                </c:pt>
                <c:pt idx="3">
                  <c:v>6.0</c:v>
                </c:pt>
                <c:pt idx="4">
                  <c:v>5.0</c:v>
                </c:pt>
                <c:pt idx="5">
                  <c:v>5.0</c:v>
                </c:pt>
                <c:pt idx="6">
                  <c:v>9.0</c:v>
                </c:pt>
                <c:pt idx="7">
                  <c:v>3.0</c:v>
                </c:pt>
                <c:pt idx="8">
                  <c:v>11.0</c:v>
                </c:pt>
                <c:pt idx="9">
                  <c:v>4.0</c:v>
                </c:pt>
                <c:pt idx="10">
                  <c:v>4.0</c:v>
                </c:pt>
                <c:pt idx="11">
                  <c:v>2.0</c:v>
                </c:pt>
                <c:pt idx="12">
                  <c:v>1.0</c:v>
                </c:pt>
                <c:pt idx="13">
                  <c:v>0.0</c:v>
                </c:pt>
                <c:pt idx="14">
                  <c:v>4.0</c:v>
                </c:pt>
                <c:pt idx="15">
                  <c:v>4.0</c:v>
                </c:pt>
                <c:pt idx="16">
                  <c:v>4.0</c:v>
                </c:pt>
                <c:pt idx="17">
                  <c:v>2.0</c:v>
                </c:pt>
                <c:pt idx="18">
                  <c:v>3.0</c:v>
                </c:pt>
                <c:pt idx="19">
                  <c:v>0.0</c:v>
                </c:pt>
                <c:pt idx="20">
                  <c:v>1.0</c:v>
                </c:pt>
                <c:pt idx="21">
                  <c:v>0.0</c:v>
                </c:pt>
                <c:pt idx="22">
                  <c:v>0.0</c:v>
                </c:pt>
                <c:pt idx="23">
                  <c:v>1.0</c:v>
                </c:pt>
                <c:pt idx="24">
                  <c:v>0.0</c:v>
                </c:pt>
                <c:pt idx="25">
                  <c:v>0.0</c:v>
                </c:pt>
                <c:pt idx="26">
                  <c:v>0.0</c:v>
                </c:pt>
                <c:pt idx="27">
                  <c:v>0.0</c:v>
                </c:pt>
                <c:pt idx="28">
                  <c:v>0.0</c:v>
                </c:pt>
                <c:pt idx="29">
                  <c:v>0.0</c:v>
                </c:pt>
                <c:pt idx="30">
                  <c:v>0.0</c:v>
                </c:pt>
                <c:pt idx="31">
                  <c:v>0.0</c:v>
                </c:pt>
                <c:pt idx="32">
                  <c:v>0.0</c:v>
                </c:pt>
                <c:pt idx="33">
                  <c:v>0.0</c:v>
                </c:pt>
                <c:pt idx="34">
                  <c:v>0.0</c:v>
                </c:pt>
                <c:pt idx="35">
                  <c:v>0.0</c:v>
                </c:pt>
                <c:pt idx="36">
                  <c:v>0.0</c:v>
                </c:pt>
                <c:pt idx="37">
                  <c:v>0.0</c:v>
                </c:pt>
                <c:pt idx="38">
                  <c:v>0.0</c:v>
                </c:pt>
                <c:pt idx="39">
                  <c:v>0.0</c:v>
                </c:pt>
                <c:pt idx="40">
                  <c:v>0.0</c:v>
                </c:pt>
                <c:pt idx="41">
                  <c:v>0.0</c:v>
                </c:pt>
                <c:pt idx="42">
                  <c:v>0.0</c:v>
                </c:pt>
                <c:pt idx="43">
                  <c:v>0.0</c:v>
                </c:pt>
                <c:pt idx="44">
                  <c:v>0.0</c:v>
                </c:pt>
                <c:pt idx="45">
                  <c:v>0.0</c:v>
                </c:pt>
                <c:pt idx="46">
                  <c:v>0.0</c:v>
                </c:pt>
                <c:pt idx="47">
                  <c:v>0.0</c:v>
                </c:pt>
                <c:pt idx="48">
                  <c:v>0.0</c:v>
                </c:pt>
                <c:pt idx="49">
                  <c:v>0.0</c:v>
                </c:pt>
                <c:pt idx="50">
                  <c:v>0.0</c:v>
                </c:pt>
                <c:pt idx="51">
                  <c:v>0.0</c:v>
                </c:pt>
                <c:pt idx="52">
                  <c:v>0.0</c:v>
                </c:pt>
              </c:numCache>
            </c:numRef>
          </c:val>
        </c:ser>
        <c:ser>
          <c:idx val="1"/>
          <c:order val="1"/>
          <c:tx>
            <c:v>subset2</c:v>
          </c:tx>
          <c:invertIfNegative val="0"/>
          <c:cat>
            <c:numRef>
              <c:f>Sheet1!$R$2:$R$55</c:f>
              <c:numCache>
                <c:formatCode>0.0</c:formatCode>
                <c:ptCount val="54"/>
                <c:pt idx="0">
                  <c:v>-0.4</c:v>
                </c:pt>
                <c:pt idx="1">
                  <c:v>-0.35</c:v>
                </c:pt>
                <c:pt idx="2">
                  <c:v>-0.3</c:v>
                </c:pt>
                <c:pt idx="3">
                  <c:v>-0.25</c:v>
                </c:pt>
                <c:pt idx="4">
                  <c:v>-0.2</c:v>
                </c:pt>
                <c:pt idx="5">
                  <c:v>-0.15</c:v>
                </c:pt>
                <c:pt idx="6">
                  <c:v>-0.1</c:v>
                </c:pt>
                <c:pt idx="7">
                  <c:v>-0.05</c:v>
                </c:pt>
                <c:pt idx="8">
                  <c:v>0.0</c:v>
                </c:pt>
                <c:pt idx="9">
                  <c:v>0.05</c:v>
                </c:pt>
                <c:pt idx="10">
                  <c:v>0.1</c:v>
                </c:pt>
                <c:pt idx="11">
                  <c:v>0.15</c:v>
                </c:pt>
                <c:pt idx="12">
                  <c:v>0.200000000000001</c:v>
                </c:pt>
                <c:pt idx="13">
                  <c:v>0.250000000000001</c:v>
                </c:pt>
                <c:pt idx="14">
                  <c:v>0.300000000000001</c:v>
                </c:pt>
                <c:pt idx="15">
                  <c:v>0.350000000000001</c:v>
                </c:pt>
                <c:pt idx="16">
                  <c:v>0.400000000000001</c:v>
                </c:pt>
                <c:pt idx="17">
                  <c:v>0.450000000000001</c:v>
                </c:pt>
                <c:pt idx="18">
                  <c:v>0.500000000000001</c:v>
                </c:pt>
                <c:pt idx="19">
                  <c:v>0.550000000000001</c:v>
                </c:pt>
                <c:pt idx="20">
                  <c:v>0.600000000000001</c:v>
                </c:pt>
                <c:pt idx="21">
                  <c:v>0.650000000000001</c:v>
                </c:pt>
                <c:pt idx="22">
                  <c:v>0.700000000000001</c:v>
                </c:pt>
                <c:pt idx="23">
                  <c:v>0.750000000000001</c:v>
                </c:pt>
                <c:pt idx="24">
                  <c:v>0.8</c:v>
                </c:pt>
                <c:pt idx="25">
                  <c:v>0.850000000000001</c:v>
                </c:pt>
                <c:pt idx="26">
                  <c:v>0.9</c:v>
                </c:pt>
                <c:pt idx="27">
                  <c:v>0.950000000000001</c:v>
                </c:pt>
                <c:pt idx="28">
                  <c:v>1.0</c:v>
                </c:pt>
                <c:pt idx="29">
                  <c:v>1.05</c:v>
                </c:pt>
                <c:pt idx="30">
                  <c:v>1.1</c:v>
                </c:pt>
                <c:pt idx="31">
                  <c:v>1.149999999999997</c:v>
                </c:pt>
                <c:pt idx="32">
                  <c:v>1.2</c:v>
                </c:pt>
                <c:pt idx="33">
                  <c:v>1.25</c:v>
                </c:pt>
                <c:pt idx="34">
                  <c:v>1.3</c:v>
                </c:pt>
                <c:pt idx="35">
                  <c:v>1.35</c:v>
                </c:pt>
                <c:pt idx="36">
                  <c:v>1.4</c:v>
                </c:pt>
                <c:pt idx="37">
                  <c:v>1.45</c:v>
                </c:pt>
                <c:pt idx="38">
                  <c:v>1.5</c:v>
                </c:pt>
                <c:pt idx="39">
                  <c:v>1.55</c:v>
                </c:pt>
                <c:pt idx="40">
                  <c:v>1.6</c:v>
                </c:pt>
                <c:pt idx="41">
                  <c:v>1.65</c:v>
                </c:pt>
                <c:pt idx="42">
                  <c:v>1.7</c:v>
                </c:pt>
                <c:pt idx="43">
                  <c:v>1.75</c:v>
                </c:pt>
                <c:pt idx="44">
                  <c:v>1.8</c:v>
                </c:pt>
                <c:pt idx="45">
                  <c:v>1.85</c:v>
                </c:pt>
                <c:pt idx="46">
                  <c:v>1.9</c:v>
                </c:pt>
                <c:pt idx="47">
                  <c:v>1.950000000000002</c:v>
                </c:pt>
                <c:pt idx="48">
                  <c:v>2.0</c:v>
                </c:pt>
                <c:pt idx="49">
                  <c:v>2.05</c:v>
                </c:pt>
                <c:pt idx="50">
                  <c:v>2.1</c:v>
                </c:pt>
                <c:pt idx="51">
                  <c:v>2.15</c:v>
                </c:pt>
                <c:pt idx="52">
                  <c:v>2.2</c:v>
                </c:pt>
              </c:numCache>
            </c:numRef>
          </c:cat>
          <c:val>
            <c:numRef>
              <c:f>Sheet1!$U$2:$U$54</c:f>
              <c:numCache>
                <c:formatCode>General</c:formatCode>
                <c:ptCount val="53"/>
                <c:pt idx="0">
                  <c:v>1.0</c:v>
                </c:pt>
                <c:pt idx="1">
                  <c:v>0.0</c:v>
                </c:pt>
                <c:pt idx="2">
                  <c:v>0.0</c:v>
                </c:pt>
                <c:pt idx="3">
                  <c:v>0.0</c:v>
                </c:pt>
                <c:pt idx="4">
                  <c:v>1.0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c:v>
                </c:pt>
                <c:pt idx="19">
                  <c:v>0.0</c:v>
                </c:pt>
                <c:pt idx="20">
                  <c:v>0.0</c:v>
                </c:pt>
                <c:pt idx="21">
                  <c:v>0.0</c:v>
                </c:pt>
                <c:pt idx="22">
                  <c:v>0.0</c:v>
                </c:pt>
                <c:pt idx="23">
                  <c:v>0.0</c:v>
                </c:pt>
                <c:pt idx="24">
                  <c:v>0.0</c:v>
                </c:pt>
                <c:pt idx="25">
                  <c:v>0.0</c:v>
                </c:pt>
                <c:pt idx="26">
                  <c:v>0.0</c:v>
                </c:pt>
                <c:pt idx="27">
                  <c:v>0.0</c:v>
                </c:pt>
                <c:pt idx="28">
                  <c:v>0.0</c:v>
                </c:pt>
                <c:pt idx="29">
                  <c:v>0.0</c:v>
                </c:pt>
                <c:pt idx="30">
                  <c:v>0.0</c:v>
                </c:pt>
                <c:pt idx="31">
                  <c:v>0.0</c:v>
                </c:pt>
                <c:pt idx="32">
                  <c:v>0.0</c:v>
                </c:pt>
                <c:pt idx="33">
                  <c:v>0.0</c:v>
                </c:pt>
                <c:pt idx="34">
                  <c:v>0.0</c:v>
                </c:pt>
                <c:pt idx="35">
                  <c:v>0.0</c:v>
                </c:pt>
                <c:pt idx="36">
                  <c:v>0.0</c:v>
                </c:pt>
                <c:pt idx="37">
                  <c:v>0.0</c:v>
                </c:pt>
                <c:pt idx="38">
                  <c:v>0.0</c:v>
                </c:pt>
                <c:pt idx="39">
                  <c:v>0.0</c:v>
                </c:pt>
                <c:pt idx="40">
                  <c:v>0.0</c:v>
                </c:pt>
                <c:pt idx="41">
                  <c:v>0.0</c:v>
                </c:pt>
                <c:pt idx="42">
                  <c:v>0.0</c:v>
                </c:pt>
                <c:pt idx="43">
                  <c:v>0.0</c:v>
                </c:pt>
                <c:pt idx="44">
                  <c:v>0.0</c:v>
                </c:pt>
                <c:pt idx="45">
                  <c:v>0.0</c:v>
                </c:pt>
                <c:pt idx="46">
                  <c:v>0.0</c:v>
                </c:pt>
                <c:pt idx="47">
                  <c:v>0.0</c:v>
                </c:pt>
                <c:pt idx="48">
                  <c:v>0.0</c:v>
                </c:pt>
                <c:pt idx="49">
                  <c:v>0.0</c:v>
                </c:pt>
                <c:pt idx="50">
                  <c:v>0.0</c:v>
                </c:pt>
                <c:pt idx="51">
                  <c:v>0.0</c:v>
                </c:pt>
                <c:pt idx="52">
                  <c:v>0.0</c:v>
                </c:pt>
              </c:numCache>
            </c:numRef>
          </c:val>
        </c:ser>
        <c:ser>
          <c:idx val="2"/>
          <c:order val="2"/>
          <c:tx>
            <c:v>subset1</c:v>
          </c:tx>
          <c:invertIfNegative val="0"/>
          <c:cat>
            <c:numRef>
              <c:f>Sheet1!$R$2:$R$55</c:f>
              <c:numCache>
                <c:formatCode>0.0</c:formatCode>
                <c:ptCount val="54"/>
                <c:pt idx="0">
                  <c:v>-0.4</c:v>
                </c:pt>
                <c:pt idx="1">
                  <c:v>-0.35</c:v>
                </c:pt>
                <c:pt idx="2">
                  <c:v>-0.3</c:v>
                </c:pt>
                <c:pt idx="3">
                  <c:v>-0.25</c:v>
                </c:pt>
                <c:pt idx="4">
                  <c:v>-0.2</c:v>
                </c:pt>
                <c:pt idx="5">
                  <c:v>-0.15</c:v>
                </c:pt>
                <c:pt idx="6">
                  <c:v>-0.1</c:v>
                </c:pt>
                <c:pt idx="7">
                  <c:v>-0.05</c:v>
                </c:pt>
                <c:pt idx="8">
                  <c:v>0.0</c:v>
                </c:pt>
                <c:pt idx="9">
                  <c:v>0.05</c:v>
                </c:pt>
                <c:pt idx="10">
                  <c:v>0.1</c:v>
                </c:pt>
                <c:pt idx="11">
                  <c:v>0.15</c:v>
                </c:pt>
                <c:pt idx="12">
                  <c:v>0.200000000000001</c:v>
                </c:pt>
                <c:pt idx="13">
                  <c:v>0.250000000000001</c:v>
                </c:pt>
                <c:pt idx="14">
                  <c:v>0.300000000000001</c:v>
                </c:pt>
                <c:pt idx="15">
                  <c:v>0.350000000000001</c:v>
                </c:pt>
                <c:pt idx="16">
                  <c:v>0.400000000000001</c:v>
                </c:pt>
                <c:pt idx="17">
                  <c:v>0.450000000000001</c:v>
                </c:pt>
                <c:pt idx="18">
                  <c:v>0.500000000000001</c:v>
                </c:pt>
                <c:pt idx="19">
                  <c:v>0.550000000000001</c:v>
                </c:pt>
                <c:pt idx="20">
                  <c:v>0.600000000000001</c:v>
                </c:pt>
                <c:pt idx="21">
                  <c:v>0.650000000000001</c:v>
                </c:pt>
                <c:pt idx="22">
                  <c:v>0.700000000000001</c:v>
                </c:pt>
                <c:pt idx="23">
                  <c:v>0.750000000000001</c:v>
                </c:pt>
                <c:pt idx="24">
                  <c:v>0.8</c:v>
                </c:pt>
                <c:pt idx="25">
                  <c:v>0.850000000000001</c:v>
                </c:pt>
                <c:pt idx="26">
                  <c:v>0.9</c:v>
                </c:pt>
                <c:pt idx="27">
                  <c:v>0.950000000000001</c:v>
                </c:pt>
                <c:pt idx="28">
                  <c:v>1.0</c:v>
                </c:pt>
                <c:pt idx="29">
                  <c:v>1.05</c:v>
                </c:pt>
                <c:pt idx="30">
                  <c:v>1.1</c:v>
                </c:pt>
                <c:pt idx="31">
                  <c:v>1.149999999999997</c:v>
                </c:pt>
                <c:pt idx="32">
                  <c:v>1.2</c:v>
                </c:pt>
                <c:pt idx="33">
                  <c:v>1.25</c:v>
                </c:pt>
                <c:pt idx="34">
                  <c:v>1.3</c:v>
                </c:pt>
                <c:pt idx="35">
                  <c:v>1.35</c:v>
                </c:pt>
                <c:pt idx="36">
                  <c:v>1.4</c:v>
                </c:pt>
                <c:pt idx="37">
                  <c:v>1.45</c:v>
                </c:pt>
                <c:pt idx="38">
                  <c:v>1.5</c:v>
                </c:pt>
                <c:pt idx="39">
                  <c:v>1.55</c:v>
                </c:pt>
                <c:pt idx="40">
                  <c:v>1.6</c:v>
                </c:pt>
                <c:pt idx="41">
                  <c:v>1.65</c:v>
                </c:pt>
                <c:pt idx="42">
                  <c:v>1.7</c:v>
                </c:pt>
                <c:pt idx="43">
                  <c:v>1.75</c:v>
                </c:pt>
                <c:pt idx="44">
                  <c:v>1.8</c:v>
                </c:pt>
                <c:pt idx="45">
                  <c:v>1.85</c:v>
                </c:pt>
                <c:pt idx="46">
                  <c:v>1.9</c:v>
                </c:pt>
                <c:pt idx="47">
                  <c:v>1.950000000000002</c:v>
                </c:pt>
                <c:pt idx="48">
                  <c:v>2.0</c:v>
                </c:pt>
                <c:pt idx="49">
                  <c:v>2.05</c:v>
                </c:pt>
                <c:pt idx="50">
                  <c:v>2.1</c:v>
                </c:pt>
                <c:pt idx="51">
                  <c:v>2.15</c:v>
                </c:pt>
                <c:pt idx="52">
                  <c:v>2.2</c:v>
                </c:pt>
              </c:numCache>
            </c:numRef>
          </c:cat>
          <c:val>
            <c:numRef>
              <c:f>Sheet1!$W$2:$W$54</c:f>
              <c:numCache>
                <c:formatCode>General</c:formatCode>
                <c:ptCount val="53"/>
                <c:pt idx="0">
                  <c:v>0.0</c:v>
                </c:pt>
                <c:pt idx="1">
                  <c:v>0.0</c:v>
                </c:pt>
                <c:pt idx="2">
                  <c:v>1.0</c:v>
                </c:pt>
                <c:pt idx="3">
                  <c:v>0.0</c:v>
                </c:pt>
                <c:pt idx="4">
                  <c:v>1.0</c:v>
                </c:pt>
                <c:pt idx="5">
                  <c:v>0.0</c:v>
                </c:pt>
                <c:pt idx="6">
                  <c:v>0.0</c:v>
                </c:pt>
                <c:pt idx="7">
                  <c:v>0.0</c:v>
                </c:pt>
                <c:pt idx="8">
                  <c:v>0.0</c:v>
                </c:pt>
                <c:pt idx="9">
                  <c:v>0.0</c:v>
                </c:pt>
                <c:pt idx="10">
                  <c:v>1.0</c:v>
                </c:pt>
                <c:pt idx="11">
                  <c:v>0.0</c:v>
                </c:pt>
                <c:pt idx="12">
                  <c:v>0.0</c:v>
                </c:pt>
                <c:pt idx="13">
                  <c:v>0.0</c:v>
                </c:pt>
                <c:pt idx="14">
                  <c:v>0.0</c:v>
                </c:pt>
                <c:pt idx="15">
                  <c:v>0.0</c:v>
                </c:pt>
                <c:pt idx="16">
                  <c:v>0.0</c:v>
                </c:pt>
                <c:pt idx="17">
                  <c:v>0.0</c:v>
                </c:pt>
                <c:pt idx="18">
                  <c:v>0.0</c:v>
                </c:pt>
                <c:pt idx="19">
                  <c:v>0.0</c:v>
                </c:pt>
                <c:pt idx="20">
                  <c:v>0.0</c:v>
                </c:pt>
                <c:pt idx="21">
                  <c:v>0.0</c:v>
                </c:pt>
                <c:pt idx="22">
                  <c:v>0.0</c:v>
                </c:pt>
                <c:pt idx="23">
                  <c:v>0.0</c:v>
                </c:pt>
                <c:pt idx="24">
                  <c:v>0.0</c:v>
                </c:pt>
                <c:pt idx="25">
                  <c:v>0.0</c:v>
                </c:pt>
                <c:pt idx="26">
                  <c:v>0.0</c:v>
                </c:pt>
                <c:pt idx="27">
                  <c:v>0.0</c:v>
                </c:pt>
                <c:pt idx="28">
                  <c:v>0.0</c:v>
                </c:pt>
                <c:pt idx="29">
                  <c:v>0.0</c:v>
                </c:pt>
                <c:pt idx="30">
                  <c:v>0.0</c:v>
                </c:pt>
                <c:pt idx="31">
                  <c:v>0.0</c:v>
                </c:pt>
                <c:pt idx="32">
                  <c:v>0.0</c:v>
                </c:pt>
                <c:pt idx="33">
                  <c:v>0.0</c:v>
                </c:pt>
                <c:pt idx="34">
                  <c:v>0.0</c:v>
                </c:pt>
                <c:pt idx="35">
                  <c:v>0.0</c:v>
                </c:pt>
                <c:pt idx="36">
                  <c:v>0.0</c:v>
                </c:pt>
                <c:pt idx="37">
                  <c:v>0.0</c:v>
                </c:pt>
                <c:pt idx="38">
                  <c:v>0.0</c:v>
                </c:pt>
                <c:pt idx="39">
                  <c:v>0.0</c:v>
                </c:pt>
                <c:pt idx="40">
                  <c:v>0.0</c:v>
                </c:pt>
                <c:pt idx="41">
                  <c:v>0.0</c:v>
                </c:pt>
                <c:pt idx="42">
                  <c:v>0.0</c:v>
                </c:pt>
                <c:pt idx="43">
                  <c:v>0.0</c:v>
                </c:pt>
                <c:pt idx="44">
                  <c:v>0.0</c:v>
                </c:pt>
                <c:pt idx="45">
                  <c:v>0.0</c:v>
                </c:pt>
                <c:pt idx="46">
                  <c:v>0.0</c:v>
                </c:pt>
                <c:pt idx="47">
                  <c:v>0.0</c:v>
                </c:pt>
                <c:pt idx="48">
                  <c:v>0.0</c:v>
                </c:pt>
                <c:pt idx="49">
                  <c:v>0.0</c:v>
                </c:pt>
                <c:pt idx="50">
                  <c:v>0.0</c:v>
                </c:pt>
                <c:pt idx="51">
                  <c:v>0.0</c:v>
                </c:pt>
                <c:pt idx="52">
                  <c:v>0.0</c:v>
                </c:pt>
              </c:numCache>
            </c:numRef>
          </c:val>
        </c:ser>
        <c:dLbls>
          <c:showLegendKey val="0"/>
          <c:showVal val="0"/>
          <c:showCatName val="0"/>
          <c:showSerName val="0"/>
          <c:showPercent val="0"/>
          <c:showBubbleSize val="0"/>
        </c:dLbls>
        <c:gapWidth val="150"/>
        <c:overlap val="100"/>
        <c:axId val="-2103054864"/>
        <c:axId val="-2092477216"/>
      </c:barChart>
      <c:catAx>
        <c:axId val="-2103054864"/>
        <c:scaling>
          <c:orientation val="minMax"/>
        </c:scaling>
        <c:delete val="0"/>
        <c:axPos val="b"/>
        <c:title>
          <c:tx>
            <c:rich>
              <a:bodyPr/>
              <a:lstStyle/>
              <a:p>
                <a:pPr>
                  <a:defRPr sz="2400">
                    <a:latin typeface="Arial Narrow" pitchFamily="34" charset="0"/>
                  </a:defRPr>
                </a:pPr>
                <a:r>
                  <a:rPr lang="en-US" sz="2400" b="0" i="0" baseline="0">
                    <a:latin typeface="Arial Narrow" pitchFamily="34" charset="0"/>
                  </a:rPr>
                  <a:t>competitive growth score</a:t>
                </a:r>
                <a:endParaRPr lang="en-US" sz="2400">
                  <a:latin typeface="Arial Narrow" pitchFamily="34" charset="0"/>
                </a:endParaRPr>
              </a:p>
            </c:rich>
          </c:tx>
          <c:overlay val="0"/>
        </c:title>
        <c:numFmt formatCode="0.0" sourceLinked="1"/>
        <c:majorTickMark val="out"/>
        <c:minorTickMark val="none"/>
        <c:tickLblPos val="nextTo"/>
        <c:txPr>
          <a:bodyPr/>
          <a:lstStyle/>
          <a:p>
            <a:pPr>
              <a:defRPr sz="1800">
                <a:latin typeface="Arial Narrow" pitchFamily="34" charset="0"/>
              </a:defRPr>
            </a:pPr>
            <a:endParaRPr lang="en-US"/>
          </a:p>
        </c:txPr>
        <c:crossAx val="-2092477216"/>
        <c:crosses val="autoZero"/>
        <c:auto val="1"/>
        <c:lblAlgn val="ctr"/>
        <c:lblOffset val="100"/>
        <c:noMultiLvlLbl val="0"/>
      </c:catAx>
      <c:valAx>
        <c:axId val="-2092477216"/>
        <c:scaling>
          <c:orientation val="minMax"/>
        </c:scaling>
        <c:delete val="0"/>
        <c:axPos val="l"/>
        <c:numFmt formatCode="General" sourceLinked="1"/>
        <c:majorTickMark val="out"/>
        <c:minorTickMark val="none"/>
        <c:tickLblPos val="nextTo"/>
        <c:txPr>
          <a:bodyPr/>
          <a:lstStyle/>
          <a:p>
            <a:pPr>
              <a:defRPr sz="1800">
                <a:latin typeface="Arial Narrow" pitchFamily="34" charset="0"/>
              </a:defRPr>
            </a:pPr>
            <a:endParaRPr lang="en-US"/>
          </a:p>
        </c:txPr>
        <c:crossAx val="-2103054864"/>
        <c:crosses val="autoZero"/>
        <c:crossBetween val="between"/>
      </c:valAx>
    </c:plotArea>
    <c:legend>
      <c:legendPos val="r"/>
      <c:layout>
        <c:manualLayout>
          <c:xMode val="edge"/>
          <c:yMode val="edge"/>
          <c:x val="0.799559638378538"/>
          <c:y val="0.356695100612423"/>
          <c:w val="0.128049789230892"/>
          <c:h val="0.27272063648294"/>
        </c:manualLayout>
      </c:layout>
      <c:overlay val="1"/>
      <c:txPr>
        <a:bodyPr/>
        <a:lstStyle/>
        <a:p>
          <a:pPr>
            <a:defRPr sz="1800">
              <a:latin typeface="Arial Narrow" pitchFamily="34" charset="0"/>
            </a:defRPr>
          </a:pPr>
          <a:endParaRPr lang="en-US"/>
        </a:p>
      </c:txPr>
    </c:legend>
    <c:plotVisOnly val="1"/>
    <c:dispBlanksAs val="gap"/>
    <c:showDLblsOverMax val="0"/>
  </c:chart>
  <c:spPr>
    <a:ln>
      <a:noFill/>
    </a:ln>
  </c:spPr>
  <c:txPr>
    <a:bodyPr/>
    <a:lstStyle/>
    <a:p>
      <a:pPr>
        <a:defRPr sz="12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400" b="0"/>
            </a:pPr>
            <a:r>
              <a:rPr lang="en-US" sz="2400" b="0" dirty="0"/>
              <a:t>Q111 Mutation </a:t>
            </a:r>
            <a:r>
              <a:rPr lang="en-US" sz="2400" b="0" dirty="0" smtClean="0"/>
              <a:t>Frequency in CAGI</a:t>
            </a:r>
            <a:r>
              <a:rPr lang="en-US" sz="2400" b="0" baseline="0" dirty="0" smtClean="0"/>
              <a:t> Data</a:t>
            </a:r>
            <a:endParaRPr lang="en-US" sz="2400" b="0" dirty="0"/>
          </a:p>
        </c:rich>
      </c:tx>
      <c:overlay val="0"/>
    </c:title>
    <c:autoTitleDeleted val="0"/>
    <c:view3D>
      <c:rotX val="15"/>
      <c:rotY val="20"/>
      <c:rAngAx val="1"/>
    </c:view3D>
    <c:floor>
      <c:thickness val="0"/>
    </c:floor>
    <c:sideWall>
      <c:thickness val="0"/>
      <c:spPr>
        <a:ln>
          <a:solidFill>
            <a:schemeClr val="tx1"/>
          </a:solidFill>
        </a:ln>
      </c:spPr>
    </c:sideWall>
    <c:backWall>
      <c:thickness val="0"/>
      <c:spPr>
        <a:ln>
          <a:solidFill>
            <a:schemeClr val="tx1"/>
          </a:solidFill>
        </a:ln>
      </c:spPr>
    </c:backWall>
    <c:plotArea>
      <c:layout/>
      <c:bar3DChart>
        <c:barDir val="col"/>
        <c:grouping val="clustered"/>
        <c:varyColors val="0"/>
        <c:ser>
          <c:idx val="0"/>
          <c:order val="0"/>
          <c:tx>
            <c:strRef>
              <c:f>Sheet12!$G$1</c:f>
              <c:strCache>
                <c:ptCount val="1"/>
                <c:pt idx="0">
                  <c:v>Frequency</c:v>
                </c:pt>
              </c:strCache>
            </c:strRef>
          </c:tx>
          <c:invertIfNegative val="0"/>
          <c:cat>
            <c:strRef>
              <c:f>Sheet12!$F$2:$F$30</c:f>
              <c:strCache>
                <c:ptCount val="29"/>
                <c:pt idx="0">
                  <c:v>-0.4</c:v>
                </c:pt>
                <c:pt idx="1">
                  <c:v>-0.3</c:v>
                </c:pt>
                <c:pt idx="2">
                  <c:v>-0.2</c:v>
                </c:pt>
                <c:pt idx="3">
                  <c:v>-0.1</c:v>
                </c:pt>
                <c:pt idx="4">
                  <c:v>0</c:v>
                </c:pt>
                <c:pt idx="5">
                  <c:v>0.1</c:v>
                </c:pt>
                <c:pt idx="6">
                  <c:v>0.2</c:v>
                </c:pt>
                <c:pt idx="7">
                  <c:v>0.3</c:v>
                </c:pt>
                <c:pt idx="8">
                  <c:v>0.4</c:v>
                </c:pt>
                <c:pt idx="9">
                  <c:v>0.5</c:v>
                </c:pt>
                <c:pt idx="10">
                  <c:v>0.6</c:v>
                </c:pt>
                <c:pt idx="11">
                  <c:v>0.7</c:v>
                </c:pt>
                <c:pt idx="12">
                  <c:v>0.8</c:v>
                </c:pt>
                <c:pt idx="13">
                  <c:v>0.9</c:v>
                </c:pt>
                <c:pt idx="14">
                  <c:v>1</c:v>
                </c:pt>
                <c:pt idx="15">
                  <c:v>1.1</c:v>
                </c:pt>
                <c:pt idx="16">
                  <c:v>1.2</c:v>
                </c:pt>
                <c:pt idx="17">
                  <c:v>1.3</c:v>
                </c:pt>
                <c:pt idx="18">
                  <c:v>1.4</c:v>
                </c:pt>
                <c:pt idx="19">
                  <c:v>1.5</c:v>
                </c:pt>
                <c:pt idx="20">
                  <c:v>1.6</c:v>
                </c:pt>
                <c:pt idx="21">
                  <c:v>1.7</c:v>
                </c:pt>
                <c:pt idx="22">
                  <c:v>1.8</c:v>
                </c:pt>
                <c:pt idx="23">
                  <c:v>1.9</c:v>
                </c:pt>
                <c:pt idx="24">
                  <c:v>2</c:v>
                </c:pt>
                <c:pt idx="25">
                  <c:v>2.1</c:v>
                </c:pt>
                <c:pt idx="26">
                  <c:v>2.2</c:v>
                </c:pt>
                <c:pt idx="27">
                  <c:v>2.3</c:v>
                </c:pt>
                <c:pt idx="28">
                  <c:v>More</c:v>
                </c:pt>
              </c:strCache>
            </c:strRef>
          </c:cat>
          <c:val>
            <c:numRef>
              <c:f>Sheet12!$G$2:$G$30</c:f>
              <c:numCache>
                <c:formatCode>General</c:formatCode>
                <c:ptCount val="29"/>
                <c:pt idx="0">
                  <c:v>5.0</c:v>
                </c:pt>
                <c:pt idx="1">
                  <c:v>4.0</c:v>
                </c:pt>
                <c:pt idx="2">
                  <c:v>4.0</c:v>
                </c:pt>
                <c:pt idx="3">
                  <c:v>9.0</c:v>
                </c:pt>
                <c:pt idx="4">
                  <c:v>9.0</c:v>
                </c:pt>
                <c:pt idx="5">
                  <c:v>19.0</c:v>
                </c:pt>
                <c:pt idx="6">
                  <c:v>16.0</c:v>
                </c:pt>
                <c:pt idx="7">
                  <c:v>8.0</c:v>
                </c:pt>
                <c:pt idx="8">
                  <c:v>5.0</c:v>
                </c:pt>
                <c:pt idx="9">
                  <c:v>2.0</c:v>
                </c:pt>
                <c:pt idx="10">
                  <c:v>1.0</c:v>
                </c:pt>
                <c:pt idx="11">
                  <c:v>3.0</c:v>
                </c:pt>
                <c:pt idx="12">
                  <c:v>2.0</c:v>
                </c:pt>
                <c:pt idx="13">
                  <c:v>6.0</c:v>
                </c:pt>
                <c:pt idx="14">
                  <c:v>2.0</c:v>
                </c:pt>
                <c:pt idx="15">
                  <c:v>1.0</c:v>
                </c:pt>
                <c:pt idx="16">
                  <c:v>1.0</c:v>
                </c:pt>
                <c:pt idx="17">
                  <c:v>2.0</c:v>
                </c:pt>
                <c:pt idx="18">
                  <c:v>2.0</c:v>
                </c:pt>
                <c:pt idx="19">
                  <c:v>2.0</c:v>
                </c:pt>
                <c:pt idx="20">
                  <c:v>2.0</c:v>
                </c:pt>
                <c:pt idx="21">
                  <c:v>0.0</c:v>
                </c:pt>
                <c:pt idx="22">
                  <c:v>1.0</c:v>
                </c:pt>
                <c:pt idx="23">
                  <c:v>0.0</c:v>
                </c:pt>
                <c:pt idx="24">
                  <c:v>0.0</c:v>
                </c:pt>
                <c:pt idx="25">
                  <c:v>1.0</c:v>
                </c:pt>
                <c:pt idx="26">
                  <c:v>1.0</c:v>
                </c:pt>
                <c:pt idx="27">
                  <c:v>1.0</c:v>
                </c:pt>
                <c:pt idx="28">
                  <c:v>3.0</c:v>
                </c:pt>
              </c:numCache>
            </c:numRef>
          </c:val>
        </c:ser>
        <c:dLbls>
          <c:showLegendKey val="0"/>
          <c:showVal val="0"/>
          <c:showCatName val="0"/>
          <c:showSerName val="0"/>
          <c:showPercent val="0"/>
          <c:showBubbleSize val="0"/>
        </c:dLbls>
        <c:gapWidth val="150"/>
        <c:shape val="box"/>
        <c:axId val="-2095936928"/>
        <c:axId val="-2115318896"/>
        <c:axId val="0"/>
      </c:bar3DChart>
      <c:catAx>
        <c:axId val="-2095936928"/>
        <c:scaling>
          <c:orientation val="minMax"/>
        </c:scaling>
        <c:delete val="0"/>
        <c:axPos val="b"/>
        <c:title>
          <c:tx>
            <c:rich>
              <a:bodyPr/>
              <a:lstStyle/>
              <a:p>
                <a:pPr>
                  <a:defRPr sz="1800" b="0"/>
                </a:pPr>
                <a:r>
                  <a:rPr lang="en-US" sz="1800" b="0"/>
                  <a:t>Competitive Growth Score</a:t>
                </a:r>
              </a:p>
            </c:rich>
          </c:tx>
          <c:overlay val="0"/>
        </c:title>
        <c:numFmt formatCode="General" sourceLinked="0"/>
        <c:majorTickMark val="out"/>
        <c:minorTickMark val="none"/>
        <c:tickLblPos val="nextTo"/>
        <c:txPr>
          <a:bodyPr/>
          <a:lstStyle/>
          <a:p>
            <a:pPr>
              <a:defRPr sz="1800"/>
            </a:pPr>
            <a:endParaRPr lang="en-US"/>
          </a:p>
        </c:txPr>
        <c:crossAx val="-2115318896"/>
        <c:crosses val="autoZero"/>
        <c:auto val="1"/>
        <c:lblAlgn val="ctr"/>
        <c:lblOffset val="100"/>
        <c:tickLblSkip val="1"/>
        <c:noMultiLvlLbl val="0"/>
      </c:catAx>
      <c:valAx>
        <c:axId val="-2115318896"/>
        <c:scaling>
          <c:orientation val="minMax"/>
        </c:scaling>
        <c:delete val="0"/>
        <c:axPos val="l"/>
        <c:numFmt formatCode="General" sourceLinked="1"/>
        <c:majorTickMark val="out"/>
        <c:minorTickMark val="none"/>
        <c:tickLblPos val="nextTo"/>
        <c:txPr>
          <a:bodyPr/>
          <a:lstStyle/>
          <a:p>
            <a:pPr>
              <a:defRPr sz="1800"/>
            </a:pPr>
            <a:endParaRPr lang="en-US"/>
          </a:p>
        </c:txPr>
        <c:crossAx val="-2095936928"/>
        <c:crosses val="autoZero"/>
        <c:crossBetween val="between"/>
      </c:valAx>
    </c:plotArea>
    <c:plotVisOnly val="1"/>
    <c:dispBlanksAs val="gap"/>
    <c:showDLblsOverMax val="0"/>
  </c:chart>
  <c:spPr>
    <a:solidFill>
      <a:schemeClr val="bg1"/>
    </a:solidFill>
  </c:spPr>
  <c:txPr>
    <a:bodyPr/>
    <a:lstStyle/>
    <a:p>
      <a:pPr>
        <a:defRPr sz="12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pPr>
        <a:ln>
          <a:solidFill>
            <a:schemeClr val="tx1"/>
          </a:solidFill>
        </a:ln>
      </c:spPr>
    </c:sideWall>
    <c:backWall>
      <c:thickness val="0"/>
      <c:spPr>
        <a:ln>
          <a:solidFill>
            <a:schemeClr val="tx1"/>
          </a:solidFill>
        </a:ln>
      </c:spPr>
    </c:backWall>
    <c:plotArea>
      <c:layout/>
      <c:bar3DChart>
        <c:barDir val="col"/>
        <c:grouping val="clustered"/>
        <c:varyColors val="0"/>
        <c:ser>
          <c:idx val="0"/>
          <c:order val="0"/>
          <c:tx>
            <c:strRef>
              <c:f>Sheet12!$G$1</c:f>
              <c:strCache>
                <c:ptCount val="1"/>
                <c:pt idx="0">
                  <c:v>Frequency</c:v>
                </c:pt>
              </c:strCache>
            </c:strRef>
          </c:tx>
          <c:invertIfNegative val="0"/>
          <c:cat>
            <c:strRef>
              <c:f>Sheet12!$F$2:$F$30</c:f>
              <c:strCache>
                <c:ptCount val="29"/>
                <c:pt idx="0">
                  <c:v>-0.4</c:v>
                </c:pt>
                <c:pt idx="1">
                  <c:v>-0.3</c:v>
                </c:pt>
                <c:pt idx="2">
                  <c:v>-0.2</c:v>
                </c:pt>
                <c:pt idx="3">
                  <c:v>-0.1</c:v>
                </c:pt>
                <c:pt idx="4">
                  <c:v>0</c:v>
                </c:pt>
                <c:pt idx="5">
                  <c:v>0.1</c:v>
                </c:pt>
                <c:pt idx="6">
                  <c:v>0.2</c:v>
                </c:pt>
                <c:pt idx="7">
                  <c:v>0.3</c:v>
                </c:pt>
                <c:pt idx="8">
                  <c:v>0.4</c:v>
                </c:pt>
                <c:pt idx="9">
                  <c:v>0.5</c:v>
                </c:pt>
                <c:pt idx="10">
                  <c:v>0.6</c:v>
                </c:pt>
                <c:pt idx="11">
                  <c:v>0.7</c:v>
                </c:pt>
                <c:pt idx="12">
                  <c:v>0.8</c:v>
                </c:pt>
                <c:pt idx="13">
                  <c:v>0.9</c:v>
                </c:pt>
                <c:pt idx="14">
                  <c:v>1</c:v>
                </c:pt>
                <c:pt idx="15">
                  <c:v>1.1</c:v>
                </c:pt>
                <c:pt idx="16">
                  <c:v>1.2</c:v>
                </c:pt>
                <c:pt idx="17">
                  <c:v>1.3</c:v>
                </c:pt>
                <c:pt idx="18">
                  <c:v>1.4</c:v>
                </c:pt>
                <c:pt idx="19">
                  <c:v>1.5</c:v>
                </c:pt>
                <c:pt idx="20">
                  <c:v>1.6</c:v>
                </c:pt>
                <c:pt idx="21">
                  <c:v>1.7</c:v>
                </c:pt>
                <c:pt idx="22">
                  <c:v>1.8</c:v>
                </c:pt>
                <c:pt idx="23">
                  <c:v>1.9</c:v>
                </c:pt>
                <c:pt idx="24">
                  <c:v>2</c:v>
                </c:pt>
                <c:pt idx="25">
                  <c:v>2.1</c:v>
                </c:pt>
                <c:pt idx="26">
                  <c:v>2.2</c:v>
                </c:pt>
                <c:pt idx="27">
                  <c:v>2.3</c:v>
                </c:pt>
                <c:pt idx="28">
                  <c:v>More</c:v>
                </c:pt>
              </c:strCache>
            </c:strRef>
          </c:cat>
          <c:val>
            <c:numRef>
              <c:f>Sheet12!$G$2:$G$30</c:f>
              <c:numCache>
                <c:formatCode>General</c:formatCode>
                <c:ptCount val="29"/>
                <c:pt idx="0">
                  <c:v>5.0</c:v>
                </c:pt>
                <c:pt idx="1">
                  <c:v>4.0</c:v>
                </c:pt>
                <c:pt idx="2">
                  <c:v>4.0</c:v>
                </c:pt>
                <c:pt idx="3">
                  <c:v>9.0</c:v>
                </c:pt>
                <c:pt idx="4">
                  <c:v>9.0</c:v>
                </c:pt>
                <c:pt idx="5">
                  <c:v>19.0</c:v>
                </c:pt>
                <c:pt idx="6">
                  <c:v>16.0</c:v>
                </c:pt>
                <c:pt idx="7">
                  <c:v>8.0</c:v>
                </c:pt>
                <c:pt idx="8">
                  <c:v>5.0</c:v>
                </c:pt>
                <c:pt idx="9">
                  <c:v>2.0</c:v>
                </c:pt>
                <c:pt idx="10">
                  <c:v>1.0</c:v>
                </c:pt>
                <c:pt idx="11">
                  <c:v>3.0</c:v>
                </c:pt>
                <c:pt idx="12">
                  <c:v>2.0</c:v>
                </c:pt>
                <c:pt idx="13">
                  <c:v>6.0</c:v>
                </c:pt>
                <c:pt idx="14">
                  <c:v>2.0</c:v>
                </c:pt>
                <c:pt idx="15">
                  <c:v>1.0</c:v>
                </c:pt>
                <c:pt idx="16">
                  <c:v>1.0</c:v>
                </c:pt>
                <c:pt idx="17">
                  <c:v>2.0</c:v>
                </c:pt>
                <c:pt idx="18">
                  <c:v>2.0</c:v>
                </c:pt>
                <c:pt idx="19">
                  <c:v>2.0</c:v>
                </c:pt>
                <c:pt idx="20">
                  <c:v>2.0</c:v>
                </c:pt>
                <c:pt idx="21">
                  <c:v>0.0</c:v>
                </c:pt>
                <c:pt idx="22">
                  <c:v>1.0</c:v>
                </c:pt>
                <c:pt idx="23">
                  <c:v>0.0</c:v>
                </c:pt>
                <c:pt idx="24">
                  <c:v>0.0</c:v>
                </c:pt>
                <c:pt idx="25">
                  <c:v>1.0</c:v>
                </c:pt>
                <c:pt idx="26">
                  <c:v>1.0</c:v>
                </c:pt>
                <c:pt idx="27">
                  <c:v>1.0</c:v>
                </c:pt>
                <c:pt idx="28">
                  <c:v>3.0</c:v>
                </c:pt>
              </c:numCache>
            </c:numRef>
          </c:val>
        </c:ser>
        <c:ser>
          <c:idx val="1"/>
          <c:order val="1"/>
          <c:tx>
            <c:v>C93</c:v>
          </c:tx>
          <c:invertIfNegative val="0"/>
          <c:val>
            <c:numRef>
              <c:f>Sheet12!$I$2:$I$30</c:f>
              <c:numCache>
                <c:formatCode>General</c:formatCode>
                <c:ptCount val="29"/>
                <c:pt idx="0">
                  <c:v>1.0</c:v>
                </c:pt>
                <c:pt idx="1">
                  <c:v>3.0</c:v>
                </c:pt>
                <c:pt idx="2">
                  <c:v>13.0</c:v>
                </c:pt>
                <c:pt idx="3">
                  <c:v>14.0</c:v>
                </c:pt>
                <c:pt idx="4">
                  <c:v>14.0</c:v>
                </c:pt>
                <c:pt idx="5">
                  <c:v>9.0</c:v>
                </c:pt>
                <c:pt idx="6">
                  <c:v>3.0</c:v>
                </c:pt>
                <c:pt idx="7">
                  <c:v>4.0</c:v>
                </c:pt>
                <c:pt idx="8">
                  <c:v>8.0</c:v>
                </c:pt>
                <c:pt idx="9">
                  <c:v>5.0</c:v>
                </c:pt>
                <c:pt idx="10">
                  <c:v>1.0</c:v>
                </c:pt>
                <c:pt idx="11">
                  <c:v>0.0</c:v>
                </c:pt>
                <c:pt idx="12">
                  <c:v>1.0</c:v>
                </c:pt>
                <c:pt idx="13">
                  <c:v>0.0</c:v>
                </c:pt>
                <c:pt idx="14">
                  <c:v>0.0</c:v>
                </c:pt>
                <c:pt idx="15">
                  <c:v>0.0</c:v>
                </c:pt>
                <c:pt idx="16">
                  <c:v>0.0</c:v>
                </c:pt>
                <c:pt idx="17">
                  <c:v>0.0</c:v>
                </c:pt>
                <c:pt idx="18">
                  <c:v>0.0</c:v>
                </c:pt>
                <c:pt idx="19">
                  <c:v>0.0</c:v>
                </c:pt>
                <c:pt idx="20">
                  <c:v>0.0</c:v>
                </c:pt>
                <c:pt idx="21">
                  <c:v>0.0</c:v>
                </c:pt>
                <c:pt idx="22">
                  <c:v>0.0</c:v>
                </c:pt>
                <c:pt idx="23">
                  <c:v>0.0</c:v>
                </c:pt>
                <c:pt idx="24">
                  <c:v>0.0</c:v>
                </c:pt>
                <c:pt idx="25">
                  <c:v>0.0</c:v>
                </c:pt>
                <c:pt idx="26">
                  <c:v>0.0</c:v>
                </c:pt>
                <c:pt idx="27">
                  <c:v>0.0</c:v>
                </c:pt>
                <c:pt idx="28">
                  <c:v>0.0</c:v>
                </c:pt>
              </c:numCache>
            </c:numRef>
          </c:val>
        </c:ser>
        <c:dLbls>
          <c:showLegendKey val="0"/>
          <c:showVal val="0"/>
          <c:showCatName val="0"/>
          <c:showSerName val="0"/>
          <c:showPercent val="0"/>
          <c:showBubbleSize val="0"/>
        </c:dLbls>
        <c:gapWidth val="150"/>
        <c:shape val="box"/>
        <c:axId val="-2102307504"/>
        <c:axId val="-2102336288"/>
        <c:axId val="0"/>
      </c:bar3DChart>
      <c:catAx>
        <c:axId val="-2102307504"/>
        <c:scaling>
          <c:orientation val="minMax"/>
        </c:scaling>
        <c:delete val="0"/>
        <c:axPos val="b"/>
        <c:title>
          <c:tx>
            <c:rich>
              <a:bodyPr/>
              <a:lstStyle/>
              <a:p>
                <a:pPr>
                  <a:defRPr sz="1800" b="0"/>
                </a:pPr>
                <a:r>
                  <a:rPr lang="en-US" sz="1800" b="0"/>
                  <a:t>Competitive Growth Score</a:t>
                </a:r>
              </a:p>
            </c:rich>
          </c:tx>
          <c:overlay val="0"/>
        </c:title>
        <c:numFmt formatCode="General" sourceLinked="0"/>
        <c:majorTickMark val="out"/>
        <c:minorTickMark val="none"/>
        <c:tickLblPos val="nextTo"/>
        <c:txPr>
          <a:bodyPr/>
          <a:lstStyle/>
          <a:p>
            <a:pPr>
              <a:defRPr sz="1800"/>
            </a:pPr>
            <a:endParaRPr lang="en-US"/>
          </a:p>
        </c:txPr>
        <c:crossAx val="-2102336288"/>
        <c:crosses val="autoZero"/>
        <c:auto val="1"/>
        <c:lblAlgn val="ctr"/>
        <c:lblOffset val="100"/>
        <c:tickLblSkip val="1"/>
        <c:noMultiLvlLbl val="0"/>
      </c:catAx>
      <c:valAx>
        <c:axId val="-2102336288"/>
        <c:scaling>
          <c:orientation val="minMax"/>
        </c:scaling>
        <c:delete val="0"/>
        <c:axPos val="l"/>
        <c:numFmt formatCode="General" sourceLinked="1"/>
        <c:majorTickMark val="out"/>
        <c:minorTickMark val="none"/>
        <c:tickLblPos val="nextTo"/>
        <c:txPr>
          <a:bodyPr/>
          <a:lstStyle/>
          <a:p>
            <a:pPr>
              <a:defRPr sz="1800"/>
            </a:pPr>
            <a:endParaRPr lang="en-US"/>
          </a:p>
        </c:txPr>
        <c:crossAx val="-2102307504"/>
        <c:crosses val="autoZero"/>
        <c:crossBetween val="between"/>
      </c:valAx>
    </c:plotArea>
    <c:plotVisOnly val="1"/>
    <c:dispBlanksAs val="gap"/>
    <c:showDLblsOverMax val="0"/>
  </c:chart>
  <c:spPr>
    <a:ln>
      <a:noFill/>
    </a:ln>
  </c:spPr>
  <c:txPr>
    <a:bodyPr/>
    <a:lstStyle/>
    <a:p>
      <a:pPr>
        <a:defRPr sz="12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2.wmf"/><Relationship Id="rId2" Type="http://schemas.openxmlformats.org/officeDocument/2006/relationships/image" Target="../media/image1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213C9F-D125-43FB-BA87-522EE3D82E16}" type="datetimeFigureOut">
              <a:rPr lang="en-US" smtClean="0"/>
              <a:pPr/>
              <a:t>4/11/16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7E6220-4113-48A6-81CE-9976CA3F3C28}" type="slidenum">
              <a:rPr lang="en-US" smtClean="0"/>
              <a:pPr/>
              <a:t>‹#›</a:t>
            </a:fld>
            <a:endParaRPr lang="en-US"/>
          </a:p>
        </p:txBody>
      </p:sp>
    </p:spTree>
    <p:extLst>
      <p:ext uri="{BB962C8B-B14F-4D97-AF65-F5344CB8AC3E}">
        <p14:creationId xmlns:p14="http://schemas.microsoft.com/office/powerpoint/2010/main" val="1631944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37E6220-4113-48A6-81CE-9976CA3F3C28}" type="slidenum">
              <a:rPr lang="en-US" smtClean="0"/>
              <a:pPr/>
              <a:t>28</a:t>
            </a:fld>
            <a:endParaRPr lang="en-US"/>
          </a:p>
        </p:txBody>
      </p:sp>
    </p:spTree>
    <p:extLst>
      <p:ext uri="{BB962C8B-B14F-4D97-AF65-F5344CB8AC3E}">
        <p14:creationId xmlns:p14="http://schemas.microsoft.com/office/powerpoint/2010/main" val="7096218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EF9A5A4-08D4-486D-895C-27A5E9870C22}" type="slidenum">
              <a:rPr lang="en-US" smtClean="0"/>
              <a:pPr/>
              <a:t>29</a:t>
            </a:fld>
            <a:endParaRPr lang="en-US"/>
          </a:p>
        </p:txBody>
      </p:sp>
    </p:spTree>
    <p:extLst>
      <p:ext uri="{BB962C8B-B14F-4D97-AF65-F5344CB8AC3E}">
        <p14:creationId xmlns:p14="http://schemas.microsoft.com/office/powerpoint/2010/main" val="2422614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EF9A5A4-08D4-486D-895C-27A5E9870C22}" type="slidenum">
              <a:rPr lang="en-US" smtClean="0"/>
              <a:pPr/>
              <a:t>30</a:t>
            </a:fld>
            <a:endParaRPr lang="en-US"/>
          </a:p>
        </p:txBody>
      </p:sp>
    </p:spTree>
    <p:extLst>
      <p:ext uri="{BB962C8B-B14F-4D97-AF65-F5344CB8AC3E}">
        <p14:creationId xmlns:p14="http://schemas.microsoft.com/office/powerpoint/2010/main" val="9404992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37E6220-4113-48A6-81CE-9976CA3F3C28}" type="slidenum">
              <a:rPr lang="en-US" smtClean="0"/>
              <a:pPr/>
              <a:t>34</a:t>
            </a:fld>
            <a:endParaRPr lang="en-US"/>
          </a:p>
        </p:txBody>
      </p:sp>
    </p:spTree>
    <p:extLst>
      <p:ext uri="{BB962C8B-B14F-4D97-AF65-F5344CB8AC3E}">
        <p14:creationId xmlns:p14="http://schemas.microsoft.com/office/powerpoint/2010/main" val="1438621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EF9A5A4-08D4-486D-895C-27A5E9870C22}" type="slidenum">
              <a:rPr lang="en-US" smtClean="0"/>
              <a:pPr/>
              <a:t>35</a:t>
            </a:fld>
            <a:endParaRPr lang="en-US"/>
          </a:p>
        </p:txBody>
      </p:sp>
    </p:spTree>
    <p:extLst>
      <p:ext uri="{BB962C8B-B14F-4D97-AF65-F5344CB8AC3E}">
        <p14:creationId xmlns:p14="http://schemas.microsoft.com/office/powerpoint/2010/main" val="3904228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7E6220-4113-48A6-81CE-9976CA3F3C28}" type="slidenum">
              <a:rPr lang="en-US" smtClean="0"/>
              <a:pPr/>
              <a:t>37</a:t>
            </a:fld>
            <a:endParaRPr lang="en-US"/>
          </a:p>
        </p:txBody>
      </p:sp>
    </p:spTree>
    <p:extLst>
      <p:ext uri="{BB962C8B-B14F-4D97-AF65-F5344CB8AC3E}">
        <p14:creationId xmlns:p14="http://schemas.microsoft.com/office/powerpoint/2010/main" val="24598868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7E6220-4113-48A6-81CE-9976CA3F3C28}" type="slidenum">
              <a:rPr lang="en-US" smtClean="0"/>
              <a:pPr/>
              <a:t>40</a:t>
            </a:fld>
            <a:endParaRPr lang="en-US"/>
          </a:p>
        </p:txBody>
      </p:sp>
    </p:spTree>
    <p:extLst>
      <p:ext uri="{BB962C8B-B14F-4D97-AF65-F5344CB8AC3E}">
        <p14:creationId xmlns:p14="http://schemas.microsoft.com/office/powerpoint/2010/main" val="29416322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7E6220-4113-48A6-81CE-9976CA3F3C28}" type="slidenum">
              <a:rPr lang="en-US" smtClean="0"/>
              <a:pPr/>
              <a:t>41</a:t>
            </a:fld>
            <a:endParaRPr lang="en-US"/>
          </a:p>
        </p:txBody>
      </p:sp>
    </p:spTree>
    <p:extLst>
      <p:ext uri="{BB962C8B-B14F-4D97-AF65-F5344CB8AC3E}">
        <p14:creationId xmlns:p14="http://schemas.microsoft.com/office/powerpoint/2010/main" val="10240031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Only in subset 1,</a:t>
            </a:r>
            <a:r>
              <a:rPr lang="en-US" baseline="0" dirty="0" smtClean="0"/>
              <a:t> </a:t>
            </a:r>
            <a:r>
              <a:rPr lang="en-US" b="1" baseline="0" dirty="0" smtClean="0"/>
              <a:t>47, 43 and 46 </a:t>
            </a:r>
            <a:r>
              <a:rPr lang="en-US" baseline="0" dirty="0" smtClean="0"/>
              <a:t>almost tied. </a:t>
            </a:r>
            <a:r>
              <a:rPr lang="en-US" b="1" baseline="0" dirty="0" smtClean="0"/>
              <a:t>47 and 43 </a:t>
            </a:r>
            <a:r>
              <a:rPr lang="en-US" baseline="0" dirty="0" smtClean="0"/>
              <a:t>almost tied in both subset 1 and 2 while </a:t>
            </a:r>
            <a:r>
              <a:rPr lang="en-US" b="1" baseline="0" dirty="0" smtClean="0">
                <a:solidFill>
                  <a:srgbClr val="FF0000"/>
                </a:solidFill>
              </a:rPr>
              <a:t>46 made a worse performance </a:t>
            </a:r>
            <a:r>
              <a:rPr lang="en-US" baseline="0" dirty="0" smtClean="0"/>
              <a:t>in subset 2. </a:t>
            </a:r>
            <a:endParaRPr lang="en-US" dirty="0"/>
          </a:p>
        </p:txBody>
      </p:sp>
      <p:sp>
        <p:nvSpPr>
          <p:cNvPr id="4" name="Slide Number Placeholder 3"/>
          <p:cNvSpPr>
            <a:spLocks noGrp="1"/>
          </p:cNvSpPr>
          <p:nvPr>
            <p:ph type="sldNum" sz="quarter" idx="10"/>
          </p:nvPr>
        </p:nvSpPr>
        <p:spPr/>
        <p:txBody>
          <a:bodyPr/>
          <a:lstStyle/>
          <a:p>
            <a:fld id="{637E6220-4113-48A6-81CE-9976CA3F3C28}" type="slidenum">
              <a:rPr lang="en-US" smtClean="0"/>
              <a:pPr/>
              <a:t>43</a:t>
            </a:fld>
            <a:endParaRPr lang="en-US"/>
          </a:p>
        </p:txBody>
      </p:sp>
    </p:spTree>
    <p:extLst>
      <p:ext uri="{BB962C8B-B14F-4D97-AF65-F5344CB8AC3E}">
        <p14:creationId xmlns:p14="http://schemas.microsoft.com/office/powerpoint/2010/main" val="25974716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7E6220-4113-48A6-81CE-9976CA3F3C28}" type="slidenum">
              <a:rPr lang="en-US" smtClean="0"/>
              <a:pPr/>
              <a:t>46</a:t>
            </a:fld>
            <a:endParaRPr lang="en-US"/>
          </a:p>
        </p:txBody>
      </p:sp>
    </p:spTree>
    <p:extLst>
      <p:ext uri="{BB962C8B-B14F-4D97-AF65-F5344CB8AC3E}">
        <p14:creationId xmlns:p14="http://schemas.microsoft.com/office/powerpoint/2010/main" val="18996261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EF9A5A4-08D4-486D-895C-27A5E9870C22}" type="slidenum">
              <a:rPr lang="en-US" smtClean="0"/>
              <a:pPr/>
              <a:t>56</a:t>
            </a:fld>
            <a:endParaRPr lang="en-US"/>
          </a:p>
        </p:txBody>
      </p:sp>
    </p:spTree>
    <p:extLst>
      <p:ext uri="{BB962C8B-B14F-4D97-AF65-F5344CB8AC3E}">
        <p14:creationId xmlns:p14="http://schemas.microsoft.com/office/powerpoint/2010/main" val="18169803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EF9A5A4-08D4-486D-895C-27A5E9870C22}" type="slidenum">
              <a:rPr lang="en-US" smtClean="0"/>
              <a:pPr/>
              <a:t>57</a:t>
            </a:fld>
            <a:endParaRPr lang="en-US"/>
          </a:p>
        </p:txBody>
      </p:sp>
    </p:spTree>
    <p:extLst>
      <p:ext uri="{BB962C8B-B14F-4D97-AF65-F5344CB8AC3E}">
        <p14:creationId xmlns:p14="http://schemas.microsoft.com/office/powerpoint/2010/main" val="8465022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EF9A5A4-08D4-486D-895C-27A5E9870C22}" type="slidenum">
              <a:rPr lang="en-US" smtClean="0"/>
              <a:pPr/>
              <a:t>58</a:t>
            </a:fld>
            <a:endParaRPr lang="en-US"/>
          </a:p>
        </p:txBody>
      </p:sp>
    </p:spTree>
    <p:extLst>
      <p:ext uri="{BB962C8B-B14F-4D97-AF65-F5344CB8AC3E}">
        <p14:creationId xmlns:p14="http://schemas.microsoft.com/office/powerpoint/2010/main" val="17381923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EF9A5A4-08D4-486D-895C-27A5E9870C22}" type="slidenum">
              <a:rPr lang="en-US" smtClean="0"/>
              <a:pPr/>
              <a:t>59</a:t>
            </a:fld>
            <a:endParaRPr lang="en-US"/>
          </a:p>
        </p:txBody>
      </p:sp>
    </p:spTree>
    <p:extLst>
      <p:ext uri="{BB962C8B-B14F-4D97-AF65-F5344CB8AC3E}">
        <p14:creationId xmlns:p14="http://schemas.microsoft.com/office/powerpoint/2010/main" val="2816890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EF9A5A4-08D4-486D-895C-27A5E9870C22}" type="slidenum">
              <a:rPr lang="en-US" smtClean="0"/>
              <a:pPr/>
              <a:t>60</a:t>
            </a:fld>
            <a:endParaRPr lang="en-US"/>
          </a:p>
        </p:txBody>
      </p:sp>
    </p:spTree>
    <p:extLst>
      <p:ext uri="{BB962C8B-B14F-4D97-AF65-F5344CB8AC3E}">
        <p14:creationId xmlns:p14="http://schemas.microsoft.com/office/powerpoint/2010/main" val="36470819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EF9A5A4-08D4-486D-895C-27A5E9870C22}" type="slidenum">
              <a:rPr lang="en-US" smtClean="0"/>
              <a:pPr/>
              <a:t>61</a:t>
            </a:fld>
            <a:endParaRPr lang="en-US"/>
          </a:p>
        </p:txBody>
      </p:sp>
    </p:spTree>
    <p:extLst>
      <p:ext uri="{BB962C8B-B14F-4D97-AF65-F5344CB8AC3E}">
        <p14:creationId xmlns:p14="http://schemas.microsoft.com/office/powerpoint/2010/main" val="39062988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EF9A5A4-08D4-486D-895C-27A5E9870C22}" type="slidenum">
              <a:rPr lang="en-US" smtClean="0"/>
              <a:pPr/>
              <a:t>62</a:t>
            </a:fld>
            <a:endParaRPr lang="en-US"/>
          </a:p>
        </p:txBody>
      </p:sp>
    </p:spTree>
    <p:extLst>
      <p:ext uri="{BB962C8B-B14F-4D97-AF65-F5344CB8AC3E}">
        <p14:creationId xmlns:p14="http://schemas.microsoft.com/office/powerpoint/2010/main" val="9235833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EF9A5A4-08D4-486D-895C-27A5E9870C22}" type="slidenum">
              <a:rPr lang="en-US" smtClean="0"/>
              <a:pPr/>
              <a:t>63</a:t>
            </a:fld>
            <a:endParaRPr lang="en-US"/>
          </a:p>
        </p:txBody>
      </p:sp>
    </p:spTree>
    <p:extLst>
      <p:ext uri="{BB962C8B-B14F-4D97-AF65-F5344CB8AC3E}">
        <p14:creationId xmlns:p14="http://schemas.microsoft.com/office/powerpoint/2010/main" val="13601730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EF9A5A4-08D4-486D-895C-27A5E9870C22}" type="slidenum">
              <a:rPr lang="en-US" smtClean="0"/>
              <a:pPr/>
              <a:t>64</a:t>
            </a:fld>
            <a:endParaRPr lang="en-US"/>
          </a:p>
        </p:txBody>
      </p:sp>
    </p:spTree>
    <p:extLst>
      <p:ext uri="{BB962C8B-B14F-4D97-AF65-F5344CB8AC3E}">
        <p14:creationId xmlns:p14="http://schemas.microsoft.com/office/powerpoint/2010/main" val="32695219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EF9A5A4-08D4-486D-895C-27A5E9870C22}" type="slidenum">
              <a:rPr lang="en-US" smtClean="0"/>
              <a:pPr/>
              <a:t>66</a:t>
            </a:fld>
            <a:endParaRPr lang="en-US"/>
          </a:p>
        </p:txBody>
      </p:sp>
    </p:spTree>
    <p:extLst>
      <p:ext uri="{BB962C8B-B14F-4D97-AF65-F5344CB8AC3E}">
        <p14:creationId xmlns:p14="http://schemas.microsoft.com/office/powerpoint/2010/main" val="5285100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EF9A5A4-08D4-486D-895C-27A5E9870C22}" type="slidenum">
              <a:rPr lang="en-US" smtClean="0"/>
              <a:pPr/>
              <a:t>68</a:t>
            </a:fld>
            <a:endParaRPr lang="en-US"/>
          </a:p>
        </p:txBody>
      </p:sp>
    </p:spTree>
    <p:extLst>
      <p:ext uri="{BB962C8B-B14F-4D97-AF65-F5344CB8AC3E}">
        <p14:creationId xmlns:p14="http://schemas.microsoft.com/office/powerpoint/2010/main" val="6260141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EF9A5A4-08D4-486D-895C-27A5E9870C22}" type="slidenum">
              <a:rPr lang="en-US" smtClean="0"/>
              <a:pPr/>
              <a:t>72</a:t>
            </a:fld>
            <a:endParaRPr lang="en-US"/>
          </a:p>
        </p:txBody>
      </p:sp>
    </p:spTree>
    <p:extLst>
      <p:ext uri="{BB962C8B-B14F-4D97-AF65-F5344CB8AC3E}">
        <p14:creationId xmlns:p14="http://schemas.microsoft.com/office/powerpoint/2010/main" val="12503990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EF9A5A4-08D4-486D-895C-27A5E9870C22}" type="slidenum">
              <a:rPr lang="en-US" smtClean="0"/>
              <a:pPr/>
              <a:t>73</a:t>
            </a:fld>
            <a:endParaRPr lang="en-US"/>
          </a:p>
        </p:txBody>
      </p:sp>
    </p:spTree>
    <p:extLst>
      <p:ext uri="{BB962C8B-B14F-4D97-AF65-F5344CB8AC3E}">
        <p14:creationId xmlns:p14="http://schemas.microsoft.com/office/powerpoint/2010/main" val="14489493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EF9A5A4-08D4-486D-895C-27A5E9870C22}" type="slidenum">
              <a:rPr lang="en-US" smtClean="0"/>
              <a:pPr/>
              <a:t>74</a:t>
            </a:fld>
            <a:endParaRPr lang="en-US"/>
          </a:p>
        </p:txBody>
      </p:sp>
    </p:spTree>
    <p:extLst>
      <p:ext uri="{BB962C8B-B14F-4D97-AF65-F5344CB8AC3E}">
        <p14:creationId xmlns:p14="http://schemas.microsoft.com/office/powerpoint/2010/main" val="13948976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EF9A5A4-08D4-486D-895C-27A5E9870C22}" type="slidenum">
              <a:rPr lang="en-US" smtClean="0"/>
              <a:pPr/>
              <a:t>75</a:t>
            </a:fld>
            <a:endParaRPr lang="en-US"/>
          </a:p>
        </p:txBody>
      </p:sp>
    </p:spTree>
    <p:extLst>
      <p:ext uri="{BB962C8B-B14F-4D97-AF65-F5344CB8AC3E}">
        <p14:creationId xmlns:p14="http://schemas.microsoft.com/office/powerpoint/2010/main" val="5883246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EF9A5A4-08D4-486D-895C-27A5E9870C22}" type="slidenum">
              <a:rPr lang="en-US" smtClean="0"/>
              <a:pPr/>
              <a:t>76</a:t>
            </a:fld>
            <a:endParaRPr lang="en-US"/>
          </a:p>
        </p:txBody>
      </p:sp>
    </p:spTree>
    <p:extLst>
      <p:ext uri="{BB962C8B-B14F-4D97-AF65-F5344CB8AC3E}">
        <p14:creationId xmlns:p14="http://schemas.microsoft.com/office/powerpoint/2010/main" val="2902528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EF9A5A4-08D4-486D-895C-27A5E9870C22}" type="slidenum">
              <a:rPr lang="en-US" smtClean="0"/>
              <a:pPr/>
              <a:t>77</a:t>
            </a:fld>
            <a:endParaRPr lang="en-US"/>
          </a:p>
        </p:txBody>
      </p:sp>
    </p:spTree>
    <p:extLst>
      <p:ext uri="{BB962C8B-B14F-4D97-AF65-F5344CB8AC3E}">
        <p14:creationId xmlns:p14="http://schemas.microsoft.com/office/powerpoint/2010/main" val="39079504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EF9A5A4-08D4-486D-895C-27A5E9870C22}" type="slidenum">
              <a:rPr lang="en-US" smtClean="0"/>
              <a:pPr/>
              <a:t>78</a:t>
            </a:fld>
            <a:endParaRPr lang="en-US"/>
          </a:p>
        </p:txBody>
      </p:sp>
    </p:spTree>
    <p:extLst>
      <p:ext uri="{BB962C8B-B14F-4D97-AF65-F5344CB8AC3E}">
        <p14:creationId xmlns:p14="http://schemas.microsoft.com/office/powerpoint/2010/main" val="21466305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EF9A5A4-08D4-486D-895C-27A5E9870C22}" type="slidenum">
              <a:rPr lang="en-US" smtClean="0"/>
              <a:pPr/>
              <a:t>79</a:t>
            </a:fld>
            <a:endParaRPr lang="en-US"/>
          </a:p>
        </p:txBody>
      </p:sp>
    </p:spTree>
    <p:extLst>
      <p:ext uri="{BB962C8B-B14F-4D97-AF65-F5344CB8AC3E}">
        <p14:creationId xmlns:p14="http://schemas.microsoft.com/office/powerpoint/2010/main" val="41898837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EF9A5A4-08D4-486D-895C-27A5E9870C22}" type="slidenum">
              <a:rPr lang="en-US" smtClean="0"/>
              <a:pPr/>
              <a:t>80</a:t>
            </a:fld>
            <a:endParaRPr lang="en-US"/>
          </a:p>
        </p:txBody>
      </p:sp>
    </p:spTree>
    <p:extLst>
      <p:ext uri="{BB962C8B-B14F-4D97-AF65-F5344CB8AC3E}">
        <p14:creationId xmlns:p14="http://schemas.microsoft.com/office/powerpoint/2010/main" val="32366512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EF9A5A4-08D4-486D-895C-27A5E9870C22}" type="slidenum">
              <a:rPr lang="en-US" smtClean="0"/>
              <a:pPr/>
              <a:t>81</a:t>
            </a:fld>
            <a:endParaRPr lang="en-US"/>
          </a:p>
        </p:txBody>
      </p:sp>
    </p:spTree>
    <p:extLst>
      <p:ext uri="{BB962C8B-B14F-4D97-AF65-F5344CB8AC3E}">
        <p14:creationId xmlns:p14="http://schemas.microsoft.com/office/powerpoint/2010/main" val="26106278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EF9A5A4-08D4-486D-895C-27A5E9870C22}" type="slidenum">
              <a:rPr lang="en-US" smtClean="0"/>
              <a:pPr/>
              <a:t>82</a:t>
            </a:fld>
            <a:endParaRPr lang="en-US"/>
          </a:p>
        </p:txBody>
      </p:sp>
    </p:spTree>
    <p:extLst>
      <p:ext uri="{BB962C8B-B14F-4D97-AF65-F5344CB8AC3E}">
        <p14:creationId xmlns:p14="http://schemas.microsoft.com/office/powerpoint/2010/main" val="1856458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4/11/16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4/11/16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4/11/16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4/11/16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E74048-2566-4798-8BE2-319FD71B8531}" type="datetimeFigureOut">
              <a:rPr lang="en-US" smtClean="0">
                <a:solidFill>
                  <a:prstClr val="black">
                    <a:tint val="75000"/>
                  </a:prstClr>
                </a:solidFill>
              </a:rPr>
              <a:pPr/>
              <a:t>4/11/16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A42D477-ED9A-4C13-9A74-D380563BEBE6}"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E74048-2566-4798-8BE2-319FD71B8531}" type="datetimeFigureOut">
              <a:rPr lang="en-US" smtClean="0">
                <a:solidFill>
                  <a:prstClr val="black">
                    <a:tint val="75000"/>
                  </a:prstClr>
                </a:solidFill>
              </a:rPr>
              <a:pPr/>
              <a:t>4/11/16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A42D477-ED9A-4C13-9A74-D380563BEBE6}"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E74048-2566-4798-8BE2-319FD71B8531}" type="datetimeFigureOut">
              <a:rPr lang="en-US" smtClean="0">
                <a:solidFill>
                  <a:prstClr val="black">
                    <a:tint val="75000"/>
                  </a:prstClr>
                </a:solidFill>
              </a:rPr>
              <a:pPr/>
              <a:t>4/11/16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A42D477-ED9A-4C13-9A74-D380563BEBE6}"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DE74048-2566-4798-8BE2-319FD71B8531}" type="datetimeFigureOut">
              <a:rPr lang="en-US" smtClean="0">
                <a:solidFill>
                  <a:prstClr val="black">
                    <a:tint val="75000"/>
                  </a:prstClr>
                </a:solidFill>
              </a:rPr>
              <a:pPr/>
              <a:t>4/11/16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A42D477-ED9A-4C13-9A74-D380563BEBE6}"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DE74048-2566-4798-8BE2-319FD71B8531}" type="datetimeFigureOut">
              <a:rPr lang="en-US" smtClean="0">
                <a:solidFill>
                  <a:prstClr val="black">
                    <a:tint val="75000"/>
                  </a:prstClr>
                </a:solidFill>
              </a:rPr>
              <a:pPr/>
              <a:t>4/11/16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A42D477-ED9A-4C13-9A74-D380563BEBE6}"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DE74048-2566-4798-8BE2-319FD71B8531}" type="datetimeFigureOut">
              <a:rPr lang="en-US" smtClean="0">
                <a:solidFill>
                  <a:prstClr val="black">
                    <a:tint val="75000"/>
                  </a:prstClr>
                </a:solidFill>
              </a:rPr>
              <a:pPr/>
              <a:t>4/11/16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A42D477-ED9A-4C13-9A74-D380563BEBE6}"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E74048-2566-4798-8BE2-319FD71B8531}" type="datetimeFigureOut">
              <a:rPr lang="en-US" smtClean="0">
                <a:solidFill>
                  <a:prstClr val="black">
                    <a:tint val="75000"/>
                  </a:prstClr>
                </a:solidFill>
              </a:rPr>
              <a:pPr/>
              <a:t>4/11/16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A42D477-ED9A-4C13-9A74-D380563BEBE6}"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E74048-2566-4798-8BE2-319FD71B8531}" type="datetimeFigureOut">
              <a:rPr lang="en-US" smtClean="0">
                <a:solidFill>
                  <a:prstClr val="black">
                    <a:tint val="75000"/>
                  </a:prstClr>
                </a:solidFill>
              </a:rPr>
              <a:pPr/>
              <a:t>4/11/16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A42D477-ED9A-4C13-9A74-D380563BEBE6}"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E74048-2566-4798-8BE2-319FD71B8531}" type="datetimeFigureOut">
              <a:rPr lang="en-US" smtClean="0">
                <a:solidFill>
                  <a:prstClr val="black">
                    <a:tint val="75000"/>
                  </a:prstClr>
                </a:solidFill>
              </a:rPr>
              <a:pPr/>
              <a:t>4/11/16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A42D477-ED9A-4C13-9A74-D380563BEBE6}"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E74048-2566-4798-8BE2-319FD71B8531}" type="datetimeFigureOut">
              <a:rPr lang="en-US" smtClean="0">
                <a:solidFill>
                  <a:prstClr val="black">
                    <a:tint val="75000"/>
                  </a:prstClr>
                </a:solidFill>
              </a:rPr>
              <a:pPr/>
              <a:t>4/11/16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A42D477-ED9A-4C13-9A74-D380563BEBE6}"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E74048-2566-4798-8BE2-319FD71B8531}" type="datetimeFigureOut">
              <a:rPr lang="en-US" smtClean="0">
                <a:solidFill>
                  <a:prstClr val="black">
                    <a:tint val="75000"/>
                  </a:prstClr>
                </a:solidFill>
              </a:rPr>
              <a:pPr/>
              <a:t>4/11/16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A42D477-ED9A-4C13-9A74-D380563BEBE6}"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4/11/16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E74048-2566-4798-8BE2-319FD71B8531}" type="datetimeFigureOut">
              <a:rPr lang="en-US" smtClean="0">
                <a:solidFill>
                  <a:prstClr val="black">
                    <a:tint val="75000"/>
                  </a:prstClr>
                </a:solidFill>
              </a:rPr>
              <a:pPr/>
              <a:t>4/11/16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42D477-ED9A-4C13-9A74-D380563BEBE6}" type="slidenum">
              <a:rPr lang="en-US" smtClean="0">
                <a:solidFill>
                  <a:prstClr val="black">
                    <a:tint val="75000"/>
                  </a:prstClr>
                </a:solidFill>
              </a: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 Id="rId3"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13.xml"/><Relationship Id="rId2"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12.wmf"/><Relationship Id="rId5" Type="http://schemas.openxmlformats.org/officeDocument/2006/relationships/oleObject" Target="../embeddings/oleObject2.bin"/><Relationship Id="rId6" Type="http://schemas.openxmlformats.org/officeDocument/2006/relationships/image" Target="../media/image13.w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 Id="rId3" Type="http://schemas.openxmlformats.org/officeDocument/2006/relationships/image" Target="../media/image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2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1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2.png"/><Relationship Id="rId3" Type="http://schemas.openxmlformats.org/officeDocument/2006/relationships/image" Target="../media/image2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 Id="rId3" Type="http://schemas.openxmlformats.org/officeDocument/2006/relationships/image" Target="../media/image2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2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1" Type="http://schemas.openxmlformats.org/officeDocument/2006/relationships/slideLayout" Target="../slideLayouts/slideLayout18.xml"/><Relationship Id="rId2" Type="http://schemas.openxmlformats.org/officeDocument/2006/relationships/notesSlide" Target="../notesSlides/notesSlide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9.png"/><Relationship Id="rId3" Type="http://schemas.openxmlformats.org/officeDocument/2006/relationships/image" Target="../media/image3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31.png"/></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8.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39.png"/></Relationships>
</file>

<file path=ppt/slides/_rels/slide58.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59.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42.png"/></Relationships>
</file>

<file path=ppt/slides/_rels/slide61.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3.png"/><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62.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3.png"/><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63.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3.png"/><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64.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4.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45.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47.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48.png"/></Relationships>
</file>

<file path=ppt/slides/_rels/slide73.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49.png"/><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50.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51.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50.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51.png"/></Relationships>
</file>

<file path=ppt/slides/_rels/slide78.xml.rels><?xml version="1.0" encoding="UTF-8" standalone="yes"?>
<Relationships xmlns="http://schemas.openxmlformats.org/package/2006/relationships"><Relationship Id="rId3" Type="http://schemas.openxmlformats.org/officeDocument/2006/relationships/image" Target="../media/image52.png"/><Relationship Id="rId4" Type="http://schemas.openxmlformats.org/officeDocument/2006/relationships/image" Target="../media/image53.png"/><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52.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chart" Target="../charts/chart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image" Target="../media/image54.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image" Target="../media/image55.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6.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7.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8.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8.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9.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0.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8.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8.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1.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1.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2.png"/><Relationship Id="rId3" Type="http://schemas.openxmlformats.org/officeDocument/2006/relationships/image" Target="../media/image63.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2.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4.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chart" Target="../charts/chart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chart" Target="../charts/char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a:t>CAGI slide pack guidelines</a:t>
            </a:r>
            <a:br>
              <a:rPr lang="en-US" altLang="en-US" sz="4000"/>
            </a:br>
            <a:r>
              <a:rPr lang="en-US" altLang="en-US" sz="1800"/>
              <a:t>I agree to my slides being used according to the following terms: </a:t>
            </a:r>
            <a:r>
              <a:rPr lang="en-US" altLang="en-US" sz="1800" i="1"/>
              <a:t>_______</a:t>
            </a:r>
            <a:r>
              <a:rPr lang="en-US" altLang="en-US" sz="1800" i="1">
                <a:solidFill>
                  <a:srgbClr val="FF3300"/>
                </a:solidFill>
              </a:rPr>
              <a:t>Author Name Here</a:t>
            </a:r>
            <a:r>
              <a:rPr lang="en-US" altLang="en-US" sz="1800" i="1"/>
              <a:t>_______</a:t>
            </a:r>
          </a:p>
        </p:txBody>
      </p:sp>
      <p:sp>
        <p:nvSpPr>
          <p:cNvPr id="8197" name="Rectangle 5"/>
          <p:cNvSpPr>
            <a:spLocks noGrp="1" noChangeArrowheads="1"/>
          </p:cNvSpPr>
          <p:nvPr>
            <p:ph type="body" idx="1"/>
          </p:nvPr>
        </p:nvSpPr>
        <p:spPr/>
        <p:txBody>
          <a:bodyPr>
            <a:normAutofit lnSpcReduction="10000"/>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a:t>
            </a:r>
            <a:r>
              <a:rPr lang="en-US" altLang="en-US" sz="1400" dirty="0" smtClean="0"/>
              <a:t>lifted</a:t>
            </a:r>
          </a:p>
          <a:p>
            <a:pPr>
              <a:lnSpc>
                <a:spcPct val="80000"/>
              </a:lnSpc>
            </a:pPr>
            <a:r>
              <a:rPr lang="en-US" altLang="en-US" sz="1400" dirty="0" smtClean="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464497" y="471242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843945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normAutofit/>
          </a:bodyPr>
          <a:lstStyle/>
          <a:p>
            <a:r>
              <a:rPr lang="en-US" b="1" dirty="0" smtClean="0"/>
              <a:t>SUMO </a:t>
            </a:r>
            <a:r>
              <a:rPr lang="en-US" b="1" dirty="0" err="1" smtClean="0"/>
              <a:t>ligase</a:t>
            </a:r>
            <a:r>
              <a:rPr lang="en-US" b="1" dirty="0" smtClean="0"/>
              <a:t> challenge assessment</a:t>
            </a:r>
            <a:endParaRPr lang="en-US" dirty="0"/>
          </a:p>
        </p:txBody>
      </p:sp>
      <p:pic>
        <p:nvPicPr>
          <p:cNvPr id="119809" name="Picture 1" descr="C:\Nick\LabWeb\LisaKinch192.jpg"/>
          <p:cNvPicPr>
            <a:picLocks noChangeAspect="1" noChangeArrowheads="1"/>
          </p:cNvPicPr>
          <p:nvPr/>
        </p:nvPicPr>
        <p:blipFill>
          <a:blip r:embed="rId2" cstate="print"/>
          <a:srcRect l="17500" r="15000" b="30000"/>
          <a:stretch>
            <a:fillRect/>
          </a:stretch>
        </p:blipFill>
        <p:spPr bwMode="auto">
          <a:xfrm>
            <a:off x="5326516" y="2159000"/>
            <a:ext cx="1855334" cy="2565400"/>
          </a:xfrm>
          <a:prstGeom prst="rect">
            <a:avLst/>
          </a:prstGeom>
          <a:noFill/>
        </p:spPr>
      </p:pic>
      <p:sp>
        <p:nvSpPr>
          <p:cNvPr id="4" name="TextBox 3"/>
          <p:cNvSpPr txBox="1"/>
          <p:nvPr/>
        </p:nvSpPr>
        <p:spPr>
          <a:xfrm>
            <a:off x="5175615" y="4724400"/>
            <a:ext cx="2063385" cy="523220"/>
          </a:xfrm>
          <a:prstGeom prst="rect">
            <a:avLst/>
          </a:prstGeom>
          <a:noFill/>
        </p:spPr>
        <p:txBody>
          <a:bodyPr wrap="none" rtlCol="0">
            <a:spAutoFit/>
          </a:bodyPr>
          <a:lstStyle/>
          <a:p>
            <a:r>
              <a:rPr lang="en-US" sz="2800" b="1" dirty="0" smtClean="0">
                <a:solidFill>
                  <a:schemeClr val="accent2">
                    <a:lumMod val="75000"/>
                  </a:schemeClr>
                </a:solidFill>
              </a:rPr>
              <a:t>Lisa N. </a:t>
            </a:r>
            <a:r>
              <a:rPr lang="en-US" sz="2800" b="1" dirty="0" err="1" smtClean="0">
                <a:solidFill>
                  <a:schemeClr val="accent2">
                    <a:lumMod val="75000"/>
                  </a:schemeClr>
                </a:solidFill>
              </a:rPr>
              <a:t>Kinch</a:t>
            </a:r>
            <a:endParaRPr lang="en-US" sz="2800" b="1" dirty="0">
              <a:solidFill>
                <a:schemeClr val="accent2">
                  <a:lumMod val="75000"/>
                </a:schemeClr>
              </a:solidFill>
            </a:endParaRPr>
          </a:p>
        </p:txBody>
      </p:sp>
      <p:sp>
        <p:nvSpPr>
          <p:cNvPr id="5" name="TextBox 4"/>
          <p:cNvSpPr txBox="1"/>
          <p:nvPr/>
        </p:nvSpPr>
        <p:spPr>
          <a:xfrm>
            <a:off x="1689421" y="4734580"/>
            <a:ext cx="1739579" cy="523220"/>
          </a:xfrm>
          <a:prstGeom prst="rect">
            <a:avLst/>
          </a:prstGeom>
          <a:noFill/>
        </p:spPr>
        <p:txBody>
          <a:bodyPr wrap="none" rtlCol="0">
            <a:spAutoFit/>
          </a:bodyPr>
          <a:lstStyle/>
          <a:p>
            <a:r>
              <a:rPr lang="en-US" sz="2800" b="1" dirty="0" smtClean="0">
                <a:solidFill>
                  <a:schemeClr val="accent2">
                    <a:lumMod val="75000"/>
                  </a:schemeClr>
                </a:solidFill>
              </a:rPr>
              <a:t>Jing Zhang</a:t>
            </a:r>
            <a:endParaRPr lang="en-US" sz="2800" b="1" dirty="0">
              <a:solidFill>
                <a:schemeClr val="accent2">
                  <a:lumMod val="75000"/>
                </a:schemeClr>
              </a:solidFill>
            </a:endParaRPr>
          </a:p>
        </p:txBody>
      </p:sp>
      <p:sp>
        <p:nvSpPr>
          <p:cNvPr id="8" name="Text Box 3"/>
          <p:cNvSpPr txBox="1">
            <a:spLocks noChangeArrowheads="1"/>
          </p:cNvSpPr>
          <p:nvPr/>
        </p:nvSpPr>
        <p:spPr>
          <a:xfrm>
            <a:off x="3505200" y="5375275"/>
            <a:ext cx="1828800" cy="339725"/>
          </a:xfrm>
          <a:prstGeom prst="rect">
            <a:avLst/>
          </a:prstGeom>
          <a:noFill/>
        </p:spPr>
        <p:txBody>
          <a:body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dirty="0" smtClean="0">
                <a:ln>
                  <a:noFill/>
                </a:ln>
                <a:solidFill>
                  <a:srgbClr val="C00000"/>
                </a:solidFill>
                <a:effectLst/>
                <a:uLnTx/>
                <a:uFillTx/>
                <a:latin typeface="Arial" pitchFamily="34" charset="0"/>
                <a:cs typeface="Arial" pitchFamily="34" charset="0"/>
              </a:rPr>
              <a:t> </a:t>
            </a:r>
            <a:r>
              <a:rPr kumimoji="0" lang="en-US" sz="1800" b="0" i="0" u="none" strike="noStrike" kern="0" cap="none" spc="0" normalizeH="0" baseline="0" noProof="0" dirty="0" smtClean="0">
                <a:ln>
                  <a:noFill/>
                </a:ln>
                <a:solidFill>
                  <a:srgbClr val="000000"/>
                </a:solidFill>
                <a:effectLst/>
                <a:uLnTx/>
                <a:uFillTx/>
                <a:latin typeface="Arial" pitchFamily="34" charset="0"/>
                <a:cs typeface="Arial" pitchFamily="34" charset="0"/>
              </a:rPr>
              <a:t>Nick V. </a:t>
            </a:r>
            <a:r>
              <a:rPr kumimoji="0" lang="en-US" sz="1800" b="0" i="0" u="none" strike="noStrike" kern="0" cap="none" spc="0" normalizeH="0" baseline="0" noProof="0" dirty="0" err="1" smtClean="0">
                <a:ln>
                  <a:noFill/>
                </a:ln>
                <a:solidFill>
                  <a:srgbClr val="000000"/>
                </a:solidFill>
                <a:effectLst/>
                <a:uLnTx/>
                <a:uFillTx/>
                <a:latin typeface="Arial" pitchFamily="34" charset="0"/>
                <a:cs typeface="Arial" pitchFamily="34" charset="0"/>
              </a:rPr>
              <a:t>Grishin</a:t>
            </a:r>
            <a:r>
              <a:rPr kumimoji="0" lang="en-US" sz="1800" b="0" i="0" u="none" strike="noStrike" kern="0" cap="none" spc="0" normalizeH="0" baseline="0" noProof="0" dirty="0" smtClean="0">
                <a:ln>
                  <a:noFill/>
                </a:ln>
                <a:solidFill>
                  <a:srgbClr val="000000"/>
                </a:solidFill>
                <a:effectLst/>
                <a:uLnTx/>
                <a:uFillTx/>
                <a:latin typeface="Arial" pitchFamily="34" charset="0"/>
                <a:cs typeface="Arial" pitchFamily="34" charset="0"/>
              </a:rPr>
              <a:t> </a:t>
            </a:r>
          </a:p>
        </p:txBody>
      </p:sp>
      <p:sp>
        <p:nvSpPr>
          <p:cNvPr id="9" name="Text Box 4"/>
          <p:cNvSpPr txBox="1">
            <a:spLocks noChangeArrowheads="1"/>
          </p:cNvSpPr>
          <p:nvPr/>
        </p:nvSpPr>
        <p:spPr bwMode="auto">
          <a:xfrm>
            <a:off x="457200" y="5791200"/>
            <a:ext cx="8229600" cy="923330"/>
          </a:xfrm>
          <a:prstGeom prst="rect">
            <a:avLst/>
          </a:prstGeom>
          <a:noFill/>
          <a:ln w="9525">
            <a:noFill/>
            <a:miter lim="800000"/>
            <a:headEnd/>
            <a:tailEnd/>
          </a:ln>
        </p:spPr>
        <p:txBody>
          <a:bodyPr wrap="square">
            <a:spAutoFit/>
          </a:bodyPr>
          <a:lstStyle/>
          <a:p>
            <a:pPr marL="0" marR="0" lvl="0" indent="0" algn="ctr" defTabSz="914400" eaLnBrk="0" fontAlgn="auto" latinLnBrk="0" hangingPunct="0">
              <a:lnSpc>
                <a:spcPct val="100000"/>
              </a:lnSpc>
              <a:spcBef>
                <a:spcPct val="50000"/>
              </a:spcBef>
              <a:spcAft>
                <a:spcPts val="0"/>
              </a:spcAft>
              <a:buClrTx/>
              <a:buSzTx/>
              <a:buFontTx/>
              <a:buNone/>
              <a:tabLst/>
              <a:defRPr/>
            </a:pPr>
            <a:r>
              <a:rPr kumimoji="0" lang="en-US" sz="1800" b="1" i="1" u="none" strike="noStrike" kern="0" cap="none" spc="0" normalizeH="0" baseline="0" noProof="0" dirty="0" smtClean="0">
                <a:ln>
                  <a:noFill/>
                </a:ln>
                <a:solidFill>
                  <a:srgbClr val="0033CC"/>
                </a:solidFill>
                <a:effectLst/>
                <a:uLnTx/>
                <a:uFillTx/>
                <a:latin typeface="Arial" charset="0"/>
              </a:rPr>
              <a:t>Departments of Biophysics and Biochemistry, </a:t>
            </a:r>
            <a:r>
              <a:rPr kumimoji="0" lang="en-US" sz="1050" b="1" i="1" u="none" strike="noStrike" kern="0" cap="none" spc="0" normalizeH="0" baseline="0" noProof="0" dirty="0" smtClean="0">
                <a:ln>
                  <a:noFill/>
                </a:ln>
                <a:solidFill>
                  <a:srgbClr val="FFFFFF"/>
                </a:solidFill>
                <a:effectLst/>
                <a:uLnTx/>
                <a:uFillTx/>
                <a:latin typeface="Arial" charset="0"/>
              </a:rPr>
              <a:t>x</a:t>
            </a:r>
            <a:r>
              <a:rPr kumimoji="0" lang="en-US" sz="1800" b="1" i="1" u="none" strike="noStrike" kern="0" cap="none" spc="0" normalizeH="0" baseline="0" noProof="0" dirty="0">
                <a:ln>
                  <a:noFill/>
                </a:ln>
                <a:solidFill>
                  <a:srgbClr val="0033CC"/>
                </a:solidFill>
                <a:effectLst/>
                <a:uLnTx/>
                <a:uFillTx/>
                <a:latin typeface="Arial" charset="0"/>
              </a:rPr>
              <a:t/>
            </a:r>
            <a:br>
              <a:rPr kumimoji="0" lang="en-US" sz="1800" b="1" i="1" u="none" strike="noStrike" kern="0" cap="none" spc="0" normalizeH="0" baseline="0" noProof="0" dirty="0">
                <a:ln>
                  <a:noFill/>
                </a:ln>
                <a:solidFill>
                  <a:srgbClr val="0033CC"/>
                </a:solidFill>
                <a:effectLst/>
                <a:uLnTx/>
                <a:uFillTx/>
                <a:latin typeface="Arial" charset="0"/>
              </a:rPr>
            </a:br>
            <a:r>
              <a:rPr kumimoji="0" lang="en-US" sz="1800" b="1" i="1" u="sng" strike="noStrike" kern="0" cap="none" spc="0" normalizeH="0" baseline="0" noProof="0" dirty="0" smtClean="0">
                <a:ln>
                  <a:noFill/>
                </a:ln>
                <a:solidFill>
                  <a:srgbClr val="0033CC"/>
                </a:solidFill>
                <a:effectLst/>
                <a:uLnTx/>
                <a:uFillTx/>
                <a:latin typeface="Arial" charset="0"/>
              </a:rPr>
              <a:t>University </a:t>
            </a:r>
            <a:r>
              <a:rPr kumimoji="0" lang="en-US" sz="1800" b="1" i="1" u="sng" strike="noStrike" kern="0" cap="none" spc="0" normalizeH="0" baseline="0" noProof="0" dirty="0">
                <a:ln>
                  <a:noFill/>
                </a:ln>
                <a:solidFill>
                  <a:srgbClr val="0033CC"/>
                </a:solidFill>
                <a:effectLst/>
                <a:uLnTx/>
                <a:uFillTx/>
                <a:latin typeface="Arial" charset="0"/>
              </a:rPr>
              <a:t>of Texas </a:t>
            </a:r>
            <a:r>
              <a:rPr kumimoji="0" lang="en-US" sz="1800" b="1" i="1" u="sng" strike="noStrike" kern="0" cap="none" spc="0" normalizeH="0" baseline="0" noProof="0" dirty="0" smtClean="0">
                <a:ln>
                  <a:noFill/>
                </a:ln>
                <a:solidFill>
                  <a:srgbClr val="0033CC"/>
                </a:solidFill>
                <a:effectLst/>
                <a:uLnTx/>
                <a:uFillTx/>
                <a:latin typeface="Arial" charset="0"/>
              </a:rPr>
              <a:t>Southwestern</a:t>
            </a:r>
            <a:r>
              <a:rPr kumimoji="0" lang="en-US" sz="1800" b="1" i="1" u="none" strike="noStrike" kern="0" cap="none" spc="0" normalizeH="0" baseline="0" noProof="0" dirty="0" smtClean="0">
                <a:ln>
                  <a:noFill/>
                </a:ln>
                <a:solidFill>
                  <a:srgbClr val="0033CC"/>
                </a:solidFill>
                <a:effectLst/>
                <a:uLnTx/>
                <a:uFillTx/>
                <a:latin typeface="Arial" charset="0"/>
              </a:rPr>
              <a:t> Medical </a:t>
            </a:r>
            <a:r>
              <a:rPr kumimoji="0" lang="en-US" sz="1800" b="1" i="1" u="none" strike="noStrike" kern="0" cap="none" spc="0" normalizeH="0" baseline="0" noProof="0" dirty="0">
                <a:ln>
                  <a:noFill/>
                </a:ln>
                <a:solidFill>
                  <a:srgbClr val="0033CC"/>
                </a:solidFill>
                <a:effectLst/>
                <a:uLnTx/>
                <a:uFillTx/>
                <a:latin typeface="Arial" charset="0"/>
              </a:rPr>
              <a:t>Center at </a:t>
            </a:r>
            <a:r>
              <a:rPr kumimoji="0" lang="en-US" sz="1800" b="1" i="1" u="none" strike="noStrike" kern="0" cap="none" spc="0" normalizeH="0" baseline="0" noProof="0" dirty="0" smtClean="0">
                <a:ln>
                  <a:noFill/>
                </a:ln>
                <a:solidFill>
                  <a:srgbClr val="0033CC"/>
                </a:solidFill>
                <a:effectLst/>
                <a:uLnTx/>
                <a:uFillTx/>
                <a:latin typeface="Arial" charset="0"/>
              </a:rPr>
              <a:t>Dallas,</a:t>
            </a:r>
            <a:r>
              <a:rPr kumimoji="0" lang="en-US" sz="1800" b="1" i="1" u="none" strike="noStrike" kern="0" cap="none" spc="0" normalizeH="0" baseline="0" noProof="0" dirty="0">
                <a:ln>
                  <a:noFill/>
                </a:ln>
                <a:solidFill>
                  <a:srgbClr val="0033CC"/>
                </a:solidFill>
                <a:effectLst/>
                <a:uLnTx/>
                <a:uFillTx/>
              </a:rPr>
              <a:t/>
            </a:r>
            <a:br>
              <a:rPr kumimoji="0" lang="en-US" sz="1800" b="1" i="1" u="none" strike="noStrike" kern="0" cap="none" spc="0" normalizeH="0" baseline="0" noProof="0" dirty="0">
                <a:ln>
                  <a:noFill/>
                </a:ln>
                <a:solidFill>
                  <a:srgbClr val="0033CC"/>
                </a:solidFill>
                <a:effectLst/>
                <a:uLnTx/>
                <a:uFillTx/>
              </a:rPr>
            </a:br>
            <a:r>
              <a:rPr kumimoji="0" lang="en-US" sz="1800" b="1" i="1" u="none" strike="noStrike" kern="0" cap="none" spc="0" normalizeH="0" baseline="0" noProof="0" dirty="0" smtClean="0">
                <a:ln>
                  <a:noFill/>
                </a:ln>
                <a:solidFill>
                  <a:srgbClr val="0033CC"/>
                </a:solidFill>
                <a:effectLst/>
                <a:uLnTx/>
                <a:uFillTx/>
              </a:rPr>
              <a:t>Howard Hughes Medical Institute</a:t>
            </a:r>
            <a:endParaRPr kumimoji="0" lang="en-US" sz="1800" b="1" i="1" u="none" strike="noStrike" kern="0" cap="none" spc="0" normalizeH="0" baseline="0" noProof="0" dirty="0" smtClean="0">
              <a:ln>
                <a:noFill/>
              </a:ln>
              <a:solidFill>
                <a:srgbClr val="0033CC"/>
              </a:solidFill>
              <a:effectLst/>
              <a:uLnTx/>
              <a:uFillTx/>
              <a:latin typeface="Arial" charset="0"/>
            </a:endParaRPr>
          </a:p>
        </p:txBody>
      </p:sp>
      <p:pic>
        <p:nvPicPr>
          <p:cNvPr id="119811" name="Picture 3" descr="http://www.utsouthwestern.edu/edumedia/eduimages/departments_centers/biophysics/zhang.jpg"/>
          <p:cNvPicPr>
            <a:picLocks noChangeAspect="1" noChangeArrowheads="1"/>
          </p:cNvPicPr>
          <p:nvPr/>
        </p:nvPicPr>
        <p:blipFill>
          <a:blip r:embed="rId3" cstate="print"/>
          <a:srcRect/>
          <a:stretch>
            <a:fillRect/>
          </a:stretch>
        </p:blipFill>
        <p:spPr bwMode="auto">
          <a:xfrm>
            <a:off x="1752600" y="2209800"/>
            <a:ext cx="1676400" cy="25146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119809"/>
                                        </p:tgtEl>
                                        <p:attrNameLst>
                                          <p:attrName>style.visibility</p:attrName>
                                        </p:attrNameLst>
                                      </p:cBhvr>
                                      <p:to>
                                        <p:strVal val="visible"/>
                                      </p:to>
                                    </p:set>
                                    <p:anim calcmode="lin" valueType="num">
                                      <p:cBhvr>
                                        <p:cTn id="7" dur="500" fill="hold"/>
                                        <p:tgtEl>
                                          <p:spTgt spid="119809"/>
                                        </p:tgtEl>
                                        <p:attrNameLst>
                                          <p:attrName>ppt_w</p:attrName>
                                        </p:attrNameLst>
                                      </p:cBhvr>
                                      <p:tavLst>
                                        <p:tav tm="0">
                                          <p:val>
                                            <p:fltVal val="0"/>
                                          </p:val>
                                        </p:tav>
                                        <p:tav tm="100000">
                                          <p:val>
                                            <p:strVal val="#ppt_w"/>
                                          </p:val>
                                        </p:tav>
                                      </p:tavLst>
                                    </p:anim>
                                    <p:anim calcmode="lin" valueType="num">
                                      <p:cBhvr>
                                        <p:cTn id="8" dur="500" fill="hold"/>
                                        <p:tgtEl>
                                          <p:spTgt spid="119809"/>
                                        </p:tgtEl>
                                        <p:attrNameLst>
                                          <p:attrName>ppt_h</p:attrName>
                                        </p:attrNameLst>
                                      </p:cBhvr>
                                      <p:tavLst>
                                        <p:tav tm="0">
                                          <p:val>
                                            <p:fltVal val="0"/>
                                          </p:val>
                                        </p:tav>
                                        <p:tav tm="100000">
                                          <p:val>
                                            <p:strVal val="#ppt_h"/>
                                          </p:val>
                                        </p:tav>
                                      </p:tavLst>
                                    </p:anim>
                                    <p:animEffect transition="in" filter="fade">
                                      <p:cBhvr>
                                        <p:cTn id="9" dur="500"/>
                                        <p:tgtEl>
                                          <p:spTgt spid="119809"/>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0" fill="hold" nodeType="withEffect">
                                  <p:stCondLst>
                                    <p:cond delay="0"/>
                                  </p:stCondLst>
                                  <p:childTnLst>
                                    <p:set>
                                      <p:cBhvr>
                                        <p:cTn id="21" dur="1" fill="hold">
                                          <p:stCondLst>
                                            <p:cond delay="0"/>
                                          </p:stCondLst>
                                        </p:cTn>
                                        <p:tgtEl>
                                          <p:spTgt spid="119811"/>
                                        </p:tgtEl>
                                        <p:attrNameLst>
                                          <p:attrName>style.visibility</p:attrName>
                                        </p:attrNameLst>
                                      </p:cBhvr>
                                      <p:to>
                                        <p:strVal val="visible"/>
                                      </p:to>
                                    </p:set>
                                    <p:anim calcmode="lin" valueType="num">
                                      <p:cBhvr>
                                        <p:cTn id="22" dur="500" fill="hold"/>
                                        <p:tgtEl>
                                          <p:spTgt spid="119811"/>
                                        </p:tgtEl>
                                        <p:attrNameLst>
                                          <p:attrName>ppt_w</p:attrName>
                                        </p:attrNameLst>
                                      </p:cBhvr>
                                      <p:tavLst>
                                        <p:tav tm="0">
                                          <p:val>
                                            <p:fltVal val="0"/>
                                          </p:val>
                                        </p:tav>
                                        <p:tav tm="100000">
                                          <p:val>
                                            <p:strVal val="#ppt_w"/>
                                          </p:val>
                                        </p:tav>
                                      </p:tavLst>
                                    </p:anim>
                                    <p:anim calcmode="lin" valueType="num">
                                      <p:cBhvr>
                                        <p:cTn id="23" dur="500" fill="hold"/>
                                        <p:tgtEl>
                                          <p:spTgt spid="119811"/>
                                        </p:tgtEl>
                                        <p:attrNameLst>
                                          <p:attrName>ppt_h</p:attrName>
                                        </p:attrNameLst>
                                      </p:cBhvr>
                                      <p:tavLst>
                                        <p:tav tm="0">
                                          <p:val>
                                            <p:fltVal val="0"/>
                                          </p:val>
                                        </p:tav>
                                        <p:tav tm="100000">
                                          <p:val>
                                            <p:strVal val="#ppt_h"/>
                                          </p:val>
                                        </p:tav>
                                      </p:tavLst>
                                    </p:anim>
                                    <p:animEffect transition="in" filter="fade">
                                      <p:cBhvr>
                                        <p:cTn id="24" dur="500"/>
                                        <p:tgtEl>
                                          <p:spTgt spid="119811"/>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mtClean="0"/>
              <a:t>Ubc9 Sumoylation </a:t>
            </a:r>
            <a:r>
              <a:rPr lang="en-US" dirty="0" smtClean="0"/>
              <a:t>Pathway</a:t>
            </a:r>
            <a:endParaRPr lang="en-US" dirty="0"/>
          </a:p>
        </p:txBody>
      </p:sp>
      <p:grpSp>
        <p:nvGrpSpPr>
          <p:cNvPr id="3" name="Group 53"/>
          <p:cNvGrpSpPr/>
          <p:nvPr/>
        </p:nvGrpSpPr>
        <p:grpSpPr>
          <a:xfrm>
            <a:off x="838200" y="769878"/>
            <a:ext cx="7315200" cy="2659122"/>
            <a:chOff x="838200" y="769878"/>
            <a:chExt cx="7315200" cy="2659122"/>
          </a:xfrm>
        </p:grpSpPr>
        <p:sp>
          <p:nvSpPr>
            <p:cNvPr id="4" name="Oval 3"/>
            <p:cNvSpPr/>
            <p:nvPr/>
          </p:nvSpPr>
          <p:spPr>
            <a:xfrm>
              <a:off x="838200" y="2057400"/>
              <a:ext cx="1447800" cy="1066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E1</a:t>
              </a:r>
              <a:endParaRPr lang="en-US" sz="3600" dirty="0"/>
            </a:p>
          </p:txBody>
        </p:sp>
        <p:sp>
          <p:nvSpPr>
            <p:cNvPr id="10" name="Oval 9"/>
            <p:cNvSpPr/>
            <p:nvPr/>
          </p:nvSpPr>
          <p:spPr>
            <a:xfrm>
              <a:off x="4648200" y="2057400"/>
              <a:ext cx="1447800" cy="1066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E1</a:t>
              </a:r>
              <a:endParaRPr lang="en-US" sz="3600" dirty="0"/>
            </a:p>
          </p:txBody>
        </p:sp>
        <p:cxnSp>
          <p:nvCxnSpPr>
            <p:cNvPr id="16" name="Straight Connector 15"/>
            <p:cNvCxnSpPr/>
            <p:nvPr/>
          </p:nvCxnSpPr>
          <p:spPr>
            <a:xfrm>
              <a:off x="2133600" y="2895600"/>
              <a:ext cx="2286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286000" y="2829580"/>
              <a:ext cx="675057" cy="523220"/>
            </a:xfrm>
            <a:prstGeom prst="rect">
              <a:avLst/>
            </a:prstGeom>
            <a:noFill/>
          </p:spPr>
          <p:txBody>
            <a:bodyPr wrap="none" rtlCol="0">
              <a:spAutoFit/>
            </a:bodyPr>
            <a:lstStyle/>
            <a:p>
              <a:r>
                <a:rPr lang="en-US" sz="2800" dirty="0" err="1" smtClean="0"/>
                <a:t>Cys</a:t>
              </a:r>
              <a:endParaRPr lang="en-US" sz="2800" dirty="0"/>
            </a:p>
          </p:txBody>
        </p:sp>
        <p:sp>
          <p:nvSpPr>
            <p:cNvPr id="21" name="Oval 20"/>
            <p:cNvSpPr/>
            <p:nvPr/>
          </p:nvSpPr>
          <p:spPr>
            <a:xfrm>
              <a:off x="6934200" y="2743200"/>
              <a:ext cx="1219200" cy="685800"/>
            </a:xfrm>
            <a:prstGeom prst="ellipse">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Arial Narrow" pitchFamily="34" charset="0"/>
                </a:rPr>
                <a:t>Sumo</a:t>
              </a:r>
              <a:endParaRPr lang="en-US" sz="2400" dirty="0">
                <a:latin typeface="Arial Narrow" pitchFamily="34" charset="0"/>
              </a:endParaRPr>
            </a:p>
          </p:txBody>
        </p:sp>
        <p:cxnSp>
          <p:nvCxnSpPr>
            <p:cNvPr id="22" name="Straight Connector 21"/>
            <p:cNvCxnSpPr/>
            <p:nvPr/>
          </p:nvCxnSpPr>
          <p:spPr>
            <a:xfrm>
              <a:off x="6781800" y="3124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1905000" y="1143000"/>
              <a:ext cx="1219200" cy="685800"/>
            </a:xfrm>
            <a:prstGeom prst="ellipse">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Arial Narrow" pitchFamily="34" charset="0"/>
                </a:rPr>
                <a:t>Sumo</a:t>
              </a:r>
              <a:endParaRPr lang="en-US" sz="2400" dirty="0">
                <a:latin typeface="Arial Narrow" pitchFamily="34" charset="0"/>
              </a:endParaRPr>
            </a:p>
          </p:txBody>
        </p:sp>
        <p:sp>
          <p:nvSpPr>
            <p:cNvPr id="25" name="TextBox 24"/>
            <p:cNvSpPr txBox="1"/>
            <p:nvPr/>
          </p:nvSpPr>
          <p:spPr>
            <a:xfrm>
              <a:off x="2133600" y="1455003"/>
              <a:ext cx="2699778" cy="830997"/>
            </a:xfrm>
            <a:prstGeom prst="rect">
              <a:avLst/>
            </a:prstGeom>
            <a:noFill/>
          </p:spPr>
          <p:txBody>
            <a:bodyPr wrap="none" rtlCol="0">
              <a:spAutoFit/>
            </a:bodyPr>
            <a:lstStyle/>
            <a:p>
              <a:r>
                <a:rPr lang="en-US" sz="2400" dirty="0" smtClean="0"/>
                <a:t>		AMP </a:t>
              </a:r>
            </a:p>
            <a:p>
              <a:r>
                <a:rPr lang="en-US" sz="2400" dirty="0" smtClean="0"/>
                <a:t> + ATP 		+ </a:t>
              </a:r>
              <a:r>
                <a:rPr lang="en-US" sz="2400" dirty="0" err="1" smtClean="0"/>
                <a:t>PPi</a:t>
              </a:r>
              <a:endParaRPr lang="en-US" sz="2400" dirty="0"/>
            </a:p>
          </p:txBody>
        </p:sp>
        <p:sp>
          <p:nvSpPr>
            <p:cNvPr id="26" name="Arc 25"/>
            <p:cNvSpPr/>
            <p:nvPr/>
          </p:nvSpPr>
          <p:spPr>
            <a:xfrm rot="7945758">
              <a:off x="2438829" y="750022"/>
              <a:ext cx="1819234" cy="1858945"/>
            </a:xfrm>
            <a:prstGeom prst="arc">
              <a:avLst/>
            </a:prstGeom>
            <a:ln w="38100">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2" name="Straight Arrow Connector 31"/>
            <p:cNvCxnSpPr>
              <a:stCxn id="4" idx="6"/>
              <a:endCxn id="10" idx="2"/>
            </p:cNvCxnSpPr>
            <p:nvPr/>
          </p:nvCxnSpPr>
          <p:spPr>
            <a:xfrm>
              <a:off x="2286000" y="2590800"/>
              <a:ext cx="23622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5954343" y="2885420"/>
              <a:ext cx="2286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6106743" y="2819400"/>
              <a:ext cx="675057" cy="523220"/>
            </a:xfrm>
            <a:prstGeom prst="rect">
              <a:avLst/>
            </a:prstGeom>
            <a:noFill/>
          </p:spPr>
          <p:txBody>
            <a:bodyPr wrap="none" rtlCol="0">
              <a:spAutoFit/>
            </a:bodyPr>
            <a:lstStyle/>
            <a:p>
              <a:r>
                <a:rPr lang="en-US" sz="2800" dirty="0" err="1" smtClean="0"/>
                <a:t>Cys</a:t>
              </a:r>
              <a:endParaRPr lang="en-US" sz="2800" dirty="0"/>
            </a:p>
          </p:txBody>
        </p:sp>
      </p:grpSp>
      <p:grpSp>
        <p:nvGrpSpPr>
          <p:cNvPr id="5" name="Group 55"/>
          <p:cNvGrpSpPr/>
          <p:nvPr/>
        </p:nvGrpSpPr>
        <p:grpSpPr>
          <a:xfrm>
            <a:off x="2895600" y="3124200"/>
            <a:ext cx="5486400" cy="2971800"/>
            <a:chOff x="2895600" y="3124200"/>
            <a:chExt cx="5486400" cy="2971800"/>
          </a:xfrm>
        </p:grpSpPr>
        <p:sp>
          <p:nvSpPr>
            <p:cNvPr id="42" name="Oval 41"/>
            <p:cNvSpPr/>
            <p:nvPr/>
          </p:nvSpPr>
          <p:spPr>
            <a:xfrm>
              <a:off x="7162800" y="5410200"/>
              <a:ext cx="1219200" cy="685800"/>
            </a:xfrm>
            <a:prstGeom prst="ellipse">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Arial Narrow" pitchFamily="34" charset="0"/>
                </a:rPr>
                <a:t>Sumo</a:t>
              </a:r>
              <a:endParaRPr lang="en-US" sz="2400" dirty="0">
                <a:latin typeface="Arial Narrow" pitchFamily="34" charset="0"/>
              </a:endParaRPr>
            </a:p>
          </p:txBody>
        </p:sp>
        <p:cxnSp>
          <p:nvCxnSpPr>
            <p:cNvPr id="43" name="Straight Connector 42"/>
            <p:cNvCxnSpPr/>
            <p:nvPr/>
          </p:nvCxnSpPr>
          <p:spPr>
            <a:xfrm>
              <a:off x="7010400" y="5791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6182943" y="5552420"/>
              <a:ext cx="2286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6335343" y="5486400"/>
              <a:ext cx="675057" cy="523220"/>
            </a:xfrm>
            <a:prstGeom prst="rect">
              <a:avLst/>
            </a:prstGeom>
            <a:noFill/>
          </p:spPr>
          <p:txBody>
            <a:bodyPr wrap="none" rtlCol="0">
              <a:spAutoFit/>
            </a:bodyPr>
            <a:lstStyle/>
            <a:p>
              <a:r>
                <a:rPr lang="en-US" sz="2800" dirty="0" err="1" smtClean="0"/>
                <a:t>Cys</a:t>
              </a:r>
              <a:endParaRPr lang="en-US" sz="2800" dirty="0"/>
            </a:p>
          </p:txBody>
        </p:sp>
        <p:sp>
          <p:nvSpPr>
            <p:cNvPr id="27" name="Oval 26"/>
            <p:cNvSpPr/>
            <p:nvPr/>
          </p:nvSpPr>
          <p:spPr>
            <a:xfrm>
              <a:off x="5029200" y="4648200"/>
              <a:ext cx="1447800" cy="1066800"/>
            </a:xfrm>
            <a:prstGeom prst="ellipse">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E2</a:t>
              </a:r>
              <a:endParaRPr lang="en-US" sz="3600" dirty="0"/>
            </a:p>
          </p:txBody>
        </p:sp>
        <p:cxnSp>
          <p:nvCxnSpPr>
            <p:cNvPr id="47" name="Straight Arrow Connector 46"/>
            <p:cNvCxnSpPr>
              <a:stCxn id="10" idx="4"/>
            </p:cNvCxnSpPr>
            <p:nvPr/>
          </p:nvCxnSpPr>
          <p:spPr>
            <a:xfrm>
              <a:off x="5372100" y="3124200"/>
              <a:ext cx="38100" cy="1447800"/>
            </a:xfrm>
            <a:prstGeom prst="straightConnector1">
              <a:avLst/>
            </a:prstGeom>
            <a:ln w="38100">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48" name="Arc 47"/>
            <p:cNvSpPr/>
            <p:nvPr/>
          </p:nvSpPr>
          <p:spPr>
            <a:xfrm>
              <a:off x="3505200" y="3886200"/>
              <a:ext cx="1905000" cy="1066800"/>
            </a:xfrm>
            <a:prstGeom prst="arc">
              <a:avLst/>
            </a:prstGeom>
            <a:ln w="38100">
              <a:solidFill>
                <a:schemeClr val="accent3">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6" name="Group 40"/>
            <p:cNvGrpSpPr/>
            <p:nvPr/>
          </p:nvGrpSpPr>
          <p:grpSpPr>
            <a:xfrm>
              <a:off x="2895600" y="3352800"/>
              <a:ext cx="1981200" cy="1361420"/>
              <a:chOff x="3429000" y="3429000"/>
              <a:chExt cx="1981200" cy="1361420"/>
            </a:xfrm>
          </p:grpSpPr>
          <p:cxnSp>
            <p:nvCxnSpPr>
              <p:cNvPr id="37" name="Straight Connector 36"/>
              <p:cNvCxnSpPr/>
              <p:nvPr/>
            </p:nvCxnSpPr>
            <p:spPr>
              <a:xfrm>
                <a:off x="4582743" y="4333220"/>
                <a:ext cx="2286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4735143" y="4267200"/>
                <a:ext cx="675057" cy="523220"/>
              </a:xfrm>
              <a:prstGeom prst="rect">
                <a:avLst/>
              </a:prstGeom>
              <a:noFill/>
            </p:spPr>
            <p:txBody>
              <a:bodyPr wrap="none" rtlCol="0">
                <a:spAutoFit/>
              </a:bodyPr>
              <a:lstStyle/>
              <a:p>
                <a:r>
                  <a:rPr lang="en-US" sz="2800" dirty="0" err="1" smtClean="0"/>
                  <a:t>Cys</a:t>
                </a:r>
                <a:endParaRPr lang="en-US" sz="2800" dirty="0"/>
              </a:p>
            </p:txBody>
          </p:sp>
          <p:sp>
            <p:nvSpPr>
              <p:cNvPr id="29" name="Oval 28"/>
              <p:cNvSpPr/>
              <p:nvPr/>
            </p:nvSpPr>
            <p:spPr>
              <a:xfrm>
                <a:off x="3429000" y="3429000"/>
                <a:ext cx="1447800" cy="1066800"/>
              </a:xfrm>
              <a:prstGeom prst="ellipse">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E2</a:t>
                </a:r>
                <a:endParaRPr lang="en-US" sz="3600" dirty="0"/>
              </a:p>
            </p:txBody>
          </p:sp>
        </p:grpSp>
      </p:grpSp>
      <p:grpSp>
        <p:nvGrpSpPr>
          <p:cNvPr id="7" name="Group 56"/>
          <p:cNvGrpSpPr/>
          <p:nvPr/>
        </p:nvGrpSpPr>
        <p:grpSpPr>
          <a:xfrm>
            <a:off x="609600" y="4419600"/>
            <a:ext cx="4419600" cy="1981200"/>
            <a:chOff x="609600" y="4419600"/>
            <a:chExt cx="4419600" cy="1981200"/>
          </a:xfrm>
        </p:grpSpPr>
        <p:sp>
          <p:nvSpPr>
            <p:cNvPr id="63" name="Rounded Rectangle 62"/>
            <p:cNvSpPr/>
            <p:nvPr/>
          </p:nvSpPr>
          <p:spPr>
            <a:xfrm>
              <a:off x="609600" y="4419600"/>
              <a:ext cx="1828800" cy="1066800"/>
            </a:xfrm>
            <a:prstGeom prst="roundRect">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0" name="Straight Arrow Connector 49"/>
            <p:cNvCxnSpPr>
              <a:stCxn id="27" idx="2"/>
            </p:cNvCxnSpPr>
            <p:nvPr/>
          </p:nvCxnSpPr>
          <p:spPr>
            <a:xfrm flipH="1" flipV="1">
              <a:off x="2514600" y="4800600"/>
              <a:ext cx="2514600" cy="381000"/>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27" idx="2"/>
            </p:cNvCxnSpPr>
            <p:nvPr/>
          </p:nvCxnSpPr>
          <p:spPr>
            <a:xfrm flipH="1">
              <a:off x="2514600" y="5181600"/>
              <a:ext cx="2514600" cy="76200"/>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stCxn id="27" idx="2"/>
            </p:cNvCxnSpPr>
            <p:nvPr/>
          </p:nvCxnSpPr>
          <p:spPr>
            <a:xfrm flipH="1">
              <a:off x="2514600" y="5181600"/>
              <a:ext cx="2514600" cy="533400"/>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609600" y="4495800"/>
              <a:ext cx="1801006" cy="954107"/>
            </a:xfrm>
            <a:prstGeom prst="rect">
              <a:avLst/>
            </a:prstGeom>
            <a:noFill/>
          </p:spPr>
          <p:txBody>
            <a:bodyPr wrap="none" rtlCol="0">
              <a:spAutoFit/>
            </a:bodyPr>
            <a:lstStyle/>
            <a:p>
              <a:r>
                <a:rPr lang="en-US" sz="2800" dirty="0" smtClean="0">
                  <a:solidFill>
                    <a:schemeClr val="accent4">
                      <a:lumMod val="75000"/>
                    </a:schemeClr>
                  </a:solidFill>
                </a:rPr>
                <a:t>Substrates:</a:t>
              </a:r>
            </a:p>
            <a:p>
              <a:r>
                <a:rPr lang="en-US" sz="2800" dirty="0" smtClean="0">
                  <a:solidFill>
                    <a:schemeClr val="accent4">
                      <a:lumMod val="75000"/>
                    </a:schemeClr>
                  </a:solidFill>
                  <a:latin typeface="Symbol" pitchFamily="18" charset="2"/>
                  <a:sym typeface="Symbol"/>
                </a:rPr>
                <a:t></a:t>
              </a:r>
              <a:r>
                <a:rPr lang="en-US" sz="2800" b="1" dirty="0" err="1" smtClean="0">
                  <a:solidFill>
                    <a:schemeClr val="accent2">
                      <a:lumMod val="75000"/>
                    </a:schemeClr>
                  </a:solidFill>
                </a:rPr>
                <a:t>K</a:t>
              </a:r>
              <a:r>
                <a:rPr lang="en-US" sz="2800" dirty="0" err="1" smtClean="0">
                  <a:solidFill>
                    <a:schemeClr val="accent4">
                      <a:lumMod val="75000"/>
                    </a:schemeClr>
                  </a:solidFill>
                </a:rPr>
                <a:t>xE</a:t>
              </a:r>
              <a:r>
                <a:rPr lang="en-US" sz="2800" i="1" dirty="0" smtClean="0">
                  <a:solidFill>
                    <a:schemeClr val="accent4">
                      <a:lumMod val="75000"/>
                    </a:schemeClr>
                  </a:solidFill>
                </a:rPr>
                <a:t>(</a:t>
              </a:r>
              <a:r>
                <a:rPr lang="en-US" sz="2800" i="1" dirty="0" err="1" smtClean="0">
                  <a:solidFill>
                    <a:schemeClr val="accent4">
                      <a:lumMod val="75000"/>
                    </a:schemeClr>
                  </a:solidFill>
                </a:rPr>
                <a:t>xxS</a:t>
              </a:r>
              <a:r>
                <a:rPr lang="en-US" sz="2800" i="1" dirty="0" smtClean="0">
                  <a:solidFill>
                    <a:schemeClr val="accent4">
                      <a:lumMod val="75000"/>
                    </a:schemeClr>
                  </a:solidFill>
                </a:rPr>
                <a:t>)</a:t>
              </a:r>
              <a:endParaRPr lang="en-US" sz="2800" i="1" dirty="0">
                <a:solidFill>
                  <a:schemeClr val="accent4">
                    <a:lumMod val="75000"/>
                  </a:schemeClr>
                </a:solidFill>
              </a:endParaRPr>
            </a:p>
          </p:txBody>
        </p:sp>
        <p:sp>
          <p:nvSpPr>
            <p:cNvPr id="65" name="Oval 64"/>
            <p:cNvSpPr/>
            <p:nvPr/>
          </p:nvSpPr>
          <p:spPr>
            <a:xfrm>
              <a:off x="914400" y="5715000"/>
              <a:ext cx="1219200" cy="685800"/>
            </a:xfrm>
            <a:prstGeom prst="ellipse">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Arial Narrow" pitchFamily="34" charset="0"/>
                </a:rPr>
                <a:t>Sumo</a:t>
              </a:r>
              <a:endParaRPr lang="en-US" sz="2400" dirty="0">
                <a:latin typeface="Arial Narrow" pitchFamily="34" charset="0"/>
              </a:endParaRPr>
            </a:p>
          </p:txBody>
        </p:sp>
        <p:cxnSp>
          <p:nvCxnSpPr>
            <p:cNvPr id="67" name="Straight Connector 66"/>
            <p:cNvCxnSpPr>
              <a:endCxn id="65" idx="0"/>
            </p:cNvCxnSpPr>
            <p:nvPr/>
          </p:nvCxnSpPr>
          <p:spPr>
            <a:xfrm>
              <a:off x="1066800" y="5334000"/>
              <a:ext cx="457200" cy="381000"/>
            </a:xfrm>
            <a:prstGeom prst="line">
              <a:avLst/>
            </a:prstGeom>
            <a:ln w="285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sp>
          <p:nvSpPr>
            <p:cNvPr id="53" name="Rounded Rectangle 52"/>
            <p:cNvSpPr/>
            <p:nvPr/>
          </p:nvSpPr>
          <p:spPr>
            <a:xfrm>
              <a:off x="3733800" y="5562600"/>
              <a:ext cx="685800" cy="609600"/>
            </a:xfrm>
            <a:prstGeom prst="roundRec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rPr>
                <a:t>E3s</a:t>
              </a:r>
              <a:endParaRPr lang="en-US" sz="2400" b="1" dirty="0">
                <a:solidFill>
                  <a:schemeClr val="bg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right)">
                                      <p:cBhvr>
                                        <p:cTn id="1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Rounded Rectangle 62"/>
          <p:cNvSpPr/>
          <p:nvPr/>
        </p:nvSpPr>
        <p:spPr>
          <a:xfrm>
            <a:off x="609600" y="4419600"/>
            <a:ext cx="1828800" cy="1066800"/>
          </a:xfrm>
          <a:prstGeom prst="roundRect">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0"/>
            <a:ext cx="8229600" cy="1143000"/>
          </a:xfrm>
        </p:spPr>
        <p:txBody>
          <a:bodyPr>
            <a:normAutofit/>
          </a:bodyPr>
          <a:lstStyle/>
          <a:p>
            <a:r>
              <a:rPr lang="en-US" dirty="0" smtClean="0"/>
              <a:t>Ubc9 </a:t>
            </a:r>
            <a:r>
              <a:rPr lang="en-US" dirty="0" err="1" smtClean="0"/>
              <a:t>Sumoylation</a:t>
            </a:r>
            <a:r>
              <a:rPr lang="en-US" dirty="0" smtClean="0"/>
              <a:t> Pathway</a:t>
            </a:r>
            <a:endParaRPr lang="en-US" dirty="0"/>
          </a:p>
        </p:txBody>
      </p:sp>
      <p:sp>
        <p:nvSpPr>
          <p:cNvPr id="4" name="Oval 3"/>
          <p:cNvSpPr/>
          <p:nvPr/>
        </p:nvSpPr>
        <p:spPr>
          <a:xfrm>
            <a:off x="838200" y="2057400"/>
            <a:ext cx="1447800" cy="1066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E1</a:t>
            </a:r>
            <a:endParaRPr lang="en-US" sz="3600" dirty="0"/>
          </a:p>
        </p:txBody>
      </p:sp>
      <p:sp>
        <p:nvSpPr>
          <p:cNvPr id="10" name="Oval 9"/>
          <p:cNvSpPr/>
          <p:nvPr/>
        </p:nvSpPr>
        <p:spPr>
          <a:xfrm>
            <a:off x="4648200" y="2057400"/>
            <a:ext cx="1447800" cy="1066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E1</a:t>
            </a:r>
            <a:endParaRPr lang="en-US" sz="3600" dirty="0"/>
          </a:p>
        </p:txBody>
      </p:sp>
      <p:cxnSp>
        <p:nvCxnSpPr>
          <p:cNvPr id="16" name="Straight Connector 15"/>
          <p:cNvCxnSpPr/>
          <p:nvPr/>
        </p:nvCxnSpPr>
        <p:spPr>
          <a:xfrm>
            <a:off x="2133600" y="2895600"/>
            <a:ext cx="2286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286000" y="2829580"/>
            <a:ext cx="675057" cy="523220"/>
          </a:xfrm>
          <a:prstGeom prst="rect">
            <a:avLst/>
          </a:prstGeom>
          <a:noFill/>
        </p:spPr>
        <p:txBody>
          <a:bodyPr wrap="none" rtlCol="0">
            <a:spAutoFit/>
          </a:bodyPr>
          <a:lstStyle/>
          <a:p>
            <a:r>
              <a:rPr lang="en-US" sz="2800" dirty="0" err="1" smtClean="0"/>
              <a:t>Cys</a:t>
            </a:r>
            <a:endParaRPr lang="en-US" sz="2800" dirty="0"/>
          </a:p>
        </p:txBody>
      </p:sp>
      <p:sp>
        <p:nvSpPr>
          <p:cNvPr id="21" name="Oval 20"/>
          <p:cNvSpPr/>
          <p:nvPr/>
        </p:nvSpPr>
        <p:spPr>
          <a:xfrm>
            <a:off x="6934200" y="2743200"/>
            <a:ext cx="1219200" cy="685800"/>
          </a:xfrm>
          <a:prstGeom prst="ellipse">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Arial Narrow" pitchFamily="34" charset="0"/>
              </a:rPr>
              <a:t>Sumo</a:t>
            </a:r>
            <a:endParaRPr lang="en-US" sz="2400" dirty="0">
              <a:latin typeface="Arial Narrow" pitchFamily="34" charset="0"/>
            </a:endParaRPr>
          </a:p>
        </p:txBody>
      </p:sp>
      <p:cxnSp>
        <p:nvCxnSpPr>
          <p:cNvPr id="22" name="Straight Connector 21"/>
          <p:cNvCxnSpPr/>
          <p:nvPr/>
        </p:nvCxnSpPr>
        <p:spPr>
          <a:xfrm>
            <a:off x="6781800" y="3124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1905000" y="1143000"/>
            <a:ext cx="1219200" cy="685800"/>
          </a:xfrm>
          <a:prstGeom prst="ellipse">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Arial Narrow" pitchFamily="34" charset="0"/>
              </a:rPr>
              <a:t>Sumo</a:t>
            </a:r>
            <a:endParaRPr lang="en-US" sz="2400" dirty="0">
              <a:latin typeface="Arial Narrow" pitchFamily="34" charset="0"/>
            </a:endParaRPr>
          </a:p>
        </p:txBody>
      </p:sp>
      <p:sp>
        <p:nvSpPr>
          <p:cNvPr id="25" name="TextBox 24"/>
          <p:cNvSpPr txBox="1"/>
          <p:nvPr/>
        </p:nvSpPr>
        <p:spPr>
          <a:xfrm>
            <a:off x="2133600" y="1455003"/>
            <a:ext cx="2699778" cy="830997"/>
          </a:xfrm>
          <a:prstGeom prst="rect">
            <a:avLst/>
          </a:prstGeom>
          <a:noFill/>
        </p:spPr>
        <p:txBody>
          <a:bodyPr wrap="none" rtlCol="0">
            <a:spAutoFit/>
          </a:bodyPr>
          <a:lstStyle/>
          <a:p>
            <a:r>
              <a:rPr lang="en-US" sz="2400" dirty="0" smtClean="0"/>
              <a:t>		AMP </a:t>
            </a:r>
          </a:p>
          <a:p>
            <a:r>
              <a:rPr lang="en-US" sz="2400" dirty="0" smtClean="0"/>
              <a:t> + ATP 		+ </a:t>
            </a:r>
            <a:r>
              <a:rPr lang="en-US" sz="2400" dirty="0" err="1" smtClean="0"/>
              <a:t>PPi</a:t>
            </a:r>
            <a:endParaRPr lang="en-US" sz="2400" dirty="0"/>
          </a:p>
        </p:txBody>
      </p:sp>
      <p:sp>
        <p:nvSpPr>
          <p:cNvPr id="26" name="Arc 25"/>
          <p:cNvSpPr/>
          <p:nvPr/>
        </p:nvSpPr>
        <p:spPr>
          <a:xfrm rot="7945758">
            <a:off x="2438829" y="750022"/>
            <a:ext cx="1819234" cy="1858945"/>
          </a:xfrm>
          <a:prstGeom prst="arc">
            <a:avLst/>
          </a:prstGeom>
          <a:ln w="38100">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2" name="Straight Arrow Connector 31"/>
          <p:cNvCxnSpPr>
            <a:stCxn id="4" idx="6"/>
            <a:endCxn id="10" idx="2"/>
          </p:cNvCxnSpPr>
          <p:nvPr/>
        </p:nvCxnSpPr>
        <p:spPr>
          <a:xfrm>
            <a:off x="2286000" y="2590800"/>
            <a:ext cx="23622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5954343" y="2885420"/>
            <a:ext cx="2286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6106743" y="2819400"/>
            <a:ext cx="675057" cy="523220"/>
          </a:xfrm>
          <a:prstGeom prst="rect">
            <a:avLst/>
          </a:prstGeom>
          <a:noFill/>
        </p:spPr>
        <p:txBody>
          <a:bodyPr wrap="none" rtlCol="0">
            <a:spAutoFit/>
          </a:bodyPr>
          <a:lstStyle/>
          <a:p>
            <a:r>
              <a:rPr lang="en-US" sz="2800" dirty="0" err="1" smtClean="0"/>
              <a:t>Cys</a:t>
            </a:r>
            <a:endParaRPr lang="en-US" sz="2800" dirty="0"/>
          </a:p>
        </p:txBody>
      </p:sp>
      <p:sp>
        <p:nvSpPr>
          <p:cNvPr id="42" name="Oval 41"/>
          <p:cNvSpPr/>
          <p:nvPr/>
        </p:nvSpPr>
        <p:spPr>
          <a:xfrm>
            <a:off x="7162800" y="5410200"/>
            <a:ext cx="1219200" cy="685800"/>
          </a:xfrm>
          <a:prstGeom prst="ellipse">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Arial Narrow" pitchFamily="34" charset="0"/>
              </a:rPr>
              <a:t>Sumo</a:t>
            </a:r>
            <a:endParaRPr lang="en-US" sz="2400" dirty="0">
              <a:latin typeface="Arial Narrow" pitchFamily="34" charset="0"/>
            </a:endParaRPr>
          </a:p>
        </p:txBody>
      </p:sp>
      <p:cxnSp>
        <p:nvCxnSpPr>
          <p:cNvPr id="43" name="Straight Connector 42"/>
          <p:cNvCxnSpPr/>
          <p:nvPr/>
        </p:nvCxnSpPr>
        <p:spPr>
          <a:xfrm>
            <a:off x="7010400" y="5791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6182943" y="5552420"/>
            <a:ext cx="2286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6335343" y="5486400"/>
            <a:ext cx="675057" cy="523220"/>
          </a:xfrm>
          <a:prstGeom prst="rect">
            <a:avLst/>
          </a:prstGeom>
          <a:noFill/>
        </p:spPr>
        <p:txBody>
          <a:bodyPr wrap="none" rtlCol="0">
            <a:spAutoFit/>
          </a:bodyPr>
          <a:lstStyle/>
          <a:p>
            <a:r>
              <a:rPr lang="en-US" sz="2800" dirty="0" err="1" smtClean="0"/>
              <a:t>Cys</a:t>
            </a:r>
            <a:endParaRPr lang="en-US" sz="2800" dirty="0"/>
          </a:p>
        </p:txBody>
      </p:sp>
      <p:sp>
        <p:nvSpPr>
          <p:cNvPr id="27" name="Oval 26"/>
          <p:cNvSpPr/>
          <p:nvPr/>
        </p:nvSpPr>
        <p:spPr>
          <a:xfrm>
            <a:off x="5029200" y="4648200"/>
            <a:ext cx="1447800" cy="1066800"/>
          </a:xfrm>
          <a:prstGeom prst="ellipse">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E2</a:t>
            </a:r>
            <a:endParaRPr lang="en-US" sz="3600" dirty="0"/>
          </a:p>
        </p:txBody>
      </p:sp>
      <p:cxnSp>
        <p:nvCxnSpPr>
          <p:cNvPr id="47" name="Straight Arrow Connector 46"/>
          <p:cNvCxnSpPr>
            <a:stCxn id="10" idx="4"/>
          </p:cNvCxnSpPr>
          <p:nvPr/>
        </p:nvCxnSpPr>
        <p:spPr>
          <a:xfrm>
            <a:off x="5372100" y="3124200"/>
            <a:ext cx="38100" cy="1447800"/>
          </a:xfrm>
          <a:prstGeom prst="straightConnector1">
            <a:avLst/>
          </a:prstGeom>
          <a:ln w="38100">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48" name="Arc 47"/>
          <p:cNvSpPr/>
          <p:nvPr/>
        </p:nvSpPr>
        <p:spPr>
          <a:xfrm>
            <a:off x="3505200" y="3886200"/>
            <a:ext cx="1905000" cy="1066800"/>
          </a:xfrm>
          <a:prstGeom prst="arc">
            <a:avLst/>
          </a:prstGeom>
          <a:ln w="38100">
            <a:solidFill>
              <a:schemeClr val="accent3">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0" name="Straight Arrow Connector 49"/>
          <p:cNvCxnSpPr>
            <a:stCxn id="27" idx="2"/>
          </p:cNvCxnSpPr>
          <p:nvPr/>
        </p:nvCxnSpPr>
        <p:spPr>
          <a:xfrm flipH="1" flipV="1">
            <a:off x="2514600" y="4800600"/>
            <a:ext cx="2514600" cy="381000"/>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27" idx="2"/>
          </p:cNvCxnSpPr>
          <p:nvPr/>
        </p:nvCxnSpPr>
        <p:spPr>
          <a:xfrm flipH="1">
            <a:off x="2514600" y="5181600"/>
            <a:ext cx="2514600" cy="76200"/>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stCxn id="27" idx="2"/>
          </p:cNvCxnSpPr>
          <p:nvPr/>
        </p:nvCxnSpPr>
        <p:spPr>
          <a:xfrm flipH="1">
            <a:off x="2514600" y="5181600"/>
            <a:ext cx="2514600" cy="533400"/>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609600" y="4495800"/>
            <a:ext cx="1801006" cy="954107"/>
          </a:xfrm>
          <a:prstGeom prst="rect">
            <a:avLst/>
          </a:prstGeom>
          <a:noFill/>
        </p:spPr>
        <p:txBody>
          <a:bodyPr wrap="none" rtlCol="0">
            <a:spAutoFit/>
          </a:bodyPr>
          <a:lstStyle/>
          <a:p>
            <a:r>
              <a:rPr lang="en-US" sz="2800" dirty="0" smtClean="0">
                <a:solidFill>
                  <a:schemeClr val="accent4">
                    <a:lumMod val="75000"/>
                  </a:schemeClr>
                </a:solidFill>
              </a:rPr>
              <a:t>Substrates:</a:t>
            </a:r>
          </a:p>
          <a:p>
            <a:r>
              <a:rPr lang="en-US" sz="2800" dirty="0" smtClean="0">
                <a:solidFill>
                  <a:schemeClr val="accent4">
                    <a:lumMod val="75000"/>
                  </a:schemeClr>
                </a:solidFill>
                <a:latin typeface="Symbol" pitchFamily="18" charset="2"/>
                <a:sym typeface="Symbol"/>
              </a:rPr>
              <a:t></a:t>
            </a:r>
            <a:r>
              <a:rPr lang="en-US" sz="2800" b="1" dirty="0" err="1" smtClean="0">
                <a:solidFill>
                  <a:schemeClr val="accent2">
                    <a:lumMod val="75000"/>
                  </a:schemeClr>
                </a:solidFill>
              </a:rPr>
              <a:t>K</a:t>
            </a:r>
            <a:r>
              <a:rPr lang="en-US" sz="2800" dirty="0" err="1" smtClean="0">
                <a:solidFill>
                  <a:schemeClr val="accent4">
                    <a:lumMod val="75000"/>
                  </a:schemeClr>
                </a:solidFill>
              </a:rPr>
              <a:t>xE</a:t>
            </a:r>
            <a:r>
              <a:rPr lang="en-US" sz="2800" i="1" dirty="0" smtClean="0">
                <a:solidFill>
                  <a:schemeClr val="accent4">
                    <a:lumMod val="75000"/>
                  </a:schemeClr>
                </a:solidFill>
              </a:rPr>
              <a:t>(</a:t>
            </a:r>
            <a:r>
              <a:rPr lang="en-US" sz="2800" i="1" dirty="0" err="1" smtClean="0">
                <a:solidFill>
                  <a:schemeClr val="accent4">
                    <a:lumMod val="75000"/>
                  </a:schemeClr>
                </a:solidFill>
              </a:rPr>
              <a:t>xxS</a:t>
            </a:r>
            <a:r>
              <a:rPr lang="en-US" sz="2800" i="1" dirty="0" smtClean="0">
                <a:solidFill>
                  <a:schemeClr val="accent4">
                    <a:lumMod val="75000"/>
                  </a:schemeClr>
                </a:solidFill>
              </a:rPr>
              <a:t>)</a:t>
            </a:r>
            <a:endParaRPr lang="en-US" sz="2800" i="1" dirty="0">
              <a:solidFill>
                <a:schemeClr val="accent4">
                  <a:lumMod val="75000"/>
                </a:schemeClr>
              </a:solidFill>
            </a:endParaRPr>
          </a:p>
        </p:txBody>
      </p:sp>
      <p:sp>
        <p:nvSpPr>
          <p:cNvPr id="65" name="Oval 64"/>
          <p:cNvSpPr/>
          <p:nvPr/>
        </p:nvSpPr>
        <p:spPr>
          <a:xfrm>
            <a:off x="914400" y="5715000"/>
            <a:ext cx="1219200" cy="685800"/>
          </a:xfrm>
          <a:prstGeom prst="ellipse">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Arial Narrow" pitchFamily="34" charset="0"/>
              </a:rPr>
              <a:t>Sumo</a:t>
            </a:r>
            <a:endParaRPr lang="en-US" sz="2400" dirty="0">
              <a:latin typeface="Arial Narrow" pitchFamily="34" charset="0"/>
            </a:endParaRPr>
          </a:p>
        </p:txBody>
      </p:sp>
      <p:cxnSp>
        <p:nvCxnSpPr>
          <p:cNvPr id="67" name="Straight Connector 66"/>
          <p:cNvCxnSpPr>
            <a:endCxn id="65" idx="0"/>
          </p:cNvCxnSpPr>
          <p:nvPr/>
        </p:nvCxnSpPr>
        <p:spPr>
          <a:xfrm>
            <a:off x="1066800" y="5334000"/>
            <a:ext cx="457200" cy="381000"/>
          </a:xfrm>
          <a:prstGeom prst="line">
            <a:avLst/>
          </a:prstGeom>
          <a:ln w="285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grpSp>
        <p:nvGrpSpPr>
          <p:cNvPr id="3" name="Group 40"/>
          <p:cNvGrpSpPr/>
          <p:nvPr/>
        </p:nvGrpSpPr>
        <p:grpSpPr>
          <a:xfrm>
            <a:off x="2895600" y="3352800"/>
            <a:ext cx="1981200" cy="1361420"/>
            <a:chOff x="3429000" y="3429000"/>
            <a:chExt cx="1981200" cy="1361420"/>
          </a:xfrm>
        </p:grpSpPr>
        <p:cxnSp>
          <p:nvCxnSpPr>
            <p:cNvPr id="37" name="Straight Connector 36"/>
            <p:cNvCxnSpPr/>
            <p:nvPr/>
          </p:nvCxnSpPr>
          <p:spPr>
            <a:xfrm>
              <a:off x="4582743" y="4333220"/>
              <a:ext cx="2286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4735143" y="4267200"/>
              <a:ext cx="675057" cy="523220"/>
            </a:xfrm>
            <a:prstGeom prst="rect">
              <a:avLst/>
            </a:prstGeom>
            <a:noFill/>
          </p:spPr>
          <p:txBody>
            <a:bodyPr wrap="none" rtlCol="0">
              <a:spAutoFit/>
            </a:bodyPr>
            <a:lstStyle/>
            <a:p>
              <a:r>
                <a:rPr lang="en-US" sz="2800" dirty="0" err="1" smtClean="0"/>
                <a:t>Cys</a:t>
              </a:r>
              <a:endParaRPr lang="en-US" sz="2800" dirty="0"/>
            </a:p>
          </p:txBody>
        </p:sp>
        <p:sp>
          <p:nvSpPr>
            <p:cNvPr id="29" name="Oval 28"/>
            <p:cNvSpPr/>
            <p:nvPr/>
          </p:nvSpPr>
          <p:spPr>
            <a:xfrm>
              <a:off x="3429000" y="3429000"/>
              <a:ext cx="1447800" cy="1066800"/>
            </a:xfrm>
            <a:prstGeom prst="ellipse">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E2</a:t>
              </a:r>
              <a:endParaRPr lang="en-US" sz="3600" dirty="0"/>
            </a:p>
          </p:txBody>
        </p:sp>
      </p:grpSp>
      <p:grpSp>
        <p:nvGrpSpPr>
          <p:cNvPr id="5" name="Group 45"/>
          <p:cNvGrpSpPr>
            <a:grpSpLocks noChangeAspect="1"/>
          </p:cNvGrpSpPr>
          <p:nvPr/>
        </p:nvGrpSpPr>
        <p:grpSpPr>
          <a:xfrm>
            <a:off x="3566148" y="1371600"/>
            <a:ext cx="6035052" cy="5334000"/>
            <a:chOff x="914401" y="61386"/>
            <a:chExt cx="5486411" cy="4849090"/>
          </a:xfrm>
        </p:grpSpPr>
        <p:sp>
          <p:nvSpPr>
            <p:cNvPr id="49" name="Cloud 48"/>
            <p:cNvSpPr/>
            <p:nvPr/>
          </p:nvSpPr>
          <p:spPr>
            <a:xfrm>
              <a:off x="1828800" y="838200"/>
              <a:ext cx="4114800" cy="4072276"/>
            </a:xfrm>
            <a:prstGeom prst="cloud">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 name="Picture 50" descr="1a3s.png"/>
            <p:cNvPicPr>
              <a:picLocks noChangeAspect="1"/>
            </p:cNvPicPr>
            <p:nvPr/>
          </p:nvPicPr>
          <p:blipFill>
            <a:blip r:embed="rId2" cstate="print"/>
            <a:stretch>
              <a:fillRect/>
            </a:stretch>
          </p:blipFill>
          <p:spPr>
            <a:xfrm>
              <a:off x="914401" y="762001"/>
              <a:ext cx="5486411" cy="4114809"/>
            </a:xfrm>
            <a:prstGeom prst="rect">
              <a:avLst/>
            </a:prstGeom>
          </p:spPr>
        </p:pic>
        <p:sp>
          <p:nvSpPr>
            <p:cNvPr id="53" name="TextBox 52"/>
            <p:cNvSpPr txBox="1"/>
            <p:nvPr/>
          </p:nvSpPr>
          <p:spPr>
            <a:xfrm>
              <a:off x="4322630" y="61386"/>
              <a:ext cx="895350" cy="419695"/>
            </a:xfrm>
            <a:prstGeom prst="rect">
              <a:avLst/>
            </a:prstGeom>
            <a:noFill/>
            <a:ln w="38100">
              <a:solidFill>
                <a:schemeClr val="tx1"/>
              </a:solidFill>
            </a:ln>
          </p:spPr>
          <p:txBody>
            <a:bodyPr wrap="none" rtlCol="0">
              <a:spAutoFit/>
            </a:bodyPr>
            <a:lstStyle/>
            <a:p>
              <a:r>
                <a:rPr lang="en-US" sz="2400" dirty="0" err="1" smtClean="0"/>
                <a:t>Cys</a:t>
              </a:r>
              <a:r>
                <a:rPr lang="en-US" sz="2400" dirty="0" smtClean="0"/>
                <a:t> 93</a:t>
              </a:r>
              <a:endParaRPr lang="en-US" sz="2400" dirty="0"/>
            </a:p>
          </p:txBody>
        </p:sp>
        <p:cxnSp>
          <p:nvCxnSpPr>
            <p:cNvPr id="54" name="Straight Arrow Connector 53"/>
            <p:cNvCxnSpPr>
              <a:stCxn id="53" idx="2"/>
            </p:cNvCxnSpPr>
            <p:nvPr/>
          </p:nvCxnSpPr>
          <p:spPr>
            <a:xfrm flipH="1">
              <a:off x="4253358" y="481081"/>
              <a:ext cx="516947" cy="200485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56" name="Oval 55"/>
          <p:cNvSpPr/>
          <p:nvPr/>
        </p:nvSpPr>
        <p:spPr>
          <a:xfrm>
            <a:off x="4267200" y="4343400"/>
            <a:ext cx="381000" cy="457200"/>
          </a:xfrm>
          <a:prstGeom prst="ellipse">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4038600" y="4114800"/>
            <a:ext cx="381000" cy="381000"/>
          </a:xfrm>
          <a:prstGeom prst="ellipse">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Ubc9 Mutation Datasets</a:t>
            </a:r>
            <a:endParaRPr lang="en-US" dirty="0"/>
          </a:p>
        </p:txBody>
      </p:sp>
      <p:sp>
        <p:nvSpPr>
          <p:cNvPr id="9" name="TextBox 8"/>
          <p:cNvSpPr txBox="1"/>
          <p:nvPr/>
        </p:nvSpPr>
        <p:spPr>
          <a:xfrm>
            <a:off x="533400" y="1542395"/>
            <a:ext cx="8077200" cy="4770537"/>
          </a:xfrm>
          <a:prstGeom prst="rect">
            <a:avLst/>
          </a:prstGeom>
          <a:gradFill flip="none" rotWithShape="1">
            <a:gsLst>
              <a:gs pos="0">
                <a:schemeClr val="accent1">
                  <a:tint val="66000"/>
                  <a:satMod val="160000"/>
                  <a:alpha val="74000"/>
                </a:schemeClr>
              </a:gs>
              <a:gs pos="50000">
                <a:schemeClr val="accent1">
                  <a:tint val="44500"/>
                  <a:satMod val="160000"/>
                </a:schemeClr>
              </a:gs>
              <a:gs pos="100000">
                <a:schemeClr val="accent1">
                  <a:tint val="23500"/>
                  <a:satMod val="160000"/>
                </a:schemeClr>
              </a:gs>
            </a:gsLst>
            <a:lin ang="5400000" scaled="1"/>
            <a:tileRect/>
          </a:gradFill>
          <a:ln>
            <a:solidFill>
              <a:schemeClr val="accent1">
                <a:lumMod val="75000"/>
              </a:schemeClr>
            </a:solidFill>
          </a:ln>
        </p:spPr>
        <p:txBody>
          <a:bodyPr wrap="square" rtlCol="0">
            <a:spAutoFit/>
          </a:bodyPr>
          <a:lstStyle/>
          <a:p>
            <a:r>
              <a:rPr lang="en-US" sz="2800" dirty="0" smtClean="0">
                <a:solidFill>
                  <a:srgbClr val="C00000"/>
                </a:solidFill>
              </a:rPr>
              <a:t>Subset 1: </a:t>
            </a:r>
            <a:r>
              <a:rPr lang="en-US" sz="2800" dirty="0" smtClean="0"/>
              <a:t>high-accuracy subset of </a:t>
            </a:r>
            <a:r>
              <a:rPr lang="en-US" sz="3600" b="1" dirty="0" smtClean="0"/>
              <a:t>219</a:t>
            </a:r>
            <a:r>
              <a:rPr lang="en-US" sz="2800" dirty="0" smtClean="0"/>
              <a:t> </a:t>
            </a:r>
            <a:r>
              <a:rPr lang="en-US" sz="2800" b="1" dirty="0" smtClean="0">
                <a:solidFill>
                  <a:srgbClr val="C00000"/>
                </a:solidFill>
              </a:rPr>
              <a:t>single</a:t>
            </a:r>
            <a:r>
              <a:rPr lang="en-US" sz="2800" dirty="0" smtClean="0"/>
              <a:t> amino acid variants for which at least three independent </a:t>
            </a:r>
            <a:r>
              <a:rPr lang="en-US" sz="2800" dirty="0" err="1" smtClean="0"/>
              <a:t>barcoded</a:t>
            </a:r>
            <a:r>
              <a:rPr lang="en-US" sz="2800" dirty="0" smtClean="0"/>
              <a:t> clones are represented, providing internal replicates of the experiment. (</a:t>
            </a:r>
            <a:r>
              <a:rPr lang="en-US" sz="2800" dirty="0" smtClean="0">
                <a:solidFill>
                  <a:srgbClr val="C00000"/>
                </a:solidFill>
              </a:rPr>
              <a:t>Main focus</a:t>
            </a:r>
            <a:r>
              <a:rPr lang="en-US" sz="2800" dirty="0" smtClean="0"/>
              <a:t>)</a:t>
            </a:r>
          </a:p>
          <a:p>
            <a:endParaRPr lang="en-US" sz="2800" dirty="0" smtClean="0"/>
          </a:p>
          <a:p>
            <a:r>
              <a:rPr lang="en-US" sz="2800" dirty="0" smtClean="0">
                <a:solidFill>
                  <a:srgbClr val="C00000"/>
                </a:solidFill>
              </a:rPr>
              <a:t>Subset 2: </a:t>
            </a:r>
            <a:r>
              <a:rPr lang="en-US" sz="2800" dirty="0" smtClean="0"/>
              <a:t>remaining </a:t>
            </a:r>
            <a:r>
              <a:rPr lang="en-US" sz="3600" b="1" dirty="0" smtClean="0"/>
              <a:t>463</a:t>
            </a:r>
            <a:r>
              <a:rPr lang="en-US" sz="2800" dirty="0" smtClean="0"/>
              <a:t> (of 682 total) </a:t>
            </a:r>
            <a:r>
              <a:rPr lang="en-US" sz="2800" b="1" dirty="0" smtClean="0">
                <a:solidFill>
                  <a:srgbClr val="C00000"/>
                </a:solidFill>
              </a:rPr>
              <a:t>single</a:t>
            </a:r>
            <a:r>
              <a:rPr lang="en-US" sz="2800" dirty="0" smtClean="0"/>
              <a:t> amino acid variants.</a:t>
            </a:r>
          </a:p>
          <a:p>
            <a:endParaRPr lang="en-US" sz="2800" dirty="0" smtClean="0"/>
          </a:p>
          <a:p>
            <a:r>
              <a:rPr lang="en-US" sz="2800" dirty="0" smtClean="0">
                <a:solidFill>
                  <a:srgbClr val="C00000"/>
                </a:solidFill>
              </a:rPr>
              <a:t>Subset 3: </a:t>
            </a:r>
            <a:r>
              <a:rPr lang="en-US" sz="2800" dirty="0" smtClean="0"/>
              <a:t>the additional </a:t>
            </a:r>
            <a:r>
              <a:rPr lang="en-US" sz="3600" b="1" dirty="0" smtClean="0"/>
              <a:t>4,427</a:t>
            </a:r>
            <a:r>
              <a:rPr lang="en-US" sz="2800" dirty="0" smtClean="0"/>
              <a:t> alleles corresponding to clones containing </a:t>
            </a:r>
            <a:r>
              <a:rPr lang="en-US" sz="2800" b="1" dirty="0" smtClean="0">
                <a:solidFill>
                  <a:srgbClr val="C00000"/>
                </a:solidFill>
              </a:rPr>
              <a:t>two or more</a:t>
            </a:r>
            <a:r>
              <a:rPr lang="en-US" sz="2800" dirty="0" smtClean="0"/>
              <a:t> amino acid variants.</a:t>
            </a:r>
            <a:endParaRPr lang="en-US"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1905000"/>
            <a:ext cx="8534400" cy="2862322"/>
          </a:xfrm>
          <a:prstGeom prst="rect">
            <a:avLst/>
          </a:prstGeom>
          <a:noFill/>
        </p:spPr>
        <p:txBody>
          <a:bodyPr wrap="square" rtlCol="0">
            <a:spAutoFit/>
          </a:bodyPr>
          <a:lstStyle/>
          <a:p>
            <a:r>
              <a:rPr lang="en-US" sz="3600" b="1" dirty="0" smtClean="0"/>
              <a:t>9</a:t>
            </a:r>
            <a:r>
              <a:rPr lang="en-US" sz="3600" dirty="0" smtClean="0"/>
              <a:t> groups participated (</a:t>
            </a:r>
            <a:r>
              <a:rPr lang="en-US" sz="3600" b="1" dirty="0" smtClean="0"/>
              <a:t>39</a:t>
            </a:r>
            <a:r>
              <a:rPr lang="en-US" sz="3600" dirty="0" smtClean="0"/>
              <a:t> to </a:t>
            </a:r>
            <a:r>
              <a:rPr lang="en-US" sz="3600" b="1" dirty="0" smtClean="0"/>
              <a:t>47</a:t>
            </a:r>
            <a:r>
              <a:rPr lang="en-US" sz="3600" dirty="0" smtClean="0"/>
              <a:t>)</a:t>
            </a:r>
          </a:p>
          <a:p>
            <a:endParaRPr lang="en-US" sz="3600" dirty="0" smtClean="0"/>
          </a:p>
          <a:p>
            <a:endParaRPr lang="en-US" sz="3600" dirty="0" smtClean="0"/>
          </a:p>
          <a:p>
            <a:r>
              <a:rPr lang="en-US" sz="3600" dirty="0" smtClean="0"/>
              <a:t>Some groups submitted several predictions, </a:t>
            </a:r>
            <a:br>
              <a:rPr lang="en-US" sz="3600" dirty="0" smtClean="0"/>
            </a:br>
            <a:r>
              <a:rPr lang="en-US" sz="3600" dirty="0" smtClean="0"/>
              <a:t>					e.g. 44_1 and 44_2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609600"/>
            <a:ext cx="8610600" cy="4524315"/>
          </a:xfrm>
          <a:prstGeom prst="rect">
            <a:avLst/>
          </a:prstGeom>
          <a:noFill/>
        </p:spPr>
        <p:txBody>
          <a:bodyPr wrap="square" rtlCol="0">
            <a:spAutoFit/>
          </a:bodyPr>
          <a:lstStyle/>
          <a:p>
            <a:r>
              <a:rPr lang="en-US" sz="3200" b="1" dirty="0" smtClean="0">
                <a:solidFill>
                  <a:srgbClr val="C00000"/>
                </a:solidFill>
              </a:rPr>
              <a:t>Our tasks:</a:t>
            </a:r>
          </a:p>
          <a:p>
            <a:endParaRPr lang="en-US" sz="3200" dirty="0" smtClean="0"/>
          </a:p>
          <a:p>
            <a:r>
              <a:rPr lang="en-US" sz="3200" b="1" dirty="0" smtClean="0"/>
              <a:t>1. </a:t>
            </a:r>
            <a:r>
              <a:rPr lang="en-US" sz="3200" dirty="0" smtClean="0"/>
              <a:t>Develop a comprehensive and rigorous </a:t>
            </a:r>
            <a:r>
              <a:rPr lang="en-US" sz="3200" b="1" dirty="0" smtClean="0"/>
              <a:t>assessment scheme</a:t>
            </a:r>
            <a:r>
              <a:rPr lang="en-US" sz="3200" dirty="0" smtClean="0"/>
              <a:t>, with positive and negative controls, and ranks the groups by their performance;</a:t>
            </a:r>
          </a:p>
          <a:p>
            <a:endParaRPr lang="en-US" sz="3200" dirty="0" smtClean="0"/>
          </a:p>
          <a:p>
            <a:r>
              <a:rPr lang="en-US" sz="3200" b="1" dirty="0" smtClean="0">
                <a:solidFill>
                  <a:schemeClr val="bg1"/>
                </a:solidFill>
              </a:rPr>
              <a:t>2. </a:t>
            </a:r>
            <a:r>
              <a:rPr lang="en-US" sz="3200" dirty="0" smtClean="0">
                <a:solidFill>
                  <a:schemeClr val="bg1"/>
                </a:solidFill>
              </a:rPr>
              <a:t>Compare predictions for different mutations and see </a:t>
            </a:r>
            <a:r>
              <a:rPr lang="en-US" sz="3200" b="1" dirty="0" smtClean="0">
                <a:solidFill>
                  <a:schemeClr val="bg1"/>
                </a:solidFill>
              </a:rPr>
              <a:t>what works and what does not</a:t>
            </a:r>
            <a:r>
              <a:rPr lang="en-US" sz="3200" dirty="0" smtClean="0">
                <a:solidFill>
                  <a:schemeClr val="bg1"/>
                </a:solidFill>
              </a:rPr>
              <a: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609600"/>
            <a:ext cx="8610600" cy="4524315"/>
          </a:xfrm>
          <a:prstGeom prst="rect">
            <a:avLst/>
          </a:prstGeom>
          <a:noFill/>
        </p:spPr>
        <p:txBody>
          <a:bodyPr wrap="square" rtlCol="0">
            <a:spAutoFit/>
          </a:bodyPr>
          <a:lstStyle/>
          <a:p>
            <a:r>
              <a:rPr lang="en-US" sz="3200" b="1" dirty="0" smtClean="0">
                <a:solidFill>
                  <a:srgbClr val="C00000"/>
                </a:solidFill>
              </a:rPr>
              <a:t>Our tasks:</a:t>
            </a:r>
          </a:p>
          <a:p>
            <a:endParaRPr lang="en-US" sz="3200" dirty="0" smtClean="0"/>
          </a:p>
          <a:p>
            <a:r>
              <a:rPr lang="en-US" sz="3200" b="1" dirty="0" smtClean="0"/>
              <a:t>1. </a:t>
            </a:r>
            <a:r>
              <a:rPr lang="en-US" sz="3200" dirty="0" smtClean="0"/>
              <a:t>Develop a comprehensive and rigorous </a:t>
            </a:r>
            <a:r>
              <a:rPr lang="en-US" sz="3200" b="1" dirty="0" smtClean="0"/>
              <a:t>assessment scheme</a:t>
            </a:r>
            <a:r>
              <a:rPr lang="en-US" sz="3200" dirty="0" smtClean="0"/>
              <a:t>, with positive and negative controls, and ranks the groups by their performance;</a:t>
            </a:r>
          </a:p>
          <a:p>
            <a:endParaRPr lang="en-US" sz="3200" dirty="0" smtClean="0"/>
          </a:p>
          <a:p>
            <a:r>
              <a:rPr lang="en-US" sz="3200" b="1" dirty="0" smtClean="0"/>
              <a:t>2. </a:t>
            </a:r>
            <a:r>
              <a:rPr lang="en-US" sz="3200" dirty="0" smtClean="0"/>
              <a:t>Compare predictions for different mutations and see </a:t>
            </a:r>
            <a:r>
              <a:rPr lang="en-US" sz="3200" b="1" dirty="0" smtClean="0"/>
              <a:t>what works and what does not</a:t>
            </a:r>
            <a:r>
              <a:rPr lang="en-US" sz="3200" dirty="0" smtClean="0"/>
              <a: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Ubc9 Mutation Datasets</a:t>
            </a:r>
            <a:endParaRPr lang="en-US" dirty="0"/>
          </a:p>
        </p:txBody>
      </p:sp>
      <p:graphicFrame>
        <p:nvGraphicFramePr>
          <p:cNvPr id="4" name="Chart 3"/>
          <p:cNvGraphicFramePr/>
          <p:nvPr/>
        </p:nvGraphicFramePr>
        <p:xfrm>
          <a:off x="733425" y="1466850"/>
          <a:ext cx="7677150" cy="3924300"/>
        </p:xfrm>
        <a:graphic>
          <a:graphicData uri="http://schemas.openxmlformats.org/drawingml/2006/chart">
            <c:chart xmlns:c="http://schemas.openxmlformats.org/drawingml/2006/chart" xmlns:r="http://schemas.openxmlformats.org/officeDocument/2006/relationships" r:id="rId2"/>
          </a:graphicData>
        </a:graphic>
      </p:graphicFrame>
      <p:grpSp>
        <p:nvGrpSpPr>
          <p:cNvPr id="3" name="Group 9"/>
          <p:cNvGrpSpPr/>
          <p:nvPr/>
        </p:nvGrpSpPr>
        <p:grpSpPr>
          <a:xfrm>
            <a:off x="4165721" y="2133600"/>
            <a:ext cx="4368679" cy="2281460"/>
            <a:chOff x="4165721" y="2133600"/>
            <a:chExt cx="4368679" cy="2281460"/>
          </a:xfrm>
        </p:grpSpPr>
        <p:sp>
          <p:nvSpPr>
            <p:cNvPr id="5" name="Oval 4"/>
            <p:cNvSpPr/>
            <p:nvPr/>
          </p:nvSpPr>
          <p:spPr>
            <a:xfrm rot="840506">
              <a:off x="4165721" y="3186524"/>
              <a:ext cx="1921975" cy="1228536"/>
            </a:xfrm>
            <a:prstGeom prst="ellipse">
              <a:avLst/>
            </a:prstGeom>
            <a:no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400800" y="2133600"/>
              <a:ext cx="2133600" cy="923330"/>
            </a:xfrm>
            <a:prstGeom prst="rect">
              <a:avLst/>
            </a:prstGeom>
            <a:gradFill flip="none" rotWithShape="1">
              <a:gsLst>
                <a:gs pos="0">
                  <a:srgbClr val="FF00FF">
                    <a:tint val="66000"/>
                    <a:satMod val="160000"/>
                  </a:srgbClr>
                </a:gs>
                <a:gs pos="50000">
                  <a:srgbClr val="FF00FF">
                    <a:tint val="44500"/>
                    <a:satMod val="160000"/>
                  </a:srgbClr>
                </a:gs>
                <a:gs pos="100000">
                  <a:srgbClr val="FF00FF">
                    <a:tint val="23500"/>
                    <a:satMod val="160000"/>
                  </a:srgbClr>
                </a:gs>
              </a:gsLst>
              <a:lin ang="5400000" scaled="1"/>
              <a:tileRect/>
            </a:gradFill>
            <a:ln w="28575">
              <a:solidFill>
                <a:schemeClr val="tx1"/>
              </a:solidFill>
            </a:ln>
          </p:spPr>
          <p:txBody>
            <a:bodyPr wrap="square" rtlCol="0">
              <a:spAutoFit/>
            </a:bodyPr>
            <a:lstStyle/>
            <a:p>
              <a:pPr algn="ctr"/>
              <a:r>
                <a:rPr lang="en-US" dirty="0" smtClean="0"/>
                <a:t>Subset3 has relatively few wild type Mutations</a:t>
              </a:r>
              <a:endParaRPr lang="en-US" dirty="0"/>
            </a:p>
          </p:txBody>
        </p:sp>
        <p:cxnSp>
          <p:nvCxnSpPr>
            <p:cNvPr id="8" name="Straight Connector 7"/>
            <p:cNvCxnSpPr>
              <a:stCxn id="6" idx="1"/>
            </p:cNvCxnSpPr>
            <p:nvPr/>
          </p:nvCxnSpPr>
          <p:spPr>
            <a:xfrm flipH="1">
              <a:off x="5638800" y="2595265"/>
              <a:ext cx="762000" cy="7575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 name="Group 8"/>
          <p:cNvGrpSpPr/>
          <p:nvPr/>
        </p:nvGrpSpPr>
        <p:grpSpPr>
          <a:xfrm>
            <a:off x="1371600" y="4876800"/>
            <a:ext cx="6934200" cy="1636931"/>
            <a:chOff x="1371600" y="4876800"/>
            <a:chExt cx="6934200" cy="1636931"/>
          </a:xfrm>
        </p:grpSpPr>
        <p:cxnSp>
          <p:nvCxnSpPr>
            <p:cNvPr id="10" name="Straight Arrow Connector 9"/>
            <p:cNvCxnSpPr/>
            <p:nvPr/>
          </p:nvCxnSpPr>
          <p:spPr>
            <a:xfrm flipV="1">
              <a:off x="3352800" y="4876800"/>
              <a:ext cx="0" cy="1066800"/>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4343400" y="4876800"/>
              <a:ext cx="0" cy="1066800"/>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5791200" y="4876800"/>
              <a:ext cx="0" cy="1066800"/>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371600" y="5867400"/>
              <a:ext cx="6934200" cy="646331"/>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ln>
              <a:solidFill>
                <a:schemeClr val="accent4">
                  <a:lumMod val="50000"/>
                </a:schemeClr>
              </a:solidFill>
            </a:ln>
          </p:spPr>
          <p:txBody>
            <a:bodyPr wrap="square" rtlCol="0">
              <a:spAutoFit/>
            </a:bodyPr>
            <a:lstStyle/>
            <a:p>
              <a:pPr algn="ctr"/>
              <a:r>
                <a:rPr lang="en-US" sz="3600" dirty="0" smtClean="0">
                  <a:solidFill>
                    <a:schemeClr val="accent4">
                      <a:lumMod val="50000"/>
                    </a:schemeClr>
                  </a:solidFill>
                </a:rPr>
                <a:t>Categories</a:t>
              </a:r>
              <a:endParaRPr lang="en-US" sz="3600" dirty="0">
                <a:solidFill>
                  <a:schemeClr val="accent4">
                    <a:lumMod val="50000"/>
                  </a:schemeClr>
                </a:solidFill>
              </a:endParaRPr>
            </a:p>
          </p:txBody>
        </p:sp>
        <p:sp>
          <p:nvSpPr>
            <p:cNvPr id="14" name="TextBox 13"/>
            <p:cNvSpPr txBox="1"/>
            <p:nvPr/>
          </p:nvSpPr>
          <p:spPr>
            <a:xfrm>
              <a:off x="1781820" y="5410200"/>
              <a:ext cx="5932201" cy="369332"/>
            </a:xfrm>
            <a:prstGeom prst="rect">
              <a:avLst/>
            </a:prstGeom>
            <a:noFill/>
          </p:spPr>
          <p:txBody>
            <a:bodyPr wrap="none" rtlCol="0">
              <a:spAutoFit/>
            </a:bodyPr>
            <a:lstStyle/>
            <a:p>
              <a:r>
                <a:rPr lang="en-US" b="1" dirty="0" smtClean="0">
                  <a:solidFill>
                    <a:schemeClr val="accent4">
                      <a:lumMod val="50000"/>
                    </a:schemeClr>
                  </a:solidFill>
                </a:rPr>
                <a:t>Deleterious            +/-           Wild Type                   </a:t>
              </a:r>
              <a:r>
                <a:rPr lang="en-US" b="1" dirty="0" err="1" smtClean="0">
                  <a:solidFill>
                    <a:schemeClr val="accent4">
                      <a:lumMod val="50000"/>
                    </a:schemeClr>
                  </a:solidFill>
                </a:rPr>
                <a:t>Advantagous</a:t>
              </a:r>
              <a:endParaRPr lang="en-US" b="1" dirty="0">
                <a:solidFill>
                  <a:schemeClr val="accent4">
                    <a:lumMod val="50000"/>
                  </a:schemeClr>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2133600"/>
            <a:ext cx="7467600" cy="2554545"/>
          </a:xfrm>
          <a:prstGeom prst="rect">
            <a:avLst/>
          </a:prstGeom>
          <a:noFill/>
        </p:spPr>
        <p:txBody>
          <a:bodyPr wrap="square" rtlCol="0">
            <a:spAutoFit/>
          </a:bodyPr>
          <a:lstStyle/>
          <a:p>
            <a:r>
              <a:rPr lang="en-US" sz="3200" b="1" dirty="0" smtClean="0"/>
              <a:t>Predictors were given the scores.</a:t>
            </a:r>
          </a:p>
          <a:p>
            <a:endParaRPr lang="en-US" sz="3200" b="1" dirty="0" smtClean="0"/>
          </a:p>
          <a:p>
            <a:endParaRPr lang="en-US" sz="3200" b="1" dirty="0" smtClean="0"/>
          </a:p>
          <a:p>
            <a:endParaRPr lang="en-US" sz="3200" b="1" dirty="0" smtClean="0"/>
          </a:p>
          <a:p>
            <a:r>
              <a:rPr lang="en-US" sz="3200" b="1" dirty="0" smtClean="0"/>
              <a:t>The task was to assign mutations to them!</a:t>
            </a:r>
            <a:endParaRPr lang="en-US" sz="3200" b="1" dirty="0" smtClean="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183880" cy="1051560"/>
          </a:xfrm>
        </p:spPr>
        <p:txBody>
          <a:bodyPr/>
          <a:lstStyle/>
          <a:p>
            <a:pPr algn="l"/>
            <a:r>
              <a:rPr lang="en-US" dirty="0" smtClean="0"/>
              <a:t>Prediction Score Distributions</a:t>
            </a:r>
            <a:endParaRPr lang="en-US" dirty="0"/>
          </a:p>
        </p:txBody>
      </p:sp>
      <p:pic>
        <p:nvPicPr>
          <p:cNvPr id="4" name="Picture 5"/>
          <p:cNvPicPr>
            <a:picLocks noChangeAspect="1" noChangeArrowheads="1"/>
          </p:cNvPicPr>
          <p:nvPr/>
        </p:nvPicPr>
        <p:blipFill>
          <a:blip r:embed="rId2" cstate="print"/>
          <a:srcRect/>
          <a:stretch>
            <a:fillRect/>
          </a:stretch>
        </p:blipFill>
        <p:spPr bwMode="auto">
          <a:xfrm>
            <a:off x="0" y="1295400"/>
            <a:ext cx="6599185" cy="4565650"/>
          </a:xfrm>
          <a:prstGeom prst="rect">
            <a:avLst/>
          </a:prstGeom>
          <a:noFill/>
          <a:ln w="9525">
            <a:noFill/>
            <a:miter lim="800000"/>
            <a:headEnd/>
            <a:tailEnd/>
          </a:ln>
          <a:effectLst/>
        </p:spPr>
      </p:pic>
      <p:sp>
        <p:nvSpPr>
          <p:cNvPr id="5" name="TextBox 4"/>
          <p:cNvSpPr txBox="1"/>
          <p:nvPr/>
        </p:nvSpPr>
        <p:spPr>
          <a:xfrm rot="20824738">
            <a:off x="4843569" y="5235917"/>
            <a:ext cx="1226619" cy="523220"/>
          </a:xfrm>
          <a:prstGeom prst="rect">
            <a:avLst/>
          </a:prstGeom>
          <a:noFill/>
        </p:spPr>
        <p:txBody>
          <a:bodyPr wrap="none" rtlCol="0">
            <a:spAutoFit/>
          </a:bodyPr>
          <a:lstStyle/>
          <a:p>
            <a:pPr algn="ctr"/>
            <a:r>
              <a:rPr lang="en-US" sz="1400" dirty="0" smtClean="0">
                <a:latin typeface="Arial Narrow" pitchFamily="34" charset="0"/>
              </a:rPr>
              <a:t> </a:t>
            </a:r>
          </a:p>
          <a:p>
            <a:pPr algn="ctr"/>
            <a:r>
              <a:rPr lang="en-US" sz="1400" dirty="0" smtClean="0">
                <a:latin typeface="Arial Narrow" pitchFamily="34" charset="0"/>
              </a:rPr>
              <a:t>(ordered by KS)</a:t>
            </a:r>
          </a:p>
        </p:txBody>
      </p:sp>
      <p:sp>
        <p:nvSpPr>
          <p:cNvPr id="6" name="TextBox 5"/>
          <p:cNvSpPr txBox="1"/>
          <p:nvPr/>
        </p:nvSpPr>
        <p:spPr>
          <a:xfrm rot="1135607">
            <a:off x="989027" y="4948782"/>
            <a:ext cx="1904689" cy="307777"/>
          </a:xfrm>
          <a:prstGeom prst="rect">
            <a:avLst/>
          </a:prstGeom>
          <a:noFill/>
        </p:spPr>
        <p:txBody>
          <a:bodyPr wrap="none" rtlCol="0">
            <a:spAutoFit/>
          </a:bodyPr>
          <a:lstStyle/>
          <a:p>
            <a:pPr algn="ctr"/>
            <a:r>
              <a:rPr lang="en-US" sz="1400" dirty="0" smtClean="0">
                <a:latin typeface="Arial Narrow" pitchFamily="34" charset="0"/>
              </a:rPr>
              <a:t>Competitive Growth Score</a:t>
            </a:r>
          </a:p>
        </p:txBody>
      </p:sp>
      <p:sp>
        <p:nvSpPr>
          <p:cNvPr id="7" name="TextBox 6"/>
          <p:cNvSpPr txBox="1"/>
          <p:nvPr/>
        </p:nvSpPr>
        <p:spPr>
          <a:xfrm rot="16200000">
            <a:off x="-492166" y="2778168"/>
            <a:ext cx="1596912" cy="307777"/>
          </a:xfrm>
          <a:prstGeom prst="rect">
            <a:avLst/>
          </a:prstGeom>
          <a:noFill/>
        </p:spPr>
        <p:txBody>
          <a:bodyPr wrap="none" rtlCol="0">
            <a:spAutoFit/>
          </a:bodyPr>
          <a:lstStyle/>
          <a:p>
            <a:pPr algn="ctr"/>
            <a:r>
              <a:rPr lang="en-US" sz="1400" dirty="0" smtClean="0">
                <a:latin typeface="Arial Narrow" pitchFamily="34" charset="0"/>
              </a:rPr>
              <a:t> Number of mutations</a:t>
            </a:r>
          </a:p>
        </p:txBody>
      </p:sp>
      <p:sp>
        <p:nvSpPr>
          <p:cNvPr id="8" name="TextBox 7"/>
          <p:cNvSpPr txBox="1"/>
          <p:nvPr/>
        </p:nvSpPr>
        <p:spPr>
          <a:xfrm>
            <a:off x="6248400" y="914400"/>
            <a:ext cx="2895600" cy="461665"/>
          </a:xfrm>
          <a:prstGeom prst="rect">
            <a:avLst/>
          </a:prstGeom>
          <a:solidFill>
            <a:schemeClr val="accent1">
              <a:lumMod val="60000"/>
              <a:lumOff val="40000"/>
            </a:schemeClr>
          </a:solidFill>
          <a:ln>
            <a:solidFill>
              <a:schemeClr val="tx2">
                <a:lumMod val="75000"/>
              </a:schemeClr>
            </a:solidFill>
          </a:ln>
        </p:spPr>
        <p:txBody>
          <a:bodyPr wrap="square" rtlCol="0">
            <a:spAutoFit/>
          </a:bodyPr>
          <a:lstStyle/>
          <a:p>
            <a:pPr algn="ctr"/>
            <a:r>
              <a:rPr lang="en-US" sz="2400" b="1" dirty="0" smtClean="0">
                <a:solidFill>
                  <a:schemeClr val="accent1">
                    <a:lumMod val="75000"/>
                  </a:schemeClr>
                </a:solidFill>
              </a:rPr>
              <a:t>KS Tests</a:t>
            </a:r>
            <a:endParaRPr lang="en-US" sz="2400" b="1" dirty="0">
              <a:solidFill>
                <a:schemeClr val="accent1">
                  <a:lumMod val="75000"/>
                </a:schemeClr>
              </a:solidFill>
            </a:endParaRPr>
          </a:p>
        </p:txBody>
      </p:sp>
      <p:graphicFrame>
        <p:nvGraphicFramePr>
          <p:cNvPr id="10" name="Table 9"/>
          <p:cNvGraphicFramePr>
            <a:graphicFrameLocks noGrp="1"/>
          </p:cNvGraphicFramePr>
          <p:nvPr/>
        </p:nvGraphicFramePr>
        <p:xfrm>
          <a:off x="6324601" y="1447800"/>
          <a:ext cx="2743199" cy="5257800"/>
        </p:xfrm>
        <a:graphic>
          <a:graphicData uri="http://schemas.openxmlformats.org/drawingml/2006/table">
            <a:tbl>
              <a:tblPr>
                <a:tableStyleId>{69C7853C-536D-4A76-A0AE-DD22124D55A5}</a:tableStyleId>
              </a:tblPr>
              <a:tblGrid>
                <a:gridCol w="992981"/>
                <a:gridCol w="988219"/>
                <a:gridCol w="761999"/>
              </a:tblGrid>
              <a:tr h="381000">
                <a:tc>
                  <a:txBody>
                    <a:bodyPr/>
                    <a:lstStyle/>
                    <a:p>
                      <a:pPr algn="ctr" fontAlgn="b"/>
                      <a:r>
                        <a:rPr lang="en-US" sz="2000" b="0" i="0" u="none" strike="noStrike" dirty="0" smtClean="0">
                          <a:solidFill>
                            <a:srgbClr val="000000"/>
                          </a:solidFill>
                          <a:latin typeface="Calibri"/>
                        </a:rPr>
                        <a:t>Group</a:t>
                      </a:r>
                      <a:endParaRPr lang="en-US" sz="2000" b="0" i="0" u="none" strike="noStrike" dirty="0">
                        <a:solidFill>
                          <a:srgbClr val="000000"/>
                        </a:solidFill>
                        <a:latin typeface="Calibri"/>
                      </a:endParaRPr>
                    </a:p>
                  </a:txBody>
                  <a:tcPr marL="0" marR="0" marT="0" marB="0" anchor="b"/>
                </a:tc>
                <a:tc>
                  <a:txBody>
                    <a:bodyPr/>
                    <a:lstStyle/>
                    <a:p>
                      <a:pPr algn="ctr" fontAlgn="b"/>
                      <a:r>
                        <a:rPr lang="en-US" sz="2000" b="0" i="0" u="none" strike="noStrike" dirty="0">
                          <a:solidFill>
                            <a:srgbClr val="000000"/>
                          </a:solidFill>
                          <a:latin typeface="Calibri"/>
                        </a:rPr>
                        <a:t>static(D)</a:t>
                      </a:r>
                    </a:p>
                  </a:txBody>
                  <a:tcPr marL="0" marR="0" marT="0" marB="0" anchor="b"/>
                </a:tc>
                <a:tc>
                  <a:txBody>
                    <a:bodyPr/>
                    <a:lstStyle/>
                    <a:p>
                      <a:pPr algn="ctr" fontAlgn="b"/>
                      <a:r>
                        <a:rPr lang="en-US" sz="2000" b="0" i="0" u="none" strike="noStrike" dirty="0" smtClean="0">
                          <a:solidFill>
                            <a:srgbClr val="000000"/>
                          </a:solidFill>
                          <a:latin typeface="Calibri"/>
                        </a:rPr>
                        <a:t>p</a:t>
                      </a:r>
                      <a:endParaRPr lang="en-US" sz="2000" b="0" i="0" u="none" strike="noStrike" dirty="0">
                        <a:solidFill>
                          <a:srgbClr val="000000"/>
                        </a:solidFill>
                        <a:latin typeface="Calibri"/>
                      </a:endParaRPr>
                    </a:p>
                  </a:txBody>
                  <a:tcPr marL="0" marR="0" marT="0" marB="0" anchor="b"/>
                </a:tc>
              </a:tr>
              <a:tr h="294867">
                <a:tc>
                  <a:txBody>
                    <a:bodyPr/>
                    <a:lstStyle/>
                    <a:p>
                      <a:pPr algn="ctr" fontAlgn="b"/>
                      <a:r>
                        <a:rPr lang="en-US" sz="2000" b="1" i="0" u="none" strike="noStrike" dirty="0" smtClean="0">
                          <a:solidFill>
                            <a:srgbClr val="FF0000"/>
                          </a:solidFill>
                          <a:latin typeface="Calibri"/>
                        </a:rPr>
                        <a:t>47-1</a:t>
                      </a:r>
                      <a:endParaRPr lang="en-US" sz="2000" b="1" i="0" u="none" strike="noStrike" dirty="0">
                        <a:solidFill>
                          <a:srgbClr val="FF0000"/>
                        </a:solidFill>
                        <a:latin typeface="Calibri"/>
                      </a:endParaRPr>
                    </a:p>
                  </a:txBody>
                  <a:tcPr marL="0" marR="0" marT="0" marB="0" anchor="b"/>
                </a:tc>
                <a:tc>
                  <a:txBody>
                    <a:bodyPr/>
                    <a:lstStyle/>
                    <a:p>
                      <a:pPr algn="ctr" fontAlgn="b"/>
                      <a:r>
                        <a:rPr lang="en-US" sz="2000" b="1" i="0" u="none" strike="noStrike" dirty="0">
                          <a:solidFill>
                            <a:srgbClr val="FF0000"/>
                          </a:solidFill>
                          <a:latin typeface="Calibri"/>
                        </a:rPr>
                        <a:t>0.02</a:t>
                      </a:r>
                    </a:p>
                  </a:txBody>
                  <a:tcPr marL="0" marR="0" marT="0" marB="0" anchor="b"/>
                </a:tc>
                <a:tc>
                  <a:txBody>
                    <a:bodyPr/>
                    <a:lstStyle/>
                    <a:p>
                      <a:pPr algn="ctr" fontAlgn="b"/>
                      <a:r>
                        <a:rPr lang="en-US" sz="2000" b="1" i="0" u="none" strike="noStrike" dirty="0" smtClean="0">
                          <a:solidFill>
                            <a:srgbClr val="FF0000"/>
                          </a:solidFill>
                          <a:latin typeface="Calibri"/>
                        </a:rPr>
                        <a:t>1.0</a:t>
                      </a:r>
                      <a:endParaRPr lang="en-US" sz="2000" b="1" i="0" u="none" strike="noStrike" dirty="0">
                        <a:solidFill>
                          <a:srgbClr val="FF0000"/>
                        </a:solidFill>
                        <a:latin typeface="Calibri"/>
                      </a:endParaRPr>
                    </a:p>
                  </a:txBody>
                  <a:tcPr marL="0" marR="0" marT="0" marB="0" anchor="b"/>
                </a:tc>
              </a:tr>
              <a:tr h="294867">
                <a:tc>
                  <a:txBody>
                    <a:bodyPr/>
                    <a:lstStyle/>
                    <a:p>
                      <a:pPr algn="ctr" fontAlgn="b"/>
                      <a:r>
                        <a:rPr lang="en-US" sz="2000" b="1" i="0" u="none" strike="noStrike" dirty="0" smtClean="0">
                          <a:solidFill>
                            <a:srgbClr val="FF0000"/>
                          </a:solidFill>
                          <a:latin typeface="Calibri"/>
                        </a:rPr>
                        <a:t>47-2</a:t>
                      </a:r>
                      <a:endParaRPr lang="en-US" sz="2000" b="1" i="0" u="none" strike="noStrike" dirty="0">
                        <a:solidFill>
                          <a:srgbClr val="FF0000"/>
                        </a:solidFill>
                        <a:latin typeface="Calibri"/>
                      </a:endParaRPr>
                    </a:p>
                  </a:txBody>
                  <a:tcPr marL="0" marR="0" marT="0" marB="0" anchor="b"/>
                </a:tc>
                <a:tc>
                  <a:txBody>
                    <a:bodyPr/>
                    <a:lstStyle/>
                    <a:p>
                      <a:pPr algn="ctr" fontAlgn="b"/>
                      <a:r>
                        <a:rPr lang="en-US" sz="2000" b="1" i="0" u="none" strike="noStrike" dirty="0">
                          <a:solidFill>
                            <a:srgbClr val="FF0000"/>
                          </a:solidFill>
                          <a:latin typeface="Calibri"/>
                        </a:rPr>
                        <a:t>0.08</a:t>
                      </a:r>
                    </a:p>
                  </a:txBody>
                  <a:tcPr marL="0" marR="0" marT="0" marB="0" anchor="b"/>
                </a:tc>
                <a:tc>
                  <a:txBody>
                    <a:bodyPr/>
                    <a:lstStyle/>
                    <a:p>
                      <a:pPr algn="ctr" fontAlgn="b"/>
                      <a:r>
                        <a:rPr lang="en-US" sz="2000" b="1" i="0" u="none" strike="noStrike" dirty="0" smtClean="0">
                          <a:solidFill>
                            <a:srgbClr val="FF0000"/>
                          </a:solidFill>
                          <a:latin typeface="Calibri"/>
                        </a:rPr>
                        <a:t>0.49</a:t>
                      </a:r>
                      <a:endParaRPr lang="en-US" sz="2000" b="1" i="0" u="none" strike="noStrike" dirty="0">
                        <a:solidFill>
                          <a:srgbClr val="FF0000"/>
                        </a:solidFill>
                        <a:latin typeface="Calibri"/>
                      </a:endParaRPr>
                    </a:p>
                  </a:txBody>
                  <a:tcPr marL="0" marR="0" marT="0" marB="0" anchor="b"/>
                </a:tc>
              </a:tr>
              <a:tr h="294867">
                <a:tc>
                  <a:txBody>
                    <a:bodyPr/>
                    <a:lstStyle/>
                    <a:p>
                      <a:pPr algn="ctr" fontAlgn="b"/>
                      <a:r>
                        <a:rPr lang="en-US" sz="2000" b="1" i="0" u="none" strike="noStrike" dirty="0" smtClean="0">
                          <a:solidFill>
                            <a:srgbClr val="FF0000"/>
                          </a:solidFill>
                          <a:latin typeface="Calibri"/>
                        </a:rPr>
                        <a:t>40-1</a:t>
                      </a:r>
                      <a:endParaRPr lang="en-US" sz="2000" b="1" i="0" u="none" strike="noStrike" dirty="0">
                        <a:solidFill>
                          <a:srgbClr val="FF0000"/>
                        </a:solidFill>
                        <a:latin typeface="Calibri"/>
                      </a:endParaRPr>
                    </a:p>
                  </a:txBody>
                  <a:tcPr marL="0" marR="0" marT="0" marB="0" anchor="b"/>
                </a:tc>
                <a:tc>
                  <a:txBody>
                    <a:bodyPr/>
                    <a:lstStyle/>
                    <a:p>
                      <a:pPr algn="ctr" fontAlgn="b"/>
                      <a:r>
                        <a:rPr lang="en-US" sz="2000" b="1" i="0" u="none" strike="noStrike" dirty="0">
                          <a:solidFill>
                            <a:srgbClr val="FF0000"/>
                          </a:solidFill>
                          <a:latin typeface="Calibri"/>
                        </a:rPr>
                        <a:t>0.09</a:t>
                      </a:r>
                    </a:p>
                  </a:txBody>
                  <a:tcPr marL="0" marR="0" marT="0" marB="0" anchor="b"/>
                </a:tc>
                <a:tc>
                  <a:txBody>
                    <a:bodyPr/>
                    <a:lstStyle/>
                    <a:p>
                      <a:pPr algn="ctr" fontAlgn="b"/>
                      <a:r>
                        <a:rPr lang="en-US" sz="2000" b="1" i="0" u="none" strike="noStrike" dirty="0" smtClean="0">
                          <a:solidFill>
                            <a:srgbClr val="FF0000"/>
                          </a:solidFill>
                          <a:latin typeface="Calibri"/>
                        </a:rPr>
                        <a:t>0.29</a:t>
                      </a:r>
                      <a:endParaRPr lang="en-US" sz="2000" b="1" i="0" u="none" strike="noStrike" dirty="0">
                        <a:solidFill>
                          <a:srgbClr val="FF0000"/>
                        </a:solidFill>
                        <a:latin typeface="Calibri"/>
                      </a:endParaRPr>
                    </a:p>
                  </a:txBody>
                  <a:tcPr marL="0" marR="0" marT="0" marB="0" anchor="b"/>
                </a:tc>
              </a:tr>
              <a:tr h="294867">
                <a:tc>
                  <a:txBody>
                    <a:bodyPr/>
                    <a:lstStyle/>
                    <a:p>
                      <a:pPr algn="ctr" fontAlgn="b"/>
                      <a:r>
                        <a:rPr lang="en-US" sz="2000" b="0" i="0" u="none" strike="noStrike" dirty="0" smtClean="0">
                          <a:solidFill>
                            <a:srgbClr val="000000"/>
                          </a:solidFill>
                          <a:latin typeface="Calibri"/>
                        </a:rPr>
                        <a:t>44-1</a:t>
                      </a:r>
                      <a:endParaRPr lang="en-US" sz="2000" b="0" i="0" u="none" strike="noStrike" dirty="0">
                        <a:solidFill>
                          <a:srgbClr val="000000"/>
                        </a:solidFill>
                        <a:latin typeface="Calibri"/>
                      </a:endParaRPr>
                    </a:p>
                  </a:txBody>
                  <a:tcPr marL="0" marR="0" marT="0" marB="0" anchor="b"/>
                </a:tc>
                <a:tc>
                  <a:txBody>
                    <a:bodyPr/>
                    <a:lstStyle/>
                    <a:p>
                      <a:pPr algn="ctr" fontAlgn="b"/>
                      <a:r>
                        <a:rPr lang="en-US" sz="2000" b="0" i="0" u="none" strike="noStrike" dirty="0">
                          <a:solidFill>
                            <a:srgbClr val="000000"/>
                          </a:solidFill>
                          <a:latin typeface="Calibri"/>
                        </a:rPr>
                        <a:t>0.13</a:t>
                      </a:r>
                    </a:p>
                  </a:txBody>
                  <a:tcPr marL="0" marR="0" marT="0" marB="0" anchor="b"/>
                </a:tc>
                <a:tc>
                  <a:txBody>
                    <a:bodyPr/>
                    <a:lstStyle/>
                    <a:p>
                      <a:pPr algn="ctr" fontAlgn="b"/>
                      <a:r>
                        <a:rPr lang="en-US" sz="2000" b="0" i="0" u="none" strike="noStrike" dirty="0" smtClean="0">
                          <a:solidFill>
                            <a:srgbClr val="000000"/>
                          </a:solidFill>
                          <a:latin typeface="Calibri"/>
                        </a:rPr>
                        <a:t>0.06</a:t>
                      </a:r>
                      <a:endParaRPr lang="en-US" sz="2000" b="0" i="0" u="none" strike="noStrike" dirty="0">
                        <a:solidFill>
                          <a:srgbClr val="000000"/>
                        </a:solidFill>
                        <a:latin typeface="Calibri"/>
                      </a:endParaRPr>
                    </a:p>
                  </a:txBody>
                  <a:tcPr marL="0" marR="0" marT="0" marB="0" anchor="b"/>
                </a:tc>
              </a:tr>
              <a:tr h="294867">
                <a:tc>
                  <a:txBody>
                    <a:bodyPr/>
                    <a:lstStyle/>
                    <a:p>
                      <a:pPr algn="ctr" fontAlgn="b"/>
                      <a:r>
                        <a:rPr lang="en-US" sz="2000" b="0" i="0" u="none" strike="noStrike" dirty="0" smtClean="0">
                          <a:solidFill>
                            <a:srgbClr val="000000"/>
                          </a:solidFill>
                          <a:latin typeface="Calibri"/>
                        </a:rPr>
                        <a:t>44-2</a:t>
                      </a:r>
                      <a:endParaRPr lang="en-US" sz="2000" b="0" i="0" u="none" strike="noStrike" dirty="0">
                        <a:solidFill>
                          <a:srgbClr val="000000"/>
                        </a:solidFill>
                        <a:latin typeface="Calibri"/>
                      </a:endParaRPr>
                    </a:p>
                  </a:txBody>
                  <a:tcPr marL="0" marR="0" marT="0" marB="0" anchor="b"/>
                </a:tc>
                <a:tc>
                  <a:txBody>
                    <a:bodyPr/>
                    <a:lstStyle/>
                    <a:p>
                      <a:pPr algn="ctr" fontAlgn="b"/>
                      <a:r>
                        <a:rPr lang="en-US" sz="2000" b="0" i="0" u="none" strike="noStrike" dirty="0">
                          <a:solidFill>
                            <a:srgbClr val="000000"/>
                          </a:solidFill>
                          <a:latin typeface="Calibri"/>
                        </a:rPr>
                        <a:t>0.15</a:t>
                      </a:r>
                    </a:p>
                  </a:txBody>
                  <a:tcPr marL="0" marR="0" marT="0" marB="0" anchor="b"/>
                </a:tc>
                <a:tc>
                  <a:txBody>
                    <a:bodyPr/>
                    <a:lstStyle/>
                    <a:p>
                      <a:pPr algn="ctr" fontAlgn="b"/>
                      <a:r>
                        <a:rPr lang="en-US" sz="2000" b="0" i="0" u="none" strike="noStrike" dirty="0" smtClean="0">
                          <a:solidFill>
                            <a:srgbClr val="000000"/>
                          </a:solidFill>
                          <a:latin typeface="Calibri"/>
                        </a:rPr>
                        <a:t>0.01</a:t>
                      </a:r>
                      <a:endParaRPr lang="en-US" sz="2000" b="0" i="0" u="none" strike="noStrike" dirty="0">
                        <a:solidFill>
                          <a:srgbClr val="000000"/>
                        </a:solidFill>
                        <a:latin typeface="Calibri"/>
                      </a:endParaRPr>
                    </a:p>
                  </a:txBody>
                  <a:tcPr marL="0" marR="0" marT="0" marB="0" anchor="b"/>
                </a:tc>
              </a:tr>
              <a:tr h="294867">
                <a:tc>
                  <a:txBody>
                    <a:bodyPr/>
                    <a:lstStyle/>
                    <a:p>
                      <a:pPr algn="ctr" fontAlgn="b"/>
                      <a:r>
                        <a:rPr lang="en-US" sz="2000" b="0" i="0" u="none" strike="noStrike" dirty="0" smtClean="0">
                          <a:solidFill>
                            <a:srgbClr val="000000"/>
                          </a:solidFill>
                          <a:latin typeface="Calibri"/>
                        </a:rPr>
                        <a:t>39-2</a:t>
                      </a:r>
                      <a:endParaRPr lang="en-US" sz="2000" b="0" i="0" u="none" strike="noStrike" dirty="0">
                        <a:solidFill>
                          <a:srgbClr val="000000"/>
                        </a:solidFill>
                        <a:latin typeface="Calibri"/>
                      </a:endParaRPr>
                    </a:p>
                  </a:txBody>
                  <a:tcPr marL="0" marR="0" marT="0" marB="0" anchor="b"/>
                </a:tc>
                <a:tc>
                  <a:txBody>
                    <a:bodyPr/>
                    <a:lstStyle/>
                    <a:p>
                      <a:pPr algn="ctr" fontAlgn="b"/>
                      <a:r>
                        <a:rPr lang="en-US" sz="2000" b="0" i="0" u="none" strike="noStrike" dirty="0">
                          <a:solidFill>
                            <a:srgbClr val="000000"/>
                          </a:solidFill>
                          <a:latin typeface="Calibri"/>
                        </a:rPr>
                        <a:t>0.17</a:t>
                      </a:r>
                    </a:p>
                  </a:txBody>
                  <a:tcPr marL="0" marR="0" marT="0" marB="0" anchor="b"/>
                </a:tc>
                <a:tc>
                  <a:txBody>
                    <a:bodyPr/>
                    <a:lstStyle/>
                    <a:p>
                      <a:pPr algn="ctr" fontAlgn="b"/>
                      <a:r>
                        <a:rPr lang="en-US" sz="2000" b="0" i="0" u="none" strike="noStrike">
                          <a:solidFill>
                            <a:srgbClr val="000000"/>
                          </a:solidFill>
                          <a:latin typeface="Calibri"/>
                        </a:rPr>
                        <a:t>3E-03</a:t>
                      </a:r>
                    </a:p>
                  </a:txBody>
                  <a:tcPr marL="0" marR="0" marT="0" marB="0" anchor="b"/>
                </a:tc>
              </a:tr>
              <a:tr h="294867">
                <a:tc>
                  <a:txBody>
                    <a:bodyPr/>
                    <a:lstStyle/>
                    <a:p>
                      <a:pPr algn="ctr" fontAlgn="b"/>
                      <a:r>
                        <a:rPr lang="en-US" sz="2000" b="0" i="0" u="none" strike="noStrike" dirty="0" smtClean="0">
                          <a:solidFill>
                            <a:srgbClr val="000000"/>
                          </a:solidFill>
                          <a:latin typeface="Calibri"/>
                        </a:rPr>
                        <a:t>46-1</a:t>
                      </a:r>
                      <a:endParaRPr lang="en-US" sz="2000" b="0" i="0" u="none" strike="noStrike" dirty="0">
                        <a:solidFill>
                          <a:srgbClr val="000000"/>
                        </a:solidFill>
                        <a:latin typeface="Calibri"/>
                      </a:endParaRPr>
                    </a:p>
                  </a:txBody>
                  <a:tcPr marL="0" marR="0" marT="0" marB="0" anchor="b"/>
                </a:tc>
                <a:tc>
                  <a:txBody>
                    <a:bodyPr/>
                    <a:lstStyle/>
                    <a:p>
                      <a:pPr algn="ctr" fontAlgn="b"/>
                      <a:r>
                        <a:rPr lang="en-US" sz="2000" b="0" i="0" u="none" strike="noStrike" dirty="0">
                          <a:solidFill>
                            <a:srgbClr val="000000"/>
                          </a:solidFill>
                          <a:latin typeface="Calibri"/>
                        </a:rPr>
                        <a:t>0.21</a:t>
                      </a:r>
                    </a:p>
                  </a:txBody>
                  <a:tcPr marL="0" marR="0" marT="0" marB="0" anchor="b"/>
                </a:tc>
                <a:tc>
                  <a:txBody>
                    <a:bodyPr/>
                    <a:lstStyle/>
                    <a:p>
                      <a:pPr algn="ctr" fontAlgn="b"/>
                      <a:r>
                        <a:rPr lang="en-US" sz="2000" b="0" i="0" u="none" strike="noStrike" dirty="0">
                          <a:solidFill>
                            <a:srgbClr val="000000"/>
                          </a:solidFill>
                          <a:latin typeface="Calibri"/>
                        </a:rPr>
                        <a:t>1E-04</a:t>
                      </a:r>
                    </a:p>
                  </a:txBody>
                  <a:tcPr marL="0" marR="0" marT="0" marB="0" anchor="b"/>
                </a:tc>
              </a:tr>
              <a:tr h="294867">
                <a:tc>
                  <a:txBody>
                    <a:bodyPr/>
                    <a:lstStyle/>
                    <a:p>
                      <a:pPr algn="ctr" fontAlgn="b"/>
                      <a:r>
                        <a:rPr lang="en-US" sz="2000" b="0" i="0" u="none" strike="noStrike" dirty="0" smtClean="0">
                          <a:solidFill>
                            <a:srgbClr val="000000"/>
                          </a:solidFill>
                          <a:latin typeface="Calibri"/>
                        </a:rPr>
                        <a:t>43-1</a:t>
                      </a:r>
                      <a:endParaRPr lang="en-US" sz="2000" b="0" i="0" u="none" strike="noStrike" dirty="0">
                        <a:solidFill>
                          <a:srgbClr val="000000"/>
                        </a:solidFill>
                        <a:latin typeface="Calibri"/>
                      </a:endParaRPr>
                    </a:p>
                  </a:txBody>
                  <a:tcPr marL="0" marR="0" marT="0" marB="0" anchor="b"/>
                </a:tc>
                <a:tc>
                  <a:txBody>
                    <a:bodyPr/>
                    <a:lstStyle/>
                    <a:p>
                      <a:pPr algn="ctr" fontAlgn="b"/>
                      <a:r>
                        <a:rPr lang="en-US" sz="2000" b="0" i="0" u="none" strike="noStrike">
                          <a:solidFill>
                            <a:srgbClr val="000000"/>
                          </a:solidFill>
                          <a:latin typeface="Calibri"/>
                        </a:rPr>
                        <a:t>0.23</a:t>
                      </a:r>
                    </a:p>
                  </a:txBody>
                  <a:tcPr marL="0" marR="0" marT="0" marB="0" anchor="b"/>
                </a:tc>
                <a:tc>
                  <a:txBody>
                    <a:bodyPr/>
                    <a:lstStyle/>
                    <a:p>
                      <a:pPr algn="ctr" fontAlgn="b"/>
                      <a:r>
                        <a:rPr lang="en-US" sz="2000" b="0" i="0" u="none" strike="noStrike">
                          <a:solidFill>
                            <a:srgbClr val="000000"/>
                          </a:solidFill>
                          <a:latin typeface="Calibri"/>
                        </a:rPr>
                        <a:t>2E-05</a:t>
                      </a:r>
                    </a:p>
                  </a:txBody>
                  <a:tcPr marL="0" marR="0" marT="0" marB="0" anchor="b"/>
                </a:tc>
              </a:tr>
              <a:tr h="294867">
                <a:tc>
                  <a:txBody>
                    <a:bodyPr/>
                    <a:lstStyle/>
                    <a:p>
                      <a:pPr algn="ctr" fontAlgn="b"/>
                      <a:r>
                        <a:rPr lang="en-US" sz="2000" b="0" i="0" u="none" strike="noStrike" dirty="0" smtClean="0">
                          <a:solidFill>
                            <a:srgbClr val="000000"/>
                          </a:solidFill>
                          <a:latin typeface="Calibri"/>
                        </a:rPr>
                        <a:t>39-1</a:t>
                      </a:r>
                      <a:endParaRPr lang="en-US" sz="2000" b="0" i="0" u="none" strike="noStrike" dirty="0">
                        <a:solidFill>
                          <a:srgbClr val="000000"/>
                        </a:solidFill>
                        <a:latin typeface="Calibri"/>
                      </a:endParaRPr>
                    </a:p>
                  </a:txBody>
                  <a:tcPr marL="0" marR="0" marT="0" marB="0" anchor="b"/>
                </a:tc>
                <a:tc>
                  <a:txBody>
                    <a:bodyPr/>
                    <a:lstStyle/>
                    <a:p>
                      <a:pPr algn="ctr" fontAlgn="b"/>
                      <a:r>
                        <a:rPr lang="en-US" sz="2000" b="0" i="0" u="none" strike="noStrike" dirty="0">
                          <a:solidFill>
                            <a:srgbClr val="000000"/>
                          </a:solidFill>
                          <a:latin typeface="Calibri"/>
                        </a:rPr>
                        <a:t>0.25</a:t>
                      </a:r>
                    </a:p>
                  </a:txBody>
                  <a:tcPr marL="0" marR="0" marT="0" marB="0" anchor="b"/>
                </a:tc>
                <a:tc>
                  <a:txBody>
                    <a:bodyPr/>
                    <a:lstStyle/>
                    <a:p>
                      <a:pPr algn="ctr" fontAlgn="b"/>
                      <a:r>
                        <a:rPr lang="en-US" sz="2000" b="0" i="0" u="none" strike="noStrike">
                          <a:solidFill>
                            <a:srgbClr val="000000"/>
                          </a:solidFill>
                          <a:latin typeface="Calibri"/>
                        </a:rPr>
                        <a:t>2E-06</a:t>
                      </a:r>
                    </a:p>
                  </a:txBody>
                  <a:tcPr marL="0" marR="0" marT="0" marB="0" anchor="b"/>
                </a:tc>
              </a:tr>
              <a:tr h="294867">
                <a:tc>
                  <a:txBody>
                    <a:bodyPr/>
                    <a:lstStyle/>
                    <a:p>
                      <a:pPr algn="ctr" fontAlgn="b"/>
                      <a:r>
                        <a:rPr lang="en-US" sz="2000" b="0" i="0" u="none" strike="noStrike" dirty="0" smtClean="0">
                          <a:solidFill>
                            <a:srgbClr val="000000"/>
                          </a:solidFill>
                          <a:latin typeface="Calibri"/>
                        </a:rPr>
                        <a:t>44-3</a:t>
                      </a:r>
                      <a:endParaRPr lang="en-US" sz="2000" b="0" i="0" u="none" strike="noStrike" dirty="0">
                        <a:solidFill>
                          <a:srgbClr val="000000"/>
                        </a:solidFill>
                        <a:latin typeface="Calibri"/>
                      </a:endParaRPr>
                    </a:p>
                  </a:txBody>
                  <a:tcPr marL="0" marR="0" marT="0" marB="0" anchor="b"/>
                </a:tc>
                <a:tc>
                  <a:txBody>
                    <a:bodyPr/>
                    <a:lstStyle/>
                    <a:p>
                      <a:pPr algn="ctr" fontAlgn="b"/>
                      <a:r>
                        <a:rPr lang="en-US" sz="2000" b="0" i="0" u="none" strike="noStrike" dirty="0">
                          <a:solidFill>
                            <a:srgbClr val="000000"/>
                          </a:solidFill>
                          <a:latin typeface="Calibri"/>
                        </a:rPr>
                        <a:t>0.33</a:t>
                      </a:r>
                    </a:p>
                  </a:txBody>
                  <a:tcPr marL="0" marR="0" marT="0" marB="0" anchor="b"/>
                </a:tc>
                <a:tc>
                  <a:txBody>
                    <a:bodyPr/>
                    <a:lstStyle/>
                    <a:p>
                      <a:pPr algn="ctr" fontAlgn="b"/>
                      <a:r>
                        <a:rPr lang="en-US" sz="2000" b="0" i="0" u="none" strike="noStrike">
                          <a:solidFill>
                            <a:srgbClr val="000000"/>
                          </a:solidFill>
                          <a:latin typeface="Calibri"/>
                        </a:rPr>
                        <a:t>6E-11</a:t>
                      </a:r>
                    </a:p>
                  </a:txBody>
                  <a:tcPr marL="0" marR="0" marT="0" marB="0" anchor="b"/>
                </a:tc>
              </a:tr>
              <a:tr h="294867">
                <a:tc>
                  <a:txBody>
                    <a:bodyPr/>
                    <a:lstStyle/>
                    <a:p>
                      <a:pPr algn="ctr" fontAlgn="b"/>
                      <a:r>
                        <a:rPr lang="en-US" sz="2000" b="0" i="0" u="none" strike="noStrike" dirty="0" smtClean="0">
                          <a:solidFill>
                            <a:srgbClr val="000000"/>
                          </a:solidFill>
                          <a:latin typeface="Calibri"/>
                        </a:rPr>
                        <a:t>44-4</a:t>
                      </a:r>
                      <a:endParaRPr lang="en-US" sz="2000" b="0" i="0" u="none" strike="noStrike" dirty="0">
                        <a:solidFill>
                          <a:srgbClr val="000000"/>
                        </a:solidFill>
                        <a:latin typeface="Calibri"/>
                      </a:endParaRPr>
                    </a:p>
                  </a:txBody>
                  <a:tcPr marL="0" marR="0" marT="0" marB="0" anchor="b"/>
                </a:tc>
                <a:tc>
                  <a:txBody>
                    <a:bodyPr/>
                    <a:lstStyle/>
                    <a:p>
                      <a:pPr algn="ctr" fontAlgn="b"/>
                      <a:r>
                        <a:rPr lang="en-US" sz="2000" b="0" i="0" u="none" strike="noStrike" dirty="0">
                          <a:solidFill>
                            <a:srgbClr val="000000"/>
                          </a:solidFill>
                          <a:latin typeface="Calibri"/>
                        </a:rPr>
                        <a:t>0.34</a:t>
                      </a:r>
                    </a:p>
                  </a:txBody>
                  <a:tcPr marL="0" marR="0" marT="0" marB="0" anchor="b"/>
                </a:tc>
                <a:tc>
                  <a:txBody>
                    <a:bodyPr/>
                    <a:lstStyle/>
                    <a:p>
                      <a:pPr algn="ctr" fontAlgn="b"/>
                      <a:r>
                        <a:rPr lang="en-US" sz="2000" b="0" i="0" u="none" strike="noStrike">
                          <a:solidFill>
                            <a:srgbClr val="000000"/>
                          </a:solidFill>
                          <a:latin typeface="Calibri"/>
                        </a:rPr>
                        <a:t>3E-11</a:t>
                      </a:r>
                    </a:p>
                  </a:txBody>
                  <a:tcPr marL="0" marR="0" marT="0" marB="0" anchor="b"/>
                </a:tc>
              </a:tr>
              <a:tr h="294867">
                <a:tc>
                  <a:txBody>
                    <a:bodyPr/>
                    <a:lstStyle/>
                    <a:p>
                      <a:pPr algn="ctr" fontAlgn="b"/>
                      <a:r>
                        <a:rPr lang="en-US" sz="2000" b="0" i="0" u="none" strike="noStrike" dirty="0" smtClean="0">
                          <a:solidFill>
                            <a:srgbClr val="000000"/>
                          </a:solidFill>
                          <a:latin typeface="Calibri"/>
                        </a:rPr>
                        <a:t>42-1</a:t>
                      </a:r>
                      <a:endParaRPr lang="en-US" sz="2000" b="0" i="0" u="none" strike="noStrike" dirty="0">
                        <a:solidFill>
                          <a:srgbClr val="000000"/>
                        </a:solidFill>
                        <a:latin typeface="Calibri"/>
                      </a:endParaRPr>
                    </a:p>
                  </a:txBody>
                  <a:tcPr marL="0" marR="0" marT="0" marB="0" anchor="b"/>
                </a:tc>
                <a:tc>
                  <a:txBody>
                    <a:bodyPr/>
                    <a:lstStyle/>
                    <a:p>
                      <a:pPr algn="ctr" fontAlgn="b"/>
                      <a:r>
                        <a:rPr lang="en-US" sz="2000" b="0" i="0" u="none" strike="noStrike" dirty="0">
                          <a:solidFill>
                            <a:srgbClr val="000000"/>
                          </a:solidFill>
                          <a:latin typeface="Calibri"/>
                        </a:rPr>
                        <a:t>0.34</a:t>
                      </a:r>
                    </a:p>
                  </a:txBody>
                  <a:tcPr marL="0" marR="0" marT="0" marB="0" anchor="b"/>
                </a:tc>
                <a:tc>
                  <a:txBody>
                    <a:bodyPr/>
                    <a:lstStyle/>
                    <a:p>
                      <a:pPr algn="ctr" fontAlgn="b"/>
                      <a:r>
                        <a:rPr lang="en-US" sz="2000" b="0" i="0" u="none" strike="noStrike" dirty="0">
                          <a:solidFill>
                            <a:srgbClr val="000000"/>
                          </a:solidFill>
                          <a:latin typeface="Calibri"/>
                        </a:rPr>
                        <a:t>1E-11</a:t>
                      </a:r>
                    </a:p>
                  </a:txBody>
                  <a:tcPr marL="0" marR="0" marT="0" marB="0" anchor="b"/>
                </a:tc>
              </a:tr>
              <a:tr h="294867">
                <a:tc>
                  <a:txBody>
                    <a:bodyPr/>
                    <a:lstStyle/>
                    <a:p>
                      <a:pPr algn="ctr" fontAlgn="b"/>
                      <a:r>
                        <a:rPr lang="en-US" sz="2000" b="0" i="0" u="none" strike="noStrike" dirty="0" smtClean="0">
                          <a:solidFill>
                            <a:srgbClr val="000000"/>
                          </a:solidFill>
                          <a:latin typeface="Calibri"/>
                        </a:rPr>
                        <a:t>42-2</a:t>
                      </a:r>
                      <a:endParaRPr lang="en-US" sz="2000" b="0" i="0" u="none" strike="noStrike" dirty="0">
                        <a:solidFill>
                          <a:srgbClr val="000000"/>
                        </a:solidFill>
                        <a:latin typeface="Calibri"/>
                      </a:endParaRPr>
                    </a:p>
                  </a:txBody>
                  <a:tcPr marL="0" marR="0" marT="0" marB="0" anchor="b"/>
                </a:tc>
                <a:tc>
                  <a:txBody>
                    <a:bodyPr/>
                    <a:lstStyle/>
                    <a:p>
                      <a:pPr algn="ctr" fontAlgn="b"/>
                      <a:r>
                        <a:rPr lang="en-US" sz="2000" b="0" i="0" u="none" strike="noStrike">
                          <a:solidFill>
                            <a:srgbClr val="000000"/>
                          </a:solidFill>
                          <a:latin typeface="Calibri"/>
                        </a:rPr>
                        <a:t>0.34</a:t>
                      </a:r>
                    </a:p>
                  </a:txBody>
                  <a:tcPr marL="0" marR="0" marT="0" marB="0" anchor="b"/>
                </a:tc>
                <a:tc>
                  <a:txBody>
                    <a:bodyPr/>
                    <a:lstStyle/>
                    <a:p>
                      <a:pPr algn="ctr" fontAlgn="b"/>
                      <a:r>
                        <a:rPr lang="en-US" sz="2000" b="0" i="0" u="none" strike="noStrike" dirty="0">
                          <a:solidFill>
                            <a:srgbClr val="000000"/>
                          </a:solidFill>
                          <a:latin typeface="Calibri"/>
                        </a:rPr>
                        <a:t>1E-11</a:t>
                      </a:r>
                    </a:p>
                  </a:txBody>
                  <a:tcPr marL="0" marR="0" marT="0" marB="0" anchor="b"/>
                </a:tc>
              </a:tr>
              <a:tr h="294867">
                <a:tc>
                  <a:txBody>
                    <a:bodyPr/>
                    <a:lstStyle/>
                    <a:p>
                      <a:pPr algn="ctr" fontAlgn="b"/>
                      <a:r>
                        <a:rPr lang="en-US" sz="2000" b="0" i="0" u="none" strike="noStrike" dirty="0" smtClean="0">
                          <a:solidFill>
                            <a:srgbClr val="000000"/>
                          </a:solidFill>
                          <a:latin typeface="Calibri"/>
                        </a:rPr>
                        <a:t>45-1</a:t>
                      </a:r>
                      <a:endParaRPr lang="en-US" sz="2000" b="0" i="0" u="none" strike="noStrike" dirty="0">
                        <a:solidFill>
                          <a:srgbClr val="000000"/>
                        </a:solidFill>
                        <a:latin typeface="Calibri"/>
                      </a:endParaRPr>
                    </a:p>
                  </a:txBody>
                  <a:tcPr marL="0" marR="0" marT="0" marB="0" anchor="b"/>
                </a:tc>
                <a:tc>
                  <a:txBody>
                    <a:bodyPr/>
                    <a:lstStyle/>
                    <a:p>
                      <a:pPr algn="ctr" fontAlgn="b"/>
                      <a:r>
                        <a:rPr lang="en-US" sz="2000" b="0" i="0" u="none" strike="noStrike">
                          <a:solidFill>
                            <a:srgbClr val="000000"/>
                          </a:solidFill>
                          <a:latin typeface="Calibri"/>
                        </a:rPr>
                        <a:t>0.36</a:t>
                      </a:r>
                    </a:p>
                  </a:txBody>
                  <a:tcPr marL="0" marR="0" marT="0" marB="0" anchor="b"/>
                </a:tc>
                <a:tc>
                  <a:txBody>
                    <a:bodyPr/>
                    <a:lstStyle/>
                    <a:p>
                      <a:pPr algn="ctr" fontAlgn="b"/>
                      <a:r>
                        <a:rPr lang="en-US" sz="2000" b="0" i="0" u="none" strike="noStrike" dirty="0">
                          <a:solidFill>
                            <a:srgbClr val="000000"/>
                          </a:solidFill>
                          <a:latin typeface="Calibri"/>
                        </a:rPr>
                        <a:t>8E-13</a:t>
                      </a:r>
                    </a:p>
                  </a:txBody>
                  <a:tcPr marL="0" marR="0" marT="0" marB="0" anchor="b"/>
                </a:tc>
              </a:tr>
              <a:tr h="294867">
                <a:tc>
                  <a:txBody>
                    <a:bodyPr/>
                    <a:lstStyle/>
                    <a:p>
                      <a:pPr algn="ctr" fontAlgn="b"/>
                      <a:r>
                        <a:rPr lang="en-US" sz="2000" b="0" i="0" u="none" strike="noStrike" dirty="0" smtClean="0">
                          <a:solidFill>
                            <a:srgbClr val="000000"/>
                          </a:solidFill>
                          <a:latin typeface="Calibri"/>
                        </a:rPr>
                        <a:t>41-1</a:t>
                      </a:r>
                      <a:endParaRPr lang="en-US" sz="2000" b="0" i="0" u="none" strike="noStrike" dirty="0">
                        <a:solidFill>
                          <a:srgbClr val="000000"/>
                        </a:solidFill>
                        <a:latin typeface="Calibri"/>
                      </a:endParaRPr>
                    </a:p>
                  </a:txBody>
                  <a:tcPr marL="0" marR="0" marT="0" marB="0" anchor="b"/>
                </a:tc>
                <a:tc>
                  <a:txBody>
                    <a:bodyPr/>
                    <a:lstStyle/>
                    <a:p>
                      <a:pPr algn="ctr" fontAlgn="b"/>
                      <a:r>
                        <a:rPr lang="en-US" sz="2000" b="0" i="0" u="none" strike="noStrike">
                          <a:solidFill>
                            <a:srgbClr val="000000"/>
                          </a:solidFill>
                          <a:latin typeface="Calibri"/>
                        </a:rPr>
                        <a:t>0.43</a:t>
                      </a:r>
                    </a:p>
                  </a:txBody>
                  <a:tcPr marL="0" marR="0" marT="0" marB="0" anchor="b"/>
                </a:tc>
                <a:tc>
                  <a:txBody>
                    <a:bodyPr/>
                    <a:lstStyle/>
                    <a:p>
                      <a:pPr algn="ctr" fontAlgn="b"/>
                      <a:r>
                        <a:rPr lang="en-US" sz="2000" b="0" i="0" u="none" strike="noStrike" dirty="0">
                          <a:solidFill>
                            <a:srgbClr val="000000"/>
                          </a:solidFill>
                          <a:latin typeface="Calibri"/>
                        </a:rPr>
                        <a:t>1E-17</a:t>
                      </a:r>
                    </a:p>
                  </a:txBody>
                  <a:tcPr marL="0" marR="0" marT="0" marB="0" anchor="b"/>
                </a:tc>
              </a:tr>
              <a:tr h="294867">
                <a:tc>
                  <a:txBody>
                    <a:bodyPr/>
                    <a:lstStyle/>
                    <a:p>
                      <a:pPr algn="ctr" fontAlgn="b"/>
                      <a:r>
                        <a:rPr lang="en-US" sz="2000" b="0" i="0" u="none" strike="noStrike" dirty="0" smtClean="0">
                          <a:solidFill>
                            <a:srgbClr val="000000"/>
                          </a:solidFill>
                          <a:latin typeface="Calibri"/>
                        </a:rPr>
                        <a:t>41-2</a:t>
                      </a:r>
                      <a:endParaRPr lang="en-US" sz="2000" b="0" i="0" u="none" strike="noStrike" dirty="0">
                        <a:solidFill>
                          <a:srgbClr val="000000"/>
                        </a:solidFill>
                        <a:latin typeface="Calibri"/>
                      </a:endParaRPr>
                    </a:p>
                  </a:txBody>
                  <a:tcPr marL="0" marR="0" marT="0" marB="0" anchor="b"/>
                </a:tc>
                <a:tc>
                  <a:txBody>
                    <a:bodyPr/>
                    <a:lstStyle/>
                    <a:p>
                      <a:pPr algn="ctr" fontAlgn="b"/>
                      <a:r>
                        <a:rPr lang="en-US" sz="2000" b="0" i="0" u="none" strike="noStrike" dirty="0">
                          <a:solidFill>
                            <a:srgbClr val="000000"/>
                          </a:solidFill>
                          <a:latin typeface="Calibri"/>
                        </a:rPr>
                        <a:t>0.43</a:t>
                      </a:r>
                    </a:p>
                  </a:txBody>
                  <a:tcPr marL="0" marR="0" marT="0" marB="0" anchor="b"/>
                </a:tc>
                <a:tc>
                  <a:txBody>
                    <a:bodyPr/>
                    <a:lstStyle/>
                    <a:p>
                      <a:pPr algn="ctr" fontAlgn="b"/>
                      <a:r>
                        <a:rPr lang="en-US" sz="2000" b="0" i="0" u="none" strike="noStrike" dirty="0">
                          <a:solidFill>
                            <a:srgbClr val="000000"/>
                          </a:solidFill>
                          <a:latin typeface="Calibri"/>
                        </a:rPr>
                        <a:t>1E-17</a:t>
                      </a:r>
                    </a:p>
                  </a:txBody>
                  <a:tcPr marL="0" marR="0" marT="0" marB="0" anchor="b"/>
                </a:tc>
              </a:tr>
            </a:tbl>
          </a:graphicData>
        </a:graphic>
      </p:graphicFrame>
      <p:sp>
        <p:nvSpPr>
          <p:cNvPr id="11" name="TextBox 10"/>
          <p:cNvSpPr txBox="1"/>
          <p:nvPr/>
        </p:nvSpPr>
        <p:spPr>
          <a:xfrm>
            <a:off x="152400" y="5715000"/>
            <a:ext cx="4876800" cy="830997"/>
          </a:xfrm>
          <a:prstGeom prst="rect">
            <a:avLst/>
          </a:prstGeom>
          <a:noFill/>
        </p:spPr>
        <p:txBody>
          <a:bodyPr wrap="square" rtlCol="0">
            <a:spAutoFit/>
          </a:bodyPr>
          <a:lstStyle/>
          <a:p>
            <a:r>
              <a:rPr lang="en-US" sz="2400" dirty="0" smtClean="0">
                <a:solidFill>
                  <a:srgbClr val="C00000"/>
                </a:solidFill>
              </a:rPr>
              <a:t>Only 3 are very similar to experimental score distribution!</a:t>
            </a:r>
            <a:endParaRPr lang="en-US" sz="2400" dirty="0">
              <a:solidFill>
                <a:srgbClr val="C0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229600" cy="990600"/>
          </a:xfrm>
        </p:spPr>
        <p:txBody>
          <a:bodyPr>
            <a:normAutofit/>
          </a:bodyPr>
          <a:lstStyle/>
          <a:p>
            <a:pPr algn="l"/>
            <a:r>
              <a:rPr lang="en-US" sz="3200" b="1" dirty="0" smtClean="0"/>
              <a:t>Considerations</a:t>
            </a:r>
            <a:endParaRPr lang="en-US" sz="3200" b="1" dirty="0"/>
          </a:p>
        </p:txBody>
      </p:sp>
      <p:sp>
        <p:nvSpPr>
          <p:cNvPr id="3" name="TextBox 2"/>
          <p:cNvSpPr txBox="1"/>
          <p:nvPr/>
        </p:nvSpPr>
        <p:spPr>
          <a:xfrm>
            <a:off x="685800" y="1752600"/>
            <a:ext cx="8153400" cy="4154984"/>
          </a:xfrm>
          <a:prstGeom prst="rect">
            <a:avLst/>
          </a:prstGeom>
          <a:noFill/>
        </p:spPr>
        <p:txBody>
          <a:bodyPr wrap="square" rtlCol="0">
            <a:spAutoFit/>
          </a:bodyPr>
          <a:lstStyle/>
          <a:p>
            <a:pPr>
              <a:buFont typeface="Arial" pitchFamily="34" charset="0"/>
              <a:buChar char="•"/>
            </a:pPr>
            <a:r>
              <a:rPr lang="en-US" dirty="0" smtClean="0"/>
              <a:t> </a:t>
            </a:r>
            <a:r>
              <a:rPr lang="en-US" sz="2400" dirty="0" smtClean="0"/>
              <a:t>Only three groups have distribution of predicted scores very similar to the distribution of experimental scores;</a:t>
            </a:r>
          </a:p>
          <a:p>
            <a:pPr>
              <a:buFont typeface="Arial" pitchFamily="34" charset="0"/>
              <a:buChar char="•"/>
            </a:pPr>
            <a:endParaRPr lang="en-US" sz="2400" dirty="0" smtClean="0"/>
          </a:p>
          <a:p>
            <a:pPr>
              <a:buFont typeface="Arial" pitchFamily="34" charset="0"/>
              <a:buChar char="•"/>
            </a:pPr>
            <a:endParaRPr lang="en-US" sz="2400" dirty="0" smtClean="0"/>
          </a:p>
          <a:p>
            <a:pPr>
              <a:buFont typeface="Arial" pitchFamily="34" charset="0"/>
              <a:buChar char="•"/>
            </a:pPr>
            <a:r>
              <a:rPr lang="en-US" sz="2400" dirty="0" smtClean="0"/>
              <a:t> Differences in distributions wouldn’t matter for evaluation based on comparing ranks;</a:t>
            </a:r>
          </a:p>
          <a:p>
            <a:pPr>
              <a:buFont typeface="Arial" pitchFamily="34" charset="0"/>
              <a:buChar char="•"/>
            </a:pPr>
            <a:endParaRPr lang="en-US" sz="2400" dirty="0" smtClean="0"/>
          </a:p>
          <a:p>
            <a:pPr>
              <a:buFont typeface="Arial" pitchFamily="34" charset="0"/>
              <a:buChar char="•"/>
            </a:pPr>
            <a:endParaRPr lang="en-US" sz="2400" dirty="0" smtClean="0"/>
          </a:p>
          <a:p>
            <a:pPr>
              <a:buFont typeface="Arial" pitchFamily="34" charset="0"/>
              <a:buChar char="•"/>
            </a:pPr>
            <a:r>
              <a:rPr lang="en-US" sz="2400" dirty="0" smtClean="0"/>
              <a:t> For RMSD-like measures to be meaningful, assessors had to transform prediction scores: </a:t>
            </a:r>
            <a:r>
              <a:rPr lang="en-US" sz="2400" dirty="0" smtClean="0">
                <a:solidFill>
                  <a:srgbClr val="C00000"/>
                </a:solidFill>
              </a:rPr>
              <a:t>don’t let it happen next time! </a:t>
            </a:r>
          </a:p>
          <a:p>
            <a:pPr>
              <a:buFont typeface="Arial" pitchFamily="34" charset="0"/>
              <a:buChar char="•"/>
            </a:pPr>
            <a:endParaRPr lang="en-US" sz="24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2986623172"/>
              </p:ext>
            </p:extLst>
          </p:nvPr>
        </p:nvGraphicFramePr>
        <p:xfrm>
          <a:off x="6324600" y="3098800"/>
          <a:ext cx="2590800" cy="2463800"/>
        </p:xfrm>
        <a:graphic>
          <a:graphicData uri="http://schemas.openxmlformats.org/drawingml/2006/table">
            <a:tbl>
              <a:tblPr firstRow="1" bandRow="1">
                <a:tableStyleId>{7DF18680-E054-41AD-8BC1-D1AEF772440D}</a:tableStyleId>
              </a:tblPr>
              <a:tblGrid>
                <a:gridCol w="1122680"/>
                <a:gridCol w="1468120"/>
              </a:tblGrid>
              <a:tr h="561340">
                <a:tc>
                  <a:txBody>
                    <a:bodyPr/>
                    <a:lstStyle/>
                    <a:p>
                      <a:pPr algn="ctr"/>
                      <a:r>
                        <a:rPr lang="en-US" dirty="0" smtClean="0"/>
                        <a:t>mutation</a:t>
                      </a:r>
                      <a:endParaRPr lang="en-US" dirty="0"/>
                    </a:p>
                  </a:txBody>
                  <a:tcPr anchor="ctr"/>
                </a:tc>
                <a:tc>
                  <a:txBody>
                    <a:bodyPr/>
                    <a:lstStyle/>
                    <a:p>
                      <a:pPr algn="ctr"/>
                      <a:r>
                        <a:rPr lang="en-US" dirty="0" err="1" smtClean="0"/>
                        <a:t>Pred</a:t>
                      </a:r>
                      <a:endParaRPr lang="en-US" dirty="0" smtClean="0"/>
                    </a:p>
                    <a:p>
                      <a:pPr algn="ctr"/>
                      <a:r>
                        <a:rPr lang="en-US" sz="1600" dirty="0" smtClean="0"/>
                        <a:t>transformed</a:t>
                      </a:r>
                      <a:endParaRPr lang="en-US" sz="1600" dirty="0"/>
                    </a:p>
                  </a:txBody>
                  <a:tcPr anchor="ctr"/>
                </a:tc>
              </a:tr>
              <a:tr h="370840">
                <a:tc>
                  <a:txBody>
                    <a:bodyPr/>
                    <a:lstStyle/>
                    <a:p>
                      <a:pPr algn="ctr"/>
                      <a:r>
                        <a:rPr lang="en-US" dirty="0" smtClean="0"/>
                        <a:t>S56K</a:t>
                      </a:r>
                      <a:endParaRPr lang="en-US" dirty="0"/>
                    </a:p>
                  </a:txBody>
                  <a:tcPr/>
                </a:tc>
                <a:tc>
                  <a:txBody>
                    <a:bodyPr/>
                    <a:lstStyle/>
                    <a:p>
                      <a:pPr algn="ctr"/>
                      <a:r>
                        <a:rPr lang="en-US" dirty="0" smtClean="0"/>
                        <a:t>0</a:t>
                      </a:r>
                      <a:endParaRPr lang="en-US" dirty="0"/>
                    </a:p>
                  </a:txBody>
                  <a:tcPr anchor="ctr"/>
                </a:tc>
              </a:tr>
              <a:tr h="370840">
                <a:tc>
                  <a:txBody>
                    <a:bodyPr/>
                    <a:lstStyle/>
                    <a:p>
                      <a:pPr algn="ctr"/>
                      <a:r>
                        <a:rPr lang="en-US" dirty="0" smtClean="0"/>
                        <a:t>A165D</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0.12</a:t>
                      </a:r>
                    </a:p>
                  </a:txBody>
                  <a:tcPr/>
                </a:tc>
              </a:tr>
              <a:tr h="370840">
                <a:tc>
                  <a:txBody>
                    <a:bodyPr/>
                    <a:lstStyle/>
                    <a:p>
                      <a:pPr algn="ctr"/>
                      <a:r>
                        <a:rPr lang="en-US" dirty="0" smtClean="0"/>
                        <a:t>K45F</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0.21</a:t>
                      </a:r>
                    </a:p>
                  </a:txBody>
                  <a:tcPr/>
                </a:tc>
              </a:tr>
              <a:tr h="370840">
                <a:tc>
                  <a:txBody>
                    <a:bodyPr/>
                    <a:lstStyle/>
                    <a:p>
                      <a:pPr algn="ctr"/>
                      <a:r>
                        <a:rPr lang="en-US" dirty="0" smtClean="0"/>
                        <a:t>C89G</a:t>
                      </a:r>
                      <a:endParaRPr lang="en-US" dirty="0"/>
                    </a:p>
                  </a:txBody>
                  <a:tcPr/>
                </a:tc>
                <a:tc>
                  <a:txBody>
                    <a:bodyPr/>
                    <a:lstStyle/>
                    <a:p>
                      <a:pPr algn="ctr"/>
                      <a:r>
                        <a:rPr lang="en-US" dirty="0" smtClean="0"/>
                        <a:t>0.34</a:t>
                      </a:r>
                      <a:endParaRPr lang="en-US" dirty="0"/>
                    </a:p>
                  </a:txBody>
                  <a:tcPr/>
                </a:tc>
              </a:tr>
              <a:tr h="370840">
                <a:tc>
                  <a:txBody>
                    <a:bodyPr/>
                    <a:lstStyle/>
                    <a:p>
                      <a:pPr algn="ctr"/>
                      <a:r>
                        <a:rPr lang="en-US" dirty="0" smtClean="0"/>
                        <a:t>L214A</a:t>
                      </a:r>
                      <a:endParaRPr lang="en-US" dirty="0"/>
                    </a:p>
                  </a:txBody>
                  <a:tcPr/>
                </a:tc>
                <a:tc>
                  <a:txBody>
                    <a:bodyPr/>
                    <a:lstStyle/>
                    <a:p>
                      <a:pPr algn="ctr"/>
                      <a:r>
                        <a:rPr lang="en-US" dirty="0" smtClean="0"/>
                        <a:t>0.48</a:t>
                      </a:r>
                      <a:endParaRPr lang="en-US" dirty="0"/>
                    </a:p>
                  </a:txBody>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19922049"/>
              </p:ext>
            </p:extLst>
          </p:nvPr>
        </p:nvGraphicFramePr>
        <p:xfrm>
          <a:off x="2895600" y="3327400"/>
          <a:ext cx="2209800" cy="2218220"/>
        </p:xfrm>
        <a:graphic>
          <a:graphicData uri="http://schemas.openxmlformats.org/drawingml/2006/table">
            <a:tbl>
              <a:tblPr firstRow="1" bandRow="1">
                <a:tableStyleId>{21E4AEA4-8DFA-4A89-87EB-49C32662AFE0}</a:tableStyleId>
              </a:tblPr>
              <a:tblGrid>
                <a:gridCol w="838200"/>
                <a:gridCol w="1371600"/>
              </a:tblGrid>
              <a:tr h="294292">
                <a:tc>
                  <a:txBody>
                    <a:bodyPr/>
                    <a:lstStyle/>
                    <a:p>
                      <a:pPr algn="ctr"/>
                      <a:r>
                        <a:rPr lang="en-US" dirty="0" smtClean="0"/>
                        <a:t>rank</a:t>
                      </a:r>
                      <a:endParaRPr lang="en-US" dirty="0"/>
                    </a:p>
                  </a:txBody>
                  <a:tcPr/>
                </a:tc>
                <a:tc>
                  <a:txBody>
                    <a:bodyPr/>
                    <a:lstStyle/>
                    <a:p>
                      <a:pPr algn="ctr"/>
                      <a:r>
                        <a:rPr lang="en-US" dirty="0" err="1" smtClean="0"/>
                        <a:t>Exper</a:t>
                      </a:r>
                      <a:r>
                        <a:rPr lang="en-US" baseline="0" dirty="0" smtClean="0"/>
                        <a:t> </a:t>
                      </a:r>
                      <a:r>
                        <a:rPr lang="en-US" dirty="0" smtClean="0"/>
                        <a:t>score</a:t>
                      </a:r>
                      <a:endParaRPr lang="en-US" dirty="0"/>
                    </a:p>
                  </a:txBody>
                  <a:tcPr/>
                </a:tc>
              </a:tr>
              <a:tr h="370492">
                <a:tc>
                  <a:txBody>
                    <a:bodyPr/>
                    <a:lstStyle/>
                    <a:p>
                      <a:pPr algn="ctr"/>
                      <a:r>
                        <a:rPr lang="en-US" dirty="0" smtClean="0"/>
                        <a:t>1</a:t>
                      </a:r>
                      <a:endParaRPr lang="en-US" dirty="0"/>
                    </a:p>
                  </a:txBody>
                  <a:tcPr/>
                </a:tc>
                <a:tc>
                  <a:txBody>
                    <a:bodyPr/>
                    <a:lstStyle/>
                    <a:p>
                      <a:pPr algn="ctr"/>
                      <a:r>
                        <a:rPr lang="en-US" dirty="0" smtClean="0"/>
                        <a:t>0</a:t>
                      </a:r>
                      <a:endParaRPr lang="en-US" dirty="0"/>
                    </a:p>
                  </a:txBody>
                  <a:tcPr/>
                </a:tc>
              </a:tr>
              <a:tr h="370492">
                <a:tc>
                  <a:txBody>
                    <a:bodyPr/>
                    <a:lstStyle/>
                    <a:p>
                      <a:pPr algn="ctr"/>
                      <a:r>
                        <a:rPr lang="en-US" dirty="0" smtClean="0"/>
                        <a:t>2</a:t>
                      </a:r>
                      <a:endParaRPr lang="en-US" dirty="0"/>
                    </a:p>
                  </a:txBody>
                  <a:tcPr/>
                </a:tc>
                <a:tc>
                  <a:txBody>
                    <a:bodyPr/>
                    <a:lstStyle/>
                    <a:p>
                      <a:pPr algn="ctr"/>
                      <a:r>
                        <a:rPr lang="en-US" dirty="0" smtClean="0"/>
                        <a:t>0.12</a:t>
                      </a:r>
                      <a:endParaRPr lang="en-US" dirty="0"/>
                    </a:p>
                  </a:txBody>
                  <a:tcPr/>
                </a:tc>
              </a:tr>
              <a:tr h="370492">
                <a:tc>
                  <a:txBody>
                    <a:bodyPr/>
                    <a:lstStyle/>
                    <a:p>
                      <a:pPr algn="ctr"/>
                      <a:r>
                        <a:rPr lang="en-US" dirty="0" smtClean="0"/>
                        <a:t>3</a:t>
                      </a:r>
                      <a:endParaRPr lang="en-US" dirty="0"/>
                    </a:p>
                  </a:txBody>
                  <a:tcPr/>
                </a:tc>
                <a:tc>
                  <a:txBody>
                    <a:bodyPr/>
                    <a:lstStyle/>
                    <a:p>
                      <a:pPr algn="ctr"/>
                      <a:r>
                        <a:rPr lang="en-US" dirty="0" smtClean="0"/>
                        <a:t>0.21</a:t>
                      </a:r>
                      <a:endParaRPr lang="en-US" dirty="0"/>
                    </a:p>
                  </a:txBody>
                  <a:tcPr/>
                </a:tc>
              </a:tr>
              <a:tr h="370492">
                <a:tc>
                  <a:txBody>
                    <a:bodyPr/>
                    <a:lstStyle/>
                    <a:p>
                      <a:pPr algn="ctr"/>
                      <a:r>
                        <a:rPr lang="en-US" dirty="0" smtClean="0"/>
                        <a:t>4</a:t>
                      </a:r>
                      <a:endParaRPr lang="en-US" dirty="0"/>
                    </a:p>
                  </a:txBody>
                  <a:tcPr/>
                </a:tc>
                <a:tc>
                  <a:txBody>
                    <a:bodyPr/>
                    <a:lstStyle/>
                    <a:p>
                      <a:pPr algn="ctr"/>
                      <a:r>
                        <a:rPr lang="en-US" dirty="0" smtClean="0"/>
                        <a:t>0.34</a:t>
                      </a:r>
                      <a:endParaRPr lang="en-US" dirty="0"/>
                    </a:p>
                  </a:txBody>
                  <a:tcPr/>
                </a:tc>
              </a:tr>
              <a:tr h="370492">
                <a:tc>
                  <a:txBody>
                    <a:bodyPr/>
                    <a:lstStyle/>
                    <a:p>
                      <a:pPr algn="ctr"/>
                      <a:r>
                        <a:rPr lang="en-US" dirty="0" smtClean="0"/>
                        <a:t>5</a:t>
                      </a:r>
                      <a:endParaRPr lang="en-US" dirty="0"/>
                    </a:p>
                  </a:txBody>
                  <a:tcPr/>
                </a:tc>
                <a:tc>
                  <a:txBody>
                    <a:bodyPr/>
                    <a:lstStyle/>
                    <a:p>
                      <a:pPr algn="ctr"/>
                      <a:r>
                        <a:rPr lang="en-US" dirty="0" smtClean="0"/>
                        <a:t>0.48</a:t>
                      </a:r>
                      <a:endParaRPr lang="en-US" dirty="0"/>
                    </a:p>
                  </a:txBody>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957366720"/>
              </p:ext>
            </p:extLst>
          </p:nvPr>
        </p:nvGraphicFramePr>
        <p:xfrm>
          <a:off x="228600" y="3327400"/>
          <a:ext cx="2362200" cy="2219960"/>
        </p:xfrm>
        <a:graphic>
          <a:graphicData uri="http://schemas.openxmlformats.org/drawingml/2006/table">
            <a:tbl>
              <a:tblPr firstRow="1" bandRow="1">
                <a:tableStyleId>{5C22544A-7EE6-4342-B048-85BDC9FD1C3A}</a:tableStyleId>
              </a:tblPr>
              <a:tblGrid>
                <a:gridCol w="1100832"/>
                <a:gridCol w="1261368"/>
              </a:tblGrid>
              <a:tr h="365760">
                <a:tc>
                  <a:txBody>
                    <a:bodyPr/>
                    <a:lstStyle/>
                    <a:p>
                      <a:r>
                        <a:rPr lang="en-US" dirty="0" smtClean="0"/>
                        <a:t>mutation</a:t>
                      </a:r>
                      <a:endParaRPr lang="en-US" dirty="0"/>
                    </a:p>
                  </a:txBody>
                  <a:tcPr/>
                </a:tc>
                <a:tc>
                  <a:txBody>
                    <a:bodyPr/>
                    <a:lstStyle/>
                    <a:p>
                      <a:r>
                        <a:rPr lang="en-US" dirty="0" err="1" smtClean="0"/>
                        <a:t>Pred</a:t>
                      </a:r>
                      <a:r>
                        <a:rPr lang="en-US" baseline="0" dirty="0" smtClean="0"/>
                        <a:t> </a:t>
                      </a:r>
                      <a:r>
                        <a:rPr lang="en-US" dirty="0" smtClean="0"/>
                        <a:t>rank</a:t>
                      </a:r>
                      <a:endParaRPr lang="en-US" dirty="0"/>
                    </a:p>
                  </a:txBody>
                  <a:tcPr/>
                </a:tc>
              </a:tr>
              <a:tr h="370840">
                <a:tc>
                  <a:txBody>
                    <a:bodyPr/>
                    <a:lstStyle/>
                    <a:p>
                      <a:pPr algn="ctr"/>
                      <a:r>
                        <a:rPr lang="en-US" dirty="0" smtClean="0"/>
                        <a:t>S56K</a:t>
                      </a:r>
                      <a:endParaRPr lang="en-US" dirty="0"/>
                    </a:p>
                  </a:txBody>
                  <a:tcPr/>
                </a:tc>
                <a:tc>
                  <a:txBody>
                    <a:bodyPr/>
                    <a:lstStyle/>
                    <a:p>
                      <a:pPr algn="ctr"/>
                      <a:r>
                        <a:rPr lang="en-US" dirty="0" smtClean="0"/>
                        <a:t>1</a:t>
                      </a:r>
                      <a:endParaRPr lang="en-US" dirty="0"/>
                    </a:p>
                  </a:txBody>
                  <a:tcPr/>
                </a:tc>
              </a:tr>
              <a:tr h="370840">
                <a:tc>
                  <a:txBody>
                    <a:bodyPr/>
                    <a:lstStyle/>
                    <a:p>
                      <a:pPr algn="ctr"/>
                      <a:r>
                        <a:rPr lang="en-US" dirty="0" smtClean="0"/>
                        <a:t>A165D</a:t>
                      </a:r>
                      <a:endParaRPr lang="en-US" dirty="0"/>
                    </a:p>
                  </a:txBody>
                  <a:tcPr/>
                </a:tc>
                <a:tc>
                  <a:txBody>
                    <a:bodyPr/>
                    <a:lstStyle/>
                    <a:p>
                      <a:pPr algn="ctr"/>
                      <a:r>
                        <a:rPr lang="en-US" dirty="0" smtClean="0"/>
                        <a:t>2</a:t>
                      </a:r>
                      <a:endParaRPr lang="en-US" dirty="0"/>
                    </a:p>
                  </a:txBody>
                  <a:tcPr/>
                </a:tc>
              </a:tr>
              <a:tr h="370840">
                <a:tc>
                  <a:txBody>
                    <a:bodyPr/>
                    <a:lstStyle/>
                    <a:p>
                      <a:pPr algn="ctr"/>
                      <a:r>
                        <a:rPr lang="en-US" dirty="0" smtClean="0"/>
                        <a:t>K45F</a:t>
                      </a:r>
                      <a:endParaRPr lang="en-US" dirty="0"/>
                    </a:p>
                  </a:txBody>
                  <a:tcPr/>
                </a:tc>
                <a:tc>
                  <a:txBody>
                    <a:bodyPr/>
                    <a:lstStyle/>
                    <a:p>
                      <a:pPr algn="ctr"/>
                      <a:r>
                        <a:rPr lang="en-US" dirty="0" smtClean="0"/>
                        <a:t>3</a:t>
                      </a:r>
                      <a:endParaRPr lang="en-US" dirty="0"/>
                    </a:p>
                  </a:txBody>
                  <a:tcPr/>
                </a:tc>
              </a:tr>
              <a:tr h="370840">
                <a:tc>
                  <a:txBody>
                    <a:bodyPr/>
                    <a:lstStyle/>
                    <a:p>
                      <a:pPr algn="ctr"/>
                      <a:r>
                        <a:rPr lang="en-US" dirty="0" smtClean="0"/>
                        <a:t>C89G</a:t>
                      </a:r>
                      <a:endParaRPr lang="en-US" dirty="0"/>
                    </a:p>
                  </a:txBody>
                  <a:tcPr/>
                </a:tc>
                <a:tc>
                  <a:txBody>
                    <a:bodyPr/>
                    <a:lstStyle/>
                    <a:p>
                      <a:pPr algn="ctr"/>
                      <a:r>
                        <a:rPr lang="en-US" dirty="0" smtClean="0"/>
                        <a:t>4</a:t>
                      </a:r>
                      <a:endParaRPr lang="en-US" dirty="0"/>
                    </a:p>
                  </a:txBody>
                  <a:tcPr/>
                </a:tc>
              </a:tr>
              <a:tr h="370840">
                <a:tc>
                  <a:txBody>
                    <a:bodyPr/>
                    <a:lstStyle/>
                    <a:p>
                      <a:pPr algn="ctr"/>
                      <a:r>
                        <a:rPr lang="en-US" dirty="0" smtClean="0"/>
                        <a:t>L214A</a:t>
                      </a:r>
                      <a:endParaRPr lang="en-US" dirty="0"/>
                    </a:p>
                  </a:txBody>
                  <a:tcPr/>
                </a:tc>
                <a:tc>
                  <a:txBody>
                    <a:bodyPr/>
                    <a:lstStyle/>
                    <a:p>
                      <a:pPr algn="ctr"/>
                      <a:r>
                        <a:rPr lang="en-US" dirty="0" smtClean="0"/>
                        <a:t>5</a:t>
                      </a:r>
                      <a:endParaRPr lang="en-US" dirty="0"/>
                    </a:p>
                  </a:txBody>
                  <a:tcPr/>
                </a:tc>
              </a:tr>
            </a:tbl>
          </a:graphicData>
        </a:graphic>
      </p:graphicFrame>
      <p:sp>
        <p:nvSpPr>
          <p:cNvPr id="17" name="Rectangle 16"/>
          <p:cNvSpPr/>
          <p:nvPr/>
        </p:nvSpPr>
        <p:spPr>
          <a:xfrm>
            <a:off x="822071" y="304800"/>
            <a:ext cx="7438318" cy="954107"/>
          </a:xfrm>
          <a:prstGeom prst="rect">
            <a:avLst/>
          </a:prstGeom>
        </p:spPr>
        <p:txBody>
          <a:bodyPr wrap="none">
            <a:spAutoFit/>
          </a:bodyPr>
          <a:lstStyle/>
          <a:p>
            <a:pPr algn="ctr"/>
            <a:r>
              <a:rPr lang="en-US" sz="2800" b="1" dirty="0" err="1" smtClean="0"/>
              <a:t>Quantile</a:t>
            </a:r>
            <a:r>
              <a:rPr lang="en-US" sz="2800" b="1" dirty="0" smtClean="0"/>
              <a:t>-like transformation of predicted values </a:t>
            </a:r>
            <a:br>
              <a:rPr lang="en-US" sz="2800" b="1" dirty="0" smtClean="0"/>
            </a:br>
            <a:r>
              <a:rPr lang="en-US" sz="2800" b="1" dirty="0" smtClean="0"/>
              <a:t>to match experimental values</a:t>
            </a:r>
            <a:endParaRPr lang="en-US" sz="2800" b="1" dirty="0"/>
          </a:p>
        </p:txBody>
      </p:sp>
      <p:sp>
        <p:nvSpPr>
          <p:cNvPr id="22" name="Right Arrow 21"/>
          <p:cNvSpPr/>
          <p:nvPr/>
        </p:nvSpPr>
        <p:spPr>
          <a:xfrm>
            <a:off x="5261437" y="4089400"/>
            <a:ext cx="986963" cy="863600"/>
          </a:xfrm>
          <a:prstGeom prst="rightArrow">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52400" y="2604869"/>
            <a:ext cx="2438400" cy="646331"/>
          </a:xfrm>
          <a:prstGeom prst="rect">
            <a:avLst/>
          </a:prstGeom>
        </p:spPr>
        <p:txBody>
          <a:bodyPr wrap="square">
            <a:spAutoFit/>
          </a:bodyPr>
          <a:lstStyle/>
          <a:p>
            <a:pPr algn="ctr"/>
            <a:r>
              <a:rPr lang="en-US" dirty="0" smtClean="0"/>
              <a:t>Mutations ranked by predicted scores</a:t>
            </a:r>
            <a:endParaRPr lang="en-US" dirty="0"/>
          </a:p>
        </p:txBody>
      </p:sp>
      <p:sp>
        <p:nvSpPr>
          <p:cNvPr id="15" name="Rectangle 14"/>
          <p:cNvSpPr/>
          <p:nvPr/>
        </p:nvSpPr>
        <p:spPr>
          <a:xfrm>
            <a:off x="2743200" y="2604869"/>
            <a:ext cx="2438400" cy="646331"/>
          </a:xfrm>
          <a:prstGeom prst="rect">
            <a:avLst/>
          </a:prstGeom>
        </p:spPr>
        <p:txBody>
          <a:bodyPr wrap="square">
            <a:spAutoFit/>
          </a:bodyPr>
          <a:lstStyle/>
          <a:p>
            <a:pPr algn="ctr"/>
            <a:r>
              <a:rPr lang="en-US" dirty="0" smtClean="0"/>
              <a:t>Experimental values ranked low-to-high </a:t>
            </a:r>
            <a:endParaRPr lang="en-US" dirty="0"/>
          </a:p>
        </p:txBody>
      </p:sp>
      <p:sp>
        <p:nvSpPr>
          <p:cNvPr id="16" name="Rectangle 15"/>
          <p:cNvSpPr/>
          <p:nvPr/>
        </p:nvSpPr>
        <p:spPr>
          <a:xfrm>
            <a:off x="6477000" y="2000071"/>
            <a:ext cx="2438400" cy="1200329"/>
          </a:xfrm>
          <a:prstGeom prst="rect">
            <a:avLst/>
          </a:prstGeom>
        </p:spPr>
        <p:txBody>
          <a:bodyPr wrap="square">
            <a:spAutoFit/>
          </a:bodyPr>
          <a:lstStyle/>
          <a:p>
            <a:pPr algn="ctr"/>
            <a:r>
              <a:rPr lang="en-US" b="1" dirty="0" smtClean="0">
                <a:solidFill>
                  <a:srgbClr val="C00000"/>
                </a:solidFill>
              </a:rPr>
              <a:t>Assign</a:t>
            </a:r>
            <a:r>
              <a:rPr lang="en-US" dirty="0" smtClean="0"/>
              <a:t> experimental value to predicted mutation</a:t>
            </a:r>
          </a:p>
          <a:p>
            <a:pPr algn="ctr"/>
            <a:endParaRPr lang="en-US" dirty="0"/>
          </a:p>
        </p:txBody>
      </p:sp>
    </p:spTree>
    <p:extLst>
      <p:ext uri="{BB962C8B-B14F-4D97-AF65-F5344CB8AC3E}">
        <p14:creationId xmlns:p14="http://schemas.microsoft.com/office/powerpoint/2010/main" val="395865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5"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b="1" dirty="0" smtClean="0"/>
              <a:t>Performance Evaluation </a:t>
            </a:r>
            <a:endParaRPr lang="en-US" b="1" dirty="0"/>
          </a:p>
        </p:txBody>
      </p:sp>
      <p:sp>
        <p:nvSpPr>
          <p:cNvPr id="5" name="TextBox 4"/>
          <p:cNvSpPr txBox="1"/>
          <p:nvPr/>
        </p:nvSpPr>
        <p:spPr>
          <a:xfrm>
            <a:off x="381000" y="1066800"/>
            <a:ext cx="8382000" cy="1138773"/>
          </a:xfrm>
          <a:prstGeom prst="rect">
            <a:avLst/>
          </a:prstGeom>
          <a:noFill/>
        </p:spPr>
        <p:txBody>
          <a:bodyPr wrap="square" rtlCol="0">
            <a:spAutoFit/>
          </a:bodyPr>
          <a:lstStyle/>
          <a:p>
            <a:pPr algn="ctr">
              <a:buNone/>
            </a:pPr>
            <a:r>
              <a:rPr lang="en-US" sz="2400" b="1" dirty="0" smtClean="0">
                <a:solidFill>
                  <a:schemeClr val="tx2">
                    <a:lumMod val="60000"/>
                    <a:lumOff val="40000"/>
                  </a:schemeClr>
                </a:solidFill>
              </a:rPr>
              <a:t>Since no single score captures all aspects of predictions, we used many scores measuring different properties</a:t>
            </a:r>
            <a:endParaRPr lang="en-US" sz="2000" dirty="0" smtClean="0">
              <a:solidFill>
                <a:schemeClr val="tx2">
                  <a:lumMod val="60000"/>
                  <a:lumOff val="40000"/>
                </a:schemeClr>
              </a:solidFill>
            </a:endParaRPr>
          </a:p>
          <a:p>
            <a:endParaRPr lang="en-US" sz="2000" dirty="0">
              <a:solidFill>
                <a:schemeClr val="tx2">
                  <a:lumMod val="60000"/>
                  <a:lumOff val="40000"/>
                </a:schemeClr>
              </a:solidFill>
            </a:endParaRPr>
          </a:p>
        </p:txBody>
      </p:sp>
      <p:sp>
        <p:nvSpPr>
          <p:cNvPr id="6" name="TextBox 5"/>
          <p:cNvSpPr txBox="1"/>
          <p:nvPr/>
        </p:nvSpPr>
        <p:spPr>
          <a:xfrm>
            <a:off x="76200" y="2447092"/>
            <a:ext cx="8991600" cy="738664"/>
          </a:xfrm>
          <a:prstGeom prst="rect">
            <a:avLst/>
          </a:prstGeom>
          <a:noFill/>
        </p:spPr>
        <p:txBody>
          <a:bodyPr wrap="square" rtlCol="0">
            <a:spAutoFit/>
          </a:bodyPr>
          <a:lstStyle/>
          <a:p>
            <a:pPr>
              <a:buNone/>
            </a:pPr>
            <a:r>
              <a:rPr lang="en-US" sz="2400" b="1" dirty="0" smtClean="0"/>
              <a:t>1. </a:t>
            </a:r>
            <a:r>
              <a:rPr lang="en-US" sz="2400" b="1" dirty="0" smtClean="0">
                <a:solidFill>
                  <a:srgbClr val="C00000"/>
                </a:solidFill>
              </a:rPr>
              <a:t>Rank-based scores. </a:t>
            </a:r>
            <a:r>
              <a:rPr lang="en-US" sz="2400" b="1" dirty="0" smtClean="0"/>
              <a:t>These don’t depend on the scale of predictions.</a:t>
            </a:r>
            <a:endParaRPr lang="en-US" sz="2000" dirty="0" smtClean="0"/>
          </a:p>
          <a:p>
            <a:endParaRPr lang="en-US" dirty="0"/>
          </a:p>
        </p:txBody>
      </p:sp>
      <p:sp>
        <p:nvSpPr>
          <p:cNvPr id="7" name="TextBox 6"/>
          <p:cNvSpPr txBox="1"/>
          <p:nvPr/>
        </p:nvSpPr>
        <p:spPr>
          <a:xfrm>
            <a:off x="152400" y="3962400"/>
            <a:ext cx="8991600" cy="738664"/>
          </a:xfrm>
          <a:prstGeom prst="rect">
            <a:avLst/>
          </a:prstGeom>
          <a:noFill/>
        </p:spPr>
        <p:txBody>
          <a:bodyPr wrap="square" rtlCol="0">
            <a:spAutoFit/>
          </a:bodyPr>
          <a:lstStyle/>
          <a:p>
            <a:pPr>
              <a:buNone/>
            </a:pPr>
            <a:r>
              <a:rPr lang="en-US" sz="2400" b="1" dirty="0" smtClean="0"/>
              <a:t>2. </a:t>
            </a:r>
            <a:r>
              <a:rPr lang="en-US" sz="2400" b="1" dirty="0" smtClean="0">
                <a:solidFill>
                  <a:srgbClr val="C00000"/>
                </a:solidFill>
              </a:rPr>
              <a:t>Value-based scores </a:t>
            </a:r>
            <a:r>
              <a:rPr lang="en-US" sz="2400" b="1" dirty="0" smtClean="0"/>
              <a:t>computed on predictions </a:t>
            </a:r>
            <a:r>
              <a:rPr lang="en-US" sz="2400" b="1" dirty="0" smtClean="0">
                <a:solidFill>
                  <a:srgbClr val="C00000"/>
                </a:solidFill>
              </a:rPr>
              <a:t>transformed</a:t>
            </a:r>
            <a:r>
              <a:rPr lang="en-US" sz="2400" b="1" dirty="0" smtClean="0"/>
              <a:t> by us.</a:t>
            </a:r>
            <a:endParaRPr lang="en-US" sz="2000" dirty="0" smtClean="0"/>
          </a:p>
          <a:p>
            <a:endParaRPr lang="en-US" dirty="0"/>
          </a:p>
        </p:txBody>
      </p:sp>
      <p:sp>
        <p:nvSpPr>
          <p:cNvPr id="8" name="TextBox 7"/>
          <p:cNvSpPr txBox="1"/>
          <p:nvPr/>
        </p:nvSpPr>
        <p:spPr>
          <a:xfrm>
            <a:off x="152400" y="5410200"/>
            <a:ext cx="8686800" cy="738664"/>
          </a:xfrm>
          <a:prstGeom prst="rect">
            <a:avLst/>
          </a:prstGeom>
          <a:noFill/>
        </p:spPr>
        <p:txBody>
          <a:bodyPr wrap="square" rtlCol="0">
            <a:spAutoFit/>
          </a:bodyPr>
          <a:lstStyle/>
          <a:p>
            <a:pPr>
              <a:buNone/>
            </a:pPr>
            <a:r>
              <a:rPr lang="en-US" sz="2400" b="1" dirty="0" smtClean="0"/>
              <a:t>3. </a:t>
            </a:r>
            <a:r>
              <a:rPr lang="en-US" sz="2400" b="1" dirty="0" smtClean="0">
                <a:solidFill>
                  <a:srgbClr val="C00000"/>
                </a:solidFill>
              </a:rPr>
              <a:t>Value-based scores </a:t>
            </a:r>
            <a:r>
              <a:rPr lang="en-US" sz="2400" b="1" dirty="0" smtClean="0"/>
              <a:t>computed on </a:t>
            </a:r>
            <a:r>
              <a:rPr lang="en-US" sz="2400" b="1" dirty="0" smtClean="0">
                <a:solidFill>
                  <a:srgbClr val="C00000"/>
                </a:solidFill>
              </a:rPr>
              <a:t>original</a:t>
            </a:r>
            <a:r>
              <a:rPr lang="en-US" sz="2400" b="1" dirty="0" smtClean="0"/>
              <a:t> predictions.</a:t>
            </a:r>
            <a:endParaRPr lang="en-US" sz="2000"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991600" cy="1143000"/>
          </a:xfrm>
        </p:spPr>
        <p:txBody>
          <a:bodyPr>
            <a:normAutofit fontScale="90000"/>
          </a:bodyPr>
          <a:lstStyle/>
          <a:p>
            <a:r>
              <a:rPr lang="en-US" b="1" dirty="0" smtClean="0"/>
              <a:t>General idea about which scores to use</a:t>
            </a:r>
            <a:endParaRPr lang="en-US" b="1" dirty="0"/>
          </a:p>
        </p:txBody>
      </p:sp>
      <p:sp>
        <p:nvSpPr>
          <p:cNvPr id="6" name="TextBox 5"/>
          <p:cNvSpPr txBox="1"/>
          <p:nvPr/>
        </p:nvSpPr>
        <p:spPr>
          <a:xfrm>
            <a:off x="152400" y="1981200"/>
            <a:ext cx="8839200" cy="1477328"/>
          </a:xfrm>
          <a:prstGeom prst="rect">
            <a:avLst/>
          </a:prstGeom>
          <a:noFill/>
        </p:spPr>
        <p:txBody>
          <a:bodyPr wrap="square" rtlCol="0">
            <a:spAutoFit/>
          </a:bodyPr>
          <a:lstStyle/>
          <a:p>
            <a:pPr marL="457200" indent="-457200"/>
            <a:r>
              <a:rPr lang="en-US" sz="2400" b="1" dirty="0" smtClean="0"/>
              <a:t>1. </a:t>
            </a:r>
            <a:r>
              <a:rPr lang="en-US" sz="2400" b="1" dirty="0" smtClean="0">
                <a:solidFill>
                  <a:srgbClr val="C00000"/>
                </a:solidFill>
              </a:rPr>
              <a:t>What effect is caused by a mutation</a:t>
            </a:r>
            <a:r>
              <a:rPr lang="en-US" sz="2400" b="1" dirty="0" smtClean="0"/>
              <a:t>: deleterious, advantageous.</a:t>
            </a:r>
          </a:p>
          <a:p>
            <a:pPr marL="457200" indent="-457200"/>
            <a:r>
              <a:rPr lang="en-US" sz="2400" b="1" dirty="0" smtClean="0"/>
              <a:t>       Performance on a binary classification. </a:t>
            </a:r>
          </a:p>
          <a:p>
            <a:pPr marL="457200" indent="-457200"/>
            <a:r>
              <a:rPr lang="en-US" sz="2400" b="1" dirty="0" smtClean="0"/>
              <a:t>       E.g., using ROC curves and areas under them. </a:t>
            </a:r>
            <a:endParaRPr lang="en-US" sz="2000" dirty="0" smtClean="0"/>
          </a:p>
          <a:p>
            <a:endParaRPr lang="en-US" dirty="0"/>
          </a:p>
        </p:txBody>
      </p:sp>
      <p:sp>
        <p:nvSpPr>
          <p:cNvPr id="7" name="TextBox 6"/>
          <p:cNvSpPr txBox="1"/>
          <p:nvPr/>
        </p:nvSpPr>
        <p:spPr>
          <a:xfrm>
            <a:off x="152400" y="4375428"/>
            <a:ext cx="8686800" cy="1415772"/>
          </a:xfrm>
          <a:prstGeom prst="rect">
            <a:avLst/>
          </a:prstGeom>
          <a:noFill/>
        </p:spPr>
        <p:txBody>
          <a:bodyPr wrap="square" rtlCol="0">
            <a:spAutoFit/>
          </a:bodyPr>
          <a:lstStyle/>
          <a:p>
            <a:pPr>
              <a:buNone/>
            </a:pPr>
            <a:r>
              <a:rPr lang="en-US" sz="2400" b="1" dirty="0" smtClean="0"/>
              <a:t>2. </a:t>
            </a:r>
            <a:r>
              <a:rPr lang="en-US" sz="2400" b="1" dirty="0" smtClean="0">
                <a:solidFill>
                  <a:srgbClr val="C00000"/>
                </a:solidFill>
              </a:rPr>
              <a:t>Strength of the effect: </a:t>
            </a:r>
            <a:r>
              <a:rPr lang="en-US" sz="2400" b="1" dirty="0" smtClean="0"/>
              <a:t>comparison of </a:t>
            </a:r>
            <a:r>
              <a:rPr lang="en-US" sz="2400" b="1" dirty="0" smtClean="0">
                <a:solidFill>
                  <a:schemeClr val="tx2">
                    <a:lumMod val="60000"/>
                    <a:lumOff val="40000"/>
                  </a:schemeClr>
                </a:solidFill>
              </a:rPr>
              <a:t>values</a:t>
            </a:r>
            <a:r>
              <a:rPr lang="en-US" sz="2400" b="1" dirty="0" smtClean="0"/>
              <a:t> and their </a:t>
            </a:r>
            <a:r>
              <a:rPr lang="en-US" sz="2400" b="1" dirty="0" smtClean="0">
                <a:solidFill>
                  <a:schemeClr val="tx2">
                    <a:lumMod val="60000"/>
                    <a:lumOff val="40000"/>
                  </a:schemeClr>
                </a:solidFill>
              </a:rPr>
              <a:t>ranks</a:t>
            </a:r>
            <a:r>
              <a:rPr lang="en-US" sz="2400" b="1" dirty="0" smtClean="0"/>
              <a:t>.</a:t>
            </a:r>
          </a:p>
          <a:p>
            <a:pPr>
              <a:buNone/>
            </a:pPr>
            <a:r>
              <a:rPr lang="en-US" sz="2400" b="1" dirty="0" smtClean="0"/>
              <a:t>      E.g., Kendall tau or RMSD-like measures.</a:t>
            </a:r>
          </a:p>
          <a:p>
            <a:pPr>
              <a:buNone/>
            </a:pPr>
            <a:endParaRPr lang="en-US" sz="2000"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183880" cy="1051560"/>
          </a:xfrm>
        </p:spPr>
        <p:txBody>
          <a:bodyPr/>
          <a:lstStyle/>
          <a:p>
            <a:r>
              <a:rPr lang="en-US" dirty="0" smtClean="0"/>
              <a:t>Measures for evaluation</a:t>
            </a:r>
            <a:endParaRPr lang="en-US" dirty="0"/>
          </a:p>
        </p:txBody>
      </p:sp>
      <p:sp>
        <p:nvSpPr>
          <p:cNvPr id="6" name="TextBox 5"/>
          <p:cNvSpPr txBox="1"/>
          <p:nvPr/>
        </p:nvSpPr>
        <p:spPr>
          <a:xfrm>
            <a:off x="609600" y="1362670"/>
            <a:ext cx="8001000" cy="1508105"/>
          </a:xfrm>
          <a:prstGeom prst="rect">
            <a:avLst/>
          </a:prstGeom>
          <a:noFill/>
        </p:spPr>
        <p:txBody>
          <a:bodyPr wrap="square" rtlCol="0">
            <a:spAutoFit/>
          </a:bodyPr>
          <a:lstStyle/>
          <a:p>
            <a:r>
              <a:rPr lang="en-US" sz="2000" b="1" dirty="0" smtClean="0"/>
              <a:t>Categories performance:</a:t>
            </a:r>
            <a:r>
              <a:rPr lang="en-US" sz="2000" dirty="0" smtClean="0"/>
              <a:t> </a:t>
            </a:r>
          </a:p>
          <a:p>
            <a:pPr>
              <a:buFont typeface="Arial" pitchFamily="34" charset="0"/>
              <a:buChar char="•"/>
            </a:pPr>
            <a:r>
              <a:rPr lang="en-US" dirty="0" smtClean="0"/>
              <a:t> ROC (Receiver operating characteristic) of deleterious mutations</a:t>
            </a:r>
          </a:p>
          <a:p>
            <a:pPr>
              <a:buFont typeface="Arial" pitchFamily="34" charset="0"/>
              <a:buChar char="•"/>
            </a:pPr>
            <a:r>
              <a:rPr lang="en-US" dirty="0" smtClean="0"/>
              <a:t> ROC-like curve for overall mutations categories      </a:t>
            </a:r>
          </a:p>
          <a:p>
            <a:pPr>
              <a:buFont typeface="Arial" pitchFamily="34" charset="0"/>
              <a:buChar char="•"/>
            </a:pPr>
            <a:r>
              <a:rPr lang="en-US" dirty="0" smtClean="0"/>
              <a:t> F1 score for overall categories identification</a:t>
            </a:r>
          </a:p>
          <a:p>
            <a:pPr>
              <a:buFont typeface="Arial" pitchFamily="34" charset="0"/>
              <a:buChar char="•"/>
            </a:pPr>
            <a:r>
              <a:rPr lang="en-US" dirty="0" smtClean="0"/>
              <a:t> MCC (Matthews correlation coefficient)</a:t>
            </a:r>
            <a:r>
              <a:rPr lang="en-US" b="1" dirty="0" smtClean="0"/>
              <a:t> </a:t>
            </a:r>
            <a:r>
              <a:rPr lang="en-US" dirty="0" smtClean="0"/>
              <a:t>for deleterious mutations identification</a:t>
            </a:r>
            <a:endParaRPr lang="en-US" dirty="0"/>
          </a:p>
        </p:txBody>
      </p:sp>
      <p:sp>
        <p:nvSpPr>
          <p:cNvPr id="7" name="TextBox 6"/>
          <p:cNvSpPr txBox="1"/>
          <p:nvPr/>
        </p:nvSpPr>
        <p:spPr>
          <a:xfrm>
            <a:off x="609600" y="3063895"/>
            <a:ext cx="6096000" cy="1508105"/>
          </a:xfrm>
          <a:prstGeom prst="rect">
            <a:avLst/>
          </a:prstGeom>
          <a:noFill/>
        </p:spPr>
        <p:txBody>
          <a:bodyPr wrap="square" rtlCol="0">
            <a:spAutoFit/>
          </a:bodyPr>
          <a:lstStyle/>
          <a:p>
            <a:pPr>
              <a:buNone/>
            </a:pPr>
            <a:r>
              <a:rPr lang="en-US" sz="2000" b="1" dirty="0" smtClean="0"/>
              <a:t>Rank performance:</a:t>
            </a:r>
          </a:p>
          <a:p>
            <a:pPr>
              <a:buFont typeface="Arial" pitchFamily="34" charset="0"/>
              <a:buChar char="•"/>
            </a:pPr>
            <a:r>
              <a:rPr lang="en-US" dirty="0" smtClean="0"/>
              <a:t> Spearman's rank correlation coefficient</a:t>
            </a:r>
          </a:p>
          <a:p>
            <a:pPr>
              <a:buFont typeface="Arial" pitchFamily="34" charset="0"/>
              <a:buChar char="•"/>
            </a:pPr>
            <a:r>
              <a:rPr lang="en-US" dirty="0" smtClean="0"/>
              <a:t> Kendall tau </a:t>
            </a:r>
          </a:p>
          <a:p>
            <a:pPr>
              <a:buFont typeface="Arial" pitchFamily="34" charset="0"/>
              <a:buChar char="•"/>
            </a:pPr>
            <a:r>
              <a:rPr lang="en-US" dirty="0" smtClean="0"/>
              <a:t> Rank difference test</a:t>
            </a:r>
          </a:p>
          <a:p>
            <a:endParaRPr lang="en-US" dirty="0"/>
          </a:p>
        </p:txBody>
      </p:sp>
      <p:sp>
        <p:nvSpPr>
          <p:cNvPr id="8" name="TextBox 7"/>
          <p:cNvSpPr txBox="1"/>
          <p:nvPr/>
        </p:nvSpPr>
        <p:spPr>
          <a:xfrm>
            <a:off x="609600" y="4401741"/>
            <a:ext cx="6858000" cy="1846659"/>
          </a:xfrm>
          <a:prstGeom prst="rect">
            <a:avLst/>
          </a:prstGeom>
          <a:noFill/>
        </p:spPr>
        <p:txBody>
          <a:bodyPr wrap="square" rtlCol="0">
            <a:spAutoFit/>
          </a:bodyPr>
          <a:lstStyle/>
          <a:p>
            <a:pPr>
              <a:buNone/>
            </a:pPr>
            <a:r>
              <a:rPr lang="en-US" sz="2000" b="1" dirty="0" smtClean="0"/>
              <a:t>Value comparison:</a:t>
            </a:r>
          </a:p>
          <a:p>
            <a:pPr>
              <a:buFont typeface="Arial" pitchFamily="34" charset="0"/>
              <a:buChar char="•"/>
            </a:pPr>
            <a:r>
              <a:rPr lang="en-US" dirty="0" smtClean="0"/>
              <a:t> Pearson correlation</a:t>
            </a:r>
          </a:p>
          <a:p>
            <a:pPr>
              <a:buFont typeface="Arial" pitchFamily="34" charset="0"/>
              <a:buChar char="•"/>
            </a:pPr>
            <a:r>
              <a:rPr lang="en-US" dirty="0" smtClean="0"/>
              <a:t> RMSD</a:t>
            </a:r>
          </a:p>
          <a:p>
            <a:pPr>
              <a:buFont typeface="Arial" pitchFamily="34" charset="0"/>
              <a:buChar char="•"/>
            </a:pPr>
            <a:r>
              <a:rPr lang="en-US" dirty="0" smtClean="0"/>
              <a:t> Value distance test</a:t>
            </a:r>
          </a:p>
          <a:p>
            <a:pPr>
              <a:buFont typeface="Arial" pitchFamily="34" charset="0"/>
              <a:buChar char="•"/>
            </a:pPr>
            <a:r>
              <a:rPr lang="en-US" dirty="0" smtClean="0"/>
              <a:t> ROC-like curve for correctly predicted mutations</a:t>
            </a:r>
          </a:p>
          <a:p>
            <a:r>
              <a:rPr lang="en-US" dirty="0" smtClean="0"/>
              <a:t> </a:t>
            </a:r>
            <a:endParaRPr lang="en-US" dirty="0"/>
          </a:p>
        </p:txBody>
      </p:sp>
      <p:sp>
        <p:nvSpPr>
          <p:cNvPr id="9" name="TextBox 8"/>
          <p:cNvSpPr txBox="1"/>
          <p:nvPr/>
        </p:nvSpPr>
        <p:spPr>
          <a:xfrm>
            <a:off x="533400" y="905470"/>
            <a:ext cx="7239000" cy="461665"/>
          </a:xfrm>
          <a:prstGeom prst="rect">
            <a:avLst/>
          </a:prstGeom>
          <a:noFill/>
        </p:spPr>
        <p:txBody>
          <a:bodyPr wrap="square" rtlCol="0">
            <a:spAutoFit/>
          </a:bodyPr>
          <a:lstStyle/>
          <a:p>
            <a:r>
              <a:rPr lang="en-US" sz="2400" u="sng" dirty="0" smtClean="0"/>
              <a:t>Three groups of measures:</a:t>
            </a:r>
            <a:endParaRPr lang="en-US" sz="2400" u="sng"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normAutofit/>
          </a:bodyPr>
          <a:lstStyle/>
          <a:p>
            <a:r>
              <a:rPr lang="en-US" dirty="0" smtClean="0"/>
              <a:t>Description of each measure</a:t>
            </a:r>
            <a:endParaRPr lang="en-US" dirty="0"/>
          </a:p>
        </p:txBody>
      </p:sp>
      <p:sp>
        <p:nvSpPr>
          <p:cNvPr id="6" name="TextBox 5"/>
          <p:cNvSpPr txBox="1"/>
          <p:nvPr/>
        </p:nvSpPr>
        <p:spPr>
          <a:xfrm>
            <a:off x="381000" y="1066800"/>
            <a:ext cx="8229600" cy="1754326"/>
          </a:xfrm>
          <a:prstGeom prst="rect">
            <a:avLst/>
          </a:prstGeom>
          <a:noFill/>
        </p:spPr>
        <p:txBody>
          <a:bodyPr wrap="square" rtlCol="0">
            <a:spAutoFit/>
          </a:bodyPr>
          <a:lstStyle/>
          <a:p>
            <a:r>
              <a:rPr lang="en-US" b="1" u="sng" dirty="0" smtClean="0"/>
              <a:t>ROC (Receiver operating characteristic) of deleterious mutations</a:t>
            </a:r>
          </a:p>
          <a:p>
            <a:r>
              <a:rPr lang="en-US" dirty="0" smtClean="0"/>
              <a:t>It is plot of the true positive rate versus the false positive. Mutations with experimental scores less than 0.3 are regarded as deleterious mutations (true). Others are not-deleterious (false) Mutations are ranked by their predicted scores from low to high, that is, from most mutations predicted to be deleterious to least deleterious. The area under the curve was used as measure.</a:t>
            </a:r>
            <a:endParaRPr lang="en-US" dirty="0"/>
          </a:p>
        </p:txBody>
      </p:sp>
      <p:sp>
        <p:nvSpPr>
          <p:cNvPr id="7" name="Rectangle 6"/>
          <p:cNvSpPr/>
          <p:nvPr/>
        </p:nvSpPr>
        <p:spPr>
          <a:xfrm>
            <a:off x="381000" y="2921675"/>
            <a:ext cx="7772400" cy="2031325"/>
          </a:xfrm>
          <a:prstGeom prst="rect">
            <a:avLst/>
          </a:prstGeom>
        </p:spPr>
        <p:txBody>
          <a:bodyPr wrap="square">
            <a:spAutoFit/>
          </a:bodyPr>
          <a:lstStyle/>
          <a:p>
            <a:r>
              <a:rPr lang="en-US" b="1" u="sng" dirty="0" smtClean="0"/>
              <a:t>ROC-like curve for overall mutations categories</a:t>
            </a:r>
          </a:p>
          <a:p>
            <a:r>
              <a:rPr lang="en-US" dirty="0" smtClean="0"/>
              <a:t>It is plot of the number of true positives versus the number of false positives. To make the scores comparable, we extend the plateau at the end and use the area under curve as the measure</a:t>
            </a:r>
          </a:p>
          <a:p>
            <a:endParaRPr lang="en-US" dirty="0" smtClean="0"/>
          </a:p>
          <a:p>
            <a:endParaRPr lang="en-US" dirty="0" smtClean="0"/>
          </a:p>
          <a:p>
            <a:r>
              <a:rPr lang="en-US" dirty="0" smtClean="0"/>
              <a:t> </a:t>
            </a:r>
            <a:endParaRPr lang="en-US" dirty="0"/>
          </a:p>
        </p:txBody>
      </p:sp>
      <p:sp>
        <p:nvSpPr>
          <p:cNvPr id="8" name="TextBox 7"/>
          <p:cNvSpPr txBox="1"/>
          <p:nvPr/>
        </p:nvSpPr>
        <p:spPr>
          <a:xfrm>
            <a:off x="381000" y="4267200"/>
            <a:ext cx="7391400" cy="646331"/>
          </a:xfrm>
          <a:prstGeom prst="rect">
            <a:avLst/>
          </a:prstGeom>
          <a:noFill/>
        </p:spPr>
        <p:txBody>
          <a:bodyPr wrap="square" rtlCol="0">
            <a:spAutoFit/>
          </a:bodyPr>
          <a:lstStyle/>
          <a:p>
            <a:r>
              <a:rPr lang="en-US" b="1" u="sng" dirty="0" smtClean="0"/>
              <a:t>F1 score</a:t>
            </a:r>
          </a:p>
          <a:p>
            <a:endParaRPr lang="en-US" dirty="0"/>
          </a:p>
        </p:txBody>
      </p:sp>
      <p:sp>
        <p:nvSpPr>
          <p:cNvPr id="13" name="TextBox 12"/>
          <p:cNvSpPr txBox="1"/>
          <p:nvPr/>
        </p:nvSpPr>
        <p:spPr>
          <a:xfrm>
            <a:off x="381000" y="4572000"/>
            <a:ext cx="7543800" cy="1477328"/>
          </a:xfrm>
          <a:prstGeom prst="rect">
            <a:avLst/>
          </a:prstGeom>
          <a:noFill/>
        </p:spPr>
        <p:txBody>
          <a:bodyPr wrap="square" rtlCol="0">
            <a:spAutoFit/>
          </a:bodyPr>
          <a:lstStyle/>
          <a:p>
            <a:r>
              <a:rPr lang="en-US" dirty="0" smtClean="0"/>
              <a:t>Mutations are classified into 4 categories based on predicted and experimental scores. &lt;=0.3: highly deleterious, 0.3~0.7: moderately deleterious, 0.7 ~ 1.3: benign, &gt;1.3: advantageous mutations.  The mutations classified in the same categories by experimental scores and predicted scores are considered correctly predicted.</a:t>
            </a:r>
            <a:endParaRPr lang="en-US" dirty="0"/>
          </a:p>
        </p:txBody>
      </p:sp>
      <p:pic>
        <p:nvPicPr>
          <p:cNvPr id="2056" name="Picture 8" descr="http://www.murase.m.is.nagoya-u.ac.jp/KSCGR/images/eval2.png"/>
          <p:cNvPicPr>
            <a:picLocks noChangeAspect="1" noChangeArrowheads="1"/>
          </p:cNvPicPr>
          <p:nvPr/>
        </p:nvPicPr>
        <p:blipFill>
          <a:blip r:embed="rId2" cstate="print"/>
          <a:srcRect/>
          <a:stretch>
            <a:fillRect/>
          </a:stretch>
        </p:blipFill>
        <p:spPr bwMode="auto">
          <a:xfrm>
            <a:off x="5867400" y="6019800"/>
            <a:ext cx="1696106" cy="480606"/>
          </a:xfrm>
          <a:prstGeom prst="rect">
            <a:avLst/>
          </a:prstGeom>
          <a:noFill/>
        </p:spPr>
      </p:pic>
      <p:pic>
        <p:nvPicPr>
          <p:cNvPr id="2058" name="Picture 10" descr="http://www.murase.m.is.nagoya-u.ac.jp/KSCGR/images/eval1.png"/>
          <p:cNvPicPr>
            <a:picLocks noChangeAspect="1" noChangeArrowheads="1"/>
          </p:cNvPicPr>
          <p:nvPr/>
        </p:nvPicPr>
        <p:blipFill>
          <a:blip r:embed="rId3" cstate="print"/>
          <a:srcRect/>
          <a:stretch>
            <a:fillRect/>
          </a:stretch>
        </p:blipFill>
        <p:spPr bwMode="auto">
          <a:xfrm>
            <a:off x="3200400" y="6019800"/>
            <a:ext cx="2060240" cy="495301"/>
          </a:xfrm>
          <a:prstGeom prst="rect">
            <a:avLst/>
          </a:prstGeom>
          <a:noFill/>
        </p:spPr>
      </p:pic>
      <p:sp>
        <p:nvSpPr>
          <p:cNvPr id="2062" name="AutoShape 14" descr="Image result for F1 score formul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64" name="AutoShape 16" descr="Image result for F1 score formul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66" name="AutoShape 18" descr="Image result for F1 score formul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68" name="Picture 20" descr="https://upload.wikimedia.org/math/9/9/1/991d55cc29b4867c88c6c22d438265f9.png"/>
          <p:cNvPicPr>
            <a:picLocks noChangeAspect="1" noChangeArrowheads="1"/>
          </p:cNvPicPr>
          <p:nvPr/>
        </p:nvPicPr>
        <p:blipFill>
          <a:blip r:embed="rId4" cstate="print"/>
          <a:srcRect/>
          <a:stretch>
            <a:fillRect/>
          </a:stretch>
        </p:blipFill>
        <p:spPr bwMode="auto">
          <a:xfrm>
            <a:off x="685800" y="6096000"/>
            <a:ext cx="2076450" cy="438151"/>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0;\text{MCC} = \frac{ TP \times TN - FP \times FN } {\sqrt{ (TP + FP) ( TP + FN ) ( TN + FP ) ( TN + FN ) } }&#1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6800" y="581025"/>
            <a:ext cx="39624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erikerlandson.github.io/assets/images/kendalls_tau/figure_1.png"/>
          <p:cNvPicPr>
            <a:picLocks noChangeAspect="1" noChangeArrowheads="1"/>
          </p:cNvPicPr>
          <p:nvPr/>
        </p:nvPicPr>
        <p:blipFill>
          <a:blip r:embed="rId3" cstate="print"/>
          <a:srcRect/>
          <a:stretch>
            <a:fillRect/>
          </a:stretch>
        </p:blipFill>
        <p:spPr bwMode="auto">
          <a:xfrm>
            <a:off x="1066800" y="1654089"/>
            <a:ext cx="5834948" cy="3070311"/>
          </a:xfrm>
          <a:prstGeom prst="rect">
            <a:avLst/>
          </a:prstGeom>
          <a:noFill/>
        </p:spPr>
      </p:pic>
      <p:sp>
        <p:nvSpPr>
          <p:cNvPr id="6" name="TextBox 5"/>
          <p:cNvSpPr txBox="1"/>
          <p:nvPr/>
        </p:nvSpPr>
        <p:spPr>
          <a:xfrm>
            <a:off x="381000" y="1273089"/>
            <a:ext cx="2895600" cy="369332"/>
          </a:xfrm>
          <a:prstGeom prst="rect">
            <a:avLst/>
          </a:prstGeom>
          <a:noFill/>
        </p:spPr>
        <p:txBody>
          <a:bodyPr wrap="square" rtlCol="0">
            <a:spAutoFit/>
          </a:bodyPr>
          <a:lstStyle/>
          <a:p>
            <a:r>
              <a:rPr lang="en-US" b="1" u="sng" dirty="0" smtClean="0">
                <a:solidFill>
                  <a:prstClr val="black"/>
                </a:solidFill>
              </a:rPr>
              <a:t>Kendall Tau-b</a:t>
            </a:r>
            <a:endParaRPr lang="en-US" b="1" u="sng" dirty="0">
              <a:solidFill>
                <a:prstClr val="black"/>
              </a:solidFill>
            </a:endParaRPr>
          </a:p>
        </p:txBody>
      </p:sp>
      <p:pic>
        <p:nvPicPr>
          <p:cNvPr id="1028" name="Picture 4" descr="r_s = \rho_{\operatorname{rg}_X,\operatorname{rg}_Y} = \frac {\operatorname{cov}(\operatorname{rg}_X,\operatorname{rg}_Y)} { \sigma_{\operatorname{rg}_X} \sigma_{\operatorname{rg}_Y} }"/>
          <p:cNvPicPr>
            <a:picLocks noChangeAspect="1" noChangeArrowheads="1"/>
          </p:cNvPicPr>
          <p:nvPr/>
        </p:nvPicPr>
        <p:blipFill>
          <a:blip r:embed="rId4" cstate="print"/>
          <a:srcRect/>
          <a:stretch>
            <a:fillRect/>
          </a:stretch>
        </p:blipFill>
        <p:spPr bwMode="auto">
          <a:xfrm>
            <a:off x="990600" y="5257621"/>
            <a:ext cx="2362200" cy="476250"/>
          </a:xfrm>
          <a:prstGeom prst="rect">
            <a:avLst/>
          </a:prstGeom>
          <a:noFill/>
        </p:spPr>
      </p:pic>
      <p:sp>
        <p:nvSpPr>
          <p:cNvPr id="8" name="TextBox 7"/>
          <p:cNvSpPr txBox="1"/>
          <p:nvPr/>
        </p:nvSpPr>
        <p:spPr>
          <a:xfrm>
            <a:off x="914400" y="5733871"/>
            <a:ext cx="4038600" cy="923330"/>
          </a:xfrm>
          <a:prstGeom prst="rect">
            <a:avLst/>
          </a:prstGeom>
          <a:noFill/>
        </p:spPr>
        <p:txBody>
          <a:bodyPr wrap="square" rtlCol="0">
            <a:spAutoFit/>
          </a:bodyPr>
          <a:lstStyle/>
          <a:p>
            <a:r>
              <a:rPr lang="el-GR" dirty="0" smtClean="0">
                <a:solidFill>
                  <a:prstClr val="black"/>
                </a:solidFill>
              </a:rPr>
              <a:t>ρ</a:t>
            </a:r>
            <a:r>
              <a:rPr lang="en-US" dirty="0" smtClean="0">
                <a:solidFill>
                  <a:prstClr val="black"/>
                </a:solidFill>
              </a:rPr>
              <a:t> is correlation; </a:t>
            </a:r>
          </a:p>
          <a:p>
            <a:r>
              <a:rPr lang="en-US" dirty="0" err="1" smtClean="0">
                <a:solidFill>
                  <a:prstClr val="black"/>
                </a:solidFill>
              </a:rPr>
              <a:t>cov</a:t>
            </a:r>
            <a:r>
              <a:rPr lang="en-US" dirty="0" smtClean="0">
                <a:solidFill>
                  <a:prstClr val="black"/>
                </a:solidFill>
              </a:rPr>
              <a:t>: covariance between rank variables</a:t>
            </a:r>
          </a:p>
          <a:p>
            <a:r>
              <a:rPr lang="el-GR" dirty="0" smtClean="0">
                <a:solidFill>
                  <a:prstClr val="black"/>
                </a:solidFill>
              </a:rPr>
              <a:t>σ</a:t>
            </a:r>
            <a:r>
              <a:rPr lang="en-US" dirty="0" smtClean="0">
                <a:solidFill>
                  <a:prstClr val="black"/>
                </a:solidFill>
              </a:rPr>
              <a:t> : standard deviation of rank variables.</a:t>
            </a:r>
          </a:p>
        </p:txBody>
      </p:sp>
      <p:sp>
        <p:nvSpPr>
          <p:cNvPr id="9" name="TextBox 8"/>
          <p:cNvSpPr txBox="1"/>
          <p:nvPr/>
        </p:nvSpPr>
        <p:spPr>
          <a:xfrm>
            <a:off x="381000" y="4819471"/>
            <a:ext cx="3962400" cy="381000"/>
          </a:xfrm>
          <a:prstGeom prst="rect">
            <a:avLst/>
          </a:prstGeom>
          <a:noFill/>
        </p:spPr>
        <p:txBody>
          <a:bodyPr wrap="square" rtlCol="0">
            <a:spAutoFit/>
          </a:bodyPr>
          <a:lstStyle/>
          <a:p>
            <a:r>
              <a:rPr lang="en-US" b="1" u="sng" dirty="0" smtClean="0">
                <a:solidFill>
                  <a:prstClr val="black"/>
                </a:solidFill>
              </a:rPr>
              <a:t>Spearman’s  rank correlation</a:t>
            </a:r>
            <a:endParaRPr lang="en-US" b="1" u="sng" dirty="0">
              <a:solidFill>
                <a:prstClr val="black"/>
              </a:solidFill>
            </a:endParaRPr>
          </a:p>
        </p:txBody>
      </p:sp>
      <p:sp>
        <p:nvSpPr>
          <p:cNvPr id="10" name="Rectangle 9"/>
          <p:cNvSpPr/>
          <p:nvPr/>
        </p:nvSpPr>
        <p:spPr>
          <a:xfrm>
            <a:off x="381000" y="152400"/>
            <a:ext cx="3954352" cy="369332"/>
          </a:xfrm>
          <a:prstGeom prst="rect">
            <a:avLst/>
          </a:prstGeom>
        </p:spPr>
        <p:txBody>
          <a:bodyPr wrap="none">
            <a:spAutoFit/>
          </a:bodyPr>
          <a:lstStyle/>
          <a:p>
            <a:r>
              <a:rPr lang="en-US" b="1" u="sng" dirty="0" smtClean="0"/>
              <a:t>MCC (Matthews correlation coefficient)</a:t>
            </a:r>
            <a:endParaRPr lang="en-US" b="1" u="sng"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1" y="304800"/>
            <a:ext cx="8763000" cy="1200329"/>
          </a:xfrm>
          <a:prstGeom prst="rect">
            <a:avLst/>
          </a:prstGeom>
        </p:spPr>
        <p:txBody>
          <a:bodyPr wrap="square">
            <a:spAutoFit/>
          </a:bodyPr>
          <a:lstStyle/>
          <a:p>
            <a:r>
              <a:rPr lang="en-US" b="1" u="sng" dirty="0" smtClean="0"/>
              <a:t>Rank difference test</a:t>
            </a:r>
          </a:p>
          <a:p>
            <a:r>
              <a:rPr lang="en-US" dirty="0" smtClean="0"/>
              <a:t>The ranks of mutation based on predicted score and experimental score are calculated. The measure is the area under the curve of the percentage of mutations versus absolute rank difference. (</a:t>
            </a:r>
            <a:r>
              <a:rPr lang="en-US" dirty="0" smtClean="0">
                <a:solidFill>
                  <a:schemeClr val="tx2">
                    <a:lumMod val="60000"/>
                    <a:lumOff val="40000"/>
                  </a:schemeClr>
                </a:solidFill>
              </a:rPr>
              <a:t>This is GDT-TS-like measure</a:t>
            </a:r>
            <a:r>
              <a:rPr lang="en-US" dirty="0" smtClean="0"/>
              <a:t>) </a:t>
            </a:r>
          </a:p>
        </p:txBody>
      </p:sp>
      <p:sp>
        <p:nvSpPr>
          <p:cNvPr id="5" name="Rectangle 4"/>
          <p:cNvSpPr/>
          <p:nvPr/>
        </p:nvSpPr>
        <p:spPr>
          <a:xfrm>
            <a:off x="381000" y="1727537"/>
            <a:ext cx="3160160" cy="369332"/>
          </a:xfrm>
          <a:prstGeom prst="rect">
            <a:avLst/>
          </a:prstGeom>
        </p:spPr>
        <p:txBody>
          <a:bodyPr wrap="none">
            <a:spAutoFit/>
          </a:bodyPr>
          <a:lstStyle/>
          <a:p>
            <a:r>
              <a:rPr lang="en-US" b="1" u="sng" dirty="0" smtClean="0"/>
              <a:t>Pearson correlation coefficient </a:t>
            </a:r>
            <a:endParaRPr lang="en-US" b="1" u="sng" dirty="0"/>
          </a:p>
        </p:txBody>
      </p:sp>
      <p:sp>
        <p:nvSpPr>
          <p:cNvPr id="11" name="TextBox 10"/>
          <p:cNvSpPr txBox="1"/>
          <p:nvPr/>
        </p:nvSpPr>
        <p:spPr>
          <a:xfrm>
            <a:off x="2827374" y="2249269"/>
            <a:ext cx="2971800" cy="646331"/>
          </a:xfrm>
          <a:prstGeom prst="rect">
            <a:avLst/>
          </a:prstGeom>
          <a:noFill/>
        </p:spPr>
        <p:txBody>
          <a:bodyPr wrap="square" rtlCol="0">
            <a:spAutoFit/>
          </a:bodyPr>
          <a:lstStyle/>
          <a:p>
            <a:r>
              <a:rPr lang="en-US" dirty="0" err="1" smtClean="0"/>
              <a:t>cov</a:t>
            </a:r>
            <a:r>
              <a:rPr lang="en-US" dirty="0" smtClean="0"/>
              <a:t> is covariance of X and Y</a:t>
            </a:r>
          </a:p>
          <a:p>
            <a:r>
              <a:rPr lang="el-GR" dirty="0" smtClean="0"/>
              <a:t>σ</a:t>
            </a:r>
            <a:r>
              <a:rPr lang="en-US" dirty="0" smtClean="0"/>
              <a:t> is  standard deviation</a:t>
            </a:r>
            <a:endParaRPr lang="en-US" dirty="0"/>
          </a:p>
        </p:txBody>
      </p:sp>
      <p:sp>
        <p:nvSpPr>
          <p:cNvPr id="13" name="TextBox 12"/>
          <p:cNvSpPr txBox="1"/>
          <p:nvPr/>
        </p:nvSpPr>
        <p:spPr>
          <a:xfrm>
            <a:off x="388974" y="3267670"/>
            <a:ext cx="4800600" cy="369332"/>
          </a:xfrm>
          <a:prstGeom prst="rect">
            <a:avLst/>
          </a:prstGeom>
          <a:noFill/>
        </p:spPr>
        <p:txBody>
          <a:bodyPr wrap="square" rtlCol="0">
            <a:spAutoFit/>
          </a:bodyPr>
          <a:lstStyle/>
          <a:p>
            <a:r>
              <a:rPr lang="en-US" b="1" u="sng" dirty="0" smtClean="0"/>
              <a:t>RMSD (Root-mean-square deviation)</a:t>
            </a:r>
            <a:endParaRPr lang="en-US" b="1" u="sng" dirty="0"/>
          </a:p>
        </p:txBody>
      </p:sp>
      <p:graphicFrame>
        <p:nvGraphicFramePr>
          <p:cNvPr id="14" name="Object 13"/>
          <p:cNvGraphicFramePr>
            <a:graphicFrameLocks noChangeAspect="1"/>
          </p:cNvGraphicFramePr>
          <p:nvPr/>
        </p:nvGraphicFramePr>
        <p:xfrm>
          <a:off x="465174" y="3801070"/>
          <a:ext cx="2202024" cy="709863"/>
        </p:xfrm>
        <a:graphic>
          <a:graphicData uri="http://schemas.openxmlformats.org/presentationml/2006/ole">
            <mc:AlternateContent xmlns:mc="http://schemas.openxmlformats.org/markup-compatibility/2006">
              <mc:Choice xmlns:v="urn:schemas-microsoft-com:vml" Requires="v">
                <p:oleObj spid="_x0000_s106529" name="Equation" r:id="rId3" imgW="1371600" imgH="469900" progId="Equation.3">
                  <p:embed/>
                </p:oleObj>
              </mc:Choice>
              <mc:Fallback>
                <p:oleObj name="Equation" r:id="rId3" imgW="1371600" imgH="469900" progId="Equation.3">
                  <p:embed/>
                  <p:pic>
                    <p:nvPicPr>
                      <p:cNvPr id="0" name="Picture 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174" y="3801070"/>
                        <a:ext cx="2202024" cy="709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 name="Object 14"/>
          <p:cNvGraphicFramePr>
            <a:graphicFrameLocks noChangeAspect="1"/>
          </p:cNvGraphicFramePr>
          <p:nvPr/>
        </p:nvGraphicFramePr>
        <p:xfrm>
          <a:off x="465174" y="2173069"/>
          <a:ext cx="1894449" cy="603624"/>
        </p:xfrm>
        <a:graphic>
          <a:graphicData uri="http://schemas.openxmlformats.org/presentationml/2006/ole">
            <mc:AlternateContent xmlns:mc="http://schemas.openxmlformats.org/markup-compatibility/2006">
              <mc:Choice xmlns:v="urn:schemas-microsoft-com:vml" Requires="v">
                <p:oleObj spid="_x0000_s106530" name="Equation" r:id="rId5" imgW="1129810" imgH="444307" progId="Equation.3">
                  <p:embed/>
                </p:oleObj>
              </mc:Choice>
              <mc:Fallback>
                <p:oleObj name="Equation" r:id="rId5" imgW="1129810" imgH="444307" progId="Equation.3">
                  <p:embed/>
                  <p:pic>
                    <p:nvPicPr>
                      <p:cNvPr id="0" name="Picture 2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5174" y="2173069"/>
                        <a:ext cx="1894449" cy="6036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 name="Rectangle 15"/>
          <p:cNvSpPr/>
          <p:nvPr/>
        </p:nvSpPr>
        <p:spPr>
          <a:xfrm>
            <a:off x="388974" y="5156537"/>
            <a:ext cx="2152449" cy="369332"/>
          </a:xfrm>
          <a:prstGeom prst="rect">
            <a:avLst/>
          </a:prstGeom>
        </p:spPr>
        <p:txBody>
          <a:bodyPr wrap="none">
            <a:spAutoFit/>
          </a:bodyPr>
          <a:lstStyle/>
          <a:p>
            <a:r>
              <a:rPr lang="en-US" b="1" u="sng" dirty="0" smtClean="0"/>
              <a:t>Value difference test</a:t>
            </a:r>
            <a:endParaRPr lang="en-US" b="1" u="sng" dirty="0"/>
          </a:p>
        </p:txBody>
      </p:sp>
      <p:sp>
        <p:nvSpPr>
          <p:cNvPr id="18" name="TextBox 17"/>
          <p:cNvSpPr txBox="1"/>
          <p:nvPr/>
        </p:nvSpPr>
        <p:spPr>
          <a:xfrm>
            <a:off x="388974" y="5449669"/>
            <a:ext cx="8229600" cy="646331"/>
          </a:xfrm>
          <a:prstGeom prst="rect">
            <a:avLst/>
          </a:prstGeom>
          <a:noFill/>
        </p:spPr>
        <p:txBody>
          <a:bodyPr wrap="square" rtlCol="0">
            <a:spAutoFit/>
          </a:bodyPr>
          <a:lstStyle/>
          <a:p>
            <a:r>
              <a:rPr lang="en-US" dirty="0" smtClean="0"/>
              <a:t>It is the area under the curve of the percentage of mutations against the absolute difference between experimental score and predicted score of mutations.</a:t>
            </a:r>
            <a:endParaRPr lang="en-US" dirty="0"/>
          </a:p>
        </p:txBody>
      </p:sp>
      <p:sp>
        <p:nvSpPr>
          <p:cNvPr id="19" name="TextBox 18"/>
          <p:cNvSpPr txBox="1"/>
          <p:nvPr/>
        </p:nvSpPr>
        <p:spPr>
          <a:xfrm>
            <a:off x="3208374" y="3724870"/>
            <a:ext cx="3810000" cy="923330"/>
          </a:xfrm>
          <a:prstGeom prst="rect">
            <a:avLst/>
          </a:prstGeom>
          <a:noFill/>
        </p:spPr>
        <p:txBody>
          <a:bodyPr wrap="square" rtlCol="0">
            <a:spAutoFit/>
          </a:bodyPr>
          <a:lstStyle/>
          <a:p>
            <a:r>
              <a:rPr lang="en-US" i="1" dirty="0" smtClean="0"/>
              <a:t>X</a:t>
            </a:r>
            <a:r>
              <a:rPr lang="en-US" dirty="0" smtClean="0"/>
              <a:t>i is predictive scores</a:t>
            </a:r>
          </a:p>
          <a:p>
            <a:r>
              <a:rPr lang="en-US" i="1" dirty="0" err="1" smtClean="0"/>
              <a:t>X</a:t>
            </a:r>
            <a:r>
              <a:rPr lang="en-US" dirty="0" err="1" smtClean="0"/>
              <a:t>e</a:t>
            </a:r>
            <a:r>
              <a:rPr lang="en-US" dirty="0" smtClean="0"/>
              <a:t> is experimental scores</a:t>
            </a:r>
          </a:p>
          <a:p>
            <a:r>
              <a:rPr lang="en-US" i="1" dirty="0" smtClean="0"/>
              <a:t>N</a:t>
            </a:r>
            <a:r>
              <a:rPr lang="en-US" dirty="0" smtClean="0"/>
              <a:t> is the number of mutations</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912674"/>
            <a:ext cx="6019800" cy="369332"/>
          </a:xfrm>
          <a:prstGeom prst="rect">
            <a:avLst/>
          </a:prstGeom>
        </p:spPr>
        <p:txBody>
          <a:bodyPr wrap="square">
            <a:spAutoFit/>
          </a:bodyPr>
          <a:lstStyle/>
          <a:p>
            <a:r>
              <a:rPr lang="en-US" u="sng" dirty="0" smtClean="0"/>
              <a:t>ROC-like curve for correctly predicted mutations</a:t>
            </a:r>
            <a:endParaRPr lang="en-US" u="sng" dirty="0"/>
          </a:p>
        </p:txBody>
      </p:sp>
      <p:sp>
        <p:nvSpPr>
          <p:cNvPr id="5" name="TextBox 4"/>
          <p:cNvSpPr txBox="1"/>
          <p:nvPr/>
        </p:nvSpPr>
        <p:spPr>
          <a:xfrm>
            <a:off x="533400" y="1446074"/>
            <a:ext cx="8001000" cy="1754326"/>
          </a:xfrm>
          <a:prstGeom prst="rect">
            <a:avLst/>
          </a:prstGeom>
          <a:noFill/>
        </p:spPr>
        <p:txBody>
          <a:bodyPr wrap="square" rtlCol="0">
            <a:spAutoFit/>
          </a:bodyPr>
          <a:lstStyle/>
          <a:p>
            <a:r>
              <a:rPr lang="en-US" dirty="0" smtClean="0"/>
              <a:t>Mutations with absolute value difference between experimental scores and predicted scores less than 0.222 are considered correctly predicted. Mutations are ranked by predicted scores from low to high.  The measure is the area under curve of the number of correctly predicted mutations against the number of incorrectly predicted mutations. To make it comparable, the plateau at the end of the curve extends to the certain position.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5736"/>
          <a:stretch/>
        </p:blipFill>
        <p:spPr>
          <a:xfrm>
            <a:off x="-16935" y="1223010"/>
            <a:ext cx="7374001" cy="4263390"/>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2929305667"/>
              </p:ext>
            </p:extLst>
          </p:nvPr>
        </p:nvGraphicFramePr>
        <p:xfrm>
          <a:off x="7357064" y="887343"/>
          <a:ext cx="1786936" cy="5666112"/>
        </p:xfrm>
        <a:graphic>
          <a:graphicData uri="http://schemas.openxmlformats.org/drawingml/2006/table">
            <a:tbl>
              <a:tblPr firstRow="1">
                <a:tableStyleId>{5C22544A-7EE6-4342-B048-85BDC9FD1C3A}</a:tableStyleId>
              </a:tblPr>
              <a:tblGrid>
                <a:gridCol w="893468"/>
                <a:gridCol w="893468"/>
              </a:tblGrid>
              <a:tr h="210436">
                <a:tc>
                  <a:txBody>
                    <a:bodyPr/>
                    <a:lstStyle/>
                    <a:p>
                      <a:pPr algn="ctr" rtl="0" fontAlgn="ctr"/>
                      <a:r>
                        <a:rPr lang="en-US" sz="1800" b="0" i="0" u="none" strike="noStrike" dirty="0" smtClean="0">
                          <a:solidFill>
                            <a:srgbClr val="000000"/>
                          </a:solidFill>
                          <a:effectLst/>
                          <a:latin typeface="+mn-lt"/>
                        </a:rPr>
                        <a:t>Sub</a:t>
                      </a:r>
                      <a:endParaRPr lang="en-US" sz="1800" b="0" i="0" u="none" strike="noStrike" dirty="0">
                        <a:solidFill>
                          <a:srgbClr val="000000"/>
                        </a:solidFill>
                        <a:effectLst/>
                        <a:latin typeface="+mn-lt"/>
                      </a:endParaRPr>
                    </a:p>
                  </a:txBody>
                  <a:tcPr marL="4696" marR="4696" marT="4696" marB="0" anchor="ctr"/>
                </a:tc>
                <a:tc>
                  <a:txBody>
                    <a:bodyPr/>
                    <a:lstStyle/>
                    <a:p>
                      <a:pPr algn="ctr" fontAlgn="b"/>
                      <a:r>
                        <a:rPr lang="en-US" sz="1800" b="0" i="0" u="none" strike="noStrike" dirty="0" smtClean="0">
                          <a:solidFill>
                            <a:srgbClr val="000000"/>
                          </a:solidFill>
                          <a:effectLst/>
                          <a:latin typeface="+mn-lt"/>
                        </a:rPr>
                        <a:t>AUC</a:t>
                      </a:r>
                      <a:endParaRPr lang="en-US" sz="1800" b="0" i="0" u="none" strike="noStrike" dirty="0">
                        <a:solidFill>
                          <a:srgbClr val="000000"/>
                        </a:solidFill>
                        <a:effectLst/>
                        <a:latin typeface="+mn-lt"/>
                      </a:endParaRPr>
                    </a:p>
                  </a:txBody>
                  <a:tcPr marL="4696" marR="4696" marT="4696" marB="0" anchor="b"/>
                </a:tc>
              </a:tr>
              <a:tr h="210436">
                <a:tc>
                  <a:txBody>
                    <a:bodyPr/>
                    <a:lstStyle/>
                    <a:p>
                      <a:pPr algn="ctr" rtl="0" fontAlgn="ctr"/>
                      <a:r>
                        <a:rPr lang="en-US" sz="1800" u="none" strike="noStrike" dirty="0">
                          <a:effectLst/>
                          <a:latin typeface="+mn-lt"/>
                        </a:rPr>
                        <a:t>39-1</a:t>
                      </a:r>
                      <a:endParaRPr lang="en-US" sz="1800" b="0" i="0" u="none" strike="noStrike" dirty="0">
                        <a:solidFill>
                          <a:srgbClr val="000000"/>
                        </a:solidFill>
                        <a:effectLst/>
                        <a:latin typeface="+mn-lt"/>
                      </a:endParaRPr>
                    </a:p>
                  </a:txBody>
                  <a:tcPr marL="4696" marR="4696" marT="4696" marB="0" anchor="ctr"/>
                </a:tc>
                <a:tc>
                  <a:txBody>
                    <a:bodyPr/>
                    <a:lstStyle/>
                    <a:p>
                      <a:pPr algn="ctr" fontAlgn="b"/>
                      <a:r>
                        <a:rPr lang="en-US" sz="1800" u="none" strike="noStrike">
                          <a:effectLst/>
                          <a:latin typeface="+mn-lt"/>
                        </a:rPr>
                        <a:t>0.685</a:t>
                      </a:r>
                      <a:endParaRPr lang="en-US" sz="1800" b="0" i="0" u="none" strike="noStrike">
                        <a:solidFill>
                          <a:srgbClr val="000000"/>
                        </a:solidFill>
                        <a:effectLst/>
                        <a:latin typeface="+mn-lt"/>
                      </a:endParaRPr>
                    </a:p>
                  </a:txBody>
                  <a:tcPr marL="4696" marR="4696" marT="4696" marB="0" anchor="b"/>
                </a:tc>
              </a:tr>
              <a:tr h="210436">
                <a:tc>
                  <a:txBody>
                    <a:bodyPr/>
                    <a:lstStyle/>
                    <a:p>
                      <a:pPr algn="ctr" rtl="0" fontAlgn="ctr"/>
                      <a:r>
                        <a:rPr lang="en-US" sz="1800" u="none" strike="noStrike" dirty="0">
                          <a:effectLst/>
                          <a:latin typeface="+mn-lt"/>
                        </a:rPr>
                        <a:t>39-2</a:t>
                      </a:r>
                      <a:endParaRPr lang="en-US" sz="1800" b="0" i="0" u="none" strike="noStrike" dirty="0">
                        <a:solidFill>
                          <a:srgbClr val="000000"/>
                        </a:solidFill>
                        <a:effectLst/>
                        <a:latin typeface="+mn-lt"/>
                      </a:endParaRPr>
                    </a:p>
                  </a:txBody>
                  <a:tcPr marL="4696" marR="4696" marT="4696" marB="0" anchor="ctr"/>
                </a:tc>
                <a:tc>
                  <a:txBody>
                    <a:bodyPr/>
                    <a:lstStyle/>
                    <a:p>
                      <a:pPr algn="ctr" fontAlgn="b"/>
                      <a:r>
                        <a:rPr lang="en-US" sz="1800" u="none" strike="noStrike" dirty="0">
                          <a:effectLst/>
                          <a:latin typeface="+mn-lt"/>
                        </a:rPr>
                        <a:t>0.686</a:t>
                      </a:r>
                      <a:endParaRPr lang="en-US" sz="1800" b="0" i="0" u="none" strike="noStrike" dirty="0">
                        <a:solidFill>
                          <a:srgbClr val="000000"/>
                        </a:solidFill>
                        <a:effectLst/>
                        <a:latin typeface="+mn-lt"/>
                      </a:endParaRPr>
                    </a:p>
                  </a:txBody>
                  <a:tcPr marL="4696" marR="4696" marT="4696" marB="0" anchor="b"/>
                </a:tc>
              </a:tr>
              <a:tr h="210436">
                <a:tc>
                  <a:txBody>
                    <a:bodyPr/>
                    <a:lstStyle/>
                    <a:p>
                      <a:pPr algn="ctr" rtl="0" fontAlgn="ctr"/>
                      <a:r>
                        <a:rPr lang="en-US" sz="1800" u="none" strike="noStrike" dirty="0">
                          <a:effectLst/>
                          <a:latin typeface="+mn-lt"/>
                        </a:rPr>
                        <a:t>40-1</a:t>
                      </a:r>
                      <a:endParaRPr lang="en-US" sz="1800" b="0" i="0" u="none" strike="noStrike" dirty="0">
                        <a:solidFill>
                          <a:srgbClr val="000000"/>
                        </a:solidFill>
                        <a:effectLst/>
                        <a:latin typeface="+mn-lt"/>
                      </a:endParaRPr>
                    </a:p>
                  </a:txBody>
                  <a:tcPr marL="4696" marR="4696" marT="4696" marB="0" anchor="ctr"/>
                </a:tc>
                <a:tc>
                  <a:txBody>
                    <a:bodyPr/>
                    <a:lstStyle/>
                    <a:p>
                      <a:pPr algn="ctr" fontAlgn="b"/>
                      <a:r>
                        <a:rPr lang="en-US" sz="1800" u="none" strike="noStrike" dirty="0">
                          <a:effectLst/>
                          <a:latin typeface="+mn-lt"/>
                        </a:rPr>
                        <a:t>0.732</a:t>
                      </a:r>
                      <a:endParaRPr lang="en-US" sz="1800" b="0" i="0" u="none" strike="noStrike" dirty="0">
                        <a:solidFill>
                          <a:srgbClr val="000000"/>
                        </a:solidFill>
                        <a:effectLst/>
                        <a:latin typeface="+mn-lt"/>
                      </a:endParaRPr>
                    </a:p>
                  </a:txBody>
                  <a:tcPr marL="4696" marR="4696" marT="4696" marB="0" anchor="b"/>
                </a:tc>
              </a:tr>
              <a:tr h="210436">
                <a:tc>
                  <a:txBody>
                    <a:bodyPr/>
                    <a:lstStyle/>
                    <a:p>
                      <a:pPr algn="ctr" rtl="0" fontAlgn="ctr"/>
                      <a:r>
                        <a:rPr lang="en-US" sz="1800" u="none" strike="noStrike">
                          <a:effectLst/>
                          <a:latin typeface="+mn-lt"/>
                        </a:rPr>
                        <a:t>41-1</a:t>
                      </a:r>
                      <a:endParaRPr lang="en-US" sz="1800" b="0" i="0" u="none" strike="noStrike">
                        <a:solidFill>
                          <a:srgbClr val="000000"/>
                        </a:solidFill>
                        <a:effectLst/>
                        <a:latin typeface="+mn-lt"/>
                      </a:endParaRPr>
                    </a:p>
                  </a:txBody>
                  <a:tcPr marL="4696" marR="4696" marT="4696" marB="0" anchor="ctr"/>
                </a:tc>
                <a:tc>
                  <a:txBody>
                    <a:bodyPr/>
                    <a:lstStyle/>
                    <a:p>
                      <a:pPr algn="ctr" fontAlgn="b"/>
                      <a:r>
                        <a:rPr lang="en-US" sz="1800" u="none" strike="noStrike" dirty="0">
                          <a:effectLst/>
                          <a:latin typeface="+mn-lt"/>
                        </a:rPr>
                        <a:t>0.71</a:t>
                      </a:r>
                      <a:endParaRPr lang="en-US" sz="1800" b="0" i="0" u="none" strike="noStrike" dirty="0">
                        <a:solidFill>
                          <a:srgbClr val="000000"/>
                        </a:solidFill>
                        <a:effectLst/>
                        <a:latin typeface="+mn-lt"/>
                      </a:endParaRPr>
                    </a:p>
                  </a:txBody>
                  <a:tcPr marL="4696" marR="4696" marT="4696" marB="0" anchor="b"/>
                </a:tc>
              </a:tr>
              <a:tr h="210436">
                <a:tc>
                  <a:txBody>
                    <a:bodyPr/>
                    <a:lstStyle/>
                    <a:p>
                      <a:pPr algn="ctr" rtl="0" fontAlgn="ctr"/>
                      <a:r>
                        <a:rPr lang="en-US" sz="1800" u="none" strike="noStrike" dirty="0">
                          <a:effectLst/>
                          <a:latin typeface="+mn-lt"/>
                        </a:rPr>
                        <a:t>41-2</a:t>
                      </a:r>
                      <a:endParaRPr lang="en-US" sz="1800" b="0" i="0" u="none" strike="noStrike" dirty="0">
                        <a:solidFill>
                          <a:srgbClr val="000000"/>
                        </a:solidFill>
                        <a:effectLst/>
                        <a:latin typeface="+mn-lt"/>
                      </a:endParaRPr>
                    </a:p>
                  </a:txBody>
                  <a:tcPr marL="4696" marR="4696" marT="4696" marB="0" anchor="ctr"/>
                </a:tc>
                <a:tc>
                  <a:txBody>
                    <a:bodyPr/>
                    <a:lstStyle/>
                    <a:p>
                      <a:pPr algn="ctr" fontAlgn="b"/>
                      <a:r>
                        <a:rPr lang="en-US" sz="1800" u="none" strike="noStrike" dirty="0">
                          <a:effectLst/>
                          <a:latin typeface="+mn-lt"/>
                        </a:rPr>
                        <a:t>0.71</a:t>
                      </a:r>
                      <a:endParaRPr lang="en-US" sz="1800" b="0" i="0" u="none" strike="noStrike" dirty="0">
                        <a:solidFill>
                          <a:srgbClr val="000000"/>
                        </a:solidFill>
                        <a:effectLst/>
                        <a:latin typeface="+mn-lt"/>
                      </a:endParaRPr>
                    </a:p>
                  </a:txBody>
                  <a:tcPr marL="4696" marR="4696" marT="4696" marB="0" anchor="b"/>
                </a:tc>
              </a:tr>
              <a:tr h="210436">
                <a:tc>
                  <a:txBody>
                    <a:bodyPr/>
                    <a:lstStyle/>
                    <a:p>
                      <a:pPr algn="ctr" rtl="0" fontAlgn="ctr"/>
                      <a:r>
                        <a:rPr lang="en-US" sz="1800" u="none" strike="noStrike" dirty="0">
                          <a:effectLst/>
                          <a:latin typeface="+mn-lt"/>
                        </a:rPr>
                        <a:t>42-1</a:t>
                      </a:r>
                      <a:endParaRPr lang="en-US" sz="1800" b="0" i="0" u="none" strike="noStrike" dirty="0">
                        <a:solidFill>
                          <a:srgbClr val="000000"/>
                        </a:solidFill>
                        <a:effectLst/>
                        <a:latin typeface="+mn-lt"/>
                      </a:endParaRPr>
                    </a:p>
                  </a:txBody>
                  <a:tcPr marL="4696" marR="4696" marT="4696" marB="0" anchor="ctr"/>
                </a:tc>
                <a:tc>
                  <a:txBody>
                    <a:bodyPr/>
                    <a:lstStyle/>
                    <a:p>
                      <a:pPr algn="ctr" fontAlgn="b"/>
                      <a:r>
                        <a:rPr lang="en-US" sz="1800" u="none" strike="noStrike" dirty="0">
                          <a:effectLst/>
                          <a:latin typeface="+mn-lt"/>
                        </a:rPr>
                        <a:t>0.603</a:t>
                      </a:r>
                      <a:endParaRPr lang="en-US" sz="1800" b="0" i="0" u="none" strike="noStrike" dirty="0">
                        <a:solidFill>
                          <a:srgbClr val="000000"/>
                        </a:solidFill>
                        <a:effectLst/>
                        <a:latin typeface="+mn-lt"/>
                      </a:endParaRPr>
                    </a:p>
                  </a:txBody>
                  <a:tcPr marL="4696" marR="4696" marT="4696" marB="0" anchor="b"/>
                </a:tc>
              </a:tr>
              <a:tr h="210436">
                <a:tc>
                  <a:txBody>
                    <a:bodyPr/>
                    <a:lstStyle/>
                    <a:p>
                      <a:pPr algn="ctr" rtl="0" fontAlgn="ctr"/>
                      <a:r>
                        <a:rPr lang="en-US" sz="1800" u="none" strike="noStrike">
                          <a:effectLst/>
                          <a:latin typeface="+mn-lt"/>
                        </a:rPr>
                        <a:t>42-2</a:t>
                      </a:r>
                      <a:endParaRPr lang="en-US" sz="1800" b="0" i="0" u="none" strike="noStrike">
                        <a:solidFill>
                          <a:srgbClr val="000000"/>
                        </a:solidFill>
                        <a:effectLst/>
                        <a:latin typeface="+mn-lt"/>
                      </a:endParaRPr>
                    </a:p>
                  </a:txBody>
                  <a:tcPr marL="4696" marR="4696" marT="4696" marB="0" anchor="ctr"/>
                </a:tc>
                <a:tc>
                  <a:txBody>
                    <a:bodyPr/>
                    <a:lstStyle/>
                    <a:p>
                      <a:pPr algn="ctr" fontAlgn="b"/>
                      <a:r>
                        <a:rPr lang="en-US" sz="1800" u="none" strike="noStrike" dirty="0">
                          <a:effectLst/>
                          <a:latin typeface="+mn-lt"/>
                        </a:rPr>
                        <a:t>0.614</a:t>
                      </a:r>
                      <a:endParaRPr lang="en-US" sz="1800" b="0" i="0" u="none" strike="noStrike" dirty="0">
                        <a:solidFill>
                          <a:srgbClr val="000000"/>
                        </a:solidFill>
                        <a:effectLst/>
                        <a:latin typeface="+mn-lt"/>
                      </a:endParaRPr>
                    </a:p>
                  </a:txBody>
                  <a:tcPr marL="4696" marR="4696" marT="4696" marB="0" anchor="b"/>
                </a:tc>
              </a:tr>
              <a:tr h="210436">
                <a:tc>
                  <a:txBody>
                    <a:bodyPr/>
                    <a:lstStyle/>
                    <a:p>
                      <a:pPr algn="ctr" rtl="0" fontAlgn="ctr"/>
                      <a:r>
                        <a:rPr lang="en-US" sz="1800" u="none" strike="noStrike">
                          <a:effectLst/>
                          <a:latin typeface="+mn-lt"/>
                        </a:rPr>
                        <a:t>43-1</a:t>
                      </a:r>
                      <a:endParaRPr lang="en-US" sz="1800" b="0" i="0" u="none" strike="noStrike">
                        <a:solidFill>
                          <a:srgbClr val="000000"/>
                        </a:solidFill>
                        <a:effectLst/>
                        <a:latin typeface="+mn-lt"/>
                      </a:endParaRPr>
                    </a:p>
                  </a:txBody>
                  <a:tcPr marL="4696" marR="4696" marT="4696" marB="0" anchor="ctr"/>
                </a:tc>
                <a:tc>
                  <a:txBody>
                    <a:bodyPr/>
                    <a:lstStyle/>
                    <a:p>
                      <a:pPr algn="ctr" fontAlgn="b"/>
                      <a:r>
                        <a:rPr lang="en-US" sz="1800" u="none" strike="noStrike" dirty="0">
                          <a:effectLst/>
                          <a:latin typeface="+mn-lt"/>
                        </a:rPr>
                        <a:t>0.755</a:t>
                      </a:r>
                      <a:endParaRPr lang="en-US" sz="1800" b="0" i="0" u="none" strike="noStrike" dirty="0">
                        <a:solidFill>
                          <a:srgbClr val="000000"/>
                        </a:solidFill>
                        <a:effectLst/>
                        <a:latin typeface="+mn-lt"/>
                      </a:endParaRPr>
                    </a:p>
                  </a:txBody>
                  <a:tcPr marL="4696" marR="4696" marT="4696" marB="0" anchor="b"/>
                </a:tc>
              </a:tr>
              <a:tr h="210436">
                <a:tc>
                  <a:txBody>
                    <a:bodyPr/>
                    <a:lstStyle/>
                    <a:p>
                      <a:pPr algn="ctr" rtl="0" fontAlgn="ctr"/>
                      <a:r>
                        <a:rPr lang="en-US" sz="1800" u="none" strike="noStrike">
                          <a:effectLst/>
                          <a:latin typeface="+mn-lt"/>
                        </a:rPr>
                        <a:t>44-1</a:t>
                      </a:r>
                      <a:endParaRPr lang="en-US" sz="1800" b="0" i="0" u="none" strike="noStrike">
                        <a:solidFill>
                          <a:srgbClr val="000000"/>
                        </a:solidFill>
                        <a:effectLst/>
                        <a:latin typeface="+mn-lt"/>
                      </a:endParaRPr>
                    </a:p>
                  </a:txBody>
                  <a:tcPr marL="4696" marR="4696" marT="4696" marB="0" anchor="ctr"/>
                </a:tc>
                <a:tc>
                  <a:txBody>
                    <a:bodyPr/>
                    <a:lstStyle/>
                    <a:p>
                      <a:pPr algn="ctr" fontAlgn="b"/>
                      <a:r>
                        <a:rPr lang="en-US" sz="1800" u="none" strike="noStrike" dirty="0">
                          <a:effectLst/>
                          <a:latin typeface="+mn-lt"/>
                        </a:rPr>
                        <a:t>0.67</a:t>
                      </a:r>
                      <a:endParaRPr lang="en-US" sz="1800" b="0" i="0" u="none" strike="noStrike" dirty="0">
                        <a:solidFill>
                          <a:srgbClr val="000000"/>
                        </a:solidFill>
                        <a:effectLst/>
                        <a:latin typeface="+mn-lt"/>
                      </a:endParaRPr>
                    </a:p>
                  </a:txBody>
                  <a:tcPr marL="4696" marR="4696" marT="4696" marB="0" anchor="b"/>
                </a:tc>
              </a:tr>
              <a:tr h="210436">
                <a:tc>
                  <a:txBody>
                    <a:bodyPr/>
                    <a:lstStyle/>
                    <a:p>
                      <a:pPr algn="ctr" rtl="0" fontAlgn="ctr"/>
                      <a:r>
                        <a:rPr lang="en-US" sz="1800" u="none" strike="noStrike">
                          <a:effectLst/>
                          <a:latin typeface="+mn-lt"/>
                        </a:rPr>
                        <a:t>44-2</a:t>
                      </a:r>
                      <a:endParaRPr lang="en-US" sz="1800" b="0" i="0" u="none" strike="noStrike">
                        <a:solidFill>
                          <a:srgbClr val="000000"/>
                        </a:solidFill>
                        <a:effectLst/>
                        <a:latin typeface="+mn-lt"/>
                      </a:endParaRPr>
                    </a:p>
                  </a:txBody>
                  <a:tcPr marL="4696" marR="4696" marT="4696" marB="0" anchor="ctr"/>
                </a:tc>
                <a:tc>
                  <a:txBody>
                    <a:bodyPr/>
                    <a:lstStyle/>
                    <a:p>
                      <a:pPr algn="ctr" fontAlgn="b"/>
                      <a:r>
                        <a:rPr lang="en-US" sz="1800" u="none" strike="noStrike" dirty="0">
                          <a:effectLst/>
                          <a:latin typeface="+mn-lt"/>
                        </a:rPr>
                        <a:t>0.701</a:t>
                      </a:r>
                      <a:endParaRPr lang="en-US" sz="1800" b="0" i="0" u="none" strike="noStrike" dirty="0">
                        <a:solidFill>
                          <a:srgbClr val="000000"/>
                        </a:solidFill>
                        <a:effectLst/>
                        <a:latin typeface="+mn-lt"/>
                      </a:endParaRPr>
                    </a:p>
                  </a:txBody>
                  <a:tcPr marL="4696" marR="4696" marT="4696" marB="0" anchor="b"/>
                </a:tc>
              </a:tr>
              <a:tr h="210436">
                <a:tc>
                  <a:txBody>
                    <a:bodyPr/>
                    <a:lstStyle/>
                    <a:p>
                      <a:pPr algn="ctr" rtl="0" fontAlgn="ctr"/>
                      <a:r>
                        <a:rPr lang="en-US" sz="1800" u="none" strike="noStrike">
                          <a:effectLst/>
                          <a:latin typeface="+mn-lt"/>
                        </a:rPr>
                        <a:t>44-3</a:t>
                      </a:r>
                      <a:endParaRPr lang="en-US" sz="1800" b="0" i="0" u="none" strike="noStrike">
                        <a:solidFill>
                          <a:srgbClr val="000000"/>
                        </a:solidFill>
                        <a:effectLst/>
                        <a:latin typeface="+mn-lt"/>
                      </a:endParaRPr>
                    </a:p>
                  </a:txBody>
                  <a:tcPr marL="4696" marR="4696" marT="4696" marB="0" anchor="ctr"/>
                </a:tc>
                <a:tc>
                  <a:txBody>
                    <a:bodyPr/>
                    <a:lstStyle/>
                    <a:p>
                      <a:pPr algn="ctr" fontAlgn="b"/>
                      <a:r>
                        <a:rPr lang="en-US" sz="1800" u="none" strike="noStrike" dirty="0">
                          <a:effectLst/>
                          <a:latin typeface="+mn-lt"/>
                        </a:rPr>
                        <a:t>0.701</a:t>
                      </a:r>
                      <a:endParaRPr lang="en-US" sz="1800" b="0" i="0" u="none" strike="noStrike" dirty="0">
                        <a:solidFill>
                          <a:srgbClr val="000000"/>
                        </a:solidFill>
                        <a:effectLst/>
                        <a:latin typeface="+mn-lt"/>
                      </a:endParaRPr>
                    </a:p>
                  </a:txBody>
                  <a:tcPr marL="4696" marR="4696" marT="4696" marB="0" anchor="b"/>
                </a:tc>
              </a:tr>
              <a:tr h="210436">
                <a:tc>
                  <a:txBody>
                    <a:bodyPr/>
                    <a:lstStyle/>
                    <a:p>
                      <a:pPr algn="ctr" rtl="0" fontAlgn="ctr"/>
                      <a:r>
                        <a:rPr lang="en-US" sz="1800" u="none" strike="noStrike">
                          <a:effectLst/>
                          <a:latin typeface="+mn-lt"/>
                        </a:rPr>
                        <a:t>44-4</a:t>
                      </a:r>
                      <a:endParaRPr lang="en-US" sz="1800" b="0" i="0" u="none" strike="noStrike">
                        <a:solidFill>
                          <a:srgbClr val="000000"/>
                        </a:solidFill>
                        <a:effectLst/>
                        <a:latin typeface="+mn-lt"/>
                      </a:endParaRPr>
                    </a:p>
                  </a:txBody>
                  <a:tcPr marL="4696" marR="4696" marT="4696" marB="0" anchor="ctr"/>
                </a:tc>
                <a:tc>
                  <a:txBody>
                    <a:bodyPr/>
                    <a:lstStyle/>
                    <a:p>
                      <a:pPr algn="ctr" fontAlgn="b"/>
                      <a:r>
                        <a:rPr lang="en-US" sz="1800" u="none" strike="noStrike" dirty="0">
                          <a:effectLst/>
                          <a:latin typeface="+mn-lt"/>
                        </a:rPr>
                        <a:t>0.668</a:t>
                      </a:r>
                      <a:endParaRPr lang="en-US" sz="1800" b="0" i="0" u="none" strike="noStrike" dirty="0">
                        <a:solidFill>
                          <a:srgbClr val="000000"/>
                        </a:solidFill>
                        <a:effectLst/>
                        <a:latin typeface="+mn-lt"/>
                      </a:endParaRPr>
                    </a:p>
                  </a:txBody>
                  <a:tcPr marL="4696" marR="4696" marT="4696" marB="0" anchor="b"/>
                </a:tc>
              </a:tr>
              <a:tr h="210436">
                <a:tc>
                  <a:txBody>
                    <a:bodyPr/>
                    <a:lstStyle/>
                    <a:p>
                      <a:pPr algn="ctr" rtl="0" fontAlgn="ctr"/>
                      <a:r>
                        <a:rPr lang="en-US" sz="1800" u="none" strike="noStrike">
                          <a:effectLst/>
                          <a:latin typeface="+mn-lt"/>
                        </a:rPr>
                        <a:t>45-1</a:t>
                      </a:r>
                      <a:endParaRPr lang="en-US" sz="1800" b="0" i="0" u="none" strike="noStrike">
                        <a:solidFill>
                          <a:srgbClr val="000000"/>
                        </a:solidFill>
                        <a:effectLst/>
                        <a:latin typeface="+mn-lt"/>
                      </a:endParaRPr>
                    </a:p>
                  </a:txBody>
                  <a:tcPr marL="4696" marR="4696" marT="4696" marB="0" anchor="ctr"/>
                </a:tc>
                <a:tc>
                  <a:txBody>
                    <a:bodyPr/>
                    <a:lstStyle/>
                    <a:p>
                      <a:pPr algn="ctr" fontAlgn="b"/>
                      <a:r>
                        <a:rPr lang="en-US" sz="1800" u="none" strike="noStrike" dirty="0">
                          <a:effectLst/>
                          <a:latin typeface="+mn-lt"/>
                        </a:rPr>
                        <a:t>0.527</a:t>
                      </a:r>
                      <a:endParaRPr lang="en-US" sz="1800" b="0" i="0" u="none" strike="noStrike" dirty="0">
                        <a:solidFill>
                          <a:srgbClr val="000000"/>
                        </a:solidFill>
                        <a:effectLst/>
                        <a:latin typeface="+mn-lt"/>
                      </a:endParaRPr>
                    </a:p>
                  </a:txBody>
                  <a:tcPr marL="4696" marR="4696" marT="4696" marB="0" anchor="b"/>
                </a:tc>
              </a:tr>
              <a:tr h="210436">
                <a:tc>
                  <a:txBody>
                    <a:bodyPr/>
                    <a:lstStyle/>
                    <a:p>
                      <a:pPr algn="ctr" rtl="0" fontAlgn="ctr"/>
                      <a:r>
                        <a:rPr lang="en-US" sz="1800" u="none" strike="noStrike">
                          <a:effectLst/>
                          <a:latin typeface="+mn-lt"/>
                        </a:rPr>
                        <a:t>46-1</a:t>
                      </a:r>
                      <a:endParaRPr lang="en-US" sz="1800" b="0" i="0" u="none" strike="noStrike">
                        <a:solidFill>
                          <a:srgbClr val="000000"/>
                        </a:solidFill>
                        <a:effectLst/>
                        <a:latin typeface="+mn-lt"/>
                      </a:endParaRPr>
                    </a:p>
                  </a:txBody>
                  <a:tcPr marL="4696" marR="4696" marT="4696" marB="0" anchor="ctr"/>
                </a:tc>
                <a:tc>
                  <a:txBody>
                    <a:bodyPr/>
                    <a:lstStyle/>
                    <a:p>
                      <a:pPr algn="ctr" fontAlgn="b"/>
                      <a:r>
                        <a:rPr lang="en-US" sz="1800" u="none" strike="noStrike" dirty="0">
                          <a:effectLst/>
                          <a:latin typeface="+mn-lt"/>
                        </a:rPr>
                        <a:t>0.734</a:t>
                      </a:r>
                      <a:endParaRPr lang="en-US" sz="1800" b="0" i="0" u="none" strike="noStrike" dirty="0">
                        <a:solidFill>
                          <a:srgbClr val="000000"/>
                        </a:solidFill>
                        <a:effectLst/>
                        <a:latin typeface="+mn-lt"/>
                      </a:endParaRPr>
                    </a:p>
                  </a:txBody>
                  <a:tcPr marL="4696" marR="4696" marT="4696" marB="0" anchor="b"/>
                </a:tc>
              </a:tr>
              <a:tr h="210436">
                <a:tc>
                  <a:txBody>
                    <a:bodyPr/>
                    <a:lstStyle/>
                    <a:p>
                      <a:pPr algn="ctr" rtl="0" fontAlgn="ctr"/>
                      <a:r>
                        <a:rPr lang="en-US" sz="1800" u="none" strike="noStrike">
                          <a:effectLst/>
                          <a:latin typeface="+mn-lt"/>
                        </a:rPr>
                        <a:t>47-1</a:t>
                      </a:r>
                      <a:endParaRPr lang="en-US" sz="1800" b="0" i="0" u="none" strike="noStrike">
                        <a:solidFill>
                          <a:srgbClr val="000000"/>
                        </a:solidFill>
                        <a:effectLst/>
                        <a:latin typeface="+mn-lt"/>
                      </a:endParaRPr>
                    </a:p>
                  </a:txBody>
                  <a:tcPr marL="4696" marR="4696" marT="4696" marB="0" anchor="ctr"/>
                </a:tc>
                <a:tc>
                  <a:txBody>
                    <a:bodyPr/>
                    <a:lstStyle/>
                    <a:p>
                      <a:pPr algn="ctr" fontAlgn="b"/>
                      <a:r>
                        <a:rPr lang="en-US" sz="1800" u="none" strike="noStrike" dirty="0">
                          <a:effectLst/>
                          <a:latin typeface="+mn-lt"/>
                        </a:rPr>
                        <a:t>0.757</a:t>
                      </a:r>
                      <a:endParaRPr lang="en-US" sz="1800" b="0" i="0" u="none" strike="noStrike" dirty="0">
                        <a:solidFill>
                          <a:srgbClr val="000000"/>
                        </a:solidFill>
                        <a:effectLst/>
                        <a:latin typeface="+mn-lt"/>
                      </a:endParaRPr>
                    </a:p>
                  </a:txBody>
                  <a:tcPr marL="4696" marR="4696" marT="4696" marB="0" anchor="b"/>
                </a:tc>
              </a:tr>
              <a:tr h="210436">
                <a:tc>
                  <a:txBody>
                    <a:bodyPr/>
                    <a:lstStyle/>
                    <a:p>
                      <a:pPr algn="ctr" rtl="0" fontAlgn="ctr"/>
                      <a:r>
                        <a:rPr lang="en-US" sz="1800" u="none" strike="noStrike">
                          <a:effectLst/>
                          <a:latin typeface="+mn-lt"/>
                        </a:rPr>
                        <a:t>47-2</a:t>
                      </a:r>
                      <a:endParaRPr lang="en-US" sz="1800" b="0" i="0" u="none" strike="noStrike">
                        <a:solidFill>
                          <a:srgbClr val="000000"/>
                        </a:solidFill>
                        <a:effectLst/>
                        <a:latin typeface="+mn-lt"/>
                      </a:endParaRPr>
                    </a:p>
                  </a:txBody>
                  <a:tcPr marL="4696" marR="4696" marT="4696" marB="0" anchor="ctr"/>
                </a:tc>
                <a:tc>
                  <a:txBody>
                    <a:bodyPr/>
                    <a:lstStyle/>
                    <a:p>
                      <a:pPr algn="ctr" fontAlgn="b"/>
                      <a:r>
                        <a:rPr lang="en-US" sz="1800" u="none" strike="noStrike" dirty="0">
                          <a:effectLst/>
                          <a:latin typeface="+mn-lt"/>
                        </a:rPr>
                        <a:t>0.757</a:t>
                      </a:r>
                      <a:endParaRPr lang="en-US" sz="1800" b="0" i="0" u="none" strike="noStrike" dirty="0">
                        <a:solidFill>
                          <a:srgbClr val="000000"/>
                        </a:solidFill>
                        <a:effectLst/>
                        <a:latin typeface="+mn-lt"/>
                      </a:endParaRPr>
                    </a:p>
                  </a:txBody>
                  <a:tcPr marL="4696" marR="4696" marT="4696" marB="0" anchor="b"/>
                </a:tc>
              </a:tr>
              <a:tr h="364808">
                <a:tc>
                  <a:txBody>
                    <a:bodyPr/>
                    <a:lstStyle/>
                    <a:p>
                      <a:pPr algn="ctr" rtl="0" fontAlgn="ctr"/>
                      <a:r>
                        <a:rPr lang="en-US" sz="1800" u="none" strike="noStrike">
                          <a:effectLst/>
                          <a:latin typeface="+mn-lt"/>
                        </a:rPr>
                        <a:t>conserv</a:t>
                      </a:r>
                      <a:endParaRPr lang="en-US" sz="1800" b="0" i="0" u="none" strike="noStrike">
                        <a:solidFill>
                          <a:srgbClr val="000000"/>
                        </a:solidFill>
                        <a:effectLst/>
                        <a:latin typeface="+mn-lt"/>
                      </a:endParaRPr>
                    </a:p>
                  </a:txBody>
                  <a:tcPr marL="4696" marR="4696" marT="4696" marB="0" anchor="ctr"/>
                </a:tc>
                <a:tc>
                  <a:txBody>
                    <a:bodyPr/>
                    <a:lstStyle/>
                    <a:p>
                      <a:pPr algn="ctr" fontAlgn="b"/>
                      <a:r>
                        <a:rPr lang="en-US" sz="1800" u="none" strike="noStrike" dirty="0">
                          <a:effectLst/>
                          <a:latin typeface="+mn-lt"/>
                        </a:rPr>
                        <a:t>0.748</a:t>
                      </a:r>
                      <a:endParaRPr lang="en-US" sz="1800" b="0" i="0" u="none" strike="noStrike" dirty="0">
                        <a:solidFill>
                          <a:srgbClr val="000000"/>
                        </a:solidFill>
                        <a:effectLst/>
                        <a:latin typeface="+mn-lt"/>
                      </a:endParaRPr>
                    </a:p>
                  </a:txBody>
                  <a:tcPr marL="4696" marR="4696" marT="4696" marB="0" anchor="b"/>
                </a:tc>
              </a:tr>
              <a:tr h="210436">
                <a:tc>
                  <a:txBody>
                    <a:bodyPr/>
                    <a:lstStyle/>
                    <a:p>
                      <a:pPr algn="ctr" rtl="0" fontAlgn="ctr"/>
                      <a:r>
                        <a:rPr lang="en-US" sz="1800" u="none" strike="noStrike">
                          <a:effectLst/>
                          <a:latin typeface="+mn-lt"/>
                        </a:rPr>
                        <a:t>pos</a:t>
                      </a:r>
                      <a:endParaRPr lang="en-US" sz="1800" b="0" i="0" u="none" strike="noStrike">
                        <a:solidFill>
                          <a:srgbClr val="000000"/>
                        </a:solidFill>
                        <a:effectLst/>
                        <a:latin typeface="+mn-lt"/>
                      </a:endParaRPr>
                    </a:p>
                  </a:txBody>
                  <a:tcPr marL="4696" marR="4696" marT="4696" marB="0" anchor="ctr"/>
                </a:tc>
                <a:tc>
                  <a:txBody>
                    <a:bodyPr/>
                    <a:lstStyle/>
                    <a:p>
                      <a:pPr algn="ctr" fontAlgn="b"/>
                      <a:r>
                        <a:rPr lang="en-US" sz="1800" u="none" strike="noStrike" dirty="0">
                          <a:effectLst/>
                          <a:latin typeface="+mn-lt"/>
                        </a:rPr>
                        <a:t>0.997</a:t>
                      </a:r>
                      <a:endParaRPr lang="en-US" sz="1800" b="0" i="0" u="none" strike="noStrike" dirty="0">
                        <a:solidFill>
                          <a:srgbClr val="000000"/>
                        </a:solidFill>
                        <a:effectLst/>
                        <a:latin typeface="+mn-lt"/>
                      </a:endParaRPr>
                    </a:p>
                  </a:txBody>
                  <a:tcPr marL="4696" marR="4696" marT="4696" marB="0" anchor="b"/>
                </a:tc>
              </a:tr>
              <a:tr h="210436">
                <a:tc>
                  <a:txBody>
                    <a:bodyPr/>
                    <a:lstStyle/>
                    <a:p>
                      <a:pPr algn="ctr" rtl="0" fontAlgn="ctr"/>
                      <a:r>
                        <a:rPr lang="en-US" sz="1800" u="none" strike="noStrike">
                          <a:effectLst/>
                          <a:latin typeface="+mn-lt"/>
                        </a:rPr>
                        <a:t>pos0.3</a:t>
                      </a:r>
                      <a:endParaRPr lang="en-US" sz="1800" b="0" i="0" u="none" strike="noStrike">
                        <a:solidFill>
                          <a:srgbClr val="000000"/>
                        </a:solidFill>
                        <a:effectLst/>
                        <a:latin typeface="+mn-lt"/>
                      </a:endParaRPr>
                    </a:p>
                  </a:txBody>
                  <a:tcPr marL="4696" marR="4696" marT="4696" marB="0" anchor="ctr"/>
                </a:tc>
                <a:tc>
                  <a:txBody>
                    <a:bodyPr/>
                    <a:lstStyle/>
                    <a:p>
                      <a:pPr algn="ctr" fontAlgn="b"/>
                      <a:r>
                        <a:rPr lang="en-US" sz="1800" u="none" strike="noStrike" dirty="0">
                          <a:effectLst/>
                          <a:latin typeface="+mn-lt"/>
                        </a:rPr>
                        <a:t>0.938</a:t>
                      </a:r>
                      <a:endParaRPr lang="en-US" sz="1800" b="0" i="0" u="none" strike="noStrike" dirty="0">
                        <a:solidFill>
                          <a:srgbClr val="000000"/>
                        </a:solidFill>
                        <a:effectLst/>
                        <a:latin typeface="+mn-lt"/>
                      </a:endParaRPr>
                    </a:p>
                  </a:txBody>
                  <a:tcPr marL="4696" marR="4696" marT="4696" marB="0" anchor="b"/>
                </a:tc>
              </a:tr>
            </a:tbl>
          </a:graphicData>
        </a:graphic>
      </p:graphicFrame>
      <p:sp>
        <p:nvSpPr>
          <p:cNvPr id="4" name="Content Placeholder 2"/>
          <p:cNvSpPr>
            <a:spLocks noGrp="1"/>
          </p:cNvSpPr>
          <p:nvPr>
            <p:ph idx="1"/>
          </p:nvPr>
        </p:nvSpPr>
        <p:spPr>
          <a:xfrm>
            <a:off x="152400" y="0"/>
            <a:ext cx="8183880" cy="1447800"/>
          </a:xfrm>
        </p:spPr>
        <p:txBody>
          <a:bodyPr/>
          <a:lstStyle/>
          <a:p>
            <a:pPr marL="0" indent="0">
              <a:buNone/>
            </a:pPr>
            <a:r>
              <a:rPr lang="en-US" b="1" dirty="0" smtClean="0"/>
              <a:t>ROC (deleterious vs. non-deleterious)</a:t>
            </a:r>
            <a:endParaRPr lang="en-US" b="1" dirty="0"/>
          </a:p>
        </p:txBody>
      </p:sp>
      <p:sp>
        <p:nvSpPr>
          <p:cNvPr id="7" name="TextBox 6"/>
          <p:cNvSpPr txBox="1"/>
          <p:nvPr/>
        </p:nvSpPr>
        <p:spPr>
          <a:xfrm>
            <a:off x="381000" y="533400"/>
            <a:ext cx="8458200" cy="707886"/>
          </a:xfrm>
          <a:prstGeom prst="rect">
            <a:avLst/>
          </a:prstGeom>
          <a:noFill/>
        </p:spPr>
        <p:txBody>
          <a:bodyPr wrap="square" rtlCol="0">
            <a:spAutoFit/>
          </a:bodyPr>
          <a:lstStyle/>
          <a:p>
            <a:r>
              <a:rPr lang="en-US" sz="2000" dirty="0" smtClean="0"/>
              <a:t>The mutations are ranked by prediction scores from low to high (most deleterious to least deleterious). </a:t>
            </a:r>
            <a:endParaRPr lang="en-US" sz="2000" dirty="0"/>
          </a:p>
        </p:txBody>
      </p:sp>
    </p:spTree>
    <p:extLst>
      <p:ext uri="{BB962C8B-B14F-4D97-AF65-F5344CB8AC3E}">
        <p14:creationId xmlns:p14="http://schemas.microsoft.com/office/powerpoint/2010/main" val="2657277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5387"/>
          <a:stretch/>
        </p:blipFill>
        <p:spPr>
          <a:xfrm>
            <a:off x="203200" y="2060829"/>
            <a:ext cx="7137400" cy="4111371"/>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349173666"/>
              </p:ext>
            </p:extLst>
          </p:nvPr>
        </p:nvGraphicFramePr>
        <p:xfrm>
          <a:off x="7467600" y="856565"/>
          <a:ext cx="1522790" cy="5606524"/>
        </p:xfrm>
        <a:graphic>
          <a:graphicData uri="http://schemas.openxmlformats.org/drawingml/2006/table">
            <a:tbl>
              <a:tblPr firstRow="1">
                <a:tableStyleId>{5C22544A-7EE6-4342-B048-85BDC9FD1C3A}</a:tableStyleId>
              </a:tblPr>
              <a:tblGrid>
                <a:gridCol w="761395"/>
                <a:gridCol w="761395"/>
              </a:tblGrid>
              <a:tr h="275210">
                <a:tc>
                  <a:txBody>
                    <a:bodyPr/>
                    <a:lstStyle/>
                    <a:p>
                      <a:pPr algn="ctr" fontAlgn="b"/>
                      <a:r>
                        <a:rPr lang="en-US" sz="1800" b="0" i="0" u="none" strike="noStrike" dirty="0" smtClean="0">
                          <a:solidFill>
                            <a:srgbClr val="000000"/>
                          </a:solidFill>
                          <a:effectLst/>
                          <a:latin typeface="+mn-lt"/>
                        </a:rPr>
                        <a:t>Sub</a:t>
                      </a:r>
                      <a:endParaRPr lang="en-US" sz="1800" b="0" i="0" u="none" strike="noStrike" dirty="0">
                        <a:solidFill>
                          <a:srgbClr val="000000"/>
                        </a:solidFill>
                        <a:effectLst/>
                        <a:latin typeface="+mn-lt"/>
                      </a:endParaRPr>
                    </a:p>
                  </a:txBody>
                  <a:tcPr marL="4696" marR="4696" marT="4696" marB="0" anchor="b"/>
                </a:tc>
                <a:tc>
                  <a:txBody>
                    <a:bodyPr/>
                    <a:lstStyle/>
                    <a:p>
                      <a:pPr algn="ctr" fontAlgn="b"/>
                      <a:r>
                        <a:rPr lang="en-US" sz="1800" b="0" i="0" u="none" strike="noStrike" dirty="0" smtClean="0">
                          <a:solidFill>
                            <a:srgbClr val="000000"/>
                          </a:solidFill>
                          <a:effectLst/>
                          <a:latin typeface="+mn-lt"/>
                        </a:rPr>
                        <a:t>AUC</a:t>
                      </a:r>
                      <a:endParaRPr lang="en-US" sz="1800" b="0" i="0" u="none" strike="noStrike" dirty="0">
                        <a:solidFill>
                          <a:srgbClr val="000000"/>
                        </a:solidFill>
                        <a:effectLst/>
                        <a:latin typeface="+mn-lt"/>
                      </a:endParaRPr>
                    </a:p>
                  </a:txBody>
                  <a:tcPr marL="4696" marR="4696" marT="4696" marB="0" anchor="b"/>
                </a:tc>
              </a:tr>
              <a:tr h="275210">
                <a:tc>
                  <a:txBody>
                    <a:bodyPr/>
                    <a:lstStyle/>
                    <a:p>
                      <a:pPr algn="ctr" fontAlgn="b"/>
                      <a:r>
                        <a:rPr lang="en-US" sz="1800" u="none" strike="noStrike" dirty="0">
                          <a:effectLst/>
                          <a:latin typeface="+mn-lt"/>
                        </a:rPr>
                        <a:t>39-1</a:t>
                      </a:r>
                      <a:endParaRPr lang="en-US" sz="1800" b="0" i="0" u="none" strike="noStrike" dirty="0">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12528</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dirty="0">
                          <a:effectLst/>
                          <a:latin typeface="+mn-lt"/>
                        </a:rPr>
                        <a:t>39-2</a:t>
                      </a:r>
                      <a:endParaRPr lang="en-US" sz="1800" b="0" i="0" u="none" strike="noStrike" dirty="0">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15584</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40-1</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14496</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41-1</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11756</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41-2</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11756</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42-1</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13832</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42-2</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13866</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dirty="0">
                          <a:effectLst/>
                          <a:latin typeface="+mn-lt"/>
                        </a:rPr>
                        <a:t>43-1</a:t>
                      </a:r>
                      <a:endParaRPr lang="en-US" sz="1800" b="0" i="0" u="none" strike="noStrike" dirty="0">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14829</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44-1</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14424</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44-2</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14754</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44-3</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14559</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44-4</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15428</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45-1</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6815</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46-1</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16479</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47-1</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15829</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47-2</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17290</a:t>
                      </a:r>
                      <a:endParaRPr lang="en-US" sz="1800" b="0" i="0" u="none" strike="noStrike" dirty="0">
                        <a:solidFill>
                          <a:srgbClr val="000000"/>
                        </a:solidFill>
                        <a:effectLst/>
                        <a:latin typeface="+mn-lt"/>
                      </a:endParaRPr>
                    </a:p>
                  </a:txBody>
                  <a:tcPr marL="4696" marR="4696" marT="4696" marB="0" anchor="b"/>
                </a:tc>
              </a:tr>
              <a:tr h="305220">
                <a:tc>
                  <a:txBody>
                    <a:bodyPr/>
                    <a:lstStyle/>
                    <a:p>
                      <a:pPr algn="ctr" fontAlgn="b"/>
                      <a:r>
                        <a:rPr lang="en-US" sz="1800" u="none" strike="noStrike">
                          <a:effectLst/>
                          <a:latin typeface="+mn-lt"/>
                        </a:rPr>
                        <a:t>conserv</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15682</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pos</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40451</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pos0.3</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27214</a:t>
                      </a:r>
                      <a:endParaRPr lang="en-US" sz="1800" b="0" i="0" u="none" strike="noStrike" dirty="0">
                        <a:solidFill>
                          <a:srgbClr val="000000"/>
                        </a:solidFill>
                        <a:effectLst/>
                        <a:latin typeface="+mn-lt"/>
                      </a:endParaRPr>
                    </a:p>
                  </a:txBody>
                  <a:tcPr marL="4696" marR="4696" marT="4696" marB="0" anchor="b"/>
                </a:tc>
              </a:tr>
            </a:tbl>
          </a:graphicData>
        </a:graphic>
      </p:graphicFrame>
      <p:sp>
        <p:nvSpPr>
          <p:cNvPr id="2" name="TextBox 1"/>
          <p:cNvSpPr txBox="1"/>
          <p:nvPr/>
        </p:nvSpPr>
        <p:spPr>
          <a:xfrm>
            <a:off x="203200" y="120134"/>
            <a:ext cx="8864600" cy="830997"/>
          </a:xfrm>
          <a:prstGeom prst="rect">
            <a:avLst/>
          </a:prstGeom>
          <a:noFill/>
        </p:spPr>
        <p:txBody>
          <a:bodyPr wrap="square" rtlCol="0">
            <a:spAutoFit/>
          </a:bodyPr>
          <a:lstStyle/>
          <a:p>
            <a:r>
              <a:rPr lang="en-US" sz="2400" b="1" dirty="0" smtClean="0"/>
              <a:t>ROC like curve for performance of category identification of mutations</a:t>
            </a:r>
            <a:endParaRPr lang="en-US" sz="2400" b="1" dirty="0"/>
          </a:p>
        </p:txBody>
      </p:sp>
      <p:sp>
        <p:nvSpPr>
          <p:cNvPr id="3" name="TextBox 2"/>
          <p:cNvSpPr txBox="1"/>
          <p:nvPr/>
        </p:nvSpPr>
        <p:spPr>
          <a:xfrm>
            <a:off x="218440" y="856565"/>
            <a:ext cx="7122160" cy="1477328"/>
          </a:xfrm>
          <a:prstGeom prst="rect">
            <a:avLst/>
          </a:prstGeom>
          <a:noFill/>
        </p:spPr>
        <p:txBody>
          <a:bodyPr wrap="square" rtlCol="0">
            <a:spAutoFit/>
          </a:bodyPr>
          <a:lstStyle/>
          <a:p>
            <a:r>
              <a:rPr lang="en-US" dirty="0" smtClean="0"/>
              <a:t>Mutations identified into same category are considered correctly predicted, otherwise incorrectly predicted. </a:t>
            </a:r>
          </a:p>
          <a:p>
            <a:endParaRPr lang="en-US" dirty="0" smtClean="0"/>
          </a:p>
          <a:p>
            <a:r>
              <a:rPr lang="en-US" dirty="0" smtClean="0"/>
              <a:t>Deleterious &lt;=0.3; middle 0.3~0.7; benign (wild type) 0.7~1.3; advantageous &gt;1.3</a:t>
            </a:r>
            <a:endParaRPr lang="en-US" dirty="0"/>
          </a:p>
        </p:txBody>
      </p:sp>
    </p:spTree>
    <p:extLst>
      <p:ext uri="{BB962C8B-B14F-4D97-AF65-F5344CB8AC3E}">
        <p14:creationId xmlns:p14="http://schemas.microsoft.com/office/powerpoint/2010/main" val="34236996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5842"/>
          <a:stretch/>
        </p:blipFill>
        <p:spPr>
          <a:xfrm>
            <a:off x="152400" y="1828800"/>
            <a:ext cx="7221875" cy="4180115"/>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2518336652"/>
              </p:ext>
            </p:extLst>
          </p:nvPr>
        </p:nvGraphicFramePr>
        <p:xfrm>
          <a:off x="7374275" y="381000"/>
          <a:ext cx="1617325" cy="5781364"/>
        </p:xfrm>
        <a:graphic>
          <a:graphicData uri="http://schemas.openxmlformats.org/drawingml/2006/table">
            <a:tbl>
              <a:tblPr firstRow="1" bandRow="1">
                <a:tableStyleId>{5C22544A-7EE6-4342-B048-85BDC9FD1C3A}</a:tableStyleId>
              </a:tblPr>
              <a:tblGrid>
                <a:gridCol w="751362"/>
                <a:gridCol w="865963"/>
              </a:tblGrid>
              <a:tr h="287746">
                <a:tc>
                  <a:txBody>
                    <a:bodyPr/>
                    <a:lstStyle/>
                    <a:p>
                      <a:r>
                        <a:rPr lang="en-US" sz="1800" dirty="0" smtClean="0"/>
                        <a:t>Sub</a:t>
                      </a:r>
                      <a:endParaRPr lang="en-US" sz="1800" dirty="0"/>
                    </a:p>
                  </a:txBody>
                  <a:tcPr marL="68580" marR="68580" marT="34290" marB="34290"/>
                </a:tc>
                <a:tc>
                  <a:txBody>
                    <a:bodyPr/>
                    <a:lstStyle/>
                    <a:p>
                      <a:r>
                        <a:rPr lang="en-US" sz="1800" dirty="0" smtClean="0"/>
                        <a:t>AUC</a:t>
                      </a:r>
                      <a:endParaRPr lang="en-US" sz="1800" dirty="0"/>
                    </a:p>
                  </a:txBody>
                  <a:tcPr marL="68580" marR="68580" marT="34290" marB="34290"/>
                </a:tc>
              </a:tr>
              <a:tr h="210436">
                <a:tc>
                  <a:txBody>
                    <a:bodyPr/>
                    <a:lstStyle/>
                    <a:p>
                      <a:pPr algn="ctr" rtl="0" fontAlgn="ctr"/>
                      <a:r>
                        <a:rPr lang="en-US" sz="1800" u="none" strike="noStrike" dirty="0">
                          <a:effectLst/>
                        </a:rPr>
                        <a:t>39-1</a:t>
                      </a:r>
                      <a:endParaRPr lang="en-US" sz="1800" b="0" i="0" u="none" strike="noStrike" dirty="0">
                        <a:solidFill>
                          <a:srgbClr val="000000"/>
                        </a:solidFill>
                        <a:effectLst/>
                        <a:latin typeface="Calibri" panose="020F0502020204030204" pitchFamily="34" charset="0"/>
                      </a:endParaRPr>
                    </a:p>
                  </a:txBody>
                  <a:tcPr marL="4696" marR="4696" marT="4696" marB="0" anchor="ctr"/>
                </a:tc>
                <a:tc>
                  <a:txBody>
                    <a:bodyPr/>
                    <a:lstStyle/>
                    <a:p>
                      <a:pPr algn="ctr" fontAlgn="b"/>
                      <a:r>
                        <a:rPr lang="en-US" sz="1800" u="none" strike="noStrike" dirty="0">
                          <a:effectLst/>
                        </a:rPr>
                        <a:t>11417</a:t>
                      </a:r>
                      <a:endParaRPr lang="en-US" sz="1800" b="0" i="0" u="none" strike="noStrike" dirty="0">
                        <a:solidFill>
                          <a:srgbClr val="000000"/>
                        </a:solidFill>
                        <a:effectLst/>
                        <a:latin typeface="Calibri" panose="020F0502020204030204" pitchFamily="34" charset="0"/>
                      </a:endParaRPr>
                    </a:p>
                  </a:txBody>
                  <a:tcPr marL="4696" marR="4696" marT="4696" marB="0" anchor="b"/>
                </a:tc>
              </a:tr>
              <a:tr h="210436">
                <a:tc>
                  <a:txBody>
                    <a:bodyPr/>
                    <a:lstStyle/>
                    <a:p>
                      <a:pPr algn="ctr" rtl="0" fontAlgn="ctr"/>
                      <a:r>
                        <a:rPr lang="en-US" sz="1800" u="none" strike="noStrike" dirty="0">
                          <a:effectLst/>
                        </a:rPr>
                        <a:t>39-2</a:t>
                      </a:r>
                      <a:endParaRPr lang="en-US" sz="1800" b="0" i="0" u="none" strike="noStrike" dirty="0">
                        <a:solidFill>
                          <a:srgbClr val="000000"/>
                        </a:solidFill>
                        <a:effectLst/>
                        <a:latin typeface="Calibri" panose="020F0502020204030204" pitchFamily="34" charset="0"/>
                      </a:endParaRPr>
                    </a:p>
                  </a:txBody>
                  <a:tcPr marL="4696" marR="4696" marT="4696" marB="0" anchor="ctr"/>
                </a:tc>
                <a:tc>
                  <a:txBody>
                    <a:bodyPr/>
                    <a:lstStyle/>
                    <a:p>
                      <a:pPr algn="ctr" fontAlgn="b"/>
                      <a:r>
                        <a:rPr lang="en-US" sz="1800" u="none" strike="noStrike" dirty="0">
                          <a:effectLst/>
                        </a:rPr>
                        <a:t>13779</a:t>
                      </a:r>
                      <a:endParaRPr lang="en-US" sz="1800" b="0" i="0" u="none" strike="noStrike" dirty="0">
                        <a:solidFill>
                          <a:srgbClr val="000000"/>
                        </a:solidFill>
                        <a:effectLst/>
                        <a:latin typeface="Calibri" panose="020F0502020204030204" pitchFamily="34" charset="0"/>
                      </a:endParaRPr>
                    </a:p>
                  </a:txBody>
                  <a:tcPr marL="4696" marR="4696" marT="4696" marB="0" anchor="b"/>
                </a:tc>
              </a:tr>
              <a:tr h="210436">
                <a:tc>
                  <a:txBody>
                    <a:bodyPr/>
                    <a:lstStyle/>
                    <a:p>
                      <a:pPr algn="ctr" rtl="0" fontAlgn="ctr"/>
                      <a:r>
                        <a:rPr lang="en-US" sz="1800" u="none" strike="noStrike">
                          <a:effectLst/>
                        </a:rPr>
                        <a:t>40-1</a:t>
                      </a:r>
                      <a:endParaRPr lang="en-US" sz="1800" b="0" i="0" u="none" strike="noStrike">
                        <a:solidFill>
                          <a:srgbClr val="000000"/>
                        </a:solidFill>
                        <a:effectLst/>
                        <a:latin typeface="Calibri" panose="020F0502020204030204" pitchFamily="34" charset="0"/>
                      </a:endParaRPr>
                    </a:p>
                  </a:txBody>
                  <a:tcPr marL="4696" marR="4696" marT="4696" marB="0" anchor="ctr"/>
                </a:tc>
                <a:tc>
                  <a:txBody>
                    <a:bodyPr/>
                    <a:lstStyle/>
                    <a:p>
                      <a:pPr algn="ctr" fontAlgn="b"/>
                      <a:r>
                        <a:rPr lang="en-US" sz="1800" u="none" strike="noStrike" dirty="0">
                          <a:effectLst/>
                        </a:rPr>
                        <a:t>13166</a:t>
                      </a:r>
                      <a:endParaRPr lang="en-US" sz="1800" b="0" i="0" u="none" strike="noStrike" dirty="0">
                        <a:solidFill>
                          <a:srgbClr val="000000"/>
                        </a:solidFill>
                        <a:effectLst/>
                        <a:latin typeface="Calibri" panose="020F0502020204030204" pitchFamily="34" charset="0"/>
                      </a:endParaRPr>
                    </a:p>
                  </a:txBody>
                  <a:tcPr marL="4696" marR="4696" marT="4696" marB="0" anchor="b"/>
                </a:tc>
              </a:tr>
              <a:tr h="210436">
                <a:tc>
                  <a:txBody>
                    <a:bodyPr/>
                    <a:lstStyle/>
                    <a:p>
                      <a:pPr algn="ctr" rtl="0" fontAlgn="ctr"/>
                      <a:r>
                        <a:rPr lang="en-US" sz="1800" u="none" strike="noStrike">
                          <a:effectLst/>
                        </a:rPr>
                        <a:t>41-1</a:t>
                      </a:r>
                      <a:endParaRPr lang="en-US" sz="1800" b="0" i="0" u="none" strike="noStrike">
                        <a:solidFill>
                          <a:srgbClr val="000000"/>
                        </a:solidFill>
                        <a:effectLst/>
                        <a:latin typeface="Calibri" panose="020F0502020204030204" pitchFamily="34" charset="0"/>
                      </a:endParaRPr>
                    </a:p>
                  </a:txBody>
                  <a:tcPr marL="4696" marR="4696" marT="4696" marB="0" anchor="ctr"/>
                </a:tc>
                <a:tc>
                  <a:txBody>
                    <a:bodyPr/>
                    <a:lstStyle/>
                    <a:p>
                      <a:pPr algn="ctr" fontAlgn="b"/>
                      <a:r>
                        <a:rPr lang="en-US" sz="1800" u="none" strike="noStrike" dirty="0">
                          <a:effectLst/>
                        </a:rPr>
                        <a:t>9795</a:t>
                      </a:r>
                      <a:endParaRPr lang="en-US" sz="1800" b="0" i="0" u="none" strike="noStrike" dirty="0">
                        <a:solidFill>
                          <a:srgbClr val="000000"/>
                        </a:solidFill>
                        <a:effectLst/>
                        <a:latin typeface="Calibri" panose="020F0502020204030204" pitchFamily="34" charset="0"/>
                      </a:endParaRPr>
                    </a:p>
                  </a:txBody>
                  <a:tcPr marL="4696" marR="4696" marT="4696" marB="0" anchor="b"/>
                </a:tc>
              </a:tr>
              <a:tr h="210436">
                <a:tc>
                  <a:txBody>
                    <a:bodyPr/>
                    <a:lstStyle/>
                    <a:p>
                      <a:pPr algn="ctr" rtl="0" fontAlgn="ctr"/>
                      <a:r>
                        <a:rPr lang="en-US" sz="1800" u="none" strike="noStrike">
                          <a:effectLst/>
                        </a:rPr>
                        <a:t>41-2</a:t>
                      </a:r>
                      <a:endParaRPr lang="en-US" sz="1800" b="0" i="0" u="none" strike="noStrike">
                        <a:solidFill>
                          <a:srgbClr val="000000"/>
                        </a:solidFill>
                        <a:effectLst/>
                        <a:latin typeface="Calibri" panose="020F0502020204030204" pitchFamily="34" charset="0"/>
                      </a:endParaRPr>
                    </a:p>
                  </a:txBody>
                  <a:tcPr marL="4696" marR="4696" marT="4696" marB="0" anchor="ctr"/>
                </a:tc>
                <a:tc>
                  <a:txBody>
                    <a:bodyPr/>
                    <a:lstStyle/>
                    <a:p>
                      <a:pPr algn="ctr" fontAlgn="b"/>
                      <a:r>
                        <a:rPr lang="en-US" sz="1800" u="none" strike="noStrike" dirty="0">
                          <a:effectLst/>
                        </a:rPr>
                        <a:t>9795</a:t>
                      </a:r>
                      <a:endParaRPr lang="en-US" sz="1800" b="0" i="0" u="none" strike="noStrike" dirty="0">
                        <a:solidFill>
                          <a:srgbClr val="000000"/>
                        </a:solidFill>
                        <a:effectLst/>
                        <a:latin typeface="Calibri" panose="020F0502020204030204" pitchFamily="34" charset="0"/>
                      </a:endParaRPr>
                    </a:p>
                  </a:txBody>
                  <a:tcPr marL="4696" marR="4696" marT="4696" marB="0" anchor="b"/>
                </a:tc>
              </a:tr>
              <a:tr h="210436">
                <a:tc>
                  <a:txBody>
                    <a:bodyPr/>
                    <a:lstStyle/>
                    <a:p>
                      <a:pPr algn="ctr" rtl="0" fontAlgn="ctr"/>
                      <a:r>
                        <a:rPr lang="en-US" sz="1800" u="none" strike="noStrike">
                          <a:effectLst/>
                        </a:rPr>
                        <a:t>42-1</a:t>
                      </a:r>
                      <a:endParaRPr lang="en-US" sz="1800" b="0" i="0" u="none" strike="noStrike">
                        <a:solidFill>
                          <a:srgbClr val="000000"/>
                        </a:solidFill>
                        <a:effectLst/>
                        <a:latin typeface="Calibri" panose="020F0502020204030204" pitchFamily="34" charset="0"/>
                      </a:endParaRPr>
                    </a:p>
                  </a:txBody>
                  <a:tcPr marL="4696" marR="4696" marT="4696" marB="0" anchor="ctr"/>
                </a:tc>
                <a:tc>
                  <a:txBody>
                    <a:bodyPr/>
                    <a:lstStyle/>
                    <a:p>
                      <a:pPr algn="ctr" fontAlgn="b"/>
                      <a:r>
                        <a:rPr lang="en-US" sz="1800" u="none" strike="noStrike" dirty="0">
                          <a:effectLst/>
                        </a:rPr>
                        <a:t>11987</a:t>
                      </a:r>
                      <a:endParaRPr lang="en-US" sz="1800" b="0" i="0" u="none" strike="noStrike" dirty="0">
                        <a:solidFill>
                          <a:srgbClr val="000000"/>
                        </a:solidFill>
                        <a:effectLst/>
                        <a:latin typeface="Calibri" panose="020F0502020204030204" pitchFamily="34" charset="0"/>
                      </a:endParaRPr>
                    </a:p>
                  </a:txBody>
                  <a:tcPr marL="4696" marR="4696" marT="4696" marB="0" anchor="b"/>
                </a:tc>
              </a:tr>
              <a:tr h="210436">
                <a:tc>
                  <a:txBody>
                    <a:bodyPr/>
                    <a:lstStyle/>
                    <a:p>
                      <a:pPr algn="ctr" rtl="0" fontAlgn="ctr"/>
                      <a:r>
                        <a:rPr lang="en-US" sz="1800" u="none" strike="noStrike">
                          <a:effectLst/>
                        </a:rPr>
                        <a:t>42-2</a:t>
                      </a:r>
                      <a:endParaRPr lang="en-US" sz="1800" b="0" i="0" u="none" strike="noStrike">
                        <a:solidFill>
                          <a:srgbClr val="000000"/>
                        </a:solidFill>
                        <a:effectLst/>
                        <a:latin typeface="Calibri" panose="020F0502020204030204" pitchFamily="34" charset="0"/>
                      </a:endParaRPr>
                    </a:p>
                  </a:txBody>
                  <a:tcPr marL="4696" marR="4696" marT="4696" marB="0" anchor="ctr"/>
                </a:tc>
                <a:tc>
                  <a:txBody>
                    <a:bodyPr/>
                    <a:lstStyle/>
                    <a:p>
                      <a:pPr algn="ctr" fontAlgn="b"/>
                      <a:r>
                        <a:rPr lang="en-US" sz="1800" u="none" strike="noStrike" dirty="0">
                          <a:effectLst/>
                        </a:rPr>
                        <a:t>11256</a:t>
                      </a:r>
                      <a:endParaRPr lang="en-US" sz="1800" b="0" i="0" u="none" strike="noStrike" dirty="0">
                        <a:solidFill>
                          <a:srgbClr val="000000"/>
                        </a:solidFill>
                        <a:effectLst/>
                        <a:latin typeface="Calibri" panose="020F0502020204030204" pitchFamily="34" charset="0"/>
                      </a:endParaRPr>
                    </a:p>
                  </a:txBody>
                  <a:tcPr marL="4696" marR="4696" marT="4696" marB="0" anchor="b"/>
                </a:tc>
              </a:tr>
              <a:tr h="210436">
                <a:tc>
                  <a:txBody>
                    <a:bodyPr/>
                    <a:lstStyle/>
                    <a:p>
                      <a:pPr algn="ctr" rtl="0" fontAlgn="ctr"/>
                      <a:r>
                        <a:rPr lang="en-US" sz="1800" u="none" strike="noStrike">
                          <a:effectLst/>
                        </a:rPr>
                        <a:t>43-1</a:t>
                      </a:r>
                      <a:endParaRPr lang="en-US" sz="1800" b="0" i="0" u="none" strike="noStrike">
                        <a:solidFill>
                          <a:srgbClr val="000000"/>
                        </a:solidFill>
                        <a:effectLst/>
                        <a:latin typeface="Calibri" panose="020F0502020204030204" pitchFamily="34" charset="0"/>
                      </a:endParaRPr>
                    </a:p>
                  </a:txBody>
                  <a:tcPr marL="4696" marR="4696" marT="4696" marB="0" anchor="ctr"/>
                </a:tc>
                <a:tc>
                  <a:txBody>
                    <a:bodyPr/>
                    <a:lstStyle/>
                    <a:p>
                      <a:pPr algn="ctr" fontAlgn="b"/>
                      <a:r>
                        <a:rPr lang="en-US" sz="1800" u="none" strike="noStrike" dirty="0">
                          <a:effectLst/>
                        </a:rPr>
                        <a:t>12397</a:t>
                      </a:r>
                      <a:endParaRPr lang="en-US" sz="1800" b="0" i="0" u="none" strike="noStrike" dirty="0">
                        <a:solidFill>
                          <a:srgbClr val="000000"/>
                        </a:solidFill>
                        <a:effectLst/>
                        <a:latin typeface="Calibri" panose="020F0502020204030204" pitchFamily="34" charset="0"/>
                      </a:endParaRPr>
                    </a:p>
                  </a:txBody>
                  <a:tcPr marL="4696" marR="4696" marT="4696" marB="0" anchor="b"/>
                </a:tc>
              </a:tr>
              <a:tr h="210436">
                <a:tc>
                  <a:txBody>
                    <a:bodyPr/>
                    <a:lstStyle/>
                    <a:p>
                      <a:pPr algn="ctr" rtl="0" fontAlgn="ctr"/>
                      <a:r>
                        <a:rPr lang="en-US" sz="1800" u="none" strike="noStrike">
                          <a:effectLst/>
                        </a:rPr>
                        <a:t>44-1</a:t>
                      </a:r>
                      <a:endParaRPr lang="en-US" sz="1800" b="0" i="0" u="none" strike="noStrike">
                        <a:solidFill>
                          <a:srgbClr val="000000"/>
                        </a:solidFill>
                        <a:effectLst/>
                        <a:latin typeface="Calibri" panose="020F0502020204030204" pitchFamily="34" charset="0"/>
                      </a:endParaRPr>
                    </a:p>
                  </a:txBody>
                  <a:tcPr marL="4696" marR="4696" marT="4696" marB="0" anchor="ctr"/>
                </a:tc>
                <a:tc>
                  <a:txBody>
                    <a:bodyPr/>
                    <a:lstStyle/>
                    <a:p>
                      <a:pPr algn="ctr" fontAlgn="b"/>
                      <a:r>
                        <a:rPr lang="en-US" sz="1800" u="none" strike="noStrike" dirty="0">
                          <a:effectLst/>
                        </a:rPr>
                        <a:t>11561</a:t>
                      </a:r>
                      <a:endParaRPr lang="en-US" sz="1800" b="0" i="0" u="none" strike="noStrike" dirty="0">
                        <a:solidFill>
                          <a:srgbClr val="000000"/>
                        </a:solidFill>
                        <a:effectLst/>
                        <a:latin typeface="Calibri" panose="020F0502020204030204" pitchFamily="34" charset="0"/>
                      </a:endParaRPr>
                    </a:p>
                  </a:txBody>
                  <a:tcPr marL="4696" marR="4696" marT="4696" marB="0" anchor="b"/>
                </a:tc>
              </a:tr>
              <a:tr h="210436">
                <a:tc>
                  <a:txBody>
                    <a:bodyPr/>
                    <a:lstStyle/>
                    <a:p>
                      <a:pPr algn="ctr" rtl="0" fontAlgn="ctr"/>
                      <a:r>
                        <a:rPr lang="en-US" sz="1800" u="none" strike="noStrike">
                          <a:effectLst/>
                        </a:rPr>
                        <a:t>44-2</a:t>
                      </a:r>
                      <a:endParaRPr lang="en-US" sz="1800" b="0" i="0" u="none" strike="noStrike">
                        <a:solidFill>
                          <a:srgbClr val="000000"/>
                        </a:solidFill>
                        <a:effectLst/>
                        <a:latin typeface="Calibri" panose="020F0502020204030204" pitchFamily="34" charset="0"/>
                      </a:endParaRPr>
                    </a:p>
                  </a:txBody>
                  <a:tcPr marL="4696" marR="4696" marT="4696" marB="0" anchor="ctr"/>
                </a:tc>
                <a:tc>
                  <a:txBody>
                    <a:bodyPr/>
                    <a:lstStyle/>
                    <a:p>
                      <a:pPr algn="ctr" fontAlgn="b"/>
                      <a:r>
                        <a:rPr lang="en-US" sz="1800" u="none" strike="noStrike" dirty="0">
                          <a:effectLst/>
                        </a:rPr>
                        <a:t>13688</a:t>
                      </a:r>
                      <a:endParaRPr lang="en-US" sz="1800" b="0" i="0" u="none" strike="noStrike" dirty="0">
                        <a:solidFill>
                          <a:srgbClr val="000000"/>
                        </a:solidFill>
                        <a:effectLst/>
                        <a:latin typeface="Calibri" panose="020F0502020204030204" pitchFamily="34" charset="0"/>
                      </a:endParaRPr>
                    </a:p>
                  </a:txBody>
                  <a:tcPr marL="4696" marR="4696" marT="4696" marB="0" anchor="b"/>
                </a:tc>
              </a:tr>
              <a:tr h="210436">
                <a:tc>
                  <a:txBody>
                    <a:bodyPr/>
                    <a:lstStyle/>
                    <a:p>
                      <a:pPr algn="ctr" rtl="0" fontAlgn="ctr"/>
                      <a:r>
                        <a:rPr lang="en-US" sz="1800" u="none" strike="noStrike">
                          <a:effectLst/>
                        </a:rPr>
                        <a:t>44-3</a:t>
                      </a:r>
                      <a:endParaRPr lang="en-US" sz="1800" b="0" i="0" u="none" strike="noStrike">
                        <a:solidFill>
                          <a:srgbClr val="000000"/>
                        </a:solidFill>
                        <a:effectLst/>
                        <a:latin typeface="Calibri" panose="020F0502020204030204" pitchFamily="34" charset="0"/>
                      </a:endParaRPr>
                    </a:p>
                  </a:txBody>
                  <a:tcPr marL="4696" marR="4696" marT="4696" marB="0" anchor="ctr"/>
                </a:tc>
                <a:tc>
                  <a:txBody>
                    <a:bodyPr/>
                    <a:lstStyle/>
                    <a:p>
                      <a:pPr algn="ctr" fontAlgn="b"/>
                      <a:r>
                        <a:rPr lang="en-US" sz="1800" u="none" strike="noStrike" dirty="0">
                          <a:effectLst/>
                        </a:rPr>
                        <a:t>14609</a:t>
                      </a:r>
                      <a:endParaRPr lang="en-US" sz="1800" b="0" i="0" u="none" strike="noStrike" dirty="0">
                        <a:solidFill>
                          <a:srgbClr val="000000"/>
                        </a:solidFill>
                        <a:effectLst/>
                        <a:latin typeface="Calibri" panose="020F0502020204030204" pitchFamily="34" charset="0"/>
                      </a:endParaRPr>
                    </a:p>
                  </a:txBody>
                  <a:tcPr marL="4696" marR="4696" marT="4696" marB="0" anchor="b"/>
                </a:tc>
              </a:tr>
              <a:tr h="210436">
                <a:tc>
                  <a:txBody>
                    <a:bodyPr/>
                    <a:lstStyle/>
                    <a:p>
                      <a:pPr algn="ctr" rtl="0" fontAlgn="ctr"/>
                      <a:r>
                        <a:rPr lang="en-US" sz="1800" u="none" strike="noStrike">
                          <a:effectLst/>
                        </a:rPr>
                        <a:t>44-4</a:t>
                      </a:r>
                      <a:endParaRPr lang="en-US" sz="1800" b="0" i="0" u="none" strike="noStrike">
                        <a:solidFill>
                          <a:srgbClr val="000000"/>
                        </a:solidFill>
                        <a:effectLst/>
                        <a:latin typeface="Calibri" panose="020F0502020204030204" pitchFamily="34" charset="0"/>
                      </a:endParaRPr>
                    </a:p>
                  </a:txBody>
                  <a:tcPr marL="4696" marR="4696" marT="4696" marB="0" anchor="ctr"/>
                </a:tc>
                <a:tc>
                  <a:txBody>
                    <a:bodyPr/>
                    <a:lstStyle/>
                    <a:p>
                      <a:pPr algn="ctr" fontAlgn="b"/>
                      <a:r>
                        <a:rPr lang="en-US" sz="1800" u="none" strike="noStrike" dirty="0">
                          <a:effectLst/>
                        </a:rPr>
                        <a:t>14324</a:t>
                      </a:r>
                      <a:endParaRPr lang="en-US" sz="1800" b="0" i="0" u="none" strike="noStrike" dirty="0">
                        <a:solidFill>
                          <a:srgbClr val="000000"/>
                        </a:solidFill>
                        <a:effectLst/>
                        <a:latin typeface="Calibri" panose="020F0502020204030204" pitchFamily="34" charset="0"/>
                      </a:endParaRPr>
                    </a:p>
                  </a:txBody>
                  <a:tcPr marL="4696" marR="4696" marT="4696" marB="0" anchor="b"/>
                </a:tc>
              </a:tr>
              <a:tr h="210436">
                <a:tc>
                  <a:txBody>
                    <a:bodyPr/>
                    <a:lstStyle/>
                    <a:p>
                      <a:pPr algn="ctr" rtl="0" fontAlgn="ctr"/>
                      <a:r>
                        <a:rPr lang="en-US" sz="1800" u="none" strike="noStrike">
                          <a:effectLst/>
                        </a:rPr>
                        <a:t>45-1</a:t>
                      </a:r>
                      <a:endParaRPr lang="en-US" sz="1800" b="0" i="0" u="none" strike="noStrike">
                        <a:solidFill>
                          <a:srgbClr val="000000"/>
                        </a:solidFill>
                        <a:effectLst/>
                        <a:latin typeface="Calibri" panose="020F0502020204030204" pitchFamily="34" charset="0"/>
                      </a:endParaRPr>
                    </a:p>
                  </a:txBody>
                  <a:tcPr marL="4696" marR="4696" marT="4696" marB="0" anchor="ctr"/>
                </a:tc>
                <a:tc>
                  <a:txBody>
                    <a:bodyPr/>
                    <a:lstStyle/>
                    <a:p>
                      <a:pPr algn="ctr" fontAlgn="b"/>
                      <a:r>
                        <a:rPr lang="en-US" sz="1800" u="none" strike="noStrike" dirty="0">
                          <a:effectLst/>
                        </a:rPr>
                        <a:t>5364</a:t>
                      </a:r>
                      <a:endParaRPr lang="en-US" sz="1800" b="0" i="0" u="none" strike="noStrike" dirty="0">
                        <a:solidFill>
                          <a:srgbClr val="000000"/>
                        </a:solidFill>
                        <a:effectLst/>
                        <a:latin typeface="Calibri" panose="020F0502020204030204" pitchFamily="34" charset="0"/>
                      </a:endParaRPr>
                    </a:p>
                  </a:txBody>
                  <a:tcPr marL="4696" marR="4696" marT="4696" marB="0" anchor="b"/>
                </a:tc>
              </a:tr>
              <a:tr h="210436">
                <a:tc>
                  <a:txBody>
                    <a:bodyPr/>
                    <a:lstStyle/>
                    <a:p>
                      <a:pPr algn="ctr" rtl="0" fontAlgn="ctr"/>
                      <a:r>
                        <a:rPr lang="en-US" sz="1800" u="none" strike="noStrike">
                          <a:effectLst/>
                        </a:rPr>
                        <a:t>46-1</a:t>
                      </a:r>
                      <a:endParaRPr lang="en-US" sz="1800" b="0" i="0" u="none" strike="noStrike">
                        <a:solidFill>
                          <a:srgbClr val="000000"/>
                        </a:solidFill>
                        <a:effectLst/>
                        <a:latin typeface="Calibri" panose="020F0502020204030204" pitchFamily="34" charset="0"/>
                      </a:endParaRPr>
                    </a:p>
                  </a:txBody>
                  <a:tcPr marL="4696" marR="4696" marT="4696" marB="0" anchor="ctr"/>
                </a:tc>
                <a:tc>
                  <a:txBody>
                    <a:bodyPr/>
                    <a:lstStyle/>
                    <a:p>
                      <a:pPr algn="ctr" fontAlgn="b"/>
                      <a:r>
                        <a:rPr lang="en-US" sz="1800" u="none" strike="noStrike" dirty="0">
                          <a:effectLst/>
                        </a:rPr>
                        <a:t>15089</a:t>
                      </a:r>
                      <a:endParaRPr lang="en-US" sz="1800" b="0" i="0" u="none" strike="noStrike" dirty="0">
                        <a:solidFill>
                          <a:srgbClr val="000000"/>
                        </a:solidFill>
                        <a:effectLst/>
                        <a:latin typeface="Calibri" panose="020F0502020204030204" pitchFamily="34" charset="0"/>
                      </a:endParaRPr>
                    </a:p>
                  </a:txBody>
                  <a:tcPr marL="4696" marR="4696" marT="4696" marB="0" anchor="b"/>
                </a:tc>
              </a:tr>
              <a:tr h="210436">
                <a:tc>
                  <a:txBody>
                    <a:bodyPr/>
                    <a:lstStyle/>
                    <a:p>
                      <a:pPr algn="ctr" rtl="0" fontAlgn="ctr"/>
                      <a:r>
                        <a:rPr lang="en-US" sz="1800" u="none" strike="noStrike">
                          <a:effectLst/>
                        </a:rPr>
                        <a:t>47-1</a:t>
                      </a:r>
                      <a:endParaRPr lang="en-US" sz="1800" b="0" i="0" u="none" strike="noStrike">
                        <a:solidFill>
                          <a:srgbClr val="000000"/>
                        </a:solidFill>
                        <a:effectLst/>
                        <a:latin typeface="Calibri" panose="020F0502020204030204" pitchFamily="34" charset="0"/>
                      </a:endParaRPr>
                    </a:p>
                  </a:txBody>
                  <a:tcPr marL="4696" marR="4696" marT="4696" marB="0" anchor="ctr"/>
                </a:tc>
                <a:tc>
                  <a:txBody>
                    <a:bodyPr/>
                    <a:lstStyle/>
                    <a:p>
                      <a:pPr algn="ctr" fontAlgn="b"/>
                      <a:r>
                        <a:rPr lang="en-US" sz="1800" u="none" strike="noStrike" dirty="0">
                          <a:effectLst/>
                        </a:rPr>
                        <a:t>14673</a:t>
                      </a:r>
                      <a:endParaRPr lang="en-US" sz="1800" b="0" i="0" u="none" strike="noStrike" dirty="0">
                        <a:solidFill>
                          <a:srgbClr val="000000"/>
                        </a:solidFill>
                        <a:effectLst/>
                        <a:latin typeface="Calibri" panose="020F0502020204030204" pitchFamily="34" charset="0"/>
                      </a:endParaRPr>
                    </a:p>
                  </a:txBody>
                  <a:tcPr marL="4696" marR="4696" marT="4696" marB="0" anchor="b"/>
                </a:tc>
              </a:tr>
              <a:tr h="210436">
                <a:tc>
                  <a:txBody>
                    <a:bodyPr/>
                    <a:lstStyle/>
                    <a:p>
                      <a:pPr algn="ctr" rtl="0" fontAlgn="ctr"/>
                      <a:r>
                        <a:rPr lang="en-US" sz="1800" u="none" strike="noStrike">
                          <a:effectLst/>
                        </a:rPr>
                        <a:t>47-2</a:t>
                      </a:r>
                      <a:endParaRPr lang="en-US" sz="1800" b="0" i="0" u="none" strike="noStrike">
                        <a:solidFill>
                          <a:srgbClr val="000000"/>
                        </a:solidFill>
                        <a:effectLst/>
                        <a:latin typeface="Calibri" panose="020F0502020204030204" pitchFamily="34" charset="0"/>
                      </a:endParaRPr>
                    </a:p>
                  </a:txBody>
                  <a:tcPr marL="4696" marR="4696" marT="4696" marB="0" anchor="ctr"/>
                </a:tc>
                <a:tc>
                  <a:txBody>
                    <a:bodyPr/>
                    <a:lstStyle/>
                    <a:p>
                      <a:pPr algn="ctr" fontAlgn="b"/>
                      <a:r>
                        <a:rPr lang="en-US" sz="1800" u="none" strike="noStrike" dirty="0">
                          <a:effectLst/>
                        </a:rPr>
                        <a:t>14929</a:t>
                      </a:r>
                      <a:endParaRPr lang="en-US" sz="1800" b="0" i="0" u="none" strike="noStrike" dirty="0">
                        <a:solidFill>
                          <a:srgbClr val="000000"/>
                        </a:solidFill>
                        <a:effectLst/>
                        <a:latin typeface="Calibri" panose="020F0502020204030204" pitchFamily="34" charset="0"/>
                      </a:endParaRPr>
                    </a:p>
                  </a:txBody>
                  <a:tcPr marL="4696" marR="4696" marT="4696" marB="0" anchor="b"/>
                </a:tc>
              </a:tr>
              <a:tr h="416176">
                <a:tc>
                  <a:txBody>
                    <a:bodyPr/>
                    <a:lstStyle/>
                    <a:p>
                      <a:pPr algn="ctr" rtl="0" fontAlgn="ctr"/>
                      <a:r>
                        <a:rPr lang="en-US" sz="1800" u="none" strike="noStrike">
                          <a:effectLst/>
                        </a:rPr>
                        <a:t>conserv</a:t>
                      </a:r>
                      <a:endParaRPr lang="en-US" sz="1800" b="0" i="0" u="none" strike="noStrike">
                        <a:solidFill>
                          <a:srgbClr val="000000"/>
                        </a:solidFill>
                        <a:effectLst/>
                        <a:latin typeface="Calibri" panose="020F0502020204030204" pitchFamily="34" charset="0"/>
                      </a:endParaRPr>
                    </a:p>
                  </a:txBody>
                  <a:tcPr marL="4696" marR="4696" marT="4696" marB="0" anchor="ctr"/>
                </a:tc>
                <a:tc>
                  <a:txBody>
                    <a:bodyPr/>
                    <a:lstStyle/>
                    <a:p>
                      <a:pPr algn="ctr" fontAlgn="b"/>
                      <a:r>
                        <a:rPr lang="en-US" sz="1800" u="none" strike="noStrike" dirty="0">
                          <a:effectLst/>
                        </a:rPr>
                        <a:t>14216</a:t>
                      </a:r>
                      <a:endParaRPr lang="en-US" sz="1800" b="0" i="0" u="none" strike="noStrike" dirty="0">
                        <a:solidFill>
                          <a:srgbClr val="000000"/>
                        </a:solidFill>
                        <a:effectLst/>
                        <a:latin typeface="Calibri" panose="020F0502020204030204" pitchFamily="34" charset="0"/>
                      </a:endParaRPr>
                    </a:p>
                  </a:txBody>
                  <a:tcPr marL="4696" marR="4696" marT="4696" marB="0" anchor="b"/>
                </a:tc>
              </a:tr>
              <a:tr h="210436">
                <a:tc>
                  <a:txBody>
                    <a:bodyPr/>
                    <a:lstStyle/>
                    <a:p>
                      <a:pPr algn="ctr" rtl="0" fontAlgn="ctr"/>
                      <a:r>
                        <a:rPr lang="en-US" sz="1800" u="none" strike="noStrike">
                          <a:effectLst/>
                        </a:rPr>
                        <a:t>pos</a:t>
                      </a:r>
                      <a:endParaRPr lang="en-US" sz="1800" b="0" i="0" u="none" strike="noStrike">
                        <a:solidFill>
                          <a:srgbClr val="000000"/>
                        </a:solidFill>
                        <a:effectLst/>
                        <a:latin typeface="Calibri" panose="020F0502020204030204" pitchFamily="34" charset="0"/>
                      </a:endParaRPr>
                    </a:p>
                  </a:txBody>
                  <a:tcPr marL="4696" marR="4696" marT="4696" marB="0" anchor="ctr"/>
                </a:tc>
                <a:tc>
                  <a:txBody>
                    <a:bodyPr/>
                    <a:lstStyle/>
                    <a:p>
                      <a:pPr algn="ctr" fontAlgn="b"/>
                      <a:r>
                        <a:rPr lang="en-US" sz="1800" u="none" strike="noStrike" dirty="0">
                          <a:effectLst/>
                        </a:rPr>
                        <a:t>40430</a:t>
                      </a:r>
                      <a:endParaRPr lang="en-US" sz="1800" b="0" i="0" u="none" strike="noStrike" dirty="0">
                        <a:solidFill>
                          <a:srgbClr val="000000"/>
                        </a:solidFill>
                        <a:effectLst/>
                        <a:latin typeface="Calibri" panose="020F0502020204030204" pitchFamily="34" charset="0"/>
                      </a:endParaRPr>
                    </a:p>
                  </a:txBody>
                  <a:tcPr marL="4696" marR="4696" marT="4696" marB="0" anchor="b"/>
                </a:tc>
              </a:tr>
              <a:tr h="210436">
                <a:tc>
                  <a:txBody>
                    <a:bodyPr/>
                    <a:lstStyle/>
                    <a:p>
                      <a:pPr algn="ctr" rtl="0" fontAlgn="ctr"/>
                      <a:r>
                        <a:rPr lang="en-US" sz="1800" u="none" strike="noStrike">
                          <a:effectLst/>
                        </a:rPr>
                        <a:t>pos0.3</a:t>
                      </a:r>
                      <a:endParaRPr lang="en-US" sz="1800" b="0" i="0" u="none" strike="noStrike">
                        <a:solidFill>
                          <a:srgbClr val="000000"/>
                        </a:solidFill>
                        <a:effectLst/>
                        <a:latin typeface="Calibri" panose="020F0502020204030204" pitchFamily="34" charset="0"/>
                      </a:endParaRPr>
                    </a:p>
                  </a:txBody>
                  <a:tcPr marL="4696" marR="4696" marT="4696" marB="0" anchor="ctr"/>
                </a:tc>
                <a:tc>
                  <a:txBody>
                    <a:bodyPr/>
                    <a:lstStyle/>
                    <a:p>
                      <a:pPr algn="ctr" fontAlgn="b"/>
                      <a:r>
                        <a:rPr lang="en-US" sz="1800" u="none" strike="noStrike" dirty="0">
                          <a:effectLst/>
                        </a:rPr>
                        <a:t>23639</a:t>
                      </a:r>
                      <a:endParaRPr lang="en-US" sz="1800" b="0" i="0" u="none" strike="noStrike" dirty="0">
                        <a:solidFill>
                          <a:srgbClr val="000000"/>
                        </a:solidFill>
                        <a:effectLst/>
                        <a:latin typeface="Calibri" panose="020F0502020204030204" pitchFamily="34" charset="0"/>
                      </a:endParaRPr>
                    </a:p>
                  </a:txBody>
                  <a:tcPr marL="4696" marR="4696" marT="4696" marB="0" anchor="b"/>
                </a:tc>
              </a:tr>
            </a:tbl>
          </a:graphicData>
        </a:graphic>
      </p:graphicFrame>
      <p:sp>
        <p:nvSpPr>
          <p:cNvPr id="13" name="TextBox 12"/>
          <p:cNvSpPr txBox="1"/>
          <p:nvPr/>
        </p:nvSpPr>
        <p:spPr>
          <a:xfrm>
            <a:off x="1905000" y="1926469"/>
            <a:ext cx="4055534" cy="300082"/>
          </a:xfrm>
          <a:prstGeom prst="rect">
            <a:avLst/>
          </a:prstGeom>
          <a:solidFill>
            <a:schemeClr val="bg1"/>
          </a:solidFill>
        </p:spPr>
        <p:txBody>
          <a:bodyPr wrap="square" rtlCol="0">
            <a:spAutoFit/>
          </a:bodyPr>
          <a:lstStyle/>
          <a:p>
            <a:r>
              <a:rPr lang="en-US" sz="1350" dirty="0"/>
              <a:t>ROC-like curve for correctly predicted mutations</a:t>
            </a:r>
          </a:p>
        </p:txBody>
      </p:sp>
      <p:sp>
        <p:nvSpPr>
          <p:cNvPr id="2" name="TextBox 1"/>
          <p:cNvSpPr txBox="1"/>
          <p:nvPr/>
        </p:nvSpPr>
        <p:spPr>
          <a:xfrm>
            <a:off x="1981200" y="5741484"/>
            <a:ext cx="3615267" cy="338554"/>
          </a:xfrm>
          <a:prstGeom prst="rect">
            <a:avLst/>
          </a:prstGeom>
          <a:solidFill>
            <a:schemeClr val="bg1"/>
          </a:solidFill>
        </p:spPr>
        <p:txBody>
          <a:bodyPr wrap="square" rtlCol="0">
            <a:spAutoFit/>
          </a:bodyPr>
          <a:lstStyle/>
          <a:p>
            <a:r>
              <a:rPr lang="en-US" sz="1600" dirty="0" smtClean="0"/>
              <a:t>The number of incorrect predictions</a:t>
            </a:r>
            <a:endParaRPr lang="en-US" sz="1600" dirty="0"/>
          </a:p>
        </p:txBody>
      </p:sp>
      <p:sp>
        <p:nvSpPr>
          <p:cNvPr id="3" name="TextBox 2"/>
          <p:cNvSpPr txBox="1"/>
          <p:nvPr/>
        </p:nvSpPr>
        <p:spPr>
          <a:xfrm>
            <a:off x="381000" y="228600"/>
            <a:ext cx="6324600" cy="400110"/>
          </a:xfrm>
          <a:prstGeom prst="rect">
            <a:avLst/>
          </a:prstGeom>
          <a:noFill/>
        </p:spPr>
        <p:txBody>
          <a:bodyPr wrap="square" rtlCol="0">
            <a:spAutoFit/>
          </a:bodyPr>
          <a:lstStyle/>
          <a:p>
            <a:r>
              <a:rPr lang="en-US" sz="2000" b="1" dirty="0" smtClean="0"/>
              <a:t>ROC-like curve for correctly predicted mutations</a:t>
            </a:r>
            <a:endParaRPr lang="en-US" sz="2000" b="1" dirty="0"/>
          </a:p>
        </p:txBody>
      </p:sp>
      <p:sp>
        <p:nvSpPr>
          <p:cNvPr id="5" name="TextBox 4"/>
          <p:cNvSpPr txBox="1"/>
          <p:nvPr/>
        </p:nvSpPr>
        <p:spPr>
          <a:xfrm>
            <a:off x="457200" y="838200"/>
            <a:ext cx="6477000" cy="923330"/>
          </a:xfrm>
          <a:prstGeom prst="rect">
            <a:avLst/>
          </a:prstGeom>
          <a:noFill/>
        </p:spPr>
        <p:txBody>
          <a:bodyPr wrap="square" rtlCol="0">
            <a:spAutoFit/>
          </a:bodyPr>
          <a:lstStyle/>
          <a:p>
            <a:r>
              <a:rPr lang="en-US" dirty="0" smtClean="0"/>
              <a:t>The mutations with prediction scores less than about 0.222 away from experimental scores are considered correctly predicted, otherwise incorrectly predicted.</a:t>
            </a:r>
            <a:endParaRPr lang="en-US" dirty="0"/>
          </a:p>
        </p:txBody>
      </p:sp>
    </p:spTree>
    <p:extLst>
      <p:ext uri="{BB962C8B-B14F-4D97-AF65-F5344CB8AC3E}">
        <p14:creationId xmlns:p14="http://schemas.microsoft.com/office/powerpoint/2010/main" val="1358788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18306224"/>
              </p:ext>
            </p:extLst>
          </p:nvPr>
        </p:nvGraphicFramePr>
        <p:xfrm>
          <a:off x="7376646" y="1003360"/>
          <a:ext cx="1691154" cy="5606524"/>
        </p:xfrm>
        <a:graphic>
          <a:graphicData uri="http://schemas.openxmlformats.org/drawingml/2006/table">
            <a:tbl>
              <a:tblPr firstRow="1">
                <a:tableStyleId>{5C22544A-7EE6-4342-B048-85BDC9FD1C3A}</a:tableStyleId>
              </a:tblPr>
              <a:tblGrid>
                <a:gridCol w="845577"/>
                <a:gridCol w="845577"/>
              </a:tblGrid>
              <a:tr h="210436">
                <a:tc>
                  <a:txBody>
                    <a:bodyPr/>
                    <a:lstStyle/>
                    <a:p>
                      <a:pPr algn="ctr" fontAlgn="b"/>
                      <a:r>
                        <a:rPr lang="en-US" sz="1800" b="0" i="0" u="none" strike="noStrike" dirty="0" smtClean="0">
                          <a:solidFill>
                            <a:srgbClr val="000000"/>
                          </a:solidFill>
                          <a:effectLst/>
                          <a:latin typeface="+mn-lt"/>
                        </a:rPr>
                        <a:t>Sub</a:t>
                      </a:r>
                      <a:endParaRPr lang="en-US" sz="1800" b="0" i="0" u="none" strike="noStrike" dirty="0">
                        <a:solidFill>
                          <a:srgbClr val="000000"/>
                        </a:solidFill>
                        <a:effectLst/>
                        <a:latin typeface="+mn-lt"/>
                      </a:endParaRPr>
                    </a:p>
                  </a:txBody>
                  <a:tcPr marL="4696" marR="4696" marT="4696" marB="0" anchor="b"/>
                </a:tc>
                <a:tc>
                  <a:txBody>
                    <a:bodyPr/>
                    <a:lstStyle/>
                    <a:p>
                      <a:pPr algn="ctr" fontAlgn="b"/>
                      <a:r>
                        <a:rPr lang="en-US" sz="1800" b="0" i="0" u="none" strike="noStrike" dirty="0" smtClean="0">
                          <a:solidFill>
                            <a:srgbClr val="000000"/>
                          </a:solidFill>
                          <a:effectLst/>
                          <a:latin typeface="+mn-lt"/>
                        </a:rPr>
                        <a:t>AUC</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dirty="0">
                          <a:effectLst/>
                          <a:latin typeface="+mn-lt"/>
                        </a:rPr>
                        <a:t>39-1</a:t>
                      </a:r>
                      <a:endParaRPr lang="en-US" sz="1800" b="0" i="0" u="none" strike="noStrike" dirty="0">
                        <a:solidFill>
                          <a:srgbClr val="000000"/>
                        </a:solidFill>
                        <a:effectLst/>
                        <a:latin typeface="+mn-lt"/>
                      </a:endParaRPr>
                    </a:p>
                  </a:txBody>
                  <a:tcPr marL="4696" marR="4696" marT="4696" marB="0" anchor="b"/>
                </a:tc>
                <a:tc>
                  <a:txBody>
                    <a:bodyPr/>
                    <a:lstStyle/>
                    <a:p>
                      <a:pPr algn="ctr" fontAlgn="b"/>
                      <a:r>
                        <a:rPr lang="en-US" sz="1800" u="none" strike="noStrike">
                          <a:effectLst/>
                          <a:latin typeface="+mn-lt"/>
                        </a:rPr>
                        <a:t>0.749</a:t>
                      </a:r>
                      <a:endParaRPr lang="en-US" sz="1800" b="0" i="0" u="none" strike="noStrike">
                        <a:solidFill>
                          <a:srgbClr val="000000"/>
                        </a:solidFill>
                        <a:effectLst/>
                        <a:latin typeface="+mn-lt"/>
                      </a:endParaRPr>
                    </a:p>
                  </a:txBody>
                  <a:tcPr marL="4696" marR="4696" marT="4696" marB="0" anchor="b"/>
                </a:tc>
              </a:tr>
              <a:tr h="210436">
                <a:tc>
                  <a:txBody>
                    <a:bodyPr/>
                    <a:lstStyle/>
                    <a:p>
                      <a:pPr algn="ctr" fontAlgn="b"/>
                      <a:r>
                        <a:rPr lang="en-US" sz="1800" u="none" strike="noStrike" dirty="0">
                          <a:effectLst/>
                          <a:latin typeface="+mn-lt"/>
                        </a:rPr>
                        <a:t>39-2</a:t>
                      </a:r>
                      <a:endParaRPr lang="en-US" sz="1800" b="0" i="0" u="none" strike="noStrike" dirty="0">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0.751</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40-1</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0.751</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41-1</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0.755</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41-2</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0.754</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42-1</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0.709</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42-2</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0.715</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43-1</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0.771</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44-1</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0.748</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44-2</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0.756</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44-3</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0.756</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44-4</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0.748</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45-1</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0.675</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46-1</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0.764</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47-1</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a:effectLst/>
                          <a:latin typeface="+mn-lt"/>
                        </a:rPr>
                        <a:t>0.769</a:t>
                      </a:r>
                      <a:endParaRPr lang="en-US" sz="1800" b="0" i="0" u="none" strike="noStrike">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47-2</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0.77</a:t>
                      </a:r>
                      <a:endParaRPr lang="en-US" sz="1800" b="0" i="0" u="none" strike="noStrike" dirty="0">
                        <a:solidFill>
                          <a:srgbClr val="000000"/>
                        </a:solidFill>
                        <a:effectLst/>
                        <a:latin typeface="+mn-lt"/>
                      </a:endParaRPr>
                    </a:p>
                  </a:txBody>
                  <a:tcPr marL="4696" marR="4696" marT="4696" marB="0" anchor="b"/>
                </a:tc>
              </a:tr>
              <a:tr h="305220">
                <a:tc>
                  <a:txBody>
                    <a:bodyPr/>
                    <a:lstStyle/>
                    <a:p>
                      <a:pPr algn="ctr" fontAlgn="b"/>
                      <a:r>
                        <a:rPr lang="en-US" sz="1800" u="none" strike="noStrike" dirty="0" err="1">
                          <a:effectLst/>
                          <a:latin typeface="+mn-lt"/>
                        </a:rPr>
                        <a:t>conserv</a:t>
                      </a:r>
                      <a:endParaRPr lang="en-US" sz="1800" b="0" i="0" u="none" strike="noStrike" dirty="0">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0.762</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pos</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0.955</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pos0.3</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0.886</a:t>
                      </a:r>
                      <a:endParaRPr lang="en-US" sz="1800" b="0" i="0" u="none" strike="noStrike" dirty="0">
                        <a:solidFill>
                          <a:srgbClr val="000000"/>
                        </a:solidFill>
                        <a:effectLst/>
                        <a:latin typeface="+mn-lt"/>
                      </a:endParaRPr>
                    </a:p>
                  </a:txBody>
                  <a:tcPr marL="4696" marR="4696" marT="4696" marB="0" anchor="b"/>
                </a:tc>
              </a:tr>
            </a:tbl>
          </a:graphicData>
        </a:graphic>
      </p:graphicFrame>
      <p:sp>
        <p:nvSpPr>
          <p:cNvPr id="6" name="Content Placeholder 2"/>
          <p:cNvSpPr txBox="1">
            <a:spLocks/>
          </p:cNvSpPr>
          <p:nvPr/>
        </p:nvSpPr>
        <p:spPr>
          <a:xfrm>
            <a:off x="655320" y="0"/>
            <a:ext cx="8183880" cy="8382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en-US" b="1" dirty="0" smtClean="0"/>
              <a:t>Percentage of mutations vs. rank difference</a:t>
            </a:r>
            <a:endParaRPr lang="en-US" b="1" dirty="0"/>
          </a:p>
        </p:txBody>
      </p:sp>
      <p:sp>
        <p:nvSpPr>
          <p:cNvPr id="7" name="TextBox 6"/>
          <p:cNvSpPr txBox="1"/>
          <p:nvPr/>
        </p:nvSpPr>
        <p:spPr>
          <a:xfrm>
            <a:off x="341811" y="515034"/>
            <a:ext cx="8534400" cy="646331"/>
          </a:xfrm>
          <a:prstGeom prst="rect">
            <a:avLst/>
          </a:prstGeom>
          <a:noFill/>
        </p:spPr>
        <p:txBody>
          <a:bodyPr wrap="square" rtlCol="0">
            <a:spAutoFit/>
          </a:bodyPr>
          <a:lstStyle/>
          <a:p>
            <a:r>
              <a:rPr lang="en-US" dirty="0" smtClean="0"/>
              <a:t>Difference between ranks of mutations in prediction and experiment and percentage of mutations that with this rank difference less than a certain cutoff (</a:t>
            </a:r>
            <a:r>
              <a:rPr lang="en-US" dirty="0" smtClean="0">
                <a:solidFill>
                  <a:srgbClr val="C00000"/>
                </a:solidFill>
              </a:rPr>
              <a:t>GDT-like</a:t>
            </a:r>
            <a:r>
              <a:rPr lang="en-US" dirty="0" smtClean="0"/>
              <a:t>). </a:t>
            </a:r>
            <a:endParaRPr lang="en-US" dirty="0"/>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6666" t="4128"/>
          <a:stretch/>
        </p:blipFill>
        <p:spPr>
          <a:xfrm>
            <a:off x="228600" y="1371600"/>
            <a:ext cx="7010400" cy="4724400"/>
          </a:xfrm>
          <a:prstGeom prst="rect">
            <a:avLst/>
          </a:prstGeom>
        </p:spPr>
      </p:pic>
    </p:spTree>
    <p:extLst>
      <p:ext uri="{BB962C8B-B14F-4D97-AF65-F5344CB8AC3E}">
        <p14:creationId xmlns:p14="http://schemas.microsoft.com/office/powerpoint/2010/main" val="38852631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6168" t="5402"/>
          <a:stretch/>
        </p:blipFill>
        <p:spPr>
          <a:xfrm>
            <a:off x="76200" y="1524000"/>
            <a:ext cx="7239000" cy="4073979"/>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2687869700"/>
              </p:ext>
            </p:extLst>
          </p:nvPr>
        </p:nvGraphicFramePr>
        <p:xfrm>
          <a:off x="7391400" y="1143000"/>
          <a:ext cx="1676400" cy="5606524"/>
        </p:xfrm>
        <a:graphic>
          <a:graphicData uri="http://schemas.openxmlformats.org/drawingml/2006/table">
            <a:tbl>
              <a:tblPr firstRow="1">
                <a:tableStyleId>{5C22544A-7EE6-4342-B048-85BDC9FD1C3A}</a:tableStyleId>
              </a:tblPr>
              <a:tblGrid>
                <a:gridCol w="838200"/>
                <a:gridCol w="838200"/>
              </a:tblGrid>
              <a:tr h="210436">
                <a:tc>
                  <a:txBody>
                    <a:bodyPr/>
                    <a:lstStyle/>
                    <a:p>
                      <a:pPr algn="ctr" fontAlgn="b"/>
                      <a:r>
                        <a:rPr lang="en-US" sz="1800" b="0" i="0" u="none" strike="noStrike" dirty="0" smtClean="0">
                          <a:solidFill>
                            <a:srgbClr val="000000"/>
                          </a:solidFill>
                          <a:effectLst/>
                          <a:latin typeface="+mn-lt"/>
                        </a:rPr>
                        <a:t>Sub</a:t>
                      </a:r>
                      <a:endParaRPr lang="en-US" sz="1800" b="0" i="0" u="none" strike="noStrike" dirty="0">
                        <a:solidFill>
                          <a:srgbClr val="000000"/>
                        </a:solidFill>
                        <a:effectLst/>
                        <a:latin typeface="+mn-lt"/>
                      </a:endParaRPr>
                    </a:p>
                  </a:txBody>
                  <a:tcPr marL="4696" marR="4696" marT="4696" marB="0" anchor="b"/>
                </a:tc>
                <a:tc>
                  <a:txBody>
                    <a:bodyPr/>
                    <a:lstStyle/>
                    <a:p>
                      <a:pPr algn="ctr" fontAlgn="b"/>
                      <a:r>
                        <a:rPr lang="en-US" sz="1800" b="0" i="0" u="none" strike="noStrike" dirty="0" smtClean="0">
                          <a:solidFill>
                            <a:srgbClr val="000000"/>
                          </a:solidFill>
                          <a:effectLst/>
                          <a:latin typeface="+mn-lt"/>
                        </a:rPr>
                        <a:t>AUC</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dirty="0">
                          <a:effectLst/>
                          <a:latin typeface="+mn-lt"/>
                        </a:rPr>
                        <a:t>39-1</a:t>
                      </a:r>
                      <a:endParaRPr lang="en-US" sz="1800" b="0" i="0" u="none" strike="noStrike" dirty="0">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0.832</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39-2</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0.846</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40-1</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0.87</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dirty="0">
                          <a:effectLst/>
                          <a:latin typeface="+mn-lt"/>
                        </a:rPr>
                        <a:t>41-1</a:t>
                      </a:r>
                      <a:endParaRPr lang="en-US" sz="1800" b="0" i="0" u="none" strike="noStrike" dirty="0">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0.867</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41-2</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0.867</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42-1</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0.861</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42-2</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0.86</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43-1</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0.891</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44-1</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0.863</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44-2</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0.859</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44-3</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0.879</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44-4</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0.885</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45-1</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0.829</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46-1</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0.889</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47-1</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0.88</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47-2</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0.881</a:t>
                      </a:r>
                      <a:endParaRPr lang="en-US" sz="1800" b="0" i="0" u="none" strike="noStrike" dirty="0">
                        <a:solidFill>
                          <a:srgbClr val="000000"/>
                        </a:solidFill>
                        <a:effectLst/>
                        <a:latin typeface="+mn-lt"/>
                      </a:endParaRPr>
                    </a:p>
                  </a:txBody>
                  <a:tcPr marL="4696" marR="4696" marT="4696" marB="0" anchor="b"/>
                </a:tc>
              </a:tr>
              <a:tr h="305220">
                <a:tc>
                  <a:txBody>
                    <a:bodyPr/>
                    <a:lstStyle/>
                    <a:p>
                      <a:pPr algn="ctr" fontAlgn="b"/>
                      <a:r>
                        <a:rPr lang="en-US" sz="1800" u="none" strike="noStrike">
                          <a:effectLst/>
                          <a:latin typeface="+mn-lt"/>
                        </a:rPr>
                        <a:t>conserv</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0.875</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pos</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0.98</a:t>
                      </a:r>
                      <a:endParaRPr lang="en-US" sz="1800" b="0" i="0" u="none" strike="noStrike" dirty="0">
                        <a:solidFill>
                          <a:srgbClr val="000000"/>
                        </a:solidFill>
                        <a:effectLst/>
                        <a:latin typeface="+mn-lt"/>
                      </a:endParaRPr>
                    </a:p>
                  </a:txBody>
                  <a:tcPr marL="4696" marR="4696" marT="4696" marB="0" anchor="b"/>
                </a:tc>
              </a:tr>
              <a:tr h="210436">
                <a:tc>
                  <a:txBody>
                    <a:bodyPr/>
                    <a:lstStyle/>
                    <a:p>
                      <a:pPr algn="ctr" fontAlgn="b"/>
                      <a:r>
                        <a:rPr lang="en-US" sz="1800" u="none" strike="noStrike">
                          <a:effectLst/>
                          <a:latin typeface="+mn-lt"/>
                        </a:rPr>
                        <a:t>pos0.3</a:t>
                      </a:r>
                      <a:endParaRPr lang="en-US" sz="1800" b="0" i="0" u="none" strike="noStrike">
                        <a:solidFill>
                          <a:srgbClr val="000000"/>
                        </a:solidFill>
                        <a:effectLst/>
                        <a:latin typeface="+mn-lt"/>
                      </a:endParaRPr>
                    </a:p>
                  </a:txBody>
                  <a:tcPr marL="4696" marR="4696" marT="4696" marB="0" anchor="b"/>
                </a:tc>
                <a:tc>
                  <a:txBody>
                    <a:bodyPr/>
                    <a:lstStyle/>
                    <a:p>
                      <a:pPr algn="ctr" fontAlgn="b"/>
                      <a:r>
                        <a:rPr lang="en-US" sz="1800" u="none" strike="noStrike" dirty="0">
                          <a:effectLst/>
                          <a:latin typeface="+mn-lt"/>
                        </a:rPr>
                        <a:t>0.938</a:t>
                      </a:r>
                      <a:endParaRPr lang="en-US" sz="1800" b="0" i="0" u="none" strike="noStrike" dirty="0">
                        <a:solidFill>
                          <a:srgbClr val="000000"/>
                        </a:solidFill>
                        <a:effectLst/>
                        <a:latin typeface="+mn-lt"/>
                      </a:endParaRPr>
                    </a:p>
                  </a:txBody>
                  <a:tcPr marL="4696" marR="4696" marT="4696" marB="0" anchor="b"/>
                </a:tc>
              </a:tr>
            </a:tbl>
          </a:graphicData>
        </a:graphic>
      </p:graphicFrame>
      <p:sp>
        <p:nvSpPr>
          <p:cNvPr id="6" name="Content Placeholder 2"/>
          <p:cNvSpPr txBox="1">
            <a:spLocks/>
          </p:cNvSpPr>
          <p:nvPr/>
        </p:nvSpPr>
        <p:spPr>
          <a:xfrm>
            <a:off x="655320" y="0"/>
            <a:ext cx="8183880" cy="8382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en-US" b="1" dirty="0" smtClean="0"/>
              <a:t>Percentage of mutations vs. value difference</a:t>
            </a:r>
            <a:endParaRPr lang="en-US" b="1" dirty="0"/>
          </a:p>
        </p:txBody>
      </p:sp>
      <p:sp>
        <p:nvSpPr>
          <p:cNvPr id="7" name="TextBox 6"/>
          <p:cNvSpPr txBox="1"/>
          <p:nvPr/>
        </p:nvSpPr>
        <p:spPr>
          <a:xfrm>
            <a:off x="341811" y="515034"/>
            <a:ext cx="8534400" cy="923330"/>
          </a:xfrm>
          <a:prstGeom prst="rect">
            <a:avLst/>
          </a:prstGeom>
          <a:noFill/>
        </p:spPr>
        <p:txBody>
          <a:bodyPr wrap="square" rtlCol="0">
            <a:spAutoFit/>
          </a:bodyPr>
          <a:lstStyle/>
          <a:p>
            <a:r>
              <a:rPr lang="en-US" dirty="0" smtClean="0"/>
              <a:t>Absolute difference between values of mutations in prediction and experiment and percentage of mutations that with this rank difference less than a certain cutoff (</a:t>
            </a:r>
            <a:r>
              <a:rPr lang="en-US" dirty="0" smtClean="0">
                <a:solidFill>
                  <a:srgbClr val="C00000"/>
                </a:solidFill>
              </a:rPr>
              <a:t>GDT-like</a:t>
            </a:r>
            <a:r>
              <a:rPr lang="en-US" dirty="0" smtClean="0"/>
              <a:t>). </a:t>
            </a:r>
            <a:endParaRPr lang="en-US" dirty="0"/>
          </a:p>
        </p:txBody>
      </p:sp>
    </p:spTree>
    <p:extLst>
      <p:ext uri="{BB962C8B-B14F-4D97-AF65-F5344CB8AC3E}">
        <p14:creationId xmlns:p14="http://schemas.microsoft.com/office/powerpoint/2010/main" val="9680710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91067" y="76200"/>
            <a:ext cx="8153400" cy="954107"/>
          </a:xfrm>
          <a:prstGeom prst="rect">
            <a:avLst/>
          </a:prstGeom>
        </p:spPr>
        <p:txBody>
          <a:bodyPr wrap="square">
            <a:spAutoFit/>
          </a:bodyPr>
          <a:lstStyle/>
          <a:p>
            <a:pPr>
              <a:buNone/>
            </a:pPr>
            <a:r>
              <a:rPr lang="en-US" sz="2800" b="1" dirty="0" smtClean="0"/>
              <a:t>Matthews correlation coefficient (deleterious vs. non-deleterious)</a:t>
            </a:r>
          </a:p>
        </p:txBody>
      </p:sp>
      <p:graphicFrame>
        <p:nvGraphicFramePr>
          <p:cNvPr id="8" name="Chart 7"/>
          <p:cNvGraphicFramePr>
            <a:graphicFrameLocks/>
          </p:cNvGraphicFramePr>
          <p:nvPr>
            <p:extLst>
              <p:ext uri="{D42A27DB-BD31-4B8C-83A1-F6EECF244321}">
                <p14:modId xmlns:p14="http://schemas.microsoft.com/office/powerpoint/2010/main" val="4263336895"/>
              </p:ext>
            </p:extLst>
          </p:nvPr>
        </p:nvGraphicFramePr>
        <p:xfrm>
          <a:off x="152400" y="1981200"/>
          <a:ext cx="5257800" cy="4800600"/>
        </p:xfrm>
        <a:graphic>
          <a:graphicData uri="http://schemas.openxmlformats.org/drawingml/2006/chart">
            <c:chart xmlns:c="http://schemas.openxmlformats.org/drawingml/2006/chart" xmlns:r="http://schemas.openxmlformats.org/officeDocument/2006/relationships" r:id="rId2"/>
          </a:graphicData>
        </a:graphic>
      </p:graphicFrame>
      <p:pic>
        <p:nvPicPr>
          <p:cNvPr id="1026" name="Picture 2" descr="&#10;\text{MCC} = \frac{ TP \times TN - FP \times FN } {\sqrt{ (TP + FP) ( TP + FN ) ( TN + FP ) ( TN + FN ) }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7636" y="1398358"/>
            <a:ext cx="4501092" cy="48577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Table 8"/>
          <p:cNvGraphicFramePr>
            <a:graphicFrameLocks noGrp="1"/>
          </p:cNvGraphicFramePr>
          <p:nvPr>
            <p:extLst>
              <p:ext uri="{D42A27DB-BD31-4B8C-83A1-F6EECF244321}">
                <p14:modId xmlns:p14="http://schemas.microsoft.com/office/powerpoint/2010/main" val="2018430220"/>
              </p:ext>
            </p:extLst>
          </p:nvPr>
        </p:nvGraphicFramePr>
        <p:xfrm>
          <a:off x="5410200" y="1144696"/>
          <a:ext cx="3344332" cy="4663440"/>
        </p:xfrm>
        <a:graphic>
          <a:graphicData uri="http://schemas.openxmlformats.org/drawingml/2006/table">
            <a:tbl>
              <a:tblPr firstRow="1">
                <a:tableStyleId>{F5AB1C69-6EDB-4FF4-983F-18BD219EF322}</a:tableStyleId>
              </a:tblPr>
              <a:tblGrid>
                <a:gridCol w="752073"/>
                <a:gridCol w="882933"/>
                <a:gridCol w="802640"/>
                <a:gridCol w="906686"/>
              </a:tblGrid>
              <a:tr h="261739">
                <a:tc>
                  <a:txBody>
                    <a:bodyPr/>
                    <a:lstStyle/>
                    <a:p>
                      <a:pPr algn="ctr" fontAlgn="b"/>
                      <a:r>
                        <a:rPr lang="en-US" sz="1800" b="0" i="0" u="none" strike="noStrike" dirty="0" smtClean="0">
                          <a:solidFill>
                            <a:schemeClr val="bg1"/>
                          </a:solidFill>
                          <a:effectLst/>
                          <a:latin typeface="+mn-lt"/>
                        </a:rPr>
                        <a:t>Group</a:t>
                      </a:r>
                      <a:endParaRPr lang="en-US" sz="1800" b="0" i="0" u="none" strike="noStrike" dirty="0">
                        <a:solidFill>
                          <a:schemeClr val="bg1"/>
                        </a:solidFill>
                        <a:effectLst/>
                        <a:latin typeface="+mn-lt"/>
                      </a:endParaRPr>
                    </a:p>
                  </a:txBody>
                  <a:tcPr marL="0" marR="0" marT="0" marB="0" anchor="ctr"/>
                </a:tc>
                <a:tc>
                  <a:txBody>
                    <a:bodyPr/>
                    <a:lstStyle/>
                    <a:p>
                      <a:pPr algn="ctr" fontAlgn="b"/>
                      <a:r>
                        <a:rPr lang="en-US" sz="1800" b="0" i="0" u="none" strike="noStrike" dirty="0" smtClean="0">
                          <a:solidFill>
                            <a:schemeClr val="bg1"/>
                          </a:solidFill>
                          <a:effectLst/>
                          <a:latin typeface="+mn-lt"/>
                        </a:rPr>
                        <a:t>MCC</a:t>
                      </a:r>
                      <a:endParaRPr lang="en-US" sz="1800" b="0" i="0" u="none" strike="noStrike" dirty="0">
                        <a:solidFill>
                          <a:schemeClr val="bg1"/>
                        </a:solidFill>
                        <a:effectLst/>
                        <a:latin typeface="+mn-lt"/>
                      </a:endParaRPr>
                    </a:p>
                  </a:txBody>
                  <a:tcPr marL="0" marR="0" marT="0" marB="0" anchor="ctr">
                    <a:solidFill>
                      <a:schemeClr val="accent2">
                        <a:lumMod val="75000"/>
                      </a:schemeClr>
                    </a:solidFill>
                  </a:tcPr>
                </a:tc>
                <a:tc>
                  <a:txBody>
                    <a:bodyPr/>
                    <a:lstStyle/>
                    <a:p>
                      <a:pPr algn="ctr" fontAlgn="b"/>
                      <a:r>
                        <a:rPr lang="en-US" sz="1800" b="0" i="0" u="none" strike="noStrike" dirty="0" smtClean="0">
                          <a:solidFill>
                            <a:schemeClr val="bg1"/>
                          </a:solidFill>
                          <a:effectLst/>
                          <a:latin typeface="+mn-lt"/>
                        </a:rPr>
                        <a:t>MCC</a:t>
                      </a:r>
                      <a:endParaRPr lang="en-US" sz="1800" b="0" i="0" u="none" strike="noStrike" dirty="0">
                        <a:solidFill>
                          <a:schemeClr val="bg1"/>
                        </a:solidFill>
                        <a:effectLst/>
                        <a:latin typeface="+mn-lt"/>
                      </a:endParaRPr>
                    </a:p>
                  </a:txBody>
                  <a:tcPr marL="0" marR="0" marT="0" marB="0" anchor="ctr">
                    <a:solidFill>
                      <a:schemeClr val="accent1"/>
                    </a:solidFill>
                  </a:tcPr>
                </a:tc>
                <a:tc>
                  <a:txBody>
                    <a:bodyPr/>
                    <a:lstStyle/>
                    <a:p>
                      <a:pPr algn="ctr" fontAlgn="b"/>
                      <a:r>
                        <a:rPr lang="en-US" sz="1800" b="0" i="0" u="none" strike="noStrike" dirty="0" smtClean="0">
                          <a:solidFill>
                            <a:schemeClr val="bg1"/>
                          </a:solidFill>
                          <a:effectLst/>
                          <a:latin typeface="+mn-lt"/>
                        </a:rPr>
                        <a:t>AUC</a:t>
                      </a:r>
                      <a:endParaRPr lang="en-US" sz="1800" b="0" i="0" u="none" strike="noStrike" dirty="0">
                        <a:solidFill>
                          <a:schemeClr val="bg1"/>
                        </a:solidFill>
                        <a:effectLst/>
                        <a:latin typeface="+mn-lt"/>
                      </a:endParaRPr>
                    </a:p>
                  </a:txBody>
                  <a:tcPr marL="0" marR="0" marT="0" marB="0" anchor="ctr"/>
                </a:tc>
              </a:tr>
              <a:tr h="261739">
                <a:tc>
                  <a:txBody>
                    <a:bodyPr/>
                    <a:lstStyle/>
                    <a:p>
                      <a:pPr algn="ctr" fontAlgn="b"/>
                      <a:r>
                        <a:rPr lang="en-US" sz="1800" b="1" u="none" strike="noStrike" dirty="0" smtClean="0">
                          <a:solidFill>
                            <a:schemeClr val="tx1"/>
                          </a:solidFill>
                          <a:effectLst>
                            <a:outerShdw blurRad="38100" dist="38100" dir="2700000" algn="tl">
                              <a:srgbClr val="000000">
                                <a:alpha val="43137"/>
                              </a:srgbClr>
                            </a:outerShdw>
                          </a:effectLst>
                          <a:latin typeface="+mn-lt"/>
                        </a:rPr>
                        <a:t>47-2</a:t>
                      </a:r>
                      <a:endParaRPr lang="en-US" sz="1800" b="1" i="0" u="none" strike="noStrike" dirty="0">
                        <a:solidFill>
                          <a:schemeClr val="tx1"/>
                        </a:solidFill>
                        <a:effectLst>
                          <a:outerShdw blurRad="38100" dist="38100" dir="2700000" algn="tl">
                            <a:srgbClr val="000000">
                              <a:alpha val="43137"/>
                            </a:srgbClr>
                          </a:outerShdw>
                        </a:effectLst>
                        <a:latin typeface="+mn-lt"/>
                      </a:endParaRPr>
                    </a:p>
                  </a:txBody>
                  <a:tcPr marL="0" marR="0" marT="0" marB="0" anchor="ctr"/>
                </a:tc>
                <a:tc>
                  <a:txBody>
                    <a:bodyPr/>
                    <a:lstStyle/>
                    <a:p>
                      <a:pPr algn="ctr" fontAlgn="b"/>
                      <a:r>
                        <a:rPr lang="en-US" sz="1800" b="1" u="none" strike="noStrike" dirty="0">
                          <a:solidFill>
                            <a:schemeClr val="tx1"/>
                          </a:solidFill>
                          <a:effectLst>
                            <a:outerShdw blurRad="38100" dist="38100" dir="2700000" algn="tl">
                              <a:srgbClr val="000000">
                                <a:alpha val="43137"/>
                              </a:srgbClr>
                            </a:outerShdw>
                          </a:effectLst>
                          <a:latin typeface="+mn-lt"/>
                        </a:rPr>
                        <a:t>0.378</a:t>
                      </a:r>
                      <a:endParaRPr lang="en-US" sz="1800" b="1" i="0" u="none" strike="noStrike" dirty="0">
                        <a:solidFill>
                          <a:schemeClr val="tx1"/>
                        </a:solidFill>
                        <a:effectLst>
                          <a:outerShdw blurRad="38100" dist="38100" dir="2700000" algn="tl">
                            <a:srgbClr val="000000">
                              <a:alpha val="43137"/>
                            </a:srgbClr>
                          </a:outerShdw>
                        </a:effectLst>
                        <a:latin typeface="+mn-lt"/>
                      </a:endParaRPr>
                    </a:p>
                  </a:txBody>
                  <a:tcPr marL="0" marR="0" marT="0" marB="0" anchor="ctr">
                    <a:solidFill>
                      <a:schemeClr val="accent2">
                        <a:lumMod val="75000"/>
                      </a:schemeClr>
                    </a:solidFill>
                  </a:tcPr>
                </a:tc>
                <a:tc>
                  <a:txBody>
                    <a:bodyPr/>
                    <a:lstStyle/>
                    <a:p>
                      <a:pPr algn="ctr" fontAlgn="b"/>
                      <a:r>
                        <a:rPr lang="en-US" sz="1800" b="1" u="none" strike="noStrike" dirty="0">
                          <a:solidFill>
                            <a:schemeClr val="tx1"/>
                          </a:solidFill>
                          <a:effectLst>
                            <a:outerShdw blurRad="38100" dist="38100" dir="2700000" algn="tl">
                              <a:srgbClr val="000000">
                                <a:alpha val="43137"/>
                              </a:srgbClr>
                            </a:outerShdw>
                          </a:effectLst>
                          <a:latin typeface="+mn-lt"/>
                        </a:rPr>
                        <a:t>0.380</a:t>
                      </a:r>
                      <a:endParaRPr lang="en-US" sz="1800" b="1" i="0" u="none" strike="noStrike" dirty="0">
                        <a:solidFill>
                          <a:schemeClr val="tx1"/>
                        </a:solidFill>
                        <a:effectLst>
                          <a:outerShdw blurRad="38100" dist="38100" dir="2700000" algn="tl">
                            <a:srgbClr val="000000">
                              <a:alpha val="43137"/>
                            </a:srgbClr>
                          </a:outerShdw>
                        </a:effectLst>
                        <a:latin typeface="+mn-lt"/>
                      </a:endParaRPr>
                    </a:p>
                  </a:txBody>
                  <a:tcPr marL="0" marR="0" marT="0" marB="0" anchor="ctr">
                    <a:solidFill>
                      <a:schemeClr val="accent1"/>
                    </a:solidFill>
                  </a:tcPr>
                </a:tc>
                <a:tc>
                  <a:txBody>
                    <a:bodyPr/>
                    <a:lstStyle/>
                    <a:p>
                      <a:pPr algn="ctr" fontAlgn="b"/>
                      <a:r>
                        <a:rPr lang="en-US" sz="1800" b="1" u="none" strike="noStrike">
                          <a:solidFill>
                            <a:schemeClr val="tx1"/>
                          </a:solidFill>
                          <a:effectLst>
                            <a:outerShdw blurRad="38100" dist="38100" dir="2700000" algn="tl">
                              <a:srgbClr val="000000">
                                <a:alpha val="43137"/>
                              </a:srgbClr>
                            </a:outerShdw>
                          </a:effectLst>
                          <a:latin typeface="+mn-lt"/>
                        </a:rPr>
                        <a:t>0.757</a:t>
                      </a:r>
                      <a:endParaRPr lang="en-US" sz="1800" b="1" i="0" u="none" strike="noStrike">
                        <a:solidFill>
                          <a:schemeClr val="tx1"/>
                        </a:solidFill>
                        <a:effectLst>
                          <a:outerShdw blurRad="38100" dist="38100" dir="2700000" algn="tl">
                            <a:srgbClr val="000000">
                              <a:alpha val="43137"/>
                            </a:srgbClr>
                          </a:outerShdw>
                        </a:effectLst>
                        <a:latin typeface="+mn-lt"/>
                      </a:endParaRPr>
                    </a:p>
                  </a:txBody>
                  <a:tcPr marL="0" marR="0" marT="0" marB="0" anchor="ctr"/>
                </a:tc>
              </a:tr>
              <a:tr h="261739">
                <a:tc>
                  <a:txBody>
                    <a:bodyPr/>
                    <a:lstStyle/>
                    <a:p>
                      <a:pPr algn="ctr" fontAlgn="b"/>
                      <a:r>
                        <a:rPr lang="en-US" sz="1800" b="1" u="none" strike="noStrike" dirty="0" smtClean="0">
                          <a:solidFill>
                            <a:schemeClr val="tx1"/>
                          </a:solidFill>
                          <a:effectLst>
                            <a:outerShdw blurRad="38100" dist="38100" dir="2700000" algn="tl">
                              <a:srgbClr val="000000">
                                <a:alpha val="43137"/>
                              </a:srgbClr>
                            </a:outerShdw>
                          </a:effectLst>
                          <a:latin typeface="+mn-lt"/>
                        </a:rPr>
                        <a:t>47-1</a:t>
                      </a:r>
                      <a:endParaRPr lang="en-US" sz="1800" b="1" i="0" u="none" strike="noStrike" dirty="0">
                        <a:solidFill>
                          <a:schemeClr val="tx1"/>
                        </a:solidFill>
                        <a:effectLst>
                          <a:outerShdw blurRad="38100" dist="38100" dir="2700000" algn="tl">
                            <a:srgbClr val="000000">
                              <a:alpha val="43137"/>
                            </a:srgbClr>
                          </a:outerShdw>
                        </a:effectLst>
                        <a:latin typeface="+mn-lt"/>
                      </a:endParaRPr>
                    </a:p>
                  </a:txBody>
                  <a:tcPr marL="0" marR="0" marT="0" marB="0" anchor="ctr"/>
                </a:tc>
                <a:tc>
                  <a:txBody>
                    <a:bodyPr/>
                    <a:lstStyle/>
                    <a:p>
                      <a:pPr algn="ctr" fontAlgn="b"/>
                      <a:r>
                        <a:rPr lang="en-US" sz="1800" b="1" u="none" strike="noStrike" dirty="0">
                          <a:solidFill>
                            <a:schemeClr val="tx1"/>
                          </a:solidFill>
                          <a:effectLst>
                            <a:outerShdw blurRad="38100" dist="38100" dir="2700000" algn="tl">
                              <a:srgbClr val="000000">
                                <a:alpha val="43137"/>
                              </a:srgbClr>
                            </a:outerShdw>
                          </a:effectLst>
                          <a:latin typeface="+mn-lt"/>
                        </a:rPr>
                        <a:t>0.378</a:t>
                      </a:r>
                      <a:endParaRPr lang="en-US" sz="1800" b="1" i="0" u="none" strike="noStrike" dirty="0">
                        <a:solidFill>
                          <a:schemeClr val="tx1"/>
                        </a:solidFill>
                        <a:effectLst>
                          <a:outerShdw blurRad="38100" dist="38100" dir="2700000" algn="tl">
                            <a:srgbClr val="000000">
                              <a:alpha val="43137"/>
                            </a:srgbClr>
                          </a:outerShdw>
                        </a:effectLst>
                        <a:latin typeface="+mn-lt"/>
                      </a:endParaRPr>
                    </a:p>
                  </a:txBody>
                  <a:tcPr marL="0" marR="0" marT="0" marB="0" anchor="ctr">
                    <a:solidFill>
                      <a:schemeClr val="accent2">
                        <a:lumMod val="75000"/>
                      </a:schemeClr>
                    </a:solidFill>
                  </a:tcPr>
                </a:tc>
                <a:tc>
                  <a:txBody>
                    <a:bodyPr/>
                    <a:lstStyle/>
                    <a:p>
                      <a:pPr algn="ctr" fontAlgn="b"/>
                      <a:r>
                        <a:rPr lang="en-US" sz="1800" b="1" u="none" strike="noStrike" dirty="0">
                          <a:solidFill>
                            <a:schemeClr val="tx1"/>
                          </a:solidFill>
                          <a:effectLst>
                            <a:outerShdw blurRad="38100" dist="38100" dir="2700000" algn="tl">
                              <a:srgbClr val="000000">
                                <a:alpha val="43137"/>
                              </a:srgbClr>
                            </a:outerShdw>
                          </a:effectLst>
                          <a:latin typeface="+mn-lt"/>
                        </a:rPr>
                        <a:t>0.367</a:t>
                      </a:r>
                      <a:endParaRPr lang="en-US" sz="1800" b="1" i="0" u="none" strike="noStrike" dirty="0">
                        <a:solidFill>
                          <a:schemeClr val="tx1"/>
                        </a:solidFill>
                        <a:effectLst>
                          <a:outerShdw blurRad="38100" dist="38100" dir="2700000" algn="tl">
                            <a:srgbClr val="000000">
                              <a:alpha val="43137"/>
                            </a:srgbClr>
                          </a:outerShdw>
                        </a:effectLst>
                        <a:latin typeface="+mn-lt"/>
                      </a:endParaRPr>
                    </a:p>
                  </a:txBody>
                  <a:tcPr marL="0" marR="0" marT="0" marB="0" anchor="ctr">
                    <a:solidFill>
                      <a:schemeClr val="accent1"/>
                    </a:solidFill>
                  </a:tcPr>
                </a:tc>
                <a:tc>
                  <a:txBody>
                    <a:bodyPr/>
                    <a:lstStyle/>
                    <a:p>
                      <a:pPr algn="ctr" fontAlgn="b"/>
                      <a:r>
                        <a:rPr lang="en-US" sz="1800" b="1" u="none" strike="noStrike">
                          <a:solidFill>
                            <a:schemeClr val="tx1"/>
                          </a:solidFill>
                          <a:effectLst>
                            <a:outerShdw blurRad="38100" dist="38100" dir="2700000" algn="tl">
                              <a:srgbClr val="000000">
                                <a:alpha val="43137"/>
                              </a:srgbClr>
                            </a:outerShdw>
                          </a:effectLst>
                          <a:latin typeface="+mn-lt"/>
                        </a:rPr>
                        <a:t>0.757</a:t>
                      </a:r>
                      <a:endParaRPr lang="en-US" sz="1800" b="1" i="0" u="none" strike="noStrike">
                        <a:solidFill>
                          <a:schemeClr val="tx1"/>
                        </a:solidFill>
                        <a:effectLst>
                          <a:outerShdw blurRad="38100" dist="38100" dir="2700000" algn="tl">
                            <a:srgbClr val="000000">
                              <a:alpha val="43137"/>
                            </a:srgbClr>
                          </a:outerShdw>
                        </a:effectLst>
                        <a:latin typeface="+mn-lt"/>
                      </a:endParaRPr>
                    </a:p>
                  </a:txBody>
                  <a:tcPr marL="0" marR="0" marT="0" marB="0" anchor="ctr"/>
                </a:tc>
              </a:tr>
              <a:tr h="261739">
                <a:tc>
                  <a:txBody>
                    <a:bodyPr/>
                    <a:lstStyle/>
                    <a:p>
                      <a:pPr algn="ctr" fontAlgn="b"/>
                      <a:r>
                        <a:rPr lang="en-US" sz="1800" b="1" u="none" strike="noStrike" dirty="0" smtClean="0">
                          <a:solidFill>
                            <a:schemeClr val="tx1"/>
                          </a:solidFill>
                          <a:effectLst>
                            <a:outerShdw blurRad="38100" dist="38100" dir="2700000" algn="tl">
                              <a:srgbClr val="000000">
                                <a:alpha val="43137"/>
                              </a:srgbClr>
                            </a:outerShdw>
                          </a:effectLst>
                          <a:latin typeface="+mn-lt"/>
                        </a:rPr>
                        <a:t>43-1</a:t>
                      </a:r>
                      <a:endParaRPr lang="en-US" sz="1800" b="1" i="0" u="none" strike="noStrike" dirty="0">
                        <a:solidFill>
                          <a:schemeClr val="tx1"/>
                        </a:solidFill>
                        <a:effectLst>
                          <a:outerShdw blurRad="38100" dist="38100" dir="2700000" algn="tl">
                            <a:srgbClr val="000000">
                              <a:alpha val="43137"/>
                            </a:srgbClr>
                          </a:outerShdw>
                        </a:effectLst>
                        <a:latin typeface="+mn-lt"/>
                      </a:endParaRPr>
                    </a:p>
                  </a:txBody>
                  <a:tcPr marL="0" marR="0" marT="0" marB="0" anchor="ctr"/>
                </a:tc>
                <a:tc>
                  <a:txBody>
                    <a:bodyPr/>
                    <a:lstStyle/>
                    <a:p>
                      <a:pPr algn="ctr" fontAlgn="b"/>
                      <a:r>
                        <a:rPr lang="en-US" sz="1800" b="1" u="none" strike="noStrike" dirty="0">
                          <a:solidFill>
                            <a:schemeClr val="tx1"/>
                          </a:solidFill>
                          <a:effectLst>
                            <a:outerShdw blurRad="38100" dist="38100" dir="2700000" algn="tl">
                              <a:srgbClr val="000000">
                                <a:alpha val="43137"/>
                              </a:srgbClr>
                            </a:outerShdw>
                          </a:effectLst>
                          <a:latin typeface="+mn-lt"/>
                        </a:rPr>
                        <a:t>0.359</a:t>
                      </a:r>
                      <a:endParaRPr lang="en-US" sz="1800" b="1" i="0" u="none" strike="noStrike" dirty="0">
                        <a:solidFill>
                          <a:schemeClr val="tx1"/>
                        </a:solidFill>
                        <a:effectLst>
                          <a:outerShdw blurRad="38100" dist="38100" dir="2700000" algn="tl">
                            <a:srgbClr val="000000">
                              <a:alpha val="43137"/>
                            </a:srgbClr>
                          </a:outerShdw>
                        </a:effectLst>
                        <a:latin typeface="+mn-lt"/>
                      </a:endParaRPr>
                    </a:p>
                  </a:txBody>
                  <a:tcPr marL="0" marR="0" marT="0" marB="0" anchor="ctr">
                    <a:solidFill>
                      <a:schemeClr val="accent2">
                        <a:lumMod val="75000"/>
                      </a:schemeClr>
                    </a:solidFill>
                  </a:tcPr>
                </a:tc>
                <a:tc>
                  <a:txBody>
                    <a:bodyPr/>
                    <a:lstStyle/>
                    <a:p>
                      <a:pPr algn="ctr" fontAlgn="b"/>
                      <a:r>
                        <a:rPr lang="en-US" sz="1800" b="1" u="none" strike="noStrike" dirty="0">
                          <a:solidFill>
                            <a:schemeClr val="tx1"/>
                          </a:solidFill>
                          <a:effectLst>
                            <a:outerShdw blurRad="38100" dist="38100" dir="2700000" algn="tl">
                              <a:srgbClr val="000000">
                                <a:alpha val="43137"/>
                              </a:srgbClr>
                            </a:outerShdw>
                          </a:effectLst>
                          <a:latin typeface="+mn-lt"/>
                        </a:rPr>
                        <a:t>0.365</a:t>
                      </a:r>
                      <a:endParaRPr lang="en-US" sz="1800" b="1" i="0" u="none" strike="noStrike" dirty="0">
                        <a:solidFill>
                          <a:schemeClr val="tx1"/>
                        </a:solidFill>
                        <a:effectLst>
                          <a:outerShdw blurRad="38100" dist="38100" dir="2700000" algn="tl">
                            <a:srgbClr val="000000">
                              <a:alpha val="43137"/>
                            </a:srgbClr>
                          </a:outerShdw>
                        </a:effectLst>
                        <a:latin typeface="+mn-lt"/>
                      </a:endParaRPr>
                    </a:p>
                  </a:txBody>
                  <a:tcPr marL="0" marR="0" marT="0" marB="0" anchor="ctr">
                    <a:solidFill>
                      <a:schemeClr val="accent1"/>
                    </a:solidFill>
                  </a:tcPr>
                </a:tc>
                <a:tc>
                  <a:txBody>
                    <a:bodyPr/>
                    <a:lstStyle/>
                    <a:p>
                      <a:pPr algn="ctr" fontAlgn="b"/>
                      <a:r>
                        <a:rPr lang="en-US" sz="1800" b="1" u="none" strike="noStrike" dirty="0">
                          <a:solidFill>
                            <a:schemeClr val="tx1"/>
                          </a:solidFill>
                          <a:effectLst>
                            <a:outerShdw blurRad="38100" dist="38100" dir="2700000" algn="tl">
                              <a:srgbClr val="000000">
                                <a:alpha val="43137"/>
                              </a:srgbClr>
                            </a:outerShdw>
                          </a:effectLst>
                          <a:latin typeface="+mn-lt"/>
                        </a:rPr>
                        <a:t>0.755</a:t>
                      </a:r>
                      <a:endParaRPr lang="en-US" sz="1800" b="1" i="0" u="none" strike="noStrike" dirty="0">
                        <a:solidFill>
                          <a:schemeClr val="tx1"/>
                        </a:solidFill>
                        <a:effectLst>
                          <a:outerShdw blurRad="38100" dist="38100" dir="2700000" algn="tl">
                            <a:srgbClr val="000000">
                              <a:alpha val="43137"/>
                            </a:srgbClr>
                          </a:outerShdw>
                        </a:effectLst>
                        <a:latin typeface="+mn-lt"/>
                      </a:endParaRPr>
                    </a:p>
                  </a:txBody>
                  <a:tcPr marL="0" marR="0" marT="0" marB="0" anchor="ctr"/>
                </a:tc>
              </a:tr>
              <a:tr h="261739">
                <a:tc>
                  <a:txBody>
                    <a:bodyPr/>
                    <a:lstStyle/>
                    <a:p>
                      <a:pPr algn="ctr" fontAlgn="b"/>
                      <a:r>
                        <a:rPr lang="en-US" sz="1800" b="1" u="none" strike="noStrike" dirty="0" smtClean="0">
                          <a:solidFill>
                            <a:schemeClr val="tx1"/>
                          </a:solidFill>
                          <a:effectLst>
                            <a:outerShdw blurRad="38100" dist="38100" dir="2700000" algn="tl">
                              <a:srgbClr val="000000">
                                <a:alpha val="43137"/>
                              </a:srgbClr>
                            </a:outerShdw>
                          </a:effectLst>
                          <a:latin typeface="+mn-lt"/>
                        </a:rPr>
                        <a:t>46-1</a:t>
                      </a:r>
                      <a:endParaRPr lang="en-US" sz="1800" b="1" i="0" u="none" strike="noStrike" dirty="0">
                        <a:solidFill>
                          <a:schemeClr val="tx1"/>
                        </a:solidFill>
                        <a:effectLst>
                          <a:outerShdw blurRad="38100" dist="38100" dir="2700000" algn="tl">
                            <a:srgbClr val="000000">
                              <a:alpha val="43137"/>
                            </a:srgbClr>
                          </a:outerShdw>
                        </a:effectLst>
                        <a:latin typeface="+mn-lt"/>
                      </a:endParaRPr>
                    </a:p>
                  </a:txBody>
                  <a:tcPr marL="0" marR="0" marT="0" marB="0" anchor="ctr"/>
                </a:tc>
                <a:tc>
                  <a:txBody>
                    <a:bodyPr/>
                    <a:lstStyle/>
                    <a:p>
                      <a:pPr algn="ctr" fontAlgn="b"/>
                      <a:r>
                        <a:rPr lang="en-US" sz="1800" b="1" u="none" strike="noStrike" dirty="0">
                          <a:solidFill>
                            <a:schemeClr val="tx1"/>
                          </a:solidFill>
                          <a:effectLst>
                            <a:outerShdw blurRad="38100" dist="38100" dir="2700000" algn="tl">
                              <a:srgbClr val="000000">
                                <a:alpha val="43137"/>
                              </a:srgbClr>
                            </a:outerShdw>
                          </a:effectLst>
                          <a:latin typeface="+mn-lt"/>
                        </a:rPr>
                        <a:t>0.359</a:t>
                      </a:r>
                      <a:endParaRPr lang="en-US" sz="1800" b="1" i="0" u="none" strike="noStrike" dirty="0">
                        <a:solidFill>
                          <a:schemeClr val="tx1"/>
                        </a:solidFill>
                        <a:effectLst>
                          <a:outerShdw blurRad="38100" dist="38100" dir="2700000" algn="tl">
                            <a:srgbClr val="000000">
                              <a:alpha val="43137"/>
                            </a:srgbClr>
                          </a:outerShdw>
                        </a:effectLst>
                        <a:latin typeface="+mn-lt"/>
                      </a:endParaRPr>
                    </a:p>
                  </a:txBody>
                  <a:tcPr marL="0" marR="0" marT="0" marB="0" anchor="ctr">
                    <a:solidFill>
                      <a:schemeClr val="accent2">
                        <a:lumMod val="75000"/>
                      </a:schemeClr>
                    </a:solidFill>
                  </a:tcPr>
                </a:tc>
                <a:tc>
                  <a:txBody>
                    <a:bodyPr/>
                    <a:lstStyle/>
                    <a:p>
                      <a:pPr algn="ctr" fontAlgn="b"/>
                      <a:r>
                        <a:rPr lang="en-US" sz="1800" b="1" u="none" strike="noStrike" dirty="0">
                          <a:solidFill>
                            <a:schemeClr val="tx1"/>
                          </a:solidFill>
                          <a:effectLst>
                            <a:outerShdw blurRad="38100" dist="38100" dir="2700000" algn="tl">
                              <a:srgbClr val="000000">
                                <a:alpha val="43137"/>
                              </a:srgbClr>
                            </a:outerShdw>
                          </a:effectLst>
                          <a:latin typeface="+mn-lt"/>
                        </a:rPr>
                        <a:t>0.348</a:t>
                      </a:r>
                      <a:endParaRPr lang="en-US" sz="1800" b="1" i="0" u="none" strike="noStrike" dirty="0">
                        <a:solidFill>
                          <a:schemeClr val="tx1"/>
                        </a:solidFill>
                        <a:effectLst>
                          <a:outerShdw blurRad="38100" dist="38100" dir="2700000" algn="tl">
                            <a:srgbClr val="000000">
                              <a:alpha val="43137"/>
                            </a:srgbClr>
                          </a:outerShdw>
                        </a:effectLst>
                        <a:latin typeface="+mn-lt"/>
                      </a:endParaRPr>
                    </a:p>
                  </a:txBody>
                  <a:tcPr marL="0" marR="0" marT="0" marB="0" anchor="ctr">
                    <a:solidFill>
                      <a:schemeClr val="accent1"/>
                    </a:solidFill>
                  </a:tcPr>
                </a:tc>
                <a:tc>
                  <a:txBody>
                    <a:bodyPr/>
                    <a:lstStyle/>
                    <a:p>
                      <a:pPr algn="ctr" fontAlgn="b"/>
                      <a:r>
                        <a:rPr lang="en-US" sz="1800" b="1" u="none" strike="noStrike" dirty="0">
                          <a:solidFill>
                            <a:schemeClr val="tx1"/>
                          </a:solidFill>
                          <a:effectLst>
                            <a:outerShdw blurRad="38100" dist="38100" dir="2700000" algn="tl">
                              <a:srgbClr val="000000">
                                <a:alpha val="43137"/>
                              </a:srgbClr>
                            </a:outerShdw>
                          </a:effectLst>
                          <a:latin typeface="+mn-lt"/>
                        </a:rPr>
                        <a:t>0.734</a:t>
                      </a:r>
                      <a:endParaRPr lang="en-US" sz="1800" b="1" i="0" u="none" strike="noStrike" dirty="0">
                        <a:solidFill>
                          <a:schemeClr val="tx1"/>
                        </a:solidFill>
                        <a:effectLst>
                          <a:outerShdw blurRad="38100" dist="38100" dir="2700000" algn="tl">
                            <a:srgbClr val="000000">
                              <a:alpha val="43137"/>
                            </a:srgbClr>
                          </a:outerShdw>
                        </a:effectLst>
                        <a:latin typeface="+mn-lt"/>
                      </a:endParaRPr>
                    </a:p>
                  </a:txBody>
                  <a:tcPr marL="0" marR="0" marT="0" marB="0" anchor="ctr"/>
                </a:tc>
              </a:tr>
              <a:tr h="261739">
                <a:tc>
                  <a:txBody>
                    <a:bodyPr/>
                    <a:lstStyle/>
                    <a:p>
                      <a:pPr algn="ctr" fontAlgn="b"/>
                      <a:r>
                        <a:rPr lang="en-US" sz="1800" b="1" u="none" strike="noStrike" dirty="0" smtClean="0">
                          <a:solidFill>
                            <a:schemeClr val="tx1"/>
                          </a:solidFill>
                          <a:effectLst>
                            <a:outerShdw blurRad="38100" dist="38100" dir="2700000" algn="tl">
                              <a:srgbClr val="000000">
                                <a:alpha val="43137"/>
                              </a:srgbClr>
                            </a:outerShdw>
                          </a:effectLst>
                          <a:latin typeface="+mn-lt"/>
                        </a:rPr>
                        <a:t>40-1</a:t>
                      </a:r>
                      <a:endParaRPr lang="en-US" sz="1800" b="1" i="0" u="none" strike="noStrike" dirty="0">
                        <a:solidFill>
                          <a:schemeClr val="tx1"/>
                        </a:solidFill>
                        <a:effectLst>
                          <a:outerShdw blurRad="38100" dist="38100" dir="2700000" algn="tl">
                            <a:srgbClr val="000000">
                              <a:alpha val="43137"/>
                            </a:srgbClr>
                          </a:outerShdw>
                        </a:effectLst>
                        <a:latin typeface="+mn-lt"/>
                      </a:endParaRPr>
                    </a:p>
                  </a:txBody>
                  <a:tcPr marL="0" marR="0" marT="0" marB="0" anchor="ctr"/>
                </a:tc>
                <a:tc>
                  <a:txBody>
                    <a:bodyPr/>
                    <a:lstStyle/>
                    <a:p>
                      <a:pPr algn="ctr" fontAlgn="b"/>
                      <a:r>
                        <a:rPr lang="en-US" sz="1800" b="1" u="none" strike="noStrike" dirty="0">
                          <a:solidFill>
                            <a:schemeClr val="tx1"/>
                          </a:solidFill>
                          <a:effectLst>
                            <a:outerShdw blurRad="38100" dist="38100" dir="2700000" algn="tl">
                              <a:srgbClr val="000000">
                                <a:alpha val="43137"/>
                              </a:srgbClr>
                            </a:outerShdw>
                          </a:effectLst>
                          <a:latin typeface="+mn-lt"/>
                        </a:rPr>
                        <a:t>0.328</a:t>
                      </a:r>
                      <a:endParaRPr lang="en-US" sz="1800" b="1" i="0" u="none" strike="noStrike" dirty="0">
                        <a:solidFill>
                          <a:schemeClr val="tx1"/>
                        </a:solidFill>
                        <a:effectLst>
                          <a:outerShdw blurRad="38100" dist="38100" dir="2700000" algn="tl">
                            <a:srgbClr val="000000">
                              <a:alpha val="43137"/>
                            </a:srgbClr>
                          </a:outerShdw>
                        </a:effectLst>
                        <a:latin typeface="+mn-lt"/>
                      </a:endParaRPr>
                    </a:p>
                  </a:txBody>
                  <a:tcPr marL="0" marR="0" marT="0" marB="0" anchor="ctr">
                    <a:solidFill>
                      <a:schemeClr val="accent2">
                        <a:lumMod val="75000"/>
                      </a:schemeClr>
                    </a:solidFill>
                  </a:tcPr>
                </a:tc>
                <a:tc>
                  <a:txBody>
                    <a:bodyPr/>
                    <a:lstStyle/>
                    <a:p>
                      <a:pPr algn="ctr" fontAlgn="b"/>
                      <a:r>
                        <a:rPr lang="en-US" sz="1800" b="1" u="none" strike="noStrike" dirty="0">
                          <a:solidFill>
                            <a:schemeClr val="tx1"/>
                          </a:solidFill>
                          <a:effectLst>
                            <a:outerShdw blurRad="38100" dist="38100" dir="2700000" algn="tl">
                              <a:srgbClr val="000000">
                                <a:alpha val="43137"/>
                              </a:srgbClr>
                            </a:outerShdw>
                          </a:effectLst>
                          <a:latin typeface="+mn-lt"/>
                        </a:rPr>
                        <a:t>0.366</a:t>
                      </a:r>
                      <a:endParaRPr lang="en-US" sz="1800" b="1" i="0" u="none" strike="noStrike" dirty="0">
                        <a:solidFill>
                          <a:schemeClr val="tx1"/>
                        </a:solidFill>
                        <a:effectLst>
                          <a:outerShdw blurRad="38100" dist="38100" dir="2700000" algn="tl">
                            <a:srgbClr val="000000">
                              <a:alpha val="43137"/>
                            </a:srgbClr>
                          </a:outerShdw>
                        </a:effectLst>
                        <a:latin typeface="+mn-lt"/>
                      </a:endParaRPr>
                    </a:p>
                  </a:txBody>
                  <a:tcPr marL="0" marR="0" marT="0" marB="0" anchor="ctr">
                    <a:solidFill>
                      <a:schemeClr val="accent1"/>
                    </a:solidFill>
                  </a:tcPr>
                </a:tc>
                <a:tc>
                  <a:txBody>
                    <a:bodyPr/>
                    <a:lstStyle/>
                    <a:p>
                      <a:pPr algn="ctr" fontAlgn="b"/>
                      <a:r>
                        <a:rPr lang="en-US" sz="1800" b="1" u="none" strike="noStrike" dirty="0">
                          <a:solidFill>
                            <a:schemeClr val="tx1"/>
                          </a:solidFill>
                          <a:effectLst>
                            <a:outerShdw blurRad="38100" dist="38100" dir="2700000" algn="tl">
                              <a:srgbClr val="000000">
                                <a:alpha val="43137"/>
                              </a:srgbClr>
                            </a:outerShdw>
                          </a:effectLst>
                          <a:latin typeface="+mn-lt"/>
                        </a:rPr>
                        <a:t>0.732</a:t>
                      </a:r>
                      <a:endParaRPr lang="en-US" sz="1800" b="1" i="0" u="none" strike="noStrike" dirty="0">
                        <a:solidFill>
                          <a:schemeClr val="tx1"/>
                        </a:solidFill>
                        <a:effectLst>
                          <a:outerShdw blurRad="38100" dist="38100" dir="2700000" algn="tl">
                            <a:srgbClr val="000000">
                              <a:alpha val="43137"/>
                            </a:srgbClr>
                          </a:outerShdw>
                        </a:effectLst>
                        <a:latin typeface="+mn-lt"/>
                      </a:endParaRPr>
                    </a:p>
                  </a:txBody>
                  <a:tcPr marL="0" marR="0" marT="0" marB="0" anchor="ctr"/>
                </a:tc>
              </a:tr>
              <a:tr h="261739">
                <a:tc>
                  <a:txBody>
                    <a:bodyPr/>
                    <a:lstStyle/>
                    <a:p>
                      <a:pPr algn="ctr" fontAlgn="b"/>
                      <a:r>
                        <a:rPr lang="en-US" sz="1800" u="none" strike="noStrike" dirty="0" smtClean="0">
                          <a:effectLst/>
                          <a:latin typeface="+mn-lt"/>
                        </a:rPr>
                        <a:t>41-1</a:t>
                      </a:r>
                      <a:endParaRPr lang="en-US" sz="1800" b="0" i="0" u="none" strike="noStrike" dirty="0">
                        <a:solidFill>
                          <a:srgbClr val="000000"/>
                        </a:solidFill>
                        <a:effectLst/>
                        <a:latin typeface="+mn-lt"/>
                      </a:endParaRPr>
                    </a:p>
                  </a:txBody>
                  <a:tcPr marL="0" marR="0" marT="0" marB="0" anchor="ctr"/>
                </a:tc>
                <a:tc>
                  <a:txBody>
                    <a:bodyPr/>
                    <a:lstStyle/>
                    <a:p>
                      <a:pPr algn="ctr" fontAlgn="b"/>
                      <a:r>
                        <a:rPr lang="en-US" sz="1800" u="none" strike="noStrike" dirty="0">
                          <a:effectLst/>
                          <a:latin typeface="+mn-lt"/>
                        </a:rPr>
                        <a:t>0.309</a:t>
                      </a:r>
                      <a:endParaRPr lang="en-US" sz="1800" b="0" i="0" u="none" strike="noStrike" dirty="0">
                        <a:solidFill>
                          <a:srgbClr val="000000"/>
                        </a:solidFill>
                        <a:effectLst/>
                        <a:latin typeface="+mn-lt"/>
                      </a:endParaRPr>
                    </a:p>
                  </a:txBody>
                  <a:tcPr marL="0" marR="0" marT="0" marB="0" anchor="ctr">
                    <a:solidFill>
                      <a:schemeClr val="accent2">
                        <a:lumMod val="75000"/>
                      </a:schemeClr>
                    </a:solidFill>
                  </a:tcPr>
                </a:tc>
                <a:tc>
                  <a:txBody>
                    <a:bodyPr/>
                    <a:lstStyle/>
                    <a:p>
                      <a:pPr algn="ctr" fontAlgn="b"/>
                      <a:r>
                        <a:rPr lang="en-US" sz="1800" u="none" strike="noStrike" dirty="0">
                          <a:effectLst/>
                          <a:latin typeface="+mn-lt"/>
                        </a:rPr>
                        <a:t>0.308</a:t>
                      </a:r>
                      <a:endParaRPr lang="en-US" sz="1800" b="0" i="0" u="none" strike="noStrike" dirty="0">
                        <a:solidFill>
                          <a:srgbClr val="000000"/>
                        </a:solidFill>
                        <a:effectLst/>
                        <a:latin typeface="+mn-lt"/>
                      </a:endParaRPr>
                    </a:p>
                  </a:txBody>
                  <a:tcPr marL="0" marR="0" marT="0" marB="0" anchor="ctr">
                    <a:solidFill>
                      <a:schemeClr val="accent1"/>
                    </a:solidFill>
                  </a:tcPr>
                </a:tc>
                <a:tc>
                  <a:txBody>
                    <a:bodyPr/>
                    <a:lstStyle/>
                    <a:p>
                      <a:pPr algn="ctr" fontAlgn="b"/>
                      <a:r>
                        <a:rPr lang="en-US" sz="1800" u="none" strike="noStrike" dirty="0">
                          <a:effectLst/>
                          <a:latin typeface="+mn-lt"/>
                        </a:rPr>
                        <a:t>0.710</a:t>
                      </a:r>
                      <a:endParaRPr lang="en-US" sz="1800" b="0" i="0" u="none" strike="noStrike" dirty="0">
                        <a:solidFill>
                          <a:srgbClr val="000000"/>
                        </a:solidFill>
                        <a:effectLst/>
                        <a:latin typeface="+mn-lt"/>
                      </a:endParaRPr>
                    </a:p>
                  </a:txBody>
                  <a:tcPr marL="0" marR="0" marT="0" marB="0" anchor="ctr"/>
                </a:tc>
              </a:tr>
              <a:tr h="261739">
                <a:tc>
                  <a:txBody>
                    <a:bodyPr/>
                    <a:lstStyle/>
                    <a:p>
                      <a:pPr algn="ctr" fontAlgn="b"/>
                      <a:r>
                        <a:rPr lang="en-US" sz="1800" u="none" strike="noStrike" dirty="0" smtClean="0">
                          <a:effectLst/>
                          <a:latin typeface="+mn-lt"/>
                        </a:rPr>
                        <a:t>41-2</a:t>
                      </a:r>
                      <a:endParaRPr lang="en-US" sz="1800" b="0" i="0" u="none" strike="noStrike" dirty="0">
                        <a:solidFill>
                          <a:srgbClr val="000000"/>
                        </a:solidFill>
                        <a:effectLst/>
                        <a:latin typeface="+mn-lt"/>
                      </a:endParaRPr>
                    </a:p>
                  </a:txBody>
                  <a:tcPr marL="0" marR="0" marT="0" marB="0" anchor="ctr"/>
                </a:tc>
                <a:tc>
                  <a:txBody>
                    <a:bodyPr/>
                    <a:lstStyle/>
                    <a:p>
                      <a:pPr algn="ctr" fontAlgn="b"/>
                      <a:r>
                        <a:rPr lang="en-US" sz="1800" u="none" strike="noStrike" dirty="0">
                          <a:effectLst/>
                          <a:latin typeface="+mn-lt"/>
                        </a:rPr>
                        <a:t>0.309</a:t>
                      </a:r>
                      <a:endParaRPr lang="en-US" sz="1800" b="0" i="0" u="none" strike="noStrike" dirty="0">
                        <a:solidFill>
                          <a:srgbClr val="000000"/>
                        </a:solidFill>
                        <a:effectLst/>
                        <a:latin typeface="+mn-lt"/>
                      </a:endParaRPr>
                    </a:p>
                  </a:txBody>
                  <a:tcPr marL="0" marR="0" marT="0" marB="0" anchor="ctr">
                    <a:solidFill>
                      <a:schemeClr val="accent2">
                        <a:lumMod val="75000"/>
                      </a:schemeClr>
                    </a:solidFill>
                  </a:tcPr>
                </a:tc>
                <a:tc>
                  <a:txBody>
                    <a:bodyPr/>
                    <a:lstStyle/>
                    <a:p>
                      <a:pPr algn="ctr" fontAlgn="b"/>
                      <a:r>
                        <a:rPr lang="en-US" sz="1800" u="none" strike="noStrike" dirty="0">
                          <a:effectLst/>
                          <a:latin typeface="+mn-lt"/>
                        </a:rPr>
                        <a:t>0.308</a:t>
                      </a:r>
                      <a:endParaRPr lang="en-US" sz="1800" b="0" i="0" u="none" strike="noStrike" dirty="0">
                        <a:solidFill>
                          <a:srgbClr val="000000"/>
                        </a:solidFill>
                        <a:effectLst/>
                        <a:latin typeface="+mn-lt"/>
                      </a:endParaRPr>
                    </a:p>
                  </a:txBody>
                  <a:tcPr marL="0" marR="0" marT="0" marB="0" anchor="ctr">
                    <a:solidFill>
                      <a:schemeClr val="accent1"/>
                    </a:solidFill>
                  </a:tcPr>
                </a:tc>
                <a:tc>
                  <a:txBody>
                    <a:bodyPr/>
                    <a:lstStyle/>
                    <a:p>
                      <a:pPr algn="ctr" fontAlgn="b"/>
                      <a:r>
                        <a:rPr lang="en-US" sz="1800" u="none" strike="noStrike" dirty="0">
                          <a:effectLst/>
                          <a:latin typeface="+mn-lt"/>
                        </a:rPr>
                        <a:t>0.710</a:t>
                      </a:r>
                      <a:endParaRPr lang="en-US" sz="1800" b="0" i="0" u="none" strike="noStrike" dirty="0">
                        <a:solidFill>
                          <a:srgbClr val="000000"/>
                        </a:solidFill>
                        <a:effectLst/>
                        <a:latin typeface="+mn-lt"/>
                      </a:endParaRPr>
                    </a:p>
                  </a:txBody>
                  <a:tcPr marL="0" marR="0" marT="0" marB="0" anchor="ctr"/>
                </a:tc>
              </a:tr>
              <a:tr h="261739">
                <a:tc>
                  <a:txBody>
                    <a:bodyPr/>
                    <a:lstStyle/>
                    <a:p>
                      <a:pPr algn="ctr" fontAlgn="b"/>
                      <a:r>
                        <a:rPr lang="en-US" sz="1800" u="none" strike="noStrike" dirty="0" smtClean="0">
                          <a:effectLst/>
                          <a:latin typeface="+mn-lt"/>
                        </a:rPr>
                        <a:t>44-3</a:t>
                      </a:r>
                      <a:endParaRPr lang="en-US" sz="1800" b="0" i="0" u="none" strike="noStrike" dirty="0">
                        <a:solidFill>
                          <a:srgbClr val="000000"/>
                        </a:solidFill>
                        <a:effectLst/>
                        <a:latin typeface="+mn-lt"/>
                      </a:endParaRPr>
                    </a:p>
                  </a:txBody>
                  <a:tcPr marL="0" marR="0" marT="0" marB="0" anchor="ctr"/>
                </a:tc>
                <a:tc>
                  <a:txBody>
                    <a:bodyPr/>
                    <a:lstStyle/>
                    <a:p>
                      <a:pPr algn="ctr" fontAlgn="b"/>
                      <a:r>
                        <a:rPr lang="en-US" sz="1800" u="none" strike="noStrike" dirty="0">
                          <a:effectLst/>
                          <a:latin typeface="+mn-lt"/>
                        </a:rPr>
                        <a:t>0.290</a:t>
                      </a:r>
                      <a:endParaRPr lang="en-US" sz="1800" b="0" i="0" u="none" strike="noStrike" dirty="0">
                        <a:solidFill>
                          <a:srgbClr val="000000"/>
                        </a:solidFill>
                        <a:effectLst/>
                        <a:latin typeface="+mn-lt"/>
                      </a:endParaRPr>
                    </a:p>
                  </a:txBody>
                  <a:tcPr marL="0" marR="0" marT="0" marB="0" anchor="ctr">
                    <a:solidFill>
                      <a:schemeClr val="accent2">
                        <a:lumMod val="75000"/>
                      </a:schemeClr>
                    </a:solidFill>
                  </a:tcPr>
                </a:tc>
                <a:tc>
                  <a:txBody>
                    <a:bodyPr/>
                    <a:lstStyle/>
                    <a:p>
                      <a:pPr algn="ctr" fontAlgn="b"/>
                      <a:r>
                        <a:rPr lang="en-US" sz="1800" u="none" strike="noStrike" dirty="0">
                          <a:effectLst/>
                          <a:latin typeface="+mn-lt"/>
                        </a:rPr>
                        <a:t>0.220</a:t>
                      </a:r>
                      <a:endParaRPr lang="en-US" sz="1800" b="0" i="0" u="none" strike="noStrike" dirty="0">
                        <a:solidFill>
                          <a:srgbClr val="000000"/>
                        </a:solidFill>
                        <a:effectLst/>
                        <a:latin typeface="+mn-lt"/>
                      </a:endParaRPr>
                    </a:p>
                  </a:txBody>
                  <a:tcPr marL="0" marR="0" marT="0" marB="0" anchor="ctr">
                    <a:solidFill>
                      <a:schemeClr val="accent1"/>
                    </a:solidFill>
                  </a:tcPr>
                </a:tc>
                <a:tc>
                  <a:txBody>
                    <a:bodyPr/>
                    <a:lstStyle/>
                    <a:p>
                      <a:pPr algn="ctr" fontAlgn="b"/>
                      <a:r>
                        <a:rPr lang="en-US" sz="1800" u="none" strike="noStrike">
                          <a:effectLst/>
                          <a:latin typeface="+mn-lt"/>
                        </a:rPr>
                        <a:t>0.701</a:t>
                      </a:r>
                      <a:endParaRPr lang="en-US" sz="1800" b="0" i="0" u="none" strike="noStrike">
                        <a:solidFill>
                          <a:srgbClr val="000000"/>
                        </a:solidFill>
                        <a:effectLst/>
                        <a:latin typeface="+mn-lt"/>
                      </a:endParaRPr>
                    </a:p>
                  </a:txBody>
                  <a:tcPr marL="0" marR="0" marT="0" marB="0" anchor="ctr"/>
                </a:tc>
              </a:tr>
              <a:tr h="261739">
                <a:tc>
                  <a:txBody>
                    <a:bodyPr/>
                    <a:lstStyle/>
                    <a:p>
                      <a:pPr algn="ctr" fontAlgn="b"/>
                      <a:r>
                        <a:rPr lang="en-US" sz="1800" u="none" strike="noStrike" dirty="0" smtClean="0">
                          <a:effectLst/>
                          <a:latin typeface="+mn-lt"/>
                        </a:rPr>
                        <a:t>44-2</a:t>
                      </a:r>
                      <a:endParaRPr lang="en-US" sz="1800" b="0" i="0" u="none" strike="noStrike" dirty="0">
                        <a:solidFill>
                          <a:srgbClr val="000000"/>
                        </a:solidFill>
                        <a:effectLst/>
                        <a:latin typeface="+mn-lt"/>
                      </a:endParaRPr>
                    </a:p>
                  </a:txBody>
                  <a:tcPr marL="0" marR="0" marT="0" marB="0" anchor="ctr"/>
                </a:tc>
                <a:tc>
                  <a:txBody>
                    <a:bodyPr/>
                    <a:lstStyle/>
                    <a:p>
                      <a:pPr algn="ctr" fontAlgn="b"/>
                      <a:r>
                        <a:rPr lang="en-US" sz="1800" u="none" strike="noStrike" dirty="0">
                          <a:effectLst/>
                          <a:latin typeface="+mn-lt"/>
                        </a:rPr>
                        <a:t>0.290</a:t>
                      </a:r>
                      <a:endParaRPr lang="en-US" sz="1800" b="0" i="0" u="none" strike="noStrike" dirty="0">
                        <a:solidFill>
                          <a:srgbClr val="000000"/>
                        </a:solidFill>
                        <a:effectLst/>
                        <a:latin typeface="+mn-lt"/>
                      </a:endParaRPr>
                    </a:p>
                  </a:txBody>
                  <a:tcPr marL="0" marR="0" marT="0" marB="0" anchor="ctr">
                    <a:solidFill>
                      <a:schemeClr val="accent2">
                        <a:lumMod val="75000"/>
                      </a:schemeClr>
                    </a:solidFill>
                  </a:tcPr>
                </a:tc>
                <a:tc>
                  <a:txBody>
                    <a:bodyPr/>
                    <a:lstStyle/>
                    <a:p>
                      <a:pPr algn="ctr" fontAlgn="b"/>
                      <a:r>
                        <a:rPr lang="en-US" sz="1800" u="none" strike="noStrike" dirty="0">
                          <a:effectLst/>
                          <a:latin typeface="+mn-lt"/>
                        </a:rPr>
                        <a:t>0.306</a:t>
                      </a:r>
                      <a:endParaRPr lang="en-US" sz="1800" b="0" i="0" u="none" strike="noStrike" dirty="0">
                        <a:solidFill>
                          <a:srgbClr val="000000"/>
                        </a:solidFill>
                        <a:effectLst/>
                        <a:latin typeface="+mn-lt"/>
                      </a:endParaRPr>
                    </a:p>
                  </a:txBody>
                  <a:tcPr marL="0" marR="0" marT="0" marB="0" anchor="ctr">
                    <a:solidFill>
                      <a:schemeClr val="accent1"/>
                    </a:solidFill>
                  </a:tcPr>
                </a:tc>
                <a:tc>
                  <a:txBody>
                    <a:bodyPr/>
                    <a:lstStyle/>
                    <a:p>
                      <a:pPr algn="ctr" fontAlgn="b"/>
                      <a:r>
                        <a:rPr lang="en-US" sz="1800" u="none" strike="noStrike" dirty="0">
                          <a:effectLst/>
                          <a:latin typeface="+mn-lt"/>
                        </a:rPr>
                        <a:t>0.701</a:t>
                      </a:r>
                      <a:endParaRPr lang="en-US" sz="1800" b="0" i="0" u="none" strike="noStrike" dirty="0">
                        <a:solidFill>
                          <a:srgbClr val="000000"/>
                        </a:solidFill>
                        <a:effectLst/>
                        <a:latin typeface="+mn-lt"/>
                      </a:endParaRPr>
                    </a:p>
                  </a:txBody>
                  <a:tcPr marL="0" marR="0" marT="0" marB="0" anchor="ctr"/>
                </a:tc>
              </a:tr>
              <a:tr h="261739">
                <a:tc>
                  <a:txBody>
                    <a:bodyPr/>
                    <a:lstStyle/>
                    <a:p>
                      <a:pPr algn="ctr" fontAlgn="b"/>
                      <a:r>
                        <a:rPr lang="en-US" sz="1800" u="none" strike="noStrike" dirty="0" smtClean="0">
                          <a:effectLst/>
                          <a:latin typeface="+mn-lt"/>
                        </a:rPr>
                        <a:t>39-2</a:t>
                      </a:r>
                      <a:endParaRPr lang="en-US" sz="1800" b="0" i="0" u="none" strike="noStrike" dirty="0">
                        <a:solidFill>
                          <a:srgbClr val="000000"/>
                        </a:solidFill>
                        <a:effectLst/>
                        <a:latin typeface="+mn-lt"/>
                      </a:endParaRPr>
                    </a:p>
                  </a:txBody>
                  <a:tcPr marL="0" marR="0" marT="0" marB="0" anchor="ctr"/>
                </a:tc>
                <a:tc>
                  <a:txBody>
                    <a:bodyPr/>
                    <a:lstStyle/>
                    <a:p>
                      <a:pPr algn="ctr" fontAlgn="b"/>
                      <a:r>
                        <a:rPr lang="en-US" sz="1800" u="none" strike="noStrike" dirty="0">
                          <a:effectLst/>
                          <a:latin typeface="+mn-lt"/>
                        </a:rPr>
                        <a:t>0.320</a:t>
                      </a:r>
                      <a:endParaRPr lang="en-US" sz="1800" b="0" i="0" u="none" strike="noStrike" dirty="0">
                        <a:solidFill>
                          <a:srgbClr val="000000"/>
                        </a:solidFill>
                        <a:effectLst/>
                        <a:latin typeface="+mn-lt"/>
                      </a:endParaRPr>
                    </a:p>
                  </a:txBody>
                  <a:tcPr marL="0" marR="0" marT="0" marB="0" anchor="ctr">
                    <a:solidFill>
                      <a:schemeClr val="accent2">
                        <a:lumMod val="75000"/>
                      </a:schemeClr>
                    </a:solidFill>
                  </a:tcPr>
                </a:tc>
                <a:tc>
                  <a:txBody>
                    <a:bodyPr/>
                    <a:lstStyle/>
                    <a:p>
                      <a:pPr algn="ctr" fontAlgn="b"/>
                      <a:r>
                        <a:rPr lang="en-US" sz="1800" u="none" strike="noStrike" dirty="0">
                          <a:effectLst/>
                          <a:latin typeface="+mn-lt"/>
                        </a:rPr>
                        <a:t>0.351</a:t>
                      </a:r>
                      <a:endParaRPr lang="en-US" sz="1800" b="0" i="0" u="none" strike="noStrike" dirty="0">
                        <a:solidFill>
                          <a:srgbClr val="000000"/>
                        </a:solidFill>
                        <a:effectLst/>
                        <a:latin typeface="+mn-lt"/>
                      </a:endParaRPr>
                    </a:p>
                  </a:txBody>
                  <a:tcPr marL="0" marR="0" marT="0" marB="0" anchor="ctr">
                    <a:solidFill>
                      <a:schemeClr val="accent1"/>
                    </a:solidFill>
                  </a:tcPr>
                </a:tc>
                <a:tc>
                  <a:txBody>
                    <a:bodyPr/>
                    <a:lstStyle/>
                    <a:p>
                      <a:pPr algn="ctr" fontAlgn="b"/>
                      <a:r>
                        <a:rPr lang="en-US" sz="1800" u="none" strike="noStrike" dirty="0">
                          <a:effectLst/>
                          <a:latin typeface="+mn-lt"/>
                        </a:rPr>
                        <a:t>0.686</a:t>
                      </a:r>
                      <a:endParaRPr lang="en-US" sz="1800" b="0" i="0" u="none" strike="noStrike" dirty="0">
                        <a:solidFill>
                          <a:srgbClr val="000000"/>
                        </a:solidFill>
                        <a:effectLst/>
                        <a:latin typeface="+mn-lt"/>
                      </a:endParaRPr>
                    </a:p>
                  </a:txBody>
                  <a:tcPr marL="0" marR="0" marT="0" marB="0" anchor="ctr"/>
                </a:tc>
              </a:tr>
              <a:tr h="261739">
                <a:tc>
                  <a:txBody>
                    <a:bodyPr/>
                    <a:lstStyle/>
                    <a:p>
                      <a:pPr algn="ctr" fontAlgn="b"/>
                      <a:r>
                        <a:rPr lang="en-US" sz="1800" u="none" strike="noStrike" dirty="0" smtClean="0">
                          <a:effectLst/>
                          <a:latin typeface="+mn-lt"/>
                        </a:rPr>
                        <a:t>39-1</a:t>
                      </a:r>
                      <a:endParaRPr lang="en-US" sz="1800" b="0" i="0" u="none" strike="noStrike" dirty="0">
                        <a:solidFill>
                          <a:srgbClr val="000000"/>
                        </a:solidFill>
                        <a:effectLst/>
                        <a:latin typeface="+mn-lt"/>
                      </a:endParaRPr>
                    </a:p>
                  </a:txBody>
                  <a:tcPr marL="0" marR="0" marT="0" marB="0" anchor="ctr"/>
                </a:tc>
                <a:tc>
                  <a:txBody>
                    <a:bodyPr/>
                    <a:lstStyle/>
                    <a:p>
                      <a:pPr algn="ctr" fontAlgn="b"/>
                      <a:r>
                        <a:rPr lang="en-US" sz="1800" u="none" strike="noStrike" dirty="0">
                          <a:effectLst/>
                          <a:latin typeface="+mn-lt"/>
                        </a:rPr>
                        <a:t>0.300</a:t>
                      </a:r>
                      <a:endParaRPr lang="en-US" sz="1800" b="0" i="0" u="none" strike="noStrike" dirty="0">
                        <a:solidFill>
                          <a:srgbClr val="000000"/>
                        </a:solidFill>
                        <a:effectLst/>
                        <a:latin typeface="+mn-lt"/>
                      </a:endParaRPr>
                    </a:p>
                  </a:txBody>
                  <a:tcPr marL="0" marR="0" marT="0" marB="0" anchor="ctr">
                    <a:solidFill>
                      <a:schemeClr val="accent2">
                        <a:lumMod val="75000"/>
                      </a:schemeClr>
                    </a:solidFill>
                  </a:tcPr>
                </a:tc>
                <a:tc>
                  <a:txBody>
                    <a:bodyPr/>
                    <a:lstStyle/>
                    <a:p>
                      <a:pPr algn="ctr" fontAlgn="b"/>
                      <a:r>
                        <a:rPr lang="en-US" sz="1800" u="none" strike="noStrike" dirty="0">
                          <a:effectLst/>
                          <a:latin typeface="+mn-lt"/>
                        </a:rPr>
                        <a:t>0.307</a:t>
                      </a:r>
                      <a:endParaRPr lang="en-US" sz="1800" b="0" i="0" u="none" strike="noStrike" dirty="0">
                        <a:solidFill>
                          <a:srgbClr val="000000"/>
                        </a:solidFill>
                        <a:effectLst/>
                        <a:latin typeface="+mn-lt"/>
                      </a:endParaRPr>
                    </a:p>
                  </a:txBody>
                  <a:tcPr marL="0" marR="0" marT="0" marB="0" anchor="ctr">
                    <a:solidFill>
                      <a:schemeClr val="accent1"/>
                    </a:solidFill>
                  </a:tcPr>
                </a:tc>
                <a:tc>
                  <a:txBody>
                    <a:bodyPr/>
                    <a:lstStyle/>
                    <a:p>
                      <a:pPr algn="ctr" fontAlgn="b"/>
                      <a:r>
                        <a:rPr lang="en-US" sz="1800" u="none" strike="noStrike" dirty="0">
                          <a:effectLst/>
                          <a:latin typeface="+mn-lt"/>
                        </a:rPr>
                        <a:t>0.685</a:t>
                      </a:r>
                      <a:endParaRPr lang="en-US" sz="1800" b="0" i="0" u="none" strike="noStrike" dirty="0">
                        <a:solidFill>
                          <a:srgbClr val="000000"/>
                        </a:solidFill>
                        <a:effectLst/>
                        <a:latin typeface="+mn-lt"/>
                      </a:endParaRPr>
                    </a:p>
                  </a:txBody>
                  <a:tcPr marL="0" marR="0" marT="0" marB="0" anchor="ctr"/>
                </a:tc>
              </a:tr>
              <a:tr h="261739">
                <a:tc>
                  <a:txBody>
                    <a:bodyPr/>
                    <a:lstStyle/>
                    <a:p>
                      <a:pPr algn="ctr" fontAlgn="b"/>
                      <a:r>
                        <a:rPr lang="en-US" sz="1800" u="none" strike="noStrike" dirty="0" smtClean="0">
                          <a:effectLst/>
                          <a:latin typeface="+mn-lt"/>
                        </a:rPr>
                        <a:t>44-1</a:t>
                      </a:r>
                      <a:endParaRPr lang="en-US" sz="1800" b="0" i="0" u="none" strike="noStrike" dirty="0">
                        <a:solidFill>
                          <a:srgbClr val="000000"/>
                        </a:solidFill>
                        <a:effectLst/>
                        <a:latin typeface="+mn-lt"/>
                      </a:endParaRPr>
                    </a:p>
                  </a:txBody>
                  <a:tcPr marL="0" marR="0" marT="0" marB="0" anchor="ctr"/>
                </a:tc>
                <a:tc>
                  <a:txBody>
                    <a:bodyPr/>
                    <a:lstStyle/>
                    <a:p>
                      <a:pPr algn="ctr" fontAlgn="b"/>
                      <a:r>
                        <a:rPr lang="en-US" sz="1800" u="none" strike="noStrike" dirty="0">
                          <a:effectLst/>
                          <a:latin typeface="+mn-lt"/>
                        </a:rPr>
                        <a:t>0.300</a:t>
                      </a:r>
                      <a:endParaRPr lang="en-US" sz="1800" b="0" i="0" u="none" strike="noStrike" dirty="0">
                        <a:solidFill>
                          <a:srgbClr val="000000"/>
                        </a:solidFill>
                        <a:effectLst/>
                        <a:latin typeface="+mn-lt"/>
                      </a:endParaRPr>
                    </a:p>
                  </a:txBody>
                  <a:tcPr marL="0" marR="0" marT="0" marB="0" anchor="ctr">
                    <a:solidFill>
                      <a:schemeClr val="accent2">
                        <a:lumMod val="75000"/>
                      </a:schemeClr>
                    </a:solidFill>
                  </a:tcPr>
                </a:tc>
                <a:tc>
                  <a:txBody>
                    <a:bodyPr/>
                    <a:lstStyle/>
                    <a:p>
                      <a:pPr algn="ctr" fontAlgn="b"/>
                      <a:r>
                        <a:rPr lang="en-US" sz="1800" u="none" strike="noStrike" dirty="0">
                          <a:effectLst/>
                          <a:latin typeface="+mn-lt"/>
                        </a:rPr>
                        <a:t>0.278</a:t>
                      </a:r>
                      <a:endParaRPr lang="en-US" sz="1800" b="0" i="0" u="none" strike="noStrike" dirty="0">
                        <a:solidFill>
                          <a:srgbClr val="000000"/>
                        </a:solidFill>
                        <a:effectLst/>
                        <a:latin typeface="+mn-lt"/>
                      </a:endParaRPr>
                    </a:p>
                  </a:txBody>
                  <a:tcPr marL="0" marR="0" marT="0" marB="0" anchor="ctr">
                    <a:solidFill>
                      <a:schemeClr val="accent1"/>
                    </a:solidFill>
                  </a:tcPr>
                </a:tc>
                <a:tc>
                  <a:txBody>
                    <a:bodyPr/>
                    <a:lstStyle/>
                    <a:p>
                      <a:pPr algn="ctr" fontAlgn="b"/>
                      <a:r>
                        <a:rPr lang="en-US" sz="1800" u="none" strike="noStrike" dirty="0">
                          <a:effectLst/>
                          <a:latin typeface="+mn-lt"/>
                        </a:rPr>
                        <a:t>0.670</a:t>
                      </a:r>
                      <a:endParaRPr lang="en-US" sz="1800" b="0" i="0" u="none" strike="noStrike" dirty="0">
                        <a:solidFill>
                          <a:srgbClr val="000000"/>
                        </a:solidFill>
                        <a:effectLst/>
                        <a:latin typeface="+mn-lt"/>
                      </a:endParaRPr>
                    </a:p>
                  </a:txBody>
                  <a:tcPr marL="0" marR="0" marT="0" marB="0" anchor="ctr"/>
                </a:tc>
              </a:tr>
              <a:tr h="261739">
                <a:tc>
                  <a:txBody>
                    <a:bodyPr/>
                    <a:lstStyle/>
                    <a:p>
                      <a:pPr algn="ctr" fontAlgn="b"/>
                      <a:r>
                        <a:rPr lang="en-US" sz="1800" u="none" strike="noStrike" dirty="0" smtClean="0">
                          <a:effectLst/>
                          <a:latin typeface="+mn-lt"/>
                        </a:rPr>
                        <a:t>44-4</a:t>
                      </a:r>
                      <a:endParaRPr lang="en-US" sz="1800" b="0" i="0" u="none" strike="noStrike" dirty="0">
                        <a:solidFill>
                          <a:srgbClr val="000000"/>
                        </a:solidFill>
                        <a:effectLst/>
                        <a:latin typeface="+mn-lt"/>
                      </a:endParaRPr>
                    </a:p>
                  </a:txBody>
                  <a:tcPr marL="0" marR="0" marT="0" marB="0" anchor="ctr"/>
                </a:tc>
                <a:tc>
                  <a:txBody>
                    <a:bodyPr/>
                    <a:lstStyle/>
                    <a:p>
                      <a:pPr algn="ctr" fontAlgn="b"/>
                      <a:r>
                        <a:rPr lang="en-US" sz="1800" u="none" strike="noStrike" dirty="0">
                          <a:effectLst/>
                          <a:latin typeface="+mn-lt"/>
                        </a:rPr>
                        <a:t>0.300</a:t>
                      </a:r>
                      <a:endParaRPr lang="en-US" sz="1800" b="0" i="0" u="none" strike="noStrike" dirty="0">
                        <a:solidFill>
                          <a:srgbClr val="000000"/>
                        </a:solidFill>
                        <a:effectLst/>
                        <a:latin typeface="+mn-lt"/>
                      </a:endParaRPr>
                    </a:p>
                  </a:txBody>
                  <a:tcPr marL="0" marR="0" marT="0" marB="0" anchor="ctr">
                    <a:solidFill>
                      <a:schemeClr val="accent2">
                        <a:lumMod val="75000"/>
                      </a:schemeClr>
                    </a:solidFill>
                  </a:tcPr>
                </a:tc>
                <a:tc>
                  <a:txBody>
                    <a:bodyPr/>
                    <a:lstStyle/>
                    <a:p>
                      <a:pPr algn="ctr" fontAlgn="b"/>
                      <a:r>
                        <a:rPr lang="en-US" sz="1800" u="none" strike="noStrike" dirty="0">
                          <a:effectLst/>
                          <a:latin typeface="+mn-lt"/>
                        </a:rPr>
                        <a:t>0.351</a:t>
                      </a:r>
                      <a:endParaRPr lang="en-US" sz="1800" b="0" i="0" u="none" strike="noStrike" dirty="0">
                        <a:solidFill>
                          <a:srgbClr val="000000"/>
                        </a:solidFill>
                        <a:effectLst/>
                        <a:latin typeface="+mn-lt"/>
                      </a:endParaRPr>
                    </a:p>
                  </a:txBody>
                  <a:tcPr marL="0" marR="0" marT="0" marB="0" anchor="ctr">
                    <a:solidFill>
                      <a:schemeClr val="accent1"/>
                    </a:solidFill>
                  </a:tcPr>
                </a:tc>
                <a:tc>
                  <a:txBody>
                    <a:bodyPr/>
                    <a:lstStyle/>
                    <a:p>
                      <a:pPr algn="ctr" fontAlgn="b"/>
                      <a:r>
                        <a:rPr lang="en-US" sz="1800" u="none" strike="noStrike" dirty="0">
                          <a:effectLst/>
                          <a:latin typeface="+mn-lt"/>
                        </a:rPr>
                        <a:t>0.668</a:t>
                      </a:r>
                      <a:endParaRPr lang="en-US" sz="1800" b="0" i="0" u="none" strike="noStrike" dirty="0">
                        <a:solidFill>
                          <a:srgbClr val="000000"/>
                        </a:solidFill>
                        <a:effectLst/>
                        <a:latin typeface="+mn-lt"/>
                      </a:endParaRPr>
                    </a:p>
                  </a:txBody>
                  <a:tcPr marL="0" marR="0" marT="0" marB="0" anchor="ctr"/>
                </a:tc>
              </a:tr>
              <a:tr h="261739">
                <a:tc>
                  <a:txBody>
                    <a:bodyPr/>
                    <a:lstStyle/>
                    <a:p>
                      <a:pPr algn="ctr" fontAlgn="b"/>
                      <a:r>
                        <a:rPr lang="en-US" sz="1800" u="none" strike="noStrike" dirty="0" smtClean="0">
                          <a:effectLst/>
                          <a:latin typeface="+mn-lt"/>
                        </a:rPr>
                        <a:t>42-2</a:t>
                      </a:r>
                      <a:endParaRPr lang="en-US" sz="1800" b="0" i="0" u="none" strike="noStrike" dirty="0">
                        <a:solidFill>
                          <a:srgbClr val="000000"/>
                        </a:solidFill>
                        <a:effectLst/>
                        <a:latin typeface="+mn-lt"/>
                      </a:endParaRPr>
                    </a:p>
                  </a:txBody>
                  <a:tcPr marL="0" marR="0" marT="0" marB="0" anchor="ctr"/>
                </a:tc>
                <a:tc>
                  <a:txBody>
                    <a:bodyPr/>
                    <a:lstStyle/>
                    <a:p>
                      <a:pPr algn="ctr" fontAlgn="b"/>
                      <a:r>
                        <a:rPr lang="en-US" sz="1800" u="none" strike="noStrike" dirty="0">
                          <a:effectLst/>
                          <a:latin typeface="+mn-lt"/>
                        </a:rPr>
                        <a:t>0.246</a:t>
                      </a:r>
                      <a:endParaRPr lang="en-US" sz="1800" b="0" i="0" u="none" strike="noStrike" dirty="0">
                        <a:solidFill>
                          <a:srgbClr val="000000"/>
                        </a:solidFill>
                        <a:effectLst/>
                        <a:latin typeface="+mn-lt"/>
                      </a:endParaRPr>
                    </a:p>
                  </a:txBody>
                  <a:tcPr marL="0" marR="0" marT="0" marB="0" anchor="ctr">
                    <a:solidFill>
                      <a:schemeClr val="accent2">
                        <a:lumMod val="75000"/>
                      </a:schemeClr>
                    </a:solidFill>
                  </a:tcPr>
                </a:tc>
                <a:tc>
                  <a:txBody>
                    <a:bodyPr/>
                    <a:lstStyle/>
                    <a:p>
                      <a:pPr algn="ctr" fontAlgn="b"/>
                      <a:r>
                        <a:rPr lang="en-US" sz="1800" u="none" strike="noStrike" dirty="0">
                          <a:effectLst/>
                          <a:latin typeface="+mn-lt"/>
                        </a:rPr>
                        <a:t>0.136</a:t>
                      </a:r>
                      <a:endParaRPr lang="en-US" sz="1800" b="0" i="0" u="none" strike="noStrike" dirty="0">
                        <a:solidFill>
                          <a:srgbClr val="000000"/>
                        </a:solidFill>
                        <a:effectLst/>
                        <a:latin typeface="+mn-lt"/>
                      </a:endParaRPr>
                    </a:p>
                  </a:txBody>
                  <a:tcPr marL="0" marR="0" marT="0" marB="0" anchor="ctr">
                    <a:solidFill>
                      <a:schemeClr val="accent1"/>
                    </a:solidFill>
                  </a:tcPr>
                </a:tc>
                <a:tc>
                  <a:txBody>
                    <a:bodyPr/>
                    <a:lstStyle/>
                    <a:p>
                      <a:pPr algn="ctr" fontAlgn="b"/>
                      <a:r>
                        <a:rPr lang="en-US" sz="1800" u="none" strike="noStrike" dirty="0">
                          <a:effectLst/>
                          <a:latin typeface="+mn-lt"/>
                        </a:rPr>
                        <a:t>0.614</a:t>
                      </a:r>
                      <a:endParaRPr lang="en-US" sz="1800" b="0" i="0" u="none" strike="noStrike" dirty="0">
                        <a:solidFill>
                          <a:srgbClr val="000000"/>
                        </a:solidFill>
                        <a:effectLst/>
                        <a:latin typeface="+mn-lt"/>
                      </a:endParaRPr>
                    </a:p>
                  </a:txBody>
                  <a:tcPr marL="0" marR="0" marT="0" marB="0" anchor="ctr"/>
                </a:tc>
              </a:tr>
              <a:tr h="261739">
                <a:tc>
                  <a:txBody>
                    <a:bodyPr/>
                    <a:lstStyle/>
                    <a:p>
                      <a:pPr algn="ctr" fontAlgn="b"/>
                      <a:r>
                        <a:rPr lang="en-US" sz="1800" u="none" strike="noStrike" dirty="0" smtClean="0">
                          <a:effectLst/>
                          <a:latin typeface="+mn-lt"/>
                        </a:rPr>
                        <a:t>42-1</a:t>
                      </a:r>
                      <a:endParaRPr lang="en-US" sz="1800" b="0" i="0" u="none" strike="noStrike" dirty="0">
                        <a:solidFill>
                          <a:srgbClr val="000000"/>
                        </a:solidFill>
                        <a:effectLst/>
                        <a:latin typeface="+mn-lt"/>
                      </a:endParaRPr>
                    </a:p>
                  </a:txBody>
                  <a:tcPr marL="0" marR="0" marT="0" marB="0" anchor="ctr"/>
                </a:tc>
                <a:tc>
                  <a:txBody>
                    <a:bodyPr/>
                    <a:lstStyle/>
                    <a:p>
                      <a:pPr algn="ctr" fontAlgn="b"/>
                      <a:r>
                        <a:rPr lang="en-US" sz="1800" u="none" strike="noStrike" dirty="0">
                          <a:effectLst/>
                          <a:latin typeface="+mn-lt"/>
                        </a:rPr>
                        <a:t>0.208</a:t>
                      </a:r>
                      <a:endParaRPr lang="en-US" sz="1800" b="0" i="0" u="none" strike="noStrike" dirty="0">
                        <a:solidFill>
                          <a:srgbClr val="000000"/>
                        </a:solidFill>
                        <a:effectLst/>
                        <a:latin typeface="+mn-lt"/>
                      </a:endParaRPr>
                    </a:p>
                  </a:txBody>
                  <a:tcPr marL="0" marR="0" marT="0" marB="0" anchor="ctr">
                    <a:solidFill>
                      <a:schemeClr val="accent2">
                        <a:lumMod val="75000"/>
                      </a:schemeClr>
                    </a:solidFill>
                  </a:tcPr>
                </a:tc>
                <a:tc>
                  <a:txBody>
                    <a:bodyPr/>
                    <a:lstStyle/>
                    <a:p>
                      <a:pPr algn="ctr" fontAlgn="b"/>
                      <a:r>
                        <a:rPr lang="en-US" sz="1800" u="none" strike="noStrike" dirty="0">
                          <a:effectLst/>
                          <a:latin typeface="+mn-lt"/>
                        </a:rPr>
                        <a:t>0.118</a:t>
                      </a:r>
                      <a:endParaRPr lang="en-US" sz="1800" b="0" i="0" u="none" strike="noStrike" dirty="0">
                        <a:solidFill>
                          <a:srgbClr val="000000"/>
                        </a:solidFill>
                        <a:effectLst/>
                        <a:latin typeface="+mn-lt"/>
                      </a:endParaRPr>
                    </a:p>
                  </a:txBody>
                  <a:tcPr marL="0" marR="0" marT="0" marB="0" anchor="ctr">
                    <a:solidFill>
                      <a:schemeClr val="accent1"/>
                    </a:solidFill>
                  </a:tcPr>
                </a:tc>
                <a:tc>
                  <a:txBody>
                    <a:bodyPr/>
                    <a:lstStyle/>
                    <a:p>
                      <a:pPr algn="ctr" fontAlgn="b"/>
                      <a:r>
                        <a:rPr lang="en-US" sz="1800" u="none" strike="noStrike" dirty="0">
                          <a:effectLst/>
                          <a:latin typeface="+mn-lt"/>
                        </a:rPr>
                        <a:t>0.603</a:t>
                      </a:r>
                      <a:endParaRPr lang="en-US" sz="1800" b="0" i="0" u="none" strike="noStrike" dirty="0">
                        <a:solidFill>
                          <a:srgbClr val="000000"/>
                        </a:solidFill>
                        <a:effectLst/>
                        <a:latin typeface="+mn-lt"/>
                      </a:endParaRPr>
                    </a:p>
                  </a:txBody>
                  <a:tcPr marL="0" marR="0" marT="0" marB="0" anchor="ctr"/>
                </a:tc>
              </a:tr>
              <a:tr h="261739">
                <a:tc>
                  <a:txBody>
                    <a:bodyPr/>
                    <a:lstStyle/>
                    <a:p>
                      <a:pPr algn="ctr" fontAlgn="b"/>
                      <a:r>
                        <a:rPr lang="en-US" sz="1800" u="none" strike="noStrike" dirty="0" smtClean="0">
                          <a:effectLst/>
                          <a:latin typeface="+mn-lt"/>
                        </a:rPr>
                        <a:t>45-1</a:t>
                      </a:r>
                      <a:endParaRPr lang="en-US" sz="1800" b="0" i="0" u="none" strike="noStrike" dirty="0">
                        <a:solidFill>
                          <a:srgbClr val="000000"/>
                        </a:solidFill>
                        <a:effectLst/>
                        <a:latin typeface="+mn-lt"/>
                      </a:endParaRPr>
                    </a:p>
                  </a:txBody>
                  <a:tcPr marL="0" marR="0" marT="0" marB="0" anchor="ctr"/>
                </a:tc>
                <a:tc>
                  <a:txBody>
                    <a:bodyPr/>
                    <a:lstStyle/>
                    <a:p>
                      <a:pPr algn="ctr" fontAlgn="b"/>
                      <a:r>
                        <a:rPr lang="en-US" sz="1800" u="none" strike="noStrike" dirty="0">
                          <a:effectLst/>
                          <a:latin typeface="+mn-lt"/>
                        </a:rPr>
                        <a:t>-0.002</a:t>
                      </a:r>
                      <a:endParaRPr lang="en-US" sz="1800" b="0" i="0" u="none" strike="noStrike" dirty="0">
                        <a:solidFill>
                          <a:srgbClr val="000000"/>
                        </a:solidFill>
                        <a:effectLst/>
                        <a:latin typeface="+mn-lt"/>
                      </a:endParaRPr>
                    </a:p>
                  </a:txBody>
                  <a:tcPr marL="0" marR="0" marT="0" marB="0" anchor="ctr">
                    <a:solidFill>
                      <a:schemeClr val="accent2">
                        <a:lumMod val="75000"/>
                      </a:schemeClr>
                    </a:solidFill>
                  </a:tcPr>
                </a:tc>
                <a:tc>
                  <a:txBody>
                    <a:bodyPr/>
                    <a:lstStyle/>
                    <a:p>
                      <a:pPr algn="ctr" fontAlgn="b"/>
                      <a:r>
                        <a:rPr lang="en-US" sz="1800" u="none" strike="noStrike" dirty="0">
                          <a:effectLst/>
                          <a:latin typeface="+mn-lt"/>
                        </a:rPr>
                        <a:t>-0.021</a:t>
                      </a:r>
                      <a:endParaRPr lang="en-US" sz="1800" b="0" i="0" u="none" strike="noStrike" dirty="0">
                        <a:solidFill>
                          <a:srgbClr val="000000"/>
                        </a:solidFill>
                        <a:effectLst/>
                        <a:latin typeface="+mn-lt"/>
                      </a:endParaRPr>
                    </a:p>
                  </a:txBody>
                  <a:tcPr marL="0" marR="0" marT="0" marB="0" anchor="ctr">
                    <a:solidFill>
                      <a:schemeClr val="accent1"/>
                    </a:solidFill>
                  </a:tcPr>
                </a:tc>
                <a:tc>
                  <a:txBody>
                    <a:bodyPr/>
                    <a:lstStyle/>
                    <a:p>
                      <a:pPr algn="ctr" fontAlgn="b"/>
                      <a:r>
                        <a:rPr lang="en-US" sz="1800" u="none" strike="noStrike" dirty="0">
                          <a:effectLst/>
                          <a:latin typeface="+mn-lt"/>
                        </a:rPr>
                        <a:t>0.527</a:t>
                      </a:r>
                      <a:endParaRPr lang="en-US" sz="1800" b="0" i="0" u="none" strike="noStrike" dirty="0">
                        <a:solidFill>
                          <a:srgbClr val="000000"/>
                        </a:solidFill>
                        <a:effectLst/>
                        <a:latin typeface="+mn-lt"/>
                      </a:endParaRPr>
                    </a:p>
                  </a:txBody>
                  <a:tcPr marL="0" marR="0" marT="0" marB="0" anchor="ct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0" y="-228600"/>
            <a:ext cx="4114800" cy="1143000"/>
          </a:xfrm>
        </p:spPr>
        <p:txBody>
          <a:bodyPr>
            <a:normAutofit/>
          </a:bodyPr>
          <a:lstStyle/>
          <a:p>
            <a:pPr algn="l"/>
            <a:r>
              <a:rPr lang="en-US" sz="4000" b="1" dirty="0" smtClean="0"/>
              <a:t>Groups of scores</a:t>
            </a:r>
            <a:endParaRPr lang="en-US" sz="4000" b="1" dirty="0"/>
          </a:p>
        </p:txBody>
      </p:sp>
      <p:sp>
        <p:nvSpPr>
          <p:cNvPr id="5" name="Rectangle 4"/>
          <p:cNvSpPr/>
          <p:nvPr/>
        </p:nvSpPr>
        <p:spPr>
          <a:xfrm>
            <a:off x="1447800" y="609600"/>
            <a:ext cx="6096000" cy="830997"/>
          </a:xfrm>
          <a:prstGeom prst="rect">
            <a:avLst/>
          </a:prstGeom>
        </p:spPr>
        <p:txBody>
          <a:bodyPr wrap="square">
            <a:spAutoFit/>
          </a:bodyPr>
          <a:lstStyle/>
          <a:p>
            <a:r>
              <a:rPr lang="en-US" sz="2400" dirty="0" smtClean="0"/>
              <a:t>Measures were grouped into </a:t>
            </a:r>
            <a:r>
              <a:rPr lang="en-US" sz="2400" dirty="0" smtClean="0">
                <a:solidFill>
                  <a:schemeClr val="tx2">
                    <a:lumMod val="60000"/>
                    <a:lumOff val="40000"/>
                  </a:schemeClr>
                </a:solidFill>
              </a:rPr>
              <a:t>three </a:t>
            </a:r>
            <a:r>
              <a:rPr lang="en-US" sz="2400" dirty="0" smtClean="0"/>
              <a:t>categories: </a:t>
            </a:r>
          </a:p>
          <a:p>
            <a:endParaRPr lang="en-US" sz="2400" dirty="0" smtClean="0"/>
          </a:p>
        </p:txBody>
      </p:sp>
      <p:sp>
        <p:nvSpPr>
          <p:cNvPr id="6" name="Rectangle 5"/>
          <p:cNvSpPr/>
          <p:nvPr/>
        </p:nvSpPr>
        <p:spPr>
          <a:xfrm>
            <a:off x="1295400" y="1724561"/>
            <a:ext cx="4572000" cy="1323439"/>
          </a:xfrm>
          <a:prstGeom prst="rect">
            <a:avLst/>
          </a:prstGeom>
        </p:spPr>
        <p:txBody>
          <a:bodyPr>
            <a:spAutoFit/>
          </a:bodyPr>
          <a:lstStyle/>
          <a:p>
            <a:pPr>
              <a:buFont typeface="Arial" pitchFamily="34" charset="0"/>
              <a:buChar char="•"/>
            </a:pPr>
            <a:r>
              <a:rPr lang="en-US" sz="2000" dirty="0" smtClean="0"/>
              <a:t> Spearman's rank correlation coefficient</a:t>
            </a:r>
          </a:p>
          <a:p>
            <a:pPr>
              <a:buFont typeface="Arial" pitchFamily="34" charset="0"/>
              <a:buChar char="•"/>
            </a:pPr>
            <a:r>
              <a:rPr lang="en-US" sz="2000" dirty="0" smtClean="0"/>
              <a:t> Kendall tau </a:t>
            </a:r>
          </a:p>
          <a:p>
            <a:pPr>
              <a:buFont typeface="Arial" pitchFamily="34" charset="0"/>
              <a:buChar char="•"/>
            </a:pPr>
            <a:r>
              <a:rPr lang="en-US" sz="2000" dirty="0" smtClean="0"/>
              <a:t> Rank distance test</a:t>
            </a:r>
          </a:p>
          <a:p>
            <a:pPr>
              <a:buFont typeface="Arial" pitchFamily="34" charset="0"/>
              <a:buChar char="•"/>
            </a:pPr>
            <a:r>
              <a:rPr lang="en-US" sz="2000" dirty="0" smtClean="0"/>
              <a:t> ROC for deleterious mutations</a:t>
            </a:r>
          </a:p>
        </p:txBody>
      </p:sp>
      <p:sp>
        <p:nvSpPr>
          <p:cNvPr id="7" name="Rectangle 6"/>
          <p:cNvSpPr/>
          <p:nvPr/>
        </p:nvSpPr>
        <p:spPr>
          <a:xfrm>
            <a:off x="490201" y="1267361"/>
            <a:ext cx="7434599" cy="461665"/>
          </a:xfrm>
          <a:prstGeom prst="rect">
            <a:avLst/>
          </a:prstGeom>
        </p:spPr>
        <p:txBody>
          <a:bodyPr wrap="none">
            <a:spAutoFit/>
          </a:bodyPr>
          <a:lstStyle/>
          <a:p>
            <a:r>
              <a:rPr lang="en-US" sz="2400" b="1" dirty="0" smtClean="0">
                <a:solidFill>
                  <a:schemeClr val="tx2">
                    <a:lumMod val="60000"/>
                    <a:lumOff val="40000"/>
                  </a:schemeClr>
                </a:solidFill>
              </a:rPr>
              <a:t>(1) </a:t>
            </a:r>
            <a:r>
              <a:rPr lang="en-US" sz="2400" b="1" dirty="0" smtClean="0"/>
              <a:t>Rank-based</a:t>
            </a:r>
            <a:r>
              <a:rPr lang="en-US" sz="2400" dirty="0" smtClean="0"/>
              <a:t> </a:t>
            </a:r>
            <a:r>
              <a:rPr lang="en-US" sz="2400" dirty="0" smtClean="0">
                <a:solidFill>
                  <a:srgbClr val="FF0000"/>
                </a:solidFill>
              </a:rPr>
              <a:t>(don’t change with score transformation): </a:t>
            </a:r>
            <a:endParaRPr lang="en-US" sz="2400" dirty="0">
              <a:solidFill>
                <a:srgbClr val="FF0000"/>
              </a:solidFill>
            </a:endParaRPr>
          </a:p>
        </p:txBody>
      </p:sp>
      <p:sp>
        <p:nvSpPr>
          <p:cNvPr id="8" name="TextBox 7"/>
          <p:cNvSpPr txBox="1"/>
          <p:nvPr/>
        </p:nvSpPr>
        <p:spPr>
          <a:xfrm>
            <a:off x="381000" y="3219271"/>
            <a:ext cx="8610600" cy="1200329"/>
          </a:xfrm>
          <a:prstGeom prst="rect">
            <a:avLst/>
          </a:prstGeom>
          <a:noFill/>
        </p:spPr>
        <p:txBody>
          <a:bodyPr wrap="square" rtlCol="0">
            <a:spAutoFit/>
          </a:bodyPr>
          <a:lstStyle/>
          <a:p>
            <a:r>
              <a:rPr lang="en-US" sz="2400" b="1" dirty="0" smtClean="0"/>
              <a:t>Value-based </a:t>
            </a:r>
            <a:r>
              <a:rPr lang="en-US" sz="2400" dirty="0" smtClean="0"/>
              <a:t>(</a:t>
            </a:r>
            <a:r>
              <a:rPr lang="en-US" sz="2400" dirty="0" smtClean="0">
                <a:solidFill>
                  <a:srgbClr val="FF0000"/>
                </a:solidFill>
              </a:rPr>
              <a:t>differ between original and transformed prediction scores</a:t>
            </a:r>
            <a:r>
              <a:rPr lang="en-US" sz="2400" dirty="0" smtClean="0"/>
              <a:t>) applied to </a:t>
            </a:r>
            <a:r>
              <a:rPr lang="en-US" sz="2400" b="1" dirty="0" smtClean="0">
                <a:solidFill>
                  <a:schemeClr val="tx2">
                    <a:lumMod val="60000"/>
                    <a:lumOff val="40000"/>
                  </a:schemeClr>
                </a:solidFill>
              </a:rPr>
              <a:t>(2)</a:t>
            </a:r>
            <a:r>
              <a:rPr lang="en-US" sz="2400" b="1" dirty="0" smtClean="0"/>
              <a:t> transformed prediction scores</a:t>
            </a:r>
            <a:r>
              <a:rPr lang="en-US" sz="2400" dirty="0" smtClean="0"/>
              <a:t> and </a:t>
            </a:r>
            <a:br>
              <a:rPr lang="en-US" sz="2400" dirty="0" smtClean="0"/>
            </a:br>
            <a:r>
              <a:rPr lang="en-US" sz="2400" dirty="0" smtClean="0"/>
              <a:t>                                 </a:t>
            </a:r>
            <a:r>
              <a:rPr lang="en-US" sz="2400" b="1" dirty="0" smtClean="0">
                <a:solidFill>
                  <a:schemeClr val="tx2">
                    <a:lumMod val="60000"/>
                    <a:lumOff val="40000"/>
                  </a:schemeClr>
                </a:solidFill>
              </a:rPr>
              <a:t>(3)</a:t>
            </a:r>
            <a:r>
              <a:rPr lang="en-US" sz="2400" b="1" dirty="0" smtClean="0"/>
              <a:t> original prediction scores</a:t>
            </a:r>
            <a:r>
              <a:rPr lang="en-US" sz="2400" dirty="0" smtClean="0"/>
              <a:t>:</a:t>
            </a:r>
          </a:p>
        </p:txBody>
      </p:sp>
      <p:sp>
        <p:nvSpPr>
          <p:cNvPr id="9" name="Rectangle 8"/>
          <p:cNvSpPr/>
          <p:nvPr/>
        </p:nvSpPr>
        <p:spPr>
          <a:xfrm>
            <a:off x="1295400" y="4181832"/>
            <a:ext cx="7315200" cy="2523768"/>
          </a:xfrm>
          <a:prstGeom prst="rect">
            <a:avLst/>
          </a:prstGeom>
        </p:spPr>
        <p:txBody>
          <a:bodyPr wrap="square">
            <a:spAutoFit/>
          </a:bodyPr>
          <a:lstStyle/>
          <a:p>
            <a:endParaRPr lang="en-US" dirty="0" smtClean="0"/>
          </a:p>
          <a:p>
            <a:pPr>
              <a:buFont typeface="Arial" pitchFamily="34" charset="0"/>
              <a:buChar char="•"/>
            </a:pPr>
            <a:r>
              <a:rPr lang="en-US" sz="2000" dirty="0" smtClean="0"/>
              <a:t> ROC-like curve for overall mutations categories      </a:t>
            </a:r>
          </a:p>
          <a:p>
            <a:pPr>
              <a:buFont typeface="Arial" pitchFamily="34" charset="0"/>
              <a:buChar char="•"/>
            </a:pPr>
            <a:r>
              <a:rPr lang="en-US" sz="2000" dirty="0" smtClean="0"/>
              <a:t> F1 score for overall categories identification</a:t>
            </a:r>
          </a:p>
          <a:p>
            <a:pPr>
              <a:buFont typeface="Arial" pitchFamily="34" charset="0"/>
              <a:buChar char="•"/>
            </a:pPr>
            <a:r>
              <a:rPr lang="en-US" sz="2000" dirty="0" smtClean="0"/>
              <a:t> MCC (Matthews correlation coefficient)</a:t>
            </a:r>
            <a:r>
              <a:rPr lang="en-US" sz="2000" b="1" dirty="0" smtClean="0"/>
              <a:t> </a:t>
            </a:r>
            <a:r>
              <a:rPr lang="en-US" sz="2000" dirty="0" smtClean="0"/>
              <a:t>for deleterious mutations</a:t>
            </a:r>
          </a:p>
          <a:p>
            <a:pPr>
              <a:buFont typeface="Arial" pitchFamily="34" charset="0"/>
              <a:buChar char="•"/>
            </a:pPr>
            <a:r>
              <a:rPr lang="en-US" sz="2000" dirty="0" smtClean="0"/>
              <a:t> Pearson correlation</a:t>
            </a:r>
          </a:p>
          <a:p>
            <a:pPr>
              <a:buFont typeface="Arial" pitchFamily="34" charset="0"/>
              <a:buChar char="•"/>
            </a:pPr>
            <a:r>
              <a:rPr lang="en-US" sz="2000" dirty="0" smtClean="0"/>
              <a:t> RMSD</a:t>
            </a:r>
          </a:p>
          <a:p>
            <a:pPr>
              <a:buFont typeface="Arial" pitchFamily="34" charset="0"/>
              <a:buChar char="•"/>
            </a:pPr>
            <a:r>
              <a:rPr lang="en-US" sz="2000" dirty="0" smtClean="0"/>
              <a:t> Value distance test</a:t>
            </a:r>
          </a:p>
          <a:p>
            <a:pPr>
              <a:buFont typeface="Arial" pitchFamily="34" charset="0"/>
              <a:buChar char="•"/>
            </a:pPr>
            <a:r>
              <a:rPr lang="en-US" sz="2000" dirty="0" smtClean="0"/>
              <a:t> ROC-like curve for correctly predicted mutations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9" name="Picture 3"/>
          <p:cNvPicPr>
            <a:picLocks noChangeAspect="1" noChangeArrowheads="1"/>
          </p:cNvPicPr>
          <p:nvPr/>
        </p:nvPicPr>
        <p:blipFill>
          <a:blip r:embed="rId3" cstate="print"/>
          <a:srcRect l="2034" r="6317" b="15799"/>
          <a:stretch>
            <a:fillRect/>
          </a:stretch>
        </p:blipFill>
        <p:spPr bwMode="auto">
          <a:xfrm>
            <a:off x="-76200" y="152400"/>
            <a:ext cx="9215322" cy="6781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a:blip r:embed="rId3" cstate="print"/>
          <a:srcRect/>
          <a:stretch>
            <a:fillRect/>
          </a:stretch>
        </p:blipFill>
        <p:spPr bwMode="auto">
          <a:xfrm>
            <a:off x="-257777" y="0"/>
            <a:ext cx="10163777" cy="7391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62000" y="533400"/>
            <a:ext cx="7924800" cy="4031873"/>
          </a:xfrm>
          <a:prstGeom prst="rect">
            <a:avLst/>
          </a:prstGeom>
          <a:noFill/>
        </p:spPr>
        <p:txBody>
          <a:bodyPr wrap="square" rtlCol="0">
            <a:spAutoFit/>
          </a:bodyPr>
          <a:lstStyle/>
          <a:p>
            <a:pPr algn="ctr"/>
            <a:r>
              <a:rPr lang="en-US" sz="3600" b="1" dirty="0" smtClean="0"/>
              <a:t>Combine Scores:</a:t>
            </a:r>
          </a:p>
          <a:p>
            <a:pPr algn="ctr"/>
            <a:r>
              <a:rPr lang="en-US" sz="3600" b="1" dirty="0" smtClean="0"/>
              <a:t> </a:t>
            </a:r>
          </a:p>
          <a:p>
            <a:pPr algn="ctr"/>
            <a:endParaRPr lang="en-US" sz="2400" dirty="0" smtClean="0"/>
          </a:p>
          <a:p>
            <a:pPr algn="ctr"/>
            <a:r>
              <a:rPr lang="en-US" sz="3200" dirty="0" smtClean="0"/>
              <a:t>Average Z-scores within each </a:t>
            </a:r>
            <a:r>
              <a:rPr lang="en-US" sz="3200" dirty="0" smtClean="0">
                <a:solidFill>
                  <a:srgbClr val="0070C0"/>
                </a:solidFill>
              </a:rPr>
              <a:t>category</a:t>
            </a:r>
            <a:r>
              <a:rPr lang="en-US" sz="3200" dirty="0" smtClean="0"/>
              <a:t>; </a:t>
            </a:r>
          </a:p>
          <a:p>
            <a:pPr algn="ctr"/>
            <a:endParaRPr lang="en-US" sz="3200" dirty="0" smtClean="0"/>
          </a:p>
          <a:p>
            <a:pPr algn="ctr"/>
            <a:r>
              <a:rPr lang="en-US" sz="3200" dirty="0" smtClean="0"/>
              <a:t>Sum for categories in each </a:t>
            </a:r>
            <a:r>
              <a:rPr lang="en-US" sz="3200" dirty="0" smtClean="0">
                <a:solidFill>
                  <a:srgbClr val="0070C0"/>
                </a:solidFill>
              </a:rPr>
              <a:t>subset</a:t>
            </a:r>
            <a:r>
              <a:rPr lang="en-US" sz="3200" dirty="0" smtClean="0"/>
              <a:t>;</a:t>
            </a:r>
          </a:p>
          <a:p>
            <a:pPr algn="ctr"/>
            <a:endParaRPr lang="en-US" sz="3200" dirty="0" smtClean="0"/>
          </a:p>
          <a:p>
            <a:pPr algn="ctr"/>
            <a:r>
              <a:rPr lang="en-US" sz="3200" dirty="0" smtClean="0">
                <a:solidFill>
                  <a:srgbClr val="C00000"/>
                </a:solidFill>
              </a:rPr>
              <a:t>Overall score </a:t>
            </a:r>
            <a:r>
              <a:rPr lang="en-US" sz="3200" dirty="0" smtClean="0"/>
              <a:t>= </a:t>
            </a:r>
            <a:r>
              <a:rPr lang="en-US" sz="3200" b="1" dirty="0" smtClean="0"/>
              <a:t>2</a:t>
            </a:r>
            <a:r>
              <a:rPr lang="en-US" sz="3200" dirty="0" smtClean="0"/>
              <a:t>*S1sum + S2sum + S3sum </a:t>
            </a:r>
            <a:endParaRPr lang="en-US" sz="3200" dirty="0"/>
          </a:p>
        </p:txBody>
      </p:sp>
      <p:pic>
        <p:nvPicPr>
          <p:cNvPr id="7" name="Picture 3"/>
          <p:cNvPicPr>
            <a:picLocks noChangeAspect="1" noChangeArrowheads="1"/>
          </p:cNvPicPr>
          <p:nvPr/>
        </p:nvPicPr>
        <p:blipFill>
          <a:blip r:embed="rId3" cstate="print"/>
          <a:srcRect l="2034" r="6317" b="80297"/>
          <a:stretch>
            <a:fillRect/>
          </a:stretch>
        </p:blipFill>
        <p:spPr bwMode="auto">
          <a:xfrm>
            <a:off x="-71322" y="4560970"/>
            <a:ext cx="9215322" cy="123023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0" y="-228600"/>
            <a:ext cx="4114800" cy="1143000"/>
          </a:xfrm>
        </p:spPr>
        <p:txBody>
          <a:bodyPr>
            <a:normAutofit/>
          </a:bodyPr>
          <a:lstStyle/>
          <a:p>
            <a:pPr algn="l"/>
            <a:r>
              <a:rPr lang="en-US" sz="4000" b="1" dirty="0" smtClean="0"/>
              <a:t>Controls!</a:t>
            </a:r>
            <a:endParaRPr lang="en-US" sz="4000" b="1" dirty="0"/>
          </a:p>
        </p:txBody>
      </p:sp>
      <p:sp>
        <p:nvSpPr>
          <p:cNvPr id="5" name="Rectangle 4"/>
          <p:cNvSpPr/>
          <p:nvPr/>
        </p:nvSpPr>
        <p:spPr>
          <a:xfrm>
            <a:off x="4953000" y="609600"/>
            <a:ext cx="4191000" cy="830997"/>
          </a:xfrm>
          <a:prstGeom prst="rect">
            <a:avLst/>
          </a:prstGeom>
        </p:spPr>
        <p:txBody>
          <a:bodyPr wrap="square">
            <a:spAutoFit/>
          </a:bodyPr>
          <a:lstStyle/>
          <a:p>
            <a:r>
              <a:rPr lang="en-US" sz="2400" dirty="0" smtClean="0"/>
              <a:t>“Control ought to be stupid.” </a:t>
            </a:r>
            <a:br>
              <a:rPr lang="en-US" sz="2400" dirty="0" smtClean="0"/>
            </a:br>
            <a:r>
              <a:rPr lang="en-US" sz="2400" dirty="0" smtClean="0"/>
              <a:t>		  </a:t>
            </a:r>
            <a:r>
              <a:rPr lang="en-US" sz="2400" b="1" dirty="0" smtClean="0"/>
              <a:t>V. M. </a:t>
            </a:r>
            <a:r>
              <a:rPr lang="en-US" sz="2400" b="1" dirty="0" err="1" smtClean="0"/>
              <a:t>Stepanov</a:t>
            </a:r>
            <a:endParaRPr lang="en-US" sz="2400" b="1" dirty="0" smtClean="0"/>
          </a:p>
        </p:txBody>
      </p:sp>
      <p:sp>
        <p:nvSpPr>
          <p:cNvPr id="6" name="Rectangle 5"/>
          <p:cNvSpPr/>
          <p:nvPr/>
        </p:nvSpPr>
        <p:spPr>
          <a:xfrm>
            <a:off x="533400" y="1806714"/>
            <a:ext cx="7924800" cy="707886"/>
          </a:xfrm>
          <a:prstGeom prst="rect">
            <a:avLst/>
          </a:prstGeom>
        </p:spPr>
        <p:txBody>
          <a:bodyPr wrap="square">
            <a:spAutoFit/>
          </a:bodyPr>
          <a:lstStyle/>
          <a:p>
            <a:r>
              <a:rPr lang="en-US" sz="2000" dirty="0" smtClean="0"/>
              <a:t>To answer the question: </a:t>
            </a:r>
            <a:br>
              <a:rPr lang="en-US" sz="2000" dirty="0" smtClean="0"/>
            </a:br>
            <a:r>
              <a:rPr lang="en-US" sz="2000" dirty="0" smtClean="0"/>
              <a:t>                </a:t>
            </a:r>
            <a:r>
              <a:rPr lang="en-US" sz="2000" dirty="0" smtClean="0">
                <a:solidFill>
                  <a:srgbClr val="C00000"/>
                </a:solidFill>
              </a:rPr>
              <a:t>How do errors in experimental measurements affect the scores?</a:t>
            </a:r>
          </a:p>
        </p:txBody>
      </p:sp>
      <p:sp>
        <p:nvSpPr>
          <p:cNvPr id="7" name="Rectangle 6"/>
          <p:cNvSpPr/>
          <p:nvPr/>
        </p:nvSpPr>
        <p:spPr>
          <a:xfrm>
            <a:off x="490201" y="1267361"/>
            <a:ext cx="2731902" cy="461665"/>
          </a:xfrm>
          <a:prstGeom prst="rect">
            <a:avLst/>
          </a:prstGeom>
        </p:spPr>
        <p:txBody>
          <a:bodyPr wrap="none">
            <a:spAutoFit/>
          </a:bodyPr>
          <a:lstStyle/>
          <a:p>
            <a:r>
              <a:rPr lang="en-US" sz="2400" b="1" dirty="0" smtClean="0">
                <a:solidFill>
                  <a:schemeClr val="tx2">
                    <a:lumMod val="60000"/>
                    <a:lumOff val="40000"/>
                  </a:schemeClr>
                </a:solidFill>
              </a:rPr>
              <a:t>(1) </a:t>
            </a:r>
            <a:r>
              <a:rPr lang="en-US" sz="2400" b="1" dirty="0" smtClean="0"/>
              <a:t>Positive control</a:t>
            </a:r>
            <a:r>
              <a:rPr lang="en-US" sz="2400" dirty="0" smtClean="0">
                <a:solidFill>
                  <a:srgbClr val="FF0000"/>
                </a:solidFill>
              </a:rPr>
              <a:t> </a:t>
            </a:r>
            <a:endParaRPr lang="en-US" sz="2400" dirty="0">
              <a:solidFill>
                <a:srgbClr val="FF0000"/>
              </a:solidFill>
            </a:endParaRPr>
          </a:p>
        </p:txBody>
      </p:sp>
      <p:sp>
        <p:nvSpPr>
          <p:cNvPr id="10" name="Rectangle 9"/>
          <p:cNvSpPr/>
          <p:nvPr/>
        </p:nvSpPr>
        <p:spPr>
          <a:xfrm>
            <a:off x="2438400" y="2819400"/>
            <a:ext cx="4648200" cy="461665"/>
          </a:xfrm>
          <a:prstGeom prst="rect">
            <a:avLst/>
          </a:prstGeom>
        </p:spPr>
        <p:txBody>
          <a:bodyPr wrap="square">
            <a:spAutoFit/>
          </a:bodyPr>
          <a:lstStyle/>
          <a:p>
            <a:r>
              <a:rPr lang="en-US" sz="2400" b="1" dirty="0" smtClean="0"/>
              <a:t>I251K</a:t>
            </a:r>
            <a:r>
              <a:rPr lang="en-US" sz="2400" dirty="0" smtClean="0"/>
              <a:t>        1.24    +/-   0.32</a:t>
            </a:r>
            <a:endParaRPr lang="en-US" sz="2400" dirty="0" smtClean="0">
              <a:solidFill>
                <a:srgbClr val="C00000"/>
              </a:solidFill>
            </a:endParaRPr>
          </a:p>
        </p:txBody>
      </p:sp>
      <p:sp>
        <p:nvSpPr>
          <p:cNvPr id="11" name="Rectangle 10"/>
          <p:cNvSpPr/>
          <p:nvPr/>
        </p:nvSpPr>
        <p:spPr>
          <a:xfrm>
            <a:off x="3429000" y="3505200"/>
            <a:ext cx="1066800" cy="461665"/>
          </a:xfrm>
          <a:prstGeom prst="rect">
            <a:avLst/>
          </a:prstGeom>
        </p:spPr>
        <p:txBody>
          <a:bodyPr wrap="square">
            <a:spAutoFit/>
          </a:bodyPr>
          <a:lstStyle/>
          <a:p>
            <a:r>
              <a:rPr lang="en-US" sz="2400" b="1" dirty="0" smtClean="0">
                <a:solidFill>
                  <a:srgbClr val="0070C0"/>
                </a:solidFill>
              </a:rPr>
              <a:t>mean</a:t>
            </a:r>
            <a:endParaRPr lang="en-US" sz="2400" dirty="0" smtClean="0">
              <a:solidFill>
                <a:srgbClr val="0070C0"/>
              </a:solidFill>
            </a:endParaRPr>
          </a:p>
        </p:txBody>
      </p:sp>
      <p:sp>
        <p:nvSpPr>
          <p:cNvPr id="12" name="Rectangle 11"/>
          <p:cNvSpPr/>
          <p:nvPr/>
        </p:nvSpPr>
        <p:spPr>
          <a:xfrm>
            <a:off x="4953000" y="3352800"/>
            <a:ext cx="1447800" cy="830997"/>
          </a:xfrm>
          <a:prstGeom prst="rect">
            <a:avLst/>
          </a:prstGeom>
        </p:spPr>
        <p:txBody>
          <a:bodyPr wrap="square">
            <a:spAutoFit/>
          </a:bodyPr>
          <a:lstStyle/>
          <a:p>
            <a:r>
              <a:rPr lang="en-US" sz="2400" b="1" dirty="0" smtClean="0">
                <a:solidFill>
                  <a:srgbClr val="0070C0"/>
                </a:solidFill>
              </a:rPr>
              <a:t>standard deviation</a:t>
            </a:r>
            <a:endParaRPr lang="en-US" sz="2400" dirty="0" smtClean="0">
              <a:solidFill>
                <a:srgbClr val="0070C0"/>
              </a:solidFill>
            </a:endParaRPr>
          </a:p>
        </p:txBody>
      </p:sp>
      <p:cxnSp>
        <p:nvCxnSpPr>
          <p:cNvPr id="14" name="Straight Arrow Connector 13"/>
          <p:cNvCxnSpPr>
            <a:stCxn id="11" idx="0"/>
          </p:cNvCxnSpPr>
          <p:nvPr/>
        </p:nvCxnSpPr>
        <p:spPr>
          <a:xfrm flipV="1">
            <a:off x="3962400" y="3200400"/>
            <a:ext cx="1524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flipV="1">
            <a:off x="5486400" y="3200400"/>
            <a:ext cx="1143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2590800" y="4191000"/>
            <a:ext cx="4953000" cy="523220"/>
          </a:xfrm>
          <a:prstGeom prst="rect">
            <a:avLst/>
          </a:prstGeom>
        </p:spPr>
        <p:txBody>
          <a:bodyPr wrap="square">
            <a:spAutoFit/>
          </a:bodyPr>
          <a:lstStyle/>
          <a:p>
            <a:r>
              <a:rPr lang="en-US" sz="2800" b="1" dirty="0" smtClean="0">
                <a:solidFill>
                  <a:srgbClr val="0070C0"/>
                </a:solidFill>
              </a:rPr>
              <a:t>assume Gaussian distribution</a:t>
            </a:r>
            <a:endParaRPr lang="en-US" sz="2800" dirty="0" smtClean="0">
              <a:solidFill>
                <a:srgbClr val="0070C0"/>
              </a:solidFill>
            </a:endParaRPr>
          </a:p>
        </p:txBody>
      </p:sp>
      <p:sp>
        <p:nvSpPr>
          <p:cNvPr id="18" name="Rectangle 17"/>
          <p:cNvSpPr/>
          <p:nvPr/>
        </p:nvSpPr>
        <p:spPr>
          <a:xfrm>
            <a:off x="838200" y="5200471"/>
            <a:ext cx="7848600" cy="1200329"/>
          </a:xfrm>
          <a:prstGeom prst="rect">
            <a:avLst/>
          </a:prstGeom>
        </p:spPr>
        <p:txBody>
          <a:bodyPr wrap="square">
            <a:spAutoFit/>
          </a:bodyPr>
          <a:lstStyle/>
          <a:p>
            <a:r>
              <a:rPr lang="en-US" sz="2400" b="1" dirty="0" smtClean="0"/>
              <a:t>Generate a “perfect” prediction: </a:t>
            </a:r>
            <a:br>
              <a:rPr lang="en-US" sz="2400" b="1" dirty="0" smtClean="0"/>
            </a:br>
            <a:r>
              <a:rPr lang="en-US" sz="2400" dirty="0" smtClean="0"/>
              <a:t>for each mutation, generate a Gaussian random variable with the mean and standard deviation set to </a:t>
            </a:r>
            <a:r>
              <a:rPr lang="en-US" sz="2400" dirty="0" smtClean="0">
                <a:solidFill>
                  <a:srgbClr val="C00000"/>
                </a:solidFill>
              </a:rPr>
              <a:t>experimental values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7" grpId="0"/>
      <p:bldP spid="1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0" y="-228600"/>
            <a:ext cx="4114800" cy="1143000"/>
          </a:xfrm>
        </p:spPr>
        <p:txBody>
          <a:bodyPr>
            <a:normAutofit/>
          </a:bodyPr>
          <a:lstStyle/>
          <a:p>
            <a:pPr algn="l"/>
            <a:r>
              <a:rPr lang="en-US" sz="4000" b="1" dirty="0" smtClean="0"/>
              <a:t>Controls!</a:t>
            </a:r>
            <a:endParaRPr lang="en-US" sz="4000" b="1" dirty="0"/>
          </a:p>
        </p:txBody>
      </p:sp>
      <p:sp>
        <p:nvSpPr>
          <p:cNvPr id="5" name="Rectangle 4"/>
          <p:cNvSpPr/>
          <p:nvPr/>
        </p:nvSpPr>
        <p:spPr>
          <a:xfrm>
            <a:off x="4953000" y="609600"/>
            <a:ext cx="4191000" cy="830997"/>
          </a:xfrm>
          <a:prstGeom prst="rect">
            <a:avLst/>
          </a:prstGeom>
        </p:spPr>
        <p:txBody>
          <a:bodyPr wrap="square">
            <a:spAutoFit/>
          </a:bodyPr>
          <a:lstStyle/>
          <a:p>
            <a:r>
              <a:rPr lang="en-US" sz="2400" dirty="0" smtClean="0"/>
              <a:t>“Control ought to be stupid.” </a:t>
            </a:r>
            <a:br>
              <a:rPr lang="en-US" sz="2400" dirty="0" smtClean="0"/>
            </a:br>
            <a:r>
              <a:rPr lang="en-US" sz="2400" dirty="0" smtClean="0"/>
              <a:t>		  </a:t>
            </a:r>
            <a:r>
              <a:rPr lang="en-US" sz="2400" b="1" dirty="0" smtClean="0"/>
              <a:t>V. M. </a:t>
            </a:r>
            <a:r>
              <a:rPr lang="en-US" sz="2400" b="1" dirty="0" err="1" smtClean="0"/>
              <a:t>Stepanov</a:t>
            </a:r>
            <a:endParaRPr lang="en-US" sz="2400" b="1" dirty="0" smtClean="0"/>
          </a:p>
        </p:txBody>
      </p:sp>
      <p:sp>
        <p:nvSpPr>
          <p:cNvPr id="6" name="Rectangle 5"/>
          <p:cNvSpPr/>
          <p:nvPr/>
        </p:nvSpPr>
        <p:spPr>
          <a:xfrm>
            <a:off x="533400" y="1374576"/>
            <a:ext cx="8458200" cy="1015663"/>
          </a:xfrm>
          <a:prstGeom prst="rect">
            <a:avLst/>
          </a:prstGeom>
        </p:spPr>
        <p:txBody>
          <a:bodyPr wrap="square">
            <a:spAutoFit/>
          </a:bodyPr>
          <a:lstStyle/>
          <a:p>
            <a:r>
              <a:rPr lang="en-US" sz="2000" dirty="0" smtClean="0"/>
              <a:t>To answer the question: </a:t>
            </a:r>
            <a:br>
              <a:rPr lang="en-US" sz="2000" dirty="0" smtClean="0"/>
            </a:br>
            <a:r>
              <a:rPr lang="en-US" sz="2000" dirty="0" smtClean="0"/>
              <a:t>        </a:t>
            </a:r>
            <a:r>
              <a:rPr lang="en-US" sz="2000" dirty="0" smtClean="0">
                <a:solidFill>
                  <a:srgbClr val="C00000"/>
                </a:solidFill>
              </a:rPr>
              <a:t>How does a predictor based on amino acid usage in positions of </a:t>
            </a:r>
            <a:br>
              <a:rPr lang="en-US" sz="2000" dirty="0" smtClean="0">
                <a:solidFill>
                  <a:srgbClr val="C00000"/>
                </a:solidFill>
              </a:rPr>
            </a:br>
            <a:r>
              <a:rPr lang="en-US" sz="2000" dirty="0" smtClean="0">
                <a:solidFill>
                  <a:srgbClr val="C00000"/>
                </a:solidFill>
              </a:rPr>
              <a:t>        a multiple sequence alignment compares to submitted predictions?</a:t>
            </a:r>
          </a:p>
        </p:txBody>
      </p:sp>
      <p:sp>
        <p:nvSpPr>
          <p:cNvPr id="7" name="Rectangle 6"/>
          <p:cNvSpPr/>
          <p:nvPr/>
        </p:nvSpPr>
        <p:spPr>
          <a:xfrm>
            <a:off x="490201" y="914400"/>
            <a:ext cx="2775183" cy="461665"/>
          </a:xfrm>
          <a:prstGeom prst="rect">
            <a:avLst/>
          </a:prstGeom>
        </p:spPr>
        <p:txBody>
          <a:bodyPr wrap="none">
            <a:spAutoFit/>
          </a:bodyPr>
          <a:lstStyle/>
          <a:p>
            <a:r>
              <a:rPr lang="en-US" sz="2400" b="1" dirty="0" smtClean="0">
                <a:solidFill>
                  <a:schemeClr val="tx2">
                    <a:lumMod val="60000"/>
                    <a:lumOff val="40000"/>
                  </a:schemeClr>
                </a:solidFill>
              </a:rPr>
              <a:t>(2) </a:t>
            </a:r>
            <a:r>
              <a:rPr lang="en-US" sz="2400" b="1" dirty="0" smtClean="0"/>
              <a:t>Negative control</a:t>
            </a:r>
            <a:r>
              <a:rPr lang="en-US" sz="2400" dirty="0" smtClean="0">
                <a:solidFill>
                  <a:srgbClr val="FF0000"/>
                </a:solidFill>
              </a:rPr>
              <a:t> </a:t>
            </a:r>
            <a:endParaRPr lang="en-US" sz="2400" dirty="0">
              <a:solidFill>
                <a:srgbClr val="FF0000"/>
              </a:solidFill>
            </a:endParaRPr>
          </a:p>
        </p:txBody>
      </p:sp>
      <p:sp>
        <p:nvSpPr>
          <p:cNvPr id="18" name="Rectangle 17"/>
          <p:cNvSpPr/>
          <p:nvPr/>
        </p:nvSpPr>
        <p:spPr>
          <a:xfrm>
            <a:off x="381000" y="2486085"/>
            <a:ext cx="8534400" cy="4524315"/>
          </a:xfrm>
          <a:prstGeom prst="rect">
            <a:avLst/>
          </a:prstGeom>
        </p:spPr>
        <p:txBody>
          <a:bodyPr wrap="square">
            <a:spAutoFit/>
          </a:bodyPr>
          <a:lstStyle/>
          <a:p>
            <a:r>
              <a:rPr lang="en-US" sz="2400" b="1" dirty="0" smtClean="0"/>
              <a:t>Generate a “dummy” prediction: </a:t>
            </a:r>
            <a:br>
              <a:rPr lang="en-US" sz="2400" b="1" dirty="0" smtClean="0"/>
            </a:br>
            <a:r>
              <a:rPr lang="en-US" sz="2400" dirty="0" smtClean="0"/>
              <a:t>for each mutation, compute the score: </a:t>
            </a:r>
          </a:p>
          <a:p>
            <a:endParaRPr lang="en-US" sz="2400" dirty="0" smtClean="0"/>
          </a:p>
          <a:p>
            <a:endParaRPr lang="en-US" sz="2400" dirty="0" smtClean="0"/>
          </a:p>
          <a:p>
            <a:endParaRPr lang="en-US" sz="2400" dirty="0" smtClean="0"/>
          </a:p>
          <a:p>
            <a:r>
              <a:rPr lang="en-US" sz="2400" i="1" dirty="0" smtClean="0"/>
              <a:t>P</a:t>
            </a:r>
            <a:r>
              <a:rPr lang="en-US" i="1" dirty="0" smtClean="0"/>
              <a:t>w</a:t>
            </a:r>
            <a:r>
              <a:rPr lang="en-US" sz="2400" dirty="0" smtClean="0"/>
              <a:t>, the probability of wild type or </a:t>
            </a:r>
            <a:r>
              <a:rPr lang="en-US" sz="2400" i="1" dirty="0" smtClean="0"/>
              <a:t>P</a:t>
            </a:r>
            <a:r>
              <a:rPr lang="en-US" i="1" dirty="0" smtClean="0"/>
              <a:t>m</a:t>
            </a:r>
            <a:r>
              <a:rPr lang="en-US" sz="2400" dirty="0" smtClean="0"/>
              <a:t> mutated residue in multiple sequence alignment; q, the background amino acid frequencies of Robinson and Robinson. If more than one mutation – add these values. Rank mutations by these scores and assign experimental value with that rank (the same as </a:t>
            </a:r>
            <a:r>
              <a:rPr lang="en-US" sz="2400" dirty="0" err="1" smtClean="0"/>
              <a:t>quantile</a:t>
            </a:r>
            <a:r>
              <a:rPr lang="en-US" sz="2400" dirty="0" smtClean="0"/>
              <a:t> transformation we apply to predictions).</a:t>
            </a:r>
          </a:p>
          <a:p>
            <a:endParaRPr lang="en-US" sz="2400" dirty="0" smtClean="0"/>
          </a:p>
        </p:txBody>
      </p:sp>
      <p:pic>
        <p:nvPicPr>
          <p:cNvPr id="13" name="Picture 3"/>
          <p:cNvPicPr>
            <a:picLocks noChangeAspect="1" noChangeArrowheads="1"/>
          </p:cNvPicPr>
          <p:nvPr/>
        </p:nvPicPr>
        <p:blipFill>
          <a:blip r:embed="rId2" cstate="print"/>
          <a:srcRect/>
          <a:stretch>
            <a:fillRect/>
          </a:stretch>
        </p:blipFill>
        <p:spPr bwMode="auto">
          <a:xfrm>
            <a:off x="2819400" y="3276600"/>
            <a:ext cx="3429000" cy="100059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937" r="6766"/>
          <a:stretch/>
        </p:blipFill>
        <p:spPr bwMode="auto">
          <a:xfrm>
            <a:off x="249538" y="1066800"/>
            <a:ext cx="8894462" cy="5552917"/>
          </a:xfrm>
          <a:prstGeom prst="rect">
            <a:avLst/>
          </a:prstGeom>
          <a:noFill/>
        </p:spPr>
      </p:pic>
      <p:sp>
        <p:nvSpPr>
          <p:cNvPr id="2" name="Title 1"/>
          <p:cNvSpPr txBox="1">
            <a:spLocks/>
          </p:cNvSpPr>
          <p:nvPr/>
        </p:nvSpPr>
        <p:spPr>
          <a:xfrm>
            <a:off x="2362200" y="304800"/>
            <a:ext cx="4953000" cy="1143000"/>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tx1"/>
                </a:solidFill>
                <a:effectLst/>
                <a:uLnTx/>
                <a:uFillTx/>
                <a:latin typeface="+mj-lt"/>
                <a:ea typeface="+mj-ea"/>
                <a:cs typeface="+mj-cs"/>
              </a:rPr>
              <a:t>Let’s see the results!</a:t>
            </a:r>
            <a:endParaRPr kumimoji="0" lang="en-US" sz="4000" b="1" i="0" u="none" strike="noStrike" kern="1200" cap="none" spc="0" normalizeH="0" baseline="0" noProof="0" dirty="0">
              <a:ln>
                <a:noFill/>
              </a:ln>
              <a:solidFill>
                <a:schemeClr val="tx1"/>
              </a:solidFill>
              <a:effectLst/>
              <a:uLnTx/>
              <a:uFillTx/>
              <a:latin typeface="+mj-lt"/>
              <a:ea typeface="+mj-ea"/>
              <a:cs typeface="+mj-cs"/>
            </a:endParaRPr>
          </a:p>
        </p:txBody>
      </p:sp>
      <p:pic>
        <p:nvPicPr>
          <p:cNvPr id="244738" name="Picture 2" descr="C:\Nick\MISC\zscore_sub1_twopos.png"/>
          <p:cNvPicPr>
            <a:picLocks noChangeAspect="1" noChangeArrowheads="1"/>
          </p:cNvPicPr>
          <p:nvPr/>
        </p:nvPicPr>
        <p:blipFill>
          <a:blip r:embed="rId3" cstate="print"/>
          <a:srcRect l="5556" r="8333"/>
          <a:stretch>
            <a:fillRect/>
          </a:stretch>
        </p:blipFill>
        <p:spPr bwMode="auto">
          <a:xfrm>
            <a:off x="207815" y="1066800"/>
            <a:ext cx="8788428" cy="5562600"/>
          </a:xfrm>
          <a:prstGeom prst="rect">
            <a:avLst/>
          </a:prstGeom>
          <a:noFill/>
        </p:spPr>
      </p:pic>
      <p:sp>
        <p:nvSpPr>
          <p:cNvPr id="4" name="Rectangle 3"/>
          <p:cNvSpPr/>
          <p:nvPr/>
        </p:nvSpPr>
        <p:spPr>
          <a:xfrm>
            <a:off x="1295400" y="2819400"/>
            <a:ext cx="457200" cy="3124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752600" y="2819400"/>
            <a:ext cx="1600200" cy="3124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352800" y="2819400"/>
            <a:ext cx="457200" cy="3124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810000" y="2819400"/>
            <a:ext cx="4953000" cy="3124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47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xit" presetSubtype="10" fill="hold" grpId="0" nodeType="clickEffect">
                                  <p:stCondLst>
                                    <p:cond delay="0"/>
                                  </p:stCondLst>
                                  <p:childTnLst>
                                    <p:animEffect transition="out" filter="blinds(horizontal)">
                                      <p:cBhvr>
                                        <p:cTn id="10" dur="500"/>
                                        <p:tgtEl>
                                          <p:spTgt spid="6"/>
                                        </p:tgtEl>
                                      </p:cBhvr>
                                    </p:animEffect>
                                    <p:set>
                                      <p:cBhvr>
                                        <p:cTn id="11" dur="1" fill="hold">
                                          <p:stCondLst>
                                            <p:cond delay="499"/>
                                          </p:stCondLst>
                                        </p:cTn>
                                        <p:tgtEl>
                                          <p:spTgt spid="6"/>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5" presetClass="exit" presetSubtype="10" fill="hold" grpId="0" nodeType="clickEffect">
                                  <p:stCondLst>
                                    <p:cond delay="0"/>
                                  </p:stCondLst>
                                  <p:childTnLst>
                                    <p:animEffect transition="out" filter="checkerboard(across)">
                                      <p:cBhvr>
                                        <p:cTn id="15" dur="500"/>
                                        <p:tgtEl>
                                          <p:spTgt spid="5"/>
                                        </p:tgtEl>
                                      </p:cBhvr>
                                    </p:animEffect>
                                    <p:set>
                                      <p:cBhvr>
                                        <p:cTn id="16" dur="1" fill="hold">
                                          <p:stCondLst>
                                            <p:cond delay="499"/>
                                          </p:stCondLst>
                                        </p:cTn>
                                        <p:tgtEl>
                                          <p:spTgt spid="5"/>
                                        </p:tgtEl>
                                        <p:attrNameLst>
                                          <p:attrName>style.visibility</p:attrName>
                                        </p:attrNameLst>
                                      </p:cBhvr>
                                      <p:to>
                                        <p:strVal val="hidden"/>
                                      </p:to>
                                    </p:set>
                                  </p:childTnLst>
                                </p:cTn>
                              </p:par>
                              <p:par>
                                <p:cTn id="17" presetID="5" presetClass="exit" presetSubtype="10" fill="hold" grpId="0" nodeType="withEffect">
                                  <p:stCondLst>
                                    <p:cond delay="0"/>
                                  </p:stCondLst>
                                  <p:childTnLst>
                                    <p:animEffect transition="out" filter="checkerboard(across)">
                                      <p:cBhvr>
                                        <p:cTn id="18" dur="500"/>
                                        <p:tgtEl>
                                          <p:spTgt spid="7"/>
                                        </p:tgtEl>
                                      </p:cBhvr>
                                    </p:animEffect>
                                    <p:set>
                                      <p:cBhvr>
                                        <p:cTn id="19"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362200" y="304800"/>
            <a:ext cx="4953000" cy="1143000"/>
          </a:xfrm>
          <a:prstGeom prst="rect">
            <a:avLst/>
          </a:prstGeom>
        </p:spPr>
        <p:txBody>
          <a:bodyP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tx1"/>
                </a:solidFill>
                <a:effectLst/>
                <a:uLnTx/>
                <a:uFillTx/>
                <a:latin typeface="+mj-lt"/>
                <a:ea typeface="+mj-ea"/>
                <a:cs typeface="+mj-cs"/>
              </a:rPr>
              <a:t>Let’s see the results!</a:t>
            </a:r>
            <a:endParaRPr kumimoji="0" lang="en-US" sz="4000" b="1" i="0" u="none" strike="noStrike" kern="1200" cap="none" spc="0" normalizeH="0" baseline="0" noProof="0" dirty="0">
              <a:ln>
                <a:noFill/>
              </a:ln>
              <a:solidFill>
                <a:schemeClr val="tx1"/>
              </a:solidFill>
              <a:effectLst/>
              <a:uLnTx/>
              <a:uFillTx/>
              <a:latin typeface="+mj-lt"/>
              <a:ea typeface="+mj-ea"/>
              <a:cs typeface="+mj-cs"/>
            </a:endParaRPr>
          </a:p>
        </p:txBody>
      </p:sp>
      <p:pic>
        <p:nvPicPr>
          <p:cNvPr id="24473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937" r="6766"/>
          <a:stretch/>
        </p:blipFill>
        <p:spPr bwMode="auto">
          <a:xfrm>
            <a:off x="249538" y="1066800"/>
            <a:ext cx="8894462" cy="5552917"/>
          </a:xfrm>
          <a:prstGeom prst="rect">
            <a:avLst/>
          </a:prstGeom>
          <a:noFill/>
        </p:spPr>
      </p:pic>
      <p:sp>
        <p:nvSpPr>
          <p:cNvPr id="4" name="Rectangle 3"/>
          <p:cNvSpPr/>
          <p:nvPr/>
        </p:nvSpPr>
        <p:spPr>
          <a:xfrm>
            <a:off x="1295399" y="2549770"/>
            <a:ext cx="457200" cy="3124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flipH="1">
            <a:off x="3657600" y="3657600"/>
            <a:ext cx="152400" cy="609600"/>
          </a:xfrm>
          <a:prstGeom prst="straightConnector1">
            <a:avLst/>
          </a:prstGeom>
          <a:ln w="34925">
            <a:solidFill>
              <a:schemeClr val="tx1"/>
            </a:solidFill>
            <a:headEnd type="none"/>
            <a:tailEnd type="stealth" w="med" len="lg"/>
          </a:ln>
        </p:spPr>
        <p:style>
          <a:lnRef idx="1">
            <a:schemeClr val="accent1"/>
          </a:lnRef>
          <a:fillRef idx="0">
            <a:schemeClr val="accent1"/>
          </a:fillRef>
          <a:effectRef idx="0">
            <a:schemeClr val="accent1"/>
          </a:effectRef>
          <a:fontRef idx="minor">
            <a:schemeClr val="tx1"/>
          </a:fontRef>
        </p:style>
      </p:cxnSp>
      <p:sp>
        <p:nvSpPr>
          <p:cNvPr id="11" name="Title 1"/>
          <p:cNvSpPr txBox="1">
            <a:spLocks/>
          </p:cNvSpPr>
          <p:nvPr/>
        </p:nvSpPr>
        <p:spPr>
          <a:xfrm>
            <a:off x="2971800" y="3124200"/>
            <a:ext cx="1752600" cy="609600"/>
          </a:xfrm>
          <a:prstGeom prst="rect">
            <a:avLst/>
          </a:prstGeom>
        </p:spPr>
        <p:txBody>
          <a:bodyPr>
            <a:normAutofit fontScale="7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2800" b="1" dirty="0" smtClean="0">
                <a:latin typeface="+mj-lt"/>
                <a:ea typeface="+mj-ea"/>
                <a:cs typeface="+mj-cs"/>
              </a:rPr>
              <a:t>“n</a:t>
            </a:r>
            <a:r>
              <a:rPr kumimoji="0" lang="en-US" sz="2800" b="1" i="0" u="none" strike="noStrike" kern="1200" cap="none" spc="0" normalizeH="0" baseline="0" noProof="0" dirty="0" err="1" smtClean="0">
                <a:ln>
                  <a:noFill/>
                </a:ln>
                <a:solidFill>
                  <a:schemeClr val="tx1"/>
                </a:solidFill>
                <a:effectLst/>
                <a:uLnTx/>
                <a:uFillTx/>
                <a:latin typeface="+mj-lt"/>
                <a:ea typeface="+mj-ea"/>
                <a:cs typeface="+mj-cs"/>
              </a:rPr>
              <a:t>egative</a:t>
            </a:r>
            <a:r>
              <a:rPr kumimoji="0" lang="en-US" sz="2800" b="1" i="0" u="none" strike="noStrike" kern="1200" cap="none" spc="0" normalizeH="0" baseline="0" noProof="0" dirty="0" smtClean="0">
                <a:ln>
                  <a:noFill/>
                </a:ln>
                <a:solidFill>
                  <a:schemeClr val="tx1"/>
                </a:solidFill>
                <a:effectLst/>
                <a:uLnTx/>
                <a:uFillTx/>
                <a:latin typeface="+mj-lt"/>
                <a:ea typeface="+mj-ea"/>
                <a:cs typeface="+mj-cs"/>
              </a:rPr>
              <a: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mj-lt"/>
                <a:ea typeface="+mj-ea"/>
                <a:cs typeface="+mj-cs"/>
              </a:rPr>
              <a:t>control</a:t>
            </a:r>
            <a:endParaRPr kumimoji="0" lang="en-US" sz="2800" b="1" i="0" u="none" strike="noStrike" kern="1200" cap="none" spc="0" normalizeH="0" baseline="0" noProof="0" dirty="0">
              <a:ln>
                <a:noFill/>
              </a:ln>
              <a:solidFill>
                <a:schemeClr val="tx1"/>
              </a:solidFill>
              <a:effectLst/>
              <a:uLnTx/>
              <a:uFillTx/>
              <a:latin typeface="+mj-lt"/>
              <a:ea typeface="+mj-ea"/>
              <a:cs typeface="+mj-cs"/>
            </a:endParaRPr>
          </a:p>
        </p:txBody>
      </p:sp>
      <p:sp>
        <p:nvSpPr>
          <p:cNvPr id="12" name="32-Point Star 11"/>
          <p:cNvSpPr/>
          <p:nvPr/>
        </p:nvSpPr>
        <p:spPr>
          <a:xfrm>
            <a:off x="1371599" y="5961185"/>
            <a:ext cx="2514601" cy="381000"/>
          </a:xfrm>
          <a:prstGeom prst="star32">
            <a:avLst>
              <a:gd name="adj" fmla="val 38461"/>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txBox="1">
            <a:spLocks/>
          </p:cNvSpPr>
          <p:nvPr/>
        </p:nvSpPr>
        <p:spPr>
          <a:xfrm>
            <a:off x="914400" y="6324600"/>
            <a:ext cx="3276600" cy="609600"/>
          </a:xfrm>
          <a:prstGeom prst="rect">
            <a:avLst/>
          </a:prstGeom>
        </p:spPr>
        <p:txBody>
          <a:bodyPr>
            <a:normAutofit fontScale="7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2800" b="1" dirty="0" smtClean="0">
                <a:solidFill>
                  <a:srgbClr val="C00000"/>
                </a:solidFill>
                <a:latin typeface="+mj-lt"/>
                <a:ea typeface="+mj-ea"/>
                <a:cs typeface="+mj-cs"/>
              </a:rPr>
              <a:t>Only 4 groups (3 people) did better than negative control!</a:t>
            </a:r>
            <a:endParaRPr kumimoji="0" lang="en-US" sz="2800" b="1" i="0" u="none" strike="noStrike" kern="1200" cap="none" spc="0" normalizeH="0" baseline="0" noProof="0" dirty="0">
              <a:ln>
                <a:noFill/>
              </a:ln>
              <a:solidFill>
                <a:srgbClr val="C00000"/>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1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b="1" dirty="0" smtClean="0">
                <a:solidFill>
                  <a:srgbClr val="C00000"/>
                </a:solidFill>
              </a:rPr>
              <a:t>Final ranking for the SUMO-</a:t>
            </a:r>
            <a:r>
              <a:rPr lang="en-US" b="1" dirty="0" err="1" smtClean="0">
                <a:solidFill>
                  <a:srgbClr val="C00000"/>
                </a:solidFill>
              </a:rPr>
              <a:t>lig</a:t>
            </a:r>
            <a:endParaRPr lang="en-US" b="1" dirty="0">
              <a:solidFill>
                <a:srgbClr val="C00000"/>
              </a:solidFill>
            </a:endParaRPr>
          </a:p>
        </p:txBody>
      </p:sp>
      <p:pic>
        <p:nvPicPr>
          <p:cNvPr id="3" name="Picture 2"/>
          <p:cNvPicPr>
            <a:picLocks noChangeAspect="1"/>
          </p:cNvPicPr>
          <p:nvPr/>
        </p:nvPicPr>
        <p:blipFill>
          <a:blip r:embed="rId3" cstate="print"/>
          <a:stretch>
            <a:fillRect/>
          </a:stretch>
        </p:blipFill>
        <p:spPr>
          <a:xfrm>
            <a:off x="76200" y="914400"/>
            <a:ext cx="9006879" cy="5218771"/>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447800" y="76200"/>
            <a:ext cx="5867400" cy="6553200"/>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24000" y="-248478"/>
            <a:ext cx="6096000" cy="7086600"/>
            <a:chOff x="2154238" y="34925"/>
            <a:chExt cx="3522662" cy="3539154"/>
          </a:xfrm>
        </p:grpSpPr>
        <p:pic>
          <p:nvPicPr>
            <p:cNvPr id="246786" name="Picture 2" descr="C:\Nick\MISC\Screenshot - 3_25_2016 , 3_06_57 AM.png"/>
            <p:cNvPicPr>
              <a:picLocks noChangeAspect="1" noChangeArrowheads="1"/>
            </p:cNvPicPr>
            <p:nvPr/>
          </p:nvPicPr>
          <p:blipFill>
            <a:blip r:embed="rId3" cstate="print"/>
            <a:srcRect b="32928"/>
            <a:stretch>
              <a:fillRect/>
            </a:stretch>
          </p:blipFill>
          <p:spPr bwMode="auto">
            <a:xfrm>
              <a:off x="2154238" y="34925"/>
              <a:ext cx="790575" cy="3539154"/>
            </a:xfrm>
            <a:prstGeom prst="rect">
              <a:avLst/>
            </a:prstGeom>
            <a:noFill/>
          </p:spPr>
        </p:pic>
        <p:pic>
          <p:nvPicPr>
            <p:cNvPr id="246787" name="Picture 3" descr="C:\Nick\MISC\Screenshot - 3_25_2016 , 3_07_21 AM.png"/>
            <p:cNvPicPr>
              <a:picLocks noChangeAspect="1" noChangeArrowheads="1"/>
            </p:cNvPicPr>
            <p:nvPr/>
          </p:nvPicPr>
          <p:blipFill>
            <a:blip r:embed="rId4" cstate="print"/>
            <a:srcRect b="33720"/>
            <a:stretch>
              <a:fillRect/>
            </a:stretch>
          </p:blipFill>
          <p:spPr bwMode="auto">
            <a:xfrm>
              <a:off x="2971800" y="152400"/>
              <a:ext cx="2705100" cy="3415366"/>
            </a:xfrm>
            <a:prstGeom prst="rect">
              <a:avLst/>
            </a:prstGeom>
            <a:noFill/>
          </p:spPr>
        </p:pic>
      </p:grpSp>
      <p:pic>
        <p:nvPicPr>
          <p:cNvPr id="3" name="Picture 2"/>
          <p:cNvPicPr>
            <a:picLocks noChangeAspect="1"/>
          </p:cNvPicPr>
          <p:nvPr/>
        </p:nvPicPr>
        <p:blipFill rotWithShape="1">
          <a:blip r:embed="rId5" cstate="print"/>
          <a:srcRect b="7317"/>
          <a:stretch/>
        </p:blipFill>
        <p:spPr>
          <a:xfrm>
            <a:off x="2850305" y="533400"/>
            <a:ext cx="5163117" cy="6304722"/>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rot="16200000">
            <a:off x="-609601" y="2971800"/>
            <a:ext cx="4038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rgbClr val="C00000"/>
                </a:solidFill>
                <a:effectLst/>
                <a:uLnTx/>
                <a:uFillTx/>
                <a:latin typeface="+mj-lt"/>
                <a:ea typeface="+mj-ea"/>
                <a:cs typeface="+mj-cs"/>
              </a:rPr>
              <a:t>Final ranking</a:t>
            </a:r>
            <a:endParaRPr kumimoji="0" lang="en-US" sz="4400" b="1" i="0" u="none" strike="noStrike" kern="1200" cap="none" spc="0" normalizeH="0" baseline="0" noProof="0" dirty="0">
              <a:ln>
                <a:noFill/>
              </a:ln>
              <a:solidFill>
                <a:srgbClr val="C00000"/>
              </a:solidFill>
              <a:effectLst/>
              <a:uLnTx/>
              <a:uFillTx/>
              <a:latin typeface="+mj-lt"/>
              <a:ea typeface="+mj-ea"/>
              <a:cs typeface="+mj-cs"/>
            </a:endParaRPr>
          </a:p>
        </p:txBody>
      </p:sp>
      <p:pic>
        <p:nvPicPr>
          <p:cNvPr id="3" name="Picture 2"/>
          <p:cNvPicPr>
            <a:picLocks noChangeAspect="1"/>
          </p:cNvPicPr>
          <p:nvPr/>
        </p:nvPicPr>
        <p:blipFill>
          <a:blip r:embed="rId2" cstate="print"/>
          <a:stretch>
            <a:fillRect/>
          </a:stretch>
        </p:blipFill>
        <p:spPr>
          <a:xfrm>
            <a:off x="3200400" y="243840"/>
            <a:ext cx="1137889" cy="6216162"/>
          </a:xfrm>
          <a:prstGeom prst="rect">
            <a:avLst/>
          </a:prstGeom>
        </p:spPr>
      </p:pic>
      <p:pic>
        <p:nvPicPr>
          <p:cNvPr id="6" name="Picture 5"/>
          <p:cNvPicPr>
            <a:picLocks noChangeAspect="1"/>
          </p:cNvPicPr>
          <p:nvPr/>
        </p:nvPicPr>
        <p:blipFill>
          <a:blip r:embed="rId3" cstate="print"/>
          <a:stretch>
            <a:fillRect/>
          </a:stretch>
        </p:blipFill>
        <p:spPr>
          <a:xfrm>
            <a:off x="4267198" y="243840"/>
            <a:ext cx="1828801" cy="6309360"/>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b="1" dirty="0" smtClean="0"/>
              <a:t>Statistics and confidence</a:t>
            </a:r>
            <a:endParaRPr lang="en-US" b="1" dirty="0"/>
          </a:p>
        </p:txBody>
      </p:sp>
      <p:sp>
        <p:nvSpPr>
          <p:cNvPr id="4" name="Rectangle 3"/>
          <p:cNvSpPr/>
          <p:nvPr/>
        </p:nvSpPr>
        <p:spPr>
          <a:xfrm>
            <a:off x="914400" y="1447800"/>
            <a:ext cx="7543800" cy="3970318"/>
          </a:xfrm>
          <a:prstGeom prst="rect">
            <a:avLst/>
          </a:prstGeom>
        </p:spPr>
        <p:txBody>
          <a:bodyPr wrap="square">
            <a:spAutoFit/>
          </a:bodyPr>
          <a:lstStyle/>
          <a:p>
            <a:r>
              <a:rPr lang="en-US" sz="2800" dirty="0" smtClean="0"/>
              <a:t>To estimate the confidence of performance of predictors, we simulated </a:t>
            </a:r>
            <a:r>
              <a:rPr lang="en-US" sz="2800" b="1" dirty="0" smtClean="0">
                <a:solidFill>
                  <a:srgbClr val="FF0000"/>
                </a:solidFill>
              </a:rPr>
              <a:t>1000</a:t>
            </a:r>
            <a:r>
              <a:rPr lang="en-US" sz="2800" dirty="0" smtClean="0">
                <a:solidFill>
                  <a:srgbClr val="FF0000"/>
                </a:solidFill>
              </a:rPr>
              <a:t> </a:t>
            </a:r>
            <a:r>
              <a:rPr lang="en-US" sz="2800" dirty="0" smtClean="0"/>
              <a:t>experimental datasets assuming the experimental score for each mutation has a distribution </a:t>
            </a:r>
            <a:br>
              <a:rPr lang="en-US" sz="2800" dirty="0" smtClean="0"/>
            </a:br>
            <a:r>
              <a:rPr lang="en-US" sz="2800" dirty="0" smtClean="0"/>
              <a:t>	</a:t>
            </a:r>
            <a:r>
              <a:rPr lang="en-US" sz="2800" dirty="0" err="1" smtClean="0"/>
              <a:t>Guassian</a:t>
            </a:r>
            <a:r>
              <a:rPr lang="en-US" sz="2800" dirty="0" smtClean="0"/>
              <a:t>~(exp score, exp </a:t>
            </a:r>
            <a:r>
              <a:rPr lang="en-US" sz="2800" dirty="0" err="1" smtClean="0"/>
              <a:t>stderr</a:t>
            </a:r>
            <a:r>
              <a:rPr lang="en-US" sz="2800" dirty="0" smtClean="0"/>
              <a:t>) </a:t>
            </a:r>
          </a:p>
          <a:p>
            <a:r>
              <a:rPr lang="en-US" sz="2800" dirty="0" smtClean="0"/>
              <a:t>and for each dataset, </a:t>
            </a:r>
            <a:r>
              <a:rPr lang="en-US" sz="2800" b="1" dirty="0" smtClean="0">
                <a:solidFill>
                  <a:srgbClr val="0070C0"/>
                </a:solidFill>
              </a:rPr>
              <a:t>40</a:t>
            </a:r>
            <a:r>
              <a:rPr lang="en-US" sz="2800" dirty="0" smtClean="0"/>
              <a:t> bootstrap replicates on mutations were generated. In total, we have </a:t>
            </a:r>
            <a:r>
              <a:rPr lang="en-US" sz="2800" b="1" dirty="0" smtClean="0"/>
              <a:t>40000</a:t>
            </a:r>
            <a:r>
              <a:rPr lang="en-US" sz="2800" dirty="0" smtClean="0"/>
              <a:t> datasets to compute confidence intervals and head-to-head tests.</a:t>
            </a:r>
            <a:endParaRPr lang="en-US" sz="28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inal_rank_all.png"/>
          <p:cNvPicPr>
            <a:picLocks noChangeAspect="1"/>
          </p:cNvPicPr>
          <p:nvPr/>
        </p:nvPicPr>
        <p:blipFill>
          <a:blip r:embed="rId3" cstate="print"/>
          <a:stretch>
            <a:fillRect/>
          </a:stretch>
        </p:blipFill>
        <p:spPr>
          <a:xfrm>
            <a:off x="0" y="1482635"/>
            <a:ext cx="9144000" cy="5146765"/>
          </a:xfrm>
          <a:prstGeom prst="rect">
            <a:avLst/>
          </a:prstGeom>
        </p:spPr>
      </p:pic>
      <p:sp>
        <p:nvSpPr>
          <p:cNvPr id="4" name="Rectangle 3"/>
          <p:cNvSpPr/>
          <p:nvPr/>
        </p:nvSpPr>
        <p:spPr>
          <a:xfrm>
            <a:off x="1066800" y="914400"/>
            <a:ext cx="7010400" cy="646331"/>
          </a:xfrm>
          <a:prstGeom prst="rect">
            <a:avLst/>
          </a:prstGeom>
        </p:spPr>
        <p:txBody>
          <a:bodyPr wrap="square">
            <a:spAutoFit/>
          </a:bodyPr>
          <a:lstStyle/>
          <a:p>
            <a:pPr algn="ctr"/>
            <a:r>
              <a:rPr lang="en-US" dirty="0" smtClean="0"/>
              <a:t>Combined Scores: Average Z-scores for each Category &amp; Sum for each subset; Overall Sum= 2*S1sum + S2sum + S3sum </a:t>
            </a:r>
            <a:endParaRPr lang="en-US" dirty="0"/>
          </a:p>
        </p:txBody>
      </p:sp>
      <p:sp>
        <p:nvSpPr>
          <p:cNvPr id="5" name="Title 1"/>
          <p:cNvSpPr>
            <a:spLocks noGrp="1"/>
          </p:cNvSpPr>
          <p:nvPr>
            <p:ph type="title"/>
          </p:nvPr>
        </p:nvSpPr>
        <p:spPr>
          <a:xfrm>
            <a:off x="533400" y="-76200"/>
            <a:ext cx="8229600" cy="1143000"/>
          </a:xfrm>
        </p:spPr>
        <p:txBody>
          <a:bodyPr/>
          <a:lstStyle/>
          <a:p>
            <a:r>
              <a:rPr lang="en-US" b="1" dirty="0"/>
              <a:t>R</a:t>
            </a:r>
            <a:r>
              <a:rPr lang="en-US" b="1" dirty="0" smtClean="0"/>
              <a:t>anks distribution</a:t>
            </a:r>
            <a:endParaRPr lang="en-US" b="1"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inal_rank_all.png"/>
          <p:cNvPicPr>
            <a:picLocks noChangeAspect="1"/>
          </p:cNvPicPr>
          <p:nvPr/>
        </p:nvPicPr>
        <p:blipFill>
          <a:blip r:embed="rId3" cstate="print"/>
          <a:stretch>
            <a:fillRect/>
          </a:stretch>
        </p:blipFill>
        <p:spPr>
          <a:xfrm>
            <a:off x="0" y="1482635"/>
            <a:ext cx="9144000" cy="5146765"/>
          </a:xfrm>
          <a:prstGeom prst="rect">
            <a:avLst/>
          </a:prstGeom>
        </p:spPr>
      </p:pic>
      <p:sp>
        <p:nvSpPr>
          <p:cNvPr id="4" name="Rectangle 3"/>
          <p:cNvSpPr/>
          <p:nvPr/>
        </p:nvSpPr>
        <p:spPr>
          <a:xfrm>
            <a:off x="1066800" y="801469"/>
            <a:ext cx="7010400" cy="646331"/>
          </a:xfrm>
          <a:prstGeom prst="rect">
            <a:avLst/>
          </a:prstGeom>
        </p:spPr>
        <p:txBody>
          <a:bodyPr wrap="square">
            <a:spAutoFit/>
          </a:bodyPr>
          <a:lstStyle/>
          <a:p>
            <a:pPr algn="ctr"/>
            <a:r>
              <a:rPr lang="en-US" dirty="0" smtClean="0"/>
              <a:t>Combined Scores: Average Z-scores for each Category &amp; Sum for each subset; Overall Sum= 2*S1sum + S2sum + S3sum </a:t>
            </a:r>
            <a:endParaRPr lang="en-US" dirty="0"/>
          </a:p>
        </p:txBody>
      </p:sp>
      <p:sp>
        <p:nvSpPr>
          <p:cNvPr id="5" name="Title 1"/>
          <p:cNvSpPr>
            <a:spLocks noGrp="1"/>
          </p:cNvSpPr>
          <p:nvPr>
            <p:ph type="title"/>
          </p:nvPr>
        </p:nvSpPr>
        <p:spPr>
          <a:xfrm>
            <a:off x="533400" y="-76200"/>
            <a:ext cx="8229600" cy="1143000"/>
          </a:xfrm>
        </p:spPr>
        <p:txBody>
          <a:bodyPr/>
          <a:lstStyle/>
          <a:p>
            <a:r>
              <a:rPr lang="en-US" b="1" dirty="0" smtClean="0"/>
              <a:t>90% confidence interval of ranks</a:t>
            </a:r>
            <a:endParaRPr lang="en-US" b="1" dirty="0"/>
          </a:p>
        </p:txBody>
      </p:sp>
      <p:pic>
        <p:nvPicPr>
          <p:cNvPr id="2" name="Picture 1"/>
          <p:cNvPicPr>
            <a:picLocks noChangeAspect="1"/>
          </p:cNvPicPr>
          <p:nvPr/>
        </p:nvPicPr>
        <p:blipFill rotWithShape="1">
          <a:blip r:embed="rId4" cstate="print"/>
          <a:srcRect l="2447" t="2895" r="4434" b="2735"/>
          <a:stretch/>
        </p:blipFill>
        <p:spPr>
          <a:xfrm>
            <a:off x="685800" y="1447800"/>
            <a:ext cx="8001000" cy="5257800"/>
          </a:xfrm>
          <a:prstGeom prst="rect">
            <a:avLst/>
          </a:prstGeom>
        </p:spPr>
      </p:pic>
    </p:spTree>
    <p:extLst>
      <p:ext uri="{BB962C8B-B14F-4D97-AF65-F5344CB8AC3E}">
        <p14:creationId xmlns:p14="http://schemas.microsoft.com/office/powerpoint/2010/main" val="211497314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8834" name="Picture 2" descr="C:\Nick\MISC\headtohead_all.png"/>
          <p:cNvPicPr>
            <a:picLocks noChangeAspect="1" noChangeArrowheads="1"/>
          </p:cNvPicPr>
          <p:nvPr/>
        </p:nvPicPr>
        <p:blipFill>
          <a:blip r:embed="rId2" cstate="print"/>
          <a:srcRect/>
          <a:stretch>
            <a:fillRect/>
          </a:stretch>
        </p:blipFill>
        <p:spPr bwMode="auto">
          <a:xfrm>
            <a:off x="619125" y="716199"/>
            <a:ext cx="7915275" cy="6141801"/>
          </a:xfrm>
          <a:prstGeom prst="rect">
            <a:avLst/>
          </a:prstGeom>
          <a:noFill/>
        </p:spPr>
      </p:pic>
      <p:sp>
        <p:nvSpPr>
          <p:cNvPr id="3" name="Title 1"/>
          <p:cNvSpPr txBox="1">
            <a:spLocks/>
          </p:cNvSpPr>
          <p:nvPr/>
        </p:nvSpPr>
        <p:spPr>
          <a:xfrm>
            <a:off x="457200" y="-76200"/>
            <a:ext cx="8229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Head-to-head test</a:t>
            </a:r>
            <a:endParaRPr kumimoji="0" lang="en-US" sz="44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76200"/>
            <a:ext cx="6705600" cy="1143000"/>
          </a:xfrm>
        </p:spPr>
        <p:txBody>
          <a:bodyPr/>
          <a:lstStyle/>
          <a:p>
            <a:pPr algn="l"/>
            <a:r>
              <a:rPr lang="en-US" b="1" dirty="0" smtClean="0"/>
              <a:t>Conclusions about ranking</a:t>
            </a:r>
            <a:endParaRPr lang="en-US" b="1" dirty="0"/>
          </a:p>
        </p:txBody>
      </p:sp>
      <p:sp>
        <p:nvSpPr>
          <p:cNvPr id="3" name="TextBox 2"/>
          <p:cNvSpPr txBox="1"/>
          <p:nvPr/>
        </p:nvSpPr>
        <p:spPr>
          <a:xfrm>
            <a:off x="533400" y="1524000"/>
            <a:ext cx="8458200" cy="3970318"/>
          </a:xfrm>
          <a:prstGeom prst="rect">
            <a:avLst/>
          </a:prstGeom>
          <a:noFill/>
        </p:spPr>
        <p:txBody>
          <a:bodyPr wrap="square" rtlCol="0">
            <a:spAutoFit/>
          </a:bodyPr>
          <a:lstStyle/>
          <a:p>
            <a:r>
              <a:rPr lang="en-US" sz="2800" dirty="0" smtClean="0"/>
              <a:t>For subsets 1 and 2, performance of predictors </a:t>
            </a:r>
            <a:br>
              <a:rPr lang="en-US" sz="2800" dirty="0" smtClean="0"/>
            </a:br>
            <a:r>
              <a:rPr lang="en-US" sz="2800" b="1" dirty="0" smtClean="0"/>
              <a:t>47</a:t>
            </a:r>
            <a:r>
              <a:rPr lang="en-US" sz="2800" dirty="0" smtClean="0"/>
              <a:t>, </a:t>
            </a:r>
            <a:r>
              <a:rPr lang="en-US" sz="2800" b="1" dirty="0" smtClean="0"/>
              <a:t>43</a:t>
            </a:r>
            <a:r>
              <a:rPr lang="en-US" sz="2800" dirty="0" smtClean="0"/>
              <a:t> &amp; </a:t>
            </a:r>
            <a:r>
              <a:rPr lang="en-US" sz="2800" b="1" dirty="0" smtClean="0"/>
              <a:t>46</a:t>
            </a:r>
            <a:r>
              <a:rPr lang="en-US" sz="2800" dirty="0" smtClean="0"/>
              <a:t> almost tied and was better than others, while in subset 3, </a:t>
            </a:r>
            <a:r>
              <a:rPr lang="en-US" sz="2800" b="1" dirty="0" smtClean="0">
                <a:solidFill>
                  <a:srgbClr val="C00000"/>
                </a:solidFill>
              </a:rPr>
              <a:t>43</a:t>
            </a:r>
            <a:r>
              <a:rPr lang="en-US" sz="2800" dirty="0" smtClean="0"/>
              <a:t> was noticeably better than others.</a:t>
            </a:r>
          </a:p>
          <a:p>
            <a:endParaRPr lang="en-US" sz="2800" dirty="0" smtClean="0"/>
          </a:p>
          <a:p>
            <a:endParaRPr lang="en-US" sz="2800" dirty="0" smtClean="0"/>
          </a:p>
          <a:p>
            <a:r>
              <a:rPr lang="en-US" sz="2800" dirty="0" smtClean="0"/>
              <a:t>Interestingly, except for 43 in subset 3, the performance of predictors is not significantly better than a “negative” control based on positional occurrence of amino acids in a multiple sequence alignment. </a:t>
            </a:r>
            <a:endParaRPr lang="en-US" sz="28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nvGraphicFramePr>
        <p:xfrm>
          <a:off x="381000" y="2133600"/>
          <a:ext cx="4953000" cy="3800475"/>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533400" y="5943600"/>
            <a:ext cx="4876800" cy="646331"/>
          </a:xfrm>
          <a:prstGeom prst="rect">
            <a:avLst/>
          </a:prstGeom>
          <a:noFill/>
        </p:spPr>
        <p:txBody>
          <a:bodyPr wrap="square" rtlCol="0">
            <a:spAutoFit/>
          </a:bodyPr>
          <a:lstStyle/>
          <a:p>
            <a:r>
              <a:rPr lang="en-US" dirty="0" smtClean="0"/>
              <a:t>Correlation between predictive standard deviation and rank difference for submission 39-1.</a:t>
            </a:r>
            <a:endParaRPr lang="en-US" dirty="0"/>
          </a:p>
        </p:txBody>
      </p:sp>
      <p:sp>
        <p:nvSpPr>
          <p:cNvPr id="7" name="TextBox 6"/>
          <p:cNvSpPr txBox="1"/>
          <p:nvPr/>
        </p:nvSpPr>
        <p:spPr>
          <a:xfrm>
            <a:off x="457200" y="228600"/>
            <a:ext cx="8839200" cy="1077218"/>
          </a:xfrm>
          <a:prstGeom prst="rect">
            <a:avLst/>
          </a:prstGeom>
          <a:noFill/>
        </p:spPr>
        <p:txBody>
          <a:bodyPr wrap="square" rtlCol="0">
            <a:spAutoFit/>
          </a:bodyPr>
          <a:lstStyle/>
          <a:p>
            <a:r>
              <a:rPr lang="en-US" sz="3200" b="1" dirty="0" smtClean="0"/>
              <a:t>Evaluation on standard deviation prediction </a:t>
            </a:r>
          </a:p>
          <a:p>
            <a:r>
              <a:rPr lang="en-US" sz="3200" b="1" dirty="0" smtClean="0"/>
              <a:t>                              </a:t>
            </a:r>
            <a:r>
              <a:rPr lang="en-US" sz="3200" dirty="0" smtClean="0"/>
              <a:t>(on subset 1)</a:t>
            </a:r>
            <a:endParaRPr lang="en-US" sz="3200" dirty="0"/>
          </a:p>
        </p:txBody>
      </p:sp>
      <p:sp>
        <p:nvSpPr>
          <p:cNvPr id="8" name="TextBox 7"/>
          <p:cNvSpPr txBox="1"/>
          <p:nvPr/>
        </p:nvSpPr>
        <p:spPr>
          <a:xfrm>
            <a:off x="1295400" y="1371600"/>
            <a:ext cx="6934200" cy="646331"/>
          </a:xfrm>
          <a:prstGeom prst="rect">
            <a:avLst/>
          </a:prstGeom>
          <a:noFill/>
        </p:spPr>
        <p:txBody>
          <a:bodyPr wrap="square" rtlCol="0">
            <a:spAutoFit/>
          </a:bodyPr>
          <a:lstStyle/>
          <a:p>
            <a:r>
              <a:rPr lang="en-US" dirty="0" smtClean="0"/>
              <a:t>Only </a:t>
            </a:r>
            <a:r>
              <a:rPr lang="en-US" dirty="0" smtClean="0">
                <a:solidFill>
                  <a:srgbClr val="FF0000"/>
                </a:solidFill>
              </a:rPr>
              <a:t>five</a:t>
            </a:r>
            <a:r>
              <a:rPr lang="en-US" dirty="0" smtClean="0"/>
              <a:t> groups assigned different standard deviation to each mutation and  they didn’t perform very well</a:t>
            </a:r>
            <a:endParaRPr lang="en-US" dirty="0"/>
          </a:p>
        </p:txBody>
      </p:sp>
      <p:graphicFrame>
        <p:nvGraphicFramePr>
          <p:cNvPr id="9" name="Table 8"/>
          <p:cNvGraphicFramePr>
            <a:graphicFrameLocks noGrp="1"/>
          </p:cNvGraphicFramePr>
          <p:nvPr/>
        </p:nvGraphicFramePr>
        <p:xfrm>
          <a:off x="5105400" y="2590800"/>
          <a:ext cx="3581400" cy="2225040"/>
        </p:xfrm>
        <a:graphic>
          <a:graphicData uri="http://schemas.openxmlformats.org/drawingml/2006/table">
            <a:tbl>
              <a:tblPr firstRow="1" bandRow="1">
                <a:tableStyleId>{5C22544A-7EE6-4342-B048-85BDC9FD1C3A}</a:tableStyleId>
              </a:tblPr>
              <a:tblGrid>
                <a:gridCol w="1295400"/>
                <a:gridCol w="1092200"/>
                <a:gridCol w="1193800"/>
              </a:tblGrid>
              <a:tr h="370840">
                <a:tc>
                  <a:txBody>
                    <a:bodyPr/>
                    <a:lstStyle/>
                    <a:p>
                      <a:pPr algn="ctr"/>
                      <a:r>
                        <a:rPr lang="en-US" dirty="0" smtClean="0"/>
                        <a:t>submission</a:t>
                      </a:r>
                      <a:endParaRPr lang="en-US" dirty="0"/>
                    </a:p>
                  </a:txBody>
                  <a:tcPr/>
                </a:tc>
                <a:tc>
                  <a:txBody>
                    <a:bodyPr/>
                    <a:lstStyle/>
                    <a:p>
                      <a:pPr algn="ctr"/>
                      <a:r>
                        <a:rPr lang="en-US" dirty="0" smtClean="0"/>
                        <a:t>R</a:t>
                      </a:r>
                      <a:endParaRPr lang="en-US" dirty="0"/>
                    </a:p>
                  </a:txBody>
                  <a:tcPr/>
                </a:tc>
                <a:tc>
                  <a:txBody>
                    <a:bodyPr/>
                    <a:lstStyle/>
                    <a:p>
                      <a:pPr algn="ctr"/>
                      <a:r>
                        <a:rPr lang="en-US" dirty="0" smtClean="0"/>
                        <a:t>P value</a:t>
                      </a:r>
                      <a:endParaRPr lang="en-US" dirty="0"/>
                    </a:p>
                  </a:txBody>
                  <a:tcPr/>
                </a:tc>
              </a:tr>
              <a:tr h="370840">
                <a:tc>
                  <a:txBody>
                    <a:bodyPr/>
                    <a:lstStyle/>
                    <a:p>
                      <a:pPr algn="ctr"/>
                      <a:r>
                        <a:rPr lang="en-US" dirty="0" smtClean="0"/>
                        <a:t>39-1</a:t>
                      </a:r>
                      <a:endParaRPr lang="en-US" dirty="0"/>
                    </a:p>
                  </a:txBody>
                  <a:tcPr/>
                </a:tc>
                <a:tc>
                  <a:txBody>
                    <a:bodyPr/>
                    <a:lstStyle/>
                    <a:p>
                      <a:pPr algn="ctr"/>
                      <a:r>
                        <a:rPr lang="en-US" dirty="0" smtClean="0"/>
                        <a:t>-0.083</a:t>
                      </a:r>
                      <a:endParaRPr lang="en-US" dirty="0"/>
                    </a:p>
                  </a:txBody>
                  <a:tcPr/>
                </a:tc>
                <a:tc>
                  <a:txBody>
                    <a:bodyPr/>
                    <a:lstStyle/>
                    <a:p>
                      <a:pPr algn="ctr"/>
                      <a:r>
                        <a:rPr lang="en-US" dirty="0" smtClean="0"/>
                        <a:t>0.230</a:t>
                      </a:r>
                      <a:endParaRPr lang="en-US" dirty="0"/>
                    </a:p>
                  </a:txBody>
                  <a:tcPr/>
                </a:tc>
              </a:tr>
              <a:tr h="370840">
                <a:tc>
                  <a:txBody>
                    <a:bodyPr/>
                    <a:lstStyle/>
                    <a:p>
                      <a:pPr algn="ctr"/>
                      <a:r>
                        <a:rPr lang="en-US" dirty="0" smtClean="0"/>
                        <a:t>39-2</a:t>
                      </a:r>
                      <a:endParaRPr lang="en-US" dirty="0"/>
                    </a:p>
                  </a:txBody>
                  <a:tcPr/>
                </a:tc>
                <a:tc>
                  <a:txBody>
                    <a:bodyPr/>
                    <a:lstStyle/>
                    <a:p>
                      <a:pPr algn="ctr"/>
                      <a:r>
                        <a:rPr lang="en-US" dirty="0" smtClean="0"/>
                        <a:t>-0.111</a:t>
                      </a:r>
                      <a:endParaRPr lang="en-US" dirty="0"/>
                    </a:p>
                  </a:txBody>
                  <a:tcPr/>
                </a:tc>
                <a:tc>
                  <a:txBody>
                    <a:bodyPr/>
                    <a:lstStyle/>
                    <a:p>
                      <a:pPr algn="ctr"/>
                      <a:r>
                        <a:rPr lang="en-US" dirty="0" smtClean="0"/>
                        <a:t>0.105</a:t>
                      </a:r>
                      <a:endParaRPr lang="en-US" dirty="0"/>
                    </a:p>
                  </a:txBody>
                  <a:tcPr/>
                </a:tc>
              </a:tr>
              <a:tr h="370840">
                <a:tc>
                  <a:txBody>
                    <a:bodyPr/>
                    <a:lstStyle/>
                    <a:p>
                      <a:pPr algn="ctr"/>
                      <a:r>
                        <a:rPr lang="en-US" dirty="0" smtClean="0"/>
                        <a:t>41-1</a:t>
                      </a:r>
                      <a:endParaRPr lang="en-US" dirty="0"/>
                    </a:p>
                  </a:txBody>
                  <a:tcPr/>
                </a:tc>
                <a:tc>
                  <a:txBody>
                    <a:bodyPr/>
                    <a:lstStyle/>
                    <a:p>
                      <a:pPr algn="ctr"/>
                      <a:r>
                        <a:rPr lang="en-US" dirty="0" smtClean="0"/>
                        <a:t>-0.098</a:t>
                      </a:r>
                      <a:endParaRPr lang="en-US" dirty="0"/>
                    </a:p>
                  </a:txBody>
                  <a:tcPr/>
                </a:tc>
                <a:tc>
                  <a:txBody>
                    <a:bodyPr/>
                    <a:lstStyle/>
                    <a:p>
                      <a:pPr algn="ctr"/>
                      <a:r>
                        <a:rPr lang="en-US" dirty="0" smtClean="0"/>
                        <a:t> 0.151</a:t>
                      </a:r>
                      <a:endParaRPr lang="en-US" dirty="0"/>
                    </a:p>
                  </a:txBody>
                  <a:tcPr/>
                </a:tc>
              </a:tr>
              <a:tr h="370840">
                <a:tc>
                  <a:txBody>
                    <a:bodyPr/>
                    <a:lstStyle/>
                    <a:p>
                      <a:pPr algn="ctr"/>
                      <a:r>
                        <a:rPr lang="en-US" dirty="0" smtClean="0"/>
                        <a:t>41-2</a:t>
                      </a:r>
                      <a:endParaRPr lang="en-US" dirty="0"/>
                    </a:p>
                  </a:txBody>
                  <a:tcPr/>
                </a:tc>
                <a:tc>
                  <a:txBody>
                    <a:bodyPr/>
                    <a:lstStyle/>
                    <a:p>
                      <a:pPr algn="ctr"/>
                      <a:r>
                        <a:rPr lang="en-US" dirty="0" smtClean="0"/>
                        <a:t>-0.098</a:t>
                      </a:r>
                      <a:endParaRPr lang="en-US" dirty="0"/>
                    </a:p>
                  </a:txBody>
                  <a:tcPr/>
                </a:tc>
                <a:tc>
                  <a:txBody>
                    <a:bodyPr/>
                    <a:lstStyle/>
                    <a:p>
                      <a:pPr algn="ctr"/>
                      <a:r>
                        <a:rPr lang="en-US" dirty="0" smtClean="0"/>
                        <a:t>0.151</a:t>
                      </a:r>
                      <a:endParaRPr lang="en-US" dirty="0"/>
                    </a:p>
                  </a:txBody>
                  <a:tcPr/>
                </a:tc>
              </a:tr>
              <a:tr h="370840">
                <a:tc>
                  <a:txBody>
                    <a:bodyPr/>
                    <a:lstStyle/>
                    <a:p>
                      <a:pPr algn="ctr"/>
                      <a:r>
                        <a:rPr lang="en-US" dirty="0" smtClean="0"/>
                        <a:t>46-1</a:t>
                      </a:r>
                      <a:endParaRPr lang="en-US" dirty="0"/>
                    </a:p>
                  </a:txBody>
                  <a:tcPr/>
                </a:tc>
                <a:tc>
                  <a:txBody>
                    <a:bodyPr/>
                    <a:lstStyle/>
                    <a:p>
                      <a:pPr algn="ctr"/>
                      <a:r>
                        <a:rPr lang="en-US" dirty="0" smtClean="0"/>
                        <a:t>0.066</a:t>
                      </a:r>
                      <a:endParaRPr lang="en-US" dirty="0"/>
                    </a:p>
                  </a:txBody>
                  <a:tcPr/>
                </a:tc>
                <a:tc>
                  <a:txBody>
                    <a:bodyPr/>
                    <a:lstStyle/>
                    <a:p>
                      <a:pPr algn="ctr"/>
                      <a:r>
                        <a:rPr lang="en-US" dirty="0" smtClean="0"/>
                        <a:t>0.338</a:t>
                      </a:r>
                      <a:endParaRPr lang="en-US" dirty="0"/>
                    </a:p>
                  </a:txBody>
                  <a:tcPr/>
                </a:tc>
              </a:tr>
            </a:tbl>
          </a:graphicData>
        </a:graphic>
      </p:graphicFrame>
      <p:sp>
        <p:nvSpPr>
          <p:cNvPr id="11" name="TextBox 10"/>
          <p:cNvSpPr txBox="1"/>
          <p:nvPr/>
        </p:nvSpPr>
        <p:spPr>
          <a:xfrm>
            <a:off x="5334000" y="5562600"/>
            <a:ext cx="3581400" cy="523220"/>
          </a:xfrm>
          <a:prstGeom prst="rect">
            <a:avLst/>
          </a:prstGeom>
          <a:noFill/>
        </p:spPr>
        <p:txBody>
          <a:bodyPr wrap="square" rtlCol="0">
            <a:spAutoFit/>
          </a:bodyPr>
          <a:lstStyle/>
          <a:p>
            <a:r>
              <a:rPr lang="en-US" sz="2800" b="1" dirty="0" smtClean="0">
                <a:solidFill>
                  <a:srgbClr val="FF0000"/>
                </a:solidFill>
              </a:rPr>
              <a:t>NO</a:t>
            </a:r>
            <a:r>
              <a:rPr lang="en-US" sz="2800" b="1" dirty="0" smtClean="0"/>
              <a:t> CORRELATION !!</a:t>
            </a:r>
            <a:endParaRPr 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p:nvPr/>
        </p:nvGraphicFramePr>
        <p:xfrm>
          <a:off x="304800" y="1667470"/>
          <a:ext cx="4876800" cy="343793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685800" y="5334000"/>
            <a:ext cx="4419600" cy="923330"/>
          </a:xfrm>
          <a:prstGeom prst="rect">
            <a:avLst/>
          </a:prstGeom>
          <a:noFill/>
        </p:spPr>
        <p:txBody>
          <a:bodyPr wrap="square" rtlCol="0">
            <a:spAutoFit/>
          </a:bodyPr>
          <a:lstStyle/>
          <a:p>
            <a:r>
              <a:rPr lang="en-US" dirty="0" smtClean="0"/>
              <a:t>Correlation between predicted scores and predicted standard deviation for submission 39-1</a:t>
            </a:r>
            <a:endParaRPr lang="en-US" dirty="0"/>
          </a:p>
        </p:txBody>
      </p:sp>
      <p:sp>
        <p:nvSpPr>
          <p:cNvPr id="8" name="TextBox 7"/>
          <p:cNvSpPr txBox="1"/>
          <p:nvPr/>
        </p:nvSpPr>
        <p:spPr>
          <a:xfrm>
            <a:off x="6096000" y="2124670"/>
            <a:ext cx="3048000" cy="369332"/>
          </a:xfrm>
          <a:prstGeom prst="rect">
            <a:avLst/>
          </a:prstGeom>
          <a:noFill/>
        </p:spPr>
        <p:txBody>
          <a:bodyPr wrap="square" rtlCol="0">
            <a:spAutoFit/>
          </a:bodyPr>
          <a:lstStyle/>
          <a:p>
            <a:r>
              <a:rPr lang="en-US" dirty="0" err="1" smtClean="0"/>
              <a:t>pearson</a:t>
            </a:r>
            <a:r>
              <a:rPr lang="en-US" dirty="0" smtClean="0"/>
              <a:t> test</a:t>
            </a:r>
            <a:endParaRPr lang="en-US" dirty="0"/>
          </a:p>
        </p:txBody>
      </p:sp>
      <p:graphicFrame>
        <p:nvGraphicFramePr>
          <p:cNvPr id="12" name="Table 11"/>
          <p:cNvGraphicFramePr>
            <a:graphicFrameLocks noGrp="1"/>
          </p:cNvGraphicFramePr>
          <p:nvPr/>
        </p:nvGraphicFramePr>
        <p:xfrm>
          <a:off x="5029200" y="2581870"/>
          <a:ext cx="3962400" cy="1703070"/>
        </p:xfrm>
        <a:graphic>
          <a:graphicData uri="http://schemas.openxmlformats.org/drawingml/2006/table">
            <a:tbl>
              <a:tblPr>
                <a:tableStyleId>{125E5076-3810-47DD-B79F-674D7AD40C01}</a:tableStyleId>
              </a:tblPr>
              <a:tblGrid>
                <a:gridCol w="1403350"/>
                <a:gridCol w="1515454"/>
                <a:gridCol w="1043596"/>
              </a:tblGrid>
              <a:tr h="241300">
                <a:tc>
                  <a:txBody>
                    <a:bodyPr/>
                    <a:lstStyle/>
                    <a:p>
                      <a:pPr algn="ctr" fontAlgn="b"/>
                      <a:r>
                        <a:rPr lang="en-US" sz="1800" u="none" strike="noStrike" dirty="0" smtClean="0"/>
                        <a:t>Submission</a:t>
                      </a:r>
                      <a:endParaRPr lang="en-US" sz="1800" b="0" i="0" u="none" strike="noStrike" dirty="0">
                        <a:solidFill>
                          <a:srgbClr val="000000"/>
                        </a:solidFill>
                        <a:latin typeface="Calibri"/>
                      </a:endParaRPr>
                    </a:p>
                  </a:txBody>
                  <a:tcPr marL="9525" marR="9525" marT="9525" marB="0" anchor="b"/>
                </a:tc>
                <a:tc>
                  <a:txBody>
                    <a:bodyPr/>
                    <a:lstStyle/>
                    <a:p>
                      <a:pPr algn="ctr" fontAlgn="b"/>
                      <a:r>
                        <a:rPr lang="en-US" sz="1800" b="0" i="0" u="none" strike="noStrike" dirty="0" smtClean="0">
                          <a:solidFill>
                            <a:schemeClr val="lt1"/>
                          </a:solidFill>
                          <a:latin typeface="+mn-lt"/>
                        </a:rPr>
                        <a:t>R</a:t>
                      </a:r>
                      <a:endParaRPr lang="en-US" sz="1800" b="0" i="0" u="none" strike="noStrike" dirty="0">
                        <a:solidFill>
                          <a:srgbClr val="000000"/>
                        </a:solidFill>
                        <a:latin typeface="Calibri"/>
                      </a:endParaRPr>
                    </a:p>
                  </a:txBody>
                  <a:tcPr marL="9525" marR="9525" marT="9525" marB="0" anchor="b"/>
                </a:tc>
                <a:tc>
                  <a:txBody>
                    <a:bodyPr/>
                    <a:lstStyle/>
                    <a:p>
                      <a:pPr algn="ctr" fontAlgn="b"/>
                      <a:r>
                        <a:rPr lang="en-US" sz="1800" u="none" strike="noStrike"/>
                        <a:t>p value</a:t>
                      </a:r>
                      <a:endParaRPr lang="en-US" sz="1800" b="0" i="0" u="none" strike="noStrike">
                        <a:solidFill>
                          <a:srgbClr val="000000"/>
                        </a:solidFill>
                        <a:latin typeface="Tahoma"/>
                      </a:endParaRPr>
                    </a:p>
                  </a:txBody>
                  <a:tcPr marL="9525" marR="9525" marT="9525" marB="0" anchor="b"/>
                </a:tc>
              </a:tr>
              <a:tr h="241300">
                <a:tc>
                  <a:txBody>
                    <a:bodyPr/>
                    <a:lstStyle/>
                    <a:p>
                      <a:pPr algn="ctr" fontAlgn="b"/>
                      <a:r>
                        <a:rPr lang="en-US" sz="1800" u="none" strike="noStrike" dirty="0" smtClean="0"/>
                        <a:t>39-1</a:t>
                      </a:r>
                      <a:endParaRPr lang="en-US" sz="1800" b="0" i="0" u="none" strike="noStrike" dirty="0">
                        <a:solidFill>
                          <a:schemeClr val="tx1"/>
                        </a:solidFill>
                        <a:latin typeface="Tahoma"/>
                      </a:endParaRPr>
                    </a:p>
                  </a:txBody>
                  <a:tcPr marL="9525" marR="9525" marT="9525" marB="0" anchor="b"/>
                </a:tc>
                <a:tc>
                  <a:txBody>
                    <a:bodyPr/>
                    <a:lstStyle/>
                    <a:p>
                      <a:pPr algn="ctr" fontAlgn="b"/>
                      <a:r>
                        <a:rPr lang="en-US" sz="1800" u="none" strike="noStrike" dirty="0"/>
                        <a:t> -</a:t>
                      </a:r>
                      <a:r>
                        <a:rPr lang="en-US" sz="1800" u="none" strike="noStrike" dirty="0" smtClean="0"/>
                        <a:t>0.985</a:t>
                      </a:r>
                      <a:endParaRPr lang="en-US" sz="1800" b="0" i="0" u="none" strike="noStrike" dirty="0">
                        <a:solidFill>
                          <a:srgbClr val="000000"/>
                        </a:solidFill>
                        <a:latin typeface="Tahoma"/>
                      </a:endParaRPr>
                    </a:p>
                  </a:txBody>
                  <a:tcPr marL="9525" marR="9525" marT="9525" marB="0" anchor="b"/>
                </a:tc>
                <a:tc>
                  <a:txBody>
                    <a:bodyPr/>
                    <a:lstStyle/>
                    <a:p>
                      <a:pPr algn="ctr" fontAlgn="b"/>
                      <a:r>
                        <a:rPr lang="en-US" sz="1800" u="none" strike="noStrike" dirty="0"/>
                        <a:t>2.21E-164</a:t>
                      </a:r>
                      <a:endParaRPr lang="en-US" sz="1800" b="0" i="0" u="none" strike="noStrike" dirty="0">
                        <a:solidFill>
                          <a:srgbClr val="000000"/>
                        </a:solidFill>
                        <a:latin typeface="Calibri"/>
                      </a:endParaRPr>
                    </a:p>
                  </a:txBody>
                  <a:tcPr marL="9525" marR="9525" marT="9525" marB="0" anchor="b"/>
                </a:tc>
              </a:tr>
              <a:tr h="241300">
                <a:tc>
                  <a:txBody>
                    <a:bodyPr/>
                    <a:lstStyle/>
                    <a:p>
                      <a:pPr algn="ctr" fontAlgn="b"/>
                      <a:r>
                        <a:rPr lang="en-US" sz="1800" u="none" strike="noStrike" dirty="0" smtClean="0"/>
                        <a:t>39-2</a:t>
                      </a:r>
                      <a:endParaRPr lang="en-US" sz="1800" b="0" i="0" u="none" strike="noStrike" dirty="0">
                        <a:solidFill>
                          <a:schemeClr val="tx1"/>
                        </a:solidFill>
                        <a:latin typeface="Tahoma"/>
                      </a:endParaRPr>
                    </a:p>
                  </a:txBody>
                  <a:tcPr marL="9525" marR="9525" marT="9525" marB="0" anchor="b"/>
                </a:tc>
                <a:tc>
                  <a:txBody>
                    <a:bodyPr/>
                    <a:lstStyle/>
                    <a:p>
                      <a:pPr algn="ctr" fontAlgn="b"/>
                      <a:r>
                        <a:rPr lang="en-US" sz="1800" u="none" strike="noStrike" dirty="0"/>
                        <a:t>-</a:t>
                      </a:r>
                      <a:r>
                        <a:rPr lang="en-US" sz="1800" u="none" strike="noStrike" dirty="0" smtClean="0"/>
                        <a:t>0.966</a:t>
                      </a:r>
                      <a:endParaRPr lang="en-US" sz="1800" b="0" i="0" u="none" strike="noStrike" dirty="0">
                        <a:solidFill>
                          <a:srgbClr val="000000"/>
                        </a:solidFill>
                        <a:latin typeface="Tahoma"/>
                      </a:endParaRPr>
                    </a:p>
                  </a:txBody>
                  <a:tcPr marL="9525" marR="9525" marT="9525" marB="0" anchor="b"/>
                </a:tc>
                <a:tc>
                  <a:txBody>
                    <a:bodyPr/>
                    <a:lstStyle/>
                    <a:p>
                      <a:pPr algn="ctr" fontAlgn="b"/>
                      <a:r>
                        <a:rPr lang="en-US" sz="1800" u="none" strike="noStrike" dirty="0"/>
                        <a:t>2.94E-126</a:t>
                      </a:r>
                      <a:endParaRPr lang="en-US" sz="1800" b="0" i="0" u="none" strike="noStrike" dirty="0">
                        <a:solidFill>
                          <a:srgbClr val="000000"/>
                        </a:solidFill>
                        <a:latin typeface="Calibri"/>
                      </a:endParaRPr>
                    </a:p>
                  </a:txBody>
                  <a:tcPr marL="9525" marR="9525" marT="9525" marB="0" anchor="b"/>
                </a:tc>
              </a:tr>
              <a:tr h="241300">
                <a:tc>
                  <a:txBody>
                    <a:bodyPr/>
                    <a:lstStyle/>
                    <a:p>
                      <a:pPr algn="ctr" fontAlgn="b"/>
                      <a:r>
                        <a:rPr lang="en-US" sz="1800" u="none" strike="noStrike" dirty="0" smtClean="0"/>
                        <a:t>41-1</a:t>
                      </a:r>
                      <a:endParaRPr lang="en-US" sz="1800" b="0" i="0" u="none" strike="noStrike" dirty="0">
                        <a:solidFill>
                          <a:schemeClr val="tx1"/>
                        </a:solidFill>
                        <a:latin typeface="Tahoma"/>
                      </a:endParaRPr>
                    </a:p>
                  </a:txBody>
                  <a:tcPr marL="9525" marR="9525" marT="9525" marB="0" anchor="b"/>
                </a:tc>
                <a:tc>
                  <a:txBody>
                    <a:bodyPr/>
                    <a:lstStyle/>
                    <a:p>
                      <a:pPr algn="ctr" fontAlgn="b"/>
                      <a:r>
                        <a:rPr lang="en-US" sz="1800" u="none" strike="noStrike" dirty="0"/>
                        <a:t>-</a:t>
                      </a:r>
                      <a:r>
                        <a:rPr lang="en-US" sz="1800" u="none" strike="noStrike" dirty="0" smtClean="0"/>
                        <a:t>0.372</a:t>
                      </a:r>
                      <a:endParaRPr lang="en-US" sz="1800" b="0" i="0" u="none" strike="noStrike" dirty="0">
                        <a:solidFill>
                          <a:srgbClr val="000000"/>
                        </a:solidFill>
                        <a:latin typeface="Tahoma"/>
                      </a:endParaRPr>
                    </a:p>
                  </a:txBody>
                  <a:tcPr marL="9525" marR="9525" marT="9525" marB="0" anchor="b"/>
                </a:tc>
                <a:tc>
                  <a:txBody>
                    <a:bodyPr/>
                    <a:lstStyle/>
                    <a:p>
                      <a:pPr algn="ctr" fontAlgn="b"/>
                      <a:r>
                        <a:rPr lang="en-US" sz="1800" u="none" strike="noStrike" dirty="0"/>
                        <a:t>2.15E-08</a:t>
                      </a:r>
                      <a:endParaRPr lang="en-US" sz="1800" b="0" i="0" u="none" strike="noStrike" dirty="0">
                        <a:solidFill>
                          <a:srgbClr val="000000"/>
                        </a:solidFill>
                        <a:latin typeface="Calibri"/>
                      </a:endParaRPr>
                    </a:p>
                  </a:txBody>
                  <a:tcPr marL="9525" marR="9525" marT="9525" marB="0" anchor="b"/>
                </a:tc>
              </a:tr>
              <a:tr h="241300">
                <a:tc>
                  <a:txBody>
                    <a:bodyPr/>
                    <a:lstStyle/>
                    <a:p>
                      <a:pPr algn="ctr" fontAlgn="b"/>
                      <a:r>
                        <a:rPr lang="en-US" sz="1800" u="none" strike="noStrike" dirty="0" smtClean="0"/>
                        <a:t>41-2</a:t>
                      </a:r>
                      <a:endParaRPr lang="en-US" sz="1800" b="0" i="0" u="none" strike="noStrike" dirty="0">
                        <a:solidFill>
                          <a:schemeClr val="tx1"/>
                        </a:solidFill>
                        <a:latin typeface="Tahoma"/>
                      </a:endParaRPr>
                    </a:p>
                  </a:txBody>
                  <a:tcPr marL="9525" marR="9525" marT="9525" marB="0" anchor="b"/>
                </a:tc>
                <a:tc>
                  <a:txBody>
                    <a:bodyPr/>
                    <a:lstStyle/>
                    <a:p>
                      <a:pPr algn="ctr" fontAlgn="b"/>
                      <a:r>
                        <a:rPr lang="en-US" sz="1800" u="none" strike="noStrike" dirty="0"/>
                        <a:t>-</a:t>
                      </a:r>
                      <a:r>
                        <a:rPr lang="en-US" sz="1800" u="none" strike="noStrike" dirty="0" smtClean="0"/>
                        <a:t>0.372</a:t>
                      </a:r>
                      <a:endParaRPr lang="en-US" sz="1800" b="0" i="0" u="none" strike="noStrike" dirty="0">
                        <a:solidFill>
                          <a:srgbClr val="000000"/>
                        </a:solidFill>
                        <a:latin typeface="Tahoma"/>
                      </a:endParaRPr>
                    </a:p>
                  </a:txBody>
                  <a:tcPr marL="9525" marR="9525" marT="9525" marB="0" anchor="b"/>
                </a:tc>
                <a:tc>
                  <a:txBody>
                    <a:bodyPr/>
                    <a:lstStyle/>
                    <a:p>
                      <a:pPr algn="ctr" fontAlgn="b"/>
                      <a:r>
                        <a:rPr lang="en-US" sz="1800" u="none" strike="noStrike" dirty="0"/>
                        <a:t>2.15E-08</a:t>
                      </a:r>
                      <a:endParaRPr lang="en-US" sz="1800" b="0" i="0" u="none" strike="noStrike" dirty="0">
                        <a:solidFill>
                          <a:srgbClr val="000000"/>
                        </a:solidFill>
                        <a:latin typeface="Calibri"/>
                      </a:endParaRPr>
                    </a:p>
                  </a:txBody>
                  <a:tcPr marL="9525" marR="9525" marT="9525" marB="0" anchor="b"/>
                </a:tc>
              </a:tr>
              <a:tr h="241300">
                <a:tc>
                  <a:txBody>
                    <a:bodyPr/>
                    <a:lstStyle/>
                    <a:p>
                      <a:pPr algn="ctr" fontAlgn="b"/>
                      <a:r>
                        <a:rPr lang="en-US" sz="1800" u="none" strike="noStrike" dirty="0" smtClean="0"/>
                        <a:t>46-1</a:t>
                      </a:r>
                      <a:endParaRPr lang="en-US" sz="1800" b="0" i="0" u="none" strike="noStrike" dirty="0">
                        <a:solidFill>
                          <a:schemeClr val="tx1"/>
                        </a:solidFill>
                        <a:latin typeface="Tahoma"/>
                      </a:endParaRPr>
                    </a:p>
                  </a:txBody>
                  <a:tcPr marL="9525" marR="9525" marT="9525" marB="0" anchor="b"/>
                </a:tc>
                <a:tc>
                  <a:txBody>
                    <a:bodyPr/>
                    <a:lstStyle/>
                    <a:p>
                      <a:pPr algn="ctr" fontAlgn="b"/>
                      <a:r>
                        <a:rPr lang="en-US" sz="1800" u="none" strike="noStrike" dirty="0" smtClean="0"/>
                        <a:t>0.798</a:t>
                      </a:r>
                      <a:endParaRPr lang="en-US" sz="1800" b="0" i="0" u="none" strike="noStrike" dirty="0">
                        <a:solidFill>
                          <a:srgbClr val="000000"/>
                        </a:solidFill>
                        <a:latin typeface="Tahoma"/>
                      </a:endParaRPr>
                    </a:p>
                  </a:txBody>
                  <a:tcPr marL="9525" marR="9525" marT="9525" marB="0" anchor="b"/>
                </a:tc>
                <a:tc>
                  <a:txBody>
                    <a:bodyPr/>
                    <a:lstStyle/>
                    <a:p>
                      <a:pPr algn="ctr" fontAlgn="b"/>
                      <a:r>
                        <a:rPr lang="en-US" sz="1800" u="none" strike="noStrike" dirty="0"/>
                        <a:t>3.17E-48</a:t>
                      </a:r>
                      <a:endParaRPr lang="en-US" sz="1800" b="0" i="0" u="none" strike="noStrike" dirty="0">
                        <a:solidFill>
                          <a:srgbClr val="000000"/>
                        </a:solidFill>
                        <a:latin typeface="Calibri"/>
                      </a:endParaRPr>
                    </a:p>
                  </a:txBody>
                  <a:tcPr marL="9525" marR="9525" marT="9525" marB="0" anchor="b"/>
                </a:tc>
              </a:tr>
            </a:tbl>
          </a:graphicData>
        </a:graphic>
      </p:graphicFrame>
      <p:sp>
        <p:nvSpPr>
          <p:cNvPr id="15" name="TextBox 14"/>
          <p:cNvSpPr txBox="1"/>
          <p:nvPr/>
        </p:nvSpPr>
        <p:spPr>
          <a:xfrm>
            <a:off x="304800" y="381000"/>
            <a:ext cx="8458200" cy="830997"/>
          </a:xfrm>
          <a:prstGeom prst="rect">
            <a:avLst/>
          </a:prstGeom>
          <a:noFill/>
        </p:spPr>
        <p:txBody>
          <a:bodyPr wrap="square" rtlCol="0">
            <a:spAutoFit/>
          </a:bodyPr>
          <a:lstStyle/>
          <a:p>
            <a:pPr algn="ctr"/>
            <a:r>
              <a:rPr lang="en-US" sz="2400" b="1" dirty="0" smtClean="0"/>
              <a:t>Predicted standard deviations are strongly correlated with predicted scores</a:t>
            </a:r>
            <a:endParaRPr lang="en-US" sz="2400" b="1"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
            <a:ext cx="8229600" cy="990600"/>
          </a:xfrm>
        </p:spPr>
        <p:txBody>
          <a:bodyPr>
            <a:normAutofit/>
          </a:bodyPr>
          <a:lstStyle/>
          <a:p>
            <a:pPr algn="l"/>
            <a:r>
              <a:rPr lang="en-US" sz="3200" b="1" dirty="0" smtClean="0"/>
              <a:t>Requests to predictors for the next time</a:t>
            </a:r>
            <a:endParaRPr lang="en-US" sz="3200" b="1" dirty="0"/>
          </a:p>
        </p:txBody>
      </p:sp>
      <p:sp>
        <p:nvSpPr>
          <p:cNvPr id="3" name="TextBox 2"/>
          <p:cNvSpPr txBox="1"/>
          <p:nvPr/>
        </p:nvSpPr>
        <p:spPr>
          <a:xfrm>
            <a:off x="609600" y="1828800"/>
            <a:ext cx="8153400" cy="4893647"/>
          </a:xfrm>
          <a:prstGeom prst="rect">
            <a:avLst/>
          </a:prstGeom>
          <a:noFill/>
        </p:spPr>
        <p:txBody>
          <a:bodyPr wrap="square" rtlCol="0">
            <a:spAutoFit/>
          </a:bodyPr>
          <a:lstStyle/>
          <a:p>
            <a:pPr>
              <a:buFont typeface="Arial" pitchFamily="34" charset="0"/>
              <a:buChar char="•"/>
            </a:pPr>
            <a:r>
              <a:rPr lang="en-US" dirty="0" smtClean="0"/>
              <a:t> </a:t>
            </a:r>
            <a:r>
              <a:rPr lang="en-US" sz="2400" dirty="0" smtClean="0"/>
              <a:t>Don’t provide scores in arbitrary scale! Use the data provided by the organizers. </a:t>
            </a:r>
            <a:r>
              <a:rPr lang="en-US" sz="2400" dirty="0" smtClean="0">
                <a:solidFill>
                  <a:srgbClr val="C00000"/>
                </a:solidFill>
              </a:rPr>
              <a:t>If you are given experimental measurements, just assign mutations to them!</a:t>
            </a:r>
          </a:p>
          <a:p>
            <a:pPr>
              <a:buFont typeface="Arial" pitchFamily="34" charset="0"/>
              <a:buChar char="•"/>
            </a:pPr>
            <a:endParaRPr lang="en-US" sz="2400" dirty="0" smtClean="0"/>
          </a:p>
          <a:p>
            <a:pPr>
              <a:buFont typeface="Arial" pitchFamily="34" charset="0"/>
              <a:buChar char="•"/>
            </a:pPr>
            <a:r>
              <a:rPr lang="en-US" sz="2400" dirty="0" smtClean="0"/>
              <a:t> Experimental measurements usually don’t tie (if for no other reasons than experimental errors). So, don’t provide ties as predicted values. </a:t>
            </a:r>
            <a:r>
              <a:rPr lang="en-US" sz="2400" dirty="0" smtClean="0">
                <a:solidFill>
                  <a:srgbClr val="C00000"/>
                </a:solidFill>
              </a:rPr>
              <a:t>It is better that you resolve your ties yourself than let an assessor mess them up for you.</a:t>
            </a:r>
          </a:p>
          <a:p>
            <a:endParaRPr lang="en-US" sz="2400" dirty="0" smtClean="0"/>
          </a:p>
          <a:p>
            <a:pPr>
              <a:buFont typeface="Arial" pitchFamily="34" charset="0"/>
              <a:buChar char="•"/>
            </a:pPr>
            <a:r>
              <a:rPr lang="en-US" sz="2400" dirty="0" smtClean="0"/>
              <a:t> Don’t assign the same standard error to all measurements and don’t assign error proportionally to the value itself. </a:t>
            </a:r>
            <a:r>
              <a:rPr lang="en-US" sz="2400" dirty="0" smtClean="0">
                <a:solidFill>
                  <a:srgbClr val="C00000"/>
                </a:solidFill>
              </a:rPr>
              <a:t>Here, errors don’t scale with values.</a:t>
            </a:r>
          </a:p>
          <a:p>
            <a:pPr>
              <a:buFont typeface="Arial" pitchFamily="34" charset="0"/>
              <a:buChar char="•"/>
            </a:pPr>
            <a:endParaRPr lang="en-US" sz="2400" dirty="0" smtClean="0"/>
          </a:p>
        </p:txBody>
      </p:sp>
      <p:sp>
        <p:nvSpPr>
          <p:cNvPr id="4" name="TextBox 3"/>
          <p:cNvSpPr txBox="1"/>
          <p:nvPr/>
        </p:nvSpPr>
        <p:spPr>
          <a:xfrm>
            <a:off x="457200" y="990600"/>
            <a:ext cx="8305800" cy="369332"/>
          </a:xfrm>
          <a:prstGeom prst="rect">
            <a:avLst/>
          </a:prstGeom>
          <a:noFill/>
        </p:spPr>
        <p:txBody>
          <a:bodyPr wrap="square" rtlCol="0">
            <a:spAutoFit/>
          </a:bodyPr>
          <a:lstStyle/>
          <a:p>
            <a:r>
              <a:rPr lang="en-US" dirty="0" smtClean="0"/>
              <a:t>Following these suggestions will help the assessors to give you the results you want!</a:t>
            </a:r>
            <a:endParaRPr lang="en-US" sz="2400" dirty="0" smtClean="0"/>
          </a:p>
        </p:txBody>
      </p:sp>
      <p:sp>
        <p:nvSpPr>
          <p:cNvPr id="5" name="Rectangle 4"/>
          <p:cNvSpPr/>
          <p:nvPr/>
        </p:nvSpPr>
        <p:spPr>
          <a:xfrm>
            <a:off x="685800" y="3276600"/>
            <a:ext cx="8077200" cy="1143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066800"/>
            <a:ext cx="9144000" cy="1754326"/>
          </a:xfrm>
          <a:prstGeom prst="rect">
            <a:avLst/>
          </a:prstGeom>
          <a:noFill/>
        </p:spPr>
        <p:txBody>
          <a:bodyPr wrap="square" lIns="91440" tIns="45720" rIns="91440" bIns="45720">
            <a:spAutoFit/>
          </a:bodyPr>
          <a:lstStyle/>
          <a:p>
            <a:pPr algn="ctr"/>
            <a:r>
              <a:rPr lang="en-US" sz="54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Q1: What contributes to good predictions?</a:t>
            </a:r>
            <a:endParaRPr lang="en-US" sz="5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7" name="TextBox 6"/>
          <p:cNvSpPr txBox="1"/>
          <p:nvPr/>
        </p:nvSpPr>
        <p:spPr>
          <a:xfrm>
            <a:off x="1371600" y="3200400"/>
            <a:ext cx="6400800" cy="1384995"/>
          </a:xfrm>
          <a:prstGeom prst="rect">
            <a:avLst/>
          </a:prstGeom>
          <a:noFill/>
        </p:spPr>
        <p:txBody>
          <a:bodyPr wrap="square" rtlCol="0">
            <a:spAutoFit/>
          </a:bodyPr>
          <a:lstStyle/>
          <a:p>
            <a:pPr algn="ctr"/>
            <a:r>
              <a:rPr lang="en-US" sz="2800" dirty="0" smtClean="0"/>
              <a:t>Well predicted mutations</a:t>
            </a:r>
          </a:p>
          <a:p>
            <a:pPr algn="ctr"/>
            <a:r>
              <a:rPr lang="en-US" sz="2800" dirty="0" smtClean="0"/>
              <a:t> vs.</a:t>
            </a:r>
          </a:p>
          <a:p>
            <a:pPr algn="ctr"/>
            <a:r>
              <a:rPr lang="en-US" sz="2800" dirty="0" smtClean="0"/>
              <a:t> Badly predicted mutations</a:t>
            </a:r>
            <a:endParaRPr lang="en-US" sz="28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2667000" y="152400"/>
            <a:ext cx="5247975" cy="830997"/>
          </a:xfrm>
          <a:prstGeom prst="rect">
            <a:avLst/>
          </a:prstGeom>
          <a:solidFill>
            <a:schemeClr val="accent6">
              <a:lumMod val="20000"/>
              <a:lumOff val="80000"/>
            </a:schemeClr>
          </a:solidFill>
        </p:spPr>
        <p:txBody>
          <a:bodyPr wrap="none" rtlCol="0">
            <a:spAutoFit/>
          </a:bodyPr>
          <a:lstStyle/>
          <a:p>
            <a:r>
              <a:rPr lang="en-US" sz="2400" b="1" dirty="0" smtClean="0"/>
              <a:t>Clustering of Score Difference: </a:t>
            </a:r>
          </a:p>
          <a:p>
            <a:pPr algn="r"/>
            <a:r>
              <a:rPr lang="en-US" sz="2400" b="1" dirty="0" smtClean="0"/>
              <a:t>|Exp-</a:t>
            </a:r>
            <a:r>
              <a:rPr lang="en-US" sz="2400" b="1" dirty="0" err="1" smtClean="0"/>
              <a:t>Pred</a:t>
            </a:r>
            <a:r>
              <a:rPr lang="en-US" sz="2400" b="1" dirty="0" smtClean="0"/>
              <a:t>|</a:t>
            </a:r>
            <a:endParaRPr lang="en-US" sz="2400" b="1" dirty="0"/>
          </a:p>
        </p:txBody>
      </p:sp>
      <p:pic>
        <p:nvPicPr>
          <p:cNvPr id="216065" name="Picture 1" descr="C:\Nick\MISC\Screenshot - 3_24_2016 , 8_23_15 PM.png"/>
          <p:cNvPicPr>
            <a:picLocks noChangeAspect="1" noChangeArrowheads="1"/>
          </p:cNvPicPr>
          <p:nvPr/>
        </p:nvPicPr>
        <p:blipFill>
          <a:blip r:embed="rId2" cstate="print"/>
          <a:srcRect/>
          <a:stretch>
            <a:fillRect/>
          </a:stretch>
        </p:blipFill>
        <p:spPr bwMode="auto">
          <a:xfrm>
            <a:off x="152400" y="2112057"/>
            <a:ext cx="8915400" cy="3755343"/>
          </a:xfrm>
          <a:prstGeom prst="rect">
            <a:avLst/>
          </a:prstGeom>
          <a:noFill/>
        </p:spPr>
      </p:pic>
      <p:sp>
        <p:nvSpPr>
          <p:cNvPr id="16" name="TextBox 15"/>
          <p:cNvSpPr txBox="1"/>
          <p:nvPr/>
        </p:nvSpPr>
        <p:spPr>
          <a:xfrm>
            <a:off x="76200" y="1639669"/>
            <a:ext cx="2057400" cy="646331"/>
          </a:xfrm>
          <a:prstGeom prst="rect">
            <a:avLst/>
          </a:prstGeom>
          <a:noFill/>
        </p:spPr>
        <p:txBody>
          <a:bodyPr wrap="square" rtlCol="0">
            <a:spAutoFit/>
          </a:bodyPr>
          <a:lstStyle/>
          <a:p>
            <a:pPr algn="ctr"/>
            <a:r>
              <a:rPr lang="en-US" dirty="0" smtClean="0">
                <a:solidFill>
                  <a:srgbClr val="FF0000"/>
                </a:solidFill>
              </a:rPr>
              <a:t>Worst-predicted</a:t>
            </a:r>
          </a:p>
          <a:p>
            <a:pPr algn="ctr"/>
            <a:r>
              <a:rPr lang="en-US" dirty="0" smtClean="0">
                <a:solidFill>
                  <a:srgbClr val="FF0000"/>
                </a:solidFill>
              </a:rPr>
              <a:t>Mutations</a:t>
            </a:r>
            <a:endParaRPr lang="en-US" dirty="0">
              <a:solidFill>
                <a:srgbClr val="FF0000"/>
              </a:solidFill>
            </a:endParaRPr>
          </a:p>
        </p:txBody>
      </p:sp>
      <p:sp>
        <p:nvSpPr>
          <p:cNvPr id="11" name="TextBox 10"/>
          <p:cNvSpPr txBox="1"/>
          <p:nvPr/>
        </p:nvSpPr>
        <p:spPr>
          <a:xfrm>
            <a:off x="2971800" y="1828800"/>
            <a:ext cx="2057400" cy="369332"/>
          </a:xfrm>
          <a:prstGeom prst="rect">
            <a:avLst/>
          </a:prstGeom>
          <a:noFill/>
        </p:spPr>
        <p:txBody>
          <a:bodyPr wrap="square" rtlCol="0">
            <a:spAutoFit/>
          </a:bodyPr>
          <a:lstStyle/>
          <a:p>
            <a:pPr algn="ctr"/>
            <a:r>
              <a:rPr lang="en-US" dirty="0" smtClean="0">
                <a:solidFill>
                  <a:srgbClr val="00B050"/>
                </a:solidFill>
              </a:rPr>
              <a:t>Medium</a:t>
            </a:r>
            <a:endParaRPr lang="en-US" dirty="0">
              <a:solidFill>
                <a:srgbClr val="00B050"/>
              </a:solidFill>
            </a:endParaRPr>
          </a:p>
        </p:txBody>
      </p:sp>
      <p:sp>
        <p:nvSpPr>
          <p:cNvPr id="12" name="TextBox 11"/>
          <p:cNvSpPr txBox="1"/>
          <p:nvPr/>
        </p:nvSpPr>
        <p:spPr>
          <a:xfrm>
            <a:off x="6324600" y="1715869"/>
            <a:ext cx="2057400" cy="646331"/>
          </a:xfrm>
          <a:prstGeom prst="rect">
            <a:avLst/>
          </a:prstGeom>
          <a:noFill/>
        </p:spPr>
        <p:txBody>
          <a:bodyPr wrap="square" rtlCol="0">
            <a:spAutoFit/>
          </a:bodyPr>
          <a:lstStyle/>
          <a:p>
            <a:pPr algn="ctr"/>
            <a:r>
              <a:rPr lang="en-US" dirty="0" smtClean="0">
                <a:solidFill>
                  <a:schemeClr val="accent1">
                    <a:lumMod val="75000"/>
                  </a:schemeClr>
                </a:solidFill>
              </a:rPr>
              <a:t>Best-predicted mutations</a:t>
            </a:r>
            <a:endParaRPr lang="en-US"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9858" name="Picture 2" descr="C:\Nick\MISC\Screenshot - 3_24_2016 , 8_23_50 PM.png"/>
          <p:cNvPicPr>
            <a:picLocks noChangeAspect="1" noChangeArrowheads="1"/>
          </p:cNvPicPr>
          <p:nvPr/>
        </p:nvPicPr>
        <p:blipFill>
          <a:blip r:embed="rId2" cstate="print"/>
          <a:srcRect/>
          <a:stretch>
            <a:fillRect/>
          </a:stretch>
        </p:blipFill>
        <p:spPr bwMode="auto">
          <a:xfrm>
            <a:off x="1524000" y="381000"/>
            <a:ext cx="6176465" cy="6096000"/>
          </a:xfrm>
          <a:prstGeom prst="rect">
            <a:avLst/>
          </a:prstGeom>
          <a:noFill/>
        </p:spPr>
      </p:pic>
      <p:sp>
        <p:nvSpPr>
          <p:cNvPr id="3" name="TextBox 2"/>
          <p:cNvSpPr txBox="1"/>
          <p:nvPr/>
        </p:nvSpPr>
        <p:spPr>
          <a:xfrm>
            <a:off x="3962400" y="152400"/>
            <a:ext cx="2057400" cy="646331"/>
          </a:xfrm>
          <a:prstGeom prst="rect">
            <a:avLst/>
          </a:prstGeom>
          <a:noFill/>
        </p:spPr>
        <p:txBody>
          <a:bodyPr wrap="square" rtlCol="0">
            <a:spAutoFit/>
          </a:bodyPr>
          <a:lstStyle/>
          <a:p>
            <a:pPr algn="ctr"/>
            <a:r>
              <a:rPr lang="en-US" dirty="0" smtClean="0">
                <a:solidFill>
                  <a:srgbClr val="FF0000"/>
                </a:solidFill>
              </a:rPr>
              <a:t>Worst-predicted</a:t>
            </a:r>
          </a:p>
          <a:p>
            <a:pPr algn="ctr"/>
            <a:r>
              <a:rPr lang="en-US" dirty="0" smtClean="0">
                <a:solidFill>
                  <a:srgbClr val="FF0000"/>
                </a:solidFill>
              </a:rPr>
              <a:t>Mutations</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0882" name="Picture 2" descr="C:\Nick\MISC\Screenshot - 3_24_2016 , 8_24_16 PM.png"/>
          <p:cNvPicPr>
            <a:picLocks noChangeAspect="1" noChangeArrowheads="1"/>
          </p:cNvPicPr>
          <p:nvPr/>
        </p:nvPicPr>
        <p:blipFill>
          <a:blip r:embed="rId2" cstate="print"/>
          <a:srcRect b="26215"/>
          <a:stretch>
            <a:fillRect/>
          </a:stretch>
        </p:blipFill>
        <p:spPr bwMode="auto">
          <a:xfrm>
            <a:off x="2514600" y="457200"/>
            <a:ext cx="4648200" cy="6177513"/>
          </a:xfrm>
          <a:prstGeom prst="rect">
            <a:avLst/>
          </a:prstGeom>
          <a:noFill/>
        </p:spPr>
      </p:pic>
      <p:sp>
        <p:nvSpPr>
          <p:cNvPr id="3" name="TextBox 2"/>
          <p:cNvSpPr txBox="1"/>
          <p:nvPr/>
        </p:nvSpPr>
        <p:spPr>
          <a:xfrm>
            <a:off x="4343400" y="0"/>
            <a:ext cx="2057400" cy="646331"/>
          </a:xfrm>
          <a:prstGeom prst="rect">
            <a:avLst/>
          </a:prstGeom>
          <a:noFill/>
        </p:spPr>
        <p:txBody>
          <a:bodyPr wrap="square" rtlCol="0">
            <a:spAutoFit/>
          </a:bodyPr>
          <a:lstStyle/>
          <a:p>
            <a:pPr algn="ctr"/>
            <a:r>
              <a:rPr lang="en-US" dirty="0" smtClean="0">
                <a:solidFill>
                  <a:schemeClr val="accent1">
                    <a:lumMod val="75000"/>
                  </a:schemeClr>
                </a:solidFill>
              </a:rPr>
              <a:t>Best-predicted mutations</a:t>
            </a:r>
            <a:endParaRPr lang="en-US"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1906" name="Picture 2" descr="C:\Nick\MISC\Screenshot - 3_24_2016 , 8_26_58 PM.png"/>
          <p:cNvPicPr>
            <a:picLocks noChangeAspect="1" noChangeArrowheads="1"/>
          </p:cNvPicPr>
          <p:nvPr/>
        </p:nvPicPr>
        <p:blipFill>
          <a:blip r:embed="rId2" cstate="print"/>
          <a:srcRect/>
          <a:stretch>
            <a:fillRect/>
          </a:stretch>
        </p:blipFill>
        <p:spPr bwMode="auto">
          <a:xfrm>
            <a:off x="1600200" y="76200"/>
            <a:ext cx="6172200" cy="6618173"/>
          </a:xfrm>
          <a:prstGeom prst="rect">
            <a:avLst/>
          </a:prstGeom>
          <a:no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2133600" y="152400"/>
            <a:ext cx="6303905" cy="830997"/>
          </a:xfrm>
          <a:prstGeom prst="rect">
            <a:avLst/>
          </a:prstGeom>
          <a:solidFill>
            <a:schemeClr val="accent6">
              <a:lumMod val="20000"/>
              <a:lumOff val="80000"/>
            </a:schemeClr>
          </a:solidFill>
        </p:spPr>
        <p:txBody>
          <a:bodyPr wrap="none" rtlCol="0">
            <a:spAutoFit/>
          </a:bodyPr>
          <a:lstStyle/>
          <a:p>
            <a:r>
              <a:rPr lang="en-US" sz="2400" dirty="0" smtClean="0"/>
              <a:t>Distribution of Single Mutation Score Difference: </a:t>
            </a:r>
          </a:p>
          <a:p>
            <a:pPr algn="r"/>
            <a:r>
              <a:rPr lang="en-US" sz="2400" dirty="0" smtClean="0"/>
              <a:t>|Exp-</a:t>
            </a:r>
            <a:r>
              <a:rPr lang="en-US" sz="2400" dirty="0" err="1" smtClean="0"/>
              <a:t>Pred</a:t>
            </a:r>
            <a:r>
              <a:rPr lang="en-US" sz="2400" dirty="0" smtClean="0"/>
              <a:t>|</a:t>
            </a:r>
            <a:endParaRPr lang="en-US" sz="2400" dirty="0"/>
          </a:p>
        </p:txBody>
      </p:sp>
      <p:grpSp>
        <p:nvGrpSpPr>
          <p:cNvPr id="2" name="Group 8"/>
          <p:cNvGrpSpPr/>
          <p:nvPr/>
        </p:nvGrpSpPr>
        <p:grpSpPr>
          <a:xfrm>
            <a:off x="500063" y="1438275"/>
            <a:ext cx="8143875" cy="4581525"/>
            <a:chOff x="500063" y="1438275"/>
            <a:chExt cx="8143875" cy="4581525"/>
          </a:xfrm>
        </p:grpSpPr>
        <p:pic>
          <p:nvPicPr>
            <p:cNvPr id="2050" name="Picture 2"/>
            <p:cNvPicPr>
              <a:picLocks noChangeAspect="1" noChangeArrowheads="1"/>
            </p:cNvPicPr>
            <p:nvPr/>
          </p:nvPicPr>
          <p:blipFill>
            <a:blip r:embed="rId2" cstate="print"/>
            <a:srcRect/>
            <a:stretch>
              <a:fillRect/>
            </a:stretch>
          </p:blipFill>
          <p:spPr bwMode="auto">
            <a:xfrm>
              <a:off x="500063" y="1438275"/>
              <a:ext cx="8143875" cy="4581525"/>
            </a:xfrm>
            <a:prstGeom prst="rect">
              <a:avLst/>
            </a:prstGeom>
            <a:noFill/>
            <a:ln w="9525">
              <a:solidFill>
                <a:schemeClr val="tx1"/>
              </a:solidFill>
              <a:miter lim="800000"/>
              <a:headEnd/>
              <a:tailEnd/>
            </a:ln>
          </p:spPr>
        </p:pic>
        <p:sp>
          <p:nvSpPr>
            <p:cNvPr id="8" name="Rectangle 7"/>
            <p:cNvSpPr/>
            <p:nvPr/>
          </p:nvSpPr>
          <p:spPr>
            <a:xfrm>
              <a:off x="838200" y="1524000"/>
              <a:ext cx="3048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Oval 6"/>
          <p:cNvSpPr/>
          <p:nvPr/>
        </p:nvSpPr>
        <p:spPr>
          <a:xfrm>
            <a:off x="5791200" y="2819400"/>
            <a:ext cx="2057400" cy="1905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486400" y="1981200"/>
            <a:ext cx="2743200" cy="830997"/>
          </a:xfrm>
          <a:prstGeom prst="rect">
            <a:avLst/>
          </a:prstGeom>
          <a:noFill/>
        </p:spPr>
        <p:txBody>
          <a:bodyPr wrap="square" rtlCol="0">
            <a:spAutoFit/>
          </a:bodyPr>
          <a:lstStyle/>
          <a:p>
            <a:pPr algn="ctr"/>
            <a:r>
              <a:rPr lang="en-US" sz="2400" b="1" dirty="0" smtClean="0">
                <a:solidFill>
                  <a:srgbClr val="FF0000"/>
                </a:solidFill>
              </a:rPr>
              <a:t>Worst Performing Mutations</a:t>
            </a:r>
            <a:endParaRPr lang="en-US" sz="2400" b="1" dirty="0">
              <a:solidFill>
                <a:srgbClr val="FF0000"/>
              </a:solidFill>
            </a:endParaRPr>
          </a:p>
        </p:txBody>
      </p:sp>
      <p:sp>
        <p:nvSpPr>
          <p:cNvPr id="10" name="TextBox 9"/>
          <p:cNvSpPr txBox="1"/>
          <p:nvPr/>
        </p:nvSpPr>
        <p:spPr>
          <a:xfrm>
            <a:off x="2286000" y="5421868"/>
            <a:ext cx="559769" cy="369332"/>
          </a:xfrm>
          <a:prstGeom prst="rect">
            <a:avLst/>
          </a:prstGeom>
          <a:noFill/>
        </p:spPr>
        <p:txBody>
          <a:bodyPr wrap="none" rtlCol="0">
            <a:spAutoFit/>
          </a:bodyPr>
          <a:lstStyle/>
          <a:p>
            <a:r>
              <a:rPr lang="en-US" b="1" dirty="0" smtClean="0">
                <a:solidFill>
                  <a:srgbClr val="FF0000"/>
                </a:solidFill>
                <a:latin typeface="Arial Narrow" pitchFamily="34" charset="0"/>
              </a:rPr>
              <a:t>&gt;0.5</a:t>
            </a:r>
            <a:endParaRPr lang="en-US" b="1" dirty="0">
              <a:solidFill>
                <a:srgbClr val="FF0000"/>
              </a:solidFill>
              <a:latin typeface="Arial Narrow" pitchFamily="34"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2133600" y="152400"/>
            <a:ext cx="6303905" cy="830997"/>
          </a:xfrm>
          <a:prstGeom prst="rect">
            <a:avLst/>
          </a:prstGeom>
          <a:solidFill>
            <a:schemeClr val="accent6">
              <a:lumMod val="20000"/>
              <a:lumOff val="80000"/>
            </a:schemeClr>
          </a:solidFill>
        </p:spPr>
        <p:txBody>
          <a:bodyPr wrap="none" rtlCol="0">
            <a:spAutoFit/>
          </a:bodyPr>
          <a:lstStyle/>
          <a:p>
            <a:r>
              <a:rPr lang="en-US" sz="2400" dirty="0" smtClean="0"/>
              <a:t>Distribution of Single Mutation Score Difference: </a:t>
            </a:r>
          </a:p>
          <a:p>
            <a:pPr algn="r"/>
            <a:r>
              <a:rPr lang="en-US" sz="2400" dirty="0" smtClean="0"/>
              <a:t>|Exp-</a:t>
            </a:r>
            <a:r>
              <a:rPr lang="en-US" sz="2400" dirty="0" err="1" smtClean="0"/>
              <a:t>Pred</a:t>
            </a:r>
            <a:r>
              <a:rPr lang="en-US" sz="2400" dirty="0" smtClean="0"/>
              <a:t>|</a:t>
            </a:r>
            <a:endParaRPr lang="en-US" sz="2400" dirty="0"/>
          </a:p>
        </p:txBody>
      </p:sp>
      <p:grpSp>
        <p:nvGrpSpPr>
          <p:cNvPr id="2" name="Group 8"/>
          <p:cNvGrpSpPr/>
          <p:nvPr/>
        </p:nvGrpSpPr>
        <p:grpSpPr>
          <a:xfrm>
            <a:off x="500063" y="1438275"/>
            <a:ext cx="8143875" cy="4581525"/>
            <a:chOff x="500063" y="1438275"/>
            <a:chExt cx="8143875" cy="4581525"/>
          </a:xfrm>
        </p:grpSpPr>
        <p:pic>
          <p:nvPicPr>
            <p:cNvPr id="2050" name="Picture 2"/>
            <p:cNvPicPr>
              <a:picLocks noChangeAspect="1" noChangeArrowheads="1"/>
            </p:cNvPicPr>
            <p:nvPr/>
          </p:nvPicPr>
          <p:blipFill>
            <a:blip r:embed="rId2" cstate="print"/>
            <a:srcRect/>
            <a:stretch>
              <a:fillRect/>
            </a:stretch>
          </p:blipFill>
          <p:spPr bwMode="auto">
            <a:xfrm>
              <a:off x="500063" y="1438275"/>
              <a:ext cx="8143875" cy="4581525"/>
            </a:xfrm>
            <a:prstGeom prst="rect">
              <a:avLst/>
            </a:prstGeom>
            <a:noFill/>
            <a:ln w="9525">
              <a:solidFill>
                <a:schemeClr val="tx1"/>
              </a:solidFill>
              <a:miter lim="800000"/>
              <a:headEnd/>
              <a:tailEnd/>
            </a:ln>
          </p:spPr>
        </p:pic>
        <p:sp>
          <p:nvSpPr>
            <p:cNvPr id="8" name="Rectangle 7"/>
            <p:cNvSpPr/>
            <p:nvPr/>
          </p:nvSpPr>
          <p:spPr>
            <a:xfrm>
              <a:off x="838200" y="1524000"/>
              <a:ext cx="3048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Oval 6"/>
          <p:cNvSpPr/>
          <p:nvPr/>
        </p:nvSpPr>
        <p:spPr>
          <a:xfrm>
            <a:off x="3048000" y="1981200"/>
            <a:ext cx="5181600" cy="1676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800600" y="2044005"/>
            <a:ext cx="3352800" cy="1384995"/>
          </a:xfrm>
          <a:prstGeom prst="rect">
            <a:avLst/>
          </a:prstGeom>
          <a:noFill/>
        </p:spPr>
        <p:txBody>
          <a:bodyPr wrap="square" rtlCol="0">
            <a:spAutoFit/>
          </a:bodyPr>
          <a:lstStyle/>
          <a:p>
            <a:pPr algn="ctr"/>
            <a:r>
              <a:rPr lang="en-US" sz="2800" b="1" dirty="0" smtClean="0">
                <a:solidFill>
                  <a:srgbClr val="FF0000"/>
                </a:solidFill>
              </a:rPr>
              <a:t>Conserved </a:t>
            </a:r>
            <a:r>
              <a:rPr lang="en-US" sz="2800" b="1" dirty="0" err="1" smtClean="0">
                <a:solidFill>
                  <a:srgbClr val="FF0000"/>
                </a:solidFill>
              </a:rPr>
              <a:t>Advantagous</a:t>
            </a:r>
            <a:r>
              <a:rPr lang="en-US" sz="2800" b="1" dirty="0" smtClean="0">
                <a:solidFill>
                  <a:srgbClr val="FF0000"/>
                </a:solidFill>
              </a:rPr>
              <a:t>/WT mutations</a:t>
            </a:r>
            <a:endParaRPr lang="en-US" sz="2800" b="1" dirty="0">
              <a:solidFill>
                <a:srgbClr val="FF0000"/>
              </a:solidFill>
            </a:endParaRPr>
          </a:p>
        </p:txBody>
      </p:sp>
      <p:sp>
        <p:nvSpPr>
          <p:cNvPr id="10" name="TextBox 9"/>
          <p:cNvSpPr txBox="1"/>
          <p:nvPr/>
        </p:nvSpPr>
        <p:spPr>
          <a:xfrm>
            <a:off x="2286000" y="5421868"/>
            <a:ext cx="559769" cy="369332"/>
          </a:xfrm>
          <a:prstGeom prst="rect">
            <a:avLst/>
          </a:prstGeom>
          <a:noFill/>
        </p:spPr>
        <p:txBody>
          <a:bodyPr wrap="none" rtlCol="0">
            <a:spAutoFit/>
          </a:bodyPr>
          <a:lstStyle/>
          <a:p>
            <a:r>
              <a:rPr lang="en-US" b="1" dirty="0" smtClean="0">
                <a:solidFill>
                  <a:srgbClr val="FF0000"/>
                </a:solidFill>
                <a:latin typeface="Arial Narrow" pitchFamily="34" charset="0"/>
              </a:rPr>
              <a:t>&gt;0.5</a:t>
            </a:r>
            <a:endParaRPr lang="en-US" b="1" dirty="0">
              <a:solidFill>
                <a:srgbClr val="FF0000"/>
              </a:solidFill>
              <a:latin typeface="Arial Narrow" pitchFamily="34" charset="0"/>
            </a:endParaRPr>
          </a:p>
        </p:txBody>
      </p:sp>
      <p:sp>
        <p:nvSpPr>
          <p:cNvPr id="11" name="TextBox 10"/>
          <p:cNvSpPr txBox="1"/>
          <p:nvPr/>
        </p:nvSpPr>
        <p:spPr>
          <a:xfrm>
            <a:off x="2286000" y="1371600"/>
            <a:ext cx="990600" cy="381000"/>
          </a:xfrm>
          <a:prstGeom prst="rect">
            <a:avLst/>
          </a:prstGeom>
          <a:noFill/>
        </p:spPr>
        <p:txBody>
          <a:bodyPr wrap="square" rtlCol="0">
            <a:spAutoFit/>
          </a:bodyPr>
          <a:lstStyle/>
          <a:p>
            <a:r>
              <a:rPr lang="en-US" dirty="0" smtClean="0"/>
              <a:t>Exp&lt;0.3 </a:t>
            </a:r>
            <a:endParaRPr lang="en-US" dirty="0"/>
          </a:p>
        </p:txBody>
      </p:sp>
      <p:sp>
        <p:nvSpPr>
          <p:cNvPr id="12" name="TextBox 11"/>
          <p:cNvSpPr txBox="1"/>
          <p:nvPr/>
        </p:nvSpPr>
        <p:spPr>
          <a:xfrm>
            <a:off x="3352800" y="1383268"/>
            <a:ext cx="1447800" cy="369332"/>
          </a:xfrm>
          <a:prstGeom prst="rect">
            <a:avLst/>
          </a:prstGeom>
          <a:noFill/>
        </p:spPr>
        <p:txBody>
          <a:bodyPr wrap="square" rtlCol="0">
            <a:spAutoFit/>
          </a:bodyPr>
          <a:lstStyle/>
          <a:p>
            <a:r>
              <a:rPr lang="en-US" dirty="0" smtClean="0"/>
              <a:t>0.3&lt;Exp&lt;0.7</a:t>
            </a:r>
            <a:endParaRPr lang="en-US" dirty="0"/>
          </a:p>
        </p:txBody>
      </p:sp>
      <p:sp>
        <p:nvSpPr>
          <p:cNvPr id="13" name="TextBox 12"/>
          <p:cNvSpPr txBox="1"/>
          <p:nvPr/>
        </p:nvSpPr>
        <p:spPr>
          <a:xfrm>
            <a:off x="4648200" y="1371600"/>
            <a:ext cx="1600200" cy="369332"/>
          </a:xfrm>
          <a:prstGeom prst="rect">
            <a:avLst/>
          </a:prstGeom>
          <a:noFill/>
        </p:spPr>
        <p:txBody>
          <a:bodyPr wrap="square" rtlCol="0">
            <a:spAutoFit/>
          </a:bodyPr>
          <a:lstStyle/>
          <a:p>
            <a:r>
              <a:rPr lang="en-US" dirty="0" smtClean="0"/>
              <a:t>0.7&lt;=Exp&lt;=1.3</a:t>
            </a:r>
            <a:endParaRPr lang="en-US" dirty="0"/>
          </a:p>
        </p:txBody>
      </p:sp>
      <p:sp>
        <p:nvSpPr>
          <p:cNvPr id="15" name="TextBox 14"/>
          <p:cNvSpPr txBox="1"/>
          <p:nvPr/>
        </p:nvSpPr>
        <p:spPr>
          <a:xfrm>
            <a:off x="6248400" y="1371600"/>
            <a:ext cx="1600200" cy="369332"/>
          </a:xfrm>
          <a:prstGeom prst="rect">
            <a:avLst/>
          </a:prstGeom>
          <a:noFill/>
        </p:spPr>
        <p:txBody>
          <a:bodyPr wrap="square" rtlCol="0">
            <a:spAutoFit/>
          </a:bodyPr>
          <a:lstStyle/>
          <a:p>
            <a:r>
              <a:rPr lang="en-US" dirty="0" smtClean="0"/>
              <a:t>Exp&gt;1.3</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2133600" y="152400"/>
            <a:ext cx="6303905" cy="830997"/>
          </a:xfrm>
          <a:prstGeom prst="rect">
            <a:avLst/>
          </a:prstGeom>
          <a:solidFill>
            <a:schemeClr val="accent6">
              <a:lumMod val="20000"/>
              <a:lumOff val="80000"/>
            </a:schemeClr>
          </a:solidFill>
        </p:spPr>
        <p:txBody>
          <a:bodyPr wrap="none" rtlCol="0">
            <a:spAutoFit/>
          </a:bodyPr>
          <a:lstStyle/>
          <a:p>
            <a:r>
              <a:rPr lang="en-US" sz="2400" dirty="0" smtClean="0"/>
              <a:t>Distribution of Single Mutation Score Difference: </a:t>
            </a:r>
          </a:p>
          <a:p>
            <a:pPr algn="r"/>
            <a:r>
              <a:rPr lang="en-US" sz="2400" dirty="0" smtClean="0"/>
              <a:t>|Exp-</a:t>
            </a:r>
            <a:r>
              <a:rPr lang="en-US" sz="2400" dirty="0" err="1" smtClean="0"/>
              <a:t>Pred</a:t>
            </a:r>
            <a:r>
              <a:rPr lang="en-US" sz="2400" dirty="0" smtClean="0"/>
              <a:t>|</a:t>
            </a:r>
            <a:endParaRPr lang="en-US" sz="2400" dirty="0"/>
          </a:p>
        </p:txBody>
      </p:sp>
      <p:grpSp>
        <p:nvGrpSpPr>
          <p:cNvPr id="2" name="Group 8"/>
          <p:cNvGrpSpPr/>
          <p:nvPr/>
        </p:nvGrpSpPr>
        <p:grpSpPr>
          <a:xfrm>
            <a:off x="500063" y="1438275"/>
            <a:ext cx="8143875" cy="4581525"/>
            <a:chOff x="500063" y="1438275"/>
            <a:chExt cx="8143875" cy="4581525"/>
          </a:xfrm>
        </p:grpSpPr>
        <p:pic>
          <p:nvPicPr>
            <p:cNvPr id="2050" name="Picture 2"/>
            <p:cNvPicPr>
              <a:picLocks noChangeAspect="1" noChangeArrowheads="1"/>
            </p:cNvPicPr>
            <p:nvPr/>
          </p:nvPicPr>
          <p:blipFill>
            <a:blip r:embed="rId2" cstate="print"/>
            <a:srcRect/>
            <a:stretch>
              <a:fillRect/>
            </a:stretch>
          </p:blipFill>
          <p:spPr bwMode="auto">
            <a:xfrm>
              <a:off x="500063" y="1438275"/>
              <a:ext cx="8143875" cy="4581525"/>
            </a:xfrm>
            <a:prstGeom prst="rect">
              <a:avLst/>
            </a:prstGeom>
            <a:noFill/>
            <a:ln w="9525">
              <a:solidFill>
                <a:schemeClr val="tx1"/>
              </a:solidFill>
              <a:miter lim="800000"/>
              <a:headEnd/>
              <a:tailEnd/>
            </a:ln>
          </p:spPr>
        </p:pic>
        <p:sp>
          <p:nvSpPr>
            <p:cNvPr id="8" name="Rectangle 7"/>
            <p:cNvSpPr/>
            <p:nvPr/>
          </p:nvSpPr>
          <p:spPr>
            <a:xfrm>
              <a:off x="838200" y="1524000"/>
              <a:ext cx="3048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Oval 6"/>
          <p:cNvSpPr/>
          <p:nvPr/>
        </p:nvSpPr>
        <p:spPr>
          <a:xfrm>
            <a:off x="3048000" y="4191000"/>
            <a:ext cx="4800600" cy="685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105400" y="1981200"/>
            <a:ext cx="2590800" cy="1384995"/>
          </a:xfrm>
          <a:prstGeom prst="rect">
            <a:avLst/>
          </a:prstGeom>
          <a:noFill/>
        </p:spPr>
        <p:txBody>
          <a:bodyPr wrap="square" rtlCol="0">
            <a:spAutoFit/>
          </a:bodyPr>
          <a:lstStyle/>
          <a:p>
            <a:pPr algn="ctr"/>
            <a:r>
              <a:rPr lang="en-US" sz="2800" b="1" dirty="0" err="1" smtClean="0">
                <a:solidFill>
                  <a:srgbClr val="FF0000"/>
                </a:solidFill>
              </a:rPr>
              <a:t>Unconserved</a:t>
            </a:r>
            <a:r>
              <a:rPr lang="en-US" sz="2800" b="1" dirty="0" smtClean="0">
                <a:solidFill>
                  <a:srgbClr val="FF0000"/>
                </a:solidFill>
              </a:rPr>
              <a:t> Deleterious Mutations</a:t>
            </a:r>
            <a:endParaRPr lang="en-US" sz="2800" b="1" dirty="0">
              <a:solidFill>
                <a:srgbClr val="FF0000"/>
              </a:solidFill>
            </a:endParaRPr>
          </a:p>
        </p:txBody>
      </p:sp>
      <p:sp>
        <p:nvSpPr>
          <p:cNvPr id="10" name="TextBox 9"/>
          <p:cNvSpPr txBox="1"/>
          <p:nvPr/>
        </p:nvSpPr>
        <p:spPr>
          <a:xfrm>
            <a:off x="2286000" y="5421868"/>
            <a:ext cx="559769" cy="369332"/>
          </a:xfrm>
          <a:prstGeom prst="rect">
            <a:avLst/>
          </a:prstGeom>
          <a:noFill/>
        </p:spPr>
        <p:txBody>
          <a:bodyPr wrap="none" rtlCol="0">
            <a:spAutoFit/>
          </a:bodyPr>
          <a:lstStyle/>
          <a:p>
            <a:r>
              <a:rPr lang="en-US" b="1" dirty="0" smtClean="0">
                <a:solidFill>
                  <a:srgbClr val="FF0000"/>
                </a:solidFill>
                <a:latin typeface="Arial Narrow" pitchFamily="34" charset="0"/>
              </a:rPr>
              <a:t>&gt;0.5</a:t>
            </a:r>
            <a:endParaRPr lang="en-US" b="1" dirty="0">
              <a:solidFill>
                <a:srgbClr val="FF0000"/>
              </a:solidFill>
              <a:latin typeface="Arial Narrow"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52800" y="304800"/>
            <a:ext cx="2590800" cy="646331"/>
          </a:xfrm>
          <a:prstGeom prst="rect">
            <a:avLst/>
          </a:prstGeom>
          <a:noFill/>
        </p:spPr>
        <p:txBody>
          <a:bodyPr wrap="square" rtlCol="0">
            <a:spAutoFit/>
          </a:bodyPr>
          <a:lstStyle/>
          <a:p>
            <a:r>
              <a:rPr lang="en-US" sz="3600" b="1" dirty="0" smtClean="0"/>
              <a:t>Conclusion</a:t>
            </a:r>
            <a:endParaRPr lang="en-US" sz="3600" b="1" dirty="0"/>
          </a:p>
        </p:txBody>
      </p:sp>
      <p:sp>
        <p:nvSpPr>
          <p:cNvPr id="5" name="TextBox 4"/>
          <p:cNvSpPr txBox="1"/>
          <p:nvPr/>
        </p:nvSpPr>
        <p:spPr>
          <a:xfrm>
            <a:off x="152400" y="1982212"/>
            <a:ext cx="8915400" cy="3046988"/>
          </a:xfrm>
          <a:prstGeom prst="rect">
            <a:avLst/>
          </a:prstGeom>
          <a:noFill/>
        </p:spPr>
        <p:txBody>
          <a:bodyPr wrap="square" rtlCol="0">
            <a:spAutoFit/>
          </a:bodyPr>
          <a:lstStyle/>
          <a:p>
            <a:pPr>
              <a:buFont typeface="Arial" pitchFamily="34" charset="0"/>
              <a:buChar char="•"/>
            </a:pPr>
            <a:r>
              <a:rPr lang="en-US" dirty="0" smtClean="0"/>
              <a:t>  </a:t>
            </a:r>
            <a:r>
              <a:rPr lang="en-US" sz="3200" dirty="0" smtClean="0"/>
              <a:t>Poorly predicted mutations are </a:t>
            </a:r>
            <a:r>
              <a:rPr lang="en-US" sz="3200" b="1" dirty="0" smtClean="0"/>
              <a:t>advantageous </a:t>
            </a:r>
            <a:r>
              <a:rPr lang="en-US" sz="3200" dirty="0" smtClean="0"/>
              <a:t>that are relatively </a:t>
            </a:r>
            <a:r>
              <a:rPr lang="en-US" sz="3200" b="1" dirty="0" smtClean="0"/>
              <a:t>conserved</a:t>
            </a:r>
            <a:r>
              <a:rPr lang="en-US" sz="3200" dirty="0" smtClean="0"/>
              <a:t>, or </a:t>
            </a:r>
            <a:r>
              <a:rPr lang="en-US" sz="3200" b="1" dirty="0" smtClean="0">
                <a:solidFill>
                  <a:schemeClr val="accent1">
                    <a:lumMod val="75000"/>
                  </a:schemeClr>
                </a:solidFill>
              </a:rPr>
              <a:t>deleterious</a:t>
            </a:r>
            <a:r>
              <a:rPr lang="en-US" sz="3200" dirty="0" smtClean="0"/>
              <a:t> that are relative </a:t>
            </a:r>
            <a:r>
              <a:rPr lang="en-US" sz="3200" b="1" dirty="0" err="1" smtClean="0">
                <a:solidFill>
                  <a:schemeClr val="accent1">
                    <a:lumMod val="75000"/>
                  </a:schemeClr>
                </a:solidFill>
              </a:rPr>
              <a:t>unconserved</a:t>
            </a:r>
            <a:r>
              <a:rPr lang="en-US" sz="3200" dirty="0" smtClean="0"/>
              <a:t>.</a:t>
            </a:r>
          </a:p>
          <a:p>
            <a:endParaRPr lang="en-US" sz="3200" dirty="0" smtClean="0"/>
          </a:p>
          <a:p>
            <a:pPr>
              <a:buFont typeface="Arial" pitchFamily="34" charset="0"/>
              <a:buChar char="•"/>
            </a:pPr>
            <a:endParaRPr lang="en-US" sz="3200" dirty="0" smtClean="0"/>
          </a:p>
          <a:p>
            <a:pPr>
              <a:buFont typeface="Arial" pitchFamily="34" charset="0"/>
              <a:buChar char="•"/>
            </a:pPr>
            <a:r>
              <a:rPr lang="en-US" sz="3200" dirty="0" smtClean="0"/>
              <a:t> Predictions are highly </a:t>
            </a:r>
            <a:r>
              <a:rPr lang="en-US" sz="3200" b="1" dirty="0" smtClean="0">
                <a:solidFill>
                  <a:srgbClr val="C00000"/>
                </a:solidFill>
              </a:rPr>
              <a:t>dependent on conservations</a:t>
            </a:r>
            <a:endParaRPr lang="en-US" sz="3200" b="1" dirty="0">
              <a:solidFill>
                <a:srgbClr val="C00000"/>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a:spLocks noGrp="1"/>
          </p:cNvSpPr>
          <p:nvPr>
            <p:ph type="title"/>
          </p:nvPr>
        </p:nvSpPr>
        <p:spPr>
          <a:xfrm>
            <a:off x="457200" y="0"/>
            <a:ext cx="8229600" cy="1143000"/>
          </a:xfrm>
        </p:spPr>
        <p:txBody>
          <a:bodyPr>
            <a:normAutofit fontScale="90000"/>
          </a:bodyPr>
          <a:lstStyle/>
          <a:p>
            <a:r>
              <a:rPr lang="en-US" dirty="0" smtClean="0"/>
              <a:t>Ubc9 Mutation: Overall Prediction Performance on Subset1 Mutations</a:t>
            </a:r>
            <a:endParaRPr lang="en-US" dirty="0"/>
          </a:p>
        </p:txBody>
      </p:sp>
      <p:sp>
        <p:nvSpPr>
          <p:cNvPr id="17" name="Rounded Rectangle 16"/>
          <p:cNvSpPr/>
          <p:nvPr/>
        </p:nvSpPr>
        <p:spPr>
          <a:xfrm>
            <a:off x="762000" y="1676400"/>
            <a:ext cx="7620000" cy="1219200"/>
          </a:xfrm>
          <a:prstGeom prst="roundRect">
            <a:avLst/>
          </a:prstGeom>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Overall performance = number of groups with predictions within the confidence interval of each mutation</a:t>
            </a:r>
          </a:p>
          <a:p>
            <a:pPr algn="ctr"/>
            <a:r>
              <a:rPr lang="en-US" sz="2400" dirty="0" smtClean="0"/>
              <a:t> (experimental standard error * 1.96)</a:t>
            </a:r>
            <a:endParaRPr lang="en-US" sz="2400" dirty="0"/>
          </a:p>
        </p:txBody>
      </p:sp>
      <p:cxnSp>
        <p:nvCxnSpPr>
          <p:cNvPr id="19" name="Straight Arrow Connector 18"/>
          <p:cNvCxnSpPr>
            <a:stCxn id="17" idx="2"/>
          </p:cNvCxnSpPr>
          <p:nvPr/>
        </p:nvCxnSpPr>
        <p:spPr>
          <a:xfrm>
            <a:off x="4572000" y="2895600"/>
            <a:ext cx="0" cy="2057400"/>
          </a:xfrm>
          <a:prstGeom prst="straightConnector1">
            <a:avLst/>
          </a:prstGeom>
          <a:ln w="381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4876800" y="3505200"/>
            <a:ext cx="3388842" cy="707886"/>
          </a:xfrm>
          <a:prstGeom prst="rect">
            <a:avLst/>
          </a:prstGeom>
          <a:noFill/>
        </p:spPr>
        <p:txBody>
          <a:bodyPr wrap="square" rtlCol="0">
            <a:spAutoFit/>
          </a:bodyPr>
          <a:lstStyle/>
          <a:p>
            <a:r>
              <a:rPr lang="en-US" sz="2000" dirty="0" smtClean="0"/>
              <a:t>Overall performance should correlate with standard error</a:t>
            </a:r>
            <a:endParaRPr lang="en-US" sz="2000" dirty="0"/>
          </a:p>
        </p:txBody>
      </p:sp>
      <p:sp>
        <p:nvSpPr>
          <p:cNvPr id="23" name="Rounded Rectangle 22"/>
          <p:cNvSpPr/>
          <p:nvPr/>
        </p:nvSpPr>
        <p:spPr>
          <a:xfrm>
            <a:off x="1752600" y="4953000"/>
            <a:ext cx="5943600" cy="1371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Plot Overall Performance against Standard Error and inspect outliers</a:t>
            </a:r>
            <a:endParaRPr lang="en-US" sz="2400"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1219200" y="2209800"/>
            <a:ext cx="6719593" cy="4493141"/>
          </a:xfrm>
          <a:prstGeom prst="rect">
            <a:avLst/>
          </a:prstGeom>
          <a:noFill/>
          <a:ln w="9525">
            <a:noFill/>
            <a:miter lim="800000"/>
            <a:headEnd/>
            <a:tailEnd/>
          </a:ln>
          <a:effectLst/>
        </p:spPr>
      </p:pic>
      <p:sp>
        <p:nvSpPr>
          <p:cNvPr id="15" name="Rectangle 14"/>
          <p:cNvSpPr/>
          <p:nvPr/>
        </p:nvSpPr>
        <p:spPr>
          <a:xfrm>
            <a:off x="1295400" y="2209800"/>
            <a:ext cx="6629400" cy="1447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0"/>
            <a:ext cx="8229600" cy="1143000"/>
          </a:xfrm>
        </p:spPr>
        <p:txBody>
          <a:bodyPr>
            <a:normAutofit/>
          </a:bodyPr>
          <a:lstStyle/>
          <a:p>
            <a:r>
              <a:rPr lang="en-US" dirty="0" smtClean="0"/>
              <a:t>Performance on Subset1 Mutations</a:t>
            </a:r>
            <a:endParaRPr lang="en-US" dirty="0"/>
          </a:p>
        </p:txBody>
      </p:sp>
      <p:sp>
        <p:nvSpPr>
          <p:cNvPr id="8" name="Rectangle 7"/>
          <p:cNvSpPr/>
          <p:nvPr/>
        </p:nvSpPr>
        <p:spPr>
          <a:xfrm>
            <a:off x="6934200" y="2514600"/>
            <a:ext cx="1447800" cy="914400"/>
          </a:xfrm>
          <a:prstGeom prst="rect">
            <a:avLst/>
          </a:prstGeom>
          <a:gradFill flip="none" rotWithShape="1">
            <a:gsLst>
              <a:gs pos="0">
                <a:schemeClr val="accent2">
                  <a:lumMod val="75000"/>
                  <a:tint val="66000"/>
                  <a:satMod val="160000"/>
                </a:schemeClr>
              </a:gs>
              <a:gs pos="50000">
                <a:schemeClr val="accent2">
                  <a:lumMod val="75000"/>
                  <a:tint val="44500"/>
                  <a:satMod val="160000"/>
                </a:schemeClr>
              </a:gs>
              <a:gs pos="100000">
                <a:schemeClr val="accent2">
                  <a:lumMod val="75000"/>
                  <a:tint val="23500"/>
                  <a:satMod val="160000"/>
                </a:schemeClr>
              </a:gs>
            </a:gsLst>
            <a:lin ang="5400000" scaled="1"/>
            <a:tileRect/>
          </a:gra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Linear Fit to Data</a:t>
            </a:r>
            <a:endParaRPr lang="en-US" sz="2400" dirty="0">
              <a:solidFill>
                <a:schemeClr val="tx1"/>
              </a:solidFill>
            </a:endParaRPr>
          </a:p>
        </p:txBody>
      </p:sp>
      <p:cxnSp>
        <p:nvCxnSpPr>
          <p:cNvPr id="10" name="Straight Arrow Connector 9"/>
          <p:cNvCxnSpPr>
            <a:stCxn id="8" idx="2"/>
          </p:cNvCxnSpPr>
          <p:nvPr/>
        </p:nvCxnSpPr>
        <p:spPr>
          <a:xfrm flipH="1">
            <a:off x="6781800" y="3429000"/>
            <a:ext cx="876300" cy="838200"/>
          </a:xfrm>
          <a:prstGeom prst="straightConnector1">
            <a:avLst/>
          </a:prstGeom>
          <a:ln w="28575">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380749" y="1302603"/>
            <a:ext cx="4477251" cy="830997"/>
          </a:xfrm>
          <a:prstGeom prst="rect">
            <a:avLst/>
          </a:prstGeom>
          <a:noFill/>
        </p:spPr>
        <p:txBody>
          <a:bodyPr wrap="none" rtlCol="0">
            <a:spAutoFit/>
          </a:bodyPr>
          <a:lstStyle/>
          <a:p>
            <a:pPr algn="ctr"/>
            <a:r>
              <a:rPr lang="en-US" sz="2400" dirty="0" smtClean="0">
                <a:solidFill>
                  <a:srgbClr val="FF0000"/>
                </a:solidFill>
              </a:rPr>
              <a:t>Original </a:t>
            </a:r>
            <a:r>
              <a:rPr lang="en-US" sz="2400" dirty="0" smtClean="0"/>
              <a:t>Predictions within </a:t>
            </a:r>
          </a:p>
          <a:p>
            <a:pPr algn="ctr"/>
            <a:r>
              <a:rPr lang="en-US" sz="2400" dirty="0" smtClean="0"/>
              <a:t>Experimental Confidence  Interval </a:t>
            </a:r>
            <a:endParaRPr lang="en-US" sz="2400"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9"/>
          <p:cNvGrpSpPr>
            <a:grpSpLocks noChangeAspect="1"/>
          </p:cNvGrpSpPr>
          <p:nvPr/>
        </p:nvGrpSpPr>
        <p:grpSpPr>
          <a:xfrm>
            <a:off x="1219200" y="2209800"/>
            <a:ext cx="6693376" cy="4507071"/>
            <a:chOff x="1447800" y="2379663"/>
            <a:chExt cx="6084887" cy="4097337"/>
          </a:xfrm>
        </p:grpSpPr>
        <p:pic>
          <p:nvPicPr>
            <p:cNvPr id="31" name="Picture 2"/>
            <p:cNvPicPr>
              <a:picLocks noChangeAspect="1" noChangeArrowheads="1"/>
            </p:cNvPicPr>
            <p:nvPr/>
          </p:nvPicPr>
          <p:blipFill>
            <a:blip r:embed="rId3" cstate="print"/>
            <a:srcRect/>
            <a:stretch>
              <a:fillRect/>
            </a:stretch>
          </p:blipFill>
          <p:spPr bwMode="auto">
            <a:xfrm>
              <a:off x="1447800" y="2379663"/>
              <a:ext cx="6084887" cy="4097337"/>
            </a:xfrm>
            <a:prstGeom prst="rect">
              <a:avLst/>
            </a:prstGeom>
            <a:noFill/>
            <a:ln w="9525">
              <a:noFill/>
              <a:miter lim="800000"/>
              <a:headEnd/>
              <a:tailEnd/>
            </a:ln>
            <a:effectLst/>
          </p:spPr>
        </p:pic>
        <p:sp>
          <p:nvSpPr>
            <p:cNvPr id="32" name="TextBox 31"/>
            <p:cNvSpPr txBox="1"/>
            <p:nvPr/>
          </p:nvSpPr>
          <p:spPr>
            <a:xfrm>
              <a:off x="2191446" y="4186535"/>
              <a:ext cx="518091" cy="430887"/>
            </a:xfrm>
            <a:prstGeom prst="rect">
              <a:avLst/>
            </a:prstGeom>
            <a:noFill/>
          </p:spPr>
          <p:txBody>
            <a:bodyPr wrap="none" rtlCol="0">
              <a:spAutoFit/>
            </a:bodyPr>
            <a:lstStyle/>
            <a:p>
              <a:r>
                <a:rPr lang="en-US" sz="1100" dirty="0" smtClean="0">
                  <a:latin typeface="Arial Narrow" pitchFamily="34" charset="0"/>
                </a:rPr>
                <a:t>C93S</a:t>
              </a:r>
            </a:p>
            <a:p>
              <a:r>
                <a:rPr lang="en-US" sz="1100" dirty="0" smtClean="0">
                  <a:latin typeface="Arial Narrow" pitchFamily="34" charset="0"/>
                </a:rPr>
                <a:t>L120P</a:t>
              </a:r>
              <a:endParaRPr lang="en-US" sz="1100" dirty="0">
                <a:latin typeface="Arial Narrow" pitchFamily="34" charset="0"/>
              </a:endParaRPr>
            </a:p>
          </p:txBody>
        </p:sp>
        <p:cxnSp>
          <p:nvCxnSpPr>
            <p:cNvPr id="33" name="Straight Connector 32"/>
            <p:cNvCxnSpPr/>
            <p:nvPr/>
          </p:nvCxnSpPr>
          <p:spPr>
            <a:xfrm>
              <a:off x="2590800" y="4343400"/>
              <a:ext cx="381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3342312" y="3810000"/>
              <a:ext cx="86688" cy="304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3124200" y="3429000"/>
              <a:ext cx="4572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p:cNvCxnSpPr/>
            <p:nvPr/>
          </p:nvCxnSpPr>
          <p:spPr>
            <a:xfrm>
              <a:off x="3505200" y="3886200"/>
              <a:ext cx="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37" name="Picture 3"/>
          <p:cNvPicPr>
            <a:picLocks noChangeAspect="1" noChangeArrowheads="1"/>
          </p:cNvPicPr>
          <p:nvPr/>
        </p:nvPicPr>
        <p:blipFill>
          <a:blip r:embed="rId4" cstate="print"/>
          <a:srcRect/>
          <a:stretch>
            <a:fillRect/>
          </a:stretch>
        </p:blipFill>
        <p:spPr bwMode="auto">
          <a:xfrm>
            <a:off x="1143000" y="2286000"/>
            <a:ext cx="6699475" cy="1274174"/>
          </a:xfrm>
          <a:prstGeom prst="rect">
            <a:avLst/>
          </a:prstGeom>
          <a:noFill/>
          <a:ln w="9525">
            <a:noFill/>
            <a:miter lim="800000"/>
            <a:headEnd/>
            <a:tailEnd/>
          </a:ln>
          <a:effectLst/>
        </p:spPr>
      </p:pic>
      <p:sp>
        <p:nvSpPr>
          <p:cNvPr id="2" name="Title 1"/>
          <p:cNvSpPr>
            <a:spLocks noGrp="1"/>
          </p:cNvSpPr>
          <p:nvPr>
            <p:ph type="title"/>
          </p:nvPr>
        </p:nvSpPr>
        <p:spPr>
          <a:xfrm>
            <a:off x="457200" y="0"/>
            <a:ext cx="8229600" cy="1143000"/>
          </a:xfrm>
        </p:spPr>
        <p:txBody>
          <a:bodyPr>
            <a:normAutofit/>
          </a:bodyPr>
          <a:lstStyle/>
          <a:p>
            <a:r>
              <a:rPr lang="en-US" dirty="0" smtClean="0"/>
              <a:t>Performance on Subset1 Mutations</a:t>
            </a:r>
            <a:endParaRPr lang="en-US" dirty="0"/>
          </a:p>
        </p:txBody>
      </p:sp>
      <p:sp>
        <p:nvSpPr>
          <p:cNvPr id="5" name="TextBox 4"/>
          <p:cNvSpPr txBox="1"/>
          <p:nvPr/>
        </p:nvSpPr>
        <p:spPr>
          <a:xfrm>
            <a:off x="7010400" y="2971800"/>
            <a:ext cx="1905000" cy="1200329"/>
          </a:xfrm>
          <a:prstGeom prst="rect">
            <a:avLst/>
          </a:prstGeom>
          <a:gradFill flip="none" rotWithShape="1">
            <a:gsLst>
              <a:gs pos="0">
                <a:schemeClr val="accent2">
                  <a:lumMod val="75000"/>
                  <a:tint val="66000"/>
                  <a:satMod val="160000"/>
                </a:schemeClr>
              </a:gs>
              <a:gs pos="50000">
                <a:schemeClr val="accent2">
                  <a:lumMod val="75000"/>
                  <a:tint val="44500"/>
                  <a:satMod val="160000"/>
                </a:schemeClr>
              </a:gs>
              <a:gs pos="100000">
                <a:schemeClr val="accent2">
                  <a:lumMod val="75000"/>
                  <a:tint val="23500"/>
                  <a:satMod val="160000"/>
                </a:schemeClr>
              </a:gs>
            </a:gsLst>
            <a:lin ang="5400000" scaled="1"/>
            <a:tileRect/>
          </a:gradFill>
          <a:ln w="19050">
            <a:solidFill>
              <a:schemeClr val="accent2">
                <a:lumMod val="75000"/>
              </a:schemeClr>
            </a:solidFill>
          </a:ln>
        </p:spPr>
        <p:txBody>
          <a:bodyPr wrap="square" rtlCol="0">
            <a:spAutoFit/>
          </a:bodyPr>
          <a:lstStyle/>
          <a:p>
            <a:pPr algn="ctr"/>
            <a:r>
              <a:rPr lang="en-US" sz="2400" dirty="0" smtClean="0">
                <a:solidFill>
                  <a:srgbClr val="C00000"/>
                </a:solidFill>
              </a:rPr>
              <a:t>   Mutations with Residual &gt; 7</a:t>
            </a:r>
            <a:endParaRPr lang="en-US" sz="2400" dirty="0">
              <a:solidFill>
                <a:srgbClr val="C00000"/>
              </a:solidFill>
            </a:endParaRPr>
          </a:p>
        </p:txBody>
      </p:sp>
      <p:sp>
        <p:nvSpPr>
          <p:cNvPr id="6" name="Rectangle 5"/>
          <p:cNvSpPr>
            <a:spLocks noChangeAspect="1"/>
          </p:cNvSpPr>
          <p:nvPr/>
        </p:nvSpPr>
        <p:spPr>
          <a:xfrm rot="2851891">
            <a:off x="7199240" y="3141472"/>
            <a:ext cx="82529" cy="81083"/>
          </a:xfrm>
          <a:prstGeom prst="rect">
            <a:avLst/>
          </a:prstGeom>
          <a:solidFill>
            <a:schemeClr val="accent2">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2380749" y="1302603"/>
            <a:ext cx="4477251" cy="830997"/>
          </a:xfrm>
          <a:prstGeom prst="rect">
            <a:avLst/>
          </a:prstGeom>
          <a:noFill/>
        </p:spPr>
        <p:txBody>
          <a:bodyPr wrap="none" rtlCol="0">
            <a:spAutoFit/>
          </a:bodyPr>
          <a:lstStyle/>
          <a:p>
            <a:pPr algn="ctr"/>
            <a:r>
              <a:rPr lang="en-US" sz="2400" dirty="0" smtClean="0">
                <a:solidFill>
                  <a:srgbClr val="FF0000"/>
                </a:solidFill>
              </a:rPr>
              <a:t>Original</a:t>
            </a:r>
            <a:r>
              <a:rPr lang="en-US" sz="2400" dirty="0" smtClean="0"/>
              <a:t> Predictions within </a:t>
            </a:r>
          </a:p>
          <a:p>
            <a:pPr algn="ctr"/>
            <a:r>
              <a:rPr lang="en-US" sz="2400" dirty="0" smtClean="0"/>
              <a:t>Experimental Confidence  Interval </a:t>
            </a:r>
            <a:endParaRPr lang="en-US" sz="2400" dirty="0"/>
          </a:p>
        </p:txBody>
      </p:sp>
      <p:sp>
        <p:nvSpPr>
          <p:cNvPr id="29" name="TextBox 28"/>
          <p:cNvSpPr txBox="1"/>
          <p:nvPr/>
        </p:nvSpPr>
        <p:spPr>
          <a:xfrm>
            <a:off x="2819400" y="3548390"/>
            <a:ext cx="1005403" cy="261610"/>
          </a:xfrm>
          <a:prstGeom prst="rect">
            <a:avLst/>
          </a:prstGeom>
          <a:noFill/>
        </p:spPr>
        <p:txBody>
          <a:bodyPr wrap="none" rtlCol="0">
            <a:spAutoFit/>
          </a:bodyPr>
          <a:lstStyle/>
          <a:p>
            <a:r>
              <a:rPr lang="en-US" sz="1100" dirty="0" smtClean="0">
                <a:latin typeface="Arial Narrow" pitchFamily="34" charset="0"/>
              </a:rPr>
              <a:t>Y144C  L1119R</a:t>
            </a:r>
            <a:endParaRPr lang="en-US" sz="1100" dirty="0">
              <a:latin typeface="Arial Narrow"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8"/>
          <p:cNvGrpSpPr>
            <a:grpSpLocks noChangeAspect="1"/>
          </p:cNvGrpSpPr>
          <p:nvPr/>
        </p:nvGrpSpPr>
        <p:grpSpPr>
          <a:xfrm>
            <a:off x="1219200" y="2209800"/>
            <a:ext cx="6693376" cy="4507071"/>
            <a:chOff x="1447800" y="2379663"/>
            <a:chExt cx="6084887" cy="4097337"/>
          </a:xfrm>
        </p:grpSpPr>
        <p:pic>
          <p:nvPicPr>
            <p:cNvPr id="30" name="Picture 2"/>
            <p:cNvPicPr>
              <a:picLocks noChangeAspect="1" noChangeArrowheads="1"/>
            </p:cNvPicPr>
            <p:nvPr/>
          </p:nvPicPr>
          <p:blipFill>
            <a:blip r:embed="rId3" cstate="print"/>
            <a:srcRect/>
            <a:stretch>
              <a:fillRect/>
            </a:stretch>
          </p:blipFill>
          <p:spPr bwMode="auto">
            <a:xfrm>
              <a:off x="1447800" y="2379663"/>
              <a:ext cx="6084887" cy="4097337"/>
            </a:xfrm>
            <a:prstGeom prst="rect">
              <a:avLst/>
            </a:prstGeom>
            <a:noFill/>
            <a:ln w="9525">
              <a:noFill/>
              <a:miter lim="800000"/>
              <a:headEnd/>
              <a:tailEnd/>
            </a:ln>
            <a:effectLst/>
          </p:spPr>
        </p:pic>
        <p:sp>
          <p:nvSpPr>
            <p:cNvPr id="31" name="TextBox 30"/>
            <p:cNvSpPr txBox="1"/>
            <p:nvPr/>
          </p:nvSpPr>
          <p:spPr>
            <a:xfrm>
              <a:off x="2191446" y="4186535"/>
              <a:ext cx="518091" cy="430887"/>
            </a:xfrm>
            <a:prstGeom prst="rect">
              <a:avLst/>
            </a:prstGeom>
            <a:noFill/>
          </p:spPr>
          <p:txBody>
            <a:bodyPr wrap="none" rtlCol="0">
              <a:spAutoFit/>
            </a:bodyPr>
            <a:lstStyle/>
            <a:p>
              <a:r>
                <a:rPr lang="en-US" sz="1100" dirty="0" smtClean="0">
                  <a:latin typeface="Arial Narrow" pitchFamily="34" charset="0"/>
                </a:rPr>
                <a:t>C93S</a:t>
              </a:r>
            </a:p>
            <a:p>
              <a:r>
                <a:rPr lang="en-US" sz="1100" dirty="0" smtClean="0">
                  <a:latin typeface="Arial Narrow" pitchFamily="34" charset="0"/>
                </a:rPr>
                <a:t>L120P</a:t>
              </a:r>
              <a:endParaRPr lang="en-US" sz="1100" dirty="0">
                <a:latin typeface="Arial Narrow" pitchFamily="34" charset="0"/>
              </a:endParaRPr>
            </a:p>
          </p:txBody>
        </p:sp>
        <p:cxnSp>
          <p:nvCxnSpPr>
            <p:cNvPr id="32" name="Straight Connector 31"/>
            <p:cNvCxnSpPr/>
            <p:nvPr/>
          </p:nvCxnSpPr>
          <p:spPr>
            <a:xfrm>
              <a:off x="2590800" y="4343400"/>
              <a:ext cx="381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342312" y="3810000"/>
              <a:ext cx="86688" cy="304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3124200" y="3429000"/>
              <a:ext cx="4572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Connector 34"/>
            <p:cNvCxnSpPr/>
            <p:nvPr/>
          </p:nvCxnSpPr>
          <p:spPr>
            <a:xfrm>
              <a:off x="3505200" y="3886200"/>
              <a:ext cx="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36" name="Picture 3"/>
          <p:cNvPicPr>
            <a:picLocks noChangeAspect="1" noChangeArrowheads="1"/>
          </p:cNvPicPr>
          <p:nvPr/>
        </p:nvPicPr>
        <p:blipFill>
          <a:blip r:embed="rId4" cstate="print"/>
          <a:srcRect/>
          <a:stretch>
            <a:fillRect/>
          </a:stretch>
        </p:blipFill>
        <p:spPr bwMode="auto">
          <a:xfrm>
            <a:off x="1143000" y="2286000"/>
            <a:ext cx="6699475" cy="1274174"/>
          </a:xfrm>
          <a:prstGeom prst="rect">
            <a:avLst/>
          </a:prstGeom>
          <a:noFill/>
          <a:ln w="9525">
            <a:noFill/>
            <a:miter lim="800000"/>
            <a:headEnd/>
            <a:tailEnd/>
          </a:ln>
          <a:effectLst/>
        </p:spPr>
      </p:pic>
      <p:sp>
        <p:nvSpPr>
          <p:cNvPr id="2" name="Title 1"/>
          <p:cNvSpPr>
            <a:spLocks noGrp="1"/>
          </p:cNvSpPr>
          <p:nvPr>
            <p:ph type="title"/>
          </p:nvPr>
        </p:nvSpPr>
        <p:spPr>
          <a:xfrm>
            <a:off x="457200" y="0"/>
            <a:ext cx="8229600" cy="1143000"/>
          </a:xfrm>
        </p:spPr>
        <p:txBody>
          <a:bodyPr>
            <a:normAutofit/>
          </a:bodyPr>
          <a:lstStyle/>
          <a:p>
            <a:r>
              <a:rPr lang="en-US" dirty="0" smtClean="0"/>
              <a:t>Performance on Subset1 Mutations</a:t>
            </a:r>
            <a:endParaRPr lang="en-US" dirty="0"/>
          </a:p>
        </p:txBody>
      </p:sp>
      <p:sp>
        <p:nvSpPr>
          <p:cNvPr id="5" name="TextBox 4"/>
          <p:cNvSpPr txBox="1"/>
          <p:nvPr/>
        </p:nvSpPr>
        <p:spPr>
          <a:xfrm>
            <a:off x="7010400" y="2971800"/>
            <a:ext cx="1905000" cy="1200329"/>
          </a:xfrm>
          <a:prstGeom prst="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5400000" scaled="1"/>
            <a:tileRect/>
          </a:gradFill>
          <a:ln w="19050">
            <a:solidFill>
              <a:srgbClr val="00B050"/>
            </a:solidFill>
          </a:ln>
        </p:spPr>
        <p:txBody>
          <a:bodyPr wrap="square" rtlCol="0">
            <a:spAutoFit/>
          </a:bodyPr>
          <a:lstStyle/>
          <a:p>
            <a:pPr algn="ctr"/>
            <a:r>
              <a:rPr lang="en-US" sz="2400" dirty="0" smtClean="0"/>
              <a:t>Better than expected Performance</a:t>
            </a:r>
            <a:endParaRPr lang="en-US" sz="2400" dirty="0"/>
          </a:p>
        </p:txBody>
      </p:sp>
      <p:sp>
        <p:nvSpPr>
          <p:cNvPr id="9" name="Oval 8"/>
          <p:cNvSpPr/>
          <p:nvPr/>
        </p:nvSpPr>
        <p:spPr>
          <a:xfrm rot="20644106">
            <a:off x="2254303" y="3466433"/>
            <a:ext cx="2000571" cy="924963"/>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a:stCxn id="5" idx="1"/>
            <a:endCxn id="9" idx="6"/>
          </p:cNvCxnSpPr>
          <p:nvPr/>
        </p:nvCxnSpPr>
        <p:spPr>
          <a:xfrm flipH="1">
            <a:off x="4216453" y="3571965"/>
            <a:ext cx="2793947" cy="82383"/>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4" name="Smiley Face 13"/>
          <p:cNvSpPr/>
          <p:nvPr/>
        </p:nvSpPr>
        <p:spPr>
          <a:xfrm>
            <a:off x="6172200" y="2667000"/>
            <a:ext cx="609600" cy="609600"/>
          </a:xfrm>
          <a:prstGeom prst="smileyFace">
            <a:avLst>
              <a:gd name="adj" fmla="val 4653"/>
            </a:avLst>
          </a:prstGeom>
          <a:solidFill>
            <a:schemeClr val="accent3">
              <a:lumMod val="40000"/>
              <a:lumOff val="6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2819400" y="3548390"/>
            <a:ext cx="1005403" cy="261610"/>
          </a:xfrm>
          <a:prstGeom prst="rect">
            <a:avLst/>
          </a:prstGeom>
          <a:noFill/>
        </p:spPr>
        <p:txBody>
          <a:bodyPr wrap="none" rtlCol="0">
            <a:spAutoFit/>
          </a:bodyPr>
          <a:lstStyle/>
          <a:p>
            <a:r>
              <a:rPr lang="en-US" sz="1100" dirty="0" smtClean="0">
                <a:latin typeface="Arial Narrow" pitchFamily="34" charset="0"/>
              </a:rPr>
              <a:t>Y144C  L1119R</a:t>
            </a:r>
            <a:endParaRPr lang="en-US" sz="1100" dirty="0">
              <a:latin typeface="Arial Narrow" pitchFamily="34" charset="0"/>
            </a:endParaRPr>
          </a:p>
        </p:txBody>
      </p:sp>
      <p:sp>
        <p:nvSpPr>
          <p:cNvPr id="28" name="TextBox 27"/>
          <p:cNvSpPr txBox="1"/>
          <p:nvPr/>
        </p:nvSpPr>
        <p:spPr>
          <a:xfrm>
            <a:off x="2380749" y="1302603"/>
            <a:ext cx="4477251" cy="830997"/>
          </a:xfrm>
          <a:prstGeom prst="rect">
            <a:avLst/>
          </a:prstGeom>
          <a:noFill/>
        </p:spPr>
        <p:txBody>
          <a:bodyPr wrap="none" rtlCol="0">
            <a:spAutoFit/>
          </a:bodyPr>
          <a:lstStyle/>
          <a:p>
            <a:pPr algn="ctr"/>
            <a:r>
              <a:rPr lang="en-US" sz="2400" dirty="0" smtClean="0">
                <a:solidFill>
                  <a:srgbClr val="FF0000"/>
                </a:solidFill>
              </a:rPr>
              <a:t>Original </a:t>
            </a:r>
            <a:r>
              <a:rPr lang="en-US" sz="2400" dirty="0" smtClean="0"/>
              <a:t>Predictions within </a:t>
            </a:r>
          </a:p>
          <a:p>
            <a:pPr algn="ctr"/>
            <a:r>
              <a:rPr lang="en-US" sz="2400" dirty="0" smtClean="0"/>
              <a:t>Experimental Confidence  Interval </a:t>
            </a:r>
            <a:endParaRPr lang="en-US" sz="2400"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Performance on Subset1 Mutations</a:t>
            </a:r>
            <a:endParaRPr lang="en-US" dirty="0"/>
          </a:p>
        </p:txBody>
      </p:sp>
      <p:pic>
        <p:nvPicPr>
          <p:cNvPr id="2050" name="Picture 2"/>
          <p:cNvPicPr>
            <a:picLocks noChangeAspect="1" noChangeArrowheads="1"/>
          </p:cNvPicPr>
          <p:nvPr/>
        </p:nvPicPr>
        <p:blipFill>
          <a:blip r:embed="rId3" cstate="print"/>
          <a:srcRect/>
          <a:stretch>
            <a:fillRect/>
          </a:stretch>
        </p:blipFill>
        <p:spPr bwMode="auto">
          <a:xfrm>
            <a:off x="633413" y="2419350"/>
            <a:ext cx="7875587" cy="3905250"/>
          </a:xfrm>
          <a:prstGeom prst="rect">
            <a:avLst/>
          </a:prstGeom>
          <a:noFill/>
          <a:ln w="9525">
            <a:solidFill>
              <a:schemeClr val="tx1"/>
            </a:solidFill>
            <a:miter lim="800000"/>
            <a:headEnd/>
            <a:tailEnd/>
          </a:ln>
        </p:spPr>
      </p:pic>
      <p:sp>
        <p:nvSpPr>
          <p:cNvPr id="5" name="TextBox 4"/>
          <p:cNvSpPr txBox="1"/>
          <p:nvPr/>
        </p:nvSpPr>
        <p:spPr>
          <a:xfrm>
            <a:off x="914400" y="1074003"/>
            <a:ext cx="7239000" cy="830997"/>
          </a:xfrm>
          <a:prstGeom prst="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5400000" scaled="1"/>
            <a:tileRect/>
          </a:gradFill>
          <a:ln w="19050">
            <a:solidFill>
              <a:srgbClr val="00B050"/>
            </a:solidFill>
          </a:ln>
        </p:spPr>
        <p:txBody>
          <a:bodyPr wrap="square" rtlCol="0">
            <a:spAutoFit/>
          </a:bodyPr>
          <a:lstStyle/>
          <a:p>
            <a:pPr algn="ctr"/>
            <a:r>
              <a:rPr lang="en-US" sz="2400" dirty="0" smtClean="0"/>
              <a:t>Predictions for Mutations with Better than Expected Performance</a:t>
            </a:r>
            <a:endParaRPr lang="en-US" sz="2400" dirty="0"/>
          </a:p>
        </p:txBody>
      </p:sp>
      <p:grpSp>
        <p:nvGrpSpPr>
          <p:cNvPr id="3" name="Group 21"/>
          <p:cNvGrpSpPr/>
          <p:nvPr/>
        </p:nvGrpSpPr>
        <p:grpSpPr>
          <a:xfrm>
            <a:off x="304800" y="1981200"/>
            <a:ext cx="1164165" cy="2514600"/>
            <a:chOff x="304800" y="1981200"/>
            <a:chExt cx="1164165" cy="2514600"/>
          </a:xfrm>
        </p:grpSpPr>
        <p:sp>
          <p:nvSpPr>
            <p:cNvPr id="18" name="Rectangle 17"/>
            <p:cNvSpPr/>
            <p:nvPr/>
          </p:nvSpPr>
          <p:spPr>
            <a:xfrm>
              <a:off x="609600" y="2895600"/>
              <a:ext cx="60960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609600" y="4267200"/>
              <a:ext cx="6096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304800" y="1981200"/>
              <a:ext cx="1164165" cy="369332"/>
            </a:xfrm>
            <a:prstGeom prst="rect">
              <a:avLst/>
            </a:prstGeom>
            <a:noFill/>
            <a:ln w="28575">
              <a:solidFill>
                <a:srgbClr val="FF0000"/>
              </a:solidFill>
            </a:ln>
          </p:spPr>
          <p:txBody>
            <a:bodyPr wrap="none" rtlCol="0">
              <a:spAutoFit/>
            </a:bodyPr>
            <a:lstStyle/>
            <a:p>
              <a:r>
                <a:rPr lang="en-US" dirty="0" smtClean="0">
                  <a:solidFill>
                    <a:srgbClr val="FF0000"/>
                  </a:solidFill>
                </a:rPr>
                <a:t>Active Site</a:t>
              </a:r>
              <a:endParaRPr lang="en-US" dirty="0">
                <a:solidFill>
                  <a:srgbClr val="FF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Performance on Subset1 Mutations</a:t>
            </a:r>
            <a:endParaRPr lang="en-US" dirty="0"/>
          </a:p>
        </p:txBody>
      </p:sp>
      <p:pic>
        <p:nvPicPr>
          <p:cNvPr id="2050" name="Picture 2"/>
          <p:cNvPicPr>
            <a:picLocks noChangeAspect="1" noChangeArrowheads="1"/>
          </p:cNvPicPr>
          <p:nvPr/>
        </p:nvPicPr>
        <p:blipFill>
          <a:blip r:embed="rId3" cstate="print"/>
          <a:srcRect/>
          <a:stretch>
            <a:fillRect/>
          </a:stretch>
        </p:blipFill>
        <p:spPr bwMode="auto">
          <a:xfrm>
            <a:off x="633413" y="2419350"/>
            <a:ext cx="7875587" cy="3905250"/>
          </a:xfrm>
          <a:prstGeom prst="rect">
            <a:avLst/>
          </a:prstGeom>
          <a:noFill/>
          <a:ln w="9525">
            <a:solidFill>
              <a:schemeClr val="tx1"/>
            </a:solidFill>
            <a:miter lim="800000"/>
            <a:headEnd/>
            <a:tailEnd/>
          </a:ln>
        </p:spPr>
      </p:pic>
      <p:sp>
        <p:nvSpPr>
          <p:cNvPr id="5" name="TextBox 4"/>
          <p:cNvSpPr txBox="1"/>
          <p:nvPr/>
        </p:nvSpPr>
        <p:spPr>
          <a:xfrm>
            <a:off x="914400" y="1074003"/>
            <a:ext cx="7239000" cy="830997"/>
          </a:xfrm>
          <a:prstGeom prst="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5400000" scaled="1"/>
            <a:tileRect/>
          </a:gradFill>
          <a:ln w="19050">
            <a:solidFill>
              <a:srgbClr val="00B050"/>
            </a:solidFill>
          </a:ln>
        </p:spPr>
        <p:txBody>
          <a:bodyPr wrap="square" rtlCol="0">
            <a:spAutoFit/>
          </a:bodyPr>
          <a:lstStyle/>
          <a:p>
            <a:pPr algn="ctr"/>
            <a:r>
              <a:rPr lang="en-US" sz="2400" dirty="0" smtClean="0"/>
              <a:t>Predictions for Mutations with Better than Expected Performance</a:t>
            </a:r>
            <a:endParaRPr lang="en-US" sz="2400" dirty="0"/>
          </a:p>
        </p:txBody>
      </p:sp>
      <p:sp>
        <p:nvSpPr>
          <p:cNvPr id="21" name="TextBox 20"/>
          <p:cNvSpPr txBox="1"/>
          <p:nvPr/>
        </p:nvSpPr>
        <p:spPr>
          <a:xfrm>
            <a:off x="304800" y="1981200"/>
            <a:ext cx="2133597" cy="369332"/>
          </a:xfrm>
          <a:prstGeom prst="rect">
            <a:avLst/>
          </a:prstGeom>
          <a:noFill/>
          <a:ln w="28575">
            <a:solidFill>
              <a:srgbClr val="3366FF"/>
            </a:solidFill>
          </a:ln>
        </p:spPr>
        <p:txBody>
          <a:bodyPr wrap="none" rtlCol="0">
            <a:spAutoFit/>
          </a:bodyPr>
          <a:lstStyle/>
          <a:p>
            <a:r>
              <a:rPr lang="en-US" dirty="0" smtClean="0">
                <a:solidFill>
                  <a:srgbClr val="3366FF"/>
                </a:solidFill>
              </a:rPr>
              <a:t>Conservation Scores</a:t>
            </a:r>
            <a:endParaRPr lang="en-US" dirty="0">
              <a:solidFill>
                <a:srgbClr val="3366FF"/>
              </a:solidFill>
            </a:endParaRPr>
          </a:p>
        </p:txBody>
      </p:sp>
      <p:pic>
        <p:nvPicPr>
          <p:cNvPr id="3075" name="Picture 3"/>
          <p:cNvPicPr>
            <a:picLocks noChangeAspect="1" noChangeArrowheads="1"/>
          </p:cNvPicPr>
          <p:nvPr/>
        </p:nvPicPr>
        <p:blipFill>
          <a:blip r:embed="rId4" cstate="print"/>
          <a:srcRect/>
          <a:stretch>
            <a:fillRect/>
          </a:stretch>
        </p:blipFill>
        <p:spPr bwMode="auto">
          <a:xfrm>
            <a:off x="1676400" y="2876550"/>
            <a:ext cx="619125" cy="3448050"/>
          </a:xfrm>
          <a:prstGeom prst="rect">
            <a:avLst/>
          </a:prstGeom>
          <a:noFill/>
          <a:ln w="28575">
            <a:solidFill>
              <a:srgbClr val="3366FF"/>
            </a:solidFill>
            <a:miter lim="800000"/>
            <a:headEnd/>
            <a:tailEnd/>
          </a:ln>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Performance on Subset1 Mutations</a:t>
            </a:r>
            <a:endParaRPr lang="en-US" dirty="0"/>
          </a:p>
        </p:txBody>
      </p:sp>
      <p:pic>
        <p:nvPicPr>
          <p:cNvPr id="2050" name="Picture 2"/>
          <p:cNvPicPr>
            <a:picLocks noChangeAspect="1" noChangeArrowheads="1"/>
          </p:cNvPicPr>
          <p:nvPr/>
        </p:nvPicPr>
        <p:blipFill>
          <a:blip r:embed="rId3" cstate="print"/>
          <a:srcRect/>
          <a:stretch>
            <a:fillRect/>
          </a:stretch>
        </p:blipFill>
        <p:spPr bwMode="auto">
          <a:xfrm>
            <a:off x="633413" y="2419350"/>
            <a:ext cx="7875587" cy="3905250"/>
          </a:xfrm>
          <a:prstGeom prst="rect">
            <a:avLst/>
          </a:prstGeom>
          <a:noFill/>
          <a:ln w="9525">
            <a:solidFill>
              <a:schemeClr val="tx1"/>
            </a:solidFill>
            <a:miter lim="800000"/>
            <a:headEnd/>
            <a:tailEnd/>
          </a:ln>
        </p:spPr>
      </p:pic>
      <p:sp>
        <p:nvSpPr>
          <p:cNvPr id="5" name="TextBox 4"/>
          <p:cNvSpPr txBox="1"/>
          <p:nvPr/>
        </p:nvSpPr>
        <p:spPr>
          <a:xfrm>
            <a:off x="914400" y="1074003"/>
            <a:ext cx="7239000" cy="830997"/>
          </a:xfrm>
          <a:prstGeom prst="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5400000" scaled="1"/>
            <a:tileRect/>
          </a:gradFill>
          <a:ln w="19050">
            <a:solidFill>
              <a:srgbClr val="00B050"/>
            </a:solidFill>
          </a:ln>
        </p:spPr>
        <p:txBody>
          <a:bodyPr wrap="square" rtlCol="0">
            <a:spAutoFit/>
          </a:bodyPr>
          <a:lstStyle/>
          <a:p>
            <a:pPr algn="ctr"/>
            <a:r>
              <a:rPr lang="en-US" sz="2400" dirty="0" smtClean="0"/>
              <a:t>Predictions for Mutations with Better than Expected Performance</a:t>
            </a:r>
            <a:endParaRPr lang="en-US" sz="2400" dirty="0"/>
          </a:p>
        </p:txBody>
      </p:sp>
      <p:sp>
        <p:nvSpPr>
          <p:cNvPr id="21" name="TextBox 20"/>
          <p:cNvSpPr txBox="1"/>
          <p:nvPr/>
        </p:nvSpPr>
        <p:spPr>
          <a:xfrm>
            <a:off x="304800" y="1981200"/>
            <a:ext cx="1762790" cy="369332"/>
          </a:xfrm>
          <a:prstGeom prst="rect">
            <a:avLst/>
          </a:prstGeom>
          <a:noFill/>
          <a:ln w="28575">
            <a:solidFill>
              <a:srgbClr val="7030A0"/>
            </a:solidFill>
          </a:ln>
        </p:spPr>
        <p:txBody>
          <a:bodyPr wrap="none" rtlCol="0">
            <a:spAutoFit/>
          </a:bodyPr>
          <a:lstStyle/>
          <a:p>
            <a:r>
              <a:rPr lang="en-US" dirty="0" err="1" smtClean="0">
                <a:solidFill>
                  <a:srgbClr val="7030A0"/>
                </a:solidFill>
              </a:rPr>
              <a:t>Burried</a:t>
            </a:r>
            <a:r>
              <a:rPr lang="en-US" dirty="0" smtClean="0">
                <a:solidFill>
                  <a:srgbClr val="7030A0"/>
                </a:solidFill>
              </a:rPr>
              <a:t> Residues</a:t>
            </a:r>
            <a:endParaRPr lang="en-US" dirty="0">
              <a:solidFill>
                <a:srgbClr val="7030A0"/>
              </a:solidFill>
            </a:endParaRPr>
          </a:p>
        </p:txBody>
      </p:sp>
      <p:pic>
        <p:nvPicPr>
          <p:cNvPr id="7" name="Picture 3"/>
          <p:cNvPicPr>
            <a:picLocks noChangeAspect="1" noChangeArrowheads="1"/>
          </p:cNvPicPr>
          <p:nvPr/>
        </p:nvPicPr>
        <p:blipFill>
          <a:blip r:embed="rId4" cstate="print"/>
          <a:srcRect/>
          <a:stretch>
            <a:fillRect/>
          </a:stretch>
        </p:blipFill>
        <p:spPr bwMode="auto">
          <a:xfrm>
            <a:off x="1676400" y="2876550"/>
            <a:ext cx="619125" cy="3448050"/>
          </a:xfrm>
          <a:prstGeom prst="rect">
            <a:avLst/>
          </a:prstGeom>
          <a:noFill/>
          <a:ln w="28575">
            <a:solidFill>
              <a:srgbClr val="3366FF"/>
            </a:solidFill>
            <a:miter lim="800000"/>
            <a:headEnd/>
            <a:tailEnd/>
          </a:ln>
        </p:spPr>
      </p:pic>
      <p:sp>
        <p:nvSpPr>
          <p:cNvPr id="8" name="Rectangle 7"/>
          <p:cNvSpPr/>
          <p:nvPr/>
        </p:nvSpPr>
        <p:spPr>
          <a:xfrm>
            <a:off x="609600" y="4953000"/>
            <a:ext cx="1676400" cy="228600"/>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09600" y="6096000"/>
            <a:ext cx="1676400" cy="228600"/>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810000" y="4953000"/>
            <a:ext cx="1619226" cy="646331"/>
          </a:xfrm>
          <a:prstGeom prst="rect">
            <a:avLst/>
          </a:prstGeom>
          <a:solidFill>
            <a:schemeClr val="bg1"/>
          </a:solidFill>
          <a:ln w="28575">
            <a:solidFill>
              <a:srgbClr val="7030A0"/>
            </a:solidFill>
          </a:ln>
        </p:spPr>
        <p:txBody>
          <a:bodyPr wrap="none" rtlCol="0">
            <a:spAutoFit/>
          </a:bodyPr>
          <a:lstStyle/>
          <a:p>
            <a:pPr algn="ctr"/>
            <a:r>
              <a:rPr lang="en-US" dirty="0" smtClean="0">
                <a:solidFill>
                  <a:srgbClr val="7030A0"/>
                </a:solidFill>
              </a:rPr>
              <a:t>Large WT to </a:t>
            </a:r>
          </a:p>
          <a:p>
            <a:pPr algn="ctr"/>
            <a:r>
              <a:rPr lang="en-US" dirty="0" smtClean="0">
                <a:solidFill>
                  <a:srgbClr val="7030A0"/>
                </a:solidFill>
              </a:rPr>
              <a:t>Small Mutation</a:t>
            </a:r>
            <a:endParaRPr lang="en-US" dirty="0">
              <a:solidFill>
                <a:srgbClr val="7030A0"/>
              </a:solidFill>
            </a:endParaRPr>
          </a:p>
        </p:txBody>
      </p:sp>
      <p:cxnSp>
        <p:nvCxnSpPr>
          <p:cNvPr id="13" name="Straight Connector 12"/>
          <p:cNvCxnSpPr>
            <a:stCxn id="11" idx="1"/>
            <a:endCxn id="8" idx="3"/>
          </p:cNvCxnSpPr>
          <p:nvPr/>
        </p:nvCxnSpPr>
        <p:spPr>
          <a:xfrm flipH="1" flipV="1">
            <a:off x="2286000" y="5067300"/>
            <a:ext cx="1524000" cy="208866"/>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11" idx="1"/>
            <a:endCxn id="10" idx="3"/>
          </p:cNvCxnSpPr>
          <p:nvPr/>
        </p:nvCxnSpPr>
        <p:spPr>
          <a:xfrm flipH="1">
            <a:off x="2286000" y="5276166"/>
            <a:ext cx="1524000" cy="934134"/>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Performance on Subset1 Mutations</a:t>
            </a:r>
            <a:endParaRPr lang="en-US" dirty="0"/>
          </a:p>
        </p:txBody>
      </p:sp>
      <p:pic>
        <p:nvPicPr>
          <p:cNvPr id="2050" name="Picture 2"/>
          <p:cNvPicPr>
            <a:picLocks noChangeAspect="1" noChangeArrowheads="1"/>
          </p:cNvPicPr>
          <p:nvPr/>
        </p:nvPicPr>
        <p:blipFill>
          <a:blip r:embed="rId3" cstate="print"/>
          <a:srcRect/>
          <a:stretch>
            <a:fillRect/>
          </a:stretch>
        </p:blipFill>
        <p:spPr bwMode="auto">
          <a:xfrm>
            <a:off x="633413" y="2419350"/>
            <a:ext cx="7875587" cy="3905250"/>
          </a:xfrm>
          <a:prstGeom prst="rect">
            <a:avLst/>
          </a:prstGeom>
          <a:noFill/>
          <a:ln w="9525">
            <a:solidFill>
              <a:schemeClr val="tx1"/>
            </a:solidFill>
            <a:miter lim="800000"/>
            <a:headEnd/>
            <a:tailEnd/>
          </a:ln>
        </p:spPr>
      </p:pic>
      <p:sp>
        <p:nvSpPr>
          <p:cNvPr id="5" name="TextBox 4"/>
          <p:cNvSpPr txBox="1"/>
          <p:nvPr/>
        </p:nvSpPr>
        <p:spPr>
          <a:xfrm>
            <a:off x="914400" y="1074003"/>
            <a:ext cx="7239000" cy="830997"/>
          </a:xfrm>
          <a:prstGeom prst="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5400000" scaled="1"/>
            <a:tileRect/>
          </a:gradFill>
          <a:ln w="19050">
            <a:solidFill>
              <a:srgbClr val="00B050"/>
            </a:solidFill>
          </a:ln>
        </p:spPr>
        <p:txBody>
          <a:bodyPr wrap="square" rtlCol="0">
            <a:spAutoFit/>
          </a:bodyPr>
          <a:lstStyle/>
          <a:p>
            <a:pPr algn="ctr"/>
            <a:r>
              <a:rPr lang="en-US" sz="2400" dirty="0" smtClean="0"/>
              <a:t>Predictions for Mutations with Better than Expected Performance</a:t>
            </a:r>
            <a:endParaRPr lang="en-US" sz="2400" dirty="0"/>
          </a:p>
        </p:txBody>
      </p:sp>
      <p:sp>
        <p:nvSpPr>
          <p:cNvPr id="21" name="TextBox 20"/>
          <p:cNvSpPr txBox="1"/>
          <p:nvPr/>
        </p:nvSpPr>
        <p:spPr>
          <a:xfrm>
            <a:off x="304800" y="1981200"/>
            <a:ext cx="1762790" cy="369332"/>
          </a:xfrm>
          <a:prstGeom prst="rect">
            <a:avLst/>
          </a:prstGeom>
          <a:noFill/>
          <a:ln w="28575">
            <a:solidFill>
              <a:srgbClr val="7030A0"/>
            </a:solidFill>
          </a:ln>
        </p:spPr>
        <p:txBody>
          <a:bodyPr wrap="none" rtlCol="0">
            <a:spAutoFit/>
          </a:bodyPr>
          <a:lstStyle/>
          <a:p>
            <a:r>
              <a:rPr lang="en-US" dirty="0" err="1" smtClean="0">
                <a:solidFill>
                  <a:srgbClr val="7030A0"/>
                </a:solidFill>
              </a:rPr>
              <a:t>Burried</a:t>
            </a:r>
            <a:r>
              <a:rPr lang="en-US" dirty="0" smtClean="0">
                <a:solidFill>
                  <a:srgbClr val="7030A0"/>
                </a:solidFill>
              </a:rPr>
              <a:t> Residues</a:t>
            </a:r>
            <a:endParaRPr lang="en-US" dirty="0">
              <a:solidFill>
                <a:srgbClr val="7030A0"/>
              </a:solidFill>
            </a:endParaRPr>
          </a:p>
        </p:txBody>
      </p:sp>
      <p:pic>
        <p:nvPicPr>
          <p:cNvPr id="7" name="Picture 3"/>
          <p:cNvPicPr>
            <a:picLocks noChangeAspect="1" noChangeArrowheads="1"/>
          </p:cNvPicPr>
          <p:nvPr/>
        </p:nvPicPr>
        <p:blipFill>
          <a:blip r:embed="rId4" cstate="print"/>
          <a:srcRect/>
          <a:stretch>
            <a:fillRect/>
          </a:stretch>
        </p:blipFill>
        <p:spPr bwMode="auto">
          <a:xfrm>
            <a:off x="1676400" y="2876550"/>
            <a:ext cx="619125" cy="3448050"/>
          </a:xfrm>
          <a:prstGeom prst="rect">
            <a:avLst/>
          </a:prstGeom>
          <a:noFill/>
          <a:ln w="28575">
            <a:solidFill>
              <a:srgbClr val="3366FF"/>
            </a:solidFill>
            <a:miter lim="800000"/>
            <a:headEnd/>
            <a:tailEnd/>
          </a:ln>
        </p:spPr>
      </p:pic>
      <p:sp>
        <p:nvSpPr>
          <p:cNvPr id="10" name="Rectangle 9"/>
          <p:cNvSpPr/>
          <p:nvPr/>
        </p:nvSpPr>
        <p:spPr>
          <a:xfrm>
            <a:off x="609600" y="5410200"/>
            <a:ext cx="1676400" cy="228600"/>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394282" y="4953000"/>
            <a:ext cx="2450671" cy="646331"/>
          </a:xfrm>
          <a:prstGeom prst="rect">
            <a:avLst/>
          </a:prstGeom>
          <a:solidFill>
            <a:schemeClr val="bg1"/>
          </a:solidFill>
          <a:ln w="28575">
            <a:solidFill>
              <a:srgbClr val="7030A0"/>
            </a:solidFill>
          </a:ln>
        </p:spPr>
        <p:txBody>
          <a:bodyPr wrap="none" rtlCol="0">
            <a:spAutoFit/>
          </a:bodyPr>
          <a:lstStyle/>
          <a:p>
            <a:pPr algn="ctr"/>
            <a:r>
              <a:rPr lang="en-US" dirty="0" smtClean="0">
                <a:solidFill>
                  <a:srgbClr val="7030A0"/>
                </a:solidFill>
              </a:rPr>
              <a:t>Hydrophobic WT to </a:t>
            </a:r>
          </a:p>
          <a:p>
            <a:pPr algn="ctr"/>
            <a:r>
              <a:rPr lang="en-US" dirty="0" smtClean="0">
                <a:solidFill>
                  <a:srgbClr val="7030A0"/>
                </a:solidFill>
              </a:rPr>
              <a:t>Large Charged Mutation</a:t>
            </a:r>
            <a:endParaRPr lang="en-US" dirty="0">
              <a:solidFill>
                <a:srgbClr val="7030A0"/>
              </a:solidFill>
            </a:endParaRPr>
          </a:p>
        </p:txBody>
      </p:sp>
      <p:cxnSp>
        <p:nvCxnSpPr>
          <p:cNvPr id="14" name="Straight Connector 13"/>
          <p:cNvCxnSpPr>
            <a:stCxn id="11" idx="1"/>
            <a:endCxn id="10" idx="3"/>
          </p:cNvCxnSpPr>
          <p:nvPr/>
        </p:nvCxnSpPr>
        <p:spPr>
          <a:xfrm flipH="1">
            <a:off x="2286000" y="5276166"/>
            <a:ext cx="1108282" cy="248334"/>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5"/>
          <p:cNvGrpSpPr>
            <a:grpSpLocks noChangeAspect="1"/>
          </p:cNvGrpSpPr>
          <p:nvPr/>
        </p:nvGrpSpPr>
        <p:grpSpPr>
          <a:xfrm>
            <a:off x="1219200" y="2209800"/>
            <a:ext cx="6693376" cy="4507071"/>
            <a:chOff x="1447800" y="2379663"/>
            <a:chExt cx="6084887" cy="4097337"/>
          </a:xfrm>
        </p:grpSpPr>
        <p:pic>
          <p:nvPicPr>
            <p:cNvPr id="27" name="Picture 2"/>
            <p:cNvPicPr>
              <a:picLocks noChangeAspect="1" noChangeArrowheads="1"/>
            </p:cNvPicPr>
            <p:nvPr/>
          </p:nvPicPr>
          <p:blipFill>
            <a:blip r:embed="rId3" cstate="print"/>
            <a:srcRect/>
            <a:stretch>
              <a:fillRect/>
            </a:stretch>
          </p:blipFill>
          <p:spPr bwMode="auto">
            <a:xfrm>
              <a:off x="1447800" y="2379663"/>
              <a:ext cx="6084887" cy="4097337"/>
            </a:xfrm>
            <a:prstGeom prst="rect">
              <a:avLst/>
            </a:prstGeom>
            <a:noFill/>
            <a:ln w="9525">
              <a:noFill/>
              <a:miter lim="800000"/>
              <a:headEnd/>
              <a:tailEnd/>
            </a:ln>
            <a:effectLst/>
          </p:spPr>
        </p:pic>
        <p:sp>
          <p:nvSpPr>
            <p:cNvPr id="28" name="TextBox 27"/>
            <p:cNvSpPr txBox="1"/>
            <p:nvPr/>
          </p:nvSpPr>
          <p:spPr>
            <a:xfrm>
              <a:off x="2191446" y="4186535"/>
              <a:ext cx="518091" cy="430887"/>
            </a:xfrm>
            <a:prstGeom prst="rect">
              <a:avLst/>
            </a:prstGeom>
            <a:noFill/>
          </p:spPr>
          <p:txBody>
            <a:bodyPr wrap="none" rtlCol="0">
              <a:spAutoFit/>
            </a:bodyPr>
            <a:lstStyle/>
            <a:p>
              <a:r>
                <a:rPr lang="en-US" sz="1100" dirty="0" smtClean="0">
                  <a:latin typeface="Arial Narrow" pitchFamily="34" charset="0"/>
                </a:rPr>
                <a:t>C93S</a:t>
              </a:r>
            </a:p>
            <a:p>
              <a:r>
                <a:rPr lang="en-US" sz="1100" dirty="0" smtClean="0">
                  <a:latin typeface="Arial Narrow" pitchFamily="34" charset="0"/>
                </a:rPr>
                <a:t>L120P</a:t>
              </a:r>
              <a:endParaRPr lang="en-US" sz="1100" dirty="0">
                <a:latin typeface="Arial Narrow" pitchFamily="34" charset="0"/>
              </a:endParaRPr>
            </a:p>
          </p:txBody>
        </p:sp>
        <p:cxnSp>
          <p:nvCxnSpPr>
            <p:cNvPr id="29" name="Straight Connector 28"/>
            <p:cNvCxnSpPr/>
            <p:nvPr/>
          </p:nvCxnSpPr>
          <p:spPr>
            <a:xfrm>
              <a:off x="2590800" y="4343400"/>
              <a:ext cx="381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3342312" y="3810000"/>
              <a:ext cx="86688" cy="304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3124200" y="3429000"/>
              <a:ext cx="4572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32"/>
            <p:cNvCxnSpPr/>
            <p:nvPr/>
          </p:nvCxnSpPr>
          <p:spPr>
            <a:xfrm>
              <a:off x="3505200" y="3886200"/>
              <a:ext cx="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35" name="Picture 3"/>
          <p:cNvPicPr>
            <a:picLocks noChangeAspect="1" noChangeArrowheads="1"/>
          </p:cNvPicPr>
          <p:nvPr/>
        </p:nvPicPr>
        <p:blipFill>
          <a:blip r:embed="rId4" cstate="print"/>
          <a:srcRect/>
          <a:stretch>
            <a:fillRect/>
          </a:stretch>
        </p:blipFill>
        <p:spPr bwMode="auto">
          <a:xfrm>
            <a:off x="1143000" y="2286000"/>
            <a:ext cx="6699475" cy="1274174"/>
          </a:xfrm>
          <a:prstGeom prst="rect">
            <a:avLst/>
          </a:prstGeom>
          <a:noFill/>
          <a:ln w="9525">
            <a:noFill/>
            <a:miter lim="800000"/>
            <a:headEnd/>
            <a:tailEnd/>
          </a:ln>
          <a:effectLst/>
        </p:spPr>
      </p:pic>
      <p:sp>
        <p:nvSpPr>
          <p:cNvPr id="2" name="Title 1"/>
          <p:cNvSpPr>
            <a:spLocks noGrp="1"/>
          </p:cNvSpPr>
          <p:nvPr>
            <p:ph type="title"/>
          </p:nvPr>
        </p:nvSpPr>
        <p:spPr>
          <a:xfrm>
            <a:off x="457200" y="0"/>
            <a:ext cx="8229600" cy="1143000"/>
          </a:xfrm>
        </p:spPr>
        <p:txBody>
          <a:bodyPr>
            <a:normAutofit/>
          </a:bodyPr>
          <a:lstStyle/>
          <a:p>
            <a:r>
              <a:rPr lang="en-US" dirty="0" smtClean="0"/>
              <a:t>Performance on Subset1 Mutations</a:t>
            </a:r>
            <a:endParaRPr lang="en-US" dirty="0"/>
          </a:p>
        </p:txBody>
      </p:sp>
      <p:sp>
        <p:nvSpPr>
          <p:cNvPr id="5" name="TextBox 4"/>
          <p:cNvSpPr txBox="1"/>
          <p:nvPr/>
        </p:nvSpPr>
        <p:spPr>
          <a:xfrm>
            <a:off x="7010400" y="2971800"/>
            <a:ext cx="1905000" cy="1200329"/>
          </a:xfrm>
          <a:prstGeom prst="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ln w="19050">
            <a:solidFill>
              <a:srgbClr val="FF0000"/>
            </a:solidFill>
          </a:ln>
        </p:spPr>
        <p:txBody>
          <a:bodyPr wrap="square" rtlCol="0">
            <a:spAutoFit/>
          </a:bodyPr>
          <a:lstStyle/>
          <a:p>
            <a:pPr algn="ctr"/>
            <a:r>
              <a:rPr lang="en-US" sz="2400" dirty="0" smtClean="0"/>
              <a:t>Worse than expected Performance</a:t>
            </a:r>
            <a:endParaRPr lang="en-US" sz="2400" dirty="0"/>
          </a:p>
        </p:txBody>
      </p:sp>
      <p:sp>
        <p:nvSpPr>
          <p:cNvPr id="9" name="Oval 8"/>
          <p:cNvSpPr/>
          <p:nvPr/>
        </p:nvSpPr>
        <p:spPr>
          <a:xfrm rot="21162776">
            <a:off x="4141933" y="5418121"/>
            <a:ext cx="1359163" cy="51437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a:stCxn id="5" idx="2"/>
            <a:endCxn id="9" idx="6"/>
          </p:cNvCxnSpPr>
          <p:nvPr/>
        </p:nvCxnSpPr>
        <p:spPr>
          <a:xfrm flipH="1">
            <a:off x="5495607" y="4172129"/>
            <a:ext cx="2467293" cy="141698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Smiley Face 21"/>
          <p:cNvSpPr/>
          <p:nvPr/>
        </p:nvSpPr>
        <p:spPr>
          <a:xfrm>
            <a:off x="7924800" y="4419600"/>
            <a:ext cx="609600" cy="609600"/>
          </a:xfrm>
          <a:prstGeom prst="smileyFace">
            <a:avLst>
              <a:gd name="adj" fmla="val -4653"/>
            </a:avLst>
          </a:prstGeom>
          <a:solidFill>
            <a:schemeClr val="accent2">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2819400" y="3548390"/>
            <a:ext cx="1005403" cy="261610"/>
          </a:xfrm>
          <a:prstGeom prst="rect">
            <a:avLst/>
          </a:prstGeom>
          <a:noFill/>
        </p:spPr>
        <p:txBody>
          <a:bodyPr wrap="none" rtlCol="0">
            <a:spAutoFit/>
          </a:bodyPr>
          <a:lstStyle/>
          <a:p>
            <a:r>
              <a:rPr lang="en-US" sz="1100" dirty="0" smtClean="0">
                <a:latin typeface="Arial Narrow" pitchFamily="34" charset="0"/>
              </a:rPr>
              <a:t>Y144C  L1119R</a:t>
            </a:r>
            <a:endParaRPr lang="en-US" sz="1100" dirty="0">
              <a:latin typeface="Arial Narrow" pitchFamily="34" charset="0"/>
            </a:endParaRPr>
          </a:p>
        </p:txBody>
      </p:sp>
      <p:sp>
        <p:nvSpPr>
          <p:cNvPr id="36" name="TextBox 35"/>
          <p:cNvSpPr txBox="1"/>
          <p:nvPr/>
        </p:nvSpPr>
        <p:spPr>
          <a:xfrm>
            <a:off x="2380749" y="1302603"/>
            <a:ext cx="4477251" cy="830997"/>
          </a:xfrm>
          <a:prstGeom prst="rect">
            <a:avLst/>
          </a:prstGeom>
          <a:noFill/>
        </p:spPr>
        <p:txBody>
          <a:bodyPr wrap="none" rtlCol="0">
            <a:spAutoFit/>
          </a:bodyPr>
          <a:lstStyle/>
          <a:p>
            <a:pPr algn="ctr"/>
            <a:r>
              <a:rPr lang="en-US" sz="2400" dirty="0" smtClean="0">
                <a:solidFill>
                  <a:srgbClr val="FF0000"/>
                </a:solidFill>
              </a:rPr>
              <a:t>Original</a:t>
            </a:r>
            <a:r>
              <a:rPr lang="en-US" sz="2400" dirty="0" smtClean="0"/>
              <a:t> Predictions within </a:t>
            </a:r>
          </a:p>
          <a:p>
            <a:pPr algn="ctr"/>
            <a:r>
              <a:rPr lang="en-US" sz="2400" dirty="0" smtClean="0"/>
              <a:t>Experimental Confidence  Interval </a:t>
            </a:r>
            <a:endParaRPr lang="en-US" sz="2400"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681038" y="2566988"/>
            <a:ext cx="7780337" cy="1724025"/>
          </a:xfrm>
          <a:prstGeom prst="rect">
            <a:avLst/>
          </a:prstGeom>
          <a:noFill/>
          <a:ln w="9525">
            <a:noFill/>
            <a:miter lim="800000"/>
            <a:headEnd/>
            <a:tailEnd/>
          </a:ln>
        </p:spPr>
      </p:pic>
      <p:sp>
        <p:nvSpPr>
          <p:cNvPr id="2" name="Title 1"/>
          <p:cNvSpPr>
            <a:spLocks noGrp="1"/>
          </p:cNvSpPr>
          <p:nvPr>
            <p:ph type="title"/>
          </p:nvPr>
        </p:nvSpPr>
        <p:spPr>
          <a:xfrm>
            <a:off x="457200" y="0"/>
            <a:ext cx="8229600" cy="1143000"/>
          </a:xfrm>
        </p:spPr>
        <p:txBody>
          <a:bodyPr>
            <a:normAutofit/>
          </a:bodyPr>
          <a:lstStyle/>
          <a:p>
            <a:r>
              <a:rPr lang="en-US" dirty="0" smtClean="0"/>
              <a:t>Sumo-</a:t>
            </a:r>
            <a:r>
              <a:rPr lang="en-US" dirty="0" err="1" smtClean="0"/>
              <a:t>Ligase</a:t>
            </a:r>
            <a:r>
              <a:rPr lang="en-US" dirty="0"/>
              <a:t> </a:t>
            </a:r>
            <a:r>
              <a:rPr lang="en-US" dirty="0" smtClean="0"/>
              <a:t>Structure Function </a:t>
            </a:r>
            <a:endParaRPr lang="en-US" dirty="0"/>
          </a:p>
        </p:txBody>
      </p:sp>
      <p:grpSp>
        <p:nvGrpSpPr>
          <p:cNvPr id="3" name="Group 7"/>
          <p:cNvGrpSpPr/>
          <p:nvPr/>
        </p:nvGrpSpPr>
        <p:grpSpPr>
          <a:xfrm>
            <a:off x="685800" y="3352800"/>
            <a:ext cx="7772400" cy="1798260"/>
            <a:chOff x="685800" y="3352800"/>
            <a:chExt cx="7772400" cy="1798260"/>
          </a:xfrm>
        </p:grpSpPr>
        <p:sp>
          <p:nvSpPr>
            <p:cNvPr id="28" name="TextBox 27"/>
            <p:cNvSpPr txBox="1"/>
            <p:nvPr/>
          </p:nvSpPr>
          <p:spPr>
            <a:xfrm>
              <a:off x="6146142" y="3581400"/>
              <a:ext cx="1462900" cy="1569660"/>
            </a:xfrm>
            <a:prstGeom prst="rect">
              <a:avLst/>
            </a:prstGeom>
            <a:noFill/>
            <a:ln>
              <a:noFill/>
            </a:ln>
          </p:spPr>
          <p:txBody>
            <a:bodyPr wrap="none" rtlCol="0">
              <a:spAutoFit/>
            </a:bodyPr>
            <a:lstStyle/>
            <a:p>
              <a:pPr algn="ctr"/>
              <a:endParaRPr lang="en-US" sz="2400" dirty="0" smtClean="0">
                <a:solidFill>
                  <a:schemeClr val="bg1"/>
                </a:solidFill>
              </a:endParaRPr>
            </a:p>
            <a:p>
              <a:pPr algn="ctr"/>
              <a:endParaRPr lang="en-US" sz="2400" dirty="0" smtClean="0">
                <a:solidFill>
                  <a:schemeClr val="bg1"/>
                </a:solidFill>
              </a:endParaRPr>
            </a:p>
            <a:p>
              <a:pPr algn="ctr"/>
              <a:r>
                <a:rPr lang="en-US" sz="2400" dirty="0" smtClean="0">
                  <a:solidFill>
                    <a:srgbClr val="3366FF"/>
                  </a:solidFill>
                </a:rPr>
                <a:t>activating </a:t>
              </a:r>
            </a:p>
            <a:p>
              <a:pPr algn="ctr"/>
              <a:r>
                <a:rPr lang="en-US" sz="2400" dirty="0" smtClean="0">
                  <a:solidFill>
                    <a:srgbClr val="3366FF"/>
                  </a:solidFill>
                </a:rPr>
                <a:t>mutations</a:t>
              </a:r>
              <a:endParaRPr lang="en-US" sz="2400" dirty="0">
                <a:solidFill>
                  <a:srgbClr val="3366FF"/>
                </a:solidFill>
              </a:endParaRPr>
            </a:p>
          </p:txBody>
        </p:sp>
        <p:sp>
          <p:nvSpPr>
            <p:cNvPr id="34" name="Rectangle 33"/>
            <p:cNvSpPr/>
            <p:nvPr/>
          </p:nvSpPr>
          <p:spPr>
            <a:xfrm>
              <a:off x="685800" y="3352800"/>
              <a:ext cx="7772400" cy="914400"/>
            </a:xfrm>
            <a:prstGeom prst="rect">
              <a:avLst/>
            </a:prstGeom>
            <a:noFill/>
            <a:ln w="57150">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p:cNvSpPr txBox="1"/>
          <p:nvPr/>
        </p:nvSpPr>
        <p:spPr>
          <a:xfrm>
            <a:off x="914400" y="1074003"/>
            <a:ext cx="7239000" cy="830997"/>
          </a:xfrm>
          <a:prstGeom prst="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ln w="19050">
            <a:solidFill>
              <a:srgbClr val="FF0000"/>
            </a:solidFill>
          </a:ln>
        </p:spPr>
        <p:txBody>
          <a:bodyPr wrap="square" rtlCol="0">
            <a:spAutoFit/>
          </a:bodyPr>
          <a:lstStyle/>
          <a:p>
            <a:pPr algn="ctr"/>
            <a:r>
              <a:rPr lang="en-US" sz="2400" dirty="0" smtClean="0"/>
              <a:t>Predictions for Mutations with Worse than Expected Performance</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Performance on Subset1 Mutations</a:t>
            </a:r>
            <a:endParaRPr lang="en-US" dirty="0"/>
          </a:p>
        </p:txBody>
      </p:sp>
      <p:sp>
        <p:nvSpPr>
          <p:cNvPr id="36" name="TextBox 35"/>
          <p:cNvSpPr txBox="1"/>
          <p:nvPr/>
        </p:nvSpPr>
        <p:spPr>
          <a:xfrm>
            <a:off x="2380749" y="1302603"/>
            <a:ext cx="4477251" cy="830997"/>
          </a:xfrm>
          <a:prstGeom prst="rect">
            <a:avLst/>
          </a:prstGeom>
          <a:noFill/>
        </p:spPr>
        <p:txBody>
          <a:bodyPr wrap="none" rtlCol="0">
            <a:spAutoFit/>
          </a:bodyPr>
          <a:lstStyle/>
          <a:p>
            <a:pPr algn="ctr"/>
            <a:r>
              <a:rPr lang="en-US" sz="2400" i="1" dirty="0" smtClean="0">
                <a:solidFill>
                  <a:srgbClr val="FF0000"/>
                </a:solidFill>
              </a:rPr>
              <a:t>Transformed </a:t>
            </a:r>
            <a:r>
              <a:rPr lang="en-US" sz="2400" dirty="0" smtClean="0"/>
              <a:t>Predictions within </a:t>
            </a:r>
          </a:p>
          <a:p>
            <a:pPr algn="ctr"/>
            <a:r>
              <a:rPr lang="en-US" sz="2400" dirty="0" smtClean="0"/>
              <a:t>Experimental Confidence  Interval </a:t>
            </a:r>
            <a:endParaRPr lang="en-US" sz="2400" dirty="0"/>
          </a:p>
        </p:txBody>
      </p:sp>
      <p:pic>
        <p:nvPicPr>
          <p:cNvPr id="7170" name="Picture 2"/>
          <p:cNvPicPr>
            <a:picLocks noChangeAspect="1" noChangeArrowheads="1"/>
          </p:cNvPicPr>
          <p:nvPr/>
        </p:nvPicPr>
        <p:blipFill>
          <a:blip r:embed="rId3" cstate="print"/>
          <a:srcRect/>
          <a:stretch>
            <a:fillRect/>
          </a:stretch>
        </p:blipFill>
        <p:spPr bwMode="auto">
          <a:xfrm>
            <a:off x="1066800" y="2667000"/>
            <a:ext cx="7124875" cy="3225800"/>
          </a:xfrm>
          <a:prstGeom prst="rect">
            <a:avLst/>
          </a:prstGeom>
          <a:noFill/>
          <a:ln w="9525">
            <a:noFill/>
            <a:miter lim="800000"/>
            <a:headEnd/>
            <a:tailEnd/>
          </a:ln>
          <a:effectLst/>
        </p:spPr>
      </p:pic>
      <p:sp>
        <p:nvSpPr>
          <p:cNvPr id="18" name="TextBox 17"/>
          <p:cNvSpPr txBox="1"/>
          <p:nvPr/>
        </p:nvSpPr>
        <p:spPr>
          <a:xfrm>
            <a:off x="7010400" y="1752600"/>
            <a:ext cx="1905000" cy="1200329"/>
          </a:xfrm>
          <a:prstGeom prst="rect">
            <a:avLst/>
          </a:prstGeom>
          <a:gradFill flip="none" rotWithShape="1">
            <a:gsLst>
              <a:gs pos="0">
                <a:schemeClr val="accent2">
                  <a:lumMod val="75000"/>
                  <a:tint val="66000"/>
                  <a:satMod val="160000"/>
                </a:schemeClr>
              </a:gs>
              <a:gs pos="50000">
                <a:schemeClr val="accent2">
                  <a:lumMod val="75000"/>
                  <a:tint val="44500"/>
                  <a:satMod val="160000"/>
                </a:schemeClr>
              </a:gs>
              <a:gs pos="100000">
                <a:schemeClr val="accent2">
                  <a:lumMod val="75000"/>
                  <a:tint val="23500"/>
                  <a:satMod val="160000"/>
                </a:schemeClr>
              </a:gs>
            </a:gsLst>
            <a:lin ang="5400000" scaled="1"/>
            <a:tileRect/>
          </a:gradFill>
          <a:ln w="19050">
            <a:solidFill>
              <a:schemeClr val="accent2">
                <a:lumMod val="75000"/>
              </a:schemeClr>
            </a:solidFill>
          </a:ln>
        </p:spPr>
        <p:txBody>
          <a:bodyPr wrap="square" rtlCol="0">
            <a:spAutoFit/>
          </a:bodyPr>
          <a:lstStyle/>
          <a:p>
            <a:pPr algn="ctr"/>
            <a:r>
              <a:rPr lang="en-US" sz="2400" dirty="0" smtClean="0">
                <a:solidFill>
                  <a:srgbClr val="C00000"/>
                </a:solidFill>
              </a:rPr>
              <a:t>   Mutations with Residual &gt; 7</a:t>
            </a:r>
            <a:endParaRPr lang="en-US" sz="2400" dirty="0">
              <a:solidFill>
                <a:srgbClr val="C00000"/>
              </a:solidFill>
            </a:endParaRPr>
          </a:p>
        </p:txBody>
      </p:sp>
      <p:grpSp>
        <p:nvGrpSpPr>
          <p:cNvPr id="3" name="Group 37"/>
          <p:cNvGrpSpPr/>
          <p:nvPr/>
        </p:nvGrpSpPr>
        <p:grpSpPr>
          <a:xfrm>
            <a:off x="4876800" y="4724400"/>
            <a:ext cx="3276600" cy="1332131"/>
            <a:chOff x="4876800" y="4724400"/>
            <a:chExt cx="3276600" cy="1332131"/>
          </a:xfrm>
        </p:grpSpPr>
        <p:sp>
          <p:nvSpPr>
            <p:cNvPr id="21" name="Oval 20"/>
            <p:cNvSpPr/>
            <p:nvPr/>
          </p:nvSpPr>
          <p:spPr>
            <a:xfrm>
              <a:off x="4876800" y="4724400"/>
              <a:ext cx="7620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5638800" y="5410200"/>
              <a:ext cx="2514600" cy="646331"/>
            </a:xfrm>
            <a:prstGeom prst="rect">
              <a:avLst/>
            </a:prstGeom>
            <a:solidFill>
              <a:schemeClr val="bg1"/>
            </a:solidFill>
            <a:ln w="28575">
              <a:solidFill>
                <a:srgbClr val="FF0000"/>
              </a:solidFill>
            </a:ln>
          </p:spPr>
          <p:txBody>
            <a:bodyPr wrap="square" rtlCol="0">
              <a:spAutoFit/>
            </a:bodyPr>
            <a:lstStyle/>
            <a:p>
              <a:pPr algn="ctr"/>
              <a:r>
                <a:rPr lang="en-US" dirty="0" smtClean="0">
                  <a:solidFill>
                    <a:srgbClr val="FF0000"/>
                  </a:solidFill>
                </a:rPr>
                <a:t>Similar Poor Prediction Performance Residues</a:t>
              </a:r>
              <a:endParaRPr lang="en-US" dirty="0">
                <a:solidFill>
                  <a:srgbClr val="FF0000"/>
                </a:solidFill>
              </a:endParaRPr>
            </a:p>
          </p:txBody>
        </p:sp>
        <p:cxnSp>
          <p:nvCxnSpPr>
            <p:cNvPr id="25" name="Straight Connector 24"/>
            <p:cNvCxnSpPr>
              <a:stCxn id="23" idx="1"/>
              <a:endCxn id="21" idx="4"/>
            </p:cNvCxnSpPr>
            <p:nvPr/>
          </p:nvCxnSpPr>
          <p:spPr>
            <a:xfrm flipH="1" flipV="1">
              <a:off x="5257800" y="5257800"/>
              <a:ext cx="381000" cy="47556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 name="Group 38"/>
          <p:cNvGrpSpPr/>
          <p:nvPr/>
        </p:nvGrpSpPr>
        <p:grpSpPr>
          <a:xfrm>
            <a:off x="457200" y="2133600"/>
            <a:ext cx="6059416" cy="1676400"/>
            <a:chOff x="457200" y="2133600"/>
            <a:chExt cx="6059416" cy="1676400"/>
          </a:xfrm>
        </p:grpSpPr>
        <p:sp>
          <p:nvSpPr>
            <p:cNvPr id="19" name="Oval 18"/>
            <p:cNvSpPr/>
            <p:nvPr/>
          </p:nvSpPr>
          <p:spPr>
            <a:xfrm>
              <a:off x="2209800" y="2819400"/>
              <a:ext cx="2667000" cy="990600"/>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457200" y="2133600"/>
              <a:ext cx="6059416" cy="369332"/>
            </a:xfrm>
            <a:prstGeom prst="rect">
              <a:avLst/>
            </a:prstGeom>
            <a:noFill/>
            <a:ln w="28575">
              <a:solidFill>
                <a:srgbClr val="00B050"/>
              </a:solidFill>
            </a:ln>
          </p:spPr>
          <p:txBody>
            <a:bodyPr wrap="none" rtlCol="0">
              <a:spAutoFit/>
            </a:bodyPr>
            <a:lstStyle/>
            <a:p>
              <a:r>
                <a:rPr lang="en-US" dirty="0" smtClean="0">
                  <a:solidFill>
                    <a:srgbClr val="00B050"/>
                  </a:solidFill>
                </a:rPr>
                <a:t>Many Alternate Residues in Set due to treatment of Ties for 0’s</a:t>
              </a:r>
              <a:endParaRPr lang="en-US" dirty="0">
                <a:solidFill>
                  <a:srgbClr val="00B050"/>
                </a:solidFill>
              </a:endParaRPr>
            </a:p>
          </p:txBody>
        </p:sp>
        <p:cxnSp>
          <p:nvCxnSpPr>
            <p:cNvPr id="32" name="Straight Connector 31"/>
            <p:cNvCxnSpPr>
              <a:stCxn id="20" idx="2"/>
              <a:endCxn id="19" idx="0"/>
            </p:cNvCxnSpPr>
            <p:nvPr/>
          </p:nvCxnSpPr>
          <p:spPr>
            <a:xfrm>
              <a:off x="3486908" y="2502932"/>
              <a:ext cx="56392" cy="316468"/>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Sumo-</a:t>
            </a:r>
            <a:r>
              <a:rPr lang="en-US" dirty="0" err="1" smtClean="0"/>
              <a:t>Ligase</a:t>
            </a:r>
            <a:r>
              <a:rPr lang="en-US" dirty="0"/>
              <a:t> </a:t>
            </a:r>
            <a:r>
              <a:rPr lang="en-US" dirty="0" smtClean="0"/>
              <a:t>Structure Function </a:t>
            </a:r>
            <a:endParaRPr lang="en-US" dirty="0"/>
          </a:p>
        </p:txBody>
      </p:sp>
      <p:sp>
        <p:nvSpPr>
          <p:cNvPr id="7" name="TextBox 6"/>
          <p:cNvSpPr txBox="1"/>
          <p:nvPr/>
        </p:nvSpPr>
        <p:spPr>
          <a:xfrm>
            <a:off x="914400" y="1074003"/>
            <a:ext cx="7239000" cy="830997"/>
          </a:xfrm>
          <a:prstGeom prst="rect">
            <a:avLst/>
          </a:prstGeom>
          <a:gradFill flip="none" rotWithShape="1">
            <a:gsLst>
              <a:gs pos="0">
                <a:srgbClr val="3366FF">
                  <a:tint val="66000"/>
                  <a:satMod val="160000"/>
                </a:srgbClr>
              </a:gs>
              <a:gs pos="50000">
                <a:srgbClr val="3366FF">
                  <a:tint val="44500"/>
                  <a:satMod val="160000"/>
                </a:srgbClr>
              </a:gs>
              <a:gs pos="100000">
                <a:srgbClr val="3366FF">
                  <a:tint val="23500"/>
                  <a:satMod val="160000"/>
                </a:srgbClr>
              </a:gs>
            </a:gsLst>
            <a:lin ang="5400000" scaled="1"/>
            <a:tileRect/>
          </a:gradFill>
          <a:ln w="19050">
            <a:solidFill>
              <a:srgbClr val="3366FF"/>
            </a:solidFill>
          </a:ln>
        </p:spPr>
        <p:txBody>
          <a:bodyPr wrap="square" rtlCol="0">
            <a:spAutoFit/>
          </a:bodyPr>
          <a:lstStyle/>
          <a:p>
            <a:pPr algn="ctr"/>
            <a:r>
              <a:rPr lang="en-US" sz="2400" dirty="0" smtClean="0"/>
              <a:t>Predictions for Mutations with Better than Expected Performance on Transformed Data</a:t>
            </a:r>
            <a:endParaRPr lang="en-US" sz="2400" dirty="0"/>
          </a:p>
        </p:txBody>
      </p:sp>
      <p:pic>
        <p:nvPicPr>
          <p:cNvPr id="8194" name="Picture 2"/>
          <p:cNvPicPr>
            <a:picLocks noChangeAspect="1" noChangeArrowheads="1"/>
          </p:cNvPicPr>
          <p:nvPr/>
        </p:nvPicPr>
        <p:blipFill>
          <a:blip r:embed="rId2" cstate="print"/>
          <a:srcRect/>
          <a:stretch>
            <a:fillRect/>
          </a:stretch>
        </p:blipFill>
        <p:spPr bwMode="auto">
          <a:xfrm>
            <a:off x="430213" y="2743200"/>
            <a:ext cx="8332787" cy="2752725"/>
          </a:xfrm>
          <a:prstGeom prst="rect">
            <a:avLst/>
          </a:prstGeom>
          <a:noFill/>
          <a:ln w="12700">
            <a:solidFill>
              <a:schemeClr val="tx1"/>
            </a:solidFill>
            <a:miter lim="800000"/>
            <a:headEnd/>
            <a:tailEnd/>
          </a:ln>
        </p:spPr>
      </p:pic>
      <p:sp>
        <p:nvSpPr>
          <p:cNvPr id="9" name="TextBox 8"/>
          <p:cNvSpPr txBox="1"/>
          <p:nvPr/>
        </p:nvSpPr>
        <p:spPr>
          <a:xfrm>
            <a:off x="2336607" y="5943600"/>
            <a:ext cx="4826193" cy="369332"/>
          </a:xfrm>
          <a:prstGeom prst="rect">
            <a:avLst/>
          </a:prstGeom>
          <a:solidFill>
            <a:srgbClr val="FFFF00"/>
          </a:solidFill>
          <a:ln>
            <a:solidFill>
              <a:schemeClr val="tx1"/>
            </a:solidFill>
          </a:ln>
        </p:spPr>
        <p:txBody>
          <a:bodyPr wrap="none" rtlCol="0">
            <a:spAutoFit/>
          </a:bodyPr>
          <a:lstStyle/>
          <a:p>
            <a:r>
              <a:rPr lang="en-US" dirty="0" smtClean="0"/>
              <a:t>Less deleterious Mutations; Added WT Mutations</a:t>
            </a:r>
            <a:endParaRPr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ounded Rectangle 18"/>
          <p:cNvSpPr/>
          <p:nvPr/>
        </p:nvSpPr>
        <p:spPr>
          <a:xfrm>
            <a:off x="4343400" y="5257800"/>
            <a:ext cx="1143000" cy="609600"/>
          </a:xfrm>
          <a:prstGeom prst="roundRect">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p:cNvSpPr/>
          <p:nvPr/>
        </p:nvSpPr>
        <p:spPr>
          <a:xfrm>
            <a:off x="3733800" y="5257800"/>
            <a:ext cx="609600" cy="609600"/>
          </a:xfrm>
          <a:prstGeom prst="roundRect">
            <a:avLst/>
          </a:prstGeom>
          <a:solidFill>
            <a:srgbClr val="FFFF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1371600" y="5257800"/>
            <a:ext cx="2362200" cy="609600"/>
          </a:xfrm>
          <a:prstGeom prst="round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0" scaled="1"/>
            <a:tileRect/>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0"/>
            <a:ext cx="8229600" cy="1143000"/>
          </a:xfrm>
        </p:spPr>
        <p:txBody>
          <a:bodyPr>
            <a:normAutofit/>
          </a:bodyPr>
          <a:lstStyle/>
          <a:p>
            <a:r>
              <a:rPr lang="en-US" dirty="0" smtClean="0"/>
              <a:t>Ubc9 Mutation Datasets</a:t>
            </a:r>
            <a:endParaRPr lang="en-US" dirty="0"/>
          </a:p>
        </p:txBody>
      </p:sp>
      <p:sp>
        <p:nvSpPr>
          <p:cNvPr id="13" name="TextBox 12"/>
          <p:cNvSpPr txBox="1"/>
          <p:nvPr/>
        </p:nvSpPr>
        <p:spPr>
          <a:xfrm>
            <a:off x="1371600" y="5867400"/>
            <a:ext cx="6934200" cy="646331"/>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ln>
            <a:solidFill>
              <a:schemeClr val="accent4">
                <a:lumMod val="50000"/>
              </a:schemeClr>
            </a:solidFill>
          </a:ln>
        </p:spPr>
        <p:txBody>
          <a:bodyPr wrap="square" rtlCol="0">
            <a:spAutoFit/>
          </a:bodyPr>
          <a:lstStyle/>
          <a:p>
            <a:pPr algn="ctr"/>
            <a:r>
              <a:rPr lang="en-US" sz="3600" dirty="0" smtClean="0">
                <a:solidFill>
                  <a:schemeClr val="accent4">
                    <a:lumMod val="50000"/>
                  </a:schemeClr>
                </a:solidFill>
              </a:rPr>
              <a:t>Categories</a:t>
            </a:r>
            <a:endParaRPr lang="en-US" sz="3600" dirty="0">
              <a:solidFill>
                <a:schemeClr val="accent4">
                  <a:lumMod val="50000"/>
                </a:schemeClr>
              </a:solidFill>
            </a:endParaRPr>
          </a:p>
        </p:txBody>
      </p:sp>
      <p:sp>
        <p:nvSpPr>
          <p:cNvPr id="16" name="TextBox 15"/>
          <p:cNvSpPr txBox="1"/>
          <p:nvPr/>
        </p:nvSpPr>
        <p:spPr>
          <a:xfrm>
            <a:off x="609600" y="950893"/>
            <a:ext cx="7924800" cy="954107"/>
          </a:xfrm>
          <a:prstGeom prst="rect">
            <a:avLst/>
          </a:prstGeom>
          <a:noFill/>
        </p:spPr>
        <p:txBody>
          <a:bodyPr wrap="square" rtlCol="0">
            <a:spAutoFit/>
          </a:bodyPr>
          <a:lstStyle/>
          <a:p>
            <a:pPr algn="ctr"/>
            <a:r>
              <a:rPr lang="en-US" sz="2800" dirty="0" smtClean="0"/>
              <a:t>Performance of Groups on Deleterious Mutations from the Literature</a:t>
            </a:r>
            <a:endParaRPr lang="en-US" sz="2800" dirty="0"/>
          </a:p>
        </p:txBody>
      </p:sp>
      <p:pic>
        <p:nvPicPr>
          <p:cNvPr id="9219" name="Picture 3"/>
          <p:cNvPicPr>
            <a:picLocks noChangeAspect="1" noChangeArrowheads="1"/>
          </p:cNvPicPr>
          <p:nvPr/>
        </p:nvPicPr>
        <p:blipFill>
          <a:blip r:embed="rId3" cstate="print"/>
          <a:srcRect/>
          <a:stretch>
            <a:fillRect/>
          </a:stretch>
        </p:blipFill>
        <p:spPr bwMode="auto">
          <a:xfrm>
            <a:off x="509588" y="2052638"/>
            <a:ext cx="8123237" cy="2752725"/>
          </a:xfrm>
          <a:prstGeom prst="rect">
            <a:avLst/>
          </a:prstGeom>
          <a:noFill/>
          <a:ln w="9525">
            <a:solidFill>
              <a:schemeClr val="tx1"/>
            </a:solidFill>
            <a:miter lim="800000"/>
            <a:headEnd/>
            <a:tailEnd/>
          </a:ln>
        </p:spPr>
      </p:pic>
      <p:sp>
        <p:nvSpPr>
          <p:cNvPr id="15" name="Rounded Rectangle 14"/>
          <p:cNvSpPr/>
          <p:nvPr/>
        </p:nvSpPr>
        <p:spPr>
          <a:xfrm>
            <a:off x="5486400" y="5257800"/>
            <a:ext cx="2819400" cy="609600"/>
          </a:xfrm>
          <a:prstGeom prst="roundRect">
            <a:avLst/>
          </a:prstGeom>
          <a:gradFill flip="none" rotWithShape="1">
            <a:gsLst>
              <a:gs pos="0">
                <a:srgbClr val="6666FF">
                  <a:tint val="66000"/>
                  <a:satMod val="160000"/>
                </a:srgbClr>
              </a:gs>
              <a:gs pos="50000">
                <a:srgbClr val="6666FF">
                  <a:tint val="44500"/>
                  <a:satMod val="160000"/>
                </a:srgbClr>
              </a:gs>
              <a:gs pos="100000">
                <a:srgbClr val="6666FF">
                  <a:tint val="23500"/>
                  <a:satMod val="160000"/>
                </a:srgbClr>
              </a:gs>
            </a:gsLst>
            <a:lin ang="10800000" scaled="1"/>
            <a:tileRect/>
          </a:gradFill>
          <a:ln>
            <a:solidFill>
              <a:srgbClr val="66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66FF"/>
              </a:solidFill>
            </a:endParaRPr>
          </a:p>
        </p:txBody>
      </p:sp>
      <p:sp>
        <p:nvSpPr>
          <p:cNvPr id="14" name="TextBox 13"/>
          <p:cNvSpPr txBox="1"/>
          <p:nvPr/>
        </p:nvSpPr>
        <p:spPr>
          <a:xfrm>
            <a:off x="1781820" y="5410200"/>
            <a:ext cx="5884944" cy="369332"/>
          </a:xfrm>
          <a:prstGeom prst="rect">
            <a:avLst/>
          </a:prstGeom>
          <a:noFill/>
        </p:spPr>
        <p:txBody>
          <a:bodyPr wrap="none" rtlCol="0">
            <a:spAutoFit/>
          </a:bodyPr>
          <a:lstStyle/>
          <a:p>
            <a:r>
              <a:rPr lang="en-US" b="1" dirty="0" smtClean="0"/>
              <a:t>Deleterious                 +/-            WT                        </a:t>
            </a:r>
            <a:r>
              <a:rPr lang="en-US" b="1" dirty="0" err="1" smtClean="0"/>
              <a:t>Advantagous</a:t>
            </a:r>
            <a:endParaRPr lang="en-US" b="1"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971800"/>
            <a:ext cx="8971681" cy="1323439"/>
          </a:xfrm>
          <a:prstGeom prst="rect">
            <a:avLst/>
          </a:prstGeom>
          <a:noFill/>
        </p:spPr>
        <p:txBody>
          <a:bodyPr wrap="square" lIns="91440" tIns="45720" rIns="91440" bIns="45720">
            <a:spAutoFit/>
          </a:bodyPr>
          <a:lstStyle/>
          <a:p>
            <a:pPr algn="ctr"/>
            <a:r>
              <a:rPr lang="en-US" sz="40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Function &amp; structural annotation of mutations</a:t>
            </a:r>
            <a:endParaRPr lang="en-US" sz="40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Rounded Rectangle 62"/>
          <p:cNvSpPr/>
          <p:nvPr/>
        </p:nvSpPr>
        <p:spPr>
          <a:xfrm>
            <a:off x="609600" y="4419600"/>
            <a:ext cx="1828800" cy="1066800"/>
          </a:xfrm>
          <a:prstGeom prst="roundRect">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0"/>
            <a:ext cx="8229600" cy="1143000"/>
          </a:xfrm>
        </p:spPr>
        <p:txBody>
          <a:bodyPr>
            <a:normAutofit/>
          </a:bodyPr>
          <a:lstStyle/>
          <a:p>
            <a:r>
              <a:rPr lang="en-US" dirty="0" smtClean="0"/>
              <a:t>Ubc9 </a:t>
            </a:r>
            <a:r>
              <a:rPr lang="en-US" dirty="0" err="1" smtClean="0"/>
              <a:t>Sumoylation</a:t>
            </a:r>
            <a:r>
              <a:rPr lang="en-US" dirty="0" smtClean="0"/>
              <a:t> Pathway</a:t>
            </a:r>
            <a:endParaRPr lang="en-US" dirty="0"/>
          </a:p>
        </p:txBody>
      </p:sp>
      <p:sp>
        <p:nvSpPr>
          <p:cNvPr id="4" name="Oval 3"/>
          <p:cNvSpPr/>
          <p:nvPr/>
        </p:nvSpPr>
        <p:spPr>
          <a:xfrm>
            <a:off x="838200" y="2057400"/>
            <a:ext cx="1447800" cy="1066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E1</a:t>
            </a:r>
            <a:endParaRPr lang="en-US" sz="3600" dirty="0"/>
          </a:p>
        </p:txBody>
      </p:sp>
      <p:sp>
        <p:nvSpPr>
          <p:cNvPr id="10" name="Oval 9"/>
          <p:cNvSpPr/>
          <p:nvPr/>
        </p:nvSpPr>
        <p:spPr>
          <a:xfrm>
            <a:off x="4648200" y="2057400"/>
            <a:ext cx="1447800" cy="1066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E1</a:t>
            </a:r>
            <a:endParaRPr lang="en-US" sz="3600" dirty="0"/>
          </a:p>
        </p:txBody>
      </p:sp>
      <p:cxnSp>
        <p:nvCxnSpPr>
          <p:cNvPr id="16" name="Straight Connector 15"/>
          <p:cNvCxnSpPr/>
          <p:nvPr/>
        </p:nvCxnSpPr>
        <p:spPr>
          <a:xfrm>
            <a:off x="2133600" y="2895600"/>
            <a:ext cx="2286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286000" y="2829580"/>
            <a:ext cx="675057" cy="523220"/>
          </a:xfrm>
          <a:prstGeom prst="rect">
            <a:avLst/>
          </a:prstGeom>
          <a:noFill/>
        </p:spPr>
        <p:txBody>
          <a:bodyPr wrap="none" rtlCol="0">
            <a:spAutoFit/>
          </a:bodyPr>
          <a:lstStyle/>
          <a:p>
            <a:r>
              <a:rPr lang="en-US" sz="2800" dirty="0" err="1" smtClean="0"/>
              <a:t>Cys</a:t>
            </a:r>
            <a:endParaRPr lang="en-US" sz="2800" dirty="0"/>
          </a:p>
        </p:txBody>
      </p:sp>
      <p:sp>
        <p:nvSpPr>
          <p:cNvPr id="21" name="Oval 20"/>
          <p:cNvSpPr/>
          <p:nvPr/>
        </p:nvSpPr>
        <p:spPr>
          <a:xfrm>
            <a:off x="6934200" y="2743200"/>
            <a:ext cx="1219200" cy="685800"/>
          </a:xfrm>
          <a:prstGeom prst="ellipse">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Arial Narrow" pitchFamily="34" charset="0"/>
              </a:rPr>
              <a:t>Sumo</a:t>
            </a:r>
            <a:endParaRPr lang="en-US" sz="2400" dirty="0">
              <a:latin typeface="Arial Narrow" pitchFamily="34" charset="0"/>
            </a:endParaRPr>
          </a:p>
        </p:txBody>
      </p:sp>
      <p:cxnSp>
        <p:nvCxnSpPr>
          <p:cNvPr id="22" name="Straight Connector 21"/>
          <p:cNvCxnSpPr/>
          <p:nvPr/>
        </p:nvCxnSpPr>
        <p:spPr>
          <a:xfrm>
            <a:off x="6781800" y="3124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1905000" y="1143000"/>
            <a:ext cx="1219200" cy="685800"/>
          </a:xfrm>
          <a:prstGeom prst="ellipse">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Arial Narrow" pitchFamily="34" charset="0"/>
              </a:rPr>
              <a:t>Sumo</a:t>
            </a:r>
            <a:endParaRPr lang="en-US" sz="2400" dirty="0">
              <a:latin typeface="Arial Narrow" pitchFamily="34" charset="0"/>
            </a:endParaRPr>
          </a:p>
        </p:txBody>
      </p:sp>
      <p:sp>
        <p:nvSpPr>
          <p:cNvPr id="25" name="TextBox 24"/>
          <p:cNvSpPr txBox="1"/>
          <p:nvPr/>
        </p:nvSpPr>
        <p:spPr>
          <a:xfrm>
            <a:off x="2133600" y="1455003"/>
            <a:ext cx="2699778" cy="830997"/>
          </a:xfrm>
          <a:prstGeom prst="rect">
            <a:avLst/>
          </a:prstGeom>
          <a:noFill/>
        </p:spPr>
        <p:txBody>
          <a:bodyPr wrap="none" rtlCol="0">
            <a:spAutoFit/>
          </a:bodyPr>
          <a:lstStyle/>
          <a:p>
            <a:r>
              <a:rPr lang="en-US" sz="2400" dirty="0" smtClean="0"/>
              <a:t>		AMP </a:t>
            </a:r>
          </a:p>
          <a:p>
            <a:r>
              <a:rPr lang="en-US" sz="2400" dirty="0" smtClean="0"/>
              <a:t> + ATP 		+ </a:t>
            </a:r>
            <a:r>
              <a:rPr lang="en-US" sz="2400" dirty="0" err="1" smtClean="0"/>
              <a:t>PPi</a:t>
            </a:r>
            <a:endParaRPr lang="en-US" sz="2400" dirty="0"/>
          </a:p>
        </p:txBody>
      </p:sp>
      <p:sp>
        <p:nvSpPr>
          <p:cNvPr id="26" name="Arc 25"/>
          <p:cNvSpPr/>
          <p:nvPr/>
        </p:nvSpPr>
        <p:spPr>
          <a:xfrm rot="7945758">
            <a:off x="2438829" y="750022"/>
            <a:ext cx="1819234" cy="1858945"/>
          </a:xfrm>
          <a:prstGeom prst="arc">
            <a:avLst/>
          </a:prstGeom>
          <a:ln w="38100">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2" name="Straight Arrow Connector 31"/>
          <p:cNvCxnSpPr>
            <a:stCxn id="4" idx="6"/>
            <a:endCxn id="10" idx="2"/>
          </p:cNvCxnSpPr>
          <p:nvPr/>
        </p:nvCxnSpPr>
        <p:spPr>
          <a:xfrm>
            <a:off x="2286000" y="2590800"/>
            <a:ext cx="23622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5954343" y="2885420"/>
            <a:ext cx="2286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6106743" y="2819400"/>
            <a:ext cx="675057" cy="523220"/>
          </a:xfrm>
          <a:prstGeom prst="rect">
            <a:avLst/>
          </a:prstGeom>
          <a:noFill/>
        </p:spPr>
        <p:txBody>
          <a:bodyPr wrap="none" rtlCol="0">
            <a:spAutoFit/>
          </a:bodyPr>
          <a:lstStyle/>
          <a:p>
            <a:r>
              <a:rPr lang="en-US" sz="2800" dirty="0" err="1" smtClean="0"/>
              <a:t>Cys</a:t>
            </a:r>
            <a:endParaRPr lang="en-US" sz="2800" dirty="0"/>
          </a:p>
        </p:txBody>
      </p:sp>
      <p:sp>
        <p:nvSpPr>
          <p:cNvPr id="42" name="Oval 41"/>
          <p:cNvSpPr/>
          <p:nvPr/>
        </p:nvSpPr>
        <p:spPr>
          <a:xfrm>
            <a:off x="7162800" y="5410200"/>
            <a:ext cx="1219200" cy="685800"/>
          </a:xfrm>
          <a:prstGeom prst="ellipse">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Arial Narrow" pitchFamily="34" charset="0"/>
              </a:rPr>
              <a:t>Sumo</a:t>
            </a:r>
            <a:endParaRPr lang="en-US" sz="2400" dirty="0">
              <a:latin typeface="Arial Narrow" pitchFamily="34" charset="0"/>
            </a:endParaRPr>
          </a:p>
        </p:txBody>
      </p:sp>
      <p:cxnSp>
        <p:nvCxnSpPr>
          <p:cNvPr id="43" name="Straight Connector 42"/>
          <p:cNvCxnSpPr/>
          <p:nvPr/>
        </p:nvCxnSpPr>
        <p:spPr>
          <a:xfrm>
            <a:off x="7010400" y="5791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6182943" y="5552420"/>
            <a:ext cx="2286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6335343" y="5486400"/>
            <a:ext cx="675057" cy="523220"/>
          </a:xfrm>
          <a:prstGeom prst="rect">
            <a:avLst/>
          </a:prstGeom>
          <a:noFill/>
        </p:spPr>
        <p:txBody>
          <a:bodyPr wrap="none" rtlCol="0">
            <a:spAutoFit/>
          </a:bodyPr>
          <a:lstStyle/>
          <a:p>
            <a:r>
              <a:rPr lang="en-US" sz="2800" dirty="0" err="1" smtClean="0"/>
              <a:t>Cys</a:t>
            </a:r>
            <a:endParaRPr lang="en-US" sz="2800" dirty="0"/>
          </a:p>
        </p:txBody>
      </p:sp>
      <p:sp>
        <p:nvSpPr>
          <p:cNvPr id="27" name="Oval 26"/>
          <p:cNvSpPr/>
          <p:nvPr/>
        </p:nvSpPr>
        <p:spPr>
          <a:xfrm>
            <a:off x="5029200" y="4648200"/>
            <a:ext cx="1447800" cy="1066800"/>
          </a:xfrm>
          <a:prstGeom prst="ellipse">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E2</a:t>
            </a:r>
            <a:endParaRPr lang="en-US" sz="3600" dirty="0"/>
          </a:p>
        </p:txBody>
      </p:sp>
      <p:cxnSp>
        <p:nvCxnSpPr>
          <p:cNvPr id="47" name="Straight Arrow Connector 46"/>
          <p:cNvCxnSpPr>
            <a:stCxn id="10" idx="4"/>
          </p:cNvCxnSpPr>
          <p:nvPr/>
        </p:nvCxnSpPr>
        <p:spPr>
          <a:xfrm>
            <a:off x="5372100" y="3124200"/>
            <a:ext cx="38100" cy="1447800"/>
          </a:xfrm>
          <a:prstGeom prst="straightConnector1">
            <a:avLst/>
          </a:prstGeom>
          <a:ln w="38100">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48" name="Arc 47"/>
          <p:cNvSpPr/>
          <p:nvPr/>
        </p:nvSpPr>
        <p:spPr>
          <a:xfrm>
            <a:off x="3505200" y="3886200"/>
            <a:ext cx="1905000" cy="1066800"/>
          </a:xfrm>
          <a:prstGeom prst="arc">
            <a:avLst/>
          </a:prstGeom>
          <a:ln w="38100">
            <a:solidFill>
              <a:schemeClr val="accent3">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0" name="Straight Arrow Connector 49"/>
          <p:cNvCxnSpPr>
            <a:stCxn id="27" idx="2"/>
          </p:cNvCxnSpPr>
          <p:nvPr/>
        </p:nvCxnSpPr>
        <p:spPr>
          <a:xfrm flipH="1" flipV="1">
            <a:off x="2514600" y="4800600"/>
            <a:ext cx="2514600" cy="381000"/>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27" idx="2"/>
          </p:cNvCxnSpPr>
          <p:nvPr/>
        </p:nvCxnSpPr>
        <p:spPr>
          <a:xfrm flipH="1">
            <a:off x="2514600" y="5181600"/>
            <a:ext cx="2514600" cy="76200"/>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stCxn id="27" idx="2"/>
          </p:cNvCxnSpPr>
          <p:nvPr/>
        </p:nvCxnSpPr>
        <p:spPr>
          <a:xfrm flipH="1">
            <a:off x="2514600" y="5181600"/>
            <a:ext cx="2514600" cy="533400"/>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609600" y="4495800"/>
            <a:ext cx="1801006" cy="954107"/>
          </a:xfrm>
          <a:prstGeom prst="rect">
            <a:avLst/>
          </a:prstGeom>
          <a:noFill/>
        </p:spPr>
        <p:txBody>
          <a:bodyPr wrap="none" rtlCol="0">
            <a:spAutoFit/>
          </a:bodyPr>
          <a:lstStyle/>
          <a:p>
            <a:r>
              <a:rPr lang="en-US" sz="2800" dirty="0" smtClean="0">
                <a:solidFill>
                  <a:schemeClr val="accent4">
                    <a:lumMod val="75000"/>
                  </a:schemeClr>
                </a:solidFill>
              </a:rPr>
              <a:t>Substrates:</a:t>
            </a:r>
          </a:p>
          <a:p>
            <a:r>
              <a:rPr lang="en-US" sz="2800" dirty="0" smtClean="0">
                <a:solidFill>
                  <a:schemeClr val="accent4">
                    <a:lumMod val="75000"/>
                  </a:schemeClr>
                </a:solidFill>
                <a:latin typeface="Symbol" pitchFamily="18" charset="2"/>
                <a:sym typeface="Symbol"/>
              </a:rPr>
              <a:t></a:t>
            </a:r>
            <a:r>
              <a:rPr lang="en-US" sz="2800" b="1" dirty="0" err="1" smtClean="0">
                <a:solidFill>
                  <a:schemeClr val="accent2">
                    <a:lumMod val="75000"/>
                  </a:schemeClr>
                </a:solidFill>
              </a:rPr>
              <a:t>K</a:t>
            </a:r>
            <a:r>
              <a:rPr lang="en-US" sz="2800" dirty="0" err="1" smtClean="0">
                <a:solidFill>
                  <a:schemeClr val="accent4">
                    <a:lumMod val="75000"/>
                  </a:schemeClr>
                </a:solidFill>
              </a:rPr>
              <a:t>xE</a:t>
            </a:r>
            <a:r>
              <a:rPr lang="en-US" sz="2800" i="1" dirty="0" smtClean="0">
                <a:solidFill>
                  <a:schemeClr val="accent4">
                    <a:lumMod val="75000"/>
                  </a:schemeClr>
                </a:solidFill>
              </a:rPr>
              <a:t>(</a:t>
            </a:r>
            <a:r>
              <a:rPr lang="en-US" sz="2800" i="1" dirty="0" err="1" smtClean="0">
                <a:solidFill>
                  <a:schemeClr val="accent4">
                    <a:lumMod val="75000"/>
                  </a:schemeClr>
                </a:solidFill>
              </a:rPr>
              <a:t>xxS</a:t>
            </a:r>
            <a:r>
              <a:rPr lang="en-US" sz="2800" i="1" dirty="0" smtClean="0">
                <a:solidFill>
                  <a:schemeClr val="accent4">
                    <a:lumMod val="75000"/>
                  </a:schemeClr>
                </a:solidFill>
              </a:rPr>
              <a:t>)</a:t>
            </a:r>
            <a:endParaRPr lang="en-US" sz="2800" i="1" dirty="0">
              <a:solidFill>
                <a:schemeClr val="accent4">
                  <a:lumMod val="75000"/>
                </a:schemeClr>
              </a:solidFill>
            </a:endParaRPr>
          </a:p>
        </p:txBody>
      </p:sp>
      <p:sp>
        <p:nvSpPr>
          <p:cNvPr id="65" name="Oval 64"/>
          <p:cNvSpPr/>
          <p:nvPr/>
        </p:nvSpPr>
        <p:spPr>
          <a:xfrm>
            <a:off x="914400" y="5715000"/>
            <a:ext cx="1219200" cy="685800"/>
          </a:xfrm>
          <a:prstGeom prst="ellipse">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Arial Narrow" pitchFamily="34" charset="0"/>
              </a:rPr>
              <a:t>Sumo</a:t>
            </a:r>
            <a:endParaRPr lang="en-US" sz="2400" dirty="0">
              <a:latin typeface="Arial Narrow" pitchFamily="34" charset="0"/>
            </a:endParaRPr>
          </a:p>
        </p:txBody>
      </p:sp>
      <p:cxnSp>
        <p:nvCxnSpPr>
          <p:cNvPr id="67" name="Straight Connector 66"/>
          <p:cNvCxnSpPr>
            <a:endCxn id="65" idx="0"/>
          </p:cNvCxnSpPr>
          <p:nvPr/>
        </p:nvCxnSpPr>
        <p:spPr>
          <a:xfrm>
            <a:off x="1066800" y="5334000"/>
            <a:ext cx="457200" cy="381000"/>
          </a:xfrm>
          <a:prstGeom prst="line">
            <a:avLst/>
          </a:prstGeom>
          <a:ln w="28575">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grpSp>
        <p:nvGrpSpPr>
          <p:cNvPr id="3" name="Group 40"/>
          <p:cNvGrpSpPr/>
          <p:nvPr/>
        </p:nvGrpSpPr>
        <p:grpSpPr>
          <a:xfrm>
            <a:off x="2895600" y="3352800"/>
            <a:ext cx="1981200" cy="1361420"/>
            <a:chOff x="3429000" y="3429000"/>
            <a:chExt cx="1981200" cy="1361420"/>
          </a:xfrm>
        </p:grpSpPr>
        <p:cxnSp>
          <p:nvCxnSpPr>
            <p:cNvPr id="37" name="Straight Connector 36"/>
            <p:cNvCxnSpPr/>
            <p:nvPr/>
          </p:nvCxnSpPr>
          <p:spPr>
            <a:xfrm>
              <a:off x="4582743" y="4333220"/>
              <a:ext cx="2286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4735143" y="4267200"/>
              <a:ext cx="675057" cy="523220"/>
            </a:xfrm>
            <a:prstGeom prst="rect">
              <a:avLst/>
            </a:prstGeom>
            <a:noFill/>
          </p:spPr>
          <p:txBody>
            <a:bodyPr wrap="none" rtlCol="0">
              <a:spAutoFit/>
            </a:bodyPr>
            <a:lstStyle/>
            <a:p>
              <a:r>
                <a:rPr lang="en-US" sz="2800" dirty="0" err="1" smtClean="0"/>
                <a:t>Cys</a:t>
              </a:r>
              <a:endParaRPr lang="en-US" sz="2800" dirty="0"/>
            </a:p>
          </p:txBody>
        </p:sp>
        <p:sp>
          <p:nvSpPr>
            <p:cNvPr id="29" name="Oval 28"/>
            <p:cNvSpPr/>
            <p:nvPr/>
          </p:nvSpPr>
          <p:spPr>
            <a:xfrm>
              <a:off x="3429000" y="3429000"/>
              <a:ext cx="1447800" cy="1066800"/>
            </a:xfrm>
            <a:prstGeom prst="ellipse">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E2</a:t>
              </a:r>
              <a:endParaRPr lang="en-US" sz="3600" dirty="0"/>
            </a:p>
          </p:txBody>
        </p:sp>
      </p:grpSp>
      <p:grpSp>
        <p:nvGrpSpPr>
          <p:cNvPr id="5" name="Group 45"/>
          <p:cNvGrpSpPr>
            <a:grpSpLocks noChangeAspect="1"/>
          </p:cNvGrpSpPr>
          <p:nvPr/>
        </p:nvGrpSpPr>
        <p:grpSpPr>
          <a:xfrm>
            <a:off x="3566148" y="1371600"/>
            <a:ext cx="6035052" cy="5334000"/>
            <a:chOff x="914401" y="61386"/>
            <a:chExt cx="5486411" cy="4849090"/>
          </a:xfrm>
        </p:grpSpPr>
        <p:sp>
          <p:nvSpPr>
            <p:cNvPr id="49" name="Cloud 48"/>
            <p:cNvSpPr/>
            <p:nvPr/>
          </p:nvSpPr>
          <p:spPr>
            <a:xfrm>
              <a:off x="1828800" y="838200"/>
              <a:ext cx="4114800" cy="4072276"/>
            </a:xfrm>
            <a:prstGeom prst="cloud">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 name="Picture 50" descr="1a3s.png"/>
            <p:cNvPicPr>
              <a:picLocks noChangeAspect="1"/>
            </p:cNvPicPr>
            <p:nvPr/>
          </p:nvPicPr>
          <p:blipFill>
            <a:blip r:embed="rId2" cstate="print"/>
            <a:stretch>
              <a:fillRect/>
            </a:stretch>
          </p:blipFill>
          <p:spPr>
            <a:xfrm>
              <a:off x="914401" y="762001"/>
              <a:ext cx="5486411" cy="4114809"/>
            </a:xfrm>
            <a:prstGeom prst="rect">
              <a:avLst/>
            </a:prstGeom>
          </p:spPr>
        </p:pic>
        <p:sp>
          <p:nvSpPr>
            <p:cNvPr id="53" name="TextBox 52"/>
            <p:cNvSpPr txBox="1"/>
            <p:nvPr/>
          </p:nvSpPr>
          <p:spPr>
            <a:xfrm>
              <a:off x="4322630" y="61386"/>
              <a:ext cx="895350" cy="419695"/>
            </a:xfrm>
            <a:prstGeom prst="rect">
              <a:avLst/>
            </a:prstGeom>
            <a:noFill/>
            <a:ln w="38100">
              <a:solidFill>
                <a:schemeClr val="tx1"/>
              </a:solidFill>
            </a:ln>
          </p:spPr>
          <p:txBody>
            <a:bodyPr wrap="none" rtlCol="0">
              <a:spAutoFit/>
            </a:bodyPr>
            <a:lstStyle/>
            <a:p>
              <a:r>
                <a:rPr lang="en-US" sz="2400" dirty="0" err="1" smtClean="0"/>
                <a:t>Cys</a:t>
              </a:r>
              <a:r>
                <a:rPr lang="en-US" sz="2400" dirty="0" smtClean="0"/>
                <a:t> 93</a:t>
              </a:r>
              <a:endParaRPr lang="en-US" sz="2400" dirty="0"/>
            </a:p>
          </p:txBody>
        </p:sp>
        <p:cxnSp>
          <p:nvCxnSpPr>
            <p:cNvPr id="54" name="Straight Arrow Connector 53"/>
            <p:cNvCxnSpPr>
              <a:stCxn id="53" idx="2"/>
            </p:cNvCxnSpPr>
            <p:nvPr/>
          </p:nvCxnSpPr>
          <p:spPr>
            <a:xfrm flipH="1">
              <a:off x="4253358" y="481081"/>
              <a:ext cx="516947" cy="200485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56" name="Oval 55"/>
          <p:cNvSpPr/>
          <p:nvPr/>
        </p:nvSpPr>
        <p:spPr>
          <a:xfrm>
            <a:off x="4267200" y="4343400"/>
            <a:ext cx="381000" cy="457200"/>
          </a:xfrm>
          <a:prstGeom prst="ellipse">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4038600" y="4114800"/>
            <a:ext cx="381000" cy="381000"/>
          </a:xfrm>
          <a:prstGeom prst="ellipse">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extBox 61"/>
          <p:cNvSpPr txBox="1"/>
          <p:nvPr/>
        </p:nvSpPr>
        <p:spPr>
          <a:xfrm>
            <a:off x="457200" y="1143000"/>
            <a:ext cx="4343400" cy="5262979"/>
          </a:xfrm>
          <a:prstGeom prst="rec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ln>
            <a:solidFill>
              <a:schemeClr val="accent1">
                <a:lumMod val="75000"/>
              </a:schemeClr>
            </a:solidFill>
          </a:ln>
        </p:spPr>
        <p:txBody>
          <a:bodyPr wrap="square" rtlCol="0">
            <a:spAutoFit/>
          </a:bodyPr>
          <a:lstStyle/>
          <a:p>
            <a:pPr>
              <a:buFont typeface="Arial" pitchFamily="34" charset="0"/>
              <a:buChar char="•"/>
            </a:pPr>
            <a:r>
              <a:rPr lang="en-US" sz="2800" dirty="0" smtClean="0"/>
              <a:t>E2: UBC9 (right)</a:t>
            </a:r>
          </a:p>
          <a:p>
            <a:pPr>
              <a:buFont typeface="Arial" pitchFamily="34" charset="0"/>
              <a:buChar char="•"/>
            </a:pPr>
            <a:r>
              <a:rPr lang="en-US" sz="2800" dirty="0" smtClean="0"/>
              <a:t>E2 with E1 “</a:t>
            </a:r>
            <a:r>
              <a:rPr lang="en-US" sz="2800" dirty="0" err="1" smtClean="0"/>
              <a:t>cys</a:t>
            </a:r>
            <a:r>
              <a:rPr lang="en-US" sz="2800" dirty="0" smtClean="0"/>
              <a:t>” domain</a:t>
            </a:r>
          </a:p>
          <a:p>
            <a:pPr>
              <a:buFont typeface="Arial" pitchFamily="34" charset="0"/>
              <a:buChar char="•"/>
            </a:pPr>
            <a:r>
              <a:rPr lang="en-US" sz="2800" dirty="0" smtClean="0"/>
              <a:t>E2 with E1 </a:t>
            </a:r>
            <a:r>
              <a:rPr lang="en-US" sz="2800" dirty="0" err="1" smtClean="0"/>
              <a:t>ubiquitin</a:t>
            </a:r>
            <a:r>
              <a:rPr lang="en-US" sz="2800" dirty="0" smtClean="0"/>
              <a:t> fold 	domain </a:t>
            </a:r>
          </a:p>
          <a:p>
            <a:pPr>
              <a:buFont typeface="Arial" pitchFamily="34" charset="0"/>
              <a:buChar char="•"/>
            </a:pPr>
            <a:r>
              <a:rPr lang="en-US" sz="2800" dirty="0" smtClean="0"/>
              <a:t>E2 with RanGap1 substrate</a:t>
            </a:r>
          </a:p>
          <a:p>
            <a:pPr>
              <a:buFont typeface="Arial" pitchFamily="34" charset="0"/>
              <a:buChar char="•"/>
            </a:pPr>
            <a:r>
              <a:rPr lang="en-US" sz="2800" dirty="0" smtClean="0"/>
              <a:t>E2 with substrate, sumo,  	and IR1 E3</a:t>
            </a:r>
          </a:p>
          <a:p>
            <a:pPr>
              <a:buFont typeface="Arial" pitchFamily="34" charset="0"/>
              <a:buChar char="•"/>
            </a:pPr>
            <a:r>
              <a:rPr lang="en-US" sz="2800" dirty="0" smtClean="0"/>
              <a:t>E2 with substrate, sumo,  	and znf45 E3 SIM</a:t>
            </a:r>
          </a:p>
          <a:p>
            <a:pPr>
              <a:buFont typeface="Arial" pitchFamily="34" charset="0"/>
              <a:buChar char="•"/>
            </a:pPr>
            <a:r>
              <a:rPr lang="en-US" sz="2800" dirty="0" smtClean="0"/>
              <a:t>Sumo modified E2</a:t>
            </a:r>
          </a:p>
          <a:p>
            <a:pPr>
              <a:buFont typeface="Arial" pitchFamily="34" charset="0"/>
              <a:buChar char="•"/>
            </a:pPr>
            <a:r>
              <a:rPr lang="en-US" sz="2800" dirty="0" smtClean="0"/>
              <a:t>E2 with sumo-like domain</a:t>
            </a:r>
          </a:p>
          <a:p>
            <a:pPr>
              <a:buFont typeface="Arial" pitchFamily="34" charset="0"/>
              <a:buChar char="•"/>
            </a:pPr>
            <a:r>
              <a:rPr lang="en-US" sz="2800" dirty="0" smtClean="0"/>
              <a:t>E2 with </a:t>
            </a:r>
            <a:r>
              <a:rPr lang="en-US" sz="2800" dirty="0" err="1" smtClean="0"/>
              <a:t>importin</a:t>
            </a:r>
            <a:endParaRPr lang="en-US" sz="2800" dirty="0" smtClean="0"/>
          </a:p>
        </p:txBody>
      </p:sp>
      <p:sp>
        <p:nvSpPr>
          <p:cNvPr id="2" name="Title 1"/>
          <p:cNvSpPr>
            <a:spLocks noGrp="1"/>
          </p:cNvSpPr>
          <p:nvPr>
            <p:ph type="title"/>
          </p:nvPr>
        </p:nvSpPr>
        <p:spPr>
          <a:xfrm>
            <a:off x="457200" y="0"/>
            <a:ext cx="8229600" cy="1143000"/>
          </a:xfrm>
        </p:spPr>
        <p:txBody>
          <a:bodyPr>
            <a:normAutofit/>
          </a:bodyPr>
          <a:lstStyle/>
          <a:p>
            <a:r>
              <a:rPr lang="en-US" dirty="0" smtClean="0"/>
              <a:t>Ubc9 </a:t>
            </a:r>
            <a:r>
              <a:rPr lang="en-US" dirty="0" err="1" smtClean="0"/>
              <a:t>Sumoylation</a:t>
            </a:r>
            <a:r>
              <a:rPr lang="en-US" dirty="0" smtClean="0"/>
              <a:t> Structures</a:t>
            </a:r>
            <a:endParaRPr lang="en-US" dirty="0"/>
          </a:p>
        </p:txBody>
      </p:sp>
      <p:grpSp>
        <p:nvGrpSpPr>
          <p:cNvPr id="3" name="Group 40"/>
          <p:cNvGrpSpPr>
            <a:grpSpLocks noChangeAspect="1"/>
          </p:cNvGrpSpPr>
          <p:nvPr/>
        </p:nvGrpSpPr>
        <p:grpSpPr>
          <a:xfrm>
            <a:off x="3566148" y="1371600"/>
            <a:ext cx="6035052" cy="5334000"/>
            <a:chOff x="914401" y="61386"/>
            <a:chExt cx="5486411" cy="4849090"/>
          </a:xfrm>
        </p:grpSpPr>
        <p:sp>
          <p:nvSpPr>
            <p:cNvPr id="46" name="Cloud 45"/>
            <p:cNvSpPr/>
            <p:nvPr/>
          </p:nvSpPr>
          <p:spPr>
            <a:xfrm>
              <a:off x="1828800" y="838200"/>
              <a:ext cx="4114800" cy="4072276"/>
            </a:xfrm>
            <a:prstGeom prst="cloud">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8" name="Picture 57" descr="1a3s.png"/>
            <p:cNvPicPr>
              <a:picLocks noChangeAspect="1"/>
            </p:cNvPicPr>
            <p:nvPr/>
          </p:nvPicPr>
          <p:blipFill>
            <a:blip r:embed="rId2" cstate="print"/>
            <a:stretch>
              <a:fillRect/>
            </a:stretch>
          </p:blipFill>
          <p:spPr>
            <a:xfrm>
              <a:off x="914401" y="762001"/>
              <a:ext cx="5486411" cy="4114809"/>
            </a:xfrm>
            <a:prstGeom prst="rect">
              <a:avLst/>
            </a:prstGeom>
          </p:spPr>
        </p:pic>
        <p:sp>
          <p:nvSpPr>
            <p:cNvPr id="59" name="TextBox 58"/>
            <p:cNvSpPr txBox="1"/>
            <p:nvPr/>
          </p:nvSpPr>
          <p:spPr>
            <a:xfrm>
              <a:off x="4322630" y="61386"/>
              <a:ext cx="895350" cy="419695"/>
            </a:xfrm>
            <a:prstGeom prst="rect">
              <a:avLst/>
            </a:prstGeom>
            <a:noFill/>
            <a:ln w="38100">
              <a:solidFill>
                <a:schemeClr val="tx1"/>
              </a:solidFill>
            </a:ln>
          </p:spPr>
          <p:txBody>
            <a:bodyPr wrap="none" rtlCol="0">
              <a:spAutoFit/>
            </a:bodyPr>
            <a:lstStyle/>
            <a:p>
              <a:r>
                <a:rPr lang="en-US" sz="2400" dirty="0" err="1" smtClean="0"/>
                <a:t>Cys</a:t>
              </a:r>
              <a:r>
                <a:rPr lang="en-US" sz="2400" dirty="0" smtClean="0"/>
                <a:t> 93</a:t>
              </a:r>
              <a:endParaRPr lang="en-US" sz="2400" dirty="0"/>
            </a:p>
          </p:txBody>
        </p:sp>
        <p:cxnSp>
          <p:nvCxnSpPr>
            <p:cNvPr id="60" name="Straight Arrow Connector 59"/>
            <p:cNvCxnSpPr>
              <a:stCxn id="59" idx="2"/>
            </p:cNvCxnSpPr>
            <p:nvPr/>
          </p:nvCxnSpPr>
          <p:spPr>
            <a:xfrm flipH="1">
              <a:off x="4253358" y="481081"/>
              <a:ext cx="516947" cy="200485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ounded Rectangle 25"/>
          <p:cNvSpPr/>
          <p:nvPr/>
        </p:nvSpPr>
        <p:spPr>
          <a:xfrm>
            <a:off x="5486400" y="5257800"/>
            <a:ext cx="2819400" cy="609600"/>
          </a:xfrm>
          <a:prstGeom prst="roundRect">
            <a:avLst/>
          </a:prstGeom>
          <a:gradFill flip="none" rotWithShape="1">
            <a:gsLst>
              <a:gs pos="0">
                <a:srgbClr val="6666FF">
                  <a:tint val="66000"/>
                  <a:satMod val="160000"/>
                </a:srgbClr>
              </a:gs>
              <a:gs pos="50000">
                <a:srgbClr val="6666FF">
                  <a:tint val="44500"/>
                  <a:satMod val="160000"/>
                </a:srgbClr>
              </a:gs>
              <a:gs pos="100000">
                <a:srgbClr val="6666FF">
                  <a:tint val="23500"/>
                  <a:satMod val="160000"/>
                </a:srgbClr>
              </a:gs>
            </a:gsLst>
            <a:lin ang="10800000" scaled="1"/>
            <a:tileRect/>
          </a:gradFill>
          <a:ln>
            <a:solidFill>
              <a:srgbClr val="66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66FF"/>
              </a:solidFill>
            </a:endParaRPr>
          </a:p>
        </p:txBody>
      </p:sp>
      <p:sp>
        <p:nvSpPr>
          <p:cNvPr id="2" name="Title 1"/>
          <p:cNvSpPr>
            <a:spLocks noGrp="1"/>
          </p:cNvSpPr>
          <p:nvPr>
            <p:ph type="title"/>
          </p:nvPr>
        </p:nvSpPr>
        <p:spPr>
          <a:xfrm>
            <a:off x="457200" y="0"/>
            <a:ext cx="8229600" cy="1143000"/>
          </a:xfrm>
        </p:spPr>
        <p:txBody>
          <a:bodyPr>
            <a:normAutofit/>
          </a:bodyPr>
          <a:lstStyle/>
          <a:p>
            <a:r>
              <a:rPr lang="en-US" dirty="0" smtClean="0"/>
              <a:t>Ubc9 Mutation Mapping</a:t>
            </a:r>
            <a:endParaRPr lang="en-US" dirty="0"/>
          </a:p>
        </p:txBody>
      </p:sp>
      <p:sp>
        <p:nvSpPr>
          <p:cNvPr id="13" name="TextBox 12"/>
          <p:cNvSpPr txBox="1"/>
          <p:nvPr/>
        </p:nvSpPr>
        <p:spPr>
          <a:xfrm>
            <a:off x="1371600" y="5867400"/>
            <a:ext cx="6934200" cy="646331"/>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ln>
            <a:solidFill>
              <a:schemeClr val="accent4">
                <a:lumMod val="50000"/>
              </a:schemeClr>
            </a:solidFill>
          </a:ln>
        </p:spPr>
        <p:txBody>
          <a:bodyPr wrap="square" rtlCol="0">
            <a:spAutoFit/>
          </a:bodyPr>
          <a:lstStyle/>
          <a:p>
            <a:pPr algn="ctr"/>
            <a:r>
              <a:rPr lang="en-US" sz="3600" dirty="0" smtClean="0">
                <a:solidFill>
                  <a:schemeClr val="accent4">
                    <a:lumMod val="50000"/>
                  </a:schemeClr>
                </a:solidFill>
              </a:rPr>
              <a:t>Categories</a:t>
            </a:r>
            <a:endParaRPr lang="en-US" sz="3600" dirty="0">
              <a:solidFill>
                <a:schemeClr val="accent4">
                  <a:lumMod val="50000"/>
                </a:schemeClr>
              </a:solidFill>
            </a:endParaRPr>
          </a:p>
        </p:txBody>
      </p:sp>
      <p:sp>
        <p:nvSpPr>
          <p:cNvPr id="14" name="TextBox 13"/>
          <p:cNvSpPr txBox="1"/>
          <p:nvPr/>
        </p:nvSpPr>
        <p:spPr>
          <a:xfrm>
            <a:off x="1781820" y="5410200"/>
            <a:ext cx="6038000" cy="369332"/>
          </a:xfrm>
          <a:prstGeom prst="rect">
            <a:avLst/>
          </a:prstGeom>
          <a:noFill/>
        </p:spPr>
        <p:txBody>
          <a:bodyPr wrap="none" rtlCol="0">
            <a:spAutoFit/>
          </a:bodyPr>
          <a:lstStyle/>
          <a:p>
            <a:r>
              <a:rPr lang="en-US" b="1" dirty="0" smtClean="0">
                <a:solidFill>
                  <a:schemeClr val="bg1"/>
                </a:solidFill>
              </a:rPr>
              <a:t>Deleterious            +/-           Wild Type</a:t>
            </a:r>
            <a:r>
              <a:rPr lang="en-US" b="1" dirty="0" smtClean="0">
                <a:solidFill>
                  <a:schemeClr val="accent4">
                    <a:lumMod val="50000"/>
                  </a:schemeClr>
                </a:solidFill>
              </a:rPr>
              <a:t>                  </a:t>
            </a:r>
            <a:r>
              <a:rPr lang="en-US" b="1" dirty="0" smtClean="0">
                <a:solidFill>
                  <a:srgbClr val="3333CC"/>
                </a:solidFill>
              </a:rPr>
              <a:t> </a:t>
            </a:r>
            <a:r>
              <a:rPr lang="en-US" b="1" dirty="0" err="1" smtClean="0">
                <a:solidFill>
                  <a:srgbClr val="3333CC"/>
                </a:solidFill>
              </a:rPr>
              <a:t>Advantagous</a:t>
            </a:r>
            <a:endParaRPr lang="en-US" b="1" dirty="0">
              <a:solidFill>
                <a:srgbClr val="3333CC"/>
              </a:solidFill>
            </a:endParaRPr>
          </a:p>
        </p:txBody>
      </p:sp>
      <p:pic>
        <p:nvPicPr>
          <p:cNvPr id="27" name="Picture 26" descr="up.png"/>
          <p:cNvPicPr>
            <a:picLocks noChangeAspect="1"/>
          </p:cNvPicPr>
          <p:nvPr/>
        </p:nvPicPr>
        <p:blipFill>
          <a:blip r:embed="rId3" cstate="print"/>
          <a:stretch>
            <a:fillRect/>
          </a:stretch>
        </p:blipFill>
        <p:spPr>
          <a:xfrm>
            <a:off x="1752600" y="1143000"/>
            <a:ext cx="5486411" cy="4114809"/>
          </a:xfrm>
          <a:prstGeom prst="rect">
            <a:avLst/>
          </a:prstGeom>
        </p:spPr>
      </p:pic>
      <p:sp>
        <p:nvSpPr>
          <p:cNvPr id="30" name="TextBox 29"/>
          <p:cNvSpPr txBox="1"/>
          <p:nvPr/>
        </p:nvSpPr>
        <p:spPr>
          <a:xfrm>
            <a:off x="6248400" y="1600200"/>
            <a:ext cx="1600200" cy="646331"/>
          </a:xfrm>
          <a:prstGeom prst="rect">
            <a:avLst/>
          </a:prstGeom>
          <a:noFill/>
        </p:spPr>
        <p:txBody>
          <a:bodyPr wrap="square" rtlCol="0">
            <a:spAutoFit/>
          </a:bodyPr>
          <a:lstStyle/>
          <a:p>
            <a:pPr algn="ctr"/>
            <a:r>
              <a:rPr lang="en-US" dirty="0" smtClean="0"/>
              <a:t>Sumo-</a:t>
            </a:r>
            <a:r>
              <a:rPr lang="en-US" dirty="0" err="1" smtClean="0"/>
              <a:t>Ligase</a:t>
            </a:r>
            <a:r>
              <a:rPr lang="en-US" dirty="0" smtClean="0"/>
              <a:t> structure 1a3s</a:t>
            </a:r>
            <a:endParaRPr lang="en-US"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ounded Rectangle 25"/>
          <p:cNvSpPr/>
          <p:nvPr/>
        </p:nvSpPr>
        <p:spPr>
          <a:xfrm>
            <a:off x="5486400" y="5257800"/>
            <a:ext cx="2819400" cy="609600"/>
          </a:xfrm>
          <a:prstGeom prst="roundRect">
            <a:avLst/>
          </a:prstGeom>
          <a:gradFill flip="none" rotWithShape="1">
            <a:gsLst>
              <a:gs pos="0">
                <a:srgbClr val="6666FF">
                  <a:tint val="66000"/>
                  <a:satMod val="160000"/>
                </a:srgbClr>
              </a:gs>
              <a:gs pos="50000">
                <a:srgbClr val="6666FF">
                  <a:tint val="44500"/>
                  <a:satMod val="160000"/>
                </a:srgbClr>
              </a:gs>
              <a:gs pos="100000">
                <a:srgbClr val="6666FF">
                  <a:tint val="23500"/>
                  <a:satMod val="160000"/>
                </a:srgbClr>
              </a:gs>
            </a:gsLst>
            <a:lin ang="10800000" scaled="1"/>
            <a:tileRect/>
          </a:gradFill>
          <a:ln>
            <a:solidFill>
              <a:srgbClr val="66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66FF"/>
              </a:solidFill>
            </a:endParaRPr>
          </a:p>
        </p:txBody>
      </p:sp>
      <p:sp>
        <p:nvSpPr>
          <p:cNvPr id="2" name="Title 1"/>
          <p:cNvSpPr>
            <a:spLocks noGrp="1"/>
          </p:cNvSpPr>
          <p:nvPr>
            <p:ph type="title"/>
          </p:nvPr>
        </p:nvSpPr>
        <p:spPr>
          <a:xfrm>
            <a:off x="457200" y="0"/>
            <a:ext cx="8229600" cy="1143000"/>
          </a:xfrm>
        </p:spPr>
        <p:txBody>
          <a:bodyPr>
            <a:normAutofit/>
          </a:bodyPr>
          <a:lstStyle/>
          <a:p>
            <a:r>
              <a:rPr lang="en-US" dirty="0" smtClean="0"/>
              <a:t>Ubc9 Mutation Mapping</a:t>
            </a:r>
            <a:endParaRPr lang="en-US" dirty="0"/>
          </a:p>
        </p:txBody>
      </p:sp>
      <p:sp>
        <p:nvSpPr>
          <p:cNvPr id="13" name="TextBox 12"/>
          <p:cNvSpPr txBox="1"/>
          <p:nvPr/>
        </p:nvSpPr>
        <p:spPr>
          <a:xfrm>
            <a:off x="1371600" y="5867400"/>
            <a:ext cx="6934200" cy="646331"/>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ln>
            <a:solidFill>
              <a:schemeClr val="accent4">
                <a:lumMod val="50000"/>
              </a:schemeClr>
            </a:solidFill>
          </a:ln>
        </p:spPr>
        <p:txBody>
          <a:bodyPr wrap="square" rtlCol="0">
            <a:spAutoFit/>
          </a:bodyPr>
          <a:lstStyle/>
          <a:p>
            <a:pPr algn="ctr"/>
            <a:r>
              <a:rPr lang="en-US" sz="3600" dirty="0" smtClean="0">
                <a:solidFill>
                  <a:schemeClr val="accent4">
                    <a:lumMod val="50000"/>
                  </a:schemeClr>
                </a:solidFill>
              </a:rPr>
              <a:t>Categories</a:t>
            </a:r>
            <a:endParaRPr lang="en-US" sz="3600" dirty="0">
              <a:solidFill>
                <a:schemeClr val="accent4">
                  <a:lumMod val="50000"/>
                </a:schemeClr>
              </a:solidFill>
            </a:endParaRPr>
          </a:p>
        </p:txBody>
      </p:sp>
      <p:sp>
        <p:nvSpPr>
          <p:cNvPr id="14" name="TextBox 13"/>
          <p:cNvSpPr txBox="1"/>
          <p:nvPr/>
        </p:nvSpPr>
        <p:spPr>
          <a:xfrm>
            <a:off x="1781820" y="5410200"/>
            <a:ext cx="6038000" cy="369332"/>
          </a:xfrm>
          <a:prstGeom prst="rect">
            <a:avLst/>
          </a:prstGeom>
          <a:noFill/>
        </p:spPr>
        <p:txBody>
          <a:bodyPr wrap="none" rtlCol="0">
            <a:spAutoFit/>
          </a:bodyPr>
          <a:lstStyle/>
          <a:p>
            <a:r>
              <a:rPr lang="en-US" b="1" dirty="0" smtClean="0">
                <a:solidFill>
                  <a:schemeClr val="bg1"/>
                </a:solidFill>
              </a:rPr>
              <a:t>Deleterious            +/-           Wild Type</a:t>
            </a:r>
            <a:r>
              <a:rPr lang="en-US" b="1" dirty="0" smtClean="0">
                <a:solidFill>
                  <a:schemeClr val="accent4">
                    <a:lumMod val="50000"/>
                  </a:schemeClr>
                </a:solidFill>
              </a:rPr>
              <a:t>                  </a:t>
            </a:r>
            <a:r>
              <a:rPr lang="en-US" b="1" dirty="0" smtClean="0">
                <a:solidFill>
                  <a:srgbClr val="3333CC"/>
                </a:solidFill>
              </a:rPr>
              <a:t> </a:t>
            </a:r>
            <a:r>
              <a:rPr lang="en-US" b="1" dirty="0" err="1" smtClean="0">
                <a:solidFill>
                  <a:srgbClr val="3333CC"/>
                </a:solidFill>
              </a:rPr>
              <a:t>Advantagous</a:t>
            </a:r>
            <a:endParaRPr lang="en-US" b="1" dirty="0">
              <a:solidFill>
                <a:srgbClr val="3333CC"/>
              </a:solidFill>
            </a:endParaRPr>
          </a:p>
        </p:txBody>
      </p:sp>
      <p:pic>
        <p:nvPicPr>
          <p:cNvPr id="27" name="Picture 26" descr="up.png"/>
          <p:cNvPicPr>
            <a:picLocks noChangeAspect="1"/>
          </p:cNvPicPr>
          <p:nvPr/>
        </p:nvPicPr>
        <p:blipFill>
          <a:blip r:embed="rId3" cstate="print"/>
          <a:stretch>
            <a:fillRect/>
          </a:stretch>
        </p:blipFill>
        <p:spPr>
          <a:xfrm>
            <a:off x="1752600" y="1143000"/>
            <a:ext cx="5486411" cy="4114809"/>
          </a:xfrm>
          <a:prstGeom prst="rect">
            <a:avLst/>
          </a:prstGeom>
        </p:spPr>
      </p:pic>
      <p:pic>
        <p:nvPicPr>
          <p:cNvPr id="28" name="Picture 27" descr="up1.png"/>
          <p:cNvPicPr>
            <a:picLocks noChangeAspect="1"/>
          </p:cNvPicPr>
          <p:nvPr/>
        </p:nvPicPr>
        <p:blipFill>
          <a:blip r:embed="rId4" cstate="print"/>
          <a:stretch>
            <a:fillRect/>
          </a:stretch>
        </p:blipFill>
        <p:spPr>
          <a:xfrm>
            <a:off x="1752600" y="1143000"/>
            <a:ext cx="5486411" cy="4114809"/>
          </a:xfrm>
          <a:prstGeom prst="rect">
            <a:avLst/>
          </a:prstGeom>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descr="up2.png"/>
          <p:cNvPicPr>
            <a:picLocks noChangeAspect="1"/>
          </p:cNvPicPr>
          <p:nvPr/>
        </p:nvPicPr>
        <p:blipFill>
          <a:blip r:embed="rId3" cstate="print"/>
          <a:stretch>
            <a:fillRect/>
          </a:stretch>
        </p:blipFill>
        <p:spPr>
          <a:xfrm>
            <a:off x="1752600" y="1143000"/>
            <a:ext cx="5486411" cy="4114809"/>
          </a:xfrm>
          <a:prstGeom prst="rect">
            <a:avLst/>
          </a:prstGeom>
        </p:spPr>
      </p:pic>
      <p:sp>
        <p:nvSpPr>
          <p:cNvPr id="26" name="Rounded Rectangle 25"/>
          <p:cNvSpPr/>
          <p:nvPr/>
        </p:nvSpPr>
        <p:spPr>
          <a:xfrm>
            <a:off x="5486400" y="5257800"/>
            <a:ext cx="2819400" cy="609600"/>
          </a:xfrm>
          <a:prstGeom prst="roundRect">
            <a:avLst/>
          </a:prstGeom>
          <a:gradFill flip="none" rotWithShape="1">
            <a:gsLst>
              <a:gs pos="0">
                <a:srgbClr val="6666FF">
                  <a:tint val="66000"/>
                  <a:satMod val="160000"/>
                </a:srgbClr>
              </a:gs>
              <a:gs pos="50000">
                <a:srgbClr val="6666FF">
                  <a:tint val="44500"/>
                  <a:satMod val="160000"/>
                </a:srgbClr>
              </a:gs>
              <a:gs pos="100000">
                <a:srgbClr val="6666FF">
                  <a:tint val="23500"/>
                  <a:satMod val="160000"/>
                </a:srgbClr>
              </a:gs>
            </a:gsLst>
            <a:lin ang="10800000" scaled="1"/>
            <a:tileRect/>
          </a:gradFill>
          <a:ln>
            <a:solidFill>
              <a:srgbClr val="66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66FF"/>
              </a:solidFill>
            </a:endParaRPr>
          </a:p>
        </p:txBody>
      </p:sp>
      <p:sp>
        <p:nvSpPr>
          <p:cNvPr id="2" name="Title 1"/>
          <p:cNvSpPr>
            <a:spLocks noGrp="1"/>
          </p:cNvSpPr>
          <p:nvPr>
            <p:ph type="title"/>
          </p:nvPr>
        </p:nvSpPr>
        <p:spPr>
          <a:xfrm>
            <a:off x="457200" y="0"/>
            <a:ext cx="8229600" cy="1143000"/>
          </a:xfrm>
        </p:spPr>
        <p:txBody>
          <a:bodyPr>
            <a:normAutofit/>
          </a:bodyPr>
          <a:lstStyle/>
          <a:p>
            <a:r>
              <a:rPr lang="en-US" dirty="0" smtClean="0"/>
              <a:t>Ubc9 Mutation Mapping</a:t>
            </a:r>
            <a:endParaRPr lang="en-US" dirty="0"/>
          </a:p>
        </p:txBody>
      </p:sp>
      <p:sp>
        <p:nvSpPr>
          <p:cNvPr id="13" name="TextBox 12"/>
          <p:cNvSpPr txBox="1"/>
          <p:nvPr/>
        </p:nvSpPr>
        <p:spPr>
          <a:xfrm>
            <a:off x="1371600" y="5867400"/>
            <a:ext cx="6934200" cy="646331"/>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ln>
            <a:solidFill>
              <a:schemeClr val="accent4">
                <a:lumMod val="50000"/>
              </a:schemeClr>
            </a:solidFill>
          </a:ln>
        </p:spPr>
        <p:txBody>
          <a:bodyPr wrap="square" rtlCol="0">
            <a:spAutoFit/>
          </a:bodyPr>
          <a:lstStyle/>
          <a:p>
            <a:pPr algn="ctr"/>
            <a:r>
              <a:rPr lang="en-US" sz="3600" dirty="0" smtClean="0">
                <a:solidFill>
                  <a:schemeClr val="accent4">
                    <a:lumMod val="50000"/>
                  </a:schemeClr>
                </a:solidFill>
              </a:rPr>
              <a:t>Categories</a:t>
            </a:r>
            <a:endParaRPr lang="en-US" sz="3600" dirty="0">
              <a:solidFill>
                <a:schemeClr val="accent4">
                  <a:lumMod val="50000"/>
                </a:schemeClr>
              </a:solidFill>
            </a:endParaRPr>
          </a:p>
        </p:txBody>
      </p:sp>
      <p:sp>
        <p:nvSpPr>
          <p:cNvPr id="14" name="TextBox 13"/>
          <p:cNvSpPr txBox="1"/>
          <p:nvPr/>
        </p:nvSpPr>
        <p:spPr>
          <a:xfrm>
            <a:off x="1781820" y="5410200"/>
            <a:ext cx="6038000" cy="369332"/>
          </a:xfrm>
          <a:prstGeom prst="rect">
            <a:avLst/>
          </a:prstGeom>
          <a:noFill/>
        </p:spPr>
        <p:txBody>
          <a:bodyPr wrap="none" rtlCol="0">
            <a:spAutoFit/>
          </a:bodyPr>
          <a:lstStyle/>
          <a:p>
            <a:r>
              <a:rPr lang="en-US" b="1" dirty="0" smtClean="0">
                <a:solidFill>
                  <a:schemeClr val="bg1"/>
                </a:solidFill>
              </a:rPr>
              <a:t>Deleterious            +/-           Wild Type</a:t>
            </a:r>
            <a:r>
              <a:rPr lang="en-US" b="1" dirty="0" smtClean="0">
                <a:solidFill>
                  <a:schemeClr val="accent4">
                    <a:lumMod val="50000"/>
                  </a:schemeClr>
                </a:solidFill>
              </a:rPr>
              <a:t>                  </a:t>
            </a:r>
            <a:r>
              <a:rPr lang="en-US" b="1" dirty="0" smtClean="0">
                <a:solidFill>
                  <a:srgbClr val="3333CC"/>
                </a:solidFill>
              </a:rPr>
              <a:t> </a:t>
            </a:r>
            <a:r>
              <a:rPr lang="en-US" b="1" dirty="0" err="1" smtClean="0">
                <a:solidFill>
                  <a:srgbClr val="3333CC"/>
                </a:solidFill>
              </a:rPr>
              <a:t>Advantagous</a:t>
            </a:r>
            <a:endParaRPr lang="en-US" b="1" dirty="0">
              <a:solidFill>
                <a:srgbClr val="3333CC"/>
              </a:solidFill>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down2.png"/>
          <p:cNvPicPr>
            <a:picLocks noChangeAspect="1"/>
          </p:cNvPicPr>
          <p:nvPr/>
        </p:nvPicPr>
        <p:blipFill>
          <a:blip r:embed="rId3" cstate="print"/>
          <a:stretch>
            <a:fillRect/>
          </a:stretch>
        </p:blipFill>
        <p:spPr>
          <a:xfrm>
            <a:off x="1752600" y="1143000"/>
            <a:ext cx="5486411" cy="4114809"/>
          </a:xfrm>
          <a:prstGeom prst="rect">
            <a:avLst/>
          </a:prstGeom>
        </p:spPr>
      </p:pic>
      <p:sp>
        <p:nvSpPr>
          <p:cNvPr id="11" name="Rounded Rectangle 10"/>
          <p:cNvSpPr/>
          <p:nvPr/>
        </p:nvSpPr>
        <p:spPr>
          <a:xfrm>
            <a:off x="1371600" y="5257800"/>
            <a:ext cx="2362200" cy="609600"/>
          </a:xfrm>
          <a:prstGeom prst="round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0" scaled="1"/>
            <a:tileRect/>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0"/>
            <a:ext cx="8229600" cy="1143000"/>
          </a:xfrm>
        </p:spPr>
        <p:txBody>
          <a:bodyPr>
            <a:normAutofit/>
          </a:bodyPr>
          <a:lstStyle/>
          <a:p>
            <a:r>
              <a:rPr lang="en-US" dirty="0" smtClean="0"/>
              <a:t>Ubc9 Mutation Mapping</a:t>
            </a:r>
            <a:endParaRPr lang="en-US" dirty="0"/>
          </a:p>
        </p:txBody>
      </p:sp>
      <p:sp>
        <p:nvSpPr>
          <p:cNvPr id="13" name="TextBox 12"/>
          <p:cNvSpPr txBox="1"/>
          <p:nvPr/>
        </p:nvSpPr>
        <p:spPr>
          <a:xfrm>
            <a:off x="1371600" y="5867400"/>
            <a:ext cx="6934200" cy="646331"/>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ln>
            <a:solidFill>
              <a:schemeClr val="accent4">
                <a:lumMod val="50000"/>
              </a:schemeClr>
            </a:solidFill>
          </a:ln>
        </p:spPr>
        <p:txBody>
          <a:bodyPr wrap="square" rtlCol="0">
            <a:spAutoFit/>
          </a:bodyPr>
          <a:lstStyle/>
          <a:p>
            <a:pPr algn="ctr"/>
            <a:r>
              <a:rPr lang="en-US" sz="3600" dirty="0" smtClean="0">
                <a:solidFill>
                  <a:schemeClr val="accent4">
                    <a:lumMod val="50000"/>
                  </a:schemeClr>
                </a:solidFill>
              </a:rPr>
              <a:t>Categories</a:t>
            </a:r>
            <a:endParaRPr lang="en-US" sz="3600" dirty="0">
              <a:solidFill>
                <a:schemeClr val="accent4">
                  <a:lumMod val="50000"/>
                </a:schemeClr>
              </a:solidFill>
            </a:endParaRPr>
          </a:p>
        </p:txBody>
      </p:sp>
      <p:sp>
        <p:nvSpPr>
          <p:cNvPr id="14" name="TextBox 13"/>
          <p:cNvSpPr txBox="1"/>
          <p:nvPr/>
        </p:nvSpPr>
        <p:spPr>
          <a:xfrm>
            <a:off x="1781820" y="5410200"/>
            <a:ext cx="3635932" cy="369332"/>
          </a:xfrm>
          <a:prstGeom prst="rect">
            <a:avLst/>
          </a:prstGeom>
          <a:noFill/>
        </p:spPr>
        <p:txBody>
          <a:bodyPr wrap="none" rtlCol="0">
            <a:spAutoFit/>
          </a:bodyPr>
          <a:lstStyle/>
          <a:p>
            <a:r>
              <a:rPr lang="en-US" b="1" dirty="0" smtClean="0">
                <a:solidFill>
                  <a:srgbClr val="FF0000"/>
                </a:solidFill>
              </a:rPr>
              <a:t>Deleterious</a:t>
            </a:r>
            <a:r>
              <a:rPr lang="en-US" b="1" dirty="0" smtClean="0">
                <a:solidFill>
                  <a:schemeClr val="accent4">
                    <a:lumMod val="50000"/>
                  </a:schemeClr>
                </a:solidFill>
              </a:rPr>
              <a:t>                     </a:t>
            </a:r>
            <a:r>
              <a:rPr lang="en-US" b="1" dirty="0" err="1" smtClean="0">
                <a:solidFill>
                  <a:schemeClr val="bg1"/>
                </a:solidFill>
              </a:rPr>
              <a:t>Advantagous</a:t>
            </a:r>
            <a:endParaRPr lang="en-US" b="1" dirty="0">
              <a:solidFill>
                <a:schemeClr val="bg1"/>
              </a:solidFill>
            </a:endParaRPr>
          </a:p>
        </p:txBody>
      </p:sp>
      <p:grpSp>
        <p:nvGrpSpPr>
          <p:cNvPr id="3" name="Group 21"/>
          <p:cNvGrpSpPr/>
          <p:nvPr/>
        </p:nvGrpSpPr>
        <p:grpSpPr>
          <a:xfrm>
            <a:off x="4419600" y="1535668"/>
            <a:ext cx="2111764" cy="914400"/>
            <a:chOff x="4419600" y="1535668"/>
            <a:chExt cx="2111764" cy="914400"/>
          </a:xfrm>
        </p:grpSpPr>
        <p:sp>
          <p:nvSpPr>
            <p:cNvPr id="19" name="TextBox 18"/>
            <p:cNvSpPr txBox="1"/>
            <p:nvPr/>
          </p:nvSpPr>
          <p:spPr>
            <a:xfrm>
              <a:off x="5867400" y="1535668"/>
              <a:ext cx="663964" cy="369332"/>
            </a:xfrm>
            <a:prstGeom prst="rect">
              <a:avLst/>
            </a:prstGeom>
            <a:noFill/>
            <a:ln w="28575">
              <a:solidFill>
                <a:schemeClr val="tx1"/>
              </a:solidFill>
            </a:ln>
          </p:spPr>
          <p:txBody>
            <a:bodyPr wrap="none" rtlCol="0">
              <a:spAutoFit/>
            </a:bodyPr>
            <a:lstStyle/>
            <a:p>
              <a:r>
                <a:rPr lang="en-US" dirty="0" smtClean="0"/>
                <a:t>K74R</a:t>
              </a:r>
              <a:endParaRPr lang="en-US" dirty="0"/>
            </a:p>
          </p:txBody>
        </p:sp>
        <p:cxnSp>
          <p:nvCxnSpPr>
            <p:cNvPr id="21" name="Straight Arrow Connector 20"/>
            <p:cNvCxnSpPr>
              <a:stCxn id="19" idx="1"/>
            </p:cNvCxnSpPr>
            <p:nvPr/>
          </p:nvCxnSpPr>
          <p:spPr>
            <a:xfrm flipH="1">
              <a:off x="4419600" y="1720334"/>
              <a:ext cx="1447800" cy="72973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descr="up2.png"/>
          <p:cNvPicPr>
            <a:picLocks noChangeAspect="1"/>
          </p:cNvPicPr>
          <p:nvPr/>
        </p:nvPicPr>
        <p:blipFill>
          <a:blip r:embed="rId3" cstate="print"/>
          <a:stretch>
            <a:fillRect/>
          </a:stretch>
        </p:blipFill>
        <p:spPr>
          <a:xfrm>
            <a:off x="1752600" y="1143000"/>
            <a:ext cx="5486411" cy="4114809"/>
          </a:xfrm>
          <a:prstGeom prst="rect">
            <a:avLst/>
          </a:prstGeom>
        </p:spPr>
      </p:pic>
      <p:sp>
        <p:nvSpPr>
          <p:cNvPr id="26" name="Rounded Rectangle 25"/>
          <p:cNvSpPr/>
          <p:nvPr/>
        </p:nvSpPr>
        <p:spPr>
          <a:xfrm>
            <a:off x="5486400" y="5257800"/>
            <a:ext cx="2819400" cy="609600"/>
          </a:xfrm>
          <a:prstGeom prst="roundRect">
            <a:avLst/>
          </a:prstGeom>
          <a:gradFill flip="none" rotWithShape="1">
            <a:gsLst>
              <a:gs pos="0">
                <a:srgbClr val="6666FF">
                  <a:tint val="66000"/>
                  <a:satMod val="160000"/>
                </a:srgbClr>
              </a:gs>
              <a:gs pos="50000">
                <a:srgbClr val="6666FF">
                  <a:tint val="44500"/>
                  <a:satMod val="160000"/>
                </a:srgbClr>
              </a:gs>
              <a:gs pos="100000">
                <a:srgbClr val="6666FF">
                  <a:tint val="23500"/>
                  <a:satMod val="160000"/>
                </a:srgbClr>
              </a:gs>
            </a:gsLst>
            <a:lin ang="10800000" scaled="1"/>
            <a:tileRect/>
          </a:gradFill>
          <a:ln>
            <a:solidFill>
              <a:srgbClr val="66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66FF"/>
              </a:solidFill>
            </a:endParaRPr>
          </a:p>
        </p:txBody>
      </p:sp>
      <p:sp>
        <p:nvSpPr>
          <p:cNvPr id="2" name="Title 1"/>
          <p:cNvSpPr>
            <a:spLocks noGrp="1"/>
          </p:cNvSpPr>
          <p:nvPr>
            <p:ph type="title"/>
          </p:nvPr>
        </p:nvSpPr>
        <p:spPr>
          <a:xfrm>
            <a:off x="457200" y="0"/>
            <a:ext cx="8229600" cy="1143000"/>
          </a:xfrm>
        </p:spPr>
        <p:txBody>
          <a:bodyPr>
            <a:normAutofit/>
          </a:bodyPr>
          <a:lstStyle/>
          <a:p>
            <a:r>
              <a:rPr lang="en-US" dirty="0" smtClean="0"/>
              <a:t>Ubc9 Mutation Mapping</a:t>
            </a:r>
            <a:endParaRPr lang="en-US" dirty="0"/>
          </a:p>
        </p:txBody>
      </p:sp>
      <p:sp>
        <p:nvSpPr>
          <p:cNvPr id="13" name="TextBox 12"/>
          <p:cNvSpPr txBox="1"/>
          <p:nvPr/>
        </p:nvSpPr>
        <p:spPr>
          <a:xfrm>
            <a:off x="1371600" y="5867400"/>
            <a:ext cx="6934200" cy="646331"/>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ln>
            <a:solidFill>
              <a:schemeClr val="accent4">
                <a:lumMod val="50000"/>
              </a:schemeClr>
            </a:solidFill>
          </a:ln>
        </p:spPr>
        <p:txBody>
          <a:bodyPr wrap="square" rtlCol="0">
            <a:spAutoFit/>
          </a:bodyPr>
          <a:lstStyle/>
          <a:p>
            <a:pPr algn="ctr"/>
            <a:r>
              <a:rPr lang="en-US" sz="3600" dirty="0" smtClean="0">
                <a:solidFill>
                  <a:schemeClr val="accent4">
                    <a:lumMod val="50000"/>
                  </a:schemeClr>
                </a:solidFill>
              </a:rPr>
              <a:t>Categories</a:t>
            </a:r>
            <a:endParaRPr lang="en-US" sz="3600" dirty="0">
              <a:solidFill>
                <a:schemeClr val="accent4">
                  <a:lumMod val="50000"/>
                </a:schemeClr>
              </a:solidFill>
            </a:endParaRPr>
          </a:p>
        </p:txBody>
      </p:sp>
      <p:sp>
        <p:nvSpPr>
          <p:cNvPr id="14" name="TextBox 13"/>
          <p:cNvSpPr txBox="1"/>
          <p:nvPr/>
        </p:nvSpPr>
        <p:spPr>
          <a:xfrm>
            <a:off x="1781820" y="5410200"/>
            <a:ext cx="6038000" cy="369332"/>
          </a:xfrm>
          <a:prstGeom prst="rect">
            <a:avLst/>
          </a:prstGeom>
          <a:noFill/>
        </p:spPr>
        <p:txBody>
          <a:bodyPr wrap="none" rtlCol="0">
            <a:spAutoFit/>
          </a:bodyPr>
          <a:lstStyle/>
          <a:p>
            <a:r>
              <a:rPr lang="en-US" b="1" dirty="0" smtClean="0">
                <a:solidFill>
                  <a:schemeClr val="bg1"/>
                </a:solidFill>
              </a:rPr>
              <a:t>Deleterious            +/-           Wild Type</a:t>
            </a:r>
            <a:r>
              <a:rPr lang="en-US" b="1" dirty="0" smtClean="0">
                <a:solidFill>
                  <a:schemeClr val="accent4">
                    <a:lumMod val="50000"/>
                  </a:schemeClr>
                </a:solidFill>
              </a:rPr>
              <a:t>                  </a:t>
            </a:r>
            <a:r>
              <a:rPr lang="en-US" b="1" dirty="0" smtClean="0">
                <a:solidFill>
                  <a:srgbClr val="3333CC"/>
                </a:solidFill>
              </a:rPr>
              <a:t> </a:t>
            </a:r>
            <a:r>
              <a:rPr lang="en-US" b="1" dirty="0" err="1" smtClean="0">
                <a:solidFill>
                  <a:srgbClr val="3333CC"/>
                </a:solidFill>
              </a:rPr>
              <a:t>Advantagous</a:t>
            </a:r>
            <a:endParaRPr lang="en-US" b="1" dirty="0">
              <a:solidFill>
                <a:srgbClr val="3333CC"/>
              </a:solidFill>
            </a:endParaRPr>
          </a:p>
        </p:txBody>
      </p:sp>
      <p:grpSp>
        <p:nvGrpSpPr>
          <p:cNvPr id="3" name="Group 8"/>
          <p:cNvGrpSpPr/>
          <p:nvPr/>
        </p:nvGrpSpPr>
        <p:grpSpPr>
          <a:xfrm>
            <a:off x="4419600" y="1535668"/>
            <a:ext cx="2866778" cy="914400"/>
            <a:chOff x="4419600" y="1535668"/>
            <a:chExt cx="2866778" cy="914400"/>
          </a:xfrm>
        </p:grpSpPr>
        <p:sp>
          <p:nvSpPr>
            <p:cNvPr id="10" name="TextBox 9"/>
            <p:cNvSpPr txBox="1"/>
            <p:nvPr/>
          </p:nvSpPr>
          <p:spPr>
            <a:xfrm>
              <a:off x="5867400" y="1535668"/>
              <a:ext cx="1418978" cy="369332"/>
            </a:xfrm>
            <a:prstGeom prst="rect">
              <a:avLst/>
            </a:prstGeom>
            <a:noFill/>
            <a:ln w="28575">
              <a:solidFill>
                <a:schemeClr val="tx1"/>
              </a:solidFill>
            </a:ln>
          </p:spPr>
          <p:txBody>
            <a:bodyPr wrap="none" rtlCol="0">
              <a:spAutoFit/>
            </a:bodyPr>
            <a:lstStyle/>
            <a:p>
              <a:r>
                <a:rPr lang="en-US" dirty="0" smtClean="0"/>
                <a:t>K74E or K74S</a:t>
              </a:r>
              <a:endParaRPr lang="en-US" dirty="0"/>
            </a:p>
          </p:txBody>
        </p:sp>
        <p:cxnSp>
          <p:nvCxnSpPr>
            <p:cNvPr id="11" name="Straight Arrow Connector 10"/>
            <p:cNvCxnSpPr>
              <a:stCxn id="10" idx="1"/>
            </p:cNvCxnSpPr>
            <p:nvPr/>
          </p:nvCxnSpPr>
          <p:spPr>
            <a:xfrm flipH="1">
              <a:off x="4419600" y="1720334"/>
              <a:ext cx="1447800" cy="72973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down2.png"/>
          <p:cNvPicPr>
            <a:picLocks noChangeAspect="1"/>
          </p:cNvPicPr>
          <p:nvPr/>
        </p:nvPicPr>
        <p:blipFill>
          <a:blip r:embed="rId3" cstate="print"/>
          <a:stretch>
            <a:fillRect/>
          </a:stretch>
        </p:blipFill>
        <p:spPr>
          <a:xfrm>
            <a:off x="1752600" y="1143000"/>
            <a:ext cx="5486411" cy="4114809"/>
          </a:xfrm>
          <a:prstGeom prst="rect">
            <a:avLst/>
          </a:prstGeom>
        </p:spPr>
      </p:pic>
      <p:sp>
        <p:nvSpPr>
          <p:cNvPr id="11" name="Rounded Rectangle 10"/>
          <p:cNvSpPr/>
          <p:nvPr/>
        </p:nvSpPr>
        <p:spPr>
          <a:xfrm>
            <a:off x="1371600" y="5257800"/>
            <a:ext cx="2362200" cy="609600"/>
          </a:xfrm>
          <a:prstGeom prst="round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0" scaled="1"/>
            <a:tileRect/>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0"/>
            <a:ext cx="8229600" cy="1143000"/>
          </a:xfrm>
        </p:spPr>
        <p:txBody>
          <a:bodyPr>
            <a:normAutofit/>
          </a:bodyPr>
          <a:lstStyle/>
          <a:p>
            <a:r>
              <a:rPr lang="en-US" dirty="0" smtClean="0"/>
              <a:t>Ubc9 Mutation Mapping</a:t>
            </a:r>
            <a:endParaRPr lang="en-US" dirty="0"/>
          </a:p>
        </p:txBody>
      </p:sp>
      <p:sp>
        <p:nvSpPr>
          <p:cNvPr id="13" name="TextBox 12"/>
          <p:cNvSpPr txBox="1"/>
          <p:nvPr/>
        </p:nvSpPr>
        <p:spPr>
          <a:xfrm>
            <a:off x="1371600" y="5867400"/>
            <a:ext cx="6934200" cy="646331"/>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ln>
            <a:solidFill>
              <a:schemeClr val="accent4">
                <a:lumMod val="50000"/>
              </a:schemeClr>
            </a:solidFill>
          </a:ln>
        </p:spPr>
        <p:txBody>
          <a:bodyPr wrap="square" rtlCol="0">
            <a:spAutoFit/>
          </a:bodyPr>
          <a:lstStyle/>
          <a:p>
            <a:pPr algn="ctr"/>
            <a:r>
              <a:rPr lang="en-US" sz="3600" dirty="0" smtClean="0">
                <a:solidFill>
                  <a:schemeClr val="accent4">
                    <a:lumMod val="50000"/>
                  </a:schemeClr>
                </a:solidFill>
              </a:rPr>
              <a:t>Categories</a:t>
            </a:r>
            <a:endParaRPr lang="en-US" sz="3600" dirty="0">
              <a:solidFill>
                <a:schemeClr val="accent4">
                  <a:lumMod val="50000"/>
                </a:schemeClr>
              </a:solidFill>
            </a:endParaRPr>
          </a:p>
        </p:txBody>
      </p:sp>
      <p:sp>
        <p:nvSpPr>
          <p:cNvPr id="14" name="TextBox 13"/>
          <p:cNvSpPr txBox="1"/>
          <p:nvPr/>
        </p:nvSpPr>
        <p:spPr>
          <a:xfrm>
            <a:off x="1781820" y="5410200"/>
            <a:ext cx="3635932" cy="369332"/>
          </a:xfrm>
          <a:prstGeom prst="rect">
            <a:avLst/>
          </a:prstGeom>
          <a:noFill/>
        </p:spPr>
        <p:txBody>
          <a:bodyPr wrap="none" rtlCol="0">
            <a:spAutoFit/>
          </a:bodyPr>
          <a:lstStyle/>
          <a:p>
            <a:r>
              <a:rPr lang="en-US" b="1" dirty="0" smtClean="0">
                <a:solidFill>
                  <a:srgbClr val="FF0000"/>
                </a:solidFill>
              </a:rPr>
              <a:t>Deleterious</a:t>
            </a:r>
            <a:r>
              <a:rPr lang="en-US" b="1" dirty="0" smtClean="0">
                <a:solidFill>
                  <a:schemeClr val="accent4">
                    <a:lumMod val="50000"/>
                  </a:schemeClr>
                </a:solidFill>
              </a:rPr>
              <a:t>                     </a:t>
            </a:r>
            <a:r>
              <a:rPr lang="en-US" b="1" dirty="0" err="1" smtClean="0">
                <a:solidFill>
                  <a:schemeClr val="bg1"/>
                </a:solidFill>
              </a:rPr>
              <a:t>Advantagous</a:t>
            </a:r>
            <a:endParaRPr lang="en-US" b="1" dirty="0">
              <a:solidFill>
                <a:schemeClr val="bg1"/>
              </a:solidFill>
            </a:endParaRPr>
          </a:p>
        </p:txBody>
      </p:sp>
      <p:grpSp>
        <p:nvGrpSpPr>
          <p:cNvPr id="3" name="Group 21"/>
          <p:cNvGrpSpPr/>
          <p:nvPr/>
        </p:nvGrpSpPr>
        <p:grpSpPr>
          <a:xfrm>
            <a:off x="4419600" y="1535668"/>
            <a:ext cx="2111764" cy="914400"/>
            <a:chOff x="4419600" y="1535668"/>
            <a:chExt cx="2111764" cy="914400"/>
          </a:xfrm>
        </p:grpSpPr>
        <p:sp>
          <p:nvSpPr>
            <p:cNvPr id="19" name="TextBox 18"/>
            <p:cNvSpPr txBox="1"/>
            <p:nvPr/>
          </p:nvSpPr>
          <p:spPr>
            <a:xfrm>
              <a:off x="5867400" y="1535668"/>
              <a:ext cx="663964" cy="369332"/>
            </a:xfrm>
            <a:prstGeom prst="rect">
              <a:avLst/>
            </a:prstGeom>
            <a:noFill/>
            <a:ln w="28575">
              <a:solidFill>
                <a:schemeClr val="tx1"/>
              </a:solidFill>
            </a:ln>
          </p:spPr>
          <p:txBody>
            <a:bodyPr wrap="none" rtlCol="0">
              <a:spAutoFit/>
            </a:bodyPr>
            <a:lstStyle/>
            <a:p>
              <a:r>
                <a:rPr lang="en-US" dirty="0" smtClean="0"/>
                <a:t>K74R</a:t>
              </a:r>
              <a:endParaRPr lang="en-US" dirty="0"/>
            </a:p>
          </p:txBody>
        </p:sp>
        <p:cxnSp>
          <p:nvCxnSpPr>
            <p:cNvPr id="21" name="Straight Arrow Connector 20"/>
            <p:cNvCxnSpPr>
              <a:stCxn id="19" idx="1"/>
            </p:cNvCxnSpPr>
            <p:nvPr/>
          </p:nvCxnSpPr>
          <p:spPr>
            <a:xfrm flipH="1">
              <a:off x="4419600" y="1720334"/>
              <a:ext cx="1447800" cy="72973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1371600" y="5257800"/>
            <a:ext cx="2362200" cy="609600"/>
          </a:xfrm>
          <a:prstGeom prst="round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0" scaled="1"/>
            <a:tileRect/>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0"/>
            <a:ext cx="8229600" cy="1143000"/>
          </a:xfrm>
        </p:spPr>
        <p:txBody>
          <a:bodyPr>
            <a:normAutofit/>
          </a:bodyPr>
          <a:lstStyle/>
          <a:p>
            <a:r>
              <a:rPr lang="en-US" dirty="0" smtClean="0"/>
              <a:t>Ubc9 Mutation Mapping</a:t>
            </a:r>
            <a:endParaRPr lang="en-US" dirty="0"/>
          </a:p>
        </p:txBody>
      </p:sp>
      <p:sp>
        <p:nvSpPr>
          <p:cNvPr id="13" name="TextBox 12"/>
          <p:cNvSpPr txBox="1"/>
          <p:nvPr/>
        </p:nvSpPr>
        <p:spPr>
          <a:xfrm>
            <a:off x="1371600" y="5867400"/>
            <a:ext cx="6934200" cy="646331"/>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ln>
            <a:solidFill>
              <a:schemeClr val="accent4">
                <a:lumMod val="50000"/>
              </a:schemeClr>
            </a:solidFill>
          </a:ln>
        </p:spPr>
        <p:txBody>
          <a:bodyPr wrap="square" rtlCol="0">
            <a:spAutoFit/>
          </a:bodyPr>
          <a:lstStyle/>
          <a:p>
            <a:pPr algn="ctr"/>
            <a:r>
              <a:rPr lang="en-US" sz="3600" dirty="0" smtClean="0">
                <a:solidFill>
                  <a:schemeClr val="accent4">
                    <a:lumMod val="50000"/>
                  </a:schemeClr>
                </a:solidFill>
              </a:rPr>
              <a:t>Categories</a:t>
            </a:r>
            <a:endParaRPr lang="en-US" sz="3600" dirty="0">
              <a:solidFill>
                <a:schemeClr val="accent4">
                  <a:lumMod val="50000"/>
                </a:schemeClr>
              </a:solidFill>
            </a:endParaRPr>
          </a:p>
        </p:txBody>
      </p:sp>
      <p:sp>
        <p:nvSpPr>
          <p:cNvPr id="14" name="TextBox 13"/>
          <p:cNvSpPr txBox="1"/>
          <p:nvPr/>
        </p:nvSpPr>
        <p:spPr>
          <a:xfrm>
            <a:off x="1781820" y="5410200"/>
            <a:ext cx="3635932" cy="369332"/>
          </a:xfrm>
          <a:prstGeom prst="rect">
            <a:avLst/>
          </a:prstGeom>
          <a:noFill/>
        </p:spPr>
        <p:txBody>
          <a:bodyPr wrap="none" rtlCol="0">
            <a:spAutoFit/>
          </a:bodyPr>
          <a:lstStyle/>
          <a:p>
            <a:r>
              <a:rPr lang="en-US" b="1" dirty="0" smtClean="0">
                <a:solidFill>
                  <a:srgbClr val="FF0000"/>
                </a:solidFill>
              </a:rPr>
              <a:t>Deleterious</a:t>
            </a:r>
            <a:r>
              <a:rPr lang="en-US" b="1" dirty="0" smtClean="0">
                <a:solidFill>
                  <a:schemeClr val="accent4">
                    <a:lumMod val="50000"/>
                  </a:schemeClr>
                </a:solidFill>
              </a:rPr>
              <a:t>                     </a:t>
            </a:r>
            <a:r>
              <a:rPr lang="en-US" b="1" dirty="0" err="1" smtClean="0">
                <a:solidFill>
                  <a:schemeClr val="bg1"/>
                </a:solidFill>
              </a:rPr>
              <a:t>Advantagous</a:t>
            </a:r>
            <a:endParaRPr lang="en-US" b="1" dirty="0">
              <a:solidFill>
                <a:schemeClr val="bg1"/>
              </a:solidFill>
            </a:endParaRPr>
          </a:p>
        </p:txBody>
      </p:sp>
      <p:pic>
        <p:nvPicPr>
          <p:cNvPr id="12" name="Picture 11" descr="down.png"/>
          <p:cNvPicPr>
            <a:picLocks noChangeAspect="1"/>
          </p:cNvPicPr>
          <p:nvPr/>
        </p:nvPicPr>
        <p:blipFill>
          <a:blip r:embed="rId3" cstate="print"/>
          <a:stretch>
            <a:fillRect/>
          </a:stretch>
        </p:blipFill>
        <p:spPr>
          <a:xfrm>
            <a:off x="1752600" y="1143000"/>
            <a:ext cx="5486411" cy="4114809"/>
          </a:xfrm>
          <a:prstGeom prst="rect">
            <a:avLst/>
          </a:prstGeom>
        </p:spPr>
      </p:pic>
      <p:pic>
        <p:nvPicPr>
          <p:cNvPr id="15" name="Picture 14" descr="down1.png"/>
          <p:cNvPicPr>
            <a:picLocks noChangeAspect="1"/>
          </p:cNvPicPr>
          <p:nvPr/>
        </p:nvPicPr>
        <p:blipFill>
          <a:blip r:embed="rId4" cstate="print"/>
          <a:stretch>
            <a:fillRect/>
          </a:stretch>
        </p:blipFill>
        <p:spPr>
          <a:xfrm>
            <a:off x="1752600" y="1143000"/>
            <a:ext cx="5486411" cy="4114809"/>
          </a:xfrm>
          <a:prstGeom prst="rect">
            <a:avLst/>
          </a:prstGeom>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1371600" y="5257800"/>
            <a:ext cx="2362200" cy="609600"/>
          </a:xfrm>
          <a:prstGeom prst="round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0" scaled="1"/>
            <a:tileRect/>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0"/>
            <a:ext cx="8229600" cy="1143000"/>
          </a:xfrm>
        </p:spPr>
        <p:txBody>
          <a:bodyPr>
            <a:normAutofit/>
          </a:bodyPr>
          <a:lstStyle/>
          <a:p>
            <a:r>
              <a:rPr lang="en-US" dirty="0" smtClean="0"/>
              <a:t>Ubc9 Mutation Mapping</a:t>
            </a:r>
            <a:endParaRPr lang="en-US" dirty="0"/>
          </a:p>
        </p:txBody>
      </p:sp>
      <p:sp>
        <p:nvSpPr>
          <p:cNvPr id="13" name="TextBox 12"/>
          <p:cNvSpPr txBox="1"/>
          <p:nvPr/>
        </p:nvSpPr>
        <p:spPr>
          <a:xfrm>
            <a:off x="1371600" y="5867400"/>
            <a:ext cx="6934200" cy="646331"/>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ln>
            <a:solidFill>
              <a:schemeClr val="accent4">
                <a:lumMod val="50000"/>
              </a:schemeClr>
            </a:solidFill>
          </a:ln>
        </p:spPr>
        <p:txBody>
          <a:bodyPr wrap="square" rtlCol="0">
            <a:spAutoFit/>
          </a:bodyPr>
          <a:lstStyle/>
          <a:p>
            <a:pPr algn="ctr"/>
            <a:r>
              <a:rPr lang="en-US" sz="3600" dirty="0" smtClean="0">
                <a:solidFill>
                  <a:schemeClr val="accent4">
                    <a:lumMod val="50000"/>
                  </a:schemeClr>
                </a:solidFill>
              </a:rPr>
              <a:t>Categories</a:t>
            </a:r>
            <a:endParaRPr lang="en-US" sz="3600" dirty="0">
              <a:solidFill>
                <a:schemeClr val="accent4">
                  <a:lumMod val="50000"/>
                </a:schemeClr>
              </a:solidFill>
            </a:endParaRPr>
          </a:p>
        </p:txBody>
      </p:sp>
      <p:sp>
        <p:nvSpPr>
          <p:cNvPr id="14" name="TextBox 13"/>
          <p:cNvSpPr txBox="1"/>
          <p:nvPr/>
        </p:nvSpPr>
        <p:spPr>
          <a:xfrm>
            <a:off x="1781820" y="5410200"/>
            <a:ext cx="3635932" cy="369332"/>
          </a:xfrm>
          <a:prstGeom prst="rect">
            <a:avLst/>
          </a:prstGeom>
          <a:noFill/>
        </p:spPr>
        <p:txBody>
          <a:bodyPr wrap="none" rtlCol="0">
            <a:spAutoFit/>
          </a:bodyPr>
          <a:lstStyle/>
          <a:p>
            <a:r>
              <a:rPr lang="en-US" b="1" dirty="0" smtClean="0">
                <a:solidFill>
                  <a:srgbClr val="FF0000"/>
                </a:solidFill>
              </a:rPr>
              <a:t>Deleterious</a:t>
            </a:r>
            <a:r>
              <a:rPr lang="en-US" b="1" dirty="0" smtClean="0">
                <a:solidFill>
                  <a:schemeClr val="accent4">
                    <a:lumMod val="50000"/>
                  </a:schemeClr>
                </a:solidFill>
              </a:rPr>
              <a:t>                     </a:t>
            </a:r>
            <a:r>
              <a:rPr lang="en-US" b="1" dirty="0" err="1" smtClean="0">
                <a:solidFill>
                  <a:schemeClr val="bg1"/>
                </a:solidFill>
              </a:rPr>
              <a:t>Advantagous</a:t>
            </a:r>
            <a:endParaRPr lang="en-US" b="1" dirty="0">
              <a:solidFill>
                <a:schemeClr val="bg1"/>
              </a:solidFill>
            </a:endParaRPr>
          </a:p>
        </p:txBody>
      </p:sp>
      <p:pic>
        <p:nvPicPr>
          <p:cNvPr id="12" name="Picture 11" descr="down.png"/>
          <p:cNvPicPr>
            <a:picLocks noChangeAspect="1"/>
          </p:cNvPicPr>
          <p:nvPr/>
        </p:nvPicPr>
        <p:blipFill>
          <a:blip r:embed="rId3" cstate="print"/>
          <a:stretch>
            <a:fillRect/>
          </a:stretch>
        </p:blipFill>
        <p:spPr>
          <a:xfrm>
            <a:off x="1752600" y="1143000"/>
            <a:ext cx="5486411" cy="4114809"/>
          </a:xfrm>
          <a:prstGeom prst="rect">
            <a:avLst/>
          </a:prstGeom>
        </p:spPr>
      </p:pic>
      <p:grpSp>
        <p:nvGrpSpPr>
          <p:cNvPr id="3" name="Group 21"/>
          <p:cNvGrpSpPr/>
          <p:nvPr/>
        </p:nvGrpSpPr>
        <p:grpSpPr>
          <a:xfrm>
            <a:off x="4974836" y="1981200"/>
            <a:ext cx="1989936" cy="914400"/>
            <a:chOff x="4419600" y="1535668"/>
            <a:chExt cx="1989936" cy="914400"/>
          </a:xfrm>
        </p:grpSpPr>
        <p:sp>
          <p:nvSpPr>
            <p:cNvPr id="10" name="TextBox 9"/>
            <p:cNvSpPr txBox="1"/>
            <p:nvPr/>
          </p:nvSpPr>
          <p:spPr>
            <a:xfrm>
              <a:off x="5867400" y="1535668"/>
              <a:ext cx="542136" cy="369332"/>
            </a:xfrm>
            <a:prstGeom prst="rect">
              <a:avLst/>
            </a:prstGeom>
            <a:noFill/>
            <a:ln w="28575">
              <a:solidFill>
                <a:schemeClr val="tx1"/>
              </a:solidFill>
            </a:ln>
          </p:spPr>
          <p:txBody>
            <a:bodyPr wrap="none" rtlCol="0">
              <a:spAutoFit/>
            </a:bodyPr>
            <a:lstStyle/>
            <a:p>
              <a:r>
                <a:rPr lang="en-US" dirty="0" smtClean="0"/>
                <a:t>C93</a:t>
              </a:r>
              <a:endParaRPr lang="en-US" dirty="0"/>
            </a:p>
          </p:txBody>
        </p:sp>
        <p:cxnSp>
          <p:nvCxnSpPr>
            <p:cNvPr id="15" name="Straight Arrow Connector 14"/>
            <p:cNvCxnSpPr>
              <a:stCxn id="10" idx="1"/>
            </p:cNvCxnSpPr>
            <p:nvPr/>
          </p:nvCxnSpPr>
          <p:spPr>
            <a:xfrm flipH="1">
              <a:off x="4419600" y="1720334"/>
              <a:ext cx="1447800" cy="72973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1371600" y="5257800"/>
            <a:ext cx="2362200" cy="609600"/>
          </a:xfrm>
          <a:prstGeom prst="round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0" scaled="1"/>
            <a:tileRect/>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0"/>
            <a:ext cx="8229600" cy="1143000"/>
          </a:xfrm>
        </p:spPr>
        <p:txBody>
          <a:bodyPr>
            <a:normAutofit/>
          </a:bodyPr>
          <a:lstStyle/>
          <a:p>
            <a:r>
              <a:rPr lang="en-US" dirty="0" smtClean="0"/>
              <a:t>Ubc9 Mutation Datasets</a:t>
            </a:r>
            <a:endParaRPr lang="en-US" dirty="0"/>
          </a:p>
        </p:txBody>
      </p:sp>
      <p:sp>
        <p:nvSpPr>
          <p:cNvPr id="13" name="TextBox 12"/>
          <p:cNvSpPr txBox="1"/>
          <p:nvPr/>
        </p:nvSpPr>
        <p:spPr>
          <a:xfrm>
            <a:off x="1371600" y="5867400"/>
            <a:ext cx="6934200" cy="646331"/>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ln>
            <a:solidFill>
              <a:schemeClr val="accent4">
                <a:lumMod val="50000"/>
              </a:schemeClr>
            </a:solidFill>
          </a:ln>
        </p:spPr>
        <p:txBody>
          <a:bodyPr wrap="square" rtlCol="0">
            <a:spAutoFit/>
          </a:bodyPr>
          <a:lstStyle/>
          <a:p>
            <a:pPr algn="ctr"/>
            <a:r>
              <a:rPr lang="en-US" sz="3600" dirty="0" smtClean="0">
                <a:solidFill>
                  <a:schemeClr val="accent4">
                    <a:lumMod val="50000"/>
                  </a:schemeClr>
                </a:solidFill>
              </a:rPr>
              <a:t>Categories</a:t>
            </a:r>
            <a:endParaRPr lang="en-US" sz="3600" dirty="0">
              <a:solidFill>
                <a:schemeClr val="accent4">
                  <a:lumMod val="50000"/>
                </a:schemeClr>
              </a:solidFill>
            </a:endParaRPr>
          </a:p>
        </p:txBody>
      </p:sp>
      <p:sp>
        <p:nvSpPr>
          <p:cNvPr id="14" name="TextBox 13"/>
          <p:cNvSpPr txBox="1"/>
          <p:nvPr/>
        </p:nvSpPr>
        <p:spPr>
          <a:xfrm>
            <a:off x="1781820" y="5410200"/>
            <a:ext cx="3635932" cy="369332"/>
          </a:xfrm>
          <a:prstGeom prst="rect">
            <a:avLst/>
          </a:prstGeom>
          <a:noFill/>
        </p:spPr>
        <p:txBody>
          <a:bodyPr wrap="none" rtlCol="0">
            <a:spAutoFit/>
          </a:bodyPr>
          <a:lstStyle/>
          <a:p>
            <a:r>
              <a:rPr lang="en-US" b="1" dirty="0" smtClean="0">
                <a:solidFill>
                  <a:srgbClr val="FF0000"/>
                </a:solidFill>
              </a:rPr>
              <a:t>Deleterious</a:t>
            </a:r>
            <a:r>
              <a:rPr lang="en-US" b="1" dirty="0" smtClean="0">
                <a:solidFill>
                  <a:schemeClr val="accent4">
                    <a:lumMod val="50000"/>
                  </a:schemeClr>
                </a:solidFill>
              </a:rPr>
              <a:t>                     </a:t>
            </a:r>
            <a:r>
              <a:rPr lang="en-US" b="1" dirty="0" err="1" smtClean="0">
                <a:solidFill>
                  <a:schemeClr val="bg1"/>
                </a:solidFill>
              </a:rPr>
              <a:t>Advantagous</a:t>
            </a:r>
            <a:endParaRPr lang="en-US" b="1" dirty="0">
              <a:solidFill>
                <a:schemeClr val="bg1"/>
              </a:solidFill>
            </a:endParaRPr>
          </a:p>
        </p:txBody>
      </p:sp>
      <p:graphicFrame>
        <p:nvGraphicFramePr>
          <p:cNvPr id="22" name="Chart 21"/>
          <p:cNvGraphicFramePr/>
          <p:nvPr/>
        </p:nvGraphicFramePr>
        <p:xfrm>
          <a:off x="990600" y="1219200"/>
          <a:ext cx="8001000" cy="3657600"/>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 30"/>
          <p:cNvGrpSpPr/>
          <p:nvPr/>
        </p:nvGrpSpPr>
        <p:grpSpPr>
          <a:xfrm>
            <a:off x="3429000" y="2057400"/>
            <a:ext cx="3555292" cy="2057400"/>
            <a:chOff x="3429000" y="2057400"/>
            <a:chExt cx="3555292" cy="2057400"/>
          </a:xfrm>
        </p:grpSpPr>
        <p:sp>
          <p:nvSpPr>
            <p:cNvPr id="27" name="Oval 26"/>
            <p:cNvSpPr/>
            <p:nvPr/>
          </p:nvSpPr>
          <p:spPr>
            <a:xfrm>
              <a:off x="3429000" y="3124200"/>
              <a:ext cx="1524000" cy="990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3886200" y="2057400"/>
              <a:ext cx="3098092" cy="523220"/>
            </a:xfrm>
            <a:prstGeom prst="rect">
              <a:avLst/>
            </a:prstGeom>
            <a:noFill/>
            <a:ln w="28575">
              <a:solidFill>
                <a:srgbClr val="FF0000"/>
              </a:solidFill>
            </a:ln>
          </p:spPr>
          <p:txBody>
            <a:bodyPr wrap="none" rtlCol="0">
              <a:spAutoFit/>
            </a:bodyPr>
            <a:lstStyle/>
            <a:p>
              <a:r>
                <a:rPr lang="en-US" sz="2800" dirty="0" smtClean="0">
                  <a:solidFill>
                    <a:srgbClr val="FF0000"/>
                  </a:solidFill>
                </a:rPr>
                <a:t>Rescue Yeast UBC9?</a:t>
              </a:r>
              <a:endParaRPr lang="en-US" sz="2800" dirty="0">
                <a:solidFill>
                  <a:srgbClr val="FF0000"/>
                </a:solidFill>
              </a:endParaRPr>
            </a:p>
          </p:txBody>
        </p:sp>
        <p:cxnSp>
          <p:nvCxnSpPr>
            <p:cNvPr id="30" name="Straight Connector 29"/>
            <p:cNvCxnSpPr>
              <a:stCxn id="27" idx="7"/>
              <a:endCxn id="28" idx="2"/>
            </p:cNvCxnSpPr>
            <p:nvPr/>
          </p:nvCxnSpPr>
          <p:spPr>
            <a:xfrm flipV="1">
              <a:off x="4729815" y="2580620"/>
              <a:ext cx="705431" cy="68865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cstate="print"/>
          <a:srcRect/>
          <a:stretch>
            <a:fillRect/>
          </a:stretch>
        </p:blipFill>
        <p:spPr bwMode="auto">
          <a:xfrm>
            <a:off x="1447800" y="1958975"/>
            <a:ext cx="6084887" cy="3756025"/>
          </a:xfrm>
          <a:prstGeom prst="rect">
            <a:avLst/>
          </a:prstGeom>
          <a:noFill/>
          <a:ln w="9525">
            <a:noFill/>
            <a:miter lim="800000"/>
            <a:headEnd/>
            <a:tailEnd/>
          </a:ln>
          <a:effectLst/>
        </p:spPr>
      </p:pic>
      <p:sp>
        <p:nvSpPr>
          <p:cNvPr id="11" name="Rounded Rectangle 10"/>
          <p:cNvSpPr/>
          <p:nvPr/>
        </p:nvSpPr>
        <p:spPr>
          <a:xfrm>
            <a:off x="1371600" y="5257800"/>
            <a:ext cx="2362200" cy="609600"/>
          </a:xfrm>
          <a:prstGeom prst="round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0" scaled="1"/>
            <a:tileRect/>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0"/>
            <a:ext cx="8229600" cy="1143000"/>
          </a:xfrm>
        </p:spPr>
        <p:txBody>
          <a:bodyPr>
            <a:normAutofit/>
          </a:bodyPr>
          <a:lstStyle/>
          <a:p>
            <a:r>
              <a:rPr lang="en-US" dirty="0" smtClean="0"/>
              <a:t>Ubc9 Mutation Datasets</a:t>
            </a:r>
            <a:endParaRPr lang="en-US" dirty="0"/>
          </a:p>
        </p:txBody>
      </p:sp>
      <p:sp>
        <p:nvSpPr>
          <p:cNvPr id="13" name="TextBox 12"/>
          <p:cNvSpPr txBox="1"/>
          <p:nvPr/>
        </p:nvSpPr>
        <p:spPr>
          <a:xfrm>
            <a:off x="1371600" y="5867400"/>
            <a:ext cx="6934200" cy="646331"/>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ln>
            <a:solidFill>
              <a:schemeClr val="accent4">
                <a:lumMod val="50000"/>
              </a:schemeClr>
            </a:solidFill>
          </a:ln>
        </p:spPr>
        <p:txBody>
          <a:bodyPr wrap="square" rtlCol="0">
            <a:spAutoFit/>
          </a:bodyPr>
          <a:lstStyle/>
          <a:p>
            <a:pPr algn="ctr"/>
            <a:r>
              <a:rPr lang="en-US" sz="3600" dirty="0" smtClean="0">
                <a:solidFill>
                  <a:schemeClr val="accent4">
                    <a:lumMod val="50000"/>
                  </a:schemeClr>
                </a:solidFill>
              </a:rPr>
              <a:t>Categories</a:t>
            </a:r>
            <a:endParaRPr lang="en-US" sz="3600" dirty="0">
              <a:solidFill>
                <a:schemeClr val="accent4">
                  <a:lumMod val="50000"/>
                </a:schemeClr>
              </a:solidFill>
            </a:endParaRPr>
          </a:p>
        </p:txBody>
      </p:sp>
      <p:sp>
        <p:nvSpPr>
          <p:cNvPr id="14" name="TextBox 13"/>
          <p:cNvSpPr txBox="1"/>
          <p:nvPr/>
        </p:nvSpPr>
        <p:spPr>
          <a:xfrm>
            <a:off x="1781820" y="5410200"/>
            <a:ext cx="3635932" cy="369332"/>
          </a:xfrm>
          <a:prstGeom prst="rect">
            <a:avLst/>
          </a:prstGeom>
          <a:noFill/>
        </p:spPr>
        <p:txBody>
          <a:bodyPr wrap="none" rtlCol="0">
            <a:spAutoFit/>
          </a:bodyPr>
          <a:lstStyle/>
          <a:p>
            <a:r>
              <a:rPr lang="en-US" b="1" dirty="0" smtClean="0">
                <a:solidFill>
                  <a:srgbClr val="FF0000"/>
                </a:solidFill>
              </a:rPr>
              <a:t>Deleterious</a:t>
            </a:r>
            <a:r>
              <a:rPr lang="en-US" b="1" dirty="0" smtClean="0">
                <a:solidFill>
                  <a:schemeClr val="accent4">
                    <a:lumMod val="50000"/>
                  </a:schemeClr>
                </a:solidFill>
              </a:rPr>
              <a:t>                     </a:t>
            </a:r>
            <a:r>
              <a:rPr lang="en-US" b="1" dirty="0" err="1" smtClean="0">
                <a:solidFill>
                  <a:schemeClr val="bg1"/>
                </a:solidFill>
              </a:rPr>
              <a:t>Advantagous</a:t>
            </a:r>
            <a:endParaRPr lang="en-US" b="1" dirty="0">
              <a:solidFill>
                <a:schemeClr val="bg1"/>
              </a:solidFill>
            </a:endParaRPr>
          </a:p>
        </p:txBody>
      </p:sp>
      <p:sp>
        <p:nvSpPr>
          <p:cNvPr id="16" name="TextBox 15"/>
          <p:cNvSpPr txBox="1"/>
          <p:nvPr/>
        </p:nvSpPr>
        <p:spPr>
          <a:xfrm>
            <a:off x="609600" y="950893"/>
            <a:ext cx="7924800" cy="954107"/>
          </a:xfrm>
          <a:prstGeom prst="rect">
            <a:avLst/>
          </a:prstGeom>
          <a:noFill/>
        </p:spPr>
        <p:txBody>
          <a:bodyPr wrap="square" rtlCol="0">
            <a:spAutoFit/>
          </a:bodyPr>
          <a:lstStyle/>
          <a:p>
            <a:pPr algn="ctr"/>
            <a:r>
              <a:rPr lang="en-US" sz="2800" dirty="0" smtClean="0"/>
              <a:t>Additional Deleterious Mutations from Literature Prevent Nuclear Import</a:t>
            </a:r>
            <a:endParaRPr lang="en-US" sz="2800"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1371600" y="5257800"/>
            <a:ext cx="2362200" cy="609600"/>
          </a:xfrm>
          <a:prstGeom prst="round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0" scaled="1"/>
            <a:tileRect/>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0"/>
            <a:ext cx="8229600" cy="1143000"/>
          </a:xfrm>
        </p:spPr>
        <p:txBody>
          <a:bodyPr>
            <a:normAutofit/>
          </a:bodyPr>
          <a:lstStyle/>
          <a:p>
            <a:r>
              <a:rPr lang="en-US" dirty="0" smtClean="0"/>
              <a:t>Ubc9 Mutation Datasets</a:t>
            </a:r>
            <a:endParaRPr lang="en-US" dirty="0"/>
          </a:p>
        </p:txBody>
      </p:sp>
      <p:sp>
        <p:nvSpPr>
          <p:cNvPr id="13" name="TextBox 12"/>
          <p:cNvSpPr txBox="1"/>
          <p:nvPr/>
        </p:nvSpPr>
        <p:spPr>
          <a:xfrm>
            <a:off x="1371600" y="5867400"/>
            <a:ext cx="6934200" cy="646331"/>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ln>
            <a:solidFill>
              <a:schemeClr val="accent4">
                <a:lumMod val="50000"/>
              </a:schemeClr>
            </a:solidFill>
          </a:ln>
        </p:spPr>
        <p:txBody>
          <a:bodyPr wrap="square" rtlCol="0">
            <a:spAutoFit/>
          </a:bodyPr>
          <a:lstStyle/>
          <a:p>
            <a:pPr algn="ctr"/>
            <a:r>
              <a:rPr lang="en-US" sz="3600" dirty="0" smtClean="0">
                <a:solidFill>
                  <a:schemeClr val="accent4">
                    <a:lumMod val="50000"/>
                  </a:schemeClr>
                </a:solidFill>
              </a:rPr>
              <a:t>Categories</a:t>
            </a:r>
            <a:endParaRPr lang="en-US" sz="3600" dirty="0">
              <a:solidFill>
                <a:schemeClr val="accent4">
                  <a:lumMod val="50000"/>
                </a:schemeClr>
              </a:solidFill>
            </a:endParaRPr>
          </a:p>
        </p:txBody>
      </p:sp>
      <p:sp>
        <p:nvSpPr>
          <p:cNvPr id="14" name="TextBox 13"/>
          <p:cNvSpPr txBox="1"/>
          <p:nvPr/>
        </p:nvSpPr>
        <p:spPr>
          <a:xfrm>
            <a:off x="1781820" y="5410200"/>
            <a:ext cx="3635932" cy="369332"/>
          </a:xfrm>
          <a:prstGeom prst="rect">
            <a:avLst/>
          </a:prstGeom>
          <a:noFill/>
        </p:spPr>
        <p:txBody>
          <a:bodyPr wrap="none" rtlCol="0">
            <a:spAutoFit/>
          </a:bodyPr>
          <a:lstStyle/>
          <a:p>
            <a:r>
              <a:rPr lang="en-US" b="1" dirty="0" smtClean="0">
                <a:solidFill>
                  <a:srgbClr val="FF0000"/>
                </a:solidFill>
              </a:rPr>
              <a:t>Deleterious</a:t>
            </a:r>
            <a:r>
              <a:rPr lang="en-US" b="1" dirty="0" smtClean="0">
                <a:solidFill>
                  <a:schemeClr val="accent4">
                    <a:lumMod val="50000"/>
                  </a:schemeClr>
                </a:solidFill>
              </a:rPr>
              <a:t>                     </a:t>
            </a:r>
            <a:r>
              <a:rPr lang="en-US" b="1" dirty="0" err="1" smtClean="0">
                <a:solidFill>
                  <a:schemeClr val="bg1"/>
                </a:solidFill>
              </a:rPr>
              <a:t>Advantagous</a:t>
            </a:r>
            <a:endParaRPr lang="en-US" b="1" dirty="0">
              <a:solidFill>
                <a:schemeClr val="bg1"/>
              </a:solidFill>
            </a:endParaRPr>
          </a:p>
        </p:txBody>
      </p:sp>
      <p:sp>
        <p:nvSpPr>
          <p:cNvPr id="16" name="TextBox 15"/>
          <p:cNvSpPr txBox="1"/>
          <p:nvPr/>
        </p:nvSpPr>
        <p:spPr>
          <a:xfrm>
            <a:off x="609600" y="950893"/>
            <a:ext cx="7924800" cy="954107"/>
          </a:xfrm>
          <a:prstGeom prst="rect">
            <a:avLst/>
          </a:prstGeom>
          <a:noFill/>
        </p:spPr>
        <p:txBody>
          <a:bodyPr wrap="square" rtlCol="0">
            <a:spAutoFit/>
          </a:bodyPr>
          <a:lstStyle/>
          <a:p>
            <a:pPr algn="ctr"/>
            <a:r>
              <a:rPr lang="en-US" sz="2800" dirty="0" smtClean="0"/>
              <a:t>Additional Deleterious Mutations from Literature Prevent Nuclear Import</a:t>
            </a:r>
            <a:endParaRPr lang="en-US" sz="2800" dirty="0"/>
          </a:p>
        </p:txBody>
      </p:sp>
      <p:pic>
        <p:nvPicPr>
          <p:cNvPr id="9" name="Picture 8" descr="import.png"/>
          <p:cNvPicPr>
            <a:picLocks noChangeAspect="1"/>
          </p:cNvPicPr>
          <p:nvPr/>
        </p:nvPicPr>
        <p:blipFill>
          <a:blip r:embed="rId3" cstate="print"/>
          <a:stretch>
            <a:fillRect/>
          </a:stretch>
        </p:blipFill>
        <p:spPr>
          <a:xfrm>
            <a:off x="3048000" y="1828800"/>
            <a:ext cx="5486411" cy="4114809"/>
          </a:xfrm>
          <a:prstGeom prst="rect">
            <a:avLst/>
          </a:prstGeom>
        </p:spPr>
      </p:pic>
      <p:sp>
        <p:nvSpPr>
          <p:cNvPr id="10" name="TextBox 9"/>
          <p:cNvSpPr txBox="1"/>
          <p:nvPr/>
        </p:nvSpPr>
        <p:spPr>
          <a:xfrm>
            <a:off x="7467600" y="2133600"/>
            <a:ext cx="662361" cy="461665"/>
          </a:xfrm>
          <a:prstGeom prst="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ln w="28575">
            <a:solidFill>
              <a:schemeClr val="tx1"/>
            </a:solidFill>
          </a:ln>
        </p:spPr>
        <p:txBody>
          <a:bodyPr wrap="none" rtlCol="0">
            <a:spAutoFit/>
          </a:bodyPr>
          <a:lstStyle/>
          <a:p>
            <a:r>
              <a:rPr lang="en-US" sz="2400" dirty="0" smtClean="0"/>
              <a:t>R17</a:t>
            </a:r>
            <a:endParaRPr lang="en-US" sz="2400" dirty="0"/>
          </a:p>
        </p:txBody>
      </p:sp>
      <p:sp>
        <p:nvSpPr>
          <p:cNvPr id="12" name="TextBox 11"/>
          <p:cNvSpPr txBox="1"/>
          <p:nvPr/>
        </p:nvSpPr>
        <p:spPr>
          <a:xfrm>
            <a:off x="2286000" y="2667000"/>
            <a:ext cx="662361" cy="461665"/>
          </a:xfrm>
          <a:prstGeom prst="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ln w="28575">
            <a:solidFill>
              <a:schemeClr val="tx1"/>
            </a:solidFill>
          </a:ln>
        </p:spPr>
        <p:txBody>
          <a:bodyPr wrap="none" rtlCol="0">
            <a:spAutoFit/>
          </a:bodyPr>
          <a:lstStyle/>
          <a:p>
            <a:r>
              <a:rPr lang="en-US" sz="2400" dirty="0" smtClean="0"/>
              <a:t>R13</a:t>
            </a:r>
            <a:endParaRPr lang="en-US" sz="2400" dirty="0"/>
          </a:p>
        </p:txBody>
      </p:sp>
      <p:cxnSp>
        <p:nvCxnSpPr>
          <p:cNvPr id="17" name="Straight Connector 16"/>
          <p:cNvCxnSpPr>
            <a:stCxn id="12" idx="3"/>
          </p:cNvCxnSpPr>
          <p:nvPr/>
        </p:nvCxnSpPr>
        <p:spPr>
          <a:xfrm>
            <a:off x="2948361" y="2897833"/>
            <a:ext cx="2995240" cy="6073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endCxn id="10" idx="1"/>
          </p:cNvCxnSpPr>
          <p:nvPr/>
        </p:nvCxnSpPr>
        <p:spPr>
          <a:xfrm flipV="1">
            <a:off x="6096000" y="2364433"/>
            <a:ext cx="1371600" cy="9883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Sumo-</a:t>
            </a:r>
            <a:r>
              <a:rPr lang="en-US" dirty="0" err="1" smtClean="0"/>
              <a:t>Ligase</a:t>
            </a:r>
            <a:r>
              <a:rPr lang="en-US" dirty="0"/>
              <a:t> </a:t>
            </a:r>
            <a:r>
              <a:rPr lang="en-US" dirty="0" smtClean="0"/>
              <a:t>Structure Function </a:t>
            </a:r>
            <a:endParaRPr lang="en-US" dirty="0"/>
          </a:p>
        </p:txBody>
      </p:sp>
      <p:sp>
        <p:nvSpPr>
          <p:cNvPr id="9" name="TextBox 8"/>
          <p:cNvSpPr txBox="1"/>
          <p:nvPr/>
        </p:nvSpPr>
        <p:spPr>
          <a:xfrm>
            <a:off x="4191000" y="1752600"/>
            <a:ext cx="930063" cy="830997"/>
          </a:xfrm>
          <a:prstGeom prst="rect">
            <a:avLst/>
          </a:prstGeom>
          <a:noFill/>
        </p:spPr>
        <p:txBody>
          <a:bodyPr wrap="none" rtlCol="0">
            <a:spAutoFit/>
          </a:bodyPr>
          <a:lstStyle/>
          <a:p>
            <a:pPr algn="ctr"/>
            <a:r>
              <a:rPr lang="en-US" sz="2400" dirty="0" smtClean="0">
                <a:solidFill>
                  <a:srgbClr val="00B050"/>
                </a:solidFill>
              </a:rPr>
              <a:t>E2:</a:t>
            </a:r>
          </a:p>
          <a:p>
            <a:pPr algn="ctr"/>
            <a:r>
              <a:rPr lang="en-US" sz="2400" dirty="0" smtClean="0">
                <a:solidFill>
                  <a:srgbClr val="00B050"/>
                </a:solidFill>
              </a:rPr>
              <a:t>Ube2I</a:t>
            </a:r>
            <a:endParaRPr lang="en-US" sz="2400" dirty="0">
              <a:solidFill>
                <a:srgbClr val="00B050"/>
              </a:solidFill>
            </a:endParaRPr>
          </a:p>
        </p:txBody>
      </p:sp>
      <p:sp>
        <p:nvSpPr>
          <p:cNvPr id="10" name="TextBox 9"/>
          <p:cNvSpPr txBox="1"/>
          <p:nvPr/>
        </p:nvSpPr>
        <p:spPr>
          <a:xfrm>
            <a:off x="6781800" y="2514600"/>
            <a:ext cx="1505540" cy="830997"/>
          </a:xfrm>
          <a:prstGeom prst="rect">
            <a:avLst/>
          </a:prstGeom>
          <a:noFill/>
        </p:spPr>
        <p:txBody>
          <a:bodyPr wrap="none" rtlCol="0">
            <a:spAutoFit/>
          </a:bodyPr>
          <a:lstStyle/>
          <a:p>
            <a:pPr algn="ctr"/>
            <a:r>
              <a:rPr lang="en-US" sz="2400" dirty="0" smtClean="0">
                <a:solidFill>
                  <a:srgbClr val="CC00CC"/>
                </a:solidFill>
              </a:rPr>
              <a:t>Substrate</a:t>
            </a:r>
          </a:p>
          <a:p>
            <a:pPr algn="ctr"/>
            <a:r>
              <a:rPr lang="en-US" sz="2400" dirty="0" smtClean="0">
                <a:solidFill>
                  <a:srgbClr val="CC00CC"/>
                </a:solidFill>
              </a:rPr>
              <a:t>(RanGap1)</a:t>
            </a:r>
            <a:endParaRPr lang="en-US" sz="2400" dirty="0">
              <a:solidFill>
                <a:srgbClr val="CC00CC"/>
              </a:solidFill>
            </a:endParaRPr>
          </a:p>
        </p:txBody>
      </p:sp>
      <p:sp>
        <p:nvSpPr>
          <p:cNvPr id="11" name="TextBox 10"/>
          <p:cNvSpPr txBox="1"/>
          <p:nvPr/>
        </p:nvSpPr>
        <p:spPr>
          <a:xfrm>
            <a:off x="533400" y="2743200"/>
            <a:ext cx="1435008" cy="830997"/>
          </a:xfrm>
          <a:prstGeom prst="rect">
            <a:avLst/>
          </a:prstGeom>
          <a:noFill/>
        </p:spPr>
        <p:txBody>
          <a:bodyPr wrap="none" rtlCol="0">
            <a:spAutoFit/>
          </a:bodyPr>
          <a:lstStyle/>
          <a:p>
            <a:pPr algn="ctr"/>
            <a:r>
              <a:rPr lang="en-US" sz="2400" dirty="0" smtClean="0">
                <a:solidFill>
                  <a:srgbClr val="CCCC00"/>
                </a:solidFill>
              </a:rPr>
              <a:t>E3:</a:t>
            </a:r>
          </a:p>
          <a:p>
            <a:pPr algn="ctr"/>
            <a:r>
              <a:rPr lang="en-US" sz="2400" dirty="0">
                <a:solidFill>
                  <a:srgbClr val="CCCC00"/>
                </a:solidFill>
              </a:rPr>
              <a:t>IR1-M-IR2</a:t>
            </a:r>
          </a:p>
        </p:txBody>
      </p:sp>
      <p:sp>
        <p:nvSpPr>
          <p:cNvPr id="12" name="Rectangle 11"/>
          <p:cNvSpPr/>
          <p:nvPr/>
        </p:nvSpPr>
        <p:spPr>
          <a:xfrm>
            <a:off x="2971800" y="1295400"/>
            <a:ext cx="1050288" cy="461665"/>
          </a:xfrm>
          <a:prstGeom prst="rect">
            <a:avLst/>
          </a:prstGeom>
        </p:spPr>
        <p:txBody>
          <a:bodyPr wrap="none">
            <a:spAutoFit/>
          </a:bodyPr>
          <a:lstStyle/>
          <a:p>
            <a:r>
              <a:rPr lang="en-US" sz="2400" dirty="0" smtClean="0">
                <a:solidFill>
                  <a:srgbClr val="33CCCC"/>
                </a:solidFill>
              </a:rPr>
              <a:t>Sumo2</a:t>
            </a:r>
            <a:endParaRPr lang="en-US" sz="2400" dirty="0">
              <a:solidFill>
                <a:srgbClr val="33CCCC"/>
              </a:solidFill>
            </a:endParaRPr>
          </a:p>
        </p:txBody>
      </p:sp>
      <p:pic>
        <p:nvPicPr>
          <p:cNvPr id="13" name="Picture 12" descr="sub1.png"/>
          <p:cNvPicPr>
            <a:picLocks noChangeAspect="1"/>
          </p:cNvPicPr>
          <p:nvPr/>
        </p:nvPicPr>
        <p:blipFill>
          <a:blip r:embed="rId2" cstate="print"/>
          <a:stretch>
            <a:fillRect/>
          </a:stretch>
        </p:blipFill>
        <p:spPr>
          <a:xfrm>
            <a:off x="1905000" y="1600191"/>
            <a:ext cx="5486411" cy="4114809"/>
          </a:xfrm>
          <a:prstGeom prst="rect">
            <a:avLst/>
          </a:prstGeom>
        </p:spPr>
      </p:pic>
      <p:sp>
        <p:nvSpPr>
          <p:cNvPr id="14" name="Rectangle 13"/>
          <p:cNvSpPr/>
          <p:nvPr/>
        </p:nvSpPr>
        <p:spPr>
          <a:xfrm>
            <a:off x="1107856" y="5715000"/>
            <a:ext cx="6969344" cy="646331"/>
          </a:xfrm>
          <a:prstGeom prst="rec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ln>
            <a:solidFill>
              <a:schemeClr val="accent1">
                <a:lumMod val="75000"/>
              </a:schemeClr>
            </a:solidFill>
          </a:ln>
        </p:spPr>
        <p:txBody>
          <a:bodyPr wrap="none">
            <a:spAutoFit/>
          </a:bodyPr>
          <a:lstStyle/>
          <a:p>
            <a:r>
              <a:rPr lang="en-US" sz="3600" dirty="0" smtClean="0"/>
              <a:t>E2 with substrate, sumo, and IR1 E3</a:t>
            </a:r>
          </a:p>
        </p:txBody>
      </p:sp>
      <p:sp>
        <p:nvSpPr>
          <p:cNvPr id="15" name="TextBox 14"/>
          <p:cNvSpPr txBox="1"/>
          <p:nvPr/>
        </p:nvSpPr>
        <p:spPr>
          <a:xfrm>
            <a:off x="6705600" y="6412468"/>
            <a:ext cx="2032929" cy="369332"/>
          </a:xfrm>
          <a:prstGeom prst="rect">
            <a:avLst/>
          </a:prstGeom>
          <a:noFill/>
        </p:spPr>
        <p:txBody>
          <a:bodyPr wrap="none" rtlCol="0">
            <a:spAutoFit/>
          </a:bodyPr>
          <a:lstStyle/>
          <a:p>
            <a:r>
              <a:rPr lang="en-US" dirty="0" err="1" smtClean="0"/>
              <a:t>PubMed</a:t>
            </a:r>
            <a:r>
              <a:rPr lang="en-US" dirty="0" smtClean="0"/>
              <a:t>: 22194619</a:t>
            </a:r>
            <a:endParaRPr lang="en-US"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Sumo-</a:t>
            </a:r>
            <a:r>
              <a:rPr lang="en-US" dirty="0" err="1" smtClean="0"/>
              <a:t>Ligase</a:t>
            </a:r>
            <a:r>
              <a:rPr lang="en-US" dirty="0"/>
              <a:t> </a:t>
            </a:r>
            <a:r>
              <a:rPr lang="en-US" dirty="0" smtClean="0"/>
              <a:t>Structure Function </a:t>
            </a:r>
            <a:endParaRPr lang="en-US" dirty="0"/>
          </a:p>
        </p:txBody>
      </p:sp>
      <p:sp>
        <p:nvSpPr>
          <p:cNvPr id="9" name="TextBox 8"/>
          <p:cNvSpPr txBox="1"/>
          <p:nvPr/>
        </p:nvSpPr>
        <p:spPr>
          <a:xfrm>
            <a:off x="4191000" y="1752600"/>
            <a:ext cx="930063" cy="830997"/>
          </a:xfrm>
          <a:prstGeom prst="rect">
            <a:avLst/>
          </a:prstGeom>
          <a:noFill/>
        </p:spPr>
        <p:txBody>
          <a:bodyPr wrap="none" rtlCol="0">
            <a:spAutoFit/>
          </a:bodyPr>
          <a:lstStyle/>
          <a:p>
            <a:pPr algn="ctr"/>
            <a:r>
              <a:rPr lang="en-US" sz="2400" dirty="0" smtClean="0">
                <a:solidFill>
                  <a:srgbClr val="00B050"/>
                </a:solidFill>
              </a:rPr>
              <a:t>E2:</a:t>
            </a:r>
          </a:p>
          <a:p>
            <a:pPr algn="ctr"/>
            <a:r>
              <a:rPr lang="en-US" sz="2400" dirty="0" smtClean="0">
                <a:solidFill>
                  <a:srgbClr val="00B050"/>
                </a:solidFill>
              </a:rPr>
              <a:t>Ube2I</a:t>
            </a:r>
            <a:endParaRPr lang="en-US" sz="2400" dirty="0">
              <a:solidFill>
                <a:srgbClr val="00B050"/>
              </a:solidFill>
            </a:endParaRPr>
          </a:p>
        </p:txBody>
      </p:sp>
      <p:sp>
        <p:nvSpPr>
          <p:cNvPr id="10" name="TextBox 9"/>
          <p:cNvSpPr txBox="1"/>
          <p:nvPr/>
        </p:nvSpPr>
        <p:spPr>
          <a:xfrm>
            <a:off x="6781800" y="2514600"/>
            <a:ext cx="1505540" cy="830997"/>
          </a:xfrm>
          <a:prstGeom prst="rect">
            <a:avLst/>
          </a:prstGeom>
          <a:noFill/>
        </p:spPr>
        <p:txBody>
          <a:bodyPr wrap="none" rtlCol="0">
            <a:spAutoFit/>
          </a:bodyPr>
          <a:lstStyle/>
          <a:p>
            <a:pPr algn="ctr"/>
            <a:r>
              <a:rPr lang="en-US" sz="2400" dirty="0" smtClean="0">
                <a:solidFill>
                  <a:srgbClr val="CC00CC"/>
                </a:solidFill>
              </a:rPr>
              <a:t>Substrate</a:t>
            </a:r>
          </a:p>
          <a:p>
            <a:pPr algn="ctr"/>
            <a:r>
              <a:rPr lang="en-US" sz="2400" dirty="0" smtClean="0">
                <a:solidFill>
                  <a:srgbClr val="CC00CC"/>
                </a:solidFill>
              </a:rPr>
              <a:t>(RanGap1)</a:t>
            </a:r>
            <a:endParaRPr lang="en-US" sz="2400" dirty="0">
              <a:solidFill>
                <a:srgbClr val="CC00CC"/>
              </a:solidFill>
            </a:endParaRPr>
          </a:p>
        </p:txBody>
      </p:sp>
      <p:sp>
        <p:nvSpPr>
          <p:cNvPr id="11" name="TextBox 10"/>
          <p:cNvSpPr txBox="1"/>
          <p:nvPr/>
        </p:nvSpPr>
        <p:spPr>
          <a:xfrm>
            <a:off x="533400" y="2743200"/>
            <a:ext cx="1435008" cy="830997"/>
          </a:xfrm>
          <a:prstGeom prst="rect">
            <a:avLst/>
          </a:prstGeom>
          <a:noFill/>
        </p:spPr>
        <p:txBody>
          <a:bodyPr wrap="none" rtlCol="0">
            <a:spAutoFit/>
          </a:bodyPr>
          <a:lstStyle/>
          <a:p>
            <a:pPr algn="ctr"/>
            <a:r>
              <a:rPr lang="en-US" sz="2400" dirty="0" smtClean="0">
                <a:solidFill>
                  <a:srgbClr val="CCCC00"/>
                </a:solidFill>
              </a:rPr>
              <a:t>E3:</a:t>
            </a:r>
          </a:p>
          <a:p>
            <a:pPr algn="ctr"/>
            <a:r>
              <a:rPr lang="en-US" sz="2400" dirty="0">
                <a:solidFill>
                  <a:srgbClr val="CCCC00"/>
                </a:solidFill>
              </a:rPr>
              <a:t>IR1-M-IR2</a:t>
            </a:r>
          </a:p>
        </p:txBody>
      </p:sp>
      <p:sp>
        <p:nvSpPr>
          <p:cNvPr id="12" name="Rectangle 11"/>
          <p:cNvSpPr/>
          <p:nvPr/>
        </p:nvSpPr>
        <p:spPr>
          <a:xfrm>
            <a:off x="2971800" y="1295400"/>
            <a:ext cx="1050288" cy="461665"/>
          </a:xfrm>
          <a:prstGeom prst="rect">
            <a:avLst/>
          </a:prstGeom>
        </p:spPr>
        <p:txBody>
          <a:bodyPr wrap="none">
            <a:spAutoFit/>
          </a:bodyPr>
          <a:lstStyle/>
          <a:p>
            <a:r>
              <a:rPr lang="en-US" sz="2400" dirty="0" smtClean="0">
                <a:solidFill>
                  <a:srgbClr val="33CCCC"/>
                </a:solidFill>
              </a:rPr>
              <a:t>Sumo2</a:t>
            </a:r>
            <a:endParaRPr lang="en-US" sz="2400" dirty="0">
              <a:solidFill>
                <a:srgbClr val="33CCCC"/>
              </a:solidFill>
            </a:endParaRPr>
          </a:p>
        </p:txBody>
      </p:sp>
      <p:pic>
        <p:nvPicPr>
          <p:cNvPr id="14" name="Picture 13" descr="sub2.png"/>
          <p:cNvPicPr>
            <a:picLocks noChangeAspect="1"/>
          </p:cNvPicPr>
          <p:nvPr/>
        </p:nvPicPr>
        <p:blipFill>
          <a:blip r:embed="rId2" cstate="print"/>
          <a:stretch>
            <a:fillRect/>
          </a:stretch>
        </p:blipFill>
        <p:spPr>
          <a:xfrm>
            <a:off x="1905000" y="1600200"/>
            <a:ext cx="5486411" cy="4114809"/>
          </a:xfrm>
          <a:prstGeom prst="rect">
            <a:avLst/>
          </a:prstGeom>
        </p:spPr>
      </p:pic>
      <p:sp>
        <p:nvSpPr>
          <p:cNvPr id="16" name="TextBox 15"/>
          <p:cNvSpPr txBox="1"/>
          <p:nvPr/>
        </p:nvSpPr>
        <p:spPr>
          <a:xfrm>
            <a:off x="5562600" y="990600"/>
            <a:ext cx="1563185" cy="1569660"/>
          </a:xfrm>
          <a:prstGeom prst="rect">
            <a:avLst/>
          </a:prstGeom>
          <a:gradFill flip="none" rotWithShape="1">
            <a:gsLst>
              <a:gs pos="0">
                <a:srgbClr val="3366FF">
                  <a:tint val="66000"/>
                  <a:satMod val="160000"/>
                </a:srgbClr>
              </a:gs>
              <a:gs pos="50000">
                <a:srgbClr val="3366FF">
                  <a:tint val="44500"/>
                  <a:satMod val="160000"/>
                </a:srgbClr>
              </a:gs>
              <a:gs pos="100000">
                <a:srgbClr val="3366FF">
                  <a:tint val="23500"/>
                  <a:satMod val="160000"/>
                </a:srgbClr>
              </a:gs>
            </a:gsLst>
            <a:lin ang="5400000" scaled="1"/>
            <a:tileRect/>
          </a:gradFill>
          <a:ln>
            <a:solidFill>
              <a:schemeClr val="tx1"/>
            </a:solidFill>
          </a:ln>
        </p:spPr>
        <p:txBody>
          <a:bodyPr wrap="none" rtlCol="0">
            <a:spAutoFit/>
          </a:bodyPr>
          <a:lstStyle/>
          <a:p>
            <a:pPr algn="ctr"/>
            <a:r>
              <a:rPr lang="en-US" sz="2400" dirty="0" smtClean="0"/>
              <a:t>Surface</a:t>
            </a:r>
          </a:p>
          <a:p>
            <a:pPr algn="ctr"/>
            <a:r>
              <a:rPr lang="en-US" sz="2400" dirty="0" smtClean="0"/>
              <a:t>colored by </a:t>
            </a:r>
          </a:p>
          <a:p>
            <a:pPr algn="ctr"/>
            <a:r>
              <a:rPr lang="en-US" sz="2400" dirty="0" smtClean="0">
                <a:solidFill>
                  <a:srgbClr val="3366FF"/>
                </a:solidFill>
              </a:rPr>
              <a:t>activating </a:t>
            </a:r>
          </a:p>
          <a:p>
            <a:pPr algn="ctr"/>
            <a:r>
              <a:rPr lang="en-US" sz="2400" dirty="0" smtClean="0">
                <a:solidFill>
                  <a:srgbClr val="3366FF"/>
                </a:solidFill>
              </a:rPr>
              <a:t>mutations</a:t>
            </a:r>
            <a:endParaRPr lang="en-US" sz="2400" dirty="0">
              <a:solidFill>
                <a:srgbClr val="3366FF"/>
              </a:solidFill>
            </a:endParaRPr>
          </a:p>
        </p:txBody>
      </p:sp>
      <p:sp>
        <p:nvSpPr>
          <p:cNvPr id="13" name="Rectangle 12"/>
          <p:cNvSpPr/>
          <p:nvPr/>
        </p:nvSpPr>
        <p:spPr>
          <a:xfrm>
            <a:off x="1107856" y="5715000"/>
            <a:ext cx="6969344" cy="646331"/>
          </a:xfrm>
          <a:prstGeom prst="rec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ln>
            <a:solidFill>
              <a:schemeClr val="accent1">
                <a:lumMod val="75000"/>
              </a:schemeClr>
            </a:solidFill>
          </a:ln>
        </p:spPr>
        <p:txBody>
          <a:bodyPr wrap="none">
            <a:spAutoFit/>
          </a:bodyPr>
          <a:lstStyle/>
          <a:p>
            <a:r>
              <a:rPr lang="en-US" sz="3600" dirty="0" smtClean="0"/>
              <a:t>E2 with substrate, sumo, and IR1 E3</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sub3.png"/>
          <p:cNvPicPr>
            <a:picLocks noChangeAspect="1"/>
          </p:cNvPicPr>
          <p:nvPr/>
        </p:nvPicPr>
        <p:blipFill>
          <a:blip r:embed="rId2" cstate="print"/>
          <a:stretch>
            <a:fillRect/>
          </a:stretch>
        </p:blipFill>
        <p:spPr>
          <a:xfrm>
            <a:off x="1905000" y="1600200"/>
            <a:ext cx="5486411" cy="4114809"/>
          </a:xfrm>
          <a:prstGeom prst="rect">
            <a:avLst/>
          </a:prstGeom>
        </p:spPr>
      </p:pic>
      <p:sp>
        <p:nvSpPr>
          <p:cNvPr id="24" name="Rounded Rectangle 23"/>
          <p:cNvSpPr/>
          <p:nvPr/>
        </p:nvSpPr>
        <p:spPr>
          <a:xfrm>
            <a:off x="3733800" y="2667000"/>
            <a:ext cx="533400" cy="381000"/>
          </a:xfrm>
          <a:prstGeom prst="roundRect">
            <a:avLst/>
          </a:prstGeom>
          <a:gradFill flip="none" rotWithShape="1">
            <a:gsLst>
              <a:gs pos="0">
                <a:srgbClr val="3366FF">
                  <a:tint val="66000"/>
                  <a:satMod val="160000"/>
                </a:srgbClr>
              </a:gs>
              <a:gs pos="50000">
                <a:srgbClr val="3366FF">
                  <a:tint val="44500"/>
                  <a:satMod val="160000"/>
                </a:srgbClr>
              </a:gs>
              <a:gs pos="100000">
                <a:srgbClr val="3366FF">
                  <a:tint val="23500"/>
                  <a:satMod val="160000"/>
                </a:srgbClr>
              </a:gs>
            </a:gsLst>
            <a:lin ang="54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p:cNvSpPr/>
          <p:nvPr/>
        </p:nvSpPr>
        <p:spPr>
          <a:xfrm>
            <a:off x="4191000" y="4724400"/>
            <a:ext cx="533400" cy="381000"/>
          </a:xfrm>
          <a:prstGeom prst="roundRect">
            <a:avLst/>
          </a:prstGeom>
          <a:gradFill flip="none" rotWithShape="1">
            <a:gsLst>
              <a:gs pos="0">
                <a:srgbClr val="3366FF">
                  <a:tint val="66000"/>
                  <a:satMod val="160000"/>
                </a:srgbClr>
              </a:gs>
              <a:gs pos="50000">
                <a:srgbClr val="3366FF">
                  <a:tint val="44500"/>
                  <a:satMod val="160000"/>
                </a:srgbClr>
              </a:gs>
              <a:gs pos="100000">
                <a:srgbClr val="3366FF">
                  <a:tint val="23500"/>
                  <a:satMod val="160000"/>
                </a:srgbClr>
              </a:gs>
            </a:gsLst>
            <a:lin ang="54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0"/>
            <a:ext cx="8229600" cy="1143000"/>
          </a:xfrm>
        </p:spPr>
        <p:txBody>
          <a:bodyPr>
            <a:normAutofit/>
          </a:bodyPr>
          <a:lstStyle/>
          <a:p>
            <a:r>
              <a:rPr lang="en-US" dirty="0" smtClean="0"/>
              <a:t>Sumo-</a:t>
            </a:r>
            <a:r>
              <a:rPr lang="en-US" dirty="0" err="1" smtClean="0"/>
              <a:t>Ligase</a:t>
            </a:r>
            <a:r>
              <a:rPr lang="en-US" dirty="0"/>
              <a:t> </a:t>
            </a:r>
            <a:r>
              <a:rPr lang="en-US" dirty="0" smtClean="0"/>
              <a:t>Structure Function </a:t>
            </a:r>
            <a:endParaRPr lang="en-US" dirty="0"/>
          </a:p>
        </p:txBody>
      </p:sp>
      <p:sp>
        <p:nvSpPr>
          <p:cNvPr id="9" name="TextBox 8"/>
          <p:cNvSpPr txBox="1"/>
          <p:nvPr/>
        </p:nvSpPr>
        <p:spPr>
          <a:xfrm>
            <a:off x="4191000" y="1752600"/>
            <a:ext cx="930063" cy="830997"/>
          </a:xfrm>
          <a:prstGeom prst="rect">
            <a:avLst/>
          </a:prstGeom>
          <a:noFill/>
        </p:spPr>
        <p:txBody>
          <a:bodyPr wrap="none" rtlCol="0">
            <a:spAutoFit/>
          </a:bodyPr>
          <a:lstStyle/>
          <a:p>
            <a:pPr algn="ctr"/>
            <a:r>
              <a:rPr lang="en-US" sz="2400" dirty="0" smtClean="0">
                <a:solidFill>
                  <a:srgbClr val="00B050"/>
                </a:solidFill>
              </a:rPr>
              <a:t>E2:</a:t>
            </a:r>
          </a:p>
          <a:p>
            <a:pPr algn="ctr"/>
            <a:r>
              <a:rPr lang="en-US" sz="2400" dirty="0" smtClean="0">
                <a:solidFill>
                  <a:srgbClr val="00B050"/>
                </a:solidFill>
              </a:rPr>
              <a:t>Ube2I</a:t>
            </a:r>
            <a:endParaRPr lang="en-US" sz="2400" dirty="0">
              <a:solidFill>
                <a:srgbClr val="00B050"/>
              </a:solidFill>
            </a:endParaRPr>
          </a:p>
        </p:txBody>
      </p:sp>
      <p:sp>
        <p:nvSpPr>
          <p:cNvPr id="10" name="TextBox 9"/>
          <p:cNvSpPr txBox="1"/>
          <p:nvPr/>
        </p:nvSpPr>
        <p:spPr>
          <a:xfrm>
            <a:off x="6781800" y="2514600"/>
            <a:ext cx="1505540" cy="830997"/>
          </a:xfrm>
          <a:prstGeom prst="rect">
            <a:avLst/>
          </a:prstGeom>
          <a:noFill/>
        </p:spPr>
        <p:txBody>
          <a:bodyPr wrap="none" rtlCol="0">
            <a:spAutoFit/>
          </a:bodyPr>
          <a:lstStyle/>
          <a:p>
            <a:pPr algn="ctr"/>
            <a:r>
              <a:rPr lang="en-US" sz="2400" dirty="0" smtClean="0">
                <a:solidFill>
                  <a:srgbClr val="CC00CC"/>
                </a:solidFill>
              </a:rPr>
              <a:t>Substrate</a:t>
            </a:r>
          </a:p>
          <a:p>
            <a:pPr algn="ctr"/>
            <a:r>
              <a:rPr lang="en-US" sz="2400" dirty="0" smtClean="0">
                <a:solidFill>
                  <a:srgbClr val="CC00CC"/>
                </a:solidFill>
              </a:rPr>
              <a:t>(RanGap1)</a:t>
            </a:r>
            <a:endParaRPr lang="en-US" sz="2400" dirty="0">
              <a:solidFill>
                <a:srgbClr val="CC00CC"/>
              </a:solidFill>
            </a:endParaRPr>
          </a:p>
        </p:txBody>
      </p:sp>
      <p:sp>
        <p:nvSpPr>
          <p:cNvPr id="11" name="TextBox 10"/>
          <p:cNvSpPr txBox="1"/>
          <p:nvPr/>
        </p:nvSpPr>
        <p:spPr>
          <a:xfrm>
            <a:off x="533400" y="2743200"/>
            <a:ext cx="1435008" cy="830997"/>
          </a:xfrm>
          <a:prstGeom prst="rect">
            <a:avLst/>
          </a:prstGeom>
          <a:noFill/>
        </p:spPr>
        <p:txBody>
          <a:bodyPr wrap="none" rtlCol="0">
            <a:spAutoFit/>
          </a:bodyPr>
          <a:lstStyle/>
          <a:p>
            <a:pPr algn="ctr"/>
            <a:r>
              <a:rPr lang="en-US" sz="2400" dirty="0" smtClean="0">
                <a:solidFill>
                  <a:srgbClr val="CCCC00"/>
                </a:solidFill>
              </a:rPr>
              <a:t>E3:</a:t>
            </a:r>
          </a:p>
          <a:p>
            <a:pPr algn="ctr"/>
            <a:r>
              <a:rPr lang="en-US" sz="2400" dirty="0">
                <a:solidFill>
                  <a:srgbClr val="CCCC00"/>
                </a:solidFill>
              </a:rPr>
              <a:t>IR1-M-IR2</a:t>
            </a:r>
          </a:p>
        </p:txBody>
      </p:sp>
      <p:sp>
        <p:nvSpPr>
          <p:cNvPr id="12" name="Rectangle 11"/>
          <p:cNvSpPr/>
          <p:nvPr/>
        </p:nvSpPr>
        <p:spPr>
          <a:xfrm>
            <a:off x="2971800" y="1295400"/>
            <a:ext cx="1050288" cy="461665"/>
          </a:xfrm>
          <a:prstGeom prst="rect">
            <a:avLst/>
          </a:prstGeom>
        </p:spPr>
        <p:txBody>
          <a:bodyPr wrap="none">
            <a:spAutoFit/>
          </a:bodyPr>
          <a:lstStyle/>
          <a:p>
            <a:r>
              <a:rPr lang="en-US" sz="2400" dirty="0" smtClean="0">
                <a:solidFill>
                  <a:srgbClr val="33CCCC"/>
                </a:solidFill>
              </a:rPr>
              <a:t>Sumo2</a:t>
            </a:r>
            <a:endParaRPr lang="en-US" sz="2400" dirty="0">
              <a:solidFill>
                <a:srgbClr val="33CCCC"/>
              </a:solidFill>
            </a:endParaRPr>
          </a:p>
        </p:txBody>
      </p:sp>
      <p:sp>
        <p:nvSpPr>
          <p:cNvPr id="15" name="TextBox 14"/>
          <p:cNvSpPr txBox="1"/>
          <p:nvPr/>
        </p:nvSpPr>
        <p:spPr>
          <a:xfrm>
            <a:off x="2209800" y="5029200"/>
            <a:ext cx="538930" cy="369332"/>
          </a:xfrm>
          <a:prstGeom prst="rect">
            <a:avLst/>
          </a:prstGeom>
          <a:noFill/>
        </p:spPr>
        <p:txBody>
          <a:bodyPr wrap="none" rtlCol="0">
            <a:spAutoFit/>
          </a:bodyPr>
          <a:lstStyle/>
          <a:p>
            <a:r>
              <a:rPr lang="en-US" dirty="0" smtClean="0">
                <a:solidFill>
                  <a:srgbClr val="3366FF"/>
                </a:solidFill>
              </a:rPr>
              <a:t>K14</a:t>
            </a:r>
            <a:endParaRPr lang="en-US" dirty="0">
              <a:solidFill>
                <a:srgbClr val="3366FF"/>
              </a:solidFill>
            </a:endParaRPr>
          </a:p>
        </p:txBody>
      </p:sp>
      <p:sp>
        <p:nvSpPr>
          <p:cNvPr id="17" name="TextBox 16"/>
          <p:cNvSpPr txBox="1"/>
          <p:nvPr/>
        </p:nvSpPr>
        <p:spPr>
          <a:xfrm>
            <a:off x="3886200" y="5257800"/>
            <a:ext cx="538930" cy="369332"/>
          </a:xfrm>
          <a:prstGeom prst="rect">
            <a:avLst/>
          </a:prstGeom>
          <a:noFill/>
        </p:spPr>
        <p:txBody>
          <a:bodyPr wrap="none" rtlCol="0">
            <a:spAutoFit/>
          </a:bodyPr>
          <a:lstStyle/>
          <a:p>
            <a:r>
              <a:rPr lang="en-US" dirty="0" smtClean="0">
                <a:solidFill>
                  <a:srgbClr val="3366FF"/>
                </a:solidFill>
              </a:rPr>
              <a:t>K65</a:t>
            </a:r>
            <a:endParaRPr lang="en-US" dirty="0">
              <a:solidFill>
                <a:srgbClr val="3366FF"/>
              </a:solidFill>
            </a:endParaRPr>
          </a:p>
        </p:txBody>
      </p:sp>
      <p:sp>
        <p:nvSpPr>
          <p:cNvPr id="18" name="TextBox 17"/>
          <p:cNvSpPr txBox="1"/>
          <p:nvPr/>
        </p:nvSpPr>
        <p:spPr>
          <a:xfrm>
            <a:off x="4191000" y="4724400"/>
            <a:ext cx="538930" cy="369332"/>
          </a:xfrm>
          <a:prstGeom prst="rect">
            <a:avLst/>
          </a:prstGeom>
          <a:noFill/>
        </p:spPr>
        <p:txBody>
          <a:bodyPr wrap="none" rtlCol="0">
            <a:spAutoFit/>
          </a:bodyPr>
          <a:lstStyle/>
          <a:p>
            <a:r>
              <a:rPr lang="en-US" dirty="0" smtClean="0"/>
              <a:t>K74</a:t>
            </a:r>
            <a:endParaRPr lang="en-US" dirty="0"/>
          </a:p>
        </p:txBody>
      </p:sp>
      <p:sp>
        <p:nvSpPr>
          <p:cNvPr id="19" name="TextBox 18"/>
          <p:cNvSpPr txBox="1"/>
          <p:nvPr/>
        </p:nvSpPr>
        <p:spPr>
          <a:xfrm>
            <a:off x="3733800" y="2667000"/>
            <a:ext cx="530915" cy="369332"/>
          </a:xfrm>
          <a:prstGeom prst="rect">
            <a:avLst/>
          </a:prstGeom>
          <a:noFill/>
        </p:spPr>
        <p:txBody>
          <a:bodyPr wrap="none" rtlCol="0">
            <a:spAutoFit/>
          </a:bodyPr>
          <a:lstStyle/>
          <a:p>
            <a:r>
              <a:rPr lang="en-US" dirty="0" smtClean="0"/>
              <a:t>E98</a:t>
            </a:r>
            <a:endParaRPr lang="en-US" dirty="0"/>
          </a:p>
        </p:txBody>
      </p:sp>
      <p:sp>
        <p:nvSpPr>
          <p:cNvPr id="20" name="TextBox 19"/>
          <p:cNvSpPr txBox="1"/>
          <p:nvPr/>
        </p:nvSpPr>
        <p:spPr>
          <a:xfrm>
            <a:off x="4724400" y="4724400"/>
            <a:ext cx="530915" cy="369332"/>
          </a:xfrm>
          <a:prstGeom prst="rect">
            <a:avLst/>
          </a:prstGeom>
          <a:noFill/>
        </p:spPr>
        <p:txBody>
          <a:bodyPr wrap="none" rtlCol="0">
            <a:spAutoFit/>
          </a:bodyPr>
          <a:lstStyle/>
          <a:p>
            <a:r>
              <a:rPr lang="en-US" dirty="0" smtClean="0">
                <a:solidFill>
                  <a:srgbClr val="3366FF"/>
                </a:solidFill>
              </a:rPr>
              <a:t>T91</a:t>
            </a:r>
            <a:endParaRPr lang="en-US" dirty="0">
              <a:solidFill>
                <a:srgbClr val="3366FF"/>
              </a:solidFill>
            </a:endParaRPr>
          </a:p>
        </p:txBody>
      </p:sp>
      <p:sp>
        <p:nvSpPr>
          <p:cNvPr id="21" name="TextBox 20"/>
          <p:cNvSpPr txBox="1"/>
          <p:nvPr/>
        </p:nvSpPr>
        <p:spPr>
          <a:xfrm>
            <a:off x="4267200" y="2514600"/>
            <a:ext cx="655949" cy="369332"/>
          </a:xfrm>
          <a:prstGeom prst="rect">
            <a:avLst/>
          </a:prstGeom>
          <a:noFill/>
        </p:spPr>
        <p:txBody>
          <a:bodyPr wrap="none" rtlCol="0">
            <a:spAutoFit/>
          </a:bodyPr>
          <a:lstStyle/>
          <a:p>
            <a:r>
              <a:rPr lang="en-US" dirty="0" smtClean="0">
                <a:solidFill>
                  <a:srgbClr val="3366FF"/>
                </a:solidFill>
              </a:rPr>
              <a:t>K101</a:t>
            </a:r>
            <a:endParaRPr lang="en-US" dirty="0">
              <a:solidFill>
                <a:srgbClr val="3366FF"/>
              </a:solidFill>
            </a:endParaRPr>
          </a:p>
        </p:txBody>
      </p:sp>
      <p:cxnSp>
        <p:nvCxnSpPr>
          <p:cNvPr id="23" name="Straight Connector 22"/>
          <p:cNvCxnSpPr>
            <a:stCxn id="15" idx="0"/>
          </p:cNvCxnSpPr>
          <p:nvPr/>
        </p:nvCxnSpPr>
        <p:spPr>
          <a:xfrm flipV="1">
            <a:off x="2479265" y="4876800"/>
            <a:ext cx="263935" cy="152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17" idx="0"/>
          </p:cNvCxnSpPr>
          <p:nvPr/>
        </p:nvCxnSpPr>
        <p:spPr>
          <a:xfrm flipH="1" flipV="1">
            <a:off x="4038600" y="4953000"/>
            <a:ext cx="117065" cy="304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endCxn id="18" idx="0"/>
          </p:cNvCxnSpPr>
          <p:nvPr/>
        </p:nvCxnSpPr>
        <p:spPr>
          <a:xfrm>
            <a:off x="4267200" y="4495800"/>
            <a:ext cx="193265"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endCxn id="20" idx="0"/>
          </p:cNvCxnSpPr>
          <p:nvPr/>
        </p:nvCxnSpPr>
        <p:spPr>
          <a:xfrm>
            <a:off x="4495800" y="4343400"/>
            <a:ext cx="494058" cy="381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9" idx="2"/>
          </p:cNvCxnSpPr>
          <p:nvPr/>
        </p:nvCxnSpPr>
        <p:spPr>
          <a:xfrm>
            <a:off x="3999258" y="3036332"/>
            <a:ext cx="267942" cy="9260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21" idx="2"/>
          </p:cNvCxnSpPr>
          <p:nvPr/>
        </p:nvCxnSpPr>
        <p:spPr>
          <a:xfrm flipH="1">
            <a:off x="4419600" y="2883932"/>
            <a:ext cx="175575" cy="6974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5562600" y="990600"/>
            <a:ext cx="1563185" cy="1569660"/>
          </a:xfrm>
          <a:prstGeom prst="rect">
            <a:avLst/>
          </a:prstGeom>
          <a:noFill/>
          <a:ln>
            <a:noFill/>
          </a:ln>
        </p:spPr>
        <p:txBody>
          <a:bodyPr wrap="none" rtlCol="0">
            <a:spAutoFit/>
          </a:bodyPr>
          <a:lstStyle/>
          <a:p>
            <a:pPr algn="ctr"/>
            <a:r>
              <a:rPr lang="en-US" sz="2400" dirty="0" smtClean="0">
                <a:solidFill>
                  <a:schemeClr val="bg1"/>
                </a:solidFill>
              </a:rPr>
              <a:t>Surface</a:t>
            </a:r>
          </a:p>
          <a:p>
            <a:pPr algn="ctr"/>
            <a:r>
              <a:rPr lang="en-US" sz="2400" dirty="0" smtClean="0">
                <a:solidFill>
                  <a:schemeClr val="bg1"/>
                </a:solidFill>
              </a:rPr>
              <a:t>colored by </a:t>
            </a:r>
          </a:p>
          <a:p>
            <a:pPr algn="ctr"/>
            <a:r>
              <a:rPr lang="en-US" sz="2400" dirty="0" smtClean="0">
                <a:solidFill>
                  <a:srgbClr val="3366FF"/>
                </a:solidFill>
              </a:rPr>
              <a:t>activating </a:t>
            </a:r>
          </a:p>
          <a:p>
            <a:pPr algn="ctr"/>
            <a:r>
              <a:rPr lang="en-US" sz="2400" dirty="0" smtClean="0">
                <a:solidFill>
                  <a:srgbClr val="3366FF"/>
                </a:solidFill>
              </a:rPr>
              <a:t>mutations</a:t>
            </a:r>
            <a:endParaRPr lang="en-US" sz="2400" dirty="0">
              <a:solidFill>
                <a:srgbClr val="3366FF"/>
              </a:solidFill>
            </a:endParaRPr>
          </a:p>
        </p:txBody>
      </p:sp>
      <p:sp>
        <p:nvSpPr>
          <p:cNvPr id="32" name="Rounded Rectangle 31"/>
          <p:cNvSpPr/>
          <p:nvPr/>
        </p:nvSpPr>
        <p:spPr>
          <a:xfrm>
            <a:off x="5105400" y="5791200"/>
            <a:ext cx="1828800" cy="381000"/>
          </a:xfrm>
          <a:prstGeom prst="roundRect">
            <a:avLst/>
          </a:prstGeom>
          <a:gradFill flip="none" rotWithShape="1">
            <a:gsLst>
              <a:gs pos="0">
                <a:srgbClr val="3366FF">
                  <a:tint val="66000"/>
                  <a:satMod val="160000"/>
                </a:srgbClr>
              </a:gs>
              <a:gs pos="50000">
                <a:srgbClr val="3366FF">
                  <a:tint val="44500"/>
                  <a:satMod val="160000"/>
                </a:srgbClr>
              </a:gs>
              <a:gs pos="100000">
                <a:srgbClr val="3366FF">
                  <a:tint val="23500"/>
                  <a:satMod val="160000"/>
                </a:srgbClr>
              </a:gs>
            </a:gsLst>
            <a:lin ang="54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Poorly Predicted</a:t>
            </a:r>
            <a:endParaRPr lang="en-US" dirty="0">
              <a:solidFill>
                <a:schemeClr val="tx1"/>
              </a:solidFill>
            </a:endParaRPr>
          </a:p>
        </p:txBody>
      </p:sp>
      <p:sp>
        <p:nvSpPr>
          <p:cNvPr id="38" name="Rounded Rectangle 37"/>
          <p:cNvSpPr/>
          <p:nvPr/>
        </p:nvSpPr>
        <p:spPr>
          <a:xfrm>
            <a:off x="533400" y="5486400"/>
            <a:ext cx="1524000" cy="838200"/>
          </a:xfrm>
          <a:prstGeom prst="roundRect">
            <a:avLst/>
          </a:prstGeom>
          <a:gradFill flip="none" rotWithShape="1">
            <a:gsLst>
              <a:gs pos="0">
                <a:srgbClr val="3366FF">
                  <a:tint val="66000"/>
                  <a:satMod val="160000"/>
                </a:srgbClr>
              </a:gs>
              <a:gs pos="50000">
                <a:srgbClr val="3366FF">
                  <a:tint val="44500"/>
                  <a:satMod val="160000"/>
                </a:srgbClr>
              </a:gs>
              <a:gs pos="100000">
                <a:srgbClr val="3366FF">
                  <a:tint val="23500"/>
                  <a:satMod val="160000"/>
                </a:srgbClr>
              </a:gs>
            </a:gsLst>
            <a:lin ang="54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I96T not surface exposed</a:t>
            </a:r>
            <a:endParaRPr lang="en-US" dirty="0">
              <a:solidFill>
                <a:schemeClr val="tx1"/>
              </a:solidFill>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Sumo-</a:t>
            </a:r>
            <a:r>
              <a:rPr lang="en-US" dirty="0" err="1" smtClean="0"/>
              <a:t>Ligase</a:t>
            </a:r>
            <a:r>
              <a:rPr lang="en-US" dirty="0"/>
              <a:t> </a:t>
            </a:r>
            <a:r>
              <a:rPr lang="en-US" dirty="0" smtClean="0"/>
              <a:t>Structure Function </a:t>
            </a:r>
            <a:endParaRPr lang="en-US" dirty="0"/>
          </a:p>
        </p:txBody>
      </p:sp>
      <p:sp>
        <p:nvSpPr>
          <p:cNvPr id="9" name="TextBox 8"/>
          <p:cNvSpPr txBox="1"/>
          <p:nvPr/>
        </p:nvSpPr>
        <p:spPr>
          <a:xfrm>
            <a:off x="4191000" y="1752600"/>
            <a:ext cx="930063" cy="830997"/>
          </a:xfrm>
          <a:prstGeom prst="rect">
            <a:avLst/>
          </a:prstGeom>
          <a:noFill/>
        </p:spPr>
        <p:txBody>
          <a:bodyPr wrap="none" rtlCol="0">
            <a:spAutoFit/>
          </a:bodyPr>
          <a:lstStyle/>
          <a:p>
            <a:pPr algn="ctr"/>
            <a:r>
              <a:rPr lang="en-US" sz="2400" dirty="0" smtClean="0">
                <a:solidFill>
                  <a:srgbClr val="00B050"/>
                </a:solidFill>
              </a:rPr>
              <a:t>E2:</a:t>
            </a:r>
          </a:p>
          <a:p>
            <a:pPr algn="ctr"/>
            <a:r>
              <a:rPr lang="en-US" sz="2400" dirty="0" smtClean="0">
                <a:solidFill>
                  <a:srgbClr val="00B050"/>
                </a:solidFill>
              </a:rPr>
              <a:t>Ube2I</a:t>
            </a:r>
            <a:endParaRPr lang="en-US" sz="2400" dirty="0">
              <a:solidFill>
                <a:srgbClr val="00B050"/>
              </a:solidFill>
            </a:endParaRPr>
          </a:p>
        </p:txBody>
      </p:sp>
      <p:sp>
        <p:nvSpPr>
          <p:cNvPr id="10" name="TextBox 9"/>
          <p:cNvSpPr txBox="1"/>
          <p:nvPr/>
        </p:nvSpPr>
        <p:spPr>
          <a:xfrm>
            <a:off x="6781800" y="2514600"/>
            <a:ext cx="1505540" cy="830997"/>
          </a:xfrm>
          <a:prstGeom prst="rect">
            <a:avLst/>
          </a:prstGeom>
          <a:noFill/>
        </p:spPr>
        <p:txBody>
          <a:bodyPr wrap="none" rtlCol="0">
            <a:spAutoFit/>
          </a:bodyPr>
          <a:lstStyle/>
          <a:p>
            <a:pPr algn="ctr"/>
            <a:r>
              <a:rPr lang="en-US" sz="2400" dirty="0" smtClean="0">
                <a:solidFill>
                  <a:srgbClr val="CC00CC"/>
                </a:solidFill>
              </a:rPr>
              <a:t>Substrate</a:t>
            </a:r>
          </a:p>
          <a:p>
            <a:pPr algn="ctr"/>
            <a:r>
              <a:rPr lang="en-US" sz="2400" dirty="0" smtClean="0">
                <a:solidFill>
                  <a:srgbClr val="CC00CC"/>
                </a:solidFill>
              </a:rPr>
              <a:t>(RanGap1)</a:t>
            </a:r>
            <a:endParaRPr lang="en-US" sz="2400" dirty="0">
              <a:solidFill>
                <a:srgbClr val="CC00CC"/>
              </a:solidFill>
            </a:endParaRPr>
          </a:p>
        </p:txBody>
      </p:sp>
      <p:sp>
        <p:nvSpPr>
          <p:cNvPr id="11" name="TextBox 10"/>
          <p:cNvSpPr txBox="1"/>
          <p:nvPr/>
        </p:nvSpPr>
        <p:spPr>
          <a:xfrm>
            <a:off x="533400" y="2743200"/>
            <a:ext cx="1435008" cy="830997"/>
          </a:xfrm>
          <a:prstGeom prst="rect">
            <a:avLst/>
          </a:prstGeom>
          <a:noFill/>
        </p:spPr>
        <p:txBody>
          <a:bodyPr wrap="none" rtlCol="0">
            <a:spAutoFit/>
          </a:bodyPr>
          <a:lstStyle/>
          <a:p>
            <a:pPr algn="ctr"/>
            <a:r>
              <a:rPr lang="en-US" sz="2400" dirty="0" smtClean="0">
                <a:solidFill>
                  <a:srgbClr val="CCCC00"/>
                </a:solidFill>
              </a:rPr>
              <a:t>E3:</a:t>
            </a:r>
          </a:p>
          <a:p>
            <a:pPr algn="ctr"/>
            <a:r>
              <a:rPr lang="en-US" sz="2400" dirty="0">
                <a:solidFill>
                  <a:srgbClr val="CCCC00"/>
                </a:solidFill>
              </a:rPr>
              <a:t>IR1-M-IR2</a:t>
            </a:r>
          </a:p>
        </p:txBody>
      </p:sp>
      <p:sp>
        <p:nvSpPr>
          <p:cNvPr id="12" name="Rectangle 11"/>
          <p:cNvSpPr/>
          <p:nvPr/>
        </p:nvSpPr>
        <p:spPr>
          <a:xfrm>
            <a:off x="2971800" y="1295400"/>
            <a:ext cx="1050288" cy="461665"/>
          </a:xfrm>
          <a:prstGeom prst="rect">
            <a:avLst/>
          </a:prstGeom>
        </p:spPr>
        <p:txBody>
          <a:bodyPr wrap="none">
            <a:spAutoFit/>
          </a:bodyPr>
          <a:lstStyle/>
          <a:p>
            <a:r>
              <a:rPr lang="en-US" sz="2400" dirty="0" smtClean="0">
                <a:solidFill>
                  <a:srgbClr val="33CCCC"/>
                </a:solidFill>
              </a:rPr>
              <a:t>Sumo2</a:t>
            </a:r>
            <a:endParaRPr lang="en-US" sz="2400" dirty="0">
              <a:solidFill>
                <a:srgbClr val="33CCCC"/>
              </a:solidFill>
            </a:endParaRPr>
          </a:p>
        </p:txBody>
      </p:sp>
      <p:pic>
        <p:nvPicPr>
          <p:cNvPr id="13" name="Picture 12" descr="sub3.png"/>
          <p:cNvPicPr>
            <a:picLocks noChangeAspect="1"/>
          </p:cNvPicPr>
          <p:nvPr/>
        </p:nvPicPr>
        <p:blipFill>
          <a:blip r:embed="rId2" cstate="print"/>
          <a:stretch>
            <a:fillRect/>
          </a:stretch>
        </p:blipFill>
        <p:spPr>
          <a:xfrm>
            <a:off x="1905000" y="1600200"/>
            <a:ext cx="5486411" cy="4114809"/>
          </a:xfrm>
          <a:prstGeom prst="rect">
            <a:avLst/>
          </a:prstGeom>
        </p:spPr>
      </p:pic>
      <p:sp>
        <p:nvSpPr>
          <p:cNvPr id="15" name="TextBox 14"/>
          <p:cNvSpPr txBox="1"/>
          <p:nvPr/>
        </p:nvSpPr>
        <p:spPr>
          <a:xfrm>
            <a:off x="2286000" y="4953000"/>
            <a:ext cx="545342" cy="369332"/>
          </a:xfrm>
          <a:prstGeom prst="rect">
            <a:avLst/>
          </a:prstGeom>
          <a:noFill/>
        </p:spPr>
        <p:txBody>
          <a:bodyPr wrap="none" rtlCol="0">
            <a:spAutoFit/>
          </a:bodyPr>
          <a:lstStyle/>
          <a:p>
            <a:r>
              <a:rPr lang="en-US" b="1" dirty="0" smtClean="0">
                <a:solidFill>
                  <a:srgbClr val="3366FF"/>
                </a:solidFill>
              </a:rPr>
              <a:t>K14</a:t>
            </a:r>
            <a:endParaRPr lang="en-US" b="1" dirty="0">
              <a:solidFill>
                <a:srgbClr val="3366FF"/>
              </a:solidFill>
            </a:endParaRPr>
          </a:p>
        </p:txBody>
      </p:sp>
      <p:sp>
        <p:nvSpPr>
          <p:cNvPr id="17" name="TextBox 16"/>
          <p:cNvSpPr txBox="1"/>
          <p:nvPr/>
        </p:nvSpPr>
        <p:spPr>
          <a:xfrm>
            <a:off x="3886200" y="5257800"/>
            <a:ext cx="538930" cy="369332"/>
          </a:xfrm>
          <a:prstGeom prst="rect">
            <a:avLst/>
          </a:prstGeom>
          <a:noFill/>
        </p:spPr>
        <p:txBody>
          <a:bodyPr wrap="none" rtlCol="0">
            <a:spAutoFit/>
          </a:bodyPr>
          <a:lstStyle/>
          <a:p>
            <a:r>
              <a:rPr lang="en-US" dirty="0" smtClean="0">
                <a:solidFill>
                  <a:srgbClr val="3366FF"/>
                </a:solidFill>
              </a:rPr>
              <a:t>K65</a:t>
            </a:r>
            <a:endParaRPr lang="en-US" dirty="0">
              <a:solidFill>
                <a:srgbClr val="3366FF"/>
              </a:solidFill>
            </a:endParaRPr>
          </a:p>
        </p:txBody>
      </p:sp>
      <p:sp>
        <p:nvSpPr>
          <p:cNvPr id="18" name="TextBox 17"/>
          <p:cNvSpPr txBox="1"/>
          <p:nvPr/>
        </p:nvSpPr>
        <p:spPr>
          <a:xfrm>
            <a:off x="4191000" y="4724400"/>
            <a:ext cx="538930" cy="369332"/>
          </a:xfrm>
          <a:prstGeom prst="rect">
            <a:avLst/>
          </a:prstGeom>
          <a:noFill/>
        </p:spPr>
        <p:txBody>
          <a:bodyPr wrap="none" rtlCol="0">
            <a:spAutoFit/>
          </a:bodyPr>
          <a:lstStyle/>
          <a:p>
            <a:r>
              <a:rPr lang="en-US" dirty="0" smtClean="0">
                <a:solidFill>
                  <a:srgbClr val="3366FF"/>
                </a:solidFill>
              </a:rPr>
              <a:t>K74</a:t>
            </a:r>
            <a:endParaRPr lang="en-US" dirty="0">
              <a:solidFill>
                <a:srgbClr val="3366FF"/>
              </a:solidFill>
            </a:endParaRPr>
          </a:p>
        </p:txBody>
      </p:sp>
      <p:sp>
        <p:nvSpPr>
          <p:cNvPr id="19" name="TextBox 18"/>
          <p:cNvSpPr txBox="1"/>
          <p:nvPr/>
        </p:nvSpPr>
        <p:spPr>
          <a:xfrm>
            <a:off x="3733800" y="2667000"/>
            <a:ext cx="530915" cy="369332"/>
          </a:xfrm>
          <a:prstGeom prst="rect">
            <a:avLst/>
          </a:prstGeom>
          <a:noFill/>
        </p:spPr>
        <p:txBody>
          <a:bodyPr wrap="none" rtlCol="0">
            <a:spAutoFit/>
          </a:bodyPr>
          <a:lstStyle/>
          <a:p>
            <a:r>
              <a:rPr lang="en-US" dirty="0" smtClean="0">
                <a:solidFill>
                  <a:srgbClr val="3366FF"/>
                </a:solidFill>
              </a:rPr>
              <a:t>E98</a:t>
            </a:r>
            <a:endParaRPr lang="en-US" dirty="0">
              <a:solidFill>
                <a:srgbClr val="3366FF"/>
              </a:solidFill>
            </a:endParaRPr>
          </a:p>
        </p:txBody>
      </p:sp>
      <p:sp>
        <p:nvSpPr>
          <p:cNvPr id="20" name="TextBox 19"/>
          <p:cNvSpPr txBox="1"/>
          <p:nvPr/>
        </p:nvSpPr>
        <p:spPr>
          <a:xfrm>
            <a:off x="4724400" y="4724400"/>
            <a:ext cx="530915" cy="369332"/>
          </a:xfrm>
          <a:prstGeom prst="rect">
            <a:avLst/>
          </a:prstGeom>
          <a:noFill/>
        </p:spPr>
        <p:txBody>
          <a:bodyPr wrap="none" rtlCol="0">
            <a:spAutoFit/>
          </a:bodyPr>
          <a:lstStyle/>
          <a:p>
            <a:r>
              <a:rPr lang="en-US" dirty="0" smtClean="0">
                <a:solidFill>
                  <a:srgbClr val="3366FF"/>
                </a:solidFill>
              </a:rPr>
              <a:t>T91</a:t>
            </a:r>
            <a:endParaRPr lang="en-US" dirty="0">
              <a:solidFill>
                <a:srgbClr val="3366FF"/>
              </a:solidFill>
            </a:endParaRPr>
          </a:p>
        </p:txBody>
      </p:sp>
      <p:sp>
        <p:nvSpPr>
          <p:cNvPr id="21" name="TextBox 20"/>
          <p:cNvSpPr txBox="1"/>
          <p:nvPr/>
        </p:nvSpPr>
        <p:spPr>
          <a:xfrm>
            <a:off x="4267200" y="2514600"/>
            <a:ext cx="655949" cy="369332"/>
          </a:xfrm>
          <a:prstGeom prst="rect">
            <a:avLst/>
          </a:prstGeom>
          <a:noFill/>
        </p:spPr>
        <p:txBody>
          <a:bodyPr wrap="none" rtlCol="0">
            <a:spAutoFit/>
          </a:bodyPr>
          <a:lstStyle/>
          <a:p>
            <a:r>
              <a:rPr lang="en-US" dirty="0" smtClean="0">
                <a:solidFill>
                  <a:srgbClr val="3366FF"/>
                </a:solidFill>
              </a:rPr>
              <a:t>K101</a:t>
            </a:r>
            <a:endParaRPr lang="en-US" dirty="0">
              <a:solidFill>
                <a:srgbClr val="3366FF"/>
              </a:solidFill>
            </a:endParaRPr>
          </a:p>
        </p:txBody>
      </p:sp>
      <p:cxnSp>
        <p:nvCxnSpPr>
          <p:cNvPr id="23" name="Straight Connector 22"/>
          <p:cNvCxnSpPr>
            <a:stCxn id="15" idx="0"/>
          </p:cNvCxnSpPr>
          <p:nvPr/>
        </p:nvCxnSpPr>
        <p:spPr>
          <a:xfrm flipV="1">
            <a:off x="2558671" y="4800600"/>
            <a:ext cx="260729" cy="152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17" idx="0"/>
          </p:cNvCxnSpPr>
          <p:nvPr/>
        </p:nvCxnSpPr>
        <p:spPr>
          <a:xfrm flipH="1" flipV="1">
            <a:off x="4038600" y="4953000"/>
            <a:ext cx="117065" cy="304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endCxn id="18" idx="0"/>
          </p:cNvCxnSpPr>
          <p:nvPr/>
        </p:nvCxnSpPr>
        <p:spPr>
          <a:xfrm>
            <a:off x="4267200" y="4495800"/>
            <a:ext cx="193265"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endCxn id="20" idx="0"/>
          </p:cNvCxnSpPr>
          <p:nvPr/>
        </p:nvCxnSpPr>
        <p:spPr>
          <a:xfrm>
            <a:off x="4495800" y="4343400"/>
            <a:ext cx="494058" cy="381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9" idx="2"/>
          </p:cNvCxnSpPr>
          <p:nvPr/>
        </p:nvCxnSpPr>
        <p:spPr>
          <a:xfrm>
            <a:off x="3999258" y="3036332"/>
            <a:ext cx="267942" cy="9260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21" idx="2"/>
          </p:cNvCxnSpPr>
          <p:nvPr/>
        </p:nvCxnSpPr>
        <p:spPr>
          <a:xfrm flipH="1">
            <a:off x="4419600" y="2883932"/>
            <a:ext cx="175575" cy="6974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762000" y="4114800"/>
            <a:ext cx="1302088" cy="646331"/>
          </a:xfrm>
          <a:prstGeom prst="rect">
            <a:avLst/>
          </a:prstGeom>
          <a:noFill/>
        </p:spPr>
        <p:txBody>
          <a:bodyPr wrap="none" rtlCol="0">
            <a:spAutoFit/>
          </a:bodyPr>
          <a:lstStyle/>
          <a:p>
            <a:pPr algn="ctr"/>
            <a:r>
              <a:rPr lang="en-US" b="1" dirty="0" smtClean="0">
                <a:solidFill>
                  <a:srgbClr val="3366FF"/>
                </a:solidFill>
              </a:rPr>
              <a:t>Auto-</a:t>
            </a:r>
          </a:p>
          <a:p>
            <a:pPr algn="ctr"/>
            <a:r>
              <a:rPr lang="en-US" b="1" dirty="0" err="1" smtClean="0">
                <a:solidFill>
                  <a:srgbClr val="3366FF"/>
                </a:solidFill>
              </a:rPr>
              <a:t>sumoylated</a:t>
            </a:r>
            <a:endParaRPr lang="en-US" b="1" dirty="0">
              <a:solidFill>
                <a:srgbClr val="3366FF"/>
              </a:solidFill>
            </a:endParaRPr>
          </a:p>
        </p:txBody>
      </p:sp>
      <p:sp>
        <p:nvSpPr>
          <p:cNvPr id="22" name="TextBox 21"/>
          <p:cNvSpPr txBox="1"/>
          <p:nvPr/>
        </p:nvSpPr>
        <p:spPr>
          <a:xfrm>
            <a:off x="5562600" y="990600"/>
            <a:ext cx="1563185" cy="1569660"/>
          </a:xfrm>
          <a:prstGeom prst="rect">
            <a:avLst/>
          </a:prstGeom>
          <a:noFill/>
          <a:ln>
            <a:noFill/>
          </a:ln>
        </p:spPr>
        <p:txBody>
          <a:bodyPr wrap="none" rtlCol="0">
            <a:spAutoFit/>
          </a:bodyPr>
          <a:lstStyle/>
          <a:p>
            <a:pPr algn="ctr"/>
            <a:r>
              <a:rPr lang="en-US" sz="2400" dirty="0" smtClean="0">
                <a:solidFill>
                  <a:schemeClr val="bg1"/>
                </a:solidFill>
              </a:rPr>
              <a:t>Surface</a:t>
            </a:r>
          </a:p>
          <a:p>
            <a:pPr algn="ctr"/>
            <a:r>
              <a:rPr lang="en-US" sz="2400" dirty="0" smtClean="0">
                <a:solidFill>
                  <a:schemeClr val="bg1"/>
                </a:solidFill>
              </a:rPr>
              <a:t>colored by </a:t>
            </a:r>
          </a:p>
          <a:p>
            <a:pPr algn="ctr"/>
            <a:r>
              <a:rPr lang="en-US" sz="2400" dirty="0" smtClean="0">
                <a:solidFill>
                  <a:srgbClr val="3366FF"/>
                </a:solidFill>
              </a:rPr>
              <a:t>activating </a:t>
            </a:r>
          </a:p>
          <a:p>
            <a:pPr algn="ctr"/>
            <a:r>
              <a:rPr lang="en-US" sz="2400" dirty="0" smtClean="0">
                <a:solidFill>
                  <a:srgbClr val="3366FF"/>
                </a:solidFill>
              </a:rPr>
              <a:t>mutations</a:t>
            </a:r>
            <a:endParaRPr lang="en-US" sz="2400" dirty="0">
              <a:solidFill>
                <a:srgbClr val="3366FF"/>
              </a:solidFill>
            </a:endParaRPr>
          </a:p>
        </p:txBody>
      </p:sp>
      <p:sp>
        <p:nvSpPr>
          <p:cNvPr id="26" name="TextBox 25"/>
          <p:cNvSpPr txBox="1"/>
          <p:nvPr/>
        </p:nvSpPr>
        <p:spPr>
          <a:xfrm>
            <a:off x="6705600" y="6324600"/>
            <a:ext cx="2032929" cy="369332"/>
          </a:xfrm>
          <a:prstGeom prst="rect">
            <a:avLst/>
          </a:prstGeom>
          <a:noFill/>
        </p:spPr>
        <p:txBody>
          <a:bodyPr wrap="none" rtlCol="0">
            <a:spAutoFit/>
          </a:bodyPr>
          <a:lstStyle/>
          <a:p>
            <a:r>
              <a:rPr lang="en-US" dirty="0" err="1" smtClean="0"/>
              <a:t>PubMed</a:t>
            </a:r>
            <a:r>
              <a:rPr lang="en-US" dirty="0" smtClean="0"/>
              <a:t>: 22194619</a:t>
            </a:r>
            <a:endParaRPr lang="en-US"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sumo.png"/>
          <p:cNvPicPr>
            <a:picLocks noChangeAspect="1"/>
          </p:cNvPicPr>
          <p:nvPr/>
        </p:nvPicPr>
        <p:blipFill>
          <a:blip r:embed="rId2" cstate="print"/>
          <a:stretch>
            <a:fillRect/>
          </a:stretch>
        </p:blipFill>
        <p:spPr>
          <a:xfrm>
            <a:off x="304800" y="1676388"/>
            <a:ext cx="7315214" cy="5486412"/>
          </a:xfrm>
          <a:prstGeom prst="rect">
            <a:avLst/>
          </a:prstGeom>
        </p:spPr>
      </p:pic>
      <p:sp>
        <p:nvSpPr>
          <p:cNvPr id="2" name="Title 1"/>
          <p:cNvSpPr>
            <a:spLocks noGrp="1"/>
          </p:cNvSpPr>
          <p:nvPr>
            <p:ph type="title"/>
          </p:nvPr>
        </p:nvSpPr>
        <p:spPr>
          <a:xfrm>
            <a:off x="457200" y="0"/>
            <a:ext cx="8229600" cy="1143000"/>
          </a:xfrm>
        </p:spPr>
        <p:txBody>
          <a:bodyPr>
            <a:normAutofit/>
          </a:bodyPr>
          <a:lstStyle/>
          <a:p>
            <a:r>
              <a:rPr lang="en-US" dirty="0" smtClean="0"/>
              <a:t>Sumo-</a:t>
            </a:r>
            <a:r>
              <a:rPr lang="en-US" dirty="0" err="1" smtClean="0"/>
              <a:t>Ligase</a:t>
            </a:r>
            <a:r>
              <a:rPr lang="en-US" dirty="0"/>
              <a:t> </a:t>
            </a:r>
            <a:r>
              <a:rPr lang="en-US" dirty="0" smtClean="0"/>
              <a:t>Structure Function </a:t>
            </a:r>
            <a:endParaRPr lang="en-US" dirty="0"/>
          </a:p>
        </p:txBody>
      </p:sp>
      <p:sp>
        <p:nvSpPr>
          <p:cNvPr id="9" name="TextBox 8"/>
          <p:cNvSpPr txBox="1"/>
          <p:nvPr/>
        </p:nvSpPr>
        <p:spPr>
          <a:xfrm>
            <a:off x="4191000" y="1752600"/>
            <a:ext cx="930063" cy="830997"/>
          </a:xfrm>
          <a:prstGeom prst="rect">
            <a:avLst/>
          </a:prstGeom>
          <a:noFill/>
        </p:spPr>
        <p:txBody>
          <a:bodyPr wrap="none" rtlCol="0">
            <a:spAutoFit/>
          </a:bodyPr>
          <a:lstStyle/>
          <a:p>
            <a:pPr algn="ctr"/>
            <a:r>
              <a:rPr lang="en-US" sz="2400" dirty="0" smtClean="0">
                <a:solidFill>
                  <a:srgbClr val="00B050"/>
                </a:solidFill>
              </a:rPr>
              <a:t>E2:</a:t>
            </a:r>
          </a:p>
          <a:p>
            <a:pPr algn="ctr"/>
            <a:r>
              <a:rPr lang="en-US" sz="2400" dirty="0" smtClean="0">
                <a:solidFill>
                  <a:srgbClr val="00B050"/>
                </a:solidFill>
              </a:rPr>
              <a:t>Ube2I</a:t>
            </a:r>
            <a:endParaRPr lang="en-US" sz="2400" dirty="0">
              <a:solidFill>
                <a:srgbClr val="00B050"/>
              </a:solidFill>
            </a:endParaRPr>
          </a:p>
        </p:txBody>
      </p:sp>
      <p:sp>
        <p:nvSpPr>
          <p:cNvPr id="15" name="TextBox 14"/>
          <p:cNvSpPr txBox="1"/>
          <p:nvPr/>
        </p:nvSpPr>
        <p:spPr>
          <a:xfrm>
            <a:off x="2209800" y="3810000"/>
            <a:ext cx="545342" cy="369332"/>
          </a:xfrm>
          <a:prstGeom prst="rect">
            <a:avLst/>
          </a:prstGeom>
          <a:noFill/>
        </p:spPr>
        <p:txBody>
          <a:bodyPr wrap="none" rtlCol="0">
            <a:spAutoFit/>
          </a:bodyPr>
          <a:lstStyle/>
          <a:p>
            <a:r>
              <a:rPr lang="en-US" b="1" dirty="0" smtClean="0">
                <a:solidFill>
                  <a:srgbClr val="3366FF"/>
                </a:solidFill>
              </a:rPr>
              <a:t>K14</a:t>
            </a:r>
            <a:endParaRPr lang="en-US" b="1" dirty="0">
              <a:solidFill>
                <a:srgbClr val="3366FF"/>
              </a:solidFill>
            </a:endParaRPr>
          </a:p>
        </p:txBody>
      </p:sp>
      <p:cxnSp>
        <p:nvCxnSpPr>
          <p:cNvPr id="23" name="Straight Connector 22"/>
          <p:cNvCxnSpPr>
            <a:stCxn id="15" idx="2"/>
          </p:cNvCxnSpPr>
          <p:nvPr/>
        </p:nvCxnSpPr>
        <p:spPr>
          <a:xfrm>
            <a:off x="2482471" y="4179332"/>
            <a:ext cx="184529" cy="2402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5562600" y="990600"/>
            <a:ext cx="1563185" cy="1569660"/>
          </a:xfrm>
          <a:prstGeom prst="rect">
            <a:avLst/>
          </a:prstGeom>
          <a:noFill/>
          <a:ln>
            <a:noFill/>
          </a:ln>
        </p:spPr>
        <p:txBody>
          <a:bodyPr wrap="none" rtlCol="0">
            <a:spAutoFit/>
          </a:bodyPr>
          <a:lstStyle/>
          <a:p>
            <a:pPr algn="ctr"/>
            <a:r>
              <a:rPr lang="en-US" sz="2400" dirty="0" smtClean="0">
                <a:solidFill>
                  <a:schemeClr val="bg1"/>
                </a:solidFill>
              </a:rPr>
              <a:t>Surface</a:t>
            </a:r>
          </a:p>
          <a:p>
            <a:pPr algn="ctr"/>
            <a:r>
              <a:rPr lang="en-US" sz="2400" dirty="0" smtClean="0">
                <a:solidFill>
                  <a:schemeClr val="bg1"/>
                </a:solidFill>
              </a:rPr>
              <a:t>colored by </a:t>
            </a:r>
          </a:p>
          <a:p>
            <a:pPr algn="ctr"/>
            <a:r>
              <a:rPr lang="en-US" sz="2400" dirty="0" smtClean="0">
                <a:solidFill>
                  <a:srgbClr val="3366FF"/>
                </a:solidFill>
              </a:rPr>
              <a:t>activating </a:t>
            </a:r>
          </a:p>
          <a:p>
            <a:pPr algn="ctr"/>
            <a:r>
              <a:rPr lang="en-US" sz="2400" dirty="0" smtClean="0">
                <a:solidFill>
                  <a:srgbClr val="3366FF"/>
                </a:solidFill>
              </a:rPr>
              <a:t>mutations</a:t>
            </a:r>
            <a:endParaRPr lang="en-US" sz="2400" dirty="0">
              <a:solidFill>
                <a:srgbClr val="3366FF"/>
              </a:solidFill>
            </a:endParaRPr>
          </a:p>
        </p:txBody>
      </p:sp>
      <p:sp>
        <p:nvSpPr>
          <p:cNvPr id="34" name="TextBox 33"/>
          <p:cNvSpPr txBox="1"/>
          <p:nvPr/>
        </p:nvSpPr>
        <p:spPr>
          <a:xfrm>
            <a:off x="762000" y="4114800"/>
            <a:ext cx="1302088" cy="646331"/>
          </a:xfrm>
          <a:prstGeom prst="rect">
            <a:avLst/>
          </a:prstGeom>
          <a:noFill/>
        </p:spPr>
        <p:txBody>
          <a:bodyPr wrap="none" rtlCol="0">
            <a:spAutoFit/>
          </a:bodyPr>
          <a:lstStyle/>
          <a:p>
            <a:pPr algn="ctr"/>
            <a:r>
              <a:rPr lang="en-US" b="1" dirty="0" smtClean="0">
                <a:solidFill>
                  <a:srgbClr val="3366FF"/>
                </a:solidFill>
              </a:rPr>
              <a:t>Auto-</a:t>
            </a:r>
          </a:p>
          <a:p>
            <a:pPr algn="ctr"/>
            <a:r>
              <a:rPr lang="en-US" b="1" dirty="0" err="1" smtClean="0">
                <a:solidFill>
                  <a:srgbClr val="3366FF"/>
                </a:solidFill>
              </a:rPr>
              <a:t>sumoylated</a:t>
            </a:r>
            <a:endParaRPr lang="en-US" b="1" dirty="0">
              <a:solidFill>
                <a:srgbClr val="3366FF"/>
              </a:solidFill>
            </a:endParaRPr>
          </a:p>
        </p:txBody>
      </p:sp>
      <p:sp>
        <p:nvSpPr>
          <p:cNvPr id="36" name="TextBox 35"/>
          <p:cNvSpPr txBox="1"/>
          <p:nvPr/>
        </p:nvSpPr>
        <p:spPr>
          <a:xfrm>
            <a:off x="1143000" y="2819400"/>
            <a:ext cx="1542730" cy="830997"/>
          </a:xfrm>
          <a:prstGeom prst="rect">
            <a:avLst/>
          </a:prstGeom>
          <a:solidFill>
            <a:srgbClr val="FFFF00"/>
          </a:solidFill>
          <a:ln>
            <a:solidFill>
              <a:schemeClr val="tx1"/>
            </a:solidFill>
          </a:ln>
        </p:spPr>
        <p:txBody>
          <a:bodyPr wrap="none" rtlCol="0">
            <a:spAutoFit/>
          </a:bodyPr>
          <a:lstStyle/>
          <a:p>
            <a:pPr algn="ctr"/>
            <a:r>
              <a:rPr lang="en-US" sz="2400" dirty="0" smtClean="0"/>
              <a:t>Blocks E3</a:t>
            </a:r>
          </a:p>
          <a:p>
            <a:pPr algn="ctr"/>
            <a:r>
              <a:rPr lang="en-US" sz="2400" dirty="0" smtClean="0"/>
              <a:t>interaction</a:t>
            </a:r>
            <a:endParaRPr lang="en-US" sz="2400" dirty="0"/>
          </a:p>
        </p:txBody>
      </p:sp>
      <p:sp>
        <p:nvSpPr>
          <p:cNvPr id="37" name="TextBox 36"/>
          <p:cNvSpPr txBox="1"/>
          <p:nvPr/>
        </p:nvSpPr>
        <p:spPr>
          <a:xfrm>
            <a:off x="4953000" y="4724400"/>
            <a:ext cx="1825970" cy="1200329"/>
          </a:xfrm>
          <a:prstGeom prst="rect">
            <a:avLst/>
          </a:prstGeom>
          <a:solidFill>
            <a:srgbClr val="FFFF00"/>
          </a:solidFill>
          <a:ln>
            <a:solidFill>
              <a:schemeClr val="tx1"/>
            </a:solidFill>
          </a:ln>
        </p:spPr>
        <p:txBody>
          <a:bodyPr wrap="square" rtlCol="0">
            <a:spAutoFit/>
          </a:bodyPr>
          <a:lstStyle/>
          <a:p>
            <a:pPr algn="ctr"/>
            <a:r>
              <a:rPr lang="en-US" sz="2400" dirty="0" smtClean="0"/>
              <a:t>Regulates Target Interaction</a:t>
            </a:r>
            <a:endParaRPr lang="en-US" sz="2400" dirty="0"/>
          </a:p>
        </p:txBody>
      </p:sp>
      <p:sp>
        <p:nvSpPr>
          <p:cNvPr id="38" name="TextBox 37"/>
          <p:cNvSpPr txBox="1"/>
          <p:nvPr/>
        </p:nvSpPr>
        <p:spPr>
          <a:xfrm>
            <a:off x="6705600" y="6336268"/>
            <a:ext cx="2032929" cy="369332"/>
          </a:xfrm>
          <a:prstGeom prst="rect">
            <a:avLst/>
          </a:prstGeom>
          <a:noFill/>
        </p:spPr>
        <p:txBody>
          <a:bodyPr wrap="none" rtlCol="0">
            <a:spAutoFit/>
          </a:bodyPr>
          <a:lstStyle/>
          <a:p>
            <a:r>
              <a:rPr lang="en-US" dirty="0" err="1" smtClean="0"/>
              <a:t>PubMed</a:t>
            </a:r>
            <a:r>
              <a:rPr lang="en-US" dirty="0" smtClean="0"/>
              <a:t>: 18691969</a:t>
            </a:r>
            <a:endParaRPr lang="en-US" dirty="0"/>
          </a:p>
        </p:txBody>
      </p:sp>
      <p:sp>
        <p:nvSpPr>
          <p:cNvPr id="12" name="TextBox 11"/>
          <p:cNvSpPr txBox="1"/>
          <p:nvPr/>
        </p:nvSpPr>
        <p:spPr>
          <a:xfrm>
            <a:off x="2988098" y="1143000"/>
            <a:ext cx="3270895" cy="461665"/>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a:solidFill>
              <a:schemeClr val="tx1"/>
            </a:solidFill>
          </a:ln>
        </p:spPr>
        <p:txBody>
          <a:bodyPr wrap="none" rtlCol="0">
            <a:spAutoFit/>
          </a:bodyPr>
          <a:lstStyle/>
          <a:p>
            <a:pPr algn="ctr"/>
            <a:r>
              <a:rPr lang="en-US" sz="2400" dirty="0" err="1" smtClean="0"/>
              <a:t>Sumoylated</a:t>
            </a:r>
            <a:r>
              <a:rPr lang="en-US" sz="2400" dirty="0" smtClean="0"/>
              <a:t> UBC9 at K14</a:t>
            </a:r>
            <a:endParaRPr lang="en-US" sz="2400"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spl.png"/>
          <p:cNvPicPr>
            <a:picLocks noChangeAspect="1"/>
          </p:cNvPicPr>
          <p:nvPr/>
        </p:nvPicPr>
        <p:blipFill>
          <a:blip r:embed="rId2" cstate="print"/>
          <a:stretch>
            <a:fillRect/>
          </a:stretch>
        </p:blipFill>
        <p:spPr>
          <a:xfrm rot="21324518">
            <a:off x="609586" y="1447788"/>
            <a:ext cx="7315214" cy="5486412"/>
          </a:xfrm>
          <a:prstGeom prst="rect">
            <a:avLst/>
          </a:prstGeom>
        </p:spPr>
      </p:pic>
      <p:sp>
        <p:nvSpPr>
          <p:cNvPr id="2" name="Title 1"/>
          <p:cNvSpPr>
            <a:spLocks noGrp="1"/>
          </p:cNvSpPr>
          <p:nvPr>
            <p:ph type="title"/>
          </p:nvPr>
        </p:nvSpPr>
        <p:spPr>
          <a:xfrm>
            <a:off x="457200" y="0"/>
            <a:ext cx="8229600" cy="1143000"/>
          </a:xfrm>
        </p:spPr>
        <p:txBody>
          <a:bodyPr>
            <a:normAutofit/>
          </a:bodyPr>
          <a:lstStyle/>
          <a:p>
            <a:r>
              <a:rPr lang="en-US" dirty="0" smtClean="0"/>
              <a:t>Sumo-</a:t>
            </a:r>
            <a:r>
              <a:rPr lang="en-US" dirty="0" err="1" smtClean="0"/>
              <a:t>Ligase</a:t>
            </a:r>
            <a:r>
              <a:rPr lang="en-US" dirty="0"/>
              <a:t> </a:t>
            </a:r>
            <a:r>
              <a:rPr lang="en-US" dirty="0" smtClean="0"/>
              <a:t>Structure Function </a:t>
            </a:r>
            <a:endParaRPr lang="en-US" dirty="0"/>
          </a:p>
        </p:txBody>
      </p:sp>
      <p:sp>
        <p:nvSpPr>
          <p:cNvPr id="9" name="TextBox 8"/>
          <p:cNvSpPr txBox="1"/>
          <p:nvPr/>
        </p:nvSpPr>
        <p:spPr>
          <a:xfrm>
            <a:off x="4191000" y="1752600"/>
            <a:ext cx="930063" cy="830997"/>
          </a:xfrm>
          <a:prstGeom prst="rect">
            <a:avLst/>
          </a:prstGeom>
          <a:noFill/>
        </p:spPr>
        <p:txBody>
          <a:bodyPr wrap="none" rtlCol="0">
            <a:spAutoFit/>
          </a:bodyPr>
          <a:lstStyle/>
          <a:p>
            <a:pPr algn="ctr"/>
            <a:r>
              <a:rPr lang="en-US" sz="2400" dirty="0" smtClean="0">
                <a:solidFill>
                  <a:srgbClr val="00B050"/>
                </a:solidFill>
              </a:rPr>
              <a:t>E2:</a:t>
            </a:r>
          </a:p>
          <a:p>
            <a:pPr algn="ctr"/>
            <a:r>
              <a:rPr lang="en-US" sz="2400" dirty="0" smtClean="0">
                <a:solidFill>
                  <a:srgbClr val="00B050"/>
                </a:solidFill>
              </a:rPr>
              <a:t>Ube2I</a:t>
            </a:r>
            <a:endParaRPr lang="en-US" sz="2400" dirty="0">
              <a:solidFill>
                <a:srgbClr val="00B050"/>
              </a:solidFill>
            </a:endParaRPr>
          </a:p>
        </p:txBody>
      </p:sp>
      <p:cxnSp>
        <p:nvCxnSpPr>
          <p:cNvPr id="23" name="Straight Connector 22"/>
          <p:cNvCxnSpPr/>
          <p:nvPr/>
        </p:nvCxnSpPr>
        <p:spPr>
          <a:xfrm>
            <a:off x="2482471" y="4179332"/>
            <a:ext cx="184529" cy="2402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008080" y="1143000"/>
            <a:ext cx="5230920" cy="461665"/>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a:solidFill>
              <a:schemeClr val="tx1"/>
            </a:solidFill>
          </a:ln>
        </p:spPr>
        <p:txBody>
          <a:bodyPr wrap="none" rtlCol="0">
            <a:spAutoFit/>
          </a:bodyPr>
          <a:lstStyle/>
          <a:p>
            <a:pPr algn="ctr"/>
            <a:r>
              <a:rPr lang="en-US" sz="2400" dirty="0" smtClean="0"/>
              <a:t>Interaction with Sumo-like Domain (SLD)</a:t>
            </a:r>
            <a:endParaRPr lang="en-US" sz="2400" dirty="0"/>
          </a:p>
        </p:txBody>
      </p:sp>
      <p:sp>
        <p:nvSpPr>
          <p:cNvPr id="36" name="TextBox 35"/>
          <p:cNvSpPr txBox="1"/>
          <p:nvPr/>
        </p:nvSpPr>
        <p:spPr>
          <a:xfrm>
            <a:off x="1219200" y="2209800"/>
            <a:ext cx="1542730" cy="830997"/>
          </a:xfrm>
          <a:prstGeom prst="rect">
            <a:avLst/>
          </a:prstGeom>
          <a:solidFill>
            <a:srgbClr val="FFFF00"/>
          </a:solidFill>
          <a:ln>
            <a:solidFill>
              <a:schemeClr val="tx1"/>
            </a:solidFill>
          </a:ln>
        </p:spPr>
        <p:txBody>
          <a:bodyPr wrap="none" rtlCol="0">
            <a:spAutoFit/>
          </a:bodyPr>
          <a:lstStyle/>
          <a:p>
            <a:pPr algn="ctr"/>
            <a:r>
              <a:rPr lang="en-US" sz="2400" dirty="0" smtClean="0"/>
              <a:t>Blocks E3</a:t>
            </a:r>
          </a:p>
          <a:p>
            <a:pPr algn="ctr"/>
            <a:r>
              <a:rPr lang="en-US" sz="2400" dirty="0" smtClean="0"/>
              <a:t>interaction</a:t>
            </a:r>
            <a:endParaRPr lang="en-US" sz="2400" dirty="0"/>
          </a:p>
        </p:txBody>
      </p:sp>
      <p:sp>
        <p:nvSpPr>
          <p:cNvPr id="37" name="TextBox 36"/>
          <p:cNvSpPr txBox="1"/>
          <p:nvPr/>
        </p:nvSpPr>
        <p:spPr>
          <a:xfrm>
            <a:off x="4953000" y="4724400"/>
            <a:ext cx="1825970" cy="1200329"/>
          </a:xfrm>
          <a:prstGeom prst="rect">
            <a:avLst/>
          </a:prstGeom>
          <a:solidFill>
            <a:srgbClr val="FFFF00"/>
          </a:solidFill>
          <a:ln>
            <a:solidFill>
              <a:schemeClr val="tx1"/>
            </a:solidFill>
          </a:ln>
        </p:spPr>
        <p:txBody>
          <a:bodyPr wrap="square" rtlCol="0">
            <a:spAutoFit/>
          </a:bodyPr>
          <a:lstStyle/>
          <a:p>
            <a:pPr algn="ctr"/>
            <a:r>
              <a:rPr lang="en-US" sz="2400" dirty="0" smtClean="0"/>
              <a:t>Regulates Target Interaction</a:t>
            </a:r>
            <a:endParaRPr lang="en-US" sz="2400" dirty="0"/>
          </a:p>
        </p:txBody>
      </p:sp>
      <p:sp>
        <p:nvSpPr>
          <p:cNvPr id="38" name="TextBox 37"/>
          <p:cNvSpPr txBox="1"/>
          <p:nvPr/>
        </p:nvSpPr>
        <p:spPr>
          <a:xfrm>
            <a:off x="6705600" y="6336268"/>
            <a:ext cx="2138727" cy="369332"/>
          </a:xfrm>
          <a:prstGeom prst="rect">
            <a:avLst/>
          </a:prstGeom>
          <a:noFill/>
        </p:spPr>
        <p:txBody>
          <a:bodyPr wrap="none" rtlCol="0">
            <a:spAutoFit/>
          </a:bodyPr>
          <a:lstStyle/>
          <a:p>
            <a:r>
              <a:rPr lang="en-US" dirty="0" err="1" smtClean="0"/>
              <a:t>PubMed</a:t>
            </a:r>
            <a:r>
              <a:rPr lang="en-US" dirty="0" smtClean="0"/>
              <a:t>:  21444718 </a:t>
            </a:r>
            <a:endParaRPr lang="en-US"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Sumo-</a:t>
            </a:r>
            <a:r>
              <a:rPr lang="en-US" dirty="0" err="1" smtClean="0"/>
              <a:t>Ligase</a:t>
            </a:r>
            <a:r>
              <a:rPr lang="en-US" dirty="0"/>
              <a:t> </a:t>
            </a:r>
            <a:r>
              <a:rPr lang="en-US" dirty="0" smtClean="0"/>
              <a:t>Structure Function </a:t>
            </a:r>
            <a:endParaRPr lang="en-US" dirty="0"/>
          </a:p>
        </p:txBody>
      </p:sp>
      <p:sp>
        <p:nvSpPr>
          <p:cNvPr id="9" name="TextBox 8"/>
          <p:cNvSpPr txBox="1"/>
          <p:nvPr/>
        </p:nvSpPr>
        <p:spPr>
          <a:xfrm>
            <a:off x="4191000" y="1752600"/>
            <a:ext cx="930063" cy="830997"/>
          </a:xfrm>
          <a:prstGeom prst="rect">
            <a:avLst/>
          </a:prstGeom>
          <a:noFill/>
        </p:spPr>
        <p:txBody>
          <a:bodyPr wrap="none" rtlCol="0">
            <a:spAutoFit/>
          </a:bodyPr>
          <a:lstStyle/>
          <a:p>
            <a:pPr algn="ctr"/>
            <a:r>
              <a:rPr lang="en-US" sz="2400" dirty="0" smtClean="0">
                <a:solidFill>
                  <a:srgbClr val="00B050"/>
                </a:solidFill>
              </a:rPr>
              <a:t>E2:</a:t>
            </a:r>
          </a:p>
          <a:p>
            <a:pPr algn="ctr"/>
            <a:r>
              <a:rPr lang="en-US" sz="2400" dirty="0" smtClean="0">
                <a:solidFill>
                  <a:srgbClr val="00B050"/>
                </a:solidFill>
              </a:rPr>
              <a:t>Ube2I</a:t>
            </a:r>
            <a:endParaRPr lang="en-US" sz="2400" dirty="0">
              <a:solidFill>
                <a:srgbClr val="00B050"/>
              </a:solidFill>
            </a:endParaRPr>
          </a:p>
        </p:txBody>
      </p:sp>
      <p:sp>
        <p:nvSpPr>
          <p:cNvPr id="10" name="TextBox 9"/>
          <p:cNvSpPr txBox="1"/>
          <p:nvPr/>
        </p:nvSpPr>
        <p:spPr>
          <a:xfrm>
            <a:off x="6781800" y="2514600"/>
            <a:ext cx="1505540" cy="830997"/>
          </a:xfrm>
          <a:prstGeom prst="rect">
            <a:avLst/>
          </a:prstGeom>
          <a:noFill/>
        </p:spPr>
        <p:txBody>
          <a:bodyPr wrap="none" rtlCol="0">
            <a:spAutoFit/>
          </a:bodyPr>
          <a:lstStyle/>
          <a:p>
            <a:pPr algn="ctr"/>
            <a:r>
              <a:rPr lang="en-US" sz="2400" dirty="0" smtClean="0">
                <a:solidFill>
                  <a:srgbClr val="CC00CC"/>
                </a:solidFill>
              </a:rPr>
              <a:t>Substrate</a:t>
            </a:r>
          </a:p>
          <a:p>
            <a:pPr algn="ctr"/>
            <a:r>
              <a:rPr lang="en-US" sz="2400" dirty="0" smtClean="0">
                <a:solidFill>
                  <a:srgbClr val="CC00CC"/>
                </a:solidFill>
              </a:rPr>
              <a:t>(RanGap1)</a:t>
            </a:r>
            <a:endParaRPr lang="en-US" sz="2400" dirty="0">
              <a:solidFill>
                <a:srgbClr val="CC00CC"/>
              </a:solidFill>
            </a:endParaRPr>
          </a:p>
        </p:txBody>
      </p:sp>
      <p:sp>
        <p:nvSpPr>
          <p:cNvPr id="11" name="TextBox 10"/>
          <p:cNvSpPr txBox="1"/>
          <p:nvPr/>
        </p:nvSpPr>
        <p:spPr>
          <a:xfrm>
            <a:off x="533400" y="2743200"/>
            <a:ext cx="1435008" cy="830997"/>
          </a:xfrm>
          <a:prstGeom prst="rect">
            <a:avLst/>
          </a:prstGeom>
          <a:noFill/>
        </p:spPr>
        <p:txBody>
          <a:bodyPr wrap="none" rtlCol="0">
            <a:spAutoFit/>
          </a:bodyPr>
          <a:lstStyle/>
          <a:p>
            <a:pPr algn="ctr"/>
            <a:r>
              <a:rPr lang="en-US" sz="2400" dirty="0" smtClean="0">
                <a:solidFill>
                  <a:srgbClr val="CCCC00"/>
                </a:solidFill>
              </a:rPr>
              <a:t>E3:</a:t>
            </a:r>
          </a:p>
          <a:p>
            <a:pPr algn="ctr"/>
            <a:r>
              <a:rPr lang="en-US" sz="2400" dirty="0">
                <a:solidFill>
                  <a:srgbClr val="CCCC00"/>
                </a:solidFill>
              </a:rPr>
              <a:t>IR1-M-IR2</a:t>
            </a:r>
          </a:p>
        </p:txBody>
      </p:sp>
      <p:sp>
        <p:nvSpPr>
          <p:cNvPr id="12" name="Rectangle 11"/>
          <p:cNvSpPr/>
          <p:nvPr/>
        </p:nvSpPr>
        <p:spPr>
          <a:xfrm>
            <a:off x="2971800" y="1295400"/>
            <a:ext cx="1050288" cy="461665"/>
          </a:xfrm>
          <a:prstGeom prst="rect">
            <a:avLst/>
          </a:prstGeom>
        </p:spPr>
        <p:txBody>
          <a:bodyPr wrap="none">
            <a:spAutoFit/>
          </a:bodyPr>
          <a:lstStyle/>
          <a:p>
            <a:r>
              <a:rPr lang="en-US" sz="2400" dirty="0" smtClean="0">
                <a:solidFill>
                  <a:srgbClr val="33CCCC"/>
                </a:solidFill>
              </a:rPr>
              <a:t>Sumo2</a:t>
            </a:r>
            <a:endParaRPr lang="en-US" sz="2400" dirty="0">
              <a:solidFill>
                <a:srgbClr val="33CCCC"/>
              </a:solidFill>
            </a:endParaRPr>
          </a:p>
        </p:txBody>
      </p:sp>
      <p:pic>
        <p:nvPicPr>
          <p:cNvPr id="13" name="Picture 12" descr="sub3.png"/>
          <p:cNvPicPr>
            <a:picLocks noChangeAspect="1"/>
          </p:cNvPicPr>
          <p:nvPr/>
        </p:nvPicPr>
        <p:blipFill>
          <a:blip r:embed="rId2" cstate="print"/>
          <a:stretch>
            <a:fillRect/>
          </a:stretch>
        </p:blipFill>
        <p:spPr>
          <a:xfrm>
            <a:off x="1905000" y="1600200"/>
            <a:ext cx="5486411" cy="4114809"/>
          </a:xfrm>
          <a:prstGeom prst="rect">
            <a:avLst/>
          </a:prstGeom>
        </p:spPr>
      </p:pic>
      <p:sp>
        <p:nvSpPr>
          <p:cNvPr id="15" name="TextBox 14"/>
          <p:cNvSpPr txBox="1"/>
          <p:nvPr/>
        </p:nvSpPr>
        <p:spPr>
          <a:xfrm>
            <a:off x="2209800" y="5029200"/>
            <a:ext cx="538930" cy="369332"/>
          </a:xfrm>
          <a:prstGeom prst="rect">
            <a:avLst/>
          </a:prstGeom>
          <a:noFill/>
        </p:spPr>
        <p:txBody>
          <a:bodyPr wrap="none" rtlCol="0">
            <a:spAutoFit/>
          </a:bodyPr>
          <a:lstStyle/>
          <a:p>
            <a:r>
              <a:rPr lang="en-US" dirty="0" smtClean="0">
                <a:solidFill>
                  <a:srgbClr val="3366FF"/>
                </a:solidFill>
              </a:rPr>
              <a:t>K14</a:t>
            </a:r>
            <a:endParaRPr lang="en-US" dirty="0">
              <a:solidFill>
                <a:srgbClr val="3366FF"/>
              </a:solidFill>
            </a:endParaRPr>
          </a:p>
        </p:txBody>
      </p:sp>
      <p:sp>
        <p:nvSpPr>
          <p:cNvPr id="17" name="TextBox 16"/>
          <p:cNvSpPr txBox="1"/>
          <p:nvPr/>
        </p:nvSpPr>
        <p:spPr>
          <a:xfrm>
            <a:off x="3886200" y="5257800"/>
            <a:ext cx="545342" cy="369332"/>
          </a:xfrm>
          <a:prstGeom prst="rect">
            <a:avLst/>
          </a:prstGeom>
          <a:noFill/>
        </p:spPr>
        <p:txBody>
          <a:bodyPr wrap="none" rtlCol="0">
            <a:spAutoFit/>
          </a:bodyPr>
          <a:lstStyle/>
          <a:p>
            <a:r>
              <a:rPr lang="en-US" b="1" dirty="0" smtClean="0">
                <a:solidFill>
                  <a:srgbClr val="3366FF"/>
                </a:solidFill>
              </a:rPr>
              <a:t>K65</a:t>
            </a:r>
            <a:endParaRPr lang="en-US" b="1" dirty="0">
              <a:solidFill>
                <a:srgbClr val="3366FF"/>
              </a:solidFill>
            </a:endParaRPr>
          </a:p>
        </p:txBody>
      </p:sp>
      <p:sp>
        <p:nvSpPr>
          <p:cNvPr id="18" name="TextBox 17"/>
          <p:cNvSpPr txBox="1"/>
          <p:nvPr/>
        </p:nvSpPr>
        <p:spPr>
          <a:xfrm>
            <a:off x="4191000" y="4724400"/>
            <a:ext cx="538930" cy="369332"/>
          </a:xfrm>
          <a:prstGeom prst="rect">
            <a:avLst/>
          </a:prstGeom>
          <a:noFill/>
        </p:spPr>
        <p:txBody>
          <a:bodyPr wrap="none" rtlCol="0">
            <a:spAutoFit/>
          </a:bodyPr>
          <a:lstStyle/>
          <a:p>
            <a:r>
              <a:rPr lang="en-US" dirty="0" smtClean="0">
                <a:solidFill>
                  <a:srgbClr val="3366FF"/>
                </a:solidFill>
              </a:rPr>
              <a:t>K74</a:t>
            </a:r>
            <a:endParaRPr lang="en-US" dirty="0">
              <a:solidFill>
                <a:srgbClr val="3366FF"/>
              </a:solidFill>
            </a:endParaRPr>
          </a:p>
        </p:txBody>
      </p:sp>
      <p:sp>
        <p:nvSpPr>
          <p:cNvPr id="19" name="TextBox 18"/>
          <p:cNvSpPr txBox="1"/>
          <p:nvPr/>
        </p:nvSpPr>
        <p:spPr>
          <a:xfrm>
            <a:off x="3733800" y="2667000"/>
            <a:ext cx="530915" cy="369332"/>
          </a:xfrm>
          <a:prstGeom prst="rect">
            <a:avLst/>
          </a:prstGeom>
          <a:noFill/>
        </p:spPr>
        <p:txBody>
          <a:bodyPr wrap="none" rtlCol="0">
            <a:spAutoFit/>
          </a:bodyPr>
          <a:lstStyle/>
          <a:p>
            <a:r>
              <a:rPr lang="en-US" dirty="0" smtClean="0">
                <a:solidFill>
                  <a:srgbClr val="3366FF"/>
                </a:solidFill>
              </a:rPr>
              <a:t>E98</a:t>
            </a:r>
            <a:endParaRPr lang="en-US" dirty="0">
              <a:solidFill>
                <a:srgbClr val="3366FF"/>
              </a:solidFill>
            </a:endParaRPr>
          </a:p>
        </p:txBody>
      </p:sp>
      <p:sp>
        <p:nvSpPr>
          <p:cNvPr id="20" name="TextBox 19"/>
          <p:cNvSpPr txBox="1"/>
          <p:nvPr/>
        </p:nvSpPr>
        <p:spPr>
          <a:xfrm>
            <a:off x="4724400" y="4724400"/>
            <a:ext cx="530915" cy="369332"/>
          </a:xfrm>
          <a:prstGeom prst="rect">
            <a:avLst/>
          </a:prstGeom>
          <a:noFill/>
        </p:spPr>
        <p:txBody>
          <a:bodyPr wrap="none" rtlCol="0">
            <a:spAutoFit/>
          </a:bodyPr>
          <a:lstStyle/>
          <a:p>
            <a:r>
              <a:rPr lang="en-US" dirty="0" smtClean="0">
                <a:solidFill>
                  <a:srgbClr val="3366FF"/>
                </a:solidFill>
              </a:rPr>
              <a:t>T91</a:t>
            </a:r>
            <a:endParaRPr lang="en-US" dirty="0">
              <a:solidFill>
                <a:srgbClr val="3366FF"/>
              </a:solidFill>
            </a:endParaRPr>
          </a:p>
        </p:txBody>
      </p:sp>
      <p:sp>
        <p:nvSpPr>
          <p:cNvPr id="21" name="TextBox 20"/>
          <p:cNvSpPr txBox="1"/>
          <p:nvPr/>
        </p:nvSpPr>
        <p:spPr>
          <a:xfrm>
            <a:off x="4267200" y="2514600"/>
            <a:ext cx="655949" cy="369332"/>
          </a:xfrm>
          <a:prstGeom prst="rect">
            <a:avLst/>
          </a:prstGeom>
          <a:noFill/>
        </p:spPr>
        <p:txBody>
          <a:bodyPr wrap="none" rtlCol="0">
            <a:spAutoFit/>
          </a:bodyPr>
          <a:lstStyle/>
          <a:p>
            <a:r>
              <a:rPr lang="en-US" dirty="0" smtClean="0">
                <a:solidFill>
                  <a:srgbClr val="3366FF"/>
                </a:solidFill>
              </a:rPr>
              <a:t>K101</a:t>
            </a:r>
            <a:endParaRPr lang="en-US" dirty="0">
              <a:solidFill>
                <a:srgbClr val="3366FF"/>
              </a:solidFill>
            </a:endParaRPr>
          </a:p>
        </p:txBody>
      </p:sp>
      <p:cxnSp>
        <p:nvCxnSpPr>
          <p:cNvPr id="23" name="Straight Connector 22"/>
          <p:cNvCxnSpPr>
            <a:stCxn id="15" idx="0"/>
          </p:cNvCxnSpPr>
          <p:nvPr/>
        </p:nvCxnSpPr>
        <p:spPr>
          <a:xfrm flipV="1">
            <a:off x="2479265" y="4876800"/>
            <a:ext cx="263935" cy="152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17" idx="0"/>
          </p:cNvCxnSpPr>
          <p:nvPr/>
        </p:nvCxnSpPr>
        <p:spPr>
          <a:xfrm flipH="1" flipV="1">
            <a:off x="4038601" y="4953000"/>
            <a:ext cx="120270" cy="304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endCxn id="18" idx="0"/>
          </p:cNvCxnSpPr>
          <p:nvPr/>
        </p:nvCxnSpPr>
        <p:spPr>
          <a:xfrm>
            <a:off x="4267200" y="4495800"/>
            <a:ext cx="193265"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endCxn id="20" idx="0"/>
          </p:cNvCxnSpPr>
          <p:nvPr/>
        </p:nvCxnSpPr>
        <p:spPr>
          <a:xfrm>
            <a:off x="4495800" y="4343400"/>
            <a:ext cx="494058" cy="381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9" idx="2"/>
          </p:cNvCxnSpPr>
          <p:nvPr/>
        </p:nvCxnSpPr>
        <p:spPr>
          <a:xfrm>
            <a:off x="3999258" y="3036332"/>
            <a:ext cx="267942" cy="9260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21" idx="2"/>
          </p:cNvCxnSpPr>
          <p:nvPr/>
        </p:nvCxnSpPr>
        <p:spPr>
          <a:xfrm flipH="1">
            <a:off x="4419600" y="2883932"/>
            <a:ext cx="175575" cy="6974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3692886" y="5574268"/>
            <a:ext cx="1207254" cy="369332"/>
          </a:xfrm>
          <a:prstGeom prst="rect">
            <a:avLst/>
          </a:prstGeom>
          <a:noFill/>
        </p:spPr>
        <p:txBody>
          <a:bodyPr wrap="none" rtlCol="0">
            <a:spAutoFit/>
          </a:bodyPr>
          <a:lstStyle/>
          <a:p>
            <a:r>
              <a:rPr lang="en-US" b="1" dirty="0" smtClean="0">
                <a:solidFill>
                  <a:srgbClr val="3366FF"/>
                </a:solidFill>
              </a:rPr>
              <a:t>Acetylated</a:t>
            </a:r>
            <a:endParaRPr lang="en-US" b="1" dirty="0">
              <a:solidFill>
                <a:srgbClr val="3366FF"/>
              </a:solidFill>
            </a:endParaRPr>
          </a:p>
        </p:txBody>
      </p:sp>
      <p:sp>
        <p:nvSpPr>
          <p:cNvPr id="22" name="TextBox 21"/>
          <p:cNvSpPr txBox="1"/>
          <p:nvPr/>
        </p:nvSpPr>
        <p:spPr>
          <a:xfrm>
            <a:off x="5562600" y="990600"/>
            <a:ext cx="1563185" cy="1569660"/>
          </a:xfrm>
          <a:prstGeom prst="rect">
            <a:avLst/>
          </a:prstGeom>
          <a:noFill/>
          <a:ln>
            <a:noFill/>
          </a:ln>
        </p:spPr>
        <p:txBody>
          <a:bodyPr wrap="none" rtlCol="0">
            <a:spAutoFit/>
          </a:bodyPr>
          <a:lstStyle/>
          <a:p>
            <a:pPr algn="ctr"/>
            <a:r>
              <a:rPr lang="en-US" sz="2400" dirty="0" smtClean="0">
                <a:solidFill>
                  <a:schemeClr val="bg1"/>
                </a:solidFill>
              </a:rPr>
              <a:t>Surface</a:t>
            </a:r>
          </a:p>
          <a:p>
            <a:pPr algn="ctr"/>
            <a:r>
              <a:rPr lang="en-US" sz="2400" dirty="0" smtClean="0">
                <a:solidFill>
                  <a:schemeClr val="bg1"/>
                </a:solidFill>
              </a:rPr>
              <a:t>colored by </a:t>
            </a:r>
          </a:p>
          <a:p>
            <a:pPr algn="ctr"/>
            <a:r>
              <a:rPr lang="en-US" sz="2400" dirty="0" smtClean="0">
                <a:solidFill>
                  <a:srgbClr val="3366FF"/>
                </a:solidFill>
              </a:rPr>
              <a:t>activating </a:t>
            </a:r>
          </a:p>
          <a:p>
            <a:pPr algn="ctr"/>
            <a:r>
              <a:rPr lang="en-US" sz="2400" dirty="0" smtClean="0">
                <a:solidFill>
                  <a:srgbClr val="3366FF"/>
                </a:solidFill>
              </a:rPr>
              <a:t>mutations</a:t>
            </a:r>
            <a:endParaRPr lang="en-US" sz="2400" dirty="0">
              <a:solidFill>
                <a:srgbClr val="3366FF"/>
              </a:solidFill>
            </a:endParaRPr>
          </a:p>
        </p:txBody>
      </p:sp>
      <p:sp>
        <p:nvSpPr>
          <p:cNvPr id="24" name="TextBox 23"/>
          <p:cNvSpPr txBox="1"/>
          <p:nvPr/>
        </p:nvSpPr>
        <p:spPr>
          <a:xfrm>
            <a:off x="6705600" y="6324600"/>
            <a:ext cx="2032929" cy="369332"/>
          </a:xfrm>
          <a:prstGeom prst="rect">
            <a:avLst/>
          </a:prstGeom>
          <a:noFill/>
        </p:spPr>
        <p:txBody>
          <a:bodyPr wrap="none" rtlCol="0">
            <a:spAutoFit/>
          </a:bodyPr>
          <a:lstStyle/>
          <a:p>
            <a:r>
              <a:rPr lang="en-US" dirty="0" err="1" smtClean="0"/>
              <a:t>PubMed</a:t>
            </a:r>
            <a:r>
              <a:rPr lang="en-US" dirty="0" smtClean="0"/>
              <a:t>: 22194619</a:t>
            </a:r>
            <a:endParaRPr lang="en-US"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Sumo-</a:t>
            </a:r>
            <a:r>
              <a:rPr lang="en-US" dirty="0" err="1" smtClean="0"/>
              <a:t>Ligase</a:t>
            </a:r>
            <a:r>
              <a:rPr lang="en-US" dirty="0"/>
              <a:t> </a:t>
            </a:r>
            <a:r>
              <a:rPr lang="en-US" dirty="0" smtClean="0"/>
              <a:t>Structure Function </a:t>
            </a:r>
            <a:endParaRPr lang="en-US" dirty="0"/>
          </a:p>
        </p:txBody>
      </p:sp>
      <p:sp>
        <p:nvSpPr>
          <p:cNvPr id="9" name="TextBox 8"/>
          <p:cNvSpPr txBox="1"/>
          <p:nvPr/>
        </p:nvSpPr>
        <p:spPr>
          <a:xfrm>
            <a:off x="4191000" y="1752600"/>
            <a:ext cx="930063" cy="830997"/>
          </a:xfrm>
          <a:prstGeom prst="rect">
            <a:avLst/>
          </a:prstGeom>
          <a:noFill/>
        </p:spPr>
        <p:txBody>
          <a:bodyPr wrap="none" rtlCol="0">
            <a:spAutoFit/>
          </a:bodyPr>
          <a:lstStyle/>
          <a:p>
            <a:pPr algn="ctr"/>
            <a:r>
              <a:rPr lang="en-US" sz="2400" dirty="0" smtClean="0">
                <a:solidFill>
                  <a:srgbClr val="00B050"/>
                </a:solidFill>
              </a:rPr>
              <a:t>E2:</a:t>
            </a:r>
          </a:p>
          <a:p>
            <a:pPr algn="ctr"/>
            <a:r>
              <a:rPr lang="en-US" sz="2400" dirty="0" smtClean="0">
                <a:solidFill>
                  <a:srgbClr val="00B050"/>
                </a:solidFill>
              </a:rPr>
              <a:t>Ube2I</a:t>
            </a:r>
            <a:endParaRPr lang="en-US" sz="2400" dirty="0">
              <a:solidFill>
                <a:srgbClr val="00B050"/>
              </a:solidFill>
            </a:endParaRPr>
          </a:p>
        </p:txBody>
      </p:sp>
      <p:sp>
        <p:nvSpPr>
          <p:cNvPr id="10" name="TextBox 9"/>
          <p:cNvSpPr txBox="1"/>
          <p:nvPr/>
        </p:nvSpPr>
        <p:spPr>
          <a:xfrm>
            <a:off x="6781800" y="2514600"/>
            <a:ext cx="1505540" cy="830997"/>
          </a:xfrm>
          <a:prstGeom prst="rect">
            <a:avLst/>
          </a:prstGeom>
          <a:noFill/>
        </p:spPr>
        <p:txBody>
          <a:bodyPr wrap="none" rtlCol="0">
            <a:spAutoFit/>
          </a:bodyPr>
          <a:lstStyle/>
          <a:p>
            <a:pPr algn="ctr"/>
            <a:r>
              <a:rPr lang="en-US" sz="2400" dirty="0" smtClean="0">
                <a:solidFill>
                  <a:srgbClr val="CC00CC"/>
                </a:solidFill>
              </a:rPr>
              <a:t>Substrate</a:t>
            </a:r>
          </a:p>
          <a:p>
            <a:pPr algn="ctr"/>
            <a:r>
              <a:rPr lang="en-US" sz="2400" dirty="0" smtClean="0">
                <a:solidFill>
                  <a:srgbClr val="CC00CC"/>
                </a:solidFill>
              </a:rPr>
              <a:t>(RanGap1)</a:t>
            </a:r>
            <a:endParaRPr lang="en-US" sz="2400" dirty="0">
              <a:solidFill>
                <a:srgbClr val="CC00CC"/>
              </a:solidFill>
            </a:endParaRPr>
          </a:p>
        </p:txBody>
      </p:sp>
      <p:sp>
        <p:nvSpPr>
          <p:cNvPr id="11" name="TextBox 10"/>
          <p:cNvSpPr txBox="1"/>
          <p:nvPr/>
        </p:nvSpPr>
        <p:spPr>
          <a:xfrm>
            <a:off x="533400" y="2743200"/>
            <a:ext cx="1435008" cy="830997"/>
          </a:xfrm>
          <a:prstGeom prst="rect">
            <a:avLst/>
          </a:prstGeom>
          <a:noFill/>
        </p:spPr>
        <p:txBody>
          <a:bodyPr wrap="none" rtlCol="0">
            <a:spAutoFit/>
          </a:bodyPr>
          <a:lstStyle/>
          <a:p>
            <a:pPr algn="ctr"/>
            <a:r>
              <a:rPr lang="en-US" sz="2400" dirty="0" smtClean="0">
                <a:solidFill>
                  <a:srgbClr val="CCCC00"/>
                </a:solidFill>
              </a:rPr>
              <a:t>E3:</a:t>
            </a:r>
          </a:p>
          <a:p>
            <a:pPr algn="ctr"/>
            <a:r>
              <a:rPr lang="en-US" sz="2400" dirty="0">
                <a:solidFill>
                  <a:srgbClr val="CCCC00"/>
                </a:solidFill>
              </a:rPr>
              <a:t>IR1-M-IR2</a:t>
            </a:r>
          </a:p>
        </p:txBody>
      </p:sp>
      <p:sp>
        <p:nvSpPr>
          <p:cNvPr id="12" name="Rectangle 11"/>
          <p:cNvSpPr/>
          <p:nvPr/>
        </p:nvSpPr>
        <p:spPr>
          <a:xfrm>
            <a:off x="2971800" y="1295400"/>
            <a:ext cx="1050288" cy="461665"/>
          </a:xfrm>
          <a:prstGeom prst="rect">
            <a:avLst/>
          </a:prstGeom>
        </p:spPr>
        <p:txBody>
          <a:bodyPr wrap="none">
            <a:spAutoFit/>
          </a:bodyPr>
          <a:lstStyle/>
          <a:p>
            <a:r>
              <a:rPr lang="en-US" sz="2400" dirty="0" smtClean="0">
                <a:solidFill>
                  <a:srgbClr val="33CCCC"/>
                </a:solidFill>
              </a:rPr>
              <a:t>Sumo2</a:t>
            </a:r>
            <a:endParaRPr lang="en-US" sz="2400" dirty="0">
              <a:solidFill>
                <a:srgbClr val="33CCCC"/>
              </a:solidFill>
            </a:endParaRPr>
          </a:p>
        </p:txBody>
      </p:sp>
      <p:pic>
        <p:nvPicPr>
          <p:cNvPr id="13" name="Picture 12" descr="sub3.png"/>
          <p:cNvPicPr>
            <a:picLocks noChangeAspect="1"/>
          </p:cNvPicPr>
          <p:nvPr/>
        </p:nvPicPr>
        <p:blipFill>
          <a:blip r:embed="rId2" cstate="print"/>
          <a:stretch>
            <a:fillRect/>
          </a:stretch>
        </p:blipFill>
        <p:spPr>
          <a:xfrm>
            <a:off x="1905000" y="1600200"/>
            <a:ext cx="5486411" cy="4114809"/>
          </a:xfrm>
          <a:prstGeom prst="rect">
            <a:avLst/>
          </a:prstGeom>
        </p:spPr>
      </p:pic>
      <p:sp>
        <p:nvSpPr>
          <p:cNvPr id="15" name="TextBox 14"/>
          <p:cNvSpPr txBox="1"/>
          <p:nvPr/>
        </p:nvSpPr>
        <p:spPr>
          <a:xfrm>
            <a:off x="2209800" y="5029200"/>
            <a:ext cx="538930" cy="369332"/>
          </a:xfrm>
          <a:prstGeom prst="rect">
            <a:avLst/>
          </a:prstGeom>
          <a:noFill/>
        </p:spPr>
        <p:txBody>
          <a:bodyPr wrap="none" rtlCol="0">
            <a:spAutoFit/>
          </a:bodyPr>
          <a:lstStyle/>
          <a:p>
            <a:r>
              <a:rPr lang="en-US" dirty="0" smtClean="0">
                <a:solidFill>
                  <a:srgbClr val="3366FF"/>
                </a:solidFill>
              </a:rPr>
              <a:t>K14</a:t>
            </a:r>
            <a:endParaRPr lang="en-US" dirty="0">
              <a:solidFill>
                <a:srgbClr val="3366FF"/>
              </a:solidFill>
            </a:endParaRPr>
          </a:p>
        </p:txBody>
      </p:sp>
      <p:sp>
        <p:nvSpPr>
          <p:cNvPr id="17" name="TextBox 16"/>
          <p:cNvSpPr txBox="1"/>
          <p:nvPr/>
        </p:nvSpPr>
        <p:spPr>
          <a:xfrm>
            <a:off x="3886200" y="5257800"/>
            <a:ext cx="545342" cy="369332"/>
          </a:xfrm>
          <a:prstGeom prst="rect">
            <a:avLst/>
          </a:prstGeom>
          <a:noFill/>
        </p:spPr>
        <p:txBody>
          <a:bodyPr wrap="none" rtlCol="0">
            <a:spAutoFit/>
          </a:bodyPr>
          <a:lstStyle/>
          <a:p>
            <a:r>
              <a:rPr lang="en-US" dirty="0" smtClean="0">
                <a:solidFill>
                  <a:srgbClr val="3366FF"/>
                </a:solidFill>
              </a:rPr>
              <a:t>K65</a:t>
            </a:r>
            <a:endParaRPr lang="en-US" dirty="0">
              <a:solidFill>
                <a:srgbClr val="3366FF"/>
              </a:solidFill>
            </a:endParaRPr>
          </a:p>
        </p:txBody>
      </p:sp>
      <p:sp>
        <p:nvSpPr>
          <p:cNvPr id="18" name="TextBox 17"/>
          <p:cNvSpPr txBox="1"/>
          <p:nvPr/>
        </p:nvSpPr>
        <p:spPr>
          <a:xfrm>
            <a:off x="4191000" y="4724400"/>
            <a:ext cx="545342" cy="369332"/>
          </a:xfrm>
          <a:prstGeom prst="rect">
            <a:avLst/>
          </a:prstGeom>
          <a:noFill/>
        </p:spPr>
        <p:txBody>
          <a:bodyPr wrap="none" rtlCol="0">
            <a:spAutoFit/>
          </a:bodyPr>
          <a:lstStyle/>
          <a:p>
            <a:r>
              <a:rPr lang="en-US" b="1" dirty="0" smtClean="0">
                <a:solidFill>
                  <a:srgbClr val="3366FF"/>
                </a:solidFill>
              </a:rPr>
              <a:t>K74</a:t>
            </a:r>
            <a:endParaRPr lang="en-US" b="1" dirty="0">
              <a:solidFill>
                <a:srgbClr val="3366FF"/>
              </a:solidFill>
            </a:endParaRPr>
          </a:p>
        </p:txBody>
      </p:sp>
      <p:sp>
        <p:nvSpPr>
          <p:cNvPr id="19" name="TextBox 18"/>
          <p:cNvSpPr txBox="1"/>
          <p:nvPr/>
        </p:nvSpPr>
        <p:spPr>
          <a:xfrm>
            <a:off x="3733800" y="2667000"/>
            <a:ext cx="530915" cy="369332"/>
          </a:xfrm>
          <a:prstGeom prst="rect">
            <a:avLst/>
          </a:prstGeom>
          <a:noFill/>
        </p:spPr>
        <p:txBody>
          <a:bodyPr wrap="none" rtlCol="0">
            <a:spAutoFit/>
          </a:bodyPr>
          <a:lstStyle/>
          <a:p>
            <a:r>
              <a:rPr lang="en-US" dirty="0" smtClean="0">
                <a:solidFill>
                  <a:srgbClr val="3366FF"/>
                </a:solidFill>
              </a:rPr>
              <a:t>E98</a:t>
            </a:r>
            <a:endParaRPr lang="en-US" dirty="0">
              <a:solidFill>
                <a:srgbClr val="3366FF"/>
              </a:solidFill>
            </a:endParaRPr>
          </a:p>
        </p:txBody>
      </p:sp>
      <p:sp>
        <p:nvSpPr>
          <p:cNvPr id="20" name="TextBox 19"/>
          <p:cNvSpPr txBox="1"/>
          <p:nvPr/>
        </p:nvSpPr>
        <p:spPr>
          <a:xfrm>
            <a:off x="4724400" y="4724400"/>
            <a:ext cx="530915" cy="369332"/>
          </a:xfrm>
          <a:prstGeom prst="rect">
            <a:avLst/>
          </a:prstGeom>
          <a:noFill/>
        </p:spPr>
        <p:txBody>
          <a:bodyPr wrap="none" rtlCol="0">
            <a:spAutoFit/>
          </a:bodyPr>
          <a:lstStyle/>
          <a:p>
            <a:r>
              <a:rPr lang="en-US" b="1" dirty="0" smtClean="0">
                <a:solidFill>
                  <a:srgbClr val="3366FF"/>
                </a:solidFill>
              </a:rPr>
              <a:t>T91</a:t>
            </a:r>
            <a:endParaRPr lang="en-US" b="1" dirty="0">
              <a:solidFill>
                <a:srgbClr val="3366FF"/>
              </a:solidFill>
            </a:endParaRPr>
          </a:p>
        </p:txBody>
      </p:sp>
      <p:sp>
        <p:nvSpPr>
          <p:cNvPr id="21" name="TextBox 20"/>
          <p:cNvSpPr txBox="1"/>
          <p:nvPr/>
        </p:nvSpPr>
        <p:spPr>
          <a:xfrm>
            <a:off x="4267200" y="2514600"/>
            <a:ext cx="662361" cy="369332"/>
          </a:xfrm>
          <a:prstGeom prst="rect">
            <a:avLst/>
          </a:prstGeom>
          <a:noFill/>
        </p:spPr>
        <p:txBody>
          <a:bodyPr wrap="none" rtlCol="0">
            <a:spAutoFit/>
          </a:bodyPr>
          <a:lstStyle/>
          <a:p>
            <a:r>
              <a:rPr lang="en-US" b="1" dirty="0" smtClean="0">
                <a:solidFill>
                  <a:srgbClr val="3366FF"/>
                </a:solidFill>
              </a:rPr>
              <a:t>K101</a:t>
            </a:r>
            <a:endParaRPr lang="en-US" b="1" dirty="0">
              <a:solidFill>
                <a:srgbClr val="3366FF"/>
              </a:solidFill>
            </a:endParaRPr>
          </a:p>
        </p:txBody>
      </p:sp>
      <p:cxnSp>
        <p:nvCxnSpPr>
          <p:cNvPr id="23" name="Straight Connector 22"/>
          <p:cNvCxnSpPr>
            <a:stCxn id="15" idx="0"/>
          </p:cNvCxnSpPr>
          <p:nvPr/>
        </p:nvCxnSpPr>
        <p:spPr>
          <a:xfrm flipV="1">
            <a:off x="2479265" y="4876800"/>
            <a:ext cx="263935" cy="152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17" idx="0"/>
          </p:cNvCxnSpPr>
          <p:nvPr/>
        </p:nvCxnSpPr>
        <p:spPr>
          <a:xfrm flipH="1" flipV="1">
            <a:off x="4038601" y="4953000"/>
            <a:ext cx="120270" cy="304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endCxn id="18" idx="0"/>
          </p:cNvCxnSpPr>
          <p:nvPr/>
        </p:nvCxnSpPr>
        <p:spPr>
          <a:xfrm>
            <a:off x="4267200" y="4495800"/>
            <a:ext cx="196471"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endCxn id="20" idx="0"/>
          </p:cNvCxnSpPr>
          <p:nvPr/>
        </p:nvCxnSpPr>
        <p:spPr>
          <a:xfrm>
            <a:off x="4495800" y="4343400"/>
            <a:ext cx="494058" cy="381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9" idx="2"/>
          </p:cNvCxnSpPr>
          <p:nvPr/>
        </p:nvCxnSpPr>
        <p:spPr>
          <a:xfrm>
            <a:off x="3999258" y="3036332"/>
            <a:ext cx="267942" cy="9260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21" idx="2"/>
          </p:cNvCxnSpPr>
          <p:nvPr/>
        </p:nvCxnSpPr>
        <p:spPr>
          <a:xfrm flipH="1">
            <a:off x="4419601" y="2883932"/>
            <a:ext cx="178780" cy="6974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4648200" y="5105400"/>
            <a:ext cx="1156086" cy="646331"/>
          </a:xfrm>
          <a:prstGeom prst="rect">
            <a:avLst/>
          </a:prstGeom>
          <a:noFill/>
        </p:spPr>
        <p:txBody>
          <a:bodyPr wrap="none" rtlCol="0">
            <a:spAutoFit/>
          </a:bodyPr>
          <a:lstStyle/>
          <a:p>
            <a:r>
              <a:rPr lang="en-US" b="1" dirty="0" smtClean="0">
                <a:solidFill>
                  <a:srgbClr val="3366FF"/>
                </a:solidFill>
              </a:rPr>
              <a:t>Substrate </a:t>
            </a:r>
          </a:p>
          <a:p>
            <a:r>
              <a:rPr lang="en-US" b="1" dirty="0" smtClean="0">
                <a:solidFill>
                  <a:srgbClr val="3366FF"/>
                </a:solidFill>
              </a:rPr>
              <a:t>Specificity</a:t>
            </a:r>
            <a:endParaRPr lang="en-US" b="1" dirty="0">
              <a:solidFill>
                <a:srgbClr val="3366FF"/>
              </a:solidFill>
            </a:endParaRPr>
          </a:p>
        </p:txBody>
      </p:sp>
      <p:sp>
        <p:nvSpPr>
          <p:cNvPr id="22" name="TextBox 21"/>
          <p:cNvSpPr txBox="1"/>
          <p:nvPr/>
        </p:nvSpPr>
        <p:spPr>
          <a:xfrm>
            <a:off x="5562600" y="990600"/>
            <a:ext cx="1563185" cy="1569660"/>
          </a:xfrm>
          <a:prstGeom prst="rect">
            <a:avLst/>
          </a:prstGeom>
          <a:noFill/>
          <a:ln>
            <a:noFill/>
          </a:ln>
        </p:spPr>
        <p:txBody>
          <a:bodyPr wrap="none" rtlCol="0">
            <a:spAutoFit/>
          </a:bodyPr>
          <a:lstStyle/>
          <a:p>
            <a:pPr algn="ctr"/>
            <a:r>
              <a:rPr lang="en-US" sz="2400" dirty="0" smtClean="0">
                <a:solidFill>
                  <a:schemeClr val="bg1"/>
                </a:solidFill>
              </a:rPr>
              <a:t>Surface</a:t>
            </a:r>
          </a:p>
          <a:p>
            <a:pPr algn="ctr"/>
            <a:r>
              <a:rPr lang="en-US" sz="2400" dirty="0" smtClean="0">
                <a:solidFill>
                  <a:schemeClr val="bg1"/>
                </a:solidFill>
              </a:rPr>
              <a:t>colored by </a:t>
            </a:r>
          </a:p>
          <a:p>
            <a:pPr algn="ctr"/>
            <a:r>
              <a:rPr lang="en-US" sz="2400" dirty="0" smtClean="0">
                <a:solidFill>
                  <a:srgbClr val="3366FF"/>
                </a:solidFill>
              </a:rPr>
              <a:t>activating </a:t>
            </a:r>
          </a:p>
          <a:p>
            <a:pPr algn="ctr"/>
            <a:r>
              <a:rPr lang="en-US" sz="2400" dirty="0" smtClean="0">
                <a:solidFill>
                  <a:srgbClr val="3366FF"/>
                </a:solidFill>
              </a:rPr>
              <a:t>mutations</a:t>
            </a:r>
            <a:endParaRPr lang="en-US" sz="2400" dirty="0">
              <a:solidFill>
                <a:srgbClr val="3366FF"/>
              </a:solidFill>
            </a:endParaRPr>
          </a:p>
        </p:txBody>
      </p:sp>
      <p:sp>
        <p:nvSpPr>
          <p:cNvPr id="24" name="TextBox 23"/>
          <p:cNvSpPr txBox="1"/>
          <p:nvPr/>
        </p:nvSpPr>
        <p:spPr>
          <a:xfrm>
            <a:off x="6705600" y="6324600"/>
            <a:ext cx="2032929" cy="369332"/>
          </a:xfrm>
          <a:prstGeom prst="rect">
            <a:avLst/>
          </a:prstGeom>
          <a:noFill/>
        </p:spPr>
        <p:txBody>
          <a:bodyPr wrap="none" rtlCol="0">
            <a:spAutoFit/>
          </a:bodyPr>
          <a:lstStyle/>
          <a:p>
            <a:r>
              <a:rPr lang="en-US" dirty="0" err="1" smtClean="0"/>
              <a:t>PubMed</a:t>
            </a:r>
            <a:r>
              <a:rPr lang="en-US" dirty="0" smtClean="0"/>
              <a:t>: 22194619</a:t>
            </a:r>
            <a:endParaRPr lang="en-US"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sub4.png"/>
          <p:cNvPicPr>
            <a:picLocks noChangeAspect="1"/>
          </p:cNvPicPr>
          <p:nvPr/>
        </p:nvPicPr>
        <p:blipFill>
          <a:blip r:embed="rId2" cstate="print"/>
          <a:stretch>
            <a:fillRect/>
          </a:stretch>
        </p:blipFill>
        <p:spPr>
          <a:xfrm>
            <a:off x="1904989" y="1600191"/>
            <a:ext cx="5486411" cy="4114809"/>
          </a:xfrm>
          <a:prstGeom prst="rect">
            <a:avLst/>
          </a:prstGeom>
        </p:spPr>
      </p:pic>
      <p:sp>
        <p:nvSpPr>
          <p:cNvPr id="2" name="Title 1"/>
          <p:cNvSpPr>
            <a:spLocks noGrp="1"/>
          </p:cNvSpPr>
          <p:nvPr>
            <p:ph type="title"/>
          </p:nvPr>
        </p:nvSpPr>
        <p:spPr>
          <a:xfrm>
            <a:off x="457200" y="0"/>
            <a:ext cx="8229600" cy="1143000"/>
          </a:xfrm>
        </p:spPr>
        <p:txBody>
          <a:bodyPr>
            <a:normAutofit/>
          </a:bodyPr>
          <a:lstStyle/>
          <a:p>
            <a:r>
              <a:rPr lang="en-US" dirty="0" smtClean="0"/>
              <a:t>Sumo-</a:t>
            </a:r>
            <a:r>
              <a:rPr lang="en-US" dirty="0" err="1" smtClean="0"/>
              <a:t>Ligase</a:t>
            </a:r>
            <a:r>
              <a:rPr lang="en-US" dirty="0"/>
              <a:t> </a:t>
            </a:r>
            <a:r>
              <a:rPr lang="en-US" dirty="0" smtClean="0"/>
              <a:t>Structure Function </a:t>
            </a:r>
            <a:endParaRPr lang="en-US" dirty="0"/>
          </a:p>
        </p:txBody>
      </p:sp>
      <p:sp>
        <p:nvSpPr>
          <p:cNvPr id="9" name="TextBox 8"/>
          <p:cNvSpPr txBox="1"/>
          <p:nvPr/>
        </p:nvSpPr>
        <p:spPr>
          <a:xfrm>
            <a:off x="4191000" y="1752600"/>
            <a:ext cx="930063" cy="830997"/>
          </a:xfrm>
          <a:prstGeom prst="rect">
            <a:avLst/>
          </a:prstGeom>
          <a:noFill/>
        </p:spPr>
        <p:txBody>
          <a:bodyPr wrap="none" rtlCol="0">
            <a:spAutoFit/>
          </a:bodyPr>
          <a:lstStyle/>
          <a:p>
            <a:pPr algn="ctr"/>
            <a:r>
              <a:rPr lang="en-US" sz="2400" dirty="0" smtClean="0">
                <a:solidFill>
                  <a:srgbClr val="00B050"/>
                </a:solidFill>
              </a:rPr>
              <a:t>E2:</a:t>
            </a:r>
          </a:p>
          <a:p>
            <a:pPr algn="ctr"/>
            <a:r>
              <a:rPr lang="en-US" sz="2400" dirty="0" smtClean="0">
                <a:solidFill>
                  <a:srgbClr val="00B050"/>
                </a:solidFill>
              </a:rPr>
              <a:t>Ube2I</a:t>
            </a:r>
            <a:endParaRPr lang="en-US" sz="2400" dirty="0">
              <a:solidFill>
                <a:srgbClr val="00B050"/>
              </a:solidFill>
            </a:endParaRPr>
          </a:p>
        </p:txBody>
      </p:sp>
      <p:sp>
        <p:nvSpPr>
          <p:cNvPr id="10" name="TextBox 9"/>
          <p:cNvSpPr txBox="1"/>
          <p:nvPr/>
        </p:nvSpPr>
        <p:spPr>
          <a:xfrm>
            <a:off x="6781800" y="2514600"/>
            <a:ext cx="1505540" cy="830997"/>
          </a:xfrm>
          <a:prstGeom prst="rect">
            <a:avLst/>
          </a:prstGeom>
          <a:noFill/>
        </p:spPr>
        <p:txBody>
          <a:bodyPr wrap="none" rtlCol="0">
            <a:spAutoFit/>
          </a:bodyPr>
          <a:lstStyle/>
          <a:p>
            <a:pPr algn="ctr"/>
            <a:r>
              <a:rPr lang="en-US" sz="2400" dirty="0" smtClean="0">
                <a:solidFill>
                  <a:srgbClr val="CC00CC"/>
                </a:solidFill>
              </a:rPr>
              <a:t>Substrate</a:t>
            </a:r>
          </a:p>
          <a:p>
            <a:pPr algn="ctr"/>
            <a:r>
              <a:rPr lang="en-US" sz="2400" dirty="0" smtClean="0">
                <a:solidFill>
                  <a:srgbClr val="CC00CC"/>
                </a:solidFill>
              </a:rPr>
              <a:t>(RanGap1)</a:t>
            </a:r>
            <a:endParaRPr lang="en-US" sz="2400" dirty="0">
              <a:solidFill>
                <a:srgbClr val="CC00CC"/>
              </a:solidFill>
            </a:endParaRPr>
          </a:p>
        </p:txBody>
      </p:sp>
      <p:sp>
        <p:nvSpPr>
          <p:cNvPr id="11" name="TextBox 10"/>
          <p:cNvSpPr txBox="1"/>
          <p:nvPr/>
        </p:nvSpPr>
        <p:spPr>
          <a:xfrm>
            <a:off x="683280" y="2743200"/>
            <a:ext cx="1135247" cy="830997"/>
          </a:xfrm>
          <a:prstGeom prst="rect">
            <a:avLst/>
          </a:prstGeom>
          <a:noFill/>
        </p:spPr>
        <p:txBody>
          <a:bodyPr wrap="none" rtlCol="0">
            <a:spAutoFit/>
          </a:bodyPr>
          <a:lstStyle/>
          <a:p>
            <a:pPr algn="ctr"/>
            <a:r>
              <a:rPr lang="en-US" sz="2400" dirty="0" smtClean="0">
                <a:solidFill>
                  <a:schemeClr val="accent6">
                    <a:lumMod val="75000"/>
                  </a:schemeClr>
                </a:solidFill>
              </a:rPr>
              <a:t>E3:</a:t>
            </a:r>
          </a:p>
          <a:p>
            <a:pPr algn="ctr"/>
            <a:r>
              <a:rPr lang="en-US" sz="2400" dirty="0" smtClean="0">
                <a:solidFill>
                  <a:schemeClr val="accent6">
                    <a:lumMod val="75000"/>
                  </a:schemeClr>
                </a:solidFill>
              </a:rPr>
              <a:t>ZNF451</a:t>
            </a:r>
            <a:endParaRPr lang="en-US" sz="2400" dirty="0">
              <a:solidFill>
                <a:schemeClr val="accent6">
                  <a:lumMod val="75000"/>
                </a:schemeClr>
              </a:solidFill>
            </a:endParaRPr>
          </a:p>
        </p:txBody>
      </p:sp>
      <p:sp>
        <p:nvSpPr>
          <p:cNvPr id="12" name="Rectangle 11"/>
          <p:cNvSpPr/>
          <p:nvPr/>
        </p:nvSpPr>
        <p:spPr>
          <a:xfrm>
            <a:off x="2971800" y="1295400"/>
            <a:ext cx="1050288" cy="461665"/>
          </a:xfrm>
          <a:prstGeom prst="rect">
            <a:avLst/>
          </a:prstGeom>
        </p:spPr>
        <p:txBody>
          <a:bodyPr wrap="none">
            <a:spAutoFit/>
          </a:bodyPr>
          <a:lstStyle/>
          <a:p>
            <a:r>
              <a:rPr lang="en-US" sz="2400" dirty="0" smtClean="0">
                <a:solidFill>
                  <a:srgbClr val="33CCCC"/>
                </a:solidFill>
              </a:rPr>
              <a:t>Sumo2</a:t>
            </a:r>
            <a:endParaRPr lang="en-US" sz="2400" dirty="0">
              <a:solidFill>
                <a:srgbClr val="33CCCC"/>
              </a:solidFill>
            </a:endParaRPr>
          </a:p>
        </p:txBody>
      </p:sp>
      <p:sp>
        <p:nvSpPr>
          <p:cNvPr id="15" name="TextBox 14"/>
          <p:cNvSpPr txBox="1"/>
          <p:nvPr/>
        </p:nvSpPr>
        <p:spPr>
          <a:xfrm>
            <a:off x="2209800" y="5029200"/>
            <a:ext cx="538930" cy="369332"/>
          </a:xfrm>
          <a:prstGeom prst="rect">
            <a:avLst/>
          </a:prstGeom>
          <a:noFill/>
        </p:spPr>
        <p:txBody>
          <a:bodyPr wrap="none" rtlCol="0">
            <a:spAutoFit/>
          </a:bodyPr>
          <a:lstStyle/>
          <a:p>
            <a:r>
              <a:rPr lang="en-US" dirty="0" smtClean="0">
                <a:solidFill>
                  <a:srgbClr val="3366FF"/>
                </a:solidFill>
              </a:rPr>
              <a:t>K14</a:t>
            </a:r>
            <a:endParaRPr lang="en-US" dirty="0">
              <a:solidFill>
                <a:srgbClr val="3366FF"/>
              </a:solidFill>
            </a:endParaRPr>
          </a:p>
        </p:txBody>
      </p:sp>
      <p:sp>
        <p:nvSpPr>
          <p:cNvPr id="17" name="TextBox 16"/>
          <p:cNvSpPr txBox="1"/>
          <p:nvPr/>
        </p:nvSpPr>
        <p:spPr>
          <a:xfrm>
            <a:off x="3886200" y="5257800"/>
            <a:ext cx="538930" cy="369332"/>
          </a:xfrm>
          <a:prstGeom prst="rect">
            <a:avLst/>
          </a:prstGeom>
          <a:noFill/>
        </p:spPr>
        <p:txBody>
          <a:bodyPr wrap="none" rtlCol="0">
            <a:spAutoFit/>
          </a:bodyPr>
          <a:lstStyle/>
          <a:p>
            <a:r>
              <a:rPr lang="en-US" dirty="0" smtClean="0">
                <a:solidFill>
                  <a:srgbClr val="3366FF"/>
                </a:solidFill>
              </a:rPr>
              <a:t>K65</a:t>
            </a:r>
            <a:endParaRPr lang="en-US" dirty="0">
              <a:solidFill>
                <a:srgbClr val="3366FF"/>
              </a:solidFill>
            </a:endParaRPr>
          </a:p>
        </p:txBody>
      </p:sp>
      <p:sp>
        <p:nvSpPr>
          <p:cNvPr id="18" name="TextBox 17"/>
          <p:cNvSpPr txBox="1"/>
          <p:nvPr/>
        </p:nvSpPr>
        <p:spPr>
          <a:xfrm>
            <a:off x="4191000" y="4724400"/>
            <a:ext cx="545342" cy="369332"/>
          </a:xfrm>
          <a:prstGeom prst="rect">
            <a:avLst/>
          </a:prstGeom>
          <a:noFill/>
        </p:spPr>
        <p:txBody>
          <a:bodyPr wrap="none" rtlCol="0">
            <a:spAutoFit/>
          </a:bodyPr>
          <a:lstStyle/>
          <a:p>
            <a:r>
              <a:rPr lang="en-US" b="1" dirty="0" smtClean="0">
                <a:solidFill>
                  <a:srgbClr val="3366FF"/>
                </a:solidFill>
              </a:rPr>
              <a:t>K74</a:t>
            </a:r>
            <a:endParaRPr lang="en-US" b="1" dirty="0">
              <a:solidFill>
                <a:srgbClr val="3366FF"/>
              </a:solidFill>
            </a:endParaRPr>
          </a:p>
        </p:txBody>
      </p:sp>
      <p:sp>
        <p:nvSpPr>
          <p:cNvPr id="19" name="TextBox 18"/>
          <p:cNvSpPr txBox="1"/>
          <p:nvPr/>
        </p:nvSpPr>
        <p:spPr>
          <a:xfrm>
            <a:off x="3733800" y="2667000"/>
            <a:ext cx="530915" cy="369332"/>
          </a:xfrm>
          <a:prstGeom prst="rect">
            <a:avLst/>
          </a:prstGeom>
          <a:noFill/>
        </p:spPr>
        <p:txBody>
          <a:bodyPr wrap="none" rtlCol="0">
            <a:spAutoFit/>
          </a:bodyPr>
          <a:lstStyle/>
          <a:p>
            <a:r>
              <a:rPr lang="en-US" b="1" dirty="0" smtClean="0">
                <a:solidFill>
                  <a:srgbClr val="3366FF"/>
                </a:solidFill>
              </a:rPr>
              <a:t>E98</a:t>
            </a:r>
            <a:endParaRPr lang="en-US" b="1" dirty="0">
              <a:solidFill>
                <a:srgbClr val="3366FF"/>
              </a:solidFill>
            </a:endParaRPr>
          </a:p>
        </p:txBody>
      </p:sp>
      <p:sp>
        <p:nvSpPr>
          <p:cNvPr id="20" name="TextBox 19"/>
          <p:cNvSpPr txBox="1"/>
          <p:nvPr/>
        </p:nvSpPr>
        <p:spPr>
          <a:xfrm>
            <a:off x="4724400" y="4724400"/>
            <a:ext cx="530915" cy="369332"/>
          </a:xfrm>
          <a:prstGeom prst="rect">
            <a:avLst/>
          </a:prstGeom>
          <a:noFill/>
        </p:spPr>
        <p:txBody>
          <a:bodyPr wrap="none" rtlCol="0">
            <a:spAutoFit/>
          </a:bodyPr>
          <a:lstStyle/>
          <a:p>
            <a:r>
              <a:rPr lang="en-US" b="1" dirty="0" smtClean="0">
                <a:solidFill>
                  <a:srgbClr val="3366FF"/>
                </a:solidFill>
              </a:rPr>
              <a:t>T91</a:t>
            </a:r>
            <a:endParaRPr lang="en-US" b="1" dirty="0">
              <a:solidFill>
                <a:srgbClr val="3366FF"/>
              </a:solidFill>
            </a:endParaRPr>
          </a:p>
        </p:txBody>
      </p:sp>
      <p:sp>
        <p:nvSpPr>
          <p:cNvPr id="21" name="TextBox 20"/>
          <p:cNvSpPr txBox="1"/>
          <p:nvPr/>
        </p:nvSpPr>
        <p:spPr>
          <a:xfrm>
            <a:off x="4267200" y="2514600"/>
            <a:ext cx="662361" cy="369332"/>
          </a:xfrm>
          <a:prstGeom prst="rect">
            <a:avLst/>
          </a:prstGeom>
          <a:noFill/>
        </p:spPr>
        <p:txBody>
          <a:bodyPr wrap="none" rtlCol="0">
            <a:spAutoFit/>
          </a:bodyPr>
          <a:lstStyle/>
          <a:p>
            <a:r>
              <a:rPr lang="en-US" b="1" dirty="0" smtClean="0">
                <a:solidFill>
                  <a:srgbClr val="3366FF"/>
                </a:solidFill>
              </a:rPr>
              <a:t>K101</a:t>
            </a:r>
            <a:endParaRPr lang="en-US" b="1" dirty="0">
              <a:solidFill>
                <a:srgbClr val="3366FF"/>
              </a:solidFill>
            </a:endParaRPr>
          </a:p>
        </p:txBody>
      </p:sp>
      <p:cxnSp>
        <p:nvCxnSpPr>
          <p:cNvPr id="23" name="Straight Connector 22"/>
          <p:cNvCxnSpPr>
            <a:stCxn id="15" idx="0"/>
          </p:cNvCxnSpPr>
          <p:nvPr/>
        </p:nvCxnSpPr>
        <p:spPr>
          <a:xfrm flipV="1">
            <a:off x="2479265" y="4724400"/>
            <a:ext cx="340135" cy="304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17" idx="0"/>
          </p:cNvCxnSpPr>
          <p:nvPr/>
        </p:nvCxnSpPr>
        <p:spPr>
          <a:xfrm flipH="1" flipV="1">
            <a:off x="4038600" y="4800600"/>
            <a:ext cx="117065" cy="457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endCxn id="18" idx="0"/>
          </p:cNvCxnSpPr>
          <p:nvPr/>
        </p:nvCxnSpPr>
        <p:spPr>
          <a:xfrm>
            <a:off x="4267200" y="4495800"/>
            <a:ext cx="196471"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endCxn id="20" idx="0"/>
          </p:cNvCxnSpPr>
          <p:nvPr/>
        </p:nvCxnSpPr>
        <p:spPr>
          <a:xfrm>
            <a:off x="4419600" y="4191000"/>
            <a:ext cx="570258" cy="533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9" idx="2"/>
          </p:cNvCxnSpPr>
          <p:nvPr/>
        </p:nvCxnSpPr>
        <p:spPr>
          <a:xfrm>
            <a:off x="3999258" y="3036332"/>
            <a:ext cx="267942" cy="9260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21" idx="2"/>
          </p:cNvCxnSpPr>
          <p:nvPr/>
        </p:nvCxnSpPr>
        <p:spPr>
          <a:xfrm flipH="1">
            <a:off x="4419601" y="2883932"/>
            <a:ext cx="178780" cy="6974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4648200" y="5105400"/>
            <a:ext cx="1156086" cy="646331"/>
          </a:xfrm>
          <a:prstGeom prst="rect">
            <a:avLst/>
          </a:prstGeom>
          <a:noFill/>
        </p:spPr>
        <p:txBody>
          <a:bodyPr wrap="none" rtlCol="0">
            <a:spAutoFit/>
          </a:bodyPr>
          <a:lstStyle/>
          <a:p>
            <a:r>
              <a:rPr lang="en-US" b="1" dirty="0" smtClean="0">
                <a:solidFill>
                  <a:srgbClr val="3366FF"/>
                </a:solidFill>
              </a:rPr>
              <a:t>Substrate </a:t>
            </a:r>
          </a:p>
          <a:p>
            <a:r>
              <a:rPr lang="en-US" b="1" dirty="0" smtClean="0">
                <a:solidFill>
                  <a:srgbClr val="3366FF"/>
                </a:solidFill>
              </a:rPr>
              <a:t>Specificity</a:t>
            </a:r>
            <a:endParaRPr lang="en-US" b="1" dirty="0">
              <a:solidFill>
                <a:srgbClr val="3366FF"/>
              </a:solidFill>
            </a:endParaRPr>
          </a:p>
        </p:txBody>
      </p:sp>
      <p:sp>
        <p:nvSpPr>
          <p:cNvPr id="24" name="TextBox 23"/>
          <p:cNvSpPr txBox="1"/>
          <p:nvPr/>
        </p:nvSpPr>
        <p:spPr>
          <a:xfrm>
            <a:off x="5562600" y="990600"/>
            <a:ext cx="1563185" cy="1569660"/>
          </a:xfrm>
          <a:prstGeom prst="rect">
            <a:avLst/>
          </a:prstGeom>
          <a:noFill/>
          <a:ln>
            <a:noFill/>
          </a:ln>
        </p:spPr>
        <p:txBody>
          <a:bodyPr wrap="none" rtlCol="0">
            <a:spAutoFit/>
          </a:bodyPr>
          <a:lstStyle/>
          <a:p>
            <a:pPr algn="ctr"/>
            <a:r>
              <a:rPr lang="en-US" sz="2400" dirty="0" smtClean="0">
                <a:solidFill>
                  <a:schemeClr val="bg1"/>
                </a:solidFill>
              </a:rPr>
              <a:t>Surface</a:t>
            </a:r>
          </a:p>
          <a:p>
            <a:pPr algn="ctr"/>
            <a:r>
              <a:rPr lang="en-US" sz="2400" dirty="0" smtClean="0">
                <a:solidFill>
                  <a:schemeClr val="bg1"/>
                </a:solidFill>
              </a:rPr>
              <a:t>colored by </a:t>
            </a:r>
          </a:p>
          <a:p>
            <a:pPr algn="ctr"/>
            <a:r>
              <a:rPr lang="en-US" sz="2400" dirty="0" smtClean="0">
                <a:solidFill>
                  <a:srgbClr val="3366FF"/>
                </a:solidFill>
              </a:rPr>
              <a:t>activating </a:t>
            </a:r>
          </a:p>
          <a:p>
            <a:pPr algn="ctr"/>
            <a:r>
              <a:rPr lang="en-US" sz="2400" dirty="0" smtClean="0">
                <a:solidFill>
                  <a:srgbClr val="3366FF"/>
                </a:solidFill>
              </a:rPr>
              <a:t>mutations</a:t>
            </a:r>
            <a:endParaRPr lang="en-US" sz="2400" dirty="0">
              <a:solidFill>
                <a:srgbClr val="3366FF"/>
              </a:solidFill>
            </a:endParaRPr>
          </a:p>
        </p:txBody>
      </p:sp>
      <p:sp>
        <p:nvSpPr>
          <p:cNvPr id="26" name="TextBox 25"/>
          <p:cNvSpPr txBox="1"/>
          <p:nvPr/>
        </p:nvSpPr>
        <p:spPr>
          <a:xfrm>
            <a:off x="6705600" y="6248400"/>
            <a:ext cx="2085827" cy="369332"/>
          </a:xfrm>
          <a:prstGeom prst="rect">
            <a:avLst/>
          </a:prstGeom>
          <a:noFill/>
        </p:spPr>
        <p:txBody>
          <a:bodyPr wrap="none" rtlCol="0">
            <a:spAutoFit/>
          </a:bodyPr>
          <a:lstStyle/>
          <a:p>
            <a:r>
              <a:rPr lang="en-US" dirty="0" err="1" smtClean="0"/>
              <a:t>PubMed</a:t>
            </a:r>
            <a:r>
              <a:rPr lang="en-US" dirty="0" smtClean="0"/>
              <a:t>: 26524494 </a:t>
            </a:r>
            <a:endParaRPr lang="en-US"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5562600" y="990600"/>
            <a:ext cx="1563185" cy="1569660"/>
          </a:xfrm>
          <a:prstGeom prst="rect">
            <a:avLst/>
          </a:prstGeom>
          <a:noFill/>
          <a:ln>
            <a:noFill/>
          </a:ln>
        </p:spPr>
        <p:txBody>
          <a:bodyPr wrap="none" rtlCol="0">
            <a:spAutoFit/>
          </a:bodyPr>
          <a:lstStyle/>
          <a:p>
            <a:pPr algn="ctr"/>
            <a:r>
              <a:rPr lang="en-US" sz="2400" dirty="0" smtClean="0">
                <a:solidFill>
                  <a:schemeClr val="bg1"/>
                </a:solidFill>
              </a:rPr>
              <a:t>Surface</a:t>
            </a:r>
          </a:p>
          <a:p>
            <a:pPr algn="ctr"/>
            <a:r>
              <a:rPr lang="en-US" sz="2400" dirty="0" smtClean="0">
                <a:solidFill>
                  <a:schemeClr val="bg1"/>
                </a:solidFill>
              </a:rPr>
              <a:t>colored by </a:t>
            </a:r>
          </a:p>
          <a:p>
            <a:pPr algn="ctr"/>
            <a:r>
              <a:rPr lang="en-US" sz="2400" dirty="0" smtClean="0">
                <a:solidFill>
                  <a:srgbClr val="3366FF"/>
                </a:solidFill>
              </a:rPr>
              <a:t>activating </a:t>
            </a:r>
          </a:p>
          <a:p>
            <a:pPr algn="ctr"/>
            <a:r>
              <a:rPr lang="en-US" sz="2400" dirty="0" smtClean="0">
                <a:solidFill>
                  <a:srgbClr val="3366FF"/>
                </a:solidFill>
              </a:rPr>
              <a:t>mutations</a:t>
            </a:r>
            <a:endParaRPr lang="en-US" sz="2400" dirty="0">
              <a:solidFill>
                <a:srgbClr val="3366FF"/>
              </a:solidFill>
            </a:endParaRPr>
          </a:p>
        </p:txBody>
      </p:sp>
      <p:pic>
        <p:nvPicPr>
          <p:cNvPr id="22" name="Picture 21" descr="sub4.png"/>
          <p:cNvPicPr>
            <a:picLocks noChangeAspect="1"/>
          </p:cNvPicPr>
          <p:nvPr/>
        </p:nvPicPr>
        <p:blipFill>
          <a:blip r:embed="rId2" cstate="print"/>
          <a:stretch>
            <a:fillRect/>
          </a:stretch>
        </p:blipFill>
        <p:spPr>
          <a:xfrm>
            <a:off x="1904989" y="1600191"/>
            <a:ext cx="5486411" cy="4114809"/>
          </a:xfrm>
          <a:prstGeom prst="rect">
            <a:avLst/>
          </a:prstGeom>
        </p:spPr>
      </p:pic>
      <p:sp>
        <p:nvSpPr>
          <p:cNvPr id="2" name="Title 1"/>
          <p:cNvSpPr>
            <a:spLocks noGrp="1"/>
          </p:cNvSpPr>
          <p:nvPr>
            <p:ph type="title"/>
          </p:nvPr>
        </p:nvSpPr>
        <p:spPr>
          <a:xfrm>
            <a:off x="457200" y="0"/>
            <a:ext cx="8229600" cy="1143000"/>
          </a:xfrm>
        </p:spPr>
        <p:txBody>
          <a:bodyPr>
            <a:normAutofit/>
          </a:bodyPr>
          <a:lstStyle/>
          <a:p>
            <a:r>
              <a:rPr lang="en-US" dirty="0" smtClean="0"/>
              <a:t>Sumo-</a:t>
            </a:r>
            <a:r>
              <a:rPr lang="en-US" dirty="0" err="1" smtClean="0"/>
              <a:t>Ligase</a:t>
            </a:r>
            <a:r>
              <a:rPr lang="en-US" dirty="0"/>
              <a:t> </a:t>
            </a:r>
            <a:r>
              <a:rPr lang="en-US" dirty="0" smtClean="0"/>
              <a:t>Structure Function </a:t>
            </a:r>
            <a:endParaRPr lang="en-US" dirty="0"/>
          </a:p>
        </p:txBody>
      </p:sp>
      <p:sp>
        <p:nvSpPr>
          <p:cNvPr id="8" name="TextBox 7"/>
          <p:cNvSpPr txBox="1"/>
          <p:nvPr/>
        </p:nvSpPr>
        <p:spPr>
          <a:xfrm>
            <a:off x="685800" y="5791200"/>
            <a:ext cx="7834902" cy="461665"/>
          </a:xfrm>
          <a:prstGeom prst="rect">
            <a:avLst/>
          </a:prstGeom>
          <a:gradFill flip="none" rotWithShape="1">
            <a:gsLst>
              <a:gs pos="0">
                <a:srgbClr val="3366FF">
                  <a:tint val="66000"/>
                  <a:satMod val="160000"/>
                </a:srgbClr>
              </a:gs>
              <a:gs pos="50000">
                <a:srgbClr val="3366FF">
                  <a:tint val="44500"/>
                  <a:satMod val="160000"/>
                </a:srgbClr>
              </a:gs>
              <a:gs pos="100000">
                <a:srgbClr val="3366FF">
                  <a:tint val="23500"/>
                  <a:satMod val="160000"/>
                </a:srgbClr>
              </a:gs>
            </a:gsLst>
            <a:lin ang="5400000" scaled="1"/>
            <a:tileRect/>
          </a:gradFill>
          <a:ln>
            <a:solidFill>
              <a:schemeClr val="tx1"/>
            </a:solidFill>
          </a:ln>
        </p:spPr>
        <p:txBody>
          <a:bodyPr wrap="none" rtlCol="0">
            <a:spAutoFit/>
          </a:bodyPr>
          <a:lstStyle/>
          <a:p>
            <a:r>
              <a:rPr lang="en-US" sz="2400" dirty="0" smtClean="0"/>
              <a:t>Activating mutations shift balance of </a:t>
            </a:r>
            <a:r>
              <a:rPr lang="en-US" sz="2400" dirty="0" err="1" smtClean="0"/>
              <a:t>sumoylated</a:t>
            </a:r>
            <a:r>
              <a:rPr lang="en-US" sz="2400" dirty="0" smtClean="0"/>
              <a:t> substrates? </a:t>
            </a:r>
            <a:endParaRPr lang="en-US" sz="2400" dirty="0"/>
          </a:p>
        </p:txBody>
      </p:sp>
      <p:sp>
        <p:nvSpPr>
          <p:cNvPr id="9" name="TextBox 8"/>
          <p:cNvSpPr txBox="1"/>
          <p:nvPr/>
        </p:nvSpPr>
        <p:spPr>
          <a:xfrm>
            <a:off x="4191000" y="1752600"/>
            <a:ext cx="930063" cy="830997"/>
          </a:xfrm>
          <a:prstGeom prst="rect">
            <a:avLst/>
          </a:prstGeom>
          <a:noFill/>
        </p:spPr>
        <p:txBody>
          <a:bodyPr wrap="none" rtlCol="0">
            <a:spAutoFit/>
          </a:bodyPr>
          <a:lstStyle/>
          <a:p>
            <a:pPr algn="ctr"/>
            <a:r>
              <a:rPr lang="en-US" sz="2400" dirty="0" smtClean="0">
                <a:solidFill>
                  <a:srgbClr val="00B050"/>
                </a:solidFill>
              </a:rPr>
              <a:t>E2:</a:t>
            </a:r>
          </a:p>
          <a:p>
            <a:pPr algn="ctr"/>
            <a:r>
              <a:rPr lang="en-US" sz="2400" dirty="0" smtClean="0">
                <a:solidFill>
                  <a:srgbClr val="00B050"/>
                </a:solidFill>
              </a:rPr>
              <a:t>Ube2I</a:t>
            </a:r>
            <a:endParaRPr lang="en-US" sz="2400" dirty="0">
              <a:solidFill>
                <a:srgbClr val="00B050"/>
              </a:solidFill>
            </a:endParaRPr>
          </a:p>
        </p:txBody>
      </p:sp>
      <p:sp>
        <p:nvSpPr>
          <p:cNvPr id="10" name="TextBox 9"/>
          <p:cNvSpPr txBox="1"/>
          <p:nvPr/>
        </p:nvSpPr>
        <p:spPr>
          <a:xfrm>
            <a:off x="6781800" y="2514600"/>
            <a:ext cx="1505540" cy="830997"/>
          </a:xfrm>
          <a:prstGeom prst="rect">
            <a:avLst/>
          </a:prstGeom>
          <a:noFill/>
        </p:spPr>
        <p:txBody>
          <a:bodyPr wrap="none" rtlCol="0">
            <a:spAutoFit/>
          </a:bodyPr>
          <a:lstStyle/>
          <a:p>
            <a:pPr algn="ctr"/>
            <a:r>
              <a:rPr lang="en-US" sz="2400" dirty="0" smtClean="0">
                <a:solidFill>
                  <a:srgbClr val="CC00CC"/>
                </a:solidFill>
              </a:rPr>
              <a:t>Substrate</a:t>
            </a:r>
          </a:p>
          <a:p>
            <a:pPr algn="ctr"/>
            <a:r>
              <a:rPr lang="en-US" sz="2400" dirty="0" smtClean="0">
                <a:solidFill>
                  <a:srgbClr val="CC00CC"/>
                </a:solidFill>
              </a:rPr>
              <a:t>(RanGap1)</a:t>
            </a:r>
            <a:endParaRPr lang="en-US" sz="2400" dirty="0">
              <a:solidFill>
                <a:srgbClr val="CC00CC"/>
              </a:solidFill>
            </a:endParaRPr>
          </a:p>
        </p:txBody>
      </p:sp>
      <p:sp>
        <p:nvSpPr>
          <p:cNvPr id="11" name="TextBox 10"/>
          <p:cNvSpPr txBox="1"/>
          <p:nvPr/>
        </p:nvSpPr>
        <p:spPr>
          <a:xfrm>
            <a:off x="683280" y="2743200"/>
            <a:ext cx="1135247" cy="830997"/>
          </a:xfrm>
          <a:prstGeom prst="rect">
            <a:avLst/>
          </a:prstGeom>
          <a:noFill/>
        </p:spPr>
        <p:txBody>
          <a:bodyPr wrap="none" rtlCol="0">
            <a:spAutoFit/>
          </a:bodyPr>
          <a:lstStyle/>
          <a:p>
            <a:pPr algn="ctr"/>
            <a:r>
              <a:rPr lang="en-US" sz="2400" dirty="0" smtClean="0">
                <a:solidFill>
                  <a:schemeClr val="accent6">
                    <a:lumMod val="75000"/>
                  </a:schemeClr>
                </a:solidFill>
              </a:rPr>
              <a:t>E3:</a:t>
            </a:r>
          </a:p>
          <a:p>
            <a:pPr algn="ctr"/>
            <a:r>
              <a:rPr lang="en-US" sz="2400" dirty="0" smtClean="0">
                <a:solidFill>
                  <a:schemeClr val="accent6">
                    <a:lumMod val="75000"/>
                  </a:schemeClr>
                </a:solidFill>
              </a:rPr>
              <a:t>ZNF451</a:t>
            </a:r>
            <a:endParaRPr lang="en-US" sz="2400" dirty="0">
              <a:solidFill>
                <a:schemeClr val="accent6">
                  <a:lumMod val="75000"/>
                </a:schemeClr>
              </a:solidFill>
            </a:endParaRPr>
          </a:p>
        </p:txBody>
      </p:sp>
      <p:sp>
        <p:nvSpPr>
          <p:cNvPr id="12" name="Rectangle 11"/>
          <p:cNvSpPr/>
          <p:nvPr/>
        </p:nvSpPr>
        <p:spPr>
          <a:xfrm>
            <a:off x="2971800" y="1295400"/>
            <a:ext cx="1050288" cy="461665"/>
          </a:xfrm>
          <a:prstGeom prst="rect">
            <a:avLst/>
          </a:prstGeom>
        </p:spPr>
        <p:txBody>
          <a:bodyPr wrap="none">
            <a:spAutoFit/>
          </a:bodyPr>
          <a:lstStyle/>
          <a:p>
            <a:r>
              <a:rPr lang="en-US" sz="2400" dirty="0" smtClean="0">
                <a:solidFill>
                  <a:srgbClr val="33CCCC"/>
                </a:solidFill>
              </a:rPr>
              <a:t>Sumo2</a:t>
            </a:r>
            <a:endParaRPr lang="en-US" sz="2400" dirty="0">
              <a:solidFill>
                <a:srgbClr val="33CCCC"/>
              </a:solidFill>
            </a:endParaRPr>
          </a:p>
        </p:txBody>
      </p:sp>
      <p:sp>
        <p:nvSpPr>
          <p:cNvPr id="15" name="TextBox 14"/>
          <p:cNvSpPr txBox="1"/>
          <p:nvPr/>
        </p:nvSpPr>
        <p:spPr>
          <a:xfrm>
            <a:off x="2209800" y="5029200"/>
            <a:ext cx="538930" cy="369332"/>
          </a:xfrm>
          <a:prstGeom prst="rect">
            <a:avLst/>
          </a:prstGeom>
          <a:noFill/>
        </p:spPr>
        <p:txBody>
          <a:bodyPr wrap="none" rtlCol="0">
            <a:spAutoFit/>
          </a:bodyPr>
          <a:lstStyle/>
          <a:p>
            <a:r>
              <a:rPr lang="en-US" dirty="0" smtClean="0">
                <a:solidFill>
                  <a:srgbClr val="3366FF"/>
                </a:solidFill>
              </a:rPr>
              <a:t>K14</a:t>
            </a:r>
            <a:endParaRPr lang="en-US" dirty="0">
              <a:solidFill>
                <a:srgbClr val="3366FF"/>
              </a:solidFill>
            </a:endParaRPr>
          </a:p>
        </p:txBody>
      </p:sp>
      <p:sp>
        <p:nvSpPr>
          <p:cNvPr id="17" name="TextBox 16"/>
          <p:cNvSpPr txBox="1"/>
          <p:nvPr/>
        </p:nvSpPr>
        <p:spPr>
          <a:xfrm>
            <a:off x="3886200" y="5257800"/>
            <a:ext cx="545342" cy="369332"/>
          </a:xfrm>
          <a:prstGeom prst="rect">
            <a:avLst/>
          </a:prstGeom>
          <a:noFill/>
        </p:spPr>
        <p:txBody>
          <a:bodyPr wrap="none" rtlCol="0">
            <a:spAutoFit/>
          </a:bodyPr>
          <a:lstStyle/>
          <a:p>
            <a:r>
              <a:rPr lang="en-US" b="1" dirty="0" smtClean="0">
                <a:solidFill>
                  <a:srgbClr val="3366FF"/>
                </a:solidFill>
              </a:rPr>
              <a:t>K65</a:t>
            </a:r>
            <a:endParaRPr lang="en-US" b="1" dirty="0">
              <a:solidFill>
                <a:srgbClr val="3366FF"/>
              </a:solidFill>
            </a:endParaRPr>
          </a:p>
        </p:txBody>
      </p:sp>
      <p:sp>
        <p:nvSpPr>
          <p:cNvPr id="18" name="TextBox 17"/>
          <p:cNvSpPr txBox="1"/>
          <p:nvPr/>
        </p:nvSpPr>
        <p:spPr>
          <a:xfrm>
            <a:off x="4191000" y="4724400"/>
            <a:ext cx="545342" cy="369332"/>
          </a:xfrm>
          <a:prstGeom prst="rect">
            <a:avLst/>
          </a:prstGeom>
          <a:noFill/>
        </p:spPr>
        <p:txBody>
          <a:bodyPr wrap="none" rtlCol="0">
            <a:spAutoFit/>
          </a:bodyPr>
          <a:lstStyle/>
          <a:p>
            <a:r>
              <a:rPr lang="en-US" b="1" dirty="0" smtClean="0">
                <a:solidFill>
                  <a:srgbClr val="3366FF"/>
                </a:solidFill>
              </a:rPr>
              <a:t>K74</a:t>
            </a:r>
            <a:endParaRPr lang="en-US" b="1" dirty="0">
              <a:solidFill>
                <a:srgbClr val="3366FF"/>
              </a:solidFill>
            </a:endParaRPr>
          </a:p>
        </p:txBody>
      </p:sp>
      <p:sp>
        <p:nvSpPr>
          <p:cNvPr id="19" name="TextBox 18"/>
          <p:cNvSpPr txBox="1"/>
          <p:nvPr/>
        </p:nvSpPr>
        <p:spPr>
          <a:xfrm>
            <a:off x="3733800" y="2667000"/>
            <a:ext cx="530915" cy="369332"/>
          </a:xfrm>
          <a:prstGeom prst="rect">
            <a:avLst/>
          </a:prstGeom>
          <a:noFill/>
        </p:spPr>
        <p:txBody>
          <a:bodyPr wrap="none" rtlCol="0">
            <a:spAutoFit/>
          </a:bodyPr>
          <a:lstStyle/>
          <a:p>
            <a:r>
              <a:rPr lang="en-US" dirty="0" smtClean="0">
                <a:solidFill>
                  <a:srgbClr val="3366FF"/>
                </a:solidFill>
              </a:rPr>
              <a:t>E98</a:t>
            </a:r>
            <a:endParaRPr lang="en-US" dirty="0">
              <a:solidFill>
                <a:srgbClr val="3366FF"/>
              </a:solidFill>
            </a:endParaRPr>
          </a:p>
        </p:txBody>
      </p:sp>
      <p:sp>
        <p:nvSpPr>
          <p:cNvPr id="20" name="TextBox 19"/>
          <p:cNvSpPr txBox="1"/>
          <p:nvPr/>
        </p:nvSpPr>
        <p:spPr>
          <a:xfrm>
            <a:off x="4724400" y="4724400"/>
            <a:ext cx="530915" cy="369332"/>
          </a:xfrm>
          <a:prstGeom prst="rect">
            <a:avLst/>
          </a:prstGeom>
          <a:noFill/>
        </p:spPr>
        <p:txBody>
          <a:bodyPr wrap="none" rtlCol="0">
            <a:spAutoFit/>
          </a:bodyPr>
          <a:lstStyle/>
          <a:p>
            <a:r>
              <a:rPr lang="en-US" dirty="0" smtClean="0">
                <a:solidFill>
                  <a:srgbClr val="3366FF"/>
                </a:solidFill>
              </a:rPr>
              <a:t>T91</a:t>
            </a:r>
            <a:endParaRPr lang="en-US" dirty="0">
              <a:solidFill>
                <a:srgbClr val="3366FF"/>
              </a:solidFill>
            </a:endParaRPr>
          </a:p>
        </p:txBody>
      </p:sp>
      <p:sp>
        <p:nvSpPr>
          <p:cNvPr id="21" name="TextBox 20"/>
          <p:cNvSpPr txBox="1"/>
          <p:nvPr/>
        </p:nvSpPr>
        <p:spPr>
          <a:xfrm>
            <a:off x="4267200" y="2514600"/>
            <a:ext cx="655949" cy="369332"/>
          </a:xfrm>
          <a:prstGeom prst="rect">
            <a:avLst/>
          </a:prstGeom>
          <a:noFill/>
        </p:spPr>
        <p:txBody>
          <a:bodyPr wrap="none" rtlCol="0">
            <a:spAutoFit/>
          </a:bodyPr>
          <a:lstStyle/>
          <a:p>
            <a:r>
              <a:rPr lang="en-US" dirty="0" smtClean="0">
                <a:solidFill>
                  <a:srgbClr val="3366FF"/>
                </a:solidFill>
              </a:rPr>
              <a:t>K101</a:t>
            </a:r>
            <a:endParaRPr lang="en-US" dirty="0">
              <a:solidFill>
                <a:srgbClr val="3366FF"/>
              </a:solidFill>
            </a:endParaRPr>
          </a:p>
        </p:txBody>
      </p:sp>
      <p:cxnSp>
        <p:nvCxnSpPr>
          <p:cNvPr id="23" name="Straight Connector 22"/>
          <p:cNvCxnSpPr>
            <a:stCxn id="15" idx="0"/>
          </p:cNvCxnSpPr>
          <p:nvPr/>
        </p:nvCxnSpPr>
        <p:spPr>
          <a:xfrm flipV="1">
            <a:off x="2479265" y="4724400"/>
            <a:ext cx="340135" cy="304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17" idx="0"/>
          </p:cNvCxnSpPr>
          <p:nvPr/>
        </p:nvCxnSpPr>
        <p:spPr>
          <a:xfrm flipH="1" flipV="1">
            <a:off x="4038601" y="4800600"/>
            <a:ext cx="120270" cy="457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endCxn id="18" idx="0"/>
          </p:cNvCxnSpPr>
          <p:nvPr/>
        </p:nvCxnSpPr>
        <p:spPr>
          <a:xfrm>
            <a:off x="4267200" y="4495800"/>
            <a:ext cx="196471"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endCxn id="20" idx="0"/>
          </p:cNvCxnSpPr>
          <p:nvPr/>
        </p:nvCxnSpPr>
        <p:spPr>
          <a:xfrm>
            <a:off x="4419600" y="4191000"/>
            <a:ext cx="570258" cy="533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9" idx="2"/>
          </p:cNvCxnSpPr>
          <p:nvPr/>
        </p:nvCxnSpPr>
        <p:spPr>
          <a:xfrm>
            <a:off x="3999258" y="3036332"/>
            <a:ext cx="267942" cy="9260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21" idx="2"/>
          </p:cNvCxnSpPr>
          <p:nvPr/>
        </p:nvCxnSpPr>
        <p:spPr>
          <a:xfrm flipH="1">
            <a:off x="4419600" y="2883932"/>
            <a:ext cx="175575" cy="6974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 name="Group 35"/>
          <p:cNvGrpSpPr/>
          <p:nvPr/>
        </p:nvGrpSpPr>
        <p:grpSpPr>
          <a:xfrm>
            <a:off x="4191000" y="4648200"/>
            <a:ext cx="3839574" cy="1131332"/>
            <a:chOff x="4191000" y="4648200"/>
            <a:chExt cx="3839574" cy="1131332"/>
          </a:xfrm>
        </p:grpSpPr>
        <p:sp>
          <p:nvSpPr>
            <p:cNvPr id="30" name="Right Arrow 29"/>
            <p:cNvSpPr/>
            <p:nvPr/>
          </p:nvSpPr>
          <p:spPr>
            <a:xfrm rot="13083459">
              <a:off x="4556532" y="5076906"/>
              <a:ext cx="533400" cy="381000"/>
            </a:xfrm>
            <a:prstGeom prst="rightArrow">
              <a:avLst/>
            </a:prstGeom>
            <a:solidFill>
              <a:srgbClr val="33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4953000" y="5410200"/>
              <a:ext cx="3077574" cy="369332"/>
            </a:xfrm>
            <a:prstGeom prst="rect">
              <a:avLst/>
            </a:prstGeom>
            <a:noFill/>
          </p:spPr>
          <p:txBody>
            <a:bodyPr wrap="none" rtlCol="0">
              <a:spAutoFit/>
            </a:bodyPr>
            <a:lstStyle/>
            <a:p>
              <a:r>
                <a:rPr lang="en-US" dirty="0" smtClean="0">
                  <a:solidFill>
                    <a:srgbClr val="3366FF"/>
                  </a:solidFill>
                </a:rPr>
                <a:t>Bind </a:t>
              </a:r>
              <a:r>
                <a:rPr lang="en-US" dirty="0" err="1" smtClean="0">
                  <a:solidFill>
                    <a:srgbClr val="3366FF"/>
                  </a:solidFill>
                </a:rPr>
                <a:t>phosphorylated</a:t>
              </a:r>
              <a:r>
                <a:rPr lang="en-US" dirty="0" smtClean="0">
                  <a:solidFill>
                    <a:srgbClr val="3366FF"/>
                  </a:solidFill>
                </a:rPr>
                <a:t> Substrate</a:t>
              </a:r>
              <a:endParaRPr lang="en-US" dirty="0">
                <a:solidFill>
                  <a:srgbClr val="3366FF"/>
                </a:solidFill>
              </a:endParaRPr>
            </a:p>
          </p:txBody>
        </p:sp>
        <p:sp>
          <p:nvSpPr>
            <p:cNvPr id="35" name="Arc 34"/>
            <p:cNvSpPr/>
            <p:nvPr/>
          </p:nvSpPr>
          <p:spPr>
            <a:xfrm rot="16200000">
              <a:off x="4305300" y="4533900"/>
              <a:ext cx="914400" cy="1143000"/>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28" name="TextBox 27"/>
          <p:cNvSpPr txBox="1"/>
          <p:nvPr/>
        </p:nvSpPr>
        <p:spPr>
          <a:xfrm>
            <a:off x="7010400" y="6248400"/>
            <a:ext cx="1752403" cy="369332"/>
          </a:xfrm>
          <a:prstGeom prst="rect">
            <a:avLst/>
          </a:prstGeom>
          <a:noFill/>
        </p:spPr>
        <p:txBody>
          <a:bodyPr wrap="none" rtlCol="0">
            <a:spAutoFit/>
          </a:bodyPr>
          <a:lstStyle/>
          <a:p>
            <a:r>
              <a:rPr lang="en-US" dirty="0" smtClean="0"/>
              <a:t>PMID: 19684601</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animEffect transition="in" filter="fade">
                                      <p:cBhvr>
                                        <p:cTn id="7" dur="2000"/>
                                        <p:tgtEl>
                                          <p:spTgt spid="8">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Ubc9 </a:t>
            </a:r>
            <a:r>
              <a:rPr lang="en-US" dirty="0" err="1" smtClean="0"/>
              <a:t>Sumoylation</a:t>
            </a:r>
            <a:r>
              <a:rPr lang="en-US" dirty="0" smtClean="0"/>
              <a:t> Pathway</a:t>
            </a:r>
            <a:endParaRPr lang="en-US" dirty="0"/>
          </a:p>
        </p:txBody>
      </p:sp>
      <p:grpSp>
        <p:nvGrpSpPr>
          <p:cNvPr id="3" name="Group 55"/>
          <p:cNvGrpSpPr/>
          <p:nvPr/>
        </p:nvGrpSpPr>
        <p:grpSpPr>
          <a:xfrm>
            <a:off x="5029200" y="4114800"/>
            <a:ext cx="3352800" cy="1447800"/>
            <a:chOff x="5029200" y="4648200"/>
            <a:chExt cx="3352800" cy="1447800"/>
          </a:xfrm>
        </p:grpSpPr>
        <p:sp>
          <p:nvSpPr>
            <p:cNvPr id="42" name="Oval 41"/>
            <p:cNvSpPr/>
            <p:nvPr/>
          </p:nvSpPr>
          <p:spPr>
            <a:xfrm>
              <a:off x="7162800" y="5410200"/>
              <a:ext cx="1219200" cy="685800"/>
            </a:xfrm>
            <a:prstGeom prst="ellipse">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Arial Narrow" pitchFamily="34" charset="0"/>
                </a:rPr>
                <a:t>Sumo</a:t>
              </a:r>
              <a:endParaRPr lang="en-US" sz="2400" dirty="0">
                <a:latin typeface="Arial Narrow" pitchFamily="34" charset="0"/>
              </a:endParaRPr>
            </a:p>
          </p:txBody>
        </p:sp>
        <p:cxnSp>
          <p:nvCxnSpPr>
            <p:cNvPr id="43" name="Straight Connector 42"/>
            <p:cNvCxnSpPr/>
            <p:nvPr/>
          </p:nvCxnSpPr>
          <p:spPr>
            <a:xfrm>
              <a:off x="7010400" y="5791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6182943" y="5552420"/>
              <a:ext cx="2286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6335343" y="5486400"/>
              <a:ext cx="675057" cy="523220"/>
            </a:xfrm>
            <a:prstGeom prst="rect">
              <a:avLst/>
            </a:prstGeom>
            <a:noFill/>
          </p:spPr>
          <p:txBody>
            <a:bodyPr wrap="none" rtlCol="0">
              <a:spAutoFit/>
            </a:bodyPr>
            <a:lstStyle/>
            <a:p>
              <a:r>
                <a:rPr lang="en-US" sz="2800" dirty="0" err="1" smtClean="0"/>
                <a:t>Cys</a:t>
              </a:r>
              <a:endParaRPr lang="en-US" sz="2800" dirty="0"/>
            </a:p>
          </p:txBody>
        </p:sp>
        <p:sp>
          <p:nvSpPr>
            <p:cNvPr id="27" name="Oval 26"/>
            <p:cNvSpPr/>
            <p:nvPr/>
          </p:nvSpPr>
          <p:spPr>
            <a:xfrm>
              <a:off x="5029200" y="4648200"/>
              <a:ext cx="1447800" cy="1066800"/>
            </a:xfrm>
            <a:prstGeom prst="ellipse">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E2 WT</a:t>
              </a:r>
              <a:endParaRPr lang="en-US" sz="3600" dirty="0"/>
            </a:p>
          </p:txBody>
        </p:sp>
      </p:grpSp>
      <p:sp>
        <p:nvSpPr>
          <p:cNvPr id="63" name="Rounded Rectangle 62"/>
          <p:cNvSpPr/>
          <p:nvPr/>
        </p:nvSpPr>
        <p:spPr>
          <a:xfrm>
            <a:off x="4495800" y="1143000"/>
            <a:ext cx="1905000" cy="1066800"/>
          </a:xfrm>
          <a:prstGeom prst="roundRect">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0" name="Straight Arrow Connector 49"/>
          <p:cNvCxnSpPr>
            <a:stCxn id="27" idx="0"/>
          </p:cNvCxnSpPr>
          <p:nvPr/>
        </p:nvCxnSpPr>
        <p:spPr>
          <a:xfrm flipV="1">
            <a:off x="5753100" y="2286000"/>
            <a:ext cx="1104900" cy="1828800"/>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27" idx="0"/>
          </p:cNvCxnSpPr>
          <p:nvPr/>
        </p:nvCxnSpPr>
        <p:spPr>
          <a:xfrm flipH="1" flipV="1">
            <a:off x="5715000" y="2286000"/>
            <a:ext cx="38100" cy="1828800"/>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stCxn id="27" idx="0"/>
          </p:cNvCxnSpPr>
          <p:nvPr/>
        </p:nvCxnSpPr>
        <p:spPr>
          <a:xfrm flipH="1" flipV="1">
            <a:off x="4267200" y="2286000"/>
            <a:ext cx="1485900" cy="1828800"/>
          </a:xfrm>
          <a:prstGeom prst="straightConnector1">
            <a:avLst/>
          </a:prstGeom>
          <a:ln w="3810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2743200" y="1219200"/>
            <a:ext cx="5334000" cy="954107"/>
          </a:xfrm>
          <a:prstGeom prst="rect">
            <a:avLst/>
          </a:prstGeom>
          <a:noFill/>
        </p:spPr>
        <p:txBody>
          <a:bodyPr wrap="square" rtlCol="0">
            <a:spAutoFit/>
          </a:bodyPr>
          <a:lstStyle/>
          <a:p>
            <a:pPr algn="ctr"/>
            <a:r>
              <a:rPr lang="en-US" sz="2800" dirty="0" smtClean="0">
                <a:solidFill>
                  <a:schemeClr val="accent4">
                    <a:lumMod val="75000"/>
                  </a:schemeClr>
                </a:solidFill>
              </a:rPr>
              <a:t>Substrates:</a:t>
            </a:r>
          </a:p>
          <a:p>
            <a:pPr algn="ctr"/>
            <a:r>
              <a:rPr lang="en-US" sz="2800" dirty="0" smtClean="0">
                <a:solidFill>
                  <a:schemeClr val="accent4">
                    <a:lumMod val="75000"/>
                  </a:schemeClr>
                </a:solidFill>
                <a:latin typeface="Symbol" pitchFamily="18" charset="2"/>
                <a:sym typeface="Symbol"/>
              </a:rPr>
              <a:t></a:t>
            </a:r>
            <a:r>
              <a:rPr lang="en-US" sz="2800" b="1" dirty="0" err="1" smtClean="0">
                <a:solidFill>
                  <a:schemeClr val="accent2">
                    <a:lumMod val="75000"/>
                  </a:schemeClr>
                </a:solidFill>
              </a:rPr>
              <a:t>K</a:t>
            </a:r>
            <a:r>
              <a:rPr lang="en-US" sz="2800" dirty="0" err="1" smtClean="0">
                <a:solidFill>
                  <a:schemeClr val="accent4">
                    <a:lumMod val="75000"/>
                  </a:schemeClr>
                </a:solidFill>
              </a:rPr>
              <a:t>xE</a:t>
            </a:r>
            <a:r>
              <a:rPr lang="en-US" sz="2800" i="1" dirty="0" smtClean="0">
                <a:solidFill>
                  <a:schemeClr val="accent4">
                    <a:lumMod val="75000"/>
                  </a:schemeClr>
                </a:solidFill>
              </a:rPr>
              <a:t>(</a:t>
            </a:r>
            <a:r>
              <a:rPr lang="en-US" sz="2800" i="1" dirty="0" err="1" smtClean="0">
                <a:solidFill>
                  <a:schemeClr val="accent4">
                    <a:lumMod val="75000"/>
                  </a:schemeClr>
                </a:solidFill>
              </a:rPr>
              <a:t>xxS</a:t>
            </a:r>
            <a:r>
              <a:rPr lang="en-US" sz="2800" i="1" dirty="0" smtClean="0">
                <a:solidFill>
                  <a:schemeClr val="accent4">
                    <a:lumMod val="75000"/>
                  </a:schemeClr>
                </a:solidFill>
              </a:rPr>
              <a:t>)</a:t>
            </a:r>
            <a:endParaRPr lang="en-US" sz="2800" i="1" dirty="0">
              <a:solidFill>
                <a:schemeClr val="accent4">
                  <a:lumMod val="75000"/>
                </a:schemeClr>
              </a:solidFill>
            </a:endParaRPr>
          </a:p>
        </p:txBody>
      </p:sp>
      <p:sp>
        <p:nvSpPr>
          <p:cNvPr id="53" name="Rounded Rectangle 52"/>
          <p:cNvSpPr/>
          <p:nvPr/>
        </p:nvSpPr>
        <p:spPr>
          <a:xfrm>
            <a:off x="5334000" y="2667000"/>
            <a:ext cx="685800" cy="609600"/>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E3</a:t>
            </a:r>
            <a:endParaRPr lang="en-US" sz="2400" b="1" dirty="0">
              <a:solidFill>
                <a:schemeClr val="tx1"/>
              </a:solidFill>
            </a:endParaRPr>
          </a:p>
        </p:txBody>
      </p:sp>
      <p:sp>
        <p:nvSpPr>
          <p:cNvPr id="51" name="Rounded Rectangle 50"/>
          <p:cNvSpPr/>
          <p:nvPr/>
        </p:nvSpPr>
        <p:spPr>
          <a:xfrm>
            <a:off x="6172200" y="3352800"/>
            <a:ext cx="685800" cy="609600"/>
          </a:xfrm>
          <a:prstGeom prst="roundRec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rPr>
              <a:t>E3</a:t>
            </a:r>
            <a:endParaRPr lang="en-US" sz="2400" b="1" dirty="0">
              <a:solidFill>
                <a:schemeClr val="bg1"/>
              </a:solidFill>
            </a:endParaRPr>
          </a:p>
        </p:txBody>
      </p:sp>
      <p:sp>
        <p:nvSpPr>
          <p:cNvPr id="62" name="Oval 61"/>
          <p:cNvSpPr/>
          <p:nvPr/>
        </p:nvSpPr>
        <p:spPr>
          <a:xfrm>
            <a:off x="4191000" y="3352800"/>
            <a:ext cx="1219200" cy="685800"/>
          </a:xfrm>
          <a:prstGeom prst="ellipse">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Arial Narrow" pitchFamily="34" charset="0"/>
              </a:rPr>
              <a:t>SLD</a:t>
            </a:r>
            <a:endParaRPr lang="en-US" sz="2400" dirty="0">
              <a:latin typeface="Arial Narrow" pitchFamily="34" charset="0"/>
            </a:endParaRPr>
          </a:p>
        </p:txBody>
      </p:sp>
      <p:sp>
        <p:nvSpPr>
          <p:cNvPr id="70" name="TextBox 69"/>
          <p:cNvSpPr txBox="1"/>
          <p:nvPr/>
        </p:nvSpPr>
        <p:spPr>
          <a:xfrm>
            <a:off x="685800" y="5791200"/>
            <a:ext cx="7834902" cy="461665"/>
          </a:xfrm>
          <a:prstGeom prst="rect">
            <a:avLst/>
          </a:prstGeom>
          <a:gradFill flip="none" rotWithShape="1">
            <a:gsLst>
              <a:gs pos="0">
                <a:srgbClr val="3366FF">
                  <a:tint val="66000"/>
                  <a:satMod val="160000"/>
                </a:srgbClr>
              </a:gs>
              <a:gs pos="50000">
                <a:srgbClr val="3366FF">
                  <a:tint val="44500"/>
                  <a:satMod val="160000"/>
                </a:srgbClr>
              </a:gs>
              <a:gs pos="100000">
                <a:srgbClr val="3366FF">
                  <a:tint val="23500"/>
                  <a:satMod val="160000"/>
                </a:srgbClr>
              </a:gs>
            </a:gsLst>
            <a:lin ang="5400000" scaled="1"/>
            <a:tileRect/>
          </a:gradFill>
          <a:ln>
            <a:solidFill>
              <a:schemeClr val="tx1"/>
            </a:solidFill>
          </a:ln>
        </p:spPr>
        <p:txBody>
          <a:bodyPr wrap="none" rtlCol="0">
            <a:spAutoFit/>
          </a:bodyPr>
          <a:lstStyle/>
          <a:p>
            <a:r>
              <a:rPr lang="en-US" sz="2400" dirty="0" smtClean="0"/>
              <a:t>Activating mutations shift balance of </a:t>
            </a:r>
            <a:r>
              <a:rPr lang="en-US" sz="2400" dirty="0" err="1" smtClean="0"/>
              <a:t>sumoylated</a:t>
            </a:r>
            <a:r>
              <a:rPr lang="en-US" sz="2400" dirty="0" smtClean="0"/>
              <a:t> substrates? </a:t>
            </a:r>
            <a:endParaRPr lang="en-US" sz="2400" dirty="0"/>
          </a:p>
        </p:txBody>
      </p:sp>
      <p:sp>
        <p:nvSpPr>
          <p:cNvPr id="74" name="Rounded Rectangle 73"/>
          <p:cNvSpPr/>
          <p:nvPr/>
        </p:nvSpPr>
        <p:spPr>
          <a:xfrm>
            <a:off x="2133600" y="1143000"/>
            <a:ext cx="1905000" cy="1066800"/>
          </a:xfrm>
          <a:prstGeom prst="roundRect">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ounded Rectangle 74"/>
          <p:cNvSpPr/>
          <p:nvPr/>
        </p:nvSpPr>
        <p:spPr>
          <a:xfrm>
            <a:off x="6858000" y="1143000"/>
            <a:ext cx="1905000" cy="1066800"/>
          </a:xfrm>
          <a:prstGeom prst="roundRect">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0">
                                            <p:bg/>
                                          </p:spTgt>
                                        </p:tgtEl>
                                        <p:attrNameLst>
                                          <p:attrName>style.visibility</p:attrName>
                                        </p:attrNameLst>
                                      </p:cBhvr>
                                      <p:to>
                                        <p:strVal val="visible"/>
                                      </p:to>
                                    </p:set>
                                    <p:animEffect transition="in" filter="fade">
                                      <p:cBhvr>
                                        <p:cTn id="12" dur="2000"/>
                                        <p:tgtEl>
                                          <p:spTgt spid="70">
                                            <p:bg/>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0">
                                            <p:txEl>
                                              <p:pRg st="0" end="0"/>
                                            </p:txEl>
                                          </p:spTgt>
                                        </p:tgtEl>
                                        <p:attrNameLst>
                                          <p:attrName>style.visibility</p:attrName>
                                        </p:attrNameLst>
                                      </p:cBhvr>
                                      <p:to>
                                        <p:strVal val="visible"/>
                                      </p:to>
                                    </p:set>
                                    <p:animEffect transition="in" filter="fade">
                                      <p:cBhvr>
                                        <p:cTn id="15" dur="2000"/>
                                        <p:tgtEl>
                                          <p:spTgt spid="7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build="allAtOnce"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Ubc9 </a:t>
            </a:r>
            <a:r>
              <a:rPr lang="en-US" dirty="0" err="1" smtClean="0"/>
              <a:t>Sumoylation</a:t>
            </a:r>
            <a:r>
              <a:rPr lang="en-US" dirty="0" smtClean="0"/>
              <a:t> Pathway</a:t>
            </a:r>
            <a:endParaRPr lang="en-US" dirty="0"/>
          </a:p>
        </p:txBody>
      </p:sp>
      <p:grpSp>
        <p:nvGrpSpPr>
          <p:cNvPr id="3" name="Group 55"/>
          <p:cNvGrpSpPr/>
          <p:nvPr/>
        </p:nvGrpSpPr>
        <p:grpSpPr>
          <a:xfrm>
            <a:off x="5029200" y="4114800"/>
            <a:ext cx="3352800" cy="1447800"/>
            <a:chOff x="5029200" y="4648200"/>
            <a:chExt cx="3352800" cy="1447800"/>
          </a:xfrm>
        </p:grpSpPr>
        <p:sp>
          <p:nvSpPr>
            <p:cNvPr id="42" name="Oval 41"/>
            <p:cNvSpPr/>
            <p:nvPr/>
          </p:nvSpPr>
          <p:spPr>
            <a:xfrm>
              <a:off x="7162800" y="5410200"/>
              <a:ext cx="1219200" cy="685800"/>
            </a:xfrm>
            <a:prstGeom prst="ellipse">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Arial Narrow" pitchFamily="34" charset="0"/>
                </a:rPr>
                <a:t>Sumo</a:t>
              </a:r>
              <a:endParaRPr lang="en-US" sz="2400" dirty="0">
                <a:latin typeface="Arial Narrow" pitchFamily="34" charset="0"/>
              </a:endParaRPr>
            </a:p>
          </p:txBody>
        </p:sp>
        <p:cxnSp>
          <p:nvCxnSpPr>
            <p:cNvPr id="43" name="Straight Connector 42"/>
            <p:cNvCxnSpPr/>
            <p:nvPr/>
          </p:nvCxnSpPr>
          <p:spPr>
            <a:xfrm>
              <a:off x="7010400" y="5791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6182943" y="5552420"/>
              <a:ext cx="2286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6335343" y="5486400"/>
              <a:ext cx="675057" cy="523220"/>
            </a:xfrm>
            <a:prstGeom prst="rect">
              <a:avLst/>
            </a:prstGeom>
            <a:noFill/>
          </p:spPr>
          <p:txBody>
            <a:bodyPr wrap="none" rtlCol="0">
              <a:spAutoFit/>
            </a:bodyPr>
            <a:lstStyle/>
            <a:p>
              <a:r>
                <a:rPr lang="en-US" sz="2800" dirty="0" err="1" smtClean="0"/>
                <a:t>Cys</a:t>
              </a:r>
              <a:endParaRPr lang="en-US" sz="2800" dirty="0"/>
            </a:p>
          </p:txBody>
        </p:sp>
        <p:sp>
          <p:nvSpPr>
            <p:cNvPr id="27" name="Oval 26"/>
            <p:cNvSpPr/>
            <p:nvPr/>
          </p:nvSpPr>
          <p:spPr>
            <a:xfrm>
              <a:off x="5029200" y="4648200"/>
              <a:ext cx="1447800" cy="1066800"/>
            </a:xfrm>
            <a:prstGeom prst="ellipse">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E2 M1</a:t>
              </a:r>
              <a:endParaRPr lang="en-US" sz="3600" dirty="0"/>
            </a:p>
          </p:txBody>
        </p:sp>
      </p:grpSp>
      <p:sp>
        <p:nvSpPr>
          <p:cNvPr id="63" name="Rounded Rectangle 62"/>
          <p:cNvSpPr/>
          <p:nvPr/>
        </p:nvSpPr>
        <p:spPr>
          <a:xfrm>
            <a:off x="4495800" y="1143000"/>
            <a:ext cx="1905000" cy="1066800"/>
          </a:xfrm>
          <a:prstGeom prst="roundRect">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0" name="Straight Arrow Connector 49"/>
          <p:cNvCxnSpPr>
            <a:stCxn id="27" idx="0"/>
          </p:cNvCxnSpPr>
          <p:nvPr/>
        </p:nvCxnSpPr>
        <p:spPr>
          <a:xfrm flipV="1">
            <a:off x="5753100" y="2286000"/>
            <a:ext cx="1104900" cy="1828800"/>
          </a:xfrm>
          <a:prstGeom prst="straightConnector1">
            <a:avLst/>
          </a:prstGeom>
          <a:ln w="38100">
            <a:solidFill>
              <a:schemeClr val="accent4">
                <a:lumMod val="75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27" idx="0"/>
          </p:cNvCxnSpPr>
          <p:nvPr/>
        </p:nvCxnSpPr>
        <p:spPr>
          <a:xfrm flipH="1" flipV="1">
            <a:off x="5715000" y="2286000"/>
            <a:ext cx="38100" cy="1828800"/>
          </a:xfrm>
          <a:prstGeom prst="straightConnector1">
            <a:avLst/>
          </a:prstGeom>
          <a:ln w="5715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stCxn id="27" idx="0"/>
          </p:cNvCxnSpPr>
          <p:nvPr/>
        </p:nvCxnSpPr>
        <p:spPr>
          <a:xfrm flipH="1" flipV="1">
            <a:off x="4267200" y="2286000"/>
            <a:ext cx="1485900" cy="1828800"/>
          </a:xfrm>
          <a:prstGeom prst="straightConnector1">
            <a:avLst/>
          </a:prstGeom>
          <a:ln w="5715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2743200" y="1219200"/>
            <a:ext cx="5334000" cy="954107"/>
          </a:xfrm>
          <a:prstGeom prst="rect">
            <a:avLst/>
          </a:prstGeom>
          <a:noFill/>
        </p:spPr>
        <p:txBody>
          <a:bodyPr wrap="square" rtlCol="0">
            <a:spAutoFit/>
          </a:bodyPr>
          <a:lstStyle/>
          <a:p>
            <a:pPr algn="ctr"/>
            <a:r>
              <a:rPr lang="en-US" sz="2800" dirty="0" smtClean="0">
                <a:solidFill>
                  <a:schemeClr val="accent4">
                    <a:lumMod val="75000"/>
                  </a:schemeClr>
                </a:solidFill>
              </a:rPr>
              <a:t>Substrates:</a:t>
            </a:r>
          </a:p>
          <a:p>
            <a:pPr algn="ctr"/>
            <a:r>
              <a:rPr lang="en-US" sz="2800" dirty="0" smtClean="0">
                <a:solidFill>
                  <a:schemeClr val="accent4">
                    <a:lumMod val="75000"/>
                  </a:schemeClr>
                </a:solidFill>
                <a:latin typeface="Symbol" pitchFamily="18" charset="2"/>
                <a:sym typeface="Symbol"/>
              </a:rPr>
              <a:t></a:t>
            </a:r>
            <a:r>
              <a:rPr lang="en-US" sz="2800" b="1" dirty="0" err="1" smtClean="0">
                <a:solidFill>
                  <a:schemeClr val="accent2">
                    <a:lumMod val="75000"/>
                  </a:schemeClr>
                </a:solidFill>
              </a:rPr>
              <a:t>K</a:t>
            </a:r>
            <a:r>
              <a:rPr lang="en-US" sz="2800" dirty="0" err="1" smtClean="0">
                <a:solidFill>
                  <a:schemeClr val="accent4">
                    <a:lumMod val="75000"/>
                  </a:schemeClr>
                </a:solidFill>
              </a:rPr>
              <a:t>xE</a:t>
            </a:r>
            <a:r>
              <a:rPr lang="en-US" sz="2800" i="1" dirty="0" smtClean="0">
                <a:solidFill>
                  <a:schemeClr val="accent4">
                    <a:lumMod val="75000"/>
                  </a:schemeClr>
                </a:solidFill>
              </a:rPr>
              <a:t>(</a:t>
            </a:r>
            <a:r>
              <a:rPr lang="en-US" sz="2800" i="1" dirty="0" err="1" smtClean="0">
                <a:solidFill>
                  <a:schemeClr val="accent4">
                    <a:lumMod val="75000"/>
                  </a:schemeClr>
                </a:solidFill>
              </a:rPr>
              <a:t>xxS</a:t>
            </a:r>
            <a:r>
              <a:rPr lang="en-US" sz="2800" i="1" dirty="0" smtClean="0">
                <a:solidFill>
                  <a:schemeClr val="accent4">
                    <a:lumMod val="75000"/>
                  </a:schemeClr>
                </a:solidFill>
              </a:rPr>
              <a:t>)</a:t>
            </a:r>
            <a:endParaRPr lang="en-US" sz="2800" i="1" dirty="0">
              <a:solidFill>
                <a:schemeClr val="accent4">
                  <a:lumMod val="75000"/>
                </a:schemeClr>
              </a:solidFill>
            </a:endParaRPr>
          </a:p>
        </p:txBody>
      </p:sp>
      <p:sp>
        <p:nvSpPr>
          <p:cNvPr id="53" name="Rounded Rectangle 52"/>
          <p:cNvSpPr/>
          <p:nvPr/>
        </p:nvSpPr>
        <p:spPr>
          <a:xfrm>
            <a:off x="5334000" y="2667000"/>
            <a:ext cx="685800" cy="609600"/>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E3</a:t>
            </a:r>
            <a:endParaRPr lang="en-US" sz="2400" b="1" dirty="0">
              <a:solidFill>
                <a:schemeClr val="tx1"/>
              </a:solidFill>
            </a:endParaRPr>
          </a:p>
        </p:txBody>
      </p:sp>
      <p:sp>
        <p:nvSpPr>
          <p:cNvPr id="51" name="Rounded Rectangle 50"/>
          <p:cNvSpPr/>
          <p:nvPr/>
        </p:nvSpPr>
        <p:spPr>
          <a:xfrm>
            <a:off x="6172200" y="3352800"/>
            <a:ext cx="685800" cy="609600"/>
          </a:xfrm>
          <a:prstGeom prst="roundRec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rPr>
              <a:t>E3</a:t>
            </a:r>
            <a:endParaRPr lang="en-US" sz="2400" b="1" dirty="0">
              <a:solidFill>
                <a:schemeClr val="bg1"/>
              </a:solidFill>
            </a:endParaRPr>
          </a:p>
        </p:txBody>
      </p:sp>
      <p:sp>
        <p:nvSpPr>
          <p:cNvPr id="62" name="Oval 61"/>
          <p:cNvSpPr/>
          <p:nvPr/>
        </p:nvSpPr>
        <p:spPr>
          <a:xfrm>
            <a:off x="4191000" y="3352800"/>
            <a:ext cx="1219200" cy="685800"/>
          </a:xfrm>
          <a:prstGeom prst="ellipse">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Arial Narrow" pitchFamily="34" charset="0"/>
              </a:rPr>
              <a:t>SLD</a:t>
            </a:r>
            <a:endParaRPr lang="en-US" sz="2400" dirty="0">
              <a:latin typeface="Arial Narrow" pitchFamily="34" charset="0"/>
            </a:endParaRPr>
          </a:p>
        </p:txBody>
      </p:sp>
      <p:sp>
        <p:nvSpPr>
          <p:cNvPr id="70" name="TextBox 69"/>
          <p:cNvSpPr txBox="1"/>
          <p:nvPr/>
        </p:nvSpPr>
        <p:spPr>
          <a:xfrm>
            <a:off x="685800" y="5791200"/>
            <a:ext cx="7834902" cy="461665"/>
          </a:xfrm>
          <a:prstGeom prst="rect">
            <a:avLst/>
          </a:prstGeom>
          <a:gradFill flip="none" rotWithShape="1">
            <a:gsLst>
              <a:gs pos="0">
                <a:srgbClr val="3366FF">
                  <a:tint val="66000"/>
                  <a:satMod val="160000"/>
                </a:srgbClr>
              </a:gs>
              <a:gs pos="50000">
                <a:srgbClr val="3366FF">
                  <a:tint val="44500"/>
                  <a:satMod val="160000"/>
                </a:srgbClr>
              </a:gs>
              <a:gs pos="100000">
                <a:srgbClr val="3366FF">
                  <a:tint val="23500"/>
                  <a:satMod val="160000"/>
                </a:srgbClr>
              </a:gs>
            </a:gsLst>
            <a:lin ang="5400000" scaled="1"/>
            <a:tileRect/>
          </a:gradFill>
          <a:ln>
            <a:solidFill>
              <a:schemeClr val="tx1"/>
            </a:solidFill>
          </a:ln>
        </p:spPr>
        <p:txBody>
          <a:bodyPr wrap="none" rtlCol="0">
            <a:spAutoFit/>
          </a:bodyPr>
          <a:lstStyle/>
          <a:p>
            <a:r>
              <a:rPr lang="en-US" sz="2400" dirty="0" smtClean="0"/>
              <a:t>Activating mutations shift balance of </a:t>
            </a:r>
            <a:r>
              <a:rPr lang="en-US" sz="2400" dirty="0" err="1" smtClean="0"/>
              <a:t>sumoylated</a:t>
            </a:r>
            <a:r>
              <a:rPr lang="en-US" sz="2400" dirty="0" smtClean="0"/>
              <a:t> substrates? </a:t>
            </a:r>
            <a:endParaRPr lang="en-US" sz="2400" dirty="0"/>
          </a:p>
        </p:txBody>
      </p:sp>
      <p:sp>
        <p:nvSpPr>
          <p:cNvPr id="74" name="Rounded Rectangle 73"/>
          <p:cNvSpPr/>
          <p:nvPr/>
        </p:nvSpPr>
        <p:spPr>
          <a:xfrm>
            <a:off x="2133600" y="1143000"/>
            <a:ext cx="1905000" cy="1066800"/>
          </a:xfrm>
          <a:prstGeom prst="roundRect">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ounded Rectangle 74"/>
          <p:cNvSpPr/>
          <p:nvPr/>
        </p:nvSpPr>
        <p:spPr>
          <a:xfrm>
            <a:off x="6858000" y="1143000"/>
            <a:ext cx="1905000" cy="1066800"/>
          </a:xfrm>
          <a:prstGeom prst="roundRect">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0">
                                            <p:bg/>
                                          </p:spTgt>
                                        </p:tgtEl>
                                        <p:attrNameLst>
                                          <p:attrName>style.visibility</p:attrName>
                                        </p:attrNameLst>
                                      </p:cBhvr>
                                      <p:to>
                                        <p:strVal val="visible"/>
                                      </p:to>
                                    </p:set>
                                    <p:animEffect transition="in" filter="fade">
                                      <p:cBhvr>
                                        <p:cTn id="12" dur="2000"/>
                                        <p:tgtEl>
                                          <p:spTgt spid="70">
                                            <p:bg/>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0">
                                            <p:txEl>
                                              <p:pRg st="0" end="0"/>
                                            </p:txEl>
                                          </p:spTgt>
                                        </p:tgtEl>
                                        <p:attrNameLst>
                                          <p:attrName>style.visibility</p:attrName>
                                        </p:attrNameLst>
                                      </p:cBhvr>
                                      <p:to>
                                        <p:strVal val="visible"/>
                                      </p:to>
                                    </p:set>
                                    <p:animEffect transition="in" filter="fade">
                                      <p:cBhvr>
                                        <p:cTn id="15" dur="2000"/>
                                        <p:tgtEl>
                                          <p:spTgt spid="7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build="allAtOnce"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Ubc9 </a:t>
            </a:r>
            <a:r>
              <a:rPr lang="en-US" dirty="0" err="1" smtClean="0"/>
              <a:t>Sumoylation</a:t>
            </a:r>
            <a:r>
              <a:rPr lang="en-US" dirty="0" smtClean="0"/>
              <a:t> Pathway</a:t>
            </a:r>
            <a:endParaRPr lang="en-US" dirty="0"/>
          </a:p>
        </p:txBody>
      </p:sp>
      <p:grpSp>
        <p:nvGrpSpPr>
          <p:cNvPr id="3" name="Group 55"/>
          <p:cNvGrpSpPr/>
          <p:nvPr/>
        </p:nvGrpSpPr>
        <p:grpSpPr>
          <a:xfrm>
            <a:off x="5029200" y="4114800"/>
            <a:ext cx="3352800" cy="1447800"/>
            <a:chOff x="5029200" y="4648200"/>
            <a:chExt cx="3352800" cy="1447800"/>
          </a:xfrm>
        </p:grpSpPr>
        <p:sp>
          <p:nvSpPr>
            <p:cNvPr id="42" name="Oval 41"/>
            <p:cNvSpPr/>
            <p:nvPr/>
          </p:nvSpPr>
          <p:spPr>
            <a:xfrm>
              <a:off x="7162800" y="5410200"/>
              <a:ext cx="1219200" cy="685800"/>
            </a:xfrm>
            <a:prstGeom prst="ellipse">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Arial Narrow" pitchFamily="34" charset="0"/>
                </a:rPr>
                <a:t>Sumo</a:t>
              </a:r>
              <a:endParaRPr lang="en-US" sz="2400" dirty="0">
                <a:latin typeface="Arial Narrow" pitchFamily="34" charset="0"/>
              </a:endParaRPr>
            </a:p>
          </p:txBody>
        </p:sp>
        <p:cxnSp>
          <p:nvCxnSpPr>
            <p:cNvPr id="43" name="Straight Connector 42"/>
            <p:cNvCxnSpPr/>
            <p:nvPr/>
          </p:nvCxnSpPr>
          <p:spPr>
            <a:xfrm>
              <a:off x="7010400" y="5791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6182943" y="5552420"/>
              <a:ext cx="2286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6335343" y="5486400"/>
              <a:ext cx="675057" cy="523220"/>
            </a:xfrm>
            <a:prstGeom prst="rect">
              <a:avLst/>
            </a:prstGeom>
            <a:noFill/>
          </p:spPr>
          <p:txBody>
            <a:bodyPr wrap="none" rtlCol="0">
              <a:spAutoFit/>
            </a:bodyPr>
            <a:lstStyle/>
            <a:p>
              <a:r>
                <a:rPr lang="en-US" sz="2800" dirty="0" err="1" smtClean="0"/>
                <a:t>Cys</a:t>
              </a:r>
              <a:endParaRPr lang="en-US" sz="2800" dirty="0"/>
            </a:p>
          </p:txBody>
        </p:sp>
        <p:sp>
          <p:nvSpPr>
            <p:cNvPr id="27" name="Oval 26"/>
            <p:cNvSpPr/>
            <p:nvPr/>
          </p:nvSpPr>
          <p:spPr>
            <a:xfrm>
              <a:off x="5029200" y="4648200"/>
              <a:ext cx="1447800" cy="1066800"/>
            </a:xfrm>
            <a:prstGeom prst="ellipse">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E2 M2</a:t>
              </a:r>
              <a:endParaRPr lang="en-US" sz="3600" dirty="0"/>
            </a:p>
          </p:txBody>
        </p:sp>
      </p:grpSp>
      <p:sp>
        <p:nvSpPr>
          <p:cNvPr id="63" name="Rounded Rectangle 62"/>
          <p:cNvSpPr/>
          <p:nvPr/>
        </p:nvSpPr>
        <p:spPr>
          <a:xfrm>
            <a:off x="4495800" y="1143000"/>
            <a:ext cx="1905000" cy="1066800"/>
          </a:xfrm>
          <a:prstGeom prst="roundRect">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0" name="Straight Arrow Connector 49"/>
          <p:cNvCxnSpPr>
            <a:stCxn id="27" idx="0"/>
          </p:cNvCxnSpPr>
          <p:nvPr/>
        </p:nvCxnSpPr>
        <p:spPr>
          <a:xfrm flipV="1">
            <a:off x="5753100" y="2286000"/>
            <a:ext cx="1104900" cy="1828800"/>
          </a:xfrm>
          <a:prstGeom prst="straightConnector1">
            <a:avLst/>
          </a:prstGeom>
          <a:ln w="57150">
            <a:solidFill>
              <a:schemeClr val="accent4">
                <a:lumMod val="75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27" idx="0"/>
          </p:cNvCxnSpPr>
          <p:nvPr/>
        </p:nvCxnSpPr>
        <p:spPr>
          <a:xfrm flipH="1" flipV="1">
            <a:off x="5715000" y="2286000"/>
            <a:ext cx="38100" cy="1828800"/>
          </a:xfrm>
          <a:prstGeom prst="straightConnector1">
            <a:avLst/>
          </a:prstGeom>
          <a:ln w="5715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stCxn id="27" idx="0"/>
          </p:cNvCxnSpPr>
          <p:nvPr/>
        </p:nvCxnSpPr>
        <p:spPr>
          <a:xfrm flipH="1" flipV="1">
            <a:off x="4267200" y="2286000"/>
            <a:ext cx="1485900" cy="1828800"/>
          </a:xfrm>
          <a:prstGeom prst="straightConnector1">
            <a:avLst/>
          </a:prstGeom>
          <a:ln w="38100">
            <a:solidFill>
              <a:schemeClr val="accent4">
                <a:lumMod val="75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2743200" y="1219200"/>
            <a:ext cx="5334000" cy="954107"/>
          </a:xfrm>
          <a:prstGeom prst="rect">
            <a:avLst/>
          </a:prstGeom>
          <a:noFill/>
        </p:spPr>
        <p:txBody>
          <a:bodyPr wrap="square" rtlCol="0">
            <a:spAutoFit/>
          </a:bodyPr>
          <a:lstStyle/>
          <a:p>
            <a:pPr algn="ctr"/>
            <a:r>
              <a:rPr lang="en-US" sz="2800" dirty="0" smtClean="0">
                <a:solidFill>
                  <a:schemeClr val="accent4">
                    <a:lumMod val="75000"/>
                  </a:schemeClr>
                </a:solidFill>
              </a:rPr>
              <a:t>Substrates:</a:t>
            </a:r>
          </a:p>
          <a:p>
            <a:pPr algn="ctr"/>
            <a:r>
              <a:rPr lang="en-US" sz="2800" dirty="0" smtClean="0">
                <a:solidFill>
                  <a:schemeClr val="accent4">
                    <a:lumMod val="75000"/>
                  </a:schemeClr>
                </a:solidFill>
                <a:latin typeface="Symbol" pitchFamily="18" charset="2"/>
                <a:sym typeface="Symbol"/>
              </a:rPr>
              <a:t></a:t>
            </a:r>
            <a:r>
              <a:rPr lang="en-US" sz="2800" b="1" dirty="0" err="1" smtClean="0">
                <a:solidFill>
                  <a:schemeClr val="accent2">
                    <a:lumMod val="75000"/>
                  </a:schemeClr>
                </a:solidFill>
              </a:rPr>
              <a:t>K</a:t>
            </a:r>
            <a:r>
              <a:rPr lang="en-US" sz="2800" dirty="0" err="1" smtClean="0">
                <a:solidFill>
                  <a:schemeClr val="accent4">
                    <a:lumMod val="75000"/>
                  </a:schemeClr>
                </a:solidFill>
              </a:rPr>
              <a:t>xE</a:t>
            </a:r>
            <a:r>
              <a:rPr lang="en-US" sz="2800" i="1" dirty="0" smtClean="0">
                <a:solidFill>
                  <a:schemeClr val="accent4">
                    <a:lumMod val="75000"/>
                  </a:schemeClr>
                </a:solidFill>
              </a:rPr>
              <a:t>(</a:t>
            </a:r>
            <a:r>
              <a:rPr lang="en-US" sz="2800" i="1" dirty="0" err="1" smtClean="0">
                <a:solidFill>
                  <a:schemeClr val="accent4">
                    <a:lumMod val="75000"/>
                  </a:schemeClr>
                </a:solidFill>
              </a:rPr>
              <a:t>xxS</a:t>
            </a:r>
            <a:r>
              <a:rPr lang="en-US" sz="2800" i="1" dirty="0" smtClean="0">
                <a:solidFill>
                  <a:schemeClr val="accent4">
                    <a:lumMod val="75000"/>
                  </a:schemeClr>
                </a:solidFill>
              </a:rPr>
              <a:t>)</a:t>
            </a:r>
            <a:endParaRPr lang="en-US" sz="2800" i="1" dirty="0">
              <a:solidFill>
                <a:schemeClr val="accent4">
                  <a:lumMod val="75000"/>
                </a:schemeClr>
              </a:solidFill>
            </a:endParaRPr>
          </a:p>
        </p:txBody>
      </p:sp>
      <p:sp>
        <p:nvSpPr>
          <p:cNvPr id="53" name="Rounded Rectangle 52"/>
          <p:cNvSpPr/>
          <p:nvPr/>
        </p:nvSpPr>
        <p:spPr>
          <a:xfrm>
            <a:off x="5334000" y="2667000"/>
            <a:ext cx="685800" cy="609600"/>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E3</a:t>
            </a:r>
            <a:endParaRPr lang="en-US" sz="2400" b="1" dirty="0">
              <a:solidFill>
                <a:schemeClr val="tx1"/>
              </a:solidFill>
            </a:endParaRPr>
          </a:p>
        </p:txBody>
      </p:sp>
      <p:sp>
        <p:nvSpPr>
          <p:cNvPr id="51" name="Rounded Rectangle 50"/>
          <p:cNvSpPr/>
          <p:nvPr/>
        </p:nvSpPr>
        <p:spPr>
          <a:xfrm>
            <a:off x="6172200" y="3352800"/>
            <a:ext cx="685800" cy="609600"/>
          </a:xfrm>
          <a:prstGeom prst="roundRec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rPr>
              <a:t>E3</a:t>
            </a:r>
            <a:endParaRPr lang="en-US" sz="2400" b="1" dirty="0">
              <a:solidFill>
                <a:schemeClr val="bg1"/>
              </a:solidFill>
            </a:endParaRPr>
          </a:p>
        </p:txBody>
      </p:sp>
      <p:sp>
        <p:nvSpPr>
          <p:cNvPr id="62" name="Oval 61"/>
          <p:cNvSpPr/>
          <p:nvPr/>
        </p:nvSpPr>
        <p:spPr>
          <a:xfrm>
            <a:off x="4191000" y="3352800"/>
            <a:ext cx="1219200" cy="685800"/>
          </a:xfrm>
          <a:prstGeom prst="ellipse">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Arial Narrow" pitchFamily="34" charset="0"/>
              </a:rPr>
              <a:t>SLD</a:t>
            </a:r>
            <a:endParaRPr lang="en-US" sz="2400" dirty="0">
              <a:latin typeface="Arial Narrow" pitchFamily="34" charset="0"/>
            </a:endParaRPr>
          </a:p>
        </p:txBody>
      </p:sp>
      <p:sp>
        <p:nvSpPr>
          <p:cNvPr id="70" name="TextBox 69"/>
          <p:cNvSpPr txBox="1"/>
          <p:nvPr/>
        </p:nvSpPr>
        <p:spPr>
          <a:xfrm>
            <a:off x="685800" y="5791200"/>
            <a:ext cx="7834902" cy="461665"/>
          </a:xfrm>
          <a:prstGeom prst="rect">
            <a:avLst/>
          </a:prstGeom>
          <a:gradFill flip="none" rotWithShape="1">
            <a:gsLst>
              <a:gs pos="0">
                <a:srgbClr val="3366FF">
                  <a:tint val="66000"/>
                  <a:satMod val="160000"/>
                </a:srgbClr>
              </a:gs>
              <a:gs pos="50000">
                <a:srgbClr val="3366FF">
                  <a:tint val="44500"/>
                  <a:satMod val="160000"/>
                </a:srgbClr>
              </a:gs>
              <a:gs pos="100000">
                <a:srgbClr val="3366FF">
                  <a:tint val="23500"/>
                  <a:satMod val="160000"/>
                </a:srgbClr>
              </a:gs>
            </a:gsLst>
            <a:lin ang="5400000" scaled="1"/>
            <a:tileRect/>
          </a:gradFill>
          <a:ln>
            <a:solidFill>
              <a:schemeClr val="tx1"/>
            </a:solidFill>
          </a:ln>
        </p:spPr>
        <p:txBody>
          <a:bodyPr wrap="none" rtlCol="0">
            <a:spAutoFit/>
          </a:bodyPr>
          <a:lstStyle/>
          <a:p>
            <a:r>
              <a:rPr lang="en-US" sz="2400" dirty="0" smtClean="0"/>
              <a:t>Activating mutations shift balance of </a:t>
            </a:r>
            <a:r>
              <a:rPr lang="en-US" sz="2400" dirty="0" err="1" smtClean="0"/>
              <a:t>sumoylated</a:t>
            </a:r>
            <a:r>
              <a:rPr lang="en-US" sz="2400" dirty="0" smtClean="0"/>
              <a:t> substrates? </a:t>
            </a:r>
            <a:endParaRPr lang="en-US" sz="2400" dirty="0"/>
          </a:p>
        </p:txBody>
      </p:sp>
      <p:sp>
        <p:nvSpPr>
          <p:cNvPr id="74" name="Rounded Rectangle 73"/>
          <p:cNvSpPr/>
          <p:nvPr/>
        </p:nvSpPr>
        <p:spPr>
          <a:xfrm>
            <a:off x="2133600" y="1143000"/>
            <a:ext cx="1905000" cy="1066800"/>
          </a:xfrm>
          <a:prstGeom prst="roundRect">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ounded Rectangle 74"/>
          <p:cNvSpPr/>
          <p:nvPr/>
        </p:nvSpPr>
        <p:spPr>
          <a:xfrm>
            <a:off x="6858000" y="1143000"/>
            <a:ext cx="1905000" cy="1066800"/>
          </a:xfrm>
          <a:prstGeom prst="roundRect">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0">
                                            <p:bg/>
                                          </p:spTgt>
                                        </p:tgtEl>
                                        <p:attrNameLst>
                                          <p:attrName>style.visibility</p:attrName>
                                        </p:attrNameLst>
                                      </p:cBhvr>
                                      <p:to>
                                        <p:strVal val="visible"/>
                                      </p:to>
                                    </p:set>
                                    <p:animEffect transition="in" filter="fade">
                                      <p:cBhvr>
                                        <p:cTn id="12" dur="2000"/>
                                        <p:tgtEl>
                                          <p:spTgt spid="70">
                                            <p:bg/>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0">
                                            <p:txEl>
                                              <p:pRg st="0" end="0"/>
                                            </p:txEl>
                                          </p:spTgt>
                                        </p:tgtEl>
                                        <p:attrNameLst>
                                          <p:attrName>style.visibility</p:attrName>
                                        </p:attrNameLst>
                                      </p:cBhvr>
                                      <p:to>
                                        <p:strVal val="visible"/>
                                      </p:to>
                                    </p:set>
                                    <p:animEffect transition="in" filter="fade">
                                      <p:cBhvr>
                                        <p:cTn id="15" dur="2000"/>
                                        <p:tgtEl>
                                          <p:spTgt spid="7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build="allAtOnce"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Ubc9 </a:t>
            </a:r>
            <a:r>
              <a:rPr lang="en-US" dirty="0" err="1" smtClean="0"/>
              <a:t>Sumoylation</a:t>
            </a:r>
            <a:r>
              <a:rPr lang="en-US" dirty="0" smtClean="0"/>
              <a:t> Pathway</a:t>
            </a:r>
            <a:endParaRPr lang="en-US" dirty="0"/>
          </a:p>
        </p:txBody>
      </p:sp>
      <p:grpSp>
        <p:nvGrpSpPr>
          <p:cNvPr id="3" name="Group 55"/>
          <p:cNvGrpSpPr/>
          <p:nvPr/>
        </p:nvGrpSpPr>
        <p:grpSpPr>
          <a:xfrm>
            <a:off x="5029200" y="4114800"/>
            <a:ext cx="3352800" cy="1447800"/>
            <a:chOff x="5029200" y="4648200"/>
            <a:chExt cx="3352800" cy="1447800"/>
          </a:xfrm>
        </p:grpSpPr>
        <p:sp>
          <p:nvSpPr>
            <p:cNvPr id="42" name="Oval 41"/>
            <p:cNvSpPr/>
            <p:nvPr/>
          </p:nvSpPr>
          <p:spPr>
            <a:xfrm>
              <a:off x="7162800" y="5410200"/>
              <a:ext cx="1219200" cy="685800"/>
            </a:xfrm>
            <a:prstGeom prst="ellipse">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Arial Narrow" pitchFamily="34" charset="0"/>
                </a:rPr>
                <a:t>Sumo</a:t>
              </a:r>
              <a:endParaRPr lang="en-US" sz="2400" dirty="0">
                <a:latin typeface="Arial Narrow" pitchFamily="34" charset="0"/>
              </a:endParaRPr>
            </a:p>
          </p:txBody>
        </p:sp>
        <p:cxnSp>
          <p:nvCxnSpPr>
            <p:cNvPr id="43" name="Straight Connector 42"/>
            <p:cNvCxnSpPr/>
            <p:nvPr/>
          </p:nvCxnSpPr>
          <p:spPr>
            <a:xfrm>
              <a:off x="7010400" y="5791200"/>
              <a:ext cx="15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6182943" y="5552420"/>
              <a:ext cx="228600" cy="152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6335343" y="5486400"/>
              <a:ext cx="675057" cy="523220"/>
            </a:xfrm>
            <a:prstGeom prst="rect">
              <a:avLst/>
            </a:prstGeom>
            <a:noFill/>
          </p:spPr>
          <p:txBody>
            <a:bodyPr wrap="none" rtlCol="0">
              <a:spAutoFit/>
            </a:bodyPr>
            <a:lstStyle/>
            <a:p>
              <a:r>
                <a:rPr lang="en-US" sz="2800" dirty="0" err="1" smtClean="0"/>
                <a:t>Cys</a:t>
              </a:r>
              <a:endParaRPr lang="en-US" sz="2800" dirty="0"/>
            </a:p>
          </p:txBody>
        </p:sp>
        <p:sp>
          <p:nvSpPr>
            <p:cNvPr id="27" name="Oval 26"/>
            <p:cNvSpPr/>
            <p:nvPr/>
          </p:nvSpPr>
          <p:spPr>
            <a:xfrm>
              <a:off x="5029200" y="4648200"/>
              <a:ext cx="1447800" cy="1066800"/>
            </a:xfrm>
            <a:prstGeom prst="ellipse">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E2 M2</a:t>
              </a:r>
              <a:endParaRPr lang="en-US" sz="3600" dirty="0"/>
            </a:p>
          </p:txBody>
        </p:sp>
      </p:grpSp>
      <p:sp>
        <p:nvSpPr>
          <p:cNvPr id="63" name="Rounded Rectangle 62"/>
          <p:cNvSpPr/>
          <p:nvPr/>
        </p:nvSpPr>
        <p:spPr>
          <a:xfrm>
            <a:off x="4495800" y="1143000"/>
            <a:ext cx="1905000" cy="1066800"/>
          </a:xfrm>
          <a:prstGeom prst="roundRect">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0" name="Straight Arrow Connector 49"/>
          <p:cNvCxnSpPr>
            <a:stCxn id="27" idx="0"/>
          </p:cNvCxnSpPr>
          <p:nvPr/>
        </p:nvCxnSpPr>
        <p:spPr>
          <a:xfrm flipV="1">
            <a:off x="5753100" y="2286000"/>
            <a:ext cx="1104900" cy="1828800"/>
          </a:xfrm>
          <a:prstGeom prst="straightConnector1">
            <a:avLst/>
          </a:prstGeom>
          <a:ln w="57150">
            <a:solidFill>
              <a:schemeClr val="accent4">
                <a:lumMod val="75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27" idx="0"/>
          </p:cNvCxnSpPr>
          <p:nvPr/>
        </p:nvCxnSpPr>
        <p:spPr>
          <a:xfrm flipH="1" flipV="1">
            <a:off x="5715000" y="2286000"/>
            <a:ext cx="38100" cy="1828800"/>
          </a:xfrm>
          <a:prstGeom prst="straightConnector1">
            <a:avLst/>
          </a:prstGeom>
          <a:ln w="5715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stCxn id="27" idx="0"/>
          </p:cNvCxnSpPr>
          <p:nvPr/>
        </p:nvCxnSpPr>
        <p:spPr>
          <a:xfrm flipH="1" flipV="1">
            <a:off x="4267200" y="2286000"/>
            <a:ext cx="1485900" cy="1828800"/>
          </a:xfrm>
          <a:prstGeom prst="straightConnector1">
            <a:avLst/>
          </a:prstGeom>
          <a:ln w="38100">
            <a:solidFill>
              <a:schemeClr val="accent4">
                <a:lumMod val="75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2743200" y="1219200"/>
            <a:ext cx="5334000" cy="954107"/>
          </a:xfrm>
          <a:prstGeom prst="rect">
            <a:avLst/>
          </a:prstGeom>
          <a:noFill/>
        </p:spPr>
        <p:txBody>
          <a:bodyPr wrap="square" rtlCol="0">
            <a:spAutoFit/>
          </a:bodyPr>
          <a:lstStyle/>
          <a:p>
            <a:pPr algn="ctr"/>
            <a:r>
              <a:rPr lang="en-US" sz="2800" dirty="0" smtClean="0">
                <a:solidFill>
                  <a:schemeClr val="accent4">
                    <a:lumMod val="75000"/>
                  </a:schemeClr>
                </a:solidFill>
              </a:rPr>
              <a:t>Substrates:</a:t>
            </a:r>
          </a:p>
          <a:p>
            <a:pPr algn="ctr"/>
            <a:r>
              <a:rPr lang="en-US" sz="2800" dirty="0" smtClean="0">
                <a:solidFill>
                  <a:schemeClr val="accent4">
                    <a:lumMod val="75000"/>
                  </a:schemeClr>
                </a:solidFill>
                <a:latin typeface="Symbol" pitchFamily="18" charset="2"/>
                <a:sym typeface="Symbol"/>
              </a:rPr>
              <a:t></a:t>
            </a:r>
            <a:r>
              <a:rPr lang="en-US" sz="2800" b="1" dirty="0" err="1" smtClean="0">
                <a:solidFill>
                  <a:schemeClr val="accent2">
                    <a:lumMod val="75000"/>
                  </a:schemeClr>
                </a:solidFill>
              </a:rPr>
              <a:t>K</a:t>
            </a:r>
            <a:r>
              <a:rPr lang="en-US" sz="2800" dirty="0" err="1" smtClean="0">
                <a:solidFill>
                  <a:schemeClr val="accent4">
                    <a:lumMod val="75000"/>
                  </a:schemeClr>
                </a:solidFill>
              </a:rPr>
              <a:t>xE</a:t>
            </a:r>
            <a:r>
              <a:rPr lang="en-US" sz="2800" i="1" dirty="0" smtClean="0">
                <a:solidFill>
                  <a:schemeClr val="accent4">
                    <a:lumMod val="75000"/>
                  </a:schemeClr>
                </a:solidFill>
              </a:rPr>
              <a:t>(</a:t>
            </a:r>
            <a:r>
              <a:rPr lang="en-US" sz="2800" i="1" dirty="0" err="1" smtClean="0">
                <a:solidFill>
                  <a:schemeClr val="accent4">
                    <a:lumMod val="75000"/>
                  </a:schemeClr>
                </a:solidFill>
              </a:rPr>
              <a:t>xxS</a:t>
            </a:r>
            <a:r>
              <a:rPr lang="en-US" sz="2800" i="1" dirty="0" smtClean="0">
                <a:solidFill>
                  <a:schemeClr val="accent4">
                    <a:lumMod val="75000"/>
                  </a:schemeClr>
                </a:solidFill>
              </a:rPr>
              <a:t>)</a:t>
            </a:r>
            <a:endParaRPr lang="en-US" sz="2800" i="1" dirty="0">
              <a:solidFill>
                <a:schemeClr val="accent4">
                  <a:lumMod val="75000"/>
                </a:schemeClr>
              </a:solidFill>
            </a:endParaRPr>
          </a:p>
        </p:txBody>
      </p:sp>
      <p:sp>
        <p:nvSpPr>
          <p:cNvPr id="53" name="Rounded Rectangle 52"/>
          <p:cNvSpPr/>
          <p:nvPr/>
        </p:nvSpPr>
        <p:spPr>
          <a:xfrm>
            <a:off x="5334000" y="2667000"/>
            <a:ext cx="685800" cy="609600"/>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E3</a:t>
            </a:r>
            <a:endParaRPr lang="en-US" sz="2400" b="1" dirty="0">
              <a:solidFill>
                <a:schemeClr val="tx1"/>
              </a:solidFill>
            </a:endParaRPr>
          </a:p>
        </p:txBody>
      </p:sp>
      <p:sp>
        <p:nvSpPr>
          <p:cNvPr id="51" name="Rounded Rectangle 50"/>
          <p:cNvSpPr/>
          <p:nvPr/>
        </p:nvSpPr>
        <p:spPr>
          <a:xfrm>
            <a:off x="6172200" y="3352800"/>
            <a:ext cx="685800" cy="609600"/>
          </a:xfrm>
          <a:prstGeom prst="roundRec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rPr>
              <a:t>E3</a:t>
            </a:r>
            <a:endParaRPr lang="en-US" sz="2400" b="1" dirty="0">
              <a:solidFill>
                <a:schemeClr val="bg1"/>
              </a:solidFill>
            </a:endParaRPr>
          </a:p>
        </p:txBody>
      </p:sp>
      <p:sp>
        <p:nvSpPr>
          <p:cNvPr id="62" name="Oval 61"/>
          <p:cNvSpPr/>
          <p:nvPr/>
        </p:nvSpPr>
        <p:spPr>
          <a:xfrm>
            <a:off x="4191000" y="3352800"/>
            <a:ext cx="1219200" cy="685800"/>
          </a:xfrm>
          <a:prstGeom prst="ellipse">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Arial Narrow" pitchFamily="34" charset="0"/>
              </a:rPr>
              <a:t>SLD</a:t>
            </a:r>
            <a:endParaRPr lang="en-US" sz="2400" dirty="0">
              <a:latin typeface="Arial Narrow" pitchFamily="34" charset="0"/>
            </a:endParaRPr>
          </a:p>
        </p:txBody>
      </p:sp>
      <p:sp>
        <p:nvSpPr>
          <p:cNvPr id="74" name="Rounded Rectangle 73"/>
          <p:cNvSpPr/>
          <p:nvPr/>
        </p:nvSpPr>
        <p:spPr>
          <a:xfrm>
            <a:off x="2133600" y="1143000"/>
            <a:ext cx="1905000" cy="1066800"/>
          </a:xfrm>
          <a:prstGeom prst="roundRect">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ounded Rectangle 74"/>
          <p:cNvSpPr/>
          <p:nvPr/>
        </p:nvSpPr>
        <p:spPr>
          <a:xfrm>
            <a:off x="6858000" y="1143000"/>
            <a:ext cx="1905000" cy="1066800"/>
          </a:xfrm>
          <a:prstGeom prst="roundRect">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Explosion 1 19"/>
          <p:cNvSpPr/>
          <p:nvPr/>
        </p:nvSpPr>
        <p:spPr>
          <a:xfrm>
            <a:off x="304800" y="1600200"/>
            <a:ext cx="4267200" cy="4800600"/>
          </a:xfrm>
          <a:prstGeom prst="irregularSeal1">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Activating </a:t>
            </a:r>
          </a:p>
          <a:p>
            <a:pPr algn="ctr"/>
            <a:r>
              <a:rPr lang="en-US" sz="2400" dirty="0" smtClean="0"/>
              <a:t>mutations </a:t>
            </a:r>
          </a:p>
          <a:p>
            <a:pPr algn="ctr"/>
            <a:r>
              <a:rPr lang="en-US" sz="2400" dirty="0" smtClean="0"/>
              <a:t>=</a:t>
            </a:r>
          </a:p>
          <a:p>
            <a:pPr algn="ctr"/>
            <a:r>
              <a:rPr lang="en-US" sz="2400" dirty="0" smtClean="0"/>
              <a:t>Elevated cell </a:t>
            </a:r>
          </a:p>
          <a:p>
            <a:pPr algn="ctr"/>
            <a:r>
              <a:rPr lang="en-US" sz="2400" dirty="0" smtClean="0"/>
              <a:t>growth</a:t>
            </a:r>
          </a:p>
          <a:p>
            <a:pPr algn="ctr"/>
            <a:endParaRPr lang="en-US" sz="2400" dirty="0"/>
          </a:p>
        </p:txBody>
      </p:sp>
      <p:sp>
        <p:nvSpPr>
          <p:cNvPr id="21" name="TextBox 20"/>
          <p:cNvSpPr txBox="1"/>
          <p:nvPr/>
        </p:nvSpPr>
        <p:spPr>
          <a:xfrm>
            <a:off x="829919" y="5943600"/>
            <a:ext cx="7704481" cy="461665"/>
          </a:xfrm>
          <a:prstGeom prst="rect">
            <a:avLst/>
          </a:prstGeom>
          <a:noFill/>
        </p:spPr>
        <p:txBody>
          <a:bodyPr wrap="none" rtlCol="0">
            <a:spAutoFit/>
          </a:bodyPr>
          <a:lstStyle/>
          <a:p>
            <a:r>
              <a:rPr lang="en-US" sz="2400" dirty="0" smtClean="0"/>
              <a:t>Activating mutations might contribute to human disease? </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bg/>
                                          </p:spTgt>
                                        </p:tgtEl>
                                        <p:attrNameLst>
                                          <p:attrName>style.visibility</p:attrName>
                                        </p:attrNameLst>
                                      </p:cBhvr>
                                      <p:to>
                                        <p:strVal val="visible"/>
                                      </p:to>
                                    </p:set>
                                    <p:animEffect transition="in" filter="fade">
                                      <p:cBhvr>
                                        <p:cTn id="12" dur="2000"/>
                                        <p:tgtEl>
                                          <p:spTgt spid="20">
                                            <p:bg/>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0">
                                            <p:txEl>
                                              <p:pRg st="0" end="0"/>
                                            </p:txEl>
                                          </p:spTgt>
                                        </p:tgtEl>
                                        <p:attrNameLst>
                                          <p:attrName>style.visibility</p:attrName>
                                        </p:attrNameLst>
                                      </p:cBhvr>
                                      <p:to>
                                        <p:strVal val="visible"/>
                                      </p:to>
                                    </p:set>
                                    <p:animEffect transition="in" filter="fade">
                                      <p:cBhvr>
                                        <p:cTn id="15" dur="2000"/>
                                        <p:tgtEl>
                                          <p:spTgt spid="20">
                                            <p:txEl>
                                              <p:pRg st="0" end="0"/>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0">
                                            <p:txEl>
                                              <p:pRg st="1" end="1"/>
                                            </p:txEl>
                                          </p:spTgt>
                                        </p:tgtEl>
                                        <p:attrNameLst>
                                          <p:attrName>style.visibility</p:attrName>
                                        </p:attrNameLst>
                                      </p:cBhvr>
                                      <p:to>
                                        <p:strVal val="visible"/>
                                      </p:to>
                                    </p:set>
                                    <p:animEffect transition="in" filter="fade">
                                      <p:cBhvr>
                                        <p:cTn id="18" dur="2000"/>
                                        <p:tgtEl>
                                          <p:spTgt spid="20">
                                            <p:txEl>
                                              <p:pRg st="1" end="1"/>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0">
                                            <p:txEl>
                                              <p:pRg st="2" end="2"/>
                                            </p:txEl>
                                          </p:spTgt>
                                        </p:tgtEl>
                                        <p:attrNameLst>
                                          <p:attrName>style.visibility</p:attrName>
                                        </p:attrNameLst>
                                      </p:cBhvr>
                                      <p:to>
                                        <p:strVal val="visible"/>
                                      </p:to>
                                    </p:set>
                                    <p:animEffect transition="in" filter="fade">
                                      <p:cBhvr>
                                        <p:cTn id="21" dur="2000"/>
                                        <p:tgtEl>
                                          <p:spTgt spid="20">
                                            <p:txEl>
                                              <p:pRg st="2" end="2"/>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0">
                                            <p:txEl>
                                              <p:pRg st="3" end="3"/>
                                            </p:txEl>
                                          </p:spTgt>
                                        </p:tgtEl>
                                        <p:attrNameLst>
                                          <p:attrName>style.visibility</p:attrName>
                                        </p:attrNameLst>
                                      </p:cBhvr>
                                      <p:to>
                                        <p:strVal val="visible"/>
                                      </p:to>
                                    </p:set>
                                    <p:animEffect transition="in" filter="fade">
                                      <p:cBhvr>
                                        <p:cTn id="24" dur="2000"/>
                                        <p:tgtEl>
                                          <p:spTgt spid="20">
                                            <p:txEl>
                                              <p:pRg st="3" end="3"/>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0">
                                            <p:txEl>
                                              <p:pRg st="4" end="4"/>
                                            </p:txEl>
                                          </p:spTgt>
                                        </p:tgtEl>
                                        <p:attrNameLst>
                                          <p:attrName>style.visibility</p:attrName>
                                        </p:attrNameLst>
                                      </p:cBhvr>
                                      <p:to>
                                        <p:strVal val="visible"/>
                                      </p:to>
                                    </p:set>
                                    <p:animEffect transition="in" filter="fade">
                                      <p:cBhvr>
                                        <p:cTn id="27" dur="2000"/>
                                        <p:tgtEl>
                                          <p:spTgt spid="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allAtOnce"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sub5.png"/>
          <p:cNvPicPr>
            <a:picLocks noChangeAspect="1"/>
          </p:cNvPicPr>
          <p:nvPr/>
        </p:nvPicPr>
        <p:blipFill>
          <a:blip r:embed="rId2" cstate="print"/>
          <a:stretch>
            <a:fillRect/>
          </a:stretch>
        </p:blipFill>
        <p:spPr>
          <a:xfrm>
            <a:off x="1904989" y="1600191"/>
            <a:ext cx="5486411" cy="4114809"/>
          </a:xfrm>
          <a:prstGeom prst="rect">
            <a:avLst/>
          </a:prstGeom>
        </p:spPr>
      </p:pic>
      <p:sp>
        <p:nvSpPr>
          <p:cNvPr id="2" name="Title 1"/>
          <p:cNvSpPr>
            <a:spLocks noGrp="1"/>
          </p:cNvSpPr>
          <p:nvPr>
            <p:ph type="title"/>
          </p:nvPr>
        </p:nvSpPr>
        <p:spPr>
          <a:xfrm>
            <a:off x="457200" y="0"/>
            <a:ext cx="8229600" cy="1143000"/>
          </a:xfrm>
        </p:spPr>
        <p:txBody>
          <a:bodyPr>
            <a:normAutofit/>
          </a:bodyPr>
          <a:lstStyle/>
          <a:p>
            <a:r>
              <a:rPr lang="en-US" dirty="0" smtClean="0"/>
              <a:t>Sumo-</a:t>
            </a:r>
            <a:r>
              <a:rPr lang="en-US" dirty="0" err="1" smtClean="0"/>
              <a:t>Ligase</a:t>
            </a:r>
            <a:r>
              <a:rPr lang="en-US" dirty="0"/>
              <a:t> </a:t>
            </a:r>
            <a:r>
              <a:rPr lang="en-US" dirty="0" smtClean="0"/>
              <a:t>Structure Function </a:t>
            </a:r>
            <a:endParaRPr lang="en-US" dirty="0"/>
          </a:p>
        </p:txBody>
      </p:sp>
      <p:sp>
        <p:nvSpPr>
          <p:cNvPr id="8" name="TextBox 7"/>
          <p:cNvSpPr txBox="1"/>
          <p:nvPr/>
        </p:nvSpPr>
        <p:spPr>
          <a:xfrm>
            <a:off x="829919" y="5943600"/>
            <a:ext cx="7704481" cy="461665"/>
          </a:xfrm>
          <a:prstGeom prst="rect">
            <a:avLst/>
          </a:prstGeom>
          <a:noFill/>
        </p:spPr>
        <p:txBody>
          <a:bodyPr wrap="none" rtlCol="0">
            <a:spAutoFit/>
          </a:bodyPr>
          <a:lstStyle/>
          <a:p>
            <a:r>
              <a:rPr lang="en-US" sz="2400" dirty="0" smtClean="0"/>
              <a:t>Activating mutations might contribute to human disease? </a:t>
            </a:r>
            <a:endParaRPr lang="en-US" sz="2400" dirty="0"/>
          </a:p>
        </p:txBody>
      </p:sp>
      <p:sp>
        <p:nvSpPr>
          <p:cNvPr id="9" name="TextBox 8"/>
          <p:cNvSpPr txBox="1"/>
          <p:nvPr/>
        </p:nvSpPr>
        <p:spPr>
          <a:xfrm>
            <a:off x="4191000" y="1752600"/>
            <a:ext cx="930063" cy="830997"/>
          </a:xfrm>
          <a:prstGeom prst="rect">
            <a:avLst/>
          </a:prstGeom>
          <a:noFill/>
        </p:spPr>
        <p:txBody>
          <a:bodyPr wrap="none" rtlCol="0">
            <a:spAutoFit/>
          </a:bodyPr>
          <a:lstStyle/>
          <a:p>
            <a:pPr algn="ctr"/>
            <a:r>
              <a:rPr lang="en-US" sz="2400" dirty="0" smtClean="0">
                <a:solidFill>
                  <a:srgbClr val="00B050"/>
                </a:solidFill>
              </a:rPr>
              <a:t>E2:</a:t>
            </a:r>
          </a:p>
          <a:p>
            <a:pPr algn="ctr"/>
            <a:r>
              <a:rPr lang="en-US" sz="2400" dirty="0" smtClean="0">
                <a:solidFill>
                  <a:srgbClr val="00B050"/>
                </a:solidFill>
              </a:rPr>
              <a:t>Ube2I</a:t>
            </a:r>
            <a:endParaRPr lang="en-US" sz="2400" dirty="0">
              <a:solidFill>
                <a:srgbClr val="00B050"/>
              </a:solidFill>
            </a:endParaRPr>
          </a:p>
        </p:txBody>
      </p:sp>
      <p:sp>
        <p:nvSpPr>
          <p:cNvPr id="10" name="TextBox 9"/>
          <p:cNvSpPr txBox="1"/>
          <p:nvPr/>
        </p:nvSpPr>
        <p:spPr>
          <a:xfrm>
            <a:off x="6781800" y="2514600"/>
            <a:ext cx="1505540" cy="830997"/>
          </a:xfrm>
          <a:prstGeom prst="rect">
            <a:avLst/>
          </a:prstGeom>
          <a:noFill/>
        </p:spPr>
        <p:txBody>
          <a:bodyPr wrap="none" rtlCol="0">
            <a:spAutoFit/>
          </a:bodyPr>
          <a:lstStyle/>
          <a:p>
            <a:pPr algn="ctr"/>
            <a:r>
              <a:rPr lang="en-US" sz="2400" dirty="0" smtClean="0">
                <a:solidFill>
                  <a:srgbClr val="CC00CC"/>
                </a:solidFill>
              </a:rPr>
              <a:t>Substrate</a:t>
            </a:r>
          </a:p>
          <a:p>
            <a:pPr algn="ctr"/>
            <a:r>
              <a:rPr lang="en-US" sz="2400" dirty="0" smtClean="0">
                <a:solidFill>
                  <a:srgbClr val="CC00CC"/>
                </a:solidFill>
              </a:rPr>
              <a:t>(RanGap1)</a:t>
            </a:r>
            <a:endParaRPr lang="en-US" sz="2400" dirty="0">
              <a:solidFill>
                <a:srgbClr val="CC00CC"/>
              </a:solidFill>
            </a:endParaRPr>
          </a:p>
        </p:txBody>
      </p:sp>
      <p:sp>
        <p:nvSpPr>
          <p:cNvPr id="11" name="TextBox 10"/>
          <p:cNvSpPr txBox="1"/>
          <p:nvPr/>
        </p:nvSpPr>
        <p:spPr>
          <a:xfrm>
            <a:off x="683280" y="2743200"/>
            <a:ext cx="1135247" cy="830997"/>
          </a:xfrm>
          <a:prstGeom prst="rect">
            <a:avLst/>
          </a:prstGeom>
          <a:noFill/>
        </p:spPr>
        <p:txBody>
          <a:bodyPr wrap="none" rtlCol="0">
            <a:spAutoFit/>
          </a:bodyPr>
          <a:lstStyle/>
          <a:p>
            <a:pPr algn="ctr"/>
            <a:r>
              <a:rPr lang="en-US" sz="2400" dirty="0" smtClean="0">
                <a:solidFill>
                  <a:schemeClr val="accent6">
                    <a:lumMod val="75000"/>
                  </a:schemeClr>
                </a:solidFill>
              </a:rPr>
              <a:t>E3:</a:t>
            </a:r>
          </a:p>
          <a:p>
            <a:pPr algn="ctr"/>
            <a:r>
              <a:rPr lang="en-US" sz="2400" dirty="0" smtClean="0">
                <a:solidFill>
                  <a:schemeClr val="accent6">
                    <a:lumMod val="75000"/>
                  </a:schemeClr>
                </a:solidFill>
              </a:rPr>
              <a:t>ZNF451</a:t>
            </a:r>
            <a:endParaRPr lang="en-US" sz="2400" dirty="0">
              <a:solidFill>
                <a:schemeClr val="accent6">
                  <a:lumMod val="75000"/>
                </a:schemeClr>
              </a:solidFill>
            </a:endParaRPr>
          </a:p>
        </p:txBody>
      </p:sp>
      <p:sp>
        <p:nvSpPr>
          <p:cNvPr id="15" name="TextBox 14"/>
          <p:cNvSpPr txBox="1"/>
          <p:nvPr/>
        </p:nvSpPr>
        <p:spPr>
          <a:xfrm>
            <a:off x="1780963" y="3669268"/>
            <a:ext cx="817853" cy="369332"/>
          </a:xfrm>
          <a:prstGeom prst="rect">
            <a:avLst/>
          </a:prstGeom>
          <a:noFill/>
        </p:spPr>
        <p:txBody>
          <a:bodyPr wrap="none" rtlCol="0">
            <a:spAutoFit/>
          </a:bodyPr>
          <a:lstStyle/>
          <a:p>
            <a:r>
              <a:rPr lang="en-US" b="1" dirty="0" smtClean="0"/>
              <a:t>Q111P</a:t>
            </a:r>
            <a:endParaRPr lang="en-US" b="1" dirty="0"/>
          </a:p>
        </p:txBody>
      </p:sp>
      <p:cxnSp>
        <p:nvCxnSpPr>
          <p:cNvPr id="23" name="Straight Connector 22"/>
          <p:cNvCxnSpPr/>
          <p:nvPr/>
        </p:nvCxnSpPr>
        <p:spPr>
          <a:xfrm flipV="1">
            <a:off x="2590800" y="3733800"/>
            <a:ext cx="609600" cy="76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5257800" y="1295400"/>
            <a:ext cx="1249701" cy="1200329"/>
          </a:xfrm>
          <a:prstGeom prst="rect">
            <a:avLst/>
          </a:prstGeom>
          <a:noFill/>
          <a:ln>
            <a:noFill/>
          </a:ln>
        </p:spPr>
        <p:txBody>
          <a:bodyPr wrap="none" rtlCol="0">
            <a:spAutoFit/>
          </a:bodyPr>
          <a:lstStyle/>
          <a:p>
            <a:pPr algn="ctr"/>
            <a:r>
              <a:rPr lang="en-US" dirty="0" smtClean="0">
                <a:solidFill>
                  <a:schemeClr val="bg1"/>
                </a:solidFill>
              </a:rPr>
              <a:t>Surface</a:t>
            </a:r>
          </a:p>
          <a:p>
            <a:pPr algn="ctr"/>
            <a:r>
              <a:rPr lang="en-US" dirty="0" smtClean="0">
                <a:solidFill>
                  <a:schemeClr val="bg1"/>
                </a:solidFill>
              </a:rPr>
              <a:t>colored by </a:t>
            </a:r>
          </a:p>
          <a:p>
            <a:pPr algn="ctr"/>
            <a:r>
              <a:rPr lang="en-US" dirty="0" smtClean="0">
                <a:solidFill>
                  <a:srgbClr val="3366FF"/>
                </a:solidFill>
              </a:rPr>
              <a:t>activating </a:t>
            </a:r>
          </a:p>
          <a:p>
            <a:pPr algn="ctr"/>
            <a:r>
              <a:rPr lang="en-US" dirty="0" smtClean="0">
                <a:solidFill>
                  <a:srgbClr val="3366FF"/>
                </a:solidFill>
              </a:rPr>
              <a:t>mutations</a:t>
            </a:r>
            <a:endParaRPr lang="en-US" dirty="0">
              <a:solidFill>
                <a:srgbClr val="3366FF"/>
              </a:solidFill>
            </a:endParaRPr>
          </a:p>
        </p:txBody>
      </p:sp>
      <p:pic>
        <p:nvPicPr>
          <p:cNvPr id="1026" name="Picture 2"/>
          <p:cNvPicPr>
            <a:picLocks noChangeAspect="1" noChangeArrowheads="1"/>
          </p:cNvPicPr>
          <p:nvPr/>
        </p:nvPicPr>
        <p:blipFill>
          <a:blip r:embed="rId3" cstate="print"/>
          <a:srcRect/>
          <a:stretch>
            <a:fillRect/>
          </a:stretch>
        </p:blipFill>
        <p:spPr bwMode="auto">
          <a:xfrm>
            <a:off x="457200" y="1905000"/>
            <a:ext cx="8261085" cy="4038600"/>
          </a:xfrm>
          <a:prstGeom prst="rect">
            <a:avLst/>
          </a:prstGeom>
          <a:noFill/>
          <a:ln w="9525">
            <a:solidFill>
              <a:schemeClr val="tx1"/>
            </a:solidFill>
            <a:miter lim="800000"/>
            <a:headEnd/>
            <a:tailEnd/>
          </a:ln>
        </p:spPr>
      </p:pic>
      <p:sp>
        <p:nvSpPr>
          <p:cNvPr id="12" name="Rectangle 11"/>
          <p:cNvSpPr/>
          <p:nvPr/>
        </p:nvSpPr>
        <p:spPr>
          <a:xfrm>
            <a:off x="6858000" y="2895600"/>
            <a:ext cx="1016625" cy="461665"/>
          </a:xfrm>
          <a:prstGeom prst="rect">
            <a:avLst/>
          </a:prstGeom>
        </p:spPr>
        <p:txBody>
          <a:bodyPr wrap="none">
            <a:spAutoFit/>
          </a:bodyPr>
          <a:lstStyle/>
          <a:p>
            <a:r>
              <a:rPr lang="en-US" sz="2400" dirty="0" smtClean="0"/>
              <a:t>Q111P</a:t>
            </a:r>
            <a:endParaRPr lang="en-US" sz="2400" dirty="0"/>
          </a:p>
        </p:txBody>
      </p:sp>
      <p:cxnSp>
        <p:nvCxnSpPr>
          <p:cNvPr id="14" name="Straight Connector 13"/>
          <p:cNvCxnSpPr/>
          <p:nvPr/>
        </p:nvCxnSpPr>
        <p:spPr>
          <a:xfrm flipH="1">
            <a:off x="6400800" y="3124200"/>
            <a:ext cx="533400" cy="304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914400" y="1219200"/>
            <a:ext cx="7345601" cy="461665"/>
          </a:xfrm>
          <a:prstGeom prst="rect">
            <a:avLst/>
          </a:prstGeom>
          <a:noFill/>
        </p:spPr>
        <p:txBody>
          <a:bodyPr wrap="none" rtlCol="0">
            <a:spAutoFit/>
          </a:bodyPr>
          <a:lstStyle/>
          <a:p>
            <a:r>
              <a:rPr lang="en-US" sz="2400" dirty="0" smtClean="0"/>
              <a:t>COSMIC Catalogue of somatic mutations in Cancer: Ube2I</a:t>
            </a:r>
            <a:endParaRPr lang="en-US" sz="2400" dirty="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sub5.png"/>
          <p:cNvPicPr>
            <a:picLocks noChangeAspect="1"/>
          </p:cNvPicPr>
          <p:nvPr/>
        </p:nvPicPr>
        <p:blipFill>
          <a:blip r:embed="rId2" cstate="print"/>
          <a:stretch>
            <a:fillRect/>
          </a:stretch>
        </p:blipFill>
        <p:spPr>
          <a:xfrm>
            <a:off x="1904989" y="1600191"/>
            <a:ext cx="5486411" cy="4114809"/>
          </a:xfrm>
          <a:prstGeom prst="rect">
            <a:avLst/>
          </a:prstGeom>
          <a:ln>
            <a:noFill/>
          </a:ln>
        </p:spPr>
      </p:pic>
      <p:sp>
        <p:nvSpPr>
          <p:cNvPr id="2" name="Title 1"/>
          <p:cNvSpPr>
            <a:spLocks noGrp="1"/>
          </p:cNvSpPr>
          <p:nvPr>
            <p:ph type="title"/>
          </p:nvPr>
        </p:nvSpPr>
        <p:spPr>
          <a:xfrm>
            <a:off x="457200" y="0"/>
            <a:ext cx="8229600" cy="1143000"/>
          </a:xfrm>
        </p:spPr>
        <p:txBody>
          <a:bodyPr>
            <a:normAutofit/>
          </a:bodyPr>
          <a:lstStyle/>
          <a:p>
            <a:r>
              <a:rPr lang="en-US" dirty="0" smtClean="0"/>
              <a:t>Sumo-</a:t>
            </a:r>
            <a:r>
              <a:rPr lang="en-US" dirty="0" err="1" smtClean="0"/>
              <a:t>Ligase</a:t>
            </a:r>
            <a:r>
              <a:rPr lang="en-US" dirty="0"/>
              <a:t> </a:t>
            </a:r>
            <a:r>
              <a:rPr lang="en-US" dirty="0" smtClean="0"/>
              <a:t>Structure Function </a:t>
            </a:r>
            <a:endParaRPr lang="en-US" dirty="0"/>
          </a:p>
        </p:txBody>
      </p:sp>
      <p:sp>
        <p:nvSpPr>
          <p:cNvPr id="8" name="TextBox 7"/>
          <p:cNvSpPr txBox="1"/>
          <p:nvPr/>
        </p:nvSpPr>
        <p:spPr>
          <a:xfrm>
            <a:off x="829919" y="5943600"/>
            <a:ext cx="7704481" cy="461665"/>
          </a:xfrm>
          <a:prstGeom prst="rect">
            <a:avLst/>
          </a:prstGeom>
          <a:noFill/>
        </p:spPr>
        <p:txBody>
          <a:bodyPr wrap="none" rtlCol="0">
            <a:spAutoFit/>
          </a:bodyPr>
          <a:lstStyle/>
          <a:p>
            <a:r>
              <a:rPr lang="en-US" sz="2400" dirty="0" smtClean="0"/>
              <a:t>Activating mutations might contribute to human disease? </a:t>
            </a:r>
            <a:endParaRPr lang="en-US" sz="2400" dirty="0"/>
          </a:p>
        </p:txBody>
      </p:sp>
      <p:sp>
        <p:nvSpPr>
          <p:cNvPr id="9" name="TextBox 8"/>
          <p:cNvSpPr txBox="1"/>
          <p:nvPr/>
        </p:nvSpPr>
        <p:spPr>
          <a:xfrm>
            <a:off x="4191000" y="1752600"/>
            <a:ext cx="930063" cy="830997"/>
          </a:xfrm>
          <a:prstGeom prst="rect">
            <a:avLst/>
          </a:prstGeom>
          <a:noFill/>
        </p:spPr>
        <p:txBody>
          <a:bodyPr wrap="none" rtlCol="0">
            <a:spAutoFit/>
          </a:bodyPr>
          <a:lstStyle/>
          <a:p>
            <a:pPr algn="ctr"/>
            <a:r>
              <a:rPr lang="en-US" sz="2400" dirty="0" smtClean="0">
                <a:solidFill>
                  <a:srgbClr val="00B050"/>
                </a:solidFill>
              </a:rPr>
              <a:t>E2:</a:t>
            </a:r>
          </a:p>
          <a:p>
            <a:pPr algn="ctr"/>
            <a:r>
              <a:rPr lang="en-US" sz="2400" dirty="0" smtClean="0">
                <a:solidFill>
                  <a:srgbClr val="00B050"/>
                </a:solidFill>
              </a:rPr>
              <a:t>Ube2I</a:t>
            </a:r>
            <a:endParaRPr lang="en-US" sz="2400" dirty="0">
              <a:solidFill>
                <a:srgbClr val="00B050"/>
              </a:solidFill>
            </a:endParaRPr>
          </a:p>
        </p:txBody>
      </p:sp>
      <p:sp>
        <p:nvSpPr>
          <p:cNvPr id="10" name="TextBox 9"/>
          <p:cNvSpPr txBox="1"/>
          <p:nvPr/>
        </p:nvSpPr>
        <p:spPr>
          <a:xfrm>
            <a:off x="6781800" y="2514600"/>
            <a:ext cx="1505540" cy="830997"/>
          </a:xfrm>
          <a:prstGeom prst="rect">
            <a:avLst/>
          </a:prstGeom>
          <a:noFill/>
        </p:spPr>
        <p:txBody>
          <a:bodyPr wrap="none" rtlCol="0">
            <a:spAutoFit/>
          </a:bodyPr>
          <a:lstStyle/>
          <a:p>
            <a:pPr algn="ctr"/>
            <a:r>
              <a:rPr lang="en-US" sz="2400" dirty="0" smtClean="0">
                <a:solidFill>
                  <a:srgbClr val="CC00CC"/>
                </a:solidFill>
              </a:rPr>
              <a:t>Substrate</a:t>
            </a:r>
          </a:p>
          <a:p>
            <a:pPr algn="ctr"/>
            <a:r>
              <a:rPr lang="en-US" sz="2400" dirty="0" smtClean="0">
                <a:solidFill>
                  <a:srgbClr val="CC00CC"/>
                </a:solidFill>
              </a:rPr>
              <a:t>(RanGap1)</a:t>
            </a:r>
            <a:endParaRPr lang="en-US" sz="2400" dirty="0">
              <a:solidFill>
                <a:srgbClr val="CC00CC"/>
              </a:solidFill>
            </a:endParaRPr>
          </a:p>
        </p:txBody>
      </p:sp>
      <p:sp>
        <p:nvSpPr>
          <p:cNvPr id="11" name="TextBox 10"/>
          <p:cNvSpPr txBox="1"/>
          <p:nvPr/>
        </p:nvSpPr>
        <p:spPr>
          <a:xfrm>
            <a:off x="683280" y="2743200"/>
            <a:ext cx="1135247" cy="830997"/>
          </a:xfrm>
          <a:prstGeom prst="rect">
            <a:avLst/>
          </a:prstGeom>
          <a:noFill/>
        </p:spPr>
        <p:txBody>
          <a:bodyPr wrap="none" rtlCol="0">
            <a:spAutoFit/>
          </a:bodyPr>
          <a:lstStyle/>
          <a:p>
            <a:pPr algn="ctr"/>
            <a:r>
              <a:rPr lang="en-US" sz="2400" dirty="0" smtClean="0">
                <a:solidFill>
                  <a:schemeClr val="accent6">
                    <a:lumMod val="75000"/>
                  </a:schemeClr>
                </a:solidFill>
              </a:rPr>
              <a:t>E3:</a:t>
            </a:r>
          </a:p>
          <a:p>
            <a:pPr algn="ctr"/>
            <a:r>
              <a:rPr lang="en-US" sz="2400" dirty="0" smtClean="0">
                <a:solidFill>
                  <a:schemeClr val="accent6">
                    <a:lumMod val="75000"/>
                  </a:schemeClr>
                </a:solidFill>
              </a:rPr>
              <a:t>ZNF451</a:t>
            </a:r>
            <a:endParaRPr lang="en-US" sz="2400" dirty="0">
              <a:solidFill>
                <a:schemeClr val="accent6">
                  <a:lumMod val="75000"/>
                </a:schemeClr>
              </a:solidFill>
            </a:endParaRPr>
          </a:p>
        </p:txBody>
      </p:sp>
      <p:sp>
        <p:nvSpPr>
          <p:cNvPr id="12" name="Rectangle 11"/>
          <p:cNvSpPr/>
          <p:nvPr/>
        </p:nvSpPr>
        <p:spPr>
          <a:xfrm>
            <a:off x="2971800" y="1295400"/>
            <a:ext cx="1050288" cy="461665"/>
          </a:xfrm>
          <a:prstGeom prst="rect">
            <a:avLst/>
          </a:prstGeom>
        </p:spPr>
        <p:txBody>
          <a:bodyPr wrap="none">
            <a:spAutoFit/>
          </a:bodyPr>
          <a:lstStyle/>
          <a:p>
            <a:r>
              <a:rPr lang="en-US" sz="2400" dirty="0" smtClean="0">
                <a:solidFill>
                  <a:srgbClr val="33CCCC"/>
                </a:solidFill>
              </a:rPr>
              <a:t>Sumo2</a:t>
            </a:r>
            <a:endParaRPr lang="en-US" sz="2400" dirty="0">
              <a:solidFill>
                <a:srgbClr val="33CCCC"/>
              </a:solidFill>
            </a:endParaRPr>
          </a:p>
        </p:txBody>
      </p:sp>
      <p:sp>
        <p:nvSpPr>
          <p:cNvPr id="34" name="TextBox 33"/>
          <p:cNvSpPr txBox="1"/>
          <p:nvPr/>
        </p:nvSpPr>
        <p:spPr>
          <a:xfrm>
            <a:off x="5257800" y="1295400"/>
            <a:ext cx="1249701" cy="1200329"/>
          </a:xfrm>
          <a:prstGeom prst="rect">
            <a:avLst/>
          </a:prstGeom>
          <a:noFill/>
          <a:ln>
            <a:noFill/>
          </a:ln>
        </p:spPr>
        <p:txBody>
          <a:bodyPr wrap="none" rtlCol="0">
            <a:spAutoFit/>
          </a:bodyPr>
          <a:lstStyle/>
          <a:p>
            <a:pPr algn="ctr"/>
            <a:r>
              <a:rPr lang="en-US" dirty="0" smtClean="0">
                <a:solidFill>
                  <a:schemeClr val="bg1"/>
                </a:solidFill>
              </a:rPr>
              <a:t>Surface</a:t>
            </a:r>
          </a:p>
          <a:p>
            <a:pPr algn="ctr"/>
            <a:r>
              <a:rPr lang="en-US" dirty="0" smtClean="0">
                <a:solidFill>
                  <a:schemeClr val="bg1"/>
                </a:solidFill>
              </a:rPr>
              <a:t>colored by </a:t>
            </a:r>
          </a:p>
          <a:p>
            <a:pPr algn="ctr"/>
            <a:r>
              <a:rPr lang="en-US" dirty="0" smtClean="0">
                <a:solidFill>
                  <a:srgbClr val="3366FF"/>
                </a:solidFill>
              </a:rPr>
              <a:t>activating </a:t>
            </a:r>
          </a:p>
          <a:p>
            <a:pPr algn="ctr"/>
            <a:r>
              <a:rPr lang="en-US" dirty="0" smtClean="0">
                <a:solidFill>
                  <a:srgbClr val="3366FF"/>
                </a:solidFill>
              </a:rPr>
              <a:t>mutations</a:t>
            </a:r>
            <a:endParaRPr lang="en-US" dirty="0">
              <a:solidFill>
                <a:srgbClr val="3366FF"/>
              </a:solidFill>
            </a:endParaRPr>
          </a:p>
        </p:txBody>
      </p:sp>
      <p:sp>
        <p:nvSpPr>
          <p:cNvPr id="37" name="TextBox 36"/>
          <p:cNvSpPr txBox="1"/>
          <p:nvPr/>
        </p:nvSpPr>
        <p:spPr>
          <a:xfrm>
            <a:off x="990600" y="3821668"/>
            <a:ext cx="817853" cy="369332"/>
          </a:xfrm>
          <a:prstGeom prst="rect">
            <a:avLst/>
          </a:prstGeom>
          <a:noFill/>
        </p:spPr>
        <p:txBody>
          <a:bodyPr wrap="none" rtlCol="0">
            <a:spAutoFit/>
          </a:bodyPr>
          <a:lstStyle/>
          <a:p>
            <a:r>
              <a:rPr lang="en-US" b="1" dirty="0" smtClean="0"/>
              <a:t>Q111P</a:t>
            </a:r>
            <a:endParaRPr lang="en-US" b="1" dirty="0"/>
          </a:p>
        </p:txBody>
      </p:sp>
      <p:cxnSp>
        <p:nvCxnSpPr>
          <p:cNvPr id="38" name="Straight Connector 37"/>
          <p:cNvCxnSpPr>
            <a:stCxn id="37" idx="3"/>
          </p:cNvCxnSpPr>
          <p:nvPr/>
        </p:nvCxnSpPr>
        <p:spPr>
          <a:xfrm flipV="1">
            <a:off x="1808453" y="3810000"/>
            <a:ext cx="1391947" cy="1963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sub6.png"/>
          <p:cNvPicPr>
            <a:picLocks noChangeAspect="1"/>
          </p:cNvPicPr>
          <p:nvPr/>
        </p:nvPicPr>
        <p:blipFill>
          <a:blip r:embed="rId2" cstate="print"/>
          <a:stretch>
            <a:fillRect/>
          </a:stretch>
        </p:blipFill>
        <p:spPr>
          <a:xfrm>
            <a:off x="1905000" y="1600191"/>
            <a:ext cx="5486411" cy="4114809"/>
          </a:xfrm>
          <a:prstGeom prst="rect">
            <a:avLst/>
          </a:prstGeom>
          <a:ln>
            <a:noFill/>
          </a:ln>
        </p:spPr>
      </p:pic>
      <p:sp>
        <p:nvSpPr>
          <p:cNvPr id="2" name="Title 1"/>
          <p:cNvSpPr>
            <a:spLocks noGrp="1"/>
          </p:cNvSpPr>
          <p:nvPr>
            <p:ph type="title"/>
          </p:nvPr>
        </p:nvSpPr>
        <p:spPr>
          <a:xfrm>
            <a:off x="457200" y="0"/>
            <a:ext cx="8229600" cy="1143000"/>
          </a:xfrm>
        </p:spPr>
        <p:txBody>
          <a:bodyPr>
            <a:normAutofit/>
          </a:bodyPr>
          <a:lstStyle/>
          <a:p>
            <a:r>
              <a:rPr lang="en-US" dirty="0" smtClean="0"/>
              <a:t>Sumo-</a:t>
            </a:r>
            <a:r>
              <a:rPr lang="en-US" dirty="0" err="1" smtClean="0"/>
              <a:t>Ligase</a:t>
            </a:r>
            <a:r>
              <a:rPr lang="en-US" dirty="0"/>
              <a:t> </a:t>
            </a:r>
            <a:r>
              <a:rPr lang="en-US" dirty="0" smtClean="0"/>
              <a:t>Structure Function </a:t>
            </a:r>
            <a:endParaRPr lang="en-US" dirty="0"/>
          </a:p>
        </p:txBody>
      </p:sp>
      <p:sp>
        <p:nvSpPr>
          <p:cNvPr id="8" name="TextBox 7"/>
          <p:cNvSpPr txBox="1"/>
          <p:nvPr/>
        </p:nvSpPr>
        <p:spPr>
          <a:xfrm>
            <a:off x="829919" y="5943600"/>
            <a:ext cx="7704481" cy="461665"/>
          </a:xfrm>
          <a:prstGeom prst="rect">
            <a:avLst/>
          </a:prstGeom>
          <a:noFill/>
        </p:spPr>
        <p:txBody>
          <a:bodyPr wrap="none" rtlCol="0">
            <a:spAutoFit/>
          </a:bodyPr>
          <a:lstStyle/>
          <a:p>
            <a:r>
              <a:rPr lang="en-US" sz="2400" dirty="0" smtClean="0"/>
              <a:t>Activating mutations might contribute to human disease? </a:t>
            </a:r>
            <a:endParaRPr lang="en-US" sz="2400" dirty="0"/>
          </a:p>
        </p:txBody>
      </p:sp>
      <p:sp>
        <p:nvSpPr>
          <p:cNvPr id="9" name="TextBox 8"/>
          <p:cNvSpPr txBox="1"/>
          <p:nvPr/>
        </p:nvSpPr>
        <p:spPr>
          <a:xfrm>
            <a:off x="4191000" y="1752600"/>
            <a:ext cx="930063" cy="830997"/>
          </a:xfrm>
          <a:prstGeom prst="rect">
            <a:avLst/>
          </a:prstGeom>
          <a:noFill/>
        </p:spPr>
        <p:txBody>
          <a:bodyPr wrap="none" rtlCol="0">
            <a:spAutoFit/>
          </a:bodyPr>
          <a:lstStyle/>
          <a:p>
            <a:pPr algn="ctr"/>
            <a:r>
              <a:rPr lang="en-US" sz="2400" dirty="0" smtClean="0">
                <a:solidFill>
                  <a:srgbClr val="00B050"/>
                </a:solidFill>
              </a:rPr>
              <a:t>E2:</a:t>
            </a:r>
          </a:p>
          <a:p>
            <a:pPr algn="ctr"/>
            <a:r>
              <a:rPr lang="en-US" sz="2400" dirty="0" smtClean="0">
                <a:solidFill>
                  <a:srgbClr val="00B050"/>
                </a:solidFill>
              </a:rPr>
              <a:t>Ube2I</a:t>
            </a:r>
            <a:endParaRPr lang="en-US" sz="2400" dirty="0">
              <a:solidFill>
                <a:srgbClr val="00B050"/>
              </a:solidFill>
            </a:endParaRPr>
          </a:p>
        </p:txBody>
      </p:sp>
      <p:sp>
        <p:nvSpPr>
          <p:cNvPr id="10" name="TextBox 9"/>
          <p:cNvSpPr txBox="1"/>
          <p:nvPr/>
        </p:nvSpPr>
        <p:spPr>
          <a:xfrm>
            <a:off x="6781800" y="2514600"/>
            <a:ext cx="1505540" cy="830997"/>
          </a:xfrm>
          <a:prstGeom prst="rect">
            <a:avLst/>
          </a:prstGeom>
          <a:noFill/>
        </p:spPr>
        <p:txBody>
          <a:bodyPr wrap="none" rtlCol="0">
            <a:spAutoFit/>
          </a:bodyPr>
          <a:lstStyle/>
          <a:p>
            <a:pPr algn="ctr"/>
            <a:r>
              <a:rPr lang="en-US" sz="2400" dirty="0" smtClean="0">
                <a:solidFill>
                  <a:srgbClr val="CC00CC"/>
                </a:solidFill>
              </a:rPr>
              <a:t>Substrate</a:t>
            </a:r>
          </a:p>
          <a:p>
            <a:pPr algn="ctr"/>
            <a:r>
              <a:rPr lang="en-US" sz="2400" dirty="0" smtClean="0">
                <a:solidFill>
                  <a:srgbClr val="CC00CC"/>
                </a:solidFill>
              </a:rPr>
              <a:t>(RanGap1)</a:t>
            </a:r>
            <a:endParaRPr lang="en-US" sz="2400" dirty="0">
              <a:solidFill>
                <a:srgbClr val="CC00CC"/>
              </a:solidFill>
            </a:endParaRPr>
          </a:p>
        </p:txBody>
      </p:sp>
      <p:sp>
        <p:nvSpPr>
          <p:cNvPr id="12" name="Rectangle 11"/>
          <p:cNvSpPr/>
          <p:nvPr/>
        </p:nvSpPr>
        <p:spPr>
          <a:xfrm>
            <a:off x="2971800" y="1295400"/>
            <a:ext cx="1050288" cy="461665"/>
          </a:xfrm>
          <a:prstGeom prst="rect">
            <a:avLst/>
          </a:prstGeom>
        </p:spPr>
        <p:txBody>
          <a:bodyPr wrap="none">
            <a:spAutoFit/>
          </a:bodyPr>
          <a:lstStyle/>
          <a:p>
            <a:r>
              <a:rPr lang="en-US" sz="2400" dirty="0" smtClean="0">
                <a:solidFill>
                  <a:srgbClr val="33CCCC"/>
                </a:solidFill>
              </a:rPr>
              <a:t>Sumo2</a:t>
            </a:r>
            <a:endParaRPr lang="en-US" sz="2400" dirty="0">
              <a:solidFill>
                <a:srgbClr val="33CCCC"/>
              </a:solidFill>
            </a:endParaRPr>
          </a:p>
        </p:txBody>
      </p:sp>
      <p:sp>
        <p:nvSpPr>
          <p:cNvPr id="34" name="TextBox 33"/>
          <p:cNvSpPr txBox="1"/>
          <p:nvPr/>
        </p:nvSpPr>
        <p:spPr>
          <a:xfrm>
            <a:off x="5257800" y="1295400"/>
            <a:ext cx="1249701" cy="1200329"/>
          </a:xfrm>
          <a:prstGeom prst="rect">
            <a:avLst/>
          </a:prstGeom>
          <a:noFill/>
          <a:ln>
            <a:noFill/>
          </a:ln>
        </p:spPr>
        <p:txBody>
          <a:bodyPr wrap="none" rtlCol="0">
            <a:spAutoFit/>
          </a:bodyPr>
          <a:lstStyle/>
          <a:p>
            <a:pPr algn="ctr"/>
            <a:r>
              <a:rPr lang="en-US" dirty="0" smtClean="0">
                <a:solidFill>
                  <a:schemeClr val="bg1"/>
                </a:solidFill>
              </a:rPr>
              <a:t>Surface</a:t>
            </a:r>
          </a:p>
          <a:p>
            <a:pPr algn="ctr"/>
            <a:r>
              <a:rPr lang="en-US" dirty="0" smtClean="0">
                <a:solidFill>
                  <a:schemeClr val="bg1"/>
                </a:solidFill>
              </a:rPr>
              <a:t>colored by </a:t>
            </a:r>
          </a:p>
          <a:p>
            <a:pPr algn="ctr"/>
            <a:r>
              <a:rPr lang="en-US" dirty="0" smtClean="0">
                <a:solidFill>
                  <a:srgbClr val="3366FF"/>
                </a:solidFill>
              </a:rPr>
              <a:t>activating </a:t>
            </a:r>
          </a:p>
          <a:p>
            <a:pPr algn="ctr"/>
            <a:r>
              <a:rPr lang="en-US" dirty="0" smtClean="0">
                <a:solidFill>
                  <a:srgbClr val="3366FF"/>
                </a:solidFill>
              </a:rPr>
              <a:t>mutations</a:t>
            </a:r>
            <a:endParaRPr lang="en-US" dirty="0">
              <a:solidFill>
                <a:srgbClr val="3366FF"/>
              </a:solidFill>
            </a:endParaRPr>
          </a:p>
        </p:txBody>
      </p:sp>
      <p:sp>
        <p:nvSpPr>
          <p:cNvPr id="14" name="TextBox 13"/>
          <p:cNvSpPr txBox="1"/>
          <p:nvPr/>
        </p:nvSpPr>
        <p:spPr>
          <a:xfrm>
            <a:off x="990600" y="3821668"/>
            <a:ext cx="817853" cy="369332"/>
          </a:xfrm>
          <a:prstGeom prst="rect">
            <a:avLst/>
          </a:prstGeom>
          <a:noFill/>
        </p:spPr>
        <p:txBody>
          <a:bodyPr wrap="none" rtlCol="0">
            <a:spAutoFit/>
          </a:bodyPr>
          <a:lstStyle/>
          <a:p>
            <a:r>
              <a:rPr lang="en-US" b="1" dirty="0" smtClean="0"/>
              <a:t>Q111P</a:t>
            </a:r>
            <a:endParaRPr lang="en-US" b="1" dirty="0"/>
          </a:p>
        </p:txBody>
      </p:sp>
      <p:cxnSp>
        <p:nvCxnSpPr>
          <p:cNvPr id="16" name="Straight Connector 15"/>
          <p:cNvCxnSpPr>
            <a:stCxn id="14" idx="3"/>
          </p:cNvCxnSpPr>
          <p:nvPr/>
        </p:nvCxnSpPr>
        <p:spPr>
          <a:xfrm flipV="1">
            <a:off x="1808453" y="3810000"/>
            <a:ext cx="1391947" cy="1963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533400" y="2743200"/>
            <a:ext cx="1435008" cy="830997"/>
          </a:xfrm>
          <a:prstGeom prst="rect">
            <a:avLst/>
          </a:prstGeom>
          <a:noFill/>
        </p:spPr>
        <p:txBody>
          <a:bodyPr wrap="none" rtlCol="0">
            <a:spAutoFit/>
          </a:bodyPr>
          <a:lstStyle/>
          <a:p>
            <a:pPr algn="ctr"/>
            <a:r>
              <a:rPr lang="en-US" sz="2400" dirty="0" smtClean="0">
                <a:solidFill>
                  <a:srgbClr val="CCCC00"/>
                </a:solidFill>
              </a:rPr>
              <a:t>E3:</a:t>
            </a:r>
          </a:p>
          <a:p>
            <a:pPr algn="ctr"/>
            <a:r>
              <a:rPr lang="en-US" sz="2400" dirty="0">
                <a:solidFill>
                  <a:srgbClr val="CCCC00"/>
                </a:solidFill>
              </a:rPr>
              <a:t>IR1-M-IR2</a:t>
            </a: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Sumo-</a:t>
            </a:r>
            <a:r>
              <a:rPr lang="en-US" dirty="0" err="1" smtClean="0"/>
              <a:t>Ligase</a:t>
            </a:r>
            <a:r>
              <a:rPr lang="en-US" dirty="0"/>
              <a:t> </a:t>
            </a:r>
            <a:r>
              <a:rPr lang="en-US" dirty="0" smtClean="0"/>
              <a:t>Structure Function </a:t>
            </a:r>
            <a:endParaRPr lang="en-US" dirty="0"/>
          </a:p>
        </p:txBody>
      </p:sp>
      <p:sp>
        <p:nvSpPr>
          <p:cNvPr id="8" name="TextBox 7"/>
          <p:cNvSpPr txBox="1"/>
          <p:nvPr/>
        </p:nvSpPr>
        <p:spPr>
          <a:xfrm>
            <a:off x="829919" y="5943600"/>
            <a:ext cx="7704481" cy="461665"/>
          </a:xfrm>
          <a:prstGeom prst="rect">
            <a:avLst/>
          </a:prstGeom>
          <a:noFill/>
        </p:spPr>
        <p:txBody>
          <a:bodyPr wrap="none" rtlCol="0">
            <a:spAutoFit/>
          </a:bodyPr>
          <a:lstStyle/>
          <a:p>
            <a:r>
              <a:rPr lang="en-US" sz="2400" dirty="0" smtClean="0"/>
              <a:t>Activating mutations might contribute to human disease? </a:t>
            </a:r>
            <a:endParaRPr lang="en-US" sz="2400" dirty="0"/>
          </a:p>
        </p:txBody>
      </p:sp>
      <p:graphicFrame>
        <p:nvGraphicFramePr>
          <p:cNvPr id="15" name="Chart 14"/>
          <p:cNvGraphicFramePr/>
          <p:nvPr/>
        </p:nvGraphicFramePr>
        <p:xfrm>
          <a:off x="1066800" y="1143000"/>
          <a:ext cx="6858000" cy="4191000"/>
        </p:xfrm>
        <a:graphic>
          <a:graphicData uri="http://schemas.openxmlformats.org/drawingml/2006/chart">
            <c:chart xmlns:c="http://schemas.openxmlformats.org/drawingml/2006/chart" xmlns:r="http://schemas.openxmlformats.org/officeDocument/2006/relationships" r:id="rId2"/>
          </a:graphicData>
        </a:graphic>
      </p:graphicFrame>
      <p:sp>
        <p:nvSpPr>
          <p:cNvPr id="17" name="Right Brace 16"/>
          <p:cNvSpPr/>
          <p:nvPr/>
        </p:nvSpPr>
        <p:spPr>
          <a:xfrm rot="16200000">
            <a:off x="6210300" y="2400300"/>
            <a:ext cx="457200" cy="2209800"/>
          </a:xfrm>
          <a:prstGeom prst="rightBrace">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C00000"/>
              </a:solidFill>
            </a:endParaRPr>
          </a:p>
        </p:txBody>
      </p:sp>
      <p:sp>
        <p:nvSpPr>
          <p:cNvPr id="19" name="TextBox 18"/>
          <p:cNvSpPr txBox="1"/>
          <p:nvPr/>
        </p:nvSpPr>
        <p:spPr>
          <a:xfrm>
            <a:off x="5486400" y="2286000"/>
            <a:ext cx="1958485" cy="923330"/>
          </a:xfrm>
          <a:prstGeom prst="rect">
            <a:avLst/>
          </a:prstGeom>
          <a:noFill/>
        </p:spPr>
        <p:txBody>
          <a:bodyPr wrap="none" rtlCol="0">
            <a:spAutoFit/>
          </a:bodyPr>
          <a:lstStyle/>
          <a:p>
            <a:pPr algn="ctr"/>
            <a:r>
              <a:rPr lang="en-US" dirty="0" smtClean="0">
                <a:solidFill>
                  <a:srgbClr val="C00000"/>
                </a:solidFill>
              </a:rPr>
              <a:t>Shift towards </a:t>
            </a:r>
          </a:p>
          <a:p>
            <a:pPr algn="ctr"/>
            <a:r>
              <a:rPr lang="en-US" dirty="0" smtClean="0">
                <a:solidFill>
                  <a:srgbClr val="C00000"/>
                </a:solidFill>
              </a:rPr>
              <a:t>Activating = </a:t>
            </a:r>
          </a:p>
          <a:p>
            <a:pPr algn="ctr"/>
            <a:r>
              <a:rPr lang="en-US" dirty="0" smtClean="0">
                <a:solidFill>
                  <a:srgbClr val="C00000"/>
                </a:solidFill>
              </a:rPr>
              <a:t>Higher growth rate</a:t>
            </a:r>
            <a:endParaRPr lang="en-US" dirty="0">
              <a:solidFill>
                <a:srgbClr val="C00000"/>
              </a:solidFill>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Sumo-</a:t>
            </a:r>
            <a:r>
              <a:rPr lang="en-US" dirty="0" err="1" smtClean="0"/>
              <a:t>Ligase</a:t>
            </a:r>
            <a:r>
              <a:rPr lang="en-US" dirty="0"/>
              <a:t> </a:t>
            </a:r>
            <a:r>
              <a:rPr lang="en-US" dirty="0" smtClean="0"/>
              <a:t>Structure Function </a:t>
            </a:r>
            <a:endParaRPr lang="en-US" dirty="0"/>
          </a:p>
        </p:txBody>
      </p:sp>
      <p:sp>
        <p:nvSpPr>
          <p:cNvPr id="8" name="TextBox 7"/>
          <p:cNvSpPr txBox="1"/>
          <p:nvPr/>
        </p:nvSpPr>
        <p:spPr>
          <a:xfrm>
            <a:off x="829919" y="5943600"/>
            <a:ext cx="7704481" cy="461665"/>
          </a:xfrm>
          <a:prstGeom prst="rect">
            <a:avLst/>
          </a:prstGeom>
          <a:noFill/>
        </p:spPr>
        <p:txBody>
          <a:bodyPr wrap="none" rtlCol="0">
            <a:spAutoFit/>
          </a:bodyPr>
          <a:lstStyle/>
          <a:p>
            <a:r>
              <a:rPr lang="en-US" sz="2400" dirty="0" smtClean="0"/>
              <a:t>Activating mutations might contribute to human disease? </a:t>
            </a:r>
            <a:endParaRPr lang="en-US" sz="2400" dirty="0"/>
          </a:p>
        </p:txBody>
      </p:sp>
      <p:graphicFrame>
        <p:nvGraphicFramePr>
          <p:cNvPr id="7" name="Chart 6"/>
          <p:cNvGraphicFramePr/>
          <p:nvPr/>
        </p:nvGraphicFramePr>
        <p:xfrm>
          <a:off x="1143000" y="1600200"/>
          <a:ext cx="6781800" cy="3733800"/>
        </p:xfrm>
        <a:graphic>
          <a:graphicData uri="http://schemas.openxmlformats.org/drawingml/2006/chart">
            <c:chart xmlns:c="http://schemas.openxmlformats.org/drawingml/2006/chart" xmlns:r="http://schemas.openxmlformats.org/officeDocument/2006/relationships" r:id="rId2"/>
          </a:graphicData>
        </a:graphic>
      </p:graphicFrame>
      <p:grpSp>
        <p:nvGrpSpPr>
          <p:cNvPr id="3" name="Group 13"/>
          <p:cNvGrpSpPr/>
          <p:nvPr/>
        </p:nvGrpSpPr>
        <p:grpSpPr>
          <a:xfrm>
            <a:off x="6395385" y="2057400"/>
            <a:ext cx="996015" cy="609600"/>
            <a:chOff x="3276600" y="1219200"/>
            <a:chExt cx="996015" cy="609600"/>
          </a:xfrm>
        </p:grpSpPr>
        <p:sp>
          <p:nvSpPr>
            <p:cNvPr id="9" name="TextBox 8"/>
            <p:cNvSpPr txBox="1"/>
            <p:nvPr/>
          </p:nvSpPr>
          <p:spPr>
            <a:xfrm>
              <a:off x="3581400" y="1219200"/>
              <a:ext cx="691215" cy="369332"/>
            </a:xfrm>
            <a:prstGeom prst="rect">
              <a:avLst/>
            </a:prstGeom>
            <a:noFill/>
            <a:ln w="12700">
              <a:noFill/>
            </a:ln>
          </p:spPr>
          <p:txBody>
            <a:bodyPr wrap="none" rtlCol="0">
              <a:spAutoFit/>
            </a:bodyPr>
            <a:lstStyle/>
            <a:p>
              <a:r>
                <a:rPr lang="en-US" dirty="0" smtClean="0"/>
                <a:t>Q111</a:t>
              </a:r>
              <a:endParaRPr lang="en-US" dirty="0"/>
            </a:p>
          </p:txBody>
        </p:sp>
        <p:sp>
          <p:nvSpPr>
            <p:cNvPr id="10" name="Rectangle 9"/>
            <p:cNvSpPr/>
            <p:nvPr/>
          </p:nvSpPr>
          <p:spPr>
            <a:xfrm>
              <a:off x="3429000" y="1371600"/>
              <a:ext cx="152400" cy="76200"/>
            </a:xfrm>
            <a:prstGeom prst="rect">
              <a:avLst/>
            </a:prstGeom>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581400" y="1459468"/>
              <a:ext cx="542136" cy="369332"/>
            </a:xfrm>
            <a:prstGeom prst="rect">
              <a:avLst/>
            </a:prstGeom>
            <a:noFill/>
            <a:ln w="12700">
              <a:noFill/>
            </a:ln>
          </p:spPr>
          <p:txBody>
            <a:bodyPr wrap="none" rtlCol="0">
              <a:spAutoFit/>
            </a:bodyPr>
            <a:lstStyle/>
            <a:p>
              <a:r>
                <a:rPr lang="en-US" dirty="0" smtClean="0"/>
                <a:t>C93</a:t>
              </a:r>
              <a:endParaRPr lang="en-US" dirty="0"/>
            </a:p>
          </p:txBody>
        </p:sp>
        <p:sp>
          <p:nvSpPr>
            <p:cNvPr id="12" name="Rectangle 11"/>
            <p:cNvSpPr/>
            <p:nvPr/>
          </p:nvSpPr>
          <p:spPr>
            <a:xfrm>
              <a:off x="3429000" y="1611868"/>
              <a:ext cx="152400" cy="76200"/>
            </a:xfrm>
            <a:prstGeom prst="rect">
              <a:avLst/>
            </a:prstGeom>
            <a:solidFill>
              <a:srgbClr val="C00000"/>
            </a:solidFill>
            <a:ln w="127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276600" y="1219200"/>
              <a:ext cx="990600" cy="609600"/>
            </a:xfrm>
            <a:prstGeom prst="rect">
              <a:avLst/>
            </a:prstGeom>
            <a:noFill/>
            <a:ln w="127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extBox 15"/>
          <p:cNvSpPr txBox="1"/>
          <p:nvPr/>
        </p:nvSpPr>
        <p:spPr>
          <a:xfrm>
            <a:off x="1371600" y="1219200"/>
            <a:ext cx="6627712" cy="461665"/>
          </a:xfrm>
          <a:prstGeom prst="rect">
            <a:avLst/>
          </a:prstGeom>
          <a:noFill/>
        </p:spPr>
        <p:txBody>
          <a:bodyPr wrap="none" rtlCol="0">
            <a:spAutoFit/>
          </a:bodyPr>
          <a:lstStyle/>
          <a:p>
            <a:r>
              <a:rPr lang="en-US" sz="2400" dirty="0" smtClean="0"/>
              <a:t>Comparison to Catalytic </a:t>
            </a:r>
            <a:r>
              <a:rPr lang="en-US" sz="2400" dirty="0" err="1" smtClean="0"/>
              <a:t>Cys</a:t>
            </a:r>
            <a:r>
              <a:rPr lang="en-US" sz="2400" dirty="0" smtClean="0"/>
              <a:t> Mutations in CAGI Data</a:t>
            </a:r>
            <a:endParaRPr lang="en-US" sz="2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11582</TotalTime>
  <Words>3544</Words>
  <Application>Microsoft Macintosh PowerPoint</Application>
  <PresentationFormat>On-screen Show (4:3)</PresentationFormat>
  <Paragraphs>1130</Paragraphs>
  <Slides>101</Slides>
  <Notes>32</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101</vt:i4>
      </vt:variant>
    </vt:vector>
  </HeadingPairs>
  <TitlesOfParts>
    <vt:vector size="110" baseType="lpstr">
      <vt:lpstr>Arial Narrow</vt:lpstr>
      <vt:lpstr>Calibri</vt:lpstr>
      <vt:lpstr>MS PGothic</vt:lpstr>
      <vt:lpstr>Symbol</vt:lpstr>
      <vt:lpstr>Tahoma</vt:lpstr>
      <vt:lpstr>Arial</vt:lpstr>
      <vt:lpstr>Office Theme</vt:lpstr>
      <vt:lpstr>1_Office Theme</vt:lpstr>
      <vt:lpstr>Equation</vt:lpstr>
      <vt:lpstr>CAGI slide pack guidelines I agree to my slides being used according to the following terms: _______Author Name Here_______</vt:lpstr>
      <vt:lpstr>SUMO ligase challenge assessment</vt:lpstr>
      <vt:lpstr>Ubc9 Sumoylation Pathway</vt:lpstr>
      <vt:lpstr>Ubc9 Sumoylation Pathway</vt:lpstr>
      <vt:lpstr>Ubc9 Mutation Datasets</vt:lpstr>
      <vt:lpstr>PowerPoint Presentation</vt:lpstr>
      <vt:lpstr>PowerPoint Presentation</vt:lpstr>
      <vt:lpstr>PowerPoint Presentation</vt:lpstr>
      <vt:lpstr>Ubc9 Mutation Datasets</vt:lpstr>
      <vt:lpstr>PowerPoint Presentation</vt:lpstr>
      <vt:lpstr>Prediction Score Distributions</vt:lpstr>
      <vt:lpstr>Considerations</vt:lpstr>
      <vt:lpstr>PowerPoint Presentation</vt:lpstr>
      <vt:lpstr>Performance Evaluation </vt:lpstr>
      <vt:lpstr>General idea about which scores to use</vt:lpstr>
      <vt:lpstr>Measures for evaluation</vt:lpstr>
      <vt:lpstr>Description of each measure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Groups of scores</vt:lpstr>
      <vt:lpstr>PowerPoint Presentation</vt:lpstr>
      <vt:lpstr>PowerPoint Presentation</vt:lpstr>
      <vt:lpstr>PowerPoint Presentation</vt:lpstr>
      <vt:lpstr>Controls!</vt:lpstr>
      <vt:lpstr>Controls!</vt:lpstr>
      <vt:lpstr>PowerPoint Presentation</vt:lpstr>
      <vt:lpstr>PowerPoint Presentation</vt:lpstr>
      <vt:lpstr>Final ranking for the SUMO-lig</vt:lpstr>
      <vt:lpstr>PowerPoint Presentation</vt:lpstr>
      <vt:lpstr>PowerPoint Presentation</vt:lpstr>
      <vt:lpstr>PowerPoint Presentation</vt:lpstr>
      <vt:lpstr>Statistics and confidence</vt:lpstr>
      <vt:lpstr>Ranks distribution</vt:lpstr>
      <vt:lpstr>90% confidence interval of ranks</vt:lpstr>
      <vt:lpstr>PowerPoint Presentation</vt:lpstr>
      <vt:lpstr>Conclusions about ranking</vt:lpstr>
      <vt:lpstr>PowerPoint Presentation</vt:lpstr>
      <vt:lpstr>PowerPoint Presentation</vt:lpstr>
      <vt:lpstr>Requests to predictors for the next time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Ubc9 Mutation: Overall Prediction Performance on Subset1 Mutations</vt:lpstr>
      <vt:lpstr>Performance on Subset1 Mutations</vt:lpstr>
      <vt:lpstr>Performance on Subset1 Mutations</vt:lpstr>
      <vt:lpstr>Performance on Subset1 Mutations</vt:lpstr>
      <vt:lpstr>Performance on Subset1 Mutations</vt:lpstr>
      <vt:lpstr>Performance on Subset1 Mutations</vt:lpstr>
      <vt:lpstr>Performance on Subset1 Mutations</vt:lpstr>
      <vt:lpstr>Performance on Subset1 Mutations</vt:lpstr>
      <vt:lpstr>Performance on Subset1 Mutations</vt:lpstr>
      <vt:lpstr>Sumo-Ligase Structure Function </vt:lpstr>
      <vt:lpstr>Performance on Subset1 Mutations</vt:lpstr>
      <vt:lpstr>Sumo-Ligase Structure Function </vt:lpstr>
      <vt:lpstr>Ubc9 Mutation Datasets</vt:lpstr>
      <vt:lpstr>PowerPoint Presentation</vt:lpstr>
      <vt:lpstr>Ubc9 Sumoylation Pathway</vt:lpstr>
      <vt:lpstr>Ubc9 Sumoylation Structures</vt:lpstr>
      <vt:lpstr>Ubc9 Mutation Mapping</vt:lpstr>
      <vt:lpstr>Ubc9 Mutation Mapping</vt:lpstr>
      <vt:lpstr>Ubc9 Mutation Mapping</vt:lpstr>
      <vt:lpstr>Ubc9 Mutation Mapping</vt:lpstr>
      <vt:lpstr>Ubc9 Mutation Mapping</vt:lpstr>
      <vt:lpstr>Ubc9 Mutation Mapping</vt:lpstr>
      <vt:lpstr>Ubc9 Mutation Mapping</vt:lpstr>
      <vt:lpstr>Ubc9 Mutation Mapping</vt:lpstr>
      <vt:lpstr>Ubc9 Mutation Datasets</vt:lpstr>
      <vt:lpstr>Ubc9 Mutation Datasets</vt:lpstr>
      <vt:lpstr>Ubc9 Mutation Datasets</vt:lpstr>
      <vt:lpstr>Sumo-Ligase Structure Function </vt:lpstr>
      <vt:lpstr>Sumo-Ligase Structure Function </vt:lpstr>
      <vt:lpstr>Sumo-Ligase Structure Function </vt:lpstr>
      <vt:lpstr>Sumo-Ligase Structure Function </vt:lpstr>
      <vt:lpstr>Sumo-Ligase Structure Function </vt:lpstr>
      <vt:lpstr>Sumo-Ligase Structure Function </vt:lpstr>
      <vt:lpstr>Sumo-Ligase Structure Function </vt:lpstr>
      <vt:lpstr>Sumo-Ligase Structure Function </vt:lpstr>
      <vt:lpstr>Sumo-Ligase Structure Function </vt:lpstr>
      <vt:lpstr>Sumo-Ligase Structure Function </vt:lpstr>
      <vt:lpstr>Ubc9 Sumoylation Pathway</vt:lpstr>
      <vt:lpstr>Ubc9 Sumoylation Pathway</vt:lpstr>
      <vt:lpstr>Ubc9 Sumoylation Pathway</vt:lpstr>
      <vt:lpstr>Ubc9 Sumoylation Pathway</vt:lpstr>
      <vt:lpstr>Sumo-Ligase Structure Function </vt:lpstr>
      <vt:lpstr>Sumo-Ligase Structure Function </vt:lpstr>
      <vt:lpstr>Sumo-Ligase Structure Function </vt:lpstr>
      <vt:lpstr>Sumo-Ligase Structure Function </vt:lpstr>
      <vt:lpstr>Sumo-Ligase Structure Function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CAGI performance evaluation</dc:title>
  <dc:creator>Jing Zhang</dc:creator>
  <cp:lastModifiedBy>Roger Hoskins</cp:lastModifiedBy>
  <cp:revision>333</cp:revision>
  <dcterms:created xsi:type="dcterms:W3CDTF">2006-08-16T00:00:00Z</dcterms:created>
  <dcterms:modified xsi:type="dcterms:W3CDTF">2016-04-11T22:10:27Z</dcterms:modified>
</cp:coreProperties>
</file>