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80" r:id="rId2"/>
    <p:sldId id="256" r:id="rId3"/>
    <p:sldId id="271" r:id="rId4"/>
    <p:sldId id="270" r:id="rId5"/>
    <p:sldId id="259" r:id="rId6"/>
    <p:sldId id="260" r:id="rId7"/>
    <p:sldId id="274" r:id="rId8"/>
    <p:sldId id="267" r:id="rId9"/>
    <p:sldId id="261" r:id="rId10"/>
    <p:sldId id="278" r:id="rId11"/>
    <p:sldId id="262" r:id="rId12"/>
    <p:sldId id="273" r:id="rId13"/>
    <p:sldId id="272" r:id="rId14"/>
    <p:sldId id="275" r:id="rId15"/>
    <p:sldId id="276" r:id="rId16"/>
    <p:sldId id="277" r:id="rId17"/>
    <p:sldId id="279" r:id="rId18"/>
    <p:sldId id="264" r:id="rId19"/>
    <p:sldId id="265" r:id="rId20"/>
    <p:sldId id="266" r:id="rId21"/>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yu Rie Lee" initials="GR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33CCCC"/>
    <a:srgbClr val="FF00FF"/>
    <a:srgbClr val="3333CC"/>
    <a:srgbClr val="66CCFF"/>
    <a:srgbClr val="CC9900"/>
    <a:srgbClr val="CCFFFF"/>
    <a:srgbClr val="FFCCCC"/>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보통 스타일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밝은 스타일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46"/>
    <p:restoredTop sz="94681"/>
  </p:normalViewPr>
  <p:slideViewPr>
    <p:cSldViewPr>
      <p:cViewPr varScale="1">
        <p:scale>
          <a:sx n="215" d="100"/>
          <a:sy n="215" d="100"/>
        </p:scale>
        <p:origin x="3064"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57A4C8-D80A-4A0E-920F-BE86D6F39202}" type="datetimeFigureOut">
              <a:rPr lang="ko-KR" altLang="en-US" smtClean="0"/>
              <a:t>2022. 4. 23.</a:t>
            </a:fld>
            <a:endParaRPr lang="ko-KR" altLang="en-US"/>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BBF01C-A69B-46D9-B746-C2938BEB4FA8}" type="slidenum">
              <a:rPr lang="ko-KR" altLang="en-US" smtClean="0"/>
              <a:t>‹#›</a:t>
            </a:fld>
            <a:endParaRPr lang="ko-KR" altLang="en-US"/>
          </a:p>
        </p:txBody>
      </p:sp>
    </p:spTree>
    <p:extLst>
      <p:ext uri="{BB962C8B-B14F-4D97-AF65-F5344CB8AC3E}">
        <p14:creationId xmlns:p14="http://schemas.microsoft.com/office/powerpoint/2010/main" val="2940811317"/>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Problem</a:t>
            </a:r>
            <a:r>
              <a:rPr lang="en-US" altLang="ko-KR" baseline="0" dirty="0"/>
              <a:t> outline</a:t>
            </a:r>
            <a:endParaRPr lang="ko-KR" altLang="en-US" dirty="0"/>
          </a:p>
        </p:txBody>
      </p:sp>
      <p:sp>
        <p:nvSpPr>
          <p:cNvPr id="4" name="슬라이드 번호 개체 틀 3"/>
          <p:cNvSpPr>
            <a:spLocks noGrp="1"/>
          </p:cNvSpPr>
          <p:nvPr>
            <p:ph type="sldNum" sz="quarter" idx="10"/>
          </p:nvPr>
        </p:nvSpPr>
        <p:spPr/>
        <p:txBody>
          <a:bodyPr/>
          <a:lstStyle/>
          <a:p>
            <a:fld id="{5CBBF01C-A69B-46D9-B746-C2938BEB4FA8}" type="slidenum">
              <a:rPr lang="ko-KR" altLang="en-US" smtClean="0"/>
              <a:t>3</a:t>
            </a:fld>
            <a:endParaRPr lang="ko-KR" altLang="en-US"/>
          </a:p>
        </p:txBody>
      </p:sp>
    </p:spTree>
    <p:extLst>
      <p:ext uri="{BB962C8B-B14F-4D97-AF65-F5344CB8AC3E}">
        <p14:creationId xmlns:p14="http://schemas.microsoft.com/office/powerpoint/2010/main" val="2207559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Problem</a:t>
            </a:r>
            <a:r>
              <a:rPr lang="en-US" altLang="ko-KR" baseline="0" dirty="0"/>
              <a:t> outline. I would like to focus on predicting allosteric regulation. Application of GALAXY protein modeling programs. Lab research is focused on structure and interaction modeling. New to this field.</a:t>
            </a:r>
            <a:endParaRPr lang="ko-KR" altLang="en-US" dirty="0"/>
          </a:p>
        </p:txBody>
      </p:sp>
      <p:sp>
        <p:nvSpPr>
          <p:cNvPr id="4" name="슬라이드 번호 개체 틀 3"/>
          <p:cNvSpPr>
            <a:spLocks noGrp="1"/>
          </p:cNvSpPr>
          <p:nvPr>
            <p:ph type="sldNum" sz="quarter" idx="10"/>
          </p:nvPr>
        </p:nvSpPr>
        <p:spPr/>
        <p:txBody>
          <a:bodyPr/>
          <a:lstStyle/>
          <a:p>
            <a:fld id="{5CBBF01C-A69B-46D9-B746-C2938BEB4FA8}" type="slidenum">
              <a:rPr lang="ko-KR" altLang="en-US" smtClean="0"/>
              <a:t>4</a:t>
            </a:fld>
            <a:endParaRPr lang="ko-KR" altLang="en-US"/>
          </a:p>
        </p:txBody>
      </p:sp>
    </p:spTree>
    <p:extLst>
      <p:ext uri="{BB962C8B-B14F-4D97-AF65-F5344CB8AC3E}">
        <p14:creationId xmlns:p14="http://schemas.microsoft.com/office/powerpoint/2010/main" val="2207559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Method summary</a:t>
            </a:r>
            <a:endParaRPr lang="ko-KR" altLang="en-US" dirty="0"/>
          </a:p>
        </p:txBody>
      </p:sp>
      <p:sp>
        <p:nvSpPr>
          <p:cNvPr id="4" name="슬라이드 번호 개체 틀 3"/>
          <p:cNvSpPr>
            <a:spLocks noGrp="1"/>
          </p:cNvSpPr>
          <p:nvPr>
            <p:ph type="sldNum" sz="quarter" idx="10"/>
          </p:nvPr>
        </p:nvSpPr>
        <p:spPr/>
        <p:txBody>
          <a:bodyPr/>
          <a:lstStyle/>
          <a:p>
            <a:fld id="{5CBBF01C-A69B-46D9-B746-C2938BEB4FA8}" type="slidenum">
              <a:rPr lang="ko-KR" altLang="en-US" smtClean="0"/>
              <a:t>5</a:t>
            </a:fld>
            <a:endParaRPr lang="ko-KR" altLang="en-US"/>
          </a:p>
        </p:txBody>
      </p:sp>
    </p:spTree>
    <p:extLst>
      <p:ext uri="{BB962C8B-B14F-4D97-AF65-F5344CB8AC3E}">
        <p14:creationId xmlns:p14="http://schemas.microsoft.com/office/powerpoint/2010/main" val="194728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Structure preparation – docking each</a:t>
            </a:r>
            <a:r>
              <a:rPr lang="en-US" altLang="ko-KR" baseline="0" dirty="0"/>
              <a:t> modulator and refinement</a:t>
            </a:r>
            <a:endParaRPr lang="ko-KR" altLang="en-US" dirty="0"/>
          </a:p>
        </p:txBody>
      </p:sp>
      <p:sp>
        <p:nvSpPr>
          <p:cNvPr id="4" name="슬라이드 번호 개체 틀 3"/>
          <p:cNvSpPr>
            <a:spLocks noGrp="1"/>
          </p:cNvSpPr>
          <p:nvPr>
            <p:ph type="sldNum" sz="quarter" idx="10"/>
          </p:nvPr>
        </p:nvSpPr>
        <p:spPr/>
        <p:txBody>
          <a:bodyPr/>
          <a:lstStyle/>
          <a:p>
            <a:fld id="{5CBBF01C-A69B-46D9-B746-C2938BEB4FA8}" type="slidenum">
              <a:rPr lang="ko-KR" altLang="en-US" smtClean="0"/>
              <a:t>6</a:t>
            </a:fld>
            <a:endParaRPr lang="ko-KR" altLang="en-US"/>
          </a:p>
        </p:txBody>
      </p:sp>
    </p:spTree>
    <p:extLst>
      <p:ext uri="{BB962C8B-B14F-4D97-AF65-F5344CB8AC3E}">
        <p14:creationId xmlns:p14="http://schemas.microsoft.com/office/powerpoint/2010/main" val="2344006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Structure relaxation</a:t>
            </a:r>
            <a:r>
              <a:rPr lang="en-US" altLang="ko-KR" baseline="0" dirty="0"/>
              <a:t> </a:t>
            </a:r>
            <a:r>
              <a:rPr lang="ko-KR" altLang="en-US" baseline="0" dirty="0"/>
              <a:t>왜 필요한지</a:t>
            </a:r>
            <a:r>
              <a:rPr lang="en-US" altLang="ko-KR" baseline="0" dirty="0"/>
              <a:t>?!</a:t>
            </a:r>
            <a:endParaRPr lang="ko-KR" altLang="en-US" dirty="0"/>
          </a:p>
        </p:txBody>
      </p:sp>
      <p:sp>
        <p:nvSpPr>
          <p:cNvPr id="4" name="슬라이드 번호 개체 틀 3"/>
          <p:cNvSpPr>
            <a:spLocks noGrp="1"/>
          </p:cNvSpPr>
          <p:nvPr>
            <p:ph type="sldNum" sz="quarter" idx="10"/>
          </p:nvPr>
        </p:nvSpPr>
        <p:spPr/>
        <p:txBody>
          <a:bodyPr/>
          <a:lstStyle/>
          <a:p>
            <a:fld id="{5CBBF01C-A69B-46D9-B746-C2938BEB4FA8}" type="slidenum">
              <a:rPr lang="ko-KR" altLang="en-US" smtClean="0"/>
              <a:t>8</a:t>
            </a:fld>
            <a:endParaRPr lang="ko-KR" altLang="en-US"/>
          </a:p>
        </p:txBody>
      </p:sp>
    </p:spTree>
    <p:extLst>
      <p:ext uri="{BB962C8B-B14F-4D97-AF65-F5344CB8AC3E}">
        <p14:creationId xmlns:p14="http://schemas.microsoft.com/office/powerpoint/2010/main" val="3737504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err="1"/>
              <a:t>redocking</a:t>
            </a:r>
            <a:endParaRPr lang="ko-KR" altLang="en-US" dirty="0"/>
          </a:p>
        </p:txBody>
      </p:sp>
      <p:sp>
        <p:nvSpPr>
          <p:cNvPr id="4" name="슬라이드 번호 개체 틀 3"/>
          <p:cNvSpPr>
            <a:spLocks noGrp="1"/>
          </p:cNvSpPr>
          <p:nvPr>
            <p:ph type="sldNum" sz="quarter" idx="10"/>
          </p:nvPr>
        </p:nvSpPr>
        <p:spPr/>
        <p:txBody>
          <a:bodyPr/>
          <a:lstStyle/>
          <a:p>
            <a:fld id="{5CBBF01C-A69B-46D9-B746-C2938BEB4FA8}" type="slidenum">
              <a:rPr lang="ko-KR" altLang="en-US" smtClean="0"/>
              <a:t>9</a:t>
            </a:fld>
            <a:endParaRPr lang="ko-KR" altLang="en-US"/>
          </a:p>
        </p:txBody>
      </p:sp>
    </p:spTree>
    <p:extLst>
      <p:ext uri="{BB962C8B-B14F-4D97-AF65-F5344CB8AC3E}">
        <p14:creationId xmlns:p14="http://schemas.microsoft.com/office/powerpoint/2010/main" val="2048907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err="1"/>
              <a:t>redocking</a:t>
            </a:r>
            <a:endParaRPr lang="ko-KR" altLang="en-US" dirty="0"/>
          </a:p>
        </p:txBody>
      </p:sp>
      <p:sp>
        <p:nvSpPr>
          <p:cNvPr id="4" name="슬라이드 번호 개체 틀 3"/>
          <p:cNvSpPr>
            <a:spLocks noGrp="1"/>
          </p:cNvSpPr>
          <p:nvPr>
            <p:ph type="sldNum" sz="quarter" idx="10"/>
          </p:nvPr>
        </p:nvSpPr>
        <p:spPr/>
        <p:txBody>
          <a:bodyPr/>
          <a:lstStyle/>
          <a:p>
            <a:fld id="{5CBBF01C-A69B-46D9-B746-C2938BEB4FA8}" type="slidenum">
              <a:rPr lang="ko-KR" altLang="en-US" smtClean="0"/>
              <a:t>10</a:t>
            </a:fld>
            <a:endParaRPr lang="ko-KR" altLang="en-US"/>
          </a:p>
        </p:txBody>
      </p:sp>
    </p:spTree>
    <p:extLst>
      <p:ext uri="{BB962C8B-B14F-4D97-AF65-F5344CB8AC3E}">
        <p14:creationId xmlns:p14="http://schemas.microsoft.com/office/powerpoint/2010/main" val="2048907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Binding</a:t>
            </a:r>
            <a:r>
              <a:rPr lang="en-US" altLang="ko-KR" baseline="0" dirty="0"/>
              <a:t> affinity -&gt; conversion to allosteric coupling</a:t>
            </a:r>
            <a:endParaRPr lang="ko-KR" altLang="en-US" dirty="0"/>
          </a:p>
        </p:txBody>
      </p:sp>
      <p:sp>
        <p:nvSpPr>
          <p:cNvPr id="4" name="슬라이드 번호 개체 틀 3"/>
          <p:cNvSpPr>
            <a:spLocks noGrp="1"/>
          </p:cNvSpPr>
          <p:nvPr>
            <p:ph type="sldNum" sz="quarter" idx="10"/>
          </p:nvPr>
        </p:nvSpPr>
        <p:spPr/>
        <p:txBody>
          <a:bodyPr/>
          <a:lstStyle/>
          <a:p>
            <a:fld id="{5CBBF01C-A69B-46D9-B746-C2938BEB4FA8}" type="slidenum">
              <a:rPr lang="ko-KR" altLang="en-US" smtClean="0"/>
              <a:t>11</a:t>
            </a:fld>
            <a:endParaRPr lang="ko-KR" altLang="en-US"/>
          </a:p>
        </p:txBody>
      </p:sp>
    </p:spTree>
    <p:extLst>
      <p:ext uri="{BB962C8B-B14F-4D97-AF65-F5344CB8AC3E}">
        <p14:creationId xmlns:p14="http://schemas.microsoft.com/office/powerpoint/2010/main" val="2665636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Binding</a:t>
            </a:r>
            <a:r>
              <a:rPr lang="en-US" altLang="ko-KR" baseline="0" dirty="0"/>
              <a:t> affinity -&gt; conversion to allosteric coupling</a:t>
            </a:r>
            <a:endParaRPr lang="ko-KR" altLang="en-US" dirty="0"/>
          </a:p>
        </p:txBody>
      </p:sp>
      <p:sp>
        <p:nvSpPr>
          <p:cNvPr id="4" name="슬라이드 번호 개체 틀 3"/>
          <p:cNvSpPr>
            <a:spLocks noGrp="1"/>
          </p:cNvSpPr>
          <p:nvPr>
            <p:ph type="sldNum" sz="quarter" idx="10"/>
          </p:nvPr>
        </p:nvSpPr>
        <p:spPr/>
        <p:txBody>
          <a:bodyPr/>
          <a:lstStyle/>
          <a:p>
            <a:fld id="{5CBBF01C-A69B-46D9-B746-C2938BEB4FA8}" type="slidenum">
              <a:rPr lang="ko-KR" altLang="en-US" smtClean="0"/>
              <a:t>12</a:t>
            </a:fld>
            <a:endParaRPr lang="ko-KR" altLang="en-US"/>
          </a:p>
        </p:txBody>
      </p:sp>
    </p:spTree>
    <p:extLst>
      <p:ext uri="{BB962C8B-B14F-4D97-AF65-F5344CB8AC3E}">
        <p14:creationId xmlns:p14="http://schemas.microsoft.com/office/powerpoint/2010/main" val="2665636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This</a:t>
            </a:r>
            <a:r>
              <a:rPr lang="en-US" altLang="ko-KR" baseline="0" dirty="0"/>
              <a:t> assumption can be our limitation</a:t>
            </a:r>
            <a:endParaRPr lang="ko-KR" altLang="en-US" dirty="0"/>
          </a:p>
        </p:txBody>
      </p:sp>
      <p:sp>
        <p:nvSpPr>
          <p:cNvPr id="4" name="슬라이드 번호 개체 틀 3"/>
          <p:cNvSpPr>
            <a:spLocks noGrp="1"/>
          </p:cNvSpPr>
          <p:nvPr>
            <p:ph type="sldNum" sz="quarter" idx="10"/>
          </p:nvPr>
        </p:nvSpPr>
        <p:spPr/>
        <p:txBody>
          <a:bodyPr/>
          <a:lstStyle/>
          <a:p>
            <a:fld id="{5CBBF01C-A69B-46D9-B746-C2938BEB4FA8}" type="slidenum">
              <a:rPr lang="ko-KR" altLang="en-US" smtClean="0"/>
              <a:t>13</a:t>
            </a:fld>
            <a:endParaRPr lang="ko-KR" altLang="en-US"/>
          </a:p>
        </p:txBody>
      </p:sp>
    </p:spTree>
    <p:extLst>
      <p:ext uri="{BB962C8B-B14F-4D97-AF65-F5344CB8AC3E}">
        <p14:creationId xmlns:p14="http://schemas.microsoft.com/office/powerpoint/2010/main" val="2665636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This</a:t>
            </a:r>
            <a:r>
              <a:rPr lang="en-US" altLang="ko-KR" baseline="0" dirty="0"/>
              <a:t> assumption can be our limitation</a:t>
            </a:r>
            <a:endParaRPr lang="ko-KR" altLang="en-US" dirty="0"/>
          </a:p>
        </p:txBody>
      </p:sp>
      <p:sp>
        <p:nvSpPr>
          <p:cNvPr id="4" name="슬라이드 번호 개체 틀 3"/>
          <p:cNvSpPr>
            <a:spLocks noGrp="1"/>
          </p:cNvSpPr>
          <p:nvPr>
            <p:ph type="sldNum" sz="quarter" idx="10"/>
          </p:nvPr>
        </p:nvSpPr>
        <p:spPr/>
        <p:txBody>
          <a:bodyPr/>
          <a:lstStyle/>
          <a:p>
            <a:fld id="{5CBBF01C-A69B-46D9-B746-C2938BEB4FA8}" type="slidenum">
              <a:rPr lang="ko-KR" altLang="en-US" smtClean="0"/>
              <a:t>14</a:t>
            </a:fld>
            <a:endParaRPr lang="ko-KR" altLang="en-US"/>
          </a:p>
        </p:txBody>
      </p:sp>
    </p:spTree>
    <p:extLst>
      <p:ext uri="{BB962C8B-B14F-4D97-AF65-F5344CB8AC3E}">
        <p14:creationId xmlns:p14="http://schemas.microsoft.com/office/powerpoint/2010/main" val="2665636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This</a:t>
            </a:r>
            <a:r>
              <a:rPr lang="en-US" altLang="ko-KR" baseline="0" dirty="0"/>
              <a:t> assumption can be our limitation</a:t>
            </a:r>
            <a:endParaRPr lang="ko-KR" altLang="en-US" dirty="0"/>
          </a:p>
        </p:txBody>
      </p:sp>
      <p:sp>
        <p:nvSpPr>
          <p:cNvPr id="4" name="슬라이드 번호 개체 틀 3"/>
          <p:cNvSpPr>
            <a:spLocks noGrp="1"/>
          </p:cNvSpPr>
          <p:nvPr>
            <p:ph type="sldNum" sz="quarter" idx="10"/>
          </p:nvPr>
        </p:nvSpPr>
        <p:spPr/>
        <p:txBody>
          <a:bodyPr/>
          <a:lstStyle/>
          <a:p>
            <a:fld id="{5CBBF01C-A69B-46D9-B746-C2938BEB4FA8}" type="slidenum">
              <a:rPr lang="ko-KR" altLang="en-US" smtClean="0"/>
              <a:t>15</a:t>
            </a:fld>
            <a:endParaRPr lang="ko-KR" altLang="en-US"/>
          </a:p>
        </p:txBody>
      </p:sp>
    </p:spTree>
    <p:extLst>
      <p:ext uri="{BB962C8B-B14F-4D97-AF65-F5344CB8AC3E}">
        <p14:creationId xmlns:p14="http://schemas.microsoft.com/office/powerpoint/2010/main" val="26656367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This</a:t>
            </a:r>
            <a:r>
              <a:rPr lang="en-US" altLang="ko-KR" baseline="0" dirty="0"/>
              <a:t> assumption can be our limitation</a:t>
            </a:r>
            <a:endParaRPr lang="ko-KR" altLang="en-US" dirty="0"/>
          </a:p>
        </p:txBody>
      </p:sp>
      <p:sp>
        <p:nvSpPr>
          <p:cNvPr id="4" name="슬라이드 번호 개체 틀 3"/>
          <p:cNvSpPr>
            <a:spLocks noGrp="1"/>
          </p:cNvSpPr>
          <p:nvPr>
            <p:ph type="sldNum" sz="quarter" idx="10"/>
          </p:nvPr>
        </p:nvSpPr>
        <p:spPr/>
        <p:txBody>
          <a:bodyPr/>
          <a:lstStyle/>
          <a:p>
            <a:fld id="{5CBBF01C-A69B-46D9-B746-C2938BEB4FA8}" type="slidenum">
              <a:rPr lang="ko-KR" altLang="en-US" smtClean="0"/>
              <a:t>16</a:t>
            </a:fld>
            <a:endParaRPr lang="ko-KR" altLang="en-US"/>
          </a:p>
        </p:txBody>
      </p:sp>
    </p:spTree>
    <p:extLst>
      <p:ext uri="{BB962C8B-B14F-4D97-AF65-F5344CB8AC3E}">
        <p14:creationId xmlns:p14="http://schemas.microsoft.com/office/powerpoint/2010/main" val="26656367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This</a:t>
            </a:r>
            <a:r>
              <a:rPr lang="en-US" altLang="ko-KR" baseline="0" dirty="0"/>
              <a:t> assumption can be our limitation</a:t>
            </a:r>
            <a:endParaRPr lang="ko-KR" altLang="en-US" dirty="0"/>
          </a:p>
        </p:txBody>
      </p:sp>
      <p:sp>
        <p:nvSpPr>
          <p:cNvPr id="4" name="슬라이드 번호 개체 틀 3"/>
          <p:cNvSpPr>
            <a:spLocks noGrp="1"/>
          </p:cNvSpPr>
          <p:nvPr>
            <p:ph type="sldNum" sz="quarter" idx="10"/>
          </p:nvPr>
        </p:nvSpPr>
        <p:spPr/>
        <p:txBody>
          <a:bodyPr/>
          <a:lstStyle/>
          <a:p>
            <a:fld id="{5CBBF01C-A69B-46D9-B746-C2938BEB4FA8}" type="slidenum">
              <a:rPr lang="ko-KR" altLang="en-US" smtClean="0"/>
              <a:t>17</a:t>
            </a:fld>
            <a:endParaRPr lang="ko-KR" altLang="en-US"/>
          </a:p>
        </p:txBody>
      </p:sp>
    </p:spTree>
    <p:extLst>
      <p:ext uri="{BB962C8B-B14F-4D97-AF65-F5344CB8AC3E}">
        <p14:creationId xmlns:p14="http://schemas.microsoft.com/office/powerpoint/2010/main" val="2665636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Limitation</a:t>
            </a:r>
            <a:endParaRPr lang="ko-KR" altLang="en-US" dirty="0"/>
          </a:p>
        </p:txBody>
      </p:sp>
      <p:sp>
        <p:nvSpPr>
          <p:cNvPr id="4" name="슬라이드 번호 개체 틀 3"/>
          <p:cNvSpPr>
            <a:spLocks noGrp="1"/>
          </p:cNvSpPr>
          <p:nvPr>
            <p:ph type="sldNum" sz="quarter" idx="10"/>
          </p:nvPr>
        </p:nvSpPr>
        <p:spPr/>
        <p:txBody>
          <a:bodyPr/>
          <a:lstStyle/>
          <a:p>
            <a:fld id="{5CBBF01C-A69B-46D9-B746-C2938BEB4FA8}" type="slidenum">
              <a:rPr lang="ko-KR" altLang="en-US" smtClean="0"/>
              <a:t>18</a:t>
            </a:fld>
            <a:endParaRPr lang="ko-KR" altLang="en-US"/>
          </a:p>
        </p:txBody>
      </p:sp>
    </p:spTree>
    <p:extLst>
      <p:ext uri="{BB962C8B-B14F-4D97-AF65-F5344CB8AC3E}">
        <p14:creationId xmlns:p14="http://schemas.microsoft.com/office/powerpoint/2010/main" val="851793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Limitation, future prospect, server </a:t>
            </a:r>
            <a:r>
              <a:rPr lang="en-US" altLang="ko-KR" dirty="0" err="1"/>
              <a:t>advertize</a:t>
            </a:r>
            <a:endParaRPr lang="ko-KR" altLang="en-US" dirty="0"/>
          </a:p>
        </p:txBody>
      </p:sp>
      <p:sp>
        <p:nvSpPr>
          <p:cNvPr id="4" name="슬라이드 번호 개체 틀 3"/>
          <p:cNvSpPr>
            <a:spLocks noGrp="1"/>
          </p:cNvSpPr>
          <p:nvPr>
            <p:ph type="sldNum" sz="quarter" idx="10"/>
          </p:nvPr>
        </p:nvSpPr>
        <p:spPr/>
        <p:txBody>
          <a:bodyPr/>
          <a:lstStyle/>
          <a:p>
            <a:fld id="{5CBBF01C-A69B-46D9-B746-C2938BEB4FA8}" type="slidenum">
              <a:rPr lang="ko-KR" altLang="en-US" smtClean="0"/>
              <a:t>19</a:t>
            </a:fld>
            <a:endParaRPr lang="ko-KR" altLang="en-US"/>
          </a:p>
        </p:txBody>
      </p:sp>
    </p:spTree>
    <p:extLst>
      <p:ext uri="{BB962C8B-B14F-4D97-AF65-F5344CB8AC3E}">
        <p14:creationId xmlns:p14="http://schemas.microsoft.com/office/powerpoint/2010/main" val="37388670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CBBF01C-A69B-46D9-B746-C2938BEB4FA8}" type="slidenum">
              <a:rPr lang="ko-KR" altLang="en-US" smtClean="0"/>
              <a:t>20</a:t>
            </a:fld>
            <a:endParaRPr lang="ko-KR" altLang="en-US"/>
          </a:p>
        </p:txBody>
      </p:sp>
    </p:spTree>
    <p:extLst>
      <p:ext uri="{BB962C8B-B14F-4D97-AF65-F5344CB8AC3E}">
        <p14:creationId xmlns:p14="http://schemas.microsoft.com/office/powerpoint/2010/main" val="4088951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323528" y="6356350"/>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5" name="바닥글 개체 틀 4"/>
          <p:cNvSpPr>
            <a:spLocks noGrp="1"/>
          </p:cNvSpPr>
          <p:nvPr>
            <p:ph type="ftr" sz="quarter" idx="11"/>
          </p:nvPr>
        </p:nvSpPr>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6" name="슬라이드 번호 개체 틀 5"/>
          <p:cNvSpPr>
            <a:spLocks noGrp="1"/>
          </p:cNvSpPr>
          <p:nvPr>
            <p:ph type="sldNum" sz="quarter" idx="12"/>
          </p:nvPr>
        </p:nvSpPr>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spTree>
    <p:extLst>
      <p:ext uri="{BB962C8B-B14F-4D97-AF65-F5344CB8AC3E}">
        <p14:creationId xmlns:p14="http://schemas.microsoft.com/office/powerpoint/2010/main" val="2880404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lvl1pPr>
              <a:defRPr sz="3600">
                <a:latin typeface="Franklin Gothic Medium" panose="020B0603020102020204" pitchFamily="34" charset="0"/>
              </a:defRPr>
            </a:lvl1pPr>
          </a:lstStyle>
          <a:p>
            <a:r>
              <a:rPr lang="ko-KR" altLang="en-US" dirty="0"/>
              <a:t>마스터 제목 스타일 편집</a:t>
            </a:r>
          </a:p>
        </p:txBody>
      </p:sp>
      <p:sp>
        <p:nvSpPr>
          <p:cNvPr id="3" name="내용 개체 틀 2"/>
          <p:cNvSpPr>
            <a:spLocks noGrp="1"/>
          </p:cNvSpPr>
          <p:nvPr>
            <p:ph idx="1"/>
          </p:nvPr>
        </p:nvSpPr>
        <p:spPr/>
        <p:txBody>
          <a:bodyPr/>
          <a:lstStyle>
            <a:lvl1pPr>
              <a:defRPr sz="30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3200">
                <a:latin typeface="Arial" panose="020B0604020202020204" pitchFamily="34" charset="0"/>
                <a:cs typeface="Arial" panose="020B0604020202020204" pitchFamily="34" charset="0"/>
              </a:defRPr>
            </a:lvl3p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7" name="날짜 개체 틀 3"/>
          <p:cNvSpPr>
            <a:spLocks noGrp="1"/>
          </p:cNvSpPr>
          <p:nvPr>
            <p:ph type="dt" sz="half" idx="10"/>
          </p:nvPr>
        </p:nvSpPr>
        <p:spPr>
          <a:xfrm>
            <a:off x="323528" y="6356350"/>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8" name="바닥글 개체 틀 4"/>
          <p:cNvSpPr>
            <a:spLocks noGrp="1"/>
          </p:cNvSpPr>
          <p:nvPr>
            <p:ph type="ftr" sz="quarter" idx="11"/>
          </p:nvPr>
        </p:nvSpPr>
        <p:spPr>
          <a:xfrm>
            <a:off x="3124200" y="6356350"/>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9" name="슬라이드 번호 개체 틀 5"/>
          <p:cNvSpPr>
            <a:spLocks noGrp="1"/>
          </p:cNvSpPr>
          <p:nvPr>
            <p:ph type="sldNum" sz="quarter" idx="12"/>
          </p:nvPr>
        </p:nvSpPr>
        <p:spPr>
          <a:xfrm>
            <a:off x="6553200" y="6356350"/>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spTree>
    <p:extLst>
      <p:ext uri="{BB962C8B-B14F-4D97-AF65-F5344CB8AC3E}">
        <p14:creationId xmlns:p14="http://schemas.microsoft.com/office/powerpoint/2010/main" val="1242851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AD1ED17D-5C60-42D1-B220-41DCD2F0F1A6}" type="datetimeFigureOut">
              <a:rPr lang="ko-KR" altLang="en-US" smtClean="0"/>
              <a:t>2022. 4. 23.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19DBA1E-5485-470A-8EF4-5D9D54605419}" type="slidenum">
              <a:rPr lang="ko-KR" altLang="en-US" smtClean="0"/>
              <a:t>‹#›</a:t>
            </a:fld>
            <a:endParaRPr lang="ko-KR" altLang="en-US"/>
          </a:p>
        </p:txBody>
      </p:sp>
    </p:spTree>
    <p:extLst>
      <p:ext uri="{BB962C8B-B14F-4D97-AF65-F5344CB8AC3E}">
        <p14:creationId xmlns:p14="http://schemas.microsoft.com/office/powerpoint/2010/main" val="1611340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AD1ED17D-5C60-42D1-B220-41DCD2F0F1A6}" type="datetimeFigureOut">
              <a:rPr lang="ko-KR" altLang="en-US" smtClean="0"/>
              <a:t>2022. 4. 23.</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F19DBA1E-5485-470A-8EF4-5D9D54605419}" type="slidenum">
              <a:rPr lang="ko-KR" altLang="en-US" smtClean="0"/>
              <a:t>‹#›</a:t>
            </a:fld>
            <a:endParaRPr lang="ko-KR" altLang="en-US"/>
          </a:p>
        </p:txBody>
      </p:sp>
    </p:spTree>
    <p:extLst>
      <p:ext uri="{BB962C8B-B14F-4D97-AF65-F5344CB8AC3E}">
        <p14:creationId xmlns:p14="http://schemas.microsoft.com/office/powerpoint/2010/main" val="3008748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AD1ED17D-5C60-42D1-B220-41DCD2F0F1A6}" type="datetimeFigureOut">
              <a:rPr lang="ko-KR" altLang="en-US" smtClean="0"/>
              <a:t>2022. 4. 23.</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F19DBA1E-5485-470A-8EF4-5D9D54605419}" type="slidenum">
              <a:rPr lang="ko-KR" altLang="en-US" smtClean="0"/>
              <a:t>‹#›</a:t>
            </a:fld>
            <a:endParaRPr lang="ko-KR" altLang="en-US"/>
          </a:p>
        </p:txBody>
      </p:sp>
    </p:spTree>
    <p:extLst>
      <p:ext uri="{BB962C8B-B14F-4D97-AF65-F5344CB8AC3E}">
        <p14:creationId xmlns:p14="http://schemas.microsoft.com/office/powerpoint/2010/main" val="1155434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AD1ED17D-5C60-42D1-B220-41DCD2F0F1A6}" type="datetimeFigureOut">
              <a:rPr lang="ko-KR" altLang="en-US" smtClean="0"/>
              <a:t>2022. 4. 23.</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F19DBA1E-5485-470A-8EF4-5D9D54605419}" type="slidenum">
              <a:rPr lang="ko-KR" altLang="en-US" smtClean="0"/>
              <a:t>‹#›</a:t>
            </a:fld>
            <a:endParaRPr lang="ko-KR" altLang="en-US"/>
          </a:p>
        </p:txBody>
      </p:sp>
    </p:spTree>
    <p:extLst>
      <p:ext uri="{BB962C8B-B14F-4D97-AF65-F5344CB8AC3E}">
        <p14:creationId xmlns:p14="http://schemas.microsoft.com/office/powerpoint/2010/main" val="511937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AD1ED17D-5C60-42D1-B220-41DCD2F0F1A6}" type="datetimeFigureOut">
              <a:rPr lang="ko-KR" altLang="en-US" smtClean="0"/>
              <a:t>2022. 4. 23.</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F19DBA1E-5485-470A-8EF4-5D9D54605419}" type="slidenum">
              <a:rPr lang="ko-KR" altLang="en-US" smtClean="0"/>
              <a:t>‹#›</a:t>
            </a:fld>
            <a:endParaRPr lang="ko-KR" altLang="en-US"/>
          </a:p>
        </p:txBody>
      </p:sp>
    </p:spTree>
    <p:extLst>
      <p:ext uri="{BB962C8B-B14F-4D97-AF65-F5344CB8AC3E}">
        <p14:creationId xmlns:p14="http://schemas.microsoft.com/office/powerpoint/2010/main" val="3861664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AD1ED17D-5C60-42D1-B220-41DCD2F0F1A6}" type="datetimeFigureOut">
              <a:rPr lang="ko-KR" altLang="en-US" smtClean="0"/>
              <a:t>2022. 4. 23.</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F19DBA1E-5485-470A-8EF4-5D9D54605419}" type="slidenum">
              <a:rPr lang="ko-KR" altLang="en-US" smtClean="0"/>
              <a:t>‹#›</a:t>
            </a:fld>
            <a:endParaRPr lang="ko-KR" altLang="en-US"/>
          </a:p>
        </p:txBody>
      </p:sp>
    </p:spTree>
    <p:extLst>
      <p:ext uri="{BB962C8B-B14F-4D97-AF65-F5344CB8AC3E}">
        <p14:creationId xmlns:p14="http://schemas.microsoft.com/office/powerpoint/2010/main" val="4207285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AD1ED17D-5C60-42D1-B220-41DCD2F0F1A6}" type="datetimeFigureOut">
              <a:rPr lang="ko-KR" altLang="en-US" smtClean="0"/>
              <a:t>2022. 4. 23.</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F19DBA1E-5485-470A-8EF4-5D9D54605419}" type="slidenum">
              <a:rPr lang="ko-KR" altLang="en-US" smtClean="0"/>
              <a:t>‹#›</a:t>
            </a:fld>
            <a:endParaRPr lang="ko-KR" altLang="en-US"/>
          </a:p>
        </p:txBody>
      </p:sp>
    </p:spTree>
    <p:extLst>
      <p:ext uri="{BB962C8B-B14F-4D97-AF65-F5344CB8AC3E}">
        <p14:creationId xmlns:p14="http://schemas.microsoft.com/office/powerpoint/2010/main" val="3967672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AD1ED17D-5C60-42D1-B220-41DCD2F0F1A6}" type="datetimeFigureOut">
              <a:rPr lang="ko-KR" altLang="en-US" smtClean="0"/>
              <a:t>2022. 4. 23.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19DBA1E-5485-470A-8EF4-5D9D54605419}" type="slidenum">
              <a:rPr lang="ko-KR" altLang="en-US" smtClean="0"/>
              <a:t>‹#›</a:t>
            </a:fld>
            <a:endParaRPr lang="ko-KR" altLang="en-US"/>
          </a:p>
        </p:txBody>
      </p:sp>
    </p:spTree>
    <p:extLst>
      <p:ext uri="{BB962C8B-B14F-4D97-AF65-F5344CB8AC3E}">
        <p14:creationId xmlns:p14="http://schemas.microsoft.com/office/powerpoint/2010/main" val="3995375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AD1ED17D-5C60-42D1-B220-41DCD2F0F1A6}" type="datetimeFigureOut">
              <a:rPr lang="ko-KR" altLang="en-US" smtClean="0"/>
              <a:t>2022. 4. 23.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F19DBA1E-5485-470A-8EF4-5D9D54605419}" type="slidenum">
              <a:rPr lang="ko-KR" altLang="en-US" smtClean="0"/>
              <a:t>‹#›</a:t>
            </a:fld>
            <a:endParaRPr lang="ko-KR" altLang="en-US"/>
          </a:p>
        </p:txBody>
      </p:sp>
    </p:spTree>
    <p:extLst>
      <p:ext uri="{BB962C8B-B14F-4D97-AF65-F5344CB8AC3E}">
        <p14:creationId xmlns:p14="http://schemas.microsoft.com/office/powerpoint/2010/main" val="1849604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1ED17D-5C60-42D1-B220-41DCD2F0F1A6}" type="datetimeFigureOut">
              <a:rPr lang="ko-KR" altLang="en-US" smtClean="0"/>
              <a:t>2022. 4. 23.</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9DBA1E-5485-470A-8EF4-5D9D54605419}" type="slidenum">
              <a:rPr lang="ko-KR" altLang="en-US" smtClean="0"/>
              <a:t>‹#›</a:t>
            </a:fld>
            <a:endParaRPr lang="ko-KR" altLang="en-US"/>
          </a:p>
        </p:txBody>
      </p:sp>
    </p:spTree>
    <p:extLst>
      <p:ext uri="{BB962C8B-B14F-4D97-AF65-F5344CB8AC3E}">
        <p14:creationId xmlns:p14="http://schemas.microsoft.com/office/powerpoint/2010/main" val="42467457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galaxy.seoklab.or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 </a:t>
            </a:r>
            <a:br>
              <a:rPr lang="en-US" altLang="en-US" sz="1800" dirty="0"/>
            </a:br>
            <a:r>
              <a:rPr lang="en-US" altLang="en-US" sz="1800" i="1" dirty="0"/>
              <a:t>_______</a:t>
            </a:r>
            <a:r>
              <a:rPr lang="en-US" altLang="en-US" sz="1800" i="1" dirty="0" err="1"/>
              <a:t>Gyu</a:t>
            </a:r>
            <a:r>
              <a:rPr lang="en-US" altLang="en-US" sz="1800" i="1" dirty="0"/>
              <a:t> </a:t>
            </a:r>
            <a:r>
              <a:rPr lang="en-US" altLang="en-US" sz="1800" i="1" dirty="0" err="1"/>
              <a:t>Rie</a:t>
            </a:r>
            <a:r>
              <a:rPr lang="en-US" altLang="en-US" sz="1800" i="1" dirty="0"/>
              <a:t> Lee_______</a:t>
            </a:r>
          </a:p>
        </p:txBody>
      </p:sp>
      <p:sp>
        <p:nvSpPr>
          <p:cNvPr id="8197" name="Rectangle 5"/>
          <p:cNvSpPr>
            <a:spLocks noGrp="1" noChangeArrowheads="1"/>
          </p:cNvSpPr>
          <p:nvPr>
            <p:ph type="body" idx="1"/>
          </p:nvPr>
        </p:nvSpPr>
        <p:spPr/>
        <p:txBody>
          <a:bodyPr>
            <a:normAutofit lnSpcReduction="1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76456" y="4889111"/>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804469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5536" y="1844824"/>
            <a:ext cx="8352928" cy="1470025"/>
          </a:xfrm>
        </p:spPr>
        <p:txBody>
          <a:bodyPr>
            <a:noAutofit/>
          </a:bodyPr>
          <a:lstStyle/>
          <a:p>
            <a:r>
              <a:rPr lang="en-US" altLang="ko-KR" sz="3800" dirty="0">
                <a:latin typeface="Franklin Gothic Medium" panose="020B0603020102020204" pitchFamily="34" charset="0"/>
              </a:rPr>
              <a:t>Predicting allosteric regulation using GALAXY protein modeling programs </a:t>
            </a:r>
            <a:endParaRPr lang="ko-KR" altLang="en-US" sz="3800" dirty="0">
              <a:latin typeface="Franklin Gothic Medium" panose="020B0603020102020204" pitchFamily="34" charset="0"/>
            </a:endParaRPr>
          </a:p>
        </p:txBody>
      </p:sp>
      <p:sp>
        <p:nvSpPr>
          <p:cNvPr id="3" name="부제목 2"/>
          <p:cNvSpPr>
            <a:spLocks noGrp="1"/>
          </p:cNvSpPr>
          <p:nvPr>
            <p:ph type="subTitle" idx="1"/>
          </p:nvPr>
        </p:nvSpPr>
        <p:spPr>
          <a:xfrm>
            <a:off x="755576" y="3861048"/>
            <a:ext cx="7632848" cy="1752600"/>
          </a:xfrm>
        </p:spPr>
        <p:txBody>
          <a:bodyPr>
            <a:normAutofit fontScale="92500"/>
          </a:bodyPr>
          <a:lstStyle/>
          <a:p>
            <a:r>
              <a:rPr lang="en-US" altLang="ko-KR" sz="2400" u="sng" dirty="0" err="1">
                <a:solidFill>
                  <a:schemeClr val="tx1"/>
                </a:solidFill>
                <a:latin typeface="Franklin Gothic Medium" panose="020B0603020102020204" pitchFamily="34" charset="0"/>
              </a:rPr>
              <a:t>Gyu</a:t>
            </a:r>
            <a:r>
              <a:rPr lang="en-US" altLang="ko-KR" sz="2400" u="sng" dirty="0">
                <a:solidFill>
                  <a:schemeClr val="tx1"/>
                </a:solidFill>
                <a:latin typeface="Franklin Gothic Medium" panose="020B0603020102020204" pitchFamily="34" charset="0"/>
              </a:rPr>
              <a:t> </a:t>
            </a:r>
            <a:r>
              <a:rPr lang="en-US" altLang="ko-KR" sz="2400" u="sng" dirty="0" err="1">
                <a:solidFill>
                  <a:schemeClr val="tx1"/>
                </a:solidFill>
                <a:latin typeface="Franklin Gothic Medium" panose="020B0603020102020204" pitchFamily="34" charset="0"/>
              </a:rPr>
              <a:t>Rie</a:t>
            </a:r>
            <a:r>
              <a:rPr lang="en-US" altLang="ko-KR" sz="2400" u="sng" dirty="0">
                <a:solidFill>
                  <a:schemeClr val="tx1"/>
                </a:solidFill>
                <a:latin typeface="Franklin Gothic Medium" panose="020B0603020102020204" pitchFamily="34" charset="0"/>
              </a:rPr>
              <a:t> Lee</a:t>
            </a:r>
            <a:r>
              <a:rPr lang="en-US" altLang="ko-KR" sz="2400" dirty="0">
                <a:solidFill>
                  <a:schemeClr val="tx1"/>
                </a:solidFill>
                <a:latin typeface="Franklin Gothic Medium" panose="020B0603020102020204" pitchFamily="34" charset="0"/>
              </a:rPr>
              <a:t>, </a:t>
            </a:r>
            <a:r>
              <a:rPr lang="en-US" altLang="ko-KR" sz="2400" dirty="0" err="1">
                <a:solidFill>
                  <a:schemeClr val="tx1"/>
                </a:solidFill>
                <a:latin typeface="Franklin Gothic Medium" panose="020B0603020102020204" pitchFamily="34" charset="0"/>
              </a:rPr>
              <a:t>Minkyung</a:t>
            </a:r>
            <a:r>
              <a:rPr lang="en-US" altLang="ko-KR" sz="2400" dirty="0">
                <a:solidFill>
                  <a:schemeClr val="tx1"/>
                </a:solidFill>
                <a:latin typeface="Franklin Gothic Medium" panose="020B0603020102020204" pitchFamily="34" charset="0"/>
              </a:rPr>
              <a:t> </a:t>
            </a:r>
            <a:r>
              <a:rPr lang="en-US" altLang="ko-KR" sz="2400" dirty="0" err="1">
                <a:solidFill>
                  <a:schemeClr val="tx1"/>
                </a:solidFill>
                <a:latin typeface="Franklin Gothic Medium" panose="020B0603020102020204" pitchFamily="34" charset="0"/>
              </a:rPr>
              <a:t>Baek</a:t>
            </a:r>
            <a:r>
              <a:rPr lang="en-US" altLang="ko-KR" sz="2400" dirty="0">
                <a:solidFill>
                  <a:schemeClr val="tx1"/>
                </a:solidFill>
                <a:latin typeface="Franklin Gothic Medium" panose="020B0603020102020204" pitchFamily="34" charset="0"/>
              </a:rPr>
              <a:t>, </a:t>
            </a:r>
            <a:r>
              <a:rPr lang="en-US" altLang="ko-KR" sz="2400" dirty="0" err="1">
                <a:solidFill>
                  <a:schemeClr val="tx1"/>
                </a:solidFill>
                <a:latin typeface="Franklin Gothic Medium" panose="020B0603020102020204" pitchFamily="34" charset="0"/>
              </a:rPr>
              <a:t>Beom</a:t>
            </a:r>
            <a:r>
              <a:rPr lang="en-US" altLang="ko-KR" sz="2400" dirty="0">
                <a:solidFill>
                  <a:schemeClr val="tx1"/>
                </a:solidFill>
                <a:latin typeface="Franklin Gothic Medium" panose="020B0603020102020204" pitchFamily="34" charset="0"/>
              </a:rPr>
              <a:t> Chang Kang, </a:t>
            </a:r>
          </a:p>
          <a:p>
            <a:r>
              <a:rPr lang="en-US" altLang="ko-KR" sz="2400" dirty="0" err="1">
                <a:solidFill>
                  <a:schemeClr val="tx1"/>
                </a:solidFill>
                <a:latin typeface="Franklin Gothic Medium" panose="020B0603020102020204" pitchFamily="34" charset="0"/>
              </a:rPr>
              <a:t>Taeyong</a:t>
            </a:r>
            <a:r>
              <a:rPr lang="en-US" altLang="ko-KR" sz="2400" dirty="0">
                <a:solidFill>
                  <a:schemeClr val="tx1"/>
                </a:solidFill>
                <a:latin typeface="Franklin Gothic Medium" panose="020B0603020102020204" pitchFamily="34" charset="0"/>
              </a:rPr>
              <a:t> Park, Lim </a:t>
            </a:r>
            <a:r>
              <a:rPr lang="en-US" altLang="ko-KR" sz="2400" dirty="0" err="1">
                <a:solidFill>
                  <a:schemeClr val="tx1"/>
                </a:solidFill>
                <a:latin typeface="Franklin Gothic Medium" panose="020B0603020102020204" pitchFamily="34" charset="0"/>
              </a:rPr>
              <a:t>Heo</a:t>
            </a:r>
            <a:r>
              <a:rPr lang="en-US" altLang="ko-KR" sz="2400" dirty="0">
                <a:solidFill>
                  <a:schemeClr val="tx1"/>
                </a:solidFill>
                <a:latin typeface="Franklin Gothic Medium" panose="020B0603020102020204" pitchFamily="34" charset="0"/>
              </a:rPr>
              <a:t>, and </a:t>
            </a:r>
            <a:r>
              <a:rPr lang="en-US" altLang="ko-KR" sz="2400" dirty="0" err="1">
                <a:solidFill>
                  <a:schemeClr val="tx1"/>
                </a:solidFill>
                <a:latin typeface="Franklin Gothic Medium" panose="020B0603020102020204" pitchFamily="34" charset="0"/>
              </a:rPr>
              <a:t>Chaok</a:t>
            </a:r>
            <a:r>
              <a:rPr lang="en-US" altLang="ko-KR" sz="2400" dirty="0">
                <a:solidFill>
                  <a:schemeClr val="tx1"/>
                </a:solidFill>
                <a:latin typeface="Franklin Gothic Medium" panose="020B0603020102020204" pitchFamily="34" charset="0"/>
              </a:rPr>
              <a:t> </a:t>
            </a:r>
            <a:r>
              <a:rPr lang="en-US" altLang="ko-KR" sz="2400" dirty="0" err="1">
                <a:solidFill>
                  <a:schemeClr val="tx1"/>
                </a:solidFill>
                <a:latin typeface="Franklin Gothic Medium" panose="020B0603020102020204" pitchFamily="34" charset="0"/>
              </a:rPr>
              <a:t>Seok</a:t>
            </a:r>
            <a:r>
              <a:rPr lang="en-US" altLang="ko-KR" sz="2400" dirty="0">
                <a:solidFill>
                  <a:schemeClr val="tx1"/>
                </a:solidFill>
                <a:latin typeface="Franklin Gothic Medium" panose="020B0603020102020204" pitchFamily="34" charset="0"/>
              </a:rPr>
              <a:t>*</a:t>
            </a:r>
          </a:p>
          <a:p>
            <a:r>
              <a:rPr lang="en-US" altLang="ko-KR" sz="2400" dirty="0">
                <a:solidFill>
                  <a:schemeClr val="tx1"/>
                </a:solidFill>
                <a:latin typeface="Franklin Gothic Medium" panose="020B0603020102020204" pitchFamily="34" charset="0"/>
              </a:rPr>
              <a:t>Lab of computational biology and biomolecular engineering</a:t>
            </a:r>
          </a:p>
          <a:p>
            <a:r>
              <a:rPr lang="en-US" altLang="ko-KR" sz="2400" dirty="0">
                <a:solidFill>
                  <a:schemeClr val="tx1"/>
                </a:solidFill>
                <a:latin typeface="Franklin Gothic Medium" panose="020B0603020102020204" pitchFamily="34" charset="0"/>
              </a:rPr>
              <a:t>Seoul National University, Seoul, Korea</a:t>
            </a:r>
            <a:endParaRPr lang="ko-KR" altLang="en-US" sz="2400" dirty="0">
              <a:solidFill>
                <a:schemeClr val="tx1"/>
              </a:solidFill>
              <a:latin typeface="Franklin Gothic Medium" panose="020B0603020102020204" pitchFamily="34" charset="0"/>
            </a:endParaRPr>
          </a:p>
        </p:txBody>
      </p:sp>
      <p:sp>
        <p:nvSpPr>
          <p:cNvPr id="11" name="날짜 개체 틀 3"/>
          <p:cNvSpPr>
            <a:spLocks noGrp="1"/>
          </p:cNvSpPr>
          <p:nvPr>
            <p:ph type="dt" sz="half" idx="10"/>
          </p:nvPr>
        </p:nvSpPr>
        <p:spPr>
          <a:xfrm>
            <a:off x="323528" y="6356350"/>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12" name="바닥글 개체 틀 4"/>
          <p:cNvSpPr>
            <a:spLocks noGrp="1"/>
          </p:cNvSpPr>
          <p:nvPr>
            <p:ph type="ftr" sz="quarter" idx="11"/>
          </p:nvPr>
        </p:nvSpPr>
        <p:spPr>
          <a:xfrm>
            <a:off x="3124200" y="6356350"/>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13" name="슬라이드 번호 개체 틀 5"/>
          <p:cNvSpPr>
            <a:spLocks noGrp="1"/>
          </p:cNvSpPr>
          <p:nvPr>
            <p:ph type="sldNum" sz="quarter" idx="12"/>
          </p:nvPr>
        </p:nvSpPr>
        <p:spPr>
          <a:xfrm>
            <a:off x="6553200" y="6356350"/>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spTree>
    <p:extLst>
      <p:ext uri="{BB962C8B-B14F-4D97-AF65-F5344CB8AC3E}">
        <p14:creationId xmlns:p14="http://schemas.microsoft.com/office/powerpoint/2010/main" val="2049470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dirty="0"/>
              <a:t>Liver pyruvate kinase challenge</a:t>
            </a:r>
            <a:endParaRPr lang="ko-KR" altLang="en-US" dirty="0"/>
          </a:p>
        </p:txBody>
      </p:sp>
      <p:sp>
        <p:nvSpPr>
          <p:cNvPr id="3" name="내용 개체 틀 2"/>
          <p:cNvSpPr>
            <a:spLocks noGrp="1"/>
          </p:cNvSpPr>
          <p:nvPr>
            <p:ph idx="1"/>
          </p:nvPr>
        </p:nvSpPr>
        <p:spPr/>
        <p:txBody>
          <a:bodyPr/>
          <a:lstStyle/>
          <a:p>
            <a:r>
              <a:rPr lang="en-US" altLang="ko-KR" sz="3000" dirty="0"/>
              <a:t>Single amino acid mutations on human liver pyruvate kinase protein</a:t>
            </a:r>
          </a:p>
          <a:p>
            <a:pPr marL="0" indent="0">
              <a:buNone/>
            </a:pPr>
            <a:endParaRPr lang="en-US" altLang="ko-KR" dirty="0"/>
          </a:p>
          <a:p>
            <a:pPr lvl="1"/>
            <a:r>
              <a:rPr lang="en-US" altLang="ko-KR" dirty="0"/>
              <a:t>Predict the effect on allosteric regulation</a:t>
            </a:r>
          </a:p>
          <a:p>
            <a:pPr marL="457200" lvl="1" indent="0">
              <a:buNone/>
            </a:pPr>
            <a:r>
              <a:rPr lang="en-US" altLang="ko-KR" dirty="0"/>
              <a:t>   </a:t>
            </a:r>
            <a:r>
              <a:rPr lang="en-US" altLang="ko-KR" dirty="0">
                <a:solidFill>
                  <a:schemeClr val="bg1"/>
                </a:solidFill>
              </a:rPr>
              <a:t>: based on structure prediction and protein-ligand docking</a:t>
            </a:r>
          </a:p>
          <a:p>
            <a:pPr lvl="1"/>
            <a:r>
              <a:rPr lang="en-US" altLang="ko-KR" dirty="0"/>
              <a:t>Predict the effect on enzyme activity</a:t>
            </a:r>
          </a:p>
          <a:p>
            <a:pPr marL="457200" lvl="1" indent="0">
              <a:buNone/>
            </a:pPr>
            <a:r>
              <a:rPr lang="en-US" altLang="ko-KR" dirty="0"/>
              <a:t>   </a:t>
            </a:r>
            <a:r>
              <a:rPr lang="en-US" altLang="ko-KR" dirty="0">
                <a:solidFill>
                  <a:schemeClr val="bg1"/>
                </a:solidFill>
              </a:rPr>
              <a:t>: based on sequence conservation </a:t>
            </a:r>
            <a:endParaRPr lang="ko-KR" altLang="en-US" dirty="0">
              <a:solidFill>
                <a:schemeClr val="bg1"/>
              </a:solidFill>
            </a:endParaRPr>
          </a:p>
        </p:txBody>
      </p:sp>
      <p:sp>
        <p:nvSpPr>
          <p:cNvPr id="7" name="날짜 개체 틀 3"/>
          <p:cNvSpPr>
            <a:spLocks noGrp="1"/>
          </p:cNvSpPr>
          <p:nvPr>
            <p:ph type="dt" sz="half" idx="10"/>
          </p:nvPr>
        </p:nvSpPr>
        <p:spPr>
          <a:xfrm>
            <a:off x="323528" y="6356350"/>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8" name="바닥글 개체 틀 4"/>
          <p:cNvSpPr>
            <a:spLocks noGrp="1"/>
          </p:cNvSpPr>
          <p:nvPr>
            <p:ph type="ftr" sz="quarter" idx="11"/>
          </p:nvPr>
        </p:nvSpPr>
        <p:spPr>
          <a:xfrm>
            <a:off x="3124200" y="6356350"/>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9" name="슬라이드 번호 개체 틀 5"/>
          <p:cNvSpPr>
            <a:spLocks noGrp="1"/>
          </p:cNvSpPr>
          <p:nvPr>
            <p:ph type="sldNum" sz="quarter" idx="12"/>
          </p:nvPr>
        </p:nvSpPr>
        <p:spPr>
          <a:xfrm>
            <a:off x="6553200" y="6356350"/>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spTree>
    <p:extLst>
      <p:ext uri="{BB962C8B-B14F-4D97-AF65-F5344CB8AC3E}">
        <p14:creationId xmlns:p14="http://schemas.microsoft.com/office/powerpoint/2010/main" val="2511967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dirty="0"/>
              <a:t>Liver pyruvate kinase challenge</a:t>
            </a:r>
            <a:endParaRPr lang="ko-KR" altLang="en-US" dirty="0"/>
          </a:p>
        </p:txBody>
      </p:sp>
      <p:sp>
        <p:nvSpPr>
          <p:cNvPr id="3" name="내용 개체 틀 2"/>
          <p:cNvSpPr>
            <a:spLocks noGrp="1"/>
          </p:cNvSpPr>
          <p:nvPr>
            <p:ph idx="1"/>
          </p:nvPr>
        </p:nvSpPr>
        <p:spPr>
          <a:noFill/>
        </p:spPr>
        <p:txBody>
          <a:bodyPr/>
          <a:lstStyle/>
          <a:p>
            <a:r>
              <a:rPr lang="en-US" altLang="ko-KR" sz="3000" dirty="0"/>
              <a:t>Single amino acid mutations on human liver pyruvate kinase protein</a:t>
            </a:r>
          </a:p>
          <a:p>
            <a:pPr marL="0" indent="0">
              <a:buNone/>
            </a:pPr>
            <a:endParaRPr lang="en-US" altLang="ko-KR" dirty="0"/>
          </a:p>
          <a:p>
            <a:pPr lvl="1"/>
            <a:r>
              <a:rPr lang="en-US" altLang="ko-KR" dirty="0"/>
              <a:t>Predict the effect on allosteric regulation</a:t>
            </a:r>
          </a:p>
          <a:p>
            <a:pPr marL="457200" lvl="1" indent="0">
              <a:buNone/>
            </a:pPr>
            <a:r>
              <a:rPr lang="en-US" altLang="ko-KR" dirty="0"/>
              <a:t>   </a:t>
            </a:r>
            <a:r>
              <a:rPr lang="en-US" altLang="ko-KR" i="1" dirty="0">
                <a:solidFill>
                  <a:srgbClr val="5F5F5F"/>
                </a:solidFill>
              </a:rPr>
              <a:t>based on structure prediction and protein-ligand docking</a:t>
            </a:r>
          </a:p>
          <a:p>
            <a:pPr lvl="1"/>
            <a:r>
              <a:rPr lang="en-US" altLang="ko-KR" dirty="0"/>
              <a:t>Predict the effect on enzyme activity</a:t>
            </a:r>
          </a:p>
          <a:p>
            <a:pPr marL="457200" lvl="1" indent="0">
              <a:buNone/>
            </a:pPr>
            <a:r>
              <a:rPr lang="en-US" altLang="ko-KR" dirty="0"/>
              <a:t>   </a:t>
            </a:r>
            <a:r>
              <a:rPr lang="en-US" altLang="ko-KR" i="1" dirty="0">
                <a:solidFill>
                  <a:srgbClr val="5F5F5F"/>
                </a:solidFill>
              </a:rPr>
              <a:t>based on sequence conservation </a:t>
            </a:r>
            <a:endParaRPr lang="ko-KR" altLang="en-US" i="1" dirty="0">
              <a:solidFill>
                <a:srgbClr val="5F5F5F"/>
              </a:solidFill>
            </a:endParaRPr>
          </a:p>
        </p:txBody>
      </p:sp>
      <p:sp>
        <p:nvSpPr>
          <p:cNvPr id="4" name="포인트가 5개인 별 3"/>
          <p:cNvSpPr/>
          <p:nvPr/>
        </p:nvSpPr>
        <p:spPr>
          <a:xfrm>
            <a:off x="7524328" y="3068960"/>
            <a:ext cx="360040" cy="360040"/>
          </a:xfrm>
          <a:prstGeom prst="star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날짜 개체 틀 3"/>
          <p:cNvSpPr>
            <a:spLocks noGrp="1"/>
          </p:cNvSpPr>
          <p:nvPr>
            <p:ph type="dt" sz="half" idx="10"/>
          </p:nvPr>
        </p:nvSpPr>
        <p:spPr>
          <a:xfrm>
            <a:off x="323528" y="6356350"/>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9" name="바닥글 개체 틀 4"/>
          <p:cNvSpPr>
            <a:spLocks noGrp="1"/>
          </p:cNvSpPr>
          <p:nvPr>
            <p:ph type="ftr" sz="quarter" idx="11"/>
          </p:nvPr>
        </p:nvSpPr>
        <p:spPr>
          <a:xfrm>
            <a:off x="3124200" y="6356350"/>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10" name="슬라이드 번호 개체 틀 5"/>
          <p:cNvSpPr>
            <a:spLocks noGrp="1"/>
          </p:cNvSpPr>
          <p:nvPr>
            <p:ph type="sldNum" sz="quarter" idx="12"/>
          </p:nvPr>
        </p:nvSpPr>
        <p:spPr>
          <a:xfrm>
            <a:off x="6553200" y="6356350"/>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spTree>
    <p:extLst>
      <p:ext uri="{BB962C8B-B14F-4D97-AF65-F5344CB8AC3E}">
        <p14:creationId xmlns:p14="http://schemas.microsoft.com/office/powerpoint/2010/main" val="1448790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직사각형 15"/>
          <p:cNvSpPr/>
          <p:nvPr/>
        </p:nvSpPr>
        <p:spPr>
          <a:xfrm>
            <a:off x="1547664" y="2528900"/>
            <a:ext cx="6120680" cy="3996444"/>
          </a:xfrm>
          <a:prstGeom prst="rect">
            <a:avLst/>
          </a:prstGeom>
          <a:solidFill>
            <a:srgbClr val="CCFFFF">
              <a:alpha val="26667"/>
            </a:srgbClr>
          </a:solidFill>
          <a:ln w="41275">
            <a:solidFill>
              <a:srgbClr val="33CCC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Arial" panose="020B0604020202020204" pitchFamily="34" charset="0"/>
              <a:cs typeface="Arial" panose="020B0604020202020204" pitchFamily="34" charset="0"/>
            </a:endParaRPr>
          </a:p>
        </p:txBody>
      </p:sp>
      <p:sp>
        <p:nvSpPr>
          <p:cNvPr id="2" name="제목 1"/>
          <p:cNvSpPr>
            <a:spLocks noGrp="1"/>
          </p:cNvSpPr>
          <p:nvPr>
            <p:ph type="title"/>
          </p:nvPr>
        </p:nvSpPr>
        <p:spPr/>
        <p:txBody>
          <a:bodyPr/>
          <a:lstStyle/>
          <a:p>
            <a:r>
              <a:rPr lang="en-US" altLang="ko-KR" dirty="0"/>
              <a:t>Outline of predicting allosteric regulation</a:t>
            </a:r>
            <a:endParaRPr lang="ko-KR" altLang="en-US" dirty="0"/>
          </a:p>
        </p:txBody>
      </p:sp>
      <p:sp>
        <p:nvSpPr>
          <p:cNvPr id="4" name="직사각형 3"/>
          <p:cNvSpPr/>
          <p:nvPr/>
        </p:nvSpPr>
        <p:spPr>
          <a:xfrm>
            <a:off x="3131840" y="1556792"/>
            <a:ext cx="2808312" cy="864096"/>
          </a:xfrm>
          <a:prstGeom prst="rect">
            <a:avLst/>
          </a:prstGeom>
          <a:solidFill>
            <a:srgbClr val="33CCCC">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Arial" panose="020B0604020202020204" pitchFamily="34" charset="0"/>
                <a:cs typeface="Arial" panose="020B0604020202020204" pitchFamily="34" charset="0"/>
              </a:rPr>
              <a:t>Structure prediction of WT kinase-modulator complex</a:t>
            </a:r>
            <a:endParaRPr lang="ko-KR" altLang="en-US" dirty="0">
              <a:solidFill>
                <a:schemeClr val="tx1"/>
              </a:solidFill>
              <a:latin typeface="Arial" panose="020B0604020202020204" pitchFamily="34" charset="0"/>
              <a:cs typeface="Arial" panose="020B0604020202020204" pitchFamily="34" charset="0"/>
            </a:endParaRPr>
          </a:p>
        </p:txBody>
      </p:sp>
      <p:sp>
        <p:nvSpPr>
          <p:cNvPr id="8" name="직사각형 7"/>
          <p:cNvSpPr/>
          <p:nvPr/>
        </p:nvSpPr>
        <p:spPr>
          <a:xfrm>
            <a:off x="3131840" y="2924944"/>
            <a:ext cx="2808312" cy="864096"/>
          </a:xfrm>
          <a:prstGeom prst="rect">
            <a:avLst/>
          </a:prstGeom>
          <a:solidFill>
            <a:srgbClr val="33CCCC">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Arial" panose="020B0604020202020204" pitchFamily="34" charset="0"/>
                <a:cs typeface="Arial" panose="020B0604020202020204" pitchFamily="34" charset="0"/>
              </a:rPr>
              <a:t>Structure prediction of mutated kinase</a:t>
            </a:r>
            <a:endParaRPr lang="ko-KR" altLang="en-US" dirty="0">
              <a:solidFill>
                <a:schemeClr val="tx1"/>
              </a:solidFill>
              <a:latin typeface="Arial" panose="020B0604020202020204" pitchFamily="34" charset="0"/>
              <a:cs typeface="Arial" panose="020B0604020202020204" pitchFamily="34" charset="0"/>
            </a:endParaRPr>
          </a:p>
        </p:txBody>
      </p:sp>
      <p:sp>
        <p:nvSpPr>
          <p:cNvPr id="9" name="직사각형 8"/>
          <p:cNvSpPr/>
          <p:nvPr/>
        </p:nvSpPr>
        <p:spPr>
          <a:xfrm>
            <a:off x="3131840" y="4221088"/>
            <a:ext cx="2808312" cy="864096"/>
          </a:xfrm>
          <a:prstGeom prst="rect">
            <a:avLst/>
          </a:prstGeom>
          <a:solidFill>
            <a:srgbClr val="33CCCC">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Arial" panose="020B0604020202020204" pitchFamily="34" charset="0"/>
                <a:cs typeface="Arial" panose="020B0604020202020204" pitchFamily="34" charset="0"/>
              </a:rPr>
              <a:t>Protein-ligand docking of the modulator</a:t>
            </a:r>
            <a:endParaRPr lang="ko-KR" altLang="en-US" dirty="0">
              <a:solidFill>
                <a:schemeClr val="tx1"/>
              </a:solidFill>
              <a:latin typeface="Arial" panose="020B0604020202020204" pitchFamily="34" charset="0"/>
              <a:cs typeface="Arial" panose="020B0604020202020204" pitchFamily="34" charset="0"/>
            </a:endParaRPr>
          </a:p>
        </p:txBody>
      </p:sp>
      <p:sp>
        <p:nvSpPr>
          <p:cNvPr id="10" name="직사각형 9"/>
          <p:cNvSpPr/>
          <p:nvPr/>
        </p:nvSpPr>
        <p:spPr>
          <a:xfrm>
            <a:off x="3131840" y="5517232"/>
            <a:ext cx="2808312" cy="864096"/>
          </a:xfrm>
          <a:prstGeom prst="rect">
            <a:avLst/>
          </a:prstGeom>
          <a:solidFill>
            <a:srgbClr val="33CCCC">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Arial" panose="020B0604020202020204" pitchFamily="34" charset="0"/>
                <a:cs typeface="Arial" panose="020B0604020202020204" pitchFamily="34" charset="0"/>
              </a:rPr>
              <a:t>Convert binding affinity to allosteric coupling</a:t>
            </a:r>
            <a:endParaRPr lang="ko-KR" altLang="en-US" dirty="0">
              <a:solidFill>
                <a:schemeClr val="tx1"/>
              </a:solidFill>
              <a:latin typeface="Arial" panose="020B0604020202020204" pitchFamily="34" charset="0"/>
              <a:cs typeface="Arial" panose="020B0604020202020204" pitchFamily="34" charset="0"/>
            </a:endParaRPr>
          </a:p>
        </p:txBody>
      </p:sp>
      <p:sp>
        <p:nvSpPr>
          <p:cNvPr id="12" name="아래쪽 화살표 11"/>
          <p:cNvSpPr/>
          <p:nvPr/>
        </p:nvSpPr>
        <p:spPr>
          <a:xfrm>
            <a:off x="4427984" y="3789040"/>
            <a:ext cx="288032" cy="360040"/>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아래쪽 화살표 12"/>
          <p:cNvSpPr/>
          <p:nvPr/>
        </p:nvSpPr>
        <p:spPr>
          <a:xfrm>
            <a:off x="4427984" y="5085184"/>
            <a:ext cx="288032" cy="360040"/>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TextBox 14"/>
          <p:cNvSpPr txBox="1"/>
          <p:nvPr/>
        </p:nvSpPr>
        <p:spPr>
          <a:xfrm>
            <a:off x="5580112" y="2528900"/>
            <a:ext cx="2232248" cy="369332"/>
          </a:xfrm>
          <a:prstGeom prst="rect">
            <a:avLst/>
          </a:prstGeom>
          <a:noFill/>
        </p:spPr>
        <p:txBody>
          <a:bodyPr wrap="square" rtlCol="0">
            <a:spAutoFit/>
          </a:bodyPr>
          <a:lstStyle/>
          <a:p>
            <a:r>
              <a:rPr lang="en-US" altLang="ko-KR" i="1" dirty="0">
                <a:latin typeface="Arial" panose="020B0604020202020204" pitchFamily="34" charset="0"/>
                <a:cs typeface="Arial" panose="020B0604020202020204" pitchFamily="34" charset="0"/>
              </a:rPr>
              <a:t>For every mutation</a:t>
            </a:r>
            <a:endParaRPr lang="ko-KR" altLang="en-US" i="1" dirty="0">
              <a:latin typeface="Arial" panose="020B0604020202020204" pitchFamily="34" charset="0"/>
              <a:cs typeface="Arial" panose="020B0604020202020204" pitchFamily="34" charset="0"/>
            </a:endParaRPr>
          </a:p>
        </p:txBody>
      </p:sp>
      <p:sp>
        <p:nvSpPr>
          <p:cNvPr id="17" name="TextBox 16"/>
          <p:cNvSpPr txBox="1"/>
          <p:nvPr/>
        </p:nvSpPr>
        <p:spPr>
          <a:xfrm>
            <a:off x="5292080" y="1124744"/>
            <a:ext cx="3672408" cy="369332"/>
          </a:xfrm>
          <a:prstGeom prst="rect">
            <a:avLst/>
          </a:prstGeom>
          <a:noFill/>
        </p:spPr>
        <p:txBody>
          <a:bodyPr wrap="square" rtlCol="0">
            <a:spAutoFit/>
          </a:bodyPr>
          <a:lstStyle/>
          <a:p>
            <a:r>
              <a:rPr lang="en-US" altLang="ko-KR" i="1" dirty="0">
                <a:latin typeface="Arial" panose="020B0604020202020204" pitchFamily="34" charset="0"/>
                <a:cs typeface="Arial" panose="020B0604020202020204" pitchFamily="34" charset="0"/>
              </a:rPr>
              <a:t>For each of Alanine and F-1,6-BP</a:t>
            </a:r>
            <a:endParaRPr lang="ko-KR" altLang="en-US" i="1" dirty="0">
              <a:latin typeface="Arial" panose="020B0604020202020204" pitchFamily="34" charset="0"/>
              <a:cs typeface="Arial" panose="020B0604020202020204" pitchFamily="34" charset="0"/>
            </a:endParaRPr>
          </a:p>
        </p:txBody>
      </p:sp>
      <p:sp>
        <p:nvSpPr>
          <p:cNvPr id="11" name="아래쪽 화살표 10"/>
          <p:cNvSpPr/>
          <p:nvPr/>
        </p:nvSpPr>
        <p:spPr>
          <a:xfrm>
            <a:off x="4427984" y="2420888"/>
            <a:ext cx="288032" cy="360040"/>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날짜 개체 틀 3"/>
          <p:cNvSpPr>
            <a:spLocks noGrp="1"/>
          </p:cNvSpPr>
          <p:nvPr>
            <p:ph type="dt" sz="half" idx="10"/>
          </p:nvPr>
        </p:nvSpPr>
        <p:spPr>
          <a:xfrm>
            <a:off x="323528" y="6525344"/>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21" name="바닥글 개체 틀 4"/>
          <p:cNvSpPr>
            <a:spLocks noGrp="1"/>
          </p:cNvSpPr>
          <p:nvPr>
            <p:ph type="ftr" sz="quarter" idx="11"/>
          </p:nvPr>
        </p:nvSpPr>
        <p:spPr>
          <a:xfrm>
            <a:off x="3124200" y="6525344"/>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22" name="슬라이드 번호 개체 틀 5"/>
          <p:cNvSpPr>
            <a:spLocks noGrp="1"/>
          </p:cNvSpPr>
          <p:nvPr>
            <p:ph type="sldNum" sz="quarter" idx="12"/>
          </p:nvPr>
        </p:nvSpPr>
        <p:spPr>
          <a:xfrm>
            <a:off x="6553200" y="6525344"/>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spTree>
    <p:extLst>
      <p:ext uri="{BB962C8B-B14F-4D97-AF65-F5344CB8AC3E}">
        <p14:creationId xmlns:p14="http://schemas.microsoft.com/office/powerpoint/2010/main" val="4043642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dirty="0"/>
              <a:t>Structure prediction of wildtype kinase</a:t>
            </a:r>
            <a:endParaRPr lang="ko-KR" altLang="en-US" dirty="0"/>
          </a:p>
        </p:txBody>
      </p:sp>
      <p:sp>
        <p:nvSpPr>
          <p:cNvPr id="3" name="내용 개체 틀 2"/>
          <p:cNvSpPr>
            <a:spLocks noGrp="1"/>
          </p:cNvSpPr>
          <p:nvPr>
            <p:ph idx="1"/>
          </p:nvPr>
        </p:nvSpPr>
        <p:spPr/>
        <p:txBody>
          <a:bodyPr/>
          <a:lstStyle/>
          <a:p>
            <a:r>
              <a:rPr lang="en-US" altLang="ko-KR" dirty="0"/>
              <a:t>Template-based modeling using </a:t>
            </a:r>
            <a:r>
              <a:rPr lang="en-US" altLang="ko-KR" dirty="0" err="1"/>
              <a:t>GalaxyTBM</a:t>
            </a:r>
            <a:endParaRPr lang="en-US" altLang="ko-KR" dirty="0"/>
          </a:p>
          <a:p>
            <a:pPr lvl="1"/>
            <a:r>
              <a:rPr lang="en-US" altLang="ko-KR" dirty="0"/>
              <a:t>Alanine bound WT kinase:</a:t>
            </a:r>
          </a:p>
          <a:p>
            <a:pPr marL="457200" lvl="1" indent="0">
              <a:buNone/>
            </a:pPr>
            <a:r>
              <a:rPr lang="en-US" altLang="ko-KR" dirty="0"/>
              <a:t>  using the structure of M2-PYK bound to </a:t>
            </a:r>
            <a:r>
              <a:rPr lang="en-US" altLang="ko-KR" dirty="0" err="1"/>
              <a:t>Phe</a:t>
            </a:r>
            <a:endParaRPr lang="en-US" altLang="ko-KR" dirty="0"/>
          </a:p>
          <a:p>
            <a:pPr marL="457200" lvl="1" indent="0">
              <a:buNone/>
            </a:pPr>
            <a:r>
              <a:rPr lang="en-US" altLang="ko-KR" dirty="0"/>
              <a:t>  (PDB ID: 4FXJ)</a:t>
            </a:r>
          </a:p>
          <a:p>
            <a:pPr lvl="1"/>
            <a:r>
              <a:rPr lang="en-US" altLang="ko-KR" dirty="0"/>
              <a:t>F-1,6-BP (FBP) bound WT kinase:</a:t>
            </a:r>
          </a:p>
          <a:p>
            <a:pPr marL="457200" lvl="1" indent="0">
              <a:buNone/>
            </a:pPr>
            <a:r>
              <a:rPr lang="en-US" altLang="ko-KR" dirty="0"/>
              <a:t>  using the structure of </a:t>
            </a:r>
            <a:r>
              <a:rPr lang="en-US" altLang="ko-KR" dirty="0" err="1"/>
              <a:t>hL</a:t>
            </a:r>
            <a:r>
              <a:rPr lang="en-US" altLang="ko-KR" dirty="0"/>
              <a:t>-PYK bound to FBP</a:t>
            </a:r>
          </a:p>
          <a:p>
            <a:pPr marL="457200" lvl="1" indent="0">
              <a:buNone/>
            </a:pPr>
            <a:r>
              <a:rPr lang="en-US" altLang="ko-KR" dirty="0"/>
              <a:t>  (PDB ID: 4IP7)</a:t>
            </a:r>
          </a:p>
          <a:p>
            <a:pPr marL="457200" lvl="1" indent="0">
              <a:buNone/>
            </a:pPr>
            <a:endParaRPr lang="en-US" altLang="ko-KR" dirty="0"/>
          </a:p>
          <a:p>
            <a:pPr marL="0" indent="0">
              <a:buNone/>
            </a:pPr>
            <a:endParaRPr lang="en-US" altLang="ko-KR" dirty="0"/>
          </a:p>
        </p:txBody>
      </p:sp>
      <p:sp>
        <p:nvSpPr>
          <p:cNvPr id="4" name="날짜 개체 틀 3"/>
          <p:cNvSpPr>
            <a:spLocks noGrp="1"/>
          </p:cNvSpPr>
          <p:nvPr>
            <p:ph type="dt" sz="half" idx="10"/>
          </p:nvPr>
        </p:nvSpPr>
        <p:spPr>
          <a:xfrm>
            <a:off x="323528" y="6356350"/>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5" name="바닥글 개체 틀 4"/>
          <p:cNvSpPr>
            <a:spLocks noGrp="1"/>
          </p:cNvSpPr>
          <p:nvPr>
            <p:ph type="ftr" sz="quarter" idx="11"/>
          </p:nvPr>
        </p:nvSpPr>
        <p:spPr>
          <a:xfrm>
            <a:off x="3124200" y="6356350"/>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6" name="슬라이드 번호 개체 틀 5"/>
          <p:cNvSpPr>
            <a:spLocks noGrp="1"/>
          </p:cNvSpPr>
          <p:nvPr>
            <p:ph type="sldNum" sz="quarter" idx="12"/>
          </p:nvPr>
        </p:nvSpPr>
        <p:spPr>
          <a:xfrm>
            <a:off x="6553200" y="6356350"/>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spTree>
    <p:extLst>
      <p:ext uri="{BB962C8B-B14F-4D97-AF65-F5344CB8AC3E}">
        <p14:creationId xmlns:p14="http://schemas.microsoft.com/office/powerpoint/2010/main" val="7002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Structure prediction of wildtype kinase</a:t>
            </a:r>
            <a:endParaRPr lang="ko-KR" altLang="en-US" dirty="0"/>
          </a:p>
        </p:txBody>
      </p:sp>
      <p:pic>
        <p:nvPicPr>
          <p:cNvPr id="4" name="내용 개체 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1640" y="1600200"/>
            <a:ext cx="6397764" cy="4804566"/>
          </a:xfrm>
        </p:spPr>
      </p:pic>
      <p:grpSp>
        <p:nvGrpSpPr>
          <p:cNvPr id="10" name="그룹 9"/>
          <p:cNvGrpSpPr/>
          <p:nvPr/>
        </p:nvGrpSpPr>
        <p:grpSpPr>
          <a:xfrm>
            <a:off x="179512" y="1340768"/>
            <a:ext cx="2995878" cy="4936614"/>
            <a:chOff x="179512" y="1340768"/>
            <a:chExt cx="2995878" cy="4936614"/>
          </a:xfrm>
        </p:grpSpPr>
        <p:sp>
          <p:nvSpPr>
            <p:cNvPr id="5" name="TextBox 4"/>
            <p:cNvSpPr txBox="1"/>
            <p:nvPr/>
          </p:nvSpPr>
          <p:spPr>
            <a:xfrm>
              <a:off x="179512" y="1340768"/>
              <a:ext cx="2952328" cy="400110"/>
            </a:xfrm>
            <a:prstGeom prst="rect">
              <a:avLst/>
            </a:prstGeom>
            <a:noFill/>
          </p:spPr>
          <p:txBody>
            <a:bodyPr wrap="square" rtlCol="0">
              <a:spAutoFit/>
            </a:bodyPr>
            <a:lstStyle/>
            <a:p>
              <a:r>
                <a:rPr lang="en-US" altLang="ko-KR" sz="2000" dirty="0">
                  <a:latin typeface="Arial" panose="020B0604020202020204" pitchFamily="34" charset="0"/>
                  <a:cs typeface="Arial" panose="020B0604020202020204" pitchFamily="34" charset="0"/>
                </a:rPr>
                <a:t>FBP bound PYK</a:t>
              </a:r>
              <a:endParaRPr lang="ko-KR" altLang="en-US" sz="2000" dirty="0">
                <a:latin typeface="Arial" panose="020B0604020202020204" pitchFamily="34" charset="0"/>
                <a:cs typeface="Arial" panose="020B0604020202020204" pitchFamily="34" charset="0"/>
              </a:endParaRPr>
            </a:p>
          </p:txBody>
        </p:sp>
        <p:sp>
          <p:nvSpPr>
            <p:cNvPr id="8" name="직사각형 7"/>
            <p:cNvSpPr/>
            <p:nvPr/>
          </p:nvSpPr>
          <p:spPr>
            <a:xfrm>
              <a:off x="223062" y="1876762"/>
              <a:ext cx="2692754" cy="400110"/>
            </a:xfrm>
            <a:prstGeom prst="rect">
              <a:avLst/>
            </a:prstGeom>
            <a:solidFill>
              <a:srgbClr val="CC99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179512" y="1876762"/>
              <a:ext cx="2952328" cy="400110"/>
            </a:xfrm>
            <a:prstGeom prst="rect">
              <a:avLst/>
            </a:prstGeom>
            <a:noFill/>
          </p:spPr>
          <p:txBody>
            <a:bodyPr wrap="square" rtlCol="0">
              <a:spAutoFit/>
            </a:bodyPr>
            <a:lstStyle/>
            <a:p>
              <a:r>
                <a:rPr lang="en-US" altLang="ko-KR" sz="2000" dirty="0">
                  <a:latin typeface="Arial" panose="020B0604020202020204" pitchFamily="34" charset="0"/>
                  <a:cs typeface="Arial" panose="020B0604020202020204" pitchFamily="34" charset="0"/>
                </a:rPr>
                <a:t>Crystal structure (4IP7)</a:t>
              </a:r>
              <a:endParaRPr lang="ko-KR" altLang="en-US" sz="2000" dirty="0">
                <a:latin typeface="Arial" panose="020B0604020202020204" pitchFamily="34" charset="0"/>
                <a:cs typeface="Arial" panose="020B0604020202020204" pitchFamily="34" charset="0"/>
              </a:endParaRPr>
            </a:p>
          </p:txBody>
        </p:sp>
        <p:sp>
          <p:nvSpPr>
            <p:cNvPr id="9" name="직사각형 8"/>
            <p:cNvSpPr/>
            <p:nvPr/>
          </p:nvSpPr>
          <p:spPr>
            <a:xfrm>
              <a:off x="251520" y="5877272"/>
              <a:ext cx="2692754" cy="400110"/>
            </a:xfrm>
            <a:prstGeom prst="rect">
              <a:avLst/>
            </a:prstGeom>
            <a:solidFill>
              <a:srgbClr val="66CCFF">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p:cNvSpPr txBox="1"/>
            <p:nvPr/>
          </p:nvSpPr>
          <p:spPr>
            <a:xfrm>
              <a:off x="223062" y="5877272"/>
              <a:ext cx="2952328" cy="400110"/>
            </a:xfrm>
            <a:prstGeom prst="rect">
              <a:avLst/>
            </a:prstGeom>
            <a:noFill/>
          </p:spPr>
          <p:txBody>
            <a:bodyPr wrap="square" rtlCol="0">
              <a:spAutoFit/>
            </a:bodyPr>
            <a:lstStyle/>
            <a:p>
              <a:r>
                <a:rPr lang="en-US" altLang="ko-KR" sz="2000" dirty="0">
                  <a:latin typeface="Arial" panose="020B0604020202020204" pitchFamily="34" charset="0"/>
                  <a:cs typeface="Arial" panose="020B0604020202020204" pitchFamily="34" charset="0"/>
                </a:rPr>
                <a:t>Template-based model</a:t>
              </a:r>
              <a:endParaRPr lang="ko-KR" altLang="en-US" sz="2000" dirty="0">
                <a:latin typeface="Arial" panose="020B0604020202020204" pitchFamily="34" charset="0"/>
                <a:cs typeface="Arial" panose="020B0604020202020204" pitchFamily="34" charset="0"/>
              </a:endParaRPr>
            </a:p>
          </p:txBody>
        </p:sp>
      </p:grpSp>
      <p:sp>
        <p:nvSpPr>
          <p:cNvPr id="11" name="날짜 개체 틀 3"/>
          <p:cNvSpPr>
            <a:spLocks noGrp="1"/>
          </p:cNvSpPr>
          <p:nvPr>
            <p:ph type="dt" sz="half" idx="10"/>
          </p:nvPr>
        </p:nvSpPr>
        <p:spPr>
          <a:xfrm>
            <a:off x="323528" y="6356350"/>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12" name="바닥글 개체 틀 4"/>
          <p:cNvSpPr>
            <a:spLocks noGrp="1"/>
          </p:cNvSpPr>
          <p:nvPr>
            <p:ph type="ftr" sz="quarter" idx="11"/>
          </p:nvPr>
        </p:nvSpPr>
        <p:spPr>
          <a:xfrm>
            <a:off x="3124200" y="6356350"/>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13" name="슬라이드 번호 개체 틀 5"/>
          <p:cNvSpPr>
            <a:spLocks noGrp="1"/>
          </p:cNvSpPr>
          <p:nvPr>
            <p:ph type="sldNum" sz="quarter" idx="12"/>
          </p:nvPr>
        </p:nvSpPr>
        <p:spPr>
          <a:xfrm>
            <a:off x="6553200" y="6356350"/>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spTree>
    <p:extLst>
      <p:ext uri="{BB962C8B-B14F-4D97-AF65-F5344CB8AC3E}">
        <p14:creationId xmlns:p14="http://schemas.microsoft.com/office/powerpoint/2010/main" val="1016114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Structure prediction of wildtype kinase</a:t>
            </a:r>
            <a:endParaRPr lang="ko-KR" altLang="en-US" dirty="0"/>
          </a:p>
        </p:txBody>
      </p:sp>
      <p:sp>
        <p:nvSpPr>
          <p:cNvPr id="3" name="내용 개체 틀 2"/>
          <p:cNvSpPr>
            <a:spLocks noGrp="1"/>
          </p:cNvSpPr>
          <p:nvPr>
            <p:ph idx="1"/>
          </p:nvPr>
        </p:nvSpPr>
        <p:spPr/>
        <p:txBody>
          <a:bodyPr>
            <a:normAutofit lnSpcReduction="10000"/>
          </a:bodyPr>
          <a:lstStyle/>
          <a:p>
            <a:r>
              <a:rPr lang="en-US" altLang="ko-KR" dirty="0"/>
              <a:t>Predicting the binding pose of Ala / FBP to WT kinase</a:t>
            </a:r>
          </a:p>
          <a:p>
            <a:pPr lvl="1"/>
            <a:r>
              <a:rPr lang="en-US" altLang="ko-KR" dirty="0"/>
              <a:t>Protein-ligand docking using </a:t>
            </a:r>
            <a:r>
              <a:rPr lang="en-US" altLang="ko-KR" dirty="0" err="1"/>
              <a:t>GalaxyDock</a:t>
            </a:r>
            <a:r>
              <a:rPr lang="en-US" altLang="ko-KR" dirty="0"/>
              <a:t> </a:t>
            </a:r>
          </a:p>
          <a:p>
            <a:pPr lvl="1"/>
            <a:r>
              <a:rPr lang="en-US" altLang="ko-KR" dirty="0"/>
              <a:t>Refer to the experimental structures</a:t>
            </a:r>
          </a:p>
          <a:p>
            <a:pPr marL="457200" lvl="1" indent="0">
              <a:buNone/>
            </a:pPr>
            <a:endParaRPr lang="en-US" altLang="ko-KR" dirty="0"/>
          </a:p>
          <a:p>
            <a:r>
              <a:rPr lang="en-US" altLang="ko-KR" dirty="0"/>
              <a:t>Structure relaxation with bound modulators </a:t>
            </a:r>
          </a:p>
          <a:p>
            <a:pPr lvl="1"/>
            <a:r>
              <a:rPr lang="en-US" altLang="ko-KR" dirty="0"/>
              <a:t>Structure refinement using </a:t>
            </a:r>
            <a:r>
              <a:rPr lang="en-US" altLang="ko-KR" dirty="0" err="1"/>
              <a:t>GalaxyRefine</a:t>
            </a:r>
            <a:r>
              <a:rPr lang="en-US" altLang="ko-KR" dirty="0"/>
              <a:t> (19.2 </a:t>
            </a:r>
            <a:r>
              <a:rPr lang="en-US" altLang="ko-KR" dirty="0" err="1"/>
              <a:t>cpu</a:t>
            </a:r>
            <a:r>
              <a:rPr lang="en-US" altLang="ko-KR" dirty="0"/>
              <a:t> hours)</a:t>
            </a:r>
          </a:p>
          <a:p>
            <a:pPr lvl="1"/>
            <a:r>
              <a:rPr lang="en-US" altLang="ko-KR" dirty="0"/>
              <a:t>Both receptor and ligand treated as flexible</a:t>
            </a:r>
          </a:p>
          <a:p>
            <a:pPr lvl="1"/>
            <a:endParaRPr lang="ko-KR" altLang="en-US" dirty="0"/>
          </a:p>
        </p:txBody>
      </p:sp>
      <p:sp>
        <p:nvSpPr>
          <p:cNvPr id="4" name="날짜 개체 틀 3"/>
          <p:cNvSpPr>
            <a:spLocks noGrp="1"/>
          </p:cNvSpPr>
          <p:nvPr>
            <p:ph type="dt" sz="half" idx="10"/>
          </p:nvPr>
        </p:nvSpPr>
        <p:spPr>
          <a:xfrm>
            <a:off x="323528" y="6356350"/>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5" name="바닥글 개체 틀 4"/>
          <p:cNvSpPr>
            <a:spLocks noGrp="1"/>
          </p:cNvSpPr>
          <p:nvPr>
            <p:ph type="ftr" sz="quarter" idx="11"/>
          </p:nvPr>
        </p:nvSpPr>
        <p:spPr>
          <a:xfrm>
            <a:off x="3124200" y="6356350"/>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6" name="슬라이드 번호 개체 틀 5"/>
          <p:cNvSpPr>
            <a:spLocks noGrp="1"/>
          </p:cNvSpPr>
          <p:nvPr>
            <p:ph type="sldNum" sz="quarter" idx="12"/>
          </p:nvPr>
        </p:nvSpPr>
        <p:spPr>
          <a:xfrm>
            <a:off x="6553200" y="6356350"/>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spTree>
    <p:extLst>
      <p:ext uri="{BB962C8B-B14F-4D97-AF65-F5344CB8AC3E}">
        <p14:creationId xmlns:p14="http://schemas.microsoft.com/office/powerpoint/2010/main" val="1685374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Wildtype kinase structure prediction</a:t>
            </a:r>
            <a:endParaRPr lang="ko-KR" altLang="en-US" dirty="0"/>
          </a:p>
        </p:txBody>
      </p:sp>
      <p:pic>
        <p:nvPicPr>
          <p:cNvPr id="6" name="그림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8579" y="1845344"/>
            <a:ext cx="6231893" cy="4680000"/>
          </a:xfrm>
          <a:prstGeom prst="rect">
            <a:avLst/>
          </a:prstGeom>
          <a:ln w="28575">
            <a:noFill/>
          </a:ln>
        </p:spPr>
      </p:pic>
      <p:grpSp>
        <p:nvGrpSpPr>
          <p:cNvPr id="16" name="그룹 15"/>
          <p:cNvGrpSpPr/>
          <p:nvPr/>
        </p:nvGrpSpPr>
        <p:grpSpPr>
          <a:xfrm>
            <a:off x="179512" y="1876762"/>
            <a:ext cx="2304256" cy="2384396"/>
            <a:chOff x="179512" y="1876762"/>
            <a:chExt cx="2304256" cy="2384396"/>
          </a:xfrm>
        </p:grpSpPr>
        <p:sp>
          <p:nvSpPr>
            <p:cNvPr id="14" name="직사각형 13"/>
            <p:cNvSpPr/>
            <p:nvPr/>
          </p:nvSpPr>
          <p:spPr>
            <a:xfrm>
              <a:off x="258695" y="2524833"/>
              <a:ext cx="2009049" cy="1015663"/>
            </a:xfrm>
            <a:prstGeom prst="rect">
              <a:avLst/>
            </a:prstGeom>
            <a:solidFill>
              <a:srgbClr val="66CCFF">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직사각형 8"/>
            <p:cNvSpPr/>
            <p:nvPr/>
          </p:nvSpPr>
          <p:spPr>
            <a:xfrm>
              <a:off x="251520" y="1876762"/>
              <a:ext cx="2044682" cy="400110"/>
            </a:xfrm>
            <a:prstGeom prst="rect">
              <a:avLst/>
            </a:prstGeom>
            <a:solidFill>
              <a:srgbClr val="CC99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Box 9"/>
            <p:cNvSpPr txBox="1"/>
            <p:nvPr/>
          </p:nvSpPr>
          <p:spPr>
            <a:xfrm>
              <a:off x="251520" y="1876762"/>
              <a:ext cx="2088232" cy="400110"/>
            </a:xfrm>
            <a:prstGeom prst="rect">
              <a:avLst/>
            </a:prstGeom>
            <a:noFill/>
          </p:spPr>
          <p:txBody>
            <a:bodyPr wrap="square" rtlCol="0">
              <a:spAutoFit/>
            </a:bodyPr>
            <a:lstStyle/>
            <a:p>
              <a:r>
                <a:rPr lang="en-US" altLang="ko-KR" sz="2000" dirty="0">
                  <a:latin typeface="Arial" panose="020B0604020202020204" pitchFamily="34" charset="0"/>
                  <a:cs typeface="Arial" panose="020B0604020202020204" pitchFamily="34" charset="0"/>
                </a:rPr>
                <a:t>Crystal structure</a:t>
              </a:r>
              <a:endParaRPr lang="ko-KR" altLang="en-US" sz="2000" dirty="0">
                <a:latin typeface="Arial" panose="020B0604020202020204" pitchFamily="34" charset="0"/>
                <a:cs typeface="Arial" panose="020B0604020202020204" pitchFamily="34" charset="0"/>
              </a:endParaRPr>
            </a:p>
          </p:txBody>
        </p:sp>
        <p:sp>
          <p:nvSpPr>
            <p:cNvPr id="11" name="TextBox 10"/>
            <p:cNvSpPr txBox="1"/>
            <p:nvPr/>
          </p:nvSpPr>
          <p:spPr>
            <a:xfrm>
              <a:off x="395536" y="2524834"/>
              <a:ext cx="2088232" cy="1015663"/>
            </a:xfrm>
            <a:prstGeom prst="rect">
              <a:avLst/>
            </a:prstGeom>
            <a:noFill/>
          </p:spPr>
          <p:txBody>
            <a:bodyPr wrap="square" rtlCol="0">
              <a:spAutoFit/>
            </a:bodyPr>
            <a:lstStyle/>
            <a:p>
              <a:r>
                <a:rPr lang="en-US" altLang="ko-KR" sz="2000" dirty="0">
                  <a:latin typeface="Arial" panose="020B0604020202020204" pitchFamily="34" charset="0"/>
                  <a:cs typeface="Arial" panose="020B0604020202020204" pitchFamily="34" charset="0"/>
                </a:rPr>
                <a:t>Templated-based model / docked FBP</a:t>
              </a:r>
              <a:endParaRPr lang="ko-KR" altLang="en-US" sz="2000" dirty="0">
                <a:latin typeface="Arial" panose="020B0604020202020204" pitchFamily="34" charset="0"/>
                <a:cs typeface="Arial" panose="020B0604020202020204" pitchFamily="34" charset="0"/>
              </a:endParaRPr>
            </a:p>
          </p:txBody>
        </p:sp>
        <p:sp>
          <p:nvSpPr>
            <p:cNvPr id="12" name="직사각형 11"/>
            <p:cNvSpPr/>
            <p:nvPr/>
          </p:nvSpPr>
          <p:spPr>
            <a:xfrm>
              <a:off x="251520" y="3861048"/>
              <a:ext cx="2044682" cy="400110"/>
            </a:xfrm>
            <a:prstGeom prst="rect">
              <a:avLst/>
            </a:prstGeom>
            <a:solidFill>
              <a:srgbClr val="3333CC">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TextBox 14"/>
            <p:cNvSpPr txBox="1"/>
            <p:nvPr/>
          </p:nvSpPr>
          <p:spPr>
            <a:xfrm>
              <a:off x="179512" y="3861048"/>
              <a:ext cx="2274097" cy="400110"/>
            </a:xfrm>
            <a:prstGeom prst="rect">
              <a:avLst/>
            </a:prstGeom>
            <a:noFill/>
          </p:spPr>
          <p:txBody>
            <a:bodyPr wrap="square" rtlCol="0">
              <a:spAutoFit/>
            </a:bodyPr>
            <a:lstStyle/>
            <a:p>
              <a:r>
                <a:rPr lang="en-US" altLang="ko-KR" sz="2000" dirty="0">
                  <a:latin typeface="Arial" panose="020B0604020202020204" pitchFamily="34" charset="0"/>
                  <a:cs typeface="Arial" panose="020B0604020202020204" pitchFamily="34" charset="0"/>
                </a:rPr>
                <a:t>Relaxed structure</a:t>
              </a:r>
              <a:endParaRPr lang="ko-KR" altLang="en-US" sz="2000" dirty="0">
                <a:latin typeface="Arial" panose="020B0604020202020204" pitchFamily="34" charset="0"/>
                <a:cs typeface="Arial" panose="020B0604020202020204" pitchFamily="34" charset="0"/>
              </a:endParaRPr>
            </a:p>
          </p:txBody>
        </p:sp>
      </p:grpSp>
      <p:sp>
        <p:nvSpPr>
          <p:cNvPr id="13" name="날짜 개체 틀 3"/>
          <p:cNvSpPr>
            <a:spLocks noGrp="1"/>
          </p:cNvSpPr>
          <p:nvPr>
            <p:ph type="dt" sz="half" idx="10"/>
          </p:nvPr>
        </p:nvSpPr>
        <p:spPr>
          <a:xfrm>
            <a:off x="323528" y="6453336"/>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17" name="바닥글 개체 틀 4"/>
          <p:cNvSpPr>
            <a:spLocks noGrp="1"/>
          </p:cNvSpPr>
          <p:nvPr>
            <p:ph type="ftr" sz="quarter" idx="11"/>
          </p:nvPr>
        </p:nvSpPr>
        <p:spPr>
          <a:xfrm>
            <a:off x="3124200" y="6453336"/>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18" name="슬라이드 번호 개체 틀 5"/>
          <p:cNvSpPr>
            <a:spLocks noGrp="1"/>
          </p:cNvSpPr>
          <p:nvPr>
            <p:ph type="sldNum" sz="quarter" idx="12"/>
          </p:nvPr>
        </p:nvSpPr>
        <p:spPr>
          <a:xfrm>
            <a:off x="6553200" y="6453336"/>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spTree>
    <p:extLst>
      <p:ext uri="{BB962C8B-B14F-4D97-AF65-F5344CB8AC3E}">
        <p14:creationId xmlns:p14="http://schemas.microsoft.com/office/powerpoint/2010/main" val="2651011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Wildtype kinase structure prediction</a:t>
            </a:r>
            <a:endParaRPr lang="ko-KR" altLang="en-US" dirty="0"/>
          </a:p>
        </p:txBody>
      </p:sp>
      <p:pic>
        <p:nvPicPr>
          <p:cNvPr id="6" name="그림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8579" y="1845344"/>
            <a:ext cx="6231893" cy="4680000"/>
          </a:xfrm>
          <a:prstGeom prst="rect">
            <a:avLst/>
          </a:prstGeom>
          <a:ln w="28575">
            <a:noFill/>
          </a:ln>
        </p:spPr>
      </p:pic>
      <p:pic>
        <p:nvPicPr>
          <p:cNvPr id="7" name="그림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8579" y="1844784"/>
            <a:ext cx="6231893" cy="4680000"/>
          </a:xfrm>
          <a:prstGeom prst="rect">
            <a:avLst/>
          </a:prstGeom>
          <a:ln>
            <a:noFill/>
          </a:ln>
        </p:spPr>
      </p:pic>
      <p:grpSp>
        <p:nvGrpSpPr>
          <p:cNvPr id="16" name="그룹 15"/>
          <p:cNvGrpSpPr/>
          <p:nvPr/>
        </p:nvGrpSpPr>
        <p:grpSpPr>
          <a:xfrm>
            <a:off x="179512" y="1876762"/>
            <a:ext cx="2304256" cy="2384396"/>
            <a:chOff x="179512" y="1876762"/>
            <a:chExt cx="2304256" cy="2384396"/>
          </a:xfrm>
        </p:grpSpPr>
        <p:sp>
          <p:nvSpPr>
            <p:cNvPr id="14" name="직사각형 13"/>
            <p:cNvSpPr/>
            <p:nvPr/>
          </p:nvSpPr>
          <p:spPr>
            <a:xfrm>
              <a:off x="258695" y="2524833"/>
              <a:ext cx="2009049" cy="1015663"/>
            </a:xfrm>
            <a:prstGeom prst="rect">
              <a:avLst/>
            </a:prstGeom>
            <a:solidFill>
              <a:srgbClr val="66CCFF">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직사각형 8"/>
            <p:cNvSpPr/>
            <p:nvPr/>
          </p:nvSpPr>
          <p:spPr>
            <a:xfrm>
              <a:off x="251520" y="1876762"/>
              <a:ext cx="2044682" cy="400110"/>
            </a:xfrm>
            <a:prstGeom prst="rect">
              <a:avLst/>
            </a:prstGeom>
            <a:solidFill>
              <a:srgbClr val="CC99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Box 9"/>
            <p:cNvSpPr txBox="1"/>
            <p:nvPr/>
          </p:nvSpPr>
          <p:spPr>
            <a:xfrm>
              <a:off x="251520" y="1876762"/>
              <a:ext cx="2088232" cy="400110"/>
            </a:xfrm>
            <a:prstGeom prst="rect">
              <a:avLst/>
            </a:prstGeom>
            <a:noFill/>
          </p:spPr>
          <p:txBody>
            <a:bodyPr wrap="square" rtlCol="0">
              <a:spAutoFit/>
            </a:bodyPr>
            <a:lstStyle/>
            <a:p>
              <a:r>
                <a:rPr lang="en-US" altLang="ko-KR" sz="2000" dirty="0">
                  <a:latin typeface="Arial" panose="020B0604020202020204" pitchFamily="34" charset="0"/>
                  <a:cs typeface="Arial" panose="020B0604020202020204" pitchFamily="34" charset="0"/>
                </a:rPr>
                <a:t>Crystal structure</a:t>
              </a:r>
              <a:endParaRPr lang="ko-KR" altLang="en-US" sz="2000" dirty="0">
                <a:latin typeface="Arial" panose="020B0604020202020204" pitchFamily="34" charset="0"/>
                <a:cs typeface="Arial" panose="020B0604020202020204" pitchFamily="34" charset="0"/>
              </a:endParaRPr>
            </a:p>
          </p:txBody>
        </p:sp>
        <p:sp>
          <p:nvSpPr>
            <p:cNvPr id="11" name="TextBox 10"/>
            <p:cNvSpPr txBox="1"/>
            <p:nvPr/>
          </p:nvSpPr>
          <p:spPr>
            <a:xfrm>
              <a:off x="395536" y="2524834"/>
              <a:ext cx="2088232" cy="1015663"/>
            </a:xfrm>
            <a:prstGeom prst="rect">
              <a:avLst/>
            </a:prstGeom>
            <a:noFill/>
          </p:spPr>
          <p:txBody>
            <a:bodyPr wrap="square" rtlCol="0">
              <a:spAutoFit/>
            </a:bodyPr>
            <a:lstStyle/>
            <a:p>
              <a:r>
                <a:rPr lang="en-US" altLang="ko-KR" sz="2000" dirty="0">
                  <a:latin typeface="Arial" panose="020B0604020202020204" pitchFamily="34" charset="0"/>
                  <a:cs typeface="Arial" panose="020B0604020202020204" pitchFamily="34" charset="0"/>
                </a:rPr>
                <a:t>Templated-based model / docked FBP</a:t>
              </a:r>
              <a:endParaRPr lang="ko-KR" altLang="en-US" sz="2000" dirty="0">
                <a:latin typeface="Arial" panose="020B0604020202020204" pitchFamily="34" charset="0"/>
                <a:cs typeface="Arial" panose="020B0604020202020204" pitchFamily="34" charset="0"/>
              </a:endParaRPr>
            </a:p>
          </p:txBody>
        </p:sp>
        <p:sp>
          <p:nvSpPr>
            <p:cNvPr id="12" name="직사각형 11"/>
            <p:cNvSpPr/>
            <p:nvPr/>
          </p:nvSpPr>
          <p:spPr>
            <a:xfrm>
              <a:off x="251520" y="3861048"/>
              <a:ext cx="2044682" cy="400110"/>
            </a:xfrm>
            <a:prstGeom prst="rect">
              <a:avLst/>
            </a:prstGeom>
            <a:solidFill>
              <a:srgbClr val="3333CC">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TextBox 14"/>
            <p:cNvSpPr txBox="1"/>
            <p:nvPr/>
          </p:nvSpPr>
          <p:spPr>
            <a:xfrm>
              <a:off x="179512" y="3861048"/>
              <a:ext cx="2274097" cy="400110"/>
            </a:xfrm>
            <a:prstGeom prst="rect">
              <a:avLst/>
            </a:prstGeom>
            <a:noFill/>
          </p:spPr>
          <p:txBody>
            <a:bodyPr wrap="square" rtlCol="0">
              <a:spAutoFit/>
            </a:bodyPr>
            <a:lstStyle/>
            <a:p>
              <a:r>
                <a:rPr lang="en-US" altLang="ko-KR" sz="2000" dirty="0">
                  <a:latin typeface="Arial" panose="020B0604020202020204" pitchFamily="34" charset="0"/>
                  <a:cs typeface="Arial" panose="020B0604020202020204" pitchFamily="34" charset="0"/>
                </a:rPr>
                <a:t>Relaxed structure</a:t>
              </a:r>
              <a:endParaRPr lang="ko-KR" altLang="en-US" sz="2000" dirty="0">
                <a:latin typeface="Arial" panose="020B0604020202020204" pitchFamily="34" charset="0"/>
                <a:cs typeface="Arial" panose="020B0604020202020204" pitchFamily="34" charset="0"/>
              </a:endParaRPr>
            </a:p>
          </p:txBody>
        </p:sp>
      </p:grpSp>
      <p:sp>
        <p:nvSpPr>
          <p:cNvPr id="13" name="날짜 개체 틀 3"/>
          <p:cNvSpPr>
            <a:spLocks noGrp="1"/>
          </p:cNvSpPr>
          <p:nvPr>
            <p:ph type="dt" sz="half" idx="10"/>
          </p:nvPr>
        </p:nvSpPr>
        <p:spPr>
          <a:xfrm>
            <a:off x="323528" y="6448251"/>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17" name="바닥글 개체 틀 4"/>
          <p:cNvSpPr>
            <a:spLocks noGrp="1"/>
          </p:cNvSpPr>
          <p:nvPr>
            <p:ph type="ftr" sz="quarter" idx="11"/>
          </p:nvPr>
        </p:nvSpPr>
        <p:spPr>
          <a:xfrm>
            <a:off x="3124200" y="6448251"/>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18" name="슬라이드 번호 개체 틀 5"/>
          <p:cNvSpPr>
            <a:spLocks noGrp="1"/>
          </p:cNvSpPr>
          <p:nvPr>
            <p:ph type="sldNum" sz="quarter" idx="12"/>
          </p:nvPr>
        </p:nvSpPr>
        <p:spPr>
          <a:xfrm>
            <a:off x="6553200" y="6448251"/>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spTree>
    <p:extLst>
      <p:ext uri="{BB962C8B-B14F-4D97-AF65-F5344CB8AC3E}">
        <p14:creationId xmlns:p14="http://schemas.microsoft.com/office/powerpoint/2010/main" val="1121662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Docking modulator to mutated kinase</a:t>
            </a:r>
            <a:endParaRPr lang="ko-KR" altLang="en-US" dirty="0"/>
          </a:p>
        </p:txBody>
      </p:sp>
      <p:sp>
        <p:nvSpPr>
          <p:cNvPr id="3" name="내용 개체 틀 2"/>
          <p:cNvSpPr>
            <a:spLocks noGrp="1"/>
          </p:cNvSpPr>
          <p:nvPr>
            <p:ph idx="1"/>
          </p:nvPr>
        </p:nvSpPr>
        <p:spPr>
          <a:xfrm>
            <a:off x="457200" y="1484784"/>
            <a:ext cx="8229600" cy="4525963"/>
          </a:xfrm>
        </p:spPr>
        <p:txBody>
          <a:bodyPr/>
          <a:lstStyle/>
          <a:p>
            <a:r>
              <a:rPr lang="en-US" altLang="ko-KR" dirty="0"/>
              <a:t>Predict the binding pose of the modulator to the mutated kinase structure</a:t>
            </a:r>
          </a:p>
          <a:p>
            <a:r>
              <a:rPr lang="en-US" altLang="ko-KR" dirty="0"/>
              <a:t>Flexible-sidechain protein-ligand docking using GalaxyDock</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1" y="3426545"/>
            <a:ext cx="6696744" cy="3428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79512" y="6021288"/>
            <a:ext cx="1152128" cy="523220"/>
          </a:xfrm>
          <a:prstGeom prst="rect">
            <a:avLst/>
          </a:prstGeom>
          <a:noFill/>
        </p:spPr>
        <p:txBody>
          <a:bodyPr wrap="square" rtlCol="0">
            <a:spAutoFit/>
          </a:bodyPr>
          <a:lstStyle/>
          <a:p>
            <a:r>
              <a:rPr lang="en-US" altLang="ko-KR" sz="1400" dirty="0">
                <a:latin typeface="Arial" panose="020B0604020202020204" pitchFamily="34" charset="0"/>
                <a:cs typeface="Arial" panose="020B0604020202020204" pitchFamily="34" charset="0"/>
              </a:rPr>
              <a:t>Figure from </a:t>
            </a:r>
          </a:p>
          <a:p>
            <a:r>
              <a:rPr lang="en-US" altLang="ko-KR" sz="1400" dirty="0">
                <a:latin typeface="Arial" panose="020B0604020202020204" pitchFamily="34" charset="0"/>
                <a:cs typeface="Arial" panose="020B0604020202020204" pitchFamily="34" charset="0"/>
              </a:rPr>
              <a:t>M. </a:t>
            </a:r>
            <a:r>
              <a:rPr lang="en-US" altLang="ko-KR" sz="1400" dirty="0" err="1">
                <a:latin typeface="Arial" panose="020B0604020202020204" pitchFamily="34" charset="0"/>
                <a:cs typeface="Arial" panose="020B0604020202020204" pitchFamily="34" charset="0"/>
              </a:rPr>
              <a:t>Baek</a:t>
            </a:r>
            <a:endParaRPr lang="ko-KR" altLang="en-US" sz="1400" dirty="0">
              <a:latin typeface="Arial" panose="020B0604020202020204" pitchFamily="34" charset="0"/>
              <a:cs typeface="Arial" panose="020B0604020202020204" pitchFamily="34" charset="0"/>
            </a:endParaRPr>
          </a:p>
        </p:txBody>
      </p:sp>
      <p:sp>
        <p:nvSpPr>
          <p:cNvPr id="6" name="날짜 개체 틀 3"/>
          <p:cNvSpPr>
            <a:spLocks noGrp="1"/>
          </p:cNvSpPr>
          <p:nvPr>
            <p:ph type="dt" sz="half" idx="10"/>
          </p:nvPr>
        </p:nvSpPr>
        <p:spPr>
          <a:xfrm>
            <a:off x="323528" y="6520259"/>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7" name="바닥글 개체 틀 4"/>
          <p:cNvSpPr>
            <a:spLocks noGrp="1"/>
          </p:cNvSpPr>
          <p:nvPr>
            <p:ph type="ftr" sz="quarter" idx="11"/>
          </p:nvPr>
        </p:nvSpPr>
        <p:spPr>
          <a:xfrm>
            <a:off x="3124200" y="6520259"/>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8" name="슬라이드 번호 개체 틀 5"/>
          <p:cNvSpPr>
            <a:spLocks noGrp="1"/>
          </p:cNvSpPr>
          <p:nvPr>
            <p:ph type="sldNum" sz="quarter" idx="12"/>
          </p:nvPr>
        </p:nvSpPr>
        <p:spPr>
          <a:xfrm>
            <a:off x="6553200" y="6520259"/>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spTree>
    <p:extLst>
      <p:ext uri="{BB962C8B-B14F-4D97-AF65-F5344CB8AC3E}">
        <p14:creationId xmlns:p14="http://schemas.microsoft.com/office/powerpoint/2010/main" val="368635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날짜 개체 틀 3"/>
          <p:cNvSpPr>
            <a:spLocks noGrp="1"/>
          </p:cNvSpPr>
          <p:nvPr>
            <p:ph type="dt" sz="half" idx="10"/>
          </p:nvPr>
        </p:nvSpPr>
        <p:spPr>
          <a:xfrm>
            <a:off x="323528" y="6520259"/>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17" name="바닥글 개체 틀 4"/>
          <p:cNvSpPr>
            <a:spLocks noGrp="1"/>
          </p:cNvSpPr>
          <p:nvPr>
            <p:ph type="ftr" sz="quarter" idx="11"/>
          </p:nvPr>
        </p:nvSpPr>
        <p:spPr>
          <a:xfrm>
            <a:off x="3124200" y="6520259"/>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23" name="슬라이드 번호 개체 틀 5"/>
          <p:cNvSpPr>
            <a:spLocks noGrp="1"/>
          </p:cNvSpPr>
          <p:nvPr>
            <p:ph type="sldNum" sz="quarter" idx="12"/>
          </p:nvPr>
        </p:nvSpPr>
        <p:spPr>
          <a:xfrm>
            <a:off x="6553200" y="6520259"/>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grpSp>
        <p:nvGrpSpPr>
          <p:cNvPr id="3" name="그룹 2"/>
          <p:cNvGrpSpPr/>
          <p:nvPr/>
        </p:nvGrpSpPr>
        <p:grpSpPr>
          <a:xfrm>
            <a:off x="0" y="0"/>
            <a:ext cx="9144000" cy="6858000"/>
            <a:chOff x="0" y="0"/>
            <a:chExt cx="9144000" cy="6858000"/>
          </a:xfrm>
        </p:grpSpPr>
        <p:sp>
          <p:nvSpPr>
            <p:cNvPr id="24" name="Text Box 8"/>
            <p:cNvSpPr txBox="1">
              <a:spLocks noChangeArrowheads="1"/>
            </p:cNvSpPr>
            <p:nvPr/>
          </p:nvSpPr>
          <p:spPr bwMode="auto">
            <a:xfrm rot="2195383">
              <a:off x="103188" y="158750"/>
              <a:ext cx="9683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1200">
                  <a:solidFill>
                    <a:srgbClr val="0000FF"/>
                  </a:solidFill>
                </a:rPr>
                <a:t>Embargoed</a:t>
              </a:r>
            </a:p>
          </p:txBody>
        </p:sp>
        <p:sp>
          <p:nvSpPr>
            <p:cNvPr id="25" name="Line 7"/>
            <p:cNvSpPr>
              <a:spLocks noChangeShapeType="1"/>
            </p:cNvSpPr>
            <p:nvPr/>
          </p:nvSpPr>
          <p:spPr bwMode="auto">
            <a:xfrm>
              <a:off x="0" y="0"/>
              <a:ext cx="9144000" cy="685800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spTree>
    <p:extLst>
      <p:ext uri="{BB962C8B-B14F-4D97-AF65-F5344CB8AC3E}">
        <p14:creationId xmlns:p14="http://schemas.microsoft.com/office/powerpoint/2010/main" val="4142631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5292080" y="4005064"/>
            <a:ext cx="936104" cy="432048"/>
          </a:xfrm>
          <a:prstGeom prst="rect">
            <a:avLst/>
          </a:prstGeom>
          <a:solidFill>
            <a:srgbClr val="CCFFFF">
              <a:alpha val="26667"/>
            </a:srgbClr>
          </a:solidFill>
          <a:ln w="41275">
            <a:solidFill>
              <a:srgbClr val="33CCC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Arial" panose="020B0604020202020204" pitchFamily="34" charset="0"/>
              <a:cs typeface="Arial" panose="020B0604020202020204" pitchFamily="34" charset="0"/>
            </a:endParaRPr>
          </a:p>
        </p:txBody>
      </p:sp>
      <p:sp>
        <p:nvSpPr>
          <p:cNvPr id="2" name="제목 1"/>
          <p:cNvSpPr>
            <a:spLocks noGrp="1"/>
          </p:cNvSpPr>
          <p:nvPr>
            <p:ph type="title"/>
          </p:nvPr>
        </p:nvSpPr>
        <p:spPr>
          <a:xfrm>
            <a:off x="0" y="274638"/>
            <a:ext cx="9144000" cy="1143000"/>
          </a:xfrm>
        </p:spPr>
        <p:txBody>
          <a:bodyPr>
            <a:normAutofit/>
          </a:bodyPr>
          <a:lstStyle/>
          <a:p>
            <a:r>
              <a:rPr lang="en-US" altLang="ko-KR" sz="3400" b="1" dirty="0"/>
              <a:t>Conversion of binding affinity to </a:t>
            </a:r>
            <a:br>
              <a:rPr lang="en-US" altLang="ko-KR" sz="3400" b="1" dirty="0"/>
            </a:br>
            <a:r>
              <a:rPr lang="en-US" altLang="ko-KR" sz="3400" b="1" dirty="0"/>
              <a:t>allosteric regulation</a:t>
            </a:r>
            <a:endParaRPr lang="ko-KR" altLang="en-US" sz="3400" b="1" dirty="0"/>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a:xfrm>
                <a:off x="107504" y="1340768"/>
                <a:ext cx="8928992" cy="5040560"/>
              </a:xfrm>
            </p:spPr>
            <p:txBody>
              <a:bodyPr>
                <a:normAutofit/>
              </a:bodyPr>
              <a:lstStyle/>
              <a:p>
                <a:r>
                  <a:rPr lang="en-US" altLang="ko-KR" sz="2400" dirty="0"/>
                  <a:t>Allosteric coupling constant </a:t>
                </a:r>
                <a14:m>
                  <m:oMath xmlns:m="http://schemas.openxmlformats.org/officeDocument/2006/math">
                    <m:sSub>
                      <m:sSubPr>
                        <m:ctrlPr>
                          <a:rPr lang="en-US" altLang="ko-KR" sz="2400" b="0" i="1" smtClean="0">
                            <a:latin typeface="Cambria Math" panose="02040503050406030204" pitchFamily="18" charset="0"/>
                          </a:rPr>
                        </m:ctrlPr>
                      </m:sSubPr>
                      <m:e>
                        <m:r>
                          <a:rPr lang="en-US" altLang="ko-KR" sz="2400" b="0" i="1" smtClean="0">
                            <a:latin typeface="Cambria Math"/>
                          </a:rPr>
                          <m:t>𝑄</m:t>
                        </m:r>
                      </m:e>
                      <m:sub>
                        <m:r>
                          <a:rPr lang="en-US" altLang="ko-KR" sz="2400" b="0" i="1" smtClean="0">
                            <a:latin typeface="Cambria Math"/>
                          </a:rPr>
                          <m:t>𝑎𝑥</m:t>
                        </m:r>
                      </m:sub>
                    </m:sSub>
                  </m:oMath>
                </a14:m>
                <a:r>
                  <a:rPr lang="en-US" altLang="ko-KR" sz="2400" dirty="0"/>
                  <a:t> is the dissociation constant for the following reaction</a:t>
                </a:r>
                <a:endParaRPr lang="en-US" altLang="ko-KR" sz="2400" i="1" dirty="0">
                  <a:latin typeface="Cambria Math"/>
                </a:endParaRPr>
              </a:p>
              <a:p>
                <a:pPr marL="0" indent="0">
                  <a:buNone/>
                </a:pPr>
                <a14:m>
                  <m:oMathPara xmlns:m="http://schemas.openxmlformats.org/officeDocument/2006/math">
                    <m:oMathParaPr>
                      <m:jc m:val="centerGroup"/>
                    </m:oMathParaPr>
                    <m:oMath xmlns:m="http://schemas.openxmlformats.org/officeDocument/2006/math">
                      <m:r>
                        <a:rPr lang="en-US" altLang="ko-KR" sz="2400" b="0" i="1" smtClean="0">
                          <a:latin typeface="Cambria Math"/>
                        </a:rPr>
                        <m:t>𝐸𝐴</m:t>
                      </m:r>
                      <m:r>
                        <a:rPr lang="en-US" altLang="ko-KR" sz="2400" b="0" i="1" smtClean="0">
                          <a:latin typeface="Cambria Math"/>
                        </a:rPr>
                        <m:t>+</m:t>
                      </m:r>
                      <m:r>
                        <a:rPr lang="en-US" altLang="ko-KR" sz="2400" b="0" i="1" smtClean="0">
                          <a:latin typeface="Cambria Math"/>
                        </a:rPr>
                        <m:t>𝐸𝑋</m:t>
                      </m:r>
                      <m:r>
                        <a:rPr lang="en-US" altLang="ko-KR" sz="2400" b="0" i="1" smtClean="0">
                          <a:latin typeface="Cambria Math"/>
                        </a:rPr>
                        <m:t> </m:t>
                      </m:r>
                      <m:r>
                        <a:rPr lang="en-US" altLang="ko-KR" sz="2400" b="0" i="1" smtClean="0">
                          <a:latin typeface="Cambria Math"/>
                        </a:rPr>
                        <m:t>↔</m:t>
                      </m:r>
                      <m:r>
                        <a:rPr lang="en-US" altLang="ko-KR" sz="2400" b="0" i="1" smtClean="0">
                          <a:latin typeface="Cambria Math"/>
                          <a:ea typeface="Cambria Math"/>
                        </a:rPr>
                        <m:t>𝑋𝐸𝐴</m:t>
                      </m:r>
                      <m:r>
                        <a:rPr lang="en-US" altLang="ko-KR" sz="2400" b="0" i="1" smtClean="0">
                          <a:latin typeface="Cambria Math"/>
                          <a:ea typeface="Cambria Math"/>
                        </a:rPr>
                        <m:t>+</m:t>
                      </m:r>
                      <m:r>
                        <a:rPr lang="en-US" altLang="ko-KR" sz="2400" b="0" i="1" smtClean="0">
                          <a:latin typeface="Cambria Math"/>
                          <a:ea typeface="Cambria Math"/>
                        </a:rPr>
                        <m:t>𝐸</m:t>
                      </m:r>
                    </m:oMath>
                  </m:oMathPara>
                </a14:m>
                <a:endParaRPr lang="en-US" altLang="ko-KR" sz="2400" i="1" dirty="0">
                  <a:latin typeface="Cambria Math"/>
                </a:endParaRPr>
              </a:p>
              <a:p>
                <a:pPr marL="0" indent="0">
                  <a:buNone/>
                </a:pPr>
                <a14:m>
                  <m:oMathPara xmlns:m="http://schemas.openxmlformats.org/officeDocument/2006/math">
                    <m:oMathParaPr>
                      <m:jc m:val="centerGroup"/>
                    </m:oMathParaPr>
                    <m:oMath xmlns:m="http://schemas.openxmlformats.org/officeDocument/2006/math">
                      <m:r>
                        <a:rPr lang="ko-KR" altLang="en-US" sz="2400" i="1" smtClean="0">
                          <a:latin typeface="Cambria Math"/>
                        </a:rPr>
                        <m:t>∆</m:t>
                      </m:r>
                      <m:r>
                        <a:rPr lang="en-US" altLang="ko-KR" sz="2400" b="0" i="1" smtClean="0">
                          <a:latin typeface="Cambria Math"/>
                        </a:rPr>
                        <m:t>𝐺</m:t>
                      </m:r>
                      <m:r>
                        <a:rPr lang="en-US" altLang="ko-KR" sz="2400" b="0" i="1" smtClean="0">
                          <a:latin typeface="Cambria Math"/>
                        </a:rPr>
                        <m:t>=</m:t>
                      </m:r>
                      <m:r>
                        <a:rPr lang="en-US" altLang="ko-KR" sz="2400" b="0" i="1" smtClean="0">
                          <a:latin typeface="Cambria Math"/>
                        </a:rPr>
                        <m:t>𝑅𝑇𝑙𝑛</m:t>
                      </m:r>
                      <m:sSub>
                        <m:sSubPr>
                          <m:ctrlPr>
                            <a:rPr lang="en-US" altLang="ko-KR" sz="2400" b="0" i="1" smtClean="0">
                              <a:latin typeface="Cambria Math" panose="02040503050406030204" pitchFamily="18" charset="0"/>
                            </a:rPr>
                          </m:ctrlPr>
                        </m:sSubPr>
                        <m:e>
                          <m:r>
                            <a:rPr lang="en-US" altLang="ko-KR" sz="2400" b="0" i="1" smtClean="0">
                              <a:latin typeface="Cambria Math"/>
                            </a:rPr>
                            <m:t>𝑄</m:t>
                          </m:r>
                        </m:e>
                        <m:sub>
                          <m:r>
                            <a:rPr lang="en-US" altLang="ko-KR" sz="2400" b="0" i="1" smtClean="0">
                              <a:latin typeface="Cambria Math"/>
                            </a:rPr>
                            <m:t>𝑎𝑥</m:t>
                          </m:r>
                        </m:sub>
                      </m:sSub>
                    </m:oMath>
                  </m:oMathPara>
                </a14:m>
                <a:endParaRPr lang="en-US" altLang="ko-KR" sz="2400" dirty="0"/>
              </a:p>
              <a:p>
                <a:pPr marL="0" indent="0">
                  <a:buNone/>
                </a:pPr>
                <a14:m>
                  <m:oMathPara xmlns:m="http://schemas.openxmlformats.org/officeDocument/2006/math">
                    <m:oMathParaPr>
                      <m:jc m:val="centerGroup"/>
                    </m:oMathParaPr>
                    <m:oMath xmlns:m="http://schemas.openxmlformats.org/officeDocument/2006/math">
                      <m:r>
                        <a:rPr lang="en-US" altLang="ko-KR" sz="2400" i="1" smtClean="0">
                          <a:latin typeface="Cambria Math"/>
                          <a:ea typeface="Cambria Math"/>
                        </a:rPr>
                        <m:t>∆</m:t>
                      </m:r>
                      <m:r>
                        <a:rPr lang="en-US" altLang="ko-KR" sz="2400" b="0" i="1" smtClean="0">
                          <a:latin typeface="Cambria Math"/>
                          <a:ea typeface="Cambria Math"/>
                        </a:rPr>
                        <m:t>𝐺</m:t>
                      </m:r>
                      <m:r>
                        <a:rPr lang="en-US" altLang="ko-KR" sz="2400" b="0" i="1" smtClean="0">
                          <a:latin typeface="Cambria Math"/>
                          <a:ea typeface="Cambria Math"/>
                        </a:rPr>
                        <m:t>=</m:t>
                      </m:r>
                      <m:sSub>
                        <m:sSubPr>
                          <m:ctrlPr>
                            <a:rPr lang="en-US" altLang="ko-KR" sz="2400" b="0" i="1" smtClean="0">
                              <a:latin typeface="Cambria Math" panose="02040503050406030204" pitchFamily="18" charset="0"/>
                              <a:ea typeface="Cambria Math"/>
                            </a:rPr>
                          </m:ctrlPr>
                        </m:sSubPr>
                        <m:e>
                          <m:r>
                            <a:rPr lang="en-US" altLang="ko-KR" sz="2400" b="0" i="1" smtClean="0">
                              <a:latin typeface="Cambria Math"/>
                              <a:ea typeface="Cambria Math"/>
                            </a:rPr>
                            <m:t>(</m:t>
                          </m:r>
                          <m:r>
                            <a:rPr lang="en-US" altLang="ko-KR" sz="2400" b="0" i="1" smtClean="0">
                              <a:latin typeface="Cambria Math"/>
                              <a:ea typeface="Cambria Math"/>
                            </a:rPr>
                            <m:t>𝐺</m:t>
                          </m:r>
                        </m:e>
                        <m:sub>
                          <m:r>
                            <a:rPr lang="en-US" altLang="ko-KR" sz="2400" b="0" i="1" smtClean="0">
                              <a:latin typeface="Cambria Math"/>
                              <a:ea typeface="Cambria Math"/>
                            </a:rPr>
                            <m:t>𝑋𝐸𝐴</m:t>
                          </m:r>
                        </m:sub>
                      </m:sSub>
                      <m:r>
                        <a:rPr lang="en-US" altLang="ko-KR" sz="2400" b="0" i="1" smtClean="0">
                          <a:latin typeface="Cambria Math"/>
                          <a:ea typeface="Cambria Math"/>
                        </a:rPr>
                        <m:t>−</m:t>
                      </m:r>
                      <m:sSub>
                        <m:sSubPr>
                          <m:ctrlPr>
                            <a:rPr lang="en-US" altLang="ko-KR" sz="2400" b="0" i="1" smtClean="0">
                              <a:latin typeface="Cambria Math" panose="02040503050406030204" pitchFamily="18" charset="0"/>
                              <a:ea typeface="Cambria Math"/>
                            </a:rPr>
                          </m:ctrlPr>
                        </m:sSubPr>
                        <m:e>
                          <m:r>
                            <a:rPr lang="en-US" altLang="ko-KR" sz="2400" b="0" i="1" smtClean="0">
                              <a:latin typeface="Cambria Math"/>
                              <a:ea typeface="Cambria Math"/>
                            </a:rPr>
                            <m:t>𝐺</m:t>
                          </m:r>
                        </m:e>
                        <m:sub>
                          <m:r>
                            <a:rPr lang="en-US" altLang="ko-KR" sz="2400" b="0" i="1" smtClean="0">
                              <a:latin typeface="Cambria Math"/>
                              <a:ea typeface="Cambria Math"/>
                            </a:rPr>
                            <m:t>𝐸𝐴</m:t>
                          </m:r>
                        </m:sub>
                      </m:sSub>
                      <m:r>
                        <a:rPr lang="en-US" altLang="ko-KR" sz="2400" b="0" i="1" smtClean="0">
                          <a:latin typeface="Cambria Math"/>
                          <a:ea typeface="Cambria Math"/>
                        </a:rPr>
                        <m:t>)−(</m:t>
                      </m:r>
                      <m:sSub>
                        <m:sSubPr>
                          <m:ctrlPr>
                            <a:rPr lang="en-US" altLang="ko-KR" sz="2400" b="0" i="1" smtClean="0">
                              <a:latin typeface="Cambria Math" panose="02040503050406030204" pitchFamily="18" charset="0"/>
                              <a:ea typeface="Cambria Math"/>
                            </a:rPr>
                          </m:ctrlPr>
                        </m:sSubPr>
                        <m:e>
                          <m:r>
                            <a:rPr lang="en-US" altLang="ko-KR" sz="2400" b="0" i="1" smtClean="0">
                              <a:latin typeface="Cambria Math"/>
                              <a:ea typeface="Cambria Math"/>
                            </a:rPr>
                            <m:t>𝐺</m:t>
                          </m:r>
                        </m:e>
                        <m:sub>
                          <m:r>
                            <a:rPr lang="en-US" altLang="ko-KR" sz="2400" b="0" i="1" smtClean="0">
                              <a:latin typeface="Cambria Math"/>
                              <a:ea typeface="Cambria Math"/>
                            </a:rPr>
                            <m:t>𝐸𝑋</m:t>
                          </m:r>
                        </m:sub>
                      </m:sSub>
                      <m:r>
                        <a:rPr lang="en-US" altLang="ko-KR" sz="2400" b="0" i="1" smtClean="0">
                          <a:latin typeface="Cambria Math"/>
                          <a:ea typeface="Cambria Math"/>
                        </a:rPr>
                        <m:t>−</m:t>
                      </m:r>
                      <m:sSub>
                        <m:sSubPr>
                          <m:ctrlPr>
                            <a:rPr lang="en-US" altLang="ko-KR" sz="2400" b="0" i="1" smtClean="0">
                              <a:latin typeface="Cambria Math" panose="02040503050406030204" pitchFamily="18" charset="0"/>
                              <a:ea typeface="Cambria Math"/>
                            </a:rPr>
                          </m:ctrlPr>
                        </m:sSubPr>
                        <m:e>
                          <m:r>
                            <a:rPr lang="en-US" altLang="ko-KR" sz="2400" b="0" i="1" smtClean="0">
                              <a:latin typeface="Cambria Math"/>
                              <a:ea typeface="Cambria Math"/>
                            </a:rPr>
                            <m:t>𝐺</m:t>
                          </m:r>
                        </m:e>
                        <m:sub>
                          <m:r>
                            <a:rPr lang="en-US" altLang="ko-KR" sz="2400" b="0" i="1" smtClean="0">
                              <a:latin typeface="Cambria Math"/>
                              <a:ea typeface="Cambria Math"/>
                            </a:rPr>
                            <m:t>𝐸</m:t>
                          </m:r>
                        </m:sub>
                      </m:sSub>
                      <m:r>
                        <a:rPr lang="en-US" altLang="ko-KR" sz="2400" b="0" i="1" smtClean="0">
                          <a:latin typeface="Cambria Math"/>
                          <a:ea typeface="Cambria Math"/>
                        </a:rPr>
                        <m:t>)</m:t>
                      </m:r>
                    </m:oMath>
                  </m:oMathPara>
                </a14:m>
                <a:endParaRPr lang="en-US" altLang="ko-KR" sz="2400" dirty="0"/>
              </a:p>
              <a:p>
                <a:pPr marL="0" indent="0">
                  <a:buNone/>
                </a:pPr>
                <a14:m>
                  <m:oMathPara xmlns:m="http://schemas.openxmlformats.org/officeDocument/2006/math">
                    <m:oMathParaPr>
                      <m:jc m:val="centerGroup"/>
                    </m:oMathParaPr>
                    <m:oMath xmlns:m="http://schemas.openxmlformats.org/officeDocument/2006/math">
                      <m:r>
                        <a:rPr lang="en-US" altLang="ko-KR" sz="2400" b="0" i="1" smtClean="0">
                          <a:latin typeface="Cambria Math"/>
                        </a:rPr>
                        <m:t>=</m:t>
                      </m:r>
                      <m:r>
                        <a:rPr lang="en-US" altLang="ko-KR" sz="2400" b="0" i="1" smtClean="0">
                          <a:latin typeface="Cambria Math"/>
                          <a:ea typeface="Cambria Math"/>
                        </a:rPr>
                        <m:t>∆</m:t>
                      </m:r>
                      <m:sSub>
                        <m:sSubPr>
                          <m:ctrlPr>
                            <a:rPr lang="en-US" altLang="ko-KR" sz="2400" b="0" i="1" smtClean="0">
                              <a:latin typeface="Cambria Math" panose="02040503050406030204" pitchFamily="18" charset="0"/>
                              <a:ea typeface="Cambria Math"/>
                            </a:rPr>
                          </m:ctrlPr>
                        </m:sSubPr>
                        <m:e>
                          <m:r>
                            <a:rPr lang="en-US" altLang="ko-KR" sz="2400" b="0" i="1" smtClean="0">
                              <a:latin typeface="Cambria Math"/>
                              <a:ea typeface="Cambria Math"/>
                            </a:rPr>
                            <m:t>𝐺</m:t>
                          </m:r>
                        </m:e>
                        <m:sub>
                          <m:r>
                            <a:rPr lang="en-US" altLang="ko-KR" sz="2400" b="0" i="1" smtClean="0">
                              <a:latin typeface="Cambria Math"/>
                              <a:ea typeface="Cambria Math"/>
                            </a:rPr>
                            <m:t>𝑋𝐸𝐴</m:t>
                          </m:r>
                        </m:sub>
                      </m:sSub>
                      <m:r>
                        <a:rPr lang="en-US" altLang="ko-KR" sz="2400" b="0" i="1" smtClean="0">
                          <a:latin typeface="Cambria Math"/>
                          <a:ea typeface="Cambria Math"/>
                        </a:rPr>
                        <m:t>−∆</m:t>
                      </m:r>
                      <m:sSub>
                        <m:sSubPr>
                          <m:ctrlPr>
                            <a:rPr lang="en-US" altLang="ko-KR" sz="2400" b="0" i="1" smtClean="0">
                              <a:latin typeface="Cambria Math" panose="02040503050406030204" pitchFamily="18" charset="0"/>
                              <a:ea typeface="Cambria Math"/>
                            </a:rPr>
                          </m:ctrlPr>
                        </m:sSubPr>
                        <m:e>
                          <m:r>
                            <a:rPr lang="en-US" altLang="ko-KR" sz="2400" b="0" i="1" smtClean="0">
                              <a:latin typeface="Cambria Math"/>
                              <a:ea typeface="Cambria Math"/>
                            </a:rPr>
                            <m:t>𝐺</m:t>
                          </m:r>
                        </m:e>
                        <m:sub>
                          <m:r>
                            <a:rPr lang="en-US" altLang="ko-KR" sz="2400" b="0" i="1" smtClean="0">
                              <a:latin typeface="Cambria Math"/>
                              <a:ea typeface="Cambria Math"/>
                            </a:rPr>
                            <m:t>𝐸𝑋</m:t>
                          </m:r>
                        </m:sub>
                      </m:sSub>
                    </m:oMath>
                  </m:oMathPara>
                </a14:m>
                <a:endParaRPr lang="en-US" altLang="ko-KR" sz="2400" b="0" dirty="0">
                  <a:ea typeface="Cambria Math"/>
                </a:endParaRPr>
              </a:p>
              <a:p>
                <a:r>
                  <a:rPr lang="en-US" altLang="ko-KR" sz="2400" b="0" dirty="0">
                    <a:ea typeface="Cambria Math"/>
                  </a:rPr>
                  <a:t>We assume </a:t>
                </a:r>
                <a14:m>
                  <m:oMath xmlns:m="http://schemas.openxmlformats.org/officeDocument/2006/math">
                    <m:r>
                      <a:rPr lang="en-US" altLang="ko-KR" sz="2400" b="0" i="1" smtClean="0">
                        <a:latin typeface="Cambria Math"/>
                        <a:ea typeface="Cambria Math"/>
                      </a:rPr>
                      <m:t>∆</m:t>
                    </m:r>
                    <m:sSub>
                      <m:sSubPr>
                        <m:ctrlPr>
                          <a:rPr lang="en-US" altLang="ko-KR" sz="2400" b="0" i="1" smtClean="0">
                            <a:latin typeface="Cambria Math" panose="02040503050406030204" pitchFamily="18" charset="0"/>
                            <a:ea typeface="Cambria Math"/>
                          </a:rPr>
                        </m:ctrlPr>
                      </m:sSubPr>
                      <m:e>
                        <m:r>
                          <a:rPr lang="en-US" altLang="ko-KR" sz="2400" b="0" i="1" smtClean="0">
                            <a:latin typeface="Cambria Math"/>
                            <a:ea typeface="Cambria Math"/>
                          </a:rPr>
                          <m:t>𝐺</m:t>
                        </m:r>
                      </m:e>
                      <m:sub>
                        <m:r>
                          <a:rPr lang="en-US" altLang="ko-KR" sz="2400" b="0" i="1" smtClean="0">
                            <a:latin typeface="Cambria Math"/>
                            <a:ea typeface="Cambria Math"/>
                          </a:rPr>
                          <m:t>𝑋𝐸𝐴</m:t>
                        </m:r>
                      </m:sub>
                    </m:sSub>
                  </m:oMath>
                </a14:m>
                <a:r>
                  <a:rPr lang="en-US" altLang="ko-KR" sz="2400" b="0" dirty="0">
                    <a:ea typeface="Cambria Math"/>
                  </a:rPr>
                  <a:t> to be </a:t>
                </a:r>
              </a:p>
              <a:p>
                <a:pPr marL="0" indent="0">
                  <a:buNone/>
                </a:pPr>
                <a14:m>
                  <m:oMathPara xmlns:m="http://schemas.openxmlformats.org/officeDocument/2006/math">
                    <m:oMathParaPr>
                      <m:jc m:val="centerGroup"/>
                    </m:oMathParaPr>
                    <m:oMath xmlns:m="http://schemas.openxmlformats.org/officeDocument/2006/math">
                      <m:r>
                        <a:rPr lang="en-US" altLang="ko-KR" sz="2400" b="0" i="1" smtClean="0">
                          <a:latin typeface="Cambria Math"/>
                          <a:ea typeface="Cambria Math"/>
                        </a:rPr>
                        <m:t>∆</m:t>
                      </m:r>
                      <m:sSub>
                        <m:sSubPr>
                          <m:ctrlPr>
                            <a:rPr lang="en-US" altLang="ko-KR" sz="2400" b="0" i="1" smtClean="0">
                              <a:latin typeface="Cambria Math" panose="02040503050406030204" pitchFamily="18" charset="0"/>
                              <a:ea typeface="Cambria Math"/>
                            </a:rPr>
                          </m:ctrlPr>
                        </m:sSubPr>
                        <m:e>
                          <m:r>
                            <a:rPr lang="en-US" altLang="ko-KR" sz="2400" b="0" i="1" smtClean="0">
                              <a:latin typeface="Cambria Math"/>
                              <a:ea typeface="Cambria Math"/>
                            </a:rPr>
                            <m:t>𝐺</m:t>
                          </m:r>
                        </m:e>
                        <m:sub>
                          <m:r>
                            <a:rPr lang="en-US" altLang="ko-KR" sz="2400" b="0" i="1" smtClean="0">
                              <a:latin typeface="Cambria Math"/>
                              <a:ea typeface="Cambria Math"/>
                            </a:rPr>
                            <m:t>𝑋𝐸𝐴</m:t>
                          </m:r>
                        </m:sub>
                      </m:sSub>
                      <m:r>
                        <a:rPr lang="en-US" altLang="ko-KR" sz="2400" b="0" i="1" smtClean="0">
                          <a:latin typeface="Cambria Math"/>
                          <a:ea typeface="Cambria Math"/>
                        </a:rPr>
                        <m:t>= ∆</m:t>
                      </m:r>
                      <m:sSub>
                        <m:sSubPr>
                          <m:ctrlPr>
                            <a:rPr lang="en-US" altLang="ko-KR" sz="2400" b="0" i="1" smtClean="0">
                              <a:latin typeface="Cambria Math" panose="02040503050406030204" pitchFamily="18" charset="0"/>
                              <a:ea typeface="Cambria Math"/>
                            </a:rPr>
                          </m:ctrlPr>
                        </m:sSubPr>
                        <m:e>
                          <m:r>
                            <a:rPr lang="en-US" altLang="ko-KR" sz="2400" b="0" i="1" smtClean="0">
                              <a:latin typeface="Cambria Math"/>
                              <a:ea typeface="Cambria Math"/>
                            </a:rPr>
                            <m:t>𝐺</m:t>
                          </m:r>
                        </m:e>
                        <m:sub>
                          <m:r>
                            <a:rPr lang="en-US" altLang="ko-KR" sz="2400" b="0" i="1" smtClean="0">
                              <a:latin typeface="Cambria Math"/>
                              <a:ea typeface="Cambria Math"/>
                            </a:rPr>
                            <m:t>𝑋𝐸</m:t>
                          </m:r>
                        </m:sub>
                      </m:sSub>
                      <m:r>
                        <a:rPr lang="en-US" altLang="ko-KR" sz="2400" b="0" i="1" smtClean="0">
                          <a:latin typeface="Cambria Math"/>
                          <a:ea typeface="Cambria Math"/>
                        </a:rPr>
                        <m:t>+ </m:t>
                      </m:r>
                      <m:r>
                        <a:rPr lang="ko-KR" altLang="en-US" sz="2400" b="0" i="1" smtClean="0">
                          <a:latin typeface="Cambria Math"/>
                          <a:ea typeface="Cambria Math"/>
                        </a:rPr>
                        <m:t>𝛾</m:t>
                      </m:r>
                      <m:r>
                        <a:rPr lang="ko-KR" altLang="en-US" sz="2400" b="0" i="1" smtClean="0">
                          <a:latin typeface="Cambria Math"/>
                          <a:ea typeface="Cambria Math"/>
                        </a:rPr>
                        <m:t>∆</m:t>
                      </m:r>
                      <m:sSub>
                        <m:sSubPr>
                          <m:ctrlPr>
                            <a:rPr lang="en-US" altLang="ko-KR" sz="2400" b="0" i="1" smtClean="0">
                              <a:latin typeface="Cambria Math" panose="02040503050406030204" pitchFamily="18" charset="0"/>
                              <a:ea typeface="Cambria Math"/>
                            </a:rPr>
                          </m:ctrlPr>
                        </m:sSubPr>
                        <m:e>
                          <m:r>
                            <a:rPr lang="en-US" altLang="ko-KR" sz="2400" b="0" i="1" smtClean="0">
                              <a:latin typeface="Cambria Math"/>
                              <a:ea typeface="Cambria Math"/>
                            </a:rPr>
                            <m:t>𝐺</m:t>
                          </m:r>
                        </m:e>
                        <m:sub>
                          <m:r>
                            <a:rPr lang="en-US" altLang="ko-KR" sz="2400" b="0" i="1" smtClean="0">
                              <a:latin typeface="Cambria Math"/>
                              <a:ea typeface="Cambria Math"/>
                            </a:rPr>
                            <m:t>𝑋𝐸</m:t>
                          </m:r>
                        </m:sub>
                      </m:sSub>
                    </m:oMath>
                  </m:oMathPara>
                </a14:m>
                <a:endParaRPr lang="en-US" altLang="ko-KR" sz="2400" b="0" dirty="0">
                  <a:ea typeface="Cambria Math"/>
                </a:endParaRPr>
              </a:p>
              <a:p>
                <a:pPr marL="0" indent="0">
                  <a:buNone/>
                </a:pPr>
                <a:endParaRPr lang="en-US" altLang="ko-KR" sz="2400" dirty="0"/>
              </a:p>
              <a:p>
                <a14:m>
                  <m:oMath xmlns:m="http://schemas.openxmlformats.org/officeDocument/2006/math">
                    <m:r>
                      <a:rPr lang="en-US" altLang="ko-KR" sz="2400" i="1" smtClean="0">
                        <a:latin typeface="Cambria Math"/>
                        <a:ea typeface="Cambria Math"/>
                      </a:rPr>
                      <m:t>∆</m:t>
                    </m:r>
                    <m:sSub>
                      <m:sSubPr>
                        <m:ctrlPr>
                          <a:rPr lang="en-US" altLang="ko-KR" sz="2400" i="1" smtClean="0">
                            <a:latin typeface="Cambria Math" panose="02040503050406030204" pitchFamily="18" charset="0"/>
                            <a:ea typeface="Cambria Math"/>
                          </a:rPr>
                        </m:ctrlPr>
                      </m:sSubPr>
                      <m:e>
                        <m:r>
                          <a:rPr lang="en-US" altLang="ko-KR" sz="2400" b="0" i="1" smtClean="0">
                            <a:latin typeface="Cambria Math"/>
                            <a:ea typeface="Cambria Math"/>
                          </a:rPr>
                          <m:t>𝐺</m:t>
                        </m:r>
                      </m:e>
                      <m:sub>
                        <m:r>
                          <a:rPr lang="en-US" altLang="ko-KR" sz="2400" b="0" i="1" smtClean="0">
                            <a:latin typeface="Cambria Math"/>
                            <a:ea typeface="Cambria Math"/>
                          </a:rPr>
                          <m:t>𝑋𝐸</m:t>
                        </m:r>
                      </m:sub>
                    </m:sSub>
                  </m:oMath>
                </a14:m>
                <a:r>
                  <a:rPr lang="en-US" altLang="ko-KR" sz="2400" dirty="0"/>
                  <a:t> is estimated binding affinity from ligand docking</a:t>
                </a:r>
              </a:p>
              <a:p>
                <a14:m>
                  <m:oMath xmlns:m="http://schemas.openxmlformats.org/officeDocument/2006/math">
                    <m:sSub>
                      <m:sSubPr>
                        <m:ctrlPr>
                          <a:rPr lang="en-US" altLang="ko-KR" sz="2400" b="0" i="1" smtClean="0">
                            <a:latin typeface="Cambria Math" panose="02040503050406030204" pitchFamily="18" charset="0"/>
                          </a:rPr>
                        </m:ctrlPr>
                      </m:sSubPr>
                      <m:e>
                        <m:r>
                          <a:rPr lang="en-US" altLang="ko-KR" sz="2400" b="0" i="1" smtClean="0">
                            <a:latin typeface="Cambria Math"/>
                          </a:rPr>
                          <m:t>𝑄</m:t>
                        </m:r>
                      </m:e>
                      <m:sub>
                        <m:r>
                          <a:rPr lang="en-US" altLang="ko-KR" sz="2400" b="0" i="1" smtClean="0">
                            <a:latin typeface="Cambria Math"/>
                          </a:rPr>
                          <m:t>𝑎𝑥</m:t>
                        </m:r>
                      </m:sub>
                    </m:sSub>
                  </m:oMath>
                </a14:m>
                <a:r>
                  <a:rPr lang="en-US" altLang="ko-KR" sz="2400" dirty="0"/>
                  <a:t> can be converted from binding affinity by assuming that </a:t>
                </a:r>
                <a14:m>
                  <m:oMath xmlns:m="http://schemas.openxmlformats.org/officeDocument/2006/math">
                    <m:r>
                      <a:rPr lang="en-US" altLang="ko-KR" sz="2400" i="1" smtClean="0">
                        <a:latin typeface="Cambria Math"/>
                        <a:ea typeface="Cambria Math"/>
                      </a:rPr>
                      <m:t>∆</m:t>
                    </m:r>
                    <m:r>
                      <a:rPr lang="en-US" altLang="ko-KR" sz="2400" b="0" i="1" smtClean="0">
                        <a:latin typeface="Cambria Math"/>
                        <a:ea typeface="Cambria Math"/>
                      </a:rPr>
                      <m:t>𝐺</m:t>
                    </m:r>
                  </m:oMath>
                </a14:m>
                <a:r>
                  <a:rPr lang="en-US" altLang="ko-KR" sz="2400" dirty="0"/>
                  <a:t> is proportional to </a:t>
                </a:r>
                <a14:m>
                  <m:oMath xmlns:m="http://schemas.openxmlformats.org/officeDocument/2006/math">
                    <m:r>
                      <a:rPr lang="ko-KR" altLang="en-US" sz="2400" b="0" i="1" smtClean="0">
                        <a:latin typeface="Cambria Math"/>
                        <a:ea typeface="Cambria Math"/>
                      </a:rPr>
                      <m:t>∆</m:t>
                    </m:r>
                    <m:sSub>
                      <m:sSubPr>
                        <m:ctrlPr>
                          <a:rPr lang="en-US" altLang="ko-KR" sz="2400" b="0" i="1" smtClean="0">
                            <a:latin typeface="Cambria Math" panose="02040503050406030204" pitchFamily="18" charset="0"/>
                            <a:ea typeface="Cambria Math"/>
                          </a:rPr>
                        </m:ctrlPr>
                      </m:sSubPr>
                      <m:e>
                        <m:r>
                          <a:rPr lang="en-US" altLang="ko-KR" sz="2400" b="0" i="1" smtClean="0">
                            <a:latin typeface="Cambria Math"/>
                            <a:ea typeface="Cambria Math"/>
                          </a:rPr>
                          <m:t>𝐺</m:t>
                        </m:r>
                      </m:e>
                      <m:sub>
                        <m:r>
                          <a:rPr lang="en-US" altLang="ko-KR" sz="2400" b="0" i="1" smtClean="0">
                            <a:latin typeface="Cambria Math"/>
                            <a:ea typeface="Cambria Math"/>
                          </a:rPr>
                          <m:t>𝑋𝐸</m:t>
                        </m:r>
                      </m:sub>
                    </m:sSub>
                  </m:oMath>
                </a14:m>
                <a:r>
                  <a:rPr lang="en-US" altLang="ko-KR" sz="2400" dirty="0"/>
                  <a:t> </a:t>
                </a:r>
              </a:p>
              <a:p>
                <a:endParaRPr lang="en-US" altLang="ko-KR" sz="2400" dirty="0"/>
              </a:p>
              <a:p>
                <a:pPr marL="457200" lvl="1" indent="0">
                  <a:buNone/>
                </a:pPr>
                <a:endParaRPr lang="ko-KR" altLang="en-US"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xfrm>
                <a:off x="107504" y="1340768"/>
                <a:ext cx="8928992" cy="5040560"/>
              </a:xfrm>
              <a:blipFill rotWithShape="1">
                <a:blip r:embed="rId3"/>
                <a:stretch>
                  <a:fillRect l="-956" t="-846"/>
                </a:stretch>
              </a:blipFill>
            </p:spPr>
            <p:txBody>
              <a:bodyPr/>
              <a:lstStyle/>
              <a:p>
                <a:r>
                  <a:rPr lang="ko-KR" altLang="en-US">
                    <a:noFill/>
                  </a:rPr>
                  <a:t> </a:t>
                </a:r>
              </a:p>
            </p:txBody>
          </p:sp>
        </mc:Fallback>
      </mc:AlternateContent>
      <p:sp>
        <p:nvSpPr>
          <p:cNvPr id="4" name="TextBox 3"/>
          <p:cNvSpPr txBox="1"/>
          <p:nvPr/>
        </p:nvSpPr>
        <p:spPr>
          <a:xfrm>
            <a:off x="0" y="6232956"/>
            <a:ext cx="8748464" cy="292388"/>
          </a:xfrm>
          <a:prstGeom prst="rect">
            <a:avLst/>
          </a:prstGeom>
          <a:noFill/>
        </p:spPr>
        <p:txBody>
          <a:bodyPr wrap="square" rtlCol="0">
            <a:spAutoFit/>
          </a:bodyPr>
          <a:lstStyle/>
          <a:p>
            <a:r>
              <a:rPr lang="en-US" altLang="ko-KR" sz="1300" dirty="0"/>
              <a:t>Fenton AW. (2008). Trends </a:t>
            </a:r>
            <a:r>
              <a:rPr lang="en-US" altLang="ko-KR" sz="1300" dirty="0" err="1"/>
              <a:t>Biochem</a:t>
            </a:r>
            <a:r>
              <a:rPr lang="en-US" altLang="ko-KR" sz="1300" dirty="0"/>
              <a:t> </a:t>
            </a:r>
            <a:r>
              <a:rPr lang="en-US" altLang="ko-KR" sz="1300" dirty="0" err="1"/>
              <a:t>Sci</a:t>
            </a:r>
            <a:r>
              <a:rPr lang="en-US" altLang="ko-KR" sz="1300" dirty="0"/>
              <a:t>, 33, 420-5</a:t>
            </a:r>
            <a:endParaRPr lang="ko-KR" altLang="en-US" sz="1300" dirty="0"/>
          </a:p>
        </p:txBody>
      </p:sp>
      <p:cxnSp>
        <p:nvCxnSpPr>
          <p:cNvPr id="8" name="직선 화살표 연결선 7"/>
          <p:cNvCxnSpPr/>
          <p:nvPr/>
        </p:nvCxnSpPr>
        <p:spPr>
          <a:xfrm>
            <a:off x="6228184" y="4221088"/>
            <a:ext cx="576064" cy="0"/>
          </a:xfrm>
          <a:prstGeom prst="straightConnector1">
            <a:avLst/>
          </a:prstGeom>
          <a:ln w="31750">
            <a:solidFill>
              <a:srgbClr val="33CCCC"/>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804248" y="3861048"/>
            <a:ext cx="2160240" cy="646331"/>
          </a:xfrm>
          <a:prstGeom prst="rect">
            <a:avLst/>
          </a:prstGeom>
          <a:noFill/>
        </p:spPr>
        <p:txBody>
          <a:bodyPr wrap="square" rtlCol="0">
            <a:spAutoFit/>
          </a:bodyPr>
          <a:lstStyle/>
          <a:p>
            <a:r>
              <a:rPr lang="en-US" altLang="ko-KR" i="1" dirty="0"/>
              <a:t>Introducing cooperativity</a:t>
            </a:r>
            <a:endParaRPr lang="ko-KR" altLang="en-US" i="1" dirty="0"/>
          </a:p>
        </p:txBody>
      </p:sp>
      <p:sp>
        <p:nvSpPr>
          <p:cNvPr id="10" name="날짜 개체 틀 3"/>
          <p:cNvSpPr>
            <a:spLocks noGrp="1"/>
          </p:cNvSpPr>
          <p:nvPr>
            <p:ph type="dt" sz="half" idx="10"/>
          </p:nvPr>
        </p:nvSpPr>
        <p:spPr>
          <a:xfrm>
            <a:off x="323528" y="6520259"/>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11" name="바닥글 개체 틀 4"/>
          <p:cNvSpPr>
            <a:spLocks noGrp="1"/>
          </p:cNvSpPr>
          <p:nvPr>
            <p:ph type="ftr" sz="quarter" idx="11"/>
          </p:nvPr>
        </p:nvSpPr>
        <p:spPr>
          <a:xfrm>
            <a:off x="3124200" y="6520259"/>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12" name="슬라이드 번호 개체 틀 5"/>
          <p:cNvSpPr>
            <a:spLocks noGrp="1"/>
          </p:cNvSpPr>
          <p:nvPr>
            <p:ph type="sldNum" sz="quarter" idx="12"/>
          </p:nvPr>
        </p:nvSpPr>
        <p:spPr>
          <a:xfrm>
            <a:off x="6553200" y="6520259"/>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spTree>
    <p:extLst>
      <p:ext uri="{BB962C8B-B14F-4D97-AF65-F5344CB8AC3E}">
        <p14:creationId xmlns:p14="http://schemas.microsoft.com/office/powerpoint/2010/main" val="2058422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340768"/>
            <a:ext cx="8928992" cy="5040560"/>
          </a:xfrm>
        </p:spPr>
        <p:txBody>
          <a:bodyPr>
            <a:normAutofit/>
          </a:bodyPr>
          <a:lstStyle/>
          <a:p>
            <a:pPr marL="0" indent="0">
              <a:buNone/>
            </a:pPr>
            <a:endParaRPr lang="en-US" altLang="ko-KR" sz="2400" dirty="0"/>
          </a:p>
          <a:p>
            <a:pPr marL="457200" lvl="1" indent="0">
              <a:buNone/>
            </a:pPr>
            <a:endParaRPr lang="ko-KR" altLang="en-US" dirty="0"/>
          </a:p>
        </p:txBody>
      </p:sp>
      <p:sp>
        <p:nvSpPr>
          <p:cNvPr id="16" name="날짜 개체 틀 3"/>
          <p:cNvSpPr>
            <a:spLocks noGrp="1"/>
          </p:cNvSpPr>
          <p:nvPr>
            <p:ph type="dt" sz="half" idx="10"/>
          </p:nvPr>
        </p:nvSpPr>
        <p:spPr>
          <a:xfrm>
            <a:off x="323528" y="6520259"/>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19" name="바닥글 개체 틀 4"/>
          <p:cNvSpPr>
            <a:spLocks noGrp="1"/>
          </p:cNvSpPr>
          <p:nvPr>
            <p:ph type="ftr" sz="quarter" idx="11"/>
          </p:nvPr>
        </p:nvSpPr>
        <p:spPr>
          <a:xfrm>
            <a:off x="3124200" y="6520259"/>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20" name="슬라이드 번호 개체 틀 5"/>
          <p:cNvSpPr>
            <a:spLocks noGrp="1"/>
          </p:cNvSpPr>
          <p:nvPr>
            <p:ph type="sldNum" sz="quarter" idx="12"/>
          </p:nvPr>
        </p:nvSpPr>
        <p:spPr>
          <a:xfrm>
            <a:off x="6553200" y="6520259"/>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grpSp>
        <p:nvGrpSpPr>
          <p:cNvPr id="21" name="그룹 20"/>
          <p:cNvGrpSpPr/>
          <p:nvPr/>
        </p:nvGrpSpPr>
        <p:grpSpPr>
          <a:xfrm>
            <a:off x="0" y="0"/>
            <a:ext cx="9144000" cy="6858000"/>
            <a:chOff x="0" y="0"/>
            <a:chExt cx="9144000" cy="6858000"/>
          </a:xfrm>
        </p:grpSpPr>
        <p:sp>
          <p:nvSpPr>
            <p:cNvPr id="22" name="Text Box 8"/>
            <p:cNvSpPr txBox="1">
              <a:spLocks noChangeArrowheads="1"/>
            </p:cNvSpPr>
            <p:nvPr/>
          </p:nvSpPr>
          <p:spPr bwMode="auto">
            <a:xfrm rot="2195383">
              <a:off x="103188" y="158750"/>
              <a:ext cx="9683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1200">
                  <a:solidFill>
                    <a:srgbClr val="0000FF"/>
                  </a:solidFill>
                </a:rPr>
                <a:t>Embargoed</a:t>
              </a:r>
            </a:p>
          </p:txBody>
        </p:sp>
        <p:sp>
          <p:nvSpPr>
            <p:cNvPr id="23" name="Line 7"/>
            <p:cNvSpPr>
              <a:spLocks noChangeShapeType="1"/>
            </p:cNvSpPr>
            <p:nvPr/>
          </p:nvSpPr>
          <p:spPr bwMode="auto">
            <a:xfrm>
              <a:off x="0" y="0"/>
              <a:ext cx="9144000" cy="685800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spTree>
    <p:extLst>
      <p:ext uri="{BB962C8B-B14F-4D97-AF65-F5344CB8AC3E}">
        <p14:creationId xmlns:p14="http://schemas.microsoft.com/office/powerpoint/2010/main" val="3035365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340768"/>
            <a:ext cx="8928992" cy="5040560"/>
          </a:xfrm>
        </p:spPr>
        <p:txBody>
          <a:bodyPr>
            <a:normAutofit/>
          </a:bodyPr>
          <a:lstStyle/>
          <a:p>
            <a:pPr marL="0" indent="0">
              <a:buNone/>
            </a:pPr>
            <a:endParaRPr lang="en-US" altLang="ko-KR" sz="2400" dirty="0"/>
          </a:p>
          <a:p>
            <a:pPr marL="457200" lvl="1" indent="0">
              <a:buNone/>
            </a:pPr>
            <a:endParaRPr lang="ko-KR" altLang="en-US" dirty="0"/>
          </a:p>
        </p:txBody>
      </p:sp>
      <p:sp>
        <p:nvSpPr>
          <p:cNvPr id="11" name="날짜 개체 틀 3"/>
          <p:cNvSpPr>
            <a:spLocks noGrp="1"/>
          </p:cNvSpPr>
          <p:nvPr>
            <p:ph type="dt" sz="half" idx="10"/>
          </p:nvPr>
        </p:nvSpPr>
        <p:spPr>
          <a:xfrm>
            <a:off x="323528" y="6356350"/>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12" name="바닥글 개체 틀 4"/>
          <p:cNvSpPr>
            <a:spLocks noGrp="1"/>
          </p:cNvSpPr>
          <p:nvPr>
            <p:ph type="ftr" sz="quarter" idx="11"/>
          </p:nvPr>
        </p:nvSpPr>
        <p:spPr>
          <a:xfrm>
            <a:off x="3124200" y="6356350"/>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13" name="슬라이드 번호 개체 틀 5"/>
          <p:cNvSpPr>
            <a:spLocks noGrp="1"/>
          </p:cNvSpPr>
          <p:nvPr>
            <p:ph type="sldNum" sz="quarter" idx="12"/>
          </p:nvPr>
        </p:nvSpPr>
        <p:spPr>
          <a:xfrm>
            <a:off x="6553200" y="6356350"/>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grpSp>
        <p:nvGrpSpPr>
          <p:cNvPr id="14" name="그룹 13"/>
          <p:cNvGrpSpPr/>
          <p:nvPr/>
        </p:nvGrpSpPr>
        <p:grpSpPr>
          <a:xfrm>
            <a:off x="0" y="0"/>
            <a:ext cx="9144000" cy="6858000"/>
            <a:chOff x="0" y="0"/>
            <a:chExt cx="9144000" cy="6858000"/>
          </a:xfrm>
        </p:grpSpPr>
        <p:sp>
          <p:nvSpPr>
            <p:cNvPr id="15" name="Text Box 8"/>
            <p:cNvSpPr txBox="1">
              <a:spLocks noChangeArrowheads="1"/>
            </p:cNvSpPr>
            <p:nvPr/>
          </p:nvSpPr>
          <p:spPr bwMode="auto">
            <a:xfrm rot="2195383">
              <a:off x="103188" y="158750"/>
              <a:ext cx="9683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1200">
                  <a:solidFill>
                    <a:srgbClr val="0000FF"/>
                  </a:solidFill>
                </a:rPr>
                <a:t>Embargoed</a:t>
              </a:r>
            </a:p>
          </p:txBody>
        </p:sp>
        <p:sp>
          <p:nvSpPr>
            <p:cNvPr id="16" name="Line 7"/>
            <p:cNvSpPr>
              <a:spLocks noChangeShapeType="1"/>
            </p:cNvSpPr>
            <p:nvPr/>
          </p:nvSpPr>
          <p:spPr bwMode="auto">
            <a:xfrm>
              <a:off x="0" y="0"/>
              <a:ext cx="9144000" cy="685800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spTree>
    <p:extLst>
      <p:ext uri="{BB962C8B-B14F-4D97-AF65-F5344CB8AC3E}">
        <p14:creationId xmlns:p14="http://schemas.microsoft.com/office/powerpoint/2010/main" val="965322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340768"/>
            <a:ext cx="8928992" cy="5040560"/>
          </a:xfrm>
        </p:spPr>
        <p:txBody>
          <a:bodyPr>
            <a:normAutofit/>
          </a:bodyPr>
          <a:lstStyle/>
          <a:p>
            <a:pPr marL="0" indent="0">
              <a:buNone/>
            </a:pPr>
            <a:endParaRPr lang="en-US" altLang="ko-KR" sz="2400" dirty="0"/>
          </a:p>
          <a:p>
            <a:pPr marL="457200" lvl="1" indent="0">
              <a:buNone/>
            </a:pPr>
            <a:endParaRPr lang="ko-KR" altLang="en-US" dirty="0"/>
          </a:p>
        </p:txBody>
      </p:sp>
      <p:sp>
        <p:nvSpPr>
          <p:cNvPr id="10" name="날짜 개체 틀 3"/>
          <p:cNvSpPr>
            <a:spLocks noGrp="1"/>
          </p:cNvSpPr>
          <p:nvPr>
            <p:ph type="dt" sz="half" idx="10"/>
          </p:nvPr>
        </p:nvSpPr>
        <p:spPr>
          <a:xfrm>
            <a:off x="323528" y="6356350"/>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15" name="바닥글 개체 틀 4"/>
          <p:cNvSpPr>
            <a:spLocks noGrp="1"/>
          </p:cNvSpPr>
          <p:nvPr>
            <p:ph type="ftr" sz="quarter" idx="11"/>
          </p:nvPr>
        </p:nvSpPr>
        <p:spPr>
          <a:xfrm>
            <a:off x="3124200" y="6356350"/>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16" name="슬라이드 번호 개체 틀 5"/>
          <p:cNvSpPr>
            <a:spLocks noGrp="1"/>
          </p:cNvSpPr>
          <p:nvPr>
            <p:ph type="sldNum" sz="quarter" idx="12"/>
          </p:nvPr>
        </p:nvSpPr>
        <p:spPr>
          <a:xfrm>
            <a:off x="6553200" y="6356350"/>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grpSp>
        <p:nvGrpSpPr>
          <p:cNvPr id="12" name="그룹 11"/>
          <p:cNvGrpSpPr/>
          <p:nvPr/>
        </p:nvGrpSpPr>
        <p:grpSpPr>
          <a:xfrm>
            <a:off x="0" y="0"/>
            <a:ext cx="9144000" cy="6858000"/>
            <a:chOff x="0" y="0"/>
            <a:chExt cx="9144000" cy="6858000"/>
          </a:xfrm>
        </p:grpSpPr>
        <p:sp>
          <p:nvSpPr>
            <p:cNvPr id="13" name="Text Box 8"/>
            <p:cNvSpPr txBox="1">
              <a:spLocks noChangeArrowheads="1"/>
            </p:cNvSpPr>
            <p:nvPr/>
          </p:nvSpPr>
          <p:spPr bwMode="auto">
            <a:xfrm rot="2195383">
              <a:off x="103188" y="158750"/>
              <a:ext cx="9683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1200">
                  <a:solidFill>
                    <a:srgbClr val="0000FF"/>
                  </a:solidFill>
                </a:rPr>
                <a:t>Embargoed</a:t>
              </a:r>
            </a:p>
          </p:txBody>
        </p:sp>
        <p:sp>
          <p:nvSpPr>
            <p:cNvPr id="14" name="Line 7"/>
            <p:cNvSpPr>
              <a:spLocks noChangeShapeType="1"/>
            </p:cNvSpPr>
            <p:nvPr/>
          </p:nvSpPr>
          <p:spPr bwMode="auto">
            <a:xfrm>
              <a:off x="0" y="0"/>
              <a:ext cx="9144000" cy="685800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spTree>
    <p:extLst>
      <p:ext uri="{BB962C8B-B14F-4D97-AF65-F5344CB8AC3E}">
        <p14:creationId xmlns:p14="http://schemas.microsoft.com/office/powerpoint/2010/main" val="255925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340768"/>
            <a:ext cx="8928992" cy="5040560"/>
          </a:xfrm>
        </p:spPr>
        <p:txBody>
          <a:bodyPr>
            <a:normAutofit/>
          </a:bodyPr>
          <a:lstStyle/>
          <a:p>
            <a:pPr marL="0" indent="0">
              <a:buNone/>
            </a:pPr>
            <a:endParaRPr lang="en-US" altLang="ko-KR" sz="2400" dirty="0"/>
          </a:p>
          <a:p>
            <a:pPr marL="457200" lvl="1" indent="0">
              <a:buNone/>
            </a:pPr>
            <a:endParaRPr lang="ko-KR" altLang="en-US" dirty="0"/>
          </a:p>
        </p:txBody>
      </p:sp>
      <p:sp>
        <p:nvSpPr>
          <p:cNvPr id="10" name="날짜 개체 틀 3"/>
          <p:cNvSpPr>
            <a:spLocks noGrp="1"/>
          </p:cNvSpPr>
          <p:nvPr>
            <p:ph type="dt" sz="half" idx="10"/>
          </p:nvPr>
        </p:nvSpPr>
        <p:spPr>
          <a:xfrm>
            <a:off x="323528" y="6356350"/>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15" name="바닥글 개체 틀 4"/>
          <p:cNvSpPr>
            <a:spLocks noGrp="1"/>
          </p:cNvSpPr>
          <p:nvPr>
            <p:ph type="ftr" sz="quarter" idx="11"/>
          </p:nvPr>
        </p:nvSpPr>
        <p:spPr>
          <a:xfrm>
            <a:off x="3124200" y="6356350"/>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16" name="슬라이드 번호 개체 틀 5"/>
          <p:cNvSpPr>
            <a:spLocks noGrp="1"/>
          </p:cNvSpPr>
          <p:nvPr>
            <p:ph type="sldNum" sz="quarter" idx="12"/>
          </p:nvPr>
        </p:nvSpPr>
        <p:spPr>
          <a:xfrm>
            <a:off x="6553200" y="6356350"/>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grpSp>
        <p:nvGrpSpPr>
          <p:cNvPr id="17" name="그룹 16"/>
          <p:cNvGrpSpPr/>
          <p:nvPr/>
        </p:nvGrpSpPr>
        <p:grpSpPr>
          <a:xfrm>
            <a:off x="0" y="0"/>
            <a:ext cx="9144000" cy="6858000"/>
            <a:chOff x="0" y="0"/>
            <a:chExt cx="9144000" cy="6858000"/>
          </a:xfrm>
        </p:grpSpPr>
        <p:sp>
          <p:nvSpPr>
            <p:cNvPr id="18" name="Text Box 8"/>
            <p:cNvSpPr txBox="1">
              <a:spLocks noChangeArrowheads="1"/>
            </p:cNvSpPr>
            <p:nvPr/>
          </p:nvSpPr>
          <p:spPr bwMode="auto">
            <a:xfrm rot="2195383">
              <a:off x="103188" y="158750"/>
              <a:ext cx="9683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1200">
                  <a:solidFill>
                    <a:srgbClr val="0000FF"/>
                  </a:solidFill>
                </a:rPr>
                <a:t>Embargoed</a:t>
              </a:r>
            </a:p>
          </p:txBody>
        </p:sp>
        <p:sp>
          <p:nvSpPr>
            <p:cNvPr id="19" name="Line 7"/>
            <p:cNvSpPr>
              <a:spLocks noChangeShapeType="1"/>
            </p:cNvSpPr>
            <p:nvPr/>
          </p:nvSpPr>
          <p:spPr bwMode="auto">
            <a:xfrm>
              <a:off x="0" y="0"/>
              <a:ext cx="9144000" cy="685800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spTree>
    <p:extLst>
      <p:ext uri="{BB962C8B-B14F-4D97-AF65-F5344CB8AC3E}">
        <p14:creationId xmlns:p14="http://schemas.microsoft.com/office/powerpoint/2010/main" val="773002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Limitation and future prospect</a:t>
            </a:r>
            <a:endParaRPr lang="ko-KR" altLang="en-US" dirty="0"/>
          </a:p>
        </p:txBody>
      </p:sp>
      <p:sp>
        <p:nvSpPr>
          <p:cNvPr id="3" name="내용 개체 틀 2"/>
          <p:cNvSpPr>
            <a:spLocks noGrp="1"/>
          </p:cNvSpPr>
          <p:nvPr>
            <p:ph idx="1"/>
          </p:nvPr>
        </p:nvSpPr>
        <p:spPr/>
        <p:txBody>
          <a:bodyPr/>
          <a:lstStyle/>
          <a:p>
            <a:r>
              <a:rPr lang="en-US" altLang="ko-KR" dirty="0"/>
              <a:t>Cooperativity needs to be considered by predicting structural changes induced by mutation and modulator binding</a:t>
            </a:r>
          </a:p>
          <a:p>
            <a:pPr lvl="1"/>
            <a:r>
              <a:rPr lang="en-US" altLang="ko-KR" dirty="0"/>
              <a:t>Development of structure relaxation or docking methods that can predict more global structural changes</a:t>
            </a:r>
          </a:p>
          <a:p>
            <a:pPr lvl="1"/>
            <a:r>
              <a:rPr lang="en-US" altLang="ko-KR" dirty="0"/>
              <a:t>Using allosteric network information to predict structural change propagation</a:t>
            </a:r>
          </a:p>
          <a:p>
            <a:pPr lvl="1"/>
            <a:r>
              <a:rPr lang="en-US" altLang="ko-KR" dirty="0"/>
              <a:t>Training on experimental data</a:t>
            </a:r>
          </a:p>
        </p:txBody>
      </p:sp>
      <p:sp>
        <p:nvSpPr>
          <p:cNvPr id="4" name="날짜 개체 틀 3"/>
          <p:cNvSpPr>
            <a:spLocks noGrp="1"/>
          </p:cNvSpPr>
          <p:nvPr>
            <p:ph type="dt" sz="half" idx="10"/>
          </p:nvPr>
        </p:nvSpPr>
        <p:spPr>
          <a:xfrm>
            <a:off x="323528" y="6356350"/>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5" name="바닥글 개체 틀 4"/>
          <p:cNvSpPr>
            <a:spLocks noGrp="1"/>
          </p:cNvSpPr>
          <p:nvPr>
            <p:ph type="ftr" sz="quarter" idx="11"/>
          </p:nvPr>
        </p:nvSpPr>
        <p:spPr>
          <a:xfrm>
            <a:off x="3124200" y="6356350"/>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6" name="슬라이드 번호 개체 틀 5"/>
          <p:cNvSpPr>
            <a:spLocks noGrp="1"/>
          </p:cNvSpPr>
          <p:nvPr>
            <p:ph type="sldNum" sz="quarter" idx="12"/>
          </p:nvPr>
        </p:nvSpPr>
        <p:spPr>
          <a:xfrm>
            <a:off x="6553200" y="6356350"/>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spTree>
    <p:extLst>
      <p:ext uri="{BB962C8B-B14F-4D97-AF65-F5344CB8AC3E}">
        <p14:creationId xmlns:p14="http://schemas.microsoft.com/office/powerpoint/2010/main" val="930986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GALAXY protein modeling programs</a:t>
            </a:r>
            <a:endParaRPr lang="ko-KR" altLang="en-US" dirty="0"/>
          </a:p>
        </p:txBody>
      </p:sp>
      <p:sp>
        <p:nvSpPr>
          <p:cNvPr id="3" name="내용 개체 틀 2"/>
          <p:cNvSpPr>
            <a:spLocks noGrp="1"/>
          </p:cNvSpPr>
          <p:nvPr>
            <p:ph idx="1"/>
          </p:nvPr>
        </p:nvSpPr>
        <p:spPr>
          <a:xfrm>
            <a:off x="251520" y="1268760"/>
            <a:ext cx="8496944" cy="4680520"/>
          </a:xfrm>
        </p:spPr>
        <p:txBody>
          <a:bodyPr>
            <a:normAutofit/>
          </a:bodyPr>
          <a:lstStyle/>
          <a:p>
            <a:pPr marL="0" indent="0">
              <a:buNone/>
            </a:pPr>
            <a:r>
              <a:rPr lang="en-US" altLang="ko-KR" sz="2600" dirty="0"/>
              <a:t>Available at </a:t>
            </a:r>
            <a:r>
              <a:rPr lang="en-US" altLang="ko-KR" sz="2600" u="sng" dirty="0">
                <a:hlinkClick r:id="rId3"/>
              </a:rPr>
              <a:t>http://galaxy.seoklab.org</a:t>
            </a:r>
            <a:endParaRPr lang="en-US" altLang="ko-KR" sz="2600" u="sng" dirty="0"/>
          </a:p>
          <a:p>
            <a:pPr marL="0" indent="0">
              <a:buNone/>
            </a:pPr>
            <a:endParaRPr lang="en-US" altLang="ko-KR" sz="2600" u="sng" dirty="0"/>
          </a:p>
          <a:p>
            <a:pPr marL="0" indent="0">
              <a:buNone/>
            </a:pPr>
            <a:endParaRPr lang="en-US" altLang="ko-KR" sz="2600" u="sng" dirty="0"/>
          </a:p>
          <a:p>
            <a:pPr marL="0" indent="0">
              <a:buNone/>
            </a:pPr>
            <a:endParaRPr lang="en-US" altLang="ko-KR" sz="2600" u="sng" dirty="0"/>
          </a:p>
          <a:p>
            <a:pPr marL="0" indent="0">
              <a:buNone/>
            </a:pPr>
            <a:endParaRPr lang="en-US" altLang="ko-KR" sz="2600" u="sng" dirty="0"/>
          </a:p>
          <a:p>
            <a:pPr marL="0" indent="0">
              <a:buNone/>
            </a:pPr>
            <a:r>
              <a:rPr lang="en-US" altLang="ko-KR" sz="2600" dirty="0" err="1"/>
              <a:t>GalaxyTBM</a:t>
            </a:r>
            <a:endParaRPr lang="en-US" altLang="ko-KR" sz="2600" dirty="0"/>
          </a:p>
          <a:p>
            <a:pPr marL="0" indent="0">
              <a:buNone/>
            </a:pPr>
            <a:r>
              <a:rPr lang="en-US" altLang="ko-KR" sz="2600" dirty="0" err="1"/>
              <a:t>GalaxyDock</a:t>
            </a:r>
            <a:endParaRPr lang="en-US" altLang="ko-KR" sz="2600" dirty="0"/>
          </a:p>
          <a:p>
            <a:pPr marL="0" indent="0">
              <a:buNone/>
            </a:pPr>
            <a:r>
              <a:rPr lang="en-US" altLang="ko-KR" sz="2600" dirty="0" err="1"/>
              <a:t>GalaxyRefine</a:t>
            </a:r>
            <a:endParaRPr lang="en-US" altLang="ko-KR" sz="2600" dirty="0"/>
          </a:p>
          <a:p>
            <a:pPr marL="0" indent="0">
              <a:buNone/>
            </a:pPr>
            <a:endParaRPr lang="ko-KR" altLang="en-US" sz="2600"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4866" y="1700808"/>
            <a:ext cx="5309582" cy="5157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날짜 개체 틀 3"/>
          <p:cNvSpPr>
            <a:spLocks noGrp="1"/>
          </p:cNvSpPr>
          <p:nvPr>
            <p:ph type="dt" sz="half" idx="10"/>
          </p:nvPr>
        </p:nvSpPr>
        <p:spPr>
          <a:xfrm>
            <a:off x="323528" y="6356350"/>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6" name="바닥글 개체 틀 4"/>
          <p:cNvSpPr>
            <a:spLocks noGrp="1"/>
          </p:cNvSpPr>
          <p:nvPr>
            <p:ph type="ftr" sz="quarter" idx="11"/>
          </p:nvPr>
        </p:nvSpPr>
        <p:spPr>
          <a:xfrm>
            <a:off x="3124200" y="6356350"/>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7" name="슬라이드 번호 개체 틀 5"/>
          <p:cNvSpPr>
            <a:spLocks noGrp="1"/>
          </p:cNvSpPr>
          <p:nvPr>
            <p:ph type="sldNum" sz="quarter" idx="12"/>
          </p:nvPr>
        </p:nvSpPr>
        <p:spPr>
          <a:xfrm>
            <a:off x="6553200" y="6356350"/>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spTree>
    <p:extLst>
      <p:ext uri="{BB962C8B-B14F-4D97-AF65-F5344CB8AC3E}">
        <p14:creationId xmlns:p14="http://schemas.microsoft.com/office/powerpoint/2010/main" val="23010207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Acknowledgement</a:t>
            </a:r>
            <a:endParaRPr lang="ko-KR" altLang="en-US" dirty="0"/>
          </a:p>
        </p:txBody>
      </p:sp>
      <p:pic>
        <p:nvPicPr>
          <p:cNvPr id="4" name="그림 3"/>
          <p:cNvPicPr>
            <a:picLocks noChangeAspect="1"/>
          </p:cNvPicPr>
          <p:nvPr/>
        </p:nvPicPr>
        <p:blipFill rotWithShape="1">
          <a:blip r:embed="rId3" cstate="print">
            <a:extLst>
              <a:ext uri="{28A0092B-C50C-407E-A947-70E740481C1C}">
                <a14:useLocalDpi xmlns:a14="http://schemas.microsoft.com/office/drawing/2010/main" val="0"/>
              </a:ext>
            </a:extLst>
          </a:blip>
          <a:srcRect l="11808" t="6761" r="24458" b="7575"/>
          <a:stretch/>
        </p:blipFill>
        <p:spPr>
          <a:xfrm>
            <a:off x="3131840" y="1412776"/>
            <a:ext cx="5827923" cy="5221996"/>
          </a:xfrm>
          <a:prstGeom prst="rect">
            <a:avLst/>
          </a:prstGeom>
        </p:spPr>
      </p:pic>
      <p:sp>
        <p:nvSpPr>
          <p:cNvPr id="3" name="내용 개체 틀 2"/>
          <p:cNvSpPr>
            <a:spLocks noGrp="1"/>
          </p:cNvSpPr>
          <p:nvPr>
            <p:ph idx="1"/>
          </p:nvPr>
        </p:nvSpPr>
        <p:spPr>
          <a:xfrm>
            <a:off x="179512" y="2780928"/>
            <a:ext cx="7344816" cy="3960439"/>
          </a:xfrm>
        </p:spPr>
        <p:txBody>
          <a:bodyPr>
            <a:normAutofit/>
          </a:bodyPr>
          <a:lstStyle/>
          <a:p>
            <a:pPr marL="0" indent="0">
              <a:buNone/>
            </a:pPr>
            <a:r>
              <a:rPr lang="en-US" altLang="ko-KR" dirty="0"/>
              <a:t>CAGI organizers</a:t>
            </a:r>
          </a:p>
          <a:p>
            <a:pPr marL="0" indent="0">
              <a:buNone/>
            </a:pPr>
            <a:r>
              <a:rPr lang="en-US" altLang="ko-KR" dirty="0"/>
              <a:t>Data providers</a:t>
            </a:r>
          </a:p>
          <a:p>
            <a:pPr marL="0" indent="0">
              <a:buNone/>
            </a:pPr>
            <a:r>
              <a:rPr lang="en-US" altLang="ko-KR" dirty="0"/>
              <a:t>Assessors</a:t>
            </a:r>
          </a:p>
          <a:p>
            <a:pPr marL="0" indent="0">
              <a:buNone/>
            </a:pPr>
            <a:endParaRPr lang="en-US" altLang="ko-KR" dirty="0"/>
          </a:p>
          <a:p>
            <a:pPr marL="0" indent="0">
              <a:buNone/>
            </a:pPr>
            <a:r>
              <a:rPr lang="en-US" altLang="ko-KR" dirty="0"/>
              <a:t>Prof. </a:t>
            </a:r>
            <a:r>
              <a:rPr lang="en-US" altLang="ko-KR" dirty="0" err="1"/>
              <a:t>Chaok</a:t>
            </a:r>
            <a:r>
              <a:rPr lang="en-US" altLang="ko-KR" dirty="0"/>
              <a:t> </a:t>
            </a:r>
            <a:r>
              <a:rPr lang="en-US" altLang="ko-KR" dirty="0" err="1"/>
              <a:t>Seok</a:t>
            </a:r>
            <a:endParaRPr lang="en-US" altLang="ko-KR" dirty="0"/>
          </a:p>
          <a:p>
            <a:pPr marL="0" indent="0">
              <a:buNone/>
            </a:pPr>
            <a:r>
              <a:rPr lang="en-US" altLang="ko-KR" dirty="0" err="1"/>
              <a:t>Seok</a:t>
            </a:r>
            <a:r>
              <a:rPr lang="en-US" altLang="ko-KR" dirty="0"/>
              <a:t> lab membe</a:t>
            </a:r>
            <a:r>
              <a:rPr lang="en-US" altLang="ko-KR" dirty="0">
                <a:solidFill>
                  <a:schemeClr val="bg1"/>
                </a:solidFill>
              </a:rPr>
              <a:t>rs</a:t>
            </a:r>
          </a:p>
          <a:p>
            <a:pPr marL="0" indent="0">
              <a:buNone/>
            </a:pPr>
            <a:r>
              <a:rPr lang="en-US" altLang="ko-KR" dirty="0"/>
              <a:t>National Researc</a:t>
            </a:r>
            <a:r>
              <a:rPr lang="en-US" altLang="ko-KR" dirty="0">
                <a:solidFill>
                  <a:schemeClr val="bg1"/>
                </a:solidFill>
              </a:rPr>
              <a:t>h Foundation of Korea</a:t>
            </a:r>
            <a:endParaRPr lang="ko-KR" altLang="en-US" dirty="0">
              <a:solidFill>
                <a:schemeClr val="bg1"/>
              </a:solidFill>
            </a:endParaRPr>
          </a:p>
        </p:txBody>
      </p:sp>
      <p:sp>
        <p:nvSpPr>
          <p:cNvPr id="5" name="날짜 개체 틀 3"/>
          <p:cNvSpPr>
            <a:spLocks noGrp="1"/>
          </p:cNvSpPr>
          <p:nvPr>
            <p:ph type="dt" sz="half" idx="10"/>
          </p:nvPr>
        </p:nvSpPr>
        <p:spPr>
          <a:xfrm>
            <a:off x="323528" y="6520259"/>
            <a:ext cx="2267272"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Created for CAGI 4</a:t>
            </a:r>
            <a:endParaRPr lang="ko-KR" altLang="en-US" dirty="0"/>
          </a:p>
        </p:txBody>
      </p:sp>
      <p:sp>
        <p:nvSpPr>
          <p:cNvPr id="6" name="바닥글 개체 틀 4"/>
          <p:cNvSpPr>
            <a:spLocks noGrp="1"/>
          </p:cNvSpPr>
          <p:nvPr>
            <p:ph type="ftr" sz="quarter" idx="11"/>
          </p:nvPr>
        </p:nvSpPr>
        <p:spPr>
          <a:xfrm>
            <a:off x="3124200" y="6520259"/>
            <a:ext cx="2895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a:t>genomeinterpretation.org</a:t>
            </a:r>
            <a:endParaRPr lang="ko-KR" altLang="en-US" dirty="0"/>
          </a:p>
        </p:txBody>
      </p:sp>
      <p:sp>
        <p:nvSpPr>
          <p:cNvPr id="7" name="슬라이드 번호 개체 틀 5"/>
          <p:cNvSpPr>
            <a:spLocks noGrp="1"/>
          </p:cNvSpPr>
          <p:nvPr>
            <p:ph type="sldNum" sz="quarter" idx="12"/>
          </p:nvPr>
        </p:nvSpPr>
        <p:spPr>
          <a:xfrm>
            <a:off x="6553200" y="6520259"/>
            <a:ext cx="2133600" cy="365125"/>
          </a:xfrm>
        </p:spPr>
        <p:txBody>
          <a:bodyPr/>
          <a:lstStyle>
            <a:lvl1pPr>
              <a:defRPr sz="1800">
                <a:solidFill>
                  <a:schemeClr val="tx1"/>
                </a:solidFill>
                <a:latin typeface="Arial" panose="020B0604020202020204" pitchFamily="34" charset="0"/>
                <a:cs typeface="Arial" panose="020B0604020202020204" pitchFamily="34" charset="0"/>
              </a:defRPr>
            </a:lvl1pPr>
          </a:lstStyle>
          <a:p>
            <a:r>
              <a:rPr lang="en-US" altLang="ko-KR" dirty="0" err="1"/>
              <a:t>Gyu</a:t>
            </a:r>
            <a:r>
              <a:rPr lang="en-US" altLang="ko-KR" dirty="0"/>
              <a:t> </a:t>
            </a:r>
            <a:r>
              <a:rPr lang="en-US" altLang="ko-KR" dirty="0" err="1"/>
              <a:t>Rie</a:t>
            </a:r>
            <a:r>
              <a:rPr lang="en-US" altLang="ko-KR" dirty="0"/>
              <a:t> Lee</a:t>
            </a:r>
            <a:endParaRPr lang="ko-KR" altLang="en-US" dirty="0"/>
          </a:p>
        </p:txBody>
      </p:sp>
    </p:spTree>
    <p:extLst>
      <p:ext uri="{BB962C8B-B14F-4D97-AF65-F5344CB8AC3E}">
        <p14:creationId xmlns:p14="http://schemas.microsoft.com/office/powerpoint/2010/main" val="4265229294"/>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4311</TotalTime>
  <Words>1177</Words>
  <Application>Microsoft Macintosh PowerPoint</Application>
  <PresentationFormat>On-screen Show (4:3)</PresentationFormat>
  <Paragraphs>204</Paragraphs>
  <Slides>20</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맑은 고딕</vt:lpstr>
      <vt:lpstr>Arial</vt:lpstr>
      <vt:lpstr>Cambria Math</vt:lpstr>
      <vt:lpstr>Franklin Gothic Medium</vt:lpstr>
      <vt:lpstr>Office 테마</vt:lpstr>
      <vt:lpstr>CAGI slide pack guidelines I agree to my slides being used according to the following terms:  _______Gyu Rie Lee_______</vt:lpstr>
      <vt:lpstr>Predicting allosteric regulation using GALAXY protein modeling programs </vt:lpstr>
      <vt:lpstr>Liver pyruvate kinase challenge</vt:lpstr>
      <vt:lpstr>Liver pyruvate kinase challenge</vt:lpstr>
      <vt:lpstr>Outline of predicting allosteric regulation</vt:lpstr>
      <vt:lpstr>Structure prediction of wildtype kinase</vt:lpstr>
      <vt:lpstr>Structure prediction of wildtype kinase</vt:lpstr>
      <vt:lpstr>Structure prediction of wildtype kinase</vt:lpstr>
      <vt:lpstr>Wildtype kinase structure prediction</vt:lpstr>
      <vt:lpstr>Wildtype kinase structure prediction</vt:lpstr>
      <vt:lpstr>Docking modulator to mutated kinase</vt:lpstr>
      <vt:lpstr>PowerPoint Presentation</vt:lpstr>
      <vt:lpstr>Conversion of binding affinity to  allosteric regulation</vt:lpstr>
      <vt:lpstr>PowerPoint Presentation</vt:lpstr>
      <vt:lpstr>PowerPoint Presentation</vt:lpstr>
      <vt:lpstr>PowerPoint Presentation</vt:lpstr>
      <vt:lpstr>PowerPoint Presentation</vt:lpstr>
      <vt:lpstr>Limitation and future prospect</vt:lpstr>
      <vt:lpstr>GALAXY protein modeling programs</vt:lpstr>
      <vt:lpstr>Acknowledgement</vt:lpstr>
    </vt:vector>
  </TitlesOfParts>
  <Company>Seoul National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Prediction of allosteric regulation using GALAXY protein modeling programs</dc:title>
  <dc:creator>Gyu Rie Lee</dc:creator>
  <cp:lastModifiedBy>Kamandula, Akash</cp:lastModifiedBy>
  <cp:revision>118</cp:revision>
  <dcterms:created xsi:type="dcterms:W3CDTF">2016-03-21T05:11:56Z</dcterms:created>
  <dcterms:modified xsi:type="dcterms:W3CDTF">2022-04-23T22:29:02Z</dcterms:modified>
</cp:coreProperties>
</file>