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handoutMasterIdLst>
    <p:handoutMasterId r:id="rId24"/>
  </p:handoutMasterIdLst>
  <p:sldIdLst>
    <p:sldId id="904" r:id="rId2"/>
    <p:sldId id="874" r:id="rId3"/>
    <p:sldId id="842" r:id="rId4"/>
    <p:sldId id="886" r:id="rId5"/>
    <p:sldId id="887" r:id="rId6"/>
    <p:sldId id="888" r:id="rId7"/>
    <p:sldId id="889" r:id="rId8"/>
    <p:sldId id="890" r:id="rId9"/>
    <p:sldId id="898" r:id="rId10"/>
    <p:sldId id="891" r:id="rId11"/>
    <p:sldId id="892" r:id="rId12"/>
    <p:sldId id="893" r:id="rId13"/>
    <p:sldId id="894" r:id="rId14"/>
    <p:sldId id="899" r:id="rId15"/>
    <p:sldId id="895" r:id="rId16"/>
    <p:sldId id="896" r:id="rId17"/>
    <p:sldId id="897" r:id="rId18"/>
    <p:sldId id="901" r:id="rId19"/>
    <p:sldId id="902" r:id="rId20"/>
    <p:sldId id="903" r:id="rId21"/>
    <p:sldId id="885" r:id="rId2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mn-cs"/>
      </a:defRPr>
    </a:lvl1pPr>
    <a:lvl2pPr marL="457200" algn="l" rtl="0" fontAlgn="base">
      <a:spcBef>
        <a:spcPct val="0"/>
      </a:spcBef>
      <a:spcAft>
        <a:spcPct val="0"/>
      </a:spcAft>
      <a:defRPr sz="2400" kern="1200">
        <a:solidFill>
          <a:schemeClr val="tx1"/>
        </a:solidFill>
        <a:latin typeface="Arial" charset="0"/>
        <a:ea typeface="ＭＳ Ｐゴシック" charset="0"/>
        <a:cs typeface="+mn-cs"/>
      </a:defRPr>
    </a:lvl2pPr>
    <a:lvl3pPr marL="914400" algn="l" rtl="0" fontAlgn="base">
      <a:spcBef>
        <a:spcPct val="0"/>
      </a:spcBef>
      <a:spcAft>
        <a:spcPct val="0"/>
      </a:spcAft>
      <a:defRPr sz="2400" kern="1200">
        <a:solidFill>
          <a:schemeClr val="tx1"/>
        </a:solidFill>
        <a:latin typeface="Arial" charset="0"/>
        <a:ea typeface="ＭＳ Ｐゴシック" charset="0"/>
        <a:cs typeface="+mn-cs"/>
      </a:defRPr>
    </a:lvl3pPr>
    <a:lvl4pPr marL="1371600" algn="l" rtl="0" fontAlgn="base">
      <a:spcBef>
        <a:spcPct val="0"/>
      </a:spcBef>
      <a:spcAft>
        <a:spcPct val="0"/>
      </a:spcAft>
      <a:defRPr sz="2400" kern="1200">
        <a:solidFill>
          <a:schemeClr val="tx1"/>
        </a:solidFill>
        <a:latin typeface="Arial" charset="0"/>
        <a:ea typeface="ＭＳ Ｐゴシック" charset="0"/>
        <a:cs typeface="+mn-cs"/>
      </a:defRPr>
    </a:lvl4pPr>
    <a:lvl5pPr marL="1828800" algn="l" rtl="0" fontAlgn="base">
      <a:spcBef>
        <a:spcPct val="0"/>
      </a:spcBef>
      <a:spcAft>
        <a:spcPct val="0"/>
      </a:spcAft>
      <a:defRPr sz="2400" kern="1200">
        <a:solidFill>
          <a:schemeClr val="tx1"/>
        </a:solidFill>
        <a:latin typeface="Arial" charset="0"/>
        <a:ea typeface="ＭＳ Ｐゴシック" charset="0"/>
        <a:cs typeface="+mn-cs"/>
      </a:defRPr>
    </a:lvl5pPr>
    <a:lvl6pPr marL="2286000" algn="l" defTabSz="457200" rtl="0" eaLnBrk="1" latinLnBrk="0" hangingPunct="1">
      <a:defRPr sz="2400" kern="1200">
        <a:solidFill>
          <a:schemeClr val="tx1"/>
        </a:solidFill>
        <a:latin typeface="Arial" charset="0"/>
        <a:ea typeface="ＭＳ Ｐゴシック" charset="0"/>
        <a:cs typeface="+mn-cs"/>
      </a:defRPr>
    </a:lvl6pPr>
    <a:lvl7pPr marL="2743200" algn="l" defTabSz="457200" rtl="0" eaLnBrk="1" latinLnBrk="0" hangingPunct="1">
      <a:defRPr sz="2400" kern="1200">
        <a:solidFill>
          <a:schemeClr val="tx1"/>
        </a:solidFill>
        <a:latin typeface="Arial" charset="0"/>
        <a:ea typeface="ＭＳ Ｐゴシック" charset="0"/>
        <a:cs typeface="+mn-cs"/>
      </a:defRPr>
    </a:lvl7pPr>
    <a:lvl8pPr marL="3200400" algn="l" defTabSz="457200" rtl="0" eaLnBrk="1" latinLnBrk="0" hangingPunct="1">
      <a:defRPr sz="2400" kern="1200">
        <a:solidFill>
          <a:schemeClr val="tx1"/>
        </a:solidFill>
        <a:latin typeface="Arial" charset="0"/>
        <a:ea typeface="ＭＳ Ｐゴシック" charset="0"/>
        <a:cs typeface="+mn-cs"/>
      </a:defRPr>
    </a:lvl8pPr>
    <a:lvl9pPr marL="3657600" algn="l" defTabSz="457200" rtl="0" eaLnBrk="1" latinLnBrk="0" hangingPunct="1">
      <a:defRPr sz="2400"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5D1456"/>
    <a:srgbClr val="820C78"/>
    <a:srgbClr val="828102"/>
    <a:srgbClr val="A1A008"/>
    <a:srgbClr val="FF737E"/>
    <a:srgbClr val="9FFFB8"/>
    <a:srgbClr val="FF8000"/>
    <a:srgbClr val="0066FF"/>
    <a:srgbClr val="FF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08" autoAdjust="0"/>
    <p:restoredTop sz="50000" autoAdjust="0"/>
  </p:normalViewPr>
  <p:slideViewPr>
    <p:cSldViewPr>
      <p:cViewPr varScale="1">
        <p:scale>
          <a:sx n="128" d="100"/>
          <a:sy n="128" d="100"/>
        </p:scale>
        <p:origin x="189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5" d="100"/>
        <a:sy n="14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B5B898-005C-4D47-8E02-B9448D19B93D}" type="datetimeFigureOut">
              <a:rPr lang="en-US" smtClean="0"/>
              <a:t>4/23/22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DDDFDC-F0FE-CF48-B0D3-15934C24B323}" type="slidenum">
              <a:rPr lang="en-US" smtClean="0"/>
              <a:t>‹#›</a:t>
            </a:fld>
            <a:endParaRPr lang="en-US"/>
          </a:p>
        </p:txBody>
      </p:sp>
    </p:spTree>
    <p:extLst>
      <p:ext uri="{BB962C8B-B14F-4D97-AF65-F5344CB8AC3E}">
        <p14:creationId xmlns:p14="http://schemas.microsoft.com/office/powerpoint/2010/main" val="25035056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3491" name="Rectangle 3"/>
          <p:cNvSpPr>
            <a:spLocks noGrp="1" noChangeArrowheads="1"/>
          </p:cNvSpPr>
          <p:nvPr>
            <p:ph type="dt" idx="1"/>
          </p:nvPr>
        </p:nvSpPr>
        <p:spPr bwMode="auto">
          <a:xfrm>
            <a:off x="3886200" y="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349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494" name="Rectangle 6"/>
          <p:cNvSpPr>
            <a:spLocks noGrp="1" noChangeArrowheads="1"/>
          </p:cNvSpPr>
          <p:nvPr>
            <p:ph type="ftr" sz="quarter" idx="4"/>
          </p:nvPr>
        </p:nvSpPr>
        <p:spPr bwMode="auto">
          <a:xfrm>
            <a:off x="0" y="868680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349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993D4A3-FA5B-984D-880F-EDB2AF64B63F}" type="slidenum">
              <a:rPr lang="en-US"/>
              <a:pPr/>
              <a:t>‹#›</a:t>
            </a:fld>
            <a:endParaRPr lang="en-US"/>
          </a:p>
        </p:txBody>
      </p:sp>
    </p:spTree>
    <p:extLst>
      <p:ext uri="{BB962C8B-B14F-4D97-AF65-F5344CB8AC3E}">
        <p14:creationId xmlns:p14="http://schemas.microsoft.com/office/powerpoint/2010/main" val="2607898351"/>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ＭＳ Ｐゴシック" charset="0"/>
        <a:cs typeface="+mn-cs"/>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9DE731B-C920-E54A-902A-8A09C3D3EC6F}" type="slidenum">
              <a:rPr lang="en-US"/>
              <a:pPr/>
              <a:t>‹#›</a:t>
            </a:fld>
            <a:endParaRPr lang="en-US"/>
          </a:p>
        </p:txBody>
      </p:sp>
    </p:spTree>
    <p:extLst>
      <p:ext uri="{BB962C8B-B14F-4D97-AF65-F5344CB8AC3E}">
        <p14:creationId xmlns:p14="http://schemas.microsoft.com/office/powerpoint/2010/main" val="1335223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E72A03-EB12-EF4E-863F-3033767196BA}" type="slidenum">
              <a:rPr lang="en-US"/>
              <a:pPr/>
              <a:t>‹#›</a:t>
            </a:fld>
            <a:endParaRPr lang="en-US"/>
          </a:p>
        </p:txBody>
      </p:sp>
    </p:spTree>
    <p:extLst>
      <p:ext uri="{BB962C8B-B14F-4D97-AF65-F5344CB8AC3E}">
        <p14:creationId xmlns:p14="http://schemas.microsoft.com/office/powerpoint/2010/main" val="1098460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0CF286-6E4B-8240-9ACF-C962C1B33AB2}" type="slidenum">
              <a:rPr lang="en-US"/>
              <a:pPr/>
              <a:t>‹#›</a:t>
            </a:fld>
            <a:endParaRPr lang="en-US"/>
          </a:p>
        </p:txBody>
      </p:sp>
    </p:spTree>
    <p:extLst>
      <p:ext uri="{BB962C8B-B14F-4D97-AF65-F5344CB8AC3E}">
        <p14:creationId xmlns:p14="http://schemas.microsoft.com/office/powerpoint/2010/main" val="1529228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06CBBEA-26C9-2B4B-AABC-C87C8507D17C}" type="slidenum">
              <a:rPr lang="en-US"/>
              <a:pPr/>
              <a:t>‹#›</a:t>
            </a:fld>
            <a:endParaRPr lang="en-US"/>
          </a:p>
        </p:txBody>
      </p:sp>
    </p:spTree>
    <p:extLst>
      <p:ext uri="{BB962C8B-B14F-4D97-AF65-F5344CB8AC3E}">
        <p14:creationId xmlns:p14="http://schemas.microsoft.com/office/powerpoint/2010/main" val="3220754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6684451-5CCE-A249-BC09-034708EAEDD0}" type="slidenum">
              <a:rPr lang="en-US"/>
              <a:pPr/>
              <a:t>‹#›</a:t>
            </a:fld>
            <a:endParaRPr lang="en-US"/>
          </a:p>
        </p:txBody>
      </p:sp>
    </p:spTree>
    <p:extLst>
      <p:ext uri="{BB962C8B-B14F-4D97-AF65-F5344CB8AC3E}">
        <p14:creationId xmlns:p14="http://schemas.microsoft.com/office/powerpoint/2010/main" val="3057293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AB731A8-D2AA-4C49-B749-6A62528463DE}" type="slidenum">
              <a:rPr lang="en-US"/>
              <a:pPr/>
              <a:t>‹#›</a:t>
            </a:fld>
            <a:endParaRPr lang="en-US"/>
          </a:p>
        </p:txBody>
      </p:sp>
    </p:spTree>
    <p:extLst>
      <p:ext uri="{BB962C8B-B14F-4D97-AF65-F5344CB8AC3E}">
        <p14:creationId xmlns:p14="http://schemas.microsoft.com/office/powerpoint/2010/main" val="225493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EC88545-0D5F-3A48-9A67-D49E8D842611}" type="slidenum">
              <a:rPr lang="en-US"/>
              <a:pPr/>
              <a:t>‹#›</a:t>
            </a:fld>
            <a:endParaRPr lang="en-US"/>
          </a:p>
        </p:txBody>
      </p:sp>
    </p:spTree>
    <p:extLst>
      <p:ext uri="{BB962C8B-B14F-4D97-AF65-F5344CB8AC3E}">
        <p14:creationId xmlns:p14="http://schemas.microsoft.com/office/powerpoint/2010/main" val="345741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A7D05A-4489-C34E-BBE2-A3E0C859BBDF}" type="slidenum">
              <a:rPr lang="en-US"/>
              <a:pPr/>
              <a:t>‹#›</a:t>
            </a:fld>
            <a:endParaRPr lang="en-US"/>
          </a:p>
        </p:txBody>
      </p:sp>
    </p:spTree>
    <p:extLst>
      <p:ext uri="{BB962C8B-B14F-4D97-AF65-F5344CB8AC3E}">
        <p14:creationId xmlns:p14="http://schemas.microsoft.com/office/powerpoint/2010/main" val="297547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91C0BB7-8041-954E-8B9F-AD64B9B324D3}" type="slidenum">
              <a:rPr lang="en-US"/>
              <a:pPr/>
              <a:t>‹#›</a:t>
            </a:fld>
            <a:endParaRPr lang="en-US"/>
          </a:p>
        </p:txBody>
      </p:sp>
    </p:spTree>
    <p:extLst>
      <p:ext uri="{BB962C8B-B14F-4D97-AF65-F5344CB8AC3E}">
        <p14:creationId xmlns:p14="http://schemas.microsoft.com/office/powerpoint/2010/main" val="1912438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4EBAA18-3AF7-D54F-B44B-C282EE4919E5}" type="slidenum">
              <a:rPr lang="en-US"/>
              <a:pPr/>
              <a:t>‹#›</a:t>
            </a:fld>
            <a:endParaRPr lang="en-US"/>
          </a:p>
        </p:txBody>
      </p:sp>
    </p:spTree>
    <p:extLst>
      <p:ext uri="{BB962C8B-B14F-4D97-AF65-F5344CB8AC3E}">
        <p14:creationId xmlns:p14="http://schemas.microsoft.com/office/powerpoint/2010/main" val="3019715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45EC34B-527D-8D4B-A185-5EAFEFBA8CB9}" type="slidenum">
              <a:rPr lang="en-US"/>
              <a:pPr/>
              <a:t>‹#›</a:t>
            </a:fld>
            <a:endParaRPr lang="en-US"/>
          </a:p>
        </p:txBody>
      </p:sp>
    </p:spTree>
    <p:extLst>
      <p:ext uri="{BB962C8B-B14F-4D97-AF65-F5344CB8AC3E}">
        <p14:creationId xmlns:p14="http://schemas.microsoft.com/office/powerpoint/2010/main" val="4231668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85800" y="6248400"/>
            <a:ext cx="19050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8400"/>
            <a:ext cx="1905000" cy="457200"/>
          </a:xfrm>
        </p:spPr>
        <p:txBody>
          <a:bodyPr/>
          <a:lstStyle>
            <a:lvl1pPr>
              <a:defRPr/>
            </a:lvl1pPr>
          </a:lstStyle>
          <a:p>
            <a:fld id="{1BB10C5B-DF69-0D48-A012-0E30BD1AD6A8}" type="slidenum">
              <a:rPr lang="en-US"/>
              <a:pPr/>
              <a:t>‹#›</a:t>
            </a:fld>
            <a:endParaRPr lang="en-US"/>
          </a:p>
        </p:txBody>
      </p:sp>
    </p:spTree>
    <p:extLst>
      <p:ext uri="{BB962C8B-B14F-4D97-AF65-F5344CB8AC3E}">
        <p14:creationId xmlns:p14="http://schemas.microsoft.com/office/powerpoint/2010/main" val="1249138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0817D31F-404F-854C-85BD-ACB79D5078ED}" type="slidenum">
              <a:rPr lang="en-US"/>
              <a:pPr/>
              <a:t>‹#›</a:t>
            </a:fld>
            <a:endParaRPr lang="en-US"/>
          </a:p>
        </p:txBody>
      </p:sp>
    </p:spTree>
    <p:extLst>
      <p:ext uri="{BB962C8B-B14F-4D97-AF65-F5344CB8AC3E}">
        <p14:creationId xmlns:p14="http://schemas.microsoft.com/office/powerpoint/2010/main" val="838624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6DD03E0-C212-5B4E-B4CB-4649C72AC24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6.xml"/><Relationship Id="rId5" Type="http://schemas.openxmlformats.org/officeDocument/2006/relationships/image" Target="../media/image10.emf"/><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oleObject" Target="../embeddings/oleObject1.bin"/><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0.emf"/><Relationship Id="rId5" Type="http://schemas.openxmlformats.org/officeDocument/2006/relationships/oleObject" Target="../embeddings/oleObject3.bin"/><Relationship Id="rId4" Type="http://schemas.openxmlformats.org/officeDocument/2006/relationships/image" Target="../media/image19.emf"/></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6.xml"/><Relationship Id="rId4" Type="http://schemas.openxmlformats.org/officeDocument/2006/relationships/image" Target="../media/image27.emf"/></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a:t>CAGI slide pack guidelines</a:t>
            </a:r>
            <a:br>
              <a:rPr lang="en-US" altLang="en-US" sz="4000"/>
            </a:br>
            <a:r>
              <a:rPr lang="en-US" altLang="en-US" sz="1800"/>
              <a:t>I agree to my slides being used according to the following terms: </a:t>
            </a:r>
            <a:r>
              <a:rPr lang="en-US" altLang="en-US" sz="1800" i="1"/>
              <a:t>_______</a:t>
            </a:r>
            <a:r>
              <a:rPr lang="en-US" altLang="en-US" sz="1800" i="1">
                <a:solidFill>
                  <a:srgbClr val="FF3300"/>
                </a:solidFill>
              </a:rPr>
              <a:t>Author Name Here</a:t>
            </a:r>
            <a:r>
              <a:rPr lang="en-US" altLang="en-US" sz="1800" i="1"/>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88817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ctrTitle"/>
          </p:nvPr>
        </p:nvSpPr>
        <p:spPr>
          <a:xfrm>
            <a:off x="0" y="762000"/>
            <a:ext cx="9144000" cy="1143000"/>
          </a:xfrm>
        </p:spPr>
        <p:txBody>
          <a:bodyPr/>
          <a:lstStyle/>
          <a:p>
            <a:r>
              <a:rPr lang="en-US" sz="4000" dirty="0">
                <a:latin typeface="Arial"/>
                <a:cs typeface="Arial"/>
              </a:rPr>
              <a:t>Pyruvate Kinase Challenge Assessment</a:t>
            </a:r>
          </a:p>
        </p:txBody>
      </p:sp>
      <p:pic>
        <p:nvPicPr>
          <p:cNvPr id="2" name="Picture 1" descr="FCCCTempleHealth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4343400"/>
            <a:ext cx="4648200" cy="1660072"/>
          </a:xfrm>
          <a:prstGeom prst="rect">
            <a:avLst/>
          </a:prstGeom>
        </p:spPr>
      </p:pic>
      <p:sp>
        <p:nvSpPr>
          <p:cNvPr id="3" name="TextBox 2"/>
          <p:cNvSpPr txBox="1"/>
          <p:nvPr/>
        </p:nvSpPr>
        <p:spPr>
          <a:xfrm>
            <a:off x="2667000" y="2667000"/>
            <a:ext cx="4191000" cy="1077218"/>
          </a:xfrm>
          <a:prstGeom prst="rect">
            <a:avLst/>
          </a:prstGeom>
          <a:noFill/>
        </p:spPr>
        <p:txBody>
          <a:bodyPr wrap="square" rtlCol="0">
            <a:spAutoFit/>
          </a:bodyPr>
          <a:lstStyle/>
          <a:p>
            <a:pPr algn="ctr"/>
            <a:r>
              <a:rPr lang="en-US" sz="3200" dirty="0"/>
              <a:t>Qifang Xu</a:t>
            </a:r>
          </a:p>
          <a:p>
            <a:pPr algn="ctr"/>
            <a:r>
              <a:rPr lang="en-US" sz="3200" dirty="0"/>
              <a:t>Roland Dunbrack</a:t>
            </a:r>
          </a:p>
        </p:txBody>
      </p:sp>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3684634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a:t>Experiment 1</a:t>
            </a:r>
          </a:p>
        </p:txBody>
      </p:sp>
      <p:sp>
        <p:nvSpPr>
          <p:cNvPr id="3" name="TextBox 2"/>
          <p:cNvSpPr txBox="1"/>
          <p:nvPr/>
        </p:nvSpPr>
        <p:spPr>
          <a:xfrm>
            <a:off x="0" y="990600"/>
            <a:ext cx="9677400" cy="1323439"/>
          </a:xfrm>
          <a:prstGeom prst="rect">
            <a:avLst/>
          </a:prstGeom>
          <a:noFill/>
        </p:spPr>
        <p:txBody>
          <a:bodyPr wrap="square" rtlCol="0">
            <a:spAutoFit/>
          </a:bodyPr>
          <a:lstStyle/>
          <a:p>
            <a:pPr marL="342900" indent="-342900">
              <a:buFont typeface="Arial"/>
              <a:buChar char="•"/>
            </a:pPr>
            <a:r>
              <a:rPr lang="en-US" sz="2000" dirty="0"/>
              <a:t>113 mutations at 9 sites, near allosteric inhibitor, ALA</a:t>
            </a:r>
          </a:p>
          <a:p>
            <a:pPr marL="342900" indent="-342900">
              <a:buFont typeface="Arial"/>
              <a:buChar char="•"/>
            </a:pPr>
            <a:r>
              <a:rPr lang="en-US" sz="2000" dirty="0"/>
              <a:t>R55(1), S56(1), </a:t>
            </a:r>
            <a:r>
              <a:rPr lang="en-US" sz="2000" dirty="0">
                <a:solidFill>
                  <a:srgbClr val="FF0000"/>
                </a:solidFill>
              </a:rPr>
              <a:t>N82(4)</a:t>
            </a:r>
            <a:r>
              <a:rPr lang="en-US" sz="2000" dirty="0"/>
              <a:t>, R118(0), H476(0), V481(0), F482(0), </a:t>
            </a:r>
            <a:r>
              <a:rPr lang="en-US" sz="2000" dirty="0">
                <a:solidFill>
                  <a:srgbClr val="FF0000"/>
                </a:solidFill>
              </a:rPr>
              <a:t>P483(10/11)</a:t>
            </a:r>
            <a:r>
              <a:rPr lang="en-US" sz="2000" dirty="0"/>
              <a:t>, F514(1), </a:t>
            </a:r>
            <a:r>
              <a:rPr lang="en-US" sz="2000" dirty="0">
                <a:solidFill>
                  <a:srgbClr val="FF0000"/>
                </a:solidFill>
              </a:rPr>
              <a:t>V481(6/14)</a:t>
            </a:r>
          </a:p>
          <a:p>
            <a:pPr marL="342900" indent="-342900">
              <a:buFont typeface="Arial"/>
              <a:buChar char="•"/>
            </a:pPr>
            <a:r>
              <a:rPr lang="en-US" sz="2000" dirty="0"/>
              <a:t>90 active (80%), 23 inactive (20%)</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3</a:t>
            </a:fld>
            <a:endParaRPr lang="en-US" dirty="0"/>
          </a:p>
        </p:txBody>
      </p:sp>
      <p:pic>
        <p:nvPicPr>
          <p:cNvPr id="5" name="Picture 4" descr="4ip7 ALA from 2g50 KPYM_RABIT.png"/>
          <p:cNvPicPr>
            <a:picLocks noChangeAspect="1"/>
          </p:cNvPicPr>
          <p:nvPr/>
        </p:nvPicPr>
        <p:blipFill rotWithShape="1">
          <a:blip r:embed="rId2">
            <a:extLst>
              <a:ext uri="{28A0092B-C50C-407E-A947-70E740481C1C}">
                <a14:useLocalDpi xmlns:a14="http://schemas.microsoft.com/office/drawing/2010/main" val="0"/>
              </a:ext>
            </a:extLst>
          </a:blip>
          <a:srcRect l="6535" t="3246" r="6209" b="7942"/>
          <a:stretch/>
        </p:blipFill>
        <p:spPr>
          <a:xfrm>
            <a:off x="1828800" y="2362200"/>
            <a:ext cx="5334000" cy="3855662"/>
          </a:xfrm>
          <a:prstGeom prst="rect">
            <a:avLst/>
          </a:prstGeom>
        </p:spPr>
      </p:pic>
      <p:sp>
        <p:nvSpPr>
          <p:cNvPr id="6" name="TextBox 5"/>
          <p:cNvSpPr txBox="1"/>
          <p:nvPr/>
        </p:nvSpPr>
        <p:spPr>
          <a:xfrm>
            <a:off x="990600" y="6096000"/>
            <a:ext cx="7543800" cy="400110"/>
          </a:xfrm>
          <a:prstGeom prst="rect">
            <a:avLst/>
          </a:prstGeom>
          <a:noFill/>
        </p:spPr>
        <p:txBody>
          <a:bodyPr wrap="square" rtlCol="0">
            <a:spAutoFit/>
          </a:bodyPr>
          <a:lstStyle/>
          <a:p>
            <a:r>
              <a:rPr lang="en-US" sz="2000" dirty="0">
                <a:solidFill>
                  <a:srgbClr val="FF0000"/>
                </a:solidFill>
              </a:rPr>
              <a:t>KPYR_HUMAN (PDB:4ip7), ALA from KPYM_RABIT (PDB:2g50)</a:t>
            </a:r>
          </a:p>
        </p:txBody>
      </p:sp>
      <p:sp>
        <p:nvSpPr>
          <p:cNvPr id="7"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3321813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685800"/>
          </a:xfrm>
        </p:spPr>
        <p:txBody>
          <a:bodyPr/>
          <a:lstStyle/>
          <a:p>
            <a:r>
              <a:rPr lang="en-US" dirty="0"/>
              <a:t>Experiment 2</a:t>
            </a:r>
          </a:p>
        </p:txBody>
      </p:sp>
      <p:sp>
        <p:nvSpPr>
          <p:cNvPr id="3" name="TextBox 2"/>
          <p:cNvSpPr txBox="1"/>
          <p:nvPr/>
        </p:nvSpPr>
        <p:spPr>
          <a:xfrm>
            <a:off x="152400" y="990600"/>
            <a:ext cx="8839200" cy="461665"/>
          </a:xfrm>
          <a:prstGeom prst="rect">
            <a:avLst/>
          </a:prstGeom>
          <a:noFill/>
        </p:spPr>
        <p:txBody>
          <a:bodyPr wrap="square" rtlCol="0">
            <a:spAutoFit/>
          </a:bodyPr>
          <a:lstStyle/>
          <a:p>
            <a:pPr marL="342900" indent="-342900">
              <a:buFont typeface="Arial"/>
              <a:buChar char="•"/>
            </a:pPr>
            <a:r>
              <a:rPr lang="en-US" dirty="0"/>
              <a:t>Mutation to ALA: 382 active (90%), 44 inactive (10%)</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4</a:t>
            </a:fld>
            <a:endParaRPr lang="en-US" dirty="0"/>
          </a:p>
        </p:txBody>
      </p:sp>
      <p:pic>
        <p:nvPicPr>
          <p:cNvPr id="5" name="Picture 4" descr="4ip7 KPYR_HUMAN Exp2 ALA no activity mutations.png"/>
          <p:cNvPicPr>
            <a:picLocks noChangeAspect="1"/>
          </p:cNvPicPr>
          <p:nvPr/>
        </p:nvPicPr>
        <p:blipFill rotWithShape="1">
          <a:blip r:embed="rId2">
            <a:extLst>
              <a:ext uri="{28A0092B-C50C-407E-A947-70E740481C1C}">
                <a14:useLocalDpi xmlns:a14="http://schemas.microsoft.com/office/drawing/2010/main" val="0"/>
              </a:ext>
            </a:extLst>
          </a:blip>
          <a:srcRect l="1852" t="8932" b="10675"/>
          <a:stretch/>
        </p:blipFill>
        <p:spPr>
          <a:xfrm>
            <a:off x="1600200" y="1828800"/>
            <a:ext cx="5486400" cy="4493855"/>
          </a:xfrm>
          <a:prstGeom prst="rect">
            <a:avLst/>
          </a:prstGeom>
        </p:spPr>
      </p:pic>
      <p:sp>
        <p:nvSpPr>
          <p:cNvPr id="6"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1583765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5</a:t>
            </a:fld>
            <a:endParaRPr lang="en-US" dirty="0"/>
          </a:p>
        </p:txBody>
      </p:sp>
      <p:sp>
        <p:nvSpPr>
          <p:cNvPr id="7"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
        <p:nvSpPr>
          <p:cNvPr id="8" name="Line 7"/>
          <p:cNvSpPr>
            <a:spLocks noChangeShapeType="1"/>
          </p:cNvSpPr>
          <p:nvPr/>
        </p:nvSpPr>
        <p:spPr bwMode="auto">
          <a:xfrm>
            <a:off x="1" y="0"/>
            <a:ext cx="9144000" cy="6858012"/>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611609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6</a:t>
            </a:fld>
            <a:endParaRPr lang="en-US" dirty="0"/>
          </a:p>
        </p:txBody>
      </p:sp>
      <p:sp>
        <p:nvSpPr>
          <p:cNvPr id="7"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
        <p:nvSpPr>
          <p:cNvPr id="8" name="Line 7"/>
          <p:cNvSpPr>
            <a:spLocks noChangeShapeType="1"/>
          </p:cNvSpPr>
          <p:nvPr/>
        </p:nvSpPr>
        <p:spPr bwMode="auto">
          <a:xfrm>
            <a:off x="1" y="76188"/>
            <a:ext cx="9144000" cy="6858012"/>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611609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685800"/>
          </a:xfrm>
        </p:spPr>
        <p:txBody>
          <a:bodyPr/>
          <a:lstStyle/>
          <a:p>
            <a:r>
              <a:rPr lang="en-US" sz="4000" dirty="0"/>
              <a:t>Experiment 1: Enzyme Activity</a:t>
            </a:r>
          </a:p>
        </p:txBody>
      </p:sp>
      <p:sp>
        <p:nvSpPr>
          <p:cNvPr id="3" name="TextBox 2"/>
          <p:cNvSpPr txBox="1"/>
          <p:nvPr/>
        </p:nvSpPr>
        <p:spPr>
          <a:xfrm>
            <a:off x="152400" y="762000"/>
            <a:ext cx="8839200" cy="461665"/>
          </a:xfrm>
          <a:prstGeom prst="rect">
            <a:avLst/>
          </a:prstGeom>
          <a:noFill/>
        </p:spPr>
        <p:txBody>
          <a:bodyPr wrap="square" rtlCol="0">
            <a:spAutoFit/>
          </a:bodyPr>
          <a:lstStyle/>
          <a:p>
            <a:pPr algn="ctr"/>
            <a:r>
              <a:rPr lang="en-US" dirty="0">
                <a:solidFill>
                  <a:srgbClr val="FF0000"/>
                </a:solidFill>
              </a:rPr>
              <a:t>Using cutoff 0.5 for groups 53 and 54</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7</a:t>
            </a:fld>
            <a:endParaRPr lang="en-US" dirty="0"/>
          </a:p>
        </p:txBody>
      </p:sp>
      <p:pic>
        <p:nvPicPr>
          <p:cNvPr id="5" name="Picture 4" descr="Exp1_binary_groups2.png"/>
          <p:cNvPicPr>
            <a:picLocks noChangeAspect="1"/>
          </p:cNvPicPr>
          <p:nvPr/>
        </p:nvPicPr>
        <p:blipFill rotWithShape="1">
          <a:blip r:embed="rId2">
            <a:extLst>
              <a:ext uri="{28A0092B-C50C-407E-A947-70E740481C1C}">
                <a14:useLocalDpi xmlns:a14="http://schemas.microsoft.com/office/drawing/2010/main" val="0"/>
              </a:ext>
            </a:extLst>
          </a:blip>
          <a:srcRect t="11029" r="11111"/>
          <a:stretch/>
        </p:blipFill>
        <p:spPr>
          <a:xfrm>
            <a:off x="0" y="1434352"/>
            <a:ext cx="8128000" cy="5423647"/>
          </a:xfrm>
          <a:prstGeom prst="rect">
            <a:avLst/>
          </a:prstGeom>
        </p:spPr>
      </p:pic>
      <p:pic>
        <p:nvPicPr>
          <p:cNvPr id="6" name="Picture 5" descr="Exp1_binary_groups2.png"/>
          <p:cNvPicPr>
            <a:picLocks noChangeAspect="1"/>
          </p:cNvPicPr>
          <p:nvPr/>
        </p:nvPicPr>
        <p:blipFill rotWithShape="1">
          <a:blip r:embed="rId2">
            <a:extLst>
              <a:ext uri="{28A0092B-C50C-407E-A947-70E740481C1C}">
                <a14:useLocalDpi xmlns:a14="http://schemas.microsoft.com/office/drawing/2010/main" val="0"/>
              </a:ext>
            </a:extLst>
          </a:blip>
          <a:srcRect l="28775" t="8358"/>
          <a:stretch/>
        </p:blipFill>
        <p:spPr>
          <a:xfrm>
            <a:off x="1828800" y="1271494"/>
            <a:ext cx="6512859" cy="5586506"/>
          </a:xfrm>
          <a:prstGeom prst="rect">
            <a:avLst/>
          </a:prstGeom>
        </p:spPr>
      </p:pic>
      <p:sp>
        <p:nvSpPr>
          <p:cNvPr id="7" name="Up Arrow 6"/>
          <p:cNvSpPr/>
          <p:nvPr/>
        </p:nvSpPr>
        <p:spPr>
          <a:xfrm>
            <a:off x="5486400" y="6324600"/>
            <a:ext cx="381000" cy="457200"/>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181600" y="2590800"/>
            <a:ext cx="914400" cy="3810000"/>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685800"/>
          </a:xfrm>
        </p:spPr>
        <p:txBody>
          <a:bodyPr/>
          <a:lstStyle/>
          <a:p>
            <a:r>
              <a:rPr lang="en-US" dirty="0"/>
              <a:t>Experiment 2</a:t>
            </a:r>
          </a:p>
        </p:txBody>
      </p:sp>
      <p:sp>
        <p:nvSpPr>
          <p:cNvPr id="4" name="Slide Number Placeholder 3"/>
          <p:cNvSpPr>
            <a:spLocks noGrp="1"/>
          </p:cNvSpPr>
          <p:nvPr>
            <p:ph type="sldNum" sz="quarter" idx="12"/>
          </p:nvPr>
        </p:nvSpPr>
        <p:spPr>
          <a:xfrm>
            <a:off x="6934200" y="6400800"/>
            <a:ext cx="1905000" cy="457200"/>
          </a:xfrm>
        </p:spPr>
        <p:txBody>
          <a:bodyPr/>
          <a:lstStyle/>
          <a:p>
            <a:fld id="{6AB731A8-D2AA-4C49-B749-6A62528463DE}" type="slidenum">
              <a:rPr lang="en-US" smtClean="0"/>
              <a:pPr/>
              <a:t>8</a:t>
            </a:fld>
            <a:endParaRPr lang="en-US" dirty="0"/>
          </a:p>
        </p:txBody>
      </p:sp>
      <p:sp>
        <p:nvSpPr>
          <p:cNvPr id="5" name="TextBox 4"/>
          <p:cNvSpPr txBox="1"/>
          <p:nvPr/>
        </p:nvSpPr>
        <p:spPr>
          <a:xfrm>
            <a:off x="0" y="838200"/>
            <a:ext cx="8839200" cy="461665"/>
          </a:xfrm>
          <a:prstGeom prst="rect">
            <a:avLst/>
          </a:prstGeom>
          <a:noFill/>
        </p:spPr>
        <p:txBody>
          <a:bodyPr wrap="square" rtlCol="0">
            <a:spAutoFit/>
          </a:bodyPr>
          <a:lstStyle/>
          <a:p>
            <a:pPr algn="ctr"/>
            <a:r>
              <a:rPr lang="en-US" dirty="0">
                <a:solidFill>
                  <a:srgbClr val="FF0000"/>
                </a:solidFill>
              </a:rPr>
              <a:t>Using cutoff 0.5 for groups 53 and 54</a:t>
            </a:r>
          </a:p>
        </p:txBody>
      </p:sp>
      <p:pic>
        <p:nvPicPr>
          <p:cNvPr id="6" name="Picture 5" descr="Exp2_binary_groups2.png"/>
          <p:cNvPicPr>
            <a:picLocks noChangeAspect="1"/>
          </p:cNvPicPr>
          <p:nvPr/>
        </p:nvPicPr>
        <p:blipFill rotWithShape="1">
          <a:blip r:embed="rId2">
            <a:extLst>
              <a:ext uri="{28A0092B-C50C-407E-A947-70E740481C1C}">
                <a14:useLocalDpi xmlns:a14="http://schemas.microsoft.com/office/drawing/2010/main" val="0"/>
              </a:ext>
            </a:extLst>
          </a:blip>
          <a:srcRect t="12255" r="80065"/>
          <a:stretch/>
        </p:blipFill>
        <p:spPr>
          <a:xfrm>
            <a:off x="691776" y="1509059"/>
            <a:ext cx="1822824" cy="5348941"/>
          </a:xfrm>
          <a:prstGeom prst="rect">
            <a:avLst/>
          </a:prstGeom>
        </p:spPr>
      </p:pic>
      <p:pic>
        <p:nvPicPr>
          <p:cNvPr id="7" name="Picture 6" descr="Exp2_binary_groups2.png"/>
          <p:cNvPicPr>
            <a:picLocks noChangeAspect="1"/>
          </p:cNvPicPr>
          <p:nvPr/>
        </p:nvPicPr>
        <p:blipFill rotWithShape="1">
          <a:blip r:embed="rId2">
            <a:extLst>
              <a:ext uri="{28A0092B-C50C-407E-A947-70E740481C1C}">
                <a14:useLocalDpi xmlns:a14="http://schemas.microsoft.com/office/drawing/2010/main" val="0"/>
              </a:ext>
            </a:extLst>
          </a:blip>
          <a:srcRect l="28693" t="9314" r="4641"/>
          <a:stretch/>
        </p:blipFill>
        <p:spPr>
          <a:xfrm>
            <a:off x="2492188" y="1329764"/>
            <a:ext cx="6096000" cy="5528235"/>
          </a:xfrm>
          <a:prstGeom prst="rect">
            <a:avLst/>
          </a:prstGeom>
        </p:spPr>
      </p:pic>
      <p:sp>
        <p:nvSpPr>
          <p:cNvPr id="8" name="Up Arrow 7"/>
          <p:cNvSpPr/>
          <p:nvPr/>
        </p:nvSpPr>
        <p:spPr>
          <a:xfrm>
            <a:off x="6172200" y="6324600"/>
            <a:ext cx="381000" cy="457200"/>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867400" y="2590800"/>
            <a:ext cx="914400" cy="3810000"/>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685800"/>
          </a:xfrm>
        </p:spPr>
        <p:txBody>
          <a:bodyPr/>
          <a:lstStyle/>
          <a:p>
            <a:r>
              <a:rPr lang="en-US" sz="3200" dirty="0"/>
              <a:t>Cutoffs by Density for Groups 53 and 54</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9</a:t>
            </a:fld>
            <a:endParaRPr lang="en-US" dirty="0"/>
          </a:p>
        </p:txBody>
      </p:sp>
      <p:pic>
        <p:nvPicPr>
          <p:cNvPr id="5" name="Picture 4" descr="group53exp1 density red 0 black 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143000"/>
            <a:ext cx="3173896" cy="2743200"/>
          </a:xfrm>
          <a:prstGeom prst="rect">
            <a:avLst/>
          </a:prstGeom>
        </p:spPr>
      </p:pic>
      <p:pic>
        <p:nvPicPr>
          <p:cNvPr id="6" name="Picture 5" descr="group53exp2 density red 0 black 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143000"/>
            <a:ext cx="3173896" cy="2743200"/>
          </a:xfrm>
          <a:prstGeom prst="rect">
            <a:avLst/>
          </a:prstGeom>
        </p:spPr>
      </p:pic>
      <p:pic>
        <p:nvPicPr>
          <p:cNvPr id="7" name="Picture 6" descr="group54exp1 density red 0 black 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3962400"/>
            <a:ext cx="3173896" cy="2743200"/>
          </a:xfrm>
          <a:prstGeom prst="rect">
            <a:avLst/>
          </a:prstGeom>
        </p:spPr>
      </p:pic>
      <p:pic>
        <p:nvPicPr>
          <p:cNvPr id="8" name="Picture 7" descr="group54exp2 density red 0 black 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3962400"/>
            <a:ext cx="3173896" cy="2743200"/>
          </a:xfrm>
          <a:prstGeom prst="rect">
            <a:avLst/>
          </a:prstGeom>
        </p:spPr>
      </p:pic>
      <p:sp>
        <p:nvSpPr>
          <p:cNvPr id="9" name="Down Arrow 8"/>
          <p:cNvSpPr/>
          <p:nvPr/>
        </p:nvSpPr>
        <p:spPr>
          <a:xfrm>
            <a:off x="2438400" y="1447800"/>
            <a:ext cx="228600" cy="53340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Down Arrow 9"/>
          <p:cNvSpPr/>
          <p:nvPr/>
        </p:nvSpPr>
        <p:spPr>
          <a:xfrm>
            <a:off x="6660777" y="1337236"/>
            <a:ext cx="228600" cy="53340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Down Arrow 10"/>
          <p:cNvSpPr/>
          <p:nvPr/>
        </p:nvSpPr>
        <p:spPr>
          <a:xfrm>
            <a:off x="3048000" y="5334000"/>
            <a:ext cx="228600" cy="53340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Down Arrow 11"/>
          <p:cNvSpPr/>
          <p:nvPr/>
        </p:nvSpPr>
        <p:spPr>
          <a:xfrm>
            <a:off x="6296211" y="4394200"/>
            <a:ext cx="228600" cy="53340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
        <p:nvSpPr>
          <p:cNvPr id="3" name="TextBox 2"/>
          <p:cNvSpPr txBox="1"/>
          <p:nvPr/>
        </p:nvSpPr>
        <p:spPr>
          <a:xfrm>
            <a:off x="152400" y="1752600"/>
            <a:ext cx="1447800" cy="830997"/>
          </a:xfrm>
          <a:prstGeom prst="rect">
            <a:avLst/>
          </a:prstGeom>
          <a:noFill/>
        </p:spPr>
        <p:txBody>
          <a:bodyPr wrap="square" rtlCol="0">
            <a:spAutoFit/>
          </a:bodyPr>
          <a:lstStyle/>
          <a:p>
            <a:pPr algn="ctr"/>
            <a:r>
              <a:rPr lang="en-US" dirty="0">
                <a:solidFill>
                  <a:srgbClr val="FF0000"/>
                </a:solidFill>
              </a:rPr>
              <a:t>Group 53</a:t>
            </a:r>
          </a:p>
        </p:txBody>
      </p:sp>
      <p:sp>
        <p:nvSpPr>
          <p:cNvPr id="14" name="TextBox 13"/>
          <p:cNvSpPr txBox="1"/>
          <p:nvPr/>
        </p:nvSpPr>
        <p:spPr>
          <a:xfrm>
            <a:off x="152400" y="4876800"/>
            <a:ext cx="1447800" cy="830997"/>
          </a:xfrm>
          <a:prstGeom prst="rect">
            <a:avLst/>
          </a:prstGeom>
          <a:noFill/>
        </p:spPr>
        <p:txBody>
          <a:bodyPr wrap="square" rtlCol="0">
            <a:spAutoFit/>
          </a:bodyPr>
          <a:lstStyle/>
          <a:p>
            <a:pPr algn="ctr"/>
            <a:r>
              <a:rPr lang="en-US" dirty="0">
                <a:solidFill>
                  <a:srgbClr val="FF0000"/>
                </a:solidFill>
              </a:rPr>
              <a:t>Group 54</a:t>
            </a:r>
          </a:p>
        </p:txBody>
      </p:sp>
      <p:sp>
        <p:nvSpPr>
          <p:cNvPr id="15" name="TextBox 14"/>
          <p:cNvSpPr txBox="1"/>
          <p:nvPr/>
        </p:nvSpPr>
        <p:spPr>
          <a:xfrm>
            <a:off x="1905000" y="762000"/>
            <a:ext cx="1828800" cy="369332"/>
          </a:xfrm>
          <a:prstGeom prst="rect">
            <a:avLst/>
          </a:prstGeom>
          <a:noFill/>
        </p:spPr>
        <p:txBody>
          <a:bodyPr wrap="square" rtlCol="0">
            <a:spAutoFit/>
          </a:bodyPr>
          <a:lstStyle/>
          <a:p>
            <a:pPr algn="ctr"/>
            <a:r>
              <a:rPr lang="en-US" sz="1800" dirty="0">
                <a:solidFill>
                  <a:srgbClr val="FF0000"/>
                </a:solidFill>
              </a:rPr>
              <a:t>Experiment 1</a:t>
            </a:r>
          </a:p>
        </p:txBody>
      </p:sp>
      <p:sp>
        <p:nvSpPr>
          <p:cNvPr id="16" name="TextBox 15"/>
          <p:cNvSpPr txBox="1"/>
          <p:nvPr/>
        </p:nvSpPr>
        <p:spPr>
          <a:xfrm>
            <a:off x="5334000" y="762000"/>
            <a:ext cx="1828800" cy="369332"/>
          </a:xfrm>
          <a:prstGeom prst="rect">
            <a:avLst/>
          </a:prstGeom>
          <a:noFill/>
        </p:spPr>
        <p:txBody>
          <a:bodyPr wrap="square" rtlCol="0">
            <a:spAutoFit/>
          </a:bodyPr>
          <a:lstStyle/>
          <a:p>
            <a:pPr algn="ctr"/>
            <a:r>
              <a:rPr lang="en-US" sz="1800" dirty="0">
                <a:solidFill>
                  <a:srgbClr val="FF0000"/>
                </a:solidFill>
              </a:rPr>
              <a:t>Experiment 2</a:t>
            </a:r>
          </a:p>
        </p:txBody>
      </p:sp>
    </p:spTree>
    <p:extLst>
      <p:ext uri="{BB962C8B-B14F-4D97-AF65-F5344CB8AC3E}">
        <p14:creationId xmlns:p14="http://schemas.microsoft.com/office/powerpoint/2010/main" val="2337822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sz="3600" dirty="0"/>
              <a:t>Enzyme Activity Balanced Accuracy</a:t>
            </a:r>
          </a:p>
        </p:txBody>
      </p:sp>
      <p:sp>
        <p:nvSpPr>
          <p:cNvPr id="3" name="TextBox 2"/>
          <p:cNvSpPr txBox="1"/>
          <p:nvPr/>
        </p:nvSpPr>
        <p:spPr>
          <a:xfrm>
            <a:off x="32871" y="1219200"/>
            <a:ext cx="9220200" cy="830997"/>
          </a:xfrm>
          <a:prstGeom prst="rect">
            <a:avLst/>
          </a:prstGeom>
          <a:noFill/>
        </p:spPr>
        <p:txBody>
          <a:bodyPr wrap="square" rtlCol="0">
            <a:spAutoFit/>
          </a:bodyPr>
          <a:lstStyle/>
          <a:p>
            <a:pPr marL="342900" indent="-342900">
              <a:buFont typeface="Arial"/>
              <a:buChar char="•"/>
            </a:pPr>
            <a:r>
              <a:rPr lang="en-US" dirty="0" err="1">
                <a:solidFill>
                  <a:srgbClr val="FF0000"/>
                </a:solidFill>
              </a:rPr>
              <a:t>OptCutoff</a:t>
            </a:r>
            <a:r>
              <a:rPr lang="en-US" dirty="0">
                <a:solidFill>
                  <a:srgbClr val="FF0000"/>
                </a:solidFill>
              </a:rPr>
              <a:t> – determined as highest BACC possible</a:t>
            </a:r>
          </a:p>
          <a:p>
            <a:pPr marL="342900" indent="-342900">
              <a:buFont typeface="Arial"/>
              <a:buChar char="•"/>
            </a:pPr>
            <a:r>
              <a:rPr lang="en-US" dirty="0" err="1">
                <a:solidFill>
                  <a:srgbClr val="FF0000"/>
                </a:solidFill>
              </a:rPr>
              <a:t>DensCutoff</a:t>
            </a:r>
            <a:r>
              <a:rPr lang="en-US" dirty="0">
                <a:solidFill>
                  <a:srgbClr val="FF0000"/>
                </a:solidFill>
              </a:rPr>
              <a:t> – determined as minimum density between modes</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10</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454335188"/>
              </p:ext>
            </p:extLst>
          </p:nvPr>
        </p:nvGraphicFramePr>
        <p:xfrm>
          <a:off x="228600" y="2362200"/>
          <a:ext cx="10209320" cy="1905000"/>
        </p:xfrm>
        <a:graphic>
          <a:graphicData uri="http://schemas.openxmlformats.org/presentationml/2006/ole">
            <mc:AlternateContent xmlns:mc="http://schemas.openxmlformats.org/markup-compatibility/2006">
              <mc:Choice xmlns:v="urn:schemas-microsoft-com:vml" Requires="v">
                <p:oleObj spid="_x0000_s1082" name="Document" r:id="rId3" imgW="7010400" imgH="1308100" progId="Word.Document.12">
                  <p:embed/>
                </p:oleObj>
              </mc:Choice>
              <mc:Fallback>
                <p:oleObj name="Document" r:id="rId3" imgW="7010400" imgH="1308100" progId="Word.Document.12">
                  <p:embed/>
                  <p:pic>
                    <p:nvPicPr>
                      <p:cNvPr id="0" name=""/>
                      <p:cNvPicPr/>
                      <p:nvPr/>
                    </p:nvPicPr>
                    <p:blipFill>
                      <a:blip r:embed="rId4"/>
                      <a:stretch>
                        <a:fillRect/>
                      </a:stretch>
                    </p:blipFill>
                    <p:spPr>
                      <a:xfrm>
                        <a:off x="228600" y="2362200"/>
                        <a:ext cx="10209320" cy="1905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137830573"/>
              </p:ext>
            </p:extLst>
          </p:nvPr>
        </p:nvGraphicFramePr>
        <p:xfrm>
          <a:off x="2667000" y="4191000"/>
          <a:ext cx="3200400" cy="840783"/>
        </p:xfrm>
        <a:graphic>
          <a:graphicData uri="http://schemas.openxmlformats.org/presentationml/2006/ole">
            <mc:AlternateContent xmlns:mc="http://schemas.openxmlformats.org/markup-compatibility/2006">
              <mc:Choice xmlns:v="urn:schemas-microsoft-com:vml" Requires="v">
                <p:oleObj spid="_x0000_s1083" name="Equation" r:id="rId5" imgW="1498600" imgH="393700" progId="Equation.DSMT4">
                  <p:embed/>
                </p:oleObj>
              </mc:Choice>
              <mc:Fallback>
                <p:oleObj name="Equation" r:id="rId5" imgW="1498600" imgH="393700" progId="Equation.DSMT4">
                  <p:embed/>
                  <p:pic>
                    <p:nvPicPr>
                      <p:cNvPr id="0" name=""/>
                      <p:cNvPicPr/>
                      <p:nvPr/>
                    </p:nvPicPr>
                    <p:blipFill>
                      <a:blip r:embed="rId6"/>
                      <a:stretch>
                        <a:fillRect/>
                      </a:stretch>
                    </p:blipFill>
                    <p:spPr>
                      <a:xfrm>
                        <a:off x="2667000" y="4191000"/>
                        <a:ext cx="3200400" cy="840783"/>
                      </a:xfrm>
                      <a:prstGeom prst="rect">
                        <a:avLst/>
                      </a:prstGeom>
                    </p:spPr>
                  </p:pic>
                </p:oleObj>
              </mc:Fallback>
            </mc:AlternateContent>
          </a:graphicData>
        </a:graphic>
      </p:graphicFrame>
      <p:sp>
        <p:nvSpPr>
          <p:cNvPr id="7" name="Rectangle 6"/>
          <p:cNvSpPr/>
          <p:nvPr/>
        </p:nvSpPr>
        <p:spPr>
          <a:xfrm>
            <a:off x="0" y="4953000"/>
            <a:ext cx="8839200" cy="1477328"/>
          </a:xfrm>
          <a:prstGeom prst="rect">
            <a:avLst/>
          </a:prstGeom>
        </p:spPr>
        <p:txBody>
          <a:bodyPr wrap="square">
            <a:spAutoFit/>
          </a:bodyPr>
          <a:lstStyle/>
          <a:p>
            <a:pPr marL="285750" indent="-285750">
              <a:buFont typeface="Arial"/>
              <a:buChar char="•"/>
            </a:pPr>
            <a:r>
              <a:rPr lang="en-US" sz="1800" b="1" dirty="0"/>
              <a:t>Group 53 performs well in both experiments</a:t>
            </a:r>
          </a:p>
          <a:p>
            <a:pPr marL="285750" indent="-285750">
              <a:buFont typeface="Arial"/>
              <a:buChar char="•"/>
            </a:pPr>
            <a:r>
              <a:rPr lang="en-US" sz="1800" b="1" dirty="0"/>
              <a:t>Group 56_1 performs well only in the first experiment but not in the second</a:t>
            </a:r>
          </a:p>
          <a:p>
            <a:pPr marL="285750" indent="-285750">
              <a:buFont typeface="Arial"/>
              <a:buChar char="•"/>
            </a:pPr>
            <a:r>
              <a:rPr lang="en-US" sz="1800" b="1" dirty="0"/>
              <a:t>Group 54 performs better if the cutoff is chosen for them optimally given the data, but not very well if the bimodal distribution is used to choose a cutoff at the minimum between modes. </a:t>
            </a:r>
          </a:p>
        </p:txBody>
      </p:sp>
      <p:sp>
        <p:nvSpPr>
          <p:cNvPr id="8"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sz="4000" dirty="0" err="1"/>
              <a:t>QaxAla</a:t>
            </a:r>
            <a:r>
              <a:rPr lang="en-US" sz="4000" dirty="0"/>
              <a:t> Experimental Densities</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11</a:t>
            </a:fld>
            <a:endParaRPr lang="en-US" dirty="0"/>
          </a:p>
        </p:txBody>
      </p:sp>
      <p:pic>
        <p:nvPicPr>
          <p:cNvPr id="5" name="Picture 4" descr="Exp1 exp QaxAla density.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1371600"/>
            <a:ext cx="4737100" cy="4305300"/>
          </a:xfrm>
          <a:prstGeom prst="rect">
            <a:avLst/>
          </a:prstGeom>
        </p:spPr>
      </p:pic>
      <p:pic>
        <p:nvPicPr>
          <p:cNvPr id="6" name="Picture 5" descr="Exp2 exp QaxAla density.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9300" y="1371600"/>
            <a:ext cx="4737100" cy="4305300"/>
          </a:xfrm>
          <a:prstGeom prst="rect">
            <a:avLst/>
          </a:prstGeom>
        </p:spPr>
      </p:pic>
      <p:sp>
        <p:nvSpPr>
          <p:cNvPr id="7" name="TextBox 6"/>
          <p:cNvSpPr txBox="1"/>
          <p:nvPr/>
        </p:nvSpPr>
        <p:spPr>
          <a:xfrm>
            <a:off x="228600" y="5791200"/>
            <a:ext cx="8991600" cy="707886"/>
          </a:xfrm>
          <a:prstGeom prst="rect">
            <a:avLst/>
          </a:prstGeom>
          <a:noFill/>
        </p:spPr>
        <p:txBody>
          <a:bodyPr wrap="square" rtlCol="0">
            <a:spAutoFit/>
          </a:bodyPr>
          <a:lstStyle/>
          <a:p>
            <a:r>
              <a:rPr lang="en-US" sz="2000" dirty="0"/>
              <a:t>Experiment 1 (#</a:t>
            </a:r>
            <a:r>
              <a:rPr lang="en-US" sz="2000" dirty="0" err="1"/>
              <a:t>Qax</a:t>
            </a:r>
            <a:r>
              <a:rPr lang="en-US" sz="2000" dirty="0"/>
              <a:t>&lt;1/Total): F482(4/13)  </a:t>
            </a:r>
            <a:r>
              <a:rPr lang="en-US" sz="2000" dirty="0">
                <a:solidFill>
                  <a:srgbClr val="FF0000"/>
                </a:solidFill>
              </a:rPr>
              <a:t>F514(11/12)  </a:t>
            </a:r>
            <a:r>
              <a:rPr lang="en-US" sz="2000" dirty="0"/>
              <a:t>H476(1/5)  </a:t>
            </a:r>
            <a:r>
              <a:rPr lang="en-US" sz="2000" dirty="0">
                <a:solidFill>
                  <a:srgbClr val="FF0000"/>
                </a:solidFill>
              </a:rPr>
              <a:t>N82(6/8)</a:t>
            </a:r>
            <a:r>
              <a:rPr lang="en-US" sz="2000" dirty="0"/>
              <a:t>  </a:t>
            </a:r>
            <a:r>
              <a:rPr lang="en-US" sz="2000" dirty="0">
                <a:solidFill>
                  <a:srgbClr val="FF0000"/>
                </a:solidFill>
              </a:rPr>
              <a:t>R118(15/15)    </a:t>
            </a:r>
            <a:r>
              <a:rPr lang="en-US" sz="2000" dirty="0">
                <a:solidFill>
                  <a:srgbClr val="000000"/>
                </a:solidFill>
              </a:rPr>
              <a:t>R55(4/10)</a:t>
            </a:r>
            <a:r>
              <a:rPr lang="en-US" sz="2000" dirty="0">
                <a:solidFill>
                  <a:srgbClr val="FF0000"/>
                </a:solidFill>
              </a:rPr>
              <a:t>  S56(8/8)  V481(6/7)</a:t>
            </a:r>
            <a:endParaRPr lang="en-US" sz="2000" dirty="0"/>
          </a:p>
        </p:txBody>
      </p:sp>
      <p:sp>
        <p:nvSpPr>
          <p:cNvPr id="8" name="Text Box 6"/>
          <p:cNvSpPr txBox="1">
            <a:spLocks noChangeArrowheads="1"/>
          </p:cNvSpPr>
          <p:nvPr/>
        </p:nvSpPr>
        <p:spPr bwMode="auto">
          <a:xfrm>
            <a:off x="1447800" y="66264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685800"/>
          </a:xfrm>
        </p:spPr>
        <p:txBody>
          <a:bodyPr/>
          <a:lstStyle/>
          <a:p>
            <a:r>
              <a:rPr lang="en-US" dirty="0" err="1"/>
              <a:t>QaxAla</a:t>
            </a:r>
            <a:r>
              <a:rPr lang="en-US" dirty="0"/>
              <a:t> Predicted Densities</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12</a:t>
            </a:fld>
            <a:endParaRPr lang="en-US" dirty="0"/>
          </a:p>
        </p:txBody>
      </p:sp>
      <p:pic>
        <p:nvPicPr>
          <p:cNvPr id="7" name="Picture 6" descr="exp1 density qaxala per group.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066800"/>
            <a:ext cx="8864600" cy="2819400"/>
          </a:xfrm>
          <a:prstGeom prst="rect">
            <a:avLst/>
          </a:prstGeom>
        </p:spPr>
      </p:pic>
      <p:pic>
        <p:nvPicPr>
          <p:cNvPr id="8" name="Picture 7" descr="exp2 density qaxala per group.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918" y="3810000"/>
            <a:ext cx="8864600" cy="2819400"/>
          </a:xfrm>
          <a:prstGeom prst="rect">
            <a:avLst/>
          </a:prstGeom>
        </p:spPr>
      </p:pic>
      <p:sp>
        <p:nvSpPr>
          <p:cNvPr id="6"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sz="3600" dirty="0"/>
              <a:t>Predicted vs Experimental </a:t>
            </a:r>
            <a:r>
              <a:rPr lang="en-US" sz="3600" dirty="0" err="1"/>
              <a:t>QaxAla</a:t>
            </a:r>
            <a:endParaRPr lang="en-US" sz="3600"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13</a:t>
            </a:fld>
            <a:endParaRPr lang="en-US" dirty="0"/>
          </a:p>
        </p:txBody>
      </p:sp>
      <p:pic>
        <p:nvPicPr>
          <p:cNvPr id="5" name="Picture 4" descr="exp1 qaxala xyplot exp vs qaxala.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1066800"/>
            <a:ext cx="8864600" cy="2819400"/>
          </a:xfrm>
          <a:prstGeom prst="rect">
            <a:avLst/>
          </a:prstGeom>
        </p:spPr>
      </p:pic>
      <p:pic>
        <p:nvPicPr>
          <p:cNvPr id="6" name="Picture 5" descr="exp2 qaxala xyplot exp vs qaxala.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 y="3810000"/>
            <a:ext cx="8864600" cy="2819400"/>
          </a:xfrm>
          <a:prstGeom prst="rect">
            <a:avLst/>
          </a:prstGeom>
        </p:spPr>
      </p:pic>
      <p:sp>
        <p:nvSpPr>
          <p:cNvPr id="7"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z="3600" dirty="0"/>
              <a:t>Non-parametric Rank Coefficients</a:t>
            </a:r>
          </a:p>
        </p:txBody>
      </p:sp>
      <p:sp>
        <p:nvSpPr>
          <p:cNvPr id="3" name="Slide Number Placeholder 2"/>
          <p:cNvSpPr>
            <a:spLocks noGrp="1"/>
          </p:cNvSpPr>
          <p:nvPr>
            <p:ph type="sldNum" sz="quarter" idx="12"/>
          </p:nvPr>
        </p:nvSpPr>
        <p:spPr/>
        <p:txBody>
          <a:bodyPr/>
          <a:lstStyle/>
          <a:p>
            <a:fld id="{6AB731A8-D2AA-4C49-B749-6A62528463DE}" type="slidenum">
              <a:rPr lang="en-US" smtClean="0"/>
              <a:pPr/>
              <a:t>14</a:t>
            </a:fld>
            <a:endParaRPr lang="en-US"/>
          </a:p>
        </p:txBody>
      </p:sp>
      <p:sp>
        <p:nvSpPr>
          <p:cNvPr id="4" name="TextBox 3"/>
          <p:cNvSpPr txBox="1"/>
          <p:nvPr/>
        </p:nvSpPr>
        <p:spPr>
          <a:xfrm>
            <a:off x="304800" y="1143000"/>
            <a:ext cx="8458200" cy="1200328"/>
          </a:xfrm>
          <a:prstGeom prst="rect">
            <a:avLst/>
          </a:prstGeom>
          <a:noFill/>
        </p:spPr>
        <p:txBody>
          <a:bodyPr wrap="square" rtlCol="0">
            <a:spAutoFit/>
          </a:bodyPr>
          <a:lstStyle/>
          <a:p>
            <a:r>
              <a:rPr lang="en-US" dirty="0">
                <a:solidFill>
                  <a:srgbClr val="FF0000"/>
                </a:solidFill>
              </a:rPr>
              <a:t>Kendall's tau: for (</a:t>
            </a:r>
            <a:r>
              <a:rPr lang="en-US" dirty="0" err="1">
                <a:solidFill>
                  <a:srgbClr val="FF0000"/>
                </a:solidFill>
              </a:rPr>
              <a:t>x</a:t>
            </a:r>
            <a:r>
              <a:rPr lang="en-US" baseline="-25000" dirty="0" err="1">
                <a:solidFill>
                  <a:srgbClr val="FF0000"/>
                </a:solidFill>
              </a:rPr>
              <a:t>i</a:t>
            </a:r>
            <a:r>
              <a:rPr lang="en-US" dirty="0" err="1">
                <a:solidFill>
                  <a:srgbClr val="FF0000"/>
                </a:solidFill>
              </a:rPr>
              <a:t>,y</a:t>
            </a:r>
            <a:r>
              <a:rPr lang="en-US" baseline="-25000" dirty="0" err="1">
                <a:solidFill>
                  <a:srgbClr val="FF0000"/>
                </a:solidFill>
              </a:rPr>
              <a:t>i</a:t>
            </a:r>
            <a:r>
              <a:rPr lang="en-US" dirty="0">
                <a:solidFill>
                  <a:srgbClr val="FF0000"/>
                </a:solidFill>
              </a:rPr>
              <a:t>):</a:t>
            </a:r>
          </a:p>
          <a:p>
            <a:r>
              <a:rPr lang="en-US" dirty="0"/>
              <a:t>     #concordant pairs: C={x</a:t>
            </a:r>
            <a:r>
              <a:rPr lang="en-US" baseline="-25000" dirty="0"/>
              <a:t>i</a:t>
            </a:r>
            <a:r>
              <a:rPr lang="en-US" dirty="0"/>
              <a:t>&gt;</a:t>
            </a:r>
            <a:r>
              <a:rPr lang="en-US" dirty="0" err="1"/>
              <a:t>x</a:t>
            </a:r>
            <a:r>
              <a:rPr lang="en-US" baseline="-25000" dirty="0" err="1"/>
              <a:t>j</a:t>
            </a:r>
            <a:r>
              <a:rPr lang="en-US" dirty="0"/>
              <a:t> &amp; </a:t>
            </a:r>
            <a:r>
              <a:rPr lang="en-US" dirty="0" err="1"/>
              <a:t>y</a:t>
            </a:r>
            <a:r>
              <a:rPr lang="en-US" baseline="-25000" dirty="0" err="1"/>
              <a:t>i</a:t>
            </a:r>
            <a:r>
              <a:rPr lang="en-US" dirty="0"/>
              <a:t>&gt;</a:t>
            </a:r>
            <a:r>
              <a:rPr lang="en-US" dirty="0" err="1"/>
              <a:t>y</a:t>
            </a:r>
            <a:r>
              <a:rPr lang="en-US" baseline="-25000" dirty="0" err="1"/>
              <a:t>j</a:t>
            </a:r>
            <a:r>
              <a:rPr lang="en-US" dirty="0"/>
              <a:t>}  or {x</a:t>
            </a:r>
            <a:r>
              <a:rPr lang="en-US" baseline="-25000" dirty="0"/>
              <a:t>i</a:t>
            </a:r>
            <a:r>
              <a:rPr lang="en-US" dirty="0"/>
              <a:t>&lt;</a:t>
            </a:r>
            <a:r>
              <a:rPr lang="en-US" dirty="0" err="1"/>
              <a:t>x</a:t>
            </a:r>
            <a:r>
              <a:rPr lang="en-US" baseline="-25000" dirty="0" err="1"/>
              <a:t>j</a:t>
            </a:r>
            <a:r>
              <a:rPr lang="en-US" dirty="0"/>
              <a:t> &amp; </a:t>
            </a:r>
            <a:r>
              <a:rPr lang="en-US" dirty="0" err="1"/>
              <a:t>y</a:t>
            </a:r>
            <a:r>
              <a:rPr lang="en-US" baseline="-25000" dirty="0" err="1"/>
              <a:t>i</a:t>
            </a:r>
            <a:r>
              <a:rPr lang="en-US" dirty="0"/>
              <a:t>&lt;</a:t>
            </a:r>
            <a:r>
              <a:rPr lang="en-US" dirty="0" err="1"/>
              <a:t>y</a:t>
            </a:r>
            <a:r>
              <a:rPr lang="en-US" baseline="-25000" dirty="0" err="1"/>
              <a:t>j</a:t>
            </a:r>
            <a:r>
              <a:rPr lang="en-US" dirty="0"/>
              <a:t>}</a:t>
            </a:r>
          </a:p>
          <a:p>
            <a:r>
              <a:rPr lang="en-US" dirty="0"/>
              <a:t>     #discordant pairs:  D={x</a:t>
            </a:r>
            <a:r>
              <a:rPr lang="en-US" baseline="-25000" dirty="0"/>
              <a:t>i</a:t>
            </a:r>
            <a:r>
              <a:rPr lang="en-US" dirty="0"/>
              <a:t>&gt;</a:t>
            </a:r>
            <a:r>
              <a:rPr lang="en-US" dirty="0" err="1"/>
              <a:t>x</a:t>
            </a:r>
            <a:r>
              <a:rPr lang="en-US" baseline="-25000" dirty="0" err="1"/>
              <a:t>j</a:t>
            </a:r>
            <a:r>
              <a:rPr lang="en-US" dirty="0"/>
              <a:t> &amp; </a:t>
            </a:r>
            <a:r>
              <a:rPr lang="en-US" dirty="0" err="1"/>
              <a:t>y</a:t>
            </a:r>
            <a:r>
              <a:rPr lang="en-US" baseline="-25000" dirty="0" err="1"/>
              <a:t>i</a:t>
            </a:r>
            <a:r>
              <a:rPr lang="en-US" dirty="0"/>
              <a:t>&lt;</a:t>
            </a:r>
            <a:r>
              <a:rPr lang="en-US" dirty="0" err="1"/>
              <a:t>y</a:t>
            </a:r>
            <a:r>
              <a:rPr lang="en-US" baseline="-25000" dirty="0" err="1"/>
              <a:t>j</a:t>
            </a:r>
            <a:r>
              <a:rPr lang="en-US" dirty="0"/>
              <a:t>}  or {x</a:t>
            </a:r>
            <a:r>
              <a:rPr lang="en-US" baseline="-25000" dirty="0"/>
              <a:t>i</a:t>
            </a:r>
            <a:r>
              <a:rPr lang="en-US" dirty="0"/>
              <a:t>&lt;</a:t>
            </a:r>
            <a:r>
              <a:rPr lang="en-US" dirty="0" err="1"/>
              <a:t>x</a:t>
            </a:r>
            <a:r>
              <a:rPr lang="en-US" baseline="-25000" dirty="0" err="1"/>
              <a:t>j</a:t>
            </a:r>
            <a:r>
              <a:rPr lang="en-US" dirty="0"/>
              <a:t> &amp; </a:t>
            </a:r>
            <a:r>
              <a:rPr lang="en-US" dirty="0" err="1"/>
              <a:t>y</a:t>
            </a:r>
            <a:r>
              <a:rPr lang="en-US" baseline="-25000" dirty="0" err="1"/>
              <a:t>i</a:t>
            </a:r>
            <a:r>
              <a:rPr lang="en-US" dirty="0"/>
              <a:t>&gt;</a:t>
            </a:r>
            <a:r>
              <a:rPr lang="en-US" dirty="0" err="1"/>
              <a:t>y</a:t>
            </a:r>
            <a:r>
              <a:rPr lang="en-US" baseline="-25000" dirty="0" err="1"/>
              <a:t>j</a:t>
            </a:r>
            <a:r>
              <a:rPr lang="en-US" dirty="0"/>
              <a:t>}</a:t>
            </a:r>
          </a:p>
        </p:txBody>
      </p:sp>
      <p:graphicFrame>
        <p:nvGraphicFramePr>
          <p:cNvPr id="5" name="Object 4"/>
          <p:cNvGraphicFramePr>
            <a:graphicFrameLocks noChangeAspect="1"/>
          </p:cNvGraphicFramePr>
          <p:nvPr>
            <p:extLst>
              <p:ext uri="{D42A27DB-BD31-4B8C-83A1-F6EECF244321}">
                <p14:modId xmlns:p14="http://schemas.microsoft.com/office/powerpoint/2010/main" val="2226210177"/>
              </p:ext>
            </p:extLst>
          </p:nvPr>
        </p:nvGraphicFramePr>
        <p:xfrm>
          <a:off x="1803400" y="2514600"/>
          <a:ext cx="4851400" cy="1258888"/>
        </p:xfrm>
        <a:graphic>
          <a:graphicData uri="http://schemas.openxmlformats.org/presentationml/2006/ole">
            <mc:AlternateContent xmlns:mc="http://schemas.openxmlformats.org/markup-compatibility/2006">
              <mc:Choice xmlns:v="urn:schemas-microsoft-com:vml" Requires="v">
                <p:oleObj spid="_x0000_s2087" name="Equation" r:id="rId3" imgW="1663700" imgH="431800" progId="Equation.DSMT4">
                  <p:embed/>
                </p:oleObj>
              </mc:Choice>
              <mc:Fallback>
                <p:oleObj name="Equation" r:id="rId3" imgW="1663700" imgH="431800" progId="Equation.DSMT4">
                  <p:embed/>
                  <p:pic>
                    <p:nvPicPr>
                      <p:cNvPr id="0" name=""/>
                      <p:cNvPicPr/>
                      <p:nvPr/>
                    </p:nvPicPr>
                    <p:blipFill>
                      <a:blip r:embed="rId4"/>
                      <a:stretch>
                        <a:fillRect/>
                      </a:stretch>
                    </p:blipFill>
                    <p:spPr>
                      <a:xfrm>
                        <a:off x="1803400" y="2514600"/>
                        <a:ext cx="4851400" cy="1258888"/>
                      </a:xfrm>
                      <a:prstGeom prst="rect">
                        <a:avLst/>
                      </a:prstGeom>
                    </p:spPr>
                  </p:pic>
                </p:oleObj>
              </mc:Fallback>
            </mc:AlternateContent>
          </a:graphicData>
        </a:graphic>
      </p:graphicFrame>
      <p:sp>
        <p:nvSpPr>
          <p:cNvPr id="6" name="TextBox 5"/>
          <p:cNvSpPr txBox="1"/>
          <p:nvPr/>
        </p:nvSpPr>
        <p:spPr>
          <a:xfrm>
            <a:off x="381000" y="3828872"/>
            <a:ext cx="8458200" cy="830997"/>
          </a:xfrm>
          <a:prstGeom prst="rect">
            <a:avLst/>
          </a:prstGeom>
          <a:noFill/>
        </p:spPr>
        <p:txBody>
          <a:bodyPr wrap="square" rtlCol="0">
            <a:spAutoFit/>
          </a:bodyPr>
          <a:lstStyle/>
          <a:p>
            <a:r>
              <a:rPr lang="en-US" dirty="0">
                <a:solidFill>
                  <a:srgbClr val="FF0000"/>
                </a:solidFill>
              </a:rPr>
              <a:t>Spearman's rho: for (</a:t>
            </a:r>
            <a:r>
              <a:rPr lang="en-US" dirty="0" err="1">
                <a:solidFill>
                  <a:srgbClr val="FF0000"/>
                </a:solidFill>
              </a:rPr>
              <a:t>x</a:t>
            </a:r>
            <a:r>
              <a:rPr lang="en-US" baseline="-25000" dirty="0" err="1">
                <a:solidFill>
                  <a:srgbClr val="FF0000"/>
                </a:solidFill>
              </a:rPr>
              <a:t>i</a:t>
            </a:r>
            <a:r>
              <a:rPr lang="en-US" dirty="0" err="1">
                <a:solidFill>
                  <a:srgbClr val="FF0000"/>
                </a:solidFill>
              </a:rPr>
              <a:t>,y</a:t>
            </a:r>
            <a:r>
              <a:rPr lang="en-US" baseline="-25000" dirty="0" err="1">
                <a:solidFill>
                  <a:srgbClr val="FF0000"/>
                </a:solidFill>
              </a:rPr>
              <a:t>i</a:t>
            </a:r>
            <a:r>
              <a:rPr lang="en-US" dirty="0">
                <a:solidFill>
                  <a:srgbClr val="FF0000"/>
                </a:solidFill>
              </a:rPr>
              <a:t>):</a:t>
            </a:r>
          </a:p>
          <a:p>
            <a:r>
              <a:rPr lang="en-US" dirty="0"/>
              <a:t>     Convert x</a:t>
            </a:r>
            <a:r>
              <a:rPr lang="en-US" baseline="-25000" dirty="0"/>
              <a:t>i</a:t>
            </a:r>
            <a:r>
              <a:rPr lang="en-US" dirty="0"/>
              <a:t> into ranks </a:t>
            </a:r>
            <a:r>
              <a:rPr lang="en-US" dirty="0" err="1"/>
              <a:t>rx</a:t>
            </a:r>
            <a:r>
              <a:rPr lang="en-US" baseline="-25000" dirty="0" err="1"/>
              <a:t>i</a:t>
            </a:r>
            <a:r>
              <a:rPr lang="en-US" dirty="0"/>
              <a:t>; convert </a:t>
            </a:r>
            <a:r>
              <a:rPr lang="en-US" dirty="0" err="1"/>
              <a:t>y</a:t>
            </a:r>
            <a:r>
              <a:rPr lang="en-US" baseline="-25000" dirty="0" err="1"/>
              <a:t>i</a:t>
            </a:r>
            <a:r>
              <a:rPr lang="en-US" dirty="0"/>
              <a:t> into ranks </a:t>
            </a:r>
            <a:r>
              <a:rPr lang="en-US" dirty="0" err="1"/>
              <a:t>ry</a:t>
            </a:r>
            <a:r>
              <a:rPr lang="en-US" baseline="-25000" dirty="0" err="1"/>
              <a:t>i</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490746933"/>
              </p:ext>
            </p:extLst>
          </p:nvPr>
        </p:nvGraphicFramePr>
        <p:xfrm>
          <a:off x="1812925" y="4764088"/>
          <a:ext cx="5035550" cy="1331912"/>
        </p:xfrm>
        <a:graphic>
          <a:graphicData uri="http://schemas.openxmlformats.org/presentationml/2006/ole">
            <mc:AlternateContent xmlns:mc="http://schemas.openxmlformats.org/markup-compatibility/2006">
              <mc:Choice xmlns:v="urn:schemas-microsoft-com:vml" Requires="v">
                <p:oleObj spid="_x0000_s2088" name="Equation" r:id="rId5" imgW="1727200" imgH="457200" progId="Equation.DSMT4">
                  <p:embed/>
                </p:oleObj>
              </mc:Choice>
              <mc:Fallback>
                <p:oleObj name="Equation" r:id="rId5" imgW="1727200" imgH="457200" progId="Equation.DSMT4">
                  <p:embed/>
                  <p:pic>
                    <p:nvPicPr>
                      <p:cNvPr id="0" name=""/>
                      <p:cNvPicPr/>
                      <p:nvPr/>
                    </p:nvPicPr>
                    <p:blipFill>
                      <a:blip r:embed="rId6"/>
                      <a:stretch>
                        <a:fillRect/>
                      </a:stretch>
                    </p:blipFill>
                    <p:spPr>
                      <a:xfrm>
                        <a:off x="1812925" y="4764088"/>
                        <a:ext cx="5035550" cy="1331912"/>
                      </a:xfrm>
                      <a:prstGeom prst="rect">
                        <a:avLst/>
                      </a:prstGeom>
                    </p:spPr>
                  </p:pic>
                </p:oleObj>
              </mc:Fallback>
            </mc:AlternateContent>
          </a:graphicData>
        </a:graphic>
      </p:graphicFrame>
      <p:sp>
        <p:nvSpPr>
          <p:cNvPr id="8"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1403655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sz="3600" dirty="0"/>
              <a:t>Correlation Coefficients: </a:t>
            </a:r>
            <a:r>
              <a:rPr lang="en-US" sz="3600" dirty="0" err="1"/>
              <a:t>QaxAla</a:t>
            </a:r>
            <a:r>
              <a:rPr lang="en-US" sz="3600" dirty="0"/>
              <a:t> Experiment 1</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15</a:t>
            </a:fld>
            <a:endParaRPr lang="en-US" dirty="0"/>
          </a:p>
        </p:txBody>
      </p:sp>
      <p:pic>
        <p:nvPicPr>
          <p:cNvPr id="5" name="Picture 4" descr="Exp1_Ala_groups.png"/>
          <p:cNvPicPr>
            <a:picLocks noChangeAspect="1"/>
          </p:cNvPicPr>
          <p:nvPr/>
        </p:nvPicPr>
        <p:blipFill rotWithShape="1">
          <a:blip r:embed="rId2">
            <a:extLst>
              <a:ext uri="{28A0092B-C50C-407E-A947-70E740481C1C}">
                <a14:useLocalDpi xmlns:a14="http://schemas.microsoft.com/office/drawing/2010/main" val="0"/>
              </a:ext>
            </a:extLst>
          </a:blip>
          <a:srcRect t="8741" b="12644"/>
          <a:stretch/>
        </p:blipFill>
        <p:spPr>
          <a:xfrm>
            <a:off x="381000" y="1219200"/>
            <a:ext cx="8153400" cy="4273177"/>
          </a:xfrm>
          <a:prstGeom prst="rect">
            <a:avLst/>
          </a:prstGeom>
        </p:spPr>
      </p:pic>
      <p:sp>
        <p:nvSpPr>
          <p:cNvPr id="6" name="TextBox 5"/>
          <p:cNvSpPr txBox="1"/>
          <p:nvPr/>
        </p:nvSpPr>
        <p:spPr>
          <a:xfrm>
            <a:off x="2209800" y="5385376"/>
            <a:ext cx="1143000" cy="584776"/>
          </a:xfrm>
          <a:prstGeom prst="rect">
            <a:avLst/>
          </a:prstGeom>
          <a:noFill/>
        </p:spPr>
        <p:txBody>
          <a:bodyPr wrap="square" rtlCol="0">
            <a:spAutoFit/>
          </a:bodyPr>
          <a:lstStyle/>
          <a:p>
            <a:r>
              <a:rPr lang="en-US" sz="3200" dirty="0"/>
              <a:t>rho</a:t>
            </a:r>
          </a:p>
        </p:txBody>
      </p:sp>
      <p:sp>
        <p:nvSpPr>
          <p:cNvPr id="7" name="TextBox 6"/>
          <p:cNvSpPr txBox="1"/>
          <p:nvPr/>
        </p:nvSpPr>
        <p:spPr>
          <a:xfrm>
            <a:off x="6096000" y="5334000"/>
            <a:ext cx="1447800" cy="584776"/>
          </a:xfrm>
          <a:prstGeom prst="rect">
            <a:avLst/>
          </a:prstGeom>
          <a:noFill/>
        </p:spPr>
        <p:txBody>
          <a:bodyPr wrap="square" rtlCol="0">
            <a:spAutoFit/>
          </a:bodyPr>
          <a:lstStyle/>
          <a:p>
            <a:r>
              <a:rPr lang="en-US" sz="3200" dirty="0"/>
              <a:t>tau</a:t>
            </a:r>
          </a:p>
        </p:txBody>
      </p:sp>
      <p:sp>
        <p:nvSpPr>
          <p:cNvPr id="8" name="TextBox 7"/>
          <p:cNvSpPr txBox="1"/>
          <p:nvPr/>
        </p:nvSpPr>
        <p:spPr>
          <a:xfrm>
            <a:off x="990600" y="5943600"/>
            <a:ext cx="7772400" cy="461665"/>
          </a:xfrm>
          <a:prstGeom prst="rect">
            <a:avLst/>
          </a:prstGeom>
          <a:noFill/>
        </p:spPr>
        <p:txBody>
          <a:bodyPr wrap="square" rtlCol="0">
            <a:spAutoFit/>
          </a:bodyPr>
          <a:lstStyle/>
          <a:p>
            <a:r>
              <a:rPr lang="en-US" dirty="0">
                <a:solidFill>
                  <a:srgbClr val="FF0000"/>
                </a:solidFill>
              </a:rPr>
              <a:t>P-values for group 55=0.002; all others 0.17-0.88 </a:t>
            </a:r>
          </a:p>
        </p:txBody>
      </p:sp>
      <p:sp>
        <p:nvSpPr>
          <p:cNvPr id="9"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16</a:t>
            </a:fld>
            <a:endParaRPr lang="en-US" dirty="0"/>
          </a:p>
        </p:txBody>
      </p:sp>
      <p:sp>
        <p:nvSpPr>
          <p:cNvPr id="6" name="Title 1"/>
          <p:cNvSpPr>
            <a:spLocks noGrp="1"/>
          </p:cNvSpPr>
          <p:nvPr>
            <p:ph type="title"/>
          </p:nvPr>
        </p:nvSpPr>
        <p:spPr>
          <a:xfrm>
            <a:off x="685800" y="304800"/>
            <a:ext cx="7772400" cy="685800"/>
          </a:xfrm>
        </p:spPr>
        <p:txBody>
          <a:bodyPr/>
          <a:lstStyle/>
          <a:p>
            <a:r>
              <a:rPr lang="en-US" sz="3600" dirty="0"/>
              <a:t>Correlation Coefficients: </a:t>
            </a:r>
            <a:r>
              <a:rPr lang="en-US" sz="3600" dirty="0" err="1"/>
              <a:t>QaxAla</a:t>
            </a:r>
            <a:r>
              <a:rPr lang="en-US" sz="3600" dirty="0"/>
              <a:t> Experiment 2</a:t>
            </a:r>
          </a:p>
        </p:txBody>
      </p:sp>
      <p:sp>
        <p:nvSpPr>
          <p:cNvPr id="7" name="Slide Number Placeholder 3"/>
          <p:cNvSpPr txBox="1">
            <a:spLocks/>
          </p:cNvSpPr>
          <p:nvPr/>
        </p:nvSpPr>
        <p:spPr bwMode="auto">
          <a:xfrm>
            <a:off x="7086600" y="6400800"/>
            <a:ext cx="19050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tx1"/>
                </a:solidFill>
                <a:latin typeface="Arial" charset="0"/>
                <a:ea typeface="ＭＳ Ｐゴシック" charset="0"/>
                <a:cs typeface="+mn-cs"/>
              </a:defRPr>
            </a:lvl1pPr>
            <a:lvl2pPr marL="457200" algn="l" rtl="0" fontAlgn="base">
              <a:spcBef>
                <a:spcPct val="0"/>
              </a:spcBef>
              <a:spcAft>
                <a:spcPct val="0"/>
              </a:spcAft>
              <a:defRPr sz="2400" kern="1200">
                <a:solidFill>
                  <a:schemeClr val="tx1"/>
                </a:solidFill>
                <a:latin typeface="Arial" charset="0"/>
                <a:ea typeface="ＭＳ Ｐゴシック" charset="0"/>
                <a:cs typeface="+mn-cs"/>
              </a:defRPr>
            </a:lvl2pPr>
            <a:lvl3pPr marL="914400" algn="l" rtl="0" fontAlgn="base">
              <a:spcBef>
                <a:spcPct val="0"/>
              </a:spcBef>
              <a:spcAft>
                <a:spcPct val="0"/>
              </a:spcAft>
              <a:defRPr sz="2400" kern="1200">
                <a:solidFill>
                  <a:schemeClr val="tx1"/>
                </a:solidFill>
                <a:latin typeface="Arial" charset="0"/>
                <a:ea typeface="ＭＳ Ｐゴシック" charset="0"/>
                <a:cs typeface="+mn-cs"/>
              </a:defRPr>
            </a:lvl3pPr>
            <a:lvl4pPr marL="1371600" algn="l" rtl="0" fontAlgn="base">
              <a:spcBef>
                <a:spcPct val="0"/>
              </a:spcBef>
              <a:spcAft>
                <a:spcPct val="0"/>
              </a:spcAft>
              <a:defRPr sz="2400" kern="1200">
                <a:solidFill>
                  <a:schemeClr val="tx1"/>
                </a:solidFill>
                <a:latin typeface="Arial" charset="0"/>
                <a:ea typeface="ＭＳ Ｐゴシック" charset="0"/>
                <a:cs typeface="+mn-cs"/>
              </a:defRPr>
            </a:lvl4pPr>
            <a:lvl5pPr marL="1828800" algn="l" rtl="0" fontAlgn="base">
              <a:spcBef>
                <a:spcPct val="0"/>
              </a:spcBef>
              <a:spcAft>
                <a:spcPct val="0"/>
              </a:spcAft>
              <a:defRPr sz="2400" kern="1200">
                <a:solidFill>
                  <a:schemeClr val="tx1"/>
                </a:solidFill>
                <a:latin typeface="Arial" charset="0"/>
                <a:ea typeface="ＭＳ Ｐゴシック" charset="0"/>
                <a:cs typeface="+mn-cs"/>
              </a:defRPr>
            </a:lvl5pPr>
            <a:lvl6pPr marL="2286000" algn="l" defTabSz="457200" rtl="0" eaLnBrk="1" latinLnBrk="0" hangingPunct="1">
              <a:defRPr sz="2400" kern="1200">
                <a:solidFill>
                  <a:schemeClr val="tx1"/>
                </a:solidFill>
                <a:latin typeface="Arial" charset="0"/>
                <a:ea typeface="ＭＳ Ｐゴシック" charset="0"/>
                <a:cs typeface="+mn-cs"/>
              </a:defRPr>
            </a:lvl6pPr>
            <a:lvl7pPr marL="2743200" algn="l" defTabSz="457200" rtl="0" eaLnBrk="1" latinLnBrk="0" hangingPunct="1">
              <a:defRPr sz="2400" kern="1200">
                <a:solidFill>
                  <a:schemeClr val="tx1"/>
                </a:solidFill>
                <a:latin typeface="Arial" charset="0"/>
                <a:ea typeface="ＭＳ Ｐゴシック" charset="0"/>
                <a:cs typeface="+mn-cs"/>
              </a:defRPr>
            </a:lvl7pPr>
            <a:lvl8pPr marL="3200400" algn="l" defTabSz="457200" rtl="0" eaLnBrk="1" latinLnBrk="0" hangingPunct="1">
              <a:defRPr sz="2400" kern="1200">
                <a:solidFill>
                  <a:schemeClr val="tx1"/>
                </a:solidFill>
                <a:latin typeface="Arial" charset="0"/>
                <a:ea typeface="ＭＳ Ｐゴシック" charset="0"/>
                <a:cs typeface="+mn-cs"/>
              </a:defRPr>
            </a:lvl8pPr>
            <a:lvl9pPr marL="3657600" algn="l" defTabSz="457200" rtl="0" eaLnBrk="1" latinLnBrk="0" hangingPunct="1">
              <a:defRPr sz="2400" kern="1200">
                <a:solidFill>
                  <a:schemeClr val="tx1"/>
                </a:solidFill>
                <a:latin typeface="Arial" charset="0"/>
                <a:ea typeface="ＭＳ Ｐゴシック" charset="0"/>
                <a:cs typeface="+mn-cs"/>
              </a:defRPr>
            </a:lvl9pPr>
          </a:lstStyle>
          <a:p>
            <a:fld id="{6AB731A8-D2AA-4C49-B749-6A62528463DE}" type="slidenum">
              <a:rPr lang="en-US" smtClean="0"/>
              <a:pPr/>
              <a:t>16</a:t>
            </a:fld>
            <a:endParaRPr lang="en-US" dirty="0"/>
          </a:p>
        </p:txBody>
      </p:sp>
      <p:pic>
        <p:nvPicPr>
          <p:cNvPr id="11" name="Picture 10" descr="Exp2_Ala_groups.png"/>
          <p:cNvPicPr>
            <a:picLocks noChangeAspect="1"/>
          </p:cNvPicPr>
          <p:nvPr/>
        </p:nvPicPr>
        <p:blipFill rotWithShape="1">
          <a:blip r:embed="rId2">
            <a:extLst>
              <a:ext uri="{28A0092B-C50C-407E-A947-70E740481C1C}">
                <a14:useLocalDpi xmlns:a14="http://schemas.microsoft.com/office/drawing/2010/main" val="0"/>
              </a:ext>
            </a:extLst>
          </a:blip>
          <a:srcRect t="9731" r="3611" b="11103"/>
          <a:stretch/>
        </p:blipFill>
        <p:spPr>
          <a:xfrm>
            <a:off x="381000" y="1143000"/>
            <a:ext cx="8204200" cy="4492214"/>
          </a:xfrm>
          <a:prstGeom prst="rect">
            <a:avLst/>
          </a:prstGeom>
        </p:spPr>
      </p:pic>
      <p:sp>
        <p:nvSpPr>
          <p:cNvPr id="10" name="TextBox 9"/>
          <p:cNvSpPr txBox="1"/>
          <p:nvPr/>
        </p:nvSpPr>
        <p:spPr>
          <a:xfrm>
            <a:off x="6096000" y="5334000"/>
            <a:ext cx="1447800" cy="584776"/>
          </a:xfrm>
          <a:prstGeom prst="rect">
            <a:avLst/>
          </a:prstGeom>
          <a:noFill/>
        </p:spPr>
        <p:txBody>
          <a:bodyPr wrap="square" rtlCol="0">
            <a:spAutoFit/>
          </a:bodyPr>
          <a:lstStyle/>
          <a:p>
            <a:r>
              <a:rPr lang="en-US" sz="3200" dirty="0"/>
              <a:t>tau</a:t>
            </a:r>
          </a:p>
        </p:txBody>
      </p:sp>
      <p:sp>
        <p:nvSpPr>
          <p:cNvPr id="9" name="TextBox 8"/>
          <p:cNvSpPr txBox="1"/>
          <p:nvPr/>
        </p:nvSpPr>
        <p:spPr>
          <a:xfrm>
            <a:off x="2209800" y="5257800"/>
            <a:ext cx="1143000" cy="584776"/>
          </a:xfrm>
          <a:prstGeom prst="rect">
            <a:avLst/>
          </a:prstGeom>
          <a:noFill/>
        </p:spPr>
        <p:txBody>
          <a:bodyPr wrap="square" rtlCol="0">
            <a:spAutoFit/>
          </a:bodyPr>
          <a:lstStyle/>
          <a:p>
            <a:r>
              <a:rPr lang="en-US" sz="3200" dirty="0"/>
              <a:t>rho</a:t>
            </a:r>
          </a:p>
        </p:txBody>
      </p:sp>
      <p:sp>
        <p:nvSpPr>
          <p:cNvPr id="12" name="TextBox 11"/>
          <p:cNvSpPr txBox="1"/>
          <p:nvPr/>
        </p:nvSpPr>
        <p:spPr>
          <a:xfrm>
            <a:off x="914400" y="5791200"/>
            <a:ext cx="7772400" cy="461665"/>
          </a:xfrm>
          <a:prstGeom prst="rect">
            <a:avLst/>
          </a:prstGeom>
          <a:noFill/>
        </p:spPr>
        <p:txBody>
          <a:bodyPr wrap="square" rtlCol="0">
            <a:spAutoFit/>
          </a:bodyPr>
          <a:lstStyle/>
          <a:p>
            <a:pPr algn="ctr"/>
            <a:r>
              <a:rPr lang="en-US" dirty="0">
                <a:solidFill>
                  <a:srgbClr val="FF0000"/>
                </a:solidFill>
              </a:rPr>
              <a:t>P-values: 0.38-0.88 </a:t>
            </a:r>
          </a:p>
        </p:txBody>
      </p:sp>
      <p:sp>
        <p:nvSpPr>
          <p:cNvPr id="13"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448800" cy="685800"/>
          </a:xfrm>
        </p:spPr>
        <p:txBody>
          <a:bodyPr/>
          <a:lstStyle/>
          <a:p>
            <a:r>
              <a:rPr lang="en-US" sz="2800" dirty="0"/>
              <a:t>Predicted Standard Deviations of </a:t>
            </a:r>
            <a:r>
              <a:rPr lang="en-US" sz="2800" dirty="0" err="1"/>
              <a:t>QaxAla</a:t>
            </a:r>
            <a:r>
              <a:rPr lang="en-US" sz="2800" dirty="0"/>
              <a:t> Don't Help</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17</a:t>
            </a:fld>
            <a:endParaRPr lang="en-US" dirty="0"/>
          </a:p>
        </p:txBody>
      </p:sp>
      <p:pic>
        <p:nvPicPr>
          <p:cNvPr id="5" name="Picture 4" descr="exp1 qaxala sd density.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1066800"/>
            <a:ext cx="8864600" cy="2819400"/>
          </a:xfrm>
          <a:prstGeom prst="rect">
            <a:avLst/>
          </a:prstGeom>
        </p:spPr>
      </p:pic>
      <p:pic>
        <p:nvPicPr>
          <p:cNvPr id="6" name="Picture 5" descr="exp2 qaxala sd density.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 y="3886200"/>
            <a:ext cx="8864600" cy="2819400"/>
          </a:xfrm>
          <a:prstGeom prst="rect">
            <a:avLst/>
          </a:prstGeom>
        </p:spPr>
      </p:pic>
      <p:sp>
        <p:nvSpPr>
          <p:cNvPr id="7"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611609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9448800" cy="685800"/>
          </a:xfrm>
        </p:spPr>
        <p:txBody>
          <a:bodyPr/>
          <a:lstStyle/>
          <a:p>
            <a:r>
              <a:rPr lang="en-US" sz="2800" dirty="0" err="1"/>
              <a:t>QaxFru</a:t>
            </a:r>
            <a:r>
              <a:rPr lang="en-US" sz="2800" dirty="0"/>
              <a:t> Experimental and Predicted Densities </a:t>
            </a:r>
            <a:br>
              <a:rPr lang="en-US" sz="2800" dirty="0"/>
            </a:br>
            <a:r>
              <a:rPr lang="en-US" sz="2800" dirty="0"/>
              <a:t>(Experiment 2)</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18</a:t>
            </a:fld>
            <a:endParaRPr lang="en-US" dirty="0"/>
          </a:p>
        </p:txBody>
      </p:sp>
      <p:pic>
        <p:nvPicPr>
          <p:cNvPr id="3" name="Picture 2" descr="Exp2 exp QaxFru density.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990600"/>
            <a:ext cx="3429000" cy="3116436"/>
          </a:xfrm>
          <a:prstGeom prst="rect">
            <a:avLst/>
          </a:prstGeom>
        </p:spPr>
      </p:pic>
      <p:pic>
        <p:nvPicPr>
          <p:cNvPr id="5" name="Picture 4" descr="exp2 density qaxfru per group.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62400"/>
            <a:ext cx="8864600" cy="2819400"/>
          </a:xfrm>
          <a:prstGeom prst="rect">
            <a:avLst/>
          </a:prstGeom>
        </p:spPr>
      </p:pic>
      <p:pic>
        <p:nvPicPr>
          <p:cNvPr id="6" name="Picture 5" descr="exp2 density qaxfru group56_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1371600"/>
            <a:ext cx="2599146" cy="2209800"/>
          </a:xfrm>
          <a:prstGeom prst="rect">
            <a:avLst/>
          </a:prstGeom>
        </p:spPr>
      </p:pic>
      <p:sp>
        <p:nvSpPr>
          <p:cNvPr id="7"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cxnSp>
        <p:nvCxnSpPr>
          <p:cNvPr id="9" name="Straight Arrow Connector 8"/>
          <p:cNvCxnSpPr/>
          <p:nvPr/>
        </p:nvCxnSpPr>
        <p:spPr>
          <a:xfrm flipV="1">
            <a:off x="6400800" y="3505200"/>
            <a:ext cx="308973" cy="838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867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448800" cy="685800"/>
          </a:xfrm>
        </p:spPr>
        <p:txBody>
          <a:bodyPr/>
          <a:lstStyle/>
          <a:p>
            <a:r>
              <a:rPr lang="en-US" sz="2800" dirty="0"/>
              <a:t>Correlation Coefficients, </a:t>
            </a:r>
            <a:r>
              <a:rPr lang="en-US" sz="2800" dirty="0" err="1"/>
              <a:t>QaxFru</a:t>
            </a:r>
            <a:r>
              <a:rPr lang="en-US" sz="2800" dirty="0"/>
              <a:t> (Experiment 2)</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19</a:t>
            </a:fld>
            <a:endParaRPr lang="en-US" dirty="0"/>
          </a:p>
        </p:txBody>
      </p:sp>
      <p:pic>
        <p:nvPicPr>
          <p:cNvPr id="3" name="Picture 2" descr="Exp2_Fru_groups.png"/>
          <p:cNvPicPr>
            <a:picLocks noChangeAspect="1"/>
          </p:cNvPicPr>
          <p:nvPr/>
        </p:nvPicPr>
        <p:blipFill rotWithShape="1">
          <a:blip r:embed="rId2">
            <a:extLst>
              <a:ext uri="{28A0092B-C50C-407E-A947-70E740481C1C}">
                <a14:useLocalDpi xmlns:a14="http://schemas.microsoft.com/office/drawing/2010/main" val="0"/>
              </a:ext>
            </a:extLst>
          </a:blip>
          <a:srcRect t="7815" b="12049"/>
          <a:stretch/>
        </p:blipFill>
        <p:spPr>
          <a:xfrm>
            <a:off x="381000" y="1143000"/>
            <a:ext cx="7886700" cy="4213412"/>
          </a:xfrm>
          <a:prstGeom prst="rect">
            <a:avLst/>
          </a:prstGeom>
        </p:spPr>
      </p:pic>
      <p:sp>
        <p:nvSpPr>
          <p:cNvPr id="5" name="TextBox 4"/>
          <p:cNvSpPr txBox="1"/>
          <p:nvPr/>
        </p:nvSpPr>
        <p:spPr>
          <a:xfrm>
            <a:off x="6096000" y="5075518"/>
            <a:ext cx="1447800" cy="584776"/>
          </a:xfrm>
          <a:prstGeom prst="rect">
            <a:avLst/>
          </a:prstGeom>
          <a:noFill/>
        </p:spPr>
        <p:txBody>
          <a:bodyPr wrap="square" rtlCol="0">
            <a:spAutoFit/>
          </a:bodyPr>
          <a:lstStyle/>
          <a:p>
            <a:r>
              <a:rPr lang="en-US" sz="3200" dirty="0"/>
              <a:t>tau</a:t>
            </a:r>
          </a:p>
        </p:txBody>
      </p:sp>
      <p:sp>
        <p:nvSpPr>
          <p:cNvPr id="6" name="TextBox 5"/>
          <p:cNvSpPr txBox="1"/>
          <p:nvPr/>
        </p:nvSpPr>
        <p:spPr>
          <a:xfrm>
            <a:off x="2209800" y="5075518"/>
            <a:ext cx="1143000" cy="584776"/>
          </a:xfrm>
          <a:prstGeom prst="rect">
            <a:avLst/>
          </a:prstGeom>
          <a:noFill/>
        </p:spPr>
        <p:txBody>
          <a:bodyPr wrap="square" rtlCol="0">
            <a:spAutoFit/>
          </a:bodyPr>
          <a:lstStyle/>
          <a:p>
            <a:r>
              <a:rPr lang="en-US" sz="3200" dirty="0"/>
              <a:t>rho</a:t>
            </a:r>
          </a:p>
        </p:txBody>
      </p:sp>
      <p:sp>
        <p:nvSpPr>
          <p:cNvPr id="7" name="TextBox 6"/>
          <p:cNvSpPr txBox="1"/>
          <p:nvPr/>
        </p:nvSpPr>
        <p:spPr>
          <a:xfrm>
            <a:off x="2743200" y="5867400"/>
            <a:ext cx="4114800" cy="461665"/>
          </a:xfrm>
          <a:prstGeom prst="rect">
            <a:avLst/>
          </a:prstGeom>
          <a:noFill/>
        </p:spPr>
        <p:txBody>
          <a:bodyPr wrap="square" rtlCol="0">
            <a:spAutoFit/>
          </a:bodyPr>
          <a:lstStyle/>
          <a:p>
            <a:r>
              <a:rPr lang="en-US" dirty="0">
                <a:solidFill>
                  <a:srgbClr val="FF0000"/>
                </a:solidFill>
              </a:rPr>
              <a:t>P-value for group 55: 0.20</a:t>
            </a:r>
          </a:p>
        </p:txBody>
      </p:sp>
      <p:sp>
        <p:nvSpPr>
          <p:cNvPr id="8"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2388670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448800" cy="685800"/>
          </a:xfrm>
        </p:spPr>
        <p:txBody>
          <a:bodyPr/>
          <a:lstStyle/>
          <a:p>
            <a:r>
              <a:rPr lang="en-US" sz="4000" dirty="0"/>
              <a:t>Summary</a:t>
            </a:r>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20</a:t>
            </a:fld>
            <a:endParaRPr lang="en-US" dirty="0"/>
          </a:p>
        </p:txBody>
      </p:sp>
      <p:sp>
        <p:nvSpPr>
          <p:cNvPr id="3" name="Rectangle 2"/>
          <p:cNvSpPr/>
          <p:nvPr/>
        </p:nvSpPr>
        <p:spPr>
          <a:xfrm>
            <a:off x="304800" y="2057400"/>
            <a:ext cx="8534400" cy="3046988"/>
          </a:xfrm>
          <a:prstGeom prst="rect">
            <a:avLst/>
          </a:prstGeom>
        </p:spPr>
        <p:txBody>
          <a:bodyPr wrap="square">
            <a:spAutoFit/>
          </a:bodyPr>
          <a:lstStyle/>
          <a:p>
            <a:pPr marL="342900" indent="-342900">
              <a:buFont typeface="Arial"/>
              <a:buChar char="•"/>
            </a:pPr>
            <a:r>
              <a:rPr lang="en-US" dirty="0">
                <a:solidFill>
                  <a:srgbClr val="FF0000"/>
                </a:solidFill>
              </a:rPr>
              <a:t>Group 53 </a:t>
            </a:r>
            <a:r>
              <a:rPr lang="en-US" dirty="0"/>
              <a:t>performed well in both experiments for enzyme activity</a:t>
            </a:r>
          </a:p>
          <a:p>
            <a:pPr marL="342900" indent="-342900">
              <a:buFont typeface="Arial"/>
              <a:buChar char="•"/>
            </a:pPr>
            <a:endParaRPr lang="en-US" dirty="0"/>
          </a:p>
          <a:p>
            <a:pPr marL="342900" indent="-342900">
              <a:buFont typeface="Arial"/>
              <a:buChar char="•"/>
            </a:pPr>
            <a:r>
              <a:rPr lang="en-US" dirty="0">
                <a:solidFill>
                  <a:srgbClr val="FF0000"/>
                </a:solidFill>
              </a:rPr>
              <a:t>Group 55 </a:t>
            </a:r>
            <a:r>
              <a:rPr lang="en-US" dirty="0"/>
              <a:t>and </a:t>
            </a:r>
            <a:r>
              <a:rPr lang="en-US" dirty="0">
                <a:solidFill>
                  <a:srgbClr val="FF0000"/>
                </a:solidFill>
              </a:rPr>
              <a:t>Group 53 </a:t>
            </a:r>
            <a:r>
              <a:rPr lang="en-US" dirty="0"/>
              <a:t>(more marginally) had positive correlations for the </a:t>
            </a:r>
            <a:r>
              <a:rPr lang="en-US" dirty="0" err="1"/>
              <a:t>QaxAla</a:t>
            </a:r>
            <a:r>
              <a:rPr lang="en-US" dirty="0"/>
              <a:t> challenge in Experiment #1. </a:t>
            </a:r>
          </a:p>
          <a:p>
            <a:pPr marL="342900" indent="-342900">
              <a:buFont typeface="Arial"/>
              <a:buChar char="•"/>
            </a:pPr>
            <a:endParaRPr lang="en-US" dirty="0"/>
          </a:p>
          <a:p>
            <a:pPr marL="342900" indent="-342900">
              <a:buFont typeface="Arial"/>
              <a:buChar char="•"/>
            </a:pPr>
            <a:r>
              <a:rPr lang="en-US" dirty="0"/>
              <a:t>No group had useful predictions for </a:t>
            </a:r>
            <a:r>
              <a:rPr lang="en-US" dirty="0" err="1"/>
              <a:t>QaxAla</a:t>
            </a:r>
            <a:r>
              <a:rPr lang="en-US" dirty="0"/>
              <a:t> in Experiment #2 or </a:t>
            </a:r>
            <a:r>
              <a:rPr lang="en-US" dirty="0" err="1"/>
              <a:t>QaxFru</a:t>
            </a:r>
            <a:r>
              <a:rPr lang="en-US" dirty="0"/>
              <a:t> in Experiment #2. </a:t>
            </a:r>
          </a:p>
        </p:txBody>
      </p:sp>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2388670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457200"/>
          </a:xfrm>
        </p:spPr>
        <p:txBody>
          <a:bodyPr/>
          <a:lstStyle/>
          <a:p>
            <a:r>
              <a:rPr lang="en-US" dirty="0"/>
              <a:t>Acknowledgments</a:t>
            </a:r>
          </a:p>
        </p:txBody>
      </p:sp>
      <p:sp>
        <p:nvSpPr>
          <p:cNvPr id="3" name="TextBox 2"/>
          <p:cNvSpPr txBox="1"/>
          <p:nvPr/>
        </p:nvSpPr>
        <p:spPr>
          <a:xfrm>
            <a:off x="762000" y="2057400"/>
            <a:ext cx="7772400" cy="1569660"/>
          </a:xfrm>
          <a:prstGeom prst="rect">
            <a:avLst/>
          </a:prstGeom>
          <a:noFill/>
        </p:spPr>
        <p:txBody>
          <a:bodyPr wrap="square" rtlCol="0">
            <a:spAutoFit/>
          </a:bodyPr>
          <a:lstStyle/>
          <a:p>
            <a:r>
              <a:rPr lang="en-US" dirty="0"/>
              <a:t>Qifang Xu</a:t>
            </a:r>
          </a:p>
          <a:p>
            <a:endParaRPr lang="en-US" dirty="0"/>
          </a:p>
          <a:p>
            <a:endParaRPr lang="en-US" dirty="0"/>
          </a:p>
          <a:p>
            <a:r>
              <a:rPr lang="en-US" dirty="0">
                <a:solidFill>
                  <a:srgbClr val="FF0000"/>
                </a:solidFill>
              </a:rPr>
              <a:t>NIH R01 GM084453</a:t>
            </a:r>
            <a:endParaRPr lang="en-US" dirty="0"/>
          </a:p>
        </p:txBody>
      </p:sp>
      <p:sp>
        <p:nvSpPr>
          <p:cNvPr id="4"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4     </a:t>
            </a:r>
            <a:r>
              <a:rPr lang="en-US" altLang="en-US" sz="1400" dirty="0" err="1"/>
              <a:t>genomeinterpretation.org</a:t>
            </a:r>
            <a:r>
              <a:rPr lang="en-US" altLang="en-US" sz="1400" dirty="0"/>
              <a:t>      Roland Dunbrack</a:t>
            </a:r>
          </a:p>
        </p:txBody>
      </p:sp>
    </p:spTree>
    <p:extLst>
      <p:ext uri="{BB962C8B-B14F-4D97-AF65-F5344CB8AC3E}">
        <p14:creationId xmlns:p14="http://schemas.microsoft.com/office/powerpoint/2010/main" val="1702863361"/>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FF"/>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4941</TotalTime>
  <Words>978</Words>
  <Application>Microsoft Macintosh PowerPoint</Application>
  <PresentationFormat>On-screen Show (4:3)</PresentationFormat>
  <Paragraphs>114</Paragraphs>
  <Slides>21</Slides>
  <Notes>0</Notes>
  <HiddenSlides>1</HiddenSlides>
  <MMClips>0</MMClips>
  <ScaleCrop>false</ScaleCrop>
  <HeadingPairs>
    <vt:vector size="8" baseType="variant">
      <vt:variant>
        <vt:lpstr>Fonts Used</vt:lpstr>
      </vt:variant>
      <vt:variant>
        <vt:i4>1</vt:i4>
      </vt: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5" baseType="lpstr">
      <vt:lpstr>Arial</vt:lpstr>
      <vt:lpstr>Default Design</vt:lpstr>
      <vt:lpstr>Document</vt:lpstr>
      <vt:lpstr>Equation</vt:lpstr>
      <vt:lpstr>CAGI slide pack guidelines I agree to my slides being used according to the following terms: _______Author Name Here_______</vt:lpstr>
      <vt:lpstr>Pyruvate Kinase Challenge Assessment</vt:lpstr>
      <vt:lpstr>Experiment 1</vt:lpstr>
      <vt:lpstr>Experiment 2</vt:lpstr>
      <vt:lpstr>PowerPoint Presentation</vt:lpstr>
      <vt:lpstr>PowerPoint Presentation</vt:lpstr>
      <vt:lpstr>Experiment 1: Enzyme Activity</vt:lpstr>
      <vt:lpstr>Experiment 2</vt:lpstr>
      <vt:lpstr>Cutoffs by Density for Groups 53 and 54</vt:lpstr>
      <vt:lpstr>Enzyme Activity Balanced Accuracy</vt:lpstr>
      <vt:lpstr>QaxAla Experimental Densities</vt:lpstr>
      <vt:lpstr>QaxAla Predicted Densities</vt:lpstr>
      <vt:lpstr>Predicted vs Experimental QaxAla</vt:lpstr>
      <vt:lpstr>Non-parametric Rank Coefficients</vt:lpstr>
      <vt:lpstr>Correlation Coefficients: QaxAla Experiment 1</vt:lpstr>
      <vt:lpstr>Correlation Coefficients: QaxAla Experiment 2</vt:lpstr>
      <vt:lpstr>Predicted Standard Deviations of QaxAla Don't Help</vt:lpstr>
      <vt:lpstr>QaxFru Experimental and Predicted Densities  (Experiment 2)</vt:lpstr>
      <vt:lpstr>Correlation Coefficients, QaxFru (Experiment 2)</vt:lpstr>
      <vt:lpstr>Summary</vt:lpstr>
      <vt:lpstr>Acknowledgments</vt:lpstr>
    </vt:vector>
  </TitlesOfParts>
  <Company>Ɨ숀绵鮘ǥ쿌뿿봐ǧ풰绵鮘Ƙᤄ뿿봀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Non-parametric Statistics and Clustering Methods in Structural Biology</dc:title>
  <dc:creator>Roland Dunbrack</dc:creator>
  <cp:lastModifiedBy>Kamandula, Akash</cp:lastModifiedBy>
  <cp:revision>435</cp:revision>
  <cp:lastPrinted>2014-07-11T03:33:24Z</cp:lastPrinted>
  <dcterms:created xsi:type="dcterms:W3CDTF">2010-09-28T21:02:05Z</dcterms:created>
  <dcterms:modified xsi:type="dcterms:W3CDTF">2022-04-23T22:22:07Z</dcterms:modified>
</cp:coreProperties>
</file>