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1.bin" ContentType="application/vnd.openxmlformats-officedocument.oleObject"/>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40" r:id="rId1"/>
  </p:sldMasterIdLst>
  <p:notesMasterIdLst>
    <p:notesMasterId r:id="rId31"/>
  </p:notesMasterIdLst>
  <p:handoutMasterIdLst>
    <p:handoutMasterId r:id="rId32"/>
  </p:handoutMasterIdLst>
  <p:sldIdLst>
    <p:sldId id="256" r:id="rId2"/>
    <p:sldId id="498" r:id="rId3"/>
    <p:sldId id="454" r:id="rId4"/>
    <p:sldId id="496" r:id="rId5"/>
    <p:sldId id="497" r:id="rId6"/>
    <p:sldId id="267" r:id="rId7"/>
    <p:sldId id="459" r:id="rId8"/>
    <p:sldId id="499" r:id="rId9"/>
    <p:sldId id="503" r:id="rId10"/>
    <p:sldId id="481" r:id="rId11"/>
    <p:sldId id="482" r:id="rId12"/>
    <p:sldId id="448" r:id="rId13"/>
    <p:sldId id="449" r:id="rId14"/>
    <p:sldId id="450" r:id="rId15"/>
    <p:sldId id="485" r:id="rId16"/>
    <p:sldId id="480" r:id="rId17"/>
    <p:sldId id="484" r:id="rId18"/>
    <p:sldId id="486" r:id="rId19"/>
    <p:sldId id="491" r:id="rId20"/>
    <p:sldId id="487" r:id="rId21"/>
    <p:sldId id="492" r:id="rId22"/>
    <p:sldId id="494" r:id="rId23"/>
    <p:sldId id="493" r:id="rId24"/>
    <p:sldId id="505" r:id="rId25"/>
    <p:sldId id="506" r:id="rId26"/>
    <p:sldId id="507" r:id="rId27"/>
    <p:sldId id="508" r:id="rId28"/>
    <p:sldId id="504" r:id="rId29"/>
    <p:sldId id="502"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7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30" autoAdjust="0"/>
    <p:restoredTop sz="97701" autoAdjust="0"/>
  </p:normalViewPr>
  <p:slideViewPr>
    <p:cSldViewPr snapToGrid="0" snapToObjects="1">
      <p:cViewPr>
        <p:scale>
          <a:sx n="99" d="100"/>
          <a:sy n="99" d="100"/>
        </p:scale>
        <p:origin x="-640" y="-144"/>
      </p:cViewPr>
      <p:guideLst>
        <p:guide orient="horz" pos="2160"/>
        <p:guide pos="2880"/>
      </p:guideLst>
    </p:cSldViewPr>
  </p:slideViewPr>
  <p:notesTextViewPr>
    <p:cViewPr>
      <p:scale>
        <a:sx n="100" d="100"/>
        <a:sy n="100" d="100"/>
      </p:scale>
      <p:origin x="0" y="0"/>
    </p:cViewPr>
  </p:notesTextViewPr>
  <p:sorterViewPr>
    <p:cViewPr>
      <p:scale>
        <a:sx n="46" d="100"/>
        <a:sy n="4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0.emf"/><Relationship Id="rId4" Type="http://schemas.openxmlformats.org/officeDocument/2006/relationships/image" Target="../media/image41.emf"/><Relationship Id="rId5" Type="http://schemas.openxmlformats.org/officeDocument/2006/relationships/image" Target="../media/image42.emf"/><Relationship Id="rId1" Type="http://schemas.openxmlformats.org/officeDocument/2006/relationships/image" Target="../media/image38.emf"/><Relationship Id="rId2" Type="http://schemas.openxmlformats.org/officeDocument/2006/relationships/image" Target="../media/image3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7CDE101-A124-FD4C-A44C-158A393C990E}" type="datetime1">
              <a:t>3/25/16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6A8A63D-549A-304A-961A-E7631156D26D}" type="slidenum">
              <a:t>‹#›</a:t>
            </a:fld>
            <a:endParaRPr lang="en-US"/>
          </a:p>
        </p:txBody>
      </p:sp>
    </p:spTree>
    <p:extLst>
      <p:ext uri="{BB962C8B-B14F-4D97-AF65-F5344CB8AC3E}">
        <p14:creationId xmlns:p14="http://schemas.microsoft.com/office/powerpoint/2010/main" val="9444722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C96750-9070-1E4E-AACF-EB1075EA5472}" type="datetime1">
              <a:t>3/25/16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2BB5C1-88DC-494E-B1C0-A5E8575A42B1}" type="slidenum">
              <a:t>‹#›</a:t>
            </a:fld>
            <a:endParaRPr lang="en-US"/>
          </a:p>
        </p:txBody>
      </p:sp>
    </p:spTree>
    <p:extLst>
      <p:ext uri="{BB962C8B-B14F-4D97-AF65-F5344CB8AC3E}">
        <p14:creationId xmlns:p14="http://schemas.microsoft.com/office/powerpoint/2010/main" val="161279935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D08D2DE-0FB6-3D42-A3D7-6D46B9A6692D}" type="slidenum">
              <a:rPr lang="en-US" smtClean="0">
                <a:solidFill>
                  <a:prstClr val="black"/>
                </a:solidFill>
                <a:latin typeface="Calibri"/>
              </a:rPr>
              <a:pPr>
                <a:defRPr/>
              </a:pPr>
              <a:t>4</a:t>
            </a:fld>
            <a:endParaRPr lang="en-US" dirty="0">
              <a:solidFill>
                <a:prstClr val="black"/>
              </a:solidFill>
              <a:latin typeface="Calibri"/>
            </a:endParaRPr>
          </a:p>
        </p:txBody>
      </p:sp>
    </p:spTree>
    <p:extLst>
      <p:ext uri="{BB962C8B-B14F-4D97-AF65-F5344CB8AC3E}">
        <p14:creationId xmlns:p14="http://schemas.microsoft.com/office/powerpoint/2010/main" val="1749921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50BCA4-8835-0E46-98D0-179B884C6DAF}" type="slidenum">
              <a:rPr lang="en-US" smtClean="0"/>
              <a:t>5</a:t>
            </a:fld>
            <a:endParaRPr lang="en-US"/>
          </a:p>
        </p:txBody>
      </p:sp>
    </p:spTree>
    <p:extLst>
      <p:ext uri="{BB962C8B-B14F-4D97-AF65-F5344CB8AC3E}">
        <p14:creationId xmlns:p14="http://schemas.microsoft.com/office/powerpoint/2010/main" val="2349545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50BCA4-8835-0E46-98D0-179B884C6DAF}" type="slidenum">
              <a:rPr lang="en-US" smtClean="0"/>
              <a:t>6</a:t>
            </a:fld>
            <a:endParaRPr lang="en-US"/>
          </a:p>
        </p:txBody>
      </p:sp>
    </p:spTree>
    <p:extLst>
      <p:ext uri="{BB962C8B-B14F-4D97-AF65-F5344CB8AC3E}">
        <p14:creationId xmlns:p14="http://schemas.microsoft.com/office/powerpoint/2010/main" val="2349545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64325-8375-A842-943B-71B0D34B8039}" type="slidenum">
              <a:t>7</a:t>
            </a:fld>
            <a:endParaRPr lang="en-US"/>
          </a:p>
        </p:txBody>
      </p:sp>
    </p:spTree>
    <p:extLst>
      <p:ext uri="{BB962C8B-B14F-4D97-AF65-F5344CB8AC3E}">
        <p14:creationId xmlns:p14="http://schemas.microsoft.com/office/powerpoint/2010/main" val="2000678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64325-8375-A842-943B-71B0D34B8039}" type="slidenum">
              <a:t>8</a:t>
            </a:fld>
            <a:endParaRPr lang="en-US"/>
          </a:p>
        </p:txBody>
      </p:sp>
    </p:spTree>
    <p:extLst>
      <p:ext uri="{BB962C8B-B14F-4D97-AF65-F5344CB8AC3E}">
        <p14:creationId xmlns:p14="http://schemas.microsoft.com/office/powerpoint/2010/main" val="2000678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50BCA4-8835-0E46-98D0-179B884C6DAF}" type="slidenum">
              <a:rPr lang="en-US" smtClean="0"/>
              <a:t>9</a:t>
            </a:fld>
            <a:endParaRPr lang="en-US"/>
          </a:p>
        </p:txBody>
      </p:sp>
    </p:spTree>
    <p:extLst>
      <p:ext uri="{BB962C8B-B14F-4D97-AF65-F5344CB8AC3E}">
        <p14:creationId xmlns:p14="http://schemas.microsoft.com/office/powerpoint/2010/main" val="1847698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64325-8375-A842-943B-71B0D34B8039}" type="slidenum">
              <a:t>10</a:t>
            </a:fld>
            <a:endParaRPr lang="en-US"/>
          </a:p>
        </p:txBody>
      </p:sp>
    </p:spTree>
    <p:extLst>
      <p:ext uri="{BB962C8B-B14F-4D97-AF65-F5344CB8AC3E}">
        <p14:creationId xmlns:p14="http://schemas.microsoft.com/office/powerpoint/2010/main" val="1221882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64325-8375-A842-943B-71B0D34B8039}" type="slidenum">
              <a:t>11</a:t>
            </a:fld>
            <a:endParaRPr lang="en-US"/>
          </a:p>
        </p:txBody>
      </p:sp>
    </p:spTree>
    <p:extLst>
      <p:ext uri="{BB962C8B-B14F-4D97-AF65-F5344CB8AC3E}">
        <p14:creationId xmlns:p14="http://schemas.microsoft.com/office/powerpoint/2010/main" val="1221882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64325-8375-A842-943B-71B0D34B8039}" type="slidenum">
              <a:t>15</a:t>
            </a:fld>
            <a:endParaRPr lang="en-US"/>
          </a:p>
        </p:txBody>
      </p:sp>
    </p:spTree>
    <p:extLst>
      <p:ext uri="{BB962C8B-B14F-4D97-AF65-F5344CB8AC3E}">
        <p14:creationId xmlns:p14="http://schemas.microsoft.com/office/powerpoint/2010/main" val="1221882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64325-8375-A842-943B-71B0D34B8039}" type="slidenum">
              <a:t>16</a:t>
            </a:fld>
            <a:endParaRPr lang="en-US"/>
          </a:p>
        </p:txBody>
      </p:sp>
    </p:spTree>
    <p:extLst>
      <p:ext uri="{BB962C8B-B14F-4D97-AF65-F5344CB8AC3E}">
        <p14:creationId xmlns:p14="http://schemas.microsoft.com/office/powerpoint/2010/main" val="962976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2BB5C1-88DC-494E-B1C0-A5E8575A42B1}" type="slidenum">
              <a:rPr lang="en-US"/>
              <a:t>25</a:t>
            </a:fld>
            <a:endParaRPr lang="en-US"/>
          </a:p>
        </p:txBody>
      </p:sp>
    </p:spTree>
    <p:extLst>
      <p:ext uri="{BB962C8B-B14F-4D97-AF65-F5344CB8AC3E}">
        <p14:creationId xmlns:p14="http://schemas.microsoft.com/office/powerpoint/2010/main" val="2858482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2BB5C1-88DC-494E-B1C0-A5E8575A42B1}" type="slidenum">
              <a:rPr lang="en-US"/>
              <a:t>26</a:t>
            </a:fld>
            <a:endParaRPr lang="en-US"/>
          </a:p>
        </p:txBody>
      </p:sp>
    </p:spTree>
    <p:extLst>
      <p:ext uri="{BB962C8B-B14F-4D97-AF65-F5344CB8AC3E}">
        <p14:creationId xmlns:p14="http://schemas.microsoft.com/office/powerpoint/2010/main" val="2858482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50BCA4-8835-0E46-98D0-179B884C6DAF}" type="slidenum">
              <a:rPr lang="en-US" smtClean="0"/>
              <a:t>29</a:t>
            </a:fld>
            <a:endParaRPr lang="en-US"/>
          </a:p>
        </p:txBody>
      </p:sp>
    </p:spTree>
    <p:extLst>
      <p:ext uri="{BB962C8B-B14F-4D97-AF65-F5344CB8AC3E}">
        <p14:creationId xmlns:p14="http://schemas.microsoft.com/office/powerpoint/2010/main" val="1847698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67262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91806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6859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04656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94741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71532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35112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44383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53940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8732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03437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r>
              <a:rPr lang="en-US">
                <a:solidFill>
                  <a:prstClr val="black">
                    <a:tint val="75000"/>
                  </a:prstClr>
                </a:solidFill>
                <a:latin typeface="Calibri"/>
              </a:rPr>
              <a:t>2/19/14</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D19CD21-3C78-284F-86E8-9DCF7771956C}" type="slidenum">
              <a:rPr>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230182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6"/>
          <p:cNvSpPr txBox="1">
            <a:spLocks noChangeArrowheads="1"/>
          </p:cNvSpPr>
          <p:nvPr userDrawn="1"/>
        </p:nvSpPr>
        <p:spPr bwMode="auto">
          <a:xfrm>
            <a:off x="342900" y="6248400"/>
            <a:ext cx="22847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Created for CAGI 2016</a:t>
            </a:r>
          </a:p>
        </p:txBody>
      </p:sp>
      <p:sp>
        <p:nvSpPr>
          <p:cNvPr id="8" name="Text Box 8"/>
          <p:cNvSpPr txBox="1">
            <a:spLocks noChangeArrowheads="1"/>
          </p:cNvSpPr>
          <p:nvPr userDrawn="1"/>
        </p:nvSpPr>
        <p:spPr bwMode="auto">
          <a:xfrm>
            <a:off x="7199426" y="6248400"/>
            <a:ext cx="15635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Rachel Karchin</a:t>
            </a:r>
          </a:p>
        </p:txBody>
      </p:sp>
      <p:sp>
        <p:nvSpPr>
          <p:cNvPr id="9" name="Text Box 9"/>
          <p:cNvSpPr txBox="1">
            <a:spLocks noChangeArrowheads="1"/>
          </p:cNvSpPr>
          <p:nvPr userDrawn="1"/>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4222217248"/>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81" r:id="rId11"/>
    <p:sldLayoutId id="214748385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png"/><Relationship Id="rId5" Type="http://schemas.openxmlformats.org/officeDocument/2006/relationships/image" Target="../media/image9.jpg"/><Relationship Id="rId6" Type="http://schemas.openxmlformats.org/officeDocument/2006/relationships/image" Target="../media/image10.jpeg"/><Relationship Id="rId7" Type="http://schemas.openxmlformats.org/officeDocument/2006/relationships/image" Target="../media/image11.jp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6.tif"/><Relationship Id="rId6"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9.emf"/><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6.tif"/></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4" Type="http://schemas.openxmlformats.org/officeDocument/2006/relationships/image" Target="../media/image17.emf"/><Relationship Id="rId5" Type="http://schemas.openxmlformats.org/officeDocument/2006/relationships/image" Target="../media/image19.emf"/><Relationship Id="rId6"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6.tif"/></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image" Target="../media/image22.emf"/><Relationship Id="rId5" Type="http://schemas.openxmlformats.org/officeDocument/2006/relationships/image" Target="../media/image20.emf"/><Relationship Id="rId6" Type="http://schemas.openxmlformats.org/officeDocument/2006/relationships/image" Target="../media/image17.emf"/><Relationship Id="rId7" Type="http://schemas.openxmlformats.org/officeDocument/2006/relationships/image" Target="../media/image19.emf"/><Relationship Id="rId8"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6.tif"/></Relationships>
</file>

<file path=ppt/slides/_rels/slide15.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5" Type="http://schemas.openxmlformats.org/officeDocument/2006/relationships/image" Target="../media/image23.emf"/><Relationship Id="rId6" Type="http://schemas.openxmlformats.org/officeDocument/2006/relationships/image" Target="../media/image24.emf"/><Relationship Id="rId7" Type="http://schemas.openxmlformats.org/officeDocument/2006/relationships/image" Target="../media/image25.emf"/><Relationship Id="rId8" Type="http://schemas.openxmlformats.org/officeDocument/2006/relationships/image" Target="../media/image26.emf"/><Relationship Id="rId9"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4" Type="http://schemas.openxmlformats.org/officeDocument/2006/relationships/image" Target="../media/image28.emf"/><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png"/><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3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6.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7.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1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1" Type="http://schemas.openxmlformats.org/officeDocument/2006/relationships/image" Target="../media/image41.emf"/><Relationship Id="rId12" Type="http://schemas.openxmlformats.org/officeDocument/2006/relationships/oleObject" Target="../embeddings/oleObject6.bin"/><Relationship Id="rId13" Type="http://schemas.openxmlformats.org/officeDocument/2006/relationships/image" Target="../media/image42.emf"/><Relationship Id="rId14" Type="http://schemas.openxmlformats.org/officeDocument/2006/relationships/image" Target="../media/image13.png"/><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notesSlide" Target="../notesSlides/notesSlide13.xml"/><Relationship Id="rId4" Type="http://schemas.openxmlformats.org/officeDocument/2006/relationships/oleObject" Target="../embeddings/oleObject2.bin"/><Relationship Id="rId5" Type="http://schemas.openxmlformats.org/officeDocument/2006/relationships/image" Target="../media/image38.emf"/><Relationship Id="rId6" Type="http://schemas.openxmlformats.org/officeDocument/2006/relationships/oleObject" Target="../embeddings/oleObject3.bin"/><Relationship Id="rId7" Type="http://schemas.openxmlformats.org/officeDocument/2006/relationships/image" Target="../media/image39.emf"/><Relationship Id="rId8" Type="http://schemas.openxmlformats.org/officeDocument/2006/relationships/oleObject" Target="../embeddings/oleObject4.bin"/><Relationship Id="rId9" Type="http://schemas.openxmlformats.org/officeDocument/2006/relationships/image" Target="../media/image40.emf"/><Relationship Id="rId10"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69050"/>
            <a:ext cx="9143999" cy="1470025"/>
          </a:xfrm>
        </p:spPr>
        <p:txBody>
          <a:bodyPr>
            <a:noAutofit/>
          </a:bodyPr>
          <a:lstStyle/>
          <a:p>
            <a:r>
              <a:rPr lang="en-US" sz="3800"/>
              <a:t>Genome Interpretation using Bayesian Inference: Application to Matching Anonymized Genomes to Phenotypic Profiles</a:t>
            </a:r>
          </a:p>
        </p:txBody>
      </p:sp>
      <p:sp>
        <p:nvSpPr>
          <p:cNvPr id="3" name="Subtitle 2"/>
          <p:cNvSpPr>
            <a:spLocks noGrp="1"/>
          </p:cNvSpPr>
          <p:nvPr>
            <p:ph type="subTitle" idx="1"/>
          </p:nvPr>
        </p:nvSpPr>
        <p:spPr>
          <a:xfrm>
            <a:off x="473496" y="2084956"/>
            <a:ext cx="8412527" cy="562999"/>
          </a:xfrm>
        </p:spPr>
        <p:txBody>
          <a:bodyPr>
            <a:noAutofit/>
          </a:bodyPr>
          <a:lstStyle/>
          <a:p>
            <a:pPr algn="l">
              <a:lnSpc>
                <a:spcPts val="2700"/>
              </a:lnSpc>
              <a:spcBef>
                <a:spcPts val="0"/>
              </a:spcBef>
            </a:pPr>
            <a:r>
              <a:rPr lang="en-US" sz="2400"/>
              <a:t>Rachel Karchin, Ph.D.       Johns Hopkins University and Medicine</a:t>
            </a:r>
          </a:p>
        </p:txBody>
      </p:sp>
      <p:pic>
        <p:nvPicPr>
          <p:cNvPr id="4" name="Picture 3" descr="hopkinsLogos.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986" y="5492516"/>
            <a:ext cx="4559300" cy="736600"/>
          </a:xfrm>
          <a:prstGeom prst="rect">
            <a:avLst/>
          </a:prstGeom>
        </p:spPr>
      </p:pic>
      <p:pic>
        <p:nvPicPr>
          <p:cNvPr id="7" name="Picture 6"/>
          <p:cNvPicPr>
            <a:picLocks noChangeAspect="1"/>
          </p:cNvPicPr>
          <p:nvPr/>
        </p:nvPicPr>
        <p:blipFill>
          <a:blip r:embed="rId3"/>
          <a:stretch>
            <a:fillRect/>
          </a:stretch>
        </p:blipFill>
        <p:spPr>
          <a:xfrm>
            <a:off x="5726484" y="5492516"/>
            <a:ext cx="3236577" cy="736600"/>
          </a:xfrm>
          <a:prstGeom prst="rect">
            <a:avLst/>
          </a:prstGeom>
        </p:spPr>
      </p:pic>
      <p:pic>
        <p:nvPicPr>
          <p:cNvPr id="5" name="Picture 4"/>
          <p:cNvPicPr>
            <a:picLocks noChangeAspect="1"/>
          </p:cNvPicPr>
          <p:nvPr/>
        </p:nvPicPr>
        <p:blipFill>
          <a:blip r:embed="rId4"/>
          <a:stretch>
            <a:fillRect/>
          </a:stretch>
        </p:blipFill>
        <p:spPr>
          <a:xfrm>
            <a:off x="3074586" y="2929418"/>
            <a:ext cx="3378200" cy="2413000"/>
          </a:xfrm>
          <a:prstGeom prst="rect">
            <a:avLst/>
          </a:prstGeom>
        </p:spPr>
      </p:pic>
      <p:pic>
        <p:nvPicPr>
          <p:cNvPr id="6" name="Picture 5"/>
          <p:cNvPicPr>
            <a:picLocks noChangeAspect="1"/>
          </p:cNvPicPr>
          <p:nvPr/>
        </p:nvPicPr>
        <p:blipFill>
          <a:blip r:embed="rId5"/>
          <a:stretch>
            <a:fillRect/>
          </a:stretch>
        </p:blipFill>
        <p:spPr>
          <a:xfrm>
            <a:off x="384636" y="2989328"/>
            <a:ext cx="2032000" cy="2222500"/>
          </a:xfrm>
          <a:prstGeom prst="rect">
            <a:avLst/>
          </a:prstGeom>
        </p:spPr>
      </p:pic>
      <p:pic>
        <p:nvPicPr>
          <p:cNvPr id="8" name="Picture 7"/>
          <p:cNvPicPr>
            <a:picLocks noChangeAspect="1"/>
          </p:cNvPicPr>
          <p:nvPr/>
        </p:nvPicPr>
        <p:blipFill>
          <a:blip r:embed="rId6"/>
          <a:stretch>
            <a:fillRect/>
          </a:stretch>
        </p:blipFill>
        <p:spPr>
          <a:xfrm>
            <a:off x="7033263" y="3313084"/>
            <a:ext cx="1640509" cy="1754963"/>
          </a:xfrm>
          <a:prstGeom prst="rect">
            <a:avLst/>
          </a:prstGeom>
        </p:spPr>
      </p:pic>
    </p:spTree>
    <p:extLst>
      <p:ext uri="{BB962C8B-B14F-4D97-AF65-F5344CB8AC3E}">
        <p14:creationId xmlns:p14="http://schemas.microsoft.com/office/powerpoint/2010/main" val="100140394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a:t>CAGI slide pack guidelines</a:t>
            </a:r>
            <a:br>
              <a:rPr lang="en-US" altLang="en-US" sz="4000"/>
            </a:br>
            <a:r>
              <a:rPr lang="en-US" altLang="en-US" sz="1800"/>
              <a:t>I agree to my slides being used according to the following terms:</a:t>
            </a:r>
            <a:br>
              <a:rPr lang="en-US" altLang="en-US" sz="1800"/>
            </a:br>
            <a:r>
              <a:rPr lang="en-US" altLang="en-US" sz="1800"/>
              <a:t> </a:t>
            </a:r>
            <a:r>
              <a:rPr lang="en-US" altLang="en-US" sz="1800" i="1"/>
              <a:t>_______</a:t>
            </a:r>
            <a:r>
              <a:rPr lang="en-US" altLang="en-US" sz="1800" i="1">
                <a:solidFill>
                  <a:srgbClr val="FF3300"/>
                </a:solidFill>
              </a:rPr>
              <a:t>Author Name Here</a:t>
            </a:r>
            <a:r>
              <a:rPr lang="en-US" altLang="en-US" sz="1800" i="1"/>
              <a:t>___Rachel Karchin____</a:t>
            </a:r>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Outline</a:t>
            </a:r>
          </a:p>
        </p:txBody>
      </p:sp>
      <p:sp>
        <p:nvSpPr>
          <p:cNvPr id="3" name="Content Placeholder 2"/>
          <p:cNvSpPr>
            <a:spLocks noGrp="1"/>
          </p:cNvSpPr>
          <p:nvPr>
            <p:ph idx="1"/>
          </p:nvPr>
        </p:nvSpPr>
        <p:spPr/>
        <p:txBody>
          <a:bodyPr>
            <a:normAutofit/>
          </a:bodyPr>
          <a:lstStyle/>
          <a:p>
            <a:r>
              <a:rPr lang="en-US"/>
              <a:t>The </a:t>
            </a:r>
            <a:r>
              <a:rPr lang="en-US" b="1"/>
              <a:t>G</a:t>
            </a:r>
            <a:r>
              <a:rPr lang="en-US"/>
              <a:t>enome </a:t>
            </a:r>
            <a:r>
              <a:rPr lang="en-US" b="1"/>
              <a:t>I</a:t>
            </a:r>
            <a:r>
              <a:rPr lang="en-US"/>
              <a:t>nterpretation through </a:t>
            </a:r>
            <a:r>
              <a:rPr lang="en-US" i="1"/>
              <a:t>B</a:t>
            </a:r>
            <a:r>
              <a:rPr lang="en-US"/>
              <a:t>ayesian </a:t>
            </a:r>
            <a:r>
              <a:rPr lang="en-US" b="1"/>
              <a:t>I</a:t>
            </a:r>
            <a:r>
              <a:rPr lang="en-US"/>
              <a:t>nference (GIBI) model</a:t>
            </a:r>
          </a:p>
          <a:p>
            <a:r>
              <a:rPr lang="en-US"/>
              <a:t>How we applied GIBI in CAGI 2012-2013</a:t>
            </a:r>
          </a:p>
          <a:p>
            <a:r>
              <a:rPr lang="en-US"/>
              <a:t>Updates to our approach in CAGI 2016</a:t>
            </a:r>
          </a:p>
          <a:p>
            <a:endParaRPr lang="en-US"/>
          </a:p>
          <a:p>
            <a:endParaRPr lang="en-US"/>
          </a:p>
        </p:txBody>
      </p:sp>
    </p:spTree>
    <p:extLst>
      <p:ext uri="{BB962C8B-B14F-4D97-AF65-F5344CB8AC3E}">
        <p14:creationId xmlns:p14="http://schemas.microsoft.com/office/powerpoint/2010/main" val="163402720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ChrisHead-cropp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815" y="4357012"/>
            <a:ext cx="1320800" cy="1270000"/>
          </a:xfrm>
          <a:prstGeom prst="rect">
            <a:avLst/>
          </a:prstGeom>
          <a:ln w="38100" cmpd="sng">
            <a:solidFill>
              <a:srgbClr val="000000"/>
            </a:solidFill>
          </a:ln>
        </p:spPr>
      </p:pic>
      <p:pic>
        <p:nvPicPr>
          <p:cNvPr id="45" name="Picture 44" descr="noushin-head2.png"/>
          <p:cNvPicPr>
            <a:picLocks noChangeAspect="1"/>
          </p:cNvPicPr>
          <p:nvPr/>
        </p:nvPicPr>
        <p:blipFill rotWithShape="1">
          <a:blip r:embed="rId4">
            <a:extLst>
              <a:ext uri="{28A0092B-C50C-407E-A947-70E740481C1C}">
                <a14:useLocalDpi xmlns:a14="http://schemas.microsoft.com/office/drawing/2010/main" val="0"/>
              </a:ext>
            </a:extLst>
          </a:blip>
          <a:srcRect t="11397" b="3087"/>
          <a:stretch/>
        </p:blipFill>
        <p:spPr>
          <a:xfrm>
            <a:off x="3597291" y="1001272"/>
            <a:ext cx="1271375" cy="1356428"/>
          </a:xfrm>
          <a:prstGeom prst="rect">
            <a:avLst/>
          </a:prstGeom>
          <a:ln w="38100" cmpd="sng">
            <a:solidFill>
              <a:srgbClr val="000000"/>
            </a:solidFill>
          </a:ln>
        </p:spPr>
      </p:pic>
      <p:sp>
        <p:nvSpPr>
          <p:cNvPr id="2" name="TextBox 1"/>
          <p:cNvSpPr txBox="1"/>
          <p:nvPr/>
        </p:nvSpPr>
        <p:spPr>
          <a:xfrm>
            <a:off x="289599" y="3434060"/>
            <a:ext cx="1670312" cy="369332"/>
          </a:xfrm>
          <a:prstGeom prst="rect">
            <a:avLst/>
          </a:prstGeom>
          <a:noFill/>
        </p:spPr>
        <p:txBody>
          <a:bodyPr wrap="none" rtlCol="0">
            <a:spAutoFit/>
          </a:bodyPr>
          <a:lstStyle/>
          <a:p>
            <a:r>
              <a:rPr lang="en-US"/>
              <a:t>Yun-Ching Chen</a:t>
            </a:r>
          </a:p>
        </p:txBody>
      </p:sp>
      <p:sp>
        <p:nvSpPr>
          <p:cNvPr id="25" name="TextBox 24"/>
          <p:cNvSpPr txBox="1"/>
          <p:nvPr/>
        </p:nvSpPr>
        <p:spPr>
          <a:xfrm>
            <a:off x="3309114" y="2361507"/>
            <a:ext cx="1714156" cy="369332"/>
          </a:xfrm>
          <a:prstGeom prst="rect">
            <a:avLst/>
          </a:prstGeom>
          <a:noFill/>
        </p:spPr>
        <p:txBody>
          <a:bodyPr wrap="none" rtlCol="0">
            <a:spAutoFit/>
          </a:bodyPr>
          <a:lstStyle/>
          <a:p>
            <a:r>
              <a:rPr lang="en-US"/>
              <a:t>Noushin Niknafs</a:t>
            </a:r>
          </a:p>
        </p:txBody>
      </p:sp>
      <p:sp>
        <p:nvSpPr>
          <p:cNvPr id="43" name="TextBox 42"/>
          <p:cNvSpPr txBox="1"/>
          <p:nvPr/>
        </p:nvSpPr>
        <p:spPr>
          <a:xfrm>
            <a:off x="5556378" y="5625163"/>
            <a:ext cx="1467995" cy="369332"/>
          </a:xfrm>
          <a:prstGeom prst="rect">
            <a:avLst/>
          </a:prstGeom>
          <a:noFill/>
        </p:spPr>
        <p:txBody>
          <a:bodyPr wrap="none" rtlCol="0">
            <a:spAutoFit/>
          </a:bodyPr>
          <a:lstStyle/>
          <a:p>
            <a:r>
              <a:rPr lang="en-US"/>
              <a:t>Chris Douville</a:t>
            </a:r>
          </a:p>
        </p:txBody>
      </p:sp>
      <p:pic>
        <p:nvPicPr>
          <p:cNvPr id="50" name="Picture 49" descr="YunChingHead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294" y="2187857"/>
            <a:ext cx="1219200" cy="1219200"/>
          </a:xfrm>
          <a:prstGeom prst="rect">
            <a:avLst/>
          </a:prstGeom>
          <a:ln w="38100" cmpd="sng">
            <a:solidFill>
              <a:schemeClr val="tx1"/>
            </a:solidFill>
          </a:ln>
        </p:spPr>
      </p:pic>
      <p:sp>
        <p:nvSpPr>
          <p:cNvPr id="51" name="TextBox 50"/>
          <p:cNvSpPr txBox="1"/>
          <p:nvPr/>
        </p:nvSpPr>
        <p:spPr>
          <a:xfrm>
            <a:off x="6754047" y="3500566"/>
            <a:ext cx="1574507" cy="369332"/>
          </a:xfrm>
          <a:prstGeom prst="rect">
            <a:avLst/>
          </a:prstGeom>
          <a:noFill/>
        </p:spPr>
        <p:txBody>
          <a:bodyPr wrap="none" rtlCol="0">
            <a:spAutoFit/>
          </a:bodyPr>
          <a:lstStyle/>
          <a:p>
            <a:r>
              <a:rPr lang="en-US"/>
              <a:t>Collin Tokheim</a:t>
            </a:r>
          </a:p>
        </p:txBody>
      </p:sp>
      <p:sp>
        <p:nvSpPr>
          <p:cNvPr id="52" name="TextBox 51"/>
          <p:cNvSpPr txBox="1"/>
          <p:nvPr/>
        </p:nvSpPr>
        <p:spPr>
          <a:xfrm>
            <a:off x="1686362" y="5625163"/>
            <a:ext cx="1974857" cy="369332"/>
          </a:xfrm>
          <a:prstGeom prst="rect">
            <a:avLst/>
          </a:prstGeom>
          <a:noFill/>
        </p:spPr>
        <p:txBody>
          <a:bodyPr wrap="none" rtlCol="0">
            <a:spAutoFit/>
          </a:bodyPr>
          <a:lstStyle/>
          <a:p>
            <a:r>
              <a:rPr lang="en-US"/>
              <a:t>Rohit Bhattacharya</a:t>
            </a:r>
          </a:p>
        </p:txBody>
      </p:sp>
      <p:pic>
        <p:nvPicPr>
          <p:cNvPr id="3" name="Picture 2" descr="collint.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66051" y="1997057"/>
            <a:ext cx="1467563" cy="1467563"/>
          </a:xfrm>
          <a:prstGeom prst="rect">
            <a:avLst/>
          </a:prstGeom>
          <a:ln w="38100" cmpd="sng">
            <a:solidFill>
              <a:schemeClr val="tx1"/>
            </a:solidFill>
          </a:ln>
        </p:spPr>
      </p:pic>
      <p:pic>
        <p:nvPicPr>
          <p:cNvPr id="4" name="Picture 3" descr="peopleRohit.jpg"/>
          <p:cNvPicPr>
            <a:picLocks noChangeAspect="1"/>
          </p:cNvPicPr>
          <p:nvPr/>
        </p:nvPicPr>
        <p:blipFill rotWithShape="1">
          <a:blip r:embed="rId7">
            <a:extLst>
              <a:ext uri="{28A0092B-C50C-407E-A947-70E740481C1C}">
                <a14:useLocalDpi xmlns:a14="http://schemas.microsoft.com/office/drawing/2010/main" val="0"/>
              </a:ext>
            </a:extLst>
          </a:blip>
          <a:srcRect l="32783" t="17756" r="32424" b="18950"/>
          <a:stretch/>
        </p:blipFill>
        <p:spPr>
          <a:xfrm>
            <a:off x="2029212" y="4298943"/>
            <a:ext cx="1162094" cy="1270056"/>
          </a:xfrm>
          <a:prstGeom prst="rect">
            <a:avLst/>
          </a:prstGeom>
          <a:ln w="38100" cmpd="sng">
            <a:solidFill>
              <a:srgbClr val="000000"/>
            </a:solidFill>
          </a:ln>
        </p:spPr>
      </p:pic>
      <p:sp>
        <p:nvSpPr>
          <p:cNvPr id="13" name="Title 1"/>
          <p:cNvSpPr txBox="1">
            <a:spLocks/>
          </p:cNvSpPr>
          <p:nvPr/>
        </p:nvSpPr>
        <p:spPr>
          <a:xfrm>
            <a:off x="602672" y="0"/>
            <a:ext cx="8229600" cy="1143000"/>
          </a:xfrm>
          <a:prstGeom prst="rect">
            <a:avLst/>
          </a:prstGeom>
        </p:spPr>
        <p:txBody>
          <a:bodyP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t>The team</a:t>
            </a:r>
          </a:p>
        </p:txBody>
      </p:sp>
    </p:spTree>
    <p:extLst>
      <p:ext uri="{BB962C8B-B14F-4D97-AF65-F5344CB8AC3E}">
        <p14:creationId xmlns:p14="http://schemas.microsoft.com/office/powerpoint/2010/main" val="311844806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stretch>
            <a:fillRect/>
          </a:stretch>
        </p:blipFill>
        <p:spPr>
          <a:xfrm>
            <a:off x="343472" y="884655"/>
            <a:ext cx="3340100" cy="2006600"/>
          </a:xfrm>
          <a:prstGeom prst="rect">
            <a:avLst/>
          </a:prstGeom>
        </p:spPr>
      </p:pic>
      <p:sp>
        <p:nvSpPr>
          <p:cNvPr id="25" name="Title 1"/>
          <p:cNvSpPr>
            <a:spLocks noGrp="1"/>
          </p:cNvSpPr>
          <p:nvPr>
            <p:ph type="title"/>
          </p:nvPr>
        </p:nvSpPr>
        <p:spPr>
          <a:xfrm>
            <a:off x="457200" y="54426"/>
            <a:ext cx="8229600" cy="908130"/>
          </a:xfrm>
        </p:spPr>
        <p:txBody>
          <a:bodyPr>
            <a:normAutofit fontScale="90000"/>
          </a:bodyPr>
          <a:lstStyle/>
          <a:p>
            <a:pPr algn="l"/>
            <a:r>
              <a:rPr lang="en-US" sz="3200" b="1"/>
              <a:t>G</a:t>
            </a:r>
            <a:r>
              <a:rPr lang="en-US" sz="3200"/>
              <a:t>enome </a:t>
            </a:r>
            <a:r>
              <a:rPr lang="en-US" sz="3200" b="1"/>
              <a:t>I</a:t>
            </a:r>
            <a:r>
              <a:rPr lang="en-US" sz="3200"/>
              <a:t>nterpretation through </a:t>
            </a:r>
            <a:r>
              <a:rPr lang="en-US" sz="3200" i="1"/>
              <a:t>B</a:t>
            </a:r>
            <a:r>
              <a:rPr lang="en-US" sz="3200"/>
              <a:t>ayesian </a:t>
            </a:r>
            <a:r>
              <a:rPr lang="en-US" sz="3200" b="1"/>
              <a:t>I</a:t>
            </a:r>
            <a:r>
              <a:rPr lang="en-US" sz="3200"/>
              <a:t>nference </a:t>
            </a:r>
            <a:endParaRPr lang="en-US" sz="3200" dirty="0"/>
          </a:p>
        </p:txBody>
      </p:sp>
      <p:pic>
        <p:nvPicPr>
          <p:cNvPr id="11" name="Picture 10" descr="Screen Shot 2016-03-12 at 10.50.58 AM.pdf"/>
          <p:cNvPicPr>
            <a:picLocks noChangeAspect="1"/>
          </p:cNvPicPr>
          <p:nvPr/>
        </p:nvPicPr>
        <p:blipFill rotWithShape="1">
          <a:blip r:embed="rId4">
            <a:extLst>
              <a:ext uri="{28A0092B-C50C-407E-A947-70E740481C1C}">
                <a14:useLocalDpi xmlns:a14="http://schemas.microsoft.com/office/drawing/2010/main" val="0"/>
              </a:ext>
            </a:extLst>
          </a:blip>
          <a:srcRect b="41237"/>
          <a:stretch/>
        </p:blipFill>
        <p:spPr>
          <a:xfrm>
            <a:off x="343472" y="4780028"/>
            <a:ext cx="8691418" cy="975485"/>
          </a:xfrm>
          <a:prstGeom prst="rect">
            <a:avLst/>
          </a:prstGeom>
        </p:spPr>
      </p:pic>
      <p:pic>
        <p:nvPicPr>
          <p:cNvPr id="2" name="Picture 1" descr="Screen Shot 2016-03-25 at 2.53.42 PM.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5471" y="962555"/>
            <a:ext cx="4241801" cy="3643185"/>
          </a:xfrm>
          <a:prstGeom prst="rect">
            <a:avLst/>
          </a:prstGeom>
          <a:ln>
            <a:solidFill>
              <a:schemeClr val="bg1">
                <a:lumMod val="50000"/>
              </a:schemeClr>
            </a:solidFill>
          </a:ln>
        </p:spPr>
      </p:pic>
    </p:spTree>
    <p:extLst>
      <p:ext uri="{BB962C8B-B14F-4D97-AF65-F5344CB8AC3E}">
        <p14:creationId xmlns:p14="http://schemas.microsoft.com/office/powerpoint/2010/main" val="32550584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50514" y="895957"/>
            <a:ext cx="1851789" cy="369332"/>
          </a:xfrm>
          <a:prstGeom prst="rect">
            <a:avLst/>
          </a:prstGeom>
          <a:noFill/>
        </p:spPr>
        <p:txBody>
          <a:bodyPr wrap="none" rtlCol="0">
            <a:spAutoFit/>
          </a:bodyPr>
          <a:lstStyle/>
          <a:p>
            <a:r>
              <a:rPr lang="en-US" b="1" dirty="0" smtClean="0"/>
              <a:t>Personal genome</a:t>
            </a:r>
            <a:endParaRPr lang="en-US" b="1" dirty="0"/>
          </a:p>
        </p:txBody>
      </p:sp>
      <p:pic>
        <p:nvPicPr>
          <p:cNvPr id="5" name="Picture 4"/>
          <p:cNvPicPr>
            <a:picLocks noChangeAspect="1"/>
          </p:cNvPicPr>
          <p:nvPr/>
        </p:nvPicPr>
        <p:blipFill>
          <a:blip r:embed="rId3"/>
          <a:stretch>
            <a:fillRect/>
          </a:stretch>
        </p:blipFill>
        <p:spPr>
          <a:xfrm>
            <a:off x="3299923" y="1247647"/>
            <a:ext cx="1719762" cy="1259786"/>
          </a:xfrm>
          <a:prstGeom prst="rect">
            <a:avLst/>
          </a:prstGeom>
        </p:spPr>
      </p:pic>
      <p:sp>
        <p:nvSpPr>
          <p:cNvPr id="6" name="Can 5"/>
          <p:cNvSpPr/>
          <p:nvPr/>
        </p:nvSpPr>
        <p:spPr>
          <a:xfrm>
            <a:off x="2310597" y="3127800"/>
            <a:ext cx="3695861" cy="2018735"/>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7" name="TextBox 6"/>
          <p:cNvSpPr txBox="1"/>
          <p:nvPr/>
        </p:nvSpPr>
        <p:spPr>
          <a:xfrm>
            <a:off x="3317563" y="4097570"/>
            <a:ext cx="1717988" cy="830997"/>
          </a:xfrm>
          <a:prstGeom prst="rect">
            <a:avLst/>
          </a:prstGeom>
          <a:noFill/>
        </p:spPr>
        <p:txBody>
          <a:bodyPr wrap="none" rtlCol="0">
            <a:spAutoFit/>
          </a:bodyPr>
          <a:lstStyle/>
          <a:p>
            <a:pPr algn="ctr"/>
            <a:r>
              <a:rPr lang="en-US" sz="2400" dirty="0" smtClean="0"/>
              <a:t>Probabilistic</a:t>
            </a:r>
          </a:p>
          <a:p>
            <a:pPr algn="ctr"/>
            <a:r>
              <a:rPr lang="en-US" sz="2400" dirty="0" smtClean="0"/>
              <a:t>Framework</a:t>
            </a:r>
            <a:endParaRPr lang="en-US" sz="2400" dirty="0"/>
          </a:p>
        </p:txBody>
      </p:sp>
      <p:cxnSp>
        <p:nvCxnSpPr>
          <p:cNvPr id="9" name="Straight Arrow Connector 8"/>
          <p:cNvCxnSpPr>
            <a:stCxn id="5" idx="2"/>
            <a:endCxn id="6" idx="1"/>
          </p:cNvCxnSpPr>
          <p:nvPr/>
        </p:nvCxnSpPr>
        <p:spPr>
          <a:xfrm flipH="1">
            <a:off x="4158528" y="2507433"/>
            <a:ext cx="1276" cy="620367"/>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2419034" y="5657957"/>
            <a:ext cx="3478987" cy="461665"/>
          </a:xfrm>
          <a:prstGeom prst="rect">
            <a:avLst/>
          </a:prstGeom>
          <a:noFill/>
        </p:spPr>
        <p:txBody>
          <a:bodyPr wrap="none" rtlCol="0">
            <a:spAutoFit/>
          </a:bodyPr>
          <a:lstStyle/>
          <a:p>
            <a:r>
              <a:rPr lang="en-US" sz="2400" b="1" dirty="0" smtClean="0"/>
              <a:t>P(Phenotype Y | genome)</a:t>
            </a:r>
            <a:endParaRPr lang="en-US" sz="2400" b="1" dirty="0"/>
          </a:p>
        </p:txBody>
      </p:sp>
      <p:grpSp>
        <p:nvGrpSpPr>
          <p:cNvPr id="29" name="Group 28"/>
          <p:cNvGrpSpPr/>
          <p:nvPr/>
        </p:nvGrpSpPr>
        <p:grpSpPr>
          <a:xfrm>
            <a:off x="6006458" y="3589035"/>
            <a:ext cx="3121308" cy="1107996"/>
            <a:chOff x="6006458" y="2798819"/>
            <a:chExt cx="3121308" cy="1107996"/>
          </a:xfrm>
        </p:grpSpPr>
        <p:sp>
          <p:nvSpPr>
            <p:cNvPr id="10" name="TextBox 9"/>
            <p:cNvSpPr txBox="1"/>
            <p:nvPr/>
          </p:nvSpPr>
          <p:spPr>
            <a:xfrm>
              <a:off x="6604160" y="2798819"/>
              <a:ext cx="2523606" cy="1107996"/>
            </a:xfrm>
            <a:prstGeom prst="rect">
              <a:avLst/>
            </a:prstGeom>
            <a:noFill/>
          </p:spPr>
          <p:txBody>
            <a:bodyPr wrap="square" rtlCol="0">
              <a:spAutoFit/>
            </a:bodyPr>
            <a:lstStyle/>
            <a:p>
              <a:pPr algn="ctr"/>
              <a:r>
                <a:rPr lang="en-US" sz="2400" b="1" dirty="0"/>
                <a:t>G</a:t>
              </a:r>
              <a:r>
                <a:rPr lang="en-US" sz="2400" b="1" dirty="0" smtClean="0"/>
                <a:t>enetic variation </a:t>
              </a:r>
              <a:r>
                <a:rPr lang="en-US" sz="1600" dirty="0" smtClean="0"/>
                <a:t>associated with </a:t>
              </a:r>
              <a:r>
                <a:rPr lang="en-US" sz="2400" b="1" dirty="0"/>
                <a:t>P</a:t>
              </a:r>
              <a:r>
                <a:rPr lang="en-US" sz="2400" b="1" dirty="0" smtClean="0"/>
                <a:t>henotype Y</a:t>
              </a:r>
              <a:endParaRPr lang="en-US" sz="2400" b="1" dirty="0"/>
            </a:p>
          </p:txBody>
        </p:sp>
        <p:cxnSp>
          <p:nvCxnSpPr>
            <p:cNvPr id="20" name="Straight Arrow Connector 19"/>
            <p:cNvCxnSpPr>
              <a:stCxn id="10" idx="1"/>
              <a:endCxn id="6" idx="4"/>
            </p:cNvCxnSpPr>
            <p:nvPr/>
          </p:nvCxnSpPr>
          <p:spPr>
            <a:xfrm flipH="1">
              <a:off x="6006458" y="3352817"/>
              <a:ext cx="597702" cy="824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22" name="Straight Arrow Connector 21"/>
          <p:cNvCxnSpPr>
            <a:stCxn id="6" idx="3"/>
          </p:cNvCxnSpPr>
          <p:nvPr/>
        </p:nvCxnSpPr>
        <p:spPr>
          <a:xfrm flipH="1">
            <a:off x="4145315" y="5146535"/>
            <a:ext cx="13213" cy="4991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30" name="Group 29"/>
          <p:cNvGrpSpPr/>
          <p:nvPr/>
        </p:nvGrpSpPr>
        <p:grpSpPr>
          <a:xfrm>
            <a:off x="0" y="3795094"/>
            <a:ext cx="2365702" cy="984885"/>
            <a:chOff x="0" y="3004878"/>
            <a:chExt cx="2365702" cy="984885"/>
          </a:xfrm>
        </p:grpSpPr>
        <p:sp>
          <p:nvSpPr>
            <p:cNvPr id="14" name="TextBox 13"/>
            <p:cNvSpPr txBox="1"/>
            <p:nvPr/>
          </p:nvSpPr>
          <p:spPr>
            <a:xfrm>
              <a:off x="261296" y="3004878"/>
              <a:ext cx="1355609" cy="707886"/>
            </a:xfrm>
            <a:prstGeom prst="rect">
              <a:avLst/>
            </a:prstGeom>
            <a:noFill/>
          </p:spPr>
          <p:txBody>
            <a:bodyPr wrap="none" rtlCol="0">
              <a:spAutoFit/>
            </a:bodyPr>
            <a:lstStyle/>
            <a:p>
              <a:r>
                <a:rPr lang="en-US" sz="2000" b="1" dirty="0" smtClean="0"/>
                <a:t>Phenotype</a:t>
              </a:r>
            </a:p>
            <a:p>
              <a:r>
                <a:rPr lang="en-US" sz="2000" b="1" dirty="0" smtClean="0"/>
                <a:t>Prevalence</a:t>
              </a:r>
              <a:endParaRPr lang="en-US" sz="2000" b="1" dirty="0"/>
            </a:p>
          </p:txBody>
        </p:sp>
        <p:cxnSp>
          <p:nvCxnSpPr>
            <p:cNvPr id="16" name="Straight Arrow Connector 15"/>
            <p:cNvCxnSpPr>
              <a:stCxn id="14" idx="3"/>
              <a:endCxn id="6" idx="2"/>
            </p:cNvCxnSpPr>
            <p:nvPr/>
          </p:nvCxnSpPr>
          <p:spPr>
            <a:xfrm>
              <a:off x="1616905" y="3358821"/>
              <a:ext cx="693692" cy="224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0" y="3712764"/>
              <a:ext cx="2365702" cy="276999"/>
            </a:xfrm>
            <a:prstGeom prst="rect">
              <a:avLst/>
            </a:prstGeom>
            <a:noFill/>
          </p:spPr>
          <p:txBody>
            <a:bodyPr wrap="none" rtlCol="0">
              <a:spAutoFit/>
            </a:bodyPr>
            <a:lstStyle/>
            <a:p>
              <a:r>
                <a:rPr lang="en-US" sz="1200" dirty="0" smtClean="0"/>
                <a:t>(Age, gender and ancestry specific)</a:t>
              </a:r>
              <a:endParaRPr lang="en-US" sz="1200" dirty="0"/>
            </a:p>
          </p:txBody>
        </p:sp>
      </p:grpSp>
      <p:sp>
        <p:nvSpPr>
          <p:cNvPr id="28" name="TextBox 27"/>
          <p:cNvSpPr txBox="1"/>
          <p:nvPr/>
        </p:nvSpPr>
        <p:spPr>
          <a:xfrm>
            <a:off x="3425243" y="3767836"/>
            <a:ext cx="1558740" cy="369332"/>
          </a:xfrm>
          <a:prstGeom prst="rect">
            <a:avLst/>
          </a:prstGeom>
          <a:noFill/>
        </p:spPr>
        <p:txBody>
          <a:bodyPr wrap="none" rtlCol="0">
            <a:spAutoFit/>
          </a:bodyPr>
          <a:lstStyle/>
          <a:p>
            <a:r>
              <a:rPr lang="en-US" b="1" i="1" dirty="0" smtClean="0"/>
              <a:t>Generalizable</a:t>
            </a:r>
            <a:endParaRPr lang="en-US" b="1" i="1" dirty="0"/>
          </a:p>
        </p:txBody>
      </p:sp>
      <p:sp>
        <p:nvSpPr>
          <p:cNvPr id="2" name="Oval 1"/>
          <p:cNvSpPr/>
          <p:nvPr/>
        </p:nvSpPr>
        <p:spPr>
          <a:xfrm>
            <a:off x="73630" y="3293236"/>
            <a:ext cx="1767134" cy="1816489"/>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p:cNvGrpSpPr/>
          <p:nvPr/>
        </p:nvGrpSpPr>
        <p:grpSpPr>
          <a:xfrm>
            <a:off x="5972785" y="3111957"/>
            <a:ext cx="3155168" cy="3475096"/>
            <a:chOff x="5972785" y="2321741"/>
            <a:chExt cx="3155168" cy="3475096"/>
          </a:xfrm>
        </p:grpSpPr>
        <p:sp>
          <p:nvSpPr>
            <p:cNvPr id="23" name="Oval 22"/>
            <p:cNvSpPr/>
            <p:nvPr/>
          </p:nvSpPr>
          <p:spPr>
            <a:xfrm>
              <a:off x="6733016" y="2321741"/>
              <a:ext cx="2249920" cy="190574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5972785" y="4319509"/>
              <a:ext cx="3155168" cy="1477328"/>
            </a:xfrm>
            <a:prstGeom prst="rect">
              <a:avLst/>
            </a:prstGeom>
            <a:noFill/>
          </p:spPr>
          <p:txBody>
            <a:bodyPr wrap="none" rtlCol="0">
              <a:spAutoFit/>
            </a:bodyPr>
            <a:lstStyle/>
            <a:p>
              <a:r>
                <a:rPr lang="en-US" dirty="0" smtClean="0">
                  <a:solidFill>
                    <a:srgbClr val="FF0000"/>
                  </a:solidFill>
                </a:rPr>
                <a:t>Annotation sources:</a:t>
              </a:r>
            </a:p>
            <a:p>
              <a:r>
                <a:rPr lang="en-US" dirty="0" smtClean="0">
                  <a:solidFill>
                    <a:srgbClr val="FF0000"/>
                  </a:solidFill>
                </a:rPr>
                <a:t>HGMD, OMIM,</a:t>
              </a:r>
            </a:p>
            <a:p>
              <a:r>
                <a:rPr lang="en-US" dirty="0" smtClean="0">
                  <a:solidFill>
                    <a:srgbClr val="FF0000"/>
                  </a:solidFill>
                </a:rPr>
                <a:t>Jensen’s disease-gene database</a:t>
              </a:r>
            </a:p>
            <a:p>
              <a:r>
                <a:rPr lang="en-US" dirty="0" smtClean="0">
                  <a:solidFill>
                    <a:srgbClr val="FF0000"/>
                  </a:solidFill>
                </a:rPr>
                <a:t>NHGRI GWAS catalog</a:t>
              </a:r>
            </a:p>
            <a:p>
              <a:r>
                <a:rPr lang="en-US" dirty="0">
                  <a:solidFill>
                    <a:srgbClr val="FF0000"/>
                  </a:solidFill>
                </a:rPr>
                <a:t>. . .</a:t>
              </a:r>
            </a:p>
          </p:txBody>
        </p:sp>
      </p:grpSp>
      <p:sp>
        <p:nvSpPr>
          <p:cNvPr id="32" name="TextBox 31"/>
          <p:cNvSpPr txBox="1"/>
          <p:nvPr/>
        </p:nvSpPr>
        <p:spPr>
          <a:xfrm>
            <a:off x="2534172" y="3164488"/>
            <a:ext cx="3277460" cy="369332"/>
          </a:xfrm>
          <a:prstGeom prst="rect">
            <a:avLst/>
          </a:prstGeom>
          <a:noFill/>
        </p:spPr>
        <p:txBody>
          <a:bodyPr wrap="none" rtlCol="0">
            <a:spAutoFit/>
          </a:bodyPr>
          <a:lstStyle/>
          <a:p>
            <a:r>
              <a:rPr lang="en-US" dirty="0">
                <a:solidFill>
                  <a:srgbClr val="FF0000"/>
                </a:solidFill>
              </a:rPr>
              <a:t>Model</a:t>
            </a:r>
            <a:r>
              <a:rPr lang="en-US" dirty="0" smtClean="0">
                <a:solidFill>
                  <a:srgbClr val="FF0000"/>
                </a:solidFill>
              </a:rPr>
              <a:t> for a selected phenotype</a:t>
            </a:r>
            <a:endParaRPr lang="en-US" dirty="0">
              <a:solidFill>
                <a:srgbClr val="FF0000"/>
              </a:solidFill>
            </a:endParaRPr>
          </a:p>
        </p:txBody>
      </p:sp>
      <p:pic>
        <p:nvPicPr>
          <p:cNvPr id="24" name="Picture 23"/>
          <p:cNvPicPr>
            <a:picLocks noChangeAspect="1"/>
          </p:cNvPicPr>
          <p:nvPr/>
        </p:nvPicPr>
        <p:blipFill>
          <a:blip r:embed="rId4"/>
          <a:stretch>
            <a:fillRect/>
          </a:stretch>
        </p:blipFill>
        <p:spPr>
          <a:xfrm>
            <a:off x="5642836" y="884655"/>
            <a:ext cx="3340100" cy="2006600"/>
          </a:xfrm>
          <a:prstGeom prst="rect">
            <a:avLst/>
          </a:prstGeom>
        </p:spPr>
      </p:pic>
      <p:sp>
        <p:nvSpPr>
          <p:cNvPr id="25" name="Title 1"/>
          <p:cNvSpPr>
            <a:spLocks noGrp="1"/>
          </p:cNvSpPr>
          <p:nvPr>
            <p:ph type="title"/>
          </p:nvPr>
        </p:nvSpPr>
        <p:spPr>
          <a:xfrm>
            <a:off x="457200" y="54426"/>
            <a:ext cx="8229600" cy="908130"/>
          </a:xfrm>
        </p:spPr>
        <p:txBody>
          <a:bodyPr>
            <a:normAutofit fontScale="90000"/>
          </a:bodyPr>
          <a:lstStyle/>
          <a:p>
            <a:r>
              <a:rPr lang="en-US" sz="3200" b="1"/>
              <a:t>G</a:t>
            </a:r>
            <a:r>
              <a:rPr lang="en-US" sz="3200"/>
              <a:t>enome </a:t>
            </a:r>
            <a:r>
              <a:rPr lang="en-US" sz="3200" b="1"/>
              <a:t>I</a:t>
            </a:r>
            <a:r>
              <a:rPr lang="en-US" sz="3200"/>
              <a:t>nterpretation through </a:t>
            </a:r>
            <a:r>
              <a:rPr lang="en-US" sz="3200" i="1"/>
              <a:t>B</a:t>
            </a:r>
            <a:r>
              <a:rPr lang="en-US" sz="3200"/>
              <a:t>ayesian </a:t>
            </a:r>
            <a:r>
              <a:rPr lang="en-US" sz="3200" b="1"/>
              <a:t>I</a:t>
            </a:r>
            <a:r>
              <a:rPr lang="en-US" sz="3200"/>
              <a:t>nference</a:t>
            </a:r>
          </a:p>
        </p:txBody>
      </p:sp>
      <p:pic>
        <p:nvPicPr>
          <p:cNvPr id="26" name="Picture 25" descr="Figure5.t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427" y="962556"/>
            <a:ext cx="2021170" cy="1515878"/>
          </a:xfrm>
          <a:prstGeom prst="rect">
            <a:avLst/>
          </a:prstGeom>
          <a:ln>
            <a:noFill/>
          </a:ln>
        </p:spPr>
      </p:pic>
      <p:pic>
        <p:nvPicPr>
          <p:cNvPr id="33" name="Picture 32" descr="Screen Shot 2016-03-12 at 10.50.58 AM.pdf"/>
          <p:cNvPicPr>
            <a:picLocks noChangeAspect="1"/>
          </p:cNvPicPr>
          <p:nvPr/>
        </p:nvPicPr>
        <p:blipFill rotWithShape="1">
          <a:blip r:embed="rId6">
            <a:extLst>
              <a:ext uri="{28A0092B-C50C-407E-A947-70E740481C1C}">
                <a14:useLocalDpi xmlns:a14="http://schemas.microsoft.com/office/drawing/2010/main" val="0"/>
              </a:ext>
            </a:extLst>
          </a:blip>
          <a:srcRect r="59053" b="77444"/>
          <a:stretch/>
        </p:blipFill>
        <p:spPr>
          <a:xfrm>
            <a:off x="61318" y="5283516"/>
            <a:ext cx="3558892" cy="374441"/>
          </a:xfrm>
          <a:prstGeom prst="rect">
            <a:avLst/>
          </a:prstGeom>
        </p:spPr>
      </p:pic>
    </p:spTree>
    <p:extLst>
      <p:ext uri="{BB962C8B-B14F-4D97-AF65-F5344CB8AC3E}">
        <p14:creationId xmlns:p14="http://schemas.microsoft.com/office/powerpoint/2010/main" val="385630184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911754" y="145431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 name="TextBox 4"/>
          <p:cNvSpPr txBox="1"/>
          <p:nvPr/>
        </p:nvSpPr>
        <p:spPr>
          <a:xfrm>
            <a:off x="982314" y="1475710"/>
            <a:ext cx="411516"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H</a:t>
            </a:r>
            <a:endParaRPr lang="en-US" baseline="-25000" dirty="0"/>
          </a:p>
        </p:txBody>
      </p:sp>
      <p:sp>
        <p:nvSpPr>
          <p:cNvPr id="6" name="Oval 5"/>
          <p:cNvSpPr/>
          <p:nvPr/>
        </p:nvSpPr>
        <p:spPr>
          <a:xfrm>
            <a:off x="1633989" y="146019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8" name="Oval 7"/>
          <p:cNvSpPr/>
          <p:nvPr/>
        </p:nvSpPr>
        <p:spPr>
          <a:xfrm>
            <a:off x="2399223" y="146019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 name="TextBox 8"/>
          <p:cNvSpPr txBox="1"/>
          <p:nvPr/>
        </p:nvSpPr>
        <p:spPr>
          <a:xfrm>
            <a:off x="2500986" y="1481590"/>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0" name="Oval 9"/>
          <p:cNvSpPr/>
          <p:nvPr/>
        </p:nvSpPr>
        <p:spPr>
          <a:xfrm>
            <a:off x="3137757" y="1449799"/>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1" name="TextBox 10"/>
          <p:cNvSpPr txBox="1"/>
          <p:nvPr/>
        </p:nvSpPr>
        <p:spPr>
          <a:xfrm>
            <a:off x="3239520" y="1471191"/>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2" name="Oval 11"/>
          <p:cNvSpPr/>
          <p:nvPr/>
        </p:nvSpPr>
        <p:spPr>
          <a:xfrm>
            <a:off x="3870413" y="1464717"/>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3" name="TextBox 12"/>
          <p:cNvSpPr txBox="1"/>
          <p:nvPr/>
        </p:nvSpPr>
        <p:spPr>
          <a:xfrm>
            <a:off x="3954536" y="1486109"/>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4" name="Oval 13"/>
          <p:cNvSpPr/>
          <p:nvPr/>
        </p:nvSpPr>
        <p:spPr>
          <a:xfrm>
            <a:off x="4608947" y="145431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5" name="TextBox 14"/>
          <p:cNvSpPr txBox="1"/>
          <p:nvPr/>
        </p:nvSpPr>
        <p:spPr>
          <a:xfrm>
            <a:off x="4710710" y="1475710"/>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6" name="Oval 15"/>
          <p:cNvSpPr/>
          <p:nvPr/>
        </p:nvSpPr>
        <p:spPr>
          <a:xfrm>
            <a:off x="5325323" y="1470597"/>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7" name="TextBox 16"/>
          <p:cNvSpPr txBox="1"/>
          <p:nvPr/>
        </p:nvSpPr>
        <p:spPr>
          <a:xfrm>
            <a:off x="5427086" y="1491989"/>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8" name="Oval 17"/>
          <p:cNvSpPr/>
          <p:nvPr/>
        </p:nvSpPr>
        <p:spPr>
          <a:xfrm>
            <a:off x="6063857" y="146019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9" name="TextBox 18"/>
          <p:cNvSpPr txBox="1"/>
          <p:nvPr/>
        </p:nvSpPr>
        <p:spPr>
          <a:xfrm>
            <a:off x="6147980" y="1481590"/>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20" name="Oval 19"/>
          <p:cNvSpPr/>
          <p:nvPr/>
        </p:nvSpPr>
        <p:spPr>
          <a:xfrm>
            <a:off x="6793307" y="146530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1" name="TextBox 20"/>
          <p:cNvSpPr txBox="1"/>
          <p:nvPr/>
        </p:nvSpPr>
        <p:spPr>
          <a:xfrm>
            <a:off x="6897788" y="1502980"/>
            <a:ext cx="380332"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L</a:t>
            </a:r>
            <a:endParaRPr lang="en-US" baseline="-25000" dirty="0"/>
          </a:p>
        </p:txBody>
      </p:sp>
      <p:sp>
        <p:nvSpPr>
          <p:cNvPr id="22" name="Oval 21"/>
          <p:cNvSpPr/>
          <p:nvPr/>
        </p:nvSpPr>
        <p:spPr>
          <a:xfrm>
            <a:off x="7556342" y="1454317"/>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3" name="TextBox 22"/>
          <p:cNvSpPr txBox="1"/>
          <p:nvPr/>
        </p:nvSpPr>
        <p:spPr>
          <a:xfrm>
            <a:off x="7661036" y="1491989"/>
            <a:ext cx="380332"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L</a:t>
            </a:r>
            <a:endParaRPr lang="en-US" baseline="-25000" dirty="0"/>
          </a:p>
        </p:txBody>
      </p:sp>
      <p:sp>
        <p:nvSpPr>
          <p:cNvPr id="26" name="Oval 25"/>
          <p:cNvSpPr/>
          <p:nvPr/>
        </p:nvSpPr>
        <p:spPr>
          <a:xfrm>
            <a:off x="2400721" y="2871175"/>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7" name="TextBox 26"/>
          <p:cNvSpPr txBox="1"/>
          <p:nvPr/>
        </p:nvSpPr>
        <p:spPr>
          <a:xfrm>
            <a:off x="2449564" y="2892567"/>
            <a:ext cx="426168" cy="369332"/>
          </a:xfrm>
          <a:prstGeom prst="rect">
            <a:avLst/>
          </a:prstGeom>
          <a:noFill/>
        </p:spPr>
        <p:txBody>
          <a:bodyPr wrap="none" rtlCol="0">
            <a:spAutoFit/>
          </a:bodyPr>
          <a:lstStyle/>
          <a:p>
            <a:r>
              <a:rPr lang="en-US" dirty="0" smtClean="0"/>
              <a:t>G</a:t>
            </a:r>
            <a:r>
              <a:rPr lang="en-US" baseline="-25000" dirty="0" smtClean="0"/>
              <a:t>H</a:t>
            </a:r>
            <a:endParaRPr lang="en-US" baseline="-25000" dirty="0"/>
          </a:p>
        </p:txBody>
      </p:sp>
      <p:sp>
        <p:nvSpPr>
          <p:cNvPr id="28" name="Oval 27"/>
          <p:cNvSpPr/>
          <p:nvPr/>
        </p:nvSpPr>
        <p:spPr>
          <a:xfrm>
            <a:off x="3139370" y="2871175"/>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9" name="TextBox 28"/>
          <p:cNvSpPr txBox="1"/>
          <p:nvPr/>
        </p:nvSpPr>
        <p:spPr>
          <a:xfrm>
            <a:off x="3188213" y="2892567"/>
            <a:ext cx="426168" cy="369332"/>
          </a:xfrm>
          <a:prstGeom prst="rect">
            <a:avLst/>
          </a:prstGeom>
          <a:noFill/>
        </p:spPr>
        <p:txBody>
          <a:bodyPr wrap="none" rtlCol="0">
            <a:spAutoFit/>
          </a:bodyPr>
          <a:lstStyle/>
          <a:p>
            <a:r>
              <a:rPr lang="en-US" dirty="0" smtClean="0"/>
              <a:t>G</a:t>
            </a:r>
            <a:r>
              <a:rPr lang="en-US" baseline="-25000" dirty="0" smtClean="0"/>
              <a:t>H</a:t>
            </a:r>
            <a:endParaRPr lang="en-US" baseline="-25000" dirty="0"/>
          </a:p>
        </p:txBody>
      </p:sp>
      <p:sp>
        <p:nvSpPr>
          <p:cNvPr id="30" name="Oval 29"/>
          <p:cNvSpPr/>
          <p:nvPr/>
        </p:nvSpPr>
        <p:spPr>
          <a:xfrm>
            <a:off x="3870413" y="2876287"/>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1" name="TextBox 30"/>
          <p:cNvSpPr txBox="1"/>
          <p:nvPr/>
        </p:nvSpPr>
        <p:spPr>
          <a:xfrm>
            <a:off x="3935537" y="2897679"/>
            <a:ext cx="394985" cy="369332"/>
          </a:xfrm>
          <a:prstGeom prst="rect">
            <a:avLst/>
          </a:prstGeom>
          <a:noFill/>
        </p:spPr>
        <p:txBody>
          <a:bodyPr wrap="none" rtlCol="0">
            <a:spAutoFit/>
          </a:bodyPr>
          <a:lstStyle/>
          <a:p>
            <a:r>
              <a:rPr lang="en-US" dirty="0" smtClean="0"/>
              <a:t>G</a:t>
            </a:r>
            <a:r>
              <a:rPr lang="en-US" baseline="-25000" dirty="0" smtClean="0"/>
              <a:t>L</a:t>
            </a:r>
            <a:endParaRPr lang="en-US" baseline="-25000" dirty="0"/>
          </a:p>
        </p:txBody>
      </p:sp>
      <p:sp>
        <p:nvSpPr>
          <p:cNvPr id="32" name="Oval 31"/>
          <p:cNvSpPr/>
          <p:nvPr/>
        </p:nvSpPr>
        <p:spPr>
          <a:xfrm>
            <a:off x="4605953" y="2871175"/>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3" name="TextBox 32"/>
          <p:cNvSpPr txBox="1"/>
          <p:nvPr/>
        </p:nvSpPr>
        <p:spPr>
          <a:xfrm>
            <a:off x="4654796" y="2892567"/>
            <a:ext cx="394985" cy="369332"/>
          </a:xfrm>
          <a:prstGeom prst="rect">
            <a:avLst/>
          </a:prstGeom>
          <a:noFill/>
        </p:spPr>
        <p:txBody>
          <a:bodyPr wrap="none" rtlCol="0">
            <a:spAutoFit/>
          </a:bodyPr>
          <a:lstStyle/>
          <a:p>
            <a:r>
              <a:rPr lang="en-US" dirty="0" smtClean="0"/>
              <a:t>G</a:t>
            </a:r>
            <a:r>
              <a:rPr lang="en-US" baseline="-25000" dirty="0" smtClean="0"/>
              <a:t>L</a:t>
            </a:r>
            <a:endParaRPr lang="en-US" baseline="-25000" dirty="0"/>
          </a:p>
        </p:txBody>
      </p:sp>
      <p:sp>
        <p:nvSpPr>
          <p:cNvPr id="34" name="Oval 33"/>
          <p:cNvSpPr/>
          <p:nvPr/>
        </p:nvSpPr>
        <p:spPr>
          <a:xfrm>
            <a:off x="5320784" y="2871175"/>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5" name="TextBox 34"/>
          <p:cNvSpPr txBox="1"/>
          <p:nvPr/>
        </p:nvSpPr>
        <p:spPr>
          <a:xfrm>
            <a:off x="5385908" y="2892567"/>
            <a:ext cx="394985" cy="369332"/>
          </a:xfrm>
          <a:prstGeom prst="rect">
            <a:avLst/>
          </a:prstGeom>
          <a:noFill/>
        </p:spPr>
        <p:txBody>
          <a:bodyPr wrap="none" rtlCol="0">
            <a:spAutoFit/>
          </a:bodyPr>
          <a:lstStyle/>
          <a:p>
            <a:r>
              <a:rPr lang="en-US" dirty="0" smtClean="0"/>
              <a:t>G</a:t>
            </a:r>
            <a:r>
              <a:rPr lang="en-US" baseline="-25000" dirty="0" smtClean="0"/>
              <a:t>L</a:t>
            </a:r>
            <a:endParaRPr lang="en-US" baseline="-25000" dirty="0"/>
          </a:p>
        </p:txBody>
      </p:sp>
      <p:sp>
        <p:nvSpPr>
          <p:cNvPr id="36" name="Oval 35"/>
          <p:cNvSpPr/>
          <p:nvPr/>
        </p:nvSpPr>
        <p:spPr>
          <a:xfrm>
            <a:off x="6054894" y="2871175"/>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7" name="TextBox 36"/>
          <p:cNvSpPr txBox="1"/>
          <p:nvPr/>
        </p:nvSpPr>
        <p:spPr>
          <a:xfrm>
            <a:off x="6120018" y="2892567"/>
            <a:ext cx="394985" cy="369332"/>
          </a:xfrm>
          <a:prstGeom prst="rect">
            <a:avLst/>
          </a:prstGeom>
          <a:noFill/>
        </p:spPr>
        <p:txBody>
          <a:bodyPr wrap="none" rtlCol="0">
            <a:spAutoFit/>
          </a:bodyPr>
          <a:lstStyle/>
          <a:p>
            <a:r>
              <a:rPr lang="en-US" dirty="0" smtClean="0"/>
              <a:t>G</a:t>
            </a:r>
            <a:r>
              <a:rPr lang="en-US" baseline="-25000" dirty="0" smtClean="0"/>
              <a:t>L</a:t>
            </a:r>
            <a:endParaRPr lang="en-US" baseline="-25000" dirty="0"/>
          </a:p>
        </p:txBody>
      </p:sp>
      <p:grpSp>
        <p:nvGrpSpPr>
          <p:cNvPr id="58" name="Group 57"/>
          <p:cNvGrpSpPr/>
          <p:nvPr/>
        </p:nvGrpSpPr>
        <p:grpSpPr>
          <a:xfrm>
            <a:off x="2662648" y="1921923"/>
            <a:ext cx="3677992" cy="970644"/>
            <a:chOff x="2662648" y="1921923"/>
            <a:chExt cx="3677992" cy="970644"/>
          </a:xfrm>
        </p:grpSpPr>
        <p:cxnSp>
          <p:nvCxnSpPr>
            <p:cNvPr id="53" name="Straight Arrow Connector 52"/>
            <p:cNvCxnSpPr>
              <a:stCxn id="8" idx="4"/>
              <a:endCxn id="27" idx="0"/>
            </p:cNvCxnSpPr>
            <p:nvPr/>
          </p:nvCxnSpPr>
          <p:spPr>
            <a:xfrm flipH="1">
              <a:off x="2662648" y="1932322"/>
              <a:ext cx="13358" cy="96024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10" idx="4"/>
              <a:endCxn id="28" idx="0"/>
            </p:cNvCxnSpPr>
            <p:nvPr/>
          </p:nvCxnSpPr>
          <p:spPr>
            <a:xfrm>
              <a:off x="3414540" y="1921923"/>
              <a:ext cx="1613" cy="94925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stCxn id="12" idx="4"/>
              <a:endCxn id="30" idx="0"/>
            </p:cNvCxnSpPr>
            <p:nvPr/>
          </p:nvCxnSpPr>
          <p:spPr>
            <a:xfrm>
              <a:off x="4147196" y="1936841"/>
              <a:ext cx="0" cy="93944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a:stCxn id="14" idx="4"/>
              <a:endCxn id="32" idx="0"/>
            </p:cNvCxnSpPr>
            <p:nvPr/>
          </p:nvCxnSpPr>
          <p:spPr>
            <a:xfrm flipH="1">
              <a:off x="4882736" y="1926442"/>
              <a:ext cx="2994" cy="94473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16" idx="4"/>
              <a:endCxn id="34" idx="0"/>
            </p:cNvCxnSpPr>
            <p:nvPr/>
          </p:nvCxnSpPr>
          <p:spPr>
            <a:xfrm flipH="1">
              <a:off x="5597567" y="1942721"/>
              <a:ext cx="4539" cy="92845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a:stCxn id="18" idx="4"/>
              <a:endCxn id="36" idx="0"/>
            </p:cNvCxnSpPr>
            <p:nvPr/>
          </p:nvCxnSpPr>
          <p:spPr>
            <a:xfrm flipH="1">
              <a:off x="6331677" y="1932322"/>
              <a:ext cx="8963" cy="93885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46" name="Oval 45"/>
          <p:cNvSpPr/>
          <p:nvPr/>
        </p:nvSpPr>
        <p:spPr>
          <a:xfrm>
            <a:off x="3141341" y="5274976"/>
            <a:ext cx="2150553" cy="9930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p:cNvSpPr txBox="1"/>
          <p:nvPr/>
        </p:nvSpPr>
        <p:spPr>
          <a:xfrm>
            <a:off x="3468054" y="5540151"/>
            <a:ext cx="1505540" cy="400110"/>
          </a:xfrm>
          <a:prstGeom prst="rect">
            <a:avLst/>
          </a:prstGeom>
          <a:noFill/>
        </p:spPr>
        <p:txBody>
          <a:bodyPr wrap="none" rtlCol="0">
            <a:spAutoFit/>
          </a:bodyPr>
          <a:lstStyle/>
          <a:p>
            <a:r>
              <a:rPr lang="en-US" sz="2000" dirty="0" smtClean="0"/>
              <a:t>Phenotype Y</a:t>
            </a:r>
            <a:endParaRPr lang="en-US" sz="2000" dirty="0"/>
          </a:p>
        </p:txBody>
      </p:sp>
      <p:grpSp>
        <p:nvGrpSpPr>
          <p:cNvPr id="55" name="Group 54"/>
          <p:cNvGrpSpPr/>
          <p:nvPr/>
        </p:nvGrpSpPr>
        <p:grpSpPr>
          <a:xfrm>
            <a:off x="1545650" y="4687580"/>
            <a:ext cx="5866601" cy="587396"/>
            <a:chOff x="1545650" y="4687580"/>
            <a:chExt cx="5866601" cy="587396"/>
          </a:xfrm>
        </p:grpSpPr>
        <p:cxnSp>
          <p:nvCxnSpPr>
            <p:cNvPr id="79" name="Straight Arrow Connector 78"/>
            <p:cNvCxnSpPr>
              <a:stCxn id="38" idx="4"/>
              <a:endCxn id="46" idx="0"/>
            </p:cNvCxnSpPr>
            <p:nvPr/>
          </p:nvCxnSpPr>
          <p:spPr>
            <a:xfrm>
              <a:off x="1545650" y="4867753"/>
              <a:ext cx="2670968" cy="40722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a:stCxn id="39" idx="4"/>
              <a:endCxn id="46" idx="0"/>
            </p:cNvCxnSpPr>
            <p:nvPr/>
          </p:nvCxnSpPr>
          <p:spPr>
            <a:xfrm>
              <a:off x="3034637" y="4867753"/>
              <a:ext cx="1181981" cy="40722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a:endCxn id="46" idx="0"/>
            </p:cNvCxnSpPr>
            <p:nvPr/>
          </p:nvCxnSpPr>
          <p:spPr>
            <a:xfrm flipH="1">
              <a:off x="4216618" y="4687580"/>
              <a:ext cx="942900" cy="58739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a:stCxn id="41" idx="4"/>
              <a:endCxn id="46" idx="0"/>
            </p:cNvCxnSpPr>
            <p:nvPr/>
          </p:nvCxnSpPr>
          <p:spPr>
            <a:xfrm flipH="1">
              <a:off x="4216618" y="4867753"/>
              <a:ext cx="3195633" cy="40722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38" name="Oval 37"/>
          <p:cNvSpPr/>
          <p:nvPr/>
        </p:nvSpPr>
        <p:spPr>
          <a:xfrm>
            <a:off x="928035" y="3988627"/>
            <a:ext cx="1235229" cy="87912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2417022" y="3988627"/>
            <a:ext cx="1235229" cy="87912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4608947" y="3988627"/>
            <a:ext cx="1235229" cy="87912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6794636" y="3988627"/>
            <a:ext cx="1235229" cy="87912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p:cNvSpPr txBox="1"/>
          <p:nvPr/>
        </p:nvSpPr>
        <p:spPr>
          <a:xfrm>
            <a:off x="1241621" y="4147933"/>
            <a:ext cx="570338" cy="461665"/>
          </a:xfrm>
          <a:prstGeom prst="rect">
            <a:avLst/>
          </a:prstGeom>
          <a:noFill/>
        </p:spPr>
        <p:txBody>
          <a:bodyPr wrap="none" rtlCol="0">
            <a:spAutoFit/>
          </a:bodyPr>
          <a:lstStyle/>
          <a:p>
            <a:r>
              <a:rPr lang="en-US" sz="2400" dirty="0" smtClean="0"/>
              <a:t>S</a:t>
            </a:r>
            <a:r>
              <a:rPr lang="en-US" sz="2400" baseline="-25000" dirty="0" smtClean="0"/>
              <a:t>VH</a:t>
            </a:r>
            <a:endParaRPr lang="en-US" sz="2400" baseline="-25000" dirty="0"/>
          </a:p>
        </p:txBody>
      </p:sp>
      <p:sp>
        <p:nvSpPr>
          <p:cNvPr id="43" name="TextBox 42"/>
          <p:cNvSpPr txBox="1"/>
          <p:nvPr/>
        </p:nvSpPr>
        <p:spPr>
          <a:xfrm>
            <a:off x="2737893" y="4147933"/>
            <a:ext cx="583363" cy="461665"/>
          </a:xfrm>
          <a:prstGeom prst="rect">
            <a:avLst/>
          </a:prstGeom>
          <a:noFill/>
        </p:spPr>
        <p:txBody>
          <a:bodyPr wrap="none" rtlCol="0">
            <a:spAutoFit/>
          </a:bodyPr>
          <a:lstStyle/>
          <a:p>
            <a:r>
              <a:rPr lang="en-US" sz="2400" dirty="0" smtClean="0"/>
              <a:t>S</a:t>
            </a:r>
            <a:r>
              <a:rPr lang="en-US" sz="2400" baseline="-25000" dirty="0" smtClean="0"/>
              <a:t>GH</a:t>
            </a:r>
            <a:endParaRPr lang="en-US" sz="2400" baseline="-25000" dirty="0"/>
          </a:p>
        </p:txBody>
      </p:sp>
      <p:sp>
        <p:nvSpPr>
          <p:cNvPr id="44" name="TextBox 43"/>
          <p:cNvSpPr txBox="1"/>
          <p:nvPr/>
        </p:nvSpPr>
        <p:spPr>
          <a:xfrm>
            <a:off x="4939059" y="4147933"/>
            <a:ext cx="541785" cy="461665"/>
          </a:xfrm>
          <a:prstGeom prst="rect">
            <a:avLst/>
          </a:prstGeom>
          <a:noFill/>
        </p:spPr>
        <p:txBody>
          <a:bodyPr wrap="none" rtlCol="0">
            <a:spAutoFit/>
          </a:bodyPr>
          <a:lstStyle/>
          <a:p>
            <a:r>
              <a:rPr lang="en-US" sz="2400" dirty="0" smtClean="0"/>
              <a:t>S</a:t>
            </a:r>
            <a:r>
              <a:rPr lang="en-US" sz="2400" baseline="-25000" dirty="0" smtClean="0"/>
              <a:t>GL</a:t>
            </a:r>
            <a:endParaRPr lang="en-US" sz="2400" baseline="-25000" dirty="0"/>
          </a:p>
        </p:txBody>
      </p:sp>
      <p:sp>
        <p:nvSpPr>
          <p:cNvPr id="45" name="TextBox 44"/>
          <p:cNvSpPr txBox="1"/>
          <p:nvPr/>
        </p:nvSpPr>
        <p:spPr>
          <a:xfrm>
            <a:off x="7190737" y="4147933"/>
            <a:ext cx="528761" cy="461665"/>
          </a:xfrm>
          <a:prstGeom prst="rect">
            <a:avLst/>
          </a:prstGeom>
          <a:noFill/>
        </p:spPr>
        <p:txBody>
          <a:bodyPr wrap="none" rtlCol="0">
            <a:spAutoFit/>
          </a:bodyPr>
          <a:lstStyle/>
          <a:p>
            <a:r>
              <a:rPr lang="en-US" sz="2400" dirty="0" smtClean="0"/>
              <a:t>S</a:t>
            </a:r>
            <a:r>
              <a:rPr lang="en-US" sz="2400" baseline="-25000" dirty="0" smtClean="0"/>
              <a:t>VL</a:t>
            </a:r>
            <a:endParaRPr lang="en-US" sz="2400" baseline="-25000" dirty="0"/>
          </a:p>
        </p:txBody>
      </p:sp>
      <p:grpSp>
        <p:nvGrpSpPr>
          <p:cNvPr id="59" name="Group 58"/>
          <p:cNvGrpSpPr/>
          <p:nvPr/>
        </p:nvGrpSpPr>
        <p:grpSpPr>
          <a:xfrm>
            <a:off x="1188537" y="1926441"/>
            <a:ext cx="6644588" cy="2062186"/>
            <a:chOff x="1188537" y="1926441"/>
            <a:chExt cx="6644588" cy="2062186"/>
          </a:xfrm>
        </p:grpSpPr>
        <p:cxnSp>
          <p:nvCxnSpPr>
            <p:cNvPr id="49" name="Straight Arrow Connector 48"/>
            <p:cNvCxnSpPr>
              <a:stCxn id="4" idx="4"/>
              <a:endCxn id="38" idx="0"/>
            </p:cNvCxnSpPr>
            <p:nvPr/>
          </p:nvCxnSpPr>
          <p:spPr>
            <a:xfrm>
              <a:off x="1188537" y="1926442"/>
              <a:ext cx="357113" cy="206218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6" idx="4"/>
              <a:endCxn id="38" idx="0"/>
            </p:cNvCxnSpPr>
            <p:nvPr/>
          </p:nvCxnSpPr>
          <p:spPr>
            <a:xfrm flipH="1">
              <a:off x="1545650" y="1932322"/>
              <a:ext cx="365122" cy="205630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20" idx="4"/>
              <a:endCxn id="41" idx="0"/>
            </p:cNvCxnSpPr>
            <p:nvPr/>
          </p:nvCxnSpPr>
          <p:spPr>
            <a:xfrm>
              <a:off x="7070090" y="1937432"/>
              <a:ext cx="342161" cy="205119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22" idx="4"/>
              <a:endCxn id="41" idx="0"/>
            </p:cNvCxnSpPr>
            <p:nvPr/>
          </p:nvCxnSpPr>
          <p:spPr>
            <a:xfrm flipH="1">
              <a:off x="7412251" y="1926441"/>
              <a:ext cx="420874" cy="206218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a:stCxn id="26" idx="4"/>
              <a:endCxn id="39" idx="0"/>
            </p:cNvCxnSpPr>
            <p:nvPr/>
          </p:nvCxnSpPr>
          <p:spPr>
            <a:xfrm>
              <a:off x="2677504" y="3343299"/>
              <a:ext cx="357133" cy="6453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a:stCxn id="28" idx="4"/>
              <a:endCxn id="39" idx="0"/>
            </p:cNvCxnSpPr>
            <p:nvPr/>
          </p:nvCxnSpPr>
          <p:spPr>
            <a:xfrm flipH="1">
              <a:off x="3034637" y="3343299"/>
              <a:ext cx="381516" cy="6453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a:stCxn id="30" idx="4"/>
              <a:endCxn id="40" idx="0"/>
            </p:cNvCxnSpPr>
            <p:nvPr/>
          </p:nvCxnSpPr>
          <p:spPr>
            <a:xfrm>
              <a:off x="4147196" y="3348411"/>
              <a:ext cx="1079366" cy="64021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a:stCxn id="32" idx="4"/>
              <a:endCxn id="40" idx="0"/>
            </p:cNvCxnSpPr>
            <p:nvPr/>
          </p:nvCxnSpPr>
          <p:spPr>
            <a:xfrm>
              <a:off x="4882736" y="3343299"/>
              <a:ext cx="343826" cy="6453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a:stCxn id="34" idx="4"/>
              <a:endCxn id="40" idx="0"/>
            </p:cNvCxnSpPr>
            <p:nvPr/>
          </p:nvCxnSpPr>
          <p:spPr>
            <a:xfrm flipH="1">
              <a:off x="5226562" y="3343299"/>
              <a:ext cx="371005" cy="6453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6" name="Straight Arrow Connector 105"/>
            <p:cNvCxnSpPr>
              <a:stCxn id="36" idx="4"/>
              <a:endCxn id="40" idx="0"/>
            </p:cNvCxnSpPr>
            <p:nvPr/>
          </p:nvCxnSpPr>
          <p:spPr>
            <a:xfrm flipH="1">
              <a:off x="5226562" y="3343299"/>
              <a:ext cx="1105115" cy="6453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109" name="TextBox 108"/>
          <p:cNvSpPr txBox="1"/>
          <p:nvPr/>
        </p:nvSpPr>
        <p:spPr>
          <a:xfrm>
            <a:off x="639453" y="1032889"/>
            <a:ext cx="2314833" cy="307777"/>
          </a:xfrm>
          <a:prstGeom prst="rect">
            <a:avLst/>
          </a:prstGeom>
          <a:noFill/>
          <a:ln>
            <a:noFill/>
          </a:ln>
        </p:spPr>
        <p:txBody>
          <a:bodyPr wrap="square" rtlCol="0">
            <a:spAutoFit/>
          </a:bodyPr>
          <a:lstStyle/>
          <a:p>
            <a:r>
              <a:rPr lang="en-US" sz="1400" b="1" dirty="0" smtClean="0">
                <a:solidFill>
                  <a:schemeClr val="accent2">
                    <a:lumMod val="75000"/>
                  </a:schemeClr>
                </a:solidFill>
              </a:rPr>
              <a:t>Curated causal variants</a:t>
            </a:r>
            <a:endParaRPr lang="en-US" sz="1400" b="1" dirty="0">
              <a:solidFill>
                <a:schemeClr val="accent2">
                  <a:lumMod val="75000"/>
                </a:schemeClr>
              </a:solidFill>
            </a:endParaRPr>
          </a:p>
        </p:txBody>
      </p:sp>
      <p:sp>
        <p:nvSpPr>
          <p:cNvPr id="110" name="TextBox 109"/>
          <p:cNvSpPr txBox="1"/>
          <p:nvPr/>
        </p:nvSpPr>
        <p:spPr>
          <a:xfrm>
            <a:off x="2830683" y="1025856"/>
            <a:ext cx="3507920" cy="307777"/>
          </a:xfrm>
          <a:prstGeom prst="rect">
            <a:avLst/>
          </a:prstGeom>
          <a:noFill/>
        </p:spPr>
        <p:txBody>
          <a:bodyPr wrap="square" rtlCol="0">
            <a:spAutoFit/>
          </a:bodyPr>
          <a:lstStyle/>
          <a:p>
            <a:r>
              <a:rPr lang="en-US" sz="1400" b="1" dirty="0" smtClean="0">
                <a:solidFill>
                  <a:srgbClr val="953735"/>
                </a:solidFill>
              </a:rPr>
              <a:t>Non-synonymous rare variants (MAF &lt; 0.01)</a:t>
            </a:r>
            <a:endParaRPr lang="en-US" sz="1400" b="1" dirty="0">
              <a:solidFill>
                <a:srgbClr val="953735"/>
              </a:solidFill>
            </a:endParaRPr>
          </a:p>
        </p:txBody>
      </p:sp>
      <p:sp>
        <p:nvSpPr>
          <p:cNvPr id="112" name="TextBox 111"/>
          <p:cNvSpPr txBox="1"/>
          <p:nvPr/>
        </p:nvSpPr>
        <p:spPr>
          <a:xfrm>
            <a:off x="7009244" y="1019613"/>
            <a:ext cx="1108821" cy="307777"/>
          </a:xfrm>
          <a:prstGeom prst="rect">
            <a:avLst/>
          </a:prstGeom>
          <a:noFill/>
        </p:spPr>
        <p:txBody>
          <a:bodyPr wrap="square" rtlCol="0">
            <a:spAutoFit/>
          </a:bodyPr>
          <a:lstStyle/>
          <a:p>
            <a:r>
              <a:rPr lang="en-US" sz="1400" b="1" dirty="0" smtClean="0">
                <a:solidFill>
                  <a:srgbClr val="953735"/>
                </a:solidFill>
              </a:rPr>
              <a:t>GWAS hits</a:t>
            </a:r>
            <a:endParaRPr lang="en-US" sz="1400" b="1" dirty="0">
              <a:solidFill>
                <a:srgbClr val="953735"/>
              </a:solidFill>
            </a:endParaRPr>
          </a:p>
        </p:txBody>
      </p:sp>
      <p:sp>
        <p:nvSpPr>
          <p:cNvPr id="76" name="Oval 75"/>
          <p:cNvSpPr/>
          <p:nvPr/>
        </p:nvSpPr>
        <p:spPr>
          <a:xfrm>
            <a:off x="6977814" y="5293495"/>
            <a:ext cx="275146" cy="22733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 name="TextBox 2"/>
          <p:cNvSpPr txBox="1"/>
          <p:nvPr/>
        </p:nvSpPr>
        <p:spPr>
          <a:xfrm>
            <a:off x="7313534" y="5205923"/>
            <a:ext cx="1556699" cy="369332"/>
          </a:xfrm>
          <a:prstGeom prst="rect">
            <a:avLst/>
          </a:prstGeom>
          <a:noFill/>
        </p:spPr>
        <p:txBody>
          <a:bodyPr wrap="none" rtlCol="0">
            <a:spAutoFit/>
          </a:bodyPr>
          <a:lstStyle/>
          <a:p>
            <a:r>
              <a:rPr lang="en-US" dirty="0" smtClean="0"/>
              <a:t>Observed data</a:t>
            </a:r>
            <a:endParaRPr lang="en-US" dirty="0"/>
          </a:p>
        </p:txBody>
      </p:sp>
      <p:sp>
        <p:nvSpPr>
          <p:cNvPr id="77" name="Oval 76"/>
          <p:cNvSpPr/>
          <p:nvPr/>
        </p:nvSpPr>
        <p:spPr>
          <a:xfrm>
            <a:off x="6977814" y="5640068"/>
            <a:ext cx="275146" cy="22733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8" name="TextBox 77"/>
          <p:cNvSpPr txBox="1"/>
          <p:nvPr/>
        </p:nvSpPr>
        <p:spPr>
          <a:xfrm>
            <a:off x="7313534" y="5546912"/>
            <a:ext cx="1596598" cy="369332"/>
          </a:xfrm>
          <a:prstGeom prst="rect">
            <a:avLst/>
          </a:prstGeom>
          <a:noFill/>
        </p:spPr>
        <p:txBody>
          <a:bodyPr wrap="none" rtlCol="0">
            <a:spAutoFit/>
          </a:bodyPr>
          <a:lstStyle/>
          <a:p>
            <a:r>
              <a:rPr lang="en-US" dirty="0" smtClean="0"/>
              <a:t>Estimated data</a:t>
            </a:r>
            <a:endParaRPr lang="en-US" dirty="0"/>
          </a:p>
        </p:txBody>
      </p:sp>
      <p:sp>
        <p:nvSpPr>
          <p:cNvPr id="80" name="Oval 79"/>
          <p:cNvSpPr/>
          <p:nvPr/>
        </p:nvSpPr>
        <p:spPr>
          <a:xfrm>
            <a:off x="6977814" y="5987536"/>
            <a:ext cx="275146" cy="22733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TextBox 80"/>
          <p:cNvSpPr txBox="1"/>
          <p:nvPr/>
        </p:nvSpPr>
        <p:spPr>
          <a:xfrm>
            <a:off x="7313534" y="5899964"/>
            <a:ext cx="1769385" cy="369332"/>
          </a:xfrm>
          <a:prstGeom prst="rect">
            <a:avLst/>
          </a:prstGeom>
          <a:noFill/>
        </p:spPr>
        <p:txBody>
          <a:bodyPr wrap="none" rtlCol="0">
            <a:spAutoFit/>
          </a:bodyPr>
          <a:lstStyle/>
          <a:p>
            <a:r>
              <a:rPr lang="en-US" dirty="0" smtClean="0"/>
              <a:t>Random variable</a:t>
            </a:r>
            <a:endParaRPr lang="en-US" dirty="0"/>
          </a:p>
        </p:txBody>
      </p:sp>
      <p:sp>
        <p:nvSpPr>
          <p:cNvPr id="83" name="TextBox 82"/>
          <p:cNvSpPr txBox="1"/>
          <p:nvPr/>
        </p:nvSpPr>
        <p:spPr>
          <a:xfrm>
            <a:off x="1722654" y="1486109"/>
            <a:ext cx="411516"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H</a:t>
            </a:r>
            <a:endParaRPr lang="en-US" baseline="-25000" dirty="0"/>
          </a:p>
        </p:txBody>
      </p:sp>
      <p:sp>
        <p:nvSpPr>
          <p:cNvPr id="87" name="TextBox 86"/>
          <p:cNvSpPr txBox="1"/>
          <p:nvPr/>
        </p:nvSpPr>
        <p:spPr>
          <a:xfrm>
            <a:off x="2094852" y="2452968"/>
            <a:ext cx="1782163" cy="307777"/>
          </a:xfrm>
          <a:prstGeom prst="rect">
            <a:avLst/>
          </a:prstGeom>
          <a:noFill/>
          <a:ln>
            <a:noFill/>
          </a:ln>
        </p:spPr>
        <p:txBody>
          <a:bodyPr wrap="square" rtlCol="0">
            <a:spAutoFit/>
          </a:bodyPr>
          <a:lstStyle/>
          <a:p>
            <a:r>
              <a:rPr lang="en-US" sz="1400" b="1" dirty="0" smtClean="0">
                <a:solidFill>
                  <a:schemeClr val="accent2">
                    <a:lumMod val="75000"/>
                  </a:schemeClr>
                </a:solidFill>
              </a:rPr>
              <a:t>Curated causal genes</a:t>
            </a:r>
            <a:endParaRPr lang="en-US" sz="1400" b="1" dirty="0">
              <a:solidFill>
                <a:schemeClr val="accent2">
                  <a:lumMod val="75000"/>
                </a:schemeClr>
              </a:solidFill>
            </a:endParaRPr>
          </a:p>
        </p:txBody>
      </p:sp>
      <p:sp>
        <p:nvSpPr>
          <p:cNvPr id="89" name="TextBox 88"/>
          <p:cNvSpPr txBox="1"/>
          <p:nvPr/>
        </p:nvSpPr>
        <p:spPr>
          <a:xfrm>
            <a:off x="4230432" y="2451479"/>
            <a:ext cx="2193444" cy="307777"/>
          </a:xfrm>
          <a:prstGeom prst="rect">
            <a:avLst/>
          </a:prstGeom>
          <a:noFill/>
          <a:ln>
            <a:noFill/>
          </a:ln>
        </p:spPr>
        <p:txBody>
          <a:bodyPr wrap="square" rtlCol="0">
            <a:spAutoFit/>
          </a:bodyPr>
          <a:lstStyle/>
          <a:p>
            <a:r>
              <a:rPr lang="en-US" sz="1400" b="1" dirty="0" smtClean="0">
                <a:solidFill>
                  <a:schemeClr val="accent2">
                    <a:lumMod val="75000"/>
                  </a:schemeClr>
                </a:solidFill>
              </a:rPr>
              <a:t>Disease-associated genes</a:t>
            </a:r>
            <a:endParaRPr lang="en-US" sz="1400" b="1" dirty="0">
              <a:solidFill>
                <a:schemeClr val="accent2">
                  <a:lumMod val="75000"/>
                </a:schemeClr>
              </a:solidFill>
            </a:endParaRPr>
          </a:p>
        </p:txBody>
      </p:sp>
      <p:sp>
        <p:nvSpPr>
          <p:cNvPr id="84" name="Title 9"/>
          <p:cNvSpPr>
            <a:spLocks noGrp="1"/>
          </p:cNvSpPr>
          <p:nvPr>
            <p:ph type="title"/>
          </p:nvPr>
        </p:nvSpPr>
        <p:spPr>
          <a:xfrm>
            <a:off x="-209177" y="-264931"/>
            <a:ext cx="9577294" cy="1595202"/>
          </a:xfrm>
        </p:spPr>
        <p:txBody>
          <a:bodyPr>
            <a:normAutofit/>
          </a:bodyPr>
          <a:lstStyle/>
          <a:p>
            <a:r>
              <a:rPr lang="en-US" sz="3400" dirty="0" smtClean="0"/>
              <a:t>GIBI model</a:t>
            </a:r>
            <a:endParaRPr lang="en-US" sz="3400" dirty="0"/>
          </a:p>
        </p:txBody>
      </p:sp>
    </p:spTree>
    <p:extLst>
      <p:ext uri="{BB962C8B-B14F-4D97-AF65-F5344CB8AC3E}">
        <p14:creationId xmlns:p14="http://schemas.microsoft.com/office/powerpoint/2010/main" val="120833610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911754" y="145431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 name="TextBox 4"/>
          <p:cNvSpPr txBox="1"/>
          <p:nvPr/>
        </p:nvSpPr>
        <p:spPr>
          <a:xfrm>
            <a:off x="982314" y="1475710"/>
            <a:ext cx="411516"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H</a:t>
            </a:r>
            <a:endParaRPr lang="en-US" baseline="-25000" dirty="0"/>
          </a:p>
        </p:txBody>
      </p:sp>
      <p:sp>
        <p:nvSpPr>
          <p:cNvPr id="6" name="Oval 5"/>
          <p:cNvSpPr/>
          <p:nvPr/>
        </p:nvSpPr>
        <p:spPr>
          <a:xfrm>
            <a:off x="1633989" y="146019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8" name="Oval 7"/>
          <p:cNvSpPr/>
          <p:nvPr/>
        </p:nvSpPr>
        <p:spPr>
          <a:xfrm>
            <a:off x="2399223" y="146019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 name="TextBox 8"/>
          <p:cNvSpPr txBox="1"/>
          <p:nvPr/>
        </p:nvSpPr>
        <p:spPr>
          <a:xfrm>
            <a:off x="2500986" y="1481590"/>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0" name="Oval 9"/>
          <p:cNvSpPr/>
          <p:nvPr/>
        </p:nvSpPr>
        <p:spPr>
          <a:xfrm>
            <a:off x="3137757" y="1449799"/>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1" name="TextBox 10"/>
          <p:cNvSpPr txBox="1"/>
          <p:nvPr/>
        </p:nvSpPr>
        <p:spPr>
          <a:xfrm>
            <a:off x="3239520" y="1471191"/>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2" name="Oval 11"/>
          <p:cNvSpPr/>
          <p:nvPr/>
        </p:nvSpPr>
        <p:spPr>
          <a:xfrm>
            <a:off x="3870413" y="1464717"/>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3" name="TextBox 12"/>
          <p:cNvSpPr txBox="1"/>
          <p:nvPr/>
        </p:nvSpPr>
        <p:spPr>
          <a:xfrm>
            <a:off x="3954536" y="1486109"/>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4" name="Oval 13"/>
          <p:cNvSpPr/>
          <p:nvPr/>
        </p:nvSpPr>
        <p:spPr>
          <a:xfrm>
            <a:off x="4608947" y="145431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5" name="TextBox 14"/>
          <p:cNvSpPr txBox="1"/>
          <p:nvPr/>
        </p:nvSpPr>
        <p:spPr>
          <a:xfrm>
            <a:off x="4710710" y="1475710"/>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6" name="Oval 15"/>
          <p:cNvSpPr/>
          <p:nvPr/>
        </p:nvSpPr>
        <p:spPr>
          <a:xfrm>
            <a:off x="5325323" y="1470597"/>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7" name="TextBox 16"/>
          <p:cNvSpPr txBox="1"/>
          <p:nvPr/>
        </p:nvSpPr>
        <p:spPr>
          <a:xfrm>
            <a:off x="5427086" y="1491989"/>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8" name="Oval 17"/>
          <p:cNvSpPr/>
          <p:nvPr/>
        </p:nvSpPr>
        <p:spPr>
          <a:xfrm>
            <a:off x="6063857" y="146019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9" name="TextBox 18"/>
          <p:cNvSpPr txBox="1"/>
          <p:nvPr/>
        </p:nvSpPr>
        <p:spPr>
          <a:xfrm>
            <a:off x="6147980" y="1481590"/>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20" name="Oval 19"/>
          <p:cNvSpPr/>
          <p:nvPr/>
        </p:nvSpPr>
        <p:spPr>
          <a:xfrm>
            <a:off x="6793307" y="1465308"/>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1" name="TextBox 20"/>
          <p:cNvSpPr txBox="1"/>
          <p:nvPr/>
        </p:nvSpPr>
        <p:spPr>
          <a:xfrm>
            <a:off x="6897788" y="1502980"/>
            <a:ext cx="380332"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L</a:t>
            </a:r>
            <a:endParaRPr lang="en-US" baseline="-25000" dirty="0"/>
          </a:p>
        </p:txBody>
      </p:sp>
      <p:sp>
        <p:nvSpPr>
          <p:cNvPr id="22" name="Oval 21"/>
          <p:cNvSpPr/>
          <p:nvPr/>
        </p:nvSpPr>
        <p:spPr>
          <a:xfrm>
            <a:off x="7556342" y="1454317"/>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3" name="TextBox 22"/>
          <p:cNvSpPr txBox="1"/>
          <p:nvPr/>
        </p:nvSpPr>
        <p:spPr>
          <a:xfrm>
            <a:off x="7661036" y="1491989"/>
            <a:ext cx="380332"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L</a:t>
            </a:r>
            <a:endParaRPr lang="en-US" baseline="-25000" dirty="0"/>
          </a:p>
        </p:txBody>
      </p:sp>
      <p:sp>
        <p:nvSpPr>
          <p:cNvPr id="26" name="Oval 25"/>
          <p:cNvSpPr/>
          <p:nvPr/>
        </p:nvSpPr>
        <p:spPr>
          <a:xfrm>
            <a:off x="2400721" y="2871175"/>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7" name="TextBox 26"/>
          <p:cNvSpPr txBox="1"/>
          <p:nvPr/>
        </p:nvSpPr>
        <p:spPr>
          <a:xfrm>
            <a:off x="2449564" y="2892567"/>
            <a:ext cx="426168" cy="369332"/>
          </a:xfrm>
          <a:prstGeom prst="rect">
            <a:avLst/>
          </a:prstGeom>
          <a:noFill/>
        </p:spPr>
        <p:txBody>
          <a:bodyPr wrap="none" rtlCol="0">
            <a:spAutoFit/>
          </a:bodyPr>
          <a:lstStyle/>
          <a:p>
            <a:r>
              <a:rPr lang="en-US" dirty="0" smtClean="0"/>
              <a:t>G</a:t>
            </a:r>
            <a:r>
              <a:rPr lang="en-US" baseline="-25000" dirty="0" smtClean="0"/>
              <a:t>H</a:t>
            </a:r>
            <a:endParaRPr lang="en-US" baseline="-25000" dirty="0"/>
          </a:p>
        </p:txBody>
      </p:sp>
      <p:sp>
        <p:nvSpPr>
          <p:cNvPr id="28" name="Oval 27"/>
          <p:cNvSpPr/>
          <p:nvPr/>
        </p:nvSpPr>
        <p:spPr>
          <a:xfrm>
            <a:off x="3139370" y="2871175"/>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9" name="TextBox 28"/>
          <p:cNvSpPr txBox="1"/>
          <p:nvPr/>
        </p:nvSpPr>
        <p:spPr>
          <a:xfrm>
            <a:off x="3188213" y="2892567"/>
            <a:ext cx="426168" cy="369332"/>
          </a:xfrm>
          <a:prstGeom prst="rect">
            <a:avLst/>
          </a:prstGeom>
          <a:noFill/>
        </p:spPr>
        <p:txBody>
          <a:bodyPr wrap="none" rtlCol="0">
            <a:spAutoFit/>
          </a:bodyPr>
          <a:lstStyle/>
          <a:p>
            <a:r>
              <a:rPr lang="en-US" dirty="0" smtClean="0"/>
              <a:t>G</a:t>
            </a:r>
            <a:r>
              <a:rPr lang="en-US" baseline="-25000" dirty="0" smtClean="0"/>
              <a:t>H</a:t>
            </a:r>
            <a:endParaRPr lang="en-US" baseline="-25000" dirty="0"/>
          </a:p>
        </p:txBody>
      </p:sp>
      <p:sp>
        <p:nvSpPr>
          <p:cNvPr id="30" name="Oval 29"/>
          <p:cNvSpPr/>
          <p:nvPr/>
        </p:nvSpPr>
        <p:spPr>
          <a:xfrm>
            <a:off x="3870413" y="2876287"/>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1" name="TextBox 30"/>
          <p:cNvSpPr txBox="1"/>
          <p:nvPr/>
        </p:nvSpPr>
        <p:spPr>
          <a:xfrm>
            <a:off x="3935537" y="2897679"/>
            <a:ext cx="394985" cy="369332"/>
          </a:xfrm>
          <a:prstGeom prst="rect">
            <a:avLst/>
          </a:prstGeom>
          <a:noFill/>
        </p:spPr>
        <p:txBody>
          <a:bodyPr wrap="none" rtlCol="0">
            <a:spAutoFit/>
          </a:bodyPr>
          <a:lstStyle/>
          <a:p>
            <a:r>
              <a:rPr lang="en-US" dirty="0" smtClean="0"/>
              <a:t>G</a:t>
            </a:r>
            <a:r>
              <a:rPr lang="en-US" baseline="-25000" dirty="0" smtClean="0"/>
              <a:t>L</a:t>
            </a:r>
            <a:endParaRPr lang="en-US" baseline="-25000" dirty="0"/>
          </a:p>
        </p:txBody>
      </p:sp>
      <p:sp>
        <p:nvSpPr>
          <p:cNvPr id="32" name="Oval 31"/>
          <p:cNvSpPr/>
          <p:nvPr/>
        </p:nvSpPr>
        <p:spPr>
          <a:xfrm>
            <a:off x="4605953" y="2871175"/>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3" name="TextBox 32"/>
          <p:cNvSpPr txBox="1"/>
          <p:nvPr/>
        </p:nvSpPr>
        <p:spPr>
          <a:xfrm>
            <a:off x="4654796" y="2892567"/>
            <a:ext cx="394985" cy="369332"/>
          </a:xfrm>
          <a:prstGeom prst="rect">
            <a:avLst/>
          </a:prstGeom>
          <a:noFill/>
        </p:spPr>
        <p:txBody>
          <a:bodyPr wrap="none" rtlCol="0">
            <a:spAutoFit/>
          </a:bodyPr>
          <a:lstStyle/>
          <a:p>
            <a:r>
              <a:rPr lang="en-US" dirty="0" smtClean="0"/>
              <a:t>G</a:t>
            </a:r>
            <a:r>
              <a:rPr lang="en-US" baseline="-25000" dirty="0" smtClean="0"/>
              <a:t>L</a:t>
            </a:r>
            <a:endParaRPr lang="en-US" baseline="-25000" dirty="0"/>
          </a:p>
        </p:txBody>
      </p:sp>
      <p:sp>
        <p:nvSpPr>
          <p:cNvPr id="34" name="Oval 33"/>
          <p:cNvSpPr/>
          <p:nvPr/>
        </p:nvSpPr>
        <p:spPr>
          <a:xfrm>
            <a:off x="5320784" y="2871175"/>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5" name="TextBox 34"/>
          <p:cNvSpPr txBox="1"/>
          <p:nvPr/>
        </p:nvSpPr>
        <p:spPr>
          <a:xfrm>
            <a:off x="5385908" y="2892567"/>
            <a:ext cx="394985" cy="369332"/>
          </a:xfrm>
          <a:prstGeom prst="rect">
            <a:avLst/>
          </a:prstGeom>
          <a:noFill/>
        </p:spPr>
        <p:txBody>
          <a:bodyPr wrap="none" rtlCol="0">
            <a:spAutoFit/>
          </a:bodyPr>
          <a:lstStyle/>
          <a:p>
            <a:r>
              <a:rPr lang="en-US" dirty="0" smtClean="0"/>
              <a:t>G</a:t>
            </a:r>
            <a:r>
              <a:rPr lang="en-US" baseline="-25000" dirty="0" smtClean="0"/>
              <a:t>L</a:t>
            </a:r>
            <a:endParaRPr lang="en-US" baseline="-25000" dirty="0"/>
          </a:p>
        </p:txBody>
      </p:sp>
      <p:sp>
        <p:nvSpPr>
          <p:cNvPr id="36" name="Oval 35"/>
          <p:cNvSpPr/>
          <p:nvPr/>
        </p:nvSpPr>
        <p:spPr>
          <a:xfrm>
            <a:off x="6054894" y="2871175"/>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7" name="TextBox 36"/>
          <p:cNvSpPr txBox="1"/>
          <p:nvPr/>
        </p:nvSpPr>
        <p:spPr>
          <a:xfrm>
            <a:off x="6120018" y="2892567"/>
            <a:ext cx="394985" cy="369332"/>
          </a:xfrm>
          <a:prstGeom prst="rect">
            <a:avLst/>
          </a:prstGeom>
          <a:noFill/>
        </p:spPr>
        <p:txBody>
          <a:bodyPr wrap="none" rtlCol="0">
            <a:spAutoFit/>
          </a:bodyPr>
          <a:lstStyle/>
          <a:p>
            <a:r>
              <a:rPr lang="en-US" dirty="0" smtClean="0"/>
              <a:t>G</a:t>
            </a:r>
            <a:r>
              <a:rPr lang="en-US" baseline="-25000" dirty="0" smtClean="0"/>
              <a:t>L</a:t>
            </a:r>
            <a:endParaRPr lang="en-US" baseline="-25000" dirty="0"/>
          </a:p>
        </p:txBody>
      </p:sp>
      <p:grpSp>
        <p:nvGrpSpPr>
          <p:cNvPr id="58" name="Group 57"/>
          <p:cNvGrpSpPr/>
          <p:nvPr/>
        </p:nvGrpSpPr>
        <p:grpSpPr>
          <a:xfrm>
            <a:off x="2662648" y="1921923"/>
            <a:ext cx="3677992" cy="970644"/>
            <a:chOff x="2662648" y="1921923"/>
            <a:chExt cx="3677992" cy="970644"/>
          </a:xfrm>
        </p:grpSpPr>
        <p:cxnSp>
          <p:nvCxnSpPr>
            <p:cNvPr id="53" name="Straight Arrow Connector 52"/>
            <p:cNvCxnSpPr>
              <a:stCxn id="8" idx="4"/>
              <a:endCxn id="27" idx="0"/>
            </p:cNvCxnSpPr>
            <p:nvPr/>
          </p:nvCxnSpPr>
          <p:spPr>
            <a:xfrm flipH="1">
              <a:off x="2662648" y="1932322"/>
              <a:ext cx="13358" cy="96024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10" idx="4"/>
              <a:endCxn id="28" idx="0"/>
            </p:cNvCxnSpPr>
            <p:nvPr/>
          </p:nvCxnSpPr>
          <p:spPr>
            <a:xfrm>
              <a:off x="3414540" y="1921923"/>
              <a:ext cx="1613" cy="94925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a:stCxn id="12" idx="4"/>
              <a:endCxn id="30" idx="0"/>
            </p:cNvCxnSpPr>
            <p:nvPr/>
          </p:nvCxnSpPr>
          <p:spPr>
            <a:xfrm>
              <a:off x="4147196" y="1936841"/>
              <a:ext cx="0" cy="93944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a:stCxn id="14" idx="4"/>
              <a:endCxn id="32" idx="0"/>
            </p:cNvCxnSpPr>
            <p:nvPr/>
          </p:nvCxnSpPr>
          <p:spPr>
            <a:xfrm flipH="1">
              <a:off x="4882736" y="1926442"/>
              <a:ext cx="2994" cy="94473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16" idx="4"/>
              <a:endCxn id="34" idx="0"/>
            </p:cNvCxnSpPr>
            <p:nvPr/>
          </p:nvCxnSpPr>
          <p:spPr>
            <a:xfrm flipH="1">
              <a:off x="5597567" y="1942721"/>
              <a:ext cx="4539" cy="92845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a:stCxn id="18" idx="4"/>
              <a:endCxn id="36" idx="0"/>
            </p:cNvCxnSpPr>
            <p:nvPr/>
          </p:nvCxnSpPr>
          <p:spPr>
            <a:xfrm flipH="1">
              <a:off x="6331677" y="1932322"/>
              <a:ext cx="8963" cy="93885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46" name="Oval 45"/>
          <p:cNvSpPr/>
          <p:nvPr/>
        </p:nvSpPr>
        <p:spPr>
          <a:xfrm>
            <a:off x="3141341" y="5274976"/>
            <a:ext cx="2150553" cy="9930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p:cNvSpPr txBox="1"/>
          <p:nvPr/>
        </p:nvSpPr>
        <p:spPr>
          <a:xfrm>
            <a:off x="3468054" y="5540151"/>
            <a:ext cx="1505540" cy="400110"/>
          </a:xfrm>
          <a:prstGeom prst="rect">
            <a:avLst/>
          </a:prstGeom>
          <a:noFill/>
        </p:spPr>
        <p:txBody>
          <a:bodyPr wrap="none" rtlCol="0">
            <a:spAutoFit/>
          </a:bodyPr>
          <a:lstStyle/>
          <a:p>
            <a:r>
              <a:rPr lang="en-US" sz="2000" dirty="0" smtClean="0"/>
              <a:t>Phenotype Y</a:t>
            </a:r>
            <a:endParaRPr lang="en-US" sz="2000" dirty="0"/>
          </a:p>
        </p:txBody>
      </p:sp>
      <p:grpSp>
        <p:nvGrpSpPr>
          <p:cNvPr id="55" name="Group 54"/>
          <p:cNvGrpSpPr/>
          <p:nvPr/>
        </p:nvGrpSpPr>
        <p:grpSpPr>
          <a:xfrm>
            <a:off x="1545650" y="4687580"/>
            <a:ext cx="5866601" cy="587396"/>
            <a:chOff x="1545650" y="4687580"/>
            <a:chExt cx="5866601" cy="587396"/>
          </a:xfrm>
        </p:grpSpPr>
        <p:cxnSp>
          <p:nvCxnSpPr>
            <p:cNvPr id="79" name="Straight Arrow Connector 78"/>
            <p:cNvCxnSpPr>
              <a:stCxn id="38" idx="4"/>
              <a:endCxn id="46" idx="0"/>
            </p:cNvCxnSpPr>
            <p:nvPr/>
          </p:nvCxnSpPr>
          <p:spPr>
            <a:xfrm>
              <a:off x="1545650" y="4867753"/>
              <a:ext cx="2670968" cy="40722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a:stCxn id="39" idx="4"/>
              <a:endCxn id="46" idx="0"/>
            </p:cNvCxnSpPr>
            <p:nvPr/>
          </p:nvCxnSpPr>
          <p:spPr>
            <a:xfrm>
              <a:off x="3034637" y="4867753"/>
              <a:ext cx="1181981" cy="40722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a:endCxn id="46" idx="0"/>
            </p:cNvCxnSpPr>
            <p:nvPr/>
          </p:nvCxnSpPr>
          <p:spPr>
            <a:xfrm flipH="1">
              <a:off x="4216618" y="4687580"/>
              <a:ext cx="942900" cy="58739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a:stCxn id="41" idx="4"/>
              <a:endCxn id="46" idx="0"/>
            </p:cNvCxnSpPr>
            <p:nvPr/>
          </p:nvCxnSpPr>
          <p:spPr>
            <a:xfrm flipH="1">
              <a:off x="4216618" y="4867753"/>
              <a:ext cx="3195633" cy="40722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38" name="Oval 37"/>
          <p:cNvSpPr/>
          <p:nvPr/>
        </p:nvSpPr>
        <p:spPr>
          <a:xfrm>
            <a:off x="928035" y="3988627"/>
            <a:ext cx="1235229" cy="87912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2417022" y="3988627"/>
            <a:ext cx="1235229" cy="87912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4608947" y="3988627"/>
            <a:ext cx="1235229" cy="87912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6794636" y="3988627"/>
            <a:ext cx="1235229" cy="87912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p:cNvSpPr txBox="1"/>
          <p:nvPr/>
        </p:nvSpPr>
        <p:spPr>
          <a:xfrm>
            <a:off x="1241621" y="4147933"/>
            <a:ext cx="570338" cy="461665"/>
          </a:xfrm>
          <a:prstGeom prst="rect">
            <a:avLst/>
          </a:prstGeom>
          <a:noFill/>
        </p:spPr>
        <p:txBody>
          <a:bodyPr wrap="none" rtlCol="0">
            <a:spAutoFit/>
          </a:bodyPr>
          <a:lstStyle/>
          <a:p>
            <a:r>
              <a:rPr lang="en-US" sz="2400" dirty="0" smtClean="0"/>
              <a:t>S</a:t>
            </a:r>
            <a:r>
              <a:rPr lang="en-US" sz="2400" baseline="-25000" dirty="0" smtClean="0"/>
              <a:t>VH</a:t>
            </a:r>
            <a:endParaRPr lang="en-US" sz="2400" baseline="-25000" dirty="0"/>
          </a:p>
        </p:txBody>
      </p:sp>
      <p:sp>
        <p:nvSpPr>
          <p:cNvPr id="43" name="TextBox 42"/>
          <p:cNvSpPr txBox="1"/>
          <p:nvPr/>
        </p:nvSpPr>
        <p:spPr>
          <a:xfrm>
            <a:off x="2737893" y="4147933"/>
            <a:ext cx="583363" cy="461665"/>
          </a:xfrm>
          <a:prstGeom prst="rect">
            <a:avLst/>
          </a:prstGeom>
          <a:noFill/>
        </p:spPr>
        <p:txBody>
          <a:bodyPr wrap="none" rtlCol="0">
            <a:spAutoFit/>
          </a:bodyPr>
          <a:lstStyle/>
          <a:p>
            <a:r>
              <a:rPr lang="en-US" sz="2400" dirty="0" smtClean="0"/>
              <a:t>S</a:t>
            </a:r>
            <a:r>
              <a:rPr lang="en-US" sz="2400" baseline="-25000" dirty="0" smtClean="0"/>
              <a:t>GH</a:t>
            </a:r>
            <a:endParaRPr lang="en-US" sz="2400" baseline="-25000" dirty="0"/>
          </a:p>
        </p:txBody>
      </p:sp>
      <p:sp>
        <p:nvSpPr>
          <p:cNvPr id="44" name="TextBox 43"/>
          <p:cNvSpPr txBox="1"/>
          <p:nvPr/>
        </p:nvSpPr>
        <p:spPr>
          <a:xfrm>
            <a:off x="4939059" y="4147933"/>
            <a:ext cx="541785" cy="461665"/>
          </a:xfrm>
          <a:prstGeom prst="rect">
            <a:avLst/>
          </a:prstGeom>
          <a:noFill/>
        </p:spPr>
        <p:txBody>
          <a:bodyPr wrap="none" rtlCol="0">
            <a:spAutoFit/>
          </a:bodyPr>
          <a:lstStyle/>
          <a:p>
            <a:r>
              <a:rPr lang="en-US" sz="2400" dirty="0" smtClean="0"/>
              <a:t>S</a:t>
            </a:r>
            <a:r>
              <a:rPr lang="en-US" sz="2400" baseline="-25000" dirty="0" smtClean="0"/>
              <a:t>GL</a:t>
            </a:r>
            <a:endParaRPr lang="en-US" sz="2400" baseline="-25000" dirty="0"/>
          </a:p>
        </p:txBody>
      </p:sp>
      <p:sp>
        <p:nvSpPr>
          <p:cNvPr id="45" name="TextBox 44"/>
          <p:cNvSpPr txBox="1"/>
          <p:nvPr/>
        </p:nvSpPr>
        <p:spPr>
          <a:xfrm>
            <a:off x="7190737" y="4147933"/>
            <a:ext cx="528761" cy="461665"/>
          </a:xfrm>
          <a:prstGeom prst="rect">
            <a:avLst/>
          </a:prstGeom>
          <a:noFill/>
        </p:spPr>
        <p:txBody>
          <a:bodyPr wrap="none" rtlCol="0">
            <a:spAutoFit/>
          </a:bodyPr>
          <a:lstStyle/>
          <a:p>
            <a:r>
              <a:rPr lang="en-US" sz="2400" dirty="0" smtClean="0"/>
              <a:t>S</a:t>
            </a:r>
            <a:r>
              <a:rPr lang="en-US" sz="2400" baseline="-25000" dirty="0" smtClean="0"/>
              <a:t>VL</a:t>
            </a:r>
            <a:endParaRPr lang="en-US" sz="2400" baseline="-25000" dirty="0"/>
          </a:p>
        </p:txBody>
      </p:sp>
      <p:grpSp>
        <p:nvGrpSpPr>
          <p:cNvPr id="59" name="Group 58"/>
          <p:cNvGrpSpPr/>
          <p:nvPr/>
        </p:nvGrpSpPr>
        <p:grpSpPr>
          <a:xfrm>
            <a:off x="1188537" y="1926441"/>
            <a:ext cx="6644588" cy="2062186"/>
            <a:chOff x="1188537" y="1926441"/>
            <a:chExt cx="6644588" cy="2062186"/>
          </a:xfrm>
        </p:grpSpPr>
        <p:cxnSp>
          <p:nvCxnSpPr>
            <p:cNvPr id="49" name="Straight Arrow Connector 48"/>
            <p:cNvCxnSpPr>
              <a:stCxn id="4" idx="4"/>
              <a:endCxn id="38" idx="0"/>
            </p:cNvCxnSpPr>
            <p:nvPr/>
          </p:nvCxnSpPr>
          <p:spPr>
            <a:xfrm>
              <a:off x="1188537" y="1926442"/>
              <a:ext cx="357113" cy="206218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6" idx="4"/>
              <a:endCxn id="38" idx="0"/>
            </p:cNvCxnSpPr>
            <p:nvPr/>
          </p:nvCxnSpPr>
          <p:spPr>
            <a:xfrm flipH="1">
              <a:off x="1545650" y="1932322"/>
              <a:ext cx="365122" cy="205630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20" idx="4"/>
              <a:endCxn id="41" idx="0"/>
            </p:cNvCxnSpPr>
            <p:nvPr/>
          </p:nvCxnSpPr>
          <p:spPr>
            <a:xfrm>
              <a:off x="7070090" y="1937432"/>
              <a:ext cx="342161" cy="205119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22" idx="4"/>
              <a:endCxn id="41" idx="0"/>
            </p:cNvCxnSpPr>
            <p:nvPr/>
          </p:nvCxnSpPr>
          <p:spPr>
            <a:xfrm flipH="1">
              <a:off x="7412251" y="1926441"/>
              <a:ext cx="420874" cy="206218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a:stCxn id="26" idx="4"/>
              <a:endCxn id="39" idx="0"/>
            </p:cNvCxnSpPr>
            <p:nvPr/>
          </p:nvCxnSpPr>
          <p:spPr>
            <a:xfrm>
              <a:off x="2677504" y="3343299"/>
              <a:ext cx="357133" cy="6453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a:stCxn id="28" idx="4"/>
              <a:endCxn id="39" idx="0"/>
            </p:cNvCxnSpPr>
            <p:nvPr/>
          </p:nvCxnSpPr>
          <p:spPr>
            <a:xfrm flipH="1">
              <a:off x="3034637" y="3343299"/>
              <a:ext cx="381516" cy="6453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a:stCxn id="30" idx="4"/>
              <a:endCxn id="40" idx="0"/>
            </p:cNvCxnSpPr>
            <p:nvPr/>
          </p:nvCxnSpPr>
          <p:spPr>
            <a:xfrm>
              <a:off x="4147196" y="3348411"/>
              <a:ext cx="1079366" cy="64021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a:stCxn id="32" idx="4"/>
              <a:endCxn id="40" idx="0"/>
            </p:cNvCxnSpPr>
            <p:nvPr/>
          </p:nvCxnSpPr>
          <p:spPr>
            <a:xfrm>
              <a:off x="4882736" y="3343299"/>
              <a:ext cx="343826" cy="6453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a:stCxn id="34" idx="4"/>
              <a:endCxn id="40" idx="0"/>
            </p:cNvCxnSpPr>
            <p:nvPr/>
          </p:nvCxnSpPr>
          <p:spPr>
            <a:xfrm flipH="1">
              <a:off x="5226562" y="3343299"/>
              <a:ext cx="371005" cy="6453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6" name="Straight Arrow Connector 105"/>
            <p:cNvCxnSpPr>
              <a:stCxn id="36" idx="4"/>
              <a:endCxn id="40" idx="0"/>
            </p:cNvCxnSpPr>
            <p:nvPr/>
          </p:nvCxnSpPr>
          <p:spPr>
            <a:xfrm flipH="1">
              <a:off x="5226562" y="3343299"/>
              <a:ext cx="1105115" cy="6453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109" name="TextBox 108"/>
          <p:cNvSpPr txBox="1"/>
          <p:nvPr/>
        </p:nvSpPr>
        <p:spPr>
          <a:xfrm>
            <a:off x="639453" y="1032889"/>
            <a:ext cx="2314833" cy="307777"/>
          </a:xfrm>
          <a:prstGeom prst="rect">
            <a:avLst/>
          </a:prstGeom>
          <a:noFill/>
          <a:ln>
            <a:noFill/>
          </a:ln>
        </p:spPr>
        <p:txBody>
          <a:bodyPr wrap="square" rtlCol="0">
            <a:spAutoFit/>
          </a:bodyPr>
          <a:lstStyle/>
          <a:p>
            <a:r>
              <a:rPr lang="en-US" sz="1400" b="1" dirty="0" smtClean="0">
                <a:solidFill>
                  <a:schemeClr val="accent2">
                    <a:lumMod val="75000"/>
                  </a:schemeClr>
                </a:solidFill>
              </a:rPr>
              <a:t>Curated causal variants</a:t>
            </a:r>
            <a:endParaRPr lang="en-US" sz="1400" b="1" dirty="0">
              <a:solidFill>
                <a:schemeClr val="accent2">
                  <a:lumMod val="75000"/>
                </a:schemeClr>
              </a:solidFill>
            </a:endParaRPr>
          </a:p>
        </p:txBody>
      </p:sp>
      <p:sp>
        <p:nvSpPr>
          <p:cNvPr id="110" name="TextBox 109"/>
          <p:cNvSpPr txBox="1"/>
          <p:nvPr/>
        </p:nvSpPr>
        <p:spPr>
          <a:xfrm>
            <a:off x="2830683" y="1025856"/>
            <a:ext cx="3507920" cy="307777"/>
          </a:xfrm>
          <a:prstGeom prst="rect">
            <a:avLst/>
          </a:prstGeom>
          <a:noFill/>
        </p:spPr>
        <p:txBody>
          <a:bodyPr wrap="square" rtlCol="0">
            <a:spAutoFit/>
          </a:bodyPr>
          <a:lstStyle/>
          <a:p>
            <a:r>
              <a:rPr lang="en-US" sz="1400" b="1" dirty="0" smtClean="0">
                <a:solidFill>
                  <a:srgbClr val="953735"/>
                </a:solidFill>
              </a:rPr>
              <a:t>Non-synonymous rare variants (MAF &lt; 0.01)</a:t>
            </a:r>
            <a:endParaRPr lang="en-US" sz="1400" b="1" dirty="0">
              <a:solidFill>
                <a:srgbClr val="953735"/>
              </a:solidFill>
            </a:endParaRPr>
          </a:p>
        </p:txBody>
      </p:sp>
      <p:sp>
        <p:nvSpPr>
          <p:cNvPr id="112" name="TextBox 111"/>
          <p:cNvSpPr txBox="1"/>
          <p:nvPr/>
        </p:nvSpPr>
        <p:spPr>
          <a:xfrm>
            <a:off x="7009244" y="1019613"/>
            <a:ext cx="1108821" cy="307777"/>
          </a:xfrm>
          <a:prstGeom prst="rect">
            <a:avLst/>
          </a:prstGeom>
          <a:noFill/>
        </p:spPr>
        <p:txBody>
          <a:bodyPr wrap="square" rtlCol="0">
            <a:spAutoFit/>
          </a:bodyPr>
          <a:lstStyle/>
          <a:p>
            <a:r>
              <a:rPr lang="en-US" sz="1400" b="1" dirty="0" smtClean="0">
                <a:solidFill>
                  <a:srgbClr val="953735"/>
                </a:solidFill>
              </a:rPr>
              <a:t>GWAS hits</a:t>
            </a:r>
            <a:endParaRPr lang="en-US" sz="1400" b="1" dirty="0">
              <a:solidFill>
                <a:srgbClr val="953735"/>
              </a:solidFill>
            </a:endParaRPr>
          </a:p>
        </p:txBody>
      </p:sp>
      <p:sp>
        <p:nvSpPr>
          <p:cNvPr id="76" name="Oval 75"/>
          <p:cNvSpPr/>
          <p:nvPr/>
        </p:nvSpPr>
        <p:spPr>
          <a:xfrm>
            <a:off x="6977814" y="5293495"/>
            <a:ext cx="275146" cy="22733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 name="TextBox 2"/>
          <p:cNvSpPr txBox="1"/>
          <p:nvPr/>
        </p:nvSpPr>
        <p:spPr>
          <a:xfrm>
            <a:off x="7313534" y="5205923"/>
            <a:ext cx="1556699" cy="369332"/>
          </a:xfrm>
          <a:prstGeom prst="rect">
            <a:avLst/>
          </a:prstGeom>
          <a:noFill/>
        </p:spPr>
        <p:txBody>
          <a:bodyPr wrap="none" rtlCol="0">
            <a:spAutoFit/>
          </a:bodyPr>
          <a:lstStyle/>
          <a:p>
            <a:r>
              <a:rPr lang="en-US" dirty="0" smtClean="0"/>
              <a:t>Observed data</a:t>
            </a:r>
            <a:endParaRPr lang="en-US" dirty="0"/>
          </a:p>
        </p:txBody>
      </p:sp>
      <p:sp>
        <p:nvSpPr>
          <p:cNvPr id="77" name="Oval 76"/>
          <p:cNvSpPr/>
          <p:nvPr/>
        </p:nvSpPr>
        <p:spPr>
          <a:xfrm>
            <a:off x="6977814" y="5640068"/>
            <a:ext cx="275146" cy="22733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8" name="TextBox 77"/>
          <p:cNvSpPr txBox="1"/>
          <p:nvPr/>
        </p:nvSpPr>
        <p:spPr>
          <a:xfrm>
            <a:off x="7313534" y="5546912"/>
            <a:ext cx="1596598" cy="369332"/>
          </a:xfrm>
          <a:prstGeom prst="rect">
            <a:avLst/>
          </a:prstGeom>
          <a:noFill/>
        </p:spPr>
        <p:txBody>
          <a:bodyPr wrap="none" rtlCol="0">
            <a:spAutoFit/>
          </a:bodyPr>
          <a:lstStyle/>
          <a:p>
            <a:r>
              <a:rPr lang="en-US" dirty="0" smtClean="0"/>
              <a:t>Estimated data</a:t>
            </a:r>
            <a:endParaRPr lang="en-US" dirty="0"/>
          </a:p>
        </p:txBody>
      </p:sp>
      <p:sp>
        <p:nvSpPr>
          <p:cNvPr id="80" name="Oval 79"/>
          <p:cNvSpPr/>
          <p:nvPr/>
        </p:nvSpPr>
        <p:spPr>
          <a:xfrm>
            <a:off x="6977814" y="5987536"/>
            <a:ext cx="275146" cy="22733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TextBox 80"/>
          <p:cNvSpPr txBox="1"/>
          <p:nvPr/>
        </p:nvSpPr>
        <p:spPr>
          <a:xfrm>
            <a:off x="7313534" y="5899964"/>
            <a:ext cx="1769385" cy="369332"/>
          </a:xfrm>
          <a:prstGeom prst="rect">
            <a:avLst/>
          </a:prstGeom>
          <a:noFill/>
        </p:spPr>
        <p:txBody>
          <a:bodyPr wrap="none" rtlCol="0">
            <a:spAutoFit/>
          </a:bodyPr>
          <a:lstStyle/>
          <a:p>
            <a:r>
              <a:rPr lang="en-US" dirty="0" smtClean="0"/>
              <a:t>Random variable</a:t>
            </a:r>
            <a:endParaRPr lang="en-US" dirty="0"/>
          </a:p>
        </p:txBody>
      </p:sp>
      <p:sp>
        <p:nvSpPr>
          <p:cNvPr id="83" name="TextBox 82"/>
          <p:cNvSpPr txBox="1"/>
          <p:nvPr/>
        </p:nvSpPr>
        <p:spPr>
          <a:xfrm>
            <a:off x="1722654" y="1486109"/>
            <a:ext cx="411516"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H</a:t>
            </a:r>
            <a:endParaRPr lang="en-US" baseline="-25000" dirty="0"/>
          </a:p>
        </p:txBody>
      </p:sp>
      <p:sp>
        <p:nvSpPr>
          <p:cNvPr id="87" name="TextBox 86"/>
          <p:cNvSpPr txBox="1"/>
          <p:nvPr/>
        </p:nvSpPr>
        <p:spPr>
          <a:xfrm>
            <a:off x="2094852" y="2452968"/>
            <a:ext cx="1782163" cy="307777"/>
          </a:xfrm>
          <a:prstGeom prst="rect">
            <a:avLst/>
          </a:prstGeom>
          <a:noFill/>
          <a:ln>
            <a:noFill/>
          </a:ln>
        </p:spPr>
        <p:txBody>
          <a:bodyPr wrap="square" rtlCol="0">
            <a:spAutoFit/>
          </a:bodyPr>
          <a:lstStyle/>
          <a:p>
            <a:r>
              <a:rPr lang="en-US" sz="1400" b="1" dirty="0" smtClean="0">
                <a:solidFill>
                  <a:schemeClr val="accent2">
                    <a:lumMod val="75000"/>
                  </a:schemeClr>
                </a:solidFill>
              </a:rPr>
              <a:t>Curated causal genes</a:t>
            </a:r>
            <a:endParaRPr lang="en-US" sz="1400" b="1" dirty="0">
              <a:solidFill>
                <a:schemeClr val="accent2">
                  <a:lumMod val="75000"/>
                </a:schemeClr>
              </a:solidFill>
            </a:endParaRPr>
          </a:p>
        </p:txBody>
      </p:sp>
      <p:sp>
        <p:nvSpPr>
          <p:cNvPr id="89" name="TextBox 88"/>
          <p:cNvSpPr txBox="1"/>
          <p:nvPr/>
        </p:nvSpPr>
        <p:spPr>
          <a:xfrm>
            <a:off x="4230432" y="2451479"/>
            <a:ext cx="2193444" cy="307777"/>
          </a:xfrm>
          <a:prstGeom prst="rect">
            <a:avLst/>
          </a:prstGeom>
          <a:noFill/>
          <a:ln>
            <a:noFill/>
          </a:ln>
        </p:spPr>
        <p:txBody>
          <a:bodyPr wrap="square" rtlCol="0">
            <a:spAutoFit/>
          </a:bodyPr>
          <a:lstStyle/>
          <a:p>
            <a:r>
              <a:rPr lang="en-US" sz="1400" b="1" dirty="0" smtClean="0">
                <a:solidFill>
                  <a:schemeClr val="accent2">
                    <a:lumMod val="75000"/>
                  </a:schemeClr>
                </a:solidFill>
              </a:rPr>
              <a:t>Disease-associated genes</a:t>
            </a:r>
            <a:endParaRPr lang="en-US" sz="1400" b="1" dirty="0">
              <a:solidFill>
                <a:schemeClr val="accent2">
                  <a:lumMod val="75000"/>
                </a:schemeClr>
              </a:solidFill>
            </a:endParaRPr>
          </a:p>
        </p:txBody>
      </p:sp>
      <p:sp>
        <p:nvSpPr>
          <p:cNvPr id="84" name="Title 9"/>
          <p:cNvSpPr>
            <a:spLocks noGrp="1"/>
          </p:cNvSpPr>
          <p:nvPr>
            <p:ph type="title"/>
          </p:nvPr>
        </p:nvSpPr>
        <p:spPr>
          <a:xfrm>
            <a:off x="-209177" y="-264931"/>
            <a:ext cx="9577294" cy="1595202"/>
          </a:xfrm>
        </p:spPr>
        <p:txBody>
          <a:bodyPr>
            <a:normAutofit/>
          </a:bodyPr>
          <a:lstStyle/>
          <a:p>
            <a:r>
              <a:rPr lang="en-US" sz="3400" dirty="0" smtClean="0"/>
              <a:t>GIBI model</a:t>
            </a:r>
            <a:endParaRPr lang="en-US" sz="3400" dirty="0"/>
          </a:p>
        </p:txBody>
      </p:sp>
      <p:sp>
        <p:nvSpPr>
          <p:cNvPr id="86" name="Rectangle 85"/>
          <p:cNvSpPr/>
          <p:nvPr/>
        </p:nvSpPr>
        <p:spPr>
          <a:xfrm>
            <a:off x="639453" y="3914588"/>
            <a:ext cx="7712665" cy="1012929"/>
          </a:xfrm>
          <a:prstGeom prst="rect">
            <a:avLst/>
          </a:prstGeom>
          <a:noFill/>
          <a:ln w="76200" cmpd="sng">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TextBox 89"/>
          <p:cNvSpPr txBox="1"/>
          <p:nvPr/>
        </p:nvSpPr>
        <p:spPr>
          <a:xfrm>
            <a:off x="159067" y="5318481"/>
            <a:ext cx="2059453" cy="954107"/>
          </a:xfrm>
          <a:prstGeom prst="rect">
            <a:avLst/>
          </a:prstGeom>
          <a:noFill/>
          <a:ln w="38100" cmpd="sng">
            <a:solidFill>
              <a:schemeClr val="bg1">
                <a:lumMod val="50000"/>
              </a:schemeClr>
            </a:solidFill>
          </a:ln>
        </p:spPr>
        <p:txBody>
          <a:bodyPr wrap="none" rtlCol="0">
            <a:spAutoFit/>
          </a:bodyPr>
          <a:lstStyle/>
          <a:p>
            <a:pPr algn="ctr"/>
            <a:r>
              <a:rPr lang="en-US" sz="2800"/>
              <a:t>Hidden layer</a:t>
            </a:r>
          </a:p>
          <a:p>
            <a:pPr algn="ctr"/>
            <a:r>
              <a:rPr lang="en-US" sz="2800"/>
              <a:t>of the model</a:t>
            </a:r>
          </a:p>
        </p:txBody>
      </p:sp>
      <p:cxnSp>
        <p:nvCxnSpPr>
          <p:cNvPr id="92" name="Straight Arrow Connector 91"/>
          <p:cNvCxnSpPr>
            <a:stCxn id="90" idx="0"/>
          </p:cNvCxnSpPr>
          <p:nvPr/>
        </p:nvCxnSpPr>
        <p:spPr>
          <a:xfrm flipV="1">
            <a:off x="1188794" y="4927517"/>
            <a:ext cx="445195" cy="390964"/>
          </a:xfrm>
          <a:prstGeom prst="straightConnector1">
            <a:avLst/>
          </a:prstGeom>
          <a:ln>
            <a:solidFill>
              <a:srgbClr val="7F7F7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178502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Probability of gene function affected</a:t>
            </a:r>
            <a:endParaRPr lang="en-US" dirty="0"/>
          </a:p>
        </p:txBody>
      </p:sp>
      <p:sp>
        <p:nvSpPr>
          <p:cNvPr id="4" name="Oval 3"/>
          <p:cNvSpPr/>
          <p:nvPr/>
        </p:nvSpPr>
        <p:spPr>
          <a:xfrm>
            <a:off x="1230570" y="1741621"/>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 name="TextBox 4"/>
          <p:cNvSpPr txBox="1"/>
          <p:nvPr/>
        </p:nvSpPr>
        <p:spPr>
          <a:xfrm>
            <a:off x="1314693" y="1763013"/>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6" name="Oval 5"/>
          <p:cNvSpPr/>
          <p:nvPr/>
        </p:nvSpPr>
        <p:spPr>
          <a:xfrm>
            <a:off x="1221607" y="3152598"/>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 name="TextBox 6"/>
          <p:cNvSpPr txBox="1"/>
          <p:nvPr/>
        </p:nvSpPr>
        <p:spPr>
          <a:xfrm>
            <a:off x="1339651" y="3173990"/>
            <a:ext cx="330289" cy="369332"/>
          </a:xfrm>
          <a:prstGeom prst="rect">
            <a:avLst/>
          </a:prstGeom>
          <a:noFill/>
        </p:spPr>
        <p:txBody>
          <a:bodyPr wrap="none" rtlCol="0">
            <a:spAutoFit/>
          </a:bodyPr>
          <a:lstStyle/>
          <a:p>
            <a:r>
              <a:rPr lang="en-US" dirty="0" smtClean="0"/>
              <a:t>G</a:t>
            </a:r>
            <a:endParaRPr lang="en-US" baseline="-25000" dirty="0"/>
          </a:p>
        </p:txBody>
      </p:sp>
      <p:cxnSp>
        <p:nvCxnSpPr>
          <p:cNvPr id="8" name="Straight Arrow Connector 7"/>
          <p:cNvCxnSpPr>
            <a:stCxn id="4" idx="4"/>
            <a:endCxn id="6" idx="0"/>
          </p:cNvCxnSpPr>
          <p:nvPr/>
        </p:nvCxnSpPr>
        <p:spPr>
          <a:xfrm flipH="1">
            <a:off x="1498390" y="2213745"/>
            <a:ext cx="8963" cy="93885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974335" y="1741621"/>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 name="TextBox 9"/>
          <p:cNvSpPr txBox="1"/>
          <p:nvPr/>
        </p:nvSpPr>
        <p:spPr>
          <a:xfrm>
            <a:off x="2058458" y="1763013"/>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1" name="Oval 10"/>
          <p:cNvSpPr/>
          <p:nvPr/>
        </p:nvSpPr>
        <p:spPr>
          <a:xfrm>
            <a:off x="478917" y="1747723"/>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2" name="TextBox 11"/>
          <p:cNvSpPr txBox="1"/>
          <p:nvPr/>
        </p:nvSpPr>
        <p:spPr>
          <a:xfrm>
            <a:off x="563040" y="1769115"/>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cxnSp>
        <p:nvCxnSpPr>
          <p:cNvPr id="13" name="Straight Arrow Connector 12"/>
          <p:cNvCxnSpPr>
            <a:stCxn id="9" idx="4"/>
            <a:endCxn id="6" idx="0"/>
          </p:cNvCxnSpPr>
          <p:nvPr/>
        </p:nvCxnSpPr>
        <p:spPr>
          <a:xfrm flipH="1">
            <a:off x="1498390" y="2213745"/>
            <a:ext cx="752728" cy="93885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11" idx="4"/>
            <a:endCxn id="6" idx="0"/>
          </p:cNvCxnSpPr>
          <p:nvPr/>
        </p:nvCxnSpPr>
        <p:spPr>
          <a:xfrm>
            <a:off x="755700" y="2219847"/>
            <a:ext cx="742690" cy="93275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983330" y="1296416"/>
            <a:ext cx="6068306" cy="4154983"/>
          </a:xfrm>
          <a:prstGeom prst="rect">
            <a:avLst/>
          </a:prstGeom>
          <a:noFill/>
        </p:spPr>
        <p:txBody>
          <a:bodyPr wrap="square" rtlCol="0">
            <a:spAutoFit/>
          </a:bodyPr>
          <a:lstStyle/>
          <a:p>
            <a:pPr marL="285750" indent="-285750">
              <a:buFont typeface="Arial"/>
              <a:buChar char="•"/>
            </a:pPr>
            <a:r>
              <a:rPr lang="en-US" sz="2400" dirty="0" smtClean="0"/>
              <a:t>For each non-synonyous rare variant </a:t>
            </a:r>
            <a:r>
              <a:rPr lang="en-US" sz="2400" i="1" dirty="0" err="1" smtClean="0"/>
              <a:t>i</a:t>
            </a:r>
            <a:r>
              <a:rPr lang="en-US" sz="2400" dirty="0" smtClean="0"/>
              <a:t>, we predict its pathogenicity using bioinformatics tool (VEST)</a:t>
            </a:r>
          </a:p>
          <a:p>
            <a:pPr marL="285750" indent="-285750">
              <a:buFont typeface="Arial"/>
              <a:buChar char="•"/>
            </a:pPr>
            <a:endParaRPr lang="en-US" sz="2400" dirty="0" smtClean="0"/>
          </a:p>
          <a:p>
            <a:pPr marL="285750" indent="-285750">
              <a:buFont typeface="Arial"/>
              <a:buChar char="•"/>
            </a:pPr>
            <a:r>
              <a:rPr lang="en-US" sz="2400" dirty="0" smtClean="0"/>
              <a:t>A gene level statistic of pathogenicity is computed by aggregating p-values using Fisher’s method</a:t>
            </a:r>
            <a:br>
              <a:rPr lang="en-US" sz="2400" dirty="0" smtClean="0"/>
            </a:br>
            <a:endParaRPr lang="en-US" sz="2400" dirty="0" smtClean="0"/>
          </a:p>
          <a:p>
            <a:pPr marL="285750" indent="-285750">
              <a:buFont typeface="Arial"/>
              <a:buChar char="•"/>
            </a:pPr>
            <a:r>
              <a:rPr lang="en-US" sz="2400" dirty="0"/>
              <a:t>Probability a gene’s function is affected is calibrated using annotated disease and benign variants and Bayes’ Rule.</a:t>
            </a:r>
          </a:p>
        </p:txBody>
      </p:sp>
      <p:pic>
        <p:nvPicPr>
          <p:cNvPr id="15" name="Picture 14" descr="Screen Shot 2016-03-12 at 10.50.58 AM.pdf"/>
          <p:cNvPicPr>
            <a:picLocks noChangeAspect="1"/>
          </p:cNvPicPr>
          <p:nvPr/>
        </p:nvPicPr>
        <p:blipFill rotWithShape="1">
          <a:blip r:embed="rId3">
            <a:extLst>
              <a:ext uri="{28A0092B-C50C-407E-A947-70E740481C1C}">
                <a14:useLocalDpi xmlns:a14="http://schemas.microsoft.com/office/drawing/2010/main" val="0"/>
              </a:ext>
            </a:extLst>
          </a:blip>
          <a:srcRect r="59053" b="77444"/>
          <a:stretch/>
        </p:blipFill>
        <p:spPr>
          <a:xfrm>
            <a:off x="194889" y="5618123"/>
            <a:ext cx="3558892" cy="374441"/>
          </a:xfrm>
          <a:prstGeom prst="rect">
            <a:avLst/>
          </a:prstGeom>
        </p:spPr>
      </p:pic>
    </p:spTree>
    <p:extLst>
      <p:ext uri="{BB962C8B-B14F-4D97-AF65-F5344CB8AC3E}">
        <p14:creationId xmlns:p14="http://schemas.microsoft.com/office/powerpoint/2010/main" val="310744998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8982"/>
            <a:ext cx="9144000" cy="1143000"/>
          </a:xfrm>
        </p:spPr>
        <p:txBody>
          <a:bodyPr>
            <a:normAutofit/>
          </a:bodyPr>
          <a:lstStyle/>
          <a:p>
            <a:r>
              <a:rPr lang="en-US" sz="4000" dirty="0"/>
              <a:t>CAGI 2012-2013 predictions</a:t>
            </a:r>
          </a:p>
        </p:txBody>
      </p:sp>
      <p:graphicFrame>
        <p:nvGraphicFramePr>
          <p:cNvPr id="11" name="Table 10"/>
          <p:cNvGraphicFramePr>
            <a:graphicFrameLocks noGrp="1"/>
          </p:cNvGraphicFramePr>
          <p:nvPr>
            <p:extLst>
              <p:ext uri="{D42A27DB-BD31-4B8C-83A1-F6EECF244321}">
                <p14:modId xmlns:p14="http://schemas.microsoft.com/office/powerpoint/2010/main" val="103094908"/>
              </p:ext>
            </p:extLst>
          </p:nvPr>
        </p:nvGraphicFramePr>
        <p:xfrm>
          <a:off x="2826463" y="2272059"/>
          <a:ext cx="5236171" cy="370840"/>
        </p:xfrm>
        <a:graphic>
          <a:graphicData uri="http://schemas.openxmlformats.org/drawingml/2006/table">
            <a:tbl>
              <a:tblPr firstRow="1" bandRow="1">
                <a:tableStyleId>{0505E3EF-67EA-436B-97B2-0124C06EBD24}</a:tableStyleId>
              </a:tblPr>
              <a:tblGrid>
                <a:gridCol w="872695"/>
                <a:gridCol w="872695"/>
                <a:gridCol w="1745391"/>
                <a:gridCol w="872695"/>
                <a:gridCol w="872695"/>
              </a:tblGrid>
              <a:tr h="370840">
                <a:tc>
                  <a:txBody>
                    <a:bodyPr/>
                    <a:lstStyle/>
                    <a:p>
                      <a:pPr algn="ctr"/>
                      <a:endParaRPr lang="en-US" dirty="0"/>
                    </a:p>
                  </a:txBody>
                  <a:tcPr/>
                </a:tc>
                <a:tc>
                  <a:txBody>
                    <a:bodyPr/>
                    <a:lstStyle/>
                    <a:p>
                      <a:pPr algn="ct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416867879"/>
              </p:ext>
            </p:extLst>
          </p:nvPr>
        </p:nvGraphicFramePr>
        <p:xfrm>
          <a:off x="2826463" y="2906875"/>
          <a:ext cx="5236170" cy="392820"/>
        </p:xfrm>
        <a:graphic>
          <a:graphicData uri="http://schemas.openxmlformats.org/drawingml/2006/table">
            <a:tbl>
              <a:tblPr bandRow="1">
                <a:tableStyleId>{21E4AEA4-8DFA-4A89-87EB-49C32662AFE0}</a:tableStyleId>
              </a:tblPr>
              <a:tblGrid>
                <a:gridCol w="872695"/>
                <a:gridCol w="872695"/>
                <a:gridCol w="1745390"/>
                <a:gridCol w="872695"/>
                <a:gridCol w="872695"/>
              </a:tblGrid>
              <a:tr h="392820">
                <a:tc>
                  <a:txBody>
                    <a:bodyPr/>
                    <a:lstStyle/>
                    <a:p>
                      <a:pPr algn="ctr"/>
                      <a:endParaRPr lang="en-US" dirty="0">
                        <a:solidFill>
                          <a:schemeClr val="tx1"/>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txBody>
                  <a:tcPr/>
                </a:tc>
                <a:tc>
                  <a:txBody>
                    <a:bodyPr/>
                    <a:lstStyle/>
                    <a:p>
                      <a:pPr algn="ctr"/>
                      <a:r>
                        <a:rPr lang="en-US" dirty="0" smtClean="0"/>
                        <a:t>…</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sp>
        <p:nvSpPr>
          <p:cNvPr id="4" name="TextBox 3"/>
          <p:cNvSpPr txBox="1"/>
          <p:nvPr/>
        </p:nvSpPr>
        <p:spPr>
          <a:xfrm>
            <a:off x="255747" y="2793888"/>
            <a:ext cx="2474330" cy="707886"/>
          </a:xfrm>
          <a:prstGeom prst="rect">
            <a:avLst/>
          </a:prstGeom>
          <a:noFill/>
        </p:spPr>
        <p:txBody>
          <a:bodyPr wrap="none" rtlCol="0">
            <a:spAutoFit/>
          </a:bodyPr>
          <a:lstStyle/>
          <a:p>
            <a:r>
              <a:rPr lang="en-US" sz="2000" dirty="0"/>
              <a:t>Phenotypes predicted</a:t>
            </a:r>
            <a:br>
              <a:rPr lang="en-US" sz="2000" dirty="0"/>
            </a:br>
            <a:r>
              <a:rPr lang="en-US" sz="2000" dirty="0"/>
              <a:t>for a genome</a:t>
            </a:r>
          </a:p>
        </p:txBody>
      </p:sp>
      <p:sp>
        <p:nvSpPr>
          <p:cNvPr id="7" name="TextBox 6"/>
          <p:cNvSpPr txBox="1"/>
          <p:nvPr/>
        </p:nvSpPr>
        <p:spPr>
          <a:xfrm>
            <a:off x="335924" y="2181234"/>
            <a:ext cx="2093241" cy="400110"/>
          </a:xfrm>
          <a:prstGeom prst="rect">
            <a:avLst/>
          </a:prstGeom>
          <a:noFill/>
        </p:spPr>
        <p:txBody>
          <a:bodyPr wrap="none" rtlCol="0">
            <a:spAutoFit/>
          </a:bodyPr>
          <a:lstStyle/>
          <a:p>
            <a:r>
              <a:rPr lang="en-US" sz="2000" dirty="0" smtClean="0"/>
              <a:t>Phenotypic profile</a:t>
            </a:r>
            <a:endParaRPr lang="en-US" sz="2000" dirty="0"/>
          </a:p>
        </p:txBody>
      </p:sp>
      <p:sp>
        <p:nvSpPr>
          <p:cNvPr id="8" name="TextBox 7"/>
          <p:cNvSpPr txBox="1"/>
          <p:nvPr/>
        </p:nvSpPr>
        <p:spPr>
          <a:xfrm>
            <a:off x="3750670" y="1810108"/>
            <a:ext cx="1404552" cy="307777"/>
          </a:xfrm>
          <a:prstGeom prst="rect">
            <a:avLst/>
          </a:prstGeom>
          <a:noFill/>
        </p:spPr>
        <p:txBody>
          <a:bodyPr wrap="none" rtlCol="0">
            <a:spAutoFit/>
          </a:bodyPr>
          <a:lstStyle/>
          <a:p>
            <a:r>
              <a:rPr lang="en-US" sz="1400" smtClean="0"/>
              <a:t>239 phenotypes</a:t>
            </a:r>
            <a:endParaRPr lang="en-US" sz="1400" dirty="0"/>
          </a:p>
        </p:txBody>
      </p:sp>
      <p:pic>
        <p:nvPicPr>
          <p:cNvPr id="24" name="Picture 23"/>
          <p:cNvPicPr>
            <a:picLocks noChangeAspect="1"/>
          </p:cNvPicPr>
          <p:nvPr/>
        </p:nvPicPr>
        <p:blipFill rotWithShape="1">
          <a:blip r:embed="rId3"/>
          <a:srcRect t="-11739" r="57135"/>
          <a:stretch/>
        </p:blipFill>
        <p:spPr>
          <a:xfrm>
            <a:off x="2954586" y="2820505"/>
            <a:ext cx="4979925" cy="832146"/>
          </a:xfrm>
          <a:prstGeom prst="rect">
            <a:avLst/>
          </a:prstGeom>
        </p:spPr>
      </p:pic>
      <p:sp>
        <p:nvSpPr>
          <p:cNvPr id="26" name="TextBox 25"/>
          <p:cNvSpPr txBox="1"/>
          <p:nvPr/>
        </p:nvSpPr>
        <p:spPr>
          <a:xfrm>
            <a:off x="507845" y="3684295"/>
            <a:ext cx="4606069" cy="1477328"/>
          </a:xfrm>
          <a:prstGeom prst="rect">
            <a:avLst/>
          </a:prstGeom>
          <a:noFill/>
          <a:ln w="38100" cmpd="sng">
            <a:solidFill>
              <a:srgbClr val="7F7F7F"/>
            </a:solidFill>
          </a:ln>
        </p:spPr>
        <p:txBody>
          <a:bodyPr wrap="none" rtlCol="0">
            <a:spAutoFit/>
          </a:bodyPr>
          <a:lstStyle/>
          <a:p>
            <a:r>
              <a:rPr lang="en-US" dirty="0" err="1" smtClean="0"/>
              <a:t>i</a:t>
            </a:r>
            <a:r>
              <a:rPr lang="en-US" dirty="0" smtClean="0"/>
              <a:t> : indexes genomes [1,77]</a:t>
            </a:r>
          </a:p>
          <a:p>
            <a:r>
              <a:rPr lang="en-US" dirty="0" smtClean="0"/>
              <a:t>j:  indexes phenotypes [1,239]</a:t>
            </a:r>
          </a:p>
          <a:p>
            <a:r>
              <a:rPr lang="en-US" dirty="0" smtClean="0"/>
              <a:t>k: indexes profiles [1,291]</a:t>
            </a:r>
          </a:p>
          <a:p>
            <a:r>
              <a:rPr lang="en-US" dirty="0" smtClean="0"/>
              <a:t>X: binary random variable for phenotype status</a:t>
            </a:r>
          </a:p>
          <a:p>
            <a:r>
              <a:rPr lang="en-US" dirty="0" smtClean="0"/>
              <a:t>Y: posterior probability of a phenotype</a:t>
            </a:r>
            <a:endParaRPr lang="en-US" dirty="0"/>
          </a:p>
        </p:txBody>
      </p:sp>
      <p:pic>
        <p:nvPicPr>
          <p:cNvPr id="28" name="Picture 27"/>
          <p:cNvPicPr>
            <a:picLocks noChangeAspect="1"/>
          </p:cNvPicPr>
          <p:nvPr/>
        </p:nvPicPr>
        <p:blipFill rotWithShape="1">
          <a:blip r:embed="rId4"/>
          <a:srcRect r="54682" b="16717"/>
          <a:stretch/>
        </p:blipFill>
        <p:spPr>
          <a:xfrm>
            <a:off x="2981089" y="2320392"/>
            <a:ext cx="5150068" cy="586483"/>
          </a:xfrm>
          <a:prstGeom prst="rect">
            <a:avLst/>
          </a:prstGeom>
        </p:spPr>
      </p:pic>
      <p:sp>
        <p:nvSpPr>
          <p:cNvPr id="5" name="TextBox 4"/>
          <p:cNvSpPr txBox="1"/>
          <p:nvPr/>
        </p:nvSpPr>
        <p:spPr>
          <a:xfrm>
            <a:off x="3486742" y="3661206"/>
            <a:ext cx="1703899" cy="369332"/>
          </a:xfrm>
          <a:prstGeom prst="rect">
            <a:avLst/>
          </a:prstGeom>
          <a:noFill/>
        </p:spPr>
        <p:txBody>
          <a:bodyPr wrap="none" rtlCol="0">
            <a:spAutoFit/>
          </a:bodyPr>
          <a:lstStyle/>
          <a:p>
            <a:r>
              <a:rPr lang="en-US"/>
              <a:t>CAGI 2012-2013</a:t>
            </a:r>
          </a:p>
        </p:txBody>
      </p:sp>
      <p:pic>
        <p:nvPicPr>
          <p:cNvPr id="12" name="Picture 11" descr="Screen Shot 2016-03-12 at 10.50.58 AM.pdf"/>
          <p:cNvPicPr>
            <a:picLocks noChangeAspect="1"/>
          </p:cNvPicPr>
          <p:nvPr/>
        </p:nvPicPr>
        <p:blipFill rotWithShape="1">
          <a:blip r:embed="rId5">
            <a:extLst>
              <a:ext uri="{28A0092B-C50C-407E-A947-70E740481C1C}">
                <a14:useLocalDpi xmlns:a14="http://schemas.microsoft.com/office/drawing/2010/main" val="0"/>
              </a:ext>
            </a:extLst>
          </a:blip>
          <a:srcRect r="59053" b="77444"/>
          <a:stretch/>
        </p:blipFill>
        <p:spPr>
          <a:xfrm>
            <a:off x="307279" y="5657957"/>
            <a:ext cx="3558892" cy="374441"/>
          </a:xfrm>
          <a:prstGeom prst="rect">
            <a:avLst/>
          </a:prstGeom>
        </p:spPr>
      </p:pic>
    </p:spTree>
    <p:extLst>
      <p:ext uri="{BB962C8B-B14F-4D97-AF65-F5344CB8AC3E}">
        <p14:creationId xmlns:p14="http://schemas.microsoft.com/office/powerpoint/2010/main" val="380735322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8982"/>
            <a:ext cx="9144000" cy="1143000"/>
          </a:xfrm>
        </p:spPr>
        <p:txBody>
          <a:bodyPr>
            <a:normAutofit/>
          </a:bodyPr>
          <a:lstStyle/>
          <a:p>
            <a:r>
              <a:rPr lang="en-US" sz="4000" dirty="0"/>
              <a:t>CAGI 2012-2013 predictions</a:t>
            </a:r>
          </a:p>
        </p:txBody>
      </p:sp>
      <p:graphicFrame>
        <p:nvGraphicFramePr>
          <p:cNvPr id="11" name="Table 10"/>
          <p:cNvGraphicFramePr>
            <a:graphicFrameLocks noGrp="1"/>
          </p:cNvGraphicFramePr>
          <p:nvPr>
            <p:extLst>
              <p:ext uri="{D42A27DB-BD31-4B8C-83A1-F6EECF244321}">
                <p14:modId xmlns:p14="http://schemas.microsoft.com/office/powerpoint/2010/main" val="3987320735"/>
              </p:ext>
            </p:extLst>
          </p:nvPr>
        </p:nvGraphicFramePr>
        <p:xfrm>
          <a:off x="2826463" y="2272059"/>
          <a:ext cx="5236171" cy="370840"/>
        </p:xfrm>
        <a:graphic>
          <a:graphicData uri="http://schemas.openxmlformats.org/drawingml/2006/table">
            <a:tbl>
              <a:tblPr firstRow="1" bandRow="1">
                <a:tableStyleId>{0505E3EF-67EA-436B-97B2-0124C06EBD24}</a:tableStyleId>
              </a:tblPr>
              <a:tblGrid>
                <a:gridCol w="872695"/>
                <a:gridCol w="872695"/>
                <a:gridCol w="1745391"/>
                <a:gridCol w="872695"/>
                <a:gridCol w="872695"/>
              </a:tblGrid>
              <a:tr h="370840">
                <a:tc>
                  <a:txBody>
                    <a:bodyPr/>
                    <a:lstStyle/>
                    <a:p>
                      <a:pPr algn="ctr"/>
                      <a:endParaRPr lang="en-US" dirty="0"/>
                    </a:p>
                  </a:txBody>
                  <a:tcPr/>
                </a:tc>
                <a:tc>
                  <a:txBody>
                    <a:bodyPr/>
                    <a:lstStyle/>
                    <a:p>
                      <a:pPr algn="ct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
        <p:nvSpPr>
          <p:cNvPr id="7" name="TextBox 6"/>
          <p:cNvSpPr txBox="1"/>
          <p:nvPr/>
        </p:nvSpPr>
        <p:spPr>
          <a:xfrm>
            <a:off x="335924" y="2181234"/>
            <a:ext cx="2474956" cy="461665"/>
          </a:xfrm>
          <a:prstGeom prst="rect">
            <a:avLst/>
          </a:prstGeom>
          <a:noFill/>
        </p:spPr>
        <p:txBody>
          <a:bodyPr wrap="none" rtlCol="0">
            <a:spAutoFit/>
          </a:bodyPr>
          <a:lstStyle/>
          <a:p>
            <a:r>
              <a:rPr lang="en-US" sz="2400" dirty="0" smtClean="0"/>
              <a:t>Phenotypic profile</a:t>
            </a:r>
            <a:endParaRPr lang="en-US" sz="2400" dirty="0"/>
          </a:p>
        </p:txBody>
      </p:sp>
      <p:sp>
        <p:nvSpPr>
          <p:cNvPr id="8" name="TextBox 7"/>
          <p:cNvSpPr txBox="1"/>
          <p:nvPr/>
        </p:nvSpPr>
        <p:spPr>
          <a:xfrm>
            <a:off x="3750670" y="1810108"/>
            <a:ext cx="1404552" cy="307777"/>
          </a:xfrm>
          <a:prstGeom prst="rect">
            <a:avLst/>
          </a:prstGeom>
          <a:noFill/>
        </p:spPr>
        <p:txBody>
          <a:bodyPr wrap="none" rtlCol="0">
            <a:spAutoFit/>
          </a:bodyPr>
          <a:lstStyle/>
          <a:p>
            <a:r>
              <a:rPr lang="en-US" sz="1400" smtClean="0"/>
              <a:t>239 phenotypes</a:t>
            </a:r>
            <a:endParaRPr lang="en-US" sz="1400" dirty="0"/>
          </a:p>
        </p:txBody>
      </p:sp>
      <p:pic>
        <p:nvPicPr>
          <p:cNvPr id="28" name="Picture 27"/>
          <p:cNvPicPr>
            <a:picLocks noChangeAspect="1"/>
          </p:cNvPicPr>
          <p:nvPr/>
        </p:nvPicPr>
        <p:blipFill rotWithShape="1">
          <a:blip r:embed="rId3"/>
          <a:srcRect r="54682" b="16717"/>
          <a:stretch/>
        </p:blipFill>
        <p:spPr>
          <a:xfrm>
            <a:off x="2981089" y="2320392"/>
            <a:ext cx="5150068" cy="586483"/>
          </a:xfrm>
          <a:prstGeom prst="rect">
            <a:avLst/>
          </a:prstGeom>
        </p:spPr>
      </p:pic>
      <p:sp>
        <p:nvSpPr>
          <p:cNvPr id="6" name="TextBox 5"/>
          <p:cNvSpPr txBox="1"/>
          <p:nvPr/>
        </p:nvSpPr>
        <p:spPr>
          <a:xfrm>
            <a:off x="1191486" y="4137715"/>
            <a:ext cx="7223577" cy="523220"/>
          </a:xfrm>
          <a:prstGeom prst="rect">
            <a:avLst/>
          </a:prstGeom>
          <a:noFill/>
        </p:spPr>
        <p:txBody>
          <a:bodyPr wrap="none" rtlCol="0">
            <a:spAutoFit/>
          </a:bodyPr>
          <a:lstStyle/>
          <a:p>
            <a:r>
              <a:rPr lang="en-US" sz="2800"/>
              <a:t>291 profiles provided (77 real, 214 were decoys)</a:t>
            </a:r>
          </a:p>
        </p:txBody>
      </p:sp>
      <p:pic>
        <p:nvPicPr>
          <p:cNvPr id="10" name="Picture 9" descr="Screen Shot 2016-03-12 at 10.50.58 AM.pdf"/>
          <p:cNvPicPr>
            <a:picLocks noChangeAspect="1"/>
          </p:cNvPicPr>
          <p:nvPr/>
        </p:nvPicPr>
        <p:blipFill rotWithShape="1">
          <a:blip r:embed="rId4">
            <a:extLst>
              <a:ext uri="{28A0092B-C50C-407E-A947-70E740481C1C}">
                <a14:useLocalDpi xmlns:a14="http://schemas.microsoft.com/office/drawing/2010/main" val="0"/>
              </a:ext>
            </a:extLst>
          </a:blip>
          <a:srcRect r="59053" b="77444"/>
          <a:stretch/>
        </p:blipFill>
        <p:spPr>
          <a:xfrm>
            <a:off x="307279" y="5657957"/>
            <a:ext cx="3558892" cy="374441"/>
          </a:xfrm>
          <a:prstGeom prst="rect">
            <a:avLst/>
          </a:prstGeom>
        </p:spPr>
      </p:pic>
    </p:spTree>
    <p:extLst>
      <p:ext uri="{BB962C8B-B14F-4D97-AF65-F5344CB8AC3E}">
        <p14:creationId xmlns:p14="http://schemas.microsoft.com/office/powerpoint/2010/main" val="406921677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1421493" y="2648999"/>
            <a:ext cx="151649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12" name="Picture 11" descr="Figure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758" y="3623016"/>
            <a:ext cx="2021170" cy="1515878"/>
          </a:xfrm>
          <a:prstGeom prst="rect">
            <a:avLst/>
          </a:prstGeom>
          <a:ln>
            <a:noFill/>
          </a:ln>
        </p:spPr>
      </p:pic>
      <p:sp>
        <p:nvSpPr>
          <p:cNvPr id="4" name="TextBox 3"/>
          <p:cNvSpPr txBox="1"/>
          <p:nvPr/>
        </p:nvSpPr>
        <p:spPr>
          <a:xfrm>
            <a:off x="511254" y="3505693"/>
            <a:ext cx="1370162" cy="369332"/>
          </a:xfrm>
          <a:prstGeom prst="rect">
            <a:avLst/>
          </a:prstGeom>
          <a:noFill/>
        </p:spPr>
        <p:txBody>
          <a:bodyPr wrap="none" rtlCol="0">
            <a:spAutoFit/>
          </a:bodyPr>
          <a:lstStyle/>
          <a:p>
            <a:r>
              <a:rPr lang="en-US"/>
              <a:t>Phenotype 1</a:t>
            </a:r>
          </a:p>
        </p:txBody>
      </p:sp>
      <p:sp>
        <p:nvSpPr>
          <p:cNvPr id="23" name="TextBox 22"/>
          <p:cNvSpPr txBox="1"/>
          <p:nvPr/>
        </p:nvSpPr>
        <p:spPr>
          <a:xfrm rot="5400000">
            <a:off x="136117" y="2449736"/>
            <a:ext cx="1119605" cy="369332"/>
          </a:xfrm>
          <a:prstGeom prst="rect">
            <a:avLst/>
          </a:prstGeom>
          <a:noFill/>
          <a:scene3d>
            <a:camera prst="orthographicFront">
              <a:rot lat="0" lon="0" rev="5400000"/>
            </a:camera>
            <a:lightRig rig="threePt" dir="t"/>
          </a:scene3d>
        </p:spPr>
        <p:txBody>
          <a:bodyPr wrap="none" rtlCol="0">
            <a:spAutoFit/>
          </a:bodyPr>
          <a:lstStyle/>
          <a:p>
            <a:r>
              <a:rPr lang="en-US" dirty="0"/>
              <a:t>g</a:t>
            </a:r>
            <a:r>
              <a:rPr lang="en-US" dirty="0" smtClean="0"/>
              <a:t>enome 1</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1964457236"/>
              </p:ext>
            </p:extLst>
          </p:nvPr>
        </p:nvGraphicFramePr>
        <p:xfrm>
          <a:off x="3016354" y="1319981"/>
          <a:ext cx="5236170" cy="392820"/>
        </p:xfrm>
        <a:graphic>
          <a:graphicData uri="http://schemas.openxmlformats.org/drawingml/2006/table">
            <a:tbl>
              <a:tblPr bandRow="1">
                <a:tableStyleId>{21E4AEA4-8DFA-4A89-87EB-49C32662AFE0}</a:tableStyleId>
              </a:tblPr>
              <a:tblGrid>
                <a:gridCol w="872695"/>
                <a:gridCol w="872695"/>
                <a:gridCol w="1745390"/>
                <a:gridCol w="872695"/>
                <a:gridCol w="872695"/>
              </a:tblGrid>
              <a:tr h="392820">
                <a:tc>
                  <a:txBody>
                    <a:bodyPr/>
                    <a:lstStyle/>
                    <a:p>
                      <a:pPr algn="ctr"/>
                      <a:endParaRPr lang="en-US" dirty="0">
                        <a:solidFill>
                          <a:schemeClr val="tx1"/>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txBody>
                  <a:tcPr/>
                </a:tc>
                <a:tc>
                  <a:txBody>
                    <a:bodyPr/>
                    <a:lstStyle/>
                    <a:p>
                      <a:pPr algn="ctr"/>
                      <a:r>
                        <a:rPr lang="en-US" dirty="0" smtClean="0"/>
                        <a:t>…</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pic>
        <p:nvPicPr>
          <p:cNvPr id="13" name="Picture 12"/>
          <p:cNvPicPr>
            <a:picLocks noChangeAspect="1"/>
          </p:cNvPicPr>
          <p:nvPr/>
        </p:nvPicPr>
        <p:blipFill rotWithShape="1">
          <a:blip r:embed="rId3"/>
          <a:srcRect t="-11739" r="57135"/>
          <a:stretch/>
        </p:blipFill>
        <p:spPr>
          <a:xfrm>
            <a:off x="3144477" y="1233611"/>
            <a:ext cx="4979925" cy="832146"/>
          </a:xfrm>
          <a:prstGeom prst="rect">
            <a:avLst/>
          </a:prstGeom>
        </p:spPr>
      </p:pic>
      <p:pic>
        <p:nvPicPr>
          <p:cNvPr id="19" name="Picture 18"/>
          <p:cNvPicPr/>
          <p:nvPr/>
        </p:nvPicPr>
        <p:blipFill rotWithShape="1">
          <a:blip r:embed="rId4">
            <a:extLst>
              <a:ext uri="{28A0092B-C50C-407E-A947-70E740481C1C}">
                <a14:useLocalDpi xmlns:a14="http://schemas.microsoft.com/office/drawing/2010/main" val="0"/>
              </a:ext>
            </a:extLst>
          </a:blip>
          <a:srcRect l="45964" t="-9104" r="46154" b="-36297"/>
          <a:stretch/>
        </p:blipFill>
        <p:spPr bwMode="auto">
          <a:xfrm>
            <a:off x="694384" y="5007147"/>
            <a:ext cx="1187032" cy="550821"/>
          </a:xfrm>
          <a:prstGeom prst="rect">
            <a:avLst/>
          </a:prstGeom>
          <a:noFill/>
          <a:ln>
            <a:noFill/>
          </a:ln>
          <a:extLst>
            <a:ext uri="{53640926-AAD7-44d8-BBD7-CCE9431645EC}">
              <a14:shadowObscured xmlns:a14="http://schemas.microsoft.com/office/drawing/2010/main"/>
            </a:ext>
          </a:extLst>
        </p:spPr>
      </p:pic>
      <p:sp>
        <p:nvSpPr>
          <p:cNvPr id="15" name="Title 1"/>
          <p:cNvSpPr>
            <a:spLocks noGrp="1"/>
          </p:cNvSpPr>
          <p:nvPr>
            <p:ph type="title"/>
          </p:nvPr>
        </p:nvSpPr>
        <p:spPr>
          <a:xfrm>
            <a:off x="0" y="78760"/>
            <a:ext cx="9144000" cy="1143000"/>
          </a:xfrm>
        </p:spPr>
        <p:txBody>
          <a:bodyPr>
            <a:normAutofit/>
          </a:bodyPr>
          <a:lstStyle/>
          <a:p>
            <a:r>
              <a:rPr lang="en-US" sz="4000" dirty="0"/>
              <a:t>Phenotypes predicted for a genome</a:t>
            </a:r>
          </a:p>
        </p:txBody>
      </p:sp>
      <p:sp>
        <p:nvSpPr>
          <p:cNvPr id="16" name="TextBox 15"/>
          <p:cNvSpPr txBox="1"/>
          <p:nvPr/>
        </p:nvSpPr>
        <p:spPr>
          <a:xfrm>
            <a:off x="217758" y="1265901"/>
            <a:ext cx="2474330" cy="707886"/>
          </a:xfrm>
          <a:prstGeom prst="rect">
            <a:avLst/>
          </a:prstGeom>
          <a:noFill/>
        </p:spPr>
        <p:txBody>
          <a:bodyPr wrap="none" rtlCol="0">
            <a:spAutoFit/>
          </a:bodyPr>
          <a:lstStyle/>
          <a:p>
            <a:r>
              <a:rPr lang="en-US" sz="2000" dirty="0"/>
              <a:t>Phenotypes predicted</a:t>
            </a:r>
            <a:br>
              <a:rPr lang="en-US" sz="2000" dirty="0"/>
            </a:br>
            <a:r>
              <a:rPr lang="en-US" sz="2000" dirty="0"/>
              <a:t>for a genome</a:t>
            </a:r>
          </a:p>
        </p:txBody>
      </p:sp>
      <p:grpSp>
        <p:nvGrpSpPr>
          <p:cNvPr id="2" name="Group 1"/>
          <p:cNvGrpSpPr/>
          <p:nvPr/>
        </p:nvGrpSpPr>
        <p:grpSpPr>
          <a:xfrm>
            <a:off x="4637115" y="2279667"/>
            <a:ext cx="4278104" cy="923330"/>
            <a:chOff x="4637115" y="2279667"/>
            <a:chExt cx="4278104" cy="923330"/>
          </a:xfrm>
        </p:grpSpPr>
        <p:sp>
          <p:nvSpPr>
            <p:cNvPr id="17" name="TextBox 16"/>
            <p:cNvSpPr txBox="1"/>
            <p:nvPr/>
          </p:nvSpPr>
          <p:spPr>
            <a:xfrm>
              <a:off x="4637115" y="2279667"/>
              <a:ext cx="4246557" cy="923330"/>
            </a:xfrm>
            <a:prstGeom prst="rect">
              <a:avLst/>
            </a:prstGeom>
            <a:noFill/>
            <a:ln w="38100" cmpd="sng">
              <a:solidFill>
                <a:srgbClr val="7F7F7F"/>
              </a:solidFill>
            </a:ln>
          </p:spPr>
          <p:txBody>
            <a:bodyPr wrap="square" rtlCol="0">
              <a:spAutoFit/>
            </a:bodyPr>
            <a:lstStyle/>
            <a:p>
              <a:r>
                <a:rPr lang="en-US" dirty="0" err="1" smtClean="0"/>
                <a:t>i</a:t>
              </a:r>
              <a:r>
                <a:rPr lang="en-US" dirty="0" smtClean="0"/>
                <a:t> : indexes genomes [1,77]</a:t>
              </a:r>
            </a:p>
            <a:p>
              <a:r>
                <a:rPr lang="en-US" dirty="0" smtClean="0"/>
                <a:t>j:  indexes phenotypes [1,239]</a:t>
              </a:r>
            </a:p>
            <a:p>
              <a:r>
                <a:rPr lang="en-US" dirty="0" smtClean="0"/>
                <a:t>Y: posterior probability of a phenotype</a:t>
              </a:r>
              <a:endParaRPr lang="en-US" dirty="0"/>
            </a:p>
          </p:txBody>
        </p:sp>
        <p:sp>
          <p:nvSpPr>
            <p:cNvPr id="14" name="TextBox 13"/>
            <p:cNvSpPr txBox="1"/>
            <p:nvPr/>
          </p:nvSpPr>
          <p:spPr>
            <a:xfrm>
              <a:off x="7445308" y="2279667"/>
              <a:ext cx="1469911" cy="369332"/>
            </a:xfrm>
            <a:prstGeom prst="rect">
              <a:avLst/>
            </a:prstGeom>
            <a:noFill/>
          </p:spPr>
          <p:txBody>
            <a:bodyPr wrap="none" rtlCol="0">
              <a:spAutoFit/>
            </a:bodyPr>
            <a:lstStyle/>
            <a:p>
              <a:r>
                <a:rPr lang="en-US"/>
                <a:t>CAGI 2012-13</a:t>
              </a:r>
            </a:p>
          </p:txBody>
        </p:sp>
      </p:grpSp>
      <p:pic>
        <p:nvPicPr>
          <p:cNvPr id="18" name="Picture 17" descr="Screen Shot 2016-03-12 at 10.50.58 AM.pdf"/>
          <p:cNvPicPr>
            <a:picLocks noChangeAspect="1"/>
          </p:cNvPicPr>
          <p:nvPr/>
        </p:nvPicPr>
        <p:blipFill rotWithShape="1">
          <a:blip r:embed="rId5">
            <a:extLst>
              <a:ext uri="{28A0092B-C50C-407E-A947-70E740481C1C}">
                <a14:useLocalDpi xmlns:a14="http://schemas.microsoft.com/office/drawing/2010/main" val="0"/>
              </a:ext>
            </a:extLst>
          </a:blip>
          <a:srcRect r="59053" b="77444"/>
          <a:stretch/>
        </p:blipFill>
        <p:spPr>
          <a:xfrm>
            <a:off x="307279" y="5657957"/>
            <a:ext cx="3558892" cy="374441"/>
          </a:xfrm>
          <a:prstGeom prst="rect">
            <a:avLst/>
          </a:prstGeom>
        </p:spPr>
      </p:pic>
    </p:spTree>
    <p:extLst>
      <p:ext uri="{BB962C8B-B14F-4D97-AF65-F5344CB8AC3E}">
        <p14:creationId xmlns:p14="http://schemas.microsoft.com/office/powerpoint/2010/main" val="4610859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Table 30"/>
          <p:cNvGraphicFramePr>
            <a:graphicFrameLocks noGrp="1"/>
          </p:cNvGraphicFramePr>
          <p:nvPr>
            <p:extLst>
              <p:ext uri="{D42A27DB-BD31-4B8C-83A1-F6EECF244321}">
                <p14:modId xmlns:p14="http://schemas.microsoft.com/office/powerpoint/2010/main" val="2180999699"/>
              </p:ext>
            </p:extLst>
          </p:nvPr>
        </p:nvGraphicFramePr>
        <p:xfrm>
          <a:off x="3016354" y="1319981"/>
          <a:ext cx="5236170" cy="392820"/>
        </p:xfrm>
        <a:graphic>
          <a:graphicData uri="http://schemas.openxmlformats.org/drawingml/2006/table">
            <a:tbl>
              <a:tblPr bandRow="1">
                <a:tableStyleId>{21E4AEA4-8DFA-4A89-87EB-49C32662AFE0}</a:tableStyleId>
              </a:tblPr>
              <a:tblGrid>
                <a:gridCol w="872695"/>
                <a:gridCol w="872695"/>
                <a:gridCol w="1745390"/>
                <a:gridCol w="872695"/>
                <a:gridCol w="872695"/>
              </a:tblGrid>
              <a:tr h="392820">
                <a:tc>
                  <a:txBody>
                    <a:bodyPr/>
                    <a:lstStyle/>
                    <a:p>
                      <a:pPr algn="ctr"/>
                      <a:endParaRPr lang="en-US" dirty="0">
                        <a:solidFill>
                          <a:schemeClr val="tx1"/>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txBody>
                  <a:tcPr/>
                </a:tc>
                <a:tc>
                  <a:txBody>
                    <a:bodyPr/>
                    <a:lstStyle/>
                    <a:p>
                      <a:pPr algn="ctr"/>
                      <a:r>
                        <a:rPr lang="en-US" dirty="0" smtClean="0"/>
                        <a:t>…</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grpSp>
        <p:nvGrpSpPr>
          <p:cNvPr id="2" name="Group 1"/>
          <p:cNvGrpSpPr/>
          <p:nvPr/>
        </p:nvGrpSpPr>
        <p:grpSpPr>
          <a:xfrm>
            <a:off x="2086373" y="3482724"/>
            <a:ext cx="2021170" cy="1982259"/>
            <a:chOff x="2086373" y="3956069"/>
            <a:chExt cx="2021170" cy="1982259"/>
          </a:xfrm>
        </p:grpSpPr>
        <p:pic>
          <p:nvPicPr>
            <p:cNvPr id="14" name="Picture 13" descr="Figure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6373" y="4089072"/>
              <a:ext cx="2021170" cy="1515878"/>
            </a:xfrm>
            <a:prstGeom prst="rect">
              <a:avLst/>
            </a:prstGeom>
            <a:ln>
              <a:noFill/>
            </a:ln>
          </p:spPr>
        </p:pic>
        <p:sp>
          <p:nvSpPr>
            <p:cNvPr id="18" name="TextBox 17"/>
            <p:cNvSpPr txBox="1"/>
            <p:nvPr/>
          </p:nvSpPr>
          <p:spPr>
            <a:xfrm>
              <a:off x="2712237" y="3956069"/>
              <a:ext cx="1370162" cy="369332"/>
            </a:xfrm>
            <a:prstGeom prst="rect">
              <a:avLst/>
            </a:prstGeom>
            <a:noFill/>
          </p:spPr>
          <p:txBody>
            <a:bodyPr wrap="none" rtlCol="0">
              <a:spAutoFit/>
            </a:bodyPr>
            <a:lstStyle/>
            <a:p>
              <a:r>
                <a:rPr lang="en-US"/>
                <a:t>Phenotype 2</a:t>
              </a:r>
            </a:p>
          </p:txBody>
        </p:sp>
        <p:pic>
          <p:nvPicPr>
            <p:cNvPr id="15" name="Picture 14"/>
            <p:cNvPicPr/>
            <p:nvPr/>
          </p:nvPicPr>
          <p:blipFill rotWithShape="1">
            <a:blip r:embed="rId3"/>
            <a:srcRect l="47436" t="-14285" r="47863" b="-14285"/>
            <a:stretch/>
          </p:blipFill>
          <p:spPr bwMode="auto">
            <a:xfrm>
              <a:off x="2861763" y="5457523"/>
              <a:ext cx="599690" cy="480805"/>
            </a:xfrm>
            <a:prstGeom prst="rect">
              <a:avLst/>
            </a:prstGeom>
            <a:ln>
              <a:noFill/>
            </a:ln>
            <a:extLst>
              <a:ext uri="{53640926-AAD7-44d8-BBD7-CCE9431645EC}">
                <a14:shadowObscured xmlns:a14="http://schemas.microsoft.com/office/drawing/2010/main"/>
              </a:ext>
            </a:extLst>
          </p:spPr>
        </p:pic>
      </p:grpSp>
      <p:cxnSp>
        <p:nvCxnSpPr>
          <p:cNvPr id="20" name="Straight Connector 19"/>
          <p:cNvCxnSpPr/>
          <p:nvPr/>
        </p:nvCxnSpPr>
        <p:spPr>
          <a:xfrm>
            <a:off x="1421493" y="2648999"/>
            <a:ext cx="151649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21" name="Picture 20" descr="Figure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758" y="3623016"/>
            <a:ext cx="2021170" cy="1515878"/>
          </a:xfrm>
          <a:prstGeom prst="rect">
            <a:avLst/>
          </a:prstGeom>
          <a:ln>
            <a:noFill/>
          </a:ln>
        </p:spPr>
      </p:pic>
      <p:sp>
        <p:nvSpPr>
          <p:cNvPr id="22" name="TextBox 21"/>
          <p:cNvSpPr txBox="1"/>
          <p:nvPr/>
        </p:nvSpPr>
        <p:spPr>
          <a:xfrm>
            <a:off x="511254" y="3505693"/>
            <a:ext cx="1370162" cy="369332"/>
          </a:xfrm>
          <a:prstGeom prst="rect">
            <a:avLst/>
          </a:prstGeom>
          <a:noFill/>
        </p:spPr>
        <p:txBody>
          <a:bodyPr wrap="none" rtlCol="0">
            <a:spAutoFit/>
          </a:bodyPr>
          <a:lstStyle/>
          <a:p>
            <a:r>
              <a:rPr lang="en-US"/>
              <a:t>Phenotype 1</a:t>
            </a:r>
          </a:p>
        </p:txBody>
      </p:sp>
      <p:sp>
        <p:nvSpPr>
          <p:cNvPr id="24" name="TextBox 23"/>
          <p:cNvSpPr txBox="1"/>
          <p:nvPr/>
        </p:nvSpPr>
        <p:spPr>
          <a:xfrm rot="5400000">
            <a:off x="136117" y="2449736"/>
            <a:ext cx="1119605" cy="369332"/>
          </a:xfrm>
          <a:prstGeom prst="rect">
            <a:avLst/>
          </a:prstGeom>
          <a:noFill/>
          <a:scene3d>
            <a:camera prst="orthographicFront">
              <a:rot lat="0" lon="0" rev="5400000"/>
            </a:camera>
            <a:lightRig rig="threePt" dir="t"/>
          </a:scene3d>
        </p:spPr>
        <p:txBody>
          <a:bodyPr wrap="none" rtlCol="0">
            <a:spAutoFit/>
          </a:bodyPr>
          <a:lstStyle/>
          <a:p>
            <a:r>
              <a:rPr lang="en-US" dirty="0"/>
              <a:t>g</a:t>
            </a:r>
            <a:r>
              <a:rPr lang="en-US" dirty="0" smtClean="0"/>
              <a:t>enome 1</a:t>
            </a:r>
            <a:endParaRPr lang="en-US" dirty="0"/>
          </a:p>
        </p:txBody>
      </p:sp>
      <p:pic>
        <p:nvPicPr>
          <p:cNvPr id="25" name="Picture 24"/>
          <p:cNvPicPr>
            <a:picLocks noChangeAspect="1"/>
          </p:cNvPicPr>
          <p:nvPr/>
        </p:nvPicPr>
        <p:blipFill rotWithShape="1">
          <a:blip r:embed="rId4"/>
          <a:srcRect t="-11739" r="57135"/>
          <a:stretch/>
        </p:blipFill>
        <p:spPr>
          <a:xfrm>
            <a:off x="3144477" y="1233611"/>
            <a:ext cx="4979925" cy="832146"/>
          </a:xfrm>
          <a:prstGeom prst="rect">
            <a:avLst/>
          </a:prstGeom>
        </p:spPr>
      </p:pic>
      <p:pic>
        <p:nvPicPr>
          <p:cNvPr id="27" name="Picture 26"/>
          <p:cNvPicPr/>
          <p:nvPr/>
        </p:nvPicPr>
        <p:blipFill rotWithShape="1">
          <a:blip r:embed="rId5">
            <a:extLst>
              <a:ext uri="{28A0092B-C50C-407E-A947-70E740481C1C}">
                <a14:useLocalDpi xmlns:a14="http://schemas.microsoft.com/office/drawing/2010/main" val="0"/>
              </a:ext>
            </a:extLst>
          </a:blip>
          <a:srcRect l="45964" t="-9104" r="46154" b="-36297"/>
          <a:stretch/>
        </p:blipFill>
        <p:spPr bwMode="auto">
          <a:xfrm>
            <a:off x="694384" y="5007147"/>
            <a:ext cx="1187032" cy="550821"/>
          </a:xfrm>
          <a:prstGeom prst="rect">
            <a:avLst/>
          </a:prstGeom>
          <a:noFill/>
          <a:ln>
            <a:noFill/>
          </a:ln>
          <a:extLst>
            <a:ext uri="{53640926-AAD7-44d8-BBD7-CCE9431645EC}">
              <a14:shadowObscured xmlns:a14="http://schemas.microsoft.com/office/drawing/2010/main"/>
            </a:ext>
          </a:extLst>
        </p:spPr>
      </p:pic>
      <p:sp>
        <p:nvSpPr>
          <p:cNvPr id="28" name="TextBox 27"/>
          <p:cNvSpPr txBox="1"/>
          <p:nvPr/>
        </p:nvSpPr>
        <p:spPr>
          <a:xfrm>
            <a:off x="217758" y="1265901"/>
            <a:ext cx="2474330" cy="707886"/>
          </a:xfrm>
          <a:prstGeom prst="rect">
            <a:avLst/>
          </a:prstGeom>
          <a:noFill/>
        </p:spPr>
        <p:txBody>
          <a:bodyPr wrap="none" rtlCol="0">
            <a:spAutoFit/>
          </a:bodyPr>
          <a:lstStyle/>
          <a:p>
            <a:r>
              <a:rPr lang="en-US" sz="2000" dirty="0"/>
              <a:t>Phenotypes predicted</a:t>
            </a:r>
            <a:br>
              <a:rPr lang="en-US" sz="2000" dirty="0"/>
            </a:br>
            <a:r>
              <a:rPr lang="en-US" sz="2000" dirty="0"/>
              <a:t>for a genome</a:t>
            </a:r>
          </a:p>
        </p:txBody>
      </p:sp>
      <p:sp>
        <p:nvSpPr>
          <p:cNvPr id="29" name="Title 1"/>
          <p:cNvSpPr>
            <a:spLocks noGrp="1"/>
          </p:cNvSpPr>
          <p:nvPr>
            <p:ph type="title"/>
          </p:nvPr>
        </p:nvSpPr>
        <p:spPr>
          <a:xfrm>
            <a:off x="0" y="78760"/>
            <a:ext cx="9144000" cy="1143000"/>
          </a:xfrm>
        </p:spPr>
        <p:txBody>
          <a:bodyPr>
            <a:normAutofit/>
          </a:bodyPr>
          <a:lstStyle/>
          <a:p>
            <a:r>
              <a:rPr lang="en-US" sz="4000" dirty="0"/>
              <a:t>Phenotypes predicted for a genome</a:t>
            </a:r>
          </a:p>
        </p:txBody>
      </p:sp>
      <p:grpSp>
        <p:nvGrpSpPr>
          <p:cNvPr id="16" name="Group 15"/>
          <p:cNvGrpSpPr/>
          <p:nvPr/>
        </p:nvGrpSpPr>
        <p:grpSpPr>
          <a:xfrm>
            <a:off x="4637115" y="2279667"/>
            <a:ext cx="4278104" cy="923330"/>
            <a:chOff x="4637115" y="2279667"/>
            <a:chExt cx="4278104" cy="923330"/>
          </a:xfrm>
        </p:grpSpPr>
        <p:sp>
          <p:nvSpPr>
            <p:cNvPr id="17" name="TextBox 16"/>
            <p:cNvSpPr txBox="1"/>
            <p:nvPr/>
          </p:nvSpPr>
          <p:spPr>
            <a:xfrm>
              <a:off x="4637115" y="2279667"/>
              <a:ext cx="4246557" cy="923330"/>
            </a:xfrm>
            <a:prstGeom prst="rect">
              <a:avLst/>
            </a:prstGeom>
            <a:noFill/>
            <a:ln w="38100" cmpd="sng">
              <a:solidFill>
                <a:srgbClr val="7F7F7F"/>
              </a:solidFill>
            </a:ln>
          </p:spPr>
          <p:txBody>
            <a:bodyPr wrap="square" rtlCol="0">
              <a:spAutoFit/>
            </a:bodyPr>
            <a:lstStyle/>
            <a:p>
              <a:r>
                <a:rPr lang="en-US" dirty="0" err="1" smtClean="0"/>
                <a:t>i</a:t>
              </a:r>
              <a:r>
                <a:rPr lang="en-US" dirty="0" smtClean="0"/>
                <a:t> : indexes genomes [1,77]</a:t>
              </a:r>
            </a:p>
            <a:p>
              <a:r>
                <a:rPr lang="en-US" dirty="0" smtClean="0"/>
                <a:t>j:  indexes phenotypes [1,239]</a:t>
              </a:r>
            </a:p>
            <a:p>
              <a:r>
                <a:rPr lang="en-US" dirty="0" smtClean="0"/>
                <a:t>Y: posterior probability of a phenotype</a:t>
              </a:r>
              <a:endParaRPr lang="en-US" dirty="0"/>
            </a:p>
          </p:txBody>
        </p:sp>
        <p:sp>
          <p:nvSpPr>
            <p:cNvPr id="19" name="TextBox 18"/>
            <p:cNvSpPr txBox="1"/>
            <p:nvPr/>
          </p:nvSpPr>
          <p:spPr>
            <a:xfrm>
              <a:off x="7445308" y="2279667"/>
              <a:ext cx="1469911" cy="369332"/>
            </a:xfrm>
            <a:prstGeom prst="rect">
              <a:avLst/>
            </a:prstGeom>
            <a:noFill/>
          </p:spPr>
          <p:txBody>
            <a:bodyPr wrap="none" rtlCol="0">
              <a:spAutoFit/>
            </a:bodyPr>
            <a:lstStyle/>
            <a:p>
              <a:r>
                <a:rPr lang="en-US"/>
                <a:t>CAGI 2012-13</a:t>
              </a:r>
            </a:p>
          </p:txBody>
        </p:sp>
      </p:grpSp>
      <p:pic>
        <p:nvPicPr>
          <p:cNvPr id="23" name="Picture 22" descr="Screen Shot 2016-03-12 at 10.50.58 AM.pdf"/>
          <p:cNvPicPr>
            <a:picLocks noChangeAspect="1"/>
          </p:cNvPicPr>
          <p:nvPr/>
        </p:nvPicPr>
        <p:blipFill rotWithShape="1">
          <a:blip r:embed="rId6">
            <a:extLst>
              <a:ext uri="{28A0092B-C50C-407E-A947-70E740481C1C}">
                <a14:useLocalDpi xmlns:a14="http://schemas.microsoft.com/office/drawing/2010/main" val="0"/>
              </a:ext>
            </a:extLst>
          </a:blip>
          <a:srcRect r="59053" b="77444"/>
          <a:stretch/>
        </p:blipFill>
        <p:spPr>
          <a:xfrm>
            <a:off x="307279" y="5657957"/>
            <a:ext cx="3558892" cy="374441"/>
          </a:xfrm>
          <a:prstGeom prst="rect">
            <a:avLst/>
          </a:prstGeom>
        </p:spPr>
      </p:pic>
    </p:spTree>
    <p:extLst>
      <p:ext uri="{BB962C8B-B14F-4D97-AF65-F5344CB8AC3E}">
        <p14:creationId xmlns:p14="http://schemas.microsoft.com/office/powerpoint/2010/main" val="404241197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Table 44"/>
          <p:cNvGraphicFramePr>
            <a:graphicFrameLocks noGrp="1"/>
          </p:cNvGraphicFramePr>
          <p:nvPr>
            <p:extLst>
              <p:ext uri="{D42A27DB-BD31-4B8C-83A1-F6EECF244321}">
                <p14:modId xmlns:p14="http://schemas.microsoft.com/office/powerpoint/2010/main" val="4221407852"/>
              </p:ext>
            </p:extLst>
          </p:nvPr>
        </p:nvGraphicFramePr>
        <p:xfrm>
          <a:off x="3016354" y="1319981"/>
          <a:ext cx="5236170" cy="392820"/>
        </p:xfrm>
        <a:graphic>
          <a:graphicData uri="http://schemas.openxmlformats.org/drawingml/2006/table">
            <a:tbl>
              <a:tblPr bandRow="1">
                <a:tableStyleId>{21E4AEA4-8DFA-4A89-87EB-49C32662AFE0}</a:tableStyleId>
              </a:tblPr>
              <a:tblGrid>
                <a:gridCol w="872695"/>
                <a:gridCol w="872695"/>
                <a:gridCol w="1745390"/>
                <a:gridCol w="872695"/>
                <a:gridCol w="872695"/>
              </a:tblGrid>
              <a:tr h="392820">
                <a:tc>
                  <a:txBody>
                    <a:bodyPr/>
                    <a:lstStyle/>
                    <a:p>
                      <a:pPr algn="ctr"/>
                      <a:endParaRPr lang="en-US" dirty="0">
                        <a:solidFill>
                          <a:schemeClr val="tx1"/>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txBody>
                  <a:tcPr/>
                </a:tc>
                <a:tc>
                  <a:txBody>
                    <a:bodyPr/>
                    <a:lstStyle/>
                    <a:p>
                      <a:pPr algn="ctr"/>
                      <a:r>
                        <a:rPr lang="en-US" dirty="0" smtClean="0"/>
                        <a:t>…</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grpSp>
        <p:nvGrpSpPr>
          <p:cNvPr id="2" name="Group 1"/>
          <p:cNvGrpSpPr/>
          <p:nvPr/>
        </p:nvGrpSpPr>
        <p:grpSpPr>
          <a:xfrm>
            <a:off x="4015671" y="3462021"/>
            <a:ext cx="5144949" cy="2041447"/>
            <a:chOff x="3999051" y="2880480"/>
            <a:chExt cx="5144949" cy="2041447"/>
          </a:xfrm>
        </p:grpSpPr>
        <p:pic>
          <p:nvPicPr>
            <p:cNvPr id="16" name="Picture 15" descr="Figure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9051" y="3065146"/>
              <a:ext cx="2021170" cy="1515878"/>
            </a:xfrm>
            <a:prstGeom prst="rect">
              <a:avLst/>
            </a:prstGeom>
            <a:ln>
              <a:noFill/>
            </a:ln>
          </p:spPr>
        </p:pic>
        <p:pic>
          <p:nvPicPr>
            <p:cNvPr id="17" name="Picture 16" descr="Figure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2830" y="3049466"/>
              <a:ext cx="2021170" cy="1515878"/>
            </a:xfrm>
            <a:prstGeom prst="rect">
              <a:avLst/>
            </a:prstGeom>
            <a:ln>
              <a:noFill/>
            </a:ln>
          </p:spPr>
        </p:pic>
        <p:sp>
          <p:nvSpPr>
            <p:cNvPr id="19" name="TextBox 18"/>
            <p:cNvSpPr txBox="1"/>
            <p:nvPr/>
          </p:nvSpPr>
          <p:spPr>
            <a:xfrm>
              <a:off x="4289841" y="2914650"/>
              <a:ext cx="1370162" cy="369332"/>
            </a:xfrm>
            <a:prstGeom prst="rect">
              <a:avLst/>
            </a:prstGeom>
            <a:noFill/>
          </p:spPr>
          <p:txBody>
            <a:bodyPr wrap="none" rtlCol="0">
              <a:spAutoFit/>
            </a:bodyPr>
            <a:lstStyle/>
            <a:p>
              <a:r>
                <a:rPr lang="en-US"/>
                <a:t>Phenotype 3</a:t>
              </a:r>
            </a:p>
          </p:txBody>
        </p:sp>
        <p:sp>
          <p:nvSpPr>
            <p:cNvPr id="20" name="TextBox 19"/>
            <p:cNvSpPr txBox="1"/>
            <p:nvPr/>
          </p:nvSpPr>
          <p:spPr>
            <a:xfrm>
              <a:off x="7257720" y="2880480"/>
              <a:ext cx="1604150" cy="369332"/>
            </a:xfrm>
            <a:prstGeom prst="rect">
              <a:avLst/>
            </a:prstGeom>
            <a:noFill/>
          </p:spPr>
          <p:txBody>
            <a:bodyPr wrap="none" rtlCol="0">
              <a:spAutoFit/>
            </a:bodyPr>
            <a:lstStyle/>
            <a:p>
              <a:r>
                <a:rPr lang="en-US"/>
                <a:t>Phenotype 239</a:t>
              </a:r>
            </a:p>
          </p:txBody>
        </p:sp>
        <p:sp>
          <p:nvSpPr>
            <p:cNvPr id="5" name="Oval 4"/>
            <p:cNvSpPr/>
            <p:nvPr/>
          </p:nvSpPr>
          <p:spPr>
            <a:xfrm>
              <a:off x="6145707" y="3830082"/>
              <a:ext cx="109744" cy="109759"/>
            </a:xfrm>
            <a:prstGeom prst="ellipse">
              <a:avLst/>
            </a:prstGeom>
            <a:solidFill>
              <a:schemeClr val="tx1"/>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6304184" y="3830582"/>
              <a:ext cx="109744" cy="109759"/>
            </a:xfrm>
            <a:prstGeom prst="ellipse">
              <a:avLst/>
            </a:prstGeom>
            <a:solidFill>
              <a:schemeClr val="tx1"/>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6462661" y="3830191"/>
              <a:ext cx="109744" cy="109759"/>
            </a:xfrm>
            <a:prstGeom prst="ellipse">
              <a:avLst/>
            </a:prstGeom>
            <a:solidFill>
              <a:schemeClr val="tx1"/>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p:cNvPicPr>
              <a:picLocks noChangeAspect="1"/>
            </p:cNvPicPr>
            <p:nvPr/>
          </p:nvPicPr>
          <p:blipFill rotWithShape="1">
            <a:blip r:embed="rId3"/>
            <a:srcRect l="47578" t="-2300" r="46861" b="42528"/>
            <a:stretch/>
          </p:blipFill>
          <p:spPr bwMode="auto">
            <a:xfrm>
              <a:off x="4689036" y="4433607"/>
              <a:ext cx="797707" cy="457200"/>
            </a:xfrm>
            <a:prstGeom prst="rect">
              <a:avLst/>
            </a:prstGeom>
            <a:ln>
              <a:noFill/>
            </a:ln>
            <a:extLst>
              <a:ext uri="{53640926-AAD7-44d8-BBD7-CCE9431645EC}">
                <a14:shadowObscured xmlns:a14="http://schemas.microsoft.com/office/drawing/2010/main"/>
              </a:ext>
            </a:extLst>
          </p:spPr>
        </p:pic>
        <p:pic>
          <p:nvPicPr>
            <p:cNvPr id="26" name="Picture 25"/>
            <p:cNvPicPr>
              <a:picLocks noChangeAspect="1"/>
            </p:cNvPicPr>
            <p:nvPr/>
          </p:nvPicPr>
          <p:blipFill rotWithShape="1">
            <a:blip r:embed="rId4"/>
            <a:srcRect l="46866" t="2300" r="47568" b="42422"/>
            <a:stretch/>
          </p:blipFill>
          <p:spPr bwMode="auto">
            <a:xfrm>
              <a:off x="7879950" y="4464727"/>
              <a:ext cx="689559" cy="457200"/>
            </a:xfrm>
            <a:prstGeom prst="rect">
              <a:avLst/>
            </a:prstGeom>
            <a:ln>
              <a:noFill/>
            </a:ln>
            <a:extLst>
              <a:ext uri="{53640926-AAD7-44d8-BBD7-CCE9431645EC}">
                <a14:shadowObscured xmlns:a14="http://schemas.microsoft.com/office/drawing/2010/main"/>
              </a:ext>
            </a:extLst>
          </p:spPr>
        </p:pic>
      </p:grpSp>
      <p:grpSp>
        <p:nvGrpSpPr>
          <p:cNvPr id="29" name="Group 28"/>
          <p:cNvGrpSpPr/>
          <p:nvPr/>
        </p:nvGrpSpPr>
        <p:grpSpPr>
          <a:xfrm>
            <a:off x="2086373" y="3482724"/>
            <a:ext cx="2021170" cy="1982259"/>
            <a:chOff x="2086373" y="3956069"/>
            <a:chExt cx="2021170" cy="1982259"/>
          </a:xfrm>
        </p:grpSpPr>
        <p:pic>
          <p:nvPicPr>
            <p:cNvPr id="33" name="Picture 32" descr="Figure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6373" y="4089072"/>
              <a:ext cx="2021170" cy="1515878"/>
            </a:xfrm>
            <a:prstGeom prst="rect">
              <a:avLst/>
            </a:prstGeom>
            <a:ln>
              <a:noFill/>
            </a:ln>
          </p:spPr>
        </p:pic>
        <p:sp>
          <p:nvSpPr>
            <p:cNvPr id="34" name="TextBox 33"/>
            <p:cNvSpPr txBox="1"/>
            <p:nvPr/>
          </p:nvSpPr>
          <p:spPr>
            <a:xfrm>
              <a:off x="2712237" y="3956069"/>
              <a:ext cx="1370162" cy="369332"/>
            </a:xfrm>
            <a:prstGeom prst="rect">
              <a:avLst/>
            </a:prstGeom>
            <a:noFill/>
          </p:spPr>
          <p:txBody>
            <a:bodyPr wrap="none" rtlCol="0">
              <a:spAutoFit/>
            </a:bodyPr>
            <a:lstStyle/>
            <a:p>
              <a:r>
                <a:rPr lang="en-US"/>
                <a:t>Phenotype 2</a:t>
              </a:r>
            </a:p>
          </p:txBody>
        </p:sp>
        <p:pic>
          <p:nvPicPr>
            <p:cNvPr id="35" name="Picture 34"/>
            <p:cNvPicPr/>
            <p:nvPr/>
          </p:nvPicPr>
          <p:blipFill rotWithShape="1">
            <a:blip r:embed="rId5"/>
            <a:srcRect l="47436" t="-14285" r="47863" b="-14285"/>
            <a:stretch/>
          </p:blipFill>
          <p:spPr bwMode="auto">
            <a:xfrm>
              <a:off x="2861763" y="5457523"/>
              <a:ext cx="599690" cy="480805"/>
            </a:xfrm>
            <a:prstGeom prst="rect">
              <a:avLst/>
            </a:prstGeom>
            <a:ln>
              <a:noFill/>
            </a:ln>
            <a:extLst>
              <a:ext uri="{53640926-AAD7-44d8-BBD7-CCE9431645EC}">
                <a14:shadowObscured xmlns:a14="http://schemas.microsoft.com/office/drawing/2010/main"/>
              </a:ext>
            </a:extLst>
          </p:spPr>
        </p:pic>
      </p:grpSp>
      <p:cxnSp>
        <p:nvCxnSpPr>
          <p:cNvPr id="36" name="Straight Connector 35"/>
          <p:cNvCxnSpPr/>
          <p:nvPr/>
        </p:nvCxnSpPr>
        <p:spPr>
          <a:xfrm>
            <a:off x="1421493" y="2648999"/>
            <a:ext cx="151649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37" name="Picture 36" descr="Figure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758" y="3623016"/>
            <a:ext cx="2021170" cy="1515878"/>
          </a:xfrm>
          <a:prstGeom prst="rect">
            <a:avLst/>
          </a:prstGeom>
          <a:ln>
            <a:noFill/>
          </a:ln>
        </p:spPr>
      </p:pic>
      <p:sp>
        <p:nvSpPr>
          <p:cNvPr id="38" name="TextBox 37"/>
          <p:cNvSpPr txBox="1"/>
          <p:nvPr/>
        </p:nvSpPr>
        <p:spPr>
          <a:xfrm>
            <a:off x="511254" y="3505693"/>
            <a:ext cx="1370162" cy="369332"/>
          </a:xfrm>
          <a:prstGeom prst="rect">
            <a:avLst/>
          </a:prstGeom>
          <a:noFill/>
        </p:spPr>
        <p:txBody>
          <a:bodyPr wrap="none" rtlCol="0">
            <a:spAutoFit/>
          </a:bodyPr>
          <a:lstStyle/>
          <a:p>
            <a:r>
              <a:rPr lang="en-US"/>
              <a:t>Phenotype 1</a:t>
            </a:r>
          </a:p>
        </p:txBody>
      </p:sp>
      <p:sp>
        <p:nvSpPr>
          <p:cNvPr id="39" name="TextBox 38"/>
          <p:cNvSpPr txBox="1"/>
          <p:nvPr/>
        </p:nvSpPr>
        <p:spPr>
          <a:xfrm rot="5400000">
            <a:off x="136117" y="2449736"/>
            <a:ext cx="1119605" cy="369332"/>
          </a:xfrm>
          <a:prstGeom prst="rect">
            <a:avLst/>
          </a:prstGeom>
          <a:noFill/>
          <a:scene3d>
            <a:camera prst="orthographicFront">
              <a:rot lat="0" lon="0" rev="5400000"/>
            </a:camera>
            <a:lightRig rig="threePt" dir="t"/>
          </a:scene3d>
        </p:spPr>
        <p:txBody>
          <a:bodyPr wrap="none" rtlCol="0">
            <a:spAutoFit/>
          </a:bodyPr>
          <a:lstStyle/>
          <a:p>
            <a:r>
              <a:rPr lang="en-US" dirty="0"/>
              <a:t>g</a:t>
            </a:r>
            <a:r>
              <a:rPr lang="en-US" dirty="0" smtClean="0"/>
              <a:t>enome 1</a:t>
            </a:r>
            <a:endParaRPr lang="en-US" dirty="0"/>
          </a:p>
        </p:txBody>
      </p:sp>
      <p:pic>
        <p:nvPicPr>
          <p:cNvPr id="40" name="Picture 39"/>
          <p:cNvPicPr>
            <a:picLocks noChangeAspect="1"/>
          </p:cNvPicPr>
          <p:nvPr/>
        </p:nvPicPr>
        <p:blipFill rotWithShape="1">
          <a:blip r:embed="rId6"/>
          <a:srcRect t="-11739" r="57135"/>
          <a:stretch/>
        </p:blipFill>
        <p:spPr>
          <a:xfrm>
            <a:off x="3144477" y="1233611"/>
            <a:ext cx="4979925" cy="832146"/>
          </a:xfrm>
          <a:prstGeom prst="rect">
            <a:avLst/>
          </a:prstGeom>
        </p:spPr>
      </p:pic>
      <p:pic>
        <p:nvPicPr>
          <p:cNvPr id="42" name="Picture 41"/>
          <p:cNvPicPr/>
          <p:nvPr/>
        </p:nvPicPr>
        <p:blipFill rotWithShape="1">
          <a:blip r:embed="rId7">
            <a:extLst>
              <a:ext uri="{28A0092B-C50C-407E-A947-70E740481C1C}">
                <a14:useLocalDpi xmlns:a14="http://schemas.microsoft.com/office/drawing/2010/main" val="0"/>
              </a:ext>
            </a:extLst>
          </a:blip>
          <a:srcRect l="45964" t="-9104" r="46154" b="-36297"/>
          <a:stretch/>
        </p:blipFill>
        <p:spPr bwMode="auto">
          <a:xfrm>
            <a:off x="694384" y="5007147"/>
            <a:ext cx="1187032" cy="550821"/>
          </a:xfrm>
          <a:prstGeom prst="rect">
            <a:avLst/>
          </a:prstGeom>
          <a:noFill/>
          <a:ln>
            <a:noFill/>
          </a:ln>
          <a:extLst>
            <a:ext uri="{53640926-AAD7-44d8-BBD7-CCE9431645EC}">
              <a14:shadowObscured xmlns:a14="http://schemas.microsoft.com/office/drawing/2010/main"/>
            </a:ext>
          </a:extLst>
        </p:spPr>
      </p:pic>
      <p:sp>
        <p:nvSpPr>
          <p:cNvPr id="43" name="TextBox 42"/>
          <p:cNvSpPr txBox="1"/>
          <p:nvPr/>
        </p:nvSpPr>
        <p:spPr>
          <a:xfrm>
            <a:off x="217758" y="1265901"/>
            <a:ext cx="2474330" cy="707886"/>
          </a:xfrm>
          <a:prstGeom prst="rect">
            <a:avLst/>
          </a:prstGeom>
          <a:noFill/>
        </p:spPr>
        <p:txBody>
          <a:bodyPr wrap="none" rtlCol="0">
            <a:spAutoFit/>
          </a:bodyPr>
          <a:lstStyle/>
          <a:p>
            <a:r>
              <a:rPr lang="en-US" sz="2000" dirty="0"/>
              <a:t>Phenotypes predicted</a:t>
            </a:r>
            <a:br>
              <a:rPr lang="en-US" sz="2000" dirty="0"/>
            </a:br>
            <a:r>
              <a:rPr lang="en-US" sz="2000" dirty="0"/>
              <a:t>for a genome</a:t>
            </a:r>
          </a:p>
        </p:txBody>
      </p:sp>
      <p:sp>
        <p:nvSpPr>
          <p:cNvPr id="44" name="Title 1"/>
          <p:cNvSpPr>
            <a:spLocks noGrp="1"/>
          </p:cNvSpPr>
          <p:nvPr>
            <p:ph type="title"/>
          </p:nvPr>
        </p:nvSpPr>
        <p:spPr>
          <a:xfrm>
            <a:off x="0" y="78760"/>
            <a:ext cx="9144000" cy="1143000"/>
          </a:xfrm>
        </p:spPr>
        <p:txBody>
          <a:bodyPr>
            <a:normAutofit/>
          </a:bodyPr>
          <a:lstStyle/>
          <a:p>
            <a:r>
              <a:rPr lang="en-US" sz="4000" dirty="0"/>
              <a:t>Phenotypes predicted for a genome</a:t>
            </a:r>
          </a:p>
        </p:txBody>
      </p:sp>
      <p:grpSp>
        <p:nvGrpSpPr>
          <p:cNvPr id="27" name="Group 26"/>
          <p:cNvGrpSpPr/>
          <p:nvPr/>
        </p:nvGrpSpPr>
        <p:grpSpPr>
          <a:xfrm>
            <a:off x="4637115" y="2279667"/>
            <a:ext cx="4278104" cy="923330"/>
            <a:chOff x="4637115" y="2279667"/>
            <a:chExt cx="4278104" cy="923330"/>
          </a:xfrm>
        </p:grpSpPr>
        <p:sp>
          <p:nvSpPr>
            <p:cNvPr id="28" name="TextBox 27"/>
            <p:cNvSpPr txBox="1"/>
            <p:nvPr/>
          </p:nvSpPr>
          <p:spPr>
            <a:xfrm>
              <a:off x="4637115" y="2279667"/>
              <a:ext cx="4246557" cy="923330"/>
            </a:xfrm>
            <a:prstGeom prst="rect">
              <a:avLst/>
            </a:prstGeom>
            <a:noFill/>
            <a:ln w="38100" cmpd="sng">
              <a:solidFill>
                <a:srgbClr val="7F7F7F"/>
              </a:solidFill>
            </a:ln>
          </p:spPr>
          <p:txBody>
            <a:bodyPr wrap="square" rtlCol="0">
              <a:spAutoFit/>
            </a:bodyPr>
            <a:lstStyle/>
            <a:p>
              <a:r>
                <a:rPr lang="en-US" dirty="0" err="1" smtClean="0"/>
                <a:t>i</a:t>
              </a:r>
              <a:r>
                <a:rPr lang="en-US" dirty="0" smtClean="0"/>
                <a:t> : indexes genomes [1,77]</a:t>
              </a:r>
            </a:p>
            <a:p>
              <a:r>
                <a:rPr lang="en-US" dirty="0" smtClean="0"/>
                <a:t>j:  indexes phenotypes [1,239]</a:t>
              </a:r>
            </a:p>
            <a:p>
              <a:r>
                <a:rPr lang="en-US" dirty="0" smtClean="0"/>
                <a:t>Y: posterior probability of a phenotype</a:t>
              </a:r>
              <a:endParaRPr lang="en-US" dirty="0"/>
            </a:p>
          </p:txBody>
        </p:sp>
        <p:sp>
          <p:nvSpPr>
            <p:cNvPr id="30" name="TextBox 29"/>
            <p:cNvSpPr txBox="1"/>
            <p:nvPr/>
          </p:nvSpPr>
          <p:spPr>
            <a:xfrm>
              <a:off x="7445308" y="2279667"/>
              <a:ext cx="1469911" cy="369332"/>
            </a:xfrm>
            <a:prstGeom prst="rect">
              <a:avLst/>
            </a:prstGeom>
            <a:noFill/>
          </p:spPr>
          <p:txBody>
            <a:bodyPr wrap="none" rtlCol="0">
              <a:spAutoFit/>
            </a:bodyPr>
            <a:lstStyle/>
            <a:p>
              <a:r>
                <a:rPr lang="en-US"/>
                <a:t>CAGI 2012-13</a:t>
              </a:r>
            </a:p>
          </p:txBody>
        </p:sp>
      </p:grpSp>
      <p:pic>
        <p:nvPicPr>
          <p:cNvPr id="31" name="Picture 30" descr="Screen Shot 2016-03-12 at 10.50.58 AM.pdf"/>
          <p:cNvPicPr>
            <a:picLocks noChangeAspect="1"/>
          </p:cNvPicPr>
          <p:nvPr/>
        </p:nvPicPr>
        <p:blipFill rotWithShape="1">
          <a:blip r:embed="rId8">
            <a:extLst>
              <a:ext uri="{28A0092B-C50C-407E-A947-70E740481C1C}">
                <a14:useLocalDpi xmlns:a14="http://schemas.microsoft.com/office/drawing/2010/main" val="0"/>
              </a:ext>
            </a:extLst>
          </a:blip>
          <a:srcRect r="59053" b="77444"/>
          <a:stretch/>
        </p:blipFill>
        <p:spPr>
          <a:xfrm>
            <a:off x="307279" y="5657957"/>
            <a:ext cx="3558892" cy="374441"/>
          </a:xfrm>
          <a:prstGeom prst="rect">
            <a:avLst/>
          </a:prstGeom>
        </p:spPr>
      </p:pic>
    </p:spTree>
    <p:extLst>
      <p:ext uri="{BB962C8B-B14F-4D97-AF65-F5344CB8AC3E}">
        <p14:creationId xmlns:p14="http://schemas.microsoft.com/office/powerpoint/2010/main" val="404241197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8982"/>
            <a:ext cx="9144000" cy="1143000"/>
          </a:xfrm>
        </p:spPr>
        <p:txBody>
          <a:bodyPr>
            <a:normAutofit/>
          </a:bodyPr>
          <a:lstStyle/>
          <a:p>
            <a:r>
              <a:rPr lang="en-US" sz="4000" dirty="0"/>
              <a:t>Auxilliary phenotypes</a:t>
            </a:r>
          </a:p>
        </p:txBody>
      </p:sp>
      <p:graphicFrame>
        <p:nvGraphicFramePr>
          <p:cNvPr id="11" name="Table 10"/>
          <p:cNvGraphicFramePr>
            <a:graphicFrameLocks noGrp="1"/>
          </p:cNvGraphicFramePr>
          <p:nvPr>
            <p:extLst>
              <p:ext uri="{D42A27DB-BD31-4B8C-83A1-F6EECF244321}">
                <p14:modId xmlns:p14="http://schemas.microsoft.com/office/powerpoint/2010/main" val="1767015888"/>
              </p:ext>
            </p:extLst>
          </p:nvPr>
        </p:nvGraphicFramePr>
        <p:xfrm>
          <a:off x="2436025" y="2182899"/>
          <a:ext cx="3860908" cy="370840"/>
        </p:xfrm>
        <a:graphic>
          <a:graphicData uri="http://schemas.openxmlformats.org/drawingml/2006/table">
            <a:tbl>
              <a:tblPr firstRow="1" bandRow="1">
                <a:tableStyleId>{0505E3EF-67EA-436B-97B2-0124C06EBD24}</a:tableStyleId>
              </a:tblPr>
              <a:tblGrid>
                <a:gridCol w="551558"/>
                <a:gridCol w="551558"/>
                <a:gridCol w="1103118"/>
                <a:gridCol w="551558"/>
                <a:gridCol w="551558"/>
                <a:gridCol w="551558"/>
              </a:tblGrid>
              <a:tr h="370840">
                <a:tc>
                  <a:txBody>
                    <a:bodyPr/>
                    <a:lstStyle/>
                    <a:p>
                      <a:pPr algn="ctr"/>
                      <a:endParaRPr lang="en-US" dirty="0"/>
                    </a:p>
                  </a:txBody>
                  <a:tcPr/>
                </a:tc>
                <a:tc>
                  <a:txBody>
                    <a:bodyPr/>
                    <a:lstStyle/>
                    <a:p>
                      <a:pPr algn="ct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097891710"/>
              </p:ext>
            </p:extLst>
          </p:nvPr>
        </p:nvGraphicFramePr>
        <p:xfrm>
          <a:off x="2460413" y="2928111"/>
          <a:ext cx="3860908" cy="365760"/>
        </p:xfrm>
        <a:graphic>
          <a:graphicData uri="http://schemas.openxmlformats.org/drawingml/2006/table">
            <a:tbl>
              <a:tblPr bandRow="1">
                <a:tableStyleId>{21E4AEA4-8DFA-4A89-87EB-49C32662AFE0}</a:tableStyleId>
              </a:tblPr>
              <a:tblGrid>
                <a:gridCol w="551558"/>
                <a:gridCol w="551558"/>
                <a:gridCol w="1103118"/>
                <a:gridCol w="551558"/>
                <a:gridCol w="551558"/>
                <a:gridCol w="551558"/>
              </a:tblGrid>
              <a:tr h="248787">
                <a:tc>
                  <a:txBody>
                    <a:bodyPr/>
                    <a:lstStyle/>
                    <a:p>
                      <a:pPr algn="ctr"/>
                      <a:endParaRPr lang="en-US" dirty="0">
                        <a:solidFill>
                          <a:schemeClr val="tx1"/>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txBody>
                  <a:tcPr/>
                </a:tc>
                <a:tc>
                  <a:txBody>
                    <a:bodyPr/>
                    <a:lstStyle/>
                    <a:p>
                      <a:pPr algn="ctr"/>
                      <a:r>
                        <a:rPr lang="en-US" dirty="0" smtClean="0"/>
                        <a:t>…</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sp>
        <p:nvSpPr>
          <p:cNvPr id="4" name="TextBox 3"/>
          <p:cNvSpPr txBox="1"/>
          <p:nvPr/>
        </p:nvSpPr>
        <p:spPr>
          <a:xfrm>
            <a:off x="-13917" y="2758527"/>
            <a:ext cx="2474330" cy="707886"/>
          </a:xfrm>
          <a:prstGeom prst="rect">
            <a:avLst/>
          </a:prstGeom>
          <a:noFill/>
        </p:spPr>
        <p:txBody>
          <a:bodyPr wrap="none" rtlCol="0">
            <a:spAutoFit/>
          </a:bodyPr>
          <a:lstStyle/>
          <a:p>
            <a:r>
              <a:rPr lang="en-US" sz="2000" dirty="0"/>
              <a:t>Phenotypes predicted</a:t>
            </a:r>
            <a:br>
              <a:rPr lang="en-US" sz="2000" dirty="0"/>
            </a:br>
            <a:r>
              <a:rPr lang="en-US" sz="2000" dirty="0"/>
              <a:t>for a genome</a:t>
            </a:r>
          </a:p>
        </p:txBody>
      </p:sp>
      <p:sp>
        <p:nvSpPr>
          <p:cNvPr id="7" name="TextBox 6"/>
          <p:cNvSpPr txBox="1"/>
          <p:nvPr/>
        </p:nvSpPr>
        <p:spPr>
          <a:xfrm>
            <a:off x="66260" y="2145873"/>
            <a:ext cx="2093241" cy="400110"/>
          </a:xfrm>
          <a:prstGeom prst="rect">
            <a:avLst/>
          </a:prstGeom>
          <a:noFill/>
        </p:spPr>
        <p:txBody>
          <a:bodyPr wrap="none" rtlCol="0">
            <a:spAutoFit/>
          </a:bodyPr>
          <a:lstStyle/>
          <a:p>
            <a:r>
              <a:rPr lang="en-US" sz="2000" dirty="0" smtClean="0"/>
              <a:t>Phenotypic profile</a:t>
            </a:r>
            <a:endParaRPr lang="en-US" sz="2000" dirty="0"/>
          </a:p>
        </p:txBody>
      </p:sp>
      <p:pic>
        <p:nvPicPr>
          <p:cNvPr id="24" name="Picture 23"/>
          <p:cNvPicPr>
            <a:picLocks noChangeAspect="1"/>
          </p:cNvPicPr>
          <p:nvPr/>
        </p:nvPicPr>
        <p:blipFill rotWithShape="1">
          <a:blip r:embed="rId3"/>
          <a:srcRect t="-11739" r="57135"/>
          <a:stretch/>
        </p:blipFill>
        <p:spPr>
          <a:xfrm>
            <a:off x="2639090" y="2939427"/>
            <a:ext cx="3029029" cy="506151"/>
          </a:xfrm>
          <a:prstGeom prst="rect">
            <a:avLst/>
          </a:prstGeom>
        </p:spPr>
      </p:pic>
      <p:pic>
        <p:nvPicPr>
          <p:cNvPr id="28" name="Picture 27"/>
          <p:cNvPicPr>
            <a:picLocks noChangeAspect="1"/>
          </p:cNvPicPr>
          <p:nvPr/>
        </p:nvPicPr>
        <p:blipFill rotWithShape="1">
          <a:blip r:embed="rId4"/>
          <a:srcRect r="54682" b="16717"/>
          <a:stretch/>
        </p:blipFill>
        <p:spPr>
          <a:xfrm>
            <a:off x="2618114" y="2242720"/>
            <a:ext cx="3117282" cy="354992"/>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1896521543"/>
              </p:ext>
            </p:extLst>
          </p:nvPr>
        </p:nvGraphicFramePr>
        <p:xfrm>
          <a:off x="6309127" y="2927852"/>
          <a:ext cx="2181844" cy="365760"/>
        </p:xfrm>
        <a:graphic>
          <a:graphicData uri="http://schemas.openxmlformats.org/drawingml/2006/table">
            <a:tbl>
              <a:tblPr bandRow="1">
                <a:tableStyleId>{21E4AEA4-8DFA-4A89-87EB-49C32662AFE0}</a:tableStyleId>
              </a:tblPr>
              <a:tblGrid>
                <a:gridCol w="1636383"/>
                <a:gridCol w="545461"/>
              </a:tblGrid>
              <a:tr h="274320">
                <a:tc>
                  <a:txBody>
                    <a:bodyPr/>
                    <a:lstStyle/>
                    <a:p>
                      <a:pPr algn="ctr"/>
                      <a:endParaRPr lang="en-US" dirty="0">
                        <a:solidFill>
                          <a:schemeClr val="tx1"/>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txBody>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901067664"/>
              </p:ext>
            </p:extLst>
          </p:nvPr>
        </p:nvGraphicFramePr>
        <p:xfrm>
          <a:off x="6296867" y="2186308"/>
          <a:ext cx="2181844" cy="365760"/>
        </p:xfrm>
        <a:graphic>
          <a:graphicData uri="http://schemas.openxmlformats.org/drawingml/2006/table">
            <a:tbl>
              <a:tblPr firstRow="1" bandRow="1">
                <a:tableStyleId>{0505E3EF-67EA-436B-97B2-0124C06EBD24}</a:tableStyleId>
              </a:tblPr>
              <a:tblGrid>
                <a:gridCol w="1636383"/>
                <a:gridCol w="545461"/>
              </a:tblGrid>
              <a:tr h="365760">
                <a:tc>
                  <a:txBody>
                    <a:bodyPr/>
                    <a:lstStyle/>
                    <a:p>
                      <a:pPr algn="ctr"/>
                      <a:endParaRPr lang="en-US" dirty="0"/>
                    </a:p>
                  </a:txBody>
                  <a:tcPr/>
                </a:tc>
                <a:tc>
                  <a:txBody>
                    <a:bodyPr/>
                    <a:lstStyle/>
                    <a:p>
                      <a:pPr algn="ctr"/>
                      <a:endParaRPr lang="en-US" dirty="0"/>
                    </a:p>
                  </a:txBody>
                  <a:tcPr/>
                </a:tc>
              </a:tr>
            </a:tbl>
          </a:graphicData>
        </a:graphic>
      </p:graphicFrame>
      <p:pic>
        <p:nvPicPr>
          <p:cNvPr id="13" name="Picture 12"/>
          <p:cNvPicPr/>
          <p:nvPr/>
        </p:nvPicPr>
        <p:blipFill>
          <a:blip r:embed="rId5"/>
          <a:stretch>
            <a:fillRect/>
          </a:stretch>
        </p:blipFill>
        <p:spPr>
          <a:xfrm>
            <a:off x="1480837" y="4082112"/>
            <a:ext cx="0" cy="177800"/>
          </a:xfrm>
          <a:prstGeom prst="rect">
            <a:avLst/>
          </a:prstGeom>
        </p:spPr>
      </p:pic>
      <p:pic>
        <p:nvPicPr>
          <p:cNvPr id="14" name="Picture 13"/>
          <p:cNvPicPr/>
          <p:nvPr/>
        </p:nvPicPr>
        <p:blipFill rotWithShape="1">
          <a:blip r:embed="rId5"/>
          <a:srcRect l="46495" t="-21799" r="46105" b="-27932"/>
          <a:stretch/>
        </p:blipFill>
        <p:spPr>
          <a:xfrm>
            <a:off x="5779839" y="2977882"/>
            <a:ext cx="439838" cy="266217"/>
          </a:xfrm>
          <a:prstGeom prst="rect">
            <a:avLst/>
          </a:prstGeom>
        </p:spPr>
      </p:pic>
      <p:pic>
        <p:nvPicPr>
          <p:cNvPr id="16" name="Picture 15"/>
          <p:cNvPicPr/>
          <p:nvPr/>
        </p:nvPicPr>
        <p:blipFill rotWithShape="1">
          <a:blip r:embed="rId6"/>
          <a:srcRect l="46689" t="-1833" r="46690" b="4409"/>
          <a:stretch/>
        </p:blipFill>
        <p:spPr>
          <a:xfrm>
            <a:off x="7993260" y="3013094"/>
            <a:ext cx="393540" cy="358815"/>
          </a:xfrm>
          <a:prstGeom prst="rect">
            <a:avLst/>
          </a:prstGeom>
        </p:spPr>
      </p:pic>
      <p:pic>
        <p:nvPicPr>
          <p:cNvPr id="17" name="Picture 16"/>
          <p:cNvPicPr/>
          <p:nvPr/>
        </p:nvPicPr>
        <p:blipFill rotWithShape="1">
          <a:blip r:embed="rId7"/>
          <a:srcRect l="46300" t="-12515" r="46689" b="5661"/>
          <a:stretch/>
        </p:blipFill>
        <p:spPr>
          <a:xfrm>
            <a:off x="5807819" y="2206559"/>
            <a:ext cx="416690" cy="393539"/>
          </a:xfrm>
          <a:prstGeom prst="rect">
            <a:avLst/>
          </a:prstGeom>
        </p:spPr>
      </p:pic>
      <p:pic>
        <p:nvPicPr>
          <p:cNvPr id="18" name="Picture 17"/>
          <p:cNvPicPr/>
          <p:nvPr/>
        </p:nvPicPr>
        <p:blipFill rotWithShape="1">
          <a:blip r:embed="rId8"/>
          <a:srcRect l="46724" r="46576" b="24082"/>
          <a:stretch/>
        </p:blipFill>
        <p:spPr bwMode="auto">
          <a:xfrm>
            <a:off x="7989290" y="2266583"/>
            <a:ext cx="397510" cy="279400"/>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5826359" y="4669236"/>
            <a:ext cx="2671010" cy="1477328"/>
          </a:xfrm>
          <a:prstGeom prst="rect">
            <a:avLst/>
          </a:prstGeom>
          <a:noFill/>
          <a:ln w="19050">
            <a:solidFill>
              <a:srgbClr val="0070C0"/>
            </a:solidFill>
          </a:ln>
        </p:spPr>
        <p:txBody>
          <a:bodyPr wrap="square" rtlCol="0">
            <a:spAutoFit/>
          </a:bodyPr>
          <a:lstStyle/>
          <a:p>
            <a:r>
              <a:rPr lang="en-US" smtClean="0"/>
              <a:t>240</a:t>
            </a:r>
            <a:r>
              <a:rPr lang="en-US" dirty="0" smtClean="0"/>
              <a:t>: </a:t>
            </a:r>
            <a:r>
              <a:rPr lang="en-US" dirty="0"/>
              <a:t>B</a:t>
            </a:r>
            <a:r>
              <a:rPr lang="en-US" dirty="0" smtClean="0"/>
              <a:t>lood group A</a:t>
            </a:r>
          </a:p>
          <a:p>
            <a:r>
              <a:rPr lang="en-US" dirty="0" smtClean="0"/>
              <a:t>241: Blood Group B</a:t>
            </a:r>
          </a:p>
          <a:p>
            <a:r>
              <a:rPr lang="en-US" dirty="0" smtClean="0"/>
              <a:t>242: Blood Group O</a:t>
            </a:r>
          </a:p>
          <a:p>
            <a:r>
              <a:rPr lang="en-US" dirty="0" smtClean="0"/>
              <a:t>243: Blood Group AB</a:t>
            </a:r>
          </a:p>
          <a:p>
            <a:r>
              <a:rPr lang="en-US" dirty="0" smtClean="0"/>
              <a:t>244: </a:t>
            </a:r>
            <a:r>
              <a:rPr lang="en-US" dirty="0" err="1" smtClean="0"/>
              <a:t>Maleness</a:t>
            </a:r>
            <a:endParaRPr lang="en-US" dirty="0" smtClean="0"/>
          </a:p>
        </p:txBody>
      </p:sp>
      <p:sp>
        <p:nvSpPr>
          <p:cNvPr id="6" name="Left Bracket 5"/>
          <p:cNvSpPr/>
          <p:nvPr/>
        </p:nvSpPr>
        <p:spPr>
          <a:xfrm rot="5400000">
            <a:off x="7033290" y="551668"/>
            <a:ext cx="172029" cy="2670892"/>
          </a:xfrm>
          <a:prstGeom prst="leftBracket">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Connector 18"/>
          <p:cNvCxnSpPr/>
          <p:nvPr/>
        </p:nvCxnSpPr>
        <p:spPr>
          <a:xfrm flipH="1">
            <a:off x="6909416" y="2440651"/>
            <a:ext cx="238458" cy="0"/>
          </a:xfrm>
          <a:prstGeom prst="line">
            <a:avLst/>
          </a:prstGeom>
          <a:ln>
            <a:solidFill>
              <a:srgbClr val="000000"/>
            </a:solidFill>
            <a:prstDash val="dot"/>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6909416" y="3144205"/>
            <a:ext cx="238458" cy="0"/>
          </a:xfrm>
          <a:prstGeom prst="line">
            <a:avLst/>
          </a:prstGeom>
          <a:ln>
            <a:solidFill>
              <a:srgbClr val="000000"/>
            </a:solidFill>
            <a:prstDash val="dot"/>
          </a:ln>
        </p:spPr>
        <p:style>
          <a:lnRef idx="2">
            <a:schemeClr val="accent1"/>
          </a:lnRef>
          <a:fillRef idx="0">
            <a:schemeClr val="accent1"/>
          </a:fillRef>
          <a:effectRef idx="1">
            <a:schemeClr val="accent1"/>
          </a:effectRef>
          <a:fontRef idx="minor">
            <a:schemeClr val="tx1"/>
          </a:fontRef>
        </p:style>
      </p:cxnSp>
      <p:sp>
        <p:nvSpPr>
          <p:cNvPr id="26" name="Left Bracket 25"/>
          <p:cNvSpPr/>
          <p:nvPr/>
        </p:nvSpPr>
        <p:spPr>
          <a:xfrm rot="16200000" flipV="1">
            <a:off x="7029271" y="2252927"/>
            <a:ext cx="172029" cy="2670892"/>
          </a:xfrm>
          <a:prstGeom prst="leftBracket">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TextBox 26"/>
          <p:cNvSpPr txBox="1"/>
          <p:nvPr/>
        </p:nvSpPr>
        <p:spPr>
          <a:xfrm>
            <a:off x="6037326" y="1391982"/>
            <a:ext cx="2139829" cy="400110"/>
          </a:xfrm>
          <a:prstGeom prst="rect">
            <a:avLst/>
          </a:prstGeom>
          <a:noFill/>
        </p:spPr>
        <p:txBody>
          <a:bodyPr wrap="none" rtlCol="0">
            <a:spAutoFit/>
          </a:bodyPr>
          <a:lstStyle/>
          <a:p>
            <a:r>
              <a:rPr lang="en-US" sz="2000" dirty="0" smtClean="0"/>
              <a:t>PGP public profiles</a:t>
            </a:r>
            <a:endParaRPr lang="en-US" sz="2000" dirty="0"/>
          </a:p>
        </p:txBody>
      </p:sp>
      <p:sp>
        <p:nvSpPr>
          <p:cNvPr id="29" name="TextBox 28"/>
          <p:cNvSpPr txBox="1"/>
          <p:nvPr/>
        </p:nvSpPr>
        <p:spPr>
          <a:xfrm>
            <a:off x="6128246" y="3728407"/>
            <a:ext cx="1838965" cy="400110"/>
          </a:xfrm>
          <a:prstGeom prst="rect">
            <a:avLst/>
          </a:prstGeom>
          <a:noFill/>
        </p:spPr>
        <p:txBody>
          <a:bodyPr wrap="none" rtlCol="0">
            <a:spAutoFit/>
          </a:bodyPr>
          <a:lstStyle/>
          <a:p>
            <a:r>
              <a:rPr lang="en-US" sz="2000" dirty="0" smtClean="0"/>
              <a:t>SNP sets / Chr Y</a:t>
            </a:r>
            <a:endParaRPr lang="en-US" sz="2000" dirty="0"/>
          </a:p>
        </p:txBody>
      </p:sp>
      <p:sp>
        <p:nvSpPr>
          <p:cNvPr id="23" name="TextBox 22"/>
          <p:cNvSpPr txBox="1"/>
          <p:nvPr/>
        </p:nvSpPr>
        <p:spPr>
          <a:xfrm>
            <a:off x="230923" y="4128517"/>
            <a:ext cx="1703899" cy="369332"/>
          </a:xfrm>
          <a:prstGeom prst="rect">
            <a:avLst/>
          </a:prstGeom>
          <a:noFill/>
        </p:spPr>
        <p:txBody>
          <a:bodyPr wrap="none" rtlCol="0">
            <a:spAutoFit/>
          </a:bodyPr>
          <a:lstStyle/>
          <a:p>
            <a:r>
              <a:rPr lang="en-US"/>
              <a:t>CAGI 2012-2013</a:t>
            </a:r>
          </a:p>
        </p:txBody>
      </p:sp>
      <p:pic>
        <p:nvPicPr>
          <p:cNvPr id="30" name="Picture 29" descr="Screen Shot 2016-03-12 at 10.50.58 AM.pdf"/>
          <p:cNvPicPr>
            <a:picLocks noChangeAspect="1"/>
          </p:cNvPicPr>
          <p:nvPr/>
        </p:nvPicPr>
        <p:blipFill rotWithShape="1">
          <a:blip r:embed="rId9">
            <a:extLst>
              <a:ext uri="{28A0092B-C50C-407E-A947-70E740481C1C}">
                <a14:useLocalDpi xmlns:a14="http://schemas.microsoft.com/office/drawing/2010/main" val="0"/>
              </a:ext>
            </a:extLst>
          </a:blip>
          <a:srcRect r="59053" b="77444"/>
          <a:stretch/>
        </p:blipFill>
        <p:spPr>
          <a:xfrm>
            <a:off x="307279" y="5657957"/>
            <a:ext cx="3558892" cy="374441"/>
          </a:xfrm>
          <a:prstGeom prst="rect">
            <a:avLst/>
          </a:prstGeom>
        </p:spPr>
      </p:pic>
    </p:spTree>
    <p:extLst>
      <p:ext uri="{BB962C8B-B14F-4D97-AF65-F5344CB8AC3E}">
        <p14:creationId xmlns:p14="http://schemas.microsoft.com/office/powerpoint/2010/main" val="381107021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8982"/>
            <a:ext cx="9144000" cy="1143000"/>
          </a:xfrm>
        </p:spPr>
        <p:txBody>
          <a:bodyPr>
            <a:normAutofit fontScale="90000"/>
          </a:bodyPr>
          <a:lstStyle/>
          <a:p>
            <a:r>
              <a:rPr lang="en-US" sz="4000" dirty="0"/>
              <a:t>Predicting the match of a genome and a phenotype profile</a:t>
            </a:r>
          </a:p>
        </p:txBody>
      </p:sp>
      <p:pic>
        <p:nvPicPr>
          <p:cNvPr id="5" name="Picture 4"/>
          <p:cNvPicPr>
            <a:picLocks noChangeAspect="1"/>
          </p:cNvPicPr>
          <p:nvPr/>
        </p:nvPicPr>
        <p:blipFill rotWithShape="1">
          <a:blip r:embed="rId3"/>
          <a:srcRect l="37960" t="-1" r="34616" b="-13477"/>
          <a:stretch/>
        </p:blipFill>
        <p:spPr>
          <a:xfrm>
            <a:off x="4159653" y="1502907"/>
            <a:ext cx="2981742" cy="790889"/>
          </a:xfrm>
          <a:prstGeom prst="rect">
            <a:avLst/>
          </a:prstGeom>
        </p:spPr>
      </p:pic>
      <p:graphicFrame>
        <p:nvGraphicFramePr>
          <p:cNvPr id="13" name="Table 12"/>
          <p:cNvGraphicFramePr>
            <a:graphicFrameLocks noGrp="1"/>
          </p:cNvGraphicFramePr>
          <p:nvPr>
            <p:extLst>
              <p:ext uri="{D42A27DB-BD31-4B8C-83A1-F6EECF244321}">
                <p14:modId xmlns:p14="http://schemas.microsoft.com/office/powerpoint/2010/main" val="185570788"/>
              </p:ext>
            </p:extLst>
          </p:nvPr>
        </p:nvGraphicFramePr>
        <p:xfrm>
          <a:off x="5254517" y="3943869"/>
          <a:ext cx="3252966" cy="2225040"/>
        </p:xfrm>
        <a:graphic>
          <a:graphicData uri="http://schemas.openxmlformats.org/drawingml/2006/table">
            <a:tbl>
              <a:tblPr firstRow="1" bandRow="1">
                <a:tableStyleId>{D7AC3CCA-C797-4891-BE02-D94E43425B78}</a:tableStyleId>
              </a:tblPr>
              <a:tblGrid>
                <a:gridCol w="562774"/>
                <a:gridCol w="521548"/>
                <a:gridCol w="1084322"/>
                <a:gridCol w="434965"/>
                <a:gridCol w="649357"/>
              </a:tblGrid>
              <a:tr h="370840">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741680">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sp>
        <p:nvSpPr>
          <p:cNvPr id="14" name="TextBox 13"/>
          <p:cNvSpPr txBox="1"/>
          <p:nvPr/>
        </p:nvSpPr>
        <p:spPr>
          <a:xfrm rot="16200000">
            <a:off x="4316641" y="5005230"/>
            <a:ext cx="1133644" cy="369332"/>
          </a:xfrm>
          <a:prstGeom prst="rect">
            <a:avLst/>
          </a:prstGeom>
          <a:noFill/>
        </p:spPr>
        <p:txBody>
          <a:bodyPr wrap="none" rtlCol="0">
            <a:spAutoFit/>
          </a:bodyPr>
          <a:lstStyle/>
          <a:p>
            <a:r>
              <a:rPr lang="en-US" dirty="0" smtClean="0">
                <a:solidFill>
                  <a:srgbClr val="FF0000"/>
                </a:solidFill>
              </a:rPr>
              <a:t> Genomes</a:t>
            </a:r>
            <a:endParaRPr lang="en-US" dirty="0">
              <a:solidFill>
                <a:srgbClr val="FF0000"/>
              </a:solidFill>
            </a:endParaRPr>
          </a:p>
        </p:txBody>
      </p:sp>
      <p:sp>
        <p:nvSpPr>
          <p:cNvPr id="15" name="TextBox 14"/>
          <p:cNvSpPr txBox="1"/>
          <p:nvPr/>
        </p:nvSpPr>
        <p:spPr>
          <a:xfrm>
            <a:off x="5369889" y="3489752"/>
            <a:ext cx="301660" cy="369332"/>
          </a:xfrm>
          <a:prstGeom prst="rect">
            <a:avLst/>
          </a:prstGeom>
          <a:noFill/>
        </p:spPr>
        <p:txBody>
          <a:bodyPr wrap="none" rtlCol="0">
            <a:spAutoFit/>
          </a:bodyPr>
          <a:lstStyle/>
          <a:p>
            <a:r>
              <a:rPr lang="en-US"/>
              <a:t>1</a:t>
            </a:r>
          </a:p>
        </p:txBody>
      </p:sp>
      <p:sp>
        <p:nvSpPr>
          <p:cNvPr id="16" name="TextBox 15"/>
          <p:cNvSpPr txBox="1"/>
          <p:nvPr/>
        </p:nvSpPr>
        <p:spPr>
          <a:xfrm>
            <a:off x="5923722" y="3120420"/>
            <a:ext cx="1956936" cy="369332"/>
          </a:xfrm>
          <a:prstGeom prst="rect">
            <a:avLst/>
          </a:prstGeom>
          <a:noFill/>
        </p:spPr>
        <p:txBody>
          <a:bodyPr wrap="none" rtlCol="0">
            <a:spAutoFit/>
          </a:bodyPr>
          <a:lstStyle/>
          <a:p>
            <a:r>
              <a:rPr lang="en-US" smtClean="0">
                <a:solidFill>
                  <a:srgbClr val="008000"/>
                </a:solidFill>
              </a:rPr>
              <a:t>Phenotype profiles</a:t>
            </a:r>
            <a:endParaRPr lang="en-US" dirty="0">
              <a:solidFill>
                <a:srgbClr val="008000"/>
              </a:solidFill>
            </a:endParaRPr>
          </a:p>
        </p:txBody>
      </p:sp>
      <p:sp>
        <p:nvSpPr>
          <p:cNvPr id="17" name="TextBox 16"/>
          <p:cNvSpPr txBox="1"/>
          <p:nvPr/>
        </p:nvSpPr>
        <p:spPr>
          <a:xfrm>
            <a:off x="8026531" y="3489752"/>
            <a:ext cx="535724" cy="369332"/>
          </a:xfrm>
          <a:prstGeom prst="rect">
            <a:avLst/>
          </a:prstGeom>
          <a:noFill/>
        </p:spPr>
        <p:txBody>
          <a:bodyPr wrap="none" rtlCol="0">
            <a:spAutoFit/>
          </a:bodyPr>
          <a:lstStyle/>
          <a:p>
            <a:r>
              <a:rPr lang="en-US" dirty="0" smtClean="0"/>
              <a:t>101</a:t>
            </a:r>
            <a:endParaRPr lang="en-US" dirty="0"/>
          </a:p>
        </p:txBody>
      </p:sp>
      <p:sp>
        <p:nvSpPr>
          <p:cNvPr id="18" name="TextBox 17"/>
          <p:cNvSpPr txBox="1"/>
          <p:nvPr/>
        </p:nvSpPr>
        <p:spPr>
          <a:xfrm>
            <a:off x="6374012" y="2948173"/>
            <a:ext cx="767383" cy="1015663"/>
          </a:xfrm>
          <a:prstGeom prst="rect">
            <a:avLst/>
          </a:prstGeom>
          <a:noFill/>
        </p:spPr>
        <p:txBody>
          <a:bodyPr wrap="none" rtlCol="0">
            <a:spAutoFit/>
          </a:bodyPr>
          <a:lstStyle/>
          <a:p>
            <a:r>
              <a:rPr lang="en-US" sz="6000" dirty="0" smtClean="0"/>
              <a:t>...</a:t>
            </a:r>
            <a:endParaRPr lang="en-US" sz="6000" dirty="0"/>
          </a:p>
        </p:txBody>
      </p:sp>
      <p:sp>
        <p:nvSpPr>
          <p:cNvPr id="3" name="TextBox 2"/>
          <p:cNvSpPr txBox="1"/>
          <p:nvPr/>
        </p:nvSpPr>
        <p:spPr>
          <a:xfrm>
            <a:off x="5218479" y="3957121"/>
            <a:ext cx="540533" cy="261610"/>
          </a:xfrm>
          <a:prstGeom prst="rect">
            <a:avLst/>
          </a:prstGeom>
          <a:noFill/>
        </p:spPr>
        <p:txBody>
          <a:bodyPr wrap="none" rtlCol="0">
            <a:spAutoFit/>
          </a:bodyPr>
          <a:lstStyle/>
          <a:p>
            <a:r>
              <a:rPr lang="en-US" sz="1100" b="1" i="1" dirty="0" smtClean="0">
                <a:latin typeface="Times New Roman" charset="0"/>
                <a:ea typeface="Times New Roman" charset="0"/>
                <a:cs typeface="Times New Roman" charset="0"/>
              </a:rPr>
              <a:t>P(1,1)</a:t>
            </a:r>
            <a:endParaRPr lang="en-US" sz="1100" b="1" i="1" dirty="0">
              <a:latin typeface="Times New Roman" charset="0"/>
              <a:ea typeface="Times New Roman" charset="0"/>
              <a:cs typeface="Times New Roman" charset="0"/>
            </a:endParaRPr>
          </a:p>
        </p:txBody>
      </p:sp>
      <p:sp>
        <p:nvSpPr>
          <p:cNvPr id="11" name="TextBox 10"/>
          <p:cNvSpPr txBox="1"/>
          <p:nvPr/>
        </p:nvSpPr>
        <p:spPr>
          <a:xfrm>
            <a:off x="5766177" y="3943869"/>
            <a:ext cx="540533" cy="261610"/>
          </a:xfrm>
          <a:prstGeom prst="rect">
            <a:avLst/>
          </a:prstGeom>
          <a:noFill/>
        </p:spPr>
        <p:txBody>
          <a:bodyPr wrap="none" rtlCol="0">
            <a:spAutoFit/>
          </a:bodyPr>
          <a:lstStyle/>
          <a:p>
            <a:r>
              <a:rPr lang="en-US" sz="1100" b="1" i="1" dirty="0" smtClean="0">
                <a:latin typeface="Times New Roman" charset="0"/>
                <a:ea typeface="Times New Roman" charset="0"/>
                <a:cs typeface="Times New Roman" charset="0"/>
              </a:rPr>
              <a:t>P(1,2)</a:t>
            </a:r>
            <a:endParaRPr lang="en-US" sz="1100" b="1" i="1" dirty="0">
              <a:latin typeface="Times New Roman" charset="0"/>
              <a:ea typeface="Times New Roman" charset="0"/>
              <a:cs typeface="Times New Roman" charset="0"/>
            </a:endParaRPr>
          </a:p>
        </p:txBody>
      </p:sp>
      <p:sp>
        <p:nvSpPr>
          <p:cNvPr id="12" name="TextBox 11"/>
          <p:cNvSpPr txBox="1"/>
          <p:nvPr/>
        </p:nvSpPr>
        <p:spPr>
          <a:xfrm>
            <a:off x="7880658" y="3957121"/>
            <a:ext cx="681597" cy="261610"/>
          </a:xfrm>
          <a:prstGeom prst="rect">
            <a:avLst/>
          </a:prstGeom>
          <a:noFill/>
        </p:spPr>
        <p:txBody>
          <a:bodyPr wrap="none" rtlCol="0">
            <a:spAutoFit/>
          </a:bodyPr>
          <a:lstStyle/>
          <a:p>
            <a:r>
              <a:rPr lang="en-US" sz="1100" b="1" i="1" smtClean="0">
                <a:latin typeface="Times New Roman" charset="0"/>
                <a:ea typeface="Times New Roman" charset="0"/>
                <a:cs typeface="Times New Roman" charset="0"/>
              </a:rPr>
              <a:t>P(1,101)</a:t>
            </a:r>
            <a:endParaRPr lang="en-US" sz="1100" b="1" i="1">
              <a:latin typeface="Times New Roman" charset="0"/>
              <a:ea typeface="Times New Roman" charset="0"/>
              <a:cs typeface="Times New Roman" charset="0"/>
            </a:endParaRPr>
          </a:p>
        </p:txBody>
      </p:sp>
      <p:sp>
        <p:nvSpPr>
          <p:cNvPr id="19" name="TextBox 18"/>
          <p:cNvSpPr txBox="1"/>
          <p:nvPr/>
        </p:nvSpPr>
        <p:spPr>
          <a:xfrm>
            <a:off x="5218479" y="5805369"/>
            <a:ext cx="611065" cy="261610"/>
          </a:xfrm>
          <a:prstGeom prst="rect">
            <a:avLst/>
          </a:prstGeom>
          <a:noFill/>
        </p:spPr>
        <p:txBody>
          <a:bodyPr wrap="none" rtlCol="0">
            <a:spAutoFit/>
          </a:bodyPr>
          <a:lstStyle/>
          <a:p>
            <a:r>
              <a:rPr lang="en-US" sz="1100" b="1" i="1" dirty="0" smtClean="0">
                <a:latin typeface="Times New Roman" charset="0"/>
                <a:ea typeface="Times New Roman" charset="0"/>
                <a:cs typeface="Times New Roman" charset="0"/>
              </a:rPr>
              <a:t>P(23,1)</a:t>
            </a:r>
            <a:endParaRPr lang="en-US" sz="1100" b="1" i="1" dirty="0">
              <a:latin typeface="Times New Roman" charset="0"/>
              <a:ea typeface="Times New Roman" charset="0"/>
              <a:cs typeface="Times New Roman" charset="0"/>
            </a:endParaRPr>
          </a:p>
        </p:txBody>
      </p:sp>
      <p:sp>
        <p:nvSpPr>
          <p:cNvPr id="20" name="TextBox 19"/>
          <p:cNvSpPr txBox="1"/>
          <p:nvPr/>
        </p:nvSpPr>
        <p:spPr>
          <a:xfrm>
            <a:off x="5766177" y="5792117"/>
            <a:ext cx="611065" cy="261610"/>
          </a:xfrm>
          <a:prstGeom prst="rect">
            <a:avLst/>
          </a:prstGeom>
          <a:noFill/>
        </p:spPr>
        <p:txBody>
          <a:bodyPr wrap="none" rtlCol="0">
            <a:spAutoFit/>
          </a:bodyPr>
          <a:lstStyle/>
          <a:p>
            <a:r>
              <a:rPr lang="en-US" sz="1100" b="1" i="1" dirty="0" smtClean="0">
                <a:latin typeface="Times New Roman" charset="0"/>
                <a:ea typeface="Times New Roman" charset="0"/>
                <a:cs typeface="Times New Roman" charset="0"/>
              </a:rPr>
              <a:t>P(23,2)</a:t>
            </a:r>
            <a:endParaRPr lang="en-US" sz="1100" b="1" i="1" dirty="0">
              <a:latin typeface="Times New Roman" charset="0"/>
              <a:ea typeface="Times New Roman" charset="0"/>
              <a:cs typeface="Times New Roman" charset="0"/>
            </a:endParaRPr>
          </a:p>
        </p:txBody>
      </p:sp>
      <p:sp>
        <p:nvSpPr>
          <p:cNvPr id="21" name="TextBox 20"/>
          <p:cNvSpPr txBox="1"/>
          <p:nvPr/>
        </p:nvSpPr>
        <p:spPr>
          <a:xfrm>
            <a:off x="7825618" y="5805369"/>
            <a:ext cx="752129" cy="261610"/>
          </a:xfrm>
          <a:prstGeom prst="rect">
            <a:avLst/>
          </a:prstGeom>
          <a:noFill/>
        </p:spPr>
        <p:txBody>
          <a:bodyPr wrap="none" rtlCol="0">
            <a:spAutoFit/>
          </a:bodyPr>
          <a:lstStyle/>
          <a:p>
            <a:r>
              <a:rPr lang="en-US" sz="1100" b="1" i="1" dirty="0" smtClean="0">
                <a:latin typeface="Times New Roman" charset="0"/>
                <a:ea typeface="Times New Roman" charset="0"/>
                <a:cs typeface="Times New Roman" charset="0"/>
              </a:rPr>
              <a:t>P(23,101)</a:t>
            </a:r>
            <a:endParaRPr lang="en-US" sz="1100" b="1" i="1" dirty="0">
              <a:latin typeface="Times New Roman" charset="0"/>
              <a:ea typeface="Times New Roman" charset="0"/>
              <a:cs typeface="Times New Roman" charset="0"/>
            </a:endParaRPr>
          </a:p>
        </p:txBody>
      </p:sp>
      <p:pic>
        <p:nvPicPr>
          <p:cNvPr id="22" name="Picture 21"/>
          <p:cNvPicPr>
            <a:picLocks noChangeAspect="1"/>
          </p:cNvPicPr>
          <p:nvPr/>
        </p:nvPicPr>
        <p:blipFill rotWithShape="1">
          <a:blip r:embed="rId4"/>
          <a:srcRect l="28144" t="2131" r="29041" b="13378"/>
          <a:stretch/>
        </p:blipFill>
        <p:spPr>
          <a:xfrm>
            <a:off x="176969" y="2165810"/>
            <a:ext cx="3722006" cy="816110"/>
          </a:xfrm>
          <a:prstGeom prst="rect">
            <a:avLst/>
          </a:prstGeom>
        </p:spPr>
      </p:pic>
      <p:sp>
        <p:nvSpPr>
          <p:cNvPr id="23" name="TextBox 22"/>
          <p:cNvSpPr txBox="1"/>
          <p:nvPr/>
        </p:nvSpPr>
        <p:spPr>
          <a:xfrm>
            <a:off x="239644" y="1443671"/>
            <a:ext cx="2431112" cy="646331"/>
          </a:xfrm>
          <a:prstGeom prst="rect">
            <a:avLst/>
          </a:prstGeom>
          <a:noFill/>
        </p:spPr>
        <p:txBody>
          <a:bodyPr wrap="none" rtlCol="0">
            <a:spAutoFit/>
          </a:bodyPr>
          <a:lstStyle/>
          <a:p>
            <a:r>
              <a:rPr lang="en-US"/>
              <a:t>Likelihood that </a:t>
            </a:r>
            <a:r>
              <a:rPr lang="en-US" b="1">
                <a:solidFill>
                  <a:schemeClr val="accent3">
                    <a:lumMod val="75000"/>
                  </a:schemeClr>
                </a:solidFill>
              </a:rPr>
              <a:t>profile k</a:t>
            </a:r>
          </a:p>
          <a:p>
            <a:r>
              <a:rPr lang="en-US"/>
              <a:t>is a match to</a:t>
            </a:r>
            <a:r>
              <a:rPr lang="en-US">
                <a:solidFill>
                  <a:srgbClr val="FF0000"/>
                </a:solidFill>
              </a:rPr>
              <a:t> </a:t>
            </a:r>
            <a:r>
              <a:rPr lang="en-US" b="1">
                <a:solidFill>
                  <a:srgbClr val="FF0000"/>
                </a:solidFill>
              </a:rPr>
              <a:t>genome i</a:t>
            </a:r>
          </a:p>
        </p:txBody>
      </p:sp>
      <p:sp>
        <p:nvSpPr>
          <p:cNvPr id="4" name="TextBox 3"/>
          <p:cNvSpPr txBox="1"/>
          <p:nvPr/>
        </p:nvSpPr>
        <p:spPr>
          <a:xfrm>
            <a:off x="1365664" y="4623073"/>
            <a:ext cx="2944586" cy="830997"/>
          </a:xfrm>
          <a:prstGeom prst="rect">
            <a:avLst/>
          </a:prstGeom>
          <a:noFill/>
        </p:spPr>
        <p:txBody>
          <a:bodyPr wrap="none" rtlCol="0">
            <a:spAutoFit/>
          </a:bodyPr>
          <a:lstStyle/>
          <a:p>
            <a:r>
              <a:rPr lang="en-US" sz="2400"/>
              <a:t>Match probabilities of </a:t>
            </a:r>
          </a:p>
          <a:p>
            <a:r>
              <a:rPr lang="en-US" sz="2400"/>
              <a:t>profiles to genomes  </a:t>
            </a:r>
          </a:p>
        </p:txBody>
      </p:sp>
      <p:pic>
        <p:nvPicPr>
          <p:cNvPr id="24" name="Picture 23" descr="Screen Shot 2016-03-12 at 10.50.58 AM.pdf"/>
          <p:cNvPicPr>
            <a:picLocks noChangeAspect="1"/>
          </p:cNvPicPr>
          <p:nvPr/>
        </p:nvPicPr>
        <p:blipFill rotWithShape="1">
          <a:blip r:embed="rId5">
            <a:extLst>
              <a:ext uri="{28A0092B-C50C-407E-A947-70E740481C1C}">
                <a14:useLocalDpi xmlns:a14="http://schemas.microsoft.com/office/drawing/2010/main" val="0"/>
              </a:ext>
            </a:extLst>
          </a:blip>
          <a:srcRect r="59053" b="77444"/>
          <a:stretch/>
        </p:blipFill>
        <p:spPr>
          <a:xfrm>
            <a:off x="307279" y="5657957"/>
            <a:ext cx="3558892" cy="374441"/>
          </a:xfrm>
          <a:prstGeom prst="rect">
            <a:avLst/>
          </a:prstGeom>
        </p:spPr>
      </p:pic>
    </p:spTree>
    <p:extLst>
      <p:ext uri="{BB962C8B-B14F-4D97-AF65-F5344CB8AC3E}">
        <p14:creationId xmlns:p14="http://schemas.microsoft.com/office/powerpoint/2010/main" val="27630288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fontScale="90000"/>
          </a:bodyPr>
          <a:lstStyle/>
          <a:p>
            <a:r>
              <a:rPr lang="en-US" sz="4000" dirty="0"/>
              <a:t>Updates applied in CAGI 2016 predictions</a:t>
            </a:r>
          </a:p>
        </p:txBody>
      </p:sp>
      <p:sp>
        <p:nvSpPr>
          <p:cNvPr id="2" name="Content Placeholder 1"/>
          <p:cNvSpPr>
            <a:spLocks noGrp="1"/>
          </p:cNvSpPr>
          <p:nvPr>
            <p:ph idx="1"/>
          </p:nvPr>
        </p:nvSpPr>
        <p:spPr>
          <a:xfrm>
            <a:off x="457200" y="1436111"/>
            <a:ext cx="8229600" cy="4525963"/>
          </a:xfrm>
        </p:spPr>
        <p:txBody>
          <a:bodyPr>
            <a:normAutofit/>
          </a:bodyPr>
          <a:lstStyle/>
          <a:p>
            <a:r>
              <a:rPr lang="en-US" sz="2800"/>
              <a:t>Latest versions of underlying annotation databases (ExAC, HGMD, OMIM, NHGRI catalog)</a:t>
            </a:r>
          </a:p>
          <a:p>
            <a:r>
              <a:rPr lang="en-US" sz="2800"/>
              <a:t>VEST now handles all non-silent variants*</a:t>
            </a:r>
          </a:p>
          <a:p>
            <a:r>
              <a:rPr lang="en-US" sz="2800"/>
              <a:t>Phenotype set restricted to 18 phenotypes best predicted by GIBI plus 10 auxilliary phenotypes (6 new auxilliary phenotypes) </a:t>
            </a:r>
          </a:p>
          <a:p>
            <a:r>
              <a:rPr lang="en-US" sz="2800"/>
              <a:t>Matching algorithm modified to consider genotype-based predicted ancestry</a:t>
            </a:r>
          </a:p>
          <a:p>
            <a:endParaRPr lang="en-US" sz="2800"/>
          </a:p>
          <a:p>
            <a:endParaRPr lang="en-US" sz="2800"/>
          </a:p>
          <a:p>
            <a:endParaRPr lang="en-US"/>
          </a:p>
        </p:txBody>
      </p:sp>
      <p:pic>
        <p:nvPicPr>
          <p:cNvPr id="3" name="Picture 2" descr="Screen Shot 2016-03-26 at 9.15.52 AM.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572" y="5343017"/>
            <a:ext cx="6055591" cy="949255"/>
          </a:xfrm>
          <a:prstGeom prst="rect">
            <a:avLst/>
          </a:prstGeom>
        </p:spPr>
      </p:pic>
      <p:sp>
        <p:nvSpPr>
          <p:cNvPr id="6" name="TextBox 5"/>
          <p:cNvSpPr txBox="1"/>
          <p:nvPr/>
        </p:nvSpPr>
        <p:spPr>
          <a:xfrm>
            <a:off x="2678545" y="5522769"/>
            <a:ext cx="389049" cy="584776"/>
          </a:xfrm>
          <a:prstGeom prst="rect">
            <a:avLst/>
          </a:prstGeom>
          <a:noFill/>
        </p:spPr>
        <p:txBody>
          <a:bodyPr wrap="none" rtlCol="0">
            <a:spAutoFit/>
          </a:bodyPr>
          <a:lstStyle/>
          <a:p>
            <a:r>
              <a:rPr lang="en-US" sz="3200"/>
              <a:t>*</a:t>
            </a:r>
          </a:p>
        </p:txBody>
      </p:sp>
    </p:spTree>
    <p:extLst>
      <p:ext uri="{BB962C8B-B14F-4D97-AF65-F5344CB8AC3E}">
        <p14:creationId xmlns:p14="http://schemas.microsoft.com/office/powerpoint/2010/main" val="147292415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sz="4000" dirty="0"/>
              <a:t>Restricted list of phenotypes</a:t>
            </a:r>
          </a:p>
        </p:txBody>
      </p:sp>
      <p:sp>
        <p:nvSpPr>
          <p:cNvPr id="2" name="Content Placeholder 1"/>
          <p:cNvSpPr>
            <a:spLocks noGrp="1"/>
          </p:cNvSpPr>
          <p:nvPr>
            <p:ph idx="1"/>
          </p:nvPr>
        </p:nvSpPr>
        <p:spPr/>
        <p:txBody>
          <a:bodyPr/>
          <a:lstStyle/>
          <a:p>
            <a:endParaRPr lang="en-US" sz="2800"/>
          </a:p>
          <a:p>
            <a:endParaRPr lang="en-US" sz="2800"/>
          </a:p>
          <a:p>
            <a:endParaRPr lang="en-US"/>
          </a:p>
        </p:txBody>
      </p:sp>
      <p:graphicFrame>
        <p:nvGraphicFramePr>
          <p:cNvPr id="29" name="Table 28"/>
          <p:cNvGraphicFramePr>
            <a:graphicFrameLocks noGrp="1"/>
          </p:cNvGraphicFramePr>
          <p:nvPr>
            <p:extLst>
              <p:ext uri="{D42A27DB-BD31-4B8C-83A1-F6EECF244321}">
                <p14:modId xmlns:p14="http://schemas.microsoft.com/office/powerpoint/2010/main" val="3061176838"/>
              </p:ext>
            </p:extLst>
          </p:nvPr>
        </p:nvGraphicFramePr>
        <p:xfrm>
          <a:off x="2620359" y="3301893"/>
          <a:ext cx="3860908" cy="370840"/>
        </p:xfrm>
        <a:graphic>
          <a:graphicData uri="http://schemas.openxmlformats.org/drawingml/2006/table">
            <a:tbl>
              <a:tblPr firstRow="1" bandRow="1">
                <a:tableStyleId>{0505E3EF-67EA-436B-97B2-0124C06EBD24}</a:tableStyleId>
              </a:tblPr>
              <a:tblGrid>
                <a:gridCol w="551558"/>
                <a:gridCol w="551558"/>
                <a:gridCol w="1103118"/>
                <a:gridCol w="551558"/>
                <a:gridCol w="551558"/>
                <a:gridCol w="551558"/>
              </a:tblGrid>
              <a:tr h="370840">
                <a:tc>
                  <a:txBody>
                    <a:bodyPr/>
                    <a:lstStyle/>
                    <a:p>
                      <a:pPr algn="ctr"/>
                      <a:endParaRPr lang="en-US" dirty="0"/>
                    </a:p>
                  </a:txBody>
                  <a:tcPr/>
                </a:tc>
                <a:tc>
                  <a:txBody>
                    <a:bodyPr/>
                    <a:lstStyle/>
                    <a:p>
                      <a:pPr algn="ct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graphicFrame>
        <p:nvGraphicFramePr>
          <p:cNvPr id="30" name="Table 29"/>
          <p:cNvGraphicFramePr>
            <a:graphicFrameLocks noGrp="1"/>
          </p:cNvGraphicFramePr>
          <p:nvPr>
            <p:extLst>
              <p:ext uri="{D42A27DB-BD31-4B8C-83A1-F6EECF244321}">
                <p14:modId xmlns:p14="http://schemas.microsoft.com/office/powerpoint/2010/main" val="1163485684"/>
              </p:ext>
            </p:extLst>
          </p:nvPr>
        </p:nvGraphicFramePr>
        <p:xfrm>
          <a:off x="2644747" y="4047105"/>
          <a:ext cx="3860908" cy="365760"/>
        </p:xfrm>
        <a:graphic>
          <a:graphicData uri="http://schemas.openxmlformats.org/drawingml/2006/table">
            <a:tbl>
              <a:tblPr bandRow="1">
                <a:tableStyleId>{21E4AEA4-8DFA-4A89-87EB-49C32662AFE0}</a:tableStyleId>
              </a:tblPr>
              <a:tblGrid>
                <a:gridCol w="551558"/>
                <a:gridCol w="551558"/>
                <a:gridCol w="1103118"/>
                <a:gridCol w="551558"/>
                <a:gridCol w="551558"/>
                <a:gridCol w="551558"/>
              </a:tblGrid>
              <a:tr h="248787">
                <a:tc>
                  <a:txBody>
                    <a:bodyPr/>
                    <a:lstStyle/>
                    <a:p>
                      <a:pPr algn="ctr"/>
                      <a:endParaRPr lang="en-US" dirty="0">
                        <a:solidFill>
                          <a:schemeClr val="tx1"/>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txBody>
                  <a:tcPr/>
                </a:tc>
                <a:tc>
                  <a:txBody>
                    <a:bodyPr/>
                    <a:lstStyle/>
                    <a:p>
                      <a:pPr algn="ctr"/>
                      <a:r>
                        <a:rPr lang="en-US" dirty="0" smtClean="0"/>
                        <a:t>…</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sp>
        <p:nvSpPr>
          <p:cNvPr id="31" name="TextBox 30"/>
          <p:cNvSpPr txBox="1"/>
          <p:nvPr/>
        </p:nvSpPr>
        <p:spPr>
          <a:xfrm>
            <a:off x="170417" y="3877521"/>
            <a:ext cx="2474330" cy="707886"/>
          </a:xfrm>
          <a:prstGeom prst="rect">
            <a:avLst/>
          </a:prstGeom>
          <a:noFill/>
        </p:spPr>
        <p:txBody>
          <a:bodyPr wrap="none" rtlCol="0">
            <a:spAutoFit/>
          </a:bodyPr>
          <a:lstStyle/>
          <a:p>
            <a:r>
              <a:rPr lang="en-US" sz="2000" dirty="0"/>
              <a:t>Phenotypes predicted</a:t>
            </a:r>
            <a:br>
              <a:rPr lang="en-US" sz="2000" dirty="0"/>
            </a:br>
            <a:r>
              <a:rPr lang="en-US" sz="2000" dirty="0"/>
              <a:t>for a genome</a:t>
            </a:r>
          </a:p>
        </p:txBody>
      </p:sp>
      <p:sp>
        <p:nvSpPr>
          <p:cNvPr id="32" name="TextBox 31"/>
          <p:cNvSpPr txBox="1"/>
          <p:nvPr/>
        </p:nvSpPr>
        <p:spPr>
          <a:xfrm>
            <a:off x="250594" y="3264867"/>
            <a:ext cx="2093241" cy="400110"/>
          </a:xfrm>
          <a:prstGeom prst="rect">
            <a:avLst/>
          </a:prstGeom>
          <a:noFill/>
        </p:spPr>
        <p:txBody>
          <a:bodyPr wrap="none" rtlCol="0">
            <a:spAutoFit/>
          </a:bodyPr>
          <a:lstStyle/>
          <a:p>
            <a:r>
              <a:rPr lang="en-US" sz="2000" dirty="0" smtClean="0"/>
              <a:t>Phenotypic profile</a:t>
            </a:r>
            <a:endParaRPr lang="en-US" sz="2000" dirty="0"/>
          </a:p>
        </p:txBody>
      </p:sp>
      <p:sp>
        <p:nvSpPr>
          <p:cNvPr id="33" name="TextBox 32"/>
          <p:cNvSpPr txBox="1"/>
          <p:nvPr/>
        </p:nvSpPr>
        <p:spPr>
          <a:xfrm>
            <a:off x="2672342" y="2162343"/>
            <a:ext cx="3570208" cy="400110"/>
          </a:xfrm>
          <a:prstGeom prst="rect">
            <a:avLst/>
          </a:prstGeom>
          <a:noFill/>
        </p:spPr>
        <p:txBody>
          <a:bodyPr wrap="none" rtlCol="0">
            <a:spAutoFit/>
          </a:bodyPr>
          <a:lstStyle/>
          <a:p>
            <a:r>
              <a:rPr lang="en-US" sz="2000" b="1" smtClean="0">
                <a:solidFill>
                  <a:schemeClr val="tx1">
                    <a:lumMod val="50000"/>
                    <a:lumOff val="50000"/>
                  </a:schemeClr>
                </a:solidFill>
              </a:rPr>
              <a:t>Best GIBI-predicted phenotypes</a:t>
            </a:r>
            <a:endParaRPr lang="en-US" sz="2000" b="1" dirty="0">
              <a:solidFill>
                <a:schemeClr val="tx1">
                  <a:lumMod val="50000"/>
                  <a:lumOff val="50000"/>
                </a:schemeClr>
              </a:solidFill>
            </a:endParaRPr>
          </a:p>
        </p:txBody>
      </p:sp>
      <p:sp>
        <p:nvSpPr>
          <p:cNvPr id="34" name="Left Bracket 33"/>
          <p:cNvSpPr/>
          <p:nvPr/>
        </p:nvSpPr>
        <p:spPr>
          <a:xfrm rot="5400000">
            <a:off x="4460838" y="1071698"/>
            <a:ext cx="172031" cy="3868825"/>
          </a:xfrm>
          <a:prstGeom prst="leftBracket">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4241036" y="2562745"/>
            <a:ext cx="418654" cy="369332"/>
          </a:xfrm>
          <a:prstGeom prst="rect">
            <a:avLst/>
          </a:prstGeom>
          <a:noFill/>
        </p:spPr>
        <p:txBody>
          <a:bodyPr wrap="none" rtlCol="0">
            <a:spAutoFit/>
          </a:bodyPr>
          <a:lstStyle/>
          <a:p>
            <a:r>
              <a:rPr lang="en-US"/>
              <a:t>18</a:t>
            </a:r>
          </a:p>
        </p:txBody>
      </p:sp>
      <p:pic>
        <p:nvPicPr>
          <p:cNvPr id="43" name="Picture 42" descr="Figure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3262" y="4441623"/>
            <a:ext cx="2021170" cy="1515878"/>
          </a:xfrm>
          <a:prstGeom prst="rect">
            <a:avLst/>
          </a:prstGeom>
          <a:ln>
            <a:noFill/>
          </a:ln>
        </p:spPr>
      </p:pic>
    </p:spTree>
    <p:extLst>
      <p:ext uri="{BB962C8B-B14F-4D97-AF65-F5344CB8AC3E}">
        <p14:creationId xmlns:p14="http://schemas.microsoft.com/office/powerpoint/2010/main" val="174150372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04791" y="274638"/>
            <a:ext cx="8229600" cy="1143000"/>
          </a:xfrm>
        </p:spPr>
        <p:txBody>
          <a:bodyPr>
            <a:normAutofit/>
          </a:bodyPr>
          <a:lstStyle/>
          <a:p>
            <a:r>
              <a:rPr lang="en-US" sz="4000" dirty="0"/>
              <a:t>New auxilliary phenotypes</a:t>
            </a:r>
          </a:p>
        </p:txBody>
      </p:sp>
      <p:sp>
        <p:nvSpPr>
          <p:cNvPr id="2" name="Content Placeholder 1"/>
          <p:cNvSpPr>
            <a:spLocks noGrp="1"/>
          </p:cNvSpPr>
          <p:nvPr>
            <p:ph idx="1"/>
          </p:nvPr>
        </p:nvSpPr>
        <p:spPr/>
        <p:txBody>
          <a:bodyPr/>
          <a:lstStyle/>
          <a:p>
            <a:endParaRPr lang="en-US" sz="2800"/>
          </a:p>
          <a:p>
            <a:endParaRPr lang="en-US" sz="2800"/>
          </a:p>
          <a:p>
            <a:endParaRPr lang="en-US"/>
          </a:p>
        </p:txBody>
      </p:sp>
      <p:graphicFrame>
        <p:nvGraphicFramePr>
          <p:cNvPr id="7" name="Table 6"/>
          <p:cNvGraphicFramePr>
            <a:graphicFrameLocks noGrp="1"/>
          </p:cNvGraphicFramePr>
          <p:nvPr>
            <p:extLst>
              <p:ext uri="{D42A27DB-BD31-4B8C-83A1-F6EECF244321}">
                <p14:modId xmlns:p14="http://schemas.microsoft.com/office/powerpoint/2010/main" val="2039109322"/>
              </p:ext>
            </p:extLst>
          </p:nvPr>
        </p:nvGraphicFramePr>
        <p:xfrm>
          <a:off x="2620359" y="3301893"/>
          <a:ext cx="3860908" cy="370840"/>
        </p:xfrm>
        <a:graphic>
          <a:graphicData uri="http://schemas.openxmlformats.org/drawingml/2006/table">
            <a:tbl>
              <a:tblPr firstRow="1" bandRow="1">
                <a:tableStyleId>{0505E3EF-67EA-436B-97B2-0124C06EBD24}</a:tableStyleId>
              </a:tblPr>
              <a:tblGrid>
                <a:gridCol w="551558"/>
                <a:gridCol w="551558"/>
                <a:gridCol w="1103118"/>
                <a:gridCol w="551558"/>
                <a:gridCol w="551558"/>
                <a:gridCol w="551558"/>
              </a:tblGrid>
              <a:tr h="370840">
                <a:tc>
                  <a:txBody>
                    <a:bodyPr/>
                    <a:lstStyle/>
                    <a:p>
                      <a:pPr algn="ctr"/>
                      <a:endParaRPr lang="en-US" dirty="0"/>
                    </a:p>
                  </a:txBody>
                  <a:tcPr/>
                </a:tc>
                <a:tc>
                  <a:txBody>
                    <a:bodyPr/>
                    <a:lstStyle/>
                    <a:p>
                      <a:pPr algn="ct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226561796"/>
              </p:ext>
            </p:extLst>
          </p:nvPr>
        </p:nvGraphicFramePr>
        <p:xfrm>
          <a:off x="2644747" y="4047105"/>
          <a:ext cx="3860908" cy="365760"/>
        </p:xfrm>
        <a:graphic>
          <a:graphicData uri="http://schemas.openxmlformats.org/drawingml/2006/table">
            <a:tbl>
              <a:tblPr bandRow="1">
                <a:tableStyleId>{21E4AEA4-8DFA-4A89-87EB-49C32662AFE0}</a:tableStyleId>
              </a:tblPr>
              <a:tblGrid>
                <a:gridCol w="551558"/>
                <a:gridCol w="551558"/>
                <a:gridCol w="1103118"/>
                <a:gridCol w="551558"/>
                <a:gridCol w="551558"/>
                <a:gridCol w="551558"/>
              </a:tblGrid>
              <a:tr h="248787">
                <a:tc>
                  <a:txBody>
                    <a:bodyPr/>
                    <a:lstStyle/>
                    <a:p>
                      <a:pPr algn="ctr"/>
                      <a:endParaRPr lang="en-US" dirty="0">
                        <a:solidFill>
                          <a:schemeClr val="tx1"/>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txBody>
                  <a:tcPr/>
                </a:tc>
                <a:tc>
                  <a:txBody>
                    <a:bodyPr/>
                    <a:lstStyle/>
                    <a:p>
                      <a:pPr algn="ctr"/>
                      <a:r>
                        <a:rPr lang="en-US" dirty="0" smtClean="0"/>
                        <a:t>…</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sp>
        <p:nvSpPr>
          <p:cNvPr id="9" name="TextBox 8"/>
          <p:cNvSpPr txBox="1"/>
          <p:nvPr/>
        </p:nvSpPr>
        <p:spPr>
          <a:xfrm>
            <a:off x="170417" y="3877521"/>
            <a:ext cx="2474330" cy="707886"/>
          </a:xfrm>
          <a:prstGeom prst="rect">
            <a:avLst/>
          </a:prstGeom>
          <a:noFill/>
        </p:spPr>
        <p:txBody>
          <a:bodyPr wrap="none" rtlCol="0">
            <a:spAutoFit/>
          </a:bodyPr>
          <a:lstStyle/>
          <a:p>
            <a:r>
              <a:rPr lang="en-US" sz="2000" dirty="0"/>
              <a:t>Phenotypes predicted</a:t>
            </a:r>
            <a:br>
              <a:rPr lang="en-US" sz="2000" dirty="0"/>
            </a:br>
            <a:r>
              <a:rPr lang="en-US" sz="2000" dirty="0"/>
              <a:t>for a genome</a:t>
            </a:r>
          </a:p>
        </p:txBody>
      </p:sp>
      <p:sp>
        <p:nvSpPr>
          <p:cNvPr id="10" name="TextBox 9"/>
          <p:cNvSpPr txBox="1"/>
          <p:nvPr/>
        </p:nvSpPr>
        <p:spPr>
          <a:xfrm>
            <a:off x="250594" y="3264867"/>
            <a:ext cx="2093241" cy="400110"/>
          </a:xfrm>
          <a:prstGeom prst="rect">
            <a:avLst/>
          </a:prstGeom>
          <a:noFill/>
        </p:spPr>
        <p:txBody>
          <a:bodyPr wrap="none" rtlCol="0">
            <a:spAutoFit/>
          </a:bodyPr>
          <a:lstStyle/>
          <a:p>
            <a:r>
              <a:rPr lang="en-US" sz="2000" dirty="0" smtClean="0"/>
              <a:t>Phenotypic profile</a:t>
            </a:r>
            <a:endParaRPr lang="en-US" sz="2000" dirty="0"/>
          </a:p>
        </p:txBody>
      </p:sp>
      <p:sp>
        <p:nvSpPr>
          <p:cNvPr id="26" name="TextBox 25"/>
          <p:cNvSpPr txBox="1"/>
          <p:nvPr/>
        </p:nvSpPr>
        <p:spPr>
          <a:xfrm>
            <a:off x="2672342" y="2162343"/>
            <a:ext cx="3570208" cy="400110"/>
          </a:xfrm>
          <a:prstGeom prst="rect">
            <a:avLst/>
          </a:prstGeom>
          <a:noFill/>
        </p:spPr>
        <p:txBody>
          <a:bodyPr wrap="none" rtlCol="0">
            <a:spAutoFit/>
          </a:bodyPr>
          <a:lstStyle/>
          <a:p>
            <a:r>
              <a:rPr lang="en-US" sz="2000" b="1" smtClean="0">
                <a:solidFill>
                  <a:schemeClr val="tx1">
                    <a:lumMod val="50000"/>
                    <a:lumOff val="50000"/>
                  </a:schemeClr>
                </a:solidFill>
              </a:rPr>
              <a:t>Best GIBI-predicted phenotypes</a:t>
            </a:r>
            <a:endParaRPr lang="en-US" sz="2000" b="1" dirty="0">
              <a:solidFill>
                <a:schemeClr val="tx1">
                  <a:lumMod val="50000"/>
                  <a:lumOff val="50000"/>
                </a:schemeClr>
              </a:solidFill>
            </a:endParaRPr>
          </a:p>
        </p:txBody>
      </p:sp>
      <p:sp>
        <p:nvSpPr>
          <p:cNvPr id="25" name="Left Bracket 24"/>
          <p:cNvSpPr/>
          <p:nvPr/>
        </p:nvSpPr>
        <p:spPr>
          <a:xfrm rot="5400000">
            <a:off x="4460838" y="1071698"/>
            <a:ext cx="172031" cy="3868825"/>
          </a:xfrm>
          <a:prstGeom prst="leftBracket">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TextBox 2"/>
          <p:cNvSpPr txBox="1"/>
          <p:nvPr/>
        </p:nvSpPr>
        <p:spPr>
          <a:xfrm>
            <a:off x="4241036" y="2562745"/>
            <a:ext cx="418654" cy="369332"/>
          </a:xfrm>
          <a:prstGeom prst="rect">
            <a:avLst/>
          </a:prstGeom>
          <a:noFill/>
        </p:spPr>
        <p:txBody>
          <a:bodyPr wrap="none" rtlCol="0">
            <a:spAutoFit/>
          </a:bodyPr>
          <a:lstStyle/>
          <a:p>
            <a:r>
              <a:rPr lang="en-US"/>
              <a:t>18</a:t>
            </a:r>
          </a:p>
        </p:txBody>
      </p:sp>
      <p:sp>
        <p:nvSpPr>
          <p:cNvPr id="12" name="TextBox 11"/>
          <p:cNvSpPr txBox="1"/>
          <p:nvPr/>
        </p:nvSpPr>
        <p:spPr>
          <a:xfrm>
            <a:off x="5730176" y="1869053"/>
            <a:ext cx="3638456" cy="307777"/>
          </a:xfrm>
          <a:prstGeom prst="rect">
            <a:avLst/>
          </a:prstGeom>
          <a:noFill/>
          <a:ln w="19050">
            <a:noFill/>
          </a:ln>
        </p:spPr>
        <p:txBody>
          <a:bodyPr wrap="square" rtlCol="0">
            <a:spAutoFit/>
          </a:bodyPr>
          <a:lstStyle/>
          <a:p>
            <a:r>
              <a:rPr lang="en-US" sz="1400" dirty="0" smtClean="0"/>
              <a:t>Blood groups, Maleness, Hair color, Eye color</a:t>
            </a:r>
          </a:p>
        </p:txBody>
      </p:sp>
      <p:graphicFrame>
        <p:nvGraphicFramePr>
          <p:cNvPr id="13" name="Table 12"/>
          <p:cNvGraphicFramePr>
            <a:graphicFrameLocks noGrp="1"/>
          </p:cNvGraphicFramePr>
          <p:nvPr>
            <p:extLst>
              <p:ext uri="{D42A27DB-BD31-4B8C-83A1-F6EECF244321}">
                <p14:modId xmlns:p14="http://schemas.microsoft.com/office/powerpoint/2010/main" val="2096003440"/>
              </p:ext>
            </p:extLst>
          </p:nvPr>
        </p:nvGraphicFramePr>
        <p:xfrm>
          <a:off x="6493461" y="4046846"/>
          <a:ext cx="2181845" cy="365760"/>
        </p:xfrm>
        <a:graphic>
          <a:graphicData uri="http://schemas.openxmlformats.org/drawingml/2006/table">
            <a:tbl>
              <a:tblPr bandRow="1">
                <a:tableStyleId>{21E4AEA4-8DFA-4A89-87EB-49C32662AFE0}</a:tableStyleId>
              </a:tblPr>
              <a:tblGrid>
                <a:gridCol w="409096"/>
                <a:gridCol w="1227288"/>
                <a:gridCol w="545461"/>
              </a:tblGrid>
              <a:tr h="274320">
                <a:tc>
                  <a:txBody>
                    <a:bodyPr/>
                    <a:lstStyle/>
                    <a:p>
                      <a:pPr algn="ctr"/>
                      <a:endParaRPr lang="en-US" dirty="0">
                        <a:solidFill>
                          <a:schemeClr val="tx1"/>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txBody>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294776711"/>
              </p:ext>
            </p:extLst>
          </p:nvPr>
        </p:nvGraphicFramePr>
        <p:xfrm>
          <a:off x="6481201" y="3305302"/>
          <a:ext cx="2181845" cy="365760"/>
        </p:xfrm>
        <a:graphic>
          <a:graphicData uri="http://schemas.openxmlformats.org/drawingml/2006/table">
            <a:tbl>
              <a:tblPr firstRow="1" bandRow="1">
                <a:tableStyleId>{0505E3EF-67EA-436B-97B2-0124C06EBD24}</a:tableStyleId>
              </a:tblPr>
              <a:tblGrid>
                <a:gridCol w="409096"/>
                <a:gridCol w="1227288"/>
                <a:gridCol w="545461"/>
              </a:tblGrid>
              <a:tr h="365760">
                <a:tc>
                  <a:txBody>
                    <a:bodyPr/>
                    <a:lstStyle/>
                    <a:p>
                      <a:pPr algn="ct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a:t>
                      </a:r>
                      <a:endParaRPr lang="en-US" dirty="0"/>
                    </a:p>
                  </a:txBody>
                  <a:tcPr/>
                </a:tc>
                <a:tc>
                  <a:txBody>
                    <a:bodyPr/>
                    <a:lstStyle/>
                    <a:p>
                      <a:pPr algn="ctr"/>
                      <a:endParaRPr lang="en-US" dirty="0"/>
                    </a:p>
                  </a:txBody>
                  <a:tcPr/>
                </a:tc>
              </a:tr>
            </a:tbl>
          </a:graphicData>
        </a:graphic>
      </p:graphicFrame>
      <p:sp>
        <p:nvSpPr>
          <p:cNvPr id="15" name="Left Bracket 14"/>
          <p:cNvSpPr/>
          <p:nvPr/>
        </p:nvSpPr>
        <p:spPr>
          <a:xfrm rot="16200000" flipV="1">
            <a:off x="7498681" y="3580023"/>
            <a:ext cx="172029" cy="2182795"/>
          </a:xfrm>
          <a:prstGeom prst="leftBracket">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Left Bracket 15"/>
          <p:cNvSpPr/>
          <p:nvPr/>
        </p:nvSpPr>
        <p:spPr>
          <a:xfrm rot="5400000">
            <a:off x="7537958" y="1953993"/>
            <a:ext cx="180162" cy="2096108"/>
          </a:xfrm>
          <a:prstGeom prst="leftBracket">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p:cNvSpPr txBox="1"/>
          <p:nvPr/>
        </p:nvSpPr>
        <p:spPr>
          <a:xfrm>
            <a:off x="6520085" y="2176830"/>
            <a:ext cx="2504114" cy="400110"/>
          </a:xfrm>
          <a:prstGeom prst="rect">
            <a:avLst/>
          </a:prstGeom>
          <a:noFill/>
        </p:spPr>
        <p:txBody>
          <a:bodyPr wrap="square" rtlCol="0">
            <a:spAutoFit/>
          </a:bodyPr>
          <a:lstStyle/>
          <a:p>
            <a:r>
              <a:rPr lang="en-US" sz="2000" dirty="0" smtClean="0"/>
              <a:t>Auxilliary phenotypes</a:t>
            </a:r>
            <a:endParaRPr lang="en-US" sz="2000" dirty="0"/>
          </a:p>
        </p:txBody>
      </p:sp>
      <p:sp>
        <p:nvSpPr>
          <p:cNvPr id="18" name="TextBox 17"/>
          <p:cNvSpPr txBox="1"/>
          <p:nvPr/>
        </p:nvSpPr>
        <p:spPr>
          <a:xfrm>
            <a:off x="6422961" y="1417638"/>
            <a:ext cx="2139829" cy="400110"/>
          </a:xfrm>
          <a:prstGeom prst="rect">
            <a:avLst/>
          </a:prstGeom>
          <a:noFill/>
        </p:spPr>
        <p:txBody>
          <a:bodyPr wrap="square" rtlCol="0">
            <a:spAutoFit/>
          </a:bodyPr>
          <a:lstStyle/>
          <a:p>
            <a:r>
              <a:rPr lang="en-US" sz="2000" dirty="0" smtClean="0"/>
              <a:t>PGP public profiles</a:t>
            </a:r>
            <a:endParaRPr lang="en-US" sz="2000" dirty="0"/>
          </a:p>
        </p:txBody>
      </p:sp>
      <p:sp>
        <p:nvSpPr>
          <p:cNvPr id="19" name="TextBox 18"/>
          <p:cNvSpPr txBox="1"/>
          <p:nvPr/>
        </p:nvSpPr>
        <p:spPr>
          <a:xfrm>
            <a:off x="7475730" y="2487136"/>
            <a:ext cx="418654" cy="369332"/>
          </a:xfrm>
          <a:prstGeom prst="rect">
            <a:avLst/>
          </a:prstGeom>
          <a:noFill/>
        </p:spPr>
        <p:txBody>
          <a:bodyPr wrap="none" rtlCol="0">
            <a:spAutoFit/>
          </a:bodyPr>
          <a:lstStyle/>
          <a:p>
            <a:r>
              <a:rPr lang="en-US"/>
              <a:t>10</a:t>
            </a:r>
          </a:p>
        </p:txBody>
      </p:sp>
      <p:sp>
        <p:nvSpPr>
          <p:cNvPr id="20" name="TextBox 19"/>
          <p:cNvSpPr txBox="1"/>
          <p:nvPr/>
        </p:nvSpPr>
        <p:spPr>
          <a:xfrm>
            <a:off x="6690161" y="4885838"/>
            <a:ext cx="2151475" cy="707886"/>
          </a:xfrm>
          <a:prstGeom prst="rect">
            <a:avLst/>
          </a:prstGeom>
          <a:noFill/>
        </p:spPr>
        <p:txBody>
          <a:bodyPr wrap="none" rtlCol="0">
            <a:spAutoFit/>
          </a:bodyPr>
          <a:lstStyle/>
          <a:p>
            <a:r>
              <a:rPr lang="en-US" sz="2000" dirty="0" smtClean="0"/>
              <a:t>SNP sets, Chr Y,</a:t>
            </a:r>
            <a:br>
              <a:rPr lang="en-US" sz="2000" dirty="0" smtClean="0"/>
            </a:br>
            <a:r>
              <a:rPr lang="en-US" sz="2000" dirty="0" smtClean="0"/>
              <a:t>HirisPlex algorithm</a:t>
            </a:r>
            <a:endParaRPr lang="en-US" sz="2000" dirty="0"/>
          </a:p>
        </p:txBody>
      </p:sp>
      <p:pic>
        <p:nvPicPr>
          <p:cNvPr id="22" name="Picture 21" descr="Figure5.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3984" y="4757435"/>
            <a:ext cx="2021170" cy="1515878"/>
          </a:xfrm>
          <a:prstGeom prst="rect">
            <a:avLst/>
          </a:prstGeom>
          <a:ln>
            <a:noFill/>
          </a:ln>
        </p:spPr>
      </p:pic>
      <p:sp>
        <p:nvSpPr>
          <p:cNvPr id="23" name="Left Bracket 22"/>
          <p:cNvSpPr/>
          <p:nvPr/>
        </p:nvSpPr>
        <p:spPr>
          <a:xfrm rot="16200000" flipV="1">
            <a:off x="4436215" y="2782672"/>
            <a:ext cx="195276" cy="3778214"/>
          </a:xfrm>
          <a:prstGeom prst="leftBracket">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2079630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9" name="Content Placeholder 8"/>
          <p:cNvSpPr>
            <a:spLocks noGrp="1"/>
          </p:cNvSpPr>
          <p:nvPr>
            <p:ph sz="half" idx="2"/>
          </p:nvPr>
        </p:nvSpPr>
        <p:spPr>
          <a:xfrm>
            <a:off x="4324905" y="1600200"/>
            <a:ext cx="4361895" cy="4857912"/>
          </a:xfrm>
        </p:spPr>
        <p:txBody>
          <a:bodyPr/>
          <a:lstStyle/>
          <a:p>
            <a:r>
              <a:rPr lang="en-US"/>
              <a:t>Multinomial logistic regression model based on genotypes of a selected set of SNPs</a:t>
            </a:r>
          </a:p>
          <a:p>
            <a:r>
              <a:rPr lang="en-US"/>
              <a:t>Numeric values for eye color and hair color descriptions provided as part of PGP public profiles</a:t>
            </a:r>
          </a:p>
        </p:txBody>
      </p:sp>
      <p:pic>
        <p:nvPicPr>
          <p:cNvPr id="5" name="Picture 4"/>
          <p:cNvPicPr>
            <a:picLocks noChangeAspect="1"/>
          </p:cNvPicPr>
          <p:nvPr/>
        </p:nvPicPr>
        <p:blipFill>
          <a:blip r:embed="rId2"/>
          <a:stretch>
            <a:fillRect/>
          </a:stretch>
        </p:blipFill>
        <p:spPr>
          <a:xfrm>
            <a:off x="251959" y="1321789"/>
            <a:ext cx="3153950" cy="4658836"/>
          </a:xfrm>
          <a:prstGeom prst="rect">
            <a:avLst/>
          </a:prstGeom>
        </p:spPr>
      </p:pic>
      <p:pic>
        <p:nvPicPr>
          <p:cNvPr id="2" name="Picture 1" descr="Screen Shot 2016-03-13 at 5.17.02 PM.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560" y="211372"/>
            <a:ext cx="7272071" cy="1131211"/>
          </a:xfrm>
          <a:prstGeom prst="rect">
            <a:avLst/>
          </a:prstGeom>
        </p:spPr>
      </p:pic>
    </p:spTree>
    <p:extLst>
      <p:ext uri="{BB962C8B-B14F-4D97-AF65-F5344CB8AC3E}">
        <p14:creationId xmlns:p14="http://schemas.microsoft.com/office/powerpoint/2010/main" val="185235606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Matching algorithm considers predicted ancestry</a:t>
            </a:r>
          </a:p>
        </p:txBody>
      </p:sp>
      <p:graphicFrame>
        <p:nvGraphicFramePr>
          <p:cNvPr id="5" name="Table 4"/>
          <p:cNvGraphicFramePr>
            <a:graphicFrameLocks noGrp="1"/>
          </p:cNvGraphicFramePr>
          <p:nvPr>
            <p:extLst>
              <p:ext uri="{D42A27DB-BD31-4B8C-83A1-F6EECF244321}">
                <p14:modId xmlns:p14="http://schemas.microsoft.com/office/powerpoint/2010/main" val="498367088"/>
              </p:ext>
            </p:extLst>
          </p:nvPr>
        </p:nvGraphicFramePr>
        <p:xfrm>
          <a:off x="2826463" y="2272059"/>
          <a:ext cx="5236171" cy="370840"/>
        </p:xfrm>
        <a:graphic>
          <a:graphicData uri="http://schemas.openxmlformats.org/drawingml/2006/table">
            <a:tbl>
              <a:tblPr firstRow="1" bandRow="1">
                <a:tableStyleId>{0505E3EF-67EA-436B-97B2-0124C06EBD24}</a:tableStyleId>
              </a:tblPr>
              <a:tblGrid>
                <a:gridCol w="872695"/>
                <a:gridCol w="872695"/>
                <a:gridCol w="1745391"/>
                <a:gridCol w="872695"/>
                <a:gridCol w="872695"/>
              </a:tblGrid>
              <a:tr h="370840">
                <a:tc>
                  <a:txBody>
                    <a:bodyPr/>
                    <a:lstStyle/>
                    <a:p>
                      <a:pPr algn="ctr"/>
                      <a:endParaRPr lang="en-US" dirty="0"/>
                    </a:p>
                  </a:txBody>
                  <a:tcPr/>
                </a:tc>
                <a:tc>
                  <a:txBody>
                    <a:bodyPr/>
                    <a:lstStyle/>
                    <a:p>
                      <a:pPr algn="ctr"/>
                      <a:endParaRPr lang="en-US" dirty="0"/>
                    </a:p>
                  </a:txBody>
                  <a:tcPr/>
                </a:tc>
                <a:tc>
                  <a:txBody>
                    <a:bodyPr/>
                    <a:lstStyle/>
                    <a:p>
                      <a:pPr algn="ctr"/>
                      <a:r>
                        <a:rPr lang="en-US" dirty="0" smtClean="0"/>
                        <a:t>…</a:t>
                      </a:r>
                      <a:endParaRPr lang="en-US" dirty="0"/>
                    </a:p>
                  </a:txBody>
                  <a:tcPr/>
                </a:tc>
                <a:tc>
                  <a:txBody>
                    <a:bodyPr/>
                    <a:lstStyle/>
                    <a:p>
                      <a:pPr algn="ctr"/>
                      <a:endParaRPr lang="en-US" dirty="0"/>
                    </a:p>
                  </a:txBody>
                  <a:tcPr/>
                </a:tc>
                <a:tc>
                  <a:txBody>
                    <a:bodyPr/>
                    <a:lstStyle/>
                    <a:p>
                      <a:pPr algn="ctr"/>
                      <a:endParaRPr lang="en-US"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32530117"/>
              </p:ext>
            </p:extLst>
          </p:nvPr>
        </p:nvGraphicFramePr>
        <p:xfrm>
          <a:off x="2826463" y="2906875"/>
          <a:ext cx="5236170" cy="392820"/>
        </p:xfrm>
        <a:graphic>
          <a:graphicData uri="http://schemas.openxmlformats.org/drawingml/2006/table">
            <a:tbl>
              <a:tblPr bandRow="1">
                <a:tableStyleId>{21E4AEA4-8DFA-4A89-87EB-49C32662AFE0}</a:tableStyleId>
              </a:tblPr>
              <a:tblGrid>
                <a:gridCol w="872695"/>
                <a:gridCol w="872695"/>
                <a:gridCol w="1745390"/>
                <a:gridCol w="872695"/>
                <a:gridCol w="872695"/>
              </a:tblGrid>
              <a:tr h="392820">
                <a:tc>
                  <a:txBody>
                    <a:bodyPr/>
                    <a:lstStyle/>
                    <a:p>
                      <a:pPr algn="ctr"/>
                      <a:endParaRPr lang="en-US" dirty="0">
                        <a:solidFill>
                          <a:schemeClr val="tx1"/>
                        </a:solidFill>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effectLst/>
                        <a:latin typeface="+mn-lt"/>
                        <a:ea typeface="+mn-ea"/>
                        <a:cs typeface="+mn-cs"/>
                      </a:endParaRPr>
                    </a:p>
                  </a:txBody>
                  <a:tcPr/>
                </a:tc>
                <a:tc>
                  <a:txBody>
                    <a:bodyPr/>
                    <a:lstStyle/>
                    <a:p>
                      <a:pPr algn="ctr"/>
                      <a:r>
                        <a:rPr lang="en-US" dirty="0" smtClean="0"/>
                        <a:t>…</a:t>
                      </a:r>
                      <a:endParaRPr lang="en-US" dirty="0">
                        <a:solidFill>
                          <a:schemeClr val="tx1"/>
                        </a:solidFill>
                      </a:endParaRPr>
                    </a:p>
                  </a:txBody>
                  <a:tcPr/>
                </a:tc>
                <a:tc>
                  <a:txBody>
                    <a:bodyPr/>
                    <a:lstStyle/>
                    <a:p>
                      <a:pPr algn="ctr"/>
                      <a:endParaRPr lang="en-US" dirty="0">
                        <a:solidFill>
                          <a:schemeClr val="tx1"/>
                        </a:solidFill>
                      </a:endParaRPr>
                    </a:p>
                  </a:txBody>
                  <a:tcPr/>
                </a:tc>
                <a:tc>
                  <a:txBody>
                    <a:bodyPr/>
                    <a:lstStyle/>
                    <a:p>
                      <a:pPr algn="ctr"/>
                      <a:endParaRPr lang="en-US" dirty="0">
                        <a:solidFill>
                          <a:schemeClr val="tx1"/>
                        </a:solidFill>
                      </a:endParaRPr>
                    </a:p>
                  </a:txBody>
                  <a:tcPr/>
                </a:tc>
              </a:tr>
            </a:tbl>
          </a:graphicData>
        </a:graphic>
      </p:graphicFrame>
      <p:sp>
        <p:nvSpPr>
          <p:cNvPr id="7" name="TextBox 6"/>
          <p:cNvSpPr txBox="1"/>
          <p:nvPr/>
        </p:nvSpPr>
        <p:spPr>
          <a:xfrm>
            <a:off x="255747" y="2793888"/>
            <a:ext cx="2474330" cy="707886"/>
          </a:xfrm>
          <a:prstGeom prst="rect">
            <a:avLst/>
          </a:prstGeom>
          <a:noFill/>
        </p:spPr>
        <p:txBody>
          <a:bodyPr wrap="none" rtlCol="0">
            <a:spAutoFit/>
          </a:bodyPr>
          <a:lstStyle/>
          <a:p>
            <a:r>
              <a:rPr lang="en-US" sz="2000" dirty="0"/>
              <a:t>Phenotypes predicted</a:t>
            </a:r>
            <a:br>
              <a:rPr lang="en-US" sz="2000" dirty="0"/>
            </a:br>
            <a:r>
              <a:rPr lang="en-US" sz="2000" dirty="0"/>
              <a:t>for a genome</a:t>
            </a:r>
          </a:p>
        </p:txBody>
      </p:sp>
      <p:sp>
        <p:nvSpPr>
          <p:cNvPr id="8" name="TextBox 7"/>
          <p:cNvSpPr txBox="1"/>
          <p:nvPr/>
        </p:nvSpPr>
        <p:spPr>
          <a:xfrm>
            <a:off x="335924" y="2181234"/>
            <a:ext cx="2093241" cy="400110"/>
          </a:xfrm>
          <a:prstGeom prst="rect">
            <a:avLst/>
          </a:prstGeom>
          <a:noFill/>
        </p:spPr>
        <p:txBody>
          <a:bodyPr wrap="none" rtlCol="0">
            <a:spAutoFit/>
          </a:bodyPr>
          <a:lstStyle/>
          <a:p>
            <a:r>
              <a:rPr lang="en-US" sz="2000" dirty="0" smtClean="0"/>
              <a:t>Phenotypic profile</a:t>
            </a:r>
            <a:endParaRPr lang="en-US" sz="2000" dirty="0"/>
          </a:p>
        </p:txBody>
      </p:sp>
      <p:sp>
        <p:nvSpPr>
          <p:cNvPr id="9" name="TextBox 8"/>
          <p:cNvSpPr txBox="1"/>
          <p:nvPr/>
        </p:nvSpPr>
        <p:spPr>
          <a:xfrm>
            <a:off x="4565335" y="1681945"/>
            <a:ext cx="1734444" cy="400110"/>
          </a:xfrm>
          <a:prstGeom prst="rect">
            <a:avLst/>
          </a:prstGeom>
          <a:noFill/>
        </p:spPr>
        <p:txBody>
          <a:bodyPr wrap="none" rtlCol="0">
            <a:spAutoFit/>
          </a:bodyPr>
          <a:lstStyle/>
          <a:p>
            <a:r>
              <a:rPr lang="en-US" sz="2000" smtClean="0"/>
              <a:t>29 phenotypes</a:t>
            </a:r>
            <a:endParaRPr lang="en-US" sz="2000" dirty="0"/>
          </a:p>
        </p:txBody>
      </p:sp>
      <p:pic>
        <p:nvPicPr>
          <p:cNvPr id="16" name="Picture 15"/>
          <p:cNvPicPr>
            <a:picLocks noChangeAspect="1"/>
          </p:cNvPicPr>
          <p:nvPr/>
        </p:nvPicPr>
        <p:blipFill rotWithShape="1">
          <a:blip r:embed="rId2"/>
          <a:srcRect l="28144" t="2131" r="29041" b="13378"/>
          <a:stretch/>
        </p:blipFill>
        <p:spPr>
          <a:xfrm>
            <a:off x="3750670" y="5283939"/>
            <a:ext cx="5472716" cy="1199982"/>
          </a:xfrm>
          <a:prstGeom prst="rect">
            <a:avLst/>
          </a:prstGeom>
        </p:spPr>
      </p:pic>
      <p:sp>
        <p:nvSpPr>
          <p:cNvPr id="17" name="TextBox 16"/>
          <p:cNvSpPr txBox="1"/>
          <p:nvPr/>
        </p:nvSpPr>
        <p:spPr>
          <a:xfrm>
            <a:off x="5464863" y="4161348"/>
            <a:ext cx="3679137" cy="954107"/>
          </a:xfrm>
          <a:prstGeom prst="rect">
            <a:avLst/>
          </a:prstGeom>
          <a:noFill/>
        </p:spPr>
        <p:txBody>
          <a:bodyPr wrap="none" rtlCol="0">
            <a:spAutoFit/>
          </a:bodyPr>
          <a:lstStyle/>
          <a:p>
            <a:r>
              <a:rPr lang="en-US" sz="2800"/>
              <a:t>Likelihood that </a:t>
            </a:r>
            <a:r>
              <a:rPr lang="en-US" sz="2800" b="1">
                <a:solidFill>
                  <a:schemeClr val="accent3">
                    <a:lumMod val="75000"/>
                  </a:schemeClr>
                </a:solidFill>
              </a:rPr>
              <a:t>profile k</a:t>
            </a:r>
          </a:p>
          <a:p>
            <a:r>
              <a:rPr lang="en-US" sz="2800"/>
              <a:t>is a match to</a:t>
            </a:r>
            <a:r>
              <a:rPr lang="en-US" sz="2800">
                <a:solidFill>
                  <a:srgbClr val="FF0000"/>
                </a:solidFill>
              </a:rPr>
              <a:t> </a:t>
            </a:r>
            <a:r>
              <a:rPr lang="en-US" sz="2800" b="1">
                <a:solidFill>
                  <a:srgbClr val="FF0000"/>
                </a:solidFill>
              </a:rPr>
              <a:t>genome i</a:t>
            </a:r>
          </a:p>
        </p:txBody>
      </p:sp>
      <p:pic>
        <p:nvPicPr>
          <p:cNvPr id="18" name="Picture 17"/>
          <p:cNvPicPr>
            <a:picLocks noChangeAspect="1"/>
          </p:cNvPicPr>
          <p:nvPr/>
        </p:nvPicPr>
        <p:blipFill rotWithShape="1">
          <a:blip r:embed="rId3"/>
          <a:srcRect t="-142" r="70395" b="1"/>
          <a:stretch/>
        </p:blipFill>
        <p:spPr>
          <a:xfrm>
            <a:off x="2954587" y="2906875"/>
            <a:ext cx="3439462" cy="745776"/>
          </a:xfrm>
          <a:prstGeom prst="rect">
            <a:avLst/>
          </a:prstGeom>
        </p:spPr>
      </p:pic>
      <p:sp>
        <p:nvSpPr>
          <p:cNvPr id="19" name="TextBox 18"/>
          <p:cNvSpPr txBox="1"/>
          <p:nvPr/>
        </p:nvSpPr>
        <p:spPr>
          <a:xfrm>
            <a:off x="507845" y="3684295"/>
            <a:ext cx="4606069" cy="1477328"/>
          </a:xfrm>
          <a:prstGeom prst="rect">
            <a:avLst/>
          </a:prstGeom>
          <a:noFill/>
          <a:ln w="38100" cmpd="sng">
            <a:solidFill>
              <a:srgbClr val="7F7F7F"/>
            </a:solidFill>
          </a:ln>
        </p:spPr>
        <p:txBody>
          <a:bodyPr wrap="none" rtlCol="0">
            <a:spAutoFit/>
          </a:bodyPr>
          <a:lstStyle/>
          <a:p>
            <a:r>
              <a:rPr lang="en-US" dirty="0" err="1" smtClean="0"/>
              <a:t>i</a:t>
            </a:r>
            <a:r>
              <a:rPr lang="en-US" dirty="0" smtClean="0"/>
              <a:t> : indexes genomes [1,23]</a:t>
            </a:r>
          </a:p>
          <a:p>
            <a:r>
              <a:rPr lang="en-US" dirty="0" smtClean="0"/>
              <a:t>j:  indexes phenotypes [1,28]</a:t>
            </a:r>
          </a:p>
          <a:p>
            <a:r>
              <a:rPr lang="en-US" dirty="0" smtClean="0"/>
              <a:t>k: indexes profiles [1,101]</a:t>
            </a:r>
          </a:p>
          <a:p>
            <a:r>
              <a:rPr lang="en-US" dirty="0" smtClean="0"/>
              <a:t>X: binary random variable for phenotype status</a:t>
            </a:r>
          </a:p>
          <a:p>
            <a:r>
              <a:rPr lang="en-US" dirty="0" smtClean="0"/>
              <a:t>Y: posterior probability of a phenotype</a:t>
            </a:r>
            <a:endParaRPr lang="en-US" dirty="0"/>
          </a:p>
        </p:txBody>
      </p:sp>
      <p:pic>
        <p:nvPicPr>
          <p:cNvPr id="20" name="Picture 19"/>
          <p:cNvPicPr>
            <a:picLocks noChangeAspect="1"/>
          </p:cNvPicPr>
          <p:nvPr/>
        </p:nvPicPr>
        <p:blipFill rotWithShape="1">
          <a:blip r:embed="rId4"/>
          <a:srcRect r="69968" b="16717"/>
          <a:stretch/>
        </p:blipFill>
        <p:spPr>
          <a:xfrm>
            <a:off x="2981089" y="2320392"/>
            <a:ext cx="3412960" cy="586483"/>
          </a:xfrm>
          <a:prstGeom prst="rect">
            <a:avLst/>
          </a:prstGeom>
        </p:spPr>
      </p:pic>
      <p:sp>
        <p:nvSpPr>
          <p:cNvPr id="13" name="TextBox 12"/>
          <p:cNvSpPr txBox="1"/>
          <p:nvPr/>
        </p:nvSpPr>
        <p:spPr>
          <a:xfrm>
            <a:off x="3856182" y="3707386"/>
            <a:ext cx="1165253" cy="369332"/>
          </a:xfrm>
          <a:prstGeom prst="rect">
            <a:avLst/>
          </a:prstGeom>
          <a:noFill/>
        </p:spPr>
        <p:txBody>
          <a:bodyPr wrap="none" rtlCol="0">
            <a:spAutoFit/>
          </a:bodyPr>
          <a:lstStyle/>
          <a:p>
            <a:r>
              <a:rPr lang="en-US"/>
              <a:t>CAGI 2015</a:t>
            </a:r>
          </a:p>
        </p:txBody>
      </p:sp>
    </p:spTree>
    <p:extLst>
      <p:ext uri="{BB962C8B-B14F-4D97-AF65-F5344CB8AC3E}">
        <p14:creationId xmlns:p14="http://schemas.microsoft.com/office/powerpoint/2010/main" val="363882407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390467" cy="1143000"/>
          </a:xfrm>
        </p:spPr>
        <p:txBody>
          <a:bodyPr>
            <a:noAutofit/>
          </a:bodyPr>
          <a:lstStyle/>
          <a:p>
            <a:r>
              <a:rPr lang="en-US" sz="3800"/>
              <a:t>Predicting ancestry of PGP genomes and 1417 HapMap samples</a:t>
            </a:r>
          </a:p>
        </p:txBody>
      </p:sp>
      <p:sp>
        <p:nvSpPr>
          <p:cNvPr id="5" name="TextBox 4"/>
          <p:cNvSpPr txBox="1"/>
          <p:nvPr/>
        </p:nvSpPr>
        <p:spPr>
          <a:xfrm>
            <a:off x="295562" y="2386689"/>
            <a:ext cx="4576619" cy="3970318"/>
          </a:xfrm>
          <a:prstGeom prst="rect">
            <a:avLst/>
          </a:prstGeom>
          <a:noFill/>
        </p:spPr>
        <p:txBody>
          <a:bodyPr wrap="square" rtlCol="0">
            <a:spAutoFit/>
          </a:bodyPr>
          <a:lstStyle/>
          <a:p>
            <a:r>
              <a:rPr lang="en-US" sz="2800"/>
              <a:t>ADMIXTURE used to predict</a:t>
            </a:r>
          </a:p>
          <a:p>
            <a:r>
              <a:rPr lang="en-US" sz="2800"/>
              <a:t>underlying admixture</a:t>
            </a:r>
            <a:br>
              <a:rPr lang="en-US" sz="2800"/>
            </a:br>
            <a:r>
              <a:rPr lang="en-US" sz="2800"/>
              <a:t>proportions from sample</a:t>
            </a:r>
          </a:p>
          <a:p>
            <a:r>
              <a:rPr lang="en-US" sz="2800"/>
              <a:t>genotypes</a:t>
            </a:r>
          </a:p>
          <a:p>
            <a:r>
              <a:rPr lang="en-US" sz="2800"/>
              <a:t/>
            </a:r>
            <a:br>
              <a:rPr lang="en-US" sz="2800"/>
            </a:br>
            <a:r>
              <a:rPr lang="en-US" sz="2800"/>
              <a:t>PGP genomes assigned</a:t>
            </a:r>
          </a:p>
          <a:p>
            <a:r>
              <a:rPr lang="en-US" sz="2800">
                <a:solidFill>
                  <a:srgbClr val="000000"/>
                </a:solidFill>
              </a:rPr>
              <a:t>to the ancestral group of</a:t>
            </a:r>
            <a:br>
              <a:rPr lang="en-US" sz="2800">
                <a:solidFill>
                  <a:srgbClr val="000000"/>
                </a:solidFill>
              </a:rPr>
            </a:br>
            <a:r>
              <a:rPr lang="en-US" sz="2800">
                <a:solidFill>
                  <a:srgbClr val="000000"/>
                </a:solidFill>
              </a:rPr>
              <a:t>nearest </a:t>
            </a:r>
            <a:r>
              <a:rPr lang="en-US" sz="2800" i="1">
                <a:solidFill>
                  <a:srgbClr val="000000"/>
                </a:solidFill>
              </a:rPr>
              <a:t>k=20 </a:t>
            </a:r>
            <a:r>
              <a:rPr lang="en-US" sz="2800">
                <a:solidFill>
                  <a:srgbClr val="000000"/>
                </a:solidFill>
              </a:rPr>
              <a:t>HapMap </a:t>
            </a:r>
            <a:br>
              <a:rPr lang="en-US" sz="2800">
                <a:solidFill>
                  <a:srgbClr val="000000"/>
                </a:solidFill>
              </a:rPr>
            </a:br>
            <a:r>
              <a:rPr lang="en-US" sz="2800">
                <a:solidFill>
                  <a:srgbClr val="000000"/>
                </a:solidFill>
              </a:rPr>
              <a:t>neighbors </a:t>
            </a:r>
          </a:p>
        </p:txBody>
      </p:sp>
      <p:pic>
        <p:nvPicPr>
          <p:cNvPr id="3" name="Picture 2" descr="Screen Shot 2016-03-14 at 9.48.44 PM.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563" y="1590820"/>
            <a:ext cx="5264727" cy="732364"/>
          </a:xfrm>
          <a:prstGeom prst="rect">
            <a:avLst/>
          </a:prstGeom>
        </p:spPr>
      </p:pic>
      <p:pic>
        <p:nvPicPr>
          <p:cNvPr id="6" name="Picture 5"/>
          <p:cNvPicPr>
            <a:picLocks noChangeAspect="1"/>
          </p:cNvPicPr>
          <p:nvPr/>
        </p:nvPicPr>
        <p:blipFill>
          <a:blip r:embed="rId3"/>
          <a:stretch>
            <a:fillRect/>
          </a:stretch>
        </p:blipFill>
        <p:spPr>
          <a:xfrm>
            <a:off x="4582828" y="1984494"/>
            <a:ext cx="4277147" cy="4137891"/>
          </a:xfrm>
          <a:prstGeom prst="rect">
            <a:avLst/>
          </a:prstGeom>
        </p:spPr>
      </p:pic>
    </p:spTree>
    <p:extLst>
      <p:ext uri="{BB962C8B-B14F-4D97-AF65-F5344CB8AC3E}">
        <p14:creationId xmlns:p14="http://schemas.microsoft.com/office/powerpoint/2010/main" val="429694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Matching algorithm considers predicted ancestry</a:t>
            </a:r>
          </a:p>
        </p:txBody>
      </p:sp>
      <p:sp>
        <p:nvSpPr>
          <p:cNvPr id="12" name="TextBox 11"/>
          <p:cNvSpPr txBox="1"/>
          <p:nvPr/>
        </p:nvSpPr>
        <p:spPr>
          <a:xfrm>
            <a:off x="4900418" y="2325474"/>
            <a:ext cx="3679137" cy="954107"/>
          </a:xfrm>
          <a:prstGeom prst="rect">
            <a:avLst/>
          </a:prstGeom>
          <a:noFill/>
        </p:spPr>
        <p:txBody>
          <a:bodyPr wrap="none" rtlCol="0">
            <a:spAutoFit/>
          </a:bodyPr>
          <a:lstStyle/>
          <a:p>
            <a:r>
              <a:rPr lang="en-US" sz="2800"/>
              <a:t>Likelihood that </a:t>
            </a:r>
            <a:r>
              <a:rPr lang="en-US" sz="2800" b="1">
                <a:solidFill>
                  <a:schemeClr val="accent3">
                    <a:lumMod val="75000"/>
                  </a:schemeClr>
                </a:solidFill>
              </a:rPr>
              <a:t>profile k</a:t>
            </a:r>
          </a:p>
          <a:p>
            <a:r>
              <a:rPr lang="en-US" sz="2800"/>
              <a:t>is a match to</a:t>
            </a:r>
            <a:r>
              <a:rPr lang="en-US" sz="2800">
                <a:solidFill>
                  <a:srgbClr val="FF0000"/>
                </a:solidFill>
              </a:rPr>
              <a:t> </a:t>
            </a:r>
            <a:r>
              <a:rPr lang="en-US" sz="2800" b="1">
                <a:solidFill>
                  <a:srgbClr val="FF0000"/>
                </a:solidFill>
              </a:rPr>
              <a:t>genome i</a:t>
            </a:r>
          </a:p>
        </p:txBody>
      </p:sp>
      <p:sp>
        <p:nvSpPr>
          <p:cNvPr id="8" name="Content Placeholder 8"/>
          <p:cNvSpPr>
            <a:spLocks noGrp="1"/>
          </p:cNvSpPr>
          <p:nvPr>
            <p:ph sz="half" idx="4294967295"/>
          </p:nvPr>
        </p:nvSpPr>
        <p:spPr>
          <a:xfrm>
            <a:off x="289127" y="1705505"/>
            <a:ext cx="4502237" cy="4857912"/>
          </a:xfrm>
          <a:prstGeom prst="rect">
            <a:avLst/>
          </a:prstGeom>
        </p:spPr>
        <p:txBody>
          <a:bodyPr/>
          <a:lstStyle/>
          <a:p>
            <a:r>
              <a:rPr lang="en-US"/>
              <a:t>Each public profile lists self-identified ancestry.</a:t>
            </a:r>
          </a:p>
          <a:p>
            <a:r>
              <a:rPr lang="en-US"/>
              <a:t>If predicted ancestry is not consistent with self-identified ancestry, the likelihood of a match is set to zero.</a:t>
            </a:r>
          </a:p>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1284670499"/>
              </p:ext>
            </p:extLst>
          </p:nvPr>
        </p:nvGraphicFramePr>
        <p:xfrm>
          <a:off x="5563306" y="3872794"/>
          <a:ext cx="1599940" cy="868539"/>
        </p:xfrm>
        <a:graphic>
          <a:graphicData uri="http://schemas.openxmlformats.org/presentationml/2006/ole">
            <mc:AlternateContent xmlns:mc="http://schemas.openxmlformats.org/markup-compatibility/2006">
              <mc:Choice xmlns:v="urn:schemas-microsoft-com:vml" Requires="v">
                <p:oleObj spid="_x0000_s1106" name="Equation" r:id="rId3" imgW="444500" imgH="241300" progId="Equation.DSMT4">
                  <p:embed/>
                </p:oleObj>
              </mc:Choice>
              <mc:Fallback>
                <p:oleObj name="Equation" r:id="rId3" imgW="444500" imgH="241300" progId="Equation.DSMT4">
                  <p:embed/>
                  <p:pic>
                    <p:nvPicPr>
                      <p:cNvPr id="0" name=""/>
                      <p:cNvPicPr/>
                      <p:nvPr/>
                    </p:nvPicPr>
                    <p:blipFill>
                      <a:blip r:embed="rId4"/>
                      <a:stretch>
                        <a:fillRect/>
                      </a:stretch>
                    </p:blipFill>
                    <p:spPr>
                      <a:xfrm>
                        <a:off x="5563306" y="3872794"/>
                        <a:ext cx="1599940" cy="868539"/>
                      </a:xfrm>
                      <a:prstGeom prst="rect">
                        <a:avLst/>
                      </a:prstGeom>
                    </p:spPr>
                  </p:pic>
                </p:oleObj>
              </mc:Fallback>
            </mc:AlternateContent>
          </a:graphicData>
        </a:graphic>
      </p:graphicFrame>
    </p:spTree>
    <p:extLst>
      <p:ext uri="{BB962C8B-B14F-4D97-AF65-F5344CB8AC3E}">
        <p14:creationId xmlns:p14="http://schemas.microsoft.com/office/powerpoint/2010/main" val="316798246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545" y="306821"/>
            <a:ext cx="3525982" cy="1143000"/>
          </a:xfrm>
        </p:spPr>
        <p:txBody>
          <a:bodyPr>
            <a:normAutofit fontScale="90000"/>
          </a:bodyPr>
          <a:lstStyle/>
          <a:p>
            <a:r>
              <a:rPr lang="en-US"/>
              <a:t>CAGI 2016 Challenge Results</a:t>
            </a:r>
          </a:p>
        </p:txBody>
      </p:sp>
      <p:sp>
        <p:nvSpPr>
          <p:cNvPr id="6" name="TextBox 5"/>
          <p:cNvSpPr txBox="1"/>
          <p:nvPr/>
        </p:nvSpPr>
        <p:spPr>
          <a:xfrm>
            <a:off x="4572000" y="646331"/>
            <a:ext cx="987395" cy="369332"/>
          </a:xfrm>
          <a:prstGeom prst="rect">
            <a:avLst/>
          </a:prstGeom>
          <a:noFill/>
        </p:spPr>
        <p:txBody>
          <a:bodyPr wrap="none" rtlCol="0">
            <a:spAutoFit/>
          </a:bodyPr>
          <a:lstStyle/>
          <a:p>
            <a:r>
              <a:rPr lang="en-US"/>
              <a:t>Genome</a:t>
            </a:r>
          </a:p>
        </p:txBody>
      </p:sp>
      <p:sp>
        <p:nvSpPr>
          <p:cNvPr id="7" name="TextBox 6"/>
          <p:cNvSpPr txBox="1"/>
          <p:nvPr/>
        </p:nvSpPr>
        <p:spPr>
          <a:xfrm>
            <a:off x="5663300" y="120086"/>
            <a:ext cx="880206" cy="923330"/>
          </a:xfrm>
          <a:prstGeom prst="rect">
            <a:avLst/>
          </a:prstGeom>
          <a:noFill/>
        </p:spPr>
        <p:txBody>
          <a:bodyPr wrap="none" rtlCol="0">
            <a:spAutoFit/>
          </a:bodyPr>
          <a:lstStyle/>
          <a:p>
            <a:r>
              <a:rPr lang="en-US"/>
              <a:t>Correct </a:t>
            </a:r>
          </a:p>
          <a:p>
            <a:r>
              <a:rPr lang="en-US"/>
              <a:t>Profile</a:t>
            </a:r>
          </a:p>
          <a:p>
            <a:r>
              <a:rPr lang="en-US"/>
              <a:t>(CP)</a:t>
            </a:r>
          </a:p>
        </p:txBody>
      </p:sp>
      <p:sp>
        <p:nvSpPr>
          <p:cNvPr id="9" name="TextBox 8"/>
          <p:cNvSpPr txBox="1"/>
          <p:nvPr/>
        </p:nvSpPr>
        <p:spPr>
          <a:xfrm>
            <a:off x="6356032" y="646331"/>
            <a:ext cx="686231" cy="369332"/>
          </a:xfrm>
          <a:prstGeom prst="rect">
            <a:avLst/>
          </a:prstGeom>
          <a:noFill/>
        </p:spPr>
        <p:txBody>
          <a:bodyPr wrap="none" rtlCol="0">
            <a:spAutoFit/>
          </a:bodyPr>
          <a:lstStyle/>
          <a:p>
            <a:r>
              <a:rPr lang="en-US"/>
              <a:t>P(CP)</a:t>
            </a:r>
          </a:p>
        </p:txBody>
      </p:sp>
      <p:sp>
        <p:nvSpPr>
          <p:cNvPr id="10" name="TextBox 9"/>
          <p:cNvSpPr txBox="1"/>
          <p:nvPr/>
        </p:nvSpPr>
        <p:spPr>
          <a:xfrm>
            <a:off x="7129576" y="646117"/>
            <a:ext cx="1029098" cy="369332"/>
          </a:xfrm>
          <a:prstGeom prst="rect">
            <a:avLst/>
          </a:prstGeom>
          <a:noFill/>
        </p:spPr>
        <p:txBody>
          <a:bodyPr wrap="none" rtlCol="0">
            <a:spAutoFit/>
          </a:bodyPr>
          <a:lstStyle/>
          <a:p>
            <a:r>
              <a:rPr lang="en-US"/>
              <a:t>Rank(CP)</a:t>
            </a:r>
          </a:p>
        </p:txBody>
      </p:sp>
      <p:sp>
        <p:nvSpPr>
          <p:cNvPr id="11" name="Content Placeholder 8"/>
          <p:cNvSpPr>
            <a:spLocks noGrp="1"/>
          </p:cNvSpPr>
          <p:nvPr>
            <p:ph sz="half" idx="4294967295"/>
          </p:nvPr>
        </p:nvSpPr>
        <p:spPr>
          <a:xfrm>
            <a:off x="289127" y="2144232"/>
            <a:ext cx="4502237" cy="4857912"/>
          </a:xfrm>
          <a:prstGeom prst="rect">
            <a:avLst/>
          </a:prstGeom>
        </p:spPr>
        <p:txBody>
          <a:bodyPr/>
          <a:lstStyle/>
          <a:p>
            <a:r>
              <a:rPr lang="en-US"/>
              <a:t>Improvement over our performances in previous CAGI years.</a:t>
            </a:r>
          </a:p>
          <a:p>
            <a:r>
              <a:rPr lang="en-US"/>
              <a:t>Raw probabilities of match less useful than ranks.</a:t>
            </a:r>
          </a:p>
          <a:p>
            <a:r>
              <a:rPr lang="en-US"/>
              <a:t>P10, P16, P21 are worst predictions.</a:t>
            </a:r>
          </a:p>
          <a:p>
            <a:endParaRPr lang="en-US"/>
          </a:p>
        </p:txBody>
      </p:sp>
      <p:pic>
        <p:nvPicPr>
          <p:cNvPr id="12" name="Picture 11"/>
          <p:cNvPicPr>
            <a:picLocks noChangeAspect="1"/>
          </p:cNvPicPr>
          <p:nvPr/>
        </p:nvPicPr>
        <p:blipFill>
          <a:blip r:embed="rId2"/>
          <a:stretch>
            <a:fillRect/>
          </a:stretch>
        </p:blipFill>
        <p:spPr>
          <a:xfrm>
            <a:off x="4852897" y="1043416"/>
            <a:ext cx="3078831" cy="5166774"/>
          </a:xfrm>
          <a:prstGeom prst="rect">
            <a:avLst/>
          </a:prstGeom>
        </p:spPr>
      </p:pic>
    </p:spTree>
    <p:extLst>
      <p:ext uri="{BB962C8B-B14F-4D97-AF65-F5344CB8AC3E}">
        <p14:creationId xmlns:p14="http://schemas.microsoft.com/office/powerpoint/2010/main" val="45524242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4852897" y="1043416"/>
            <a:ext cx="3078831" cy="5166774"/>
          </a:xfrm>
          <a:prstGeom prst="rect">
            <a:avLst/>
          </a:prstGeom>
        </p:spPr>
      </p:pic>
      <p:sp>
        <p:nvSpPr>
          <p:cNvPr id="2" name="Title 1"/>
          <p:cNvSpPr>
            <a:spLocks noGrp="1"/>
          </p:cNvSpPr>
          <p:nvPr>
            <p:ph type="title"/>
          </p:nvPr>
        </p:nvSpPr>
        <p:spPr>
          <a:xfrm>
            <a:off x="392545" y="306821"/>
            <a:ext cx="3525982" cy="1143000"/>
          </a:xfrm>
        </p:spPr>
        <p:txBody>
          <a:bodyPr>
            <a:normAutofit fontScale="90000"/>
          </a:bodyPr>
          <a:lstStyle/>
          <a:p>
            <a:r>
              <a:rPr lang="en-US"/>
              <a:t>CAGI 2016 Challenge Results</a:t>
            </a:r>
          </a:p>
        </p:txBody>
      </p:sp>
      <p:sp>
        <p:nvSpPr>
          <p:cNvPr id="6" name="TextBox 5"/>
          <p:cNvSpPr txBox="1"/>
          <p:nvPr/>
        </p:nvSpPr>
        <p:spPr>
          <a:xfrm>
            <a:off x="4572000" y="646331"/>
            <a:ext cx="987395" cy="369332"/>
          </a:xfrm>
          <a:prstGeom prst="rect">
            <a:avLst/>
          </a:prstGeom>
          <a:noFill/>
        </p:spPr>
        <p:txBody>
          <a:bodyPr wrap="none" rtlCol="0">
            <a:spAutoFit/>
          </a:bodyPr>
          <a:lstStyle/>
          <a:p>
            <a:r>
              <a:rPr lang="en-US"/>
              <a:t>Genome</a:t>
            </a:r>
          </a:p>
        </p:txBody>
      </p:sp>
      <p:sp>
        <p:nvSpPr>
          <p:cNvPr id="7" name="TextBox 6"/>
          <p:cNvSpPr txBox="1"/>
          <p:nvPr/>
        </p:nvSpPr>
        <p:spPr>
          <a:xfrm>
            <a:off x="5663300" y="120086"/>
            <a:ext cx="880206" cy="923330"/>
          </a:xfrm>
          <a:prstGeom prst="rect">
            <a:avLst/>
          </a:prstGeom>
          <a:noFill/>
        </p:spPr>
        <p:txBody>
          <a:bodyPr wrap="none" rtlCol="0">
            <a:spAutoFit/>
          </a:bodyPr>
          <a:lstStyle/>
          <a:p>
            <a:r>
              <a:rPr lang="en-US"/>
              <a:t>Correct </a:t>
            </a:r>
          </a:p>
          <a:p>
            <a:r>
              <a:rPr lang="en-US"/>
              <a:t>Profile</a:t>
            </a:r>
          </a:p>
          <a:p>
            <a:r>
              <a:rPr lang="en-US"/>
              <a:t>(CP)</a:t>
            </a:r>
          </a:p>
        </p:txBody>
      </p:sp>
      <p:sp>
        <p:nvSpPr>
          <p:cNvPr id="9" name="TextBox 8"/>
          <p:cNvSpPr txBox="1"/>
          <p:nvPr/>
        </p:nvSpPr>
        <p:spPr>
          <a:xfrm>
            <a:off x="6356032" y="646331"/>
            <a:ext cx="686231" cy="369332"/>
          </a:xfrm>
          <a:prstGeom prst="rect">
            <a:avLst/>
          </a:prstGeom>
          <a:noFill/>
        </p:spPr>
        <p:txBody>
          <a:bodyPr wrap="none" rtlCol="0">
            <a:spAutoFit/>
          </a:bodyPr>
          <a:lstStyle/>
          <a:p>
            <a:r>
              <a:rPr lang="en-US"/>
              <a:t>P(CP)</a:t>
            </a:r>
          </a:p>
        </p:txBody>
      </p:sp>
      <p:sp>
        <p:nvSpPr>
          <p:cNvPr id="10" name="TextBox 9"/>
          <p:cNvSpPr txBox="1"/>
          <p:nvPr/>
        </p:nvSpPr>
        <p:spPr>
          <a:xfrm>
            <a:off x="7129576" y="646117"/>
            <a:ext cx="1029098" cy="369332"/>
          </a:xfrm>
          <a:prstGeom prst="rect">
            <a:avLst/>
          </a:prstGeom>
          <a:noFill/>
        </p:spPr>
        <p:txBody>
          <a:bodyPr wrap="none" rtlCol="0">
            <a:spAutoFit/>
          </a:bodyPr>
          <a:lstStyle/>
          <a:p>
            <a:r>
              <a:rPr lang="en-US"/>
              <a:t>Rank(CP)</a:t>
            </a:r>
          </a:p>
        </p:txBody>
      </p:sp>
      <p:sp>
        <p:nvSpPr>
          <p:cNvPr id="3" name="Rectangle 2"/>
          <p:cNvSpPr/>
          <p:nvPr/>
        </p:nvSpPr>
        <p:spPr>
          <a:xfrm>
            <a:off x="4852897" y="5553358"/>
            <a:ext cx="3078831" cy="633844"/>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8382000" y="5218545"/>
            <a:ext cx="446131" cy="769441"/>
          </a:xfrm>
          <a:prstGeom prst="rect">
            <a:avLst/>
          </a:prstGeom>
          <a:noFill/>
        </p:spPr>
        <p:txBody>
          <a:bodyPr wrap="none" rtlCol="0">
            <a:spAutoFit/>
          </a:bodyPr>
          <a:lstStyle/>
          <a:p>
            <a:r>
              <a:rPr lang="en-US" sz="4400"/>
              <a:t>?</a:t>
            </a:r>
          </a:p>
        </p:txBody>
      </p:sp>
      <p:sp>
        <p:nvSpPr>
          <p:cNvPr id="13" name="Content Placeholder 8"/>
          <p:cNvSpPr>
            <a:spLocks noGrp="1"/>
          </p:cNvSpPr>
          <p:nvPr>
            <p:ph sz="half" idx="4294967295"/>
          </p:nvPr>
        </p:nvSpPr>
        <p:spPr>
          <a:xfrm>
            <a:off x="289127" y="2144232"/>
            <a:ext cx="4502237" cy="4857912"/>
          </a:xfrm>
          <a:prstGeom prst="rect">
            <a:avLst/>
          </a:prstGeom>
        </p:spPr>
        <p:txBody>
          <a:bodyPr/>
          <a:lstStyle/>
          <a:p>
            <a:r>
              <a:rPr lang="en-US"/>
              <a:t>Improvement over our performances in previous CAGI years.</a:t>
            </a:r>
          </a:p>
          <a:p>
            <a:r>
              <a:rPr lang="en-US"/>
              <a:t>Raw probabilities of match less useful than ranks.</a:t>
            </a:r>
          </a:p>
          <a:p>
            <a:r>
              <a:rPr lang="en-US"/>
              <a:t>P10, P16, P21 are worst predictions.</a:t>
            </a:r>
          </a:p>
          <a:p>
            <a:endParaRPr lang="en-US"/>
          </a:p>
        </p:txBody>
      </p:sp>
    </p:spTree>
    <p:extLst>
      <p:ext uri="{BB962C8B-B14F-4D97-AF65-F5344CB8AC3E}">
        <p14:creationId xmlns:p14="http://schemas.microsoft.com/office/powerpoint/2010/main" val="180506716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128052" y="1520658"/>
            <a:ext cx="987395" cy="369332"/>
          </a:xfrm>
          <a:prstGeom prst="rect">
            <a:avLst/>
          </a:prstGeom>
          <a:noFill/>
        </p:spPr>
        <p:txBody>
          <a:bodyPr wrap="none" rtlCol="0">
            <a:spAutoFit/>
          </a:bodyPr>
          <a:lstStyle/>
          <a:p>
            <a:r>
              <a:rPr lang="en-US"/>
              <a:t>Genome</a:t>
            </a:r>
          </a:p>
        </p:txBody>
      </p:sp>
      <p:sp>
        <p:nvSpPr>
          <p:cNvPr id="10" name="TextBox 9"/>
          <p:cNvSpPr txBox="1"/>
          <p:nvPr/>
        </p:nvSpPr>
        <p:spPr>
          <a:xfrm>
            <a:off x="4664807" y="1217229"/>
            <a:ext cx="646782" cy="646331"/>
          </a:xfrm>
          <a:prstGeom prst="rect">
            <a:avLst/>
          </a:prstGeom>
          <a:noFill/>
        </p:spPr>
        <p:txBody>
          <a:bodyPr wrap="none" rtlCol="0">
            <a:spAutoFit/>
          </a:bodyPr>
          <a:lstStyle/>
          <a:p>
            <a:r>
              <a:rPr lang="en-US"/>
              <a:t>Old </a:t>
            </a:r>
          </a:p>
          <a:p>
            <a:r>
              <a:rPr lang="en-US"/>
              <a:t>Rank</a:t>
            </a:r>
          </a:p>
        </p:txBody>
      </p:sp>
      <p:pic>
        <p:nvPicPr>
          <p:cNvPr id="14" name="Picture 13"/>
          <p:cNvPicPr>
            <a:picLocks noChangeAspect="1"/>
          </p:cNvPicPr>
          <p:nvPr/>
        </p:nvPicPr>
        <p:blipFill>
          <a:blip r:embed="rId3"/>
          <a:stretch>
            <a:fillRect/>
          </a:stretch>
        </p:blipFill>
        <p:spPr>
          <a:xfrm>
            <a:off x="3483210" y="1889990"/>
            <a:ext cx="1828379" cy="4333009"/>
          </a:xfrm>
          <a:prstGeom prst="rect">
            <a:avLst/>
          </a:prstGeom>
        </p:spPr>
      </p:pic>
      <p:sp>
        <p:nvSpPr>
          <p:cNvPr id="15" name="Title 1"/>
          <p:cNvSpPr>
            <a:spLocks noGrp="1"/>
          </p:cNvSpPr>
          <p:nvPr>
            <p:ph type="title"/>
          </p:nvPr>
        </p:nvSpPr>
        <p:spPr>
          <a:xfrm>
            <a:off x="347098" y="66024"/>
            <a:ext cx="8229600" cy="1143000"/>
          </a:xfrm>
        </p:spPr>
        <p:txBody>
          <a:bodyPr>
            <a:noAutofit/>
          </a:bodyPr>
          <a:lstStyle/>
          <a:p>
            <a:r>
              <a:rPr lang="en-US" sz="3600"/>
              <a:t>Increasing flexibility of ancestry match constraint rescues P10, P16</a:t>
            </a:r>
          </a:p>
        </p:txBody>
      </p:sp>
      <p:sp>
        <p:nvSpPr>
          <p:cNvPr id="16" name="TextBox 15"/>
          <p:cNvSpPr txBox="1"/>
          <p:nvPr/>
        </p:nvSpPr>
        <p:spPr>
          <a:xfrm>
            <a:off x="4081522" y="1243659"/>
            <a:ext cx="646782" cy="646331"/>
          </a:xfrm>
          <a:prstGeom prst="rect">
            <a:avLst/>
          </a:prstGeom>
          <a:noFill/>
        </p:spPr>
        <p:txBody>
          <a:bodyPr wrap="none" rtlCol="0">
            <a:spAutoFit/>
          </a:bodyPr>
          <a:lstStyle/>
          <a:p>
            <a:r>
              <a:rPr lang="en-US"/>
              <a:t>New </a:t>
            </a:r>
          </a:p>
          <a:p>
            <a:r>
              <a:rPr lang="en-US"/>
              <a:t>Rank</a:t>
            </a:r>
          </a:p>
        </p:txBody>
      </p:sp>
    </p:spTree>
    <p:extLst>
      <p:ext uri="{BB962C8B-B14F-4D97-AF65-F5344CB8AC3E}">
        <p14:creationId xmlns:p14="http://schemas.microsoft.com/office/powerpoint/2010/main" val="268887715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Acknowledgments</a:t>
            </a:r>
          </a:p>
        </p:txBody>
      </p:sp>
      <p:sp>
        <p:nvSpPr>
          <p:cNvPr id="4" name="Slide Number Placeholder 3"/>
          <p:cNvSpPr>
            <a:spLocks noGrp="1"/>
          </p:cNvSpPr>
          <p:nvPr>
            <p:ph type="sldNum" sz="quarter" idx="12"/>
          </p:nvPr>
        </p:nvSpPr>
        <p:spPr/>
        <p:txBody>
          <a:bodyPr/>
          <a:lstStyle/>
          <a:p>
            <a:fld id="{6D19CD21-3C78-284F-86E8-9DCF7771956C}" type="slidenum">
              <a:rPr lang="en-US">
                <a:solidFill>
                  <a:prstClr val="black">
                    <a:tint val="75000"/>
                  </a:prstClr>
                </a:solidFill>
                <a:latin typeface="Calibri"/>
              </a:rPr>
              <a:pPr/>
              <a:t>27</a:t>
            </a:fld>
            <a:endParaRPr lang="en-US">
              <a:solidFill>
                <a:prstClr val="black">
                  <a:tint val="75000"/>
                </a:prstClr>
              </a:solidFill>
              <a:latin typeface="Calibri"/>
            </a:endParaRPr>
          </a:p>
        </p:txBody>
      </p:sp>
      <p:pic>
        <p:nvPicPr>
          <p:cNvPr id="5" name="Picture 4" descr="noushin-head2.png"/>
          <p:cNvPicPr>
            <a:picLocks noChangeAspect="1"/>
          </p:cNvPicPr>
          <p:nvPr/>
        </p:nvPicPr>
        <p:blipFill rotWithShape="1">
          <a:blip r:embed="rId2">
            <a:extLst>
              <a:ext uri="{28A0092B-C50C-407E-A947-70E740481C1C}">
                <a14:useLocalDpi xmlns:a14="http://schemas.microsoft.com/office/drawing/2010/main" val="0"/>
              </a:ext>
            </a:extLst>
          </a:blip>
          <a:srcRect t="11397" b="3087"/>
          <a:stretch/>
        </p:blipFill>
        <p:spPr>
          <a:xfrm>
            <a:off x="3885468" y="1774806"/>
            <a:ext cx="1271375" cy="1356428"/>
          </a:xfrm>
          <a:prstGeom prst="rect">
            <a:avLst/>
          </a:prstGeom>
          <a:ln w="38100" cmpd="sng">
            <a:solidFill>
              <a:srgbClr val="000000"/>
            </a:solidFill>
          </a:ln>
        </p:spPr>
      </p:pic>
      <p:sp>
        <p:nvSpPr>
          <p:cNvPr id="6" name="TextBox 5"/>
          <p:cNvSpPr txBox="1"/>
          <p:nvPr/>
        </p:nvSpPr>
        <p:spPr>
          <a:xfrm>
            <a:off x="3597291" y="3135041"/>
            <a:ext cx="1714156" cy="369332"/>
          </a:xfrm>
          <a:prstGeom prst="rect">
            <a:avLst/>
          </a:prstGeom>
          <a:noFill/>
        </p:spPr>
        <p:txBody>
          <a:bodyPr wrap="none" rtlCol="0">
            <a:spAutoFit/>
          </a:bodyPr>
          <a:lstStyle/>
          <a:p>
            <a:r>
              <a:rPr lang="en-US"/>
              <a:t>Noushin Niknafs</a:t>
            </a:r>
          </a:p>
        </p:txBody>
      </p:sp>
      <p:sp>
        <p:nvSpPr>
          <p:cNvPr id="7" name="TextBox 6"/>
          <p:cNvSpPr txBox="1"/>
          <p:nvPr/>
        </p:nvSpPr>
        <p:spPr>
          <a:xfrm>
            <a:off x="3736940" y="5151688"/>
            <a:ext cx="1574507" cy="369332"/>
          </a:xfrm>
          <a:prstGeom prst="rect">
            <a:avLst/>
          </a:prstGeom>
          <a:noFill/>
        </p:spPr>
        <p:txBody>
          <a:bodyPr wrap="none" rtlCol="0">
            <a:spAutoFit/>
          </a:bodyPr>
          <a:lstStyle/>
          <a:p>
            <a:r>
              <a:rPr lang="en-US"/>
              <a:t>Collin Tokheim</a:t>
            </a:r>
          </a:p>
        </p:txBody>
      </p:sp>
      <p:pic>
        <p:nvPicPr>
          <p:cNvPr id="8" name="Picture 7" descr="collint.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8944" y="3648179"/>
            <a:ext cx="1467563" cy="1467563"/>
          </a:xfrm>
          <a:prstGeom prst="rect">
            <a:avLst/>
          </a:prstGeom>
          <a:ln w="38100" cmpd="sng">
            <a:solidFill>
              <a:schemeClr val="tx1"/>
            </a:solidFill>
          </a:ln>
        </p:spPr>
      </p:pic>
    </p:spTree>
    <p:extLst>
      <p:ext uri="{BB962C8B-B14F-4D97-AF65-F5344CB8AC3E}">
        <p14:creationId xmlns:p14="http://schemas.microsoft.com/office/powerpoint/2010/main" val="4127533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387166048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Full details: Probability of gene function affected</a:t>
            </a:r>
            <a:endParaRPr lang="en-US" dirty="0"/>
          </a:p>
        </p:txBody>
      </p:sp>
      <p:sp>
        <p:nvSpPr>
          <p:cNvPr id="4" name="Oval 3"/>
          <p:cNvSpPr/>
          <p:nvPr/>
        </p:nvSpPr>
        <p:spPr>
          <a:xfrm>
            <a:off x="1230570" y="1741621"/>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 name="TextBox 4"/>
          <p:cNvSpPr txBox="1"/>
          <p:nvPr/>
        </p:nvSpPr>
        <p:spPr>
          <a:xfrm>
            <a:off x="1314693" y="1763013"/>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6" name="Oval 5"/>
          <p:cNvSpPr/>
          <p:nvPr/>
        </p:nvSpPr>
        <p:spPr>
          <a:xfrm>
            <a:off x="1221607" y="3152598"/>
            <a:ext cx="553565" cy="47212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7" name="TextBox 6"/>
          <p:cNvSpPr txBox="1"/>
          <p:nvPr/>
        </p:nvSpPr>
        <p:spPr>
          <a:xfrm>
            <a:off x="1339651" y="3173990"/>
            <a:ext cx="330289" cy="369332"/>
          </a:xfrm>
          <a:prstGeom prst="rect">
            <a:avLst/>
          </a:prstGeom>
          <a:noFill/>
        </p:spPr>
        <p:txBody>
          <a:bodyPr wrap="none" rtlCol="0">
            <a:spAutoFit/>
          </a:bodyPr>
          <a:lstStyle/>
          <a:p>
            <a:r>
              <a:rPr lang="en-US" dirty="0" smtClean="0"/>
              <a:t>G</a:t>
            </a:r>
            <a:endParaRPr lang="en-US" baseline="-25000" dirty="0"/>
          </a:p>
        </p:txBody>
      </p:sp>
      <p:cxnSp>
        <p:nvCxnSpPr>
          <p:cNvPr id="8" name="Straight Arrow Connector 7"/>
          <p:cNvCxnSpPr>
            <a:stCxn id="4" idx="4"/>
            <a:endCxn id="6" idx="0"/>
          </p:cNvCxnSpPr>
          <p:nvPr/>
        </p:nvCxnSpPr>
        <p:spPr>
          <a:xfrm flipH="1">
            <a:off x="1498390" y="2213745"/>
            <a:ext cx="8963" cy="93885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974335" y="1741621"/>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 name="TextBox 9"/>
          <p:cNvSpPr txBox="1"/>
          <p:nvPr/>
        </p:nvSpPr>
        <p:spPr>
          <a:xfrm>
            <a:off x="2058458" y="1763013"/>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sp>
        <p:nvSpPr>
          <p:cNvPr id="11" name="Oval 10"/>
          <p:cNvSpPr/>
          <p:nvPr/>
        </p:nvSpPr>
        <p:spPr>
          <a:xfrm>
            <a:off x="478917" y="1747723"/>
            <a:ext cx="553565" cy="472124"/>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2" name="TextBox 11"/>
          <p:cNvSpPr txBox="1"/>
          <p:nvPr/>
        </p:nvSpPr>
        <p:spPr>
          <a:xfrm>
            <a:off x="563040" y="1769115"/>
            <a:ext cx="386344" cy="369332"/>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wrap="none" rtlCol="0">
            <a:spAutoFit/>
          </a:bodyPr>
          <a:lstStyle/>
          <a:p>
            <a:r>
              <a:rPr lang="en-US" dirty="0" smtClean="0"/>
              <a:t>V</a:t>
            </a:r>
            <a:r>
              <a:rPr lang="en-US" baseline="-25000" dirty="0" smtClean="0"/>
              <a:t>F</a:t>
            </a:r>
            <a:endParaRPr lang="en-US" baseline="-25000" dirty="0"/>
          </a:p>
        </p:txBody>
      </p:sp>
      <p:cxnSp>
        <p:nvCxnSpPr>
          <p:cNvPr id="13" name="Straight Arrow Connector 12"/>
          <p:cNvCxnSpPr>
            <a:stCxn id="9" idx="4"/>
            <a:endCxn id="6" idx="0"/>
          </p:cNvCxnSpPr>
          <p:nvPr/>
        </p:nvCxnSpPr>
        <p:spPr>
          <a:xfrm flipH="1">
            <a:off x="1498390" y="2213745"/>
            <a:ext cx="752728" cy="93885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11" idx="4"/>
            <a:endCxn id="6" idx="0"/>
          </p:cNvCxnSpPr>
          <p:nvPr/>
        </p:nvCxnSpPr>
        <p:spPr>
          <a:xfrm>
            <a:off x="755700" y="2219847"/>
            <a:ext cx="742690" cy="93275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788574638"/>
              </p:ext>
            </p:extLst>
          </p:nvPr>
        </p:nvGraphicFramePr>
        <p:xfrm>
          <a:off x="577179" y="4112127"/>
          <a:ext cx="6675438" cy="681038"/>
        </p:xfrm>
        <a:graphic>
          <a:graphicData uri="http://schemas.openxmlformats.org/presentationml/2006/ole">
            <mc:AlternateContent xmlns:mc="http://schemas.openxmlformats.org/markup-compatibility/2006">
              <mc:Choice xmlns:v="urn:schemas-microsoft-com:vml" Requires="v">
                <p:oleObj spid="_x0000_s4280" name="Equation" r:id="rId4" imgW="4457700" imgH="457200" progId="Equation.3">
                  <p:embed/>
                </p:oleObj>
              </mc:Choice>
              <mc:Fallback>
                <p:oleObj name="Equation" r:id="rId4" imgW="4457700" imgH="457200" progId="Equation.3">
                  <p:embed/>
                  <p:pic>
                    <p:nvPicPr>
                      <p:cNvPr id="0" name=""/>
                      <p:cNvPicPr/>
                      <p:nvPr/>
                    </p:nvPicPr>
                    <p:blipFill>
                      <a:blip r:embed="rId5"/>
                      <a:stretch>
                        <a:fillRect/>
                      </a:stretch>
                    </p:blipFill>
                    <p:spPr>
                      <a:xfrm>
                        <a:off x="577179" y="4112127"/>
                        <a:ext cx="6675438" cy="681038"/>
                      </a:xfrm>
                      <a:prstGeom prst="rect">
                        <a:avLst/>
                      </a:prstGeom>
                    </p:spPr>
                  </p:pic>
                </p:oleObj>
              </mc:Fallback>
            </mc:AlternateContent>
          </a:graphicData>
        </a:graphic>
      </p:graphicFrame>
      <p:sp>
        <p:nvSpPr>
          <p:cNvPr id="22" name="TextBox 21"/>
          <p:cNvSpPr txBox="1"/>
          <p:nvPr/>
        </p:nvSpPr>
        <p:spPr>
          <a:xfrm>
            <a:off x="2983330" y="1419331"/>
            <a:ext cx="6068306" cy="2585323"/>
          </a:xfrm>
          <a:prstGeom prst="rect">
            <a:avLst/>
          </a:prstGeom>
          <a:noFill/>
        </p:spPr>
        <p:txBody>
          <a:bodyPr wrap="square" rtlCol="0">
            <a:spAutoFit/>
          </a:bodyPr>
          <a:lstStyle/>
          <a:p>
            <a:pPr marL="285750" indent="-285750">
              <a:buFont typeface="Arial"/>
              <a:buChar char="•"/>
            </a:pPr>
            <a:r>
              <a:rPr lang="en-US" dirty="0" smtClean="0"/>
              <a:t>For each non-synonyous rare variant (V</a:t>
            </a:r>
            <a:r>
              <a:rPr lang="en-US" baseline="-25000" dirty="0" smtClean="0"/>
              <a:t>F</a:t>
            </a:r>
            <a:r>
              <a:rPr lang="en-US" dirty="0" smtClean="0"/>
              <a:t>) </a:t>
            </a:r>
            <a:r>
              <a:rPr lang="en-US" i="1" dirty="0" err="1" smtClean="0"/>
              <a:t>i</a:t>
            </a:r>
            <a:r>
              <a:rPr lang="en-US" dirty="0" smtClean="0"/>
              <a:t>, we predict its pathogenicity using bioinformatics tool (VEST)</a:t>
            </a:r>
          </a:p>
          <a:p>
            <a:pPr marL="285750" indent="-285750">
              <a:buFont typeface="Arial"/>
              <a:buChar char="•"/>
            </a:pPr>
            <a:r>
              <a:rPr lang="en-US" dirty="0" smtClean="0"/>
              <a:t>VEST reports a score and its associated p-value</a:t>
            </a:r>
          </a:p>
          <a:p>
            <a:pPr marL="285750" indent="-285750">
              <a:buFont typeface="Arial"/>
              <a:buChar char="•"/>
            </a:pPr>
            <a:r>
              <a:rPr lang="en-US" dirty="0" smtClean="0"/>
              <a:t>A gene level statistic indicating pathogenicity is computed by aggregating p-values using Fisher’s method</a:t>
            </a:r>
            <a:br>
              <a:rPr lang="en-US" dirty="0" smtClean="0"/>
            </a:br>
            <a:r>
              <a:rPr lang="en-US" dirty="0" smtClean="0"/>
              <a:t/>
            </a:r>
            <a:br>
              <a:rPr lang="en-US" dirty="0" smtClean="0"/>
            </a:br>
            <a:r>
              <a:rPr lang="en-US" dirty="0" smtClean="0"/>
              <a:t/>
            </a:r>
            <a:br>
              <a:rPr lang="en-US" dirty="0" smtClean="0"/>
            </a:br>
            <a:endParaRPr lang="en-US" dirty="0" smtClean="0"/>
          </a:p>
          <a:p>
            <a:pPr marL="285750" indent="-285750">
              <a:buFont typeface="Arial"/>
              <a:buChar char="•"/>
            </a:pPr>
            <a:r>
              <a:rPr lang="en-US" dirty="0"/>
              <a:t>Probability a gene is affected is calibrated using Bayes’ Rule</a:t>
            </a:r>
          </a:p>
        </p:txBody>
      </p:sp>
      <p:grpSp>
        <p:nvGrpSpPr>
          <p:cNvPr id="30" name="Group 29"/>
          <p:cNvGrpSpPr/>
          <p:nvPr/>
        </p:nvGrpSpPr>
        <p:grpSpPr>
          <a:xfrm>
            <a:off x="543694" y="4774047"/>
            <a:ext cx="8276621" cy="1340860"/>
            <a:chOff x="499520" y="5327630"/>
            <a:chExt cx="8276621" cy="1340860"/>
          </a:xfrm>
        </p:grpSpPr>
        <p:sp>
          <p:nvSpPr>
            <p:cNvPr id="25" name="TextBox 24"/>
            <p:cNvSpPr txBox="1"/>
            <p:nvPr/>
          </p:nvSpPr>
          <p:spPr>
            <a:xfrm>
              <a:off x="1833215" y="5645172"/>
              <a:ext cx="6942926" cy="646331"/>
            </a:xfrm>
            <a:prstGeom prst="rect">
              <a:avLst/>
            </a:prstGeom>
            <a:noFill/>
          </p:spPr>
          <p:txBody>
            <a:bodyPr wrap="none" rtlCol="0">
              <a:spAutoFit/>
            </a:bodyPr>
            <a:lstStyle/>
            <a:p>
              <a:r>
                <a:rPr lang="en-US" dirty="0" smtClean="0"/>
                <a:t>: N common variants randomly drawn from 1000 genomes</a:t>
              </a:r>
            </a:p>
            <a:p>
              <a:r>
                <a:rPr lang="en-US" dirty="0" smtClean="0"/>
                <a:t>: N-1 common variants + 1 disease causing variant from HGMD DM class</a:t>
              </a:r>
              <a:endParaRPr lang="en-US" dirty="0"/>
            </a:p>
          </p:txBody>
        </p:sp>
        <p:graphicFrame>
          <p:nvGraphicFramePr>
            <p:cNvPr id="26" name="Object 25"/>
            <p:cNvGraphicFramePr>
              <a:graphicFrameLocks noChangeAspect="1"/>
            </p:cNvGraphicFramePr>
            <p:nvPr>
              <p:extLst>
                <p:ext uri="{D42A27DB-BD31-4B8C-83A1-F6EECF244321}">
                  <p14:modId xmlns:p14="http://schemas.microsoft.com/office/powerpoint/2010/main" val="2044415035"/>
                </p:ext>
              </p:extLst>
            </p:nvPr>
          </p:nvGraphicFramePr>
          <p:xfrm>
            <a:off x="517560" y="5708052"/>
            <a:ext cx="1384300" cy="307975"/>
          </p:xfrm>
          <a:graphic>
            <a:graphicData uri="http://schemas.openxmlformats.org/presentationml/2006/ole">
              <mc:AlternateContent xmlns:mc="http://schemas.openxmlformats.org/markup-compatibility/2006">
                <mc:Choice xmlns:v="urn:schemas-microsoft-com:vml" Requires="v">
                  <p:oleObj spid="_x0000_s4281" name="Equation" r:id="rId6" imgW="1028700" imgH="228600" progId="Equation.3">
                    <p:embed/>
                  </p:oleObj>
                </mc:Choice>
                <mc:Fallback>
                  <p:oleObj name="Equation" r:id="rId6" imgW="1028700" imgH="228600" progId="Equation.3">
                    <p:embed/>
                    <p:pic>
                      <p:nvPicPr>
                        <p:cNvPr id="0" name=""/>
                        <p:cNvPicPr/>
                        <p:nvPr/>
                      </p:nvPicPr>
                      <p:blipFill>
                        <a:blip r:embed="rId7"/>
                        <a:stretch>
                          <a:fillRect/>
                        </a:stretch>
                      </p:blipFill>
                      <p:spPr>
                        <a:xfrm>
                          <a:off x="517560" y="5708052"/>
                          <a:ext cx="1384300" cy="307975"/>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265645027"/>
                </p:ext>
              </p:extLst>
            </p:nvPr>
          </p:nvGraphicFramePr>
          <p:xfrm>
            <a:off x="530260" y="5984277"/>
            <a:ext cx="1262063" cy="307975"/>
          </p:xfrm>
          <a:graphic>
            <a:graphicData uri="http://schemas.openxmlformats.org/presentationml/2006/ole">
              <mc:AlternateContent xmlns:mc="http://schemas.openxmlformats.org/markup-compatibility/2006">
                <mc:Choice xmlns:v="urn:schemas-microsoft-com:vml" Requires="v">
                  <p:oleObj spid="_x0000_s4282" name="Equation" r:id="rId8" imgW="939800" imgH="228600" progId="Equation.3">
                    <p:embed/>
                  </p:oleObj>
                </mc:Choice>
                <mc:Fallback>
                  <p:oleObj name="Equation" r:id="rId8" imgW="939800" imgH="228600" progId="Equation.3">
                    <p:embed/>
                    <p:pic>
                      <p:nvPicPr>
                        <p:cNvPr id="0" name=""/>
                        <p:cNvPicPr/>
                        <p:nvPr/>
                      </p:nvPicPr>
                      <p:blipFill>
                        <a:blip r:embed="rId9"/>
                        <a:stretch>
                          <a:fillRect/>
                        </a:stretch>
                      </p:blipFill>
                      <p:spPr>
                        <a:xfrm>
                          <a:off x="530260" y="5984277"/>
                          <a:ext cx="1262063" cy="307975"/>
                        </a:xfrm>
                        <a:prstGeom prst="rect">
                          <a:avLst/>
                        </a:prstGeom>
                      </p:spPr>
                    </p:pic>
                  </p:oleObj>
                </mc:Fallback>
              </mc:AlternateContent>
            </a:graphicData>
          </a:graphic>
        </p:graphicFrame>
        <p:sp>
          <p:nvSpPr>
            <p:cNvPr id="28" name="TextBox 27"/>
            <p:cNvSpPr txBox="1"/>
            <p:nvPr/>
          </p:nvSpPr>
          <p:spPr>
            <a:xfrm>
              <a:off x="499520" y="5327630"/>
              <a:ext cx="1758114" cy="369332"/>
            </a:xfrm>
            <a:prstGeom prst="rect">
              <a:avLst/>
            </a:prstGeom>
            <a:noFill/>
          </p:spPr>
          <p:txBody>
            <a:bodyPr wrap="none" rtlCol="0">
              <a:spAutoFit/>
            </a:bodyPr>
            <a:lstStyle/>
            <a:p>
              <a:r>
                <a:rPr lang="en-US" dirty="0" smtClean="0"/>
                <a:t>Implementation:</a:t>
              </a:r>
              <a:endParaRPr lang="en-US" dirty="0"/>
            </a:p>
          </p:txBody>
        </p:sp>
        <p:graphicFrame>
          <p:nvGraphicFramePr>
            <p:cNvPr id="29" name="Object 28"/>
            <p:cNvGraphicFramePr>
              <a:graphicFrameLocks noChangeAspect="1"/>
            </p:cNvGraphicFramePr>
            <p:nvPr>
              <p:extLst>
                <p:ext uri="{D42A27DB-BD31-4B8C-83A1-F6EECF244321}">
                  <p14:modId xmlns:p14="http://schemas.microsoft.com/office/powerpoint/2010/main" val="3128546118"/>
                </p:ext>
              </p:extLst>
            </p:nvPr>
          </p:nvGraphicFramePr>
          <p:xfrm>
            <a:off x="527389" y="6358927"/>
            <a:ext cx="2162175" cy="309563"/>
          </p:xfrm>
          <a:graphic>
            <a:graphicData uri="http://schemas.openxmlformats.org/presentationml/2006/ole">
              <mc:AlternateContent xmlns:mc="http://schemas.openxmlformats.org/markup-compatibility/2006">
                <mc:Choice xmlns:v="urn:schemas-microsoft-com:vml" Requires="v">
                  <p:oleObj spid="_x0000_s4283" name="Equation" r:id="rId10" imgW="1612900" imgH="228600" progId="Equation.3">
                    <p:embed/>
                  </p:oleObj>
                </mc:Choice>
                <mc:Fallback>
                  <p:oleObj name="Equation" r:id="rId10" imgW="1612900" imgH="228600" progId="Equation.3">
                    <p:embed/>
                    <p:pic>
                      <p:nvPicPr>
                        <p:cNvPr id="0" name=""/>
                        <p:cNvPicPr/>
                        <p:nvPr/>
                      </p:nvPicPr>
                      <p:blipFill>
                        <a:blip r:embed="rId11"/>
                        <a:stretch>
                          <a:fillRect/>
                        </a:stretch>
                      </p:blipFill>
                      <p:spPr>
                        <a:xfrm>
                          <a:off x="527389" y="6358927"/>
                          <a:ext cx="2162175" cy="309563"/>
                        </a:xfrm>
                        <a:prstGeom prst="rect">
                          <a:avLst/>
                        </a:prstGeom>
                      </p:spPr>
                    </p:pic>
                  </p:oleObj>
                </mc:Fallback>
              </mc:AlternateContent>
            </a:graphicData>
          </a:graphic>
        </p:graphicFrame>
      </p:grpSp>
      <p:grpSp>
        <p:nvGrpSpPr>
          <p:cNvPr id="40" name="Group 39"/>
          <p:cNvGrpSpPr/>
          <p:nvPr/>
        </p:nvGrpSpPr>
        <p:grpSpPr>
          <a:xfrm>
            <a:off x="3111496" y="2275062"/>
            <a:ext cx="4642669" cy="1165272"/>
            <a:chOff x="3111496" y="2275062"/>
            <a:chExt cx="4642669" cy="1165272"/>
          </a:xfrm>
        </p:grpSpPr>
        <p:graphicFrame>
          <p:nvGraphicFramePr>
            <p:cNvPr id="21" name="Object 20"/>
            <p:cNvGraphicFramePr>
              <a:graphicFrameLocks noChangeAspect="1"/>
            </p:cNvGraphicFramePr>
            <p:nvPr>
              <p:extLst>
                <p:ext uri="{D42A27DB-BD31-4B8C-83A1-F6EECF244321}">
                  <p14:modId xmlns:p14="http://schemas.microsoft.com/office/powerpoint/2010/main" val="210655265"/>
                </p:ext>
              </p:extLst>
            </p:nvPr>
          </p:nvGraphicFramePr>
          <p:xfrm>
            <a:off x="3111496" y="2966882"/>
            <a:ext cx="2268625" cy="473452"/>
          </p:xfrm>
          <a:graphic>
            <a:graphicData uri="http://schemas.openxmlformats.org/presentationml/2006/ole">
              <mc:AlternateContent xmlns:mc="http://schemas.openxmlformats.org/markup-compatibility/2006">
                <mc:Choice xmlns:v="urn:schemas-microsoft-com:vml" Requires="v">
                  <p:oleObj spid="_x0000_s4284" name="Equation" r:id="rId12" imgW="1460500" imgH="304800" progId="Equation.DSMT4">
                    <p:embed/>
                  </p:oleObj>
                </mc:Choice>
                <mc:Fallback>
                  <p:oleObj name="Equation" r:id="rId12" imgW="1460500" imgH="304800" progId="Equation.DSMT4">
                    <p:embed/>
                    <p:pic>
                      <p:nvPicPr>
                        <p:cNvPr id="0" name=""/>
                        <p:cNvPicPr/>
                        <p:nvPr/>
                      </p:nvPicPr>
                      <p:blipFill>
                        <a:blip r:embed="rId13"/>
                        <a:stretch>
                          <a:fillRect/>
                        </a:stretch>
                      </p:blipFill>
                      <p:spPr>
                        <a:xfrm>
                          <a:off x="3111496" y="2966882"/>
                          <a:ext cx="2268625" cy="473452"/>
                        </a:xfrm>
                        <a:prstGeom prst="rect">
                          <a:avLst/>
                        </a:prstGeom>
                      </p:spPr>
                    </p:pic>
                  </p:oleObj>
                </mc:Fallback>
              </mc:AlternateContent>
            </a:graphicData>
          </a:graphic>
        </p:graphicFrame>
        <p:cxnSp>
          <p:nvCxnSpPr>
            <p:cNvPr id="32" name="Straight Connector 31"/>
            <p:cNvCxnSpPr/>
            <p:nvPr/>
          </p:nvCxnSpPr>
          <p:spPr>
            <a:xfrm flipH="1">
              <a:off x="7031722" y="2275062"/>
              <a:ext cx="72244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5380121" y="2275062"/>
              <a:ext cx="1872496" cy="877536"/>
            </a:xfrm>
            <a:prstGeom prst="straightConnector1">
              <a:avLst/>
            </a:prstGeom>
            <a:ln>
              <a:solidFill>
                <a:schemeClr val="tx1"/>
              </a:solidFill>
              <a:prstDash val="dot"/>
              <a:tailEnd type="arrow"/>
            </a:ln>
          </p:spPr>
          <p:style>
            <a:lnRef idx="2">
              <a:schemeClr val="accent1"/>
            </a:lnRef>
            <a:fillRef idx="0">
              <a:schemeClr val="accent1"/>
            </a:fillRef>
            <a:effectRef idx="1">
              <a:schemeClr val="accent1"/>
            </a:effectRef>
            <a:fontRef idx="minor">
              <a:schemeClr val="tx1"/>
            </a:fontRef>
          </p:style>
        </p:cxnSp>
      </p:grpSp>
      <p:pic>
        <p:nvPicPr>
          <p:cNvPr id="31" name="Picture 30" descr="Screen Shot 2016-03-12 at 10.50.58 AM.pdf"/>
          <p:cNvPicPr>
            <a:picLocks noChangeAspect="1"/>
          </p:cNvPicPr>
          <p:nvPr/>
        </p:nvPicPr>
        <p:blipFill rotWithShape="1">
          <a:blip r:embed="rId14">
            <a:extLst>
              <a:ext uri="{28A0092B-C50C-407E-A947-70E740481C1C}">
                <a14:useLocalDpi xmlns:a14="http://schemas.microsoft.com/office/drawing/2010/main" val="0"/>
              </a:ext>
            </a:extLst>
          </a:blip>
          <a:srcRect r="59053" b="77444"/>
          <a:stretch/>
        </p:blipFill>
        <p:spPr>
          <a:xfrm>
            <a:off x="5400693" y="5805344"/>
            <a:ext cx="3558892" cy="374441"/>
          </a:xfrm>
          <a:prstGeom prst="rect">
            <a:avLst/>
          </a:prstGeom>
        </p:spPr>
      </p:pic>
    </p:spTree>
    <p:extLst>
      <p:ext uri="{BB962C8B-B14F-4D97-AF65-F5344CB8AC3E}">
        <p14:creationId xmlns:p14="http://schemas.microsoft.com/office/powerpoint/2010/main" val="100456141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bg1">
              <a:lumMod val="65000"/>
            </a:schemeClr>
          </a:solid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22510</TotalTime>
  <Words>1381</Words>
  <Application>Microsoft Macintosh PowerPoint</Application>
  <PresentationFormat>On-screen Show (4:3)</PresentationFormat>
  <Paragraphs>306</Paragraphs>
  <Slides>29</Slides>
  <Notes>13</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12_Office Theme</vt:lpstr>
      <vt:lpstr>Equation</vt:lpstr>
      <vt:lpstr>Genome Interpretation using Bayesian Inference: Application to Matching Anonymized Genomes to Phenotypic Profiles</vt:lpstr>
      <vt:lpstr>CAGI slide pack guidelines I agree to my slides being used according to the following terms:  _______Author Name Here___Rachel Karchin____</vt:lpstr>
      <vt:lpstr>Outline</vt:lpstr>
      <vt:lpstr>PowerPoint Presentation</vt:lpstr>
      <vt:lpstr>Genome Interpretation through Bayesian Inference </vt:lpstr>
      <vt:lpstr>Genome Interpretation through Bayesian Inference</vt:lpstr>
      <vt:lpstr>GIBI model</vt:lpstr>
      <vt:lpstr>GIBI model</vt:lpstr>
      <vt:lpstr>Probability of gene function affected</vt:lpstr>
      <vt:lpstr>CAGI 2012-2013 predictions</vt:lpstr>
      <vt:lpstr>CAGI 2012-2013 predictions</vt:lpstr>
      <vt:lpstr>Phenotypes predicted for a genome</vt:lpstr>
      <vt:lpstr>Phenotypes predicted for a genome</vt:lpstr>
      <vt:lpstr>Phenotypes predicted for a genome</vt:lpstr>
      <vt:lpstr>Auxilliary phenotypes</vt:lpstr>
      <vt:lpstr>Predicting the match of a genome and a phenotype profile</vt:lpstr>
      <vt:lpstr>Updates applied in CAGI 2016 predictions</vt:lpstr>
      <vt:lpstr>Restricted list of phenotypes</vt:lpstr>
      <vt:lpstr>New auxilliary phenotypes</vt:lpstr>
      <vt:lpstr>PowerPoint Presentation</vt:lpstr>
      <vt:lpstr>Matching algorithm considers predicted ancestry</vt:lpstr>
      <vt:lpstr>Predicting ancestry of PGP genomes and 1417 HapMap samples</vt:lpstr>
      <vt:lpstr>Matching algorithm considers predicted ancestry</vt:lpstr>
      <vt:lpstr>CAGI 2016 Challenge Results</vt:lpstr>
      <vt:lpstr>CAGI 2016 Challenge Results</vt:lpstr>
      <vt:lpstr>Increasing flexibility of ancestry match constraint rescues P10, P16</vt:lpstr>
      <vt:lpstr>Acknowledgments</vt:lpstr>
      <vt:lpstr>Questions?</vt:lpstr>
      <vt:lpstr>Full details: Probability of gene function affected</vt:lpstr>
    </vt:vector>
  </TitlesOfParts>
  <Company>JHU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Karchin</dc:creator>
  <cp:lastModifiedBy>Rachel Karchin</cp:lastModifiedBy>
  <cp:revision>999</cp:revision>
  <dcterms:created xsi:type="dcterms:W3CDTF">2013-05-28T23:29:19Z</dcterms:created>
  <dcterms:modified xsi:type="dcterms:W3CDTF">2016-03-26T16:23:07Z</dcterms:modified>
</cp:coreProperties>
</file>