
<file path=[Content_Types].xml><?xml version="1.0" encoding="utf-8"?>
<Types xmlns="http://schemas.openxmlformats.org/package/2006/content-types">
  <Default Extension="xml" ContentType="application/xml"/>
  <Default Extension="jpg" ContentType="image/jpeg"/>
  <Default Extension="tiff" ContentType="image/tiff"/>
  <Default Extension="emf" ContentType="image/x-emf"/>
  <Default Extension="jpeg" ContentType="image/jpeg"/>
  <Default Extension="rels" ContentType="application/vnd.openxmlformats-package.relationships+xml"/>
  <Default Extension="vml" ContentType="application/vnd.openxmlformats-officedocument.vmlDrawing"/>
  <Default Extension="docx" ContentType="application/vnd.openxmlformats-officedocument.wordprocessingml.documen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embeddings/oleObject1.bin" ContentType="application/vnd.openxmlformats-officedocument.oleObject"/>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34"/>
  </p:notesMasterIdLst>
  <p:sldIdLst>
    <p:sldId id="353" r:id="rId2"/>
    <p:sldId id="256" r:id="rId3"/>
    <p:sldId id="322" r:id="rId4"/>
    <p:sldId id="324" r:id="rId5"/>
    <p:sldId id="325" r:id="rId6"/>
    <p:sldId id="326" r:id="rId7"/>
    <p:sldId id="327" r:id="rId8"/>
    <p:sldId id="329" r:id="rId9"/>
    <p:sldId id="316" r:id="rId10"/>
    <p:sldId id="287" r:id="rId11"/>
    <p:sldId id="260" r:id="rId12"/>
    <p:sldId id="317" r:id="rId13"/>
    <p:sldId id="257" r:id="rId14"/>
    <p:sldId id="310" r:id="rId15"/>
    <p:sldId id="263" r:id="rId16"/>
    <p:sldId id="270" r:id="rId17"/>
    <p:sldId id="321" r:id="rId18"/>
    <p:sldId id="320" r:id="rId19"/>
    <p:sldId id="311" r:id="rId20"/>
    <p:sldId id="298" r:id="rId21"/>
    <p:sldId id="337" r:id="rId22"/>
    <p:sldId id="269" r:id="rId23"/>
    <p:sldId id="341" r:id="rId24"/>
    <p:sldId id="342" r:id="rId25"/>
    <p:sldId id="343" r:id="rId26"/>
    <p:sldId id="344" r:id="rId27"/>
    <p:sldId id="299" r:id="rId28"/>
    <p:sldId id="338" r:id="rId29"/>
    <p:sldId id="346" r:id="rId30"/>
    <p:sldId id="352" r:id="rId31"/>
    <p:sldId id="336" r:id="rId32"/>
    <p:sldId id="314"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36"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1964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440"/>
    <p:restoredTop sz="84295"/>
  </p:normalViewPr>
  <p:slideViewPr>
    <p:cSldViewPr snapToGrid="0" snapToObjects="1" showGuides="1">
      <p:cViewPr>
        <p:scale>
          <a:sx n="87" d="100"/>
          <a:sy n="87" d="100"/>
        </p:scale>
        <p:origin x="-624" y="-856"/>
      </p:cViewPr>
      <p:guideLst>
        <p:guide orient="horz" pos="2136"/>
        <p:guide pos="3840"/>
      </p:guideLst>
    </p:cSldViewPr>
  </p:slideViewPr>
  <p:notesTextViewPr>
    <p:cViewPr>
      <p:scale>
        <a:sx n="1" d="1"/>
        <a:sy n="1" d="1"/>
      </p:scale>
      <p:origin x="0" y="0"/>
    </p:cViewPr>
  </p:notesTextViewPr>
  <p:sorterViewPr>
    <p:cViewPr>
      <p:scale>
        <a:sx n="66" d="100"/>
        <a:sy n="66" d="100"/>
      </p:scale>
      <p:origin x="0" y="1552"/>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notesMaster" Target="notesMasters/notesMaster1.xml"/><Relationship Id="rId35" Type="http://schemas.openxmlformats.org/officeDocument/2006/relationships/printerSettings" Target="printerSettings/printerSettings1.bin"/><Relationship Id="rId36" Type="http://schemas.openxmlformats.org/officeDocument/2006/relationships/presProps" Target="pres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viewProps" Target="viewProps.xml"/><Relationship Id="rId38" Type="http://schemas.openxmlformats.org/officeDocument/2006/relationships/theme" Target="theme/theme1.xml"/><Relationship Id="rId39"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4A75CB-EB12-5B4F-9FB3-348DEECC05B3}" type="datetimeFigureOut">
              <a:rPr lang="en-US" smtClean="0"/>
              <a:t>4/27/16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95B656A-6D33-F140-8EA0-CDFA08C35CB0}" type="slidenum">
              <a:rPr lang="en-US" smtClean="0"/>
              <a:t>‹#›</a:t>
            </a:fld>
            <a:endParaRPr lang="en-US"/>
          </a:p>
        </p:txBody>
      </p:sp>
    </p:spTree>
    <p:extLst>
      <p:ext uri="{BB962C8B-B14F-4D97-AF65-F5344CB8AC3E}">
        <p14:creationId xmlns:p14="http://schemas.microsoft.com/office/powerpoint/2010/main" val="11325525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5B656A-6D33-F140-8EA0-CDFA08C35CB0}" type="slidenum">
              <a:rPr lang="en-US" smtClean="0"/>
              <a:t>2</a:t>
            </a:fld>
            <a:endParaRPr lang="en-US"/>
          </a:p>
        </p:txBody>
      </p:sp>
    </p:spTree>
    <p:extLst>
      <p:ext uri="{BB962C8B-B14F-4D97-AF65-F5344CB8AC3E}">
        <p14:creationId xmlns:p14="http://schemas.microsoft.com/office/powerpoint/2010/main" val="18754043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5B656A-6D33-F140-8EA0-CDFA08C35CB0}" type="slidenum">
              <a:rPr lang="en-US" smtClean="0"/>
              <a:t>3</a:t>
            </a:fld>
            <a:endParaRPr lang="en-US"/>
          </a:p>
        </p:txBody>
      </p:sp>
    </p:spTree>
    <p:extLst>
      <p:ext uri="{BB962C8B-B14F-4D97-AF65-F5344CB8AC3E}">
        <p14:creationId xmlns:p14="http://schemas.microsoft.com/office/powerpoint/2010/main" val="12281655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5B656A-6D33-F140-8EA0-CDFA08C35CB0}" type="slidenum">
              <a:rPr lang="en-US" smtClean="0"/>
              <a:t>10</a:t>
            </a:fld>
            <a:endParaRPr lang="en-US"/>
          </a:p>
        </p:txBody>
      </p:sp>
    </p:spTree>
    <p:extLst>
      <p:ext uri="{BB962C8B-B14F-4D97-AF65-F5344CB8AC3E}">
        <p14:creationId xmlns:p14="http://schemas.microsoft.com/office/powerpoint/2010/main" val="4696733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5B656A-6D33-F140-8EA0-CDFA08C35CB0}" type="slidenum">
              <a:rPr lang="en-US" smtClean="0"/>
              <a:t>14</a:t>
            </a:fld>
            <a:endParaRPr lang="en-US"/>
          </a:p>
        </p:txBody>
      </p:sp>
    </p:spTree>
    <p:extLst>
      <p:ext uri="{BB962C8B-B14F-4D97-AF65-F5344CB8AC3E}">
        <p14:creationId xmlns:p14="http://schemas.microsoft.com/office/powerpoint/2010/main" val="10858976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 numbers are generated by the AUC package. If we need to format them to 2 decimals, I will process the image itself.</a:t>
            </a:r>
          </a:p>
          <a:p>
            <a:r>
              <a:rPr lang="en-US" baseline="0" dirty="0" smtClean="0"/>
              <a:t> </a:t>
            </a:r>
          </a:p>
          <a:p>
            <a:r>
              <a:rPr lang="en-US" dirty="0" smtClean="0"/>
              <a:t>Binghuang </a:t>
            </a:r>
            <a:r>
              <a:rPr lang="en-US" sz="1200" b="0" i="0" kern="1200" dirty="0" smtClean="0">
                <a:solidFill>
                  <a:schemeClr val="tx1"/>
                </a:solidFill>
                <a:effectLst/>
                <a:latin typeface="+mn-lt"/>
                <a:ea typeface="+mn-ea"/>
                <a:cs typeface="+mn-cs"/>
              </a:rPr>
              <a:t>Understand I think what they are trying to convey but need major editing to be included. </a:t>
            </a:r>
            <a:endParaRPr lang="en-US" dirty="0"/>
          </a:p>
        </p:txBody>
      </p:sp>
      <p:sp>
        <p:nvSpPr>
          <p:cNvPr id="4" name="Slide Number Placeholder 3"/>
          <p:cNvSpPr>
            <a:spLocks noGrp="1"/>
          </p:cNvSpPr>
          <p:nvPr>
            <p:ph type="sldNum" sz="quarter" idx="10"/>
          </p:nvPr>
        </p:nvSpPr>
        <p:spPr/>
        <p:txBody>
          <a:bodyPr/>
          <a:lstStyle/>
          <a:p>
            <a:fld id="{A95B656A-6D33-F140-8EA0-CDFA08C35CB0}" type="slidenum">
              <a:rPr lang="en-US" smtClean="0"/>
              <a:t>15</a:t>
            </a:fld>
            <a:endParaRPr lang="en-US"/>
          </a:p>
        </p:txBody>
      </p:sp>
    </p:spTree>
    <p:extLst>
      <p:ext uri="{BB962C8B-B14F-4D97-AF65-F5344CB8AC3E}">
        <p14:creationId xmlns:p14="http://schemas.microsoft.com/office/powerpoint/2010/main" val="13362020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Binghuang</a:t>
            </a:r>
            <a:endParaRPr lang="en-US" dirty="0"/>
          </a:p>
        </p:txBody>
      </p:sp>
      <p:sp>
        <p:nvSpPr>
          <p:cNvPr id="4" name="Slide Number Placeholder 3"/>
          <p:cNvSpPr>
            <a:spLocks noGrp="1"/>
          </p:cNvSpPr>
          <p:nvPr>
            <p:ph type="sldNum" sz="quarter" idx="10"/>
          </p:nvPr>
        </p:nvSpPr>
        <p:spPr/>
        <p:txBody>
          <a:bodyPr/>
          <a:lstStyle/>
          <a:p>
            <a:fld id="{A95B656A-6D33-F140-8EA0-CDFA08C35CB0}" type="slidenum">
              <a:rPr lang="en-US" smtClean="0"/>
              <a:t>16</a:t>
            </a:fld>
            <a:endParaRPr lang="en-US"/>
          </a:p>
        </p:txBody>
      </p:sp>
    </p:spTree>
    <p:extLst>
      <p:ext uri="{BB962C8B-B14F-4D97-AF65-F5344CB8AC3E}">
        <p14:creationId xmlns:p14="http://schemas.microsoft.com/office/powerpoint/2010/main" val="15525473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Average ranking*</a:t>
            </a:r>
            <a:r>
              <a:rPr lang="en-US" baseline="0" dirty="0" smtClean="0"/>
              <a:t> see later slide on exploring averages</a:t>
            </a:r>
            <a:endParaRPr lang="en-US" dirty="0"/>
          </a:p>
        </p:txBody>
      </p:sp>
      <p:sp>
        <p:nvSpPr>
          <p:cNvPr id="4" name="Slide Number Placeholder 3"/>
          <p:cNvSpPr>
            <a:spLocks noGrp="1"/>
          </p:cNvSpPr>
          <p:nvPr>
            <p:ph type="sldNum" sz="quarter" idx="10"/>
          </p:nvPr>
        </p:nvSpPr>
        <p:spPr/>
        <p:txBody>
          <a:bodyPr/>
          <a:lstStyle/>
          <a:p>
            <a:fld id="{A95B656A-6D33-F140-8EA0-CDFA08C35CB0}" type="slidenum">
              <a:rPr lang="en-US" smtClean="0"/>
              <a:t>17</a:t>
            </a:fld>
            <a:endParaRPr lang="en-US"/>
          </a:p>
        </p:txBody>
      </p:sp>
    </p:spTree>
    <p:extLst>
      <p:ext uri="{BB962C8B-B14F-4D97-AF65-F5344CB8AC3E}">
        <p14:creationId xmlns:p14="http://schemas.microsoft.com/office/powerpoint/2010/main" val="2458679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*Only</a:t>
            </a:r>
            <a:r>
              <a:rPr lang="en-US" baseline="0" dirty="0" smtClean="0"/>
              <a:t> occurs once all five submissions on one of the genomes in Group 37</a:t>
            </a:r>
          </a:p>
          <a:p>
            <a:endParaRPr lang="en-US" dirty="0"/>
          </a:p>
        </p:txBody>
      </p:sp>
      <p:sp>
        <p:nvSpPr>
          <p:cNvPr id="4" name="Slide Number Placeholder 3"/>
          <p:cNvSpPr>
            <a:spLocks noGrp="1"/>
          </p:cNvSpPr>
          <p:nvPr>
            <p:ph type="sldNum" sz="quarter" idx="10"/>
          </p:nvPr>
        </p:nvSpPr>
        <p:spPr/>
        <p:txBody>
          <a:bodyPr/>
          <a:lstStyle/>
          <a:p>
            <a:fld id="{A95B656A-6D33-F140-8EA0-CDFA08C35CB0}" type="slidenum">
              <a:rPr lang="en-US" smtClean="0"/>
              <a:t>18</a:t>
            </a:fld>
            <a:endParaRPr lang="en-US"/>
          </a:p>
        </p:txBody>
      </p:sp>
    </p:spTree>
    <p:extLst>
      <p:ext uri="{BB962C8B-B14F-4D97-AF65-F5344CB8AC3E}">
        <p14:creationId xmlns:p14="http://schemas.microsoft.com/office/powerpoint/2010/main" val="6220411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slide needs to be corrected to have the correct calculation picture</a:t>
            </a:r>
            <a:endParaRPr lang="en-US" dirty="0"/>
          </a:p>
        </p:txBody>
      </p:sp>
      <p:sp>
        <p:nvSpPr>
          <p:cNvPr id="4" name="Slide Number Placeholder 3"/>
          <p:cNvSpPr>
            <a:spLocks noGrp="1"/>
          </p:cNvSpPr>
          <p:nvPr>
            <p:ph type="sldNum" sz="quarter" idx="10"/>
          </p:nvPr>
        </p:nvSpPr>
        <p:spPr/>
        <p:txBody>
          <a:bodyPr/>
          <a:lstStyle/>
          <a:p>
            <a:fld id="{A95B656A-6D33-F140-8EA0-CDFA08C35CB0}" type="slidenum">
              <a:rPr lang="en-US" smtClean="0"/>
              <a:t>19</a:t>
            </a:fld>
            <a:endParaRPr lang="en-US"/>
          </a:p>
        </p:txBody>
      </p:sp>
    </p:spTree>
    <p:extLst>
      <p:ext uri="{BB962C8B-B14F-4D97-AF65-F5344CB8AC3E}">
        <p14:creationId xmlns:p14="http://schemas.microsoft.com/office/powerpoint/2010/main" val="13362020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charset="0"/>
              <a:buChar char="•"/>
            </a:pPr>
            <a:r>
              <a:rPr lang="en-US" dirty="0" smtClean="0"/>
              <a:t>Denotes</a:t>
            </a:r>
            <a:r>
              <a:rPr lang="en-US" baseline="0" dirty="0" smtClean="0"/>
              <a:t> the only participant match that all teams ranked as the highest probability for that participant</a:t>
            </a:r>
          </a:p>
        </p:txBody>
      </p:sp>
      <p:sp>
        <p:nvSpPr>
          <p:cNvPr id="4" name="Slide Number Placeholder 3"/>
          <p:cNvSpPr>
            <a:spLocks noGrp="1"/>
          </p:cNvSpPr>
          <p:nvPr>
            <p:ph type="sldNum" sz="quarter" idx="10"/>
          </p:nvPr>
        </p:nvSpPr>
        <p:spPr/>
        <p:txBody>
          <a:bodyPr/>
          <a:lstStyle/>
          <a:p>
            <a:fld id="{A95B656A-6D33-F140-8EA0-CDFA08C35CB0}" type="slidenum">
              <a:rPr lang="en-US" smtClean="0"/>
              <a:t>20</a:t>
            </a:fld>
            <a:endParaRPr lang="en-US"/>
          </a:p>
        </p:txBody>
      </p:sp>
    </p:spTree>
    <p:extLst>
      <p:ext uri="{BB962C8B-B14F-4D97-AF65-F5344CB8AC3E}">
        <p14:creationId xmlns:p14="http://schemas.microsoft.com/office/powerpoint/2010/main" val="9946878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charset="0"/>
              <a:buChar char="•"/>
            </a:pPr>
            <a:r>
              <a:rPr lang="en-US" dirty="0" smtClean="0"/>
              <a:t>Denotes</a:t>
            </a:r>
            <a:r>
              <a:rPr lang="en-US" baseline="0" dirty="0" smtClean="0"/>
              <a:t> the only participant match that all teams ranked as the highest probability for that participant</a:t>
            </a:r>
          </a:p>
        </p:txBody>
      </p:sp>
      <p:sp>
        <p:nvSpPr>
          <p:cNvPr id="4" name="Slide Number Placeholder 3"/>
          <p:cNvSpPr>
            <a:spLocks noGrp="1"/>
          </p:cNvSpPr>
          <p:nvPr>
            <p:ph type="sldNum" sz="quarter" idx="10"/>
          </p:nvPr>
        </p:nvSpPr>
        <p:spPr/>
        <p:txBody>
          <a:bodyPr/>
          <a:lstStyle/>
          <a:p>
            <a:fld id="{A95B656A-6D33-F140-8EA0-CDFA08C35CB0}" type="slidenum">
              <a:rPr lang="en-US" smtClean="0"/>
              <a:t>21</a:t>
            </a:fld>
            <a:endParaRPr lang="en-US"/>
          </a:p>
        </p:txBody>
      </p:sp>
    </p:spTree>
    <p:extLst>
      <p:ext uri="{BB962C8B-B14F-4D97-AF65-F5344CB8AC3E}">
        <p14:creationId xmlns:p14="http://schemas.microsoft.com/office/powerpoint/2010/main" val="11085577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5B656A-6D33-F140-8EA0-CDFA08C35CB0}" type="slidenum">
              <a:rPr lang="en-US" smtClean="0"/>
              <a:t>22</a:t>
            </a:fld>
            <a:endParaRPr lang="en-US"/>
          </a:p>
        </p:txBody>
      </p:sp>
    </p:spTree>
    <p:extLst>
      <p:ext uri="{BB962C8B-B14F-4D97-AF65-F5344CB8AC3E}">
        <p14:creationId xmlns:p14="http://schemas.microsoft.com/office/powerpoint/2010/main" val="13652335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5B656A-6D33-F140-8EA0-CDFA08C35CB0}" type="slidenum">
              <a:rPr lang="en-US" smtClean="0"/>
              <a:t>23</a:t>
            </a:fld>
            <a:endParaRPr lang="en-US"/>
          </a:p>
        </p:txBody>
      </p:sp>
    </p:spTree>
    <p:extLst>
      <p:ext uri="{BB962C8B-B14F-4D97-AF65-F5344CB8AC3E}">
        <p14:creationId xmlns:p14="http://schemas.microsoft.com/office/powerpoint/2010/main" val="12934920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5B656A-6D33-F140-8EA0-CDFA08C35CB0}" type="slidenum">
              <a:rPr lang="en-US" smtClean="0"/>
              <a:t>24</a:t>
            </a:fld>
            <a:endParaRPr lang="en-US"/>
          </a:p>
        </p:txBody>
      </p:sp>
    </p:spTree>
    <p:extLst>
      <p:ext uri="{BB962C8B-B14F-4D97-AF65-F5344CB8AC3E}">
        <p14:creationId xmlns:p14="http://schemas.microsoft.com/office/powerpoint/2010/main" val="2281315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5B656A-6D33-F140-8EA0-CDFA08C35CB0}" type="slidenum">
              <a:rPr lang="en-US" smtClean="0"/>
              <a:t>25</a:t>
            </a:fld>
            <a:endParaRPr lang="en-US"/>
          </a:p>
        </p:txBody>
      </p:sp>
    </p:spTree>
    <p:extLst>
      <p:ext uri="{BB962C8B-B14F-4D97-AF65-F5344CB8AC3E}">
        <p14:creationId xmlns:p14="http://schemas.microsoft.com/office/powerpoint/2010/main" val="19666284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5B656A-6D33-F140-8EA0-CDFA08C35CB0}" type="slidenum">
              <a:rPr lang="en-US" smtClean="0"/>
              <a:t>26</a:t>
            </a:fld>
            <a:endParaRPr lang="en-US"/>
          </a:p>
        </p:txBody>
      </p:sp>
    </p:spTree>
    <p:extLst>
      <p:ext uri="{BB962C8B-B14F-4D97-AF65-F5344CB8AC3E}">
        <p14:creationId xmlns:p14="http://schemas.microsoft.com/office/powerpoint/2010/main" val="12259863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5B656A-6D33-F140-8EA0-CDFA08C35CB0}" type="slidenum">
              <a:rPr lang="en-US" smtClean="0"/>
              <a:t>27</a:t>
            </a:fld>
            <a:endParaRPr lang="en-US"/>
          </a:p>
        </p:txBody>
      </p:sp>
    </p:spTree>
    <p:extLst>
      <p:ext uri="{BB962C8B-B14F-4D97-AF65-F5344CB8AC3E}">
        <p14:creationId xmlns:p14="http://schemas.microsoft.com/office/powerpoint/2010/main" val="8283725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charset="0"/>
              <a:buChar char="•"/>
            </a:pPr>
            <a:r>
              <a:rPr lang="en-US" dirty="0" smtClean="0"/>
              <a:t>BLOOD</a:t>
            </a:r>
            <a:r>
              <a:rPr lang="en-US" baseline="0" dirty="0" smtClean="0"/>
              <a:t> TYPE PREVALENCE IN US: </a:t>
            </a:r>
            <a:r>
              <a:rPr lang="en-US" dirty="0" smtClean="0"/>
              <a:t>AB+</a:t>
            </a:r>
            <a:r>
              <a:rPr lang="en-US" baseline="0" dirty="0" smtClean="0"/>
              <a:t> 3% of people, A- in 6%, B+ in 9% </a:t>
            </a:r>
            <a:r>
              <a:rPr lang="en-US" baseline="0" dirty="0" smtClean="0">
                <a:sym typeface="Wingdings"/>
              </a:rPr>
              <a:t> so makes sense that AB+ (1</a:t>
            </a:r>
            <a:r>
              <a:rPr lang="en-US" baseline="30000" dirty="0" smtClean="0">
                <a:sym typeface="Wingdings"/>
              </a:rPr>
              <a:t>st</a:t>
            </a:r>
            <a:r>
              <a:rPr lang="en-US" baseline="0" dirty="0" smtClean="0">
                <a:sym typeface="Wingdings"/>
              </a:rPr>
              <a:t> highest predicted) and B+ (4</a:t>
            </a:r>
            <a:r>
              <a:rPr lang="en-US" baseline="30000" dirty="0" smtClean="0">
                <a:sym typeface="Wingdings"/>
              </a:rPr>
              <a:t>th</a:t>
            </a:r>
            <a:r>
              <a:rPr lang="en-US" baseline="0" dirty="0" smtClean="0">
                <a:sym typeface="Wingdings"/>
              </a:rPr>
              <a:t> highest) predicted on normalized rank average basis</a:t>
            </a:r>
          </a:p>
          <a:p>
            <a:pPr marL="0" indent="0">
              <a:buFont typeface="Arial" charset="0"/>
              <a:buNone/>
            </a:pPr>
            <a:r>
              <a:rPr lang="en-US" baseline="0" smtClean="0">
                <a:sym typeface="Wingdings"/>
              </a:rPr>
              <a:t>*Percentages </a:t>
            </a:r>
            <a:r>
              <a:rPr lang="en-US" baseline="0" dirty="0" smtClean="0">
                <a:sym typeface="Wingdings"/>
              </a:rPr>
              <a:t>from American </a:t>
            </a:r>
            <a:r>
              <a:rPr lang="en-US" baseline="0" smtClean="0">
                <a:sym typeface="Wingdings"/>
              </a:rPr>
              <a:t>Red Cross</a:t>
            </a:r>
            <a:endParaRPr lang="en-US" baseline="0" dirty="0" smtClean="0">
              <a:sym typeface="Wingdings"/>
            </a:endParaRPr>
          </a:p>
          <a:p>
            <a:pPr marL="171450" indent="-171450">
              <a:buFont typeface="Arial" charset="0"/>
              <a:buChar char="•"/>
            </a:pPr>
            <a:r>
              <a:rPr lang="en-US" dirty="0" smtClean="0"/>
              <a:t>Participant 6</a:t>
            </a:r>
            <a:r>
              <a:rPr lang="en-US" baseline="0" dirty="0" smtClean="0"/>
              <a:t> is 30-39 years old and has self-identified as having Rheumatoid arthritis – possible people are predicting off of this?</a:t>
            </a:r>
          </a:p>
          <a:p>
            <a:pPr marL="171450" indent="-171450">
              <a:buFont typeface="Arial" charset="0"/>
              <a:buChar char="•"/>
            </a:pPr>
            <a:endParaRPr lang="en-US" baseline="0" dirty="0" smtClean="0"/>
          </a:p>
        </p:txBody>
      </p:sp>
      <p:sp>
        <p:nvSpPr>
          <p:cNvPr id="4" name="Slide Number Placeholder 3"/>
          <p:cNvSpPr>
            <a:spLocks noGrp="1"/>
          </p:cNvSpPr>
          <p:nvPr>
            <p:ph type="sldNum" sz="quarter" idx="10"/>
          </p:nvPr>
        </p:nvSpPr>
        <p:spPr/>
        <p:txBody>
          <a:bodyPr/>
          <a:lstStyle/>
          <a:p>
            <a:fld id="{A95B656A-6D33-F140-8EA0-CDFA08C35CB0}" type="slidenum">
              <a:rPr lang="en-US" smtClean="0"/>
              <a:t>28</a:t>
            </a:fld>
            <a:endParaRPr lang="en-US"/>
          </a:p>
        </p:txBody>
      </p:sp>
    </p:spTree>
    <p:extLst>
      <p:ext uri="{BB962C8B-B14F-4D97-AF65-F5344CB8AC3E}">
        <p14:creationId xmlns:p14="http://schemas.microsoft.com/office/powerpoint/2010/main" val="18181215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*IMPORTANT TO NOTE*</a:t>
            </a:r>
            <a:r>
              <a:rPr lang="en-US" baseline="0" dirty="0" smtClean="0"/>
              <a:t> Group 37 PREDICTED a value of 1.0 for the Participant 16 genome to match the profile (hu3C8DE9) (Which is really the Participant 21 match)– it seems that they mixed up the two Native American participants (16 and 21 both self-identify as Native American)</a:t>
            </a:r>
          </a:p>
          <a:p>
            <a:r>
              <a:rPr lang="en-US" dirty="0" smtClean="0"/>
              <a:t>In</a:t>
            </a:r>
            <a:r>
              <a:rPr lang="en-US" baseline="0" dirty="0" smtClean="0"/>
              <a:t> 23: there are only 3 Asians, in 101: there are 7</a:t>
            </a:r>
          </a:p>
          <a:p>
            <a:r>
              <a:rPr lang="en-US" baseline="0" dirty="0" smtClean="0"/>
              <a:t>In 23: only 1 full Hispanic / Latino, in 101: also only 1</a:t>
            </a:r>
          </a:p>
          <a:p>
            <a:r>
              <a:rPr lang="en-US" baseline="0" dirty="0" smtClean="0"/>
              <a:t>In 23: only 1 Hispanic / Latino / White, in 101: there are 4</a:t>
            </a:r>
          </a:p>
        </p:txBody>
      </p:sp>
      <p:sp>
        <p:nvSpPr>
          <p:cNvPr id="4" name="Slide Number Placeholder 3"/>
          <p:cNvSpPr>
            <a:spLocks noGrp="1"/>
          </p:cNvSpPr>
          <p:nvPr>
            <p:ph type="sldNum" sz="quarter" idx="10"/>
          </p:nvPr>
        </p:nvSpPr>
        <p:spPr/>
        <p:txBody>
          <a:bodyPr/>
          <a:lstStyle/>
          <a:p>
            <a:fld id="{A95B656A-6D33-F140-8EA0-CDFA08C35CB0}" type="slidenum">
              <a:rPr lang="en-US" smtClean="0"/>
              <a:t>29</a:t>
            </a:fld>
            <a:endParaRPr lang="en-US"/>
          </a:p>
        </p:txBody>
      </p:sp>
    </p:spTree>
    <p:extLst>
      <p:ext uri="{BB962C8B-B14F-4D97-AF65-F5344CB8AC3E}">
        <p14:creationId xmlns:p14="http://schemas.microsoft.com/office/powerpoint/2010/main" val="17359935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a:t>
            </a:r>
            <a:r>
              <a:rPr lang="en-US" baseline="0" dirty="0" smtClean="0"/>
              <a:t> 23: there are only 3 Asians, in 101: there are 7</a:t>
            </a:r>
          </a:p>
          <a:p>
            <a:r>
              <a:rPr lang="en-US" baseline="0" dirty="0" smtClean="0"/>
              <a:t>In 23: only 1 full Hispanic / Latino, in 101: also only 1</a:t>
            </a:r>
          </a:p>
          <a:p>
            <a:r>
              <a:rPr lang="en-US" baseline="0" dirty="0" smtClean="0"/>
              <a:t>In 23: only 1 Hispanic / Latino / White, in 101: there are 4</a:t>
            </a:r>
          </a:p>
        </p:txBody>
      </p:sp>
      <p:sp>
        <p:nvSpPr>
          <p:cNvPr id="4" name="Slide Number Placeholder 3"/>
          <p:cNvSpPr>
            <a:spLocks noGrp="1"/>
          </p:cNvSpPr>
          <p:nvPr>
            <p:ph type="sldNum" sz="quarter" idx="10"/>
          </p:nvPr>
        </p:nvSpPr>
        <p:spPr/>
        <p:txBody>
          <a:bodyPr/>
          <a:lstStyle/>
          <a:p>
            <a:fld id="{A95B656A-6D33-F140-8EA0-CDFA08C35CB0}" type="slidenum">
              <a:rPr lang="en-US" smtClean="0"/>
              <a:t>30</a:t>
            </a:fld>
            <a:endParaRPr lang="en-US"/>
          </a:p>
        </p:txBody>
      </p:sp>
    </p:spTree>
    <p:extLst>
      <p:ext uri="{BB962C8B-B14F-4D97-AF65-F5344CB8AC3E}">
        <p14:creationId xmlns:p14="http://schemas.microsoft.com/office/powerpoint/2010/main" val="19462302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5B656A-6D33-F140-8EA0-CDFA08C35CB0}" type="slidenum">
              <a:rPr lang="en-US" smtClean="0"/>
              <a:t>31</a:t>
            </a:fld>
            <a:endParaRPr lang="en-US"/>
          </a:p>
        </p:txBody>
      </p:sp>
    </p:spTree>
    <p:extLst>
      <p:ext uri="{BB962C8B-B14F-4D97-AF65-F5344CB8AC3E}">
        <p14:creationId xmlns:p14="http://schemas.microsoft.com/office/powerpoint/2010/main" val="15361522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5B656A-6D33-F140-8EA0-CDFA08C35CB0}" type="slidenum">
              <a:rPr lang="en-US" smtClean="0"/>
              <a:t>32</a:t>
            </a:fld>
            <a:endParaRPr lang="en-US"/>
          </a:p>
        </p:txBody>
      </p:sp>
    </p:spTree>
    <p:extLst>
      <p:ext uri="{BB962C8B-B14F-4D97-AF65-F5344CB8AC3E}">
        <p14:creationId xmlns:p14="http://schemas.microsoft.com/office/powerpoint/2010/main" val="13443392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emf"/><Relationship Id="rId3" Type="http://schemas.openxmlformats.org/officeDocument/2006/relationships/image" Target="../media/image2.em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emf"/><Relationship Id="rId3" Type="http://schemas.openxmlformats.org/officeDocument/2006/relationships/image" Target="../media/image2.emf"/></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emf"/><Relationship Id="rId3" Type="http://schemas.openxmlformats.org/officeDocument/2006/relationships/image" Target="../media/image2.emf"/></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emf"/><Relationship Id="rId3" Type="http://schemas.openxmlformats.org/officeDocument/2006/relationships/image" Target="../media/image2.emf"/></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emf"/><Relationship Id="rId3" Type="http://schemas.openxmlformats.org/officeDocument/2006/relationships/image" Target="../media/image2.emf"/></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emf"/><Relationship Id="rId3" Type="http://schemas.openxmlformats.org/officeDocument/2006/relationships/image" Target="../media/image2.emf"/></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emf"/><Relationship Id="rId3" Type="http://schemas.openxmlformats.org/officeDocument/2006/relationships/image" Target="../media/image2.emf"/></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emf"/><Relationship Id="rId3" Type="http://schemas.openxmlformats.org/officeDocument/2006/relationships/image" Target="../media/image2.emf"/></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emf"/><Relationship Id="rId3" Type="http://schemas.openxmlformats.org/officeDocument/2006/relationships/image" Target="../media/image2.emf"/></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emf"/><Relationship Id="rId3" Type="http://schemas.openxmlformats.org/officeDocument/2006/relationships/image" Target="../media/image2.emf"/></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8200" y="624114"/>
            <a:ext cx="10515600" cy="2885849"/>
          </a:xfrm>
        </p:spPr>
        <p:txBody>
          <a:bodyPr anchor="b">
            <a:normAutofit/>
          </a:bodyPr>
          <a:lstStyle>
            <a:lvl1pPr algn="l">
              <a:defRPr sz="8000">
                <a:latin typeface="Gill Sans" charset="0"/>
                <a:ea typeface="Gill Sans" charset="0"/>
                <a:cs typeface="Gill Sans"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838200" y="4335461"/>
            <a:ext cx="10515600" cy="2007281"/>
          </a:xfrm>
        </p:spPr>
        <p:txBody>
          <a:bodyPr/>
          <a:lstStyle>
            <a:lvl1pPr marL="0" indent="0" algn="l">
              <a:buNone/>
              <a:defRPr sz="2400" b="0" i="0">
                <a:latin typeface="Gill Sans Light" charset="0"/>
                <a:ea typeface="Gill Sans Light" charset="0"/>
                <a:cs typeface="Gill Sans Light"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8" name="Double Bracket 7"/>
          <p:cNvSpPr/>
          <p:nvPr/>
        </p:nvSpPr>
        <p:spPr>
          <a:xfrm>
            <a:off x="290286" y="239232"/>
            <a:ext cx="11625943" cy="6482243"/>
          </a:xfrm>
          <a:prstGeom prst="bracketPair">
            <a:avLst/>
          </a:prstGeom>
          <a:ln w="76200">
            <a:solidFill>
              <a:schemeClr val="accent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4312" y="3580579"/>
            <a:ext cx="5025656" cy="754882"/>
          </a:xfrm>
          <a:prstGeom prst="rect">
            <a:avLst/>
          </a:prstGeom>
        </p:spPr>
      </p:pic>
      <p:sp>
        <p:nvSpPr>
          <p:cNvPr id="15" name="Slide Number Placeholder 5"/>
          <p:cNvSpPr txBox="1">
            <a:spLocks/>
          </p:cNvSpPr>
          <p:nvPr/>
        </p:nvSpPr>
        <p:spPr>
          <a:xfrm>
            <a:off x="8078843" y="6527901"/>
            <a:ext cx="2743200" cy="329184"/>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solidFill>
                <a:latin typeface="Gill Sans" charset="0"/>
                <a:ea typeface="Gill Sans" charset="0"/>
                <a:cs typeface="Gill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smtClean="0"/>
              <a:t>Design by Nikki </a:t>
            </a:r>
            <a:r>
              <a:rPr lang="en-US" dirty="0" err="1" smtClean="0"/>
              <a:t>Kiga</a:t>
            </a:r>
            <a:endParaRPr lang="en-US" dirty="0"/>
          </a:p>
        </p:txBody>
      </p:sp>
    </p:spTree>
    <p:extLst>
      <p:ext uri="{BB962C8B-B14F-4D97-AF65-F5344CB8AC3E}">
        <p14:creationId xmlns:p14="http://schemas.microsoft.com/office/powerpoint/2010/main" val="20165152"/>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 name="Rectangle 9"/>
          <p:cNvSpPr/>
          <p:nvPr/>
        </p:nvSpPr>
        <p:spPr>
          <a:xfrm>
            <a:off x="0" y="6531429"/>
            <a:ext cx="12192000" cy="32657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0" y="0"/>
            <a:ext cx="9000817" cy="471312"/>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838200" y="560886"/>
            <a:ext cx="10515600" cy="566574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838200" y="6530518"/>
            <a:ext cx="2743200" cy="329184"/>
          </a:xfrm>
          <a:prstGeom prst="rect">
            <a:avLst/>
          </a:prstGeom>
        </p:spPr>
        <p:txBody>
          <a:bodyPr/>
          <a:lstStyle>
            <a:lvl1pPr>
              <a:defRPr>
                <a:latin typeface="Gill Sans" charset="0"/>
                <a:ea typeface="Gill Sans" charset="0"/>
                <a:cs typeface="Gill Sans" charset="0"/>
              </a:defRPr>
            </a:lvl1pPr>
          </a:lstStyle>
          <a:p>
            <a:fld id="{9EF5C192-DAF7-6B4A-87E1-58CA1B49DAB0}" type="datetimeFigureOut">
              <a:rPr lang="en-US" smtClean="0"/>
              <a:t>4/27/16</a:t>
            </a:fld>
            <a:endParaRPr lang="en-US"/>
          </a:p>
        </p:txBody>
      </p:sp>
      <p:cxnSp>
        <p:nvCxnSpPr>
          <p:cNvPr id="7" name="Straight Connector 6"/>
          <p:cNvCxnSpPr/>
          <p:nvPr/>
        </p:nvCxnSpPr>
        <p:spPr>
          <a:xfrm>
            <a:off x="-11875" y="471312"/>
            <a:ext cx="1134745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0817" y="89574"/>
            <a:ext cx="2447778" cy="367670"/>
          </a:xfrm>
          <a:prstGeom prst="rect">
            <a:avLst/>
          </a:prstGeom>
        </p:spPr>
      </p:pic>
      <p:pic>
        <p:nvPicPr>
          <p:cNvPr id="9" name="Content Placeholder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64905" y="89574"/>
            <a:ext cx="511384" cy="345659"/>
          </a:xfrm>
          <a:prstGeom prst="rect">
            <a:avLst/>
          </a:prstGeom>
        </p:spPr>
      </p:pic>
      <p:sp>
        <p:nvSpPr>
          <p:cNvPr id="12" name="Slide Number Placeholder 5"/>
          <p:cNvSpPr>
            <a:spLocks noGrp="1"/>
          </p:cNvSpPr>
          <p:nvPr>
            <p:ph type="sldNum" sz="quarter" idx="4"/>
          </p:nvPr>
        </p:nvSpPr>
        <p:spPr>
          <a:xfrm>
            <a:off x="8610600" y="6530518"/>
            <a:ext cx="2743200" cy="329184"/>
          </a:xfrm>
          <a:prstGeom prst="rect">
            <a:avLst/>
          </a:prstGeom>
        </p:spPr>
        <p:txBody>
          <a:bodyPr vert="horz" lIns="91440" tIns="45720" rIns="91440" bIns="45720" rtlCol="0" anchor="ctr"/>
          <a:lstStyle>
            <a:lvl1pPr algn="r">
              <a:defRPr sz="1200">
                <a:solidFill>
                  <a:schemeClr val="bg1"/>
                </a:solidFill>
                <a:latin typeface="Gill Sans" charset="0"/>
                <a:ea typeface="Gill Sans" charset="0"/>
                <a:cs typeface="Gill Sans" charset="0"/>
              </a:defRPr>
            </a:lvl1pPr>
          </a:lstStyle>
          <a:p>
            <a:fld id="{08B84BFA-9475-264E-BD43-E7CE9599BBE9}" type="slidenum">
              <a:rPr lang="en-US" smtClean="0"/>
              <a:t>‹#›</a:t>
            </a:fld>
            <a:endParaRPr lang="en-US"/>
          </a:p>
        </p:txBody>
      </p:sp>
    </p:spTree>
    <p:extLst>
      <p:ext uri="{BB962C8B-B14F-4D97-AF65-F5344CB8AC3E}">
        <p14:creationId xmlns:p14="http://schemas.microsoft.com/office/powerpoint/2010/main" val="1760777085"/>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Rectangle 9"/>
          <p:cNvSpPr/>
          <p:nvPr/>
        </p:nvSpPr>
        <p:spPr>
          <a:xfrm>
            <a:off x="0" y="6531429"/>
            <a:ext cx="12192000" cy="32657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1850" y="1709738"/>
            <a:ext cx="10515600" cy="2852737"/>
          </a:xfrm>
        </p:spPr>
        <p:txBody>
          <a:bodyPr anchor="b"/>
          <a:lstStyle>
            <a:lvl1pPr>
              <a:defRPr sz="6000" b="1" i="0">
                <a:latin typeface="Gill Sans SemiBold" charset="0"/>
                <a:ea typeface="Gill Sans SemiBold" charset="0"/>
                <a:cs typeface="Gill Sans SemiBold" charset="0"/>
              </a:defRPr>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838200" y="6530518"/>
            <a:ext cx="2743200" cy="329184"/>
          </a:xfrm>
          <a:prstGeom prst="rect">
            <a:avLst/>
          </a:prstGeom>
        </p:spPr>
        <p:txBody>
          <a:bodyPr/>
          <a:lstStyle>
            <a:lvl1pPr>
              <a:defRPr>
                <a:latin typeface="Gill Sans" charset="0"/>
                <a:ea typeface="Gill Sans" charset="0"/>
                <a:cs typeface="Gill Sans" charset="0"/>
              </a:defRPr>
            </a:lvl1pPr>
          </a:lstStyle>
          <a:p>
            <a:fld id="{9EF5C192-DAF7-6B4A-87E1-58CA1B49DAB0}" type="datetimeFigureOut">
              <a:rPr lang="en-US" smtClean="0"/>
              <a:t>4/27/16</a:t>
            </a:fld>
            <a:endParaRPr lang="en-US"/>
          </a:p>
        </p:txBody>
      </p:sp>
      <p:sp>
        <p:nvSpPr>
          <p:cNvPr id="6" name="Slide Number Placeholder 5"/>
          <p:cNvSpPr>
            <a:spLocks noGrp="1"/>
          </p:cNvSpPr>
          <p:nvPr>
            <p:ph type="sldNum" sz="quarter" idx="12"/>
          </p:nvPr>
        </p:nvSpPr>
        <p:spPr>
          <a:xfrm>
            <a:off x="8610600" y="6530518"/>
            <a:ext cx="2743200" cy="329184"/>
          </a:xfrm>
          <a:prstGeom prst="rect">
            <a:avLst/>
          </a:prstGeom>
        </p:spPr>
        <p:txBody>
          <a:bodyPr anchor="ctr"/>
          <a:lstStyle>
            <a:lvl1pPr marL="0" marR="0" indent="0" algn="r" defTabSz="914400" rtl="0" eaLnBrk="1" fontAlgn="auto" latinLnBrk="0" hangingPunct="1">
              <a:lnSpc>
                <a:spcPct val="100000"/>
              </a:lnSpc>
              <a:spcBef>
                <a:spcPts val="0"/>
              </a:spcBef>
              <a:spcAft>
                <a:spcPts val="0"/>
              </a:spcAft>
              <a:buClrTx/>
              <a:buSzTx/>
              <a:buFontTx/>
              <a:buNone/>
              <a:tabLst/>
              <a:defRPr sz="1200">
                <a:solidFill>
                  <a:schemeClr val="bg1"/>
                </a:solidFill>
                <a:latin typeface="Gill Sans" charset="0"/>
                <a:ea typeface="Gill Sans" charset="0"/>
                <a:cs typeface="Gill Sans" charset="0"/>
              </a:defRPr>
            </a:lvl1pPr>
          </a:lstStyle>
          <a:p>
            <a:fld id="{08B84BFA-9475-264E-BD43-E7CE9599BBE9}" type="slidenum">
              <a:rPr lang="en-US" smtClean="0"/>
              <a:t>‹#›</a:t>
            </a:fld>
            <a:endParaRPr lang="en-US"/>
          </a:p>
        </p:txBody>
      </p:sp>
      <p:cxnSp>
        <p:nvCxnSpPr>
          <p:cNvPr id="7" name="Straight Connector 6"/>
          <p:cNvCxnSpPr/>
          <p:nvPr/>
        </p:nvCxnSpPr>
        <p:spPr>
          <a:xfrm>
            <a:off x="-11875" y="471312"/>
            <a:ext cx="1134745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0817" y="89574"/>
            <a:ext cx="2447778" cy="367670"/>
          </a:xfrm>
          <a:prstGeom prst="rect">
            <a:avLst/>
          </a:prstGeom>
        </p:spPr>
      </p:pic>
      <p:pic>
        <p:nvPicPr>
          <p:cNvPr id="9" name="Content Placeholder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64905" y="89574"/>
            <a:ext cx="511384" cy="345659"/>
          </a:xfrm>
          <a:prstGeom prst="rect">
            <a:avLst/>
          </a:prstGeom>
        </p:spPr>
      </p:pic>
    </p:spTree>
    <p:extLst>
      <p:ext uri="{BB962C8B-B14F-4D97-AF65-F5344CB8AC3E}">
        <p14:creationId xmlns:p14="http://schemas.microsoft.com/office/powerpoint/2010/main" val="1055811935"/>
      </p:ext>
    </p:extLst>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1" name="Rectangle 10"/>
          <p:cNvSpPr/>
          <p:nvPr/>
        </p:nvSpPr>
        <p:spPr>
          <a:xfrm>
            <a:off x="0" y="6531429"/>
            <a:ext cx="12192000" cy="32657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19975" y="471312"/>
            <a:ext cx="10515600" cy="1325563"/>
          </a:xfrm>
        </p:spPr>
        <p:txBody>
          <a:bodyPr/>
          <a:lstStyle>
            <a:lvl1pPr>
              <a:defRPr b="0" i="0">
                <a:latin typeface="Gill Sans Light" charset="0"/>
                <a:ea typeface="Gill Sans Light" charset="0"/>
                <a:cs typeface="Gill Sans Light" charset="0"/>
              </a:defRPr>
            </a:lvl1p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lvl1pPr>
              <a:defRPr b="1" i="0">
                <a:latin typeface="Gill Sans SemiBold" charset="0"/>
                <a:ea typeface="Gill Sans SemiBold" charset="0"/>
                <a:cs typeface="Gill Sans SemiBold" charset="0"/>
              </a:defRPr>
            </a:lvl1pPr>
            <a:lvl2pPr>
              <a:defRPr>
                <a:latin typeface="Gill Sans" charset="0"/>
                <a:ea typeface="Gill Sans" charset="0"/>
                <a:cs typeface="Gill Sans" charset="0"/>
              </a:defRPr>
            </a:lvl2pPr>
            <a:lvl3pPr>
              <a:defRPr>
                <a:latin typeface="Gill Sans" charset="0"/>
                <a:ea typeface="Gill Sans" charset="0"/>
                <a:cs typeface="Gill Sans" charset="0"/>
              </a:defRPr>
            </a:lvl3pPr>
            <a:lvl4pPr>
              <a:defRPr>
                <a:latin typeface="Gill Sans" charset="0"/>
                <a:ea typeface="Gill Sans" charset="0"/>
                <a:cs typeface="Gill Sans" charset="0"/>
              </a:defRPr>
            </a:lvl4pPr>
            <a:lvl5pPr>
              <a:defRPr>
                <a:latin typeface="Gill Sans" charset="0"/>
                <a:ea typeface="Gill Sans" charset="0"/>
                <a:cs typeface="Gill Sans"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lvl1pPr>
              <a:defRPr b="1" i="0">
                <a:latin typeface="Gill Sans SemiBold" charset="0"/>
                <a:ea typeface="Gill Sans SemiBold" charset="0"/>
                <a:cs typeface="Gill Sans SemiBold" charset="0"/>
              </a:defRPr>
            </a:lvl1pPr>
            <a:lvl2pPr>
              <a:defRPr>
                <a:latin typeface="Gill Sans" charset="0"/>
                <a:ea typeface="Gill Sans" charset="0"/>
                <a:cs typeface="Gill Sans" charset="0"/>
              </a:defRPr>
            </a:lvl2pPr>
            <a:lvl3pPr>
              <a:defRPr>
                <a:latin typeface="Gill Sans" charset="0"/>
                <a:ea typeface="Gill Sans" charset="0"/>
                <a:cs typeface="Gill Sans" charset="0"/>
              </a:defRPr>
            </a:lvl3pPr>
            <a:lvl4pPr>
              <a:defRPr>
                <a:latin typeface="Gill Sans" charset="0"/>
                <a:ea typeface="Gill Sans" charset="0"/>
                <a:cs typeface="Gill Sans" charset="0"/>
              </a:defRPr>
            </a:lvl4pPr>
            <a:lvl5pPr>
              <a:defRPr>
                <a:latin typeface="Gill Sans" charset="0"/>
                <a:ea typeface="Gill Sans" charset="0"/>
                <a:cs typeface="Gill Sans"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838200" y="6530518"/>
            <a:ext cx="2743200" cy="329184"/>
          </a:xfrm>
          <a:prstGeom prst="rect">
            <a:avLst/>
          </a:prstGeom>
        </p:spPr>
        <p:txBody>
          <a:bodyPr/>
          <a:lstStyle/>
          <a:p>
            <a:fld id="{9EF5C192-DAF7-6B4A-87E1-58CA1B49DAB0}" type="datetimeFigureOut">
              <a:rPr lang="en-US" smtClean="0"/>
              <a:t>4/27/16</a:t>
            </a:fld>
            <a:endParaRPr lang="en-US"/>
          </a:p>
        </p:txBody>
      </p:sp>
      <p:sp>
        <p:nvSpPr>
          <p:cNvPr id="7" name="Slide Number Placeholder 6"/>
          <p:cNvSpPr>
            <a:spLocks noGrp="1"/>
          </p:cNvSpPr>
          <p:nvPr>
            <p:ph type="sldNum" sz="quarter" idx="12"/>
          </p:nvPr>
        </p:nvSpPr>
        <p:spPr>
          <a:xfrm>
            <a:off x="8610600" y="6530518"/>
            <a:ext cx="2743200" cy="329184"/>
          </a:xfrm>
          <a:prstGeom prst="rect">
            <a:avLst/>
          </a:prstGeom>
        </p:spPr>
        <p:txBody>
          <a:bodyPr/>
          <a:lstStyle>
            <a:lvl1pPr marL="0" marR="0" indent="0" algn="r" defTabSz="914400" rtl="0" eaLnBrk="1" fontAlgn="auto" latinLnBrk="0" hangingPunct="1">
              <a:lnSpc>
                <a:spcPct val="100000"/>
              </a:lnSpc>
              <a:spcBef>
                <a:spcPts val="0"/>
              </a:spcBef>
              <a:spcAft>
                <a:spcPts val="0"/>
              </a:spcAft>
              <a:buClrTx/>
              <a:buSzTx/>
              <a:buFontTx/>
              <a:buNone/>
              <a:tabLst/>
              <a:defRPr>
                <a:solidFill>
                  <a:schemeClr val="bg1"/>
                </a:solidFill>
              </a:defRPr>
            </a:lvl1pPr>
          </a:lstStyle>
          <a:p>
            <a:fld id="{08B84BFA-9475-264E-BD43-E7CE9599BBE9}" type="slidenum">
              <a:rPr lang="en-US" smtClean="0"/>
              <a:t>‹#›</a:t>
            </a:fld>
            <a:endParaRPr lang="en-US"/>
          </a:p>
        </p:txBody>
      </p:sp>
      <p:cxnSp>
        <p:nvCxnSpPr>
          <p:cNvPr id="8" name="Straight Connector 7"/>
          <p:cNvCxnSpPr/>
          <p:nvPr/>
        </p:nvCxnSpPr>
        <p:spPr>
          <a:xfrm>
            <a:off x="-11875" y="471312"/>
            <a:ext cx="1134745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0817" y="89574"/>
            <a:ext cx="2447778" cy="367670"/>
          </a:xfrm>
          <a:prstGeom prst="rect">
            <a:avLst/>
          </a:prstGeom>
        </p:spPr>
      </p:pic>
      <p:pic>
        <p:nvPicPr>
          <p:cNvPr id="10" name="Content Placeholder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64905" y="89574"/>
            <a:ext cx="511384" cy="345659"/>
          </a:xfrm>
          <a:prstGeom prst="rect">
            <a:avLst/>
          </a:prstGeom>
        </p:spPr>
      </p:pic>
    </p:spTree>
    <p:extLst>
      <p:ext uri="{BB962C8B-B14F-4D97-AF65-F5344CB8AC3E}">
        <p14:creationId xmlns:p14="http://schemas.microsoft.com/office/powerpoint/2010/main" val="3738163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3" name="Rectangle 12"/>
          <p:cNvSpPr/>
          <p:nvPr/>
        </p:nvSpPr>
        <p:spPr>
          <a:xfrm>
            <a:off x="0" y="6531429"/>
            <a:ext cx="12192000" cy="32657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9788" y="471312"/>
            <a:ext cx="10515600" cy="1219376"/>
          </a:xfrm>
        </p:spPr>
        <p:txBody>
          <a:bodyPr/>
          <a:lstStyle>
            <a:lvl1pPr>
              <a:defRPr b="0" i="0">
                <a:latin typeface="Gill Sans Light" charset="0"/>
                <a:ea typeface="Gill Sans Light" charset="0"/>
                <a:cs typeface="Gill Sans Light" charset="0"/>
              </a:defRPr>
            </a:lvl1p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normAutofit/>
          </a:bodyPr>
          <a:lstStyle>
            <a:lvl1pPr marL="0" indent="0">
              <a:buNone/>
              <a:defRPr sz="2800" b="1" i="0">
                <a:latin typeface="Gill Sans SemiBold" charset="0"/>
                <a:ea typeface="Gill Sans SemiBold" charset="0"/>
                <a:cs typeface="Gill Sans SemiBold"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defRPr b="0">
                <a:latin typeface="Gill Sans" charset="0"/>
                <a:ea typeface="Gill Sans" charset="0"/>
                <a:cs typeface="Gill Sans" charset="0"/>
              </a:defRPr>
            </a:lvl1pPr>
            <a:lvl2pPr>
              <a:defRPr>
                <a:latin typeface="Gill Sans" charset="0"/>
                <a:ea typeface="Gill Sans" charset="0"/>
                <a:cs typeface="Gill Sans" charset="0"/>
              </a:defRPr>
            </a:lvl2pPr>
            <a:lvl3pPr>
              <a:defRPr>
                <a:latin typeface="Gill Sans" charset="0"/>
                <a:ea typeface="Gill Sans" charset="0"/>
                <a:cs typeface="Gill Sans" charset="0"/>
              </a:defRPr>
            </a:lvl3pPr>
            <a:lvl4pPr>
              <a:defRPr>
                <a:latin typeface="Gill Sans" charset="0"/>
                <a:ea typeface="Gill Sans" charset="0"/>
                <a:cs typeface="Gill Sans" charset="0"/>
              </a:defRPr>
            </a:lvl4pPr>
            <a:lvl5pPr>
              <a:defRPr>
                <a:latin typeface="Gill Sans" charset="0"/>
                <a:ea typeface="Gill Sans" charset="0"/>
                <a:cs typeface="Gill Sans"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normAutofit/>
          </a:bodyPr>
          <a:lstStyle>
            <a:lvl1pPr marL="0" indent="0">
              <a:buNone/>
              <a:defRPr sz="2800" b="1" i="0">
                <a:latin typeface="Gill Sans SemiBold" charset="0"/>
                <a:ea typeface="Gill Sans SemiBold" charset="0"/>
                <a:cs typeface="Gill Sans SemiBold"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b="0">
                <a:latin typeface="Gill Sans" charset="0"/>
                <a:ea typeface="Gill Sans" charset="0"/>
                <a:cs typeface="Gill Sans" charset="0"/>
              </a:defRPr>
            </a:lvl1pPr>
            <a:lvl2pPr>
              <a:defRPr>
                <a:latin typeface="Gill Sans" charset="0"/>
                <a:ea typeface="Gill Sans" charset="0"/>
                <a:cs typeface="Gill Sans" charset="0"/>
              </a:defRPr>
            </a:lvl2pPr>
            <a:lvl3pPr>
              <a:defRPr>
                <a:latin typeface="Gill Sans" charset="0"/>
                <a:ea typeface="Gill Sans" charset="0"/>
                <a:cs typeface="Gill Sans" charset="0"/>
              </a:defRPr>
            </a:lvl3pPr>
            <a:lvl4pPr>
              <a:defRPr>
                <a:latin typeface="Gill Sans" charset="0"/>
                <a:ea typeface="Gill Sans" charset="0"/>
                <a:cs typeface="Gill Sans" charset="0"/>
              </a:defRPr>
            </a:lvl4pPr>
            <a:lvl5pPr>
              <a:defRPr>
                <a:latin typeface="Gill Sans" charset="0"/>
                <a:ea typeface="Gill Sans" charset="0"/>
                <a:cs typeface="Gill Sans"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838200" y="6530518"/>
            <a:ext cx="2743200" cy="329184"/>
          </a:xfrm>
          <a:prstGeom prst="rect">
            <a:avLst/>
          </a:prstGeom>
        </p:spPr>
        <p:txBody>
          <a:bodyPr/>
          <a:lstStyle/>
          <a:p>
            <a:fld id="{9EF5C192-DAF7-6B4A-87E1-58CA1B49DAB0}" type="datetimeFigureOut">
              <a:rPr lang="en-US" smtClean="0"/>
              <a:t>4/27/16</a:t>
            </a:fld>
            <a:endParaRPr lang="en-US"/>
          </a:p>
        </p:txBody>
      </p:sp>
      <p:cxnSp>
        <p:nvCxnSpPr>
          <p:cNvPr id="10" name="Straight Connector 9"/>
          <p:cNvCxnSpPr/>
          <p:nvPr/>
        </p:nvCxnSpPr>
        <p:spPr>
          <a:xfrm>
            <a:off x="-11875" y="471312"/>
            <a:ext cx="1134745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0817" y="89574"/>
            <a:ext cx="2447778" cy="367670"/>
          </a:xfrm>
          <a:prstGeom prst="rect">
            <a:avLst/>
          </a:prstGeom>
        </p:spPr>
      </p:pic>
      <p:pic>
        <p:nvPicPr>
          <p:cNvPr id="12" name="Content Placeholder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64905" y="89574"/>
            <a:ext cx="511384" cy="345659"/>
          </a:xfrm>
          <a:prstGeom prst="rect">
            <a:avLst/>
          </a:prstGeom>
        </p:spPr>
      </p:pic>
    </p:spTree>
    <p:extLst>
      <p:ext uri="{BB962C8B-B14F-4D97-AF65-F5344CB8AC3E}">
        <p14:creationId xmlns:p14="http://schemas.microsoft.com/office/powerpoint/2010/main" val="1342298413"/>
      </p:ext>
    </p:extLst>
  </p:cSld>
  <p:clrMapOvr>
    <a:masterClrMapping/>
  </p:clrMapOvr>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Rectangle 8"/>
          <p:cNvSpPr/>
          <p:nvPr/>
        </p:nvSpPr>
        <p:spPr>
          <a:xfrm>
            <a:off x="0" y="6531429"/>
            <a:ext cx="12192000" cy="32657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0" y="0"/>
            <a:ext cx="9000817" cy="471312"/>
          </a:xfrm>
        </p:spPr>
        <p:txBody>
          <a:bodyPr/>
          <a:lstStyle>
            <a:lvl1pPr>
              <a:defRPr b="0" i="0">
                <a:latin typeface="Gill Sans" charset="0"/>
                <a:ea typeface="Gill Sans" charset="0"/>
                <a:cs typeface="Gill Sans" charset="0"/>
              </a:defRPr>
            </a:lvl1pPr>
          </a:lstStyle>
          <a:p>
            <a:r>
              <a:rPr lang="en-US" dirty="0" smtClean="0"/>
              <a:t>Click to edit Master title style</a:t>
            </a:r>
            <a:endParaRPr lang="en-US" dirty="0"/>
          </a:p>
        </p:txBody>
      </p:sp>
      <p:sp>
        <p:nvSpPr>
          <p:cNvPr id="3" name="Date Placeholder 2"/>
          <p:cNvSpPr>
            <a:spLocks noGrp="1"/>
          </p:cNvSpPr>
          <p:nvPr>
            <p:ph type="dt" sz="half" idx="10"/>
          </p:nvPr>
        </p:nvSpPr>
        <p:spPr>
          <a:xfrm>
            <a:off x="838200" y="6530518"/>
            <a:ext cx="2743200" cy="329184"/>
          </a:xfrm>
          <a:prstGeom prst="rect">
            <a:avLst/>
          </a:prstGeom>
        </p:spPr>
        <p:txBody>
          <a:bodyPr/>
          <a:lstStyle>
            <a:lvl1pPr>
              <a:defRPr>
                <a:latin typeface="Gill Sans" charset="0"/>
                <a:ea typeface="Gill Sans" charset="0"/>
                <a:cs typeface="Gill Sans" charset="0"/>
              </a:defRPr>
            </a:lvl1pPr>
          </a:lstStyle>
          <a:p>
            <a:fld id="{9EF5C192-DAF7-6B4A-87E1-58CA1B49DAB0}" type="datetimeFigureOut">
              <a:rPr lang="en-US" smtClean="0"/>
              <a:t>4/27/16</a:t>
            </a:fld>
            <a:endParaRPr lang="en-US"/>
          </a:p>
        </p:txBody>
      </p:sp>
      <p:cxnSp>
        <p:nvCxnSpPr>
          <p:cNvPr id="6" name="Straight Connector 5"/>
          <p:cNvCxnSpPr/>
          <p:nvPr/>
        </p:nvCxnSpPr>
        <p:spPr>
          <a:xfrm>
            <a:off x="-11875" y="471312"/>
            <a:ext cx="1134745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0817" y="89574"/>
            <a:ext cx="2447778" cy="367670"/>
          </a:xfrm>
          <a:prstGeom prst="rect">
            <a:avLst/>
          </a:prstGeom>
        </p:spPr>
      </p:pic>
      <p:pic>
        <p:nvPicPr>
          <p:cNvPr id="8" name="Content Placeholder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64905" y="89574"/>
            <a:ext cx="511384" cy="345659"/>
          </a:xfrm>
          <a:prstGeom prst="rect">
            <a:avLst/>
          </a:prstGeom>
        </p:spPr>
      </p:pic>
    </p:spTree>
    <p:extLst>
      <p:ext uri="{BB962C8B-B14F-4D97-AF65-F5344CB8AC3E}">
        <p14:creationId xmlns:p14="http://schemas.microsoft.com/office/powerpoint/2010/main" val="693715556"/>
      </p:ext>
    </p:extLst>
  </p:cSld>
  <p:clrMapOvr>
    <a:masterClrMapping/>
  </p:clrMapOvr>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Rectangle 7"/>
          <p:cNvSpPr/>
          <p:nvPr/>
        </p:nvSpPr>
        <p:spPr>
          <a:xfrm>
            <a:off x="0" y="6531429"/>
            <a:ext cx="12192000" cy="32657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a:xfrm>
            <a:off x="838200" y="6530518"/>
            <a:ext cx="2743200" cy="329184"/>
          </a:xfrm>
          <a:prstGeom prst="rect">
            <a:avLst/>
          </a:prstGeom>
        </p:spPr>
        <p:txBody>
          <a:bodyPr/>
          <a:lstStyle>
            <a:lvl1pPr>
              <a:defRPr>
                <a:latin typeface="Gill Sans" charset="0"/>
                <a:ea typeface="Gill Sans" charset="0"/>
                <a:cs typeface="Gill Sans" charset="0"/>
              </a:defRPr>
            </a:lvl1pPr>
          </a:lstStyle>
          <a:p>
            <a:fld id="{9EF5C192-DAF7-6B4A-87E1-58CA1B49DAB0}" type="datetimeFigureOut">
              <a:rPr lang="en-US" smtClean="0"/>
              <a:t>4/27/16</a:t>
            </a:fld>
            <a:endParaRPr lang="en-US"/>
          </a:p>
        </p:txBody>
      </p:sp>
      <p:cxnSp>
        <p:nvCxnSpPr>
          <p:cNvPr id="5" name="Straight Connector 4"/>
          <p:cNvCxnSpPr/>
          <p:nvPr/>
        </p:nvCxnSpPr>
        <p:spPr>
          <a:xfrm>
            <a:off x="-11875" y="471312"/>
            <a:ext cx="1134745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0817" y="89574"/>
            <a:ext cx="2447778" cy="367670"/>
          </a:xfrm>
          <a:prstGeom prst="rect">
            <a:avLst/>
          </a:prstGeom>
        </p:spPr>
      </p:pic>
      <p:pic>
        <p:nvPicPr>
          <p:cNvPr id="7" name="Content Placeholder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64905" y="89574"/>
            <a:ext cx="511384" cy="345659"/>
          </a:xfrm>
          <a:prstGeom prst="rect">
            <a:avLst/>
          </a:prstGeom>
        </p:spPr>
      </p:pic>
      <p:sp>
        <p:nvSpPr>
          <p:cNvPr id="11" name="Slide Number Placeholder 4"/>
          <p:cNvSpPr>
            <a:spLocks noGrp="1"/>
          </p:cNvSpPr>
          <p:nvPr>
            <p:ph type="sldNum" sz="quarter" idx="12"/>
          </p:nvPr>
        </p:nvSpPr>
        <p:spPr>
          <a:xfrm>
            <a:off x="8610600" y="6530518"/>
            <a:ext cx="2743200" cy="329184"/>
          </a:xfrm>
          <a:prstGeom prst="rect">
            <a:avLst/>
          </a:prstGeom>
        </p:spPr>
        <p:txBody>
          <a:bodyPr/>
          <a:lstStyle>
            <a:lvl1pPr marL="0" marR="0" indent="0" algn="r" defTabSz="914400" rtl="0" eaLnBrk="1" fontAlgn="auto" latinLnBrk="0" hangingPunct="1">
              <a:lnSpc>
                <a:spcPct val="100000"/>
              </a:lnSpc>
              <a:spcBef>
                <a:spcPts val="0"/>
              </a:spcBef>
              <a:spcAft>
                <a:spcPts val="0"/>
              </a:spcAft>
              <a:buClrTx/>
              <a:buSzTx/>
              <a:buFontTx/>
              <a:buNone/>
              <a:tabLst/>
              <a:defRPr>
                <a:solidFill>
                  <a:schemeClr val="bg1"/>
                </a:solidFill>
                <a:latin typeface="Gill Sans" charset="0"/>
                <a:ea typeface="Gill Sans" charset="0"/>
                <a:cs typeface="Gill Sans" charset="0"/>
              </a:defRPr>
            </a:lvl1pPr>
          </a:lstStyle>
          <a:p>
            <a:fld id="{08B84BFA-9475-264E-BD43-E7CE9599BBE9}" type="slidenum">
              <a:rPr lang="en-US" smtClean="0"/>
              <a:t>‹#›</a:t>
            </a:fld>
            <a:endParaRPr lang="en-US"/>
          </a:p>
        </p:txBody>
      </p:sp>
    </p:spTree>
    <p:extLst>
      <p:ext uri="{BB962C8B-B14F-4D97-AF65-F5344CB8AC3E}">
        <p14:creationId xmlns:p14="http://schemas.microsoft.com/office/powerpoint/2010/main" val="588630129"/>
      </p:ext>
    </p:extLst>
  </p:cSld>
  <p:clrMapOvr>
    <a:masterClrMapping/>
  </p:clrMapOvr>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1" name="Rectangle 10"/>
          <p:cNvSpPr/>
          <p:nvPr/>
        </p:nvSpPr>
        <p:spPr>
          <a:xfrm>
            <a:off x="0" y="6531429"/>
            <a:ext cx="12192000" cy="32657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9788" y="457200"/>
            <a:ext cx="3932237" cy="1600200"/>
          </a:xfrm>
        </p:spPr>
        <p:txBody>
          <a:bodyPr anchor="b"/>
          <a:lstStyle>
            <a:lvl1pPr>
              <a:defRPr sz="3200" b="0" i="0">
                <a:latin typeface="Gill Sans Light" charset="0"/>
                <a:ea typeface="Gill Sans Light" charset="0"/>
                <a:cs typeface="Gill Sans Light"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atin typeface="Gill Sans" charset="0"/>
                <a:ea typeface="Gill Sans" charset="0"/>
                <a:cs typeface="Gill Sans" charset="0"/>
              </a:defRPr>
            </a:lvl1pPr>
            <a:lvl2pPr>
              <a:defRPr sz="2800">
                <a:latin typeface="Gill Sans" charset="0"/>
                <a:ea typeface="Gill Sans" charset="0"/>
                <a:cs typeface="Gill Sans" charset="0"/>
              </a:defRPr>
            </a:lvl2pPr>
            <a:lvl3pPr>
              <a:defRPr sz="2400">
                <a:latin typeface="Gill Sans" charset="0"/>
                <a:ea typeface="Gill Sans" charset="0"/>
                <a:cs typeface="Gill Sans" charset="0"/>
              </a:defRPr>
            </a:lvl3pPr>
            <a:lvl4pPr>
              <a:defRPr sz="2000">
                <a:latin typeface="Gill Sans" charset="0"/>
                <a:ea typeface="Gill Sans" charset="0"/>
                <a:cs typeface="Gill Sans" charset="0"/>
              </a:defRPr>
            </a:lvl4pPr>
            <a:lvl5pPr>
              <a:defRPr sz="2000">
                <a:latin typeface="Gill Sans" charset="0"/>
                <a:ea typeface="Gill Sans" charset="0"/>
                <a:cs typeface="Gill Sans" charset="0"/>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b="0" i="0">
                <a:latin typeface="Gill Sans" charset="0"/>
                <a:ea typeface="Gill Sans" charset="0"/>
                <a:cs typeface="Gill Sans"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838200" y="6530518"/>
            <a:ext cx="2743200" cy="329184"/>
          </a:xfrm>
          <a:prstGeom prst="rect">
            <a:avLst/>
          </a:prstGeom>
        </p:spPr>
        <p:txBody>
          <a:bodyPr/>
          <a:lstStyle/>
          <a:p>
            <a:fld id="{9EF5C192-DAF7-6B4A-87E1-58CA1B49DAB0}" type="datetimeFigureOut">
              <a:rPr lang="en-US" smtClean="0"/>
              <a:t>4/27/16</a:t>
            </a:fld>
            <a:endParaRPr lang="en-US"/>
          </a:p>
        </p:txBody>
      </p:sp>
      <p:sp>
        <p:nvSpPr>
          <p:cNvPr id="7" name="Slide Number Placeholder 6"/>
          <p:cNvSpPr>
            <a:spLocks noGrp="1"/>
          </p:cNvSpPr>
          <p:nvPr>
            <p:ph type="sldNum" sz="quarter" idx="12"/>
          </p:nvPr>
        </p:nvSpPr>
        <p:spPr>
          <a:xfrm>
            <a:off x="8610600" y="6530518"/>
            <a:ext cx="2743200" cy="329184"/>
          </a:xfrm>
          <a:prstGeom prst="rect">
            <a:avLst/>
          </a:prstGeom>
        </p:spPr>
        <p:txBody>
          <a:bodyPr/>
          <a:lstStyle>
            <a:lvl1pPr marL="0" marR="0" indent="0" algn="r" defTabSz="914400" rtl="0" eaLnBrk="1" fontAlgn="auto" latinLnBrk="0" hangingPunct="1">
              <a:lnSpc>
                <a:spcPct val="100000"/>
              </a:lnSpc>
              <a:spcBef>
                <a:spcPts val="0"/>
              </a:spcBef>
              <a:spcAft>
                <a:spcPts val="0"/>
              </a:spcAft>
              <a:buClrTx/>
              <a:buSzTx/>
              <a:buFontTx/>
              <a:buNone/>
              <a:tabLst/>
              <a:defRPr>
                <a:solidFill>
                  <a:schemeClr val="bg1"/>
                </a:solidFill>
              </a:defRPr>
            </a:lvl1pPr>
          </a:lstStyle>
          <a:p>
            <a:fld id="{08B84BFA-9475-264E-BD43-E7CE9599BBE9}" type="slidenum">
              <a:rPr lang="en-US" smtClean="0"/>
              <a:t>‹#›</a:t>
            </a:fld>
            <a:endParaRPr lang="en-US"/>
          </a:p>
        </p:txBody>
      </p:sp>
      <p:cxnSp>
        <p:nvCxnSpPr>
          <p:cNvPr id="8" name="Straight Connector 7"/>
          <p:cNvCxnSpPr/>
          <p:nvPr/>
        </p:nvCxnSpPr>
        <p:spPr>
          <a:xfrm>
            <a:off x="-11875" y="471312"/>
            <a:ext cx="1134745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0817" y="89574"/>
            <a:ext cx="2447778" cy="367670"/>
          </a:xfrm>
          <a:prstGeom prst="rect">
            <a:avLst/>
          </a:prstGeom>
        </p:spPr>
      </p:pic>
      <p:pic>
        <p:nvPicPr>
          <p:cNvPr id="10" name="Content Placeholder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64905" y="89574"/>
            <a:ext cx="511384" cy="345659"/>
          </a:xfrm>
          <a:prstGeom prst="rect">
            <a:avLst/>
          </a:prstGeom>
        </p:spPr>
      </p:pic>
    </p:spTree>
    <p:extLst>
      <p:ext uri="{BB962C8B-B14F-4D97-AF65-F5344CB8AC3E}">
        <p14:creationId xmlns:p14="http://schemas.microsoft.com/office/powerpoint/2010/main" val="1796900021"/>
      </p:ext>
    </p:extLst>
  </p:cSld>
  <p:clrMapOvr>
    <a:masterClrMapping/>
  </p:clrMapOvr>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2" name="Rectangle 11"/>
          <p:cNvSpPr/>
          <p:nvPr/>
        </p:nvSpPr>
        <p:spPr>
          <a:xfrm>
            <a:off x="0" y="6531429"/>
            <a:ext cx="12192000" cy="32657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9788" y="457200"/>
            <a:ext cx="3932237" cy="1600200"/>
          </a:xfrm>
        </p:spPr>
        <p:txBody>
          <a:bodyPr anchor="b"/>
          <a:lstStyle>
            <a:lvl1pPr>
              <a:defRPr sz="3200" b="0" i="0">
                <a:latin typeface="Gill Sans Light" charset="0"/>
                <a:ea typeface="Gill Sans Light" charset="0"/>
                <a:cs typeface="Gill Sans Light" charset="0"/>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atin typeface="Gill Sans" charset="0"/>
                <a:ea typeface="Gill Sans" charset="0"/>
                <a:cs typeface="Gill Sans"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b="0" i="0">
                <a:latin typeface="Gill Sans" charset="0"/>
                <a:ea typeface="Gill Sans" charset="0"/>
                <a:cs typeface="Gill Sans"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838200" y="6530518"/>
            <a:ext cx="2743200" cy="329184"/>
          </a:xfrm>
          <a:prstGeom prst="rect">
            <a:avLst/>
          </a:prstGeom>
        </p:spPr>
        <p:txBody>
          <a:bodyPr/>
          <a:lstStyle/>
          <a:p>
            <a:fld id="{9EF5C192-DAF7-6B4A-87E1-58CA1B49DAB0}" type="datetimeFigureOut">
              <a:rPr lang="en-US" smtClean="0"/>
              <a:t>4/27/16</a:t>
            </a:fld>
            <a:endParaRPr lang="en-US"/>
          </a:p>
        </p:txBody>
      </p:sp>
      <p:cxnSp>
        <p:nvCxnSpPr>
          <p:cNvPr id="8" name="Straight Connector 7"/>
          <p:cNvCxnSpPr/>
          <p:nvPr/>
        </p:nvCxnSpPr>
        <p:spPr>
          <a:xfrm>
            <a:off x="-11875" y="471312"/>
            <a:ext cx="1134745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0817" y="89574"/>
            <a:ext cx="2447778" cy="367670"/>
          </a:xfrm>
          <a:prstGeom prst="rect">
            <a:avLst/>
          </a:prstGeom>
        </p:spPr>
      </p:pic>
      <p:pic>
        <p:nvPicPr>
          <p:cNvPr id="10" name="Content Placeholder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64905" y="89574"/>
            <a:ext cx="511384" cy="345659"/>
          </a:xfrm>
          <a:prstGeom prst="rect">
            <a:avLst/>
          </a:prstGeom>
        </p:spPr>
      </p:pic>
      <p:sp>
        <p:nvSpPr>
          <p:cNvPr id="17" name="Slide Number Placeholder 4"/>
          <p:cNvSpPr>
            <a:spLocks noGrp="1"/>
          </p:cNvSpPr>
          <p:nvPr>
            <p:ph type="sldNum" sz="quarter" idx="12"/>
          </p:nvPr>
        </p:nvSpPr>
        <p:spPr>
          <a:xfrm>
            <a:off x="8610600" y="6530518"/>
            <a:ext cx="2743200" cy="329184"/>
          </a:xfrm>
          <a:prstGeom prst="rect">
            <a:avLst/>
          </a:prstGeom>
        </p:spPr>
        <p:txBody>
          <a:bodyPr/>
          <a:lstStyle>
            <a:lvl1pPr marL="0" marR="0" indent="0" algn="r" defTabSz="914400" rtl="0" eaLnBrk="1" fontAlgn="auto" latinLnBrk="0" hangingPunct="1">
              <a:lnSpc>
                <a:spcPct val="100000"/>
              </a:lnSpc>
              <a:spcBef>
                <a:spcPts val="0"/>
              </a:spcBef>
              <a:spcAft>
                <a:spcPts val="0"/>
              </a:spcAft>
              <a:buClrTx/>
              <a:buSzTx/>
              <a:buFontTx/>
              <a:buNone/>
              <a:tabLst/>
              <a:defRPr>
                <a:solidFill>
                  <a:schemeClr val="bg1"/>
                </a:solidFill>
                <a:latin typeface="Gill Sans" charset="0"/>
                <a:ea typeface="Gill Sans" charset="0"/>
                <a:cs typeface="Gill Sans" charset="0"/>
              </a:defRPr>
            </a:lvl1pPr>
          </a:lstStyle>
          <a:p>
            <a:fld id="{08B84BFA-9475-264E-BD43-E7CE9599BBE9}" type="slidenum">
              <a:rPr lang="en-US" smtClean="0"/>
              <a:t>‹#›</a:t>
            </a:fld>
            <a:endParaRPr lang="en-US"/>
          </a:p>
        </p:txBody>
      </p:sp>
    </p:spTree>
    <p:extLst>
      <p:ext uri="{BB962C8B-B14F-4D97-AF65-F5344CB8AC3E}">
        <p14:creationId xmlns:p14="http://schemas.microsoft.com/office/powerpoint/2010/main" val="4361251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Vertical Text">
    <p:spTree>
      <p:nvGrpSpPr>
        <p:cNvPr id="1" name=""/>
        <p:cNvGrpSpPr/>
        <p:nvPr/>
      </p:nvGrpSpPr>
      <p:grpSpPr>
        <a:xfrm>
          <a:off x="0" y="0"/>
          <a:ext cx="0" cy="0"/>
          <a:chOff x="0" y="0"/>
          <a:chExt cx="0" cy="0"/>
        </a:xfrm>
      </p:grpSpPr>
      <p:sp>
        <p:nvSpPr>
          <p:cNvPr id="10" name="Rectangle 9"/>
          <p:cNvSpPr/>
          <p:nvPr/>
        </p:nvSpPr>
        <p:spPr>
          <a:xfrm>
            <a:off x="0" y="6531429"/>
            <a:ext cx="12192000" cy="32657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Vertical Text Placeholder 2"/>
          <p:cNvSpPr>
            <a:spLocks noGrp="1"/>
          </p:cNvSpPr>
          <p:nvPr>
            <p:ph type="body" orient="vert" idx="1"/>
          </p:nvPr>
        </p:nvSpPr>
        <p:spPr/>
        <p:txBody>
          <a:bodyPr vert="eaVert"/>
          <a:lstStyle>
            <a:lvl1pPr>
              <a:defRPr>
                <a:latin typeface="Gill Sans" charset="0"/>
                <a:ea typeface="Gill Sans" charset="0"/>
                <a:cs typeface="Gill Sans" charset="0"/>
              </a:defRPr>
            </a:lvl1pPr>
            <a:lvl2pPr>
              <a:defRPr>
                <a:latin typeface="Gill Sans" charset="0"/>
                <a:ea typeface="Gill Sans" charset="0"/>
                <a:cs typeface="Gill Sans" charset="0"/>
              </a:defRPr>
            </a:lvl2pPr>
            <a:lvl3pPr>
              <a:defRPr>
                <a:latin typeface="Gill Sans" charset="0"/>
                <a:ea typeface="Gill Sans" charset="0"/>
                <a:cs typeface="Gill Sans" charset="0"/>
              </a:defRPr>
            </a:lvl3pPr>
            <a:lvl4pPr>
              <a:defRPr>
                <a:latin typeface="Gill Sans" charset="0"/>
                <a:ea typeface="Gill Sans" charset="0"/>
                <a:cs typeface="Gill Sans" charset="0"/>
              </a:defRPr>
            </a:lvl4pPr>
            <a:lvl5pPr>
              <a:defRPr>
                <a:latin typeface="Gill Sans" charset="0"/>
                <a:ea typeface="Gill Sans" charset="0"/>
                <a:cs typeface="Gill Sans"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838200" y="6530518"/>
            <a:ext cx="2743200" cy="329184"/>
          </a:xfrm>
          <a:prstGeom prst="rect">
            <a:avLst/>
          </a:prstGeom>
        </p:spPr>
        <p:txBody>
          <a:bodyPr/>
          <a:lstStyle>
            <a:lvl1pPr>
              <a:defRPr>
                <a:latin typeface="Gill Sans" charset="0"/>
                <a:ea typeface="Gill Sans" charset="0"/>
                <a:cs typeface="Gill Sans" charset="0"/>
              </a:defRPr>
            </a:lvl1pPr>
          </a:lstStyle>
          <a:p>
            <a:fld id="{9EF5C192-DAF7-6B4A-87E1-58CA1B49DAB0}" type="datetimeFigureOut">
              <a:rPr lang="en-US" smtClean="0"/>
              <a:t>4/27/16</a:t>
            </a:fld>
            <a:endParaRPr lang="en-US"/>
          </a:p>
        </p:txBody>
      </p:sp>
      <p:cxnSp>
        <p:nvCxnSpPr>
          <p:cNvPr id="7" name="Straight Connector 6"/>
          <p:cNvCxnSpPr/>
          <p:nvPr/>
        </p:nvCxnSpPr>
        <p:spPr>
          <a:xfrm>
            <a:off x="-11875" y="471312"/>
            <a:ext cx="1134745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0817" y="89574"/>
            <a:ext cx="2447778" cy="367670"/>
          </a:xfrm>
          <a:prstGeom prst="rect">
            <a:avLst/>
          </a:prstGeom>
        </p:spPr>
      </p:pic>
      <p:pic>
        <p:nvPicPr>
          <p:cNvPr id="9" name="Content Placeholder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64905" y="89574"/>
            <a:ext cx="511384" cy="345659"/>
          </a:xfrm>
          <a:prstGeom prst="rect">
            <a:avLst/>
          </a:prstGeom>
        </p:spPr>
      </p:pic>
      <p:sp>
        <p:nvSpPr>
          <p:cNvPr id="12" name="Slide Number Placeholder 4"/>
          <p:cNvSpPr>
            <a:spLocks noGrp="1"/>
          </p:cNvSpPr>
          <p:nvPr>
            <p:ph type="sldNum" sz="quarter" idx="12"/>
          </p:nvPr>
        </p:nvSpPr>
        <p:spPr>
          <a:xfrm>
            <a:off x="8610600" y="6530518"/>
            <a:ext cx="2743200" cy="329184"/>
          </a:xfrm>
          <a:prstGeom prst="rect">
            <a:avLst/>
          </a:prstGeom>
        </p:spPr>
        <p:txBody>
          <a:bodyPr/>
          <a:lstStyle>
            <a:lvl1pPr marL="0" marR="0" indent="0" algn="r" defTabSz="914400" rtl="0" eaLnBrk="1" fontAlgn="auto" latinLnBrk="0" hangingPunct="1">
              <a:lnSpc>
                <a:spcPct val="100000"/>
              </a:lnSpc>
              <a:spcBef>
                <a:spcPts val="0"/>
              </a:spcBef>
              <a:spcAft>
                <a:spcPts val="0"/>
              </a:spcAft>
              <a:buClrTx/>
              <a:buSzTx/>
              <a:buFontTx/>
              <a:buNone/>
              <a:tabLst/>
              <a:defRPr>
                <a:solidFill>
                  <a:schemeClr val="bg1"/>
                </a:solidFill>
                <a:latin typeface="Gill Sans" charset="0"/>
                <a:ea typeface="Gill Sans" charset="0"/>
                <a:cs typeface="Gill Sans" charset="0"/>
              </a:defRPr>
            </a:lvl1pPr>
          </a:lstStyle>
          <a:p>
            <a:fld id="{08B84BFA-9475-264E-BD43-E7CE9599BBE9}" type="slidenum">
              <a:rPr lang="en-US" smtClean="0"/>
              <a:t>‹#›</a:t>
            </a:fld>
            <a:endParaRPr lang="en-US"/>
          </a:p>
        </p:txBody>
      </p:sp>
      <p:sp>
        <p:nvSpPr>
          <p:cNvPr id="13" name="Title 12"/>
          <p:cNvSpPr>
            <a:spLocks noGrp="1"/>
          </p:cNvSpPr>
          <p:nvPr>
            <p:ph type="title"/>
          </p:nvPr>
        </p:nvSpPr>
        <p:spPr>
          <a:xfrm>
            <a:off x="-11875" y="0"/>
            <a:ext cx="10515600" cy="485382"/>
          </a:xfrm>
        </p:spPr>
        <p:txBody>
          <a:bodyPr/>
          <a:lstStyle/>
          <a:p>
            <a:r>
              <a:rPr lang="en-US" smtClean="0"/>
              <a:t>Click to edit Master title style</a:t>
            </a:r>
            <a:endParaRPr lang="en-US" dirty="0"/>
          </a:p>
        </p:txBody>
      </p:sp>
    </p:spTree>
    <p:extLst>
      <p:ext uri="{BB962C8B-B14F-4D97-AF65-F5344CB8AC3E}">
        <p14:creationId xmlns:p14="http://schemas.microsoft.com/office/powerpoint/2010/main" val="5943138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0" name="Rectangle 9"/>
          <p:cNvSpPr/>
          <p:nvPr/>
        </p:nvSpPr>
        <p:spPr>
          <a:xfrm>
            <a:off x="0" y="6531429"/>
            <a:ext cx="12192000" cy="32657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8724900" y="682171"/>
            <a:ext cx="2628900" cy="5494792"/>
          </a:xfrm>
        </p:spPr>
        <p:txBody>
          <a:bodyPr vert="eaVert"/>
          <a:lstStyle>
            <a:lvl1pPr>
              <a:defRPr>
                <a:latin typeface="Gill Sans" charset="0"/>
                <a:ea typeface="Gill Sans" charset="0"/>
                <a:cs typeface="Gill Sans" charset="0"/>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682171"/>
            <a:ext cx="7734300" cy="5494792"/>
          </a:xfrm>
        </p:spPr>
        <p:txBody>
          <a:bodyPr vert="eaVert"/>
          <a:lstStyle>
            <a:lvl1pPr>
              <a:defRPr>
                <a:latin typeface="Gill Sans" charset="0"/>
                <a:ea typeface="Gill Sans" charset="0"/>
                <a:cs typeface="Gill Sans" charset="0"/>
              </a:defRPr>
            </a:lvl1pPr>
            <a:lvl2pPr>
              <a:defRPr>
                <a:latin typeface="Gill Sans" charset="0"/>
                <a:ea typeface="Gill Sans" charset="0"/>
                <a:cs typeface="Gill Sans" charset="0"/>
              </a:defRPr>
            </a:lvl2pPr>
            <a:lvl3pPr>
              <a:defRPr>
                <a:latin typeface="Gill Sans" charset="0"/>
                <a:ea typeface="Gill Sans" charset="0"/>
                <a:cs typeface="Gill Sans" charset="0"/>
              </a:defRPr>
            </a:lvl3pPr>
            <a:lvl4pPr>
              <a:defRPr>
                <a:latin typeface="Gill Sans" charset="0"/>
                <a:ea typeface="Gill Sans" charset="0"/>
                <a:cs typeface="Gill Sans" charset="0"/>
              </a:defRPr>
            </a:lvl4pPr>
            <a:lvl5pPr>
              <a:defRPr>
                <a:latin typeface="Gill Sans" charset="0"/>
                <a:ea typeface="Gill Sans" charset="0"/>
                <a:cs typeface="Gill Sans"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838200" y="6530518"/>
            <a:ext cx="2743200" cy="329184"/>
          </a:xfrm>
          <a:prstGeom prst="rect">
            <a:avLst/>
          </a:prstGeom>
        </p:spPr>
        <p:txBody>
          <a:bodyPr/>
          <a:lstStyle>
            <a:lvl1pPr>
              <a:defRPr>
                <a:latin typeface="Gill Sans" charset="0"/>
                <a:ea typeface="Gill Sans" charset="0"/>
                <a:cs typeface="Gill Sans" charset="0"/>
              </a:defRPr>
            </a:lvl1pPr>
          </a:lstStyle>
          <a:p>
            <a:fld id="{9EF5C192-DAF7-6B4A-87E1-58CA1B49DAB0}" type="datetimeFigureOut">
              <a:rPr lang="en-US" smtClean="0"/>
              <a:t>4/27/16</a:t>
            </a:fld>
            <a:endParaRPr lang="en-US"/>
          </a:p>
        </p:txBody>
      </p:sp>
      <p:cxnSp>
        <p:nvCxnSpPr>
          <p:cNvPr id="7" name="Straight Connector 6"/>
          <p:cNvCxnSpPr/>
          <p:nvPr/>
        </p:nvCxnSpPr>
        <p:spPr>
          <a:xfrm>
            <a:off x="-11875" y="471312"/>
            <a:ext cx="1134745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0817" y="89574"/>
            <a:ext cx="2447778" cy="367670"/>
          </a:xfrm>
          <a:prstGeom prst="rect">
            <a:avLst/>
          </a:prstGeom>
        </p:spPr>
      </p:pic>
      <p:pic>
        <p:nvPicPr>
          <p:cNvPr id="9" name="Content Placeholder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64905" y="89574"/>
            <a:ext cx="511384" cy="345659"/>
          </a:xfrm>
          <a:prstGeom prst="rect">
            <a:avLst/>
          </a:prstGeom>
        </p:spPr>
      </p:pic>
      <p:sp>
        <p:nvSpPr>
          <p:cNvPr id="11" name="Slide Number Placeholder 4"/>
          <p:cNvSpPr>
            <a:spLocks noGrp="1"/>
          </p:cNvSpPr>
          <p:nvPr>
            <p:ph type="sldNum" sz="quarter" idx="12"/>
          </p:nvPr>
        </p:nvSpPr>
        <p:spPr>
          <a:xfrm>
            <a:off x="8610600" y="6530518"/>
            <a:ext cx="2743200" cy="329184"/>
          </a:xfrm>
          <a:prstGeom prst="rect">
            <a:avLst/>
          </a:prstGeom>
        </p:spPr>
        <p:txBody>
          <a:bodyPr/>
          <a:lstStyle>
            <a:lvl1pPr marL="0" marR="0" indent="0" algn="r" defTabSz="914400" rtl="0" eaLnBrk="1" fontAlgn="auto" latinLnBrk="0" hangingPunct="1">
              <a:lnSpc>
                <a:spcPct val="100000"/>
              </a:lnSpc>
              <a:spcBef>
                <a:spcPts val="0"/>
              </a:spcBef>
              <a:spcAft>
                <a:spcPts val="0"/>
              </a:spcAft>
              <a:buClrTx/>
              <a:buSzTx/>
              <a:buFontTx/>
              <a:buNone/>
              <a:tabLst/>
              <a:defRPr>
                <a:solidFill>
                  <a:schemeClr val="bg1"/>
                </a:solidFill>
                <a:latin typeface="Gill Sans" charset="0"/>
                <a:ea typeface="Gill Sans" charset="0"/>
                <a:cs typeface="Gill Sans" charset="0"/>
              </a:defRPr>
            </a:lvl1pPr>
          </a:lstStyle>
          <a:p>
            <a:fld id="{08B84BFA-9475-264E-BD43-E7CE9599BBE9}" type="slidenum">
              <a:rPr lang="en-US" smtClean="0"/>
              <a:t>‹#›</a:t>
            </a:fld>
            <a:endParaRPr lang="en-US"/>
          </a:p>
        </p:txBody>
      </p:sp>
    </p:spTree>
    <p:extLst>
      <p:ext uri="{BB962C8B-B14F-4D97-AF65-F5344CB8AC3E}">
        <p14:creationId xmlns:p14="http://schemas.microsoft.com/office/powerpoint/2010/main" val="68712384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0527331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xmlns:p14="http://schemas.microsoft.com/office/powerpoint/2010/main" id="1" dur="indefinite" restart="never" nodeType="tmRoot"/>
      </p:par>
    </p:tnLst>
  </p:timing>
  <p:txStyles>
    <p:titleStyle>
      <a:lvl1pPr algn="l" defTabSz="914400" rtl="0" eaLnBrk="1" latinLnBrk="0" hangingPunct="1">
        <a:lnSpc>
          <a:spcPct val="90000"/>
        </a:lnSpc>
        <a:spcBef>
          <a:spcPct val="0"/>
        </a:spcBef>
        <a:buNone/>
        <a:defRPr sz="4400" b="1" i="0" kern="1200">
          <a:solidFill>
            <a:schemeClr val="tx1"/>
          </a:solidFill>
          <a:latin typeface="Gill Sans SemiBold" charset="0"/>
          <a:ea typeface="Gill Sans SemiBold" charset="0"/>
          <a:cs typeface="Gill Sans SemiBold"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i="0" kern="1200">
          <a:solidFill>
            <a:schemeClr val="tx1"/>
          </a:solidFill>
          <a:latin typeface="Gill Sans SemiBold" charset="0"/>
          <a:ea typeface="Gill Sans SemiBold" charset="0"/>
          <a:cs typeface="Gill Sans SemiBold"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Gill Sans" charset="0"/>
          <a:ea typeface="Gill Sans" charset="0"/>
          <a:cs typeface="Gill Sans"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Gill Sans" charset="0"/>
          <a:ea typeface="Gill Sans" charset="0"/>
          <a:cs typeface="Gill Sans"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Gill Sans" charset="0"/>
          <a:ea typeface="Gill Sans" charset="0"/>
          <a:cs typeface="Gill Sans"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Gill Sans" charset="0"/>
          <a:ea typeface="Gill Sans" charset="0"/>
          <a:cs typeface="Gill Sans"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image" Target="../media/image1.emf"/><Relationship Id="rId4" Type="http://schemas.openxmlformats.org/officeDocument/2006/relationships/image" Target="../media/image2.emf"/><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image" Target="../media/image2.emf"/><Relationship Id="rId4" Type="http://schemas.openxmlformats.org/officeDocument/2006/relationships/image" Target="../media/image4.tiff"/><Relationship Id="rId1" Type="http://schemas.openxmlformats.org/officeDocument/2006/relationships/slideLayout" Target="../slideLayouts/slideLayout2.xml"/><Relationship Id="rId2" Type="http://schemas.openxmlformats.org/officeDocument/2006/relationships/image" Target="../media/image1.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emf"/><Relationship Id="rId3" Type="http://schemas.openxmlformats.org/officeDocument/2006/relationships/image" Target="../media/image2.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emf"/><Relationship Id="rId3" Type="http://schemas.openxmlformats.org/officeDocument/2006/relationships/image" Target="../media/image2.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emf"/><Relationship Id="rId3" Type="http://schemas.openxmlformats.org/officeDocument/2006/relationships/image" Target="../media/image2.emf"/></Relationships>
</file>

<file path=ppt/slides/_rels/slide8.xml.rels><?xml version="1.0" encoding="UTF-8" standalone="yes"?>
<Relationships xmlns="http://schemas.openxmlformats.org/package/2006/relationships"><Relationship Id="rId3" Type="http://schemas.openxmlformats.org/officeDocument/2006/relationships/image" Target="../media/image2.emf"/><Relationship Id="rId4"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image" Target="../media/image1.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emf"/><Relationship Id="rId3" Type="http://schemas.openxmlformats.org/officeDocument/2006/relationships/image" Target="../media/image2.emf"/></Relationships>
</file>

<file path=ppt/slides/_rels/slide10.xml.rels><?xml version="1.0" encoding="UTF-8" standalone="yes"?>
<Relationships xmlns="http://schemas.openxmlformats.org/package/2006/relationships"><Relationship Id="rId3" Type="http://schemas.openxmlformats.org/officeDocument/2006/relationships/image" Target="../media/image1.emf"/><Relationship Id="rId4" Type="http://schemas.openxmlformats.org/officeDocument/2006/relationships/image" Target="../media/image2.emf"/><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1.xml.rels><?xml version="1.0" encoding="UTF-8" standalone="yes"?>
<Relationships xmlns="http://schemas.openxmlformats.org/package/2006/relationships"><Relationship Id="rId3" Type="http://schemas.openxmlformats.org/officeDocument/2006/relationships/image" Target="../media/image1.emf"/><Relationship Id="rId4" Type="http://schemas.openxmlformats.org/officeDocument/2006/relationships/image" Target="../media/image2.emf"/><Relationship Id="rId5" Type="http://schemas.openxmlformats.org/officeDocument/2006/relationships/oleObject" Target="../embeddings/oleObject1.bin"/><Relationship Id="rId6" Type="http://schemas.openxmlformats.org/officeDocument/2006/relationships/package" Target="../embeddings/Microsoft_Word_Document1.docx"/><Relationship Id="rId7" Type="http://schemas.openxmlformats.org/officeDocument/2006/relationships/image" Target="../media/image6.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emf"/><Relationship Id="rId3" Type="http://schemas.openxmlformats.org/officeDocument/2006/relationships/image" Target="../media/image2.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emf"/><Relationship Id="rId3" Type="http://schemas.openxmlformats.org/officeDocument/2006/relationships/image" Target="../media/image2.emf"/></Relationships>
</file>

<file path=ppt/slides/_rels/slide14.xml.rels><?xml version="1.0" encoding="UTF-8" standalone="yes"?>
<Relationships xmlns="http://schemas.openxmlformats.org/package/2006/relationships"><Relationship Id="rId3" Type="http://schemas.openxmlformats.org/officeDocument/2006/relationships/image" Target="../media/image1.emf"/><Relationship Id="rId4" Type="http://schemas.openxmlformats.org/officeDocument/2006/relationships/image" Target="../media/image2.emf"/><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5.xml.rels><?xml version="1.0" encoding="UTF-8" standalone="yes"?>
<Relationships xmlns="http://schemas.openxmlformats.org/package/2006/relationships"><Relationship Id="rId3" Type="http://schemas.openxmlformats.org/officeDocument/2006/relationships/image" Target="../media/image1.emf"/><Relationship Id="rId4" Type="http://schemas.openxmlformats.org/officeDocument/2006/relationships/image" Target="../media/image2.emf"/><Relationship Id="rId5" Type="http://schemas.openxmlformats.org/officeDocument/2006/relationships/image" Target="../media/image7.png"/><Relationship Id="rId6" Type="http://schemas.openxmlformats.org/officeDocument/2006/relationships/image" Target="../media/image8.png"/><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16.xml.rels><?xml version="1.0" encoding="UTF-8" standalone="yes"?>
<Relationships xmlns="http://schemas.openxmlformats.org/package/2006/relationships"><Relationship Id="rId3" Type="http://schemas.openxmlformats.org/officeDocument/2006/relationships/image" Target="../media/image1.emf"/><Relationship Id="rId4" Type="http://schemas.openxmlformats.org/officeDocument/2006/relationships/image" Target="../media/image2.emf"/><Relationship Id="rId5" Type="http://schemas.openxmlformats.org/officeDocument/2006/relationships/image" Target="../media/image9.png"/><Relationship Id="rId6" Type="http://schemas.openxmlformats.org/officeDocument/2006/relationships/image" Target="../media/image10.png"/><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17.xml.rels><?xml version="1.0" encoding="UTF-8" standalone="yes"?>
<Relationships xmlns="http://schemas.openxmlformats.org/package/2006/relationships"><Relationship Id="rId3" Type="http://schemas.openxmlformats.org/officeDocument/2006/relationships/image" Target="../media/image1.emf"/><Relationship Id="rId4" Type="http://schemas.openxmlformats.org/officeDocument/2006/relationships/image" Target="../media/image2.emf"/><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8.xml.rels><?xml version="1.0" encoding="UTF-8" standalone="yes"?>
<Relationships xmlns="http://schemas.openxmlformats.org/package/2006/relationships"><Relationship Id="rId3" Type="http://schemas.openxmlformats.org/officeDocument/2006/relationships/image" Target="../media/image1.emf"/><Relationship Id="rId4" Type="http://schemas.openxmlformats.org/officeDocument/2006/relationships/image" Target="../media/image2.emf"/><Relationship Id="rId5" Type="http://schemas.openxmlformats.org/officeDocument/2006/relationships/image" Target="../media/image100.png"/><Relationship Id="rId6" Type="http://schemas.openxmlformats.org/officeDocument/2006/relationships/image" Target="../media/image11.png"/><Relationship Id="rId7" Type="http://schemas.openxmlformats.org/officeDocument/2006/relationships/image" Target="../media/image12.png"/><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19.xml.rels><?xml version="1.0" encoding="UTF-8" standalone="yes"?>
<Relationships xmlns="http://schemas.openxmlformats.org/package/2006/relationships"><Relationship Id="rId3" Type="http://schemas.openxmlformats.org/officeDocument/2006/relationships/image" Target="../media/image1.emf"/><Relationship Id="rId4" Type="http://schemas.openxmlformats.org/officeDocument/2006/relationships/image" Target="../media/image2.emf"/><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20.xml.rels><?xml version="1.0" encoding="UTF-8" standalone="yes"?>
<Relationships xmlns="http://schemas.openxmlformats.org/package/2006/relationships"><Relationship Id="rId3" Type="http://schemas.openxmlformats.org/officeDocument/2006/relationships/image" Target="../media/image1.emf"/><Relationship Id="rId4" Type="http://schemas.openxmlformats.org/officeDocument/2006/relationships/image" Target="../media/image2.emf"/><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_rels/slide21.xml.rels><?xml version="1.0" encoding="UTF-8" standalone="yes"?>
<Relationships xmlns="http://schemas.openxmlformats.org/package/2006/relationships"><Relationship Id="rId3" Type="http://schemas.openxmlformats.org/officeDocument/2006/relationships/image" Target="../media/image1.emf"/><Relationship Id="rId4" Type="http://schemas.openxmlformats.org/officeDocument/2006/relationships/image" Target="../media/image2.emf"/><Relationship Id="rId5" Type="http://schemas.openxmlformats.org/officeDocument/2006/relationships/image" Target="../media/image11.emf"/><Relationship Id="rId1" Type="http://schemas.openxmlformats.org/officeDocument/2006/relationships/slideLayout" Target="../slideLayouts/slideLayout8.xml"/><Relationship Id="rId2" Type="http://schemas.openxmlformats.org/officeDocument/2006/relationships/notesSlide" Target="../notesSlides/notesSlide11.xml"/></Relationships>
</file>

<file path=ppt/slides/_rels/slide22.xml.rels><?xml version="1.0" encoding="UTF-8" standalone="yes"?>
<Relationships xmlns="http://schemas.openxmlformats.org/package/2006/relationships"><Relationship Id="rId3" Type="http://schemas.openxmlformats.org/officeDocument/2006/relationships/image" Target="../media/image1.emf"/><Relationship Id="rId4" Type="http://schemas.openxmlformats.org/officeDocument/2006/relationships/image" Target="../media/image2.emf"/><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23.xml.rels><?xml version="1.0" encoding="UTF-8" standalone="yes"?>
<Relationships xmlns="http://schemas.openxmlformats.org/package/2006/relationships"><Relationship Id="rId3" Type="http://schemas.openxmlformats.org/officeDocument/2006/relationships/image" Target="../media/image1.emf"/><Relationship Id="rId4" Type="http://schemas.openxmlformats.org/officeDocument/2006/relationships/image" Target="../media/image2.emf"/><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24.xml.rels><?xml version="1.0" encoding="UTF-8" standalone="yes"?>
<Relationships xmlns="http://schemas.openxmlformats.org/package/2006/relationships"><Relationship Id="rId3" Type="http://schemas.openxmlformats.org/officeDocument/2006/relationships/image" Target="../media/image1.emf"/><Relationship Id="rId4" Type="http://schemas.openxmlformats.org/officeDocument/2006/relationships/image" Target="../media/image2.emf"/><Relationship Id="rId5" Type="http://schemas.openxmlformats.org/officeDocument/2006/relationships/image" Target="../media/image12.jpg"/><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25.xml.rels><?xml version="1.0" encoding="UTF-8" standalone="yes"?>
<Relationships xmlns="http://schemas.openxmlformats.org/package/2006/relationships"><Relationship Id="rId3" Type="http://schemas.openxmlformats.org/officeDocument/2006/relationships/image" Target="../media/image1.emf"/><Relationship Id="rId4" Type="http://schemas.openxmlformats.org/officeDocument/2006/relationships/image" Target="../media/image2.emf"/><Relationship Id="rId5" Type="http://schemas.openxmlformats.org/officeDocument/2006/relationships/image" Target="../media/image13.jpg"/><Relationship Id="rId6" Type="http://schemas.openxmlformats.org/officeDocument/2006/relationships/image" Target="../media/image14.jpg"/><Relationship Id="rId7" Type="http://schemas.openxmlformats.org/officeDocument/2006/relationships/image" Target="../media/image15.jpg"/><Relationship Id="rId8" Type="http://schemas.openxmlformats.org/officeDocument/2006/relationships/image" Target="../media/image16.jpg"/><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26.xml.rels><?xml version="1.0" encoding="UTF-8" standalone="yes"?>
<Relationships xmlns="http://schemas.openxmlformats.org/package/2006/relationships"><Relationship Id="rId3" Type="http://schemas.openxmlformats.org/officeDocument/2006/relationships/image" Target="../media/image1.emf"/><Relationship Id="rId4" Type="http://schemas.openxmlformats.org/officeDocument/2006/relationships/image" Target="../media/image2.emf"/><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27.xml.rels><?xml version="1.0" encoding="UTF-8" standalone="yes"?>
<Relationships xmlns="http://schemas.openxmlformats.org/package/2006/relationships"><Relationship Id="rId3" Type="http://schemas.openxmlformats.org/officeDocument/2006/relationships/image" Target="../media/image1.emf"/><Relationship Id="rId4" Type="http://schemas.openxmlformats.org/officeDocument/2006/relationships/image" Target="../media/image2.emf"/><Relationship Id="rId5" Type="http://schemas.openxmlformats.org/officeDocument/2006/relationships/image" Target="../media/image17.emf"/><Relationship Id="rId6" Type="http://schemas.openxmlformats.org/officeDocument/2006/relationships/image" Target="../media/image18.emf"/><Relationship Id="rId7" Type="http://schemas.openxmlformats.org/officeDocument/2006/relationships/image" Target="../media/image19.emf"/><Relationship Id="rId8" Type="http://schemas.openxmlformats.org/officeDocument/2006/relationships/image" Target="../media/image20.emf"/><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28.xml.rels><?xml version="1.0" encoding="UTF-8" standalone="yes"?>
<Relationships xmlns="http://schemas.openxmlformats.org/package/2006/relationships"><Relationship Id="rId3" Type="http://schemas.openxmlformats.org/officeDocument/2006/relationships/image" Target="../media/image1.emf"/><Relationship Id="rId4" Type="http://schemas.openxmlformats.org/officeDocument/2006/relationships/image" Target="../media/image2.emf"/><Relationship Id="rId5" Type="http://schemas.openxmlformats.org/officeDocument/2006/relationships/image" Target="../media/image21.emf"/><Relationship Id="rId6" Type="http://schemas.openxmlformats.org/officeDocument/2006/relationships/image" Target="../media/image22.emf"/><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29.xml.rels><?xml version="1.0" encoding="UTF-8" standalone="yes"?>
<Relationships xmlns="http://schemas.openxmlformats.org/package/2006/relationships"><Relationship Id="rId3" Type="http://schemas.openxmlformats.org/officeDocument/2006/relationships/image" Target="../media/image1.emf"/><Relationship Id="rId4" Type="http://schemas.openxmlformats.org/officeDocument/2006/relationships/image" Target="../media/image2.emf"/><Relationship Id="rId5" Type="http://schemas.openxmlformats.org/officeDocument/2006/relationships/image" Target="../media/image23.png"/><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30.xml.rels><?xml version="1.0" encoding="UTF-8" standalone="yes"?>
<Relationships xmlns="http://schemas.openxmlformats.org/package/2006/relationships"><Relationship Id="rId3" Type="http://schemas.openxmlformats.org/officeDocument/2006/relationships/image" Target="../media/image1.emf"/><Relationship Id="rId4" Type="http://schemas.openxmlformats.org/officeDocument/2006/relationships/image" Target="../media/image2.emf"/><Relationship Id="rId5" Type="http://schemas.openxmlformats.org/officeDocument/2006/relationships/image" Target="../media/image23.png"/><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31.xml.rels><?xml version="1.0" encoding="UTF-8" standalone="yes"?>
<Relationships xmlns="http://schemas.openxmlformats.org/package/2006/relationships"><Relationship Id="rId3" Type="http://schemas.openxmlformats.org/officeDocument/2006/relationships/image" Target="../media/image1.emf"/><Relationship Id="rId4" Type="http://schemas.openxmlformats.org/officeDocument/2006/relationships/image" Target="../media/image2.emf"/><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32.xml.rels><?xml version="1.0" encoding="UTF-8" standalone="yes"?>
<Relationships xmlns="http://schemas.openxmlformats.org/package/2006/relationships"><Relationship Id="rId3" Type="http://schemas.openxmlformats.org/officeDocument/2006/relationships/image" Target="../media/image1.emf"/><Relationship Id="rId4" Type="http://schemas.openxmlformats.org/officeDocument/2006/relationships/image" Target="../media/image2.emf"/><Relationship Id="rId5" Type="http://schemas.openxmlformats.org/officeDocument/2006/relationships/image" Target="../media/image24.jpg"/><Relationship Id="rId6" Type="http://schemas.openxmlformats.org/officeDocument/2006/relationships/image" Target="../media/image25.jpg"/><Relationship Id="rId7" Type="http://schemas.openxmlformats.org/officeDocument/2006/relationships/image" Target="../media/image26.jpg"/><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a:xfrm>
            <a:off x="0" y="527517"/>
            <a:ext cx="9000817" cy="471312"/>
          </a:xfrm>
        </p:spPr>
        <p:txBody>
          <a:bodyPr>
            <a:normAutofit fontScale="90000"/>
          </a:bodyPr>
          <a:lstStyle/>
          <a:p>
            <a:r>
              <a:rPr lang="en-US" altLang="en-US" sz="4000" dirty="0"/>
              <a:t>CAGI slide pack guidelines</a:t>
            </a:r>
            <a:br>
              <a:rPr lang="en-US" altLang="en-US" sz="4000" dirty="0"/>
            </a:br>
            <a:r>
              <a:rPr lang="en-US" altLang="en-US" sz="1800" dirty="0"/>
              <a:t>I agree to my slides being used according to the following terms: </a:t>
            </a:r>
            <a:r>
              <a:rPr lang="en-US" altLang="en-US" sz="1800" i="1" dirty="0" smtClean="0"/>
              <a:t>Sean Mooney</a:t>
            </a:r>
            <a:endParaRPr lang="en-US" altLang="en-US" sz="1800" i="1" dirty="0"/>
          </a:p>
        </p:txBody>
      </p:sp>
      <p:sp>
        <p:nvSpPr>
          <p:cNvPr id="8197" name="Rectangle 5"/>
          <p:cNvSpPr>
            <a:spLocks noGrp="1" noChangeArrowheads="1"/>
          </p:cNvSpPr>
          <p:nvPr>
            <p:ph type="body" idx="1"/>
          </p:nvPr>
        </p:nvSpPr>
        <p:spPr>
          <a:xfrm>
            <a:off x="838200" y="1192257"/>
            <a:ext cx="10515600" cy="5665743"/>
          </a:xfrm>
        </p:spPr>
        <p:txBody>
          <a:bodyPr>
            <a:normAutofit lnSpcReduction="10000"/>
          </a:bodyPr>
          <a:lstStyle/>
          <a:p>
            <a:pPr>
              <a:lnSpc>
                <a:spcPct val="80000"/>
              </a:lnSpc>
            </a:pPr>
            <a:r>
              <a:rPr lang="en-US" altLang="en-US" sz="1400" dirty="0"/>
              <a:t>Authors: please include THIS slide at the beginning of your presentation to indicate that you agree with reuse of your slides in CAGI presentations, according to the terms below, and digitally sign by writing your name above.</a:t>
            </a:r>
          </a:p>
          <a:p>
            <a:pPr>
              <a:lnSpc>
                <a:spcPct val="80000"/>
              </a:lnSpc>
            </a:pPr>
            <a:endParaRPr lang="en-US" altLang="en-US" sz="1400" dirty="0"/>
          </a:p>
          <a:p>
            <a:pPr>
              <a:lnSpc>
                <a:spcPct val="80000"/>
              </a:lnSpc>
            </a:pPr>
            <a:r>
              <a:rPr lang="en-US" altLang="en-US" sz="1400" dirty="0"/>
              <a:t>To disseminate the CAGI results, I encourage all CAGI participants to remix these CAGI slides for inclusion in their oral and poster presentations</a:t>
            </a:r>
          </a:p>
          <a:p>
            <a:pPr>
              <a:lnSpc>
                <a:spcPct val="80000"/>
              </a:lnSpc>
            </a:pPr>
            <a:r>
              <a:rPr lang="en-US" altLang="en-US" sz="1400" dirty="0"/>
              <a:t>CAGI participants may use or publish any content of these slides only in compliance with the CAGI Data Use Agreement</a:t>
            </a:r>
          </a:p>
          <a:p>
            <a:pPr>
              <a:lnSpc>
                <a:spcPct val="80000"/>
              </a:lnSpc>
            </a:pPr>
            <a:r>
              <a:rPr lang="en-US" altLang="en-US" sz="1400" dirty="0"/>
              <a:t>CAGI participants may not cite or publish any content of these slides except with the written permission of the originating author or in the primary CAGI publications</a:t>
            </a:r>
          </a:p>
          <a:p>
            <a:pPr>
              <a:lnSpc>
                <a:spcPct val="80000"/>
              </a:lnSpc>
            </a:pPr>
            <a:r>
              <a:rPr lang="en-US" altLang="en-US" sz="1400" dirty="0"/>
              <a:t>CAGI participants must acknowledge the original authors of these slides and CAGI 2013.  Include the acknowledgement banner across the bottom</a:t>
            </a:r>
          </a:p>
          <a:p>
            <a:pPr>
              <a:lnSpc>
                <a:spcPct val="80000"/>
              </a:lnSpc>
            </a:pPr>
            <a:r>
              <a:rPr lang="en-US" altLang="en-US" sz="1400" dirty="0"/>
              <a:t>CAGI participants must include the CAGI credits slide in their presentations</a:t>
            </a:r>
          </a:p>
          <a:p>
            <a:pPr>
              <a:lnSpc>
                <a:spcPct val="80000"/>
              </a:lnSpc>
            </a:pPr>
            <a:r>
              <a:rPr lang="en-US" altLang="en-US" sz="1400" dirty="0"/>
              <a:t>Slides with a red slash (no remix) may not be included in a presentation unless all attendees are registered CAGI participants who signed the data use agreement</a:t>
            </a:r>
          </a:p>
          <a:p>
            <a:pPr>
              <a:lnSpc>
                <a:spcPct val="80000"/>
              </a:lnSpc>
            </a:pPr>
            <a:r>
              <a:rPr lang="en-US" altLang="en-US" sz="1400" dirty="0"/>
              <a:t>Slides with a red X over the entire slide may not be  used in any circumstances</a:t>
            </a:r>
          </a:p>
          <a:p>
            <a:pPr>
              <a:lnSpc>
                <a:spcPct val="80000"/>
              </a:lnSpc>
            </a:pPr>
            <a:r>
              <a:rPr lang="en-US" altLang="en-US" sz="1400" dirty="0"/>
              <a:t>Slides with a blue slash (embargoed) may not be used unless the embargo is explicitly lifted</a:t>
            </a:r>
          </a:p>
          <a:p>
            <a:pPr>
              <a:lnSpc>
                <a:spcPct val="80000"/>
              </a:lnSpc>
            </a:pPr>
            <a:r>
              <a:rPr lang="en-US" altLang="en-US" sz="1400" dirty="0">
                <a:latin typeface="Arial" panose="020B0604020202020204" pitchFamily="34" charset="0"/>
                <a:cs typeface="Arial" panose="020B0604020202020204" pitchFamily="34" charset="0"/>
              </a:rPr>
              <a:t>Slides without slash or X may be tweeted unless flagged with the “No tweet” icon.</a:t>
            </a:r>
            <a:endParaRPr lang="en-US" altLang="en-US" sz="1400" dirty="0"/>
          </a:p>
          <a:p>
            <a:pPr>
              <a:lnSpc>
                <a:spcPct val="80000"/>
              </a:lnSpc>
            </a:pPr>
            <a:r>
              <a:rPr lang="en-US" altLang="en-US" sz="1400" dirty="0"/>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nSpc>
                <a:spcPct val="80000"/>
              </a:lnSpc>
            </a:pPr>
            <a:endParaRPr lang="en-US" altLang="en-US" sz="1400" dirty="0"/>
          </a:p>
          <a:p>
            <a:pPr>
              <a:lnSpc>
                <a:spcPct val="80000"/>
              </a:lnSpc>
            </a:pPr>
            <a:r>
              <a:rPr lang="en-US" altLang="en-US" sz="1400" dirty="0"/>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grpSp>
        <p:nvGrpSpPr>
          <p:cNvPr id="6" name="Group 5"/>
          <p:cNvGrpSpPr>
            <a:grpSpLocks/>
          </p:cNvGrpSpPr>
          <p:nvPr/>
        </p:nvGrpSpPr>
        <p:grpSpPr bwMode="auto">
          <a:xfrm>
            <a:off x="9988497" y="4712420"/>
            <a:ext cx="439738" cy="439738"/>
            <a:chOff x="5373" y="3933"/>
            <a:chExt cx="387" cy="387"/>
          </a:xfrm>
        </p:grpSpPr>
        <p:sp>
          <p:nvSpPr>
            <p:cNvPr id="7" name="Oval 6"/>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a:ea typeface="MS PGothic" pitchFamily="34" charset="-128"/>
                <a:cs typeface="Arial" panose="020B0604020202020204" pitchFamily="34" charset="0"/>
              </a:endParaRPr>
            </a:p>
          </p:txBody>
        </p:sp>
        <p:pic>
          <p:nvPicPr>
            <p:cNvPr id="8"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1209274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857250" y="1122364"/>
            <a:ext cx="10545762" cy="2387600"/>
          </a:xfrm>
        </p:spPr>
        <p:txBody>
          <a:bodyPr>
            <a:normAutofit fontScale="90000"/>
          </a:bodyPr>
          <a:lstStyle/>
          <a:p>
            <a:pPr algn="l"/>
            <a:r>
              <a:rPr lang="en-US" sz="10700" b="1" dirty="0" smtClean="0">
                <a:latin typeface="Gill Sans SemiBold" charset="0"/>
                <a:ea typeface="Gill Sans SemiBold" charset="0"/>
                <a:cs typeface="Gill Sans SemiBold" charset="0"/>
              </a:rPr>
              <a:t>CAGI: </a:t>
            </a:r>
            <a:r>
              <a:rPr lang="en-US" sz="8000" b="1" dirty="0" smtClean="0">
                <a:latin typeface="Gill Sans SemiBold" charset="0"/>
                <a:ea typeface="Gill Sans SemiBold" charset="0"/>
                <a:cs typeface="Gill Sans SemiBold" charset="0"/>
              </a:rPr>
              <a:t>PGP Challenge Assessment</a:t>
            </a:r>
            <a:endParaRPr lang="en-US" b="1" dirty="0">
              <a:latin typeface="Gill Sans SemiBold" charset="0"/>
              <a:ea typeface="Gill Sans SemiBold" charset="0"/>
              <a:cs typeface="Gill Sans SemiBold" charset="0"/>
            </a:endParaRPr>
          </a:p>
        </p:txBody>
      </p:sp>
      <p:sp>
        <p:nvSpPr>
          <p:cNvPr id="3" name="Subtitle 2"/>
          <p:cNvSpPr>
            <a:spLocks noGrp="1"/>
          </p:cNvSpPr>
          <p:nvPr>
            <p:ph type="subTitle" idx="1"/>
          </p:nvPr>
        </p:nvSpPr>
        <p:spPr>
          <a:xfrm>
            <a:off x="828674" y="4521342"/>
            <a:ext cx="9796462" cy="1527513"/>
          </a:xfrm>
        </p:spPr>
        <p:txBody>
          <a:bodyPr/>
          <a:lstStyle/>
          <a:p>
            <a:pPr algn="l"/>
            <a:r>
              <a:rPr lang="en-US" dirty="0">
                <a:latin typeface="Gill Sans" charset="0"/>
                <a:ea typeface="Gill Sans" charset="0"/>
                <a:cs typeface="Gill Sans" charset="0"/>
              </a:rPr>
              <a:t>Sean D. Mooney, PhD</a:t>
            </a:r>
          </a:p>
          <a:p>
            <a:pPr algn="l"/>
            <a:r>
              <a:rPr lang="en-US" dirty="0" err="1">
                <a:latin typeface="Gill Sans" charset="0"/>
                <a:ea typeface="Gill Sans" charset="0"/>
                <a:cs typeface="Gill Sans" charset="0"/>
              </a:rPr>
              <a:t>Binghuang</a:t>
            </a:r>
            <a:r>
              <a:rPr lang="en-US" dirty="0">
                <a:latin typeface="Gill Sans" charset="0"/>
                <a:ea typeface="Gill Sans" charset="0"/>
                <a:cs typeface="Gill Sans" charset="0"/>
              </a:rPr>
              <a:t> </a:t>
            </a:r>
            <a:r>
              <a:rPr lang="en-US" dirty="0" err="1">
                <a:latin typeface="Gill Sans" charset="0"/>
                <a:ea typeface="Gill Sans" charset="0"/>
                <a:cs typeface="Gill Sans" charset="0"/>
              </a:rPr>
              <a:t>Cai</a:t>
            </a:r>
            <a:r>
              <a:rPr lang="en-US" dirty="0">
                <a:latin typeface="Gill Sans" charset="0"/>
                <a:ea typeface="Gill Sans" charset="0"/>
                <a:cs typeface="Gill Sans" charset="0"/>
              </a:rPr>
              <a:t>, PhD</a:t>
            </a:r>
          </a:p>
          <a:p>
            <a:pPr algn="l"/>
            <a:r>
              <a:rPr lang="en-US" dirty="0">
                <a:latin typeface="Gill Sans" charset="0"/>
                <a:ea typeface="Gill Sans" charset="0"/>
                <a:cs typeface="Gill Sans" charset="0"/>
              </a:rPr>
              <a:t>Nikki </a:t>
            </a:r>
            <a:r>
              <a:rPr lang="en-US" dirty="0" err="1">
                <a:latin typeface="Gill Sans" charset="0"/>
                <a:ea typeface="Gill Sans" charset="0"/>
                <a:cs typeface="Gill Sans" charset="0"/>
              </a:rPr>
              <a:t>Kiga</a:t>
            </a:r>
            <a:endParaRPr lang="en-US" dirty="0">
              <a:latin typeface="Gill Sans" charset="0"/>
              <a:ea typeface="Gill Sans" charset="0"/>
              <a:cs typeface="Gill Sans" charset="0"/>
            </a:endParaRPr>
          </a:p>
          <a:p>
            <a:pPr algn="l"/>
            <a:endParaRPr lang="en-US" dirty="0">
              <a:latin typeface="Gill Sans" charset="0"/>
              <a:ea typeface="Gill Sans" charset="0"/>
              <a:cs typeface="Gill Sans" charset="0"/>
            </a:endParaRPr>
          </a:p>
        </p:txBody>
      </p:sp>
    </p:spTree>
    <p:extLst>
      <p:ext uri="{BB962C8B-B14F-4D97-AF65-F5344CB8AC3E}">
        <p14:creationId xmlns:p14="http://schemas.microsoft.com/office/powerpoint/2010/main" val="2046447956"/>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531429"/>
            <a:ext cx="12192000" cy="32657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p:cNvCxnSpPr/>
          <p:nvPr/>
        </p:nvCxnSpPr>
        <p:spPr>
          <a:xfrm>
            <a:off x="-11875" y="471312"/>
            <a:ext cx="1134745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00817" y="89574"/>
            <a:ext cx="2447778" cy="367670"/>
          </a:xfrm>
          <a:prstGeom prst="rect">
            <a:avLst/>
          </a:prstGeom>
        </p:spPr>
      </p:pic>
      <p:pic>
        <p:nvPicPr>
          <p:cNvPr id="7" name="Content Placeholder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64905" y="89574"/>
            <a:ext cx="511384" cy="345659"/>
          </a:xfrm>
          <a:prstGeom prst="rect">
            <a:avLst/>
          </a:prstGeom>
        </p:spPr>
      </p:pic>
      <p:sp>
        <p:nvSpPr>
          <p:cNvPr id="6" name="Title 1"/>
          <p:cNvSpPr txBox="1">
            <a:spLocks/>
          </p:cNvSpPr>
          <p:nvPr/>
        </p:nvSpPr>
        <p:spPr>
          <a:xfrm>
            <a:off x="-11875" y="147248"/>
            <a:ext cx="8896382" cy="471313"/>
          </a:xfrm>
          <a:prstGeom prst="rect">
            <a:avLst/>
          </a:prstGeom>
        </p:spPr>
        <p:txBody>
          <a:bodyPr>
            <a:normAutofit fontScale="9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smtClean="0">
                <a:latin typeface="Gill Sans SemiBold" charset="0"/>
                <a:ea typeface="Gill Sans SemiBold" charset="0"/>
                <a:cs typeface="Gill Sans SemiBold" charset="0"/>
              </a:rPr>
              <a:t>OUTLINE</a:t>
            </a:r>
            <a:endParaRPr lang="en-US" b="1" dirty="0">
              <a:latin typeface="Gill Sans SemiBold" charset="0"/>
              <a:ea typeface="Gill Sans SemiBold" charset="0"/>
              <a:cs typeface="Gill Sans SemiBold" charset="0"/>
            </a:endParaRPr>
          </a:p>
        </p:txBody>
      </p:sp>
      <p:sp>
        <p:nvSpPr>
          <p:cNvPr id="8" name="Content Placeholder 7"/>
          <p:cNvSpPr>
            <a:spLocks noGrp="1"/>
          </p:cNvSpPr>
          <p:nvPr>
            <p:ph idx="1"/>
          </p:nvPr>
        </p:nvSpPr>
        <p:spPr>
          <a:xfrm>
            <a:off x="819975" y="1085914"/>
            <a:ext cx="10515600" cy="5592763"/>
          </a:xfrm>
        </p:spPr>
        <p:txBody>
          <a:bodyPr>
            <a:normAutofit/>
          </a:bodyPr>
          <a:lstStyle/>
          <a:p>
            <a:r>
              <a:rPr lang="en-US" sz="3600" dirty="0" smtClean="0">
                <a:latin typeface="Gill Sans" charset="0"/>
                <a:ea typeface="Gill Sans" charset="0"/>
                <a:cs typeface="Gill Sans" charset="0"/>
              </a:rPr>
              <a:t>Introduction</a:t>
            </a:r>
          </a:p>
          <a:p>
            <a:r>
              <a:rPr lang="en-US" sz="3600" dirty="0" smtClean="0">
                <a:latin typeface="Gill Sans" charset="0"/>
                <a:ea typeface="Gill Sans" charset="0"/>
                <a:cs typeface="Gill Sans" charset="0"/>
              </a:rPr>
              <a:t>CAGI 2011 – predicting traits from genome </a:t>
            </a:r>
          </a:p>
          <a:p>
            <a:r>
              <a:rPr lang="en-US" sz="3600" dirty="0" smtClean="0">
                <a:latin typeface="Gill Sans" charset="0"/>
                <a:ea typeface="Gill Sans" charset="0"/>
                <a:cs typeface="Gill Sans" charset="0"/>
              </a:rPr>
              <a:t>CAGI 2013 – matching trait profiles to genome</a:t>
            </a:r>
          </a:p>
          <a:p>
            <a:r>
              <a:rPr lang="en-US" sz="3600" dirty="0">
                <a:latin typeface="Gill Sans" charset="0"/>
                <a:ea typeface="Gill Sans" charset="0"/>
                <a:cs typeface="Gill Sans" charset="0"/>
              </a:rPr>
              <a:t>CAGI </a:t>
            </a:r>
            <a:r>
              <a:rPr lang="en-US" sz="3600" dirty="0" smtClean="0">
                <a:latin typeface="Gill Sans" charset="0"/>
                <a:ea typeface="Gill Sans" charset="0"/>
                <a:cs typeface="Gill Sans" charset="0"/>
              </a:rPr>
              <a:t>2015 – matching trait profiles to genome</a:t>
            </a:r>
          </a:p>
          <a:p>
            <a:r>
              <a:rPr lang="en-US" sz="3600" dirty="0" smtClean="0">
                <a:latin typeface="Gill Sans" charset="0"/>
                <a:ea typeface="Gill Sans" charset="0"/>
                <a:cs typeface="Gill Sans" charset="0"/>
              </a:rPr>
              <a:t>CAGI 2015 Result Assessments</a:t>
            </a:r>
          </a:p>
          <a:p>
            <a:r>
              <a:rPr lang="en-US" sz="3600" dirty="0" smtClean="0">
                <a:latin typeface="Gill Sans" charset="0"/>
                <a:ea typeface="Gill Sans" charset="0"/>
                <a:cs typeface="Gill Sans" charset="0"/>
              </a:rPr>
              <a:t>Acknowledgment </a:t>
            </a:r>
          </a:p>
        </p:txBody>
      </p:sp>
    </p:spTree>
    <p:extLst>
      <p:ext uri="{BB962C8B-B14F-4D97-AF65-F5344CB8AC3E}">
        <p14:creationId xmlns:p14="http://schemas.microsoft.com/office/powerpoint/2010/main" val="1974424078"/>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89"/>
            <a:ext cx="8884507" cy="478302"/>
          </a:xfrm>
        </p:spPr>
        <p:txBody>
          <a:bodyPr>
            <a:noAutofit/>
          </a:bodyPr>
          <a:lstStyle/>
          <a:p>
            <a:r>
              <a:rPr lang="en-US" sz="3600" b="1" dirty="0" smtClean="0">
                <a:latin typeface="Gill Sans SemiBold" charset="0"/>
                <a:ea typeface="Gill Sans SemiBold" charset="0"/>
                <a:cs typeface="Gill Sans SemiBold" charset="0"/>
              </a:rPr>
              <a:t>The PGP Challenge</a:t>
            </a:r>
            <a:endParaRPr lang="en-US" sz="3600" b="1" dirty="0">
              <a:latin typeface="Gill Sans SemiBold" charset="0"/>
              <a:ea typeface="Gill Sans SemiBold" charset="0"/>
              <a:cs typeface="Gill Sans SemiBold" charset="0"/>
            </a:endParaRPr>
          </a:p>
        </p:txBody>
      </p:sp>
      <p:sp>
        <p:nvSpPr>
          <p:cNvPr id="3" name="Content Placeholder 2"/>
          <p:cNvSpPr>
            <a:spLocks noGrp="1"/>
          </p:cNvSpPr>
          <p:nvPr>
            <p:ph idx="1"/>
          </p:nvPr>
        </p:nvSpPr>
        <p:spPr>
          <a:xfrm>
            <a:off x="773723" y="935545"/>
            <a:ext cx="10580076" cy="5241418"/>
          </a:xfrm>
        </p:spPr>
        <p:txBody>
          <a:bodyPr/>
          <a:lstStyle/>
          <a:p>
            <a:r>
              <a:rPr lang="en-US" b="0" dirty="0" smtClean="0">
                <a:latin typeface="Gill Sans" charset="0"/>
                <a:ea typeface="Gill Sans" charset="0"/>
                <a:cs typeface="Gill Sans" charset="0"/>
              </a:rPr>
              <a:t>2015 is the 4</a:t>
            </a:r>
            <a:r>
              <a:rPr lang="en-US" b="0" baseline="30000" dirty="0" smtClean="0">
                <a:latin typeface="Gill Sans" charset="0"/>
                <a:ea typeface="Gill Sans" charset="0"/>
                <a:cs typeface="Gill Sans" charset="0"/>
              </a:rPr>
              <a:t>th</a:t>
            </a:r>
            <a:r>
              <a:rPr lang="en-US" b="0" dirty="0" smtClean="0">
                <a:latin typeface="Gill Sans" charset="0"/>
                <a:ea typeface="Gill Sans" charset="0"/>
                <a:cs typeface="Gill Sans" charset="0"/>
              </a:rPr>
              <a:t> iteration of the CAGI: Personal Genome Project challenge</a:t>
            </a:r>
          </a:p>
          <a:p>
            <a:r>
              <a:rPr lang="en-US" b="0" dirty="0" smtClean="0">
                <a:latin typeface="Gill Sans" charset="0"/>
                <a:ea typeface="Gill Sans" charset="0"/>
                <a:cs typeface="Gill Sans" charset="0"/>
              </a:rPr>
              <a:t>Few </a:t>
            </a:r>
            <a:r>
              <a:rPr lang="en-US" b="0" dirty="0">
                <a:latin typeface="Gill Sans" charset="0"/>
                <a:ea typeface="Gill Sans" charset="0"/>
                <a:cs typeface="Gill Sans" charset="0"/>
              </a:rPr>
              <a:t>goals are more pure to genome interpretation than predicting traits from raw sequence (or genotype) data</a:t>
            </a:r>
          </a:p>
          <a:p>
            <a:r>
              <a:rPr lang="en-US" b="0" dirty="0">
                <a:latin typeface="Gill Sans" charset="0"/>
                <a:ea typeface="Gill Sans" charset="0"/>
                <a:cs typeface="Gill Sans" charset="0"/>
              </a:rPr>
              <a:t>In this challenge, phenotypes/traits are predicted for real people with genetic data </a:t>
            </a:r>
          </a:p>
        </p:txBody>
      </p:sp>
      <p:sp>
        <p:nvSpPr>
          <p:cNvPr id="4" name="Rectangle 3"/>
          <p:cNvSpPr/>
          <p:nvPr/>
        </p:nvSpPr>
        <p:spPr>
          <a:xfrm>
            <a:off x="0" y="6531429"/>
            <a:ext cx="12192000" cy="32657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p:nvPr/>
        </p:nvCxnSpPr>
        <p:spPr>
          <a:xfrm>
            <a:off x="-11875" y="471312"/>
            <a:ext cx="1134745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0817" y="89574"/>
            <a:ext cx="2447778" cy="367670"/>
          </a:xfrm>
          <a:prstGeom prst="rect">
            <a:avLst/>
          </a:prstGeom>
        </p:spPr>
      </p:pic>
      <p:pic>
        <p:nvPicPr>
          <p:cNvPr id="11" name="Content Placeholder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64905" y="89574"/>
            <a:ext cx="511384" cy="345659"/>
          </a:xfrm>
          <a:prstGeom prst="rect">
            <a:avLst/>
          </a:prstGeom>
        </p:spPr>
      </p:pic>
      <p:sp>
        <p:nvSpPr>
          <p:cNvPr id="8" name="TextBox 4"/>
          <p:cNvSpPr txBox="1">
            <a:spLocks noChangeArrowheads="1"/>
          </p:cNvSpPr>
          <p:nvPr/>
        </p:nvSpPr>
        <p:spPr bwMode="auto">
          <a:xfrm>
            <a:off x="0" y="5664356"/>
            <a:ext cx="12203875" cy="830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5" tIns="45718" rIns="91435" bIns="45718">
            <a:spAutoFit/>
          </a:bodyPr>
          <a:lstStyle>
            <a:lvl1pPr eaLnBrk="0" hangingPunct="0">
              <a:defRPr sz="4200">
                <a:solidFill>
                  <a:srgbClr val="FFFFFF"/>
                </a:solidFill>
                <a:latin typeface="Chalkboard" charset="0"/>
                <a:ea typeface="ヒラギノ角ゴ ProN W3" charset="0"/>
                <a:cs typeface="ヒラギノ角ゴ ProN W3" charset="0"/>
                <a:sym typeface="Chalkboard" charset="0"/>
              </a:defRPr>
            </a:lvl1pPr>
            <a:lvl2pPr marL="742950" indent="-285750" eaLnBrk="0" hangingPunct="0">
              <a:defRPr sz="4200">
                <a:solidFill>
                  <a:srgbClr val="FFFFFF"/>
                </a:solidFill>
                <a:latin typeface="Chalkboard" charset="0"/>
                <a:ea typeface="ヒラギノ角ゴ ProN W3" charset="0"/>
                <a:cs typeface="ヒラギノ角ゴ ProN W3" charset="0"/>
                <a:sym typeface="Chalkboard" charset="0"/>
              </a:defRPr>
            </a:lvl2pPr>
            <a:lvl3pPr marL="1143000" indent="-228600" eaLnBrk="0" hangingPunct="0">
              <a:defRPr sz="4200">
                <a:solidFill>
                  <a:srgbClr val="FFFFFF"/>
                </a:solidFill>
                <a:latin typeface="Chalkboard" charset="0"/>
                <a:ea typeface="ヒラギノ角ゴ ProN W3" charset="0"/>
                <a:cs typeface="ヒラギノ角ゴ ProN W3" charset="0"/>
                <a:sym typeface="Chalkboard" charset="0"/>
              </a:defRPr>
            </a:lvl3pPr>
            <a:lvl4pPr marL="1600200" indent="-228600" eaLnBrk="0" hangingPunct="0">
              <a:defRPr sz="4200">
                <a:solidFill>
                  <a:srgbClr val="FFFFFF"/>
                </a:solidFill>
                <a:latin typeface="Chalkboard" charset="0"/>
                <a:ea typeface="ヒラギノ角ゴ ProN W3" charset="0"/>
                <a:cs typeface="ヒラギノ角ゴ ProN W3" charset="0"/>
                <a:sym typeface="Chalkboard" charset="0"/>
              </a:defRPr>
            </a:lvl4pPr>
            <a:lvl5pPr marL="2057400" indent="-228600" eaLnBrk="0" hangingPunct="0">
              <a:defRPr sz="4200">
                <a:solidFill>
                  <a:srgbClr val="FFFFFF"/>
                </a:solidFill>
                <a:latin typeface="Chalkboard" charset="0"/>
                <a:ea typeface="ヒラギノ角ゴ ProN W3" charset="0"/>
                <a:cs typeface="ヒラギノ角ゴ ProN W3" charset="0"/>
                <a:sym typeface="Chalkboard" charset="0"/>
              </a:defRPr>
            </a:lvl5pPr>
            <a:lvl6pPr marL="2514600" indent="-228600" eaLnBrk="0" fontAlgn="base" hangingPunct="0">
              <a:spcBef>
                <a:spcPct val="0"/>
              </a:spcBef>
              <a:spcAft>
                <a:spcPct val="0"/>
              </a:spcAft>
              <a:defRPr sz="4200">
                <a:solidFill>
                  <a:srgbClr val="FFFFFF"/>
                </a:solidFill>
                <a:latin typeface="Chalkboard" charset="0"/>
                <a:ea typeface="ヒラギノ角ゴ ProN W3" charset="0"/>
                <a:cs typeface="ヒラギノ角ゴ ProN W3" charset="0"/>
                <a:sym typeface="Chalkboard" charset="0"/>
              </a:defRPr>
            </a:lvl6pPr>
            <a:lvl7pPr marL="2971800" indent="-228600" eaLnBrk="0" fontAlgn="base" hangingPunct="0">
              <a:spcBef>
                <a:spcPct val="0"/>
              </a:spcBef>
              <a:spcAft>
                <a:spcPct val="0"/>
              </a:spcAft>
              <a:defRPr sz="4200">
                <a:solidFill>
                  <a:srgbClr val="FFFFFF"/>
                </a:solidFill>
                <a:latin typeface="Chalkboard" charset="0"/>
                <a:ea typeface="ヒラギノ角ゴ ProN W3" charset="0"/>
                <a:cs typeface="ヒラギノ角ゴ ProN W3" charset="0"/>
                <a:sym typeface="Chalkboard" charset="0"/>
              </a:defRPr>
            </a:lvl7pPr>
            <a:lvl8pPr marL="3429000" indent="-228600" eaLnBrk="0" fontAlgn="base" hangingPunct="0">
              <a:spcBef>
                <a:spcPct val="0"/>
              </a:spcBef>
              <a:spcAft>
                <a:spcPct val="0"/>
              </a:spcAft>
              <a:defRPr sz="4200">
                <a:solidFill>
                  <a:srgbClr val="FFFFFF"/>
                </a:solidFill>
                <a:latin typeface="Chalkboard" charset="0"/>
                <a:ea typeface="ヒラギノ角ゴ ProN W3" charset="0"/>
                <a:cs typeface="ヒラギノ角ゴ ProN W3" charset="0"/>
                <a:sym typeface="Chalkboard" charset="0"/>
              </a:defRPr>
            </a:lvl8pPr>
            <a:lvl9pPr marL="3886200" indent="-228600" eaLnBrk="0" fontAlgn="base" hangingPunct="0">
              <a:spcBef>
                <a:spcPct val="0"/>
              </a:spcBef>
              <a:spcAft>
                <a:spcPct val="0"/>
              </a:spcAft>
              <a:defRPr sz="4200">
                <a:solidFill>
                  <a:srgbClr val="FFFFFF"/>
                </a:solidFill>
                <a:latin typeface="Chalkboard" charset="0"/>
                <a:ea typeface="ヒラギノ角ゴ ProN W3" charset="0"/>
                <a:cs typeface="ヒラギノ角ゴ ProN W3" charset="0"/>
                <a:sym typeface="Chalkboard" charset="0"/>
              </a:defRPr>
            </a:lvl9pPr>
          </a:lstStyle>
          <a:p>
            <a:pPr algn="r" eaLnBrk="1" hangingPunct="1"/>
            <a:r>
              <a:rPr lang="en-US" sz="2400" dirty="0">
                <a:solidFill>
                  <a:srgbClr val="000000"/>
                </a:solidFill>
                <a:latin typeface="Gill Sans" charset="0"/>
                <a:ea typeface="Gill Sans" charset="0"/>
                <a:cs typeface="Gill Sans" charset="0"/>
              </a:rPr>
              <a:t>Dataset provided </a:t>
            </a:r>
            <a:r>
              <a:rPr lang="en-US" sz="2400" dirty="0" smtClean="0">
                <a:solidFill>
                  <a:srgbClr val="000000"/>
                </a:solidFill>
                <a:latin typeface="Gill Sans" charset="0"/>
                <a:ea typeface="Gill Sans" charset="0"/>
                <a:cs typeface="Gill Sans" charset="0"/>
              </a:rPr>
              <a:t>by Personal Genome Project and George Church, </a:t>
            </a:r>
            <a:r>
              <a:rPr lang="en-US" sz="2400" dirty="0">
                <a:solidFill>
                  <a:srgbClr val="000000"/>
                </a:solidFill>
                <a:latin typeface="Gill Sans" charset="0"/>
                <a:ea typeface="Gill Sans" charset="0"/>
                <a:cs typeface="Gill Sans" charset="0"/>
              </a:rPr>
              <a:t>Harvard Medical </a:t>
            </a:r>
            <a:r>
              <a:rPr lang="en-US" sz="2400" dirty="0" smtClean="0">
                <a:solidFill>
                  <a:srgbClr val="000000"/>
                </a:solidFill>
                <a:latin typeface="Gill Sans" charset="0"/>
                <a:ea typeface="Gill Sans" charset="0"/>
                <a:cs typeface="Gill Sans" charset="0"/>
              </a:rPr>
              <a:t>School </a:t>
            </a:r>
            <a:endParaRPr lang="en-US" sz="2400" dirty="0">
              <a:solidFill>
                <a:srgbClr val="000000"/>
              </a:solidFill>
              <a:latin typeface="Gill Sans" charset="0"/>
              <a:ea typeface="Gill Sans" charset="0"/>
              <a:cs typeface="Gill Sans" charset="0"/>
            </a:endParaRPr>
          </a:p>
          <a:p>
            <a:pPr algn="r" eaLnBrk="1" hangingPunct="1"/>
            <a:r>
              <a:rPr lang="en-US" sz="2400" dirty="0">
                <a:solidFill>
                  <a:srgbClr val="000000"/>
                </a:solidFill>
                <a:latin typeface="Gill Sans" charset="0"/>
                <a:ea typeface="Gill Sans" charset="0"/>
                <a:cs typeface="Gill Sans" charset="0"/>
              </a:rPr>
              <a:t>Phenotypes </a:t>
            </a:r>
            <a:r>
              <a:rPr lang="en-US" sz="2400" dirty="0" smtClean="0">
                <a:solidFill>
                  <a:srgbClr val="000000"/>
                </a:solidFill>
                <a:latin typeface="Gill Sans" charset="0"/>
                <a:ea typeface="Gill Sans" charset="0"/>
                <a:cs typeface="Gill Sans" charset="0"/>
              </a:rPr>
              <a:t>provided </a:t>
            </a:r>
            <a:r>
              <a:rPr lang="en-US" sz="2400" dirty="0">
                <a:solidFill>
                  <a:srgbClr val="000000"/>
                </a:solidFill>
                <a:latin typeface="Gill Sans" charset="0"/>
                <a:ea typeface="Gill Sans" charset="0"/>
                <a:cs typeface="Gill Sans" charset="0"/>
              </a:rPr>
              <a:t>by CAGI organizers in </a:t>
            </a:r>
            <a:r>
              <a:rPr lang="en-US" sz="2400" dirty="0" smtClean="0">
                <a:solidFill>
                  <a:srgbClr val="000000"/>
                </a:solidFill>
                <a:latin typeface="Gill Sans" charset="0"/>
                <a:ea typeface="Gill Sans" charset="0"/>
                <a:cs typeface="Gill Sans" charset="0"/>
              </a:rPr>
              <a:t>consultation </a:t>
            </a:r>
            <a:r>
              <a:rPr lang="en-US" sz="2400" dirty="0">
                <a:solidFill>
                  <a:srgbClr val="000000"/>
                </a:solidFill>
                <a:latin typeface="Gill Sans" charset="0"/>
                <a:ea typeface="Gill Sans" charset="0"/>
                <a:cs typeface="Gill Sans" charset="0"/>
              </a:rPr>
              <a:t>with </a:t>
            </a:r>
            <a:r>
              <a:rPr lang="en-US" sz="2400" dirty="0" smtClean="0">
                <a:solidFill>
                  <a:srgbClr val="000000"/>
                </a:solidFill>
                <a:latin typeface="Gill Sans" charset="0"/>
                <a:ea typeface="Gill Sans" charset="0"/>
                <a:cs typeface="Gill Sans" charset="0"/>
              </a:rPr>
              <a:t>George Church</a:t>
            </a:r>
            <a:endParaRPr lang="en-US" sz="2400" dirty="0">
              <a:solidFill>
                <a:srgbClr val="000000"/>
              </a:solidFill>
              <a:latin typeface="Gill Sans" charset="0"/>
              <a:ea typeface="Gill Sans" charset="0"/>
              <a:cs typeface="Gill Sans" charset="0"/>
            </a:endParaRPr>
          </a:p>
        </p:txBody>
      </p:sp>
      <p:pic>
        <p:nvPicPr>
          <p:cNvPr id="9" name="Picture 8"/>
          <p:cNvPicPr>
            <a:picLocks noChangeAspect="1"/>
          </p:cNvPicPr>
          <p:nvPr/>
        </p:nvPicPr>
        <p:blipFill>
          <a:blip r:embed="rId4"/>
          <a:stretch>
            <a:fillRect/>
          </a:stretch>
        </p:blipFill>
        <p:spPr>
          <a:xfrm>
            <a:off x="8232611" y="3486272"/>
            <a:ext cx="3843678" cy="2178084"/>
          </a:xfrm>
          <a:prstGeom prst="rect">
            <a:avLst/>
          </a:prstGeom>
        </p:spPr>
      </p:pic>
    </p:spTree>
    <p:extLst>
      <p:ext uri="{BB962C8B-B14F-4D97-AF65-F5344CB8AC3E}">
        <p14:creationId xmlns:p14="http://schemas.microsoft.com/office/powerpoint/2010/main" val="182006696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74" y="-1"/>
            <a:ext cx="8896382" cy="471313"/>
          </a:xfrm>
        </p:spPr>
        <p:txBody>
          <a:bodyPr>
            <a:normAutofit fontScale="90000"/>
          </a:bodyPr>
          <a:lstStyle/>
          <a:p>
            <a:r>
              <a:rPr lang="en-US" sz="3600" b="1" dirty="0" smtClean="0">
                <a:latin typeface="Gill Sans SemiBold" charset="0"/>
                <a:ea typeface="Gill Sans SemiBold" charset="0"/>
                <a:cs typeface="Gill Sans SemiBold" charset="0"/>
              </a:rPr>
              <a:t>PERSONAL GENOME PROJECT</a:t>
            </a:r>
            <a:endParaRPr lang="en-US" b="1" dirty="0">
              <a:latin typeface="Gill Sans SemiBold" charset="0"/>
              <a:ea typeface="Gill Sans SemiBold" charset="0"/>
              <a:cs typeface="Gill Sans SemiBold" charset="0"/>
            </a:endParaRPr>
          </a:p>
        </p:txBody>
      </p:sp>
      <p:sp>
        <p:nvSpPr>
          <p:cNvPr id="13" name="Content Placeholder 2"/>
          <p:cNvSpPr>
            <a:spLocks noGrp="1"/>
          </p:cNvSpPr>
          <p:nvPr>
            <p:ph idx="1"/>
          </p:nvPr>
        </p:nvSpPr>
        <p:spPr>
          <a:xfrm>
            <a:off x="203896" y="1218902"/>
            <a:ext cx="11600996" cy="4298613"/>
          </a:xfrm>
        </p:spPr>
        <p:txBody>
          <a:bodyPr wrap="none">
            <a:spAutoFit/>
          </a:bodyPr>
          <a:lstStyle/>
          <a:p>
            <a:pPr marL="914400" indent="-914400">
              <a:lnSpc>
                <a:spcPct val="100000"/>
              </a:lnSpc>
              <a:buSzPct val="65000"/>
              <a:buFont typeface="+mj-lt"/>
              <a:buAutoNum type="arabicPeriod"/>
            </a:pPr>
            <a:r>
              <a:rPr lang="en-US" sz="4800" b="0" dirty="0" smtClean="0">
                <a:latin typeface="Gill Sans" charset="0"/>
                <a:ea typeface="ヒラギノ角ゴ ProN W3" charset="0"/>
                <a:cs typeface="ヒラギノ角ゴ ProN W3" charset="0"/>
              </a:rPr>
              <a:t>Genome</a:t>
            </a:r>
            <a:endParaRPr lang="en-US" sz="4800" b="0" dirty="0">
              <a:latin typeface="Gill Sans" charset="0"/>
              <a:ea typeface="ヒラギノ角ゴ ProN W3" charset="0"/>
              <a:cs typeface="ヒラギノ角ゴ ProN W3" charset="0"/>
            </a:endParaRPr>
          </a:p>
          <a:p>
            <a:pPr marL="914400" indent="-914400">
              <a:lnSpc>
                <a:spcPct val="100000"/>
              </a:lnSpc>
              <a:buSzPct val="65000"/>
              <a:buFont typeface="+mj-lt"/>
              <a:buAutoNum type="arabicPeriod"/>
            </a:pPr>
            <a:r>
              <a:rPr lang="en-US" sz="4800" b="0" dirty="0" smtClean="0">
                <a:latin typeface="Gill Sans" charset="0"/>
                <a:ea typeface="ヒラギノ角ゴ ProN W3" charset="0"/>
                <a:cs typeface="ヒラギノ角ゴ ProN W3" charset="0"/>
              </a:rPr>
              <a:t>Binary Traits: Leukemia, Cavities etc.  Y / N</a:t>
            </a:r>
          </a:p>
          <a:p>
            <a:pPr marL="914400" indent="-914400">
              <a:lnSpc>
                <a:spcPct val="100000"/>
              </a:lnSpc>
              <a:buSzPct val="65000"/>
              <a:buFont typeface="+mj-lt"/>
              <a:buAutoNum type="arabicPeriod"/>
            </a:pPr>
            <a:r>
              <a:rPr lang="en-US" sz="4800" b="0" dirty="0" smtClean="0">
                <a:latin typeface="Gill Sans" charset="0"/>
                <a:ea typeface="ヒラギノ角ゴ ProN W3" charset="0"/>
                <a:cs typeface="ヒラギノ角ゴ ProN W3" charset="0"/>
              </a:rPr>
              <a:t>Numerical Traits: age, triglyceride etc.</a:t>
            </a:r>
          </a:p>
          <a:p>
            <a:pPr marL="914400" indent="-914400">
              <a:lnSpc>
                <a:spcPct val="100000"/>
              </a:lnSpc>
              <a:buSzPct val="65000"/>
              <a:buFont typeface="+mj-lt"/>
              <a:buAutoNum type="arabicPeriod"/>
            </a:pPr>
            <a:r>
              <a:rPr lang="en-US" sz="4800" b="0" dirty="0" smtClean="0">
                <a:latin typeface="Gill Sans" charset="0"/>
                <a:ea typeface="ヒラギノ角ゴ ProN W3" charset="0"/>
                <a:cs typeface="ヒラギノ角ゴ ProN W3" charset="0"/>
              </a:rPr>
              <a:t>Categorical Traits: blood type, eye color, </a:t>
            </a:r>
          </a:p>
          <a:p>
            <a:pPr marL="0" indent="0">
              <a:lnSpc>
                <a:spcPct val="100000"/>
              </a:lnSpc>
              <a:buSzPct val="65000"/>
              <a:buNone/>
            </a:pPr>
            <a:r>
              <a:rPr lang="en-US" sz="4800" b="0" dirty="0" smtClean="0">
                <a:latin typeface="Gill Sans" charset="0"/>
                <a:ea typeface="ヒラギノ角ゴ ProN W3" charset="0"/>
                <a:cs typeface="ヒラギノ角ゴ ProN W3" charset="0"/>
              </a:rPr>
              <a:t>	ancestry etc.</a:t>
            </a:r>
          </a:p>
        </p:txBody>
      </p:sp>
      <p:sp>
        <p:nvSpPr>
          <p:cNvPr id="4" name="Rectangle 3"/>
          <p:cNvSpPr/>
          <p:nvPr/>
        </p:nvSpPr>
        <p:spPr>
          <a:xfrm>
            <a:off x="0" y="6531429"/>
            <a:ext cx="12192000" cy="32657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p:nvPr/>
        </p:nvCxnSpPr>
        <p:spPr>
          <a:xfrm>
            <a:off x="-11875" y="471312"/>
            <a:ext cx="1134745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0817" y="89574"/>
            <a:ext cx="2447778" cy="367670"/>
          </a:xfrm>
          <a:prstGeom prst="rect">
            <a:avLst/>
          </a:prstGeom>
        </p:spPr>
      </p:pic>
      <p:pic>
        <p:nvPicPr>
          <p:cNvPr id="11" name="Content Placeholder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64905" y="89574"/>
            <a:ext cx="511384" cy="345659"/>
          </a:xfrm>
          <a:prstGeom prst="rect">
            <a:avLst/>
          </a:prstGeom>
        </p:spPr>
      </p:pic>
    </p:spTree>
    <p:extLst>
      <p:ext uri="{BB962C8B-B14F-4D97-AF65-F5344CB8AC3E}">
        <p14:creationId xmlns:p14="http://schemas.microsoft.com/office/powerpoint/2010/main" val="1108379273"/>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0332" y="913092"/>
            <a:ext cx="10447118" cy="3649383"/>
          </a:xfrm>
        </p:spPr>
        <p:txBody>
          <a:bodyPr>
            <a:normAutofit/>
          </a:bodyPr>
          <a:lstStyle/>
          <a:p>
            <a:r>
              <a:rPr lang="en-US" sz="16000" b="1" dirty="0" smtClean="0">
                <a:latin typeface="Gill Sans SemiBold" charset="0"/>
                <a:ea typeface="Gill Sans SemiBold" charset="0"/>
                <a:cs typeface="Gill Sans SemiBold" charset="0"/>
              </a:rPr>
              <a:t>CAGI 2011</a:t>
            </a:r>
            <a:endParaRPr lang="en-US" sz="16000" b="1" dirty="0">
              <a:latin typeface="Gill Sans SemiBold" charset="0"/>
              <a:ea typeface="Gill Sans SemiBold" charset="0"/>
              <a:cs typeface="Gill Sans SemiBold" charset="0"/>
            </a:endParaRPr>
          </a:p>
        </p:txBody>
      </p:sp>
      <p:sp>
        <p:nvSpPr>
          <p:cNvPr id="4" name="Rectangle 3"/>
          <p:cNvSpPr/>
          <p:nvPr/>
        </p:nvSpPr>
        <p:spPr>
          <a:xfrm>
            <a:off x="0" y="6531429"/>
            <a:ext cx="12192000" cy="32657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p:cNvCxnSpPr/>
          <p:nvPr/>
        </p:nvCxnSpPr>
        <p:spPr>
          <a:xfrm>
            <a:off x="-11875" y="471312"/>
            <a:ext cx="1134745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0817" y="89574"/>
            <a:ext cx="2447778" cy="367670"/>
          </a:xfrm>
          <a:prstGeom prst="rect">
            <a:avLst/>
          </a:prstGeom>
        </p:spPr>
      </p:pic>
      <p:pic>
        <p:nvPicPr>
          <p:cNvPr id="11" name="Content Placeholder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64905" y="89574"/>
            <a:ext cx="511384" cy="345659"/>
          </a:xfrm>
          <a:prstGeom prst="rect">
            <a:avLst/>
          </a:prstGeom>
        </p:spPr>
      </p:pic>
      <p:sp>
        <p:nvSpPr>
          <p:cNvPr id="9" name="Text Placeholder 2"/>
          <p:cNvSpPr txBox="1">
            <a:spLocks/>
          </p:cNvSpPr>
          <p:nvPr/>
        </p:nvSpPr>
        <p:spPr>
          <a:xfrm>
            <a:off x="900332" y="4615883"/>
            <a:ext cx="10447118" cy="1500187"/>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n-US" sz="4800" dirty="0">
                <a:latin typeface="Gill Sans" charset="0"/>
                <a:ea typeface="Gill Sans" charset="0"/>
                <a:cs typeface="Gill Sans" charset="0"/>
              </a:rPr>
              <a:t>4</a:t>
            </a:r>
            <a:r>
              <a:rPr lang="en-US" sz="4800" dirty="0" smtClean="0">
                <a:latin typeface="Gill Sans" charset="0"/>
                <a:ea typeface="Gill Sans" charset="0"/>
                <a:cs typeface="Gill Sans" charset="0"/>
              </a:rPr>
              <a:t> groups and 5 submissions</a:t>
            </a:r>
            <a:endParaRPr lang="en-US" sz="4800" dirty="0">
              <a:latin typeface="Gill Sans" charset="0"/>
              <a:ea typeface="Gill Sans" charset="0"/>
              <a:cs typeface="Gill Sans" charset="0"/>
            </a:endParaRPr>
          </a:p>
        </p:txBody>
      </p:sp>
    </p:spTree>
    <p:extLst>
      <p:ext uri="{BB962C8B-B14F-4D97-AF65-F5344CB8AC3E}">
        <p14:creationId xmlns:p14="http://schemas.microsoft.com/office/powerpoint/2010/main" val="1257287233"/>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74" y="-1"/>
            <a:ext cx="8896382" cy="471313"/>
          </a:xfrm>
        </p:spPr>
        <p:txBody>
          <a:bodyPr>
            <a:normAutofit fontScale="90000"/>
          </a:bodyPr>
          <a:lstStyle/>
          <a:p>
            <a:r>
              <a:rPr lang="en-US" sz="3600" b="1" dirty="0" smtClean="0">
                <a:latin typeface="Gill Sans SemiBold" charset="0"/>
                <a:ea typeface="Gill Sans SemiBold" charset="0"/>
                <a:cs typeface="Gill Sans SemiBold" charset="0"/>
              </a:rPr>
              <a:t>ABOUT CAGI 2011</a:t>
            </a:r>
            <a:endParaRPr lang="en-US" b="1" dirty="0">
              <a:latin typeface="Gill Sans SemiBold" charset="0"/>
              <a:ea typeface="Gill Sans SemiBold" charset="0"/>
              <a:cs typeface="Gill Sans SemiBold" charset="0"/>
            </a:endParaRPr>
          </a:p>
        </p:txBody>
      </p:sp>
      <p:sp>
        <p:nvSpPr>
          <p:cNvPr id="4" name="Rectangle 3"/>
          <p:cNvSpPr/>
          <p:nvPr/>
        </p:nvSpPr>
        <p:spPr>
          <a:xfrm>
            <a:off x="0" y="6531429"/>
            <a:ext cx="12192000" cy="32657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p:nvPr/>
        </p:nvCxnSpPr>
        <p:spPr>
          <a:xfrm>
            <a:off x="-11875" y="471312"/>
            <a:ext cx="1134745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0817" y="89574"/>
            <a:ext cx="2447778" cy="367670"/>
          </a:xfrm>
          <a:prstGeom prst="rect">
            <a:avLst/>
          </a:prstGeom>
        </p:spPr>
      </p:pic>
      <p:pic>
        <p:nvPicPr>
          <p:cNvPr id="11" name="Content Placeholder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64905" y="89574"/>
            <a:ext cx="511384" cy="345659"/>
          </a:xfrm>
          <a:prstGeom prst="rect">
            <a:avLst/>
          </a:prstGeom>
        </p:spPr>
      </p:pic>
      <p:sp>
        <p:nvSpPr>
          <p:cNvPr id="14" name="Content Placeholder 2"/>
          <p:cNvSpPr txBox="1">
            <a:spLocks/>
          </p:cNvSpPr>
          <p:nvPr/>
        </p:nvSpPr>
        <p:spPr bwMode="auto">
          <a:xfrm>
            <a:off x="305097" y="1023295"/>
            <a:ext cx="5790903" cy="4876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lstStyle>
            <a:lvl1pPr eaLnBrk="0" hangingPunct="0">
              <a:defRPr sz="4200">
                <a:solidFill>
                  <a:srgbClr val="FFFFFF"/>
                </a:solidFill>
                <a:latin typeface="Chalkboard" charset="0"/>
                <a:ea typeface="ヒラギノ角ゴ ProN W3" charset="0"/>
                <a:cs typeface="ヒラギノ角ゴ ProN W3" charset="0"/>
                <a:sym typeface="Chalkboard" charset="0"/>
              </a:defRPr>
            </a:lvl1pPr>
            <a:lvl2pPr marL="742950" indent="-285750" eaLnBrk="0" hangingPunct="0">
              <a:defRPr sz="4200">
                <a:solidFill>
                  <a:srgbClr val="FFFFFF"/>
                </a:solidFill>
                <a:latin typeface="Chalkboard" charset="0"/>
                <a:ea typeface="ヒラギノ角ゴ ProN W3" charset="0"/>
                <a:cs typeface="ヒラギノ角ゴ ProN W3" charset="0"/>
                <a:sym typeface="Chalkboard" charset="0"/>
              </a:defRPr>
            </a:lvl2pPr>
            <a:lvl3pPr marL="1143000" indent="-228600" eaLnBrk="0" hangingPunct="0">
              <a:defRPr sz="4200">
                <a:solidFill>
                  <a:srgbClr val="FFFFFF"/>
                </a:solidFill>
                <a:latin typeface="Chalkboard" charset="0"/>
                <a:ea typeface="ヒラギノ角ゴ ProN W3" charset="0"/>
                <a:cs typeface="ヒラギノ角ゴ ProN W3" charset="0"/>
                <a:sym typeface="Chalkboard" charset="0"/>
              </a:defRPr>
            </a:lvl3pPr>
            <a:lvl4pPr marL="1600200" indent="-228600" eaLnBrk="0" hangingPunct="0">
              <a:defRPr sz="4200">
                <a:solidFill>
                  <a:srgbClr val="FFFFFF"/>
                </a:solidFill>
                <a:latin typeface="Chalkboard" charset="0"/>
                <a:ea typeface="ヒラギノ角ゴ ProN W3" charset="0"/>
                <a:cs typeface="ヒラギノ角ゴ ProN W3" charset="0"/>
                <a:sym typeface="Chalkboard" charset="0"/>
              </a:defRPr>
            </a:lvl4pPr>
            <a:lvl5pPr marL="2057400" indent="-228600" eaLnBrk="0" hangingPunct="0">
              <a:defRPr sz="4200">
                <a:solidFill>
                  <a:srgbClr val="FFFFFF"/>
                </a:solidFill>
                <a:latin typeface="Chalkboard" charset="0"/>
                <a:ea typeface="ヒラギノ角ゴ ProN W3" charset="0"/>
                <a:cs typeface="ヒラギノ角ゴ ProN W3" charset="0"/>
                <a:sym typeface="Chalkboard" charset="0"/>
              </a:defRPr>
            </a:lvl5pPr>
            <a:lvl6pPr marL="2514600" indent="-228600" eaLnBrk="0" fontAlgn="base" hangingPunct="0">
              <a:spcBef>
                <a:spcPct val="0"/>
              </a:spcBef>
              <a:spcAft>
                <a:spcPct val="0"/>
              </a:spcAft>
              <a:defRPr sz="4200">
                <a:solidFill>
                  <a:srgbClr val="FFFFFF"/>
                </a:solidFill>
                <a:latin typeface="Chalkboard" charset="0"/>
                <a:ea typeface="ヒラギノ角ゴ ProN W3" charset="0"/>
                <a:cs typeface="ヒラギノ角ゴ ProN W3" charset="0"/>
                <a:sym typeface="Chalkboard" charset="0"/>
              </a:defRPr>
            </a:lvl6pPr>
            <a:lvl7pPr marL="2971800" indent="-228600" eaLnBrk="0" fontAlgn="base" hangingPunct="0">
              <a:spcBef>
                <a:spcPct val="0"/>
              </a:spcBef>
              <a:spcAft>
                <a:spcPct val="0"/>
              </a:spcAft>
              <a:defRPr sz="4200">
                <a:solidFill>
                  <a:srgbClr val="FFFFFF"/>
                </a:solidFill>
                <a:latin typeface="Chalkboard" charset="0"/>
                <a:ea typeface="ヒラギノ角ゴ ProN W3" charset="0"/>
                <a:cs typeface="ヒラギノ角ゴ ProN W3" charset="0"/>
                <a:sym typeface="Chalkboard" charset="0"/>
              </a:defRPr>
            </a:lvl7pPr>
            <a:lvl8pPr marL="3429000" indent="-228600" eaLnBrk="0" fontAlgn="base" hangingPunct="0">
              <a:spcBef>
                <a:spcPct val="0"/>
              </a:spcBef>
              <a:spcAft>
                <a:spcPct val="0"/>
              </a:spcAft>
              <a:defRPr sz="4200">
                <a:solidFill>
                  <a:srgbClr val="FFFFFF"/>
                </a:solidFill>
                <a:latin typeface="Chalkboard" charset="0"/>
                <a:ea typeface="ヒラギノ角ゴ ProN W3" charset="0"/>
                <a:cs typeface="ヒラギノ角ゴ ProN W3" charset="0"/>
                <a:sym typeface="Chalkboard" charset="0"/>
              </a:defRPr>
            </a:lvl8pPr>
            <a:lvl9pPr marL="3886200" indent="-228600" eaLnBrk="0" fontAlgn="base" hangingPunct="0">
              <a:spcBef>
                <a:spcPct val="0"/>
              </a:spcBef>
              <a:spcAft>
                <a:spcPct val="0"/>
              </a:spcAft>
              <a:defRPr sz="4200">
                <a:solidFill>
                  <a:srgbClr val="FFFFFF"/>
                </a:solidFill>
                <a:latin typeface="Chalkboard" charset="0"/>
                <a:ea typeface="ヒラギノ角ゴ ProN W3" charset="0"/>
                <a:cs typeface="ヒラギノ角ゴ ProN W3" charset="0"/>
                <a:sym typeface="Chalkboard" charset="0"/>
              </a:defRPr>
            </a:lvl9pPr>
          </a:lstStyle>
          <a:p>
            <a:pPr eaLnBrk="1" hangingPunct="1">
              <a:lnSpc>
                <a:spcPct val="40000"/>
              </a:lnSpc>
              <a:buSzPct val="65000"/>
              <a:buFont typeface="Arial" charset="0"/>
              <a:buNone/>
            </a:pPr>
            <a:endParaRPr lang="en-US" sz="1600" dirty="0">
              <a:solidFill>
                <a:schemeClr val="tx1"/>
              </a:solidFill>
              <a:latin typeface="Gill Sans" charset="0"/>
            </a:endParaRPr>
          </a:p>
        </p:txBody>
      </p:sp>
      <p:sp>
        <p:nvSpPr>
          <p:cNvPr id="9" name="Content Placeholder 2"/>
          <p:cNvSpPr txBox="1">
            <a:spLocks/>
          </p:cNvSpPr>
          <p:nvPr/>
        </p:nvSpPr>
        <p:spPr>
          <a:xfrm>
            <a:off x="803203" y="928556"/>
            <a:ext cx="10580076" cy="5086481"/>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4200" dirty="0" smtClean="0">
                <a:latin typeface="Gill Sans Light" charset="0"/>
                <a:ea typeface="Gill Sans Light" charset="0"/>
                <a:cs typeface="Gill Sans Light" charset="0"/>
              </a:rPr>
              <a:t>Challenge 2011</a:t>
            </a:r>
          </a:p>
          <a:p>
            <a:pPr lvl="1"/>
            <a:r>
              <a:rPr lang="en-US" sz="3100" dirty="0" smtClean="0">
                <a:latin typeface="Gill Sans Light" charset="0"/>
                <a:ea typeface="Gill Sans Light" charset="0"/>
                <a:cs typeface="Gill Sans Light" charset="0"/>
              </a:rPr>
              <a:t>Predict probability of 10 genomes (participants) having 32 binary traits and 8 numerical traits</a:t>
            </a:r>
          </a:p>
          <a:p>
            <a:pPr lvl="1"/>
            <a:r>
              <a:rPr lang="en-US" sz="3100" dirty="0" smtClean="0">
                <a:latin typeface="Gill Sans Light" charset="0"/>
                <a:ea typeface="Gill Sans Light" charset="0"/>
                <a:cs typeface="Gill Sans Light" charset="0"/>
              </a:rPr>
              <a:t>We </a:t>
            </a:r>
            <a:r>
              <a:rPr lang="en-US" sz="3100" dirty="0">
                <a:latin typeface="Gill Sans Light" charset="0"/>
                <a:ea typeface="Gill Sans Light" charset="0"/>
                <a:cs typeface="Gill Sans Light" charset="0"/>
              </a:rPr>
              <a:t>also invite predictions on any additional genetic phenotypes</a:t>
            </a:r>
            <a:r>
              <a:rPr lang="en-US" sz="3100" dirty="0" smtClean="0">
                <a:latin typeface="Gill Sans Light" charset="0"/>
                <a:ea typeface="Gill Sans Light" charset="0"/>
                <a:cs typeface="Gill Sans Light" charset="0"/>
              </a:rPr>
              <a:t>.</a:t>
            </a:r>
            <a:r>
              <a:rPr lang="en-US" sz="2600" dirty="0">
                <a:latin typeface="Gill Sans Light" charset="0"/>
                <a:ea typeface="Gill Sans Light" charset="0"/>
                <a:cs typeface="Gill Sans Light" charset="0"/>
              </a:rPr>
              <a:t/>
            </a:r>
            <a:br>
              <a:rPr lang="en-US" sz="2600" dirty="0">
                <a:latin typeface="Gill Sans Light" charset="0"/>
                <a:ea typeface="Gill Sans Light" charset="0"/>
                <a:cs typeface="Gill Sans Light" charset="0"/>
              </a:rPr>
            </a:br>
            <a:endParaRPr lang="en-US" sz="2600" dirty="0">
              <a:latin typeface="Gill Sans Light" charset="0"/>
              <a:ea typeface="Gill Sans Light" charset="0"/>
              <a:cs typeface="Gill Sans Light" charset="0"/>
            </a:endParaRPr>
          </a:p>
          <a:p>
            <a:pPr marL="0" indent="0">
              <a:buNone/>
            </a:pPr>
            <a:r>
              <a:rPr lang="en-US" sz="3800" dirty="0" smtClean="0">
                <a:latin typeface="Gill Sans Light" charset="0"/>
                <a:ea typeface="Gill Sans Light" charset="0"/>
                <a:cs typeface="Gill Sans Light" charset="0"/>
              </a:rPr>
              <a:t>Additional:</a:t>
            </a:r>
          </a:p>
          <a:p>
            <a:pPr lvl="1"/>
            <a:r>
              <a:rPr lang="en-US" sz="3000" dirty="0">
                <a:latin typeface="Gill Sans Light" charset="0"/>
                <a:ea typeface="Gill Sans Light" charset="0"/>
                <a:cs typeface="Gill Sans Light" charset="0"/>
              </a:rPr>
              <a:t>One the of PGP10 individuals has irritable bowel syndrome. Predict who that individual is.</a:t>
            </a:r>
          </a:p>
          <a:p>
            <a:pPr lvl="1"/>
            <a:r>
              <a:rPr lang="en-US" sz="3000" dirty="0">
                <a:latin typeface="Gill Sans Light" charset="0"/>
                <a:ea typeface="Gill Sans Light" charset="0"/>
                <a:cs typeface="Gill Sans Light" charset="0"/>
              </a:rPr>
              <a:t>One of the PGP10 individuals is color-blind. Predict who he is.</a:t>
            </a:r>
          </a:p>
          <a:p>
            <a:pPr lvl="1"/>
            <a:r>
              <a:rPr lang="en-US" sz="3000" dirty="0">
                <a:latin typeface="Gill Sans Light" charset="0"/>
                <a:ea typeface="Gill Sans Light" charset="0"/>
                <a:cs typeface="Gill Sans Light" charset="0"/>
              </a:rPr>
              <a:t>One of the PGP10 individuals is not color-blind but she has a color-blind father and an affected son. Predict who that individual is.</a:t>
            </a:r>
          </a:p>
          <a:p>
            <a:pPr marL="457200" lvl="1" indent="0">
              <a:buNone/>
            </a:pPr>
            <a:endParaRPr lang="en-US" dirty="0">
              <a:latin typeface="Gill Sans Light" charset="0"/>
              <a:ea typeface="Gill Sans Light" charset="0"/>
              <a:cs typeface="Gill Sans Light" charset="0"/>
            </a:endParaRPr>
          </a:p>
        </p:txBody>
      </p:sp>
    </p:spTree>
    <p:extLst>
      <p:ext uri="{BB962C8B-B14F-4D97-AF65-F5344CB8AC3E}">
        <p14:creationId xmlns:p14="http://schemas.microsoft.com/office/powerpoint/2010/main" val="2134922198"/>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74" y="-1"/>
            <a:ext cx="8896382" cy="471313"/>
          </a:xfrm>
        </p:spPr>
        <p:txBody>
          <a:bodyPr>
            <a:normAutofit fontScale="90000"/>
          </a:bodyPr>
          <a:lstStyle/>
          <a:p>
            <a:r>
              <a:rPr lang="en-US" sz="3600" b="1" dirty="0">
                <a:latin typeface="Gill Sans SemiBold" charset="0"/>
                <a:ea typeface="Gill Sans SemiBold" charset="0"/>
                <a:cs typeface="Gill Sans SemiBold" charset="0"/>
              </a:rPr>
              <a:t>The </a:t>
            </a:r>
            <a:r>
              <a:rPr lang="en-US" sz="3600" b="1" dirty="0" smtClean="0">
                <a:latin typeface="Gill Sans SemiBold" charset="0"/>
                <a:ea typeface="Gill Sans SemiBold" charset="0"/>
                <a:cs typeface="Gill Sans SemiBold" charset="0"/>
              </a:rPr>
              <a:t>binary </a:t>
            </a:r>
            <a:r>
              <a:rPr lang="en-US" sz="3600" dirty="0"/>
              <a:t>t</a:t>
            </a:r>
            <a:r>
              <a:rPr lang="en-US" sz="3600" b="1" dirty="0" smtClean="0">
                <a:latin typeface="Gill Sans SemiBold" charset="0"/>
                <a:ea typeface="Gill Sans SemiBold" charset="0"/>
                <a:cs typeface="Gill Sans SemiBold" charset="0"/>
              </a:rPr>
              <a:t>raits </a:t>
            </a:r>
            <a:r>
              <a:rPr lang="en-US" sz="3600" b="1" dirty="0">
                <a:latin typeface="Gill Sans SemiBold" charset="0"/>
                <a:ea typeface="Gill Sans SemiBold" charset="0"/>
                <a:cs typeface="Gill Sans SemiBold" charset="0"/>
              </a:rPr>
              <a:t>- ROC</a:t>
            </a:r>
            <a:endParaRPr lang="en-US" b="1" dirty="0">
              <a:latin typeface="Gill Sans SemiBold" charset="0"/>
              <a:ea typeface="Gill Sans SemiBold" charset="0"/>
              <a:cs typeface="Gill Sans SemiBold" charset="0"/>
            </a:endParaRPr>
          </a:p>
        </p:txBody>
      </p:sp>
      <p:sp>
        <p:nvSpPr>
          <p:cNvPr id="4" name="Rectangle 3"/>
          <p:cNvSpPr/>
          <p:nvPr/>
        </p:nvSpPr>
        <p:spPr>
          <a:xfrm>
            <a:off x="0" y="6531429"/>
            <a:ext cx="12192000" cy="32657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p:nvPr/>
        </p:nvCxnSpPr>
        <p:spPr>
          <a:xfrm>
            <a:off x="-11875" y="471312"/>
            <a:ext cx="1134745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0817" y="89574"/>
            <a:ext cx="2447778" cy="367670"/>
          </a:xfrm>
          <a:prstGeom prst="rect">
            <a:avLst/>
          </a:prstGeom>
        </p:spPr>
      </p:pic>
      <p:pic>
        <p:nvPicPr>
          <p:cNvPr id="11" name="Content Placeholder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64905" y="89574"/>
            <a:ext cx="511384" cy="345659"/>
          </a:xfrm>
          <a:prstGeom prst="rect">
            <a:avLst/>
          </a:prstGeom>
        </p:spPr>
      </p:pic>
      <p:sp>
        <p:nvSpPr>
          <p:cNvPr id="9" name="Text Placeholder 2"/>
          <p:cNvSpPr txBox="1">
            <a:spLocks/>
          </p:cNvSpPr>
          <p:nvPr/>
        </p:nvSpPr>
        <p:spPr>
          <a:xfrm>
            <a:off x="386114" y="2396099"/>
            <a:ext cx="5620986" cy="4698666"/>
          </a:xfrm>
          <a:prstGeom prst="rect">
            <a:avLst/>
          </a:prstGeom>
        </p:spPr>
        <p:txBody>
          <a:bodyPr vert="horz" lIns="0" tIns="19745" rIns="0" bIns="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4784" indent="0">
              <a:lnSpc>
                <a:spcPct val="93000"/>
              </a:lnSpc>
              <a:spcAft>
                <a:spcPts val="1002"/>
              </a:spcAft>
              <a:buNone/>
            </a:pPr>
            <a:r>
              <a:rPr lang="en-US" sz="4000" dirty="0">
                <a:solidFill>
                  <a:srgbClr val="000000"/>
                </a:solidFill>
                <a:latin typeface="Gill Sans" charset="0"/>
                <a:ea typeface="ヒラギノ角ゴ ProN W3" charset="0"/>
                <a:cs typeface="ヒラギノ角ゴ ProN W3" charset="0"/>
              </a:rPr>
              <a:t>Only S126 (</a:t>
            </a:r>
            <a:r>
              <a:rPr lang="en-US" sz="4000" dirty="0" err="1">
                <a:solidFill>
                  <a:srgbClr val="000000"/>
                </a:solidFill>
                <a:latin typeface="Gill Sans" charset="0"/>
                <a:ea typeface="ヒラギノ角ゴ ProN W3" charset="0"/>
                <a:cs typeface="ヒラギノ角ゴ ProN W3" charset="0"/>
              </a:rPr>
              <a:t>Karchin</a:t>
            </a:r>
            <a:r>
              <a:rPr lang="en-US" sz="4000" dirty="0">
                <a:solidFill>
                  <a:srgbClr val="000000"/>
                </a:solidFill>
                <a:latin typeface="Gill Sans" charset="0"/>
                <a:ea typeface="ヒラギノ角ゴ ProN W3" charset="0"/>
                <a:cs typeface="ヒラギノ角ゴ ProN W3" charset="0"/>
              </a:rPr>
              <a:t> lab) </a:t>
            </a:r>
            <a:r>
              <a:rPr lang="en-US" sz="4000" dirty="0" smtClean="0">
                <a:solidFill>
                  <a:srgbClr val="000000"/>
                </a:solidFill>
                <a:latin typeface="Gill Sans" charset="0"/>
                <a:ea typeface="ヒラギノ角ゴ ProN W3" charset="0"/>
                <a:cs typeface="ヒラギノ角ゴ ProN W3" charset="0"/>
              </a:rPr>
              <a:t>was </a:t>
            </a:r>
            <a:r>
              <a:rPr lang="en-US" sz="4000" dirty="0">
                <a:solidFill>
                  <a:srgbClr val="000000"/>
                </a:solidFill>
                <a:latin typeface="Gill Sans" charset="0"/>
                <a:ea typeface="ヒラギノ角ゴ ProN W3" charset="0"/>
                <a:cs typeface="ヒラギノ角ゴ ProN W3" charset="0"/>
              </a:rPr>
              <a:t>statistically </a:t>
            </a:r>
            <a:r>
              <a:rPr lang="en-US" sz="4000" dirty="0" smtClean="0">
                <a:solidFill>
                  <a:srgbClr val="000000"/>
                </a:solidFill>
                <a:latin typeface="Gill Sans" charset="0"/>
                <a:ea typeface="ヒラギノ角ゴ ProN W3" charset="0"/>
                <a:cs typeface="ヒラギノ角ゴ ProN W3" charset="0"/>
              </a:rPr>
              <a:t>significant in PGP Challenge 2011</a:t>
            </a:r>
            <a:endParaRPr lang="en-US" sz="4000" dirty="0">
              <a:solidFill>
                <a:srgbClr val="000000"/>
              </a:solidFill>
              <a:latin typeface="Gill Sans" charset="0"/>
              <a:ea typeface="ヒラギノ角ゴ ProN W3" charset="0"/>
              <a:cs typeface="ヒラギノ角ゴ ProN W3" charset="0"/>
            </a:endParaRPr>
          </a:p>
        </p:txBody>
      </p:sp>
      <p:pic>
        <p:nvPicPr>
          <p:cNvPr id="13" name="Picture 2"/>
          <p:cNvPicPr>
            <a:picLocks noChangeArrowheads="1"/>
          </p:cNvPicPr>
          <p:nvPr/>
        </p:nvPicPr>
        <p:blipFill rotWithShape="1">
          <a:blip r:embed="rId4">
            <a:extLst>
              <a:ext uri="{28A0092B-C50C-407E-A947-70E740481C1C}">
                <a14:useLocalDpi xmlns:a14="http://schemas.microsoft.com/office/drawing/2010/main" val="0"/>
              </a:ext>
            </a:extLst>
          </a:blip>
          <a:srcRect l="14433" t="15816" r="13636" b="3231"/>
          <a:stretch/>
        </p:blipFill>
        <p:spPr bwMode="auto">
          <a:xfrm>
            <a:off x="6587575" y="925653"/>
            <a:ext cx="4748000" cy="49798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1680764181"/>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0332" y="913092"/>
            <a:ext cx="10447118" cy="3649383"/>
          </a:xfrm>
        </p:spPr>
        <p:txBody>
          <a:bodyPr>
            <a:normAutofit/>
          </a:bodyPr>
          <a:lstStyle/>
          <a:p>
            <a:r>
              <a:rPr lang="en-US" sz="16000" b="1" dirty="0" smtClean="0">
                <a:latin typeface="Gill Sans SemiBold" charset="0"/>
                <a:ea typeface="Gill Sans SemiBold" charset="0"/>
                <a:cs typeface="Gill Sans SemiBold" charset="0"/>
              </a:rPr>
              <a:t>CAGI 2013</a:t>
            </a:r>
            <a:endParaRPr lang="en-US" sz="16000" b="1" dirty="0">
              <a:latin typeface="Gill Sans SemiBold" charset="0"/>
              <a:ea typeface="Gill Sans SemiBold" charset="0"/>
              <a:cs typeface="Gill Sans SemiBold" charset="0"/>
            </a:endParaRPr>
          </a:p>
        </p:txBody>
      </p:sp>
      <p:sp>
        <p:nvSpPr>
          <p:cNvPr id="3" name="Text Placeholder 2"/>
          <p:cNvSpPr>
            <a:spLocks noGrp="1"/>
          </p:cNvSpPr>
          <p:nvPr>
            <p:ph type="body" idx="1"/>
          </p:nvPr>
        </p:nvSpPr>
        <p:spPr>
          <a:xfrm>
            <a:off x="900332" y="4589463"/>
            <a:ext cx="10447118" cy="1500187"/>
          </a:xfrm>
        </p:spPr>
        <p:txBody>
          <a:bodyPr>
            <a:normAutofit/>
          </a:bodyPr>
          <a:lstStyle/>
          <a:p>
            <a:r>
              <a:rPr lang="en-US" sz="4800" dirty="0" smtClean="0">
                <a:latin typeface="Gill Sans" charset="0"/>
                <a:ea typeface="Gill Sans" charset="0"/>
                <a:cs typeface="Gill Sans" charset="0"/>
              </a:rPr>
              <a:t>16 Submissions</a:t>
            </a:r>
            <a:endParaRPr lang="en-US" sz="4800" dirty="0">
              <a:latin typeface="Gill Sans" charset="0"/>
              <a:ea typeface="Gill Sans" charset="0"/>
              <a:cs typeface="Gill Sans" charset="0"/>
            </a:endParaRPr>
          </a:p>
        </p:txBody>
      </p:sp>
      <p:sp>
        <p:nvSpPr>
          <p:cNvPr id="4" name="Rectangle 3"/>
          <p:cNvSpPr/>
          <p:nvPr/>
        </p:nvSpPr>
        <p:spPr>
          <a:xfrm>
            <a:off x="0" y="6531429"/>
            <a:ext cx="12192000" cy="32657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p:cNvCxnSpPr/>
          <p:nvPr/>
        </p:nvCxnSpPr>
        <p:spPr>
          <a:xfrm>
            <a:off x="-11875" y="471312"/>
            <a:ext cx="1134745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0817" y="89574"/>
            <a:ext cx="2447778" cy="367670"/>
          </a:xfrm>
          <a:prstGeom prst="rect">
            <a:avLst/>
          </a:prstGeom>
        </p:spPr>
      </p:pic>
      <p:pic>
        <p:nvPicPr>
          <p:cNvPr id="11" name="Content Placeholder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64905" y="89574"/>
            <a:ext cx="511384" cy="345659"/>
          </a:xfrm>
          <a:prstGeom prst="rect">
            <a:avLst/>
          </a:prstGeom>
        </p:spPr>
      </p:pic>
    </p:spTree>
    <p:extLst>
      <p:ext uri="{BB962C8B-B14F-4D97-AF65-F5344CB8AC3E}">
        <p14:creationId xmlns:p14="http://schemas.microsoft.com/office/powerpoint/2010/main" val="829592838"/>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89"/>
            <a:ext cx="8884507" cy="478302"/>
          </a:xfrm>
        </p:spPr>
        <p:txBody>
          <a:bodyPr>
            <a:noAutofit/>
          </a:bodyPr>
          <a:lstStyle/>
          <a:p>
            <a:r>
              <a:rPr lang="en-US" sz="2800" b="1" dirty="0" smtClean="0">
                <a:latin typeface="Gill Sans SemiBold" charset="0"/>
                <a:ea typeface="Gill Sans SemiBold" charset="0"/>
                <a:cs typeface="Gill Sans SemiBold" charset="0"/>
              </a:rPr>
              <a:t>CAGI challenge </a:t>
            </a:r>
            <a:r>
              <a:rPr lang="en-US" sz="2800" b="1" dirty="0">
                <a:latin typeface="Gill Sans SemiBold" charset="0"/>
                <a:ea typeface="Gill Sans SemiBold" charset="0"/>
                <a:cs typeface="Gill Sans SemiBold" charset="0"/>
              </a:rPr>
              <a:t>became </a:t>
            </a:r>
            <a:r>
              <a:rPr lang="en-US" sz="2800" b="1" dirty="0" smtClean="0">
                <a:latin typeface="Gill Sans SemiBold" charset="0"/>
                <a:ea typeface="Gill Sans SemiBold" charset="0"/>
                <a:cs typeface="Gill Sans SemiBold" charset="0"/>
              </a:rPr>
              <a:t>a </a:t>
            </a:r>
            <a:r>
              <a:rPr lang="en-US" sz="2800" b="1" dirty="0">
                <a:latin typeface="Gill Sans SemiBold" charset="0"/>
                <a:ea typeface="Gill Sans SemiBold" charset="0"/>
                <a:cs typeface="Gill Sans SemiBold" charset="0"/>
              </a:rPr>
              <a:t>matching </a:t>
            </a:r>
            <a:r>
              <a:rPr lang="en-US" sz="2800" b="1" dirty="0" smtClean="0">
                <a:latin typeface="Gill Sans SemiBold" charset="0"/>
                <a:ea typeface="Gill Sans SemiBold" charset="0"/>
                <a:cs typeface="Gill Sans SemiBold" charset="0"/>
              </a:rPr>
              <a:t>game in 2013</a:t>
            </a:r>
            <a:endParaRPr lang="en-US" sz="2800" b="1" dirty="0">
              <a:latin typeface="Gill Sans SemiBold" charset="0"/>
              <a:ea typeface="Gill Sans SemiBold" charset="0"/>
              <a:cs typeface="Gill Sans SemiBold" charset="0"/>
            </a:endParaRPr>
          </a:p>
        </p:txBody>
      </p:sp>
      <p:sp>
        <p:nvSpPr>
          <p:cNvPr id="4" name="Rectangle 3"/>
          <p:cNvSpPr/>
          <p:nvPr/>
        </p:nvSpPr>
        <p:spPr>
          <a:xfrm>
            <a:off x="0" y="6531429"/>
            <a:ext cx="12192000" cy="32657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p:nvPr/>
        </p:nvCxnSpPr>
        <p:spPr>
          <a:xfrm>
            <a:off x="-11875" y="471312"/>
            <a:ext cx="1134745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00817" y="89574"/>
            <a:ext cx="2447778" cy="367670"/>
          </a:xfrm>
          <a:prstGeom prst="rect">
            <a:avLst/>
          </a:prstGeom>
        </p:spPr>
      </p:pic>
      <p:pic>
        <p:nvPicPr>
          <p:cNvPr id="11" name="Content Placeholder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64905" y="89574"/>
            <a:ext cx="511384" cy="345659"/>
          </a:xfrm>
          <a:prstGeom prst="rect">
            <a:avLst/>
          </a:prstGeom>
        </p:spPr>
      </p:pic>
      <p:sp>
        <p:nvSpPr>
          <p:cNvPr id="9" name="Rectangle 3"/>
          <p:cNvSpPr>
            <a:spLocks/>
          </p:cNvSpPr>
          <p:nvPr/>
        </p:nvSpPr>
        <p:spPr bwMode="auto">
          <a:xfrm>
            <a:off x="6750100" y="3781502"/>
            <a:ext cx="4222253" cy="1897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p>
            <a:pPr marL="342665" indent="-342665">
              <a:buSzPct val="125000"/>
              <a:buFont typeface="Arial" charset="0"/>
              <a:buChar char="•"/>
            </a:pPr>
            <a:r>
              <a:rPr lang="en-US" sz="2000" dirty="0">
                <a:latin typeface="Arial" charset="0"/>
                <a:ea typeface="ＭＳ Ｐゴシック" charset="0"/>
                <a:cs typeface="ＭＳ Ｐゴシック" charset="0"/>
                <a:sym typeface="Arial" charset="0"/>
              </a:rPr>
              <a:t>Each profile contains </a:t>
            </a:r>
            <a:r>
              <a:rPr lang="en-US" sz="2000" dirty="0" smtClean="0">
                <a:latin typeface="Arial" charset="0"/>
                <a:ea typeface="ＭＳ Ｐゴシック" charset="0"/>
                <a:cs typeface="ＭＳ Ｐゴシック" charset="0"/>
                <a:sym typeface="Arial" charset="0"/>
              </a:rPr>
              <a:t>239 </a:t>
            </a:r>
            <a:r>
              <a:rPr lang="en-US" sz="2000" dirty="0">
                <a:latin typeface="Arial" charset="0"/>
                <a:ea typeface="ＭＳ Ｐゴシック" charset="0"/>
                <a:cs typeface="ＭＳ Ｐゴシック" charset="0"/>
                <a:sym typeface="Arial" charset="0"/>
              </a:rPr>
              <a:t>binary traits.</a:t>
            </a:r>
          </a:p>
          <a:p>
            <a:pPr marL="342665" indent="-342665">
              <a:buSzPct val="125000"/>
              <a:buFont typeface="Arial" charset="0"/>
              <a:buChar char="•"/>
            </a:pPr>
            <a:endParaRPr lang="en-US" sz="2000" dirty="0">
              <a:latin typeface="Arial" charset="0"/>
              <a:ea typeface="ＭＳ Ｐゴシック" charset="0"/>
              <a:cs typeface="ＭＳ Ｐゴシック" charset="0"/>
              <a:sym typeface="Arial" charset="0"/>
            </a:endParaRPr>
          </a:p>
          <a:p>
            <a:pPr marL="342665" indent="-342665">
              <a:buSzPct val="125000"/>
              <a:buFont typeface="Arial" charset="0"/>
              <a:buChar char="•"/>
            </a:pPr>
            <a:r>
              <a:rPr lang="en-US" sz="2000" dirty="0">
                <a:latin typeface="Arial" charset="0"/>
                <a:ea typeface="ＭＳ Ｐゴシック" charset="0"/>
                <a:cs typeface="ＭＳ Ｐゴシック" charset="0"/>
                <a:sym typeface="Arial" charset="0"/>
              </a:rPr>
              <a:t>There are </a:t>
            </a:r>
            <a:r>
              <a:rPr lang="en-US" sz="2000" dirty="0" smtClean="0">
                <a:latin typeface="Arial" charset="0"/>
                <a:ea typeface="ＭＳ Ｐゴシック" charset="0"/>
                <a:cs typeface="ＭＳ Ｐゴシック" charset="0"/>
                <a:sym typeface="Arial" charset="0"/>
              </a:rPr>
              <a:t>214 decoy </a:t>
            </a:r>
            <a:r>
              <a:rPr lang="en-US" sz="2000" dirty="0">
                <a:latin typeface="Arial" charset="0"/>
                <a:ea typeface="ＭＳ Ｐゴシック" charset="0"/>
                <a:cs typeface="ＭＳ Ｐゴシック" charset="0"/>
                <a:sym typeface="Arial" charset="0"/>
              </a:rPr>
              <a:t>profiles that match no given genome </a:t>
            </a:r>
            <a:r>
              <a:rPr lang="en-US" sz="2000" dirty="0" smtClean="0">
                <a:latin typeface="Arial" charset="0"/>
                <a:ea typeface="ＭＳ Ｐゴシック" charset="0"/>
                <a:cs typeface="ＭＳ Ｐゴシック" charset="0"/>
                <a:sym typeface="Arial" charset="0"/>
              </a:rPr>
              <a:t>data. </a:t>
            </a:r>
            <a:endParaRPr lang="en-US" sz="2000" dirty="0">
              <a:latin typeface="Arial" charset="0"/>
              <a:ea typeface="ＭＳ Ｐゴシック" charset="0"/>
              <a:cs typeface="ＭＳ Ｐゴシック" charset="0"/>
              <a:sym typeface="Arial" charset="0"/>
            </a:endParaRPr>
          </a:p>
        </p:txBody>
      </p:sp>
      <p:sp>
        <p:nvSpPr>
          <p:cNvPr id="13" name="Rectangle 5"/>
          <p:cNvSpPr>
            <a:spLocks/>
          </p:cNvSpPr>
          <p:nvPr/>
        </p:nvSpPr>
        <p:spPr bwMode="auto">
          <a:xfrm>
            <a:off x="1441085" y="4350285"/>
            <a:ext cx="4220765" cy="983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p>
            <a:pPr marL="342665" indent="-342665">
              <a:buSzPct val="125000"/>
              <a:buFont typeface="Arial" charset="0"/>
              <a:buChar char="•"/>
            </a:pPr>
            <a:r>
              <a:rPr lang="en-US" sz="2000" dirty="0">
                <a:latin typeface="Arial" charset="0"/>
                <a:ea typeface="ＭＳ Ｐゴシック" charset="0"/>
                <a:cs typeface="ＭＳ Ｐゴシック" charset="0"/>
                <a:sym typeface="Arial" charset="0"/>
              </a:rPr>
              <a:t>Each genome contains variants covering the whole genome.</a:t>
            </a:r>
          </a:p>
          <a:p>
            <a:pPr marL="342665" indent="-342665">
              <a:buSzPct val="125000"/>
              <a:buFont typeface="Arial" charset="0"/>
              <a:buChar char="•"/>
            </a:pPr>
            <a:endParaRPr lang="en-US" sz="2000" dirty="0">
              <a:latin typeface="Arial" charset="0"/>
              <a:ea typeface="ＭＳ Ｐゴシック" charset="0"/>
              <a:cs typeface="ＭＳ Ｐゴシック" charset="0"/>
              <a:sym typeface="Arial" charset="0"/>
            </a:endParaRPr>
          </a:p>
          <a:p>
            <a:pPr marL="342665" indent="-342665">
              <a:buSzPct val="125000"/>
              <a:buFont typeface="Arial" charset="0"/>
              <a:buChar char="•"/>
            </a:pPr>
            <a:r>
              <a:rPr lang="en-US" sz="2000" dirty="0">
                <a:latin typeface="Arial" charset="0"/>
                <a:ea typeface="ＭＳ Ｐゴシック" charset="0"/>
                <a:cs typeface="ＭＳ Ｐゴシック" charset="0"/>
                <a:sym typeface="Arial" charset="0"/>
              </a:rPr>
              <a:t>Predicted profiles are assigned probability values.</a:t>
            </a:r>
          </a:p>
        </p:txBody>
      </p:sp>
      <p:sp>
        <p:nvSpPr>
          <p:cNvPr id="3" name="Rounded Rectangle 2"/>
          <p:cNvSpPr/>
          <p:nvPr/>
        </p:nvSpPr>
        <p:spPr>
          <a:xfrm>
            <a:off x="6750100" y="863600"/>
            <a:ext cx="3689300" cy="317500"/>
          </a:xfrm>
          <a:prstGeom prst="roundRect">
            <a:avLst/>
          </a:prstGeom>
          <a:solidFill>
            <a:schemeClr val="accent4">
              <a:lumMod val="7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1"/>
                </a:solidFill>
              </a:rPr>
              <a:t>Profile 1</a:t>
            </a:r>
            <a:endParaRPr lang="en-US" dirty="0">
              <a:solidFill>
                <a:schemeClr val="bg1"/>
              </a:solidFill>
            </a:endParaRPr>
          </a:p>
        </p:txBody>
      </p:sp>
      <p:sp>
        <p:nvSpPr>
          <p:cNvPr id="14" name="Rounded Rectangle 13"/>
          <p:cNvSpPr/>
          <p:nvPr/>
        </p:nvSpPr>
        <p:spPr>
          <a:xfrm>
            <a:off x="6750100" y="1524764"/>
            <a:ext cx="3689300" cy="317500"/>
          </a:xfrm>
          <a:prstGeom prst="roundRect">
            <a:avLst/>
          </a:prstGeom>
          <a:solidFill>
            <a:schemeClr val="accent4">
              <a:lumMod val="7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1"/>
                </a:solidFill>
              </a:rPr>
              <a:t>Profile 2</a:t>
            </a:r>
            <a:endParaRPr lang="en-US" dirty="0">
              <a:solidFill>
                <a:schemeClr val="bg1"/>
              </a:solidFill>
            </a:endParaRPr>
          </a:p>
        </p:txBody>
      </p:sp>
      <p:sp>
        <p:nvSpPr>
          <p:cNvPr id="15" name="Rounded Rectangle 14"/>
          <p:cNvSpPr/>
          <p:nvPr/>
        </p:nvSpPr>
        <p:spPr>
          <a:xfrm>
            <a:off x="6750100" y="2446322"/>
            <a:ext cx="3689300" cy="317500"/>
          </a:xfrm>
          <a:prstGeom prst="roundRect">
            <a:avLst/>
          </a:prstGeom>
          <a:solidFill>
            <a:schemeClr val="accent4">
              <a:lumMod val="75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1"/>
                </a:solidFill>
              </a:rPr>
              <a:t>Profile </a:t>
            </a:r>
            <a:r>
              <a:rPr lang="en-US" dirty="0">
                <a:solidFill>
                  <a:schemeClr val="bg1"/>
                </a:solidFill>
              </a:rPr>
              <a:t>3</a:t>
            </a:r>
          </a:p>
        </p:txBody>
      </p:sp>
      <p:sp>
        <p:nvSpPr>
          <p:cNvPr id="16" name="Rounded Rectangle 15"/>
          <p:cNvSpPr/>
          <p:nvPr/>
        </p:nvSpPr>
        <p:spPr>
          <a:xfrm>
            <a:off x="6750100" y="3298690"/>
            <a:ext cx="3689300" cy="317500"/>
          </a:xfrm>
          <a:prstGeom prst="roundRect">
            <a:avLst/>
          </a:prstGeom>
          <a:solidFill>
            <a:schemeClr val="accent4">
              <a:lumMod val="7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1"/>
                </a:solidFill>
              </a:rPr>
              <a:t>Profile 291</a:t>
            </a:r>
            <a:endParaRPr lang="en-US" dirty="0">
              <a:solidFill>
                <a:schemeClr val="bg1"/>
              </a:solidFill>
            </a:endParaRPr>
          </a:p>
        </p:txBody>
      </p:sp>
      <p:sp>
        <p:nvSpPr>
          <p:cNvPr id="6" name="Oval 5"/>
          <p:cNvSpPr/>
          <p:nvPr/>
        </p:nvSpPr>
        <p:spPr>
          <a:xfrm>
            <a:off x="1612900" y="863600"/>
            <a:ext cx="3746500" cy="343664"/>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1"/>
                </a:solidFill>
              </a:rPr>
              <a:t>Participant Genome 1</a:t>
            </a:r>
            <a:endParaRPr lang="en-US" dirty="0">
              <a:solidFill>
                <a:schemeClr val="bg1"/>
              </a:solidFill>
            </a:endParaRPr>
          </a:p>
        </p:txBody>
      </p:sp>
      <p:sp>
        <p:nvSpPr>
          <p:cNvPr id="17" name="Oval 16"/>
          <p:cNvSpPr/>
          <p:nvPr/>
        </p:nvSpPr>
        <p:spPr>
          <a:xfrm>
            <a:off x="1612900" y="1652440"/>
            <a:ext cx="3746500" cy="343664"/>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1"/>
                </a:solidFill>
              </a:rPr>
              <a:t>Participant Genome 2</a:t>
            </a:r>
            <a:endParaRPr lang="en-US" dirty="0">
              <a:solidFill>
                <a:schemeClr val="bg1"/>
              </a:solidFill>
            </a:endParaRPr>
          </a:p>
        </p:txBody>
      </p:sp>
      <p:sp>
        <p:nvSpPr>
          <p:cNvPr id="18" name="Oval 17"/>
          <p:cNvSpPr/>
          <p:nvPr/>
        </p:nvSpPr>
        <p:spPr>
          <a:xfrm>
            <a:off x="1612900" y="2354990"/>
            <a:ext cx="3746500" cy="343664"/>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1"/>
                </a:solidFill>
              </a:rPr>
              <a:t>Participant Genome 3</a:t>
            </a:r>
            <a:endParaRPr lang="en-US" dirty="0">
              <a:solidFill>
                <a:schemeClr val="bg1"/>
              </a:solidFill>
            </a:endParaRPr>
          </a:p>
        </p:txBody>
      </p:sp>
      <p:sp>
        <p:nvSpPr>
          <p:cNvPr id="19" name="Oval 18"/>
          <p:cNvSpPr/>
          <p:nvPr/>
        </p:nvSpPr>
        <p:spPr>
          <a:xfrm>
            <a:off x="1612900" y="3298690"/>
            <a:ext cx="3746500" cy="343664"/>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1"/>
                </a:solidFill>
              </a:rPr>
              <a:t>Participant Genome 77</a:t>
            </a:r>
            <a:endParaRPr lang="en-US" dirty="0">
              <a:solidFill>
                <a:schemeClr val="bg1"/>
              </a:solidFill>
            </a:endParaRPr>
          </a:p>
        </p:txBody>
      </p:sp>
      <p:cxnSp>
        <p:nvCxnSpPr>
          <p:cNvPr id="20" name="Straight Arrow Connector 19"/>
          <p:cNvCxnSpPr/>
          <p:nvPr/>
        </p:nvCxnSpPr>
        <p:spPr>
          <a:xfrm>
            <a:off x="5511800" y="1824272"/>
            <a:ext cx="1054100" cy="598881"/>
          </a:xfrm>
          <a:prstGeom prst="straightConnector1">
            <a:avLst/>
          </a:prstGeom>
          <a:ln>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V="1">
            <a:off x="5511800" y="1652440"/>
            <a:ext cx="1206500" cy="874382"/>
          </a:xfrm>
          <a:prstGeom prst="straightConnector1">
            <a:avLst/>
          </a:prstGeom>
          <a:ln>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146029"/>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89"/>
            <a:ext cx="8884507" cy="478302"/>
          </a:xfrm>
        </p:spPr>
        <p:txBody>
          <a:bodyPr>
            <a:normAutofit fontScale="90000"/>
          </a:bodyPr>
          <a:lstStyle/>
          <a:p>
            <a:r>
              <a:rPr lang="en-US" b="1" dirty="0" smtClean="0">
                <a:latin typeface="Gill Sans SemiBold" charset="0"/>
                <a:ea typeface="Gill Sans SemiBold" charset="0"/>
                <a:cs typeface="Gill Sans SemiBold" charset="0"/>
              </a:rPr>
              <a:t>PGP Challenge 2013</a:t>
            </a:r>
            <a:endParaRPr lang="en-US" b="1" dirty="0">
              <a:latin typeface="Gill Sans SemiBold" charset="0"/>
              <a:ea typeface="Gill Sans SemiBold" charset="0"/>
              <a:cs typeface="Gill Sans SemiBold" charset="0"/>
            </a:endParaRPr>
          </a:p>
        </p:txBody>
      </p:sp>
      <p:sp>
        <p:nvSpPr>
          <p:cNvPr id="4" name="Rectangle 3"/>
          <p:cNvSpPr/>
          <p:nvPr/>
        </p:nvSpPr>
        <p:spPr>
          <a:xfrm>
            <a:off x="0" y="6531429"/>
            <a:ext cx="12192000" cy="32657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p:nvPr/>
        </p:nvCxnSpPr>
        <p:spPr>
          <a:xfrm>
            <a:off x="-11875" y="471312"/>
            <a:ext cx="1134745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00817" y="89574"/>
            <a:ext cx="2447778" cy="367670"/>
          </a:xfrm>
          <a:prstGeom prst="rect">
            <a:avLst/>
          </a:prstGeom>
        </p:spPr>
      </p:pic>
      <p:pic>
        <p:nvPicPr>
          <p:cNvPr id="11" name="Content Placeholder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64905" y="89574"/>
            <a:ext cx="511384" cy="345659"/>
          </a:xfrm>
          <a:prstGeom prst="rect">
            <a:avLst/>
          </a:prstGeom>
        </p:spPr>
      </p:pic>
      <p:graphicFrame>
        <p:nvGraphicFramePr>
          <p:cNvPr id="9" name="Object 4"/>
          <p:cNvGraphicFramePr>
            <a:graphicFrameLocks noChangeAspect="1"/>
          </p:cNvGraphicFramePr>
          <p:nvPr>
            <p:extLst>
              <p:ext uri="{D42A27DB-BD31-4B8C-83A1-F6EECF244321}">
                <p14:modId xmlns:p14="http://schemas.microsoft.com/office/powerpoint/2010/main" val="326220049"/>
              </p:ext>
            </p:extLst>
          </p:nvPr>
        </p:nvGraphicFramePr>
        <p:xfrm>
          <a:off x="554927" y="1287106"/>
          <a:ext cx="10780648" cy="4442598"/>
        </p:xfrm>
        <a:graphic>
          <a:graphicData uri="http://schemas.openxmlformats.org/presentationml/2006/ole">
            <mc:AlternateContent xmlns:mc="http://schemas.openxmlformats.org/markup-compatibility/2006">
              <mc:Choice xmlns:v="urn:schemas-microsoft-com:vml" Requires="v">
                <p:oleObj spid="_x0000_s11411" name="Document" r:id="rId6" imgW="5638592" imgH="3098686" progId="Word.Document.12">
                  <p:embed/>
                </p:oleObj>
              </mc:Choice>
              <mc:Fallback>
                <p:oleObj name="Document" r:id="rId6" imgW="5638592" imgH="3098686" progId="Word.Document.12">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4927" y="1287106"/>
                        <a:ext cx="10780648" cy="4442598"/>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317528787"/>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89"/>
            <a:ext cx="8884507" cy="478302"/>
          </a:xfrm>
        </p:spPr>
        <p:txBody>
          <a:bodyPr>
            <a:normAutofit fontScale="90000"/>
          </a:bodyPr>
          <a:lstStyle/>
          <a:p>
            <a:r>
              <a:rPr lang="en-US" b="1" dirty="0" smtClean="0">
                <a:latin typeface="Gill Sans SemiBold" charset="0"/>
                <a:ea typeface="Gill Sans SemiBold" charset="0"/>
                <a:cs typeface="Gill Sans SemiBold" charset="0"/>
              </a:rPr>
              <a:t>PGP Challenge 2015</a:t>
            </a:r>
            <a:endParaRPr lang="en-US" b="1" dirty="0">
              <a:latin typeface="Gill Sans SemiBold" charset="0"/>
              <a:ea typeface="Gill Sans SemiBold" charset="0"/>
              <a:cs typeface="Gill Sans SemiBold" charset="0"/>
            </a:endParaRPr>
          </a:p>
        </p:txBody>
      </p:sp>
      <p:sp>
        <p:nvSpPr>
          <p:cNvPr id="3" name="Content Placeholder 2"/>
          <p:cNvSpPr>
            <a:spLocks noGrp="1"/>
          </p:cNvSpPr>
          <p:nvPr>
            <p:ph idx="1"/>
          </p:nvPr>
        </p:nvSpPr>
        <p:spPr>
          <a:xfrm>
            <a:off x="331166" y="1358687"/>
            <a:ext cx="11529668" cy="4849607"/>
          </a:xfrm>
        </p:spPr>
        <p:txBody>
          <a:bodyPr>
            <a:noAutofit/>
          </a:bodyPr>
          <a:lstStyle/>
          <a:p>
            <a:pPr marL="0" indent="0">
              <a:buNone/>
            </a:pPr>
            <a:r>
              <a:rPr lang="en-US" sz="3200" dirty="0" smtClean="0">
                <a:latin typeface="Gill Sans Light" charset="0"/>
                <a:ea typeface="Gill Sans Light" charset="0"/>
                <a:cs typeface="Gill Sans Light" charset="0"/>
              </a:rPr>
              <a:t>Challenge </a:t>
            </a:r>
            <a:r>
              <a:rPr lang="en-US" sz="3200" smtClean="0">
                <a:latin typeface="Gill Sans Light" charset="0"/>
                <a:ea typeface="Gill Sans Light" charset="0"/>
                <a:cs typeface="Gill Sans Light" charset="0"/>
              </a:rPr>
              <a:t>2015 has </a:t>
            </a:r>
            <a:r>
              <a:rPr lang="en-US" sz="3200" dirty="0" smtClean="0">
                <a:latin typeface="Gill Sans Light" charset="0"/>
                <a:ea typeface="Gill Sans Light" charset="0"/>
                <a:cs typeface="Gill Sans Light" charset="0"/>
              </a:rPr>
              <a:t>the format same as Challenge 2013</a:t>
            </a:r>
          </a:p>
          <a:p>
            <a:pPr lvl="1"/>
            <a:r>
              <a:rPr lang="en-US" sz="3200" dirty="0" smtClean="0">
                <a:latin typeface="Gill Sans Light" charset="0"/>
                <a:ea typeface="Gill Sans Light" charset="0"/>
                <a:cs typeface="Gill Sans Light" charset="0"/>
              </a:rPr>
              <a:t>Predict match of 23 genomes (participants) to 101 profiles (78 decoys)</a:t>
            </a:r>
          </a:p>
          <a:p>
            <a:pPr lvl="1"/>
            <a:r>
              <a:rPr lang="en-US" sz="3200" dirty="0" smtClean="0">
                <a:latin typeface="Gill Sans Light" charset="0"/>
                <a:ea typeface="Gill Sans Light" charset="0"/>
                <a:cs typeface="Gill Sans Light" charset="0"/>
              </a:rPr>
              <a:t>Each profile is a self-reported list of 239 binary traits</a:t>
            </a:r>
          </a:p>
          <a:p>
            <a:pPr lvl="1"/>
            <a:r>
              <a:rPr lang="en-US" sz="3200" dirty="0" smtClean="0">
                <a:latin typeface="Gill Sans Light" charset="0"/>
                <a:ea typeface="Gill Sans Light" charset="0"/>
                <a:cs typeface="Gill Sans Light" charset="0"/>
              </a:rPr>
              <a:t>Includes both Mendelian traits and “complex” traits</a:t>
            </a:r>
          </a:p>
          <a:p>
            <a:pPr marL="0" indent="0">
              <a:buNone/>
            </a:pPr>
            <a:endParaRPr lang="en-US" dirty="0">
              <a:latin typeface="Gill Sans Light" charset="0"/>
              <a:ea typeface="Gill Sans Light" charset="0"/>
              <a:cs typeface="Gill Sans Light" charset="0"/>
            </a:endParaRPr>
          </a:p>
          <a:p>
            <a:r>
              <a:rPr lang="en-US" sz="3200" b="0" dirty="0" smtClean="0">
                <a:latin typeface="Gill Sans Light" charset="0"/>
                <a:ea typeface="Gill Sans Light" charset="0"/>
                <a:cs typeface="Gill Sans Light" charset="0"/>
              </a:rPr>
              <a:t>Optional, “interest only” submission was available to predict individual traits from genomes – however no group submitted</a:t>
            </a:r>
            <a:endParaRPr lang="en-US" sz="3200" b="0" dirty="0">
              <a:latin typeface="Gill Sans Light" charset="0"/>
              <a:ea typeface="Gill Sans Light" charset="0"/>
              <a:cs typeface="Gill Sans Light" charset="0"/>
            </a:endParaRPr>
          </a:p>
        </p:txBody>
      </p:sp>
      <p:sp>
        <p:nvSpPr>
          <p:cNvPr id="4" name="Rectangle 3"/>
          <p:cNvSpPr/>
          <p:nvPr/>
        </p:nvSpPr>
        <p:spPr>
          <a:xfrm>
            <a:off x="0" y="6531429"/>
            <a:ext cx="12192000" cy="32657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p:nvPr/>
        </p:nvCxnSpPr>
        <p:spPr>
          <a:xfrm>
            <a:off x="-11875" y="471312"/>
            <a:ext cx="1134745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0817" y="89574"/>
            <a:ext cx="2447778" cy="367670"/>
          </a:xfrm>
          <a:prstGeom prst="rect">
            <a:avLst/>
          </a:prstGeom>
        </p:spPr>
      </p:pic>
      <p:pic>
        <p:nvPicPr>
          <p:cNvPr id="11" name="Content Placeholder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64905" y="89574"/>
            <a:ext cx="511384" cy="345659"/>
          </a:xfrm>
          <a:prstGeom prst="rect">
            <a:avLst/>
          </a:prstGeom>
        </p:spPr>
      </p:pic>
    </p:spTree>
    <p:extLst>
      <p:ext uri="{BB962C8B-B14F-4D97-AF65-F5344CB8AC3E}">
        <p14:creationId xmlns:p14="http://schemas.microsoft.com/office/powerpoint/2010/main" val="1659397700"/>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0332" y="913092"/>
            <a:ext cx="10447118" cy="3649383"/>
          </a:xfrm>
        </p:spPr>
        <p:txBody>
          <a:bodyPr>
            <a:normAutofit/>
          </a:bodyPr>
          <a:lstStyle/>
          <a:p>
            <a:r>
              <a:rPr lang="en-US" sz="16000" b="1" dirty="0" smtClean="0">
                <a:latin typeface="Gill Sans SemiBold" charset="0"/>
                <a:ea typeface="Gill Sans SemiBold" charset="0"/>
                <a:cs typeface="Gill Sans SemiBold" charset="0"/>
              </a:rPr>
              <a:t>CAGI 2015 </a:t>
            </a:r>
            <a:endParaRPr lang="en-US" sz="16000" b="1" dirty="0">
              <a:latin typeface="Gill Sans SemiBold" charset="0"/>
              <a:ea typeface="Gill Sans SemiBold" charset="0"/>
              <a:cs typeface="Gill Sans SemiBold" charset="0"/>
            </a:endParaRPr>
          </a:p>
        </p:txBody>
      </p:sp>
      <p:sp>
        <p:nvSpPr>
          <p:cNvPr id="3" name="Text Placeholder 2"/>
          <p:cNvSpPr>
            <a:spLocks noGrp="1"/>
          </p:cNvSpPr>
          <p:nvPr>
            <p:ph type="body" idx="1"/>
          </p:nvPr>
        </p:nvSpPr>
        <p:spPr>
          <a:xfrm>
            <a:off x="900332" y="4589463"/>
            <a:ext cx="10447118" cy="1500187"/>
          </a:xfrm>
        </p:spPr>
        <p:txBody>
          <a:bodyPr>
            <a:normAutofit/>
          </a:bodyPr>
          <a:lstStyle/>
          <a:p>
            <a:r>
              <a:rPr lang="en-US" sz="4800" dirty="0" smtClean="0">
                <a:latin typeface="Gill Sans" charset="0"/>
                <a:ea typeface="Gill Sans" charset="0"/>
                <a:cs typeface="Gill Sans" charset="0"/>
              </a:rPr>
              <a:t>From 4 teams and 5 submissions</a:t>
            </a:r>
            <a:endParaRPr lang="en-US" sz="4800" dirty="0">
              <a:latin typeface="Gill Sans" charset="0"/>
              <a:ea typeface="Gill Sans" charset="0"/>
              <a:cs typeface="Gill Sans" charset="0"/>
            </a:endParaRPr>
          </a:p>
        </p:txBody>
      </p:sp>
      <p:sp>
        <p:nvSpPr>
          <p:cNvPr id="4" name="Rectangle 3"/>
          <p:cNvSpPr/>
          <p:nvPr/>
        </p:nvSpPr>
        <p:spPr>
          <a:xfrm>
            <a:off x="0" y="6531429"/>
            <a:ext cx="12192000" cy="32657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p:cNvCxnSpPr/>
          <p:nvPr/>
        </p:nvCxnSpPr>
        <p:spPr>
          <a:xfrm>
            <a:off x="-11875" y="471312"/>
            <a:ext cx="1134745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0817" y="89574"/>
            <a:ext cx="2447778" cy="367670"/>
          </a:xfrm>
          <a:prstGeom prst="rect">
            <a:avLst/>
          </a:prstGeom>
        </p:spPr>
      </p:pic>
      <p:pic>
        <p:nvPicPr>
          <p:cNvPr id="11" name="Content Placeholder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64905" y="89574"/>
            <a:ext cx="511384" cy="345659"/>
          </a:xfrm>
          <a:prstGeom prst="rect">
            <a:avLst/>
          </a:prstGeom>
        </p:spPr>
      </p:pic>
    </p:spTree>
    <p:extLst>
      <p:ext uri="{BB962C8B-B14F-4D97-AF65-F5344CB8AC3E}">
        <p14:creationId xmlns:p14="http://schemas.microsoft.com/office/powerpoint/2010/main" val="2000168656"/>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89"/>
            <a:ext cx="8884507" cy="478302"/>
          </a:xfrm>
        </p:spPr>
        <p:txBody>
          <a:bodyPr>
            <a:normAutofit fontScale="90000"/>
          </a:bodyPr>
          <a:lstStyle/>
          <a:p>
            <a:r>
              <a:rPr lang="en-US" b="1" dirty="0" smtClean="0">
                <a:latin typeface="Gill Sans SemiBold" charset="0"/>
                <a:ea typeface="Gill Sans SemiBold" charset="0"/>
                <a:cs typeface="Gill Sans SemiBold" charset="0"/>
              </a:rPr>
              <a:t>Submissions</a:t>
            </a:r>
            <a:endParaRPr lang="en-US" b="1" dirty="0">
              <a:latin typeface="Gill Sans SemiBold" charset="0"/>
              <a:ea typeface="Gill Sans SemiBold" charset="0"/>
              <a:cs typeface="Gill Sans SemiBold" charset="0"/>
            </a:endParaRPr>
          </a:p>
        </p:txBody>
      </p:sp>
      <p:sp>
        <p:nvSpPr>
          <p:cNvPr id="5" name="Content Placeholder 4"/>
          <p:cNvSpPr>
            <a:spLocks noGrp="1"/>
          </p:cNvSpPr>
          <p:nvPr>
            <p:ph idx="1"/>
          </p:nvPr>
        </p:nvSpPr>
        <p:spPr>
          <a:xfrm>
            <a:off x="541984" y="593665"/>
            <a:ext cx="11278613" cy="4351338"/>
          </a:xfrm>
        </p:spPr>
        <p:txBody>
          <a:bodyPr/>
          <a:lstStyle/>
          <a:p>
            <a:r>
              <a:rPr lang="en-US" dirty="0" smtClean="0"/>
              <a:t> Example submission – each submission is in the form of a CSV and contains probabilities for each Participant Genome to 101 profiles</a:t>
            </a:r>
            <a:endParaRPr lang="en-US" dirty="0"/>
          </a:p>
        </p:txBody>
      </p:sp>
      <p:sp>
        <p:nvSpPr>
          <p:cNvPr id="4" name="Rectangle 3"/>
          <p:cNvSpPr/>
          <p:nvPr/>
        </p:nvSpPr>
        <p:spPr>
          <a:xfrm>
            <a:off x="0" y="6531429"/>
            <a:ext cx="12192000" cy="32657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p:nvPr/>
        </p:nvCxnSpPr>
        <p:spPr>
          <a:xfrm>
            <a:off x="-11875" y="471312"/>
            <a:ext cx="1134745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00817" y="89574"/>
            <a:ext cx="2447778" cy="367670"/>
          </a:xfrm>
          <a:prstGeom prst="rect">
            <a:avLst/>
          </a:prstGeom>
        </p:spPr>
      </p:pic>
      <p:pic>
        <p:nvPicPr>
          <p:cNvPr id="11" name="Content Placeholder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64905" y="89574"/>
            <a:ext cx="511384" cy="345659"/>
          </a:xfrm>
          <a:prstGeom prst="rect">
            <a:avLst/>
          </a:prstGeom>
        </p:spPr>
      </p:pic>
      <p:graphicFrame>
        <p:nvGraphicFramePr>
          <p:cNvPr id="3" name="Table 2"/>
          <p:cNvGraphicFramePr>
            <a:graphicFrameLocks noGrp="1"/>
          </p:cNvGraphicFramePr>
          <p:nvPr>
            <p:extLst>
              <p:ext uri="{D42A27DB-BD31-4B8C-83A1-F6EECF244321}">
                <p14:modId xmlns:p14="http://schemas.microsoft.com/office/powerpoint/2010/main" val="498222073"/>
              </p:ext>
            </p:extLst>
          </p:nvPr>
        </p:nvGraphicFramePr>
        <p:xfrm>
          <a:off x="670069" y="1620831"/>
          <a:ext cx="10782300" cy="4620981"/>
        </p:xfrm>
        <a:graphic>
          <a:graphicData uri="http://schemas.openxmlformats.org/drawingml/2006/table">
            <a:tbl>
              <a:tblPr/>
              <a:tblGrid>
                <a:gridCol w="1078230"/>
                <a:gridCol w="1078230"/>
                <a:gridCol w="1078230"/>
                <a:gridCol w="1078230"/>
                <a:gridCol w="1078230"/>
                <a:gridCol w="1078230"/>
                <a:gridCol w="1078230"/>
                <a:gridCol w="1078230"/>
                <a:gridCol w="1078230"/>
                <a:gridCol w="1078230"/>
              </a:tblGrid>
              <a:tr h="354619">
                <a:tc>
                  <a:txBody>
                    <a:bodyPr/>
                    <a:lstStyle/>
                    <a:p>
                      <a:pPr algn="ctr" fontAlgn="b"/>
                      <a:r>
                        <a:rPr lang="en-US" sz="1100" b="1" i="0" u="none" strike="noStrike" dirty="0" smtClean="0">
                          <a:solidFill>
                            <a:srgbClr val="FFFFFF"/>
                          </a:solidFill>
                          <a:effectLst/>
                          <a:latin typeface="Calibri" charset="0"/>
                        </a:rPr>
                        <a:t>Participant Genome</a:t>
                      </a:r>
                      <a:endParaRPr lang="en-US" sz="1100" b="1" i="0" u="none" strike="noStrike" dirty="0">
                        <a:solidFill>
                          <a:srgbClr val="FFFFFF"/>
                        </a:solidFill>
                        <a:effectLst/>
                        <a:latin typeface="Calibri" charset="0"/>
                      </a:endParaRP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A22E"/>
                    </a:solidFill>
                  </a:tcPr>
                </a:tc>
                <a:tc>
                  <a:txBody>
                    <a:bodyPr/>
                    <a:lstStyle/>
                    <a:p>
                      <a:pPr algn="ctr" fontAlgn="b"/>
                      <a:r>
                        <a:rPr lang="en-US" sz="1100" b="1" i="0" u="none" strike="noStrike" dirty="0">
                          <a:solidFill>
                            <a:srgbClr val="FFFFFF"/>
                          </a:solidFill>
                          <a:effectLst/>
                          <a:latin typeface="Calibri" charset="0"/>
                        </a:rPr>
                        <a:t>hu0165DF-P</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A22E"/>
                    </a:solidFill>
                  </a:tcPr>
                </a:tc>
                <a:tc>
                  <a:txBody>
                    <a:bodyPr/>
                    <a:lstStyle/>
                    <a:p>
                      <a:pPr algn="ctr" fontAlgn="b"/>
                      <a:r>
                        <a:rPr lang="en-US" sz="1100" b="1" i="0" u="none" strike="noStrike">
                          <a:solidFill>
                            <a:srgbClr val="FFFFFF"/>
                          </a:solidFill>
                          <a:effectLst/>
                          <a:latin typeface="Calibri" charset="0"/>
                        </a:rPr>
                        <a:t>hu048C92-P</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A22E"/>
                    </a:solidFill>
                  </a:tcPr>
                </a:tc>
                <a:tc>
                  <a:txBody>
                    <a:bodyPr/>
                    <a:lstStyle/>
                    <a:p>
                      <a:pPr algn="ctr" fontAlgn="b"/>
                      <a:r>
                        <a:rPr lang="en-US" sz="1100" b="1" i="0" u="none" strike="noStrike">
                          <a:solidFill>
                            <a:srgbClr val="FFFFFF"/>
                          </a:solidFill>
                          <a:effectLst/>
                          <a:latin typeface="Calibri" charset="0"/>
                        </a:rPr>
                        <a:t>hu04D9CD-P</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A22E"/>
                    </a:solidFill>
                  </a:tcPr>
                </a:tc>
                <a:tc>
                  <a:txBody>
                    <a:bodyPr/>
                    <a:lstStyle/>
                    <a:p>
                      <a:pPr algn="ctr" fontAlgn="b"/>
                      <a:r>
                        <a:rPr lang="en-US" sz="1100" b="1" i="0" u="none" strike="noStrike">
                          <a:solidFill>
                            <a:srgbClr val="FFFFFF"/>
                          </a:solidFill>
                          <a:effectLst/>
                          <a:latin typeface="Calibri" charset="0"/>
                        </a:rPr>
                        <a:t>hu085B6D-P</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A22E"/>
                    </a:solidFill>
                  </a:tcPr>
                </a:tc>
                <a:tc>
                  <a:txBody>
                    <a:bodyPr/>
                    <a:lstStyle/>
                    <a:p>
                      <a:pPr algn="ctr" fontAlgn="b"/>
                      <a:r>
                        <a:rPr lang="en-US" sz="1100" b="1" i="0" u="none" strike="noStrike">
                          <a:solidFill>
                            <a:srgbClr val="FFFFFF"/>
                          </a:solidFill>
                          <a:effectLst/>
                          <a:latin typeface="Calibri" charset="0"/>
                        </a:rPr>
                        <a:t>hu093F8B-P</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A22E"/>
                    </a:solidFill>
                  </a:tcPr>
                </a:tc>
                <a:tc>
                  <a:txBody>
                    <a:bodyPr/>
                    <a:lstStyle/>
                    <a:p>
                      <a:pPr algn="ctr" fontAlgn="b"/>
                      <a:r>
                        <a:rPr lang="en-US" sz="1100" b="1" i="0" u="none" strike="noStrike">
                          <a:solidFill>
                            <a:srgbClr val="FFFFFF"/>
                          </a:solidFill>
                          <a:effectLst/>
                          <a:latin typeface="Calibri" charset="0"/>
                        </a:rPr>
                        <a:t>hu0BCA45-P</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A22E"/>
                    </a:solidFill>
                  </a:tcPr>
                </a:tc>
                <a:tc>
                  <a:txBody>
                    <a:bodyPr/>
                    <a:lstStyle/>
                    <a:p>
                      <a:pPr algn="ctr" fontAlgn="b"/>
                      <a:r>
                        <a:rPr lang="en-US" sz="1100" b="1" i="0" u="none" strike="noStrike">
                          <a:solidFill>
                            <a:srgbClr val="FFFFFF"/>
                          </a:solidFill>
                          <a:effectLst/>
                          <a:latin typeface="Calibri" charset="0"/>
                        </a:rPr>
                        <a:t>hu156E46-P</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A22E"/>
                    </a:solidFill>
                  </a:tcPr>
                </a:tc>
                <a:tc>
                  <a:txBody>
                    <a:bodyPr/>
                    <a:lstStyle/>
                    <a:p>
                      <a:pPr algn="ctr" fontAlgn="b"/>
                      <a:r>
                        <a:rPr lang="en-US" sz="1100" b="1" i="0" u="none" strike="noStrike">
                          <a:solidFill>
                            <a:srgbClr val="FFFFFF"/>
                          </a:solidFill>
                          <a:effectLst/>
                          <a:latin typeface="Calibri" charset="0"/>
                        </a:rPr>
                        <a:t>hu1725A5-P</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A22E"/>
                    </a:solidFill>
                  </a:tcPr>
                </a:tc>
                <a:tc>
                  <a:txBody>
                    <a:bodyPr/>
                    <a:lstStyle/>
                    <a:p>
                      <a:pPr algn="ctr" fontAlgn="b"/>
                      <a:r>
                        <a:rPr lang="en-US" sz="1100" b="1" i="0" u="none" strike="noStrike">
                          <a:solidFill>
                            <a:srgbClr val="FFFFFF"/>
                          </a:solidFill>
                          <a:effectLst/>
                          <a:latin typeface="Calibri" charset="0"/>
                        </a:rPr>
                        <a:t>hu1A4E62-P</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A22E"/>
                    </a:solidFill>
                  </a:tcPr>
                </a:tc>
              </a:tr>
              <a:tr h="185494">
                <a:tc>
                  <a:txBody>
                    <a:bodyPr/>
                    <a:lstStyle/>
                    <a:p>
                      <a:pPr algn="ctr" fontAlgn="b"/>
                      <a:r>
                        <a:rPr lang="en-US" sz="1100" b="0" i="0" u="none" strike="noStrike">
                          <a:solidFill>
                            <a:srgbClr val="000000"/>
                          </a:solidFill>
                          <a:effectLst/>
                          <a:latin typeface="Calibri" charset="0"/>
                        </a:rPr>
                        <a:t>P1</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0.007</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0.005</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0.017</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0.000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0.000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0.020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0.017</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dirty="0">
                          <a:solidFill>
                            <a:srgbClr val="000000"/>
                          </a:solidFill>
                          <a:effectLst/>
                          <a:latin typeface="Calibri" charset="0"/>
                        </a:rPr>
                        <a:t>0.004</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0.004</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r>
              <a:tr h="185494">
                <a:tc>
                  <a:txBody>
                    <a:bodyPr/>
                    <a:lstStyle/>
                    <a:p>
                      <a:pPr algn="ctr" fontAlgn="b"/>
                      <a:r>
                        <a:rPr lang="en-US" sz="1100" b="0" i="0" u="none" strike="noStrike">
                          <a:solidFill>
                            <a:srgbClr val="000000"/>
                          </a:solidFill>
                          <a:effectLst/>
                          <a:latin typeface="Calibri" charset="0"/>
                        </a:rPr>
                        <a:t>P2</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0.005</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charset="0"/>
                        </a:rPr>
                        <a:t>0.008</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0.010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0.000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0.000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0.016</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0.011</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0.008</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0.005</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5494">
                <a:tc>
                  <a:txBody>
                    <a:bodyPr/>
                    <a:lstStyle/>
                    <a:p>
                      <a:pPr algn="ctr" fontAlgn="b"/>
                      <a:r>
                        <a:rPr lang="en-US" sz="1100" b="0" i="0" u="none" strike="noStrike">
                          <a:solidFill>
                            <a:srgbClr val="000000"/>
                          </a:solidFill>
                          <a:effectLst/>
                          <a:latin typeface="Calibri" charset="0"/>
                        </a:rPr>
                        <a:t>P3</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0.011</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dirty="0">
                          <a:solidFill>
                            <a:srgbClr val="000000"/>
                          </a:solidFill>
                          <a:effectLst/>
                          <a:latin typeface="Calibri" charset="0"/>
                        </a:rPr>
                        <a:t>0.008</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0.015</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0.000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0.000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0.020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0.015</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0.008</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0.006</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r>
              <a:tr h="185494">
                <a:tc>
                  <a:txBody>
                    <a:bodyPr/>
                    <a:lstStyle/>
                    <a:p>
                      <a:pPr algn="ctr" fontAlgn="b"/>
                      <a:r>
                        <a:rPr lang="en-US" sz="1100" b="0" i="0" u="none" strike="noStrike">
                          <a:solidFill>
                            <a:srgbClr val="000000"/>
                          </a:solidFill>
                          <a:effectLst/>
                          <a:latin typeface="Calibri" charset="0"/>
                        </a:rPr>
                        <a:t>P4</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0.009</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0.005</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0.018</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0.000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0.000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0.027</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0.020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0.005</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0.008</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5494">
                <a:tc>
                  <a:txBody>
                    <a:bodyPr/>
                    <a:lstStyle/>
                    <a:p>
                      <a:pPr algn="ctr" fontAlgn="b"/>
                      <a:r>
                        <a:rPr lang="en-US" sz="1100" b="0" i="0" u="none" strike="noStrike">
                          <a:solidFill>
                            <a:srgbClr val="000000"/>
                          </a:solidFill>
                          <a:effectLst/>
                          <a:latin typeface="Calibri" charset="0"/>
                        </a:rPr>
                        <a:t>P5</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0.007</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0.008</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0.009</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0.000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0.000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0.012</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0.010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0.008</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0.003</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r>
              <a:tr h="185494">
                <a:tc>
                  <a:txBody>
                    <a:bodyPr/>
                    <a:lstStyle/>
                    <a:p>
                      <a:pPr algn="ctr" fontAlgn="b"/>
                      <a:r>
                        <a:rPr lang="en-US" sz="1100" b="0" i="0" u="none" strike="noStrike">
                          <a:solidFill>
                            <a:srgbClr val="000000"/>
                          </a:solidFill>
                          <a:effectLst/>
                          <a:latin typeface="Calibri" charset="0"/>
                        </a:rPr>
                        <a:t>P6</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0.000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0.000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0.000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0.078</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0.032</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0.000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0.000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0.000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0.000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5494">
                <a:tc>
                  <a:txBody>
                    <a:bodyPr/>
                    <a:lstStyle/>
                    <a:p>
                      <a:pPr algn="ctr" fontAlgn="b"/>
                      <a:r>
                        <a:rPr lang="en-US" sz="1100" b="0" i="0" u="none" strike="noStrike">
                          <a:solidFill>
                            <a:srgbClr val="000000"/>
                          </a:solidFill>
                          <a:effectLst/>
                          <a:latin typeface="Calibri" charset="0"/>
                        </a:rPr>
                        <a:t>P7</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0.000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0.000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0.000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0.016</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0.006</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0.000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0.000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0.000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0.000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r>
              <a:tr h="185494">
                <a:tc>
                  <a:txBody>
                    <a:bodyPr/>
                    <a:lstStyle/>
                    <a:p>
                      <a:pPr algn="ctr" fontAlgn="b"/>
                      <a:r>
                        <a:rPr lang="en-US" sz="1100" b="0" i="0" u="none" strike="noStrike">
                          <a:solidFill>
                            <a:srgbClr val="000000"/>
                          </a:solidFill>
                          <a:effectLst/>
                          <a:latin typeface="Calibri" charset="0"/>
                        </a:rPr>
                        <a:t>P8</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0.023</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0.004</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0.018</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charset="0"/>
                        </a:rPr>
                        <a:t>0.000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0.000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0.022</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0.017</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0.004</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0.006</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5494">
                <a:tc>
                  <a:txBody>
                    <a:bodyPr/>
                    <a:lstStyle/>
                    <a:p>
                      <a:pPr algn="ctr" fontAlgn="b"/>
                      <a:r>
                        <a:rPr lang="en-US" sz="1100" b="0" i="0" u="none" strike="noStrike">
                          <a:solidFill>
                            <a:srgbClr val="000000"/>
                          </a:solidFill>
                          <a:effectLst/>
                          <a:latin typeface="Calibri" charset="0"/>
                        </a:rPr>
                        <a:t>P9</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0.011</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0.029</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0.007</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0.000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0.000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0.001</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0.006</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0.026</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0.003</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r>
              <a:tr h="185494">
                <a:tc>
                  <a:txBody>
                    <a:bodyPr/>
                    <a:lstStyle/>
                    <a:p>
                      <a:pPr algn="ctr" fontAlgn="b"/>
                      <a:r>
                        <a:rPr lang="en-US" sz="1100" b="0" i="0" u="none" strike="noStrike">
                          <a:solidFill>
                            <a:srgbClr val="000000"/>
                          </a:solidFill>
                          <a:effectLst/>
                          <a:latin typeface="Calibri" charset="0"/>
                        </a:rPr>
                        <a:t>P10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0.002</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0.003</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0.015</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0.000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0.000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0.026</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0.015</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0.003</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0.009</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5494">
                <a:tc>
                  <a:txBody>
                    <a:bodyPr/>
                    <a:lstStyle/>
                    <a:p>
                      <a:pPr algn="ctr" fontAlgn="b"/>
                      <a:r>
                        <a:rPr lang="en-US" sz="1100" b="0" i="0" u="none" strike="noStrike">
                          <a:solidFill>
                            <a:srgbClr val="000000"/>
                          </a:solidFill>
                          <a:effectLst/>
                          <a:latin typeface="Calibri" charset="0"/>
                        </a:rPr>
                        <a:t>P11</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0.018</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0.004</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0.025</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0.000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0.000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0.035</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0.025</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0.004</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0.011</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r>
              <a:tr h="185494">
                <a:tc>
                  <a:txBody>
                    <a:bodyPr/>
                    <a:lstStyle/>
                    <a:p>
                      <a:pPr algn="ctr" fontAlgn="b"/>
                      <a:r>
                        <a:rPr lang="en-US" sz="1100" b="0" i="0" u="none" strike="noStrike">
                          <a:solidFill>
                            <a:srgbClr val="000000"/>
                          </a:solidFill>
                          <a:effectLst/>
                          <a:latin typeface="Calibri" charset="0"/>
                        </a:rPr>
                        <a:t>P12</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0.010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0.002</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0.016</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0.000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0.000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0.020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0.015</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0.002</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0.007</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5494">
                <a:tc>
                  <a:txBody>
                    <a:bodyPr/>
                    <a:lstStyle/>
                    <a:p>
                      <a:pPr algn="ctr" fontAlgn="b"/>
                      <a:r>
                        <a:rPr lang="en-US" sz="1100" b="0" i="0" u="none" strike="noStrike">
                          <a:solidFill>
                            <a:srgbClr val="000000"/>
                          </a:solidFill>
                          <a:effectLst/>
                          <a:latin typeface="Calibri" charset="0"/>
                        </a:rPr>
                        <a:t>P13</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0.013</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0.006</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0.017</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0.000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dirty="0">
                          <a:solidFill>
                            <a:srgbClr val="000000"/>
                          </a:solidFill>
                          <a:effectLst/>
                          <a:latin typeface="Calibri" charset="0"/>
                        </a:rPr>
                        <a:t>0.000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0.026</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0.019</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0.006</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0.007</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r>
              <a:tr h="185494">
                <a:tc>
                  <a:txBody>
                    <a:bodyPr/>
                    <a:lstStyle/>
                    <a:p>
                      <a:pPr algn="ctr" fontAlgn="b"/>
                      <a:r>
                        <a:rPr lang="en-US" sz="1100" b="0" i="0" u="none" strike="noStrike">
                          <a:solidFill>
                            <a:srgbClr val="000000"/>
                          </a:solidFill>
                          <a:effectLst/>
                          <a:latin typeface="Calibri" charset="0"/>
                        </a:rPr>
                        <a:t>P14</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0.000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0.000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0.000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0.048</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charset="0"/>
                        </a:rPr>
                        <a:t>0.017</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0.000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0.000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0.000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0.000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5494">
                <a:tc>
                  <a:txBody>
                    <a:bodyPr/>
                    <a:lstStyle/>
                    <a:p>
                      <a:pPr algn="ctr" fontAlgn="b"/>
                      <a:r>
                        <a:rPr lang="en-US" sz="1100" b="0" i="0" u="none" strike="noStrike">
                          <a:solidFill>
                            <a:srgbClr val="000000"/>
                          </a:solidFill>
                          <a:effectLst/>
                          <a:latin typeface="Calibri" charset="0"/>
                        </a:rPr>
                        <a:t>P15</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0.000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0.000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0.000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0.021</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0.007</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dirty="0">
                          <a:solidFill>
                            <a:srgbClr val="000000"/>
                          </a:solidFill>
                          <a:effectLst/>
                          <a:latin typeface="Calibri" charset="0"/>
                        </a:rPr>
                        <a:t>0.000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0.000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0.000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0.000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r>
              <a:tr h="185494">
                <a:tc>
                  <a:txBody>
                    <a:bodyPr/>
                    <a:lstStyle/>
                    <a:p>
                      <a:pPr algn="ctr" fontAlgn="b"/>
                      <a:r>
                        <a:rPr lang="en-US" sz="1100" b="0" i="0" u="none" strike="noStrike">
                          <a:solidFill>
                            <a:srgbClr val="000000"/>
                          </a:solidFill>
                          <a:effectLst/>
                          <a:latin typeface="Calibri" charset="0"/>
                        </a:rPr>
                        <a:t>P16</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0.016</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0.003</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0.015</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0.000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0.000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0.017</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0.013</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0.003</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0.005</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5494">
                <a:tc>
                  <a:txBody>
                    <a:bodyPr/>
                    <a:lstStyle/>
                    <a:p>
                      <a:pPr algn="ctr" fontAlgn="b"/>
                      <a:r>
                        <a:rPr lang="en-US" sz="1100" b="0" i="0" u="none" strike="noStrike">
                          <a:solidFill>
                            <a:srgbClr val="000000"/>
                          </a:solidFill>
                          <a:effectLst/>
                          <a:latin typeface="Calibri" charset="0"/>
                        </a:rPr>
                        <a:t>P17</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0.002</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0.001</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0.013</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0.000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0.000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0.020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0.013</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0.001</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0.007</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r>
              <a:tr h="185494">
                <a:tc>
                  <a:txBody>
                    <a:bodyPr/>
                    <a:lstStyle/>
                    <a:p>
                      <a:pPr algn="ctr" fontAlgn="b"/>
                      <a:r>
                        <a:rPr lang="en-US" sz="1100" b="0" i="0" u="none" strike="noStrike">
                          <a:solidFill>
                            <a:srgbClr val="000000"/>
                          </a:solidFill>
                          <a:effectLst/>
                          <a:latin typeface="Calibri" charset="0"/>
                        </a:rPr>
                        <a:t>P18</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0.000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0.000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0.000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0.014</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0.016</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0.000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charset="0"/>
                        </a:rPr>
                        <a:t>0.000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0.000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0.000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5494">
                <a:tc>
                  <a:txBody>
                    <a:bodyPr/>
                    <a:lstStyle/>
                    <a:p>
                      <a:pPr algn="ctr" fontAlgn="b"/>
                      <a:r>
                        <a:rPr lang="en-US" sz="1100" b="0" i="0" u="none" strike="noStrike">
                          <a:solidFill>
                            <a:srgbClr val="000000"/>
                          </a:solidFill>
                          <a:effectLst/>
                          <a:latin typeface="Calibri" charset="0"/>
                        </a:rPr>
                        <a:t>P19</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0.017</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0.015</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0.024</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0.000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0.000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0.004</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0.023</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0.014</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0.018</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r>
              <a:tr h="185494">
                <a:tc>
                  <a:txBody>
                    <a:bodyPr/>
                    <a:lstStyle/>
                    <a:p>
                      <a:pPr algn="ctr" fontAlgn="b"/>
                      <a:r>
                        <a:rPr lang="en-US" sz="1100" b="0" i="0" u="none" strike="noStrike">
                          <a:solidFill>
                            <a:srgbClr val="000000"/>
                          </a:solidFill>
                          <a:effectLst/>
                          <a:latin typeface="Calibri" charset="0"/>
                        </a:rPr>
                        <a:t>P20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0.012</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0.008</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0.009</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0.000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0.000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0.011</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0.009</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0.006</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0.002</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5494">
                <a:tc>
                  <a:txBody>
                    <a:bodyPr/>
                    <a:lstStyle/>
                    <a:p>
                      <a:pPr algn="ctr" fontAlgn="b"/>
                      <a:r>
                        <a:rPr lang="en-US" sz="1100" b="0" i="0" u="none" strike="noStrike">
                          <a:solidFill>
                            <a:srgbClr val="000000"/>
                          </a:solidFill>
                          <a:effectLst/>
                          <a:latin typeface="Calibri" charset="0"/>
                        </a:rPr>
                        <a:t>P21</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0.012</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0.013</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0.011</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0.000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0.000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0.014</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0.010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dirty="0">
                          <a:solidFill>
                            <a:srgbClr val="000000"/>
                          </a:solidFill>
                          <a:effectLst/>
                          <a:latin typeface="Calibri" charset="0"/>
                        </a:rPr>
                        <a:t>0.012</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dirty="0">
                          <a:solidFill>
                            <a:srgbClr val="000000"/>
                          </a:solidFill>
                          <a:effectLst/>
                          <a:latin typeface="Calibri" charset="0"/>
                        </a:rPr>
                        <a:t>0.003</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r>
              <a:tr h="185494">
                <a:tc>
                  <a:txBody>
                    <a:bodyPr/>
                    <a:lstStyle/>
                    <a:p>
                      <a:pPr algn="ctr" fontAlgn="b"/>
                      <a:r>
                        <a:rPr lang="en-US" sz="1100" b="0" i="0" u="none" strike="noStrike">
                          <a:solidFill>
                            <a:srgbClr val="000000"/>
                          </a:solidFill>
                          <a:effectLst/>
                          <a:latin typeface="Calibri" charset="0"/>
                        </a:rPr>
                        <a:t>P22</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0.010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0.008</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0.013</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0.000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0.000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0.018</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0.013</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charset="0"/>
                        </a:rPr>
                        <a:t>0.009</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charset="0"/>
                        </a:rPr>
                        <a:t>0.005</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5494">
                <a:tc>
                  <a:txBody>
                    <a:bodyPr/>
                    <a:lstStyle/>
                    <a:p>
                      <a:pPr algn="ctr" fontAlgn="b"/>
                      <a:r>
                        <a:rPr lang="en-US" sz="1100" b="0" i="0" u="none" strike="noStrike">
                          <a:solidFill>
                            <a:srgbClr val="000000"/>
                          </a:solidFill>
                          <a:effectLst/>
                          <a:latin typeface="Calibri" charset="0"/>
                        </a:rPr>
                        <a:t>P23</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0.007</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0.004</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0.017</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0.000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0.000</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0.026</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0.018</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a:solidFill>
                            <a:srgbClr val="000000"/>
                          </a:solidFill>
                          <a:effectLst/>
                          <a:latin typeface="Calibri" charset="0"/>
                        </a:rPr>
                        <a:t>0.004</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100" b="0" i="0" u="none" strike="noStrike" dirty="0">
                          <a:solidFill>
                            <a:srgbClr val="000000"/>
                          </a:solidFill>
                          <a:effectLst/>
                          <a:latin typeface="Calibri" charset="0"/>
                        </a:rPr>
                        <a:t>0.008</a:t>
                      </a:r>
                    </a:p>
                  </a:txBody>
                  <a:tcPr marL="11332" marR="11332" marT="113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r>
            </a:tbl>
          </a:graphicData>
        </a:graphic>
      </p:graphicFrame>
    </p:spTree>
    <p:extLst>
      <p:ext uri="{BB962C8B-B14F-4D97-AF65-F5344CB8AC3E}">
        <p14:creationId xmlns:p14="http://schemas.microsoft.com/office/powerpoint/2010/main" val="950708962"/>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531429"/>
            <a:ext cx="12192000" cy="32657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p:cNvCxnSpPr/>
          <p:nvPr/>
        </p:nvCxnSpPr>
        <p:spPr>
          <a:xfrm>
            <a:off x="-11875" y="471312"/>
            <a:ext cx="1134745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00817" y="89574"/>
            <a:ext cx="2447778" cy="367670"/>
          </a:xfrm>
          <a:prstGeom prst="rect">
            <a:avLst/>
          </a:prstGeom>
        </p:spPr>
      </p:pic>
      <p:pic>
        <p:nvPicPr>
          <p:cNvPr id="7" name="Content Placeholder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64905" y="89574"/>
            <a:ext cx="511384" cy="345659"/>
          </a:xfrm>
          <a:prstGeom prst="rect">
            <a:avLst/>
          </a:prstGeom>
        </p:spPr>
      </p:pic>
      <p:sp>
        <p:nvSpPr>
          <p:cNvPr id="8" name="Title 1"/>
          <p:cNvSpPr txBox="1">
            <a:spLocks/>
          </p:cNvSpPr>
          <p:nvPr/>
        </p:nvSpPr>
        <p:spPr>
          <a:xfrm>
            <a:off x="-11875" y="0"/>
            <a:ext cx="8490857" cy="635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smtClean="0">
                <a:latin typeface="Gill Sans SemiBold" charset="0"/>
                <a:ea typeface="Gill Sans SemiBold" charset="0"/>
                <a:cs typeface="Gill Sans SemiBold" charset="0"/>
              </a:rPr>
              <a:t>ROC AUC – Group 35 performed better</a:t>
            </a:r>
            <a:endParaRPr lang="en-US" sz="3600" b="1" dirty="0">
              <a:latin typeface="Gill Sans SemiBold" charset="0"/>
              <a:ea typeface="Gill Sans SemiBold" charset="0"/>
              <a:cs typeface="Gill Sans SemiBold" charset="0"/>
            </a:endParaRPr>
          </a:p>
        </p:txBody>
      </p:sp>
      <p:pic>
        <p:nvPicPr>
          <p:cNvPr id="4" name="Picture 3"/>
          <p:cNvPicPr>
            <a:picLocks/>
          </p:cNvPicPr>
          <p:nvPr/>
        </p:nvPicPr>
        <p:blipFill>
          <a:blip r:embed="rId5">
            <a:extLst>
              <a:ext uri="{28A0092B-C50C-407E-A947-70E740481C1C}">
                <a14:useLocalDpi xmlns:a14="http://schemas.microsoft.com/office/drawing/2010/main" val="0"/>
              </a:ext>
            </a:extLst>
          </a:blip>
          <a:stretch>
            <a:fillRect/>
          </a:stretch>
        </p:blipFill>
        <p:spPr>
          <a:xfrm>
            <a:off x="334371" y="543884"/>
            <a:ext cx="6637927" cy="5914974"/>
          </a:xfrm>
          <a:prstGeom prst="rect">
            <a:avLst/>
          </a:prstGeom>
        </p:spPr>
      </p:pic>
      <p:pic>
        <p:nvPicPr>
          <p:cNvPr id="10" name="Pictur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19482" y="2286775"/>
            <a:ext cx="4801115" cy="1811695"/>
          </a:xfrm>
          <a:prstGeom prst="rect">
            <a:avLst/>
          </a:prstGeom>
        </p:spPr>
      </p:pic>
    </p:spTree>
    <p:extLst>
      <p:ext uri="{BB962C8B-B14F-4D97-AF65-F5344CB8AC3E}">
        <p14:creationId xmlns:p14="http://schemas.microsoft.com/office/powerpoint/2010/main" val="1643684690"/>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531429"/>
            <a:ext cx="12192000" cy="32657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400" dirty="0" err="1" smtClean="0"/>
              <a:t>Binghuang</a:t>
            </a:r>
            <a:endParaRPr lang="en-US" sz="1400" dirty="0"/>
          </a:p>
        </p:txBody>
      </p:sp>
      <p:cxnSp>
        <p:nvCxnSpPr>
          <p:cNvPr id="5" name="Straight Connector 4"/>
          <p:cNvCxnSpPr/>
          <p:nvPr/>
        </p:nvCxnSpPr>
        <p:spPr>
          <a:xfrm>
            <a:off x="-11875" y="471312"/>
            <a:ext cx="1134745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00817" y="89574"/>
            <a:ext cx="2447778" cy="367670"/>
          </a:xfrm>
          <a:prstGeom prst="rect">
            <a:avLst/>
          </a:prstGeom>
        </p:spPr>
      </p:pic>
      <p:pic>
        <p:nvPicPr>
          <p:cNvPr id="7" name="Content Placeholder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64905" y="89574"/>
            <a:ext cx="511384" cy="345659"/>
          </a:xfrm>
          <a:prstGeom prst="rect">
            <a:avLst/>
          </a:prstGeom>
        </p:spPr>
      </p:pic>
      <p:pic>
        <p:nvPicPr>
          <p:cNvPr id="4" name="Picture 3"/>
          <p:cNvPicPr>
            <a:picLocks/>
          </p:cNvPicPr>
          <p:nvPr/>
        </p:nvPicPr>
        <p:blipFill>
          <a:blip r:embed="rId5">
            <a:extLst>
              <a:ext uri="{28A0092B-C50C-407E-A947-70E740481C1C}">
                <a14:useLocalDpi xmlns:a14="http://schemas.microsoft.com/office/drawing/2010/main" val="0"/>
              </a:ext>
            </a:extLst>
          </a:blip>
          <a:stretch>
            <a:fillRect/>
          </a:stretch>
        </p:blipFill>
        <p:spPr>
          <a:xfrm>
            <a:off x="758702" y="485381"/>
            <a:ext cx="6144374" cy="6046048"/>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01953" y="3247644"/>
            <a:ext cx="4974336" cy="286512"/>
          </a:xfrm>
          <a:prstGeom prst="rect">
            <a:avLst/>
          </a:prstGeom>
        </p:spPr>
      </p:pic>
    </p:spTree>
    <p:extLst>
      <p:ext uri="{BB962C8B-B14F-4D97-AF65-F5344CB8AC3E}">
        <p14:creationId xmlns:p14="http://schemas.microsoft.com/office/powerpoint/2010/main" val="1990798344"/>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89"/>
            <a:ext cx="8884507" cy="478302"/>
          </a:xfrm>
        </p:spPr>
        <p:txBody>
          <a:bodyPr>
            <a:noAutofit/>
          </a:bodyPr>
          <a:lstStyle/>
          <a:p>
            <a:r>
              <a:rPr lang="en-US" sz="3600" b="1" dirty="0" smtClean="0">
                <a:latin typeface="Gill Sans SemiBold" charset="0"/>
                <a:ea typeface="Gill Sans SemiBold" charset="0"/>
                <a:cs typeface="Gill Sans SemiBold" charset="0"/>
              </a:rPr>
              <a:t>Correct prediction run through</a:t>
            </a:r>
            <a:endParaRPr lang="en-US" sz="3600" b="1" dirty="0">
              <a:latin typeface="Gill Sans SemiBold" charset="0"/>
              <a:ea typeface="Gill Sans SemiBold" charset="0"/>
              <a:cs typeface="Gill Sans SemiBold" charset="0"/>
            </a:endParaRPr>
          </a:p>
        </p:txBody>
      </p:sp>
      <p:sp>
        <p:nvSpPr>
          <p:cNvPr id="4" name="Rectangle 3"/>
          <p:cNvSpPr/>
          <p:nvPr/>
        </p:nvSpPr>
        <p:spPr>
          <a:xfrm>
            <a:off x="0" y="6531429"/>
            <a:ext cx="12192000" cy="32657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p:nvPr/>
        </p:nvCxnSpPr>
        <p:spPr>
          <a:xfrm>
            <a:off x="-11875" y="471312"/>
            <a:ext cx="1134745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00817" y="89574"/>
            <a:ext cx="2447778" cy="367670"/>
          </a:xfrm>
          <a:prstGeom prst="rect">
            <a:avLst/>
          </a:prstGeom>
        </p:spPr>
      </p:pic>
      <p:pic>
        <p:nvPicPr>
          <p:cNvPr id="11" name="Content Placeholder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64905" y="89574"/>
            <a:ext cx="511384" cy="345659"/>
          </a:xfrm>
          <a:prstGeom prst="rect">
            <a:avLst/>
          </a:prstGeom>
        </p:spPr>
      </p:pic>
      <p:sp>
        <p:nvSpPr>
          <p:cNvPr id="3" name="Rectangle 2"/>
          <p:cNvSpPr/>
          <p:nvPr/>
        </p:nvSpPr>
        <p:spPr>
          <a:xfrm>
            <a:off x="5969000" y="3429000"/>
            <a:ext cx="6035468" cy="27559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9" name="Table 8"/>
          <p:cNvGraphicFramePr>
            <a:graphicFrameLocks noGrp="1"/>
          </p:cNvGraphicFramePr>
          <p:nvPr>
            <p:extLst>
              <p:ext uri="{D42A27DB-BD31-4B8C-83A1-F6EECF244321}">
                <p14:modId xmlns:p14="http://schemas.microsoft.com/office/powerpoint/2010/main" val="554259827"/>
              </p:ext>
            </p:extLst>
          </p:nvPr>
        </p:nvGraphicFramePr>
        <p:xfrm>
          <a:off x="622496" y="1402118"/>
          <a:ext cx="10942409" cy="3406858"/>
        </p:xfrm>
        <a:graphic>
          <a:graphicData uri="http://schemas.openxmlformats.org/drawingml/2006/table">
            <a:tbl>
              <a:tblPr/>
              <a:tblGrid>
                <a:gridCol w="3048714"/>
                <a:gridCol w="1499637"/>
                <a:gridCol w="1499637"/>
                <a:gridCol w="1499637"/>
                <a:gridCol w="1697392"/>
                <a:gridCol w="1697392"/>
              </a:tblGrid>
              <a:tr h="618767">
                <a:tc>
                  <a:txBody>
                    <a:bodyPr/>
                    <a:lstStyle/>
                    <a:p>
                      <a:pPr algn="ctr" fontAlgn="ctr"/>
                      <a:r>
                        <a:rPr lang="en-US" sz="2400" b="1" i="0" u="none" strike="noStrike" dirty="0">
                          <a:solidFill>
                            <a:srgbClr val="FFFFFF"/>
                          </a:solidFill>
                          <a:effectLst/>
                          <a:latin typeface="Calibri" charset="0"/>
                        </a:rPr>
                        <a:t>Person to Profile</a:t>
                      </a:r>
                    </a:p>
                  </a:txBody>
                  <a:tcPr marL="15511" marR="15511" marT="155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A22E"/>
                    </a:solidFill>
                  </a:tcPr>
                </a:tc>
                <a:tc>
                  <a:txBody>
                    <a:bodyPr/>
                    <a:lstStyle/>
                    <a:p>
                      <a:pPr algn="ctr" fontAlgn="ctr"/>
                      <a:r>
                        <a:rPr lang="en-US" sz="2400" b="1" i="0" u="none" strike="noStrike" dirty="0">
                          <a:solidFill>
                            <a:srgbClr val="FFFFFF"/>
                          </a:solidFill>
                          <a:effectLst/>
                          <a:latin typeface="Calibri" charset="0"/>
                        </a:rPr>
                        <a:t>Group 35</a:t>
                      </a:r>
                    </a:p>
                  </a:txBody>
                  <a:tcPr marL="15511" marR="15511" marT="155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A22E"/>
                    </a:solidFill>
                  </a:tcPr>
                </a:tc>
                <a:tc>
                  <a:txBody>
                    <a:bodyPr/>
                    <a:lstStyle/>
                    <a:p>
                      <a:pPr algn="ctr" fontAlgn="ctr"/>
                      <a:r>
                        <a:rPr lang="en-US" sz="2400" b="1" i="0" u="none" strike="noStrike" dirty="0">
                          <a:solidFill>
                            <a:srgbClr val="FFFFFF"/>
                          </a:solidFill>
                          <a:effectLst/>
                          <a:latin typeface="Calibri" charset="0"/>
                        </a:rPr>
                        <a:t>Group 36</a:t>
                      </a:r>
                    </a:p>
                  </a:txBody>
                  <a:tcPr marL="15511" marR="15511" marT="155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A22E"/>
                    </a:solidFill>
                  </a:tcPr>
                </a:tc>
                <a:tc>
                  <a:txBody>
                    <a:bodyPr/>
                    <a:lstStyle/>
                    <a:p>
                      <a:pPr algn="ctr" fontAlgn="ctr"/>
                      <a:r>
                        <a:rPr lang="en-US" sz="2400" b="1" i="0" u="none" strike="noStrike" dirty="0">
                          <a:solidFill>
                            <a:srgbClr val="FFFFFF"/>
                          </a:solidFill>
                          <a:effectLst/>
                          <a:latin typeface="Calibri" charset="0"/>
                        </a:rPr>
                        <a:t>Group 37</a:t>
                      </a:r>
                    </a:p>
                  </a:txBody>
                  <a:tcPr marL="15511" marR="15511" marT="155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A22E"/>
                    </a:solidFill>
                  </a:tcPr>
                </a:tc>
                <a:tc>
                  <a:txBody>
                    <a:bodyPr/>
                    <a:lstStyle/>
                    <a:p>
                      <a:pPr algn="ctr" fontAlgn="ctr"/>
                      <a:r>
                        <a:rPr lang="en-US" sz="2400" b="1" i="0" u="none" strike="noStrike" dirty="0">
                          <a:solidFill>
                            <a:srgbClr val="FFFFFF"/>
                          </a:solidFill>
                          <a:effectLst/>
                          <a:latin typeface="Calibri" charset="0"/>
                        </a:rPr>
                        <a:t>Group 38.1</a:t>
                      </a:r>
                    </a:p>
                  </a:txBody>
                  <a:tcPr marL="15511" marR="15511" marT="155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A22E"/>
                    </a:solidFill>
                  </a:tcPr>
                </a:tc>
                <a:tc>
                  <a:txBody>
                    <a:bodyPr/>
                    <a:lstStyle/>
                    <a:p>
                      <a:pPr algn="ctr" fontAlgn="ctr"/>
                      <a:r>
                        <a:rPr lang="en-US" sz="2400" b="1" i="0" u="none" strike="noStrike" dirty="0">
                          <a:solidFill>
                            <a:srgbClr val="FFFFFF"/>
                          </a:solidFill>
                          <a:effectLst/>
                          <a:latin typeface="Calibri" charset="0"/>
                        </a:rPr>
                        <a:t>Group 38.2</a:t>
                      </a:r>
                    </a:p>
                  </a:txBody>
                  <a:tcPr marL="15511" marR="15511" marT="155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A22E"/>
                    </a:solidFill>
                  </a:tcPr>
                </a:tc>
              </a:tr>
              <a:tr h="618767">
                <a:tc>
                  <a:txBody>
                    <a:bodyPr/>
                    <a:lstStyle/>
                    <a:p>
                      <a:pPr algn="ctr" fontAlgn="ctr"/>
                      <a:r>
                        <a:rPr lang="en-US" sz="2400" b="0" i="0" u="none" strike="noStrike" dirty="0" smtClean="0">
                          <a:solidFill>
                            <a:srgbClr val="000000"/>
                          </a:solidFill>
                          <a:effectLst/>
                          <a:latin typeface="Calibri" charset="0"/>
                        </a:rPr>
                        <a:t>Non-zero 23</a:t>
                      </a:r>
                      <a:endParaRPr lang="en-US" sz="2400" b="0" i="0" u="none" strike="noStrike" dirty="0">
                        <a:solidFill>
                          <a:srgbClr val="000000"/>
                        </a:solidFill>
                        <a:effectLst/>
                        <a:latin typeface="Calibri" charset="0"/>
                      </a:endParaRPr>
                    </a:p>
                  </a:txBody>
                  <a:tcPr marL="15511" marR="15511" marT="155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ctr"/>
                      <a:r>
                        <a:rPr lang="en-US" sz="2400" b="0" i="0" u="none" strike="noStrike">
                          <a:solidFill>
                            <a:srgbClr val="000000"/>
                          </a:solidFill>
                          <a:effectLst/>
                          <a:latin typeface="Calibri" charset="0"/>
                        </a:rPr>
                        <a:t>20</a:t>
                      </a:r>
                    </a:p>
                  </a:txBody>
                  <a:tcPr marL="15511" marR="15511" marT="155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ctr"/>
                      <a:r>
                        <a:rPr lang="en-US" sz="2400" b="0" i="0" u="none" strike="noStrike">
                          <a:solidFill>
                            <a:srgbClr val="000000"/>
                          </a:solidFill>
                          <a:effectLst/>
                          <a:latin typeface="Calibri" charset="0"/>
                        </a:rPr>
                        <a:t>6</a:t>
                      </a:r>
                    </a:p>
                  </a:txBody>
                  <a:tcPr marL="15511" marR="15511" marT="155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ctr"/>
                      <a:r>
                        <a:rPr lang="en-US" sz="2400" b="0" i="0" u="none" strike="noStrike">
                          <a:solidFill>
                            <a:srgbClr val="000000"/>
                          </a:solidFill>
                          <a:effectLst/>
                          <a:latin typeface="Calibri" charset="0"/>
                        </a:rPr>
                        <a:t>1</a:t>
                      </a:r>
                    </a:p>
                  </a:txBody>
                  <a:tcPr marL="15511" marR="15511" marT="155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ctr"/>
                      <a:r>
                        <a:rPr lang="en-US" sz="2400" b="0" i="0" u="none" strike="noStrike">
                          <a:solidFill>
                            <a:srgbClr val="000000"/>
                          </a:solidFill>
                          <a:effectLst/>
                          <a:latin typeface="Calibri" charset="0"/>
                        </a:rPr>
                        <a:t>23</a:t>
                      </a:r>
                    </a:p>
                  </a:txBody>
                  <a:tcPr marL="15511" marR="15511" marT="155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ctr"/>
                      <a:r>
                        <a:rPr lang="en-US" sz="2400" b="0" i="0" u="none" strike="noStrike">
                          <a:solidFill>
                            <a:srgbClr val="000000"/>
                          </a:solidFill>
                          <a:effectLst/>
                          <a:latin typeface="Calibri" charset="0"/>
                        </a:rPr>
                        <a:t>23</a:t>
                      </a:r>
                    </a:p>
                  </a:txBody>
                  <a:tcPr marL="15511" marR="15511" marT="155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r>
              <a:tr h="1084662">
                <a:tc>
                  <a:txBody>
                    <a:bodyPr/>
                    <a:lstStyle/>
                    <a:p>
                      <a:pPr algn="ctr" fontAlgn="ctr"/>
                      <a:r>
                        <a:rPr lang="en-US" sz="2400" b="0" i="0" u="none" strike="noStrike" dirty="0" smtClean="0">
                          <a:solidFill>
                            <a:srgbClr val="000000"/>
                          </a:solidFill>
                          <a:effectLst/>
                          <a:latin typeface="Calibri" charset="0"/>
                        </a:rPr>
                        <a:t>Number in Top 50 of 2323</a:t>
                      </a:r>
                      <a:endParaRPr lang="en-US" sz="2400" b="0" i="0" u="none" strike="noStrike" dirty="0">
                        <a:solidFill>
                          <a:srgbClr val="000000"/>
                        </a:solidFill>
                        <a:effectLst/>
                        <a:latin typeface="Calibri" charset="0"/>
                      </a:endParaRPr>
                    </a:p>
                  </a:txBody>
                  <a:tcPr marL="15511" marR="15511" marT="155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400" b="0" i="0" u="none" strike="noStrike" dirty="0">
                          <a:solidFill>
                            <a:srgbClr val="000000"/>
                          </a:solidFill>
                          <a:effectLst/>
                          <a:latin typeface="Calibri" charset="0"/>
                        </a:rPr>
                        <a:t>8</a:t>
                      </a:r>
                    </a:p>
                  </a:txBody>
                  <a:tcPr marL="15511" marR="15511" marT="155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400" b="0" i="0" u="none" strike="noStrike" dirty="0">
                          <a:solidFill>
                            <a:srgbClr val="000000"/>
                          </a:solidFill>
                          <a:effectLst/>
                          <a:latin typeface="Calibri" charset="0"/>
                        </a:rPr>
                        <a:t>2</a:t>
                      </a:r>
                    </a:p>
                  </a:txBody>
                  <a:tcPr marL="15511" marR="15511" marT="155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400" b="0" i="0" u="none" strike="noStrike" dirty="0" smtClean="0">
                          <a:solidFill>
                            <a:srgbClr val="000000"/>
                          </a:solidFill>
                          <a:effectLst/>
                          <a:latin typeface="Calibri" charset="0"/>
                        </a:rPr>
                        <a:t>1</a:t>
                      </a:r>
                      <a:endParaRPr lang="en-US" sz="2400" b="0" i="0" u="none" strike="noStrike" dirty="0">
                        <a:solidFill>
                          <a:srgbClr val="000000"/>
                        </a:solidFill>
                        <a:effectLst/>
                        <a:latin typeface="Calibri" charset="0"/>
                      </a:endParaRPr>
                    </a:p>
                  </a:txBody>
                  <a:tcPr marL="15511" marR="15511" marT="155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400" b="0" i="0" u="none" strike="noStrike" dirty="0">
                          <a:solidFill>
                            <a:srgbClr val="000000"/>
                          </a:solidFill>
                          <a:effectLst/>
                          <a:latin typeface="Calibri" charset="0"/>
                        </a:rPr>
                        <a:t>5</a:t>
                      </a:r>
                    </a:p>
                  </a:txBody>
                  <a:tcPr marL="15511" marR="15511" marT="155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400" b="0" i="0" u="none" strike="noStrike" dirty="0">
                          <a:solidFill>
                            <a:srgbClr val="000000"/>
                          </a:solidFill>
                          <a:effectLst/>
                          <a:latin typeface="Calibri" charset="0"/>
                        </a:rPr>
                        <a:t>2</a:t>
                      </a:r>
                    </a:p>
                  </a:txBody>
                  <a:tcPr marL="15511" marR="15511" marT="155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084662">
                <a:tc>
                  <a:txBody>
                    <a:bodyPr/>
                    <a:lstStyle/>
                    <a:p>
                      <a:pPr algn="ctr" fontAlgn="ctr"/>
                      <a:r>
                        <a:rPr lang="en-US" sz="2400" b="0" i="0" u="none" strike="noStrike" dirty="0">
                          <a:solidFill>
                            <a:srgbClr val="000000"/>
                          </a:solidFill>
                          <a:effectLst/>
                          <a:latin typeface="Calibri" charset="0"/>
                        </a:rPr>
                        <a:t>Number of Matches as Top </a:t>
                      </a:r>
                      <a:r>
                        <a:rPr lang="en-US" sz="2400" b="0" i="0" u="none" strike="noStrike" dirty="0" smtClean="0">
                          <a:solidFill>
                            <a:srgbClr val="000000"/>
                          </a:solidFill>
                          <a:effectLst/>
                          <a:latin typeface="Calibri" charset="0"/>
                        </a:rPr>
                        <a:t>Probability</a:t>
                      </a:r>
                      <a:endParaRPr lang="en-US" sz="2400" b="0" i="0" u="none" strike="noStrike" dirty="0">
                        <a:solidFill>
                          <a:srgbClr val="000000"/>
                        </a:solidFill>
                        <a:effectLst/>
                        <a:latin typeface="Calibri" charset="0"/>
                      </a:endParaRPr>
                    </a:p>
                  </a:txBody>
                  <a:tcPr marL="15511" marR="15511" marT="155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ctr"/>
                      <a:r>
                        <a:rPr lang="en-US" sz="2400" b="0" i="0" u="none" strike="noStrike">
                          <a:solidFill>
                            <a:srgbClr val="000000"/>
                          </a:solidFill>
                          <a:effectLst/>
                          <a:latin typeface="Calibri" charset="0"/>
                        </a:rPr>
                        <a:t>5</a:t>
                      </a:r>
                    </a:p>
                  </a:txBody>
                  <a:tcPr marL="15511" marR="15511" marT="155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ctr"/>
                      <a:r>
                        <a:rPr lang="en-US" sz="2400" b="0" i="0" u="none" strike="noStrike" dirty="0">
                          <a:solidFill>
                            <a:srgbClr val="000000"/>
                          </a:solidFill>
                          <a:effectLst/>
                          <a:latin typeface="Calibri" charset="0"/>
                        </a:rPr>
                        <a:t>1</a:t>
                      </a:r>
                    </a:p>
                  </a:txBody>
                  <a:tcPr marL="15511" marR="15511" marT="155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ctr"/>
                      <a:r>
                        <a:rPr lang="en-US" sz="2400" b="0" i="0" u="none" strike="noStrike" dirty="0">
                          <a:solidFill>
                            <a:srgbClr val="000000"/>
                          </a:solidFill>
                          <a:effectLst/>
                          <a:latin typeface="Calibri" charset="0"/>
                        </a:rPr>
                        <a:t>1</a:t>
                      </a:r>
                    </a:p>
                  </a:txBody>
                  <a:tcPr marL="15511" marR="15511" marT="155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ctr"/>
                      <a:r>
                        <a:rPr lang="en-US" sz="2400" b="0" i="0" u="none" strike="noStrike" dirty="0">
                          <a:solidFill>
                            <a:srgbClr val="000000"/>
                          </a:solidFill>
                          <a:effectLst/>
                          <a:latin typeface="Calibri" charset="0"/>
                        </a:rPr>
                        <a:t>3</a:t>
                      </a:r>
                    </a:p>
                  </a:txBody>
                  <a:tcPr marL="15511" marR="15511" marT="155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ctr"/>
                      <a:r>
                        <a:rPr lang="en-US" sz="2400" b="0" i="0" u="none" strike="noStrike" dirty="0">
                          <a:solidFill>
                            <a:srgbClr val="000000"/>
                          </a:solidFill>
                          <a:effectLst/>
                          <a:latin typeface="Calibri" charset="0"/>
                        </a:rPr>
                        <a:t>3</a:t>
                      </a:r>
                    </a:p>
                  </a:txBody>
                  <a:tcPr marL="15511" marR="15511" marT="1551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r>
            </a:tbl>
          </a:graphicData>
        </a:graphic>
      </p:graphicFrame>
    </p:spTree>
    <p:extLst>
      <p:ext uri="{BB962C8B-B14F-4D97-AF65-F5344CB8AC3E}">
        <p14:creationId xmlns:p14="http://schemas.microsoft.com/office/powerpoint/2010/main" val="1362332154"/>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531429"/>
            <a:ext cx="12192000" cy="32657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p:cNvCxnSpPr/>
          <p:nvPr/>
        </p:nvCxnSpPr>
        <p:spPr>
          <a:xfrm>
            <a:off x="-11875" y="471312"/>
            <a:ext cx="1134745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00817" y="89574"/>
            <a:ext cx="2447778" cy="367670"/>
          </a:xfrm>
          <a:prstGeom prst="rect">
            <a:avLst/>
          </a:prstGeom>
        </p:spPr>
      </p:pic>
      <p:pic>
        <p:nvPicPr>
          <p:cNvPr id="7" name="Content Placeholder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64905" y="89574"/>
            <a:ext cx="511384" cy="345659"/>
          </a:xfrm>
          <a:prstGeom prst="rect">
            <a:avLst/>
          </a:prstGeom>
        </p:spPr>
      </p:pic>
      <p:sp>
        <p:nvSpPr>
          <p:cNvPr id="10" name="Title 1"/>
          <p:cNvSpPr txBox="1">
            <a:spLocks/>
          </p:cNvSpPr>
          <p:nvPr/>
        </p:nvSpPr>
        <p:spPr>
          <a:xfrm>
            <a:off x="-1" y="0"/>
            <a:ext cx="9000817" cy="635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smtClean="0">
                <a:latin typeface="Gill Sans SemiBold" charset="0"/>
                <a:ea typeface="Gill Sans SemiBold" charset="0"/>
                <a:cs typeface="Gill Sans SemiBold" charset="0"/>
              </a:rPr>
              <a:t>Calculating normalized </a:t>
            </a:r>
            <a:r>
              <a:rPr lang="en-US" sz="3200" b="1" dirty="0">
                <a:latin typeface="Gill Sans SemiBold" charset="0"/>
                <a:ea typeface="Gill Sans SemiBold" charset="0"/>
                <a:cs typeface="Gill Sans SemiBold" charset="0"/>
              </a:rPr>
              <a:t>r</a:t>
            </a:r>
            <a:r>
              <a:rPr lang="en-US" sz="3200" b="1" dirty="0" smtClean="0">
                <a:latin typeface="Gill Sans SemiBold" charset="0"/>
                <a:ea typeface="Gill Sans SemiBold" charset="0"/>
                <a:cs typeface="Gill Sans SemiBold" charset="0"/>
              </a:rPr>
              <a:t>ank EXAMPLES</a:t>
            </a:r>
            <a:endParaRPr lang="en-US" sz="3200" b="1" dirty="0">
              <a:latin typeface="Gill Sans SemiBold" charset="0"/>
              <a:ea typeface="Gill Sans SemiBold" charset="0"/>
              <a:cs typeface="Gill Sans SemiBold" charset="0"/>
            </a:endParaRPr>
          </a:p>
        </p:txBody>
      </p:sp>
      <p:graphicFrame>
        <p:nvGraphicFramePr>
          <p:cNvPr id="8" name="Table 7"/>
          <p:cNvGraphicFramePr>
            <a:graphicFrameLocks noGrp="1"/>
          </p:cNvGraphicFramePr>
          <p:nvPr>
            <p:extLst>
              <p:ext uri="{D42A27DB-BD31-4B8C-83A1-F6EECF244321}">
                <p14:modId xmlns:p14="http://schemas.microsoft.com/office/powerpoint/2010/main" val="230777842"/>
              </p:ext>
            </p:extLst>
          </p:nvPr>
        </p:nvGraphicFramePr>
        <p:xfrm>
          <a:off x="78870" y="2210636"/>
          <a:ext cx="5744412" cy="2194560"/>
        </p:xfrm>
        <a:graphic>
          <a:graphicData uri="http://schemas.openxmlformats.org/drawingml/2006/table">
            <a:tbl>
              <a:tblPr firstRow="1" bandRow="1">
                <a:tableStyleId>{5940675A-B579-460E-94D1-54222C63F5DA}</a:tableStyleId>
              </a:tblPr>
              <a:tblGrid>
                <a:gridCol w="2872206"/>
                <a:gridCol w="2872206"/>
              </a:tblGrid>
              <a:tr h="306390">
                <a:tc>
                  <a:txBody>
                    <a:bodyPr/>
                    <a:lstStyle/>
                    <a:p>
                      <a:pPr algn="ctr"/>
                      <a:r>
                        <a:rPr lang="en-US" dirty="0" smtClean="0"/>
                        <a:t>Match Status</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a:r>
                        <a:rPr lang="en-US" dirty="0" smtClean="0"/>
                        <a:t>Genome 2</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r>
              <a:tr h="306390">
                <a:tc>
                  <a:txBody>
                    <a:bodyPr/>
                    <a:lstStyle/>
                    <a:p>
                      <a:pPr algn="ctr"/>
                      <a:r>
                        <a:rPr lang="en-US" dirty="0" smtClean="0"/>
                        <a:t>False Match</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dirty="0" smtClean="0"/>
                        <a:t>0.5</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r>
              <a:tr h="306390">
                <a:tc>
                  <a:txBody>
                    <a:bodyPr/>
                    <a:lstStyle/>
                    <a:p>
                      <a:pPr algn="ctr"/>
                      <a:r>
                        <a:rPr lang="en-US" b="1" dirty="0" smtClean="0"/>
                        <a:t>Correct Match</a:t>
                      </a:r>
                      <a:endParaRPr lang="en-US"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b="1" dirty="0" smtClean="0"/>
                        <a:t>0.4</a:t>
                      </a:r>
                      <a:endParaRPr lang="en-US"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r>
              <a:tr h="306390">
                <a:tc>
                  <a:txBody>
                    <a:bodyPr/>
                    <a:lstStyle/>
                    <a:p>
                      <a:pPr algn="ctr"/>
                      <a:r>
                        <a:rPr lang="en-US" dirty="0" smtClean="0"/>
                        <a:t>False Match</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dirty="0" smtClean="0"/>
                        <a:t>0.1</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r>
              <a:tr h="0">
                <a:tc>
                  <a:txBody>
                    <a:bodyPr/>
                    <a:lstStyle/>
                    <a:p>
                      <a:pPr algn="ctr"/>
                      <a:r>
                        <a:rPr lang="en-US" dirty="0" smtClean="0"/>
                        <a:t>False Match</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0.0</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8301">
                <a:tc>
                  <a:txBody>
                    <a:bodyPr/>
                    <a:lstStyle/>
                    <a:p>
                      <a:pPr algn="ctr"/>
                      <a:r>
                        <a:rPr lang="en-US" dirty="0" smtClean="0"/>
                        <a:t>False Match</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0.0</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327724012"/>
              </p:ext>
            </p:extLst>
          </p:nvPr>
        </p:nvGraphicFramePr>
        <p:xfrm>
          <a:off x="78870" y="574840"/>
          <a:ext cx="5744412" cy="1468888"/>
        </p:xfrm>
        <a:graphic>
          <a:graphicData uri="http://schemas.openxmlformats.org/drawingml/2006/table">
            <a:tbl>
              <a:tblPr firstRow="1" bandRow="1">
                <a:tableStyleId>{5940675A-B579-460E-94D1-54222C63F5DA}</a:tableStyleId>
              </a:tblPr>
              <a:tblGrid>
                <a:gridCol w="2872206"/>
                <a:gridCol w="2872206"/>
              </a:tblGrid>
              <a:tr h="367222">
                <a:tc>
                  <a:txBody>
                    <a:bodyPr/>
                    <a:lstStyle/>
                    <a:p>
                      <a:pPr algn="ctr"/>
                      <a:r>
                        <a:rPr lang="en-US" dirty="0" smtClean="0"/>
                        <a:t>Match Status</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a:r>
                        <a:rPr lang="en-US" dirty="0" smtClean="0"/>
                        <a:t>Genome 1</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r>
              <a:tr h="367222">
                <a:tc>
                  <a:txBody>
                    <a:bodyPr/>
                    <a:lstStyle/>
                    <a:p>
                      <a:pPr algn="ctr"/>
                      <a:r>
                        <a:rPr lang="en-US" b="1" dirty="0" smtClean="0"/>
                        <a:t>Correct Match</a:t>
                      </a:r>
                      <a:endParaRPr lang="en-US"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b="1" dirty="0" smtClean="0"/>
                        <a:t>0.1</a:t>
                      </a:r>
                      <a:endParaRPr lang="en-US"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r>
              <a:tr h="367222">
                <a:tc>
                  <a:txBody>
                    <a:bodyPr/>
                    <a:lstStyle/>
                    <a:p>
                      <a:pPr algn="ctr"/>
                      <a:r>
                        <a:rPr lang="en-US" dirty="0" smtClean="0"/>
                        <a:t>False Match</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smtClean="0"/>
                        <a:t>0.0</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67222">
                <a:tc>
                  <a:txBody>
                    <a:bodyPr/>
                    <a:lstStyle/>
                    <a:p>
                      <a:pPr algn="ctr"/>
                      <a:r>
                        <a:rPr lang="en-US" dirty="0" smtClean="0"/>
                        <a:t>False Match</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smtClean="0"/>
                        <a:t>0.0</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graphicFrame>
        <p:nvGraphicFramePr>
          <p:cNvPr id="14" name="Table 13"/>
          <p:cNvGraphicFramePr>
            <a:graphicFrameLocks noGrp="1"/>
          </p:cNvGraphicFramePr>
          <p:nvPr>
            <p:extLst>
              <p:ext uri="{D42A27DB-BD31-4B8C-83A1-F6EECF244321}">
                <p14:modId xmlns:p14="http://schemas.microsoft.com/office/powerpoint/2010/main" val="1909398776"/>
              </p:ext>
            </p:extLst>
          </p:nvPr>
        </p:nvGraphicFramePr>
        <p:xfrm>
          <a:off x="78870" y="4601517"/>
          <a:ext cx="5744412" cy="1828800"/>
        </p:xfrm>
        <a:graphic>
          <a:graphicData uri="http://schemas.openxmlformats.org/drawingml/2006/table">
            <a:tbl>
              <a:tblPr firstRow="1" bandRow="1">
                <a:tableStyleId>{5940675A-B579-460E-94D1-54222C63F5DA}</a:tableStyleId>
              </a:tblPr>
              <a:tblGrid>
                <a:gridCol w="2872206"/>
                <a:gridCol w="2872206"/>
              </a:tblGrid>
              <a:tr h="306390">
                <a:tc>
                  <a:txBody>
                    <a:bodyPr/>
                    <a:lstStyle/>
                    <a:p>
                      <a:pPr algn="ctr"/>
                      <a:r>
                        <a:rPr lang="en-US" dirty="0" smtClean="0"/>
                        <a:t>Match Status</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a:r>
                        <a:rPr lang="en-US" dirty="0" smtClean="0"/>
                        <a:t>Genome 3</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r>
              <a:tr h="306390">
                <a:tc>
                  <a:txBody>
                    <a:bodyPr/>
                    <a:lstStyle/>
                    <a:p>
                      <a:pPr algn="ctr"/>
                      <a:r>
                        <a:rPr lang="en-US" dirty="0" smtClean="0"/>
                        <a:t>False Match</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dirty="0" smtClean="0"/>
                        <a:t>0.5</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r>
              <a:tr h="306390">
                <a:tc>
                  <a:txBody>
                    <a:bodyPr/>
                    <a:lstStyle/>
                    <a:p>
                      <a:pPr algn="ctr"/>
                      <a:r>
                        <a:rPr lang="en-US" b="0" dirty="0" smtClean="0"/>
                        <a:t>False Match</a:t>
                      </a:r>
                      <a:endParaRPr lang="en-US" b="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b="0" dirty="0" smtClean="0"/>
                        <a:t>0.4</a:t>
                      </a:r>
                      <a:endParaRPr lang="en-US" b="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r>
              <a:tr h="306390">
                <a:tc>
                  <a:txBody>
                    <a:bodyPr/>
                    <a:lstStyle/>
                    <a:p>
                      <a:pPr algn="ctr"/>
                      <a:r>
                        <a:rPr lang="en-US" dirty="0" smtClean="0"/>
                        <a:t>Correct Match</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smtClean="0"/>
                        <a:t>0.0</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06390">
                <a:tc>
                  <a:txBody>
                    <a:bodyPr/>
                    <a:lstStyle/>
                    <a:p>
                      <a:pPr algn="ctr"/>
                      <a:r>
                        <a:rPr lang="en-US" baseline="0" dirty="0" smtClean="0"/>
                        <a:t>False Match</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0.0</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mc:AlternateContent xmlns:mc="http://schemas.openxmlformats.org/markup-compatibility/2006" xmlns:a14="http://schemas.microsoft.com/office/drawing/2010/main">
        <mc:Choice Requires="a14">
          <p:sp>
            <p:nvSpPr>
              <p:cNvPr id="4" name="TextBox 3"/>
              <p:cNvSpPr txBox="1"/>
              <p:nvPr/>
            </p:nvSpPr>
            <p:spPr>
              <a:xfrm>
                <a:off x="5865690" y="3016478"/>
                <a:ext cx="6368716" cy="767646"/>
              </a:xfrm>
              <a:prstGeom prst="rect">
                <a:avLst/>
              </a:prstGeom>
              <a:noFill/>
            </p:spPr>
            <p:txBody>
              <a:bodyPr wrap="square" lIns="0" tIns="0" rIns="0" bIns="0" rtlCol="0">
                <a:spAutoFit/>
              </a:bodyPr>
              <a:lstStyle/>
              <a:p>
                <a14:m>
                  <m:oMathPara xmlns:m="http://schemas.openxmlformats.org/officeDocument/2006/math" xmlns="">
                    <m:oMathParaPr>
                      <m:jc m:val="centerGroup"/>
                    </m:oMathParaPr>
                    <m:oMath xmlns:m="http://schemas.openxmlformats.org/officeDocument/2006/math">
                      <m:f>
                        <m:fPr>
                          <m:ctrlPr>
                            <a:rPr lang="en-US" sz="2400" b="0" i="1" smtClean="0">
                              <a:latin typeface="Cambria Math" charset="0"/>
                            </a:rPr>
                          </m:ctrlPr>
                        </m:fPr>
                        <m:num>
                          <m:r>
                            <a:rPr lang="en-US" sz="2400" b="0" i="1" smtClean="0">
                              <a:latin typeface="Cambria Math" charset="0"/>
                            </a:rPr>
                            <m:t>𝑅𝑎𝑛𝑘</m:t>
                          </m:r>
                          <m:r>
                            <a:rPr lang="en-US" sz="2400" b="0" i="1" smtClean="0">
                              <a:latin typeface="Cambria Math" charset="0"/>
                            </a:rPr>
                            <m:t> </m:t>
                          </m:r>
                          <m:r>
                            <a:rPr lang="en-US" sz="2400" b="0" i="1" smtClean="0">
                              <a:latin typeface="Cambria Math" charset="0"/>
                            </a:rPr>
                            <m:t>𝑜𝑓</m:t>
                          </m:r>
                          <m:r>
                            <a:rPr lang="en-US" sz="2400" b="0" i="1" smtClean="0">
                              <a:latin typeface="Cambria Math" charset="0"/>
                            </a:rPr>
                            <m:t> </m:t>
                          </m:r>
                          <m:r>
                            <a:rPr lang="en-US" sz="2400" b="0" i="1" smtClean="0">
                              <a:latin typeface="Cambria Math" charset="0"/>
                            </a:rPr>
                            <m:t>𝑐𝑜𝑟𝑟𝑒𝑐𝑡</m:t>
                          </m:r>
                          <m:r>
                            <a:rPr lang="en-US" sz="2400" b="0" i="1" smtClean="0">
                              <a:latin typeface="Cambria Math" charset="0"/>
                            </a:rPr>
                            <m:t> </m:t>
                          </m:r>
                          <m:r>
                            <a:rPr lang="en-US" sz="2400" b="0" i="1" smtClean="0">
                              <a:latin typeface="Cambria Math" charset="0"/>
                            </a:rPr>
                            <m:t>𝑚𝑎𝑡𝑐h</m:t>
                          </m:r>
                        </m:num>
                        <m:den>
                          <m:r>
                            <a:rPr lang="en-US" sz="2400" b="0" i="1" smtClean="0">
                              <a:latin typeface="Cambria Math" charset="0"/>
                            </a:rPr>
                            <m:t>(# </m:t>
                          </m:r>
                          <m:r>
                            <a:rPr lang="en-US" sz="2400" b="0" i="1" smtClean="0">
                              <a:latin typeface="Cambria Math" charset="0"/>
                            </a:rPr>
                            <m:t>𝑜𝑓</m:t>
                          </m:r>
                          <m:r>
                            <a:rPr lang="en-US" sz="2400" b="0" i="1" smtClean="0">
                              <a:latin typeface="Cambria Math" charset="0"/>
                            </a:rPr>
                            <m:t> </m:t>
                          </m:r>
                          <m:r>
                            <a:rPr lang="en-US" sz="2400" b="0" i="1" smtClean="0">
                              <a:latin typeface="Cambria Math" charset="0"/>
                            </a:rPr>
                            <m:t>𝑛𝑜𝑛</m:t>
                          </m:r>
                          <m:r>
                            <a:rPr lang="en-US" sz="2400" b="0" i="1" smtClean="0">
                              <a:latin typeface="Cambria Math" charset="0"/>
                            </a:rPr>
                            <m:t> −</m:t>
                          </m:r>
                          <m:r>
                            <a:rPr lang="en-US" sz="2400" b="0" i="1" smtClean="0">
                              <a:latin typeface="Cambria Math" charset="0"/>
                            </a:rPr>
                            <m:t>𝑧𝑒𝑟𝑜</m:t>
                          </m:r>
                          <m:r>
                            <a:rPr lang="en-US" sz="2400" b="0" i="1" smtClean="0">
                              <a:latin typeface="Cambria Math" charset="0"/>
                            </a:rPr>
                            <m:t> </m:t>
                          </m:r>
                          <m:r>
                            <a:rPr lang="en-US" sz="2400" b="0" i="1" smtClean="0">
                              <a:latin typeface="Cambria Math" charset="0"/>
                            </a:rPr>
                            <m:t>𝑝𝑟𝑒𝑑𝑖𝑐𝑡𝑖𝑜𝑛𝑠</m:t>
                          </m:r>
                          <m:r>
                            <a:rPr lang="en-US" sz="2400" b="0" i="1" smtClean="0">
                              <a:latin typeface="Cambria Math" charset="0"/>
                            </a:rPr>
                            <m:t>)+1</m:t>
                          </m:r>
                        </m:den>
                      </m:f>
                      <m:r>
                        <a:rPr lang="en-US" sz="2400" b="0" i="1" smtClean="0">
                          <a:latin typeface="Cambria Math" charset="0"/>
                        </a:rPr>
                        <m:t> = </m:t>
                      </m:r>
                      <m:f>
                        <m:fPr>
                          <m:ctrlPr>
                            <a:rPr lang="en-US" sz="2400" b="0" i="1" smtClean="0">
                              <a:latin typeface="Cambria Math" charset="0"/>
                            </a:rPr>
                          </m:ctrlPr>
                        </m:fPr>
                        <m:num>
                          <m:r>
                            <a:rPr lang="en-US" sz="2400" b="0" i="1" smtClean="0">
                              <a:latin typeface="Cambria Math" charset="0"/>
                            </a:rPr>
                            <m:t>2</m:t>
                          </m:r>
                        </m:num>
                        <m:den>
                          <m:r>
                            <a:rPr lang="en-US" sz="2400" b="0" i="1" smtClean="0">
                              <a:latin typeface="Cambria Math" charset="0"/>
                            </a:rPr>
                            <m:t>4</m:t>
                          </m:r>
                        </m:den>
                      </m:f>
                      <m:r>
                        <a:rPr lang="en-US" sz="2400" b="0" i="1" smtClean="0">
                          <a:latin typeface="Cambria Math" charset="0"/>
                        </a:rPr>
                        <m:t> = 0.5</m:t>
                      </m:r>
                    </m:oMath>
                  </m:oMathPara>
                </a14:m>
                <a:endParaRPr lang="en-US" sz="2400" dirty="0"/>
              </a:p>
            </p:txBody>
          </p:sp>
        </mc:Choice>
        <mc:Fallback xmlns="">
          <p:sp>
            <p:nvSpPr>
              <p:cNvPr id="4" name="TextBox 3"/>
              <p:cNvSpPr txBox="1">
                <a:spLocks noRot="1" noChangeAspect="1" noMove="1" noResize="1" noEditPoints="1" noAdjustHandles="1" noChangeArrowheads="1" noChangeShapeType="1" noTextEdit="1"/>
              </p:cNvSpPr>
              <p:nvPr/>
            </p:nvSpPr>
            <p:spPr>
              <a:xfrm>
                <a:off x="5865690" y="3016478"/>
                <a:ext cx="6368716" cy="767646"/>
              </a:xfrm>
              <a:prstGeom prst="rect">
                <a:avLst/>
              </a:prstGeom>
              <a:blipFill rotWithShape="0">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p:cNvSpPr txBox="1"/>
              <p:nvPr/>
            </p:nvSpPr>
            <p:spPr>
              <a:xfrm>
                <a:off x="5823282" y="5168983"/>
                <a:ext cx="6368718" cy="767646"/>
              </a:xfrm>
              <a:prstGeom prst="rect">
                <a:avLst/>
              </a:prstGeom>
              <a:noFill/>
            </p:spPr>
            <p:txBody>
              <a:bodyPr wrap="square" lIns="0" tIns="0" rIns="0" bIns="0" rtlCol="0">
                <a:spAutoFit/>
              </a:bodyPr>
              <a:lstStyle/>
              <a:p>
                <a14:m>
                  <m:oMathPara xmlns:m="http://schemas.openxmlformats.org/officeDocument/2006/math" xmlns="">
                    <m:oMathParaPr>
                      <m:jc m:val="centerGroup"/>
                    </m:oMathParaPr>
                    <m:oMath xmlns:m="http://schemas.openxmlformats.org/officeDocument/2006/math">
                      <m:f>
                        <m:fPr>
                          <m:ctrlPr>
                            <a:rPr lang="en-US" sz="2400" b="0" i="1" smtClean="0">
                              <a:latin typeface="Cambria Math" charset="0"/>
                            </a:rPr>
                          </m:ctrlPr>
                        </m:fPr>
                        <m:num>
                          <m:r>
                            <a:rPr lang="en-US" sz="2400" b="0" i="1" smtClean="0">
                              <a:latin typeface="Cambria Math" charset="0"/>
                            </a:rPr>
                            <m:t>𝑅𝑎𝑛𝑘</m:t>
                          </m:r>
                          <m:r>
                            <a:rPr lang="en-US" sz="2400" b="0" i="1" smtClean="0">
                              <a:latin typeface="Cambria Math" charset="0"/>
                            </a:rPr>
                            <m:t> </m:t>
                          </m:r>
                          <m:r>
                            <a:rPr lang="en-US" sz="2400" b="0" i="1" smtClean="0">
                              <a:latin typeface="Cambria Math" charset="0"/>
                            </a:rPr>
                            <m:t>𝑜𝑓</m:t>
                          </m:r>
                          <m:r>
                            <a:rPr lang="en-US" sz="2400" b="0" i="1" smtClean="0">
                              <a:latin typeface="Cambria Math" charset="0"/>
                            </a:rPr>
                            <m:t> </m:t>
                          </m:r>
                          <m:r>
                            <a:rPr lang="en-US" sz="2400" b="0" i="1" smtClean="0">
                              <a:latin typeface="Cambria Math" charset="0"/>
                            </a:rPr>
                            <m:t>𝑐𝑜𝑟𝑟𝑒𝑐𝑡</m:t>
                          </m:r>
                          <m:r>
                            <a:rPr lang="en-US" sz="2400" b="0" i="1" smtClean="0">
                              <a:latin typeface="Cambria Math" charset="0"/>
                            </a:rPr>
                            <m:t> </m:t>
                          </m:r>
                          <m:r>
                            <a:rPr lang="en-US" sz="2400" b="0" i="1" smtClean="0">
                              <a:latin typeface="Cambria Math" charset="0"/>
                            </a:rPr>
                            <m:t>𝑚𝑎𝑡𝑐h</m:t>
                          </m:r>
                        </m:num>
                        <m:den>
                          <m:r>
                            <a:rPr lang="en-US" sz="2400" b="0" i="1" smtClean="0">
                              <a:latin typeface="Cambria Math" charset="0"/>
                            </a:rPr>
                            <m:t>(# </m:t>
                          </m:r>
                          <m:r>
                            <a:rPr lang="en-US" sz="2400" b="0" i="1" smtClean="0">
                              <a:latin typeface="Cambria Math" charset="0"/>
                            </a:rPr>
                            <m:t>𝑜𝑓</m:t>
                          </m:r>
                          <m:r>
                            <a:rPr lang="en-US" sz="2400" b="0" i="1" smtClean="0">
                              <a:latin typeface="Cambria Math" charset="0"/>
                            </a:rPr>
                            <m:t> </m:t>
                          </m:r>
                          <m:r>
                            <a:rPr lang="en-US" sz="2400" b="0" i="1" smtClean="0">
                              <a:latin typeface="Cambria Math" charset="0"/>
                            </a:rPr>
                            <m:t>𝑛𝑜𝑛</m:t>
                          </m:r>
                          <m:r>
                            <a:rPr lang="en-US" sz="2400" b="0" i="1" smtClean="0">
                              <a:latin typeface="Cambria Math" charset="0"/>
                            </a:rPr>
                            <m:t> −</m:t>
                          </m:r>
                          <m:r>
                            <a:rPr lang="en-US" sz="2400" b="0" i="1" smtClean="0">
                              <a:latin typeface="Cambria Math" charset="0"/>
                            </a:rPr>
                            <m:t>𝑧𝑒𝑟𝑜</m:t>
                          </m:r>
                          <m:r>
                            <a:rPr lang="en-US" sz="2400" b="0" i="1" smtClean="0">
                              <a:latin typeface="Cambria Math" charset="0"/>
                            </a:rPr>
                            <m:t> </m:t>
                          </m:r>
                          <m:r>
                            <a:rPr lang="en-US" sz="2400" b="0" i="1" smtClean="0">
                              <a:latin typeface="Cambria Math" charset="0"/>
                            </a:rPr>
                            <m:t>𝑝𝑟𝑒𝑑𝑖𝑐𝑡𝑖𝑜𝑛𝑠</m:t>
                          </m:r>
                          <m:r>
                            <a:rPr lang="en-US" sz="2400" b="0" i="1" smtClean="0">
                              <a:latin typeface="Cambria Math" charset="0"/>
                            </a:rPr>
                            <m:t>)+1</m:t>
                          </m:r>
                        </m:den>
                      </m:f>
                      <m:r>
                        <a:rPr lang="en-US" sz="2400" b="0" i="1" smtClean="0">
                          <a:latin typeface="Cambria Math" charset="0"/>
                        </a:rPr>
                        <m:t> = </m:t>
                      </m:r>
                      <m:f>
                        <m:fPr>
                          <m:ctrlPr>
                            <a:rPr lang="en-US" sz="2400" b="0" i="1" smtClean="0">
                              <a:latin typeface="Cambria Math" charset="0"/>
                            </a:rPr>
                          </m:ctrlPr>
                        </m:fPr>
                        <m:num>
                          <m:r>
                            <a:rPr lang="en-US" sz="2400" b="0" i="1" smtClean="0">
                              <a:latin typeface="Cambria Math" charset="0"/>
                            </a:rPr>
                            <m:t>3</m:t>
                          </m:r>
                        </m:num>
                        <m:den>
                          <m:r>
                            <a:rPr lang="en-US" sz="2400" b="0" i="1" smtClean="0">
                              <a:latin typeface="Cambria Math" charset="0"/>
                            </a:rPr>
                            <m:t>3</m:t>
                          </m:r>
                        </m:den>
                      </m:f>
                      <m:r>
                        <a:rPr lang="en-US" sz="2400" b="0" i="1" smtClean="0">
                          <a:latin typeface="Cambria Math" charset="0"/>
                        </a:rPr>
                        <m:t> =1.0</m:t>
                      </m:r>
                    </m:oMath>
                  </m:oMathPara>
                </a14:m>
                <a:endParaRPr lang="en-US" sz="2400" dirty="0"/>
              </a:p>
            </p:txBody>
          </p:sp>
        </mc:Choice>
        <mc:Fallback xmlns="">
          <p:sp>
            <p:nvSpPr>
              <p:cNvPr id="22" name="TextBox 21"/>
              <p:cNvSpPr txBox="1">
                <a:spLocks noRot="1" noChangeAspect="1" noMove="1" noResize="1" noEditPoints="1" noAdjustHandles="1" noChangeArrowheads="1" noChangeShapeType="1" noTextEdit="1"/>
              </p:cNvSpPr>
              <p:nvPr/>
            </p:nvSpPr>
            <p:spPr>
              <a:xfrm>
                <a:off x="5823282" y="5168983"/>
                <a:ext cx="6368718" cy="767646"/>
              </a:xfrm>
              <a:prstGeom prst="rect">
                <a:avLst/>
              </a:prstGeom>
              <a:blipFill rotWithShape="0">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p:cNvSpPr txBox="1"/>
              <p:nvPr/>
            </p:nvSpPr>
            <p:spPr>
              <a:xfrm>
                <a:off x="6096000" y="1155395"/>
                <a:ext cx="5980289" cy="307777"/>
              </a:xfrm>
              <a:prstGeom prst="rect">
                <a:avLst/>
              </a:prstGeom>
              <a:noFill/>
            </p:spPr>
            <p:txBody>
              <a:bodyPr wrap="square" lIns="0" tIns="0" rIns="0" bIns="0" rtlCol="0">
                <a:spAutoFit/>
              </a:bodyPr>
              <a:lstStyle/>
              <a:p>
                <a:r>
                  <a:rPr lang="en-US" sz="2000" dirty="0" smtClean="0"/>
                  <a:t>*If there is only one prediction and it is CORRECT* </a:t>
                </a:r>
                <a14:m>
                  <m:oMath xmlns:m="http://schemas.openxmlformats.org/officeDocument/2006/math" xmlns="">
                    <m:r>
                      <a:rPr lang="en-US" sz="2000" b="0" i="1" smtClean="0">
                        <a:latin typeface="Cambria Math" charset="0"/>
                      </a:rPr>
                      <m:t>= 0.0</m:t>
                    </m:r>
                  </m:oMath>
                </a14:m>
                <a:endParaRPr lang="en-US" sz="2000" dirty="0"/>
              </a:p>
            </p:txBody>
          </p:sp>
        </mc:Choice>
        <mc:Fallback xmlns="">
          <p:sp>
            <p:nvSpPr>
              <p:cNvPr id="23" name="TextBox 22"/>
              <p:cNvSpPr txBox="1">
                <a:spLocks noRot="1" noChangeAspect="1" noMove="1" noResize="1" noEditPoints="1" noAdjustHandles="1" noChangeArrowheads="1" noChangeShapeType="1" noTextEdit="1"/>
              </p:cNvSpPr>
              <p:nvPr/>
            </p:nvSpPr>
            <p:spPr>
              <a:xfrm>
                <a:off x="6096000" y="1155395"/>
                <a:ext cx="5980289" cy="307777"/>
              </a:xfrm>
              <a:prstGeom prst="rect">
                <a:avLst/>
              </a:prstGeom>
              <a:blipFill rotWithShape="0">
                <a:blip r:embed="rId7"/>
                <a:stretch>
                  <a:fillRect l="-2548" t="-146000" b="-180000"/>
                </a:stretch>
              </a:blipFill>
            </p:spPr>
            <p:txBody>
              <a:bodyPr/>
              <a:lstStyle/>
              <a:p>
                <a:r>
                  <a:rPr lang="en-US">
                    <a:noFill/>
                  </a:rPr>
                  <a:t> </a:t>
                </a:r>
              </a:p>
            </p:txBody>
          </p:sp>
        </mc:Fallback>
      </mc:AlternateContent>
    </p:spTree>
    <p:extLst>
      <p:ext uri="{BB962C8B-B14F-4D97-AF65-F5344CB8AC3E}">
        <p14:creationId xmlns:p14="http://schemas.microsoft.com/office/powerpoint/2010/main" val="554444790"/>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531429"/>
            <a:ext cx="12192000" cy="32657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p:cNvCxnSpPr/>
          <p:nvPr/>
        </p:nvCxnSpPr>
        <p:spPr>
          <a:xfrm>
            <a:off x="-11875" y="471312"/>
            <a:ext cx="1134745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00817" y="89574"/>
            <a:ext cx="2447778" cy="367670"/>
          </a:xfrm>
          <a:prstGeom prst="rect">
            <a:avLst/>
          </a:prstGeom>
        </p:spPr>
      </p:pic>
      <p:pic>
        <p:nvPicPr>
          <p:cNvPr id="7" name="Content Placeholder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64905" y="89574"/>
            <a:ext cx="511384" cy="345659"/>
          </a:xfrm>
          <a:prstGeom prst="rect">
            <a:avLst/>
          </a:prstGeom>
        </p:spPr>
      </p:pic>
      <p:sp>
        <p:nvSpPr>
          <p:cNvPr id="10" name="Title 1"/>
          <p:cNvSpPr txBox="1">
            <a:spLocks/>
          </p:cNvSpPr>
          <p:nvPr/>
        </p:nvSpPr>
        <p:spPr>
          <a:xfrm>
            <a:off x="-1" y="0"/>
            <a:ext cx="9000817" cy="635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smtClean="0">
                <a:latin typeface="Gill Sans SemiBold" charset="0"/>
                <a:ea typeface="Gill Sans SemiBold" charset="0"/>
                <a:cs typeface="Gill Sans SemiBold" charset="0"/>
              </a:rPr>
              <a:t>Group 35 – lowest average normalized rank</a:t>
            </a:r>
            <a:endParaRPr lang="en-US" sz="3600" b="1" dirty="0">
              <a:latin typeface="Gill Sans SemiBold" charset="0"/>
              <a:ea typeface="Gill Sans SemiBold" charset="0"/>
              <a:cs typeface="Gill Sans SemiBold" charset="0"/>
            </a:endParaRPr>
          </a:p>
        </p:txBody>
      </p:sp>
      <p:sp>
        <p:nvSpPr>
          <p:cNvPr id="11" name="Content Placeholder 2"/>
          <p:cNvSpPr txBox="1">
            <a:spLocks/>
          </p:cNvSpPr>
          <p:nvPr/>
        </p:nvSpPr>
        <p:spPr>
          <a:xfrm>
            <a:off x="1078091" y="1474054"/>
            <a:ext cx="10035817" cy="48006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4000" dirty="0" smtClean="0">
                <a:latin typeface="Gill Sans Light" charset="0"/>
                <a:ea typeface="Gill Sans Light" charset="0"/>
                <a:cs typeface="Gill Sans Light" charset="0"/>
              </a:rPr>
              <a:t>Average ranking of the TRUE MATCH for each of 23 genomes in each submission</a:t>
            </a:r>
          </a:p>
          <a:p>
            <a:r>
              <a:rPr lang="en-US" sz="4000" dirty="0" smtClean="0">
                <a:latin typeface="Gill Sans Light" charset="0"/>
                <a:ea typeface="Gill Sans Light" charset="0"/>
                <a:cs typeface="Gill Sans Light" charset="0"/>
              </a:rPr>
              <a:t>Recall earlier examples: rank ranges from 0 to 1</a:t>
            </a:r>
            <a:endParaRPr lang="en-US" sz="4000" dirty="0" smtClean="0">
              <a:latin typeface="Gill Sans" charset="0"/>
              <a:ea typeface="Gill Sans" charset="0"/>
              <a:cs typeface="Gill Sans" charset="0"/>
            </a:endParaRPr>
          </a:p>
          <a:p>
            <a:pPr marL="0" indent="0">
              <a:buNone/>
            </a:pPr>
            <a:r>
              <a:rPr lang="en-US" dirty="0" smtClean="0">
                <a:latin typeface="Gill Sans" charset="0"/>
                <a:ea typeface="Gill Sans" charset="0"/>
                <a:cs typeface="Gill Sans" charset="0"/>
              </a:rPr>
              <a:t> </a:t>
            </a:r>
            <a:endParaRPr lang="en-US" dirty="0">
              <a:latin typeface="Gill Sans" charset="0"/>
              <a:ea typeface="Gill Sans" charset="0"/>
              <a:cs typeface="Gill Sans" charset="0"/>
            </a:endParaRPr>
          </a:p>
        </p:txBody>
      </p:sp>
      <p:graphicFrame>
        <p:nvGraphicFramePr>
          <p:cNvPr id="6" name="Table 5"/>
          <p:cNvGraphicFramePr>
            <a:graphicFrameLocks noGrp="1"/>
          </p:cNvGraphicFramePr>
          <p:nvPr>
            <p:extLst>
              <p:ext uri="{D42A27DB-BD31-4B8C-83A1-F6EECF244321}">
                <p14:modId xmlns:p14="http://schemas.microsoft.com/office/powerpoint/2010/main" val="1857339194"/>
              </p:ext>
            </p:extLst>
          </p:nvPr>
        </p:nvGraphicFramePr>
        <p:xfrm>
          <a:off x="595702" y="4149678"/>
          <a:ext cx="11072782" cy="1136241"/>
        </p:xfrm>
        <a:graphic>
          <a:graphicData uri="http://schemas.openxmlformats.org/drawingml/2006/table">
            <a:tbl>
              <a:tblPr/>
              <a:tblGrid>
                <a:gridCol w="3085038"/>
                <a:gridCol w="1517504"/>
                <a:gridCol w="1517504"/>
                <a:gridCol w="1517504"/>
                <a:gridCol w="1717616"/>
                <a:gridCol w="1717616"/>
              </a:tblGrid>
              <a:tr h="378747">
                <a:tc>
                  <a:txBody>
                    <a:bodyPr/>
                    <a:lstStyle/>
                    <a:p>
                      <a:pPr algn="ctr" fontAlgn="ctr"/>
                      <a:endParaRPr lang="en-US" sz="2100" b="1" i="0" u="none" strike="noStrike" dirty="0">
                        <a:solidFill>
                          <a:srgbClr val="FFFFFF"/>
                        </a:solidFill>
                        <a:effectLst/>
                        <a:latin typeface="Calibri" charset="0"/>
                      </a:endParaRPr>
                    </a:p>
                  </a:txBody>
                  <a:tcPr marL="22280" marR="22280" marT="2228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A22E"/>
                    </a:solidFill>
                  </a:tcPr>
                </a:tc>
                <a:tc>
                  <a:txBody>
                    <a:bodyPr/>
                    <a:lstStyle/>
                    <a:p>
                      <a:pPr algn="ctr" fontAlgn="ctr"/>
                      <a:r>
                        <a:rPr lang="en-US" sz="2100" b="1" i="0" u="none" strike="noStrike">
                          <a:solidFill>
                            <a:srgbClr val="FFFFFF"/>
                          </a:solidFill>
                          <a:effectLst/>
                          <a:latin typeface="Calibri" charset="0"/>
                        </a:rPr>
                        <a:t>Group 35</a:t>
                      </a:r>
                    </a:p>
                  </a:txBody>
                  <a:tcPr marL="22280" marR="22280" marT="2228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A22E"/>
                    </a:solidFill>
                  </a:tcPr>
                </a:tc>
                <a:tc>
                  <a:txBody>
                    <a:bodyPr/>
                    <a:lstStyle/>
                    <a:p>
                      <a:pPr algn="ctr" fontAlgn="ctr"/>
                      <a:r>
                        <a:rPr lang="en-US" sz="2100" b="1" i="0" u="none" strike="noStrike" dirty="0">
                          <a:solidFill>
                            <a:srgbClr val="FFFFFF"/>
                          </a:solidFill>
                          <a:effectLst/>
                          <a:latin typeface="Calibri" charset="0"/>
                        </a:rPr>
                        <a:t>Group 36</a:t>
                      </a:r>
                    </a:p>
                  </a:txBody>
                  <a:tcPr marL="22280" marR="22280" marT="2228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A22E"/>
                    </a:solidFill>
                  </a:tcPr>
                </a:tc>
                <a:tc>
                  <a:txBody>
                    <a:bodyPr/>
                    <a:lstStyle/>
                    <a:p>
                      <a:pPr algn="ctr" fontAlgn="ctr"/>
                      <a:r>
                        <a:rPr lang="en-US" sz="2100" b="1" i="0" u="none" strike="noStrike" dirty="0">
                          <a:solidFill>
                            <a:srgbClr val="FFFFFF"/>
                          </a:solidFill>
                          <a:effectLst/>
                          <a:latin typeface="Calibri" charset="0"/>
                        </a:rPr>
                        <a:t>Group 37</a:t>
                      </a:r>
                    </a:p>
                  </a:txBody>
                  <a:tcPr marL="22280" marR="22280" marT="2228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A22E"/>
                    </a:solidFill>
                  </a:tcPr>
                </a:tc>
                <a:tc>
                  <a:txBody>
                    <a:bodyPr/>
                    <a:lstStyle/>
                    <a:p>
                      <a:pPr algn="ctr" fontAlgn="ctr"/>
                      <a:r>
                        <a:rPr lang="en-US" sz="2100" b="1" i="0" u="none" strike="noStrike" dirty="0">
                          <a:solidFill>
                            <a:srgbClr val="FFFFFF"/>
                          </a:solidFill>
                          <a:effectLst/>
                          <a:latin typeface="Calibri" charset="0"/>
                        </a:rPr>
                        <a:t>Group 38.1</a:t>
                      </a:r>
                    </a:p>
                  </a:txBody>
                  <a:tcPr marL="22280" marR="22280" marT="2228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A22E"/>
                    </a:solidFill>
                  </a:tcPr>
                </a:tc>
                <a:tc>
                  <a:txBody>
                    <a:bodyPr/>
                    <a:lstStyle/>
                    <a:p>
                      <a:pPr algn="ctr" fontAlgn="ctr"/>
                      <a:r>
                        <a:rPr lang="en-US" sz="2100" b="1" i="0" u="none" strike="noStrike" dirty="0">
                          <a:solidFill>
                            <a:srgbClr val="FFFFFF"/>
                          </a:solidFill>
                          <a:effectLst/>
                          <a:latin typeface="Calibri" charset="0"/>
                        </a:rPr>
                        <a:t>Group 38.2</a:t>
                      </a:r>
                    </a:p>
                  </a:txBody>
                  <a:tcPr marL="22280" marR="22280" marT="2228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A22E"/>
                    </a:solidFill>
                  </a:tcPr>
                </a:tc>
              </a:tr>
              <a:tr h="378747">
                <a:tc>
                  <a:txBody>
                    <a:bodyPr/>
                    <a:lstStyle/>
                    <a:p>
                      <a:pPr algn="ctr" fontAlgn="ctr"/>
                      <a:r>
                        <a:rPr lang="en-US" sz="2100" b="0" i="0" u="none" strike="noStrike" dirty="0" smtClean="0">
                          <a:solidFill>
                            <a:srgbClr val="000000"/>
                          </a:solidFill>
                          <a:effectLst/>
                          <a:latin typeface="Calibri" charset="0"/>
                        </a:rPr>
                        <a:t>Average</a:t>
                      </a:r>
                      <a:r>
                        <a:rPr lang="en-US" sz="2100" b="0" i="0" u="none" strike="noStrike" baseline="0" dirty="0" smtClean="0">
                          <a:solidFill>
                            <a:srgbClr val="000000"/>
                          </a:solidFill>
                          <a:effectLst/>
                          <a:latin typeface="Calibri" charset="0"/>
                        </a:rPr>
                        <a:t> Normalized Rank</a:t>
                      </a:r>
                      <a:endParaRPr lang="en-US" sz="2100" b="0" i="0" u="none" strike="noStrike" dirty="0">
                        <a:solidFill>
                          <a:srgbClr val="000000"/>
                        </a:solidFill>
                        <a:effectLst/>
                        <a:latin typeface="Calibri" charset="0"/>
                      </a:endParaRPr>
                    </a:p>
                  </a:txBody>
                  <a:tcPr marL="22280" marR="22280" marT="2228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800" b="1" i="0" u="none" strike="noStrike" dirty="0" smtClean="0">
                          <a:solidFill>
                            <a:schemeClr val="tx1"/>
                          </a:solidFill>
                          <a:effectLst/>
                          <a:latin typeface="Calibri" charset="0"/>
                        </a:rPr>
                        <a:t>0.321</a:t>
                      </a:r>
                      <a:endParaRPr lang="en-US" sz="1800" b="1" i="0" u="none" strike="noStrike" dirty="0">
                        <a:solidFill>
                          <a:schemeClr val="tx1"/>
                        </a:solidFill>
                        <a:effectLst/>
                        <a:latin typeface="Calibri" charset="0"/>
                      </a:endParaRPr>
                    </a:p>
                  </a:txBody>
                  <a:tcPr marL="12700" marR="12700"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800" b="1" i="0" u="none" strike="noStrike" dirty="0" smtClean="0">
                          <a:solidFill>
                            <a:schemeClr val="tx1"/>
                          </a:solidFill>
                          <a:effectLst/>
                          <a:latin typeface="Calibri" charset="0"/>
                        </a:rPr>
                        <a:t>0.857</a:t>
                      </a:r>
                      <a:endParaRPr lang="en-US" sz="1800" b="1" i="0" u="none" strike="noStrike" dirty="0">
                        <a:solidFill>
                          <a:schemeClr val="tx1"/>
                        </a:solidFill>
                        <a:effectLst/>
                        <a:latin typeface="Calibri" charset="0"/>
                      </a:endParaRPr>
                    </a:p>
                  </a:txBody>
                  <a:tcPr marL="12700" marR="12700"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800" b="1" i="0" u="none" strike="noStrike" dirty="0">
                          <a:solidFill>
                            <a:schemeClr val="tx1"/>
                          </a:solidFill>
                          <a:effectLst/>
                          <a:latin typeface="Calibri" charset="0"/>
                        </a:rPr>
                        <a:t>0.957</a:t>
                      </a:r>
                    </a:p>
                  </a:txBody>
                  <a:tcPr marL="12700" marR="12700"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800" b="1" i="0" u="none" strike="noStrike" dirty="0" smtClean="0">
                          <a:solidFill>
                            <a:schemeClr val="tx1"/>
                          </a:solidFill>
                          <a:effectLst/>
                          <a:latin typeface="Calibri" charset="0"/>
                        </a:rPr>
                        <a:t>0.352</a:t>
                      </a:r>
                      <a:endParaRPr lang="en-US" sz="1800" b="1" i="0" u="none" strike="noStrike" dirty="0">
                        <a:solidFill>
                          <a:schemeClr val="tx1"/>
                        </a:solidFill>
                        <a:effectLst/>
                        <a:latin typeface="Calibri" charset="0"/>
                      </a:endParaRPr>
                    </a:p>
                  </a:txBody>
                  <a:tcPr marL="12700" marR="12700"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800" b="1" i="0" u="none" strike="noStrike" dirty="0" smtClean="0">
                          <a:solidFill>
                            <a:schemeClr val="tx1"/>
                          </a:solidFill>
                          <a:effectLst/>
                          <a:latin typeface="Calibri" charset="0"/>
                        </a:rPr>
                        <a:t>0.345</a:t>
                      </a:r>
                      <a:endParaRPr lang="en-US" sz="1800" b="1" i="0" u="none" strike="noStrike" dirty="0">
                        <a:solidFill>
                          <a:schemeClr val="tx1"/>
                        </a:solidFill>
                        <a:effectLst/>
                        <a:latin typeface="Calibri" charset="0"/>
                      </a:endParaRPr>
                    </a:p>
                  </a:txBody>
                  <a:tcPr marL="12700" marR="12700"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r>
              <a:tr h="378747">
                <a:tc>
                  <a:txBody>
                    <a:bodyPr/>
                    <a:lstStyle/>
                    <a:p>
                      <a:pPr algn="ctr" fontAlgn="ctr"/>
                      <a:r>
                        <a:rPr lang="en-US" sz="2100" b="0" i="0" u="none" strike="noStrike" dirty="0" smtClean="0">
                          <a:solidFill>
                            <a:srgbClr val="000000"/>
                          </a:solidFill>
                          <a:effectLst/>
                          <a:latin typeface="Calibri" charset="0"/>
                        </a:rPr>
                        <a:t>Score</a:t>
                      </a:r>
                      <a:endParaRPr lang="en-US" sz="2100" b="0" i="0" u="none" strike="noStrike" dirty="0">
                        <a:solidFill>
                          <a:srgbClr val="000000"/>
                        </a:solidFill>
                        <a:effectLst/>
                        <a:latin typeface="Calibri" charset="0"/>
                      </a:endParaRPr>
                    </a:p>
                  </a:txBody>
                  <a:tcPr marL="22280" marR="22280" marT="2228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100" b="0" i="0" u="none" strike="noStrike" dirty="0">
                          <a:solidFill>
                            <a:srgbClr val="000000"/>
                          </a:solidFill>
                          <a:effectLst/>
                          <a:latin typeface="Calibri" charset="0"/>
                        </a:rPr>
                        <a:t>1</a:t>
                      </a:r>
                    </a:p>
                  </a:txBody>
                  <a:tcPr marL="22280" marR="22280" marT="2228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100" b="0" i="0" u="none" strike="noStrike" dirty="0">
                          <a:solidFill>
                            <a:srgbClr val="000000"/>
                          </a:solidFill>
                          <a:effectLst/>
                          <a:latin typeface="Calibri" charset="0"/>
                        </a:rPr>
                        <a:t>4</a:t>
                      </a:r>
                    </a:p>
                  </a:txBody>
                  <a:tcPr marL="22280" marR="22280" marT="2228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100" b="0" i="0" u="none" strike="noStrike" dirty="0">
                          <a:solidFill>
                            <a:srgbClr val="000000"/>
                          </a:solidFill>
                          <a:effectLst/>
                          <a:latin typeface="Calibri" charset="0"/>
                        </a:rPr>
                        <a:t>5</a:t>
                      </a:r>
                    </a:p>
                  </a:txBody>
                  <a:tcPr marL="22280" marR="22280" marT="2228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100" b="0" i="0" u="none" strike="noStrike" dirty="0">
                          <a:solidFill>
                            <a:srgbClr val="000000"/>
                          </a:solidFill>
                          <a:effectLst/>
                          <a:latin typeface="Calibri" charset="0"/>
                        </a:rPr>
                        <a:t>3</a:t>
                      </a:r>
                    </a:p>
                  </a:txBody>
                  <a:tcPr marL="22280" marR="22280" marT="2228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100" b="0" i="0" u="none" strike="noStrike" dirty="0">
                          <a:solidFill>
                            <a:srgbClr val="000000"/>
                          </a:solidFill>
                          <a:effectLst/>
                          <a:latin typeface="Calibri" charset="0"/>
                        </a:rPr>
                        <a:t>2</a:t>
                      </a:r>
                    </a:p>
                  </a:txBody>
                  <a:tcPr marL="22280" marR="22280" marT="2228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629674443"/>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75" y="89574"/>
            <a:ext cx="8870632" cy="465707"/>
          </a:xfrm>
        </p:spPr>
        <p:txBody>
          <a:bodyPr>
            <a:noAutofit/>
          </a:bodyPr>
          <a:lstStyle/>
          <a:p>
            <a:r>
              <a:rPr lang="en-US" sz="3600" b="1" dirty="0" smtClean="0">
                <a:latin typeface="Gill Sans SemiBold" charset="0"/>
                <a:ea typeface="Gill Sans SemiBold" charset="0"/>
                <a:cs typeface="Gill Sans SemiBold" charset="0"/>
              </a:rPr>
              <a:t>BEST PREDICTED PARTICIPANT</a:t>
            </a:r>
            <a:endParaRPr lang="en-US" sz="3600" b="1" dirty="0">
              <a:latin typeface="Gill Sans SemiBold" charset="0"/>
              <a:ea typeface="Gill Sans SemiBold" charset="0"/>
              <a:cs typeface="Gill Sans SemiBold"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00817" y="89574"/>
            <a:ext cx="2447778" cy="367670"/>
          </a:xfrm>
          <a:prstGeom prst="rect">
            <a:avLst/>
          </a:prstGeom>
        </p:spPr>
      </p:pic>
      <p:sp>
        <p:nvSpPr>
          <p:cNvPr id="7" name="Rectangle 6"/>
          <p:cNvSpPr/>
          <p:nvPr/>
        </p:nvSpPr>
        <p:spPr>
          <a:xfrm>
            <a:off x="0" y="6531429"/>
            <a:ext cx="12192000" cy="32657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p:cNvCxnSpPr/>
          <p:nvPr/>
        </p:nvCxnSpPr>
        <p:spPr>
          <a:xfrm>
            <a:off x="-11875" y="471312"/>
            <a:ext cx="1134745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pic>
        <p:nvPicPr>
          <p:cNvPr id="9" name="Content Placeholder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64905" y="89574"/>
            <a:ext cx="511384" cy="345659"/>
          </a:xfrm>
          <a:prstGeom prst="rect">
            <a:avLst/>
          </a:prstGeom>
        </p:spPr>
      </p:pic>
      <p:graphicFrame>
        <p:nvGraphicFramePr>
          <p:cNvPr id="13" name="Table 12"/>
          <p:cNvGraphicFramePr>
            <a:graphicFrameLocks noGrp="1"/>
          </p:cNvGraphicFramePr>
          <p:nvPr>
            <p:extLst>
              <p:ext uri="{D42A27DB-BD31-4B8C-83A1-F6EECF244321}">
                <p14:modId xmlns:p14="http://schemas.microsoft.com/office/powerpoint/2010/main" val="1734049887"/>
              </p:ext>
            </p:extLst>
          </p:nvPr>
        </p:nvGraphicFramePr>
        <p:xfrm>
          <a:off x="885312" y="465100"/>
          <a:ext cx="10450266" cy="6089039"/>
        </p:xfrm>
        <a:graphic>
          <a:graphicData uri="http://schemas.openxmlformats.org/drawingml/2006/table">
            <a:tbl>
              <a:tblPr/>
              <a:tblGrid>
                <a:gridCol w="1473338"/>
                <a:gridCol w="1446176"/>
                <a:gridCol w="1446176"/>
                <a:gridCol w="1446176"/>
                <a:gridCol w="1446176"/>
                <a:gridCol w="1446176"/>
                <a:gridCol w="1746048"/>
              </a:tblGrid>
              <a:tr h="309044">
                <a:tc>
                  <a:txBody>
                    <a:bodyPr/>
                    <a:lstStyle/>
                    <a:p>
                      <a:pPr algn="ctr" fontAlgn="b"/>
                      <a:endParaRPr lang="en-US" sz="800" b="1" i="0" u="none" strike="noStrike" dirty="0">
                        <a:solidFill>
                          <a:srgbClr val="FFFFFF"/>
                        </a:solidFill>
                        <a:effectLst/>
                        <a:latin typeface="Calibri" charset="0"/>
                      </a:endParaRP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A22E"/>
                    </a:solidFill>
                  </a:tcPr>
                </a:tc>
                <a:tc>
                  <a:txBody>
                    <a:bodyPr/>
                    <a:lstStyle/>
                    <a:p>
                      <a:pPr algn="ctr" fontAlgn="b"/>
                      <a:r>
                        <a:rPr lang="en-US" sz="1100" b="1" i="0" u="none" strike="noStrike" dirty="0">
                          <a:solidFill>
                            <a:srgbClr val="FFFFFF"/>
                          </a:solidFill>
                          <a:effectLst/>
                          <a:latin typeface="Calibri" charset="0"/>
                        </a:rPr>
                        <a:t>Group 35</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A22E"/>
                    </a:solidFill>
                  </a:tcPr>
                </a:tc>
                <a:tc>
                  <a:txBody>
                    <a:bodyPr/>
                    <a:lstStyle/>
                    <a:p>
                      <a:pPr algn="ctr" fontAlgn="b"/>
                      <a:r>
                        <a:rPr lang="en-US" sz="1100" b="1" i="0" u="none" strike="noStrike" dirty="0">
                          <a:solidFill>
                            <a:srgbClr val="FFFFFF"/>
                          </a:solidFill>
                          <a:effectLst/>
                          <a:latin typeface="Calibri" charset="0"/>
                        </a:rPr>
                        <a:t>Group 36</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A22E"/>
                    </a:solidFill>
                  </a:tcPr>
                </a:tc>
                <a:tc>
                  <a:txBody>
                    <a:bodyPr/>
                    <a:lstStyle/>
                    <a:p>
                      <a:pPr algn="ctr" fontAlgn="b"/>
                      <a:r>
                        <a:rPr lang="en-US" sz="1100" b="1" i="0" u="none" strike="noStrike" dirty="0">
                          <a:solidFill>
                            <a:srgbClr val="FFFFFF"/>
                          </a:solidFill>
                          <a:effectLst/>
                          <a:latin typeface="Calibri" charset="0"/>
                        </a:rPr>
                        <a:t>Group 37</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A22E"/>
                    </a:solidFill>
                  </a:tcPr>
                </a:tc>
                <a:tc>
                  <a:txBody>
                    <a:bodyPr/>
                    <a:lstStyle/>
                    <a:p>
                      <a:pPr algn="ctr" fontAlgn="b"/>
                      <a:r>
                        <a:rPr lang="en-US" sz="1100" b="1" i="0" u="none" strike="noStrike" dirty="0">
                          <a:solidFill>
                            <a:srgbClr val="FFFFFF"/>
                          </a:solidFill>
                          <a:effectLst/>
                          <a:latin typeface="Calibri" charset="0"/>
                        </a:rPr>
                        <a:t>Group 38.1</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A22E"/>
                    </a:solidFill>
                  </a:tcPr>
                </a:tc>
                <a:tc>
                  <a:txBody>
                    <a:bodyPr/>
                    <a:lstStyle/>
                    <a:p>
                      <a:pPr algn="ctr" fontAlgn="b"/>
                      <a:r>
                        <a:rPr lang="en-US" sz="1100" b="1" i="0" u="none" strike="noStrike" dirty="0">
                          <a:solidFill>
                            <a:srgbClr val="FFFFFF"/>
                          </a:solidFill>
                          <a:effectLst/>
                          <a:latin typeface="Calibri" charset="0"/>
                        </a:rPr>
                        <a:t>Group 38.2</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A22E"/>
                    </a:solidFill>
                  </a:tcPr>
                </a:tc>
                <a:tc>
                  <a:txBody>
                    <a:bodyPr/>
                    <a:lstStyle/>
                    <a:p>
                      <a:pPr algn="ctr" fontAlgn="b"/>
                      <a:r>
                        <a:rPr lang="en-US" sz="1100" b="1" i="0" u="none" strike="noStrike" dirty="0">
                          <a:solidFill>
                            <a:srgbClr val="FFFFFF"/>
                          </a:solidFill>
                          <a:effectLst/>
                          <a:latin typeface="Calibri" charset="0"/>
                        </a:rPr>
                        <a:t>Average Participant Normalized Rank</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A22E"/>
                    </a:solidFill>
                  </a:tcPr>
                </a:tc>
              </a:tr>
              <a:tr h="218251">
                <a:tc>
                  <a:txBody>
                    <a:bodyPr/>
                    <a:lstStyle/>
                    <a:p>
                      <a:pPr algn="ctr" fontAlgn="b"/>
                      <a:r>
                        <a:rPr lang="en-US" sz="1200" b="0" i="0" u="none" strike="noStrike" dirty="0">
                          <a:solidFill>
                            <a:srgbClr val="000000"/>
                          </a:solidFill>
                          <a:effectLst/>
                          <a:latin typeface="Calibri" charset="0"/>
                        </a:rPr>
                        <a:t>Participant 1</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400" b="0" i="0" u="none" strike="noStrike" dirty="0">
                          <a:solidFill>
                            <a:srgbClr val="000000"/>
                          </a:solidFill>
                          <a:effectLst/>
                          <a:latin typeface="Calibri" charset="0"/>
                        </a:rPr>
                        <a:t>0.309</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400" b="0" i="0" u="none" strike="noStrike">
                          <a:solidFill>
                            <a:srgbClr val="000000"/>
                          </a:solidFill>
                          <a:effectLst/>
                          <a:latin typeface="Calibri" charset="0"/>
                        </a:rPr>
                        <a:t>1.000</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C882"/>
                    </a:solidFill>
                  </a:tcPr>
                </a:tc>
                <a:tc>
                  <a:txBody>
                    <a:bodyPr/>
                    <a:lstStyle/>
                    <a:p>
                      <a:pPr algn="ctr" fontAlgn="b"/>
                      <a:r>
                        <a:rPr lang="en-US" sz="1400" b="0" i="0" u="none" strike="noStrike">
                          <a:solidFill>
                            <a:srgbClr val="000000"/>
                          </a:solidFill>
                          <a:effectLst/>
                          <a:latin typeface="Calibri" charset="0"/>
                        </a:rPr>
                        <a:t>1.000</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C882"/>
                    </a:solidFill>
                  </a:tcPr>
                </a:tc>
                <a:tc>
                  <a:txBody>
                    <a:bodyPr/>
                    <a:lstStyle/>
                    <a:p>
                      <a:pPr algn="ctr" fontAlgn="b"/>
                      <a:r>
                        <a:rPr lang="en-US" sz="1400" b="0" i="0" u="none" strike="noStrike">
                          <a:solidFill>
                            <a:srgbClr val="000000"/>
                          </a:solidFill>
                          <a:effectLst/>
                          <a:latin typeface="Calibri" charset="0"/>
                        </a:rPr>
                        <a:t>0.411</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400" b="0" i="0" u="none" strike="noStrike">
                          <a:solidFill>
                            <a:srgbClr val="000000"/>
                          </a:solidFill>
                          <a:effectLst/>
                          <a:latin typeface="Calibri" charset="0"/>
                        </a:rPr>
                        <a:t>0.162</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400" b="0" i="0" u="none" strike="noStrike">
                          <a:solidFill>
                            <a:srgbClr val="000000"/>
                          </a:solidFill>
                          <a:effectLst/>
                          <a:latin typeface="Calibri" charset="0"/>
                        </a:rPr>
                        <a:t>0.576</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r>
              <a:tr h="218251">
                <a:tc>
                  <a:txBody>
                    <a:bodyPr/>
                    <a:lstStyle/>
                    <a:p>
                      <a:pPr algn="ctr" fontAlgn="b"/>
                      <a:r>
                        <a:rPr lang="en-US" sz="1200" b="0" i="0" u="none" strike="noStrike" dirty="0">
                          <a:solidFill>
                            <a:srgbClr val="000000"/>
                          </a:solidFill>
                          <a:effectLst/>
                          <a:latin typeface="Calibri" charset="0"/>
                        </a:rPr>
                        <a:t>Participant 2</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charset="0"/>
                        </a:rPr>
                        <a:t>0.018</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charset="0"/>
                        </a:rPr>
                        <a:t>1.000</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C882"/>
                    </a:solidFill>
                  </a:tcPr>
                </a:tc>
                <a:tc>
                  <a:txBody>
                    <a:bodyPr/>
                    <a:lstStyle/>
                    <a:p>
                      <a:pPr algn="ctr" fontAlgn="b"/>
                      <a:r>
                        <a:rPr lang="en-US" sz="1400" b="0" i="0" u="none" strike="noStrike">
                          <a:solidFill>
                            <a:srgbClr val="000000"/>
                          </a:solidFill>
                          <a:effectLst/>
                          <a:latin typeface="Calibri" charset="0"/>
                        </a:rPr>
                        <a:t>1.000</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C882"/>
                    </a:solidFill>
                  </a:tcPr>
                </a:tc>
                <a:tc>
                  <a:txBody>
                    <a:bodyPr/>
                    <a:lstStyle/>
                    <a:p>
                      <a:pPr algn="ctr" fontAlgn="b"/>
                      <a:r>
                        <a:rPr lang="en-US" sz="1400" b="0" i="0" u="none" strike="noStrike">
                          <a:solidFill>
                            <a:srgbClr val="000000"/>
                          </a:solidFill>
                          <a:effectLst/>
                          <a:latin typeface="Calibri" charset="0"/>
                        </a:rPr>
                        <a:t>0.892</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charset="0"/>
                        </a:rPr>
                        <a:t>0.486</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charset="0"/>
                        </a:rPr>
                        <a:t>0.679</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8251">
                <a:tc>
                  <a:txBody>
                    <a:bodyPr/>
                    <a:lstStyle/>
                    <a:p>
                      <a:pPr algn="ctr" fontAlgn="b"/>
                      <a:r>
                        <a:rPr lang="en-US" sz="1200" b="0" i="0" u="none" strike="noStrike" dirty="0">
                          <a:solidFill>
                            <a:srgbClr val="000000"/>
                          </a:solidFill>
                          <a:effectLst/>
                          <a:latin typeface="Calibri" charset="0"/>
                        </a:rPr>
                        <a:t>Participant 3</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400" b="0" i="0" u="none" strike="noStrike" dirty="0">
                          <a:solidFill>
                            <a:srgbClr val="000000"/>
                          </a:solidFill>
                          <a:effectLst/>
                          <a:latin typeface="Calibri" charset="0"/>
                        </a:rPr>
                        <a:t>0.109</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400" b="0" i="0" u="none" strike="noStrike">
                          <a:solidFill>
                            <a:srgbClr val="000000"/>
                          </a:solidFill>
                          <a:effectLst/>
                          <a:latin typeface="Calibri" charset="0"/>
                        </a:rPr>
                        <a:t>1.000</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C882"/>
                    </a:solidFill>
                  </a:tcPr>
                </a:tc>
                <a:tc>
                  <a:txBody>
                    <a:bodyPr/>
                    <a:lstStyle/>
                    <a:p>
                      <a:pPr algn="ctr" fontAlgn="b"/>
                      <a:r>
                        <a:rPr lang="en-US" sz="1400" b="0" i="0" u="none" strike="noStrike">
                          <a:solidFill>
                            <a:srgbClr val="000000"/>
                          </a:solidFill>
                          <a:effectLst/>
                          <a:latin typeface="Calibri" charset="0"/>
                        </a:rPr>
                        <a:t>1.000</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C882"/>
                    </a:solidFill>
                  </a:tcPr>
                </a:tc>
                <a:tc>
                  <a:txBody>
                    <a:bodyPr/>
                    <a:lstStyle/>
                    <a:p>
                      <a:pPr algn="ctr" fontAlgn="b"/>
                      <a:r>
                        <a:rPr lang="en-US" sz="1400" b="0" i="0" u="none" strike="noStrike">
                          <a:solidFill>
                            <a:srgbClr val="000000"/>
                          </a:solidFill>
                          <a:effectLst/>
                          <a:latin typeface="Calibri" charset="0"/>
                        </a:rPr>
                        <a:t>0.135</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400" b="0" i="0" u="none" strike="noStrike">
                          <a:solidFill>
                            <a:srgbClr val="000000"/>
                          </a:solidFill>
                          <a:effectLst/>
                          <a:latin typeface="Calibri" charset="0"/>
                        </a:rPr>
                        <a:t>0.257</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400" b="0" i="0" u="none" strike="noStrike">
                          <a:solidFill>
                            <a:srgbClr val="000000"/>
                          </a:solidFill>
                          <a:effectLst/>
                          <a:latin typeface="Calibri" charset="0"/>
                        </a:rPr>
                        <a:t>0.500</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r>
              <a:tr h="218251">
                <a:tc>
                  <a:txBody>
                    <a:bodyPr/>
                    <a:lstStyle/>
                    <a:p>
                      <a:pPr algn="ctr" fontAlgn="b"/>
                      <a:r>
                        <a:rPr lang="en-US" sz="1200" b="0" i="0" u="none" strike="noStrike" dirty="0">
                          <a:solidFill>
                            <a:srgbClr val="000000"/>
                          </a:solidFill>
                          <a:effectLst/>
                          <a:latin typeface="Calibri" charset="0"/>
                        </a:rPr>
                        <a:t>Participant 4</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charset="0"/>
                        </a:rPr>
                        <a:t>0.073</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charset="0"/>
                        </a:rPr>
                        <a:t>1.000</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C882"/>
                    </a:solidFill>
                  </a:tcPr>
                </a:tc>
                <a:tc>
                  <a:txBody>
                    <a:bodyPr/>
                    <a:lstStyle/>
                    <a:p>
                      <a:pPr algn="ctr" fontAlgn="b"/>
                      <a:r>
                        <a:rPr lang="en-US" sz="1400" b="0" i="0" u="none" strike="noStrike">
                          <a:solidFill>
                            <a:srgbClr val="000000"/>
                          </a:solidFill>
                          <a:effectLst/>
                          <a:latin typeface="Calibri" charset="0"/>
                        </a:rPr>
                        <a:t>1.000</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C882"/>
                    </a:solidFill>
                  </a:tcPr>
                </a:tc>
                <a:tc>
                  <a:txBody>
                    <a:bodyPr/>
                    <a:lstStyle/>
                    <a:p>
                      <a:pPr algn="ctr" fontAlgn="b"/>
                      <a:r>
                        <a:rPr lang="en-US" sz="1400" b="0" i="0" u="none" strike="noStrike">
                          <a:solidFill>
                            <a:srgbClr val="000000"/>
                          </a:solidFill>
                          <a:effectLst/>
                          <a:latin typeface="Calibri" charset="0"/>
                        </a:rPr>
                        <a:t>0.257</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charset="0"/>
                        </a:rPr>
                        <a:t>0.824</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charset="0"/>
                        </a:rPr>
                        <a:t>0.631</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8251">
                <a:tc>
                  <a:txBody>
                    <a:bodyPr/>
                    <a:lstStyle/>
                    <a:p>
                      <a:pPr algn="ctr" fontAlgn="b"/>
                      <a:r>
                        <a:rPr lang="en-US" sz="1200" b="0" i="0" u="none" strike="noStrike" dirty="0">
                          <a:solidFill>
                            <a:srgbClr val="000000"/>
                          </a:solidFill>
                          <a:effectLst/>
                          <a:latin typeface="Calibri" charset="0"/>
                        </a:rPr>
                        <a:t>Participant 5</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400" b="0" i="0" u="none" strike="noStrike" dirty="0">
                          <a:solidFill>
                            <a:srgbClr val="000000"/>
                          </a:solidFill>
                          <a:effectLst/>
                          <a:latin typeface="Calibri" charset="0"/>
                        </a:rPr>
                        <a:t>0.185</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400" b="0" i="0" u="none" strike="noStrike" dirty="0">
                          <a:solidFill>
                            <a:srgbClr val="000000"/>
                          </a:solidFill>
                          <a:effectLst/>
                          <a:latin typeface="Calibri" charset="0"/>
                        </a:rPr>
                        <a:t>1.000</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C882"/>
                    </a:solidFill>
                  </a:tcPr>
                </a:tc>
                <a:tc>
                  <a:txBody>
                    <a:bodyPr/>
                    <a:lstStyle/>
                    <a:p>
                      <a:pPr algn="ctr" fontAlgn="b"/>
                      <a:r>
                        <a:rPr lang="en-US" sz="1400" b="0" i="0" u="none" strike="noStrike">
                          <a:solidFill>
                            <a:srgbClr val="000000"/>
                          </a:solidFill>
                          <a:effectLst/>
                          <a:latin typeface="Calibri" charset="0"/>
                        </a:rPr>
                        <a:t>1.000</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C882"/>
                    </a:solidFill>
                  </a:tcPr>
                </a:tc>
                <a:tc>
                  <a:txBody>
                    <a:bodyPr/>
                    <a:lstStyle/>
                    <a:p>
                      <a:pPr algn="ctr" fontAlgn="b"/>
                      <a:r>
                        <a:rPr lang="en-US" sz="1400" b="0" i="0" u="none" strike="noStrike">
                          <a:solidFill>
                            <a:srgbClr val="000000"/>
                          </a:solidFill>
                          <a:effectLst/>
                          <a:latin typeface="Calibri" charset="0"/>
                        </a:rPr>
                        <a:t>0.097</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400" b="0" i="0" u="none" strike="noStrike">
                          <a:solidFill>
                            <a:srgbClr val="000000"/>
                          </a:solidFill>
                          <a:effectLst/>
                          <a:latin typeface="Calibri" charset="0"/>
                        </a:rPr>
                        <a:t>0.387</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400" b="0" i="0" u="none" strike="noStrike">
                          <a:solidFill>
                            <a:srgbClr val="000000"/>
                          </a:solidFill>
                          <a:effectLst/>
                          <a:latin typeface="Calibri" charset="0"/>
                        </a:rPr>
                        <a:t>0.534</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r>
              <a:tr h="218251">
                <a:tc>
                  <a:txBody>
                    <a:bodyPr/>
                    <a:lstStyle/>
                    <a:p>
                      <a:pPr algn="ctr" fontAlgn="b"/>
                      <a:r>
                        <a:rPr lang="en-US" sz="1200" b="0" i="0" u="none" strike="noStrike" dirty="0">
                          <a:solidFill>
                            <a:srgbClr val="000000"/>
                          </a:solidFill>
                          <a:effectLst/>
                          <a:latin typeface="Calibri" charset="0"/>
                        </a:rPr>
                        <a:t>Participant 6</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charset="0"/>
                        </a:rPr>
                        <a:t>0.036</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charset="0"/>
                        </a:rPr>
                        <a:t>1.000</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C882"/>
                    </a:solidFill>
                  </a:tcPr>
                </a:tc>
                <a:tc>
                  <a:txBody>
                    <a:bodyPr/>
                    <a:lstStyle/>
                    <a:p>
                      <a:pPr algn="ctr" fontAlgn="b"/>
                      <a:r>
                        <a:rPr lang="en-US" sz="1400" b="0" i="0" u="none" strike="noStrike" dirty="0">
                          <a:solidFill>
                            <a:srgbClr val="000000"/>
                          </a:solidFill>
                          <a:effectLst/>
                          <a:latin typeface="Calibri" charset="0"/>
                        </a:rPr>
                        <a:t>1.000</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C882"/>
                    </a:solidFill>
                  </a:tcPr>
                </a:tc>
                <a:tc>
                  <a:txBody>
                    <a:bodyPr/>
                    <a:lstStyle/>
                    <a:p>
                      <a:pPr algn="ctr" fontAlgn="b"/>
                      <a:r>
                        <a:rPr lang="en-US" sz="1400" b="0" i="0" u="none" strike="noStrike">
                          <a:solidFill>
                            <a:srgbClr val="000000"/>
                          </a:solidFill>
                          <a:effectLst/>
                          <a:latin typeface="Calibri" charset="0"/>
                        </a:rPr>
                        <a:t>0.125</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charset="0"/>
                        </a:rPr>
                        <a:t>0.031</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charset="0"/>
                        </a:rPr>
                        <a:t>0.438</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8251">
                <a:tc>
                  <a:txBody>
                    <a:bodyPr/>
                    <a:lstStyle/>
                    <a:p>
                      <a:pPr algn="ctr" fontAlgn="b"/>
                      <a:r>
                        <a:rPr lang="en-US" sz="1200" b="0" i="0" u="none" strike="noStrike" dirty="0">
                          <a:solidFill>
                            <a:srgbClr val="000000"/>
                          </a:solidFill>
                          <a:effectLst/>
                          <a:latin typeface="Calibri" charset="0"/>
                        </a:rPr>
                        <a:t>Participant 7</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400" b="0" i="0" u="none" strike="noStrike" dirty="0">
                          <a:solidFill>
                            <a:srgbClr val="000000"/>
                          </a:solidFill>
                          <a:effectLst/>
                          <a:latin typeface="Calibri" charset="0"/>
                        </a:rPr>
                        <a:t>0.054</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400" b="0" i="0" u="none" strike="noStrike">
                          <a:solidFill>
                            <a:srgbClr val="000000"/>
                          </a:solidFill>
                          <a:effectLst/>
                          <a:latin typeface="Calibri" charset="0"/>
                        </a:rPr>
                        <a:t>1.000</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C882"/>
                    </a:solidFill>
                  </a:tcPr>
                </a:tc>
                <a:tc>
                  <a:txBody>
                    <a:bodyPr/>
                    <a:lstStyle/>
                    <a:p>
                      <a:pPr algn="ctr" fontAlgn="b"/>
                      <a:r>
                        <a:rPr lang="en-US" sz="1400" b="0" i="0" u="none" strike="noStrike">
                          <a:solidFill>
                            <a:srgbClr val="000000"/>
                          </a:solidFill>
                          <a:effectLst/>
                          <a:latin typeface="Calibri" charset="0"/>
                        </a:rPr>
                        <a:t>1.000</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C882"/>
                    </a:solidFill>
                  </a:tcPr>
                </a:tc>
                <a:tc>
                  <a:txBody>
                    <a:bodyPr/>
                    <a:lstStyle/>
                    <a:p>
                      <a:pPr algn="ctr" fontAlgn="b"/>
                      <a:r>
                        <a:rPr lang="en-US" sz="1400" b="0" i="0" u="none" strike="noStrike">
                          <a:solidFill>
                            <a:srgbClr val="000000"/>
                          </a:solidFill>
                          <a:effectLst/>
                          <a:latin typeface="Calibri" charset="0"/>
                        </a:rPr>
                        <a:t>0.013</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400" b="0" i="0" u="none" strike="noStrike">
                          <a:solidFill>
                            <a:srgbClr val="000000"/>
                          </a:solidFill>
                          <a:effectLst/>
                          <a:latin typeface="Calibri" charset="0"/>
                        </a:rPr>
                        <a:t>0.267</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400" b="0" i="0" u="none" strike="noStrike">
                          <a:solidFill>
                            <a:srgbClr val="000000"/>
                          </a:solidFill>
                          <a:effectLst/>
                          <a:latin typeface="Calibri" charset="0"/>
                        </a:rPr>
                        <a:t>0.467</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r>
              <a:tr h="218251">
                <a:tc>
                  <a:txBody>
                    <a:bodyPr/>
                    <a:lstStyle/>
                    <a:p>
                      <a:pPr algn="ctr" fontAlgn="b"/>
                      <a:r>
                        <a:rPr lang="en-US" sz="1200" b="0" i="0" u="none" strike="noStrike" dirty="0">
                          <a:solidFill>
                            <a:srgbClr val="000000"/>
                          </a:solidFill>
                          <a:effectLst/>
                          <a:latin typeface="Calibri" charset="0"/>
                        </a:rPr>
                        <a:t>Participant 8</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charset="0"/>
                        </a:rPr>
                        <a:t>0.073</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charset="0"/>
                        </a:rPr>
                        <a:t>1.000</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C882"/>
                    </a:solidFill>
                  </a:tcPr>
                </a:tc>
                <a:tc>
                  <a:txBody>
                    <a:bodyPr/>
                    <a:lstStyle/>
                    <a:p>
                      <a:pPr algn="ctr" fontAlgn="b"/>
                      <a:r>
                        <a:rPr lang="en-US" sz="1400" b="0" i="0" u="none" strike="noStrike">
                          <a:solidFill>
                            <a:srgbClr val="000000"/>
                          </a:solidFill>
                          <a:effectLst/>
                          <a:latin typeface="Calibri" charset="0"/>
                        </a:rPr>
                        <a:t>1.000</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C882"/>
                    </a:solidFill>
                  </a:tcPr>
                </a:tc>
                <a:tc>
                  <a:txBody>
                    <a:bodyPr/>
                    <a:lstStyle/>
                    <a:p>
                      <a:pPr algn="ctr" fontAlgn="b"/>
                      <a:r>
                        <a:rPr lang="en-US" sz="1400" b="0" i="0" u="none" strike="noStrike">
                          <a:solidFill>
                            <a:srgbClr val="000000"/>
                          </a:solidFill>
                          <a:effectLst/>
                          <a:latin typeface="Calibri" charset="0"/>
                        </a:rPr>
                        <a:t>0.247</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charset="0"/>
                        </a:rPr>
                        <a:t>0.108</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charset="0"/>
                        </a:rPr>
                        <a:t>0.485</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8251">
                <a:tc>
                  <a:txBody>
                    <a:bodyPr/>
                    <a:lstStyle/>
                    <a:p>
                      <a:pPr algn="ctr" fontAlgn="b"/>
                      <a:r>
                        <a:rPr lang="en-US" sz="1200" b="0" i="0" u="none" strike="noStrike">
                          <a:solidFill>
                            <a:srgbClr val="000000"/>
                          </a:solidFill>
                          <a:effectLst/>
                          <a:latin typeface="Calibri" charset="0"/>
                        </a:rPr>
                        <a:t>Participant 9</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400" b="0" i="0" u="none" strike="noStrike" dirty="0">
                          <a:solidFill>
                            <a:srgbClr val="000000"/>
                          </a:solidFill>
                          <a:effectLst/>
                          <a:latin typeface="Calibri" charset="0"/>
                        </a:rPr>
                        <a:t>0.018</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400" b="0" i="0" u="none" strike="noStrike">
                          <a:solidFill>
                            <a:srgbClr val="000000"/>
                          </a:solidFill>
                          <a:effectLst/>
                          <a:latin typeface="Calibri" charset="0"/>
                        </a:rPr>
                        <a:t>1.000</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C882"/>
                    </a:solidFill>
                  </a:tcPr>
                </a:tc>
                <a:tc>
                  <a:txBody>
                    <a:bodyPr/>
                    <a:lstStyle/>
                    <a:p>
                      <a:pPr algn="ctr" fontAlgn="b"/>
                      <a:r>
                        <a:rPr lang="en-US" sz="1400" b="0" i="0" u="none" strike="noStrike">
                          <a:solidFill>
                            <a:srgbClr val="000000"/>
                          </a:solidFill>
                          <a:effectLst/>
                          <a:latin typeface="Calibri" charset="0"/>
                        </a:rPr>
                        <a:t>1.000</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C882"/>
                    </a:solidFill>
                  </a:tcPr>
                </a:tc>
                <a:tc>
                  <a:txBody>
                    <a:bodyPr/>
                    <a:lstStyle/>
                    <a:p>
                      <a:pPr algn="ctr" fontAlgn="b"/>
                      <a:r>
                        <a:rPr lang="en-US" sz="1400" b="0" i="0" u="none" strike="noStrike">
                          <a:solidFill>
                            <a:srgbClr val="000000"/>
                          </a:solidFill>
                          <a:effectLst/>
                          <a:latin typeface="Calibri" charset="0"/>
                        </a:rPr>
                        <a:t>0.192</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400" b="0" i="0" u="none" strike="noStrike">
                          <a:solidFill>
                            <a:srgbClr val="000000"/>
                          </a:solidFill>
                          <a:effectLst/>
                          <a:latin typeface="Calibri" charset="0"/>
                        </a:rPr>
                        <a:t>0.189</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400" b="0" i="0" u="none" strike="noStrike">
                          <a:solidFill>
                            <a:srgbClr val="000000"/>
                          </a:solidFill>
                          <a:effectLst/>
                          <a:latin typeface="Calibri" charset="0"/>
                        </a:rPr>
                        <a:t>0.480</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r>
              <a:tr h="218251">
                <a:tc>
                  <a:txBody>
                    <a:bodyPr/>
                    <a:lstStyle/>
                    <a:p>
                      <a:pPr algn="ctr" fontAlgn="b"/>
                      <a:r>
                        <a:rPr lang="en-US" sz="1200" b="0" i="0" u="none" strike="noStrike" dirty="0">
                          <a:solidFill>
                            <a:srgbClr val="000000"/>
                          </a:solidFill>
                          <a:effectLst/>
                          <a:latin typeface="Calibri" charset="0"/>
                        </a:rPr>
                        <a:t>Participant 10</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charset="0"/>
                        </a:rPr>
                        <a:t>1.000</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C882"/>
                    </a:solidFill>
                  </a:tcPr>
                </a:tc>
                <a:tc>
                  <a:txBody>
                    <a:bodyPr/>
                    <a:lstStyle/>
                    <a:p>
                      <a:pPr algn="ctr" fontAlgn="b"/>
                      <a:r>
                        <a:rPr lang="en-US" sz="1400" b="0" i="0" u="none" strike="noStrike">
                          <a:solidFill>
                            <a:srgbClr val="000000"/>
                          </a:solidFill>
                          <a:effectLst/>
                          <a:latin typeface="Calibri" charset="0"/>
                        </a:rPr>
                        <a:t>1.000</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C882"/>
                    </a:solidFill>
                  </a:tcPr>
                </a:tc>
                <a:tc>
                  <a:txBody>
                    <a:bodyPr/>
                    <a:lstStyle/>
                    <a:p>
                      <a:pPr algn="ctr" fontAlgn="b"/>
                      <a:r>
                        <a:rPr lang="en-US" sz="1400" b="0" i="0" u="none" strike="noStrike">
                          <a:solidFill>
                            <a:srgbClr val="000000"/>
                          </a:solidFill>
                          <a:effectLst/>
                          <a:latin typeface="Calibri" charset="0"/>
                        </a:rPr>
                        <a:t>1.000</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C882"/>
                    </a:solidFill>
                  </a:tcPr>
                </a:tc>
                <a:tc>
                  <a:txBody>
                    <a:bodyPr/>
                    <a:lstStyle/>
                    <a:p>
                      <a:pPr algn="ctr" fontAlgn="b"/>
                      <a:r>
                        <a:rPr lang="en-US" sz="1400" b="0" i="0" u="none" strike="noStrike">
                          <a:solidFill>
                            <a:srgbClr val="000000"/>
                          </a:solidFill>
                          <a:effectLst/>
                          <a:latin typeface="Calibri" charset="0"/>
                        </a:rPr>
                        <a:t>0.014</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charset="0"/>
                        </a:rPr>
                        <a:t>0.257</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charset="0"/>
                        </a:rPr>
                        <a:t>0.654</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8251">
                <a:tc>
                  <a:txBody>
                    <a:bodyPr/>
                    <a:lstStyle/>
                    <a:p>
                      <a:pPr algn="ctr" fontAlgn="b"/>
                      <a:r>
                        <a:rPr lang="en-US" sz="1200" b="0" i="0" u="none" strike="noStrike" dirty="0">
                          <a:solidFill>
                            <a:srgbClr val="000000"/>
                          </a:solidFill>
                          <a:effectLst/>
                          <a:latin typeface="Calibri" charset="0"/>
                        </a:rPr>
                        <a:t>Participant 11</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400" b="0" i="0" u="none" strike="noStrike">
                          <a:solidFill>
                            <a:srgbClr val="000000"/>
                          </a:solidFill>
                          <a:effectLst/>
                          <a:latin typeface="Calibri" charset="0"/>
                        </a:rPr>
                        <a:t>0.109</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400" b="0" i="0" u="none" strike="noStrike" dirty="0">
                          <a:solidFill>
                            <a:srgbClr val="000000"/>
                          </a:solidFill>
                          <a:effectLst/>
                          <a:latin typeface="Calibri" charset="0"/>
                        </a:rPr>
                        <a:t>0.333</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400" b="0" i="0" u="none" strike="noStrike">
                          <a:solidFill>
                            <a:srgbClr val="000000"/>
                          </a:solidFill>
                          <a:effectLst/>
                          <a:latin typeface="Calibri" charset="0"/>
                        </a:rPr>
                        <a:t>1.000</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C882"/>
                    </a:solidFill>
                  </a:tcPr>
                </a:tc>
                <a:tc>
                  <a:txBody>
                    <a:bodyPr/>
                    <a:lstStyle/>
                    <a:p>
                      <a:pPr algn="ctr" fontAlgn="b"/>
                      <a:r>
                        <a:rPr lang="en-US" sz="1400" b="0" i="0" u="none" strike="noStrike">
                          <a:solidFill>
                            <a:srgbClr val="000000"/>
                          </a:solidFill>
                          <a:effectLst/>
                          <a:latin typeface="Calibri" charset="0"/>
                        </a:rPr>
                        <a:t>0.356</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400" b="0" i="0" u="none" strike="noStrike">
                          <a:solidFill>
                            <a:srgbClr val="000000"/>
                          </a:solidFill>
                          <a:effectLst/>
                          <a:latin typeface="Calibri" charset="0"/>
                        </a:rPr>
                        <a:t>0.446</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400" b="0" i="0" u="none" strike="noStrike">
                          <a:solidFill>
                            <a:srgbClr val="000000"/>
                          </a:solidFill>
                          <a:effectLst/>
                          <a:latin typeface="Calibri" charset="0"/>
                        </a:rPr>
                        <a:t>0.449</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r>
              <a:tr h="218251">
                <a:tc>
                  <a:txBody>
                    <a:bodyPr/>
                    <a:lstStyle/>
                    <a:p>
                      <a:pPr algn="ctr" fontAlgn="b"/>
                      <a:r>
                        <a:rPr lang="en-US" sz="1200" b="0" i="0" u="none" strike="noStrike">
                          <a:solidFill>
                            <a:srgbClr val="000000"/>
                          </a:solidFill>
                          <a:effectLst/>
                          <a:latin typeface="Calibri" charset="0"/>
                        </a:rPr>
                        <a:t>Participant 12</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charset="0"/>
                        </a:rPr>
                        <a:t>0.327</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charset="0"/>
                        </a:rPr>
                        <a:t>0.571</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charset="0"/>
                        </a:rPr>
                        <a:t>1.000</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C882"/>
                    </a:solidFill>
                  </a:tcPr>
                </a:tc>
                <a:tc>
                  <a:txBody>
                    <a:bodyPr/>
                    <a:lstStyle/>
                    <a:p>
                      <a:pPr algn="ctr" fontAlgn="b"/>
                      <a:r>
                        <a:rPr lang="en-US" sz="1400" b="0" i="0" u="none" strike="noStrike" dirty="0">
                          <a:solidFill>
                            <a:srgbClr val="000000"/>
                          </a:solidFill>
                          <a:effectLst/>
                          <a:latin typeface="Calibri" charset="0"/>
                        </a:rPr>
                        <a:t>0.297</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charset="0"/>
                        </a:rPr>
                        <a:t>0.014</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charset="0"/>
                        </a:rPr>
                        <a:t>0.442</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8251">
                <a:tc>
                  <a:txBody>
                    <a:bodyPr/>
                    <a:lstStyle/>
                    <a:p>
                      <a:pPr algn="ctr" fontAlgn="b"/>
                      <a:r>
                        <a:rPr lang="en-US" sz="1200" b="0" i="0" u="none" strike="noStrike">
                          <a:solidFill>
                            <a:srgbClr val="000000"/>
                          </a:solidFill>
                          <a:effectLst/>
                          <a:latin typeface="Calibri" charset="0"/>
                        </a:rPr>
                        <a:t>Participant 13</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400" b="0" i="0" u="none" strike="noStrike">
                          <a:solidFill>
                            <a:srgbClr val="000000"/>
                          </a:solidFill>
                          <a:effectLst/>
                          <a:latin typeface="Calibri" charset="0"/>
                        </a:rPr>
                        <a:t>0.375</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400" b="0" i="0" u="none" strike="noStrike" dirty="0">
                          <a:solidFill>
                            <a:srgbClr val="000000"/>
                          </a:solidFill>
                          <a:effectLst/>
                          <a:latin typeface="Calibri" charset="0"/>
                        </a:rPr>
                        <a:t>0.333</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400" b="0" i="0" u="none" strike="noStrike">
                          <a:solidFill>
                            <a:srgbClr val="000000"/>
                          </a:solidFill>
                          <a:effectLst/>
                          <a:latin typeface="Calibri" charset="0"/>
                        </a:rPr>
                        <a:t>1.000</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C882"/>
                    </a:solidFill>
                  </a:tcPr>
                </a:tc>
                <a:tc>
                  <a:txBody>
                    <a:bodyPr/>
                    <a:lstStyle/>
                    <a:p>
                      <a:pPr algn="ctr" fontAlgn="b"/>
                      <a:r>
                        <a:rPr lang="en-US" sz="1400" b="0" i="0" u="none" strike="noStrike">
                          <a:solidFill>
                            <a:srgbClr val="000000"/>
                          </a:solidFill>
                          <a:effectLst/>
                          <a:latin typeface="Calibri" charset="0"/>
                        </a:rPr>
                        <a:t>0.446</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400" b="0" i="0" u="none" strike="noStrike">
                          <a:solidFill>
                            <a:srgbClr val="000000"/>
                          </a:solidFill>
                          <a:effectLst/>
                          <a:latin typeface="Calibri" charset="0"/>
                        </a:rPr>
                        <a:t>0.216</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400" b="0" i="0" u="none" strike="noStrike">
                          <a:solidFill>
                            <a:srgbClr val="000000"/>
                          </a:solidFill>
                          <a:effectLst/>
                          <a:latin typeface="Calibri" charset="0"/>
                        </a:rPr>
                        <a:t>0.474</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r>
              <a:tr h="218251">
                <a:tc>
                  <a:txBody>
                    <a:bodyPr/>
                    <a:lstStyle/>
                    <a:p>
                      <a:pPr algn="ctr" fontAlgn="b"/>
                      <a:r>
                        <a:rPr lang="en-US" sz="1200" b="0" i="0" u="none" strike="noStrike">
                          <a:solidFill>
                            <a:srgbClr val="000000"/>
                          </a:solidFill>
                          <a:effectLst/>
                          <a:latin typeface="Calibri" charset="0"/>
                        </a:rPr>
                        <a:t>Participant 14</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charset="0"/>
                        </a:rPr>
                        <a:t>0.107</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charset="0"/>
                        </a:rPr>
                        <a:t>0.143</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charset="0"/>
                        </a:rPr>
                        <a:t>0.000</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charset="0"/>
                        </a:rPr>
                        <a:t>0.065</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charset="0"/>
                        </a:rPr>
                        <a:t>0.063</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charset="0"/>
                        </a:rPr>
                        <a:t>0.075</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8251">
                <a:tc>
                  <a:txBody>
                    <a:bodyPr/>
                    <a:lstStyle/>
                    <a:p>
                      <a:pPr algn="ctr" fontAlgn="b"/>
                      <a:r>
                        <a:rPr lang="en-US" sz="1200" b="0" i="0" u="none" strike="noStrike" dirty="0">
                          <a:solidFill>
                            <a:srgbClr val="000000"/>
                          </a:solidFill>
                          <a:effectLst/>
                          <a:latin typeface="Calibri" charset="0"/>
                        </a:rPr>
                        <a:t>Participant 15</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400" b="0" i="0" u="none" strike="noStrike">
                          <a:solidFill>
                            <a:srgbClr val="000000"/>
                          </a:solidFill>
                          <a:effectLst/>
                          <a:latin typeface="Calibri" charset="0"/>
                        </a:rPr>
                        <a:t>0.018</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400" b="0" i="0" u="none" strike="noStrike" dirty="0">
                          <a:solidFill>
                            <a:srgbClr val="000000"/>
                          </a:solidFill>
                          <a:effectLst/>
                          <a:latin typeface="Calibri" charset="0"/>
                        </a:rPr>
                        <a:t>1.000</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C882"/>
                    </a:solidFill>
                  </a:tcPr>
                </a:tc>
                <a:tc>
                  <a:txBody>
                    <a:bodyPr/>
                    <a:lstStyle/>
                    <a:p>
                      <a:pPr algn="ctr" fontAlgn="b"/>
                      <a:r>
                        <a:rPr lang="en-US" sz="1400" b="0" i="0" u="none" strike="noStrike">
                          <a:solidFill>
                            <a:srgbClr val="000000"/>
                          </a:solidFill>
                          <a:effectLst/>
                          <a:latin typeface="Calibri" charset="0"/>
                        </a:rPr>
                        <a:t>1.000</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C882"/>
                    </a:solidFill>
                  </a:tcPr>
                </a:tc>
                <a:tc>
                  <a:txBody>
                    <a:bodyPr/>
                    <a:lstStyle/>
                    <a:p>
                      <a:pPr algn="ctr" fontAlgn="b"/>
                      <a:r>
                        <a:rPr lang="en-US" sz="1400" b="0" i="0" u="none" strike="noStrike">
                          <a:solidFill>
                            <a:srgbClr val="000000"/>
                          </a:solidFill>
                          <a:effectLst/>
                          <a:latin typeface="Calibri" charset="0"/>
                        </a:rPr>
                        <a:t>0.627</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400" b="0" i="0" u="none" strike="noStrike">
                          <a:solidFill>
                            <a:srgbClr val="000000"/>
                          </a:solidFill>
                          <a:effectLst/>
                          <a:latin typeface="Calibri" charset="0"/>
                        </a:rPr>
                        <a:t>0.267</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400" b="0" i="0" u="none" strike="noStrike">
                          <a:solidFill>
                            <a:srgbClr val="000000"/>
                          </a:solidFill>
                          <a:effectLst/>
                          <a:latin typeface="Calibri" charset="0"/>
                        </a:rPr>
                        <a:t>0.582</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r>
              <a:tr h="218251">
                <a:tc>
                  <a:txBody>
                    <a:bodyPr/>
                    <a:lstStyle/>
                    <a:p>
                      <a:pPr algn="ctr" fontAlgn="b"/>
                      <a:r>
                        <a:rPr lang="en-US" sz="1200" b="0" i="0" u="none" strike="noStrike" dirty="0">
                          <a:solidFill>
                            <a:srgbClr val="000000"/>
                          </a:solidFill>
                          <a:effectLst/>
                          <a:latin typeface="Calibri" charset="0"/>
                        </a:rPr>
                        <a:t>Participant 16</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charset="0"/>
                        </a:rPr>
                        <a:t>1.000</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C882"/>
                    </a:solidFill>
                  </a:tcPr>
                </a:tc>
                <a:tc>
                  <a:txBody>
                    <a:bodyPr/>
                    <a:lstStyle/>
                    <a:p>
                      <a:pPr algn="ctr" fontAlgn="b"/>
                      <a:r>
                        <a:rPr lang="en-US" sz="1400" b="0" i="0" u="none" strike="noStrike" dirty="0">
                          <a:solidFill>
                            <a:srgbClr val="000000"/>
                          </a:solidFill>
                          <a:effectLst/>
                          <a:latin typeface="Calibri" charset="0"/>
                        </a:rPr>
                        <a:t>1.000</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C882"/>
                    </a:solidFill>
                  </a:tcPr>
                </a:tc>
                <a:tc>
                  <a:txBody>
                    <a:bodyPr/>
                    <a:lstStyle/>
                    <a:p>
                      <a:pPr algn="ctr" fontAlgn="b"/>
                      <a:r>
                        <a:rPr lang="en-US" sz="1400" b="0" i="0" u="none" strike="noStrike" dirty="0">
                          <a:solidFill>
                            <a:srgbClr val="000000"/>
                          </a:solidFill>
                          <a:effectLst/>
                          <a:latin typeface="Calibri" charset="0"/>
                        </a:rPr>
                        <a:t>1.000</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C882"/>
                    </a:solidFill>
                  </a:tcPr>
                </a:tc>
                <a:tc>
                  <a:txBody>
                    <a:bodyPr/>
                    <a:lstStyle/>
                    <a:p>
                      <a:pPr algn="ctr" fontAlgn="b"/>
                      <a:r>
                        <a:rPr lang="en-US" sz="1400" b="0" i="0" u="none" strike="noStrike">
                          <a:solidFill>
                            <a:srgbClr val="000000"/>
                          </a:solidFill>
                          <a:effectLst/>
                          <a:latin typeface="Calibri" charset="0"/>
                        </a:rPr>
                        <a:t>0.577</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charset="0"/>
                        </a:rPr>
                        <a:t>0.806</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charset="0"/>
                        </a:rPr>
                        <a:t>0.877</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8251">
                <a:tc>
                  <a:txBody>
                    <a:bodyPr/>
                    <a:lstStyle/>
                    <a:p>
                      <a:pPr algn="ctr" fontAlgn="b"/>
                      <a:r>
                        <a:rPr lang="en-US" sz="1200" b="0" i="0" u="none" strike="noStrike" dirty="0">
                          <a:solidFill>
                            <a:srgbClr val="000000"/>
                          </a:solidFill>
                          <a:effectLst/>
                          <a:latin typeface="Calibri" charset="0"/>
                        </a:rPr>
                        <a:t>Participant 17</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400" b="0" i="0" u="none" strike="noStrike">
                          <a:solidFill>
                            <a:srgbClr val="000000"/>
                          </a:solidFill>
                          <a:effectLst/>
                          <a:latin typeface="Calibri" charset="0"/>
                        </a:rPr>
                        <a:t>0.037</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400" b="0" i="0" u="none" strike="noStrike">
                          <a:solidFill>
                            <a:srgbClr val="000000"/>
                          </a:solidFill>
                          <a:effectLst/>
                          <a:latin typeface="Calibri" charset="0"/>
                        </a:rPr>
                        <a:t>1.000</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C882"/>
                    </a:solidFill>
                  </a:tcPr>
                </a:tc>
                <a:tc>
                  <a:txBody>
                    <a:bodyPr/>
                    <a:lstStyle/>
                    <a:p>
                      <a:pPr algn="ctr" fontAlgn="b"/>
                      <a:r>
                        <a:rPr lang="en-US" sz="1400" b="0" i="0" u="none" strike="noStrike" dirty="0">
                          <a:solidFill>
                            <a:srgbClr val="000000"/>
                          </a:solidFill>
                          <a:effectLst/>
                          <a:latin typeface="Calibri" charset="0"/>
                        </a:rPr>
                        <a:t>1.000</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C882"/>
                    </a:solidFill>
                  </a:tcPr>
                </a:tc>
                <a:tc>
                  <a:txBody>
                    <a:bodyPr/>
                    <a:lstStyle/>
                    <a:p>
                      <a:pPr algn="ctr" fontAlgn="b"/>
                      <a:r>
                        <a:rPr lang="en-US" sz="1400" b="0" i="0" u="none" strike="noStrike">
                          <a:solidFill>
                            <a:srgbClr val="000000"/>
                          </a:solidFill>
                          <a:effectLst/>
                          <a:latin typeface="Calibri" charset="0"/>
                        </a:rPr>
                        <a:t>0.710</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400" b="0" i="0" u="none" strike="noStrike">
                          <a:solidFill>
                            <a:srgbClr val="000000"/>
                          </a:solidFill>
                          <a:effectLst/>
                          <a:latin typeface="Calibri" charset="0"/>
                        </a:rPr>
                        <a:t>0.452</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400" b="0" i="0" u="none" strike="noStrike">
                          <a:solidFill>
                            <a:srgbClr val="000000"/>
                          </a:solidFill>
                          <a:effectLst/>
                          <a:latin typeface="Calibri" charset="0"/>
                        </a:rPr>
                        <a:t>0.640</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r>
              <a:tr h="218251">
                <a:tc>
                  <a:txBody>
                    <a:bodyPr/>
                    <a:lstStyle/>
                    <a:p>
                      <a:pPr algn="ctr" fontAlgn="b"/>
                      <a:r>
                        <a:rPr lang="en-US" sz="1200" b="0" i="0" u="none" strike="noStrike" dirty="0">
                          <a:solidFill>
                            <a:srgbClr val="000000"/>
                          </a:solidFill>
                          <a:effectLst/>
                          <a:latin typeface="Calibri" charset="0"/>
                        </a:rPr>
                        <a:t>Participant 18</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charset="0"/>
                        </a:rPr>
                        <a:t>0.089</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charset="0"/>
                        </a:rPr>
                        <a:t>1.000</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C882"/>
                    </a:solidFill>
                  </a:tcPr>
                </a:tc>
                <a:tc>
                  <a:txBody>
                    <a:bodyPr/>
                    <a:lstStyle/>
                    <a:p>
                      <a:pPr algn="ctr" fontAlgn="b"/>
                      <a:r>
                        <a:rPr lang="en-US" sz="1400" b="0" i="0" u="none" strike="noStrike" dirty="0">
                          <a:solidFill>
                            <a:srgbClr val="000000"/>
                          </a:solidFill>
                          <a:effectLst/>
                          <a:latin typeface="Calibri" charset="0"/>
                        </a:rPr>
                        <a:t>1.000</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C882"/>
                    </a:solidFill>
                  </a:tcPr>
                </a:tc>
                <a:tc>
                  <a:txBody>
                    <a:bodyPr/>
                    <a:lstStyle/>
                    <a:p>
                      <a:pPr algn="ctr" fontAlgn="b"/>
                      <a:r>
                        <a:rPr lang="en-US" sz="1400" b="0" i="0" u="none" strike="noStrike">
                          <a:solidFill>
                            <a:srgbClr val="000000"/>
                          </a:solidFill>
                          <a:effectLst/>
                          <a:latin typeface="Calibri" charset="0"/>
                        </a:rPr>
                        <a:t>0.480</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charset="0"/>
                        </a:rPr>
                        <a:t>0.373</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charset="0"/>
                        </a:rPr>
                        <a:t>0.589</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8251">
                <a:tc>
                  <a:txBody>
                    <a:bodyPr/>
                    <a:lstStyle/>
                    <a:p>
                      <a:pPr algn="ctr" fontAlgn="b"/>
                      <a:r>
                        <a:rPr lang="en-US" sz="1200" b="0" i="0" u="none" strike="noStrike" dirty="0">
                          <a:solidFill>
                            <a:srgbClr val="000000"/>
                          </a:solidFill>
                          <a:effectLst/>
                          <a:latin typeface="Calibri" charset="0"/>
                        </a:rPr>
                        <a:t>Participant 19</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400" b="0" i="0" u="none" strike="noStrike">
                          <a:solidFill>
                            <a:srgbClr val="000000"/>
                          </a:solidFill>
                          <a:effectLst/>
                          <a:latin typeface="Calibri" charset="0"/>
                        </a:rPr>
                        <a:t>1.000</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C882"/>
                    </a:solidFill>
                  </a:tcPr>
                </a:tc>
                <a:tc>
                  <a:txBody>
                    <a:bodyPr/>
                    <a:lstStyle/>
                    <a:p>
                      <a:pPr algn="ctr" fontAlgn="b"/>
                      <a:r>
                        <a:rPr lang="en-US" sz="1400" b="0" i="0" u="none" strike="noStrike">
                          <a:solidFill>
                            <a:srgbClr val="000000"/>
                          </a:solidFill>
                          <a:effectLst/>
                          <a:latin typeface="Calibri" charset="0"/>
                        </a:rPr>
                        <a:t>1.000</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C882"/>
                    </a:solidFill>
                  </a:tcPr>
                </a:tc>
                <a:tc>
                  <a:txBody>
                    <a:bodyPr/>
                    <a:lstStyle/>
                    <a:p>
                      <a:pPr algn="ctr" fontAlgn="b"/>
                      <a:r>
                        <a:rPr lang="en-US" sz="1400" b="0" i="0" u="none" strike="noStrike">
                          <a:solidFill>
                            <a:srgbClr val="000000"/>
                          </a:solidFill>
                          <a:effectLst/>
                          <a:latin typeface="Calibri" charset="0"/>
                        </a:rPr>
                        <a:t>1.000</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C882"/>
                    </a:solidFill>
                  </a:tcPr>
                </a:tc>
                <a:tc>
                  <a:txBody>
                    <a:bodyPr/>
                    <a:lstStyle/>
                    <a:p>
                      <a:pPr algn="ctr" fontAlgn="b"/>
                      <a:r>
                        <a:rPr lang="en-US" sz="1400" b="0" i="0" u="none" strike="noStrike" dirty="0">
                          <a:solidFill>
                            <a:srgbClr val="000000"/>
                          </a:solidFill>
                          <a:effectLst/>
                          <a:latin typeface="Calibri" charset="0"/>
                        </a:rPr>
                        <a:t>0.157</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400" b="0" i="0" u="none" strike="noStrike">
                          <a:solidFill>
                            <a:srgbClr val="000000"/>
                          </a:solidFill>
                          <a:effectLst/>
                          <a:latin typeface="Calibri" charset="0"/>
                        </a:rPr>
                        <a:t>0.611</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400" b="0" i="0" u="none" strike="noStrike">
                          <a:solidFill>
                            <a:srgbClr val="000000"/>
                          </a:solidFill>
                          <a:effectLst/>
                          <a:latin typeface="Calibri" charset="0"/>
                        </a:rPr>
                        <a:t>0.754</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r>
              <a:tr h="218251">
                <a:tc>
                  <a:txBody>
                    <a:bodyPr/>
                    <a:lstStyle/>
                    <a:p>
                      <a:pPr algn="ctr" fontAlgn="b"/>
                      <a:r>
                        <a:rPr lang="en-US" sz="1200" b="0" i="0" u="none" strike="noStrike" dirty="0">
                          <a:solidFill>
                            <a:srgbClr val="000000"/>
                          </a:solidFill>
                          <a:effectLst/>
                          <a:latin typeface="Calibri" charset="0"/>
                        </a:rPr>
                        <a:t>Participant 20</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charset="0"/>
                        </a:rPr>
                        <a:t>0.673</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charset="0"/>
                        </a:rPr>
                        <a:t>1.000</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C882"/>
                    </a:solidFill>
                  </a:tcPr>
                </a:tc>
                <a:tc>
                  <a:txBody>
                    <a:bodyPr/>
                    <a:lstStyle/>
                    <a:p>
                      <a:pPr algn="ctr" fontAlgn="b"/>
                      <a:r>
                        <a:rPr lang="en-US" sz="1400" b="0" i="0" u="none" strike="noStrike" dirty="0">
                          <a:solidFill>
                            <a:srgbClr val="000000"/>
                          </a:solidFill>
                          <a:effectLst/>
                          <a:latin typeface="Calibri" charset="0"/>
                        </a:rPr>
                        <a:t>1.000</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C882"/>
                    </a:solidFill>
                  </a:tcPr>
                </a:tc>
                <a:tc>
                  <a:txBody>
                    <a:bodyPr/>
                    <a:lstStyle/>
                    <a:p>
                      <a:pPr algn="ctr" fontAlgn="b"/>
                      <a:r>
                        <a:rPr lang="en-US" sz="1400" b="0" i="0" u="none" strike="noStrike" dirty="0">
                          <a:solidFill>
                            <a:srgbClr val="000000"/>
                          </a:solidFill>
                          <a:effectLst/>
                          <a:latin typeface="Calibri" charset="0"/>
                        </a:rPr>
                        <a:t>0.662</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charset="0"/>
                        </a:rPr>
                        <a:t>0.041</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charset="0"/>
                        </a:rPr>
                        <a:t>0.675</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8251">
                <a:tc>
                  <a:txBody>
                    <a:bodyPr/>
                    <a:lstStyle/>
                    <a:p>
                      <a:pPr algn="ctr" fontAlgn="b"/>
                      <a:r>
                        <a:rPr lang="en-US" sz="1200" b="0" i="0" u="none" strike="noStrike" dirty="0">
                          <a:solidFill>
                            <a:srgbClr val="000000"/>
                          </a:solidFill>
                          <a:effectLst/>
                          <a:latin typeface="Calibri" charset="0"/>
                        </a:rPr>
                        <a:t>Participant 21</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400" b="0" i="0" u="none" strike="noStrike">
                          <a:solidFill>
                            <a:srgbClr val="000000"/>
                          </a:solidFill>
                          <a:effectLst/>
                          <a:latin typeface="Calibri" charset="0"/>
                        </a:rPr>
                        <a:t>1.000</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C882"/>
                    </a:solidFill>
                  </a:tcPr>
                </a:tc>
                <a:tc>
                  <a:txBody>
                    <a:bodyPr/>
                    <a:lstStyle/>
                    <a:p>
                      <a:pPr algn="ctr" fontAlgn="b"/>
                      <a:r>
                        <a:rPr lang="en-US" sz="1400" b="0" i="0" u="none" strike="noStrike">
                          <a:solidFill>
                            <a:srgbClr val="000000"/>
                          </a:solidFill>
                          <a:effectLst/>
                          <a:latin typeface="Calibri" charset="0"/>
                        </a:rPr>
                        <a:t>1.000</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C882"/>
                    </a:solidFill>
                  </a:tcPr>
                </a:tc>
                <a:tc>
                  <a:txBody>
                    <a:bodyPr/>
                    <a:lstStyle/>
                    <a:p>
                      <a:pPr algn="ctr" fontAlgn="b"/>
                      <a:r>
                        <a:rPr lang="en-US" sz="1400" b="0" i="0" u="none" strike="noStrike" dirty="0">
                          <a:solidFill>
                            <a:srgbClr val="000000"/>
                          </a:solidFill>
                          <a:effectLst/>
                          <a:latin typeface="Calibri" charset="0"/>
                        </a:rPr>
                        <a:t>1.000</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C882"/>
                    </a:solidFill>
                  </a:tcPr>
                </a:tc>
                <a:tc>
                  <a:txBody>
                    <a:bodyPr/>
                    <a:lstStyle/>
                    <a:p>
                      <a:pPr algn="ctr" fontAlgn="b"/>
                      <a:r>
                        <a:rPr lang="en-US" sz="1400" b="0" i="0" u="none" strike="noStrike" dirty="0">
                          <a:solidFill>
                            <a:srgbClr val="000000"/>
                          </a:solidFill>
                          <a:effectLst/>
                          <a:latin typeface="Calibri" charset="0"/>
                        </a:rPr>
                        <a:t>0.662</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400" b="0" i="0" u="none" strike="noStrike">
                          <a:solidFill>
                            <a:srgbClr val="000000"/>
                          </a:solidFill>
                          <a:effectLst/>
                          <a:latin typeface="Calibri" charset="0"/>
                        </a:rPr>
                        <a:t>0.635</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400" b="0" i="0" u="none" strike="noStrike">
                          <a:solidFill>
                            <a:srgbClr val="000000"/>
                          </a:solidFill>
                          <a:effectLst/>
                          <a:latin typeface="Calibri" charset="0"/>
                        </a:rPr>
                        <a:t>0.859</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r>
              <a:tr h="218251">
                <a:tc>
                  <a:txBody>
                    <a:bodyPr/>
                    <a:lstStyle/>
                    <a:p>
                      <a:pPr algn="ctr" fontAlgn="b"/>
                      <a:r>
                        <a:rPr lang="en-US" sz="1200" b="0" i="0" u="none" strike="noStrike" dirty="0">
                          <a:solidFill>
                            <a:srgbClr val="000000"/>
                          </a:solidFill>
                          <a:effectLst/>
                          <a:latin typeface="Calibri" charset="0"/>
                        </a:rPr>
                        <a:t>Participant 22</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charset="0"/>
                        </a:rPr>
                        <a:t>0.750</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charset="0"/>
                        </a:rPr>
                        <a:t>1.000</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C882"/>
                    </a:solidFill>
                  </a:tcPr>
                </a:tc>
                <a:tc>
                  <a:txBody>
                    <a:bodyPr/>
                    <a:lstStyle/>
                    <a:p>
                      <a:pPr algn="ctr" fontAlgn="b"/>
                      <a:r>
                        <a:rPr lang="en-US" sz="1400" b="0" i="0" u="none" strike="noStrike">
                          <a:solidFill>
                            <a:srgbClr val="000000"/>
                          </a:solidFill>
                          <a:effectLst/>
                          <a:latin typeface="Calibri" charset="0"/>
                        </a:rPr>
                        <a:t>1.000</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C882"/>
                    </a:solidFill>
                  </a:tcPr>
                </a:tc>
                <a:tc>
                  <a:txBody>
                    <a:bodyPr/>
                    <a:lstStyle/>
                    <a:p>
                      <a:pPr algn="ctr" fontAlgn="b"/>
                      <a:r>
                        <a:rPr lang="en-US" sz="1400" b="0" i="0" u="none" strike="noStrike" dirty="0">
                          <a:solidFill>
                            <a:srgbClr val="000000"/>
                          </a:solidFill>
                          <a:effectLst/>
                          <a:latin typeface="Calibri" charset="0"/>
                        </a:rPr>
                        <a:t>0.219</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charset="0"/>
                        </a:rPr>
                        <a:t>0.452</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charset="0"/>
                        </a:rPr>
                        <a:t>0.684</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8251">
                <a:tc>
                  <a:txBody>
                    <a:bodyPr/>
                    <a:lstStyle/>
                    <a:p>
                      <a:pPr algn="ctr" fontAlgn="b"/>
                      <a:r>
                        <a:rPr lang="en-US" sz="1200" b="0" i="0" u="none" strike="noStrike" dirty="0">
                          <a:solidFill>
                            <a:srgbClr val="000000"/>
                          </a:solidFill>
                          <a:effectLst/>
                          <a:latin typeface="Calibri" charset="0"/>
                        </a:rPr>
                        <a:t>Participant 23</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400" b="0" i="0" u="none" strike="noStrike">
                          <a:solidFill>
                            <a:srgbClr val="000000"/>
                          </a:solidFill>
                          <a:effectLst/>
                          <a:latin typeface="Calibri" charset="0"/>
                        </a:rPr>
                        <a:t>0.018</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400" b="0" i="0" u="none" strike="noStrike">
                          <a:solidFill>
                            <a:srgbClr val="000000"/>
                          </a:solidFill>
                          <a:effectLst/>
                          <a:latin typeface="Calibri" charset="0"/>
                        </a:rPr>
                        <a:t>0.333</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400" b="0" i="0" u="none" strike="noStrike">
                          <a:solidFill>
                            <a:srgbClr val="000000"/>
                          </a:solidFill>
                          <a:effectLst/>
                          <a:latin typeface="Calibri" charset="0"/>
                        </a:rPr>
                        <a:t>1.000</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C882"/>
                    </a:solidFill>
                  </a:tcPr>
                </a:tc>
                <a:tc>
                  <a:txBody>
                    <a:bodyPr/>
                    <a:lstStyle/>
                    <a:p>
                      <a:pPr algn="ctr" fontAlgn="b"/>
                      <a:r>
                        <a:rPr lang="en-US" sz="1400" b="0" i="0" u="none" strike="noStrike" dirty="0">
                          <a:solidFill>
                            <a:srgbClr val="000000"/>
                          </a:solidFill>
                          <a:effectLst/>
                          <a:latin typeface="Calibri" charset="0"/>
                        </a:rPr>
                        <a:t>0.459</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400" b="0" i="0" u="none" strike="noStrike" dirty="0">
                          <a:solidFill>
                            <a:srgbClr val="000000"/>
                          </a:solidFill>
                          <a:effectLst/>
                          <a:latin typeface="Calibri" charset="0"/>
                        </a:rPr>
                        <a:t>0.581</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1400" b="0" i="0" u="none" strike="noStrike" dirty="0">
                          <a:solidFill>
                            <a:srgbClr val="000000"/>
                          </a:solidFill>
                          <a:effectLst/>
                          <a:latin typeface="Calibri" charset="0"/>
                        </a:rPr>
                        <a:t>0.478</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r>
              <a:tr h="338216">
                <a:tc>
                  <a:txBody>
                    <a:bodyPr/>
                    <a:lstStyle/>
                    <a:p>
                      <a:pPr algn="ctr" fontAlgn="ctr"/>
                      <a:r>
                        <a:rPr lang="en-US" sz="1100" b="1" i="0" u="none" strike="noStrike" dirty="0">
                          <a:solidFill>
                            <a:srgbClr val="FFFFFF"/>
                          </a:solidFill>
                          <a:effectLst/>
                          <a:latin typeface="Calibri" charset="0"/>
                        </a:rPr>
                        <a:t>Average Normalized Rank for Submission</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A22E"/>
                    </a:solidFill>
                  </a:tcPr>
                </a:tc>
                <a:tc>
                  <a:txBody>
                    <a:bodyPr/>
                    <a:lstStyle/>
                    <a:p>
                      <a:pPr algn="ctr" fontAlgn="ctr"/>
                      <a:r>
                        <a:rPr lang="en-US" sz="1600" b="1" i="0" u="none" strike="noStrike" dirty="0">
                          <a:solidFill>
                            <a:srgbClr val="FFFFFF"/>
                          </a:solidFill>
                          <a:effectLst/>
                          <a:latin typeface="Calibri" charset="0"/>
                        </a:rPr>
                        <a:t>0.321</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A22E"/>
                    </a:solidFill>
                  </a:tcPr>
                </a:tc>
                <a:tc>
                  <a:txBody>
                    <a:bodyPr/>
                    <a:lstStyle/>
                    <a:p>
                      <a:pPr algn="ctr" fontAlgn="ctr"/>
                      <a:r>
                        <a:rPr lang="en-US" sz="1600" b="1" i="0" u="none" strike="noStrike" dirty="0">
                          <a:solidFill>
                            <a:srgbClr val="FFFFFF"/>
                          </a:solidFill>
                          <a:effectLst/>
                          <a:latin typeface="Calibri" charset="0"/>
                        </a:rPr>
                        <a:t>0.857</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A22E"/>
                    </a:solidFill>
                  </a:tcPr>
                </a:tc>
                <a:tc>
                  <a:txBody>
                    <a:bodyPr/>
                    <a:lstStyle/>
                    <a:p>
                      <a:pPr algn="ctr" fontAlgn="ctr"/>
                      <a:r>
                        <a:rPr lang="en-US" sz="1600" b="1" i="0" u="none" strike="noStrike" dirty="0">
                          <a:solidFill>
                            <a:srgbClr val="FFFFFF"/>
                          </a:solidFill>
                          <a:effectLst/>
                          <a:latin typeface="Calibri" charset="0"/>
                        </a:rPr>
                        <a:t>0.957</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A22E"/>
                    </a:solidFill>
                  </a:tcPr>
                </a:tc>
                <a:tc>
                  <a:txBody>
                    <a:bodyPr/>
                    <a:lstStyle/>
                    <a:p>
                      <a:pPr algn="ctr" fontAlgn="ctr"/>
                      <a:r>
                        <a:rPr lang="en-US" sz="1600" b="1" i="0" u="none" strike="noStrike" dirty="0">
                          <a:solidFill>
                            <a:srgbClr val="FFFFFF"/>
                          </a:solidFill>
                          <a:effectLst/>
                          <a:latin typeface="Calibri" charset="0"/>
                        </a:rPr>
                        <a:t>0.352</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A22E"/>
                    </a:solidFill>
                  </a:tcPr>
                </a:tc>
                <a:tc>
                  <a:txBody>
                    <a:bodyPr/>
                    <a:lstStyle/>
                    <a:p>
                      <a:pPr algn="ctr" fontAlgn="ctr"/>
                      <a:r>
                        <a:rPr lang="en-US" sz="1600" b="1" i="0" u="none" strike="noStrike" dirty="0">
                          <a:solidFill>
                            <a:srgbClr val="FFFFFF"/>
                          </a:solidFill>
                          <a:effectLst/>
                          <a:latin typeface="Calibri" charset="0"/>
                        </a:rPr>
                        <a:t>0.345</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A22E"/>
                    </a:solidFill>
                  </a:tcPr>
                </a:tc>
                <a:tc>
                  <a:txBody>
                    <a:bodyPr/>
                    <a:lstStyle/>
                    <a:p>
                      <a:pPr algn="ctr" fontAlgn="ctr"/>
                      <a:r>
                        <a:rPr lang="en-US" sz="1600" b="1" i="0" u="none" strike="noStrike" dirty="0">
                          <a:solidFill>
                            <a:srgbClr val="FFFFFF"/>
                          </a:solidFill>
                          <a:effectLst/>
                          <a:latin typeface="Calibri" charset="0"/>
                        </a:rPr>
                        <a:t>0.566</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A22E"/>
                    </a:solidFill>
                  </a:tcPr>
                </a:tc>
              </a:tr>
              <a:tr h="299975">
                <a:tc>
                  <a:txBody>
                    <a:bodyPr/>
                    <a:lstStyle/>
                    <a:p>
                      <a:pPr algn="ctr" fontAlgn="ctr"/>
                      <a:r>
                        <a:rPr lang="en-US" sz="1100" b="1" i="0" u="none" strike="noStrike" dirty="0" smtClean="0">
                          <a:solidFill>
                            <a:srgbClr val="FFFFFF"/>
                          </a:solidFill>
                          <a:effectLst/>
                          <a:latin typeface="Calibri" charset="0"/>
                        </a:rPr>
                        <a:t>Score</a:t>
                      </a:r>
                      <a:endParaRPr lang="en-US" sz="1100" b="1" i="0" u="none" strike="noStrike" dirty="0">
                        <a:solidFill>
                          <a:srgbClr val="FFFFFF"/>
                        </a:solidFill>
                        <a:effectLst/>
                        <a:latin typeface="Calibri" charset="0"/>
                      </a:endParaRP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A22E"/>
                    </a:solidFill>
                  </a:tcPr>
                </a:tc>
                <a:tc>
                  <a:txBody>
                    <a:bodyPr/>
                    <a:lstStyle/>
                    <a:p>
                      <a:pPr algn="ctr" fontAlgn="ctr"/>
                      <a:r>
                        <a:rPr lang="en-US" sz="1800" b="1" i="0" u="none" strike="noStrike" dirty="0">
                          <a:solidFill>
                            <a:srgbClr val="FFFFFF"/>
                          </a:solidFill>
                          <a:effectLst/>
                          <a:latin typeface="Calibri" charset="0"/>
                        </a:rPr>
                        <a:t>1</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A22E"/>
                    </a:solidFill>
                  </a:tcPr>
                </a:tc>
                <a:tc>
                  <a:txBody>
                    <a:bodyPr/>
                    <a:lstStyle/>
                    <a:p>
                      <a:pPr algn="ctr" fontAlgn="ctr"/>
                      <a:r>
                        <a:rPr lang="en-US" sz="1800" b="1" i="0" u="none" strike="noStrike" dirty="0">
                          <a:solidFill>
                            <a:srgbClr val="FFFFFF"/>
                          </a:solidFill>
                          <a:effectLst/>
                          <a:latin typeface="Calibri" charset="0"/>
                        </a:rPr>
                        <a:t>4</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A22E"/>
                    </a:solidFill>
                  </a:tcPr>
                </a:tc>
                <a:tc>
                  <a:txBody>
                    <a:bodyPr/>
                    <a:lstStyle/>
                    <a:p>
                      <a:pPr algn="ctr" fontAlgn="ctr"/>
                      <a:r>
                        <a:rPr lang="en-US" sz="1800" b="1" i="0" u="none" strike="noStrike" dirty="0">
                          <a:solidFill>
                            <a:srgbClr val="FFFFFF"/>
                          </a:solidFill>
                          <a:effectLst/>
                          <a:latin typeface="Calibri" charset="0"/>
                        </a:rPr>
                        <a:t>5</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A22E"/>
                    </a:solidFill>
                  </a:tcPr>
                </a:tc>
                <a:tc>
                  <a:txBody>
                    <a:bodyPr/>
                    <a:lstStyle/>
                    <a:p>
                      <a:pPr algn="ctr" fontAlgn="ctr"/>
                      <a:r>
                        <a:rPr lang="en-US" sz="1800" b="1" i="0" u="none" strike="noStrike" dirty="0">
                          <a:solidFill>
                            <a:srgbClr val="FFFFFF"/>
                          </a:solidFill>
                          <a:effectLst/>
                          <a:latin typeface="Calibri" charset="0"/>
                        </a:rPr>
                        <a:t>3</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A22E"/>
                    </a:solidFill>
                  </a:tcPr>
                </a:tc>
                <a:tc>
                  <a:txBody>
                    <a:bodyPr/>
                    <a:lstStyle/>
                    <a:p>
                      <a:pPr algn="ctr" fontAlgn="ctr"/>
                      <a:r>
                        <a:rPr lang="en-US" sz="1800" b="1" i="0" u="none" strike="noStrike" dirty="0">
                          <a:solidFill>
                            <a:srgbClr val="FFFFFF"/>
                          </a:solidFill>
                          <a:effectLst/>
                          <a:latin typeface="Calibri" charset="0"/>
                        </a:rPr>
                        <a:t>2</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A22E"/>
                    </a:solidFill>
                  </a:tcPr>
                </a:tc>
                <a:tc>
                  <a:txBody>
                    <a:bodyPr/>
                    <a:lstStyle/>
                    <a:p>
                      <a:pPr algn="ctr" fontAlgn="ctr"/>
                      <a:r>
                        <a:rPr lang="en-US" sz="800" b="1" i="0" u="none" strike="noStrike" dirty="0">
                          <a:solidFill>
                            <a:srgbClr val="FFFFFF"/>
                          </a:solidFill>
                          <a:effectLst/>
                          <a:latin typeface="Calibri" charset="0"/>
                        </a:rPr>
                        <a:t> </a:t>
                      </a:r>
                    </a:p>
                  </a:txBody>
                  <a:tcPr marL="8449" marR="8449" marT="84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A22E"/>
                    </a:solidFill>
                  </a:tcPr>
                </a:tc>
              </a:tr>
            </a:tbl>
          </a:graphicData>
        </a:graphic>
      </p:graphicFrame>
      <p:sp>
        <p:nvSpPr>
          <p:cNvPr id="14" name="Frame 13"/>
          <p:cNvSpPr/>
          <p:nvPr/>
        </p:nvSpPr>
        <p:spPr>
          <a:xfrm>
            <a:off x="870868" y="3681663"/>
            <a:ext cx="10464707" cy="240632"/>
          </a:xfrm>
          <a:prstGeom prst="fram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 name="Frame 23"/>
          <p:cNvSpPr/>
          <p:nvPr/>
        </p:nvSpPr>
        <p:spPr>
          <a:xfrm>
            <a:off x="863646" y="4117347"/>
            <a:ext cx="10464707" cy="240632"/>
          </a:xfrm>
          <a:prstGeom prst="fram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5" name="Frame 24"/>
          <p:cNvSpPr/>
          <p:nvPr/>
        </p:nvSpPr>
        <p:spPr>
          <a:xfrm>
            <a:off x="863645" y="5204072"/>
            <a:ext cx="10464707" cy="240632"/>
          </a:xfrm>
          <a:prstGeom prst="fram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099116799"/>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75" y="89574"/>
            <a:ext cx="8870632" cy="465707"/>
          </a:xfrm>
        </p:spPr>
        <p:txBody>
          <a:bodyPr>
            <a:noAutofit/>
          </a:bodyPr>
          <a:lstStyle/>
          <a:p>
            <a:r>
              <a:rPr lang="en-US" sz="3600" b="1" dirty="0" smtClean="0">
                <a:latin typeface="Gill Sans SemiBold" charset="0"/>
                <a:ea typeface="Gill Sans SemiBold" charset="0"/>
                <a:cs typeface="Gill Sans SemiBold" charset="0"/>
              </a:rPr>
              <a:t>How the participant predictions compare</a:t>
            </a:r>
            <a:endParaRPr lang="en-US" sz="3600" b="1" dirty="0">
              <a:latin typeface="Gill Sans SemiBold" charset="0"/>
              <a:ea typeface="Gill Sans SemiBold" charset="0"/>
              <a:cs typeface="Gill Sans SemiBold" charset="0"/>
            </a:endParaRPr>
          </a:p>
        </p:txBody>
      </p:sp>
      <p:sp>
        <p:nvSpPr>
          <p:cNvPr id="4" name="Text Placeholder 3"/>
          <p:cNvSpPr>
            <a:spLocks noGrp="1"/>
          </p:cNvSpPr>
          <p:nvPr>
            <p:ph type="body" sz="half" idx="2"/>
          </p:nvPr>
        </p:nvSpPr>
        <p:spPr>
          <a:xfrm>
            <a:off x="101286" y="1774018"/>
            <a:ext cx="5276830" cy="4444482"/>
          </a:xfrm>
        </p:spPr>
        <p:txBody>
          <a:bodyPr>
            <a:normAutofit/>
          </a:bodyPr>
          <a:lstStyle/>
          <a:p>
            <a:r>
              <a:rPr lang="en-US" sz="3200" dirty="0" smtClean="0">
                <a:latin typeface="Gill Sans Light" charset="0"/>
                <a:ea typeface="Gill Sans Light" charset="0"/>
                <a:cs typeface="Gill Sans Light" charset="0"/>
              </a:rPr>
              <a:t>Best predicted participant</a:t>
            </a:r>
          </a:p>
          <a:p>
            <a:pPr marL="914400" lvl="1" indent="-457200">
              <a:buFont typeface="Arial" charset="0"/>
              <a:buChar char="•"/>
            </a:pPr>
            <a:r>
              <a:rPr lang="en-US" sz="2800" dirty="0" smtClean="0">
                <a:latin typeface="Gill Sans Light" charset="0"/>
                <a:ea typeface="Gill Sans Light" charset="0"/>
                <a:cs typeface="Gill Sans Light" charset="0"/>
              </a:rPr>
              <a:t>Participant 14*</a:t>
            </a:r>
          </a:p>
          <a:p>
            <a:pPr lvl="1"/>
            <a:endParaRPr lang="en-US" sz="2800" dirty="0" smtClean="0">
              <a:latin typeface="Gill Sans Light" charset="0"/>
              <a:ea typeface="Gill Sans Light" charset="0"/>
              <a:cs typeface="Gill Sans Light" charset="0"/>
            </a:endParaRPr>
          </a:p>
          <a:p>
            <a:pPr lvl="1"/>
            <a:endParaRPr lang="en-US" sz="2800" dirty="0">
              <a:latin typeface="Gill Sans Light" charset="0"/>
              <a:ea typeface="Gill Sans Light" charset="0"/>
              <a:cs typeface="Gill Sans Light" charset="0"/>
            </a:endParaRPr>
          </a:p>
          <a:p>
            <a:r>
              <a:rPr lang="en-US" sz="3200" dirty="0" smtClean="0">
                <a:latin typeface="Gill Sans Light" charset="0"/>
                <a:ea typeface="Gill Sans Light" charset="0"/>
                <a:cs typeface="Gill Sans Light" charset="0"/>
              </a:rPr>
              <a:t>Worst predicted participants </a:t>
            </a:r>
          </a:p>
          <a:p>
            <a:pPr marL="914400" lvl="1" indent="-457200">
              <a:buFont typeface="Arial" charset="0"/>
              <a:buChar char="•"/>
            </a:pPr>
            <a:r>
              <a:rPr lang="en-US" sz="2800" dirty="0" smtClean="0">
                <a:latin typeface="Gill Sans Light" charset="0"/>
                <a:ea typeface="Gill Sans Light" charset="0"/>
                <a:cs typeface="Gill Sans Light" charset="0"/>
              </a:rPr>
              <a:t>Participant 16</a:t>
            </a:r>
          </a:p>
          <a:p>
            <a:pPr marL="914400" lvl="1" indent="-457200">
              <a:buFont typeface="Arial" charset="0"/>
              <a:buChar char="•"/>
            </a:pPr>
            <a:r>
              <a:rPr lang="en-US" sz="2800" dirty="0" smtClean="0">
                <a:latin typeface="Gill Sans Light" charset="0"/>
                <a:ea typeface="Gill Sans Light" charset="0"/>
                <a:cs typeface="Gill Sans Light" charset="0"/>
              </a:rPr>
              <a:t>Participant 21</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00817" y="89574"/>
            <a:ext cx="2447778" cy="367670"/>
          </a:xfrm>
          <a:prstGeom prst="rect">
            <a:avLst/>
          </a:prstGeom>
        </p:spPr>
      </p:pic>
      <p:sp>
        <p:nvSpPr>
          <p:cNvPr id="7" name="Rectangle 6"/>
          <p:cNvSpPr/>
          <p:nvPr/>
        </p:nvSpPr>
        <p:spPr>
          <a:xfrm>
            <a:off x="0" y="6531429"/>
            <a:ext cx="12192000" cy="32657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p:cNvCxnSpPr/>
          <p:nvPr/>
        </p:nvCxnSpPr>
        <p:spPr>
          <a:xfrm>
            <a:off x="-11875" y="471312"/>
            <a:ext cx="1134745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pic>
        <p:nvPicPr>
          <p:cNvPr id="9" name="Content Placeholder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64905" y="89574"/>
            <a:ext cx="511384" cy="345659"/>
          </a:xfrm>
          <a:prstGeom prst="rect">
            <a:avLst/>
          </a:prstGeom>
        </p:spPr>
      </p:pic>
      <p:pic>
        <p:nvPicPr>
          <p:cNvPr id="22" name="Picture 21"/>
          <p:cNvPicPr>
            <a:picLocks noChangeAspect="1"/>
          </p:cNvPicPr>
          <p:nvPr/>
        </p:nvPicPr>
        <p:blipFill>
          <a:blip r:embed="rId5"/>
          <a:stretch>
            <a:fillRect/>
          </a:stretch>
        </p:blipFill>
        <p:spPr>
          <a:xfrm>
            <a:off x="4952175" y="745959"/>
            <a:ext cx="7100050" cy="5281863"/>
          </a:xfrm>
          <a:prstGeom prst="rect">
            <a:avLst/>
          </a:prstGeom>
        </p:spPr>
      </p:pic>
    </p:spTree>
    <p:extLst>
      <p:ext uri="{BB962C8B-B14F-4D97-AF65-F5344CB8AC3E}">
        <p14:creationId xmlns:p14="http://schemas.microsoft.com/office/powerpoint/2010/main" val="1504595020"/>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89"/>
            <a:ext cx="8884507" cy="478302"/>
          </a:xfrm>
        </p:spPr>
        <p:txBody>
          <a:bodyPr>
            <a:noAutofit/>
          </a:bodyPr>
          <a:lstStyle/>
          <a:p>
            <a:r>
              <a:rPr lang="en-US" sz="3200" b="1" dirty="0" smtClean="0">
                <a:latin typeface="Gill Sans SemiBold" charset="0"/>
                <a:ea typeface="Gill Sans SemiBold" charset="0"/>
                <a:cs typeface="Gill Sans SemiBold" charset="0"/>
              </a:rPr>
              <a:t>Participant info. ranked by submissions</a:t>
            </a:r>
            <a:endParaRPr lang="en-US" sz="3200" b="1" dirty="0">
              <a:latin typeface="Gill Sans SemiBold" charset="0"/>
              <a:ea typeface="Gill Sans SemiBold" charset="0"/>
              <a:cs typeface="Gill Sans SemiBold" charset="0"/>
            </a:endParaRPr>
          </a:p>
        </p:txBody>
      </p:sp>
      <p:sp>
        <p:nvSpPr>
          <p:cNvPr id="4" name="Rectangle 3"/>
          <p:cNvSpPr/>
          <p:nvPr/>
        </p:nvSpPr>
        <p:spPr>
          <a:xfrm>
            <a:off x="0" y="6531429"/>
            <a:ext cx="12192000" cy="32657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p:nvPr/>
        </p:nvCxnSpPr>
        <p:spPr>
          <a:xfrm>
            <a:off x="-11875" y="471312"/>
            <a:ext cx="1134745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00817" y="89574"/>
            <a:ext cx="2447778" cy="367670"/>
          </a:xfrm>
          <a:prstGeom prst="rect">
            <a:avLst/>
          </a:prstGeom>
        </p:spPr>
      </p:pic>
      <p:pic>
        <p:nvPicPr>
          <p:cNvPr id="11" name="Content Placeholder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64905" y="89574"/>
            <a:ext cx="511384" cy="345659"/>
          </a:xfrm>
          <a:prstGeom prst="rect">
            <a:avLst/>
          </a:prstGeom>
        </p:spPr>
      </p:pic>
      <p:graphicFrame>
        <p:nvGraphicFramePr>
          <p:cNvPr id="5" name="Table 4"/>
          <p:cNvGraphicFramePr>
            <a:graphicFrameLocks noGrp="1"/>
          </p:cNvGraphicFramePr>
          <p:nvPr>
            <p:extLst>
              <p:ext uri="{D42A27DB-BD31-4B8C-83A1-F6EECF244321}">
                <p14:modId xmlns:p14="http://schemas.microsoft.com/office/powerpoint/2010/main" val="1096572696"/>
              </p:ext>
            </p:extLst>
          </p:nvPr>
        </p:nvGraphicFramePr>
        <p:xfrm>
          <a:off x="132347" y="485382"/>
          <a:ext cx="11943943" cy="6064132"/>
        </p:xfrm>
        <a:graphic>
          <a:graphicData uri="http://schemas.openxmlformats.org/drawingml/2006/table">
            <a:tbl>
              <a:tblPr/>
              <a:tblGrid>
                <a:gridCol w="761670"/>
                <a:gridCol w="809276"/>
                <a:gridCol w="828320"/>
                <a:gridCol w="761670"/>
                <a:gridCol w="1247236"/>
                <a:gridCol w="1247236"/>
                <a:gridCol w="1247236"/>
                <a:gridCol w="1247236"/>
                <a:gridCol w="828320"/>
                <a:gridCol w="828320"/>
                <a:gridCol w="2137423"/>
              </a:tblGrid>
              <a:tr h="287491">
                <a:tc>
                  <a:txBody>
                    <a:bodyPr/>
                    <a:lstStyle/>
                    <a:p>
                      <a:pPr algn="ctr" fontAlgn="ctr"/>
                      <a:r>
                        <a:rPr lang="en-US" sz="900" b="1" i="0" u="none" strike="noStrike" dirty="0">
                          <a:solidFill>
                            <a:srgbClr val="FFFFFF"/>
                          </a:solidFill>
                          <a:effectLst/>
                          <a:latin typeface="Calibri" charset="0"/>
                        </a:rPr>
                        <a:t>Normalized Ranking</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A22E"/>
                    </a:solidFill>
                  </a:tcPr>
                </a:tc>
                <a:tc>
                  <a:txBody>
                    <a:bodyPr/>
                    <a:lstStyle/>
                    <a:p>
                      <a:pPr algn="ctr" fontAlgn="ctr"/>
                      <a:r>
                        <a:rPr lang="en-US" sz="1200" b="1" i="0" u="none" strike="noStrike" dirty="0">
                          <a:solidFill>
                            <a:srgbClr val="FFFFFF"/>
                          </a:solidFill>
                          <a:effectLst/>
                          <a:latin typeface="Calibri" charset="0"/>
                        </a:rPr>
                        <a:t>Profile</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A22E"/>
                    </a:solidFill>
                  </a:tcPr>
                </a:tc>
                <a:tc>
                  <a:txBody>
                    <a:bodyPr/>
                    <a:lstStyle/>
                    <a:p>
                      <a:pPr algn="ctr" fontAlgn="ctr"/>
                      <a:r>
                        <a:rPr lang="en-US" sz="1200" b="1" i="0" u="none" strike="noStrike" dirty="0">
                          <a:solidFill>
                            <a:srgbClr val="FFFFFF"/>
                          </a:solidFill>
                          <a:effectLst/>
                          <a:latin typeface="Calibri" charset="0"/>
                        </a:rPr>
                        <a:t>Blood type</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A22E"/>
                    </a:solidFill>
                  </a:tcPr>
                </a:tc>
                <a:tc>
                  <a:txBody>
                    <a:bodyPr/>
                    <a:lstStyle/>
                    <a:p>
                      <a:pPr algn="ctr" fontAlgn="ctr"/>
                      <a:r>
                        <a:rPr lang="en-US" sz="1200" b="1" i="0" u="none" strike="noStrike" dirty="0">
                          <a:solidFill>
                            <a:srgbClr val="FFFFFF"/>
                          </a:solidFill>
                          <a:effectLst/>
                          <a:latin typeface="Calibri" charset="0"/>
                        </a:rPr>
                        <a:t>Left eye</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A22E"/>
                    </a:solidFill>
                  </a:tcPr>
                </a:tc>
                <a:tc>
                  <a:txBody>
                    <a:bodyPr/>
                    <a:lstStyle/>
                    <a:p>
                      <a:pPr algn="ctr" fontAlgn="ctr"/>
                      <a:r>
                        <a:rPr lang="en-US" sz="1200" b="1" i="0" u="none" strike="noStrike" dirty="0">
                          <a:solidFill>
                            <a:srgbClr val="FFFFFF"/>
                          </a:solidFill>
                          <a:effectLst/>
                          <a:latin typeface="Calibri" charset="0"/>
                        </a:rPr>
                        <a:t>Maternal grandmother</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A22E"/>
                    </a:solidFill>
                  </a:tcPr>
                </a:tc>
                <a:tc>
                  <a:txBody>
                    <a:bodyPr/>
                    <a:lstStyle/>
                    <a:p>
                      <a:pPr algn="ctr" fontAlgn="ctr"/>
                      <a:r>
                        <a:rPr lang="en-US" sz="1200" b="1" i="0" u="none" strike="noStrike" dirty="0">
                          <a:solidFill>
                            <a:srgbClr val="FFFFFF"/>
                          </a:solidFill>
                          <a:effectLst/>
                          <a:latin typeface="Calibri" charset="0"/>
                        </a:rPr>
                        <a:t>Paternal grandmother</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A22E"/>
                    </a:solidFill>
                  </a:tcPr>
                </a:tc>
                <a:tc>
                  <a:txBody>
                    <a:bodyPr/>
                    <a:lstStyle/>
                    <a:p>
                      <a:pPr algn="ctr" fontAlgn="ctr"/>
                      <a:r>
                        <a:rPr lang="en-US" sz="1200" b="1" i="0" u="none" strike="noStrike" dirty="0">
                          <a:solidFill>
                            <a:srgbClr val="FFFFFF"/>
                          </a:solidFill>
                          <a:effectLst/>
                          <a:latin typeface="Calibri" charset="0"/>
                        </a:rPr>
                        <a:t>Paternal grandfather</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A22E"/>
                    </a:solidFill>
                  </a:tcPr>
                </a:tc>
                <a:tc>
                  <a:txBody>
                    <a:bodyPr/>
                    <a:lstStyle/>
                    <a:p>
                      <a:pPr algn="ctr" fontAlgn="ctr"/>
                      <a:r>
                        <a:rPr lang="en-US" sz="1200" b="1" i="0" u="none" strike="noStrike" dirty="0">
                          <a:solidFill>
                            <a:srgbClr val="FFFFFF"/>
                          </a:solidFill>
                          <a:effectLst/>
                          <a:latin typeface="Calibri" charset="0"/>
                        </a:rPr>
                        <a:t>Maternal grandfather</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A22E"/>
                    </a:solidFill>
                  </a:tcPr>
                </a:tc>
                <a:tc>
                  <a:txBody>
                    <a:bodyPr/>
                    <a:lstStyle/>
                    <a:p>
                      <a:pPr algn="ctr" fontAlgn="ctr"/>
                      <a:r>
                        <a:rPr lang="en-US" sz="1200" b="1" i="0" u="none" strike="noStrike" dirty="0">
                          <a:solidFill>
                            <a:srgbClr val="FFFFFF"/>
                          </a:solidFill>
                          <a:effectLst/>
                          <a:latin typeface="Calibri" charset="0"/>
                        </a:rPr>
                        <a:t>Age</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A22E"/>
                    </a:solidFill>
                  </a:tcPr>
                </a:tc>
                <a:tc>
                  <a:txBody>
                    <a:bodyPr/>
                    <a:lstStyle/>
                    <a:p>
                      <a:pPr algn="ctr" fontAlgn="ctr"/>
                      <a:r>
                        <a:rPr lang="en-US" sz="1200" b="1" i="0" u="none" strike="noStrike" dirty="0">
                          <a:solidFill>
                            <a:srgbClr val="FFFFFF"/>
                          </a:solidFill>
                          <a:effectLst/>
                          <a:latin typeface="Calibri" charset="0"/>
                        </a:rPr>
                        <a:t>Sex/Gender</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A22E"/>
                    </a:solidFill>
                  </a:tcPr>
                </a:tc>
                <a:tc>
                  <a:txBody>
                    <a:bodyPr/>
                    <a:lstStyle/>
                    <a:p>
                      <a:pPr algn="ctr" fontAlgn="ctr"/>
                      <a:r>
                        <a:rPr lang="en-US" sz="1200" b="1" i="0" u="none" strike="noStrike" dirty="0">
                          <a:solidFill>
                            <a:srgbClr val="FFFFFF"/>
                          </a:solidFill>
                          <a:effectLst/>
                          <a:latin typeface="Calibri" charset="0"/>
                        </a:rPr>
                        <a:t>Race/Ethnicity</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A22E"/>
                    </a:solidFill>
                  </a:tcPr>
                </a:tc>
              </a:tr>
              <a:tr h="287491">
                <a:tc>
                  <a:txBody>
                    <a:bodyPr/>
                    <a:lstStyle/>
                    <a:p>
                      <a:pPr algn="ctr" fontAlgn="ctr"/>
                      <a:r>
                        <a:rPr lang="en-US" sz="1200" b="0" i="0" u="none" strike="noStrike" dirty="0">
                          <a:solidFill>
                            <a:srgbClr val="000000"/>
                          </a:solidFill>
                          <a:effectLst/>
                          <a:latin typeface="Calibri" charset="0"/>
                        </a:rPr>
                        <a:t>1</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charset="0"/>
                        </a:rPr>
                        <a:t>14</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charset="0"/>
                        </a:rPr>
                        <a:t>AB +</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light brown</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Italy</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Russian Federation</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Poland</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Italy</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50-59 years</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Female</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50" b="0" i="0" u="none" strike="noStrike">
                          <a:solidFill>
                            <a:srgbClr val="000000"/>
                          </a:solidFill>
                          <a:effectLst/>
                          <a:latin typeface="Calibri" charset="0"/>
                        </a:rPr>
                        <a:t>White</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1700">
                <a:tc>
                  <a:txBody>
                    <a:bodyPr/>
                    <a:lstStyle/>
                    <a:p>
                      <a:pPr algn="ctr" fontAlgn="ctr"/>
                      <a:r>
                        <a:rPr lang="en-US" sz="1200" b="0" i="0" u="none" strike="noStrike">
                          <a:solidFill>
                            <a:srgbClr val="000000"/>
                          </a:solidFill>
                          <a:effectLst/>
                          <a:latin typeface="Calibri" charset="0"/>
                        </a:rPr>
                        <a:t>2</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charset="0"/>
                        </a:rPr>
                        <a:t>6</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smtClean="0">
                          <a:solidFill>
                            <a:srgbClr val="000000"/>
                          </a:solidFill>
                          <a:effectLst/>
                          <a:latin typeface="Calibri" charset="0"/>
                        </a:rPr>
                        <a:t>N/A</a:t>
                      </a:r>
                      <a:endParaRPr lang="en-US" sz="1200" b="0" i="0" u="none" strike="noStrike" dirty="0">
                        <a:solidFill>
                          <a:srgbClr val="000000"/>
                        </a:solidFill>
                        <a:effectLst/>
                        <a:latin typeface="Calibri" charset="0"/>
                      </a:endParaRP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smtClean="0">
                          <a:solidFill>
                            <a:srgbClr val="000000"/>
                          </a:solidFill>
                          <a:effectLst/>
                          <a:latin typeface="Calibri" charset="0"/>
                        </a:rPr>
                        <a:t>N/A</a:t>
                      </a:r>
                      <a:endParaRPr lang="en-US" sz="1200" b="0" i="0" u="none" strike="noStrike" dirty="0">
                        <a:solidFill>
                          <a:srgbClr val="000000"/>
                        </a:solidFill>
                        <a:effectLst/>
                        <a:latin typeface="Calibri" charset="0"/>
                      </a:endParaRP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United Kingdom</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Germany</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Ireland</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United Kingdom</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30-39 years</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Male</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50" b="0" i="0" u="none" strike="noStrike">
                          <a:solidFill>
                            <a:srgbClr val="000000"/>
                          </a:solidFill>
                          <a:effectLst/>
                          <a:latin typeface="Calibri" charset="0"/>
                        </a:rPr>
                        <a:t>White</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1700">
                <a:tc>
                  <a:txBody>
                    <a:bodyPr/>
                    <a:lstStyle/>
                    <a:p>
                      <a:pPr algn="ctr" fontAlgn="ctr"/>
                      <a:r>
                        <a:rPr lang="en-US" sz="1200" b="0" i="0" u="none" strike="noStrike">
                          <a:solidFill>
                            <a:srgbClr val="000000"/>
                          </a:solidFill>
                          <a:effectLst/>
                          <a:latin typeface="Calibri" charset="0"/>
                        </a:rPr>
                        <a:t>3</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12</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smtClean="0">
                          <a:solidFill>
                            <a:srgbClr val="000000"/>
                          </a:solidFill>
                          <a:effectLst/>
                          <a:latin typeface="Calibri" charset="0"/>
                        </a:rPr>
                        <a:t>N/A</a:t>
                      </a:r>
                      <a:endParaRPr lang="en-US" sz="1200" b="0" i="0" u="none" strike="noStrike" dirty="0">
                        <a:solidFill>
                          <a:srgbClr val="000000"/>
                        </a:solidFill>
                        <a:effectLst/>
                        <a:latin typeface="Calibri" charset="0"/>
                      </a:endParaRP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smtClean="0">
                          <a:solidFill>
                            <a:srgbClr val="000000"/>
                          </a:solidFill>
                          <a:effectLst/>
                          <a:latin typeface="Calibri" charset="0"/>
                        </a:rPr>
                        <a:t>N/A</a:t>
                      </a:r>
                      <a:endParaRPr lang="en-US" sz="1200" b="0" i="0" u="none" strike="noStrike" dirty="0">
                        <a:solidFill>
                          <a:srgbClr val="000000"/>
                        </a:solidFill>
                        <a:effectLst/>
                        <a:latin typeface="Calibri" charset="0"/>
                      </a:endParaRP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Netherlands</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United States</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United States</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Netherlands</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1992</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Male</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50" b="0" i="0" u="none" strike="noStrike">
                          <a:solidFill>
                            <a:srgbClr val="000000"/>
                          </a:solidFill>
                          <a:effectLst/>
                          <a:latin typeface="Calibri" charset="0"/>
                        </a:rPr>
                        <a:t>White</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1700">
                <a:tc>
                  <a:txBody>
                    <a:bodyPr/>
                    <a:lstStyle/>
                    <a:p>
                      <a:pPr algn="ctr" fontAlgn="ctr"/>
                      <a:r>
                        <a:rPr lang="en-US" sz="1200" b="0" i="0" u="none" strike="noStrike">
                          <a:solidFill>
                            <a:srgbClr val="000000"/>
                          </a:solidFill>
                          <a:effectLst/>
                          <a:latin typeface="Calibri" charset="0"/>
                        </a:rPr>
                        <a:t>4</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7</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charset="0"/>
                        </a:rPr>
                        <a:t>B +</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charset="0"/>
                        </a:rPr>
                        <a:t>hazel</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United States</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Other</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Germany</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United States</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1947</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Female</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50" b="0" i="0" u="none" strike="noStrike">
                          <a:solidFill>
                            <a:srgbClr val="000000"/>
                          </a:solidFill>
                          <a:effectLst/>
                          <a:latin typeface="Calibri" charset="0"/>
                        </a:rPr>
                        <a:t>White</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1700">
                <a:tc>
                  <a:txBody>
                    <a:bodyPr/>
                    <a:lstStyle/>
                    <a:p>
                      <a:pPr algn="ctr" fontAlgn="ctr"/>
                      <a:r>
                        <a:rPr lang="en-US" sz="1200" b="0" i="0" u="none" strike="noStrike">
                          <a:solidFill>
                            <a:srgbClr val="000000"/>
                          </a:solidFill>
                          <a:effectLst/>
                          <a:latin typeface="Calibri" charset="0"/>
                        </a:rPr>
                        <a:t>5</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9</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charset="0"/>
                        </a:rPr>
                        <a:t>A +</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charset="0"/>
                        </a:rPr>
                        <a:t>blue</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charset="0"/>
                        </a:rPr>
                        <a:t>Germany</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charset="0"/>
                        </a:rPr>
                        <a:t>Germany</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Germany</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Germany</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40-49 years</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Male</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50" b="0" i="0" u="none" strike="noStrike">
                          <a:solidFill>
                            <a:srgbClr val="000000"/>
                          </a:solidFill>
                          <a:effectLst/>
                          <a:latin typeface="Calibri" charset="0"/>
                        </a:rPr>
                        <a:t>White</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1700">
                <a:tc>
                  <a:txBody>
                    <a:bodyPr/>
                    <a:lstStyle/>
                    <a:p>
                      <a:pPr algn="ctr" fontAlgn="ctr"/>
                      <a:r>
                        <a:rPr lang="en-US" sz="1200" b="0" i="0" u="none" strike="noStrike">
                          <a:solidFill>
                            <a:srgbClr val="000000"/>
                          </a:solidFill>
                          <a:effectLst/>
                          <a:latin typeface="Calibri" charset="0"/>
                        </a:rPr>
                        <a:t>6</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11</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charset="0"/>
                        </a:rPr>
                        <a:t>A +</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charset="0"/>
                        </a:rPr>
                        <a:t>aqua</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charset="0"/>
                        </a:rPr>
                        <a:t>United States</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United States</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United States</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United States</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1991</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Neutrois</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50" b="0" i="0" u="none" strike="noStrike">
                          <a:solidFill>
                            <a:srgbClr val="000000"/>
                          </a:solidFill>
                          <a:effectLst/>
                          <a:latin typeface="Calibri" charset="0"/>
                        </a:rPr>
                        <a:t>White</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1700">
                <a:tc>
                  <a:txBody>
                    <a:bodyPr/>
                    <a:lstStyle/>
                    <a:p>
                      <a:pPr algn="ctr" fontAlgn="ctr"/>
                      <a:r>
                        <a:rPr lang="en-US" sz="1200" b="0" i="0" u="none" strike="noStrike">
                          <a:solidFill>
                            <a:srgbClr val="000000"/>
                          </a:solidFill>
                          <a:effectLst/>
                          <a:latin typeface="Calibri" charset="0"/>
                        </a:rPr>
                        <a:t>7</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8</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smtClean="0">
                          <a:solidFill>
                            <a:srgbClr val="000000"/>
                          </a:solidFill>
                          <a:effectLst/>
                          <a:latin typeface="Calibri" charset="0"/>
                        </a:rPr>
                        <a:t>N/A</a:t>
                      </a:r>
                      <a:endParaRPr lang="en-US" sz="1200" b="0" i="0" u="none" strike="noStrike" dirty="0">
                        <a:solidFill>
                          <a:srgbClr val="000000"/>
                        </a:solidFill>
                        <a:effectLst/>
                        <a:latin typeface="Calibri" charset="0"/>
                      </a:endParaRP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smtClean="0">
                          <a:solidFill>
                            <a:srgbClr val="000000"/>
                          </a:solidFill>
                          <a:effectLst/>
                          <a:latin typeface="Calibri" charset="0"/>
                        </a:rPr>
                        <a:t>N/A</a:t>
                      </a:r>
                      <a:endParaRPr lang="en-US" sz="1200" b="0" i="0" u="none" strike="noStrike" dirty="0">
                        <a:solidFill>
                          <a:srgbClr val="000000"/>
                        </a:solidFill>
                        <a:effectLst/>
                        <a:latin typeface="Calibri" charset="0"/>
                      </a:endParaRP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charset="0"/>
                        </a:rPr>
                        <a:t>United States</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Turkey</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Turkey</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United States</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1967</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Male</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50" b="0" i="0" u="none" strike="noStrike">
                          <a:solidFill>
                            <a:srgbClr val="000000"/>
                          </a:solidFill>
                          <a:effectLst/>
                          <a:latin typeface="Calibri" charset="0"/>
                        </a:rPr>
                        <a:t>White</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1700">
                <a:tc>
                  <a:txBody>
                    <a:bodyPr/>
                    <a:lstStyle/>
                    <a:p>
                      <a:pPr algn="ctr" fontAlgn="ctr"/>
                      <a:r>
                        <a:rPr lang="en-US" sz="1200" b="0" i="0" u="none" strike="noStrike">
                          <a:solidFill>
                            <a:srgbClr val="000000"/>
                          </a:solidFill>
                          <a:effectLst/>
                          <a:latin typeface="Calibri" charset="0"/>
                        </a:rPr>
                        <a:t>8</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23</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smtClean="0">
                          <a:solidFill>
                            <a:srgbClr val="000000"/>
                          </a:solidFill>
                          <a:effectLst/>
                          <a:latin typeface="Calibri" charset="0"/>
                        </a:rPr>
                        <a:t>N/A</a:t>
                      </a:r>
                      <a:endParaRPr lang="en-US" sz="1200" b="0" i="0" u="none" strike="noStrike" dirty="0">
                        <a:solidFill>
                          <a:srgbClr val="000000"/>
                        </a:solidFill>
                        <a:effectLst/>
                        <a:latin typeface="Calibri" charset="0"/>
                      </a:endParaRP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smtClean="0">
                          <a:solidFill>
                            <a:srgbClr val="000000"/>
                          </a:solidFill>
                          <a:effectLst/>
                          <a:latin typeface="Calibri" charset="0"/>
                        </a:rPr>
                        <a:t>N/A</a:t>
                      </a:r>
                      <a:endParaRPr lang="en-US" sz="1200" b="0" i="0" u="none" strike="noStrike" dirty="0">
                        <a:solidFill>
                          <a:srgbClr val="000000"/>
                        </a:solidFill>
                        <a:effectLst/>
                        <a:latin typeface="Calibri" charset="0"/>
                      </a:endParaRP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Viet Nam</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smtClean="0">
                          <a:solidFill>
                            <a:srgbClr val="000000"/>
                          </a:solidFill>
                          <a:effectLst/>
                          <a:latin typeface="Calibri" charset="0"/>
                        </a:rPr>
                        <a:t>Viet</a:t>
                      </a:r>
                      <a:r>
                        <a:rPr lang="en-US" sz="1200" b="0" i="0" u="none" strike="noStrike" baseline="0" dirty="0" smtClean="0">
                          <a:solidFill>
                            <a:srgbClr val="000000"/>
                          </a:solidFill>
                          <a:effectLst/>
                          <a:latin typeface="Calibri" charset="0"/>
                        </a:rPr>
                        <a:t> N</a:t>
                      </a:r>
                      <a:r>
                        <a:rPr lang="en-US" sz="1200" b="0" i="0" u="none" strike="noStrike" dirty="0" smtClean="0">
                          <a:solidFill>
                            <a:srgbClr val="000000"/>
                          </a:solidFill>
                          <a:effectLst/>
                          <a:latin typeface="Calibri" charset="0"/>
                        </a:rPr>
                        <a:t>am</a:t>
                      </a:r>
                      <a:endParaRPr lang="en-US" sz="1200" b="0" i="0" u="none" strike="noStrike" dirty="0">
                        <a:solidFill>
                          <a:srgbClr val="000000"/>
                        </a:solidFill>
                        <a:effectLst/>
                        <a:latin typeface="Calibri" charset="0"/>
                      </a:endParaRP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Viet Nam</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Viet Nam</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1982</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Male</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50" b="0" i="0" u="none" strike="noStrike">
                          <a:solidFill>
                            <a:srgbClr val="000000"/>
                          </a:solidFill>
                          <a:effectLst/>
                          <a:latin typeface="Calibri" charset="0"/>
                        </a:rPr>
                        <a:t>Asian</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1700">
                <a:tc>
                  <a:txBody>
                    <a:bodyPr/>
                    <a:lstStyle/>
                    <a:p>
                      <a:pPr algn="ctr" fontAlgn="ctr"/>
                      <a:r>
                        <a:rPr lang="en-US" sz="1200" b="0" i="0" u="none" strike="noStrike">
                          <a:solidFill>
                            <a:srgbClr val="000000"/>
                          </a:solidFill>
                          <a:effectLst/>
                          <a:latin typeface="Calibri" charset="0"/>
                        </a:rPr>
                        <a:t>9</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13</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smtClean="0">
                          <a:solidFill>
                            <a:srgbClr val="000000"/>
                          </a:solidFill>
                          <a:effectLst/>
                          <a:latin typeface="Calibri" charset="0"/>
                        </a:rPr>
                        <a:t>N/A</a:t>
                      </a:r>
                      <a:endParaRPr lang="en-US" sz="1200" b="0" i="0" u="none" strike="noStrike" dirty="0">
                        <a:solidFill>
                          <a:srgbClr val="000000"/>
                        </a:solidFill>
                        <a:effectLst/>
                        <a:latin typeface="Calibri" charset="0"/>
                      </a:endParaRP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smtClean="0">
                          <a:solidFill>
                            <a:srgbClr val="000000"/>
                          </a:solidFill>
                          <a:effectLst/>
                          <a:latin typeface="Calibri" charset="0"/>
                        </a:rPr>
                        <a:t>N/A</a:t>
                      </a:r>
                      <a:endParaRPr lang="en-US" sz="1200" b="0" i="0" u="none" strike="noStrike" dirty="0">
                        <a:solidFill>
                          <a:srgbClr val="000000"/>
                        </a:solidFill>
                        <a:effectLst/>
                        <a:latin typeface="Calibri" charset="0"/>
                      </a:endParaRP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China</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charset="0"/>
                        </a:rPr>
                        <a:t>China</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China</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China</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1975</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Male</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50" b="0" i="0" u="none" strike="noStrike">
                          <a:solidFill>
                            <a:srgbClr val="000000"/>
                          </a:solidFill>
                          <a:effectLst/>
                          <a:latin typeface="Calibri" charset="0"/>
                        </a:rPr>
                        <a:t>Asian</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1700">
                <a:tc>
                  <a:txBody>
                    <a:bodyPr/>
                    <a:lstStyle/>
                    <a:p>
                      <a:pPr algn="ctr" fontAlgn="ctr"/>
                      <a:r>
                        <a:rPr lang="en-US" sz="1200" b="0" i="0" u="none" strike="noStrike">
                          <a:solidFill>
                            <a:srgbClr val="000000"/>
                          </a:solidFill>
                          <a:effectLst/>
                          <a:latin typeface="Calibri" charset="0"/>
                        </a:rPr>
                        <a:t>10</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3</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200" b="0" i="0" u="none" strike="noStrike" dirty="0">
                          <a:solidFill>
                            <a:srgbClr val="000000"/>
                          </a:solidFill>
                          <a:effectLst/>
                          <a:latin typeface="Calibri" charset="0"/>
                        </a:rPr>
                        <a:t>O +</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smtClean="0">
                          <a:solidFill>
                            <a:srgbClr val="000000"/>
                          </a:solidFill>
                          <a:effectLst/>
                          <a:latin typeface="Calibri" charset="0"/>
                        </a:rPr>
                        <a:t>N/A</a:t>
                      </a:r>
                      <a:endParaRPr lang="en-US" sz="1200" b="0" i="0" u="none" strike="noStrike" dirty="0">
                        <a:solidFill>
                          <a:srgbClr val="000000"/>
                        </a:solidFill>
                        <a:effectLst/>
                        <a:latin typeface="Calibri" charset="0"/>
                      </a:endParaRP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United States</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charset="0"/>
                        </a:rPr>
                        <a:t>United States</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United States</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United States</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40-49 years</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Male</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50" b="0" i="0" u="none" strike="noStrike">
                          <a:solidFill>
                            <a:srgbClr val="000000"/>
                          </a:solidFill>
                          <a:effectLst/>
                          <a:latin typeface="Calibri" charset="0"/>
                        </a:rPr>
                        <a:t>White</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1700">
                <a:tc>
                  <a:txBody>
                    <a:bodyPr/>
                    <a:lstStyle/>
                    <a:p>
                      <a:pPr algn="ctr" fontAlgn="ctr"/>
                      <a:r>
                        <a:rPr lang="en-US" sz="1200" b="0" i="0" u="none" strike="noStrike">
                          <a:solidFill>
                            <a:srgbClr val="000000"/>
                          </a:solidFill>
                          <a:effectLst/>
                          <a:latin typeface="Calibri" charset="0"/>
                        </a:rPr>
                        <a:t>11</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5</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charset="0"/>
                        </a:rPr>
                        <a:t>A +</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charset="0"/>
                        </a:rPr>
                        <a:t>Blue</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United States</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charset="0"/>
                        </a:rPr>
                        <a:t>United States</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charset="0"/>
                        </a:rPr>
                        <a:t>Ireland</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United States</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1948</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Male</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50" b="0" i="0" u="none" strike="noStrike">
                          <a:solidFill>
                            <a:srgbClr val="000000"/>
                          </a:solidFill>
                          <a:effectLst/>
                          <a:latin typeface="Calibri" charset="0"/>
                        </a:rPr>
                        <a:t>White</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1700">
                <a:tc>
                  <a:txBody>
                    <a:bodyPr/>
                    <a:lstStyle/>
                    <a:p>
                      <a:pPr algn="ctr" fontAlgn="ctr"/>
                      <a:r>
                        <a:rPr lang="en-US" sz="1200" b="0" i="0" u="none" strike="noStrike">
                          <a:solidFill>
                            <a:srgbClr val="000000"/>
                          </a:solidFill>
                          <a:effectLst/>
                          <a:latin typeface="Calibri" charset="0"/>
                        </a:rPr>
                        <a:t>12</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1</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smtClean="0">
                          <a:solidFill>
                            <a:srgbClr val="000000"/>
                          </a:solidFill>
                          <a:effectLst/>
                          <a:latin typeface="Calibri" charset="0"/>
                        </a:rPr>
                        <a:t>N/A</a:t>
                      </a:r>
                      <a:endParaRPr lang="en-US" sz="1200" b="0" i="0" u="none" strike="noStrike" dirty="0">
                        <a:solidFill>
                          <a:srgbClr val="000000"/>
                        </a:solidFill>
                        <a:effectLst/>
                        <a:latin typeface="Calibri" charset="0"/>
                      </a:endParaRP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smtClean="0">
                          <a:solidFill>
                            <a:srgbClr val="000000"/>
                          </a:solidFill>
                          <a:effectLst/>
                          <a:latin typeface="Calibri" charset="0"/>
                        </a:rPr>
                        <a:t>N/A</a:t>
                      </a:r>
                      <a:endParaRPr lang="en-US" sz="1200" b="0" i="0" u="none" strike="noStrike" dirty="0">
                        <a:solidFill>
                          <a:srgbClr val="000000"/>
                        </a:solidFill>
                        <a:effectLst/>
                        <a:latin typeface="Calibri" charset="0"/>
                      </a:endParaRP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charset="0"/>
                        </a:rPr>
                        <a:t>United States</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United States</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charset="0"/>
                        </a:rPr>
                        <a:t>Canada</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United States</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21-29 years</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Male</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50" b="0" i="0" u="none" strike="noStrike">
                          <a:solidFill>
                            <a:srgbClr val="000000"/>
                          </a:solidFill>
                          <a:effectLst/>
                          <a:latin typeface="Calibri" charset="0"/>
                        </a:rPr>
                        <a:t>White</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1700">
                <a:tc>
                  <a:txBody>
                    <a:bodyPr/>
                    <a:lstStyle/>
                    <a:p>
                      <a:pPr algn="ctr" fontAlgn="ctr"/>
                      <a:r>
                        <a:rPr lang="en-US" sz="1200" b="0" i="0" u="none" strike="noStrike">
                          <a:solidFill>
                            <a:srgbClr val="000000"/>
                          </a:solidFill>
                          <a:effectLst/>
                          <a:latin typeface="Calibri" charset="0"/>
                        </a:rPr>
                        <a:t>13</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15</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200" b="0" i="0" u="none" strike="noStrike" dirty="0">
                          <a:solidFill>
                            <a:srgbClr val="000000"/>
                          </a:solidFill>
                          <a:effectLst/>
                          <a:latin typeface="Calibri" charset="0"/>
                        </a:rPr>
                        <a:t>O +</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charset="0"/>
                        </a:rPr>
                        <a:t>brown</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United States</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United States</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charset="0"/>
                        </a:rPr>
                        <a:t>United States</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charset="0"/>
                        </a:rPr>
                        <a:t>United States</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30-39 years</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Female</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50" b="0" i="0" u="none" strike="noStrike" dirty="0">
                          <a:solidFill>
                            <a:srgbClr val="000000"/>
                          </a:solidFill>
                          <a:effectLst/>
                          <a:latin typeface="Calibri" charset="0"/>
                        </a:rPr>
                        <a:t>White</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1700">
                <a:tc>
                  <a:txBody>
                    <a:bodyPr/>
                    <a:lstStyle/>
                    <a:p>
                      <a:pPr algn="ctr" fontAlgn="ctr"/>
                      <a:r>
                        <a:rPr lang="en-US" sz="1200" b="0" i="0" u="none" strike="noStrike">
                          <a:solidFill>
                            <a:srgbClr val="000000"/>
                          </a:solidFill>
                          <a:effectLst/>
                          <a:latin typeface="Calibri" charset="0"/>
                        </a:rPr>
                        <a:t>14</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18</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smtClean="0">
                          <a:solidFill>
                            <a:srgbClr val="000000"/>
                          </a:solidFill>
                          <a:effectLst/>
                          <a:latin typeface="Calibri" charset="0"/>
                        </a:rPr>
                        <a:t>N/A</a:t>
                      </a:r>
                      <a:endParaRPr lang="en-US" sz="1200" b="0" i="0" u="none" strike="noStrike" dirty="0">
                        <a:solidFill>
                          <a:srgbClr val="000000"/>
                        </a:solidFill>
                        <a:effectLst/>
                        <a:latin typeface="Calibri" charset="0"/>
                      </a:endParaRP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smtClean="0">
                          <a:solidFill>
                            <a:srgbClr val="000000"/>
                          </a:solidFill>
                          <a:effectLst/>
                          <a:latin typeface="Calibri" charset="0"/>
                        </a:rPr>
                        <a:t>N/A</a:t>
                      </a:r>
                      <a:endParaRPr lang="en-US" sz="1200" b="0" i="0" u="none" strike="noStrike" dirty="0">
                        <a:solidFill>
                          <a:srgbClr val="000000"/>
                        </a:solidFill>
                        <a:effectLst/>
                        <a:latin typeface="Calibri" charset="0"/>
                      </a:endParaRP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United States</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France</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France</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United States</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1974</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Female</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50" b="0" i="0" u="none" strike="noStrike" dirty="0">
                          <a:solidFill>
                            <a:srgbClr val="000000"/>
                          </a:solidFill>
                          <a:effectLst/>
                          <a:latin typeface="Calibri" charset="0"/>
                        </a:rPr>
                        <a:t>White</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1700">
                <a:tc>
                  <a:txBody>
                    <a:bodyPr/>
                    <a:lstStyle/>
                    <a:p>
                      <a:pPr algn="ctr" fontAlgn="ctr"/>
                      <a:r>
                        <a:rPr lang="en-US" sz="1200" b="0" i="0" u="none" strike="noStrike">
                          <a:solidFill>
                            <a:srgbClr val="000000"/>
                          </a:solidFill>
                          <a:effectLst/>
                          <a:latin typeface="Calibri" charset="0"/>
                        </a:rPr>
                        <a:t>15</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4</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smtClean="0">
                          <a:solidFill>
                            <a:srgbClr val="000000"/>
                          </a:solidFill>
                          <a:effectLst/>
                          <a:latin typeface="Calibri" charset="0"/>
                        </a:rPr>
                        <a:t>N/A</a:t>
                      </a:r>
                      <a:endParaRPr lang="en-US" sz="1200" b="0" i="0" u="none" strike="noStrike" dirty="0">
                        <a:solidFill>
                          <a:srgbClr val="000000"/>
                        </a:solidFill>
                        <a:effectLst/>
                        <a:latin typeface="Calibri" charset="0"/>
                      </a:endParaRP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smtClean="0">
                          <a:solidFill>
                            <a:srgbClr val="000000"/>
                          </a:solidFill>
                          <a:effectLst/>
                          <a:latin typeface="Calibri" charset="0"/>
                        </a:rPr>
                        <a:t>N/A</a:t>
                      </a:r>
                      <a:endParaRPr lang="en-US" sz="1200" b="0" i="0" u="none" strike="noStrike" dirty="0">
                        <a:solidFill>
                          <a:srgbClr val="000000"/>
                        </a:solidFill>
                        <a:effectLst/>
                        <a:latin typeface="Calibri" charset="0"/>
                      </a:endParaRP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Canada</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charset="0"/>
                        </a:rPr>
                        <a:t>United States</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United States</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United States</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charset="0"/>
                        </a:rPr>
                        <a:t>1983</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Male</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50" b="0" i="0" u="none" strike="noStrike" dirty="0">
                          <a:solidFill>
                            <a:srgbClr val="000000"/>
                          </a:solidFill>
                          <a:effectLst/>
                          <a:latin typeface="Calibri" charset="0"/>
                        </a:rPr>
                        <a:t>White</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65562">
                <a:tc>
                  <a:txBody>
                    <a:bodyPr/>
                    <a:lstStyle/>
                    <a:p>
                      <a:pPr algn="ctr" fontAlgn="ctr"/>
                      <a:r>
                        <a:rPr lang="en-US" sz="1200" b="0" i="0" u="none" strike="noStrike">
                          <a:solidFill>
                            <a:srgbClr val="000000"/>
                          </a:solidFill>
                          <a:effectLst/>
                          <a:latin typeface="Calibri" charset="0"/>
                        </a:rPr>
                        <a:t>16</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17</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smtClean="0">
                          <a:solidFill>
                            <a:srgbClr val="000000"/>
                          </a:solidFill>
                          <a:effectLst/>
                          <a:latin typeface="Calibri" charset="0"/>
                        </a:rPr>
                        <a:t>N/A</a:t>
                      </a:r>
                      <a:endParaRPr lang="en-US" sz="1200" b="0" i="0" u="none" strike="noStrike" dirty="0">
                        <a:solidFill>
                          <a:srgbClr val="000000"/>
                        </a:solidFill>
                        <a:effectLst/>
                        <a:latin typeface="Calibri" charset="0"/>
                      </a:endParaRP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smtClean="0">
                          <a:solidFill>
                            <a:srgbClr val="000000"/>
                          </a:solidFill>
                          <a:effectLst/>
                          <a:latin typeface="Calibri" charset="0"/>
                        </a:rPr>
                        <a:t>N/A</a:t>
                      </a:r>
                      <a:endParaRPr lang="en-US" sz="1200" b="0" i="0" u="none" strike="noStrike" dirty="0">
                        <a:solidFill>
                          <a:srgbClr val="000000"/>
                        </a:solidFill>
                        <a:effectLst/>
                        <a:latin typeface="Calibri" charset="0"/>
                      </a:endParaRP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Peru</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charset="0"/>
                        </a:rPr>
                        <a:t>Peru</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Peru</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charset="0"/>
                        </a:rPr>
                        <a:t>Peru</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1989</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Male</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50" b="0" i="0" u="none" strike="noStrike">
                          <a:solidFill>
                            <a:srgbClr val="000000"/>
                          </a:solidFill>
                          <a:effectLst/>
                          <a:latin typeface="Calibri" charset="0"/>
                        </a:rPr>
                        <a:t>Hispanic or Latino</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93888">
                <a:tc>
                  <a:txBody>
                    <a:bodyPr/>
                    <a:lstStyle/>
                    <a:p>
                      <a:pPr algn="ctr" fontAlgn="ctr"/>
                      <a:r>
                        <a:rPr lang="en-US" sz="1200" b="0" i="0" u="none" strike="noStrike">
                          <a:solidFill>
                            <a:srgbClr val="000000"/>
                          </a:solidFill>
                          <a:effectLst/>
                          <a:latin typeface="Calibri" charset="0"/>
                        </a:rPr>
                        <a:t>17</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10</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200" b="0" i="0" u="none" strike="noStrike" dirty="0">
                          <a:solidFill>
                            <a:srgbClr val="000000"/>
                          </a:solidFill>
                          <a:effectLst/>
                          <a:latin typeface="Calibri" charset="0"/>
                        </a:rPr>
                        <a:t>O +</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charset="0"/>
                        </a:rPr>
                        <a:t>dark brown</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United States</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Puerto Rico</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charset="0"/>
                        </a:rPr>
                        <a:t>Puerto Rico</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charset="0"/>
                        </a:rPr>
                        <a:t>United States</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charset="0"/>
                        </a:rPr>
                        <a:t>1988</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Male</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50" b="0" i="0" u="none" strike="noStrike">
                          <a:solidFill>
                            <a:srgbClr val="000000"/>
                          </a:solidFill>
                          <a:effectLst/>
                          <a:latin typeface="Calibri" charset="0"/>
                        </a:rPr>
                        <a:t>Hispanic or Latino, White</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1700">
                <a:tc>
                  <a:txBody>
                    <a:bodyPr/>
                    <a:lstStyle/>
                    <a:p>
                      <a:pPr algn="ctr" fontAlgn="ctr"/>
                      <a:r>
                        <a:rPr lang="en-US" sz="1200" b="0" i="0" u="none" strike="noStrike">
                          <a:solidFill>
                            <a:srgbClr val="000000"/>
                          </a:solidFill>
                          <a:effectLst/>
                          <a:latin typeface="Calibri" charset="0"/>
                        </a:rPr>
                        <a:t>18</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20</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smtClean="0">
                          <a:solidFill>
                            <a:srgbClr val="000000"/>
                          </a:solidFill>
                          <a:effectLst/>
                          <a:latin typeface="Calibri" charset="0"/>
                        </a:rPr>
                        <a:t>N/A</a:t>
                      </a:r>
                      <a:endParaRPr lang="en-US" sz="1200" b="0" i="0" u="none" strike="noStrike" dirty="0">
                        <a:solidFill>
                          <a:srgbClr val="000000"/>
                        </a:solidFill>
                        <a:effectLst/>
                        <a:latin typeface="Calibri" charset="0"/>
                      </a:endParaRP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smtClean="0">
                          <a:solidFill>
                            <a:srgbClr val="000000"/>
                          </a:solidFill>
                          <a:effectLst/>
                          <a:latin typeface="Calibri" charset="0"/>
                        </a:rPr>
                        <a:t>N/A</a:t>
                      </a:r>
                      <a:endParaRPr lang="en-US" sz="1200" b="0" i="0" u="none" strike="noStrike" dirty="0">
                        <a:solidFill>
                          <a:srgbClr val="000000"/>
                        </a:solidFill>
                        <a:effectLst/>
                        <a:latin typeface="Calibri" charset="0"/>
                      </a:endParaRP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United States</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United States</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charset="0"/>
                        </a:rPr>
                        <a:t>United States</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charset="0"/>
                        </a:rPr>
                        <a:t>United States</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21-29 years</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charset="0"/>
                        </a:rPr>
                        <a:t>Male</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50" b="0" i="0" u="none" strike="noStrike">
                          <a:solidFill>
                            <a:srgbClr val="000000"/>
                          </a:solidFill>
                          <a:effectLst/>
                          <a:latin typeface="Calibri" charset="0"/>
                        </a:rPr>
                        <a:t>White</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1700">
                <a:tc>
                  <a:txBody>
                    <a:bodyPr/>
                    <a:lstStyle/>
                    <a:p>
                      <a:pPr algn="ctr" fontAlgn="ctr"/>
                      <a:r>
                        <a:rPr lang="en-US" sz="1200" b="0" i="0" u="none" strike="noStrike">
                          <a:solidFill>
                            <a:srgbClr val="000000"/>
                          </a:solidFill>
                          <a:effectLst/>
                          <a:latin typeface="Calibri" charset="0"/>
                        </a:rPr>
                        <a:t>19</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2</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smtClean="0">
                          <a:solidFill>
                            <a:srgbClr val="000000"/>
                          </a:solidFill>
                          <a:effectLst/>
                          <a:latin typeface="Calibri" charset="0"/>
                        </a:rPr>
                        <a:t>N/A</a:t>
                      </a:r>
                      <a:endParaRPr lang="en-US" sz="1200" b="0" i="0" u="none" strike="noStrike" dirty="0">
                        <a:solidFill>
                          <a:srgbClr val="000000"/>
                        </a:solidFill>
                        <a:effectLst/>
                        <a:latin typeface="Calibri" charset="0"/>
                      </a:endParaRP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smtClean="0">
                          <a:solidFill>
                            <a:srgbClr val="000000"/>
                          </a:solidFill>
                          <a:effectLst/>
                          <a:latin typeface="Calibri" charset="0"/>
                        </a:rPr>
                        <a:t>N/A</a:t>
                      </a:r>
                      <a:endParaRPr lang="en-US" sz="1200" b="0" i="0" u="none" strike="noStrike" dirty="0">
                        <a:solidFill>
                          <a:srgbClr val="000000"/>
                        </a:solidFill>
                        <a:effectLst/>
                        <a:latin typeface="Calibri" charset="0"/>
                      </a:endParaRP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China</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China</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China</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charset="0"/>
                        </a:rPr>
                        <a:t>China</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1988</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charset="0"/>
                        </a:rPr>
                        <a:t>Male</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50" b="0" i="0" u="none" strike="noStrike" dirty="0">
                          <a:solidFill>
                            <a:srgbClr val="000000"/>
                          </a:solidFill>
                          <a:effectLst/>
                          <a:latin typeface="Calibri" charset="0"/>
                        </a:rPr>
                        <a:t>Asian</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1700">
                <a:tc>
                  <a:txBody>
                    <a:bodyPr/>
                    <a:lstStyle/>
                    <a:p>
                      <a:pPr algn="ctr" fontAlgn="ctr"/>
                      <a:r>
                        <a:rPr lang="en-US" sz="1200" b="0" i="0" u="none" strike="noStrike">
                          <a:solidFill>
                            <a:srgbClr val="000000"/>
                          </a:solidFill>
                          <a:effectLst/>
                          <a:latin typeface="Calibri" charset="0"/>
                        </a:rPr>
                        <a:t>20</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22</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smtClean="0">
                          <a:solidFill>
                            <a:srgbClr val="000000"/>
                          </a:solidFill>
                          <a:effectLst/>
                          <a:latin typeface="Calibri" charset="0"/>
                        </a:rPr>
                        <a:t>N/A</a:t>
                      </a:r>
                      <a:endParaRPr lang="en-US" sz="1200" b="0" i="0" u="none" strike="noStrike" dirty="0">
                        <a:solidFill>
                          <a:srgbClr val="000000"/>
                        </a:solidFill>
                        <a:effectLst/>
                        <a:latin typeface="Calibri" charset="0"/>
                      </a:endParaRP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smtClean="0">
                          <a:solidFill>
                            <a:srgbClr val="000000"/>
                          </a:solidFill>
                          <a:effectLst/>
                          <a:latin typeface="Calibri" charset="0"/>
                        </a:rPr>
                        <a:t>N/A</a:t>
                      </a:r>
                      <a:endParaRPr lang="en-US" sz="1200" b="0" i="0" u="none" strike="noStrike" dirty="0">
                        <a:solidFill>
                          <a:srgbClr val="000000"/>
                        </a:solidFill>
                        <a:effectLst/>
                        <a:latin typeface="Calibri" charset="0"/>
                      </a:endParaRP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United States</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United States</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Canada</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charset="0"/>
                        </a:rPr>
                        <a:t>United States</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charset="0"/>
                        </a:rPr>
                        <a:t>21-29 years</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charset="0"/>
                        </a:rPr>
                        <a:t>Male</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50" b="0" i="0" u="none" strike="noStrike">
                          <a:solidFill>
                            <a:srgbClr val="000000"/>
                          </a:solidFill>
                          <a:effectLst/>
                          <a:latin typeface="Calibri" charset="0"/>
                        </a:rPr>
                        <a:t>White</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1700">
                <a:tc>
                  <a:txBody>
                    <a:bodyPr/>
                    <a:lstStyle/>
                    <a:p>
                      <a:pPr algn="ctr" fontAlgn="ctr"/>
                      <a:r>
                        <a:rPr lang="en-US" sz="1200" b="0" i="0" u="none" strike="noStrike">
                          <a:solidFill>
                            <a:srgbClr val="000000"/>
                          </a:solidFill>
                          <a:effectLst/>
                          <a:latin typeface="Calibri" charset="0"/>
                        </a:rPr>
                        <a:t>21</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19</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smtClean="0">
                          <a:solidFill>
                            <a:srgbClr val="000000"/>
                          </a:solidFill>
                          <a:effectLst/>
                          <a:latin typeface="Calibri" charset="0"/>
                        </a:rPr>
                        <a:t>N/A</a:t>
                      </a:r>
                      <a:endParaRPr lang="en-US" sz="1200" b="0" i="0" u="none" strike="noStrike" dirty="0">
                        <a:solidFill>
                          <a:srgbClr val="000000"/>
                        </a:solidFill>
                        <a:effectLst/>
                        <a:latin typeface="Calibri" charset="0"/>
                      </a:endParaRP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smtClean="0">
                          <a:solidFill>
                            <a:srgbClr val="000000"/>
                          </a:solidFill>
                          <a:effectLst/>
                          <a:latin typeface="Calibri" charset="0"/>
                        </a:rPr>
                        <a:t>N/A</a:t>
                      </a:r>
                      <a:endParaRPr lang="en-US" sz="1200" b="0" i="0" u="none" strike="noStrike" dirty="0">
                        <a:solidFill>
                          <a:srgbClr val="000000"/>
                        </a:solidFill>
                        <a:effectLst/>
                        <a:latin typeface="Calibri" charset="0"/>
                      </a:endParaRP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United States</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United States</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United States</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United States</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charset="0"/>
                        </a:rPr>
                        <a:t>1951</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Male</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50" b="0" i="0" u="none" strike="noStrike" dirty="0">
                          <a:solidFill>
                            <a:srgbClr val="000000"/>
                          </a:solidFill>
                          <a:effectLst/>
                          <a:latin typeface="Calibri" charset="0"/>
                        </a:rPr>
                        <a:t>White</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7491">
                <a:tc>
                  <a:txBody>
                    <a:bodyPr/>
                    <a:lstStyle/>
                    <a:p>
                      <a:pPr algn="ctr" fontAlgn="ctr"/>
                      <a:r>
                        <a:rPr lang="en-US" sz="1200" b="0" i="0" u="none" strike="noStrike">
                          <a:solidFill>
                            <a:srgbClr val="000000"/>
                          </a:solidFill>
                          <a:effectLst/>
                          <a:latin typeface="Calibri" charset="0"/>
                        </a:rPr>
                        <a:t>22</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21</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smtClean="0">
                          <a:solidFill>
                            <a:srgbClr val="000000"/>
                          </a:solidFill>
                          <a:effectLst/>
                          <a:latin typeface="Calibri" charset="0"/>
                        </a:rPr>
                        <a:t>N/A</a:t>
                      </a:r>
                      <a:endParaRPr lang="en-US" sz="1200" b="0" i="0" u="none" strike="noStrike" dirty="0">
                        <a:solidFill>
                          <a:srgbClr val="000000"/>
                        </a:solidFill>
                        <a:effectLst/>
                        <a:latin typeface="Calibri" charset="0"/>
                      </a:endParaRP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smtClean="0">
                          <a:solidFill>
                            <a:srgbClr val="000000"/>
                          </a:solidFill>
                          <a:effectLst/>
                          <a:latin typeface="Calibri" charset="0"/>
                        </a:rPr>
                        <a:t>N/A</a:t>
                      </a:r>
                      <a:endParaRPr lang="en-US" sz="1200" b="0" i="0" u="none" strike="noStrike" dirty="0">
                        <a:solidFill>
                          <a:srgbClr val="000000"/>
                        </a:solidFill>
                        <a:effectLst/>
                        <a:latin typeface="Calibri" charset="0"/>
                      </a:endParaRP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United States</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United States</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Other</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charset="0"/>
                        </a:rPr>
                        <a:t>Other</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1981</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charset="0"/>
                        </a:rPr>
                        <a:t>Male</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50" b="0" i="0" u="none" strike="noStrike" dirty="0">
                          <a:solidFill>
                            <a:srgbClr val="000000"/>
                          </a:solidFill>
                          <a:effectLst/>
                          <a:latin typeface="Calibri" charset="0"/>
                        </a:rPr>
                        <a:t>American Indian / Alaska Native, White</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7491">
                <a:tc>
                  <a:txBody>
                    <a:bodyPr/>
                    <a:lstStyle/>
                    <a:p>
                      <a:pPr algn="ctr" fontAlgn="ctr"/>
                      <a:r>
                        <a:rPr lang="en-US" sz="1200" b="0" i="0" u="none" strike="noStrike">
                          <a:solidFill>
                            <a:srgbClr val="000000"/>
                          </a:solidFill>
                          <a:effectLst/>
                          <a:latin typeface="Calibri" charset="0"/>
                        </a:rPr>
                        <a:t>23</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16</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A -</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blue</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United States</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Denmark</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Denmark</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Canada</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charset="0"/>
                        </a:rPr>
                        <a:t>50-59 years</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charset="0"/>
                        </a:rPr>
                        <a:t>Male</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50" b="0" i="0" u="none" strike="noStrike" dirty="0">
                          <a:solidFill>
                            <a:srgbClr val="000000"/>
                          </a:solidFill>
                          <a:effectLst/>
                          <a:latin typeface="Calibri" charset="0"/>
                        </a:rPr>
                        <a:t>American Indian / Alaska Native, White</a:t>
                      </a:r>
                    </a:p>
                  </a:txBody>
                  <a:tcPr marL="5850" marR="5850" marT="58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85928371"/>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531429"/>
            <a:ext cx="12192000" cy="32657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p:cNvCxnSpPr/>
          <p:nvPr/>
        </p:nvCxnSpPr>
        <p:spPr>
          <a:xfrm>
            <a:off x="-11875" y="471312"/>
            <a:ext cx="1134745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00817" y="89574"/>
            <a:ext cx="2447778" cy="367670"/>
          </a:xfrm>
          <a:prstGeom prst="rect">
            <a:avLst/>
          </a:prstGeom>
        </p:spPr>
      </p:pic>
      <p:pic>
        <p:nvPicPr>
          <p:cNvPr id="7" name="Content Placeholder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64905" y="89574"/>
            <a:ext cx="511384" cy="345659"/>
          </a:xfrm>
          <a:prstGeom prst="rect">
            <a:avLst/>
          </a:prstGeom>
        </p:spPr>
      </p:pic>
      <p:sp>
        <p:nvSpPr>
          <p:cNvPr id="8" name="Title 1"/>
          <p:cNvSpPr txBox="1">
            <a:spLocks/>
          </p:cNvSpPr>
          <p:nvPr/>
        </p:nvSpPr>
        <p:spPr>
          <a:xfrm>
            <a:off x="0" y="-6989"/>
            <a:ext cx="8884507" cy="478302"/>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smtClean="0">
                <a:latin typeface="Gill Sans SemiBold" charset="0"/>
                <a:ea typeface="Gill Sans SemiBold" charset="0"/>
                <a:cs typeface="Gill Sans SemiBold" charset="0"/>
              </a:rPr>
              <a:t>Simulation procedure:</a:t>
            </a:r>
            <a:endParaRPr lang="en-US" sz="3600" b="1" dirty="0">
              <a:latin typeface="Gill Sans SemiBold" charset="0"/>
              <a:ea typeface="Gill Sans SemiBold" charset="0"/>
              <a:cs typeface="Gill Sans SemiBold" charset="0"/>
            </a:endParaRPr>
          </a:p>
        </p:txBody>
      </p:sp>
      <p:sp>
        <p:nvSpPr>
          <p:cNvPr id="6" name="Rectangle 5"/>
          <p:cNvSpPr/>
          <p:nvPr/>
        </p:nvSpPr>
        <p:spPr>
          <a:xfrm>
            <a:off x="431006" y="1132774"/>
            <a:ext cx="11329988" cy="5291193"/>
          </a:xfrm>
          <a:prstGeom prst="rect">
            <a:avLst/>
          </a:prstGeom>
        </p:spPr>
        <p:txBody>
          <a:bodyPr wrap="square">
            <a:spAutoFit/>
          </a:bodyPr>
          <a:lstStyle/>
          <a:p>
            <a:pPr marL="742950" lvl="1" indent="-285750">
              <a:spcBef>
                <a:spcPts val="1500"/>
              </a:spcBef>
              <a:buFont typeface="Arial" charset="0"/>
              <a:buChar char="•"/>
            </a:pPr>
            <a:r>
              <a:rPr lang="en-US" sz="3200" dirty="0" smtClean="0">
                <a:latin typeface="Gill Sans Light" charset="0"/>
                <a:ea typeface="Gill Sans Light" charset="0"/>
                <a:cs typeface="Gill Sans Light" charset="0"/>
              </a:rPr>
              <a:t>Generate 100,000 </a:t>
            </a:r>
            <a:r>
              <a:rPr lang="en-US" sz="3200" dirty="0">
                <a:latin typeface="Gill Sans Light" charset="0"/>
                <a:ea typeface="Gill Sans Light" charset="0"/>
                <a:cs typeface="Gill Sans Light" charset="0"/>
              </a:rPr>
              <a:t>random results based on </a:t>
            </a:r>
            <a:r>
              <a:rPr lang="en-US" sz="3200" dirty="0" smtClean="0">
                <a:latin typeface="Gill Sans Light" charset="0"/>
                <a:ea typeface="Gill Sans Light" charset="0"/>
                <a:cs typeface="Gill Sans Light" charset="0"/>
              </a:rPr>
              <a:t>randomized permutation of submission</a:t>
            </a:r>
            <a:endParaRPr lang="en-US" sz="3200" dirty="0">
              <a:latin typeface="Gill Sans Light" charset="0"/>
              <a:ea typeface="Gill Sans Light" charset="0"/>
              <a:cs typeface="Gill Sans Light" charset="0"/>
            </a:endParaRPr>
          </a:p>
          <a:p>
            <a:pPr marL="742950" lvl="1" indent="-285750">
              <a:spcBef>
                <a:spcPts val="1500"/>
              </a:spcBef>
              <a:buFont typeface="Arial" charset="0"/>
              <a:buChar char="•"/>
            </a:pPr>
            <a:r>
              <a:rPr lang="en-US" sz="3200" dirty="0" smtClean="0">
                <a:latin typeface="Gill Sans Light" charset="0"/>
                <a:ea typeface="Gill Sans Light" charset="0"/>
                <a:cs typeface="Gill Sans Light" charset="0"/>
              </a:rPr>
              <a:t>Calculate </a:t>
            </a:r>
            <a:r>
              <a:rPr lang="en-US" sz="3200" dirty="0">
                <a:latin typeface="Gill Sans Light" charset="0"/>
                <a:ea typeface="Gill Sans Light" charset="0"/>
                <a:cs typeface="Gill Sans Light" charset="0"/>
              </a:rPr>
              <a:t>p-values </a:t>
            </a:r>
            <a:endParaRPr lang="en-US" sz="3200" dirty="0" smtClean="0">
              <a:latin typeface="Gill Sans Light" charset="0"/>
              <a:ea typeface="Gill Sans Light" charset="0"/>
              <a:cs typeface="Gill Sans Light" charset="0"/>
            </a:endParaRPr>
          </a:p>
          <a:p>
            <a:pPr marL="742950" lvl="1" indent="-285750">
              <a:spcBef>
                <a:spcPts val="1500"/>
              </a:spcBef>
              <a:buFont typeface="Arial" charset="0"/>
              <a:buChar char="•"/>
            </a:pPr>
            <a:r>
              <a:rPr lang="en-US" sz="3200" dirty="0" smtClean="0">
                <a:latin typeface="Gill Sans Light" charset="0"/>
                <a:ea typeface="Gill Sans Light" charset="0"/>
                <a:cs typeface="Gill Sans Light" charset="0"/>
              </a:rPr>
              <a:t>Calculate </a:t>
            </a:r>
            <a:r>
              <a:rPr lang="en-US" sz="3200" dirty="0">
                <a:latin typeface="Gill Sans Light" charset="0"/>
                <a:ea typeface="Gill Sans Light" charset="0"/>
                <a:cs typeface="Gill Sans Light" charset="0"/>
              </a:rPr>
              <a:t>the AUCs of the </a:t>
            </a:r>
            <a:r>
              <a:rPr lang="en-US" sz="3200" dirty="0" smtClean="0">
                <a:latin typeface="Gill Sans Light" charset="0"/>
                <a:ea typeface="Gill Sans Light" charset="0"/>
                <a:cs typeface="Gill Sans Light" charset="0"/>
              </a:rPr>
              <a:t>randomized </a:t>
            </a:r>
            <a:r>
              <a:rPr lang="en-US" sz="3200" dirty="0">
                <a:latin typeface="Gill Sans Light" charset="0"/>
                <a:ea typeface="Gill Sans Light" charset="0"/>
                <a:cs typeface="Gill Sans Light" charset="0"/>
              </a:rPr>
              <a:t>results </a:t>
            </a:r>
            <a:endParaRPr lang="en-US" sz="3200" dirty="0" smtClean="0">
              <a:latin typeface="Gill Sans Light" charset="0"/>
              <a:ea typeface="Gill Sans Light" charset="0"/>
              <a:cs typeface="Gill Sans Light" charset="0"/>
            </a:endParaRPr>
          </a:p>
          <a:p>
            <a:pPr marL="742950" lvl="1" indent="-285750">
              <a:spcBef>
                <a:spcPts val="1500"/>
              </a:spcBef>
              <a:buFont typeface="Arial" charset="0"/>
              <a:buChar char="•"/>
            </a:pPr>
            <a:r>
              <a:rPr lang="en-US" sz="3200" dirty="0" smtClean="0">
                <a:latin typeface="Gill Sans Light" charset="0"/>
                <a:ea typeface="Gill Sans Light" charset="0"/>
                <a:cs typeface="Gill Sans Light" charset="0"/>
              </a:rPr>
              <a:t>Calculate </a:t>
            </a:r>
            <a:r>
              <a:rPr lang="en-US" sz="3200" dirty="0">
                <a:latin typeface="Gill Sans Light" charset="0"/>
                <a:ea typeface="Gill Sans Light" charset="0"/>
                <a:cs typeface="Gill Sans Light" charset="0"/>
              </a:rPr>
              <a:t>the distance of submission's AUC from the average AUCs of </a:t>
            </a:r>
            <a:r>
              <a:rPr lang="en-US" sz="3200" dirty="0" smtClean="0">
                <a:latin typeface="Gill Sans Light" charset="0"/>
                <a:ea typeface="Gill Sans Light" charset="0"/>
                <a:cs typeface="Gill Sans Light" charset="0"/>
              </a:rPr>
              <a:t>simulative results</a:t>
            </a:r>
          </a:p>
          <a:p>
            <a:pPr lvl="1">
              <a:spcBef>
                <a:spcPts val="1000"/>
              </a:spcBef>
            </a:pPr>
            <a:endParaRPr lang="en-US" sz="2800" dirty="0">
              <a:latin typeface="Gill Sans Light" charset="0"/>
              <a:ea typeface="Gill Sans Light" charset="0"/>
              <a:cs typeface="Gill Sans Light" charset="0"/>
            </a:endParaRPr>
          </a:p>
          <a:p>
            <a:r>
              <a:rPr lang="en-US" sz="3600" b="1" dirty="0" smtClean="0">
                <a:latin typeface="Gill Sans" charset="0"/>
                <a:ea typeface="Gill Sans" charset="0"/>
                <a:cs typeface="Gill Sans" charset="0"/>
              </a:rPr>
              <a:t>Hypothesis</a:t>
            </a:r>
            <a:r>
              <a:rPr lang="en-US" sz="3600" b="1" dirty="0">
                <a:latin typeface="Gill Sans" charset="0"/>
                <a:ea typeface="Gill Sans" charset="0"/>
                <a:cs typeface="Gill Sans" charset="0"/>
              </a:rPr>
              <a:t>: Submission is </a:t>
            </a:r>
            <a:r>
              <a:rPr lang="en-US" sz="3600" b="1" dirty="0" smtClean="0">
                <a:latin typeface="Gill Sans" charset="0"/>
                <a:ea typeface="Gill Sans" charset="0"/>
                <a:cs typeface="Gill Sans" charset="0"/>
              </a:rPr>
              <a:t>no different from random</a:t>
            </a:r>
            <a:endParaRPr lang="en-US" sz="3600" b="1" dirty="0">
              <a:latin typeface="Gill Sans" charset="0"/>
              <a:ea typeface="Gill Sans" charset="0"/>
              <a:cs typeface="Gill Sans" charset="0"/>
            </a:endParaRPr>
          </a:p>
        </p:txBody>
      </p:sp>
    </p:spTree>
    <p:extLst>
      <p:ext uri="{BB962C8B-B14F-4D97-AF65-F5344CB8AC3E}">
        <p14:creationId xmlns:p14="http://schemas.microsoft.com/office/powerpoint/2010/main" val="379818819"/>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531429"/>
            <a:ext cx="12192000" cy="32657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p:cNvCxnSpPr/>
          <p:nvPr/>
        </p:nvCxnSpPr>
        <p:spPr>
          <a:xfrm>
            <a:off x="-11875" y="471312"/>
            <a:ext cx="1134745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00817" y="89574"/>
            <a:ext cx="2447778" cy="367670"/>
          </a:xfrm>
          <a:prstGeom prst="rect">
            <a:avLst/>
          </a:prstGeom>
        </p:spPr>
      </p:pic>
      <p:pic>
        <p:nvPicPr>
          <p:cNvPr id="7" name="Content Placeholder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64905" y="89574"/>
            <a:ext cx="511384" cy="345659"/>
          </a:xfrm>
          <a:prstGeom prst="rect">
            <a:avLst/>
          </a:prstGeom>
        </p:spPr>
      </p:pic>
      <p:sp>
        <p:nvSpPr>
          <p:cNvPr id="8" name="Title 1"/>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dirty="0"/>
          </a:p>
        </p:txBody>
      </p:sp>
      <p:sp>
        <p:nvSpPr>
          <p:cNvPr id="14" name="Title 1"/>
          <p:cNvSpPr txBox="1">
            <a:spLocks/>
          </p:cNvSpPr>
          <p:nvPr/>
        </p:nvSpPr>
        <p:spPr>
          <a:xfrm>
            <a:off x="0" y="-6989"/>
            <a:ext cx="8884507" cy="478302"/>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smtClean="0">
                <a:latin typeface="Gill Sans SemiBold" charset="0"/>
                <a:ea typeface="Gill Sans SemiBold" charset="0"/>
                <a:cs typeface="Gill Sans SemiBold" charset="0"/>
              </a:rPr>
              <a:t>AUC of Group 35</a:t>
            </a:r>
            <a:endParaRPr lang="en-US" sz="3600" b="1" dirty="0">
              <a:latin typeface="Gill Sans SemiBold" charset="0"/>
              <a:ea typeface="Gill Sans SemiBold" charset="0"/>
              <a:cs typeface="Gill Sans SemiBold" charset="0"/>
            </a:endParaRPr>
          </a:p>
        </p:txBody>
      </p:sp>
      <p:pic>
        <p:nvPicPr>
          <p:cNvPr id="15" name="Picture 14" descr="auc35.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95381" y="518660"/>
            <a:ext cx="7329819" cy="5497364"/>
          </a:xfrm>
          <a:prstGeom prst="rect">
            <a:avLst/>
          </a:prstGeom>
        </p:spPr>
      </p:pic>
      <p:sp>
        <p:nvSpPr>
          <p:cNvPr id="10" name="TextBox 9"/>
          <p:cNvSpPr txBox="1"/>
          <p:nvPr/>
        </p:nvSpPr>
        <p:spPr>
          <a:xfrm>
            <a:off x="1760104" y="1360636"/>
            <a:ext cx="1737527" cy="369332"/>
          </a:xfrm>
          <a:prstGeom prst="rect">
            <a:avLst/>
          </a:prstGeom>
          <a:noFill/>
        </p:spPr>
        <p:txBody>
          <a:bodyPr wrap="none" rtlCol="0">
            <a:spAutoFit/>
          </a:bodyPr>
          <a:lstStyle/>
          <a:p>
            <a:r>
              <a:rPr lang="en-US" dirty="0">
                <a:latin typeface="Gill Sans" charset="0"/>
                <a:ea typeface="Gill Sans" charset="0"/>
                <a:cs typeface="Gill Sans" charset="0"/>
              </a:rPr>
              <a:t>Submission AUC</a:t>
            </a:r>
          </a:p>
        </p:txBody>
      </p:sp>
      <p:sp>
        <p:nvSpPr>
          <p:cNvPr id="11" name="TextBox 10"/>
          <p:cNvSpPr txBox="1"/>
          <p:nvPr/>
        </p:nvSpPr>
        <p:spPr>
          <a:xfrm>
            <a:off x="2016011" y="2449017"/>
            <a:ext cx="1656184" cy="646331"/>
          </a:xfrm>
          <a:prstGeom prst="rect">
            <a:avLst/>
          </a:prstGeom>
          <a:noFill/>
        </p:spPr>
        <p:txBody>
          <a:bodyPr wrap="square" rtlCol="0">
            <a:spAutoFit/>
          </a:bodyPr>
          <a:lstStyle/>
          <a:p>
            <a:r>
              <a:rPr lang="en-US" dirty="0">
                <a:latin typeface="Gill Sans" charset="0"/>
                <a:ea typeface="Gill Sans" charset="0"/>
                <a:cs typeface="Gill Sans" charset="0"/>
              </a:rPr>
              <a:t>Average AUC of Simulations</a:t>
            </a:r>
          </a:p>
        </p:txBody>
      </p:sp>
      <p:cxnSp>
        <p:nvCxnSpPr>
          <p:cNvPr id="12" name="Straight Arrow Connector 11"/>
          <p:cNvCxnSpPr>
            <a:stCxn id="10" idx="3"/>
          </p:cNvCxnSpPr>
          <p:nvPr/>
        </p:nvCxnSpPr>
        <p:spPr>
          <a:xfrm>
            <a:off x="3497631" y="1545302"/>
            <a:ext cx="603406"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a:off x="3642545" y="2839064"/>
            <a:ext cx="486514" cy="28285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43908962"/>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531429"/>
            <a:ext cx="12192000" cy="32657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p:cNvCxnSpPr/>
          <p:nvPr/>
        </p:nvCxnSpPr>
        <p:spPr>
          <a:xfrm>
            <a:off x="-11875" y="471312"/>
            <a:ext cx="1134745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00817" y="89574"/>
            <a:ext cx="2447778" cy="367670"/>
          </a:xfrm>
          <a:prstGeom prst="rect">
            <a:avLst/>
          </a:prstGeom>
        </p:spPr>
      </p:pic>
      <p:pic>
        <p:nvPicPr>
          <p:cNvPr id="7" name="Content Placeholder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64905" y="89574"/>
            <a:ext cx="511384" cy="345659"/>
          </a:xfrm>
          <a:prstGeom prst="rect">
            <a:avLst/>
          </a:prstGeom>
        </p:spPr>
      </p:pic>
      <p:sp>
        <p:nvSpPr>
          <p:cNvPr id="8" name="Title 1"/>
          <p:cNvSpPr txBox="1">
            <a:spLocks/>
          </p:cNvSpPr>
          <p:nvPr/>
        </p:nvSpPr>
        <p:spPr>
          <a:xfrm>
            <a:off x="0" y="-6989"/>
            <a:ext cx="8884507" cy="478302"/>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smtClean="0">
                <a:latin typeface="Gill Sans SemiBold" charset="0"/>
                <a:ea typeface="Gill Sans SemiBold" charset="0"/>
                <a:cs typeface="Gill Sans SemiBold" charset="0"/>
              </a:rPr>
              <a:t>Differences in AUC</a:t>
            </a:r>
            <a:endParaRPr lang="en-US" sz="3600" b="1" dirty="0">
              <a:latin typeface="Gill Sans SemiBold" charset="0"/>
              <a:ea typeface="Gill Sans SemiBold" charset="0"/>
              <a:cs typeface="Gill Sans SemiBold" charset="0"/>
            </a:endParaRPr>
          </a:p>
        </p:txBody>
      </p:sp>
      <p:pic>
        <p:nvPicPr>
          <p:cNvPr id="9" name="Picture 8" descr="auc36.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56300" y="571500"/>
            <a:ext cx="3901440" cy="2926080"/>
          </a:xfrm>
          <a:prstGeom prst="rect">
            <a:avLst/>
          </a:prstGeom>
        </p:spPr>
      </p:pic>
      <p:pic>
        <p:nvPicPr>
          <p:cNvPr id="10" name="Picture 9" descr="auc37.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71600" y="571500"/>
            <a:ext cx="3901440" cy="2926080"/>
          </a:xfrm>
          <a:prstGeom prst="rect">
            <a:avLst/>
          </a:prstGeom>
        </p:spPr>
      </p:pic>
      <p:pic>
        <p:nvPicPr>
          <p:cNvPr id="11" name="Picture 10" descr="auc38.1.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71600" y="3289300"/>
            <a:ext cx="3901440" cy="2926080"/>
          </a:xfrm>
          <a:prstGeom prst="rect">
            <a:avLst/>
          </a:prstGeom>
        </p:spPr>
      </p:pic>
      <p:pic>
        <p:nvPicPr>
          <p:cNvPr id="12" name="Picture 11" descr="auc38.2.jp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956300" y="3289300"/>
            <a:ext cx="3901440" cy="2926080"/>
          </a:xfrm>
          <a:prstGeom prst="rect">
            <a:avLst/>
          </a:prstGeom>
        </p:spPr>
      </p:pic>
    </p:spTree>
    <p:extLst>
      <p:ext uri="{BB962C8B-B14F-4D97-AF65-F5344CB8AC3E}">
        <p14:creationId xmlns:p14="http://schemas.microsoft.com/office/powerpoint/2010/main" val="947810605"/>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531429"/>
            <a:ext cx="12192000" cy="32657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p:cNvCxnSpPr/>
          <p:nvPr/>
        </p:nvCxnSpPr>
        <p:spPr>
          <a:xfrm>
            <a:off x="-11875" y="471312"/>
            <a:ext cx="1134745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00817" y="89574"/>
            <a:ext cx="2447778" cy="367670"/>
          </a:xfrm>
          <a:prstGeom prst="rect">
            <a:avLst/>
          </a:prstGeom>
        </p:spPr>
      </p:pic>
      <p:pic>
        <p:nvPicPr>
          <p:cNvPr id="7" name="Content Placeholder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64905" y="89574"/>
            <a:ext cx="511384" cy="345659"/>
          </a:xfrm>
          <a:prstGeom prst="rect">
            <a:avLst/>
          </a:prstGeom>
        </p:spPr>
      </p:pic>
      <p:sp>
        <p:nvSpPr>
          <p:cNvPr id="6" name="Title 1"/>
          <p:cNvSpPr txBox="1">
            <a:spLocks/>
          </p:cNvSpPr>
          <p:nvPr/>
        </p:nvSpPr>
        <p:spPr>
          <a:xfrm>
            <a:off x="0" y="-6989"/>
            <a:ext cx="8884507" cy="478302"/>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smtClean="0">
                <a:latin typeface="Gill Sans SemiBold" charset="0"/>
                <a:ea typeface="Gill Sans SemiBold" charset="0"/>
                <a:cs typeface="Gill Sans SemiBold" charset="0"/>
              </a:rPr>
              <a:t>Differences in AUC</a:t>
            </a:r>
            <a:endParaRPr lang="en-US" sz="3600" b="1" dirty="0">
              <a:latin typeface="Gill Sans SemiBold" charset="0"/>
              <a:ea typeface="Gill Sans SemiBold" charset="0"/>
              <a:cs typeface="Gill Sans SemiBold" charset="0"/>
            </a:endParaRPr>
          </a:p>
        </p:txBody>
      </p:sp>
      <p:sp>
        <p:nvSpPr>
          <p:cNvPr id="8" name="Text Placeholder 3"/>
          <p:cNvSpPr txBox="1">
            <a:spLocks/>
          </p:cNvSpPr>
          <p:nvPr/>
        </p:nvSpPr>
        <p:spPr>
          <a:xfrm>
            <a:off x="1247539" y="4190314"/>
            <a:ext cx="9696922" cy="18084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Gill Sans Light" charset="0"/>
                <a:ea typeface="Gill Sans Light" charset="0"/>
                <a:cs typeface="Gill Sans Light" charset="0"/>
              </a:rPr>
              <a:t>Distance of submission's AUC from the average AUCs of </a:t>
            </a:r>
            <a:r>
              <a:rPr lang="en-US" dirty="0" smtClean="0">
                <a:latin typeface="Gill Sans Light" charset="0"/>
                <a:ea typeface="Gill Sans Light" charset="0"/>
                <a:cs typeface="Gill Sans Light" charset="0"/>
              </a:rPr>
              <a:t>100,000 </a:t>
            </a:r>
            <a:r>
              <a:rPr lang="en-US" dirty="0">
                <a:latin typeface="Gill Sans Light" charset="0"/>
                <a:ea typeface="Gill Sans Light" charset="0"/>
                <a:cs typeface="Gill Sans Light" charset="0"/>
              </a:rPr>
              <a:t>simulative results generated based on same normal distribution</a:t>
            </a:r>
          </a:p>
          <a:p>
            <a:r>
              <a:rPr lang="en-US" dirty="0">
                <a:latin typeface="Gill Sans Light" charset="0"/>
                <a:ea typeface="Gill Sans Light" charset="0"/>
                <a:cs typeface="Gill Sans Light" charset="0"/>
              </a:rPr>
              <a:t>P</a:t>
            </a:r>
            <a:r>
              <a:rPr lang="en-US" dirty="0" smtClean="0">
                <a:latin typeface="Gill Sans Light" charset="0"/>
                <a:ea typeface="Gill Sans Light" charset="0"/>
                <a:cs typeface="Gill Sans Light" charset="0"/>
              </a:rPr>
              <a:t>-values: the </a:t>
            </a:r>
            <a:r>
              <a:rPr lang="en-US" dirty="0">
                <a:latin typeface="Gill Sans Light" charset="0"/>
                <a:ea typeface="Gill Sans Light" charset="0"/>
                <a:cs typeface="Gill Sans Light" charset="0"/>
              </a:rPr>
              <a:t>number of random results with bigger </a:t>
            </a:r>
            <a:r>
              <a:rPr lang="en-US" dirty="0" smtClean="0">
                <a:latin typeface="Gill Sans Light" charset="0"/>
                <a:ea typeface="Gill Sans Light" charset="0"/>
                <a:cs typeface="Gill Sans Light" charset="0"/>
              </a:rPr>
              <a:t>AUCs, dividing </a:t>
            </a:r>
            <a:r>
              <a:rPr lang="en-US" dirty="0">
                <a:latin typeface="Gill Sans Light" charset="0"/>
                <a:ea typeface="Gill Sans Light" charset="0"/>
                <a:cs typeface="Gill Sans Light" charset="0"/>
              </a:rPr>
              <a:t>by the number of simulations. </a:t>
            </a:r>
          </a:p>
          <a:p>
            <a:endParaRPr lang="en-US" dirty="0">
              <a:latin typeface="Gill Sans Light" charset="0"/>
              <a:ea typeface="Gill Sans Light" charset="0"/>
              <a:cs typeface="Gill Sans Light" charset="0"/>
            </a:endParaRPr>
          </a:p>
        </p:txBody>
      </p:sp>
      <p:graphicFrame>
        <p:nvGraphicFramePr>
          <p:cNvPr id="9" name="Table 8"/>
          <p:cNvGraphicFramePr>
            <a:graphicFrameLocks noGrp="1"/>
          </p:cNvGraphicFramePr>
          <p:nvPr>
            <p:extLst>
              <p:ext uri="{D42A27DB-BD31-4B8C-83A1-F6EECF244321}">
                <p14:modId xmlns:p14="http://schemas.microsoft.com/office/powerpoint/2010/main" val="716888328"/>
              </p:ext>
            </p:extLst>
          </p:nvPr>
        </p:nvGraphicFramePr>
        <p:xfrm>
          <a:off x="1727258" y="949614"/>
          <a:ext cx="8737484" cy="2911188"/>
        </p:xfrm>
        <a:graphic>
          <a:graphicData uri="http://schemas.openxmlformats.org/drawingml/2006/table">
            <a:tbl>
              <a:tblPr/>
              <a:tblGrid>
                <a:gridCol w="1871348"/>
                <a:gridCol w="1386349"/>
                <a:gridCol w="1250846"/>
                <a:gridCol w="1295737"/>
                <a:gridCol w="1466602"/>
                <a:gridCol w="1466602"/>
              </a:tblGrid>
              <a:tr h="727797">
                <a:tc>
                  <a:txBody>
                    <a:bodyPr/>
                    <a:lstStyle/>
                    <a:p>
                      <a:pPr algn="ctr" fontAlgn="ctr"/>
                      <a:endParaRPr lang="en-US" sz="2400" b="1" i="0" u="none" strike="noStrike" dirty="0">
                        <a:solidFill>
                          <a:srgbClr val="FFFFFF"/>
                        </a:solidFill>
                        <a:effectLst/>
                        <a:latin typeface="Calibri" charset="0"/>
                      </a:endParaRPr>
                    </a:p>
                  </a:txBody>
                  <a:tcPr marL="12700" marR="12700"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A22E"/>
                    </a:solidFill>
                  </a:tcPr>
                </a:tc>
                <a:tc>
                  <a:txBody>
                    <a:bodyPr/>
                    <a:lstStyle/>
                    <a:p>
                      <a:pPr algn="ctr" fontAlgn="ctr"/>
                      <a:r>
                        <a:rPr lang="en-US" sz="2400" b="1" i="0" u="none" strike="noStrike" dirty="0">
                          <a:solidFill>
                            <a:srgbClr val="FFFFFF"/>
                          </a:solidFill>
                          <a:effectLst/>
                          <a:latin typeface="Calibri" charset="0"/>
                        </a:rPr>
                        <a:t>Group 35</a:t>
                      </a:r>
                    </a:p>
                  </a:txBody>
                  <a:tcPr marL="12700" marR="12700"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A22E"/>
                    </a:solidFill>
                  </a:tcPr>
                </a:tc>
                <a:tc>
                  <a:txBody>
                    <a:bodyPr/>
                    <a:lstStyle/>
                    <a:p>
                      <a:pPr algn="ctr" fontAlgn="ctr"/>
                      <a:r>
                        <a:rPr lang="en-US" sz="2400" b="1" i="0" u="none" strike="noStrike" dirty="0">
                          <a:solidFill>
                            <a:srgbClr val="FFFFFF"/>
                          </a:solidFill>
                          <a:effectLst/>
                          <a:latin typeface="Calibri" charset="0"/>
                        </a:rPr>
                        <a:t>Group 36</a:t>
                      </a:r>
                    </a:p>
                  </a:txBody>
                  <a:tcPr marL="12700" marR="12700"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A22E"/>
                    </a:solidFill>
                  </a:tcPr>
                </a:tc>
                <a:tc>
                  <a:txBody>
                    <a:bodyPr/>
                    <a:lstStyle/>
                    <a:p>
                      <a:pPr algn="ctr" fontAlgn="ctr"/>
                      <a:r>
                        <a:rPr lang="en-US" sz="2400" b="1" i="0" u="none" strike="noStrike">
                          <a:solidFill>
                            <a:srgbClr val="FFFFFF"/>
                          </a:solidFill>
                          <a:effectLst/>
                          <a:latin typeface="Calibri" charset="0"/>
                        </a:rPr>
                        <a:t>Group 37</a:t>
                      </a:r>
                    </a:p>
                  </a:txBody>
                  <a:tcPr marL="12700" marR="12700"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A22E"/>
                    </a:solidFill>
                  </a:tcPr>
                </a:tc>
                <a:tc>
                  <a:txBody>
                    <a:bodyPr/>
                    <a:lstStyle/>
                    <a:p>
                      <a:pPr algn="ctr" fontAlgn="ctr"/>
                      <a:r>
                        <a:rPr lang="en-US" sz="2400" b="1" i="0" u="none" strike="noStrike">
                          <a:solidFill>
                            <a:srgbClr val="FFFFFF"/>
                          </a:solidFill>
                          <a:effectLst/>
                          <a:latin typeface="Calibri" charset="0"/>
                        </a:rPr>
                        <a:t>Group 38.1</a:t>
                      </a:r>
                    </a:p>
                  </a:txBody>
                  <a:tcPr marL="12700" marR="12700"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A22E"/>
                    </a:solidFill>
                  </a:tcPr>
                </a:tc>
                <a:tc>
                  <a:txBody>
                    <a:bodyPr/>
                    <a:lstStyle/>
                    <a:p>
                      <a:pPr algn="ctr" fontAlgn="ctr"/>
                      <a:r>
                        <a:rPr lang="en-US" sz="2400" b="1" i="0" u="none" strike="noStrike">
                          <a:solidFill>
                            <a:srgbClr val="FFFFFF"/>
                          </a:solidFill>
                          <a:effectLst/>
                          <a:latin typeface="Calibri" charset="0"/>
                        </a:rPr>
                        <a:t>Group 38.2</a:t>
                      </a:r>
                    </a:p>
                  </a:txBody>
                  <a:tcPr marL="12700" marR="12700"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A22E"/>
                    </a:solidFill>
                  </a:tcPr>
                </a:tc>
              </a:tr>
              <a:tr h="727797">
                <a:tc>
                  <a:txBody>
                    <a:bodyPr/>
                    <a:lstStyle/>
                    <a:p>
                      <a:pPr algn="ctr" fontAlgn="ctr"/>
                      <a:r>
                        <a:rPr lang="en-US" sz="2400" b="0" i="0" u="none" strike="noStrike">
                          <a:solidFill>
                            <a:srgbClr val="000000"/>
                          </a:solidFill>
                          <a:effectLst/>
                          <a:latin typeface="Calibri" charset="0"/>
                        </a:rPr>
                        <a:t>AUC Distance</a:t>
                      </a:r>
                    </a:p>
                  </a:txBody>
                  <a:tcPr marL="12700" marR="12700"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2400" b="0" i="0" u="none" strike="noStrike" dirty="0" smtClean="0">
                          <a:solidFill>
                            <a:srgbClr val="000000"/>
                          </a:solidFill>
                          <a:effectLst/>
                          <a:latin typeface="Calibri"/>
                        </a:rPr>
                        <a:t>0.3534</a:t>
                      </a:r>
                      <a:endParaRPr lang="en-US" sz="2400" b="0" i="0" u="none" strike="noStrike" dirty="0">
                        <a:solidFill>
                          <a:srgbClr val="000000"/>
                        </a:solidFill>
                        <a:effectLst/>
                        <a:latin typeface="Calibri"/>
                      </a:endParaRPr>
                    </a:p>
                  </a:txBody>
                  <a:tcPr marL="12700" marR="12700"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2400" b="0" i="0" u="none" strike="noStrike" dirty="0" smtClean="0">
                          <a:solidFill>
                            <a:srgbClr val="000000"/>
                          </a:solidFill>
                          <a:effectLst/>
                          <a:latin typeface="Calibri"/>
                        </a:rPr>
                        <a:t>0.1134</a:t>
                      </a:r>
                      <a:endParaRPr lang="en-US" sz="2400" b="0" i="0" u="none" strike="noStrike" dirty="0">
                        <a:solidFill>
                          <a:srgbClr val="000000"/>
                        </a:solidFill>
                        <a:effectLst/>
                        <a:latin typeface="Calibri"/>
                      </a:endParaRPr>
                    </a:p>
                  </a:txBody>
                  <a:tcPr marL="12700" marR="12700"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2400" b="0" i="0" u="none" strike="noStrike" dirty="0" smtClean="0">
                          <a:solidFill>
                            <a:srgbClr val="000000"/>
                          </a:solidFill>
                          <a:effectLst/>
                          <a:latin typeface="Calibri"/>
                        </a:rPr>
                        <a:t>0.0170</a:t>
                      </a:r>
                      <a:endParaRPr lang="en-US" sz="2400" b="0" i="0" u="none" strike="noStrike" dirty="0">
                        <a:solidFill>
                          <a:srgbClr val="000000"/>
                        </a:solidFill>
                        <a:effectLst/>
                        <a:latin typeface="Calibri"/>
                      </a:endParaRPr>
                    </a:p>
                  </a:txBody>
                  <a:tcPr marL="12700" marR="12700"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2400" b="0" i="0" u="none" strike="noStrike" dirty="0" smtClean="0">
                          <a:solidFill>
                            <a:srgbClr val="000000"/>
                          </a:solidFill>
                          <a:effectLst/>
                          <a:latin typeface="Calibri"/>
                        </a:rPr>
                        <a:t>0.2981</a:t>
                      </a:r>
                      <a:endParaRPr lang="en-US" sz="2400" b="0" i="0" u="none" strike="noStrike" dirty="0">
                        <a:solidFill>
                          <a:srgbClr val="000000"/>
                        </a:solidFill>
                        <a:effectLst/>
                        <a:latin typeface="Calibri"/>
                      </a:endParaRPr>
                    </a:p>
                  </a:txBody>
                  <a:tcPr marL="12700" marR="12700"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2400" b="0" i="0" u="none" strike="noStrike" dirty="0" smtClean="0">
                          <a:solidFill>
                            <a:srgbClr val="000000"/>
                          </a:solidFill>
                          <a:effectLst/>
                          <a:latin typeface="Calibri"/>
                        </a:rPr>
                        <a:t>0.2971</a:t>
                      </a:r>
                      <a:endParaRPr lang="en-US" sz="2400" b="0" i="0" u="none" strike="noStrike" dirty="0">
                        <a:solidFill>
                          <a:srgbClr val="000000"/>
                        </a:solidFill>
                        <a:effectLst/>
                        <a:latin typeface="Calibri"/>
                      </a:endParaRPr>
                    </a:p>
                  </a:txBody>
                  <a:tcPr marL="12700" marR="12700"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r>
              <a:tr h="727797">
                <a:tc>
                  <a:txBody>
                    <a:bodyPr/>
                    <a:lstStyle/>
                    <a:p>
                      <a:pPr algn="ctr" fontAlgn="ctr"/>
                      <a:r>
                        <a:rPr lang="en-US" sz="2400" b="0" i="0" u="none" strike="noStrike" dirty="0" smtClean="0">
                          <a:solidFill>
                            <a:srgbClr val="000000"/>
                          </a:solidFill>
                          <a:effectLst/>
                          <a:latin typeface="Calibri" charset="0"/>
                        </a:rPr>
                        <a:t>P-value</a:t>
                      </a:r>
                      <a:endParaRPr lang="en-US" sz="2400" b="0" i="0" u="none" strike="noStrike" dirty="0">
                        <a:solidFill>
                          <a:srgbClr val="000000"/>
                        </a:solidFill>
                        <a:effectLst/>
                        <a:latin typeface="Calibri" charset="0"/>
                      </a:endParaRPr>
                    </a:p>
                  </a:txBody>
                  <a:tcPr marL="12700" marR="12700"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2400" b="0" i="0" u="none" strike="noStrike" dirty="0" smtClean="0">
                          <a:solidFill>
                            <a:srgbClr val="000000"/>
                          </a:solidFill>
                          <a:effectLst/>
                          <a:latin typeface="+mn-lt"/>
                        </a:rPr>
                        <a:t>&lt;</a:t>
                      </a:r>
                      <a:r>
                        <a:rPr lang="en-US" sz="2400" b="0" i="0" u="none" strike="noStrike" baseline="0" dirty="0" smtClean="0">
                          <a:solidFill>
                            <a:srgbClr val="000000"/>
                          </a:solidFill>
                          <a:effectLst/>
                          <a:latin typeface="+mn-lt"/>
                        </a:rPr>
                        <a:t> 1.0 x 10</a:t>
                      </a:r>
                      <a:r>
                        <a:rPr lang="en-US" sz="2400" b="0" i="0" u="none" strike="noStrike" baseline="30000" dirty="0" smtClean="0">
                          <a:solidFill>
                            <a:srgbClr val="000000"/>
                          </a:solidFill>
                          <a:effectLst/>
                          <a:latin typeface="+mn-lt"/>
                        </a:rPr>
                        <a:t>-5</a:t>
                      </a:r>
                      <a:endParaRPr lang="en-US" sz="2400" b="0" i="0" u="none" strike="noStrike" dirty="0" smtClean="0">
                        <a:solidFill>
                          <a:srgbClr val="000000"/>
                        </a:solidFill>
                        <a:effectLst/>
                        <a:latin typeface="+mn-lt"/>
                      </a:endParaRPr>
                    </a:p>
                  </a:txBody>
                  <a:tcPr marL="12700" marR="12700"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400" b="0" i="0" u="none" strike="noStrike">
                          <a:solidFill>
                            <a:srgbClr val="000000"/>
                          </a:solidFill>
                          <a:effectLst/>
                          <a:latin typeface="Calibri"/>
                        </a:rPr>
                        <a:t>0.0001</a:t>
                      </a:r>
                    </a:p>
                  </a:txBody>
                  <a:tcPr marL="12700" marR="12700"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400" b="0" i="0" u="none" strike="noStrike" dirty="0">
                          <a:solidFill>
                            <a:srgbClr val="000000"/>
                          </a:solidFill>
                          <a:effectLst/>
                          <a:latin typeface="Calibri"/>
                        </a:rPr>
                        <a:t>0.0387</a:t>
                      </a:r>
                    </a:p>
                  </a:txBody>
                  <a:tcPr marL="12700" marR="12700"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2400" b="0" i="0" u="none" strike="noStrike" dirty="0" smtClean="0">
                          <a:solidFill>
                            <a:srgbClr val="000000"/>
                          </a:solidFill>
                          <a:effectLst/>
                          <a:latin typeface="+mn-lt"/>
                        </a:rPr>
                        <a:t>&lt;</a:t>
                      </a:r>
                      <a:r>
                        <a:rPr lang="en-US" sz="2400" b="0" i="0" u="none" strike="noStrike" baseline="0" dirty="0" smtClean="0">
                          <a:solidFill>
                            <a:srgbClr val="000000"/>
                          </a:solidFill>
                          <a:effectLst/>
                          <a:latin typeface="+mn-lt"/>
                        </a:rPr>
                        <a:t> 1.0 x 10</a:t>
                      </a:r>
                      <a:r>
                        <a:rPr lang="en-US" sz="2400" b="0" i="0" u="none" strike="noStrike" baseline="30000" dirty="0" smtClean="0">
                          <a:solidFill>
                            <a:srgbClr val="000000"/>
                          </a:solidFill>
                          <a:effectLst/>
                          <a:latin typeface="+mn-lt"/>
                        </a:rPr>
                        <a:t>-5</a:t>
                      </a:r>
                      <a:endParaRPr lang="en-US" sz="2400" b="0" i="0" u="none" strike="noStrike" dirty="0" smtClean="0">
                        <a:solidFill>
                          <a:srgbClr val="000000"/>
                        </a:solidFill>
                        <a:effectLst/>
                        <a:latin typeface="+mn-lt"/>
                      </a:endParaRPr>
                    </a:p>
                  </a:txBody>
                  <a:tcPr marL="12700" marR="12700"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2400" b="0" i="0" u="none" strike="noStrike" dirty="0" smtClean="0">
                          <a:solidFill>
                            <a:srgbClr val="000000"/>
                          </a:solidFill>
                          <a:effectLst/>
                          <a:latin typeface="+mn-lt"/>
                        </a:rPr>
                        <a:t>&lt;</a:t>
                      </a:r>
                      <a:r>
                        <a:rPr lang="en-US" sz="2400" b="0" i="0" u="none" strike="noStrike" baseline="0" dirty="0" smtClean="0">
                          <a:solidFill>
                            <a:srgbClr val="000000"/>
                          </a:solidFill>
                          <a:effectLst/>
                          <a:latin typeface="+mn-lt"/>
                        </a:rPr>
                        <a:t> 1.0 x 10</a:t>
                      </a:r>
                      <a:r>
                        <a:rPr lang="en-US" sz="2400" b="0" i="0" u="none" strike="noStrike" baseline="30000" dirty="0" smtClean="0">
                          <a:solidFill>
                            <a:srgbClr val="000000"/>
                          </a:solidFill>
                          <a:effectLst/>
                          <a:latin typeface="+mn-lt"/>
                        </a:rPr>
                        <a:t>-5</a:t>
                      </a:r>
                      <a:endParaRPr lang="en-US" sz="2400" b="0" i="0" u="none" strike="noStrike" dirty="0" smtClean="0">
                        <a:solidFill>
                          <a:srgbClr val="000000"/>
                        </a:solidFill>
                        <a:effectLst/>
                        <a:latin typeface="+mn-lt"/>
                      </a:endParaRPr>
                    </a:p>
                  </a:txBody>
                  <a:tcPr marL="12700" marR="12700"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27797">
                <a:tc>
                  <a:txBody>
                    <a:bodyPr/>
                    <a:lstStyle/>
                    <a:p>
                      <a:pPr algn="ctr" fontAlgn="ctr"/>
                      <a:r>
                        <a:rPr lang="en-US" sz="2400" b="0" i="0" u="none" strike="noStrike" dirty="0" smtClean="0">
                          <a:solidFill>
                            <a:srgbClr val="000000"/>
                          </a:solidFill>
                          <a:effectLst/>
                          <a:latin typeface="Calibri" charset="0"/>
                        </a:rPr>
                        <a:t>Score</a:t>
                      </a:r>
                      <a:endParaRPr lang="en-US" sz="2400" b="0" i="0" u="none" strike="noStrike" dirty="0">
                        <a:solidFill>
                          <a:srgbClr val="000000"/>
                        </a:solidFill>
                        <a:effectLst/>
                        <a:latin typeface="Calibri" charset="0"/>
                      </a:endParaRPr>
                    </a:p>
                  </a:txBody>
                  <a:tcPr marL="12700" marR="12700"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2400" b="0" i="0" u="none" strike="noStrike" dirty="0">
                          <a:solidFill>
                            <a:srgbClr val="000000"/>
                          </a:solidFill>
                          <a:effectLst/>
                          <a:latin typeface="Calibri"/>
                        </a:rPr>
                        <a:t>1</a:t>
                      </a:r>
                    </a:p>
                  </a:txBody>
                  <a:tcPr marL="12700" marR="12700"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2400" b="0" i="0" u="none" strike="noStrike">
                          <a:solidFill>
                            <a:srgbClr val="000000"/>
                          </a:solidFill>
                          <a:effectLst/>
                          <a:latin typeface="Calibri"/>
                        </a:rPr>
                        <a:t>4</a:t>
                      </a:r>
                    </a:p>
                  </a:txBody>
                  <a:tcPr marL="12700" marR="12700"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2400" b="0" i="0" u="none" strike="noStrike">
                          <a:solidFill>
                            <a:srgbClr val="000000"/>
                          </a:solidFill>
                          <a:effectLst/>
                          <a:latin typeface="Calibri"/>
                        </a:rPr>
                        <a:t>5</a:t>
                      </a:r>
                    </a:p>
                  </a:txBody>
                  <a:tcPr marL="12700" marR="12700"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2400" b="0" i="0" u="none" strike="noStrike" dirty="0">
                          <a:solidFill>
                            <a:srgbClr val="000000"/>
                          </a:solidFill>
                          <a:effectLst/>
                          <a:latin typeface="Calibri"/>
                        </a:rPr>
                        <a:t>2</a:t>
                      </a:r>
                    </a:p>
                  </a:txBody>
                  <a:tcPr marL="12700" marR="12700"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b"/>
                      <a:r>
                        <a:rPr lang="en-US" sz="2400" b="0" i="0" u="none" strike="noStrike" dirty="0">
                          <a:solidFill>
                            <a:srgbClr val="000000"/>
                          </a:solidFill>
                          <a:effectLst/>
                          <a:latin typeface="Calibri"/>
                        </a:rPr>
                        <a:t>3</a:t>
                      </a:r>
                    </a:p>
                  </a:txBody>
                  <a:tcPr marL="12700" marR="12700"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r>
            </a:tbl>
          </a:graphicData>
        </a:graphic>
      </p:graphicFrame>
    </p:spTree>
    <p:extLst>
      <p:ext uri="{BB962C8B-B14F-4D97-AF65-F5344CB8AC3E}">
        <p14:creationId xmlns:p14="http://schemas.microsoft.com/office/powerpoint/2010/main" val="1203312875"/>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531429"/>
            <a:ext cx="12192000" cy="32657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p:cNvCxnSpPr/>
          <p:nvPr/>
        </p:nvCxnSpPr>
        <p:spPr>
          <a:xfrm>
            <a:off x="-11875" y="471312"/>
            <a:ext cx="1134745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00817" y="89574"/>
            <a:ext cx="2447778" cy="367670"/>
          </a:xfrm>
          <a:prstGeom prst="rect">
            <a:avLst/>
          </a:prstGeom>
        </p:spPr>
      </p:pic>
      <p:pic>
        <p:nvPicPr>
          <p:cNvPr id="7" name="Content Placeholder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64905" y="89574"/>
            <a:ext cx="511384" cy="345659"/>
          </a:xfrm>
          <a:prstGeom prst="rect">
            <a:avLst/>
          </a:prstGeom>
        </p:spPr>
      </p:pic>
      <p:sp>
        <p:nvSpPr>
          <p:cNvPr id="6" name="Title 1"/>
          <p:cNvSpPr txBox="1">
            <a:spLocks/>
          </p:cNvSpPr>
          <p:nvPr/>
        </p:nvSpPr>
        <p:spPr>
          <a:xfrm>
            <a:off x="0" y="-6989"/>
            <a:ext cx="9000817" cy="478302"/>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smtClean="0">
                <a:latin typeface="Gill Sans SemiBold" charset="0"/>
                <a:ea typeface="Gill Sans SemiBold" charset="0"/>
                <a:cs typeface="Gill Sans SemiBold" charset="0"/>
              </a:rPr>
              <a:t>Correlation </a:t>
            </a:r>
            <a:r>
              <a:rPr lang="en-US" sz="3600" b="1" dirty="0">
                <a:latin typeface="Gill Sans SemiBold" charset="0"/>
                <a:ea typeface="Gill Sans SemiBold" charset="0"/>
                <a:cs typeface="Gill Sans SemiBold" charset="0"/>
              </a:rPr>
              <a:t>p</a:t>
            </a:r>
            <a:r>
              <a:rPr lang="en-US" sz="3600" b="1" dirty="0" smtClean="0">
                <a:latin typeface="Gill Sans SemiBold" charset="0"/>
                <a:ea typeface="Gill Sans SemiBold" charset="0"/>
                <a:cs typeface="Gill Sans SemiBold" charset="0"/>
              </a:rPr>
              <a:t>lots of each submission</a:t>
            </a:r>
            <a:endParaRPr lang="en-US" sz="3600" b="1" dirty="0">
              <a:latin typeface="Gill Sans SemiBold" charset="0"/>
              <a:ea typeface="Gill Sans SemiBold" charset="0"/>
              <a:cs typeface="Gill Sans SemiBold" charset="0"/>
            </a:endParaRPr>
          </a:p>
        </p:txBody>
      </p:sp>
      <p:pic>
        <p:nvPicPr>
          <p:cNvPr id="23" name="Picture 22"/>
          <p:cNvPicPr>
            <a:picLocks/>
          </p:cNvPicPr>
          <p:nvPr/>
        </p:nvPicPr>
        <p:blipFill>
          <a:blip r:embed="rId5"/>
          <a:stretch>
            <a:fillRect/>
          </a:stretch>
        </p:blipFill>
        <p:spPr>
          <a:xfrm>
            <a:off x="6313947" y="3505374"/>
            <a:ext cx="4722796" cy="2932732"/>
          </a:xfrm>
          <a:prstGeom prst="rect">
            <a:avLst/>
          </a:prstGeom>
        </p:spPr>
      </p:pic>
      <p:sp>
        <p:nvSpPr>
          <p:cNvPr id="32" name="TextBox 31"/>
          <p:cNvSpPr txBox="1"/>
          <p:nvPr/>
        </p:nvSpPr>
        <p:spPr>
          <a:xfrm>
            <a:off x="6713810" y="3763350"/>
            <a:ext cx="3864078" cy="369332"/>
          </a:xfrm>
          <a:prstGeom prst="rect">
            <a:avLst/>
          </a:prstGeom>
          <a:noFill/>
        </p:spPr>
        <p:txBody>
          <a:bodyPr wrap="square" rtlCol="0">
            <a:spAutoFit/>
          </a:bodyPr>
          <a:lstStyle/>
          <a:p>
            <a:r>
              <a:rPr lang="en-US" dirty="0" smtClean="0"/>
              <a:t>*Includes submission for Participant 14</a:t>
            </a:r>
            <a:endParaRPr lang="en-US" dirty="0"/>
          </a:p>
        </p:txBody>
      </p:sp>
      <p:pic>
        <p:nvPicPr>
          <p:cNvPr id="39" name="Picture 38"/>
          <p:cNvPicPr>
            <a:picLocks noChangeAspect="1"/>
          </p:cNvPicPr>
          <p:nvPr/>
        </p:nvPicPr>
        <p:blipFill>
          <a:blip r:embed="rId6"/>
          <a:stretch>
            <a:fillRect/>
          </a:stretch>
        </p:blipFill>
        <p:spPr>
          <a:xfrm>
            <a:off x="1241995" y="3505374"/>
            <a:ext cx="4642611" cy="2930810"/>
          </a:xfrm>
          <a:prstGeom prst="rect">
            <a:avLst/>
          </a:prstGeom>
        </p:spPr>
      </p:pic>
      <p:sp>
        <p:nvSpPr>
          <p:cNvPr id="34" name="TextBox 33"/>
          <p:cNvSpPr txBox="1"/>
          <p:nvPr/>
        </p:nvSpPr>
        <p:spPr>
          <a:xfrm>
            <a:off x="1261806" y="3736129"/>
            <a:ext cx="4625059" cy="369332"/>
          </a:xfrm>
          <a:prstGeom prst="rect">
            <a:avLst/>
          </a:prstGeom>
          <a:noFill/>
        </p:spPr>
        <p:txBody>
          <a:bodyPr wrap="square" rtlCol="0">
            <a:spAutoFit/>
          </a:bodyPr>
          <a:lstStyle/>
          <a:p>
            <a:r>
              <a:rPr lang="en-US" smtClean="0"/>
              <a:t>*Does not include submission </a:t>
            </a:r>
            <a:r>
              <a:rPr lang="en-US" dirty="0" smtClean="0"/>
              <a:t>for Participant 14</a:t>
            </a:r>
            <a:endParaRPr lang="en-US" dirty="0"/>
          </a:p>
        </p:txBody>
      </p:sp>
      <p:pic>
        <p:nvPicPr>
          <p:cNvPr id="48" name="Picture 47"/>
          <p:cNvPicPr>
            <a:picLocks noChangeAspect="1"/>
          </p:cNvPicPr>
          <p:nvPr/>
        </p:nvPicPr>
        <p:blipFill>
          <a:blip r:embed="rId7"/>
          <a:stretch>
            <a:fillRect/>
          </a:stretch>
        </p:blipFill>
        <p:spPr>
          <a:xfrm>
            <a:off x="1266648" y="513656"/>
            <a:ext cx="4622800" cy="2832100"/>
          </a:xfrm>
          <a:prstGeom prst="rect">
            <a:avLst/>
          </a:prstGeom>
        </p:spPr>
      </p:pic>
      <p:sp>
        <p:nvSpPr>
          <p:cNvPr id="35" name="TextBox 34"/>
          <p:cNvSpPr txBox="1"/>
          <p:nvPr/>
        </p:nvSpPr>
        <p:spPr>
          <a:xfrm>
            <a:off x="1274295" y="705956"/>
            <a:ext cx="4625059" cy="369332"/>
          </a:xfrm>
          <a:prstGeom prst="rect">
            <a:avLst/>
          </a:prstGeom>
          <a:noFill/>
        </p:spPr>
        <p:txBody>
          <a:bodyPr wrap="square" rtlCol="0">
            <a:spAutoFit/>
          </a:bodyPr>
          <a:lstStyle/>
          <a:p>
            <a:r>
              <a:rPr lang="en-US" smtClean="0"/>
              <a:t>*Does not include submission </a:t>
            </a:r>
            <a:r>
              <a:rPr lang="en-US" dirty="0" smtClean="0"/>
              <a:t>for Participant 14</a:t>
            </a:r>
            <a:endParaRPr lang="en-US" dirty="0"/>
          </a:p>
        </p:txBody>
      </p:sp>
      <p:pic>
        <p:nvPicPr>
          <p:cNvPr id="50" name="Picture 49"/>
          <p:cNvPicPr>
            <a:picLocks noChangeAspect="1"/>
          </p:cNvPicPr>
          <p:nvPr/>
        </p:nvPicPr>
        <p:blipFill>
          <a:blip r:embed="rId8"/>
          <a:stretch>
            <a:fillRect/>
          </a:stretch>
        </p:blipFill>
        <p:spPr>
          <a:xfrm>
            <a:off x="6313947" y="506845"/>
            <a:ext cx="4722796" cy="2838911"/>
          </a:xfrm>
          <a:prstGeom prst="rect">
            <a:avLst/>
          </a:prstGeom>
        </p:spPr>
      </p:pic>
      <p:sp>
        <p:nvSpPr>
          <p:cNvPr id="33" name="TextBox 32"/>
          <p:cNvSpPr txBox="1"/>
          <p:nvPr/>
        </p:nvSpPr>
        <p:spPr>
          <a:xfrm>
            <a:off x="6411684" y="716418"/>
            <a:ext cx="4625059" cy="369332"/>
          </a:xfrm>
          <a:prstGeom prst="rect">
            <a:avLst/>
          </a:prstGeom>
          <a:noFill/>
        </p:spPr>
        <p:txBody>
          <a:bodyPr wrap="square" rtlCol="0">
            <a:spAutoFit/>
          </a:bodyPr>
          <a:lstStyle/>
          <a:p>
            <a:r>
              <a:rPr lang="en-US" dirty="0" smtClean="0"/>
              <a:t>*Does not include submission for Participant 14</a:t>
            </a:r>
            <a:endParaRPr lang="en-US" dirty="0"/>
          </a:p>
        </p:txBody>
      </p:sp>
    </p:spTree>
    <p:extLst>
      <p:ext uri="{BB962C8B-B14F-4D97-AF65-F5344CB8AC3E}">
        <p14:creationId xmlns:p14="http://schemas.microsoft.com/office/powerpoint/2010/main" val="615404868"/>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531429"/>
            <a:ext cx="12192000" cy="32657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p:cNvCxnSpPr/>
          <p:nvPr/>
        </p:nvCxnSpPr>
        <p:spPr>
          <a:xfrm>
            <a:off x="-11875" y="471312"/>
            <a:ext cx="1134745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00817" y="89574"/>
            <a:ext cx="2447778" cy="367670"/>
          </a:xfrm>
          <a:prstGeom prst="rect">
            <a:avLst/>
          </a:prstGeom>
        </p:spPr>
      </p:pic>
      <p:pic>
        <p:nvPicPr>
          <p:cNvPr id="7" name="Content Placeholder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64905" y="89574"/>
            <a:ext cx="511384" cy="345659"/>
          </a:xfrm>
          <a:prstGeom prst="rect">
            <a:avLst/>
          </a:prstGeom>
        </p:spPr>
      </p:pic>
      <p:sp>
        <p:nvSpPr>
          <p:cNvPr id="6" name="Title 1"/>
          <p:cNvSpPr txBox="1">
            <a:spLocks/>
          </p:cNvSpPr>
          <p:nvPr/>
        </p:nvSpPr>
        <p:spPr>
          <a:xfrm>
            <a:off x="0" y="-6989"/>
            <a:ext cx="8884507" cy="478302"/>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smtClean="0">
                <a:latin typeface="Gill Sans SemiBold" charset="0"/>
                <a:ea typeface="Gill Sans SemiBold" charset="0"/>
                <a:cs typeface="Gill Sans SemiBold" charset="0"/>
              </a:rPr>
              <a:t>Characteristics distribution</a:t>
            </a:r>
            <a:endParaRPr lang="en-US" sz="3600" b="1" dirty="0">
              <a:latin typeface="Gill Sans SemiBold" charset="0"/>
              <a:ea typeface="Gill Sans SemiBold" charset="0"/>
              <a:cs typeface="Gill Sans SemiBold" charset="0"/>
            </a:endParaRPr>
          </a:p>
        </p:txBody>
      </p:sp>
      <p:pic>
        <p:nvPicPr>
          <p:cNvPr id="8" name="Picture 7"/>
          <p:cNvPicPr>
            <a:picLocks noChangeAspect="1"/>
          </p:cNvPicPr>
          <p:nvPr/>
        </p:nvPicPr>
        <p:blipFill>
          <a:blip r:embed="rId5"/>
          <a:stretch>
            <a:fillRect/>
          </a:stretch>
        </p:blipFill>
        <p:spPr>
          <a:xfrm>
            <a:off x="1089850" y="673100"/>
            <a:ext cx="4572000" cy="2755900"/>
          </a:xfrm>
          <a:prstGeom prst="rect">
            <a:avLst/>
          </a:prstGeom>
        </p:spPr>
      </p:pic>
      <p:pic>
        <p:nvPicPr>
          <p:cNvPr id="9" name="Picture 8"/>
          <p:cNvPicPr>
            <a:picLocks noChangeAspect="1"/>
          </p:cNvPicPr>
          <p:nvPr/>
        </p:nvPicPr>
        <p:blipFill>
          <a:blip r:embed="rId6"/>
          <a:stretch>
            <a:fillRect/>
          </a:stretch>
        </p:blipFill>
        <p:spPr>
          <a:xfrm>
            <a:off x="6592157" y="673100"/>
            <a:ext cx="4584700" cy="2755900"/>
          </a:xfrm>
          <a:prstGeom prst="rect">
            <a:avLst/>
          </a:prstGeom>
        </p:spPr>
      </p:pic>
      <p:sp>
        <p:nvSpPr>
          <p:cNvPr id="15" name="Rectangle 14"/>
          <p:cNvSpPr/>
          <p:nvPr/>
        </p:nvSpPr>
        <p:spPr>
          <a:xfrm>
            <a:off x="227366" y="3328247"/>
            <a:ext cx="11848923" cy="3323987"/>
          </a:xfrm>
          <a:prstGeom prst="rect">
            <a:avLst/>
          </a:prstGeom>
        </p:spPr>
        <p:txBody>
          <a:bodyPr wrap="square">
            <a:spAutoFit/>
          </a:bodyPr>
          <a:lstStyle/>
          <a:p>
            <a:pPr marL="285750" indent="-285750">
              <a:lnSpc>
                <a:spcPct val="150000"/>
              </a:lnSpc>
              <a:buFont typeface="Arial" charset="0"/>
              <a:buChar char="•"/>
            </a:pPr>
            <a:r>
              <a:rPr lang="en-US" sz="2800" dirty="0" smtClean="0">
                <a:latin typeface="Gill Sans" charset="0"/>
                <a:ea typeface="Gill Sans" charset="0"/>
                <a:cs typeface="Gill Sans" charset="0"/>
              </a:rPr>
              <a:t>A fair amount of N/A values for blood type and eye color…</a:t>
            </a:r>
          </a:p>
          <a:p>
            <a:pPr marL="285750" indent="-285750">
              <a:lnSpc>
                <a:spcPct val="150000"/>
              </a:lnSpc>
              <a:buFont typeface="Arial" charset="0"/>
              <a:buChar char="•"/>
            </a:pPr>
            <a:r>
              <a:rPr lang="en-US" sz="2800" dirty="0" smtClean="0">
                <a:latin typeface="Gill Sans" charset="0"/>
                <a:ea typeface="Gill Sans" charset="0"/>
                <a:cs typeface="Gill Sans" charset="0"/>
              </a:rPr>
              <a:t>Of 29 females, 5 have known blood types, </a:t>
            </a:r>
            <a:r>
              <a:rPr lang="en-US" sz="2800" dirty="0">
                <a:latin typeface="Gill Sans" charset="0"/>
                <a:ea typeface="Gill Sans" charset="0"/>
                <a:cs typeface="Gill Sans" charset="0"/>
              </a:rPr>
              <a:t>and only one AB+ (Participant 14</a:t>
            </a:r>
            <a:r>
              <a:rPr lang="en-US" sz="2800" dirty="0" smtClean="0">
                <a:latin typeface="Gill Sans" charset="0"/>
                <a:ea typeface="Gill Sans" charset="0"/>
                <a:cs typeface="Gill Sans" charset="0"/>
              </a:rPr>
              <a:t>) and one B+ (Participant 7 – the </a:t>
            </a:r>
            <a:r>
              <a:rPr lang="en-US" sz="2800" dirty="0">
                <a:latin typeface="Gill Sans" charset="0"/>
                <a:ea typeface="Gill Sans" charset="0"/>
                <a:cs typeface="Gill Sans" charset="0"/>
              </a:rPr>
              <a:t>4</a:t>
            </a:r>
            <a:r>
              <a:rPr lang="en-US" sz="2800" baseline="30000" dirty="0" smtClean="0">
                <a:latin typeface="Gill Sans" charset="0"/>
                <a:ea typeface="Gill Sans" charset="0"/>
                <a:cs typeface="Gill Sans" charset="0"/>
              </a:rPr>
              <a:t>th</a:t>
            </a:r>
            <a:r>
              <a:rPr lang="en-US" sz="2800" dirty="0" smtClean="0">
                <a:latin typeface="Gill Sans" charset="0"/>
                <a:ea typeface="Gill Sans" charset="0"/>
                <a:cs typeface="Gill Sans" charset="0"/>
              </a:rPr>
              <a:t> highest predicted participant)</a:t>
            </a:r>
          </a:p>
          <a:p>
            <a:pPr marL="285750" indent="-285750">
              <a:lnSpc>
                <a:spcPct val="150000"/>
              </a:lnSpc>
              <a:buFont typeface="Arial" charset="0"/>
              <a:buChar char="•"/>
            </a:pPr>
            <a:r>
              <a:rPr lang="en-US" sz="2800" dirty="0" smtClean="0">
                <a:latin typeface="Gill Sans" charset="0"/>
                <a:ea typeface="Gill Sans" charset="0"/>
                <a:cs typeface="Gill Sans" charset="0"/>
              </a:rPr>
              <a:t>Participant 6 (2</a:t>
            </a:r>
            <a:r>
              <a:rPr lang="en-US" sz="2800" baseline="30000" dirty="0" smtClean="0">
                <a:latin typeface="Gill Sans" charset="0"/>
                <a:ea typeface="Gill Sans" charset="0"/>
                <a:cs typeface="Gill Sans" charset="0"/>
              </a:rPr>
              <a:t>nd</a:t>
            </a:r>
            <a:r>
              <a:rPr lang="en-US" sz="2800" dirty="0" smtClean="0">
                <a:latin typeface="Gill Sans" charset="0"/>
                <a:ea typeface="Gill Sans" charset="0"/>
                <a:cs typeface="Gill Sans" charset="0"/>
              </a:rPr>
              <a:t> highest) </a:t>
            </a:r>
            <a:r>
              <a:rPr lang="en-US" sz="2800" dirty="0">
                <a:latin typeface="Gill Sans" charset="0"/>
                <a:ea typeface="Gill Sans" charset="0"/>
                <a:cs typeface="Gill Sans" charset="0"/>
              </a:rPr>
              <a:t>is a White Male with </a:t>
            </a:r>
            <a:r>
              <a:rPr lang="en-US" sz="2800" dirty="0" smtClean="0">
                <a:latin typeface="Gill Sans" charset="0"/>
                <a:ea typeface="Gill Sans" charset="0"/>
                <a:cs typeface="Gill Sans" charset="0"/>
              </a:rPr>
              <a:t>unknown </a:t>
            </a:r>
            <a:r>
              <a:rPr lang="en-US" sz="2800" dirty="0">
                <a:latin typeface="Gill Sans" charset="0"/>
                <a:ea typeface="Gill Sans" charset="0"/>
                <a:cs typeface="Gill Sans" charset="0"/>
              </a:rPr>
              <a:t>eye color, blood type, and </a:t>
            </a:r>
            <a:r>
              <a:rPr lang="en-US" sz="2800" dirty="0" smtClean="0">
                <a:latin typeface="Gill Sans" charset="0"/>
                <a:ea typeface="Gill Sans" charset="0"/>
                <a:cs typeface="Gill Sans" charset="0"/>
              </a:rPr>
              <a:t>self-identified as having very </a:t>
            </a:r>
            <a:r>
              <a:rPr lang="en-US" sz="2800" dirty="0">
                <a:latin typeface="Gill Sans" charset="0"/>
                <a:ea typeface="Gill Sans" charset="0"/>
                <a:cs typeface="Gill Sans" charset="0"/>
              </a:rPr>
              <a:t>few </a:t>
            </a:r>
            <a:r>
              <a:rPr lang="en-US" sz="2800" dirty="0" smtClean="0">
                <a:latin typeface="Gill Sans" charset="0"/>
                <a:ea typeface="Gill Sans" charset="0"/>
                <a:cs typeface="Gill Sans" charset="0"/>
              </a:rPr>
              <a:t>conditions</a:t>
            </a:r>
            <a:endParaRPr lang="en-US" sz="2800" dirty="0">
              <a:latin typeface="Gill Sans" charset="0"/>
              <a:ea typeface="Gill Sans" charset="0"/>
              <a:cs typeface="Gill Sans" charset="0"/>
            </a:endParaRPr>
          </a:p>
        </p:txBody>
      </p:sp>
    </p:spTree>
    <p:extLst>
      <p:ext uri="{BB962C8B-B14F-4D97-AF65-F5344CB8AC3E}">
        <p14:creationId xmlns:p14="http://schemas.microsoft.com/office/powerpoint/2010/main" val="1092440996"/>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531429"/>
            <a:ext cx="12192000" cy="32657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p:cNvCxnSpPr/>
          <p:nvPr/>
        </p:nvCxnSpPr>
        <p:spPr>
          <a:xfrm>
            <a:off x="-11875" y="471312"/>
            <a:ext cx="1134745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00817" y="89574"/>
            <a:ext cx="2447778" cy="367670"/>
          </a:xfrm>
          <a:prstGeom prst="rect">
            <a:avLst/>
          </a:prstGeom>
        </p:spPr>
      </p:pic>
      <p:pic>
        <p:nvPicPr>
          <p:cNvPr id="7" name="Content Placeholder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64905" y="89574"/>
            <a:ext cx="511384" cy="345659"/>
          </a:xfrm>
          <a:prstGeom prst="rect">
            <a:avLst/>
          </a:prstGeom>
        </p:spPr>
      </p:pic>
      <p:sp>
        <p:nvSpPr>
          <p:cNvPr id="6" name="Title 1"/>
          <p:cNvSpPr txBox="1">
            <a:spLocks/>
          </p:cNvSpPr>
          <p:nvPr/>
        </p:nvSpPr>
        <p:spPr>
          <a:xfrm>
            <a:off x="0" y="-94583"/>
            <a:ext cx="8884507" cy="478302"/>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smtClean="0">
                <a:latin typeface="Gill Sans SemiBold" charset="0"/>
                <a:ea typeface="Gill Sans SemiBold" charset="0"/>
                <a:cs typeface="Gill Sans SemiBold" charset="0"/>
              </a:rPr>
              <a:t>Ancestry – could be used for predictions?</a:t>
            </a:r>
            <a:endParaRPr lang="en-US" sz="3600" b="1" dirty="0">
              <a:latin typeface="Gill Sans SemiBold" charset="0"/>
              <a:ea typeface="Gill Sans SemiBold" charset="0"/>
              <a:cs typeface="Gill Sans SemiBold" charset="0"/>
            </a:endParaRPr>
          </a:p>
        </p:txBody>
      </p:sp>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43781" y="503929"/>
            <a:ext cx="9537290" cy="6027500"/>
          </a:xfrm>
          <a:prstGeom prst="rect">
            <a:avLst/>
          </a:prstGeom>
        </p:spPr>
      </p:pic>
      <p:sp>
        <p:nvSpPr>
          <p:cNvPr id="11" name="Oval 10"/>
          <p:cNvSpPr/>
          <p:nvPr/>
        </p:nvSpPr>
        <p:spPr>
          <a:xfrm>
            <a:off x="1932039" y="3864077"/>
            <a:ext cx="693174" cy="69718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4159309" y="3021569"/>
            <a:ext cx="4085039" cy="369332"/>
          </a:xfrm>
          <a:prstGeom prst="rect">
            <a:avLst/>
          </a:prstGeom>
          <a:noFill/>
        </p:spPr>
        <p:txBody>
          <a:bodyPr wrap="square" rtlCol="0">
            <a:spAutoFit/>
          </a:bodyPr>
          <a:lstStyle/>
          <a:p>
            <a:r>
              <a:rPr lang="en-US" dirty="0" smtClean="0"/>
              <a:t>Only S.I. full Hispanic / Latino </a:t>
            </a:r>
            <a:r>
              <a:rPr lang="en-US" dirty="0"/>
              <a:t>p</a:t>
            </a:r>
            <a:r>
              <a:rPr lang="en-US" dirty="0" smtClean="0"/>
              <a:t>articipant</a:t>
            </a:r>
            <a:endParaRPr lang="en-US" dirty="0"/>
          </a:p>
        </p:txBody>
      </p:sp>
      <p:sp>
        <p:nvSpPr>
          <p:cNvPr id="14" name="TextBox 13"/>
          <p:cNvSpPr txBox="1"/>
          <p:nvPr/>
        </p:nvSpPr>
        <p:spPr>
          <a:xfrm>
            <a:off x="1243781" y="2445491"/>
            <a:ext cx="4213122" cy="369332"/>
          </a:xfrm>
          <a:prstGeom prst="rect">
            <a:avLst/>
          </a:prstGeom>
          <a:noFill/>
        </p:spPr>
        <p:txBody>
          <a:bodyPr wrap="square" rtlCol="0">
            <a:spAutoFit/>
          </a:bodyPr>
          <a:lstStyle/>
          <a:p>
            <a:r>
              <a:rPr lang="en-US" dirty="0" smtClean="0"/>
              <a:t>Three self-identified full Asian participants </a:t>
            </a:r>
            <a:endParaRPr lang="en-US" dirty="0"/>
          </a:p>
        </p:txBody>
      </p:sp>
      <p:cxnSp>
        <p:nvCxnSpPr>
          <p:cNvPr id="16" name="Straight Arrow Connector 15"/>
          <p:cNvCxnSpPr/>
          <p:nvPr/>
        </p:nvCxnSpPr>
        <p:spPr>
          <a:xfrm flipH="1">
            <a:off x="2227006" y="2814822"/>
            <a:ext cx="147484" cy="9017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a:off x="4689986" y="3383980"/>
            <a:ext cx="147484" cy="5103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Oval 19"/>
          <p:cNvSpPr/>
          <p:nvPr/>
        </p:nvSpPr>
        <p:spPr>
          <a:xfrm>
            <a:off x="4390630" y="3992251"/>
            <a:ext cx="373097" cy="37525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8643082" y="4675593"/>
            <a:ext cx="263592" cy="26511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Arrow Connector 21"/>
          <p:cNvCxnSpPr/>
          <p:nvPr/>
        </p:nvCxnSpPr>
        <p:spPr>
          <a:xfrm flipV="1">
            <a:off x="8057271" y="4874430"/>
            <a:ext cx="477657" cy="13255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4159309" y="4940708"/>
            <a:ext cx="3971705" cy="369332"/>
          </a:xfrm>
          <a:prstGeom prst="rect">
            <a:avLst/>
          </a:prstGeom>
          <a:noFill/>
        </p:spPr>
        <p:txBody>
          <a:bodyPr wrap="square" rtlCol="0">
            <a:spAutoFit/>
          </a:bodyPr>
          <a:lstStyle/>
          <a:p>
            <a:r>
              <a:rPr lang="en-US" dirty="0" smtClean="0"/>
              <a:t>S.I. Hispanic / Latino / White participant </a:t>
            </a:r>
            <a:endParaRPr lang="en-US" dirty="0"/>
          </a:p>
        </p:txBody>
      </p:sp>
    </p:spTree>
    <p:extLst>
      <p:ext uri="{BB962C8B-B14F-4D97-AF65-F5344CB8AC3E}">
        <p14:creationId xmlns:p14="http://schemas.microsoft.com/office/powerpoint/2010/main" val="868705291"/>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531429"/>
            <a:ext cx="12192000" cy="32657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p:cNvCxnSpPr/>
          <p:nvPr/>
        </p:nvCxnSpPr>
        <p:spPr>
          <a:xfrm>
            <a:off x="-11875" y="471312"/>
            <a:ext cx="1134745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00817" y="89574"/>
            <a:ext cx="2447778" cy="367670"/>
          </a:xfrm>
          <a:prstGeom prst="rect">
            <a:avLst/>
          </a:prstGeom>
        </p:spPr>
      </p:pic>
      <p:pic>
        <p:nvPicPr>
          <p:cNvPr id="7" name="Content Placeholder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64905" y="89574"/>
            <a:ext cx="511384" cy="345659"/>
          </a:xfrm>
          <a:prstGeom prst="rect">
            <a:avLst/>
          </a:prstGeom>
        </p:spPr>
      </p:pic>
      <p:sp>
        <p:nvSpPr>
          <p:cNvPr id="6" name="Title 1"/>
          <p:cNvSpPr txBox="1">
            <a:spLocks/>
          </p:cNvSpPr>
          <p:nvPr/>
        </p:nvSpPr>
        <p:spPr>
          <a:xfrm>
            <a:off x="0" y="-65385"/>
            <a:ext cx="8884507" cy="478302"/>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smtClean="0">
                <a:latin typeface="Gill Sans SemiBold" charset="0"/>
                <a:ea typeface="Gill Sans SemiBold" charset="0"/>
                <a:cs typeface="Gill Sans SemiBold" charset="0"/>
              </a:rPr>
              <a:t>Ancestry</a:t>
            </a:r>
            <a:endParaRPr lang="en-US" sz="3600" b="1" dirty="0">
              <a:latin typeface="Gill Sans SemiBold" charset="0"/>
              <a:ea typeface="Gill Sans SemiBold" charset="0"/>
              <a:cs typeface="Gill Sans SemiBold" charset="0"/>
            </a:endParaRPr>
          </a:p>
        </p:txBody>
      </p:sp>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43781" y="503929"/>
            <a:ext cx="9537290" cy="6027500"/>
          </a:xfrm>
          <a:prstGeom prst="rect">
            <a:avLst/>
          </a:prstGeom>
        </p:spPr>
      </p:pic>
      <p:cxnSp>
        <p:nvCxnSpPr>
          <p:cNvPr id="16" name="Straight Arrow Connector 15"/>
          <p:cNvCxnSpPr/>
          <p:nvPr/>
        </p:nvCxnSpPr>
        <p:spPr>
          <a:xfrm>
            <a:off x="8128558" y="3826754"/>
            <a:ext cx="1767606" cy="14535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Oval 19"/>
          <p:cNvSpPr/>
          <p:nvPr/>
        </p:nvSpPr>
        <p:spPr>
          <a:xfrm>
            <a:off x="9523067" y="3402317"/>
            <a:ext cx="373097" cy="37525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9940414" y="5280279"/>
            <a:ext cx="339212" cy="33885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Arrow Connector 21"/>
          <p:cNvCxnSpPr>
            <a:stCxn id="25" idx="3"/>
          </p:cNvCxnSpPr>
          <p:nvPr/>
        </p:nvCxnSpPr>
        <p:spPr>
          <a:xfrm flipV="1">
            <a:off x="8128558" y="3589944"/>
            <a:ext cx="1394509" cy="13548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1938625" y="3540761"/>
            <a:ext cx="6189933" cy="369332"/>
          </a:xfrm>
          <a:prstGeom prst="rect">
            <a:avLst/>
          </a:prstGeom>
          <a:noFill/>
        </p:spPr>
        <p:txBody>
          <a:bodyPr wrap="square" rtlCol="0">
            <a:spAutoFit/>
          </a:bodyPr>
          <a:lstStyle/>
          <a:p>
            <a:r>
              <a:rPr lang="en-US" dirty="0" smtClean="0"/>
              <a:t>Worst predicted participants (</a:t>
            </a:r>
            <a:r>
              <a:rPr lang="en-US" smtClean="0"/>
              <a:t>self-identified as Native American)</a:t>
            </a:r>
            <a:endParaRPr lang="en-US" dirty="0"/>
          </a:p>
        </p:txBody>
      </p:sp>
    </p:spTree>
    <p:extLst>
      <p:ext uri="{BB962C8B-B14F-4D97-AF65-F5344CB8AC3E}">
        <p14:creationId xmlns:p14="http://schemas.microsoft.com/office/powerpoint/2010/main" val="1544254543"/>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531429"/>
            <a:ext cx="12192000" cy="32657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p:cNvCxnSpPr/>
          <p:nvPr/>
        </p:nvCxnSpPr>
        <p:spPr>
          <a:xfrm>
            <a:off x="-11875" y="471312"/>
            <a:ext cx="1134745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00817" y="89574"/>
            <a:ext cx="2447778" cy="367670"/>
          </a:xfrm>
          <a:prstGeom prst="rect">
            <a:avLst/>
          </a:prstGeom>
        </p:spPr>
      </p:pic>
      <p:pic>
        <p:nvPicPr>
          <p:cNvPr id="7" name="Content Placeholder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64905" y="89574"/>
            <a:ext cx="511384" cy="345659"/>
          </a:xfrm>
          <a:prstGeom prst="rect">
            <a:avLst/>
          </a:prstGeom>
        </p:spPr>
      </p:pic>
      <p:sp>
        <p:nvSpPr>
          <p:cNvPr id="8" name="Title 1"/>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dirty="0"/>
          </a:p>
        </p:txBody>
      </p:sp>
      <p:sp>
        <p:nvSpPr>
          <p:cNvPr id="14" name="Title 1"/>
          <p:cNvSpPr txBox="1">
            <a:spLocks/>
          </p:cNvSpPr>
          <p:nvPr/>
        </p:nvSpPr>
        <p:spPr>
          <a:xfrm>
            <a:off x="0" y="-6989"/>
            <a:ext cx="8884507" cy="442222"/>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smtClean="0">
                <a:latin typeface="Gill Sans SemiBold" charset="0"/>
                <a:ea typeface="Gill Sans SemiBold" charset="0"/>
                <a:cs typeface="Gill Sans SemiBold" charset="0"/>
              </a:rPr>
              <a:t>Summary – Ranking</a:t>
            </a:r>
            <a:endParaRPr lang="en-US" sz="3600" b="1" dirty="0">
              <a:latin typeface="Gill Sans SemiBold" charset="0"/>
              <a:ea typeface="Gill Sans SemiBold" charset="0"/>
              <a:cs typeface="Gill Sans SemiBold" charset="0"/>
            </a:endParaRPr>
          </a:p>
        </p:txBody>
      </p:sp>
      <p:sp>
        <p:nvSpPr>
          <p:cNvPr id="15" name="Title 1"/>
          <p:cNvSpPr txBox="1">
            <a:spLocks/>
          </p:cNvSpPr>
          <p:nvPr/>
        </p:nvSpPr>
        <p:spPr>
          <a:xfrm>
            <a:off x="1435100" y="274638"/>
            <a:ext cx="749935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dirty="0"/>
          </a:p>
        </p:txBody>
      </p:sp>
      <p:sp>
        <p:nvSpPr>
          <p:cNvPr id="16" name="Content Placeholder 2"/>
          <p:cNvSpPr txBox="1">
            <a:spLocks/>
          </p:cNvSpPr>
          <p:nvPr/>
        </p:nvSpPr>
        <p:spPr>
          <a:xfrm>
            <a:off x="1435100" y="1447800"/>
            <a:ext cx="7499350" cy="48006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82550" indent="0">
              <a:buFont typeface="Arial" panose="020B0604020202020204" pitchFamily="34" charset="0"/>
              <a:buNone/>
            </a:pPr>
            <a:r>
              <a:rPr lang="en-US" smtClean="0"/>
              <a:t> </a:t>
            </a:r>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2055643400"/>
              </p:ext>
            </p:extLst>
          </p:nvPr>
        </p:nvGraphicFramePr>
        <p:xfrm>
          <a:off x="1139824" y="761223"/>
          <a:ext cx="9936416" cy="5408136"/>
        </p:xfrm>
        <a:graphic>
          <a:graphicData uri="http://schemas.openxmlformats.org/drawingml/2006/table">
            <a:tbl>
              <a:tblPr/>
              <a:tblGrid>
                <a:gridCol w="4196586"/>
                <a:gridCol w="1090448"/>
                <a:gridCol w="1090448"/>
                <a:gridCol w="1090448"/>
                <a:gridCol w="1234243"/>
                <a:gridCol w="1234243"/>
              </a:tblGrid>
              <a:tr h="256244">
                <a:tc>
                  <a:txBody>
                    <a:bodyPr/>
                    <a:lstStyle/>
                    <a:p>
                      <a:pPr algn="ctr" fontAlgn="ctr"/>
                      <a:endParaRPr lang="en-US" sz="1500" b="1" i="0" u="none" strike="noStrike" dirty="0">
                        <a:solidFill>
                          <a:srgbClr val="FFFFFF"/>
                        </a:solidFill>
                        <a:effectLst/>
                        <a:latin typeface="Calibri" charset="0"/>
                      </a:endParaRPr>
                    </a:p>
                  </a:txBody>
                  <a:tcPr marL="16015" marR="16015" marT="160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A22E"/>
                    </a:solidFill>
                  </a:tcPr>
                </a:tc>
                <a:tc>
                  <a:txBody>
                    <a:bodyPr/>
                    <a:lstStyle/>
                    <a:p>
                      <a:pPr algn="ctr" fontAlgn="ctr"/>
                      <a:r>
                        <a:rPr lang="en-US" sz="1600" b="1" i="0" u="none" strike="noStrike" dirty="0">
                          <a:solidFill>
                            <a:srgbClr val="FFFFFF"/>
                          </a:solidFill>
                          <a:effectLst/>
                          <a:latin typeface="Calibri" charset="0"/>
                        </a:rPr>
                        <a:t>Group 35</a:t>
                      </a:r>
                    </a:p>
                  </a:txBody>
                  <a:tcPr marL="16015" marR="16015" marT="160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A22E"/>
                    </a:solidFill>
                  </a:tcPr>
                </a:tc>
                <a:tc>
                  <a:txBody>
                    <a:bodyPr/>
                    <a:lstStyle/>
                    <a:p>
                      <a:pPr algn="ctr" fontAlgn="ctr"/>
                      <a:r>
                        <a:rPr lang="en-US" sz="1600" b="1" i="0" u="none" strike="noStrike" dirty="0">
                          <a:solidFill>
                            <a:srgbClr val="FFFFFF"/>
                          </a:solidFill>
                          <a:effectLst/>
                          <a:latin typeface="Calibri" charset="0"/>
                        </a:rPr>
                        <a:t>Group 36</a:t>
                      </a:r>
                    </a:p>
                  </a:txBody>
                  <a:tcPr marL="16015" marR="16015" marT="160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A22E"/>
                    </a:solidFill>
                  </a:tcPr>
                </a:tc>
                <a:tc>
                  <a:txBody>
                    <a:bodyPr/>
                    <a:lstStyle/>
                    <a:p>
                      <a:pPr algn="ctr" fontAlgn="ctr"/>
                      <a:r>
                        <a:rPr lang="en-US" sz="1600" b="1" i="0" u="none" strike="noStrike">
                          <a:solidFill>
                            <a:srgbClr val="FFFFFF"/>
                          </a:solidFill>
                          <a:effectLst/>
                          <a:latin typeface="Calibri" charset="0"/>
                        </a:rPr>
                        <a:t>Group 37</a:t>
                      </a:r>
                    </a:p>
                  </a:txBody>
                  <a:tcPr marL="16015" marR="16015" marT="160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A22E"/>
                    </a:solidFill>
                  </a:tcPr>
                </a:tc>
                <a:tc>
                  <a:txBody>
                    <a:bodyPr/>
                    <a:lstStyle/>
                    <a:p>
                      <a:pPr algn="ctr" fontAlgn="ctr"/>
                      <a:r>
                        <a:rPr lang="en-US" sz="1600" b="1" i="0" u="none" strike="noStrike">
                          <a:solidFill>
                            <a:srgbClr val="FFFFFF"/>
                          </a:solidFill>
                          <a:effectLst/>
                          <a:latin typeface="Calibri" charset="0"/>
                        </a:rPr>
                        <a:t>Group 38.1</a:t>
                      </a:r>
                    </a:p>
                  </a:txBody>
                  <a:tcPr marL="16015" marR="16015" marT="160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A22E"/>
                    </a:solidFill>
                  </a:tcPr>
                </a:tc>
                <a:tc>
                  <a:txBody>
                    <a:bodyPr/>
                    <a:lstStyle/>
                    <a:p>
                      <a:pPr algn="ctr" fontAlgn="ctr"/>
                      <a:r>
                        <a:rPr lang="en-US" sz="1600" b="1" i="0" u="none" strike="noStrike">
                          <a:solidFill>
                            <a:srgbClr val="FFFFFF"/>
                          </a:solidFill>
                          <a:effectLst/>
                          <a:latin typeface="Calibri" charset="0"/>
                        </a:rPr>
                        <a:t>Group 38.2</a:t>
                      </a:r>
                    </a:p>
                  </a:txBody>
                  <a:tcPr marL="16015" marR="16015" marT="160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A22E"/>
                    </a:solidFill>
                  </a:tcPr>
                </a:tc>
              </a:tr>
              <a:tr h="445774">
                <a:tc>
                  <a:txBody>
                    <a:bodyPr/>
                    <a:lstStyle/>
                    <a:p>
                      <a:pPr algn="ctr" fontAlgn="ctr"/>
                      <a:r>
                        <a:rPr lang="en-US" sz="1800" b="0" i="0" u="none" strike="noStrike" dirty="0">
                          <a:solidFill>
                            <a:srgbClr val="000000"/>
                          </a:solidFill>
                          <a:effectLst/>
                          <a:latin typeface="Calibri" charset="0"/>
                        </a:rPr>
                        <a:t>AUC</a:t>
                      </a:r>
                    </a:p>
                  </a:txBody>
                  <a:tcPr marL="16015" marR="16015" marT="160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ctr"/>
                      <a:r>
                        <a:rPr lang="en-US" sz="2000" b="0" i="0" u="none" strike="noStrike" dirty="0">
                          <a:solidFill>
                            <a:srgbClr val="000000"/>
                          </a:solidFill>
                          <a:effectLst/>
                          <a:latin typeface="Calibri" charset="0"/>
                        </a:rPr>
                        <a:t>1</a:t>
                      </a:r>
                    </a:p>
                  </a:txBody>
                  <a:tcPr marL="16015" marR="16015" marT="160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ctr"/>
                      <a:r>
                        <a:rPr lang="en-US" sz="2000" b="0" i="0" u="none" strike="noStrike">
                          <a:solidFill>
                            <a:srgbClr val="000000"/>
                          </a:solidFill>
                          <a:effectLst/>
                          <a:latin typeface="Calibri" charset="0"/>
                        </a:rPr>
                        <a:t>4</a:t>
                      </a:r>
                    </a:p>
                  </a:txBody>
                  <a:tcPr marL="16015" marR="16015" marT="160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ctr"/>
                      <a:r>
                        <a:rPr lang="en-US" sz="2000" b="0" i="0" u="none" strike="noStrike" dirty="0">
                          <a:solidFill>
                            <a:srgbClr val="000000"/>
                          </a:solidFill>
                          <a:effectLst/>
                          <a:latin typeface="Calibri" charset="0"/>
                        </a:rPr>
                        <a:t>5</a:t>
                      </a:r>
                    </a:p>
                  </a:txBody>
                  <a:tcPr marL="16015" marR="16015" marT="160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ctr"/>
                      <a:r>
                        <a:rPr lang="en-US" sz="2000" b="0" i="0" u="none" strike="noStrike">
                          <a:solidFill>
                            <a:srgbClr val="000000"/>
                          </a:solidFill>
                          <a:effectLst/>
                          <a:latin typeface="Calibri" charset="0"/>
                        </a:rPr>
                        <a:t>2</a:t>
                      </a:r>
                    </a:p>
                  </a:txBody>
                  <a:tcPr marL="16015" marR="16015" marT="160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ctr"/>
                      <a:r>
                        <a:rPr lang="en-US" sz="2000" b="0" i="0" u="none" strike="noStrike">
                          <a:solidFill>
                            <a:srgbClr val="000000"/>
                          </a:solidFill>
                          <a:effectLst/>
                          <a:latin typeface="Calibri" charset="0"/>
                        </a:rPr>
                        <a:t>3</a:t>
                      </a:r>
                    </a:p>
                  </a:txBody>
                  <a:tcPr marL="16015" marR="16015" marT="160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r>
              <a:tr h="478351">
                <a:tc>
                  <a:txBody>
                    <a:bodyPr/>
                    <a:lstStyle/>
                    <a:p>
                      <a:pPr algn="ctr" fontAlgn="ctr"/>
                      <a:r>
                        <a:rPr lang="en-US" sz="1800" b="0" i="0" u="none" strike="noStrike" dirty="0">
                          <a:solidFill>
                            <a:srgbClr val="000000"/>
                          </a:solidFill>
                          <a:effectLst/>
                          <a:latin typeface="Calibri" charset="0"/>
                        </a:rPr>
                        <a:t>Number of Matches in Top 23</a:t>
                      </a:r>
                    </a:p>
                  </a:txBody>
                  <a:tcPr marL="16015" marR="16015" marT="160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b="0" i="0" u="none" strike="noStrike" dirty="0">
                          <a:solidFill>
                            <a:srgbClr val="000000"/>
                          </a:solidFill>
                          <a:effectLst/>
                          <a:latin typeface="Calibri" charset="0"/>
                        </a:rPr>
                        <a:t>1</a:t>
                      </a:r>
                    </a:p>
                  </a:txBody>
                  <a:tcPr marL="16015" marR="16015" marT="160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b="0" i="0" u="none" strike="noStrike" dirty="0">
                          <a:solidFill>
                            <a:srgbClr val="000000"/>
                          </a:solidFill>
                          <a:effectLst/>
                          <a:latin typeface="Calibri" charset="0"/>
                        </a:rPr>
                        <a:t>4</a:t>
                      </a:r>
                    </a:p>
                  </a:txBody>
                  <a:tcPr marL="16015" marR="16015" marT="160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b="0" i="0" u="none" strike="noStrike" dirty="0">
                          <a:solidFill>
                            <a:srgbClr val="000000"/>
                          </a:solidFill>
                          <a:effectLst/>
                          <a:latin typeface="Calibri" charset="0"/>
                        </a:rPr>
                        <a:t>4</a:t>
                      </a:r>
                    </a:p>
                  </a:txBody>
                  <a:tcPr marL="16015" marR="16015" marT="160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b="0" i="0" u="none" strike="noStrike">
                          <a:solidFill>
                            <a:srgbClr val="000000"/>
                          </a:solidFill>
                          <a:effectLst/>
                          <a:latin typeface="Calibri" charset="0"/>
                        </a:rPr>
                        <a:t>3</a:t>
                      </a:r>
                    </a:p>
                  </a:txBody>
                  <a:tcPr marL="16015" marR="16015" marT="160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b="0" i="0" u="none" strike="noStrike">
                          <a:solidFill>
                            <a:srgbClr val="000000"/>
                          </a:solidFill>
                          <a:effectLst/>
                          <a:latin typeface="Calibri" charset="0"/>
                        </a:rPr>
                        <a:t>2</a:t>
                      </a:r>
                    </a:p>
                  </a:txBody>
                  <a:tcPr marL="16015" marR="16015" marT="160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77254">
                <a:tc>
                  <a:txBody>
                    <a:bodyPr/>
                    <a:lstStyle/>
                    <a:p>
                      <a:pPr algn="ctr" fontAlgn="ctr"/>
                      <a:r>
                        <a:rPr lang="en-US" sz="1800" b="0" i="0" u="none" strike="noStrike">
                          <a:solidFill>
                            <a:srgbClr val="000000"/>
                          </a:solidFill>
                          <a:effectLst/>
                          <a:latin typeface="Calibri" charset="0"/>
                        </a:rPr>
                        <a:t>Number of Matches as Top Probability</a:t>
                      </a:r>
                    </a:p>
                  </a:txBody>
                  <a:tcPr marL="16015" marR="16015" marT="160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ctr"/>
                      <a:r>
                        <a:rPr lang="en-US" sz="2000" b="0" i="0" u="none" strike="noStrike" dirty="0">
                          <a:solidFill>
                            <a:srgbClr val="000000"/>
                          </a:solidFill>
                          <a:effectLst/>
                          <a:latin typeface="Calibri" charset="0"/>
                        </a:rPr>
                        <a:t>1</a:t>
                      </a:r>
                    </a:p>
                  </a:txBody>
                  <a:tcPr marL="16015" marR="16015" marT="160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ctr"/>
                      <a:r>
                        <a:rPr lang="en-US" sz="2000" b="0" i="0" u="none" strike="noStrike" dirty="0">
                          <a:solidFill>
                            <a:srgbClr val="000000"/>
                          </a:solidFill>
                          <a:effectLst/>
                          <a:latin typeface="Calibri" charset="0"/>
                        </a:rPr>
                        <a:t>3</a:t>
                      </a:r>
                    </a:p>
                  </a:txBody>
                  <a:tcPr marL="16015" marR="16015" marT="160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ctr"/>
                      <a:r>
                        <a:rPr lang="en-US" sz="2000" b="0" i="0" u="none" strike="noStrike" dirty="0">
                          <a:solidFill>
                            <a:srgbClr val="000000"/>
                          </a:solidFill>
                          <a:effectLst/>
                          <a:latin typeface="Calibri" charset="0"/>
                        </a:rPr>
                        <a:t>3</a:t>
                      </a:r>
                    </a:p>
                  </a:txBody>
                  <a:tcPr marL="16015" marR="16015" marT="160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ctr"/>
                      <a:r>
                        <a:rPr lang="en-US" sz="2000" b="0" i="0" u="none" strike="noStrike" dirty="0">
                          <a:solidFill>
                            <a:srgbClr val="000000"/>
                          </a:solidFill>
                          <a:effectLst/>
                          <a:latin typeface="Calibri" charset="0"/>
                        </a:rPr>
                        <a:t>2</a:t>
                      </a:r>
                    </a:p>
                  </a:txBody>
                  <a:tcPr marL="16015" marR="16015" marT="160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ctr"/>
                      <a:r>
                        <a:rPr lang="en-US" sz="2000" b="0" i="0" u="none" strike="noStrike">
                          <a:solidFill>
                            <a:srgbClr val="000000"/>
                          </a:solidFill>
                          <a:effectLst/>
                          <a:latin typeface="Calibri" charset="0"/>
                        </a:rPr>
                        <a:t>2</a:t>
                      </a:r>
                    </a:p>
                  </a:txBody>
                  <a:tcPr marL="16015" marR="16015" marT="160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r>
              <a:tr h="463666">
                <a:tc>
                  <a:txBody>
                    <a:bodyPr/>
                    <a:lstStyle/>
                    <a:p>
                      <a:pPr algn="ctr" fontAlgn="ctr"/>
                      <a:r>
                        <a:rPr lang="en-US" sz="1800" b="0" i="0" u="none" strike="noStrike" dirty="0">
                          <a:solidFill>
                            <a:srgbClr val="000000"/>
                          </a:solidFill>
                          <a:effectLst/>
                          <a:latin typeface="Calibri" charset="0"/>
                        </a:rPr>
                        <a:t>Average Normalized Ranking</a:t>
                      </a:r>
                    </a:p>
                  </a:txBody>
                  <a:tcPr marL="16015" marR="16015" marT="160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b="0" i="0" u="none" strike="noStrike">
                          <a:solidFill>
                            <a:srgbClr val="000000"/>
                          </a:solidFill>
                          <a:effectLst/>
                          <a:latin typeface="Calibri" charset="0"/>
                        </a:rPr>
                        <a:t>1</a:t>
                      </a:r>
                    </a:p>
                  </a:txBody>
                  <a:tcPr marL="16015" marR="16015" marT="160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b="0" i="0" u="none" strike="noStrike" dirty="0">
                          <a:solidFill>
                            <a:srgbClr val="000000"/>
                          </a:solidFill>
                          <a:effectLst/>
                          <a:latin typeface="Calibri" charset="0"/>
                        </a:rPr>
                        <a:t>4</a:t>
                      </a:r>
                    </a:p>
                  </a:txBody>
                  <a:tcPr marL="16015" marR="16015" marT="160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b="0" i="0" u="none" strike="noStrike" dirty="0">
                          <a:solidFill>
                            <a:srgbClr val="000000"/>
                          </a:solidFill>
                          <a:effectLst/>
                          <a:latin typeface="Calibri" charset="0"/>
                        </a:rPr>
                        <a:t>5</a:t>
                      </a:r>
                    </a:p>
                  </a:txBody>
                  <a:tcPr marL="16015" marR="16015" marT="160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b="0" i="0" u="none" strike="noStrike" dirty="0">
                          <a:solidFill>
                            <a:srgbClr val="000000"/>
                          </a:solidFill>
                          <a:effectLst/>
                          <a:latin typeface="Calibri" charset="0"/>
                        </a:rPr>
                        <a:t>3</a:t>
                      </a:r>
                    </a:p>
                  </a:txBody>
                  <a:tcPr marL="16015" marR="16015" marT="160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b="0" i="0" u="none" strike="noStrike">
                          <a:solidFill>
                            <a:srgbClr val="000000"/>
                          </a:solidFill>
                          <a:effectLst/>
                          <a:latin typeface="Calibri" charset="0"/>
                        </a:rPr>
                        <a:t>2</a:t>
                      </a:r>
                    </a:p>
                  </a:txBody>
                  <a:tcPr marL="16015" marR="16015" marT="160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77254">
                <a:tc>
                  <a:txBody>
                    <a:bodyPr/>
                    <a:lstStyle/>
                    <a:p>
                      <a:pPr algn="ctr" fontAlgn="ctr"/>
                      <a:r>
                        <a:rPr lang="en-US" sz="1800" b="0" i="0" u="none" strike="noStrike">
                          <a:solidFill>
                            <a:srgbClr val="000000"/>
                          </a:solidFill>
                          <a:effectLst/>
                          <a:latin typeface="Calibri" charset="0"/>
                        </a:rPr>
                        <a:t>Sum of Probabilities for True Match</a:t>
                      </a:r>
                    </a:p>
                  </a:txBody>
                  <a:tcPr marL="16015" marR="16015" marT="160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ctr"/>
                      <a:r>
                        <a:rPr lang="en-US" sz="2000" b="0" i="0" u="none" strike="noStrike">
                          <a:solidFill>
                            <a:srgbClr val="000000"/>
                          </a:solidFill>
                          <a:effectLst/>
                          <a:latin typeface="Calibri" charset="0"/>
                        </a:rPr>
                        <a:t>1</a:t>
                      </a:r>
                    </a:p>
                  </a:txBody>
                  <a:tcPr marL="16015" marR="16015" marT="160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ctr"/>
                      <a:r>
                        <a:rPr lang="en-US" sz="2000" b="0" i="0" u="none" strike="noStrike" dirty="0">
                          <a:solidFill>
                            <a:srgbClr val="000000"/>
                          </a:solidFill>
                          <a:effectLst/>
                          <a:latin typeface="Calibri" charset="0"/>
                        </a:rPr>
                        <a:t>5</a:t>
                      </a:r>
                    </a:p>
                  </a:txBody>
                  <a:tcPr marL="16015" marR="16015" marT="160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ctr"/>
                      <a:r>
                        <a:rPr lang="en-US" sz="2000" b="0" i="0" u="none" strike="noStrike" dirty="0">
                          <a:solidFill>
                            <a:srgbClr val="000000"/>
                          </a:solidFill>
                          <a:effectLst/>
                          <a:latin typeface="Calibri" charset="0"/>
                        </a:rPr>
                        <a:t>3</a:t>
                      </a:r>
                    </a:p>
                  </a:txBody>
                  <a:tcPr marL="16015" marR="16015" marT="160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ctr"/>
                      <a:r>
                        <a:rPr lang="en-US" sz="2000" b="0" i="0" u="none" strike="noStrike" dirty="0">
                          <a:solidFill>
                            <a:srgbClr val="000000"/>
                          </a:solidFill>
                          <a:effectLst/>
                          <a:latin typeface="Calibri" charset="0"/>
                        </a:rPr>
                        <a:t>2</a:t>
                      </a:r>
                    </a:p>
                  </a:txBody>
                  <a:tcPr marL="16015" marR="16015" marT="160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ctr"/>
                      <a:r>
                        <a:rPr lang="en-US" sz="2000" b="0" i="0" u="none" strike="noStrike">
                          <a:solidFill>
                            <a:srgbClr val="000000"/>
                          </a:solidFill>
                          <a:effectLst/>
                          <a:latin typeface="Calibri" charset="0"/>
                        </a:rPr>
                        <a:t>4</a:t>
                      </a:r>
                    </a:p>
                  </a:txBody>
                  <a:tcPr marL="16015" marR="16015" marT="160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r>
              <a:tr h="477254">
                <a:tc>
                  <a:txBody>
                    <a:bodyPr/>
                    <a:lstStyle/>
                    <a:p>
                      <a:pPr algn="ctr" fontAlgn="ctr"/>
                      <a:r>
                        <a:rPr lang="en-US" sz="1800" b="0" i="0" u="none" strike="noStrike">
                          <a:solidFill>
                            <a:srgbClr val="000000"/>
                          </a:solidFill>
                          <a:effectLst/>
                          <a:latin typeface="Calibri" charset="0"/>
                        </a:rPr>
                        <a:t>Sum of Probabilities for False Match</a:t>
                      </a:r>
                    </a:p>
                  </a:txBody>
                  <a:tcPr marL="16015" marR="16015" marT="160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b="0" i="0" u="none" strike="noStrike">
                          <a:solidFill>
                            <a:srgbClr val="000000"/>
                          </a:solidFill>
                          <a:effectLst/>
                          <a:latin typeface="Calibri" charset="0"/>
                        </a:rPr>
                        <a:t>2</a:t>
                      </a:r>
                    </a:p>
                  </a:txBody>
                  <a:tcPr marL="16015" marR="16015" marT="160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b="0" i="0" u="none" strike="noStrike" dirty="0">
                          <a:solidFill>
                            <a:srgbClr val="000000"/>
                          </a:solidFill>
                          <a:effectLst/>
                          <a:latin typeface="Calibri" charset="0"/>
                        </a:rPr>
                        <a:t>4</a:t>
                      </a:r>
                    </a:p>
                  </a:txBody>
                  <a:tcPr marL="16015" marR="16015" marT="160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b="0" i="0" u="none" strike="noStrike" dirty="0">
                          <a:solidFill>
                            <a:srgbClr val="000000"/>
                          </a:solidFill>
                          <a:effectLst/>
                          <a:latin typeface="Calibri" charset="0"/>
                        </a:rPr>
                        <a:t>1</a:t>
                      </a:r>
                    </a:p>
                  </a:txBody>
                  <a:tcPr marL="16015" marR="16015" marT="160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b="0" i="0" u="none" strike="noStrike" dirty="0">
                          <a:solidFill>
                            <a:srgbClr val="000000"/>
                          </a:solidFill>
                          <a:effectLst/>
                          <a:latin typeface="Calibri" charset="0"/>
                        </a:rPr>
                        <a:t>3</a:t>
                      </a:r>
                    </a:p>
                  </a:txBody>
                  <a:tcPr marL="16015" marR="16015" marT="160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b="0" i="0" u="none" strike="noStrike">
                          <a:solidFill>
                            <a:srgbClr val="000000"/>
                          </a:solidFill>
                          <a:effectLst/>
                          <a:latin typeface="Calibri" charset="0"/>
                        </a:rPr>
                        <a:t>5</a:t>
                      </a:r>
                    </a:p>
                  </a:txBody>
                  <a:tcPr marL="16015" marR="16015" marT="160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77254">
                <a:tc>
                  <a:txBody>
                    <a:bodyPr/>
                    <a:lstStyle/>
                    <a:p>
                      <a:pPr algn="ctr" fontAlgn="ctr"/>
                      <a:r>
                        <a:rPr lang="en-US" sz="1800" b="0" i="0" u="none" strike="noStrike">
                          <a:solidFill>
                            <a:srgbClr val="000000"/>
                          </a:solidFill>
                          <a:effectLst/>
                          <a:latin typeface="Calibri" charset="0"/>
                        </a:rPr>
                        <a:t>Average Ranking for True Matches in 2323</a:t>
                      </a:r>
                    </a:p>
                  </a:txBody>
                  <a:tcPr marL="16015" marR="16015" marT="160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ctr"/>
                      <a:r>
                        <a:rPr lang="en-US" sz="2000" b="0" i="0" u="none" strike="noStrike">
                          <a:solidFill>
                            <a:srgbClr val="000000"/>
                          </a:solidFill>
                          <a:effectLst/>
                          <a:latin typeface="Calibri" charset="0"/>
                        </a:rPr>
                        <a:t>1</a:t>
                      </a:r>
                    </a:p>
                  </a:txBody>
                  <a:tcPr marL="16015" marR="16015" marT="160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ctr"/>
                      <a:r>
                        <a:rPr lang="en-US" sz="2000" b="0" i="0" u="none" strike="noStrike">
                          <a:solidFill>
                            <a:srgbClr val="000000"/>
                          </a:solidFill>
                          <a:effectLst/>
                          <a:latin typeface="Calibri" charset="0"/>
                        </a:rPr>
                        <a:t>4</a:t>
                      </a:r>
                    </a:p>
                  </a:txBody>
                  <a:tcPr marL="16015" marR="16015" marT="160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ctr"/>
                      <a:r>
                        <a:rPr lang="en-US" sz="2000" b="0" i="0" u="none" strike="noStrike" dirty="0">
                          <a:solidFill>
                            <a:srgbClr val="000000"/>
                          </a:solidFill>
                          <a:effectLst/>
                          <a:latin typeface="Calibri" charset="0"/>
                        </a:rPr>
                        <a:t>5</a:t>
                      </a:r>
                    </a:p>
                  </a:txBody>
                  <a:tcPr marL="16015" marR="16015" marT="160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ctr"/>
                      <a:r>
                        <a:rPr lang="en-US" sz="2000" b="0" i="0" u="none" strike="noStrike" dirty="0">
                          <a:solidFill>
                            <a:srgbClr val="000000"/>
                          </a:solidFill>
                          <a:effectLst/>
                          <a:latin typeface="Calibri" charset="0"/>
                        </a:rPr>
                        <a:t>2</a:t>
                      </a:r>
                    </a:p>
                  </a:txBody>
                  <a:tcPr marL="16015" marR="16015" marT="160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ctr"/>
                      <a:r>
                        <a:rPr lang="en-US" sz="2000" b="0" i="0" u="none" strike="noStrike" dirty="0">
                          <a:solidFill>
                            <a:srgbClr val="000000"/>
                          </a:solidFill>
                          <a:effectLst/>
                          <a:latin typeface="Calibri" charset="0"/>
                        </a:rPr>
                        <a:t>3</a:t>
                      </a:r>
                    </a:p>
                  </a:txBody>
                  <a:tcPr marL="16015" marR="16015" marT="160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r>
              <a:tr h="477254">
                <a:tc>
                  <a:txBody>
                    <a:bodyPr/>
                    <a:lstStyle/>
                    <a:p>
                      <a:pPr algn="ctr" fontAlgn="ctr"/>
                      <a:r>
                        <a:rPr lang="en-US" sz="1800" b="0" i="0" u="none" strike="noStrike" dirty="0">
                          <a:solidFill>
                            <a:srgbClr val="000000"/>
                          </a:solidFill>
                          <a:effectLst/>
                          <a:latin typeface="Calibri" charset="0"/>
                        </a:rPr>
                        <a:t>Average Ranking of Correct Profile in </a:t>
                      </a:r>
                      <a:r>
                        <a:rPr lang="en-US" sz="1800" b="0" i="0" u="none" strike="noStrike" dirty="0" smtClean="0">
                          <a:solidFill>
                            <a:srgbClr val="000000"/>
                          </a:solidFill>
                          <a:effectLst/>
                          <a:latin typeface="Calibri" charset="0"/>
                        </a:rPr>
                        <a:t>101</a:t>
                      </a:r>
                      <a:endParaRPr lang="en-US" sz="1800" b="0" i="0" u="none" strike="noStrike" dirty="0">
                        <a:solidFill>
                          <a:srgbClr val="000000"/>
                        </a:solidFill>
                        <a:effectLst/>
                        <a:latin typeface="Calibri" charset="0"/>
                      </a:endParaRPr>
                    </a:p>
                  </a:txBody>
                  <a:tcPr marL="16015" marR="16015" marT="160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b="0" i="0" u="none" strike="noStrike" dirty="0">
                          <a:solidFill>
                            <a:srgbClr val="000000"/>
                          </a:solidFill>
                          <a:effectLst/>
                          <a:latin typeface="Calibri" charset="0"/>
                        </a:rPr>
                        <a:t>1</a:t>
                      </a:r>
                    </a:p>
                  </a:txBody>
                  <a:tcPr marL="16015" marR="16015" marT="160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b="0" i="0" u="none" strike="noStrike">
                          <a:solidFill>
                            <a:srgbClr val="000000"/>
                          </a:solidFill>
                          <a:effectLst/>
                          <a:latin typeface="Calibri" charset="0"/>
                        </a:rPr>
                        <a:t>4</a:t>
                      </a:r>
                    </a:p>
                  </a:txBody>
                  <a:tcPr marL="16015" marR="16015" marT="160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b="0" i="0" u="none" strike="noStrike" dirty="0">
                          <a:solidFill>
                            <a:srgbClr val="000000"/>
                          </a:solidFill>
                          <a:effectLst/>
                          <a:latin typeface="Calibri" charset="0"/>
                        </a:rPr>
                        <a:t>5</a:t>
                      </a:r>
                    </a:p>
                  </a:txBody>
                  <a:tcPr marL="16015" marR="16015" marT="160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b="0" i="0" u="none" strike="noStrike" dirty="0">
                          <a:solidFill>
                            <a:srgbClr val="000000"/>
                          </a:solidFill>
                          <a:effectLst/>
                          <a:latin typeface="Calibri" charset="0"/>
                        </a:rPr>
                        <a:t>3</a:t>
                      </a:r>
                    </a:p>
                  </a:txBody>
                  <a:tcPr marL="16015" marR="16015" marT="160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b="0" i="0" u="none" strike="noStrike" dirty="0">
                          <a:solidFill>
                            <a:srgbClr val="000000"/>
                          </a:solidFill>
                          <a:effectLst/>
                          <a:latin typeface="Calibri" charset="0"/>
                        </a:rPr>
                        <a:t>2</a:t>
                      </a:r>
                    </a:p>
                  </a:txBody>
                  <a:tcPr marL="16015" marR="16015" marT="160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77254">
                <a:tc>
                  <a:txBody>
                    <a:bodyPr/>
                    <a:lstStyle/>
                    <a:p>
                      <a:pPr algn="ctr" fontAlgn="ctr"/>
                      <a:r>
                        <a:rPr lang="en-US" sz="1800" b="0" i="0" u="none" strike="noStrike" dirty="0">
                          <a:solidFill>
                            <a:srgbClr val="000000"/>
                          </a:solidFill>
                          <a:effectLst/>
                          <a:latin typeface="Calibri" charset="0"/>
                        </a:rPr>
                        <a:t>AUC Distance from Simulative Results</a:t>
                      </a:r>
                    </a:p>
                  </a:txBody>
                  <a:tcPr marL="16015" marR="16015" marT="160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ctr"/>
                      <a:r>
                        <a:rPr lang="en-US" sz="2000" b="0" i="0" u="none" strike="noStrike">
                          <a:solidFill>
                            <a:srgbClr val="000000"/>
                          </a:solidFill>
                          <a:effectLst/>
                          <a:latin typeface="Calibri" charset="0"/>
                        </a:rPr>
                        <a:t>1</a:t>
                      </a:r>
                    </a:p>
                  </a:txBody>
                  <a:tcPr marL="16015" marR="16015" marT="160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ctr"/>
                      <a:r>
                        <a:rPr lang="en-US" sz="2000" b="0" i="0" u="none" strike="noStrike">
                          <a:solidFill>
                            <a:srgbClr val="000000"/>
                          </a:solidFill>
                          <a:effectLst/>
                          <a:latin typeface="Calibri" charset="0"/>
                        </a:rPr>
                        <a:t>4</a:t>
                      </a:r>
                    </a:p>
                  </a:txBody>
                  <a:tcPr marL="16015" marR="16015" marT="160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ctr"/>
                      <a:r>
                        <a:rPr lang="en-US" sz="2000" b="0" i="0" u="none" strike="noStrike" dirty="0">
                          <a:solidFill>
                            <a:srgbClr val="000000"/>
                          </a:solidFill>
                          <a:effectLst/>
                          <a:latin typeface="Calibri" charset="0"/>
                        </a:rPr>
                        <a:t>5</a:t>
                      </a:r>
                    </a:p>
                  </a:txBody>
                  <a:tcPr marL="16015" marR="16015" marT="160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ctr"/>
                      <a:r>
                        <a:rPr lang="en-US" sz="2000" b="0" i="0" u="none" strike="noStrike" dirty="0">
                          <a:solidFill>
                            <a:srgbClr val="000000"/>
                          </a:solidFill>
                          <a:effectLst/>
                          <a:latin typeface="Calibri" charset="0"/>
                        </a:rPr>
                        <a:t>2</a:t>
                      </a:r>
                    </a:p>
                  </a:txBody>
                  <a:tcPr marL="16015" marR="16015" marT="160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c>
                  <a:txBody>
                    <a:bodyPr/>
                    <a:lstStyle/>
                    <a:p>
                      <a:pPr algn="ctr" fontAlgn="ctr"/>
                      <a:r>
                        <a:rPr lang="en-US" sz="2000" b="0" i="0" u="none" strike="noStrike" dirty="0">
                          <a:solidFill>
                            <a:srgbClr val="000000"/>
                          </a:solidFill>
                          <a:effectLst/>
                          <a:latin typeface="Calibri" charset="0"/>
                        </a:rPr>
                        <a:t>3</a:t>
                      </a:r>
                    </a:p>
                  </a:txBody>
                  <a:tcPr marL="16015" marR="16015" marT="160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DD6"/>
                    </a:solidFill>
                  </a:tcPr>
                </a:tc>
              </a:tr>
              <a:tr h="426852">
                <a:tc>
                  <a:txBody>
                    <a:bodyPr/>
                    <a:lstStyle/>
                    <a:p>
                      <a:pPr algn="ctr" fontAlgn="ctr"/>
                      <a:r>
                        <a:rPr lang="en-US" sz="1800" b="0" i="0" u="none" strike="noStrike" dirty="0" smtClean="0">
                          <a:solidFill>
                            <a:srgbClr val="000000"/>
                          </a:solidFill>
                          <a:effectLst/>
                          <a:latin typeface="Calibri" charset="0"/>
                        </a:rPr>
                        <a:t>Overall Score</a:t>
                      </a:r>
                      <a:endParaRPr lang="en-US" sz="1800" b="0" i="0" u="none" strike="noStrike" dirty="0">
                        <a:solidFill>
                          <a:srgbClr val="000000"/>
                        </a:solidFill>
                        <a:effectLst/>
                        <a:latin typeface="Calibri" charset="0"/>
                      </a:endParaRPr>
                    </a:p>
                  </a:txBody>
                  <a:tcPr marL="16015" marR="16015" marT="160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b="0" i="0" u="none" strike="noStrike">
                          <a:solidFill>
                            <a:srgbClr val="000000"/>
                          </a:solidFill>
                          <a:effectLst/>
                          <a:latin typeface="Calibri" charset="0"/>
                        </a:rPr>
                        <a:t>10</a:t>
                      </a:r>
                    </a:p>
                  </a:txBody>
                  <a:tcPr marL="16015" marR="16015" marT="160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b="0" i="0" u="none" strike="noStrike">
                          <a:solidFill>
                            <a:srgbClr val="000000"/>
                          </a:solidFill>
                          <a:effectLst/>
                          <a:latin typeface="Calibri" charset="0"/>
                        </a:rPr>
                        <a:t>36</a:t>
                      </a:r>
                    </a:p>
                  </a:txBody>
                  <a:tcPr marL="16015" marR="16015" marT="160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b="0" i="0" u="none" strike="noStrike">
                          <a:solidFill>
                            <a:srgbClr val="000000"/>
                          </a:solidFill>
                          <a:effectLst/>
                          <a:latin typeface="Calibri" charset="0"/>
                        </a:rPr>
                        <a:t>36</a:t>
                      </a:r>
                    </a:p>
                  </a:txBody>
                  <a:tcPr marL="16015" marR="16015" marT="160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b="0" i="0" u="none" strike="noStrike" dirty="0">
                          <a:solidFill>
                            <a:srgbClr val="000000"/>
                          </a:solidFill>
                          <a:effectLst/>
                          <a:latin typeface="Calibri" charset="0"/>
                        </a:rPr>
                        <a:t>22</a:t>
                      </a:r>
                    </a:p>
                  </a:txBody>
                  <a:tcPr marL="16015" marR="16015" marT="160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b="0" i="0" u="none" strike="noStrike" dirty="0">
                          <a:solidFill>
                            <a:srgbClr val="000000"/>
                          </a:solidFill>
                          <a:effectLst/>
                          <a:latin typeface="Calibri" charset="0"/>
                        </a:rPr>
                        <a:t>26</a:t>
                      </a:r>
                    </a:p>
                  </a:txBody>
                  <a:tcPr marL="16015" marR="16015" marT="160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70114">
                <a:tc>
                  <a:txBody>
                    <a:bodyPr/>
                    <a:lstStyle/>
                    <a:p>
                      <a:pPr algn="ctr" fontAlgn="ctr"/>
                      <a:r>
                        <a:rPr lang="en-US" sz="1800" b="0" i="0" u="none" strike="noStrike" dirty="0" smtClean="0">
                          <a:solidFill>
                            <a:srgbClr val="000000"/>
                          </a:solidFill>
                          <a:effectLst/>
                          <a:latin typeface="Calibri" charset="0"/>
                        </a:rPr>
                        <a:t>Overall</a:t>
                      </a:r>
                      <a:r>
                        <a:rPr lang="en-US" sz="1800" b="0" i="0" u="none" strike="noStrike" baseline="0" dirty="0" smtClean="0">
                          <a:solidFill>
                            <a:srgbClr val="000000"/>
                          </a:solidFill>
                          <a:effectLst/>
                          <a:latin typeface="Calibri" charset="0"/>
                        </a:rPr>
                        <a:t> Placement</a:t>
                      </a:r>
                      <a:endParaRPr lang="en-US" sz="1800" b="0" i="0" u="none" strike="noStrike" dirty="0">
                        <a:solidFill>
                          <a:srgbClr val="000000"/>
                        </a:solidFill>
                        <a:effectLst/>
                        <a:latin typeface="Calibri" charset="0"/>
                      </a:endParaRPr>
                    </a:p>
                  </a:txBody>
                  <a:tcPr marL="16015" marR="16015" marT="160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fontAlgn="ctr"/>
                      <a:r>
                        <a:rPr lang="en-US" sz="2000" b="0" i="0" u="none" strike="noStrike" dirty="0">
                          <a:solidFill>
                            <a:srgbClr val="000000"/>
                          </a:solidFill>
                          <a:effectLst/>
                          <a:latin typeface="Calibri" charset="0"/>
                        </a:rPr>
                        <a:t>1</a:t>
                      </a:r>
                    </a:p>
                  </a:txBody>
                  <a:tcPr marL="16015" marR="16015" marT="160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fontAlgn="ctr"/>
                      <a:r>
                        <a:rPr lang="en-US" sz="2000" b="0" i="0" u="none" strike="noStrike" dirty="0">
                          <a:solidFill>
                            <a:srgbClr val="000000"/>
                          </a:solidFill>
                          <a:effectLst/>
                          <a:latin typeface="Calibri" charset="0"/>
                        </a:rPr>
                        <a:t>5</a:t>
                      </a:r>
                    </a:p>
                  </a:txBody>
                  <a:tcPr marL="16015" marR="16015" marT="160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fontAlgn="ctr"/>
                      <a:r>
                        <a:rPr lang="en-US" sz="2000" b="0" i="0" u="none" strike="noStrike" dirty="0">
                          <a:solidFill>
                            <a:srgbClr val="000000"/>
                          </a:solidFill>
                          <a:effectLst/>
                          <a:latin typeface="Calibri" charset="0"/>
                        </a:rPr>
                        <a:t>4</a:t>
                      </a:r>
                    </a:p>
                  </a:txBody>
                  <a:tcPr marL="16015" marR="16015" marT="160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fontAlgn="ctr"/>
                      <a:r>
                        <a:rPr lang="en-US" sz="2000" b="0" i="0" u="none" strike="noStrike" dirty="0">
                          <a:solidFill>
                            <a:srgbClr val="000000"/>
                          </a:solidFill>
                          <a:effectLst/>
                          <a:latin typeface="Calibri" charset="0"/>
                        </a:rPr>
                        <a:t>2</a:t>
                      </a:r>
                    </a:p>
                  </a:txBody>
                  <a:tcPr marL="16015" marR="16015" marT="160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fontAlgn="ctr"/>
                      <a:r>
                        <a:rPr lang="en-US" sz="2000" b="0" i="0" u="none" strike="noStrike" dirty="0">
                          <a:solidFill>
                            <a:srgbClr val="000000"/>
                          </a:solidFill>
                          <a:effectLst/>
                          <a:latin typeface="Calibri" charset="0"/>
                        </a:rPr>
                        <a:t>3</a:t>
                      </a:r>
                    </a:p>
                  </a:txBody>
                  <a:tcPr marL="16015" marR="16015" marT="160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r>
            </a:tbl>
          </a:graphicData>
        </a:graphic>
      </p:graphicFrame>
    </p:spTree>
    <p:extLst>
      <p:ext uri="{BB962C8B-B14F-4D97-AF65-F5344CB8AC3E}">
        <p14:creationId xmlns:p14="http://schemas.microsoft.com/office/powerpoint/2010/main" val="983305933"/>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531429"/>
            <a:ext cx="12192000" cy="32657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p:cNvCxnSpPr/>
          <p:nvPr/>
        </p:nvCxnSpPr>
        <p:spPr>
          <a:xfrm>
            <a:off x="-11875" y="471312"/>
            <a:ext cx="1134745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00817" y="89574"/>
            <a:ext cx="2447778" cy="367670"/>
          </a:xfrm>
          <a:prstGeom prst="rect">
            <a:avLst/>
          </a:prstGeom>
        </p:spPr>
      </p:pic>
      <p:pic>
        <p:nvPicPr>
          <p:cNvPr id="7" name="Content Placeholder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64905" y="89574"/>
            <a:ext cx="511384" cy="345659"/>
          </a:xfrm>
          <a:prstGeom prst="rect">
            <a:avLst/>
          </a:prstGeom>
        </p:spPr>
      </p:pic>
      <p:sp>
        <p:nvSpPr>
          <p:cNvPr id="8" name="Title 1"/>
          <p:cNvSpPr txBox="1">
            <a:spLocks/>
          </p:cNvSpPr>
          <p:nvPr/>
        </p:nvSpPr>
        <p:spPr>
          <a:xfrm>
            <a:off x="3632200" y="1185068"/>
            <a:ext cx="2463800" cy="52546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t>Sean D. </a:t>
            </a:r>
            <a:r>
              <a:rPr lang="en-US" sz="2400" b="1" dirty="0" smtClean="0"/>
              <a:t>Mooney</a:t>
            </a:r>
            <a:endParaRPr lang="en-US" sz="2400" dirty="0"/>
          </a:p>
        </p:txBody>
      </p:sp>
      <p:sp>
        <p:nvSpPr>
          <p:cNvPr id="14" name="Title 1"/>
          <p:cNvSpPr txBox="1">
            <a:spLocks/>
          </p:cNvSpPr>
          <p:nvPr/>
        </p:nvSpPr>
        <p:spPr>
          <a:xfrm>
            <a:off x="0" y="-6989"/>
            <a:ext cx="8884507" cy="442222"/>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smtClean="0">
                <a:latin typeface="Gill Sans SemiBold" charset="0"/>
                <a:ea typeface="Gill Sans SemiBold" charset="0"/>
                <a:cs typeface="Gill Sans SemiBold" charset="0"/>
              </a:rPr>
              <a:t>Acknowledgements</a:t>
            </a:r>
            <a:endParaRPr lang="en-US" sz="3600" b="1" dirty="0">
              <a:latin typeface="Gill Sans SemiBold" charset="0"/>
              <a:ea typeface="Gill Sans SemiBold" charset="0"/>
              <a:cs typeface="Gill Sans SemiBold" charset="0"/>
            </a:endParaRPr>
          </a:p>
        </p:txBody>
      </p:sp>
      <p:pic>
        <p:nvPicPr>
          <p:cNvPr id="4" name="Picture 3" descr="Education-MooneyCrop.2.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84301" y="660400"/>
            <a:ext cx="1819703" cy="1828800"/>
          </a:xfrm>
          <a:prstGeom prst="rect">
            <a:avLst/>
          </a:prstGeom>
        </p:spPr>
      </p:pic>
      <p:pic>
        <p:nvPicPr>
          <p:cNvPr id="6" name="Picture 5" descr="Binghuang_Cai拷貝1.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84301" y="2527300"/>
            <a:ext cx="1828800" cy="2121407"/>
          </a:xfrm>
          <a:prstGeom prst="rect">
            <a:avLst/>
          </a:prstGeom>
        </p:spPr>
      </p:pic>
      <p:pic>
        <p:nvPicPr>
          <p:cNvPr id="9" name="Picture 8" descr="nikki拷貝.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84301" y="4702629"/>
            <a:ext cx="1828800" cy="1828800"/>
          </a:xfrm>
          <a:prstGeom prst="rect">
            <a:avLst/>
          </a:prstGeom>
        </p:spPr>
      </p:pic>
      <p:sp>
        <p:nvSpPr>
          <p:cNvPr id="13" name="Title 1"/>
          <p:cNvSpPr txBox="1">
            <a:spLocks/>
          </p:cNvSpPr>
          <p:nvPr/>
        </p:nvSpPr>
        <p:spPr>
          <a:xfrm>
            <a:off x="3632200" y="3175001"/>
            <a:ext cx="2463800" cy="4953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err="1" smtClean="0"/>
              <a:t>Binghuang</a:t>
            </a:r>
            <a:r>
              <a:rPr lang="en-US" sz="2400" b="1" dirty="0" smtClean="0"/>
              <a:t> </a:t>
            </a:r>
            <a:r>
              <a:rPr lang="en-US" sz="2400" b="1" dirty="0" err="1" smtClean="0"/>
              <a:t>Cai</a:t>
            </a:r>
            <a:endParaRPr lang="en-US" sz="2400" dirty="0" smtClean="0"/>
          </a:p>
        </p:txBody>
      </p:sp>
      <p:sp>
        <p:nvSpPr>
          <p:cNvPr id="17" name="Title 1"/>
          <p:cNvSpPr txBox="1">
            <a:spLocks/>
          </p:cNvSpPr>
          <p:nvPr/>
        </p:nvSpPr>
        <p:spPr>
          <a:xfrm>
            <a:off x="3632200" y="5401129"/>
            <a:ext cx="2463800" cy="50437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t>Nikki </a:t>
            </a:r>
            <a:r>
              <a:rPr lang="en-US" sz="2400" b="1" dirty="0" err="1" smtClean="0"/>
              <a:t>Kiga</a:t>
            </a:r>
            <a:endParaRPr lang="en-US" sz="2400" dirty="0" smtClean="0"/>
          </a:p>
        </p:txBody>
      </p:sp>
    </p:spTree>
    <p:extLst>
      <p:ext uri="{BB962C8B-B14F-4D97-AF65-F5344CB8AC3E}">
        <p14:creationId xmlns:p14="http://schemas.microsoft.com/office/powerpoint/2010/main" val="429525607"/>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basicMooney">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asicMooney" id="{19941EC1-B8F8-0543-A1FA-C664CE79B2AC}" vid="{7D6B8C76-B122-954F-9E18-24D8AE5C613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basicMooney</Template>
  <TotalTime>6441</TotalTime>
  <Words>2676</Words>
  <Application>Microsoft Macintosh PowerPoint</Application>
  <PresentationFormat>Custom</PresentationFormat>
  <Paragraphs>1026</Paragraphs>
  <Slides>32</Slides>
  <Notes>22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32</vt:i4>
      </vt:variant>
    </vt:vector>
  </HeadingPairs>
  <TitlesOfParts>
    <vt:vector size="34" baseType="lpstr">
      <vt:lpstr>basicMooney</vt:lpstr>
      <vt:lpstr>Document</vt:lpstr>
      <vt:lpstr>CAGI slide pack guidelines I agree to my slides being used according to the following terms: Sean Mooney</vt:lpstr>
      <vt:lpstr>CAGI: PGP Challenge Assessment</vt:lpstr>
      <vt:lpstr>PowerPoint Presentation</vt:lpstr>
      <vt:lpstr>The PGP Challenge</vt:lpstr>
      <vt:lpstr>PERSONAL GENOME PROJECT</vt:lpstr>
      <vt:lpstr>CAGI 2011</vt:lpstr>
      <vt:lpstr>ABOUT CAGI 2011</vt:lpstr>
      <vt:lpstr>The binary traits - ROC</vt:lpstr>
      <vt:lpstr>CAGI 2013</vt:lpstr>
      <vt:lpstr>CAGI challenge became a matching game in 2013</vt:lpstr>
      <vt:lpstr>PGP Challenge 2013</vt:lpstr>
      <vt:lpstr>PGP Challenge 2015</vt:lpstr>
      <vt:lpstr>CAGI 2015 </vt:lpstr>
      <vt:lpstr>Submissions</vt:lpstr>
      <vt:lpstr>PowerPoint Presentation</vt:lpstr>
      <vt:lpstr>PowerPoint Presentation</vt:lpstr>
      <vt:lpstr>Correct prediction run through</vt:lpstr>
      <vt:lpstr>PowerPoint Presentation</vt:lpstr>
      <vt:lpstr>PowerPoint Presentation</vt:lpstr>
      <vt:lpstr>BEST PREDICTED PARTICIPANT</vt:lpstr>
      <vt:lpstr>How the participant predictions compare</vt:lpstr>
      <vt:lpstr>Participant info. ranked by submissions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CAGI: PGP Challenge</dc:title>
  <dc:creator>nikkiki</dc:creator>
  <cp:lastModifiedBy>Sean Mooney</cp:lastModifiedBy>
  <cp:revision>265</cp:revision>
  <cp:lastPrinted>2016-02-17T23:46:32Z</cp:lastPrinted>
  <dcterms:created xsi:type="dcterms:W3CDTF">2016-02-01T05:32:28Z</dcterms:created>
  <dcterms:modified xsi:type="dcterms:W3CDTF">2016-04-28T02:48:00Z</dcterms:modified>
</cp:coreProperties>
</file>