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696" r:id="rId5"/>
    <p:sldMasterId id="2147483708" r:id="rId6"/>
    <p:sldMasterId id="2147483720" r:id="rId7"/>
    <p:sldMasterId id="2147483733" r:id="rId8"/>
    <p:sldMasterId id="2147483746" r:id="rId9"/>
  </p:sldMasterIdLst>
  <p:notesMasterIdLst>
    <p:notesMasterId r:id="rId71"/>
  </p:notesMasterIdLst>
  <p:sldIdLst>
    <p:sldId id="339" r:id="rId10"/>
    <p:sldId id="307" r:id="rId11"/>
    <p:sldId id="256" r:id="rId12"/>
    <p:sldId id="308" r:id="rId13"/>
    <p:sldId id="309" r:id="rId14"/>
    <p:sldId id="310" r:id="rId15"/>
    <p:sldId id="306" r:id="rId16"/>
    <p:sldId id="259" r:id="rId17"/>
    <p:sldId id="311" r:id="rId18"/>
    <p:sldId id="285" r:id="rId19"/>
    <p:sldId id="312" r:id="rId20"/>
    <p:sldId id="354" r:id="rId21"/>
    <p:sldId id="313" r:id="rId22"/>
    <p:sldId id="318" r:id="rId23"/>
    <p:sldId id="257" r:id="rId24"/>
    <p:sldId id="287" r:id="rId25"/>
    <p:sldId id="314" r:id="rId26"/>
    <p:sldId id="261" r:id="rId27"/>
    <p:sldId id="332" r:id="rId28"/>
    <p:sldId id="315" r:id="rId29"/>
    <p:sldId id="324" r:id="rId30"/>
    <p:sldId id="326" r:id="rId31"/>
    <p:sldId id="330" r:id="rId32"/>
    <p:sldId id="329" r:id="rId33"/>
    <p:sldId id="327" r:id="rId34"/>
    <p:sldId id="328" r:id="rId35"/>
    <p:sldId id="322" r:id="rId36"/>
    <p:sldId id="331" r:id="rId37"/>
    <p:sldId id="356" r:id="rId38"/>
    <p:sldId id="357" r:id="rId39"/>
    <p:sldId id="358" r:id="rId40"/>
    <p:sldId id="359" r:id="rId41"/>
    <p:sldId id="360" r:id="rId42"/>
    <p:sldId id="361" r:id="rId43"/>
    <p:sldId id="362" r:id="rId44"/>
    <p:sldId id="363" r:id="rId45"/>
    <p:sldId id="364" r:id="rId46"/>
    <p:sldId id="342" r:id="rId47"/>
    <p:sldId id="343" r:id="rId48"/>
    <p:sldId id="344" r:id="rId49"/>
    <p:sldId id="345" r:id="rId50"/>
    <p:sldId id="346" r:id="rId51"/>
    <p:sldId id="347" r:id="rId52"/>
    <p:sldId id="348" r:id="rId53"/>
    <p:sldId id="349" r:id="rId54"/>
    <p:sldId id="350" r:id="rId55"/>
    <p:sldId id="351" r:id="rId56"/>
    <p:sldId id="352" r:id="rId57"/>
    <p:sldId id="333" r:id="rId58"/>
    <p:sldId id="353" r:id="rId59"/>
    <p:sldId id="291" r:id="rId60"/>
    <p:sldId id="292" r:id="rId61"/>
    <p:sldId id="293" r:id="rId62"/>
    <p:sldId id="294" r:id="rId63"/>
    <p:sldId id="295" r:id="rId64"/>
    <p:sldId id="296" r:id="rId65"/>
    <p:sldId id="297" r:id="rId66"/>
    <p:sldId id="298" r:id="rId67"/>
    <p:sldId id="299" r:id="rId68"/>
    <p:sldId id="300" r:id="rId69"/>
    <p:sldId id="284" r:id="rId7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C6B1"/>
    <a:srgbClr val="A9C67E"/>
    <a:srgbClr val="FFFFFF"/>
    <a:srgbClr val="8EC6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43"/>
  </p:normalViewPr>
  <p:slideViewPr>
    <p:cSldViewPr snapToGrid="0" snapToObjects="1">
      <p:cViewPr>
        <p:scale>
          <a:sx n="100" d="100"/>
          <a:sy n="100" d="100"/>
        </p:scale>
        <p:origin x="1840" y="5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63" Type="http://schemas.openxmlformats.org/officeDocument/2006/relationships/slide" Target="slides/slide54.xml"/><Relationship Id="rId64" Type="http://schemas.openxmlformats.org/officeDocument/2006/relationships/slide" Target="slides/slide55.xml"/><Relationship Id="rId65" Type="http://schemas.openxmlformats.org/officeDocument/2006/relationships/slide" Target="slides/slide56.xml"/><Relationship Id="rId66" Type="http://schemas.openxmlformats.org/officeDocument/2006/relationships/slide" Target="slides/slide57.xml"/><Relationship Id="rId67" Type="http://schemas.openxmlformats.org/officeDocument/2006/relationships/slide" Target="slides/slide58.xml"/><Relationship Id="rId68" Type="http://schemas.openxmlformats.org/officeDocument/2006/relationships/slide" Target="slides/slide59.xml"/><Relationship Id="rId69" Type="http://schemas.openxmlformats.org/officeDocument/2006/relationships/slide" Target="slides/slide60.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slide" Target="slides/slide44.xml"/><Relationship Id="rId54" Type="http://schemas.openxmlformats.org/officeDocument/2006/relationships/slide" Target="slides/slide45.xml"/><Relationship Id="rId55" Type="http://schemas.openxmlformats.org/officeDocument/2006/relationships/slide" Target="slides/slide46.xml"/><Relationship Id="rId56" Type="http://schemas.openxmlformats.org/officeDocument/2006/relationships/slide" Target="slides/slide47.xml"/><Relationship Id="rId57" Type="http://schemas.openxmlformats.org/officeDocument/2006/relationships/slide" Target="slides/slide48.xml"/><Relationship Id="rId58" Type="http://schemas.openxmlformats.org/officeDocument/2006/relationships/slide" Target="slides/slide49.xml"/><Relationship Id="rId59" Type="http://schemas.openxmlformats.org/officeDocument/2006/relationships/slide" Target="slides/slide5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36.xml"/><Relationship Id="rId46" Type="http://schemas.openxmlformats.org/officeDocument/2006/relationships/slide" Target="slides/slide37.xml"/><Relationship Id="rId47" Type="http://schemas.openxmlformats.org/officeDocument/2006/relationships/slide" Target="slides/slide38.xml"/><Relationship Id="rId48" Type="http://schemas.openxmlformats.org/officeDocument/2006/relationships/slide" Target="slides/slide39.xml"/><Relationship Id="rId49" Type="http://schemas.openxmlformats.org/officeDocument/2006/relationships/slide" Target="slides/slide4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slide" Target="slides/slide24.xml"/><Relationship Id="rId34" Type="http://schemas.openxmlformats.org/officeDocument/2006/relationships/slide" Target="slides/slide25.xml"/><Relationship Id="rId35" Type="http://schemas.openxmlformats.org/officeDocument/2006/relationships/slide" Target="slides/slide26.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70" Type="http://schemas.openxmlformats.org/officeDocument/2006/relationships/slide" Target="slides/slide61.xml"/><Relationship Id="rId71" Type="http://schemas.openxmlformats.org/officeDocument/2006/relationships/notesMaster" Target="notesMasters/notesMaster1.xml"/><Relationship Id="rId72" Type="http://schemas.openxmlformats.org/officeDocument/2006/relationships/presProps" Target="presProps.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slide" Target="slides/slide15.xml"/><Relationship Id="rId25" Type="http://schemas.openxmlformats.org/officeDocument/2006/relationships/slide" Target="slides/slide16.xml"/><Relationship Id="rId26" Type="http://schemas.openxmlformats.org/officeDocument/2006/relationships/slide" Target="slides/slide17.xml"/><Relationship Id="rId27" Type="http://schemas.openxmlformats.org/officeDocument/2006/relationships/slide" Target="slides/slide18.xml"/><Relationship Id="rId28" Type="http://schemas.openxmlformats.org/officeDocument/2006/relationships/slide" Target="slides/slide19.xml"/><Relationship Id="rId29" Type="http://schemas.openxmlformats.org/officeDocument/2006/relationships/slide" Target="slides/slide20.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1.xml"/><Relationship Id="rId61" Type="http://schemas.openxmlformats.org/officeDocument/2006/relationships/slide" Target="slides/slide52.xml"/><Relationship Id="rId62" Type="http://schemas.openxmlformats.org/officeDocument/2006/relationships/slide" Target="slides/slide53.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16254019-E7D1-4ED5-A3E1-17E18ACC7F85}" type="datetime1">
              <a:rPr lang="en-US"/>
              <a:pPr>
                <a:defRPr/>
              </a:pPr>
              <a:t>4/5/16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28A2683B-5B40-4E1B-A2C1-1D330C652C0F}" type="slidenum">
              <a:rPr lang="en-US"/>
              <a:pPr>
                <a:defRPr/>
              </a:pPr>
              <a:t>‹#›</a:t>
            </a:fld>
            <a:endParaRPr lang="en-US"/>
          </a:p>
        </p:txBody>
      </p:sp>
    </p:spTree>
    <p:extLst>
      <p:ext uri="{BB962C8B-B14F-4D97-AF65-F5344CB8AC3E}">
        <p14:creationId xmlns:p14="http://schemas.microsoft.com/office/powerpoint/2010/main" val="312423219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p>
        </p:txBody>
      </p:sp>
      <p:sp>
        <p:nvSpPr>
          <p:cNvPr id="3994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r" eaLnBrk="1" hangingPunct="1"/>
            <a:fld id="{8781A13C-38B1-472A-B11B-4E2521B157FA}" type="slidenum">
              <a:rPr lang="en-US" altLang="en-US" sz="1200">
                <a:latin typeface="Arial" pitchFamily="34" charset="0"/>
              </a:rPr>
              <a:pPr algn="r" eaLnBrk="1" hangingPunct="1"/>
              <a:t>8</a:t>
            </a:fld>
            <a:endParaRPr lang="en-US" altLang="en-US" sz="1200">
              <a:latin typeface="Arial" pitchFamily="34" charset="0"/>
            </a:endParaRPr>
          </a:p>
        </p:txBody>
      </p:sp>
    </p:spTree>
    <p:extLst>
      <p:ext uri="{BB962C8B-B14F-4D97-AF65-F5344CB8AC3E}">
        <p14:creationId xmlns:p14="http://schemas.microsoft.com/office/powerpoint/2010/main" val="80925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t>2011:</a:t>
            </a:r>
          </a:p>
          <a:p>
            <a:pPr eaLnBrk="1" hangingPunct="1"/>
            <a:r>
              <a:rPr lang="en-US" altLang="en-US" b="1" smtClean="0"/>
              <a:t>117</a:t>
            </a:r>
            <a:r>
              <a:rPr lang="en-US" altLang="en-US" smtClean="0"/>
              <a:t> total submissions</a:t>
            </a:r>
          </a:p>
          <a:p>
            <a:pPr eaLnBrk="1" hangingPunct="1"/>
            <a:r>
              <a:rPr lang="en-US" altLang="en-US" b="1" smtClean="0"/>
              <a:t>7</a:t>
            </a:r>
            <a:r>
              <a:rPr lang="en-US" altLang="en-US" smtClean="0"/>
              <a:t> countries</a:t>
            </a:r>
          </a:p>
          <a:p>
            <a:pPr eaLnBrk="1" hangingPunct="1"/>
            <a:r>
              <a:rPr lang="en-US" altLang="en-US" smtClean="0"/>
              <a:t>   USA, Italy, Israel, South Korea, </a:t>
            </a:r>
            <a:br>
              <a:rPr lang="en-US" altLang="en-US" smtClean="0"/>
            </a:br>
            <a:r>
              <a:rPr lang="en-US" altLang="en-US" smtClean="0"/>
              <a:t>Belgium, Turkey, Finland</a:t>
            </a:r>
          </a:p>
          <a:p>
            <a:pPr eaLnBrk="1" hangingPunct="1"/>
            <a:r>
              <a:rPr lang="en-US" altLang="en-US" b="1" smtClean="0"/>
              <a:t>56</a:t>
            </a:r>
            <a:r>
              <a:rPr lang="en-US" altLang="en-US" smtClean="0"/>
              <a:t> named predictors</a:t>
            </a: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MS PGothic" pitchFamily="34" charset="-128"/>
                <a:cs typeface="MS PGothic" pitchFamily="34" charset="-128"/>
              </a:defRPr>
            </a:lvl1pPr>
            <a:lvl2pPr marL="742950" indent="-285750">
              <a:spcBef>
                <a:spcPct val="30000"/>
              </a:spcBef>
              <a:defRPr sz="1200">
                <a:solidFill>
                  <a:schemeClr val="tx1"/>
                </a:solidFill>
                <a:latin typeface="Calibri" pitchFamily="34" charset="0"/>
                <a:ea typeface="MS PGothic" pitchFamily="34" charset="-128"/>
              </a:defRPr>
            </a:lvl2pPr>
            <a:lvl3pPr marL="1143000" indent="-228600">
              <a:spcBef>
                <a:spcPct val="30000"/>
              </a:spcBef>
              <a:defRPr sz="1200">
                <a:solidFill>
                  <a:schemeClr val="tx1"/>
                </a:solidFill>
                <a:latin typeface="Calibri" pitchFamily="34" charset="0"/>
                <a:ea typeface="MS PGothic" pitchFamily="34" charset="-128"/>
              </a:defRPr>
            </a:lvl3pPr>
            <a:lvl4pPr marL="1600200" indent="-228600">
              <a:spcBef>
                <a:spcPct val="30000"/>
              </a:spcBef>
              <a:defRPr sz="1200">
                <a:solidFill>
                  <a:schemeClr val="tx1"/>
                </a:solidFill>
                <a:latin typeface="Calibri" pitchFamily="34" charset="0"/>
                <a:ea typeface="MS PGothic" pitchFamily="34" charset="-128"/>
              </a:defRPr>
            </a:lvl4pPr>
            <a:lvl5pPr marL="2057400" indent="-228600">
              <a:spcBef>
                <a:spcPct val="30000"/>
              </a:spcBef>
              <a:defRPr sz="1200">
                <a:solidFill>
                  <a:schemeClr val="tx1"/>
                </a:solidFill>
                <a:latin typeface="Calibri" pitchFamily="34" charset="0"/>
                <a:ea typeface="MS PGothic" pitchFamily="34"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a:spcBef>
                <a:spcPct val="0"/>
              </a:spcBef>
            </a:pPr>
            <a:fld id="{2F8C4B93-849E-4113-B2A0-9839AB149138}" type="slidenum">
              <a:rPr lang="en-US" altLang="en-US">
                <a:solidFill>
                  <a:prstClr val="black"/>
                </a:solidFill>
              </a:rPr>
              <a:pPr>
                <a:spcBef>
                  <a:spcPct val="0"/>
                </a:spcBef>
              </a:pPr>
              <a:t>11</a:t>
            </a:fld>
            <a:endParaRPr lang="en-US" altLang="en-US">
              <a:solidFill>
                <a:prstClr val="black"/>
              </a:solidFill>
            </a:endParaRPr>
          </a:p>
        </p:txBody>
      </p:sp>
    </p:spTree>
    <p:extLst>
      <p:ext uri="{BB962C8B-B14F-4D97-AF65-F5344CB8AC3E}">
        <p14:creationId xmlns:p14="http://schemas.microsoft.com/office/powerpoint/2010/main" val="120943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Embargo date?</a:t>
            </a:r>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MS PGothic" pitchFamily="34" charset="-128"/>
                <a:cs typeface="MS PGothic" pitchFamily="34" charset="-128"/>
              </a:defRPr>
            </a:lvl1pPr>
            <a:lvl2pPr marL="742950" indent="-285750">
              <a:spcBef>
                <a:spcPct val="30000"/>
              </a:spcBef>
              <a:defRPr sz="1200">
                <a:solidFill>
                  <a:schemeClr val="tx1"/>
                </a:solidFill>
                <a:latin typeface="Calibri" pitchFamily="34" charset="0"/>
                <a:ea typeface="MS PGothic" pitchFamily="34" charset="-128"/>
              </a:defRPr>
            </a:lvl2pPr>
            <a:lvl3pPr marL="1143000" indent="-228600">
              <a:spcBef>
                <a:spcPct val="30000"/>
              </a:spcBef>
              <a:defRPr sz="1200">
                <a:solidFill>
                  <a:schemeClr val="tx1"/>
                </a:solidFill>
                <a:latin typeface="Calibri" pitchFamily="34" charset="0"/>
                <a:ea typeface="MS PGothic" pitchFamily="34" charset="-128"/>
              </a:defRPr>
            </a:lvl3pPr>
            <a:lvl4pPr marL="1600200" indent="-228600">
              <a:spcBef>
                <a:spcPct val="30000"/>
              </a:spcBef>
              <a:defRPr sz="1200">
                <a:solidFill>
                  <a:schemeClr val="tx1"/>
                </a:solidFill>
                <a:latin typeface="Calibri" pitchFamily="34" charset="0"/>
                <a:ea typeface="MS PGothic" pitchFamily="34" charset="-128"/>
              </a:defRPr>
            </a:lvl4pPr>
            <a:lvl5pPr marL="2057400" indent="-228600">
              <a:spcBef>
                <a:spcPct val="30000"/>
              </a:spcBef>
              <a:defRPr sz="1200">
                <a:solidFill>
                  <a:schemeClr val="tx1"/>
                </a:solidFill>
                <a:latin typeface="Calibri" pitchFamily="34" charset="0"/>
                <a:ea typeface="MS PGothic" pitchFamily="34"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a:spcBef>
                <a:spcPct val="0"/>
              </a:spcBef>
            </a:pPr>
            <a:fld id="{AC27746B-3322-4050-B7E2-CE5B3E3B33A4}" type="slidenum">
              <a:rPr lang="en-US" altLang="en-US">
                <a:solidFill>
                  <a:prstClr val="black"/>
                </a:solidFill>
              </a:rPr>
              <a:pPr>
                <a:spcBef>
                  <a:spcPct val="0"/>
                </a:spcBef>
              </a:pPr>
              <a:t>20</a:t>
            </a:fld>
            <a:endParaRPr lang="en-US" altLang="en-US">
              <a:solidFill>
                <a:prstClr val="black"/>
              </a:solidFill>
            </a:endParaRPr>
          </a:p>
        </p:txBody>
      </p:sp>
    </p:spTree>
    <p:extLst>
      <p:ext uri="{BB962C8B-B14F-4D97-AF65-F5344CB8AC3E}">
        <p14:creationId xmlns:p14="http://schemas.microsoft.com/office/powerpoint/2010/main" val="164691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0722" name="Notes Placeholder 2"/>
          <p:cNvSpPr>
            <a:spLocks noGrp="1"/>
          </p:cNvSpPr>
          <p:nvPr>
            <p:ph type="body" idx="1"/>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a:ea typeface="MS PGothic" charset="-128"/>
                <a:cs typeface="ＭＳ Ｐゴシック" charset="-128"/>
              </a:rPr>
              <a:t>PGP:	Madeleine Price Ball, Jason Bobe, </a:t>
            </a:r>
            <a:r>
              <a:rPr lang="en-US" altLang="en-US">
                <a:solidFill>
                  <a:srgbClr val="000000"/>
                </a:solidFill>
                <a:ea typeface="MS PGothic" charset="-128"/>
                <a:cs typeface="ＭＳ Ｐゴシック" charset="-128"/>
              </a:rPr>
              <a:t>George Church, </a:t>
            </a:r>
            <a:r>
              <a:rPr lang="en-US" altLang="en-US">
                <a:ea typeface="MS PGothic" charset="-128"/>
                <a:cs typeface="ＭＳ Ｐゴシック" charset="-128"/>
              </a:rPr>
              <a:t>Tom Clegg, Ward Vandewege, Alexander Wait Zaranek</a:t>
            </a:r>
            <a:endParaRPr lang="en-US" altLang="en-US">
              <a:solidFill>
                <a:srgbClr val="000000"/>
              </a:solidFill>
              <a:ea typeface="MS PGothic" charset="-128"/>
              <a:cs typeface="ＭＳ Ｐゴシック" charset="-128"/>
            </a:endParaRPr>
          </a:p>
          <a:p>
            <a:pPr eaLnBrk="1" hangingPunct="1"/>
            <a:r>
              <a:rPr lang="en-US" altLang="en-US">
                <a:solidFill>
                  <a:srgbClr val="000000"/>
                </a:solidFill>
                <a:ea typeface="MS PGothic" charset="-128"/>
                <a:cs typeface="ＭＳ Ｐゴシック" charset="-128"/>
              </a:rPr>
              <a:t>MR-1: Adam P. Arkin</a:t>
            </a:r>
          </a:p>
          <a:p>
            <a:pPr eaLnBrk="1" hangingPunct="1"/>
            <a:r>
              <a:rPr lang="en-US" altLang="en-US">
                <a:solidFill>
                  <a:srgbClr val="000000"/>
                </a:solidFill>
                <a:ea typeface="MS PGothic" charset="-128"/>
                <a:cs typeface="ＭＳ Ｐゴシック" charset="-128"/>
              </a:rPr>
              <a:t>BRCA1/2: Robert Nussbaum</a:t>
            </a:r>
          </a:p>
          <a:p>
            <a:pPr eaLnBrk="1" hangingPunct="1"/>
            <a:r>
              <a:rPr lang="en-US" altLang="en-US">
                <a:solidFill>
                  <a:srgbClr val="000000"/>
                </a:solidFill>
                <a:ea typeface="MS PGothic" charset="-128"/>
                <a:cs typeface="ＭＳ Ｐゴシック" charset="-128"/>
              </a:rPr>
              <a:t>Crohn</a:t>
            </a:r>
            <a:r>
              <a:rPr lang="ja-JP" altLang="en-US">
                <a:solidFill>
                  <a:srgbClr val="000000"/>
                </a:solidFill>
                <a:ea typeface="MS PGothic" charset="-128"/>
                <a:cs typeface="ＭＳ Ｐゴシック" charset="-128"/>
              </a:rPr>
              <a:t>’</a:t>
            </a:r>
            <a:r>
              <a:rPr lang="en-US" altLang="ja-JP">
                <a:solidFill>
                  <a:srgbClr val="000000"/>
                </a:solidFill>
                <a:ea typeface="MS PGothic" charset="-128"/>
                <a:cs typeface="ＭＳ Ｐゴシック" charset="-128"/>
              </a:rPr>
              <a:t>s: Andre Franke</a:t>
            </a:r>
          </a:p>
          <a:p>
            <a:pPr eaLnBrk="1" hangingPunct="1"/>
            <a:r>
              <a:rPr lang="en-US" altLang="en-US">
                <a:solidFill>
                  <a:srgbClr val="000000"/>
                </a:solidFill>
                <a:ea typeface="MS PGothic" charset="-128"/>
                <a:cs typeface="ＭＳ Ｐゴシック" charset="-128"/>
              </a:rPr>
              <a:t>MRN: Sean Tavtigian</a:t>
            </a:r>
            <a:endParaRPr lang="en-US" altLang="en-US">
              <a:ea typeface="MS PGothic" charset="-128"/>
              <a:cs typeface="ＭＳ Ｐゴシック" charset="-128"/>
            </a:endParaRPr>
          </a:p>
          <a:p>
            <a:pPr eaLnBrk="1" hangingPunct="1"/>
            <a:r>
              <a:rPr lang="en-US" altLang="en-US">
                <a:solidFill>
                  <a:srgbClr val="000000"/>
                </a:solidFill>
                <a:ea typeface="MS PGothic" charset="-128"/>
                <a:cs typeface="ＭＳ Ｐゴシック" charset="-128"/>
              </a:rPr>
              <a:t>FCH/HA: Angel C.Y. Mak, Nina Gonzaludo, Paul L. F. Tang, John P. Kane, Pui-Yan Kwok, Mary J. Malloy, Clive R. Pullinger,</a:t>
            </a:r>
          </a:p>
          <a:p>
            <a:pPr eaLnBrk="1" hangingPunct="1"/>
            <a:r>
              <a:rPr lang="en-US" altLang="en-US">
                <a:solidFill>
                  <a:srgbClr val="000000"/>
                </a:solidFill>
                <a:ea typeface="MS PGothic" charset="-128"/>
                <a:cs typeface="ＭＳ Ｐゴシック" charset="-128"/>
              </a:rPr>
              <a:t>Splicing:</a:t>
            </a:r>
            <a:r>
              <a:rPr lang="en-US" altLang="en-US">
                <a:solidFill>
                  <a:srgbClr val="558ED5"/>
                </a:solidFill>
                <a:ea typeface="MS PGothic" charset="-128"/>
                <a:cs typeface="ＭＳ Ｐゴシック" charset="-128"/>
              </a:rPr>
              <a:t> </a:t>
            </a:r>
            <a:r>
              <a:rPr lang="en-US" altLang="en-US" i="1">
                <a:solidFill>
                  <a:srgbClr val="558ED5"/>
                </a:solidFill>
                <a:ea typeface="MS PGothic" charset="-128"/>
                <a:cs typeface="ＭＳ Ｐゴシック" charset="-128"/>
              </a:rPr>
              <a:t>Linnea Jannson, Tim Sterne-Weiler (not pictured)</a:t>
            </a:r>
            <a:r>
              <a:rPr lang="en-US" altLang="en-US">
                <a:solidFill>
                  <a:srgbClr val="558ED5"/>
                </a:solidFill>
                <a:ea typeface="MS PGothic" charset="-128"/>
                <a:cs typeface="ＭＳ Ｐゴシック" charset="-128"/>
              </a:rPr>
              <a:t>,</a:t>
            </a:r>
            <a:r>
              <a:rPr lang="en-US" altLang="en-US">
                <a:ea typeface="MS PGothic" charset="-128"/>
                <a:cs typeface="ＭＳ Ｐゴシック" charset="-128"/>
              </a:rPr>
              <a:t> </a:t>
            </a:r>
            <a:r>
              <a:rPr lang="en-US" altLang="en-US">
                <a:solidFill>
                  <a:srgbClr val="000000"/>
                </a:solidFill>
                <a:ea typeface="MS PGothic" charset="-128"/>
                <a:cs typeface="ＭＳ Ｐゴシック" charset="-128"/>
              </a:rPr>
              <a:t>Jeremy Sanford</a:t>
            </a:r>
          </a:p>
          <a:p>
            <a:pPr eaLnBrk="1" hangingPunct="1"/>
            <a:r>
              <a:rPr lang="en-US" altLang="en-US">
                <a:solidFill>
                  <a:srgbClr val="000000"/>
                </a:solidFill>
                <a:ea typeface="MS PGothic" charset="-128"/>
                <a:cs typeface="ＭＳ Ｐゴシック" charset="-128"/>
              </a:rPr>
              <a:t>Risk-SNPs: Lipika R. Pal, John Moult</a:t>
            </a:r>
          </a:p>
          <a:p>
            <a:pPr eaLnBrk="1" hangingPunct="1"/>
            <a:r>
              <a:rPr lang="en-US" altLang="en-US">
                <a:solidFill>
                  <a:srgbClr val="000000"/>
                </a:solidFill>
                <a:ea typeface="MS PGothic" charset="-128"/>
                <a:cs typeface="ＭＳ Ｐゴシック" charset="-128"/>
              </a:rPr>
              <a:t>P16: </a:t>
            </a:r>
            <a:r>
              <a:rPr lang="it-IT" altLang="en-US">
                <a:ea typeface="MS PGothic" charset="-128"/>
                <a:cs typeface="ＭＳ Ｐゴシック" charset="-128"/>
              </a:rPr>
              <a:t>Maria Chiara Scaini, Lisa Elefanti, Emma D’Andrea, Chiara Menin and Silvio CE Tosatto </a:t>
            </a:r>
            <a:endParaRPr lang="en-US" altLang="en-US">
              <a:solidFill>
                <a:srgbClr val="000000"/>
              </a:solidFill>
              <a:ea typeface="MS PGothic" charset="-128"/>
              <a:cs typeface="ＭＳ Ｐゴシック" charset="-128"/>
            </a:endParaRPr>
          </a:p>
          <a:p>
            <a:pPr eaLnBrk="1" hangingPunct="1"/>
            <a:endParaRPr lang="en-US" altLang="en-US">
              <a:solidFill>
                <a:srgbClr val="000000"/>
              </a:solidFill>
              <a:ea typeface="MS PGothic" charset="-128"/>
              <a:cs typeface="ＭＳ Ｐゴシック" charset="-128"/>
            </a:endParaRPr>
          </a:p>
        </p:txBody>
      </p:sp>
      <p:sp>
        <p:nvSpPr>
          <p:cNvPr id="3072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charset="0"/>
                <a:ea typeface="MS PGothic" charset="-128"/>
                <a:cs typeface="ＭＳ Ｐゴシック" charset="-128"/>
              </a:defRPr>
            </a:lvl1pPr>
            <a:lvl2pPr marL="742950" indent="-285750">
              <a:spcBef>
                <a:spcPct val="30000"/>
              </a:spcBef>
              <a:defRPr sz="1200">
                <a:solidFill>
                  <a:schemeClr val="tx1"/>
                </a:solidFill>
                <a:latin typeface="Calibri" charset="0"/>
                <a:ea typeface="MS PGothic" charset="-128"/>
              </a:defRPr>
            </a:lvl2pPr>
            <a:lvl3pPr marL="1143000" indent="-228600">
              <a:spcBef>
                <a:spcPct val="30000"/>
              </a:spcBef>
              <a:defRPr sz="1200">
                <a:solidFill>
                  <a:schemeClr val="tx1"/>
                </a:solidFill>
                <a:latin typeface="Calibri" charset="0"/>
                <a:ea typeface="MS PGothic" charset="-128"/>
              </a:defRPr>
            </a:lvl3pPr>
            <a:lvl4pPr marL="1600200" indent="-228600">
              <a:spcBef>
                <a:spcPct val="30000"/>
              </a:spcBef>
              <a:defRPr sz="1200">
                <a:solidFill>
                  <a:schemeClr val="tx1"/>
                </a:solidFill>
                <a:latin typeface="Calibri" charset="0"/>
                <a:ea typeface="MS PGothic" charset="-128"/>
              </a:defRPr>
            </a:lvl4pPr>
            <a:lvl5pPr marL="2057400" indent="-228600">
              <a:spcBef>
                <a:spcPct val="30000"/>
              </a:spcBef>
              <a:defRPr sz="1200">
                <a:solidFill>
                  <a:schemeClr val="tx1"/>
                </a:solidFill>
                <a:latin typeface="Calibri" charset="0"/>
                <a:ea typeface="MS PGothic" charset="-128"/>
              </a:defRPr>
            </a:lvl5pPr>
            <a:lvl6pPr marL="2514600" indent="-228600" defTabSz="457200" eaLnBrk="0" fontAlgn="base" hangingPunct="0">
              <a:spcBef>
                <a:spcPct val="30000"/>
              </a:spcBef>
              <a:spcAft>
                <a:spcPct val="0"/>
              </a:spcAft>
              <a:defRPr sz="1200">
                <a:solidFill>
                  <a:schemeClr val="tx1"/>
                </a:solidFill>
                <a:latin typeface="Calibri" charset="0"/>
                <a:ea typeface="MS PGothic" charset="-128"/>
              </a:defRPr>
            </a:lvl6pPr>
            <a:lvl7pPr marL="2971800" indent="-228600" defTabSz="457200" eaLnBrk="0" fontAlgn="base" hangingPunct="0">
              <a:spcBef>
                <a:spcPct val="30000"/>
              </a:spcBef>
              <a:spcAft>
                <a:spcPct val="0"/>
              </a:spcAft>
              <a:defRPr sz="1200">
                <a:solidFill>
                  <a:schemeClr val="tx1"/>
                </a:solidFill>
                <a:latin typeface="Calibri" charset="0"/>
                <a:ea typeface="MS PGothic" charset="-128"/>
              </a:defRPr>
            </a:lvl7pPr>
            <a:lvl8pPr marL="3429000" indent="-228600" defTabSz="457200" eaLnBrk="0" fontAlgn="base" hangingPunct="0">
              <a:spcBef>
                <a:spcPct val="30000"/>
              </a:spcBef>
              <a:spcAft>
                <a:spcPct val="0"/>
              </a:spcAft>
              <a:defRPr sz="1200">
                <a:solidFill>
                  <a:schemeClr val="tx1"/>
                </a:solidFill>
                <a:latin typeface="Calibri" charset="0"/>
                <a:ea typeface="MS PGothic" charset="-128"/>
              </a:defRPr>
            </a:lvl8pPr>
            <a:lvl9pPr marL="3886200" indent="-228600" defTabSz="457200" eaLnBrk="0" fontAlgn="base" hangingPunct="0">
              <a:spcBef>
                <a:spcPct val="30000"/>
              </a:spcBef>
              <a:spcAft>
                <a:spcPct val="0"/>
              </a:spcAft>
              <a:defRPr sz="1200">
                <a:solidFill>
                  <a:schemeClr val="tx1"/>
                </a:solidFill>
                <a:latin typeface="Calibri" charset="0"/>
                <a:ea typeface="MS PGothic" charset="-128"/>
              </a:defRPr>
            </a:lvl9pPr>
          </a:lstStyle>
          <a:p>
            <a:pPr algn="r" eaLnBrk="1" hangingPunct="1">
              <a:spcBef>
                <a:spcPct val="0"/>
              </a:spcBef>
            </a:pPr>
            <a:fld id="{994B61FB-0F0A-3E4A-984E-A13A4F705E75}" type="slidenum">
              <a:rPr lang="en-US" altLang="en-US">
                <a:latin typeface="Arial" charset="0"/>
              </a:rPr>
              <a:pPr algn="r" eaLnBrk="1" hangingPunct="1">
                <a:spcBef>
                  <a:spcPct val="0"/>
                </a:spcBef>
              </a:pPr>
              <a:t>34</a:t>
            </a:fld>
            <a:endParaRPr lang="en-US" altLang="en-US">
              <a:latin typeface="Arial" charset="0"/>
            </a:endParaRPr>
          </a:p>
        </p:txBody>
      </p:sp>
    </p:spTree>
    <p:extLst>
      <p:ext uri="{BB962C8B-B14F-4D97-AF65-F5344CB8AC3E}">
        <p14:creationId xmlns:p14="http://schemas.microsoft.com/office/powerpoint/2010/main" val="1269923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ea typeface="MS PGothic" charset="-128"/>
              <a:cs typeface="ＭＳ Ｐゴシック" charset="-128"/>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defTabSz="457200" eaLnBrk="0" fontAlgn="base" hangingPunct="0">
              <a:spcBef>
                <a:spcPct val="0"/>
              </a:spcBef>
              <a:spcAft>
                <a:spcPct val="0"/>
              </a:spcAft>
              <a:defRPr>
                <a:solidFill>
                  <a:schemeClr val="tx1"/>
                </a:solidFill>
                <a:latin typeface="Calibri" charset="0"/>
                <a:ea typeface="MS PGothic" charset="-128"/>
              </a:defRPr>
            </a:lvl6pPr>
            <a:lvl7pPr marL="2971800" indent="-228600" defTabSz="457200" eaLnBrk="0" fontAlgn="base" hangingPunct="0">
              <a:spcBef>
                <a:spcPct val="0"/>
              </a:spcBef>
              <a:spcAft>
                <a:spcPct val="0"/>
              </a:spcAft>
              <a:defRPr>
                <a:solidFill>
                  <a:schemeClr val="tx1"/>
                </a:solidFill>
                <a:latin typeface="Calibri" charset="0"/>
                <a:ea typeface="MS PGothic" charset="-128"/>
              </a:defRPr>
            </a:lvl7pPr>
            <a:lvl8pPr marL="3429000" indent="-228600" defTabSz="457200" eaLnBrk="0" fontAlgn="base" hangingPunct="0">
              <a:spcBef>
                <a:spcPct val="0"/>
              </a:spcBef>
              <a:spcAft>
                <a:spcPct val="0"/>
              </a:spcAft>
              <a:defRPr>
                <a:solidFill>
                  <a:schemeClr val="tx1"/>
                </a:solidFill>
                <a:latin typeface="Calibri" charset="0"/>
                <a:ea typeface="MS PGothic" charset="-128"/>
              </a:defRPr>
            </a:lvl8pPr>
            <a:lvl9pPr marL="3886200" indent="-228600" defTabSz="457200" eaLnBrk="0" fontAlgn="base" hangingPunct="0">
              <a:spcBef>
                <a:spcPct val="0"/>
              </a:spcBef>
              <a:spcAft>
                <a:spcPct val="0"/>
              </a:spcAft>
              <a:defRPr>
                <a:solidFill>
                  <a:schemeClr val="tx1"/>
                </a:solidFill>
                <a:latin typeface="Calibri" charset="0"/>
                <a:ea typeface="MS PGothic" charset="-128"/>
              </a:defRPr>
            </a:lvl9pPr>
          </a:lstStyle>
          <a:p>
            <a:fld id="{8C0C2C27-BC50-6540-BE31-704D34E37F61}" type="slidenum">
              <a:rPr lang="en-US" altLang="en-US"/>
              <a:pPr/>
              <a:t>36</a:t>
            </a:fld>
            <a:endParaRPr lang="en-US" altLang="en-US"/>
          </a:p>
        </p:txBody>
      </p:sp>
    </p:spTree>
    <p:extLst>
      <p:ext uri="{BB962C8B-B14F-4D97-AF65-F5344CB8AC3E}">
        <p14:creationId xmlns:p14="http://schemas.microsoft.com/office/powerpoint/2010/main" val="330853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ea typeface="MS PGothic" charset="-128"/>
                <a:cs typeface="ＭＳ Ｐゴシック" charset="-128"/>
              </a:rPr>
              <a:t>Add MPI</a:t>
            </a: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MS PGothic" charset="-128"/>
                <a:cs typeface="ＭＳ Ｐゴシック" charset="-128"/>
              </a:defRPr>
            </a:lvl1pPr>
            <a:lvl2pPr marL="742950" indent="-285750">
              <a:spcBef>
                <a:spcPct val="30000"/>
              </a:spcBef>
              <a:defRPr sz="1200">
                <a:solidFill>
                  <a:schemeClr val="tx1"/>
                </a:solidFill>
                <a:latin typeface="Calibri" charset="0"/>
                <a:ea typeface="MS PGothic" charset="-128"/>
              </a:defRPr>
            </a:lvl2pPr>
            <a:lvl3pPr marL="1143000" indent="-228600">
              <a:spcBef>
                <a:spcPct val="30000"/>
              </a:spcBef>
              <a:defRPr sz="1200">
                <a:solidFill>
                  <a:schemeClr val="tx1"/>
                </a:solidFill>
                <a:latin typeface="Calibri" charset="0"/>
                <a:ea typeface="MS PGothic" charset="-128"/>
              </a:defRPr>
            </a:lvl3pPr>
            <a:lvl4pPr marL="1600200" indent="-228600">
              <a:spcBef>
                <a:spcPct val="30000"/>
              </a:spcBef>
              <a:defRPr sz="1200">
                <a:solidFill>
                  <a:schemeClr val="tx1"/>
                </a:solidFill>
                <a:latin typeface="Calibri" charset="0"/>
                <a:ea typeface="MS PGothic" charset="-128"/>
              </a:defRPr>
            </a:lvl4pPr>
            <a:lvl5pPr marL="2057400" indent="-228600">
              <a:spcBef>
                <a:spcPct val="30000"/>
              </a:spcBef>
              <a:defRPr sz="1200">
                <a:solidFill>
                  <a:schemeClr val="tx1"/>
                </a:solidFill>
                <a:latin typeface="Calibri" charset="0"/>
                <a:ea typeface="MS PGothic" charset="-128"/>
              </a:defRPr>
            </a:lvl5pPr>
            <a:lvl6pPr marL="2514600" indent="-228600" defTabSz="457200" eaLnBrk="0" fontAlgn="base" hangingPunct="0">
              <a:spcBef>
                <a:spcPct val="30000"/>
              </a:spcBef>
              <a:spcAft>
                <a:spcPct val="0"/>
              </a:spcAft>
              <a:defRPr sz="1200">
                <a:solidFill>
                  <a:schemeClr val="tx1"/>
                </a:solidFill>
                <a:latin typeface="Calibri" charset="0"/>
                <a:ea typeface="MS PGothic" charset="-128"/>
              </a:defRPr>
            </a:lvl6pPr>
            <a:lvl7pPr marL="2971800" indent="-228600" defTabSz="457200" eaLnBrk="0" fontAlgn="base" hangingPunct="0">
              <a:spcBef>
                <a:spcPct val="30000"/>
              </a:spcBef>
              <a:spcAft>
                <a:spcPct val="0"/>
              </a:spcAft>
              <a:defRPr sz="1200">
                <a:solidFill>
                  <a:schemeClr val="tx1"/>
                </a:solidFill>
                <a:latin typeface="Calibri" charset="0"/>
                <a:ea typeface="MS PGothic" charset="-128"/>
              </a:defRPr>
            </a:lvl7pPr>
            <a:lvl8pPr marL="3429000" indent="-228600" defTabSz="457200" eaLnBrk="0" fontAlgn="base" hangingPunct="0">
              <a:spcBef>
                <a:spcPct val="30000"/>
              </a:spcBef>
              <a:spcAft>
                <a:spcPct val="0"/>
              </a:spcAft>
              <a:defRPr sz="1200">
                <a:solidFill>
                  <a:schemeClr val="tx1"/>
                </a:solidFill>
                <a:latin typeface="Calibri" charset="0"/>
                <a:ea typeface="MS PGothic" charset="-128"/>
              </a:defRPr>
            </a:lvl8pPr>
            <a:lvl9pPr marL="3886200" indent="-228600" defTabSz="457200" eaLnBrk="0" fontAlgn="base" hangingPunct="0">
              <a:spcBef>
                <a:spcPct val="30000"/>
              </a:spcBef>
              <a:spcAft>
                <a:spcPct val="0"/>
              </a:spcAft>
              <a:defRPr sz="1200">
                <a:solidFill>
                  <a:schemeClr val="tx1"/>
                </a:solidFill>
                <a:latin typeface="Calibri" charset="0"/>
                <a:ea typeface="MS PGothic" charset="-128"/>
              </a:defRPr>
            </a:lvl9pPr>
          </a:lstStyle>
          <a:p>
            <a:pPr>
              <a:spcBef>
                <a:spcPct val="0"/>
              </a:spcBef>
            </a:pPr>
            <a:fld id="{0FFC79C7-1532-F543-A262-223149E6BECF}" type="slidenum">
              <a:rPr lang="en-US" altLang="en-US"/>
              <a:pPr>
                <a:spcBef>
                  <a:spcPct val="0"/>
                </a:spcBef>
              </a:pPr>
              <a:t>37</a:t>
            </a:fld>
            <a:endParaRPr lang="en-US" altLang="en-US"/>
          </a:p>
        </p:txBody>
      </p:sp>
    </p:spTree>
    <p:extLst>
      <p:ext uri="{BB962C8B-B14F-4D97-AF65-F5344CB8AC3E}">
        <p14:creationId xmlns:p14="http://schemas.microsoft.com/office/powerpoint/2010/main" val="319471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-corhn’s stomach: https://www.organicfacts.net/wp-content/uploads/crohnsdisease.jpg</a:t>
            </a:r>
          </a:p>
          <a:p>
            <a:r>
              <a:rPr lang="en-US" altLang="en-US" smtClean="0"/>
              <a:t>-bag: http://i2.wp.com/stolencolon.com/wp-content/uploads/2014/11/stoma-steph-e1415755519665.jpg</a:t>
            </a:r>
          </a:p>
          <a:p>
            <a:endParaRPr lang="en-US" altLang="en-US" smtClean="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264657E2-B447-4BEB-BDC1-0A480EDD2442}" type="slidenum">
              <a:rPr lang="en-US" altLang="en-US">
                <a:solidFill>
                  <a:prstClr val="black"/>
                </a:solidFill>
              </a:rPr>
              <a:pPr/>
              <a:t>38</a:t>
            </a:fld>
            <a:endParaRPr lang="en-US" altLang="en-US">
              <a:solidFill>
                <a:prstClr val="black"/>
              </a:solidFill>
            </a:endParaRPr>
          </a:p>
        </p:txBody>
      </p:sp>
    </p:spTree>
    <p:extLst>
      <p:ext uri="{BB962C8B-B14F-4D97-AF65-F5344CB8AC3E}">
        <p14:creationId xmlns:p14="http://schemas.microsoft.com/office/powerpoint/2010/main" val="2133405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Cloning NAGLU: http://www.tandfonline.com/doi/pdf/10.1271/bbb.67.646 </a:t>
            </a:r>
          </a:p>
          <a:p>
            <a:pPr eaLnBrk="1" hangingPunct="1">
              <a:spcBef>
                <a:spcPct val="0"/>
              </a:spcBef>
            </a:pPr>
            <a:r>
              <a:rPr lang="en-US" altLang="en-US" smtClean="0"/>
              <a:t>Sanfilippo children: http://www.mpssociety.ca/images_mps/photo_right.gif</a:t>
            </a:r>
          </a:p>
          <a:p>
            <a:pPr eaLnBrk="1" hangingPunct="1">
              <a:spcBef>
                <a:spcPct val="0"/>
              </a:spcBef>
            </a:pPr>
            <a:r>
              <a:rPr lang="en-US" altLang="en-US" smtClean="0"/>
              <a:t>3-panel children: http://musculardystrophynews.com/wp-content/uploads/2014/12/mucopolysaccharidosis-I.jpg</a:t>
            </a:r>
          </a:p>
          <a:p>
            <a:pPr eaLnBrk="1" hangingPunct="1">
              <a:spcBef>
                <a:spcPct val="0"/>
              </a:spcBef>
            </a:pPr>
            <a:endParaRPr lang="en-US" altLang="en-US" smtClean="0"/>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88087E4A-FD27-486A-B5F3-3D0DA344ABD7}" type="slidenum">
              <a:rPr lang="en-US" altLang="en-US">
                <a:solidFill>
                  <a:prstClr val="black"/>
                </a:solidFill>
              </a:rPr>
              <a:pPr/>
              <a:t>39</a:t>
            </a:fld>
            <a:endParaRPr lang="en-US" altLang="en-US">
              <a:solidFill>
                <a:prstClr val="black"/>
              </a:solidFill>
            </a:endParaRPr>
          </a:p>
        </p:txBody>
      </p:sp>
    </p:spTree>
    <p:extLst>
      <p:ext uri="{BB962C8B-B14F-4D97-AF65-F5344CB8AC3E}">
        <p14:creationId xmlns:p14="http://schemas.microsoft.com/office/powerpoint/2010/main" val="1756915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Anaplastic kinase: http://cancergrace.org/lung/files/2011/10/eml4-alk-figure.jpg</a:t>
            </a:r>
          </a:p>
          <a:p>
            <a:pPr eaLnBrk="1" hangingPunct="1">
              <a:spcBef>
                <a:spcPct val="0"/>
              </a:spcBef>
            </a:pPr>
            <a:r>
              <a:rPr lang="en-US" altLang="en-US" smtClean="0"/>
              <a:t>NPM-ALK fusion gene: http://atlasgeneticsoncology.org/Genes/Images/IL22RA1Fig8.png</a:t>
            </a:r>
          </a:p>
          <a:p>
            <a:pPr eaLnBrk="1" hangingPunct="1">
              <a:spcBef>
                <a:spcPct val="0"/>
              </a:spcBef>
            </a:pPr>
            <a:endParaRPr lang="en-US" altLang="en-US" smtClean="0"/>
          </a:p>
          <a:p>
            <a:pPr eaLnBrk="1" hangingPunct="1">
              <a:spcBef>
                <a:spcPct val="0"/>
              </a:spcBef>
            </a:pPr>
            <a:endParaRPr lang="en-US" altLang="en-US" smtClean="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985361DB-CFE5-43DF-BCC5-511E489B15A0}" type="slidenum">
              <a:rPr lang="en-US" altLang="en-US">
                <a:solidFill>
                  <a:prstClr val="black"/>
                </a:solidFill>
              </a:rPr>
              <a:pPr/>
              <a:t>40</a:t>
            </a:fld>
            <a:endParaRPr lang="en-US" altLang="en-US">
              <a:solidFill>
                <a:prstClr val="black"/>
              </a:solidFill>
            </a:endParaRPr>
          </a:p>
        </p:txBody>
      </p:sp>
    </p:spTree>
    <p:extLst>
      <p:ext uri="{BB962C8B-B14F-4D97-AF65-F5344CB8AC3E}">
        <p14:creationId xmlns:p14="http://schemas.microsoft.com/office/powerpoint/2010/main" val="573754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Warfarin tablets: https://upload.wikimedia.org/wikipedia/en/5/59/Warfarintablets5-3-1.jpg</a:t>
            </a:r>
          </a:p>
          <a:p>
            <a:pPr eaLnBrk="1" hangingPunct="1">
              <a:spcBef>
                <a:spcPct val="0"/>
              </a:spcBef>
            </a:pPr>
            <a:r>
              <a:rPr lang="en-US" altLang="en-US" smtClean="0"/>
              <a:t>Blood clot: http://hhpblog.s3.amazonaws.com/blog/wordpress/wp-content/uploads/2012/06/Blood-clot.jpg</a:t>
            </a:r>
          </a:p>
          <a:p>
            <a:pPr eaLnBrk="1" hangingPunct="1">
              <a:spcBef>
                <a:spcPct val="0"/>
              </a:spcBef>
            </a:pPr>
            <a:r>
              <a:rPr lang="en-US" altLang="en-US" smtClean="0"/>
              <a:t>Warfarin affects blood clots: http://elcaminogmi.dnadirect.com/img/content/tests/drug_response/howWarfarinAffectsBloodClotting.gif</a:t>
            </a:r>
          </a:p>
          <a:p>
            <a:pPr eaLnBrk="1" hangingPunct="1">
              <a:spcBef>
                <a:spcPct val="0"/>
              </a:spcBef>
            </a:pPr>
            <a:r>
              <a:rPr lang="en-US" altLang="en-US" smtClean="0"/>
              <a:t>Warfarin for elderly patient: https://www.cardiosmart.org/~/media/Images/NewsEvents/2014/159379232.ashx</a:t>
            </a:r>
          </a:p>
          <a:p>
            <a:pPr eaLnBrk="1" hangingPunct="1">
              <a:spcBef>
                <a:spcPct val="0"/>
              </a:spcBef>
            </a:pPr>
            <a:endParaRPr lang="en-US" altLang="en-US" smtClean="0"/>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311F6104-583F-425A-99D9-7312189FE755}" type="slidenum">
              <a:rPr lang="en-US" altLang="en-US">
                <a:solidFill>
                  <a:prstClr val="black"/>
                </a:solidFill>
              </a:rPr>
              <a:pPr/>
              <a:t>41</a:t>
            </a:fld>
            <a:endParaRPr lang="en-US" altLang="en-US">
              <a:solidFill>
                <a:prstClr val="black"/>
              </a:solidFill>
            </a:endParaRPr>
          </a:p>
        </p:txBody>
      </p:sp>
    </p:spTree>
    <p:extLst>
      <p:ext uri="{BB962C8B-B14F-4D97-AF65-F5344CB8AC3E}">
        <p14:creationId xmlns:p14="http://schemas.microsoft.com/office/powerpoint/2010/main" val="892088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Sumolyation: http://www2.mrc-lmb.cam.ac.uk/ccsb/wp-content/uploads/2012/08/PTM-1.png</a:t>
            </a:r>
          </a:p>
          <a:p>
            <a:pPr eaLnBrk="1" hangingPunct="1">
              <a:spcBef>
                <a:spcPct val="0"/>
              </a:spcBef>
            </a:pPr>
            <a:r>
              <a:rPr lang="en-US" altLang="en-US" smtClean="0"/>
              <a:t>Sumo ligase targeting proteins: http://www.cytoskeleton.com/media/wysiwyg/Aug-Diagram-for-web-v3.jpg </a:t>
            </a:r>
          </a:p>
          <a:p>
            <a:pPr eaLnBrk="1" hangingPunct="1">
              <a:spcBef>
                <a:spcPct val="0"/>
              </a:spcBef>
            </a:pPr>
            <a:r>
              <a:rPr lang="en-US" altLang="en-US" smtClean="0"/>
              <a:t>Graph: http://d2jkam0hji0nkb.cloudfront.net/content/embor/10/7/748/F2.large.jpg</a:t>
            </a:r>
          </a:p>
          <a:p>
            <a:pPr eaLnBrk="1" hangingPunct="1">
              <a:spcBef>
                <a:spcPct val="0"/>
              </a:spcBef>
            </a:pPr>
            <a:endParaRPr lang="en-US" altLang="en-US" smtClean="0"/>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D90BC7B4-856D-4BE1-85FF-BCE436B9412F}" type="slidenum">
              <a:rPr lang="en-US" altLang="en-US">
                <a:solidFill>
                  <a:prstClr val="black"/>
                </a:solidFill>
              </a:rPr>
              <a:pPr/>
              <a:t>42</a:t>
            </a:fld>
            <a:endParaRPr lang="en-US" altLang="en-US">
              <a:solidFill>
                <a:prstClr val="black"/>
              </a:solidFill>
            </a:endParaRPr>
          </a:p>
        </p:txBody>
      </p:sp>
    </p:spTree>
    <p:extLst>
      <p:ext uri="{BB962C8B-B14F-4D97-AF65-F5344CB8AC3E}">
        <p14:creationId xmlns:p14="http://schemas.microsoft.com/office/powerpoint/2010/main" val="1739877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Heart diagram: http://www.nature.com/ng/journal/v44/n10/images/ng.2420-F1.jpg</a:t>
            </a:r>
          </a:p>
          <a:p>
            <a:pPr eaLnBrk="1" hangingPunct="1">
              <a:spcBef>
                <a:spcPct val="0"/>
              </a:spcBef>
            </a:pPr>
            <a:r>
              <a:rPr lang="en-US" altLang="en-US" smtClean="0"/>
              <a:t>Snp w/ gwas: http://sherlock.ucsf.edu/images/Causal.jpg</a:t>
            </a:r>
          </a:p>
          <a:p>
            <a:pPr eaLnBrk="1" hangingPunct="1">
              <a:spcBef>
                <a:spcPct val="0"/>
              </a:spcBef>
            </a:pPr>
            <a:r>
              <a:rPr lang="en-US" altLang="en-US" smtClean="0"/>
              <a:t>Phenotype triangles: http://www.frontiersin.org/files/Articles/41866/fgene-04-00084-HTML/image_m/fgene-04-00084-g003.jpg</a:t>
            </a:r>
          </a:p>
          <a:p>
            <a:pPr eaLnBrk="1" hangingPunct="1">
              <a:spcBef>
                <a:spcPct val="0"/>
              </a:spcBef>
            </a:pPr>
            <a:endParaRPr lang="en-US" altLang="en-US" smtClean="0"/>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32F831C1-4E32-42C9-8A8C-A020A7355964}" type="slidenum">
              <a:rPr lang="en-US" altLang="en-US">
                <a:solidFill>
                  <a:prstClr val="black"/>
                </a:solidFill>
              </a:rPr>
              <a:pPr/>
              <a:t>43</a:t>
            </a:fld>
            <a:endParaRPr lang="en-US" altLang="en-US">
              <a:solidFill>
                <a:prstClr val="black"/>
              </a:solidFill>
            </a:endParaRPr>
          </a:p>
        </p:txBody>
      </p:sp>
    </p:spTree>
    <p:extLst>
      <p:ext uri="{BB962C8B-B14F-4D97-AF65-F5344CB8AC3E}">
        <p14:creationId xmlns:p14="http://schemas.microsoft.com/office/powerpoint/2010/main" val="1991821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Heart diagram: http://www.nature.com/ng/journal/v44/n10/images/ng.2420-F1.jpg</a:t>
            </a:r>
          </a:p>
          <a:p>
            <a:pPr eaLnBrk="1" hangingPunct="1">
              <a:spcBef>
                <a:spcPct val="0"/>
              </a:spcBef>
            </a:pPr>
            <a:r>
              <a:rPr lang="en-US" altLang="en-US" smtClean="0"/>
              <a:t>Snp w/ gwas: http://sherlock.ucsf.edu/images/Causal.jpg</a:t>
            </a:r>
          </a:p>
          <a:p>
            <a:pPr eaLnBrk="1" hangingPunct="1">
              <a:spcBef>
                <a:spcPct val="0"/>
              </a:spcBef>
            </a:pPr>
            <a:r>
              <a:rPr lang="en-US" altLang="en-US" smtClean="0"/>
              <a:t>Phenotype triangles: http://www.frontiersin.org/files/Articles/41866/fgene-04-00084-HTML/image_m/fgene-04-00084-g003.jpg</a:t>
            </a:r>
          </a:p>
          <a:p>
            <a:pPr eaLnBrk="1" hangingPunct="1">
              <a:spcBef>
                <a:spcPct val="0"/>
              </a:spcBef>
            </a:pPr>
            <a:endParaRPr lang="en-US" altLang="en-US" smtClean="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233E450C-B792-46F2-9A3C-329FB82A5CD4}" type="slidenum">
              <a:rPr lang="en-US" altLang="en-US">
                <a:solidFill>
                  <a:prstClr val="black"/>
                </a:solidFill>
              </a:rPr>
              <a:pPr/>
              <a:t>44</a:t>
            </a:fld>
            <a:endParaRPr lang="en-US" altLang="en-US">
              <a:solidFill>
                <a:prstClr val="black"/>
              </a:solidFill>
            </a:endParaRPr>
          </a:p>
        </p:txBody>
      </p:sp>
    </p:spTree>
    <p:extLst>
      <p:ext uri="{BB962C8B-B14F-4D97-AF65-F5344CB8AC3E}">
        <p14:creationId xmlns:p14="http://schemas.microsoft.com/office/powerpoint/2010/main" val="1575365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Masks: http://uwf.edu/media/university-of-west-florida/offices/student-affairs/counseling--psychological-services/bipolar.jpg</a:t>
            </a:r>
          </a:p>
          <a:p>
            <a:pPr eaLnBrk="1" hangingPunct="1">
              <a:spcBef>
                <a:spcPct val="0"/>
              </a:spcBef>
            </a:pPr>
            <a:r>
              <a:rPr lang="en-US" altLang="en-US" smtClean="0"/>
              <a:t>Woman: http://img2.timeinc.net/health/images/gallery/condition-centers/bipolar-symptoms-300x200.jpg</a:t>
            </a:r>
          </a:p>
          <a:p>
            <a:pPr eaLnBrk="1" hangingPunct="1">
              <a:spcBef>
                <a:spcPct val="0"/>
              </a:spcBef>
            </a:pPr>
            <a:r>
              <a:rPr lang="en-US" altLang="en-US" smtClean="0"/>
              <a:t>NIMH: https://cdn.psychologytoday.com/sites/default/files/styles/article-inline-half/public/blogs/3251/2013/05/124008-122607.png?itok=r14XOO_z</a:t>
            </a:r>
          </a:p>
          <a:p>
            <a:pPr eaLnBrk="1" hangingPunct="1">
              <a:spcBef>
                <a:spcPct val="0"/>
              </a:spcBef>
            </a:pPr>
            <a:r>
              <a:rPr lang="en-US" altLang="en-US" smtClean="0"/>
              <a:t>Helix: https://0.s3.envato.com/files/1286147/dna%20strand%20with%20alpha%2001%20vid%20prev.png</a:t>
            </a:r>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0E919450-20D1-4328-8AA8-7DAF8CB380B8}" type="slidenum">
              <a:rPr lang="en-US" altLang="en-US">
                <a:solidFill>
                  <a:prstClr val="black"/>
                </a:solidFill>
              </a:rPr>
              <a:pPr/>
              <a:t>45</a:t>
            </a:fld>
            <a:endParaRPr lang="en-US" altLang="en-US">
              <a:solidFill>
                <a:prstClr val="black"/>
              </a:solidFill>
            </a:endParaRPr>
          </a:p>
        </p:txBody>
      </p:sp>
    </p:spTree>
    <p:extLst>
      <p:ext uri="{BB962C8B-B14F-4D97-AF65-F5344CB8AC3E}">
        <p14:creationId xmlns:p14="http://schemas.microsoft.com/office/powerpoint/2010/main" val="839940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Allostery: https://classconnection.s3.amazonaws.com/318/flashcards/11318/png/screen_shot_2013-04-30_at_115414_pm1367391269542.png</a:t>
            </a:r>
          </a:p>
          <a:p>
            <a:pPr eaLnBrk="1" hangingPunct="1">
              <a:spcBef>
                <a:spcPct val="0"/>
              </a:spcBef>
            </a:pPr>
            <a:r>
              <a:rPr lang="en-US" altLang="en-US" smtClean="0"/>
              <a:t>Anemia: http://www.medicalnewstoday.com/articles/158800.php</a:t>
            </a:r>
          </a:p>
          <a:p>
            <a:pPr eaLnBrk="1" hangingPunct="1">
              <a:spcBef>
                <a:spcPct val="0"/>
              </a:spcBef>
            </a:pPr>
            <a:r>
              <a:rPr lang="en-US" altLang="en-US" smtClean="0"/>
              <a:t>Gluconeogenesis: </a:t>
            </a:r>
            <a:r>
              <a:rPr lang="nl-NL" altLang="en-US" smtClean="0"/>
              <a:t>http://static1.squarespace.com/static/52e2b127e4b01f6b1305117b/52e86d1be4b0fa0698b72f83/5501f095e4b057e54b7e67c8/1426638064992/cori+cyclehumanweb.jpg</a:t>
            </a:r>
          </a:p>
          <a:p>
            <a:r>
              <a:rPr lang="nl-NL" altLang="en-US" smtClean="0"/>
              <a:t>Magnitude allostery: http://www.ncbi.nlm.nih.gov/pmc/articles/instance/3062439/bin/nihms273926f2.jpg</a:t>
            </a:r>
          </a:p>
          <a:p>
            <a:r>
              <a:rPr lang="nl-NL" altLang="en-US" smtClean="0"/>
              <a:t>Binding: </a:t>
            </a:r>
            <a:r>
              <a:rPr lang="hu-HU" altLang="en-US" smtClean="0"/>
              <a:t>http://pubs.acs.org/doi/abs/10.1021/bi501426w</a:t>
            </a:r>
            <a:endParaRPr lang="en-US" altLang="en-US" smtClean="0"/>
          </a:p>
          <a:p>
            <a:pPr eaLnBrk="1" hangingPunct="1">
              <a:spcBef>
                <a:spcPct val="0"/>
              </a:spcBef>
            </a:pPr>
            <a:endParaRPr lang="en-US" altLang="en-US" smtClean="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0A95583B-FAEC-4AF6-8A24-AF10410E05E1}" type="slidenum">
              <a:rPr lang="en-US" altLang="en-US">
                <a:solidFill>
                  <a:prstClr val="black"/>
                </a:solidFill>
              </a:rPr>
              <a:pPr/>
              <a:t>46</a:t>
            </a:fld>
            <a:endParaRPr lang="en-US" altLang="en-US">
              <a:solidFill>
                <a:prstClr val="black"/>
              </a:solidFill>
            </a:endParaRPr>
          </a:p>
        </p:txBody>
      </p:sp>
    </p:spTree>
    <p:extLst>
      <p:ext uri="{BB962C8B-B14F-4D97-AF65-F5344CB8AC3E}">
        <p14:creationId xmlns:p14="http://schemas.microsoft.com/office/powerpoint/2010/main" val="1464055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Lungs x-ray: http://belljarnews.com/wp-content/uploads/2015/07/Gene-therapy-for-cystic-fibros.png</a:t>
            </a:r>
          </a:p>
          <a:p>
            <a:pPr eaLnBrk="1" hangingPunct="1">
              <a:spcBef>
                <a:spcPct val="0"/>
              </a:spcBef>
            </a:pPr>
            <a:r>
              <a:rPr lang="en-US" altLang="en-US" smtClean="0"/>
              <a:t>Child: http://www.sigmalive.com/en/uploads/images/news/cystic-fibrosis.jpg</a:t>
            </a:r>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04D88970-3687-4EA7-AF32-806370245A8F}" type="slidenum">
              <a:rPr lang="en-US" altLang="en-US">
                <a:solidFill>
                  <a:prstClr val="black"/>
                </a:solidFill>
              </a:rPr>
              <a:pPr/>
              <a:t>47</a:t>
            </a:fld>
            <a:endParaRPr lang="en-US" altLang="en-US">
              <a:solidFill>
                <a:prstClr val="black"/>
              </a:solidFill>
            </a:endParaRPr>
          </a:p>
        </p:txBody>
      </p:sp>
    </p:spTree>
    <p:extLst>
      <p:ext uri="{BB962C8B-B14F-4D97-AF65-F5344CB8AC3E}">
        <p14:creationId xmlns:p14="http://schemas.microsoft.com/office/powerpoint/2010/main" val="516606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t>Doctor and kid: http://www.pamf.org/findadoctor/feature-locations.jpg</a:t>
            </a:r>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fld id="{71F396D9-0CB0-4FDA-91D5-3F35C668C6FD}" type="slidenum">
              <a:rPr lang="en-US" altLang="en-US">
                <a:solidFill>
                  <a:prstClr val="black"/>
                </a:solidFill>
              </a:rPr>
              <a:pPr/>
              <a:t>48</a:t>
            </a:fld>
            <a:endParaRPr lang="en-US" altLang="en-US">
              <a:solidFill>
                <a:prstClr val="black"/>
              </a:solidFill>
            </a:endParaRPr>
          </a:p>
        </p:txBody>
      </p:sp>
    </p:spTree>
    <p:extLst>
      <p:ext uri="{BB962C8B-B14F-4D97-AF65-F5344CB8AC3E}">
        <p14:creationId xmlns:p14="http://schemas.microsoft.com/office/powerpoint/2010/main" val="330892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611292D-CA12-4712-9D13-F111BCEEE1F0}" type="datetime1">
              <a:rPr lang="en-US"/>
              <a:pPr>
                <a:defRPr/>
              </a:pPr>
              <a:t>4/5/16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B2BD62-E1AB-4A4A-B8EA-99FE33ACBA1F}" type="slidenum">
              <a:rPr lang="en-US"/>
              <a:pPr>
                <a:defRPr/>
              </a:pPr>
              <a:t>‹#›</a:t>
            </a:fld>
            <a:endParaRPr lang="en-US"/>
          </a:p>
        </p:txBody>
      </p:sp>
    </p:spTree>
    <p:extLst>
      <p:ext uri="{BB962C8B-B14F-4D97-AF65-F5344CB8AC3E}">
        <p14:creationId xmlns:p14="http://schemas.microsoft.com/office/powerpoint/2010/main" val="3596459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F541D26-D02F-47B8-BB4B-823F9F9D383D}" type="datetime1">
              <a:rPr lang="en-US"/>
              <a:pPr>
                <a:defRPr/>
              </a:pPr>
              <a:t>4/5/16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BC2679-3D83-4335-B376-76202A83F4B7}" type="slidenum">
              <a:rPr lang="en-US"/>
              <a:pPr>
                <a:defRPr/>
              </a:pPr>
              <a:t>‹#›</a:t>
            </a:fld>
            <a:endParaRPr lang="en-US"/>
          </a:p>
        </p:txBody>
      </p:sp>
    </p:spTree>
    <p:extLst>
      <p:ext uri="{BB962C8B-B14F-4D97-AF65-F5344CB8AC3E}">
        <p14:creationId xmlns:p14="http://schemas.microsoft.com/office/powerpoint/2010/main" val="2198211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B7C4791-DCF6-44AB-96CB-4254C6AC8448}" type="datetime1">
              <a:rPr lang="en-US"/>
              <a:pPr>
                <a:defRPr/>
              </a:pPr>
              <a:t>4/5/16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F7FCC8-7C62-4CF9-AE05-D00537A0173F}" type="slidenum">
              <a:rPr lang="en-US"/>
              <a:pPr>
                <a:defRPr/>
              </a:pPr>
              <a:t>‹#›</a:t>
            </a:fld>
            <a:endParaRPr lang="en-US"/>
          </a:p>
        </p:txBody>
      </p:sp>
    </p:spTree>
    <p:extLst>
      <p:ext uri="{BB962C8B-B14F-4D97-AF65-F5344CB8AC3E}">
        <p14:creationId xmlns:p14="http://schemas.microsoft.com/office/powerpoint/2010/main" val="145494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541CCA9-C1F9-4C9F-8165-F9FA92E78DDF}" type="datetime1">
              <a:rPr lang="en-US"/>
              <a:pPr>
                <a:defRPr/>
              </a:pPr>
              <a:t>4/5/16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FA62CD-EBC2-4988-A101-2D305C8D6E0E}" type="slidenum">
              <a:rPr lang="en-US"/>
              <a:pPr>
                <a:defRPr/>
              </a:pPr>
              <a:t>‹#›</a:t>
            </a:fld>
            <a:endParaRPr lang="en-US"/>
          </a:p>
        </p:txBody>
      </p:sp>
    </p:spTree>
    <p:extLst>
      <p:ext uri="{BB962C8B-B14F-4D97-AF65-F5344CB8AC3E}">
        <p14:creationId xmlns:p14="http://schemas.microsoft.com/office/powerpoint/2010/main" val="4251711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8D29E6-9F3D-4D88-9BE1-987633D41324}" type="datetime1">
              <a:rPr lang="en-US"/>
              <a:pPr>
                <a:defRPr/>
              </a:pPr>
              <a:t>4/5/16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B3B9B2A-3AD1-43B0-864A-C7BA4D5755B6}" type="slidenum">
              <a:rPr lang="en-US"/>
              <a:pPr>
                <a:defRPr/>
              </a:pPr>
              <a:t>‹#›</a:t>
            </a:fld>
            <a:endParaRPr lang="en-US"/>
          </a:p>
        </p:txBody>
      </p:sp>
    </p:spTree>
    <p:extLst>
      <p:ext uri="{BB962C8B-B14F-4D97-AF65-F5344CB8AC3E}">
        <p14:creationId xmlns:p14="http://schemas.microsoft.com/office/powerpoint/2010/main" val="86861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4BC5CD0-57D0-46E6-9B15-B7876F1BC3EC}" type="datetime1">
              <a:rPr lang="en-US"/>
              <a:pPr>
                <a:defRPr/>
              </a:pPr>
              <a:t>4/5/16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6E3C028-AC77-4E88-B356-81B9E519B9CB}" type="slidenum">
              <a:rPr lang="en-US"/>
              <a:pPr>
                <a:defRPr/>
              </a:pPr>
              <a:t>‹#›</a:t>
            </a:fld>
            <a:endParaRPr lang="en-US"/>
          </a:p>
        </p:txBody>
      </p:sp>
    </p:spTree>
    <p:extLst>
      <p:ext uri="{BB962C8B-B14F-4D97-AF65-F5344CB8AC3E}">
        <p14:creationId xmlns:p14="http://schemas.microsoft.com/office/powerpoint/2010/main" val="3418216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E19610-3E36-4A53-9BFE-9DF0D697B813}" type="datetime1">
              <a:rPr lang="en-US"/>
              <a:pPr>
                <a:defRPr/>
              </a:pPr>
              <a:t>4/5/16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B142BDC-DC45-4AF8-88BD-B07FBF4E6669}" type="slidenum">
              <a:rPr lang="en-US"/>
              <a:pPr>
                <a:defRPr/>
              </a:pPr>
              <a:t>‹#›</a:t>
            </a:fld>
            <a:endParaRPr lang="en-US"/>
          </a:p>
        </p:txBody>
      </p:sp>
    </p:spTree>
    <p:extLst>
      <p:ext uri="{BB962C8B-B14F-4D97-AF65-F5344CB8AC3E}">
        <p14:creationId xmlns:p14="http://schemas.microsoft.com/office/powerpoint/2010/main" val="646005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887EB8-CFFF-4347-B909-E2AE638689B0}" type="datetime1">
              <a:rPr lang="en-US"/>
              <a:pPr>
                <a:defRPr/>
              </a:pPr>
              <a:t>4/5/16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44EF40-041C-4C41-9F8C-EF3BF7B6E1E1}" type="slidenum">
              <a:rPr lang="en-US"/>
              <a:pPr>
                <a:defRPr/>
              </a:pPr>
              <a:t>‹#›</a:t>
            </a:fld>
            <a:endParaRPr lang="en-US"/>
          </a:p>
        </p:txBody>
      </p:sp>
    </p:spTree>
    <p:extLst>
      <p:ext uri="{BB962C8B-B14F-4D97-AF65-F5344CB8AC3E}">
        <p14:creationId xmlns:p14="http://schemas.microsoft.com/office/powerpoint/2010/main" val="2117847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13CAC7-BA62-4B24-BAAB-D8D4D8FB3C11}" type="datetime1">
              <a:rPr lang="en-US"/>
              <a:pPr>
                <a:defRPr/>
              </a:pPr>
              <a:t>4/5/16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DB4ADE1-0A48-4D07-9973-B13B85B6A80A}" type="slidenum">
              <a:rPr lang="en-US"/>
              <a:pPr>
                <a:defRPr/>
              </a:pPr>
              <a:t>‹#›</a:t>
            </a:fld>
            <a:endParaRPr lang="en-US"/>
          </a:p>
        </p:txBody>
      </p:sp>
    </p:spTree>
    <p:extLst>
      <p:ext uri="{BB962C8B-B14F-4D97-AF65-F5344CB8AC3E}">
        <p14:creationId xmlns:p14="http://schemas.microsoft.com/office/powerpoint/2010/main" val="1268815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C6794A3-2FEE-4EB6-B9CF-9CAE2D2C4AC0}" type="datetime1">
              <a:rPr lang="en-US"/>
              <a:pPr>
                <a:defRPr/>
              </a:pPr>
              <a:t>4/5/16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330EC6-BCC3-4B5E-A47E-A6FD479BCC15}" type="slidenum">
              <a:rPr lang="en-US"/>
              <a:pPr>
                <a:defRPr/>
              </a:pPr>
              <a:t>‹#›</a:t>
            </a:fld>
            <a:endParaRPr lang="en-US"/>
          </a:p>
        </p:txBody>
      </p:sp>
    </p:spTree>
    <p:extLst>
      <p:ext uri="{BB962C8B-B14F-4D97-AF65-F5344CB8AC3E}">
        <p14:creationId xmlns:p14="http://schemas.microsoft.com/office/powerpoint/2010/main" val="2569153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F2BCEE-3ED7-4CCF-AC79-1FAD0FB8B0FC}" type="datetime1">
              <a:rPr lang="en-US"/>
              <a:pPr>
                <a:defRPr/>
              </a:pPr>
              <a:t>4/5/16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0E71ED-70B7-45C9-9D4A-5F97E757537D}" type="slidenum">
              <a:rPr lang="en-US"/>
              <a:pPr>
                <a:defRPr/>
              </a:pPr>
              <a:t>‹#›</a:t>
            </a:fld>
            <a:endParaRPr lang="en-US"/>
          </a:p>
        </p:txBody>
      </p:sp>
    </p:spTree>
    <p:extLst>
      <p:ext uri="{BB962C8B-B14F-4D97-AF65-F5344CB8AC3E}">
        <p14:creationId xmlns:p14="http://schemas.microsoft.com/office/powerpoint/2010/main" val="3554624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347" indent="0" algn="ctr">
              <a:buNone/>
              <a:defRPr/>
            </a:lvl2pPr>
            <a:lvl3pPr marL="912695" indent="0" algn="ctr">
              <a:buNone/>
              <a:defRPr/>
            </a:lvl3pPr>
            <a:lvl4pPr marL="1369044" indent="0" algn="ctr">
              <a:buNone/>
              <a:defRPr/>
            </a:lvl4pPr>
            <a:lvl5pPr marL="1825391" indent="0" algn="ctr">
              <a:buNone/>
              <a:defRPr/>
            </a:lvl5pPr>
            <a:lvl6pPr marL="2281739" indent="0" algn="ctr">
              <a:buNone/>
              <a:defRPr/>
            </a:lvl6pPr>
            <a:lvl7pPr marL="2738086" indent="0" algn="ctr">
              <a:buNone/>
              <a:defRPr/>
            </a:lvl7pPr>
            <a:lvl8pPr marL="3194426" indent="0" algn="ctr">
              <a:buNone/>
              <a:defRPr/>
            </a:lvl8pPr>
            <a:lvl9pPr marL="3650779"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8EE002D2-07EB-4D31-ACCA-D26DD4B2A940}" type="slidenum">
              <a:rPr lang="en-US"/>
              <a:pPr>
                <a:defRPr/>
              </a:pPr>
              <a:t>‹#›</a:t>
            </a:fld>
            <a:endParaRPr lang="en-US"/>
          </a:p>
        </p:txBody>
      </p:sp>
    </p:spTree>
    <p:extLst>
      <p:ext uri="{BB962C8B-B14F-4D97-AF65-F5344CB8AC3E}">
        <p14:creationId xmlns:p14="http://schemas.microsoft.com/office/powerpoint/2010/main" val="2176517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324B840-5A30-42A4-B3A7-917BA0B85B09}" type="slidenum">
              <a:rPr lang="en-US"/>
              <a:pPr>
                <a:defRPr/>
              </a:pPr>
              <a:t>‹#›</a:t>
            </a:fld>
            <a:endParaRPr lang="en-US"/>
          </a:p>
        </p:txBody>
      </p:sp>
    </p:spTree>
    <p:extLst>
      <p:ext uri="{BB962C8B-B14F-4D97-AF65-F5344CB8AC3E}">
        <p14:creationId xmlns:p14="http://schemas.microsoft.com/office/powerpoint/2010/main" val="533358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7" indent="0">
              <a:buNone/>
              <a:defRPr sz="1800"/>
            </a:lvl2pPr>
            <a:lvl3pPr marL="912695" indent="0">
              <a:buNone/>
              <a:defRPr sz="1600"/>
            </a:lvl3pPr>
            <a:lvl4pPr marL="1369044" indent="0">
              <a:buNone/>
              <a:defRPr sz="1400"/>
            </a:lvl4pPr>
            <a:lvl5pPr marL="1825391" indent="0">
              <a:buNone/>
              <a:defRPr sz="1400"/>
            </a:lvl5pPr>
            <a:lvl6pPr marL="2281739" indent="0">
              <a:buNone/>
              <a:defRPr sz="1400"/>
            </a:lvl6pPr>
            <a:lvl7pPr marL="2738086" indent="0">
              <a:buNone/>
              <a:defRPr sz="1400"/>
            </a:lvl7pPr>
            <a:lvl8pPr marL="3194426" indent="0">
              <a:buNone/>
              <a:defRPr sz="1400"/>
            </a:lvl8pPr>
            <a:lvl9pPr marL="3650779"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336EFF5-0DCE-40A3-AFAB-4A3E0F915CFD}" type="slidenum">
              <a:rPr lang="en-US"/>
              <a:pPr>
                <a:defRPr/>
              </a:pPr>
              <a:t>‹#›</a:t>
            </a:fld>
            <a:endParaRPr lang="en-US"/>
          </a:p>
        </p:txBody>
      </p:sp>
    </p:spTree>
    <p:extLst>
      <p:ext uri="{BB962C8B-B14F-4D97-AF65-F5344CB8AC3E}">
        <p14:creationId xmlns:p14="http://schemas.microsoft.com/office/powerpoint/2010/main" val="1892381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262C173-2E1B-4AFE-8E7A-1F799E0AA30A}" type="slidenum">
              <a:rPr lang="en-US"/>
              <a:pPr>
                <a:defRPr/>
              </a:pPr>
              <a:t>‹#›</a:t>
            </a:fld>
            <a:endParaRPr lang="en-US"/>
          </a:p>
        </p:txBody>
      </p:sp>
    </p:spTree>
    <p:extLst>
      <p:ext uri="{BB962C8B-B14F-4D97-AF65-F5344CB8AC3E}">
        <p14:creationId xmlns:p14="http://schemas.microsoft.com/office/powerpoint/2010/main" val="492513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BD6346B9-FE20-409D-8A76-DB913F3883FB}" type="slidenum">
              <a:rPr lang="en-US"/>
              <a:pPr>
                <a:defRPr/>
              </a:pPr>
              <a:t>‹#›</a:t>
            </a:fld>
            <a:endParaRPr lang="en-US"/>
          </a:p>
        </p:txBody>
      </p:sp>
    </p:spTree>
    <p:extLst>
      <p:ext uri="{BB962C8B-B14F-4D97-AF65-F5344CB8AC3E}">
        <p14:creationId xmlns:p14="http://schemas.microsoft.com/office/powerpoint/2010/main" val="1933203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A3A5D595-C3D5-422C-B3F5-FAE2746045F2}" type="slidenum">
              <a:rPr lang="en-US"/>
              <a:pPr>
                <a:defRPr/>
              </a:pPr>
              <a:t>‹#›</a:t>
            </a:fld>
            <a:endParaRPr lang="en-US"/>
          </a:p>
        </p:txBody>
      </p:sp>
    </p:spTree>
    <p:extLst>
      <p:ext uri="{BB962C8B-B14F-4D97-AF65-F5344CB8AC3E}">
        <p14:creationId xmlns:p14="http://schemas.microsoft.com/office/powerpoint/2010/main" val="3438292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6DD0CA00-777F-425F-AF9D-48BF0FF5A098}" type="slidenum">
              <a:rPr lang="en-US"/>
              <a:pPr>
                <a:defRPr/>
              </a:pPr>
              <a:t>‹#›</a:t>
            </a:fld>
            <a:endParaRPr lang="en-US"/>
          </a:p>
        </p:txBody>
      </p:sp>
    </p:spTree>
    <p:extLst>
      <p:ext uri="{BB962C8B-B14F-4D97-AF65-F5344CB8AC3E}">
        <p14:creationId xmlns:p14="http://schemas.microsoft.com/office/powerpoint/2010/main" val="3568173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1267D59-C105-43D9-8745-12A5D7081E59}" type="slidenum">
              <a:rPr lang="en-US"/>
              <a:pPr>
                <a:defRPr/>
              </a:pPr>
              <a:t>‹#›</a:t>
            </a:fld>
            <a:endParaRPr lang="en-US"/>
          </a:p>
        </p:txBody>
      </p:sp>
    </p:spTree>
    <p:extLst>
      <p:ext uri="{BB962C8B-B14F-4D97-AF65-F5344CB8AC3E}">
        <p14:creationId xmlns:p14="http://schemas.microsoft.com/office/powerpoint/2010/main" val="434175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7" indent="0">
              <a:buNone/>
              <a:defRPr sz="2800"/>
            </a:lvl2pPr>
            <a:lvl3pPr marL="912695" indent="0">
              <a:buNone/>
              <a:defRPr sz="2400"/>
            </a:lvl3pPr>
            <a:lvl4pPr marL="1369044" indent="0">
              <a:buNone/>
              <a:defRPr sz="2000"/>
            </a:lvl4pPr>
            <a:lvl5pPr marL="1825391" indent="0">
              <a:buNone/>
              <a:defRPr sz="2000"/>
            </a:lvl5pPr>
            <a:lvl6pPr marL="2281739" indent="0">
              <a:buNone/>
              <a:defRPr sz="2000"/>
            </a:lvl6pPr>
            <a:lvl7pPr marL="2738086" indent="0">
              <a:buNone/>
              <a:defRPr sz="2000"/>
            </a:lvl7pPr>
            <a:lvl8pPr marL="3194426" indent="0">
              <a:buNone/>
              <a:defRPr sz="2000"/>
            </a:lvl8pPr>
            <a:lvl9pPr marL="365077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E489897-1744-4026-9A4F-45E69881CE00}" type="slidenum">
              <a:rPr lang="en-US"/>
              <a:pPr>
                <a:defRPr/>
              </a:pPr>
              <a:t>‹#›</a:t>
            </a:fld>
            <a:endParaRPr lang="en-US"/>
          </a:p>
        </p:txBody>
      </p:sp>
    </p:spTree>
    <p:extLst>
      <p:ext uri="{BB962C8B-B14F-4D97-AF65-F5344CB8AC3E}">
        <p14:creationId xmlns:p14="http://schemas.microsoft.com/office/powerpoint/2010/main" val="3568743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87E1BDD-8848-4C87-B9AE-AA2BB9DD1CF6}" type="slidenum">
              <a:rPr lang="en-US"/>
              <a:pPr>
                <a:defRPr/>
              </a:pPr>
              <a:t>‹#›</a:t>
            </a:fld>
            <a:endParaRPr lang="en-US"/>
          </a:p>
        </p:txBody>
      </p:sp>
    </p:spTree>
    <p:extLst>
      <p:ext uri="{BB962C8B-B14F-4D97-AF65-F5344CB8AC3E}">
        <p14:creationId xmlns:p14="http://schemas.microsoft.com/office/powerpoint/2010/main" val="1228969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938D0EC-15B7-4E93-8A72-807DAFFBF2A3}" type="slidenum">
              <a:rPr lang="en-US"/>
              <a:pPr>
                <a:defRPr/>
              </a:pPr>
              <a:t>‹#›</a:t>
            </a:fld>
            <a:endParaRPr lang="en-US"/>
          </a:p>
        </p:txBody>
      </p:sp>
    </p:spTree>
    <p:extLst>
      <p:ext uri="{BB962C8B-B14F-4D97-AF65-F5344CB8AC3E}">
        <p14:creationId xmlns:p14="http://schemas.microsoft.com/office/powerpoint/2010/main" val="3449427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2321" y="3885528"/>
            <a:ext cx="6400800" cy="1752664"/>
          </a:xfrm>
        </p:spPr>
        <p:txBody>
          <a:bodyPr/>
          <a:lstStyle>
            <a:lvl1pPr marL="0" indent="0" algn="ctr">
              <a:buNone/>
              <a:defRPr>
                <a:solidFill>
                  <a:schemeClr val="tx1">
                    <a:tint val="75000"/>
                  </a:schemeClr>
                </a:solidFill>
              </a:defRPr>
            </a:lvl1pPr>
            <a:lvl2pPr marL="414726" indent="0" algn="ctr">
              <a:buNone/>
              <a:defRPr>
                <a:solidFill>
                  <a:schemeClr val="tx1">
                    <a:tint val="75000"/>
                  </a:schemeClr>
                </a:solidFill>
              </a:defRPr>
            </a:lvl2pPr>
            <a:lvl3pPr marL="829452" indent="0" algn="ctr">
              <a:buNone/>
              <a:defRPr>
                <a:solidFill>
                  <a:schemeClr val="tx1">
                    <a:tint val="75000"/>
                  </a:schemeClr>
                </a:solidFill>
              </a:defRPr>
            </a:lvl3pPr>
            <a:lvl4pPr marL="1244178" indent="0" algn="ctr">
              <a:buNone/>
              <a:defRPr>
                <a:solidFill>
                  <a:schemeClr val="tx1">
                    <a:tint val="75000"/>
                  </a:schemeClr>
                </a:solidFill>
              </a:defRPr>
            </a:lvl4pPr>
            <a:lvl5pPr marL="1658904" indent="0" algn="ctr">
              <a:buNone/>
              <a:defRPr>
                <a:solidFill>
                  <a:schemeClr val="tx1">
                    <a:tint val="75000"/>
                  </a:schemeClr>
                </a:solidFill>
              </a:defRPr>
            </a:lvl5pPr>
            <a:lvl6pPr marL="2073631" indent="0" algn="ctr">
              <a:buNone/>
              <a:defRPr>
                <a:solidFill>
                  <a:schemeClr val="tx1">
                    <a:tint val="75000"/>
                  </a:schemeClr>
                </a:solidFill>
              </a:defRPr>
            </a:lvl6pPr>
            <a:lvl7pPr marL="2488357" indent="0" algn="ctr">
              <a:buNone/>
              <a:defRPr>
                <a:solidFill>
                  <a:schemeClr val="tx1">
                    <a:tint val="75000"/>
                  </a:schemeClr>
                </a:solidFill>
              </a:defRPr>
            </a:lvl7pPr>
            <a:lvl8pPr marL="2903083" indent="0" algn="ctr">
              <a:buNone/>
              <a:defRPr>
                <a:solidFill>
                  <a:schemeClr val="tx1">
                    <a:tint val="75000"/>
                  </a:schemeClr>
                </a:solidFill>
              </a:defRPr>
            </a:lvl8pPr>
            <a:lvl9pPr marL="3317809"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E781BAD-03C4-4F6B-BD56-B2C8EEE65295}" type="slidenum">
              <a:rPr/>
              <a:pPr/>
              <a:t>‹#›</a:t>
            </a:fld>
            <a:endParaRPr/>
          </a:p>
        </p:txBody>
      </p:sp>
    </p:spTree>
    <p:extLst>
      <p:ext uri="{BB962C8B-B14F-4D97-AF65-F5344CB8AC3E}">
        <p14:creationId xmlns:p14="http://schemas.microsoft.com/office/powerpoint/2010/main" val="2478690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32D9BC67-F758-4010-8FC3-C45AC16B57F7}" type="slidenum">
              <a:rPr/>
              <a:pPr/>
              <a:t>‹#›</a:t>
            </a:fld>
            <a:endParaRPr/>
          </a:p>
        </p:txBody>
      </p:sp>
    </p:spTree>
    <p:extLst>
      <p:ext uri="{BB962C8B-B14F-4D97-AF65-F5344CB8AC3E}">
        <p14:creationId xmlns:p14="http://schemas.microsoft.com/office/powerpoint/2010/main" val="3373712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smtClean="0"/>
              <a:t>Click to edit Master title style</a:t>
            </a:r>
            <a:endParaRPr lang="en-IN"/>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solidFill>
                  <a:schemeClr val="tx1">
                    <a:tint val="75000"/>
                  </a:schemeClr>
                </a:solidFill>
              </a:defRPr>
            </a:lvl1pPr>
            <a:lvl2pPr marL="414726" indent="0">
              <a:buNone/>
              <a:defRPr sz="1600">
                <a:solidFill>
                  <a:schemeClr val="tx1">
                    <a:tint val="75000"/>
                  </a:schemeClr>
                </a:solidFill>
              </a:defRPr>
            </a:lvl2pPr>
            <a:lvl3pPr marL="829452" indent="0">
              <a:buNone/>
              <a:defRPr sz="1500">
                <a:solidFill>
                  <a:schemeClr val="tx1">
                    <a:tint val="75000"/>
                  </a:schemeClr>
                </a:solidFill>
              </a:defRPr>
            </a:lvl3pPr>
            <a:lvl4pPr marL="1244178" indent="0">
              <a:buNone/>
              <a:defRPr sz="1300">
                <a:solidFill>
                  <a:schemeClr val="tx1">
                    <a:tint val="75000"/>
                  </a:schemeClr>
                </a:solidFill>
              </a:defRPr>
            </a:lvl4pPr>
            <a:lvl5pPr marL="1658904" indent="0">
              <a:buNone/>
              <a:defRPr sz="1300">
                <a:solidFill>
                  <a:schemeClr val="tx1">
                    <a:tint val="75000"/>
                  </a:schemeClr>
                </a:solidFill>
              </a:defRPr>
            </a:lvl5pPr>
            <a:lvl6pPr marL="2073631" indent="0">
              <a:buNone/>
              <a:defRPr sz="1300">
                <a:solidFill>
                  <a:schemeClr val="tx1">
                    <a:tint val="75000"/>
                  </a:schemeClr>
                </a:solidFill>
              </a:defRPr>
            </a:lvl6pPr>
            <a:lvl7pPr marL="2488357" indent="0">
              <a:buNone/>
              <a:defRPr sz="1300">
                <a:solidFill>
                  <a:schemeClr val="tx1">
                    <a:tint val="75000"/>
                  </a:schemeClr>
                </a:solidFill>
              </a:defRPr>
            </a:lvl7pPr>
            <a:lvl8pPr marL="2903083" indent="0">
              <a:buNone/>
              <a:defRPr sz="1300">
                <a:solidFill>
                  <a:schemeClr val="tx1">
                    <a:tint val="75000"/>
                  </a:schemeClr>
                </a:solidFill>
              </a:defRPr>
            </a:lvl8pPr>
            <a:lvl9pPr marL="3317809" indent="0">
              <a:buNone/>
              <a:defRPr sz="1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3D72F2C8-9D07-4BC9-83F1-2D518373A83B}" type="slidenum">
              <a:rPr/>
              <a:pPr/>
              <a:t>‹#›</a:t>
            </a:fld>
            <a:endParaRPr/>
          </a:p>
        </p:txBody>
      </p:sp>
    </p:spTree>
    <p:extLst>
      <p:ext uri="{BB962C8B-B14F-4D97-AF65-F5344CB8AC3E}">
        <p14:creationId xmlns:p14="http://schemas.microsoft.com/office/powerpoint/2010/main" val="453207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6480" y="1604329"/>
            <a:ext cx="4043520" cy="397481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38240" y="1604329"/>
            <a:ext cx="4043520" cy="397481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6704F6F-C727-45A9-9F7D-F422A811F3AD}" type="slidenum">
              <a:rPr/>
              <a:pPr/>
              <a:t>‹#›</a:t>
            </a:fld>
            <a:endParaRPr/>
          </a:p>
        </p:txBody>
      </p:sp>
    </p:spTree>
    <p:extLst>
      <p:ext uri="{BB962C8B-B14F-4D97-AF65-F5344CB8AC3E}">
        <p14:creationId xmlns:p14="http://schemas.microsoft.com/office/powerpoint/2010/main" val="2615189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1242DC43-88D3-4D3B-B4CA-F0572604AD29}" type="slidenum">
              <a:rPr/>
              <a:pPr/>
              <a:t>‹#›</a:t>
            </a:fld>
            <a:endParaRPr/>
          </a:p>
        </p:txBody>
      </p:sp>
    </p:spTree>
    <p:extLst>
      <p:ext uri="{BB962C8B-B14F-4D97-AF65-F5344CB8AC3E}">
        <p14:creationId xmlns:p14="http://schemas.microsoft.com/office/powerpoint/2010/main" val="770547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0EAE570-E3D8-4A82-9638-EDFB28479289}" type="slidenum">
              <a:rPr/>
              <a:pPr/>
              <a:t>‹#›</a:t>
            </a:fld>
            <a:endParaRPr/>
          </a:p>
        </p:txBody>
      </p:sp>
    </p:spTree>
    <p:extLst>
      <p:ext uri="{BB962C8B-B14F-4D97-AF65-F5344CB8AC3E}">
        <p14:creationId xmlns:p14="http://schemas.microsoft.com/office/powerpoint/2010/main" val="2944388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3E56CBF8-EA70-4510-BEF3-02D26522EB20}" type="slidenum">
              <a:rPr/>
              <a:pPr/>
              <a:t>‹#›</a:t>
            </a:fld>
            <a:endParaRPr/>
          </a:p>
        </p:txBody>
      </p:sp>
    </p:spTree>
    <p:extLst>
      <p:ext uri="{BB962C8B-B14F-4D97-AF65-F5344CB8AC3E}">
        <p14:creationId xmlns:p14="http://schemas.microsoft.com/office/powerpoint/2010/main" val="3743248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smtClean="0"/>
              <a:t>Click to edit Master title style</a:t>
            </a:r>
            <a:endParaRPr lang="en-IN"/>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111FD0F-780D-4D10-BB09-6E90923D0F8F}" type="slidenum">
              <a:rPr/>
              <a:pPr/>
              <a:t>‹#›</a:t>
            </a:fld>
            <a:endParaRPr/>
          </a:p>
        </p:txBody>
      </p:sp>
    </p:spTree>
    <p:extLst>
      <p:ext uri="{BB962C8B-B14F-4D97-AF65-F5344CB8AC3E}">
        <p14:creationId xmlns:p14="http://schemas.microsoft.com/office/powerpoint/2010/main" val="3073117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smtClean="0"/>
              <a:t>Click to edit Master title style</a:t>
            </a:r>
            <a:endParaRPr lang="en-IN"/>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endParaRPr lang="en-IN"/>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5530768-07B4-452B-A7C0-ACCD19F697FB}" type="slidenum">
              <a:rPr/>
              <a:pPr/>
              <a:t>‹#›</a:t>
            </a:fld>
            <a:endParaRPr/>
          </a:p>
        </p:txBody>
      </p:sp>
    </p:spTree>
    <p:extLst>
      <p:ext uri="{BB962C8B-B14F-4D97-AF65-F5344CB8AC3E}">
        <p14:creationId xmlns:p14="http://schemas.microsoft.com/office/powerpoint/2010/main" val="3166572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B9BDB46-E99E-4A33-BC00-2FAA52F07E62}" type="slidenum">
              <a:rPr/>
              <a:pPr/>
              <a:t>‹#›</a:t>
            </a:fld>
            <a:endParaRPr/>
          </a:p>
        </p:txBody>
      </p:sp>
    </p:spTree>
    <p:extLst>
      <p:ext uri="{BB962C8B-B14F-4D97-AF65-F5344CB8AC3E}">
        <p14:creationId xmlns:p14="http://schemas.microsoft.com/office/powerpoint/2010/main" val="741091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5440" y="273629"/>
            <a:ext cx="2056320" cy="5305517"/>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6480" y="273629"/>
            <a:ext cx="6030720" cy="53055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1570672-52FF-49A8-B0BA-3FA032FE7269}" type="slidenum">
              <a:rPr/>
              <a:pPr/>
              <a:t>‹#›</a:t>
            </a:fld>
            <a:endParaRPr/>
          </a:p>
        </p:txBody>
      </p:sp>
    </p:spTree>
    <p:extLst>
      <p:ext uri="{BB962C8B-B14F-4D97-AF65-F5344CB8AC3E}">
        <p14:creationId xmlns:p14="http://schemas.microsoft.com/office/powerpoint/2010/main" val="1234430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498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60727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480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0064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25659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92467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02500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31387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262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85063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8C7160-CD8D-44C7-8F37-43F824F66C97}"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FD1950-4F74-469D-9138-F3EE39788C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83455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8EE002D2-07EB-4D31-ACCA-D26DD4B2A940}" type="slidenum">
              <a:rPr lang="en-US"/>
              <a:pPr>
                <a:defRPr/>
              </a:pPr>
              <a:t>‹#›</a:t>
            </a:fld>
            <a:endParaRPr lang="en-US"/>
          </a:p>
        </p:txBody>
      </p:sp>
    </p:spTree>
    <p:extLst>
      <p:ext uri="{BB962C8B-B14F-4D97-AF65-F5344CB8AC3E}">
        <p14:creationId xmlns:p14="http://schemas.microsoft.com/office/powerpoint/2010/main" val="17672342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324B840-5A30-42A4-B3A7-917BA0B85B09}" type="slidenum">
              <a:rPr lang="en-US"/>
              <a:pPr>
                <a:defRPr/>
              </a:pPr>
              <a:t>‹#›</a:t>
            </a:fld>
            <a:endParaRPr lang="en-US"/>
          </a:p>
        </p:txBody>
      </p:sp>
    </p:spTree>
    <p:extLst>
      <p:ext uri="{BB962C8B-B14F-4D97-AF65-F5344CB8AC3E}">
        <p14:creationId xmlns:p14="http://schemas.microsoft.com/office/powerpoint/2010/main" val="23311321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336EFF5-0DCE-40A3-AFAB-4A3E0F915CFD}" type="slidenum">
              <a:rPr lang="en-US"/>
              <a:pPr>
                <a:defRPr/>
              </a:pPr>
              <a:t>‹#›</a:t>
            </a:fld>
            <a:endParaRPr lang="en-US"/>
          </a:p>
        </p:txBody>
      </p:sp>
    </p:spTree>
    <p:extLst>
      <p:ext uri="{BB962C8B-B14F-4D97-AF65-F5344CB8AC3E}">
        <p14:creationId xmlns:p14="http://schemas.microsoft.com/office/powerpoint/2010/main" val="2663264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262C173-2E1B-4AFE-8E7A-1F799E0AA30A}" type="slidenum">
              <a:rPr lang="en-US"/>
              <a:pPr>
                <a:defRPr/>
              </a:pPr>
              <a:t>‹#›</a:t>
            </a:fld>
            <a:endParaRPr lang="en-US"/>
          </a:p>
        </p:txBody>
      </p:sp>
    </p:spTree>
    <p:extLst>
      <p:ext uri="{BB962C8B-B14F-4D97-AF65-F5344CB8AC3E}">
        <p14:creationId xmlns:p14="http://schemas.microsoft.com/office/powerpoint/2010/main" val="6073371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BD6346B9-FE20-409D-8A76-DB913F3883FB}" type="slidenum">
              <a:rPr lang="en-US"/>
              <a:pPr>
                <a:defRPr/>
              </a:pPr>
              <a:t>‹#›</a:t>
            </a:fld>
            <a:endParaRPr lang="en-US"/>
          </a:p>
        </p:txBody>
      </p:sp>
    </p:spTree>
    <p:extLst>
      <p:ext uri="{BB962C8B-B14F-4D97-AF65-F5344CB8AC3E}">
        <p14:creationId xmlns:p14="http://schemas.microsoft.com/office/powerpoint/2010/main" val="4032856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A3A5D595-C3D5-422C-B3F5-FAE2746045F2}" type="slidenum">
              <a:rPr lang="en-US"/>
              <a:pPr>
                <a:defRPr/>
              </a:pPr>
              <a:t>‹#›</a:t>
            </a:fld>
            <a:endParaRPr lang="en-US"/>
          </a:p>
        </p:txBody>
      </p:sp>
    </p:spTree>
    <p:extLst>
      <p:ext uri="{BB962C8B-B14F-4D97-AF65-F5344CB8AC3E}">
        <p14:creationId xmlns:p14="http://schemas.microsoft.com/office/powerpoint/2010/main" val="17878709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6DD0CA00-777F-425F-AF9D-48BF0FF5A098}" type="slidenum">
              <a:rPr lang="en-US"/>
              <a:pPr>
                <a:defRPr/>
              </a:pPr>
              <a:t>‹#›</a:t>
            </a:fld>
            <a:endParaRPr lang="en-US"/>
          </a:p>
        </p:txBody>
      </p:sp>
    </p:spTree>
    <p:extLst>
      <p:ext uri="{BB962C8B-B14F-4D97-AF65-F5344CB8AC3E}">
        <p14:creationId xmlns:p14="http://schemas.microsoft.com/office/powerpoint/2010/main" val="190343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1267D59-C105-43D9-8745-12A5D7081E59}" type="slidenum">
              <a:rPr lang="en-US"/>
              <a:pPr>
                <a:defRPr/>
              </a:pPr>
              <a:t>‹#›</a:t>
            </a:fld>
            <a:endParaRPr lang="en-US"/>
          </a:p>
        </p:txBody>
      </p:sp>
    </p:spTree>
    <p:extLst>
      <p:ext uri="{BB962C8B-B14F-4D97-AF65-F5344CB8AC3E}">
        <p14:creationId xmlns:p14="http://schemas.microsoft.com/office/powerpoint/2010/main" val="1407697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E489897-1744-4026-9A4F-45E69881CE00}" type="slidenum">
              <a:rPr lang="en-US"/>
              <a:pPr>
                <a:defRPr/>
              </a:pPr>
              <a:t>‹#›</a:t>
            </a:fld>
            <a:endParaRPr lang="en-US"/>
          </a:p>
        </p:txBody>
      </p:sp>
    </p:spTree>
    <p:extLst>
      <p:ext uri="{BB962C8B-B14F-4D97-AF65-F5344CB8AC3E}">
        <p14:creationId xmlns:p14="http://schemas.microsoft.com/office/powerpoint/2010/main" val="23418094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87E1BDD-8848-4C87-B9AE-AA2BB9DD1CF6}" type="slidenum">
              <a:rPr lang="en-US"/>
              <a:pPr>
                <a:defRPr/>
              </a:pPr>
              <a:t>‹#›</a:t>
            </a:fld>
            <a:endParaRPr lang="en-US"/>
          </a:p>
        </p:txBody>
      </p:sp>
    </p:spTree>
    <p:extLst>
      <p:ext uri="{BB962C8B-B14F-4D97-AF65-F5344CB8AC3E}">
        <p14:creationId xmlns:p14="http://schemas.microsoft.com/office/powerpoint/2010/main" val="18983717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938D0EC-15B7-4E93-8A72-807DAFFBF2A3}" type="slidenum">
              <a:rPr lang="en-US"/>
              <a:pPr>
                <a:defRPr/>
              </a:pPr>
              <a:t>‹#›</a:t>
            </a:fld>
            <a:endParaRPr lang="en-US"/>
          </a:p>
        </p:txBody>
      </p:sp>
    </p:spTree>
    <p:extLst>
      <p:ext uri="{BB962C8B-B14F-4D97-AF65-F5344CB8AC3E}">
        <p14:creationId xmlns:p14="http://schemas.microsoft.com/office/powerpoint/2010/main" val="32545388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BA3255E-4372-4278-BAC3-5B9C2F500902}" type="datetime1">
              <a:rPr lang="en-US" altLang="en-US"/>
              <a:pPr/>
              <a:t>4/5/16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4B3E127-61EC-4A5D-941E-BBF5243D3E20}" type="slidenum">
              <a:rPr lang="en-US" altLang="en-US"/>
              <a:pPr/>
              <a:t>‹#›</a:t>
            </a:fld>
            <a:endParaRPr lang="en-US" altLang="en-US"/>
          </a:p>
        </p:txBody>
      </p:sp>
    </p:spTree>
    <p:extLst>
      <p:ext uri="{BB962C8B-B14F-4D97-AF65-F5344CB8AC3E}">
        <p14:creationId xmlns:p14="http://schemas.microsoft.com/office/powerpoint/2010/main" val="16886967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FF45A71-B0AB-4545-8599-0D15C5F2C9C6}" type="datetime1">
              <a:rPr lang="en-US" altLang="en-US"/>
              <a:pPr/>
              <a:t>4/5/16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025EE50D-5C11-47FC-90C3-352CCFB4D386}" type="slidenum">
              <a:rPr lang="en-US" altLang="en-US"/>
              <a:pPr/>
              <a:t>‹#›</a:t>
            </a:fld>
            <a:endParaRPr lang="en-US" altLang="en-US"/>
          </a:p>
        </p:txBody>
      </p:sp>
    </p:spTree>
    <p:extLst>
      <p:ext uri="{BB962C8B-B14F-4D97-AF65-F5344CB8AC3E}">
        <p14:creationId xmlns:p14="http://schemas.microsoft.com/office/powerpoint/2010/main" val="10549958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1F279C3-4253-4D8A-8259-C21E8F94977F}" type="datetime1">
              <a:rPr lang="en-US" altLang="en-US"/>
              <a:pPr/>
              <a:t>4/5/16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A52AC4A-F553-4B98-B9E7-F67964800BCD}" type="slidenum">
              <a:rPr lang="en-US" altLang="en-US"/>
              <a:pPr/>
              <a:t>‹#›</a:t>
            </a:fld>
            <a:endParaRPr lang="en-US" altLang="en-US"/>
          </a:p>
        </p:txBody>
      </p:sp>
    </p:spTree>
    <p:extLst>
      <p:ext uri="{BB962C8B-B14F-4D97-AF65-F5344CB8AC3E}">
        <p14:creationId xmlns:p14="http://schemas.microsoft.com/office/powerpoint/2010/main" val="2108009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48CA8621-103A-4AB7-A3B4-38C060722FB6}" type="datetime1">
              <a:rPr lang="en-US" altLang="en-US"/>
              <a:pPr/>
              <a:t>4/5/16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58BD7D3A-426F-4651-9CDB-F8CDEF568B96}" type="slidenum">
              <a:rPr lang="en-US" altLang="en-US"/>
              <a:pPr/>
              <a:t>‹#›</a:t>
            </a:fld>
            <a:endParaRPr lang="en-US" altLang="en-US"/>
          </a:p>
        </p:txBody>
      </p:sp>
    </p:spTree>
    <p:extLst>
      <p:ext uri="{BB962C8B-B14F-4D97-AF65-F5344CB8AC3E}">
        <p14:creationId xmlns:p14="http://schemas.microsoft.com/office/powerpoint/2010/main" val="20500215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1F8AF6B6-3739-4EC7-A90E-60716E16B571}" type="datetime1">
              <a:rPr lang="en-US" altLang="en-US"/>
              <a:pPr/>
              <a:t>4/5/16</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0FD0F171-0E89-4762-B6B8-7F55295B1BCB}" type="slidenum">
              <a:rPr lang="en-US" altLang="en-US"/>
              <a:pPr/>
              <a:t>‹#›</a:t>
            </a:fld>
            <a:endParaRPr lang="en-US" altLang="en-US"/>
          </a:p>
        </p:txBody>
      </p:sp>
    </p:spTree>
    <p:extLst>
      <p:ext uri="{BB962C8B-B14F-4D97-AF65-F5344CB8AC3E}">
        <p14:creationId xmlns:p14="http://schemas.microsoft.com/office/powerpoint/2010/main" val="6312691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FC1ADA18-390F-4529-9D3C-D04C00A85E21}" type="datetime1">
              <a:rPr lang="en-US" altLang="en-US"/>
              <a:pPr/>
              <a:t>4/5/16</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B811CA6D-B750-46E0-AC44-59A19848B78D}" type="slidenum">
              <a:rPr lang="en-US" altLang="en-US"/>
              <a:pPr/>
              <a:t>‹#›</a:t>
            </a:fld>
            <a:endParaRPr lang="en-US" altLang="en-US"/>
          </a:p>
        </p:txBody>
      </p:sp>
    </p:spTree>
    <p:extLst>
      <p:ext uri="{BB962C8B-B14F-4D97-AF65-F5344CB8AC3E}">
        <p14:creationId xmlns:p14="http://schemas.microsoft.com/office/powerpoint/2010/main" val="29639276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F306072-8620-4A25-828A-EAB17089F233}" type="datetime1">
              <a:rPr lang="en-US" altLang="en-US"/>
              <a:pPr/>
              <a:t>4/5/16</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C12BB8DA-4DEF-4258-BC96-0371A853413D}" type="slidenum">
              <a:rPr lang="en-US" altLang="en-US"/>
              <a:pPr/>
              <a:t>‹#›</a:t>
            </a:fld>
            <a:endParaRPr lang="en-US" altLang="en-US"/>
          </a:p>
        </p:txBody>
      </p:sp>
    </p:spTree>
    <p:extLst>
      <p:ext uri="{BB962C8B-B14F-4D97-AF65-F5344CB8AC3E}">
        <p14:creationId xmlns:p14="http://schemas.microsoft.com/office/powerpoint/2010/main" val="9715665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8B4D273-E1D3-4BA1-9296-056D2FFBDB25}" type="datetime1">
              <a:rPr lang="en-US" altLang="en-US"/>
              <a:pPr/>
              <a:t>4/5/16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392292CA-83E5-4A14-8838-584918BCF7EE}" type="slidenum">
              <a:rPr lang="en-US" altLang="en-US"/>
              <a:pPr/>
              <a:t>‹#›</a:t>
            </a:fld>
            <a:endParaRPr lang="en-US" altLang="en-US"/>
          </a:p>
        </p:txBody>
      </p:sp>
    </p:spTree>
    <p:extLst>
      <p:ext uri="{BB962C8B-B14F-4D97-AF65-F5344CB8AC3E}">
        <p14:creationId xmlns:p14="http://schemas.microsoft.com/office/powerpoint/2010/main" val="1779112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759739CA-CAF6-4DDD-81FF-B164B973CCA5}" type="datetime1">
              <a:rPr lang="en-US" altLang="en-US"/>
              <a:pPr/>
              <a:t>4/5/16</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FEA5744E-A80C-4CE9-8AC5-71B8E51355CA}" type="slidenum">
              <a:rPr lang="en-US" altLang="en-US"/>
              <a:pPr/>
              <a:t>‹#›</a:t>
            </a:fld>
            <a:endParaRPr lang="en-US" altLang="en-US"/>
          </a:p>
        </p:txBody>
      </p:sp>
    </p:spTree>
    <p:extLst>
      <p:ext uri="{BB962C8B-B14F-4D97-AF65-F5344CB8AC3E}">
        <p14:creationId xmlns:p14="http://schemas.microsoft.com/office/powerpoint/2010/main" val="19798604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9D3A7C2-52D3-43F5-933C-7536B7A86B68}" type="datetime1">
              <a:rPr lang="en-US" altLang="en-US"/>
              <a:pPr/>
              <a:t>4/5/16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6812952-0FF5-4762-A327-CDAB39E4BF3C}" type="slidenum">
              <a:rPr lang="en-US" altLang="en-US"/>
              <a:pPr/>
              <a:t>‹#›</a:t>
            </a:fld>
            <a:endParaRPr lang="en-US" altLang="en-US"/>
          </a:p>
        </p:txBody>
      </p:sp>
    </p:spTree>
    <p:extLst>
      <p:ext uri="{BB962C8B-B14F-4D97-AF65-F5344CB8AC3E}">
        <p14:creationId xmlns:p14="http://schemas.microsoft.com/office/powerpoint/2010/main" val="16103039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6BF1832-9DDF-4103-A042-AAB672937020}" type="datetime1">
              <a:rPr lang="en-US" altLang="en-US"/>
              <a:pPr/>
              <a:t>4/5/16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624EDF1-7F45-4363-9010-D113285B47E5}" type="slidenum">
              <a:rPr lang="en-US" altLang="en-US"/>
              <a:pPr/>
              <a:t>‹#›</a:t>
            </a:fld>
            <a:endParaRPr lang="en-US" altLang="en-US"/>
          </a:p>
        </p:txBody>
      </p:sp>
    </p:spTree>
    <p:extLst>
      <p:ext uri="{BB962C8B-B14F-4D97-AF65-F5344CB8AC3E}">
        <p14:creationId xmlns:p14="http://schemas.microsoft.com/office/powerpoint/2010/main" val="29088551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1730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72044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17457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70923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74797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25735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1204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69054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0333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603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4826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39844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70093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00360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9115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2631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15895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1286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2134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761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98151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4251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46705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1995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0640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10907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5342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33237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0906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87591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56535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1878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87038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7633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8F6DEC-8DF8-6244-8D77-CAFFEBADE39D}" type="datetimeFigureOut">
              <a:rPr lang="en-US" smtClean="0">
                <a:solidFill>
                  <a:prstClr val="black">
                    <a:tint val="75000"/>
                  </a:prstClr>
                </a:solidFill>
              </a:rPr>
              <a:pPr/>
              <a:t>4/5/16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2F45E1-B990-5D46-923E-3BB0465E5A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44264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cs typeface="Arial" pitchFamily="34" charset="0"/>
              </a:defRPr>
            </a:lvl1pPr>
          </a:lstStyle>
          <a:p>
            <a:pPr>
              <a:defRPr/>
            </a:pPr>
            <a:endParaRPr lang="en-US">
              <a:solidFill>
                <a:prstClr val="black">
                  <a:tint val="75000"/>
                </a:prstClr>
              </a:solidFill>
            </a:endParaRPr>
          </a:p>
        </p:txBody>
      </p:sp>
      <p:sp>
        <p:nvSpPr>
          <p:cNvPr id="7" name="Rectangle 5"/>
          <p:cNvSpPr>
            <a:spLocks noGrp="1" noChangeArrowheads="1"/>
          </p:cNvSpPr>
          <p:nvPr>
            <p:ph type="ftr" sz="quarter" idx="11"/>
          </p:nvPr>
        </p:nvSpPr>
        <p:spPr/>
        <p:txBody>
          <a:bodyPr/>
          <a:lstStyle>
            <a:lvl1pPr>
              <a:defRPr>
                <a:cs typeface="Arial" pitchFamily="34" charset="0"/>
              </a:defRPr>
            </a:lvl1pPr>
          </a:lstStyle>
          <a:p>
            <a:pPr>
              <a:defRPr/>
            </a:pPr>
            <a:endParaRPr lang="en-US">
              <a:solidFill>
                <a:prstClr val="black">
                  <a:tint val="75000"/>
                </a:prstClr>
              </a:solidFill>
            </a:endParaRPr>
          </a:p>
        </p:txBody>
      </p:sp>
      <p:sp>
        <p:nvSpPr>
          <p:cNvPr id="8" name="Rectangle 6"/>
          <p:cNvSpPr>
            <a:spLocks noGrp="1" noChangeArrowheads="1"/>
          </p:cNvSpPr>
          <p:nvPr>
            <p:ph type="sldNum" sz="quarter" idx="12"/>
          </p:nvPr>
        </p:nvSpPr>
        <p:spPr/>
        <p:txBody>
          <a:bodyPr/>
          <a:lstStyle>
            <a:lvl1pPr>
              <a:defRPr>
                <a:latin typeface="Calibri" charset="0"/>
                <a:ea typeface="ＭＳ Ｐゴシック" charset="0"/>
                <a:cs typeface="Arial" charset="0"/>
              </a:defRPr>
            </a:lvl1pPr>
          </a:lstStyle>
          <a:p>
            <a:fld id="{3850107D-A03E-5E47-8AC9-81BE3D188E7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235496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slideLayout" Target="../slideLayouts/slideLayout78.xml"/><Relationship Id="rId13"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slideLayout" Target="../slideLayouts/slideLayout90.xml"/><Relationship Id="rId13" Type="http://schemas.openxmlformats.org/officeDocument/2006/relationships/theme" Target="../theme/theme8.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1.xml"/><Relationship Id="rId12" Type="http://schemas.openxmlformats.org/officeDocument/2006/relationships/slideLayout" Target="../slideLayouts/slideLayout102.xml"/><Relationship Id="rId13" Type="http://schemas.openxmlformats.org/officeDocument/2006/relationships/theme" Target="../theme/theme9.xml"/><Relationship Id="rId1" Type="http://schemas.openxmlformats.org/officeDocument/2006/relationships/slideLayout" Target="../slideLayouts/slideLayout91.xml"/><Relationship Id="rId2" Type="http://schemas.openxmlformats.org/officeDocument/2006/relationships/slideLayout" Target="../slideLayouts/slideLayout92.xml"/><Relationship Id="rId3" Type="http://schemas.openxmlformats.org/officeDocument/2006/relationships/slideLayout" Target="../slideLayouts/slideLayout93.xml"/><Relationship Id="rId4" Type="http://schemas.openxmlformats.org/officeDocument/2006/relationships/slideLayout" Target="../slideLayouts/slideLayout94.xml"/><Relationship Id="rId5" Type="http://schemas.openxmlformats.org/officeDocument/2006/relationships/slideLayout" Target="../slideLayouts/slideLayout95.xml"/><Relationship Id="rId6" Type="http://schemas.openxmlformats.org/officeDocument/2006/relationships/slideLayout" Target="../slideLayouts/slideLayout96.xml"/><Relationship Id="rId7" Type="http://schemas.openxmlformats.org/officeDocument/2006/relationships/slideLayout" Target="../slideLayouts/slideLayout97.xml"/><Relationship Id="rId8" Type="http://schemas.openxmlformats.org/officeDocument/2006/relationships/slideLayout" Target="../slideLayouts/slideLayout98.xml"/><Relationship Id="rId9" Type="http://schemas.openxmlformats.org/officeDocument/2006/relationships/slideLayout" Target="../slideLayouts/slideLayout99.xml"/><Relationship Id="rId10"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36935ECA-92E6-4B64-A1F0-A891BD935467}" type="datetime1">
              <a:rPr lang="en-US"/>
              <a:pPr>
                <a:defRPr/>
              </a:pPr>
              <a:t>4/5/16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2F046D42-20F4-44A7-8AEA-0DF6249A82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ctr" anchorCtr="0" compatLnSpc="1">
            <a:prstTxWarp prst="textNoShape">
              <a:avLst/>
            </a:prstTxWarp>
          </a:bodyPr>
          <a:lstStyle/>
          <a:p>
            <a:pPr lvl="0"/>
            <a:r>
              <a:rPr lang="en-US" altLang="en-US" smtClean="0"/>
              <a:t>Click to edit Master title style</a:t>
            </a:r>
          </a:p>
        </p:txBody>
      </p:sp>
      <p:sp>
        <p:nvSpPr>
          <p:cNvPr id="55299"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68"/>
            <a:ext cx="2133600" cy="365125"/>
          </a:xfrm>
          <a:prstGeom prst="rect">
            <a:avLst/>
          </a:prstGeom>
        </p:spPr>
        <p:txBody>
          <a:bodyPr vert="horz" lIns="91262" tIns="45633" rIns="91262" bIns="45633" rtlCol="0" anchor="ctr"/>
          <a:lstStyle>
            <a:lvl1pPr algn="l"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5" name="Footer Placeholder 4"/>
          <p:cNvSpPr>
            <a:spLocks noGrp="1"/>
          </p:cNvSpPr>
          <p:nvPr>
            <p:ph type="ftr" sz="quarter" idx="3"/>
          </p:nvPr>
        </p:nvSpPr>
        <p:spPr>
          <a:xfrm>
            <a:off x="3124200" y="6356368"/>
            <a:ext cx="2895600" cy="365125"/>
          </a:xfrm>
          <a:prstGeom prst="rect">
            <a:avLst/>
          </a:prstGeom>
        </p:spPr>
        <p:txBody>
          <a:bodyPr vert="horz" lIns="91262" tIns="45633" rIns="91262" bIns="45633" rtlCol="0" anchor="ctr"/>
          <a:lstStyle>
            <a:lvl1pPr algn="ct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6" name="Slide Number Placeholder 5"/>
          <p:cNvSpPr>
            <a:spLocks noGrp="1"/>
          </p:cNvSpPr>
          <p:nvPr>
            <p:ph type="sldNum" sz="quarter" idx="4"/>
          </p:nvPr>
        </p:nvSpPr>
        <p:spPr>
          <a:xfrm>
            <a:off x="6553200" y="6356368"/>
            <a:ext cx="2133600" cy="365125"/>
          </a:xfrm>
          <a:prstGeom prst="rect">
            <a:avLst/>
          </a:prstGeom>
        </p:spPr>
        <p:txBody>
          <a:bodyPr vert="horz" lIns="91262" tIns="45633" rIns="91262" bIns="45633" rtlCol="0" anchor="ctr"/>
          <a:lstStyle>
            <a:lvl1pPr algn="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fld id="{0C873136-E254-49E1-8E44-C9E7F6610421}" type="slidenum">
              <a:rPr lang="en-US"/>
              <a:pPr defTabSz="912695">
                <a:defRPr/>
              </a:pPr>
              <a:t>‹#›</a:t>
            </a:fld>
            <a:endParaRPr lang="en-US"/>
          </a:p>
        </p:txBody>
      </p:sp>
    </p:spTree>
    <p:extLst>
      <p:ext uri="{BB962C8B-B14F-4D97-AF65-F5344CB8AC3E}">
        <p14:creationId xmlns:p14="http://schemas.microsoft.com/office/powerpoint/2010/main" val="25147906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6347" algn="ctr" rtl="0" fontAlgn="base">
        <a:spcBef>
          <a:spcPct val="0"/>
        </a:spcBef>
        <a:spcAft>
          <a:spcPct val="0"/>
        </a:spcAft>
        <a:defRPr sz="4400">
          <a:solidFill>
            <a:schemeClr val="tx1"/>
          </a:solidFill>
          <a:latin typeface="Calibri" pitchFamily="34" charset="0"/>
        </a:defRPr>
      </a:lvl6pPr>
      <a:lvl7pPr marL="912695" algn="ctr" rtl="0" fontAlgn="base">
        <a:spcBef>
          <a:spcPct val="0"/>
        </a:spcBef>
        <a:spcAft>
          <a:spcPct val="0"/>
        </a:spcAft>
        <a:defRPr sz="4400">
          <a:solidFill>
            <a:schemeClr val="tx1"/>
          </a:solidFill>
          <a:latin typeface="Calibri" pitchFamily="34" charset="0"/>
        </a:defRPr>
      </a:lvl7pPr>
      <a:lvl8pPr marL="1369044" algn="ctr" rtl="0" fontAlgn="base">
        <a:spcBef>
          <a:spcPct val="0"/>
        </a:spcBef>
        <a:spcAft>
          <a:spcPct val="0"/>
        </a:spcAft>
        <a:defRPr sz="4400">
          <a:solidFill>
            <a:schemeClr val="tx1"/>
          </a:solidFill>
          <a:latin typeface="Calibri" pitchFamily="34" charset="0"/>
        </a:defRPr>
      </a:lvl8pPr>
      <a:lvl9pPr marL="1825391" algn="ctr" rtl="0" fontAlgn="base">
        <a:spcBef>
          <a:spcPct val="0"/>
        </a:spcBef>
        <a:spcAft>
          <a:spcPct val="0"/>
        </a:spcAft>
        <a:defRPr sz="4400">
          <a:solidFill>
            <a:schemeClr val="tx1"/>
          </a:solidFill>
          <a:latin typeface="Calibri" pitchFamily="34" charset="0"/>
        </a:defRPr>
      </a:lvl9pPr>
    </p:titleStyle>
    <p:bodyStyle>
      <a:lvl1pPr marL="342260" indent="-342260" algn="l"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1565" indent="-285219" algn="l" rtl="0" fontAlgn="base">
        <a:spcBef>
          <a:spcPct val="20000"/>
        </a:spcBef>
        <a:spcAft>
          <a:spcPct val="0"/>
        </a:spcAft>
        <a:buFont typeface="Arial" pitchFamily="34" charset="0"/>
        <a:buChar char="–"/>
        <a:defRPr sz="2800">
          <a:solidFill>
            <a:schemeClr val="tx1"/>
          </a:solidFill>
          <a:latin typeface="+mn-lt"/>
        </a:defRPr>
      </a:lvl2pPr>
      <a:lvl3pPr marL="1140871" indent="-228174" algn="l" rtl="0" fontAlgn="base">
        <a:spcBef>
          <a:spcPct val="20000"/>
        </a:spcBef>
        <a:spcAft>
          <a:spcPct val="0"/>
        </a:spcAft>
        <a:buFont typeface="Arial" pitchFamily="34" charset="0"/>
        <a:buChar char="•"/>
        <a:defRPr sz="2400">
          <a:solidFill>
            <a:schemeClr val="tx1"/>
          </a:solidFill>
          <a:latin typeface="+mn-lt"/>
        </a:defRPr>
      </a:lvl3pPr>
      <a:lvl4pPr marL="1597214" indent="-228174" algn="l" rtl="0" fontAlgn="base">
        <a:spcBef>
          <a:spcPct val="20000"/>
        </a:spcBef>
        <a:spcAft>
          <a:spcPct val="0"/>
        </a:spcAft>
        <a:buFont typeface="Arial" pitchFamily="34" charset="0"/>
        <a:buChar char="–"/>
        <a:defRPr sz="2000">
          <a:solidFill>
            <a:schemeClr val="tx1"/>
          </a:solidFill>
          <a:latin typeface="+mn-lt"/>
        </a:defRPr>
      </a:lvl4pPr>
      <a:lvl5pPr marL="2053565" indent="-228174" algn="l" rtl="0" fontAlgn="base">
        <a:spcBef>
          <a:spcPct val="20000"/>
        </a:spcBef>
        <a:spcAft>
          <a:spcPct val="0"/>
        </a:spcAft>
        <a:buFont typeface="Arial" pitchFamily="34" charset="0"/>
        <a:buChar char="»"/>
        <a:defRPr sz="2000">
          <a:solidFill>
            <a:schemeClr val="tx1"/>
          </a:solidFill>
          <a:latin typeface="+mn-lt"/>
        </a:defRPr>
      </a:lvl5pPr>
      <a:lvl6pPr marL="2509912" indent="-228174" algn="l" rtl="0" fontAlgn="base">
        <a:spcBef>
          <a:spcPct val="20000"/>
        </a:spcBef>
        <a:spcAft>
          <a:spcPct val="0"/>
        </a:spcAft>
        <a:buFont typeface="Arial" pitchFamily="34" charset="0"/>
        <a:buChar char="»"/>
        <a:defRPr sz="2000">
          <a:solidFill>
            <a:schemeClr val="tx1"/>
          </a:solidFill>
          <a:latin typeface="+mn-lt"/>
        </a:defRPr>
      </a:lvl6pPr>
      <a:lvl7pPr marL="2966261" indent="-228174" algn="l" rtl="0" fontAlgn="base">
        <a:spcBef>
          <a:spcPct val="20000"/>
        </a:spcBef>
        <a:spcAft>
          <a:spcPct val="0"/>
        </a:spcAft>
        <a:buFont typeface="Arial" pitchFamily="34" charset="0"/>
        <a:buChar char="»"/>
        <a:defRPr sz="2000">
          <a:solidFill>
            <a:schemeClr val="tx1"/>
          </a:solidFill>
          <a:latin typeface="+mn-lt"/>
        </a:defRPr>
      </a:lvl7pPr>
      <a:lvl8pPr marL="3422608" indent="-228174" algn="l" rtl="0" fontAlgn="base">
        <a:spcBef>
          <a:spcPct val="20000"/>
        </a:spcBef>
        <a:spcAft>
          <a:spcPct val="0"/>
        </a:spcAft>
        <a:buFont typeface="Arial" pitchFamily="34" charset="0"/>
        <a:buChar char="»"/>
        <a:defRPr sz="2000">
          <a:solidFill>
            <a:schemeClr val="tx1"/>
          </a:solidFill>
          <a:latin typeface="+mn-lt"/>
        </a:defRPr>
      </a:lvl8pPr>
      <a:lvl9pPr marL="3878955" indent="-228174"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2695" rtl="0" eaLnBrk="1" latinLnBrk="0" hangingPunct="1">
        <a:defRPr sz="1800" kern="1200">
          <a:solidFill>
            <a:schemeClr val="tx1"/>
          </a:solidFill>
          <a:latin typeface="+mn-lt"/>
          <a:ea typeface="+mn-ea"/>
          <a:cs typeface="+mn-cs"/>
        </a:defRPr>
      </a:lvl1pPr>
      <a:lvl2pPr marL="456347" algn="l" defTabSz="912695" rtl="0" eaLnBrk="1" latinLnBrk="0" hangingPunct="1">
        <a:defRPr sz="1800" kern="1200">
          <a:solidFill>
            <a:schemeClr val="tx1"/>
          </a:solidFill>
          <a:latin typeface="+mn-lt"/>
          <a:ea typeface="+mn-ea"/>
          <a:cs typeface="+mn-cs"/>
        </a:defRPr>
      </a:lvl2pPr>
      <a:lvl3pPr marL="912695" algn="l" defTabSz="912695" rtl="0" eaLnBrk="1" latinLnBrk="0" hangingPunct="1">
        <a:defRPr sz="1800" kern="1200">
          <a:solidFill>
            <a:schemeClr val="tx1"/>
          </a:solidFill>
          <a:latin typeface="+mn-lt"/>
          <a:ea typeface="+mn-ea"/>
          <a:cs typeface="+mn-cs"/>
        </a:defRPr>
      </a:lvl3pPr>
      <a:lvl4pPr marL="1369044" algn="l" defTabSz="912695" rtl="0" eaLnBrk="1" latinLnBrk="0" hangingPunct="1">
        <a:defRPr sz="1800" kern="1200">
          <a:solidFill>
            <a:schemeClr val="tx1"/>
          </a:solidFill>
          <a:latin typeface="+mn-lt"/>
          <a:ea typeface="+mn-ea"/>
          <a:cs typeface="+mn-cs"/>
        </a:defRPr>
      </a:lvl4pPr>
      <a:lvl5pPr marL="1825391" algn="l" defTabSz="912695" rtl="0" eaLnBrk="1" latinLnBrk="0" hangingPunct="1">
        <a:defRPr sz="1800" kern="1200">
          <a:solidFill>
            <a:schemeClr val="tx1"/>
          </a:solidFill>
          <a:latin typeface="+mn-lt"/>
          <a:ea typeface="+mn-ea"/>
          <a:cs typeface="+mn-cs"/>
        </a:defRPr>
      </a:lvl5pPr>
      <a:lvl6pPr marL="2281739" algn="l" defTabSz="912695" rtl="0" eaLnBrk="1" latinLnBrk="0" hangingPunct="1">
        <a:defRPr sz="1800" kern="1200">
          <a:solidFill>
            <a:schemeClr val="tx1"/>
          </a:solidFill>
          <a:latin typeface="+mn-lt"/>
          <a:ea typeface="+mn-ea"/>
          <a:cs typeface="+mn-cs"/>
        </a:defRPr>
      </a:lvl6pPr>
      <a:lvl7pPr marL="2738086" algn="l" defTabSz="912695" rtl="0" eaLnBrk="1" latinLnBrk="0" hangingPunct="1">
        <a:defRPr sz="1800" kern="1200">
          <a:solidFill>
            <a:schemeClr val="tx1"/>
          </a:solidFill>
          <a:latin typeface="+mn-lt"/>
          <a:ea typeface="+mn-ea"/>
          <a:cs typeface="+mn-cs"/>
        </a:defRPr>
      </a:lvl7pPr>
      <a:lvl8pPr marL="3194426" algn="l" defTabSz="912695" rtl="0" eaLnBrk="1" latinLnBrk="0" hangingPunct="1">
        <a:defRPr sz="1800" kern="1200">
          <a:solidFill>
            <a:schemeClr val="tx1"/>
          </a:solidFill>
          <a:latin typeface="+mn-lt"/>
          <a:ea typeface="+mn-ea"/>
          <a:cs typeface="+mn-cs"/>
        </a:defRPr>
      </a:lvl8pPr>
      <a:lvl9pPr marL="3650779" algn="l" defTabSz="91269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6519" y="273352"/>
            <a:ext cx="8225171" cy="1142069"/>
          </a:xfrm>
          <a:prstGeom prst="rect">
            <a:avLst/>
          </a:prstGeom>
          <a:noFill/>
          <a:ln>
            <a:noFill/>
          </a:ln>
        </p:spPr>
        <p:txBody>
          <a:bodyPr vert="horz" lIns="0" tIns="0" rIns="0" bIns="0"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IN"/>
          </a:p>
        </p:txBody>
      </p:sp>
      <p:sp>
        <p:nvSpPr>
          <p:cNvPr id="3" name="Text Placeholder 2"/>
          <p:cNvSpPr txBox="1">
            <a:spLocks noGrp="1"/>
          </p:cNvSpPr>
          <p:nvPr>
            <p:ph type="body" idx="1"/>
          </p:nvPr>
        </p:nvSpPr>
        <p:spPr>
          <a:xfrm>
            <a:off x="456519" y="1603861"/>
            <a:ext cx="8225171" cy="3974872"/>
          </a:xfrm>
          <a:prstGeom prst="rect">
            <a:avLst/>
          </a:prstGeom>
          <a:noFill/>
          <a:ln>
            <a:noFill/>
          </a:ln>
        </p:spPr>
        <p:txBody>
          <a:bodyPr vert="horz" lIns="0" tIns="25471" rIns="0" bIns="0" anchor="t" anchorCtr="0" compatLnSpc="1"/>
          <a:lstStyle>
            <a:defPPr marL="342720" marR="0" lvl="0" indent="-342720" algn="l" rtl="0" hangingPunct="0">
              <a:lnSpc>
                <a:spcPct val="93000"/>
              </a:lnSpc>
              <a:spcBef>
                <a:spcPts val="0"/>
              </a:spcBef>
              <a:spcAft>
                <a:spcPts val="1423"/>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IN" sz="3200" b="0" i="0" u="none" strike="noStrike" cap="none" baseline="0">
                <a:ln>
                  <a:noFill/>
                </a:ln>
                <a:solidFill>
                  <a:srgbClr val="000000"/>
                </a:solidFill>
                <a:latin typeface="Arial" pitchFamily="18"/>
                <a:ea typeface="Microsoft YaHei" pitchFamily="2"/>
                <a:cs typeface="Microsoft YaHei" pitchFamily="2"/>
              </a:defRPr>
            </a:defPPr>
            <a:lvl1pPr marL="342720" marR="0" lvl="0" indent="-342720" algn="l" rtl="0" hangingPunct="0">
              <a:lnSpc>
                <a:spcPct val="93000"/>
              </a:lnSpc>
              <a:spcBef>
                <a:spcPts val="0"/>
              </a:spcBef>
              <a:spcAft>
                <a:spcPts val="1423"/>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IN" sz="3200" b="0" i="0" u="none" strike="noStrike" cap="none" baseline="0">
                <a:ln>
                  <a:noFill/>
                </a:ln>
                <a:solidFill>
                  <a:srgbClr val="000000"/>
                </a:solidFill>
                <a:latin typeface="Arial" pitchFamily="18"/>
                <a:ea typeface="Microsoft YaHei" pitchFamily="2"/>
                <a:cs typeface="Microsoft YaHei" pitchFamily="2"/>
              </a:defRPr>
            </a:lvl1pPr>
            <a:lvl2pPr marL="742680" marR="0" lvl="1" indent="-285480" algn="l" rtl="0" hangingPunct="0">
              <a:lnSpc>
                <a:spcPct val="93000"/>
              </a:lnSpc>
              <a:spcBef>
                <a:spcPts val="0"/>
              </a:spcBef>
              <a:spcAft>
                <a:spcPts val="1137"/>
              </a:spcAft>
              <a:buClr>
                <a:srgbClr val="000000"/>
              </a:buClr>
              <a:buSzPct val="100000"/>
              <a:buFont typeface="Times New Roman" pitchFamily="18"/>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en-IN" sz="2800" b="0" i="0" u="none" strike="noStrike" cap="none" baseline="0">
                <a:ln>
                  <a:noFill/>
                </a:ln>
                <a:solidFill>
                  <a:srgbClr val="000000"/>
                </a:solidFill>
                <a:latin typeface="Arial" pitchFamily="18"/>
                <a:ea typeface="Microsoft YaHei" pitchFamily="2"/>
                <a:cs typeface="Microsoft YaHei" pitchFamily="2"/>
              </a:defRPr>
            </a:lvl2pPr>
            <a:lvl3pPr marL="1143000" marR="0" lvl="2" indent="-228600" algn="l" rtl="0" hangingPunct="0">
              <a:lnSpc>
                <a:spcPct val="93000"/>
              </a:lnSpc>
              <a:spcBef>
                <a:spcPts val="0"/>
              </a:spcBef>
              <a:spcAft>
                <a:spcPts val="848"/>
              </a:spcAft>
              <a:buClr>
                <a:srgbClr val="000000"/>
              </a:buClr>
              <a:buSzPct val="100000"/>
              <a:buFont typeface="Times New Roman" pitchFamily="18"/>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en-IN" sz="2400" b="0" i="0" u="none" strike="noStrike" cap="none" baseline="0">
                <a:ln>
                  <a:noFill/>
                </a:ln>
                <a:solidFill>
                  <a:srgbClr val="000000"/>
                </a:solidFill>
                <a:latin typeface="Arial" pitchFamily="18"/>
                <a:ea typeface="Microsoft YaHei" pitchFamily="2"/>
                <a:cs typeface="Microsoft YaHei" pitchFamily="2"/>
              </a:defRPr>
            </a:lvl3pPr>
            <a:lvl4pPr marL="1600199" marR="0" lvl="3" indent="-228600" algn="l" rtl="0" hangingPunct="0">
              <a:lnSpc>
                <a:spcPct val="93000"/>
              </a:lnSpc>
              <a:spcBef>
                <a:spcPts val="0"/>
              </a:spcBef>
              <a:spcAft>
                <a:spcPts val="573"/>
              </a:spcAft>
              <a:buClr>
                <a:srgbClr val="000000"/>
              </a:buClr>
              <a:buSzPct val="100000"/>
              <a:buFont typeface="Times New Roman" pitchFamily="18"/>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en-IN" sz="2000" b="0" i="0" u="none" strike="noStrike" cap="none" baseline="0">
                <a:ln>
                  <a:noFill/>
                </a:ln>
                <a:solidFill>
                  <a:srgbClr val="000000"/>
                </a:solidFill>
                <a:latin typeface="Arial" pitchFamily="18"/>
                <a:ea typeface="Microsoft YaHei" pitchFamily="2"/>
                <a:cs typeface="Microsoft YaHei" pitchFamily="2"/>
              </a:defRPr>
            </a:lvl4pPr>
            <a:lvl5pPr marL="2057400" marR="0" lvl="4"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5pPr>
            <a:lvl6pPr marL="2057400" marR="0" lvl="5"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6pPr>
            <a:lvl7pPr marL="2057400" marR="0" lvl="6"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7pPr>
            <a:lvl8pPr marL="2057400" marR="0" lvl="7"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8pPr>
            <a:lvl9pPr marL="2057400" marR="0" lvl="8"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txBox="1">
            <a:spLocks noGrp="1"/>
          </p:cNvSpPr>
          <p:nvPr>
            <p:ph type="dt" sz="half" idx="2"/>
          </p:nvPr>
        </p:nvSpPr>
        <p:spPr>
          <a:xfrm>
            <a:off x="456192" y="6247253"/>
            <a:ext cx="2126828"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fontAlgn="auto"/>
            <a:endParaRPr/>
          </a:p>
        </p:txBody>
      </p:sp>
      <p:sp>
        <p:nvSpPr>
          <p:cNvPr id="5" name="Footer Placeholder 4"/>
          <p:cNvSpPr txBox="1">
            <a:spLocks noGrp="1"/>
          </p:cNvSpPr>
          <p:nvPr>
            <p:ph type="ftr" sz="quarter" idx="3"/>
          </p:nvPr>
        </p:nvSpPr>
        <p:spPr>
          <a:xfrm>
            <a:off x="3127707" y="6247253"/>
            <a:ext cx="2895856"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fontAlgn="auto"/>
            <a:endParaRPr/>
          </a:p>
        </p:txBody>
      </p:sp>
      <p:sp>
        <p:nvSpPr>
          <p:cNvPr id="6" name="Slide Number Placeholder 5"/>
          <p:cNvSpPr txBox="1">
            <a:spLocks noGrp="1"/>
          </p:cNvSpPr>
          <p:nvPr>
            <p:ph type="sldNum" sz="quarter" idx="4"/>
          </p:nvPr>
        </p:nvSpPr>
        <p:spPr>
          <a:xfrm>
            <a:off x="6554535" y="6247253"/>
            <a:ext cx="2126828"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fontAlgn="auto"/>
            <a:fld id="{FEBF097A-B13D-47BA-BC2C-39F1313922D8}" type="slidenum">
              <a:rPr/>
              <a:pPr defTabSz="829452" fontAlgn="auto"/>
              <a:t>‹#›</a:t>
            </a:fld>
            <a:endParaRPr/>
          </a:p>
        </p:txBody>
      </p:sp>
    </p:spTree>
    <p:extLst>
      <p:ext uri="{BB962C8B-B14F-4D97-AF65-F5344CB8AC3E}">
        <p14:creationId xmlns:p14="http://schemas.microsoft.com/office/powerpoint/2010/main" val="19943653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txStyles>
    <p:titleStyle>
      <a:lvl1pPr marL="0" marR="0" indent="0" algn="ctr" rtl="0" hangingPunct="0">
        <a:lnSpc>
          <a:spcPct val="93000"/>
        </a:lnSpc>
        <a:spcBef>
          <a:spcPts val="0"/>
        </a:spcBef>
        <a:spcAft>
          <a:spcPts val="0"/>
        </a:spcAft>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4000" b="0" i="0" u="none" strike="noStrike" cap="none" baseline="0">
          <a:ln>
            <a:noFill/>
          </a:ln>
          <a:solidFill>
            <a:srgbClr val="000000"/>
          </a:solidFill>
          <a:latin typeface="Arial" pitchFamily="18"/>
          <a:ea typeface="Microsoft YaHei" pitchFamily="2"/>
        </a:defRPr>
      </a:lvl1pPr>
    </p:titleStyle>
    <p:bodyStyle>
      <a:lvl1pPr marL="310881" marR="0" indent="-310881" algn="l" rtl="0" hangingPunct="0">
        <a:lnSpc>
          <a:spcPct val="93000"/>
        </a:lnSpc>
        <a:spcBef>
          <a:spcPts val="0"/>
        </a:spcBef>
        <a:spcAft>
          <a:spcPts val="1291"/>
        </a:spcAft>
        <a:tabLst>
          <a:tab pos="310881" algn="l"/>
          <a:tab pos="407215" algn="l"/>
          <a:tab pos="814757" algn="l"/>
          <a:tab pos="1222299" algn="l"/>
          <a:tab pos="1629841" algn="l"/>
          <a:tab pos="2037383" algn="l"/>
          <a:tab pos="2444925" algn="l"/>
          <a:tab pos="2852467" algn="l"/>
          <a:tab pos="3260008" algn="l"/>
          <a:tab pos="3667550" algn="l"/>
          <a:tab pos="4075091" algn="l"/>
          <a:tab pos="4482308" algn="l"/>
          <a:tab pos="4889850" algn="l"/>
          <a:tab pos="5297391" algn="l"/>
          <a:tab pos="5704933" algn="l"/>
          <a:tab pos="6112474" algn="l"/>
          <a:tab pos="6520017" algn="l"/>
          <a:tab pos="6927558" algn="l"/>
          <a:tab pos="7335101" algn="l"/>
          <a:tab pos="7742643" algn="l"/>
          <a:tab pos="8150185" algn="l"/>
        </a:tabLst>
        <a:defRPr lang="en-IN" sz="2900" b="0" i="0" u="none" strike="noStrike" cap="none" baseline="0">
          <a:ln>
            <a:noFill/>
          </a:ln>
          <a:solidFill>
            <a:srgbClr val="000000"/>
          </a:solidFill>
          <a:latin typeface="Arial" pitchFamily="18"/>
          <a:ea typeface="Microsoft YaHei" pitchFamily="2"/>
        </a:defRPr>
      </a:lvl1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fontAlgn="auto">
              <a:spcBef>
                <a:spcPts val="0"/>
              </a:spcBef>
              <a:spcAft>
                <a:spcPts val="0"/>
              </a:spcAft>
            </a:pPr>
            <a:fld id="{D28C7160-CD8D-44C7-8F37-43F824F66C97}" type="datetimeFigureOut">
              <a:rPr lang="en-US" smtClean="0">
                <a:solidFill>
                  <a:prstClr val="black">
                    <a:tint val="75000"/>
                  </a:prstClr>
                </a:solidFill>
                <a:latin typeface="Calibri" panose="020F0502020204030204"/>
                <a:ea typeface="+mn-ea"/>
              </a:rPr>
              <a:pPr defTabSz="914400" fontAlgn="auto">
                <a:spcBef>
                  <a:spcPts val="0"/>
                </a:spcBef>
                <a:spcAft>
                  <a:spcPts val="0"/>
                </a:spcAft>
              </a:pPr>
              <a:t>4/5/16</a:t>
            </a:fld>
            <a:endParaRPr lang="en-US">
              <a:solidFill>
                <a:prstClr val="black">
                  <a:tint val="75000"/>
                </a:prstClr>
              </a:solidFill>
              <a:latin typeface="Calibri" panose="020F0502020204030204"/>
              <a:ea typeface="+mn-ea"/>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fontAlgn="auto">
              <a:spcBef>
                <a:spcPts val="0"/>
              </a:spcBef>
              <a:spcAft>
                <a:spcPts val="0"/>
              </a:spcAft>
            </a:pPr>
            <a:endParaRPr lang="en-US">
              <a:solidFill>
                <a:prstClr val="black">
                  <a:tint val="75000"/>
                </a:prstClr>
              </a:solidFill>
              <a:latin typeface="Calibri" panose="020F0502020204030204"/>
              <a:ea typeface="+mn-ea"/>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fontAlgn="auto">
              <a:spcBef>
                <a:spcPts val="0"/>
              </a:spcBef>
              <a:spcAft>
                <a:spcPts val="0"/>
              </a:spcAft>
            </a:pPr>
            <a:fld id="{27FD1950-4F74-469D-9138-F3EE39788C47}" type="slidenum">
              <a:rPr lang="en-US" smtClean="0">
                <a:solidFill>
                  <a:prstClr val="black">
                    <a:tint val="75000"/>
                  </a:prstClr>
                </a:solidFill>
                <a:latin typeface="Calibri" panose="020F0502020204030204"/>
                <a:ea typeface="+mn-ea"/>
              </a:rPr>
              <a:pPr defTabSz="914400" fontAlgn="auto">
                <a:spcBef>
                  <a:spcPts val="0"/>
                </a:spcBef>
                <a:spcAft>
                  <a:spcPts val="0"/>
                </a:spcAft>
              </a:pPr>
              <a:t>‹#›</a:t>
            </a:fld>
            <a:endParaRPr lang="en-US">
              <a:solidFill>
                <a:prstClr val="black">
                  <a:tint val="75000"/>
                </a:prstClr>
              </a:solidFill>
              <a:latin typeface="Calibri" panose="020F0502020204030204"/>
              <a:ea typeface="+mn-ea"/>
            </a:endParaRPr>
          </a:p>
        </p:txBody>
      </p:sp>
    </p:spTree>
    <p:extLst>
      <p:ext uri="{BB962C8B-B14F-4D97-AF65-F5344CB8AC3E}">
        <p14:creationId xmlns:p14="http://schemas.microsoft.com/office/powerpoint/2010/main" val="10217470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52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4400">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4400">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4400">
              <a:defRPr/>
            </a:pPr>
            <a:fld id="{0C873136-E254-49E1-8E44-C9E7F6610421}" type="slidenum">
              <a:rPr lang="en-US"/>
              <a:pPr defTabSz="914400">
                <a:defRPr/>
              </a:pPr>
              <a:t>‹#›</a:t>
            </a:fld>
            <a:endParaRPr lang="en-US"/>
          </a:p>
        </p:txBody>
      </p:sp>
    </p:spTree>
    <p:extLst>
      <p:ext uri="{BB962C8B-B14F-4D97-AF65-F5344CB8AC3E}">
        <p14:creationId xmlns:p14="http://schemas.microsoft.com/office/powerpoint/2010/main" val="34690046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a:solidFill>
            <a:schemeClr val="tx1"/>
          </a:solidFill>
          <a:latin typeface="+mn-lt"/>
        </a:defRPr>
      </a:lvl2pPr>
      <a:lvl3pPr marL="1143000" indent="-228600" algn="l" rtl="0" fontAlgn="base">
        <a:spcBef>
          <a:spcPct val="20000"/>
        </a:spcBef>
        <a:spcAft>
          <a:spcPct val="0"/>
        </a:spcAft>
        <a:buFont typeface="Arial" pitchFamily="34" charset="0"/>
        <a:buChar char="•"/>
        <a:defRPr sz="2400">
          <a:solidFill>
            <a:schemeClr val="tx1"/>
          </a:solidFill>
          <a:latin typeface="+mn-lt"/>
        </a:defRPr>
      </a:lvl3pPr>
      <a:lvl4pPr marL="1600200" indent="-228600" algn="l" rtl="0" fontAlgn="base">
        <a:spcBef>
          <a:spcPct val="20000"/>
        </a:spcBef>
        <a:spcAft>
          <a:spcPct val="0"/>
        </a:spcAft>
        <a:buFont typeface="Arial" pitchFamily="34" charset="0"/>
        <a:buChar char="–"/>
        <a:defRPr sz="2000">
          <a:solidFill>
            <a:schemeClr val="tx1"/>
          </a:solidFill>
          <a:latin typeface="+mn-lt"/>
        </a:defRPr>
      </a:lvl4pPr>
      <a:lvl5pPr marL="2057400" indent="-228600" algn="l" rtl="0" fontAlgn="base">
        <a:spcBef>
          <a:spcPct val="20000"/>
        </a:spcBef>
        <a:spcAft>
          <a:spcPct val="0"/>
        </a:spcAft>
        <a:buFont typeface="Arial" pitchFamily="34"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fld id="{497699E7-1709-4140-B112-5787B88D1071}" type="datetime1">
              <a:rPr lang="en-US" altLang="en-US"/>
              <a:pPr/>
              <a:t>4/5/16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C1D3B7A6-79F9-4A9B-A96C-9A86CEA74E64}" type="slidenum">
              <a:rPr lang="en-US" altLang="en-US"/>
              <a:pPr/>
              <a:t>‹#›</a:t>
            </a:fld>
            <a:endParaRPr lang="en-US" altLang="en-US"/>
          </a:p>
        </p:txBody>
      </p:sp>
    </p:spTree>
    <p:extLst>
      <p:ext uri="{BB962C8B-B14F-4D97-AF65-F5344CB8AC3E}">
        <p14:creationId xmlns:p14="http://schemas.microsoft.com/office/powerpoint/2010/main" val="242815876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pitchFamily="34" charset="-128"/>
        </a:defRPr>
      </a:lvl1pPr>
      <a:lvl2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pitchFamily="34" charset="-128"/>
        </a:defRPr>
      </a:lvl2pPr>
      <a:lvl3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pitchFamily="34" charset="-128"/>
        </a:defRPr>
      </a:lvl3pPr>
      <a:lvl4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pitchFamily="34" charset="-128"/>
        </a:defRPr>
      </a:lvl4pPr>
      <a:lvl5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MS PGothic" pitchFamily="34" charset="-128"/>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MS PGothic" pitchFamily="34"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a:endParaRPr lang="en-US" altLang="en-US">
              <a:solidFill>
                <a:srgbClr val="000000"/>
              </a:solidFill>
              <a:latin typeface="Arial" pitchFamily="34" charset="0"/>
              <a:ea typeface="+mn-ea"/>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a:endParaRPr lang="en-US" altLang="en-US">
              <a:solidFill>
                <a:srgbClr val="000000"/>
              </a:solidFill>
              <a:latin typeface="Arial" pitchFamily="34" charset="0"/>
              <a:ea typeface="+mn-ea"/>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a:fld id="{EE025CA1-4705-4928-AF03-036718C5E77C}" type="slidenum">
              <a:rPr lang="en-US" altLang="en-US">
                <a:solidFill>
                  <a:srgbClr val="000000"/>
                </a:solidFill>
                <a:latin typeface="Arial" pitchFamily="34" charset="0"/>
                <a:ea typeface="+mn-ea"/>
              </a:rPr>
              <a:pPr defTabSz="914400"/>
              <a:t>‹#›</a:t>
            </a:fld>
            <a:endParaRPr lang="en-US" altLang="en-US">
              <a:solidFill>
                <a:srgbClr val="000000"/>
              </a:solidFill>
              <a:latin typeface="Arial" pitchFamily="34" charset="0"/>
              <a:ea typeface="+mn-ea"/>
            </a:endParaRPr>
          </a:p>
        </p:txBody>
      </p:sp>
    </p:spTree>
    <p:extLst>
      <p:ext uri="{BB962C8B-B14F-4D97-AF65-F5344CB8AC3E}">
        <p14:creationId xmlns:p14="http://schemas.microsoft.com/office/powerpoint/2010/main" val="18536846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a:endParaRPr lang="en-US" altLang="en-US">
              <a:solidFill>
                <a:srgbClr val="000000"/>
              </a:solidFill>
              <a:latin typeface="Arial"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a:endParaRPr lang="en-US" altLang="en-US">
              <a:solidFill>
                <a:srgbClr val="000000"/>
              </a:solidFill>
              <a:latin typeface="Arial"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a:fld id="{EE025CA1-4705-4928-AF03-036718C5E77C}" type="slidenum">
              <a:rPr lang="en-US" altLang="en-US">
                <a:solidFill>
                  <a:srgbClr val="000000"/>
                </a:solidFill>
                <a:latin typeface="Arial" pitchFamily="34" charset="0"/>
              </a:rPr>
              <a:pPr defTabSz="914400"/>
              <a:t>‹#›</a:t>
            </a:fld>
            <a:endParaRPr lang="en-US" altLang="en-US">
              <a:solidFill>
                <a:srgbClr val="000000"/>
              </a:solidFill>
              <a:latin typeface="Arial" pitchFamily="34" charset="0"/>
            </a:endParaRPr>
          </a:p>
        </p:txBody>
      </p:sp>
    </p:spTree>
    <p:extLst>
      <p:ext uri="{BB962C8B-B14F-4D97-AF65-F5344CB8AC3E}">
        <p14:creationId xmlns:p14="http://schemas.microsoft.com/office/powerpoint/2010/main" val="138798100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48F6DEC-8DF8-6244-8D77-CAFFEBADE39D}" type="datetimeFigureOut">
              <a:rPr lang="en-US" smtClean="0">
                <a:solidFill>
                  <a:prstClr val="black">
                    <a:tint val="75000"/>
                  </a:prstClr>
                </a:solidFill>
                <a:latin typeface="Calibri"/>
                <a:ea typeface="+mn-ea"/>
              </a:rPr>
              <a:pPr fontAlgn="auto">
                <a:spcBef>
                  <a:spcPts val="0"/>
                </a:spcBef>
                <a:spcAft>
                  <a:spcPts val="0"/>
                </a:spcAft>
              </a:pPr>
              <a:t>4/5/16</a:t>
            </a:fld>
            <a:endParaRPr lang="en-US">
              <a:solidFill>
                <a:prstClr val="black">
                  <a:tint val="75000"/>
                </a:prstClr>
              </a:solidFill>
              <a:latin typeface="Calibri"/>
              <a:ea typeface="+mn-ea"/>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a typeface="+mn-ea"/>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22F45E1-B990-5D46-923E-3BB0465E5AA2}" type="slidenum">
              <a:rPr lang="en-US" smtClean="0">
                <a:solidFill>
                  <a:prstClr val="black">
                    <a:tint val="75000"/>
                  </a:prstClr>
                </a:solidFill>
                <a:latin typeface="Calibri"/>
                <a:ea typeface="+mn-ea"/>
              </a:rPr>
              <a:pPr fontAlgn="auto">
                <a:spcBef>
                  <a:spcPts val="0"/>
                </a:spcBef>
                <a:spcAft>
                  <a:spcPts val="0"/>
                </a:spcAft>
              </a:pPr>
              <a:t>‹#›</a:t>
            </a:fld>
            <a:endParaRPr lang="en-US">
              <a:solidFill>
                <a:prstClr val="black">
                  <a:tint val="75000"/>
                </a:prstClr>
              </a:solidFill>
              <a:latin typeface="Calibri"/>
              <a:ea typeface="+mn-ea"/>
            </a:endParaRPr>
          </a:p>
        </p:txBody>
      </p:sp>
    </p:spTree>
    <p:extLst>
      <p:ext uri="{BB962C8B-B14F-4D97-AF65-F5344CB8AC3E}">
        <p14:creationId xmlns:p14="http://schemas.microsoft.com/office/powerpoint/2010/main" val="3936760045"/>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51.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tiff"/><Relationship Id="rId5" Type="http://schemas.openxmlformats.org/officeDocument/2006/relationships/image" Target="../media/image16.tiff"/><Relationship Id="rId6" Type="http://schemas.openxmlformats.org/officeDocument/2006/relationships/image" Target="../media/image17.tiff"/><Relationship Id="rId7" Type="http://schemas.openxmlformats.org/officeDocument/2006/relationships/image" Target="../media/image18.tiff"/><Relationship Id="rId8" Type="http://schemas.openxmlformats.org/officeDocument/2006/relationships/image" Target="../media/image19.tiff"/><Relationship Id="rId9" Type="http://schemas.openxmlformats.org/officeDocument/2006/relationships/image" Target="../media/image20.tiff"/><Relationship Id="rId10" Type="http://schemas.openxmlformats.org/officeDocument/2006/relationships/image" Target="../media/image21.tiff"/><Relationship Id="rId11" Type="http://schemas.openxmlformats.org/officeDocument/2006/relationships/image" Target="../media/image22.jpeg"/><Relationship Id="rId1" Type="http://schemas.openxmlformats.org/officeDocument/2006/relationships/slideLayout" Target="../slideLayouts/slideLayout92.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1" Type="http://schemas.openxmlformats.org/officeDocument/2006/relationships/slideLayout" Target="../slideLayouts/slideLayout62.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9" Type="http://schemas.openxmlformats.org/officeDocument/2006/relationships/image" Target="../media/image37.png"/><Relationship Id="rId20" Type="http://schemas.openxmlformats.org/officeDocument/2006/relationships/image" Target="../media/image48.png"/><Relationship Id="rId21" Type="http://schemas.openxmlformats.org/officeDocument/2006/relationships/image" Target="../media/image49.png"/><Relationship Id="rId22" Type="http://schemas.openxmlformats.org/officeDocument/2006/relationships/image" Target="../media/image50.png"/><Relationship Id="rId23" Type="http://schemas.openxmlformats.org/officeDocument/2006/relationships/image" Target="../media/image51.png"/><Relationship Id="rId24" Type="http://schemas.openxmlformats.org/officeDocument/2006/relationships/image" Target="../media/image52.tiff"/><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png"/><Relationship Id="rId13" Type="http://schemas.openxmlformats.org/officeDocument/2006/relationships/image" Target="../media/image41.png"/><Relationship Id="rId14" Type="http://schemas.openxmlformats.org/officeDocument/2006/relationships/image" Target="../media/image42.png"/><Relationship Id="rId15" Type="http://schemas.openxmlformats.org/officeDocument/2006/relationships/image" Target="../media/image43.png"/><Relationship Id="rId16" Type="http://schemas.openxmlformats.org/officeDocument/2006/relationships/image" Target="../media/image44.png"/><Relationship Id="rId17" Type="http://schemas.openxmlformats.org/officeDocument/2006/relationships/image" Target="../media/image45.png"/><Relationship Id="rId18" Type="http://schemas.openxmlformats.org/officeDocument/2006/relationships/image" Target="../media/image46.png"/><Relationship Id="rId19" Type="http://schemas.openxmlformats.org/officeDocument/2006/relationships/image" Target="../media/image47.png"/><Relationship Id="rId1" Type="http://schemas.openxmlformats.org/officeDocument/2006/relationships/slideLayout" Target="../slideLayouts/slideLayout62.xml"/><Relationship Id="rId2" Type="http://schemas.openxmlformats.org/officeDocument/2006/relationships/notesSlide" Target="../notesSlides/notesSlide4.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s>
</file>

<file path=ppt/slides/_rels/slide35.xml.rels><?xml version="1.0" encoding="UTF-8" standalone="yes"?>
<Relationships xmlns="http://schemas.openxmlformats.org/package/2006/relationships"><Relationship Id="rId9" Type="http://schemas.openxmlformats.org/officeDocument/2006/relationships/image" Target="../media/image60.jpeg"/><Relationship Id="rId20" Type="http://schemas.openxmlformats.org/officeDocument/2006/relationships/image" Target="../media/image70.png"/><Relationship Id="rId10" Type="http://schemas.openxmlformats.org/officeDocument/2006/relationships/image" Target="../media/image61.jpeg"/><Relationship Id="rId11" Type="http://schemas.openxmlformats.org/officeDocument/2006/relationships/image" Target="../media/image62.png"/><Relationship Id="rId12" Type="http://schemas.openxmlformats.org/officeDocument/2006/relationships/image" Target="../media/image63.jpeg"/><Relationship Id="rId13" Type="http://schemas.openxmlformats.org/officeDocument/2006/relationships/image" Target="../media/image64.jpeg"/><Relationship Id="rId14" Type="http://schemas.openxmlformats.org/officeDocument/2006/relationships/image" Target="../media/image65.png"/><Relationship Id="rId15" Type="http://schemas.openxmlformats.org/officeDocument/2006/relationships/image" Target="../media/image66.jpeg"/><Relationship Id="rId16" Type="http://schemas.openxmlformats.org/officeDocument/2006/relationships/image" Target="../media/image67.jpeg"/><Relationship Id="rId17" Type="http://schemas.openxmlformats.org/officeDocument/2006/relationships/image" Target="../media/image68.png"/><Relationship Id="rId18" Type="http://schemas.openxmlformats.org/officeDocument/2006/relationships/image" Target="../media/image69.png"/><Relationship Id="rId19" Type="http://schemas.openxmlformats.org/officeDocument/2006/relationships/hyperlink" Target="bob%20nussbaum" TargetMode="External"/><Relationship Id="rId1" Type="http://schemas.openxmlformats.org/officeDocument/2006/relationships/slideLayout" Target="../slideLayouts/slideLayout62.xml"/><Relationship Id="rId2" Type="http://schemas.openxmlformats.org/officeDocument/2006/relationships/image" Target="../media/image53.jpe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6" Type="http://schemas.openxmlformats.org/officeDocument/2006/relationships/image" Target="../media/image57.jpeg"/><Relationship Id="rId7" Type="http://schemas.openxmlformats.org/officeDocument/2006/relationships/image" Target="../media/image58.jpeg"/><Relationship Id="rId8" Type="http://schemas.openxmlformats.org/officeDocument/2006/relationships/image" Target="../media/image5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xml"/></Relationships>
</file>

<file path=ppt/slides/_rels/slide37.xml.rels><?xml version="1.0" encoding="UTF-8" standalone="yes"?>
<Relationships xmlns="http://schemas.openxmlformats.org/package/2006/relationships"><Relationship Id="rId3" Type="http://schemas.openxmlformats.org/officeDocument/2006/relationships/image" Target="../media/image71.emf"/><Relationship Id="rId4" Type="http://schemas.openxmlformats.org/officeDocument/2006/relationships/image" Target="../media/image72.png"/><Relationship Id="rId5" Type="http://schemas.openxmlformats.org/officeDocument/2006/relationships/image" Target="../media/image73.png"/><Relationship Id="rId1" Type="http://schemas.openxmlformats.org/officeDocument/2006/relationships/slideLayout" Target="../slideLayouts/slideLayout62.xml"/><Relationship Id="rId2" Type="http://schemas.openxmlformats.org/officeDocument/2006/relationships/notesSlide" Target="../notesSlides/notesSlide6.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76.jpeg"/><Relationship Id="rId6" Type="http://schemas.openxmlformats.org/officeDocument/2006/relationships/image" Target="../media/image77.png"/><Relationship Id="rId1" Type="http://schemas.openxmlformats.org/officeDocument/2006/relationships/slideLayout" Target="../slideLayouts/slideLayout62.xml"/><Relationship Id="rId2" Type="http://schemas.openxmlformats.org/officeDocument/2006/relationships/notesSlide" Target="../notesSlides/notesSlide7.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82.png"/><Relationship Id="rId1" Type="http://schemas.openxmlformats.org/officeDocument/2006/relationships/slideLayout" Target="../slideLayouts/slideLayout62.xml"/><Relationship Id="rId2" Type="http://schemas.openxmlformats.org/officeDocument/2006/relationships/notesSlide" Target="../notesSlides/notesSlide8.xml"/></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1" Type="http://schemas.openxmlformats.org/officeDocument/2006/relationships/slideLayout" Target="../slideLayouts/slideLayout62.xml"/><Relationship Id="rId2" Type="http://schemas.openxmlformats.org/officeDocument/2006/relationships/notesSlide" Target="../notesSlides/notesSlide9.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90.png"/><Relationship Id="rId5" Type="http://schemas.openxmlformats.org/officeDocument/2006/relationships/image" Target="../media/image91.png"/><Relationship Id="rId6" Type="http://schemas.openxmlformats.org/officeDocument/2006/relationships/image" Target="../media/image92.png"/><Relationship Id="rId7" Type="http://schemas.openxmlformats.org/officeDocument/2006/relationships/image" Target="../media/image93.png"/><Relationship Id="rId8" Type="http://schemas.openxmlformats.org/officeDocument/2006/relationships/image" Target="../media/image94.png"/><Relationship Id="rId9" Type="http://schemas.openxmlformats.org/officeDocument/2006/relationships/image" Target="../media/image95.png"/><Relationship Id="rId10" Type="http://schemas.openxmlformats.org/officeDocument/2006/relationships/image" Target="../media/image96.png"/><Relationship Id="rId11" Type="http://schemas.openxmlformats.org/officeDocument/2006/relationships/image" Target="../media/image97.png"/><Relationship Id="rId1" Type="http://schemas.openxmlformats.org/officeDocument/2006/relationships/slideLayout" Target="../slideLayouts/slideLayout62.xml"/><Relationship Id="rId2" Type="http://schemas.openxmlformats.org/officeDocument/2006/relationships/notesSlide" Target="../notesSlides/notesSlide10.xml"/></Relationships>
</file>

<file path=ppt/slides/_rels/slide42.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png"/><Relationship Id="rId1" Type="http://schemas.openxmlformats.org/officeDocument/2006/relationships/slideLayout" Target="../slideLayouts/slideLayout62.xml"/><Relationship Id="rId2" Type="http://schemas.openxmlformats.org/officeDocument/2006/relationships/notesSlide" Target="../notesSlides/notesSlide11.xml"/></Relationships>
</file>

<file path=ppt/slides/_rels/slide43.xml.rels><?xml version="1.0" encoding="UTF-8" standalone="yes"?>
<Relationships xmlns="http://schemas.openxmlformats.org/package/2006/relationships"><Relationship Id="rId3" Type="http://schemas.openxmlformats.org/officeDocument/2006/relationships/image" Target="../media/image102.png"/><Relationship Id="rId4" Type="http://schemas.openxmlformats.org/officeDocument/2006/relationships/image" Target="../media/image39.png"/><Relationship Id="rId5" Type="http://schemas.openxmlformats.org/officeDocument/2006/relationships/image" Target="../media/image103.png"/><Relationship Id="rId6" Type="http://schemas.openxmlformats.org/officeDocument/2006/relationships/image" Target="../media/image104.png"/><Relationship Id="rId7" Type="http://schemas.openxmlformats.org/officeDocument/2006/relationships/image" Target="../media/image105.png"/><Relationship Id="rId8" Type="http://schemas.openxmlformats.org/officeDocument/2006/relationships/image" Target="../media/image106.png"/><Relationship Id="rId1" Type="http://schemas.openxmlformats.org/officeDocument/2006/relationships/slideLayout" Target="../slideLayouts/slideLayout62.xml"/><Relationship Id="rId2" Type="http://schemas.openxmlformats.org/officeDocument/2006/relationships/notesSlide" Target="../notesSlides/notesSlide12.xml"/></Relationships>
</file>

<file path=ppt/slides/_rels/slide44.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109.png"/><Relationship Id="rId6" Type="http://schemas.openxmlformats.org/officeDocument/2006/relationships/image" Target="../media/image110.png"/><Relationship Id="rId7" Type="http://schemas.openxmlformats.org/officeDocument/2006/relationships/image" Target="../media/image111.png"/><Relationship Id="rId8" Type="http://schemas.openxmlformats.org/officeDocument/2006/relationships/image" Target="../media/image112.png"/><Relationship Id="rId9" Type="http://schemas.openxmlformats.org/officeDocument/2006/relationships/image" Target="../media/image113.png"/><Relationship Id="rId10" Type="http://schemas.openxmlformats.org/officeDocument/2006/relationships/image" Target="../media/image114.png"/><Relationship Id="rId1" Type="http://schemas.openxmlformats.org/officeDocument/2006/relationships/slideLayout" Target="../slideLayouts/slideLayout62.xml"/><Relationship Id="rId2" Type="http://schemas.openxmlformats.org/officeDocument/2006/relationships/notesSlide" Target="../notesSlides/notesSlide13.xml"/></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4" Type="http://schemas.openxmlformats.org/officeDocument/2006/relationships/image" Target="../media/image41.png"/><Relationship Id="rId5" Type="http://schemas.openxmlformats.org/officeDocument/2006/relationships/image" Target="../media/image116.png"/><Relationship Id="rId6" Type="http://schemas.openxmlformats.org/officeDocument/2006/relationships/image" Target="../media/image117.png"/><Relationship Id="rId7" Type="http://schemas.openxmlformats.org/officeDocument/2006/relationships/image" Target="../media/image118.png"/><Relationship Id="rId8" Type="http://schemas.openxmlformats.org/officeDocument/2006/relationships/image" Target="../media/image119.png"/><Relationship Id="rId9" Type="http://schemas.openxmlformats.org/officeDocument/2006/relationships/image" Target="../media/image120.png"/><Relationship Id="rId1" Type="http://schemas.openxmlformats.org/officeDocument/2006/relationships/slideLayout" Target="../slideLayouts/slideLayout62.xml"/><Relationship Id="rId2" Type="http://schemas.openxmlformats.org/officeDocument/2006/relationships/notesSlide" Target="../notesSlides/notesSlide14.xml"/></Relationships>
</file>

<file path=ppt/slides/_rels/slide46.xml.rels><?xml version="1.0" encoding="UTF-8" standalone="yes"?>
<Relationships xmlns="http://schemas.openxmlformats.org/package/2006/relationships"><Relationship Id="rId3" Type="http://schemas.openxmlformats.org/officeDocument/2006/relationships/image" Target="../media/image121.png"/><Relationship Id="rId4" Type="http://schemas.openxmlformats.org/officeDocument/2006/relationships/image" Target="../media/image122.png"/><Relationship Id="rId5" Type="http://schemas.openxmlformats.org/officeDocument/2006/relationships/image" Target="../media/image123.png"/><Relationship Id="rId6" Type="http://schemas.openxmlformats.org/officeDocument/2006/relationships/image" Target="../media/image124.png"/><Relationship Id="rId1" Type="http://schemas.openxmlformats.org/officeDocument/2006/relationships/slideLayout" Target="../slideLayouts/slideLayout62.xml"/><Relationship Id="rId2" Type="http://schemas.openxmlformats.org/officeDocument/2006/relationships/notesSlide" Target="../notesSlides/notesSlide15.xml"/></Relationships>
</file>

<file path=ppt/slides/_rels/slide47.xml.rels><?xml version="1.0" encoding="UTF-8" standalone="yes"?>
<Relationships xmlns="http://schemas.openxmlformats.org/package/2006/relationships"><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27.png"/><Relationship Id="rId6" Type="http://schemas.openxmlformats.org/officeDocument/2006/relationships/image" Target="../media/image128.png"/><Relationship Id="rId7" Type="http://schemas.openxmlformats.org/officeDocument/2006/relationships/image" Target="../media/image129.png"/><Relationship Id="rId1" Type="http://schemas.openxmlformats.org/officeDocument/2006/relationships/slideLayout" Target="../slideLayouts/slideLayout62.xml"/><Relationship Id="rId2" Type="http://schemas.openxmlformats.org/officeDocument/2006/relationships/notesSlide" Target="../notesSlides/notesSlide16.xml"/></Relationships>
</file>

<file path=ppt/slides/_rels/slide48.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5" Type="http://schemas.openxmlformats.org/officeDocument/2006/relationships/image" Target="../media/image132.jpeg"/><Relationship Id="rId1" Type="http://schemas.openxmlformats.org/officeDocument/2006/relationships/slideLayout" Target="../slideLayouts/slideLayout62.xml"/><Relationship Id="rId2" Type="http://schemas.openxmlformats.org/officeDocument/2006/relationships/notesSlide" Target="../notesSlides/notesSlide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0" Type="http://schemas.openxmlformats.org/officeDocument/2006/relationships/image" Target="../media/image142.png"/><Relationship Id="rId21" Type="http://schemas.openxmlformats.org/officeDocument/2006/relationships/image" Target="../media/image143.jpeg"/><Relationship Id="rId22" Type="http://schemas.openxmlformats.org/officeDocument/2006/relationships/image" Target="../media/image144.jpeg"/><Relationship Id="rId23" Type="http://schemas.openxmlformats.org/officeDocument/2006/relationships/image" Target="../media/image145.jpeg"/><Relationship Id="rId24" Type="http://schemas.openxmlformats.org/officeDocument/2006/relationships/image" Target="../media/image146.jpeg"/><Relationship Id="rId25" Type="http://schemas.openxmlformats.org/officeDocument/2006/relationships/image" Target="../media/image147.jpeg"/><Relationship Id="rId26" Type="http://schemas.openxmlformats.org/officeDocument/2006/relationships/image" Target="../media/image148.jpeg"/><Relationship Id="rId27" Type="http://schemas.openxmlformats.org/officeDocument/2006/relationships/image" Target="../media/image149.jpeg"/><Relationship Id="rId28" Type="http://schemas.openxmlformats.org/officeDocument/2006/relationships/image" Target="../media/image150.jpeg"/><Relationship Id="rId29" Type="http://schemas.openxmlformats.org/officeDocument/2006/relationships/image" Target="../media/image151.jpeg"/><Relationship Id="rId1" Type="http://schemas.openxmlformats.org/officeDocument/2006/relationships/slideLayout" Target="../slideLayouts/slideLayout7.xml"/><Relationship Id="rId2" Type="http://schemas.openxmlformats.org/officeDocument/2006/relationships/image" Target="../media/image53.jpeg"/><Relationship Id="rId3" Type="http://schemas.openxmlformats.org/officeDocument/2006/relationships/image" Target="../media/image54.jpeg"/><Relationship Id="rId4" Type="http://schemas.openxmlformats.org/officeDocument/2006/relationships/image" Target="../media/image133.jpeg"/><Relationship Id="rId5" Type="http://schemas.openxmlformats.org/officeDocument/2006/relationships/image" Target="../media/image56.jpeg"/><Relationship Id="rId30" Type="http://schemas.openxmlformats.org/officeDocument/2006/relationships/image" Target="../media/image152.jpeg"/><Relationship Id="rId31" Type="http://schemas.openxmlformats.org/officeDocument/2006/relationships/image" Target="../media/image153.png"/><Relationship Id="rId32" Type="http://schemas.openxmlformats.org/officeDocument/2006/relationships/image" Target="../media/image154.jpeg"/><Relationship Id="rId9" Type="http://schemas.openxmlformats.org/officeDocument/2006/relationships/image" Target="../media/image135.jpeg"/><Relationship Id="rId6" Type="http://schemas.openxmlformats.org/officeDocument/2006/relationships/image" Target="../media/image57.jpeg"/><Relationship Id="rId7" Type="http://schemas.openxmlformats.org/officeDocument/2006/relationships/image" Target="../media/image134.jpeg"/><Relationship Id="rId8" Type="http://schemas.openxmlformats.org/officeDocument/2006/relationships/image" Target="../media/image59.jpeg"/><Relationship Id="rId33" Type="http://schemas.openxmlformats.org/officeDocument/2006/relationships/image" Target="../media/image155.jpeg"/><Relationship Id="rId34" Type="http://schemas.openxmlformats.org/officeDocument/2006/relationships/image" Target="../media/image156.jpeg"/><Relationship Id="rId35" Type="http://schemas.openxmlformats.org/officeDocument/2006/relationships/image" Target="../media/image157.png"/><Relationship Id="rId36" Type="http://schemas.openxmlformats.org/officeDocument/2006/relationships/image" Target="../media/image68.png"/><Relationship Id="rId10" Type="http://schemas.openxmlformats.org/officeDocument/2006/relationships/image" Target="../media/image136.jpeg"/><Relationship Id="rId11" Type="http://schemas.openxmlformats.org/officeDocument/2006/relationships/image" Target="../media/image62.png"/><Relationship Id="rId12" Type="http://schemas.openxmlformats.org/officeDocument/2006/relationships/image" Target="../media/image137.jpeg"/><Relationship Id="rId13" Type="http://schemas.openxmlformats.org/officeDocument/2006/relationships/image" Target="../media/image138.jpeg"/><Relationship Id="rId14" Type="http://schemas.openxmlformats.org/officeDocument/2006/relationships/image" Target="../media/image64.jpeg"/><Relationship Id="rId15" Type="http://schemas.openxmlformats.org/officeDocument/2006/relationships/image" Target="../media/image139.jpeg"/><Relationship Id="rId16" Type="http://schemas.openxmlformats.org/officeDocument/2006/relationships/image" Target="../media/image140.png"/><Relationship Id="rId17" Type="http://schemas.openxmlformats.org/officeDocument/2006/relationships/image" Target="../media/image66.jpeg"/><Relationship Id="rId18" Type="http://schemas.openxmlformats.org/officeDocument/2006/relationships/image" Target="../media/image141.jpeg"/><Relationship Id="rId19" Type="http://schemas.openxmlformats.org/officeDocument/2006/relationships/image" Target="../media/image67.jpeg"/><Relationship Id="rId37" Type="http://schemas.openxmlformats.org/officeDocument/2006/relationships/image" Target="../media/image158.png"/><Relationship Id="rId38" Type="http://schemas.openxmlformats.org/officeDocument/2006/relationships/image" Target="../media/image159.png"/><Relationship Id="rId39" Type="http://schemas.openxmlformats.org/officeDocument/2006/relationships/image" Target="../media/image160.png"/><Relationship Id="rId40" Type="http://schemas.openxmlformats.org/officeDocument/2006/relationships/image" Target="../media/image161.png"/><Relationship Id="rId41" Type="http://schemas.openxmlformats.org/officeDocument/2006/relationships/image" Target="../media/image162.png"/><Relationship Id="rId42" Type="http://schemas.openxmlformats.org/officeDocument/2006/relationships/image" Target="../media/image163.png"/><Relationship Id="rId43" Type="http://schemas.openxmlformats.org/officeDocument/2006/relationships/image" Target="../media/image164.png"/><Relationship Id="rId44" Type="http://schemas.openxmlformats.org/officeDocument/2006/relationships/image" Target="../media/image165.jpeg"/><Relationship Id="rId45" Type="http://schemas.openxmlformats.org/officeDocument/2006/relationships/image" Target="../media/image166.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_______</a:t>
            </a:r>
            <a:r>
              <a:rPr lang="en-US" altLang="en-US" sz="1800" i="1" dirty="0" smtClean="0">
                <a:solidFill>
                  <a:srgbClr val="FF3300"/>
                </a:solidFill>
              </a:rPr>
              <a:t>Steven E. Brenner</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solidFill>
                  <a:srgbClr val="000000"/>
                </a:solidFill>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a:endParaRPr lang="en-US">
                <a:solidFill>
                  <a:srgbClr val="0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435846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320040"/>
            <a:ext cx="3505200" cy="1143000"/>
          </a:xfrm>
        </p:spPr>
        <p:txBody>
          <a:bodyPr>
            <a:noAutofit/>
          </a:bodyPr>
          <a:lstStyle/>
          <a:p>
            <a:pPr algn="l"/>
            <a:r>
              <a:rPr lang="en-US" sz="1050" dirty="0" smtClean="0">
                <a:solidFill>
                  <a:srgbClr val="FF0000"/>
                </a:solidFill>
                <a:latin typeface="Arial Black" panose="020B0A04020102020204" pitchFamily="34" charset="0"/>
              </a:rPr>
              <a:t> </a:t>
            </a:r>
            <a:br>
              <a:rPr lang="en-US" sz="1050" dirty="0" smtClean="0">
                <a:solidFill>
                  <a:srgbClr val="FF0000"/>
                </a:solidFill>
                <a:latin typeface="Arial Black" panose="020B0A04020102020204" pitchFamily="34" charset="0"/>
              </a:rPr>
            </a:br>
            <a:r>
              <a:rPr lang="en-US" sz="2000" dirty="0" smtClean="0">
                <a:latin typeface="Arial Black" panose="020B0A04020102020204" pitchFamily="34" charset="0"/>
              </a:rPr>
              <a:t/>
            </a:r>
            <a:br>
              <a:rPr lang="en-US" sz="2000" dirty="0" smtClean="0">
                <a:latin typeface="Arial Black" panose="020B0A04020102020204" pitchFamily="34" charset="0"/>
              </a:rPr>
            </a:br>
            <a:r>
              <a:rPr lang="en-US" sz="6600" dirty="0" smtClean="0">
                <a:latin typeface="Arial Black" panose="020B0A04020102020204" pitchFamily="34" charset="0"/>
              </a:rPr>
              <a:t>CAGI 4</a:t>
            </a:r>
            <a:endParaRPr lang="en-US" sz="6000" dirty="0">
              <a:latin typeface="Arial Black" panose="020B0A04020102020204" pitchFamily="34" charset="0"/>
            </a:endParaRPr>
          </a:p>
        </p:txBody>
      </p:sp>
      <p:sp>
        <p:nvSpPr>
          <p:cNvPr id="4" name="TextBox 3"/>
          <p:cNvSpPr txBox="1"/>
          <p:nvPr/>
        </p:nvSpPr>
        <p:spPr>
          <a:xfrm>
            <a:off x="3970020" y="632043"/>
            <a:ext cx="4430523" cy="830997"/>
          </a:xfrm>
          <a:prstGeom prst="rect">
            <a:avLst/>
          </a:prstGeom>
          <a:noFill/>
        </p:spPr>
        <p:txBody>
          <a:bodyPr wrap="square" rtlCol="0">
            <a:spAutoFit/>
          </a:bodyPr>
          <a:lstStyle/>
          <a:p>
            <a:pPr defTabSz="914400" fontAlgn="auto">
              <a:spcBef>
                <a:spcPts val="0"/>
              </a:spcBef>
              <a:spcAft>
                <a:spcPts val="0"/>
              </a:spcAft>
            </a:pPr>
            <a:r>
              <a:rPr lang="en-US" sz="2400" b="1" dirty="0">
                <a:solidFill>
                  <a:srgbClr val="0070C0"/>
                </a:solidFill>
                <a:latin typeface="Arial" panose="020B0604020202020204" pitchFamily="34" charset="0"/>
                <a:ea typeface="+mn-ea"/>
                <a:cs typeface="Arial" panose="020B0604020202020204" pitchFamily="34" charset="0"/>
              </a:rPr>
              <a:t>The Fourth</a:t>
            </a:r>
          </a:p>
          <a:p>
            <a:pPr defTabSz="914400" fontAlgn="auto">
              <a:spcBef>
                <a:spcPts val="0"/>
              </a:spcBef>
              <a:spcAft>
                <a:spcPts val="0"/>
              </a:spcAft>
            </a:pPr>
            <a:r>
              <a:rPr lang="en-US" sz="2400" b="1" dirty="0">
                <a:solidFill>
                  <a:srgbClr val="0070C0"/>
                </a:solidFill>
                <a:latin typeface="Arial" panose="020B0604020202020204" pitchFamily="34" charset="0"/>
                <a:ea typeface="+mn-ea"/>
                <a:cs typeface="Arial" panose="020B0604020202020204" pitchFamily="34" charset="0"/>
              </a:rPr>
              <a:t>International </a:t>
            </a:r>
            <a:r>
              <a:rPr lang="en-US" sz="2400" b="1" dirty="0" smtClean="0">
                <a:solidFill>
                  <a:srgbClr val="0070C0"/>
                </a:solidFill>
                <a:latin typeface="Arial" panose="020B0604020202020204" pitchFamily="34" charset="0"/>
                <a:ea typeface="+mn-ea"/>
                <a:cs typeface="Arial" panose="020B0604020202020204" pitchFamily="34" charset="0"/>
              </a:rPr>
              <a:t>Conference</a:t>
            </a:r>
            <a:endParaRPr lang="en-US" sz="2400" b="1" dirty="0">
              <a:solidFill>
                <a:srgbClr val="0070C0"/>
              </a:solidFill>
              <a:latin typeface="Arial" panose="020B0604020202020204" pitchFamily="34" charset="0"/>
              <a:ea typeface="+mn-ea"/>
              <a:cs typeface="Arial" panose="020B0604020202020204" pitchFamily="34" charset="0"/>
            </a:endParaRPr>
          </a:p>
        </p:txBody>
      </p:sp>
      <p:sp>
        <p:nvSpPr>
          <p:cNvPr id="5" name="TextBox 4"/>
          <p:cNvSpPr txBox="1"/>
          <p:nvPr/>
        </p:nvSpPr>
        <p:spPr>
          <a:xfrm>
            <a:off x="655320" y="1447800"/>
            <a:ext cx="8763000" cy="461665"/>
          </a:xfrm>
          <a:prstGeom prst="rect">
            <a:avLst/>
          </a:prstGeom>
          <a:noFill/>
        </p:spPr>
        <p:txBody>
          <a:bodyPr wrap="square" rtlCol="0">
            <a:spAutoFit/>
          </a:bodyPr>
          <a:lstStyle/>
          <a:p>
            <a:pPr defTabSz="914400" fontAlgn="auto">
              <a:spcBef>
                <a:spcPts val="0"/>
              </a:spcBef>
              <a:spcAft>
                <a:spcPts val="0"/>
              </a:spcAft>
            </a:pPr>
            <a:r>
              <a:rPr lang="en-US" sz="2400" b="1" dirty="0">
                <a:solidFill>
                  <a:srgbClr val="0070C0"/>
                </a:solidFill>
                <a:latin typeface="Arial Black" panose="020B0A04020102020204" pitchFamily="34" charset="0"/>
                <a:ea typeface="+mn-ea"/>
                <a:cs typeface="Arial" panose="020B0604020202020204" pitchFamily="34" charset="0"/>
              </a:rPr>
              <a:t>Critical Assessment of Genome Interpretation</a:t>
            </a:r>
            <a:endParaRPr lang="en-US" sz="3000" b="1" dirty="0">
              <a:solidFill>
                <a:srgbClr val="0070C0"/>
              </a:solidFill>
              <a:latin typeface="Arial Black" panose="020B0A04020102020204" pitchFamily="34" charset="0"/>
              <a:ea typeface="+mn-ea"/>
              <a:cs typeface="Arial" panose="020B0604020202020204" pitchFamily="34" charset="0"/>
            </a:endParaRPr>
          </a:p>
        </p:txBody>
      </p:sp>
      <p:sp>
        <p:nvSpPr>
          <p:cNvPr id="3" name="TextBox 2"/>
          <p:cNvSpPr txBox="1"/>
          <p:nvPr/>
        </p:nvSpPr>
        <p:spPr>
          <a:xfrm>
            <a:off x="6004099" y="3779520"/>
            <a:ext cx="2223750" cy="2308324"/>
          </a:xfrm>
          <a:prstGeom prst="rect">
            <a:avLst/>
          </a:prstGeom>
          <a:noFill/>
        </p:spPr>
        <p:txBody>
          <a:bodyPr wrap="none" rtlCol="0">
            <a:spAutoFit/>
          </a:bodyPr>
          <a:lstStyle/>
          <a:p>
            <a:pPr algn="r"/>
            <a:r>
              <a:rPr lang="en-US" b="1" dirty="0" smtClean="0">
                <a:latin typeface="Arial" panose="020B0604020202020204" pitchFamily="34" charset="0"/>
                <a:cs typeface="Arial" panose="020B0604020202020204" pitchFamily="34" charset="0"/>
              </a:rPr>
              <a:t>Conference</a:t>
            </a:r>
          </a:p>
          <a:p>
            <a:pPr algn="r"/>
            <a:r>
              <a:rPr lang="en-US" b="1" dirty="0" smtClean="0">
                <a:latin typeface="Arial" panose="020B0604020202020204" pitchFamily="34" charset="0"/>
                <a:cs typeface="Arial" panose="020B0604020202020204" pitchFamily="34" charset="0"/>
              </a:rPr>
              <a:t>25 – 27 July 2016</a:t>
            </a:r>
          </a:p>
          <a:p>
            <a:pPr algn="r"/>
            <a:endParaRPr lang="en-US" b="1" dirty="0" smtClean="0">
              <a:latin typeface="Arial" panose="020B0604020202020204" pitchFamily="34" charset="0"/>
              <a:cs typeface="Arial" panose="020B0604020202020204" pitchFamily="34" charset="0"/>
            </a:endParaRPr>
          </a:p>
          <a:p>
            <a:pPr algn="r"/>
            <a:r>
              <a:rPr lang="en-US" b="1" dirty="0" smtClean="0">
                <a:latin typeface="Arial" panose="020B0604020202020204" pitchFamily="34" charset="0"/>
                <a:cs typeface="Arial" panose="020B0604020202020204" pitchFamily="34" charset="0"/>
              </a:rPr>
              <a:t>Byers Auditorium</a:t>
            </a:r>
          </a:p>
          <a:p>
            <a:pPr algn="r"/>
            <a:r>
              <a:rPr lang="en-US" b="1" dirty="0" smtClean="0">
                <a:latin typeface="Arial" panose="020B0604020202020204" pitchFamily="34" charset="0"/>
                <a:cs typeface="Arial" panose="020B0604020202020204" pitchFamily="34" charset="0"/>
              </a:rPr>
              <a:t>Genentech Hall</a:t>
            </a:r>
          </a:p>
          <a:p>
            <a:pPr algn="r"/>
            <a:r>
              <a:rPr lang="en-US" b="1" dirty="0" smtClean="0">
                <a:latin typeface="Arial" panose="020B0604020202020204" pitchFamily="34" charset="0"/>
                <a:cs typeface="Arial" panose="020B0604020202020204" pitchFamily="34" charset="0"/>
              </a:rPr>
              <a:t>UCSF Mission Bay</a:t>
            </a:r>
          </a:p>
          <a:p>
            <a:pPr algn="r"/>
            <a:r>
              <a:rPr lang="en-US" b="1" dirty="0" smtClean="0">
                <a:latin typeface="Arial" panose="020B0604020202020204" pitchFamily="34" charset="0"/>
                <a:cs typeface="Arial" panose="020B0604020202020204" pitchFamily="34" charset="0"/>
              </a:rPr>
              <a:t>San Francisco, CA</a:t>
            </a:r>
          </a:p>
          <a:p>
            <a:pPr algn="r"/>
            <a:r>
              <a:rPr lang="en-US" b="1" dirty="0" smtClean="0">
                <a:latin typeface="Arial" panose="020B0604020202020204" pitchFamily="34" charset="0"/>
                <a:cs typeface="Arial" panose="020B0604020202020204" pitchFamily="34" charset="0"/>
              </a:rPr>
              <a:t>USA</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4700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536700"/>
            <a:ext cx="85994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5"/>
          <p:cNvSpPr txBox="1">
            <a:spLocks noChangeArrowheads="1"/>
          </p:cNvSpPr>
          <p:nvPr/>
        </p:nvSpPr>
        <p:spPr bwMode="auto">
          <a:xfrm>
            <a:off x="2301875" y="4692650"/>
            <a:ext cx="66436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400" b="1">
                <a:latin typeface="Helvetica" pitchFamily="-84" charset="0"/>
              </a:rPr>
              <a:t>17 – 18 July 2013</a:t>
            </a:r>
          </a:p>
          <a:p>
            <a:pPr eaLnBrk="1" hangingPunct="1"/>
            <a:endParaRPr lang="en-US" altLang="en-US" sz="2400" b="1">
              <a:latin typeface="Helvetica" pitchFamily="-84" charset="0"/>
            </a:endParaRPr>
          </a:p>
          <a:p>
            <a:pPr eaLnBrk="1" hangingPunct="1"/>
            <a:r>
              <a:rPr lang="en-US" altLang="en-US" sz="2400" b="1">
                <a:latin typeface="Helvetica" pitchFamily="-84" charset="0"/>
              </a:rPr>
              <a:t>Max Planck Institute for Molecular Genetics</a:t>
            </a:r>
          </a:p>
          <a:p>
            <a:pPr eaLnBrk="1" hangingPunct="1"/>
            <a:r>
              <a:rPr lang="en-US" altLang="en-US" sz="2400" b="1">
                <a:latin typeface="Helvetica" pitchFamily="-84" charset="0"/>
              </a:rPr>
              <a:t>Berlin, Germany</a:t>
            </a:r>
          </a:p>
          <a:p>
            <a:pPr eaLnBrk="1" hangingPunct="1"/>
            <a:endParaRPr lang="en-US" altLang="en-US" sz="2400" b="1">
              <a:latin typeface="Helvetica" pitchFamily="-8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00500" y="122775"/>
            <a:ext cx="8029187" cy="6449675"/>
          </a:xfrm>
          <a:prstGeom prst="rect">
            <a:avLst/>
          </a:prstGeom>
        </p:spPr>
      </p:pic>
      <p:sp>
        <p:nvSpPr>
          <p:cNvPr id="3" name="TextBox 2"/>
          <p:cNvSpPr txBox="1"/>
          <p:nvPr/>
        </p:nvSpPr>
        <p:spPr>
          <a:xfrm rot="16200000">
            <a:off x="-2423777" y="2800720"/>
            <a:ext cx="6002221" cy="646331"/>
          </a:xfrm>
          <a:prstGeom prst="rect">
            <a:avLst/>
          </a:prstGeom>
          <a:noFill/>
        </p:spPr>
        <p:txBody>
          <a:bodyPr wrap="none" rtlCol="0">
            <a:spAutoFit/>
          </a:bodyPr>
          <a:lstStyle/>
          <a:p>
            <a:pPr defTabSz="914400" fontAlgn="auto">
              <a:spcBef>
                <a:spcPts val="0"/>
              </a:spcBef>
              <a:spcAft>
                <a:spcPts val="0"/>
              </a:spcAft>
            </a:pPr>
            <a:r>
              <a:rPr lang="en-US" dirty="0">
                <a:solidFill>
                  <a:prstClr val="black"/>
                </a:solidFill>
                <a:latin typeface="Calibri" panose="020F0502020204030204"/>
                <a:ea typeface="+mn-ea"/>
              </a:rPr>
              <a:t>People, Nucleotides, Residues, Transistors, Mb, Papers,  $, etc.</a:t>
            </a:r>
          </a:p>
          <a:p>
            <a:pPr algn="ctr" defTabSz="914400" fontAlgn="auto">
              <a:spcBef>
                <a:spcPts val="0"/>
              </a:spcBef>
              <a:spcAft>
                <a:spcPts val="0"/>
              </a:spcAft>
            </a:pPr>
            <a:r>
              <a:rPr lang="en-US" b="1" dirty="0">
                <a:solidFill>
                  <a:prstClr val="black"/>
                </a:solidFill>
                <a:latin typeface="Calibri" panose="020F0502020204030204"/>
                <a:ea typeface="+mn-ea"/>
              </a:rPr>
              <a:t>Logarithmic Scale</a:t>
            </a:r>
          </a:p>
        </p:txBody>
      </p:sp>
      <p:sp>
        <p:nvSpPr>
          <p:cNvPr id="4" name="TextBox 3"/>
          <p:cNvSpPr txBox="1"/>
          <p:nvPr/>
        </p:nvSpPr>
        <p:spPr>
          <a:xfrm>
            <a:off x="4447371" y="6488668"/>
            <a:ext cx="586507" cy="369332"/>
          </a:xfrm>
          <a:prstGeom prst="rect">
            <a:avLst/>
          </a:prstGeom>
          <a:noFill/>
        </p:spPr>
        <p:txBody>
          <a:bodyPr wrap="none" rtlCol="0">
            <a:spAutoFit/>
          </a:bodyPr>
          <a:lstStyle/>
          <a:p>
            <a:pPr defTabSz="914400" fontAlgn="auto">
              <a:spcBef>
                <a:spcPts val="0"/>
              </a:spcBef>
              <a:spcAft>
                <a:spcPts val="0"/>
              </a:spcAft>
            </a:pPr>
            <a:r>
              <a:rPr lang="en-US" dirty="0">
                <a:solidFill>
                  <a:prstClr val="black"/>
                </a:solidFill>
                <a:latin typeface="Calibri" panose="020F0502020204030204"/>
                <a:ea typeface="+mn-ea"/>
              </a:rPr>
              <a:t>Year</a:t>
            </a:r>
            <a:endParaRPr lang="en-US" b="1" dirty="0">
              <a:solidFill>
                <a:prstClr val="black"/>
              </a:solidFill>
              <a:latin typeface="Calibri" panose="020F0502020204030204"/>
              <a:ea typeface="+mn-ea"/>
            </a:endParaRPr>
          </a:p>
        </p:txBody>
      </p:sp>
      <p:grpSp>
        <p:nvGrpSpPr>
          <p:cNvPr id="6" name="Group 9"/>
          <p:cNvGrpSpPr>
            <a:grpSpLocks/>
          </p:cNvGrpSpPr>
          <p:nvPr/>
        </p:nvGrpSpPr>
        <p:grpSpPr bwMode="auto">
          <a:xfrm>
            <a:off x="0" y="0"/>
            <a:ext cx="9144000" cy="6858000"/>
            <a:chOff x="0" y="0"/>
            <a:chExt cx="5760" cy="4320"/>
          </a:xfrm>
        </p:grpSpPr>
        <p:sp>
          <p:nvSpPr>
            <p:cNvPr id="7"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8"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dirty="0">
                  <a:solidFill>
                    <a:srgbClr val="FF3300"/>
                  </a:solidFill>
                  <a:latin typeface="Arial" pitchFamily="34" charset="0"/>
                  <a:ea typeface="+mn-ea"/>
                </a:rPr>
                <a:t>No remix</a:t>
              </a:r>
            </a:p>
          </p:txBody>
        </p:sp>
      </p:grpSp>
    </p:spTree>
    <p:extLst>
      <p:ext uri="{BB962C8B-B14F-4D97-AF65-F5344CB8AC3E}">
        <p14:creationId xmlns:p14="http://schemas.microsoft.com/office/powerpoint/2010/main" val="298589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536957" y="1985383"/>
            <a:ext cx="5491535" cy="4411233"/>
          </a:xfrm>
          <a:prstGeom prst="rect">
            <a:avLst/>
          </a:prstGeom>
        </p:spPr>
      </p:pic>
      <p:sp>
        <p:nvSpPr>
          <p:cNvPr id="15" name="TextBox 14"/>
          <p:cNvSpPr txBox="1"/>
          <p:nvPr/>
        </p:nvSpPr>
        <p:spPr>
          <a:xfrm rot="16200000">
            <a:off x="-1998799" y="3774236"/>
            <a:ext cx="4509601" cy="512002"/>
          </a:xfrm>
          <a:prstGeom prst="rect">
            <a:avLst/>
          </a:prstGeom>
          <a:noFill/>
        </p:spPr>
        <p:txBody>
          <a:bodyPr wrap="none" rtlCol="0">
            <a:spAutoFit/>
          </a:bodyPr>
          <a:lstStyle/>
          <a:p>
            <a:pPr defTabSz="914400" fontAlgn="auto">
              <a:spcBef>
                <a:spcPts val="0"/>
              </a:spcBef>
              <a:spcAft>
                <a:spcPts val="0"/>
              </a:spcAft>
            </a:pPr>
            <a:r>
              <a:rPr lang="en-US" sz="1200" dirty="0">
                <a:solidFill>
                  <a:prstClr val="black"/>
                </a:solidFill>
                <a:latin typeface="Calibri" panose="020F0502020204030204"/>
                <a:ea typeface="+mn-ea"/>
              </a:rPr>
              <a:t>People, Nucleotides, Residues, Transistors, Mb, Papers,  $, etc.</a:t>
            </a:r>
          </a:p>
          <a:p>
            <a:pPr algn="ctr" defTabSz="914400" fontAlgn="auto">
              <a:spcBef>
                <a:spcPts val="0"/>
              </a:spcBef>
              <a:spcAft>
                <a:spcPts val="0"/>
              </a:spcAft>
            </a:pPr>
            <a:r>
              <a:rPr lang="en-US" sz="1200" b="1" dirty="0">
                <a:solidFill>
                  <a:prstClr val="black"/>
                </a:solidFill>
                <a:latin typeface="Calibri" panose="020F0502020204030204"/>
                <a:ea typeface="+mn-ea"/>
              </a:rPr>
              <a:t>Logarithmic Scale</a:t>
            </a:r>
          </a:p>
        </p:txBody>
      </p:sp>
      <p:sp>
        <p:nvSpPr>
          <p:cNvPr id="16" name="TextBox 15"/>
          <p:cNvSpPr txBox="1"/>
          <p:nvPr/>
        </p:nvSpPr>
        <p:spPr>
          <a:xfrm>
            <a:off x="3036802" y="6394622"/>
            <a:ext cx="553177" cy="341335"/>
          </a:xfrm>
          <a:prstGeom prst="rect">
            <a:avLst/>
          </a:prstGeom>
          <a:noFill/>
        </p:spPr>
        <p:txBody>
          <a:bodyPr wrap="none" rtlCol="0">
            <a:spAutoFit/>
          </a:bodyPr>
          <a:lstStyle/>
          <a:p>
            <a:pPr defTabSz="914400" fontAlgn="auto">
              <a:spcBef>
                <a:spcPts val="0"/>
              </a:spcBef>
              <a:spcAft>
                <a:spcPts val="0"/>
              </a:spcAft>
            </a:pPr>
            <a:r>
              <a:rPr lang="en-US" sz="1400" dirty="0">
                <a:solidFill>
                  <a:prstClr val="black"/>
                </a:solidFill>
                <a:latin typeface="Calibri" panose="020F0502020204030204"/>
                <a:ea typeface="+mn-ea"/>
              </a:rPr>
              <a:t>Year</a:t>
            </a:r>
            <a:endParaRPr lang="en-US" sz="1400" b="1" dirty="0">
              <a:solidFill>
                <a:prstClr val="black"/>
              </a:solidFill>
              <a:latin typeface="Calibri" panose="020F0502020204030204"/>
              <a:ea typeface="+mn-ea"/>
            </a:endParaRPr>
          </a:p>
        </p:txBody>
      </p:sp>
      <p:cxnSp>
        <p:nvCxnSpPr>
          <p:cNvPr id="6" name="Straight Connector 5"/>
          <p:cNvCxnSpPr/>
          <p:nvPr/>
        </p:nvCxnSpPr>
        <p:spPr>
          <a:xfrm flipH="1">
            <a:off x="2343484" y="4134678"/>
            <a:ext cx="606450" cy="26638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b="9723"/>
          <a:stretch>
            <a:fillRect/>
          </a:stretch>
        </p:blipFill>
        <p:spPr bwMode="auto">
          <a:xfrm>
            <a:off x="1066800" y="3726178"/>
            <a:ext cx="603950" cy="861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a:off x="1785649" y="3923607"/>
            <a:ext cx="838200" cy="233218"/>
          </a:xfrm>
          <a:prstGeom prst="straightConnector1">
            <a:avLst/>
          </a:prstGeom>
          <a:ln w="25400">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343486" y="1562769"/>
            <a:ext cx="6508588" cy="2838289"/>
          </a:xfrm>
          <a:prstGeom prst="line">
            <a:avLst/>
          </a:prstGeom>
          <a:ln w="44450">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0395284" y="2833547"/>
            <a:ext cx="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744591" y="1985383"/>
            <a:ext cx="1107483" cy="369332"/>
          </a:xfrm>
          <a:prstGeom prst="rect">
            <a:avLst/>
          </a:prstGeom>
          <a:noFill/>
        </p:spPr>
        <p:txBody>
          <a:bodyPr wrap="square" rtlCol="0">
            <a:spAutoFit/>
          </a:bodyPr>
          <a:lstStyle/>
          <a:p>
            <a:pPr defTabSz="914400" fontAlgn="auto">
              <a:spcBef>
                <a:spcPts val="0"/>
              </a:spcBef>
              <a:spcAft>
                <a:spcPts val="0"/>
              </a:spcAft>
            </a:pPr>
            <a:r>
              <a:rPr lang="en-US" dirty="0">
                <a:solidFill>
                  <a:prstClr val="black"/>
                </a:solidFill>
                <a:latin typeface="Calibri" panose="020F0502020204030204"/>
                <a:ea typeface="+mn-ea"/>
              </a:rPr>
              <a:t>Year 2040</a:t>
            </a:r>
          </a:p>
        </p:txBody>
      </p:sp>
      <p:sp>
        <p:nvSpPr>
          <p:cNvPr id="20" name="TextBox 19"/>
          <p:cNvSpPr txBox="1"/>
          <p:nvPr/>
        </p:nvSpPr>
        <p:spPr>
          <a:xfrm>
            <a:off x="7816495" y="1220078"/>
            <a:ext cx="907621" cy="369332"/>
          </a:xfrm>
          <a:prstGeom prst="rect">
            <a:avLst/>
          </a:prstGeom>
          <a:noFill/>
        </p:spPr>
        <p:txBody>
          <a:bodyPr wrap="square" rtlCol="0">
            <a:spAutoFit/>
          </a:bodyPr>
          <a:lstStyle/>
          <a:p>
            <a:pPr defTabSz="914400" fontAlgn="auto">
              <a:spcBef>
                <a:spcPts val="0"/>
              </a:spcBef>
              <a:spcAft>
                <a:spcPts val="0"/>
              </a:spcAft>
            </a:pPr>
            <a:r>
              <a:rPr lang="en-US" dirty="0">
                <a:solidFill>
                  <a:prstClr val="black"/>
                </a:solidFill>
                <a:latin typeface="Calibri" panose="020F0502020204030204"/>
                <a:ea typeface="+mn-ea"/>
              </a:rPr>
              <a:t>10</a:t>
            </a:r>
            <a:r>
              <a:rPr lang="en-US" baseline="30000" dirty="0">
                <a:solidFill>
                  <a:prstClr val="black"/>
                </a:solidFill>
                <a:latin typeface="Calibri" panose="020F0502020204030204"/>
                <a:ea typeface="+mn-ea"/>
              </a:rPr>
              <a:t>19 </a:t>
            </a:r>
            <a:r>
              <a:rPr lang="en-US" dirty="0" err="1">
                <a:solidFill>
                  <a:prstClr val="black"/>
                </a:solidFill>
                <a:latin typeface="Calibri" panose="020F0502020204030204"/>
                <a:ea typeface="+mn-ea"/>
              </a:rPr>
              <a:t>bp</a:t>
            </a:r>
            <a:r>
              <a:rPr lang="en-US" dirty="0">
                <a:solidFill>
                  <a:prstClr val="black"/>
                </a:solidFill>
                <a:latin typeface="Calibri" panose="020F0502020204030204"/>
                <a:ea typeface="+mn-ea"/>
              </a:rPr>
              <a:t> </a:t>
            </a:r>
          </a:p>
        </p:txBody>
      </p:sp>
      <p:grpSp>
        <p:nvGrpSpPr>
          <p:cNvPr id="12" name="Group 9"/>
          <p:cNvGrpSpPr>
            <a:grpSpLocks/>
          </p:cNvGrpSpPr>
          <p:nvPr/>
        </p:nvGrpSpPr>
        <p:grpSpPr bwMode="auto">
          <a:xfrm>
            <a:off x="0" y="0"/>
            <a:ext cx="9144000" cy="6858000"/>
            <a:chOff x="0" y="0"/>
            <a:chExt cx="5760" cy="4320"/>
          </a:xfrm>
        </p:grpSpPr>
        <p:sp>
          <p:nvSpPr>
            <p:cNvPr id="13"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17"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dirty="0">
                  <a:solidFill>
                    <a:srgbClr val="FF3300"/>
                  </a:solidFill>
                  <a:latin typeface="Arial" pitchFamily="34" charset="0"/>
                  <a:ea typeface="+mn-ea"/>
                </a:rPr>
                <a:t>No remix</a:t>
              </a:r>
            </a:p>
          </p:txBody>
        </p:sp>
      </p:grpSp>
    </p:spTree>
    <p:extLst>
      <p:ext uri="{BB962C8B-B14F-4D97-AF65-F5344CB8AC3E}">
        <p14:creationId xmlns:p14="http://schemas.microsoft.com/office/powerpoint/2010/main" val="42314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p:txBody>
          <a:bodyPr/>
          <a:lstStyle/>
          <a:p>
            <a:endParaRPr lang="en-US" altLang="en-US">
              <a:ea typeface="ＭＳ Ｐゴシック" pitchFamily="34" charset="-128"/>
            </a:endParaRPr>
          </a:p>
        </p:txBody>
      </p:sp>
      <p:pic>
        <p:nvPicPr>
          <p:cNvPr id="56323" name="Picture 4" descr="http://www.cdc.gov/nbslabbulletin/nbs_images/10_a.png"/>
          <p:cNvPicPr>
            <a:picLocks noChangeAspect="1" noChangeArrowheads="1"/>
          </p:cNvPicPr>
          <p:nvPr/>
        </p:nvPicPr>
        <p:blipFill rotWithShape="1">
          <a:blip r:embed="rId2">
            <a:extLst>
              <a:ext uri="{28A0092B-C50C-407E-A947-70E740481C1C}">
                <a14:useLocalDpi xmlns:a14="http://schemas.microsoft.com/office/drawing/2010/main" val="0"/>
              </a:ext>
            </a:extLst>
          </a:blip>
          <a:srcRect l="39239" t="36024" r="15033" b="3024"/>
          <a:stretch/>
        </p:blipFill>
        <p:spPr bwMode="auto">
          <a:xfrm>
            <a:off x="228600" y="325211"/>
            <a:ext cx="4310743" cy="451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Users\brenner\AppData\Local\Temp\cdph-header-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835299"/>
            <a:ext cx="2569029" cy="18826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brenner\Box Sync\NBSeq\Literature and Resources\NBS Images\20150512_1350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60756" y="228600"/>
            <a:ext cx="3962400" cy="2971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9234" y="5765884"/>
            <a:ext cx="1324402" cy="253916"/>
          </a:xfrm>
          <a:prstGeom prst="rect">
            <a:avLst/>
          </a:prstGeom>
        </p:spPr>
        <p:txBody>
          <a:bodyPr wrap="none">
            <a:spAutoFit/>
          </a:bodyPr>
          <a:lstStyle/>
          <a:p>
            <a:pPr defTabSz="914400" fontAlgn="auto">
              <a:spcBef>
                <a:spcPts val="0"/>
              </a:spcBef>
              <a:spcAft>
                <a:spcPts val="0"/>
              </a:spcAft>
            </a:pPr>
            <a:r>
              <a:rPr lang="en-US" sz="1050" dirty="0">
                <a:solidFill>
                  <a:srgbClr val="000000"/>
                </a:solidFill>
                <a:latin typeface="Times New Roman"/>
                <a:ea typeface="+mn-ea"/>
              </a:rPr>
              <a:t>Carol Fraser-Browne</a:t>
            </a:r>
          </a:p>
        </p:txBody>
      </p:sp>
      <p:pic>
        <p:nvPicPr>
          <p:cNvPr id="6147" name="Picture 3" descr="B:\NBSeq\Literature and Resources\NBS Images\Alan CDPH pics\Photo May 12, 14 45 5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99" t="9412" r="3712" b="9412"/>
          <a:stretch/>
        </p:blipFill>
        <p:spPr bwMode="auto">
          <a:xfrm>
            <a:off x="4945182" y="3234328"/>
            <a:ext cx="3977974" cy="260170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9"/>
          <p:cNvGrpSpPr>
            <a:grpSpLocks/>
          </p:cNvGrpSpPr>
          <p:nvPr/>
        </p:nvGrpSpPr>
        <p:grpSpPr bwMode="auto">
          <a:xfrm>
            <a:off x="0" y="0"/>
            <a:ext cx="9144000" cy="6858000"/>
            <a:chOff x="0" y="0"/>
            <a:chExt cx="5760" cy="4320"/>
          </a:xfrm>
        </p:grpSpPr>
        <p:sp>
          <p:nvSpPr>
            <p:cNvPr id="10"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11"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dirty="0">
                  <a:solidFill>
                    <a:srgbClr val="FF3300"/>
                  </a:solidFill>
                  <a:latin typeface="Arial" pitchFamily="34" charset="0"/>
                  <a:ea typeface="+mn-ea"/>
                </a:rPr>
                <a:t>No remix</a:t>
              </a:r>
            </a:p>
          </p:txBody>
        </p:sp>
      </p:grpSp>
    </p:spTree>
    <p:extLst>
      <p:ext uri="{BB962C8B-B14F-4D97-AF65-F5344CB8AC3E}">
        <p14:creationId xmlns:p14="http://schemas.microsoft.com/office/powerpoint/2010/main" val="1523529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838200"/>
          </a:xfrm>
        </p:spPr>
        <p:txBody>
          <a:bodyPr>
            <a:normAutofit/>
          </a:bodyPr>
          <a:lstStyle/>
          <a:p>
            <a:r>
              <a:rPr lang="en-US" sz="3200" b="1" dirty="0" smtClean="0">
                <a:latin typeface="Arial" panose="020B0604020202020204" pitchFamily="34" charset="0"/>
                <a:cs typeface="Arial" panose="020B0604020202020204" pitchFamily="34" charset="0"/>
              </a:rPr>
              <a:t>Some variant effect prediction methods</a:t>
            </a:r>
            <a:endParaRPr lang="en-US" sz="3200" b="1" dirty="0">
              <a:latin typeface="Arial" panose="020B0604020202020204" pitchFamily="34" charset="0"/>
              <a:cs typeface="Arial" panose="020B0604020202020204" pitchFamily="34" charset="0"/>
            </a:endParaRPr>
          </a:p>
        </p:txBody>
      </p:sp>
      <p:pic>
        <p:nvPicPr>
          <p:cNvPr id="3074" name="Picture 2" descr="B:\Proj\CAGI\Wordles\Wordles v02 sans serif\Wordle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 y="665610"/>
            <a:ext cx="8808720" cy="5658989"/>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6"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1557195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52425" y="190500"/>
            <a:ext cx="8229600" cy="792163"/>
          </a:xfrm>
        </p:spPr>
        <p:txBody>
          <a:bodyPr/>
          <a:lstStyle/>
          <a:p>
            <a:pPr eaLnBrk="1" hangingPunct="1"/>
            <a:r>
              <a:rPr lang="en-US" altLang="en-US" sz="3600" b="1" smtClean="0">
                <a:latin typeface="Arial" pitchFamily="34" charset="0"/>
              </a:rPr>
              <a:t>Goals of the CAGI experiment</a:t>
            </a:r>
          </a:p>
        </p:txBody>
      </p:sp>
      <p:sp>
        <p:nvSpPr>
          <p:cNvPr id="4099" name="Rectangle 3"/>
          <p:cNvSpPr>
            <a:spLocks noGrp="1" noChangeArrowheads="1"/>
          </p:cNvSpPr>
          <p:nvPr>
            <p:ph type="body" idx="4294967295"/>
          </p:nvPr>
        </p:nvSpPr>
        <p:spPr>
          <a:xfrm>
            <a:off x="341313" y="3408363"/>
            <a:ext cx="8778875" cy="3408362"/>
          </a:xfrm>
        </p:spPr>
        <p:txBody>
          <a:bodyPr/>
          <a:lstStyle/>
          <a:p>
            <a:pPr eaLnBrk="1" hangingPunct="1"/>
            <a:r>
              <a:rPr lang="en-US" altLang="en-US" smtClean="0">
                <a:latin typeface="Arial" pitchFamily="34" charset="0"/>
              </a:rPr>
              <a:t>Determine the state of the art</a:t>
            </a:r>
          </a:p>
          <a:p>
            <a:pPr eaLnBrk="1" hangingPunct="1"/>
            <a:r>
              <a:rPr lang="en-US" altLang="en-US" smtClean="0">
                <a:latin typeface="Arial" pitchFamily="34" charset="0"/>
              </a:rPr>
              <a:t>Identify progress and innovations</a:t>
            </a:r>
          </a:p>
          <a:p>
            <a:pPr eaLnBrk="1" hangingPunct="1"/>
            <a:r>
              <a:rPr lang="en-US" altLang="en-US" smtClean="0">
                <a:latin typeface="Arial" pitchFamily="34" charset="0"/>
              </a:rPr>
              <a:t>Reveal bottlenecks and guide future effort</a:t>
            </a:r>
          </a:p>
          <a:p>
            <a:pPr eaLnBrk="1" hangingPunct="1"/>
            <a:r>
              <a:rPr lang="en-US" altLang="en-US" smtClean="0">
                <a:latin typeface="Arial" pitchFamily="34" charset="0"/>
              </a:rPr>
              <a:t>Highlight new challenges</a:t>
            </a:r>
          </a:p>
          <a:p>
            <a:pPr eaLnBrk="1" hangingPunct="1"/>
            <a:r>
              <a:rPr lang="en-US" altLang="en-US" smtClean="0">
                <a:latin typeface="Arial" pitchFamily="34" charset="0"/>
              </a:rPr>
              <a:t>Collaboratively develop new approaches</a:t>
            </a:r>
          </a:p>
        </p:txBody>
      </p:sp>
      <p:pic>
        <p:nvPicPr>
          <p:cNvPr id="4100" name="Picture 3" descr="roa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63613"/>
            <a:ext cx="9144000"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6"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4"/>
          <p:cNvSpPr>
            <a:spLocks noGrp="1"/>
          </p:cNvSpPr>
          <p:nvPr>
            <p:ph type="title"/>
          </p:nvPr>
        </p:nvSpPr>
        <p:spPr>
          <a:xfrm>
            <a:off x="457200" y="274638"/>
            <a:ext cx="8229600" cy="625475"/>
          </a:xfrm>
        </p:spPr>
        <p:txBody>
          <a:bodyPr>
            <a:normAutofit fontScale="90000"/>
          </a:bodyPr>
          <a:lstStyle/>
          <a:p>
            <a:pPr eaLnBrk="1" hangingPunct="1">
              <a:defRPr/>
            </a:pPr>
            <a:r>
              <a:rPr lang="en-US" sz="4000" b="1" dirty="0" smtClean="0">
                <a:latin typeface="Arial" panose="020B0604020202020204" pitchFamily="34" charset="0"/>
                <a:ea typeface="ＭＳ Ｐゴシック" charset="-128"/>
                <a:cs typeface="Arial" panose="020B0604020202020204" pitchFamily="34" charset="0"/>
              </a:rPr>
              <a:t>CAGI 4 Stages</a:t>
            </a:r>
            <a:endParaRPr lang="en-US" sz="4000" b="1" dirty="0">
              <a:latin typeface="Arial" panose="020B0604020202020204" pitchFamily="34" charset="0"/>
              <a:ea typeface="ＭＳ Ｐゴシック" charset="-128"/>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5B7E457F-38DC-4B5A-A4F4-3A34436E3999}" type="slidenum">
              <a:rPr lang="en-US"/>
              <a:pPr>
                <a:defRPr/>
              </a:pPr>
              <a:t>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75727"/>
            <a:ext cx="8824955" cy="4215473"/>
          </a:xfrm>
          <a:prstGeom prst="rect">
            <a:avLst/>
          </a:prstGeom>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6"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58395786"/>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altLang="en-US" smtClean="0"/>
          </a:p>
        </p:txBody>
      </p:sp>
      <p:sp>
        <p:nvSpPr>
          <p:cNvPr id="5123" name="Content Placeholder 2"/>
          <p:cNvSpPr>
            <a:spLocks noGrp="1"/>
          </p:cNvSpPr>
          <p:nvPr>
            <p:ph idx="1"/>
          </p:nvPr>
        </p:nvSpPr>
        <p:spPr/>
        <p:txBody>
          <a:bodyPr/>
          <a:lstStyle/>
          <a:p>
            <a:endParaRPr lang="en-US" altLang="en-US" smtClean="0"/>
          </a:p>
        </p:txBody>
      </p:sp>
      <p:pic>
        <p:nvPicPr>
          <p:cNvPr id="51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4925" y="138113"/>
            <a:ext cx="6861175"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457200" y="66675"/>
            <a:ext cx="8229600" cy="1143000"/>
          </a:xfrm>
        </p:spPr>
        <p:txBody>
          <a:bodyPr/>
          <a:lstStyle/>
          <a:p>
            <a:pPr eaLnBrk="1" hangingPunct="1"/>
            <a:r>
              <a:rPr lang="en-US" altLang="en-US" b="1" smtClean="0">
                <a:latin typeface="Arial" pitchFamily="34" charset="0"/>
              </a:rPr>
              <a:t>Submissions for CAGI 4</a:t>
            </a:r>
          </a:p>
        </p:txBody>
      </p:sp>
      <p:sp>
        <p:nvSpPr>
          <p:cNvPr id="23554" name="Rectangle 3"/>
          <p:cNvSpPr>
            <a:spLocks noGrp="1" noChangeArrowheads="1"/>
          </p:cNvSpPr>
          <p:nvPr>
            <p:ph type="body" idx="1"/>
          </p:nvPr>
        </p:nvSpPr>
        <p:spPr>
          <a:xfrm>
            <a:off x="909638" y="1119188"/>
            <a:ext cx="7319962" cy="5265737"/>
          </a:xfrm>
        </p:spPr>
        <p:txBody>
          <a:bodyPr/>
          <a:lstStyle/>
          <a:p>
            <a:pPr eaLnBrk="1" hangingPunct="1">
              <a:lnSpc>
                <a:spcPct val="80000"/>
              </a:lnSpc>
              <a:buFontTx/>
              <a:buNone/>
            </a:pPr>
            <a:r>
              <a:rPr lang="en-US" altLang="en-US" sz="1800" b="1" dirty="0" smtClean="0">
                <a:latin typeface="Arial" pitchFamily="34" charset="0"/>
              </a:rPr>
              <a:t>2010:	108</a:t>
            </a:r>
            <a:r>
              <a:rPr lang="en-US" altLang="en-US" sz="1800" dirty="0" smtClean="0">
                <a:latin typeface="Arial" pitchFamily="34" charset="0"/>
              </a:rPr>
              <a:t> total submissions from </a:t>
            </a:r>
            <a:r>
              <a:rPr lang="en-US" altLang="en-US" sz="1800" b="1" dirty="0" smtClean="0">
                <a:latin typeface="Arial" pitchFamily="34" charset="0"/>
              </a:rPr>
              <a:t>17 </a:t>
            </a:r>
            <a:r>
              <a:rPr lang="en-US" altLang="en-US" sz="1800" dirty="0" smtClean="0">
                <a:latin typeface="Arial" pitchFamily="34" charset="0"/>
              </a:rPr>
              <a:t>groups</a:t>
            </a:r>
            <a:endParaRPr lang="en-US" altLang="en-US" sz="1800" b="1" dirty="0" smtClean="0">
              <a:latin typeface="Arial" pitchFamily="34" charset="0"/>
            </a:endParaRPr>
          </a:p>
          <a:p>
            <a:pPr eaLnBrk="1" hangingPunct="1">
              <a:lnSpc>
                <a:spcPct val="80000"/>
              </a:lnSpc>
              <a:buFontTx/>
              <a:buNone/>
            </a:pPr>
            <a:r>
              <a:rPr lang="en-US" altLang="en-US" sz="1800" b="1" dirty="0" smtClean="0">
                <a:latin typeface="Arial" pitchFamily="34" charset="0"/>
              </a:rPr>
              <a:t>2011: 	114 </a:t>
            </a:r>
            <a:r>
              <a:rPr lang="en-US" altLang="en-US" sz="1800" dirty="0" smtClean="0">
                <a:latin typeface="Arial" pitchFamily="34" charset="0"/>
              </a:rPr>
              <a:t>total submissions from </a:t>
            </a:r>
            <a:r>
              <a:rPr lang="en-US" altLang="en-US" sz="1800" b="1" dirty="0" smtClean="0">
                <a:latin typeface="Arial" pitchFamily="34" charset="0"/>
              </a:rPr>
              <a:t>21 </a:t>
            </a:r>
            <a:r>
              <a:rPr lang="en-US" altLang="en-US" sz="1800" dirty="0" smtClean="0">
                <a:latin typeface="Arial" pitchFamily="34" charset="0"/>
              </a:rPr>
              <a:t>groups</a:t>
            </a:r>
            <a:endParaRPr lang="en-US" altLang="en-US" sz="1800" b="1" dirty="0" smtClean="0">
              <a:latin typeface="Arial" pitchFamily="34" charset="0"/>
            </a:endParaRPr>
          </a:p>
          <a:p>
            <a:pPr eaLnBrk="1" hangingPunct="1">
              <a:lnSpc>
                <a:spcPct val="80000"/>
              </a:lnSpc>
              <a:buFontTx/>
              <a:buNone/>
            </a:pPr>
            <a:r>
              <a:rPr lang="en-US" altLang="en-US" sz="1800" b="1" dirty="0" smtClean="0">
                <a:latin typeface="Arial" pitchFamily="34" charset="0"/>
              </a:rPr>
              <a:t>2013: 	188</a:t>
            </a:r>
            <a:r>
              <a:rPr lang="en-US" altLang="en-US" sz="1800" dirty="0" smtClean="0">
                <a:latin typeface="Arial" pitchFamily="34" charset="0"/>
              </a:rPr>
              <a:t> total submissions from </a:t>
            </a:r>
            <a:r>
              <a:rPr lang="en-US" altLang="en-US" sz="1800" b="1" dirty="0" smtClean="0">
                <a:latin typeface="Arial" pitchFamily="34" charset="0"/>
              </a:rPr>
              <a:t>33</a:t>
            </a:r>
            <a:r>
              <a:rPr lang="en-US" altLang="en-US" sz="1800" dirty="0" smtClean="0">
                <a:latin typeface="Arial" pitchFamily="34" charset="0"/>
              </a:rPr>
              <a:t> groups</a:t>
            </a:r>
          </a:p>
          <a:p>
            <a:pPr eaLnBrk="1" hangingPunct="1">
              <a:lnSpc>
                <a:spcPct val="80000"/>
              </a:lnSpc>
              <a:buFont typeface="Arial" pitchFamily="34" charset="0"/>
              <a:buNone/>
            </a:pPr>
            <a:r>
              <a:rPr lang="en-US" altLang="en-US" sz="1800" b="1" dirty="0" smtClean="0">
                <a:latin typeface="Arial" pitchFamily="34" charset="0"/>
              </a:rPr>
              <a:t>CAGI 4: 	174</a:t>
            </a:r>
            <a:r>
              <a:rPr lang="en-US" altLang="en-US" sz="1800" dirty="0" smtClean="0">
                <a:latin typeface="Arial" pitchFamily="34" charset="0"/>
              </a:rPr>
              <a:t> total submissions from </a:t>
            </a:r>
            <a:r>
              <a:rPr lang="en-US" altLang="en-US" sz="1800" b="1" dirty="0" smtClean="0">
                <a:latin typeface="Arial" pitchFamily="34" charset="0"/>
              </a:rPr>
              <a:t>38</a:t>
            </a:r>
            <a:r>
              <a:rPr lang="en-US" altLang="en-US" sz="1800" dirty="0" smtClean="0">
                <a:latin typeface="Arial" pitchFamily="34" charset="0"/>
              </a:rPr>
              <a:t> groups</a:t>
            </a:r>
          </a:p>
          <a:p>
            <a:pPr eaLnBrk="1" hangingPunct="1">
              <a:lnSpc>
                <a:spcPct val="80000"/>
              </a:lnSpc>
              <a:buFontTx/>
              <a:buNone/>
            </a:pPr>
            <a:endParaRPr lang="en-US" altLang="en-US" sz="1800" dirty="0" smtClean="0">
              <a:latin typeface="Arial" pitchFamily="34" charset="0"/>
            </a:endParaRPr>
          </a:p>
          <a:p>
            <a:pPr eaLnBrk="1" hangingPunct="1">
              <a:lnSpc>
                <a:spcPct val="80000"/>
              </a:lnSpc>
              <a:buFontTx/>
              <a:buNone/>
            </a:pPr>
            <a:r>
              <a:rPr lang="en-US" altLang="en-US" sz="1800" b="1" dirty="0" smtClean="0">
                <a:latin typeface="Arial" pitchFamily="34" charset="0"/>
              </a:rPr>
              <a:t>2010: 	8 </a:t>
            </a:r>
            <a:r>
              <a:rPr lang="en-US" altLang="en-US" sz="1800" dirty="0" smtClean="0">
                <a:latin typeface="Arial" pitchFamily="34" charset="0"/>
              </a:rPr>
              <a:t>countries</a:t>
            </a:r>
          </a:p>
          <a:p>
            <a:pPr eaLnBrk="1" hangingPunct="1">
              <a:lnSpc>
                <a:spcPct val="80000"/>
              </a:lnSpc>
              <a:buFontTx/>
              <a:buNone/>
            </a:pPr>
            <a:r>
              <a:rPr lang="en-US" altLang="en-US" sz="1800" b="1" dirty="0" smtClean="0">
                <a:latin typeface="Arial" pitchFamily="34" charset="0"/>
              </a:rPr>
              <a:t>2011: 	16</a:t>
            </a:r>
            <a:r>
              <a:rPr lang="en-US" altLang="en-US" sz="1800" dirty="0" smtClean="0">
                <a:latin typeface="Arial" pitchFamily="34" charset="0"/>
              </a:rPr>
              <a:t> countries</a:t>
            </a:r>
            <a:endParaRPr lang="en-US" altLang="en-US" sz="1800" b="1" dirty="0" smtClean="0">
              <a:latin typeface="Arial" pitchFamily="34" charset="0"/>
            </a:endParaRPr>
          </a:p>
          <a:p>
            <a:pPr eaLnBrk="1" hangingPunct="1">
              <a:lnSpc>
                <a:spcPct val="80000"/>
              </a:lnSpc>
              <a:buFontTx/>
              <a:buNone/>
            </a:pPr>
            <a:r>
              <a:rPr lang="en-US" altLang="en-US" sz="1800" b="1" dirty="0" smtClean="0">
                <a:latin typeface="Arial" pitchFamily="34" charset="0"/>
              </a:rPr>
              <a:t>2013: 	15</a:t>
            </a:r>
            <a:r>
              <a:rPr lang="en-US" altLang="en-US" sz="1800" dirty="0" smtClean="0">
                <a:latin typeface="Arial" pitchFamily="34" charset="0"/>
              </a:rPr>
              <a:t> countries</a:t>
            </a:r>
          </a:p>
          <a:p>
            <a:pPr eaLnBrk="1" hangingPunct="1">
              <a:lnSpc>
                <a:spcPct val="80000"/>
              </a:lnSpc>
              <a:buFont typeface="Arial" pitchFamily="34" charset="0"/>
              <a:buNone/>
            </a:pPr>
            <a:r>
              <a:rPr lang="en-US" altLang="en-US" sz="1800" b="1" dirty="0" smtClean="0">
                <a:latin typeface="Arial" pitchFamily="34" charset="0"/>
              </a:rPr>
              <a:t>CAGI 4: 	13 </a:t>
            </a:r>
            <a:r>
              <a:rPr lang="en-US" altLang="en-US" sz="1800" dirty="0" smtClean="0">
                <a:latin typeface="Arial" pitchFamily="34" charset="0"/>
              </a:rPr>
              <a:t>countries</a:t>
            </a:r>
          </a:p>
          <a:p>
            <a:pPr eaLnBrk="1" hangingPunct="1">
              <a:lnSpc>
                <a:spcPct val="80000"/>
              </a:lnSpc>
              <a:buFontTx/>
              <a:buNone/>
            </a:pPr>
            <a:r>
              <a:rPr lang="en-US" altLang="en-US" sz="1800" dirty="0" smtClean="0">
                <a:latin typeface="Arial" pitchFamily="34" charset="0"/>
              </a:rPr>
              <a:t>	USA, Argentina, Australia ,Canada, China, Germany, Hong Kong, Israel, Italy, Japan, South Korea, Sweden, United Kingdom</a:t>
            </a:r>
          </a:p>
          <a:p>
            <a:pPr eaLnBrk="1" hangingPunct="1">
              <a:lnSpc>
                <a:spcPct val="80000"/>
              </a:lnSpc>
              <a:buFontTx/>
              <a:buNone/>
            </a:pPr>
            <a:r>
              <a:rPr lang="en-US" altLang="en-US" sz="1800" dirty="0">
                <a:latin typeface="Arial" pitchFamily="34" charset="0"/>
              </a:rPr>
              <a:t>	</a:t>
            </a:r>
            <a:r>
              <a:rPr lang="en-US" altLang="en-US" sz="1800" dirty="0" smtClean="0">
                <a:latin typeface="Arial" pitchFamily="34" charset="0"/>
              </a:rPr>
              <a:t>(Lost Finland, Norway, Taiwan, Turkey)</a:t>
            </a:r>
            <a:br>
              <a:rPr lang="en-US" altLang="en-US" sz="1800" dirty="0" smtClean="0">
                <a:latin typeface="Arial" pitchFamily="34" charset="0"/>
              </a:rPr>
            </a:br>
            <a:r>
              <a:rPr lang="en-US" altLang="en-US" sz="1800" dirty="0" smtClean="0">
                <a:latin typeface="Arial" pitchFamily="34" charset="0"/>
              </a:rPr>
              <a:t> </a:t>
            </a:r>
            <a:endParaRPr lang="en-US" altLang="en-US" sz="1800" b="1" dirty="0" smtClean="0">
              <a:latin typeface="Arial" pitchFamily="34" charset="0"/>
            </a:endParaRPr>
          </a:p>
          <a:p>
            <a:pPr eaLnBrk="1" hangingPunct="1">
              <a:lnSpc>
                <a:spcPct val="80000"/>
              </a:lnSpc>
              <a:buFontTx/>
              <a:buNone/>
            </a:pPr>
            <a:r>
              <a:rPr lang="en-US" altLang="en-US" sz="1800" b="1" dirty="0" smtClean="0">
                <a:latin typeface="Arial" pitchFamily="34" charset="0"/>
              </a:rPr>
              <a:t>2011: 	72 </a:t>
            </a:r>
            <a:r>
              <a:rPr lang="en-US" altLang="en-US" sz="1800" dirty="0" smtClean="0">
                <a:latin typeface="Arial" pitchFamily="34" charset="0"/>
              </a:rPr>
              <a:t>members of groups that submitted </a:t>
            </a:r>
            <a:endParaRPr lang="en-US" altLang="en-US" sz="1800" b="1" dirty="0" smtClean="0">
              <a:latin typeface="Arial" pitchFamily="34" charset="0"/>
            </a:endParaRPr>
          </a:p>
          <a:p>
            <a:pPr eaLnBrk="1" hangingPunct="1">
              <a:lnSpc>
                <a:spcPct val="80000"/>
              </a:lnSpc>
              <a:buFontTx/>
              <a:buNone/>
            </a:pPr>
            <a:r>
              <a:rPr lang="en-US" altLang="en-US" sz="1800" b="1" dirty="0" smtClean="0">
                <a:latin typeface="Arial" pitchFamily="34" charset="0"/>
              </a:rPr>
              <a:t>2013: 	82</a:t>
            </a:r>
            <a:r>
              <a:rPr lang="en-US" altLang="en-US" sz="1800" dirty="0" smtClean="0">
                <a:latin typeface="Arial" pitchFamily="34" charset="0"/>
              </a:rPr>
              <a:t> members of groups that submitted</a:t>
            </a:r>
          </a:p>
          <a:p>
            <a:pPr eaLnBrk="1" hangingPunct="1">
              <a:lnSpc>
                <a:spcPct val="80000"/>
              </a:lnSpc>
              <a:buFontTx/>
              <a:buNone/>
            </a:pPr>
            <a:r>
              <a:rPr lang="en-US" altLang="en-US" sz="1800" b="1" dirty="0" smtClean="0">
                <a:latin typeface="Arial" pitchFamily="34" charset="0"/>
              </a:rPr>
              <a:t>CAGI 4: 	101</a:t>
            </a:r>
            <a:r>
              <a:rPr lang="en-US" altLang="en-US" sz="1800" dirty="0" smtClean="0">
                <a:latin typeface="Arial" pitchFamily="34" charset="0"/>
              </a:rPr>
              <a:t> members of groups that submitted</a:t>
            </a:r>
            <a:endParaRPr lang="en-US" altLang="en-US" sz="1800" dirty="0" smtClean="0">
              <a:solidFill>
                <a:srgbClr val="558ED5"/>
              </a:solidFill>
              <a:latin typeface="Arial" pitchFamily="34" charset="0"/>
            </a:endParaRPr>
          </a:p>
          <a:p>
            <a:pPr eaLnBrk="1" hangingPunct="1">
              <a:lnSpc>
                <a:spcPct val="80000"/>
              </a:lnSpc>
              <a:buFontTx/>
              <a:buNone/>
            </a:pPr>
            <a:endParaRPr lang="en-US" altLang="en-US" sz="1800" dirty="0" smtClean="0">
              <a:solidFill>
                <a:srgbClr val="558ED5"/>
              </a:solidFill>
              <a:latin typeface="Arial" pitchFamily="34" charset="0"/>
            </a:endParaRPr>
          </a:p>
          <a:p>
            <a:pPr eaLnBrk="1" hangingPunct="1">
              <a:lnSpc>
                <a:spcPct val="80000"/>
              </a:lnSpc>
              <a:buFontTx/>
              <a:buNone/>
            </a:pPr>
            <a:r>
              <a:rPr lang="en-US" altLang="en-US" sz="1800" dirty="0" smtClean="0">
                <a:latin typeface="Arial" pitchFamily="34" charset="0"/>
              </a:rPr>
              <a:t>2010: 	~60 registered to website</a:t>
            </a:r>
          </a:p>
          <a:p>
            <a:pPr eaLnBrk="1" hangingPunct="1">
              <a:lnSpc>
                <a:spcPct val="80000"/>
              </a:lnSpc>
              <a:buFontTx/>
              <a:buNone/>
            </a:pPr>
            <a:r>
              <a:rPr lang="en-US" altLang="en-US" sz="1800" dirty="0" smtClean="0">
                <a:latin typeface="Arial" pitchFamily="34" charset="0"/>
              </a:rPr>
              <a:t>2011: 	~160 registered to website</a:t>
            </a:r>
          </a:p>
          <a:p>
            <a:pPr eaLnBrk="1" hangingPunct="1">
              <a:lnSpc>
                <a:spcPct val="80000"/>
              </a:lnSpc>
              <a:buFontTx/>
              <a:buNone/>
            </a:pPr>
            <a:r>
              <a:rPr lang="en-US" altLang="en-US" sz="1800" dirty="0" smtClean="0">
                <a:latin typeface="Arial" pitchFamily="34" charset="0"/>
              </a:rPr>
              <a:t>2013: 	424 registered users</a:t>
            </a:r>
          </a:p>
          <a:p>
            <a:pPr eaLnBrk="1" hangingPunct="1">
              <a:lnSpc>
                <a:spcPct val="80000"/>
              </a:lnSpc>
              <a:buFontTx/>
              <a:buNone/>
            </a:pPr>
            <a:r>
              <a:rPr lang="en-US" altLang="en-US" sz="1800" dirty="0" smtClean="0">
                <a:latin typeface="Arial" pitchFamily="34" charset="0"/>
              </a:rPr>
              <a:t>CAGI 4: 	662 registered users</a:t>
            </a:r>
          </a:p>
        </p:txBody>
      </p:sp>
    </p:spTree>
    <p:extLst>
      <p:ext uri="{BB962C8B-B14F-4D97-AF65-F5344CB8AC3E}">
        <p14:creationId xmlns:p14="http://schemas.microsoft.com/office/powerpoint/2010/main" val="4259859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57200" y="0"/>
            <a:ext cx="8229600" cy="762000"/>
          </a:xfrm>
        </p:spPr>
        <p:txBody>
          <a:bodyPr/>
          <a:lstStyle/>
          <a:p>
            <a:r>
              <a:rPr lang="en-US" altLang="en-US" b="1" dirty="0" smtClean="0">
                <a:latin typeface="Arial" panose="020B0604020202020204" pitchFamily="34" charset="0"/>
                <a:cs typeface="Arial" panose="020B0604020202020204" pitchFamily="34" charset="0"/>
              </a:rPr>
              <a:t>CAGI 4 Challenges</a:t>
            </a:r>
            <a:endParaRPr lang="en-US" altLang="en-US" dirty="0" smtClean="0">
              <a:latin typeface="Arial" panose="020B0604020202020204" pitchFamily="34" charset="0"/>
              <a:cs typeface="Arial" panose="020B0604020202020204" pitchFamily="34" charset="0"/>
            </a:endParaRPr>
          </a:p>
        </p:txBody>
      </p:sp>
      <p:sp>
        <p:nvSpPr>
          <p:cNvPr id="121859" name="Content Placeholder 2"/>
          <p:cNvSpPr>
            <a:spLocks noGrp="1"/>
          </p:cNvSpPr>
          <p:nvPr>
            <p:ph idx="1"/>
          </p:nvPr>
        </p:nvSpPr>
        <p:spPr>
          <a:xfrm>
            <a:off x="990600" y="519028"/>
            <a:ext cx="6858000" cy="5791200"/>
          </a:xfrm>
        </p:spPr>
        <p:txBody>
          <a:bodyPr>
            <a:noAutofit/>
          </a:bodyPr>
          <a:lstStyle/>
          <a:p>
            <a:pPr marL="0" indent="0">
              <a:spcBef>
                <a:spcPts val="300"/>
              </a:spcBef>
              <a:buFont typeface="Arial" pitchFamily="34" charset="0"/>
              <a:buNone/>
            </a:pPr>
            <a:r>
              <a:rPr lang="en-US" altLang="en-US" sz="1600" b="1" dirty="0" smtClean="0">
                <a:solidFill>
                  <a:srgbClr val="000000"/>
                </a:solidFill>
                <a:latin typeface="Arial" panose="020B0604020202020204" pitchFamily="34" charset="0"/>
                <a:cs typeface="Arial" panose="020B0604020202020204" pitchFamily="34" charset="0"/>
              </a:rPr>
              <a:t>Crohn’s </a:t>
            </a:r>
            <a:r>
              <a:rPr lang="en-US" altLang="en-US" sz="1600" b="1" dirty="0" smtClean="0">
                <a:latin typeface="Arial" panose="020B0604020202020204" pitchFamily="34" charset="0"/>
                <a:cs typeface="Arial" panose="020B0604020202020204" pitchFamily="34" charset="0"/>
              </a:rPr>
              <a:t>exomes.</a:t>
            </a:r>
            <a:r>
              <a:rPr lang="en-US" altLang="en-US" sz="1600" dirty="0" smtClean="0">
                <a:solidFill>
                  <a:srgbClr val="000000"/>
                </a:solidFill>
                <a:latin typeface="Arial" panose="020B0604020202020204" pitchFamily="34" charset="0"/>
                <a:cs typeface="Arial" panose="020B0604020202020204" pitchFamily="34" charset="0"/>
              </a:rPr>
              <a:t> </a:t>
            </a:r>
            <a:r>
              <a:rPr lang="en-US" altLang="en-US" sz="1100" dirty="0" smtClean="0">
                <a:solidFill>
                  <a:srgbClr val="000000"/>
                </a:solidFill>
                <a:latin typeface="Arial" panose="020B0604020202020204" pitchFamily="34" charset="0"/>
                <a:cs typeface="Arial" panose="020B0604020202020204" pitchFamily="34" charset="0"/>
              </a:rPr>
              <a:t>Distinguish between Crohn's disease patients and  healthy individuals, and predict age of disease onset in a sample of 111 exomes.                                           </a:t>
            </a:r>
            <a:r>
              <a:rPr lang="en-US" altLang="en-US" sz="1100" dirty="0">
                <a:solidFill>
                  <a:srgbClr val="000000"/>
                </a:solidFill>
                <a:latin typeface="Arial" panose="020B0604020202020204" pitchFamily="34" charset="0"/>
                <a:cs typeface="Arial" panose="020B0604020202020204" pitchFamily="34" charset="0"/>
              </a:rPr>
              <a:t/>
            </a:r>
            <a:br>
              <a:rPr lang="en-US" altLang="en-US" sz="1100" dirty="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provided by: Andre Franke, Christian-</a:t>
            </a:r>
            <a:r>
              <a:rPr lang="en-US" altLang="en-US" sz="1000" i="1" dirty="0" err="1" smtClean="0">
                <a:solidFill>
                  <a:srgbClr val="000000"/>
                </a:solidFill>
                <a:latin typeface="Arial" panose="020B0604020202020204" pitchFamily="34" charset="0"/>
                <a:cs typeface="Arial" panose="020B0604020202020204" pitchFamily="34" charset="0"/>
              </a:rPr>
              <a:t>Albrechts</a:t>
            </a:r>
            <a:r>
              <a:rPr lang="en-US" altLang="en-US" sz="1000" i="1" dirty="0" smtClean="0">
                <a:solidFill>
                  <a:srgbClr val="000000"/>
                </a:solidFill>
                <a:latin typeface="Arial" panose="020B0604020202020204" pitchFamily="34" charset="0"/>
                <a:cs typeface="Arial" panose="020B0604020202020204" pitchFamily="34" charset="0"/>
              </a:rPr>
              <a:t>-</a:t>
            </a:r>
            <a:r>
              <a:rPr lang="en-US" altLang="en-US" sz="1000" i="1" dirty="0" err="1" smtClean="0">
                <a:solidFill>
                  <a:srgbClr val="000000"/>
                </a:solidFill>
                <a:latin typeface="Arial" panose="020B0604020202020204" pitchFamily="34" charset="0"/>
                <a:cs typeface="Arial" panose="020B0604020202020204" pitchFamily="34" charset="0"/>
              </a:rPr>
              <a:t>Universität</a:t>
            </a:r>
            <a:r>
              <a:rPr lang="en-US" altLang="en-US" sz="1000" i="1" dirty="0" smtClean="0">
                <a:solidFill>
                  <a:srgbClr val="000000"/>
                </a:solidFill>
                <a:latin typeface="Arial" panose="020B0604020202020204" pitchFamily="34" charset="0"/>
                <a:cs typeface="Arial" panose="020B0604020202020204" pitchFamily="34" charset="0"/>
              </a:rPr>
              <a:t> </a:t>
            </a:r>
            <a:r>
              <a:rPr lang="en-US" altLang="en-US" sz="1000" i="1" dirty="0" err="1" smtClean="0">
                <a:solidFill>
                  <a:srgbClr val="000000"/>
                </a:solidFill>
                <a:latin typeface="Arial" panose="020B0604020202020204" pitchFamily="34" charset="0"/>
                <a:cs typeface="Arial" panose="020B0604020202020204" pitchFamily="34" charset="0"/>
              </a:rPr>
              <a:t>zu</a:t>
            </a:r>
            <a:r>
              <a:rPr lang="en-US" altLang="en-US" sz="1000" i="1" dirty="0" smtClean="0">
                <a:solidFill>
                  <a:srgbClr val="000000"/>
                </a:solidFill>
                <a:latin typeface="Arial" panose="020B0604020202020204" pitchFamily="34" charset="0"/>
                <a:cs typeface="Arial" panose="020B0604020202020204" pitchFamily="34" charset="0"/>
              </a:rPr>
              <a:t> Kiel</a:t>
            </a:r>
          </a:p>
          <a:p>
            <a:pPr marL="0" indent="0">
              <a:spcBef>
                <a:spcPts val="300"/>
              </a:spcBef>
              <a:buNone/>
            </a:pPr>
            <a:r>
              <a:rPr lang="en-US" altLang="en-US" sz="1600" b="1" dirty="0" smtClean="0">
                <a:latin typeface="Arial" panose="020B0604020202020204" pitchFamily="34" charset="0"/>
                <a:cs typeface="Arial" panose="020B0604020202020204" pitchFamily="34" charset="0"/>
              </a:rPr>
              <a:t>Warfarin exomes.</a:t>
            </a:r>
            <a:r>
              <a:rPr lang="en-US" altLang="en-US" sz="1600" dirty="0" smtClean="0">
                <a:solidFill>
                  <a:srgbClr val="000000"/>
                </a:solidFill>
                <a:latin typeface="Arial" panose="020B0604020202020204" pitchFamily="34" charset="0"/>
                <a:cs typeface="Arial" panose="020B0604020202020204" pitchFamily="34" charset="0"/>
              </a:rPr>
              <a:t> </a:t>
            </a:r>
            <a:r>
              <a:rPr lang="en-US" altLang="en-US" sz="1100" dirty="0" smtClean="0">
                <a:latin typeface="Arial" panose="020B0604020202020204" pitchFamily="34" charset="0"/>
                <a:cs typeface="Arial" panose="020B0604020202020204" pitchFamily="34" charset="0"/>
              </a:rPr>
              <a:t>Estimate patients</a:t>
            </a:r>
            <a:r>
              <a:rPr lang="en-US" altLang="en-US" sz="1100" dirty="0">
                <a:latin typeface="Arial" panose="020B0604020202020204" pitchFamily="34" charset="0"/>
                <a:cs typeface="Arial" panose="020B0604020202020204" pitchFamily="34" charset="0"/>
              </a:rPr>
              <a:t>’ therapeutic warfarin doses from their </a:t>
            </a:r>
            <a:r>
              <a:rPr lang="en-US" altLang="en-US" sz="1100" dirty="0" smtClean="0">
                <a:latin typeface="Arial" panose="020B0604020202020204" pitchFamily="34" charset="0"/>
                <a:cs typeface="Arial" panose="020B0604020202020204" pitchFamily="34" charset="0"/>
              </a:rPr>
              <a:t>exomes</a:t>
            </a:r>
            <a:r>
              <a:rPr lang="en-US" altLang="en-US" sz="1100" dirty="0">
                <a:latin typeface="Arial" panose="020B0604020202020204" pitchFamily="34" charset="0"/>
                <a:cs typeface="Arial" panose="020B0604020202020204" pitchFamily="34" charset="0"/>
              </a:rPr>
              <a:t>.                                     </a:t>
            </a:r>
            <a:r>
              <a:rPr lang="en-US" altLang="en-US" sz="1100" dirty="0" smtClean="0">
                <a:latin typeface="Arial" panose="020B0604020202020204" pitchFamily="34" charset="0"/>
                <a:cs typeface="Arial" panose="020B0604020202020204" pitchFamily="34" charset="0"/>
              </a:rPr>
              <a:t/>
            </a:r>
            <a:br>
              <a:rPr lang="en-US" altLang="en-US" sz="1100" dirty="0" smtClean="0">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provided by: Russ Altman, Stanford University</a:t>
            </a: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PGP. </a:t>
            </a:r>
            <a:r>
              <a:rPr lang="en-US" altLang="en-US" sz="1100" dirty="0">
                <a:solidFill>
                  <a:srgbClr val="000000"/>
                </a:solidFill>
                <a:latin typeface="Arial" panose="020B0604020202020204" pitchFamily="34" charset="0"/>
                <a:cs typeface="Arial" panose="020B0604020202020204" pitchFamily="34" charset="0"/>
              </a:rPr>
              <a:t>Match the genomes of </a:t>
            </a:r>
            <a:r>
              <a:rPr lang="en-US" altLang="en-US" sz="1100" dirty="0">
                <a:latin typeface="Arial" panose="020B0604020202020204" pitchFamily="34" charset="0"/>
                <a:cs typeface="Arial" panose="020B0604020202020204" pitchFamily="34" charset="0"/>
              </a:rPr>
              <a:t>21</a:t>
            </a:r>
            <a:r>
              <a:rPr lang="en-US" altLang="en-US" sz="1100" dirty="0">
                <a:solidFill>
                  <a:srgbClr val="000000"/>
                </a:solidFill>
                <a:latin typeface="Arial" panose="020B0604020202020204" pitchFamily="34" charset="0"/>
                <a:cs typeface="Arial" panose="020B0604020202020204" pitchFamily="34" charset="0"/>
              </a:rPr>
              <a:t> consenting Personal Genome Project participants to their respective phenotypic profiles from a set of 239 binary traits and </a:t>
            </a:r>
            <a:r>
              <a:rPr lang="en-US" altLang="en-US" sz="1100" dirty="0">
                <a:latin typeface="Arial" panose="020B0604020202020204" pitchFamily="34" charset="0"/>
                <a:cs typeface="Arial" panose="020B0604020202020204" pitchFamily="34" charset="0"/>
              </a:rPr>
              <a:t>7</a:t>
            </a:r>
            <a:r>
              <a:rPr lang="en-US" altLang="en-US" sz="1100" dirty="0">
                <a:solidFill>
                  <a:srgbClr val="000000"/>
                </a:solidFill>
                <a:latin typeface="Arial" panose="020B0604020202020204" pitchFamily="34" charset="0"/>
                <a:cs typeface="Arial" panose="020B0604020202020204" pitchFamily="34" charset="0"/>
              </a:rPr>
              <a:t>1 “decoys”.                </a:t>
            </a:r>
            <a:br>
              <a:rPr lang="en-US" altLang="en-US" sz="1100" dirty="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a:t>
            </a:r>
            <a:r>
              <a:rPr lang="en-US" altLang="en-US" sz="1000" i="1" dirty="0">
                <a:solidFill>
                  <a:srgbClr val="000000"/>
                </a:solidFill>
                <a:latin typeface="Arial" panose="020B0604020202020204" pitchFamily="34" charset="0"/>
                <a:cs typeface="Arial" panose="020B0604020202020204" pitchFamily="34" charset="0"/>
              </a:rPr>
              <a:t>provided </a:t>
            </a:r>
            <a:r>
              <a:rPr lang="en-US" altLang="en-US" sz="1000" i="1" dirty="0" smtClean="0">
                <a:solidFill>
                  <a:srgbClr val="000000"/>
                </a:solidFill>
                <a:latin typeface="Arial" panose="020B0604020202020204" pitchFamily="34" charset="0"/>
                <a:cs typeface="Arial" panose="020B0604020202020204" pitchFamily="34" charset="0"/>
              </a:rPr>
              <a:t>by: George Church, Harvard University</a:t>
            </a:r>
            <a:endParaRPr lang="en-US" altLang="en-US" sz="1000" i="1" dirty="0">
              <a:solidFill>
                <a:srgbClr val="000000"/>
              </a:solidFill>
              <a:latin typeface="Arial" panose="020B0604020202020204" pitchFamily="34" charset="0"/>
              <a:cs typeface="Arial" panose="020B0604020202020204" pitchFamily="34" charset="0"/>
            </a:endParaRPr>
          </a:p>
          <a:p>
            <a:pPr marL="0" indent="0">
              <a:spcBef>
                <a:spcPts val="300"/>
              </a:spcBef>
              <a:buNone/>
            </a:pPr>
            <a:r>
              <a:rPr lang="en-US" altLang="en-US" sz="1600" b="1" dirty="0" smtClean="0">
                <a:latin typeface="Arial" panose="020B0604020202020204" pitchFamily="34" charset="0"/>
                <a:cs typeface="Arial" panose="020B0604020202020204" pitchFamily="34" charset="0"/>
              </a:rPr>
              <a:t>NAGLU variants.</a:t>
            </a:r>
            <a:r>
              <a:rPr lang="en-US" altLang="en-US" sz="1600" dirty="0" smtClean="0">
                <a:solidFill>
                  <a:srgbClr val="000000"/>
                </a:solidFill>
                <a:latin typeface="Arial" panose="020B0604020202020204" pitchFamily="34" charset="0"/>
                <a:cs typeface="Arial" panose="020B0604020202020204" pitchFamily="34" charset="0"/>
              </a:rPr>
              <a:t> </a:t>
            </a:r>
            <a:r>
              <a:rPr lang="en-US" altLang="en-US" sz="1100" dirty="0" smtClean="0">
                <a:latin typeface="Arial" panose="020B0604020202020204" pitchFamily="34" charset="0"/>
                <a:cs typeface="Arial" panose="020B0604020202020204" pitchFamily="34" charset="0"/>
              </a:rPr>
              <a:t>Predict the effect of naturally occurring missense mutations in N-acetyl-</a:t>
            </a:r>
            <a:r>
              <a:rPr lang="en-US" altLang="en-US" sz="1100" dirty="0" err="1" smtClean="0">
                <a:latin typeface="Arial" panose="020B0604020202020204" pitchFamily="34" charset="0"/>
                <a:cs typeface="Arial" panose="020B0604020202020204" pitchFamily="34" charset="0"/>
              </a:rPr>
              <a:t>glucosaminidase</a:t>
            </a:r>
            <a:r>
              <a:rPr lang="en-US" altLang="en-US" sz="1100" dirty="0" smtClean="0">
                <a:latin typeface="Arial" panose="020B0604020202020204" pitchFamily="34" charset="0"/>
                <a:cs typeface="Arial" panose="020B0604020202020204" pitchFamily="34" charset="0"/>
              </a:rPr>
              <a:t> on cellular enzymatic activity.</a:t>
            </a:r>
            <a:r>
              <a:rPr lang="en-US" altLang="en-US" sz="1100" b="1" dirty="0" smtClean="0">
                <a:solidFill>
                  <a:srgbClr val="000000"/>
                </a:solidFill>
                <a:latin typeface="Arial" panose="020B0604020202020204" pitchFamily="34" charset="0"/>
                <a:cs typeface="Arial" panose="020B0604020202020204" pitchFamily="34" charset="0"/>
              </a:rPr>
              <a:t>                                                                                        </a:t>
            </a:r>
            <a:r>
              <a:rPr lang="en-US" altLang="en-US" sz="1100" b="1" dirty="0">
                <a:solidFill>
                  <a:srgbClr val="000000"/>
                </a:solidFill>
                <a:latin typeface="Arial" panose="020B0604020202020204" pitchFamily="34" charset="0"/>
                <a:cs typeface="Arial" panose="020B0604020202020204" pitchFamily="34" charset="0"/>
              </a:rPr>
              <a:t/>
            </a:r>
            <a:br>
              <a:rPr lang="en-US" altLang="en-US" sz="1100" b="1" dirty="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provided by: Jon </a:t>
            </a:r>
            <a:r>
              <a:rPr lang="en-US" altLang="en-US" sz="1000" i="1" dirty="0" err="1" smtClean="0">
                <a:solidFill>
                  <a:srgbClr val="000000"/>
                </a:solidFill>
                <a:latin typeface="Arial" panose="020B0604020202020204" pitchFamily="34" charset="0"/>
                <a:cs typeface="Arial" panose="020B0604020202020204" pitchFamily="34" charset="0"/>
              </a:rPr>
              <a:t>LeBowtiz</a:t>
            </a:r>
            <a:r>
              <a:rPr lang="en-US" altLang="en-US" sz="1000" i="1" dirty="0" smtClean="0">
                <a:solidFill>
                  <a:srgbClr val="000000"/>
                </a:solidFill>
                <a:latin typeface="Arial" panose="020B0604020202020204" pitchFamily="34" charset="0"/>
                <a:cs typeface="Arial" panose="020B0604020202020204" pitchFamily="34" charset="0"/>
              </a:rPr>
              <a:t>, </a:t>
            </a:r>
            <a:r>
              <a:rPr lang="en-US" altLang="en-US" sz="1000" i="1" dirty="0" err="1" smtClean="0">
                <a:solidFill>
                  <a:srgbClr val="000000"/>
                </a:solidFill>
                <a:latin typeface="Arial" panose="020B0604020202020204" pitchFamily="34" charset="0"/>
                <a:cs typeface="Arial" panose="020B0604020202020204" pitchFamily="34" charset="0"/>
              </a:rPr>
              <a:t>Biomarin</a:t>
            </a:r>
            <a:r>
              <a:rPr lang="en-US" altLang="en-US" sz="1000" i="1" dirty="0" smtClean="0">
                <a:solidFill>
                  <a:srgbClr val="000000"/>
                </a:solidFill>
                <a:latin typeface="Arial" panose="020B0604020202020204" pitchFamily="34" charset="0"/>
                <a:cs typeface="Arial" panose="020B0604020202020204" pitchFamily="34" charset="0"/>
              </a:rPr>
              <a:t> Pharmaceuticals</a:t>
            </a:r>
          </a:p>
          <a:p>
            <a:pPr marL="0" indent="0">
              <a:spcBef>
                <a:spcPts val="300"/>
              </a:spcBef>
              <a:buNone/>
            </a:pPr>
            <a:r>
              <a:rPr lang="en-US" altLang="en-US" sz="1600" b="1" dirty="0" smtClean="0">
                <a:latin typeface="Arial" panose="020B0604020202020204" pitchFamily="34" charset="0"/>
                <a:cs typeface="Arial" panose="020B0604020202020204" pitchFamily="34" charset="0"/>
              </a:rPr>
              <a:t>SUMO</a:t>
            </a:r>
            <a:r>
              <a:rPr lang="en-US" altLang="en-US" sz="1600" b="1" dirty="0" smtClean="0">
                <a:solidFill>
                  <a:srgbClr val="000000"/>
                </a:solidFill>
                <a:latin typeface="Arial" panose="020B0604020202020204" pitchFamily="34" charset="0"/>
                <a:cs typeface="Arial" panose="020B0604020202020204" pitchFamily="34" charset="0"/>
              </a:rPr>
              <a:t> ligase variants.</a:t>
            </a:r>
            <a:r>
              <a:rPr lang="en-US" altLang="en-US" sz="1600" dirty="0" smtClean="0">
                <a:solidFill>
                  <a:srgbClr val="000000"/>
                </a:solidFill>
                <a:latin typeface="Arial" panose="020B0604020202020204" pitchFamily="34" charset="0"/>
                <a:cs typeface="Arial" panose="020B0604020202020204" pitchFamily="34" charset="0"/>
              </a:rPr>
              <a:t> </a:t>
            </a:r>
            <a:r>
              <a:rPr lang="en-US" altLang="en-US" sz="1100" dirty="0">
                <a:latin typeface="Arial" panose="020B0604020202020204" pitchFamily="34" charset="0"/>
                <a:cs typeface="Arial" panose="020B0604020202020204" pitchFamily="34" charset="0"/>
              </a:rPr>
              <a:t>P</a:t>
            </a:r>
            <a:r>
              <a:rPr lang="en-US" altLang="en-US" sz="1100" dirty="0" smtClean="0">
                <a:latin typeface="Arial" panose="020B0604020202020204" pitchFamily="34" charset="0"/>
                <a:cs typeface="Arial" panose="020B0604020202020204" pitchFamily="34" charset="0"/>
              </a:rPr>
              <a:t>redict </a:t>
            </a:r>
            <a:r>
              <a:rPr lang="en-US" altLang="en-US" sz="1100" dirty="0">
                <a:latin typeface="Arial" panose="020B0604020202020204" pitchFamily="34" charset="0"/>
                <a:cs typeface="Arial" panose="020B0604020202020204" pitchFamily="34" charset="0"/>
              </a:rPr>
              <a:t>the effects of missense mutations </a:t>
            </a:r>
            <a:r>
              <a:rPr lang="en-US" altLang="en-US" sz="1100" dirty="0" smtClean="0">
                <a:latin typeface="Arial" panose="020B0604020202020204" pitchFamily="34" charset="0"/>
                <a:cs typeface="Arial" panose="020B0604020202020204" pitchFamily="34" charset="0"/>
              </a:rPr>
              <a:t>in human </a:t>
            </a:r>
            <a:r>
              <a:rPr lang="en-US" altLang="en-US" sz="1100" dirty="0">
                <a:latin typeface="Arial" panose="020B0604020202020204" pitchFamily="34" charset="0"/>
                <a:cs typeface="Arial" panose="020B0604020202020204" pitchFamily="34" charset="0"/>
              </a:rPr>
              <a:t>SUMO ligase (UBE2l</a:t>
            </a:r>
            <a:r>
              <a:rPr lang="en-US" altLang="en-US" sz="1100" dirty="0" smtClean="0">
                <a:latin typeface="Arial" panose="020B0604020202020204" pitchFamily="34" charset="0"/>
                <a:cs typeface="Arial" panose="020B0604020202020204" pitchFamily="34" charset="0"/>
              </a:rPr>
              <a:t>) on </a:t>
            </a:r>
            <a:r>
              <a:rPr lang="en-US" altLang="en-US" sz="1100" dirty="0">
                <a:latin typeface="Arial" panose="020B0604020202020204" pitchFamily="34" charset="0"/>
                <a:cs typeface="Arial" panose="020B0604020202020204" pitchFamily="34" charset="0"/>
              </a:rPr>
              <a:t>competitive growth in a high-throughput yeast complementation assay.</a:t>
            </a:r>
            <a:r>
              <a:rPr lang="en-US" altLang="en-US" sz="1100" i="1" dirty="0" smtClean="0">
                <a:solidFill>
                  <a:srgbClr val="000000"/>
                </a:solidFill>
                <a:latin typeface="Arial" panose="020B0604020202020204" pitchFamily="34" charset="0"/>
                <a:cs typeface="Arial" panose="020B0604020202020204" pitchFamily="34" charset="0"/>
              </a:rPr>
              <a:t>                   </a:t>
            </a:r>
            <a:br>
              <a:rPr lang="en-US" altLang="en-US" sz="1100" i="1" dirty="0" smtClean="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provided </a:t>
            </a:r>
            <a:r>
              <a:rPr lang="en-US" altLang="en-US" sz="1000" i="1" dirty="0" smtClean="0">
                <a:latin typeface="Arial" panose="020B0604020202020204" pitchFamily="34" charset="0"/>
                <a:cs typeface="Arial" panose="020B0604020202020204" pitchFamily="34" charset="0"/>
              </a:rPr>
              <a:t>by: Frederick </a:t>
            </a:r>
            <a:r>
              <a:rPr lang="en-US" altLang="en-US" sz="1000" i="1" dirty="0">
                <a:latin typeface="Arial" panose="020B0604020202020204" pitchFamily="34" charset="0"/>
                <a:cs typeface="Arial" panose="020B0604020202020204" pitchFamily="34" charset="0"/>
              </a:rPr>
              <a:t>"Fritz" Roth, </a:t>
            </a:r>
            <a:r>
              <a:rPr lang="en-US" altLang="en-US" sz="1000" i="1" dirty="0" smtClean="0">
                <a:solidFill>
                  <a:srgbClr val="000000"/>
                </a:solidFill>
                <a:latin typeface="Arial" panose="020B0604020202020204" pitchFamily="34" charset="0"/>
                <a:cs typeface="Arial" panose="020B0604020202020204" pitchFamily="34" charset="0"/>
              </a:rPr>
              <a:t>University of Toronto</a:t>
            </a: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NPM-ALK variants.</a:t>
            </a:r>
            <a:r>
              <a:rPr lang="en-US" altLang="en-US" sz="1600" dirty="0" smtClean="0">
                <a:solidFill>
                  <a:srgbClr val="000000"/>
                </a:solidFill>
                <a:latin typeface="Arial" panose="020B0604020202020204" pitchFamily="34" charset="0"/>
                <a:cs typeface="Arial" panose="020B0604020202020204" pitchFamily="34" charset="0"/>
              </a:rPr>
              <a:t> </a:t>
            </a:r>
            <a:r>
              <a:rPr lang="en-US" altLang="en-US" sz="1100" dirty="0" smtClean="0">
                <a:latin typeface="Arial" panose="020B0604020202020204" pitchFamily="34" charset="0"/>
                <a:cs typeface="Arial" panose="020B0604020202020204" pitchFamily="34" charset="0"/>
              </a:rPr>
              <a:t>Predict the </a:t>
            </a:r>
            <a:r>
              <a:rPr lang="en-US" altLang="en-US" sz="1100" dirty="0">
                <a:latin typeface="Arial" panose="020B0604020202020204" pitchFamily="34" charset="0"/>
                <a:cs typeface="Arial" panose="020B0604020202020204" pitchFamily="34" charset="0"/>
              </a:rPr>
              <a:t>effect of mutations in the kinase </a:t>
            </a:r>
            <a:r>
              <a:rPr lang="en-US" altLang="en-US" sz="1100" dirty="0" smtClean="0">
                <a:latin typeface="Arial" panose="020B0604020202020204" pitchFamily="34" charset="0"/>
                <a:cs typeface="Arial" panose="020B0604020202020204" pitchFamily="34" charset="0"/>
              </a:rPr>
              <a:t>domain of the </a:t>
            </a:r>
            <a:r>
              <a:rPr lang="en-US" altLang="en-US" sz="1100" dirty="0" err="1" smtClean="0">
                <a:latin typeface="Arial" panose="020B0604020202020204" pitchFamily="34" charset="0"/>
                <a:cs typeface="Arial" panose="020B0604020202020204" pitchFamily="34" charset="0"/>
              </a:rPr>
              <a:t>Nucleophosmin</a:t>
            </a:r>
            <a:r>
              <a:rPr lang="en-US" altLang="en-US" sz="1100" dirty="0" smtClean="0">
                <a:latin typeface="Arial" panose="020B0604020202020204" pitchFamily="34" charset="0"/>
                <a:cs typeface="Arial" panose="020B0604020202020204" pitchFamily="34" charset="0"/>
              </a:rPr>
              <a:t> </a:t>
            </a:r>
            <a:r>
              <a:rPr lang="en-US" altLang="en-US" sz="1100" dirty="0">
                <a:latin typeface="Arial" panose="020B0604020202020204" pitchFamily="34" charset="0"/>
                <a:cs typeface="Arial" panose="020B0604020202020204" pitchFamily="34" charset="0"/>
              </a:rPr>
              <a:t>- Anaplastic Lymphoma </a:t>
            </a:r>
            <a:r>
              <a:rPr lang="en-US" altLang="en-US" sz="1100" dirty="0" smtClean="0">
                <a:latin typeface="Arial" panose="020B0604020202020204" pitchFamily="34" charset="0"/>
                <a:cs typeface="Arial" panose="020B0604020202020204" pitchFamily="34" charset="0"/>
              </a:rPr>
              <a:t>Kinase fusion protein on kinase activity and Hsp90 binding affinity. </a:t>
            </a:r>
            <a:r>
              <a:rPr lang="en-US" altLang="en-US" sz="1100" dirty="0">
                <a:latin typeface="Arial" panose="020B0604020202020204" pitchFamily="34" charset="0"/>
                <a:cs typeface="Arial" panose="020B0604020202020204" pitchFamily="34" charset="0"/>
              </a:rPr>
              <a:t/>
            </a:r>
            <a:br>
              <a:rPr lang="en-US" altLang="en-US" sz="1100" dirty="0">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provided by: </a:t>
            </a:r>
            <a:r>
              <a:rPr lang="en-US" altLang="en-US" sz="1000" i="1" dirty="0" smtClean="0">
                <a:latin typeface="Arial" panose="020B0604020202020204" pitchFamily="34" charset="0"/>
                <a:cs typeface="Arial" panose="020B0604020202020204" pitchFamily="34" charset="0"/>
              </a:rPr>
              <a:t>Paolo </a:t>
            </a:r>
            <a:r>
              <a:rPr lang="en-US" altLang="en-US" sz="1000" i="1" dirty="0" err="1" smtClean="0">
                <a:latin typeface="Arial" panose="020B0604020202020204" pitchFamily="34" charset="0"/>
                <a:cs typeface="Arial" panose="020B0604020202020204" pitchFamily="34" charset="0"/>
              </a:rPr>
              <a:t>Bonvini</a:t>
            </a:r>
            <a:r>
              <a:rPr lang="en-US" altLang="en-US" sz="1000" i="1" dirty="0" smtClean="0">
                <a:latin typeface="Arial" panose="020B0604020202020204" pitchFamily="34" charset="0"/>
                <a:cs typeface="Arial" panose="020B0604020202020204" pitchFamily="34" charset="0"/>
              </a:rPr>
              <a:t>, </a:t>
            </a:r>
            <a:r>
              <a:rPr lang="en-US" altLang="en-US" sz="1000" i="1" dirty="0">
                <a:latin typeface="Arial" panose="020B0604020202020204" pitchFamily="34" charset="0"/>
                <a:cs typeface="Arial" panose="020B0604020202020204" pitchFamily="34" charset="0"/>
              </a:rPr>
              <a:t>Padua Children's </a:t>
            </a:r>
            <a:r>
              <a:rPr lang="en-US" altLang="en-US" sz="1000" i="1" dirty="0" smtClean="0">
                <a:latin typeface="Arial" panose="020B0604020202020204" pitchFamily="34" charset="0"/>
                <a:cs typeface="Arial" panose="020B0604020202020204" pitchFamily="34" charset="0"/>
              </a:rPr>
              <a:t>Hospital</a:t>
            </a:r>
            <a:endParaRPr lang="en-US" altLang="en-US" sz="1000" i="1" dirty="0" smtClean="0">
              <a:solidFill>
                <a:srgbClr val="000000"/>
              </a:solidFill>
              <a:latin typeface="Arial" panose="020B0604020202020204" pitchFamily="34" charset="0"/>
              <a:cs typeface="Arial" panose="020B0604020202020204" pitchFamily="34" charset="0"/>
            </a:endParaRPr>
          </a:p>
          <a:p>
            <a:pPr marL="0" indent="0">
              <a:spcBef>
                <a:spcPts val="300"/>
              </a:spcBef>
              <a:buNone/>
            </a:pPr>
            <a:r>
              <a:rPr lang="en-US" altLang="en-US" sz="1600" b="1" dirty="0" err="1" smtClean="0">
                <a:solidFill>
                  <a:srgbClr val="000000"/>
                </a:solidFill>
                <a:latin typeface="Arial" panose="020B0604020202020204" pitchFamily="34" charset="0"/>
                <a:cs typeface="Arial" panose="020B0604020202020204" pitchFamily="34" charset="0"/>
              </a:rPr>
              <a:t>eQTL</a:t>
            </a:r>
            <a:r>
              <a:rPr lang="en-US" altLang="en-US" sz="1600" b="1" dirty="0" smtClean="0">
                <a:solidFill>
                  <a:srgbClr val="000000"/>
                </a:solidFill>
                <a:latin typeface="Arial" panose="020B0604020202020204" pitchFamily="34" charset="0"/>
                <a:cs typeface="Arial" panose="020B0604020202020204" pitchFamily="34" charset="0"/>
              </a:rPr>
              <a:t>-causal SNPs. </a:t>
            </a:r>
            <a:r>
              <a:rPr lang="en-US" altLang="en-US" sz="1100" dirty="0">
                <a:latin typeface="Arial" panose="020B0604020202020204" pitchFamily="34" charset="0"/>
                <a:cs typeface="Arial" panose="020B0604020202020204" pitchFamily="34" charset="0"/>
              </a:rPr>
              <a:t>Identify regulatory sequences and </a:t>
            </a:r>
            <a:r>
              <a:rPr lang="en-US" altLang="en-US" sz="1100" dirty="0" err="1">
                <a:latin typeface="Arial" panose="020B0604020202020204" pitchFamily="34" charset="0"/>
                <a:cs typeface="Arial" panose="020B0604020202020204" pitchFamily="34" charset="0"/>
              </a:rPr>
              <a:t>eQTL</a:t>
            </a:r>
            <a:r>
              <a:rPr lang="en-US" altLang="en-US" sz="1100" dirty="0">
                <a:latin typeface="Arial" panose="020B0604020202020204" pitchFamily="34" charset="0"/>
                <a:cs typeface="Arial" panose="020B0604020202020204" pitchFamily="34" charset="0"/>
              </a:rPr>
              <a:t>-causal variants, and estimate their effects on activation of transcription in a massively parallel reporter </a:t>
            </a:r>
            <a:r>
              <a:rPr lang="en-US" altLang="en-US" sz="1100" dirty="0" smtClean="0">
                <a:latin typeface="Arial" panose="020B0604020202020204" pitchFamily="34" charset="0"/>
                <a:cs typeface="Arial" panose="020B0604020202020204" pitchFamily="34" charset="0"/>
              </a:rPr>
              <a:t>assay</a:t>
            </a:r>
            <a:r>
              <a:rPr lang="en-US" altLang="en-US" sz="1100" dirty="0" smtClean="0">
                <a:solidFill>
                  <a:srgbClr val="000000"/>
                </a:solidFill>
                <a:latin typeface="Arial" panose="020B0604020202020204" pitchFamily="34" charset="0"/>
                <a:cs typeface="Arial" panose="020B0604020202020204" pitchFamily="34" charset="0"/>
              </a:rPr>
              <a:t>.                                                                                       </a:t>
            </a:r>
            <a:r>
              <a:rPr lang="en-US" altLang="en-US" sz="1000" i="1" dirty="0" smtClean="0">
                <a:solidFill>
                  <a:srgbClr val="000000"/>
                </a:solidFill>
                <a:latin typeface="Arial" panose="020B0604020202020204" pitchFamily="34" charset="0"/>
                <a:cs typeface="Arial" panose="020B0604020202020204" pitchFamily="34" charset="0"/>
              </a:rPr>
              <a:t>Data provided by: </a:t>
            </a:r>
            <a:r>
              <a:rPr lang="en-US" altLang="en-US" sz="1000" i="1" dirty="0" err="1" smtClean="0">
                <a:solidFill>
                  <a:srgbClr val="000000"/>
                </a:solidFill>
                <a:latin typeface="Arial" panose="020B0604020202020204" pitchFamily="34" charset="0"/>
                <a:cs typeface="Arial" panose="020B0604020202020204" pitchFamily="34" charset="0"/>
              </a:rPr>
              <a:t>Pardis</a:t>
            </a:r>
            <a:r>
              <a:rPr lang="en-US" altLang="en-US" sz="1000" i="1" dirty="0" smtClean="0">
                <a:solidFill>
                  <a:srgbClr val="000000"/>
                </a:solidFill>
                <a:latin typeface="Arial" panose="020B0604020202020204" pitchFamily="34" charset="0"/>
                <a:cs typeface="Arial" panose="020B0604020202020204" pitchFamily="34" charset="0"/>
              </a:rPr>
              <a:t> </a:t>
            </a:r>
            <a:r>
              <a:rPr lang="en-US" altLang="en-US" sz="1000" i="1" dirty="0" err="1" smtClean="0">
                <a:solidFill>
                  <a:srgbClr val="000000"/>
                </a:solidFill>
                <a:latin typeface="Arial" panose="020B0604020202020204" pitchFamily="34" charset="0"/>
                <a:cs typeface="Arial" panose="020B0604020202020204" pitchFamily="34" charset="0"/>
              </a:rPr>
              <a:t>Sabeti</a:t>
            </a:r>
            <a:r>
              <a:rPr lang="en-US" altLang="en-US" sz="1000" i="1" dirty="0" smtClean="0">
                <a:solidFill>
                  <a:srgbClr val="000000"/>
                </a:solidFill>
                <a:latin typeface="Arial" panose="020B0604020202020204" pitchFamily="34" charset="0"/>
                <a:cs typeface="Arial" panose="020B0604020202020204" pitchFamily="34" charset="0"/>
              </a:rPr>
              <a:t>, Broad Institute</a:t>
            </a: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Pyruvate kinase variants. </a:t>
            </a:r>
            <a:r>
              <a:rPr lang="en-US" altLang="en-US" sz="1100" dirty="0">
                <a:latin typeface="Arial" panose="020B0604020202020204" pitchFamily="34" charset="0"/>
                <a:cs typeface="Arial" panose="020B0604020202020204" pitchFamily="34" charset="0"/>
              </a:rPr>
              <a:t>P</a:t>
            </a:r>
            <a:r>
              <a:rPr lang="en-US" altLang="en-US" sz="1100" dirty="0" smtClean="0">
                <a:latin typeface="Arial" panose="020B0604020202020204" pitchFamily="34" charset="0"/>
                <a:cs typeface="Arial" panose="020B0604020202020204" pitchFamily="34" charset="0"/>
              </a:rPr>
              <a:t>redict </a:t>
            </a:r>
            <a:r>
              <a:rPr lang="en-US" altLang="en-US" sz="1100" dirty="0">
                <a:latin typeface="Arial" panose="020B0604020202020204" pitchFamily="34" charset="0"/>
                <a:cs typeface="Arial" panose="020B0604020202020204" pitchFamily="34" charset="0"/>
              </a:rPr>
              <a:t>the effects of single-amino-acid mutations on enzyme activity, and allosteric activation and inhibition in cell </a:t>
            </a:r>
            <a:r>
              <a:rPr lang="en-US" altLang="en-US" sz="1100" dirty="0" smtClean="0">
                <a:latin typeface="Arial" panose="020B0604020202020204" pitchFamily="34" charset="0"/>
                <a:cs typeface="Arial" panose="020B0604020202020204" pitchFamily="34" charset="0"/>
              </a:rPr>
              <a:t>extracts</a:t>
            </a:r>
            <a:r>
              <a:rPr lang="en-US" altLang="en-US" sz="1100" dirty="0" smtClean="0">
                <a:solidFill>
                  <a:srgbClr val="000000"/>
                </a:solidFill>
                <a:latin typeface="Arial" panose="020B0604020202020204" pitchFamily="34" charset="0"/>
                <a:cs typeface="Arial" panose="020B0604020202020204" pitchFamily="34" charset="0"/>
              </a:rPr>
              <a:t>.                                                                                       </a:t>
            </a:r>
            <a:br>
              <a:rPr lang="en-US" altLang="en-US" sz="1100" dirty="0" smtClean="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a:t>
            </a:r>
            <a:r>
              <a:rPr lang="en-US" altLang="en-US" sz="1000" i="1" dirty="0">
                <a:solidFill>
                  <a:srgbClr val="000000"/>
                </a:solidFill>
                <a:latin typeface="Arial" panose="020B0604020202020204" pitchFamily="34" charset="0"/>
                <a:cs typeface="Arial" panose="020B0604020202020204" pitchFamily="34" charset="0"/>
              </a:rPr>
              <a:t>provided by: </a:t>
            </a:r>
            <a:r>
              <a:rPr lang="en-US" altLang="en-US" sz="1000" i="1" dirty="0" smtClean="0">
                <a:solidFill>
                  <a:srgbClr val="000000"/>
                </a:solidFill>
                <a:latin typeface="Arial" panose="020B0604020202020204" pitchFamily="34" charset="0"/>
                <a:cs typeface="Arial" panose="020B0604020202020204" pitchFamily="34" charset="0"/>
              </a:rPr>
              <a:t>Aron Fenton, University of Kansas Medical Center</a:t>
            </a:r>
            <a:endParaRPr lang="en-US" altLang="en-US" sz="1000" i="1" dirty="0">
              <a:solidFill>
                <a:srgbClr val="000000"/>
              </a:solidFill>
              <a:latin typeface="Arial" panose="020B0604020202020204" pitchFamily="34" charset="0"/>
              <a:cs typeface="Arial" panose="020B0604020202020204" pitchFamily="34" charset="0"/>
            </a:endParaRP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Bipolar exomes. </a:t>
            </a:r>
            <a:r>
              <a:rPr lang="en-US" altLang="en-US" sz="1100" dirty="0">
                <a:latin typeface="Arial" panose="020B0604020202020204" pitchFamily="34" charset="0"/>
                <a:cs typeface="Arial" panose="020B0604020202020204" pitchFamily="34" charset="0"/>
              </a:rPr>
              <a:t>F</a:t>
            </a:r>
            <a:r>
              <a:rPr lang="en-US" altLang="en-US" sz="1100" dirty="0" smtClean="0">
                <a:latin typeface="Arial" panose="020B0604020202020204" pitchFamily="34" charset="0"/>
                <a:cs typeface="Arial" panose="020B0604020202020204" pitchFamily="34" charset="0"/>
              </a:rPr>
              <a:t>rom </a:t>
            </a:r>
            <a:r>
              <a:rPr lang="en-US" altLang="en-US" sz="1100" dirty="0">
                <a:latin typeface="Arial" panose="020B0604020202020204" pitchFamily="34" charset="0"/>
                <a:cs typeface="Arial" panose="020B0604020202020204" pitchFamily="34" charset="0"/>
              </a:rPr>
              <a:t>exomes, identify which individuals have BD and which individuals are unaffected</a:t>
            </a:r>
            <a:r>
              <a:rPr lang="en-US" altLang="en-US" sz="1100" dirty="0" smtClean="0">
                <a:latin typeface="Arial" panose="020B0604020202020204" pitchFamily="34" charset="0"/>
                <a:cs typeface="Arial" panose="020B0604020202020204" pitchFamily="34" charset="0"/>
              </a:rPr>
              <a:t>. </a:t>
            </a:r>
            <a:r>
              <a:rPr lang="en-US" altLang="en-US" sz="1000" i="1" dirty="0" smtClean="0">
                <a:solidFill>
                  <a:srgbClr val="000000"/>
                </a:solidFill>
                <a:latin typeface="Arial" panose="020B0604020202020204" pitchFamily="34" charset="0"/>
                <a:cs typeface="Arial" panose="020B0604020202020204" pitchFamily="34" charset="0"/>
              </a:rPr>
              <a:t>Data </a:t>
            </a:r>
            <a:r>
              <a:rPr lang="en-US" altLang="en-US" sz="1000" i="1" dirty="0">
                <a:solidFill>
                  <a:srgbClr val="000000"/>
                </a:solidFill>
                <a:latin typeface="Arial" panose="020B0604020202020204" pitchFamily="34" charset="0"/>
                <a:cs typeface="Arial" panose="020B0604020202020204" pitchFamily="34" charset="0"/>
              </a:rPr>
              <a:t>provided by: </a:t>
            </a:r>
            <a:r>
              <a:rPr lang="en-US" altLang="en-US" sz="1000" i="1" dirty="0" smtClean="0">
                <a:solidFill>
                  <a:srgbClr val="000000"/>
                </a:solidFill>
                <a:latin typeface="Arial" panose="020B0604020202020204" pitchFamily="34" charset="0"/>
                <a:cs typeface="Arial" panose="020B0604020202020204" pitchFamily="34" charset="0"/>
              </a:rPr>
              <a:t>Peter </a:t>
            </a:r>
            <a:r>
              <a:rPr lang="en-US" altLang="en-US" sz="1000" i="1" dirty="0" err="1" smtClean="0">
                <a:solidFill>
                  <a:srgbClr val="000000"/>
                </a:solidFill>
                <a:latin typeface="Arial" panose="020B0604020202020204" pitchFamily="34" charset="0"/>
                <a:cs typeface="Arial" panose="020B0604020202020204" pitchFamily="34" charset="0"/>
              </a:rPr>
              <a:t>Zandi</a:t>
            </a:r>
            <a:r>
              <a:rPr lang="en-US" altLang="en-US" sz="1000" i="1" dirty="0" smtClean="0">
                <a:solidFill>
                  <a:srgbClr val="000000"/>
                </a:solidFill>
                <a:latin typeface="Arial" panose="020B0604020202020204" pitchFamily="34" charset="0"/>
                <a:cs typeface="Arial" panose="020B0604020202020204" pitchFamily="34" charset="0"/>
              </a:rPr>
              <a:t> and </a:t>
            </a:r>
            <a:r>
              <a:rPr lang="en-US" altLang="en-US" sz="1000" i="1" dirty="0" err="1" smtClean="0">
                <a:solidFill>
                  <a:srgbClr val="000000"/>
                </a:solidFill>
                <a:latin typeface="Arial" panose="020B0604020202020204" pitchFamily="34" charset="0"/>
                <a:cs typeface="Arial" panose="020B0604020202020204" pitchFamily="34" charset="0"/>
              </a:rPr>
              <a:t>colleauges</a:t>
            </a:r>
            <a:r>
              <a:rPr lang="en-US" altLang="en-US" sz="1000" i="1" dirty="0" smtClean="0">
                <a:solidFill>
                  <a:srgbClr val="000000"/>
                </a:solidFill>
                <a:latin typeface="Arial" panose="020B0604020202020204" pitchFamily="34" charset="0"/>
                <a:cs typeface="Arial" panose="020B0604020202020204" pitchFamily="34" charset="0"/>
              </a:rPr>
              <a:t>, Johns Hopkins University</a:t>
            </a: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Hopkins clinical gene panel. </a:t>
            </a:r>
            <a:r>
              <a:rPr lang="en-US" altLang="en-US" sz="1100" dirty="0">
                <a:latin typeface="Arial" panose="020B0604020202020204" pitchFamily="34" charset="0"/>
                <a:cs typeface="Arial" panose="020B0604020202020204" pitchFamily="34" charset="0"/>
              </a:rPr>
              <a:t>M</a:t>
            </a:r>
            <a:r>
              <a:rPr lang="en-US" altLang="en-US" sz="1100" dirty="0" smtClean="0">
                <a:latin typeface="Arial" panose="020B0604020202020204" pitchFamily="34" charset="0"/>
                <a:cs typeface="Arial" panose="020B0604020202020204" pitchFamily="34" charset="0"/>
              </a:rPr>
              <a:t>atch </a:t>
            </a:r>
            <a:r>
              <a:rPr lang="en-US" altLang="en-US" sz="1100" dirty="0">
                <a:latin typeface="Arial" panose="020B0604020202020204" pitchFamily="34" charset="0"/>
                <a:cs typeface="Arial" panose="020B0604020202020204" pitchFamily="34" charset="0"/>
              </a:rPr>
              <a:t>the patients’ gene panel sequences to their clinical descriptions and predict the causal pathogenic variants</a:t>
            </a:r>
            <a:r>
              <a:rPr lang="en-US" altLang="en-US" sz="1100" dirty="0" smtClean="0">
                <a:solidFill>
                  <a:srgbClr val="000000"/>
                </a:solidFill>
                <a:latin typeface="Arial" panose="020B0604020202020204" pitchFamily="34" charset="0"/>
                <a:cs typeface="Arial" panose="020B0604020202020204" pitchFamily="34" charset="0"/>
              </a:rPr>
              <a:t>.                                                                                       </a:t>
            </a:r>
            <a:r>
              <a:rPr lang="en-US" altLang="en-US" sz="1100" dirty="0">
                <a:solidFill>
                  <a:srgbClr val="000000"/>
                </a:solidFill>
                <a:latin typeface="Arial" panose="020B0604020202020204" pitchFamily="34" charset="0"/>
                <a:cs typeface="Arial" panose="020B0604020202020204" pitchFamily="34" charset="0"/>
              </a:rPr>
              <a:t/>
            </a:r>
            <a:br>
              <a:rPr lang="en-US" altLang="en-US" sz="1100" dirty="0">
                <a:solidFill>
                  <a:srgbClr val="000000"/>
                </a:solidFill>
                <a:latin typeface="Arial" panose="020B0604020202020204" pitchFamily="34" charset="0"/>
                <a:cs typeface="Arial" panose="020B0604020202020204" pitchFamily="34" charset="0"/>
              </a:rPr>
            </a:br>
            <a:r>
              <a:rPr lang="en-US" altLang="en-US" sz="1000" i="1" dirty="0" smtClean="0">
                <a:solidFill>
                  <a:srgbClr val="000000"/>
                </a:solidFill>
                <a:latin typeface="Arial" panose="020B0604020202020204" pitchFamily="34" charset="0"/>
                <a:cs typeface="Arial" panose="020B0604020202020204" pitchFamily="34" charset="0"/>
              </a:rPr>
              <a:t>Data </a:t>
            </a:r>
            <a:r>
              <a:rPr lang="en-US" altLang="en-US" sz="1000" i="1" dirty="0">
                <a:solidFill>
                  <a:srgbClr val="000000"/>
                </a:solidFill>
                <a:latin typeface="Arial" panose="020B0604020202020204" pitchFamily="34" charset="0"/>
                <a:cs typeface="Arial" panose="020B0604020202020204" pitchFamily="34" charset="0"/>
              </a:rPr>
              <a:t>provided by: </a:t>
            </a:r>
            <a:r>
              <a:rPr lang="en-US" altLang="en-US" sz="1000" i="1" dirty="0" smtClean="0">
                <a:solidFill>
                  <a:srgbClr val="000000"/>
                </a:solidFill>
                <a:latin typeface="Arial" panose="020B0604020202020204" pitchFamily="34" charset="0"/>
                <a:cs typeface="Arial" panose="020B0604020202020204" pitchFamily="34" charset="0"/>
              </a:rPr>
              <a:t>Garry Cutting, Johns Hopkins University</a:t>
            </a:r>
          </a:p>
          <a:p>
            <a:pPr marL="0" indent="0">
              <a:spcBef>
                <a:spcPts val="300"/>
              </a:spcBef>
              <a:buNone/>
            </a:pPr>
            <a:r>
              <a:rPr lang="en-US" altLang="en-US" sz="1600" b="1" dirty="0" smtClean="0">
                <a:solidFill>
                  <a:srgbClr val="000000"/>
                </a:solidFill>
                <a:latin typeface="Arial" panose="020B0604020202020204" pitchFamily="34" charset="0"/>
                <a:cs typeface="Arial" panose="020B0604020202020204" pitchFamily="34" charset="0"/>
              </a:rPr>
              <a:t>SickKids clinical genomes. </a:t>
            </a:r>
            <a:r>
              <a:rPr lang="en-US" altLang="en-US" sz="1100" dirty="0">
                <a:latin typeface="Arial" panose="020B0604020202020204" pitchFamily="34" charset="0"/>
                <a:cs typeface="Arial" panose="020B0604020202020204" pitchFamily="34" charset="0"/>
              </a:rPr>
              <a:t>Match the patients’ </a:t>
            </a:r>
            <a:r>
              <a:rPr lang="en-US" altLang="en-US" sz="1100" dirty="0" smtClean="0">
                <a:latin typeface="Arial" panose="020B0604020202020204" pitchFamily="34" charset="0"/>
                <a:cs typeface="Arial" panose="020B0604020202020204" pitchFamily="34" charset="0"/>
              </a:rPr>
              <a:t>exomes to </a:t>
            </a:r>
            <a:r>
              <a:rPr lang="en-US" altLang="en-US" sz="1100" dirty="0">
                <a:latin typeface="Arial" panose="020B0604020202020204" pitchFamily="34" charset="0"/>
                <a:cs typeface="Arial" panose="020B0604020202020204" pitchFamily="34" charset="0"/>
              </a:rPr>
              <a:t>their clinical descriptions and predict the causal pathogenic variants</a:t>
            </a:r>
            <a:r>
              <a:rPr lang="en-US" altLang="en-US" sz="1100" dirty="0">
                <a:solidFill>
                  <a:srgbClr val="000000"/>
                </a:solidFill>
                <a:latin typeface="Arial" panose="020B0604020202020204" pitchFamily="34" charset="0"/>
                <a:cs typeface="Arial" panose="020B0604020202020204" pitchFamily="34" charset="0"/>
              </a:rPr>
              <a:t>.                                                                                       </a:t>
            </a:r>
            <a:br>
              <a:rPr lang="en-US" altLang="en-US" sz="1100" dirty="0">
                <a:solidFill>
                  <a:srgbClr val="000000"/>
                </a:solidFill>
                <a:latin typeface="Arial" panose="020B0604020202020204" pitchFamily="34" charset="0"/>
                <a:cs typeface="Arial" panose="020B0604020202020204" pitchFamily="34" charset="0"/>
              </a:rPr>
            </a:br>
            <a:r>
              <a:rPr lang="en-US" altLang="en-US" sz="1000" i="1" dirty="0">
                <a:solidFill>
                  <a:srgbClr val="000000"/>
                </a:solidFill>
                <a:latin typeface="Arial" panose="020B0604020202020204" pitchFamily="34" charset="0"/>
                <a:cs typeface="Arial" panose="020B0604020202020204" pitchFamily="34" charset="0"/>
              </a:rPr>
              <a:t>Data provided by: </a:t>
            </a:r>
            <a:r>
              <a:rPr lang="en-US" altLang="en-US" sz="1000" i="1" dirty="0" smtClean="0">
                <a:solidFill>
                  <a:srgbClr val="000000"/>
                </a:solidFill>
                <a:latin typeface="Arial" panose="020B0604020202020204" pitchFamily="34" charset="0"/>
                <a:cs typeface="Arial" panose="020B0604020202020204" pitchFamily="34" charset="0"/>
              </a:rPr>
              <a:t>Stephen </a:t>
            </a:r>
            <a:r>
              <a:rPr lang="en-US" altLang="en-US" sz="1000" i="1" dirty="0" err="1" smtClean="0">
                <a:solidFill>
                  <a:srgbClr val="000000"/>
                </a:solidFill>
                <a:latin typeface="Arial" panose="020B0604020202020204" pitchFamily="34" charset="0"/>
                <a:cs typeface="Arial" panose="020B0604020202020204" pitchFamily="34" charset="0"/>
              </a:rPr>
              <a:t>Meyn</a:t>
            </a:r>
            <a:r>
              <a:rPr lang="en-US" altLang="en-US" sz="1000" i="1" dirty="0" smtClean="0">
                <a:solidFill>
                  <a:srgbClr val="000000"/>
                </a:solidFill>
                <a:latin typeface="Arial" panose="020B0604020202020204" pitchFamily="34" charset="0"/>
                <a:cs typeface="Arial" panose="020B0604020202020204" pitchFamily="34" charset="0"/>
              </a:rPr>
              <a:t> &amp; colleagues, SickKids</a:t>
            </a:r>
            <a:endParaRPr lang="en-US" altLang="en-US" sz="1000" i="1" dirty="0">
              <a:solidFill>
                <a:srgbClr val="000000"/>
              </a:solidFill>
              <a:latin typeface="Arial" panose="020B0604020202020204" pitchFamily="34" charset="0"/>
              <a:cs typeface="Arial" panose="020B0604020202020204" pitchFamily="34" charset="0"/>
            </a:endParaRPr>
          </a:p>
          <a:p>
            <a:pPr marL="0" indent="0">
              <a:spcBef>
                <a:spcPts val="300"/>
              </a:spcBef>
              <a:buNone/>
            </a:pPr>
            <a:endParaRPr lang="en-US" altLang="en-US" sz="1000" i="1" dirty="0" smtClean="0">
              <a:solidFill>
                <a:srgbClr val="000000"/>
              </a:solidFill>
              <a:latin typeface="Arial" panose="020B0604020202020204" pitchFamily="34" charset="0"/>
              <a:cs typeface="Arial" panose="020B0604020202020204" pitchFamily="34" charset="0"/>
            </a:endParaRPr>
          </a:p>
          <a:p>
            <a:pPr marL="0" indent="0">
              <a:spcBef>
                <a:spcPts val="300"/>
              </a:spcBef>
              <a:buNone/>
            </a:pPr>
            <a:endParaRPr lang="en-US" altLang="en-US" sz="1000" i="1" dirty="0">
              <a:solidFill>
                <a:srgbClr val="000000"/>
              </a:solidFill>
              <a:latin typeface="Arial" panose="020B0604020202020204" pitchFamily="34" charset="0"/>
              <a:cs typeface="Arial" panose="020B0604020202020204" pitchFamily="34" charset="0"/>
            </a:endParaRPr>
          </a:p>
          <a:p>
            <a:pPr marL="0" indent="0">
              <a:spcBef>
                <a:spcPts val="300"/>
              </a:spcBef>
              <a:buNone/>
            </a:pPr>
            <a:endParaRPr lang="en-US" altLang="en-US" sz="1000" i="1" dirty="0">
              <a:solidFill>
                <a:srgbClr val="000000"/>
              </a:solidFill>
              <a:latin typeface="Arial" panose="020B0604020202020204" pitchFamily="34" charset="0"/>
              <a:cs typeface="Arial" panose="020B0604020202020204" pitchFamily="34" charset="0"/>
            </a:endParaRPr>
          </a:p>
        </p:txBody>
      </p:sp>
      <p:pic>
        <p:nvPicPr>
          <p:cNvPr id="121870" name="Picture 4" descr="andre_franke_0_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175" y="762000"/>
            <a:ext cx="6540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71" name="Picture 13" descr="GeorgeChurch.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25" y="1752600"/>
            <a:ext cx="955675"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RussAltman.tif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0" y="1063256"/>
            <a:ext cx="838200" cy="994144"/>
          </a:xfrm>
          <a:prstGeom prst="rect">
            <a:avLst/>
          </a:prstGeom>
        </p:spPr>
      </p:pic>
      <p:pic>
        <p:nvPicPr>
          <p:cNvPr id="2" name="Picture 1" descr="FritzRoth.tif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2743200"/>
            <a:ext cx="711610" cy="914400"/>
          </a:xfrm>
          <a:prstGeom prst="rect">
            <a:avLst/>
          </a:prstGeom>
        </p:spPr>
      </p:pic>
      <p:pic>
        <p:nvPicPr>
          <p:cNvPr id="3" name="Picture 2" descr="PaoloBonvini.tif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1000" y="3505200"/>
            <a:ext cx="792922" cy="875386"/>
          </a:xfrm>
          <a:prstGeom prst="rect">
            <a:avLst/>
          </a:prstGeom>
        </p:spPr>
      </p:pic>
      <p:pic>
        <p:nvPicPr>
          <p:cNvPr id="5" name="Picture 4" descr="PardisSabeti.tif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 y="3867150"/>
            <a:ext cx="723900" cy="933450"/>
          </a:xfrm>
          <a:prstGeom prst="rect">
            <a:avLst/>
          </a:prstGeom>
        </p:spPr>
      </p:pic>
      <p:pic>
        <p:nvPicPr>
          <p:cNvPr id="6" name="Picture 5" descr="JonLeBowitz.tiff"/>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3434" y="2285999"/>
            <a:ext cx="727166" cy="978877"/>
          </a:xfrm>
          <a:prstGeom prst="rect">
            <a:avLst/>
          </a:prstGeom>
        </p:spPr>
      </p:pic>
      <p:pic>
        <p:nvPicPr>
          <p:cNvPr id="7" name="Picture 6" descr="AronFenton.tiff"/>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77200" y="4572000"/>
            <a:ext cx="685800" cy="1001168"/>
          </a:xfrm>
          <a:prstGeom prst="rect">
            <a:avLst/>
          </a:prstGeom>
        </p:spPr>
      </p:pic>
      <p:pic>
        <p:nvPicPr>
          <p:cNvPr id="9" name="Picture 8" descr="GarryCutting.tiff"/>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22994" y="5791200"/>
            <a:ext cx="840006" cy="760692"/>
          </a:xfrm>
          <a:prstGeom prst="rect">
            <a:avLst/>
          </a:prstGeom>
        </p:spPr>
      </p:pic>
      <p:pic>
        <p:nvPicPr>
          <p:cNvPr id="69634" name="Picture 2" descr="meyn"/>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 y="4983480"/>
            <a:ext cx="749710" cy="906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038970"/>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147638"/>
            <a:ext cx="8229600" cy="1143000"/>
          </a:xfrm>
        </p:spPr>
        <p:txBody>
          <a:bodyPr/>
          <a:lstStyle/>
          <a:p>
            <a:pPr eaLnBrk="1" hangingPunct="1"/>
            <a:r>
              <a:rPr lang="en-US" altLang="en-US" sz="3600" dirty="0" smtClean="0">
                <a:latin typeface="Arial (Headings)" charset="0"/>
              </a:rPr>
              <a:t>CAGI 4 Challenges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806429144"/>
              </p:ext>
            </p:extLst>
          </p:nvPr>
        </p:nvGraphicFramePr>
        <p:xfrm>
          <a:off x="896620" y="1149350"/>
          <a:ext cx="7251700" cy="4943158"/>
        </p:xfrm>
        <a:graphic>
          <a:graphicData uri="http://schemas.openxmlformats.org/drawingml/2006/table">
            <a:tbl>
              <a:tblPr/>
              <a:tblGrid>
                <a:gridCol w="2119313"/>
                <a:gridCol w="1155700"/>
                <a:gridCol w="1431925"/>
                <a:gridCol w="877887"/>
                <a:gridCol w="1666875"/>
              </a:tblGrid>
              <a:tr h="563563">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Arial" pitchFamily="34" charset="0"/>
                          <a:ea typeface="MS PGothic" pitchFamily="34" charset="-128"/>
                        </a:rPr>
                        <a:t>Challenge</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CAGI 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Groups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CAGI 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Submissions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2013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Groups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2013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itchFamily="34" charset="0"/>
                          <a:ea typeface="MS PGothic" pitchFamily="34" charset="-128"/>
                        </a:rPr>
                        <a:t>Submissions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000000"/>
                          </a:solidFill>
                          <a:effectLst/>
                          <a:latin typeface="Arial" pitchFamily="34" charset="0"/>
                          <a:ea typeface="MS PGothic" pitchFamily="34" charset="-128"/>
                        </a:rPr>
                        <a:t>Bipolar exomes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000000"/>
                          </a:solidFill>
                          <a:effectLst/>
                          <a:latin typeface="Arial" pitchFamily="34" charset="0"/>
                          <a:ea typeface="MS PGothic" pitchFamily="34" charset="-128"/>
                        </a:rPr>
                        <a:t>10</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29</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Crohn</a:t>
                      </a:r>
                      <a:r>
                        <a:rPr kumimoji="0" lang="ja-JP" altLang="en-US" sz="1600" b="0" i="0" u="none" strike="noStrike" cap="none" normalizeH="0" baseline="0" dirty="0" smtClean="0">
                          <a:ln>
                            <a:noFill/>
                          </a:ln>
                          <a:solidFill>
                            <a:srgbClr val="000000"/>
                          </a:solidFill>
                          <a:effectLst/>
                          <a:latin typeface="Arial" pitchFamily="34" charset="0"/>
                          <a:ea typeface="MS PGothic" pitchFamily="34" charset="-128"/>
                        </a:rPr>
                        <a:t>’</a:t>
                      </a:r>
                      <a:r>
                        <a:rPr kumimoji="0" lang="en-US" altLang="ja-JP" sz="1600" b="0" i="0" u="none" strike="noStrike" cap="none" normalizeH="0" baseline="0" dirty="0" smtClean="0">
                          <a:ln>
                            <a:noFill/>
                          </a:ln>
                          <a:solidFill>
                            <a:srgbClr val="000000"/>
                          </a:solidFill>
                          <a:effectLst/>
                          <a:latin typeface="Arial" pitchFamily="34" charset="0"/>
                          <a:ea typeface="MS PGothic" pitchFamily="34" charset="-128"/>
                        </a:rPr>
                        <a:t>s exomes</a:t>
                      </a:r>
                      <a:endParaRPr kumimoji="0" lang="en-US" altLang="en-US" sz="1600" b="0" i="0" u="none" strike="noStrike" cap="none" normalizeH="0" baseline="0" dirty="0" smtClean="0">
                        <a:ln>
                          <a:noFill/>
                        </a:ln>
                        <a:solidFill>
                          <a:srgbClr val="000000"/>
                        </a:solidFill>
                        <a:effectLst/>
                        <a:latin typeface="Arial" pitchFamily="34" charset="0"/>
                        <a:ea typeface="MS PGothic" pitchFamily="34" charset="-128"/>
                      </a:endParaRP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46</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13</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58</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rgbClr val="000000"/>
                          </a:solidFill>
                          <a:effectLst/>
                          <a:latin typeface="Arial" pitchFamily="34" charset="0"/>
                          <a:ea typeface="MS PGothic" pitchFamily="34" charset="-128"/>
                        </a:rPr>
                        <a:t>eQTL</a:t>
                      </a: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-causal SNPs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7</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22</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Hopkins clinical panel</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5</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16</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95932">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NAGLU</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10</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18</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65760">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NPM-ALK</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65760">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PGP</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5</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9</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22</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Pyruvate kinase</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5</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95604">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SickKids genomes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4</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SUMO ligase</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9</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16</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7988">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Warfarin exomes</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3</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9</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lvl1pPr>
                        <a:spcBef>
                          <a:spcPct val="20000"/>
                        </a:spcBef>
                        <a:buFont typeface="Arial" pitchFamily="34" charset="0"/>
                        <a:defRPr sz="28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defRPr sz="2400">
                          <a:solidFill>
                            <a:schemeClr val="tx1"/>
                          </a:solidFill>
                          <a:latin typeface="Calibri" pitchFamily="34" charset="0"/>
                          <a:ea typeface="MS PGothic" pitchFamily="34" charset="-128"/>
                        </a:defRPr>
                      </a:lvl2pPr>
                      <a:lvl3pPr marL="1143000" indent="-228600">
                        <a:spcBef>
                          <a:spcPct val="20000"/>
                        </a:spcBef>
                        <a:buFont typeface="Arial" pitchFamily="34" charset="0"/>
                        <a:defRPr sz="2000">
                          <a:solidFill>
                            <a:schemeClr val="tx1"/>
                          </a:solidFill>
                          <a:latin typeface="Calibri" pitchFamily="34" charset="0"/>
                          <a:ea typeface="MS PGothic" pitchFamily="34" charset="-128"/>
                        </a:defRPr>
                      </a:lvl3pPr>
                      <a:lvl4pPr marL="1600200" indent="-228600">
                        <a:spcBef>
                          <a:spcPct val="20000"/>
                        </a:spcBef>
                        <a:buFont typeface="Arial" pitchFamily="34" charset="0"/>
                        <a:defRPr>
                          <a:solidFill>
                            <a:schemeClr val="tx1"/>
                          </a:solidFill>
                          <a:latin typeface="Calibri" pitchFamily="34" charset="0"/>
                          <a:ea typeface="MS PGothic" pitchFamily="34" charset="-128"/>
                        </a:defRPr>
                      </a:lvl4pPr>
                      <a:lvl5pPr marL="2057400" indent="-228600">
                        <a:spcBef>
                          <a:spcPct val="20000"/>
                        </a:spcBef>
                        <a:buFont typeface="Arial" pitchFamily="34" charset="0"/>
                        <a:defRPr>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defRPr>
                          <a:solidFill>
                            <a:schemeClr val="tx1"/>
                          </a:solidFill>
                          <a:latin typeface="Calibri" pitchFamily="34" charset="0"/>
                          <a:ea typeface="MS PGothic"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Arial" pitchFamily="34" charset="0"/>
                          <a:ea typeface="MS PGothic" pitchFamily="34" charset="-128"/>
                        </a:rPr>
                        <a:t>-</a:t>
                      </a:r>
                    </a:p>
                  </a:txBody>
                  <a:tcPr marL="76483" marR="76483" marT="38253" marB="3825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bl>
          </a:graphicData>
        </a:graphic>
      </p:graphicFrame>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1340908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365125" y="177165"/>
            <a:ext cx="8345488"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just">
              <a:spcBef>
                <a:spcPct val="0"/>
              </a:spcBef>
              <a:buFontTx/>
              <a:buNone/>
            </a:pPr>
            <a:r>
              <a:rPr lang="en-US" altLang="en-US" sz="1800" b="1" dirty="0">
                <a:solidFill>
                  <a:prstClr val="black"/>
                </a:solidFill>
                <a:latin typeface="Arial" panose="020B0604020202020204" pitchFamily="34" charset="0"/>
                <a:cs typeface="Arial" panose="020B0604020202020204" pitchFamily="34" charset="0"/>
              </a:rPr>
              <a:t>CAGI 4 Predictors: </a:t>
            </a:r>
            <a:r>
              <a:rPr lang="en-US" altLang="en-US" sz="1800" dirty="0">
                <a:solidFill>
                  <a:prstClr val="black"/>
                </a:solidFill>
                <a:latin typeface="Arial" panose="020B0604020202020204" pitchFamily="34" charset="0"/>
                <a:cs typeface="Arial" panose="020B0604020202020204" pitchFamily="34" charset="0"/>
              </a:rPr>
              <a:t>Ogun </a:t>
            </a:r>
            <a:r>
              <a:rPr lang="en-US" altLang="en-US" sz="1800" dirty="0" err="1">
                <a:solidFill>
                  <a:prstClr val="black"/>
                </a:solidFill>
                <a:latin typeface="Arial" panose="020B0604020202020204" pitchFamily="34" charset="0"/>
                <a:cs typeface="Arial" panose="020B0604020202020204" pitchFamily="34" charset="0"/>
              </a:rPr>
              <a:t>Adebali</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Talal</a:t>
            </a:r>
            <a:r>
              <a:rPr lang="en-US" altLang="en-US" sz="1800" dirty="0">
                <a:solidFill>
                  <a:prstClr val="black"/>
                </a:solidFill>
                <a:latin typeface="Arial" panose="020B0604020202020204" pitchFamily="34" charset="0"/>
                <a:cs typeface="Arial" panose="020B0604020202020204" pitchFamily="34" charset="0"/>
              </a:rPr>
              <a:t> Amin, Johnathan Roy Azaria, Giulia </a:t>
            </a:r>
            <a:r>
              <a:rPr lang="en-US" altLang="en-US" sz="1800" dirty="0" err="1">
                <a:solidFill>
                  <a:prstClr val="black"/>
                </a:solidFill>
                <a:latin typeface="Arial" panose="020B0604020202020204" pitchFamily="34" charset="0"/>
                <a:cs typeface="Arial" panose="020B0604020202020204" pitchFamily="34" charset="0"/>
              </a:rPr>
              <a:t>Babbi</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Eraan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Bachar</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Minkyung</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Baek</a:t>
            </a:r>
            <a:r>
              <a:rPr lang="en-US" altLang="en-US" sz="1800" dirty="0">
                <a:solidFill>
                  <a:prstClr val="black"/>
                </a:solidFill>
                <a:latin typeface="Arial" panose="020B0604020202020204" pitchFamily="34" charset="0"/>
                <a:cs typeface="Arial" panose="020B0604020202020204" pitchFamily="34" charset="0"/>
              </a:rPr>
              <a:t>, Michael Beer, </a:t>
            </a:r>
            <a:r>
              <a:rPr lang="en-US" altLang="en-US" sz="1800" dirty="0" err="1">
                <a:solidFill>
                  <a:prstClr val="black"/>
                </a:solidFill>
                <a:latin typeface="Arial" panose="020B0604020202020204" pitchFamily="34" charset="0"/>
                <a:cs typeface="Arial" panose="020B0604020202020204" pitchFamily="34" charset="0"/>
              </a:rPr>
              <a:t>Rajendra</a:t>
            </a:r>
            <a:r>
              <a:rPr lang="en-US" altLang="en-US" sz="1800" dirty="0">
                <a:solidFill>
                  <a:prstClr val="black"/>
                </a:solidFill>
                <a:latin typeface="Arial" panose="020B0604020202020204" pitchFamily="34" charset="0"/>
                <a:cs typeface="Arial" panose="020B0604020202020204" pitchFamily="34" charset="0"/>
              </a:rPr>
              <a:t> Bhat, </a:t>
            </a:r>
            <a:r>
              <a:rPr lang="en-US" altLang="en-US" sz="1800" dirty="0" err="1">
                <a:solidFill>
                  <a:prstClr val="black"/>
                </a:solidFill>
                <a:latin typeface="Arial" panose="020B0604020202020204" pitchFamily="34" charset="0"/>
                <a:cs typeface="Arial" panose="020B0604020202020204" pitchFamily="34" charset="0"/>
              </a:rPr>
              <a:t>Rohit</a:t>
            </a:r>
            <a:r>
              <a:rPr lang="en-US" altLang="en-US" sz="1800" dirty="0">
                <a:solidFill>
                  <a:prstClr val="black"/>
                </a:solidFill>
                <a:latin typeface="Arial" panose="020B0604020202020204" pitchFamily="34" charset="0"/>
                <a:cs typeface="Arial" panose="020B0604020202020204" pitchFamily="34" charset="0"/>
              </a:rPr>
              <a:t> Bhattacharya, </a:t>
            </a:r>
            <a:r>
              <a:rPr lang="en-US" altLang="en-US" sz="1800" dirty="0" err="1">
                <a:solidFill>
                  <a:prstClr val="black"/>
                </a:solidFill>
                <a:latin typeface="Arial" panose="020B0604020202020204" pitchFamily="34" charset="0"/>
                <a:cs typeface="Arial" panose="020B0604020202020204" pitchFamily="34" charset="0"/>
              </a:rPr>
              <a:t>Samuele</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Bovo</a:t>
            </a:r>
            <a:r>
              <a:rPr lang="en-US" altLang="en-US" sz="1800" dirty="0">
                <a:solidFill>
                  <a:prstClr val="black"/>
                </a:solidFill>
                <a:latin typeface="Arial" panose="020B0604020202020204" pitchFamily="34" charset="0"/>
                <a:cs typeface="Arial" panose="020B0604020202020204" pitchFamily="34" charset="0"/>
              </a:rPr>
              <a:t>, Marcus Breese, </a:t>
            </a:r>
            <a:r>
              <a:rPr lang="en-US" altLang="en-US" sz="1800" dirty="0" err="1">
                <a:solidFill>
                  <a:prstClr val="black"/>
                </a:solidFill>
                <a:latin typeface="Arial" panose="020B0604020202020204" pitchFamily="34" charset="0"/>
                <a:cs typeface="Arial" panose="020B0604020202020204" pitchFamily="34" charset="0"/>
              </a:rPr>
              <a:t>Aharon</a:t>
            </a:r>
            <a:r>
              <a:rPr lang="en-US" altLang="en-US" sz="1800" dirty="0">
                <a:solidFill>
                  <a:prstClr val="black"/>
                </a:solidFill>
                <a:latin typeface="Arial" panose="020B0604020202020204" pitchFamily="34" charset="0"/>
                <a:cs typeface="Arial" panose="020B0604020202020204" pitchFamily="34" charset="0"/>
              </a:rPr>
              <a:t> S. Brodie, Yana Bromberg, </a:t>
            </a:r>
            <a:r>
              <a:rPr lang="en-US" altLang="en-US" sz="1800" dirty="0" err="1">
                <a:solidFill>
                  <a:prstClr val="black"/>
                </a:solidFill>
                <a:latin typeface="Arial" panose="020B0604020202020204" pitchFamily="34" charset="0"/>
                <a:cs typeface="Arial" panose="020B0604020202020204" pitchFamily="34" charset="0"/>
              </a:rPr>
              <a:t>Binghuang</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Cai</a:t>
            </a:r>
            <a:r>
              <a:rPr lang="en-US" altLang="en-US" sz="1800" dirty="0">
                <a:solidFill>
                  <a:prstClr val="black"/>
                </a:solidFill>
                <a:latin typeface="Arial" panose="020B0604020202020204" pitchFamily="34" charset="0"/>
                <a:cs typeface="Arial" panose="020B0604020202020204" pitchFamily="34" charset="0"/>
              </a:rPr>
              <a:t>, Colin Campbell, Marco </a:t>
            </a:r>
            <a:r>
              <a:rPr lang="en-US" altLang="en-US" sz="1800" dirty="0" err="1">
                <a:solidFill>
                  <a:prstClr val="black"/>
                </a:solidFill>
                <a:latin typeface="Arial" panose="020B0604020202020204" pitchFamily="34" charset="0"/>
                <a:cs typeface="Arial" panose="020B0604020202020204" pitchFamily="34" charset="0"/>
              </a:rPr>
              <a:t>Carraro</a:t>
            </a:r>
            <a:r>
              <a:rPr lang="en-US" altLang="en-US" sz="1800" dirty="0">
                <a:solidFill>
                  <a:prstClr val="black"/>
                </a:solidFill>
                <a:latin typeface="Arial" panose="020B0604020202020204" pitchFamily="34" charset="0"/>
                <a:cs typeface="Arial" panose="020B0604020202020204" pitchFamily="34" charset="0"/>
              </a:rPr>
              <a:t>, Rita </a:t>
            </a:r>
            <a:r>
              <a:rPr lang="en-US" altLang="en-US" sz="1800" dirty="0" err="1">
                <a:solidFill>
                  <a:prstClr val="black"/>
                </a:solidFill>
                <a:latin typeface="Arial" panose="020B0604020202020204" pitchFamily="34" charset="0"/>
                <a:cs typeface="Arial" panose="020B0604020202020204" pitchFamily="34" charset="0"/>
              </a:rPr>
              <a:t>Casadio</a:t>
            </a:r>
            <a:r>
              <a:rPr lang="en-US" altLang="en-US" sz="1800" dirty="0">
                <a:solidFill>
                  <a:prstClr val="black"/>
                </a:solidFill>
                <a:latin typeface="Arial" panose="020B0604020202020204" pitchFamily="34" charset="0"/>
                <a:cs typeface="Arial" panose="020B0604020202020204" pitchFamily="34" charset="0"/>
              </a:rPr>
              <a:t>, Billy Heung Wing Chang, Yun-Ching Chen, Pietro Di Lena, Christopher </a:t>
            </a:r>
            <a:r>
              <a:rPr lang="en-US" altLang="en-US" sz="1800" dirty="0" err="1">
                <a:solidFill>
                  <a:prstClr val="black"/>
                </a:solidFill>
                <a:latin typeface="Arial" panose="020B0604020202020204" pitchFamily="34" charset="0"/>
                <a:cs typeface="Arial" panose="020B0604020202020204" pitchFamily="34" charset="0"/>
              </a:rPr>
              <a:t>Douville</a:t>
            </a:r>
            <a:r>
              <a:rPr lang="en-US" altLang="en-US" sz="1800" dirty="0">
                <a:solidFill>
                  <a:prstClr val="black"/>
                </a:solidFill>
                <a:latin typeface="Arial" panose="020B0604020202020204" pitchFamily="34" charset="0"/>
                <a:cs typeface="Arial" panose="020B0604020202020204" pitchFamily="34" charset="0"/>
              </a:rPr>
              <a:t>, Ian Driver, Roland </a:t>
            </a:r>
            <a:r>
              <a:rPr lang="en-US" altLang="en-US" sz="1800" dirty="0" err="1">
                <a:solidFill>
                  <a:prstClr val="black"/>
                </a:solidFill>
                <a:latin typeface="Arial" panose="020B0604020202020204" pitchFamily="34" charset="0"/>
                <a:cs typeface="Arial" panose="020B0604020202020204" pitchFamily="34" charset="0"/>
              </a:rPr>
              <a:t>Dunbrack</a:t>
            </a:r>
            <a:r>
              <a:rPr lang="en-US" altLang="en-US" sz="1800" dirty="0">
                <a:solidFill>
                  <a:prstClr val="black"/>
                </a:solidFill>
                <a:latin typeface="Arial" panose="020B0604020202020204" pitchFamily="34" charset="0"/>
                <a:cs typeface="Arial" panose="020B0604020202020204" pitchFamily="34" charset="0"/>
              </a:rPr>
              <a:t>, Matthew Edwards, </a:t>
            </a:r>
            <a:r>
              <a:rPr lang="en-US" altLang="en-US" sz="1800" dirty="0" err="1">
                <a:solidFill>
                  <a:prstClr val="black"/>
                </a:solidFill>
                <a:latin typeface="Arial" panose="020B0604020202020204" pitchFamily="34" charset="0"/>
                <a:cs typeface="Arial" panose="020B0604020202020204" pitchFamily="34" charset="0"/>
              </a:rPr>
              <a:t>Gokcen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Eraslan</a:t>
            </a:r>
            <a:r>
              <a:rPr lang="en-US" altLang="en-US" sz="1800" dirty="0">
                <a:solidFill>
                  <a:prstClr val="black"/>
                </a:solidFill>
                <a:latin typeface="Arial" panose="020B0604020202020204" pitchFamily="34" charset="0"/>
                <a:cs typeface="Arial" panose="020B0604020202020204" pitchFamily="34" charset="0"/>
              </a:rPr>
              <a:t>, Hai Fang, Lukas Folkman, Colby Tyler Ford, Yao Fu, Alessandra </a:t>
            </a:r>
            <a:r>
              <a:rPr lang="en-US" altLang="en-US" sz="1800" dirty="0" err="1">
                <a:solidFill>
                  <a:prstClr val="black"/>
                </a:solidFill>
                <a:latin typeface="Arial" panose="020B0604020202020204" pitchFamily="34" charset="0"/>
                <a:cs typeface="Arial" panose="020B0604020202020204" pitchFamily="34" charset="0"/>
              </a:rPr>
              <a:t>Gasparini</a:t>
            </a:r>
            <a:r>
              <a:rPr lang="en-US" altLang="en-US" sz="1800" dirty="0">
                <a:solidFill>
                  <a:prstClr val="black"/>
                </a:solidFill>
                <a:latin typeface="Arial" panose="020B0604020202020204" pitchFamily="34" charset="0"/>
                <a:cs typeface="Arial" panose="020B0604020202020204" pitchFamily="34" charset="0"/>
              </a:rPr>
              <a:t>, Tom Gaunt, Manuel </a:t>
            </a:r>
            <a:r>
              <a:rPr lang="en-US" altLang="en-US" sz="1800" dirty="0" err="1">
                <a:solidFill>
                  <a:prstClr val="black"/>
                </a:solidFill>
                <a:latin typeface="Arial" panose="020B0604020202020204" pitchFamily="34" charset="0"/>
                <a:cs typeface="Arial" panose="020B0604020202020204" pitchFamily="34" charset="0"/>
              </a:rPr>
              <a:t>Giollo</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Valer</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Gotea</a:t>
            </a:r>
            <a:r>
              <a:rPr lang="en-US" altLang="en-US" sz="1800" dirty="0">
                <a:solidFill>
                  <a:prstClr val="black"/>
                </a:solidFill>
                <a:latin typeface="Arial" panose="020B0604020202020204" pitchFamily="34" charset="0"/>
                <a:cs typeface="Arial" panose="020B0604020202020204" pitchFamily="34" charset="0"/>
              </a:rPr>
              <a:t>, Julian Gough, </a:t>
            </a:r>
            <a:r>
              <a:rPr lang="en-US" altLang="en-US" sz="1800" dirty="0" err="1">
                <a:solidFill>
                  <a:prstClr val="black"/>
                </a:solidFill>
                <a:latin typeface="Arial" panose="020B0604020202020204" pitchFamily="34" charset="0"/>
                <a:cs typeface="Arial" panose="020B0604020202020204" pitchFamily="34" charset="0"/>
              </a:rPr>
              <a:t>Yuchun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Guo</a:t>
            </a:r>
            <a:r>
              <a:rPr lang="en-US" altLang="en-US" sz="1800" dirty="0">
                <a:solidFill>
                  <a:prstClr val="black"/>
                </a:solidFill>
                <a:latin typeface="Arial" panose="020B0604020202020204" pitchFamily="34" charset="0"/>
                <a:cs typeface="Arial" panose="020B0604020202020204" pitchFamily="34" charset="0"/>
              </a:rPr>
              <a:t>, Marcia </a:t>
            </a:r>
            <a:r>
              <a:rPr lang="en-US" altLang="en-US" sz="1800" dirty="0" err="1">
                <a:solidFill>
                  <a:prstClr val="black"/>
                </a:solidFill>
                <a:latin typeface="Arial" panose="020B0604020202020204" pitchFamily="34" charset="0"/>
                <a:cs typeface="Arial" panose="020B0604020202020204" pitchFamily="34" charset="0"/>
              </a:rPr>
              <a:t>Hasenahuer</a:t>
            </a:r>
            <a:r>
              <a:rPr lang="en-US" altLang="en-US" sz="1800" dirty="0">
                <a:solidFill>
                  <a:prstClr val="black"/>
                </a:solidFill>
                <a:latin typeface="Arial" panose="020B0604020202020204" pitchFamily="34" charset="0"/>
                <a:cs typeface="Arial" panose="020B0604020202020204" pitchFamily="34" charset="0"/>
              </a:rPr>
              <a:t>, Lim </a:t>
            </a:r>
            <a:r>
              <a:rPr lang="en-US" altLang="en-US" sz="1800" dirty="0" err="1">
                <a:solidFill>
                  <a:prstClr val="black"/>
                </a:solidFill>
                <a:latin typeface="Arial" panose="020B0604020202020204" pitchFamily="34" charset="0"/>
                <a:cs typeface="Arial" panose="020B0604020202020204" pitchFamily="34" charset="0"/>
              </a:rPr>
              <a:t>Heo</a:t>
            </a:r>
            <a:r>
              <a:rPr lang="en-US" altLang="en-US" sz="1800" dirty="0">
                <a:solidFill>
                  <a:prstClr val="black"/>
                </a:solidFill>
                <a:latin typeface="Arial" panose="020B0604020202020204" pitchFamily="34" charset="0"/>
                <a:cs typeface="Arial" panose="020B0604020202020204" pitchFamily="34" charset="0"/>
              </a:rPr>
              <a:t>, Peter </a:t>
            </a:r>
            <a:r>
              <a:rPr lang="en-US" altLang="en-US" sz="1800" dirty="0" err="1">
                <a:solidFill>
                  <a:prstClr val="black"/>
                </a:solidFill>
                <a:latin typeface="Arial" panose="020B0604020202020204" pitchFamily="34" charset="0"/>
                <a:cs typeface="Arial" panose="020B0604020202020204" pitchFamily="34" charset="0"/>
              </a:rPr>
              <a:t>Huwe</a:t>
            </a:r>
            <a:r>
              <a:rPr lang="en-US" altLang="en-US" sz="1800" dirty="0">
                <a:solidFill>
                  <a:prstClr val="black"/>
                </a:solidFill>
                <a:latin typeface="Arial" panose="020B0604020202020204" pitchFamily="34" charset="0"/>
                <a:cs typeface="Arial" panose="020B0604020202020204" pitchFamily="34" charset="0"/>
              </a:rPr>
              <a:t>, Jules Jacobsen, Chan-</a:t>
            </a:r>
            <a:r>
              <a:rPr lang="en-US" altLang="en-US" sz="1800" dirty="0" err="1">
                <a:solidFill>
                  <a:prstClr val="black"/>
                </a:solidFill>
                <a:latin typeface="Arial" panose="020B0604020202020204" pitchFamily="34" charset="0"/>
                <a:cs typeface="Arial" panose="020B0604020202020204" pitchFamily="34" charset="0"/>
              </a:rPr>
              <a:t>Seok</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Jeong</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Yuxiang</a:t>
            </a:r>
            <a:r>
              <a:rPr lang="en-US" altLang="en-US" sz="1800" dirty="0">
                <a:solidFill>
                  <a:prstClr val="black"/>
                </a:solidFill>
                <a:latin typeface="Arial" panose="020B0604020202020204" pitchFamily="34" charset="0"/>
                <a:cs typeface="Arial" panose="020B0604020202020204" pitchFamily="34" charset="0"/>
              </a:rPr>
              <a:t> Jiang, David Jones, </a:t>
            </a:r>
            <a:r>
              <a:rPr lang="en-US" altLang="en-US" sz="1800" dirty="0" err="1">
                <a:solidFill>
                  <a:prstClr val="black"/>
                </a:solidFill>
                <a:latin typeface="Arial" panose="020B0604020202020204" pitchFamily="34" charset="0"/>
                <a:cs typeface="Arial" panose="020B0604020202020204" pitchFamily="34" charset="0"/>
              </a:rPr>
              <a:t>Beomchang</a:t>
            </a:r>
            <a:r>
              <a:rPr lang="en-US" altLang="en-US" sz="1800" dirty="0">
                <a:solidFill>
                  <a:prstClr val="black"/>
                </a:solidFill>
                <a:latin typeface="Arial" panose="020B0604020202020204" pitchFamily="34" charset="0"/>
                <a:cs typeface="Arial" panose="020B0604020202020204" pitchFamily="34" charset="0"/>
              </a:rPr>
              <a:t> Kang, Rachel </a:t>
            </a:r>
            <a:r>
              <a:rPr lang="en-US" altLang="en-US" sz="1800" dirty="0" err="1">
                <a:solidFill>
                  <a:prstClr val="black"/>
                </a:solidFill>
                <a:latin typeface="Arial" panose="020B0604020202020204" pitchFamily="34" charset="0"/>
                <a:cs typeface="Arial" panose="020B0604020202020204" pitchFamily="34" charset="0"/>
              </a:rPr>
              <a:t>Karchin</a:t>
            </a:r>
            <a:r>
              <a:rPr lang="en-US" altLang="en-US" sz="1800" dirty="0">
                <a:solidFill>
                  <a:prstClr val="black"/>
                </a:solidFill>
                <a:latin typeface="Arial" panose="020B0604020202020204" pitchFamily="34" charset="0"/>
                <a:cs typeface="Arial" panose="020B0604020202020204" pitchFamily="34" charset="0"/>
              </a:rPr>
              <a:t>, Panagiotis </a:t>
            </a:r>
            <a:r>
              <a:rPr lang="en-US" altLang="en-US" sz="1800" dirty="0" err="1">
                <a:solidFill>
                  <a:prstClr val="black"/>
                </a:solidFill>
                <a:latin typeface="Arial" panose="020B0604020202020204" pitchFamily="34" charset="0"/>
                <a:cs typeface="Arial" panose="020B0604020202020204" pitchFamily="34" charset="0"/>
              </a:rPr>
              <a:t>Katsonis</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Sunduz</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Keles</a:t>
            </a:r>
            <a:r>
              <a:rPr lang="en-US" altLang="en-US" sz="1800" dirty="0">
                <a:solidFill>
                  <a:prstClr val="black"/>
                </a:solidFill>
                <a:latin typeface="Arial" panose="020B0604020202020204" pitchFamily="34" charset="0"/>
                <a:cs typeface="Arial" panose="020B0604020202020204" pitchFamily="34" charset="0"/>
              </a:rPr>
              <a:t>, Nikki </a:t>
            </a:r>
            <a:r>
              <a:rPr lang="en-US" altLang="en-US" sz="1800" dirty="0" err="1">
                <a:solidFill>
                  <a:prstClr val="black"/>
                </a:solidFill>
                <a:latin typeface="Arial" panose="020B0604020202020204" pitchFamily="34" charset="0"/>
                <a:cs typeface="Arial" panose="020B0604020202020204" pitchFamily="34" charset="0"/>
              </a:rPr>
              <a:t>Kiga</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Dongsup</a:t>
            </a:r>
            <a:r>
              <a:rPr lang="en-US" altLang="en-US" sz="1800" dirty="0">
                <a:solidFill>
                  <a:prstClr val="black"/>
                </a:solidFill>
                <a:latin typeface="Arial" panose="020B0604020202020204" pitchFamily="34" charset="0"/>
                <a:cs typeface="Arial" panose="020B0604020202020204" pitchFamily="34" charset="0"/>
              </a:rPr>
              <a:t> Kim, Andreas Kraemer, </a:t>
            </a:r>
            <a:r>
              <a:rPr lang="en-US" altLang="en-US" sz="1800" dirty="0" err="1">
                <a:solidFill>
                  <a:prstClr val="black"/>
                </a:solidFill>
                <a:latin typeface="Arial" panose="020B0604020202020204" pitchFamily="34" charset="0"/>
                <a:cs typeface="Arial" panose="020B0604020202020204" pitchFamily="34" charset="0"/>
              </a:rPr>
              <a:t>Kunal</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Kundu</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Dae</a:t>
            </a:r>
            <a:r>
              <a:rPr lang="en-US" altLang="en-US" sz="1800" dirty="0">
                <a:solidFill>
                  <a:prstClr val="black"/>
                </a:solidFill>
                <a:latin typeface="Arial" panose="020B0604020202020204" pitchFamily="34" charset="0"/>
                <a:cs typeface="Arial" panose="020B0604020202020204" pitchFamily="34" charset="0"/>
              </a:rPr>
              <a:t> Lee, </a:t>
            </a:r>
            <a:r>
              <a:rPr lang="en-US" altLang="en-US" sz="1800" dirty="0" err="1">
                <a:solidFill>
                  <a:prstClr val="black"/>
                </a:solidFill>
                <a:latin typeface="Arial" panose="020B0604020202020204" pitchFamily="34" charset="0"/>
                <a:cs typeface="Arial" panose="020B0604020202020204" pitchFamily="34" charset="0"/>
              </a:rPr>
              <a:t>Gyu</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Rie</a:t>
            </a:r>
            <a:r>
              <a:rPr lang="en-US" altLang="en-US" sz="1800" dirty="0">
                <a:solidFill>
                  <a:prstClr val="black"/>
                </a:solidFill>
                <a:latin typeface="Arial" panose="020B0604020202020204" pitchFamily="34" charset="0"/>
                <a:cs typeface="Arial" panose="020B0604020202020204" pitchFamily="34" charset="0"/>
              </a:rPr>
              <a:t> Lee, </a:t>
            </a:r>
            <a:r>
              <a:rPr lang="en-US" altLang="en-US" sz="1800" dirty="0" err="1">
                <a:solidFill>
                  <a:prstClr val="black"/>
                </a:solidFill>
                <a:latin typeface="Arial" panose="020B0604020202020204" pitchFamily="34" charset="0"/>
                <a:cs typeface="Arial" panose="020B0604020202020204" pitchFamily="34" charset="0"/>
              </a:rPr>
              <a:t>Emanuela</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Leonardi</a:t>
            </a:r>
            <a:r>
              <a:rPr lang="en-US" altLang="en-US" sz="1800" dirty="0">
                <a:solidFill>
                  <a:prstClr val="black"/>
                </a:solidFill>
                <a:latin typeface="Arial" panose="020B0604020202020204" pitchFamily="34" charset="0"/>
                <a:cs typeface="Arial" panose="020B0604020202020204" pitchFamily="34" charset="0"/>
              </a:rPr>
              <a:t>, Biao Li, Yue Li, Olivier </a:t>
            </a:r>
            <a:r>
              <a:rPr lang="en-US" altLang="en-US" sz="1800" dirty="0" err="1">
                <a:solidFill>
                  <a:prstClr val="black"/>
                </a:solidFill>
                <a:latin typeface="Arial" panose="020B0604020202020204" pitchFamily="34" charset="0"/>
                <a:cs typeface="Arial" panose="020B0604020202020204" pitchFamily="34" charset="0"/>
              </a:rPr>
              <a:t>Lichtarge</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Rhonald</a:t>
            </a:r>
            <a:r>
              <a:rPr lang="en-US" altLang="en-US" sz="1800" dirty="0">
                <a:solidFill>
                  <a:prstClr val="black"/>
                </a:solidFill>
                <a:latin typeface="Arial" panose="020B0604020202020204" pitchFamily="34" charset="0"/>
                <a:cs typeface="Arial" panose="020B0604020202020204" pitchFamily="34" charset="0"/>
              </a:rPr>
              <a:t> C. </a:t>
            </a:r>
            <a:r>
              <a:rPr lang="en-US" altLang="en-US" sz="1800" dirty="0" err="1">
                <a:solidFill>
                  <a:prstClr val="black"/>
                </a:solidFill>
                <a:latin typeface="Arial" panose="020B0604020202020204" pitchFamily="34" charset="0"/>
                <a:cs typeface="Arial" panose="020B0604020202020204" pitchFamily="34" charset="0"/>
              </a:rPr>
              <a:t>Lua</a:t>
            </a:r>
            <a:r>
              <a:rPr lang="en-US" altLang="en-US" sz="1800" dirty="0">
                <a:solidFill>
                  <a:prstClr val="black"/>
                </a:solidFill>
                <a:latin typeface="Arial" panose="020B0604020202020204" pitchFamily="34" charset="0"/>
                <a:cs typeface="Arial" panose="020B0604020202020204" pitchFamily="34" charset="0"/>
              </a:rPr>
              <a:t>, Pier Luigi </a:t>
            </a:r>
            <a:r>
              <a:rPr lang="en-US" altLang="en-US" sz="1800" dirty="0" err="1">
                <a:solidFill>
                  <a:prstClr val="black"/>
                </a:solidFill>
                <a:latin typeface="Arial" panose="020B0604020202020204" pitchFamily="34" charset="0"/>
                <a:cs typeface="Arial" panose="020B0604020202020204" pitchFamily="34" charset="0"/>
              </a:rPr>
              <a:t>Martelli</a:t>
            </a:r>
            <a:r>
              <a:rPr lang="en-US" altLang="en-US" sz="1800" dirty="0">
                <a:solidFill>
                  <a:prstClr val="black"/>
                </a:solidFill>
                <a:latin typeface="Arial" panose="020B0604020202020204" pitchFamily="34" charset="0"/>
                <a:cs typeface="Arial" panose="020B0604020202020204" pitchFamily="34" charset="0"/>
              </a:rPr>
              <a:t>, Aziz Mohammed </a:t>
            </a:r>
            <a:r>
              <a:rPr lang="en-US" altLang="en-US" sz="1800" dirty="0" err="1">
                <a:solidFill>
                  <a:prstClr val="black"/>
                </a:solidFill>
                <a:latin typeface="Arial" panose="020B0604020202020204" pitchFamily="34" charset="0"/>
                <a:cs typeface="Arial" panose="020B0604020202020204" pitchFamily="34" charset="0"/>
              </a:rPr>
              <a:t>Mezlini</a:t>
            </a:r>
            <a:r>
              <a:rPr lang="en-US" altLang="en-US" sz="1800" dirty="0">
                <a:solidFill>
                  <a:prstClr val="black"/>
                </a:solidFill>
                <a:latin typeface="Arial" panose="020B0604020202020204" pitchFamily="34" charset="0"/>
                <a:cs typeface="Arial" panose="020B0604020202020204" pitchFamily="34" charset="0"/>
              </a:rPr>
              <a:t>, Alexander Miguel </a:t>
            </a:r>
            <a:r>
              <a:rPr lang="en-US" altLang="en-US" sz="1800" dirty="0" err="1">
                <a:solidFill>
                  <a:prstClr val="black"/>
                </a:solidFill>
                <a:latin typeface="Arial" panose="020B0604020202020204" pitchFamily="34" charset="0"/>
                <a:cs typeface="Arial" panose="020B0604020202020204" pitchFamily="34" charset="0"/>
              </a:rPr>
              <a:t>Monzon</a:t>
            </a:r>
            <a:r>
              <a:rPr lang="en-US" altLang="en-US" sz="1800" dirty="0">
                <a:solidFill>
                  <a:prstClr val="black"/>
                </a:solidFill>
                <a:latin typeface="Arial" panose="020B0604020202020204" pitchFamily="34" charset="0"/>
                <a:cs typeface="Arial" panose="020B0604020202020204" pitchFamily="34" charset="0"/>
              </a:rPr>
              <a:t>, Sean Mooney, Matthew Mort, John </a:t>
            </a:r>
            <a:r>
              <a:rPr lang="en-US" altLang="en-US" sz="1800" dirty="0" err="1">
                <a:solidFill>
                  <a:prstClr val="black"/>
                </a:solidFill>
                <a:latin typeface="Arial" panose="020B0604020202020204" pitchFamily="34" charset="0"/>
                <a:cs typeface="Arial" panose="020B0604020202020204" pitchFamily="34" charset="0"/>
              </a:rPr>
              <a:t>Moult</a:t>
            </a:r>
            <a:r>
              <a:rPr lang="en-US" altLang="en-US" sz="1800" dirty="0">
                <a:solidFill>
                  <a:prstClr val="black"/>
                </a:solidFill>
                <a:latin typeface="Arial" panose="020B0604020202020204" pitchFamily="34" charset="0"/>
                <a:cs typeface="Arial" panose="020B0604020202020204" pitchFamily="34" charset="0"/>
              </a:rPr>
              <a:t>, Nikola Mueller, </a:t>
            </a:r>
            <a:r>
              <a:rPr lang="en-US" altLang="en-US" sz="1800" dirty="0" err="1">
                <a:solidFill>
                  <a:prstClr val="black"/>
                </a:solidFill>
                <a:latin typeface="Arial" panose="020B0604020202020204" pitchFamily="34" charset="0"/>
                <a:cs typeface="Arial" panose="020B0604020202020204" pitchFamily="34" charset="0"/>
              </a:rPr>
              <a:t>Noushin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Niknafs</a:t>
            </a:r>
            <a:r>
              <a:rPr lang="en-US" altLang="en-US" sz="1800" dirty="0">
                <a:solidFill>
                  <a:prstClr val="black"/>
                </a:solidFill>
                <a:latin typeface="Arial" panose="020B0604020202020204" pitchFamily="34" charset="0"/>
                <a:cs typeface="Arial" panose="020B0604020202020204" pitchFamily="34" charset="0"/>
              </a:rPr>
              <a:t>, Abhishek </a:t>
            </a:r>
            <a:r>
              <a:rPr lang="en-US" altLang="en-US" sz="1800" dirty="0" err="1">
                <a:solidFill>
                  <a:prstClr val="black"/>
                </a:solidFill>
                <a:latin typeface="Arial" panose="020B0604020202020204" pitchFamily="34" charset="0"/>
                <a:cs typeface="Arial" panose="020B0604020202020204" pitchFamily="34" charset="0"/>
              </a:rPr>
              <a:t>Niroula</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Conor</a:t>
            </a:r>
            <a:r>
              <a:rPr lang="en-US" altLang="en-US" sz="1800" dirty="0">
                <a:solidFill>
                  <a:prstClr val="black"/>
                </a:solidFill>
                <a:latin typeface="Arial" panose="020B0604020202020204" pitchFamily="34" charset="0"/>
                <a:cs typeface="Arial" panose="020B0604020202020204" pitchFamily="34" charset="0"/>
              </a:rPr>
              <a:t> M. L. </a:t>
            </a:r>
            <a:r>
              <a:rPr lang="en-US" altLang="en-US" sz="1800" dirty="0" err="1">
                <a:solidFill>
                  <a:prstClr val="black"/>
                </a:solidFill>
                <a:latin typeface="Arial" panose="020B0604020202020204" pitchFamily="34" charset="0"/>
                <a:cs typeface="Arial" panose="020B0604020202020204" pitchFamily="34" charset="0"/>
              </a:rPr>
              <a:t>Nodzak</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Yanay</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Ofran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Kymberleigh</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Pagel</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Taeyong</a:t>
            </a:r>
            <a:r>
              <a:rPr lang="en-US" altLang="en-US" sz="1800" dirty="0">
                <a:solidFill>
                  <a:prstClr val="black"/>
                </a:solidFill>
                <a:latin typeface="Arial" panose="020B0604020202020204" pitchFamily="34" charset="0"/>
                <a:cs typeface="Arial" panose="020B0604020202020204" pitchFamily="34" charset="0"/>
              </a:rPr>
              <a:t> Park, </a:t>
            </a:r>
            <a:r>
              <a:rPr lang="en-US" altLang="en-US" sz="1800" dirty="0" err="1">
                <a:solidFill>
                  <a:prstClr val="black"/>
                </a:solidFill>
                <a:latin typeface="Arial" panose="020B0604020202020204" pitchFamily="34" charset="0"/>
                <a:cs typeface="Arial" panose="020B0604020202020204" pitchFamily="34" charset="0"/>
              </a:rPr>
              <a:t>Vikas</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Pejaver</a:t>
            </a:r>
            <a:r>
              <a:rPr lang="en-US" altLang="en-US" sz="1800" dirty="0">
                <a:solidFill>
                  <a:prstClr val="black"/>
                </a:solidFill>
                <a:latin typeface="Arial" panose="020B0604020202020204" pitchFamily="34" charset="0"/>
                <a:cs typeface="Arial" panose="020B0604020202020204" pitchFamily="34" charset="0"/>
              </a:rPr>
              <a:t>, Aditya R. Rao, </a:t>
            </a:r>
            <a:r>
              <a:rPr lang="en-US" altLang="en-US" sz="1800" dirty="0" err="1">
                <a:solidFill>
                  <a:prstClr val="black"/>
                </a:solidFill>
                <a:latin typeface="Arial" panose="020B0604020202020204" pitchFamily="34" charset="0"/>
                <a:cs typeface="Arial" panose="020B0604020202020204" pitchFamily="34" charset="0"/>
              </a:rPr>
              <a:t>Lipika</a:t>
            </a:r>
            <a:r>
              <a:rPr lang="en-US" altLang="en-US" sz="1800" dirty="0">
                <a:solidFill>
                  <a:prstClr val="black"/>
                </a:solidFill>
                <a:latin typeface="Arial" panose="020B0604020202020204" pitchFamily="34" charset="0"/>
                <a:cs typeface="Arial" panose="020B0604020202020204" pitchFamily="34" charset="0"/>
              </a:rPr>
              <a:t> Ray, </a:t>
            </a:r>
            <a:r>
              <a:rPr lang="en-US" altLang="en-US" sz="1800" dirty="0" err="1">
                <a:solidFill>
                  <a:prstClr val="black"/>
                </a:solidFill>
                <a:latin typeface="Arial" panose="020B0604020202020204" pitchFamily="34" charset="0"/>
                <a:cs typeface="Arial" panose="020B0604020202020204" pitchFamily="34" charset="0"/>
              </a:rPr>
              <a:t>Chaok</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Seok</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Sohela</a:t>
            </a:r>
            <a:r>
              <a:rPr lang="en-US" altLang="en-US" sz="1800" dirty="0">
                <a:solidFill>
                  <a:prstClr val="black"/>
                </a:solidFill>
                <a:latin typeface="Arial" panose="020B0604020202020204" pitchFamily="34" charset="0"/>
                <a:cs typeface="Arial" panose="020B0604020202020204" pitchFamily="34" charset="0"/>
              </a:rPr>
              <a:t> Shah, Ron Shigeta, Hashem A. </a:t>
            </a:r>
            <a:r>
              <a:rPr lang="en-US" altLang="en-US" sz="1800" dirty="0" err="1">
                <a:solidFill>
                  <a:prstClr val="black"/>
                </a:solidFill>
                <a:latin typeface="Arial" panose="020B0604020202020204" pitchFamily="34" charset="0"/>
                <a:cs typeface="Arial" panose="020B0604020202020204" pitchFamily="34" charset="0"/>
              </a:rPr>
              <a:t>Shihb</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Sunyoung</a:t>
            </a:r>
            <a:r>
              <a:rPr lang="en-US" altLang="en-US" sz="1800" dirty="0">
                <a:solidFill>
                  <a:prstClr val="black"/>
                </a:solidFill>
                <a:latin typeface="Arial" panose="020B0604020202020204" pitchFamily="34" charset="0"/>
                <a:cs typeface="Arial" panose="020B0604020202020204" pitchFamily="34" charset="0"/>
              </a:rPr>
              <a:t> Shin, Nasa </a:t>
            </a:r>
            <a:r>
              <a:rPr lang="en-US" altLang="en-US" sz="1800" dirty="0" err="1">
                <a:solidFill>
                  <a:prstClr val="black"/>
                </a:solidFill>
                <a:latin typeface="Arial" panose="020B0604020202020204" pitchFamily="34" charset="0"/>
                <a:cs typeface="Arial" panose="020B0604020202020204" pitchFamily="34" charset="0"/>
              </a:rPr>
              <a:t>Sinnott</a:t>
            </a:r>
            <a:r>
              <a:rPr lang="en-US" altLang="en-US" sz="1800" dirty="0">
                <a:solidFill>
                  <a:prstClr val="black"/>
                </a:solidFill>
                <a:latin typeface="Arial" panose="020B0604020202020204" pitchFamily="34" charset="0"/>
                <a:cs typeface="Arial" panose="020B0604020202020204" pitchFamily="34" charset="0"/>
              </a:rPr>
              <a:t>-Armstrong, Ben Smithers, Mario </a:t>
            </a:r>
            <a:r>
              <a:rPr lang="en-US" altLang="en-US" sz="1800" dirty="0" err="1">
                <a:solidFill>
                  <a:prstClr val="black"/>
                </a:solidFill>
                <a:latin typeface="Arial" panose="020B0604020202020204" pitchFamily="34" charset="0"/>
                <a:cs typeface="Arial" panose="020B0604020202020204" pitchFamily="34" charset="0"/>
              </a:rPr>
              <a:t>Stanke</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Laksshman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Sundaram</a:t>
            </a:r>
            <a:r>
              <a:rPr lang="en-US" altLang="en-US" sz="1800" dirty="0">
                <a:solidFill>
                  <a:prstClr val="black"/>
                </a:solidFill>
                <a:latin typeface="Arial" panose="020B0604020202020204" pitchFamily="34" charset="0"/>
                <a:cs typeface="Arial" panose="020B0604020202020204" pitchFamily="34" charset="0"/>
              </a:rPr>
              <a:t>, Natalie </a:t>
            </a:r>
            <a:r>
              <a:rPr lang="en-US" altLang="en-US" sz="1800" dirty="0" err="1">
                <a:solidFill>
                  <a:prstClr val="black"/>
                </a:solidFill>
                <a:latin typeface="Arial" panose="020B0604020202020204" pitchFamily="34" charset="0"/>
                <a:cs typeface="Arial" panose="020B0604020202020204" pitchFamily="34" charset="0"/>
              </a:rPr>
              <a:t>Thurlby</a:t>
            </a:r>
            <a:r>
              <a:rPr lang="en-US" altLang="en-US" sz="1800" dirty="0">
                <a:solidFill>
                  <a:prstClr val="black"/>
                </a:solidFill>
                <a:latin typeface="Arial" panose="020B0604020202020204" pitchFamily="34" charset="0"/>
                <a:cs typeface="Arial" panose="020B0604020202020204" pitchFamily="34" charset="0"/>
              </a:rPr>
              <a:t>, Kevin Tian, Collin </a:t>
            </a:r>
            <a:r>
              <a:rPr lang="en-US" altLang="en-US" sz="1800" dirty="0" err="1">
                <a:solidFill>
                  <a:prstClr val="black"/>
                </a:solidFill>
                <a:latin typeface="Arial" panose="020B0604020202020204" pitchFamily="34" charset="0"/>
                <a:cs typeface="Arial" panose="020B0604020202020204" pitchFamily="34" charset="0"/>
              </a:rPr>
              <a:t>Tokheim</a:t>
            </a:r>
            <a:r>
              <a:rPr lang="en-US" altLang="en-US" sz="1800" dirty="0">
                <a:solidFill>
                  <a:prstClr val="black"/>
                </a:solidFill>
                <a:latin typeface="Arial" panose="020B0604020202020204" pitchFamily="34" charset="0"/>
                <a:cs typeface="Arial" panose="020B0604020202020204" pitchFamily="34" charset="0"/>
              </a:rPr>
              <a:t>, Silvio C. E. </a:t>
            </a:r>
            <a:r>
              <a:rPr lang="en-US" altLang="en-US" sz="1800" dirty="0" err="1">
                <a:solidFill>
                  <a:prstClr val="black"/>
                </a:solidFill>
                <a:latin typeface="Arial" panose="020B0604020202020204" pitchFamily="34" charset="0"/>
                <a:cs typeface="Arial" panose="020B0604020202020204" pitchFamily="34" charset="0"/>
              </a:rPr>
              <a:t>Tosatto</a:t>
            </a:r>
            <a:r>
              <a:rPr lang="en-US" altLang="en-US" sz="1800" dirty="0">
                <a:solidFill>
                  <a:prstClr val="black"/>
                </a:solidFill>
                <a:latin typeface="Arial" panose="020B0604020202020204" pitchFamily="34" charset="0"/>
                <a:cs typeface="Arial" panose="020B0604020202020204" pitchFamily="34" charset="0"/>
              </a:rPr>
              <a:t>, Ron S. Unger, </a:t>
            </a:r>
            <a:r>
              <a:rPr lang="en-US" altLang="en-US" sz="1800" dirty="0" err="1">
                <a:solidFill>
                  <a:prstClr val="black"/>
                </a:solidFill>
                <a:latin typeface="Arial" panose="020B0604020202020204" pitchFamily="34" charset="0"/>
                <a:cs typeface="Arial" panose="020B0604020202020204" pitchFamily="34" charset="0"/>
              </a:rPr>
              <a:t>Aneeta</a:t>
            </a:r>
            <a:r>
              <a:rPr lang="en-US" altLang="en-US" sz="1800" dirty="0">
                <a:solidFill>
                  <a:prstClr val="black"/>
                </a:solidFill>
                <a:latin typeface="Arial" panose="020B0604020202020204" pitchFamily="34" charset="0"/>
                <a:cs typeface="Arial" panose="020B0604020202020204" pitchFamily="34" charset="0"/>
              </a:rPr>
              <a:t> Uppal, </a:t>
            </a:r>
            <a:r>
              <a:rPr lang="en-US" altLang="en-US" sz="1800" dirty="0" err="1">
                <a:solidFill>
                  <a:prstClr val="black"/>
                </a:solidFill>
                <a:latin typeface="Arial" panose="020B0604020202020204" pitchFamily="34" charset="0"/>
                <a:cs typeface="Arial" panose="020B0604020202020204" pitchFamily="34" charset="0"/>
              </a:rPr>
              <a:t>Mauno</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Vihinen</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Jouni</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smtClean="0">
                <a:solidFill>
                  <a:prstClr val="black"/>
                </a:solidFill>
                <a:latin typeface="Arial" panose="020B0604020202020204" pitchFamily="34" charset="0"/>
                <a:cs typeface="Arial" panose="020B0604020202020204" pitchFamily="34" charset="0"/>
              </a:rPr>
              <a:t>Valiaho</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Meng</a:t>
            </a:r>
            <a:r>
              <a:rPr lang="en-US" altLang="en-US" sz="1800" dirty="0">
                <a:solidFill>
                  <a:prstClr val="black"/>
                </a:solidFill>
                <a:latin typeface="Arial" panose="020B0604020202020204" pitchFamily="34" charset="0"/>
                <a:cs typeface="Arial" panose="020B0604020202020204" pitchFamily="34" charset="0"/>
              </a:rPr>
              <a:t> Wang, </a:t>
            </a:r>
            <a:r>
              <a:rPr lang="en-US" altLang="en-US" sz="1800" dirty="0" err="1">
                <a:solidFill>
                  <a:prstClr val="black"/>
                </a:solidFill>
                <a:latin typeface="Arial" panose="020B0604020202020204" pitchFamily="34" charset="0"/>
                <a:cs typeface="Arial" panose="020B0604020202020204" pitchFamily="34" charset="0"/>
              </a:rPr>
              <a:t>Yanran</a:t>
            </a:r>
            <a:r>
              <a:rPr lang="en-US" altLang="en-US" sz="1800" dirty="0">
                <a:solidFill>
                  <a:prstClr val="black"/>
                </a:solidFill>
                <a:latin typeface="Arial" panose="020B0604020202020204" pitchFamily="34" charset="0"/>
                <a:cs typeface="Arial" panose="020B0604020202020204" pitchFamily="34" charset="0"/>
              </a:rPr>
              <a:t> Wang, Maggie Wang, </a:t>
            </a:r>
            <a:r>
              <a:rPr lang="en-US" altLang="en-US" sz="1800" dirty="0" err="1">
                <a:solidFill>
                  <a:prstClr val="black"/>
                </a:solidFill>
                <a:latin typeface="Arial" panose="020B0604020202020204" pitchFamily="34" charset="0"/>
                <a:cs typeface="Arial" panose="020B0604020202020204" pitchFamily="34" charset="0"/>
              </a:rPr>
              <a:t>Liping</a:t>
            </a:r>
            <a:r>
              <a:rPr lang="en-US" altLang="en-US" sz="1800" dirty="0">
                <a:solidFill>
                  <a:prstClr val="black"/>
                </a:solidFill>
                <a:latin typeface="Arial" panose="020B0604020202020204" pitchFamily="34" charset="0"/>
                <a:cs typeface="Arial" panose="020B0604020202020204" pitchFamily="34" charset="0"/>
              </a:rPr>
              <a:t> Wei, Rene Welch, </a:t>
            </a:r>
            <a:r>
              <a:rPr lang="en-US" altLang="en-US" sz="1800" dirty="0" err="1">
                <a:solidFill>
                  <a:prstClr val="black"/>
                </a:solidFill>
                <a:latin typeface="Arial" panose="020B0604020202020204" pitchFamily="34" charset="0"/>
                <a:cs typeface="Arial" panose="020B0604020202020204" pitchFamily="34" charset="0"/>
              </a:rPr>
              <a:t>Qifang</a:t>
            </a:r>
            <a:r>
              <a:rPr lang="en-US" altLang="en-US" sz="1800" dirty="0">
                <a:solidFill>
                  <a:prstClr val="black"/>
                </a:solidFill>
                <a:latin typeface="Arial" panose="020B0604020202020204" pitchFamily="34" charset="0"/>
                <a:cs typeface="Arial" panose="020B0604020202020204" pitchFamily="34" charset="0"/>
              </a:rPr>
              <a:t> Xu, </a:t>
            </a:r>
            <a:r>
              <a:rPr lang="en-US" altLang="en-US" sz="1800" dirty="0" err="1">
                <a:solidFill>
                  <a:prstClr val="black"/>
                </a:solidFill>
                <a:latin typeface="Arial" panose="020B0604020202020204" pitchFamily="34" charset="0"/>
                <a:cs typeface="Arial" panose="020B0604020202020204" pitchFamily="34" charset="0"/>
              </a:rPr>
              <a:t>Yuedong</a:t>
            </a:r>
            <a:r>
              <a:rPr lang="en-US" altLang="en-US" sz="1800" dirty="0">
                <a:solidFill>
                  <a:prstClr val="black"/>
                </a:solidFill>
                <a:latin typeface="Arial" panose="020B0604020202020204" pitchFamily="34" charset="0"/>
                <a:cs typeface="Arial" panose="020B0604020202020204" pitchFamily="34" charset="0"/>
              </a:rPr>
              <a:t> Yang, </a:t>
            </a:r>
            <a:r>
              <a:rPr lang="en-US" altLang="en-US" sz="1800" dirty="0" err="1">
                <a:solidFill>
                  <a:prstClr val="black"/>
                </a:solidFill>
                <a:latin typeface="Arial" panose="020B0604020202020204" pitchFamily="34" charset="0"/>
                <a:cs typeface="Arial" panose="020B0604020202020204" pitchFamily="34" charset="0"/>
              </a:rPr>
              <a:t>Yizhou</a:t>
            </a:r>
            <a:r>
              <a:rPr lang="en-US" altLang="en-US" sz="1800" dirty="0">
                <a:solidFill>
                  <a:prstClr val="black"/>
                </a:solidFill>
                <a:latin typeface="Arial" panose="020B0604020202020204" pitchFamily="34" charset="0"/>
                <a:cs typeface="Arial" panose="020B0604020202020204" pitchFamily="34" charset="0"/>
              </a:rPr>
              <a:t> Yin, Jan </a:t>
            </a:r>
            <a:r>
              <a:rPr lang="en-US" altLang="en-US" sz="1800" dirty="0" err="1">
                <a:solidFill>
                  <a:prstClr val="black"/>
                </a:solidFill>
                <a:latin typeface="Arial" panose="020B0604020202020204" pitchFamily="34" charset="0"/>
                <a:cs typeface="Arial" panose="020B0604020202020204" pitchFamily="34" charset="0"/>
              </a:rPr>
              <a:t>Zaucha</a:t>
            </a:r>
            <a:r>
              <a:rPr lang="en-US" altLang="en-US" sz="1800" dirty="0">
                <a:solidFill>
                  <a:prstClr val="black"/>
                </a:solidFill>
                <a:latin typeface="Arial" panose="020B0604020202020204" pitchFamily="34" charset="0"/>
                <a:cs typeface="Arial" panose="020B0604020202020204" pitchFamily="34" charset="0"/>
              </a:rPr>
              <a:t>, </a:t>
            </a:r>
            <a:r>
              <a:rPr lang="en-US" altLang="en-US" sz="1800" dirty="0" err="1">
                <a:solidFill>
                  <a:prstClr val="black"/>
                </a:solidFill>
                <a:latin typeface="Arial" panose="020B0604020202020204" pitchFamily="34" charset="0"/>
                <a:cs typeface="Arial" panose="020B0604020202020204" pitchFamily="34" charset="0"/>
              </a:rPr>
              <a:t>Haoyang</a:t>
            </a:r>
            <a:r>
              <a:rPr lang="en-US" altLang="en-US" sz="1800" dirty="0">
                <a:solidFill>
                  <a:prstClr val="black"/>
                </a:solidFill>
                <a:latin typeface="Arial" panose="020B0604020202020204" pitchFamily="34" charset="0"/>
                <a:cs typeface="Arial" panose="020B0604020202020204" pitchFamily="34" charset="0"/>
              </a:rPr>
              <a:t> Zeng, Maya </a:t>
            </a:r>
            <a:r>
              <a:rPr lang="en-US" altLang="en-US" sz="1800" dirty="0" err="1">
                <a:solidFill>
                  <a:prstClr val="black"/>
                </a:solidFill>
                <a:latin typeface="Arial" panose="020B0604020202020204" pitchFamily="34" charset="0"/>
                <a:cs typeface="Arial" panose="020B0604020202020204" pitchFamily="34" charset="0"/>
              </a:rPr>
              <a:t>Zuhl</a:t>
            </a:r>
            <a:endParaRPr lang="en-US" altLang="en-US" sz="1800" dirty="0">
              <a:solidFill>
                <a:prstClr val="black"/>
              </a:solidFill>
              <a:latin typeface="Arial" panose="020B0604020202020204" pitchFamily="34" charset="0"/>
              <a:cs typeface="Arial" panose="020B0604020202020204" pitchFamily="34" charset="0"/>
            </a:endParaRPr>
          </a:p>
        </p:txBody>
      </p:sp>
      <p:sp>
        <p:nvSpPr>
          <p:cNvPr id="3"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4"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5"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2217488087"/>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3600" smtClean="0">
                <a:latin typeface="Arial (Headings)" charset="0"/>
              </a:rPr>
              <a:t>CAGI 2013 CHALLENGES</a:t>
            </a:r>
          </a:p>
        </p:txBody>
      </p:sp>
      <p:graphicFrame>
        <p:nvGraphicFramePr>
          <p:cNvPr id="9" name="Content Placeholder 8"/>
          <p:cNvGraphicFramePr>
            <a:graphicFrameLocks noGrp="1"/>
          </p:cNvGraphicFramePr>
          <p:nvPr>
            <p:ph idx="1"/>
          </p:nvPr>
        </p:nvGraphicFramePr>
        <p:xfrm>
          <a:off x="457200" y="1301750"/>
          <a:ext cx="6972300" cy="5113339"/>
        </p:xfrm>
        <a:graphic>
          <a:graphicData uri="http://schemas.openxmlformats.org/drawingml/2006/table">
            <a:tbl>
              <a:tblPr/>
              <a:tblGrid>
                <a:gridCol w="1841500"/>
                <a:gridCol w="1003300"/>
                <a:gridCol w="1447800"/>
                <a:gridCol w="1130300"/>
                <a:gridCol w="1549400"/>
              </a:tblGrid>
              <a:tr h="564249">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pitchFamily="34" charset="0"/>
                          <a:ea typeface="MS PGothic" pitchFamily="34" charset="-128"/>
                          <a:cs typeface="Arial" pitchFamily="34" charset="0"/>
                        </a:rPr>
                        <a:t>Challenge</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2013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Groups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2013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Submissions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2011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Groups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2011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Submissions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BRCA</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6</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14</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Crohn</a:t>
                      </a:r>
                      <a:r>
                        <a:rPr kumimoji="0" lang="ja-JP" altLang="en-US" sz="1600" b="0"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a:t>
                      </a:r>
                      <a:r>
                        <a:rPr kumimoji="0" lang="en-US" altLang="ja-JP" sz="1600" b="0"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s Disease</a:t>
                      </a:r>
                      <a:endParaRPr kumimoji="0" lang="en-US" sz="1600" b="0" i="0" u="none" strike="noStrike" cap="none" normalizeH="0" baseline="0" dirty="0" smtClean="0">
                        <a:ln>
                          <a:noFill/>
                        </a:ln>
                        <a:solidFill>
                          <a:srgbClr val="000000"/>
                        </a:solidFill>
                        <a:effectLst/>
                        <a:latin typeface="Arial" pitchFamily="34" charset="0"/>
                        <a:ea typeface="MS PGothic" pitchFamily="34" charset="-128"/>
                        <a:cs typeface="Arial" pitchFamily="34" charset="0"/>
                      </a:endParaRP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13</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58</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10</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33</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FCH</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11</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21</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HA</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11</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18</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5642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MR-1 (Bacterial growth)</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5642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MRN mutation pathogenicity</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12</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22</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p16 variants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9</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22</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5642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Personal genomes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4</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16</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4</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riskSNPs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12</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11</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804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Splicing variants</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3</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pitchFamily="34" charset="0"/>
                          <a:ea typeface="MS PGothic" pitchFamily="34" charset="-128"/>
                          <a:cs typeface="Arial" pitchFamily="34" charset="0"/>
                        </a:rPr>
                        <a:t>-</a:t>
                      </a:r>
                    </a:p>
                  </a:txBody>
                  <a:tcPr marL="76483" marR="76483" marT="38248" marB="3824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sz="3600" smtClean="0">
                <a:latin typeface="Arial (Headings)" charset="0"/>
              </a:rPr>
              <a:t>CAGI 2013 CHALLENGES</a:t>
            </a:r>
          </a:p>
        </p:txBody>
      </p:sp>
      <p:sp>
        <p:nvSpPr>
          <p:cNvPr id="8195" name="Content Placeholder 1"/>
          <p:cNvSpPr>
            <a:spLocks noGrp="1"/>
          </p:cNvSpPr>
          <p:nvPr>
            <p:ph idx="1"/>
          </p:nvPr>
        </p:nvSpPr>
        <p:spPr/>
        <p:txBody>
          <a:bodyPr/>
          <a:lstStyle/>
          <a:p>
            <a:endParaRPr lang="en-US" altLang="en-US" smtClean="0"/>
          </a:p>
        </p:txBody>
      </p:sp>
      <p:graphicFrame>
        <p:nvGraphicFramePr>
          <p:cNvPr id="5" name="Content Placeholder 8"/>
          <p:cNvGraphicFramePr>
            <a:graphicFrameLocks noGrp="1"/>
          </p:cNvGraphicFramePr>
          <p:nvPr/>
        </p:nvGraphicFramePr>
        <p:xfrm>
          <a:off x="1397000" y="1347788"/>
          <a:ext cx="6807200" cy="4773620"/>
        </p:xfrm>
        <a:graphic>
          <a:graphicData uri="http://schemas.openxmlformats.org/drawingml/2006/table">
            <a:tbl>
              <a:tblPr/>
              <a:tblGrid>
                <a:gridCol w="3352800"/>
                <a:gridCol w="1739900"/>
                <a:gridCol w="1714500"/>
              </a:tblGrid>
              <a:tr h="56676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Challenge</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 # Groups 2013/2011/2010</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pitchFamily="34" charset="0"/>
                          <a:ea typeface="MS PGothic" pitchFamily="34" charset="-128"/>
                          <a:cs typeface="Arial" pitchFamily="34" charset="0"/>
                        </a:rPr>
                        <a:t># Submissions 2013/2011/2010</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BRCA</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6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14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Crohn</a:t>
                      </a:r>
                      <a:r>
                        <a:rPr kumimoji="0" lang="ja-JP" alt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a:t>
                      </a:r>
                      <a:r>
                        <a:rPr kumimoji="0" lang="en-US" altLang="ja-JP"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s Disease</a:t>
                      </a:r>
                      <a:endPar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endParaRP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13 / 10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58 / 33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FCH</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11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21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HA</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11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18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MR-1 (Bacterial growth)</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 / 0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0 / 0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MRN mutation pathogenicity</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12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22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p16 variants</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9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22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Personal genomes</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4 / 4 / 1</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16 / 5 / 1</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riskSNPs</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 / 5 / 5</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12 / 11 / 64</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2068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Splicing variants</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3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pitchFamily="34" charset="0"/>
                          <a:ea typeface="MS PGothic" pitchFamily="34" charset="-128"/>
                          <a:cs typeface="Arial" pitchFamily="34" charset="0"/>
                        </a:rPr>
                        <a:t>5 / - / -</a:t>
                      </a:r>
                    </a:p>
                  </a:txBody>
                  <a:tcPr marL="79108" marR="79108" marT="39545" marB="395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173038"/>
            <a:ext cx="8229600" cy="1143001"/>
          </a:xfrm>
        </p:spPr>
        <p:txBody>
          <a:bodyPr/>
          <a:lstStyle/>
          <a:p>
            <a:pPr eaLnBrk="1" hangingPunct="1"/>
            <a:r>
              <a:rPr lang="en-US" altLang="en-US" sz="3600" dirty="0" smtClean="0">
                <a:latin typeface="Arial (Headings)" charset="0"/>
              </a:rPr>
              <a:t>CAGI 4 Participating Groups</a:t>
            </a:r>
            <a:br>
              <a:rPr lang="en-US" altLang="en-US" sz="3600" dirty="0" smtClean="0">
                <a:latin typeface="Arial (Headings)" charset="0"/>
              </a:rPr>
            </a:br>
            <a:r>
              <a:rPr lang="en-US" altLang="en-US" sz="3600" dirty="0" smtClean="0">
                <a:latin typeface="Arial (Headings)" charset="0"/>
              </a:rPr>
              <a:t>BOGUS DATA</a:t>
            </a:r>
          </a:p>
        </p:txBody>
      </p:sp>
      <p:graphicFrame>
        <p:nvGraphicFramePr>
          <p:cNvPr id="6" name="Content Placeholder 8"/>
          <p:cNvGraphicFramePr>
            <a:graphicFrameLocks noGrp="1"/>
          </p:cNvGraphicFramePr>
          <p:nvPr>
            <p:extLst>
              <p:ext uri="{D42A27DB-BD31-4B8C-83A1-F6EECF244321}">
                <p14:modId xmlns:p14="http://schemas.microsoft.com/office/powerpoint/2010/main" val="3481006226"/>
              </p:ext>
            </p:extLst>
          </p:nvPr>
        </p:nvGraphicFramePr>
        <p:xfrm>
          <a:off x="261938" y="786130"/>
          <a:ext cx="3967162" cy="5960850"/>
        </p:xfrm>
        <a:graphic>
          <a:graphicData uri="http://schemas.openxmlformats.org/drawingml/2006/table">
            <a:tbl>
              <a:tblPr/>
              <a:tblGrid>
                <a:gridCol w="1752600"/>
                <a:gridCol w="1262062"/>
                <a:gridCol w="952500"/>
              </a:tblGrid>
              <a:tr h="30477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Group</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Challenges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Subs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B </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a:t>
                      </a: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Capriotti</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Biu (Unger)</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029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Bina</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2</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8765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Bologna Biocomputing</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7</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8</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cbvar (Sanger)</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Cisbio (Yates)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8765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FoxChase (Dunbrack)</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Gough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Independent (Brodie)</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ISB compbio</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2</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Jones-UCL</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8</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21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Karchin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Kwok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Lichtarge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LU bioinfo (Vihinen)</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METU-SNP</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MEW</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4</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graphicFrame>
        <p:nvGraphicFramePr>
          <p:cNvPr id="9" name="Content Placeholder 8"/>
          <p:cNvGraphicFramePr>
            <a:graphicFrameLocks noGrp="1"/>
          </p:cNvGraphicFramePr>
          <p:nvPr>
            <p:extLst>
              <p:ext uri="{D42A27DB-BD31-4B8C-83A1-F6EECF244321}">
                <p14:modId xmlns:p14="http://schemas.microsoft.com/office/powerpoint/2010/main" val="3163907853"/>
              </p:ext>
            </p:extLst>
          </p:nvPr>
        </p:nvGraphicFramePr>
        <p:xfrm>
          <a:off x="4624388" y="723900"/>
          <a:ext cx="4222432" cy="6052870"/>
        </p:xfrm>
        <a:graphic>
          <a:graphicData uri="http://schemas.openxmlformats.org/drawingml/2006/table">
            <a:tbl>
              <a:tblPr/>
              <a:tblGrid>
                <a:gridCol w="2332672"/>
                <a:gridCol w="1127760"/>
                <a:gridCol w="762000"/>
              </a:tblGrid>
              <a:tr h="28954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Group</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Challenges</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FFFF"/>
                          </a:solidFill>
                          <a:effectLst/>
                          <a:latin typeface="Arial" charset="0"/>
                          <a:ea typeface="ＭＳ Ｐゴシック" charset="0"/>
                          <a:cs typeface="Arial" charset="0"/>
                        </a:rPr>
                        <a:t>Subs</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27429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Mooney lab</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4293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Mooney-</a:t>
                      </a: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Radivojac</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 labs</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5</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Moult</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 lab </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5</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12</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3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MutationTaster2</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Nelson lab</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NMTF_Disease</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2</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NTUH_CC</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smtClean="0">
                          <a:ln>
                            <a:noFill/>
                          </a:ln>
                          <a:solidFill>
                            <a:srgbClr val="000000"/>
                          </a:solidFill>
                          <a:effectLst/>
                          <a:latin typeface="Arial" charset="0"/>
                          <a:ea typeface="ＭＳ Ｐゴシック" charset="0"/>
                          <a:cs typeface="Arial" charset="0"/>
                        </a:rPr>
                        <a:t>Qiagen</a:t>
                      </a: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 (Kraemer)</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Rogan-</a:t>
                      </a: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Mucaki</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820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Seoul Natl University (</a:t>
                      </a:r>
                      <a:r>
                        <a:rPr kumimoji="0" lang="en-US" sz="1300" b="0" i="0" u="none" strike="noStrike" cap="none" normalizeH="0" baseline="0" dirty="0" err="1" smtClean="0">
                          <a:ln>
                            <a:noFill/>
                          </a:ln>
                          <a:solidFill>
                            <a:srgbClr val="000000"/>
                          </a:solidFill>
                          <a:effectLst/>
                          <a:latin typeface="Arial" charset="0"/>
                          <a:ea typeface="ＭＳ Ｐゴシック" charset="0"/>
                          <a:cs typeface="Arial" charset="0"/>
                        </a:rPr>
                        <a:t>Seok</a:t>
                      </a: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2</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819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SFSU (</a:t>
                      </a: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Piryatinska</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SPARKS-LAB</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SplicePort</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TCS (Rao)</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Buck Institute (Li)</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4</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UNCC (Ford)</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1</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3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U of Toronto (</a:t>
                      </a:r>
                      <a:r>
                        <a:rPr kumimoji="0" lang="en-US" sz="1300" b="0" i="0" u="none" strike="noStrike" cap="none" normalizeH="0" baseline="0" dirty="0" err="1" smtClean="0">
                          <a:ln>
                            <a:noFill/>
                          </a:ln>
                          <a:solidFill>
                            <a:srgbClr val="000000"/>
                          </a:solidFill>
                          <a:effectLst/>
                          <a:latin typeface="Arial" charset="0"/>
                          <a:ea typeface="ＭＳ Ｐゴシック" charset="0"/>
                          <a:cs typeface="Arial" charset="0"/>
                        </a:rPr>
                        <a:t>Mezlini</a:t>
                      </a: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6</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52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rgbClr val="000000"/>
                          </a:solidFill>
                          <a:effectLst/>
                          <a:latin typeface="Arial" charset="0"/>
                          <a:ea typeface="ＭＳ Ｐゴシック" charset="0"/>
                          <a:cs typeface="Arial" charset="0"/>
                        </a:rPr>
                        <a:t>ySNAP</a:t>
                      </a:r>
                      <a:r>
                        <a:rPr kumimoji="0" lang="en-US" sz="1300" b="0" i="0" u="none" strike="noStrike" cap="none" normalizeH="0" baseline="0" dirty="0">
                          <a:ln>
                            <a:noFill/>
                          </a:ln>
                          <a:solidFill>
                            <a:srgbClr val="000000"/>
                          </a:solidFill>
                          <a:effectLst/>
                          <a:latin typeface="Arial" charset="0"/>
                          <a:ea typeface="ＭＳ Ｐゴシック" charset="0"/>
                          <a:cs typeface="Arial" charset="0"/>
                        </a:rPr>
                        <a:t>? (Bromberg Lab)</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5</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16</a:t>
                      </a:r>
                    </a:p>
                  </a:txBody>
                  <a:tcPr marL="76146" marR="76146" marT="38077" marB="3807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9718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smtClean="0">
                          <a:ln>
                            <a:noFill/>
                          </a:ln>
                          <a:solidFill>
                            <a:srgbClr val="000000"/>
                          </a:solidFill>
                          <a:effectLst/>
                          <a:latin typeface="Arial" charset="0"/>
                          <a:ea typeface="ＭＳ Ｐゴシック" charset="0"/>
                          <a:cs typeface="Arial" charset="0"/>
                        </a:rPr>
                        <a:t>Yol</a:t>
                      </a:r>
                      <a:r>
                        <a:rPr kumimoji="0" lang="en-US" sz="1300" b="0" i="0" u="none" strike="noStrike" cap="none" normalizeH="0" baseline="0" dirty="0" smtClean="0">
                          <a:ln>
                            <a:noFill/>
                          </a:ln>
                          <a:solidFill>
                            <a:srgbClr val="000000"/>
                          </a:solidFill>
                          <a:effectLst/>
                          <a:latin typeface="Arial" charset="0"/>
                          <a:ea typeface="ＭＳ Ｐゴシック" charset="0"/>
                          <a:cs typeface="Arial" charset="0"/>
                        </a:rPr>
                        <a:t> (Azaria)</a:t>
                      </a:r>
                      <a:endParaRPr kumimoji="0" lang="en-US" sz="1300" b="0" i="0" u="none" strike="noStrike" cap="none" normalizeH="0" baseline="0" dirty="0">
                        <a:ln>
                          <a:noFill/>
                        </a:ln>
                        <a:solidFill>
                          <a:srgbClr val="000000"/>
                        </a:solidFill>
                        <a:effectLst/>
                        <a:latin typeface="Arial" charset="0"/>
                        <a:ea typeface="ＭＳ Ｐゴシック" charset="0"/>
                        <a:cs typeface="Arial"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1</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64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rgbClr val="000000"/>
                          </a:solidFill>
                          <a:effectLst/>
                          <a:latin typeface="Arial" charset="0"/>
                          <a:ea typeface="ＭＳ Ｐゴシック" charset="0"/>
                          <a:cs typeface="Arial" charset="0"/>
                        </a:rPr>
                        <a:t>Anonymous group </a:t>
                      </a: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Calibri" charset="0"/>
                          <a:ea typeface="ＭＳ Ｐゴシック" charset="0"/>
                          <a:cs typeface="ＭＳ Ｐゴシック" charset="0"/>
                        </a:rPr>
                        <a:t>5</a:t>
                      </a:r>
                      <a:endParaRPr kumimoji="0" lang="en-US" sz="13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Calibri" charset="0"/>
                          <a:ea typeface="ＭＳ Ｐゴシック" charset="0"/>
                          <a:cs typeface="ＭＳ Ｐゴシック" charset="0"/>
                        </a:rPr>
                        <a:t>9</a:t>
                      </a:r>
                      <a:endParaRPr kumimoji="0" lang="en-US" sz="1300" b="0" i="0" u="none" strike="noStrike" cap="none" normalizeH="0" baseline="0" dirty="0">
                        <a:ln>
                          <a:noFill/>
                        </a:ln>
                        <a:solidFill>
                          <a:srgbClr val="000000"/>
                        </a:solidFill>
                        <a:effectLst/>
                        <a:latin typeface="Calibri" charset="0"/>
                        <a:ea typeface="ＭＳ Ｐゴシック" charset="0"/>
                        <a:cs typeface="ＭＳ Ｐゴシック" charset="0"/>
                      </a:endParaRPr>
                    </a:p>
                  </a:txBody>
                  <a:tcPr marL="76146" marR="76146" marT="38080" marB="3808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spTree>
    <p:extLst>
      <p:ext uri="{BB962C8B-B14F-4D97-AF65-F5344CB8AC3E}">
        <p14:creationId xmlns:p14="http://schemas.microsoft.com/office/powerpoint/2010/main" val="22849841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73038"/>
            <a:ext cx="8229600" cy="1143001"/>
          </a:xfrm>
        </p:spPr>
        <p:txBody>
          <a:bodyPr/>
          <a:lstStyle/>
          <a:p>
            <a:pPr eaLnBrk="1" hangingPunct="1"/>
            <a:r>
              <a:rPr lang="en-US" altLang="en-US" sz="3600" smtClean="0">
                <a:latin typeface="Arial (Headings)" charset="0"/>
              </a:rPr>
              <a:t>CAGI 2013 PARTICIPATING GROUPS</a:t>
            </a:r>
          </a:p>
        </p:txBody>
      </p:sp>
      <p:sp>
        <p:nvSpPr>
          <p:cNvPr id="9219" name="Content Placeholder 4"/>
          <p:cNvSpPr>
            <a:spLocks noGrp="1"/>
          </p:cNvSpPr>
          <p:nvPr>
            <p:ph idx="1"/>
          </p:nvPr>
        </p:nvSpPr>
        <p:spPr/>
        <p:txBody>
          <a:bodyPr/>
          <a:lstStyle/>
          <a:p>
            <a:pPr eaLnBrk="1" hangingPunct="1"/>
            <a:endParaRPr lang="en-US" altLang="en-US" smtClean="0"/>
          </a:p>
        </p:txBody>
      </p:sp>
      <p:graphicFrame>
        <p:nvGraphicFramePr>
          <p:cNvPr id="6" name="Content Placeholder 8"/>
          <p:cNvGraphicFramePr>
            <a:graphicFrameLocks noGrp="1"/>
          </p:cNvGraphicFramePr>
          <p:nvPr/>
        </p:nvGraphicFramePr>
        <p:xfrm>
          <a:off x="109538" y="984250"/>
          <a:ext cx="3967162" cy="5657866"/>
        </p:xfrm>
        <a:graphic>
          <a:graphicData uri="http://schemas.openxmlformats.org/drawingml/2006/table">
            <a:tbl>
              <a:tblPr/>
              <a:tblGrid>
                <a:gridCol w="1752600"/>
                <a:gridCol w="1262062"/>
                <a:gridCol w="952500"/>
              </a:tblGrid>
              <a:tr h="30477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Group</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Challenges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Subs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BioFolD (Capriotti)</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Biu (Unger)</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8765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Bologna Biocomputing</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7</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8</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cbvar (Sanger)</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Cisbio (Yates)</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8765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FoxChase (Dunbrack)</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Gough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Ingenuity</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ISB compbio</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Junwen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Karchin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Kwok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Lichtarge lab</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LU bioinfo (Vihinen)</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3</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91434" marR="91434"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METU-SNP</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31269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MEW</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91434" marR="91434"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graphicFrame>
        <p:nvGraphicFramePr>
          <p:cNvPr id="9" name="Content Placeholder 8"/>
          <p:cNvGraphicFramePr>
            <a:graphicFrameLocks noGrp="1"/>
          </p:cNvGraphicFramePr>
          <p:nvPr/>
        </p:nvGraphicFramePr>
        <p:xfrm>
          <a:off x="4751388" y="990600"/>
          <a:ext cx="3479800" cy="5702297"/>
        </p:xfrm>
        <a:graphic>
          <a:graphicData uri="http://schemas.openxmlformats.org/drawingml/2006/table">
            <a:tbl>
              <a:tblPr/>
              <a:tblGrid>
                <a:gridCol w="1741487"/>
                <a:gridCol w="1119188"/>
                <a:gridCol w="619125"/>
              </a:tblGrid>
              <a:tr h="28954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Group</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Challenges</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FFFF"/>
                          </a:solidFill>
                          <a:effectLst/>
                          <a:latin typeface="Arial" charset="0"/>
                          <a:ea typeface="ＭＳ Ｐゴシック" charset="0"/>
                          <a:cs typeface="Arial" charset="0"/>
                        </a:rPr>
                        <a:t>Subs</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2C6B1"/>
                    </a:solidFill>
                  </a:tcPr>
                </a:tc>
              </a:tr>
              <a:tr h="27429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Mooney lab</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7243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Mooney-Radivojac labs</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5</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Moult lab </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8</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23</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644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MutationTaster2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Nelson lab</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6</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NMTF_Disease</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NTUH_CC</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Rogan-Mucaki</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644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SFSU (Piryatinska)</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SPARKS-LAB</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SplicePort</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Tokai</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27429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UniPD</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4</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17</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57156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ySNAP? (Bromberg Lab)</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5</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16</a:t>
                      </a:r>
                    </a:p>
                  </a:txBody>
                  <a:tcPr marL="76146" marR="76146" marT="38076" marB="3807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r h="40644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Anonymous group 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E3EA"/>
                    </a:solidFill>
                  </a:tcPr>
                </a:tc>
              </a:tr>
              <a:tr h="40644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Arial" charset="0"/>
                          <a:ea typeface="ＭＳ Ｐゴシック" charset="0"/>
                          <a:cs typeface="Arial" charset="0"/>
                        </a:rPr>
                        <a:t>Anonymous group 2</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Calibri" charset="0"/>
                          <a:ea typeface="ＭＳ Ｐゴシック" charset="0"/>
                          <a:cs typeface="ＭＳ Ｐゴシック" charset="0"/>
                        </a:rPr>
                        <a:t>6</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a:ln>
                            <a:noFill/>
                          </a:ln>
                          <a:solidFill>
                            <a:srgbClr val="000000"/>
                          </a:solidFill>
                          <a:effectLst/>
                          <a:latin typeface="Calibri" charset="0"/>
                          <a:ea typeface="ＭＳ Ｐゴシック" charset="0"/>
                          <a:cs typeface="ＭＳ Ｐゴシック" charset="0"/>
                        </a:rPr>
                        <a:t>11</a:t>
                      </a:r>
                    </a:p>
                  </a:txBody>
                  <a:tcPr marL="76146" marR="76146" marT="38079" marB="3807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F1F5"/>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b="1" smtClean="0"/>
              <a:t>CAGI is your meeting</a:t>
            </a:r>
          </a:p>
        </p:txBody>
      </p:sp>
      <p:sp>
        <p:nvSpPr>
          <p:cNvPr id="27651" name="Rectangle 3"/>
          <p:cNvSpPr>
            <a:spLocks noGrp="1" noChangeArrowheads="1"/>
          </p:cNvSpPr>
          <p:nvPr>
            <p:ph type="body" idx="1"/>
          </p:nvPr>
        </p:nvSpPr>
        <p:spPr>
          <a:xfrm>
            <a:off x="457200" y="1482725"/>
            <a:ext cx="8229600" cy="5070475"/>
          </a:xfrm>
        </p:spPr>
        <p:txBody>
          <a:bodyPr/>
          <a:lstStyle/>
          <a:p>
            <a:pPr eaLnBrk="1" hangingPunct="1">
              <a:lnSpc>
                <a:spcPct val="90000"/>
              </a:lnSpc>
            </a:pPr>
            <a:r>
              <a:rPr lang="en-US" altLang="en-US" sz="3600" dirty="0" smtClean="0"/>
              <a:t>Data provider introductions</a:t>
            </a:r>
          </a:p>
          <a:p>
            <a:pPr eaLnBrk="1" hangingPunct="1">
              <a:lnSpc>
                <a:spcPct val="90000"/>
              </a:lnSpc>
            </a:pPr>
            <a:r>
              <a:rPr lang="en-US" altLang="en-US" sz="3600" dirty="0" smtClean="0"/>
              <a:t>Assessor presentations</a:t>
            </a:r>
          </a:p>
          <a:p>
            <a:pPr eaLnBrk="1" hangingPunct="1">
              <a:lnSpc>
                <a:spcPct val="90000"/>
              </a:lnSpc>
            </a:pPr>
            <a:r>
              <a:rPr lang="en-US" altLang="en-US" sz="3600" dirty="0" smtClean="0"/>
              <a:t>Predictor short talks </a:t>
            </a:r>
          </a:p>
          <a:p>
            <a:pPr eaLnBrk="1" hangingPunct="1">
              <a:lnSpc>
                <a:spcPct val="90000"/>
              </a:lnSpc>
            </a:pPr>
            <a:r>
              <a:rPr lang="en-US" altLang="en-US" sz="3600" dirty="0" smtClean="0"/>
              <a:t>Poster sessions</a:t>
            </a:r>
          </a:p>
          <a:p>
            <a:pPr eaLnBrk="1" hangingPunct="1">
              <a:lnSpc>
                <a:spcPct val="90000"/>
              </a:lnSpc>
            </a:pPr>
            <a:r>
              <a:rPr lang="en-US" altLang="en-US" sz="3600" dirty="0" smtClean="0"/>
              <a:t>Office hours</a:t>
            </a:r>
          </a:p>
          <a:p>
            <a:pPr eaLnBrk="1" hangingPunct="1">
              <a:lnSpc>
                <a:spcPct val="90000"/>
              </a:lnSpc>
            </a:pPr>
            <a:r>
              <a:rPr lang="en-US" altLang="en-US" sz="3600" dirty="0" smtClean="0"/>
              <a:t>Unconference </a:t>
            </a:r>
          </a:p>
          <a:p>
            <a:pPr eaLnBrk="1" hangingPunct="1">
              <a:lnSpc>
                <a:spcPct val="90000"/>
              </a:lnSpc>
            </a:pPr>
            <a:r>
              <a:rPr lang="en-US" altLang="en-US" sz="3600" dirty="0" smtClean="0"/>
              <a:t>Poster, coffee, reception, lunch in lobby</a:t>
            </a:r>
          </a:p>
          <a:p>
            <a:pPr eaLnBrk="1" hangingPunct="1">
              <a:lnSpc>
                <a:spcPct val="90000"/>
              </a:lnSpc>
            </a:pPr>
            <a:r>
              <a:rPr lang="en-US" altLang="en-US" sz="3600" b="1" dirty="0" smtClean="0"/>
              <a:t>Discussion  &amp; what did we learn</a:t>
            </a:r>
          </a:p>
        </p:txBody>
      </p:sp>
      <p:sp>
        <p:nvSpPr>
          <p:cNvPr id="27652" name="Text Box 5"/>
          <p:cNvSpPr txBox="1">
            <a:spLocks noChangeArrowheads="1"/>
          </p:cNvSpPr>
          <p:nvPr/>
        </p:nvSpPr>
        <p:spPr bwMode="auto">
          <a:xfrm>
            <a:off x="6725285" y="4252278"/>
            <a:ext cx="13047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000" b="1" dirty="0">
                <a:solidFill>
                  <a:prstClr val="black"/>
                </a:solidFill>
              </a:rPr>
              <a:t>CAGI Larry</a:t>
            </a:r>
          </a:p>
        </p:txBody>
      </p:sp>
      <p:pic>
        <p:nvPicPr>
          <p:cNvPr id="6" name="Picture 2" descr="Z WindUps Slider Lar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8653" y="1137920"/>
            <a:ext cx="3032443" cy="303244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8"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9"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3991730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en-US" altLang="en-US" b="1" dirty="0" smtClean="0"/>
              <a:t>Dissemination and Embargo</a:t>
            </a:r>
          </a:p>
        </p:txBody>
      </p:sp>
      <p:sp>
        <p:nvSpPr>
          <p:cNvPr id="62466" name="Rectangle 3"/>
          <p:cNvSpPr>
            <a:spLocks noGrp="1" noChangeArrowheads="1"/>
          </p:cNvSpPr>
          <p:nvPr>
            <p:ph type="body" idx="1"/>
          </p:nvPr>
        </p:nvSpPr>
        <p:spPr>
          <a:xfrm>
            <a:off x="289560" y="1211580"/>
            <a:ext cx="8557260" cy="4525963"/>
          </a:xfrm>
        </p:spPr>
        <p:txBody>
          <a:bodyPr/>
          <a:lstStyle/>
          <a:p>
            <a:pPr eaLnBrk="1" hangingPunct="1"/>
            <a:r>
              <a:rPr lang="en-US" altLang="en-US" dirty="0" smtClean="0"/>
              <a:t>Dissemination of CAGI results is essential, but…</a:t>
            </a:r>
          </a:p>
          <a:p>
            <a:pPr eaLnBrk="1" hangingPunct="1"/>
            <a:r>
              <a:rPr lang="en-US" altLang="en-US" dirty="0" smtClean="0"/>
              <a:t>Personally identifiable data is restricted according to dataset requirements </a:t>
            </a:r>
            <a:r>
              <a:rPr lang="en-US" altLang="en-US" b="1" dirty="0" smtClean="0"/>
              <a:t>permanently</a:t>
            </a:r>
          </a:p>
          <a:p>
            <a:pPr eaLnBrk="1" hangingPunct="1"/>
            <a:r>
              <a:rPr lang="en-US" altLang="en-US" dirty="0" smtClean="0"/>
              <a:t>All datasets remain embargoed until </a:t>
            </a:r>
            <a:r>
              <a:rPr lang="en-US" altLang="en-US" b="1" dirty="0" smtClean="0"/>
              <a:t>published or otherwise released by providers</a:t>
            </a:r>
          </a:p>
          <a:p>
            <a:pPr eaLnBrk="1" hangingPunct="1"/>
            <a:r>
              <a:rPr lang="en-US" altLang="en-US" dirty="0" smtClean="0"/>
              <a:t>Slides will be posted and unmarked slides can be remixed by CAGI participants</a:t>
            </a:r>
          </a:p>
          <a:p>
            <a:pPr eaLnBrk="1" hangingPunct="1"/>
            <a:r>
              <a:rPr lang="en-US" altLang="en-US" dirty="0" smtClean="0"/>
              <a:t>Unmarked slides can be tweeted </a:t>
            </a:r>
            <a:r>
              <a:rPr lang="en-US" altLang="en-US" smtClean="0"/>
              <a:t>#CAGI4 unless </a:t>
            </a:r>
            <a:r>
              <a:rPr lang="en-US" altLang="en-US" dirty="0" smtClean="0"/>
              <a:t>noted otherwise either by icon or by speaker</a:t>
            </a:r>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1599176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a:t>CAGI slide pack guidelines</a:t>
            </a:r>
            <a:br>
              <a:rPr lang="en-US" altLang="en-US" sz="4000"/>
            </a:br>
            <a:r>
              <a:rPr lang="en-US" altLang="en-US" sz="1800"/>
              <a:t>I agree to my slides being used according to the following terms: </a:t>
            </a:r>
            <a:r>
              <a:rPr lang="en-US" altLang="en-US" sz="1800" i="1"/>
              <a:t>_______</a:t>
            </a:r>
            <a:r>
              <a:rPr lang="en-US" altLang="en-US" sz="1800" i="1">
                <a:solidFill>
                  <a:srgbClr val="FF3300"/>
                </a:solidFill>
              </a:rPr>
              <a:t>Author Name Here</a:t>
            </a:r>
            <a:r>
              <a:rPr lang="en-US" altLang="en-US" sz="1800" i="1"/>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solidFill>
                  <a:srgbClr val="000000"/>
                </a:solidFill>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a:endParaRPr lang="en-US">
                <a:solidFill>
                  <a:srgbClr val="000000"/>
                </a:solidFill>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8674181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a:t>Title</a:t>
            </a:r>
          </a:p>
        </p:txBody>
      </p:sp>
      <p:sp>
        <p:nvSpPr>
          <p:cNvPr id="2062" name="Rectangle 14"/>
          <p:cNvSpPr>
            <a:spLocks noGrp="1" noChangeArrowheads="1"/>
          </p:cNvSpPr>
          <p:nvPr>
            <p:ph type="body" sz="half" idx="1"/>
          </p:nvPr>
        </p:nvSpPr>
        <p:spPr/>
        <p:txBody>
          <a:bodyPr/>
          <a:lstStyle/>
          <a:p>
            <a:r>
              <a:rPr lang="en-US" altLang="en-US" sz="2800"/>
              <a:t>This slide can be remixed and used in oral and poster presentations by any CAGI participant, consistent with limitations on slide 1.</a:t>
            </a:r>
          </a:p>
        </p:txBody>
      </p:sp>
      <p:sp>
        <p:nvSpPr>
          <p:cNvPr id="2063" name="Rectangle 15"/>
          <p:cNvSpPr>
            <a:spLocks noGrp="1" noChangeArrowheads="1"/>
          </p:cNvSpPr>
          <p:nvPr>
            <p:ph sz="quarter" idx="2"/>
          </p:nvPr>
        </p:nvSpPr>
        <p:spPr/>
        <p:txBody>
          <a:bodyPr/>
          <a:lstStyle/>
          <a:p>
            <a:endParaRPr lang="en-US" altLang="en-US" sz="2400"/>
          </a:p>
        </p:txBody>
      </p:sp>
      <p:sp>
        <p:nvSpPr>
          <p:cNvPr id="2064" name="Rectangle 16"/>
          <p:cNvSpPr>
            <a:spLocks noGrp="1" noChangeArrowheads="1"/>
          </p:cNvSpPr>
          <p:nvPr>
            <p:ph sz="quarter" idx="3"/>
          </p:nvPr>
        </p:nvSpPr>
        <p:spPr/>
        <p:txBody>
          <a:bodyPr/>
          <a:lstStyle/>
          <a:p>
            <a:endParaRPr lang="en-US" altLang="en-US" sz="240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2056" name="Text Box 8"/>
          <p:cNvSpPr txBox="1">
            <a:spLocks noChangeArrowheads="1"/>
          </p:cNvSpPr>
          <p:nvPr/>
        </p:nvSpPr>
        <p:spPr bwMode="auto">
          <a:xfrm>
            <a:off x="75628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a:solidFill>
                  <a:srgbClr val="000000"/>
                </a:solidFill>
                <a:latin typeface="Arial" pitchFamily="34" charset="0"/>
                <a:ea typeface="+mn-ea"/>
              </a:rPr>
              <a:t>An Author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699662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Title</a:t>
            </a:r>
          </a:p>
        </p:txBody>
      </p:sp>
      <p:sp>
        <p:nvSpPr>
          <p:cNvPr id="5123" name="Rectangle 3"/>
          <p:cNvSpPr>
            <a:spLocks noGrp="1" noChangeArrowheads="1"/>
          </p:cNvSpPr>
          <p:nvPr>
            <p:ph type="body" idx="1"/>
          </p:nvPr>
        </p:nvSpPr>
        <p:spPr>
          <a:xfrm>
            <a:off x="457200" y="1600200"/>
            <a:ext cx="8229600" cy="4343400"/>
          </a:xfrm>
        </p:spPr>
        <p:txBody>
          <a:bodyPr/>
          <a:lstStyle/>
          <a:p>
            <a:r>
              <a:rPr lang="en-US" altLang="en-US" sz="2800"/>
              <a:t>This slide can be remixed and used in oral and poster presentations by any CAGI participant, consistent with limitations on slide 1.</a:t>
            </a:r>
          </a:p>
          <a:p>
            <a:r>
              <a:rPr lang="en-US" altLang="en-US" sz="2800"/>
              <a:t>However, it is intended for participants of the conference hall only.  Its content should not be tweeted, discussed, or otherwise shared outside of the conference hall</a:t>
            </a:r>
          </a:p>
          <a:p>
            <a:r>
              <a:rPr lang="en-US" altLang="en-US" sz="2800"/>
              <a:t>Do not use this slide in venues that give blanket permission for tweeting</a:t>
            </a:r>
          </a:p>
        </p:txBody>
      </p:sp>
      <p:sp>
        <p:nvSpPr>
          <p:cNvPr id="512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512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a:solidFill>
                  <a:srgbClr val="000000"/>
                </a:solidFill>
                <a:latin typeface="Arial" pitchFamily="34" charset="0"/>
                <a:ea typeface="+mn-ea"/>
              </a:rPr>
              <a:t>An Author</a:t>
            </a:r>
          </a:p>
        </p:txBody>
      </p:sp>
      <p:sp>
        <p:nvSpPr>
          <p:cNvPr id="512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grpSp>
        <p:nvGrpSpPr>
          <p:cNvPr id="5133" name="Group 13"/>
          <p:cNvGrpSpPr>
            <a:grpSpLocks/>
          </p:cNvGrpSpPr>
          <p:nvPr/>
        </p:nvGrpSpPr>
        <p:grpSpPr bwMode="auto">
          <a:xfrm>
            <a:off x="8480425" y="93663"/>
            <a:ext cx="692150" cy="639762"/>
            <a:chOff x="5342" y="59"/>
            <a:chExt cx="436" cy="403"/>
          </a:xfrm>
        </p:grpSpPr>
        <p:grpSp>
          <p:nvGrpSpPr>
            <p:cNvPr id="5128" name="Group 3"/>
            <p:cNvGrpSpPr>
              <a:grpSpLocks/>
            </p:cNvGrpSpPr>
            <p:nvPr/>
          </p:nvGrpSpPr>
          <p:grpSpPr bwMode="auto">
            <a:xfrm>
              <a:off x="5424" y="59"/>
              <a:ext cx="277" cy="277"/>
              <a:chOff x="5373" y="3933"/>
              <a:chExt cx="387" cy="387"/>
            </a:xfrm>
          </p:grpSpPr>
          <p:sp>
            <p:nvSpPr>
              <p:cNvPr id="512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ndParaRPr>
              </a:p>
            </p:txBody>
          </p:sp>
          <p:pic>
            <p:nvPicPr>
              <p:cNvPr id="5130"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13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a:endParaRPr lang="en-US">
                  <a:solidFill>
                    <a:srgbClr val="000000"/>
                  </a:solidFill>
                  <a:latin typeface="Arial" pitchFamily="34" charset="0"/>
                  <a:ea typeface="+mn-ea"/>
                </a:endParaRPr>
              </a:p>
            </p:txBody>
          </p:sp>
        </p:grpSp>
        <p:sp>
          <p:nvSpPr>
            <p:cNvPr id="5132"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900" b="1">
                  <a:solidFill>
                    <a:srgbClr val="FF3300"/>
                  </a:solidFill>
                  <a:latin typeface="Arial" pitchFamily="34" charset="0"/>
                  <a:ea typeface="+mn-ea"/>
                </a:rPr>
                <a:t>No Tweet</a:t>
              </a:r>
            </a:p>
          </p:txBody>
        </p:sp>
      </p:grpSp>
    </p:spTree>
    <p:extLst>
      <p:ext uri="{BB962C8B-B14F-4D97-AF65-F5344CB8AC3E}">
        <p14:creationId xmlns:p14="http://schemas.microsoft.com/office/powerpoint/2010/main" val="2682924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a:solidFill>
                    <a:srgbClr val="0000FF"/>
                  </a:solidFill>
                  <a:latin typeface="Arial" pitchFamily="34" charset="0"/>
                  <a:ea typeface="+mn-ea"/>
                </a:rPr>
                <a:t>Embargoed</a:t>
              </a:r>
            </a:p>
          </p:txBody>
        </p:sp>
      </p:grpSp>
      <p:sp>
        <p:nvSpPr>
          <p:cNvPr id="10242" name="Rectangle 2"/>
          <p:cNvSpPr>
            <a:spLocks noGrp="1" noChangeArrowheads="1"/>
          </p:cNvSpPr>
          <p:nvPr>
            <p:ph type="title"/>
          </p:nvPr>
        </p:nvSpPr>
        <p:spPr/>
        <p:txBody>
          <a:bodyPr/>
          <a:lstStyle/>
          <a:p>
            <a:r>
              <a:rPr lang="en-US" altLang="en-US"/>
              <a:t>Title</a:t>
            </a:r>
          </a:p>
        </p:txBody>
      </p:sp>
      <p:sp>
        <p:nvSpPr>
          <p:cNvPr id="10243" name="Rectangle 3"/>
          <p:cNvSpPr>
            <a:spLocks noGrp="1" noChangeArrowheads="1"/>
          </p:cNvSpPr>
          <p:nvPr>
            <p:ph type="body" idx="1"/>
          </p:nvPr>
        </p:nvSpPr>
        <p:spPr>
          <a:xfrm>
            <a:off x="457200" y="1600200"/>
            <a:ext cx="8229600" cy="4343400"/>
          </a:xfrm>
        </p:spPr>
        <p:txBody>
          <a:bodyPr/>
          <a:lstStyle/>
          <a:p>
            <a:r>
              <a:rPr lang="en-US" altLang="en-US"/>
              <a:t>Until embargoed data are released, this slide cannot be used except for viewing by registered CAGI participants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1024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a:solidFill>
                  <a:srgbClr val="000000"/>
                </a:solidFill>
                <a:latin typeface="Arial" pitchFamily="34" charset="0"/>
                <a:ea typeface="+mn-ea"/>
              </a:rPr>
              <a:t>An Author</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291249925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5" name="Group 9"/>
          <p:cNvGrpSpPr>
            <a:grpSpLocks/>
          </p:cNvGrpSpPr>
          <p:nvPr/>
        </p:nvGrpSpPr>
        <p:grpSpPr bwMode="auto">
          <a:xfrm>
            <a:off x="0" y="0"/>
            <a:ext cx="9144000" cy="6858000"/>
            <a:chOff x="0" y="0"/>
            <a:chExt cx="5760" cy="4320"/>
          </a:xfrm>
        </p:grpSpPr>
        <p:sp>
          <p:nvSpPr>
            <p:cNvPr id="4103"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4104"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dirty="0">
                  <a:solidFill>
                    <a:srgbClr val="FF3300"/>
                  </a:solidFill>
                  <a:latin typeface="Arial" pitchFamily="34" charset="0"/>
                  <a:ea typeface="+mn-ea"/>
                </a:rPr>
                <a:t>No remix</a:t>
              </a:r>
            </a:p>
          </p:txBody>
        </p:sp>
      </p:grpSp>
      <p:sp>
        <p:nvSpPr>
          <p:cNvPr id="4098" name="Rectangle 2"/>
          <p:cNvSpPr>
            <a:spLocks noGrp="1" noChangeArrowheads="1"/>
          </p:cNvSpPr>
          <p:nvPr>
            <p:ph type="title"/>
          </p:nvPr>
        </p:nvSpPr>
        <p:spPr/>
        <p:txBody>
          <a:bodyPr/>
          <a:lstStyle/>
          <a:p>
            <a:r>
              <a:rPr lang="en-US" altLang="en-US"/>
              <a:t>Title</a:t>
            </a:r>
          </a:p>
        </p:txBody>
      </p:sp>
      <p:sp>
        <p:nvSpPr>
          <p:cNvPr id="4099" name="Rectangle 3"/>
          <p:cNvSpPr>
            <a:spLocks noGrp="1" noChangeArrowheads="1"/>
          </p:cNvSpPr>
          <p:nvPr>
            <p:ph type="body" idx="1"/>
          </p:nvPr>
        </p:nvSpPr>
        <p:spPr>
          <a:xfrm>
            <a:off x="457200" y="1600200"/>
            <a:ext cx="8229600" cy="4343400"/>
          </a:xfrm>
        </p:spPr>
        <p:txBody>
          <a:bodyPr/>
          <a:lstStyle/>
          <a:p>
            <a:r>
              <a:rPr lang="en-US" altLang="en-US"/>
              <a:t>This slide cannot be used except for viewing by registered CAGI participants</a:t>
            </a:r>
          </a:p>
        </p:txBody>
      </p:sp>
      <p:sp>
        <p:nvSpPr>
          <p:cNvPr id="4100"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4101"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a:solidFill>
                  <a:srgbClr val="000000"/>
                </a:solidFill>
                <a:latin typeface="Arial" pitchFamily="34" charset="0"/>
                <a:ea typeface="+mn-ea"/>
              </a:rPr>
              <a:t>An Author</a:t>
            </a:r>
          </a:p>
        </p:txBody>
      </p:sp>
      <p:sp>
        <p:nvSpPr>
          <p:cNvPr id="4102"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3059160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ltLang="en-US"/>
              <a:t>Title</a:t>
            </a:r>
          </a:p>
        </p:txBody>
      </p:sp>
      <p:sp>
        <p:nvSpPr>
          <p:cNvPr id="16390" name="Rectangle 6"/>
          <p:cNvSpPr>
            <a:spLocks noGrp="1" noChangeArrowheads="1"/>
          </p:cNvSpPr>
          <p:nvPr>
            <p:ph type="body" idx="1"/>
          </p:nvPr>
        </p:nvSpPr>
        <p:spPr>
          <a:xfrm>
            <a:off x="457200" y="1600200"/>
            <a:ext cx="8229600" cy="4343400"/>
          </a:xfrm>
        </p:spPr>
        <p:txBody>
          <a:bodyPr/>
          <a:lstStyle/>
          <a:p>
            <a:r>
              <a:rPr lang="en-US" altLang="en-US"/>
              <a:t>This slide cannot be used outside of the CAGI meeting.</a:t>
            </a:r>
          </a:p>
          <a:p>
            <a:r>
              <a:rPr lang="en-US" altLang="en-US"/>
              <a:t>We do not anticipate many slides of this nature</a:t>
            </a:r>
          </a:p>
        </p:txBody>
      </p:sp>
      <p:sp>
        <p:nvSpPr>
          <p:cNvPr id="16391" name="Text Box 7"/>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16392" name="Text Box 8"/>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a:solidFill>
                  <a:srgbClr val="000000"/>
                </a:solidFill>
                <a:latin typeface="Arial" pitchFamily="34" charset="0"/>
                <a:ea typeface="+mn-ea"/>
              </a:rPr>
              <a:t>An Author</a:t>
            </a:r>
          </a:p>
        </p:txBody>
      </p:sp>
      <p:sp>
        <p:nvSpPr>
          <p:cNvPr id="1639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sz="1200">
                    <a:solidFill>
                      <a:srgbClr val="FF3300"/>
                    </a:solidFill>
                    <a:latin typeface="Arial" pitchFamily="34" charset="0"/>
                    <a:ea typeface="+mn-ea"/>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a:endParaRPr lang="en-US">
                <a:solidFill>
                  <a:srgbClr val="000000"/>
                </a:solidFill>
                <a:latin typeface="Arial" pitchFamily="34" charset="0"/>
                <a:ea typeface="+mn-ea"/>
              </a:endParaRPr>
            </a:p>
          </p:txBody>
        </p:sp>
      </p:grpSp>
    </p:spTree>
    <p:extLst>
      <p:ext uri="{BB962C8B-B14F-4D97-AF65-F5344CB8AC3E}">
        <p14:creationId xmlns:p14="http://schemas.microsoft.com/office/powerpoint/2010/main" val="3959809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Box 2"/>
          <p:cNvSpPr txBox="1">
            <a:spLocks noChangeArrowheads="1"/>
          </p:cNvSpPr>
          <p:nvPr/>
        </p:nvSpPr>
        <p:spPr bwMode="auto">
          <a:xfrm>
            <a:off x="609600" y="406400"/>
            <a:ext cx="4902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0" hangingPunct="0">
              <a:spcBef>
                <a:spcPct val="0"/>
              </a:spcBef>
              <a:buFontTx/>
              <a:buNone/>
            </a:pPr>
            <a:r>
              <a:rPr lang="en-US" altLang="en-US" sz="2000" b="1" u="sng" dirty="0">
                <a:solidFill>
                  <a:srgbClr val="000000"/>
                </a:solidFill>
              </a:rPr>
              <a:t>CAGI Ethics Forum</a:t>
            </a:r>
          </a:p>
          <a:p>
            <a:pPr eaLnBrk="0" hangingPunct="0">
              <a:spcBef>
                <a:spcPct val="0"/>
              </a:spcBef>
              <a:buFontTx/>
              <a:buNone/>
            </a:pPr>
            <a:r>
              <a:rPr lang="en-US" altLang="en-US" sz="2000" dirty="0">
                <a:solidFill>
                  <a:srgbClr val="000000"/>
                </a:solidFill>
              </a:rPr>
              <a:t>Wylie Burke, University of Washington</a:t>
            </a:r>
          </a:p>
          <a:p>
            <a:pPr eaLnBrk="0" hangingPunct="0">
              <a:spcBef>
                <a:spcPct val="0"/>
              </a:spcBef>
              <a:buFontTx/>
              <a:buNone/>
            </a:pPr>
            <a:r>
              <a:rPr lang="en-US" altLang="en-US" sz="2000" dirty="0">
                <a:solidFill>
                  <a:srgbClr val="000000"/>
                </a:solidFill>
              </a:rPr>
              <a:t>Julie N. Harris-Wai, Kaiser Permanente</a:t>
            </a:r>
          </a:p>
          <a:p>
            <a:pPr eaLnBrk="0" hangingPunct="0">
              <a:spcBef>
                <a:spcPct val="0"/>
              </a:spcBef>
              <a:buFontTx/>
              <a:buNone/>
            </a:pPr>
            <a:r>
              <a:rPr lang="en-US" altLang="en-US" sz="2000" dirty="0">
                <a:solidFill>
                  <a:srgbClr val="000000"/>
                </a:solidFill>
              </a:rPr>
              <a:t>Barbara A. Koenig, UC San Francisco</a:t>
            </a:r>
          </a:p>
          <a:p>
            <a:pPr eaLnBrk="0" hangingPunct="0">
              <a:spcBef>
                <a:spcPct val="0"/>
              </a:spcBef>
              <a:buFontTx/>
              <a:buNone/>
            </a:pPr>
            <a:r>
              <a:rPr lang="en-US" altLang="en-US" sz="2000" dirty="0">
                <a:solidFill>
                  <a:srgbClr val="000000"/>
                </a:solidFill>
              </a:rPr>
              <a:t>Mark Yarborough, UC Davis</a:t>
            </a:r>
          </a:p>
          <a:p>
            <a:pPr eaLnBrk="0" hangingPunct="0">
              <a:spcBef>
                <a:spcPct val="0"/>
              </a:spcBef>
              <a:buFontTx/>
              <a:buNone/>
            </a:pPr>
            <a:r>
              <a:rPr lang="en-US" altLang="en-US" sz="2000" dirty="0">
                <a:solidFill>
                  <a:srgbClr val="000000"/>
                </a:solidFill>
              </a:rPr>
              <a:t>Robert Nussbaum, </a:t>
            </a:r>
            <a:r>
              <a:rPr lang="en-US" altLang="en-US" sz="2000" dirty="0" err="1">
                <a:solidFill>
                  <a:srgbClr val="000000"/>
                </a:solidFill>
              </a:rPr>
              <a:t>Invitae</a:t>
            </a:r>
            <a:r>
              <a:rPr lang="en-US" altLang="en-US" sz="2000" dirty="0">
                <a:solidFill>
                  <a:srgbClr val="000000"/>
                </a:solidFill>
              </a:rPr>
              <a:t>, Inc.</a:t>
            </a:r>
          </a:p>
        </p:txBody>
      </p:sp>
      <p:sp>
        <p:nvSpPr>
          <p:cNvPr id="34818" name="TextBox 6"/>
          <p:cNvSpPr txBox="1">
            <a:spLocks noChangeArrowheads="1"/>
          </p:cNvSpPr>
          <p:nvPr/>
        </p:nvSpPr>
        <p:spPr bwMode="auto">
          <a:xfrm>
            <a:off x="596900" y="3200400"/>
            <a:ext cx="450245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0" hangingPunct="0">
              <a:spcBef>
                <a:spcPct val="0"/>
              </a:spcBef>
              <a:buFontTx/>
              <a:buNone/>
            </a:pPr>
            <a:r>
              <a:rPr lang="en-US" altLang="en-US" sz="2000" b="1" u="sng" dirty="0">
                <a:solidFill>
                  <a:srgbClr val="000000"/>
                </a:solidFill>
              </a:rPr>
              <a:t>Lay Disease </a:t>
            </a:r>
            <a:r>
              <a:rPr lang="en-US" altLang="en-US" sz="2000" b="1" u="sng" dirty="0" smtClean="0">
                <a:solidFill>
                  <a:srgbClr val="000000"/>
                </a:solidFill>
              </a:rPr>
              <a:t>Advocates</a:t>
            </a:r>
          </a:p>
          <a:p>
            <a:pPr eaLnBrk="0" hangingPunct="0">
              <a:spcBef>
                <a:spcPct val="0"/>
              </a:spcBef>
              <a:buFontTx/>
              <a:buNone/>
            </a:pPr>
            <a:r>
              <a:rPr lang="en-US" altLang="en-US" sz="2000" dirty="0" smtClean="0">
                <a:solidFill>
                  <a:srgbClr val="000000"/>
                </a:solidFill>
              </a:rPr>
              <a:t>Mark Murray, Inflammatory Bowl Disease</a:t>
            </a:r>
          </a:p>
          <a:p>
            <a:pPr eaLnBrk="0" hangingPunct="0">
              <a:spcBef>
                <a:spcPct val="0"/>
              </a:spcBef>
              <a:buFontTx/>
              <a:buNone/>
            </a:pPr>
            <a:r>
              <a:rPr lang="en-US" altLang="en-US" sz="2000" dirty="0" err="1" smtClean="0">
                <a:solidFill>
                  <a:prstClr val="black"/>
                </a:solidFill>
              </a:rPr>
              <a:t>Temre</a:t>
            </a:r>
            <a:r>
              <a:rPr lang="en-US" altLang="en-US" sz="2000" dirty="0" smtClean="0">
                <a:solidFill>
                  <a:prstClr val="black"/>
                </a:solidFill>
              </a:rPr>
              <a:t> Phipps, Kabuki Syndrome</a:t>
            </a:r>
            <a:endParaRPr lang="en-US" altLang="en-US" sz="2000" dirty="0">
              <a:solidFill>
                <a:prstClr val="black"/>
              </a:solidFill>
            </a:endParaRPr>
          </a:p>
        </p:txBody>
      </p:sp>
      <p:pic>
        <p:nvPicPr>
          <p:cNvPr id="34819"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5488" y="596900"/>
            <a:ext cx="6461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67488" y="596900"/>
            <a:ext cx="6127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97738" y="596900"/>
            <a:ext cx="6461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05488" y="1565275"/>
            <a:ext cx="6492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67488" y="1565275"/>
            <a:ext cx="6127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05488" y="3084513"/>
            <a:ext cx="6508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1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577012" y="3097213"/>
            <a:ext cx="79914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12"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13"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1987624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982"/>
            <a:ext cx="8229600" cy="1143000"/>
          </a:xfrm>
        </p:spPr>
        <p:txBody>
          <a:bodyPr/>
          <a:lstStyle/>
          <a:p>
            <a:r>
              <a:rPr lang="en-US" dirty="0" smtClean="0"/>
              <a:t>Publication</a:t>
            </a:r>
            <a:endParaRPr lang="en-US" dirty="0"/>
          </a:p>
        </p:txBody>
      </p:sp>
      <p:sp>
        <p:nvSpPr>
          <p:cNvPr id="3" name="Content Placeholder 2"/>
          <p:cNvSpPr>
            <a:spLocks noGrp="1"/>
          </p:cNvSpPr>
          <p:nvPr>
            <p:ph idx="1"/>
          </p:nvPr>
        </p:nvSpPr>
        <p:spPr>
          <a:xfrm>
            <a:off x="457200" y="876618"/>
            <a:ext cx="8229600" cy="4525963"/>
          </a:xfrm>
        </p:spPr>
        <p:txBody>
          <a:bodyPr/>
          <a:lstStyle/>
          <a:p>
            <a:r>
              <a:rPr lang="en-US" sz="2400" dirty="0" smtClean="0"/>
              <a:t>Anyone can publish anywhere with data and results not under embargo. </a:t>
            </a:r>
          </a:p>
          <a:p>
            <a:endParaRPr lang="en-US" sz="1050" dirty="0"/>
          </a:p>
          <a:p>
            <a:r>
              <a:rPr lang="en-US" sz="2400" dirty="0" smtClean="0"/>
              <a:t>Flagship targeted for </a:t>
            </a:r>
            <a:r>
              <a:rPr lang="en-US" sz="2400" i="1" dirty="0" smtClean="0"/>
              <a:t>Nature Methods</a:t>
            </a:r>
          </a:p>
          <a:p>
            <a:pPr lvl="1"/>
            <a:r>
              <a:rPr lang="en-US" sz="2000" dirty="0" smtClean="0"/>
              <a:t>all participants (banner authorship for most)</a:t>
            </a:r>
          </a:p>
          <a:p>
            <a:r>
              <a:rPr lang="en-US" sz="2400" dirty="0" smtClean="0"/>
              <a:t>CAGI collection with Wiley for other papers, submission deadline of </a:t>
            </a:r>
            <a:r>
              <a:rPr lang="en-US" sz="2400" b="1" dirty="0" smtClean="0"/>
              <a:t>30 June 2016</a:t>
            </a:r>
          </a:p>
          <a:p>
            <a:r>
              <a:rPr lang="en-US" sz="2400" dirty="0" smtClean="0"/>
              <a:t>High profile papers for </a:t>
            </a:r>
            <a:r>
              <a:rPr lang="en-US" sz="2400" i="1" dirty="0" smtClean="0"/>
              <a:t>Human Mutation</a:t>
            </a:r>
          </a:p>
          <a:p>
            <a:pPr lvl="1"/>
            <a:r>
              <a:rPr lang="en-US" sz="2000" dirty="0" smtClean="0"/>
              <a:t>Challenge introduction &amp; assessment</a:t>
            </a:r>
          </a:p>
          <a:p>
            <a:pPr lvl="1"/>
            <a:r>
              <a:rPr lang="en-US" sz="2000" dirty="0" smtClean="0"/>
              <a:t>New methods that performed well</a:t>
            </a:r>
          </a:p>
          <a:p>
            <a:r>
              <a:rPr lang="en-US" sz="2400" dirty="0" smtClean="0"/>
              <a:t>General papers for </a:t>
            </a:r>
            <a:r>
              <a:rPr lang="en-US" sz="2400" i="1" dirty="0" smtClean="0"/>
              <a:t>Annals of Human Genetics</a:t>
            </a:r>
          </a:p>
          <a:p>
            <a:endParaRPr lang="en-US" sz="1200" i="1" dirty="0"/>
          </a:p>
          <a:p>
            <a:r>
              <a:rPr lang="en-US" sz="2400" dirty="0" smtClean="0"/>
              <a:t>All papers free online (but pay for Open Access)</a:t>
            </a:r>
          </a:p>
          <a:p>
            <a:r>
              <a:rPr lang="en-US" sz="2400" dirty="0" smtClean="0"/>
              <a:t>Preprints at </a:t>
            </a:r>
            <a:r>
              <a:rPr lang="en-US" sz="2400" dirty="0" err="1" smtClean="0"/>
              <a:t>bioRxiv</a:t>
            </a:r>
            <a:r>
              <a:rPr lang="en-US" sz="2400" dirty="0" smtClean="0"/>
              <a:t> and </a:t>
            </a:r>
            <a:r>
              <a:rPr lang="en-US" sz="2400" dirty="0" err="1" smtClean="0"/>
              <a:t>arXiv</a:t>
            </a:r>
            <a:r>
              <a:rPr lang="en-US" sz="2400" dirty="0" smtClean="0"/>
              <a:t> permitted</a:t>
            </a:r>
            <a:endParaRPr lang="en-US" sz="2400" dirty="0"/>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35385213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Welcome to CAGI 4!</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824790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CAGI is not CASP</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CAGI was built closely on the CASP model.</a:t>
            </a:r>
          </a:p>
          <a:p>
            <a:r>
              <a:rPr lang="en-US" dirty="0" smtClean="0"/>
              <a:t>CAGI has stayed the same for four rounds.</a:t>
            </a:r>
          </a:p>
          <a:p>
            <a:r>
              <a:rPr lang="en-US" dirty="0" smtClean="0"/>
              <a:t>Time to evolve.</a:t>
            </a:r>
          </a:p>
          <a:p>
            <a:r>
              <a:rPr lang="en-US" dirty="0" smtClean="0"/>
              <a:t>Things to think about during the meeting.</a:t>
            </a:r>
            <a:endParaRPr lang="en-US" dirty="0"/>
          </a:p>
        </p:txBody>
      </p:sp>
    </p:spTree>
    <p:extLst>
      <p:ext uri="{BB962C8B-B14F-4D97-AF65-F5344CB8AC3E}">
        <p14:creationId xmlns:p14="http://schemas.microsoft.com/office/powerpoint/2010/main" val="5236483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CAGI 4 Challenges classes</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4  Missense mutations/continuous impact scale</a:t>
            </a:r>
          </a:p>
          <a:p>
            <a:r>
              <a:rPr lang="en-US" dirty="0" smtClean="0"/>
              <a:t>4 </a:t>
            </a:r>
            <a:r>
              <a:rPr lang="en-US" dirty="0" err="1" smtClean="0"/>
              <a:t>Exomes</a:t>
            </a:r>
            <a:r>
              <a:rPr lang="en-US" dirty="0" smtClean="0"/>
              <a:t>/PGP disease/phenotype </a:t>
            </a:r>
          </a:p>
          <a:p>
            <a:r>
              <a:rPr lang="en-US" dirty="0" smtClean="0"/>
              <a:t>1 Non-coding (</a:t>
            </a:r>
            <a:r>
              <a:rPr lang="en-US" dirty="0" err="1" smtClean="0"/>
              <a:t>eQTL</a:t>
            </a:r>
            <a:r>
              <a:rPr lang="en-US" dirty="0" smtClean="0"/>
              <a:t>)</a:t>
            </a:r>
            <a:endParaRPr lang="en-US" dirty="0"/>
          </a:p>
          <a:p>
            <a:r>
              <a:rPr lang="en-US" dirty="0" smtClean="0"/>
              <a:t>2 Clinical rare disease diagnosis</a:t>
            </a:r>
          </a:p>
        </p:txBody>
      </p:sp>
    </p:spTree>
    <p:extLst>
      <p:ext uri="{BB962C8B-B14F-4D97-AF65-F5344CB8AC3E}">
        <p14:creationId xmlns:p14="http://schemas.microsoft.com/office/powerpoint/2010/main" val="5702364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Better methods (we need them!)</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Long running challenges with phased prediction/release.</a:t>
            </a:r>
          </a:p>
          <a:p>
            <a:r>
              <a:rPr lang="en-US" dirty="0" smtClean="0"/>
              <a:t>Encourage and reward radially new methods (</a:t>
            </a:r>
            <a:r>
              <a:rPr lang="en-US" dirty="0" err="1" smtClean="0"/>
              <a:t>cf</a:t>
            </a:r>
            <a:r>
              <a:rPr lang="en-US" dirty="0" smtClean="0"/>
              <a:t> molecular dynamics in CASP).</a:t>
            </a:r>
          </a:p>
          <a:p>
            <a:r>
              <a:rPr lang="en-US" dirty="0" smtClean="0"/>
              <a:t>Hands-on workshop sessions.</a:t>
            </a:r>
          </a:p>
          <a:p>
            <a:r>
              <a:rPr lang="en-US" dirty="0" smtClean="0"/>
              <a:t>Methods sessions.</a:t>
            </a:r>
            <a:endParaRPr lang="en-US" dirty="0"/>
          </a:p>
        </p:txBody>
      </p:sp>
    </p:spTree>
    <p:extLst>
      <p:ext uri="{BB962C8B-B14F-4D97-AF65-F5344CB8AC3E}">
        <p14:creationId xmlns:p14="http://schemas.microsoft.com/office/powerpoint/2010/main" val="18913435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Reproducibility</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smtClean="0"/>
          </a:p>
          <a:p>
            <a:r>
              <a:rPr lang="en-US" dirty="0" smtClean="0"/>
              <a:t>Major emphasis at the NIH and in Europe.</a:t>
            </a:r>
          </a:p>
          <a:p>
            <a:r>
              <a:rPr lang="en-US" dirty="0" smtClean="0"/>
              <a:t>Particularly for clinical use, essential to have fully automated and recorded methods. </a:t>
            </a:r>
          </a:p>
          <a:p>
            <a:r>
              <a:rPr lang="en-US" dirty="0"/>
              <a:t>Fast challenges (3 days) to encourage automation of methods.</a:t>
            </a:r>
          </a:p>
          <a:p>
            <a:r>
              <a:rPr lang="en-US" dirty="0" smtClean="0"/>
              <a:t>Archive workflows.</a:t>
            </a:r>
          </a:p>
          <a:p>
            <a:r>
              <a:rPr lang="en-US" dirty="0" smtClean="0"/>
              <a:t>Include tutorials - Teach-Discover-Treat model.</a:t>
            </a:r>
            <a:endParaRPr lang="en-US" dirty="0"/>
          </a:p>
        </p:txBody>
      </p:sp>
    </p:spTree>
    <p:extLst>
      <p:ext uri="{BB962C8B-B14F-4D97-AF65-F5344CB8AC3E}">
        <p14:creationId xmlns:p14="http://schemas.microsoft.com/office/powerpoint/2010/main" val="7584380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ChangeArrowheads="1"/>
          </p:cNvSpPr>
          <p:nvPr/>
        </p:nvSpPr>
        <p:spPr bwMode="auto">
          <a:xfrm>
            <a:off x="1585913" y="1239442"/>
            <a:ext cx="3362325" cy="245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200" b="1" u="sng" dirty="0">
                <a:solidFill>
                  <a:srgbClr val="000000"/>
                </a:solidFill>
              </a:rPr>
              <a:t>Data Providers</a:t>
            </a:r>
          </a:p>
          <a:p>
            <a:pPr eaLnBrk="1" hangingPunct="1">
              <a:spcBef>
                <a:spcPct val="0"/>
              </a:spcBef>
              <a:buFontTx/>
              <a:buNone/>
            </a:pPr>
            <a:r>
              <a:rPr lang="en-US" altLang="en-US" sz="1200" dirty="0">
                <a:solidFill>
                  <a:srgbClr val="000000"/>
                </a:solidFill>
              </a:rPr>
              <a:t>Russ Altman, Stanford University</a:t>
            </a:r>
          </a:p>
          <a:p>
            <a:pPr eaLnBrk="1" hangingPunct="1">
              <a:spcBef>
                <a:spcPct val="0"/>
              </a:spcBef>
              <a:buFontTx/>
              <a:buNone/>
            </a:pPr>
            <a:r>
              <a:rPr lang="en-US" altLang="en-US" sz="1200" dirty="0"/>
              <a:t>Madeleine Price Ball, PGP &amp; Harvard University</a:t>
            </a:r>
          </a:p>
          <a:p>
            <a:pPr eaLnBrk="1" hangingPunct="1">
              <a:spcBef>
                <a:spcPct val="0"/>
              </a:spcBef>
              <a:buFont typeface="Arial" charset="0"/>
              <a:buNone/>
            </a:pPr>
            <a:r>
              <a:rPr lang="en-US" altLang="en-US" sz="1200" dirty="0">
                <a:solidFill>
                  <a:srgbClr val="000000"/>
                </a:solidFill>
              </a:rPr>
              <a:t>Paolo </a:t>
            </a:r>
            <a:r>
              <a:rPr lang="en-US" altLang="en-US" sz="1200" dirty="0" err="1">
                <a:solidFill>
                  <a:srgbClr val="000000"/>
                </a:solidFill>
              </a:rPr>
              <a:t>Bonvini</a:t>
            </a:r>
            <a:r>
              <a:rPr lang="en-US" altLang="en-US" sz="1200" dirty="0">
                <a:solidFill>
                  <a:srgbClr val="000000"/>
                </a:solidFill>
              </a:rPr>
              <a:t>, </a:t>
            </a:r>
            <a:r>
              <a:rPr lang="en-US" altLang="en-US" sz="1200" dirty="0"/>
              <a:t>University of Padua</a:t>
            </a:r>
            <a:endParaRPr lang="en-US" altLang="en-US" sz="1200" dirty="0">
              <a:solidFill>
                <a:srgbClr val="000000"/>
              </a:solidFill>
            </a:endParaRPr>
          </a:p>
          <a:p>
            <a:pPr eaLnBrk="1" hangingPunct="1">
              <a:spcBef>
                <a:spcPct val="0"/>
              </a:spcBef>
              <a:buFontTx/>
              <a:buNone/>
            </a:pPr>
            <a:r>
              <a:rPr lang="en-US" altLang="en-US" sz="1200" dirty="0">
                <a:solidFill>
                  <a:srgbClr val="000000"/>
                </a:solidFill>
              </a:rPr>
              <a:t>Gary Cutting, Johns Hopkins University</a:t>
            </a:r>
          </a:p>
          <a:p>
            <a:pPr eaLnBrk="1" hangingPunct="1">
              <a:spcBef>
                <a:spcPct val="0"/>
              </a:spcBef>
              <a:buFontTx/>
              <a:buNone/>
            </a:pPr>
            <a:r>
              <a:rPr lang="en-US" altLang="en-US" sz="1200" dirty="0">
                <a:solidFill>
                  <a:srgbClr val="000000"/>
                </a:solidFill>
              </a:rPr>
              <a:t>Aron Fenton, Kansas University</a:t>
            </a:r>
          </a:p>
          <a:p>
            <a:pPr eaLnBrk="1" hangingPunct="1">
              <a:spcBef>
                <a:spcPct val="0"/>
              </a:spcBef>
              <a:buFontTx/>
              <a:buNone/>
            </a:pPr>
            <a:r>
              <a:rPr lang="en-US" altLang="en-US" sz="1200" dirty="0">
                <a:solidFill>
                  <a:srgbClr val="000000"/>
                </a:solidFill>
              </a:rPr>
              <a:t>Andre </a:t>
            </a:r>
            <a:r>
              <a:rPr lang="en-US" altLang="en-US" sz="1200" dirty="0" err="1">
                <a:solidFill>
                  <a:srgbClr val="000000"/>
                </a:solidFill>
              </a:rPr>
              <a:t>Franke</a:t>
            </a:r>
            <a:r>
              <a:rPr lang="en-US" altLang="en-US" sz="1200" dirty="0">
                <a:solidFill>
                  <a:srgbClr val="000000"/>
                </a:solidFill>
              </a:rPr>
              <a:t>, Christian-</a:t>
            </a:r>
            <a:r>
              <a:rPr lang="en-US" altLang="en-US" sz="1200" dirty="0" err="1">
                <a:solidFill>
                  <a:srgbClr val="000000"/>
                </a:solidFill>
              </a:rPr>
              <a:t>Albrechts</a:t>
            </a:r>
            <a:r>
              <a:rPr lang="en-US" altLang="en-US" sz="1200" dirty="0">
                <a:solidFill>
                  <a:srgbClr val="000000"/>
                </a:solidFill>
              </a:rPr>
              <a:t>-University, Kiel</a:t>
            </a:r>
          </a:p>
          <a:p>
            <a:pPr eaLnBrk="1" hangingPunct="1">
              <a:spcBef>
                <a:spcPct val="0"/>
              </a:spcBef>
              <a:buFontTx/>
              <a:buNone/>
            </a:pPr>
            <a:r>
              <a:rPr lang="en-US" altLang="en-US" sz="1200" dirty="0">
                <a:solidFill>
                  <a:srgbClr val="000000"/>
                </a:solidFill>
              </a:rPr>
              <a:t>Jon </a:t>
            </a:r>
            <a:r>
              <a:rPr lang="en-US" altLang="en-US" sz="1200" dirty="0" err="1">
                <a:solidFill>
                  <a:srgbClr val="000000"/>
                </a:solidFill>
              </a:rPr>
              <a:t>LeBowitz</a:t>
            </a:r>
            <a:r>
              <a:rPr lang="en-US" altLang="en-US" sz="1200" dirty="0">
                <a:solidFill>
                  <a:srgbClr val="000000"/>
                </a:solidFill>
              </a:rPr>
              <a:t>, </a:t>
            </a:r>
            <a:r>
              <a:rPr lang="en-US" altLang="en-US" sz="1200" dirty="0" err="1"/>
              <a:t>BioMarin</a:t>
            </a:r>
            <a:r>
              <a:rPr lang="en-US" altLang="en-US" sz="1200" dirty="0"/>
              <a:t> Pharmaceuticals, Inc.</a:t>
            </a:r>
            <a:endParaRPr lang="en-US" altLang="en-US" sz="1200" dirty="0">
              <a:solidFill>
                <a:srgbClr val="000000"/>
              </a:solidFill>
            </a:endParaRPr>
          </a:p>
          <a:p>
            <a:pPr eaLnBrk="1" hangingPunct="1">
              <a:spcBef>
                <a:spcPct val="0"/>
              </a:spcBef>
              <a:buFontTx/>
              <a:buNone/>
            </a:pPr>
            <a:r>
              <a:rPr lang="en-US" altLang="en-US" sz="1200" dirty="0">
                <a:solidFill>
                  <a:srgbClr val="000000"/>
                </a:solidFill>
              </a:rPr>
              <a:t>M. Stephen </a:t>
            </a:r>
            <a:r>
              <a:rPr lang="en-US" altLang="en-US" sz="1200" dirty="0" err="1">
                <a:solidFill>
                  <a:srgbClr val="000000"/>
                </a:solidFill>
              </a:rPr>
              <a:t>Meyn</a:t>
            </a:r>
            <a:r>
              <a:rPr lang="en-US" altLang="en-US" sz="1200" dirty="0">
                <a:solidFill>
                  <a:srgbClr val="000000"/>
                </a:solidFill>
              </a:rPr>
              <a:t>, The </a:t>
            </a:r>
            <a:r>
              <a:rPr lang="en-US" altLang="en-US" sz="1200" dirty="0"/>
              <a:t>Hospital for Sick Children</a:t>
            </a:r>
            <a:endParaRPr lang="en-US" altLang="en-US" sz="1200" dirty="0">
              <a:solidFill>
                <a:srgbClr val="000000"/>
              </a:solidFill>
            </a:endParaRPr>
          </a:p>
          <a:p>
            <a:pPr eaLnBrk="1" hangingPunct="1">
              <a:spcBef>
                <a:spcPct val="0"/>
              </a:spcBef>
              <a:buFontTx/>
              <a:buNone/>
            </a:pPr>
            <a:r>
              <a:rPr lang="en-US" altLang="en-US" sz="1200" dirty="0">
                <a:solidFill>
                  <a:srgbClr val="000000"/>
                </a:solidFill>
              </a:rPr>
              <a:t>Frederick Roth, University of Toronto </a:t>
            </a:r>
          </a:p>
          <a:p>
            <a:pPr eaLnBrk="1" hangingPunct="1">
              <a:spcBef>
                <a:spcPct val="0"/>
              </a:spcBef>
              <a:buFont typeface="Arial" charset="0"/>
              <a:buNone/>
            </a:pPr>
            <a:r>
              <a:rPr lang="en-US" altLang="en-US" sz="1200" dirty="0" err="1">
                <a:solidFill>
                  <a:srgbClr val="000000"/>
                </a:solidFill>
              </a:rPr>
              <a:t>Pardis</a:t>
            </a:r>
            <a:r>
              <a:rPr lang="en-US" altLang="en-US" sz="1200" dirty="0">
                <a:solidFill>
                  <a:srgbClr val="000000"/>
                </a:solidFill>
              </a:rPr>
              <a:t> </a:t>
            </a:r>
            <a:r>
              <a:rPr lang="en-US" altLang="en-US" sz="1200" dirty="0" err="1">
                <a:solidFill>
                  <a:srgbClr val="000000"/>
                </a:solidFill>
              </a:rPr>
              <a:t>Sabeti</a:t>
            </a:r>
            <a:r>
              <a:rPr lang="en-US" altLang="en-US" sz="1200" dirty="0">
                <a:solidFill>
                  <a:srgbClr val="000000"/>
                </a:solidFill>
              </a:rPr>
              <a:t>, </a:t>
            </a:r>
            <a:r>
              <a:rPr lang="en-US" altLang="en-US" sz="1200" dirty="0"/>
              <a:t>Broad Institute </a:t>
            </a:r>
          </a:p>
          <a:p>
            <a:pPr eaLnBrk="1" hangingPunct="1">
              <a:spcBef>
                <a:spcPct val="0"/>
              </a:spcBef>
              <a:buFont typeface="Arial" charset="0"/>
              <a:buNone/>
            </a:pPr>
            <a:r>
              <a:rPr lang="en-US" altLang="en-US" sz="1200" dirty="0"/>
              <a:t>Peter </a:t>
            </a:r>
            <a:r>
              <a:rPr lang="en-US" altLang="en-US" sz="1200" dirty="0" err="1"/>
              <a:t>Zandi</a:t>
            </a:r>
            <a:r>
              <a:rPr lang="en-US" altLang="en-US" sz="1200" dirty="0"/>
              <a:t>,</a:t>
            </a:r>
            <a:r>
              <a:rPr lang="en-US" altLang="en-US" sz="1200" dirty="0">
                <a:solidFill>
                  <a:srgbClr val="000000"/>
                </a:solidFill>
              </a:rPr>
              <a:t> Johns Hopkins University</a:t>
            </a:r>
            <a:r>
              <a:rPr lang="en-US" altLang="en-US" sz="1200" dirty="0"/>
              <a:t> </a:t>
            </a:r>
          </a:p>
          <a:p>
            <a:pPr eaLnBrk="1" hangingPunct="1">
              <a:spcBef>
                <a:spcPct val="0"/>
              </a:spcBef>
              <a:buFontTx/>
              <a:buNone/>
            </a:pPr>
            <a:endParaRPr lang="en-US" altLang="en-US" sz="975" b="1" u="sng" dirty="0">
              <a:solidFill>
                <a:srgbClr val="000000"/>
              </a:solidFill>
            </a:endParaRPr>
          </a:p>
        </p:txBody>
      </p:sp>
      <p:pic>
        <p:nvPicPr>
          <p:cNvPr id="296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48237" y="1370410"/>
            <a:ext cx="5857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04272" y="1370410"/>
            <a:ext cx="58102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56735" y="1370411"/>
            <a:ext cx="584597"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12769" y="1370411"/>
            <a:ext cx="581025"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948237" y="2096691"/>
            <a:ext cx="5857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603081" y="2096691"/>
            <a:ext cx="582216"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3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12770" y="2113361"/>
            <a:ext cx="589360" cy="64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948238" y="2822973"/>
            <a:ext cx="581025" cy="64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603081" y="2822973"/>
            <a:ext cx="596504" cy="64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Picture 8"/>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254353" y="2096691"/>
            <a:ext cx="585788"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Picture 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254353" y="2822973"/>
            <a:ext cx="585788" cy="64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p:cNvSpPr>
            <a:spLocks noChangeArrowheads="1"/>
          </p:cNvSpPr>
          <p:nvPr/>
        </p:nvSpPr>
        <p:spPr bwMode="auto">
          <a:xfrm>
            <a:off x="1608535" y="3640825"/>
            <a:ext cx="3667125" cy="2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200" b="1" u="sng" dirty="0">
                <a:solidFill>
                  <a:srgbClr val="000000"/>
                </a:solidFill>
              </a:rPr>
              <a:t>Assessors</a:t>
            </a:r>
            <a:endParaRPr lang="en-US" altLang="en-US" sz="1200" dirty="0"/>
          </a:p>
          <a:p>
            <a:pPr eaLnBrk="1" hangingPunct="1">
              <a:spcBef>
                <a:spcPct val="0"/>
              </a:spcBef>
              <a:buFont typeface="Arial" charset="0"/>
              <a:buNone/>
            </a:pPr>
            <a:r>
              <a:rPr lang="en-US" altLang="en-US" sz="1200" dirty="0"/>
              <a:t>Wyatt Clark, </a:t>
            </a:r>
            <a:r>
              <a:rPr lang="en-US" altLang="en-US" sz="1200" dirty="0" err="1"/>
              <a:t>BioMarin</a:t>
            </a:r>
            <a:r>
              <a:rPr lang="en-US" altLang="en-US" sz="1200" dirty="0"/>
              <a:t> Pharmaceutical Inc.</a:t>
            </a:r>
            <a:endParaRPr lang="en-US" altLang="en-US" sz="1200" dirty="0">
              <a:solidFill>
                <a:srgbClr val="000000"/>
              </a:solidFill>
            </a:endParaRPr>
          </a:p>
          <a:p>
            <a:pPr eaLnBrk="1" hangingPunct="1">
              <a:spcBef>
                <a:spcPct val="0"/>
              </a:spcBef>
              <a:buFontTx/>
              <a:buNone/>
            </a:pPr>
            <a:r>
              <a:rPr lang="en-US" altLang="en-US" sz="1200" dirty="0"/>
              <a:t>Roxana </a:t>
            </a:r>
            <a:r>
              <a:rPr lang="en-US" altLang="en-US" sz="1200" dirty="0" err="1"/>
              <a:t>Daneshjou</a:t>
            </a:r>
            <a:r>
              <a:rPr lang="en-US" altLang="en-US" sz="1200" dirty="0"/>
              <a:t>, Stanford University</a:t>
            </a:r>
          </a:p>
          <a:p>
            <a:pPr eaLnBrk="1" hangingPunct="1">
              <a:spcBef>
                <a:spcPct val="0"/>
              </a:spcBef>
              <a:buFont typeface="Arial" charset="0"/>
              <a:buNone/>
            </a:pPr>
            <a:r>
              <a:rPr lang="en-US" altLang="en-US" sz="1200" dirty="0"/>
              <a:t>Roland </a:t>
            </a:r>
            <a:r>
              <a:rPr lang="en-US" altLang="en-US" sz="1200" dirty="0" err="1"/>
              <a:t>Dunbrack</a:t>
            </a:r>
            <a:r>
              <a:rPr lang="en-US" altLang="en-US" sz="1200" dirty="0"/>
              <a:t>, Fox Chase Cancer Center</a:t>
            </a:r>
          </a:p>
          <a:p>
            <a:pPr eaLnBrk="1" hangingPunct="1">
              <a:spcBef>
                <a:spcPct val="0"/>
              </a:spcBef>
              <a:buFont typeface="Arial" charset="0"/>
              <a:buNone/>
            </a:pPr>
            <a:r>
              <a:rPr lang="en-US" altLang="en-US" sz="1200" dirty="0"/>
              <a:t>Nick </a:t>
            </a:r>
            <a:r>
              <a:rPr lang="en-US" altLang="en-US" sz="1200" dirty="0" err="1"/>
              <a:t>Grishin</a:t>
            </a:r>
            <a:r>
              <a:rPr lang="en-US" altLang="en-US" sz="1200" dirty="0"/>
              <a:t>, University of Texas Southwestern</a:t>
            </a:r>
          </a:p>
          <a:p>
            <a:pPr eaLnBrk="1" hangingPunct="1">
              <a:spcBef>
                <a:spcPct val="0"/>
              </a:spcBef>
              <a:buFont typeface="Arial" charset="0"/>
              <a:buNone/>
            </a:pPr>
            <a:r>
              <a:rPr lang="en-US" altLang="en-US" sz="1200" dirty="0"/>
              <a:t>Stephen M. </a:t>
            </a:r>
            <a:r>
              <a:rPr lang="en-US" altLang="en-US" sz="1200" dirty="0" err="1"/>
              <a:t>Meyn</a:t>
            </a:r>
            <a:r>
              <a:rPr lang="en-US" altLang="en-US" sz="1200" dirty="0"/>
              <a:t>, Hospital for Sick Children</a:t>
            </a:r>
          </a:p>
          <a:p>
            <a:pPr eaLnBrk="1" hangingPunct="1">
              <a:spcBef>
                <a:spcPct val="0"/>
              </a:spcBef>
              <a:buFont typeface="Arial" charset="0"/>
              <a:buNone/>
            </a:pPr>
            <a:r>
              <a:rPr lang="en-US" altLang="en-US" sz="1200" dirty="0"/>
              <a:t>Sean Mooney, The University of Washington</a:t>
            </a:r>
          </a:p>
          <a:p>
            <a:pPr eaLnBrk="1" hangingPunct="1">
              <a:spcBef>
                <a:spcPct val="0"/>
              </a:spcBef>
              <a:buFont typeface="Arial" charset="0"/>
              <a:buNone/>
            </a:pPr>
            <a:r>
              <a:rPr lang="en-US" altLang="en-US" sz="1200" dirty="0"/>
              <a:t>Alexander Morgan, Stanford University</a:t>
            </a:r>
          </a:p>
          <a:p>
            <a:pPr eaLnBrk="1" hangingPunct="1">
              <a:spcBef>
                <a:spcPct val="0"/>
              </a:spcBef>
              <a:buFont typeface="Arial" charset="0"/>
              <a:buNone/>
            </a:pPr>
            <a:r>
              <a:rPr lang="en-US" altLang="en-US" sz="1200" dirty="0"/>
              <a:t>David B. </a:t>
            </a:r>
            <a:r>
              <a:rPr lang="en-US" altLang="en-US" sz="1200" dirty="0" err="1"/>
              <a:t>Searls</a:t>
            </a:r>
            <a:r>
              <a:rPr lang="en-US" altLang="en-US" sz="1200" dirty="0"/>
              <a:t>, retired</a:t>
            </a:r>
          </a:p>
          <a:p>
            <a:pPr eaLnBrk="1" hangingPunct="1">
              <a:spcBef>
                <a:spcPct val="0"/>
              </a:spcBef>
              <a:buFont typeface="Arial" charset="0"/>
              <a:buNone/>
            </a:pPr>
            <a:r>
              <a:rPr lang="en-US" altLang="en-US" sz="1200" dirty="0" err="1"/>
              <a:t>Shamil</a:t>
            </a:r>
            <a:r>
              <a:rPr lang="en-US" altLang="en-US" sz="1200" dirty="0"/>
              <a:t> </a:t>
            </a:r>
            <a:r>
              <a:rPr lang="en-US" altLang="en-US" sz="1200" dirty="0" err="1"/>
              <a:t>Sunyaev</a:t>
            </a:r>
            <a:r>
              <a:rPr lang="en-US" altLang="en-US" sz="1200" dirty="0"/>
              <a:t>, Harvard University</a:t>
            </a:r>
          </a:p>
          <a:p>
            <a:pPr eaLnBrk="1" hangingPunct="1">
              <a:spcBef>
                <a:spcPct val="0"/>
              </a:spcBef>
              <a:buFont typeface="Arial" charset="0"/>
              <a:buNone/>
            </a:pPr>
            <a:r>
              <a:rPr lang="en-US" altLang="en-US" sz="1200" dirty="0"/>
              <a:t>Silvio </a:t>
            </a:r>
            <a:r>
              <a:rPr lang="en-US" altLang="en-US" sz="1200" dirty="0" err="1"/>
              <a:t>Tosatto</a:t>
            </a:r>
            <a:r>
              <a:rPr lang="en-US" altLang="en-US" sz="1200" dirty="0"/>
              <a:t>, University of Padua</a:t>
            </a:r>
          </a:p>
          <a:p>
            <a:pPr eaLnBrk="1" hangingPunct="1">
              <a:spcBef>
                <a:spcPct val="0"/>
              </a:spcBef>
              <a:buFont typeface="Arial" charset="0"/>
              <a:buNone/>
            </a:pPr>
            <a:r>
              <a:rPr lang="en-US" altLang="en-US" sz="1200" dirty="0" err="1"/>
              <a:t>Nir</a:t>
            </a:r>
            <a:r>
              <a:rPr lang="en-US" altLang="en-US" sz="1200" dirty="0"/>
              <a:t> Yosef, UC </a:t>
            </a:r>
            <a:r>
              <a:rPr lang="en-US" altLang="en-US" sz="1200" dirty="0" smtClean="0"/>
              <a:t>Berkeley</a:t>
            </a:r>
          </a:p>
          <a:p>
            <a:pPr eaLnBrk="1" hangingPunct="1">
              <a:spcBef>
                <a:spcPct val="0"/>
              </a:spcBef>
              <a:buFont typeface="Arial" charset="0"/>
              <a:buNone/>
            </a:pPr>
            <a:r>
              <a:rPr lang="en-US" altLang="en-US" sz="1200" dirty="0" smtClean="0"/>
              <a:t>David </a:t>
            </a:r>
            <a:r>
              <a:rPr lang="en-US" altLang="en-US" sz="1200" dirty="0" err="1" smtClean="0"/>
              <a:t>Searls</a:t>
            </a:r>
            <a:endParaRPr lang="en-US" altLang="en-US" sz="1200" dirty="0"/>
          </a:p>
          <a:p>
            <a:pPr eaLnBrk="1" hangingPunct="1">
              <a:spcBef>
                <a:spcPct val="0"/>
              </a:spcBef>
              <a:buFontTx/>
              <a:buNone/>
            </a:pPr>
            <a:endParaRPr lang="en-US" altLang="en-US" sz="1050" b="1" u="sng" dirty="0">
              <a:solidFill>
                <a:srgbClr val="000000"/>
              </a:solidFill>
            </a:endParaRPr>
          </a:p>
          <a:p>
            <a:pPr eaLnBrk="1" hangingPunct="1">
              <a:spcBef>
                <a:spcPct val="0"/>
              </a:spcBef>
              <a:buFontTx/>
              <a:buNone/>
            </a:pPr>
            <a:endParaRPr lang="en-US" altLang="en-US" sz="1050" dirty="0">
              <a:solidFill>
                <a:srgbClr val="000000"/>
              </a:solidFill>
            </a:endParaRPr>
          </a:p>
        </p:txBody>
      </p:sp>
      <p:pic>
        <p:nvPicPr>
          <p:cNvPr id="15" name="Picture 1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027792" y="3681306"/>
            <a:ext cx="55959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660014" y="3681306"/>
            <a:ext cx="55959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292236" y="3681306"/>
            <a:ext cx="55959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p:cNvPicPr>
            <a:picLocks noChangeAspect="1"/>
          </p:cNvPicPr>
          <p:nvPr/>
        </p:nvPicPr>
        <p:blipFill>
          <a:blip r:embed="rId17">
            <a:extLst>
              <a:ext uri="{28A0092B-C50C-407E-A947-70E740481C1C}">
                <a14:useLocalDpi xmlns:a14="http://schemas.microsoft.com/office/drawing/2010/main" val="0"/>
              </a:ext>
            </a:extLst>
          </a:blip>
          <a:srcRect l="14783" r="14783"/>
          <a:stretch>
            <a:fillRect/>
          </a:stretch>
        </p:blipFill>
        <p:spPr bwMode="auto">
          <a:xfrm>
            <a:off x="6924458" y="3681306"/>
            <a:ext cx="55959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027792" y="4450451"/>
            <a:ext cx="589360" cy="66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5680253" y="4444497"/>
            <a:ext cx="539354" cy="67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292236" y="4450451"/>
            <a:ext cx="559594" cy="66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6924458" y="4450451"/>
            <a:ext cx="559594" cy="66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5027792" y="5202925"/>
            <a:ext cx="589360"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5686207" y="5196971"/>
            <a:ext cx="533400"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p:cNvPicPr>
            <a:picLocks noChangeAspect="1"/>
          </p:cNvPicPr>
          <p:nvPr/>
        </p:nvPicPr>
        <p:blipFill>
          <a:blip r:embed="rId23">
            <a:extLst>
              <a:ext uri="{28A0092B-C50C-407E-A947-70E740481C1C}">
                <a14:useLocalDpi xmlns:a14="http://schemas.microsoft.com/office/drawing/2010/main" val="0"/>
              </a:ext>
            </a:extLst>
          </a:blip>
          <a:srcRect l="18819" r="37421"/>
          <a:stretch>
            <a:fillRect/>
          </a:stretch>
        </p:blipFill>
        <p:spPr bwMode="auto">
          <a:xfrm>
            <a:off x="6288664" y="5202925"/>
            <a:ext cx="56316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flipH="1">
            <a:off x="6912769" y="5196972"/>
            <a:ext cx="652717" cy="681037"/>
          </a:xfrm>
          <a:prstGeom prst="rect">
            <a:avLst/>
          </a:prstGeom>
        </p:spPr>
      </p:pic>
    </p:spTree>
    <p:extLst>
      <p:ext uri="{BB962C8B-B14F-4D97-AF65-F5344CB8AC3E}">
        <p14:creationId xmlns:p14="http://schemas.microsoft.com/office/powerpoint/2010/main" val="17536345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25"/>
          <p:cNvSpPr txBox="1">
            <a:spLocks noChangeArrowheads="1"/>
          </p:cNvSpPr>
          <p:nvPr/>
        </p:nvSpPr>
        <p:spPr bwMode="auto">
          <a:xfrm>
            <a:off x="1878806" y="1089423"/>
            <a:ext cx="36576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200" b="1" u="sng">
                <a:solidFill>
                  <a:srgbClr val="000000"/>
                </a:solidFill>
              </a:rPr>
              <a:t>CAGI Advisory Board</a:t>
            </a:r>
          </a:p>
          <a:p>
            <a:pPr eaLnBrk="1" hangingPunct="1">
              <a:spcBef>
                <a:spcPct val="0"/>
              </a:spcBef>
              <a:buFontTx/>
              <a:buNone/>
            </a:pPr>
            <a:r>
              <a:rPr lang="en-US" altLang="en-US" sz="1200">
                <a:solidFill>
                  <a:srgbClr val="000000"/>
                </a:solidFill>
              </a:rPr>
              <a:t>Russ Altman, Stanford University</a:t>
            </a:r>
          </a:p>
          <a:p>
            <a:pPr eaLnBrk="1" hangingPunct="1">
              <a:spcBef>
                <a:spcPct val="0"/>
              </a:spcBef>
              <a:buFontTx/>
              <a:buNone/>
            </a:pPr>
            <a:r>
              <a:rPr lang="en-US" altLang="en-US" sz="1200">
                <a:solidFill>
                  <a:srgbClr val="000000"/>
                </a:solidFill>
              </a:rPr>
              <a:t>George Church, Harvard University</a:t>
            </a:r>
          </a:p>
          <a:p>
            <a:pPr eaLnBrk="1" hangingPunct="1">
              <a:spcBef>
                <a:spcPct val="0"/>
              </a:spcBef>
              <a:buFontTx/>
              <a:buNone/>
            </a:pPr>
            <a:r>
              <a:rPr lang="en-US" altLang="en-US" sz="1200">
                <a:solidFill>
                  <a:srgbClr val="000000"/>
                </a:solidFill>
              </a:rPr>
              <a:t>Tim Hubbard, Wellcome Trust Sanger Institute</a:t>
            </a:r>
          </a:p>
          <a:p>
            <a:pPr eaLnBrk="1" hangingPunct="1">
              <a:spcBef>
                <a:spcPct val="0"/>
              </a:spcBef>
              <a:buFontTx/>
              <a:buNone/>
            </a:pPr>
            <a:r>
              <a:rPr lang="en-US" altLang="en-US" sz="1200">
                <a:solidFill>
                  <a:srgbClr val="000000"/>
                </a:solidFill>
              </a:rPr>
              <a:t>John Shon, Illumina, Inc.</a:t>
            </a:r>
          </a:p>
          <a:p>
            <a:pPr eaLnBrk="1" hangingPunct="1">
              <a:spcBef>
                <a:spcPct val="0"/>
              </a:spcBef>
              <a:buFontTx/>
              <a:buNone/>
            </a:pPr>
            <a:r>
              <a:rPr lang="en-US" altLang="en-US" sz="1200">
                <a:solidFill>
                  <a:srgbClr val="000000"/>
                </a:solidFill>
              </a:rPr>
              <a:t>Sean Mooney, University of Washington</a:t>
            </a:r>
          </a:p>
          <a:p>
            <a:pPr eaLnBrk="1" hangingPunct="1">
              <a:spcBef>
                <a:spcPct val="0"/>
              </a:spcBef>
              <a:buFontTx/>
              <a:buNone/>
            </a:pPr>
            <a:r>
              <a:rPr lang="en-US" altLang="en-US" sz="1200">
                <a:solidFill>
                  <a:srgbClr val="000000"/>
                </a:solidFill>
              </a:rPr>
              <a:t>Pauline Ng, Genome Institute of Singapore</a:t>
            </a:r>
          </a:p>
          <a:p>
            <a:pPr eaLnBrk="1" hangingPunct="1">
              <a:spcBef>
                <a:spcPct val="0"/>
              </a:spcBef>
              <a:buFontTx/>
              <a:buNone/>
            </a:pPr>
            <a:r>
              <a:rPr lang="en-US" altLang="en-US" sz="1200">
                <a:solidFill>
                  <a:srgbClr val="000000"/>
                </a:solidFill>
              </a:rPr>
              <a:t>Susanna Repo, European Bioinformatics Institute</a:t>
            </a:r>
          </a:p>
          <a:p>
            <a:pPr eaLnBrk="1" hangingPunct="1">
              <a:spcBef>
                <a:spcPct val="0"/>
              </a:spcBef>
              <a:buFontTx/>
              <a:buNone/>
            </a:pPr>
            <a:endParaRPr lang="en-US" altLang="en-US" sz="1200">
              <a:solidFill>
                <a:srgbClr val="000000"/>
              </a:solidFill>
            </a:endParaRPr>
          </a:p>
          <a:p>
            <a:pPr eaLnBrk="1" hangingPunct="1">
              <a:spcBef>
                <a:spcPct val="0"/>
              </a:spcBef>
              <a:buFontTx/>
              <a:buNone/>
            </a:pPr>
            <a:endParaRPr lang="en-US" altLang="en-US" sz="1200">
              <a:solidFill>
                <a:srgbClr val="000000"/>
              </a:solidFill>
            </a:endParaRPr>
          </a:p>
          <a:p>
            <a:pPr eaLnBrk="1" hangingPunct="1">
              <a:spcBef>
                <a:spcPct val="0"/>
              </a:spcBef>
              <a:buFontTx/>
              <a:buNone/>
            </a:pPr>
            <a:r>
              <a:rPr lang="en-US" altLang="en-US" sz="1200" b="1" u="sng"/>
              <a:t>CAGI Scientific Council</a:t>
            </a:r>
          </a:p>
          <a:p>
            <a:pPr eaLnBrk="1" hangingPunct="1">
              <a:spcBef>
                <a:spcPct val="0"/>
              </a:spcBef>
              <a:buFontTx/>
              <a:buNone/>
            </a:pPr>
            <a:r>
              <a:rPr lang="en-US" altLang="en-US" sz="1200"/>
              <a:t>Patricia Babbitt, UC San Francisco</a:t>
            </a:r>
          </a:p>
          <a:p>
            <a:pPr eaLnBrk="1" hangingPunct="1">
              <a:spcBef>
                <a:spcPct val="0"/>
              </a:spcBef>
              <a:buFontTx/>
              <a:buNone/>
            </a:pPr>
            <a:r>
              <a:rPr lang="en-US" altLang="en-US" sz="1200"/>
              <a:t>Atul Butte, Stanford University</a:t>
            </a:r>
          </a:p>
          <a:p>
            <a:pPr eaLnBrk="1" hangingPunct="1">
              <a:spcBef>
                <a:spcPct val="0"/>
              </a:spcBef>
              <a:buFontTx/>
              <a:buNone/>
            </a:pPr>
            <a:r>
              <a:rPr lang="en-US" altLang="en-US" sz="1200"/>
              <a:t>Garry Cutting, Johns Hopkins University </a:t>
            </a:r>
          </a:p>
          <a:p>
            <a:pPr eaLnBrk="1" hangingPunct="1">
              <a:spcBef>
                <a:spcPct val="0"/>
              </a:spcBef>
              <a:buFontTx/>
              <a:buNone/>
            </a:pPr>
            <a:r>
              <a:rPr lang="en-US" altLang="en-US" sz="1200"/>
              <a:t>Laura Elnitski, NIH/NHGRI</a:t>
            </a:r>
          </a:p>
          <a:p>
            <a:pPr eaLnBrk="1" hangingPunct="1">
              <a:spcBef>
                <a:spcPct val="0"/>
              </a:spcBef>
              <a:buFontTx/>
              <a:buNone/>
            </a:pPr>
            <a:r>
              <a:rPr lang="en-US" altLang="en-US" sz="1200"/>
              <a:t>Reece Hart, Invitae, Inc.</a:t>
            </a:r>
          </a:p>
          <a:p>
            <a:pPr eaLnBrk="1" hangingPunct="1">
              <a:spcBef>
                <a:spcPct val="0"/>
              </a:spcBef>
              <a:buFontTx/>
              <a:buNone/>
            </a:pPr>
            <a:r>
              <a:rPr lang="en-US" altLang="en-US" sz="1200"/>
              <a:t>Ryan Hernandez, UC San Francisco</a:t>
            </a:r>
          </a:p>
          <a:p>
            <a:pPr eaLnBrk="1" hangingPunct="1">
              <a:spcBef>
                <a:spcPct val="0"/>
              </a:spcBef>
              <a:buFontTx/>
              <a:buNone/>
            </a:pPr>
            <a:r>
              <a:rPr lang="en-US" altLang="en-US" sz="1200"/>
              <a:t>Rachel Karchin, Johns Hopkins University</a:t>
            </a:r>
          </a:p>
          <a:p>
            <a:pPr eaLnBrk="1" hangingPunct="1">
              <a:spcBef>
                <a:spcPct val="0"/>
              </a:spcBef>
              <a:buFontTx/>
              <a:buNone/>
            </a:pPr>
            <a:r>
              <a:rPr lang="en-US" altLang="en-US" sz="1200"/>
              <a:t>Robert Nussbaum, UC Invitae, Inc.</a:t>
            </a:r>
          </a:p>
          <a:p>
            <a:pPr eaLnBrk="1" hangingPunct="1">
              <a:spcBef>
                <a:spcPct val="0"/>
              </a:spcBef>
              <a:buFontTx/>
              <a:buNone/>
            </a:pPr>
            <a:r>
              <a:rPr lang="en-US" altLang="en-US" sz="1200"/>
              <a:t>Michael Snyder, Stanford University</a:t>
            </a:r>
          </a:p>
          <a:p>
            <a:pPr eaLnBrk="1" hangingPunct="1">
              <a:spcBef>
                <a:spcPct val="0"/>
              </a:spcBef>
              <a:buFontTx/>
              <a:buNone/>
            </a:pPr>
            <a:r>
              <a:rPr lang="en-US" altLang="en-US" sz="1200"/>
              <a:t>Shamil Sunyaev, Harvard Medical School</a:t>
            </a:r>
          </a:p>
          <a:p>
            <a:pPr eaLnBrk="1" hangingPunct="1">
              <a:spcBef>
                <a:spcPct val="0"/>
              </a:spcBef>
              <a:buFontTx/>
              <a:buNone/>
            </a:pPr>
            <a:r>
              <a:rPr lang="en-US" altLang="en-US" sz="1200"/>
              <a:t>Joris Veltman, Radboud University Nijmegen</a:t>
            </a:r>
          </a:p>
          <a:p>
            <a:pPr eaLnBrk="1" hangingPunct="1">
              <a:spcBef>
                <a:spcPct val="0"/>
              </a:spcBef>
              <a:buFontTx/>
              <a:buNone/>
            </a:pPr>
            <a:r>
              <a:rPr lang="en-US" altLang="en-US" sz="1200"/>
              <a:t>Liping Wei, Peking University</a:t>
            </a:r>
          </a:p>
        </p:txBody>
      </p:sp>
      <p:pic>
        <p:nvPicPr>
          <p:cNvPr id="33794" name="Picture 17" descr="george_church.jpg"/>
          <p:cNvPicPr>
            <a:picLocks noChangeAspect="1"/>
          </p:cNvPicPr>
          <p:nvPr/>
        </p:nvPicPr>
        <p:blipFill>
          <a:blip r:embed="rId2">
            <a:extLst>
              <a:ext uri="{28A0092B-C50C-407E-A947-70E740481C1C}">
                <a14:useLocalDpi xmlns:a14="http://schemas.microsoft.com/office/drawing/2010/main" val="0"/>
              </a:ext>
            </a:extLst>
          </a:blip>
          <a:srcRect l="8571" r="31429" b="17633"/>
          <a:stretch>
            <a:fillRect/>
          </a:stretch>
        </p:blipFill>
        <p:spPr bwMode="auto">
          <a:xfrm>
            <a:off x="6070999" y="1332310"/>
            <a:ext cx="391715" cy="52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14" descr="sean_mooney_m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47135" y="1921669"/>
            <a:ext cx="352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15" descr="pauline_ng_mo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0999" y="1921669"/>
            <a:ext cx="39171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9" descr="Snyder_Michael.jpg"/>
          <p:cNvPicPr>
            <a:picLocks noChangeAspect="1"/>
          </p:cNvPicPr>
          <p:nvPr/>
        </p:nvPicPr>
        <p:blipFill>
          <a:blip r:embed="rId5">
            <a:extLst>
              <a:ext uri="{28A0092B-C50C-407E-A947-70E740481C1C}">
                <a14:useLocalDpi xmlns:a14="http://schemas.microsoft.com/office/drawing/2010/main" val="0"/>
              </a:ext>
            </a:extLst>
          </a:blip>
          <a:srcRect l="26401" r="31200" b="13458"/>
          <a:stretch>
            <a:fillRect/>
          </a:stretch>
        </p:blipFill>
        <p:spPr bwMode="auto">
          <a:xfrm>
            <a:off x="5638800" y="4654154"/>
            <a:ext cx="371475" cy="54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26" descr="atul_butte.jpeg"/>
          <p:cNvPicPr>
            <a:picLocks noChangeAspect="1"/>
          </p:cNvPicPr>
          <p:nvPr/>
        </p:nvPicPr>
        <p:blipFill>
          <a:blip r:embed="rId6">
            <a:extLst>
              <a:ext uri="{28A0092B-C50C-407E-A947-70E740481C1C}">
                <a14:useLocalDpi xmlns:a14="http://schemas.microsoft.com/office/drawing/2010/main" val="0"/>
              </a:ext>
            </a:extLst>
          </a:blip>
          <a:srcRect l="10271" t="6306" r="22704" b="19820"/>
          <a:stretch>
            <a:fillRect/>
          </a:stretch>
        </p:blipFill>
        <p:spPr bwMode="auto">
          <a:xfrm>
            <a:off x="6080522" y="3457576"/>
            <a:ext cx="398859" cy="52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27" descr="garry_cuttin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534150" y="3457576"/>
            <a:ext cx="376238" cy="52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28" descr="patsy_babbitt.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624514" y="3462339"/>
            <a:ext cx="402431" cy="52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29" descr="rachel_karchin.jpg"/>
          <p:cNvPicPr>
            <a:picLocks noChangeAspect="1"/>
          </p:cNvPicPr>
          <p:nvPr/>
        </p:nvPicPr>
        <p:blipFill>
          <a:blip r:embed="rId9">
            <a:extLst>
              <a:ext uri="{28A0092B-C50C-407E-A947-70E740481C1C}">
                <a14:useLocalDpi xmlns:a14="http://schemas.microsoft.com/office/drawing/2010/main" val="0"/>
              </a:ext>
            </a:extLst>
          </a:blip>
          <a:srcRect l="5994" r="10162" b="16289"/>
          <a:stretch>
            <a:fillRect/>
          </a:stretch>
        </p:blipFill>
        <p:spPr bwMode="auto">
          <a:xfrm>
            <a:off x="6559154" y="4049316"/>
            <a:ext cx="360759" cy="54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30" descr="wei_li_ping.jpg"/>
          <p:cNvPicPr>
            <a:picLocks noChangeAspect="1"/>
          </p:cNvPicPr>
          <p:nvPr/>
        </p:nvPicPr>
        <p:blipFill>
          <a:blip r:embed="rId10">
            <a:extLst>
              <a:ext uri="{28A0092B-C50C-407E-A947-70E740481C1C}">
                <a14:useLocalDpi xmlns:a14="http://schemas.microsoft.com/office/drawing/2010/main" val="0"/>
              </a:ext>
            </a:extLst>
          </a:blip>
          <a:srcRect l="39249" t="23148" r="24464" b="8704"/>
          <a:stretch>
            <a:fillRect/>
          </a:stretch>
        </p:blipFill>
        <p:spPr bwMode="auto">
          <a:xfrm>
            <a:off x="7002067" y="4635104"/>
            <a:ext cx="358378" cy="54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31" descr="Shamil_Sunyaev.png"/>
          <p:cNvPicPr>
            <a:picLocks noChangeAspect="1"/>
          </p:cNvPicPr>
          <p:nvPr/>
        </p:nvPicPr>
        <p:blipFill>
          <a:blip r:embed="rId11">
            <a:extLst>
              <a:ext uri="{28A0092B-C50C-407E-A947-70E740481C1C}">
                <a14:useLocalDpi xmlns:a14="http://schemas.microsoft.com/office/drawing/2010/main" val="0"/>
              </a:ext>
            </a:extLst>
          </a:blip>
          <a:srcRect l="4897" t="2483" r="62334" b="42400"/>
          <a:stretch>
            <a:fillRect/>
          </a:stretch>
        </p:blipFill>
        <p:spPr bwMode="auto">
          <a:xfrm>
            <a:off x="6118623" y="4663679"/>
            <a:ext cx="386953" cy="54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4" name="Picture 33" descr="russ_altman.jpg"/>
          <p:cNvPicPr>
            <a:picLocks noChangeAspect="1"/>
          </p:cNvPicPr>
          <p:nvPr/>
        </p:nvPicPr>
        <p:blipFill>
          <a:blip r:embed="rId12">
            <a:extLst>
              <a:ext uri="{28A0092B-C50C-407E-A947-70E740481C1C}">
                <a14:useLocalDpi xmlns:a14="http://schemas.microsoft.com/office/drawing/2010/main" val="0"/>
              </a:ext>
            </a:extLst>
          </a:blip>
          <a:srcRect l="11420" r="15279"/>
          <a:stretch>
            <a:fillRect/>
          </a:stretch>
        </p:blipFill>
        <p:spPr bwMode="auto">
          <a:xfrm>
            <a:off x="5638800" y="1332310"/>
            <a:ext cx="361950" cy="52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5" name="Picture 34" descr="tim_hubbard.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531770" y="1332310"/>
            <a:ext cx="392906" cy="52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6" name="Picture 39" descr="JorisVeltman.png"/>
          <p:cNvPicPr>
            <a:picLocks noChangeAspect="1"/>
          </p:cNvPicPr>
          <p:nvPr/>
        </p:nvPicPr>
        <p:blipFill>
          <a:blip r:embed="rId14">
            <a:extLst>
              <a:ext uri="{28A0092B-C50C-407E-A947-70E740481C1C}">
                <a14:useLocalDpi xmlns:a14="http://schemas.microsoft.com/office/drawing/2010/main" val="0"/>
              </a:ext>
            </a:extLst>
          </a:blip>
          <a:srcRect l="16354" r="11906"/>
          <a:stretch>
            <a:fillRect/>
          </a:stretch>
        </p:blipFill>
        <p:spPr bwMode="auto">
          <a:xfrm>
            <a:off x="6559155" y="4648201"/>
            <a:ext cx="388144" cy="54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7" name="Picture 19" descr="elnitskil.jpg"/>
          <p:cNvPicPr>
            <a:picLocks noChangeAspect="1"/>
          </p:cNvPicPr>
          <p:nvPr/>
        </p:nvPicPr>
        <p:blipFill>
          <a:blip r:embed="rId15">
            <a:extLst>
              <a:ext uri="{28A0092B-C50C-407E-A947-70E740481C1C}">
                <a14:useLocalDpi xmlns:a14="http://schemas.microsoft.com/office/drawing/2010/main" val="0"/>
              </a:ext>
            </a:extLst>
          </a:blip>
          <a:srcRect l="9796" r="29388"/>
          <a:stretch>
            <a:fillRect/>
          </a:stretch>
        </p:blipFill>
        <p:spPr bwMode="auto">
          <a:xfrm>
            <a:off x="6958013" y="3457575"/>
            <a:ext cx="391716"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8" name="Picture 4" descr="SusannaRepo.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6552010" y="1921669"/>
            <a:ext cx="36075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9" name="Picture 19"/>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624514" y="4049316"/>
            <a:ext cx="465535" cy="54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0" name="Picture 20"/>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6118622" y="4049316"/>
            <a:ext cx="3571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1" name="Picture 1">
            <a:hlinkClick r:id="rId19" action="ppaction://hlinkfile"/>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6972301" y="4045745"/>
            <a:ext cx="378619" cy="54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8479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TextBox 7"/>
          <p:cNvSpPr txBox="1">
            <a:spLocks noChangeArrowheads="1"/>
          </p:cNvSpPr>
          <p:nvPr/>
        </p:nvSpPr>
        <p:spPr bwMode="auto">
          <a:xfrm>
            <a:off x="945572" y="997525"/>
            <a:ext cx="8011391"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800" b="1" u="sng" dirty="0" smtClean="0">
                <a:latin typeface="Arial" charset="0"/>
                <a:ea typeface="Arial" charset="0"/>
                <a:cs typeface="Arial" charset="0"/>
              </a:rPr>
              <a:t>CAGI 4 Experiment Lead Scientist</a:t>
            </a:r>
          </a:p>
          <a:p>
            <a:pPr eaLnBrk="1" hangingPunct="1">
              <a:spcBef>
                <a:spcPct val="0"/>
              </a:spcBef>
              <a:buFontTx/>
              <a:buNone/>
            </a:pPr>
            <a:endParaRPr lang="en-US" altLang="en-US" sz="1800" b="1" u="sng" dirty="0">
              <a:latin typeface="Arial" charset="0"/>
              <a:ea typeface="Arial" charset="0"/>
              <a:cs typeface="Arial" charset="0"/>
            </a:endParaRPr>
          </a:p>
          <a:p>
            <a:pPr eaLnBrk="1" hangingPunct="1">
              <a:spcBef>
                <a:spcPct val="0"/>
              </a:spcBef>
              <a:buFontTx/>
              <a:buNone/>
            </a:pPr>
            <a:r>
              <a:rPr lang="en-US" altLang="en-US" sz="2800" dirty="0" smtClean="0">
                <a:latin typeface="Arial" charset="0"/>
                <a:ea typeface="Arial" charset="0"/>
                <a:cs typeface="Arial" charset="0"/>
              </a:rPr>
              <a:t>Roger </a:t>
            </a:r>
            <a:r>
              <a:rPr lang="en-US" altLang="en-US" sz="2800" dirty="0">
                <a:latin typeface="Arial" charset="0"/>
                <a:ea typeface="Arial" charset="0"/>
                <a:cs typeface="Arial" charset="0"/>
              </a:rPr>
              <a:t>Hoskins, University of California, Berkeley</a:t>
            </a:r>
          </a:p>
          <a:p>
            <a:pPr eaLnBrk="1" hangingPunct="1">
              <a:spcBef>
                <a:spcPct val="0"/>
              </a:spcBef>
              <a:buFontTx/>
              <a:buNone/>
            </a:pPr>
            <a:endParaRPr lang="en-US" altLang="en-US" sz="1800" dirty="0" smtClean="0">
              <a:latin typeface="Arial" charset="0"/>
              <a:ea typeface="Arial" charset="0"/>
              <a:cs typeface="Arial" charset="0"/>
            </a:endParaRPr>
          </a:p>
          <a:p>
            <a:pPr eaLnBrk="1" hangingPunct="1">
              <a:spcBef>
                <a:spcPct val="0"/>
              </a:spcBef>
              <a:buFontTx/>
              <a:buNone/>
            </a:pPr>
            <a:endParaRPr lang="en-US" altLang="en-US" sz="1800" dirty="0">
              <a:latin typeface="Arial" charset="0"/>
              <a:ea typeface="Arial" charset="0"/>
              <a:cs typeface="Arial" charset="0"/>
            </a:endParaRPr>
          </a:p>
          <a:p>
            <a:pPr eaLnBrk="1" hangingPunct="1">
              <a:spcBef>
                <a:spcPct val="0"/>
              </a:spcBef>
              <a:buNone/>
            </a:pPr>
            <a:r>
              <a:rPr lang="en-US" sz="1800" b="1" u="sng" dirty="0" smtClean="0">
                <a:latin typeface="Arial" charset="0"/>
                <a:ea typeface="Arial" charset="0"/>
                <a:cs typeface="Arial" charset="0"/>
              </a:rPr>
              <a:t>TCS</a:t>
            </a:r>
            <a:r>
              <a:rPr lang="en-US" sz="1800" b="1" dirty="0" smtClean="0">
                <a:latin typeface="Arial" charset="0"/>
                <a:ea typeface="Arial" charset="0"/>
                <a:cs typeface="Arial" charset="0"/>
              </a:rPr>
              <a:t> </a:t>
            </a:r>
          </a:p>
          <a:p>
            <a:pPr eaLnBrk="1" hangingPunct="1">
              <a:spcBef>
                <a:spcPct val="0"/>
              </a:spcBef>
              <a:buNone/>
            </a:pPr>
            <a:r>
              <a:rPr lang="en-US" sz="1800" dirty="0" err="1" smtClean="0">
                <a:latin typeface="Arial" charset="0"/>
                <a:ea typeface="Arial" charset="0"/>
                <a:cs typeface="Arial" charset="0"/>
              </a:rPr>
              <a:t>Ajithavalli</a:t>
            </a:r>
            <a:r>
              <a:rPr lang="en-US" sz="1800" dirty="0" smtClean="0">
                <a:latin typeface="Arial" charset="0"/>
                <a:ea typeface="Arial" charset="0"/>
                <a:cs typeface="Arial" charset="0"/>
              </a:rPr>
              <a:t> </a:t>
            </a:r>
            <a:r>
              <a:rPr lang="en-US" sz="1800" dirty="0" err="1">
                <a:latin typeface="Arial" charset="0"/>
                <a:ea typeface="Arial" charset="0"/>
                <a:cs typeface="Arial" charset="0"/>
              </a:rPr>
              <a:t>Chellappan</a:t>
            </a:r>
            <a:r>
              <a:rPr lang="en-US" sz="1800" dirty="0">
                <a:latin typeface="Arial" charset="0"/>
                <a:ea typeface="Arial" charset="0"/>
                <a:cs typeface="Arial" charset="0"/>
              </a:rPr>
              <a:t>, TATA consulting </a:t>
            </a:r>
            <a:r>
              <a:rPr lang="en-US" altLang="en-US" sz="1800" dirty="0">
                <a:latin typeface="Arial" charset="0"/>
                <a:ea typeface="Arial" charset="0"/>
                <a:cs typeface="Arial" charset="0"/>
              </a:rPr>
              <a:t>Services</a:t>
            </a:r>
          </a:p>
          <a:p>
            <a:pPr eaLnBrk="1" hangingPunct="1">
              <a:spcBef>
                <a:spcPct val="0"/>
              </a:spcBef>
              <a:buFontTx/>
              <a:buNone/>
            </a:pPr>
            <a:endParaRPr lang="en-US" altLang="en-US" sz="1800" dirty="0">
              <a:latin typeface="Arial" charset="0"/>
              <a:ea typeface="Arial" charset="0"/>
              <a:cs typeface="Arial" charset="0"/>
            </a:endParaRPr>
          </a:p>
          <a:p>
            <a:pPr eaLnBrk="1" hangingPunct="1">
              <a:spcBef>
                <a:spcPct val="0"/>
              </a:spcBef>
              <a:buFontTx/>
              <a:buNone/>
            </a:pPr>
            <a:endParaRPr lang="en-US" altLang="en-US" sz="1800" dirty="0" smtClean="0">
              <a:latin typeface="Arial" charset="0"/>
              <a:ea typeface="Arial" charset="0"/>
              <a:cs typeface="Arial" charset="0"/>
            </a:endParaRPr>
          </a:p>
          <a:p>
            <a:pPr eaLnBrk="1" hangingPunct="1">
              <a:spcBef>
                <a:spcPct val="0"/>
              </a:spcBef>
              <a:buFontTx/>
              <a:buNone/>
            </a:pPr>
            <a:r>
              <a:rPr lang="en-US" altLang="en-US" sz="1800" b="1" u="sng" dirty="0" smtClean="0">
                <a:latin typeface="Arial" charset="0"/>
                <a:ea typeface="Arial" charset="0"/>
                <a:cs typeface="Arial" charset="0"/>
              </a:rPr>
              <a:t>Experiment and meeting Support</a:t>
            </a:r>
          </a:p>
          <a:p>
            <a:pPr eaLnBrk="1" hangingPunct="1">
              <a:spcBef>
                <a:spcPct val="0"/>
              </a:spcBef>
              <a:buFontTx/>
              <a:buNone/>
            </a:pPr>
            <a:endParaRPr lang="en-US" altLang="en-US" sz="1800" b="1" u="sng" dirty="0">
              <a:latin typeface="Arial" charset="0"/>
              <a:ea typeface="Arial" charset="0"/>
              <a:cs typeface="Arial" charset="0"/>
            </a:endParaRPr>
          </a:p>
          <a:p>
            <a:pPr eaLnBrk="1" hangingPunct="1">
              <a:spcBef>
                <a:spcPct val="0"/>
              </a:spcBef>
              <a:buFontTx/>
              <a:buNone/>
            </a:pPr>
            <a:r>
              <a:rPr lang="en-US" sz="1800" dirty="0">
                <a:latin typeface="Arial" charset="0"/>
                <a:ea typeface="Arial" charset="0"/>
                <a:cs typeface="Arial" charset="0"/>
              </a:rPr>
              <a:t>John-Marc </a:t>
            </a:r>
            <a:r>
              <a:rPr lang="en-US" sz="1800" dirty="0" err="1">
                <a:latin typeface="Arial" charset="0"/>
                <a:ea typeface="Arial" charset="0"/>
                <a:cs typeface="Arial" charset="0"/>
              </a:rPr>
              <a:t>Chandonia</a:t>
            </a:r>
            <a:r>
              <a:rPr lang="en-US" sz="1800" dirty="0">
                <a:latin typeface="Arial" charset="0"/>
                <a:ea typeface="Arial" charset="0"/>
                <a:cs typeface="Arial" charset="0"/>
              </a:rPr>
              <a:t>, </a:t>
            </a:r>
            <a:r>
              <a:rPr lang="en-US" altLang="en-US" sz="1800" dirty="0">
                <a:latin typeface="Arial" charset="0"/>
                <a:ea typeface="Arial" charset="0"/>
                <a:cs typeface="Arial" charset="0"/>
              </a:rPr>
              <a:t>University of California, Berkeley</a:t>
            </a:r>
          </a:p>
          <a:p>
            <a:pPr eaLnBrk="1" hangingPunct="1">
              <a:spcBef>
                <a:spcPct val="0"/>
              </a:spcBef>
              <a:buFontTx/>
              <a:buNone/>
            </a:pPr>
            <a:endParaRPr lang="en-US" altLang="en-US" sz="1800" dirty="0">
              <a:latin typeface="Arial" charset="0"/>
              <a:ea typeface="Arial" charset="0"/>
              <a:cs typeface="Arial" charset="0"/>
            </a:endParaRPr>
          </a:p>
          <a:p>
            <a:pPr eaLnBrk="1" hangingPunct="1">
              <a:spcBef>
                <a:spcPct val="0"/>
              </a:spcBef>
              <a:buFontTx/>
              <a:buNone/>
            </a:pPr>
            <a:r>
              <a:rPr lang="en-US" altLang="en-US" sz="1800" dirty="0">
                <a:latin typeface="Arial" charset="0"/>
                <a:ea typeface="Arial" charset="0"/>
                <a:cs typeface="Arial" charset="0"/>
              </a:rPr>
              <a:t>Stephen Yee, University of California, Berkeley</a:t>
            </a:r>
          </a:p>
          <a:p>
            <a:pPr eaLnBrk="1" hangingPunct="1">
              <a:spcBef>
                <a:spcPct val="0"/>
              </a:spcBef>
              <a:buFontTx/>
              <a:buNone/>
            </a:pPr>
            <a:endParaRPr lang="en-US" altLang="en-US" sz="1800" dirty="0">
              <a:latin typeface="Arial" charset="0"/>
              <a:ea typeface="Arial" charset="0"/>
              <a:cs typeface="Arial" charset="0"/>
            </a:endParaRPr>
          </a:p>
          <a:p>
            <a:pPr eaLnBrk="1" hangingPunct="1">
              <a:spcBef>
                <a:spcPct val="0"/>
              </a:spcBef>
              <a:buNone/>
            </a:pPr>
            <a:r>
              <a:rPr lang="en-US" sz="1800" dirty="0">
                <a:latin typeface="Arial" charset="0"/>
                <a:ea typeface="Arial" charset="0"/>
                <a:cs typeface="Arial" charset="0"/>
              </a:rPr>
              <a:t>Andrew J Neumann, </a:t>
            </a:r>
            <a:r>
              <a:rPr lang="en-US" altLang="en-US" sz="1800" dirty="0">
                <a:latin typeface="Arial" charset="0"/>
                <a:ea typeface="Arial" charset="0"/>
                <a:cs typeface="Arial" charset="0"/>
              </a:rPr>
              <a:t>University of California, </a:t>
            </a:r>
            <a:r>
              <a:rPr lang="en-US" altLang="en-US" sz="1800" dirty="0" smtClean="0">
                <a:latin typeface="Arial" charset="0"/>
                <a:ea typeface="Arial" charset="0"/>
                <a:cs typeface="Arial" charset="0"/>
              </a:rPr>
              <a:t>Berkeley</a:t>
            </a:r>
          </a:p>
          <a:p>
            <a:pPr eaLnBrk="1" hangingPunct="1">
              <a:spcBef>
                <a:spcPct val="0"/>
              </a:spcBef>
              <a:buNone/>
            </a:pPr>
            <a:endParaRPr lang="en-US" altLang="en-US" sz="1800" dirty="0">
              <a:latin typeface="Arial" charset="0"/>
              <a:ea typeface="Arial" charset="0"/>
              <a:cs typeface="Arial" charset="0"/>
            </a:endParaRPr>
          </a:p>
          <a:p>
            <a:pPr eaLnBrk="1" hangingPunct="1">
              <a:spcBef>
                <a:spcPct val="0"/>
              </a:spcBef>
              <a:buNone/>
            </a:pPr>
            <a:r>
              <a:rPr lang="en-US" altLang="en-US" sz="1800" dirty="0" err="1" smtClean="0">
                <a:latin typeface="Arial" charset="0"/>
                <a:ea typeface="Arial" charset="0"/>
                <a:cs typeface="Arial" charset="0"/>
              </a:rPr>
              <a:t>Flavia</a:t>
            </a:r>
            <a:r>
              <a:rPr lang="en-US" altLang="en-US" sz="1800" dirty="0" smtClean="0">
                <a:latin typeface="Arial" charset="0"/>
                <a:ea typeface="Arial" charset="0"/>
                <a:cs typeface="Arial" charset="0"/>
              </a:rPr>
              <a:t> Chen, UCSF</a:t>
            </a:r>
            <a:endParaRPr lang="en-US" altLang="en-US" sz="1800" dirty="0">
              <a:latin typeface="Arial" charset="0"/>
              <a:ea typeface="Arial" charset="0"/>
              <a:cs typeface="Arial" charset="0"/>
            </a:endParaRPr>
          </a:p>
          <a:p>
            <a:pPr eaLnBrk="1" hangingPunct="1">
              <a:spcBef>
                <a:spcPct val="0"/>
              </a:spcBef>
              <a:buFontTx/>
              <a:buNone/>
            </a:pPr>
            <a:endParaRPr lang="en-US" altLang="en-US" sz="1800" dirty="0"/>
          </a:p>
          <a:p>
            <a:pPr eaLnBrk="1" hangingPunct="1">
              <a:spcBef>
                <a:spcPct val="0"/>
              </a:spcBef>
              <a:buFontTx/>
              <a:buNone/>
            </a:pPr>
            <a:endParaRPr lang="en-US" altLang="en-US" sz="1800" dirty="0"/>
          </a:p>
        </p:txBody>
      </p:sp>
    </p:spTree>
    <p:extLst>
      <p:ext uri="{BB962C8B-B14F-4D97-AF65-F5344CB8AC3E}">
        <p14:creationId xmlns:p14="http://schemas.microsoft.com/office/powerpoint/2010/main" val="16882865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 descr="US-NIH-NHGRI-Logo.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050" y="3121820"/>
            <a:ext cx="2214563" cy="83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230" y="1195387"/>
            <a:ext cx="4631531"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Box 1"/>
          <p:cNvSpPr txBox="1">
            <a:spLocks noChangeArrowheads="1"/>
          </p:cNvSpPr>
          <p:nvPr/>
        </p:nvSpPr>
        <p:spPr bwMode="auto">
          <a:xfrm>
            <a:off x="1696642" y="2533651"/>
            <a:ext cx="580806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350" dirty="0">
                <a:latin typeface="Arial" charset="0"/>
              </a:rPr>
              <a:t>We gratefully acknowledge in-kind support for the CAGI Experiment from </a:t>
            </a:r>
          </a:p>
          <a:p>
            <a:pPr eaLnBrk="1" hangingPunct="1">
              <a:spcBef>
                <a:spcPct val="0"/>
              </a:spcBef>
              <a:buFontTx/>
              <a:buNone/>
            </a:pPr>
            <a:r>
              <a:rPr lang="en-US" altLang="en-US" sz="1350" dirty="0">
                <a:latin typeface="Arial" charset="0"/>
              </a:rPr>
              <a:t>TATA Consultancy Services.</a:t>
            </a:r>
          </a:p>
          <a:p>
            <a:pPr eaLnBrk="1" hangingPunct="1">
              <a:spcBef>
                <a:spcPct val="0"/>
              </a:spcBef>
              <a:buFontTx/>
              <a:buNone/>
            </a:pPr>
            <a:endParaRPr lang="en-US" altLang="en-US" sz="1350" dirty="0"/>
          </a:p>
        </p:txBody>
      </p:sp>
      <p:sp>
        <p:nvSpPr>
          <p:cNvPr id="37894" name="TextBox 3"/>
          <p:cNvSpPr txBox="1">
            <a:spLocks noChangeArrowheads="1"/>
          </p:cNvSpPr>
          <p:nvPr/>
        </p:nvSpPr>
        <p:spPr bwMode="auto">
          <a:xfrm>
            <a:off x="4752975" y="5230417"/>
            <a:ext cx="33861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eaLnBrk="1" hangingPunct="1">
              <a:spcBef>
                <a:spcPct val="0"/>
              </a:spcBef>
              <a:buFontTx/>
              <a:buNone/>
            </a:pPr>
            <a:r>
              <a:rPr lang="en-US" altLang="en-US" sz="1350" dirty="0">
                <a:latin typeface="Arial" charset="0"/>
              </a:rPr>
              <a:t>We gratefully acknowledge conference support from  INVITAE Inc. </a:t>
            </a:r>
          </a:p>
        </p:txBody>
      </p:sp>
      <p:pic>
        <p:nvPicPr>
          <p:cNvPr id="3789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10955" y="4060032"/>
            <a:ext cx="1793081" cy="84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24050" y="5333614"/>
            <a:ext cx="1527464" cy="553998"/>
          </a:xfrm>
          <a:prstGeom prst="rect">
            <a:avLst/>
          </a:prstGeom>
          <a:noFill/>
        </p:spPr>
        <p:txBody>
          <a:bodyPr wrap="square" rtlCol="0">
            <a:spAutoFit/>
          </a:bodyPr>
          <a:lstStyle/>
          <a:p>
            <a:r>
              <a:rPr lang="en-US" sz="3000" dirty="0"/>
              <a:t>INVITAE</a:t>
            </a:r>
          </a:p>
        </p:txBody>
      </p:sp>
      <p:sp>
        <p:nvSpPr>
          <p:cNvPr id="3" name="TextBox 2"/>
          <p:cNvSpPr txBox="1"/>
          <p:nvPr/>
        </p:nvSpPr>
        <p:spPr>
          <a:xfrm>
            <a:off x="4752975" y="3121819"/>
            <a:ext cx="2659857" cy="1754326"/>
          </a:xfrm>
          <a:prstGeom prst="rect">
            <a:avLst/>
          </a:prstGeom>
          <a:noFill/>
        </p:spPr>
        <p:txBody>
          <a:bodyPr wrap="square" rtlCol="0">
            <a:spAutoFit/>
          </a:bodyPr>
          <a:lstStyle/>
          <a:p>
            <a:pPr>
              <a:spcBef>
                <a:spcPct val="0"/>
              </a:spcBef>
            </a:pPr>
            <a:r>
              <a:rPr lang="en-US" altLang="en-US" sz="1350" dirty="0">
                <a:latin typeface="Arial" charset="0"/>
              </a:rPr>
              <a:t>CAGI is supported in part </a:t>
            </a:r>
            <a:r>
              <a:rPr lang="en-US" altLang="en-US" sz="1350" dirty="0" smtClean="0">
                <a:latin typeface="Arial" charset="0"/>
              </a:rPr>
              <a:t>by </a:t>
            </a:r>
            <a:r>
              <a:rPr lang="en-US" altLang="en-US" sz="1350" dirty="0">
                <a:latin typeface="Arial" charset="0"/>
              </a:rPr>
              <a:t>U01</a:t>
            </a:r>
            <a:r>
              <a:rPr lang="is-IS" sz="1350" dirty="0"/>
              <a:t>HG007346 and the </a:t>
            </a:r>
          </a:p>
          <a:p>
            <a:pPr>
              <a:spcBef>
                <a:spcPct val="0"/>
              </a:spcBef>
            </a:pPr>
            <a:r>
              <a:rPr lang="en-US" altLang="en-US" sz="1350" dirty="0">
                <a:latin typeface="Arial" charset="0"/>
              </a:rPr>
              <a:t>CAGI 4 Conference was made possible in part by R13 HG006650, both from the National Human Genome Research Institute and the National Cancer Institute.</a:t>
            </a:r>
          </a:p>
        </p:txBody>
      </p:sp>
    </p:spTree>
    <p:extLst>
      <p:ext uri="{BB962C8B-B14F-4D97-AF65-F5344CB8AC3E}">
        <p14:creationId xmlns:p14="http://schemas.microsoft.com/office/powerpoint/2010/main" val="8168728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p:txBody>
          <a:bodyPr/>
          <a:lstStyle/>
          <a:p>
            <a:pPr eaLnBrk="1" hangingPunct="1"/>
            <a:r>
              <a:rPr lang="en-US" altLang="en-US" sz="2700" b="1" smtClean="0"/>
              <a:t>Distinguish between exomes of Crohn's disease patients and healthy individuals</a:t>
            </a:r>
            <a:r>
              <a:rPr lang="en-US" altLang="en-US" sz="3000" b="1" smtClean="0"/>
              <a:t/>
            </a:r>
            <a:br>
              <a:rPr lang="en-US" altLang="en-US" sz="3000" b="1" smtClean="0"/>
            </a:br>
            <a:endParaRPr lang="en-US" altLang="en-US" sz="3000" b="1" smtClean="0"/>
          </a:p>
        </p:txBody>
      </p:sp>
      <p:sp>
        <p:nvSpPr>
          <p:cNvPr id="39938" name="Text Box 31"/>
          <p:cNvSpPr txBox="1">
            <a:spLocks noChangeArrowheads="1"/>
          </p:cNvSpPr>
          <p:nvPr/>
        </p:nvSpPr>
        <p:spPr bwMode="auto">
          <a:xfrm>
            <a:off x="139700" y="5522913"/>
            <a:ext cx="68341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Prof. Dr. Andre Franke &amp; Dr Britt-Sabina Petersen, Institute,</a:t>
            </a:r>
          </a:p>
          <a:p>
            <a:pPr>
              <a:spcBef>
                <a:spcPct val="0"/>
              </a:spcBef>
              <a:buFontTx/>
              <a:buNone/>
            </a:pPr>
            <a:r>
              <a:rPr lang="en-US" altLang="en-US" sz="1300">
                <a:solidFill>
                  <a:prstClr val="black"/>
                </a:solidFill>
                <a:latin typeface="Arial" pitchFamily="34" charset="0"/>
              </a:rPr>
              <a:t>Clinical Molecular Biology, Christian-Albrechts-University Kiel, Germany</a:t>
            </a:r>
            <a:endParaRPr lang="en-US" altLang="en-US" sz="1300">
              <a:solidFill>
                <a:srgbClr val="000000"/>
              </a:solidFill>
              <a:latin typeface="Arial" pitchFamily="34" charset="0"/>
            </a:endParaRPr>
          </a:p>
        </p:txBody>
      </p:sp>
      <p:sp>
        <p:nvSpPr>
          <p:cNvPr id="3993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7FD3A430-BF3D-4590-9562-9F504ED6785C}" type="slidenum">
              <a:rPr lang="en-US" altLang="en-US" sz="1200">
                <a:solidFill>
                  <a:srgbClr val="898989"/>
                </a:solidFill>
              </a:rPr>
              <a:pPr>
                <a:spcBef>
                  <a:spcPct val="0"/>
                </a:spcBef>
                <a:buFontTx/>
                <a:buNone/>
              </a:pPr>
              <a:t>38</a:t>
            </a:fld>
            <a:endParaRPr lang="en-US" altLang="en-US" sz="1200">
              <a:solidFill>
                <a:srgbClr val="898989"/>
              </a:solidFill>
            </a:endParaRPr>
          </a:p>
        </p:txBody>
      </p:sp>
      <p:pic>
        <p:nvPicPr>
          <p:cNvPr id="3994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flipH="1">
            <a:off x="6630988" y="5199063"/>
            <a:ext cx="6477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53300" y="5318125"/>
            <a:ext cx="66198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2" descr="http://i2.wp.com/stolencolon.com/wp-content/uploads/2014/11/stoma-steph-e141575551966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063" y="1452563"/>
            <a:ext cx="2473325"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98925" y="1587500"/>
            <a:ext cx="4016375"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145948"/>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p:txBody>
          <a:bodyPr/>
          <a:lstStyle/>
          <a:p>
            <a:pPr eaLnBrk="1" hangingPunct="1"/>
            <a:r>
              <a:rPr lang="en-US" altLang="en-US" sz="3000" b="1" smtClean="0"/>
              <a:t>NAGLU: predict the effect of naturally occurring missense mutations on cellular enzymatic activity</a:t>
            </a:r>
          </a:p>
        </p:txBody>
      </p:sp>
      <p:sp>
        <p:nvSpPr>
          <p:cNvPr id="41986" name="Text Box 31"/>
          <p:cNvSpPr txBox="1">
            <a:spLocks noChangeArrowheads="1"/>
          </p:cNvSpPr>
          <p:nvPr/>
        </p:nvSpPr>
        <p:spPr bwMode="auto">
          <a:xfrm>
            <a:off x="809625" y="5522913"/>
            <a:ext cx="58404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Jonathan H. LeBowitz</a:t>
            </a:r>
            <a:r>
              <a:rPr lang="en-US" altLang="en-US" sz="1300">
                <a:solidFill>
                  <a:srgbClr val="000000"/>
                </a:solidFill>
                <a:latin typeface="Arial" pitchFamily="34" charset="0"/>
              </a:rPr>
              <a:t>, </a:t>
            </a:r>
            <a:r>
              <a:rPr lang="en-US" altLang="en-US" sz="1300">
                <a:solidFill>
                  <a:prstClr val="black"/>
                </a:solidFill>
                <a:latin typeface="Arial" pitchFamily="34" charset="0"/>
              </a:rPr>
              <a:t>Wyatt T. Clark, and G. Karen Yu,</a:t>
            </a:r>
          </a:p>
          <a:p>
            <a:pPr>
              <a:spcBef>
                <a:spcPct val="0"/>
              </a:spcBef>
              <a:buFontTx/>
              <a:buNone/>
            </a:pPr>
            <a:r>
              <a:rPr lang="en-US" altLang="en-US" sz="1300">
                <a:solidFill>
                  <a:prstClr val="black"/>
                </a:solidFill>
                <a:latin typeface="Arial" pitchFamily="34" charset="0"/>
              </a:rPr>
              <a:t>BioMarin Pharmaceutical, Inc.</a:t>
            </a:r>
            <a:endParaRPr lang="en-US" altLang="en-US" sz="1300">
              <a:solidFill>
                <a:srgbClr val="000000"/>
              </a:solidFill>
              <a:latin typeface="Arial" pitchFamily="34" charset="0"/>
            </a:endParaRPr>
          </a:p>
        </p:txBody>
      </p:sp>
      <p:sp>
        <p:nvSpPr>
          <p:cNvPr id="4198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514EE5E4-61A8-4B63-A791-E9A32F0662D9}" type="slidenum">
              <a:rPr lang="en-US" altLang="en-US" sz="1200">
                <a:solidFill>
                  <a:srgbClr val="898989"/>
                </a:solidFill>
              </a:rPr>
              <a:pPr>
                <a:spcBef>
                  <a:spcPct val="0"/>
                </a:spcBef>
                <a:buFontTx/>
                <a:buNone/>
              </a:pPr>
              <a:t>39</a:t>
            </a:fld>
            <a:endParaRPr lang="en-US" altLang="en-US" sz="1200">
              <a:solidFill>
                <a:srgbClr val="898989"/>
              </a:solidFill>
            </a:endParaRPr>
          </a:p>
        </p:txBody>
      </p:sp>
      <p:pic>
        <p:nvPicPr>
          <p:cNvPr id="4198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192713"/>
            <a:ext cx="703263"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6963" y="5192713"/>
            <a:ext cx="7016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1281113" y="2058988"/>
            <a:ext cx="1704975" cy="762000"/>
          </a:xfrm>
          <a:prstGeom prst="rect">
            <a:avLst/>
          </a:prstGeom>
          <a:gradFill rotWithShape="1">
            <a:gsLst>
              <a:gs pos="0">
                <a:srgbClr val="E7F2FB"/>
              </a:gs>
              <a:gs pos="64999">
                <a:srgbClr val="C1DCF2"/>
              </a:gs>
              <a:gs pos="100000">
                <a:srgbClr val="A5CFEF"/>
              </a:gs>
            </a:gsLst>
            <a:lin ang="5400000" scaled="1"/>
          </a:gradFill>
          <a:ln w="9525">
            <a:solidFill>
              <a:srgbClr val="287A9E"/>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cxnSp>
        <p:nvCxnSpPr>
          <p:cNvPr id="36" name="Straight Arrow Connector 35"/>
          <p:cNvCxnSpPr>
            <a:cxnSpLocks noChangeShapeType="1"/>
          </p:cNvCxnSpPr>
          <p:nvPr/>
        </p:nvCxnSpPr>
        <p:spPr bwMode="auto">
          <a:xfrm>
            <a:off x="3048000" y="2449513"/>
            <a:ext cx="771525" cy="9525"/>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7" name="Rectangle 36"/>
          <p:cNvSpPr>
            <a:spLocks noChangeArrowheads="1"/>
          </p:cNvSpPr>
          <p:nvPr/>
        </p:nvSpPr>
        <p:spPr bwMode="auto">
          <a:xfrm>
            <a:off x="3905250" y="2192338"/>
            <a:ext cx="1419225" cy="457200"/>
          </a:xfrm>
          <a:prstGeom prst="rect">
            <a:avLst/>
          </a:prstGeom>
          <a:gradFill rotWithShape="1">
            <a:gsLst>
              <a:gs pos="0">
                <a:srgbClr val="ECEFF1"/>
              </a:gs>
              <a:gs pos="64999">
                <a:srgbClr val="CDD5D9"/>
              </a:gs>
              <a:gs pos="100000">
                <a:srgbClr val="B6C3CA"/>
              </a:gs>
            </a:gsLst>
            <a:lin ang="5400000" scaled="1"/>
          </a:gradFill>
          <a:ln w="9525">
            <a:solidFill>
              <a:srgbClr val="224957"/>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sp>
        <p:nvSpPr>
          <p:cNvPr id="38" name="Rectangle 37"/>
          <p:cNvSpPr>
            <a:spLocks noChangeArrowheads="1"/>
          </p:cNvSpPr>
          <p:nvPr/>
        </p:nvSpPr>
        <p:spPr bwMode="auto">
          <a:xfrm>
            <a:off x="6448425" y="2192338"/>
            <a:ext cx="1970088" cy="457200"/>
          </a:xfrm>
          <a:prstGeom prst="rect">
            <a:avLst/>
          </a:prstGeom>
          <a:solidFill>
            <a:srgbClr val="F9FFA8"/>
          </a:solidFill>
          <a:ln w="9525">
            <a:solidFill>
              <a:srgbClr val="287A9E"/>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cxnSp>
        <p:nvCxnSpPr>
          <p:cNvPr id="39" name="Straight Arrow Connector 38"/>
          <p:cNvCxnSpPr>
            <a:cxnSpLocks noChangeShapeType="1"/>
          </p:cNvCxnSpPr>
          <p:nvPr/>
        </p:nvCxnSpPr>
        <p:spPr bwMode="auto">
          <a:xfrm>
            <a:off x="5472113" y="2411413"/>
            <a:ext cx="771525" cy="9525"/>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1995" name="TextBox 14"/>
          <p:cNvSpPr txBox="1">
            <a:spLocks noChangeArrowheads="1"/>
          </p:cNvSpPr>
          <p:nvPr/>
        </p:nvSpPr>
        <p:spPr bwMode="auto">
          <a:xfrm>
            <a:off x="1730375" y="2117725"/>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GlcNac</a:t>
            </a:r>
          </a:p>
        </p:txBody>
      </p:sp>
      <p:sp>
        <p:nvSpPr>
          <p:cNvPr id="41996" name="TextBox 17"/>
          <p:cNvSpPr txBox="1">
            <a:spLocks noChangeArrowheads="1"/>
          </p:cNvSpPr>
          <p:nvPr/>
        </p:nvSpPr>
        <p:spPr bwMode="auto">
          <a:xfrm>
            <a:off x="4137025" y="2249488"/>
            <a:ext cx="979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NAGLU</a:t>
            </a:r>
          </a:p>
        </p:txBody>
      </p:sp>
      <p:sp>
        <p:nvSpPr>
          <p:cNvPr id="41997" name="TextBox 20"/>
          <p:cNvSpPr txBox="1">
            <a:spLocks noChangeArrowheads="1"/>
          </p:cNvSpPr>
          <p:nvPr/>
        </p:nvSpPr>
        <p:spPr bwMode="auto">
          <a:xfrm>
            <a:off x="6445250" y="2249488"/>
            <a:ext cx="2039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prstClr val="black"/>
                </a:solidFill>
              </a:rPr>
              <a:t>GlcNAcb1–6Lactose</a:t>
            </a:r>
            <a:endParaRPr lang="en-US" altLang="en-US" sz="1800">
              <a:solidFill>
                <a:srgbClr val="000000"/>
              </a:solidFill>
              <a:latin typeface="Arial" pitchFamily="34" charset="0"/>
              <a:cs typeface="Arial" pitchFamily="34" charset="0"/>
            </a:endParaRPr>
          </a:p>
        </p:txBody>
      </p:sp>
      <p:sp>
        <p:nvSpPr>
          <p:cNvPr id="41998" name="TextBox 14"/>
          <p:cNvSpPr txBox="1">
            <a:spLocks noChangeArrowheads="1"/>
          </p:cNvSpPr>
          <p:nvPr/>
        </p:nvSpPr>
        <p:spPr bwMode="auto">
          <a:xfrm>
            <a:off x="1697038" y="2449513"/>
            <a:ext cx="992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Lactose</a:t>
            </a:r>
          </a:p>
        </p:txBody>
      </p:sp>
      <p:sp>
        <p:nvSpPr>
          <p:cNvPr id="41999" name="TextBox 14"/>
          <p:cNvSpPr txBox="1">
            <a:spLocks noChangeArrowheads="1"/>
          </p:cNvSpPr>
          <p:nvPr/>
        </p:nvSpPr>
        <p:spPr bwMode="auto">
          <a:xfrm>
            <a:off x="1992313" y="2287588"/>
            <a:ext cx="3190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a:t>
            </a:r>
          </a:p>
        </p:txBody>
      </p:sp>
      <p:pic>
        <p:nvPicPr>
          <p:cNvPr id="4200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43350" y="3449638"/>
            <a:ext cx="1981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1"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78550" y="3551238"/>
            <a:ext cx="210185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2"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06500" y="3368675"/>
            <a:ext cx="20955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4582990"/>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rtlCol="0">
            <a:normAutofit fontScale="90000"/>
          </a:bodyPr>
          <a:lstStyle/>
          <a:p>
            <a:pPr eaLnBrk="1" fontAlgn="auto" hangingPunct="1">
              <a:spcAft>
                <a:spcPts val="0"/>
              </a:spcAft>
              <a:defRPr/>
            </a:pPr>
            <a:r>
              <a:rPr lang="en-US" sz="3000" b="1" dirty="0">
                <a:cs typeface="ＭＳ Ｐゴシック" charset="0"/>
              </a:rPr>
              <a:t>NPM-ALK: predict the effect of mutations in the kinase domain on kinase activity and Hsp90 binding affinity</a:t>
            </a:r>
          </a:p>
        </p:txBody>
      </p:sp>
      <p:sp>
        <p:nvSpPr>
          <p:cNvPr id="44034" name="Text Box 31"/>
          <p:cNvSpPr txBox="1">
            <a:spLocks noChangeArrowheads="1"/>
          </p:cNvSpPr>
          <p:nvPr/>
        </p:nvSpPr>
        <p:spPr bwMode="auto">
          <a:xfrm>
            <a:off x="958850" y="5522913"/>
            <a:ext cx="56054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Paolo Bonvini and Federica Lovisa, </a:t>
            </a:r>
          </a:p>
          <a:p>
            <a:pPr>
              <a:spcBef>
                <a:spcPct val="0"/>
              </a:spcBef>
              <a:buFontTx/>
              <a:buNone/>
            </a:pPr>
            <a:r>
              <a:rPr lang="en-US" altLang="en-US" sz="1300">
                <a:solidFill>
                  <a:prstClr val="black"/>
                </a:solidFill>
                <a:latin typeface="Arial" pitchFamily="34" charset="0"/>
              </a:rPr>
              <a:t>Oncohematology Unit, Padua Children's Hospital, Italy</a:t>
            </a:r>
            <a:endParaRPr lang="en-US" altLang="en-US" sz="1300">
              <a:solidFill>
                <a:srgbClr val="000000"/>
              </a:solidFill>
              <a:latin typeface="Arial" pitchFamily="34" charset="0"/>
            </a:endParaRPr>
          </a:p>
        </p:txBody>
      </p:sp>
      <p:sp>
        <p:nvSpPr>
          <p:cNvPr id="4403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53BD4288-B4F6-494F-BD13-F0E365232279}" type="slidenum">
              <a:rPr lang="en-US" altLang="en-US" sz="1200">
                <a:solidFill>
                  <a:srgbClr val="898989"/>
                </a:solidFill>
              </a:rPr>
              <a:pPr>
                <a:spcBef>
                  <a:spcPct val="0"/>
                </a:spcBef>
                <a:buFontTx/>
                <a:buNone/>
              </a:pPr>
              <a:t>40</a:t>
            </a:fld>
            <a:endParaRPr lang="en-US" altLang="en-US" sz="1200">
              <a:solidFill>
                <a:srgbClr val="898989"/>
              </a:solidFill>
            </a:endParaRPr>
          </a:p>
        </p:txBody>
      </p:sp>
      <p:pic>
        <p:nvPicPr>
          <p:cNvPr id="4403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5738" y="5175250"/>
            <a:ext cx="700087"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91388" y="5175250"/>
            <a:ext cx="731837"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203700"/>
            <a:ext cx="35433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8650" y="2106613"/>
            <a:ext cx="3324225"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981575" y="2051050"/>
            <a:ext cx="250507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958850" y="4611688"/>
            <a:ext cx="2911475" cy="322262"/>
          </a:xfrm>
          <a:prstGeom prst="rect">
            <a:avLst/>
          </a:prstGeom>
          <a:noFill/>
        </p:spPr>
        <p:txBody>
          <a:bodyPr>
            <a:spAutoFit/>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0" hangingPunct="0"/>
            <a:r>
              <a:rPr lang="en-US" altLang="en-US" sz="1500" b="1">
                <a:solidFill>
                  <a:prstClr val="black"/>
                </a:solidFill>
              </a:rPr>
              <a:t>Anaplastic Large Cell Lymphoma</a:t>
            </a:r>
          </a:p>
        </p:txBody>
      </p:sp>
      <p:pic>
        <p:nvPicPr>
          <p:cNvPr id="44042"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56513" y="3117850"/>
            <a:ext cx="402431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865174"/>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p:txBody>
          <a:bodyPr/>
          <a:lstStyle/>
          <a:p>
            <a:pPr eaLnBrk="1" hangingPunct="1"/>
            <a:r>
              <a:rPr lang="en-US" altLang="en-US" sz="3000" b="1" smtClean="0"/>
              <a:t>Estimate patients’ therapeutic warfarin doses from their exome sequences</a:t>
            </a:r>
          </a:p>
        </p:txBody>
      </p:sp>
      <p:sp>
        <p:nvSpPr>
          <p:cNvPr id="46082" name="Text Box 31"/>
          <p:cNvSpPr txBox="1">
            <a:spLocks noChangeArrowheads="1"/>
          </p:cNvSpPr>
          <p:nvPr/>
        </p:nvSpPr>
        <p:spPr bwMode="auto">
          <a:xfrm>
            <a:off x="1952625" y="5522913"/>
            <a:ext cx="46958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Roxana Daneshjou and Russ Altman, </a:t>
            </a:r>
          </a:p>
          <a:p>
            <a:pPr>
              <a:spcBef>
                <a:spcPct val="0"/>
              </a:spcBef>
              <a:buFontTx/>
              <a:buNone/>
            </a:pPr>
            <a:r>
              <a:rPr lang="en-US" altLang="en-US" sz="1300">
                <a:solidFill>
                  <a:prstClr val="black"/>
                </a:solidFill>
                <a:latin typeface="Arial" pitchFamily="34" charset="0"/>
              </a:rPr>
              <a:t>Stanford University School of Medicine</a:t>
            </a:r>
            <a:endParaRPr lang="en-US" altLang="en-US" sz="1300">
              <a:solidFill>
                <a:srgbClr val="000000"/>
              </a:solidFill>
              <a:latin typeface="Arial" pitchFamily="34" charset="0"/>
            </a:endParaRPr>
          </a:p>
        </p:txBody>
      </p:sp>
      <p:sp>
        <p:nvSpPr>
          <p:cNvPr id="4608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BF68D6AE-5F83-460A-B6F4-D654B636DC1A}" type="slidenum">
              <a:rPr lang="en-US" altLang="en-US" sz="1200">
                <a:solidFill>
                  <a:srgbClr val="898989"/>
                </a:solidFill>
              </a:rPr>
              <a:pPr>
                <a:spcBef>
                  <a:spcPct val="0"/>
                </a:spcBef>
                <a:buFontTx/>
                <a:buNone/>
              </a:pPr>
              <a:t>41</a:t>
            </a:fld>
            <a:endParaRPr lang="en-US" altLang="en-US" sz="1200">
              <a:solidFill>
                <a:srgbClr val="898989"/>
              </a:solidFill>
            </a:endParaRPr>
          </a:p>
        </p:txBody>
      </p:sp>
      <p:pic>
        <p:nvPicPr>
          <p:cNvPr id="4608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5199063"/>
            <a:ext cx="712788"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13625" y="5199063"/>
            <a:ext cx="681038"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11425" y="2925763"/>
            <a:ext cx="1498600"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2563" y="2259013"/>
            <a:ext cx="337185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67188" y="2144713"/>
            <a:ext cx="21145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38925" y="2087563"/>
            <a:ext cx="18764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240213" y="3821113"/>
            <a:ext cx="2101850" cy="122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Picture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59588" y="3944938"/>
            <a:ext cx="2095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Picture 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821238" y="1741488"/>
            <a:ext cx="35909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a:cxnSpLocks noChangeShapeType="1"/>
          </p:cNvCxnSpPr>
          <p:nvPr/>
        </p:nvCxnSpPr>
        <p:spPr bwMode="auto">
          <a:xfrm>
            <a:off x="6269038" y="2732088"/>
            <a:ext cx="387350" cy="9525"/>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7" name="Straight Arrow Connector 16"/>
          <p:cNvCxnSpPr>
            <a:cxnSpLocks noChangeShapeType="1"/>
          </p:cNvCxnSpPr>
          <p:nvPr/>
        </p:nvCxnSpPr>
        <p:spPr bwMode="auto">
          <a:xfrm flipH="1">
            <a:off x="6270625" y="3232150"/>
            <a:ext cx="588963" cy="479425"/>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Arrow Connector 24"/>
          <p:cNvCxnSpPr>
            <a:cxnSpLocks noChangeShapeType="1"/>
          </p:cNvCxnSpPr>
          <p:nvPr/>
        </p:nvCxnSpPr>
        <p:spPr bwMode="auto">
          <a:xfrm>
            <a:off x="6423025" y="4498975"/>
            <a:ext cx="385763" cy="9525"/>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96983004"/>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50" y="1268413"/>
            <a:ext cx="7886700" cy="993775"/>
          </a:xfrm>
        </p:spPr>
        <p:txBody>
          <a:bodyPr>
            <a:normAutofit fontScale="90000"/>
          </a:bodyPr>
          <a:lstStyle/>
          <a:p>
            <a:pPr eaLnBrk="1" hangingPunct="1"/>
            <a:r>
              <a:rPr lang="en-US" altLang="en-US" sz="2700" b="1" smtClean="0"/>
              <a:t>Human SUMO ligase: predict the effects of missense mutations on competitive growth in a high-throughput yeast complementation assay</a:t>
            </a:r>
            <a:r>
              <a:rPr lang="en-US" altLang="en-US" sz="2700" smtClean="0"/>
              <a:t/>
            </a:r>
            <a:br>
              <a:rPr lang="en-US" altLang="en-US" sz="2700" smtClean="0"/>
            </a:br>
            <a:endParaRPr lang="en-US" altLang="en-US" sz="2700" smtClean="0"/>
          </a:p>
        </p:txBody>
      </p:sp>
      <p:sp>
        <p:nvSpPr>
          <p:cNvPr id="48130" name="Text Box 31"/>
          <p:cNvSpPr txBox="1">
            <a:spLocks noChangeArrowheads="1"/>
          </p:cNvSpPr>
          <p:nvPr/>
        </p:nvSpPr>
        <p:spPr bwMode="auto">
          <a:xfrm>
            <a:off x="1925638" y="5711825"/>
            <a:ext cx="5083175"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Frederick "Fritz" Roth, </a:t>
            </a:r>
            <a:r>
              <a:rPr lang="en-US" altLang="en-US" sz="1300">
                <a:solidFill>
                  <a:prstClr val="black"/>
                </a:solidFill>
                <a:latin typeface="Arial" pitchFamily="34" charset="0"/>
              </a:rPr>
              <a:t>University of Toronto</a:t>
            </a:r>
            <a:endParaRPr lang="en-US" altLang="en-US" sz="1300">
              <a:solidFill>
                <a:srgbClr val="000000"/>
              </a:solidFill>
              <a:latin typeface="Arial" pitchFamily="34" charset="0"/>
            </a:endParaRPr>
          </a:p>
        </p:txBody>
      </p:sp>
      <p:sp>
        <p:nvSpPr>
          <p:cNvPr id="481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2C0362E2-3381-4AE1-B59E-B24B52178A6C}" type="slidenum">
              <a:rPr lang="en-US" altLang="en-US" sz="1200">
                <a:solidFill>
                  <a:srgbClr val="898989"/>
                </a:solidFill>
              </a:rPr>
              <a:pPr>
                <a:spcBef>
                  <a:spcPct val="0"/>
                </a:spcBef>
                <a:buFontTx/>
                <a:buNone/>
              </a:pPr>
              <a:t>42</a:t>
            </a:fld>
            <a:endParaRPr lang="en-US" altLang="en-US" sz="1200">
              <a:solidFill>
                <a:srgbClr val="898989"/>
              </a:solidFill>
            </a:endParaRPr>
          </a:p>
        </p:txBody>
      </p:sp>
      <p:pic>
        <p:nvPicPr>
          <p:cNvPr id="4813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46913" y="5053013"/>
            <a:ext cx="922337"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8788" y="3306763"/>
            <a:ext cx="2205037"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3"/>
          <p:cNvPicPr>
            <a:picLocks noChangeAspect="1"/>
          </p:cNvPicPr>
          <p:nvPr/>
        </p:nvPicPr>
        <p:blipFill>
          <a:blip r:embed="rId5">
            <a:extLst>
              <a:ext uri="{28A0092B-C50C-407E-A947-70E740481C1C}">
                <a14:useLocalDpi xmlns:a14="http://schemas.microsoft.com/office/drawing/2010/main" val="0"/>
              </a:ext>
            </a:extLst>
          </a:blip>
          <a:srcRect l="51411"/>
          <a:stretch>
            <a:fillRect/>
          </a:stretch>
        </p:blipFill>
        <p:spPr bwMode="auto">
          <a:xfrm>
            <a:off x="303213" y="3249613"/>
            <a:ext cx="2433637"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750888" y="2333625"/>
            <a:ext cx="1539875" cy="444500"/>
          </a:xfrm>
          <a:prstGeom prst="rect">
            <a:avLst/>
          </a:prstGeom>
          <a:gradFill rotWithShape="1">
            <a:gsLst>
              <a:gs pos="0">
                <a:srgbClr val="E7F2FB"/>
              </a:gs>
              <a:gs pos="64999">
                <a:srgbClr val="C1DCF2"/>
              </a:gs>
              <a:gs pos="100000">
                <a:srgbClr val="A5CFEF"/>
              </a:gs>
            </a:gsLst>
            <a:lin ang="5400000" scaled="1"/>
          </a:gradFill>
          <a:ln w="9525">
            <a:solidFill>
              <a:srgbClr val="287A9E"/>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cxnSp>
        <p:nvCxnSpPr>
          <p:cNvPr id="10" name="Straight Arrow Connector 9"/>
          <p:cNvCxnSpPr>
            <a:cxnSpLocks noChangeShapeType="1"/>
          </p:cNvCxnSpPr>
          <p:nvPr/>
        </p:nvCxnSpPr>
        <p:spPr bwMode="auto">
          <a:xfrm>
            <a:off x="4594225" y="2541588"/>
            <a:ext cx="752475" cy="0"/>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1" name="Rectangle 10"/>
          <p:cNvSpPr>
            <a:spLocks noChangeArrowheads="1"/>
          </p:cNvSpPr>
          <p:nvPr/>
        </p:nvSpPr>
        <p:spPr bwMode="auto">
          <a:xfrm>
            <a:off x="2784475" y="2309813"/>
            <a:ext cx="1592263" cy="457200"/>
          </a:xfrm>
          <a:prstGeom prst="rect">
            <a:avLst/>
          </a:prstGeom>
          <a:gradFill rotWithShape="1">
            <a:gsLst>
              <a:gs pos="0">
                <a:srgbClr val="ECEFF1"/>
              </a:gs>
              <a:gs pos="64999">
                <a:srgbClr val="CDD5D9"/>
              </a:gs>
              <a:gs pos="100000">
                <a:srgbClr val="B6C3CA"/>
              </a:gs>
            </a:gsLst>
            <a:lin ang="5400000" scaled="1"/>
          </a:gradFill>
          <a:ln w="9525">
            <a:solidFill>
              <a:srgbClr val="224957"/>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sp>
        <p:nvSpPr>
          <p:cNvPr id="12" name="Rectangle 11"/>
          <p:cNvSpPr>
            <a:spLocks noChangeArrowheads="1"/>
          </p:cNvSpPr>
          <p:nvPr/>
        </p:nvSpPr>
        <p:spPr bwMode="auto">
          <a:xfrm>
            <a:off x="5619750" y="2309813"/>
            <a:ext cx="2239963" cy="457200"/>
          </a:xfrm>
          <a:prstGeom prst="rect">
            <a:avLst/>
          </a:prstGeom>
          <a:solidFill>
            <a:srgbClr val="F9FFA8"/>
          </a:solidFill>
          <a:ln w="9525">
            <a:solidFill>
              <a:srgbClr val="287A9E"/>
            </a:solidFill>
            <a:miter lim="800000"/>
            <a:headEnd/>
            <a:tailEnd/>
          </a:ln>
          <a:effectLst>
            <a:outerShdw blurRad="40000" dist="20000" dir="5400000" rotWithShape="0">
              <a:srgbClr val="808080">
                <a:alpha val="37999"/>
              </a:srgbClr>
            </a:outerShdw>
          </a:effectLst>
        </p:spPr>
        <p:txBody>
          <a:bodyPr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endParaRPr lang="en-US" altLang="en-US">
              <a:solidFill>
                <a:srgbClr val="000000"/>
              </a:solidFill>
              <a:cs typeface="Arial" pitchFamily="34" charset="0"/>
            </a:endParaRPr>
          </a:p>
        </p:txBody>
      </p:sp>
      <p:sp>
        <p:nvSpPr>
          <p:cNvPr id="48139" name="TextBox 14"/>
          <p:cNvSpPr txBox="1">
            <a:spLocks noChangeArrowheads="1"/>
          </p:cNvSpPr>
          <p:nvPr/>
        </p:nvSpPr>
        <p:spPr bwMode="auto">
          <a:xfrm>
            <a:off x="784225" y="2386013"/>
            <a:ext cx="1560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SUMO ligase</a:t>
            </a:r>
          </a:p>
        </p:txBody>
      </p:sp>
      <p:sp>
        <p:nvSpPr>
          <p:cNvPr id="48140" name="TextBox 17"/>
          <p:cNvSpPr txBox="1">
            <a:spLocks noChangeArrowheads="1"/>
          </p:cNvSpPr>
          <p:nvPr/>
        </p:nvSpPr>
        <p:spPr bwMode="auto">
          <a:xfrm>
            <a:off x="4537075" y="2224088"/>
            <a:ext cx="830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i="1">
                <a:solidFill>
                  <a:prstClr val="black"/>
                </a:solidFill>
              </a:rPr>
              <a:t>UBE21</a:t>
            </a:r>
          </a:p>
        </p:txBody>
      </p:sp>
      <p:sp>
        <p:nvSpPr>
          <p:cNvPr id="48141" name="TextBox 20"/>
          <p:cNvSpPr txBox="1">
            <a:spLocks noChangeArrowheads="1"/>
          </p:cNvSpPr>
          <p:nvPr/>
        </p:nvSpPr>
        <p:spPr bwMode="auto">
          <a:xfrm>
            <a:off x="5635625" y="2373313"/>
            <a:ext cx="2287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SUMOylated Protein</a:t>
            </a:r>
          </a:p>
        </p:txBody>
      </p:sp>
      <p:sp>
        <p:nvSpPr>
          <p:cNvPr id="48142" name="TextBox 14"/>
          <p:cNvSpPr txBox="1">
            <a:spLocks noChangeArrowheads="1"/>
          </p:cNvSpPr>
          <p:nvPr/>
        </p:nvSpPr>
        <p:spPr bwMode="auto">
          <a:xfrm>
            <a:off x="2800350" y="2389188"/>
            <a:ext cx="1620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Target Protein</a:t>
            </a:r>
          </a:p>
        </p:txBody>
      </p:sp>
      <p:sp>
        <p:nvSpPr>
          <p:cNvPr id="48143" name="TextBox 14"/>
          <p:cNvSpPr txBox="1">
            <a:spLocks noChangeArrowheads="1"/>
          </p:cNvSpPr>
          <p:nvPr/>
        </p:nvSpPr>
        <p:spPr bwMode="auto">
          <a:xfrm>
            <a:off x="2382838" y="2378075"/>
            <a:ext cx="320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800">
                <a:solidFill>
                  <a:srgbClr val="000000"/>
                </a:solidFill>
                <a:latin typeface="Arial" pitchFamily="34" charset="0"/>
                <a:cs typeface="Arial" pitchFamily="34" charset="0"/>
              </a:rPr>
              <a:t>+</a:t>
            </a:r>
          </a:p>
        </p:txBody>
      </p:sp>
      <p:pic>
        <p:nvPicPr>
          <p:cNvPr id="48144" name="Picture 3"/>
          <p:cNvPicPr>
            <a:picLocks noChangeAspect="1"/>
          </p:cNvPicPr>
          <p:nvPr/>
        </p:nvPicPr>
        <p:blipFill>
          <a:blip r:embed="rId6">
            <a:extLst>
              <a:ext uri="{28A0092B-C50C-407E-A947-70E740481C1C}">
                <a14:useLocalDpi xmlns:a14="http://schemas.microsoft.com/office/drawing/2010/main" val="0"/>
              </a:ext>
            </a:extLst>
          </a:blip>
          <a:srcRect l="8272" t="68633" r="8102"/>
          <a:stretch>
            <a:fillRect/>
          </a:stretch>
        </p:blipFill>
        <p:spPr bwMode="auto">
          <a:xfrm>
            <a:off x="5367338" y="3225800"/>
            <a:ext cx="368776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239333"/>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50" y="1158875"/>
            <a:ext cx="7886700" cy="993775"/>
          </a:xfrm>
        </p:spPr>
        <p:txBody>
          <a:bodyPr rtlCol="0">
            <a:normAutofit fontScale="90000"/>
          </a:bodyPr>
          <a:lstStyle/>
          <a:p>
            <a:pPr eaLnBrk="1" fontAlgn="auto" hangingPunct="1">
              <a:spcAft>
                <a:spcPts val="0"/>
              </a:spcAft>
              <a:defRPr/>
            </a:pPr>
            <a:r>
              <a:rPr lang="en-US" sz="3000" b="1" dirty="0">
                <a:cs typeface="ＭＳ Ｐゴシック" charset="0"/>
              </a:rPr>
              <a:t>Identify regulatory sequences and </a:t>
            </a:r>
            <a:r>
              <a:rPr lang="en-US" sz="3000" b="1" dirty="0" err="1">
                <a:cs typeface="ＭＳ Ｐゴシック" charset="0"/>
              </a:rPr>
              <a:t>eQTL</a:t>
            </a:r>
            <a:r>
              <a:rPr lang="en-US" sz="3000" b="1" dirty="0">
                <a:cs typeface="ＭＳ Ｐゴシック" charset="0"/>
              </a:rPr>
              <a:t>-causal variants, and estimate their effects on activation of transcription in a massively parallel reporter assay</a:t>
            </a:r>
          </a:p>
        </p:txBody>
      </p:sp>
      <p:sp>
        <p:nvSpPr>
          <p:cNvPr id="50178" name="Text Box 31"/>
          <p:cNvSpPr txBox="1">
            <a:spLocks noChangeArrowheads="1"/>
          </p:cNvSpPr>
          <p:nvPr/>
        </p:nvSpPr>
        <p:spPr bwMode="auto">
          <a:xfrm>
            <a:off x="1135063" y="5707063"/>
            <a:ext cx="5434012"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Ryan Tewhey and Pardis Sabeti, Broad Institute</a:t>
            </a:r>
            <a:endParaRPr lang="en-US" altLang="en-US" sz="1300">
              <a:solidFill>
                <a:srgbClr val="000000"/>
              </a:solidFill>
              <a:latin typeface="Arial" pitchFamily="34" charset="0"/>
            </a:endParaRPr>
          </a:p>
        </p:txBody>
      </p:sp>
      <p:sp>
        <p:nvSpPr>
          <p:cNvPr id="501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881DAA05-7CF3-4C24-AABB-D29E6A7F83EA}" type="slidenum">
              <a:rPr lang="en-US" altLang="en-US" sz="1200">
                <a:solidFill>
                  <a:srgbClr val="898989"/>
                </a:solidFill>
              </a:rPr>
              <a:pPr>
                <a:spcBef>
                  <a:spcPct val="0"/>
                </a:spcBef>
                <a:buFontTx/>
                <a:buNone/>
              </a:pPr>
              <a:t>43</a:t>
            </a:fld>
            <a:endParaRPr lang="en-US" altLang="en-US" sz="1200">
              <a:solidFill>
                <a:srgbClr val="898989"/>
              </a:solidFill>
            </a:endParaRPr>
          </a:p>
        </p:txBody>
      </p:sp>
      <p:pic>
        <p:nvPicPr>
          <p:cNvPr id="5018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23038" y="5192713"/>
            <a:ext cx="8032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6000" y="5192713"/>
            <a:ext cx="7953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49525" y="2738438"/>
            <a:ext cx="2497138"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83213" y="2417763"/>
            <a:ext cx="2857500"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6"/>
          <p:cNvPicPr>
            <a:picLocks noChangeAspect="1"/>
          </p:cNvPicPr>
          <p:nvPr/>
        </p:nvPicPr>
        <p:blipFill>
          <a:blip r:embed="rId7">
            <a:extLst>
              <a:ext uri="{28A0092B-C50C-407E-A947-70E740481C1C}">
                <a14:useLocalDpi xmlns:a14="http://schemas.microsoft.com/office/drawing/2010/main" val="0"/>
              </a:ext>
            </a:extLst>
          </a:blip>
          <a:srcRect l="24448" r="49615"/>
          <a:stretch>
            <a:fillRect/>
          </a:stretch>
        </p:blipFill>
        <p:spPr bwMode="auto">
          <a:xfrm>
            <a:off x="4727575" y="4057650"/>
            <a:ext cx="1147763"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5775" y="3402013"/>
            <a:ext cx="16621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44905"/>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idx="4294967295"/>
          </p:nvPr>
        </p:nvSpPr>
        <p:spPr>
          <a:xfrm>
            <a:off x="628650" y="869950"/>
            <a:ext cx="7886700" cy="993775"/>
          </a:xfrm>
        </p:spPr>
        <p:txBody>
          <a:bodyPr/>
          <a:lstStyle/>
          <a:p>
            <a:r>
              <a:rPr lang="en-US" altLang="en-US" sz="2700" b="1" smtClean="0"/>
              <a:t>The Personal Genome Project (PGP): predict individuals' phenotypes</a:t>
            </a:r>
          </a:p>
        </p:txBody>
      </p:sp>
      <p:sp>
        <p:nvSpPr>
          <p:cNvPr id="52226" name="Text Box 31"/>
          <p:cNvSpPr txBox="1">
            <a:spLocks noChangeArrowheads="1"/>
          </p:cNvSpPr>
          <p:nvPr/>
        </p:nvSpPr>
        <p:spPr bwMode="auto">
          <a:xfrm>
            <a:off x="0" y="5516563"/>
            <a:ext cx="894397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200">
                <a:solidFill>
                  <a:srgbClr val="000000"/>
                </a:solidFill>
                <a:latin typeface="Arial" pitchFamily="34" charset="0"/>
              </a:rPr>
              <a:t>Dataset provided by </a:t>
            </a:r>
            <a:r>
              <a:rPr lang="en-US" altLang="en-US" sz="1200">
                <a:solidFill>
                  <a:prstClr val="black"/>
                </a:solidFill>
              </a:rPr>
              <a:t>George Church, Madeleine Price Ball, Abram Connelly, Preston Estep, Nancy Ouyang, Ward Vandewege, </a:t>
            </a:r>
          </a:p>
          <a:p>
            <a:pPr>
              <a:spcBef>
                <a:spcPct val="0"/>
              </a:spcBef>
              <a:buFontTx/>
              <a:buNone/>
            </a:pPr>
            <a:r>
              <a:rPr lang="en-US" altLang="en-US" sz="1200">
                <a:solidFill>
                  <a:prstClr val="black"/>
                </a:solidFill>
              </a:rPr>
              <a:t>the rest of the PGP staff (Harvard Medical School), and all of the PGP participants who lent their genomes to the CAGI 4 experiment.</a:t>
            </a:r>
            <a:endParaRPr lang="en-US" altLang="en-US" sz="1200">
              <a:solidFill>
                <a:srgbClr val="000000"/>
              </a:solidFill>
              <a:latin typeface="Arial" pitchFamily="34" charset="0"/>
            </a:endParaRPr>
          </a:p>
        </p:txBody>
      </p:sp>
      <p:sp>
        <p:nvSpPr>
          <p:cNvPr id="5222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91D8414D-EDA7-493F-8624-1E7F99E734E4}" type="slidenum">
              <a:rPr lang="en-US" altLang="en-US" sz="1200">
                <a:solidFill>
                  <a:srgbClr val="898989"/>
                </a:solidFill>
              </a:rPr>
              <a:pPr>
                <a:spcBef>
                  <a:spcPct val="0"/>
                </a:spcBef>
                <a:buFontTx/>
                <a:buNone/>
              </a:pPr>
              <a:t>44</a:t>
            </a:fld>
            <a:endParaRPr lang="en-US" altLang="en-US" sz="1200">
              <a:solidFill>
                <a:srgbClr val="898989"/>
              </a:solidFill>
            </a:endParaRPr>
          </a:p>
        </p:txBody>
      </p:sp>
      <p:pic>
        <p:nvPicPr>
          <p:cNvPr id="5222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4446588"/>
            <a:ext cx="109855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1513" y="4441825"/>
            <a:ext cx="107315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62875" y="4446588"/>
            <a:ext cx="101600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35350" y="4446588"/>
            <a:ext cx="1068388"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916488" y="4457700"/>
            <a:ext cx="10350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45238" y="4441825"/>
            <a:ext cx="10668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Picture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28650" y="2155825"/>
            <a:ext cx="310673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5" name="Picture 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343400" y="2014538"/>
            <a:ext cx="3652838"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1555671"/>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idx="4294967295"/>
          </p:nvPr>
        </p:nvSpPr>
        <p:spPr>
          <a:xfrm>
            <a:off x="628650" y="1019175"/>
            <a:ext cx="7886700" cy="993775"/>
          </a:xfrm>
        </p:spPr>
        <p:txBody>
          <a:bodyPr/>
          <a:lstStyle/>
          <a:p>
            <a:r>
              <a:rPr lang="en-US" altLang="en-US" sz="2700" b="1" smtClean="0"/>
              <a:t>Distinguish between exomes of bipolar disorder patients and unaffected individuals</a:t>
            </a:r>
          </a:p>
        </p:txBody>
      </p:sp>
      <p:sp>
        <p:nvSpPr>
          <p:cNvPr id="54274" name="Text Box 31"/>
          <p:cNvSpPr txBox="1">
            <a:spLocks noChangeArrowheads="1"/>
          </p:cNvSpPr>
          <p:nvPr/>
        </p:nvSpPr>
        <p:spPr bwMode="auto">
          <a:xfrm>
            <a:off x="-6350" y="5373688"/>
            <a:ext cx="59817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200">
                <a:solidFill>
                  <a:srgbClr val="000000"/>
                </a:solidFill>
                <a:latin typeface="Arial" pitchFamily="34" charset="0"/>
              </a:rPr>
              <a:t>Dataset provided by </a:t>
            </a:r>
            <a:r>
              <a:rPr lang="en-US" altLang="en-US" sz="1200">
                <a:solidFill>
                  <a:prstClr val="black"/>
                </a:solidFill>
                <a:latin typeface="Arial" pitchFamily="34" charset="0"/>
              </a:rPr>
              <a:t>Mehdi Pirooznia and Peter Zandi, The Johns Hopkins University </a:t>
            </a:r>
          </a:p>
          <a:p>
            <a:pPr>
              <a:spcBef>
                <a:spcPct val="0"/>
              </a:spcBef>
              <a:buFontTx/>
              <a:buNone/>
            </a:pPr>
            <a:r>
              <a:rPr lang="en-US" altLang="en-US" sz="1200">
                <a:solidFill>
                  <a:prstClr val="black"/>
                </a:solidFill>
                <a:latin typeface="Arial" pitchFamily="34" charset="0"/>
              </a:rPr>
              <a:t>Richard McCombie, Cold Spring Harbor Laboratory</a:t>
            </a:r>
          </a:p>
          <a:p>
            <a:pPr>
              <a:spcBef>
                <a:spcPct val="0"/>
              </a:spcBef>
              <a:buFontTx/>
              <a:buNone/>
            </a:pPr>
            <a:r>
              <a:rPr lang="en-US" altLang="en-US" sz="1200">
                <a:solidFill>
                  <a:prstClr val="black"/>
                </a:solidFill>
                <a:latin typeface="Arial" pitchFamily="34" charset="0"/>
              </a:rPr>
              <a:t>James B. Potash, University of Iowa</a:t>
            </a:r>
            <a:r>
              <a:rPr lang="en-US" altLang="en-US" sz="1300">
                <a:solidFill>
                  <a:prstClr val="black"/>
                </a:solidFill>
              </a:rPr>
              <a:t> </a:t>
            </a:r>
            <a:endParaRPr lang="en-US" altLang="en-US" sz="1300">
              <a:solidFill>
                <a:srgbClr val="000000"/>
              </a:solidFill>
              <a:latin typeface="Arial" pitchFamily="34" charset="0"/>
            </a:endParaRPr>
          </a:p>
        </p:txBody>
      </p:sp>
      <p:sp>
        <p:nvSpPr>
          <p:cNvPr id="542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435F6487-5CD1-4BB4-881C-CBB50DC99A29}" type="slidenum">
              <a:rPr lang="en-US" altLang="en-US" sz="1200">
                <a:solidFill>
                  <a:srgbClr val="898989"/>
                </a:solidFill>
              </a:rPr>
              <a:pPr>
                <a:spcBef>
                  <a:spcPct val="0"/>
                </a:spcBef>
                <a:buFontTx/>
                <a:buNone/>
              </a:pPr>
              <a:t>45</a:t>
            </a:fld>
            <a:endParaRPr lang="en-US" altLang="en-US" sz="1200">
              <a:solidFill>
                <a:srgbClr val="898989"/>
              </a:solidFill>
            </a:endParaRPr>
          </a:p>
        </p:txBody>
      </p:sp>
      <p:pic>
        <p:nvPicPr>
          <p:cNvPr id="5427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5127625"/>
            <a:ext cx="67468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10275" y="5126038"/>
            <a:ext cx="700088"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73963" y="5127625"/>
            <a:ext cx="6858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55950" y="2784475"/>
            <a:ext cx="2138363"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2106613"/>
            <a:ext cx="15748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3713163"/>
            <a:ext cx="15938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2" name="Picture 10"/>
          <p:cNvPicPr>
            <a:picLocks noChangeAspect="1"/>
          </p:cNvPicPr>
          <p:nvPr/>
        </p:nvPicPr>
        <p:blipFill>
          <a:blip r:embed="rId9">
            <a:extLst>
              <a:ext uri="{28A0092B-C50C-407E-A947-70E740481C1C}">
                <a14:useLocalDpi xmlns:a14="http://schemas.microsoft.com/office/drawing/2010/main" val="0"/>
              </a:ext>
            </a:extLst>
          </a:blip>
          <a:srcRect l="36690" r="35292"/>
          <a:stretch>
            <a:fillRect/>
          </a:stretch>
        </p:blipFill>
        <p:spPr bwMode="auto">
          <a:xfrm>
            <a:off x="1050925" y="2784475"/>
            <a:ext cx="963613" cy="175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a:cxnSpLocks noChangeShapeType="1"/>
          </p:cNvCxnSpPr>
          <p:nvPr/>
        </p:nvCxnSpPr>
        <p:spPr bwMode="auto">
          <a:xfrm>
            <a:off x="2076450" y="3713163"/>
            <a:ext cx="752475" cy="0"/>
          </a:xfrm>
          <a:prstGeom prst="straightConnector1">
            <a:avLst/>
          </a:prstGeom>
          <a:noFill/>
          <a:ln w="38100">
            <a:solidFill>
              <a:schemeClr val="accent2"/>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1756" name="TextBox 11"/>
          <p:cNvSpPr txBox="1">
            <a:spLocks noChangeArrowheads="1"/>
          </p:cNvSpPr>
          <p:nvPr/>
        </p:nvSpPr>
        <p:spPr bwMode="auto">
          <a:xfrm>
            <a:off x="2325688" y="3408363"/>
            <a:ext cx="290512"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eaLnBrk="0" hangingPunct="0">
              <a:lnSpc>
                <a:spcPct val="100000"/>
              </a:lnSpc>
              <a:spcBef>
                <a:spcPct val="0"/>
              </a:spcBef>
              <a:buFontTx/>
              <a:buNone/>
              <a:defRPr/>
            </a:pPr>
            <a:r>
              <a:rPr lang="en-US" altLang="en-US" sz="1350" b="1" smtClean="0">
                <a:solidFill>
                  <a:prstClr val="black"/>
                </a:solidFill>
                <a:latin typeface="Arial" charset="0"/>
                <a:ea typeface="Arial" charset="0"/>
                <a:cs typeface="Arial" charset="0"/>
              </a:rPr>
              <a:t>?</a:t>
            </a:r>
          </a:p>
        </p:txBody>
      </p:sp>
    </p:spTree>
    <p:extLst>
      <p:ext uri="{BB962C8B-B14F-4D97-AF65-F5344CB8AC3E}">
        <p14:creationId xmlns:p14="http://schemas.microsoft.com/office/powerpoint/2010/main" val="11404192"/>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628650" y="1041400"/>
            <a:ext cx="7886700" cy="993775"/>
          </a:xfrm>
        </p:spPr>
        <p:txBody>
          <a:bodyPr/>
          <a:lstStyle/>
          <a:p>
            <a:pPr>
              <a:defRPr/>
            </a:pPr>
            <a:r>
              <a:rPr lang="en-US" altLang="en-US" sz="2475" b="1">
                <a:cs typeface="ＭＳ Ｐゴシック" charset="0"/>
              </a:rPr>
              <a:t>Liver pyruvate kinase (L-PYK): predict the effects of missense mutations on kinase activity and allosteric regulation</a:t>
            </a:r>
          </a:p>
        </p:txBody>
      </p:sp>
      <p:sp>
        <p:nvSpPr>
          <p:cNvPr id="56322" name="Text Box 31"/>
          <p:cNvSpPr txBox="1">
            <a:spLocks noChangeArrowheads="1"/>
          </p:cNvSpPr>
          <p:nvPr/>
        </p:nvSpPr>
        <p:spPr bwMode="auto">
          <a:xfrm>
            <a:off x="1135063" y="5707063"/>
            <a:ext cx="560070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300">
                <a:solidFill>
                  <a:srgbClr val="000000"/>
                </a:solidFill>
                <a:latin typeface="Arial" pitchFamily="34" charset="0"/>
              </a:rPr>
              <a:t>Dataset provided by </a:t>
            </a:r>
            <a:r>
              <a:rPr lang="en-US" altLang="en-US" sz="1300">
                <a:solidFill>
                  <a:prstClr val="black"/>
                </a:solidFill>
                <a:latin typeface="Arial" pitchFamily="34" charset="0"/>
              </a:rPr>
              <a:t>Aron Fenton, University of Kansas Medical Center</a:t>
            </a:r>
            <a:endParaRPr lang="en-US" altLang="en-US" sz="1300">
              <a:solidFill>
                <a:srgbClr val="000000"/>
              </a:solidFill>
              <a:latin typeface="Arial" pitchFamily="34" charset="0"/>
            </a:endParaRPr>
          </a:p>
        </p:txBody>
      </p:sp>
      <p:sp>
        <p:nvSpPr>
          <p:cNvPr id="5632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E010E7D3-0D25-42E3-B2FD-870110B6E7DA}" type="slidenum">
              <a:rPr lang="en-US" altLang="en-US" sz="1200">
                <a:solidFill>
                  <a:srgbClr val="898989"/>
                </a:solidFill>
              </a:rPr>
              <a:pPr>
                <a:spcBef>
                  <a:spcPct val="0"/>
                </a:spcBef>
                <a:buFontTx/>
                <a:buNone/>
              </a:pPr>
              <a:t>46</a:t>
            </a:fld>
            <a:endParaRPr lang="en-US" altLang="en-US" sz="1200">
              <a:solidFill>
                <a:srgbClr val="898989"/>
              </a:solidFill>
            </a:endParaRPr>
          </a:p>
        </p:txBody>
      </p:sp>
      <p:pic>
        <p:nvPicPr>
          <p:cNvPr id="5632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70713" y="5165725"/>
            <a:ext cx="733425"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2888" y="1978025"/>
            <a:ext cx="26035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33725" y="1917700"/>
            <a:ext cx="2147888"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3535363"/>
            <a:ext cx="2119313"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5996946"/>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idx="4294967295"/>
          </p:nvPr>
        </p:nvSpPr>
        <p:spPr>
          <a:xfrm>
            <a:off x="628650" y="1041400"/>
            <a:ext cx="7886700" cy="993775"/>
          </a:xfrm>
        </p:spPr>
        <p:txBody>
          <a:bodyPr/>
          <a:lstStyle/>
          <a:p>
            <a:r>
              <a:rPr lang="en-US" altLang="en-US" sz="2700" b="1" smtClean="0"/>
              <a:t>Predict patients’ clinical descriptions and pathogenic variants from gene panel sequences</a:t>
            </a:r>
          </a:p>
        </p:txBody>
      </p:sp>
      <p:sp>
        <p:nvSpPr>
          <p:cNvPr id="58370" name="Text Box 31"/>
          <p:cNvSpPr txBox="1">
            <a:spLocks noChangeArrowheads="1"/>
          </p:cNvSpPr>
          <p:nvPr/>
        </p:nvSpPr>
        <p:spPr bwMode="auto">
          <a:xfrm>
            <a:off x="257175" y="5567363"/>
            <a:ext cx="5405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200">
                <a:solidFill>
                  <a:srgbClr val="000000"/>
                </a:solidFill>
                <a:latin typeface="Arial" pitchFamily="34" charset="0"/>
              </a:rPr>
              <a:t>Dataset provided by Bethany Buckley, </a:t>
            </a:r>
            <a:r>
              <a:rPr lang="en-US" altLang="en-US" sz="1200">
                <a:solidFill>
                  <a:prstClr val="black"/>
                </a:solidFill>
                <a:latin typeface="Arial" pitchFamily="34" charset="0"/>
              </a:rPr>
              <a:t>Molly Sheridan, and Garry R. Cutting, </a:t>
            </a:r>
          </a:p>
          <a:p>
            <a:pPr>
              <a:spcBef>
                <a:spcPct val="0"/>
              </a:spcBef>
              <a:buFontTx/>
              <a:buNone/>
            </a:pPr>
            <a:r>
              <a:rPr lang="en-US" altLang="en-US" sz="1200">
                <a:solidFill>
                  <a:prstClr val="black"/>
                </a:solidFill>
                <a:latin typeface="Arial" pitchFamily="34" charset="0"/>
              </a:rPr>
              <a:t>Johns Hopkins University</a:t>
            </a:r>
            <a:endParaRPr lang="en-US" altLang="en-US" sz="1200">
              <a:solidFill>
                <a:srgbClr val="000000"/>
              </a:solidFill>
              <a:latin typeface="Arial" pitchFamily="34" charset="0"/>
            </a:endParaRPr>
          </a:p>
        </p:txBody>
      </p:sp>
      <p:sp>
        <p:nvSpPr>
          <p:cNvPr id="5837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67F4C876-0C75-44D1-9AC2-A92E18DB6101}" type="slidenum">
              <a:rPr lang="en-US" altLang="en-US" sz="1200">
                <a:solidFill>
                  <a:srgbClr val="898989"/>
                </a:solidFill>
              </a:rPr>
              <a:pPr>
                <a:spcBef>
                  <a:spcPct val="0"/>
                </a:spcBef>
                <a:buFontTx/>
                <a:buNone/>
              </a:pPr>
              <a:t>47</a:t>
            </a:fld>
            <a:endParaRPr lang="en-US" altLang="en-US" sz="1200">
              <a:solidFill>
                <a:srgbClr val="898989"/>
              </a:solidFill>
            </a:endParaRPr>
          </a:p>
        </p:txBody>
      </p:sp>
      <p:pic>
        <p:nvPicPr>
          <p:cNvPr id="58372"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3975" y="5202238"/>
            <a:ext cx="754063"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56463" y="5202238"/>
            <a:ext cx="769937"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40375" y="5203825"/>
            <a:ext cx="758825"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438" y="2398713"/>
            <a:ext cx="3203575" cy="208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12"/>
          <p:cNvPicPr>
            <a:picLocks noChangeAspect="1"/>
          </p:cNvPicPr>
          <p:nvPr/>
        </p:nvPicPr>
        <p:blipFill>
          <a:blip r:embed="rId7">
            <a:extLst>
              <a:ext uri="{28A0092B-C50C-407E-A947-70E740481C1C}">
                <a14:useLocalDpi xmlns:a14="http://schemas.microsoft.com/office/drawing/2010/main" val="0"/>
              </a:ext>
            </a:extLst>
          </a:blip>
          <a:srcRect l="12399" t="569" r="-378" b="-569"/>
          <a:stretch>
            <a:fillRect/>
          </a:stretch>
        </p:blipFill>
        <p:spPr bwMode="auto">
          <a:xfrm>
            <a:off x="4694238" y="2398713"/>
            <a:ext cx="2486025"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7" name="TextBox 1"/>
          <p:cNvSpPr txBox="1">
            <a:spLocks noChangeArrowheads="1"/>
          </p:cNvSpPr>
          <p:nvPr/>
        </p:nvSpPr>
        <p:spPr bwMode="auto">
          <a:xfrm>
            <a:off x="5064125" y="4327525"/>
            <a:ext cx="1993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eaLnBrk="0" hangingPunct="0">
              <a:spcBef>
                <a:spcPct val="0"/>
              </a:spcBef>
              <a:buFontTx/>
              <a:buNone/>
            </a:pPr>
            <a:r>
              <a:rPr lang="en-US" altLang="en-US" sz="1200">
                <a:solidFill>
                  <a:prstClr val="black"/>
                </a:solidFill>
                <a:latin typeface="Arial" pitchFamily="34" charset="0"/>
              </a:rPr>
              <a:t>Child with Cystic Fibrosis </a:t>
            </a:r>
          </a:p>
        </p:txBody>
      </p:sp>
    </p:spTree>
    <p:extLst>
      <p:ext uri="{BB962C8B-B14F-4D97-AF65-F5344CB8AC3E}">
        <p14:creationId xmlns:p14="http://schemas.microsoft.com/office/powerpoint/2010/main" val="3864019976"/>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a:xfrm>
            <a:off x="628650" y="1025525"/>
            <a:ext cx="7886700" cy="993775"/>
          </a:xfrm>
        </p:spPr>
        <p:txBody>
          <a:bodyPr/>
          <a:lstStyle/>
          <a:p>
            <a:r>
              <a:rPr lang="en-US" altLang="en-US" sz="2700" b="1" smtClean="0"/>
              <a:t>SickKids clinical genomes: predict children’s clinical presentations from their genomes</a:t>
            </a:r>
          </a:p>
        </p:txBody>
      </p:sp>
      <p:sp>
        <p:nvSpPr>
          <p:cNvPr id="60418" name="Text Box 31"/>
          <p:cNvSpPr txBox="1">
            <a:spLocks noChangeArrowheads="1"/>
          </p:cNvSpPr>
          <p:nvPr/>
        </p:nvSpPr>
        <p:spPr bwMode="auto">
          <a:xfrm>
            <a:off x="257175" y="5567363"/>
            <a:ext cx="481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r>
              <a:rPr lang="en-US" altLang="en-US" sz="1200">
                <a:solidFill>
                  <a:srgbClr val="000000"/>
                </a:solidFill>
                <a:latin typeface="Arial" pitchFamily="34" charset="0"/>
              </a:rPr>
              <a:t>Dataset provided by M. Stephen Meyn and colleagues, The Hospital</a:t>
            </a:r>
          </a:p>
          <a:p>
            <a:pPr>
              <a:spcBef>
                <a:spcPct val="0"/>
              </a:spcBef>
              <a:buFontTx/>
              <a:buNone/>
            </a:pPr>
            <a:r>
              <a:rPr lang="en-US" altLang="en-US" sz="1200">
                <a:solidFill>
                  <a:srgbClr val="000000"/>
                </a:solidFill>
                <a:latin typeface="Arial" pitchFamily="34" charset="0"/>
              </a:rPr>
              <a:t>for Sick Children, </a:t>
            </a:r>
            <a:r>
              <a:rPr lang="en-US" altLang="en-US" sz="1200">
                <a:solidFill>
                  <a:prstClr val="black"/>
                </a:solidFill>
                <a:latin typeface="Arial" pitchFamily="34" charset="0"/>
              </a:rPr>
              <a:t>Toronto</a:t>
            </a:r>
          </a:p>
        </p:txBody>
      </p:sp>
      <p:sp>
        <p:nvSpPr>
          <p:cNvPr id="60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MS PGothic" pitchFamily="34" charset="-128"/>
                <a:cs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FontTx/>
              <a:buNone/>
            </a:pPr>
            <a:fld id="{935A69A9-9F44-4C68-AB87-D20A06A023EA}" type="slidenum">
              <a:rPr lang="en-US" altLang="en-US" sz="1200">
                <a:solidFill>
                  <a:srgbClr val="898989"/>
                </a:solidFill>
              </a:rPr>
              <a:pPr>
                <a:spcBef>
                  <a:spcPct val="0"/>
                </a:spcBef>
                <a:buFontTx/>
                <a:buNone/>
              </a:pPr>
              <a:t>48</a:t>
            </a:fld>
            <a:endParaRPr lang="en-US" altLang="en-US" sz="1200">
              <a:solidFill>
                <a:srgbClr val="898989"/>
              </a:solidFill>
            </a:endParaRPr>
          </a:p>
        </p:txBody>
      </p:sp>
      <p:pic>
        <p:nvPicPr>
          <p:cNvPr id="6042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398713"/>
            <a:ext cx="38481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1788" y="2608263"/>
            <a:ext cx="2644775"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75350" y="5008563"/>
            <a:ext cx="1512888"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945571"/>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z="8000" b="1" dirty="0" smtClean="0"/>
              <a:t/>
            </a:r>
            <a:br>
              <a:rPr lang="en-US" altLang="en-US" sz="8000" b="1" dirty="0" smtClean="0"/>
            </a:br>
            <a:r>
              <a:rPr lang="en-US" altLang="en-US" sz="8000" b="1" dirty="0" smtClean="0"/>
              <a:t>Commence</a:t>
            </a:r>
          </a:p>
        </p:txBody>
      </p:sp>
      <p:pic>
        <p:nvPicPr>
          <p:cNvPr id="4" name="Picture 2" descr="Z WindUps Slider Lar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7479" y="2194875"/>
            <a:ext cx="3428683" cy="3428683"/>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a:t>
            </a:r>
            <a:r>
              <a:rPr lang="en-US" altLang="en-US" dirty="0" smtClean="0">
                <a:solidFill>
                  <a:srgbClr val="000000"/>
                </a:solidFill>
                <a:latin typeface="Arial" pitchFamily="34" charset="0"/>
                <a:ea typeface="+mn-ea"/>
              </a:rPr>
              <a:t>4</a:t>
            </a:r>
            <a:endParaRPr lang="en-US" altLang="en-US" dirty="0">
              <a:solidFill>
                <a:srgbClr val="000000"/>
              </a:solidFill>
              <a:latin typeface="Arial" pitchFamily="34" charset="0"/>
              <a:ea typeface="+mn-ea"/>
            </a:endParaRPr>
          </a:p>
        </p:txBody>
      </p:sp>
      <p:sp>
        <p:nvSpPr>
          <p:cNvPr id="6"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smtClean="0">
                <a:solidFill>
                  <a:srgbClr val="000000"/>
                </a:solidFill>
                <a:latin typeface="Arial" pitchFamily="34" charset="0"/>
                <a:ea typeface="+mn-ea"/>
              </a:rPr>
              <a:t>Steven E. Brenner</a:t>
            </a:r>
            <a:endParaRPr lang="en-US" altLang="en-US" dirty="0">
              <a:solidFill>
                <a:srgbClr val="000000"/>
              </a:solidFill>
              <a:latin typeface="Arial" pitchFamily="34" charset="0"/>
              <a:ea typeface="+mn-ea"/>
            </a:endParaRP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13180624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3056"/>
            <a:ext cx="8229600" cy="1143000"/>
          </a:xfrm>
        </p:spPr>
        <p:txBody>
          <a:bodyPr/>
          <a:lstStyle/>
          <a:p>
            <a:r>
              <a:rPr lang="en-US" dirty="0" smtClean="0">
                <a:solidFill>
                  <a:srgbClr val="FF0000"/>
                </a:solidFill>
              </a:rPr>
              <a:t>OLD slides follow</a:t>
            </a:r>
            <a:endParaRPr lang="en-US" dirty="0">
              <a:solidFill>
                <a:srgbClr val="FF0000"/>
              </a:solidFill>
            </a:endParaRP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0960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446088" y="211138"/>
            <a:ext cx="8345487"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600" b="1"/>
              <a:t>CAGI 2011 Predictors: </a:t>
            </a:r>
            <a:r>
              <a:rPr lang="en-US" altLang="en-US" sz="1600"/>
              <a:t>Allison Abad, Ivan Adzhubey, Yesim Aydin Son, Benjamin Bachman, Violeta Beleva-Guthrie, Bonnie Berger, Brady Bernard, Yana Bromberg, Chen Cao, Rita Casadio, Yun-Ching Chen, Melissa Cline, Andrea Corredor, Greet De Baets, Mark Diekhans, Rezarta Islamaj Dogan, Andrea Eakin, Anna Flynn, Zaneta Franklin, Manuel Giollo, Nina Gonzaludo, Ramin Homayouni, Raghavendra Hosur, Cheng Lai Victor Huang, Sohyun Hwang, Daniel Jordan, Rachel Karchin, Panagiotis Katsonis, Eiru Kim, Jack Kirsch, Pui-Yan Kwok, Ernest Lam, Insuk Lee, Emanuela Leonardi, Biao Li, Olivier Lichtarge, Chiao-Feng Lin, Angel Mak, David Masica, Zev Medoff, Steve Mount, Noushin Niknafs, Yanay Ofran, Ayodeji Olatubosun, Jian Peng, Lipika Ray, Frederic Rousseau, Joost Schymkowitz, George Shackelford, Maxim Shatsky, Jung Eun Shim, Junha Shin, Ilya Shmulevich, Brad Silver, Nathan Stitziel, Andrew Su, Paul Tang, Nuttinee Teerakulkittipong, Janita Thusberg, Silvio Tosatto, Yemliha Tuncel, Tychele Turner, Ron Unger, Gurkan Ustunkar, Jouni Valiaho, Joost Van Durme, Mauno Vihinen, Xinyuan Wang, Li-San Wang, Chunlei Wu, Lijing Xu, Yizhou Yin, Chen-Shin Yu</a:t>
            </a:r>
          </a:p>
        </p:txBody>
      </p:sp>
      <p:sp>
        <p:nvSpPr>
          <p:cNvPr id="10243" name="Rectangle 1"/>
          <p:cNvSpPr>
            <a:spLocks noChangeArrowheads="1"/>
          </p:cNvSpPr>
          <p:nvPr/>
        </p:nvSpPr>
        <p:spPr bwMode="auto">
          <a:xfrm>
            <a:off x="446088" y="3506788"/>
            <a:ext cx="8345487"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600" b="1"/>
              <a:t>CAGI 2012/2013 Predictors: </a:t>
            </a:r>
            <a:r>
              <a:rPr lang="en-US" altLang="en-US" sz="1600"/>
              <a:t>Benjamin Bachman, Brady Bernard, Marcus Breese, Yana Bromberg, Chen Cao, Emidio Capriotti, Rita Casadio, Shann-Ching Chen, Chien-Yuan Chen, Chien-Yuan Chen, Carla Davis, Roland Dunbrack, Carlo Ferrari, Adam Frankish, Manuel Giollo, Nina Gonzaludo, Julian Gough, Jen Harrow, Tadashi Imanishi, Yuxiang Jiang, Panagiotis Katsonis, Dongsup Kim, Michael Kleyman, Emanuela Leonardi, Jun Li, Biao Li, Olivier Lichtarge, Chiao-Feng Lin, Rhonald Lua, Angel Mak, David Masica, Zev Medoff, Sean Mooney, Matthew Mort, John Moult, Steve Mount, Eliseos Mucaki, Jonathan Mudge, Katsuhiko Murakami, Yoko Nagai, Abhishek Niroula, Yanay Ofran, Kymberleigh Pagel, Nathaniel Pearson, Vikas Pejaver, Alexandra Piryatinska, Catherine Plotts, Aliz Rao, Lipika Ray, Graham Ritchie, Aharon Rodie, Peter Rogan, Mary Same, Jana Marie Schwarz, Nuttinee Teerakulkittipong, Janita Thusberg, Silvio Tosatto, Ron Unger, Jouni Väliaho, Mauno Vihinen, Mary Wahl, Qiong Wei, Yuedong Yang, Christopher Yates, Yizhou Yin, Chen-Hsin Yu, Maya Zuhl, 7 anonymous predictors</a:t>
            </a: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defRPr/>
            </a:pPr>
            <a:r>
              <a:rPr lang="en-US" b="1" dirty="0" smtClean="0">
                <a:solidFill>
                  <a:srgbClr val="0000FF"/>
                </a:solidFill>
              </a:rPr>
              <a:t>Moving CAGI further towards clinical relevance</a:t>
            </a:r>
            <a:endParaRPr lang="en-US" b="1" dirty="0">
              <a:solidFill>
                <a:srgbClr val="0000FF"/>
              </a:solidFill>
            </a:endParaRPr>
          </a:p>
        </p:txBody>
      </p:sp>
      <p:sp>
        <p:nvSpPr>
          <p:cNvPr id="5" name="Vertical Text Placeholder 4"/>
          <p:cNvSpPr>
            <a:spLocks noGrp="1"/>
          </p:cNvSpPr>
          <p:nvPr>
            <p:ph idx="1"/>
          </p:nvPr>
        </p:nvSpPr>
        <p:spPr/>
        <p:txBody>
          <a:bodyPr>
            <a:normAutofit fontScale="70000" lnSpcReduction="20000"/>
          </a:bodyPr>
          <a:lstStyle/>
          <a:p>
            <a:pPr marL="0" indent="0">
              <a:buFont typeface="Arial" pitchFamily="34" charset="0"/>
              <a:buNone/>
              <a:defRPr/>
            </a:pPr>
            <a:r>
              <a:rPr lang="en-US" sz="3100" dirty="0" smtClean="0">
                <a:solidFill>
                  <a:srgbClr val="0000FF"/>
                </a:solidFill>
                <a:latin typeface="Arial"/>
              </a:rPr>
              <a:t>What are the clinical problems where computational methods of genome interpretation are relevant?</a:t>
            </a:r>
          </a:p>
          <a:p>
            <a:pPr>
              <a:defRPr/>
            </a:pPr>
            <a:endParaRPr lang="en-US" sz="3100" dirty="0">
              <a:solidFill>
                <a:srgbClr val="0000FF"/>
              </a:solidFill>
              <a:latin typeface="Arial"/>
            </a:endParaRPr>
          </a:p>
          <a:p>
            <a:pPr>
              <a:defRPr/>
            </a:pPr>
            <a:r>
              <a:rPr lang="en-US" sz="3100" dirty="0" smtClean="0">
                <a:solidFill>
                  <a:srgbClr val="0000FF"/>
                </a:solidFill>
                <a:latin typeface="Arial"/>
              </a:rPr>
              <a:t>Cancer: assessing risk and prognosis to assist in deciding prophylactic action.</a:t>
            </a:r>
            <a:r>
              <a:rPr lang="en-US" sz="3100" dirty="0">
                <a:solidFill>
                  <a:srgbClr val="0000FF"/>
                </a:solidFill>
                <a:latin typeface="Arial"/>
              </a:rPr>
              <a:t> </a:t>
            </a:r>
          </a:p>
          <a:p>
            <a:pPr>
              <a:defRPr/>
            </a:pPr>
            <a:endParaRPr lang="en-US" sz="3100" dirty="0" smtClean="0">
              <a:solidFill>
                <a:srgbClr val="0000FF"/>
              </a:solidFill>
              <a:latin typeface="Arial"/>
            </a:endParaRPr>
          </a:p>
          <a:p>
            <a:pPr>
              <a:defRPr/>
            </a:pPr>
            <a:r>
              <a:rPr lang="en-US" sz="3100" dirty="0" smtClean="0">
                <a:solidFill>
                  <a:srgbClr val="0000FF"/>
                </a:solidFill>
                <a:latin typeface="Arial"/>
              </a:rPr>
              <a:t>Cancer: What genes in an individual genes are affected by somatic changes, and so what drug regimes are most appropriate?</a:t>
            </a:r>
          </a:p>
          <a:p>
            <a:pPr>
              <a:defRPr/>
            </a:pPr>
            <a:endParaRPr lang="en-US" sz="3100" dirty="0">
              <a:solidFill>
                <a:srgbClr val="0000FF"/>
              </a:solidFill>
              <a:latin typeface="Arial"/>
            </a:endParaRPr>
          </a:p>
          <a:p>
            <a:pPr>
              <a:defRPr/>
            </a:pPr>
            <a:r>
              <a:rPr lang="en-US" sz="3100" dirty="0" err="1" smtClean="0">
                <a:solidFill>
                  <a:srgbClr val="0000FF"/>
                </a:solidFill>
                <a:latin typeface="Arial"/>
              </a:rPr>
              <a:t>Mendelian</a:t>
            </a:r>
            <a:r>
              <a:rPr lang="en-US" sz="3100" dirty="0" smtClean="0">
                <a:solidFill>
                  <a:srgbClr val="0000FF"/>
                </a:solidFill>
                <a:latin typeface="Arial"/>
              </a:rPr>
              <a:t> disease: can the causative mutations be found?</a:t>
            </a:r>
          </a:p>
          <a:p>
            <a:pPr>
              <a:defRPr/>
            </a:pPr>
            <a:endParaRPr lang="en-US" sz="3100" dirty="0" smtClean="0">
              <a:solidFill>
                <a:srgbClr val="0000FF"/>
              </a:solidFill>
              <a:latin typeface="Arial"/>
            </a:endParaRPr>
          </a:p>
          <a:p>
            <a:pPr>
              <a:defRPr/>
            </a:pPr>
            <a:r>
              <a:rPr lang="en-US" sz="3100" dirty="0" smtClean="0">
                <a:solidFill>
                  <a:srgbClr val="0000FF"/>
                </a:solidFill>
                <a:latin typeface="Arial"/>
              </a:rPr>
              <a:t>Complex trait disease: can potential new therapeutic strategies be derived?</a:t>
            </a:r>
            <a:r>
              <a:rPr lang="en-US" sz="3100" dirty="0">
                <a:solidFill>
                  <a:srgbClr val="0000FF"/>
                </a:solidFill>
                <a:latin typeface="Arial"/>
              </a:rPr>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r>
              <a:rPr lang="en-US" altLang="en-US" b="1" smtClean="0">
                <a:solidFill>
                  <a:srgbClr val="0000FF"/>
                </a:solidFill>
              </a:rPr>
              <a:t>Cancer Mutations</a:t>
            </a:r>
          </a:p>
        </p:txBody>
      </p:sp>
      <p:sp>
        <p:nvSpPr>
          <p:cNvPr id="5" name="Vertical Text Placeholder 4"/>
          <p:cNvSpPr>
            <a:spLocks noGrp="1"/>
          </p:cNvSpPr>
          <p:nvPr>
            <p:ph idx="1"/>
          </p:nvPr>
        </p:nvSpPr>
        <p:spPr/>
        <p:txBody>
          <a:bodyPr>
            <a:noAutofit/>
          </a:bodyPr>
          <a:lstStyle/>
          <a:p>
            <a:pPr marL="0" indent="0">
              <a:buFont typeface="Arial" pitchFamily="34" charset="0"/>
              <a:buNone/>
              <a:defRPr/>
            </a:pPr>
            <a:r>
              <a:rPr lang="en-US" sz="2400" b="1" dirty="0" smtClean="0">
                <a:solidFill>
                  <a:srgbClr val="0000FF"/>
                </a:solidFill>
                <a:latin typeface="Arial"/>
              </a:rPr>
              <a:t>MRN:  </a:t>
            </a:r>
            <a:r>
              <a:rPr lang="en-US" sz="2400" i="1" dirty="0" smtClean="0">
                <a:solidFill>
                  <a:srgbClr val="0000FF"/>
                </a:solidFill>
                <a:latin typeface="Arial"/>
              </a:rPr>
              <a:t>12 groups </a:t>
            </a:r>
            <a:endParaRPr lang="en-US" sz="2400" b="1" dirty="0" smtClean="0">
              <a:solidFill>
                <a:srgbClr val="0000FF"/>
              </a:solidFill>
              <a:latin typeface="Arial"/>
            </a:endParaRPr>
          </a:p>
          <a:p>
            <a:pPr>
              <a:defRPr/>
            </a:pPr>
            <a:r>
              <a:rPr lang="en-US" sz="2400" dirty="0" smtClean="0">
                <a:solidFill>
                  <a:srgbClr val="0000FF"/>
                </a:solidFill>
                <a:latin typeface="Arial"/>
              </a:rPr>
              <a:t>Mutations contributing to cancer via DNA repair. </a:t>
            </a:r>
          </a:p>
          <a:p>
            <a:pPr>
              <a:defRPr/>
            </a:pPr>
            <a:r>
              <a:rPr lang="en-US" sz="2400" dirty="0" smtClean="0">
                <a:solidFill>
                  <a:srgbClr val="0000FF"/>
                </a:solidFill>
                <a:latin typeface="Arial"/>
              </a:rPr>
              <a:t>Two ‘intermediate susceptibly genes’, part of the same complex as the 2011 challenge with RAD50.</a:t>
            </a:r>
          </a:p>
          <a:p>
            <a:pPr>
              <a:defRPr/>
            </a:pPr>
            <a:r>
              <a:rPr lang="en-US" sz="2400" dirty="0" smtClean="0">
                <a:solidFill>
                  <a:srgbClr val="0000FF"/>
                </a:solidFill>
                <a:latin typeface="Arial"/>
              </a:rPr>
              <a:t>The gap between calling impact on biochemical  function of a domain, and relevance  to cancer.</a:t>
            </a:r>
          </a:p>
          <a:p>
            <a:pPr>
              <a:defRPr/>
            </a:pPr>
            <a:endParaRPr lang="en-US" sz="2400" dirty="0" smtClean="0">
              <a:solidFill>
                <a:srgbClr val="0000FF"/>
              </a:solidFill>
              <a:latin typeface="Arial"/>
            </a:endParaRPr>
          </a:p>
          <a:p>
            <a:pPr marL="0" indent="0">
              <a:buFont typeface="Arial" pitchFamily="34" charset="0"/>
              <a:buNone/>
              <a:defRPr/>
            </a:pPr>
            <a:r>
              <a:rPr lang="en-US" sz="2400" b="1" dirty="0" smtClean="0">
                <a:solidFill>
                  <a:srgbClr val="0000FF"/>
                </a:solidFill>
                <a:latin typeface="Arial"/>
              </a:rPr>
              <a:t>P16: </a:t>
            </a:r>
            <a:r>
              <a:rPr lang="en-US" sz="2400" i="1" dirty="0" smtClean="0">
                <a:solidFill>
                  <a:srgbClr val="0000FF"/>
                </a:solidFill>
                <a:latin typeface="Arial"/>
              </a:rPr>
              <a:t>9 groups</a:t>
            </a:r>
            <a:endParaRPr lang="en-US" sz="2400" b="1" dirty="0" smtClean="0">
              <a:solidFill>
                <a:srgbClr val="0000FF"/>
              </a:solidFill>
              <a:latin typeface="Arial"/>
            </a:endParaRPr>
          </a:p>
          <a:p>
            <a:pPr>
              <a:defRPr/>
            </a:pPr>
            <a:r>
              <a:rPr lang="en-US" sz="2400" dirty="0" smtClean="0">
                <a:solidFill>
                  <a:srgbClr val="0000FF"/>
                </a:solidFill>
                <a:latin typeface="Arial"/>
              </a:rPr>
              <a:t>Mutations found in cancer, assayed for cell growth effects.  </a:t>
            </a:r>
          </a:p>
          <a:p>
            <a:pPr>
              <a:defRPr/>
            </a:pPr>
            <a:r>
              <a:rPr lang="en-US" sz="2400" dirty="0" smtClean="0">
                <a:solidFill>
                  <a:srgbClr val="0000FF"/>
                </a:solidFill>
                <a:latin typeface="Arial"/>
              </a:rPr>
              <a:t>A small protein with structure – does that help? </a:t>
            </a:r>
            <a:endParaRPr lang="en-US" sz="2400" dirty="0" smtClean="0">
              <a:latin typeface="Aria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p:txBody>
          <a:bodyPr/>
          <a:lstStyle/>
          <a:p>
            <a:r>
              <a:rPr lang="en-US" altLang="en-US" b="1" smtClean="0">
                <a:solidFill>
                  <a:srgbClr val="0000FF"/>
                </a:solidFill>
              </a:rPr>
              <a:t>Cancer Mutations (2)</a:t>
            </a:r>
          </a:p>
        </p:txBody>
      </p:sp>
      <p:sp>
        <p:nvSpPr>
          <p:cNvPr id="5" name="Vertical Text Placeholder 4"/>
          <p:cNvSpPr>
            <a:spLocks noGrp="1"/>
          </p:cNvSpPr>
          <p:nvPr>
            <p:ph idx="1"/>
          </p:nvPr>
        </p:nvSpPr>
        <p:spPr>
          <a:xfrm>
            <a:off x="457200" y="1624013"/>
            <a:ext cx="8229600" cy="4799012"/>
          </a:xfrm>
        </p:spPr>
        <p:txBody>
          <a:bodyPr>
            <a:noAutofit/>
          </a:bodyPr>
          <a:lstStyle/>
          <a:p>
            <a:pPr marL="0" indent="0">
              <a:buFont typeface="Arial" pitchFamily="34" charset="0"/>
              <a:buNone/>
              <a:defRPr/>
            </a:pPr>
            <a:r>
              <a:rPr lang="en-US" sz="2400" b="1" dirty="0" smtClean="0">
                <a:solidFill>
                  <a:srgbClr val="0000FF"/>
                </a:solidFill>
                <a:latin typeface="Arial"/>
              </a:rPr>
              <a:t>BRCA 1 and 2:  </a:t>
            </a:r>
            <a:r>
              <a:rPr lang="en-US" sz="2400" i="1" dirty="0">
                <a:solidFill>
                  <a:srgbClr val="0000FF"/>
                </a:solidFill>
                <a:latin typeface="Arial"/>
              </a:rPr>
              <a:t>6</a:t>
            </a:r>
            <a:r>
              <a:rPr lang="en-US" sz="2400" i="1" dirty="0" smtClean="0">
                <a:solidFill>
                  <a:srgbClr val="0000FF"/>
                </a:solidFill>
                <a:latin typeface="Arial"/>
              </a:rPr>
              <a:t> groups </a:t>
            </a:r>
            <a:endParaRPr lang="en-US" sz="2400" b="1" dirty="0" smtClean="0">
              <a:solidFill>
                <a:srgbClr val="0000FF"/>
              </a:solidFill>
              <a:latin typeface="Arial"/>
            </a:endParaRPr>
          </a:p>
          <a:p>
            <a:pPr>
              <a:defRPr/>
            </a:pPr>
            <a:r>
              <a:rPr lang="en-US" sz="2400" dirty="0" smtClean="0">
                <a:solidFill>
                  <a:srgbClr val="0000FF"/>
                </a:solidFill>
                <a:latin typeface="Arial"/>
              </a:rPr>
              <a:t>Mutations in classical breast cancer genes.</a:t>
            </a:r>
          </a:p>
          <a:p>
            <a:pPr>
              <a:defRPr/>
            </a:pPr>
            <a:r>
              <a:rPr lang="en-US" sz="2400" dirty="0" smtClean="0">
                <a:solidFill>
                  <a:srgbClr val="0000FF"/>
                </a:solidFill>
                <a:latin typeface="Arial"/>
              </a:rPr>
              <a:t>Predictions compared with information from the Myriad database. </a:t>
            </a:r>
          </a:p>
          <a:p>
            <a:pPr>
              <a:defRPr/>
            </a:pPr>
            <a:r>
              <a:rPr lang="en-US" sz="2400" dirty="0" smtClean="0">
                <a:solidFill>
                  <a:srgbClr val="0000FF"/>
                </a:solidFill>
                <a:latin typeface="Arial"/>
              </a:rPr>
              <a:t>Can computational methods extend the set of mutations to which risk can be assigned?</a:t>
            </a:r>
          </a:p>
          <a:p>
            <a:pPr>
              <a:defRPr/>
            </a:pPr>
            <a:endParaRPr lang="en-US" sz="2400" dirty="0">
              <a:solidFill>
                <a:srgbClr val="0000FF"/>
              </a:solidFill>
              <a:latin typeface="Arial"/>
            </a:endParaRPr>
          </a:p>
          <a:p>
            <a:pPr marL="0" indent="0">
              <a:buFont typeface="Arial" pitchFamily="34" charset="0"/>
              <a:buNone/>
              <a:defRPr/>
            </a:pPr>
            <a:r>
              <a:rPr lang="en-US" sz="2400" b="1" dirty="0" smtClean="0">
                <a:solidFill>
                  <a:srgbClr val="0000FF"/>
                </a:solidFill>
                <a:latin typeface="Arial"/>
              </a:rPr>
              <a:t>Cancer discussion</a:t>
            </a:r>
            <a:r>
              <a:rPr lang="en-US" sz="2400" i="1" dirty="0" smtClean="0">
                <a:solidFill>
                  <a:srgbClr val="0000FF"/>
                </a:solidFill>
                <a:latin typeface="Arial"/>
              </a:rPr>
              <a:t> </a:t>
            </a:r>
            <a:endParaRPr lang="en-US" sz="2400" b="1" dirty="0">
              <a:solidFill>
                <a:srgbClr val="0000FF"/>
              </a:solidFill>
              <a:latin typeface="Arial"/>
            </a:endParaRPr>
          </a:p>
          <a:p>
            <a:pPr>
              <a:defRPr/>
            </a:pPr>
            <a:r>
              <a:rPr lang="en-US" sz="2400" dirty="0" smtClean="0">
                <a:solidFill>
                  <a:srgbClr val="0000FF"/>
                </a:solidFill>
                <a:latin typeface="Arial"/>
              </a:rPr>
              <a:t>How well do the methods work?</a:t>
            </a:r>
          </a:p>
          <a:p>
            <a:pPr>
              <a:defRPr/>
            </a:pPr>
            <a:r>
              <a:rPr lang="en-US" sz="2400" dirty="0" smtClean="0">
                <a:solidFill>
                  <a:srgbClr val="0000FF"/>
                </a:solidFill>
                <a:latin typeface="Arial"/>
              </a:rPr>
              <a:t>How useful for clinical applications?</a:t>
            </a:r>
          </a:p>
          <a:p>
            <a:pPr>
              <a:defRPr/>
            </a:pPr>
            <a:r>
              <a:rPr lang="en-US" sz="2400" dirty="0" smtClean="0">
                <a:solidFill>
                  <a:srgbClr val="0000FF"/>
                </a:solidFill>
                <a:latin typeface="Arial"/>
              </a:rPr>
              <a:t>What do we need to do in future CAGIs? </a:t>
            </a:r>
            <a:endParaRPr lang="en-US" sz="2400" dirty="0">
              <a:solidFill>
                <a:srgbClr val="0000FF"/>
              </a:solidFill>
              <a:latin typeface="Aria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p:txBody>
          <a:bodyPr/>
          <a:lstStyle/>
          <a:p>
            <a:r>
              <a:rPr lang="en-US" altLang="en-US" b="1" smtClean="0">
                <a:solidFill>
                  <a:srgbClr val="0000FF"/>
                </a:solidFill>
              </a:rPr>
              <a:t>Structure versus Evolution</a:t>
            </a:r>
          </a:p>
        </p:txBody>
      </p:sp>
      <p:sp>
        <p:nvSpPr>
          <p:cNvPr id="5" name="Vertical Text Placeholder 4"/>
          <p:cNvSpPr>
            <a:spLocks noGrp="1"/>
          </p:cNvSpPr>
          <p:nvPr>
            <p:ph idx="1"/>
          </p:nvPr>
        </p:nvSpPr>
        <p:spPr/>
        <p:txBody>
          <a:bodyPr>
            <a:noAutofit/>
          </a:bodyPr>
          <a:lstStyle/>
          <a:p>
            <a:pPr marL="0" indent="0">
              <a:buFont typeface="Arial" pitchFamily="34" charset="0"/>
              <a:buNone/>
              <a:defRPr/>
            </a:pPr>
            <a:r>
              <a:rPr lang="en-US" sz="2400" b="1" dirty="0" smtClean="0">
                <a:solidFill>
                  <a:srgbClr val="0000FF"/>
                </a:solidFill>
                <a:latin typeface="Arial"/>
              </a:rPr>
              <a:t>Discussion:</a:t>
            </a:r>
            <a:r>
              <a:rPr lang="en-US" sz="2400" i="1" dirty="0" smtClean="0">
                <a:solidFill>
                  <a:srgbClr val="0000FF"/>
                </a:solidFill>
                <a:latin typeface="Arial"/>
              </a:rPr>
              <a:t> </a:t>
            </a:r>
            <a:endParaRPr lang="en-US" sz="2400" b="1" dirty="0" smtClean="0">
              <a:solidFill>
                <a:srgbClr val="0000FF"/>
              </a:solidFill>
              <a:latin typeface="Arial"/>
            </a:endParaRPr>
          </a:p>
          <a:p>
            <a:pPr>
              <a:defRPr/>
            </a:pPr>
            <a:r>
              <a:rPr lang="en-US" sz="2400" dirty="0" smtClean="0">
                <a:solidFill>
                  <a:srgbClr val="0000FF"/>
                </a:solidFill>
                <a:latin typeface="Arial"/>
              </a:rPr>
              <a:t>What are the strengths and weaknesses of structure and evolution based methods for missense variants in CAGI?</a:t>
            </a:r>
            <a:endParaRPr lang="en-US" sz="2400" dirty="0" smtClean="0">
              <a:latin typeface="Aria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r>
              <a:rPr lang="en-US" altLang="en-US" b="1" smtClean="0">
                <a:solidFill>
                  <a:srgbClr val="0000FF"/>
                </a:solidFill>
              </a:rPr>
              <a:t>Community Annotation - riskSNPs</a:t>
            </a:r>
          </a:p>
        </p:txBody>
      </p:sp>
      <p:sp>
        <p:nvSpPr>
          <p:cNvPr id="5" name="Vertical Text Placeholder 4"/>
          <p:cNvSpPr>
            <a:spLocks noGrp="1"/>
          </p:cNvSpPr>
          <p:nvPr>
            <p:ph idx="1"/>
          </p:nvPr>
        </p:nvSpPr>
        <p:spPr>
          <a:xfrm>
            <a:off x="457200" y="1600200"/>
            <a:ext cx="8229600" cy="4781550"/>
          </a:xfrm>
        </p:spPr>
        <p:txBody>
          <a:bodyPr>
            <a:noAutofit/>
          </a:bodyPr>
          <a:lstStyle/>
          <a:p>
            <a:pPr marL="0" indent="0">
              <a:buFont typeface="Arial" pitchFamily="34" charset="0"/>
              <a:buNone/>
              <a:defRPr/>
            </a:pPr>
            <a:r>
              <a:rPr lang="en-US" sz="2400" i="1" dirty="0" smtClean="0">
                <a:solidFill>
                  <a:srgbClr val="0000FF"/>
                </a:solidFill>
                <a:latin typeface="Arial"/>
              </a:rPr>
              <a:t>5 groups</a:t>
            </a:r>
            <a:endParaRPr lang="en-US" sz="2400" dirty="0">
              <a:solidFill>
                <a:srgbClr val="0000FF"/>
              </a:solidFill>
              <a:latin typeface="Arial"/>
            </a:endParaRPr>
          </a:p>
          <a:p>
            <a:pPr>
              <a:defRPr/>
            </a:pPr>
            <a:r>
              <a:rPr lang="en-US" sz="2400" dirty="0" smtClean="0">
                <a:solidFill>
                  <a:srgbClr val="0000FF"/>
                </a:solidFill>
                <a:latin typeface="Arial"/>
              </a:rPr>
              <a:t>Molecular mechanisms underlying risk loci for complex trait disease.</a:t>
            </a:r>
          </a:p>
          <a:p>
            <a:pPr>
              <a:defRPr/>
            </a:pPr>
            <a:r>
              <a:rPr lang="en-US" sz="2400" dirty="0" smtClean="0">
                <a:solidFill>
                  <a:srgbClr val="0000FF"/>
                </a:solidFill>
                <a:latin typeface="Arial"/>
              </a:rPr>
              <a:t>Which mechanisms contribute how much:  missense, expression, splicing.</a:t>
            </a:r>
          </a:p>
          <a:p>
            <a:pPr>
              <a:defRPr/>
            </a:pPr>
            <a:r>
              <a:rPr lang="en-US" sz="2400" dirty="0" smtClean="0">
                <a:solidFill>
                  <a:srgbClr val="0000FF"/>
                </a:solidFill>
                <a:latin typeface="Arial"/>
              </a:rPr>
              <a:t>What fraction of loci can currently have plausible mechanisms assigned?</a:t>
            </a:r>
          </a:p>
          <a:p>
            <a:pPr>
              <a:defRPr/>
            </a:pPr>
            <a:r>
              <a:rPr lang="en-US" sz="2400" dirty="0" smtClean="0">
                <a:solidFill>
                  <a:srgbClr val="0000FF"/>
                </a:solidFill>
                <a:latin typeface="Arial"/>
              </a:rPr>
              <a:t>Would you dare get an experimentalist involved on the  basis of these prediction?</a:t>
            </a:r>
          </a:p>
          <a:p>
            <a:pPr>
              <a:defRPr/>
            </a:pPr>
            <a:r>
              <a:rPr lang="en-US" sz="2400" dirty="0" smtClean="0">
                <a:solidFill>
                  <a:srgbClr val="0000FF"/>
                </a:solidFill>
                <a:latin typeface="Arial"/>
              </a:rPr>
              <a:t>Is community annotation useful?</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p:txBody>
          <a:bodyPr/>
          <a:lstStyle/>
          <a:p>
            <a:r>
              <a:rPr lang="en-US" altLang="en-US" b="1" smtClean="0">
                <a:solidFill>
                  <a:srgbClr val="0000FF"/>
                </a:solidFill>
              </a:rPr>
              <a:t>Control of splicing</a:t>
            </a:r>
          </a:p>
        </p:txBody>
      </p:sp>
      <p:sp>
        <p:nvSpPr>
          <p:cNvPr id="5" name="Vertical Text Placeholder 4"/>
          <p:cNvSpPr>
            <a:spLocks noGrp="1"/>
          </p:cNvSpPr>
          <p:nvPr>
            <p:ph idx="1"/>
          </p:nvPr>
        </p:nvSpPr>
        <p:spPr/>
        <p:txBody>
          <a:bodyPr>
            <a:normAutofit/>
          </a:bodyPr>
          <a:lstStyle/>
          <a:p>
            <a:pPr marL="0" indent="0">
              <a:buFont typeface="Arial" pitchFamily="34" charset="0"/>
              <a:buNone/>
              <a:defRPr/>
            </a:pPr>
            <a:r>
              <a:rPr lang="en-US" dirty="0" smtClean="0">
                <a:solidFill>
                  <a:srgbClr val="0000FF"/>
                </a:solidFill>
              </a:rPr>
              <a:t> 3</a:t>
            </a:r>
            <a:r>
              <a:rPr lang="en-US" i="1" dirty="0" smtClean="0">
                <a:solidFill>
                  <a:srgbClr val="0000FF"/>
                </a:solidFill>
              </a:rPr>
              <a:t> groups </a:t>
            </a:r>
          </a:p>
          <a:p>
            <a:pPr>
              <a:defRPr/>
            </a:pPr>
            <a:r>
              <a:rPr lang="en-US" dirty="0" smtClean="0">
                <a:solidFill>
                  <a:srgbClr val="0000FF"/>
                </a:solidFill>
              </a:rPr>
              <a:t>Can the effect of variants on splicing modifiers be predicted?</a:t>
            </a:r>
          </a:p>
          <a:p>
            <a:pPr>
              <a:defRPr/>
            </a:pPr>
            <a:r>
              <a:rPr lang="en-US" dirty="0" smtClean="0">
                <a:solidFill>
                  <a:srgbClr val="0000FF"/>
                </a:solidFill>
              </a:rPr>
              <a:t> Turns out to highly relevant for interpreting GWAS data.</a:t>
            </a:r>
            <a:endParaRPr lang="en-US" dirty="0">
              <a:solidFill>
                <a:srgbClr val="0000FF"/>
              </a:solidFill>
            </a:endParaRPr>
          </a:p>
          <a:p>
            <a:pPr>
              <a:defRPr/>
            </a:pPr>
            <a:endParaRPr lang="en-US" dirty="0"/>
          </a:p>
        </p:txBody>
      </p:sp>
      <p:sp>
        <p:nvSpPr>
          <p:cNvPr id="22532" name="Rectangle 5"/>
          <p:cNvSpPr>
            <a:spLocks noChangeArrowheads="1"/>
          </p:cNvSpPr>
          <p:nvPr/>
        </p:nvSpPr>
        <p:spPr bwMode="auto">
          <a:xfrm>
            <a:off x="4421188" y="3244850"/>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defRPr/>
            </a:pPr>
            <a:r>
              <a:rPr lang="en-US" b="1" dirty="0" smtClean="0">
                <a:solidFill>
                  <a:srgbClr val="0000FF"/>
                </a:solidFill>
              </a:rPr>
              <a:t>Exome data and </a:t>
            </a:r>
            <a:r>
              <a:rPr lang="en-US" b="1" dirty="0" err="1" smtClean="0">
                <a:solidFill>
                  <a:srgbClr val="0000FF"/>
                </a:solidFill>
              </a:rPr>
              <a:t>Mendelain</a:t>
            </a:r>
            <a:r>
              <a:rPr lang="en-US" b="1" dirty="0" smtClean="0">
                <a:solidFill>
                  <a:srgbClr val="0000FF"/>
                </a:solidFill>
              </a:rPr>
              <a:t> disease</a:t>
            </a:r>
            <a:endParaRPr lang="en-US" b="1" dirty="0">
              <a:solidFill>
                <a:srgbClr val="0000FF"/>
              </a:solidFill>
            </a:endParaRPr>
          </a:p>
        </p:txBody>
      </p:sp>
      <p:sp>
        <p:nvSpPr>
          <p:cNvPr id="5" name="Vertical Text Placeholder 4"/>
          <p:cNvSpPr>
            <a:spLocks noGrp="1"/>
          </p:cNvSpPr>
          <p:nvPr>
            <p:ph idx="1"/>
          </p:nvPr>
        </p:nvSpPr>
        <p:spPr>
          <a:xfrm>
            <a:off x="457200" y="1430338"/>
            <a:ext cx="8229600" cy="4525962"/>
          </a:xfrm>
        </p:spPr>
        <p:txBody>
          <a:bodyPr>
            <a:noAutofit/>
          </a:bodyPr>
          <a:lstStyle/>
          <a:p>
            <a:pPr marL="0" indent="0">
              <a:buFont typeface="Arial" pitchFamily="34" charset="0"/>
              <a:buNone/>
              <a:defRPr/>
            </a:pPr>
            <a:r>
              <a:rPr lang="en-US" sz="2400" b="1" dirty="0">
                <a:solidFill>
                  <a:srgbClr val="0000FF"/>
                </a:solidFill>
                <a:latin typeface="Arial"/>
              </a:rPr>
              <a:t>Familial combined hyperlipidemia and </a:t>
            </a:r>
            <a:r>
              <a:rPr lang="en-US" sz="2400" b="1" dirty="0" err="1" smtClean="0">
                <a:solidFill>
                  <a:srgbClr val="0000FF"/>
                </a:solidFill>
                <a:latin typeface="Arial"/>
              </a:rPr>
              <a:t>hypoalphalipoproteinemia</a:t>
            </a:r>
            <a:r>
              <a:rPr lang="en-US" sz="2400" b="1" dirty="0" smtClean="0">
                <a:solidFill>
                  <a:srgbClr val="0000FF"/>
                </a:solidFill>
                <a:latin typeface="Arial"/>
              </a:rPr>
              <a:t>: </a:t>
            </a:r>
            <a:r>
              <a:rPr lang="en-US" sz="2400" i="1" dirty="0" smtClean="0">
                <a:solidFill>
                  <a:srgbClr val="0000FF"/>
                </a:solidFill>
                <a:latin typeface="Arial"/>
              </a:rPr>
              <a:t>11 groups</a:t>
            </a:r>
          </a:p>
          <a:p>
            <a:pPr marL="0" indent="0">
              <a:buFont typeface="Arial" pitchFamily="34" charset="0"/>
              <a:buNone/>
              <a:defRPr/>
            </a:pPr>
            <a:endParaRPr lang="en-US" sz="2400" b="1" dirty="0">
              <a:latin typeface="Arial"/>
            </a:endParaRPr>
          </a:p>
          <a:p>
            <a:pPr>
              <a:defRPr/>
            </a:pPr>
            <a:r>
              <a:rPr lang="en-US" sz="2400" dirty="0" smtClean="0">
                <a:solidFill>
                  <a:srgbClr val="0000FF"/>
                </a:solidFill>
                <a:latin typeface="Arial"/>
              </a:rPr>
              <a:t>Identify afflicted individuals, causative mutations, and phenotypes with families.</a:t>
            </a:r>
          </a:p>
          <a:p>
            <a:pPr>
              <a:defRPr/>
            </a:pPr>
            <a:r>
              <a:rPr lang="en-US" sz="2400" dirty="0" smtClean="0">
                <a:solidFill>
                  <a:srgbClr val="0000FF"/>
                </a:solidFill>
                <a:latin typeface="Arial"/>
              </a:rPr>
              <a:t>Directly relevant to clinical practice. </a:t>
            </a:r>
          </a:p>
          <a:p>
            <a:pPr>
              <a:defRPr/>
            </a:pPr>
            <a:r>
              <a:rPr lang="en-US" sz="2400" dirty="0" smtClean="0">
                <a:solidFill>
                  <a:srgbClr val="0000FF"/>
                </a:solidFill>
                <a:latin typeface="Arial"/>
              </a:rPr>
              <a:t>Are CAGI participants as good as those that do this for a living?</a:t>
            </a:r>
            <a:endParaRPr lang="en-US" sz="2400" dirty="0">
              <a:solidFill>
                <a:srgbClr val="0000FF"/>
              </a:solidFill>
              <a:latin typeface="Aria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defRPr/>
            </a:pPr>
            <a:r>
              <a:rPr lang="en-US" b="1" dirty="0" smtClean="0">
                <a:solidFill>
                  <a:srgbClr val="0000FF"/>
                </a:solidFill>
              </a:rPr>
              <a:t>Exome data and complex trait disease</a:t>
            </a:r>
            <a:endParaRPr lang="en-US" b="1" dirty="0">
              <a:solidFill>
                <a:srgbClr val="0000FF"/>
              </a:solidFill>
            </a:endParaRPr>
          </a:p>
        </p:txBody>
      </p:sp>
      <p:sp>
        <p:nvSpPr>
          <p:cNvPr id="5" name="Vertical Text Placeholder 4"/>
          <p:cNvSpPr>
            <a:spLocks noGrp="1"/>
          </p:cNvSpPr>
          <p:nvPr>
            <p:ph idx="1"/>
          </p:nvPr>
        </p:nvSpPr>
        <p:spPr>
          <a:xfrm>
            <a:off x="457200" y="1430338"/>
            <a:ext cx="8229600" cy="4525962"/>
          </a:xfrm>
        </p:spPr>
        <p:txBody>
          <a:bodyPr>
            <a:noAutofit/>
          </a:bodyPr>
          <a:lstStyle/>
          <a:p>
            <a:pPr marL="0" indent="0">
              <a:buFont typeface="Arial" pitchFamily="34" charset="0"/>
              <a:buNone/>
              <a:defRPr/>
            </a:pPr>
            <a:r>
              <a:rPr lang="en-US" sz="2400" b="1" dirty="0" smtClean="0">
                <a:solidFill>
                  <a:srgbClr val="0000FF"/>
                </a:solidFill>
                <a:latin typeface="Arial"/>
              </a:rPr>
              <a:t>Crohn’s Disease: </a:t>
            </a:r>
            <a:r>
              <a:rPr lang="en-US" sz="2400" i="1" dirty="0" smtClean="0">
                <a:solidFill>
                  <a:srgbClr val="0000FF"/>
                </a:solidFill>
                <a:latin typeface="Arial"/>
              </a:rPr>
              <a:t>13 groups </a:t>
            </a:r>
          </a:p>
          <a:p>
            <a:pPr>
              <a:defRPr/>
            </a:pPr>
            <a:r>
              <a:rPr lang="en-US" sz="2400" dirty="0" smtClean="0">
                <a:solidFill>
                  <a:srgbClr val="0000FF"/>
                </a:solidFill>
                <a:latin typeface="Arial"/>
              </a:rPr>
              <a:t>A refinement of the 2011 challenge.</a:t>
            </a:r>
          </a:p>
          <a:p>
            <a:pPr>
              <a:defRPr/>
            </a:pPr>
            <a:r>
              <a:rPr lang="en-US" sz="2400" dirty="0" smtClean="0">
                <a:solidFill>
                  <a:srgbClr val="0000FF"/>
                </a:solidFill>
                <a:latin typeface="Arial"/>
              </a:rPr>
              <a:t>Can case and control really be distinguished for a moderate heritability disease?</a:t>
            </a:r>
          </a:p>
          <a:p>
            <a:pPr>
              <a:defRPr/>
            </a:pPr>
            <a:r>
              <a:rPr lang="en-US" sz="2400" dirty="0" smtClean="0">
                <a:solidFill>
                  <a:srgbClr val="0000FF"/>
                </a:solidFill>
                <a:latin typeface="Arial"/>
              </a:rPr>
              <a:t>Less issues with data sources than in 2011. </a:t>
            </a:r>
          </a:p>
          <a:p>
            <a:pPr>
              <a:defRPr/>
            </a:pPr>
            <a:r>
              <a:rPr lang="en-US" sz="2400" dirty="0" smtClean="0">
                <a:solidFill>
                  <a:srgbClr val="0000FF"/>
                </a:solidFill>
                <a:latin typeface="Arial"/>
              </a:rPr>
              <a:t>How definitive should the answer be from sequence anyway?</a:t>
            </a:r>
          </a:p>
          <a:p>
            <a:pPr marL="0" indent="0">
              <a:buFont typeface="Arial" pitchFamily="34" charset="0"/>
              <a:buNone/>
              <a:defRPr/>
            </a:pPr>
            <a:endParaRPr lang="en-US" sz="2400" dirty="0">
              <a:solidFill>
                <a:srgbClr val="0000FF"/>
              </a:solidFill>
              <a:latin typeface="Aria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defRPr/>
            </a:pPr>
            <a:r>
              <a:rPr lang="en-US" b="1" dirty="0" smtClean="0">
                <a:solidFill>
                  <a:srgbClr val="0000FF"/>
                </a:solidFill>
              </a:rPr>
              <a:t>PGP: Matching genomes to trait profiles</a:t>
            </a:r>
            <a:endParaRPr lang="en-US" b="1" dirty="0">
              <a:solidFill>
                <a:srgbClr val="0000FF"/>
              </a:solidFill>
            </a:endParaRPr>
          </a:p>
        </p:txBody>
      </p:sp>
      <p:sp>
        <p:nvSpPr>
          <p:cNvPr id="5" name="Vertical Text Placeholder 4"/>
          <p:cNvSpPr>
            <a:spLocks noGrp="1"/>
          </p:cNvSpPr>
          <p:nvPr>
            <p:ph idx="1"/>
          </p:nvPr>
        </p:nvSpPr>
        <p:spPr/>
        <p:txBody>
          <a:bodyPr>
            <a:normAutofit/>
          </a:bodyPr>
          <a:lstStyle/>
          <a:p>
            <a:pPr marL="0" indent="0">
              <a:buFont typeface="Arial" pitchFamily="34" charset="0"/>
              <a:buNone/>
              <a:defRPr/>
            </a:pPr>
            <a:r>
              <a:rPr lang="en-US" i="1" dirty="0" smtClean="0">
                <a:solidFill>
                  <a:srgbClr val="0000FF"/>
                </a:solidFill>
              </a:rPr>
              <a:t>4 groups</a:t>
            </a:r>
            <a:endParaRPr lang="en-US" dirty="0" smtClean="0">
              <a:solidFill>
                <a:srgbClr val="0000FF"/>
              </a:solidFill>
            </a:endParaRPr>
          </a:p>
          <a:p>
            <a:pPr>
              <a:defRPr/>
            </a:pPr>
            <a:r>
              <a:rPr lang="en-US" dirty="0" smtClean="0">
                <a:solidFill>
                  <a:srgbClr val="0000FF"/>
                </a:solidFill>
              </a:rPr>
              <a:t>Complete genomes, not </a:t>
            </a:r>
            <a:r>
              <a:rPr lang="en-US" dirty="0" err="1" smtClean="0">
                <a:solidFill>
                  <a:srgbClr val="0000FF"/>
                </a:solidFill>
              </a:rPr>
              <a:t>exomes</a:t>
            </a:r>
            <a:r>
              <a:rPr lang="en-US" dirty="0" smtClean="0">
                <a:solidFill>
                  <a:srgbClr val="0000FF"/>
                </a:solidFill>
              </a:rPr>
              <a:t>.</a:t>
            </a:r>
          </a:p>
          <a:p>
            <a:pPr>
              <a:defRPr/>
            </a:pPr>
            <a:r>
              <a:rPr lang="en-US" dirty="0" smtClean="0">
                <a:solidFill>
                  <a:srgbClr val="0000FF"/>
                </a:solidFill>
              </a:rPr>
              <a:t>To be matched to 239 traits</a:t>
            </a:r>
          </a:p>
          <a:p>
            <a:pPr>
              <a:defRPr/>
            </a:pPr>
            <a:r>
              <a:rPr lang="en-US" dirty="0">
                <a:solidFill>
                  <a:srgbClr val="0000FF"/>
                </a:solidFill>
              </a:rPr>
              <a:t>Requires building genome level models for many traits – </a:t>
            </a:r>
            <a:r>
              <a:rPr lang="en-US" dirty="0" err="1">
                <a:solidFill>
                  <a:srgbClr val="0000FF"/>
                </a:solidFill>
              </a:rPr>
              <a:t>Mendelian</a:t>
            </a:r>
            <a:r>
              <a:rPr lang="en-US" dirty="0">
                <a:solidFill>
                  <a:srgbClr val="0000FF"/>
                </a:solidFill>
              </a:rPr>
              <a:t> and complex. </a:t>
            </a:r>
            <a:endParaRPr lang="en-US" dirty="0" smtClean="0">
              <a:solidFill>
                <a:srgbClr val="0000FF"/>
              </a:solidFill>
            </a:endParaRPr>
          </a:p>
          <a:p>
            <a:pPr>
              <a:defRPr/>
            </a:pPr>
            <a:r>
              <a:rPr lang="en-US" dirty="0" smtClean="0">
                <a:solidFill>
                  <a:srgbClr val="0000FF"/>
                </a:solidFill>
              </a:rPr>
              <a:t>In some ways the ultimate in clinical relevance?</a:t>
            </a:r>
            <a:endParaRPr lang="en-US" dirty="0">
              <a:solidFill>
                <a:srgbClr val="0000FF"/>
              </a:solidFill>
            </a:endParaRPr>
          </a:p>
          <a:p>
            <a:pPr>
              <a:defRPr/>
            </a:pPr>
            <a:endParaRPr lang="en-US" dirty="0">
              <a:solidFill>
                <a:srgbClr val="0000FF"/>
              </a:solidFill>
            </a:endParaRPr>
          </a:p>
          <a:p>
            <a:pPr>
              <a:defRPr/>
            </a:pP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txBox="1">
            <a:spLocks/>
          </p:cNvSpPr>
          <p:nvPr/>
        </p:nvSpPr>
        <p:spPr bwMode="auto">
          <a:xfrm>
            <a:off x="103188" y="-100013"/>
            <a:ext cx="3021012"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lnSpc>
                <a:spcPct val="90000"/>
              </a:lnSpc>
            </a:pPr>
            <a:r>
              <a:rPr lang="en-US" altLang="en-US" sz="2000" b="1" i="1">
                <a:cs typeface="Arial" pitchFamily="34" charset="0"/>
              </a:rPr>
              <a:t>CAGI Acknowledgements</a:t>
            </a:r>
          </a:p>
        </p:txBody>
      </p:sp>
      <p:sp>
        <p:nvSpPr>
          <p:cNvPr id="36867" name="TextBox 25"/>
          <p:cNvSpPr txBox="1">
            <a:spLocks noChangeArrowheads="1"/>
          </p:cNvSpPr>
          <p:nvPr/>
        </p:nvSpPr>
        <p:spPr bwMode="auto">
          <a:xfrm>
            <a:off x="120650" y="165100"/>
            <a:ext cx="4241800" cy="523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400" b="1" u="sng">
                <a:solidFill>
                  <a:srgbClr val="000000"/>
                </a:solidFill>
                <a:cs typeface="Arial" pitchFamily="34" charset="0"/>
              </a:rPr>
              <a:t>Organizers</a:t>
            </a:r>
            <a:endParaRPr lang="en-US" altLang="en-US" sz="1400">
              <a:solidFill>
                <a:srgbClr val="000000"/>
              </a:solidFill>
              <a:cs typeface="Arial" pitchFamily="34" charset="0"/>
            </a:endParaRPr>
          </a:p>
          <a:p>
            <a:pPr eaLnBrk="1" hangingPunct="1"/>
            <a:r>
              <a:rPr lang="en-US" altLang="en-US" sz="1300">
                <a:solidFill>
                  <a:srgbClr val="000000"/>
                </a:solidFill>
                <a:cs typeface="Arial" pitchFamily="34" charset="0"/>
              </a:rPr>
              <a:t>  John Moult, University of Maryland</a:t>
            </a:r>
          </a:p>
          <a:p>
            <a:pPr eaLnBrk="1" hangingPunct="1"/>
            <a:r>
              <a:rPr lang="en-US" altLang="en-US" sz="1300">
                <a:solidFill>
                  <a:srgbClr val="000000"/>
                </a:solidFill>
                <a:cs typeface="Arial" pitchFamily="34" charset="0"/>
              </a:rPr>
              <a:t>  Daniel Barsky, UC Berkeley</a:t>
            </a:r>
            <a:r>
              <a:rPr lang="en-US" altLang="en-US" sz="1300" baseline="30000">
                <a:solidFill>
                  <a:srgbClr val="000000"/>
                </a:solidFill>
                <a:cs typeface="Arial" pitchFamily="34" charset="0"/>
              </a:rPr>
              <a:t>*</a:t>
            </a:r>
          </a:p>
          <a:p>
            <a:pPr eaLnBrk="1" hangingPunct="1"/>
            <a:r>
              <a:rPr lang="en-US" altLang="en-US" sz="1300" baseline="30000">
                <a:solidFill>
                  <a:srgbClr val="000000"/>
                </a:solidFill>
                <a:cs typeface="Arial" pitchFamily="34" charset="0"/>
              </a:rPr>
              <a:t>   </a:t>
            </a:r>
            <a:r>
              <a:rPr lang="en-US" altLang="en-US" sz="1300">
                <a:solidFill>
                  <a:srgbClr val="000000"/>
                </a:solidFill>
                <a:cs typeface="Arial" pitchFamily="34" charset="0"/>
              </a:rPr>
              <a:t>Susanna Repo, EMBL-EBI</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400" b="1" u="sng">
                <a:solidFill>
                  <a:srgbClr val="000000"/>
                </a:solidFill>
                <a:cs typeface="Arial" pitchFamily="34" charset="0"/>
              </a:rPr>
              <a:t>Advisory Board</a:t>
            </a:r>
          </a:p>
          <a:p>
            <a:pPr eaLnBrk="1" hangingPunct="1"/>
            <a:r>
              <a:rPr lang="en-US" altLang="en-US" sz="1600">
                <a:solidFill>
                  <a:srgbClr val="000000"/>
                </a:solidFill>
                <a:cs typeface="Arial" pitchFamily="34" charset="0"/>
              </a:rPr>
              <a:t>  </a:t>
            </a:r>
            <a:r>
              <a:rPr lang="en-US" altLang="en-US" sz="1300">
                <a:solidFill>
                  <a:srgbClr val="000000"/>
                </a:solidFill>
                <a:cs typeface="Arial" pitchFamily="34" charset="0"/>
              </a:rPr>
              <a:t>Russ Altman, Stanford University</a:t>
            </a:r>
          </a:p>
          <a:p>
            <a:pPr eaLnBrk="1" hangingPunct="1"/>
            <a:r>
              <a:rPr lang="en-US" altLang="en-US" sz="1300">
                <a:solidFill>
                  <a:srgbClr val="000000"/>
                </a:solidFill>
                <a:cs typeface="Arial" pitchFamily="34" charset="0"/>
              </a:rPr>
              <a:t>  George Church, Harvard Medical School</a:t>
            </a:r>
          </a:p>
          <a:p>
            <a:pPr eaLnBrk="1" hangingPunct="1"/>
            <a:r>
              <a:rPr lang="en-US" altLang="en-US" sz="1300">
                <a:solidFill>
                  <a:srgbClr val="000000"/>
                </a:solidFill>
                <a:cs typeface="Arial" pitchFamily="34" charset="0"/>
              </a:rPr>
              <a:t>  Tim Hubbard, Wellcome Trust Sanger Inst.</a:t>
            </a:r>
          </a:p>
          <a:p>
            <a:pPr eaLnBrk="1" hangingPunct="1"/>
            <a:r>
              <a:rPr lang="en-US" altLang="en-US" sz="1300">
                <a:solidFill>
                  <a:srgbClr val="000000"/>
                </a:solidFill>
                <a:cs typeface="Arial" pitchFamily="34" charset="0"/>
              </a:rPr>
              <a:t>  Scott Kahn, Illumina Inc.</a:t>
            </a:r>
          </a:p>
          <a:p>
            <a:pPr eaLnBrk="1" hangingPunct="1"/>
            <a:r>
              <a:rPr lang="en-US" altLang="en-US" sz="1300">
                <a:solidFill>
                  <a:srgbClr val="000000"/>
                </a:solidFill>
                <a:cs typeface="Arial" pitchFamily="34" charset="0"/>
              </a:rPr>
              <a:t>  Sean Mooney, Buck Institute</a:t>
            </a:r>
          </a:p>
          <a:p>
            <a:pPr eaLnBrk="1" hangingPunct="1"/>
            <a:r>
              <a:rPr lang="en-US" altLang="en-US" sz="1300">
                <a:solidFill>
                  <a:srgbClr val="000000"/>
                </a:solidFill>
                <a:cs typeface="Arial" pitchFamily="34" charset="0"/>
              </a:rPr>
              <a:t>  Pauline Ng, Genome Institute of Singapore</a:t>
            </a:r>
          </a:p>
          <a:p>
            <a:pPr eaLnBrk="1" hangingPunct="1"/>
            <a:r>
              <a:rPr lang="en-US" altLang="en-US" sz="1300">
                <a:solidFill>
                  <a:srgbClr val="000000"/>
                </a:solidFill>
                <a:cs typeface="Arial" pitchFamily="34" charset="0"/>
              </a:rPr>
              <a:t>  Susanna Repo, EMBL-EBI</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400" b="1" u="sng">
                <a:cs typeface="Arial" pitchFamily="34" charset="0"/>
              </a:rPr>
              <a:t>Scientific Council</a:t>
            </a:r>
          </a:p>
          <a:p>
            <a:pPr eaLnBrk="1" hangingPunct="1"/>
            <a:r>
              <a:rPr lang="en-US" altLang="en-US" sz="1600">
                <a:cs typeface="Arial" pitchFamily="34" charset="0"/>
              </a:rPr>
              <a:t>  </a:t>
            </a:r>
            <a:r>
              <a:rPr lang="en-US" altLang="en-US" sz="1300">
                <a:cs typeface="Arial" pitchFamily="34" charset="0"/>
              </a:rPr>
              <a:t>Patricia Babbitt, UC San Francisco</a:t>
            </a:r>
          </a:p>
          <a:p>
            <a:pPr eaLnBrk="1" hangingPunct="1"/>
            <a:r>
              <a:rPr lang="en-US" altLang="en-US" sz="1300">
                <a:cs typeface="Arial" pitchFamily="34" charset="0"/>
              </a:rPr>
              <a:t>  Atul Butte, Stanford University</a:t>
            </a:r>
          </a:p>
          <a:p>
            <a:pPr eaLnBrk="1" hangingPunct="1"/>
            <a:r>
              <a:rPr lang="en-US" altLang="en-US" sz="1300">
                <a:cs typeface="Arial" pitchFamily="34" charset="0"/>
              </a:rPr>
              <a:t>  Garry Cutting, Johns Hopkins University </a:t>
            </a:r>
          </a:p>
          <a:p>
            <a:pPr eaLnBrk="1" hangingPunct="1"/>
            <a:r>
              <a:rPr lang="en-US" altLang="en-US" sz="1300">
                <a:cs typeface="Arial" pitchFamily="34" charset="0"/>
              </a:rPr>
              <a:t>  Laura Elnitski, NIH/NHGRI</a:t>
            </a:r>
          </a:p>
          <a:p>
            <a:pPr eaLnBrk="1" hangingPunct="1"/>
            <a:r>
              <a:rPr lang="en-US" altLang="en-US" sz="1300">
                <a:cs typeface="Arial" pitchFamily="34" charset="0"/>
              </a:rPr>
              <a:t>  Reece Hart, Locus Development</a:t>
            </a:r>
          </a:p>
          <a:p>
            <a:pPr eaLnBrk="1" hangingPunct="1"/>
            <a:r>
              <a:rPr lang="en-US" altLang="en-US" sz="1300">
                <a:cs typeface="Arial" pitchFamily="34" charset="0"/>
              </a:rPr>
              <a:t>  Ryan Hernandez, UC San Francisco</a:t>
            </a:r>
            <a:r>
              <a:rPr lang="en-US" altLang="en-US" sz="1300" baseline="30000">
                <a:cs typeface="Arial" pitchFamily="34" charset="0"/>
              </a:rPr>
              <a:t>*</a:t>
            </a:r>
            <a:endParaRPr lang="en-US" altLang="en-US" sz="1300">
              <a:cs typeface="Arial" pitchFamily="34" charset="0"/>
            </a:endParaRPr>
          </a:p>
          <a:p>
            <a:pPr eaLnBrk="1" hangingPunct="1"/>
            <a:r>
              <a:rPr lang="en-US" altLang="en-US" sz="1300">
                <a:cs typeface="Arial" pitchFamily="34" charset="0"/>
              </a:rPr>
              <a:t>  Rachel Karchin, Johns Hopkins University</a:t>
            </a:r>
          </a:p>
          <a:p>
            <a:pPr eaLnBrk="1" hangingPunct="1"/>
            <a:r>
              <a:rPr lang="en-US" altLang="en-US" sz="1300">
                <a:cs typeface="Arial" pitchFamily="34" charset="0"/>
              </a:rPr>
              <a:t>  Robert Nussbaum, UC San Francisco</a:t>
            </a:r>
          </a:p>
          <a:p>
            <a:pPr eaLnBrk="1" hangingPunct="1"/>
            <a:r>
              <a:rPr lang="en-US" altLang="en-US" sz="1300">
                <a:cs typeface="Arial" pitchFamily="34" charset="0"/>
              </a:rPr>
              <a:t>  Michael Snyder, Stanford University</a:t>
            </a:r>
          </a:p>
          <a:p>
            <a:pPr eaLnBrk="1" hangingPunct="1"/>
            <a:r>
              <a:rPr lang="en-US" altLang="en-US" sz="1300">
                <a:cs typeface="Arial" pitchFamily="34" charset="0"/>
              </a:rPr>
              <a:t>  Shamil Sunyaev, Harvard Medical School</a:t>
            </a:r>
          </a:p>
          <a:p>
            <a:pPr eaLnBrk="1" hangingPunct="1"/>
            <a:r>
              <a:rPr lang="en-US" altLang="en-US" sz="1300">
                <a:cs typeface="Arial" pitchFamily="34" charset="0"/>
              </a:rPr>
              <a:t>  Joris Veltman, Radboud University Nijmegen</a:t>
            </a:r>
          </a:p>
          <a:p>
            <a:pPr eaLnBrk="1" hangingPunct="1"/>
            <a:r>
              <a:rPr lang="en-US" altLang="en-US" sz="1300">
                <a:cs typeface="Arial" pitchFamily="34" charset="0"/>
              </a:rPr>
              <a:t>  Liping Wei, Peking University</a:t>
            </a:r>
          </a:p>
        </p:txBody>
      </p:sp>
      <p:pic>
        <p:nvPicPr>
          <p:cNvPr id="36868" name="Picture 17" descr="george_church.jpg"/>
          <p:cNvPicPr>
            <a:picLocks noChangeAspect="1"/>
          </p:cNvPicPr>
          <p:nvPr/>
        </p:nvPicPr>
        <p:blipFill>
          <a:blip r:embed="rId2">
            <a:extLst>
              <a:ext uri="{28A0092B-C50C-407E-A947-70E740481C1C}">
                <a14:useLocalDpi xmlns:a14="http://schemas.microsoft.com/office/drawing/2010/main" val="0"/>
              </a:ext>
            </a:extLst>
          </a:blip>
          <a:srcRect l="8571" r="31429" b="17633"/>
          <a:stretch>
            <a:fillRect/>
          </a:stretch>
        </p:blipFill>
        <p:spPr bwMode="auto">
          <a:xfrm>
            <a:off x="4030663" y="1119188"/>
            <a:ext cx="522287"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14" descr="sean_mooney_mo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7013" y="1917700"/>
            <a:ext cx="469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5" descr="pauline_ng_mo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02163" y="1917700"/>
            <a:ext cx="57943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19" descr="Snyder_Michael.jpg"/>
          <p:cNvPicPr>
            <a:picLocks noChangeAspect="1"/>
          </p:cNvPicPr>
          <p:nvPr/>
        </p:nvPicPr>
        <p:blipFill>
          <a:blip r:embed="rId5">
            <a:extLst>
              <a:ext uri="{28A0092B-C50C-407E-A947-70E740481C1C}">
                <a14:useLocalDpi xmlns:a14="http://schemas.microsoft.com/office/drawing/2010/main" val="0"/>
              </a:ext>
            </a:extLst>
          </a:blip>
          <a:srcRect l="26401" r="31200" b="13458"/>
          <a:stretch>
            <a:fillRect/>
          </a:stretch>
        </p:blipFill>
        <p:spPr bwMode="auto">
          <a:xfrm>
            <a:off x="4648200" y="4254500"/>
            <a:ext cx="45561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26" descr="atul_butte.jpeg"/>
          <p:cNvPicPr>
            <a:picLocks noChangeAspect="1"/>
          </p:cNvPicPr>
          <p:nvPr/>
        </p:nvPicPr>
        <p:blipFill>
          <a:blip r:embed="rId6">
            <a:extLst>
              <a:ext uri="{28A0092B-C50C-407E-A947-70E740481C1C}">
                <a14:useLocalDpi xmlns:a14="http://schemas.microsoft.com/office/drawing/2010/main" val="0"/>
              </a:ext>
            </a:extLst>
          </a:blip>
          <a:srcRect l="10271" t="6306" r="22704" b="19820"/>
          <a:stretch>
            <a:fillRect/>
          </a:stretch>
        </p:blipFill>
        <p:spPr bwMode="auto">
          <a:xfrm>
            <a:off x="4056063" y="2693988"/>
            <a:ext cx="531812"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27" descr="garry_cuttin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79950" y="2693988"/>
            <a:ext cx="5016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28" descr="patsy_babbitt.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443288" y="2700338"/>
            <a:ext cx="53657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5" name="Picture 29" descr="rachel_karchin.jpg"/>
          <p:cNvPicPr>
            <a:picLocks noChangeAspect="1"/>
          </p:cNvPicPr>
          <p:nvPr/>
        </p:nvPicPr>
        <p:blipFill>
          <a:blip r:embed="rId9">
            <a:extLst>
              <a:ext uri="{28A0092B-C50C-407E-A947-70E740481C1C}">
                <a14:useLocalDpi xmlns:a14="http://schemas.microsoft.com/office/drawing/2010/main" val="0"/>
              </a:ext>
            </a:extLst>
          </a:blip>
          <a:srcRect l="5994" r="10162" b="16289"/>
          <a:stretch>
            <a:fillRect/>
          </a:stretch>
        </p:blipFill>
        <p:spPr bwMode="auto">
          <a:xfrm>
            <a:off x="3446463" y="4249738"/>
            <a:ext cx="468312"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6" name="Picture 30" descr="wei_li_ping.jpg"/>
          <p:cNvPicPr>
            <a:picLocks noChangeAspect="1"/>
          </p:cNvPicPr>
          <p:nvPr/>
        </p:nvPicPr>
        <p:blipFill>
          <a:blip r:embed="rId10">
            <a:extLst>
              <a:ext uri="{28A0092B-C50C-407E-A947-70E740481C1C}">
                <a14:useLocalDpi xmlns:a14="http://schemas.microsoft.com/office/drawing/2010/main" val="0"/>
              </a:ext>
            </a:extLst>
          </a:blip>
          <a:srcRect l="39249" t="23148" r="24464" b="8704"/>
          <a:stretch>
            <a:fillRect/>
          </a:stretch>
        </p:blipFill>
        <p:spPr bwMode="auto">
          <a:xfrm>
            <a:off x="4648200" y="4953000"/>
            <a:ext cx="5111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Picture 31" descr="Shamil_Sunyaev.png"/>
          <p:cNvPicPr>
            <a:picLocks noChangeAspect="1"/>
          </p:cNvPicPr>
          <p:nvPr/>
        </p:nvPicPr>
        <p:blipFill>
          <a:blip r:embed="rId11">
            <a:extLst>
              <a:ext uri="{28A0092B-C50C-407E-A947-70E740481C1C}">
                <a14:useLocalDpi xmlns:a14="http://schemas.microsoft.com/office/drawing/2010/main" val="0"/>
              </a:ext>
            </a:extLst>
          </a:blip>
          <a:srcRect l="1666" t="2483" r="62334" b="42400"/>
          <a:stretch>
            <a:fillRect/>
          </a:stretch>
        </p:blipFill>
        <p:spPr bwMode="auto">
          <a:xfrm>
            <a:off x="3429000" y="5057775"/>
            <a:ext cx="52863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8" name="Picture 32" descr="bob_nussbaum.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975100" y="4254500"/>
            <a:ext cx="5969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9" name="Picture 33" descr="russ_altman.jpg"/>
          <p:cNvPicPr>
            <a:picLocks noChangeAspect="1"/>
          </p:cNvPicPr>
          <p:nvPr/>
        </p:nvPicPr>
        <p:blipFill>
          <a:blip r:embed="rId13">
            <a:extLst>
              <a:ext uri="{28A0092B-C50C-407E-A947-70E740481C1C}">
                <a14:useLocalDpi xmlns:a14="http://schemas.microsoft.com/office/drawing/2010/main" val="0"/>
              </a:ext>
            </a:extLst>
          </a:blip>
          <a:srcRect l="11420" r="15279"/>
          <a:stretch>
            <a:fillRect/>
          </a:stretch>
        </p:blipFill>
        <p:spPr bwMode="auto">
          <a:xfrm>
            <a:off x="3443288" y="1119188"/>
            <a:ext cx="4826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0" name="Picture 34" descr="tim_hubbard.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57725" y="1119188"/>
            <a:ext cx="52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1" name="Picture 35" descr="scott_kahn.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443288" y="1911350"/>
            <a:ext cx="500062"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2" name="Picture 39" descr="JorisVeltman.png"/>
          <p:cNvPicPr>
            <a:picLocks noChangeAspect="1"/>
          </p:cNvPicPr>
          <p:nvPr/>
        </p:nvPicPr>
        <p:blipFill>
          <a:blip r:embed="rId16">
            <a:extLst>
              <a:ext uri="{28A0092B-C50C-407E-A947-70E740481C1C}">
                <a14:useLocalDpi xmlns:a14="http://schemas.microsoft.com/office/drawing/2010/main" val="0"/>
              </a:ext>
            </a:extLst>
          </a:blip>
          <a:srcRect l="9525" r="11906"/>
          <a:stretch>
            <a:fillRect/>
          </a:stretch>
        </p:blipFill>
        <p:spPr bwMode="auto">
          <a:xfrm>
            <a:off x="4022725" y="5029200"/>
            <a:ext cx="5524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3" name="Picture 19" descr="elnitskil.jpg"/>
          <p:cNvPicPr>
            <a:picLocks noChangeAspect="1"/>
          </p:cNvPicPr>
          <p:nvPr/>
        </p:nvPicPr>
        <p:blipFill>
          <a:blip r:embed="rId17">
            <a:extLst>
              <a:ext uri="{28A0092B-C50C-407E-A947-70E740481C1C}">
                <a14:useLocalDpi xmlns:a14="http://schemas.microsoft.com/office/drawing/2010/main" val="0"/>
              </a:ext>
            </a:extLst>
          </a:blip>
          <a:srcRect l="9796" r="29388"/>
          <a:stretch>
            <a:fillRect/>
          </a:stretch>
        </p:blipFill>
        <p:spPr bwMode="auto">
          <a:xfrm>
            <a:off x="3443288" y="3470275"/>
            <a:ext cx="522287"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4" name="Picture 2" descr="john_moult.jpg"/>
          <p:cNvPicPr>
            <a:picLocks noChangeAspect="1"/>
          </p:cNvPicPr>
          <p:nvPr/>
        </p:nvPicPr>
        <p:blipFill>
          <a:blip r:embed="rId18">
            <a:extLst>
              <a:ext uri="{28A0092B-C50C-407E-A947-70E740481C1C}">
                <a14:useLocalDpi xmlns:a14="http://schemas.microsoft.com/office/drawing/2010/main" val="0"/>
              </a:ext>
            </a:extLst>
          </a:blip>
          <a:srcRect l="16362" r="37666"/>
          <a:stretch>
            <a:fillRect/>
          </a:stretch>
        </p:blipFill>
        <p:spPr bwMode="auto">
          <a:xfrm>
            <a:off x="3048000" y="96838"/>
            <a:ext cx="6524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5" name="Picture 4" descr="SusannaRepo.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4519613" y="93663"/>
            <a:ext cx="65405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6" name="Rectangle 6"/>
          <p:cNvSpPr>
            <a:spLocks noChangeArrowheads="1"/>
          </p:cNvSpPr>
          <p:nvPr/>
        </p:nvSpPr>
        <p:spPr bwMode="auto">
          <a:xfrm>
            <a:off x="76200" y="5257800"/>
            <a:ext cx="457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500" b="1" u="sng">
                <a:solidFill>
                  <a:srgbClr val="000000"/>
                </a:solidFill>
                <a:cs typeface="Arial" pitchFamily="34" charset="0"/>
              </a:rPr>
              <a:t>Website Development</a:t>
            </a:r>
            <a:r>
              <a:rPr lang="en-US" altLang="en-US" sz="1400" b="1" u="sng">
                <a:solidFill>
                  <a:srgbClr val="000000"/>
                </a:solidFill>
                <a:cs typeface="Arial" pitchFamily="34" charset="0"/>
              </a:rPr>
              <a:t> </a:t>
            </a:r>
            <a:r>
              <a:rPr lang="en-US" altLang="en-US" sz="1500" b="1" u="sng">
                <a:solidFill>
                  <a:srgbClr val="000000"/>
                </a:solidFill>
                <a:cs typeface="Arial" pitchFamily="34" charset="0"/>
              </a:rPr>
              <a:t>and Data Analysis</a:t>
            </a:r>
            <a:r>
              <a:rPr lang="en-US" altLang="en-US" sz="1500">
                <a:solidFill>
                  <a:srgbClr val="000000"/>
                </a:solidFill>
                <a:cs typeface="Arial" pitchFamily="34" charset="0"/>
              </a:rPr>
              <a:t> </a:t>
            </a:r>
          </a:p>
          <a:p>
            <a:pPr eaLnBrk="1" hangingPunct="1"/>
            <a:r>
              <a:rPr lang="en-US" altLang="en-US" sz="1300">
                <a:solidFill>
                  <a:srgbClr val="000000"/>
                </a:solidFill>
                <a:cs typeface="Arial" pitchFamily="34" charset="0"/>
              </a:rPr>
              <a:t>  Sadhna Rana, TCS</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Navya Dabbiru, TCS</a:t>
            </a:r>
            <a:r>
              <a:rPr lang="en-US" altLang="en-US" sz="1300" baseline="30000">
                <a:solidFill>
                  <a:srgbClr val="000000"/>
                </a:solidFill>
                <a:cs typeface="Arial" pitchFamily="34" charset="0"/>
              </a:rPr>
              <a:t>*</a:t>
            </a:r>
          </a:p>
          <a:p>
            <a:pPr eaLnBrk="1" hangingPunct="1"/>
            <a:r>
              <a:rPr lang="en-US" altLang="en-US" sz="1300">
                <a:solidFill>
                  <a:srgbClr val="000000"/>
                </a:solidFill>
                <a:cs typeface="Arial" pitchFamily="34" charset="0"/>
              </a:rPr>
              <a:t>  Stephen Yee, UC Berkeley</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Maya Zuhl, IBBR, University of Maryland</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Sri Jyothsna Yeleswarapu, TCS</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Gaurav Pandey, Mount Sinai School of Medicine</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p:txBody>
      </p:sp>
      <p:sp>
        <p:nvSpPr>
          <p:cNvPr id="36887" name="Rectangle 7"/>
          <p:cNvSpPr>
            <a:spLocks noChangeArrowheads="1"/>
          </p:cNvSpPr>
          <p:nvPr/>
        </p:nvSpPr>
        <p:spPr bwMode="auto">
          <a:xfrm>
            <a:off x="5103813" y="-28575"/>
            <a:ext cx="3289300"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400" b="1" u="sng">
                <a:solidFill>
                  <a:srgbClr val="000000"/>
                </a:solidFill>
                <a:cs typeface="Arial" pitchFamily="34" charset="0"/>
              </a:rPr>
              <a:t>Data Providers</a:t>
            </a:r>
          </a:p>
          <a:p>
            <a:pPr eaLnBrk="1" hangingPunct="1"/>
            <a:r>
              <a:rPr lang="en-US" altLang="en-US" sz="1600">
                <a:solidFill>
                  <a:srgbClr val="000000"/>
                </a:solidFill>
                <a:cs typeface="Arial" pitchFamily="34" charset="0"/>
              </a:rPr>
              <a:t>  </a:t>
            </a:r>
            <a:r>
              <a:rPr lang="en-US" altLang="en-US" sz="1300">
                <a:solidFill>
                  <a:srgbClr val="000000"/>
                </a:solidFill>
                <a:cs typeface="Arial" pitchFamily="34" charset="0"/>
              </a:rPr>
              <a:t>Adam P. Arkin, UC Berkeley</a:t>
            </a:r>
          </a:p>
          <a:p>
            <a:pPr eaLnBrk="1" hangingPunct="1"/>
            <a:r>
              <a:rPr lang="en-US" altLang="en-US" sz="1300">
                <a:solidFill>
                  <a:srgbClr val="000000"/>
                </a:solidFill>
                <a:cs typeface="Arial" pitchFamily="34" charset="0"/>
              </a:rPr>
              <a:t>  Andre Franke, Christian-Albrechts-</a:t>
            </a:r>
          </a:p>
          <a:p>
            <a:pPr eaLnBrk="1" hangingPunct="1"/>
            <a:r>
              <a:rPr lang="en-US" altLang="en-US" sz="1300">
                <a:solidFill>
                  <a:srgbClr val="000000"/>
                </a:solidFill>
                <a:cs typeface="Arial" pitchFamily="34" charset="0"/>
              </a:rPr>
              <a:t>  University Kiel</a:t>
            </a:r>
          </a:p>
          <a:p>
            <a:pPr eaLnBrk="1" hangingPunct="1"/>
            <a:r>
              <a:rPr lang="en-US" altLang="en-US" sz="1300">
                <a:solidFill>
                  <a:srgbClr val="000000"/>
                </a:solidFill>
                <a:cs typeface="Arial" pitchFamily="34" charset="0"/>
              </a:rPr>
              <a:t>  Jeremy Sanford, UC Santa Cruz  </a:t>
            </a:r>
          </a:p>
          <a:p>
            <a:pPr eaLnBrk="1" hangingPunct="1"/>
            <a:r>
              <a:rPr lang="en-US" altLang="en-US" sz="1300">
                <a:solidFill>
                  <a:srgbClr val="000000"/>
                </a:solidFill>
                <a:cs typeface="Arial" pitchFamily="34" charset="0"/>
              </a:rPr>
              <a:t>  Sean Tavtigian, University of Utah </a:t>
            </a:r>
          </a:p>
          <a:p>
            <a:pPr eaLnBrk="1" hangingPunct="1"/>
            <a:r>
              <a:rPr lang="en-US" altLang="en-US" sz="1300">
                <a:solidFill>
                  <a:srgbClr val="000000"/>
                </a:solidFill>
                <a:cs typeface="Arial" pitchFamily="34" charset="0"/>
              </a:rPr>
              <a:t>  Joe W. Gray, OHSU</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Rick Lathrop, UC Irvine</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Jasper Rine, UC Berkeley</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Nicole Schmitt, Univ. of Copenhagen</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Jay Shendure, Univ. of Washington</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a:t>
            </a:r>
            <a:r>
              <a:rPr lang="en-US" altLang="en-US" sz="1300">
                <a:cs typeface="Arial" pitchFamily="34" charset="0"/>
              </a:rPr>
              <a:t>Michael Snyder, Stanford University</a:t>
            </a:r>
            <a:r>
              <a:rPr lang="en-US" altLang="en-US" sz="1300" baseline="30000">
                <a:cs typeface="Arial" pitchFamily="34" charset="0"/>
              </a:rPr>
              <a:t>+</a:t>
            </a:r>
            <a:endParaRPr lang="en-US" altLang="en-US" sz="1300">
              <a:cs typeface="Arial" pitchFamily="34" charset="0"/>
            </a:endParaRPr>
          </a:p>
          <a:p>
            <a:pPr eaLnBrk="1" hangingPunct="1"/>
            <a:r>
              <a:rPr lang="en-US" altLang="en-US" sz="1300">
                <a:cs typeface="Arial" pitchFamily="34" charset="0"/>
              </a:rPr>
              <a:t>  Pui Kwok, UC San Francisco</a:t>
            </a:r>
            <a:r>
              <a:rPr lang="en-US" altLang="en-US" sz="1300" baseline="30000">
                <a:cs typeface="Arial" pitchFamily="34" charset="0"/>
              </a:rPr>
              <a:t>*</a:t>
            </a:r>
          </a:p>
          <a:p>
            <a:pPr eaLnBrk="1" hangingPunct="1"/>
            <a:r>
              <a:rPr lang="en-US" altLang="en-US" sz="1300">
                <a:cs typeface="Arial" pitchFamily="34" charset="0"/>
              </a:rPr>
              <a:t>  John Kane, UC San Francisco</a:t>
            </a:r>
            <a:r>
              <a:rPr lang="en-US" altLang="en-US" sz="1300" baseline="30000">
                <a:cs typeface="Arial" pitchFamily="34" charset="0"/>
              </a:rPr>
              <a:t>*</a:t>
            </a:r>
          </a:p>
          <a:p>
            <a:pPr eaLnBrk="1" hangingPunct="1"/>
            <a:r>
              <a:rPr lang="en-US" altLang="en-US" sz="1300">
                <a:cs typeface="Arial" pitchFamily="34" charset="0"/>
              </a:rPr>
              <a:t>  Robert Nussbaum, UC San Francisco</a:t>
            </a:r>
            <a:r>
              <a:rPr lang="en-US" altLang="en-US" sz="1300" baseline="30000">
                <a:cs typeface="Arial" pitchFamily="34" charset="0"/>
              </a:rPr>
              <a:t>*</a:t>
            </a:r>
            <a:endParaRPr lang="en-US" altLang="en-US" sz="1300">
              <a:cs typeface="Arial" pitchFamily="34" charset="0"/>
            </a:endParaRPr>
          </a:p>
          <a:p>
            <a:pPr eaLnBrk="1" hangingPunct="1"/>
            <a:r>
              <a:rPr lang="en-US" altLang="en-US" sz="1300">
                <a:solidFill>
                  <a:srgbClr val="000000"/>
                </a:solidFill>
                <a:cs typeface="Arial" pitchFamily="34" charset="0"/>
              </a:rPr>
              <a:t>  </a:t>
            </a:r>
            <a:r>
              <a:rPr lang="en-US" altLang="en-US" sz="1300">
                <a:cs typeface="Arial" pitchFamily="34" charset="0"/>
              </a:rPr>
              <a:t>Silvio CE Tosatto, </a:t>
            </a:r>
            <a:r>
              <a:rPr lang="en-US" altLang="en-US" sz="1300">
                <a:solidFill>
                  <a:srgbClr val="000000"/>
                </a:solidFill>
              </a:rPr>
              <a:t>Università di Padova</a:t>
            </a:r>
            <a:r>
              <a:rPr lang="en-US" altLang="en-US" sz="1300" baseline="30000">
                <a:solidFill>
                  <a:srgbClr val="000000"/>
                </a:solidFill>
              </a:rPr>
              <a:t>*</a:t>
            </a:r>
            <a:r>
              <a:rPr lang="en-US" altLang="en-US" sz="1300">
                <a:cs typeface="Arial" pitchFamily="34" charset="0"/>
              </a:rPr>
              <a:t> </a:t>
            </a:r>
            <a:endParaRPr lang="en-US" altLang="en-US" sz="1300">
              <a:solidFill>
                <a:srgbClr val="000000"/>
              </a:solidFill>
              <a:cs typeface="Arial" pitchFamily="34" charset="0"/>
            </a:endParaRPr>
          </a:p>
          <a:p>
            <a:pPr eaLnBrk="1" hangingPunct="1"/>
            <a:r>
              <a:rPr lang="en-US" altLang="en-US" sz="1600" b="1" u="sng">
                <a:solidFill>
                  <a:srgbClr val="000000"/>
                </a:solidFill>
                <a:cs typeface="Arial" pitchFamily="34" charset="0"/>
              </a:rPr>
              <a:t>Assessors</a:t>
            </a:r>
          </a:p>
          <a:p>
            <a:pPr eaLnBrk="1" hangingPunct="1"/>
            <a:r>
              <a:rPr lang="en-US" altLang="en-US" sz="1600">
                <a:solidFill>
                  <a:srgbClr val="000000"/>
                </a:solidFill>
                <a:cs typeface="Arial" pitchFamily="34" charset="0"/>
              </a:rPr>
              <a:t>  </a:t>
            </a:r>
            <a:r>
              <a:rPr lang="en-US" altLang="en-US" sz="1300">
                <a:solidFill>
                  <a:srgbClr val="000000"/>
                </a:solidFill>
                <a:cs typeface="Arial" pitchFamily="34" charset="0"/>
              </a:rPr>
              <a:t>Rui Chen, Stanford University</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Gad Getz, Broad Institute</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solidFill>
                  <a:srgbClr val="000000"/>
                </a:solidFill>
                <a:cs typeface="Arial" pitchFamily="34" charset="0"/>
              </a:rPr>
              <a:t>  Iddo Friedberg, Miami University</a:t>
            </a:r>
            <a:r>
              <a:rPr lang="en-US" altLang="en-US" sz="1300" baseline="30000">
                <a:solidFill>
                  <a:srgbClr val="000000"/>
                </a:solidFill>
                <a:cs typeface="Arial" pitchFamily="34" charset="0"/>
              </a:rPr>
              <a:t>+</a:t>
            </a:r>
            <a:endParaRPr lang="en-US" altLang="en-US" sz="1300">
              <a:solidFill>
                <a:srgbClr val="000000"/>
              </a:solidFill>
              <a:cs typeface="Arial" pitchFamily="34" charset="0"/>
            </a:endParaRPr>
          </a:p>
          <a:p>
            <a:pPr eaLnBrk="1" hangingPunct="1"/>
            <a:r>
              <a:rPr lang="en-US" altLang="en-US" sz="1300">
                <a:cs typeface="Arial" pitchFamily="34" charset="0"/>
              </a:rPr>
              <a:t> Alex Morgan, Stanford University</a:t>
            </a:r>
          </a:p>
          <a:p>
            <a:pPr eaLnBrk="1" hangingPunct="1"/>
            <a:r>
              <a:rPr lang="en-US" altLang="en-US" sz="1300">
                <a:cs typeface="Arial" pitchFamily="34" charset="0"/>
              </a:rPr>
              <a:t> Artem Sokolov, UC Santa Cruz</a:t>
            </a:r>
            <a:r>
              <a:rPr lang="en-US" altLang="en-US" sz="1300" baseline="30000">
                <a:cs typeface="Arial" pitchFamily="34" charset="0"/>
              </a:rPr>
              <a:t>+</a:t>
            </a:r>
            <a:endParaRPr lang="en-US" altLang="en-US" sz="1300">
              <a:cs typeface="Arial" pitchFamily="34" charset="0"/>
            </a:endParaRPr>
          </a:p>
          <a:p>
            <a:pPr eaLnBrk="1" hangingPunct="1"/>
            <a:r>
              <a:rPr lang="en-US" altLang="en-US" sz="1300">
                <a:cs typeface="Arial" pitchFamily="34" charset="0"/>
              </a:rPr>
              <a:t> Josh Stuart, UC Santa Cruz</a:t>
            </a:r>
            <a:r>
              <a:rPr lang="en-US" altLang="en-US" sz="1300" baseline="30000">
                <a:cs typeface="Arial" pitchFamily="34" charset="0"/>
              </a:rPr>
              <a:t>+</a:t>
            </a:r>
          </a:p>
          <a:p>
            <a:pPr eaLnBrk="1" hangingPunct="1"/>
            <a:r>
              <a:rPr lang="en-US" altLang="en-US" sz="1300">
                <a:solidFill>
                  <a:srgbClr val="000000"/>
                </a:solidFill>
              </a:rPr>
              <a:t> Sean Mooney, Buck Institute</a:t>
            </a:r>
          </a:p>
          <a:p>
            <a:pPr eaLnBrk="1" hangingPunct="1"/>
            <a:r>
              <a:rPr lang="en-US" altLang="en-US" sz="1300">
                <a:solidFill>
                  <a:srgbClr val="000000"/>
                </a:solidFill>
                <a:cs typeface="Arial" pitchFamily="34" charset="0"/>
              </a:rPr>
              <a:t> Sean Tavtigian, University of Utah</a:t>
            </a:r>
          </a:p>
          <a:p>
            <a:pPr eaLnBrk="1" hangingPunct="1"/>
            <a:r>
              <a:rPr lang="en-US" altLang="en-US" sz="1300">
                <a:solidFill>
                  <a:srgbClr val="000000"/>
                </a:solidFill>
              </a:rPr>
              <a:t> John Moult, University of Maryland</a:t>
            </a:r>
            <a:r>
              <a:rPr lang="en-US" altLang="en-US" sz="1300" baseline="30000">
                <a:solidFill>
                  <a:srgbClr val="000000"/>
                </a:solidFill>
              </a:rPr>
              <a:t>*</a:t>
            </a:r>
            <a:r>
              <a:rPr lang="en-US" altLang="en-US" sz="1300">
                <a:solidFill>
                  <a:srgbClr val="000000"/>
                </a:solidFill>
                <a:cs typeface="Arial" pitchFamily="34" charset="0"/>
              </a:rPr>
              <a:t> </a:t>
            </a:r>
          </a:p>
          <a:p>
            <a:pPr eaLnBrk="1" hangingPunct="1"/>
            <a:r>
              <a:rPr lang="en-US" altLang="en-US" sz="1300">
                <a:solidFill>
                  <a:srgbClr val="000000"/>
                </a:solidFill>
                <a:cs typeface="Arial" pitchFamily="34" charset="0"/>
              </a:rPr>
              <a:t> Jeremy Sanford, UC Santa Cruz</a:t>
            </a:r>
            <a:r>
              <a:rPr lang="en-US" altLang="en-US" sz="1300" baseline="30000">
                <a:solidFill>
                  <a:srgbClr val="000000"/>
                </a:solidFill>
                <a:cs typeface="Arial" pitchFamily="34" charset="0"/>
              </a:rPr>
              <a:t>*</a:t>
            </a:r>
            <a:r>
              <a:rPr lang="en-US" altLang="en-US" sz="1300">
                <a:solidFill>
                  <a:srgbClr val="000000"/>
                </a:solidFill>
                <a:cs typeface="Arial" pitchFamily="34" charset="0"/>
              </a:rPr>
              <a:t> </a:t>
            </a:r>
          </a:p>
          <a:p>
            <a:pPr eaLnBrk="1" hangingPunct="1"/>
            <a:r>
              <a:rPr lang="en-US" altLang="en-US" sz="1300">
                <a:solidFill>
                  <a:srgbClr val="000000"/>
                </a:solidFill>
                <a:cs typeface="Arial" pitchFamily="34" charset="0"/>
              </a:rPr>
              <a:t> </a:t>
            </a:r>
            <a:r>
              <a:rPr lang="en-US" altLang="en-US" sz="1300">
                <a:cs typeface="Arial" pitchFamily="34" charset="0"/>
              </a:rPr>
              <a:t>Silvio CE Tosatto, </a:t>
            </a:r>
            <a:r>
              <a:rPr lang="en-US" altLang="en-US" sz="1300">
                <a:solidFill>
                  <a:srgbClr val="000000"/>
                </a:solidFill>
              </a:rPr>
              <a:t>Università di Padova</a:t>
            </a:r>
            <a:r>
              <a:rPr lang="en-US" altLang="en-US" sz="1300" baseline="30000">
                <a:solidFill>
                  <a:srgbClr val="000000"/>
                </a:solidFill>
              </a:rPr>
              <a:t>*</a:t>
            </a:r>
            <a:r>
              <a:rPr lang="en-US" altLang="en-US" sz="1300">
                <a:cs typeface="Arial" pitchFamily="34" charset="0"/>
              </a:rPr>
              <a:t> </a:t>
            </a:r>
            <a:r>
              <a:rPr lang="en-US" altLang="en-US" sz="1300">
                <a:solidFill>
                  <a:srgbClr val="000000"/>
                </a:solidFill>
              </a:rPr>
              <a:t> </a:t>
            </a:r>
            <a:endParaRPr lang="en-US" altLang="en-US" sz="1300">
              <a:cs typeface="Arial" pitchFamily="34" charset="0"/>
            </a:endParaRPr>
          </a:p>
          <a:p>
            <a:pPr eaLnBrk="1" hangingPunct="1"/>
            <a:endParaRPr lang="en-US" altLang="en-US" sz="1300">
              <a:cs typeface="Arial" pitchFamily="34" charset="0"/>
            </a:endParaRPr>
          </a:p>
        </p:txBody>
      </p:sp>
      <p:pic>
        <p:nvPicPr>
          <p:cNvPr id="36888" name="Picture 9" descr="jasper_rine.tif"/>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951788" y="2362200"/>
            <a:ext cx="5016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9" name="Content Placeholder 5" descr="Joe_Gray.jpg"/>
          <p:cNvPicPr>
            <a:picLocks noChangeAspect="1"/>
          </p:cNvPicPr>
          <p:nvPr/>
        </p:nvPicPr>
        <p:blipFill>
          <a:blip r:embed="rId21">
            <a:extLst>
              <a:ext uri="{28A0092B-C50C-407E-A947-70E740481C1C}">
                <a14:useLocalDpi xmlns:a14="http://schemas.microsoft.com/office/drawing/2010/main" val="0"/>
              </a:ext>
            </a:extLst>
          </a:blip>
          <a:srcRect l="-12462" r="-12462"/>
          <a:stretch>
            <a:fillRect/>
          </a:stretch>
        </p:blipFill>
        <p:spPr bwMode="auto">
          <a:xfrm>
            <a:off x="7908925" y="1598613"/>
            <a:ext cx="6064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0" name="Picture 16" descr="rick_lathrop.jpg"/>
          <p:cNvPicPr>
            <a:picLocks noChangeAspect="1"/>
          </p:cNvPicPr>
          <p:nvPr/>
        </p:nvPicPr>
        <p:blipFill>
          <a:blip r:embed="rId22">
            <a:extLst>
              <a:ext uri="{28A0092B-C50C-407E-A947-70E740481C1C}">
                <a14:useLocalDpi xmlns:a14="http://schemas.microsoft.com/office/drawing/2010/main" val="0"/>
              </a:ext>
            </a:extLst>
          </a:blip>
          <a:srcRect l="10001" r="10001"/>
          <a:stretch>
            <a:fillRect/>
          </a:stretch>
        </p:blipFill>
        <p:spPr bwMode="auto">
          <a:xfrm>
            <a:off x="8540750" y="1598613"/>
            <a:ext cx="5461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1" name="Picture 14" descr="arkin_crop_scaled.jpg"/>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7951788" y="66675"/>
            <a:ext cx="4921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2" name="Picture 15" descr="shendure_2.jpg"/>
          <p:cNvPicPr>
            <a:picLocks noChangeAspect="1"/>
          </p:cNvPicPr>
          <p:nvPr/>
        </p:nvPicPr>
        <p:blipFill>
          <a:blip r:embed="rId24">
            <a:extLst>
              <a:ext uri="{28A0092B-C50C-407E-A947-70E740481C1C}">
                <a14:useLocalDpi xmlns:a14="http://schemas.microsoft.com/office/drawing/2010/main" val="0"/>
              </a:ext>
            </a:extLst>
          </a:blip>
          <a:srcRect l="11520" r="14400"/>
          <a:stretch>
            <a:fillRect/>
          </a:stretch>
        </p:blipFill>
        <p:spPr bwMode="auto">
          <a:xfrm>
            <a:off x="7999413" y="3068638"/>
            <a:ext cx="458787"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3" name="Picture 17" descr="Sanford_Jeremy.jpg"/>
          <p:cNvPicPr>
            <a:picLocks noChangeAspect="1"/>
          </p:cNvPicPr>
          <p:nvPr/>
        </p:nvPicPr>
        <p:blipFill>
          <a:blip r:embed="rId25">
            <a:extLst>
              <a:ext uri="{28A0092B-C50C-407E-A947-70E740481C1C}">
                <a14:useLocalDpi xmlns:a14="http://schemas.microsoft.com/office/drawing/2010/main" val="0"/>
              </a:ext>
            </a:extLst>
          </a:blip>
          <a:srcRect l="10745" r="10745"/>
          <a:stretch>
            <a:fillRect/>
          </a:stretch>
        </p:blipFill>
        <p:spPr bwMode="auto">
          <a:xfrm>
            <a:off x="7951788" y="833438"/>
            <a:ext cx="496887"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4" name="Picture 18" descr="sean_tavtigian.jpg"/>
          <p:cNvPicPr>
            <a:picLocks noChangeAspect="1"/>
          </p:cNvPicPr>
          <p:nvPr/>
        </p:nvPicPr>
        <p:blipFill>
          <a:blip r:embed="rId26">
            <a:extLst>
              <a:ext uri="{28A0092B-C50C-407E-A947-70E740481C1C}">
                <a14:useLocalDpi xmlns:a14="http://schemas.microsoft.com/office/drawing/2010/main" val="0"/>
              </a:ext>
            </a:extLst>
          </a:blip>
          <a:srcRect l="8000" r="3999" b="8475"/>
          <a:stretch>
            <a:fillRect/>
          </a:stretch>
        </p:blipFill>
        <p:spPr bwMode="auto">
          <a:xfrm>
            <a:off x="8586788" y="811213"/>
            <a:ext cx="48101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5" name="Picture 17" descr="andre_franke.jpg"/>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8582025" y="66675"/>
            <a:ext cx="4857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6" name="Picture 23" descr="Schmitt copy.jpg"/>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8572500" y="2381250"/>
            <a:ext cx="47942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7" name="Picture 7" descr="Gaddy_Getz.jpg"/>
          <p:cNvPicPr>
            <a:picLocks noChangeAspect="1"/>
          </p:cNvPicPr>
          <p:nvPr/>
        </p:nvPicPr>
        <p:blipFill>
          <a:blip r:embed="rId29">
            <a:extLst>
              <a:ext uri="{28A0092B-C50C-407E-A947-70E740481C1C}">
                <a14:useLocalDpi xmlns:a14="http://schemas.microsoft.com/office/drawing/2010/main" val="0"/>
              </a:ext>
            </a:extLst>
          </a:blip>
          <a:srcRect l="12337" r="12000"/>
          <a:stretch>
            <a:fillRect/>
          </a:stretch>
        </p:blipFill>
        <p:spPr bwMode="auto">
          <a:xfrm>
            <a:off x="8534400" y="4572000"/>
            <a:ext cx="522288" cy="72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8" name="Picture 13" descr="iddo-bl.jpg"/>
          <p:cNvPicPr>
            <a:picLocks noChangeAspect="1"/>
          </p:cNvPicPr>
          <p:nvPr/>
        </p:nvPicPr>
        <p:blipFill>
          <a:blip r:embed="rId30">
            <a:extLst>
              <a:ext uri="{28A0092B-C50C-407E-A947-70E740481C1C}">
                <a14:useLocalDpi xmlns:a14="http://schemas.microsoft.com/office/drawing/2010/main" val="0"/>
              </a:ext>
            </a:extLst>
          </a:blip>
          <a:srcRect/>
          <a:stretch>
            <a:fillRect/>
          </a:stretch>
        </p:blipFill>
        <p:spPr bwMode="auto">
          <a:xfrm>
            <a:off x="7970838" y="5338763"/>
            <a:ext cx="52228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99" name="Picture 24" descr="RuiChen.gif"/>
          <p:cNvPicPr>
            <a:picLocks noChangeAspect="1"/>
          </p:cNvPicPr>
          <p:nvPr/>
        </p:nvPicPr>
        <p:blipFill>
          <a:blip r:embed="rId31">
            <a:extLst>
              <a:ext uri="{28A0092B-C50C-407E-A947-70E740481C1C}">
                <a14:useLocalDpi xmlns:a14="http://schemas.microsoft.com/office/drawing/2010/main" val="0"/>
              </a:ext>
            </a:extLst>
          </a:blip>
          <a:srcRect/>
          <a:stretch>
            <a:fillRect/>
          </a:stretch>
        </p:blipFill>
        <p:spPr bwMode="auto">
          <a:xfrm>
            <a:off x="7969250" y="4572000"/>
            <a:ext cx="48736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0" name="Picture 37" descr="Alex_morgan.jpg"/>
          <p:cNvPicPr>
            <a:picLocks noChangeAspect="1"/>
          </p:cNvPicPr>
          <p:nvPr/>
        </p:nvPicPr>
        <p:blipFill>
          <a:blip r:embed="rId32">
            <a:extLst>
              <a:ext uri="{28A0092B-C50C-407E-A947-70E740481C1C}">
                <a14:useLocalDpi xmlns:a14="http://schemas.microsoft.com/office/drawing/2010/main" val="0"/>
              </a:ext>
            </a:extLst>
          </a:blip>
          <a:srcRect l="10800" t="10800" r="28799" b="3600"/>
          <a:stretch>
            <a:fillRect/>
          </a:stretch>
        </p:blipFill>
        <p:spPr bwMode="auto">
          <a:xfrm>
            <a:off x="8547100" y="5364163"/>
            <a:ext cx="4889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1" name="Picture 38" descr="josh_stuart.jpg"/>
          <p:cNvPicPr>
            <a:picLocks noChangeAspect="1"/>
          </p:cNvPicPr>
          <p:nvPr/>
        </p:nvPicPr>
        <p:blipFill>
          <a:blip r:embed="rId33">
            <a:extLst>
              <a:ext uri="{28A0092B-C50C-407E-A947-70E740481C1C}">
                <a14:useLocalDpi xmlns:a14="http://schemas.microsoft.com/office/drawing/2010/main" val="0"/>
              </a:ext>
            </a:extLst>
          </a:blip>
          <a:srcRect l="13846" t="8324" r="18462" b="12486"/>
          <a:stretch>
            <a:fillRect/>
          </a:stretch>
        </p:blipFill>
        <p:spPr bwMode="auto">
          <a:xfrm>
            <a:off x="7234238" y="5730875"/>
            <a:ext cx="61277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2" name="Picture 40" descr="artem.sokolov.jpg"/>
          <p:cNvPicPr>
            <a:picLocks noChangeAspect="1"/>
          </p:cNvPicPr>
          <p:nvPr/>
        </p:nvPicPr>
        <p:blipFill>
          <a:blip r:embed="rId34">
            <a:extLst>
              <a:ext uri="{28A0092B-C50C-407E-A947-70E740481C1C}">
                <a14:useLocalDpi xmlns:a14="http://schemas.microsoft.com/office/drawing/2010/main" val="0"/>
              </a:ext>
            </a:extLst>
          </a:blip>
          <a:srcRect l="24252" t="3084" r="39410" b="46252"/>
          <a:stretch>
            <a:fillRect/>
          </a:stretch>
        </p:blipFill>
        <p:spPr bwMode="auto">
          <a:xfrm>
            <a:off x="6580188" y="5730875"/>
            <a:ext cx="58896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3" name="Text Box 43"/>
          <p:cNvSpPr txBox="1">
            <a:spLocks noChangeArrowheads="1"/>
          </p:cNvSpPr>
          <p:nvPr/>
        </p:nvSpPr>
        <p:spPr bwMode="auto">
          <a:xfrm>
            <a:off x="2185988" y="6596063"/>
            <a:ext cx="49768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600">
                <a:latin typeface="Arial Black" pitchFamily="34" charset="0"/>
                <a:cs typeface="Arial" pitchFamily="34" charset="0"/>
              </a:rPr>
              <a:t> Results at </a:t>
            </a:r>
            <a:r>
              <a:rPr lang="en-US" altLang="en-US" sz="1600">
                <a:solidFill>
                  <a:srgbClr val="00CC99"/>
                </a:solidFill>
                <a:latin typeface="Arial Black" pitchFamily="34" charset="0"/>
                <a:cs typeface="Arial" pitchFamily="34" charset="0"/>
              </a:rPr>
              <a:t>http://genomeinterpretation.org</a:t>
            </a:r>
          </a:p>
        </p:txBody>
      </p:sp>
      <p:sp>
        <p:nvSpPr>
          <p:cNvPr id="36904" name="TextBox 42"/>
          <p:cNvSpPr txBox="1">
            <a:spLocks noChangeArrowheads="1"/>
          </p:cNvSpPr>
          <p:nvPr/>
        </p:nvSpPr>
        <p:spPr bwMode="auto">
          <a:xfrm>
            <a:off x="7772400" y="6396038"/>
            <a:ext cx="1431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1200">
                <a:cs typeface="Arial" pitchFamily="34" charset="0"/>
              </a:rPr>
              <a:t>* = CAGI 2012/2013</a:t>
            </a:r>
          </a:p>
          <a:p>
            <a:pPr eaLnBrk="1" hangingPunct="1"/>
            <a:r>
              <a:rPr lang="en-US" altLang="en-US" sz="1200">
                <a:cs typeface="Arial" pitchFamily="34" charset="0"/>
              </a:rPr>
              <a:t>+ = CAGI 2011</a:t>
            </a:r>
          </a:p>
        </p:txBody>
      </p:sp>
      <p:pic>
        <p:nvPicPr>
          <p:cNvPr id="36905" name="Picture 44"/>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3771900" y="93663"/>
            <a:ext cx="6937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6" name="Picture 46"/>
          <p:cNvPicPr>
            <a:picLocks noChangeAspect="1"/>
          </p:cNvPicPr>
          <p:nvPr/>
        </p:nvPicPr>
        <p:blipFill>
          <a:blip r:embed="rId36">
            <a:extLst>
              <a:ext uri="{28A0092B-C50C-407E-A947-70E740481C1C}">
                <a14:useLocalDpi xmlns:a14="http://schemas.microsoft.com/office/drawing/2010/main" val="0"/>
              </a:ext>
            </a:extLst>
          </a:blip>
          <a:srcRect/>
          <a:stretch>
            <a:fillRect/>
          </a:stretch>
        </p:blipFill>
        <p:spPr bwMode="auto">
          <a:xfrm>
            <a:off x="4038600" y="3489325"/>
            <a:ext cx="56673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7" name="Picture 47"/>
          <p:cNvPicPr>
            <a:picLocks noChangeAspect="1"/>
          </p:cNvPicPr>
          <p:nvPr/>
        </p:nvPicPr>
        <p:blipFill>
          <a:blip r:embed="rId37">
            <a:extLst>
              <a:ext uri="{28A0092B-C50C-407E-A947-70E740481C1C}">
                <a14:useLocalDpi xmlns:a14="http://schemas.microsoft.com/office/drawing/2010/main" val="0"/>
              </a:ext>
            </a:extLst>
          </a:blip>
          <a:srcRect/>
          <a:stretch>
            <a:fillRect/>
          </a:stretch>
        </p:blipFill>
        <p:spPr bwMode="auto">
          <a:xfrm>
            <a:off x="4681538" y="3473450"/>
            <a:ext cx="47625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8" name="Picture 52"/>
          <p:cNvPicPr>
            <a:picLocks noChangeAspect="1"/>
          </p:cNvPicPr>
          <p:nvPr/>
        </p:nvPicPr>
        <p:blipFill>
          <a:blip r:embed="rId38">
            <a:extLst>
              <a:ext uri="{28A0092B-C50C-407E-A947-70E740481C1C}">
                <a14:useLocalDpi xmlns:a14="http://schemas.microsoft.com/office/drawing/2010/main" val="0"/>
              </a:ext>
            </a:extLst>
          </a:blip>
          <a:srcRect/>
          <a:stretch>
            <a:fillRect/>
          </a:stretch>
        </p:blipFill>
        <p:spPr bwMode="auto">
          <a:xfrm>
            <a:off x="8605838" y="3048000"/>
            <a:ext cx="461962"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09" name="Picture 53"/>
          <p:cNvPicPr>
            <a:picLocks noChangeAspect="1"/>
          </p:cNvPicPr>
          <p:nvPr/>
        </p:nvPicPr>
        <p:blipFill>
          <a:blip r:embed="rId39">
            <a:extLst>
              <a:ext uri="{28A0092B-C50C-407E-A947-70E740481C1C}">
                <a14:useLocalDpi xmlns:a14="http://schemas.microsoft.com/office/drawing/2010/main" val="0"/>
              </a:ext>
            </a:extLst>
          </a:blip>
          <a:srcRect/>
          <a:stretch>
            <a:fillRect/>
          </a:stretch>
        </p:blipFill>
        <p:spPr bwMode="auto">
          <a:xfrm>
            <a:off x="7972425" y="3786188"/>
            <a:ext cx="52387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0" name="Picture 54"/>
          <p:cNvPicPr>
            <a:picLocks noChangeAspect="1"/>
          </p:cNvPicPr>
          <p:nvPr/>
        </p:nvPicPr>
        <p:blipFill>
          <a:blip r:embed="rId40">
            <a:extLst>
              <a:ext uri="{28A0092B-C50C-407E-A947-70E740481C1C}">
                <a14:useLocalDpi xmlns:a14="http://schemas.microsoft.com/office/drawing/2010/main" val="0"/>
              </a:ext>
            </a:extLst>
          </a:blip>
          <a:srcRect/>
          <a:stretch>
            <a:fillRect/>
          </a:stretch>
        </p:blipFill>
        <p:spPr bwMode="auto">
          <a:xfrm>
            <a:off x="8534400" y="3786188"/>
            <a:ext cx="53022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1" name="Picture 57"/>
          <p:cNvPicPr>
            <a:picLocks noChangeAspect="1"/>
          </p:cNvPicPr>
          <p:nvPr/>
        </p:nvPicPr>
        <p:blipFill>
          <a:blip r:embed="rId41">
            <a:extLst>
              <a:ext uri="{28A0092B-C50C-407E-A947-70E740481C1C}">
                <a14:useLocalDpi xmlns:a14="http://schemas.microsoft.com/office/drawing/2010/main" val="0"/>
              </a:ext>
            </a:extLst>
          </a:blip>
          <a:srcRect/>
          <a:stretch>
            <a:fillRect/>
          </a:stretch>
        </p:blipFill>
        <p:spPr bwMode="auto">
          <a:xfrm>
            <a:off x="4657725" y="5768975"/>
            <a:ext cx="51911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2" name="Picture 58"/>
          <p:cNvPicPr>
            <a:picLocks noChangeAspect="1"/>
          </p:cNvPicPr>
          <p:nvPr/>
        </p:nvPicPr>
        <p:blipFill>
          <a:blip r:embed="rId42">
            <a:extLst>
              <a:ext uri="{28A0092B-C50C-407E-A947-70E740481C1C}">
                <a14:useLocalDpi xmlns:a14="http://schemas.microsoft.com/office/drawing/2010/main" val="0"/>
              </a:ext>
            </a:extLst>
          </a:blip>
          <a:srcRect/>
          <a:stretch>
            <a:fillRect/>
          </a:stretch>
        </p:blipFill>
        <p:spPr bwMode="auto">
          <a:xfrm>
            <a:off x="5926138" y="5715000"/>
            <a:ext cx="6270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3" name="Picture 59"/>
          <p:cNvPicPr>
            <a:picLocks noChangeAspect="1"/>
          </p:cNvPicPr>
          <p:nvPr/>
        </p:nvPicPr>
        <p:blipFill>
          <a:blip r:embed="rId43">
            <a:extLst>
              <a:ext uri="{28A0092B-C50C-407E-A947-70E740481C1C}">
                <a14:useLocalDpi xmlns:a14="http://schemas.microsoft.com/office/drawing/2010/main" val="0"/>
              </a:ext>
            </a:extLst>
          </a:blip>
          <a:srcRect/>
          <a:stretch>
            <a:fillRect/>
          </a:stretch>
        </p:blipFill>
        <p:spPr bwMode="auto">
          <a:xfrm>
            <a:off x="5211763" y="5730875"/>
            <a:ext cx="646112"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4" name="Picture 51" descr="navya.JPG"/>
          <p:cNvPicPr>
            <a:picLocks noChangeAspect="1"/>
          </p:cNvPicPr>
          <p:nvPr/>
        </p:nvPicPr>
        <p:blipFill>
          <a:blip r:embed="rId44">
            <a:extLst>
              <a:ext uri="{28A0092B-C50C-407E-A947-70E740481C1C}">
                <a14:useLocalDpi xmlns:a14="http://schemas.microsoft.com/office/drawing/2010/main" val="0"/>
              </a:ext>
            </a:extLst>
          </a:blip>
          <a:srcRect/>
          <a:stretch>
            <a:fillRect/>
          </a:stretch>
        </p:blipFill>
        <p:spPr bwMode="auto">
          <a:xfrm>
            <a:off x="4038600" y="5746750"/>
            <a:ext cx="592138"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5" name="Picture 62"/>
          <p:cNvPicPr>
            <a:picLocks noChangeAspect="1"/>
          </p:cNvPicPr>
          <p:nvPr/>
        </p:nvPicPr>
        <p:blipFill>
          <a:blip r:embed="rId45">
            <a:extLst>
              <a:ext uri="{28A0092B-C50C-407E-A947-70E740481C1C}">
                <a14:useLocalDpi xmlns:a14="http://schemas.microsoft.com/office/drawing/2010/main" val="0"/>
              </a:ext>
            </a:extLst>
          </a:blip>
          <a:srcRect/>
          <a:stretch>
            <a:fillRect/>
          </a:stretch>
        </p:blipFill>
        <p:spPr bwMode="auto">
          <a:xfrm>
            <a:off x="3429000" y="5715000"/>
            <a:ext cx="5556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27962"/>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90_Office Theme">
  <a:themeElements>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9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89_Office Theme">
  <a:themeElements>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987</TotalTime>
  <Words>4693</Words>
  <Application>Microsoft Macintosh PowerPoint</Application>
  <PresentationFormat>On-screen Show (4:3)</PresentationFormat>
  <Paragraphs>930</Paragraphs>
  <Slides>61</Slides>
  <Notes>17</Notes>
  <HiddenSlides>7</HiddenSlides>
  <MMClips>0</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61</vt:i4>
      </vt:variant>
    </vt:vector>
  </HeadingPairs>
  <TitlesOfParts>
    <vt:vector size="81" baseType="lpstr">
      <vt:lpstr>Arial (Headings)</vt:lpstr>
      <vt:lpstr>Arial Black</vt:lpstr>
      <vt:lpstr>Calibri</vt:lpstr>
      <vt:lpstr>Calibri Light</vt:lpstr>
      <vt:lpstr>Helvetica</vt:lpstr>
      <vt:lpstr>Microsoft YaHei</vt:lpstr>
      <vt:lpstr>MS PGothic</vt:lpstr>
      <vt:lpstr>ＭＳ Ｐゴシック</vt:lpstr>
      <vt:lpstr>StarSymbol</vt:lpstr>
      <vt:lpstr>Times New Roman</vt:lpstr>
      <vt:lpstr>Arial</vt:lpstr>
      <vt:lpstr>Office Theme</vt:lpstr>
      <vt:lpstr>90_Office Theme</vt:lpstr>
      <vt:lpstr>Default</vt:lpstr>
      <vt:lpstr>9_Office Theme</vt:lpstr>
      <vt:lpstr>89_Office Theme</vt:lpstr>
      <vt:lpstr>1_Office Theme</vt:lpstr>
      <vt:lpstr>Default Design</vt:lpstr>
      <vt:lpstr>1_Default Design</vt:lpstr>
      <vt:lpstr>31_Office Theme</vt:lpstr>
      <vt:lpstr>CAGI slide pack guidelines I agree to my slides being used according to the following terms: _______Steven E. Brenner_______</vt:lpstr>
      <vt:lpstr>   CAGI 4</vt:lpstr>
      <vt:lpstr>PowerPoint Presentation</vt:lpstr>
      <vt:lpstr>PowerPoint Presentation</vt:lpstr>
      <vt:lpstr>PowerPoint Presentation</vt:lpstr>
      <vt:lpstr>PowerPoint Presentation</vt:lpstr>
      <vt:lpstr>Some variant effect prediction methods</vt:lpstr>
      <vt:lpstr>Goals of the CAGI experiment</vt:lpstr>
      <vt:lpstr>CAGI 4 Stages</vt:lpstr>
      <vt:lpstr>PowerPoint Presentation</vt:lpstr>
      <vt:lpstr>Submissions for CAGI 4</vt:lpstr>
      <vt:lpstr>CAGI 4 Challenges</vt:lpstr>
      <vt:lpstr>CAGI 4 Challenges</vt:lpstr>
      <vt:lpstr>PowerPoint Presentation</vt:lpstr>
      <vt:lpstr>CAGI 2013 CHALLENGES</vt:lpstr>
      <vt:lpstr>CAGI 2013 CHALLENGES</vt:lpstr>
      <vt:lpstr>CAGI 4 Participating Groups BOGUS DATA</vt:lpstr>
      <vt:lpstr>CAGI 2013 PARTICIPATING GROUPS</vt:lpstr>
      <vt:lpstr>CAGI is your meeting</vt:lpstr>
      <vt:lpstr>Dissemination and Embargo</vt:lpstr>
      <vt:lpstr>CAGI slide pack guidelines I agree to my slides being used according to the following terms: _______Author Name Here_______</vt:lpstr>
      <vt:lpstr>Title</vt:lpstr>
      <vt:lpstr>Title</vt:lpstr>
      <vt:lpstr>Title</vt:lpstr>
      <vt:lpstr>Title</vt:lpstr>
      <vt:lpstr>Title</vt:lpstr>
      <vt:lpstr>PowerPoint Presentation</vt:lpstr>
      <vt:lpstr>Publication</vt:lpstr>
      <vt:lpstr>Welcome to CAGI 4!</vt:lpstr>
      <vt:lpstr>CAGI is not CASP</vt:lpstr>
      <vt:lpstr>CAGI 4 Challenges classes</vt:lpstr>
      <vt:lpstr>Better methods (we need them!)</vt:lpstr>
      <vt:lpstr>Reproducibility</vt:lpstr>
      <vt:lpstr>PowerPoint Presentation</vt:lpstr>
      <vt:lpstr>PowerPoint Presentation</vt:lpstr>
      <vt:lpstr>PowerPoint Presentation</vt:lpstr>
      <vt:lpstr>PowerPoint Presentation</vt:lpstr>
      <vt:lpstr>Distinguish between exomes of Crohn's disease patients and healthy individuals </vt:lpstr>
      <vt:lpstr>NAGLU: predict the effect of naturally occurring missense mutations on cellular enzymatic activity</vt:lpstr>
      <vt:lpstr>NPM-ALK: predict the effect of mutations in the kinase domain on kinase activity and Hsp90 binding affinity</vt:lpstr>
      <vt:lpstr>Estimate patients’ therapeutic warfarin doses from their exome sequences</vt:lpstr>
      <vt:lpstr>Human SUMO ligase: predict the effects of missense mutations on competitive growth in a high-throughput yeast complementation assay </vt:lpstr>
      <vt:lpstr>Identify regulatory sequences and eQTL-causal variants, and estimate their effects on activation of transcription in a massively parallel reporter assay</vt:lpstr>
      <vt:lpstr>The Personal Genome Project (PGP): predict individuals' phenotypes</vt:lpstr>
      <vt:lpstr>Distinguish between exomes of bipolar disorder patients and unaffected individuals</vt:lpstr>
      <vt:lpstr>Liver pyruvate kinase (L-PYK): predict the effects of missense mutations on kinase activity and allosteric regulation</vt:lpstr>
      <vt:lpstr>Predict patients’ clinical descriptions and pathogenic variants from gene panel sequences</vt:lpstr>
      <vt:lpstr>SickKids clinical genomes: predict children’s clinical presentations from their genomes</vt:lpstr>
      <vt:lpstr> Commence</vt:lpstr>
      <vt:lpstr>OLD slides follow</vt:lpstr>
      <vt:lpstr>PowerPoint Presentation</vt:lpstr>
      <vt:lpstr>Moving CAGI further towards clinical relevance</vt:lpstr>
      <vt:lpstr>Cancer Mutations</vt:lpstr>
      <vt:lpstr>Cancer Mutations (2)</vt:lpstr>
      <vt:lpstr>Structure versus Evolution</vt:lpstr>
      <vt:lpstr>Community Annotation - riskSNPs</vt:lpstr>
      <vt:lpstr>Control of splicing</vt:lpstr>
      <vt:lpstr>Exome data and Mendelain disease</vt:lpstr>
      <vt:lpstr>Exome data and complex trait disease</vt:lpstr>
      <vt:lpstr>PGP: Matching genomes to trait profiles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Yee</dc:creator>
  <cp:lastModifiedBy>John Moult</cp:lastModifiedBy>
  <cp:revision>94</cp:revision>
  <dcterms:created xsi:type="dcterms:W3CDTF">2013-07-17T07:28:44Z</dcterms:created>
  <dcterms:modified xsi:type="dcterms:W3CDTF">2016-04-05T13:13:29Z</dcterms:modified>
</cp:coreProperties>
</file>