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7" r:id="rId2"/>
    <p:sldId id="256" r:id="rId3"/>
    <p:sldId id="257" r:id="rId4"/>
    <p:sldId id="277" r:id="rId5"/>
    <p:sldId id="278" r:id="rId6"/>
    <p:sldId id="280" r:id="rId7"/>
    <p:sldId id="281" r:id="rId8"/>
    <p:sldId id="283" r:id="rId9"/>
    <p:sldId id="284" r:id="rId10"/>
    <p:sldId id="287" r:id="rId11"/>
    <p:sldId id="290" r:id="rId12"/>
    <p:sldId id="293" r:id="rId13"/>
    <p:sldId id="260" r:id="rId14"/>
    <p:sldId id="261" r:id="rId15"/>
    <p:sldId id="262" r:id="rId16"/>
    <p:sldId id="263" r:id="rId17"/>
    <p:sldId id="265" r:id="rId18"/>
    <p:sldId id="266" r:id="rId19"/>
    <p:sldId id="264" r:id="rId20"/>
    <p:sldId id="295" r:id="rId21"/>
    <p:sldId id="267" r:id="rId22"/>
    <p:sldId id="268" r:id="rId23"/>
    <p:sldId id="269" r:id="rId24"/>
    <p:sldId id="270" r:id="rId25"/>
    <p:sldId id="274" r:id="rId26"/>
    <p:sldId id="296" r:id="rId27"/>
    <p:sldId id="275" r:id="rId28"/>
    <p:sldId id="294" r:id="rId29"/>
    <p:sldId id="259" r:id="rId3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28" autoAdjust="0"/>
    <p:restoredTop sz="94660"/>
  </p:normalViewPr>
  <p:slideViewPr>
    <p:cSldViewPr>
      <p:cViewPr varScale="1">
        <p:scale>
          <a:sx n="227" d="100"/>
          <a:sy n="227" d="100"/>
        </p:scale>
        <p:origin x="299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84EA7F-0972-4527-B7B1-6EA3BF94E378}" type="datetimeFigureOut">
              <a:rPr lang="it-IT" smtClean="0"/>
              <a:pPr/>
              <a:t>23/04/22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2DFADC-29A0-4FBF-B8FE-D80A73613975}" type="slidenum">
              <a:rPr lang="it-IT" smtClean="0"/>
              <a:pPr/>
              <a:t>‹#›</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5362" name="Segnaposto note 2"/>
          <p:cNvSpPr>
            <a:spLocks noGrp="1"/>
          </p:cNvSpPr>
          <p:nvPr>
            <p:ph type="body" idx="1"/>
          </p:nvPr>
        </p:nvSpPr>
        <p:spPr bwMode="auto">
          <a:noFill/>
        </p:spPr>
        <p:txBody>
          <a:bodyPr wrap="square" numCol="1" anchor="t" anchorCtr="0" compatLnSpc="1">
            <a:prstTxWarp prst="textNoShape">
              <a:avLst/>
            </a:prstTxWarp>
          </a:bodyPr>
          <a:lstStyle/>
          <a:p>
            <a:endParaRPr lang="en-GB"/>
          </a:p>
        </p:txBody>
      </p:sp>
      <p:sp>
        <p:nvSpPr>
          <p:cNvPr id="15363" name="Segnaposto numero diapositiva 3"/>
          <p:cNvSpPr>
            <a:spLocks noGrp="1"/>
          </p:cNvSpPr>
          <p:nvPr>
            <p:ph type="sldNum" sz="quarter" idx="5"/>
          </p:nvPr>
        </p:nvSpPr>
        <p:spPr bwMode="auto">
          <a:noFill/>
          <a:ln>
            <a:miter lim="800000"/>
            <a:headEnd/>
            <a:tailEnd/>
          </a:ln>
        </p:spPr>
        <p:txBody>
          <a:bodyPr/>
          <a:lstStyle/>
          <a:p>
            <a:fld id="{9A0A652B-C5E2-4712-AA34-323A4063ECD1}" type="slidenum">
              <a:rPr lang="en-GB"/>
              <a:pPr/>
              <a:t>13</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17410"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17411" name="Segnaposto numero diapositiva 3"/>
          <p:cNvSpPr>
            <a:spLocks noGrp="1"/>
          </p:cNvSpPr>
          <p:nvPr>
            <p:ph type="sldNum" sz="quarter" idx="5"/>
          </p:nvPr>
        </p:nvSpPr>
        <p:spPr bwMode="auto">
          <a:noFill/>
          <a:ln>
            <a:miter lim="800000"/>
            <a:headEnd/>
            <a:tailEnd/>
          </a:ln>
        </p:spPr>
        <p:txBody>
          <a:bodyPr/>
          <a:lstStyle/>
          <a:p>
            <a:fld id="{C6168D68-37D1-4B93-8E46-4B549C782D32}" type="slidenum">
              <a:rPr lang="en-GB"/>
              <a:pPr/>
              <a:t>14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3FF28B8C-B2FC-4C26-8242-C6F4C56BE2E7}" type="datetimeFigureOut">
              <a:rPr lang="it-IT" smtClean="0"/>
              <a:pPr/>
              <a:t>23/04/22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FF28B8C-B2FC-4C26-8242-C6F4C56BE2E7}" type="datetimeFigureOut">
              <a:rPr lang="it-IT" smtClean="0"/>
              <a:pPr/>
              <a:t>23/04/22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3FF28B8C-B2FC-4C26-8242-C6F4C56BE2E7}" type="datetimeFigureOut">
              <a:rPr lang="it-IT" smtClean="0"/>
              <a:pPr/>
              <a:t>23/04/22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3FF28B8C-B2FC-4C26-8242-C6F4C56BE2E7}" type="datetimeFigureOut">
              <a:rPr lang="it-IT" smtClean="0"/>
              <a:pPr/>
              <a:t>23/04/22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3FF28B8C-B2FC-4C26-8242-C6F4C56BE2E7}" type="datetimeFigureOut">
              <a:rPr lang="it-IT" smtClean="0"/>
              <a:pPr/>
              <a:t>23/04/22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3FF28B8C-B2FC-4C26-8242-C6F4C56BE2E7}" type="datetimeFigureOut">
              <a:rPr lang="it-IT" smtClean="0"/>
              <a:pPr/>
              <a:t>23/04/22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FF28B8C-B2FC-4C26-8242-C6F4C56BE2E7}" type="datetimeFigureOut">
              <a:rPr lang="it-IT" smtClean="0"/>
              <a:pPr/>
              <a:t>23/04/22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3FF28B8C-B2FC-4C26-8242-C6F4C56BE2E7}" type="datetimeFigureOut">
              <a:rPr lang="it-IT" smtClean="0"/>
              <a:pPr/>
              <a:t>23/04/22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3FF28B8C-B2FC-4C26-8242-C6F4C56BE2E7}" type="datetimeFigureOut">
              <a:rPr lang="it-IT" smtClean="0"/>
              <a:pPr/>
              <a:t>23/04/22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FF28B8C-B2FC-4C26-8242-C6F4C56BE2E7}" type="datetimeFigureOut">
              <a:rPr lang="it-IT" smtClean="0"/>
              <a:pPr/>
              <a:t>23/04/22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3FF28B8C-B2FC-4C26-8242-C6F4C56BE2E7}" type="datetimeFigureOut">
              <a:rPr lang="it-IT" smtClean="0"/>
              <a:pPr/>
              <a:t>23/04/22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542903-C73D-489A-B2D6-F1330D913CDB}" type="slidenum">
              <a:rPr lang="it-IT" smtClean="0"/>
              <a:pPr/>
              <a:t>‹#›</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olo, tes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a:t>Fare clic per modificare lo stile del titolo</a:t>
            </a:r>
          </a:p>
        </p:txBody>
      </p:sp>
      <p:sp>
        <p:nvSpPr>
          <p:cNvPr id="3" name="Segnaposto testo 2"/>
          <p:cNvSpPr>
            <a:spLocks noGrp="1"/>
          </p:cNvSpPr>
          <p:nvPr>
            <p:ph type="body" sz="half" idx="1"/>
          </p:nvPr>
        </p:nvSpPr>
        <p:spPr>
          <a:xfrm>
            <a:off x="457200" y="1600200"/>
            <a:ext cx="4038600" cy="4525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600200"/>
            <a:ext cx="4038600" cy="21859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648200" y="3938588"/>
            <a:ext cx="4038600" cy="218757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data 5"/>
          <p:cNvSpPr>
            <a:spLocks noGrp="1"/>
          </p:cNvSpPr>
          <p:nvPr>
            <p:ph type="dt" sz="half" idx="10"/>
          </p:nvPr>
        </p:nvSpPr>
        <p:spPr>
          <a:xfrm>
            <a:off x="457200" y="6245225"/>
            <a:ext cx="2133600" cy="476250"/>
          </a:xfrm>
        </p:spPr>
        <p:txBody>
          <a:bodyPr/>
          <a:lstStyle>
            <a:lvl1pPr>
              <a:defRPr/>
            </a:lvl1pPr>
          </a:lstStyle>
          <a:p>
            <a:endParaRPr lang="it-IT"/>
          </a:p>
        </p:txBody>
      </p:sp>
      <p:sp>
        <p:nvSpPr>
          <p:cNvPr id="7" name="Segnaposto piè di pagina 6"/>
          <p:cNvSpPr>
            <a:spLocks noGrp="1"/>
          </p:cNvSpPr>
          <p:nvPr>
            <p:ph type="ftr" sz="quarter" idx="11"/>
          </p:nvPr>
        </p:nvSpPr>
        <p:spPr>
          <a:xfrm>
            <a:off x="3124200" y="6245225"/>
            <a:ext cx="2895600" cy="476250"/>
          </a:xfrm>
        </p:spPr>
        <p:txBody>
          <a:bodyPr/>
          <a:lstStyle>
            <a:lvl1pPr>
              <a:defRPr/>
            </a:lvl1pPr>
          </a:lstStyle>
          <a:p>
            <a:endParaRPr lang="it-IT"/>
          </a:p>
        </p:txBody>
      </p:sp>
      <p:sp>
        <p:nvSpPr>
          <p:cNvPr id="8" name="Segnaposto numero diapositiva 7"/>
          <p:cNvSpPr>
            <a:spLocks noGrp="1"/>
          </p:cNvSpPr>
          <p:nvPr>
            <p:ph type="sldNum" sz="quarter" idx="12"/>
          </p:nvPr>
        </p:nvSpPr>
        <p:spPr>
          <a:xfrm>
            <a:off x="6553200" y="6245225"/>
            <a:ext cx="2133600" cy="476250"/>
          </a:xfrm>
        </p:spPr>
        <p:txBody>
          <a:bodyPr/>
          <a:lstStyle>
            <a:lvl1pPr>
              <a:defRPr/>
            </a:lvl1pPr>
          </a:lstStyle>
          <a:p>
            <a:fld id="{C640BFB8-7F39-48BC-8524-95C8AE4B6AE7}" type="slidenum">
              <a:rPr lang="it-IT"/>
              <a:pPr/>
              <a:t>‹#›</a:t>
            </a:fld>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1524000" y="190500"/>
            <a:ext cx="7010400" cy="58293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3" name="Segnaposto data 2"/>
          <p:cNvSpPr>
            <a:spLocks noGrp="1"/>
          </p:cNvSpPr>
          <p:nvPr>
            <p:ph type="dt" sz="half" idx="10"/>
          </p:nvPr>
        </p:nvSpPr>
        <p:spPr>
          <a:xfrm>
            <a:off x="6629400" y="6248400"/>
            <a:ext cx="1905000" cy="457200"/>
          </a:xfrm>
        </p:spPr>
        <p:txBody>
          <a:bodyPr/>
          <a:lstStyle>
            <a:lvl1pPr>
              <a:defRPr/>
            </a:lvl1pPr>
          </a:lstStyle>
          <a:p>
            <a:endParaRPr lang="it-IT"/>
          </a:p>
        </p:txBody>
      </p:sp>
      <p:sp>
        <p:nvSpPr>
          <p:cNvPr id="4" name="Segnaposto piè di pagina 3"/>
          <p:cNvSpPr>
            <a:spLocks noGrp="1"/>
          </p:cNvSpPr>
          <p:nvPr>
            <p:ph type="ftr" sz="quarter" idx="11"/>
          </p:nvPr>
        </p:nvSpPr>
        <p:spPr>
          <a:xfrm>
            <a:off x="3276600" y="6248400"/>
            <a:ext cx="2895600" cy="457200"/>
          </a:xfrm>
        </p:spPr>
        <p:txBody>
          <a:bodyPr/>
          <a:lstStyle>
            <a:lvl1pPr>
              <a:defRPr/>
            </a:lvl1pPr>
          </a:lstStyle>
          <a:p>
            <a:endParaRPr lang="it-IT"/>
          </a:p>
        </p:txBody>
      </p:sp>
      <p:sp>
        <p:nvSpPr>
          <p:cNvPr id="5" name="Segnaposto numero diapositiva 4"/>
          <p:cNvSpPr>
            <a:spLocks noGrp="1"/>
          </p:cNvSpPr>
          <p:nvPr>
            <p:ph type="sldNum" sz="quarter" idx="12"/>
          </p:nvPr>
        </p:nvSpPr>
        <p:spPr>
          <a:xfrm>
            <a:off x="1524000" y="6248400"/>
            <a:ext cx="1295400" cy="457200"/>
          </a:xfrm>
        </p:spPr>
        <p:txBody>
          <a:bodyPr/>
          <a:lstStyle>
            <a:lvl1pPr>
              <a:defRPr/>
            </a:lvl1pPr>
          </a:lstStyle>
          <a:p>
            <a:fld id="{AC7AB4EE-29A4-4EED-8BA9-EB7CE09AE366}" type="slidenum">
              <a:rPr lang="it-IT"/>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F28B8C-B2FC-4C26-8242-C6F4C56BE2E7}" type="datetimeFigureOut">
              <a:rPr lang="it-IT" smtClean="0"/>
              <a:pPr/>
              <a:t>23/04/22</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542903-C73D-489A-B2D6-F1330D913CDB}" type="slidenum">
              <a:rPr lang="it-IT" smtClean="0"/>
              <a:pPr/>
              <a:t>‹#›</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7.jpeg"/><Relationship Id="rId7"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1.bin"/><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wmf"/></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0.w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wmf"/><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 </a:t>
            </a:r>
            <a:br>
              <a:rPr lang="en-US" altLang="en-US" sz="1800" dirty="0"/>
            </a:br>
            <a:r>
              <a:rPr lang="en-US" altLang="en-US" sz="1800" i="1" dirty="0"/>
              <a:t>_______</a:t>
            </a:r>
            <a:r>
              <a:rPr lang="en-US" altLang="en-US" sz="1800" i="1" dirty="0" err="1">
                <a:solidFill>
                  <a:srgbClr val="FF3300"/>
                </a:solidFill>
              </a:rPr>
              <a:t>Silvio</a:t>
            </a:r>
            <a:r>
              <a:rPr lang="en-US" altLang="en-US" sz="1800" i="1" dirty="0">
                <a:solidFill>
                  <a:srgbClr val="FF3300"/>
                </a:solidFill>
              </a:rPr>
              <a:t> Tosatto</a:t>
            </a:r>
            <a:r>
              <a:rPr lang="en-US" altLang="en-US" sz="1800" i="1" dirty="0"/>
              <a:t>_______</a:t>
            </a:r>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2"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3" name="Picture 11"/>
          <p:cNvPicPr>
            <a:picLocks noChangeAspect="1" noChangeArrowheads="1"/>
          </p:cNvPicPr>
          <p:nvPr/>
        </p:nvPicPr>
        <p:blipFill>
          <a:blip r:embed="rId2" cstate="print"/>
          <a:srcRect t="9644"/>
          <a:stretch>
            <a:fillRect/>
          </a:stretch>
        </p:blipFill>
        <p:spPr bwMode="auto">
          <a:xfrm>
            <a:off x="0" y="-1588"/>
            <a:ext cx="9144000" cy="5483226"/>
          </a:xfrm>
          <a:prstGeom prst="rect">
            <a:avLst/>
          </a:prstGeom>
          <a:noFill/>
          <a:ln w="9525">
            <a:noFill/>
            <a:miter lim="800000"/>
            <a:headEnd/>
            <a:tailEnd/>
          </a:ln>
          <a:effectLst/>
        </p:spPr>
      </p:pic>
      <p:sp>
        <p:nvSpPr>
          <p:cNvPr id="3075" name="Rectangle 3"/>
          <p:cNvSpPr>
            <a:spLocks noGrp="1" noChangeArrowheads="1"/>
          </p:cNvSpPr>
          <p:nvPr>
            <p:ph type="ctrTitle"/>
          </p:nvPr>
        </p:nvSpPr>
        <p:spPr>
          <a:xfrm>
            <a:off x="1404938" y="476250"/>
            <a:ext cx="6191250" cy="717550"/>
          </a:xfrm>
          <a:solidFill>
            <a:schemeClr val="bg1">
              <a:alpha val="70000"/>
            </a:schemeClr>
          </a:solidFill>
          <a:ln/>
        </p:spPr>
        <p:txBody>
          <a:bodyPr>
            <a:normAutofit/>
          </a:bodyPr>
          <a:lstStyle/>
          <a:p>
            <a:r>
              <a:rPr lang="it-IT" sz="3200" b="1" dirty="0">
                <a:solidFill>
                  <a:schemeClr val="tx1"/>
                </a:solidFill>
                <a:latin typeface="Lucida Sans" pitchFamily="34" charset="0"/>
              </a:rPr>
              <a:t>NPM-ALK Challenge</a:t>
            </a:r>
            <a:endParaRPr lang="de-DE" sz="3200" b="1" dirty="0">
              <a:solidFill>
                <a:schemeClr val="tx1"/>
              </a:solidFill>
              <a:effectLst>
                <a:outerShdw blurRad="38100" dist="38100" dir="2700000" algn="tl">
                  <a:srgbClr val="C0C0C0"/>
                </a:outerShdw>
              </a:effectLst>
              <a:latin typeface="Lucida Sans" pitchFamily="34" charset="0"/>
            </a:endParaRPr>
          </a:p>
        </p:txBody>
      </p:sp>
      <p:sp>
        <p:nvSpPr>
          <p:cNvPr id="3076" name="Rectangle 4"/>
          <p:cNvSpPr>
            <a:spLocks noGrp="1" noChangeArrowheads="1"/>
          </p:cNvSpPr>
          <p:nvPr>
            <p:ph type="subTitle" idx="1"/>
          </p:nvPr>
        </p:nvSpPr>
        <p:spPr>
          <a:xfrm>
            <a:off x="0" y="5360988"/>
            <a:ext cx="9190038" cy="1484312"/>
          </a:xfrm>
          <a:solidFill>
            <a:schemeClr val="bg1"/>
          </a:solidFill>
          <a:ln/>
        </p:spPr>
        <p:txBody>
          <a:bodyPr>
            <a:normAutofit lnSpcReduction="10000"/>
          </a:bodyPr>
          <a:lstStyle/>
          <a:p>
            <a:r>
              <a:rPr lang="de-DE" sz="2400" b="1" dirty="0">
                <a:solidFill>
                  <a:schemeClr val="tx1"/>
                </a:solidFill>
              </a:rPr>
              <a:t>Silvio Tosatto</a:t>
            </a:r>
            <a:r>
              <a:rPr lang="de-DE" sz="2400" dirty="0">
                <a:solidFill>
                  <a:schemeClr val="tx1"/>
                </a:solidFill>
              </a:rPr>
              <a:t> </a:t>
            </a:r>
          </a:p>
          <a:p>
            <a:r>
              <a:rPr lang="de-DE" sz="1600" i="1" dirty="0">
                <a:solidFill>
                  <a:schemeClr val="tx1"/>
                </a:solidFill>
                <a:latin typeface="Verdana" pitchFamily="34" charset="0"/>
              </a:rPr>
              <a:t>BioComputing UP, Department </a:t>
            </a:r>
            <a:r>
              <a:rPr lang="de-DE" sz="1600" i="1" dirty="0" err="1">
                <a:solidFill>
                  <a:schemeClr val="tx1"/>
                </a:solidFill>
                <a:latin typeface="Verdana" pitchFamily="34" charset="0"/>
              </a:rPr>
              <a:t>of</a:t>
            </a:r>
            <a:r>
              <a:rPr lang="de-DE" sz="1600" i="1" dirty="0">
                <a:solidFill>
                  <a:schemeClr val="tx1"/>
                </a:solidFill>
                <a:latin typeface="Verdana" pitchFamily="34" charset="0"/>
              </a:rPr>
              <a:t> Biomedical </a:t>
            </a:r>
            <a:r>
              <a:rPr lang="de-DE" sz="1600" i="1" dirty="0" err="1">
                <a:solidFill>
                  <a:schemeClr val="tx1"/>
                </a:solidFill>
                <a:latin typeface="Verdana" pitchFamily="34" charset="0"/>
              </a:rPr>
              <a:t>Sciences</a:t>
            </a:r>
            <a:r>
              <a:rPr lang="de-DE" sz="1800" i="1" dirty="0">
                <a:solidFill>
                  <a:schemeClr val="tx1"/>
                </a:solidFill>
                <a:latin typeface="Verdana" pitchFamily="34" charset="0"/>
              </a:rPr>
              <a:t>,</a:t>
            </a:r>
          </a:p>
          <a:p>
            <a:r>
              <a:rPr lang="de-DE" sz="1800" i="1" dirty="0">
                <a:solidFill>
                  <a:schemeClr val="tx1"/>
                </a:solidFill>
                <a:latin typeface="Verdana" pitchFamily="34" charset="0"/>
              </a:rPr>
              <a:t>University </a:t>
            </a:r>
            <a:r>
              <a:rPr lang="de-DE" sz="1800" i="1" dirty="0" err="1">
                <a:solidFill>
                  <a:schemeClr val="tx1"/>
                </a:solidFill>
                <a:latin typeface="Verdana" pitchFamily="34" charset="0"/>
              </a:rPr>
              <a:t>of</a:t>
            </a:r>
            <a:r>
              <a:rPr lang="de-DE" sz="1800" i="1" dirty="0">
                <a:solidFill>
                  <a:schemeClr val="tx1"/>
                </a:solidFill>
                <a:latin typeface="Verdana" pitchFamily="34" charset="0"/>
              </a:rPr>
              <a:t> </a:t>
            </a:r>
            <a:r>
              <a:rPr lang="de-DE" sz="1800" i="1" dirty="0" err="1">
                <a:solidFill>
                  <a:schemeClr val="tx1"/>
                </a:solidFill>
                <a:latin typeface="Verdana" pitchFamily="34" charset="0"/>
              </a:rPr>
              <a:t>Padova</a:t>
            </a:r>
            <a:r>
              <a:rPr lang="de-DE" sz="1800" i="1" dirty="0">
                <a:solidFill>
                  <a:schemeClr val="tx1"/>
                </a:solidFill>
                <a:latin typeface="Verdana" pitchFamily="34" charset="0"/>
              </a:rPr>
              <a:t>, </a:t>
            </a:r>
            <a:r>
              <a:rPr lang="de-DE" sz="1800" i="1" dirty="0" err="1">
                <a:solidFill>
                  <a:schemeClr val="tx1"/>
                </a:solidFill>
                <a:latin typeface="Verdana" pitchFamily="34" charset="0"/>
              </a:rPr>
              <a:t>Italy</a:t>
            </a:r>
            <a:endParaRPr lang="de-DE" sz="1800" i="1" dirty="0">
              <a:solidFill>
                <a:schemeClr val="tx1"/>
              </a:solidFill>
              <a:latin typeface="Verdana" pitchFamily="34" charset="0"/>
            </a:endParaRPr>
          </a:p>
          <a:p>
            <a:pPr>
              <a:lnSpc>
                <a:spcPct val="140000"/>
              </a:lnSpc>
            </a:pPr>
            <a:r>
              <a:rPr lang="de-DE" sz="1800" b="1" i="1" dirty="0">
                <a:solidFill>
                  <a:schemeClr val="accent2"/>
                </a:solidFill>
              </a:rPr>
              <a:t>URL:</a:t>
            </a:r>
            <a:r>
              <a:rPr lang="de-DE" sz="1800" i="1" dirty="0">
                <a:solidFill>
                  <a:schemeClr val="accent2"/>
                </a:solidFill>
              </a:rPr>
              <a:t> </a:t>
            </a:r>
            <a:r>
              <a:rPr lang="de-DE" sz="1800" b="1" i="1" dirty="0">
                <a:solidFill>
                  <a:schemeClr val="accent2"/>
                </a:solidFill>
                <a:latin typeface="Courier New" pitchFamily="49" charset="0"/>
              </a:rPr>
              <a:t>http://protein.bio.unipd.it/</a:t>
            </a:r>
          </a:p>
        </p:txBody>
      </p:sp>
      <p:pic>
        <p:nvPicPr>
          <p:cNvPr id="3077" name="Picture 5"/>
          <p:cNvPicPr>
            <a:picLocks noChangeAspect="1" noChangeArrowheads="1"/>
          </p:cNvPicPr>
          <p:nvPr/>
        </p:nvPicPr>
        <p:blipFill>
          <a:blip r:embed="rId3" cstate="print"/>
          <a:srcRect/>
          <a:stretch>
            <a:fillRect/>
          </a:stretch>
        </p:blipFill>
        <p:spPr bwMode="auto">
          <a:xfrm>
            <a:off x="106364" y="5589239"/>
            <a:ext cx="1624098" cy="1127473"/>
          </a:xfrm>
          <a:prstGeom prst="rect">
            <a:avLst/>
          </a:prstGeom>
          <a:noFill/>
          <a:ln w="9525">
            <a:noFill/>
            <a:miter lim="800000"/>
            <a:headEnd/>
            <a:tailEnd/>
          </a:ln>
          <a:effectLst/>
        </p:spPr>
      </p:pic>
      <p:pic>
        <p:nvPicPr>
          <p:cNvPr id="3082" name="Picture 10"/>
          <p:cNvPicPr>
            <a:picLocks noChangeAspect="1" noChangeArrowheads="1"/>
          </p:cNvPicPr>
          <p:nvPr/>
        </p:nvPicPr>
        <p:blipFill>
          <a:blip r:embed="rId4" cstate="print"/>
          <a:srcRect/>
          <a:stretch>
            <a:fillRect/>
          </a:stretch>
        </p:blipFill>
        <p:spPr bwMode="auto">
          <a:xfrm>
            <a:off x="7668344" y="5454829"/>
            <a:ext cx="1488356" cy="1352371"/>
          </a:xfrm>
          <a:prstGeom prst="rect">
            <a:avLst/>
          </a:prstGeom>
          <a:noFill/>
          <a:ln w="9525">
            <a:noFill/>
            <a:miter lim="800000"/>
            <a:headEnd/>
            <a:tailEnd/>
          </a:ln>
          <a:effectLst/>
        </p:spPr>
      </p:pic>
      <p:pic>
        <p:nvPicPr>
          <p:cNvPr id="1026" name="Picture 2"/>
          <p:cNvPicPr>
            <a:picLocks noChangeAspect="1" noChangeArrowheads="1"/>
          </p:cNvPicPr>
          <p:nvPr/>
        </p:nvPicPr>
        <p:blipFill>
          <a:blip r:embed="rId5" cstate="print"/>
          <a:srcRect/>
          <a:stretch>
            <a:fillRect/>
          </a:stretch>
        </p:blipFill>
        <p:spPr bwMode="auto">
          <a:xfrm rot="18066184">
            <a:off x="1230960" y="2421287"/>
            <a:ext cx="1655651" cy="1152128"/>
          </a:xfrm>
          <a:prstGeom prst="rect">
            <a:avLst/>
          </a:prstGeom>
          <a:noFill/>
          <a:ln w="9525">
            <a:noFill/>
            <a:miter lim="800000"/>
            <a:headEnd/>
            <a:tailEnd/>
          </a:ln>
        </p:spPr>
      </p:pic>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b="1" dirty="0"/>
              <a:t>Overview</a:t>
            </a:r>
          </a:p>
        </p:txBody>
      </p:sp>
      <p:sp>
        <p:nvSpPr>
          <p:cNvPr id="19459" name="Rectangle 3"/>
          <p:cNvSpPr>
            <a:spLocks noGrp="1" noChangeArrowheads="1"/>
          </p:cNvSpPr>
          <p:nvPr>
            <p:ph type="body" sz="half" idx="1"/>
          </p:nvPr>
        </p:nvSpPr>
        <p:spPr>
          <a:xfrm>
            <a:off x="684213" y="1700808"/>
            <a:ext cx="7908925" cy="3672880"/>
          </a:xfrm>
        </p:spPr>
        <p:txBody>
          <a:bodyPr/>
          <a:lstStyle/>
          <a:p>
            <a:pPr>
              <a:lnSpc>
                <a:spcPct val="110000"/>
              </a:lnSpc>
            </a:pPr>
            <a:r>
              <a:rPr lang="en-US" sz="2800" dirty="0"/>
              <a:t>NPM-ALK dataset description</a:t>
            </a:r>
          </a:p>
          <a:p>
            <a:pPr>
              <a:lnSpc>
                <a:spcPct val="110000"/>
              </a:lnSpc>
            </a:pPr>
            <a:r>
              <a:rPr lang="en-US" sz="2800" dirty="0"/>
              <a:t>Assessment metrics</a:t>
            </a:r>
          </a:p>
          <a:p>
            <a:pPr>
              <a:lnSpc>
                <a:spcPct val="110000"/>
              </a:lnSpc>
            </a:pPr>
            <a:r>
              <a:rPr lang="en-US" sz="2800" dirty="0" err="1"/>
              <a:t>Kinase</a:t>
            </a:r>
            <a:r>
              <a:rPr lang="en-US" sz="2800" dirty="0"/>
              <a:t> activity</a:t>
            </a:r>
          </a:p>
          <a:p>
            <a:pPr>
              <a:lnSpc>
                <a:spcPct val="110000"/>
              </a:lnSpc>
            </a:pPr>
            <a:r>
              <a:rPr lang="en-US" sz="2800" dirty="0"/>
              <a:t>Significance</a:t>
            </a:r>
          </a:p>
          <a:p>
            <a:pPr>
              <a:lnSpc>
                <a:spcPct val="110000"/>
              </a:lnSpc>
            </a:pPr>
            <a:r>
              <a:rPr lang="en-US" sz="2800" dirty="0"/>
              <a:t>HSP-90 binding</a:t>
            </a:r>
          </a:p>
        </p:txBody>
      </p:sp>
      <p:sp>
        <p:nvSpPr>
          <p:cNvPr id="19462"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19463"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dirty="0" err="1"/>
              <a:t>Silvio</a:t>
            </a:r>
            <a:r>
              <a:rPr lang="en-US" dirty="0"/>
              <a:t> Tosatto</a:t>
            </a:r>
          </a:p>
        </p:txBody>
      </p:sp>
      <p:sp>
        <p:nvSpPr>
          <p:cNvPr id="19464"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444500" y="1847850"/>
            <a:ext cx="8255000" cy="3016210"/>
          </a:xfrm>
          <a:prstGeom prst="rect">
            <a:avLst/>
          </a:prstGeom>
          <a:noFill/>
          <a:ln w="9525">
            <a:noFill/>
            <a:miter lim="800000"/>
            <a:headEnd/>
            <a:tailEnd/>
          </a:ln>
          <a:effectLst/>
        </p:spPr>
        <p:txBody>
          <a:bodyPr>
            <a:spAutoFit/>
          </a:bodyPr>
          <a:lstStyle/>
          <a:p>
            <a:pPr algn="ctr"/>
            <a:r>
              <a:rPr lang="it-IT" sz="2000" b="1" dirty="0">
                <a:solidFill>
                  <a:schemeClr val="hlink"/>
                </a:solidFill>
                <a:latin typeface="Verdana" pitchFamily="34" charset="0"/>
              </a:rPr>
              <a:t>The </a:t>
            </a:r>
            <a:r>
              <a:rPr lang="it-IT" sz="2000" b="1" dirty="0" err="1">
                <a:solidFill>
                  <a:schemeClr val="hlink"/>
                </a:solidFill>
                <a:latin typeface="Verdana" pitchFamily="34" charset="0"/>
              </a:rPr>
              <a:t>Nucleophosmin</a:t>
            </a:r>
            <a:r>
              <a:rPr lang="it-IT" sz="2000" b="1" dirty="0">
                <a:solidFill>
                  <a:schemeClr val="hlink"/>
                </a:solidFill>
                <a:latin typeface="Verdana" pitchFamily="34" charset="0"/>
              </a:rPr>
              <a:t> - </a:t>
            </a:r>
            <a:r>
              <a:rPr lang="it-IT" sz="2000" b="1" dirty="0" err="1">
                <a:solidFill>
                  <a:schemeClr val="hlink"/>
                </a:solidFill>
                <a:latin typeface="Verdana" pitchFamily="34" charset="0"/>
              </a:rPr>
              <a:t>Anaplastic</a:t>
            </a:r>
            <a:r>
              <a:rPr lang="it-IT" sz="2000" b="1" dirty="0">
                <a:solidFill>
                  <a:schemeClr val="hlink"/>
                </a:solidFill>
                <a:latin typeface="Verdana" pitchFamily="34" charset="0"/>
              </a:rPr>
              <a:t> </a:t>
            </a:r>
            <a:r>
              <a:rPr lang="it-IT" sz="2000" b="1" dirty="0" err="1">
                <a:solidFill>
                  <a:schemeClr val="hlink"/>
                </a:solidFill>
                <a:latin typeface="Verdana" pitchFamily="34" charset="0"/>
              </a:rPr>
              <a:t>Lymphoma</a:t>
            </a:r>
            <a:r>
              <a:rPr lang="it-IT" sz="2000" b="1" dirty="0">
                <a:solidFill>
                  <a:schemeClr val="hlink"/>
                </a:solidFill>
                <a:latin typeface="Verdana" pitchFamily="34" charset="0"/>
              </a:rPr>
              <a:t> </a:t>
            </a:r>
            <a:r>
              <a:rPr lang="it-IT" sz="2000" b="1" dirty="0" err="1">
                <a:solidFill>
                  <a:schemeClr val="hlink"/>
                </a:solidFill>
                <a:latin typeface="Verdana" pitchFamily="34" charset="0"/>
              </a:rPr>
              <a:t>Kinase</a:t>
            </a:r>
            <a:r>
              <a:rPr lang="it-IT" sz="2000" b="1" dirty="0">
                <a:solidFill>
                  <a:schemeClr val="hlink"/>
                </a:solidFill>
                <a:latin typeface="Verdana" pitchFamily="34" charset="0"/>
              </a:rPr>
              <a:t> </a:t>
            </a:r>
            <a:r>
              <a:rPr lang="it-IT" sz="2000" b="1" dirty="0" err="1">
                <a:solidFill>
                  <a:schemeClr val="hlink"/>
                </a:solidFill>
                <a:latin typeface="Verdana" pitchFamily="34" charset="0"/>
              </a:rPr>
              <a:t>fusion</a:t>
            </a:r>
            <a:r>
              <a:rPr lang="it-IT" sz="2000" b="1" dirty="0">
                <a:solidFill>
                  <a:schemeClr val="hlink"/>
                </a:solidFill>
                <a:latin typeface="Verdana" pitchFamily="34" charset="0"/>
              </a:rPr>
              <a:t> </a:t>
            </a:r>
            <a:r>
              <a:rPr lang="it-IT" sz="2000" b="1" dirty="0" err="1">
                <a:solidFill>
                  <a:schemeClr val="hlink"/>
                </a:solidFill>
                <a:latin typeface="Verdana" pitchFamily="34" charset="0"/>
              </a:rPr>
              <a:t>protein</a:t>
            </a:r>
            <a:r>
              <a:rPr lang="it-IT" sz="2000" b="1" dirty="0">
                <a:solidFill>
                  <a:schemeClr val="hlink"/>
                </a:solidFill>
                <a:latin typeface="Verdana" pitchFamily="34" charset="0"/>
              </a:rPr>
              <a:t> (NPM-ALK): </a:t>
            </a:r>
            <a:r>
              <a:rPr lang="it-IT" sz="2000" b="1" dirty="0" err="1">
                <a:solidFill>
                  <a:schemeClr val="hlink"/>
                </a:solidFill>
                <a:latin typeface="Verdana" pitchFamily="34" charset="0"/>
              </a:rPr>
              <a:t>predict</a:t>
            </a:r>
            <a:r>
              <a:rPr lang="it-IT" sz="2000" b="1" dirty="0">
                <a:solidFill>
                  <a:schemeClr val="hlink"/>
                </a:solidFill>
                <a:latin typeface="Verdana" pitchFamily="34" charset="0"/>
              </a:rPr>
              <a:t> the </a:t>
            </a:r>
            <a:r>
              <a:rPr lang="it-IT" sz="2000" b="1" dirty="0" err="1">
                <a:solidFill>
                  <a:schemeClr val="hlink"/>
                </a:solidFill>
                <a:latin typeface="Verdana" pitchFamily="34" charset="0"/>
              </a:rPr>
              <a:t>effect</a:t>
            </a:r>
            <a:r>
              <a:rPr lang="it-IT" sz="2000" b="1" dirty="0">
                <a:solidFill>
                  <a:schemeClr val="hlink"/>
                </a:solidFill>
                <a:latin typeface="Verdana" pitchFamily="34" charset="0"/>
              </a:rPr>
              <a:t> </a:t>
            </a:r>
            <a:r>
              <a:rPr lang="it-IT" sz="2000" b="1" dirty="0" err="1">
                <a:solidFill>
                  <a:schemeClr val="hlink"/>
                </a:solidFill>
                <a:latin typeface="Verdana" pitchFamily="34" charset="0"/>
              </a:rPr>
              <a:t>of</a:t>
            </a:r>
            <a:r>
              <a:rPr lang="it-IT" sz="2000" b="1" dirty="0">
                <a:solidFill>
                  <a:schemeClr val="hlink"/>
                </a:solidFill>
                <a:latin typeface="Verdana" pitchFamily="34" charset="0"/>
              </a:rPr>
              <a:t> </a:t>
            </a:r>
            <a:r>
              <a:rPr lang="it-IT" sz="2000" b="1" dirty="0" err="1">
                <a:solidFill>
                  <a:schemeClr val="hlink"/>
                </a:solidFill>
                <a:latin typeface="Verdana" pitchFamily="34" charset="0"/>
              </a:rPr>
              <a:t>mutations</a:t>
            </a:r>
            <a:r>
              <a:rPr lang="it-IT" sz="2000" b="1" dirty="0">
                <a:solidFill>
                  <a:schemeClr val="hlink"/>
                </a:solidFill>
                <a:latin typeface="Verdana" pitchFamily="34" charset="0"/>
              </a:rPr>
              <a:t> in the </a:t>
            </a:r>
            <a:r>
              <a:rPr lang="it-IT" sz="2000" b="1" dirty="0" err="1">
                <a:solidFill>
                  <a:schemeClr val="hlink"/>
                </a:solidFill>
                <a:latin typeface="Verdana" pitchFamily="34" charset="0"/>
              </a:rPr>
              <a:t>kinase</a:t>
            </a:r>
            <a:r>
              <a:rPr lang="it-IT" sz="2000" b="1" dirty="0">
                <a:solidFill>
                  <a:schemeClr val="hlink"/>
                </a:solidFill>
                <a:latin typeface="Verdana" pitchFamily="34" charset="0"/>
              </a:rPr>
              <a:t> domain on </a:t>
            </a:r>
            <a:r>
              <a:rPr lang="it-IT" sz="2000" b="1" dirty="0" err="1">
                <a:solidFill>
                  <a:schemeClr val="hlink"/>
                </a:solidFill>
                <a:latin typeface="Verdana" pitchFamily="34" charset="0"/>
              </a:rPr>
              <a:t>kinase</a:t>
            </a:r>
            <a:r>
              <a:rPr lang="it-IT" sz="2000" b="1" dirty="0">
                <a:solidFill>
                  <a:schemeClr val="hlink"/>
                </a:solidFill>
                <a:latin typeface="Verdana" pitchFamily="34" charset="0"/>
              </a:rPr>
              <a:t> </a:t>
            </a:r>
            <a:r>
              <a:rPr lang="it-IT" sz="2000" b="1" dirty="0" err="1">
                <a:solidFill>
                  <a:schemeClr val="hlink"/>
                </a:solidFill>
                <a:latin typeface="Verdana" pitchFamily="34" charset="0"/>
              </a:rPr>
              <a:t>activity</a:t>
            </a:r>
            <a:r>
              <a:rPr lang="it-IT" sz="2000" b="1" dirty="0">
                <a:solidFill>
                  <a:schemeClr val="hlink"/>
                </a:solidFill>
                <a:latin typeface="Verdana" pitchFamily="34" charset="0"/>
              </a:rPr>
              <a:t> and Hsp90 </a:t>
            </a:r>
            <a:r>
              <a:rPr lang="it-IT" sz="2000" b="1" dirty="0" err="1">
                <a:solidFill>
                  <a:schemeClr val="hlink"/>
                </a:solidFill>
                <a:latin typeface="Verdana" pitchFamily="34" charset="0"/>
              </a:rPr>
              <a:t>binding</a:t>
            </a:r>
            <a:r>
              <a:rPr lang="it-IT" sz="2000" b="1" dirty="0">
                <a:solidFill>
                  <a:schemeClr val="hlink"/>
                </a:solidFill>
                <a:latin typeface="Verdana" pitchFamily="34" charset="0"/>
              </a:rPr>
              <a:t> </a:t>
            </a:r>
            <a:r>
              <a:rPr lang="it-IT" sz="2000" b="1" dirty="0" err="1">
                <a:solidFill>
                  <a:schemeClr val="hlink"/>
                </a:solidFill>
                <a:latin typeface="Verdana" pitchFamily="34" charset="0"/>
              </a:rPr>
              <a:t>affinity</a:t>
            </a:r>
            <a:r>
              <a:rPr lang="it-IT" sz="2000" dirty="0">
                <a:solidFill>
                  <a:schemeClr val="hlink"/>
                </a:solidFill>
              </a:rPr>
              <a:t> </a:t>
            </a:r>
            <a:endParaRPr lang="it-IT" sz="2000" b="1" dirty="0">
              <a:solidFill>
                <a:schemeClr val="hlink"/>
              </a:solidFill>
              <a:latin typeface="Verdana" pitchFamily="34" charset="0"/>
            </a:endParaRPr>
          </a:p>
          <a:p>
            <a:pPr algn="ctr"/>
            <a:endParaRPr lang="it-IT" sz="2000" b="1" dirty="0">
              <a:solidFill>
                <a:schemeClr val="hlink"/>
              </a:solidFill>
              <a:latin typeface="Verdana" pitchFamily="34" charset="0"/>
            </a:endParaRPr>
          </a:p>
          <a:p>
            <a:pPr algn="ctr"/>
            <a:r>
              <a:rPr lang="it-IT" b="1" u="sng" dirty="0">
                <a:solidFill>
                  <a:schemeClr val="tx2"/>
                </a:solidFill>
                <a:effectLst>
                  <a:outerShdw blurRad="38100" dist="38100" dir="2700000" algn="tl">
                    <a:srgbClr val="C0C0C0"/>
                  </a:outerShdw>
                </a:effectLst>
                <a:latin typeface="Verdana" pitchFamily="34" charset="0"/>
              </a:rPr>
              <a:t>Federica </a:t>
            </a:r>
            <a:r>
              <a:rPr lang="it-IT" b="1" u="sng" dirty="0" err="1">
                <a:solidFill>
                  <a:schemeClr val="tx2"/>
                </a:solidFill>
                <a:effectLst>
                  <a:outerShdw blurRad="38100" dist="38100" dir="2700000" algn="tl">
                    <a:srgbClr val="C0C0C0"/>
                  </a:outerShdw>
                </a:effectLst>
                <a:latin typeface="Verdana" pitchFamily="34" charset="0"/>
              </a:rPr>
              <a:t>Lovisa</a:t>
            </a:r>
            <a:r>
              <a:rPr lang="it-IT" b="1" u="sng" dirty="0">
                <a:solidFill>
                  <a:schemeClr val="tx2"/>
                </a:solidFill>
                <a:effectLst>
                  <a:outerShdw blurRad="38100" dist="38100" dir="2700000" algn="tl">
                    <a:srgbClr val="C0C0C0"/>
                  </a:outerShdw>
                </a:effectLst>
                <a:latin typeface="Verdana" pitchFamily="34" charset="0"/>
              </a:rPr>
              <a:t> and Paolo </a:t>
            </a:r>
            <a:r>
              <a:rPr lang="it-IT" b="1" u="sng" dirty="0" err="1">
                <a:solidFill>
                  <a:schemeClr val="tx2"/>
                </a:solidFill>
                <a:effectLst>
                  <a:outerShdw blurRad="38100" dist="38100" dir="2700000" algn="tl">
                    <a:srgbClr val="C0C0C0"/>
                  </a:outerShdw>
                </a:effectLst>
                <a:latin typeface="Verdana" pitchFamily="34" charset="0"/>
              </a:rPr>
              <a:t>Bonvini</a:t>
            </a:r>
            <a:endParaRPr lang="it-IT" b="1" u="sng" dirty="0">
              <a:solidFill>
                <a:schemeClr val="tx2"/>
              </a:solidFill>
              <a:effectLst>
                <a:outerShdw blurRad="38100" dist="38100" dir="2700000" algn="tl">
                  <a:srgbClr val="C0C0C0"/>
                </a:outerShdw>
              </a:effectLst>
              <a:latin typeface="Verdana" pitchFamily="34" charset="0"/>
            </a:endParaRPr>
          </a:p>
          <a:p>
            <a:pPr algn="ctr"/>
            <a:endParaRPr lang="it-IT" b="1" dirty="0">
              <a:solidFill>
                <a:schemeClr val="tx2"/>
              </a:solidFill>
              <a:latin typeface="Verdana" pitchFamily="34" charset="0"/>
            </a:endParaRPr>
          </a:p>
          <a:p>
            <a:pPr algn="ctr"/>
            <a:r>
              <a:rPr lang="it-IT" b="1" dirty="0" err="1">
                <a:solidFill>
                  <a:schemeClr val="tx2"/>
                </a:solidFill>
                <a:latin typeface="Verdana" pitchFamily="34" charset="0"/>
              </a:rPr>
              <a:t>Haematology</a:t>
            </a:r>
            <a:r>
              <a:rPr lang="it-IT" b="1" dirty="0">
                <a:solidFill>
                  <a:schemeClr val="tx2"/>
                </a:solidFill>
                <a:latin typeface="Verdana" pitchFamily="34" charset="0"/>
              </a:rPr>
              <a:t> and </a:t>
            </a:r>
            <a:r>
              <a:rPr lang="it-IT" b="1" dirty="0" err="1">
                <a:solidFill>
                  <a:schemeClr val="tx2"/>
                </a:solidFill>
                <a:latin typeface="Verdana" pitchFamily="34" charset="0"/>
              </a:rPr>
              <a:t>Oncology</a:t>
            </a:r>
            <a:r>
              <a:rPr lang="it-IT" b="1" dirty="0">
                <a:solidFill>
                  <a:schemeClr val="tx2"/>
                </a:solidFill>
                <a:latin typeface="Verdana" pitchFamily="34" charset="0"/>
              </a:rPr>
              <a:t> Clinic </a:t>
            </a:r>
            <a:r>
              <a:rPr lang="it-IT" b="1" dirty="0" err="1">
                <a:solidFill>
                  <a:schemeClr val="tx2"/>
                </a:solidFill>
                <a:latin typeface="Verdana" pitchFamily="34" charset="0"/>
              </a:rPr>
              <a:t>of</a:t>
            </a:r>
            <a:r>
              <a:rPr lang="it-IT" b="1" dirty="0">
                <a:solidFill>
                  <a:schemeClr val="tx2"/>
                </a:solidFill>
                <a:latin typeface="Verdana" pitchFamily="34" charset="0"/>
              </a:rPr>
              <a:t> </a:t>
            </a:r>
            <a:r>
              <a:rPr lang="it-IT" b="1" dirty="0" err="1">
                <a:solidFill>
                  <a:schemeClr val="tx2"/>
                </a:solidFill>
                <a:latin typeface="Verdana" pitchFamily="34" charset="0"/>
              </a:rPr>
              <a:t>Paediatrics</a:t>
            </a:r>
            <a:endParaRPr lang="it-IT" b="1" dirty="0">
              <a:solidFill>
                <a:schemeClr val="tx2"/>
              </a:solidFill>
              <a:latin typeface="Verdana" pitchFamily="34" charset="0"/>
            </a:endParaRPr>
          </a:p>
          <a:p>
            <a:pPr algn="ctr"/>
            <a:r>
              <a:rPr lang="it-IT" b="1" dirty="0" err="1">
                <a:solidFill>
                  <a:schemeClr val="tx2"/>
                </a:solidFill>
                <a:latin typeface="Verdana" pitchFamily="34" charset="0"/>
              </a:rPr>
              <a:t>Hospital-University</a:t>
            </a:r>
            <a:r>
              <a:rPr lang="it-IT" b="1" dirty="0">
                <a:solidFill>
                  <a:schemeClr val="tx2"/>
                </a:solidFill>
                <a:latin typeface="Verdana" pitchFamily="34" charset="0"/>
              </a:rPr>
              <a:t> </a:t>
            </a:r>
            <a:r>
              <a:rPr lang="it-IT" b="1" dirty="0" err="1">
                <a:solidFill>
                  <a:schemeClr val="tx2"/>
                </a:solidFill>
                <a:latin typeface="Verdana" pitchFamily="34" charset="0"/>
              </a:rPr>
              <a:t>of</a:t>
            </a:r>
            <a:r>
              <a:rPr lang="it-IT" b="1" dirty="0">
                <a:solidFill>
                  <a:schemeClr val="tx2"/>
                </a:solidFill>
                <a:latin typeface="Verdana" pitchFamily="34" charset="0"/>
              </a:rPr>
              <a:t> Padova</a:t>
            </a:r>
          </a:p>
          <a:p>
            <a:pPr algn="ctr"/>
            <a:r>
              <a:rPr lang="it-IT" b="1" dirty="0">
                <a:solidFill>
                  <a:schemeClr val="tx2"/>
                </a:solidFill>
                <a:latin typeface="Verdana" pitchFamily="34" charset="0"/>
              </a:rPr>
              <a:t>Istituto Ricerca Pediatrica Città della Speranza</a:t>
            </a:r>
          </a:p>
        </p:txBody>
      </p:sp>
      <p:pic>
        <p:nvPicPr>
          <p:cNvPr id="2056" name="Picture 8"/>
          <p:cNvPicPr>
            <a:picLocks noChangeAspect="1" noChangeArrowheads="1"/>
          </p:cNvPicPr>
          <p:nvPr/>
        </p:nvPicPr>
        <p:blipFill>
          <a:blip r:embed="rId3" cstate="print"/>
          <a:srcRect t="13332" r="41151" b="10555"/>
          <a:stretch>
            <a:fillRect/>
          </a:stretch>
        </p:blipFill>
        <p:spPr bwMode="auto">
          <a:xfrm>
            <a:off x="2901950" y="0"/>
            <a:ext cx="3338513" cy="827088"/>
          </a:xfrm>
          <a:prstGeom prst="rect">
            <a:avLst/>
          </a:prstGeom>
          <a:solidFill>
            <a:srgbClr val="FFFFFF"/>
          </a:solidFill>
          <a:ln w="9525">
            <a:noFill/>
            <a:miter lim="800000"/>
            <a:headEnd/>
            <a:tailEnd/>
          </a:ln>
        </p:spPr>
      </p:pic>
      <p:sp>
        <p:nvSpPr>
          <p:cNvPr id="2057" name="Rectangle 9"/>
          <p:cNvSpPr>
            <a:spLocks noChangeArrowheads="1"/>
          </p:cNvSpPr>
          <p:nvPr/>
        </p:nvSpPr>
        <p:spPr bwMode="auto">
          <a:xfrm>
            <a:off x="80963" y="0"/>
            <a:ext cx="2046287" cy="1741488"/>
          </a:xfrm>
          <a:prstGeom prst="rect">
            <a:avLst/>
          </a:prstGeom>
          <a:solidFill>
            <a:schemeClr val="bg1"/>
          </a:solidFill>
          <a:ln w="9525">
            <a:noFill/>
            <a:miter lim="800000"/>
            <a:headEnd/>
            <a:tailEnd/>
          </a:ln>
          <a:effectLst/>
        </p:spPr>
        <p:txBody>
          <a:bodyPr wrap="none" anchor="ctr"/>
          <a:lstStyle/>
          <a:p>
            <a:endParaRPr lang="it-IT"/>
          </a:p>
        </p:txBody>
      </p:sp>
      <p:pic>
        <p:nvPicPr>
          <p:cNvPr id="2055" name="Picture 7"/>
          <p:cNvPicPr>
            <a:picLocks noChangeAspect="1" noChangeArrowheads="1"/>
          </p:cNvPicPr>
          <p:nvPr/>
        </p:nvPicPr>
        <p:blipFill>
          <a:blip r:embed="rId4" cstate="print"/>
          <a:srcRect t="2034" b="9859"/>
          <a:stretch>
            <a:fillRect/>
          </a:stretch>
        </p:blipFill>
        <p:spPr bwMode="auto">
          <a:xfrm>
            <a:off x="0" y="0"/>
            <a:ext cx="1709738" cy="795338"/>
          </a:xfrm>
          <a:prstGeom prst="rect">
            <a:avLst/>
          </a:prstGeom>
          <a:noFill/>
          <a:ln w="9525">
            <a:noFill/>
            <a:miter lim="800000"/>
            <a:headEnd/>
            <a:tailEnd/>
          </a:ln>
          <a:effectLst/>
        </p:spPr>
      </p:pic>
      <p:graphicFrame>
        <p:nvGraphicFramePr>
          <p:cNvPr id="2066" name="Object 18"/>
          <p:cNvGraphicFramePr>
            <a:graphicFrameLocks noChangeAspect="1"/>
          </p:cNvGraphicFramePr>
          <p:nvPr/>
        </p:nvGraphicFramePr>
        <p:xfrm>
          <a:off x="1835696" y="0"/>
          <a:ext cx="685800" cy="811213"/>
        </p:xfrm>
        <a:graphic>
          <a:graphicData uri="http://schemas.openxmlformats.org/presentationml/2006/ole">
            <mc:AlternateContent xmlns:mc="http://schemas.openxmlformats.org/markup-compatibility/2006">
              <mc:Choice xmlns:v="urn:schemas-microsoft-com:vml" Requires="v">
                <p:oleObj spid="_x0000_s18435" name="Immagine" r:id="rId5" imgW="731520" imgH="1005840" progId="Word.Picture.8">
                  <p:embed/>
                </p:oleObj>
              </mc:Choice>
              <mc:Fallback>
                <p:oleObj name="Immagine" r:id="rId5" imgW="731520" imgH="1005840" progId="Word.Picture.8">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696" y="0"/>
                        <a:ext cx="685800" cy="811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2" name="Gruppo 11"/>
          <p:cNvGrpSpPr/>
          <p:nvPr/>
        </p:nvGrpSpPr>
        <p:grpSpPr>
          <a:xfrm>
            <a:off x="179388" y="6167045"/>
            <a:ext cx="8713092" cy="646331"/>
            <a:chOff x="179388" y="6167045"/>
            <a:chExt cx="8713092" cy="646331"/>
          </a:xfrm>
        </p:grpSpPr>
        <p:sp>
          <p:nvSpPr>
            <p:cNvPr id="9"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10" name="Text Box 7"/>
            <p:cNvSpPr txBox="1">
              <a:spLocks noChangeArrowheads="1"/>
            </p:cNvSpPr>
            <p:nvPr/>
          </p:nvSpPr>
          <p:spPr bwMode="auto">
            <a:xfrm>
              <a:off x="6877120" y="6167045"/>
              <a:ext cx="2015360" cy="646331"/>
            </a:xfrm>
            <a:prstGeom prst="rect">
              <a:avLst/>
            </a:prstGeom>
            <a:noFill/>
            <a:ln w="9525">
              <a:noFill/>
              <a:miter lim="800000"/>
              <a:headEnd/>
              <a:tailEnd/>
            </a:ln>
            <a:effectLst/>
          </p:spPr>
          <p:txBody>
            <a:bodyPr wrap="none">
              <a:spAutoFit/>
            </a:bodyPr>
            <a:lstStyle/>
            <a:p>
              <a:pPr algn="ctr"/>
              <a:r>
                <a:rPr lang="it-IT" dirty="0"/>
                <a:t>Federica </a:t>
              </a:r>
              <a:r>
                <a:rPr lang="it-IT" dirty="0" err="1"/>
                <a:t>Lovisa</a:t>
              </a:r>
              <a:r>
                <a:rPr lang="it-IT" dirty="0"/>
                <a:t> and</a:t>
              </a:r>
            </a:p>
            <a:p>
              <a:pPr algn="ctr"/>
              <a:r>
                <a:rPr lang="it-IT" dirty="0"/>
                <a:t>Paolo </a:t>
              </a:r>
              <a:r>
                <a:rPr lang="it-IT" dirty="0" err="1"/>
                <a:t>Bonvini</a:t>
              </a:r>
              <a:endParaRPr lang="it-IT" dirty="0"/>
            </a:p>
          </p:txBody>
        </p:sp>
        <p:sp>
          <p:nvSpPr>
            <p:cNvPr id="11"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pSp>
      <p:pic>
        <p:nvPicPr>
          <p:cNvPr id="13" name="Picture 6" descr="Paolo"/>
          <p:cNvPicPr>
            <a:picLocks noChangeAspect="1" noChangeArrowheads="1"/>
          </p:cNvPicPr>
          <p:nvPr/>
        </p:nvPicPr>
        <p:blipFill>
          <a:blip r:embed="rId7" cstate="print"/>
          <a:srcRect/>
          <a:stretch>
            <a:fillRect/>
          </a:stretch>
        </p:blipFill>
        <p:spPr bwMode="auto">
          <a:xfrm>
            <a:off x="7958475" y="87255"/>
            <a:ext cx="1078021" cy="1253513"/>
          </a:xfrm>
          <a:prstGeom prst="rect">
            <a:avLst/>
          </a:prstGeom>
          <a:noFill/>
        </p:spPr>
      </p:pic>
      <p:pic>
        <p:nvPicPr>
          <p:cNvPr id="14" name="Picture 8" descr="Federica"/>
          <p:cNvPicPr>
            <a:picLocks noChangeAspect="1" noChangeArrowheads="1"/>
          </p:cNvPicPr>
          <p:nvPr/>
        </p:nvPicPr>
        <p:blipFill>
          <a:blip r:embed="rId8" cstate="print"/>
          <a:srcRect l="18665" r="22665" b="25835"/>
          <a:stretch>
            <a:fillRect/>
          </a:stretch>
        </p:blipFill>
        <p:spPr bwMode="auto">
          <a:xfrm>
            <a:off x="6768752" y="87255"/>
            <a:ext cx="1093967" cy="122029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0" name="Picture 6"/>
          <p:cNvPicPr>
            <a:picLocks noChangeAspect="1" noChangeArrowheads="1"/>
          </p:cNvPicPr>
          <p:nvPr/>
        </p:nvPicPr>
        <p:blipFill>
          <a:blip r:embed="rId2" cstate="print"/>
          <a:srcRect/>
          <a:stretch>
            <a:fillRect/>
          </a:stretch>
        </p:blipFill>
        <p:spPr bwMode="auto">
          <a:xfrm>
            <a:off x="611560" y="836712"/>
            <a:ext cx="7680523" cy="5127240"/>
          </a:xfrm>
          <a:prstGeom prst="rect">
            <a:avLst/>
          </a:prstGeom>
          <a:noFill/>
          <a:ln w="9525">
            <a:noFill/>
            <a:miter lim="800000"/>
            <a:headEnd/>
            <a:tailEnd/>
          </a:ln>
          <a:effectLst/>
        </p:spPr>
      </p:pic>
      <p:sp>
        <p:nvSpPr>
          <p:cNvPr id="26631" name="Text Box 7"/>
          <p:cNvSpPr txBox="1">
            <a:spLocks noChangeArrowheads="1"/>
          </p:cNvSpPr>
          <p:nvPr/>
        </p:nvSpPr>
        <p:spPr bwMode="auto">
          <a:xfrm>
            <a:off x="1475656" y="116632"/>
            <a:ext cx="6613525" cy="701675"/>
          </a:xfrm>
          <a:prstGeom prst="rect">
            <a:avLst/>
          </a:prstGeom>
          <a:noFill/>
          <a:ln w="9525">
            <a:noFill/>
            <a:miter lim="800000"/>
            <a:headEnd/>
            <a:tailEnd/>
          </a:ln>
          <a:effectLst/>
        </p:spPr>
        <p:txBody>
          <a:bodyPr>
            <a:spAutoFit/>
          </a:bodyPr>
          <a:lstStyle/>
          <a:p>
            <a:r>
              <a:rPr lang="it-IT" sz="2000" b="1" u="sng" dirty="0">
                <a:solidFill>
                  <a:srgbClr val="6600CC"/>
                </a:solidFill>
                <a:latin typeface="Verdana" pitchFamily="34" charset="0"/>
              </a:rPr>
              <a:t>THE DISEASE</a:t>
            </a:r>
            <a:r>
              <a:rPr lang="it-IT" sz="2000" b="1" dirty="0">
                <a:solidFill>
                  <a:srgbClr val="6600CC"/>
                </a:solidFill>
                <a:latin typeface="Verdana" pitchFamily="34" charset="0"/>
              </a:rPr>
              <a:t>: ANAPLASTIC LARGE CELL LYMPHOMA (</a:t>
            </a:r>
            <a:r>
              <a:rPr lang="it-IT" sz="2000" b="1" u="sng" dirty="0">
                <a:solidFill>
                  <a:srgbClr val="6600CC"/>
                </a:solidFill>
                <a:latin typeface="Verdana" pitchFamily="34" charset="0"/>
              </a:rPr>
              <a:t>ALCL</a:t>
            </a:r>
            <a:r>
              <a:rPr lang="it-IT" sz="2000" b="1" dirty="0">
                <a:solidFill>
                  <a:srgbClr val="6600CC"/>
                </a:solidFill>
                <a:latin typeface="Verdana" pitchFamily="34" charset="0"/>
              </a:rPr>
              <a:t>)</a:t>
            </a:r>
          </a:p>
        </p:txBody>
      </p:sp>
      <p:sp>
        <p:nvSpPr>
          <p:cNvPr id="26632" name="Oval 8"/>
          <p:cNvSpPr>
            <a:spLocks noChangeArrowheads="1"/>
          </p:cNvSpPr>
          <p:nvPr/>
        </p:nvSpPr>
        <p:spPr bwMode="auto">
          <a:xfrm>
            <a:off x="523875" y="822325"/>
            <a:ext cx="257175" cy="257175"/>
          </a:xfrm>
          <a:prstGeom prst="ellipse">
            <a:avLst/>
          </a:prstGeom>
          <a:solidFill>
            <a:schemeClr val="bg1"/>
          </a:solidFill>
          <a:ln w="9525">
            <a:noFill/>
            <a:round/>
            <a:headEnd/>
            <a:tailEnd/>
          </a:ln>
          <a:effectLst/>
        </p:spPr>
        <p:txBody>
          <a:bodyPr wrap="none" anchor="ctr"/>
          <a:lstStyle/>
          <a:p>
            <a:endParaRPr lang="it-IT"/>
          </a:p>
        </p:txBody>
      </p:sp>
      <p:sp>
        <p:nvSpPr>
          <p:cNvPr id="26633" name="Oval 9"/>
          <p:cNvSpPr>
            <a:spLocks noChangeArrowheads="1"/>
          </p:cNvSpPr>
          <p:nvPr/>
        </p:nvSpPr>
        <p:spPr bwMode="auto">
          <a:xfrm>
            <a:off x="901700" y="822325"/>
            <a:ext cx="257175" cy="257175"/>
          </a:xfrm>
          <a:prstGeom prst="ellipse">
            <a:avLst/>
          </a:prstGeom>
          <a:solidFill>
            <a:schemeClr val="bg1"/>
          </a:solidFill>
          <a:ln w="9525">
            <a:noFill/>
            <a:round/>
            <a:headEnd/>
            <a:tailEnd/>
          </a:ln>
          <a:effectLst/>
        </p:spPr>
        <p:txBody>
          <a:bodyPr wrap="none" anchor="ctr"/>
          <a:lstStyle/>
          <a:p>
            <a:endParaRPr lang="it-IT"/>
          </a:p>
        </p:txBody>
      </p:sp>
      <p:sp>
        <p:nvSpPr>
          <p:cNvPr id="26634" name="Text Box 10"/>
          <p:cNvSpPr txBox="1">
            <a:spLocks noChangeArrowheads="1"/>
          </p:cNvSpPr>
          <p:nvPr/>
        </p:nvSpPr>
        <p:spPr bwMode="auto">
          <a:xfrm rot="-5400000">
            <a:off x="3370461" y="4905152"/>
            <a:ext cx="1525587" cy="274637"/>
          </a:xfrm>
          <a:prstGeom prst="rect">
            <a:avLst/>
          </a:prstGeom>
          <a:noFill/>
          <a:ln w="9525">
            <a:noFill/>
            <a:miter lim="800000"/>
            <a:headEnd/>
            <a:tailEnd/>
          </a:ln>
          <a:effectLst/>
        </p:spPr>
        <p:txBody>
          <a:bodyPr wrap="none">
            <a:spAutoFit/>
          </a:bodyPr>
          <a:lstStyle/>
          <a:p>
            <a:r>
              <a:rPr lang="it-IT" sz="1200" dirty="0">
                <a:solidFill>
                  <a:schemeClr val="tx2"/>
                </a:solidFill>
              </a:rPr>
              <a:t>NPM-ALK </a:t>
            </a:r>
            <a:r>
              <a:rPr lang="it-IT" sz="1200" dirty="0" err="1">
                <a:solidFill>
                  <a:schemeClr val="tx2"/>
                </a:solidFill>
              </a:rPr>
              <a:t>Signaling</a:t>
            </a:r>
            <a:endParaRPr lang="it-IT" sz="1200" dirty="0">
              <a:solidFill>
                <a:schemeClr val="tx2"/>
              </a:solidFill>
            </a:endParaRPr>
          </a:p>
        </p:txBody>
      </p:sp>
      <p:grpSp>
        <p:nvGrpSpPr>
          <p:cNvPr id="11" name="Gruppo 10"/>
          <p:cNvGrpSpPr/>
          <p:nvPr/>
        </p:nvGrpSpPr>
        <p:grpSpPr>
          <a:xfrm>
            <a:off x="179388" y="6167045"/>
            <a:ext cx="8713092" cy="646331"/>
            <a:chOff x="179388" y="6167045"/>
            <a:chExt cx="8713092" cy="646331"/>
          </a:xfrm>
        </p:grpSpPr>
        <p:sp>
          <p:nvSpPr>
            <p:cNvPr id="12"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13" name="Text Box 7"/>
            <p:cNvSpPr txBox="1">
              <a:spLocks noChangeArrowheads="1"/>
            </p:cNvSpPr>
            <p:nvPr/>
          </p:nvSpPr>
          <p:spPr bwMode="auto">
            <a:xfrm>
              <a:off x="6877120" y="6167045"/>
              <a:ext cx="2015360" cy="646331"/>
            </a:xfrm>
            <a:prstGeom prst="rect">
              <a:avLst/>
            </a:prstGeom>
            <a:noFill/>
            <a:ln w="9525">
              <a:noFill/>
              <a:miter lim="800000"/>
              <a:headEnd/>
              <a:tailEnd/>
            </a:ln>
            <a:effectLst/>
          </p:spPr>
          <p:txBody>
            <a:bodyPr wrap="none">
              <a:spAutoFit/>
            </a:bodyPr>
            <a:lstStyle/>
            <a:p>
              <a:pPr algn="ctr"/>
              <a:r>
                <a:rPr lang="it-IT" dirty="0"/>
                <a:t>Federica </a:t>
              </a:r>
              <a:r>
                <a:rPr lang="it-IT" dirty="0" err="1"/>
                <a:t>Lovisa</a:t>
              </a:r>
              <a:r>
                <a:rPr lang="it-IT" dirty="0"/>
                <a:t> and</a:t>
              </a:r>
            </a:p>
            <a:p>
              <a:pPr algn="ctr"/>
              <a:r>
                <a:rPr lang="it-IT" dirty="0"/>
                <a:t>Paolo </a:t>
              </a:r>
              <a:r>
                <a:rPr lang="it-IT" dirty="0" err="1"/>
                <a:t>Bonvini</a:t>
              </a:r>
              <a:endParaRPr lang="it-IT" dirty="0"/>
            </a:p>
          </p:txBody>
        </p:sp>
        <p:sp>
          <p:nvSpPr>
            <p:cNvPr id="14"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5" name="Oval 7"/>
          <p:cNvSpPr>
            <a:spLocks noChangeArrowheads="1"/>
          </p:cNvSpPr>
          <p:nvPr/>
        </p:nvSpPr>
        <p:spPr bwMode="auto">
          <a:xfrm>
            <a:off x="133350" y="822325"/>
            <a:ext cx="257175" cy="257175"/>
          </a:xfrm>
          <a:prstGeom prst="ellipse">
            <a:avLst/>
          </a:prstGeom>
          <a:solidFill>
            <a:schemeClr val="bg1"/>
          </a:solidFill>
          <a:ln w="9525">
            <a:noFill/>
            <a:round/>
            <a:headEnd/>
            <a:tailEnd/>
          </a:ln>
          <a:effectLst/>
        </p:spPr>
        <p:txBody>
          <a:bodyPr wrap="none" anchor="ctr"/>
          <a:lstStyle/>
          <a:p>
            <a:endParaRPr lang="it-IT"/>
          </a:p>
        </p:txBody>
      </p:sp>
      <p:sp>
        <p:nvSpPr>
          <p:cNvPr id="27656" name="Oval 8"/>
          <p:cNvSpPr>
            <a:spLocks noChangeArrowheads="1"/>
          </p:cNvSpPr>
          <p:nvPr/>
        </p:nvSpPr>
        <p:spPr bwMode="auto">
          <a:xfrm>
            <a:off x="901700" y="822325"/>
            <a:ext cx="257175" cy="257175"/>
          </a:xfrm>
          <a:prstGeom prst="ellipse">
            <a:avLst/>
          </a:prstGeom>
          <a:solidFill>
            <a:schemeClr val="bg1"/>
          </a:solidFill>
          <a:ln w="9525">
            <a:noFill/>
            <a:round/>
            <a:headEnd/>
            <a:tailEnd/>
          </a:ln>
          <a:effectLst/>
        </p:spPr>
        <p:txBody>
          <a:bodyPr wrap="none" anchor="ctr"/>
          <a:lstStyle/>
          <a:p>
            <a:endParaRPr lang="it-IT"/>
          </a:p>
        </p:txBody>
      </p:sp>
      <p:grpSp>
        <p:nvGrpSpPr>
          <p:cNvPr id="2" name="Group 10"/>
          <p:cNvGrpSpPr>
            <a:grpSpLocks/>
          </p:cNvGrpSpPr>
          <p:nvPr/>
        </p:nvGrpSpPr>
        <p:grpSpPr bwMode="auto">
          <a:xfrm>
            <a:off x="0" y="908720"/>
            <a:ext cx="6394450" cy="4865688"/>
            <a:chOff x="545" y="18"/>
            <a:chExt cx="5032" cy="3960"/>
          </a:xfrm>
        </p:grpSpPr>
        <p:pic>
          <p:nvPicPr>
            <p:cNvPr id="27659" name="Picture 11" descr="F1"/>
            <p:cNvPicPr>
              <a:picLocks noChangeAspect="1" noChangeArrowheads="1"/>
            </p:cNvPicPr>
            <p:nvPr/>
          </p:nvPicPr>
          <p:blipFill>
            <a:blip r:embed="rId2" cstate="print"/>
            <a:srcRect l="2206" t="6937" r="1538" b="6311"/>
            <a:stretch>
              <a:fillRect/>
            </a:stretch>
          </p:blipFill>
          <p:spPr bwMode="auto">
            <a:xfrm>
              <a:off x="545" y="147"/>
              <a:ext cx="4974" cy="3831"/>
            </a:xfrm>
            <a:prstGeom prst="rect">
              <a:avLst/>
            </a:prstGeom>
            <a:noFill/>
          </p:spPr>
        </p:pic>
        <p:sp>
          <p:nvSpPr>
            <p:cNvPr id="27660" name="Rectangle 12"/>
            <p:cNvSpPr>
              <a:spLocks noChangeArrowheads="1"/>
            </p:cNvSpPr>
            <p:nvPr/>
          </p:nvSpPr>
          <p:spPr bwMode="auto">
            <a:xfrm>
              <a:off x="3502" y="18"/>
              <a:ext cx="2075" cy="978"/>
            </a:xfrm>
            <a:prstGeom prst="rect">
              <a:avLst/>
            </a:prstGeom>
            <a:solidFill>
              <a:schemeClr val="bg1"/>
            </a:solidFill>
            <a:ln w="9525">
              <a:noFill/>
              <a:miter lim="800000"/>
              <a:headEnd/>
              <a:tailEnd/>
            </a:ln>
            <a:effectLst/>
          </p:spPr>
          <p:txBody>
            <a:bodyPr wrap="none" anchor="ctr"/>
            <a:lstStyle/>
            <a:p>
              <a:endParaRPr lang="it-IT"/>
            </a:p>
          </p:txBody>
        </p:sp>
      </p:grpSp>
      <p:sp>
        <p:nvSpPr>
          <p:cNvPr id="27661" name="Line 13"/>
          <p:cNvSpPr>
            <a:spLocks noChangeShapeType="1"/>
          </p:cNvSpPr>
          <p:nvPr/>
        </p:nvSpPr>
        <p:spPr bwMode="auto">
          <a:xfrm>
            <a:off x="4524375" y="2327921"/>
            <a:ext cx="334963" cy="0"/>
          </a:xfrm>
          <a:prstGeom prst="line">
            <a:avLst/>
          </a:prstGeom>
          <a:noFill/>
          <a:ln w="19050">
            <a:solidFill>
              <a:srgbClr val="FF3300"/>
            </a:solidFill>
            <a:round/>
            <a:headEnd/>
            <a:tailEnd/>
          </a:ln>
          <a:effectLst/>
        </p:spPr>
        <p:txBody>
          <a:bodyPr/>
          <a:lstStyle/>
          <a:p>
            <a:endParaRPr lang="it-IT"/>
          </a:p>
        </p:txBody>
      </p:sp>
      <p:sp>
        <p:nvSpPr>
          <p:cNvPr id="27662" name="Line 14"/>
          <p:cNvSpPr>
            <a:spLocks noChangeShapeType="1"/>
          </p:cNvSpPr>
          <p:nvPr/>
        </p:nvSpPr>
        <p:spPr bwMode="auto">
          <a:xfrm flipV="1">
            <a:off x="4318000" y="2670821"/>
            <a:ext cx="998538" cy="7938"/>
          </a:xfrm>
          <a:prstGeom prst="line">
            <a:avLst/>
          </a:prstGeom>
          <a:noFill/>
          <a:ln w="19050">
            <a:solidFill>
              <a:srgbClr val="FF3300"/>
            </a:solidFill>
            <a:round/>
            <a:headEnd/>
            <a:tailEnd/>
          </a:ln>
          <a:effectLst/>
        </p:spPr>
        <p:txBody>
          <a:bodyPr/>
          <a:lstStyle/>
          <a:p>
            <a:endParaRPr lang="it-IT"/>
          </a:p>
        </p:txBody>
      </p:sp>
      <p:pic>
        <p:nvPicPr>
          <p:cNvPr id="27667" name="Picture 19"/>
          <p:cNvPicPr>
            <a:picLocks noChangeAspect="1" noChangeArrowheads="1"/>
          </p:cNvPicPr>
          <p:nvPr/>
        </p:nvPicPr>
        <p:blipFill>
          <a:blip r:embed="rId3" cstate="print"/>
          <a:srcRect/>
          <a:stretch>
            <a:fillRect/>
          </a:stretch>
        </p:blipFill>
        <p:spPr bwMode="auto">
          <a:xfrm>
            <a:off x="6281738" y="2148558"/>
            <a:ext cx="2693987" cy="3608387"/>
          </a:xfrm>
          <a:prstGeom prst="rect">
            <a:avLst/>
          </a:prstGeom>
          <a:noFill/>
          <a:ln w="9525">
            <a:noFill/>
            <a:miter lim="800000"/>
            <a:headEnd/>
            <a:tailEnd/>
          </a:ln>
          <a:effectLst/>
        </p:spPr>
      </p:pic>
      <p:sp>
        <p:nvSpPr>
          <p:cNvPr id="27668" name="Line 20"/>
          <p:cNvSpPr>
            <a:spLocks noChangeShapeType="1"/>
          </p:cNvSpPr>
          <p:nvPr/>
        </p:nvSpPr>
        <p:spPr bwMode="auto">
          <a:xfrm>
            <a:off x="6081713" y="2145359"/>
            <a:ext cx="0" cy="1114425"/>
          </a:xfrm>
          <a:prstGeom prst="line">
            <a:avLst/>
          </a:prstGeom>
          <a:noFill/>
          <a:ln w="38100">
            <a:solidFill>
              <a:srgbClr val="9966FF"/>
            </a:solidFill>
            <a:round/>
            <a:headEnd/>
            <a:tailEnd/>
          </a:ln>
          <a:effectLst/>
        </p:spPr>
        <p:txBody>
          <a:bodyPr/>
          <a:lstStyle/>
          <a:p>
            <a:endParaRPr lang="it-IT"/>
          </a:p>
        </p:txBody>
      </p:sp>
      <p:sp>
        <p:nvSpPr>
          <p:cNvPr id="27669" name="Line 21"/>
          <p:cNvSpPr>
            <a:spLocks noChangeShapeType="1"/>
          </p:cNvSpPr>
          <p:nvPr/>
        </p:nvSpPr>
        <p:spPr bwMode="auto">
          <a:xfrm>
            <a:off x="6083300" y="3624909"/>
            <a:ext cx="0" cy="1114425"/>
          </a:xfrm>
          <a:prstGeom prst="line">
            <a:avLst/>
          </a:prstGeom>
          <a:noFill/>
          <a:ln w="38100">
            <a:solidFill>
              <a:srgbClr val="99CCFF"/>
            </a:solidFill>
            <a:round/>
            <a:headEnd/>
            <a:tailEnd/>
          </a:ln>
          <a:effectLst/>
        </p:spPr>
        <p:txBody>
          <a:bodyPr/>
          <a:lstStyle/>
          <a:p>
            <a:endParaRPr lang="it-IT"/>
          </a:p>
        </p:txBody>
      </p:sp>
      <p:sp>
        <p:nvSpPr>
          <p:cNvPr id="27670" name="Line 22"/>
          <p:cNvSpPr>
            <a:spLocks noChangeShapeType="1"/>
          </p:cNvSpPr>
          <p:nvPr/>
        </p:nvSpPr>
        <p:spPr bwMode="auto">
          <a:xfrm>
            <a:off x="6084888" y="4993334"/>
            <a:ext cx="0" cy="831850"/>
          </a:xfrm>
          <a:prstGeom prst="line">
            <a:avLst/>
          </a:prstGeom>
          <a:noFill/>
          <a:ln w="38100">
            <a:solidFill>
              <a:srgbClr val="FF9900"/>
            </a:solidFill>
            <a:round/>
            <a:headEnd/>
            <a:tailEnd/>
          </a:ln>
          <a:effectLst/>
        </p:spPr>
        <p:txBody>
          <a:bodyPr/>
          <a:lstStyle/>
          <a:p>
            <a:endParaRPr lang="it-IT"/>
          </a:p>
        </p:txBody>
      </p:sp>
      <p:sp>
        <p:nvSpPr>
          <p:cNvPr id="27671" name="Text Box 23"/>
          <p:cNvSpPr txBox="1">
            <a:spLocks noChangeArrowheads="1"/>
          </p:cNvSpPr>
          <p:nvPr/>
        </p:nvSpPr>
        <p:spPr bwMode="auto">
          <a:xfrm>
            <a:off x="1476375" y="188640"/>
            <a:ext cx="7199313" cy="701675"/>
          </a:xfrm>
          <a:prstGeom prst="rect">
            <a:avLst/>
          </a:prstGeom>
          <a:noFill/>
          <a:ln w="9525">
            <a:noFill/>
            <a:miter lim="800000"/>
            <a:headEnd/>
            <a:tailEnd/>
          </a:ln>
          <a:effectLst/>
        </p:spPr>
        <p:txBody>
          <a:bodyPr wrap="none">
            <a:spAutoFit/>
          </a:bodyPr>
          <a:lstStyle/>
          <a:p>
            <a:r>
              <a:rPr lang="it-IT" sz="2000" b="1" u="sng" dirty="0">
                <a:solidFill>
                  <a:srgbClr val="009999"/>
                </a:solidFill>
                <a:latin typeface="Verdana" pitchFamily="34" charset="0"/>
              </a:rPr>
              <a:t>THE ONCOGENE</a:t>
            </a:r>
            <a:r>
              <a:rPr lang="it-IT" sz="2000" b="1" dirty="0">
                <a:solidFill>
                  <a:srgbClr val="009999"/>
                </a:solidFill>
                <a:latin typeface="Verdana" pitchFamily="34" charset="0"/>
              </a:rPr>
              <a:t>: NUCLEOPHOSMIN-ANAPLASTIC </a:t>
            </a:r>
          </a:p>
          <a:p>
            <a:r>
              <a:rPr lang="it-IT" sz="2000" b="1" dirty="0">
                <a:solidFill>
                  <a:srgbClr val="009999"/>
                </a:solidFill>
                <a:latin typeface="Verdana" pitchFamily="34" charset="0"/>
              </a:rPr>
              <a:t>LYMPHOMA KINASE (</a:t>
            </a:r>
            <a:r>
              <a:rPr lang="it-IT" sz="2000" b="1" u="sng" dirty="0">
                <a:solidFill>
                  <a:srgbClr val="009999"/>
                </a:solidFill>
                <a:latin typeface="Verdana" pitchFamily="34" charset="0"/>
              </a:rPr>
              <a:t>NPM-ALK</a:t>
            </a:r>
            <a:r>
              <a:rPr lang="it-IT" sz="2000" b="1" dirty="0">
                <a:solidFill>
                  <a:srgbClr val="009999"/>
                </a:solidFill>
                <a:latin typeface="Verdana" pitchFamily="34" charset="0"/>
              </a:rPr>
              <a:t>)</a:t>
            </a:r>
          </a:p>
        </p:txBody>
      </p:sp>
      <p:grpSp>
        <p:nvGrpSpPr>
          <p:cNvPr id="15" name="Gruppo 14"/>
          <p:cNvGrpSpPr/>
          <p:nvPr/>
        </p:nvGrpSpPr>
        <p:grpSpPr>
          <a:xfrm>
            <a:off x="179388" y="6167045"/>
            <a:ext cx="8713092" cy="646331"/>
            <a:chOff x="179388" y="6167045"/>
            <a:chExt cx="8713092" cy="646331"/>
          </a:xfrm>
        </p:grpSpPr>
        <p:sp>
          <p:nvSpPr>
            <p:cNvPr id="16"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17" name="Text Box 7"/>
            <p:cNvSpPr txBox="1">
              <a:spLocks noChangeArrowheads="1"/>
            </p:cNvSpPr>
            <p:nvPr/>
          </p:nvSpPr>
          <p:spPr bwMode="auto">
            <a:xfrm>
              <a:off x="6877120" y="6167045"/>
              <a:ext cx="2015360" cy="646331"/>
            </a:xfrm>
            <a:prstGeom prst="rect">
              <a:avLst/>
            </a:prstGeom>
            <a:noFill/>
            <a:ln w="9525">
              <a:noFill/>
              <a:miter lim="800000"/>
              <a:headEnd/>
              <a:tailEnd/>
            </a:ln>
            <a:effectLst/>
          </p:spPr>
          <p:txBody>
            <a:bodyPr wrap="none">
              <a:spAutoFit/>
            </a:bodyPr>
            <a:lstStyle/>
            <a:p>
              <a:pPr algn="ctr"/>
              <a:r>
                <a:rPr lang="it-IT" dirty="0"/>
                <a:t>Federica </a:t>
              </a:r>
              <a:r>
                <a:rPr lang="it-IT" dirty="0" err="1"/>
                <a:t>Lovisa</a:t>
              </a:r>
              <a:r>
                <a:rPr lang="it-IT" dirty="0"/>
                <a:t> and</a:t>
              </a:r>
            </a:p>
            <a:p>
              <a:pPr algn="ctr"/>
              <a:r>
                <a:rPr lang="it-IT" dirty="0"/>
                <a:t>Paolo </a:t>
              </a:r>
              <a:r>
                <a:rPr lang="it-IT" dirty="0" err="1"/>
                <a:t>Bonvini</a:t>
              </a:r>
              <a:endParaRPr lang="it-IT" dirty="0"/>
            </a:p>
          </p:txBody>
        </p:sp>
        <p:sp>
          <p:nvSpPr>
            <p:cNvPr id="18"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l="35722" r="4475"/>
          <a:stretch>
            <a:fillRect/>
          </a:stretch>
        </p:blipFill>
        <p:spPr bwMode="auto">
          <a:xfrm>
            <a:off x="6896100" y="1419325"/>
            <a:ext cx="1773238" cy="1414462"/>
          </a:xfrm>
          <a:prstGeom prst="rect">
            <a:avLst/>
          </a:prstGeom>
          <a:noFill/>
          <a:ln w="19050">
            <a:noFill/>
            <a:miter lim="800000"/>
            <a:headEnd/>
            <a:tailEnd/>
          </a:ln>
          <a:effectLst/>
        </p:spPr>
      </p:pic>
      <p:sp>
        <p:nvSpPr>
          <p:cNvPr id="20483" name="Rectangle 3"/>
          <p:cNvSpPr>
            <a:spLocks noChangeArrowheads="1"/>
          </p:cNvSpPr>
          <p:nvPr/>
        </p:nvSpPr>
        <p:spPr bwMode="auto">
          <a:xfrm>
            <a:off x="5949950" y="1357412"/>
            <a:ext cx="2790825" cy="1476375"/>
          </a:xfrm>
          <a:prstGeom prst="rect">
            <a:avLst/>
          </a:prstGeom>
          <a:noFill/>
          <a:ln w="19050">
            <a:solidFill>
              <a:schemeClr val="tx1"/>
            </a:solidFill>
            <a:miter lim="800000"/>
            <a:headEnd/>
            <a:tailEnd/>
          </a:ln>
          <a:effectLst/>
        </p:spPr>
        <p:txBody>
          <a:bodyPr wrap="none" anchor="ctr"/>
          <a:lstStyle/>
          <a:p>
            <a:endParaRPr lang="it-IT"/>
          </a:p>
        </p:txBody>
      </p:sp>
      <p:sp>
        <p:nvSpPr>
          <p:cNvPr id="20484" name="Rectangle 4"/>
          <p:cNvSpPr>
            <a:spLocks noChangeArrowheads="1"/>
          </p:cNvSpPr>
          <p:nvPr/>
        </p:nvSpPr>
        <p:spPr bwMode="auto">
          <a:xfrm>
            <a:off x="6038850" y="1532037"/>
            <a:ext cx="381000" cy="114300"/>
          </a:xfrm>
          <a:prstGeom prst="rect">
            <a:avLst/>
          </a:prstGeom>
          <a:solidFill>
            <a:schemeClr val="bg1"/>
          </a:solidFill>
          <a:ln w="19050">
            <a:noFill/>
            <a:miter lim="800000"/>
            <a:headEnd/>
            <a:tailEnd/>
          </a:ln>
          <a:effectLst/>
        </p:spPr>
        <p:txBody>
          <a:bodyPr wrap="none" anchor="ctr"/>
          <a:lstStyle/>
          <a:p>
            <a:endParaRPr lang="it-IT"/>
          </a:p>
        </p:txBody>
      </p:sp>
      <p:sp>
        <p:nvSpPr>
          <p:cNvPr id="20485" name="Text Box 5"/>
          <p:cNvSpPr txBox="1">
            <a:spLocks noChangeArrowheads="1"/>
          </p:cNvSpPr>
          <p:nvPr/>
        </p:nvSpPr>
        <p:spPr bwMode="auto">
          <a:xfrm>
            <a:off x="5972175" y="1363762"/>
            <a:ext cx="528638" cy="274638"/>
          </a:xfrm>
          <a:prstGeom prst="rect">
            <a:avLst/>
          </a:prstGeom>
          <a:noFill/>
          <a:ln w="19050">
            <a:noFill/>
            <a:miter lim="800000"/>
            <a:headEnd/>
            <a:tailEnd/>
          </a:ln>
          <a:effectLst/>
        </p:spPr>
        <p:txBody>
          <a:bodyPr wrap="none">
            <a:spAutoFit/>
          </a:bodyPr>
          <a:lstStyle/>
          <a:p>
            <a:r>
              <a:rPr lang="it-IT" sz="1200" b="1">
                <a:latin typeface="Calibri" pitchFamily="34" charset="0"/>
              </a:rPr>
              <a:t>t(2;5)</a:t>
            </a:r>
          </a:p>
        </p:txBody>
      </p:sp>
      <p:pic>
        <p:nvPicPr>
          <p:cNvPr id="20486" name="Picture 6"/>
          <p:cNvPicPr>
            <a:picLocks noChangeAspect="1" noChangeArrowheads="1"/>
          </p:cNvPicPr>
          <p:nvPr/>
        </p:nvPicPr>
        <p:blipFill>
          <a:blip r:embed="rId3" cstate="print"/>
          <a:srcRect l="38849"/>
          <a:stretch>
            <a:fillRect/>
          </a:stretch>
        </p:blipFill>
        <p:spPr bwMode="auto">
          <a:xfrm>
            <a:off x="6943725" y="3116362"/>
            <a:ext cx="1889125" cy="1222375"/>
          </a:xfrm>
          <a:prstGeom prst="rect">
            <a:avLst/>
          </a:prstGeom>
          <a:noFill/>
          <a:ln w="9525">
            <a:noFill/>
            <a:miter lim="800000"/>
            <a:headEnd/>
            <a:tailEnd/>
          </a:ln>
          <a:effectLst/>
        </p:spPr>
      </p:pic>
      <p:grpSp>
        <p:nvGrpSpPr>
          <p:cNvPr id="2" name="Group 7"/>
          <p:cNvGrpSpPr>
            <a:grpSpLocks/>
          </p:cNvGrpSpPr>
          <p:nvPr/>
        </p:nvGrpSpPr>
        <p:grpSpPr bwMode="auto">
          <a:xfrm>
            <a:off x="5938838" y="2944912"/>
            <a:ext cx="2790825" cy="1476375"/>
            <a:chOff x="1965" y="1956"/>
            <a:chExt cx="1758" cy="930"/>
          </a:xfrm>
        </p:grpSpPr>
        <p:sp>
          <p:nvSpPr>
            <p:cNvPr id="20488" name="Rectangle 8"/>
            <p:cNvSpPr>
              <a:spLocks noChangeArrowheads="1"/>
            </p:cNvSpPr>
            <p:nvPr/>
          </p:nvSpPr>
          <p:spPr bwMode="auto">
            <a:xfrm>
              <a:off x="1965" y="1956"/>
              <a:ext cx="1758" cy="930"/>
            </a:xfrm>
            <a:prstGeom prst="rect">
              <a:avLst/>
            </a:prstGeom>
            <a:noFill/>
            <a:ln w="19050">
              <a:solidFill>
                <a:schemeClr val="tx1"/>
              </a:solidFill>
              <a:miter lim="800000"/>
              <a:headEnd/>
              <a:tailEnd/>
            </a:ln>
            <a:effectLst/>
          </p:spPr>
          <p:txBody>
            <a:bodyPr wrap="none" anchor="ctr"/>
            <a:lstStyle/>
            <a:p>
              <a:endParaRPr lang="it-IT"/>
            </a:p>
          </p:txBody>
        </p:sp>
        <p:sp>
          <p:nvSpPr>
            <p:cNvPr id="20489" name="Rectangle 9"/>
            <p:cNvSpPr>
              <a:spLocks noChangeArrowheads="1"/>
            </p:cNvSpPr>
            <p:nvPr/>
          </p:nvSpPr>
          <p:spPr bwMode="auto">
            <a:xfrm>
              <a:off x="1975" y="2062"/>
              <a:ext cx="208" cy="72"/>
            </a:xfrm>
            <a:prstGeom prst="rect">
              <a:avLst/>
            </a:prstGeom>
            <a:solidFill>
              <a:schemeClr val="bg1"/>
            </a:solidFill>
            <a:ln w="19050">
              <a:noFill/>
              <a:miter lim="800000"/>
              <a:headEnd/>
              <a:tailEnd/>
            </a:ln>
            <a:effectLst/>
          </p:spPr>
          <p:txBody>
            <a:bodyPr wrap="none" anchor="ctr"/>
            <a:lstStyle/>
            <a:p>
              <a:endParaRPr lang="it-IT"/>
            </a:p>
          </p:txBody>
        </p:sp>
        <p:sp>
          <p:nvSpPr>
            <p:cNvPr id="20490" name="Text Box 10"/>
            <p:cNvSpPr txBox="1">
              <a:spLocks noChangeArrowheads="1"/>
            </p:cNvSpPr>
            <p:nvPr/>
          </p:nvSpPr>
          <p:spPr bwMode="auto">
            <a:xfrm>
              <a:off x="1965" y="1960"/>
              <a:ext cx="333" cy="173"/>
            </a:xfrm>
            <a:prstGeom prst="rect">
              <a:avLst/>
            </a:prstGeom>
            <a:noFill/>
            <a:ln w="19050">
              <a:noFill/>
              <a:miter lim="800000"/>
              <a:headEnd/>
              <a:tailEnd/>
            </a:ln>
            <a:effectLst/>
          </p:spPr>
          <p:txBody>
            <a:bodyPr wrap="none">
              <a:spAutoFit/>
            </a:bodyPr>
            <a:lstStyle/>
            <a:p>
              <a:r>
                <a:rPr lang="it-IT" sz="1200" b="1">
                  <a:latin typeface="Calibri" pitchFamily="34" charset="0"/>
                </a:rPr>
                <a:t>t(1;2)</a:t>
              </a:r>
            </a:p>
          </p:txBody>
        </p:sp>
      </p:grpSp>
      <p:pic>
        <p:nvPicPr>
          <p:cNvPr id="20491" name="Picture 11"/>
          <p:cNvPicPr>
            <a:picLocks noChangeAspect="1" noChangeArrowheads="1"/>
          </p:cNvPicPr>
          <p:nvPr/>
        </p:nvPicPr>
        <p:blipFill>
          <a:blip r:embed="rId4" cstate="print"/>
          <a:srcRect l="39018" t="7675"/>
          <a:stretch>
            <a:fillRect/>
          </a:stretch>
        </p:blipFill>
        <p:spPr bwMode="auto">
          <a:xfrm>
            <a:off x="6946900" y="4789587"/>
            <a:ext cx="1835150" cy="1203325"/>
          </a:xfrm>
          <a:prstGeom prst="rect">
            <a:avLst/>
          </a:prstGeom>
          <a:noFill/>
          <a:ln w="9525">
            <a:noFill/>
            <a:miter lim="800000"/>
            <a:headEnd/>
            <a:tailEnd/>
          </a:ln>
          <a:effectLst/>
        </p:spPr>
      </p:pic>
      <p:sp>
        <p:nvSpPr>
          <p:cNvPr id="20492" name="Rectangle 12"/>
          <p:cNvSpPr>
            <a:spLocks noChangeArrowheads="1"/>
          </p:cNvSpPr>
          <p:nvPr/>
        </p:nvSpPr>
        <p:spPr bwMode="auto">
          <a:xfrm>
            <a:off x="5943600" y="4534000"/>
            <a:ext cx="2790825" cy="1476375"/>
          </a:xfrm>
          <a:prstGeom prst="rect">
            <a:avLst/>
          </a:prstGeom>
          <a:noFill/>
          <a:ln w="19050">
            <a:solidFill>
              <a:schemeClr val="tx1"/>
            </a:solidFill>
            <a:miter lim="800000"/>
            <a:headEnd/>
            <a:tailEnd/>
          </a:ln>
          <a:effectLst/>
        </p:spPr>
        <p:txBody>
          <a:bodyPr wrap="none" anchor="ctr"/>
          <a:lstStyle/>
          <a:p>
            <a:endParaRPr lang="it-IT"/>
          </a:p>
        </p:txBody>
      </p:sp>
      <p:sp>
        <p:nvSpPr>
          <p:cNvPr id="20493" name="Rectangle 13"/>
          <p:cNvSpPr>
            <a:spLocks noChangeArrowheads="1"/>
          </p:cNvSpPr>
          <p:nvPr/>
        </p:nvSpPr>
        <p:spPr bwMode="auto">
          <a:xfrm>
            <a:off x="6010275" y="4670525"/>
            <a:ext cx="368300" cy="107950"/>
          </a:xfrm>
          <a:prstGeom prst="rect">
            <a:avLst/>
          </a:prstGeom>
          <a:solidFill>
            <a:schemeClr val="bg1"/>
          </a:solidFill>
          <a:ln w="9525">
            <a:noFill/>
            <a:miter lim="800000"/>
            <a:headEnd/>
            <a:tailEnd/>
          </a:ln>
          <a:effectLst/>
        </p:spPr>
        <p:txBody>
          <a:bodyPr wrap="none" anchor="ctr"/>
          <a:lstStyle/>
          <a:p>
            <a:endParaRPr lang="it-IT"/>
          </a:p>
        </p:txBody>
      </p:sp>
      <p:sp>
        <p:nvSpPr>
          <p:cNvPr id="20494" name="Text Box 14"/>
          <p:cNvSpPr txBox="1">
            <a:spLocks noChangeArrowheads="1"/>
          </p:cNvSpPr>
          <p:nvPr/>
        </p:nvSpPr>
        <p:spPr bwMode="auto">
          <a:xfrm>
            <a:off x="5937250" y="4540350"/>
            <a:ext cx="606425" cy="274637"/>
          </a:xfrm>
          <a:prstGeom prst="rect">
            <a:avLst/>
          </a:prstGeom>
          <a:noFill/>
          <a:ln w="9525">
            <a:noFill/>
            <a:miter lim="800000"/>
            <a:headEnd/>
            <a:tailEnd/>
          </a:ln>
          <a:effectLst/>
        </p:spPr>
        <p:txBody>
          <a:bodyPr wrap="none">
            <a:spAutoFit/>
          </a:bodyPr>
          <a:lstStyle/>
          <a:p>
            <a:r>
              <a:rPr lang="it-IT" sz="1200" b="1">
                <a:latin typeface="Calibri" pitchFamily="34" charset="0"/>
              </a:rPr>
              <a:t>t(2;22)</a:t>
            </a:r>
          </a:p>
        </p:txBody>
      </p:sp>
      <p:pic>
        <p:nvPicPr>
          <p:cNvPr id="20495" name="Picture 15" descr="ALK translocations Stein"/>
          <p:cNvPicPr>
            <a:picLocks noChangeAspect="1" noChangeArrowheads="1"/>
          </p:cNvPicPr>
          <p:nvPr/>
        </p:nvPicPr>
        <p:blipFill>
          <a:blip r:embed="rId5" cstate="print"/>
          <a:srcRect l="4694" t="10497" r="7040" b="23874"/>
          <a:stretch>
            <a:fillRect/>
          </a:stretch>
        </p:blipFill>
        <p:spPr bwMode="auto">
          <a:xfrm>
            <a:off x="247650" y="1114525"/>
            <a:ext cx="4548188" cy="2538412"/>
          </a:xfrm>
          <a:prstGeom prst="rect">
            <a:avLst/>
          </a:prstGeom>
          <a:noFill/>
          <a:ln w="9525">
            <a:noFill/>
            <a:miter lim="800000"/>
            <a:headEnd/>
            <a:tailEnd/>
          </a:ln>
        </p:spPr>
      </p:pic>
      <p:pic>
        <p:nvPicPr>
          <p:cNvPr id="20496" name="Picture 16" descr="NPM-ALK"/>
          <p:cNvPicPr>
            <a:picLocks noChangeAspect="1" noChangeArrowheads="1"/>
          </p:cNvPicPr>
          <p:nvPr/>
        </p:nvPicPr>
        <p:blipFill>
          <a:blip r:embed="rId6" cstate="print"/>
          <a:srcRect l="10599" t="8557" r="10965" b="43413"/>
          <a:stretch>
            <a:fillRect/>
          </a:stretch>
        </p:blipFill>
        <p:spPr bwMode="auto">
          <a:xfrm>
            <a:off x="555625" y="3586262"/>
            <a:ext cx="5011738" cy="2312988"/>
          </a:xfrm>
          <a:prstGeom prst="rect">
            <a:avLst/>
          </a:prstGeom>
          <a:noFill/>
          <a:ln w="9525">
            <a:noFill/>
            <a:miter lim="800000"/>
            <a:headEnd/>
            <a:tailEnd/>
          </a:ln>
        </p:spPr>
      </p:pic>
      <p:sp>
        <p:nvSpPr>
          <p:cNvPr id="20497" name="Oval 17"/>
          <p:cNvSpPr>
            <a:spLocks noChangeArrowheads="1"/>
          </p:cNvSpPr>
          <p:nvPr/>
        </p:nvSpPr>
        <p:spPr bwMode="auto">
          <a:xfrm>
            <a:off x="6032500" y="3265587"/>
            <a:ext cx="762000" cy="1028700"/>
          </a:xfrm>
          <a:prstGeom prst="ellipse">
            <a:avLst/>
          </a:prstGeom>
          <a:solidFill>
            <a:srgbClr val="FF0000"/>
          </a:solidFill>
          <a:ln w="25400">
            <a:solidFill>
              <a:srgbClr val="800000"/>
            </a:solidFill>
            <a:round/>
            <a:headEnd/>
            <a:tailEnd/>
          </a:ln>
          <a:effectLst/>
        </p:spPr>
        <p:txBody>
          <a:bodyPr wrap="none" anchor="ctr"/>
          <a:lstStyle/>
          <a:p>
            <a:endParaRPr lang="it-IT"/>
          </a:p>
        </p:txBody>
      </p:sp>
      <p:grpSp>
        <p:nvGrpSpPr>
          <p:cNvPr id="3" name="Group 18"/>
          <p:cNvGrpSpPr>
            <a:grpSpLocks/>
          </p:cNvGrpSpPr>
          <p:nvPr/>
        </p:nvGrpSpPr>
        <p:grpSpPr bwMode="auto">
          <a:xfrm>
            <a:off x="6273800" y="3398937"/>
            <a:ext cx="279400" cy="285750"/>
            <a:chOff x="3952" y="2160"/>
            <a:chExt cx="176" cy="180"/>
          </a:xfrm>
        </p:grpSpPr>
        <p:sp>
          <p:nvSpPr>
            <p:cNvPr id="20499" name="Oval 19"/>
            <p:cNvSpPr>
              <a:spLocks noChangeArrowheads="1"/>
            </p:cNvSpPr>
            <p:nvPr/>
          </p:nvSpPr>
          <p:spPr bwMode="auto">
            <a:xfrm>
              <a:off x="3952" y="2160"/>
              <a:ext cx="176" cy="180"/>
            </a:xfrm>
            <a:prstGeom prst="ellipse">
              <a:avLst/>
            </a:prstGeom>
            <a:solidFill>
              <a:srgbClr val="3366FF"/>
            </a:solidFill>
            <a:ln w="9525">
              <a:solidFill>
                <a:schemeClr val="tx1"/>
              </a:solidFill>
              <a:round/>
              <a:headEnd/>
              <a:tailEnd/>
            </a:ln>
            <a:effectLst/>
          </p:spPr>
          <p:txBody>
            <a:bodyPr wrap="none" anchor="ctr"/>
            <a:lstStyle/>
            <a:p>
              <a:endParaRPr lang="it-IT"/>
            </a:p>
          </p:txBody>
        </p:sp>
        <p:sp>
          <p:nvSpPr>
            <p:cNvPr id="20500" name="Oval 20"/>
            <p:cNvSpPr>
              <a:spLocks noChangeArrowheads="1"/>
            </p:cNvSpPr>
            <p:nvPr/>
          </p:nvSpPr>
          <p:spPr bwMode="auto">
            <a:xfrm flipH="1" flipV="1">
              <a:off x="4004" y="2209"/>
              <a:ext cx="52" cy="39"/>
            </a:xfrm>
            <a:prstGeom prst="ellipse">
              <a:avLst/>
            </a:prstGeom>
            <a:solidFill>
              <a:srgbClr val="3366FF"/>
            </a:solidFill>
            <a:ln w="9525">
              <a:solidFill>
                <a:schemeClr val="tx1"/>
              </a:solidFill>
              <a:round/>
              <a:headEnd/>
              <a:tailEnd/>
            </a:ln>
            <a:effectLst/>
          </p:spPr>
          <p:txBody>
            <a:bodyPr wrap="none" anchor="ctr"/>
            <a:lstStyle/>
            <a:p>
              <a:endParaRPr lang="it-IT"/>
            </a:p>
          </p:txBody>
        </p:sp>
      </p:grpSp>
      <p:sp>
        <p:nvSpPr>
          <p:cNvPr id="20501" name="Line 21"/>
          <p:cNvSpPr>
            <a:spLocks noChangeShapeType="1"/>
          </p:cNvSpPr>
          <p:nvPr/>
        </p:nvSpPr>
        <p:spPr bwMode="auto">
          <a:xfrm flipH="1">
            <a:off x="6604000" y="3818037"/>
            <a:ext cx="311150" cy="0"/>
          </a:xfrm>
          <a:prstGeom prst="line">
            <a:avLst/>
          </a:prstGeom>
          <a:noFill/>
          <a:ln w="19050">
            <a:solidFill>
              <a:schemeClr val="tx1"/>
            </a:solidFill>
            <a:round/>
            <a:headEnd/>
            <a:tailEnd type="arrow" w="med" len="med"/>
          </a:ln>
          <a:effectLst/>
        </p:spPr>
        <p:txBody>
          <a:bodyPr/>
          <a:lstStyle/>
          <a:p>
            <a:endParaRPr lang="it-IT"/>
          </a:p>
        </p:txBody>
      </p:sp>
      <p:sp>
        <p:nvSpPr>
          <p:cNvPr id="20502" name="Line 22"/>
          <p:cNvSpPr>
            <a:spLocks noChangeShapeType="1"/>
          </p:cNvSpPr>
          <p:nvPr/>
        </p:nvSpPr>
        <p:spPr bwMode="auto">
          <a:xfrm flipH="1">
            <a:off x="6553200" y="4065687"/>
            <a:ext cx="361950" cy="0"/>
          </a:xfrm>
          <a:prstGeom prst="line">
            <a:avLst/>
          </a:prstGeom>
          <a:noFill/>
          <a:ln w="19050">
            <a:solidFill>
              <a:srgbClr val="000000"/>
            </a:solidFill>
            <a:round/>
            <a:headEnd/>
            <a:tailEnd type="arrow" w="med" len="med"/>
          </a:ln>
          <a:effectLst/>
        </p:spPr>
        <p:txBody>
          <a:bodyPr/>
          <a:lstStyle/>
          <a:p>
            <a:endParaRPr lang="it-IT"/>
          </a:p>
        </p:txBody>
      </p:sp>
      <p:grpSp>
        <p:nvGrpSpPr>
          <p:cNvPr id="4" name="Group 23"/>
          <p:cNvGrpSpPr>
            <a:grpSpLocks/>
          </p:cNvGrpSpPr>
          <p:nvPr/>
        </p:nvGrpSpPr>
        <p:grpSpPr bwMode="auto">
          <a:xfrm>
            <a:off x="6057900" y="4897537"/>
            <a:ext cx="762000" cy="1028700"/>
            <a:chOff x="3160" y="1864"/>
            <a:chExt cx="480" cy="648"/>
          </a:xfrm>
        </p:grpSpPr>
        <p:sp>
          <p:nvSpPr>
            <p:cNvPr id="20504" name="Oval 24"/>
            <p:cNvSpPr>
              <a:spLocks noChangeArrowheads="1"/>
            </p:cNvSpPr>
            <p:nvPr/>
          </p:nvSpPr>
          <p:spPr bwMode="auto">
            <a:xfrm>
              <a:off x="3160" y="1864"/>
              <a:ext cx="480" cy="648"/>
            </a:xfrm>
            <a:prstGeom prst="ellipse">
              <a:avLst/>
            </a:prstGeom>
            <a:solidFill>
              <a:schemeClr val="bg1"/>
            </a:solidFill>
            <a:ln w="9525">
              <a:solidFill>
                <a:schemeClr val="tx1"/>
              </a:solidFill>
              <a:round/>
              <a:headEnd/>
              <a:tailEnd/>
            </a:ln>
            <a:effectLst/>
          </p:spPr>
          <p:txBody>
            <a:bodyPr wrap="none" anchor="ctr"/>
            <a:lstStyle/>
            <a:p>
              <a:endParaRPr lang="it-IT"/>
            </a:p>
          </p:txBody>
        </p:sp>
        <p:grpSp>
          <p:nvGrpSpPr>
            <p:cNvPr id="5" name="Group 25"/>
            <p:cNvGrpSpPr>
              <a:grpSpLocks/>
            </p:cNvGrpSpPr>
            <p:nvPr/>
          </p:nvGrpSpPr>
          <p:grpSpPr bwMode="auto">
            <a:xfrm>
              <a:off x="3316" y="1932"/>
              <a:ext cx="176" cy="180"/>
              <a:chOff x="3952" y="2160"/>
              <a:chExt cx="176" cy="180"/>
            </a:xfrm>
          </p:grpSpPr>
          <p:sp>
            <p:nvSpPr>
              <p:cNvPr id="20506" name="Oval 26"/>
              <p:cNvSpPr>
                <a:spLocks noChangeArrowheads="1"/>
              </p:cNvSpPr>
              <p:nvPr/>
            </p:nvSpPr>
            <p:spPr bwMode="auto">
              <a:xfrm>
                <a:off x="3952" y="2160"/>
                <a:ext cx="176" cy="180"/>
              </a:xfrm>
              <a:prstGeom prst="ellipse">
                <a:avLst/>
              </a:prstGeom>
              <a:solidFill>
                <a:srgbClr val="3366FF"/>
              </a:solidFill>
              <a:ln w="9525">
                <a:solidFill>
                  <a:schemeClr val="tx1"/>
                </a:solidFill>
                <a:round/>
                <a:headEnd/>
                <a:tailEnd/>
              </a:ln>
              <a:effectLst/>
            </p:spPr>
            <p:txBody>
              <a:bodyPr wrap="none" anchor="ctr"/>
              <a:lstStyle/>
              <a:p>
                <a:endParaRPr lang="it-IT"/>
              </a:p>
            </p:txBody>
          </p:sp>
          <p:sp>
            <p:nvSpPr>
              <p:cNvPr id="20507" name="Oval 27"/>
              <p:cNvSpPr>
                <a:spLocks noChangeArrowheads="1"/>
              </p:cNvSpPr>
              <p:nvPr/>
            </p:nvSpPr>
            <p:spPr bwMode="auto">
              <a:xfrm flipH="1" flipV="1">
                <a:off x="4004" y="2209"/>
                <a:ext cx="52" cy="39"/>
              </a:xfrm>
              <a:prstGeom prst="ellipse">
                <a:avLst/>
              </a:prstGeom>
              <a:solidFill>
                <a:srgbClr val="3366FF"/>
              </a:solidFill>
              <a:ln w="9525">
                <a:solidFill>
                  <a:schemeClr val="tx1"/>
                </a:solidFill>
                <a:round/>
                <a:headEnd/>
                <a:tailEnd/>
              </a:ln>
              <a:effectLst/>
            </p:spPr>
            <p:txBody>
              <a:bodyPr wrap="none" anchor="ctr"/>
              <a:lstStyle/>
              <a:p>
                <a:endParaRPr lang="it-IT"/>
              </a:p>
            </p:txBody>
          </p:sp>
        </p:grpSp>
        <p:sp>
          <p:nvSpPr>
            <p:cNvPr id="20508" name="Oval 28"/>
            <p:cNvSpPr>
              <a:spLocks noChangeArrowheads="1"/>
            </p:cNvSpPr>
            <p:nvPr/>
          </p:nvSpPr>
          <p:spPr bwMode="auto">
            <a:xfrm flipH="1" flipV="1">
              <a:off x="3316" y="2229"/>
              <a:ext cx="44" cy="59"/>
            </a:xfrm>
            <a:prstGeom prst="ellipse">
              <a:avLst/>
            </a:prstGeom>
            <a:solidFill>
              <a:srgbClr val="FF0000"/>
            </a:solidFill>
            <a:ln w="9525">
              <a:solidFill>
                <a:schemeClr val="tx1"/>
              </a:solidFill>
              <a:round/>
              <a:headEnd/>
              <a:tailEnd/>
            </a:ln>
            <a:effectLst/>
          </p:spPr>
          <p:txBody>
            <a:bodyPr wrap="none" anchor="ctr"/>
            <a:lstStyle/>
            <a:p>
              <a:endParaRPr lang="it-IT"/>
            </a:p>
          </p:txBody>
        </p:sp>
        <p:sp>
          <p:nvSpPr>
            <p:cNvPr id="20509" name="Oval 29"/>
            <p:cNvSpPr>
              <a:spLocks noChangeArrowheads="1"/>
            </p:cNvSpPr>
            <p:nvPr/>
          </p:nvSpPr>
          <p:spPr bwMode="auto">
            <a:xfrm flipH="1" flipV="1">
              <a:off x="3412" y="2325"/>
              <a:ext cx="44" cy="59"/>
            </a:xfrm>
            <a:prstGeom prst="ellipse">
              <a:avLst/>
            </a:prstGeom>
            <a:solidFill>
              <a:srgbClr val="FF0000"/>
            </a:solidFill>
            <a:ln w="9525">
              <a:solidFill>
                <a:schemeClr val="tx1"/>
              </a:solidFill>
              <a:round/>
              <a:headEnd/>
              <a:tailEnd/>
            </a:ln>
            <a:effectLst/>
          </p:spPr>
          <p:txBody>
            <a:bodyPr wrap="none" anchor="ctr"/>
            <a:lstStyle/>
            <a:p>
              <a:endParaRPr lang="it-IT"/>
            </a:p>
          </p:txBody>
        </p:sp>
        <p:sp>
          <p:nvSpPr>
            <p:cNvPr id="20510" name="Oval 30"/>
            <p:cNvSpPr>
              <a:spLocks noChangeArrowheads="1"/>
            </p:cNvSpPr>
            <p:nvPr/>
          </p:nvSpPr>
          <p:spPr bwMode="auto">
            <a:xfrm flipH="1" flipV="1">
              <a:off x="3456" y="2213"/>
              <a:ext cx="44" cy="59"/>
            </a:xfrm>
            <a:prstGeom prst="ellipse">
              <a:avLst/>
            </a:prstGeom>
            <a:solidFill>
              <a:srgbClr val="FF0000"/>
            </a:solidFill>
            <a:ln w="9525">
              <a:solidFill>
                <a:schemeClr val="tx1"/>
              </a:solidFill>
              <a:round/>
              <a:headEnd/>
              <a:tailEnd/>
            </a:ln>
            <a:effectLst/>
          </p:spPr>
          <p:txBody>
            <a:bodyPr wrap="none" anchor="ctr"/>
            <a:lstStyle/>
            <a:p>
              <a:endParaRPr lang="it-IT"/>
            </a:p>
          </p:txBody>
        </p:sp>
        <p:sp>
          <p:nvSpPr>
            <p:cNvPr id="20511" name="Oval 31"/>
            <p:cNvSpPr>
              <a:spLocks noChangeArrowheads="1"/>
            </p:cNvSpPr>
            <p:nvPr/>
          </p:nvSpPr>
          <p:spPr bwMode="auto">
            <a:xfrm flipH="1" flipV="1">
              <a:off x="3332" y="2337"/>
              <a:ext cx="44" cy="59"/>
            </a:xfrm>
            <a:prstGeom prst="ellipse">
              <a:avLst/>
            </a:prstGeom>
            <a:solidFill>
              <a:srgbClr val="FF0000"/>
            </a:solidFill>
            <a:ln w="9525">
              <a:solidFill>
                <a:schemeClr val="tx1"/>
              </a:solidFill>
              <a:round/>
              <a:headEnd/>
              <a:tailEnd/>
            </a:ln>
            <a:effectLst/>
          </p:spPr>
          <p:txBody>
            <a:bodyPr wrap="none" anchor="ctr"/>
            <a:lstStyle/>
            <a:p>
              <a:endParaRPr lang="it-IT"/>
            </a:p>
          </p:txBody>
        </p:sp>
        <p:sp>
          <p:nvSpPr>
            <p:cNvPr id="20512" name="Oval 32"/>
            <p:cNvSpPr>
              <a:spLocks noChangeArrowheads="1"/>
            </p:cNvSpPr>
            <p:nvPr/>
          </p:nvSpPr>
          <p:spPr bwMode="auto">
            <a:xfrm flipH="1" flipV="1">
              <a:off x="3516" y="2141"/>
              <a:ext cx="44" cy="59"/>
            </a:xfrm>
            <a:prstGeom prst="ellipse">
              <a:avLst/>
            </a:prstGeom>
            <a:solidFill>
              <a:srgbClr val="FF0000"/>
            </a:solidFill>
            <a:ln w="9525">
              <a:solidFill>
                <a:schemeClr val="tx1"/>
              </a:solidFill>
              <a:round/>
              <a:headEnd/>
              <a:tailEnd/>
            </a:ln>
            <a:effectLst/>
          </p:spPr>
          <p:txBody>
            <a:bodyPr wrap="none" anchor="ctr"/>
            <a:lstStyle/>
            <a:p>
              <a:endParaRPr lang="it-IT"/>
            </a:p>
          </p:txBody>
        </p:sp>
        <p:sp>
          <p:nvSpPr>
            <p:cNvPr id="20513" name="Oval 33"/>
            <p:cNvSpPr>
              <a:spLocks noChangeArrowheads="1"/>
            </p:cNvSpPr>
            <p:nvPr/>
          </p:nvSpPr>
          <p:spPr bwMode="auto">
            <a:xfrm flipH="1" flipV="1">
              <a:off x="3232" y="2141"/>
              <a:ext cx="44" cy="59"/>
            </a:xfrm>
            <a:prstGeom prst="ellipse">
              <a:avLst/>
            </a:prstGeom>
            <a:solidFill>
              <a:srgbClr val="FF0000"/>
            </a:solidFill>
            <a:ln w="9525">
              <a:solidFill>
                <a:schemeClr val="tx1"/>
              </a:solidFill>
              <a:round/>
              <a:headEnd/>
              <a:tailEnd/>
            </a:ln>
            <a:effectLst/>
          </p:spPr>
          <p:txBody>
            <a:bodyPr wrap="none" anchor="ctr"/>
            <a:lstStyle/>
            <a:p>
              <a:endParaRPr lang="it-IT"/>
            </a:p>
          </p:txBody>
        </p:sp>
      </p:grpSp>
      <p:sp>
        <p:nvSpPr>
          <p:cNvPr id="20514" name="Line 34"/>
          <p:cNvSpPr>
            <a:spLocks noChangeShapeType="1"/>
          </p:cNvSpPr>
          <p:nvPr/>
        </p:nvSpPr>
        <p:spPr bwMode="auto">
          <a:xfrm flipH="1">
            <a:off x="6565900" y="5494437"/>
            <a:ext cx="387350" cy="0"/>
          </a:xfrm>
          <a:prstGeom prst="line">
            <a:avLst/>
          </a:prstGeom>
          <a:noFill/>
          <a:ln w="19050">
            <a:solidFill>
              <a:schemeClr val="tx1"/>
            </a:solidFill>
            <a:round/>
            <a:headEnd/>
            <a:tailEnd type="arrow" w="med" len="med"/>
          </a:ln>
          <a:effectLst/>
        </p:spPr>
        <p:txBody>
          <a:bodyPr/>
          <a:lstStyle/>
          <a:p>
            <a:endParaRPr lang="it-IT"/>
          </a:p>
        </p:txBody>
      </p:sp>
      <p:sp>
        <p:nvSpPr>
          <p:cNvPr id="20515" name="Line 35"/>
          <p:cNvSpPr>
            <a:spLocks noChangeShapeType="1"/>
          </p:cNvSpPr>
          <p:nvPr/>
        </p:nvSpPr>
        <p:spPr bwMode="auto">
          <a:xfrm flipH="1" flipV="1">
            <a:off x="6489700" y="5678587"/>
            <a:ext cx="463550" cy="19050"/>
          </a:xfrm>
          <a:prstGeom prst="line">
            <a:avLst/>
          </a:prstGeom>
          <a:noFill/>
          <a:ln w="19050">
            <a:solidFill>
              <a:srgbClr val="000000"/>
            </a:solidFill>
            <a:round/>
            <a:headEnd/>
            <a:tailEnd type="arrow" w="med" len="med"/>
          </a:ln>
          <a:effectLst/>
        </p:spPr>
        <p:txBody>
          <a:bodyPr/>
          <a:lstStyle/>
          <a:p>
            <a:endParaRPr lang="it-IT"/>
          </a:p>
        </p:txBody>
      </p:sp>
      <p:sp>
        <p:nvSpPr>
          <p:cNvPr id="20516" name="Rectangle 36"/>
          <p:cNvSpPr>
            <a:spLocks noChangeArrowheads="1"/>
          </p:cNvSpPr>
          <p:nvPr/>
        </p:nvSpPr>
        <p:spPr bwMode="auto">
          <a:xfrm>
            <a:off x="6769100" y="1462187"/>
            <a:ext cx="1022350" cy="349250"/>
          </a:xfrm>
          <a:prstGeom prst="rect">
            <a:avLst/>
          </a:prstGeom>
          <a:solidFill>
            <a:schemeClr val="bg1"/>
          </a:solidFill>
          <a:ln w="9525">
            <a:noFill/>
            <a:miter lim="800000"/>
            <a:headEnd/>
            <a:tailEnd/>
          </a:ln>
          <a:effectLst/>
        </p:spPr>
        <p:txBody>
          <a:bodyPr wrap="none" anchor="ctr"/>
          <a:lstStyle/>
          <a:p>
            <a:endParaRPr lang="it-IT"/>
          </a:p>
        </p:txBody>
      </p:sp>
      <p:grpSp>
        <p:nvGrpSpPr>
          <p:cNvPr id="6" name="Group 37"/>
          <p:cNvGrpSpPr>
            <a:grpSpLocks/>
          </p:cNvGrpSpPr>
          <p:nvPr/>
        </p:nvGrpSpPr>
        <p:grpSpPr bwMode="auto">
          <a:xfrm>
            <a:off x="6038850" y="1646337"/>
            <a:ext cx="762000" cy="1028700"/>
            <a:chOff x="3260" y="1092"/>
            <a:chExt cx="480" cy="648"/>
          </a:xfrm>
        </p:grpSpPr>
        <p:sp>
          <p:nvSpPr>
            <p:cNvPr id="20518" name="Oval 38"/>
            <p:cNvSpPr>
              <a:spLocks noChangeArrowheads="1"/>
            </p:cNvSpPr>
            <p:nvPr/>
          </p:nvSpPr>
          <p:spPr bwMode="auto">
            <a:xfrm>
              <a:off x="3260" y="1092"/>
              <a:ext cx="480" cy="648"/>
            </a:xfrm>
            <a:prstGeom prst="ellipse">
              <a:avLst/>
            </a:prstGeom>
            <a:solidFill>
              <a:srgbClr val="FF0000"/>
            </a:solidFill>
            <a:ln w="9525">
              <a:solidFill>
                <a:schemeClr val="tx1"/>
              </a:solidFill>
              <a:round/>
              <a:headEnd/>
              <a:tailEnd/>
            </a:ln>
            <a:effectLst/>
          </p:spPr>
          <p:txBody>
            <a:bodyPr wrap="none" anchor="ctr"/>
            <a:lstStyle/>
            <a:p>
              <a:endParaRPr lang="it-IT"/>
            </a:p>
          </p:txBody>
        </p:sp>
        <p:grpSp>
          <p:nvGrpSpPr>
            <p:cNvPr id="7" name="Group 39"/>
            <p:cNvGrpSpPr>
              <a:grpSpLocks/>
            </p:cNvGrpSpPr>
            <p:nvPr/>
          </p:nvGrpSpPr>
          <p:grpSpPr bwMode="auto">
            <a:xfrm>
              <a:off x="3404" y="1168"/>
              <a:ext cx="176" cy="180"/>
              <a:chOff x="3952" y="2160"/>
              <a:chExt cx="176" cy="180"/>
            </a:xfrm>
          </p:grpSpPr>
          <p:sp>
            <p:nvSpPr>
              <p:cNvPr id="20520" name="Oval 40"/>
              <p:cNvSpPr>
                <a:spLocks noChangeArrowheads="1"/>
              </p:cNvSpPr>
              <p:nvPr/>
            </p:nvSpPr>
            <p:spPr bwMode="auto">
              <a:xfrm>
                <a:off x="3952" y="2160"/>
                <a:ext cx="176" cy="180"/>
              </a:xfrm>
              <a:prstGeom prst="ellipse">
                <a:avLst/>
              </a:prstGeom>
              <a:solidFill>
                <a:srgbClr val="FF0000"/>
              </a:solidFill>
              <a:ln w="9525">
                <a:solidFill>
                  <a:schemeClr val="tx1"/>
                </a:solidFill>
                <a:round/>
                <a:headEnd/>
                <a:tailEnd/>
              </a:ln>
              <a:effectLst/>
            </p:spPr>
            <p:txBody>
              <a:bodyPr wrap="none" anchor="ctr"/>
              <a:lstStyle/>
              <a:p>
                <a:endParaRPr lang="it-IT"/>
              </a:p>
            </p:txBody>
          </p:sp>
          <p:sp>
            <p:nvSpPr>
              <p:cNvPr id="20521" name="Oval 41"/>
              <p:cNvSpPr>
                <a:spLocks noChangeArrowheads="1"/>
              </p:cNvSpPr>
              <p:nvPr/>
            </p:nvSpPr>
            <p:spPr bwMode="auto">
              <a:xfrm flipH="1" flipV="1">
                <a:off x="4004" y="2209"/>
                <a:ext cx="52" cy="39"/>
              </a:xfrm>
              <a:prstGeom prst="ellipse">
                <a:avLst/>
              </a:prstGeom>
              <a:solidFill>
                <a:srgbClr val="FF0000"/>
              </a:solidFill>
              <a:ln w="9525">
                <a:solidFill>
                  <a:schemeClr val="tx1"/>
                </a:solidFill>
                <a:round/>
                <a:headEnd/>
                <a:tailEnd/>
              </a:ln>
              <a:effectLst/>
            </p:spPr>
            <p:txBody>
              <a:bodyPr wrap="none" anchor="ctr"/>
              <a:lstStyle/>
              <a:p>
                <a:endParaRPr lang="it-IT"/>
              </a:p>
            </p:txBody>
          </p:sp>
        </p:grpSp>
      </p:grpSp>
      <p:sp>
        <p:nvSpPr>
          <p:cNvPr id="20522" name="Rectangle 42"/>
          <p:cNvSpPr>
            <a:spLocks noChangeArrowheads="1"/>
          </p:cNvSpPr>
          <p:nvPr/>
        </p:nvSpPr>
        <p:spPr bwMode="auto">
          <a:xfrm>
            <a:off x="6883400" y="1995587"/>
            <a:ext cx="793750" cy="368300"/>
          </a:xfrm>
          <a:prstGeom prst="rect">
            <a:avLst/>
          </a:prstGeom>
          <a:solidFill>
            <a:schemeClr val="bg1"/>
          </a:solidFill>
          <a:ln w="9525">
            <a:noFill/>
            <a:miter lim="800000"/>
            <a:headEnd/>
            <a:tailEnd/>
          </a:ln>
          <a:effectLst/>
        </p:spPr>
        <p:txBody>
          <a:bodyPr wrap="none" anchor="ctr"/>
          <a:lstStyle/>
          <a:p>
            <a:endParaRPr lang="it-IT"/>
          </a:p>
        </p:txBody>
      </p:sp>
      <p:sp>
        <p:nvSpPr>
          <p:cNvPr id="20523" name="Line 43"/>
          <p:cNvSpPr>
            <a:spLocks noChangeShapeType="1"/>
          </p:cNvSpPr>
          <p:nvPr/>
        </p:nvSpPr>
        <p:spPr bwMode="auto">
          <a:xfrm flipH="1">
            <a:off x="6457950" y="1893987"/>
            <a:ext cx="412750" cy="0"/>
          </a:xfrm>
          <a:prstGeom prst="line">
            <a:avLst/>
          </a:prstGeom>
          <a:noFill/>
          <a:ln w="19050">
            <a:solidFill>
              <a:schemeClr val="tx1"/>
            </a:solidFill>
            <a:round/>
            <a:headEnd/>
            <a:tailEnd type="arrow" w="med" len="med"/>
          </a:ln>
          <a:effectLst/>
        </p:spPr>
        <p:txBody>
          <a:bodyPr/>
          <a:lstStyle/>
          <a:p>
            <a:endParaRPr lang="it-IT"/>
          </a:p>
        </p:txBody>
      </p:sp>
      <p:sp>
        <p:nvSpPr>
          <p:cNvPr id="20524" name="Line 44"/>
          <p:cNvSpPr>
            <a:spLocks noChangeShapeType="1"/>
          </p:cNvSpPr>
          <p:nvPr/>
        </p:nvSpPr>
        <p:spPr bwMode="auto">
          <a:xfrm flipH="1" flipV="1">
            <a:off x="6508750" y="2452787"/>
            <a:ext cx="368300" cy="6350"/>
          </a:xfrm>
          <a:prstGeom prst="line">
            <a:avLst/>
          </a:prstGeom>
          <a:noFill/>
          <a:ln w="19050">
            <a:solidFill>
              <a:schemeClr val="tx1"/>
            </a:solidFill>
            <a:round/>
            <a:headEnd/>
            <a:tailEnd type="arrow" w="med" len="med"/>
          </a:ln>
          <a:effectLst/>
        </p:spPr>
        <p:txBody>
          <a:bodyPr/>
          <a:lstStyle/>
          <a:p>
            <a:endParaRPr lang="it-IT"/>
          </a:p>
        </p:txBody>
      </p:sp>
      <p:sp>
        <p:nvSpPr>
          <p:cNvPr id="20526" name="Oval 46"/>
          <p:cNvSpPr>
            <a:spLocks noChangeArrowheads="1"/>
          </p:cNvSpPr>
          <p:nvPr/>
        </p:nvSpPr>
        <p:spPr bwMode="auto">
          <a:xfrm>
            <a:off x="133350" y="822325"/>
            <a:ext cx="257175" cy="257175"/>
          </a:xfrm>
          <a:prstGeom prst="ellipse">
            <a:avLst/>
          </a:prstGeom>
          <a:solidFill>
            <a:schemeClr val="bg1"/>
          </a:solidFill>
          <a:ln w="9525">
            <a:noFill/>
            <a:round/>
            <a:headEnd/>
            <a:tailEnd/>
          </a:ln>
          <a:effectLst/>
        </p:spPr>
        <p:txBody>
          <a:bodyPr wrap="none" anchor="ctr"/>
          <a:lstStyle/>
          <a:p>
            <a:endParaRPr lang="it-IT"/>
          </a:p>
        </p:txBody>
      </p:sp>
      <p:sp>
        <p:nvSpPr>
          <p:cNvPr id="20527" name="Oval 47"/>
          <p:cNvSpPr>
            <a:spLocks noChangeArrowheads="1"/>
          </p:cNvSpPr>
          <p:nvPr/>
        </p:nvSpPr>
        <p:spPr bwMode="auto">
          <a:xfrm>
            <a:off x="901700" y="822325"/>
            <a:ext cx="257175" cy="257175"/>
          </a:xfrm>
          <a:prstGeom prst="ellipse">
            <a:avLst/>
          </a:prstGeom>
          <a:solidFill>
            <a:schemeClr val="bg1"/>
          </a:solidFill>
          <a:ln w="9525">
            <a:noFill/>
            <a:round/>
            <a:headEnd/>
            <a:tailEnd/>
          </a:ln>
          <a:effectLst/>
        </p:spPr>
        <p:txBody>
          <a:bodyPr wrap="none" anchor="ctr"/>
          <a:lstStyle/>
          <a:p>
            <a:endParaRPr lang="it-IT"/>
          </a:p>
        </p:txBody>
      </p:sp>
      <p:sp>
        <p:nvSpPr>
          <p:cNvPr id="20528" name="Text Box 48"/>
          <p:cNvSpPr txBox="1">
            <a:spLocks noChangeArrowheads="1"/>
          </p:cNvSpPr>
          <p:nvPr/>
        </p:nvSpPr>
        <p:spPr bwMode="auto">
          <a:xfrm>
            <a:off x="5829300" y="836712"/>
            <a:ext cx="3051175" cy="396875"/>
          </a:xfrm>
          <a:prstGeom prst="rect">
            <a:avLst/>
          </a:prstGeom>
          <a:noFill/>
          <a:ln w="9525">
            <a:noFill/>
            <a:miter lim="800000"/>
            <a:headEnd/>
            <a:tailEnd/>
          </a:ln>
          <a:effectLst/>
        </p:spPr>
        <p:txBody>
          <a:bodyPr wrap="none">
            <a:spAutoFit/>
          </a:bodyPr>
          <a:lstStyle/>
          <a:p>
            <a:r>
              <a:rPr lang="it-IT" sz="2000" b="1">
                <a:solidFill>
                  <a:schemeClr val="tx2"/>
                </a:solidFill>
                <a:latin typeface="Calibri" pitchFamily="34" charset="0"/>
              </a:rPr>
              <a:t>ALK fusion proteins in ALCL</a:t>
            </a:r>
          </a:p>
        </p:txBody>
      </p:sp>
      <p:sp>
        <p:nvSpPr>
          <p:cNvPr id="20529" name="Text Box 49"/>
          <p:cNvSpPr txBox="1">
            <a:spLocks noChangeArrowheads="1"/>
          </p:cNvSpPr>
          <p:nvPr/>
        </p:nvSpPr>
        <p:spPr bwMode="auto">
          <a:xfrm>
            <a:off x="4779963" y="1517750"/>
            <a:ext cx="885825" cy="304800"/>
          </a:xfrm>
          <a:prstGeom prst="rect">
            <a:avLst/>
          </a:prstGeom>
          <a:noFill/>
          <a:ln w="9525">
            <a:noFill/>
            <a:miter lim="800000"/>
            <a:headEnd/>
            <a:tailEnd/>
          </a:ln>
          <a:effectLst/>
        </p:spPr>
        <p:txBody>
          <a:bodyPr wrap="none">
            <a:spAutoFit/>
          </a:bodyPr>
          <a:lstStyle/>
          <a:p>
            <a:r>
              <a:rPr lang="it-IT" sz="1400" b="1">
                <a:solidFill>
                  <a:schemeClr val="tx2"/>
                </a:solidFill>
                <a:latin typeface="Calibri" pitchFamily="34" charset="0"/>
              </a:rPr>
              <a:t>NPM-ALK</a:t>
            </a:r>
          </a:p>
        </p:txBody>
      </p:sp>
      <p:sp>
        <p:nvSpPr>
          <p:cNvPr id="20530" name="Text Box 50"/>
          <p:cNvSpPr txBox="1">
            <a:spLocks noChangeArrowheads="1"/>
          </p:cNvSpPr>
          <p:nvPr/>
        </p:nvSpPr>
        <p:spPr bwMode="auto">
          <a:xfrm>
            <a:off x="4822825" y="2368650"/>
            <a:ext cx="798513" cy="304800"/>
          </a:xfrm>
          <a:prstGeom prst="rect">
            <a:avLst/>
          </a:prstGeom>
          <a:noFill/>
          <a:ln w="9525">
            <a:noFill/>
            <a:miter lim="800000"/>
            <a:headEnd/>
            <a:tailEnd/>
          </a:ln>
          <a:effectLst/>
        </p:spPr>
        <p:txBody>
          <a:bodyPr wrap="none">
            <a:spAutoFit/>
          </a:bodyPr>
          <a:lstStyle/>
          <a:p>
            <a:r>
              <a:rPr lang="it-IT" sz="1400" b="1">
                <a:solidFill>
                  <a:schemeClr val="tx2"/>
                </a:solidFill>
                <a:latin typeface="Calibri" pitchFamily="34" charset="0"/>
              </a:rPr>
              <a:t>TFG-ALK</a:t>
            </a:r>
          </a:p>
        </p:txBody>
      </p:sp>
      <p:sp>
        <p:nvSpPr>
          <p:cNvPr id="20531" name="Text Box 51"/>
          <p:cNvSpPr txBox="1">
            <a:spLocks noChangeArrowheads="1"/>
          </p:cNvSpPr>
          <p:nvPr/>
        </p:nvSpPr>
        <p:spPr bwMode="auto">
          <a:xfrm>
            <a:off x="4795838" y="2813150"/>
            <a:ext cx="854075" cy="304800"/>
          </a:xfrm>
          <a:prstGeom prst="rect">
            <a:avLst/>
          </a:prstGeom>
          <a:noFill/>
          <a:ln w="9525">
            <a:noFill/>
            <a:miter lim="800000"/>
            <a:headEnd/>
            <a:tailEnd/>
          </a:ln>
          <a:effectLst/>
        </p:spPr>
        <p:txBody>
          <a:bodyPr wrap="none">
            <a:spAutoFit/>
          </a:bodyPr>
          <a:lstStyle/>
          <a:p>
            <a:r>
              <a:rPr lang="it-IT" sz="1400" b="1">
                <a:solidFill>
                  <a:schemeClr val="tx2"/>
                </a:solidFill>
                <a:latin typeface="Calibri" pitchFamily="34" charset="0"/>
              </a:rPr>
              <a:t>ATIC-ALK</a:t>
            </a:r>
          </a:p>
        </p:txBody>
      </p:sp>
      <p:sp>
        <p:nvSpPr>
          <p:cNvPr id="20532" name="Text Box 52"/>
          <p:cNvSpPr txBox="1">
            <a:spLocks noChangeArrowheads="1"/>
          </p:cNvSpPr>
          <p:nvPr/>
        </p:nvSpPr>
        <p:spPr bwMode="auto">
          <a:xfrm>
            <a:off x="4751388" y="3206850"/>
            <a:ext cx="941387" cy="304800"/>
          </a:xfrm>
          <a:prstGeom prst="rect">
            <a:avLst/>
          </a:prstGeom>
          <a:noFill/>
          <a:ln w="9525">
            <a:noFill/>
            <a:miter lim="800000"/>
            <a:headEnd/>
            <a:tailEnd/>
          </a:ln>
          <a:effectLst/>
        </p:spPr>
        <p:txBody>
          <a:bodyPr wrap="none">
            <a:spAutoFit/>
          </a:bodyPr>
          <a:lstStyle/>
          <a:p>
            <a:r>
              <a:rPr lang="it-IT" sz="1400" b="1">
                <a:solidFill>
                  <a:schemeClr val="tx2"/>
                </a:solidFill>
                <a:latin typeface="Calibri" pitchFamily="34" charset="0"/>
              </a:rPr>
              <a:t>CLTCL-ALK</a:t>
            </a:r>
          </a:p>
        </p:txBody>
      </p:sp>
      <p:sp>
        <p:nvSpPr>
          <p:cNvPr id="20533" name="Text Box 53"/>
          <p:cNvSpPr txBox="1">
            <a:spLocks noChangeArrowheads="1"/>
          </p:cNvSpPr>
          <p:nvPr/>
        </p:nvSpPr>
        <p:spPr bwMode="auto">
          <a:xfrm>
            <a:off x="4749800" y="1974950"/>
            <a:ext cx="946150" cy="304800"/>
          </a:xfrm>
          <a:prstGeom prst="rect">
            <a:avLst/>
          </a:prstGeom>
          <a:noFill/>
          <a:ln w="9525">
            <a:noFill/>
            <a:miter lim="800000"/>
            <a:headEnd/>
            <a:tailEnd/>
          </a:ln>
          <a:effectLst/>
        </p:spPr>
        <p:txBody>
          <a:bodyPr wrap="none">
            <a:spAutoFit/>
          </a:bodyPr>
          <a:lstStyle/>
          <a:p>
            <a:r>
              <a:rPr lang="it-IT" sz="1400" b="1">
                <a:solidFill>
                  <a:schemeClr val="tx2"/>
                </a:solidFill>
                <a:latin typeface="Calibri" pitchFamily="34" charset="0"/>
              </a:rPr>
              <a:t>TPM3-ALK</a:t>
            </a:r>
          </a:p>
        </p:txBody>
      </p:sp>
      <p:sp>
        <p:nvSpPr>
          <p:cNvPr id="20534" name="Text Box 54"/>
          <p:cNvSpPr txBox="1">
            <a:spLocks noChangeArrowheads="1"/>
          </p:cNvSpPr>
          <p:nvPr/>
        </p:nvSpPr>
        <p:spPr bwMode="auto">
          <a:xfrm>
            <a:off x="6516688" y="1339950"/>
            <a:ext cx="2009775" cy="304800"/>
          </a:xfrm>
          <a:prstGeom prst="rect">
            <a:avLst/>
          </a:prstGeom>
          <a:noFill/>
          <a:ln w="9525">
            <a:noFill/>
            <a:miter lim="800000"/>
            <a:headEnd/>
            <a:tailEnd/>
          </a:ln>
          <a:effectLst/>
        </p:spPr>
        <p:txBody>
          <a:bodyPr wrap="none">
            <a:spAutoFit/>
          </a:bodyPr>
          <a:lstStyle/>
          <a:p>
            <a:r>
              <a:rPr lang="it-IT" sz="1400" b="1">
                <a:solidFill>
                  <a:schemeClr val="tx2"/>
                </a:solidFill>
                <a:latin typeface="Calibri" pitchFamily="34" charset="0"/>
              </a:rPr>
              <a:t>Nuclear and Cytoplasmic</a:t>
            </a:r>
          </a:p>
        </p:txBody>
      </p:sp>
      <p:sp>
        <p:nvSpPr>
          <p:cNvPr id="20535" name="Text Box 55"/>
          <p:cNvSpPr txBox="1">
            <a:spLocks noChangeArrowheads="1"/>
          </p:cNvSpPr>
          <p:nvPr/>
        </p:nvSpPr>
        <p:spPr bwMode="auto">
          <a:xfrm>
            <a:off x="6653213" y="2927450"/>
            <a:ext cx="1738312" cy="304800"/>
          </a:xfrm>
          <a:prstGeom prst="rect">
            <a:avLst/>
          </a:prstGeom>
          <a:noFill/>
          <a:ln w="9525">
            <a:noFill/>
            <a:miter lim="800000"/>
            <a:headEnd/>
            <a:tailEnd/>
          </a:ln>
          <a:effectLst/>
        </p:spPr>
        <p:txBody>
          <a:bodyPr wrap="none">
            <a:spAutoFit/>
          </a:bodyPr>
          <a:lstStyle/>
          <a:p>
            <a:r>
              <a:rPr lang="it-IT" sz="1400" b="1">
                <a:solidFill>
                  <a:schemeClr val="tx2"/>
                </a:solidFill>
                <a:latin typeface="Calibri" pitchFamily="34" charset="0"/>
              </a:rPr>
              <a:t>Cytoplasmic (diffuse)</a:t>
            </a:r>
          </a:p>
        </p:txBody>
      </p:sp>
      <p:sp>
        <p:nvSpPr>
          <p:cNvPr id="20536" name="Text Box 56"/>
          <p:cNvSpPr txBox="1">
            <a:spLocks noChangeArrowheads="1"/>
          </p:cNvSpPr>
          <p:nvPr/>
        </p:nvSpPr>
        <p:spPr bwMode="auto">
          <a:xfrm>
            <a:off x="6583363" y="4527650"/>
            <a:ext cx="1878012" cy="304800"/>
          </a:xfrm>
          <a:prstGeom prst="rect">
            <a:avLst/>
          </a:prstGeom>
          <a:noFill/>
          <a:ln w="9525">
            <a:noFill/>
            <a:miter lim="800000"/>
            <a:headEnd/>
            <a:tailEnd/>
          </a:ln>
          <a:effectLst/>
        </p:spPr>
        <p:txBody>
          <a:bodyPr wrap="none">
            <a:spAutoFit/>
          </a:bodyPr>
          <a:lstStyle/>
          <a:p>
            <a:r>
              <a:rPr lang="it-IT" sz="1400" b="1">
                <a:solidFill>
                  <a:schemeClr val="tx2"/>
                </a:solidFill>
                <a:latin typeface="Calibri" pitchFamily="34" charset="0"/>
              </a:rPr>
              <a:t>Cytoplasmic (localized)</a:t>
            </a:r>
          </a:p>
        </p:txBody>
      </p:sp>
      <p:sp>
        <p:nvSpPr>
          <p:cNvPr id="20537" name="Text Box 57"/>
          <p:cNvSpPr txBox="1">
            <a:spLocks noChangeArrowheads="1"/>
          </p:cNvSpPr>
          <p:nvPr/>
        </p:nvSpPr>
        <p:spPr bwMode="auto">
          <a:xfrm>
            <a:off x="1693863" y="4607025"/>
            <a:ext cx="1087437" cy="366712"/>
          </a:xfrm>
          <a:prstGeom prst="rect">
            <a:avLst/>
          </a:prstGeom>
          <a:noFill/>
          <a:ln w="9525">
            <a:noFill/>
            <a:miter lim="800000"/>
            <a:headEnd/>
            <a:tailEnd/>
          </a:ln>
          <a:effectLst/>
        </p:spPr>
        <p:txBody>
          <a:bodyPr wrap="none">
            <a:spAutoFit/>
          </a:bodyPr>
          <a:lstStyle/>
          <a:p>
            <a:r>
              <a:rPr lang="it-IT" b="1">
                <a:solidFill>
                  <a:schemeClr val="tx2"/>
                </a:solidFill>
                <a:latin typeface="Calibri" pitchFamily="34" charset="0"/>
              </a:rPr>
              <a:t>NPM-ALK</a:t>
            </a:r>
          </a:p>
        </p:txBody>
      </p:sp>
      <p:grpSp>
        <p:nvGrpSpPr>
          <p:cNvPr id="59" name="Gruppo 58"/>
          <p:cNvGrpSpPr/>
          <p:nvPr/>
        </p:nvGrpSpPr>
        <p:grpSpPr>
          <a:xfrm>
            <a:off x="179388" y="6167045"/>
            <a:ext cx="8713092" cy="646331"/>
            <a:chOff x="179388" y="6167045"/>
            <a:chExt cx="8713092" cy="646331"/>
          </a:xfrm>
        </p:grpSpPr>
        <p:sp>
          <p:nvSpPr>
            <p:cNvPr id="60"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61" name="Text Box 7"/>
            <p:cNvSpPr txBox="1">
              <a:spLocks noChangeArrowheads="1"/>
            </p:cNvSpPr>
            <p:nvPr/>
          </p:nvSpPr>
          <p:spPr bwMode="auto">
            <a:xfrm>
              <a:off x="6877120" y="6167045"/>
              <a:ext cx="2015360" cy="646331"/>
            </a:xfrm>
            <a:prstGeom prst="rect">
              <a:avLst/>
            </a:prstGeom>
            <a:noFill/>
            <a:ln w="9525">
              <a:noFill/>
              <a:miter lim="800000"/>
              <a:headEnd/>
              <a:tailEnd/>
            </a:ln>
            <a:effectLst/>
          </p:spPr>
          <p:txBody>
            <a:bodyPr wrap="none">
              <a:spAutoFit/>
            </a:bodyPr>
            <a:lstStyle/>
            <a:p>
              <a:pPr algn="ctr"/>
              <a:r>
                <a:rPr lang="it-IT" dirty="0"/>
                <a:t>Federica </a:t>
              </a:r>
              <a:r>
                <a:rPr lang="it-IT" dirty="0" err="1"/>
                <a:t>Lovisa</a:t>
              </a:r>
              <a:r>
                <a:rPr lang="it-IT" dirty="0"/>
                <a:t> and</a:t>
              </a:r>
            </a:p>
            <a:p>
              <a:pPr algn="ctr"/>
              <a:r>
                <a:rPr lang="it-IT" dirty="0"/>
                <a:t>Paolo </a:t>
              </a:r>
              <a:r>
                <a:rPr lang="it-IT" dirty="0" err="1"/>
                <a:t>Bonvini</a:t>
              </a:r>
              <a:endParaRPr lang="it-IT" dirty="0"/>
            </a:p>
          </p:txBody>
        </p:sp>
        <p:sp>
          <p:nvSpPr>
            <p:cNvPr id="62"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pSp>
      <p:sp>
        <p:nvSpPr>
          <p:cNvPr id="63" name="Text Box 23"/>
          <p:cNvSpPr txBox="1">
            <a:spLocks noChangeArrowheads="1"/>
          </p:cNvSpPr>
          <p:nvPr/>
        </p:nvSpPr>
        <p:spPr bwMode="auto">
          <a:xfrm>
            <a:off x="1476375" y="188640"/>
            <a:ext cx="7199313" cy="701675"/>
          </a:xfrm>
          <a:prstGeom prst="rect">
            <a:avLst/>
          </a:prstGeom>
          <a:noFill/>
          <a:ln w="9525">
            <a:noFill/>
            <a:miter lim="800000"/>
            <a:headEnd/>
            <a:tailEnd/>
          </a:ln>
          <a:effectLst/>
        </p:spPr>
        <p:txBody>
          <a:bodyPr wrap="none">
            <a:spAutoFit/>
          </a:bodyPr>
          <a:lstStyle/>
          <a:p>
            <a:r>
              <a:rPr lang="it-IT" sz="2000" b="1" u="sng" dirty="0">
                <a:solidFill>
                  <a:srgbClr val="009999"/>
                </a:solidFill>
                <a:latin typeface="Verdana" pitchFamily="34" charset="0"/>
              </a:rPr>
              <a:t>THE ONCOGENE</a:t>
            </a:r>
            <a:r>
              <a:rPr lang="it-IT" sz="2000" b="1" dirty="0">
                <a:solidFill>
                  <a:srgbClr val="009999"/>
                </a:solidFill>
                <a:latin typeface="Verdana" pitchFamily="34" charset="0"/>
              </a:rPr>
              <a:t>: NUCLEOPHOSMIN-ANAPLASTIC </a:t>
            </a:r>
          </a:p>
          <a:p>
            <a:r>
              <a:rPr lang="it-IT" sz="2000" b="1" dirty="0">
                <a:solidFill>
                  <a:srgbClr val="009999"/>
                </a:solidFill>
                <a:latin typeface="Verdana" pitchFamily="34" charset="0"/>
              </a:rPr>
              <a:t>LYMPHOMA KINASE (</a:t>
            </a:r>
            <a:r>
              <a:rPr lang="it-IT" sz="2000" b="1" u="sng" dirty="0">
                <a:solidFill>
                  <a:srgbClr val="009999"/>
                </a:solidFill>
                <a:latin typeface="Verdana" pitchFamily="34" charset="0"/>
              </a:rPr>
              <a:t>NPM-ALK</a:t>
            </a:r>
            <a:r>
              <a:rPr lang="it-IT" sz="2000" b="1" dirty="0">
                <a:solidFill>
                  <a:srgbClr val="009999"/>
                </a:solidFill>
                <a:latin typeface="Verdana" pitchFamily="34" charset="0"/>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Oval 3"/>
          <p:cNvSpPr>
            <a:spLocks noChangeArrowheads="1"/>
          </p:cNvSpPr>
          <p:nvPr/>
        </p:nvSpPr>
        <p:spPr bwMode="auto">
          <a:xfrm>
            <a:off x="133350" y="822325"/>
            <a:ext cx="257175" cy="257175"/>
          </a:xfrm>
          <a:prstGeom prst="ellipse">
            <a:avLst/>
          </a:prstGeom>
          <a:solidFill>
            <a:schemeClr val="bg1"/>
          </a:solidFill>
          <a:ln w="9525">
            <a:noFill/>
            <a:round/>
            <a:headEnd/>
            <a:tailEnd/>
          </a:ln>
          <a:effectLst/>
        </p:spPr>
        <p:txBody>
          <a:bodyPr wrap="none" anchor="ctr"/>
          <a:lstStyle/>
          <a:p>
            <a:endParaRPr lang="it-IT"/>
          </a:p>
        </p:txBody>
      </p:sp>
      <p:sp>
        <p:nvSpPr>
          <p:cNvPr id="21508" name="Oval 4"/>
          <p:cNvSpPr>
            <a:spLocks noChangeArrowheads="1"/>
          </p:cNvSpPr>
          <p:nvPr/>
        </p:nvSpPr>
        <p:spPr bwMode="auto">
          <a:xfrm>
            <a:off x="520700" y="822325"/>
            <a:ext cx="257175" cy="257175"/>
          </a:xfrm>
          <a:prstGeom prst="ellipse">
            <a:avLst/>
          </a:prstGeom>
          <a:solidFill>
            <a:schemeClr val="bg1"/>
          </a:solidFill>
          <a:ln w="9525">
            <a:noFill/>
            <a:round/>
            <a:headEnd/>
            <a:tailEnd/>
          </a:ln>
          <a:effectLst/>
        </p:spPr>
        <p:txBody>
          <a:bodyPr wrap="none" anchor="ctr"/>
          <a:lstStyle/>
          <a:p>
            <a:endParaRPr lang="it-IT"/>
          </a:p>
        </p:txBody>
      </p:sp>
      <p:sp>
        <p:nvSpPr>
          <p:cNvPr id="21510" name="Text Box 6"/>
          <p:cNvSpPr txBox="1">
            <a:spLocks noChangeArrowheads="1"/>
          </p:cNvSpPr>
          <p:nvPr/>
        </p:nvSpPr>
        <p:spPr bwMode="auto">
          <a:xfrm>
            <a:off x="114300" y="1916832"/>
            <a:ext cx="8872538" cy="4197350"/>
          </a:xfrm>
          <a:prstGeom prst="rect">
            <a:avLst/>
          </a:prstGeom>
          <a:noFill/>
          <a:ln w="9525">
            <a:noFill/>
            <a:miter lim="800000"/>
            <a:headEnd/>
            <a:tailEnd/>
          </a:ln>
          <a:effectLst/>
        </p:spPr>
        <p:txBody>
          <a:bodyPr>
            <a:spAutoFit/>
          </a:bodyPr>
          <a:lstStyle/>
          <a:p>
            <a:pPr algn="just"/>
            <a:r>
              <a:rPr lang="it-IT" sz="1600" b="1" u="sng" dirty="0" err="1">
                <a:solidFill>
                  <a:schemeClr val="tx2"/>
                </a:solidFill>
                <a:latin typeface="Verdana" pitchFamily="34" charset="0"/>
              </a:rPr>
              <a:t>Properties</a:t>
            </a:r>
            <a:r>
              <a:rPr lang="it-IT" sz="1600" b="1" u="sng" dirty="0">
                <a:solidFill>
                  <a:schemeClr val="tx2"/>
                </a:solidFill>
                <a:latin typeface="Verdana" pitchFamily="34" charset="0"/>
              </a:rPr>
              <a:t> </a:t>
            </a:r>
            <a:r>
              <a:rPr lang="it-IT" sz="1600" b="1" u="sng" dirty="0" err="1">
                <a:solidFill>
                  <a:schemeClr val="tx2"/>
                </a:solidFill>
                <a:latin typeface="Verdana" pitchFamily="34" charset="0"/>
              </a:rPr>
              <a:t>of</a:t>
            </a:r>
            <a:r>
              <a:rPr lang="it-IT" sz="1600" b="1" u="sng" dirty="0">
                <a:solidFill>
                  <a:schemeClr val="tx2"/>
                </a:solidFill>
                <a:latin typeface="Verdana" pitchFamily="34" charset="0"/>
              </a:rPr>
              <a:t> HSP90</a:t>
            </a:r>
          </a:p>
          <a:p>
            <a:pPr algn="just"/>
            <a:endParaRPr lang="it-IT" sz="1600" dirty="0">
              <a:solidFill>
                <a:schemeClr val="tx2"/>
              </a:solidFill>
              <a:latin typeface="Verdana" pitchFamily="34" charset="0"/>
            </a:endParaRPr>
          </a:p>
          <a:p>
            <a:pPr algn="just"/>
            <a:r>
              <a:rPr lang="it-IT" sz="1400" dirty="0">
                <a:solidFill>
                  <a:schemeClr val="tx2"/>
                </a:solidFill>
                <a:latin typeface="Verdana" pitchFamily="34" charset="0"/>
              </a:rPr>
              <a:t>HSP90 </a:t>
            </a:r>
            <a:r>
              <a:rPr lang="it-IT" sz="1400" dirty="0" err="1">
                <a:solidFill>
                  <a:schemeClr val="tx2"/>
                </a:solidFill>
                <a:latin typeface="Verdana" pitchFamily="34" charset="0"/>
              </a:rPr>
              <a:t>belongs</a:t>
            </a:r>
            <a:r>
              <a:rPr lang="it-IT" sz="1400" dirty="0">
                <a:solidFill>
                  <a:schemeClr val="tx2"/>
                </a:solidFill>
                <a:latin typeface="Verdana" pitchFamily="34" charset="0"/>
              </a:rPr>
              <a:t> </a:t>
            </a:r>
            <a:r>
              <a:rPr lang="it-IT" sz="1400" dirty="0" err="1">
                <a:solidFill>
                  <a:schemeClr val="tx2"/>
                </a:solidFill>
                <a:latin typeface="Verdana" pitchFamily="34" charset="0"/>
              </a:rPr>
              <a:t>to</a:t>
            </a:r>
            <a:r>
              <a:rPr lang="it-IT" sz="1400" dirty="0">
                <a:solidFill>
                  <a:schemeClr val="tx2"/>
                </a:solidFill>
                <a:latin typeface="Verdana" pitchFamily="34" charset="0"/>
              </a:rPr>
              <a:t> a </a:t>
            </a:r>
            <a:r>
              <a:rPr lang="it-IT" sz="1400" dirty="0" err="1">
                <a:solidFill>
                  <a:schemeClr val="tx2"/>
                </a:solidFill>
                <a:latin typeface="Verdana" pitchFamily="34" charset="0"/>
              </a:rPr>
              <a:t>large</a:t>
            </a:r>
            <a:r>
              <a:rPr lang="it-IT" sz="1400" dirty="0">
                <a:solidFill>
                  <a:schemeClr val="tx2"/>
                </a:solidFill>
                <a:latin typeface="Verdana" pitchFamily="34" charset="0"/>
              </a:rPr>
              <a:t> </a:t>
            </a:r>
            <a:r>
              <a:rPr lang="it-IT" sz="1400" dirty="0" err="1">
                <a:solidFill>
                  <a:schemeClr val="tx2"/>
                </a:solidFill>
                <a:latin typeface="Verdana" pitchFamily="34" charset="0"/>
              </a:rPr>
              <a:t>group</a:t>
            </a:r>
            <a:r>
              <a:rPr lang="it-IT" sz="1400" dirty="0">
                <a:solidFill>
                  <a:schemeClr val="tx2"/>
                </a:solidFill>
                <a:latin typeface="Verdana" pitchFamily="34" charset="0"/>
              </a:rPr>
              <a:t> </a:t>
            </a:r>
            <a:r>
              <a:rPr lang="it-IT" sz="1400" dirty="0" err="1">
                <a:solidFill>
                  <a:schemeClr val="tx2"/>
                </a:solidFill>
                <a:latin typeface="Verdana" pitchFamily="34" charset="0"/>
              </a:rPr>
              <a:t>of</a:t>
            </a:r>
            <a:r>
              <a:rPr lang="it-IT" sz="1400" dirty="0">
                <a:solidFill>
                  <a:schemeClr val="tx2"/>
                </a:solidFill>
                <a:latin typeface="Verdana" pitchFamily="34" charset="0"/>
              </a:rPr>
              <a:t> </a:t>
            </a:r>
            <a:r>
              <a:rPr lang="it-IT" sz="1400" dirty="0" err="1">
                <a:solidFill>
                  <a:schemeClr val="tx2"/>
                </a:solidFill>
                <a:latin typeface="Verdana" pitchFamily="34" charset="0"/>
              </a:rPr>
              <a:t>unrelated</a:t>
            </a:r>
            <a:r>
              <a:rPr lang="it-IT" sz="1400" dirty="0">
                <a:solidFill>
                  <a:schemeClr val="tx2"/>
                </a:solidFill>
                <a:latin typeface="Verdana" pitchFamily="34" charset="0"/>
              </a:rPr>
              <a:t> </a:t>
            </a:r>
            <a:r>
              <a:rPr lang="it-IT" sz="1400" dirty="0" err="1">
                <a:solidFill>
                  <a:schemeClr val="tx2"/>
                </a:solidFill>
                <a:latin typeface="Verdana" pitchFamily="34" charset="0"/>
              </a:rPr>
              <a:t>protein</a:t>
            </a:r>
            <a:r>
              <a:rPr lang="it-IT" sz="1400" dirty="0">
                <a:solidFill>
                  <a:schemeClr val="tx2"/>
                </a:solidFill>
                <a:latin typeface="Verdana" pitchFamily="34" charset="0"/>
              </a:rPr>
              <a:t> </a:t>
            </a:r>
            <a:r>
              <a:rPr lang="it-IT" sz="1400" dirty="0" err="1">
                <a:solidFill>
                  <a:schemeClr val="tx2"/>
                </a:solidFill>
                <a:latin typeface="Verdana" pitchFamily="34" charset="0"/>
              </a:rPr>
              <a:t>families</a:t>
            </a:r>
            <a:r>
              <a:rPr lang="it-IT" sz="1400" dirty="0">
                <a:solidFill>
                  <a:schemeClr val="tx2"/>
                </a:solidFill>
                <a:latin typeface="Verdana" pitchFamily="34" charset="0"/>
              </a:rPr>
              <a:t> </a:t>
            </a:r>
            <a:r>
              <a:rPr lang="it-IT" sz="1400" dirty="0" err="1">
                <a:solidFill>
                  <a:schemeClr val="tx2"/>
                </a:solidFill>
                <a:latin typeface="Verdana" pitchFamily="34" charset="0"/>
              </a:rPr>
              <a:t>whose</a:t>
            </a:r>
            <a:r>
              <a:rPr lang="it-IT" sz="1400" dirty="0">
                <a:solidFill>
                  <a:schemeClr val="tx2"/>
                </a:solidFill>
                <a:latin typeface="Verdana" pitchFamily="34" charset="0"/>
              </a:rPr>
              <a:t> </a:t>
            </a:r>
            <a:r>
              <a:rPr lang="it-IT" sz="1400" dirty="0" err="1">
                <a:solidFill>
                  <a:schemeClr val="tx2"/>
                </a:solidFill>
                <a:latin typeface="Verdana" pitchFamily="34" charset="0"/>
              </a:rPr>
              <a:t>role</a:t>
            </a:r>
            <a:r>
              <a:rPr lang="it-IT" sz="1400" dirty="0">
                <a:solidFill>
                  <a:schemeClr val="tx2"/>
                </a:solidFill>
                <a:latin typeface="Verdana" pitchFamily="34" charset="0"/>
              </a:rPr>
              <a:t> </a:t>
            </a:r>
            <a:r>
              <a:rPr lang="it-IT" sz="1400" dirty="0" err="1">
                <a:solidFill>
                  <a:schemeClr val="tx2"/>
                </a:solidFill>
                <a:latin typeface="Verdana" pitchFamily="34" charset="0"/>
              </a:rPr>
              <a:t>is</a:t>
            </a:r>
            <a:r>
              <a:rPr lang="it-IT" sz="1400" dirty="0">
                <a:solidFill>
                  <a:schemeClr val="tx2"/>
                </a:solidFill>
                <a:latin typeface="Verdana" pitchFamily="34" charset="0"/>
              </a:rPr>
              <a:t> </a:t>
            </a:r>
            <a:r>
              <a:rPr lang="it-IT" sz="1400" dirty="0" err="1">
                <a:solidFill>
                  <a:schemeClr val="tx2"/>
                </a:solidFill>
                <a:latin typeface="Verdana" pitchFamily="34" charset="0"/>
              </a:rPr>
              <a:t>to</a:t>
            </a:r>
            <a:r>
              <a:rPr lang="it-IT" sz="1400" dirty="0">
                <a:solidFill>
                  <a:schemeClr val="tx2"/>
                </a:solidFill>
                <a:latin typeface="Verdana" pitchFamily="34" charset="0"/>
              </a:rPr>
              <a:t> </a:t>
            </a:r>
            <a:r>
              <a:rPr lang="it-IT" sz="1400" dirty="0" err="1">
                <a:solidFill>
                  <a:schemeClr val="tx2"/>
                </a:solidFill>
                <a:latin typeface="Verdana" pitchFamily="34" charset="0"/>
              </a:rPr>
              <a:t>stabilize</a:t>
            </a:r>
            <a:r>
              <a:rPr lang="it-IT" sz="1400" dirty="0">
                <a:solidFill>
                  <a:schemeClr val="tx2"/>
                </a:solidFill>
                <a:latin typeface="Verdana" pitchFamily="34" charset="0"/>
              </a:rPr>
              <a:t> </a:t>
            </a:r>
            <a:r>
              <a:rPr lang="it-IT" sz="1400" dirty="0" err="1">
                <a:solidFill>
                  <a:schemeClr val="tx2"/>
                </a:solidFill>
                <a:latin typeface="Verdana" pitchFamily="34" charset="0"/>
              </a:rPr>
              <a:t>unfolded</a:t>
            </a:r>
            <a:r>
              <a:rPr lang="it-IT" sz="1400" dirty="0">
                <a:solidFill>
                  <a:schemeClr val="tx2"/>
                </a:solidFill>
                <a:latin typeface="Verdana" pitchFamily="34" charset="0"/>
              </a:rPr>
              <a:t> </a:t>
            </a:r>
            <a:r>
              <a:rPr lang="it-IT" sz="1400" dirty="0" err="1">
                <a:solidFill>
                  <a:schemeClr val="tx2"/>
                </a:solidFill>
                <a:latin typeface="Verdana" pitchFamily="34" charset="0"/>
              </a:rPr>
              <a:t>proteins</a:t>
            </a:r>
            <a:r>
              <a:rPr lang="it-IT" sz="1400" dirty="0">
                <a:solidFill>
                  <a:schemeClr val="tx2"/>
                </a:solidFill>
                <a:latin typeface="Verdana" pitchFamily="34" charset="0"/>
              </a:rPr>
              <a:t>, </a:t>
            </a:r>
            <a:r>
              <a:rPr lang="it-IT" sz="1400" dirty="0" err="1">
                <a:solidFill>
                  <a:schemeClr val="tx2"/>
                </a:solidFill>
                <a:latin typeface="Verdana" pitchFamily="34" charset="0"/>
              </a:rPr>
              <a:t>unfold</a:t>
            </a:r>
            <a:r>
              <a:rPr lang="it-IT" sz="1400" dirty="0">
                <a:solidFill>
                  <a:schemeClr val="tx2"/>
                </a:solidFill>
                <a:latin typeface="Verdana" pitchFamily="34" charset="0"/>
              </a:rPr>
              <a:t> </a:t>
            </a:r>
            <a:r>
              <a:rPr lang="it-IT" sz="1400" dirty="0" err="1">
                <a:solidFill>
                  <a:schemeClr val="tx2"/>
                </a:solidFill>
                <a:latin typeface="Verdana" pitchFamily="34" charset="0"/>
              </a:rPr>
              <a:t>them</a:t>
            </a:r>
            <a:r>
              <a:rPr lang="it-IT" sz="1400" dirty="0">
                <a:solidFill>
                  <a:schemeClr val="tx2"/>
                </a:solidFill>
                <a:latin typeface="Verdana" pitchFamily="34" charset="0"/>
              </a:rPr>
              <a:t> </a:t>
            </a:r>
            <a:r>
              <a:rPr lang="it-IT" sz="1400" dirty="0" err="1">
                <a:solidFill>
                  <a:schemeClr val="tx2"/>
                </a:solidFill>
                <a:latin typeface="Verdana" pitchFamily="34" charset="0"/>
              </a:rPr>
              <a:t>for</a:t>
            </a:r>
            <a:r>
              <a:rPr lang="it-IT" sz="1400" dirty="0">
                <a:solidFill>
                  <a:schemeClr val="tx2"/>
                </a:solidFill>
                <a:latin typeface="Verdana" pitchFamily="34" charset="0"/>
              </a:rPr>
              <a:t> </a:t>
            </a:r>
            <a:r>
              <a:rPr lang="it-IT" sz="1400" dirty="0" err="1">
                <a:solidFill>
                  <a:schemeClr val="tx2"/>
                </a:solidFill>
                <a:latin typeface="Verdana" pitchFamily="34" charset="0"/>
              </a:rPr>
              <a:t>translocation</a:t>
            </a:r>
            <a:r>
              <a:rPr lang="it-IT" sz="1400" dirty="0">
                <a:solidFill>
                  <a:schemeClr val="tx2"/>
                </a:solidFill>
                <a:latin typeface="Verdana" pitchFamily="34" charset="0"/>
              </a:rPr>
              <a:t> </a:t>
            </a:r>
            <a:r>
              <a:rPr lang="it-IT" sz="1400" dirty="0" err="1">
                <a:solidFill>
                  <a:schemeClr val="tx2"/>
                </a:solidFill>
                <a:latin typeface="Verdana" pitchFamily="34" charset="0"/>
              </a:rPr>
              <a:t>across</a:t>
            </a:r>
            <a:r>
              <a:rPr lang="it-IT" sz="1400" dirty="0">
                <a:solidFill>
                  <a:schemeClr val="tx2"/>
                </a:solidFill>
                <a:latin typeface="Verdana" pitchFamily="34" charset="0"/>
              </a:rPr>
              <a:t> </a:t>
            </a:r>
            <a:r>
              <a:rPr lang="it-IT" sz="1400" dirty="0" err="1">
                <a:solidFill>
                  <a:schemeClr val="tx2"/>
                </a:solidFill>
                <a:latin typeface="Verdana" pitchFamily="34" charset="0"/>
              </a:rPr>
              <a:t>membranes</a:t>
            </a:r>
            <a:r>
              <a:rPr lang="it-IT" sz="1400" dirty="0">
                <a:solidFill>
                  <a:schemeClr val="tx2"/>
                </a:solidFill>
                <a:latin typeface="Verdana" pitchFamily="34" charset="0"/>
              </a:rPr>
              <a:t> or </a:t>
            </a:r>
            <a:r>
              <a:rPr lang="it-IT" sz="1400" dirty="0" err="1">
                <a:solidFill>
                  <a:schemeClr val="tx2"/>
                </a:solidFill>
                <a:latin typeface="Verdana" pitchFamily="34" charset="0"/>
              </a:rPr>
              <a:t>for</a:t>
            </a:r>
            <a:r>
              <a:rPr lang="it-IT" sz="1400" dirty="0">
                <a:solidFill>
                  <a:schemeClr val="tx2"/>
                </a:solidFill>
                <a:latin typeface="Verdana" pitchFamily="34" charset="0"/>
              </a:rPr>
              <a:t> </a:t>
            </a:r>
            <a:r>
              <a:rPr lang="it-IT" sz="1400" dirty="0" err="1">
                <a:solidFill>
                  <a:schemeClr val="tx2"/>
                </a:solidFill>
                <a:latin typeface="Verdana" pitchFamily="34" charset="0"/>
              </a:rPr>
              <a:t>degradation</a:t>
            </a:r>
            <a:r>
              <a:rPr lang="it-IT" sz="1400" dirty="0">
                <a:solidFill>
                  <a:schemeClr val="tx2"/>
                </a:solidFill>
                <a:latin typeface="Verdana" pitchFamily="34" charset="0"/>
              </a:rPr>
              <a:t>, and/ or </a:t>
            </a:r>
            <a:r>
              <a:rPr lang="it-IT" sz="1400" dirty="0" err="1">
                <a:solidFill>
                  <a:schemeClr val="tx2"/>
                </a:solidFill>
                <a:latin typeface="Verdana" pitchFamily="34" charset="0"/>
              </a:rPr>
              <a:t>to</a:t>
            </a:r>
            <a:r>
              <a:rPr lang="it-IT" sz="1400" dirty="0">
                <a:solidFill>
                  <a:schemeClr val="tx2"/>
                </a:solidFill>
                <a:latin typeface="Verdana" pitchFamily="34" charset="0"/>
              </a:rPr>
              <a:t> assist in </a:t>
            </a:r>
            <a:r>
              <a:rPr lang="it-IT" sz="1400" dirty="0" err="1">
                <a:solidFill>
                  <a:schemeClr val="tx2"/>
                </a:solidFill>
                <a:latin typeface="Verdana" pitchFamily="34" charset="0"/>
              </a:rPr>
              <a:t>their</a:t>
            </a:r>
            <a:r>
              <a:rPr lang="it-IT" sz="1400" dirty="0">
                <a:solidFill>
                  <a:schemeClr val="tx2"/>
                </a:solidFill>
                <a:latin typeface="Verdana" pitchFamily="34" charset="0"/>
              </a:rPr>
              <a:t> </a:t>
            </a:r>
            <a:r>
              <a:rPr lang="it-IT" sz="1400" dirty="0" err="1">
                <a:solidFill>
                  <a:schemeClr val="tx2"/>
                </a:solidFill>
                <a:latin typeface="Verdana" pitchFamily="34" charset="0"/>
              </a:rPr>
              <a:t>correct</a:t>
            </a:r>
            <a:r>
              <a:rPr lang="it-IT" sz="1400" dirty="0">
                <a:solidFill>
                  <a:schemeClr val="tx2"/>
                </a:solidFill>
                <a:latin typeface="Verdana" pitchFamily="34" charset="0"/>
              </a:rPr>
              <a:t> </a:t>
            </a:r>
            <a:r>
              <a:rPr lang="it-IT" sz="1400" dirty="0" err="1">
                <a:solidFill>
                  <a:schemeClr val="tx2"/>
                </a:solidFill>
                <a:latin typeface="Verdana" pitchFamily="34" charset="0"/>
              </a:rPr>
              <a:t>folding</a:t>
            </a:r>
            <a:r>
              <a:rPr lang="it-IT" sz="1400" dirty="0">
                <a:solidFill>
                  <a:schemeClr val="tx2"/>
                </a:solidFill>
                <a:latin typeface="Verdana" pitchFamily="34" charset="0"/>
              </a:rPr>
              <a:t> and </a:t>
            </a:r>
            <a:r>
              <a:rPr lang="it-IT" sz="1400" dirty="0" err="1">
                <a:solidFill>
                  <a:schemeClr val="tx2"/>
                </a:solidFill>
                <a:latin typeface="Verdana" pitchFamily="34" charset="0"/>
              </a:rPr>
              <a:t>assembly</a:t>
            </a:r>
            <a:r>
              <a:rPr lang="it-IT" sz="1400" dirty="0">
                <a:solidFill>
                  <a:schemeClr val="tx2"/>
                </a:solidFill>
                <a:latin typeface="Verdana" pitchFamily="34" charset="0"/>
              </a:rPr>
              <a:t>.</a:t>
            </a:r>
          </a:p>
          <a:p>
            <a:pPr algn="just"/>
            <a:endParaRPr lang="it-IT" sz="1400" i="1" dirty="0">
              <a:solidFill>
                <a:schemeClr val="tx2"/>
              </a:solidFill>
              <a:latin typeface="Verdana" pitchFamily="34" charset="0"/>
            </a:endParaRPr>
          </a:p>
          <a:p>
            <a:pPr algn="just"/>
            <a:r>
              <a:rPr lang="it-IT" sz="1400" dirty="0">
                <a:solidFill>
                  <a:schemeClr val="tx2"/>
                </a:solidFill>
                <a:latin typeface="Verdana" pitchFamily="34" charset="0"/>
              </a:rPr>
              <a:t>Hsp90 </a:t>
            </a:r>
            <a:r>
              <a:rPr lang="it-IT" sz="1400" dirty="0" err="1">
                <a:solidFill>
                  <a:schemeClr val="tx2"/>
                </a:solidFill>
                <a:latin typeface="Verdana" pitchFamily="34" charset="0"/>
              </a:rPr>
              <a:t>prevents</a:t>
            </a:r>
            <a:r>
              <a:rPr lang="it-IT" sz="1400" dirty="0">
                <a:solidFill>
                  <a:schemeClr val="tx2"/>
                </a:solidFill>
                <a:latin typeface="Verdana" pitchFamily="34" charset="0"/>
              </a:rPr>
              <a:t> inappropriate </a:t>
            </a:r>
            <a:r>
              <a:rPr lang="it-IT" sz="1400" dirty="0" err="1">
                <a:solidFill>
                  <a:schemeClr val="tx2"/>
                </a:solidFill>
                <a:latin typeface="Verdana" pitchFamily="34" charset="0"/>
              </a:rPr>
              <a:t>association</a:t>
            </a:r>
            <a:r>
              <a:rPr lang="it-IT" sz="1400" dirty="0">
                <a:solidFill>
                  <a:schemeClr val="tx2"/>
                </a:solidFill>
                <a:latin typeface="Verdana" pitchFamily="34" charset="0"/>
              </a:rPr>
              <a:t> or </a:t>
            </a:r>
            <a:r>
              <a:rPr lang="it-IT" sz="1400" dirty="0" err="1">
                <a:solidFill>
                  <a:schemeClr val="tx2"/>
                </a:solidFill>
                <a:latin typeface="Verdana" pitchFamily="34" charset="0"/>
              </a:rPr>
              <a:t>aggregation</a:t>
            </a:r>
            <a:r>
              <a:rPr lang="it-IT" sz="1400" dirty="0">
                <a:solidFill>
                  <a:schemeClr val="tx2"/>
                </a:solidFill>
                <a:latin typeface="Verdana" pitchFamily="34" charset="0"/>
              </a:rPr>
              <a:t> </a:t>
            </a:r>
            <a:r>
              <a:rPr lang="it-IT" sz="1400" dirty="0" err="1">
                <a:solidFill>
                  <a:schemeClr val="tx2"/>
                </a:solidFill>
                <a:latin typeface="Verdana" pitchFamily="34" charset="0"/>
              </a:rPr>
              <a:t>of</a:t>
            </a:r>
            <a:r>
              <a:rPr lang="it-IT" sz="1400" dirty="0">
                <a:solidFill>
                  <a:schemeClr val="tx2"/>
                </a:solidFill>
                <a:latin typeface="Verdana" pitchFamily="34" charset="0"/>
              </a:rPr>
              <a:t> </a:t>
            </a:r>
            <a:r>
              <a:rPr lang="it-IT" sz="1400" dirty="0" err="1">
                <a:solidFill>
                  <a:schemeClr val="tx2"/>
                </a:solidFill>
                <a:latin typeface="Verdana" pitchFamily="34" charset="0"/>
              </a:rPr>
              <a:t>exposed</a:t>
            </a:r>
            <a:r>
              <a:rPr lang="it-IT" sz="1400" dirty="0">
                <a:solidFill>
                  <a:schemeClr val="tx2"/>
                </a:solidFill>
                <a:latin typeface="Verdana" pitchFamily="34" charset="0"/>
              </a:rPr>
              <a:t> </a:t>
            </a:r>
            <a:r>
              <a:rPr lang="it-IT" sz="1400" dirty="0" err="1">
                <a:solidFill>
                  <a:schemeClr val="tx2"/>
                </a:solidFill>
                <a:latin typeface="Verdana" pitchFamily="34" charset="0"/>
              </a:rPr>
              <a:t>hydrophobic</a:t>
            </a:r>
            <a:r>
              <a:rPr lang="it-IT" sz="1400" dirty="0">
                <a:solidFill>
                  <a:schemeClr val="tx2"/>
                </a:solidFill>
                <a:latin typeface="Verdana" pitchFamily="34" charset="0"/>
              </a:rPr>
              <a:t> </a:t>
            </a:r>
            <a:r>
              <a:rPr lang="it-IT" sz="1400" dirty="0" err="1">
                <a:solidFill>
                  <a:schemeClr val="tx2"/>
                </a:solidFill>
                <a:latin typeface="Verdana" pitchFamily="34" charset="0"/>
              </a:rPr>
              <a:t>surfaces</a:t>
            </a:r>
            <a:r>
              <a:rPr lang="it-IT" sz="1400" dirty="0">
                <a:solidFill>
                  <a:schemeClr val="tx2"/>
                </a:solidFill>
                <a:latin typeface="Verdana" pitchFamily="34" charset="0"/>
              </a:rPr>
              <a:t> and </a:t>
            </a:r>
            <a:r>
              <a:rPr lang="it-IT" sz="1400" dirty="0" err="1">
                <a:solidFill>
                  <a:schemeClr val="tx2"/>
                </a:solidFill>
                <a:latin typeface="Verdana" pitchFamily="34" charset="0"/>
              </a:rPr>
              <a:t>direct</a:t>
            </a:r>
            <a:r>
              <a:rPr lang="it-IT" sz="1400" dirty="0">
                <a:solidFill>
                  <a:schemeClr val="tx2"/>
                </a:solidFill>
                <a:latin typeface="Verdana" pitchFamily="34" charset="0"/>
              </a:rPr>
              <a:t> </a:t>
            </a:r>
            <a:r>
              <a:rPr lang="it-IT" sz="1400" dirty="0" err="1">
                <a:solidFill>
                  <a:schemeClr val="tx2"/>
                </a:solidFill>
                <a:latin typeface="Verdana" pitchFamily="34" charset="0"/>
              </a:rPr>
              <a:t>their</a:t>
            </a:r>
            <a:r>
              <a:rPr lang="it-IT" sz="1400" dirty="0">
                <a:solidFill>
                  <a:schemeClr val="tx2"/>
                </a:solidFill>
                <a:latin typeface="Verdana" pitchFamily="34" charset="0"/>
              </a:rPr>
              <a:t> </a:t>
            </a:r>
            <a:r>
              <a:rPr lang="it-IT" sz="1400" dirty="0" err="1">
                <a:solidFill>
                  <a:schemeClr val="tx2"/>
                </a:solidFill>
                <a:latin typeface="Verdana" pitchFamily="34" charset="0"/>
              </a:rPr>
              <a:t>substrates</a:t>
            </a:r>
            <a:r>
              <a:rPr lang="it-IT" sz="1400" dirty="0">
                <a:solidFill>
                  <a:schemeClr val="tx2"/>
                </a:solidFill>
                <a:latin typeface="Verdana" pitchFamily="34" charset="0"/>
              </a:rPr>
              <a:t> </a:t>
            </a:r>
            <a:r>
              <a:rPr lang="it-IT" sz="1400" dirty="0" err="1">
                <a:solidFill>
                  <a:schemeClr val="tx2"/>
                </a:solidFill>
                <a:latin typeface="Verdana" pitchFamily="34" charset="0"/>
              </a:rPr>
              <a:t>into</a:t>
            </a:r>
            <a:r>
              <a:rPr lang="it-IT" sz="1400" dirty="0">
                <a:solidFill>
                  <a:schemeClr val="tx2"/>
                </a:solidFill>
                <a:latin typeface="Verdana" pitchFamily="34" charset="0"/>
              </a:rPr>
              <a:t> </a:t>
            </a:r>
            <a:r>
              <a:rPr lang="it-IT" sz="1400" dirty="0" err="1">
                <a:solidFill>
                  <a:schemeClr val="tx2"/>
                </a:solidFill>
                <a:latin typeface="Verdana" pitchFamily="34" charset="0"/>
              </a:rPr>
              <a:t>productive</a:t>
            </a:r>
            <a:r>
              <a:rPr lang="it-IT" sz="1400" dirty="0">
                <a:solidFill>
                  <a:schemeClr val="tx2"/>
                </a:solidFill>
                <a:latin typeface="Verdana" pitchFamily="34" charset="0"/>
              </a:rPr>
              <a:t> </a:t>
            </a:r>
            <a:r>
              <a:rPr lang="it-IT" sz="1400" dirty="0" err="1">
                <a:solidFill>
                  <a:schemeClr val="tx2"/>
                </a:solidFill>
                <a:latin typeface="Verdana" pitchFamily="34" charset="0"/>
              </a:rPr>
              <a:t>folding</a:t>
            </a:r>
            <a:endParaRPr lang="it-IT" sz="1400" dirty="0">
              <a:solidFill>
                <a:schemeClr val="tx2"/>
              </a:solidFill>
              <a:latin typeface="Verdana" pitchFamily="34" charset="0"/>
            </a:endParaRPr>
          </a:p>
          <a:p>
            <a:pPr algn="just"/>
            <a:endParaRPr lang="it-IT" sz="1400" dirty="0">
              <a:solidFill>
                <a:schemeClr val="tx2"/>
              </a:solidFill>
              <a:latin typeface="Verdana" pitchFamily="34" charset="0"/>
            </a:endParaRPr>
          </a:p>
          <a:p>
            <a:pPr algn="just"/>
            <a:r>
              <a:rPr lang="it-IT" sz="1400" dirty="0">
                <a:solidFill>
                  <a:schemeClr val="tx2"/>
                </a:solidFill>
                <a:latin typeface="Verdana" pitchFamily="34" charset="0"/>
              </a:rPr>
              <a:t>Hsp90 </a:t>
            </a:r>
            <a:r>
              <a:rPr lang="it-IT" sz="1400" dirty="0" err="1">
                <a:solidFill>
                  <a:schemeClr val="tx2"/>
                </a:solidFill>
                <a:latin typeface="Verdana" pitchFamily="34" charset="0"/>
              </a:rPr>
              <a:t>does</a:t>
            </a:r>
            <a:r>
              <a:rPr lang="it-IT" sz="1400" dirty="0">
                <a:solidFill>
                  <a:schemeClr val="tx2"/>
                </a:solidFill>
                <a:latin typeface="Verdana" pitchFamily="34" charset="0"/>
              </a:rPr>
              <a:t> </a:t>
            </a:r>
            <a:r>
              <a:rPr lang="it-IT" sz="1400" dirty="0" err="1">
                <a:solidFill>
                  <a:schemeClr val="tx2"/>
                </a:solidFill>
                <a:latin typeface="Verdana" pitchFamily="34" charset="0"/>
              </a:rPr>
              <a:t>not</a:t>
            </a:r>
            <a:r>
              <a:rPr lang="it-IT" sz="1400" dirty="0">
                <a:solidFill>
                  <a:schemeClr val="tx2"/>
                </a:solidFill>
                <a:latin typeface="Verdana" pitchFamily="34" charset="0"/>
              </a:rPr>
              <a:t> </a:t>
            </a:r>
            <a:r>
              <a:rPr lang="it-IT" sz="1400" dirty="0" err="1">
                <a:solidFill>
                  <a:schemeClr val="tx2"/>
                </a:solidFill>
                <a:latin typeface="Verdana" pitchFamily="34" charset="0"/>
              </a:rPr>
              <a:t>interact</a:t>
            </a:r>
            <a:r>
              <a:rPr lang="it-IT" sz="1400" dirty="0">
                <a:solidFill>
                  <a:schemeClr val="tx2"/>
                </a:solidFill>
                <a:latin typeface="Verdana" pitchFamily="34" charset="0"/>
              </a:rPr>
              <a:t> </a:t>
            </a:r>
            <a:r>
              <a:rPr lang="it-IT" sz="1400" dirty="0" err="1">
                <a:solidFill>
                  <a:schemeClr val="tx2"/>
                </a:solidFill>
                <a:latin typeface="Verdana" pitchFamily="34" charset="0"/>
              </a:rPr>
              <a:t>with</a:t>
            </a:r>
            <a:r>
              <a:rPr lang="it-IT" sz="1400" dirty="0">
                <a:solidFill>
                  <a:schemeClr val="tx2"/>
                </a:solidFill>
                <a:latin typeface="Verdana" pitchFamily="34" charset="0"/>
              </a:rPr>
              <a:t> native </a:t>
            </a:r>
            <a:r>
              <a:rPr lang="it-IT" sz="1400" dirty="0" err="1">
                <a:solidFill>
                  <a:schemeClr val="tx2"/>
                </a:solidFill>
                <a:latin typeface="Verdana" pitchFamily="34" charset="0"/>
              </a:rPr>
              <a:t>proteins</a:t>
            </a:r>
            <a:r>
              <a:rPr lang="it-IT" sz="1400" dirty="0">
                <a:solidFill>
                  <a:schemeClr val="tx2"/>
                </a:solidFill>
                <a:latin typeface="Verdana" pitchFamily="34" charset="0"/>
              </a:rPr>
              <a:t>, </a:t>
            </a:r>
            <a:r>
              <a:rPr lang="it-IT" sz="1400" dirty="0" err="1">
                <a:solidFill>
                  <a:schemeClr val="tx2"/>
                </a:solidFill>
                <a:latin typeface="Verdana" pitchFamily="34" charset="0"/>
              </a:rPr>
              <a:t>nor</a:t>
            </a:r>
            <a:r>
              <a:rPr lang="it-IT" sz="1400" dirty="0">
                <a:solidFill>
                  <a:schemeClr val="tx2"/>
                </a:solidFill>
                <a:latin typeface="Verdana" pitchFamily="34" charset="0"/>
              </a:rPr>
              <a:t> </a:t>
            </a:r>
            <a:r>
              <a:rPr lang="it-IT" sz="1400" dirty="0" err="1">
                <a:solidFill>
                  <a:schemeClr val="tx2"/>
                </a:solidFill>
                <a:latin typeface="Verdana" pitchFamily="34" charset="0"/>
              </a:rPr>
              <a:t>it</a:t>
            </a:r>
            <a:r>
              <a:rPr lang="it-IT" sz="1400" dirty="0">
                <a:solidFill>
                  <a:schemeClr val="tx2"/>
                </a:solidFill>
                <a:latin typeface="Verdana" pitchFamily="34" charset="0"/>
              </a:rPr>
              <a:t> </a:t>
            </a:r>
            <a:r>
              <a:rPr lang="it-IT" sz="1400" dirty="0" err="1">
                <a:solidFill>
                  <a:schemeClr val="tx2"/>
                </a:solidFill>
                <a:latin typeface="Verdana" pitchFamily="34" charset="0"/>
              </a:rPr>
              <a:t>forms</a:t>
            </a:r>
            <a:r>
              <a:rPr lang="it-IT" sz="1400" dirty="0">
                <a:solidFill>
                  <a:schemeClr val="tx2"/>
                </a:solidFill>
                <a:latin typeface="Verdana" pitchFamily="34" charset="0"/>
              </a:rPr>
              <a:t> part </a:t>
            </a:r>
            <a:r>
              <a:rPr lang="it-IT" sz="1400" dirty="0" err="1">
                <a:solidFill>
                  <a:schemeClr val="tx2"/>
                </a:solidFill>
                <a:latin typeface="Verdana" pitchFamily="34" charset="0"/>
              </a:rPr>
              <a:t>of</a:t>
            </a:r>
            <a:r>
              <a:rPr lang="it-IT" sz="1400" dirty="0">
                <a:solidFill>
                  <a:schemeClr val="tx2"/>
                </a:solidFill>
                <a:latin typeface="Verdana" pitchFamily="34" charset="0"/>
              </a:rPr>
              <a:t> the </a:t>
            </a:r>
            <a:r>
              <a:rPr lang="it-IT" sz="1400" dirty="0" err="1">
                <a:solidFill>
                  <a:schemeClr val="tx2"/>
                </a:solidFill>
                <a:latin typeface="Verdana" pitchFamily="34" charset="0"/>
              </a:rPr>
              <a:t>final</a:t>
            </a:r>
            <a:r>
              <a:rPr lang="it-IT" sz="1400" dirty="0">
                <a:solidFill>
                  <a:schemeClr val="tx2"/>
                </a:solidFill>
                <a:latin typeface="Verdana" pitchFamily="34" charset="0"/>
              </a:rPr>
              <a:t> </a:t>
            </a:r>
            <a:r>
              <a:rPr lang="it-IT" sz="1400" dirty="0" err="1">
                <a:solidFill>
                  <a:schemeClr val="tx2"/>
                </a:solidFill>
                <a:latin typeface="Verdana" pitchFamily="34" charset="0"/>
              </a:rPr>
              <a:t>folded</a:t>
            </a:r>
            <a:r>
              <a:rPr lang="it-IT" sz="1400" dirty="0">
                <a:solidFill>
                  <a:schemeClr val="tx2"/>
                </a:solidFill>
                <a:latin typeface="Verdana" pitchFamily="34" charset="0"/>
              </a:rPr>
              <a:t> </a:t>
            </a:r>
            <a:r>
              <a:rPr lang="it-IT" sz="1400" dirty="0" err="1">
                <a:solidFill>
                  <a:schemeClr val="tx2"/>
                </a:solidFill>
                <a:latin typeface="Verdana" pitchFamily="34" charset="0"/>
              </a:rPr>
              <a:t>structures</a:t>
            </a:r>
            <a:r>
              <a:rPr lang="it-IT" sz="1400" dirty="0">
                <a:solidFill>
                  <a:schemeClr val="tx2"/>
                </a:solidFill>
                <a:latin typeface="Verdana" pitchFamily="34" charset="0"/>
              </a:rPr>
              <a:t>.</a:t>
            </a:r>
          </a:p>
          <a:p>
            <a:pPr algn="just"/>
            <a:endParaRPr lang="it-IT" sz="1400" dirty="0">
              <a:solidFill>
                <a:schemeClr val="tx2"/>
              </a:solidFill>
              <a:latin typeface="Verdana" pitchFamily="34" charset="0"/>
            </a:endParaRPr>
          </a:p>
          <a:p>
            <a:pPr algn="just"/>
            <a:r>
              <a:rPr lang="it-IT" sz="1400" dirty="0">
                <a:solidFill>
                  <a:schemeClr val="tx2"/>
                </a:solidFill>
                <a:latin typeface="Verdana" pitchFamily="34" charset="0"/>
              </a:rPr>
              <a:t>Hsp90 </a:t>
            </a:r>
            <a:r>
              <a:rPr lang="it-IT" sz="1400" dirty="0" err="1">
                <a:solidFill>
                  <a:schemeClr val="tx2"/>
                </a:solidFill>
                <a:latin typeface="Verdana" pitchFamily="34" charset="0"/>
              </a:rPr>
              <a:t>couples</a:t>
            </a:r>
            <a:r>
              <a:rPr lang="it-IT" sz="1400" dirty="0">
                <a:solidFill>
                  <a:schemeClr val="tx2"/>
                </a:solidFill>
                <a:latin typeface="Verdana" pitchFamily="34" charset="0"/>
              </a:rPr>
              <a:t> ATP </a:t>
            </a:r>
            <a:r>
              <a:rPr lang="it-IT" sz="1400" dirty="0" err="1">
                <a:solidFill>
                  <a:schemeClr val="tx2"/>
                </a:solidFill>
                <a:latin typeface="Verdana" pitchFamily="34" charset="0"/>
              </a:rPr>
              <a:t>binding</a:t>
            </a:r>
            <a:r>
              <a:rPr lang="it-IT" sz="1400" dirty="0">
                <a:solidFill>
                  <a:schemeClr val="tx2"/>
                </a:solidFill>
                <a:latin typeface="Verdana" pitchFamily="34" charset="0"/>
              </a:rPr>
              <a:t>/</a:t>
            </a:r>
            <a:r>
              <a:rPr lang="it-IT" sz="1400" dirty="0" err="1">
                <a:solidFill>
                  <a:schemeClr val="tx2"/>
                </a:solidFill>
                <a:latin typeface="Verdana" pitchFamily="34" charset="0"/>
              </a:rPr>
              <a:t>hydrolysis</a:t>
            </a:r>
            <a:r>
              <a:rPr lang="it-IT" sz="1400" dirty="0">
                <a:solidFill>
                  <a:schemeClr val="tx2"/>
                </a:solidFill>
                <a:latin typeface="Verdana" pitchFamily="34" charset="0"/>
              </a:rPr>
              <a:t> </a:t>
            </a:r>
            <a:r>
              <a:rPr lang="it-IT" sz="1400" dirty="0" err="1">
                <a:solidFill>
                  <a:schemeClr val="tx2"/>
                </a:solidFill>
                <a:latin typeface="Verdana" pitchFamily="34" charset="0"/>
              </a:rPr>
              <a:t>to</a:t>
            </a:r>
            <a:r>
              <a:rPr lang="it-IT" sz="1400" dirty="0">
                <a:solidFill>
                  <a:schemeClr val="tx2"/>
                </a:solidFill>
                <a:latin typeface="Verdana" pitchFamily="34" charset="0"/>
              </a:rPr>
              <a:t> the </a:t>
            </a:r>
            <a:r>
              <a:rPr lang="it-IT" sz="1400" dirty="0" err="1">
                <a:solidFill>
                  <a:schemeClr val="tx2"/>
                </a:solidFill>
                <a:latin typeface="Verdana" pitchFamily="34" charset="0"/>
              </a:rPr>
              <a:t>folding</a:t>
            </a:r>
            <a:r>
              <a:rPr lang="it-IT" sz="1400" dirty="0">
                <a:solidFill>
                  <a:schemeClr val="tx2"/>
                </a:solidFill>
                <a:latin typeface="Verdana" pitchFamily="34" charset="0"/>
              </a:rPr>
              <a:t> </a:t>
            </a:r>
            <a:r>
              <a:rPr lang="it-IT" sz="1400" dirty="0" err="1">
                <a:solidFill>
                  <a:schemeClr val="tx2"/>
                </a:solidFill>
                <a:latin typeface="Verdana" pitchFamily="34" charset="0"/>
              </a:rPr>
              <a:t>process</a:t>
            </a:r>
            <a:endParaRPr lang="it-IT" sz="1400" dirty="0">
              <a:solidFill>
                <a:srgbClr val="FF0000"/>
              </a:solidFill>
              <a:latin typeface="Verdana" pitchFamily="34" charset="0"/>
            </a:endParaRPr>
          </a:p>
          <a:p>
            <a:pPr algn="just">
              <a:buClr>
                <a:srgbClr val="006666"/>
              </a:buClr>
              <a:buFont typeface="Wingdings" pitchFamily="2" charset="2"/>
              <a:buNone/>
            </a:pPr>
            <a:endParaRPr lang="en-CA" sz="1400" dirty="0">
              <a:solidFill>
                <a:schemeClr val="tx2"/>
              </a:solidFill>
              <a:latin typeface="Verdana" pitchFamily="34" charset="0"/>
            </a:endParaRPr>
          </a:p>
          <a:p>
            <a:pPr algn="just">
              <a:buClr>
                <a:srgbClr val="006666"/>
              </a:buClr>
              <a:buFont typeface="Wingdings" pitchFamily="2" charset="2"/>
              <a:buNone/>
            </a:pPr>
            <a:r>
              <a:rPr lang="en-CA" sz="1400" dirty="0">
                <a:solidFill>
                  <a:schemeClr val="tx2"/>
                </a:solidFill>
                <a:latin typeface="Verdana" pitchFamily="34" charset="0"/>
              </a:rPr>
              <a:t>Activated Hsp90 is critical for proliferation and survival of tumor cells</a:t>
            </a:r>
          </a:p>
          <a:p>
            <a:pPr algn="just">
              <a:buClr>
                <a:srgbClr val="006666"/>
              </a:buClr>
              <a:buFont typeface="Wingdings" pitchFamily="2" charset="2"/>
              <a:buNone/>
            </a:pPr>
            <a:endParaRPr lang="en-US" sz="1400" dirty="0">
              <a:solidFill>
                <a:schemeClr val="tx2"/>
              </a:solidFill>
              <a:latin typeface="Verdana" pitchFamily="34" charset="0"/>
            </a:endParaRPr>
          </a:p>
          <a:p>
            <a:pPr algn="just">
              <a:buClr>
                <a:srgbClr val="006666"/>
              </a:buClr>
              <a:buFont typeface="Wingdings" pitchFamily="2" charset="2"/>
              <a:buNone/>
            </a:pPr>
            <a:r>
              <a:rPr lang="en-US" sz="1400" dirty="0">
                <a:solidFill>
                  <a:schemeClr val="tx2"/>
                </a:solidFill>
                <a:latin typeface="Verdana" pitchFamily="34" charset="0"/>
              </a:rPr>
              <a:t>In cancer cells, Hsp90 interacts in a transformation-specific manner with </a:t>
            </a:r>
            <a:r>
              <a:rPr lang="en-US" sz="1400" dirty="0" err="1">
                <a:solidFill>
                  <a:schemeClr val="tx2"/>
                </a:solidFill>
                <a:latin typeface="Verdana" pitchFamily="34" charset="0"/>
              </a:rPr>
              <a:t>kinases</a:t>
            </a:r>
            <a:r>
              <a:rPr lang="en-US" sz="1400" dirty="0">
                <a:solidFill>
                  <a:schemeClr val="tx2"/>
                </a:solidFill>
                <a:latin typeface="Verdana" pitchFamily="34" charset="0"/>
              </a:rPr>
              <a:t>, hormone receptors, and transcription factors that are directly involved in driving multistep malignancy and also with mutated </a:t>
            </a:r>
            <a:r>
              <a:rPr lang="en-US" sz="1400" dirty="0" err="1">
                <a:solidFill>
                  <a:schemeClr val="tx2"/>
                </a:solidFill>
                <a:latin typeface="Verdana" pitchFamily="34" charset="0"/>
              </a:rPr>
              <a:t>oncogenic</a:t>
            </a:r>
            <a:r>
              <a:rPr lang="en-US" sz="1400" dirty="0">
                <a:solidFill>
                  <a:schemeClr val="tx2"/>
                </a:solidFill>
                <a:latin typeface="Verdana" pitchFamily="34" charset="0"/>
              </a:rPr>
              <a:t> proteins required for the transformed phenotype.</a:t>
            </a:r>
            <a:endParaRPr lang="en-CA" sz="1400" dirty="0">
              <a:solidFill>
                <a:schemeClr val="tx2"/>
              </a:solidFill>
              <a:latin typeface="Verdana" pitchFamily="34" charset="0"/>
            </a:endParaRPr>
          </a:p>
          <a:p>
            <a:pPr algn="just"/>
            <a:endParaRPr lang="it-IT" sz="1400" i="1" dirty="0">
              <a:solidFill>
                <a:schemeClr val="tx2"/>
              </a:solidFill>
              <a:latin typeface="Verdana" pitchFamily="34" charset="0"/>
            </a:endParaRPr>
          </a:p>
        </p:txBody>
      </p:sp>
      <p:pic>
        <p:nvPicPr>
          <p:cNvPr id="21525" name="Picture 21" descr="Domini_hsp90"/>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5648325" y="-27384"/>
            <a:ext cx="1765300" cy="2459037"/>
          </a:xfrm>
          <a:prstGeom prst="rect">
            <a:avLst/>
          </a:prstGeom>
          <a:noFill/>
          <a:ln w="9525">
            <a:noFill/>
            <a:miter lim="800000"/>
            <a:headEnd/>
            <a:tailEnd/>
          </a:ln>
        </p:spPr>
      </p:pic>
      <p:sp>
        <p:nvSpPr>
          <p:cNvPr id="21526" name="Text Box 22"/>
          <p:cNvSpPr txBox="1">
            <a:spLocks noChangeArrowheads="1"/>
          </p:cNvSpPr>
          <p:nvPr/>
        </p:nvSpPr>
        <p:spPr bwMode="auto">
          <a:xfrm>
            <a:off x="7816850" y="474266"/>
            <a:ext cx="1454150" cy="274637"/>
          </a:xfrm>
          <a:prstGeom prst="rect">
            <a:avLst/>
          </a:prstGeom>
          <a:noFill/>
          <a:ln w="9525">
            <a:noFill/>
            <a:miter lim="800000"/>
            <a:headEnd/>
            <a:tailEnd/>
          </a:ln>
          <a:effectLst/>
        </p:spPr>
        <p:txBody>
          <a:bodyPr>
            <a:spAutoFit/>
          </a:bodyPr>
          <a:lstStyle/>
          <a:p>
            <a:pPr algn="ctr">
              <a:spcBef>
                <a:spcPct val="50000"/>
              </a:spcBef>
            </a:pPr>
            <a:r>
              <a:rPr lang="it-IT" sz="1200" b="1">
                <a:solidFill>
                  <a:srgbClr val="FF0000"/>
                </a:solidFill>
                <a:latin typeface="Verdana" pitchFamily="34" charset="0"/>
              </a:rPr>
              <a:t>N-ter domain</a:t>
            </a:r>
          </a:p>
        </p:txBody>
      </p:sp>
      <p:sp>
        <p:nvSpPr>
          <p:cNvPr id="21527" name="Line 23"/>
          <p:cNvSpPr>
            <a:spLocks noChangeShapeType="1"/>
          </p:cNvSpPr>
          <p:nvPr/>
        </p:nvSpPr>
        <p:spPr bwMode="auto">
          <a:xfrm flipH="1" flipV="1">
            <a:off x="7377113" y="620316"/>
            <a:ext cx="485775" cy="0"/>
          </a:xfrm>
          <a:prstGeom prst="line">
            <a:avLst/>
          </a:prstGeom>
          <a:noFill/>
          <a:ln w="28575">
            <a:solidFill>
              <a:srgbClr val="FF0000"/>
            </a:solidFill>
            <a:round/>
            <a:headEnd/>
            <a:tailEnd type="triangle" w="lg" len="med"/>
          </a:ln>
          <a:effectLst/>
        </p:spPr>
        <p:txBody>
          <a:bodyPr/>
          <a:lstStyle/>
          <a:p>
            <a:endParaRPr lang="it-IT"/>
          </a:p>
        </p:txBody>
      </p:sp>
      <p:sp>
        <p:nvSpPr>
          <p:cNvPr id="21528" name="Text Box 24"/>
          <p:cNvSpPr txBox="1">
            <a:spLocks noChangeArrowheads="1"/>
          </p:cNvSpPr>
          <p:nvPr/>
        </p:nvSpPr>
        <p:spPr bwMode="auto">
          <a:xfrm>
            <a:off x="7605713" y="1028303"/>
            <a:ext cx="1295400" cy="274638"/>
          </a:xfrm>
          <a:prstGeom prst="rect">
            <a:avLst/>
          </a:prstGeom>
          <a:noFill/>
          <a:ln w="9525">
            <a:noFill/>
            <a:miter lim="800000"/>
            <a:headEnd/>
            <a:tailEnd/>
          </a:ln>
          <a:effectLst/>
        </p:spPr>
        <p:txBody>
          <a:bodyPr>
            <a:spAutoFit/>
          </a:bodyPr>
          <a:lstStyle/>
          <a:p>
            <a:pPr algn="ctr">
              <a:spcBef>
                <a:spcPct val="50000"/>
              </a:spcBef>
            </a:pPr>
            <a:r>
              <a:rPr lang="it-IT" sz="1200" b="1">
                <a:solidFill>
                  <a:srgbClr val="000099"/>
                </a:solidFill>
                <a:latin typeface="Arial Rounded MT Bold" pitchFamily="34" charset="0"/>
              </a:rPr>
              <a:t>Middle Domain</a:t>
            </a:r>
          </a:p>
        </p:txBody>
      </p:sp>
      <p:sp>
        <p:nvSpPr>
          <p:cNvPr id="21529" name="Line 25"/>
          <p:cNvSpPr>
            <a:spLocks noChangeShapeType="1"/>
          </p:cNvSpPr>
          <p:nvPr/>
        </p:nvSpPr>
        <p:spPr bwMode="auto">
          <a:xfrm flipH="1">
            <a:off x="6986588" y="1174353"/>
            <a:ext cx="534987" cy="0"/>
          </a:xfrm>
          <a:prstGeom prst="line">
            <a:avLst/>
          </a:prstGeom>
          <a:noFill/>
          <a:ln w="28575">
            <a:solidFill>
              <a:srgbClr val="000099"/>
            </a:solidFill>
            <a:round/>
            <a:headEnd/>
            <a:tailEnd type="triangle" w="lg" len="med"/>
          </a:ln>
          <a:effectLst/>
        </p:spPr>
        <p:txBody>
          <a:bodyPr/>
          <a:lstStyle/>
          <a:p>
            <a:endParaRPr lang="it-IT"/>
          </a:p>
        </p:txBody>
      </p:sp>
      <p:sp>
        <p:nvSpPr>
          <p:cNvPr id="21530" name="Text Box 26"/>
          <p:cNvSpPr txBox="1">
            <a:spLocks noChangeArrowheads="1"/>
          </p:cNvSpPr>
          <p:nvPr/>
        </p:nvSpPr>
        <p:spPr bwMode="auto">
          <a:xfrm>
            <a:off x="7505700" y="1726803"/>
            <a:ext cx="1368425" cy="274638"/>
          </a:xfrm>
          <a:prstGeom prst="rect">
            <a:avLst/>
          </a:prstGeom>
          <a:noFill/>
          <a:ln w="9525">
            <a:noFill/>
            <a:miter lim="800000"/>
            <a:headEnd/>
            <a:tailEnd/>
          </a:ln>
          <a:effectLst/>
        </p:spPr>
        <p:txBody>
          <a:bodyPr>
            <a:spAutoFit/>
          </a:bodyPr>
          <a:lstStyle/>
          <a:p>
            <a:pPr algn="ctr">
              <a:spcBef>
                <a:spcPct val="50000"/>
              </a:spcBef>
            </a:pPr>
            <a:r>
              <a:rPr lang="it-IT" sz="1200" b="1">
                <a:solidFill>
                  <a:srgbClr val="FF33CC"/>
                </a:solidFill>
                <a:latin typeface="Arial Rounded MT Bold" pitchFamily="34" charset="0"/>
              </a:rPr>
              <a:t>C-ter domain</a:t>
            </a:r>
          </a:p>
        </p:txBody>
      </p:sp>
      <p:sp>
        <p:nvSpPr>
          <p:cNvPr id="21531" name="Line 27"/>
          <p:cNvSpPr>
            <a:spLocks noChangeShapeType="1"/>
          </p:cNvSpPr>
          <p:nvPr/>
        </p:nvSpPr>
        <p:spPr bwMode="auto">
          <a:xfrm flipH="1">
            <a:off x="6924675" y="1887141"/>
            <a:ext cx="666750" cy="0"/>
          </a:xfrm>
          <a:prstGeom prst="line">
            <a:avLst/>
          </a:prstGeom>
          <a:noFill/>
          <a:ln w="28575">
            <a:solidFill>
              <a:srgbClr val="FF00FF"/>
            </a:solidFill>
            <a:round/>
            <a:headEnd/>
            <a:tailEnd type="triangle" w="lg" len="med"/>
          </a:ln>
          <a:effectLst/>
        </p:spPr>
        <p:txBody>
          <a:bodyPr/>
          <a:lstStyle/>
          <a:p>
            <a:endParaRPr lang="it-IT"/>
          </a:p>
        </p:txBody>
      </p:sp>
      <p:sp>
        <p:nvSpPr>
          <p:cNvPr id="21532" name="Text Box 28"/>
          <p:cNvSpPr txBox="1">
            <a:spLocks noChangeArrowheads="1"/>
          </p:cNvSpPr>
          <p:nvPr/>
        </p:nvSpPr>
        <p:spPr bwMode="auto">
          <a:xfrm>
            <a:off x="1031478" y="332656"/>
            <a:ext cx="4692650" cy="701675"/>
          </a:xfrm>
          <a:prstGeom prst="rect">
            <a:avLst/>
          </a:prstGeom>
          <a:noFill/>
          <a:ln w="9525">
            <a:noFill/>
            <a:miter lim="800000"/>
            <a:headEnd/>
            <a:tailEnd/>
          </a:ln>
          <a:effectLst/>
        </p:spPr>
        <p:txBody>
          <a:bodyPr wrap="none">
            <a:spAutoFit/>
          </a:bodyPr>
          <a:lstStyle/>
          <a:p>
            <a:r>
              <a:rPr lang="it-IT" sz="2000" b="1" u="sng" dirty="0">
                <a:solidFill>
                  <a:srgbClr val="777777"/>
                </a:solidFill>
                <a:latin typeface="Verdana" pitchFamily="34" charset="0"/>
              </a:rPr>
              <a:t>THE CHAPERONE</a:t>
            </a:r>
            <a:r>
              <a:rPr lang="it-IT" sz="2000" b="1" dirty="0">
                <a:solidFill>
                  <a:srgbClr val="777777"/>
                </a:solidFill>
                <a:latin typeface="Verdana" pitchFamily="34" charset="0"/>
              </a:rPr>
              <a:t>: HEAT SHOCK </a:t>
            </a:r>
          </a:p>
          <a:p>
            <a:r>
              <a:rPr lang="it-IT" sz="2000" b="1" dirty="0">
                <a:solidFill>
                  <a:srgbClr val="777777"/>
                </a:solidFill>
                <a:latin typeface="Verdana" pitchFamily="34" charset="0"/>
              </a:rPr>
              <a:t>PROTEIN 90 (</a:t>
            </a:r>
            <a:r>
              <a:rPr lang="it-IT" sz="2000" b="1" u="sng" dirty="0">
                <a:solidFill>
                  <a:srgbClr val="777777"/>
                </a:solidFill>
                <a:latin typeface="Verdana" pitchFamily="34" charset="0"/>
              </a:rPr>
              <a:t>HSP90</a:t>
            </a:r>
            <a:r>
              <a:rPr lang="it-IT" sz="2000" b="1" dirty="0">
                <a:solidFill>
                  <a:srgbClr val="777777"/>
                </a:solidFill>
                <a:latin typeface="Verdana" pitchFamily="34" charset="0"/>
              </a:rPr>
              <a:t>)</a:t>
            </a:r>
          </a:p>
        </p:txBody>
      </p:sp>
      <p:grpSp>
        <p:nvGrpSpPr>
          <p:cNvPr id="14" name="Gruppo 13"/>
          <p:cNvGrpSpPr/>
          <p:nvPr/>
        </p:nvGrpSpPr>
        <p:grpSpPr>
          <a:xfrm>
            <a:off x="179388" y="6167045"/>
            <a:ext cx="8713092" cy="646331"/>
            <a:chOff x="179388" y="6167045"/>
            <a:chExt cx="8713092" cy="646331"/>
          </a:xfrm>
        </p:grpSpPr>
        <p:sp>
          <p:nvSpPr>
            <p:cNvPr id="15"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16" name="Text Box 7"/>
            <p:cNvSpPr txBox="1">
              <a:spLocks noChangeArrowheads="1"/>
            </p:cNvSpPr>
            <p:nvPr/>
          </p:nvSpPr>
          <p:spPr bwMode="auto">
            <a:xfrm>
              <a:off x="6877120" y="6167045"/>
              <a:ext cx="2015360" cy="646331"/>
            </a:xfrm>
            <a:prstGeom prst="rect">
              <a:avLst/>
            </a:prstGeom>
            <a:noFill/>
            <a:ln w="9525">
              <a:noFill/>
              <a:miter lim="800000"/>
              <a:headEnd/>
              <a:tailEnd/>
            </a:ln>
            <a:effectLst/>
          </p:spPr>
          <p:txBody>
            <a:bodyPr wrap="none">
              <a:spAutoFit/>
            </a:bodyPr>
            <a:lstStyle/>
            <a:p>
              <a:pPr algn="ctr"/>
              <a:r>
                <a:rPr lang="it-IT" dirty="0"/>
                <a:t>Federica </a:t>
              </a:r>
              <a:r>
                <a:rPr lang="it-IT" dirty="0" err="1"/>
                <a:t>Lovisa</a:t>
              </a:r>
              <a:r>
                <a:rPr lang="it-IT" dirty="0"/>
                <a:t> and</a:t>
              </a:r>
            </a:p>
            <a:p>
              <a:pPr algn="ctr"/>
              <a:r>
                <a:rPr lang="it-IT" dirty="0"/>
                <a:t>Paolo </a:t>
              </a:r>
              <a:r>
                <a:rPr lang="it-IT" dirty="0" err="1"/>
                <a:t>Bonvini</a:t>
              </a:r>
              <a:endParaRPr lang="it-IT" dirty="0"/>
            </a:p>
          </p:txBody>
        </p:sp>
        <p:sp>
          <p:nvSpPr>
            <p:cNvPr id="17"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9" name="AutoShape 13"/>
          <p:cNvSpPr>
            <a:spLocks noChangeAspect="1" noChangeArrowheads="1" noTextEdit="1"/>
          </p:cNvSpPr>
          <p:nvPr/>
        </p:nvSpPr>
        <p:spPr bwMode="auto">
          <a:xfrm>
            <a:off x="0" y="160338"/>
            <a:ext cx="9144000" cy="4924425"/>
          </a:xfrm>
          <a:prstGeom prst="rect">
            <a:avLst/>
          </a:prstGeom>
          <a:noFill/>
          <a:ln w="9525">
            <a:noFill/>
            <a:miter lim="800000"/>
            <a:headEnd/>
            <a:tailEnd/>
          </a:ln>
        </p:spPr>
        <p:txBody>
          <a:bodyPr/>
          <a:lstStyle/>
          <a:p>
            <a:endParaRPr lang="it-IT"/>
          </a:p>
        </p:txBody>
      </p:sp>
      <p:sp>
        <p:nvSpPr>
          <p:cNvPr id="24594" name="Rectangle 18"/>
          <p:cNvSpPr>
            <a:spLocks noChangeArrowheads="1"/>
          </p:cNvSpPr>
          <p:nvPr/>
        </p:nvSpPr>
        <p:spPr bwMode="auto">
          <a:xfrm>
            <a:off x="5076056" y="2852937"/>
            <a:ext cx="3882207" cy="2677656"/>
          </a:xfrm>
          <a:prstGeom prst="rect">
            <a:avLst/>
          </a:prstGeom>
          <a:noFill/>
          <a:ln w="9525">
            <a:noFill/>
            <a:miter lim="800000"/>
            <a:headEnd/>
            <a:tailEnd/>
          </a:ln>
          <a:effectLst/>
        </p:spPr>
        <p:txBody>
          <a:bodyPr wrap="square">
            <a:spAutoFit/>
          </a:bodyPr>
          <a:lstStyle/>
          <a:p>
            <a:pPr marL="342900" indent="-342900" algn="just">
              <a:buFontTx/>
              <a:buAutoNum type="arabicParenBoth"/>
            </a:pPr>
            <a:r>
              <a:rPr lang="it-IT" sz="1400" dirty="0" err="1">
                <a:solidFill>
                  <a:schemeClr val="tx2"/>
                </a:solidFill>
                <a:latin typeface="Verdana" pitchFamily="34" charset="0"/>
              </a:rPr>
              <a:t>Upon</a:t>
            </a:r>
            <a:r>
              <a:rPr lang="it-IT" sz="1400" dirty="0">
                <a:solidFill>
                  <a:schemeClr val="tx2"/>
                </a:solidFill>
                <a:latin typeface="Verdana" pitchFamily="34" charset="0"/>
              </a:rPr>
              <a:t> Hsp90 </a:t>
            </a:r>
            <a:r>
              <a:rPr lang="it-IT" sz="1400" dirty="0" err="1">
                <a:solidFill>
                  <a:schemeClr val="tx2"/>
                </a:solidFill>
                <a:latin typeface="Verdana" pitchFamily="34" charset="0"/>
              </a:rPr>
              <a:t>inhibition</a:t>
            </a:r>
            <a:r>
              <a:rPr lang="it-IT" sz="1400" dirty="0">
                <a:solidFill>
                  <a:schemeClr val="tx2"/>
                </a:solidFill>
                <a:latin typeface="Verdana" pitchFamily="34" charset="0"/>
              </a:rPr>
              <a:t>, client </a:t>
            </a:r>
            <a:r>
              <a:rPr lang="it-IT" sz="1400" dirty="0" err="1">
                <a:solidFill>
                  <a:schemeClr val="tx2"/>
                </a:solidFill>
                <a:latin typeface="Verdana" pitchFamily="34" charset="0"/>
              </a:rPr>
              <a:t>proteins</a:t>
            </a:r>
            <a:r>
              <a:rPr lang="it-IT" sz="1400" dirty="0">
                <a:solidFill>
                  <a:schemeClr val="tx2"/>
                </a:solidFill>
                <a:latin typeface="Verdana" pitchFamily="34" charset="0"/>
              </a:rPr>
              <a:t> </a:t>
            </a:r>
            <a:r>
              <a:rPr lang="it-IT" sz="1400" dirty="0" err="1">
                <a:solidFill>
                  <a:schemeClr val="tx2"/>
                </a:solidFill>
                <a:latin typeface="Verdana" pitchFamily="34" charset="0"/>
              </a:rPr>
              <a:t>undergo</a:t>
            </a:r>
            <a:r>
              <a:rPr lang="it-IT" sz="1400" dirty="0">
                <a:solidFill>
                  <a:schemeClr val="tx2"/>
                </a:solidFill>
                <a:latin typeface="Verdana" pitchFamily="34" charset="0"/>
              </a:rPr>
              <a:t> </a:t>
            </a:r>
            <a:r>
              <a:rPr lang="it-IT" sz="1400" dirty="0" err="1">
                <a:solidFill>
                  <a:schemeClr val="tx2"/>
                </a:solidFill>
                <a:latin typeface="Verdana" pitchFamily="34" charset="0"/>
              </a:rPr>
              <a:t>rapidly</a:t>
            </a:r>
            <a:r>
              <a:rPr lang="it-IT" sz="1400" dirty="0">
                <a:solidFill>
                  <a:schemeClr val="tx2"/>
                </a:solidFill>
                <a:latin typeface="Verdana" pitchFamily="34" charset="0"/>
              </a:rPr>
              <a:t> </a:t>
            </a:r>
            <a:r>
              <a:rPr lang="it-IT" sz="1400" dirty="0" err="1">
                <a:solidFill>
                  <a:schemeClr val="tx2"/>
                </a:solidFill>
                <a:latin typeface="Verdana" pitchFamily="34" charset="0"/>
              </a:rPr>
              <a:t>to</a:t>
            </a:r>
            <a:r>
              <a:rPr lang="it-IT" sz="1400" dirty="0">
                <a:solidFill>
                  <a:schemeClr val="tx2"/>
                </a:solidFill>
                <a:latin typeface="Verdana" pitchFamily="34" charset="0"/>
              </a:rPr>
              <a:t> </a:t>
            </a:r>
            <a:r>
              <a:rPr lang="it-IT" sz="1400" dirty="0" err="1">
                <a:solidFill>
                  <a:schemeClr val="tx2"/>
                </a:solidFill>
                <a:latin typeface="Verdana" pitchFamily="34" charset="0"/>
              </a:rPr>
              <a:t>ubiquitin-dependent</a:t>
            </a:r>
            <a:r>
              <a:rPr lang="it-IT" sz="1400" dirty="0">
                <a:solidFill>
                  <a:schemeClr val="tx2"/>
                </a:solidFill>
                <a:latin typeface="Verdana" pitchFamily="34" charset="0"/>
              </a:rPr>
              <a:t> </a:t>
            </a:r>
            <a:r>
              <a:rPr lang="it-IT" sz="1400" dirty="0" err="1">
                <a:solidFill>
                  <a:schemeClr val="tx2"/>
                </a:solidFill>
                <a:latin typeface="Verdana" pitchFamily="34" charset="0"/>
              </a:rPr>
              <a:t>proteasomal</a:t>
            </a:r>
            <a:r>
              <a:rPr lang="it-IT" sz="1400" dirty="0">
                <a:solidFill>
                  <a:schemeClr val="tx2"/>
                </a:solidFill>
                <a:latin typeface="Verdana" pitchFamily="34" charset="0"/>
              </a:rPr>
              <a:t> </a:t>
            </a:r>
            <a:r>
              <a:rPr lang="it-IT" sz="1400" dirty="0" err="1">
                <a:solidFill>
                  <a:schemeClr val="tx2"/>
                </a:solidFill>
                <a:latin typeface="Verdana" pitchFamily="34" charset="0"/>
              </a:rPr>
              <a:t>degradation</a:t>
            </a:r>
            <a:r>
              <a:rPr lang="it-IT" sz="1400" dirty="0">
                <a:solidFill>
                  <a:schemeClr val="tx2"/>
                </a:solidFill>
                <a:latin typeface="Verdana" pitchFamily="34" charset="0"/>
              </a:rPr>
              <a:t>, or accumulate </a:t>
            </a:r>
            <a:r>
              <a:rPr lang="it-IT" sz="1400" dirty="0" err="1">
                <a:solidFill>
                  <a:schemeClr val="tx2"/>
                </a:solidFill>
                <a:latin typeface="Verdana" pitchFamily="34" charset="0"/>
              </a:rPr>
              <a:t>insoluble</a:t>
            </a:r>
            <a:r>
              <a:rPr lang="it-IT" sz="1400" dirty="0">
                <a:solidFill>
                  <a:schemeClr val="tx2"/>
                </a:solidFill>
                <a:latin typeface="Verdana" pitchFamily="34" charset="0"/>
              </a:rPr>
              <a:t> in </a:t>
            </a:r>
            <a:r>
              <a:rPr lang="it-IT" sz="1400" dirty="0" err="1">
                <a:solidFill>
                  <a:schemeClr val="tx2"/>
                </a:solidFill>
                <a:latin typeface="Verdana" pitchFamily="34" charset="0"/>
              </a:rPr>
              <a:t>perinuclear</a:t>
            </a:r>
            <a:r>
              <a:rPr lang="it-IT" sz="1400" dirty="0">
                <a:solidFill>
                  <a:schemeClr val="tx2"/>
                </a:solidFill>
                <a:latin typeface="Verdana" pitchFamily="34" charset="0"/>
              </a:rPr>
              <a:t> </a:t>
            </a:r>
            <a:r>
              <a:rPr lang="it-IT" sz="1400" dirty="0" err="1">
                <a:solidFill>
                  <a:schemeClr val="tx2"/>
                </a:solidFill>
                <a:latin typeface="Verdana" pitchFamily="34" charset="0"/>
              </a:rPr>
              <a:t>structures</a:t>
            </a:r>
            <a:r>
              <a:rPr lang="it-IT" sz="1400" dirty="0">
                <a:solidFill>
                  <a:schemeClr val="tx2"/>
                </a:solidFill>
                <a:latin typeface="Verdana" pitchFamily="34" charset="0"/>
              </a:rPr>
              <a:t> </a:t>
            </a:r>
            <a:r>
              <a:rPr lang="it-IT" sz="1400" dirty="0" err="1">
                <a:solidFill>
                  <a:schemeClr val="tx2"/>
                </a:solidFill>
                <a:latin typeface="Verdana" pitchFamily="34" charset="0"/>
              </a:rPr>
              <a:t>termed</a:t>
            </a:r>
            <a:r>
              <a:rPr lang="it-IT" sz="1400" dirty="0">
                <a:solidFill>
                  <a:schemeClr val="tx2"/>
                </a:solidFill>
                <a:latin typeface="Verdana" pitchFamily="34" charset="0"/>
              </a:rPr>
              <a:t> </a:t>
            </a:r>
            <a:r>
              <a:rPr lang="it-IT" sz="1400" dirty="0" err="1">
                <a:solidFill>
                  <a:schemeClr val="tx2"/>
                </a:solidFill>
                <a:latin typeface="Verdana" pitchFamily="34" charset="0"/>
              </a:rPr>
              <a:t>aggresomes</a:t>
            </a:r>
            <a:endParaRPr lang="it-IT" sz="1400" dirty="0">
              <a:solidFill>
                <a:schemeClr val="tx2"/>
              </a:solidFill>
              <a:latin typeface="Verdana" pitchFamily="34" charset="0"/>
            </a:endParaRPr>
          </a:p>
          <a:p>
            <a:pPr marL="342900" indent="-342900" algn="just">
              <a:buFontTx/>
              <a:buAutoNum type="arabicParenBoth"/>
            </a:pPr>
            <a:r>
              <a:rPr lang="it-IT" sz="1400" dirty="0">
                <a:solidFill>
                  <a:schemeClr val="tx2"/>
                </a:solidFill>
                <a:latin typeface="Verdana" pitchFamily="34" charset="0"/>
              </a:rPr>
              <a:t>Hsp90 </a:t>
            </a:r>
            <a:r>
              <a:rPr lang="it-IT" sz="1400" dirty="0" err="1">
                <a:solidFill>
                  <a:schemeClr val="tx2"/>
                </a:solidFill>
                <a:latin typeface="Verdana" pitchFamily="34" charset="0"/>
              </a:rPr>
              <a:t>inhibitors</a:t>
            </a:r>
            <a:r>
              <a:rPr lang="it-IT" sz="1400" dirty="0">
                <a:solidFill>
                  <a:schemeClr val="tx2"/>
                </a:solidFill>
                <a:latin typeface="Verdana" pitchFamily="34" charset="0"/>
              </a:rPr>
              <a:t> display </a:t>
            </a:r>
            <a:r>
              <a:rPr lang="it-IT" sz="1400" dirty="0" err="1">
                <a:solidFill>
                  <a:schemeClr val="tx2"/>
                </a:solidFill>
                <a:latin typeface="Verdana" pitchFamily="34" charset="0"/>
              </a:rPr>
              <a:t>preferential</a:t>
            </a:r>
            <a:r>
              <a:rPr lang="it-IT" sz="1400" dirty="0">
                <a:solidFill>
                  <a:schemeClr val="tx2"/>
                </a:solidFill>
                <a:latin typeface="Verdana" pitchFamily="34" charset="0"/>
              </a:rPr>
              <a:t> </a:t>
            </a:r>
            <a:r>
              <a:rPr lang="it-IT" sz="1400" dirty="0" err="1">
                <a:solidFill>
                  <a:schemeClr val="tx2"/>
                </a:solidFill>
                <a:latin typeface="Verdana" pitchFamily="34" charset="0"/>
              </a:rPr>
              <a:t>activity</a:t>
            </a:r>
            <a:r>
              <a:rPr lang="it-IT" sz="1400" dirty="0">
                <a:solidFill>
                  <a:schemeClr val="tx2"/>
                </a:solidFill>
                <a:latin typeface="Verdana" pitchFamily="34" charset="0"/>
              </a:rPr>
              <a:t> </a:t>
            </a:r>
            <a:r>
              <a:rPr lang="it-IT" sz="1400" dirty="0" err="1">
                <a:solidFill>
                  <a:schemeClr val="tx2"/>
                </a:solidFill>
                <a:latin typeface="Verdana" pitchFamily="34" charset="0"/>
              </a:rPr>
              <a:t>toward</a:t>
            </a:r>
            <a:r>
              <a:rPr lang="it-IT" sz="1400" dirty="0">
                <a:solidFill>
                  <a:schemeClr val="tx2"/>
                </a:solidFill>
                <a:latin typeface="Verdana" pitchFamily="34" charset="0"/>
              </a:rPr>
              <a:t> </a:t>
            </a:r>
            <a:r>
              <a:rPr lang="it-IT" sz="1400" dirty="0" err="1">
                <a:solidFill>
                  <a:schemeClr val="tx2"/>
                </a:solidFill>
                <a:latin typeface="Verdana" pitchFamily="34" charset="0"/>
              </a:rPr>
              <a:t>malignant</a:t>
            </a:r>
            <a:r>
              <a:rPr lang="it-IT" sz="1400" dirty="0">
                <a:solidFill>
                  <a:schemeClr val="tx2"/>
                </a:solidFill>
                <a:latin typeface="Verdana" pitchFamily="34" charset="0"/>
              </a:rPr>
              <a:t> or </a:t>
            </a:r>
            <a:r>
              <a:rPr lang="it-IT" sz="1400" dirty="0" err="1">
                <a:solidFill>
                  <a:schemeClr val="tx2"/>
                </a:solidFill>
                <a:latin typeface="Verdana" pitchFamily="34" charset="0"/>
              </a:rPr>
              <a:t>rapidly</a:t>
            </a:r>
            <a:r>
              <a:rPr lang="it-IT" sz="1400" dirty="0">
                <a:solidFill>
                  <a:schemeClr val="tx2"/>
                </a:solidFill>
                <a:latin typeface="Verdana" pitchFamily="34" charset="0"/>
              </a:rPr>
              <a:t> </a:t>
            </a:r>
            <a:r>
              <a:rPr lang="it-IT" sz="1400" dirty="0" err="1">
                <a:solidFill>
                  <a:schemeClr val="tx2"/>
                </a:solidFill>
                <a:latin typeface="Verdana" pitchFamily="34" charset="0"/>
              </a:rPr>
              <a:t>proliferating</a:t>
            </a:r>
            <a:r>
              <a:rPr lang="it-IT" sz="1400" dirty="0">
                <a:solidFill>
                  <a:schemeClr val="tx2"/>
                </a:solidFill>
                <a:latin typeface="Verdana" pitchFamily="34" charset="0"/>
              </a:rPr>
              <a:t> </a:t>
            </a:r>
            <a:r>
              <a:rPr lang="it-IT" sz="1400" dirty="0" err="1">
                <a:solidFill>
                  <a:schemeClr val="tx2"/>
                </a:solidFill>
                <a:latin typeface="Verdana" pitchFamily="34" charset="0"/>
              </a:rPr>
              <a:t>cells</a:t>
            </a:r>
            <a:r>
              <a:rPr lang="it-IT" sz="1400" dirty="0">
                <a:solidFill>
                  <a:schemeClr val="tx2"/>
                </a:solidFill>
                <a:latin typeface="Verdana" pitchFamily="34" charset="0"/>
              </a:rPr>
              <a:t>, </a:t>
            </a:r>
            <a:r>
              <a:rPr lang="it-IT" sz="1400" dirty="0" err="1">
                <a:solidFill>
                  <a:schemeClr val="tx2"/>
                </a:solidFill>
                <a:latin typeface="Verdana" pitchFamily="34" charset="0"/>
              </a:rPr>
              <a:t>such</a:t>
            </a:r>
            <a:r>
              <a:rPr lang="it-IT" sz="1400" dirty="0">
                <a:solidFill>
                  <a:schemeClr val="tx2"/>
                </a:solidFill>
                <a:latin typeface="Verdana" pitchFamily="34" charset="0"/>
              </a:rPr>
              <a:t> </a:t>
            </a:r>
            <a:r>
              <a:rPr lang="it-IT" sz="1400" dirty="0" err="1">
                <a:solidFill>
                  <a:schemeClr val="tx2"/>
                </a:solidFill>
                <a:latin typeface="Verdana" pitchFamily="34" charset="0"/>
              </a:rPr>
              <a:t>those</a:t>
            </a:r>
            <a:r>
              <a:rPr lang="it-IT" sz="1400" dirty="0">
                <a:solidFill>
                  <a:schemeClr val="tx2"/>
                </a:solidFill>
                <a:latin typeface="Verdana" pitchFamily="34" charset="0"/>
              </a:rPr>
              <a:t> </a:t>
            </a:r>
            <a:r>
              <a:rPr lang="it-IT" sz="1400" dirty="0" err="1">
                <a:solidFill>
                  <a:schemeClr val="tx2"/>
                </a:solidFill>
                <a:latin typeface="Verdana" pitchFamily="34" charset="0"/>
              </a:rPr>
              <a:t>became</a:t>
            </a:r>
            <a:r>
              <a:rPr lang="it-IT" sz="1400" dirty="0">
                <a:solidFill>
                  <a:schemeClr val="tx2"/>
                </a:solidFill>
                <a:latin typeface="Verdana" pitchFamily="34" charset="0"/>
              </a:rPr>
              <a:t> </a:t>
            </a:r>
            <a:r>
              <a:rPr lang="it-IT" sz="1400" dirty="0" err="1">
                <a:solidFill>
                  <a:schemeClr val="tx2"/>
                </a:solidFill>
                <a:latin typeface="Verdana" pitchFamily="34" charset="0"/>
              </a:rPr>
              <a:t>addicted</a:t>
            </a:r>
            <a:r>
              <a:rPr lang="it-IT" sz="1400" dirty="0">
                <a:solidFill>
                  <a:schemeClr val="tx2"/>
                </a:solidFill>
                <a:latin typeface="Verdana" pitchFamily="34" charset="0"/>
              </a:rPr>
              <a:t> </a:t>
            </a:r>
            <a:r>
              <a:rPr lang="it-IT" sz="1400" dirty="0" err="1">
                <a:solidFill>
                  <a:schemeClr val="tx2"/>
                </a:solidFill>
                <a:latin typeface="Verdana" pitchFamily="34" charset="0"/>
              </a:rPr>
              <a:t>to</a:t>
            </a:r>
            <a:r>
              <a:rPr lang="it-IT" sz="1400" dirty="0">
                <a:solidFill>
                  <a:schemeClr val="tx2"/>
                </a:solidFill>
                <a:latin typeface="Verdana" pitchFamily="34" charset="0"/>
              </a:rPr>
              <a:t> </a:t>
            </a:r>
            <a:r>
              <a:rPr lang="it-IT" sz="1400" dirty="0" err="1">
                <a:solidFill>
                  <a:schemeClr val="tx2"/>
                </a:solidFill>
                <a:latin typeface="Verdana" pitchFamily="34" charset="0"/>
              </a:rPr>
              <a:t>oncogenic</a:t>
            </a:r>
            <a:r>
              <a:rPr lang="it-IT" sz="1400" dirty="0">
                <a:solidFill>
                  <a:schemeClr val="tx2"/>
                </a:solidFill>
                <a:latin typeface="Verdana" pitchFamily="34" charset="0"/>
              </a:rPr>
              <a:t> </a:t>
            </a:r>
            <a:r>
              <a:rPr lang="it-IT" sz="1400" dirty="0" err="1">
                <a:solidFill>
                  <a:schemeClr val="tx2"/>
                </a:solidFill>
                <a:latin typeface="Verdana" pitchFamily="34" charset="0"/>
              </a:rPr>
              <a:t>protein</a:t>
            </a:r>
            <a:r>
              <a:rPr lang="it-IT" sz="1400" dirty="0">
                <a:solidFill>
                  <a:schemeClr val="tx2"/>
                </a:solidFill>
                <a:latin typeface="Verdana" pitchFamily="34" charset="0"/>
              </a:rPr>
              <a:t> </a:t>
            </a:r>
            <a:r>
              <a:rPr lang="it-IT" sz="1400" dirty="0" err="1">
                <a:solidFill>
                  <a:schemeClr val="tx2"/>
                </a:solidFill>
                <a:latin typeface="Verdana" pitchFamily="34" charset="0"/>
              </a:rPr>
              <a:t>kinases</a:t>
            </a:r>
            <a:endParaRPr lang="it-IT" sz="1400" dirty="0">
              <a:solidFill>
                <a:schemeClr val="tx2"/>
              </a:solidFill>
              <a:latin typeface="Verdana" pitchFamily="34" charset="0"/>
            </a:endParaRPr>
          </a:p>
          <a:p>
            <a:pPr marL="342900" indent="-342900" algn="just">
              <a:buFontTx/>
              <a:buAutoNum type="arabicParenBoth"/>
            </a:pPr>
            <a:endParaRPr lang="it-IT" sz="1400" dirty="0">
              <a:solidFill>
                <a:schemeClr val="tx2"/>
              </a:solidFill>
              <a:latin typeface="Verdana" pitchFamily="34" charset="0"/>
            </a:endParaRPr>
          </a:p>
        </p:txBody>
      </p:sp>
      <p:grpSp>
        <p:nvGrpSpPr>
          <p:cNvPr id="19" name="Gruppo 18"/>
          <p:cNvGrpSpPr/>
          <p:nvPr/>
        </p:nvGrpSpPr>
        <p:grpSpPr>
          <a:xfrm>
            <a:off x="179388" y="6167045"/>
            <a:ext cx="8713092" cy="646331"/>
            <a:chOff x="179388" y="6167045"/>
            <a:chExt cx="8713092" cy="646331"/>
          </a:xfrm>
        </p:grpSpPr>
        <p:sp>
          <p:nvSpPr>
            <p:cNvPr id="20"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21" name="Text Box 7"/>
            <p:cNvSpPr txBox="1">
              <a:spLocks noChangeArrowheads="1"/>
            </p:cNvSpPr>
            <p:nvPr/>
          </p:nvSpPr>
          <p:spPr bwMode="auto">
            <a:xfrm>
              <a:off x="6877120" y="6167045"/>
              <a:ext cx="2015360" cy="646331"/>
            </a:xfrm>
            <a:prstGeom prst="rect">
              <a:avLst/>
            </a:prstGeom>
            <a:noFill/>
            <a:ln w="9525">
              <a:noFill/>
              <a:miter lim="800000"/>
              <a:headEnd/>
              <a:tailEnd/>
            </a:ln>
            <a:effectLst/>
          </p:spPr>
          <p:txBody>
            <a:bodyPr wrap="none">
              <a:spAutoFit/>
            </a:bodyPr>
            <a:lstStyle/>
            <a:p>
              <a:pPr algn="ctr"/>
              <a:r>
                <a:rPr lang="it-IT" dirty="0"/>
                <a:t>Federica </a:t>
              </a:r>
              <a:r>
                <a:rPr lang="it-IT" dirty="0" err="1"/>
                <a:t>Lovisa</a:t>
              </a:r>
              <a:r>
                <a:rPr lang="it-IT" dirty="0"/>
                <a:t> and</a:t>
              </a:r>
            </a:p>
            <a:p>
              <a:pPr algn="ctr"/>
              <a:r>
                <a:rPr lang="it-IT" dirty="0"/>
                <a:t>Paolo </a:t>
              </a:r>
              <a:r>
                <a:rPr lang="it-IT" dirty="0" err="1"/>
                <a:t>Bonvini</a:t>
              </a:r>
              <a:endParaRPr lang="it-IT" dirty="0"/>
            </a:p>
          </p:txBody>
        </p:sp>
        <p:sp>
          <p:nvSpPr>
            <p:cNvPr id="22"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pSp>
      <p:grpSp>
        <p:nvGrpSpPr>
          <p:cNvPr id="23" name="Group 3"/>
          <p:cNvGrpSpPr>
            <a:grpSpLocks/>
          </p:cNvGrpSpPr>
          <p:nvPr/>
        </p:nvGrpSpPr>
        <p:grpSpPr bwMode="auto">
          <a:xfrm>
            <a:off x="5724128" y="260648"/>
            <a:ext cx="2953767" cy="2232248"/>
            <a:chOff x="-61" y="2432"/>
            <a:chExt cx="2437" cy="1531"/>
          </a:xfrm>
        </p:grpSpPr>
        <p:pic>
          <p:nvPicPr>
            <p:cNvPr id="24" name="Picture 4"/>
            <p:cNvPicPr>
              <a:picLocks noChangeAspect="1" noChangeArrowheads="1"/>
            </p:cNvPicPr>
            <p:nvPr/>
          </p:nvPicPr>
          <p:blipFill>
            <a:blip r:embed="rId2" cstate="print"/>
            <a:srcRect l="-911"/>
            <a:stretch>
              <a:fillRect/>
            </a:stretch>
          </p:blipFill>
          <p:spPr bwMode="auto">
            <a:xfrm>
              <a:off x="-61" y="2432"/>
              <a:ext cx="2437" cy="1531"/>
            </a:xfrm>
            <a:prstGeom prst="rect">
              <a:avLst/>
            </a:prstGeom>
            <a:noFill/>
            <a:ln w="9525">
              <a:noFill/>
              <a:miter lim="800000"/>
              <a:headEnd/>
              <a:tailEnd/>
            </a:ln>
            <a:effectLst/>
          </p:spPr>
        </p:pic>
        <p:sp>
          <p:nvSpPr>
            <p:cNvPr id="25" name="Rectangle 5"/>
            <p:cNvSpPr>
              <a:spLocks noChangeArrowheads="1"/>
            </p:cNvSpPr>
            <p:nvPr/>
          </p:nvSpPr>
          <p:spPr bwMode="auto">
            <a:xfrm>
              <a:off x="0" y="2523"/>
              <a:ext cx="249" cy="181"/>
            </a:xfrm>
            <a:prstGeom prst="rect">
              <a:avLst/>
            </a:prstGeom>
            <a:solidFill>
              <a:schemeClr val="bg1"/>
            </a:solidFill>
            <a:ln w="9525">
              <a:noFill/>
              <a:miter lim="800000"/>
              <a:headEnd/>
              <a:tailEnd/>
            </a:ln>
            <a:effectLst/>
          </p:spPr>
          <p:txBody>
            <a:bodyPr wrap="none" anchor="ctr"/>
            <a:lstStyle/>
            <a:p>
              <a:endParaRPr lang="it-IT"/>
            </a:p>
          </p:txBody>
        </p:sp>
      </p:grpSp>
      <p:grpSp>
        <p:nvGrpSpPr>
          <p:cNvPr id="29" name="Gruppo 28"/>
          <p:cNvGrpSpPr/>
          <p:nvPr/>
        </p:nvGrpSpPr>
        <p:grpSpPr>
          <a:xfrm>
            <a:off x="107504" y="476672"/>
            <a:ext cx="5020801" cy="5256584"/>
            <a:chOff x="127263" y="1036064"/>
            <a:chExt cx="4696257" cy="4913216"/>
          </a:xfrm>
        </p:grpSpPr>
        <p:grpSp>
          <p:nvGrpSpPr>
            <p:cNvPr id="28" name="Gruppo 27"/>
            <p:cNvGrpSpPr/>
            <p:nvPr/>
          </p:nvGrpSpPr>
          <p:grpSpPr>
            <a:xfrm>
              <a:off x="179512" y="1268760"/>
              <a:ext cx="4644008" cy="4680520"/>
              <a:chOff x="348523" y="836712"/>
              <a:chExt cx="3270092" cy="3494576"/>
            </a:xfrm>
          </p:grpSpPr>
          <p:pic>
            <p:nvPicPr>
              <p:cNvPr id="26" name="Picture 15"/>
              <p:cNvPicPr>
                <a:picLocks noChangeAspect="1" noChangeArrowheads="1"/>
              </p:cNvPicPr>
              <p:nvPr/>
            </p:nvPicPr>
            <p:blipFill>
              <a:blip r:embed="rId3" cstate="print"/>
              <a:srcRect l="58132" t="16869"/>
              <a:stretch>
                <a:fillRect/>
              </a:stretch>
            </p:blipFill>
            <p:spPr bwMode="auto">
              <a:xfrm>
                <a:off x="348523" y="836712"/>
                <a:ext cx="3270092" cy="3494576"/>
              </a:xfrm>
              <a:prstGeom prst="rect">
                <a:avLst/>
              </a:prstGeom>
              <a:noFill/>
              <a:ln w="9525">
                <a:noFill/>
                <a:miter lim="800000"/>
                <a:headEnd/>
                <a:tailEnd/>
              </a:ln>
            </p:spPr>
          </p:pic>
          <p:sp>
            <p:nvSpPr>
              <p:cNvPr id="27" name="Rettangolo 26"/>
              <p:cNvSpPr/>
              <p:nvPr/>
            </p:nvSpPr>
            <p:spPr>
              <a:xfrm>
                <a:off x="467544" y="908720"/>
                <a:ext cx="216024"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pic>
          <p:nvPicPr>
            <p:cNvPr id="24591" name="Picture 15"/>
            <p:cNvPicPr>
              <a:picLocks noChangeAspect="1" noChangeArrowheads="1"/>
            </p:cNvPicPr>
            <p:nvPr/>
          </p:nvPicPr>
          <p:blipFill>
            <a:blip r:embed="rId3" cstate="print"/>
            <a:srcRect l="36332" r="27249" b="94464"/>
            <a:stretch>
              <a:fillRect/>
            </a:stretch>
          </p:blipFill>
          <p:spPr bwMode="auto">
            <a:xfrm>
              <a:off x="127263" y="1036064"/>
              <a:ext cx="3724657" cy="304704"/>
            </a:xfrm>
            <a:prstGeom prst="rect">
              <a:avLst/>
            </a:prstGeom>
            <a:noFill/>
            <a:ln w="9525">
              <a:noFill/>
              <a:miter lim="800000"/>
              <a:headEnd/>
              <a:tailEnd/>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9"/>
          <p:cNvPicPr>
            <a:picLocks noChangeAspect="1" noChangeArrowheads="1"/>
          </p:cNvPicPr>
          <p:nvPr/>
        </p:nvPicPr>
        <p:blipFill>
          <a:blip r:embed="rId2" cstate="print"/>
          <a:srcRect l="12222" t="7069" r="53333" b="50510"/>
          <a:stretch>
            <a:fillRect/>
          </a:stretch>
        </p:blipFill>
        <p:spPr bwMode="auto">
          <a:xfrm>
            <a:off x="5796136" y="-1"/>
            <a:ext cx="3347864" cy="2875383"/>
          </a:xfrm>
          <a:prstGeom prst="rect">
            <a:avLst/>
          </a:prstGeom>
          <a:noFill/>
          <a:ln w="9525">
            <a:noFill/>
            <a:miter lim="800000"/>
            <a:headEnd/>
            <a:tailEnd/>
          </a:ln>
          <a:effectLst>
            <a:outerShdw dist="107763" dir="2700000" algn="ctr" rotWithShape="0">
              <a:schemeClr val="bg2">
                <a:alpha val="50000"/>
              </a:schemeClr>
            </a:outerShdw>
          </a:effectLst>
        </p:spPr>
      </p:pic>
      <p:sp>
        <p:nvSpPr>
          <p:cNvPr id="23554" name="Text Box 17"/>
          <p:cNvSpPr txBox="1">
            <a:spLocks noChangeArrowheads="1"/>
          </p:cNvSpPr>
          <p:nvPr/>
        </p:nvSpPr>
        <p:spPr bwMode="auto">
          <a:xfrm>
            <a:off x="508000" y="3086378"/>
            <a:ext cx="8024440" cy="2646878"/>
          </a:xfrm>
          <a:prstGeom prst="rect">
            <a:avLst/>
          </a:prstGeom>
          <a:noFill/>
          <a:ln w="9525">
            <a:noFill/>
            <a:miter lim="800000"/>
            <a:headEnd/>
            <a:tailEnd/>
          </a:ln>
          <a:effectLst/>
        </p:spPr>
        <p:txBody>
          <a:bodyPr wrap="square">
            <a:spAutoFit/>
          </a:bodyPr>
          <a:lstStyle/>
          <a:p>
            <a:pPr marL="1143000" lvl="2" indent="-228600">
              <a:buFont typeface="Wingdings" pitchFamily="2" charset="2"/>
              <a:buChar char="ü"/>
            </a:pPr>
            <a:endParaRPr lang="it-IT" b="1" dirty="0"/>
          </a:p>
          <a:p>
            <a:pPr marL="1143000" lvl="2" indent="-228600">
              <a:buFont typeface="Wingdings" pitchFamily="2" charset="2"/>
              <a:buChar char="ü"/>
            </a:pPr>
            <a:r>
              <a:rPr lang="it-IT" b="1" dirty="0"/>
              <a:t>IS ALK KINASE DOMAIN NECESSARY AND SUFFICIENT TO BIND Hsp90 ? </a:t>
            </a:r>
          </a:p>
          <a:p>
            <a:pPr marL="1143000" lvl="2" indent="-228600">
              <a:buFont typeface="Wingdings" pitchFamily="2" charset="2"/>
              <a:buChar char="ü"/>
            </a:pPr>
            <a:endParaRPr lang="it-IT" sz="1400" b="1" dirty="0"/>
          </a:p>
          <a:p>
            <a:pPr marL="1143000" lvl="2" indent="-228600">
              <a:buFont typeface="Wingdings" pitchFamily="2" charset="2"/>
              <a:buChar char="ü"/>
            </a:pPr>
            <a:r>
              <a:rPr lang="it-IT" b="1" dirty="0"/>
              <a:t>DOES HSP90 BIND TO NPM-ALK IRRESPECTIVE ALK KINASE ACTIVITY ?</a:t>
            </a:r>
          </a:p>
          <a:p>
            <a:pPr>
              <a:buFont typeface="Wingdings" pitchFamily="2" charset="2"/>
              <a:buChar char="ü"/>
            </a:pPr>
            <a:endParaRPr lang="it-IT" sz="1200" b="1" dirty="0"/>
          </a:p>
          <a:p>
            <a:pPr>
              <a:buFont typeface="Wingdings" pitchFamily="2" charset="2"/>
              <a:buChar char="ü"/>
            </a:pPr>
            <a:endParaRPr lang="it-IT" b="1" dirty="0"/>
          </a:p>
          <a:p>
            <a:pPr marL="1143000" lvl="2" indent="-228600">
              <a:buFont typeface="Wingdings" pitchFamily="2" charset="2"/>
              <a:buChar char="ü"/>
            </a:pPr>
            <a:r>
              <a:rPr lang="it-IT" b="1" dirty="0">
                <a:solidFill>
                  <a:srgbClr val="3333CC"/>
                </a:solidFill>
              </a:rPr>
              <a:t>TO IDENTIFY THE NPM-ALK/HSP90 “BINDING SITE” </a:t>
            </a:r>
          </a:p>
          <a:p>
            <a:pPr>
              <a:buFont typeface="Wingdings" pitchFamily="2" charset="2"/>
              <a:buChar char="ü"/>
            </a:pPr>
            <a:endParaRPr lang="it-IT" sz="1400" b="1" dirty="0">
              <a:solidFill>
                <a:srgbClr val="3333CC"/>
              </a:solidFill>
            </a:endParaRPr>
          </a:p>
          <a:p>
            <a:pPr marL="1143000" lvl="2" indent="-228600">
              <a:buFont typeface="Wingdings" pitchFamily="2" charset="2"/>
              <a:buChar char="ü"/>
            </a:pPr>
            <a:r>
              <a:rPr lang="it-IT" b="1" dirty="0">
                <a:solidFill>
                  <a:srgbClr val="3333CC"/>
                </a:solidFill>
              </a:rPr>
              <a:t>TO INDUCE NPM-ALK DEGRADATION BY SELECTIVE INHIBITION OF THE NPM-ALK/HSP90 INTERACTION</a:t>
            </a:r>
            <a:r>
              <a:rPr lang="it-IT" dirty="0">
                <a:solidFill>
                  <a:srgbClr val="3333CC"/>
                </a:solidFill>
              </a:rPr>
              <a:t> </a:t>
            </a:r>
            <a:endParaRPr lang="it-IT" b="1" dirty="0">
              <a:solidFill>
                <a:srgbClr val="777777"/>
              </a:solidFill>
            </a:endParaRPr>
          </a:p>
        </p:txBody>
      </p:sp>
      <p:grpSp>
        <p:nvGrpSpPr>
          <p:cNvPr id="2" name="Group 33"/>
          <p:cNvGrpSpPr>
            <a:grpSpLocks/>
          </p:cNvGrpSpPr>
          <p:nvPr/>
        </p:nvGrpSpPr>
        <p:grpSpPr bwMode="auto">
          <a:xfrm>
            <a:off x="179512" y="908720"/>
            <a:ext cx="2690813" cy="1638300"/>
            <a:chOff x="2603" y="285"/>
            <a:chExt cx="1695" cy="1032"/>
          </a:xfrm>
        </p:grpSpPr>
        <p:pic>
          <p:nvPicPr>
            <p:cNvPr id="23557" name="Picture 24" descr="starting-points-600x400"/>
            <p:cNvPicPr>
              <a:picLocks noChangeAspect="1" noChangeArrowheads="1"/>
            </p:cNvPicPr>
            <p:nvPr/>
          </p:nvPicPr>
          <p:blipFill>
            <a:blip r:embed="rId3" cstate="print"/>
            <a:srcRect/>
            <a:stretch>
              <a:fillRect/>
            </a:stretch>
          </p:blipFill>
          <p:spPr bwMode="auto">
            <a:xfrm>
              <a:off x="2751" y="285"/>
              <a:ext cx="1547" cy="1032"/>
            </a:xfrm>
            <a:prstGeom prst="rect">
              <a:avLst/>
            </a:prstGeom>
            <a:noFill/>
            <a:ln w="9525">
              <a:noFill/>
              <a:miter lim="800000"/>
              <a:headEnd/>
              <a:tailEnd/>
            </a:ln>
            <a:effectLst/>
          </p:spPr>
        </p:pic>
        <p:sp>
          <p:nvSpPr>
            <p:cNvPr id="23558" name="Rectangle 28"/>
            <p:cNvSpPr>
              <a:spLocks noChangeArrowheads="1"/>
            </p:cNvSpPr>
            <p:nvPr/>
          </p:nvSpPr>
          <p:spPr bwMode="auto">
            <a:xfrm>
              <a:off x="3558" y="618"/>
              <a:ext cx="129" cy="194"/>
            </a:xfrm>
            <a:prstGeom prst="rect">
              <a:avLst/>
            </a:prstGeom>
            <a:solidFill>
              <a:schemeClr val="bg1"/>
            </a:solidFill>
            <a:ln w="9525">
              <a:noFill/>
              <a:miter lim="800000"/>
              <a:headEnd/>
              <a:tailEnd/>
            </a:ln>
            <a:effectLst/>
          </p:spPr>
          <p:txBody>
            <a:bodyPr wrap="none" anchor="ctr"/>
            <a:lstStyle/>
            <a:p>
              <a:endParaRPr lang="it-IT"/>
            </a:p>
          </p:txBody>
        </p:sp>
        <p:sp>
          <p:nvSpPr>
            <p:cNvPr id="23559" name="Text Box 27"/>
            <p:cNvSpPr txBox="1">
              <a:spLocks noChangeArrowheads="1"/>
            </p:cNvSpPr>
            <p:nvPr/>
          </p:nvSpPr>
          <p:spPr bwMode="auto">
            <a:xfrm>
              <a:off x="3491" y="638"/>
              <a:ext cx="576" cy="212"/>
            </a:xfrm>
            <a:prstGeom prst="rect">
              <a:avLst/>
            </a:prstGeom>
            <a:noFill/>
            <a:ln w="9525">
              <a:noFill/>
              <a:miter lim="800000"/>
              <a:headEnd/>
              <a:tailEnd/>
            </a:ln>
            <a:effectLst/>
          </p:spPr>
          <p:txBody>
            <a:bodyPr>
              <a:spAutoFit/>
            </a:bodyPr>
            <a:lstStyle/>
            <a:p>
              <a:r>
                <a:rPr lang="it-IT" sz="1600" b="1">
                  <a:solidFill>
                    <a:srgbClr val="000066"/>
                  </a:solidFill>
                  <a:latin typeface="Calibri" pitchFamily="34" charset="0"/>
                </a:rPr>
                <a:t>Hsp90</a:t>
              </a:r>
            </a:p>
          </p:txBody>
        </p:sp>
        <p:sp>
          <p:nvSpPr>
            <p:cNvPr id="23560" name="Rectangle 29"/>
            <p:cNvSpPr>
              <a:spLocks noChangeArrowheads="1"/>
            </p:cNvSpPr>
            <p:nvPr/>
          </p:nvSpPr>
          <p:spPr bwMode="auto">
            <a:xfrm>
              <a:off x="2705" y="612"/>
              <a:ext cx="177" cy="200"/>
            </a:xfrm>
            <a:prstGeom prst="rect">
              <a:avLst/>
            </a:prstGeom>
            <a:solidFill>
              <a:schemeClr val="bg1"/>
            </a:solidFill>
            <a:ln w="9525">
              <a:noFill/>
              <a:miter lim="800000"/>
              <a:headEnd/>
              <a:tailEnd/>
            </a:ln>
            <a:effectLst/>
          </p:spPr>
          <p:txBody>
            <a:bodyPr wrap="none" anchor="ctr"/>
            <a:lstStyle/>
            <a:p>
              <a:endParaRPr lang="it-IT"/>
            </a:p>
          </p:txBody>
        </p:sp>
        <p:sp>
          <p:nvSpPr>
            <p:cNvPr id="23561" name="Text Box 30"/>
            <p:cNvSpPr txBox="1">
              <a:spLocks noChangeArrowheads="1"/>
            </p:cNvSpPr>
            <p:nvPr/>
          </p:nvSpPr>
          <p:spPr bwMode="auto">
            <a:xfrm>
              <a:off x="2603" y="662"/>
              <a:ext cx="635" cy="212"/>
            </a:xfrm>
            <a:prstGeom prst="rect">
              <a:avLst/>
            </a:prstGeom>
            <a:noFill/>
            <a:ln w="9525">
              <a:noFill/>
              <a:miter lim="800000"/>
              <a:headEnd/>
              <a:tailEnd/>
            </a:ln>
            <a:effectLst/>
          </p:spPr>
          <p:txBody>
            <a:bodyPr>
              <a:spAutoFit/>
            </a:bodyPr>
            <a:lstStyle/>
            <a:p>
              <a:r>
                <a:rPr lang="it-IT" sz="1600" b="1">
                  <a:solidFill>
                    <a:srgbClr val="000066"/>
                  </a:solidFill>
                  <a:latin typeface="Calibri" pitchFamily="34" charset="0"/>
                </a:rPr>
                <a:t>NPM-ALK</a:t>
              </a:r>
            </a:p>
          </p:txBody>
        </p:sp>
      </p:grpSp>
      <p:sp>
        <p:nvSpPr>
          <p:cNvPr id="23562" name="Text Box 10"/>
          <p:cNvSpPr txBox="1">
            <a:spLocks noChangeArrowheads="1"/>
          </p:cNvSpPr>
          <p:nvPr/>
        </p:nvSpPr>
        <p:spPr bwMode="auto">
          <a:xfrm>
            <a:off x="233338" y="2990279"/>
            <a:ext cx="1530350" cy="366713"/>
          </a:xfrm>
          <a:prstGeom prst="rect">
            <a:avLst/>
          </a:prstGeom>
          <a:noFill/>
          <a:ln w="9525">
            <a:noFill/>
            <a:miter lim="800000"/>
            <a:headEnd/>
            <a:tailEnd/>
          </a:ln>
          <a:effectLst/>
        </p:spPr>
        <p:txBody>
          <a:bodyPr wrap="none">
            <a:spAutoFit/>
          </a:bodyPr>
          <a:lstStyle/>
          <a:p>
            <a:r>
              <a:rPr lang="it-IT" b="1" dirty="0"/>
              <a:t>QUESTIONS</a:t>
            </a:r>
          </a:p>
        </p:txBody>
      </p:sp>
      <p:sp>
        <p:nvSpPr>
          <p:cNvPr id="23563" name="Text Box 11"/>
          <p:cNvSpPr txBox="1">
            <a:spLocks noChangeArrowheads="1"/>
          </p:cNvSpPr>
          <p:nvPr/>
        </p:nvSpPr>
        <p:spPr bwMode="auto">
          <a:xfrm>
            <a:off x="656506" y="4293096"/>
            <a:ext cx="819150" cy="366712"/>
          </a:xfrm>
          <a:prstGeom prst="rect">
            <a:avLst/>
          </a:prstGeom>
          <a:noFill/>
          <a:ln w="9525">
            <a:noFill/>
            <a:miter lim="800000"/>
            <a:headEnd/>
            <a:tailEnd/>
          </a:ln>
          <a:effectLst/>
        </p:spPr>
        <p:txBody>
          <a:bodyPr wrap="none">
            <a:spAutoFit/>
          </a:bodyPr>
          <a:lstStyle/>
          <a:p>
            <a:r>
              <a:rPr lang="it-IT" b="1" dirty="0">
                <a:solidFill>
                  <a:srgbClr val="3333CC"/>
                </a:solidFill>
              </a:rPr>
              <a:t>AIMS </a:t>
            </a:r>
          </a:p>
        </p:txBody>
      </p:sp>
      <p:sp>
        <p:nvSpPr>
          <p:cNvPr id="23566" name="Text Box 14"/>
          <p:cNvSpPr txBox="1">
            <a:spLocks noChangeArrowheads="1"/>
          </p:cNvSpPr>
          <p:nvPr/>
        </p:nvSpPr>
        <p:spPr bwMode="auto">
          <a:xfrm>
            <a:off x="251520" y="223813"/>
            <a:ext cx="5472113" cy="396875"/>
          </a:xfrm>
          <a:prstGeom prst="rect">
            <a:avLst/>
          </a:prstGeom>
          <a:noFill/>
          <a:ln w="9525">
            <a:noFill/>
            <a:miter lim="800000"/>
            <a:headEnd/>
            <a:tailEnd/>
          </a:ln>
          <a:effectLst/>
        </p:spPr>
        <p:txBody>
          <a:bodyPr wrap="none">
            <a:spAutoFit/>
          </a:bodyPr>
          <a:lstStyle/>
          <a:p>
            <a:r>
              <a:rPr lang="it-IT" sz="2000" b="1" u="sng" dirty="0">
                <a:solidFill>
                  <a:srgbClr val="009999"/>
                </a:solidFill>
                <a:latin typeface="Verdana" pitchFamily="34" charset="0"/>
              </a:rPr>
              <a:t>THE INTERACTION</a:t>
            </a:r>
            <a:r>
              <a:rPr lang="it-IT" sz="2000" b="1" dirty="0">
                <a:solidFill>
                  <a:srgbClr val="009999"/>
                </a:solidFill>
                <a:latin typeface="Verdana" pitchFamily="34" charset="0"/>
              </a:rPr>
              <a:t>: NPM-ALK/</a:t>
            </a:r>
            <a:r>
              <a:rPr lang="it-IT" sz="2000" b="1" dirty="0">
                <a:solidFill>
                  <a:srgbClr val="777777"/>
                </a:solidFill>
                <a:latin typeface="Verdana" pitchFamily="34" charset="0"/>
              </a:rPr>
              <a:t>HSP90</a:t>
            </a:r>
            <a:endParaRPr lang="it-IT" sz="2000" b="1" dirty="0">
              <a:solidFill>
                <a:srgbClr val="009999"/>
              </a:solidFill>
              <a:latin typeface="Verdana" pitchFamily="34" charset="0"/>
            </a:endParaRPr>
          </a:p>
        </p:txBody>
      </p:sp>
      <p:grpSp>
        <p:nvGrpSpPr>
          <p:cNvPr id="14" name="Gruppo 13"/>
          <p:cNvGrpSpPr/>
          <p:nvPr/>
        </p:nvGrpSpPr>
        <p:grpSpPr>
          <a:xfrm>
            <a:off x="179388" y="6167045"/>
            <a:ext cx="8713092" cy="646331"/>
            <a:chOff x="179388" y="6167045"/>
            <a:chExt cx="8713092" cy="646331"/>
          </a:xfrm>
        </p:grpSpPr>
        <p:sp>
          <p:nvSpPr>
            <p:cNvPr id="15"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16" name="Text Box 7"/>
            <p:cNvSpPr txBox="1">
              <a:spLocks noChangeArrowheads="1"/>
            </p:cNvSpPr>
            <p:nvPr/>
          </p:nvSpPr>
          <p:spPr bwMode="auto">
            <a:xfrm>
              <a:off x="6877120" y="6167045"/>
              <a:ext cx="2015360" cy="646331"/>
            </a:xfrm>
            <a:prstGeom prst="rect">
              <a:avLst/>
            </a:prstGeom>
            <a:noFill/>
            <a:ln w="9525">
              <a:noFill/>
              <a:miter lim="800000"/>
              <a:headEnd/>
              <a:tailEnd/>
            </a:ln>
            <a:effectLst/>
          </p:spPr>
          <p:txBody>
            <a:bodyPr wrap="none">
              <a:spAutoFit/>
            </a:bodyPr>
            <a:lstStyle/>
            <a:p>
              <a:pPr algn="ctr"/>
              <a:r>
                <a:rPr lang="it-IT" dirty="0"/>
                <a:t>Federica </a:t>
              </a:r>
              <a:r>
                <a:rPr lang="it-IT" dirty="0" err="1"/>
                <a:t>Lovisa</a:t>
              </a:r>
              <a:r>
                <a:rPr lang="it-IT" dirty="0"/>
                <a:t> and</a:t>
              </a:r>
            </a:p>
            <a:p>
              <a:pPr algn="ctr"/>
              <a:r>
                <a:rPr lang="it-IT" dirty="0"/>
                <a:t>Paolo </a:t>
              </a:r>
              <a:r>
                <a:rPr lang="it-IT" dirty="0" err="1"/>
                <a:t>Bonvini</a:t>
              </a:r>
              <a:endParaRPr lang="it-IT" dirty="0"/>
            </a:p>
          </p:txBody>
        </p:sp>
        <p:sp>
          <p:nvSpPr>
            <p:cNvPr id="17"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51" name="Rectangle 83"/>
          <p:cNvSpPr>
            <a:spLocks noChangeArrowheads="1"/>
          </p:cNvSpPr>
          <p:nvPr/>
        </p:nvSpPr>
        <p:spPr bwMode="auto">
          <a:xfrm>
            <a:off x="2419350" y="3718917"/>
            <a:ext cx="6138863" cy="2447925"/>
          </a:xfrm>
          <a:prstGeom prst="rect">
            <a:avLst/>
          </a:prstGeom>
          <a:solidFill>
            <a:schemeClr val="bg1"/>
          </a:solidFill>
          <a:ln w="9525">
            <a:noFill/>
            <a:miter lim="800000"/>
            <a:headEnd/>
            <a:tailEnd/>
          </a:ln>
          <a:effectLst/>
        </p:spPr>
        <p:txBody>
          <a:bodyPr>
            <a:spAutoFit/>
          </a:bodyPr>
          <a:lstStyle/>
          <a:p>
            <a:pPr>
              <a:spcBef>
                <a:spcPct val="50000"/>
              </a:spcBef>
            </a:pPr>
            <a:endParaRPr lang="en-US" sz="1100" b="1" dirty="0"/>
          </a:p>
          <a:p>
            <a:pPr>
              <a:spcBef>
                <a:spcPct val="50000"/>
              </a:spcBef>
            </a:pPr>
            <a:r>
              <a:rPr lang="en-US" sz="1100" b="1" dirty="0"/>
              <a:t>0 = no activity (no </a:t>
            </a:r>
            <a:r>
              <a:rPr lang="en-US" sz="1100" b="1" dirty="0" err="1"/>
              <a:t>phosphorylation</a:t>
            </a:r>
            <a:r>
              <a:rPr lang="en-US" sz="1100" b="1" dirty="0"/>
              <a:t> of ALK, no increase of STAT3 basal </a:t>
            </a:r>
            <a:r>
              <a:rPr lang="en-US" sz="1100" b="1" dirty="0" err="1"/>
              <a:t>phosphorylation</a:t>
            </a:r>
            <a:r>
              <a:rPr lang="en-US" sz="1100" b="1" dirty="0"/>
              <a:t>)</a:t>
            </a:r>
          </a:p>
          <a:p>
            <a:pPr>
              <a:spcBef>
                <a:spcPct val="50000"/>
              </a:spcBef>
            </a:pPr>
            <a:r>
              <a:rPr lang="en-US" sz="1100" b="1" dirty="0"/>
              <a:t>0.5 = less activity than WT (lower levels of </a:t>
            </a:r>
            <a:r>
              <a:rPr lang="en-US" sz="1100" b="1" dirty="0" err="1"/>
              <a:t>phosphorylated</a:t>
            </a:r>
            <a:r>
              <a:rPr lang="en-US" sz="1100" b="1" dirty="0"/>
              <a:t> ALK and STAT3)</a:t>
            </a:r>
          </a:p>
          <a:p>
            <a:pPr>
              <a:spcBef>
                <a:spcPct val="50000"/>
              </a:spcBef>
            </a:pPr>
            <a:r>
              <a:rPr lang="en-US" sz="1100" b="1" dirty="0"/>
              <a:t>1 = same activity as WT (comparable levels of </a:t>
            </a:r>
            <a:r>
              <a:rPr lang="en-US" sz="1100" b="1" dirty="0" err="1"/>
              <a:t>phosphorylated</a:t>
            </a:r>
            <a:r>
              <a:rPr lang="en-US" sz="1100" b="1" dirty="0"/>
              <a:t> ALK and STAT3)</a:t>
            </a:r>
          </a:p>
          <a:p>
            <a:pPr>
              <a:spcBef>
                <a:spcPct val="50000"/>
              </a:spcBef>
            </a:pPr>
            <a:r>
              <a:rPr lang="en-US" sz="1100" b="1" dirty="0"/>
              <a:t>2 = more activity than WT (increased levels of </a:t>
            </a:r>
            <a:r>
              <a:rPr lang="en-US" sz="1100" b="1" dirty="0" err="1"/>
              <a:t>phosphorylated</a:t>
            </a:r>
            <a:r>
              <a:rPr lang="en-US" sz="1100" b="1" dirty="0"/>
              <a:t> ALK and STAT3)</a:t>
            </a:r>
          </a:p>
          <a:p>
            <a:pPr>
              <a:lnSpc>
                <a:spcPct val="50000"/>
              </a:lnSpc>
              <a:spcBef>
                <a:spcPct val="50000"/>
              </a:spcBef>
            </a:pPr>
            <a:endParaRPr lang="en-US" sz="1100" b="1" dirty="0"/>
          </a:p>
          <a:p>
            <a:pPr>
              <a:spcBef>
                <a:spcPct val="50000"/>
              </a:spcBef>
            </a:pPr>
            <a:r>
              <a:rPr lang="en-US" sz="1100" b="1" dirty="0"/>
              <a:t>0    = mutant protein does not bind to Hsp90</a:t>
            </a:r>
          </a:p>
          <a:p>
            <a:pPr>
              <a:spcBef>
                <a:spcPct val="50000"/>
              </a:spcBef>
            </a:pPr>
            <a:r>
              <a:rPr lang="en-US" sz="1100" b="1" dirty="0"/>
              <a:t>0.5 = mutant protein binds to Hsp90 less than WT NPM-ALK</a:t>
            </a:r>
          </a:p>
          <a:p>
            <a:pPr>
              <a:spcBef>
                <a:spcPct val="50000"/>
              </a:spcBef>
            </a:pPr>
            <a:r>
              <a:rPr lang="en-US" sz="1100" b="1" dirty="0"/>
              <a:t>1 = mutant protein binds to Hsp90 as much as WT NPM-ALK </a:t>
            </a:r>
          </a:p>
          <a:p>
            <a:pPr>
              <a:spcBef>
                <a:spcPct val="50000"/>
              </a:spcBef>
            </a:pPr>
            <a:r>
              <a:rPr lang="en-US" sz="1100" b="1" dirty="0"/>
              <a:t>2 = mutant protein binds to Hsp90 more than WT NPM-ALK </a:t>
            </a:r>
          </a:p>
        </p:txBody>
      </p:sp>
      <p:sp>
        <p:nvSpPr>
          <p:cNvPr id="32790" name="Text Box 22"/>
          <p:cNvSpPr txBox="1">
            <a:spLocks noChangeArrowheads="1"/>
          </p:cNvSpPr>
          <p:nvPr/>
        </p:nvSpPr>
        <p:spPr bwMode="auto">
          <a:xfrm>
            <a:off x="35496" y="44624"/>
            <a:ext cx="4567238" cy="396875"/>
          </a:xfrm>
          <a:prstGeom prst="rect">
            <a:avLst/>
          </a:prstGeom>
          <a:noFill/>
          <a:ln w="9525">
            <a:noFill/>
            <a:miter lim="800000"/>
            <a:headEnd/>
            <a:tailEnd/>
          </a:ln>
          <a:effectLst/>
        </p:spPr>
        <p:txBody>
          <a:bodyPr wrap="none">
            <a:spAutoFit/>
          </a:bodyPr>
          <a:lstStyle/>
          <a:p>
            <a:r>
              <a:rPr lang="it-IT" sz="2000" b="1" u="sng" dirty="0">
                <a:solidFill>
                  <a:srgbClr val="FF9900"/>
                </a:solidFill>
                <a:latin typeface="Verdana" pitchFamily="34" charset="0"/>
              </a:rPr>
              <a:t>THE CHALLENGE</a:t>
            </a:r>
            <a:r>
              <a:rPr lang="it-IT" sz="2000" b="1" dirty="0">
                <a:solidFill>
                  <a:srgbClr val="FF9900"/>
                </a:solidFill>
                <a:latin typeface="Verdana" pitchFamily="34" charset="0"/>
              </a:rPr>
              <a:t>: EXPERIMENT</a:t>
            </a:r>
          </a:p>
        </p:txBody>
      </p:sp>
      <p:grpSp>
        <p:nvGrpSpPr>
          <p:cNvPr id="68" name="Gruppo 67"/>
          <p:cNvGrpSpPr/>
          <p:nvPr/>
        </p:nvGrpSpPr>
        <p:grpSpPr>
          <a:xfrm>
            <a:off x="96391" y="548680"/>
            <a:ext cx="4619625" cy="3243262"/>
            <a:chOff x="2287588" y="548680"/>
            <a:chExt cx="4619625" cy="3243262"/>
          </a:xfrm>
        </p:grpSpPr>
        <p:grpSp>
          <p:nvGrpSpPr>
            <p:cNvPr id="2" name="Group 67"/>
            <p:cNvGrpSpPr>
              <a:grpSpLocks/>
            </p:cNvGrpSpPr>
            <p:nvPr/>
          </p:nvGrpSpPr>
          <p:grpSpPr bwMode="auto">
            <a:xfrm>
              <a:off x="3870325" y="2288580"/>
              <a:ext cx="1363663" cy="333375"/>
              <a:chOff x="2104" y="1673"/>
              <a:chExt cx="1020" cy="276"/>
            </a:xfrm>
          </p:grpSpPr>
          <p:sp>
            <p:nvSpPr>
              <p:cNvPr id="32777" name="AutoShape 9"/>
              <p:cNvSpPr>
                <a:spLocks noChangeArrowheads="1"/>
              </p:cNvSpPr>
              <p:nvPr/>
            </p:nvSpPr>
            <p:spPr bwMode="auto">
              <a:xfrm>
                <a:off x="2112" y="1693"/>
                <a:ext cx="1008" cy="252"/>
              </a:xfrm>
              <a:prstGeom prst="can">
                <a:avLst>
                  <a:gd name="adj" fmla="val 25000"/>
                </a:avLst>
              </a:prstGeom>
              <a:noFill/>
              <a:ln w="9525">
                <a:solidFill>
                  <a:schemeClr val="tx1"/>
                </a:solidFill>
                <a:round/>
                <a:headEnd/>
                <a:tailEnd/>
              </a:ln>
              <a:effectLst/>
            </p:spPr>
            <p:txBody>
              <a:bodyPr wrap="none" anchor="ctr"/>
              <a:lstStyle/>
              <a:p>
                <a:endParaRPr lang="it-IT"/>
              </a:p>
            </p:txBody>
          </p:sp>
          <p:sp>
            <p:nvSpPr>
              <p:cNvPr id="32778" name="Freeform 10"/>
              <p:cNvSpPr>
                <a:spLocks/>
              </p:cNvSpPr>
              <p:nvPr/>
            </p:nvSpPr>
            <p:spPr bwMode="auto">
              <a:xfrm>
                <a:off x="2208" y="1864"/>
                <a:ext cx="300" cy="73"/>
              </a:xfrm>
              <a:custGeom>
                <a:avLst/>
                <a:gdLst/>
                <a:ahLst/>
                <a:cxnLst>
                  <a:cxn ang="0">
                    <a:pos x="178" y="3"/>
                  </a:cxn>
                  <a:cxn ang="0">
                    <a:pos x="16" y="111"/>
                  </a:cxn>
                  <a:cxn ang="0">
                    <a:pos x="277" y="129"/>
                  </a:cxn>
                  <a:cxn ang="0">
                    <a:pos x="178" y="3"/>
                  </a:cxn>
                </a:cxnLst>
                <a:rect l="0" t="0" r="r" b="b"/>
                <a:pathLst>
                  <a:path w="300" h="145">
                    <a:moveTo>
                      <a:pt x="178" y="3"/>
                    </a:moveTo>
                    <a:cubicBezTo>
                      <a:pt x="135" y="0"/>
                      <a:pt x="0" y="90"/>
                      <a:pt x="16" y="111"/>
                    </a:cubicBezTo>
                    <a:cubicBezTo>
                      <a:pt x="32" y="132"/>
                      <a:pt x="254" y="145"/>
                      <a:pt x="277" y="129"/>
                    </a:cubicBezTo>
                    <a:cubicBezTo>
                      <a:pt x="300" y="113"/>
                      <a:pt x="221" y="6"/>
                      <a:pt x="178" y="3"/>
                    </a:cubicBezTo>
                    <a:close/>
                  </a:path>
                </a:pathLst>
              </a:custGeom>
              <a:gradFill rotWithShape="1">
                <a:gsLst>
                  <a:gs pos="0">
                    <a:srgbClr val="FF7C80">
                      <a:gamma/>
                      <a:shade val="46275"/>
                      <a:invGamma/>
                    </a:srgbClr>
                  </a:gs>
                  <a:gs pos="50000">
                    <a:srgbClr val="FF7C80"/>
                  </a:gs>
                  <a:gs pos="100000">
                    <a:srgbClr val="FF7C80">
                      <a:gamma/>
                      <a:shade val="46275"/>
                      <a:invGamma/>
                    </a:srgbClr>
                  </a:gs>
                </a:gsLst>
                <a:lin ang="2700000" scaled="1"/>
              </a:gradFill>
              <a:ln w="9525">
                <a:solidFill>
                  <a:schemeClr val="tx1"/>
                </a:solidFill>
                <a:round/>
                <a:headEnd/>
                <a:tailEnd/>
              </a:ln>
              <a:effectLst/>
            </p:spPr>
            <p:txBody>
              <a:bodyPr/>
              <a:lstStyle/>
              <a:p>
                <a:endParaRPr lang="it-IT"/>
              </a:p>
            </p:txBody>
          </p:sp>
          <p:sp>
            <p:nvSpPr>
              <p:cNvPr id="32779" name="Freeform 11"/>
              <p:cNvSpPr>
                <a:spLocks/>
              </p:cNvSpPr>
              <p:nvPr/>
            </p:nvSpPr>
            <p:spPr bwMode="auto">
              <a:xfrm>
                <a:off x="2425" y="1811"/>
                <a:ext cx="300" cy="73"/>
              </a:xfrm>
              <a:custGeom>
                <a:avLst/>
                <a:gdLst/>
                <a:ahLst/>
                <a:cxnLst>
                  <a:cxn ang="0">
                    <a:pos x="178" y="3"/>
                  </a:cxn>
                  <a:cxn ang="0">
                    <a:pos x="16" y="111"/>
                  </a:cxn>
                  <a:cxn ang="0">
                    <a:pos x="277" y="129"/>
                  </a:cxn>
                  <a:cxn ang="0">
                    <a:pos x="178" y="3"/>
                  </a:cxn>
                </a:cxnLst>
                <a:rect l="0" t="0" r="r" b="b"/>
                <a:pathLst>
                  <a:path w="300" h="145">
                    <a:moveTo>
                      <a:pt x="178" y="3"/>
                    </a:moveTo>
                    <a:cubicBezTo>
                      <a:pt x="135" y="0"/>
                      <a:pt x="0" y="90"/>
                      <a:pt x="16" y="111"/>
                    </a:cubicBezTo>
                    <a:cubicBezTo>
                      <a:pt x="32" y="132"/>
                      <a:pt x="254" y="145"/>
                      <a:pt x="277" y="129"/>
                    </a:cubicBezTo>
                    <a:cubicBezTo>
                      <a:pt x="300" y="113"/>
                      <a:pt x="221" y="6"/>
                      <a:pt x="178" y="3"/>
                    </a:cubicBezTo>
                    <a:close/>
                  </a:path>
                </a:pathLst>
              </a:custGeom>
              <a:gradFill rotWithShape="1">
                <a:gsLst>
                  <a:gs pos="0">
                    <a:srgbClr val="FF7C80">
                      <a:gamma/>
                      <a:shade val="46275"/>
                      <a:invGamma/>
                    </a:srgbClr>
                  </a:gs>
                  <a:gs pos="50000">
                    <a:srgbClr val="FF7C80"/>
                  </a:gs>
                  <a:gs pos="100000">
                    <a:srgbClr val="FF7C80">
                      <a:gamma/>
                      <a:shade val="46275"/>
                      <a:invGamma/>
                    </a:srgbClr>
                  </a:gs>
                </a:gsLst>
                <a:lin ang="2700000" scaled="1"/>
              </a:gradFill>
              <a:ln w="9525">
                <a:solidFill>
                  <a:schemeClr val="tx1"/>
                </a:solidFill>
                <a:round/>
                <a:headEnd/>
                <a:tailEnd/>
              </a:ln>
              <a:effectLst/>
            </p:spPr>
            <p:txBody>
              <a:bodyPr/>
              <a:lstStyle/>
              <a:p>
                <a:endParaRPr lang="it-IT"/>
              </a:p>
            </p:txBody>
          </p:sp>
          <p:sp>
            <p:nvSpPr>
              <p:cNvPr id="32780" name="Freeform 12"/>
              <p:cNvSpPr>
                <a:spLocks/>
              </p:cNvSpPr>
              <p:nvPr/>
            </p:nvSpPr>
            <p:spPr bwMode="auto">
              <a:xfrm>
                <a:off x="2435" y="1866"/>
                <a:ext cx="300" cy="73"/>
              </a:xfrm>
              <a:custGeom>
                <a:avLst/>
                <a:gdLst/>
                <a:ahLst/>
                <a:cxnLst>
                  <a:cxn ang="0">
                    <a:pos x="178" y="3"/>
                  </a:cxn>
                  <a:cxn ang="0">
                    <a:pos x="16" y="111"/>
                  </a:cxn>
                  <a:cxn ang="0">
                    <a:pos x="277" y="129"/>
                  </a:cxn>
                  <a:cxn ang="0">
                    <a:pos x="178" y="3"/>
                  </a:cxn>
                </a:cxnLst>
                <a:rect l="0" t="0" r="r" b="b"/>
                <a:pathLst>
                  <a:path w="300" h="145">
                    <a:moveTo>
                      <a:pt x="178" y="3"/>
                    </a:moveTo>
                    <a:cubicBezTo>
                      <a:pt x="135" y="0"/>
                      <a:pt x="0" y="90"/>
                      <a:pt x="16" y="111"/>
                    </a:cubicBezTo>
                    <a:cubicBezTo>
                      <a:pt x="32" y="132"/>
                      <a:pt x="254" y="145"/>
                      <a:pt x="277" y="129"/>
                    </a:cubicBezTo>
                    <a:cubicBezTo>
                      <a:pt x="300" y="113"/>
                      <a:pt x="221" y="6"/>
                      <a:pt x="178" y="3"/>
                    </a:cubicBezTo>
                    <a:close/>
                  </a:path>
                </a:pathLst>
              </a:custGeom>
              <a:gradFill rotWithShape="1">
                <a:gsLst>
                  <a:gs pos="0">
                    <a:srgbClr val="FF7C80">
                      <a:gamma/>
                      <a:shade val="46275"/>
                      <a:invGamma/>
                    </a:srgbClr>
                  </a:gs>
                  <a:gs pos="50000">
                    <a:srgbClr val="FF7C80"/>
                  </a:gs>
                  <a:gs pos="100000">
                    <a:srgbClr val="FF7C80">
                      <a:gamma/>
                      <a:shade val="46275"/>
                      <a:invGamma/>
                    </a:srgbClr>
                  </a:gs>
                </a:gsLst>
                <a:lin ang="2700000" scaled="1"/>
              </a:gradFill>
              <a:ln w="9525">
                <a:solidFill>
                  <a:schemeClr val="tx1"/>
                </a:solidFill>
                <a:round/>
                <a:headEnd/>
                <a:tailEnd/>
              </a:ln>
              <a:effectLst/>
            </p:spPr>
            <p:txBody>
              <a:bodyPr/>
              <a:lstStyle/>
              <a:p>
                <a:endParaRPr lang="it-IT"/>
              </a:p>
            </p:txBody>
          </p:sp>
          <p:sp>
            <p:nvSpPr>
              <p:cNvPr id="32781" name="Freeform 13"/>
              <p:cNvSpPr>
                <a:spLocks/>
              </p:cNvSpPr>
              <p:nvPr/>
            </p:nvSpPr>
            <p:spPr bwMode="auto">
              <a:xfrm>
                <a:off x="2279" y="1821"/>
                <a:ext cx="300" cy="73"/>
              </a:xfrm>
              <a:custGeom>
                <a:avLst/>
                <a:gdLst/>
                <a:ahLst/>
                <a:cxnLst>
                  <a:cxn ang="0">
                    <a:pos x="178" y="3"/>
                  </a:cxn>
                  <a:cxn ang="0">
                    <a:pos x="16" y="111"/>
                  </a:cxn>
                  <a:cxn ang="0">
                    <a:pos x="277" y="129"/>
                  </a:cxn>
                  <a:cxn ang="0">
                    <a:pos x="178" y="3"/>
                  </a:cxn>
                </a:cxnLst>
                <a:rect l="0" t="0" r="r" b="b"/>
                <a:pathLst>
                  <a:path w="300" h="145">
                    <a:moveTo>
                      <a:pt x="178" y="3"/>
                    </a:moveTo>
                    <a:cubicBezTo>
                      <a:pt x="135" y="0"/>
                      <a:pt x="0" y="90"/>
                      <a:pt x="16" y="111"/>
                    </a:cubicBezTo>
                    <a:cubicBezTo>
                      <a:pt x="32" y="132"/>
                      <a:pt x="254" y="145"/>
                      <a:pt x="277" y="129"/>
                    </a:cubicBezTo>
                    <a:cubicBezTo>
                      <a:pt x="300" y="113"/>
                      <a:pt x="221" y="6"/>
                      <a:pt x="178" y="3"/>
                    </a:cubicBezTo>
                    <a:close/>
                  </a:path>
                </a:pathLst>
              </a:custGeom>
              <a:gradFill rotWithShape="1">
                <a:gsLst>
                  <a:gs pos="0">
                    <a:srgbClr val="FF7C80">
                      <a:gamma/>
                      <a:shade val="46275"/>
                      <a:invGamma/>
                    </a:srgbClr>
                  </a:gs>
                  <a:gs pos="50000">
                    <a:srgbClr val="FF7C80"/>
                  </a:gs>
                  <a:gs pos="100000">
                    <a:srgbClr val="FF7C80">
                      <a:gamma/>
                      <a:shade val="46275"/>
                      <a:invGamma/>
                    </a:srgbClr>
                  </a:gs>
                </a:gsLst>
                <a:lin ang="2700000" scaled="1"/>
              </a:gradFill>
              <a:ln w="9525">
                <a:solidFill>
                  <a:schemeClr val="tx1"/>
                </a:solidFill>
                <a:round/>
                <a:headEnd/>
                <a:tailEnd/>
              </a:ln>
              <a:effectLst/>
            </p:spPr>
            <p:txBody>
              <a:bodyPr/>
              <a:lstStyle/>
              <a:p>
                <a:endParaRPr lang="it-IT"/>
              </a:p>
            </p:txBody>
          </p:sp>
          <p:sp>
            <p:nvSpPr>
              <p:cNvPr id="32782" name="Freeform 14"/>
              <p:cNvSpPr>
                <a:spLocks/>
              </p:cNvSpPr>
              <p:nvPr/>
            </p:nvSpPr>
            <p:spPr bwMode="auto">
              <a:xfrm>
                <a:off x="2108" y="1844"/>
                <a:ext cx="300" cy="73"/>
              </a:xfrm>
              <a:custGeom>
                <a:avLst/>
                <a:gdLst/>
                <a:ahLst/>
                <a:cxnLst>
                  <a:cxn ang="0">
                    <a:pos x="178" y="3"/>
                  </a:cxn>
                  <a:cxn ang="0">
                    <a:pos x="16" y="111"/>
                  </a:cxn>
                  <a:cxn ang="0">
                    <a:pos x="277" y="129"/>
                  </a:cxn>
                  <a:cxn ang="0">
                    <a:pos x="178" y="3"/>
                  </a:cxn>
                </a:cxnLst>
                <a:rect l="0" t="0" r="r" b="b"/>
                <a:pathLst>
                  <a:path w="300" h="145">
                    <a:moveTo>
                      <a:pt x="178" y="3"/>
                    </a:moveTo>
                    <a:cubicBezTo>
                      <a:pt x="135" y="0"/>
                      <a:pt x="0" y="90"/>
                      <a:pt x="16" y="111"/>
                    </a:cubicBezTo>
                    <a:cubicBezTo>
                      <a:pt x="32" y="132"/>
                      <a:pt x="254" y="145"/>
                      <a:pt x="277" y="129"/>
                    </a:cubicBezTo>
                    <a:cubicBezTo>
                      <a:pt x="300" y="113"/>
                      <a:pt x="221" y="6"/>
                      <a:pt x="178" y="3"/>
                    </a:cubicBezTo>
                    <a:close/>
                  </a:path>
                </a:pathLst>
              </a:custGeom>
              <a:gradFill rotWithShape="1">
                <a:gsLst>
                  <a:gs pos="0">
                    <a:srgbClr val="FF7C80">
                      <a:gamma/>
                      <a:shade val="46275"/>
                      <a:invGamma/>
                    </a:srgbClr>
                  </a:gs>
                  <a:gs pos="50000">
                    <a:srgbClr val="FF7C80"/>
                  </a:gs>
                  <a:gs pos="100000">
                    <a:srgbClr val="FF7C80">
                      <a:gamma/>
                      <a:shade val="46275"/>
                      <a:invGamma/>
                    </a:srgbClr>
                  </a:gs>
                </a:gsLst>
                <a:lin ang="2700000" scaled="1"/>
              </a:gradFill>
              <a:ln w="9525">
                <a:solidFill>
                  <a:schemeClr val="tx1"/>
                </a:solidFill>
                <a:round/>
                <a:headEnd/>
                <a:tailEnd/>
              </a:ln>
              <a:effectLst/>
            </p:spPr>
            <p:txBody>
              <a:bodyPr/>
              <a:lstStyle/>
              <a:p>
                <a:endParaRPr lang="it-IT"/>
              </a:p>
            </p:txBody>
          </p:sp>
          <p:sp>
            <p:nvSpPr>
              <p:cNvPr id="32783" name="Freeform 15"/>
              <p:cNvSpPr>
                <a:spLocks/>
              </p:cNvSpPr>
              <p:nvPr/>
            </p:nvSpPr>
            <p:spPr bwMode="auto">
              <a:xfrm>
                <a:off x="2627" y="1862"/>
                <a:ext cx="300" cy="73"/>
              </a:xfrm>
              <a:custGeom>
                <a:avLst/>
                <a:gdLst/>
                <a:ahLst/>
                <a:cxnLst>
                  <a:cxn ang="0">
                    <a:pos x="178" y="3"/>
                  </a:cxn>
                  <a:cxn ang="0">
                    <a:pos x="16" y="111"/>
                  </a:cxn>
                  <a:cxn ang="0">
                    <a:pos x="277" y="129"/>
                  </a:cxn>
                  <a:cxn ang="0">
                    <a:pos x="178" y="3"/>
                  </a:cxn>
                </a:cxnLst>
                <a:rect l="0" t="0" r="r" b="b"/>
                <a:pathLst>
                  <a:path w="300" h="145">
                    <a:moveTo>
                      <a:pt x="178" y="3"/>
                    </a:moveTo>
                    <a:cubicBezTo>
                      <a:pt x="135" y="0"/>
                      <a:pt x="0" y="90"/>
                      <a:pt x="16" y="111"/>
                    </a:cubicBezTo>
                    <a:cubicBezTo>
                      <a:pt x="32" y="132"/>
                      <a:pt x="254" y="145"/>
                      <a:pt x="277" y="129"/>
                    </a:cubicBezTo>
                    <a:cubicBezTo>
                      <a:pt x="300" y="113"/>
                      <a:pt x="221" y="6"/>
                      <a:pt x="178" y="3"/>
                    </a:cubicBezTo>
                    <a:close/>
                  </a:path>
                </a:pathLst>
              </a:custGeom>
              <a:gradFill rotWithShape="1">
                <a:gsLst>
                  <a:gs pos="0">
                    <a:srgbClr val="FF7C80">
                      <a:gamma/>
                      <a:shade val="46275"/>
                      <a:invGamma/>
                    </a:srgbClr>
                  </a:gs>
                  <a:gs pos="50000">
                    <a:srgbClr val="FF7C80"/>
                  </a:gs>
                  <a:gs pos="100000">
                    <a:srgbClr val="FF7C80">
                      <a:gamma/>
                      <a:shade val="46275"/>
                      <a:invGamma/>
                    </a:srgbClr>
                  </a:gs>
                </a:gsLst>
                <a:lin ang="2700000" scaled="1"/>
              </a:gradFill>
              <a:ln w="9525">
                <a:solidFill>
                  <a:schemeClr val="tx1"/>
                </a:solidFill>
                <a:round/>
                <a:headEnd/>
                <a:tailEnd/>
              </a:ln>
              <a:effectLst/>
            </p:spPr>
            <p:txBody>
              <a:bodyPr/>
              <a:lstStyle/>
              <a:p>
                <a:endParaRPr lang="it-IT"/>
              </a:p>
            </p:txBody>
          </p:sp>
          <p:sp>
            <p:nvSpPr>
              <p:cNvPr id="32784" name="Freeform 16"/>
              <p:cNvSpPr>
                <a:spLocks/>
              </p:cNvSpPr>
              <p:nvPr/>
            </p:nvSpPr>
            <p:spPr bwMode="auto">
              <a:xfrm>
                <a:off x="2605" y="1811"/>
                <a:ext cx="300" cy="73"/>
              </a:xfrm>
              <a:custGeom>
                <a:avLst/>
                <a:gdLst/>
                <a:ahLst/>
                <a:cxnLst>
                  <a:cxn ang="0">
                    <a:pos x="178" y="3"/>
                  </a:cxn>
                  <a:cxn ang="0">
                    <a:pos x="16" y="111"/>
                  </a:cxn>
                  <a:cxn ang="0">
                    <a:pos x="277" y="129"/>
                  </a:cxn>
                  <a:cxn ang="0">
                    <a:pos x="178" y="3"/>
                  </a:cxn>
                </a:cxnLst>
                <a:rect l="0" t="0" r="r" b="b"/>
                <a:pathLst>
                  <a:path w="300" h="145">
                    <a:moveTo>
                      <a:pt x="178" y="3"/>
                    </a:moveTo>
                    <a:cubicBezTo>
                      <a:pt x="135" y="0"/>
                      <a:pt x="0" y="90"/>
                      <a:pt x="16" y="111"/>
                    </a:cubicBezTo>
                    <a:cubicBezTo>
                      <a:pt x="32" y="132"/>
                      <a:pt x="254" y="145"/>
                      <a:pt x="277" y="129"/>
                    </a:cubicBezTo>
                    <a:cubicBezTo>
                      <a:pt x="300" y="113"/>
                      <a:pt x="221" y="6"/>
                      <a:pt x="178" y="3"/>
                    </a:cubicBezTo>
                    <a:close/>
                  </a:path>
                </a:pathLst>
              </a:custGeom>
              <a:gradFill rotWithShape="1">
                <a:gsLst>
                  <a:gs pos="0">
                    <a:srgbClr val="FF7C80">
                      <a:gamma/>
                      <a:shade val="46275"/>
                      <a:invGamma/>
                    </a:srgbClr>
                  </a:gs>
                  <a:gs pos="50000">
                    <a:srgbClr val="FF7C80"/>
                  </a:gs>
                  <a:gs pos="100000">
                    <a:srgbClr val="FF7C80">
                      <a:gamma/>
                      <a:shade val="46275"/>
                      <a:invGamma/>
                    </a:srgbClr>
                  </a:gs>
                </a:gsLst>
                <a:lin ang="2700000" scaled="1"/>
              </a:gradFill>
              <a:ln w="9525">
                <a:solidFill>
                  <a:schemeClr val="tx1"/>
                </a:solidFill>
                <a:round/>
                <a:headEnd/>
                <a:tailEnd/>
              </a:ln>
              <a:effectLst/>
            </p:spPr>
            <p:txBody>
              <a:bodyPr/>
              <a:lstStyle/>
              <a:p>
                <a:endParaRPr lang="it-IT"/>
              </a:p>
            </p:txBody>
          </p:sp>
          <p:sp>
            <p:nvSpPr>
              <p:cNvPr id="32785" name="Freeform 17"/>
              <p:cNvSpPr>
                <a:spLocks/>
              </p:cNvSpPr>
              <p:nvPr/>
            </p:nvSpPr>
            <p:spPr bwMode="auto">
              <a:xfrm>
                <a:off x="2803" y="1823"/>
                <a:ext cx="300" cy="73"/>
              </a:xfrm>
              <a:custGeom>
                <a:avLst/>
                <a:gdLst/>
                <a:ahLst/>
                <a:cxnLst>
                  <a:cxn ang="0">
                    <a:pos x="178" y="3"/>
                  </a:cxn>
                  <a:cxn ang="0">
                    <a:pos x="16" y="111"/>
                  </a:cxn>
                  <a:cxn ang="0">
                    <a:pos x="277" y="129"/>
                  </a:cxn>
                  <a:cxn ang="0">
                    <a:pos x="178" y="3"/>
                  </a:cxn>
                </a:cxnLst>
                <a:rect l="0" t="0" r="r" b="b"/>
                <a:pathLst>
                  <a:path w="300" h="145">
                    <a:moveTo>
                      <a:pt x="178" y="3"/>
                    </a:moveTo>
                    <a:cubicBezTo>
                      <a:pt x="135" y="0"/>
                      <a:pt x="0" y="90"/>
                      <a:pt x="16" y="111"/>
                    </a:cubicBezTo>
                    <a:cubicBezTo>
                      <a:pt x="32" y="132"/>
                      <a:pt x="254" y="145"/>
                      <a:pt x="277" y="129"/>
                    </a:cubicBezTo>
                    <a:cubicBezTo>
                      <a:pt x="300" y="113"/>
                      <a:pt x="221" y="6"/>
                      <a:pt x="178" y="3"/>
                    </a:cubicBezTo>
                    <a:close/>
                  </a:path>
                </a:pathLst>
              </a:custGeom>
              <a:gradFill rotWithShape="1">
                <a:gsLst>
                  <a:gs pos="0">
                    <a:srgbClr val="FF7C80">
                      <a:gamma/>
                      <a:shade val="46275"/>
                      <a:invGamma/>
                    </a:srgbClr>
                  </a:gs>
                  <a:gs pos="50000">
                    <a:srgbClr val="FF7C80"/>
                  </a:gs>
                  <a:gs pos="100000">
                    <a:srgbClr val="FF7C80">
                      <a:gamma/>
                      <a:shade val="46275"/>
                      <a:invGamma/>
                    </a:srgbClr>
                  </a:gs>
                </a:gsLst>
                <a:lin ang="2700000" scaled="1"/>
              </a:gradFill>
              <a:ln w="9525">
                <a:solidFill>
                  <a:schemeClr val="tx1"/>
                </a:solidFill>
                <a:round/>
                <a:headEnd/>
                <a:tailEnd/>
              </a:ln>
              <a:effectLst/>
            </p:spPr>
            <p:txBody>
              <a:bodyPr/>
              <a:lstStyle/>
              <a:p>
                <a:endParaRPr lang="it-IT"/>
              </a:p>
            </p:txBody>
          </p:sp>
          <p:sp>
            <p:nvSpPr>
              <p:cNvPr id="32788" name="Freeform 20"/>
              <p:cNvSpPr>
                <a:spLocks/>
              </p:cNvSpPr>
              <p:nvPr/>
            </p:nvSpPr>
            <p:spPr bwMode="auto">
              <a:xfrm>
                <a:off x="2814" y="1853"/>
                <a:ext cx="300" cy="73"/>
              </a:xfrm>
              <a:custGeom>
                <a:avLst/>
                <a:gdLst/>
                <a:ahLst/>
                <a:cxnLst>
                  <a:cxn ang="0">
                    <a:pos x="178" y="3"/>
                  </a:cxn>
                  <a:cxn ang="0">
                    <a:pos x="16" y="111"/>
                  </a:cxn>
                  <a:cxn ang="0">
                    <a:pos x="277" y="129"/>
                  </a:cxn>
                  <a:cxn ang="0">
                    <a:pos x="178" y="3"/>
                  </a:cxn>
                </a:cxnLst>
                <a:rect l="0" t="0" r="r" b="b"/>
                <a:pathLst>
                  <a:path w="300" h="145">
                    <a:moveTo>
                      <a:pt x="178" y="3"/>
                    </a:moveTo>
                    <a:cubicBezTo>
                      <a:pt x="135" y="0"/>
                      <a:pt x="0" y="90"/>
                      <a:pt x="16" y="111"/>
                    </a:cubicBezTo>
                    <a:cubicBezTo>
                      <a:pt x="32" y="132"/>
                      <a:pt x="254" y="145"/>
                      <a:pt x="277" y="129"/>
                    </a:cubicBezTo>
                    <a:cubicBezTo>
                      <a:pt x="300" y="113"/>
                      <a:pt x="221" y="6"/>
                      <a:pt x="178" y="3"/>
                    </a:cubicBezTo>
                    <a:close/>
                  </a:path>
                </a:pathLst>
              </a:custGeom>
              <a:gradFill rotWithShape="1">
                <a:gsLst>
                  <a:gs pos="0">
                    <a:srgbClr val="FF7C80">
                      <a:gamma/>
                      <a:shade val="46275"/>
                      <a:invGamma/>
                    </a:srgbClr>
                  </a:gs>
                  <a:gs pos="50000">
                    <a:srgbClr val="FF7C80"/>
                  </a:gs>
                  <a:gs pos="100000">
                    <a:srgbClr val="FF7C80">
                      <a:gamma/>
                      <a:shade val="46275"/>
                      <a:invGamma/>
                    </a:srgbClr>
                  </a:gs>
                </a:gsLst>
                <a:lin ang="2700000" scaled="1"/>
              </a:gradFill>
              <a:ln w="9525">
                <a:solidFill>
                  <a:schemeClr val="tx1"/>
                </a:solidFill>
                <a:round/>
                <a:headEnd/>
                <a:tailEnd/>
              </a:ln>
              <a:effectLst/>
            </p:spPr>
            <p:txBody>
              <a:bodyPr/>
              <a:lstStyle/>
              <a:p>
                <a:endParaRPr lang="it-IT"/>
              </a:p>
            </p:txBody>
          </p:sp>
          <p:sp>
            <p:nvSpPr>
              <p:cNvPr id="32791" name="AutoShape 23"/>
              <p:cNvSpPr>
                <a:spLocks noChangeArrowheads="1"/>
              </p:cNvSpPr>
              <p:nvPr/>
            </p:nvSpPr>
            <p:spPr bwMode="auto">
              <a:xfrm>
                <a:off x="2104" y="1715"/>
                <a:ext cx="1008" cy="234"/>
              </a:xfrm>
              <a:prstGeom prst="can">
                <a:avLst>
                  <a:gd name="adj" fmla="val 50000"/>
                </a:avLst>
              </a:prstGeom>
              <a:solidFill>
                <a:srgbClr val="FF7C80">
                  <a:alpha val="20000"/>
                </a:srgbClr>
              </a:solidFill>
              <a:ln w="9525">
                <a:noFill/>
                <a:round/>
                <a:headEnd/>
                <a:tailEnd/>
              </a:ln>
              <a:effectLst/>
            </p:spPr>
            <p:txBody>
              <a:bodyPr wrap="none" anchor="ctr"/>
              <a:lstStyle/>
              <a:p>
                <a:endParaRPr lang="it-IT"/>
              </a:p>
            </p:txBody>
          </p:sp>
          <p:sp>
            <p:nvSpPr>
              <p:cNvPr id="32793" name="AutoShape 25"/>
              <p:cNvSpPr>
                <a:spLocks noChangeArrowheads="1"/>
              </p:cNvSpPr>
              <p:nvPr/>
            </p:nvSpPr>
            <p:spPr bwMode="auto">
              <a:xfrm>
                <a:off x="2104" y="1673"/>
                <a:ext cx="1020" cy="108"/>
              </a:xfrm>
              <a:prstGeom prst="can">
                <a:avLst>
                  <a:gd name="adj" fmla="val 25000"/>
                </a:avLst>
              </a:prstGeom>
              <a:noFill/>
              <a:ln w="9525">
                <a:solidFill>
                  <a:schemeClr val="tx1"/>
                </a:solidFill>
                <a:round/>
                <a:headEnd/>
                <a:tailEnd/>
              </a:ln>
              <a:effectLst/>
            </p:spPr>
            <p:txBody>
              <a:bodyPr wrap="none" anchor="ctr"/>
              <a:lstStyle/>
              <a:p>
                <a:endParaRPr lang="it-IT"/>
              </a:p>
            </p:txBody>
          </p:sp>
        </p:grpSp>
        <p:sp>
          <p:nvSpPr>
            <p:cNvPr id="32794" name="AutoShape 26"/>
            <p:cNvSpPr>
              <a:spLocks noChangeArrowheads="1"/>
            </p:cNvSpPr>
            <p:nvPr/>
          </p:nvSpPr>
          <p:spPr bwMode="auto">
            <a:xfrm>
              <a:off x="3551238" y="3196630"/>
              <a:ext cx="477837" cy="198437"/>
            </a:xfrm>
            <a:prstGeom prst="roundRect">
              <a:avLst>
                <a:gd name="adj" fmla="val 16667"/>
              </a:avLst>
            </a:prstGeom>
            <a:gradFill rotWithShape="1">
              <a:gsLst>
                <a:gs pos="0">
                  <a:srgbClr val="BBE0E3">
                    <a:gamma/>
                    <a:shade val="46275"/>
                    <a:invGamma/>
                  </a:srgbClr>
                </a:gs>
                <a:gs pos="50000">
                  <a:srgbClr val="BBE0E3">
                    <a:alpha val="64999"/>
                  </a:srgbClr>
                </a:gs>
                <a:gs pos="100000">
                  <a:srgbClr val="BBE0E3">
                    <a:gamma/>
                    <a:shade val="46275"/>
                    <a:invGamma/>
                  </a:srgbClr>
                </a:gs>
              </a:gsLst>
              <a:lin ang="5400000" scaled="1"/>
            </a:gradFill>
            <a:ln w="9525">
              <a:solidFill>
                <a:schemeClr val="tx1"/>
              </a:solidFill>
              <a:round/>
              <a:headEnd/>
              <a:tailEnd/>
            </a:ln>
            <a:effectLst/>
          </p:spPr>
          <p:txBody>
            <a:bodyPr wrap="none" anchor="ctr"/>
            <a:lstStyle/>
            <a:p>
              <a:pPr algn="ctr"/>
              <a:r>
                <a:rPr lang="en-US" sz="1000"/>
                <a:t>NPM</a:t>
              </a:r>
            </a:p>
          </p:txBody>
        </p:sp>
        <p:sp>
          <p:nvSpPr>
            <p:cNvPr id="32795" name="AutoShape 27"/>
            <p:cNvSpPr>
              <a:spLocks noChangeArrowheads="1"/>
            </p:cNvSpPr>
            <p:nvPr/>
          </p:nvSpPr>
          <p:spPr bwMode="auto">
            <a:xfrm>
              <a:off x="4029075" y="3196630"/>
              <a:ext cx="1565275" cy="198437"/>
            </a:xfrm>
            <a:prstGeom prst="roundRect">
              <a:avLst>
                <a:gd name="adj" fmla="val 16667"/>
              </a:avLst>
            </a:prstGeom>
            <a:gradFill rotWithShape="1">
              <a:gsLst>
                <a:gs pos="0">
                  <a:srgbClr val="CCFF99">
                    <a:gamma/>
                    <a:shade val="46275"/>
                    <a:invGamma/>
                  </a:srgbClr>
                </a:gs>
                <a:gs pos="50000">
                  <a:srgbClr val="CCFF99">
                    <a:alpha val="70000"/>
                  </a:srgbClr>
                </a:gs>
                <a:gs pos="100000">
                  <a:srgbClr val="CCFF99">
                    <a:gamma/>
                    <a:shade val="46275"/>
                    <a:invGamma/>
                  </a:srgbClr>
                </a:gs>
              </a:gsLst>
              <a:lin ang="5400000" scaled="1"/>
            </a:gradFill>
            <a:ln w="9525">
              <a:solidFill>
                <a:schemeClr val="tx1"/>
              </a:solidFill>
              <a:round/>
              <a:headEnd/>
              <a:tailEnd/>
            </a:ln>
            <a:effectLst/>
          </p:spPr>
          <p:txBody>
            <a:bodyPr wrap="none" anchor="ctr"/>
            <a:lstStyle/>
            <a:p>
              <a:r>
                <a:rPr lang="en-US" sz="1000"/>
                <a:t>                              ALK</a:t>
              </a:r>
            </a:p>
          </p:txBody>
        </p:sp>
        <p:sp>
          <p:nvSpPr>
            <p:cNvPr id="32796" name="AutoShape 28"/>
            <p:cNvSpPr>
              <a:spLocks noChangeArrowheads="1"/>
            </p:cNvSpPr>
            <p:nvPr/>
          </p:nvSpPr>
          <p:spPr bwMode="auto">
            <a:xfrm>
              <a:off x="4300538" y="3196630"/>
              <a:ext cx="612775" cy="200025"/>
            </a:xfrm>
            <a:prstGeom prst="roundRect">
              <a:avLst>
                <a:gd name="adj" fmla="val 16667"/>
              </a:avLst>
            </a:prstGeom>
            <a:gradFill rotWithShape="1">
              <a:gsLst>
                <a:gs pos="0">
                  <a:srgbClr val="CC99FF">
                    <a:gamma/>
                    <a:shade val="46275"/>
                    <a:invGamma/>
                  </a:srgbClr>
                </a:gs>
                <a:gs pos="50000">
                  <a:srgbClr val="CC99FF">
                    <a:alpha val="73000"/>
                  </a:srgbClr>
                </a:gs>
                <a:gs pos="100000">
                  <a:srgbClr val="CC99FF">
                    <a:gamma/>
                    <a:shade val="46275"/>
                    <a:invGamma/>
                  </a:srgbClr>
                </a:gs>
              </a:gsLst>
              <a:lin ang="5400000" scaled="1"/>
            </a:gradFill>
            <a:ln w="9525">
              <a:solidFill>
                <a:schemeClr val="tx1"/>
              </a:solidFill>
              <a:round/>
              <a:headEnd/>
              <a:tailEnd/>
            </a:ln>
            <a:effectLst/>
          </p:spPr>
          <p:txBody>
            <a:bodyPr wrap="none" anchor="ctr"/>
            <a:lstStyle/>
            <a:p>
              <a:pPr algn="ctr"/>
              <a:endParaRPr lang="en-US" sz="1000"/>
            </a:p>
          </p:txBody>
        </p:sp>
        <p:grpSp>
          <p:nvGrpSpPr>
            <p:cNvPr id="3" name="Group 29"/>
            <p:cNvGrpSpPr>
              <a:grpSpLocks/>
            </p:cNvGrpSpPr>
            <p:nvPr/>
          </p:nvGrpSpPr>
          <p:grpSpPr bwMode="auto">
            <a:xfrm flipV="1">
              <a:off x="4486275" y="3450630"/>
              <a:ext cx="254000" cy="341312"/>
              <a:chOff x="2472" y="3793"/>
              <a:chExt cx="181" cy="227"/>
            </a:xfrm>
          </p:grpSpPr>
          <p:sp>
            <p:nvSpPr>
              <p:cNvPr id="32798" name="Line 30"/>
              <p:cNvSpPr>
                <a:spLocks noChangeShapeType="1"/>
              </p:cNvSpPr>
              <p:nvPr/>
            </p:nvSpPr>
            <p:spPr bwMode="auto">
              <a:xfrm>
                <a:off x="2563" y="3793"/>
                <a:ext cx="0" cy="181"/>
              </a:xfrm>
              <a:prstGeom prst="line">
                <a:avLst/>
              </a:prstGeom>
              <a:noFill/>
              <a:ln w="28575">
                <a:solidFill>
                  <a:srgbClr val="99CCFF"/>
                </a:solidFill>
                <a:round/>
                <a:headEnd/>
                <a:tailEnd/>
              </a:ln>
              <a:effectLst>
                <a:prstShdw prst="shdw17" dist="17961" dir="2700000">
                  <a:srgbClr val="99CCFF">
                    <a:gamma/>
                    <a:shade val="60000"/>
                    <a:invGamma/>
                  </a:srgbClr>
                </a:prstShdw>
              </a:effectLst>
            </p:spPr>
            <p:txBody>
              <a:bodyPr/>
              <a:lstStyle/>
              <a:p>
                <a:endParaRPr lang="it-IT"/>
              </a:p>
            </p:txBody>
          </p:sp>
          <p:sp>
            <p:nvSpPr>
              <p:cNvPr id="32799" name="Line 31"/>
              <p:cNvSpPr>
                <a:spLocks noChangeShapeType="1"/>
              </p:cNvSpPr>
              <p:nvPr/>
            </p:nvSpPr>
            <p:spPr bwMode="auto">
              <a:xfrm flipV="1">
                <a:off x="2472" y="3968"/>
                <a:ext cx="91" cy="52"/>
              </a:xfrm>
              <a:prstGeom prst="line">
                <a:avLst/>
              </a:prstGeom>
              <a:noFill/>
              <a:ln w="28575">
                <a:solidFill>
                  <a:srgbClr val="99CCFF"/>
                </a:solidFill>
                <a:round/>
                <a:headEnd/>
                <a:tailEnd/>
              </a:ln>
              <a:effectLst>
                <a:prstShdw prst="shdw17" dist="17961" dir="2700000">
                  <a:srgbClr val="99CCFF">
                    <a:gamma/>
                    <a:shade val="60000"/>
                    <a:invGamma/>
                  </a:srgbClr>
                </a:prstShdw>
              </a:effectLst>
            </p:spPr>
            <p:txBody>
              <a:bodyPr/>
              <a:lstStyle/>
              <a:p>
                <a:endParaRPr lang="it-IT"/>
              </a:p>
            </p:txBody>
          </p:sp>
          <p:sp>
            <p:nvSpPr>
              <p:cNvPr id="32800" name="Line 32"/>
              <p:cNvSpPr>
                <a:spLocks noChangeShapeType="1"/>
              </p:cNvSpPr>
              <p:nvPr/>
            </p:nvSpPr>
            <p:spPr bwMode="auto">
              <a:xfrm flipH="1" flipV="1">
                <a:off x="2562" y="3968"/>
                <a:ext cx="91" cy="52"/>
              </a:xfrm>
              <a:prstGeom prst="line">
                <a:avLst/>
              </a:prstGeom>
              <a:noFill/>
              <a:ln w="28575">
                <a:solidFill>
                  <a:srgbClr val="99CCFF"/>
                </a:solidFill>
                <a:round/>
                <a:headEnd/>
                <a:tailEnd/>
              </a:ln>
              <a:effectLst>
                <a:prstShdw prst="shdw17" dist="17961" dir="2700000">
                  <a:srgbClr val="99CCFF">
                    <a:gamma/>
                    <a:shade val="60000"/>
                    <a:invGamma/>
                  </a:srgbClr>
                </a:prstShdw>
              </a:effectLst>
            </p:spPr>
            <p:txBody>
              <a:bodyPr/>
              <a:lstStyle/>
              <a:p>
                <a:endParaRPr lang="it-IT"/>
              </a:p>
            </p:txBody>
          </p:sp>
        </p:grpSp>
        <p:pic>
          <p:nvPicPr>
            <p:cNvPr id="32817" name="Immagine 4" descr="alkprova-172-437deletion.png"/>
            <p:cNvPicPr>
              <a:picLocks noChangeAspect="1"/>
            </p:cNvPicPr>
            <p:nvPr/>
          </p:nvPicPr>
          <p:blipFill>
            <a:blip r:embed="rId2" cstate="print"/>
            <a:srcRect l="11458" r="21875"/>
            <a:stretch>
              <a:fillRect/>
            </a:stretch>
          </p:blipFill>
          <p:spPr bwMode="auto">
            <a:xfrm>
              <a:off x="5765800" y="759817"/>
              <a:ext cx="900113" cy="1103313"/>
            </a:xfrm>
            <a:prstGeom prst="rect">
              <a:avLst/>
            </a:prstGeom>
            <a:noFill/>
            <a:ln w="9525">
              <a:noFill/>
              <a:miter lim="800000"/>
              <a:headEnd/>
              <a:tailEnd/>
            </a:ln>
          </p:spPr>
        </p:pic>
        <p:pic>
          <p:nvPicPr>
            <p:cNvPr id="32818" name="Immagine 1" descr="alkprova-1-311deletion.png"/>
            <p:cNvPicPr>
              <a:picLocks noChangeAspect="1"/>
            </p:cNvPicPr>
            <p:nvPr/>
          </p:nvPicPr>
          <p:blipFill>
            <a:blip r:embed="rId3" cstate="print"/>
            <a:srcRect l="3101" r="12474"/>
            <a:stretch>
              <a:fillRect/>
            </a:stretch>
          </p:blipFill>
          <p:spPr bwMode="auto">
            <a:xfrm>
              <a:off x="4962525" y="578842"/>
              <a:ext cx="877888" cy="1020763"/>
            </a:xfrm>
            <a:prstGeom prst="rect">
              <a:avLst/>
            </a:prstGeom>
            <a:noFill/>
            <a:ln w="9525">
              <a:noFill/>
              <a:miter lim="800000"/>
              <a:headEnd/>
              <a:tailEnd/>
            </a:ln>
          </p:spPr>
        </p:pic>
        <p:pic>
          <p:nvPicPr>
            <p:cNvPr id="32819" name="Immagine 1" descr="alkprova-183-680deletion.png"/>
            <p:cNvPicPr>
              <a:picLocks noChangeAspect="1"/>
            </p:cNvPicPr>
            <p:nvPr/>
          </p:nvPicPr>
          <p:blipFill>
            <a:blip r:embed="rId4" cstate="print"/>
            <a:srcRect l="8565" r="14294"/>
            <a:stretch>
              <a:fillRect/>
            </a:stretch>
          </p:blipFill>
          <p:spPr bwMode="auto">
            <a:xfrm>
              <a:off x="5988050" y="1831380"/>
              <a:ext cx="919163" cy="1092200"/>
            </a:xfrm>
            <a:prstGeom prst="rect">
              <a:avLst/>
            </a:prstGeom>
            <a:noFill/>
            <a:ln w="9525">
              <a:noFill/>
              <a:miter lim="800000"/>
              <a:headEnd/>
              <a:tailEnd/>
            </a:ln>
          </p:spPr>
        </p:pic>
        <p:grpSp>
          <p:nvGrpSpPr>
            <p:cNvPr id="4" name="Group 52"/>
            <p:cNvGrpSpPr>
              <a:grpSpLocks/>
            </p:cNvGrpSpPr>
            <p:nvPr/>
          </p:nvGrpSpPr>
          <p:grpSpPr bwMode="auto">
            <a:xfrm>
              <a:off x="2549525" y="961430"/>
              <a:ext cx="917575" cy="798512"/>
              <a:chOff x="1247" y="0"/>
              <a:chExt cx="1179" cy="1480"/>
            </a:xfrm>
          </p:grpSpPr>
          <p:pic>
            <p:nvPicPr>
              <p:cNvPr id="32821" name="Immagine 1" descr="alkprova-lys210.png"/>
              <p:cNvPicPr>
                <a:picLocks noChangeAspect="1"/>
              </p:cNvPicPr>
              <p:nvPr/>
            </p:nvPicPr>
            <p:blipFill>
              <a:blip r:embed="rId5" cstate="print"/>
              <a:srcRect l="17708" r="13541"/>
              <a:stretch>
                <a:fillRect/>
              </a:stretch>
            </p:blipFill>
            <p:spPr bwMode="auto">
              <a:xfrm>
                <a:off x="1247" y="0"/>
                <a:ext cx="1179" cy="1480"/>
              </a:xfrm>
              <a:prstGeom prst="rect">
                <a:avLst/>
              </a:prstGeom>
              <a:noFill/>
              <a:ln w="9525">
                <a:noFill/>
                <a:miter lim="800000"/>
                <a:headEnd/>
                <a:tailEnd/>
              </a:ln>
            </p:spPr>
          </p:pic>
          <p:sp>
            <p:nvSpPr>
              <p:cNvPr id="32822" name="CasellaDiTesto 2"/>
              <p:cNvSpPr txBox="1">
                <a:spLocks noChangeArrowheads="1"/>
              </p:cNvSpPr>
              <p:nvPr/>
            </p:nvSpPr>
            <p:spPr bwMode="auto">
              <a:xfrm>
                <a:off x="1659" y="483"/>
                <a:ext cx="671" cy="397"/>
              </a:xfrm>
              <a:prstGeom prst="rect">
                <a:avLst/>
              </a:prstGeom>
              <a:noFill/>
              <a:ln w="9525">
                <a:noFill/>
                <a:miter lim="800000"/>
                <a:headEnd/>
                <a:tailEnd/>
              </a:ln>
            </p:spPr>
            <p:txBody>
              <a:bodyPr>
                <a:spAutoFit/>
              </a:bodyPr>
              <a:lstStyle/>
              <a:p>
                <a:r>
                  <a:rPr lang="it-IT" sz="800" b="1">
                    <a:solidFill>
                      <a:srgbClr val="0070C0"/>
                    </a:solidFill>
                  </a:rPr>
                  <a:t>K210</a:t>
                </a:r>
              </a:p>
            </p:txBody>
          </p:sp>
        </p:grpSp>
        <p:pic>
          <p:nvPicPr>
            <p:cNvPr id="32828" name="Immagine 1" descr="alkprova-alk.png"/>
            <p:cNvPicPr>
              <a:picLocks noChangeAspect="1"/>
            </p:cNvPicPr>
            <p:nvPr/>
          </p:nvPicPr>
          <p:blipFill>
            <a:blip r:embed="rId6" cstate="print"/>
            <a:srcRect l="23958" r="20833"/>
            <a:stretch>
              <a:fillRect/>
            </a:stretch>
          </p:blipFill>
          <p:spPr bwMode="auto">
            <a:xfrm>
              <a:off x="2287588" y="1736130"/>
              <a:ext cx="862012" cy="1163637"/>
            </a:xfrm>
            <a:prstGeom prst="rect">
              <a:avLst/>
            </a:prstGeom>
            <a:noFill/>
            <a:ln w="9525">
              <a:noFill/>
              <a:miter lim="800000"/>
              <a:headEnd/>
              <a:tailEnd/>
            </a:ln>
          </p:spPr>
        </p:pic>
        <p:sp>
          <p:nvSpPr>
            <p:cNvPr id="32831" name="AutoShape 63"/>
            <p:cNvSpPr>
              <a:spLocks noChangeArrowheads="1"/>
            </p:cNvSpPr>
            <p:nvPr/>
          </p:nvSpPr>
          <p:spPr bwMode="auto">
            <a:xfrm>
              <a:off x="3209925" y="2318742"/>
              <a:ext cx="457200" cy="222250"/>
            </a:xfrm>
            <a:prstGeom prst="rightArrow">
              <a:avLst>
                <a:gd name="adj1" fmla="val 32194"/>
                <a:gd name="adj2" fmla="val 49190"/>
              </a:avLst>
            </a:prstGeom>
            <a:solidFill>
              <a:schemeClr val="bg1"/>
            </a:solidFill>
            <a:ln w="9525">
              <a:solidFill>
                <a:schemeClr val="tx1"/>
              </a:solidFill>
              <a:miter lim="800000"/>
              <a:headEnd/>
              <a:tailEnd/>
            </a:ln>
            <a:effectLst/>
          </p:spPr>
          <p:txBody>
            <a:bodyPr wrap="none" anchor="ctr"/>
            <a:lstStyle/>
            <a:p>
              <a:endParaRPr lang="it-IT"/>
            </a:p>
          </p:txBody>
        </p:sp>
        <p:sp>
          <p:nvSpPr>
            <p:cNvPr id="32833" name="AutoShape 65"/>
            <p:cNvSpPr>
              <a:spLocks noChangeArrowheads="1"/>
            </p:cNvSpPr>
            <p:nvPr/>
          </p:nvSpPr>
          <p:spPr bwMode="auto">
            <a:xfrm rot="19206264" flipH="1">
              <a:off x="5324475" y="1847255"/>
              <a:ext cx="455613" cy="222250"/>
            </a:xfrm>
            <a:prstGeom prst="rightArrow">
              <a:avLst>
                <a:gd name="adj1" fmla="val 32194"/>
                <a:gd name="adj2" fmla="val 49020"/>
              </a:avLst>
            </a:prstGeom>
            <a:solidFill>
              <a:schemeClr val="bg1"/>
            </a:solidFill>
            <a:ln w="9525">
              <a:solidFill>
                <a:schemeClr val="tx1"/>
              </a:solidFill>
              <a:miter lim="800000"/>
              <a:headEnd/>
              <a:tailEnd/>
            </a:ln>
            <a:effectLst/>
          </p:spPr>
          <p:txBody>
            <a:bodyPr wrap="none" anchor="ctr"/>
            <a:lstStyle/>
            <a:p>
              <a:endParaRPr lang="it-IT"/>
            </a:p>
          </p:txBody>
        </p:sp>
        <p:sp>
          <p:nvSpPr>
            <p:cNvPr id="32838" name="AutoShape 70"/>
            <p:cNvSpPr>
              <a:spLocks noChangeArrowheads="1"/>
            </p:cNvSpPr>
            <p:nvPr/>
          </p:nvSpPr>
          <p:spPr bwMode="auto">
            <a:xfrm flipH="1">
              <a:off x="5491163" y="2318742"/>
              <a:ext cx="457200" cy="222250"/>
            </a:xfrm>
            <a:prstGeom prst="rightArrow">
              <a:avLst>
                <a:gd name="adj1" fmla="val 32194"/>
                <a:gd name="adj2" fmla="val 49190"/>
              </a:avLst>
            </a:prstGeom>
            <a:solidFill>
              <a:schemeClr val="bg1"/>
            </a:solidFill>
            <a:ln w="9525">
              <a:solidFill>
                <a:schemeClr val="tx1"/>
              </a:solidFill>
              <a:miter lim="800000"/>
              <a:headEnd/>
              <a:tailEnd/>
            </a:ln>
            <a:effectLst/>
          </p:spPr>
          <p:txBody>
            <a:bodyPr wrap="none" anchor="ctr"/>
            <a:lstStyle/>
            <a:p>
              <a:endParaRPr lang="it-IT"/>
            </a:p>
          </p:txBody>
        </p:sp>
        <p:sp>
          <p:nvSpPr>
            <p:cNvPr id="32839" name="AutoShape 71"/>
            <p:cNvSpPr>
              <a:spLocks noChangeArrowheads="1"/>
            </p:cNvSpPr>
            <p:nvPr/>
          </p:nvSpPr>
          <p:spPr bwMode="auto">
            <a:xfrm rot="2393736">
              <a:off x="3319463" y="1847255"/>
              <a:ext cx="455612" cy="222250"/>
            </a:xfrm>
            <a:prstGeom prst="rightArrow">
              <a:avLst>
                <a:gd name="adj1" fmla="val 32194"/>
                <a:gd name="adj2" fmla="val 49020"/>
              </a:avLst>
            </a:prstGeom>
            <a:solidFill>
              <a:schemeClr val="bg1"/>
            </a:solidFill>
            <a:ln w="9525">
              <a:solidFill>
                <a:schemeClr val="tx1"/>
              </a:solidFill>
              <a:miter lim="800000"/>
              <a:headEnd/>
              <a:tailEnd/>
            </a:ln>
            <a:effectLst/>
          </p:spPr>
          <p:txBody>
            <a:bodyPr wrap="none" anchor="ctr"/>
            <a:lstStyle/>
            <a:p>
              <a:endParaRPr lang="it-IT"/>
            </a:p>
          </p:txBody>
        </p:sp>
        <p:sp>
          <p:nvSpPr>
            <p:cNvPr id="32841" name="AutoShape 73"/>
            <p:cNvSpPr>
              <a:spLocks noChangeArrowheads="1"/>
            </p:cNvSpPr>
            <p:nvPr/>
          </p:nvSpPr>
          <p:spPr bwMode="auto">
            <a:xfrm rot="4458820">
              <a:off x="3815557" y="1722635"/>
              <a:ext cx="444500" cy="227013"/>
            </a:xfrm>
            <a:prstGeom prst="rightArrow">
              <a:avLst>
                <a:gd name="adj1" fmla="val 32194"/>
                <a:gd name="adj2" fmla="val 46821"/>
              </a:avLst>
            </a:prstGeom>
            <a:solidFill>
              <a:schemeClr val="bg1"/>
            </a:solidFill>
            <a:ln w="9525">
              <a:solidFill>
                <a:schemeClr val="tx1"/>
              </a:solidFill>
              <a:miter lim="800000"/>
              <a:headEnd/>
              <a:tailEnd/>
            </a:ln>
            <a:effectLst/>
          </p:spPr>
          <p:txBody>
            <a:bodyPr wrap="none" anchor="ctr"/>
            <a:lstStyle/>
            <a:p>
              <a:endParaRPr lang="it-IT"/>
            </a:p>
          </p:txBody>
        </p:sp>
        <p:sp>
          <p:nvSpPr>
            <p:cNvPr id="32842" name="AutoShape 74"/>
            <p:cNvSpPr>
              <a:spLocks noChangeArrowheads="1"/>
            </p:cNvSpPr>
            <p:nvPr/>
          </p:nvSpPr>
          <p:spPr bwMode="auto">
            <a:xfrm rot="17141180" flipH="1">
              <a:off x="4919663" y="1721842"/>
              <a:ext cx="444500" cy="228600"/>
            </a:xfrm>
            <a:prstGeom prst="rightArrow">
              <a:avLst>
                <a:gd name="adj1" fmla="val 32194"/>
                <a:gd name="adj2" fmla="val 46496"/>
              </a:avLst>
            </a:prstGeom>
            <a:solidFill>
              <a:schemeClr val="bg1"/>
            </a:solidFill>
            <a:ln w="9525">
              <a:solidFill>
                <a:schemeClr val="tx1"/>
              </a:solidFill>
              <a:miter lim="800000"/>
              <a:headEnd/>
              <a:tailEnd/>
            </a:ln>
            <a:effectLst/>
          </p:spPr>
          <p:txBody>
            <a:bodyPr wrap="none" anchor="ctr"/>
            <a:lstStyle/>
            <a:p>
              <a:endParaRPr lang="it-IT"/>
            </a:p>
          </p:txBody>
        </p:sp>
        <p:sp>
          <p:nvSpPr>
            <p:cNvPr id="32845" name="AutoShape 77"/>
            <p:cNvSpPr>
              <a:spLocks noChangeArrowheads="1"/>
            </p:cNvSpPr>
            <p:nvPr/>
          </p:nvSpPr>
          <p:spPr bwMode="auto">
            <a:xfrm rot="16216344" flipH="1">
              <a:off x="4368800" y="1682155"/>
              <a:ext cx="444500" cy="228600"/>
            </a:xfrm>
            <a:prstGeom prst="rightArrow">
              <a:avLst>
                <a:gd name="adj1" fmla="val 32194"/>
                <a:gd name="adj2" fmla="val 46496"/>
              </a:avLst>
            </a:prstGeom>
            <a:solidFill>
              <a:schemeClr val="bg1"/>
            </a:solidFill>
            <a:ln w="9525">
              <a:solidFill>
                <a:schemeClr val="tx1"/>
              </a:solidFill>
              <a:miter lim="800000"/>
              <a:headEnd/>
              <a:tailEnd/>
            </a:ln>
            <a:effectLst/>
          </p:spPr>
          <p:txBody>
            <a:bodyPr wrap="none" anchor="ctr"/>
            <a:lstStyle/>
            <a:p>
              <a:endParaRPr lang="it-IT"/>
            </a:p>
          </p:txBody>
        </p:sp>
        <p:sp>
          <p:nvSpPr>
            <p:cNvPr id="32846" name="AutoShape 78"/>
            <p:cNvSpPr>
              <a:spLocks noChangeArrowheads="1"/>
            </p:cNvSpPr>
            <p:nvPr/>
          </p:nvSpPr>
          <p:spPr bwMode="auto">
            <a:xfrm rot="16216344" flipH="1">
              <a:off x="4399757" y="2783085"/>
              <a:ext cx="368300" cy="227013"/>
            </a:xfrm>
            <a:prstGeom prst="rightArrow">
              <a:avLst>
                <a:gd name="adj1" fmla="val 32194"/>
                <a:gd name="adj2" fmla="val 38794"/>
              </a:avLst>
            </a:prstGeom>
            <a:solidFill>
              <a:schemeClr val="bg1"/>
            </a:solidFill>
            <a:ln w="9525">
              <a:solidFill>
                <a:schemeClr val="tx1"/>
              </a:solidFill>
              <a:miter lim="800000"/>
              <a:headEnd/>
              <a:tailEnd/>
            </a:ln>
            <a:effectLst/>
          </p:spPr>
          <p:txBody>
            <a:bodyPr wrap="none" anchor="ctr"/>
            <a:lstStyle/>
            <a:p>
              <a:endParaRPr lang="it-IT"/>
            </a:p>
          </p:txBody>
        </p:sp>
        <p:pic>
          <p:nvPicPr>
            <p:cNvPr id="32815" name="Immagine 1" descr="alkprova-1-171deletion.png"/>
            <p:cNvPicPr>
              <a:picLocks noChangeAspect="1"/>
            </p:cNvPicPr>
            <p:nvPr/>
          </p:nvPicPr>
          <p:blipFill>
            <a:blip r:embed="rId7" cstate="print"/>
            <a:srcRect l="17708" r="21875"/>
            <a:stretch>
              <a:fillRect/>
            </a:stretch>
          </p:blipFill>
          <p:spPr bwMode="auto">
            <a:xfrm>
              <a:off x="3471863" y="585192"/>
              <a:ext cx="790575" cy="968375"/>
            </a:xfrm>
            <a:prstGeom prst="rect">
              <a:avLst/>
            </a:prstGeom>
            <a:noFill/>
            <a:ln w="9525">
              <a:noFill/>
              <a:miter lim="800000"/>
              <a:headEnd/>
              <a:tailEnd/>
            </a:ln>
          </p:spPr>
        </p:pic>
        <p:pic>
          <p:nvPicPr>
            <p:cNvPr id="32816" name="Immagine 1" descr="alkprova-438-680deletion.png"/>
            <p:cNvPicPr>
              <a:picLocks noChangeAspect="1"/>
            </p:cNvPicPr>
            <p:nvPr/>
          </p:nvPicPr>
          <p:blipFill>
            <a:blip r:embed="rId8" cstate="print"/>
            <a:srcRect l="11458" r="17708"/>
            <a:stretch>
              <a:fillRect/>
            </a:stretch>
          </p:blipFill>
          <p:spPr bwMode="auto">
            <a:xfrm>
              <a:off x="4148138" y="548680"/>
              <a:ext cx="877887" cy="1009650"/>
            </a:xfrm>
            <a:prstGeom prst="rect">
              <a:avLst/>
            </a:prstGeom>
            <a:noFill/>
            <a:ln w="9525">
              <a:noFill/>
              <a:miter lim="800000"/>
              <a:headEnd/>
              <a:tailEnd/>
            </a:ln>
          </p:spPr>
        </p:pic>
      </p:grpSp>
      <p:sp>
        <p:nvSpPr>
          <p:cNvPr id="32853" name="Line 85"/>
          <p:cNvSpPr>
            <a:spLocks noChangeShapeType="1"/>
          </p:cNvSpPr>
          <p:nvPr/>
        </p:nvSpPr>
        <p:spPr bwMode="auto">
          <a:xfrm>
            <a:off x="1949450" y="4026892"/>
            <a:ext cx="0" cy="850900"/>
          </a:xfrm>
          <a:prstGeom prst="line">
            <a:avLst/>
          </a:prstGeom>
          <a:noFill/>
          <a:ln w="28575">
            <a:solidFill>
              <a:schemeClr val="bg2"/>
            </a:solidFill>
            <a:round/>
            <a:headEnd/>
            <a:tailEnd/>
          </a:ln>
          <a:effectLst/>
        </p:spPr>
        <p:txBody>
          <a:bodyPr/>
          <a:lstStyle/>
          <a:p>
            <a:endParaRPr lang="it-IT"/>
          </a:p>
        </p:txBody>
      </p:sp>
      <p:sp>
        <p:nvSpPr>
          <p:cNvPr id="32854" name="Line 86"/>
          <p:cNvSpPr>
            <a:spLocks noChangeShapeType="1"/>
          </p:cNvSpPr>
          <p:nvPr/>
        </p:nvSpPr>
        <p:spPr bwMode="auto">
          <a:xfrm>
            <a:off x="1949450" y="5195292"/>
            <a:ext cx="0" cy="850900"/>
          </a:xfrm>
          <a:prstGeom prst="line">
            <a:avLst/>
          </a:prstGeom>
          <a:noFill/>
          <a:ln w="28575">
            <a:solidFill>
              <a:srgbClr val="00CC00"/>
            </a:solidFill>
            <a:round/>
            <a:headEnd/>
            <a:tailEnd/>
          </a:ln>
          <a:effectLst/>
        </p:spPr>
        <p:txBody>
          <a:bodyPr/>
          <a:lstStyle/>
          <a:p>
            <a:endParaRPr lang="it-IT"/>
          </a:p>
        </p:txBody>
      </p:sp>
      <p:sp>
        <p:nvSpPr>
          <p:cNvPr id="32855" name="Text Box 87"/>
          <p:cNvSpPr txBox="1">
            <a:spLocks noChangeArrowheads="1"/>
          </p:cNvSpPr>
          <p:nvPr/>
        </p:nvSpPr>
        <p:spPr bwMode="auto">
          <a:xfrm>
            <a:off x="638175" y="4045942"/>
            <a:ext cx="1306513" cy="254000"/>
          </a:xfrm>
          <a:prstGeom prst="rect">
            <a:avLst/>
          </a:prstGeom>
          <a:solidFill>
            <a:srgbClr val="9966FF"/>
          </a:solidFill>
          <a:ln w="9525">
            <a:solidFill>
              <a:srgbClr val="9966FF"/>
            </a:solidFill>
            <a:miter lim="800000"/>
            <a:headEnd/>
            <a:tailEnd/>
          </a:ln>
          <a:effectLst/>
        </p:spPr>
        <p:txBody>
          <a:bodyPr wrap="none">
            <a:spAutoFit/>
          </a:bodyPr>
          <a:lstStyle/>
          <a:p>
            <a:r>
              <a:rPr lang="it-IT" sz="1000" b="1">
                <a:solidFill>
                  <a:schemeClr val="bg1"/>
                </a:solidFill>
                <a:latin typeface="Arial Rounded MT Bold" pitchFamily="34" charset="0"/>
              </a:rPr>
              <a:t>KINASE ACTIVITY</a:t>
            </a:r>
          </a:p>
        </p:txBody>
      </p:sp>
      <p:sp>
        <p:nvSpPr>
          <p:cNvPr id="32856" name="Text Box 88"/>
          <p:cNvSpPr txBox="1">
            <a:spLocks noChangeArrowheads="1"/>
          </p:cNvSpPr>
          <p:nvPr/>
        </p:nvSpPr>
        <p:spPr bwMode="auto">
          <a:xfrm>
            <a:off x="752475" y="5214342"/>
            <a:ext cx="1201738" cy="254000"/>
          </a:xfrm>
          <a:prstGeom prst="rect">
            <a:avLst/>
          </a:prstGeom>
          <a:solidFill>
            <a:srgbClr val="00CC00"/>
          </a:solidFill>
          <a:ln w="9525">
            <a:solidFill>
              <a:srgbClr val="00CC00"/>
            </a:solidFill>
            <a:miter lim="800000"/>
            <a:headEnd/>
            <a:tailEnd/>
          </a:ln>
          <a:effectLst/>
        </p:spPr>
        <p:txBody>
          <a:bodyPr wrap="none">
            <a:spAutoFit/>
          </a:bodyPr>
          <a:lstStyle/>
          <a:p>
            <a:r>
              <a:rPr lang="it-IT" sz="1000" b="1">
                <a:solidFill>
                  <a:schemeClr val="bg1"/>
                </a:solidFill>
                <a:latin typeface="Arial Rounded MT Bold" pitchFamily="34" charset="0"/>
              </a:rPr>
              <a:t>HSP90 BINDING</a:t>
            </a:r>
          </a:p>
        </p:txBody>
      </p:sp>
      <p:sp>
        <p:nvSpPr>
          <p:cNvPr id="32859" name="Oval 91"/>
          <p:cNvSpPr>
            <a:spLocks noChangeArrowheads="1"/>
          </p:cNvSpPr>
          <p:nvPr/>
        </p:nvSpPr>
        <p:spPr bwMode="auto">
          <a:xfrm>
            <a:off x="2276475" y="5487392"/>
            <a:ext cx="123825" cy="114300"/>
          </a:xfrm>
          <a:prstGeom prst="ellipse">
            <a:avLst/>
          </a:prstGeom>
          <a:solidFill>
            <a:srgbClr val="00CC00"/>
          </a:solidFill>
          <a:ln w="9525">
            <a:noFill/>
            <a:round/>
            <a:headEnd/>
            <a:tailEnd/>
          </a:ln>
          <a:effectLst/>
        </p:spPr>
        <p:txBody>
          <a:bodyPr wrap="none" anchor="ctr"/>
          <a:lstStyle/>
          <a:p>
            <a:endParaRPr lang="it-IT"/>
          </a:p>
        </p:txBody>
      </p:sp>
      <p:sp>
        <p:nvSpPr>
          <p:cNvPr id="32860" name="Oval 92"/>
          <p:cNvSpPr>
            <a:spLocks noChangeArrowheads="1"/>
          </p:cNvSpPr>
          <p:nvPr/>
        </p:nvSpPr>
        <p:spPr bwMode="auto">
          <a:xfrm>
            <a:off x="2273300" y="5731867"/>
            <a:ext cx="123825" cy="114300"/>
          </a:xfrm>
          <a:prstGeom prst="ellipse">
            <a:avLst/>
          </a:prstGeom>
          <a:solidFill>
            <a:schemeClr val="accent1"/>
          </a:solidFill>
          <a:ln w="9525">
            <a:noFill/>
            <a:round/>
            <a:headEnd/>
            <a:tailEnd/>
          </a:ln>
          <a:effectLst/>
        </p:spPr>
        <p:txBody>
          <a:bodyPr wrap="none" anchor="ctr"/>
          <a:lstStyle/>
          <a:p>
            <a:endParaRPr lang="it-IT"/>
          </a:p>
        </p:txBody>
      </p:sp>
      <p:sp>
        <p:nvSpPr>
          <p:cNvPr id="32861" name="Oval 93"/>
          <p:cNvSpPr>
            <a:spLocks noChangeArrowheads="1"/>
          </p:cNvSpPr>
          <p:nvPr/>
        </p:nvSpPr>
        <p:spPr bwMode="auto">
          <a:xfrm>
            <a:off x="2273300" y="5989042"/>
            <a:ext cx="123825" cy="114300"/>
          </a:xfrm>
          <a:prstGeom prst="ellipse">
            <a:avLst/>
          </a:prstGeom>
          <a:solidFill>
            <a:schemeClr val="accent2"/>
          </a:solidFill>
          <a:ln w="9525">
            <a:noFill/>
            <a:round/>
            <a:headEnd/>
            <a:tailEnd/>
          </a:ln>
          <a:effectLst/>
        </p:spPr>
        <p:txBody>
          <a:bodyPr wrap="none" anchor="ctr"/>
          <a:lstStyle/>
          <a:p>
            <a:endParaRPr lang="it-IT"/>
          </a:p>
        </p:txBody>
      </p:sp>
      <p:sp>
        <p:nvSpPr>
          <p:cNvPr id="32862" name="Oval 94"/>
          <p:cNvSpPr>
            <a:spLocks noChangeArrowheads="1"/>
          </p:cNvSpPr>
          <p:nvPr/>
        </p:nvSpPr>
        <p:spPr bwMode="auto">
          <a:xfrm>
            <a:off x="2273300" y="5227042"/>
            <a:ext cx="123825" cy="114300"/>
          </a:xfrm>
          <a:prstGeom prst="ellipse">
            <a:avLst/>
          </a:prstGeom>
          <a:solidFill>
            <a:schemeClr val="hlink"/>
          </a:solidFill>
          <a:ln w="9525">
            <a:noFill/>
            <a:round/>
            <a:headEnd/>
            <a:tailEnd/>
          </a:ln>
          <a:effectLst/>
        </p:spPr>
        <p:txBody>
          <a:bodyPr wrap="none" anchor="ctr"/>
          <a:lstStyle/>
          <a:p>
            <a:endParaRPr lang="it-IT"/>
          </a:p>
        </p:txBody>
      </p:sp>
      <p:sp>
        <p:nvSpPr>
          <p:cNvPr id="32867" name="Rectangle 99"/>
          <p:cNvSpPr>
            <a:spLocks noChangeArrowheads="1"/>
          </p:cNvSpPr>
          <p:nvPr/>
        </p:nvSpPr>
        <p:spPr bwMode="auto">
          <a:xfrm>
            <a:off x="2228850" y="5182592"/>
            <a:ext cx="209550" cy="981075"/>
          </a:xfrm>
          <a:prstGeom prst="rect">
            <a:avLst/>
          </a:prstGeom>
          <a:noFill/>
          <a:ln w="9525">
            <a:solidFill>
              <a:schemeClr val="tx1"/>
            </a:solidFill>
            <a:miter lim="800000"/>
            <a:headEnd/>
            <a:tailEnd/>
          </a:ln>
          <a:effectLst/>
        </p:spPr>
        <p:txBody>
          <a:bodyPr wrap="none" anchor="ctr"/>
          <a:lstStyle/>
          <a:p>
            <a:endParaRPr lang="it-IT"/>
          </a:p>
        </p:txBody>
      </p:sp>
      <p:sp>
        <p:nvSpPr>
          <p:cNvPr id="32868" name="Oval 100"/>
          <p:cNvSpPr>
            <a:spLocks noChangeArrowheads="1"/>
          </p:cNvSpPr>
          <p:nvPr/>
        </p:nvSpPr>
        <p:spPr bwMode="auto">
          <a:xfrm>
            <a:off x="2273300" y="4303117"/>
            <a:ext cx="123825" cy="114300"/>
          </a:xfrm>
          <a:prstGeom prst="ellipse">
            <a:avLst/>
          </a:prstGeom>
          <a:solidFill>
            <a:srgbClr val="00CC00"/>
          </a:solidFill>
          <a:ln w="9525">
            <a:noFill/>
            <a:round/>
            <a:headEnd/>
            <a:tailEnd/>
          </a:ln>
          <a:effectLst/>
        </p:spPr>
        <p:txBody>
          <a:bodyPr wrap="none" anchor="ctr"/>
          <a:lstStyle/>
          <a:p>
            <a:endParaRPr lang="it-IT"/>
          </a:p>
        </p:txBody>
      </p:sp>
      <p:sp>
        <p:nvSpPr>
          <p:cNvPr id="32869" name="Oval 101"/>
          <p:cNvSpPr>
            <a:spLocks noChangeArrowheads="1"/>
          </p:cNvSpPr>
          <p:nvPr/>
        </p:nvSpPr>
        <p:spPr bwMode="auto">
          <a:xfrm>
            <a:off x="2270125" y="4547592"/>
            <a:ext cx="123825" cy="114300"/>
          </a:xfrm>
          <a:prstGeom prst="ellipse">
            <a:avLst/>
          </a:prstGeom>
          <a:solidFill>
            <a:schemeClr val="accent1"/>
          </a:solidFill>
          <a:ln w="9525">
            <a:noFill/>
            <a:round/>
            <a:headEnd/>
            <a:tailEnd/>
          </a:ln>
          <a:effectLst/>
        </p:spPr>
        <p:txBody>
          <a:bodyPr wrap="none" anchor="ctr"/>
          <a:lstStyle/>
          <a:p>
            <a:endParaRPr lang="it-IT"/>
          </a:p>
        </p:txBody>
      </p:sp>
      <p:sp>
        <p:nvSpPr>
          <p:cNvPr id="32870" name="Oval 102"/>
          <p:cNvSpPr>
            <a:spLocks noChangeArrowheads="1"/>
          </p:cNvSpPr>
          <p:nvPr/>
        </p:nvSpPr>
        <p:spPr bwMode="auto">
          <a:xfrm>
            <a:off x="2270125" y="4804767"/>
            <a:ext cx="123825" cy="114300"/>
          </a:xfrm>
          <a:prstGeom prst="ellipse">
            <a:avLst/>
          </a:prstGeom>
          <a:solidFill>
            <a:schemeClr val="accent2"/>
          </a:solidFill>
          <a:ln w="9525">
            <a:noFill/>
            <a:round/>
            <a:headEnd/>
            <a:tailEnd/>
          </a:ln>
          <a:effectLst/>
        </p:spPr>
        <p:txBody>
          <a:bodyPr wrap="none" anchor="ctr"/>
          <a:lstStyle/>
          <a:p>
            <a:endParaRPr lang="it-IT"/>
          </a:p>
        </p:txBody>
      </p:sp>
      <p:sp>
        <p:nvSpPr>
          <p:cNvPr id="32871" name="Oval 103"/>
          <p:cNvSpPr>
            <a:spLocks noChangeArrowheads="1"/>
          </p:cNvSpPr>
          <p:nvPr/>
        </p:nvSpPr>
        <p:spPr bwMode="auto">
          <a:xfrm>
            <a:off x="2270125" y="4042767"/>
            <a:ext cx="123825" cy="114300"/>
          </a:xfrm>
          <a:prstGeom prst="ellipse">
            <a:avLst/>
          </a:prstGeom>
          <a:solidFill>
            <a:schemeClr val="hlink"/>
          </a:solidFill>
          <a:ln w="9525">
            <a:noFill/>
            <a:round/>
            <a:headEnd/>
            <a:tailEnd/>
          </a:ln>
          <a:effectLst/>
        </p:spPr>
        <p:txBody>
          <a:bodyPr wrap="none" anchor="ctr"/>
          <a:lstStyle/>
          <a:p>
            <a:endParaRPr lang="it-IT"/>
          </a:p>
        </p:txBody>
      </p:sp>
      <p:sp>
        <p:nvSpPr>
          <p:cNvPr id="32872" name="Rectangle 104"/>
          <p:cNvSpPr>
            <a:spLocks noChangeArrowheads="1"/>
          </p:cNvSpPr>
          <p:nvPr/>
        </p:nvSpPr>
        <p:spPr bwMode="auto">
          <a:xfrm>
            <a:off x="2225675" y="3998317"/>
            <a:ext cx="209550" cy="981075"/>
          </a:xfrm>
          <a:prstGeom prst="rect">
            <a:avLst/>
          </a:prstGeom>
          <a:noFill/>
          <a:ln w="9525">
            <a:solidFill>
              <a:schemeClr val="tx1"/>
            </a:solidFill>
            <a:miter lim="800000"/>
            <a:headEnd/>
            <a:tailEnd/>
          </a:ln>
          <a:effectLst/>
        </p:spPr>
        <p:txBody>
          <a:bodyPr wrap="none" anchor="ctr"/>
          <a:lstStyle/>
          <a:p>
            <a:endParaRPr lang="it-IT"/>
          </a:p>
        </p:txBody>
      </p:sp>
      <p:grpSp>
        <p:nvGrpSpPr>
          <p:cNvPr id="56" name="Gruppo 55"/>
          <p:cNvGrpSpPr/>
          <p:nvPr/>
        </p:nvGrpSpPr>
        <p:grpSpPr>
          <a:xfrm>
            <a:off x="179388" y="6167045"/>
            <a:ext cx="8713092" cy="646331"/>
            <a:chOff x="179388" y="6167045"/>
            <a:chExt cx="8713092" cy="646331"/>
          </a:xfrm>
        </p:grpSpPr>
        <p:sp>
          <p:nvSpPr>
            <p:cNvPr id="57"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58" name="Text Box 7"/>
            <p:cNvSpPr txBox="1">
              <a:spLocks noChangeArrowheads="1"/>
            </p:cNvSpPr>
            <p:nvPr/>
          </p:nvSpPr>
          <p:spPr bwMode="auto">
            <a:xfrm>
              <a:off x="6877120" y="6167045"/>
              <a:ext cx="2015360" cy="646331"/>
            </a:xfrm>
            <a:prstGeom prst="rect">
              <a:avLst/>
            </a:prstGeom>
            <a:noFill/>
            <a:ln w="9525">
              <a:noFill/>
              <a:miter lim="800000"/>
              <a:headEnd/>
              <a:tailEnd/>
            </a:ln>
            <a:effectLst/>
          </p:spPr>
          <p:txBody>
            <a:bodyPr wrap="none">
              <a:spAutoFit/>
            </a:bodyPr>
            <a:lstStyle/>
            <a:p>
              <a:pPr algn="ctr"/>
              <a:r>
                <a:rPr lang="it-IT" dirty="0"/>
                <a:t>Federica </a:t>
              </a:r>
              <a:r>
                <a:rPr lang="it-IT" dirty="0" err="1"/>
                <a:t>Lovisa</a:t>
              </a:r>
              <a:r>
                <a:rPr lang="it-IT" dirty="0"/>
                <a:t> and</a:t>
              </a:r>
            </a:p>
            <a:p>
              <a:pPr algn="ctr"/>
              <a:r>
                <a:rPr lang="it-IT" dirty="0"/>
                <a:t>Paolo </a:t>
              </a:r>
              <a:r>
                <a:rPr lang="it-IT" dirty="0" err="1"/>
                <a:t>Bonvini</a:t>
              </a:r>
              <a:endParaRPr lang="it-IT" dirty="0"/>
            </a:p>
          </p:txBody>
        </p:sp>
        <p:sp>
          <p:nvSpPr>
            <p:cNvPr id="59"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pSp>
      <p:grpSp>
        <p:nvGrpSpPr>
          <p:cNvPr id="67" name="Gruppo 66"/>
          <p:cNvGrpSpPr/>
          <p:nvPr/>
        </p:nvGrpSpPr>
        <p:grpSpPr>
          <a:xfrm>
            <a:off x="4743450" y="0"/>
            <a:ext cx="4400550" cy="3662362"/>
            <a:chOff x="0" y="2060848"/>
            <a:chExt cx="4400550" cy="3662362"/>
          </a:xfrm>
        </p:grpSpPr>
        <p:pic>
          <p:nvPicPr>
            <p:cNvPr id="60" name="Picture 19"/>
            <p:cNvPicPr>
              <a:picLocks noChangeAspect="1" noChangeArrowheads="1"/>
            </p:cNvPicPr>
            <p:nvPr/>
          </p:nvPicPr>
          <p:blipFill>
            <a:blip r:embed="rId9" cstate="print"/>
            <a:srcRect/>
            <a:stretch>
              <a:fillRect/>
            </a:stretch>
          </p:blipFill>
          <p:spPr bwMode="auto">
            <a:xfrm>
              <a:off x="414338" y="2198960"/>
              <a:ext cx="2200275" cy="1495425"/>
            </a:xfrm>
            <a:prstGeom prst="rect">
              <a:avLst/>
            </a:prstGeom>
            <a:noFill/>
            <a:ln w="9525">
              <a:noFill/>
              <a:miter lim="800000"/>
              <a:headEnd/>
              <a:tailEnd/>
            </a:ln>
            <a:effectLst/>
          </p:spPr>
        </p:pic>
        <p:pic>
          <p:nvPicPr>
            <p:cNvPr id="61" name="Picture 20"/>
            <p:cNvPicPr>
              <a:picLocks noChangeAspect="1" noChangeArrowheads="1"/>
            </p:cNvPicPr>
            <p:nvPr/>
          </p:nvPicPr>
          <p:blipFill>
            <a:blip r:embed="rId10" cstate="print"/>
            <a:srcRect/>
            <a:stretch>
              <a:fillRect/>
            </a:stretch>
          </p:blipFill>
          <p:spPr bwMode="auto">
            <a:xfrm>
              <a:off x="1971675" y="3432448"/>
              <a:ext cx="2428875" cy="1323975"/>
            </a:xfrm>
            <a:prstGeom prst="rect">
              <a:avLst/>
            </a:prstGeom>
            <a:noFill/>
            <a:ln w="9525">
              <a:noFill/>
              <a:miter lim="800000"/>
              <a:headEnd/>
              <a:tailEnd/>
            </a:ln>
            <a:effectLst/>
          </p:spPr>
        </p:pic>
        <p:sp>
          <p:nvSpPr>
            <p:cNvPr id="62" name="Text Box 21"/>
            <p:cNvSpPr txBox="1">
              <a:spLocks noChangeArrowheads="1"/>
            </p:cNvSpPr>
            <p:nvPr/>
          </p:nvSpPr>
          <p:spPr bwMode="auto">
            <a:xfrm>
              <a:off x="100013" y="4837385"/>
              <a:ext cx="4271962" cy="885825"/>
            </a:xfrm>
            <a:prstGeom prst="rect">
              <a:avLst/>
            </a:prstGeom>
            <a:noFill/>
            <a:ln w="9525">
              <a:noFill/>
              <a:miter lim="800000"/>
              <a:headEnd/>
              <a:tailEnd/>
            </a:ln>
            <a:effectLst/>
          </p:spPr>
          <p:txBody>
            <a:bodyPr>
              <a:spAutoFit/>
            </a:bodyPr>
            <a:lstStyle/>
            <a:p>
              <a:pPr algn="just"/>
              <a:r>
                <a:rPr lang="it-IT" sz="1300" b="1" u="sng">
                  <a:solidFill>
                    <a:srgbClr val="009999"/>
                  </a:solidFill>
                </a:rPr>
                <a:t>First evidence of kinase-dead K210A NPM-ALK </a:t>
              </a:r>
              <a:r>
                <a:rPr lang="it-IT" sz="1300" b="1" u="sng">
                  <a:solidFill>
                    <a:schemeClr val="tx2"/>
                  </a:solidFill>
                </a:rPr>
                <a:t>(A)</a:t>
              </a:r>
              <a:r>
                <a:rPr lang="it-IT" sz="1300" b="1" u="sng">
                  <a:solidFill>
                    <a:srgbClr val="009999"/>
                  </a:solidFill>
                </a:rPr>
                <a:t> sensitivity to 17-AAG </a:t>
              </a:r>
              <a:r>
                <a:rPr lang="it-IT" sz="1300" b="1" u="sng">
                  <a:solidFill>
                    <a:schemeClr val="tx2"/>
                  </a:solidFill>
                </a:rPr>
                <a:t>(B)</a:t>
              </a:r>
              <a:r>
                <a:rPr lang="it-IT" sz="1300" b="1" u="sng">
                  <a:solidFill>
                    <a:srgbClr val="009999"/>
                  </a:solidFill>
                </a:rPr>
                <a:t>.</a:t>
              </a:r>
              <a:r>
                <a:rPr lang="it-IT" sz="1300" b="1">
                  <a:solidFill>
                    <a:srgbClr val="009999"/>
                  </a:solidFill>
                </a:rPr>
                <a:t> Indirect evidence of stronger affinity</a:t>
              </a:r>
              <a:r>
                <a:rPr lang="it-IT" sz="1300"/>
                <a:t> </a:t>
              </a:r>
              <a:r>
                <a:rPr lang="it-IT" sz="1300" b="1">
                  <a:solidFill>
                    <a:srgbClr val="009999"/>
                  </a:solidFill>
                </a:rPr>
                <a:t>of</a:t>
              </a:r>
              <a:r>
                <a:rPr lang="it-IT" sz="1300"/>
                <a:t> </a:t>
              </a:r>
              <a:r>
                <a:rPr lang="it-IT" sz="1300" b="1">
                  <a:solidFill>
                    <a:srgbClr val="009999"/>
                  </a:solidFill>
                </a:rPr>
                <a:t>K210A NPM-ALK for Hsp90 compared to wild type NPM-ALK kinase.</a:t>
              </a:r>
            </a:p>
          </p:txBody>
        </p:sp>
        <p:sp>
          <p:nvSpPr>
            <p:cNvPr id="63" name="Text Box 22"/>
            <p:cNvSpPr txBox="1">
              <a:spLocks noChangeArrowheads="1"/>
            </p:cNvSpPr>
            <p:nvPr/>
          </p:nvSpPr>
          <p:spPr bwMode="auto">
            <a:xfrm>
              <a:off x="0" y="2060848"/>
              <a:ext cx="330200" cy="336550"/>
            </a:xfrm>
            <a:prstGeom prst="rect">
              <a:avLst/>
            </a:prstGeom>
            <a:noFill/>
            <a:ln w="9525">
              <a:noFill/>
              <a:miter lim="800000"/>
              <a:headEnd/>
              <a:tailEnd/>
            </a:ln>
            <a:effectLst/>
          </p:spPr>
          <p:txBody>
            <a:bodyPr wrap="none">
              <a:spAutoFit/>
            </a:bodyPr>
            <a:lstStyle/>
            <a:p>
              <a:r>
                <a:rPr lang="it-IT" sz="1600" b="1">
                  <a:solidFill>
                    <a:schemeClr val="tx2"/>
                  </a:solidFill>
                </a:rPr>
                <a:t>A</a:t>
              </a:r>
            </a:p>
          </p:txBody>
        </p:sp>
        <p:sp>
          <p:nvSpPr>
            <p:cNvPr id="64" name="Text Box 23"/>
            <p:cNvSpPr txBox="1">
              <a:spLocks noChangeArrowheads="1"/>
            </p:cNvSpPr>
            <p:nvPr/>
          </p:nvSpPr>
          <p:spPr bwMode="auto">
            <a:xfrm>
              <a:off x="1601788" y="3776935"/>
              <a:ext cx="349250" cy="336550"/>
            </a:xfrm>
            <a:prstGeom prst="rect">
              <a:avLst/>
            </a:prstGeom>
            <a:noFill/>
            <a:ln w="9525">
              <a:noFill/>
              <a:miter lim="800000"/>
              <a:headEnd/>
              <a:tailEnd/>
            </a:ln>
            <a:effectLst/>
          </p:spPr>
          <p:txBody>
            <a:bodyPr>
              <a:spAutoFit/>
            </a:bodyPr>
            <a:lstStyle/>
            <a:p>
              <a:r>
                <a:rPr lang="it-IT" sz="1600" b="1">
                  <a:solidFill>
                    <a:schemeClr val="tx2"/>
                  </a:solidFill>
                </a:rPr>
                <a:t>B</a:t>
              </a:r>
            </a:p>
          </p:txBody>
        </p:sp>
        <p:sp>
          <p:nvSpPr>
            <p:cNvPr id="65" name="Rectangle 35"/>
            <p:cNvSpPr>
              <a:spLocks noChangeArrowheads="1"/>
            </p:cNvSpPr>
            <p:nvPr/>
          </p:nvSpPr>
          <p:spPr bwMode="auto">
            <a:xfrm>
              <a:off x="1966913" y="3967435"/>
              <a:ext cx="1976437" cy="465138"/>
            </a:xfrm>
            <a:prstGeom prst="rect">
              <a:avLst/>
            </a:prstGeom>
            <a:noFill/>
            <a:ln w="28575">
              <a:solidFill>
                <a:srgbClr val="009999"/>
              </a:solidFill>
              <a:miter lim="800000"/>
              <a:headEnd/>
              <a:tailEnd/>
            </a:ln>
            <a:effectLst/>
          </p:spPr>
          <p:txBody>
            <a:bodyPr wrap="none" anchor="ctr"/>
            <a:lstStyle/>
            <a:p>
              <a:endParaRPr lang="it-IT"/>
            </a:p>
          </p:txBody>
        </p:sp>
        <p:sp>
          <p:nvSpPr>
            <p:cNvPr id="66" name="Rectangle 36"/>
            <p:cNvSpPr>
              <a:spLocks noChangeArrowheads="1"/>
            </p:cNvSpPr>
            <p:nvPr/>
          </p:nvSpPr>
          <p:spPr bwMode="auto">
            <a:xfrm>
              <a:off x="1385888" y="2819673"/>
              <a:ext cx="514350" cy="612775"/>
            </a:xfrm>
            <a:prstGeom prst="rect">
              <a:avLst/>
            </a:prstGeom>
            <a:noFill/>
            <a:ln w="28575">
              <a:solidFill>
                <a:srgbClr val="009999"/>
              </a:solidFill>
              <a:miter lim="800000"/>
              <a:headEnd/>
              <a:tailEnd/>
            </a:ln>
            <a:effectLst/>
          </p:spPr>
          <p:txBody>
            <a:bodyPr wrap="none" anchor="ctr"/>
            <a:lstStyle/>
            <a:p>
              <a:endParaRPr lang="it-IT"/>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po 58"/>
          <p:cNvGrpSpPr/>
          <p:nvPr/>
        </p:nvGrpSpPr>
        <p:grpSpPr>
          <a:xfrm>
            <a:off x="179388" y="6167045"/>
            <a:ext cx="8713092" cy="646331"/>
            <a:chOff x="179388" y="6167045"/>
            <a:chExt cx="8713092" cy="646331"/>
          </a:xfrm>
        </p:grpSpPr>
        <p:sp>
          <p:nvSpPr>
            <p:cNvPr id="60"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61" name="Text Box 7"/>
            <p:cNvSpPr txBox="1">
              <a:spLocks noChangeArrowheads="1"/>
            </p:cNvSpPr>
            <p:nvPr/>
          </p:nvSpPr>
          <p:spPr bwMode="auto">
            <a:xfrm>
              <a:off x="6877120" y="6167045"/>
              <a:ext cx="2015360" cy="646331"/>
            </a:xfrm>
            <a:prstGeom prst="rect">
              <a:avLst/>
            </a:prstGeom>
            <a:noFill/>
            <a:ln w="9525">
              <a:noFill/>
              <a:miter lim="800000"/>
              <a:headEnd/>
              <a:tailEnd/>
            </a:ln>
            <a:effectLst/>
          </p:spPr>
          <p:txBody>
            <a:bodyPr wrap="none">
              <a:spAutoFit/>
            </a:bodyPr>
            <a:lstStyle/>
            <a:p>
              <a:pPr algn="ctr"/>
              <a:r>
                <a:rPr lang="it-IT" dirty="0"/>
                <a:t>Federica </a:t>
              </a:r>
              <a:r>
                <a:rPr lang="it-IT" dirty="0" err="1"/>
                <a:t>Lovisa</a:t>
              </a:r>
              <a:r>
                <a:rPr lang="it-IT" dirty="0"/>
                <a:t> and</a:t>
              </a:r>
            </a:p>
            <a:p>
              <a:pPr algn="ctr"/>
              <a:r>
                <a:rPr lang="it-IT" dirty="0"/>
                <a:t>Paolo </a:t>
              </a:r>
              <a:r>
                <a:rPr lang="it-IT" dirty="0" err="1"/>
                <a:t>Bonvini</a:t>
              </a:r>
              <a:endParaRPr lang="it-IT" dirty="0"/>
            </a:p>
          </p:txBody>
        </p:sp>
        <p:sp>
          <p:nvSpPr>
            <p:cNvPr id="62"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pSp>
      <p:sp>
        <p:nvSpPr>
          <p:cNvPr id="64" name="Text Box 8"/>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nvGrpSpPr>
          <p:cNvPr id="74" name="Group 9"/>
          <p:cNvGrpSpPr>
            <a:grpSpLocks/>
          </p:cNvGrpSpPr>
          <p:nvPr/>
        </p:nvGrpSpPr>
        <p:grpSpPr bwMode="auto">
          <a:xfrm>
            <a:off x="0" y="0"/>
            <a:ext cx="9144000" cy="6858000"/>
            <a:chOff x="0" y="0"/>
            <a:chExt cx="5760" cy="4320"/>
          </a:xfrm>
        </p:grpSpPr>
        <p:sp>
          <p:nvSpPr>
            <p:cNvPr id="75"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sellaDiTesto 9"/>
          <p:cNvSpPr txBox="1">
            <a:spLocks noChangeArrowheads="1"/>
          </p:cNvSpPr>
          <p:nvPr/>
        </p:nvSpPr>
        <p:spPr bwMode="auto">
          <a:xfrm>
            <a:off x="490538" y="2443163"/>
            <a:ext cx="8185150" cy="1323439"/>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000" b="1" dirty="0"/>
              <a:t>NPM-ALK CHALLENGE </a:t>
            </a:r>
          </a:p>
          <a:p>
            <a:pPr algn="ctr">
              <a:lnSpc>
                <a:spcPct val="100000"/>
              </a:lnSpc>
              <a:spcBef>
                <a:spcPct val="0"/>
              </a:spcBef>
              <a:buFont typeface="Arial" panose="020B0604020202020204" pitchFamily="34" charset="0"/>
              <a:buNone/>
              <a:defRPr/>
            </a:pPr>
            <a:r>
              <a:rPr lang="en-GB" altLang="en-US" sz="4000" b="1" dirty="0">
                <a:solidFill>
                  <a:schemeClr val="accent1">
                    <a:lumMod val="75000"/>
                  </a:schemeClr>
                </a:solidFill>
              </a:rPr>
              <a:t>ASSESSMENT   </a:t>
            </a:r>
            <a:endParaRPr lang="en-GB" altLang="en-US" sz="3200" b="1" dirty="0">
              <a:solidFill>
                <a:schemeClr val="accent1">
                  <a:lumMod val="75000"/>
                </a:schemeClr>
              </a:solidFill>
            </a:endParaRPr>
          </a:p>
        </p:txBody>
      </p:sp>
      <p:sp>
        <p:nvSpPr>
          <p:cNvPr id="7"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8"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9"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pic>
        <p:nvPicPr>
          <p:cNvPr id="11" name="Picture 2" descr="http://protein.bio.unipd.it/assets/img/people/marco.png"/>
          <p:cNvPicPr>
            <a:picLocks noChangeAspect="1" noChangeArrowheads="1"/>
          </p:cNvPicPr>
          <p:nvPr/>
        </p:nvPicPr>
        <p:blipFill>
          <a:blip r:embed="rId3" cstate="print"/>
          <a:srcRect l="4355" r="13065"/>
          <a:stretch>
            <a:fillRect/>
          </a:stretch>
        </p:blipFill>
        <p:spPr bwMode="auto">
          <a:xfrm>
            <a:off x="7884368" y="72008"/>
            <a:ext cx="1166588" cy="1412776"/>
          </a:xfrm>
          <a:prstGeom prst="rect">
            <a:avLst/>
          </a:prstGeom>
          <a:noFill/>
        </p:spPr>
      </p:pic>
      <p:sp>
        <p:nvSpPr>
          <p:cNvPr id="12" name="CasellaDiTesto 11"/>
          <p:cNvSpPr txBox="1"/>
          <p:nvPr/>
        </p:nvSpPr>
        <p:spPr>
          <a:xfrm>
            <a:off x="7596336" y="1556792"/>
            <a:ext cx="1538242" cy="369332"/>
          </a:xfrm>
          <a:prstGeom prst="rect">
            <a:avLst/>
          </a:prstGeom>
          <a:noFill/>
        </p:spPr>
        <p:txBody>
          <a:bodyPr wrap="none" rtlCol="0">
            <a:spAutoFit/>
          </a:bodyPr>
          <a:lstStyle/>
          <a:p>
            <a:r>
              <a:rPr lang="it-IT" dirty="0"/>
              <a:t>Marco Carraro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p:cNvSpPr txBox="1">
            <a:spLocks noChangeArrowheads="1"/>
          </p:cNvSpPr>
          <p:nvPr/>
        </p:nvSpPr>
        <p:spPr bwMode="auto">
          <a:xfrm>
            <a:off x="0" y="260648"/>
            <a:ext cx="9144000" cy="76944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400" b="1" dirty="0">
                <a:solidFill>
                  <a:schemeClr val="accent1">
                    <a:lumMod val="75000"/>
                  </a:schemeClr>
                </a:solidFill>
              </a:rPr>
              <a:t>SUBMISSIONS</a:t>
            </a:r>
            <a:endParaRPr lang="en-GB" altLang="en-US" sz="4800" b="1" dirty="0">
              <a:solidFill>
                <a:schemeClr val="accent1">
                  <a:lumMod val="75000"/>
                </a:schemeClr>
              </a:solidFill>
            </a:endParaRPr>
          </a:p>
        </p:txBody>
      </p:sp>
      <p:sp>
        <p:nvSpPr>
          <p:cNvPr id="16386" name="Rettangolo 2"/>
          <p:cNvSpPr>
            <a:spLocks noChangeArrowheads="1"/>
          </p:cNvSpPr>
          <p:nvPr/>
        </p:nvSpPr>
        <p:spPr bwMode="auto">
          <a:xfrm>
            <a:off x="0" y="1383159"/>
            <a:ext cx="5129213" cy="1938992"/>
          </a:xfrm>
          <a:prstGeom prst="rect">
            <a:avLst/>
          </a:prstGeom>
          <a:noFill/>
          <a:ln w="9525">
            <a:noFill/>
            <a:miter lim="800000"/>
            <a:headEnd/>
            <a:tailEnd/>
          </a:ln>
        </p:spPr>
        <p:txBody>
          <a:bodyPr wrap="square">
            <a:spAutoFit/>
          </a:bodyPr>
          <a:lstStyle/>
          <a:p>
            <a:pPr algn="ctr"/>
            <a:r>
              <a:rPr lang="en-GB" sz="2400" b="1" dirty="0"/>
              <a:t>SUBMISSIONS  - </a:t>
            </a:r>
            <a:r>
              <a:rPr lang="en-GB" sz="2400" b="1" dirty="0" err="1"/>
              <a:t>Kinase</a:t>
            </a:r>
            <a:r>
              <a:rPr lang="en-GB" sz="2400" b="1" dirty="0"/>
              <a:t> Activity:</a:t>
            </a:r>
          </a:p>
          <a:p>
            <a:pPr marL="1171575" lvl="2" indent="-257175">
              <a:buFont typeface="Arial" pitchFamily="34" charset="0"/>
              <a:buChar char="•"/>
            </a:pPr>
            <a:r>
              <a:rPr lang="en-GB" sz="2400" dirty="0" err="1"/>
              <a:t>Casadio</a:t>
            </a:r>
            <a:r>
              <a:rPr lang="en-GB" sz="2400" dirty="0"/>
              <a:t> (</a:t>
            </a:r>
            <a:r>
              <a:rPr lang="en-GB" sz="2400" dirty="0" err="1"/>
              <a:t>pred</a:t>
            </a:r>
            <a:r>
              <a:rPr lang="en-GB" sz="2400" dirty="0"/>
              <a:t> 1)</a:t>
            </a:r>
          </a:p>
          <a:p>
            <a:pPr marL="1171575" lvl="2" indent="-257175">
              <a:buFont typeface="Arial" pitchFamily="34" charset="0"/>
              <a:buChar char="•"/>
            </a:pPr>
            <a:r>
              <a:rPr lang="en-GB" sz="2400" dirty="0"/>
              <a:t>Jones (</a:t>
            </a:r>
            <a:r>
              <a:rPr lang="en-GB" sz="2400" dirty="0" err="1"/>
              <a:t>pred</a:t>
            </a:r>
            <a:r>
              <a:rPr lang="en-GB" sz="2400" dirty="0"/>
              <a:t> 2)</a:t>
            </a:r>
          </a:p>
          <a:p>
            <a:pPr marL="1171575" lvl="2" indent="-257175">
              <a:buFont typeface="Arial" pitchFamily="34" charset="0"/>
              <a:buChar char="•"/>
            </a:pPr>
            <a:r>
              <a:rPr lang="en-GB" sz="2400" dirty="0" err="1"/>
              <a:t>Dunbrack</a:t>
            </a:r>
            <a:r>
              <a:rPr lang="en-GB" sz="2400" dirty="0"/>
              <a:t> (</a:t>
            </a:r>
            <a:r>
              <a:rPr lang="en-GB" sz="2400" dirty="0" err="1"/>
              <a:t>pred</a:t>
            </a:r>
            <a:r>
              <a:rPr lang="en-GB" sz="2400" dirty="0"/>
              <a:t> 3)</a:t>
            </a:r>
          </a:p>
          <a:p>
            <a:pPr marL="1171575" lvl="2" indent="-257175">
              <a:buFont typeface="Arial" pitchFamily="34" charset="0"/>
              <a:buChar char="•"/>
            </a:pPr>
            <a:r>
              <a:rPr lang="en-GB" sz="2400" dirty="0" err="1"/>
              <a:t>Parisi</a:t>
            </a:r>
            <a:r>
              <a:rPr lang="en-GB" sz="2400" dirty="0"/>
              <a:t> (</a:t>
            </a:r>
            <a:r>
              <a:rPr lang="en-GB" sz="2400" dirty="0" err="1"/>
              <a:t>pred</a:t>
            </a:r>
            <a:r>
              <a:rPr lang="en-GB" sz="2400" dirty="0"/>
              <a:t> 4)</a:t>
            </a:r>
            <a:endParaRPr lang="it-IT" sz="2400" dirty="0"/>
          </a:p>
        </p:txBody>
      </p:sp>
      <p:sp>
        <p:nvSpPr>
          <p:cNvPr id="16387" name="Rettangolo 2"/>
          <p:cNvSpPr>
            <a:spLocks noChangeArrowheads="1"/>
          </p:cNvSpPr>
          <p:nvPr/>
        </p:nvSpPr>
        <p:spPr bwMode="auto">
          <a:xfrm>
            <a:off x="0" y="3791000"/>
            <a:ext cx="5129213" cy="1200329"/>
          </a:xfrm>
          <a:prstGeom prst="rect">
            <a:avLst/>
          </a:prstGeom>
          <a:noFill/>
          <a:ln w="9525">
            <a:noFill/>
            <a:miter lim="800000"/>
            <a:headEnd/>
            <a:tailEnd/>
          </a:ln>
        </p:spPr>
        <p:txBody>
          <a:bodyPr>
            <a:spAutoFit/>
          </a:bodyPr>
          <a:lstStyle/>
          <a:p>
            <a:pPr algn="ctr"/>
            <a:r>
              <a:rPr lang="en-GB" sz="2400" b="1" dirty="0"/>
              <a:t>SUBMISSIONS  - HSP90 binding:</a:t>
            </a:r>
          </a:p>
          <a:p>
            <a:pPr marL="1171575" lvl="2" indent="-257175">
              <a:buFont typeface="Arial" pitchFamily="34" charset="0"/>
              <a:buChar char="•"/>
            </a:pPr>
            <a:r>
              <a:rPr lang="en-GB" sz="2400" dirty="0" err="1"/>
              <a:t>Casadio</a:t>
            </a:r>
            <a:r>
              <a:rPr lang="en-GB" sz="2400" dirty="0"/>
              <a:t> (</a:t>
            </a:r>
            <a:r>
              <a:rPr lang="en-GB" sz="2400" dirty="0" err="1"/>
              <a:t>pred</a:t>
            </a:r>
            <a:r>
              <a:rPr lang="en-GB" sz="2400" dirty="0"/>
              <a:t> 1)</a:t>
            </a:r>
          </a:p>
          <a:p>
            <a:pPr marL="1171575" lvl="2" indent="-257175">
              <a:buFont typeface="Arial" pitchFamily="34" charset="0"/>
              <a:buChar char="•"/>
            </a:pPr>
            <a:r>
              <a:rPr lang="en-GB" sz="2400" dirty="0"/>
              <a:t>Jones (</a:t>
            </a:r>
            <a:r>
              <a:rPr lang="en-GB" sz="2400" dirty="0" err="1"/>
              <a:t>pred</a:t>
            </a:r>
            <a:r>
              <a:rPr lang="en-GB" sz="2400" dirty="0"/>
              <a:t> 2)</a:t>
            </a:r>
          </a:p>
        </p:txBody>
      </p:sp>
      <p:sp>
        <p:nvSpPr>
          <p:cNvPr id="18" name="CasellaDiTesto 17"/>
          <p:cNvSpPr txBox="1">
            <a:spLocks noChangeArrowheads="1"/>
          </p:cNvSpPr>
          <p:nvPr/>
        </p:nvSpPr>
        <p:spPr bwMode="auto">
          <a:xfrm>
            <a:off x="4286250" y="1052736"/>
            <a:ext cx="2114550" cy="831850"/>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a:solidFill>
                  <a:schemeClr val="accent1">
                    <a:lumMod val="75000"/>
                  </a:schemeClr>
                </a:solidFill>
              </a:rPr>
              <a:t>4</a:t>
            </a:r>
          </a:p>
        </p:txBody>
      </p:sp>
      <p:sp>
        <p:nvSpPr>
          <p:cNvPr id="19" name="CasellaDiTesto 18"/>
          <p:cNvSpPr txBox="1">
            <a:spLocks noChangeArrowheads="1"/>
          </p:cNvSpPr>
          <p:nvPr/>
        </p:nvSpPr>
        <p:spPr bwMode="auto">
          <a:xfrm>
            <a:off x="4283968" y="3573016"/>
            <a:ext cx="2116138" cy="83026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a:solidFill>
                  <a:schemeClr val="accent1">
                    <a:lumMod val="75000"/>
                  </a:schemeClr>
                </a:solidFill>
              </a:rPr>
              <a:t>2</a:t>
            </a:r>
          </a:p>
        </p:txBody>
      </p:sp>
      <p:sp>
        <p:nvSpPr>
          <p:cNvPr id="16392" name="AutoShape 15" descr="data:image/png;base64,iVBORw0KGgoAAAANSUhEUgAAAOEAAADhCAMAAAAJbSJIAAAAkFBMVEX///8AAADMzMzJycno6Oj4+Pj7+/vk5OTy8vLOzs75+fnV1dXc3NzY2Njl5eX19fW+vr6goKCXl5e3t7dZWVmIiIhsbGyvr6+6uroeHh6zs7ONjY2UlJR2dnbExMQ9PT1MTEwtLS10dHR+fn5cXFwqKipGRkZQUFA0NDRnZ2cNDQ2mpqYjIyM5OTkYGBgLCwtaZ7sbAAAe50lEQVR4nO0de1vqPm9jYxe2MbmrIKKooHj0+3+7t0maXrZ2oMI57+95zB/KWNc1be5JSxD8wi/8wi/8wi/8wi/8wi/8wi/8wi/8wi/8wi/8wi/8wi/8wi/8wi/8xyCpszgepgDDOM7q5F8P6IyQxWWRR23IizLO/vXgfgr9uATcej4APMu4/6+H+V3Iyl4HciaavfI/uJZxJbGDZaqq3IEZfB2pVlX8r4f8FchKGrgYf5FmSVx4Vq+IkywtIm78n1nJYS5HnKdiyAliCxdFj6gW/hRpTl+XQqZmdCEu86G31/IvYgCQ+m4QQmLoYn34ki4E2UZpLK7iVHyqArG0eK/EdnjBKLsg24//4hJPXjwzyvjl6QCvU1wnuEjEMomHBgIncSWa5QKTQYoLSdM1SPNOHJO3cHp1EXSakM7C0CMVSqK1Qk521hP49LBtIr6Gb/viG1AOmWiJiMTYhh8oqAP3/CUfYRjO/HR8Jli/iNe4ySWVnMXqrdTrEwhZiqvKGAYDIUv5MQOnvuRaJxf0AcVwl58JFSfc3sA7nK/PiMYUifXFdVTJK8FkRLYKQ0GvUUE3k0p8mfO8JCXRuWsWCcXwvjgTOi24ohc457Cy8UMyjHiUYnVrOUaFYVDrlbIaM46V4y31G44gnF/Eqo1fqPeD6x6OqajVF4L0ooKHkUURM66BoXhIYZUIBjQos0Z+jBzcHocSLkCqB9n1o+MeLKAUKQRiFQxxkUeKrEwMBe3mnidQADmXccwouib6R/AkO963b9Ut+QfD1fgKGlVEZWGYmBIljlp9CKiDJuwZxdU3MXFDovptC4AhDsX8HiSHvk4iA1sLQ6BTzVBZZC9ahhPXUg6KTsOxuPgmPm14517bKpdEjMn5pYWguDR4xsZQ0K+xbFljFRO3wFkoFK+DbDf7uaFzvQiCe+6zxYRJHpGhqV+U2gj2I/vKwlDIIOvKFDcZdYzGjwWvCsUUuOfuZ+7lIVwGwZZ7/Gje7qOL0M/A+5EDiW0ExRKa2quBoRA25qplmn8T8L4y2X/jrTfmeKawlt+G4gaIPVJz1rSmUI8VhIeUGllkS/nEWsIWhllkEbiaHjDO8W2FpSplKzWgGeF7910EV2H4Kv6p/prSKzPsrSwnHC1Cw6FamquJoeDERvNeRPixUVM6UMzVkIQgKsW/zfcQBHoPDBr940LQEPfozvd6tmiIbL3dwlCIU6t9JexVcIlNZdNGkZVzOJUDfPkibgiCwMOJeIGar8ZbEEFr+HHeskSaCCS9vGGNRM0HIL7R+spCUXye8aDEfPbh/9PXkAN4FI/dBIbkuhW63XxNC0EwNWEdzZBL0fAShqPV8tayqlNDEkFwB7zihp5voihGEszlqACz7bcMALSOhKLIGMGtWICFhUzbcMwF1aaIZJHiKPuWNghG0nAOH7TNxU1qDNhEvVRQZdPoRBQ12neALRtZYgwFr+ZXgORnoike5mq8VvcHLgSFUID1wCgiBaHMBQJ6v79arMh6uFEPi2WmcBRHFYu2C4woDvjqegd/p1r8uVVZJyQKq3vN0XWoTSiXQQU0KkW/XBAx5iKNM/pyKBAUD+b5vWbrJIvTguaDlx1tmSadkmnIFxmZ3YTiZ8AkO/4KhlvFeTQaUBrBLlT3i16v7Ybn9qqKhcl7PQ7gV6lYu/u+WIy8oj7vSxnqF5KlSE3WjNt0ihJV0cM+RGoiESG+vQ2Z5E6FTJH4NfMgiK9Xvl9GDnsxjnpN31sQaVzSGuUr6GgE0rZgRxOssqKMm9II6bRlU1eG1ToKCcU76GapTIAvLOKSnuA+kCbGqDsYl/YkBw7ayuVAIe2EE/6nAgylht3Wteyu2VmNer/Zmeb8jAcF0/Yu/ksJFiRtb8sN1H4uP/UYaXm3HzWcCQRBRk350DdNMpJ9OPZbLbwAElvgApQOJgBXgxtO5fCCCZHaHfWYB8tTUFxI6QuzJMTfG87bK9NqQJPZ9lmiNtbW4tAghuLZ4MrGUC21hU17ETNNOmi23cAklEhaE+pxFiQPxxFcxRwpKIA0NzjUZxZ+ATFhO9qWOiKAFoOB+Rg+w0SwhzfTz7aCZ67u0GiVdEKsPBKf6v1OMaKQ1dujzFg9gtBkNiSrfaLFDc2kI5rnmnTbrYgewl2GiyNnUGnXLHI86+gPRTh1WVIXf2DxH0vlHYBOOub3g1dJrZ8FMSzhq1eFMEDToydwzblr4GB5S5Z8M9BpU71zEROtFdkwBTMrU4wosPt470ZwdqN04B3lXyRT8oyXkTPK55pyB/EhhjWLBQVtfeFZRCNcxZGjKU73RDHWNlx2IVjC7VLPDsljiS8AmKMOAzCOHLkG17gFhvnY6J7ANRdl5JrJShmoymDGELxkxCvU/l2pjT+wVLl+MNnIXjiIiLnO9ptzF+U6aE9gmOc8Fg0uek4cho3wQXtKCmhPH8iLIhu3SHNTP4LXiNeV4rv4kzuRagYtYCu4LUfoWNjaMWyBIer798Y0Ry1jAZarOUMQCjcsfo3iNfPlLa2t3814Q9tuwmQ5VF3wgMA7RZ+7snR0ezCBy1RBDMFrmTW/bmvE9rT1MbKe5toEz9gZE6sYKdIPO9zhCa3crSQjTenMY0MMFNUYQawMnFwEJRjJkQbs51tXzsHZNjdlTYb45TWGunjCExXmTANeQ/zg0xjvJoZC7jYRDFgVUlZBxRpiZ77PtS4Cw5tWxC7wrHeqZU2c68wIKEXV5pHH2EcPaiIx9Dj8ueQ+pNK5cqL1hAy1cU2vlAtZGN6pBhdvBYO1Mv5McPLsQDorWRWZE1rrRYx1BPwlZ5kDC/PW7g3gUWKIkibnR5/rgHmuZ1ozWSFTvlnddpt8gw6S2/DKMRvu6RAzV2cyKVxkxtfMidlC6bYQ1wUowSY7C1iC4mz05YOCaVmwN6PZA64Y6fUcROokvCA5hLkrCu8k6VTG9VXhg8RLGx2ftdJoz0sSomRPOK1Tkkbi9eCDr6QZBC13PIq2QZqlXCIDlUH28Jz1Bsni3olh2eBkqiSi4pu0KacL5WNsUU+TO7sKVYA4DHeBA2bMdKBnJI0CRjOZjskil04IatQesrorzdRkF+3EWACJjqLlDAIMtVUzyFJZDYbawUG9eiRrijsgX+036P6sQ6bFFvxhnMQ6f+ASosm3RhEcUDTa9Zx4X5nKAjWMKJUpVI86p6Md89adQAVqWlJIkSYsLd2dBDqyLl0eDlvXSvS4CIjuXOMntIHQFC1YliaRI10JUJKAFTPfUxVq+KFM46xuiJUkL5rZskGdxQIXfgo/9CokzbodN0AYKnf7SQ4zu+GVG2s8GiCnAZxKUoRooq9VHHLoNPYDlLBq/NlQBtB6ClOMtBVVWZZpmsb56/Q1j8UncV0VurBWt8/LoeZoo28L1GyDBEVCTR4khlstQBog6RcWHekVlSYsuTSxWjkXCe15Hog1qXJjUbiMNMopvnzImzcwpFiJNW8sedmObiFojoH+NvjpmTCU3qwj4SbDQzuJIeK1YmlDetbJE7HTyxFfF0kG5FcVuVrMnmQXvXS5WF2BWJYUnl6cX6OsIdRRiT/D5z5hKL0hh38xojtgDexlIAsX/JNupz4iLd2io2lpJoN+3edca098HiSd7Qn6HkbUaUrpoMPFECWN9Izv289woUoAK4/3KVYuTTxBde53eVilcoklzmw6TKChswbKy4ilItO97nICQlGmwB0xN8YwBgxh1WX+ikhz4CPSxOUaBh4jJZHvcITf3SYQ+GXOWH0WsS0s5QeapFDUJy8deRrGsBDjuNIIPvEAPEQq3HOnDnE5+KysFo47Ljc/gKV1T2ygLbc/cuBi0NlBYeiIR41VwwxolHPbkjQrZwgxQBfHOYR2HBvhav+5d5bB9t0YZp5CTLDcJO3IRA+uogoUtlLygcZwEWSlvprzgD3q3kdGngG7ND6/wTklPiYw1bPyEXE15OeNeLbxCKdCUVUycXN8pnakXQhytyjwEJ3XavORdeAxFa0R8WCRv/XSrK0HYo4/oSmj4hecjPayYeD0DQFD98D8GOZuDAv/i5UsUwU/IDQ0GparnUXKkwQMOfyhiLn0sWHtCpQGqPCd7f0YulU+hE3dxFMY6uuOUYwUhkKazU0OPqQm8qpaRb0zdyVjADKP0eFRbx0YOhWoVWZrg1XQwJWF7woNMcEz0zbd1ErqjpTWQiucwKcNvQNw+79dGDZ9YAm+KUSNqIfBQ851jiZYmrWw+AXdulWBfF1nVHeMy01EnvF2YOiZEx8bUAZEvkxZ1cLPeFNjn4X6TRVgKM3itRJNWaDDhT5+rzw3Kg+GgdAW7huph6596sIQNdCCVYYkRSDQeajF/AFtM2pSsVAVipmzOI4iHgk+UeeRG+nsJryZOZH3ySaPsDZlQwTjlKy4phoUWPcXg83m+A1NQywdLIjOsCwtPb6hX105MSznd5MiLSZ3c2dQ2I2JR+GimSW7WWOORQpKlKtQrhZoewXyFWBJkVqR2T3wotaMYeETpd4Zdmi3+hqHipZG77rFvT4N6lWIqXp3DlpCplumK5aRmVF2X0sfCZvIdAxMz6uOI3psNi+XODAUX1yROT+/wqvTMPRxOthtvK+IhCJ1jsY9hdB0xK2SgQCUpuTDAWUPTKvULbITn4fa0i4LwxREeRY0PAyItrmg9PhPhvjrS48Tc4GgzDGEMTMwZGxh+R5Q7j7D5VilGLzqsO8z/e0HilVwKLahCdviEKxMCvdhmHq8FFMhSpcd/X1YSaSrj1CXxC5CmaZ/EYu5ZRpNlMp3ldIR1D4MTTUZT7E0hyo8HnYP+H+XggifatJw5znMPVOtd6vV/SNzytJ6Q+8XY4fMWwcpOlFvwlJjGGquyrz8atrn/5oYjnhS872M283CPXJQFRp2kw9Drw9sjGrOBEkYolAZmxhiEMpogZ/BACj45T5e8NpUmrSmqnMhaQ4w2OzAPjAKPzVgN4Zew9SgrDGvykJJSbJtLAxxvWiZMYz/qckYM3axC1Khk5w3YMsvwBBpUudJiqvVleY+JNwH6hryoS4Qujh13jCymWikILtAHAqjgxSDszBEXkVBiiGOpTH1WaTj1zaYke3GDYxfR2Qlak8tuQ/vNTmQ8HmLcv3I6a8wir9ThcA1v41UBxOYsbbwAWgoVs9IDL8OeV4cpCl1o3ACq1GHUGTk7/1Q5K4jCY6Col/sZiE/wfil3cKTSZYoB4HfFP1wZByLAt3gvZFX660qlVC1ETKqz5cqkf62XVe+jjrerTAklx3Ci2PirbEWKIo26U5E7yc/g+Wcs6BV4u6RNFfLaahBCeLQfnHfaDNdureieyWNWbJLuU/QBzHbpIrfsBO6BjsmoeFQIJlDOf3IWYoQeLRFtp7tQxPUjjf24m75i0er3X62dm1v9GA4MHQYFWsjo90ALU4atGNOLVRrsn2VGn25tW4znJlejV/DFqigVzgHoTaaW9ZUA17HV42dUB4Ma2Pe5RptxMcZUN4DXevKJMnxcO8OiHRvE5PfajP3Y49fn9vjReBnJ8+QzhL6+JkrxjPPE8+v6ogIr01jhTHkc8KQmOjKPE0raueP+DgqVQOdoPJiOFCWdxz6gVu/ZUBP11Cu1RiZCySDl34OMTCUOYiNmJFUbTYxUt0c4b6mMKoUcdpDdu8cD0zfYtYcoAZGpxhhOyCdEWv9D/9jM4Wh17fQtjpX/6TWbOvGnLkUCrCvSUfbHid4wC/+obJaPVC7F/U5MPbftuFFvdv96tT0vrnIEKdFxtTMLKmS2rggHC7V9ytf8lDX7PlHqjAcynbqczeG8v25D0M7tPJpPMQdmFv2WbpvjbcaJYxpRziIKMUnMgA2Rnuwr0xy2HQ8R6zviwQ1CIu9z0rXbVsv4nWFKajbM2CRfPM1+N8h9hWYCWdQXGYhSNcakpLxTq4tHHgAI42MlUJkRoSQDkcTjRnIvO4TS7oOQWMlnOHtZqX5vuM55KmBL06SmAI+V4H6uVKGjYIT7nWrBvtmnFiQeNUF6+OHsAOM9mDvmjVnXY890OR6MyZ61iH3KzeJ3GuGia0UImvED9VU4HqCupDlIF1saGHovPZBFvjrTSzOGS0M+cg0CBOp6qWNFFzMLxX0ulQcUPiEqZziq7ALtOmaqZETDDufA1Pca7SZCb+biVaCimEEAjHH83Q1P4gBPfFj5bl6w/oyC23H0Zqgk7FkLemuugQUSXZfMYaZ8EvRPGNTU/4HGr9mKoT/0hoX7E3/cd+voie/qCHUfRYpgWb5Zi3GuPO558CvDk3RMEbzi11CY1rv+M1LWIYHuvEiW8AolnrjgjcmjOqimw0NzTqTs8jw1P1g5lcWZjrsD/YoSw9lLnsDN5TYXgKqXLQhxS5uCtOz7y2JwgRiN7EZooVMYm1NHXlu7U8f6qIoUOA4h8ho99JCBc8xUuNfYQhV8hJNBUrqF50kTX06H2VdlzbEPrk1cbsK26RHnpv5Ramx1TqSPWJOZkteBg52p6yWERnZFDZa4yiWcoa5w8znBGPx5cORkSrzSF7z5aHzKZhnX/mlWSq5CnVSIly8qeFXeufygeiG5O0MVSOeHBAa/oVz4yjdKGrPABUwKTC/8tg6HBKC2udZmKWSwMwqCIwSc4Pf32upPZGYYLTjWUXAQUcqsVd6c6G9fOIdIYNEiXm9shH2wyT35ScNuQBuBS4WECjiMJBYqXhpzrYj8hOwKhYWg/hVGjHz5S7SKL/zjpBBkqlZRxgcJ9IwvMvdlNM3iBRF40wOeAeyDHFHj5DbA3mS1AGLbfwh3XtorOsxfGQKpfrd6jBUxrcMibF38XDssWdfsb5JpKgecJwylEd0B36ZtoBDRhyE3ceHnOTQnAUgU09VeXF8LSQ/MzmTAKg6n0A4FN7qeUWkazVO+kSxS9T/2tRALw1tFska8DjZjGoKPRtKBCOegKA8cMJeQ0fc0YGi65XWWOj1YPuicU25e7Kz9cPIf0SQ5CDHajg6UOAr1h+uP9sjawHyvFHI0h2dY/hcO9OT1uaWpeoSvVw6SIse108QxpS1X3Az/aTExGObZkVXKILhroXhcfkkxH7hIht7cwv1AwQJVIqcJCnRLE6kb8hefJQYks1oxDIix+Gw/WHRW7RH5gBNFsSHpyyhkBq9YtgS4aWVRyFLcE4TiKpeHnNq7QyyNpo8EFV/GFhTx72G+k2GsD0vP4WfyHQ0Jc0Ro1vCK2zWyIc27USWkUzeEvDYgkJCiczpWYXQXFyKWiIm7EM1NxIGtsJQWyxv2gNzQW5hmHe2VXDT3mCJqsIIg0spEID1mRkINs545IgQEuUC/GNpiplBlcpYxCHtyCviow4Cw4eVe+oIdlsgJpxmsqc4r3HogWoYbBcmgjeBBcrwQhT3C8UnZrtaLSIdikzUU4YnwszA8Jg3ogDrXoa5cXxyajgBWWHu4QAK7HuP6VRzCiiWWx1CEQrEWsREnlCtzojvjtGYULFMWpyg7O1x4nZg3MydmEs41RKL6LZWeLS2BelxAopD7buJPlTMDc4wK+lAT30m8ujk0X5w09GJrBsa6SE8PznKk9I412x+0OOk8eiO2yam9mQo68ZzI6Ztp1axlHtXzWPTu6NQPwVDpyXq7WpVai2yGkg4Djgx9BNSxkBelKBJlUqis7Ytp/QUff992JivqunMcL5CSpT+CobwtRHhPEzJMC/RJJKfoT/tYsTt01suimBzy3JlxKY3qL8lb4O6vdVPuUMfhg4GySwVyC3eUYueN48YMuspLgGWRZMY56gdaCVkEHFlhZft7TIa3nWTRC35iDpjVqybx0SdrCy+CZahWOgTIoGrQOJIMRCZw/eehmVEFTaBeSIXOBzcKG1s8jpdWXwPTLU2NKyqvayyVKdYaYnXceiusc5jFsPo2YWG+Zb3rHjG6crie6DTQ3gUHtPojIdGuw+mOkGIX3v2aFgkl0ojADUnhCnYw6/tMwVPcYJ+AsaC5JpGcfp1cbpOtxCCE7ekWSdmjPYP752BWxDF+lQrbZ0LeVllYaqLyuAPVHzgokhBpwMGGMR4diIYZLgxT5XbjeTDIDlRYKljbayzPS+MoCUAlIwjkoQrorqxyiug0B+pUzobcAMkoE8mqilArvODyoMxCh+T8NIgdVNmntF6r8ZDTrWSkRjjih2H4xOsyFVizronM2etZkoJm74+1/dY6uHnQNRSGydfcrUFfMRYy0Gq8k9q++482YRGS6FGtg1G6OOM9Eop/s3UAZ9ReGlAIy2xjoMmhDCqBhHevZTnkjanptvegD9Svw6l8rwCUx2bE3fqJ4EpcMvyaUGanwC6tbnJ+pImcTTwQZaxyTjzo/NEAwkTtUxSfYKg/KB5QdCxhFLqjGV4aQDZkVs/ESINNbBctHp7lS7VnfPECAWhQtGgPmC4me5UQkUozsNLw5wQNOx96eWCOFH2BjscoDU81U0I4F/wXKmxg6iRrGmexVAgikcTZD+GF0TQIDwOEADVytezF9kHIbvpQJD4jetOeRnBqmBqMCkcUKxOjSh9H94qG0EV4wmYI28qa8Te34RDQM2pBMpWdcWK3drjLlA8MSj4I8htBHkooNqQSNmzS4jqWocyNoBEClN1hUIVIjdMjVbjKjpWo3AOWNs7hLn0EGSCoKB35ioHIzlBhkmfdK0KocUbvO1EcHp5ZSHUhUF260wRaYFUyStWcMS3m0YB2N+b8e/GvKBK4pnbBvWVo/UlwXjfdmTVyu5ZLpQ7NR1HETQ8SVYNC3nwEHc8MWprj6fwfw5cUCEk5V5L0hn8DKOkJJ05cf2iWBt0VeuK1rF+OWgJJsh0+qmc/Ev7vwDsA5dIgjwO8fG6iV+4OQlB+LFIBTOyr9faxN6ijOY638ubNEpWXtMKyS+5rsrEz/WTaW6wqkC2LHN4E0OA8zj72xiCyMu0PCAJGluZPY/f6wI7e3lnHYMOJg64Gk88sRcHpBdw6WAJpZRAfqsb26ZOR7CVoN2iVSv7e5ITukcmvTh+pILRXxrq96nAgwbngZ5+yBrW2MjAhs/QgE0+f0FdgLLAYBCwnlTrgo56jfqIr/9uV8OkvimUoTpW85cGfycSRdIddN+esXlsNDtFDzahmVPamnaqdPqrU4rTfgYZ//gieH0kZ/atQPvHcUvGBU0CfM5kHT84H9KKyy+t9CdBImvKwIkjed4KLLiOlz4JsqbzVxC94Ga0UL23STDnhMdgIBGEfBnZM3UjRf78kx/PvW28cEEoAtGzNXOlz/U7P/wJEs7qwhLijGeNGQXPJ3OX2R+FvlA5jWKZVyIU6JBl2a1Kpp4fEoUgmKCgfD+KndUChXzy3V9dRflUTu2XXrHuVa7h4sT6pq9DpvPyqZRuthEjJejHqT+C1AIKWsW2aXYPiwcussqoji6UREzVCmJGoVFF9T5TG3S//9vAEUfeqlVzG11tBvTHF0Ex1S4ATLVZ5Llb6n3tt+Hm2wiCAlSaNMkPc6MWGIxAtZVRGMfnJ9TYyJ/31QbCt9fx2kydpRsupfkm3If3VpAkvRrPH2gaA1PU3gX9o6XQX4JnM10rfYrXUd5guBKCT54NvCfC4NP1g/TlZPZHVgMy3PdPqvk9FeaGIfEg0FrfH9q/trRA1vFsEz4Z0Cj7WLXnaXA1HlibzyZntMLXhlhBT7RZSJutV3+46U+BGWy+KJwH4mu75yU9U33UrK+DIzt76frD4mq0NVTiOX5FPjOCGpu71eEqL2MT17Xey/uanV6w5ocbLTWniEA/jW5Hs8edY1v09yzuFjhzE5/3u8fZ6BpKW9PLlLbBwXXF4a4jM7L5prHWhu5q0M1yHcfX55QziN/1YvvQ3WR0fOQnw/H0xG57Xm1xHF6O/UjeF+Hkot6/BG++YoTvQ3xKcf3b8SYnwGg0PdLi4ztBi+OQHsn3Pk6y8/j7EEOoDn7Gfvq5DvRBffCcY/F+d4tc0b03+1TghEl8PWsL0qfFt12l0yC7fbR13v5x1FPvPI/asMIucb5Y3b3u7u83T3fj65/ZoCdDkvYmi8PhdmL9vBzAaRthjsH+CB65cw/deeCqs+/4bJp/3yFJ6tfzi1EDpv4fo82PCcCvwda9kMJ+uiiCELF0HlbdXzycFT+Ah3ETyXK0766WOQts4UfcrE3ySTHaHR/v92A3W6yLNE6LaCHPKTyTrd0F0uvdPS5Xo/FyO718RY0B07PZ2l0w7Dr66LJwe3x054FT9jZfAO7chxlfBJJ/YIjPu37I+ALQP4+Bdip8ri6o5b2wPo8F44KtZRnulz/JLv0IkrVhGu+W5ytbEF1X16PVbLYaXft/oPlvwSAuS/qp0O6Tu74Cf0HpfQvOV6h4OQfwZ3A+JfL9ZNJl4Xwq5FgV7L+C8zkXHb9w/0/hHAFvgpvjL/sncDYE3T9Y/O/hnEnSM0d7zwS94wM/GS7u5n4Lzulx/H+qi9759s+8/H+uIZx2e45Kxc3hX/gRJ0N9/bO9XvP2r3n9H0J5NLPihunoL4W0zwLl4u4rCcXnu8V/CTsF5e3y6f0Ibu9Py9v/JHIGZNV6Md4+Tjf7G8ovvt3sN9PH7XixbuY9LgH/A/ECd3eOPHEjAAAAAElFTkSuQmCC"/>
          <p:cNvSpPr>
            <a:spLocks noChangeAspect="1" noChangeArrowheads="1"/>
          </p:cNvSpPr>
          <p:nvPr/>
        </p:nvSpPr>
        <p:spPr bwMode="auto">
          <a:xfrm>
            <a:off x="144463" y="-1"/>
            <a:ext cx="3619500" cy="1882775"/>
          </a:xfrm>
          <a:prstGeom prst="rect">
            <a:avLst/>
          </a:prstGeom>
          <a:noFill/>
          <a:ln w="9525">
            <a:noFill/>
            <a:miter lim="800000"/>
            <a:headEnd/>
            <a:tailEnd/>
          </a:ln>
        </p:spPr>
        <p:txBody>
          <a:bodyPr/>
          <a:lstStyle/>
          <a:p>
            <a:endParaRPr lang="en-US"/>
          </a:p>
        </p:txBody>
      </p:sp>
      <p:pic>
        <p:nvPicPr>
          <p:cNvPr id="16393" name="Immagine 2"/>
          <p:cNvPicPr>
            <a:picLocks noChangeAspect="1"/>
          </p:cNvPicPr>
          <p:nvPr/>
        </p:nvPicPr>
        <p:blipFill>
          <a:blip r:embed="rId3" cstate="print"/>
          <a:srcRect/>
          <a:stretch>
            <a:fillRect/>
          </a:stretch>
        </p:blipFill>
        <p:spPr bwMode="auto">
          <a:xfrm>
            <a:off x="6370842" y="1628800"/>
            <a:ext cx="2377721" cy="2376264"/>
          </a:xfrm>
          <a:prstGeom prst="rect">
            <a:avLst/>
          </a:prstGeom>
          <a:noFill/>
          <a:ln w="9525">
            <a:noFill/>
            <a:miter lim="800000"/>
            <a:headEnd/>
            <a:tailEnd/>
          </a:ln>
        </p:spPr>
      </p:pic>
      <p:sp>
        <p:nvSpPr>
          <p:cNvPr id="11"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12"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13"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a:spLocks noChangeArrowheads="1"/>
          </p:cNvSpPr>
          <p:nvPr/>
        </p:nvSpPr>
        <p:spPr bwMode="auto">
          <a:xfrm>
            <a:off x="490538" y="2443163"/>
            <a:ext cx="8185150" cy="83026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a:t>Who did </a:t>
            </a:r>
            <a:r>
              <a:rPr lang="en-GB" altLang="en-US" sz="4800" b="1" dirty="0">
                <a:solidFill>
                  <a:srgbClr val="0070C0"/>
                </a:solidFill>
              </a:rPr>
              <a:t>better?</a:t>
            </a:r>
            <a:r>
              <a:rPr lang="en-GB" altLang="en-US" sz="4800" b="1" dirty="0"/>
              <a:t> </a:t>
            </a:r>
            <a:endParaRPr lang="en-GB" altLang="en-US" sz="3200" b="1" dirty="0"/>
          </a:p>
        </p:txBody>
      </p:sp>
      <p:sp>
        <p:nvSpPr>
          <p:cNvPr id="5"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6"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7"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a:spLocks noChangeArrowheads="1"/>
          </p:cNvSpPr>
          <p:nvPr/>
        </p:nvSpPr>
        <p:spPr bwMode="auto">
          <a:xfrm>
            <a:off x="0" y="0"/>
            <a:ext cx="9144000" cy="76944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400" b="1" dirty="0">
                <a:solidFill>
                  <a:schemeClr val="accent1">
                    <a:lumMod val="75000"/>
                  </a:schemeClr>
                </a:solidFill>
              </a:rPr>
              <a:t>ASSESSMENT METRICES</a:t>
            </a:r>
          </a:p>
        </p:txBody>
      </p:sp>
      <p:sp>
        <p:nvSpPr>
          <p:cNvPr id="19458" name="Rettangolo 2"/>
          <p:cNvSpPr>
            <a:spLocks noChangeArrowheads="1"/>
          </p:cNvSpPr>
          <p:nvPr/>
        </p:nvSpPr>
        <p:spPr bwMode="auto">
          <a:xfrm>
            <a:off x="284163" y="1515988"/>
            <a:ext cx="5129212" cy="461962"/>
          </a:xfrm>
          <a:prstGeom prst="rect">
            <a:avLst/>
          </a:prstGeom>
          <a:noFill/>
          <a:ln w="9525">
            <a:noFill/>
            <a:miter lim="800000"/>
            <a:headEnd/>
            <a:tailEnd/>
          </a:ln>
        </p:spPr>
        <p:txBody>
          <a:bodyPr>
            <a:spAutoFit/>
          </a:bodyPr>
          <a:lstStyle/>
          <a:p>
            <a:r>
              <a:rPr lang="en-GB" sz="2400" b="1" u="sng" dirty="0"/>
              <a:t>CORRELATION</a:t>
            </a:r>
            <a:endParaRPr lang="it-IT" sz="2400" b="1" u="sng" dirty="0"/>
          </a:p>
        </p:txBody>
      </p:sp>
      <p:sp>
        <p:nvSpPr>
          <p:cNvPr id="19459" name="Rettangolo 2"/>
          <p:cNvSpPr>
            <a:spLocks noChangeArrowheads="1"/>
          </p:cNvSpPr>
          <p:nvPr/>
        </p:nvSpPr>
        <p:spPr bwMode="auto">
          <a:xfrm>
            <a:off x="284163" y="3374950"/>
            <a:ext cx="5129212" cy="460375"/>
          </a:xfrm>
          <a:prstGeom prst="rect">
            <a:avLst/>
          </a:prstGeom>
          <a:noFill/>
          <a:ln w="9525">
            <a:noFill/>
            <a:miter lim="800000"/>
            <a:headEnd/>
            <a:tailEnd/>
          </a:ln>
        </p:spPr>
        <p:txBody>
          <a:bodyPr>
            <a:spAutoFit/>
          </a:bodyPr>
          <a:lstStyle/>
          <a:p>
            <a:r>
              <a:rPr lang="en-GB" sz="2400" b="1" u="sng"/>
              <a:t>DISTANCE MEASURE</a:t>
            </a:r>
            <a:endParaRPr lang="it-IT" sz="2400" b="1" u="sng"/>
          </a:p>
        </p:txBody>
      </p:sp>
      <p:grpSp>
        <p:nvGrpSpPr>
          <p:cNvPr id="13" name="Gruppo 12"/>
          <p:cNvGrpSpPr/>
          <p:nvPr/>
        </p:nvGrpSpPr>
        <p:grpSpPr>
          <a:xfrm>
            <a:off x="337741" y="4500091"/>
            <a:ext cx="5386387" cy="873125"/>
            <a:chOff x="284163" y="1340768"/>
            <a:chExt cx="5386387" cy="873125"/>
          </a:xfrm>
        </p:grpSpPr>
        <p:sp>
          <p:nvSpPr>
            <p:cNvPr id="19460" name="Rettangolo 2"/>
            <p:cNvSpPr>
              <a:spLocks noChangeArrowheads="1"/>
            </p:cNvSpPr>
            <p:nvPr/>
          </p:nvSpPr>
          <p:spPr bwMode="auto">
            <a:xfrm>
              <a:off x="284163" y="1340768"/>
              <a:ext cx="5129212" cy="461962"/>
            </a:xfrm>
            <a:prstGeom prst="rect">
              <a:avLst/>
            </a:prstGeom>
            <a:noFill/>
            <a:ln w="9525">
              <a:noFill/>
              <a:miter lim="800000"/>
              <a:headEnd/>
              <a:tailEnd/>
            </a:ln>
          </p:spPr>
          <p:txBody>
            <a:bodyPr>
              <a:spAutoFit/>
            </a:bodyPr>
            <a:lstStyle/>
            <a:p>
              <a:r>
                <a:rPr lang="en-GB" sz="2400" b="1" u="sng" dirty="0"/>
                <a:t>VISUAL INSPECTION</a:t>
              </a:r>
              <a:endParaRPr lang="it-IT" sz="2400" b="1" u="sng" dirty="0"/>
            </a:p>
          </p:txBody>
        </p:sp>
        <p:sp>
          <p:nvSpPr>
            <p:cNvPr id="19461" name="Rettangolo 2"/>
            <p:cNvSpPr>
              <a:spLocks noChangeArrowheads="1"/>
            </p:cNvSpPr>
            <p:nvPr/>
          </p:nvSpPr>
          <p:spPr bwMode="auto">
            <a:xfrm>
              <a:off x="541338" y="1813843"/>
              <a:ext cx="5129212" cy="400050"/>
            </a:xfrm>
            <a:prstGeom prst="rect">
              <a:avLst/>
            </a:prstGeom>
            <a:noFill/>
            <a:ln w="9525">
              <a:noFill/>
              <a:miter lim="800000"/>
              <a:headEnd/>
              <a:tailEnd/>
            </a:ln>
          </p:spPr>
          <p:txBody>
            <a:bodyPr>
              <a:spAutoFit/>
            </a:bodyPr>
            <a:lstStyle/>
            <a:p>
              <a:pPr marL="342900" indent="-342900">
                <a:buFont typeface="Arial" pitchFamily="34" charset="0"/>
                <a:buChar char="•"/>
              </a:pPr>
              <a:r>
                <a:rPr lang="en-GB" sz="2000" dirty="0"/>
                <a:t>Predicted/Observed plot</a:t>
              </a:r>
              <a:endParaRPr lang="it-IT" sz="2000" dirty="0"/>
            </a:p>
          </p:txBody>
        </p:sp>
      </p:grpSp>
      <p:sp>
        <p:nvSpPr>
          <p:cNvPr id="19462" name="Rettangolo 2"/>
          <p:cNvSpPr>
            <a:spLocks noChangeArrowheads="1"/>
          </p:cNvSpPr>
          <p:nvPr/>
        </p:nvSpPr>
        <p:spPr bwMode="auto">
          <a:xfrm>
            <a:off x="541338" y="2000175"/>
            <a:ext cx="5129212" cy="1016000"/>
          </a:xfrm>
          <a:prstGeom prst="rect">
            <a:avLst/>
          </a:prstGeom>
          <a:noFill/>
          <a:ln w="9525">
            <a:noFill/>
            <a:miter lim="800000"/>
            <a:headEnd/>
            <a:tailEnd/>
          </a:ln>
        </p:spPr>
        <p:txBody>
          <a:bodyPr>
            <a:spAutoFit/>
          </a:bodyPr>
          <a:lstStyle/>
          <a:p>
            <a:pPr marL="342900" indent="-342900">
              <a:buFont typeface="Arial" pitchFamily="34" charset="0"/>
              <a:buChar char="•"/>
            </a:pPr>
            <a:r>
              <a:rPr lang="en-GB" sz="2000" b="1" dirty="0"/>
              <a:t>Pearson</a:t>
            </a:r>
            <a:r>
              <a:rPr lang="en-GB" sz="2000" dirty="0"/>
              <a:t> correlation coefficient</a:t>
            </a:r>
          </a:p>
          <a:p>
            <a:pPr marL="342900" indent="-342900">
              <a:buFont typeface="Arial" pitchFamily="34" charset="0"/>
              <a:buChar char="•"/>
            </a:pPr>
            <a:r>
              <a:rPr lang="en-GB" sz="2000" b="1" dirty="0"/>
              <a:t>Spearman</a:t>
            </a:r>
            <a:r>
              <a:rPr lang="en-GB" sz="2000" dirty="0"/>
              <a:t> correlation coefficient</a:t>
            </a:r>
          </a:p>
          <a:p>
            <a:pPr marL="342900" indent="-342900">
              <a:buFont typeface="Arial" pitchFamily="34" charset="0"/>
              <a:buChar char="•"/>
            </a:pPr>
            <a:r>
              <a:rPr lang="it-IT" sz="2000" b="1" dirty="0"/>
              <a:t>Kendall</a:t>
            </a:r>
            <a:r>
              <a:rPr lang="it-IT" sz="2000" dirty="0"/>
              <a:t> </a:t>
            </a:r>
            <a:r>
              <a:rPr lang="en-GB" sz="2000" dirty="0"/>
              <a:t>correlation coefficient</a:t>
            </a:r>
          </a:p>
        </p:txBody>
      </p:sp>
      <p:sp>
        <p:nvSpPr>
          <p:cNvPr id="19463" name="Rettangolo 2"/>
          <p:cNvSpPr>
            <a:spLocks noChangeArrowheads="1"/>
          </p:cNvSpPr>
          <p:nvPr/>
        </p:nvSpPr>
        <p:spPr bwMode="auto">
          <a:xfrm>
            <a:off x="541338" y="3821038"/>
            <a:ext cx="5129212" cy="400050"/>
          </a:xfrm>
          <a:prstGeom prst="rect">
            <a:avLst/>
          </a:prstGeom>
          <a:noFill/>
          <a:ln w="9525">
            <a:noFill/>
            <a:miter lim="800000"/>
            <a:headEnd/>
            <a:tailEnd/>
          </a:ln>
        </p:spPr>
        <p:txBody>
          <a:bodyPr>
            <a:spAutoFit/>
          </a:bodyPr>
          <a:lstStyle/>
          <a:p>
            <a:pPr marL="342900" indent="-342900">
              <a:buFont typeface="Arial" pitchFamily="34" charset="0"/>
              <a:buChar char="•"/>
            </a:pPr>
            <a:r>
              <a:rPr lang="en-GB" sz="2000" dirty="0"/>
              <a:t>Root mean square deviation (</a:t>
            </a:r>
            <a:r>
              <a:rPr lang="en-GB" sz="2000" b="1" dirty="0"/>
              <a:t>RMSD</a:t>
            </a:r>
            <a:r>
              <a:rPr lang="en-GB" sz="2000" dirty="0"/>
              <a:t>)</a:t>
            </a:r>
            <a:endParaRPr lang="it-IT" sz="2000" dirty="0"/>
          </a:p>
        </p:txBody>
      </p:sp>
      <p:pic>
        <p:nvPicPr>
          <p:cNvPr id="19464" name="Immagine 1"/>
          <p:cNvPicPr>
            <a:picLocks noChangeAspect="1"/>
          </p:cNvPicPr>
          <p:nvPr/>
        </p:nvPicPr>
        <p:blipFill>
          <a:blip r:embed="rId2" cstate="print"/>
          <a:srcRect/>
          <a:stretch>
            <a:fillRect/>
          </a:stretch>
        </p:blipFill>
        <p:spPr bwMode="auto">
          <a:xfrm>
            <a:off x="4932040" y="1484784"/>
            <a:ext cx="3876675" cy="2908300"/>
          </a:xfrm>
          <a:prstGeom prst="rect">
            <a:avLst/>
          </a:prstGeom>
          <a:noFill/>
          <a:ln w="9525">
            <a:noFill/>
            <a:miter lim="800000"/>
            <a:headEnd/>
            <a:tailEnd/>
          </a:ln>
        </p:spPr>
      </p:pic>
      <p:sp>
        <p:nvSpPr>
          <p:cNvPr id="10"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11"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12"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0"/>
            <a:ext cx="9144000" cy="76944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400" b="1" dirty="0">
                <a:solidFill>
                  <a:schemeClr val="accent1">
                    <a:lumMod val="75000"/>
                  </a:schemeClr>
                </a:solidFill>
              </a:rPr>
              <a:t>KINASE ACTIVITY</a:t>
            </a:r>
          </a:p>
        </p:txBody>
      </p:sp>
      <p:graphicFrame>
        <p:nvGraphicFramePr>
          <p:cNvPr id="4" name="Tabella 3"/>
          <p:cNvGraphicFramePr>
            <a:graphicFrameLocks noGrp="1"/>
          </p:cNvGraphicFramePr>
          <p:nvPr/>
        </p:nvGraphicFramePr>
        <p:xfrm>
          <a:off x="3570288" y="1304925"/>
          <a:ext cx="5250186" cy="1762125"/>
        </p:xfrm>
        <a:graphic>
          <a:graphicData uri="http://schemas.openxmlformats.org/drawingml/2006/table">
            <a:tbl>
              <a:tblPr/>
              <a:tblGrid>
                <a:gridCol w="785688">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356312">
                  <a:extLst>
                    <a:ext uri="{9D8B030D-6E8A-4147-A177-3AD203B41FA5}">
                      <a16:colId xmlns:a16="http://schemas.microsoft.com/office/drawing/2014/main" val="20002"/>
                    </a:ext>
                  </a:extLst>
                </a:gridCol>
                <a:gridCol w="1050037">
                  <a:extLst>
                    <a:ext uri="{9D8B030D-6E8A-4147-A177-3AD203B41FA5}">
                      <a16:colId xmlns:a16="http://schemas.microsoft.com/office/drawing/2014/main" val="20003"/>
                    </a:ext>
                  </a:extLst>
                </a:gridCol>
                <a:gridCol w="1050037">
                  <a:extLst>
                    <a:ext uri="{9D8B030D-6E8A-4147-A177-3AD203B41FA5}">
                      <a16:colId xmlns:a16="http://schemas.microsoft.com/office/drawing/2014/main" val="20004"/>
                    </a:ext>
                  </a:extLst>
                </a:gridCol>
              </a:tblGrid>
              <a:tr h="352425">
                <a:tc>
                  <a:txBody>
                    <a:bodyPr/>
                    <a:lstStyle/>
                    <a:p>
                      <a:pPr algn="l" fontAlgn="b"/>
                      <a:endParaRPr lang="it-IT" sz="2000" b="0" i="0" u="none" strike="noStrike" dirty="0">
                        <a:effectLst/>
                        <a:latin typeface="Arial"/>
                      </a:endParaRPr>
                    </a:p>
                  </a:txBody>
                  <a:tcPr marL="12696" marR="12696" marT="12701" marB="0" anchor="b">
                    <a:lnL>
                      <a:noFill/>
                    </a:lnL>
                    <a:lnR>
                      <a:noFill/>
                    </a:lnR>
                    <a:lnT>
                      <a:noFill/>
                    </a:lnT>
                    <a:lnB>
                      <a:noFill/>
                    </a:lnB>
                  </a:tcPr>
                </a:tc>
                <a:tc>
                  <a:txBody>
                    <a:bodyPr/>
                    <a:lstStyle/>
                    <a:p>
                      <a:pPr algn="ctr" fontAlgn="b"/>
                      <a:r>
                        <a:rPr lang="it-IT" sz="1800" b="1" i="0" u="none" strike="noStrike" dirty="0" err="1">
                          <a:effectLst/>
                          <a:latin typeface="Arial"/>
                        </a:rPr>
                        <a:t>Pearson</a:t>
                      </a:r>
                      <a:endParaRPr lang="it-IT" sz="1800" b="1" i="0" u="none" strike="noStrike" dirty="0">
                        <a:effectLst/>
                        <a:latin typeface="Arial"/>
                      </a:endParaRPr>
                    </a:p>
                  </a:txBody>
                  <a:tcPr marL="12696" marR="12696" marT="12701" marB="0" anchor="b">
                    <a:lnL>
                      <a:noFill/>
                    </a:lnL>
                    <a:lnR>
                      <a:noFill/>
                    </a:lnR>
                    <a:lnT>
                      <a:noFill/>
                    </a:lnT>
                    <a:lnB>
                      <a:noFill/>
                    </a:lnB>
                  </a:tcPr>
                </a:tc>
                <a:tc>
                  <a:txBody>
                    <a:bodyPr/>
                    <a:lstStyle/>
                    <a:p>
                      <a:pPr algn="ctr" fontAlgn="b"/>
                      <a:r>
                        <a:rPr lang="it-IT" sz="1800" b="1" i="0" u="none" strike="noStrike" dirty="0" err="1">
                          <a:effectLst/>
                          <a:latin typeface="Arial"/>
                        </a:rPr>
                        <a:t>Spearman</a:t>
                      </a:r>
                      <a:endParaRPr lang="it-IT" sz="1800" b="1" i="0" u="none" strike="noStrike" dirty="0">
                        <a:effectLst/>
                        <a:latin typeface="Arial"/>
                      </a:endParaRPr>
                    </a:p>
                  </a:txBody>
                  <a:tcPr marL="12696" marR="12696" marT="12701" marB="0" anchor="b">
                    <a:lnL>
                      <a:noFill/>
                    </a:lnL>
                    <a:lnR>
                      <a:noFill/>
                    </a:lnR>
                    <a:lnT>
                      <a:noFill/>
                    </a:lnT>
                    <a:lnB>
                      <a:noFill/>
                    </a:lnB>
                  </a:tcPr>
                </a:tc>
                <a:tc>
                  <a:txBody>
                    <a:bodyPr/>
                    <a:lstStyle/>
                    <a:p>
                      <a:pPr algn="ctr" fontAlgn="b"/>
                      <a:r>
                        <a:rPr lang="it-IT" sz="1800" b="1" i="0" u="none" strike="noStrike" dirty="0">
                          <a:effectLst/>
                          <a:latin typeface="Arial"/>
                        </a:rPr>
                        <a:t>Kendall</a:t>
                      </a:r>
                    </a:p>
                  </a:txBody>
                  <a:tcPr marL="12696" marR="12696" marT="12701" marB="0" anchor="b">
                    <a:lnL>
                      <a:noFill/>
                    </a:lnL>
                    <a:lnR>
                      <a:noFill/>
                    </a:lnR>
                    <a:lnT>
                      <a:noFill/>
                    </a:lnT>
                    <a:lnB>
                      <a:noFill/>
                    </a:lnB>
                  </a:tcPr>
                </a:tc>
                <a:tc>
                  <a:txBody>
                    <a:bodyPr/>
                    <a:lstStyle/>
                    <a:p>
                      <a:pPr algn="ctr" fontAlgn="b"/>
                      <a:r>
                        <a:rPr lang="it-IT" sz="1800" b="1" i="0" u="none" strike="noStrike" dirty="0">
                          <a:effectLst/>
                          <a:latin typeface="Arial"/>
                        </a:rPr>
                        <a:t>RMSD</a:t>
                      </a:r>
                    </a:p>
                  </a:txBody>
                  <a:tcPr marL="12696" marR="12696" marT="12701" marB="0" anchor="b">
                    <a:lnL>
                      <a:noFill/>
                    </a:lnL>
                    <a:lnR>
                      <a:noFill/>
                    </a:lnR>
                    <a:lnT>
                      <a:noFill/>
                    </a:lnT>
                    <a:lnB>
                      <a:noFill/>
                    </a:lnB>
                  </a:tcPr>
                </a:tc>
                <a:extLst>
                  <a:ext uri="{0D108BD9-81ED-4DB2-BD59-A6C34878D82A}">
                    <a16:rowId xmlns:a16="http://schemas.microsoft.com/office/drawing/2014/main" val="10000"/>
                  </a:ext>
                </a:extLst>
              </a:tr>
              <a:tr h="352425">
                <a:tc>
                  <a:txBody>
                    <a:bodyPr/>
                    <a:lstStyle/>
                    <a:p>
                      <a:pPr algn="l" fontAlgn="b"/>
                      <a:r>
                        <a:rPr lang="it-IT" sz="1800" b="1" i="0" u="none" strike="noStrike" dirty="0">
                          <a:effectLst/>
                          <a:latin typeface="Arial"/>
                        </a:rPr>
                        <a:t>Pred1</a:t>
                      </a:r>
                    </a:p>
                  </a:txBody>
                  <a:tcPr marL="12696" marR="12696" marT="12701" marB="0" anchor="b">
                    <a:lnL>
                      <a:noFill/>
                    </a:lnL>
                    <a:lnR>
                      <a:noFill/>
                    </a:lnR>
                    <a:lnT>
                      <a:noFill/>
                    </a:lnT>
                    <a:lnB>
                      <a:noFill/>
                    </a:lnB>
                  </a:tcPr>
                </a:tc>
                <a:tc>
                  <a:txBody>
                    <a:bodyPr/>
                    <a:lstStyle/>
                    <a:p>
                      <a:pPr algn="ctr" fontAlgn="b"/>
                      <a:r>
                        <a:rPr lang="it-IT" sz="2000" b="1" i="1" u="none" strike="noStrike" dirty="0">
                          <a:effectLst/>
                          <a:latin typeface="Arial"/>
                        </a:rPr>
                        <a:t>0.888</a:t>
                      </a:r>
                    </a:p>
                  </a:txBody>
                  <a:tcPr marL="12696" marR="12696" marT="12701" marB="0" anchor="b">
                    <a:lnL>
                      <a:noFill/>
                    </a:lnL>
                    <a:lnR>
                      <a:noFill/>
                    </a:lnR>
                    <a:lnT>
                      <a:noFill/>
                    </a:lnT>
                    <a:lnB>
                      <a:noFill/>
                    </a:lnB>
                    <a:solidFill>
                      <a:srgbClr val="00AE00"/>
                    </a:solidFill>
                  </a:tcPr>
                </a:tc>
                <a:tc>
                  <a:txBody>
                    <a:bodyPr/>
                    <a:lstStyle/>
                    <a:p>
                      <a:pPr algn="ctr" fontAlgn="b"/>
                      <a:r>
                        <a:rPr lang="it-IT" sz="2000" b="0" i="1" u="none" strike="noStrike" dirty="0">
                          <a:effectLst/>
                          <a:latin typeface="Arial"/>
                        </a:rPr>
                        <a:t>0.809</a:t>
                      </a:r>
                    </a:p>
                  </a:txBody>
                  <a:tcPr marL="12696" marR="12696" marT="12701" marB="0" anchor="b">
                    <a:lnL>
                      <a:noFill/>
                    </a:lnL>
                    <a:lnR>
                      <a:noFill/>
                    </a:lnR>
                    <a:lnT>
                      <a:noFill/>
                    </a:lnT>
                    <a:lnB>
                      <a:noFill/>
                    </a:lnB>
                    <a:solidFill>
                      <a:srgbClr val="92D050"/>
                    </a:solidFill>
                  </a:tcPr>
                </a:tc>
                <a:tc>
                  <a:txBody>
                    <a:bodyPr/>
                    <a:lstStyle/>
                    <a:p>
                      <a:pPr algn="ctr" fontAlgn="b"/>
                      <a:r>
                        <a:rPr lang="it-IT" sz="2000" b="0" i="1" u="none" strike="noStrike" dirty="0">
                          <a:effectLst/>
                          <a:latin typeface="Arial"/>
                        </a:rPr>
                        <a:t>0.754</a:t>
                      </a:r>
                    </a:p>
                  </a:txBody>
                  <a:tcPr marL="12696" marR="12696" marT="12701" marB="0" anchor="b">
                    <a:lnL>
                      <a:noFill/>
                    </a:lnL>
                    <a:lnR>
                      <a:noFill/>
                    </a:lnR>
                    <a:lnT>
                      <a:noFill/>
                    </a:lnT>
                    <a:lnB>
                      <a:noFill/>
                    </a:lnB>
                    <a:solidFill>
                      <a:srgbClr val="92D050"/>
                    </a:solidFill>
                  </a:tcPr>
                </a:tc>
                <a:tc>
                  <a:txBody>
                    <a:bodyPr/>
                    <a:lstStyle/>
                    <a:p>
                      <a:pPr algn="ctr" fontAlgn="b"/>
                      <a:r>
                        <a:rPr lang="it-IT" sz="2000" b="1" i="1" u="none" strike="noStrike" dirty="0">
                          <a:effectLst/>
                          <a:latin typeface="Arial"/>
                        </a:rPr>
                        <a:t>0.284</a:t>
                      </a:r>
                    </a:p>
                  </a:txBody>
                  <a:tcPr marL="12696" marR="12696" marT="12701" marB="0" anchor="b">
                    <a:lnL>
                      <a:noFill/>
                    </a:lnL>
                    <a:lnR>
                      <a:noFill/>
                    </a:lnR>
                    <a:lnT>
                      <a:noFill/>
                    </a:lnT>
                    <a:lnB>
                      <a:noFill/>
                    </a:lnB>
                    <a:solidFill>
                      <a:srgbClr val="00AE00"/>
                    </a:solidFill>
                  </a:tcPr>
                </a:tc>
                <a:extLst>
                  <a:ext uri="{0D108BD9-81ED-4DB2-BD59-A6C34878D82A}">
                    <a16:rowId xmlns:a16="http://schemas.microsoft.com/office/drawing/2014/main" val="10001"/>
                  </a:ext>
                </a:extLst>
              </a:tr>
              <a:tr h="352425">
                <a:tc>
                  <a:txBody>
                    <a:bodyPr/>
                    <a:lstStyle/>
                    <a:p>
                      <a:pPr algn="l" fontAlgn="b"/>
                      <a:r>
                        <a:rPr lang="it-IT" sz="1800" b="1" i="0" u="none" strike="noStrike" dirty="0">
                          <a:effectLst/>
                          <a:latin typeface="Arial"/>
                        </a:rPr>
                        <a:t>Pred2</a:t>
                      </a:r>
                    </a:p>
                  </a:txBody>
                  <a:tcPr marL="12696" marR="12696" marT="12701" marB="0" anchor="b">
                    <a:lnL>
                      <a:noFill/>
                    </a:lnL>
                    <a:lnR>
                      <a:noFill/>
                    </a:lnR>
                    <a:lnT>
                      <a:noFill/>
                    </a:lnT>
                    <a:lnB>
                      <a:noFill/>
                    </a:lnB>
                  </a:tcPr>
                </a:tc>
                <a:tc>
                  <a:txBody>
                    <a:bodyPr/>
                    <a:lstStyle/>
                    <a:p>
                      <a:pPr algn="ctr" fontAlgn="b"/>
                      <a:r>
                        <a:rPr lang="it-IT" sz="2000" b="0" i="1" u="none" strike="noStrike" dirty="0">
                          <a:effectLst/>
                          <a:latin typeface="Arial"/>
                        </a:rPr>
                        <a:t>0.816</a:t>
                      </a:r>
                    </a:p>
                  </a:txBody>
                  <a:tcPr marL="12696" marR="12696" marT="12701" marB="0" anchor="b">
                    <a:lnL>
                      <a:noFill/>
                    </a:lnL>
                    <a:lnR>
                      <a:noFill/>
                    </a:lnR>
                    <a:lnT>
                      <a:noFill/>
                    </a:lnT>
                    <a:lnB>
                      <a:noFill/>
                    </a:lnB>
                    <a:solidFill>
                      <a:srgbClr val="92D050"/>
                    </a:solidFill>
                  </a:tcPr>
                </a:tc>
                <a:tc>
                  <a:txBody>
                    <a:bodyPr/>
                    <a:lstStyle/>
                    <a:p>
                      <a:pPr algn="ctr" fontAlgn="b"/>
                      <a:r>
                        <a:rPr lang="it-IT" sz="2000" b="1" i="1" u="none" strike="noStrike" dirty="0">
                          <a:effectLst/>
                          <a:latin typeface="Arial"/>
                        </a:rPr>
                        <a:t>0.884</a:t>
                      </a:r>
                    </a:p>
                  </a:txBody>
                  <a:tcPr marL="12696" marR="12696" marT="12701" marB="0" anchor="b">
                    <a:lnL>
                      <a:noFill/>
                    </a:lnL>
                    <a:lnR>
                      <a:noFill/>
                    </a:lnR>
                    <a:lnT>
                      <a:noFill/>
                    </a:lnT>
                    <a:lnB>
                      <a:noFill/>
                    </a:lnB>
                    <a:solidFill>
                      <a:srgbClr val="00AE00"/>
                    </a:solidFill>
                  </a:tcPr>
                </a:tc>
                <a:tc>
                  <a:txBody>
                    <a:bodyPr/>
                    <a:lstStyle/>
                    <a:p>
                      <a:pPr algn="ctr" fontAlgn="b"/>
                      <a:r>
                        <a:rPr lang="it-IT" sz="2000" b="1" i="1" u="none" strike="noStrike" dirty="0">
                          <a:effectLst/>
                          <a:latin typeface="Arial"/>
                        </a:rPr>
                        <a:t>0.798</a:t>
                      </a:r>
                    </a:p>
                  </a:txBody>
                  <a:tcPr marL="12696" marR="12696" marT="12701" marB="0" anchor="b">
                    <a:lnL>
                      <a:noFill/>
                    </a:lnL>
                    <a:lnR>
                      <a:noFill/>
                    </a:lnR>
                    <a:lnT>
                      <a:noFill/>
                    </a:lnT>
                    <a:lnB>
                      <a:noFill/>
                    </a:lnB>
                    <a:solidFill>
                      <a:srgbClr val="00AE00"/>
                    </a:solidFill>
                  </a:tcPr>
                </a:tc>
                <a:tc>
                  <a:txBody>
                    <a:bodyPr/>
                    <a:lstStyle/>
                    <a:p>
                      <a:pPr algn="ctr" fontAlgn="b"/>
                      <a:r>
                        <a:rPr lang="it-IT" sz="2000" b="0" i="1" u="none" strike="noStrike" dirty="0">
                          <a:effectLst/>
                          <a:latin typeface="Arial"/>
                        </a:rPr>
                        <a:t>0.352</a:t>
                      </a:r>
                    </a:p>
                  </a:txBody>
                  <a:tcPr marL="12696" marR="12696" marT="12701" marB="0" anchor="b">
                    <a:lnL>
                      <a:noFill/>
                    </a:lnL>
                    <a:lnR>
                      <a:noFill/>
                    </a:lnR>
                    <a:lnT>
                      <a:noFill/>
                    </a:lnT>
                    <a:lnB>
                      <a:noFill/>
                    </a:lnB>
                    <a:solidFill>
                      <a:srgbClr val="92D050"/>
                    </a:solidFill>
                  </a:tcPr>
                </a:tc>
                <a:extLst>
                  <a:ext uri="{0D108BD9-81ED-4DB2-BD59-A6C34878D82A}">
                    <a16:rowId xmlns:a16="http://schemas.microsoft.com/office/drawing/2014/main" val="10002"/>
                  </a:ext>
                </a:extLst>
              </a:tr>
              <a:tr h="352425">
                <a:tc>
                  <a:txBody>
                    <a:bodyPr/>
                    <a:lstStyle/>
                    <a:p>
                      <a:pPr algn="l" fontAlgn="b"/>
                      <a:r>
                        <a:rPr lang="it-IT" sz="1800" b="1" i="0" u="none" strike="noStrike" dirty="0">
                          <a:effectLst/>
                          <a:latin typeface="Arial"/>
                        </a:rPr>
                        <a:t>Pred3</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0.696</a:t>
                      </a:r>
                    </a:p>
                  </a:txBody>
                  <a:tcPr marL="12696" marR="12696" marT="12701" marB="0" anchor="b">
                    <a:lnL>
                      <a:noFill/>
                    </a:lnL>
                    <a:lnR>
                      <a:noFill/>
                    </a:lnR>
                    <a:lnT>
                      <a:noFill/>
                    </a:lnT>
                    <a:lnB>
                      <a:noFill/>
                    </a:lnB>
                  </a:tcPr>
                </a:tc>
                <a:tc>
                  <a:txBody>
                    <a:bodyPr/>
                    <a:lstStyle/>
                    <a:p>
                      <a:pPr algn="ctr" fontAlgn="b"/>
                      <a:r>
                        <a:rPr lang="it-IT" sz="2000" b="0" i="1" u="none" strike="noStrike" dirty="0">
                          <a:effectLst/>
                          <a:latin typeface="Arial"/>
                        </a:rPr>
                        <a:t>0.809</a:t>
                      </a:r>
                    </a:p>
                  </a:txBody>
                  <a:tcPr marL="12696" marR="12696" marT="12701" marB="0" anchor="b">
                    <a:lnL>
                      <a:noFill/>
                    </a:lnL>
                    <a:lnR>
                      <a:noFill/>
                    </a:lnR>
                    <a:lnT>
                      <a:noFill/>
                    </a:lnT>
                    <a:lnB>
                      <a:noFill/>
                    </a:lnB>
                    <a:solidFill>
                      <a:srgbClr val="92D050"/>
                    </a:solidFill>
                  </a:tcPr>
                </a:tc>
                <a:tc>
                  <a:txBody>
                    <a:bodyPr/>
                    <a:lstStyle/>
                    <a:p>
                      <a:pPr algn="ctr" fontAlgn="b"/>
                      <a:r>
                        <a:rPr lang="it-IT" sz="2000" b="0" i="0" u="none" strike="noStrike" dirty="0">
                          <a:effectLst/>
                          <a:latin typeface="Arial"/>
                        </a:rPr>
                        <a:t>0.688</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0.738</a:t>
                      </a:r>
                    </a:p>
                  </a:txBody>
                  <a:tcPr marL="12696" marR="12696" marT="12701" marB="0" anchor="b">
                    <a:lnL>
                      <a:noFill/>
                    </a:lnL>
                    <a:lnR>
                      <a:noFill/>
                    </a:lnR>
                    <a:lnT>
                      <a:noFill/>
                    </a:lnT>
                    <a:lnB>
                      <a:noFill/>
                    </a:lnB>
                  </a:tcPr>
                </a:tc>
                <a:extLst>
                  <a:ext uri="{0D108BD9-81ED-4DB2-BD59-A6C34878D82A}">
                    <a16:rowId xmlns:a16="http://schemas.microsoft.com/office/drawing/2014/main" val="10003"/>
                  </a:ext>
                </a:extLst>
              </a:tr>
              <a:tr h="352425">
                <a:tc>
                  <a:txBody>
                    <a:bodyPr/>
                    <a:lstStyle/>
                    <a:p>
                      <a:pPr algn="l" fontAlgn="b"/>
                      <a:r>
                        <a:rPr lang="it-IT" sz="1800" b="1" i="0" u="none" strike="noStrike" dirty="0">
                          <a:effectLst/>
                          <a:latin typeface="Arial"/>
                        </a:rPr>
                        <a:t>Pred4</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0.534</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0.712</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0.599</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0.659</a:t>
                      </a:r>
                    </a:p>
                  </a:txBody>
                  <a:tcPr marL="12696" marR="12696" marT="12701" marB="0" anchor="b">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21532" name="Rettangolo 2"/>
          <p:cNvSpPr>
            <a:spLocks noChangeArrowheads="1"/>
          </p:cNvSpPr>
          <p:nvPr/>
        </p:nvSpPr>
        <p:spPr bwMode="auto">
          <a:xfrm>
            <a:off x="169863" y="1441450"/>
            <a:ext cx="5129212" cy="461963"/>
          </a:xfrm>
          <a:prstGeom prst="rect">
            <a:avLst/>
          </a:prstGeom>
          <a:noFill/>
          <a:ln w="9525">
            <a:noFill/>
            <a:miter lim="800000"/>
            <a:headEnd/>
            <a:tailEnd/>
          </a:ln>
        </p:spPr>
        <p:txBody>
          <a:bodyPr>
            <a:spAutoFit/>
          </a:bodyPr>
          <a:lstStyle/>
          <a:p>
            <a:r>
              <a:rPr lang="en-GB" sz="2400" b="1" u="sng"/>
              <a:t>CORRELATION</a:t>
            </a:r>
            <a:endParaRPr lang="it-IT" sz="2400" b="1" u="sng"/>
          </a:p>
        </p:txBody>
      </p:sp>
      <p:sp>
        <p:nvSpPr>
          <p:cNvPr id="21533" name="Rettangolo 2"/>
          <p:cNvSpPr>
            <a:spLocks noChangeArrowheads="1"/>
          </p:cNvSpPr>
          <p:nvPr/>
        </p:nvSpPr>
        <p:spPr bwMode="auto">
          <a:xfrm>
            <a:off x="134938" y="2419350"/>
            <a:ext cx="5129212" cy="460375"/>
          </a:xfrm>
          <a:prstGeom prst="rect">
            <a:avLst/>
          </a:prstGeom>
          <a:noFill/>
          <a:ln w="9525">
            <a:noFill/>
            <a:miter lim="800000"/>
            <a:headEnd/>
            <a:tailEnd/>
          </a:ln>
        </p:spPr>
        <p:txBody>
          <a:bodyPr>
            <a:spAutoFit/>
          </a:bodyPr>
          <a:lstStyle/>
          <a:p>
            <a:r>
              <a:rPr lang="en-GB" sz="2400" b="1" u="sng"/>
              <a:t>DISTANCE MEASURE</a:t>
            </a:r>
            <a:endParaRPr lang="it-IT" sz="2400" b="1" u="sng"/>
          </a:p>
        </p:txBody>
      </p:sp>
      <p:sp>
        <p:nvSpPr>
          <p:cNvPr id="6"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7"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8"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0"/>
            <a:ext cx="9144000" cy="769441"/>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400" b="1" dirty="0">
                <a:solidFill>
                  <a:schemeClr val="accent1">
                    <a:lumMod val="75000"/>
                  </a:schemeClr>
                </a:solidFill>
              </a:rPr>
              <a:t>KINASE ACTIVITY</a:t>
            </a:r>
          </a:p>
        </p:txBody>
      </p:sp>
      <p:sp>
        <p:nvSpPr>
          <p:cNvPr id="22556" name="Rettangolo 2"/>
          <p:cNvSpPr>
            <a:spLocks noChangeArrowheads="1"/>
          </p:cNvSpPr>
          <p:nvPr/>
        </p:nvSpPr>
        <p:spPr bwMode="auto">
          <a:xfrm>
            <a:off x="169863" y="1441450"/>
            <a:ext cx="5129212" cy="461963"/>
          </a:xfrm>
          <a:prstGeom prst="rect">
            <a:avLst/>
          </a:prstGeom>
          <a:noFill/>
          <a:ln w="9525">
            <a:noFill/>
            <a:miter lim="800000"/>
            <a:headEnd/>
            <a:tailEnd/>
          </a:ln>
        </p:spPr>
        <p:txBody>
          <a:bodyPr>
            <a:spAutoFit/>
          </a:bodyPr>
          <a:lstStyle/>
          <a:p>
            <a:r>
              <a:rPr lang="en-GB" sz="2400" b="1" u="sng"/>
              <a:t>CORRELATION</a:t>
            </a:r>
            <a:endParaRPr lang="it-IT" sz="2400" b="1" u="sng"/>
          </a:p>
        </p:txBody>
      </p:sp>
      <p:sp>
        <p:nvSpPr>
          <p:cNvPr id="22557" name="Rettangolo 2"/>
          <p:cNvSpPr>
            <a:spLocks noChangeArrowheads="1"/>
          </p:cNvSpPr>
          <p:nvPr/>
        </p:nvSpPr>
        <p:spPr bwMode="auto">
          <a:xfrm>
            <a:off x="134938" y="2419350"/>
            <a:ext cx="5129212" cy="460375"/>
          </a:xfrm>
          <a:prstGeom prst="rect">
            <a:avLst/>
          </a:prstGeom>
          <a:noFill/>
          <a:ln w="9525">
            <a:noFill/>
            <a:miter lim="800000"/>
            <a:headEnd/>
            <a:tailEnd/>
          </a:ln>
        </p:spPr>
        <p:txBody>
          <a:bodyPr>
            <a:spAutoFit/>
          </a:bodyPr>
          <a:lstStyle/>
          <a:p>
            <a:r>
              <a:rPr lang="en-GB" sz="2400" b="1" u="sng"/>
              <a:t>DISTANCE MEASURE</a:t>
            </a:r>
            <a:endParaRPr lang="it-IT" sz="2400" b="1" u="sng"/>
          </a:p>
        </p:txBody>
      </p:sp>
      <p:sp>
        <p:nvSpPr>
          <p:cNvPr id="22558" name="CasellaDiTesto 9"/>
          <p:cNvSpPr txBox="1">
            <a:spLocks noChangeArrowheads="1"/>
          </p:cNvSpPr>
          <p:nvPr/>
        </p:nvSpPr>
        <p:spPr bwMode="auto">
          <a:xfrm>
            <a:off x="-458788" y="3392488"/>
            <a:ext cx="9279260" cy="707886"/>
          </a:xfrm>
          <a:prstGeom prst="rect">
            <a:avLst/>
          </a:prstGeom>
          <a:noFill/>
          <a:ln w="9525">
            <a:noFill/>
            <a:miter lim="800000"/>
            <a:headEnd/>
            <a:tailEnd/>
          </a:ln>
        </p:spPr>
        <p:txBody>
          <a:bodyPr wrap="square">
            <a:spAutoFit/>
          </a:bodyPr>
          <a:lstStyle/>
          <a:p>
            <a:pPr algn="ctr">
              <a:buFont typeface="Arial" pitchFamily="34" charset="0"/>
              <a:buNone/>
            </a:pPr>
            <a:r>
              <a:rPr lang="en-GB" sz="4000" b="1" dirty="0">
                <a:solidFill>
                  <a:srgbClr val="2E75B6"/>
                </a:solidFill>
              </a:rPr>
              <a:t>… and the better performers are…</a:t>
            </a:r>
            <a:endParaRPr lang="en-GB" sz="2400" b="1" dirty="0">
              <a:solidFill>
                <a:srgbClr val="2E75B6"/>
              </a:solidFill>
            </a:endParaRPr>
          </a:p>
        </p:txBody>
      </p:sp>
      <p:sp>
        <p:nvSpPr>
          <p:cNvPr id="11" name="Rettangolo 2"/>
          <p:cNvSpPr>
            <a:spLocks noChangeArrowheads="1"/>
          </p:cNvSpPr>
          <p:nvPr/>
        </p:nvSpPr>
        <p:spPr bwMode="auto">
          <a:xfrm>
            <a:off x="1282700" y="4470400"/>
            <a:ext cx="6673676" cy="1077218"/>
          </a:xfrm>
          <a:prstGeom prst="rect">
            <a:avLst/>
          </a:prstGeom>
          <a:noFill/>
          <a:ln>
            <a:noFill/>
          </a:ln>
        </p:spPr>
        <p:txBody>
          <a:bodyPr wrap="square">
            <a:spAutoFit/>
          </a:bodyPr>
          <a:lstStyle/>
          <a:p>
            <a:pPr>
              <a:defRPr/>
            </a:pPr>
            <a:r>
              <a:rPr lang="en-GB" sz="3200" b="1" dirty="0">
                <a:solidFill>
                  <a:schemeClr val="accent6">
                    <a:lumMod val="75000"/>
                  </a:schemeClr>
                </a:solidFill>
                <a:latin typeface="Calibri" charset="0"/>
                <a:ea typeface="MS PGothic" charset="0"/>
                <a:cs typeface="MS PGothic" charset="0"/>
              </a:rPr>
              <a:t>PREDICTOR 1 	</a:t>
            </a:r>
            <a:r>
              <a:rPr lang="en-GB" sz="2800" b="1" dirty="0">
                <a:solidFill>
                  <a:schemeClr val="accent6">
                    <a:lumMod val="75000"/>
                  </a:schemeClr>
                </a:solidFill>
                <a:latin typeface="Calibri" charset="0"/>
                <a:ea typeface="MS PGothic" charset="0"/>
                <a:cs typeface="MS PGothic" charset="0"/>
              </a:rPr>
              <a:t>(</a:t>
            </a:r>
            <a:r>
              <a:rPr lang="en-GB" sz="2800" b="1" dirty="0" err="1">
                <a:solidFill>
                  <a:schemeClr val="accent6">
                    <a:lumMod val="75000"/>
                  </a:schemeClr>
                </a:solidFill>
                <a:latin typeface="Calibri" charset="0"/>
                <a:ea typeface="MS PGothic" charset="0"/>
                <a:cs typeface="MS PGothic" charset="0"/>
              </a:rPr>
              <a:t>Casadio</a:t>
            </a:r>
            <a:r>
              <a:rPr lang="en-GB" sz="2800" b="1" dirty="0">
                <a:solidFill>
                  <a:schemeClr val="accent6">
                    <a:lumMod val="75000"/>
                  </a:schemeClr>
                </a:solidFill>
                <a:latin typeface="Calibri" charset="0"/>
                <a:ea typeface="MS PGothic" charset="0"/>
                <a:cs typeface="MS PGothic" charset="0"/>
              </a:rPr>
              <a:t> group)</a:t>
            </a:r>
            <a:endParaRPr lang="en-GB" sz="3200" b="1" dirty="0">
              <a:solidFill>
                <a:schemeClr val="accent6">
                  <a:lumMod val="75000"/>
                </a:schemeClr>
              </a:solidFill>
              <a:latin typeface="Calibri" charset="0"/>
              <a:ea typeface="MS PGothic" charset="0"/>
              <a:cs typeface="MS PGothic" charset="0"/>
            </a:endParaRPr>
          </a:p>
          <a:p>
            <a:pPr>
              <a:defRPr/>
            </a:pPr>
            <a:r>
              <a:rPr lang="en-GB" sz="3200" b="1" dirty="0">
                <a:solidFill>
                  <a:schemeClr val="accent6">
                    <a:lumMod val="75000"/>
                  </a:schemeClr>
                </a:solidFill>
                <a:latin typeface="Calibri" charset="0"/>
                <a:ea typeface="MS PGothic" charset="0"/>
                <a:cs typeface="MS PGothic" charset="0"/>
              </a:rPr>
              <a:t>	PREDICTOR 2</a:t>
            </a:r>
            <a:r>
              <a:rPr lang="en-GB" sz="2800" b="1" dirty="0">
                <a:solidFill>
                  <a:schemeClr val="accent6">
                    <a:lumMod val="75000"/>
                  </a:schemeClr>
                </a:solidFill>
                <a:latin typeface="Calibri" charset="0"/>
                <a:ea typeface="MS PGothic" charset="0"/>
                <a:cs typeface="MS PGothic" charset="0"/>
              </a:rPr>
              <a:t>	(Jones group)</a:t>
            </a:r>
            <a:endParaRPr lang="it-IT" sz="3200" b="1" dirty="0">
              <a:solidFill>
                <a:schemeClr val="accent6">
                  <a:lumMod val="75000"/>
                </a:schemeClr>
              </a:solidFill>
              <a:latin typeface="Calibri" charset="0"/>
              <a:ea typeface="MS PGothic" charset="0"/>
              <a:cs typeface="MS PGothic" charset="0"/>
            </a:endParaRPr>
          </a:p>
        </p:txBody>
      </p:sp>
      <p:sp>
        <p:nvSpPr>
          <p:cNvPr id="8"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9"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10"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aphicFrame>
        <p:nvGraphicFramePr>
          <p:cNvPr id="13" name="Tabella 12"/>
          <p:cNvGraphicFramePr>
            <a:graphicFrameLocks noGrp="1"/>
          </p:cNvGraphicFramePr>
          <p:nvPr/>
        </p:nvGraphicFramePr>
        <p:xfrm>
          <a:off x="3570288" y="1304925"/>
          <a:ext cx="5250186" cy="1762125"/>
        </p:xfrm>
        <a:graphic>
          <a:graphicData uri="http://schemas.openxmlformats.org/drawingml/2006/table">
            <a:tbl>
              <a:tblPr/>
              <a:tblGrid>
                <a:gridCol w="785688">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356312">
                  <a:extLst>
                    <a:ext uri="{9D8B030D-6E8A-4147-A177-3AD203B41FA5}">
                      <a16:colId xmlns:a16="http://schemas.microsoft.com/office/drawing/2014/main" val="20002"/>
                    </a:ext>
                  </a:extLst>
                </a:gridCol>
                <a:gridCol w="1050037">
                  <a:extLst>
                    <a:ext uri="{9D8B030D-6E8A-4147-A177-3AD203B41FA5}">
                      <a16:colId xmlns:a16="http://schemas.microsoft.com/office/drawing/2014/main" val="20003"/>
                    </a:ext>
                  </a:extLst>
                </a:gridCol>
                <a:gridCol w="1050037">
                  <a:extLst>
                    <a:ext uri="{9D8B030D-6E8A-4147-A177-3AD203B41FA5}">
                      <a16:colId xmlns:a16="http://schemas.microsoft.com/office/drawing/2014/main" val="20004"/>
                    </a:ext>
                  </a:extLst>
                </a:gridCol>
              </a:tblGrid>
              <a:tr h="352425">
                <a:tc>
                  <a:txBody>
                    <a:bodyPr/>
                    <a:lstStyle/>
                    <a:p>
                      <a:pPr algn="l" fontAlgn="b"/>
                      <a:endParaRPr lang="it-IT" sz="2000" b="0" i="0" u="none" strike="noStrike" dirty="0">
                        <a:effectLst/>
                        <a:latin typeface="Arial"/>
                      </a:endParaRPr>
                    </a:p>
                  </a:txBody>
                  <a:tcPr marL="12696" marR="12696" marT="12701" marB="0" anchor="b">
                    <a:lnL>
                      <a:noFill/>
                    </a:lnL>
                    <a:lnR>
                      <a:noFill/>
                    </a:lnR>
                    <a:lnT>
                      <a:noFill/>
                    </a:lnT>
                    <a:lnB>
                      <a:noFill/>
                    </a:lnB>
                  </a:tcPr>
                </a:tc>
                <a:tc>
                  <a:txBody>
                    <a:bodyPr/>
                    <a:lstStyle/>
                    <a:p>
                      <a:pPr algn="ctr" fontAlgn="b"/>
                      <a:r>
                        <a:rPr lang="it-IT" sz="1800" b="1" i="0" u="none" strike="noStrike" dirty="0" err="1">
                          <a:effectLst/>
                          <a:latin typeface="Arial"/>
                        </a:rPr>
                        <a:t>Pearson</a:t>
                      </a:r>
                      <a:endParaRPr lang="it-IT" sz="1800" b="1" i="0" u="none" strike="noStrike" dirty="0">
                        <a:effectLst/>
                        <a:latin typeface="Arial"/>
                      </a:endParaRPr>
                    </a:p>
                  </a:txBody>
                  <a:tcPr marL="12696" marR="12696" marT="12701" marB="0" anchor="b">
                    <a:lnL>
                      <a:noFill/>
                    </a:lnL>
                    <a:lnR>
                      <a:noFill/>
                    </a:lnR>
                    <a:lnT>
                      <a:noFill/>
                    </a:lnT>
                    <a:lnB>
                      <a:noFill/>
                    </a:lnB>
                  </a:tcPr>
                </a:tc>
                <a:tc>
                  <a:txBody>
                    <a:bodyPr/>
                    <a:lstStyle/>
                    <a:p>
                      <a:pPr algn="ctr" fontAlgn="b"/>
                      <a:r>
                        <a:rPr lang="it-IT" sz="1800" b="1" i="0" u="none" strike="noStrike" dirty="0" err="1">
                          <a:effectLst/>
                          <a:latin typeface="Arial"/>
                        </a:rPr>
                        <a:t>Spearman</a:t>
                      </a:r>
                      <a:endParaRPr lang="it-IT" sz="1800" b="1" i="0" u="none" strike="noStrike" dirty="0">
                        <a:effectLst/>
                        <a:latin typeface="Arial"/>
                      </a:endParaRPr>
                    </a:p>
                  </a:txBody>
                  <a:tcPr marL="12696" marR="12696" marT="12701" marB="0" anchor="b">
                    <a:lnL>
                      <a:noFill/>
                    </a:lnL>
                    <a:lnR>
                      <a:noFill/>
                    </a:lnR>
                    <a:lnT>
                      <a:noFill/>
                    </a:lnT>
                    <a:lnB>
                      <a:noFill/>
                    </a:lnB>
                  </a:tcPr>
                </a:tc>
                <a:tc>
                  <a:txBody>
                    <a:bodyPr/>
                    <a:lstStyle/>
                    <a:p>
                      <a:pPr algn="ctr" fontAlgn="b"/>
                      <a:r>
                        <a:rPr lang="it-IT" sz="1800" b="1" i="0" u="none" strike="noStrike" dirty="0">
                          <a:effectLst/>
                          <a:latin typeface="Arial"/>
                        </a:rPr>
                        <a:t>Kendall</a:t>
                      </a:r>
                    </a:p>
                  </a:txBody>
                  <a:tcPr marL="12696" marR="12696" marT="12701" marB="0" anchor="b">
                    <a:lnL>
                      <a:noFill/>
                    </a:lnL>
                    <a:lnR>
                      <a:noFill/>
                    </a:lnR>
                    <a:lnT>
                      <a:noFill/>
                    </a:lnT>
                    <a:lnB>
                      <a:noFill/>
                    </a:lnB>
                  </a:tcPr>
                </a:tc>
                <a:tc>
                  <a:txBody>
                    <a:bodyPr/>
                    <a:lstStyle/>
                    <a:p>
                      <a:pPr algn="ctr" fontAlgn="b"/>
                      <a:r>
                        <a:rPr lang="it-IT" sz="1800" b="1" i="0" u="none" strike="noStrike" dirty="0">
                          <a:effectLst/>
                          <a:latin typeface="Arial"/>
                        </a:rPr>
                        <a:t>RMSD</a:t>
                      </a:r>
                    </a:p>
                  </a:txBody>
                  <a:tcPr marL="12696" marR="12696" marT="12701" marB="0" anchor="b">
                    <a:lnL>
                      <a:noFill/>
                    </a:lnL>
                    <a:lnR>
                      <a:noFill/>
                    </a:lnR>
                    <a:lnT>
                      <a:noFill/>
                    </a:lnT>
                    <a:lnB>
                      <a:noFill/>
                    </a:lnB>
                  </a:tcPr>
                </a:tc>
                <a:extLst>
                  <a:ext uri="{0D108BD9-81ED-4DB2-BD59-A6C34878D82A}">
                    <a16:rowId xmlns:a16="http://schemas.microsoft.com/office/drawing/2014/main" val="10000"/>
                  </a:ext>
                </a:extLst>
              </a:tr>
              <a:tr h="352425">
                <a:tc>
                  <a:txBody>
                    <a:bodyPr/>
                    <a:lstStyle/>
                    <a:p>
                      <a:pPr algn="l" fontAlgn="b"/>
                      <a:r>
                        <a:rPr lang="it-IT" sz="1800" b="1" i="0" u="none" strike="noStrike" dirty="0">
                          <a:effectLst/>
                          <a:latin typeface="Arial"/>
                        </a:rPr>
                        <a:t>Pred1</a:t>
                      </a:r>
                    </a:p>
                  </a:txBody>
                  <a:tcPr marL="12696" marR="12696" marT="12701" marB="0" anchor="b">
                    <a:lnL>
                      <a:noFill/>
                    </a:lnL>
                    <a:lnR>
                      <a:noFill/>
                    </a:lnR>
                    <a:lnT>
                      <a:noFill/>
                    </a:lnT>
                    <a:lnB>
                      <a:noFill/>
                    </a:lnB>
                  </a:tcPr>
                </a:tc>
                <a:tc>
                  <a:txBody>
                    <a:bodyPr/>
                    <a:lstStyle/>
                    <a:p>
                      <a:pPr algn="ctr" fontAlgn="b"/>
                      <a:r>
                        <a:rPr lang="it-IT" sz="2000" b="1" i="1" u="none" strike="noStrike" dirty="0">
                          <a:effectLst/>
                          <a:latin typeface="Arial"/>
                        </a:rPr>
                        <a:t>0.888</a:t>
                      </a:r>
                    </a:p>
                  </a:txBody>
                  <a:tcPr marL="12696" marR="12696" marT="12701" marB="0" anchor="b">
                    <a:lnL>
                      <a:noFill/>
                    </a:lnL>
                    <a:lnR>
                      <a:noFill/>
                    </a:lnR>
                    <a:lnT>
                      <a:noFill/>
                    </a:lnT>
                    <a:lnB>
                      <a:noFill/>
                    </a:lnB>
                    <a:solidFill>
                      <a:srgbClr val="00AE00"/>
                    </a:solidFill>
                  </a:tcPr>
                </a:tc>
                <a:tc>
                  <a:txBody>
                    <a:bodyPr/>
                    <a:lstStyle/>
                    <a:p>
                      <a:pPr algn="ctr" fontAlgn="b"/>
                      <a:r>
                        <a:rPr lang="it-IT" sz="2000" b="0" i="1" u="none" strike="noStrike" dirty="0">
                          <a:effectLst/>
                          <a:latin typeface="Arial"/>
                        </a:rPr>
                        <a:t>0.809</a:t>
                      </a:r>
                    </a:p>
                  </a:txBody>
                  <a:tcPr marL="12696" marR="12696" marT="12701" marB="0" anchor="b">
                    <a:lnL>
                      <a:noFill/>
                    </a:lnL>
                    <a:lnR>
                      <a:noFill/>
                    </a:lnR>
                    <a:lnT>
                      <a:noFill/>
                    </a:lnT>
                    <a:lnB>
                      <a:noFill/>
                    </a:lnB>
                    <a:solidFill>
                      <a:srgbClr val="92D050"/>
                    </a:solidFill>
                  </a:tcPr>
                </a:tc>
                <a:tc>
                  <a:txBody>
                    <a:bodyPr/>
                    <a:lstStyle/>
                    <a:p>
                      <a:pPr algn="ctr" fontAlgn="b"/>
                      <a:r>
                        <a:rPr lang="it-IT" sz="2000" b="0" i="1" u="none" strike="noStrike" dirty="0">
                          <a:effectLst/>
                          <a:latin typeface="Arial"/>
                        </a:rPr>
                        <a:t>0.754</a:t>
                      </a:r>
                    </a:p>
                  </a:txBody>
                  <a:tcPr marL="12696" marR="12696" marT="12701" marB="0" anchor="b">
                    <a:lnL>
                      <a:noFill/>
                    </a:lnL>
                    <a:lnR>
                      <a:noFill/>
                    </a:lnR>
                    <a:lnT>
                      <a:noFill/>
                    </a:lnT>
                    <a:lnB>
                      <a:noFill/>
                    </a:lnB>
                    <a:solidFill>
                      <a:srgbClr val="92D050"/>
                    </a:solidFill>
                  </a:tcPr>
                </a:tc>
                <a:tc>
                  <a:txBody>
                    <a:bodyPr/>
                    <a:lstStyle/>
                    <a:p>
                      <a:pPr algn="ctr" fontAlgn="b"/>
                      <a:r>
                        <a:rPr lang="it-IT" sz="2000" b="1" i="1" u="none" strike="noStrike" dirty="0">
                          <a:effectLst/>
                          <a:latin typeface="Arial"/>
                        </a:rPr>
                        <a:t>0.284</a:t>
                      </a:r>
                    </a:p>
                  </a:txBody>
                  <a:tcPr marL="12696" marR="12696" marT="12701" marB="0" anchor="b">
                    <a:lnL>
                      <a:noFill/>
                    </a:lnL>
                    <a:lnR>
                      <a:noFill/>
                    </a:lnR>
                    <a:lnT>
                      <a:noFill/>
                    </a:lnT>
                    <a:lnB>
                      <a:noFill/>
                    </a:lnB>
                    <a:solidFill>
                      <a:srgbClr val="00AE00"/>
                    </a:solidFill>
                  </a:tcPr>
                </a:tc>
                <a:extLst>
                  <a:ext uri="{0D108BD9-81ED-4DB2-BD59-A6C34878D82A}">
                    <a16:rowId xmlns:a16="http://schemas.microsoft.com/office/drawing/2014/main" val="10001"/>
                  </a:ext>
                </a:extLst>
              </a:tr>
              <a:tr h="352425">
                <a:tc>
                  <a:txBody>
                    <a:bodyPr/>
                    <a:lstStyle/>
                    <a:p>
                      <a:pPr algn="l" fontAlgn="b"/>
                      <a:r>
                        <a:rPr lang="it-IT" sz="1800" b="1" i="0" u="none" strike="noStrike" dirty="0">
                          <a:effectLst/>
                          <a:latin typeface="Arial"/>
                        </a:rPr>
                        <a:t>Pred2</a:t>
                      </a:r>
                    </a:p>
                  </a:txBody>
                  <a:tcPr marL="12696" marR="12696" marT="12701" marB="0" anchor="b">
                    <a:lnL>
                      <a:noFill/>
                    </a:lnL>
                    <a:lnR>
                      <a:noFill/>
                    </a:lnR>
                    <a:lnT>
                      <a:noFill/>
                    </a:lnT>
                    <a:lnB>
                      <a:noFill/>
                    </a:lnB>
                  </a:tcPr>
                </a:tc>
                <a:tc>
                  <a:txBody>
                    <a:bodyPr/>
                    <a:lstStyle/>
                    <a:p>
                      <a:pPr algn="ctr" fontAlgn="b"/>
                      <a:r>
                        <a:rPr lang="it-IT" sz="2000" b="0" i="1" u="none" strike="noStrike" dirty="0">
                          <a:effectLst/>
                          <a:latin typeface="Arial"/>
                        </a:rPr>
                        <a:t>0.816</a:t>
                      </a:r>
                    </a:p>
                  </a:txBody>
                  <a:tcPr marL="12696" marR="12696" marT="12701" marB="0" anchor="b">
                    <a:lnL>
                      <a:noFill/>
                    </a:lnL>
                    <a:lnR>
                      <a:noFill/>
                    </a:lnR>
                    <a:lnT>
                      <a:noFill/>
                    </a:lnT>
                    <a:lnB>
                      <a:noFill/>
                    </a:lnB>
                    <a:solidFill>
                      <a:srgbClr val="92D050"/>
                    </a:solidFill>
                  </a:tcPr>
                </a:tc>
                <a:tc>
                  <a:txBody>
                    <a:bodyPr/>
                    <a:lstStyle/>
                    <a:p>
                      <a:pPr algn="ctr" fontAlgn="b"/>
                      <a:r>
                        <a:rPr lang="it-IT" sz="2000" b="1" i="1" u="none" strike="noStrike" dirty="0">
                          <a:effectLst/>
                          <a:latin typeface="Arial"/>
                        </a:rPr>
                        <a:t>0.884</a:t>
                      </a:r>
                    </a:p>
                  </a:txBody>
                  <a:tcPr marL="12696" marR="12696" marT="12701" marB="0" anchor="b">
                    <a:lnL>
                      <a:noFill/>
                    </a:lnL>
                    <a:lnR>
                      <a:noFill/>
                    </a:lnR>
                    <a:lnT>
                      <a:noFill/>
                    </a:lnT>
                    <a:lnB>
                      <a:noFill/>
                    </a:lnB>
                    <a:solidFill>
                      <a:srgbClr val="00AE00"/>
                    </a:solidFill>
                  </a:tcPr>
                </a:tc>
                <a:tc>
                  <a:txBody>
                    <a:bodyPr/>
                    <a:lstStyle/>
                    <a:p>
                      <a:pPr algn="ctr" fontAlgn="b"/>
                      <a:r>
                        <a:rPr lang="it-IT" sz="2000" b="1" i="1" u="none" strike="noStrike" dirty="0">
                          <a:effectLst/>
                          <a:latin typeface="Arial"/>
                        </a:rPr>
                        <a:t>0.798</a:t>
                      </a:r>
                    </a:p>
                  </a:txBody>
                  <a:tcPr marL="12696" marR="12696" marT="12701" marB="0" anchor="b">
                    <a:lnL>
                      <a:noFill/>
                    </a:lnL>
                    <a:lnR>
                      <a:noFill/>
                    </a:lnR>
                    <a:lnT>
                      <a:noFill/>
                    </a:lnT>
                    <a:lnB>
                      <a:noFill/>
                    </a:lnB>
                    <a:solidFill>
                      <a:srgbClr val="00AE00"/>
                    </a:solidFill>
                  </a:tcPr>
                </a:tc>
                <a:tc>
                  <a:txBody>
                    <a:bodyPr/>
                    <a:lstStyle/>
                    <a:p>
                      <a:pPr algn="ctr" fontAlgn="b"/>
                      <a:r>
                        <a:rPr lang="it-IT" sz="2000" b="0" i="1" u="none" strike="noStrike" dirty="0">
                          <a:effectLst/>
                          <a:latin typeface="Arial"/>
                        </a:rPr>
                        <a:t>0.352</a:t>
                      </a:r>
                    </a:p>
                  </a:txBody>
                  <a:tcPr marL="12696" marR="12696" marT="12701" marB="0" anchor="b">
                    <a:lnL>
                      <a:noFill/>
                    </a:lnL>
                    <a:lnR>
                      <a:noFill/>
                    </a:lnR>
                    <a:lnT>
                      <a:noFill/>
                    </a:lnT>
                    <a:lnB>
                      <a:noFill/>
                    </a:lnB>
                    <a:solidFill>
                      <a:srgbClr val="92D050"/>
                    </a:solidFill>
                  </a:tcPr>
                </a:tc>
                <a:extLst>
                  <a:ext uri="{0D108BD9-81ED-4DB2-BD59-A6C34878D82A}">
                    <a16:rowId xmlns:a16="http://schemas.microsoft.com/office/drawing/2014/main" val="10002"/>
                  </a:ext>
                </a:extLst>
              </a:tr>
              <a:tr h="352425">
                <a:tc>
                  <a:txBody>
                    <a:bodyPr/>
                    <a:lstStyle/>
                    <a:p>
                      <a:pPr algn="l" fontAlgn="b"/>
                      <a:r>
                        <a:rPr lang="it-IT" sz="1800" b="1" i="0" u="none" strike="noStrike" dirty="0">
                          <a:effectLst/>
                          <a:latin typeface="Arial"/>
                        </a:rPr>
                        <a:t>Pred3</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0.696</a:t>
                      </a:r>
                    </a:p>
                  </a:txBody>
                  <a:tcPr marL="12696" marR="12696" marT="12701" marB="0" anchor="b">
                    <a:lnL>
                      <a:noFill/>
                    </a:lnL>
                    <a:lnR>
                      <a:noFill/>
                    </a:lnR>
                    <a:lnT>
                      <a:noFill/>
                    </a:lnT>
                    <a:lnB>
                      <a:noFill/>
                    </a:lnB>
                  </a:tcPr>
                </a:tc>
                <a:tc>
                  <a:txBody>
                    <a:bodyPr/>
                    <a:lstStyle/>
                    <a:p>
                      <a:pPr algn="ctr" fontAlgn="b"/>
                      <a:r>
                        <a:rPr lang="it-IT" sz="2000" b="0" i="1" u="none" strike="noStrike" dirty="0">
                          <a:effectLst/>
                          <a:latin typeface="Arial"/>
                        </a:rPr>
                        <a:t>0.809</a:t>
                      </a:r>
                    </a:p>
                  </a:txBody>
                  <a:tcPr marL="12696" marR="12696" marT="12701" marB="0" anchor="b">
                    <a:lnL>
                      <a:noFill/>
                    </a:lnL>
                    <a:lnR>
                      <a:noFill/>
                    </a:lnR>
                    <a:lnT>
                      <a:noFill/>
                    </a:lnT>
                    <a:lnB>
                      <a:noFill/>
                    </a:lnB>
                    <a:solidFill>
                      <a:srgbClr val="92D050"/>
                    </a:solidFill>
                  </a:tcPr>
                </a:tc>
                <a:tc>
                  <a:txBody>
                    <a:bodyPr/>
                    <a:lstStyle/>
                    <a:p>
                      <a:pPr algn="ctr" fontAlgn="b"/>
                      <a:r>
                        <a:rPr lang="it-IT" sz="2000" b="0" i="0" u="none" strike="noStrike" dirty="0">
                          <a:effectLst/>
                          <a:latin typeface="Arial"/>
                        </a:rPr>
                        <a:t>0.688</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0.738</a:t>
                      </a:r>
                    </a:p>
                  </a:txBody>
                  <a:tcPr marL="12696" marR="12696" marT="12701" marB="0" anchor="b">
                    <a:lnL>
                      <a:noFill/>
                    </a:lnL>
                    <a:lnR>
                      <a:noFill/>
                    </a:lnR>
                    <a:lnT>
                      <a:noFill/>
                    </a:lnT>
                    <a:lnB>
                      <a:noFill/>
                    </a:lnB>
                  </a:tcPr>
                </a:tc>
                <a:extLst>
                  <a:ext uri="{0D108BD9-81ED-4DB2-BD59-A6C34878D82A}">
                    <a16:rowId xmlns:a16="http://schemas.microsoft.com/office/drawing/2014/main" val="10003"/>
                  </a:ext>
                </a:extLst>
              </a:tr>
              <a:tr h="352425">
                <a:tc>
                  <a:txBody>
                    <a:bodyPr/>
                    <a:lstStyle/>
                    <a:p>
                      <a:pPr algn="l" fontAlgn="b"/>
                      <a:r>
                        <a:rPr lang="it-IT" sz="1800" b="1" i="0" u="none" strike="noStrike" dirty="0">
                          <a:effectLst/>
                          <a:latin typeface="Arial"/>
                        </a:rPr>
                        <a:t>Pred4</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0.534</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0.712</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0.599</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0.659</a:t>
                      </a:r>
                    </a:p>
                  </a:txBody>
                  <a:tcPr marL="12696" marR="12696" marT="12701" marB="0" anchor="b">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8"/>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nvGrpSpPr>
          <p:cNvPr id="25" name="Group 9"/>
          <p:cNvGrpSpPr>
            <a:grpSpLocks/>
          </p:cNvGrpSpPr>
          <p:nvPr/>
        </p:nvGrpSpPr>
        <p:grpSpPr bwMode="auto">
          <a:xfrm>
            <a:off x="0" y="0"/>
            <a:ext cx="9144000" cy="6858000"/>
            <a:chOff x="0" y="0"/>
            <a:chExt cx="5760" cy="4320"/>
          </a:xfrm>
        </p:grpSpPr>
        <p:sp>
          <p:nvSpPr>
            <p:cNvPr id="26"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8"/>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nvGrpSpPr>
          <p:cNvPr id="13" name="Group 9"/>
          <p:cNvGrpSpPr>
            <a:grpSpLocks/>
          </p:cNvGrpSpPr>
          <p:nvPr/>
        </p:nvGrpSpPr>
        <p:grpSpPr bwMode="auto">
          <a:xfrm>
            <a:off x="0" y="0"/>
            <a:ext cx="9144000" cy="6858000"/>
            <a:chOff x="0" y="0"/>
            <a:chExt cx="5760" cy="4320"/>
          </a:xfrm>
        </p:grpSpPr>
        <p:sp>
          <p:nvSpPr>
            <p:cNvPr id="14"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a:spLocks noChangeArrowheads="1"/>
          </p:cNvSpPr>
          <p:nvPr/>
        </p:nvSpPr>
        <p:spPr bwMode="auto">
          <a:xfrm>
            <a:off x="490538" y="2443163"/>
            <a:ext cx="8185150" cy="830997"/>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None/>
              <a:defRPr/>
            </a:pPr>
            <a:r>
              <a:rPr lang="en-GB" altLang="en-US" sz="4800" b="1" dirty="0"/>
              <a:t>Is the performance </a:t>
            </a:r>
            <a:r>
              <a:rPr lang="en-GB" altLang="en-US" sz="4800" b="1" dirty="0">
                <a:solidFill>
                  <a:srgbClr val="0070C0"/>
                </a:solidFill>
              </a:rPr>
              <a:t>random ? </a:t>
            </a:r>
            <a:endParaRPr lang="en-GB" altLang="en-US" sz="3200" b="1" dirty="0">
              <a:solidFill>
                <a:srgbClr val="0070C0"/>
              </a:solidFill>
            </a:endParaRPr>
          </a:p>
        </p:txBody>
      </p:sp>
      <p:sp>
        <p:nvSpPr>
          <p:cNvPr id="5"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6"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7"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Immagine 3" descr="RMSD Simulation.pdf"/>
          <p:cNvPicPr>
            <a:picLocks noChangeAspect="1"/>
          </p:cNvPicPr>
          <p:nvPr/>
        </p:nvPicPr>
        <p:blipFill>
          <a:blip r:embed="rId2" cstate="print"/>
          <a:srcRect/>
          <a:stretch>
            <a:fillRect/>
          </a:stretch>
        </p:blipFill>
        <p:spPr bwMode="auto">
          <a:xfrm>
            <a:off x="4656138" y="1035050"/>
            <a:ext cx="4684712" cy="4684713"/>
          </a:xfrm>
          <a:prstGeom prst="rect">
            <a:avLst/>
          </a:prstGeom>
          <a:noFill/>
          <a:ln w="9525">
            <a:noFill/>
            <a:miter lim="800000"/>
            <a:headEnd/>
            <a:tailEnd/>
          </a:ln>
        </p:spPr>
      </p:pic>
      <p:pic>
        <p:nvPicPr>
          <p:cNvPr id="24578" name="Immagine 2" descr="Pearson CC Simulation.pdf"/>
          <p:cNvPicPr>
            <a:picLocks noChangeAspect="1"/>
          </p:cNvPicPr>
          <p:nvPr/>
        </p:nvPicPr>
        <p:blipFill>
          <a:blip r:embed="rId3" cstate="print"/>
          <a:srcRect/>
          <a:stretch>
            <a:fillRect/>
          </a:stretch>
        </p:blipFill>
        <p:spPr bwMode="auto">
          <a:xfrm>
            <a:off x="92075" y="1098550"/>
            <a:ext cx="4654550" cy="4656138"/>
          </a:xfrm>
          <a:prstGeom prst="rect">
            <a:avLst/>
          </a:prstGeom>
          <a:noFill/>
          <a:ln w="9525">
            <a:noFill/>
            <a:miter lim="800000"/>
            <a:headEnd/>
            <a:tailEnd/>
          </a:ln>
        </p:spPr>
      </p:pic>
      <p:sp>
        <p:nvSpPr>
          <p:cNvPr id="5" name="CasellaDiTesto 4"/>
          <p:cNvSpPr txBox="1">
            <a:spLocks noChangeArrowheads="1"/>
          </p:cNvSpPr>
          <p:nvPr/>
        </p:nvSpPr>
        <p:spPr bwMode="auto">
          <a:xfrm>
            <a:off x="0" y="0"/>
            <a:ext cx="9144000" cy="83026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a:solidFill>
                  <a:schemeClr val="accent1">
                    <a:lumMod val="75000"/>
                  </a:schemeClr>
                </a:solidFill>
              </a:rPr>
              <a:t>1,000 </a:t>
            </a:r>
            <a:r>
              <a:rPr lang="en-GB" altLang="en-US" sz="4800" b="1" dirty="0"/>
              <a:t>simulations</a:t>
            </a:r>
          </a:p>
        </p:txBody>
      </p:sp>
      <p:sp>
        <p:nvSpPr>
          <p:cNvPr id="24580" name="CasellaDiTesto 6"/>
          <p:cNvSpPr txBox="1">
            <a:spLocks noChangeArrowheads="1"/>
          </p:cNvSpPr>
          <p:nvPr/>
        </p:nvSpPr>
        <p:spPr bwMode="auto">
          <a:xfrm>
            <a:off x="490538" y="5661248"/>
            <a:ext cx="8185150" cy="584775"/>
          </a:xfrm>
          <a:prstGeom prst="rect">
            <a:avLst/>
          </a:prstGeom>
          <a:noFill/>
          <a:ln w="9525">
            <a:noFill/>
            <a:miter lim="800000"/>
            <a:headEnd/>
            <a:tailEnd/>
          </a:ln>
        </p:spPr>
        <p:txBody>
          <a:bodyPr>
            <a:spAutoFit/>
          </a:bodyPr>
          <a:lstStyle/>
          <a:p>
            <a:pPr algn="ctr">
              <a:buFont typeface="Arial" pitchFamily="34" charset="0"/>
              <a:buNone/>
            </a:pPr>
            <a:r>
              <a:rPr lang="en-GB" sz="3200" b="1" dirty="0">
                <a:solidFill>
                  <a:srgbClr val="0070C0"/>
                </a:solidFill>
              </a:rPr>
              <a:t>NON-RANDOM</a:t>
            </a:r>
            <a:r>
              <a:rPr lang="en-GB" sz="3200" b="1" dirty="0"/>
              <a:t> PERFORMANCE</a:t>
            </a:r>
            <a:endParaRPr lang="en-GB" b="1" dirty="0"/>
          </a:p>
        </p:txBody>
      </p:sp>
      <p:sp>
        <p:nvSpPr>
          <p:cNvPr id="6" name="Rettangolo 5"/>
          <p:cNvSpPr/>
          <p:nvPr/>
        </p:nvSpPr>
        <p:spPr>
          <a:xfrm>
            <a:off x="68263" y="984250"/>
            <a:ext cx="4370387" cy="4645025"/>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10" name="Rettangolo 9"/>
          <p:cNvSpPr/>
          <p:nvPr/>
        </p:nvSpPr>
        <p:spPr>
          <a:xfrm>
            <a:off x="4657725" y="984250"/>
            <a:ext cx="4418013" cy="4645025"/>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sp>
        <p:nvSpPr>
          <p:cNvPr id="8"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9"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11"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a:spLocks noChangeArrowheads="1"/>
          </p:cNvSpPr>
          <p:nvPr/>
        </p:nvSpPr>
        <p:spPr bwMode="auto">
          <a:xfrm>
            <a:off x="490538" y="2443163"/>
            <a:ext cx="8185150" cy="83026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a:t>Are methods </a:t>
            </a:r>
            <a:r>
              <a:rPr lang="en-GB" altLang="en-US" sz="4800" b="1" dirty="0">
                <a:solidFill>
                  <a:schemeClr val="accent1">
                    <a:lumMod val="75000"/>
                  </a:schemeClr>
                </a:solidFill>
              </a:rPr>
              <a:t>improving? </a:t>
            </a:r>
            <a:endParaRPr lang="en-GB" altLang="en-US" sz="3200" b="1" dirty="0">
              <a:solidFill>
                <a:schemeClr val="accent1">
                  <a:lumMod val="75000"/>
                </a:schemeClr>
              </a:solidFill>
            </a:endParaRPr>
          </a:p>
        </p:txBody>
      </p:sp>
      <p:sp>
        <p:nvSpPr>
          <p:cNvPr id="5"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6"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7"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
        <p:nvSpPr>
          <p:cNvPr id="8" name="Rettangolo 2"/>
          <p:cNvSpPr>
            <a:spLocks noChangeArrowheads="1"/>
          </p:cNvSpPr>
          <p:nvPr/>
        </p:nvSpPr>
        <p:spPr bwMode="auto">
          <a:xfrm>
            <a:off x="2987824" y="3861048"/>
            <a:ext cx="2775669" cy="1384995"/>
          </a:xfrm>
          <a:prstGeom prst="rect">
            <a:avLst/>
          </a:prstGeom>
          <a:noFill/>
          <a:ln w="9525">
            <a:noFill/>
            <a:miter lim="800000"/>
            <a:headEnd/>
            <a:tailEnd/>
          </a:ln>
        </p:spPr>
        <p:txBody>
          <a:bodyPr wrap="square">
            <a:spAutoFit/>
          </a:bodyPr>
          <a:lstStyle/>
          <a:p>
            <a:r>
              <a:rPr lang="en-GB" sz="2800" b="1" dirty="0"/>
              <a:t>SIFT</a:t>
            </a:r>
          </a:p>
          <a:p>
            <a:r>
              <a:rPr lang="en-GB" sz="2800" b="1" dirty="0"/>
              <a:t>   </a:t>
            </a:r>
            <a:r>
              <a:rPr lang="en-GB" sz="2800" b="1" dirty="0" err="1"/>
              <a:t>PolyPhen</a:t>
            </a:r>
            <a:r>
              <a:rPr lang="en-GB" sz="2800" b="1" dirty="0"/>
              <a:t> 2</a:t>
            </a:r>
          </a:p>
          <a:p>
            <a:r>
              <a:rPr lang="en-GB" sz="2800" b="1" dirty="0"/>
              <a:t>         </a:t>
            </a:r>
            <a:r>
              <a:rPr lang="en-GB" sz="2800" b="1" dirty="0" err="1"/>
              <a:t>Provean</a:t>
            </a:r>
            <a:endParaRPr lang="it-IT" sz="28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a:spLocks noChangeArrowheads="1"/>
          </p:cNvSpPr>
          <p:nvPr/>
        </p:nvSpPr>
        <p:spPr bwMode="auto">
          <a:xfrm>
            <a:off x="0" y="0"/>
            <a:ext cx="9144000" cy="830263"/>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a:solidFill>
                  <a:schemeClr val="accent1">
                    <a:lumMod val="75000"/>
                  </a:schemeClr>
                </a:solidFill>
              </a:rPr>
              <a:t>Online Tool Performance</a:t>
            </a:r>
          </a:p>
        </p:txBody>
      </p:sp>
      <p:sp>
        <p:nvSpPr>
          <p:cNvPr id="26626" name="Rettangolo 2"/>
          <p:cNvSpPr>
            <a:spLocks noChangeArrowheads="1"/>
          </p:cNvSpPr>
          <p:nvPr/>
        </p:nvSpPr>
        <p:spPr bwMode="auto">
          <a:xfrm>
            <a:off x="179512" y="2420888"/>
            <a:ext cx="2775669" cy="1384995"/>
          </a:xfrm>
          <a:prstGeom prst="rect">
            <a:avLst/>
          </a:prstGeom>
          <a:noFill/>
          <a:ln w="9525">
            <a:noFill/>
            <a:miter lim="800000"/>
            <a:headEnd/>
            <a:tailEnd/>
          </a:ln>
        </p:spPr>
        <p:txBody>
          <a:bodyPr wrap="square">
            <a:spAutoFit/>
          </a:bodyPr>
          <a:lstStyle/>
          <a:p>
            <a:r>
              <a:rPr lang="en-GB" sz="2800" b="1" dirty="0"/>
              <a:t>SIFT</a:t>
            </a:r>
          </a:p>
          <a:p>
            <a:r>
              <a:rPr lang="en-GB" sz="2800" b="1" dirty="0"/>
              <a:t>   </a:t>
            </a:r>
            <a:r>
              <a:rPr lang="en-GB" sz="2800" b="1" dirty="0" err="1"/>
              <a:t>PolyPhen</a:t>
            </a:r>
            <a:r>
              <a:rPr lang="en-GB" sz="2800" b="1" dirty="0"/>
              <a:t> 2</a:t>
            </a:r>
          </a:p>
          <a:p>
            <a:r>
              <a:rPr lang="en-GB" sz="2800" b="1" dirty="0"/>
              <a:t>         </a:t>
            </a:r>
            <a:r>
              <a:rPr lang="en-GB" sz="2800" b="1" dirty="0" err="1"/>
              <a:t>Provean</a:t>
            </a:r>
            <a:endParaRPr lang="it-IT" sz="2800" b="1" dirty="0"/>
          </a:p>
        </p:txBody>
      </p:sp>
      <p:graphicFrame>
        <p:nvGraphicFramePr>
          <p:cNvPr id="7" name="Tabella 6"/>
          <p:cNvGraphicFramePr>
            <a:graphicFrameLocks noGrp="1"/>
          </p:cNvGraphicFramePr>
          <p:nvPr/>
        </p:nvGraphicFramePr>
        <p:xfrm>
          <a:off x="3059831" y="3501008"/>
          <a:ext cx="5885313" cy="1240524"/>
        </p:xfrm>
        <a:graphic>
          <a:graphicData uri="http://schemas.openxmlformats.org/drawingml/2006/table">
            <a:tbl>
              <a:tblPr/>
              <a:tblGrid>
                <a:gridCol w="1254844">
                  <a:extLst>
                    <a:ext uri="{9D8B030D-6E8A-4147-A177-3AD203B41FA5}">
                      <a16:colId xmlns:a16="http://schemas.microsoft.com/office/drawing/2014/main" val="20000"/>
                    </a:ext>
                  </a:extLst>
                </a:gridCol>
                <a:gridCol w="1181028">
                  <a:extLst>
                    <a:ext uri="{9D8B030D-6E8A-4147-A177-3AD203B41FA5}">
                      <a16:colId xmlns:a16="http://schemas.microsoft.com/office/drawing/2014/main" val="20001"/>
                    </a:ext>
                  </a:extLst>
                </a:gridCol>
                <a:gridCol w="1289395">
                  <a:extLst>
                    <a:ext uri="{9D8B030D-6E8A-4147-A177-3AD203B41FA5}">
                      <a16:colId xmlns:a16="http://schemas.microsoft.com/office/drawing/2014/main" val="20002"/>
                    </a:ext>
                  </a:extLst>
                </a:gridCol>
                <a:gridCol w="1194897">
                  <a:extLst>
                    <a:ext uri="{9D8B030D-6E8A-4147-A177-3AD203B41FA5}">
                      <a16:colId xmlns:a16="http://schemas.microsoft.com/office/drawing/2014/main" val="20003"/>
                    </a:ext>
                  </a:extLst>
                </a:gridCol>
                <a:gridCol w="965149">
                  <a:extLst>
                    <a:ext uri="{9D8B030D-6E8A-4147-A177-3AD203B41FA5}">
                      <a16:colId xmlns:a16="http://schemas.microsoft.com/office/drawing/2014/main" val="20004"/>
                    </a:ext>
                  </a:extLst>
                </a:gridCol>
              </a:tblGrid>
              <a:tr h="282055">
                <a:tc>
                  <a:txBody>
                    <a:bodyPr/>
                    <a:lstStyle/>
                    <a:p>
                      <a:pPr algn="ctr" fontAlgn="b"/>
                      <a:endParaRPr lang="it-IT" sz="1600" b="0" i="0" u="none" strike="noStrike" dirty="0">
                        <a:solidFill>
                          <a:srgbClr val="000000"/>
                        </a:solidFill>
                        <a:effectLst/>
                        <a:latin typeface="Arial" pitchFamily="34" charset="0"/>
                        <a:cs typeface="Arial" pitchFamily="34" charset="0"/>
                      </a:endParaRPr>
                    </a:p>
                  </a:txBody>
                  <a:tcPr marL="12700" marR="12700" marT="12698" marB="0" anchor="b">
                    <a:lnL>
                      <a:noFill/>
                    </a:lnL>
                    <a:lnR>
                      <a:noFill/>
                    </a:lnR>
                    <a:lnT>
                      <a:noFill/>
                    </a:lnT>
                    <a:lnB>
                      <a:noFill/>
                    </a:lnB>
                  </a:tcPr>
                </a:tc>
                <a:tc>
                  <a:txBody>
                    <a:bodyPr/>
                    <a:lstStyle/>
                    <a:p>
                      <a:pPr algn="ctr" fontAlgn="b"/>
                      <a:r>
                        <a:rPr lang="it-IT" sz="1800" b="1" i="0" u="none" strike="noStrike" dirty="0" err="1">
                          <a:solidFill>
                            <a:srgbClr val="000000"/>
                          </a:solidFill>
                          <a:effectLst/>
                          <a:latin typeface="Arial" pitchFamily="34" charset="0"/>
                          <a:cs typeface="Arial" pitchFamily="34" charset="0"/>
                        </a:rPr>
                        <a:t>Pearson</a:t>
                      </a:r>
                      <a:endParaRPr lang="it-IT" sz="1800" b="1" i="0" u="none" strike="noStrike" dirty="0">
                        <a:solidFill>
                          <a:srgbClr val="000000"/>
                        </a:solidFill>
                        <a:effectLst/>
                        <a:latin typeface="Arial" pitchFamily="34" charset="0"/>
                        <a:cs typeface="Arial" pitchFamily="34" charset="0"/>
                      </a:endParaRPr>
                    </a:p>
                  </a:txBody>
                  <a:tcPr marL="12700" marR="12700" marT="12698" marB="0" anchor="b">
                    <a:lnL>
                      <a:noFill/>
                    </a:lnL>
                    <a:lnR>
                      <a:noFill/>
                    </a:lnR>
                    <a:lnT>
                      <a:noFill/>
                    </a:lnT>
                    <a:lnB>
                      <a:noFill/>
                    </a:lnB>
                  </a:tcPr>
                </a:tc>
                <a:tc>
                  <a:txBody>
                    <a:bodyPr/>
                    <a:lstStyle/>
                    <a:p>
                      <a:pPr algn="ctr" fontAlgn="b"/>
                      <a:r>
                        <a:rPr lang="it-IT" sz="1800" b="1" i="0" u="none" strike="noStrike" dirty="0" err="1">
                          <a:solidFill>
                            <a:srgbClr val="000000"/>
                          </a:solidFill>
                          <a:effectLst/>
                          <a:latin typeface="Arial" pitchFamily="34" charset="0"/>
                          <a:cs typeface="Arial" pitchFamily="34" charset="0"/>
                        </a:rPr>
                        <a:t>Spearman</a:t>
                      </a:r>
                      <a:endParaRPr lang="it-IT" sz="1800" b="1" i="0" u="none" strike="noStrike" dirty="0">
                        <a:solidFill>
                          <a:srgbClr val="000000"/>
                        </a:solidFill>
                        <a:effectLst/>
                        <a:latin typeface="Arial" pitchFamily="34" charset="0"/>
                        <a:cs typeface="Arial" pitchFamily="34" charset="0"/>
                      </a:endParaRPr>
                    </a:p>
                  </a:txBody>
                  <a:tcPr marL="12700" marR="12700" marT="12698" marB="0" anchor="b">
                    <a:lnL>
                      <a:noFill/>
                    </a:lnL>
                    <a:lnR>
                      <a:noFill/>
                    </a:lnR>
                    <a:lnT>
                      <a:noFill/>
                    </a:lnT>
                    <a:lnB>
                      <a:noFill/>
                    </a:lnB>
                  </a:tcPr>
                </a:tc>
                <a:tc>
                  <a:txBody>
                    <a:bodyPr/>
                    <a:lstStyle/>
                    <a:p>
                      <a:pPr algn="ctr" fontAlgn="b"/>
                      <a:r>
                        <a:rPr lang="it-IT" sz="1800" b="1" i="0" u="none" strike="noStrike" dirty="0">
                          <a:solidFill>
                            <a:srgbClr val="000000"/>
                          </a:solidFill>
                          <a:effectLst/>
                          <a:latin typeface="Arial" pitchFamily="34" charset="0"/>
                          <a:cs typeface="Arial" pitchFamily="34" charset="0"/>
                        </a:rPr>
                        <a:t>Kendall</a:t>
                      </a:r>
                    </a:p>
                  </a:txBody>
                  <a:tcPr marL="12700" marR="12700" marT="12698" marB="0" anchor="b">
                    <a:lnL>
                      <a:noFill/>
                    </a:lnL>
                    <a:lnR>
                      <a:noFill/>
                    </a:lnR>
                    <a:lnT>
                      <a:noFill/>
                    </a:lnT>
                    <a:lnB>
                      <a:noFill/>
                    </a:lnB>
                  </a:tcPr>
                </a:tc>
                <a:tc>
                  <a:txBody>
                    <a:bodyPr/>
                    <a:lstStyle/>
                    <a:p>
                      <a:pPr algn="ctr" fontAlgn="b"/>
                      <a:r>
                        <a:rPr lang="it-IT" sz="1800" b="1" i="0" u="none" strike="noStrike" dirty="0">
                          <a:solidFill>
                            <a:srgbClr val="000000"/>
                          </a:solidFill>
                          <a:effectLst/>
                          <a:latin typeface="Arial" pitchFamily="34" charset="0"/>
                          <a:cs typeface="Arial" pitchFamily="34" charset="0"/>
                        </a:rPr>
                        <a:t>RMSD</a:t>
                      </a:r>
                    </a:p>
                  </a:txBody>
                  <a:tcPr marL="12700" marR="12700" marT="12698" marB="0" anchor="b">
                    <a:lnL>
                      <a:noFill/>
                    </a:lnL>
                    <a:lnR>
                      <a:noFill/>
                    </a:lnR>
                    <a:lnT>
                      <a:noFill/>
                    </a:lnT>
                    <a:lnB>
                      <a:noFill/>
                    </a:lnB>
                  </a:tcPr>
                </a:tc>
                <a:extLst>
                  <a:ext uri="{0D108BD9-81ED-4DB2-BD59-A6C34878D82A}">
                    <a16:rowId xmlns:a16="http://schemas.microsoft.com/office/drawing/2014/main" val="10000"/>
                  </a:ext>
                </a:extLst>
              </a:tr>
              <a:tr h="288989">
                <a:tc>
                  <a:txBody>
                    <a:bodyPr/>
                    <a:lstStyle/>
                    <a:p>
                      <a:pPr algn="r" fontAlgn="b"/>
                      <a:r>
                        <a:rPr lang="it-IT" sz="1800" b="1" i="0" u="none" strike="noStrike" dirty="0">
                          <a:solidFill>
                            <a:srgbClr val="000000"/>
                          </a:solidFill>
                          <a:effectLst/>
                          <a:latin typeface="Arial" pitchFamily="34" charset="0"/>
                          <a:cs typeface="Arial" pitchFamily="34" charset="0"/>
                        </a:rPr>
                        <a:t>SIFT</a:t>
                      </a:r>
                    </a:p>
                  </a:txBody>
                  <a:tcPr marL="12700" marR="12700" marT="12698" marB="0" anchor="b">
                    <a:lnL>
                      <a:noFill/>
                    </a:lnL>
                    <a:lnR>
                      <a:noFill/>
                    </a:lnR>
                    <a:lnT>
                      <a:noFill/>
                    </a:lnT>
                    <a:lnB>
                      <a:noFill/>
                    </a:lnB>
                  </a:tcPr>
                </a:tc>
                <a:tc>
                  <a:txBody>
                    <a:bodyPr/>
                    <a:lstStyle/>
                    <a:p>
                      <a:pPr algn="ctr" fontAlgn="b"/>
                      <a:r>
                        <a:rPr lang="it-IT" sz="2000" b="0" i="0" u="none" strike="noStrike" dirty="0">
                          <a:solidFill>
                            <a:srgbClr val="000000"/>
                          </a:solidFill>
                          <a:effectLst/>
                          <a:latin typeface="Arial" pitchFamily="34" charset="0"/>
                          <a:cs typeface="Arial" pitchFamily="34" charset="0"/>
                        </a:rPr>
                        <a:t>0.219</a:t>
                      </a:r>
                    </a:p>
                  </a:txBody>
                  <a:tcPr marL="12700" marR="12700" marT="12698" marB="0" anchor="b">
                    <a:lnL>
                      <a:noFill/>
                    </a:lnL>
                    <a:lnR>
                      <a:noFill/>
                    </a:lnR>
                    <a:lnT>
                      <a:noFill/>
                    </a:lnT>
                    <a:lnB>
                      <a:noFill/>
                    </a:lnB>
                  </a:tcPr>
                </a:tc>
                <a:tc>
                  <a:txBody>
                    <a:bodyPr/>
                    <a:lstStyle/>
                    <a:p>
                      <a:pPr algn="ctr" fontAlgn="b"/>
                      <a:r>
                        <a:rPr lang="it-IT" sz="2000" b="0" i="0" u="none" strike="noStrike" dirty="0">
                          <a:solidFill>
                            <a:srgbClr val="000000"/>
                          </a:solidFill>
                          <a:effectLst/>
                          <a:latin typeface="Arial" pitchFamily="34" charset="0"/>
                          <a:cs typeface="Arial" pitchFamily="34" charset="0"/>
                        </a:rPr>
                        <a:t>0.261</a:t>
                      </a:r>
                    </a:p>
                  </a:txBody>
                  <a:tcPr marL="12700" marR="12700" marT="12698" marB="0" anchor="b">
                    <a:lnL>
                      <a:noFill/>
                    </a:lnL>
                    <a:lnR>
                      <a:noFill/>
                    </a:lnR>
                    <a:lnT>
                      <a:noFill/>
                    </a:lnT>
                    <a:lnB>
                      <a:noFill/>
                    </a:lnB>
                  </a:tcPr>
                </a:tc>
                <a:tc>
                  <a:txBody>
                    <a:bodyPr/>
                    <a:lstStyle/>
                    <a:p>
                      <a:pPr algn="ctr" fontAlgn="b"/>
                      <a:r>
                        <a:rPr lang="it-IT" sz="2000" b="0" i="0" u="none" strike="noStrike" dirty="0">
                          <a:solidFill>
                            <a:srgbClr val="000000"/>
                          </a:solidFill>
                          <a:effectLst/>
                          <a:latin typeface="Arial" pitchFamily="34" charset="0"/>
                          <a:cs typeface="Arial" pitchFamily="34" charset="0"/>
                        </a:rPr>
                        <a:t>0.234</a:t>
                      </a:r>
                    </a:p>
                  </a:txBody>
                  <a:tcPr marL="12700" marR="12700" marT="12698" marB="0" anchor="b">
                    <a:lnL>
                      <a:noFill/>
                    </a:lnL>
                    <a:lnR>
                      <a:noFill/>
                    </a:lnR>
                    <a:lnT>
                      <a:noFill/>
                    </a:lnT>
                    <a:lnB>
                      <a:noFill/>
                    </a:lnB>
                  </a:tcPr>
                </a:tc>
                <a:tc>
                  <a:txBody>
                    <a:bodyPr/>
                    <a:lstStyle/>
                    <a:p>
                      <a:pPr algn="ctr" fontAlgn="b"/>
                      <a:r>
                        <a:rPr lang="it-IT" sz="2000" b="0" i="0" u="none" strike="noStrike" dirty="0">
                          <a:solidFill>
                            <a:srgbClr val="000000"/>
                          </a:solidFill>
                          <a:effectLst/>
                          <a:latin typeface="Arial" pitchFamily="34" charset="0"/>
                          <a:cs typeface="Arial" pitchFamily="34" charset="0"/>
                        </a:rPr>
                        <a:t>0.716</a:t>
                      </a:r>
                    </a:p>
                  </a:txBody>
                  <a:tcPr marL="12700" marR="12700" marT="12698" marB="0" anchor="b">
                    <a:lnL>
                      <a:noFill/>
                    </a:lnL>
                    <a:lnR>
                      <a:noFill/>
                    </a:lnR>
                    <a:lnT>
                      <a:noFill/>
                    </a:lnT>
                    <a:lnB>
                      <a:noFill/>
                    </a:lnB>
                  </a:tcPr>
                </a:tc>
                <a:extLst>
                  <a:ext uri="{0D108BD9-81ED-4DB2-BD59-A6C34878D82A}">
                    <a16:rowId xmlns:a16="http://schemas.microsoft.com/office/drawing/2014/main" val="10001"/>
                  </a:ext>
                </a:extLst>
              </a:tr>
              <a:tr h="318510">
                <a:tc>
                  <a:txBody>
                    <a:bodyPr/>
                    <a:lstStyle/>
                    <a:p>
                      <a:pPr algn="r" fontAlgn="b"/>
                      <a:r>
                        <a:rPr lang="it-IT" sz="1800" b="1" i="0" u="none" strike="noStrike" dirty="0">
                          <a:solidFill>
                            <a:srgbClr val="000000"/>
                          </a:solidFill>
                          <a:effectLst/>
                          <a:latin typeface="Arial" pitchFamily="34" charset="0"/>
                          <a:cs typeface="Arial" pitchFamily="34" charset="0"/>
                        </a:rPr>
                        <a:t>PolyPhen2</a:t>
                      </a:r>
                    </a:p>
                  </a:txBody>
                  <a:tcPr marL="12700" marR="12700" marT="12698" marB="0" anchor="b">
                    <a:lnL>
                      <a:noFill/>
                    </a:lnL>
                    <a:lnR>
                      <a:noFill/>
                    </a:lnR>
                    <a:lnT>
                      <a:noFill/>
                    </a:lnT>
                    <a:lnB>
                      <a:noFill/>
                    </a:lnB>
                  </a:tcPr>
                </a:tc>
                <a:tc>
                  <a:txBody>
                    <a:bodyPr/>
                    <a:lstStyle/>
                    <a:p>
                      <a:pPr algn="ctr" fontAlgn="b"/>
                      <a:r>
                        <a:rPr lang="it-IT" sz="2000" b="0" i="0" u="none" strike="noStrike" dirty="0">
                          <a:solidFill>
                            <a:srgbClr val="000000"/>
                          </a:solidFill>
                          <a:effectLst/>
                          <a:latin typeface="Arial" pitchFamily="34" charset="0"/>
                          <a:cs typeface="Arial" pitchFamily="34" charset="0"/>
                        </a:rPr>
                        <a:t>0.366</a:t>
                      </a:r>
                    </a:p>
                  </a:txBody>
                  <a:tcPr marL="12700" marR="12700" marT="12698" marB="0" anchor="b">
                    <a:lnL>
                      <a:noFill/>
                    </a:lnL>
                    <a:lnR>
                      <a:noFill/>
                    </a:lnR>
                    <a:lnT>
                      <a:noFill/>
                    </a:lnT>
                    <a:lnB>
                      <a:noFill/>
                    </a:lnB>
                  </a:tcPr>
                </a:tc>
                <a:tc>
                  <a:txBody>
                    <a:bodyPr/>
                    <a:lstStyle/>
                    <a:p>
                      <a:pPr algn="ctr" fontAlgn="b"/>
                      <a:r>
                        <a:rPr lang="it-IT" sz="2000" b="1" i="0" u="none" strike="noStrike" dirty="0">
                          <a:solidFill>
                            <a:srgbClr val="000000"/>
                          </a:solidFill>
                          <a:effectLst/>
                          <a:latin typeface="Arial" pitchFamily="34" charset="0"/>
                          <a:cs typeface="Arial" pitchFamily="34" charset="0"/>
                        </a:rPr>
                        <a:t>0.467</a:t>
                      </a:r>
                    </a:p>
                  </a:txBody>
                  <a:tcPr marL="12700" marR="12700" marT="12698" marB="0" anchor="b">
                    <a:lnL>
                      <a:noFill/>
                    </a:lnL>
                    <a:lnR>
                      <a:noFill/>
                    </a:lnR>
                    <a:lnT>
                      <a:noFill/>
                    </a:lnT>
                    <a:lnB>
                      <a:noFill/>
                    </a:lnB>
                    <a:solidFill>
                      <a:schemeClr val="accent6"/>
                    </a:solidFill>
                  </a:tcPr>
                </a:tc>
                <a:tc>
                  <a:txBody>
                    <a:bodyPr/>
                    <a:lstStyle/>
                    <a:p>
                      <a:pPr algn="ctr" fontAlgn="b"/>
                      <a:r>
                        <a:rPr lang="it-IT" sz="2000" b="1" i="0" u="none" strike="noStrike" dirty="0">
                          <a:solidFill>
                            <a:srgbClr val="000000"/>
                          </a:solidFill>
                          <a:effectLst/>
                          <a:latin typeface="Arial" pitchFamily="34" charset="0"/>
                          <a:cs typeface="Arial" pitchFamily="34" charset="0"/>
                        </a:rPr>
                        <a:t>0.401</a:t>
                      </a:r>
                    </a:p>
                  </a:txBody>
                  <a:tcPr marL="12700" marR="12700" marT="12698" marB="0" anchor="b">
                    <a:lnL>
                      <a:noFill/>
                    </a:lnL>
                    <a:lnR>
                      <a:noFill/>
                    </a:lnR>
                    <a:lnT>
                      <a:noFill/>
                    </a:lnT>
                    <a:lnB>
                      <a:noFill/>
                    </a:lnB>
                    <a:solidFill>
                      <a:schemeClr val="accent6"/>
                    </a:solidFill>
                  </a:tcPr>
                </a:tc>
                <a:tc>
                  <a:txBody>
                    <a:bodyPr/>
                    <a:lstStyle/>
                    <a:p>
                      <a:pPr algn="ctr" fontAlgn="b"/>
                      <a:r>
                        <a:rPr lang="it-IT" sz="2000" b="1" i="0" u="none" strike="noStrike" dirty="0">
                          <a:solidFill>
                            <a:srgbClr val="000000"/>
                          </a:solidFill>
                          <a:effectLst/>
                          <a:latin typeface="Arial" pitchFamily="34" charset="0"/>
                          <a:cs typeface="Arial" pitchFamily="34" charset="0"/>
                        </a:rPr>
                        <a:t>0.649</a:t>
                      </a:r>
                    </a:p>
                  </a:txBody>
                  <a:tcPr marL="12700" marR="12700" marT="12698" marB="0" anchor="b">
                    <a:lnL>
                      <a:noFill/>
                    </a:lnL>
                    <a:lnR>
                      <a:noFill/>
                    </a:lnR>
                    <a:lnT>
                      <a:noFill/>
                    </a:lnT>
                    <a:lnB>
                      <a:noFill/>
                    </a:lnB>
                    <a:solidFill>
                      <a:schemeClr val="accent6"/>
                    </a:solidFill>
                  </a:tcPr>
                </a:tc>
                <a:extLst>
                  <a:ext uri="{0D108BD9-81ED-4DB2-BD59-A6C34878D82A}">
                    <a16:rowId xmlns:a16="http://schemas.microsoft.com/office/drawing/2014/main" val="10002"/>
                  </a:ext>
                </a:extLst>
              </a:tr>
              <a:tr h="252798">
                <a:tc>
                  <a:txBody>
                    <a:bodyPr/>
                    <a:lstStyle/>
                    <a:p>
                      <a:pPr algn="r" fontAlgn="b"/>
                      <a:r>
                        <a:rPr lang="it-IT" sz="1800" b="1" i="0" u="none" strike="noStrike" dirty="0" err="1">
                          <a:solidFill>
                            <a:srgbClr val="000000"/>
                          </a:solidFill>
                          <a:effectLst/>
                          <a:latin typeface="Arial" pitchFamily="34" charset="0"/>
                          <a:cs typeface="Arial" pitchFamily="34" charset="0"/>
                        </a:rPr>
                        <a:t>Provean</a:t>
                      </a:r>
                      <a:endParaRPr lang="it-IT" sz="1800" b="1" i="0" u="none" strike="noStrike" dirty="0">
                        <a:solidFill>
                          <a:srgbClr val="000000"/>
                        </a:solidFill>
                        <a:effectLst/>
                        <a:latin typeface="Arial" pitchFamily="34" charset="0"/>
                        <a:cs typeface="Arial" pitchFamily="34" charset="0"/>
                      </a:endParaRPr>
                    </a:p>
                  </a:txBody>
                  <a:tcPr marL="12700" marR="12700" marT="12698" marB="0" anchor="b">
                    <a:lnL>
                      <a:noFill/>
                    </a:lnL>
                    <a:lnR>
                      <a:noFill/>
                    </a:lnR>
                    <a:lnT>
                      <a:noFill/>
                    </a:lnT>
                    <a:lnB>
                      <a:noFill/>
                    </a:lnB>
                  </a:tcPr>
                </a:tc>
                <a:tc>
                  <a:txBody>
                    <a:bodyPr/>
                    <a:lstStyle/>
                    <a:p>
                      <a:pPr algn="ctr" fontAlgn="b"/>
                      <a:r>
                        <a:rPr lang="it-IT" sz="2000" b="1" i="0" u="none" strike="noStrike" dirty="0">
                          <a:solidFill>
                            <a:srgbClr val="000000"/>
                          </a:solidFill>
                          <a:effectLst/>
                          <a:latin typeface="Arial" pitchFamily="34" charset="0"/>
                          <a:cs typeface="Arial" pitchFamily="34" charset="0"/>
                        </a:rPr>
                        <a:t>0.583</a:t>
                      </a:r>
                    </a:p>
                  </a:txBody>
                  <a:tcPr marL="12700" marR="12700" marT="12698" marB="0" anchor="b">
                    <a:lnL>
                      <a:noFill/>
                    </a:lnL>
                    <a:lnR>
                      <a:noFill/>
                    </a:lnR>
                    <a:lnT>
                      <a:noFill/>
                    </a:lnT>
                    <a:lnB>
                      <a:noFill/>
                    </a:lnB>
                    <a:solidFill>
                      <a:schemeClr val="accent6"/>
                    </a:solidFill>
                  </a:tcPr>
                </a:tc>
                <a:tc>
                  <a:txBody>
                    <a:bodyPr/>
                    <a:lstStyle/>
                    <a:p>
                      <a:pPr algn="ctr" fontAlgn="b"/>
                      <a:r>
                        <a:rPr lang="it-IT" sz="2000" b="0" i="0" u="none" strike="noStrike" dirty="0">
                          <a:solidFill>
                            <a:srgbClr val="000000"/>
                          </a:solidFill>
                          <a:effectLst/>
                          <a:latin typeface="Arial" pitchFamily="34" charset="0"/>
                          <a:cs typeface="Arial" pitchFamily="34" charset="0"/>
                        </a:rPr>
                        <a:t>0.394</a:t>
                      </a:r>
                    </a:p>
                  </a:txBody>
                  <a:tcPr marL="12700" marR="12700" marT="12698" marB="0" anchor="b">
                    <a:lnL>
                      <a:noFill/>
                    </a:lnL>
                    <a:lnR>
                      <a:noFill/>
                    </a:lnR>
                    <a:lnT>
                      <a:noFill/>
                    </a:lnT>
                    <a:lnB>
                      <a:noFill/>
                    </a:lnB>
                  </a:tcPr>
                </a:tc>
                <a:tc>
                  <a:txBody>
                    <a:bodyPr/>
                    <a:lstStyle/>
                    <a:p>
                      <a:pPr algn="ctr" fontAlgn="b"/>
                      <a:r>
                        <a:rPr lang="it-IT" sz="2000" b="0" i="0" u="none" strike="noStrike" dirty="0">
                          <a:solidFill>
                            <a:srgbClr val="000000"/>
                          </a:solidFill>
                          <a:effectLst/>
                          <a:latin typeface="Arial" pitchFamily="34" charset="0"/>
                          <a:cs typeface="Arial" pitchFamily="34" charset="0"/>
                        </a:rPr>
                        <a:t>0.369</a:t>
                      </a:r>
                    </a:p>
                  </a:txBody>
                  <a:tcPr marL="12700" marR="12700" marT="12698" marB="0" anchor="b">
                    <a:lnL>
                      <a:noFill/>
                    </a:lnL>
                    <a:lnR>
                      <a:noFill/>
                    </a:lnR>
                    <a:lnT>
                      <a:noFill/>
                    </a:lnT>
                    <a:lnB>
                      <a:noFill/>
                    </a:lnB>
                  </a:tcPr>
                </a:tc>
                <a:tc>
                  <a:txBody>
                    <a:bodyPr/>
                    <a:lstStyle/>
                    <a:p>
                      <a:pPr algn="ctr" fontAlgn="b"/>
                      <a:r>
                        <a:rPr lang="it-IT" sz="2000" b="0" i="0" u="none" strike="noStrike" dirty="0">
                          <a:solidFill>
                            <a:srgbClr val="000000"/>
                          </a:solidFill>
                          <a:effectLst/>
                          <a:latin typeface="Arial" pitchFamily="34" charset="0"/>
                          <a:cs typeface="Arial" pitchFamily="34" charset="0"/>
                        </a:rPr>
                        <a:t>0.669</a:t>
                      </a:r>
                    </a:p>
                  </a:txBody>
                  <a:tcPr marL="12700" marR="12700" marT="12698" marB="0" anchor="b">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6"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8"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9"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graphicFrame>
        <p:nvGraphicFramePr>
          <p:cNvPr id="11" name="Tabella 10"/>
          <p:cNvGraphicFramePr>
            <a:graphicFrameLocks noGrp="1"/>
          </p:cNvGraphicFramePr>
          <p:nvPr/>
        </p:nvGraphicFramePr>
        <p:xfrm>
          <a:off x="3570288" y="1304925"/>
          <a:ext cx="5250186" cy="1762125"/>
        </p:xfrm>
        <a:graphic>
          <a:graphicData uri="http://schemas.openxmlformats.org/drawingml/2006/table">
            <a:tbl>
              <a:tblPr/>
              <a:tblGrid>
                <a:gridCol w="785688">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356312">
                  <a:extLst>
                    <a:ext uri="{9D8B030D-6E8A-4147-A177-3AD203B41FA5}">
                      <a16:colId xmlns:a16="http://schemas.microsoft.com/office/drawing/2014/main" val="20002"/>
                    </a:ext>
                  </a:extLst>
                </a:gridCol>
                <a:gridCol w="1050037">
                  <a:extLst>
                    <a:ext uri="{9D8B030D-6E8A-4147-A177-3AD203B41FA5}">
                      <a16:colId xmlns:a16="http://schemas.microsoft.com/office/drawing/2014/main" val="20003"/>
                    </a:ext>
                  </a:extLst>
                </a:gridCol>
                <a:gridCol w="1050037">
                  <a:extLst>
                    <a:ext uri="{9D8B030D-6E8A-4147-A177-3AD203B41FA5}">
                      <a16:colId xmlns:a16="http://schemas.microsoft.com/office/drawing/2014/main" val="20004"/>
                    </a:ext>
                  </a:extLst>
                </a:gridCol>
              </a:tblGrid>
              <a:tr h="352425">
                <a:tc>
                  <a:txBody>
                    <a:bodyPr/>
                    <a:lstStyle/>
                    <a:p>
                      <a:pPr algn="l" fontAlgn="b"/>
                      <a:endParaRPr lang="it-IT" sz="2000" b="0" i="0" u="none" strike="noStrike" dirty="0">
                        <a:effectLst/>
                        <a:latin typeface="Arial"/>
                      </a:endParaRPr>
                    </a:p>
                  </a:txBody>
                  <a:tcPr marL="12696" marR="12696" marT="12701" marB="0" anchor="b">
                    <a:lnL>
                      <a:noFill/>
                    </a:lnL>
                    <a:lnR>
                      <a:noFill/>
                    </a:lnR>
                    <a:lnT>
                      <a:noFill/>
                    </a:lnT>
                    <a:lnB>
                      <a:noFill/>
                    </a:lnB>
                  </a:tcPr>
                </a:tc>
                <a:tc>
                  <a:txBody>
                    <a:bodyPr/>
                    <a:lstStyle/>
                    <a:p>
                      <a:pPr algn="ctr" fontAlgn="b"/>
                      <a:r>
                        <a:rPr lang="it-IT" sz="1800" b="1" i="0" u="none" strike="noStrike" dirty="0" err="1">
                          <a:effectLst/>
                          <a:latin typeface="Arial"/>
                        </a:rPr>
                        <a:t>Pearson</a:t>
                      </a:r>
                      <a:endParaRPr lang="it-IT" sz="1800" b="1" i="0" u="none" strike="noStrike" dirty="0">
                        <a:effectLst/>
                        <a:latin typeface="Arial"/>
                      </a:endParaRPr>
                    </a:p>
                  </a:txBody>
                  <a:tcPr marL="12696" marR="12696" marT="12701" marB="0" anchor="b">
                    <a:lnL>
                      <a:noFill/>
                    </a:lnL>
                    <a:lnR>
                      <a:noFill/>
                    </a:lnR>
                    <a:lnT>
                      <a:noFill/>
                    </a:lnT>
                    <a:lnB>
                      <a:noFill/>
                    </a:lnB>
                  </a:tcPr>
                </a:tc>
                <a:tc>
                  <a:txBody>
                    <a:bodyPr/>
                    <a:lstStyle/>
                    <a:p>
                      <a:pPr algn="ctr" fontAlgn="b"/>
                      <a:r>
                        <a:rPr lang="it-IT" sz="1800" b="1" i="0" u="none" strike="noStrike" dirty="0" err="1">
                          <a:effectLst/>
                          <a:latin typeface="Arial"/>
                        </a:rPr>
                        <a:t>Spearman</a:t>
                      </a:r>
                      <a:endParaRPr lang="it-IT" sz="1800" b="1" i="0" u="none" strike="noStrike" dirty="0">
                        <a:effectLst/>
                        <a:latin typeface="Arial"/>
                      </a:endParaRPr>
                    </a:p>
                  </a:txBody>
                  <a:tcPr marL="12696" marR="12696" marT="12701" marB="0" anchor="b">
                    <a:lnL>
                      <a:noFill/>
                    </a:lnL>
                    <a:lnR>
                      <a:noFill/>
                    </a:lnR>
                    <a:lnT>
                      <a:noFill/>
                    </a:lnT>
                    <a:lnB>
                      <a:noFill/>
                    </a:lnB>
                  </a:tcPr>
                </a:tc>
                <a:tc>
                  <a:txBody>
                    <a:bodyPr/>
                    <a:lstStyle/>
                    <a:p>
                      <a:pPr algn="ctr" fontAlgn="b"/>
                      <a:r>
                        <a:rPr lang="it-IT" sz="1800" b="1" i="0" u="none" strike="noStrike" dirty="0">
                          <a:effectLst/>
                          <a:latin typeface="Arial"/>
                        </a:rPr>
                        <a:t>Kendall</a:t>
                      </a:r>
                    </a:p>
                  </a:txBody>
                  <a:tcPr marL="12696" marR="12696" marT="12701" marB="0" anchor="b">
                    <a:lnL>
                      <a:noFill/>
                    </a:lnL>
                    <a:lnR>
                      <a:noFill/>
                    </a:lnR>
                    <a:lnT>
                      <a:noFill/>
                    </a:lnT>
                    <a:lnB>
                      <a:noFill/>
                    </a:lnB>
                  </a:tcPr>
                </a:tc>
                <a:tc>
                  <a:txBody>
                    <a:bodyPr/>
                    <a:lstStyle/>
                    <a:p>
                      <a:pPr algn="ctr" fontAlgn="b"/>
                      <a:r>
                        <a:rPr lang="it-IT" sz="1800" b="1" i="0" u="none" strike="noStrike" dirty="0">
                          <a:effectLst/>
                          <a:latin typeface="Arial"/>
                        </a:rPr>
                        <a:t>RMSD</a:t>
                      </a:r>
                    </a:p>
                  </a:txBody>
                  <a:tcPr marL="12696" marR="12696" marT="12701" marB="0" anchor="b">
                    <a:lnL>
                      <a:noFill/>
                    </a:lnL>
                    <a:lnR>
                      <a:noFill/>
                    </a:lnR>
                    <a:lnT>
                      <a:noFill/>
                    </a:lnT>
                    <a:lnB>
                      <a:noFill/>
                    </a:lnB>
                  </a:tcPr>
                </a:tc>
                <a:extLst>
                  <a:ext uri="{0D108BD9-81ED-4DB2-BD59-A6C34878D82A}">
                    <a16:rowId xmlns:a16="http://schemas.microsoft.com/office/drawing/2014/main" val="10000"/>
                  </a:ext>
                </a:extLst>
              </a:tr>
              <a:tr h="352425">
                <a:tc>
                  <a:txBody>
                    <a:bodyPr/>
                    <a:lstStyle/>
                    <a:p>
                      <a:pPr algn="l" fontAlgn="b"/>
                      <a:r>
                        <a:rPr lang="it-IT" sz="1800" b="1" i="0" u="none" strike="noStrike" dirty="0">
                          <a:effectLst/>
                          <a:latin typeface="Arial"/>
                        </a:rPr>
                        <a:t>Pred1</a:t>
                      </a:r>
                    </a:p>
                  </a:txBody>
                  <a:tcPr marL="12696" marR="12696" marT="12701" marB="0" anchor="b">
                    <a:lnL>
                      <a:noFill/>
                    </a:lnL>
                    <a:lnR>
                      <a:noFill/>
                    </a:lnR>
                    <a:lnT>
                      <a:noFill/>
                    </a:lnT>
                    <a:lnB>
                      <a:noFill/>
                    </a:lnB>
                  </a:tcPr>
                </a:tc>
                <a:tc>
                  <a:txBody>
                    <a:bodyPr/>
                    <a:lstStyle/>
                    <a:p>
                      <a:pPr algn="ctr" fontAlgn="b"/>
                      <a:r>
                        <a:rPr lang="it-IT" sz="2000" b="1" i="1" u="none" strike="noStrike" dirty="0">
                          <a:effectLst/>
                          <a:latin typeface="Arial"/>
                        </a:rPr>
                        <a:t>0.888</a:t>
                      </a:r>
                    </a:p>
                  </a:txBody>
                  <a:tcPr marL="12696" marR="12696" marT="12701" marB="0" anchor="b">
                    <a:lnL>
                      <a:noFill/>
                    </a:lnL>
                    <a:lnR>
                      <a:noFill/>
                    </a:lnR>
                    <a:lnT>
                      <a:noFill/>
                    </a:lnT>
                    <a:lnB>
                      <a:noFill/>
                    </a:lnB>
                    <a:solidFill>
                      <a:srgbClr val="00AE00"/>
                    </a:solidFill>
                  </a:tcPr>
                </a:tc>
                <a:tc>
                  <a:txBody>
                    <a:bodyPr/>
                    <a:lstStyle/>
                    <a:p>
                      <a:pPr algn="ctr" fontAlgn="b"/>
                      <a:r>
                        <a:rPr lang="it-IT" sz="2000" b="0" i="1" u="none" strike="noStrike" dirty="0">
                          <a:effectLst/>
                          <a:latin typeface="Arial"/>
                        </a:rPr>
                        <a:t>0.809</a:t>
                      </a:r>
                    </a:p>
                  </a:txBody>
                  <a:tcPr marL="12696" marR="12696" marT="12701" marB="0" anchor="b">
                    <a:lnL>
                      <a:noFill/>
                    </a:lnL>
                    <a:lnR>
                      <a:noFill/>
                    </a:lnR>
                    <a:lnT>
                      <a:noFill/>
                    </a:lnT>
                    <a:lnB>
                      <a:noFill/>
                    </a:lnB>
                    <a:solidFill>
                      <a:srgbClr val="92D050"/>
                    </a:solidFill>
                  </a:tcPr>
                </a:tc>
                <a:tc>
                  <a:txBody>
                    <a:bodyPr/>
                    <a:lstStyle/>
                    <a:p>
                      <a:pPr algn="ctr" fontAlgn="b"/>
                      <a:r>
                        <a:rPr lang="it-IT" sz="2000" b="0" i="1" u="none" strike="noStrike" dirty="0">
                          <a:effectLst/>
                          <a:latin typeface="Arial"/>
                        </a:rPr>
                        <a:t>0.754</a:t>
                      </a:r>
                    </a:p>
                  </a:txBody>
                  <a:tcPr marL="12696" marR="12696" marT="12701" marB="0" anchor="b">
                    <a:lnL>
                      <a:noFill/>
                    </a:lnL>
                    <a:lnR>
                      <a:noFill/>
                    </a:lnR>
                    <a:lnT>
                      <a:noFill/>
                    </a:lnT>
                    <a:lnB>
                      <a:noFill/>
                    </a:lnB>
                    <a:solidFill>
                      <a:srgbClr val="92D050"/>
                    </a:solidFill>
                  </a:tcPr>
                </a:tc>
                <a:tc>
                  <a:txBody>
                    <a:bodyPr/>
                    <a:lstStyle/>
                    <a:p>
                      <a:pPr algn="ctr" fontAlgn="b"/>
                      <a:r>
                        <a:rPr lang="it-IT" sz="2000" b="1" i="1" u="none" strike="noStrike" dirty="0">
                          <a:effectLst/>
                          <a:latin typeface="Arial"/>
                        </a:rPr>
                        <a:t>0.284</a:t>
                      </a:r>
                    </a:p>
                  </a:txBody>
                  <a:tcPr marL="12696" marR="12696" marT="12701" marB="0" anchor="b">
                    <a:lnL>
                      <a:noFill/>
                    </a:lnL>
                    <a:lnR>
                      <a:noFill/>
                    </a:lnR>
                    <a:lnT>
                      <a:noFill/>
                    </a:lnT>
                    <a:lnB>
                      <a:noFill/>
                    </a:lnB>
                    <a:solidFill>
                      <a:srgbClr val="00AE00"/>
                    </a:solidFill>
                  </a:tcPr>
                </a:tc>
                <a:extLst>
                  <a:ext uri="{0D108BD9-81ED-4DB2-BD59-A6C34878D82A}">
                    <a16:rowId xmlns:a16="http://schemas.microsoft.com/office/drawing/2014/main" val="10001"/>
                  </a:ext>
                </a:extLst>
              </a:tr>
              <a:tr h="352425">
                <a:tc>
                  <a:txBody>
                    <a:bodyPr/>
                    <a:lstStyle/>
                    <a:p>
                      <a:pPr algn="l" fontAlgn="b"/>
                      <a:r>
                        <a:rPr lang="it-IT" sz="1800" b="1" i="0" u="none" strike="noStrike" dirty="0">
                          <a:effectLst/>
                          <a:latin typeface="Arial"/>
                        </a:rPr>
                        <a:t>Pred2</a:t>
                      </a:r>
                    </a:p>
                  </a:txBody>
                  <a:tcPr marL="12696" marR="12696" marT="12701" marB="0" anchor="b">
                    <a:lnL>
                      <a:noFill/>
                    </a:lnL>
                    <a:lnR>
                      <a:noFill/>
                    </a:lnR>
                    <a:lnT>
                      <a:noFill/>
                    </a:lnT>
                    <a:lnB>
                      <a:noFill/>
                    </a:lnB>
                  </a:tcPr>
                </a:tc>
                <a:tc>
                  <a:txBody>
                    <a:bodyPr/>
                    <a:lstStyle/>
                    <a:p>
                      <a:pPr algn="ctr" fontAlgn="b"/>
                      <a:r>
                        <a:rPr lang="it-IT" sz="2000" b="0" i="1" u="none" strike="noStrike" dirty="0">
                          <a:effectLst/>
                          <a:latin typeface="Arial"/>
                        </a:rPr>
                        <a:t>0.816</a:t>
                      </a:r>
                    </a:p>
                  </a:txBody>
                  <a:tcPr marL="12696" marR="12696" marT="12701" marB="0" anchor="b">
                    <a:lnL>
                      <a:noFill/>
                    </a:lnL>
                    <a:lnR>
                      <a:noFill/>
                    </a:lnR>
                    <a:lnT>
                      <a:noFill/>
                    </a:lnT>
                    <a:lnB>
                      <a:noFill/>
                    </a:lnB>
                    <a:solidFill>
                      <a:srgbClr val="92D050"/>
                    </a:solidFill>
                  </a:tcPr>
                </a:tc>
                <a:tc>
                  <a:txBody>
                    <a:bodyPr/>
                    <a:lstStyle/>
                    <a:p>
                      <a:pPr algn="ctr" fontAlgn="b"/>
                      <a:r>
                        <a:rPr lang="it-IT" sz="2000" b="1" i="1" u="none" strike="noStrike" dirty="0">
                          <a:effectLst/>
                          <a:latin typeface="Arial"/>
                        </a:rPr>
                        <a:t>0.884</a:t>
                      </a:r>
                    </a:p>
                  </a:txBody>
                  <a:tcPr marL="12696" marR="12696" marT="12701" marB="0" anchor="b">
                    <a:lnL>
                      <a:noFill/>
                    </a:lnL>
                    <a:lnR>
                      <a:noFill/>
                    </a:lnR>
                    <a:lnT>
                      <a:noFill/>
                    </a:lnT>
                    <a:lnB>
                      <a:noFill/>
                    </a:lnB>
                    <a:solidFill>
                      <a:srgbClr val="00AE00"/>
                    </a:solidFill>
                  </a:tcPr>
                </a:tc>
                <a:tc>
                  <a:txBody>
                    <a:bodyPr/>
                    <a:lstStyle/>
                    <a:p>
                      <a:pPr algn="ctr" fontAlgn="b"/>
                      <a:r>
                        <a:rPr lang="it-IT" sz="2000" b="1" i="1" u="none" strike="noStrike" dirty="0">
                          <a:effectLst/>
                          <a:latin typeface="Arial"/>
                        </a:rPr>
                        <a:t>0.798</a:t>
                      </a:r>
                    </a:p>
                  </a:txBody>
                  <a:tcPr marL="12696" marR="12696" marT="12701" marB="0" anchor="b">
                    <a:lnL>
                      <a:noFill/>
                    </a:lnL>
                    <a:lnR>
                      <a:noFill/>
                    </a:lnR>
                    <a:lnT>
                      <a:noFill/>
                    </a:lnT>
                    <a:lnB>
                      <a:noFill/>
                    </a:lnB>
                    <a:solidFill>
                      <a:srgbClr val="00AE00"/>
                    </a:solidFill>
                  </a:tcPr>
                </a:tc>
                <a:tc>
                  <a:txBody>
                    <a:bodyPr/>
                    <a:lstStyle/>
                    <a:p>
                      <a:pPr algn="ctr" fontAlgn="b"/>
                      <a:r>
                        <a:rPr lang="it-IT" sz="2000" b="0" i="1" u="none" strike="noStrike" dirty="0">
                          <a:effectLst/>
                          <a:latin typeface="Arial"/>
                        </a:rPr>
                        <a:t>0.352</a:t>
                      </a:r>
                    </a:p>
                  </a:txBody>
                  <a:tcPr marL="12696" marR="12696" marT="12701" marB="0" anchor="b">
                    <a:lnL>
                      <a:noFill/>
                    </a:lnL>
                    <a:lnR>
                      <a:noFill/>
                    </a:lnR>
                    <a:lnT>
                      <a:noFill/>
                    </a:lnT>
                    <a:lnB>
                      <a:noFill/>
                    </a:lnB>
                    <a:solidFill>
                      <a:srgbClr val="92D050"/>
                    </a:solidFill>
                  </a:tcPr>
                </a:tc>
                <a:extLst>
                  <a:ext uri="{0D108BD9-81ED-4DB2-BD59-A6C34878D82A}">
                    <a16:rowId xmlns:a16="http://schemas.microsoft.com/office/drawing/2014/main" val="10002"/>
                  </a:ext>
                </a:extLst>
              </a:tr>
              <a:tr h="352425">
                <a:tc>
                  <a:txBody>
                    <a:bodyPr/>
                    <a:lstStyle/>
                    <a:p>
                      <a:pPr algn="l" fontAlgn="b"/>
                      <a:r>
                        <a:rPr lang="it-IT" sz="1800" b="1" i="0" u="none" strike="noStrike" dirty="0">
                          <a:effectLst/>
                          <a:latin typeface="Arial"/>
                        </a:rPr>
                        <a:t>Pred3</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0.696</a:t>
                      </a:r>
                    </a:p>
                  </a:txBody>
                  <a:tcPr marL="12696" marR="12696" marT="12701" marB="0" anchor="b">
                    <a:lnL>
                      <a:noFill/>
                    </a:lnL>
                    <a:lnR>
                      <a:noFill/>
                    </a:lnR>
                    <a:lnT>
                      <a:noFill/>
                    </a:lnT>
                    <a:lnB>
                      <a:noFill/>
                    </a:lnB>
                  </a:tcPr>
                </a:tc>
                <a:tc>
                  <a:txBody>
                    <a:bodyPr/>
                    <a:lstStyle/>
                    <a:p>
                      <a:pPr algn="ctr" fontAlgn="b"/>
                      <a:r>
                        <a:rPr lang="it-IT" sz="2000" b="0" i="1" u="none" strike="noStrike" dirty="0">
                          <a:effectLst/>
                          <a:latin typeface="Arial"/>
                        </a:rPr>
                        <a:t>0.809</a:t>
                      </a:r>
                    </a:p>
                  </a:txBody>
                  <a:tcPr marL="12696" marR="12696" marT="12701" marB="0" anchor="b">
                    <a:lnL>
                      <a:noFill/>
                    </a:lnL>
                    <a:lnR>
                      <a:noFill/>
                    </a:lnR>
                    <a:lnT>
                      <a:noFill/>
                    </a:lnT>
                    <a:lnB>
                      <a:noFill/>
                    </a:lnB>
                    <a:solidFill>
                      <a:srgbClr val="92D050"/>
                    </a:solidFill>
                  </a:tcPr>
                </a:tc>
                <a:tc>
                  <a:txBody>
                    <a:bodyPr/>
                    <a:lstStyle/>
                    <a:p>
                      <a:pPr algn="ctr" fontAlgn="b"/>
                      <a:r>
                        <a:rPr lang="it-IT" sz="2000" b="0" i="0" u="none" strike="noStrike" dirty="0">
                          <a:effectLst/>
                          <a:latin typeface="Arial"/>
                        </a:rPr>
                        <a:t>0.688</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0.738</a:t>
                      </a:r>
                    </a:p>
                  </a:txBody>
                  <a:tcPr marL="12696" marR="12696" marT="12701" marB="0" anchor="b">
                    <a:lnL>
                      <a:noFill/>
                    </a:lnL>
                    <a:lnR>
                      <a:noFill/>
                    </a:lnR>
                    <a:lnT>
                      <a:noFill/>
                    </a:lnT>
                    <a:lnB>
                      <a:noFill/>
                    </a:lnB>
                  </a:tcPr>
                </a:tc>
                <a:extLst>
                  <a:ext uri="{0D108BD9-81ED-4DB2-BD59-A6C34878D82A}">
                    <a16:rowId xmlns:a16="http://schemas.microsoft.com/office/drawing/2014/main" val="10003"/>
                  </a:ext>
                </a:extLst>
              </a:tr>
              <a:tr h="352425">
                <a:tc>
                  <a:txBody>
                    <a:bodyPr/>
                    <a:lstStyle/>
                    <a:p>
                      <a:pPr algn="l" fontAlgn="b"/>
                      <a:r>
                        <a:rPr lang="it-IT" sz="1800" b="1" i="0" u="none" strike="noStrike" dirty="0">
                          <a:effectLst/>
                          <a:latin typeface="Arial"/>
                        </a:rPr>
                        <a:t>Pred4</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0.534</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0.712</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0.599</a:t>
                      </a:r>
                    </a:p>
                  </a:txBody>
                  <a:tcPr marL="12696" marR="12696" marT="12701" marB="0" anchor="b">
                    <a:lnL>
                      <a:noFill/>
                    </a:lnL>
                    <a:lnR>
                      <a:noFill/>
                    </a:lnR>
                    <a:lnT>
                      <a:noFill/>
                    </a:lnT>
                    <a:lnB>
                      <a:noFill/>
                    </a:lnB>
                  </a:tcPr>
                </a:tc>
                <a:tc>
                  <a:txBody>
                    <a:bodyPr/>
                    <a:lstStyle/>
                    <a:p>
                      <a:pPr algn="ctr" fontAlgn="b"/>
                      <a:r>
                        <a:rPr lang="it-IT" sz="2000" b="0" i="0" u="none" strike="noStrike" dirty="0">
                          <a:effectLst/>
                          <a:latin typeface="Arial"/>
                        </a:rPr>
                        <a:t>0.659</a:t>
                      </a:r>
                    </a:p>
                  </a:txBody>
                  <a:tcPr marL="12696" marR="12696" marT="12701" marB="0" anchor="b">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12" name="CasellaDiTesto 6"/>
          <p:cNvSpPr txBox="1">
            <a:spLocks noChangeArrowheads="1"/>
          </p:cNvSpPr>
          <p:nvPr/>
        </p:nvSpPr>
        <p:spPr bwMode="auto">
          <a:xfrm>
            <a:off x="490538" y="5229200"/>
            <a:ext cx="8185150" cy="646112"/>
          </a:xfrm>
          <a:prstGeom prst="rect">
            <a:avLst/>
          </a:prstGeom>
          <a:noFill/>
          <a:ln w="9525">
            <a:noFill/>
            <a:miter lim="800000"/>
            <a:headEnd/>
            <a:tailEnd/>
          </a:ln>
        </p:spPr>
        <p:txBody>
          <a:bodyPr>
            <a:spAutoFit/>
          </a:bodyPr>
          <a:lstStyle/>
          <a:p>
            <a:pPr algn="ctr">
              <a:buFont typeface="Arial" pitchFamily="34" charset="0"/>
              <a:buNone/>
            </a:pPr>
            <a:r>
              <a:rPr lang="en-GB" sz="3600" b="1" dirty="0"/>
              <a:t>(All) CAGI predictions are better...</a:t>
            </a:r>
            <a:endParaRPr lang="en-GB" sz="20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a:spLocks noChangeArrowheads="1"/>
          </p:cNvSpPr>
          <p:nvPr/>
        </p:nvSpPr>
        <p:spPr bwMode="auto">
          <a:xfrm>
            <a:off x="490538" y="2443163"/>
            <a:ext cx="8185150" cy="830262"/>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800" b="1" dirty="0">
                <a:solidFill>
                  <a:schemeClr val="accent1">
                    <a:lumMod val="75000"/>
                  </a:schemeClr>
                </a:solidFill>
              </a:rPr>
              <a:t>HSP-90 </a:t>
            </a:r>
            <a:r>
              <a:rPr lang="en-GB" altLang="en-US" sz="4800" b="1" dirty="0"/>
              <a:t>binding</a:t>
            </a:r>
            <a:endParaRPr lang="en-GB" altLang="en-US" sz="3200" b="1" dirty="0"/>
          </a:p>
        </p:txBody>
      </p:sp>
      <p:sp>
        <p:nvSpPr>
          <p:cNvPr id="5"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6"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7"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8"/>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nvGrpSpPr>
          <p:cNvPr id="13" name="Group 9"/>
          <p:cNvGrpSpPr>
            <a:grpSpLocks/>
          </p:cNvGrpSpPr>
          <p:nvPr/>
        </p:nvGrpSpPr>
        <p:grpSpPr bwMode="auto">
          <a:xfrm>
            <a:off x="0" y="0"/>
            <a:ext cx="9144000" cy="6858000"/>
            <a:chOff x="0" y="0"/>
            <a:chExt cx="5760" cy="4320"/>
          </a:xfrm>
        </p:grpSpPr>
        <p:sp>
          <p:nvSpPr>
            <p:cNvPr id="14"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ChangeArrowheads="1"/>
          </p:cNvSpPr>
          <p:nvPr/>
        </p:nvSpPr>
        <p:spPr bwMode="auto">
          <a:xfrm>
            <a:off x="0" y="0"/>
            <a:ext cx="7380312" cy="769441"/>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gn="ctr">
              <a:lnSpc>
                <a:spcPct val="100000"/>
              </a:lnSpc>
              <a:spcBef>
                <a:spcPct val="0"/>
              </a:spcBef>
              <a:buFont typeface="Arial" panose="020B0604020202020204" pitchFamily="34" charset="0"/>
              <a:buNone/>
              <a:defRPr/>
            </a:pPr>
            <a:r>
              <a:rPr lang="en-GB" altLang="en-US" sz="4400" b="1" dirty="0">
                <a:solidFill>
                  <a:schemeClr val="accent1">
                    <a:lumMod val="75000"/>
                  </a:schemeClr>
                </a:solidFill>
              </a:rPr>
              <a:t>HSP-90 BINDING</a:t>
            </a:r>
          </a:p>
        </p:txBody>
      </p:sp>
      <p:graphicFrame>
        <p:nvGraphicFramePr>
          <p:cNvPr id="3" name="Tabella 2"/>
          <p:cNvGraphicFramePr>
            <a:graphicFrameLocks noGrp="1"/>
          </p:cNvGraphicFramePr>
          <p:nvPr/>
        </p:nvGraphicFramePr>
        <p:xfrm>
          <a:off x="3454400" y="1544638"/>
          <a:ext cx="5078041" cy="1121739"/>
        </p:xfrm>
        <a:graphic>
          <a:graphicData uri="http://schemas.openxmlformats.org/drawingml/2006/table">
            <a:tbl>
              <a:tblPr/>
              <a:tblGrid>
                <a:gridCol w="757560">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1209145">
                  <a:extLst>
                    <a:ext uri="{9D8B030D-6E8A-4147-A177-3AD203B41FA5}">
                      <a16:colId xmlns:a16="http://schemas.microsoft.com/office/drawing/2014/main" val="20002"/>
                    </a:ext>
                  </a:extLst>
                </a:gridCol>
                <a:gridCol w="1015608">
                  <a:extLst>
                    <a:ext uri="{9D8B030D-6E8A-4147-A177-3AD203B41FA5}">
                      <a16:colId xmlns:a16="http://schemas.microsoft.com/office/drawing/2014/main" val="20003"/>
                    </a:ext>
                  </a:extLst>
                </a:gridCol>
                <a:gridCol w="1015608">
                  <a:extLst>
                    <a:ext uri="{9D8B030D-6E8A-4147-A177-3AD203B41FA5}">
                      <a16:colId xmlns:a16="http://schemas.microsoft.com/office/drawing/2014/main" val="20004"/>
                    </a:ext>
                  </a:extLst>
                </a:gridCol>
              </a:tblGrid>
              <a:tr h="444202">
                <a:tc>
                  <a:txBody>
                    <a:bodyPr/>
                    <a:lstStyle/>
                    <a:p>
                      <a:pPr algn="ctr" fontAlgn="b"/>
                      <a:endParaRPr lang="it-IT" sz="1600" b="1" i="0" u="none" strike="noStrike" dirty="0">
                        <a:effectLst/>
                        <a:latin typeface="Arial"/>
                      </a:endParaRPr>
                    </a:p>
                  </a:txBody>
                  <a:tcPr marL="12703" marR="12703" marT="12697" marB="0" anchor="b">
                    <a:lnL>
                      <a:noFill/>
                    </a:lnL>
                    <a:lnR>
                      <a:noFill/>
                    </a:lnR>
                    <a:lnT>
                      <a:noFill/>
                    </a:lnT>
                    <a:lnB>
                      <a:noFill/>
                    </a:lnB>
                  </a:tcPr>
                </a:tc>
                <a:tc>
                  <a:txBody>
                    <a:bodyPr/>
                    <a:lstStyle/>
                    <a:p>
                      <a:pPr algn="ctr" fontAlgn="b">
                        <a:lnSpc>
                          <a:spcPct val="100000"/>
                        </a:lnSpc>
                      </a:pPr>
                      <a:r>
                        <a:rPr lang="it-IT" sz="1800" b="1" i="0" u="none" strike="noStrike" dirty="0" err="1">
                          <a:effectLst/>
                          <a:latin typeface="Arial"/>
                        </a:rPr>
                        <a:t>Pearson</a:t>
                      </a:r>
                      <a:endParaRPr lang="it-IT" sz="1800" b="1" i="0" u="none" strike="noStrike" dirty="0">
                        <a:effectLst/>
                        <a:latin typeface="Arial"/>
                      </a:endParaRPr>
                    </a:p>
                  </a:txBody>
                  <a:tcPr marL="12703" marR="12703" marT="12697" marB="0" anchor="b">
                    <a:lnL>
                      <a:noFill/>
                    </a:lnL>
                    <a:lnR>
                      <a:noFill/>
                    </a:lnR>
                    <a:lnT>
                      <a:noFill/>
                    </a:lnT>
                    <a:lnB>
                      <a:noFill/>
                    </a:lnB>
                  </a:tcPr>
                </a:tc>
                <a:tc>
                  <a:txBody>
                    <a:bodyPr/>
                    <a:lstStyle/>
                    <a:p>
                      <a:pPr algn="ctr" fontAlgn="b"/>
                      <a:r>
                        <a:rPr lang="it-IT" sz="1800" b="1" i="0" u="none" strike="noStrike" dirty="0" err="1">
                          <a:effectLst/>
                          <a:latin typeface="Arial"/>
                        </a:rPr>
                        <a:t>Spearman</a:t>
                      </a:r>
                      <a:endParaRPr lang="it-IT" sz="1800" b="1" i="0" u="none" strike="noStrike" dirty="0">
                        <a:effectLst/>
                        <a:latin typeface="Arial"/>
                      </a:endParaRPr>
                    </a:p>
                  </a:txBody>
                  <a:tcPr marL="12703" marR="12703" marT="12697" marB="0" anchor="b">
                    <a:lnL>
                      <a:noFill/>
                    </a:lnL>
                    <a:lnR>
                      <a:noFill/>
                    </a:lnR>
                    <a:lnT>
                      <a:noFill/>
                    </a:lnT>
                    <a:lnB>
                      <a:noFill/>
                    </a:lnB>
                  </a:tcPr>
                </a:tc>
                <a:tc>
                  <a:txBody>
                    <a:bodyPr/>
                    <a:lstStyle/>
                    <a:p>
                      <a:pPr algn="ctr" fontAlgn="b"/>
                      <a:r>
                        <a:rPr lang="it-IT" sz="1800" b="1" i="0" u="none" strike="noStrike" dirty="0">
                          <a:effectLst/>
                          <a:latin typeface="Arial"/>
                        </a:rPr>
                        <a:t>Kendall</a:t>
                      </a:r>
                    </a:p>
                  </a:txBody>
                  <a:tcPr marL="12703" marR="12703" marT="12697" marB="0" anchor="b">
                    <a:lnL>
                      <a:noFill/>
                    </a:lnL>
                    <a:lnR>
                      <a:noFill/>
                    </a:lnR>
                    <a:lnT>
                      <a:noFill/>
                    </a:lnT>
                    <a:lnB>
                      <a:noFill/>
                    </a:lnB>
                  </a:tcPr>
                </a:tc>
                <a:tc>
                  <a:txBody>
                    <a:bodyPr/>
                    <a:lstStyle/>
                    <a:p>
                      <a:pPr algn="ctr" fontAlgn="b"/>
                      <a:r>
                        <a:rPr lang="it-IT" sz="1800" b="1" i="0" u="none" strike="noStrike" dirty="0">
                          <a:effectLst/>
                          <a:latin typeface="Arial"/>
                        </a:rPr>
                        <a:t>RMSD</a:t>
                      </a:r>
                    </a:p>
                  </a:txBody>
                  <a:tcPr marL="12703" marR="12703" marT="12697" marB="0" anchor="b">
                    <a:lnL>
                      <a:noFill/>
                    </a:lnL>
                    <a:lnR>
                      <a:noFill/>
                    </a:lnR>
                    <a:lnT>
                      <a:noFill/>
                    </a:lnT>
                    <a:lnB>
                      <a:noFill/>
                    </a:lnB>
                  </a:tcPr>
                </a:tc>
                <a:extLst>
                  <a:ext uri="{0D108BD9-81ED-4DB2-BD59-A6C34878D82A}">
                    <a16:rowId xmlns:a16="http://schemas.microsoft.com/office/drawing/2014/main" val="10000"/>
                  </a:ext>
                </a:extLst>
              </a:tr>
              <a:tr h="288032">
                <a:tc>
                  <a:txBody>
                    <a:bodyPr/>
                    <a:lstStyle/>
                    <a:p>
                      <a:pPr algn="ctr" fontAlgn="b"/>
                      <a:r>
                        <a:rPr lang="it-IT" sz="1800" b="1" i="0" u="none" strike="noStrike" dirty="0">
                          <a:effectLst/>
                          <a:latin typeface="Arial"/>
                        </a:rPr>
                        <a:t>Pred1</a:t>
                      </a:r>
                    </a:p>
                  </a:txBody>
                  <a:tcPr marL="12703" marR="12703" marT="12697" marB="0" anchor="b">
                    <a:lnL>
                      <a:noFill/>
                    </a:lnL>
                    <a:lnR>
                      <a:noFill/>
                    </a:lnR>
                    <a:lnT>
                      <a:noFill/>
                    </a:lnT>
                    <a:lnB>
                      <a:noFill/>
                    </a:lnB>
                  </a:tcPr>
                </a:tc>
                <a:tc>
                  <a:txBody>
                    <a:bodyPr/>
                    <a:lstStyle/>
                    <a:p>
                      <a:pPr algn="ctr" fontAlgn="b"/>
                      <a:r>
                        <a:rPr lang="it-IT" sz="2000" b="0" i="0" u="none" strike="noStrike" dirty="0">
                          <a:effectLst/>
                          <a:latin typeface="Arial"/>
                        </a:rPr>
                        <a:t>0.046</a:t>
                      </a:r>
                    </a:p>
                  </a:txBody>
                  <a:tcPr marL="12703" marR="12703" marT="12697" marB="0" anchor="b">
                    <a:lnL>
                      <a:noFill/>
                    </a:lnL>
                    <a:lnR>
                      <a:noFill/>
                    </a:lnR>
                    <a:lnT>
                      <a:noFill/>
                    </a:lnT>
                    <a:lnB>
                      <a:noFill/>
                    </a:lnB>
                    <a:solidFill>
                      <a:srgbClr val="92D050"/>
                    </a:solidFill>
                  </a:tcPr>
                </a:tc>
                <a:tc>
                  <a:txBody>
                    <a:bodyPr/>
                    <a:lstStyle/>
                    <a:p>
                      <a:pPr algn="ctr" fontAlgn="b"/>
                      <a:r>
                        <a:rPr lang="it-IT" sz="2000" b="0" i="0" u="none" strike="noStrike" dirty="0">
                          <a:effectLst/>
                          <a:latin typeface="Arial"/>
                        </a:rPr>
                        <a:t>0.054</a:t>
                      </a:r>
                    </a:p>
                  </a:txBody>
                  <a:tcPr marL="12703" marR="12703" marT="12697" marB="0" anchor="b">
                    <a:lnL>
                      <a:noFill/>
                    </a:lnL>
                    <a:lnR>
                      <a:noFill/>
                    </a:lnR>
                    <a:lnT>
                      <a:noFill/>
                    </a:lnT>
                    <a:lnB>
                      <a:noFill/>
                    </a:lnB>
                    <a:solidFill>
                      <a:srgbClr val="92D050"/>
                    </a:solidFill>
                  </a:tcPr>
                </a:tc>
                <a:tc>
                  <a:txBody>
                    <a:bodyPr/>
                    <a:lstStyle/>
                    <a:p>
                      <a:pPr algn="ctr" fontAlgn="b"/>
                      <a:r>
                        <a:rPr lang="it-IT" sz="2000" b="0" i="0" u="none" strike="noStrike" dirty="0">
                          <a:effectLst/>
                          <a:latin typeface="Arial"/>
                        </a:rPr>
                        <a:t>0.048</a:t>
                      </a:r>
                    </a:p>
                  </a:txBody>
                  <a:tcPr marL="12703" marR="12703" marT="12697" marB="0" anchor="b">
                    <a:lnL>
                      <a:noFill/>
                    </a:lnL>
                    <a:lnR>
                      <a:noFill/>
                    </a:lnR>
                    <a:lnT>
                      <a:noFill/>
                    </a:lnT>
                    <a:lnB>
                      <a:noFill/>
                    </a:lnB>
                    <a:solidFill>
                      <a:srgbClr val="92D050"/>
                    </a:solidFill>
                  </a:tcPr>
                </a:tc>
                <a:tc>
                  <a:txBody>
                    <a:bodyPr/>
                    <a:lstStyle/>
                    <a:p>
                      <a:pPr algn="ctr" fontAlgn="b"/>
                      <a:r>
                        <a:rPr lang="it-IT" sz="2000" b="0" i="0" u="none" strike="noStrike" dirty="0">
                          <a:effectLst/>
                          <a:latin typeface="Arial"/>
                        </a:rPr>
                        <a:t>1.283</a:t>
                      </a:r>
                    </a:p>
                  </a:txBody>
                  <a:tcPr marL="12703" marR="12703" marT="12697" marB="0" anchor="b">
                    <a:lnL>
                      <a:noFill/>
                    </a:lnL>
                    <a:lnR>
                      <a:noFill/>
                    </a:lnR>
                    <a:lnT>
                      <a:noFill/>
                    </a:lnT>
                    <a:lnB>
                      <a:noFill/>
                    </a:lnB>
                  </a:tcPr>
                </a:tc>
                <a:extLst>
                  <a:ext uri="{0D108BD9-81ED-4DB2-BD59-A6C34878D82A}">
                    <a16:rowId xmlns:a16="http://schemas.microsoft.com/office/drawing/2014/main" val="10001"/>
                  </a:ext>
                </a:extLst>
              </a:tr>
              <a:tr h="360040">
                <a:tc>
                  <a:txBody>
                    <a:bodyPr/>
                    <a:lstStyle/>
                    <a:p>
                      <a:pPr algn="ctr" fontAlgn="b"/>
                      <a:r>
                        <a:rPr lang="it-IT" sz="1800" b="1" i="0" u="none" strike="noStrike" dirty="0">
                          <a:effectLst/>
                          <a:latin typeface="Arial"/>
                        </a:rPr>
                        <a:t>Pred2</a:t>
                      </a:r>
                    </a:p>
                  </a:txBody>
                  <a:tcPr marL="12703" marR="12703" marT="12697" marB="0" anchor="b">
                    <a:lnL>
                      <a:noFill/>
                    </a:lnL>
                    <a:lnR>
                      <a:noFill/>
                    </a:lnR>
                    <a:lnT>
                      <a:noFill/>
                    </a:lnT>
                    <a:lnB>
                      <a:noFill/>
                    </a:lnB>
                  </a:tcPr>
                </a:tc>
                <a:tc>
                  <a:txBody>
                    <a:bodyPr/>
                    <a:lstStyle/>
                    <a:p>
                      <a:pPr algn="ctr" fontAlgn="b"/>
                      <a:r>
                        <a:rPr lang="it-IT" sz="2000" b="0" i="0" u="none" strike="noStrike" dirty="0">
                          <a:effectLst/>
                          <a:latin typeface="Arial"/>
                        </a:rPr>
                        <a:t>-0.115</a:t>
                      </a:r>
                    </a:p>
                  </a:txBody>
                  <a:tcPr marL="12703" marR="12703" marT="12697" marB="0" anchor="b">
                    <a:lnL>
                      <a:noFill/>
                    </a:lnL>
                    <a:lnR>
                      <a:noFill/>
                    </a:lnR>
                    <a:lnT>
                      <a:noFill/>
                    </a:lnT>
                    <a:lnB>
                      <a:noFill/>
                    </a:lnB>
                  </a:tcPr>
                </a:tc>
                <a:tc>
                  <a:txBody>
                    <a:bodyPr/>
                    <a:lstStyle/>
                    <a:p>
                      <a:pPr algn="ctr" fontAlgn="b"/>
                      <a:r>
                        <a:rPr lang="it-IT" sz="2000" b="0" i="0" u="none" strike="noStrike" dirty="0">
                          <a:effectLst/>
                          <a:latin typeface="Arial"/>
                        </a:rPr>
                        <a:t>-0.065</a:t>
                      </a:r>
                    </a:p>
                  </a:txBody>
                  <a:tcPr marL="12703" marR="12703" marT="12697" marB="0" anchor="b">
                    <a:lnL>
                      <a:noFill/>
                    </a:lnL>
                    <a:lnR>
                      <a:noFill/>
                    </a:lnR>
                    <a:lnT>
                      <a:noFill/>
                    </a:lnT>
                    <a:lnB>
                      <a:noFill/>
                    </a:lnB>
                  </a:tcPr>
                </a:tc>
                <a:tc>
                  <a:txBody>
                    <a:bodyPr/>
                    <a:lstStyle/>
                    <a:p>
                      <a:pPr algn="ctr" fontAlgn="b"/>
                      <a:r>
                        <a:rPr lang="it-IT" sz="2000" b="0" i="0" u="none" strike="noStrike" dirty="0">
                          <a:effectLst/>
                          <a:latin typeface="Arial"/>
                        </a:rPr>
                        <a:t>-0.065</a:t>
                      </a:r>
                    </a:p>
                  </a:txBody>
                  <a:tcPr marL="12703" marR="12703" marT="12697" marB="0" anchor="b">
                    <a:lnL>
                      <a:noFill/>
                    </a:lnL>
                    <a:lnR>
                      <a:noFill/>
                    </a:lnR>
                    <a:lnT>
                      <a:noFill/>
                    </a:lnT>
                    <a:lnB>
                      <a:noFill/>
                    </a:lnB>
                  </a:tcPr>
                </a:tc>
                <a:tc>
                  <a:txBody>
                    <a:bodyPr/>
                    <a:lstStyle/>
                    <a:p>
                      <a:pPr algn="ctr" fontAlgn="b"/>
                      <a:r>
                        <a:rPr lang="it-IT" sz="2000" b="0" i="0" u="none" strike="noStrike" dirty="0">
                          <a:effectLst/>
                          <a:latin typeface="Arial"/>
                        </a:rPr>
                        <a:t>1.028</a:t>
                      </a:r>
                    </a:p>
                  </a:txBody>
                  <a:tcPr marL="12703" marR="12703" marT="12697" marB="0" anchor="b">
                    <a:lnL>
                      <a:noFill/>
                    </a:lnL>
                    <a:lnR>
                      <a:noFill/>
                    </a:lnR>
                    <a:lnT>
                      <a:noFill/>
                    </a:lnT>
                    <a:lnB>
                      <a:noFill/>
                    </a:lnB>
                    <a:solidFill>
                      <a:srgbClr val="92D050"/>
                    </a:solidFill>
                  </a:tcPr>
                </a:tc>
                <a:extLst>
                  <a:ext uri="{0D108BD9-81ED-4DB2-BD59-A6C34878D82A}">
                    <a16:rowId xmlns:a16="http://schemas.microsoft.com/office/drawing/2014/main" val="10002"/>
                  </a:ext>
                </a:extLst>
              </a:tr>
            </a:tbl>
          </a:graphicData>
        </a:graphic>
      </p:graphicFrame>
      <p:sp>
        <p:nvSpPr>
          <p:cNvPr id="31764" name="Rettangolo 2"/>
          <p:cNvSpPr>
            <a:spLocks noChangeArrowheads="1"/>
          </p:cNvSpPr>
          <p:nvPr/>
        </p:nvSpPr>
        <p:spPr bwMode="auto">
          <a:xfrm>
            <a:off x="425451" y="2143125"/>
            <a:ext cx="2490366" cy="461963"/>
          </a:xfrm>
          <a:prstGeom prst="rect">
            <a:avLst/>
          </a:prstGeom>
          <a:noFill/>
          <a:ln w="9525">
            <a:noFill/>
            <a:miter lim="800000"/>
            <a:headEnd/>
            <a:tailEnd/>
          </a:ln>
        </p:spPr>
        <p:txBody>
          <a:bodyPr wrap="square">
            <a:spAutoFit/>
          </a:bodyPr>
          <a:lstStyle/>
          <a:p>
            <a:r>
              <a:rPr lang="en-GB" sz="2400" b="1" dirty="0"/>
              <a:t>CAGI Predictions</a:t>
            </a:r>
            <a:endParaRPr lang="it-IT" sz="2400" b="1" dirty="0"/>
          </a:p>
        </p:txBody>
      </p:sp>
      <p:sp>
        <p:nvSpPr>
          <p:cNvPr id="31765" name="Rettangolo 2"/>
          <p:cNvSpPr>
            <a:spLocks noChangeArrowheads="1"/>
          </p:cNvSpPr>
          <p:nvPr/>
        </p:nvSpPr>
        <p:spPr bwMode="auto">
          <a:xfrm>
            <a:off x="452438" y="3536454"/>
            <a:ext cx="2103338" cy="461963"/>
          </a:xfrm>
          <a:prstGeom prst="rect">
            <a:avLst/>
          </a:prstGeom>
          <a:noFill/>
          <a:ln w="9525">
            <a:noFill/>
            <a:miter lim="800000"/>
            <a:headEnd/>
            <a:tailEnd/>
          </a:ln>
        </p:spPr>
        <p:txBody>
          <a:bodyPr wrap="square">
            <a:spAutoFit/>
          </a:bodyPr>
          <a:lstStyle/>
          <a:p>
            <a:r>
              <a:rPr lang="en-GB" sz="2400" b="1" dirty="0"/>
              <a:t>Online Tools</a:t>
            </a:r>
            <a:endParaRPr lang="it-IT" sz="2400" b="1" dirty="0"/>
          </a:p>
        </p:txBody>
      </p:sp>
      <p:graphicFrame>
        <p:nvGraphicFramePr>
          <p:cNvPr id="7" name="Tabella 6"/>
          <p:cNvGraphicFramePr>
            <a:graphicFrameLocks noGrp="1"/>
          </p:cNvGraphicFramePr>
          <p:nvPr/>
        </p:nvGraphicFramePr>
        <p:xfrm>
          <a:off x="3131840" y="2996952"/>
          <a:ext cx="5544624" cy="1347520"/>
        </p:xfrm>
        <a:graphic>
          <a:graphicData uri="http://schemas.openxmlformats.org/drawingml/2006/table">
            <a:tbl>
              <a:tblPr/>
              <a:tblGrid>
                <a:gridCol w="1368153">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1224137">
                  <a:extLst>
                    <a:ext uri="{9D8B030D-6E8A-4147-A177-3AD203B41FA5}">
                      <a16:colId xmlns:a16="http://schemas.microsoft.com/office/drawing/2014/main" val="20002"/>
                    </a:ext>
                  </a:extLst>
                </a:gridCol>
                <a:gridCol w="1008113">
                  <a:extLst>
                    <a:ext uri="{9D8B030D-6E8A-4147-A177-3AD203B41FA5}">
                      <a16:colId xmlns:a16="http://schemas.microsoft.com/office/drawing/2014/main" val="20003"/>
                    </a:ext>
                  </a:extLst>
                </a:gridCol>
                <a:gridCol w="864101">
                  <a:extLst>
                    <a:ext uri="{9D8B030D-6E8A-4147-A177-3AD203B41FA5}">
                      <a16:colId xmlns:a16="http://schemas.microsoft.com/office/drawing/2014/main" val="20004"/>
                    </a:ext>
                  </a:extLst>
                </a:gridCol>
              </a:tblGrid>
              <a:tr h="352474">
                <a:tc>
                  <a:txBody>
                    <a:bodyPr/>
                    <a:lstStyle/>
                    <a:p>
                      <a:pPr algn="r" fontAlgn="b"/>
                      <a:endParaRPr lang="it-IT" sz="1800" b="1" i="0" u="none" strike="noStrike" dirty="0">
                        <a:effectLst/>
                        <a:latin typeface="Arial"/>
                      </a:endParaRPr>
                    </a:p>
                  </a:txBody>
                  <a:tcPr marL="12700" marR="12700" marT="12703" marB="0" anchor="b">
                    <a:lnL>
                      <a:noFill/>
                    </a:lnL>
                    <a:lnR>
                      <a:noFill/>
                    </a:lnR>
                    <a:lnT>
                      <a:noFill/>
                    </a:lnT>
                    <a:lnB>
                      <a:noFill/>
                    </a:lnB>
                  </a:tcPr>
                </a:tc>
                <a:tc>
                  <a:txBody>
                    <a:bodyPr/>
                    <a:lstStyle/>
                    <a:p>
                      <a:pPr algn="ctr" fontAlgn="b"/>
                      <a:r>
                        <a:rPr lang="it-IT" sz="1800" b="1" i="0" u="none" strike="noStrike" dirty="0" err="1">
                          <a:effectLst/>
                          <a:latin typeface="Arial"/>
                        </a:rPr>
                        <a:t>Pearson</a:t>
                      </a:r>
                      <a:endParaRPr lang="it-IT" sz="1800" b="1" i="0" u="none" strike="noStrike" dirty="0">
                        <a:effectLst/>
                        <a:latin typeface="Arial"/>
                      </a:endParaRPr>
                    </a:p>
                  </a:txBody>
                  <a:tcPr marL="12700" marR="12700" marT="12703" marB="0" anchor="b">
                    <a:lnL>
                      <a:noFill/>
                    </a:lnL>
                    <a:lnR>
                      <a:noFill/>
                    </a:lnR>
                    <a:lnT>
                      <a:noFill/>
                    </a:lnT>
                    <a:lnB>
                      <a:noFill/>
                    </a:lnB>
                  </a:tcPr>
                </a:tc>
                <a:tc>
                  <a:txBody>
                    <a:bodyPr/>
                    <a:lstStyle/>
                    <a:p>
                      <a:pPr algn="ctr" fontAlgn="b"/>
                      <a:r>
                        <a:rPr lang="it-IT" sz="1800" b="1" i="0" u="none" strike="noStrike" dirty="0" err="1">
                          <a:effectLst/>
                          <a:latin typeface="Arial"/>
                        </a:rPr>
                        <a:t>Spearman</a:t>
                      </a:r>
                      <a:endParaRPr lang="it-IT" sz="1800" b="1" i="0" u="none" strike="noStrike" dirty="0">
                        <a:effectLst/>
                        <a:latin typeface="Arial"/>
                      </a:endParaRPr>
                    </a:p>
                  </a:txBody>
                  <a:tcPr marL="12700" marR="12700" marT="12703" marB="0" anchor="b">
                    <a:lnL>
                      <a:noFill/>
                    </a:lnL>
                    <a:lnR>
                      <a:noFill/>
                    </a:lnR>
                    <a:lnT>
                      <a:noFill/>
                    </a:lnT>
                    <a:lnB>
                      <a:noFill/>
                    </a:lnB>
                  </a:tcPr>
                </a:tc>
                <a:tc>
                  <a:txBody>
                    <a:bodyPr/>
                    <a:lstStyle/>
                    <a:p>
                      <a:pPr algn="ctr" fontAlgn="b"/>
                      <a:r>
                        <a:rPr lang="it-IT" sz="1800" b="1" i="0" u="none" strike="noStrike" dirty="0">
                          <a:effectLst/>
                          <a:latin typeface="Arial"/>
                        </a:rPr>
                        <a:t>Kendall</a:t>
                      </a:r>
                    </a:p>
                  </a:txBody>
                  <a:tcPr marL="12700" marR="12700" marT="12703" marB="0" anchor="b">
                    <a:lnL>
                      <a:noFill/>
                    </a:lnL>
                    <a:lnR>
                      <a:noFill/>
                    </a:lnR>
                    <a:lnT>
                      <a:noFill/>
                    </a:lnT>
                    <a:lnB>
                      <a:noFill/>
                    </a:lnB>
                  </a:tcPr>
                </a:tc>
                <a:tc>
                  <a:txBody>
                    <a:bodyPr/>
                    <a:lstStyle/>
                    <a:p>
                      <a:pPr algn="ctr" fontAlgn="b"/>
                      <a:r>
                        <a:rPr lang="it-IT" sz="1800" b="1" i="0" u="none" strike="noStrike" dirty="0">
                          <a:effectLst/>
                          <a:latin typeface="Arial"/>
                        </a:rPr>
                        <a:t>RMSD</a:t>
                      </a:r>
                    </a:p>
                  </a:txBody>
                  <a:tcPr marL="12700" marR="12700" marT="12703" marB="0" anchor="b">
                    <a:lnL>
                      <a:noFill/>
                    </a:lnL>
                    <a:lnR>
                      <a:noFill/>
                    </a:lnR>
                    <a:lnT>
                      <a:noFill/>
                    </a:lnT>
                    <a:lnB>
                      <a:noFill/>
                    </a:lnB>
                  </a:tcPr>
                </a:tc>
                <a:extLst>
                  <a:ext uri="{0D108BD9-81ED-4DB2-BD59-A6C34878D82A}">
                    <a16:rowId xmlns:a16="http://schemas.microsoft.com/office/drawing/2014/main" val="10000"/>
                  </a:ext>
                </a:extLst>
              </a:tr>
              <a:tr h="360040">
                <a:tc>
                  <a:txBody>
                    <a:bodyPr/>
                    <a:lstStyle/>
                    <a:p>
                      <a:pPr algn="r" fontAlgn="b"/>
                      <a:r>
                        <a:rPr lang="it-IT" sz="1800" b="1" i="0" u="none" strike="noStrike" dirty="0">
                          <a:effectLst/>
                          <a:latin typeface="Arial"/>
                        </a:rPr>
                        <a:t>SIFT</a:t>
                      </a:r>
                    </a:p>
                  </a:txBody>
                  <a:tcPr marL="12700" marR="12700" marT="12703" marB="0" anchor="b">
                    <a:lnL>
                      <a:noFill/>
                    </a:lnL>
                    <a:lnR>
                      <a:noFill/>
                    </a:lnR>
                    <a:lnT>
                      <a:noFill/>
                    </a:lnT>
                    <a:lnB>
                      <a:noFill/>
                    </a:lnB>
                  </a:tcPr>
                </a:tc>
                <a:tc>
                  <a:txBody>
                    <a:bodyPr/>
                    <a:lstStyle/>
                    <a:p>
                      <a:pPr algn="ctr" fontAlgn="b"/>
                      <a:r>
                        <a:rPr lang="it-IT" sz="2000" b="0" i="0" u="none" strike="noStrike" dirty="0">
                          <a:effectLst/>
                          <a:latin typeface="Arial"/>
                        </a:rPr>
                        <a:t>-0.231</a:t>
                      </a:r>
                    </a:p>
                  </a:txBody>
                  <a:tcPr marL="12700" marR="12700" marT="12703" marB="0" anchor="b">
                    <a:lnL>
                      <a:noFill/>
                    </a:lnL>
                    <a:lnR>
                      <a:noFill/>
                    </a:lnR>
                    <a:lnT>
                      <a:noFill/>
                    </a:lnT>
                    <a:lnB>
                      <a:noFill/>
                    </a:lnB>
                  </a:tcPr>
                </a:tc>
                <a:tc>
                  <a:txBody>
                    <a:bodyPr/>
                    <a:lstStyle/>
                    <a:p>
                      <a:pPr algn="ctr" fontAlgn="b"/>
                      <a:r>
                        <a:rPr lang="it-IT" sz="2000" b="0" i="0" u="none" strike="noStrike" dirty="0">
                          <a:effectLst/>
                          <a:latin typeface="Arial"/>
                        </a:rPr>
                        <a:t>-0.162</a:t>
                      </a:r>
                    </a:p>
                  </a:txBody>
                  <a:tcPr marL="12700" marR="12700" marT="12703" marB="0" anchor="b">
                    <a:lnL>
                      <a:noFill/>
                    </a:lnL>
                    <a:lnR>
                      <a:noFill/>
                    </a:lnR>
                    <a:lnT>
                      <a:noFill/>
                    </a:lnT>
                    <a:lnB>
                      <a:noFill/>
                    </a:lnB>
                  </a:tcPr>
                </a:tc>
                <a:tc>
                  <a:txBody>
                    <a:bodyPr/>
                    <a:lstStyle/>
                    <a:p>
                      <a:pPr algn="ctr" fontAlgn="b"/>
                      <a:r>
                        <a:rPr lang="it-IT" sz="2000" b="0" i="0" u="none" strike="noStrike" dirty="0">
                          <a:effectLst/>
                          <a:latin typeface="Arial"/>
                        </a:rPr>
                        <a:t>-0.157</a:t>
                      </a:r>
                    </a:p>
                  </a:txBody>
                  <a:tcPr marL="12700" marR="12700" marT="12703" marB="0" anchor="b">
                    <a:lnL>
                      <a:noFill/>
                    </a:lnL>
                    <a:lnR>
                      <a:noFill/>
                    </a:lnR>
                    <a:lnT>
                      <a:noFill/>
                    </a:lnT>
                    <a:lnB>
                      <a:noFill/>
                    </a:lnB>
                  </a:tcPr>
                </a:tc>
                <a:tc>
                  <a:txBody>
                    <a:bodyPr/>
                    <a:lstStyle/>
                    <a:p>
                      <a:pPr algn="ctr" fontAlgn="b"/>
                      <a:r>
                        <a:rPr lang="it-IT" sz="2000" b="0" i="0" u="none" strike="noStrike" dirty="0">
                          <a:effectLst/>
                          <a:latin typeface="Arial"/>
                        </a:rPr>
                        <a:t>1.530</a:t>
                      </a:r>
                    </a:p>
                  </a:txBody>
                  <a:tcPr marL="12700" marR="12700" marT="12703" marB="0" anchor="b">
                    <a:lnL>
                      <a:noFill/>
                    </a:lnL>
                    <a:lnR>
                      <a:noFill/>
                    </a:lnR>
                    <a:lnT>
                      <a:noFill/>
                    </a:lnT>
                    <a:lnB>
                      <a:noFill/>
                    </a:lnB>
                  </a:tcPr>
                </a:tc>
                <a:extLst>
                  <a:ext uri="{0D108BD9-81ED-4DB2-BD59-A6C34878D82A}">
                    <a16:rowId xmlns:a16="http://schemas.microsoft.com/office/drawing/2014/main" val="10001"/>
                  </a:ext>
                </a:extLst>
              </a:tr>
              <a:tr h="288032">
                <a:tc>
                  <a:txBody>
                    <a:bodyPr/>
                    <a:lstStyle/>
                    <a:p>
                      <a:pPr algn="r" fontAlgn="b"/>
                      <a:r>
                        <a:rPr lang="it-IT" sz="1800" b="1" i="0" u="none" strike="noStrike" dirty="0">
                          <a:effectLst/>
                          <a:latin typeface="Arial"/>
                        </a:rPr>
                        <a:t>PolyPhen2</a:t>
                      </a:r>
                    </a:p>
                  </a:txBody>
                  <a:tcPr marL="12700" marR="12700" marT="12703" marB="0" anchor="b">
                    <a:lnL>
                      <a:noFill/>
                    </a:lnL>
                    <a:lnR>
                      <a:noFill/>
                    </a:lnR>
                    <a:lnT>
                      <a:noFill/>
                    </a:lnT>
                    <a:lnB>
                      <a:noFill/>
                    </a:lnB>
                  </a:tcPr>
                </a:tc>
                <a:tc>
                  <a:txBody>
                    <a:bodyPr/>
                    <a:lstStyle/>
                    <a:p>
                      <a:pPr algn="ctr" fontAlgn="b"/>
                      <a:r>
                        <a:rPr lang="it-IT" sz="2000" b="0" i="0" u="none" strike="noStrike" dirty="0">
                          <a:effectLst/>
                          <a:latin typeface="Arial"/>
                        </a:rPr>
                        <a:t>-0.131</a:t>
                      </a:r>
                    </a:p>
                  </a:txBody>
                  <a:tcPr marL="12700" marR="12700" marT="12703" marB="0" anchor="b">
                    <a:lnL>
                      <a:noFill/>
                    </a:lnL>
                    <a:lnR>
                      <a:noFill/>
                    </a:lnR>
                    <a:lnT>
                      <a:noFill/>
                    </a:lnT>
                    <a:lnB>
                      <a:noFill/>
                    </a:lnB>
                    <a:solidFill>
                      <a:schemeClr val="accent6"/>
                    </a:solidFill>
                  </a:tcPr>
                </a:tc>
                <a:tc>
                  <a:txBody>
                    <a:bodyPr/>
                    <a:lstStyle/>
                    <a:p>
                      <a:pPr algn="ctr" fontAlgn="b"/>
                      <a:r>
                        <a:rPr lang="it-IT" sz="2000" b="0" i="0" u="none" strike="noStrike" dirty="0">
                          <a:effectLst/>
                          <a:latin typeface="Arial"/>
                        </a:rPr>
                        <a:t>-0.121</a:t>
                      </a:r>
                    </a:p>
                  </a:txBody>
                  <a:tcPr marL="12700" marR="12700" marT="12703" marB="0" anchor="b">
                    <a:lnL>
                      <a:noFill/>
                    </a:lnL>
                    <a:lnR>
                      <a:noFill/>
                    </a:lnR>
                    <a:lnT>
                      <a:noFill/>
                    </a:lnT>
                    <a:lnB>
                      <a:noFill/>
                    </a:lnB>
                    <a:solidFill>
                      <a:schemeClr val="accent6"/>
                    </a:solidFill>
                  </a:tcPr>
                </a:tc>
                <a:tc>
                  <a:txBody>
                    <a:bodyPr/>
                    <a:lstStyle/>
                    <a:p>
                      <a:pPr algn="ctr" fontAlgn="b"/>
                      <a:r>
                        <a:rPr lang="it-IT" sz="2000" b="0" i="0" u="none" strike="noStrike" dirty="0">
                          <a:effectLst/>
                          <a:latin typeface="Arial"/>
                        </a:rPr>
                        <a:t>-0.116</a:t>
                      </a:r>
                    </a:p>
                  </a:txBody>
                  <a:tcPr marL="12700" marR="12700" marT="12703" marB="0" anchor="b">
                    <a:lnL>
                      <a:noFill/>
                    </a:lnL>
                    <a:lnR>
                      <a:noFill/>
                    </a:lnR>
                    <a:lnT>
                      <a:noFill/>
                    </a:lnT>
                    <a:lnB>
                      <a:noFill/>
                    </a:lnB>
                    <a:solidFill>
                      <a:schemeClr val="accent6"/>
                    </a:solidFill>
                  </a:tcPr>
                </a:tc>
                <a:tc>
                  <a:txBody>
                    <a:bodyPr/>
                    <a:lstStyle/>
                    <a:p>
                      <a:pPr algn="ctr" fontAlgn="b"/>
                      <a:r>
                        <a:rPr lang="it-IT" sz="2000" b="0" i="0" u="none" strike="noStrike" dirty="0">
                          <a:effectLst/>
                          <a:latin typeface="Arial"/>
                        </a:rPr>
                        <a:t>1.464</a:t>
                      </a:r>
                    </a:p>
                  </a:txBody>
                  <a:tcPr marL="12700" marR="12700" marT="12703" marB="0" anchor="b">
                    <a:lnL>
                      <a:noFill/>
                    </a:lnL>
                    <a:lnR>
                      <a:noFill/>
                    </a:lnR>
                    <a:lnT>
                      <a:noFill/>
                    </a:lnT>
                    <a:lnB>
                      <a:noFill/>
                    </a:lnB>
                    <a:solidFill>
                      <a:schemeClr val="accent6"/>
                    </a:solidFill>
                  </a:tcPr>
                </a:tc>
                <a:extLst>
                  <a:ext uri="{0D108BD9-81ED-4DB2-BD59-A6C34878D82A}">
                    <a16:rowId xmlns:a16="http://schemas.microsoft.com/office/drawing/2014/main" val="10002"/>
                  </a:ext>
                </a:extLst>
              </a:tr>
              <a:tr h="258561">
                <a:tc>
                  <a:txBody>
                    <a:bodyPr/>
                    <a:lstStyle/>
                    <a:p>
                      <a:pPr algn="r" fontAlgn="b"/>
                      <a:r>
                        <a:rPr lang="it-IT" sz="1800" b="1" i="0" u="none" strike="noStrike" dirty="0" err="1">
                          <a:effectLst/>
                          <a:latin typeface="Arial"/>
                        </a:rPr>
                        <a:t>Provean</a:t>
                      </a:r>
                      <a:endParaRPr lang="it-IT" sz="1800" b="1" i="0" u="none" strike="noStrike" dirty="0">
                        <a:effectLst/>
                        <a:latin typeface="Arial"/>
                      </a:endParaRPr>
                    </a:p>
                  </a:txBody>
                  <a:tcPr marL="12700" marR="12700" marT="12703" marB="0" anchor="b">
                    <a:lnL>
                      <a:noFill/>
                    </a:lnL>
                    <a:lnR>
                      <a:noFill/>
                    </a:lnR>
                    <a:lnT>
                      <a:noFill/>
                    </a:lnT>
                    <a:lnB>
                      <a:noFill/>
                    </a:lnB>
                  </a:tcPr>
                </a:tc>
                <a:tc>
                  <a:txBody>
                    <a:bodyPr/>
                    <a:lstStyle/>
                    <a:p>
                      <a:pPr algn="ctr" fontAlgn="b"/>
                      <a:r>
                        <a:rPr lang="it-IT" sz="2000" b="0" i="0" u="none" strike="noStrike" dirty="0">
                          <a:effectLst/>
                          <a:latin typeface="Arial"/>
                        </a:rPr>
                        <a:t>-0.219</a:t>
                      </a:r>
                    </a:p>
                  </a:txBody>
                  <a:tcPr marL="12700" marR="12700" marT="12703" marB="0" anchor="b">
                    <a:lnL>
                      <a:noFill/>
                    </a:lnL>
                    <a:lnR>
                      <a:noFill/>
                    </a:lnR>
                    <a:lnT>
                      <a:noFill/>
                    </a:lnT>
                    <a:lnB>
                      <a:noFill/>
                    </a:lnB>
                  </a:tcPr>
                </a:tc>
                <a:tc>
                  <a:txBody>
                    <a:bodyPr/>
                    <a:lstStyle/>
                    <a:p>
                      <a:pPr algn="ctr" fontAlgn="b"/>
                      <a:r>
                        <a:rPr lang="it-IT" sz="2000" b="0" i="0" u="none" strike="noStrike" dirty="0">
                          <a:effectLst/>
                          <a:latin typeface="Arial"/>
                        </a:rPr>
                        <a:t>-0.219</a:t>
                      </a:r>
                    </a:p>
                  </a:txBody>
                  <a:tcPr marL="12700" marR="12700" marT="12703" marB="0" anchor="b">
                    <a:lnL>
                      <a:noFill/>
                    </a:lnL>
                    <a:lnR>
                      <a:noFill/>
                    </a:lnR>
                    <a:lnT>
                      <a:noFill/>
                    </a:lnT>
                    <a:lnB>
                      <a:noFill/>
                    </a:lnB>
                  </a:tcPr>
                </a:tc>
                <a:tc>
                  <a:txBody>
                    <a:bodyPr/>
                    <a:lstStyle/>
                    <a:p>
                      <a:pPr algn="ctr" fontAlgn="b"/>
                      <a:r>
                        <a:rPr lang="it-IT" sz="2000" b="0" i="0" u="none" strike="noStrike" dirty="0">
                          <a:effectLst/>
                          <a:latin typeface="Arial"/>
                        </a:rPr>
                        <a:t>-0.214</a:t>
                      </a:r>
                    </a:p>
                  </a:txBody>
                  <a:tcPr marL="12700" marR="12700" marT="12703" marB="0" anchor="b">
                    <a:lnL>
                      <a:noFill/>
                    </a:lnL>
                    <a:lnR>
                      <a:noFill/>
                    </a:lnR>
                    <a:lnT>
                      <a:noFill/>
                    </a:lnT>
                    <a:lnB>
                      <a:noFill/>
                    </a:lnB>
                  </a:tcPr>
                </a:tc>
                <a:tc>
                  <a:txBody>
                    <a:bodyPr/>
                    <a:lstStyle/>
                    <a:p>
                      <a:pPr algn="ctr" fontAlgn="b"/>
                      <a:r>
                        <a:rPr lang="it-IT" sz="2000" b="0" i="0" u="none" strike="noStrike" dirty="0">
                          <a:effectLst/>
                          <a:latin typeface="Arial"/>
                        </a:rPr>
                        <a:t>1.577</a:t>
                      </a:r>
                    </a:p>
                  </a:txBody>
                  <a:tcPr marL="12700" marR="12700" marT="12703" marB="0" anchor="b">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9"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10"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a:t>Silvio Tosatto</a:t>
            </a:r>
          </a:p>
        </p:txBody>
      </p:sp>
      <p:sp>
        <p:nvSpPr>
          <p:cNvPr id="11"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
        <p:nvSpPr>
          <p:cNvPr id="12" name="CasellaDiTesto 6"/>
          <p:cNvSpPr txBox="1">
            <a:spLocks noChangeArrowheads="1"/>
          </p:cNvSpPr>
          <p:nvPr/>
        </p:nvSpPr>
        <p:spPr bwMode="auto">
          <a:xfrm>
            <a:off x="490538" y="5229200"/>
            <a:ext cx="8185150" cy="646112"/>
          </a:xfrm>
          <a:prstGeom prst="rect">
            <a:avLst/>
          </a:prstGeom>
          <a:noFill/>
          <a:ln w="9525">
            <a:noFill/>
            <a:miter lim="800000"/>
            <a:headEnd/>
            <a:tailEnd/>
          </a:ln>
        </p:spPr>
        <p:txBody>
          <a:bodyPr>
            <a:spAutoFit/>
          </a:bodyPr>
          <a:lstStyle/>
          <a:p>
            <a:pPr algn="ctr">
              <a:buFont typeface="Arial" pitchFamily="34" charset="0"/>
              <a:buNone/>
            </a:pPr>
            <a:r>
              <a:rPr lang="en-GB" sz="3600" b="1" dirty="0"/>
              <a:t>All predictions are essentially random...</a:t>
            </a:r>
            <a:endParaRPr lang="en-GB" sz="2000" b="1" dirty="0"/>
          </a:p>
        </p:txBody>
      </p:sp>
      <p:grpSp>
        <p:nvGrpSpPr>
          <p:cNvPr id="13" name="Gruppo 12"/>
          <p:cNvGrpSpPr/>
          <p:nvPr/>
        </p:nvGrpSpPr>
        <p:grpSpPr>
          <a:xfrm>
            <a:off x="7397055" y="129505"/>
            <a:ext cx="1495425" cy="1211263"/>
            <a:chOff x="7397055" y="129505"/>
            <a:chExt cx="1495425" cy="1211263"/>
          </a:xfrm>
        </p:grpSpPr>
        <p:pic>
          <p:nvPicPr>
            <p:cNvPr id="14" name="Picture 72"/>
            <p:cNvPicPr>
              <a:picLocks noChangeAspect="1" noChangeArrowheads="1"/>
            </p:cNvPicPr>
            <p:nvPr/>
          </p:nvPicPr>
          <p:blipFill>
            <a:blip r:embed="rId2" cstate="print"/>
            <a:srcRect l="-911"/>
            <a:stretch>
              <a:fillRect/>
            </a:stretch>
          </p:blipFill>
          <p:spPr bwMode="auto">
            <a:xfrm>
              <a:off x="7397055" y="129505"/>
              <a:ext cx="1495425" cy="1211263"/>
            </a:xfrm>
            <a:prstGeom prst="rect">
              <a:avLst/>
            </a:prstGeom>
            <a:noFill/>
            <a:ln w="9525">
              <a:noFill/>
              <a:miter lim="800000"/>
              <a:headEnd/>
              <a:tailEnd/>
            </a:ln>
            <a:effectLst/>
          </p:spPr>
        </p:pic>
        <p:sp>
          <p:nvSpPr>
            <p:cNvPr id="15" name="Rectangle 73"/>
            <p:cNvSpPr>
              <a:spLocks noChangeArrowheads="1"/>
            </p:cNvSpPr>
            <p:nvPr/>
          </p:nvSpPr>
          <p:spPr bwMode="auto">
            <a:xfrm>
              <a:off x="7397055" y="188627"/>
              <a:ext cx="152795" cy="143200"/>
            </a:xfrm>
            <a:prstGeom prst="rect">
              <a:avLst/>
            </a:prstGeom>
            <a:solidFill>
              <a:schemeClr val="bg1"/>
            </a:solidFill>
            <a:ln w="9525">
              <a:noFill/>
              <a:miter lim="800000"/>
              <a:headEnd/>
              <a:tailEnd/>
            </a:ln>
            <a:effectLst/>
          </p:spPr>
          <p:txBody>
            <a:bodyPr wrap="none" anchor="ctr"/>
            <a:lstStyle/>
            <a:p>
              <a:endParaRPr lang="it-IT"/>
            </a:p>
          </p:txBody>
        </p:sp>
      </p:grpSp>
      <p:pic>
        <p:nvPicPr>
          <p:cNvPr id="16" name="Immagine 3" descr="presentazionefederica2.png"/>
          <p:cNvPicPr>
            <a:picLocks noChangeAspect="1"/>
          </p:cNvPicPr>
          <p:nvPr/>
        </p:nvPicPr>
        <p:blipFill>
          <a:blip r:embed="rId3" cstate="print"/>
          <a:srcRect l="12662" t="4822" r="12518" b="6378"/>
          <a:stretch>
            <a:fillRect/>
          </a:stretch>
        </p:blipFill>
        <p:spPr bwMode="auto">
          <a:xfrm>
            <a:off x="6350892" y="201513"/>
            <a:ext cx="881063" cy="1120775"/>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b="1" dirty="0"/>
              <a:t>Conclusions</a:t>
            </a:r>
          </a:p>
        </p:txBody>
      </p:sp>
      <p:sp>
        <p:nvSpPr>
          <p:cNvPr id="19459" name="Rectangle 3"/>
          <p:cNvSpPr>
            <a:spLocks noGrp="1" noChangeArrowheads="1"/>
          </p:cNvSpPr>
          <p:nvPr>
            <p:ph type="body" sz="half" idx="1"/>
          </p:nvPr>
        </p:nvSpPr>
        <p:spPr>
          <a:xfrm>
            <a:off x="684213" y="1484784"/>
            <a:ext cx="7908925" cy="4536504"/>
          </a:xfrm>
        </p:spPr>
        <p:txBody>
          <a:bodyPr>
            <a:normAutofit/>
          </a:bodyPr>
          <a:lstStyle/>
          <a:p>
            <a:pPr>
              <a:lnSpc>
                <a:spcPct val="110000"/>
              </a:lnSpc>
            </a:pPr>
            <a:r>
              <a:rPr lang="en-US" sz="2800" dirty="0" err="1"/>
              <a:t>Kinase</a:t>
            </a:r>
            <a:r>
              <a:rPr lang="en-US" sz="2800" dirty="0"/>
              <a:t> activity can be predicted fairly well</a:t>
            </a:r>
          </a:p>
          <a:p>
            <a:pPr lvl="1">
              <a:lnSpc>
                <a:spcPct val="110000"/>
              </a:lnSpc>
            </a:pPr>
            <a:r>
              <a:rPr lang="en-US" sz="2400" dirty="0"/>
              <a:t>Predictors add value compared to standard tools</a:t>
            </a:r>
            <a:endParaRPr lang="en-US" sz="2800" dirty="0"/>
          </a:p>
          <a:p>
            <a:pPr>
              <a:lnSpc>
                <a:spcPct val="110000"/>
              </a:lnSpc>
            </a:pPr>
            <a:endParaRPr lang="en-US" sz="2000" dirty="0"/>
          </a:p>
          <a:p>
            <a:pPr>
              <a:lnSpc>
                <a:spcPct val="110000"/>
              </a:lnSpc>
            </a:pPr>
            <a:r>
              <a:rPr lang="en-US" sz="2800" dirty="0"/>
              <a:t>Short deletions were easier to predict </a:t>
            </a:r>
          </a:p>
          <a:p>
            <a:pPr lvl="1">
              <a:lnSpc>
                <a:spcPct val="110000"/>
              </a:lnSpc>
            </a:pPr>
            <a:r>
              <a:rPr lang="en-US" sz="2400" dirty="0"/>
              <a:t>All </a:t>
            </a:r>
            <a:r>
              <a:rPr lang="en-US" sz="2400" dirty="0" err="1"/>
              <a:t>kinase</a:t>
            </a:r>
            <a:r>
              <a:rPr lang="en-US" sz="2400" dirty="0"/>
              <a:t> dead</a:t>
            </a:r>
          </a:p>
          <a:p>
            <a:pPr lvl="1">
              <a:lnSpc>
                <a:spcPct val="110000"/>
              </a:lnSpc>
            </a:pPr>
            <a:endParaRPr lang="en-US" sz="2000" dirty="0"/>
          </a:p>
          <a:p>
            <a:pPr>
              <a:lnSpc>
                <a:spcPct val="110000"/>
              </a:lnSpc>
            </a:pPr>
            <a:r>
              <a:rPr lang="en-US" sz="2800" dirty="0"/>
              <a:t>HSP-90 binding prediction is random </a:t>
            </a:r>
          </a:p>
          <a:p>
            <a:pPr lvl="1">
              <a:lnSpc>
                <a:spcPct val="110000"/>
              </a:lnSpc>
            </a:pPr>
            <a:r>
              <a:rPr lang="en-US" sz="2400" dirty="0"/>
              <a:t>Not only </a:t>
            </a:r>
            <a:r>
              <a:rPr lang="en-US" sz="2400" dirty="0" err="1"/>
              <a:t>kinase</a:t>
            </a:r>
            <a:r>
              <a:rPr lang="en-US" sz="2400" dirty="0"/>
              <a:t> dead prediction</a:t>
            </a:r>
          </a:p>
          <a:p>
            <a:pPr lvl="1">
              <a:lnSpc>
                <a:spcPct val="110000"/>
              </a:lnSpc>
            </a:pPr>
            <a:r>
              <a:rPr lang="en-US" sz="2400" dirty="0"/>
              <a:t>Novel methods needed</a:t>
            </a:r>
          </a:p>
        </p:txBody>
      </p:sp>
      <p:sp>
        <p:nvSpPr>
          <p:cNvPr id="19462" name="Text Box 6"/>
          <p:cNvSpPr txBox="1">
            <a:spLocks noChangeArrowheads="1"/>
          </p:cNvSpPr>
          <p:nvPr/>
        </p:nvSpPr>
        <p:spPr bwMode="auto">
          <a:xfrm>
            <a:off x="179388" y="6248400"/>
            <a:ext cx="1922578" cy="369332"/>
          </a:xfrm>
          <a:prstGeom prst="rect">
            <a:avLst/>
          </a:prstGeom>
          <a:noFill/>
          <a:ln w="9525">
            <a:noFill/>
            <a:miter lim="800000"/>
            <a:headEnd/>
            <a:tailEnd/>
          </a:ln>
          <a:effectLst/>
        </p:spPr>
        <p:txBody>
          <a:bodyPr wrap="none">
            <a:spAutoFit/>
          </a:bodyPr>
          <a:lstStyle/>
          <a:p>
            <a:r>
              <a:rPr lang="en-US" dirty="0"/>
              <a:t>Created for CAGI 4</a:t>
            </a:r>
          </a:p>
        </p:txBody>
      </p:sp>
      <p:sp>
        <p:nvSpPr>
          <p:cNvPr id="19463" name="Text Box 7"/>
          <p:cNvSpPr txBox="1">
            <a:spLocks noChangeArrowheads="1"/>
          </p:cNvSpPr>
          <p:nvPr/>
        </p:nvSpPr>
        <p:spPr bwMode="auto">
          <a:xfrm>
            <a:off x="7207250" y="6248400"/>
            <a:ext cx="1555750" cy="366713"/>
          </a:xfrm>
          <a:prstGeom prst="rect">
            <a:avLst/>
          </a:prstGeom>
          <a:noFill/>
          <a:ln w="9525">
            <a:noFill/>
            <a:miter lim="800000"/>
            <a:headEnd/>
            <a:tailEnd/>
          </a:ln>
          <a:effectLst/>
        </p:spPr>
        <p:txBody>
          <a:bodyPr wrap="none">
            <a:spAutoFit/>
          </a:bodyPr>
          <a:lstStyle/>
          <a:p>
            <a:pPr algn="r"/>
            <a:r>
              <a:rPr lang="en-US" dirty="0" err="1"/>
              <a:t>Silvio</a:t>
            </a:r>
            <a:r>
              <a:rPr lang="en-US" dirty="0"/>
              <a:t> Tosatto</a:t>
            </a:r>
          </a:p>
        </p:txBody>
      </p:sp>
      <p:sp>
        <p:nvSpPr>
          <p:cNvPr id="19464" name="Text Box 8"/>
          <p:cNvSpPr txBox="1">
            <a:spLocks noChangeArrowheads="1"/>
          </p:cNvSpPr>
          <p:nvPr/>
        </p:nvSpPr>
        <p:spPr bwMode="auto">
          <a:xfrm>
            <a:off x="3289300" y="6248400"/>
            <a:ext cx="2736850" cy="366713"/>
          </a:xfrm>
          <a:prstGeom prst="rect">
            <a:avLst/>
          </a:prstGeom>
          <a:noFill/>
          <a:ln w="9525">
            <a:noFill/>
            <a:miter lim="800000"/>
            <a:headEnd/>
            <a:tailEnd/>
          </a:ln>
          <a:effectLst/>
        </p:spPr>
        <p:txBody>
          <a:bodyPr wrap="none">
            <a:spAutoFit/>
          </a:bodyPr>
          <a:lstStyle/>
          <a:p>
            <a:r>
              <a:rPr lang="en-US"/>
              <a:t>genomeinterpretation.org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2" name="Picture 26"/>
          <p:cNvPicPr>
            <a:picLocks noChangeAspect="1" noChangeArrowheads="1"/>
          </p:cNvPicPr>
          <p:nvPr/>
        </p:nvPicPr>
        <p:blipFill>
          <a:blip r:embed="rId2" cstate="print"/>
          <a:srcRect/>
          <a:stretch>
            <a:fillRect/>
          </a:stretch>
        </p:blipFill>
        <p:spPr bwMode="auto">
          <a:xfrm>
            <a:off x="0" y="792163"/>
            <a:ext cx="9144000" cy="6092825"/>
          </a:xfrm>
          <a:prstGeom prst="rect">
            <a:avLst/>
          </a:prstGeom>
          <a:noFill/>
          <a:ln w="9525">
            <a:noFill/>
            <a:miter lim="800000"/>
            <a:headEnd/>
            <a:tailEnd/>
          </a:ln>
          <a:effectLst/>
        </p:spPr>
      </p:pic>
      <p:sp>
        <p:nvSpPr>
          <p:cNvPr id="4099" name="Rectangle 3"/>
          <p:cNvSpPr>
            <a:spLocks noGrp="1" noChangeArrowheads="1"/>
          </p:cNvSpPr>
          <p:nvPr>
            <p:ph type="ctrTitle"/>
          </p:nvPr>
        </p:nvSpPr>
        <p:spPr>
          <a:xfrm>
            <a:off x="0" y="9525"/>
            <a:ext cx="9144000" cy="793750"/>
          </a:xfrm>
          <a:solidFill>
            <a:srgbClr val="00003E"/>
          </a:solidFill>
          <a:ln/>
        </p:spPr>
        <p:txBody>
          <a:bodyPr/>
          <a:lstStyle/>
          <a:p>
            <a:r>
              <a:rPr lang="en-US" sz="4000" b="1" i="1">
                <a:solidFill>
                  <a:schemeClr val="bg1"/>
                </a:solidFill>
                <a:effectLst>
                  <a:outerShdw blurRad="38100" dist="38100" dir="2700000" algn="tl">
                    <a:srgbClr val="000000"/>
                  </a:outerShdw>
                </a:effectLst>
                <a:latin typeface="Lucida Sans" pitchFamily="34" charset="0"/>
              </a:rPr>
              <a:t>Acknowledgements</a:t>
            </a:r>
            <a:endParaRPr lang="de-DE" sz="6600" i="1">
              <a:solidFill>
                <a:schemeClr val="bg1"/>
              </a:solidFill>
              <a:effectLst>
                <a:outerShdw blurRad="38100" dist="38100" dir="2700000" algn="tl">
                  <a:srgbClr val="000000"/>
                </a:outerShdw>
              </a:effectLst>
              <a:latin typeface="Lucida Sans" pitchFamily="34" charset="0"/>
            </a:endParaRPr>
          </a:p>
        </p:txBody>
      </p:sp>
      <p:sp>
        <p:nvSpPr>
          <p:cNvPr id="4100" name="Rectangle 4"/>
          <p:cNvSpPr>
            <a:spLocks noChangeArrowheads="1"/>
          </p:cNvSpPr>
          <p:nvPr/>
        </p:nvSpPr>
        <p:spPr bwMode="auto">
          <a:xfrm>
            <a:off x="866775" y="6496050"/>
            <a:ext cx="7089775" cy="406265"/>
          </a:xfrm>
          <a:prstGeom prst="rect">
            <a:avLst/>
          </a:prstGeom>
          <a:solidFill>
            <a:schemeClr val="accent1">
              <a:alpha val="50000"/>
            </a:schemeClr>
          </a:solidFill>
          <a:ln w="9525">
            <a:noFill/>
            <a:miter lim="800000"/>
            <a:headEnd/>
            <a:tailEnd/>
          </a:ln>
          <a:effectLst/>
        </p:spPr>
        <p:txBody>
          <a:bodyPr>
            <a:spAutoFit/>
          </a:bodyPr>
          <a:lstStyle/>
          <a:p>
            <a:pPr algn="ctr">
              <a:lnSpc>
                <a:spcPct val="80000"/>
              </a:lnSpc>
              <a:spcBef>
                <a:spcPct val="20000"/>
              </a:spcBef>
            </a:pPr>
            <a:r>
              <a:rPr lang="de-DE" sz="2400" b="1" i="1" dirty="0">
                <a:cs typeface="Arial" charset="0"/>
              </a:rPr>
              <a:t>URL:</a:t>
            </a:r>
            <a:r>
              <a:rPr lang="de-DE" sz="2400" i="1" dirty="0">
                <a:cs typeface="Arial" charset="0"/>
              </a:rPr>
              <a:t> </a:t>
            </a:r>
            <a:r>
              <a:rPr lang="de-DE" sz="2400" b="1" i="1" dirty="0">
                <a:solidFill>
                  <a:srgbClr val="002060"/>
                </a:solidFill>
                <a:effectLst>
                  <a:outerShdw blurRad="38100" dist="38100" dir="2700000" algn="tl">
                    <a:srgbClr val="000000"/>
                  </a:outerShdw>
                </a:effectLst>
                <a:latin typeface="Courier New" pitchFamily="49" charset="0"/>
                <a:cs typeface="Arial" charset="0"/>
              </a:rPr>
              <a:t>http://protein.bio.unipd.it/</a:t>
            </a:r>
          </a:p>
        </p:txBody>
      </p:sp>
      <p:sp>
        <p:nvSpPr>
          <p:cNvPr id="4101" name="Rectangle 5"/>
          <p:cNvSpPr>
            <a:spLocks noChangeArrowheads="1"/>
          </p:cNvSpPr>
          <p:nvPr/>
        </p:nvSpPr>
        <p:spPr bwMode="auto">
          <a:xfrm>
            <a:off x="6588125" y="4869160"/>
            <a:ext cx="2355850" cy="1368128"/>
          </a:xfrm>
          <a:prstGeom prst="rect">
            <a:avLst/>
          </a:prstGeom>
          <a:solidFill>
            <a:schemeClr val="bg1">
              <a:alpha val="70000"/>
            </a:schemeClr>
          </a:solidFill>
          <a:ln w="9525">
            <a:noFill/>
            <a:miter lim="800000"/>
            <a:headEnd/>
            <a:tailEnd/>
          </a:ln>
          <a:effectLst/>
        </p:spPr>
        <p:txBody>
          <a:bodyPr lIns="18000" tIns="10800" rIns="18000" bIns="10800"/>
          <a:lstStyle/>
          <a:p>
            <a:pPr algn="ctr">
              <a:lnSpc>
                <a:spcPct val="110000"/>
              </a:lnSpc>
              <a:spcBef>
                <a:spcPct val="20000"/>
              </a:spcBef>
            </a:pPr>
            <a:r>
              <a:rPr lang="de-DE" b="1" i="1" dirty="0" err="1">
                <a:solidFill>
                  <a:schemeClr val="tx2"/>
                </a:solidFill>
              </a:rPr>
              <a:t>Funding</a:t>
            </a:r>
            <a:endParaRPr lang="de-DE" b="1" i="1" dirty="0">
              <a:solidFill>
                <a:schemeClr val="tx2"/>
              </a:solidFill>
            </a:endParaRPr>
          </a:p>
        </p:txBody>
      </p:sp>
      <p:sp>
        <p:nvSpPr>
          <p:cNvPr id="4118" name="AutoShape 22" descr="Maria Chiara Scaini"/>
          <p:cNvSpPr>
            <a:spLocks noChangeAspect="1" noChangeArrowheads="1"/>
          </p:cNvSpPr>
          <p:nvPr/>
        </p:nvSpPr>
        <p:spPr bwMode="auto">
          <a:xfrm>
            <a:off x="4175125" y="2787650"/>
            <a:ext cx="1428750" cy="1428750"/>
          </a:xfrm>
          <a:prstGeom prst="rect">
            <a:avLst/>
          </a:prstGeom>
          <a:noFill/>
        </p:spPr>
        <p:txBody>
          <a:bodyPr/>
          <a:lstStyle/>
          <a:p>
            <a:endParaRPr lang="it-IT"/>
          </a:p>
        </p:txBody>
      </p:sp>
      <p:sp>
        <p:nvSpPr>
          <p:cNvPr id="4120" name="AutoShape 24" descr="https://www.genomeinterpretation.org/sites/default/files/Maria.jpg"/>
          <p:cNvSpPr>
            <a:spLocks noChangeAspect="1" noChangeArrowheads="1"/>
          </p:cNvSpPr>
          <p:nvPr/>
        </p:nvSpPr>
        <p:spPr bwMode="auto">
          <a:xfrm>
            <a:off x="4737100" y="3349625"/>
            <a:ext cx="304800" cy="304800"/>
          </a:xfrm>
          <a:prstGeom prst="rect">
            <a:avLst/>
          </a:prstGeom>
          <a:noFill/>
        </p:spPr>
        <p:txBody>
          <a:bodyPr/>
          <a:lstStyle/>
          <a:p>
            <a:endParaRPr lang="it-IT"/>
          </a:p>
        </p:txBody>
      </p:sp>
      <p:sp>
        <p:nvSpPr>
          <p:cNvPr id="4123" name="Text Box 27"/>
          <p:cNvSpPr txBox="1">
            <a:spLocks noChangeArrowheads="1"/>
          </p:cNvSpPr>
          <p:nvPr/>
        </p:nvSpPr>
        <p:spPr bwMode="auto">
          <a:xfrm>
            <a:off x="5795963" y="1639888"/>
            <a:ext cx="2806700" cy="1077912"/>
          </a:xfrm>
          <a:prstGeom prst="rect">
            <a:avLst/>
          </a:prstGeom>
          <a:solidFill>
            <a:schemeClr val="bg1">
              <a:alpha val="70000"/>
            </a:schemeClr>
          </a:solidFill>
          <a:ln w="9525">
            <a:noFill/>
            <a:miter lim="800000"/>
            <a:headEnd/>
            <a:tailEnd/>
          </a:ln>
          <a:effectLst/>
        </p:spPr>
        <p:txBody>
          <a:bodyPr>
            <a:spAutoFit/>
          </a:bodyPr>
          <a:lstStyle/>
          <a:p>
            <a:pPr algn="ctr">
              <a:lnSpc>
                <a:spcPct val="90000"/>
              </a:lnSpc>
            </a:pPr>
            <a:r>
              <a:rPr lang="it-IT" sz="2400" b="1"/>
              <a:t>CAGI Organizers</a:t>
            </a:r>
          </a:p>
          <a:p>
            <a:pPr algn="ctr">
              <a:lnSpc>
                <a:spcPct val="90000"/>
              </a:lnSpc>
            </a:pPr>
            <a:r>
              <a:rPr lang="it-IT" sz="2400" b="1"/>
              <a:t>&amp;</a:t>
            </a:r>
          </a:p>
          <a:p>
            <a:pPr algn="ctr">
              <a:lnSpc>
                <a:spcPct val="90000"/>
              </a:lnSpc>
            </a:pPr>
            <a:r>
              <a:rPr lang="it-IT" sz="2400" b="1"/>
              <a:t>All submitters</a:t>
            </a:r>
          </a:p>
        </p:txBody>
      </p:sp>
      <p:sp>
        <p:nvSpPr>
          <p:cNvPr id="4125" name="Rectangle 29"/>
          <p:cNvSpPr>
            <a:spLocks noChangeArrowheads="1"/>
          </p:cNvSpPr>
          <p:nvPr/>
        </p:nvSpPr>
        <p:spPr bwMode="auto">
          <a:xfrm>
            <a:off x="2358578" y="3604954"/>
            <a:ext cx="2141414" cy="677108"/>
          </a:xfrm>
          <a:prstGeom prst="rect">
            <a:avLst/>
          </a:prstGeom>
          <a:solidFill>
            <a:schemeClr val="bg1">
              <a:alpha val="70000"/>
            </a:schemeClr>
          </a:solidFill>
          <a:ln w="9525">
            <a:noFill/>
            <a:miter lim="800000"/>
            <a:headEnd/>
            <a:tailEnd/>
          </a:ln>
          <a:effectLst/>
        </p:spPr>
        <p:txBody>
          <a:bodyPr wrap="square">
            <a:spAutoFit/>
          </a:bodyPr>
          <a:lstStyle/>
          <a:p>
            <a:pPr algn="ctr"/>
            <a:r>
              <a:rPr lang="it-IT" sz="2000" b="1" dirty="0"/>
              <a:t>Dr. Paolo </a:t>
            </a:r>
            <a:r>
              <a:rPr lang="it-IT" sz="2000" b="1" dirty="0" err="1"/>
              <a:t>Bonvini</a:t>
            </a:r>
            <a:endParaRPr lang="it-IT" sz="2000" b="1" dirty="0"/>
          </a:p>
          <a:p>
            <a:pPr algn="ctr"/>
            <a:r>
              <a:rPr lang="it-IT" i="1" dirty="0"/>
              <a:t>(Data Provider)</a:t>
            </a:r>
          </a:p>
        </p:txBody>
      </p:sp>
      <p:sp>
        <p:nvSpPr>
          <p:cNvPr id="4126" name="Rectangle 30"/>
          <p:cNvSpPr>
            <a:spLocks noChangeArrowheads="1"/>
          </p:cNvSpPr>
          <p:nvPr/>
        </p:nvSpPr>
        <p:spPr bwMode="auto">
          <a:xfrm>
            <a:off x="2861617" y="5229002"/>
            <a:ext cx="2286447" cy="707886"/>
          </a:xfrm>
          <a:prstGeom prst="rect">
            <a:avLst/>
          </a:prstGeom>
          <a:solidFill>
            <a:schemeClr val="bg1">
              <a:alpha val="70000"/>
            </a:schemeClr>
          </a:solidFill>
          <a:ln w="9525">
            <a:noFill/>
            <a:miter lim="800000"/>
            <a:headEnd/>
            <a:tailEnd/>
          </a:ln>
          <a:effectLst/>
        </p:spPr>
        <p:txBody>
          <a:bodyPr wrap="square">
            <a:spAutoFit/>
          </a:bodyPr>
          <a:lstStyle/>
          <a:p>
            <a:pPr algn="ctr"/>
            <a:r>
              <a:rPr lang="it-IT" sz="2000" b="1" dirty="0"/>
              <a:t>Dr. Federica </a:t>
            </a:r>
            <a:r>
              <a:rPr lang="it-IT" sz="2000" b="1" dirty="0" err="1"/>
              <a:t>Lovisa</a:t>
            </a:r>
            <a:endParaRPr lang="it-IT" sz="2000" b="1" dirty="0"/>
          </a:p>
          <a:p>
            <a:pPr algn="ctr"/>
            <a:r>
              <a:rPr lang="it-IT" sz="2000" i="1" dirty="0"/>
              <a:t>(Data Provider)</a:t>
            </a:r>
          </a:p>
        </p:txBody>
      </p:sp>
      <p:sp>
        <p:nvSpPr>
          <p:cNvPr id="4128" name="Text Box 32"/>
          <p:cNvSpPr txBox="1">
            <a:spLocks noChangeArrowheads="1"/>
          </p:cNvSpPr>
          <p:nvPr/>
        </p:nvSpPr>
        <p:spPr bwMode="auto">
          <a:xfrm>
            <a:off x="1978645" y="1628800"/>
            <a:ext cx="2089299" cy="701731"/>
          </a:xfrm>
          <a:prstGeom prst="rect">
            <a:avLst/>
          </a:prstGeom>
          <a:solidFill>
            <a:schemeClr val="bg1">
              <a:alpha val="70000"/>
            </a:schemeClr>
          </a:solidFill>
          <a:ln w="9525">
            <a:noFill/>
            <a:miter lim="800000"/>
            <a:headEnd/>
            <a:tailEnd/>
          </a:ln>
          <a:effectLst/>
        </p:spPr>
        <p:txBody>
          <a:bodyPr wrap="square">
            <a:spAutoFit/>
          </a:bodyPr>
          <a:lstStyle/>
          <a:p>
            <a:pPr algn="ctr">
              <a:lnSpc>
                <a:spcPct val="90000"/>
              </a:lnSpc>
            </a:pPr>
            <a:r>
              <a:rPr lang="it-IT" sz="2400" b="1" dirty="0"/>
              <a:t>Marco Carraro</a:t>
            </a:r>
          </a:p>
          <a:p>
            <a:pPr algn="ctr">
              <a:lnSpc>
                <a:spcPct val="90000"/>
              </a:lnSpc>
            </a:pPr>
            <a:r>
              <a:rPr lang="it-IT" sz="2000" i="1" dirty="0"/>
              <a:t>(</a:t>
            </a:r>
            <a:r>
              <a:rPr lang="it-IT" sz="2000" i="1" dirty="0" err="1"/>
              <a:t>Assessment</a:t>
            </a:r>
            <a:r>
              <a:rPr lang="it-IT" sz="2000" i="1" dirty="0"/>
              <a:t>)</a:t>
            </a:r>
          </a:p>
        </p:txBody>
      </p:sp>
      <p:pic>
        <p:nvPicPr>
          <p:cNvPr id="2050" name="Picture 2" descr="http://protein.bio.unipd.it/assets/img/people/marco.png"/>
          <p:cNvPicPr>
            <a:picLocks noChangeAspect="1" noChangeArrowheads="1"/>
          </p:cNvPicPr>
          <p:nvPr/>
        </p:nvPicPr>
        <p:blipFill>
          <a:blip r:embed="rId3" cstate="print"/>
          <a:srcRect l="4355" r="13065"/>
          <a:stretch>
            <a:fillRect/>
          </a:stretch>
        </p:blipFill>
        <p:spPr bwMode="auto">
          <a:xfrm>
            <a:off x="455568" y="1196752"/>
            <a:ext cx="1236112" cy="1496972"/>
          </a:xfrm>
          <a:prstGeom prst="rect">
            <a:avLst/>
          </a:prstGeom>
          <a:noFill/>
        </p:spPr>
      </p:pic>
      <p:pic>
        <p:nvPicPr>
          <p:cNvPr id="2054" name="Picture 6" descr="Paolo"/>
          <p:cNvPicPr>
            <a:picLocks noChangeAspect="1" noChangeArrowheads="1"/>
          </p:cNvPicPr>
          <p:nvPr/>
        </p:nvPicPr>
        <p:blipFill>
          <a:blip r:embed="rId4" cstate="print"/>
          <a:srcRect/>
          <a:stretch>
            <a:fillRect/>
          </a:stretch>
        </p:blipFill>
        <p:spPr bwMode="auto">
          <a:xfrm>
            <a:off x="1043608" y="3356992"/>
            <a:ext cx="936104" cy="1088493"/>
          </a:xfrm>
          <a:prstGeom prst="rect">
            <a:avLst/>
          </a:prstGeom>
          <a:noFill/>
        </p:spPr>
      </p:pic>
      <p:pic>
        <p:nvPicPr>
          <p:cNvPr id="2056" name="Picture 8" descr="Federica"/>
          <p:cNvPicPr>
            <a:picLocks noChangeAspect="1" noChangeArrowheads="1"/>
          </p:cNvPicPr>
          <p:nvPr/>
        </p:nvPicPr>
        <p:blipFill>
          <a:blip r:embed="rId5" cstate="print"/>
          <a:srcRect l="18665" r="22665" b="25835"/>
          <a:stretch>
            <a:fillRect/>
          </a:stretch>
        </p:blipFill>
        <p:spPr bwMode="auto">
          <a:xfrm>
            <a:off x="1619672" y="5033647"/>
            <a:ext cx="949951" cy="1059649"/>
          </a:xfrm>
          <a:prstGeom prst="rect">
            <a:avLst/>
          </a:prstGeom>
          <a:noFill/>
        </p:spPr>
      </p:pic>
      <p:pic>
        <p:nvPicPr>
          <p:cNvPr id="21" name="Picture 82" descr="logo-fondazione-citta_della_speranza"/>
          <p:cNvPicPr>
            <a:picLocks noChangeAspect="1" noChangeArrowheads="1"/>
          </p:cNvPicPr>
          <p:nvPr/>
        </p:nvPicPr>
        <p:blipFill>
          <a:blip r:embed="rId6" cstate="print"/>
          <a:srcRect/>
          <a:stretch>
            <a:fillRect/>
          </a:stretch>
        </p:blipFill>
        <p:spPr bwMode="auto">
          <a:xfrm>
            <a:off x="6732240" y="5517232"/>
            <a:ext cx="1007866" cy="648072"/>
          </a:xfrm>
          <a:prstGeom prst="rect">
            <a:avLst/>
          </a:prstGeom>
          <a:noFill/>
        </p:spPr>
      </p:pic>
      <p:pic>
        <p:nvPicPr>
          <p:cNvPr id="22" name="Picture 10"/>
          <p:cNvPicPr>
            <a:picLocks noChangeAspect="1" noChangeArrowheads="1"/>
          </p:cNvPicPr>
          <p:nvPr/>
        </p:nvPicPr>
        <p:blipFill>
          <a:blip r:embed="rId7" cstate="print"/>
          <a:srcRect/>
          <a:stretch>
            <a:fillRect/>
          </a:stretch>
        </p:blipFill>
        <p:spPr bwMode="auto">
          <a:xfrm>
            <a:off x="8100392" y="5445224"/>
            <a:ext cx="768276" cy="698082"/>
          </a:xfrm>
          <a:prstGeom prst="rect">
            <a:avLst/>
          </a:prstGeom>
          <a:noFill/>
          <a:ln w="9525">
            <a:noFill/>
            <a:miter lim="800000"/>
            <a:headEnd/>
            <a:tailEnd/>
          </a:ln>
          <a:effectLst/>
        </p:spPr>
      </p:pic>
    </p:spTree>
  </p:cSld>
  <p:clrMapOvr>
    <a:masterClrMapping/>
  </p:clrMapOvr>
  <p:transition>
    <p:random/>
  </p:transition>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TotalTime>
  <Words>1514</Words>
  <Application>Microsoft Macintosh PowerPoint</Application>
  <PresentationFormat>On-screen Show (4:3)</PresentationFormat>
  <Paragraphs>389</Paragraphs>
  <Slides>29</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8" baseType="lpstr">
      <vt:lpstr>Arial</vt:lpstr>
      <vt:lpstr>Arial Rounded MT Bold</vt:lpstr>
      <vt:lpstr>Calibri</vt:lpstr>
      <vt:lpstr>Courier New</vt:lpstr>
      <vt:lpstr>Lucida Sans</vt:lpstr>
      <vt:lpstr>Verdana</vt:lpstr>
      <vt:lpstr>Wingdings</vt:lpstr>
      <vt:lpstr>Tema di Office</vt:lpstr>
      <vt:lpstr>Immagine</vt:lpstr>
      <vt:lpstr>CAGI slide pack guidelines I agree to my slides being used according to the following terms:  _______Silvio Tosatto_______</vt:lpstr>
      <vt:lpstr>NPM-ALK Challenge</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lpstr>Acknowledgements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NPM-ALK Challenge</dc:title>
  <dc:creator>Silvio</dc:creator>
  <cp:lastModifiedBy>Kamandula, Akash</cp:lastModifiedBy>
  <cp:revision>45</cp:revision>
  <dcterms:created xsi:type="dcterms:W3CDTF">2016-03-25T12:35:57Z</dcterms:created>
  <dcterms:modified xsi:type="dcterms:W3CDTF">2022-04-23T22:14:58Z</dcterms:modified>
</cp:coreProperties>
</file>