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vml" ContentType="application/vnd.openxmlformats-officedocument.vmlDrawing"/>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handoutMasterIdLst>
    <p:handoutMasterId r:id="rId22"/>
  </p:handoutMasterIdLst>
  <p:sldIdLst>
    <p:sldId id="907" r:id="rId2"/>
    <p:sldId id="874" r:id="rId3"/>
    <p:sldId id="842" r:id="rId4"/>
    <p:sldId id="886" r:id="rId5"/>
    <p:sldId id="887" r:id="rId6"/>
    <p:sldId id="903" r:id="rId7"/>
    <p:sldId id="888" r:id="rId8"/>
    <p:sldId id="889" r:id="rId9"/>
    <p:sldId id="890" r:id="rId10"/>
    <p:sldId id="904" r:id="rId11"/>
    <p:sldId id="905" r:id="rId12"/>
    <p:sldId id="891" r:id="rId13"/>
    <p:sldId id="892" r:id="rId14"/>
    <p:sldId id="893" r:id="rId15"/>
    <p:sldId id="906" r:id="rId16"/>
    <p:sldId id="894" r:id="rId17"/>
    <p:sldId id="895" r:id="rId18"/>
    <p:sldId id="896" r:id="rId19"/>
    <p:sldId id="885"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mn-cs"/>
      </a:defRPr>
    </a:lvl1pPr>
    <a:lvl2pPr marL="457200" algn="l" rtl="0" fontAlgn="base">
      <a:spcBef>
        <a:spcPct val="0"/>
      </a:spcBef>
      <a:spcAft>
        <a:spcPct val="0"/>
      </a:spcAft>
      <a:defRPr sz="2400" kern="1200">
        <a:solidFill>
          <a:schemeClr val="tx1"/>
        </a:solidFill>
        <a:latin typeface="Arial" charset="0"/>
        <a:ea typeface="ＭＳ Ｐゴシック" charset="0"/>
        <a:cs typeface="+mn-cs"/>
      </a:defRPr>
    </a:lvl2pPr>
    <a:lvl3pPr marL="914400" algn="l" rtl="0" fontAlgn="base">
      <a:spcBef>
        <a:spcPct val="0"/>
      </a:spcBef>
      <a:spcAft>
        <a:spcPct val="0"/>
      </a:spcAft>
      <a:defRPr sz="2400" kern="1200">
        <a:solidFill>
          <a:schemeClr val="tx1"/>
        </a:solidFill>
        <a:latin typeface="Arial" charset="0"/>
        <a:ea typeface="ＭＳ Ｐゴシック" charset="0"/>
        <a:cs typeface="+mn-cs"/>
      </a:defRPr>
    </a:lvl3pPr>
    <a:lvl4pPr marL="1371600" algn="l" rtl="0" fontAlgn="base">
      <a:spcBef>
        <a:spcPct val="0"/>
      </a:spcBef>
      <a:spcAft>
        <a:spcPct val="0"/>
      </a:spcAft>
      <a:defRPr sz="2400" kern="1200">
        <a:solidFill>
          <a:schemeClr val="tx1"/>
        </a:solidFill>
        <a:latin typeface="Arial" charset="0"/>
        <a:ea typeface="ＭＳ Ｐゴシック" charset="0"/>
        <a:cs typeface="+mn-cs"/>
      </a:defRPr>
    </a:lvl4pPr>
    <a:lvl5pPr marL="1828800" algn="l" rtl="0" fontAlgn="base">
      <a:spcBef>
        <a:spcPct val="0"/>
      </a:spcBef>
      <a:spcAft>
        <a:spcPct val="0"/>
      </a:spcAft>
      <a:defRPr sz="2400" kern="1200">
        <a:solidFill>
          <a:schemeClr val="tx1"/>
        </a:solidFill>
        <a:latin typeface="Arial" charset="0"/>
        <a:ea typeface="ＭＳ Ｐゴシック" charset="0"/>
        <a:cs typeface="+mn-cs"/>
      </a:defRPr>
    </a:lvl5pPr>
    <a:lvl6pPr marL="2286000" algn="l" defTabSz="457200" rtl="0" eaLnBrk="1" latinLnBrk="0" hangingPunct="1">
      <a:defRPr sz="2400" kern="1200">
        <a:solidFill>
          <a:schemeClr val="tx1"/>
        </a:solidFill>
        <a:latin typeface="Arial" charset="0"/>
        <a:ea typeface="ＭＳ Ｐゴシック" charset="0"/>
        <a:cs typeface="+mn-cs"/>
      </a:defRPr>
    </a:lvl6pPr>
    <a:lvl7pPr marL="2743200" algn="l" defTabSz="457200" rtl="0" eaLnBrk="1" latinLnBrk="0" hangingPunct="1">
      <a:defRPr sz="2400" kern="1200">
        <a:solidFill>
          <a:schemeClr val="tx1"/>
        </a:solidFill>
        <a:latin typeface="Arial" charset="0"/>
        <a:ea typeface="ＭＳ Ｐゴシック" charset="0"/>
        <a:cs typeface="+mn-cs"/>
      </a:defRPr>
    </a:lvl7pPr>
    <a:lvl8pPr marL="3200400" algn="l" defTabSz="457200" rtl="0" eaLnBrk="1" latinLnBrk="0" hangingPunct="1">
      <a:defRPr sz="2400" kern="1200">
        <a:solidFill>
          <a:schemeClr val="tx1"/>
        </a:solidFill>
        <a:latin typeface="Arial" charset="0"/>
        <a:ea typeface="ＭＳ Ｐゴシック" charset="0"/>
        <a:cs typeface="+mn-cs"/>
      </a:defRPr>
    </a:lvl8pPr>
    <a:lvl9pPr marL="3657600" algn="l" defTabSz="457200" rtl="0" eaLnBrk="1" latinLnBrk="0" hangingPunct="1">
      <a:defRPr sz="2400"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5D1456"/>
    <a:srgbClr val="820C78"/>
    <a:srgbClr val="828102"/>
    <a:srgbClr val="A1A008"/>
    <a:srgbClr val="FF737E"/>
    <a:srgbClr val="9FFFB8"/>
    <a:srgbClr val="FF8000"/>
    <a:srgbClr val="0066FF"/>
    <a:srgbClr val="FF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13" autoAdjust="0"/>
    <p:restoredTop sz="50000" autoAdjust="0"/>
  </p:normalViewPr>
  <p:slideViewPr>
    <p:cSldViewPr>
      <p:cViewPr>
        <p:scale>
          <a:sx n="85" d="100"/>
          <a:sy n="85" d="100"/>
        </p:scale>
        <p:origin x="98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5" d="100"/>
        <a:sy n="145"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B5B898-005C-4D47-8E02-B9448D19B93D}" type="datetimeFigureOut">
              <a:rPr lang="en-US" smtClean="0"/>
              <a:t>4/4/16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DDDFDC-F0FE-CF48-B0D3-15934C24B323}" type="slidenum">
              <a:rPr lang="en-US" smtClean="0"/>
              <a:t>‹#›</a:t>
            </a:fld>
            <a:endParaRPr lang="en-US"/>
          </a:p>
        </p:txBody>
      </p:sp>
    </p:spTree>
    <p:extLst>
      <p:ext uri="{BB962C8B-B14F-4D97-AF65-F5344CB8AC3E}">
        <p14:creationId xmlns:p14="http://schemas.microsoft.com/office/powerpoint/2010/main" val="25035056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3491" name="Rectangle 3"/>
          <p:cNvSpPr>
            <a:spLocks noGrp="1" noChangeArrowheads="1"/>
          </p:cNvSpPr>
          <p:nvPr>
            <p:ph type="dt" idx="1"/>
          </p:nvPr>
        </p:nvSpPr>
        <p:spPr bwMode="auto">
          <a:xfrm>
            <a:off x="3886200" y="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349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494" name="Rectangle 6"/>
          <p:cNvSpPr>
            <a:spLocks noGrp="1" noChangeArrowheads="1"/>
          </p:cNvSpPr>
          <p:nvPr>
            <p:ph type="ftr" sz="quarter" idx="4"/>
          </p:nvPr>
        </p:nvSpPr>
        <p:spPr bwMode="auto">
          <a:xfrm>
            <a:off x="0" y="868680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349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993D4A3-FA5B-984D-880F-EDB2AF64B63F}" type="slidenum">
              <a:rPr lang="en-US"/>
              <a:pPr/>
              <a:t>‹#›</a:t>
            </a:fld>
            <a:endParaRPr lang="en-US"/>
          </a:p>
        </p:txBody>
      </p:sp>
    </p:spTree>
    <p:extLst>
      <p:ext uri="{BB962C8B-B14F-4D97-AF65-F5344CB8AC3E}">
        <p14:creationId xmlns:p14="http://schemas.microsoft.com/office/powerpoint/2010/main" val="2607898351"/>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ＭＳ Ｐゴシック" charset="0"/>
        <a:cs typeface="+mn-cs"/>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9DE731B-C920-E54A-902A-8A09C3D3EC6F}" type="slidenum">
              <a:rPr lang="en-US"/>
              <a:pPr/>
              <a:t>‹#›</a:t>
            </a:fld>
            <a:endParaRPr lang="en-US"/>
          </a:p>
        </p:txBody>
      </p:sp>
    </p:spTree>
    <p:extLst>
      <p:ext uri="{BB962C8B-B14F-4D97-AF65-F5344CB8AC3E}">
        <p14:creationId xmlns:p14="http://schemas.microsoft.com/office/powerpoint/2010/main" val="1335223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E72A03-EB12-EF4E-863F-3033767196BA}" type="slidenum">
              <a:rPr lang="en-US"/>
              <a:pPr/>
              <a:t>‹#›</a:t>
            </a:fld>
            <a:endParaRPr lang="en-US"/>
          </a:p>
        </p:txBody>
      </p:sp>
    </p:spTree>
    <p:extLst>
      <p:ext uri="{BB962C8B-B14F-4D97-AF65-F5344CB8AC3E}">
        <p14:creationId xmlns:p14="http://schemas.microsoft.com/office/powerpoint/2010/main" val="1098460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0CF286-6E4B-8240-9ACF-C962C1B33AB2}" type="slidenum">
              <a:rPr lang="en-US"/>
              <a:pPr/>
              <a:t>‹#›</a:t>
            </a:fld>
            <a:endParaRPr lang="en-US"/>
          </a:p>
        </p:txBody>
      </p:sp>
    </p:spTree>
    <p:extLst>
      <p:ext uri="{BB962C8B-B14F-4D97-AF65-F5344CB8AC3E}">
        <p14:creationId xmlns:p14="http://schemas.microsoft.com/office/powerpoint/2010/main" val="1529228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06CBBEA-26C9-2B4B-AABC-C87C8507D17C}" type="slidenum">
              <a:rPr lang="en-US"/>
              <a:pPr/>
              <a:t>‹#›</a:t>
            </a:fld>
            <a:endParaRPr lang="en-US"/>
          </a:p>
        </p:txBody>
      </p:sp>
    </p:spTree>
    <p:extLst>
      <p:ext uri="{BB962C8B-B14F-4D97-AF65-F5344CB8AC3E}">
        <p14:creationId xmlns:p14="http://schemas.microsoft.com/office/powerpoint/2010/main" val="3220754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6684451-5CCE-A249-BC09-034708EAEDD0}" type="slidenum">
              <a:rPr lang="en-US"/>
              <a:pPr/>
              <a:t>‹#›</a:t>
            </a:fld>
            <a:endParaRPr lang="en-US"/>
          </a:p>
        </p:txBody>
      </p:sp>
    </p:spTree>
    <p:extLst>
      <p:ext uri="{BB962C8B-B14F-4D97-AF65-F5344CB8AC3E}">
        <p14:creationId xmlns:p14="http://schemas.microsoft.com/office/powerpoint/2010/main" val="3057293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AB731A8-D2AA-4C49-B749-6A62528463DE}" type="slidenum">
              <a:rPr lang="en-US"/>
              <a:pPr/>
              <a:t>‹#›</a:t>
            </a:fld>
            <a:endParaRPr lang="en-US"/>
          </a:p>
        </p:txBody>
      </p:sp>
    </p:spTree>
    <p:extLst>
      <p:ext uri="{BB962C8B-B14F-4D97-AF65-F5344CB8AC3E}">
        <p14:creationId xmlns:p14="http://schemas.microsoft.com/office/powerpoint/2010/main" val="225493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EC88545-0D5F-3A48-9A67-D49E8D842611}" type="slidenum">
              <a:rPr lang="en-US"/>
              <a:pPr/>
              <a:t>‹#›</a:t>
            </a:fld>
            <a:endParaRPr lang="en-US"/>
          </a:p>
        </p:txBody>
      </p:sp>
    </p:spTree>
    <p:extLst>
      <p:ext uri="{BB962C8B-B14F-4D97-AF65-F5344CB8AC3E}">
        <p14:creationId xmlns:p14="http://schemas.microsoft.com/office/powerpoint/2010/main" val="345741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A7D05A-4489-C34E-BBE2-A3E0C859BBDF}" type="slidenum">
              <a:rPr lang="en-US"/>
              <a:pPr/>
              <a:t>‹#›</a:t>
            </a:fld>
            <a:endParaRPr lang="en-US"/>
          </a:p>
        </p:txBody>
      </p:sp>
    </p:spTree>
    <p:extLst>
      <p:ext uri="{BB962C8B-B14F-4D97-AF65-F5344CB8AC3E}">
        <p14:creationId xmlns:p14="http://schemas.microsoft.com/office/powerpoint/2010/main" val="2975472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91C0BB7-8041-954E-8B9F-AD64B9B324D3}" type="slidenum">
              <a:rPr lang="en-US"/>
              <a:pPr/>
              <a:t>‹#›</a:t>
            </a:fld>
            <a:endParaRPr lang="en-US"/>
          </a:p>
        </p:txBody>
      </p:sp>
    </p:spTree>
    <p:extLst>
      <p:ext uri="{BB962C8B-B14F-4D97-AF65-F5344CB8AC3E}">
        <p14:creationId xmlns:p14="http://schemas.microsoft.com/office/powerpoint/2010/main" val="1912438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4EBAA18-3AF7-D54F-B44B-C282EE4919E5}" type="slidenum">
              <a:rPr lang="en-US"/>
              <a:pPr/>
              <a:t>‹#›</a:t>
            </a:fld>
            <a:endParaRPr lang="en-US"/>
          </a:p>
        </p:txBody>
      </p:sp>
    </p:spTree>
    <p:extLst>
      <p:ext uri="{BB962C8B-B14F-4D97-AF65-F5344CB8AC3E}">
        <p14:creationId xmlns:p14="http://schemas.microsoft.com/office/powerpoint/2010/main" val="3019715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45EC34B-527D-8D4B-A185-5EAFEFBA8CB9}" type="slidenum">
              <a:rPr lang="en-US"/>
              <a:pPr/>
              <a:t>‹#›</a:t>
            </a:fld>
            <a:endParaRPr lang="en-US"/>
          </a:p>
        </p:txBody>
      </p:sp>
    </p:spTree>
    <p:extLst>
      <p:ext uri="{BB962C8B-B14F-4D97-AF65-F5344CB8AC3E}">
        <p14:creationId xmlns:p14="http://schemas.microsoft.com/office/powerpoint/2010/main" val="4231668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8400"/>
            <a:ext cx="1905000" cy="457200"/>
          </a:xfrm>
        </p:spPr>
        <p:txBody>
          <a:bodyPr/>
          <a:lstStyle>
            <a:lvl1pPr>
              <a:defRPr/>
            </a:lvl1pPr>
          </a:lstStyle>
          <a:p>
            <a:fld id="{1BB10C5B-DF69-0D48-A012-0E30BD1AD6A8}" type="slidenum">
              <a:rPr lang="en-US"/>
              <a:pPr/>
              <a:t>‹#›</a:t>
            </a:fld>
            <a:endParaRPr lang="en-US"/>
          </a:p>
        </p:txBody>
      </p:sp>
    </p:spTree>
    <p:extLst>
      <p:ext uri="{BB962C8B-B14F-4D97-AF65-F5344CB8AC3E}">
        <p14:creationId xmlns:p14="http://schemas.microsoft.com/office/powerpoint/2010/main" val="1249138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0817D31F-404F-854C-85BD-ACB79D5078ED}" type="slidenum">
              <a:rPr lang="en-US"/>
              <a:pPr/>
              <a:t>‹#›</a:t>
            </a:fld>
            <a:endParaRPr lang="en-US"/>
          </a:p>
        </p:txBody>
      </p:sp>
    </p:spTree>
    <p:extLst>
      <p:ext uri="{BB962C8B-B14F-4D97-AF65-F5344CB8AC3E}">
        <p14:creationId xmlns:p14="http://schemas.microsoft.com/office/powerpoint/2010/main" val="8386244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6DD03E0-C212-5B4E-B4CB-4649C72AC24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emf"/><Relationship Id="rId3" Type="http://schemas.openxmlformats.org/officeDocument/2006/relationships/image" Target="../media/image7.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emf"/><Relationship Id="rId3" Type="http://schemas.openxmlformats.org/officeDocument/2006/relationships/image" Target="../media/image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emf"/><Relationship Id="rId5" Type="http://schemas.openxmlformats.org/officeDocument/2006/relationships/oleObject" Target="../embeddings/oleObject1.bin"/><Relationship Id="rId6"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emf"/><Relationship Id="rId3" Type="http://schemas.openxmlformats.org/officeDocument/2006/relationships/image" Target="../media/image1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emf"/><Relationship Id="rId3" Type="http://schemas.openxmlformats.org/officeDocument/2006/relationships/image" Target="../media/image20.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_______</a:t>
            </a:r>
            <a:r>
              <a:rPr lang="en-US" altLang="en-US" sz="1800" i="1" dirty="0" smtClean="0">
                <a:solidFill>
                  <a:srgbClr val="FF3300"/>
                </a:solidFill>
              </a:rPr>
              <a:t>Roland Dunbrack</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439927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ctrTitle"/>
          </p:nvPr>
        </p:nvSpPr>
        <p:spPr>
          <a:xfrm>
            <a:off x="0" y="762000"/>
            <a:ext cx="9144000" cy="1143000"/>
          </a:xfrm>
        </p:spPr>
        <p:txBody>
          <a:bodyPr/>
          <a:lstStyle/>
          <a:p>
            <a:r>
              <a:rPr lang="en-US" sz="4000" dirty="0" smtClean="0">
                <a:latin typeface="Arial"/>
                <a:cs typeface="Arial"/>
              </a:rPr>
              <a:t>NAGLU Challenge</a:t>
            </a:r>
            <a:endParaRPr lang="en-US" sz="4000" dirty="0">
              <a:latin typeface="Arial"/>
              <a:cs typeface="Arial"/>
            </a:endParaRPr>
          </a:p>
        </p:txBody>
      </p:sp>
      <p:pic>
        <p:nvPicPr>
          <p:cNvPr id="2" name="Picture 1" descr="FCCCTempleHealth_Log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4343400"/>
            <a:ext cx="4648200" cy="1660072"/>
          </a:xfrm>
          <a:prstGeom prst="rect">
            <a:avLst/>
          </a:prstGeom>
        </p:spPr>
      </p:pic>
      <p:sp>
        <p:nvSpPr>
          <p:cNvPr id="3" name="TextBox 2"/>
          <p:cNvSpPr txBox="1"/>
          <p:nvPr/>
        </p:nvSpPr>
        <p:spPr>
          <a:xfrm>
            <a:off x="2362200" y="2667000"/>
            <a:ext cx="4191000" cy="1200329"/>
          </a:xfrm>
          <a:prstGeom prst="rect">
            <a:avLst/>
          </a:prstGeom>
          <a:noFill/>
        </p:spPr>
        <p:txBody>
          <a:bodyPr wrap="square" rtlCol="0">
            <a:spAutoFit/>
          </a:bodyPr>
          <a:lstStyle/>
          <a:p>
            <a:pPr algn="ctr"/>
            <a:r>
              <a:rPr lang="en-US" sz="3600" dirty="0" smtClean="0"/>
              <a:t>Qifang Xu</a:t>
            </a:r>
          </a:p>
          <a:p>
            <a:pPr algn="ctr"/>
            <a:r>
              <a:rPr lang="en-US" sz="3600" dirty="0" smtClean="0"/>
              <a:t>Roland Dunbrack</a:t>
            </a:r>
            <a:endParaRPr lang="en-US" sz="3600" dirty="0"/>
          </a:p>
        </p:txBody>
      </p:sp>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684634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smtClean="0"/>
              <a:t>NAGLU Challenge</a:t>
            </a:r>
            <a:endParaRPr lang="en-US"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3</a:t>
            </a:fld>
            <a:endParaRPr lang="en-US" dirty="0"/>
          </a:p>
        </p:txBody>
      </p:sp>
      <p:sp>
        <p:nvSpPr>
          <p:cNvPr id="5" name="TextBox 4"/>
          <p:cNvSpPr txBox="1"/>
          <p:nvPr/>
        </p:nvSpPr>
        <p:spPr>
          <a:xfrm>
            <a:off x="762000" y="1752600"/>
            <a:ext cx="7391400" cy="4524315"/>
          </a:xfrm>
          <a:prstGeom prst="rect">
            <a:avLst/>
          </a:prstGeom>
          <a:noFill/>
        </p:spPr>
        <p:txBody>
          <a:bodyPr wrap="square" rtlCol="0">
            <a:spAutoFit/>
          </a:bodyPr>
          <a:lstStyle/>
          <a:p>
            <a:r>
              <a:rPr lang="en-US" dirty="0" smtClean="0">
                <a:solidFill>
                  <a:srgbClr val="FF0000"/>
                </a:solidFill>
              </a:rPr>
              <a:t>Challenge: predict enzyme activity from 0 to 1</a:t>
            </a:r>
          </a:p>
          <a:p>
            <a:endParaRPr lang="en-US" dirty="0" smtClean="0">
              <a:solidFill>
                <a:srgbClr val="FF0000"/>
              </a:solidFill>
            </a:endParaRPr>
          </a:p>
          <a:p>
            <a:pPr marL="342900" indent="-342900">
              <a:buFont typeface="Arial"/>
              <a:buChar char="•"/>
            </a:pPr>
            <a:r>
              <a:rPr lang="en-US" dirty="0" smtClean="0"/>
              <a:t>Ability to fold</a:t>
            </a:r>
          </a:p>
          <a:p>
            <a:pPr marL="342900" indent="-342900">
              <a:buFont typeface="Arial"/>
              <a:buChar char="•"/>
            </a:pPr>
            <a:r>
              <a:rPr lang="en-US" dirty="0" smtClean="0"/>
              <a:t>Ability to make trimer (if required for activity)</a:t>
            </a:r>
          </a:p>
          <a:p>
            <a:pPr marL="342900" indent="-342900">
              <a:buFont typeface="Arial"/>
              <a:buChar char="•"/>
            </a:pPr>
            <a:r>
              <a:rPr lang="en-US" dirty="0" smtClean="0"/>
              <a:t>Ability to bind substrate</a:t>
            </a:r>
          </a:p>
          <a:p>
            <a:pPr marL="342900" indent="-342900">
              <a:buFont typeface="Arial"/>
              <a:buChar char="•"/>
            </a:pPr>
            <a:r>
              <a:rPr lang="en-US" dirty="0" smtClean="0"/>
              <a:t>Ability to catalyze reaction</a:t>
            </a:r>
          </a:p>
          <a:p>
            <a:pPr marL="342900" indent="-342900">
              <a:buFont typeface="Arial"/>
              <a:buChar char="•"/>
            </a:pPr>
            <a:r>
              <a:rPr lang="en-US" dirty="0" smtClean="0"/>
              <a:t>Ability to release product</a:t>
            </a:r>
          </a:p>
          <a:p>
            <a:pPr marL="342900" indent="-342900">
              <a:buFont typeface="Arial"/>
              <a:buChar char="•"/>
            </a:pPr>
            <a:endParaRPr lang="en-US" dirty="0"/>
          </a:p>
          <a:p>
            <a:pPr marL="342900" indent="-342900">
              <a:buFont typeface="Arial"/>
              <a:buChar char="•"/>
            </a:pPr>
            <a:r>
              <a:rPr lang="en-US" dirty="0" smtClean="0"/>
              <a:t>Assume enzyme activity may correlate with features used in deleterious/neutral  phenotype predictors</a:t>
            </a:r>
          </a:p>
          <a:p>
            <a:pPr marL="342900" indent="-342900">
              <a:buFont typeface="Arial"/>
              <a:buChar char="•"/>
            </a:pPr>
            <a:r>
              <a:rPr lang="en-US" dirty="0" smtClean="0"/>
              <a:t>Alter some predictions? (as noted above)</a:t>
            </a:r>
            <a:endParaRPr lang="en-US" dirty="0"/>
          </a:p>
        </p:txBody>
      </p:sp>
      <p:sp>
        <p:nvSpPr>
          <p:cNvPr id="6"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321813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smtClean="0"/>
              <a:t>Gene-specific classifier</a:t>
            </a:r>
            <a:endParaRPr lang="en-US"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4</a:t>
            </a:fld>
            <a:endParaRPr lang="en-US" dirty="0"/>
          </a:p>
        </p:txBody>
      </p:sp>
      <p:sp>
        <p:nvSpPr>
          <p:cNvPr id="3" name="TextBox 2"/>
          <p:cNvSpPr txBox="1"/>
          <p:nvPr/>
        </p:nvSpPr>
        <p:spPr>
          <a:xfrm>
            <a:off x="457200" y="1828800"/>
            <a:ext cx="8305800" cy="4154983"/>
          </a:xfrm>
          <a:prstGeom prst="rect">
            <a:avLst/>
          </a:prstGeom>
          <a:noFill/>
        </p:spPr>
        <p:txBody>
          <a:bodyPr wrap="square" rtlCol="0">
            <a:spAutoFit/>
          </a:bodyPr>
          <a:lstStyle/>
          <a:p>
            <a:pPr marL="342900" indent="-342900">
              <a:buFont typeface="Arial"/>
              <a:buChar char="•"/>
            </a:pPr>
            <a:r>
              <a:rPr lang="en-US" dirty="0" smtClean="0">
                <a:solidFill>
                  <a:srgbClr val="FF0000"/>
                </a:solidFill>
              </a:rPr>
              <a:t>79 "deleterious" missense mutations</a:t>
            </a:r>
            <a:r>
              <a:rPr lang="en-US" dirty="0" smtClean="0"/>
              <a:t> from Human Gene Mutation Database related to </a:t>
            </a:r>
            <a:r>
              <a:rPr lang="en-US" dirty="0" err="1" smtClean="0"/>
              <a:t>Sanfilippo</a:t>
            </a:r>
            <a:r>
              <a:rPr lang="en-US" dirty="0" smtClean="0"/>
              <a:t> Syndrome B</a:t>
            </a:r>
          </a:p>
          <a:p>
            <a:endParaRPr lang="en-US" dirty="0"/>
          </a:p>
          <a:p>
            <a:pPr marL="342900" indent="-342900">
              <a:buFont typeface="Arial"/>
              <a:buChar char="•"/>
            </a:pPr>
            <a:r>
              <a:rPr lang="en-US" dirty="0" smtClean="0">
                <a:solidFill>
                  <a:srgbClr val="FF0000"/>
                </a:solidFill>
              </a:rPr>
              <a:t>80 "neutral" sequence differences </a:t>
            </a:r>
            <a:r>
              <a:rPr lang="en-US" dirty="0" smtClean="0"/>
              <a:t>between human protein and primate sequences down to 80% sequence identity</a:t>
            </a:r>
          </a:p>
          <a:p>
            <a:pPr marL="914400" lvl="1" indent="-457200">
              <a:buFont typeface="Arial"/>
              <a:buChar char="•"/>
            </a:pPr>
            <a:r>
              <a:rPr lang="en-US" dirty="0" smtClean="0"/>
              <a:t>No sequence differences ±2 </a:t>
            </a:r>
            <a:r>
              <a:rPr lang="en-US" dirty="0" err="1" smtClean="0"/>
              <a:t>aa</a:t>
            </a:r>
            <a:endParaRPr lang="en-US" dirty="0" smtClean="0"/>
          </a:p>
          <a:p>
            <a:pPr marL="914400" lvl="1" indent="-457200">
              <a:buFont typeface="Arial"/>
              <a:buChar char="•"/>
            </a:pPr>
            <a:r>
              <a:rPr lang="en-US" dirty="0" smtClean="0"/>
              <a:t>No gaps ± 3 </a:t>
            </a:r>
            <a:r>
              <a:rPr lang="en-US" dirty="0" err="1" smtClean="0"/>
              <a:t>aa</a:t>
            </a:r>
            <a:endParaRPr lang="en-US" dirty="0" smtClean="0"/>
          </a:p>
          <a:p>
            <a:pPr marL="914400" lvl="1" indent="-457200">
              <a:buFont typeface="Arial"/>
              <a:buChar char="•"/>
            </a:pPr>
            <a:r>
              <a:rPr lang="en-US" dirty="0" smtClean="0"/>
              <a:t>Could be improved if we modeled primate structures and chose only mutations not in contact with other mutations</a:t>
            </a:r>
            <a:endParaRPr lang="en-US" dirty="0"/>
          </a:p>
        </p:txBody>
      </p:sp>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smtClean="0"/>
              <a:t>Primate Sequence Differences</a:t>
            </a:r>
            <a:endParaRPr lang="en-US"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5</a:t>
            </a:fld>
            <a:endParaRPr lang="en-US" dirty="0"/>
          </a:p>
        </p:txBody>
      </p:sp>
      <p:pic>
        <p:nvPicPr>
          <p:cNvPr id="5" name="Picture 4" descr="Figure_1.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133600"/>
            <a:ext cx="4745790" cy="3762521"/>
          </a:xfrm>
          <a:prstGeom prst="rect">
            <a:avLst/>
          </a:prstGeom>
        </p:spPr>
      </p:pic>
      <p:sp>
        <p:nvSpPr>
          <p:cNvPr id="6" name="TextBox 5"/>
          <p:cNvSpPr txBox="1"/>
          <p:nvPr/>
        </p:nvSpPr>
        <p:spPr>
          <a:xfrm>
            <a:off x="381000" y="3657600"/>
            <a:ext cx="784726" cy="369332"/>
          </a:xfrm>
          <a:prstGeom prst="rect">
            <a:avLst/>
          </a:prstGeom>
          <a:noFill/>
        </p:spPr>
        <p:txBody>
          <a:bodyPr wrap="square" rtlCol="0">
            <a:spAutoFit/>
          </a:bodyPr>
          <a:lstStyle/>
          <a:p>
            <a:r>
              <a:rPr lang="en-US" dirty="0" smtClean="0"/>
              <a:t>WT</a:t>
            </a:r>
            <a:endParaRPr lang="en-US" dirty="0"/>
          </a:p>
        </p:txBody>
      </p:sp>
      <p:sp>
        <p:nvSpPr>
          <p:cNvPr id="7" name="TextBox 6"/>
          <p:cNvSpPr txBox="1"/>
          <p:nvPr/>
        </p:nvSpPr>
        <p:spPr>
          <a:xfrm>
            <a:off x="2590800" y="5867400"/>
            <a:ext cx="1320800" cy="369332"/>
          </a:xfrm>
          <a:prstGeom prst="rect">
            <a:avLst/>
          </a:prstGeom>
          <a:noFill/>
        </p:spPr>
        <p:txBody>
          <a:bodyPr wrap="square" rtlCol="0">
            <a:spAutoFit/>
          </a:bodyPr>
          <a:lstStyle/>
          <a:p>
            <a:r>
              <a:rPr lang="en-US" dirty="0" smtClean="0"/>
              <a:t>Mutant</a:t>
            </a:r>
            <a:endParaRPr lang="en-US" dirty="0"/>
          </a:p>
        </p:txBody>
      </p:sp>
      <p:sp>
        <p:nvSpPr>
          <p:cNvPr id="8" name="TextBox 7"/>
          <p:cNvSpPr txBox="1"/>
          <p:nvPr/>
        </p:nvSpPr>
        <p:spPr>
          <a:xfrm>
            <a:off x="6248400" y="1905000"/>
            <a:ext cx="2146300" cy="4093428"/>
          </a:xfrm>
          <a:prstGeom prst="rect">
            <a:avLst/>
          </a:prstGeom>
          <a:noFill/>
        </p:spPr>
        <p:txBody>
          <a:bodyPr wrap="square" rtlCol="0">
            <a:spAutoFit/>
          </a:bodyPr>
          <a:lstStyle/>
          <a:p>
            <a:r>
              <a:rPr lang="en-US" sz="2000" dirty="0" smtClean="0"/>
              <a:t>Comparison of </a:t>
            </a:r>
            <a:r>
              <a:rPr lang="en-US" sz="2000" b="1" dirty="0" smtClean="0">
                <a:solidFill>
                  <a:srgbClr val="0000FF"/>
                </a:solidFill>
              </a:rPr>
              <a:t>primate mutations </a:t>
            </a:r>
            <a:r>
              <a:rPr lang="en-US" sz="2000" dirty="0" smtClean="0"/>
              <a:t>and </a:t>
            </a:r>
            <a:r>
              <a:rPr lang="en-US" sz="2000" b="1" dirty="0" err="1" smtClean="0">
                <a:solidFill>
                  <a:srgbClr val="FF6600"/>
                </a:solidFill>
              </a:rPr>
              <a:t>SwissVar</a:t>
            </a:r>
            <a:r>
              <a:rPr lang="en-US" sz="2000" b="1" dirty="0" smtClean="0">
                <a:solidFill>
                  <a:srgbClr val="FF6600"/>
                </a:solidFill>
              </a:rPr>
              <a:t> polymorphisms</a:t>
            </a:r>
          </a:p>
          <a:p>
            <a:endParaRPr lang="en-US" sz="2000" dirty="0"/>
          </a:p>
          <a:p>
            <a:r>
              <a:rPr lang="en-US" sz="2000" b="1" dirty="0" smtClean="0">
                <a:solidFill>
                  <a:srgbClr val="0000FF"/>
                </a:solidFill>
              </a:rPr>
              <a:t>Primate mutations </a:t>
            </a:r>
            <a:r>
              <a:rPr lang="en-US" sz="2000" dirty="0" smtClean="0"/>
              <a:t>appear to be closer to what’s expected on biophysical grounds.</a:t>
            </a:r>
            <a:endParaRPr lang="en-US" sz="2000" dirty="0"/>
          </a:p>
        </p:txBody>
      </p:sp>
      <p:sp>
        <p:nvSpPr>
          <p:cNvPr id="9"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424"/>
            <a:ext cx="7772400" cy="1143000"/>
          </a:xfrm>
        </p:spPr>
        <p:txBody>
          <a:bodyPr>
            <a:noAutofit/>
          </a:bodyPr>
          <a:lstStyle/>
          <a:p>
            <a:r>
              <a:rPr lang="en-US" sz="2800" dirty="0" smtClean="0">
                <a:solidFill>
                  <a:srgbClr val="0000FF"/>
                </a:solidFill>
              </a:rPr>
              <a:t>Train on Balanced Data </a:t>
            </a:r>
            <a:br>
              <a:rPr lang="en-US" sz="2800" dirty="0" smtClean="0">
                <a:solidFill>
                  <a:srgbClr val="0000FF"/>
                </a:solidFill>
              </a:rPr>
            </a:br>
            <a:r>
              <a:rPr lang="en-US" sz="2800" dirty="0" smtClean="0">
                <a:solidFill>
                  <a:srgbClr val="0000FF"/>
                </a:solidFill>
              </a:rPr>
              <a:t>Test with Balanced Measures</a:t>
            </a:r>
            <a:endParaRPr lang="en-US" sz="2800" dirty="0">
              <a:solidFill>
                <a:srgbClr val="0000FF"/>
              </a:solidFill>
            </a:endParaRPr>
          </a:p>
        </p:txBody>
      </p:sp>
      <p:pic>
        <p:nvPicPr>
          <p:cNvPr id="4" name="Picture 3" descr="Figure_4.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914400"/>
            <a:ext cx="7311189" cy="5483392"/>
          </a:xfrm>
          <a:prstGeom prst="rect">
            <a:avLst/>
          </a:prstGeom>
        </p:spPr>
      </p:pic>
      <p:sp>
        <p:nvSpPr>
          <p:cNvPr id="5" name="TextBox 4"/>
          <p:cNvSpPr txBox="1"/>
          <p:nvPr/>
        </p:nvSpPr>
        <p:spPr>
          <a:xfrm>
            <a:off x="7660105" y="1515394"/>
            <a:ext cx="1483895" cy="369332"/>
          </a:xfrm>
          <a:prstGeom prst="rect">
            <a:avLst/>
          </a:prstGeom>
          <a:noFill/>
        </p:spPr>
        <p:txBody>
          <a:bodyPr wrap="square" rtlCol="0">
            <a:spAutoFit/>
          </a:bodyPr>
          <a:lstStyle/>
          <a:p>
            <a:r>
              <a:rPr lang="en-US" dirty="0" smtClean="0"/>
              <a:t>Train on 50%</a:t>
            </a:r>
            <a:endParaRPr lang="en-US" dirty="0"/>
          </a:p>
        </p:txBody>
      </p:sp>
      <p:sp>
        <p:nvSpPr>
          <p:cNvPr id="6" name="TextBox 5"/>
          <p:cNvSpPr txBox="1"/>
          <p:nvPr/>
        </p:nvSpPr>
        <p:spPr>
          <a:xfrm>
            <a:off x="7581900" y="4525962"/>
            <a:ext cx="1562100" cy="1323439"/>
          </a:xfrm>
          <a:prstGeom prst="rect">
            <a:avLst/>
          </a:prstGeom>
          <a:noFill/>
        </p:spPr>
        <p:txBody>
          <a:bodyPr wrap="square" rtlCol="0">
            <a:spAutoFit/>
          </a:bodyPr>
          <a:lstStyle/>
          <a:p>
            <a:r>
              <a:rPr lang="en-US" sz="2000" dirty="0" smtClean="0">
                <a:solidFill>
                  <a:srgbClr val="0000FF"/>
                </a:solidFill>
              </a:rPr>
              <a:t>Wei and Dunbrack</a:t>
            </a:r>
          </a:p>
          <a:p>
            <a:r>
              <a:rPr lang="en-US" sz="2000" i="1" dirty="0" smtClean="0">
                <a:solidFill>
                  <a:srgbClr val="0000FF"/>
                </a:solidFill>
              </a:rPr>
              <a:t>PLOS ONE, </a:t>
            </a:r>
            <a:r>
              <a:rPr lang="en-US" sz="2000" dirty="0" smtClean="0">
                <a:solidFill>
                  <a:srgbClr val="0000FF"/>
                </a:solidFill>
              </a:rPr>
              <a:t>2013</a:t>
            </a:r>
            <a:endParaRPr lang="en-US" sz="2000" dirty="0">
              <a:solidFill>
                <a:srgbClr val="0000FF"/>
              </a:solidFill>
            </a:endParaRPr>
          </a:p>
        </p:txBody>
      </p:sp>
      <p:sp>
        <p:nvSpPr>
          <p:cNvPr id="3" name="TextBox 2"/>
          <p:cNvSpPr txBox="1"/>
          <p:nvPr/>
        </p:nvSpPr>
        <p:spPr>
          <a:xfrm>
            <a:off x="6934200" y="1096962"/>
            <a:ext cx="1092200" cy="400110"/>
          </a:xfrm>
          <a:prstGeom prst="rect">
            <a:avLst/>
          </a:prstGeom>
          <a:noFill/>
        </p:spPr>
        <p:txBody>
          <a:bodyPr wrap="square" rtlCol="0">
            <a:spAutoFit/>
          </a:bodyPr>
          <a:lstStyle/>
          <a:p>
            <a:r>
              <a:rPr lang="en-US" sz="2000" dirty="0" smtClean="0">
                <a:solidFill>
                  <a:srgbClr val="FF0000"/>
                </a:solidFill>
              </a:rPr>
              <a:t>BACC</a:t>
            </a:r>
            <a:endParaRPr lang="en-US" sz="2000" dirty="0">
              <a:solidFill>
                <a:srgbClr val="FF0000"/>
              </a:solidFill>
            </a:endParaRPr>
          </a:p>
        </p:txBody>
      </p:sp>
      <p:sp>
        <p:nvSpPr>
          <p:cNvPr id="8" name="TextBox 7"/>
          <p:cNvSpPr txBox="1"/>
          <p:nvPr/>
        </p:nvSpPr>
        <p:spPr>
          <a:xfrm>
            <a:off x="0" y="3840162"/>
            <a:ext cx="1092200" cy="400110"/>
          </a:xfrm>
          <a:prstGeom prst="rect">
            <a:avLst/>
          </a:prstGeom>
          <a:noFill/>
        </p:spPr>
        <p:txBody>
          <a:bodyPr wrap="square" rtlCol="0">
            <a:spAutoFit/>
          </a:bodyPr>
          <a:lstStyle/>
          <a:p>
            <a:r>
              <a:rPr lang="en-US" sz="2000" dirty="0" smtClean="0">
                <a:solidFill>
                  <a:srgbClr val="FF0000"/>
                </a:solidFill>
              </a:rPr>
              <a:t>MCC</a:t>
            </a:r>
            <a:endParaRPr lang="en-US" sz="2000" dirty="0">
              <a:solidFill>
                <a:srgbClr val="FF0000"/>
              </a:solidFill>
            </a:endParaRPr>
          </a:p>
        </p:txBody>
      </p:sp>
      <p:sp>
        <p:nvSpPr>
          <p:cNvPr id="9" name="TextBox 8"/>
          <p:cNvSpPr txBox="1"/>
          <p:nvPr/>
        </p:nvSpPr>
        <p:spPr>
          <a:xfrm>
            <a:off x="6934200" y="3840162"/>
            <a:ext cx="1092200" cy="400110"/>
          </a:xfrm>
          <a:prstGeom prst="rect">
            <a:avLst/>
          </a:prstGeom>
          <a:noFill/>
        </p:spPr>
        <p:txBody>
          <a:bodyPr wrap="square" rtlCol="0">
            <a:spAutoFit/>
          </a:bodyPr>
          <a:lstStyle/>
          <a:p>
            <a:r>
              <a:rPr lang="en-US" sz="2000" dirty="0" smtClean="0">
                <a:solidFill>
                  <a:srgbClr val="FF0000"/>
                </a:solidFill>
              </a:rPr>
              <a:t>AUC</a:t>
            </a:r>
            <a:endParaRPr lang="en-US" sz="2000" dirty="0">
              <a:solidFill>
                <a:srgbClr val="FF0000"/>
              </a:solidFill>
            </a:endParaRPr>
          </a:p>
        </p:txBody>
      </p:sp>
      <p:sp>
        <p:nvSpPr>
          <p:cNvPr id="10" name="TextBox 9"/>
          <p:cNvSpPr txBox="1"/>
          <p:nvPr/>
        </p:nvSpPr>
        <p:spPr>
          <a:xfrm>
            <a:off x="12700" y="944562"/>
            <a:ext cx="1092200" cy="400110"/>
          </a:xfrm>
          <a:prstGeom prst="rect">
            <a:avLst/>
          </a:prstGeom>
          <a:noFill/>
        </p:spPr>
        <p:txBody>
          <a:bodyPr wrap="square" rtlCol="0">
            <a:spAutoFit/>
          </a:bodyPr>
          <a:lstStyle/>
          <a:p>
            <a:r>
              <a:rPr lang="en-US" sz="2000" dirty="0" smtClean="0">
                <a:solidFill>
                  <a:srgbClr val="FF0000"/>
                </a:solidFill>
              </a:rPr>
              <a:t>ACC</a:t>
            </a:r>
            <a:endParaRPr lang="en-US" sz="2000" dirty="0">
              <a:solidFill>
                <a:srgbClr val="FF0000"/>
              </a:solidFill>
            </a:endParaRPr>
          </a:p>
        </p:txBody>
      </p:sp>
      <p:sp>
        <p:nvSpPr>
          <p:cNvPr id="14" name="Left Arrow 13"/>
          <p:cNvSpPr/>
          <p:nvPr/>
        </p:nvSpPr>
        <p:spPr>
          <a:xfrm>
            <a:off x="7010400" y="1554162"/>
            <a:ext cx="609600" cy="304800"/>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2"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22246989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smtClean="0"/>
              <a:t>SVM Features</a:t>
            </a:r>
            <a:endParaRPr lang="en-US"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7</a:t>
            </a:fld>
            <a:endParaRPr lang="en-US" dirty="0"/>
          </a:p>
        </p:txBody>
      </p:sp>
      <p:sp>
        <p:nvSpPr>
          <p:cNvPr id="3" name="TextBox 2"/>
          <p:cNvSpPr txBox="1"/>
          <p:nvPr/>
        </p:nvSpPr>
        <p:spPr>
          <a:xfrm>
            <a:off x="685800" y="990600"/>
            <a:ext cx="7924800" cy="5632310"/>
          </a:xfrm>
          <a:prstGeom prst="rect">
            <a:avLst/>
          </a:prstGeom>
          <a:noFill/>
        </p:spPr>
        <p:txBody>
          <a:bodyPr wrap="square" rtlCol="0">
            <a:spAutoFit/>
          </a:bodyPr>
          <a:lstStyle/>
          <a:p>
            <a:r>
              <a:rPr lang="en-US" dirty="0" smtClean="0">
                <a:solidFill>
                  <a:srgbClr val="FF0000"/>
                </a:solidFill>
              </a:rPr>
              <a:t>Scores from general predictors</a:t>
            </a:r>
          </a:p>
          <a:p>
            <a:pPr marL="342900" indent="-342900">
              <a:buFont typeface="Arial"/>
              <a:buChar char="•"/>
            </a:pPr>
            <a:r>
              <a:rPr lang="en-US" dirty="0" smtClean="0"/>
              <a:t>Polyphen2</a:t>
            </a:r>
          </a:p>
          <a:p>
            <a:pPr marL="342900" indent="-342900">
              <a:buFont typeface="Arial"/>
              <a:buChar char="•"/>
            </a:pPr>
            <a:r>
              <a:rPr lang="en-US" dirty="0" err="1" smtClean="0"/>
              <a:t>Provean</a:t>
            </a:r>
            <a:endParaRPr lang="en-US" dirty="0" smtClean="0"/>
          </a:p>
          <a:p>
            <a:pPr marL="342900" indent="-342900">
              <a:buFont typeface="Arial"/>
              <a:buChar char="•"/>
            </a:pPr>
            <a:r>
              <a:rPr lang="en-US" dirty="0" smtClean="0"/>
              <a:t>SIFT</a:t>
            </a:r>
          </a:p>
          <a:p>
            <a:pPr marL="342900" indent="-342900">
              <a:buFont typeface="Arial"/>
              <a:buChar char="•"/>
            </a:pPr>
            <a:r>
              <a:rPr lang="en-US" dirty="0" smtClean="0"/>
              <a:t>SVM-BA (Wei and Dunbrack, </a:t>
            </a:r>
            <a:r>
              <a:rPr lang="en-US" i="1" dirty="0" smtClean="0"/>
              <a:t>Proteins</a:t>
            </a:r>
            <a:r>
              <a:rPr lang="en-US" dirty="0" smtClean="0"/>
              <a:t> 2013)</a:t>
            </a:r>
          </a:p>
          <a:p>
            <a:pPr marL="342900" indent="-342900">
              <a:buFont typeface="Arial"/>
              <a:buChar char="•"/>
            </a:pPr>
            <a:endParaRPr lang="en-US" dirty="0"/>
          </a:p>
          <a:p>
            <a:r>
              <a:rPr lang="en-US" dirty="0" smtClean="0">
                <a:solidFill>
                  <a:srgbClr val="FF0000"/>
                </a:solidFill>
              </a:rPr>
              <a:t>Features of SVM-BA</a:t>
            </a:r>
          </a:p>
          <a:p>
            <a:pPr marL="342900" indent="-342900">
              <a:buFont typeface="Arial"/>
              <a:buChar char="•"/>
            </a:pPr>
            <a:r>
              <a:rPr lang="en-US" dirty="0" smtClean="0"/>
              <a:t>PSSM difference (</a:t>
            </a:r>
            <a:r>
              <a:rPr lang="en-US" dirty="0" err="1" smtClean="0"/>
              <a:t>Mut</a:t>
            </a:r>
            <a:r>
              <a:rPr lang="en-US" dirty="0" smtClean="0"/>
              <a:t>-WT)</a:t>
            </a:r>
          </a:p>
          <a:p>
            <a:pPr marL="342900" indent="-342900">
              <a:buFont typeface="Arial"/>
              <a:buChar char="•"/>
            </a:pPr>
            <a:r>
              <a:rPr lang="en-US" dirty="0" smtClean="0"/>
              <a:t>AL2CO</a:t>
            </a:r>
          </a:p>
          <a:p>
            <a:pPr marL="342900" indent="-342900">
              <a:buFont typeface="Arial"/>
              <a:buChar char="•"/>
            </a:pPr>
            <a:r>
              <a:rPr lang="en-US" dirty="0" err="1" smtClean="0"/>
              <a:t>rASA</a:t>
            </a:r>
            <a:r>
              <a:rPr lang="en-US" dirty="0" smtClean="0"/>
              <a:t> of WT residue in protein monomer</a:t>
            </a:r>
          </a:p>
          <a:p>
            <a:pPr marL="342900" indent="-342900">
              <a:buFont typeface="Arial"/>
              <a:buChar char="•"/>
            </a:pPr>
            <a:r>
              <a:rPr lang="en-US" dirty="0" err="1" smtClean="0"/>
              <a:t>rASA</a:t>
            </a:r>
            <a:r>
              <a:rPr lang="en-US" dirty="0" smtClean="0"/>
              <a:t> of WT residue in biological assembly</a:t>
            </a:r>
          </a:p>
          <a:p>
            <a:pPr marL="342900" indent="-342900">
              <a:buFont typeface="Arial"/>
              <a:buChar char="•"/>
            </a:pPr>
            <a:r>
              <a:rPr lang="en-US" dirty="0" smtClean="0"/>
              <a:t>Change in side-chain volume</a:t>
            </a:r>
          </a:p>
          <a:p>
            <a:pPr marL="342900" indent="-342900">
              <a:buFont typeface="Arial"/>
              <a:buChar char="•"/>
            </a:pPr>
            <a:r>
              <a:rPr lang="en-US" dirty="0" smtClean="0"/>
              <a:t>Change in hydrophobicity</a:t>
            </a:r>
          </a:p>
          <a:p>
            <a:endParaRPr lang="en-US" dirty="0">
              <a:solidFill>
                <a:srgbClr val="FF0000"/>
              </a:solidFill>
            </a:endParaRPr>
          </a:p>
          <a:p>
            <a:r>
              <a:rPr lang="en-US" dirty="0" smtClean="0">
                <a:solidFill>
                  <a:srgbClr val="FF0000"/>
                </a:solidFill>
              </a:rPr>
              <a:t>FoldX score difference</a:t>
            </a:r>
            <a:endParaRPr lang="en-US" dirty="0">
              <a:solidFill>
                <a:srgbClr val="FF0000"/>
              </a:solidFill>
            </a:endParaRPr>
          </a:p>
        </p:txBody>
      </p:sp>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685800"/>
          </a:xfrm>
        </p:spPr>
        <p:txBody>
          <a:bodyPr/>
          <a:lstStyle/>
          <a:p>
            <a:r>
              <a:rPr lang="en-US" dirty="0" smtClean="0"/>
              <a:t>Structure of trimer</a:t>
            </a:r>
            <a:endParaRPr lang="en-US"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8</a:t>
            </a:fld>
            <a:endParaRPr lang="en-US" dirty="0"/>
          </a:p>
        </p:txBody>
      </p:sp>
      <p:sp>
        <p:nvSpPr>
          <p:cNvPr id="3" name="TextBox 2"/>
          <p:cNvSpPr txBox="1"/>
          <p:nvPr/>
        </p:nvSpPr>
        <p:spPr>
          <a:xfrm>
            <a:off x="533400" y="5410200"/>
            <a:ext cx="8305800" cy="1015663"/>
          </a:xfrm>
          <a:prstGeom prst="rect">
            <a:avLst/>
          </a:prstGeom>
          <a:noFill/>
        </p:spPr>
        <p:txBody>
          <a:bodyPr wrap="square" rtlCol="0">
            <a:spAutoFit/>
          </a:bodyPr>
          <a:lstStyle/>
          <a:p>
            <a:pPr marL="342900" indent="-342900">
              <a:buFont typeface="Arial"/>
              <a:buChar char="•"/>
            </a:pPr>
            <a:r>
              <a:rPr lang="en-US" sz="2000" dirty="0" smtClean="0"/>
              <a:t>Structure from patent US08775146B2 (2</a:t>
            </a:r>
            <a:r>
              <a:rPr lang="en-US" sz="2000" baseline="30000" dirty="0" smtClean="0"/>
              <a:t>nd</a:t>
            </a:r>
            <a:r>
              <a:rPr lang="en-US" sz="2000" dirty="0" smtClean="0"/>
              <a:t> trimer, higher resolution);</a:t>
            </a:r>
          </a:p>
          <a:p>
            <a:pPr marL="342900" indent="-342900">
              <a:buFont typeface="Arial"/>
              <a:buChar char="•"/>
            </a:pPr>
            <a:r>
              <a:rPr lang="en-US" sz="2000" dirty="0"/>
              <a:t>N</a:t>
            </a:r>
            <a:r>
              <a:rPr lang="en-US" sz="2000" dirty="0" smtClean="0"/>
              <a:t>ow in PDB: 4XWH (Feb 2, 2016)</a:t>
            </a:r>
          </a:p>
          <a:p>
            <a:pPr marL="342900" indent="-342900">
              <a:buFont typeface="Arial"/>
              <a:buChar char="•"/>
            </a:pPr>
            <a:r>
              <a:rPr lang="en-US" sz="2000" dirty="0" smtClean="0"/>
              <a:t>Trimer not in NAGLU structures from other species</a:t>
            </a:r>
            <a:endParaRPr lang="en-US" sz="2000" dirty="0"/>
          </a:p>
        </p:txBody>
      </p:sp>
      <p:pic>
        <p:nvPicPr>
          <p:cNvPr id="5" name="Picture 4" descr="naglu 4xwh trimer.png"/>
          <p:cNvPicPr>
            <a:picLocks noChangeAspect="1"/>
          </p:cNvPicPr>
          <p:nvPr/>
        </p:nvPicPr>
        <p:blipFill rotWithShape="1">
          <a:blip r:embed="rId2">
            <a:extLst>
              <a:ext uri="{28A0092B-C50C-407E-A947-70E740481C1C}">
                <a14:useLocalDpi xmlns:a14="http://schemas.microsoft.com/office/drawing/2010/main" val="0"/>
              </a:ext>
            </a:extLst>
          </a:blip>
          <a:srcRect b="7199"/>
          <a:stretch/>
        </p:blipFill>
        <p:spPr>
          <a:xfrm>
            <a:off x="2057400" y="914400"/>
            <a:ext cx="4876800" cy="4525682"/>
          </a:xfrm>
          <a:prstGeom prst="rect">
            <a:avLst/>
          </a:prstGeom>
        </p:spPr>
      </p:pic>
      <p:sp>
        <p:nvSpPr>
          <p:cNvPr id="6"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sz="3600" dirty="0" smtClean="0"/>
              <a:t>Comparing Labeled and </a:t>
            </a:r>
            <a:br>
              <a:rPr lang="en-US" sz="3600" dirty="0" smtClean="0"/>
            </a:br>
            <a:r>
              <a:rPr lang="en-US" sz="3600" dirty="0" smtClean="0"/>
              <a:t>Unlabeled Mutations (VUS)</a:t>
            </a:r>
            <a:endParaRPr lang="en-US" sz="3600"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9</a:t>
            </a:fld>
            <a:endParaRPr lang="en-US" dirty="0"/>
          </a:p>
        </p:txBody>
      </p:sp>
      <p:pic>
        <p:nvPicPr>
          <p:cNvPr id="3" name="Picture 2" descr="NAGLU density foldx Clas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399" y="1371600"/>
            <a:ext cx="4592043" cy="4773168"/>
          </a:xfrm>
          <a:prstGeom prst="rect">
            <a:avLst/>
          </a:prstGeom>
        </p:spPr>
      </p:pic>
      <p:pic>
        <p:nvPicPr>
          <p:cNvPr id="5" name="Picture 4" descr="NAGLU density foldx Label.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5491" y="1524000"/>
            <a:ext cx="4398509" cy="4572000"/>
          </a:xfrm>
          <a:prstGeom prst="rect">
            <a:avLst/>
          </a:prstGeom>
        </p:spPr>
      </p:pic>
      <p:sp>
        <p:nvSpPr>
          <p:cNvPr id="6"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3600" dirty="0" smtClean="0"/>
              <a:t>Biological Assembly Surface Area</a:t>
            </a:r>
            <a:endParaRPr lang="en-US" sz="3600" dirty="0"/>
          </a:p>
        </p:txBody>
      </p:sp>
      <p:sp>
        <p:nvSpPr>
          <p:cNvPr id="3" name="Slide Number Placeholder 2"/>
          <p:cNvSpPr>
            <a:spLocks noGrp="1"/>
          </p:cNvSpPr>
          <p:nvPr>
            <p:ph type="sldNum" sz="quarter" idx="12"/>
          </p:nvPr>
        </p:nvSpPr>
        <p:spPr/>
        <p:txBody>
          <a:bodyPr/>
          <a:lstStyle/>
          <a:p>
            <a:fld id="{6AB731A8-D2AA-4C49-B749-6A62528463DE}" type="slidenum">
              <a:rPr lang="en-US" smtClean="0"/>
              <a:pPr/>
              <a:t>10</a:t>
            </a:fld>
            <a:endParaRPr lang="en-US"/>
          </a:p>
        </p:txBody>
      </p:sp>
      <p:pic>
        <p:nvPicPr>
          <p:cNvPr id="4" name="Picture 3" descr="NAGLU density SA_BA Clas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800"/>
            <a:ext cx="4398509" cy="4572000"/>
          </a:xfrm>
          <a:prstGeom prst="rect">
            <a:avLst/>
          </a:prstGeom>
        </p:spPr>
      </p:pic>
      <p:pic>
        <p:nvPicPr>
          <p:cNvPr id="5" name="Picture 4" descr="NAGLU density SA_BA Label.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600200"/>
            <a:ext cx="4504051" cy="4572000"/>
          </a:xfrm>
          <a:prstGeom prst="rect">
            <a:avLst/>
          </a:prstGeom>
        </p:spPr>
      </p:pic>
      <p:sp>
        <p:nvSpPr>
          <p:cNvPr id="6"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877217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762000"/>
          </a:xfrm>
        </p:spPr>
        <p:txBody>
          <a:bodyPr/>
          <a:lstStyle/>
          <a:p>
            <a:r>
              <a:rPr lang="en-US" dirty="0" smtClean="0"/>
              <a:t>PSSM vs FoldX</a:t>
            </a:r>
            <a:endParaRPr lang="en-US" dirty="0"/>
          </a:p>
        </p:txBody>
      </p:sp>
      <p:sp>
        <p:nvSpPr>
          <p:cNvPr id="3" name="Slide Number Placeholder 2"/>
          <p:cNvSpPr>
            <a:spLocks noGrp="1"/>
          </p:cNvSpPr>
          <p:nvPr>
            <p:ph type="sldNum" sz="quarter" idx="12"/>
          </p:nvPr>
        </p:nvSpPr>
        <p:spPr/>
        <p:txBody>
          <a:bodyPr/>
          <a:lstStyle/>
          <a:p>
            <a:fld id="{6AB731A8-D2AA-4C49-B749-6A62528463DE}" type="slidenum">
              <a:rPr lang="en-US" smtClean="0"/>
              <a:pPr/>
              <a:t>11</a:t>
            </a:fld>
            <a:endParaRPr lang="en-US"/>
          </a:p>
        </p:txBody>
      </p:sp>
      <p:pic>
        <p:nvPicPr>
          <p:cNvPr id="4" name="Picture 3" descr="NAGLU xyplot foldx PSS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676400"/>
            <a:ext cx="6604000" cy="4648200"/>
          </a:xfrm>
          <a:prstGeom prst="rect">
            <a:avLst/>
          </a:prstGeom>
        </p:spPr>
      </p:pic>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2072439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685800"/>
          </a:xfrm>
        </p:spPr>
        <p:txBody>
          <a:bodyPr/>
          <a:lstStyle/>
          <a:p>
            <a:r>
              <a:rPr lang="en-US" sz="3600" dirty="0" smtClean="0"/>
              <a:t>Densities of experimental activity </a:t>
            </a:r>
            <a:br>
              <a:rPr lang="en-US" sz="3600" dirty="0" smtClean="0"/>
            </a:br>
            <a:r>
              <a:rPr lang="en-US" sz="3600" dirty="0" smtClean="0"/>
              <a:t>and predicted activity</a:t>
            </a:r>
            <a:endParaRPr lang="en-US" sz="3600"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12</a:t>
            </a:fld>
            <a:endParaRPr lang="en-US" dirty="0"/>
          </a:p>
        </p:txBody>
      </p:sp>
      <p:pic>
        <p:nvPicPr>
          <p:cNvPr id="3" name="Picture 2" descr="naglu exp density.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524000"/>
            <a:ext cx="4127025" cy="3657600"/>
          </a:xfrm>
          <a:prstGeom prst="rect">
            <a:avLst/>
          </a:prstGeom>
        </p:spPr>
      </p:pic>
      <p:pic>
        <p:nvPicPr>
          <p:cNvPr id="5" name="Picture 4" descr="naglu pred density.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1524000"/>
            <a:ext cx="4127025" cy="3657600"/>
          </a:xfrm>
          <a:prstGeom prst="rect">
            <a:avLst/>
          </a:prstGeom>
        </p:spPr>
      </p:pic>
      <p:sp>
        <p:nvSpPr>
          <p:cNvPr id="6" name="TextBox 5"/>
          <p:cNvSpPr txBox="1"/>
          <p:nvPr/>
        </p:nvSpPr>
        <p:spPr>
          <a:xfrm>
            <a:off x="762000" y="5486400"/>
            <a:ext cx="3505200" cy="461665"/>
          </a:xfrm>
          <a:prstGeom prst="rect">
            <a:avLst/>
          </a:prstGeom>
          <a:noFill/>
        </p:spPr>
        <p:txBody>
          <a:bodyPr wrap="square" rtlCol="0">
            <a:spAutoFit/>
          </a:bodyPr>
          <a:lstStyle/>
          <a:p>
            <a:pPr algn="ctr"/>
            <a:r>
              <a:rPr lang="en-US" dirty="0" smtClean="0">
                <a:solidFill>
                  <a:srgbClr val="FF0000"/>
                </a:solidFill>
              </a:rPr>
              <a:t>Experimental activity</a:t>
            </a:r>
            <a:endParaRPr lang="en-US" dirty="0">
              <a:solidFill>
                <a:srgbClr val="FF0000"/>
              </a:solidFill>
            </a:endParaRPr>
          </a:p>
        </p:txBody>
      </p:sp>
      <p:sp>
        <p:nvSpPr>
          <p:cNvPr id="7" name="TextBox 6"/>
          <p:cNvSpPr txBox="1"/>
          <p:nvPr/>
        </p:nvSpPr>
        <p:spPr>
          <a:xfrm>
            <a:off x="5105400" y="5410200"/>
            <a:ext cx="3505200" cy="461665"/>
          </a:xfrm>
          <a:prstGeom prst="rect">
            <a:avLst/>
          </a:prstGeom>
          <a:noFill/>
        </p:spPr>
        <p:txBody>
          <a:bodyPr wrap="square" rtlCol="0">
            <a:spAutoFit/>
          </a:bodyPr>
          <a:lstStyle/>
          <a:p>
            <a:pPr algn="ctr"/>
            <a:r>
              <a:rPr lang="en-US" dirty="0" smtClean="0">
                <a:solidFill>
                  <a:srgbClr val="FF0000"/>
                </a:solidFill>
              </a:rPr>
              <a:t>Predicted activity</a:t>
            </a:r>
            <a:endParaRPr lang="en-US" dirty="0">
              <a:solidFill>
                <a:srgbClr val="FF0000"/>
              </a:solidFill>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2374772552"/>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2053" name="Equation" r:id="rId5" imgW="114300" imgH="165100" progId="Equation.DSMT4">
                  <p:embed/>
                </p:oleObj>
              </mc:Choice>
              <mc:Fallback>
                <p:oleObj name="Equation" r:id="rId5" imgW="114300" imgH="165100" progId="Equation.DSMT4">
                  <p:embed/>
                  <p:pic>
                    <p:nvPicPr>
                      <p:cNvPr id="0" name=""/>
                      <p:cNvPicPr/>
                      <p:nvPr/>
                    </p:nvPicPr>
                    <p:blipFill>
                      <a:blip r:embed="rId6"/>
                      <a:stretch>
                        <a:fillRect/>
                      </a:stretch>
                    </p:blipFill>
                    <p:spPr>
                      <a:xfrm>
                        <a:off x="4514850" y="3346450"/>
                        <a:ext cx="114300" cy="165100"/>
                      </a:xfrm>
                      <a:prstGeom prst="rect">
                        <a:avLst/>
                      </a:prstGeom>
                    </p:spPr>
                  </p:pic>
                </p:oleObj>
              </mc:Fallback>
            </mc:AlternateContent>
          </a:graphicData>
        </a:graphic>
      </p:graphicFrame>
      <p:sp>
        <p:nvSpPr>
          <p:cNvPr id="9"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smtClean="0"/>
              <a:t>Regressions</a:t>
            </a:r>
            <a:endParaRPr lang="en-US"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13</a:t>
            </a:fld>
            <a:endParaRPr lang="en-US" dirty="0"/>
          </a:p>
        </p:txBody>
      </p:sp>
      <p:pic>
        <p:nvPicPr>
          <p:cNvPr id="3" name="Picture 2" descr="naglu linear regressio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90600"/>
            <a:ext cx="4127025" cy="3657600"/>
          </a:xfrm>
          <a:prstGeom prst="rect">
            <a:avLst/>
          </a:prstGeom>
        </p:spPr>
      </p:pic>
      <p:pic>
        <p:nvPicPr>
          <p:cNvPr id="5" name="Picture 4" descr="naglu smooth regressi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990600"/>
            <a:ext cx="4127025" cy="3657600"/>
          </a:xfrm>
          <a:prstGeom prst="rect">
            <a:avLst/>
          </a:prstGeom>
        </p:spPr>
      </p:pic>
      <p:sp>
        <p:nvSpPr>
          <p:cNvPr id="6" name="TextBox 5"/>
          <p:cNvSpPr txBox="1"/>
          <p:nvPr/>
        </p:nvSpPr>
        <p:spPr>
          <a:xfrm>
            <a:off x="152400" y="4572000"/>
            <a:ext cx="9677400" cy="1815882"/>
          </a:xfrm>
          <a:prstGeom prst="rect">
            <a:avLst/>
          </a:prstGeom>
          <a:noFill/>
        </p:spPr>
        <p:txBody>
          <a:bodyPr wrap="square" rtlCol="0">
            <a:spAutoFit/>
          </a:bodyPr>
          <a:lstStyle/>
          <a:p>
            <a:r>
              <a:rPr lang="en-US" sz="1600" dirty="0" smtClean="0">
                <a:latin typeface="Courier"/>
                <a:cs typeface="Courier"/>
              </a:rPr>
              <a:t>                       </a:t>
            </a:r>
            <a:r>
              <a:rPr lang="en-US" sz="1600" dirty="0">
                <a:solidFill>
                  <a:srgbClr val="FF0000"/>
                </a:solidFill>
                <a:latin typeface="Courier"/>
                <a:cs typeface="Courier"/>
              </a:rPr>
              <a:t>Estimate </a:t>
            </a:r>
            <a:r>
              <a:rPr lang="en-US" sz="1600" dirty="0" smtClean="0">
                <a:solidFill>
                  <a:srgbClr val="FF0000"/>
                </a:solidFill>
                <a:latin typeface="Courier"/>
                <a:cs typeface="Courier"/>
              </a:rPr>
              <a:t>  </a:t>
            </a:r>
            <a:r>
              <a:rPr lang="en-US" sz="1600" dirty="0" err="1" smtClean="0">
                <a:solidFill>
                  <a:srgbClr val="FF0000"/>
                </a:solidFill>
                <a:latin typeface="Courier"/>
                <a:cs typeface="Courier"/>
              </a:rPr>
              <a:t>Std.Error</a:t>
            </a:r>
            <a:r>
              <a:rPr lang="en-US" sz="1600" dirty="0" smtClean="0">
                <a:solidFill>
                  <a:srgbClr val="FF0000"/>
                </a:solidFill>
                <a:latin typeface="Courier"/>
                <a:cs typeface="Courier"/>
              </a:rPr>
              <a:t> t-value  </a:t>
            </a:r>
            <a:r>
              <a:rPr lang="en-US" sz="1600" dirty="0" err="1" smtClean="0">
                <a:solidFill>
                  <a:srgbClr val="FF0000"/>
                </a:solidFill>
                <a:latin typeface="Courier"/>
                <a:cs typeface="Courier"/>
              </a:rPr>
              <a:t>Pr</a:t>
            </a:r>
            <a:r>
              <a:rPr lang="en-US" sz="1600" dirty="0">
                <a:solidFill>
                  <a:srgbClr val="FF0000"/>
                </a:solidFill>
                <a:latin typeface="Courier"/>
                <a:cs typeface="Courier"/>
              </a:rPr>
              <a:t>(&gt;|t|)    </a:t>
            </a:r>
          </a:p>
          <a:p>
            <a:r>
              <a:rPr lang="en-US" sz="1600" dirty="0">
                <a:latin typeface="Courier"/>
                <a:cs typeface="Courier"/>
              </a:rPr>
              <a:t>(Intercept)             0.24011    0.03827   6.275 </a:t>
            </a:r>
            <a:r>
              <a:rPr lang="en-US" sz="1600" dirty="0" smtClean="0">
                <a:latin typeface="Courier"/>
                <a:cs typeface="Courier"/>
              </a:rPr>
              <a:t>  3.11e</a:t>
            </a:r>
            <a:r>
              <a:rPr lang="en-US" sz="1600" dirty="0">
                <a:latin typeface="Courier"/>
                <a:cs typeface="Courier"/>
              </a:rPr>
              <a:t>-</a:t>
            </a:r>
            <a:r>
              <a:rPr lang="en-US" sz="1600" dirty="0" smtClean="0">
                <a:latin typeface="Courier"/>
                <a:cs typeface="Courier"/>
              </a:rPr>
              <a:t>09</a:t>
            </a:r>
            <a:endParaRPr lang="en-US" sz="1600" dirty="0">
              <a:latin typeface="Courier"/>
              <a:cs typeface="Courier"/>
            </a:endParaRPr>
          </a:p>
          <a:p>
            <a:r>
              <a:rPr lang="en-US" sz="1600" dirty="0" smtClean="0">
                <a:latin typeface="Courier"/>
                <a:cs typeface="Courier"/>
              </a:rPr>
              <a:t>Slope                   0.49995    </a:t>
            </a:r>
            <a:r>
              <a:rPr lang="en-US" sz="1600" dirty="0">
                <a:latin typeface="Courier"/>
                <a:cs typeface="Courier"/>
              </a:rPr>
              <a:t>0.07009   7.133 </a:t>
            </a:r>
            <a:r>
              <a:rPr lang="en-US" sz="1600" dirty="0" smtClean="0">
                <a:latin typeface="Courier"/>
                <a:cs typeface="Courier"/>
              </a:rPr>
              <a:t>  3.16e</a:t>
            </a:r>
            <a:r>
              <a:rPr lang="en-US" sz="1600" dirty="0">
                <a:latin typeface="Courier"/>
                <a:cs typeface="Courier"/>
              </a:rPr>
              <a:t>-</a:t>
            </a:r>
            <a:r>
              <a:rPr lang="en-US" sz="1600" dirty="0" smtClean="0">
                <a:latin typeface="Courier"/>
                <a:cs typeface="Courier"/>
              </a:rPr>
              <a:t>11</a:t>
            </a:r>
            <a:endParaRPr lang="en-US" sz="1600" dirty="0">
              <a:latin typeface="Courier"/>
              <a:cs typeface="Courier"/>
            </a:endParaRPr>
          </a:p>
          <a:p>
            <a:endParaRPr lang="en-US" sz="1600" dirty="0">
              <a:latin typeface="Courier"/>
              <a:cs typeface="Courier"/>
            </a:endParaRPr>
          </a:p>
          <a:p>
            <a:r>
              <a:rPr lang="en-US" sz="1600" dirty="0">
                <a:latin typeface="Courier"/>
                <a:cs typeface="Courier"/>
              </a:rPr>
              <a:t>Residual standard error: 0.287 on 161 degrees of freedom</a:t>
            </a:r>
          </a:p>
          <a:p>
            <a:r>
              <a:rPr lang="en-US" sz="1600" dirty="0">
                <a:latin typeface="Courier"/>
                <a:cs typeface="Courier"/>
              </a:rPr>
              <a:t>Multiple R-squared:  0.2401,	Adjusted R-squared:  0.2354 </a:t>
            </a:r>
          </a:p>
          <a:p>
            <a:r>
              <a:rPr lang="en-US" sz="1600" dirty="0">
                <a:latin typeface="Courier"/>
                <a:cs typeface="Courier"/>
              </a:rPr>
              <a:t>F-statistic: 50.88 on 1 and 161 DF,  p-value: 3.159e-</a:t>
            </a:r>
            <a:r>
              <a:rPr lang="en-US" sz="1600" dirty="0" smtClean="0">
                <a:latin typeface="Courier"/>
                <a:cs typeface="Courier"/>
              </a:rPr>
              <a:t>11</a:t>
            </a:r>
            <a:endParaRPr lang="en-US" sz="1600" dirty="0">
              <a:latin typeface="Courier"/>
              <a:cs typeface="Courier"/>
            </a:endParaRPr>
          </a:p>
        </p:txBody>
      </p:sp>
      <p:sp>
        <p:nvSpPr>
          <p:cNvPr id="7"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dirty="0" smtClean="0"/>
              <a:t>Binary Predictor</a:t>
            </a:r>
            <a:endParaRPr lang="en-US"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14</a:t>
            </a:fld>
            <a:endParaRPr lang="en-US" dirty="0"/>
          </a:p>
        </p:txBody>
      </p:sp>
      <p:sp>
        <p:nvSpPr>
          <p:cNvPr id="3" name="TextBox 2"/>
          <p:cNvSpPr txBox="1"/>
          <p:nvPr/>
        </p:nvSpPr>
        <p:spPr>
          <a:xfrm>
            <a:off x="762000" y="1905000"/>
            <a:ext cx="8229600" cy="4093428"/>
          </a:xfrm>
          <a:prstGeom prst="rect">
            <a:avLst/>
          </a:prstGeom>
          <a:noFill/>
        </p:spPr>
        <p:txBody>
          <a:bodyPr wrap="square" rtlCol="0">
            <a:spAutoFit/>
          </a:bodyPr>
          <a:lstStyle/>
          <a:p>
            <a:r>
              <a:rPr lang="en-US" sz="2000" dirty="0" smtClean="0">
                <a:latin typeface="Courier"/>
                <a:cs typeface="Courier"/>
              </a:rPr>
              <a:t>Positives (active enzyme, ≥0.5)         74  </a:t>
            </a:r>
          </a:p>
          <a:p>
            <a:r>
              <a:rPr lang="en-US" sz="2000" dirty="0" smtClean="0">
                <a:latin typeface="Courier"/>
                <a:cs typeface="Courier"/>
              </a:rPr>
              <a:t>Negatives (inactive enzyme, &lt;0.5)       98</a:t>
            </a:r>
          </a:p>
          <a:p>
            <a:endParaRPr lang="en-US" sz="2000" dirty="0">
              <a:latin typeface="Courier"/>
              <a:cs typeface="Courier"/>
            </a:endParaRPr>
          </a:p>
          <a:p>
            <a:r>
              <a:rPr lang="en-US" sz="2000" b="1" u="sng" dirty="0" smtClean="0">
                <a:solidFill>
                  <a:srgbClr val="FF0000"/>
                </a:solidFill>
                <a:latin typeface="Courier"/>
                <a:cs typeface="Courier"/>
              </a:rPr>
              <a:t>Predictor       TPR        TNR      BACC</a:t>
            </a:r>
          </a:p>
          <a:p>
            <a:r>
              <a:rPr lang="en-US" sz="2000" dirty="0" err="1" smtClean="0">
                <a:latin typeface="Courier"/>
                <a:cs typeface="Courier"/>
              </a:rPr>
              <a:t>GeneSpecific</a:t>
            </a:r>
            <a:r>
              <a:rPr lang="en-US" sz="2000" dirty="0" smtClean="0">
                <a:latin typeface="Courier"/>
                <a:cs typeface="Courier"/>
              </a:rPr>
              <a:t>    0.622      0.787    0.704</a:t>
            </a:r>
          </a:p>
          <a:p>
            <a:r>
              <a:rPr lang="en-US" sz="2000" dirty="0" smtClean="0">
                <a:solidFill>
                  <a:srgbClr val="0000FF"/>
                </a:solidFill>
                <a:latin typeface="Courier"/>
                <a:cs typeface="Courier"/>
              </a:rPr>
              <a:t>SVM-BA          0.635      0.798    0.716</a:t>
            </a:r>
          </a:p>
          <a:p>
            <a:r>
              <a:rPr lang="en-US" sz="2000" dirty="0" smtClean="0">
                <a:latin typeface="Courier"/>
                <a:cs typeface="Courier"/>
              </a:rPr>
              <a:t>Polyphen2       0.554      0.787    0.670</a:t>
            </a:r>
          </a:p>
          <a:p>
            <a:r>
              <a:rPr lang="en-US" sz="2000" dirty="0" smtClean="0">
                <a:latin typeface="Courier"/>
                <a:cs typeface="Courier"/>
              </a:rPr>
              <a:t>Sift            0.743      0.607    0.675</a:t>
            </a:r>
          </a:p>
          <a:p>
            <a:r>
              <a:rPr lang="en-US" sz="2000" dirty="0" err="1" smtClean="0">
                <a:latin typeface="Courier"/>
                <a:cs typeface="Courier"/>
              </a:rPr>
              <a:t>Provean</a:t>
            </a:r>
            <a:r>
              <a:rPr lang="en-US" sz="2000" dirty="0" smtClean="0">
                <a:latin typeface="Courier"/>
                <a:cs typeface="Courier"/>
              </a:rPr>
              <a:t>         0.811      0.607    0.709</a:t>
            </a:r>
          </a:p>
          <a:p>
            <a:r>
              <a:rPr lang="en-US" sz="2000" dirty="0" smtClean="0">
                <a:latin typeface="Courier"/>
                <a:cs typeface="Courier"/>
              </a:rPr>
              <a:t>FoldX           0.838      0.472    0.655</a:t>
            </a:r>
          </a:p>
          <a:p>
            <a:endParaRPr lang="en-US" sz="2000" dirty="0" smtClean="0">
              <a:latin typeface="Courier"/>
              <a:cs typeface="Courier"/>
            </a:endParaRPr>
          </a:p>
          <a:p>
            <a:endParaRPr lang="en-US" sz="2000" dirty="0">
              <a:latin typeface="Courier"/>
              <a:cs typeface="Courier"/>
            </a:endParaRPr>
          </a:p>
          <a:p>
            <a:endParaRPr lang="en-US" sz="2000" dirty="0">
              <a:latin typeface="Courier"/>
              <a:cs typeface="Courier"/>
            </a:endParaRPr>
          </a:p>
        </p:txBody>
      </p:sp>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914400"/>
          </a:xfrm>
        </p:spPr>
        <p:txBody>
          <a:bodyPr/>
          <a:lstStyle/>
          <a:p>
            <a:r>
              <a:rPr lang="en-US" dirty="0" smtClean="0"/>
              <a:t>Active Site</a:t>
            </a:r>
            <a:endParaRPr lang="en-US" dirty="0"/>
          </a:p>
        </p:txBody>
      </p:sp>
      <p:sp>
        <p:nvSpPr>
          <p:cNvPr id="3" name="Slide Number Placeholder 2"/>
          <p:cNvSpPr>
            <a:spLocks noGrp="1"/>
          </p:cNvSpPr>
          <p:nvPr>
            <p:ph type="sldNum" sz="quarter" idx="12"/>
          </p:nvPr>
        </p:nvSpPr>
        <p:spPr/>
        <p:txBody>
          <a:bodyPr/>
          <a:lstStyle/>
          <a:p>
            <a:fld id="{6AB731A8-D2AA-4C49-B749-6A62528463DE}" type="slidenum">
              <a:rPr lang="en-US" smtClean="0"/>
              <a:pPr/>
              <a:t>15</a:t>
            </a:fld>
            <a:endParaRPr lang="en-US"/>
          </a:p>
        </p:txBody>
      </p:sp>
      <p:pic>
        <p:nvPicPr>
          <p:cNvPr id="4" name="Picture 3" descr="nagluactivesit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447800"/>
            <a:ext cx="7239000" cy="4323522"/>
          </a:xfrm>
          <a:prstGeom prst="rect">
            <a:avLst/>
          </a:prstGeom>
        </p:spPr>
      </p:pic>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4069490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sz="3200" dirty="0" smtClean="0"/>
              <a:t>False Positives Are Far from Active Site</a:t>
            </a:r>
            <a:endParaRPr lang="en-US" sz="3200"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16</a:t>
            </a:fld>
            <a:endParaRPr lang="en-US" dirty="0"/>
          </a:p>
        </p:txBody>
      </p:sp>
      <p:pic>
        <p:nvPicPr>
          <p:cNvPr id="3" name="Picture 2" descr="NAGLU 4xwh falsepositiv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371600"/>
            <a:ext cx="8153925" cy="4497496"/>
          </a:xfrm>
          <a:prstGeom prst="rect">
            <a:avLst/>
          </a:prstGeom>
        </p:spPr>
      </p:pic>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r>
              <a:rPr lang="en-US" sz="3200" dirty="0" smtClean="0"/>
              <a:t>Some false negatives are near active site</a:t>
            </a:r>
            <a:endParaRPr lang="en-US" sz="3200"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17</a:t>
            </a:fld>
            <a:endParaRPr lang="en-US" dirty="0"/>
          </a:p>
        </p:txBody>
      </p:sp>
      <p:pic>
        <p:nvPicPr>
          <p:cNvPr id="3" name="Picture 2" descr="NAGLU 4xwh falsenegativ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447800"/>
            <a:ext cx="8591400" cy="4738796"/>
          </a:xfrm>
          <a:prstGeom prst="rect">
            <a:avLst/>
          </a:prstGeom>
        </p:spPr>
      </p:pic>
      <p:sp>
        <p:nvSpPr>
          <p:cNvPr id="5"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001000" cy="685800"/>
          </a:xfrm>
        </p:spPr>
        <p:txBody>
          <a:bodyPr/>
          <a:lstStyle/>
          <a:p>
            <a:r>
              <a:rPr lang="en-US" sz="4000" dirty="0" smtClean="0"/>
              <a:t>Biological assembly surface areas</a:t>
            </a:r>
            <a:endParaRPr lang="en-US" sz="4000" dirty="0"/>
          </a:p>
        </p:txBody>
      </p:sp>
      <p:sp>
        <p:nvSpPr>
          <p:cNvPr id="4" name="Slide Number Placeholder 3"/>
          <p:cNvSpPr>
            <a:spLocks noGrp="1"/>
          </p:cNvSpPr>
          <p:nvPr>
            <p:ph type="sldNum" sz="quarter" idx="12"/>
          </p:nvPr>
        </p:nvSpPr>
        <p:spPr>
          <a:xfrm>
            <a:off x="7086600" y="6400800"/>
            <a:ext cx="1905000" cy="457200"/>
          </a:xfrm>
        </p:spPr>
        <p:txBody>
          <a:bodyPr/>
          <a:lstStyle/>
          <a:p>
            <a:fld id="{6AB731A8-D2AA-4C49-B749-6A62528463DE}" type="slidenum">
              <a:rPr lang="en-US" smtClean="0"/>
              <a:pPr/>
              <a:t>18</a:t>
            </a:fld>
            <a:endParaRPr lang="en-US" dirty="0"/>
          </a:p>
        </p:txBody>
      </p:sp>
      <p:pic>
        <p:nvPicPr>
          <p:cNvPr id="3" name="Picture 2" descr="falsepositiv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905000"/>
            <a:ext cx="4127025" cy="3657600"/>
          </a:xfrm>
          <a:prstGeom prst="rect">
            <a:avLst/>
          </a:prstGeom>
        </p:spPr>
      </p:pic>
      <p:pic>
        <p:nvPicPr>
          <p:cNvPr id="5" name="Picture 4" descr="falsenegative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1905000"/>
            <a:ext cx="4127025" cy="3657600"/>
          </a:xfrm>
          <a:prstGeom prst="rect">
            <a:avLst/>
          </a:prstGeom>
        </p:spPr>
      </p:pic>
      <p:sp>
        <p:nvSpPr>
          <p:cNvPr id="6"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CAGI </a:t>
            </a:r>
            <a:r>
              <a:rPr lang="en-US" altLang="en-US" sz="1400" dirty="0"/>
              <a:t>4</a:t>
            </a:r>
            <a:r>
              <a:rPr lang="en-US" altLang="en-US" sz="1400" dirty="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3109626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457200"/>
          </a:xfrm>
        </p:spPr>
        <p:txBody>
          <a:bodyPr/>
          <a:lstStyle/>
          <a:p>
            <a:r>
              <a:rPr lang="en-US" dirty="0" smtClean="0"/>
              <a:t>Acknowledgments</a:t>
            </a:r>
            <a:endParaRPr lang="en-US" dirty="0"/>
          </a:p>
        </p:txBody>
      </p:sp>
      <p:sp>
        <p:nvSpPr>
          <p:cNvPr id="3" name="TextBox 2"/>
          <p:cNvSpPr txBox="1"/>
          <p:nvPr/>
        </p:nvSpPr>
        <p:spPr>
          <a:xfrm>
            <a:off x="762000" y="1419285"/>
            <a:ext cx="7772400" cy="1569660"/>
          </a:xfrm>
          <a:prstGeom prst="rect">
            <a:avLst/>
          </a:prstGeom>
          <a:noFill/>
        </p:spPr>
        <p:txBody>
          <a:bodyPr wrap="square" rtlCol="0">
            <a:spAutoFit/>
          </a:bodyPr>
          <a:lstStyle/>
          <a:p>
            <a:r>
              <a:rPr lang="en-US" dirty="0" smtClean="0"/>
              <a:t>Qifang Xu</a:t>
            </a:r>
          </a:p>
          <a:p>
            <a:r>
              <a:rPr lang="en-US" dirty="0" smtClean="0"/>
              <a:t>Peter </a:t>
            </a:r>
            <a:r>
              <a:rPr lang="en-US" dirty="0" err="1" smtClean="0"/>
              <a:t>Huwe</a:t>
            </a:r>
            <a:endParaRPr lang="en-US" dirty="0" smtClean="0"/>
          </a:p>
          <a:p>
            <a:endParaRPr lang="en-US" dirty="0"/>
          </a:p>
          <a:p>
            <a:r>
              <a:rPr lang="en-US" dirty="0" smtClean="0">
                <a:solidFill>
                  <a:srgbClr val="FF0000"/>
                </a:solidFill>
              </a:rPr>
              <a:t>NIH R01 GM084453</a:t>
            </a:r>
            <a:endParaRPr lang="en-US" dirty="0"/>
          </a:p>
        </p:txBody>
      </p:sp>
      <p:sp>
        <p:nvSpPr>
          <p:cNvPr id="4" name="Text Box 6"/>
          <p:cNvSpPr txBox="1">
            <a:spLocks noChangeArrowheads="1"/>
          </p:cNvSpPr>
          <p:nvPr/>
        </p:nvSpPr>
        <p:spPr bwMode="auto">
          <a:xfrm>
            <a:off x="1447800" y="6550223"/>
            <a:ext cx="574388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400" dirty="0"/>
              <a:t>Created for </a:t>
            </a:r>
            <a:r>
              <a:rPr lang="en-US" altLang="en-US" sz="1400"/>
              <a:t>CAGI </a:t>
            </a:r>
            <a:r>
              <a:rPr lang="en-US" altLang="en-US" sz="1400"/>
              <a:t>4</a:t>
            </a:r>
            <a:r>
              <a:rPr lang="en-US" altLang="en-US" sz="1400" smtClean="0"/>
              <a:t>     </a:t>
            </a:r>
            <a:r>
              <a:rPr lang="en-US" altLang="en-US" sz="1400" dirty="0" err="1" smtClean="0"/>
              <a:t>genomeinterpretation.org</a:t>
            </a:r>
            <a:r>
              <a:rPr lang="en-US" altLang="en-US" sz="1400" dirty="0" smtClean="0"/>
              <a:t>      Roland Dunbrack</a:t>
            </a:r>
            <a:endParaRPr lang="en-US" altLang="en-US" sz="1400" dirty="0"/>
          </a:p>
        </p:txBody>
      </p:sp>
    </p:spTree>
    <p:extLst>
      <p:ext uri="{BB962C8B-B14F-4D97-AF65-F5344CB8AC3E}">
        <p14:creationId xmlns:p14="http://schemas.microsoft.com/office/powerpoint/2010/main" val="170286336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FF"/>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4752</TotalTime>
  <Words>853</Words>
  <Application>Microsoft Macintosh PowerPoint</Application>
  <PresentationFormat>On-screen Show (4:3)</PresentationFormat>
  <Paragraphs>138</Paragraphs>
  <Slides>19</Slides>
  <Notes>0</Notes>
  <HiddenSlides>1</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5" baseType="lpstr">
      <vt:lpstr>Courier</vt:lpstr>
      <vt:lpstr>MS PGothic</vt:lpstr>
      <vt:lpstr>ＭＳ Ｐゴシック</vt:lpstr>
      <vt:lpstr>Arial</vt:lpstr>
      <vt:lpstr>Default Design</vt:lpstr>
      <vt:lpstr>Equation</vt:lpstr>
      <vt:lpstr>CAGI slide pack guidelines I agree to my slides being used according to the following terms: _______Roland Dunbrack_______</vt:lpstr>
      <vt:lpstr>NAGLU Challenge</vt:lpstr>
      <vt:lpstr>NAGLU Challenge</vt:lpstr>
      <vt:lpstr>Gene-specific classifier</vt:lpstr>
      <vt:lpstr>Primate Sequence Differences</vt:lpstr>
      <vt:lpstr>Train on Balanced Data  Test with Balanced Measures</vt:lpstr>
      <vt:lpstr>SVM Features</vt:lpstr>
      <vt:lpstr>Structure of trimer</vt:lpstr>
      <vt:lpstr>Comparing Labeled and  Unlabeled Mutations (VUS)</vt:lpstr>
      <vt:lpstr>Biological Assembly Surface Area</vt:lpstr>
      <vt:lpstr>PSSM vs FoldX</vt:lpstr>
      <vt:lpstr>Densities of experimental activity  and predicted activity</vt:lpstr>
      <vt:lpstr>Regressions</vt:lpstr>
      <vt:lpstr>Binary Predictor</vt:lpstr>
      <vt:lpstr>Active Site</vt:lpstr>
      <vt:lpstr>False Positives Are Far from Active Site</vt:lpstr>
      <vt:lpstr>Some false negatives are near active site</vt:lpstr>
      <vt:lpstr>Biological assembly surface areas</vt:lpstr>
      <vt:lpstr>Acknowledgments</vt:lpstr>
    </vt:vector>
  </TitlesOfParts>
  <Company>Ɨ숀绵鮘ǥ쿌뿿봐ǧ풰绵鮘Ƙᤄ뿿봀</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Non-parametric Statistics and Clustering Methods in Structural Biology</dc:title>
  <dc:creator>Roland Dunbrack</dc:creator>
  <cp:lastModifiedBy>Roger Hoskins</cp:lastModifiedBy>
  <cp:revision>414</cp:revision>
  <cp:lastPrinted>2014-07-11T03:33:24Z</cp:lastPrinted>
  <dcterms:created xsi:type="dcterms:W3CDTF">2010-09-28T21:02:05Z</dcterms:created>
  <dcterms:modified xsi:type="dcterms:W3CDTF">2016-04-04T21:46:46Z</dcterms:modified>
</cp:coreProperties>
</file>