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744" r:id="rId3"/>
  </p:sldMasterIdLst>
  <p:notesMasterIdLst>
    <p:notesMasterId r:id="rId17"/>
  </p:notesMasterIdLst>
  <p:handoutMasterIdLst>
    <p:handoutMasterId r:id="rId18"/>
  </p:handoutMasterIdLst>
  <p:sldIdLst>
    <p:sldId id="269" r:id="rId4"/>
    <p:sldId id="328" r:id="rId5"/>
    <p:sldId id="329" r:id="rId6"/>
    <p:sldId id="316" r:id="rId7"/>
    <p:sldId id="330" r:id="rId8"/>
    <p:sldId id="317" r:id="rId9"/>
    <p:sldId id="306" r:id="rId10"/>
    <p:sldId id="307" r:id="rId11"/>
    <p:sldId id="331" r:id="rId12"/>
    <p:sldId id="332" r:id="rId13"/>
    <p:sldId id="326" r:id="rId14"/>
    <p:sldId id="315" r:id="rId15"/>
    <p:sldId id="333" r:id="rId16"/>
  </p:sldIdLst>
  <p:sldSz cx="9144000" cy="5143500" type="screen16x9"/>
  <p:notesSz cx="7315200" cy="96012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68">
          <p15:clr>
            <a:srgbClr val="A4A3A4"/>
          </p15:clr>
        </p15:guide>
        <p15:guide id="2" pos="57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53D98"/>
    <a:srgbClr val="EEF3FA"/>
    <a:srgbClr val="9BB3F5"/>
    <a:srgbClr val="1754B4"/>
    <a:srgbClr val="BFBFBF"/>
    <a:srgbClr val="6B94E0"/>
    <a:srgbClr val="A9218E"/>
    <a:srgbClr val="777ED0"/>
    <a:srgbClr val="393996"/>
    <a:srgbClr val="768B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7" autoAdjust="0"/>
    <p:restoredTop sz="94603" autoAdjust="0"/>
  </p:normalViewPr>
  <p:slideViewPr>
    <p:cSldViewPr snapToGrid="0" snapToObjects="1">
      <p:cViewPr>
        <p:scale>
          <a:sx n="89" d="100"/>
          <a:sy n="89" d="100"/>
        </p:scale>
        <p:origin x="-312" y="-200"/>
      </p:cViewPr>
      <p:guideLst>
        <p:guide orient="horz" pos="1968"/>
        <p:guide pos="57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35" d="100"/>
        <a:sy n="235" d="100"/>
      </p:scale>
      <p:origin x="0" y="0"/>
    </p:cViewPr>
  </p:sorterViewPr>
  <p:notesViewPr>
    <p:cSldViewPr snapToGrid="0" snapToObjects="1">
      <p:cViewPr varScale="1">
        <p:scale>
          <a:sx n="146" d="100"/>
          <a:sy n="146" d="100"/>
        </p:scale>
        <p:origin x="-3944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BioMarin%20Mac:Users:wyattclark:Documents:Presentations:HGMD_ExAC_Presentation:ExAC_Statisti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lebowitz\AppData\Local\Microsoft\Windows\INetCache\Content.Outlook\Y13ZG2T5\NAGLU_Incidence%20(00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lebowitz\Documents\CAGI\NAGLU_Incidence%20with%20thresholds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Sheet2!$D$1</c:f>
              <c:strCache>
                <c:ptCount val="1"/>
                <c:pt idx="0">
                  <c:v>Samples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Sheet2!$A$2:$A$8</c:f>
              <c:strCache>
                <c:ptCount val="7"/>
                <c:pt idx="0">
                  <c:v>Other</c:v>
                </c:pt>
                <c:pt idx="1">
                  <c:v>Finnish</c:v>
                </c:pt>
                <c:pt idx="2">
                  <c:v>East Asian</c:v>
                </c:pt>
                <c:pt idx="3">
                  <c:v>African/African American</c:v>
                </c:pt>
                <c:pt idx="4">
                  <c:v>Latino</c:v>
                </c:pt>
                <c:pt idx="5">
                  <c:v>South Asian</c:v>
                </c:pt>
                <c:pt idx="6">
                  <c:v>Non-Finnish European</c:v>
                </c:pt>
              </c:strCache>
            </c:strRef>
          </c:cat>
          <c:val>
            <c:numRef>
              <c:f>Sheet2!$D$2:$D$8</c:f>
              <c:numCache>
                <c:formatCode>#,##0</c:formatCode>
                <c:ptCount val="7"/>
                <c:pt idx="0" formatCode="General">
                  <c:v>454.0</c:v>
                </c:pt>
                <c:pt idx="1">
                  <c:v>3307.0</c:v>
                </c:pt>
                <c:pt idx="2">
                  <c:v>4327.0</c:v>
                </c:pt>
                <c:pt idx="3">
                  <c:v>5203.0</c:v>
                </c:pt>
                <c:pt idx="4">
                  <c:v>5789.0</c:v>
                </c:pt>
                <c:pt idx="5">
                  <c:v>8256.0</c:v>
                </c:pt>
                <c:pt idx="6">
                  <c:v>33370.0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1624424"/>
        <c:axId val="-2106874488"/>
      </c:barChart>
      <c:catAx>
        <c:axId val="-21116244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106874488"/>
        <c:crosses val="autoZero"/>
        <c:auto val="1"/>
        <c:lblAlgn val="ctr"/>
        <c:lblOffset val="100"/>
        <c:noMultiLvlLbl val="0"/>
      </c:catAx>
      <c:valAx>
        <c:axId val="-2106874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1162442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8481247535435"/>
          <c:y val="0.0618129695291263"/>
          <c:w val="0.599692700533919"/>
          <c:h val="0.5493733701522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'Sheet1 (3)'!$A$2</c:f>
              <c:strCache>
                <c:ptCount val="1"/>
                <c:pt idx="0">
                  <c:v>HGMD Only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'Sheet1 (3)'!$B$1:$C$1</c:f>
              <c:strCache>
                <c:ptCount val="2"/>
                <c:pt idx="0">
                  <c:v>Overall</c:v>
                </c:pt>
                <c:pt idx="1">
                  <c:v>European</c:v>
                </c:pt>
              </c:strCache>
            </c:strRef>
          </c:cat>
          <c:val>
            <c:numRef>
              <c:f>'Sheet1 (3)'!$B$2:$C$2</c:f>
              <c:numCache>
                <c:formatCode>0.00E+00</c:formatCode>
                <c:ptCount val="2"/>
                <c:pt idx="0">
                  <c:v>4.49533774763442E-7</c:v>
                </c:pt>
                <c:pt idx="1">
                  <c:v>6.93170237449415E-7</c:v>
                </c:pt>
              </c:numCache>
            </c:numRef>
          </c:val>
        </c:ser>
        <c:ser>
          <c:idx val="1"/>
          <c:order val="1"/>
          <c:tx>
            <c:strRef>
              <c:f>'Sheet1 (3)'!$A$3</c:f>
              <c:strCache>
                <c:ptCount val="1"/>
                <c:pt idx="0">
                  <c:v>HGMD+LOF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'Sheet1 (3)'!$B$1:$C$1</c:f>
              <c:strCache>
                <c:ptCount val="2"/>
                <c:pt idx="0">
                  <c:v>Overall</c:v>
                </c:pt>
                <c:pt idx="1">
                  <c:v>European</c:v>
                </c:pt>
              </c:strCache>
            </c:strRef>
          </c:cat>
          <c:val>
            <c:numRef>
              <c:f>'Sheet1 (3)'!$B$3:$C$3</c:f>
              <c:numCache>
                <c:formatCode>0.00E+00</c:formatCode>
                <c:ptCount val="2"/>
                <c:pt idx="0">
                  <c:v>2.34817457460192E-6</c:v>
                </c:pt>
                <c:pt idx="1">
                  <c:v>1.22868746960574E-6</c:v>
                </c:pt>
              </c:numCache>
            </c:numRef>
          </c:val>
        </c:ser>
        <c:ser>
          <c:idx val="2"/>
          <c:order val="2"/>
          <c:tx>
            <c:strRef>
              <c:f>'Sheet1 (3)'!$A$4</c:f>
              <c:strCache>
                <c:ptCount val="1"/>
                <c:pt idx="0">
                  <c:v>HGMD + (&lt;10%) + LOF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'Sheet1 (3)'!$B$1:$C$1</c:f>
              <c:strCache>
                <c:ptCount val="2"/>
                <c:pt idx="0">
                  <c:v>Overall</c:v>
                </c:pt>
                <c:pt idx="1">
                  <c:v>European</c:v>
                </c:pt>
              </c:strCache>
            </c:strRef>
          </c:cat>
          <c:val>
            <c:numRef>
              <c:f>'Sheet1 (3)'!$B$4:$C$4</c:f>
              <c:numCache>
                <c:formatCode>0.00E+00</c:formatCode>
                <c:ptCount val="2"/>
                <c:pt idx="0">
                  <c:v>4.22792064817706E-6</c:v>
                </c:pt>
                <c:pt idx="1">
                  <c:v>3.28736042514421E-6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36"/>
        <c:axId val="2059937896"/>
        <c:axId val="2059940968"/>
      </c:barChart>
      <c:catAx>
        <c:axId val="205993789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2059940968"/>
        <c:crossesAt val="0.0"/>
        <c:auto val="1"/>
        <c:lblAlgn val="ctr"/>
        <c:lblOffset val="100"/>
        <c:noMultiLvlLbl val="0"/>
      </c:catAx>
      <c:valAx>
        <c:axId val="2059940968"/>
        <c:scaling>
          <c:logBase val="10.0"/>
          <c:orientation val="minMax"/>
          <c:max val="0.0001"/>
        </c:scaling>
        <c:delete val="0"/>
        <c:axPos val="b"/>
        <c:numFmt formatCode="0.00E+00" sourceLinked="1"/>
        <c:majorTickMark val="none"/>
        <c:minorTickMark val="none"/>
        <c:tickLblPos val="nextTo"/>
        <c:crossAx val="2059937896"/>
        <c:crosses val="max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200" b="1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 b="1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200" b="1"/>
            </a:pPr>
            <a:endParaRPr lang="en-US"/>
          </a:p>
        </c:txPr>
      </c:legendEntry>
      <c:layout>
        <c:manualLayout>
          <c:xMode val="edge"/>
          <c:yMode val="edge"/>
          <c:x val="0.161943371258398"/>
          <c:y val="0.736866916815665"/>
          <c:w val="0.771479706096978"/>
          <c:h val="0.20072780048533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0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'Variable %WT + Splicing'!$A$2</c:f>
              <c:strCache>
                <c:ptCount val="1"/>
                <c:pt idx="0">
                  <c:v>5% WT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9C71236C-428A-435C-B039-E91048487979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{9C71236C-428A-435C-B039-E91048487979}</c15:txfldGUID>
                      <c15:f>'Variable %WT + Splicing'!$I$2</c15:f>
                      <c15:dlblFieldTableCache>
                        <c:ptCount val="1"/>
                        <c:pt idx="0">
                          <c:v>296,277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8FB7A8F7-D621-4F92-BD2A-FEE3EB104146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{8FB7A8F7-D621-4F92-BD2A-FEE3EB104146}</c15:txfldGUID>
                      <c15:f>'Variable %WT + Splicing'!$N$2</c15:f>
                      <c15:dlblFieldTableCache>
                        <c:ptCount val="1"/>
                        <c:pt idx="0">
                          <c:v>369,890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('Variable %WT + Splicing'!$B$1,'Variable %WT + Splicing'!$G$1)</c:f>
              <c:strCache>
                <c:ptCount val="2"/>
                <c:pt idx="0">
                  <c:v>Overall</c:v>
                </c:pt>
                <c:pt idx="1">
                  <c:v>European (Non-Finn)</c:v>
                </c:pt>
              </c:strCache>
              <c:extLst>
                <c:ext xmlns:c15="http://schemas.microsoft.com/office/drawing/2012/chart" uri="{02D57815-91ED-43cb-92C2-25804820EDAC}">
                  <c15:fullRef>
                    <c15:sqref>'Variable %WT + Splicing'!$B$1:$H$1</c15:sqref>
                  </c15:fullRef>
                </c:ext>
              </c:extLst>
            </c:strRef>
          </c:cat>
          <c:val>
            <c:numRef>
              <c:f>('Variable %WT + Splicing'!$B$2,'Variable %WT + Splicing'!$G$2)</c:f>
              <c:numCache>
                <c:formatCode>0.00E+00</c:formatCode>
                <c:ptCount val="2"/>
                <c:pt idx="0">
                  <c:v>3.37522456374829E-6</c:v>
                </c:pt>
                <c:pt idx="1">
                  <c:v>2.70350657904264E-6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'Variable %WT + Splicing'!$B$2:$H$2</c15:sqref>
                  </c15:fullRef>
                </c:ext>
              </c:extLst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'Variable %WT + Splicing'!$D$2</c15:sqref>
                  <c15:dLbl>
                    <c:idx val="0"/>
                    <c:tx>
                      <c:strRef>
                        <c:f>'Variable %WT + Splicing'!$K$2</c:f>
                        <c:strCache>
                          <c:ptCount val="1"/>
                          <c:pt idx="0">
                            <c:v>1,232,807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{FCA38279-90E8-4DAA-AA75-6C868F79E13B}</c15:txfldGUID>
                            <c15:f>'Variable %WT + Splicing'!$K$2</c15:f>
                            <c15:dlblFieldTableCache>
                              <c:ptCount val="1"/>
                              <c:pt idx="0">
                                <c:v>1,232,807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Splicing'!$E$2</c15:sqref>
                  <c15:dLbl>
                    <c:idx val="0"/>
                    <c:tx>
                      <c:strRef>
                        <c:f>'Variable %WT + Splicing'!$L$2</c:f>
                        <c:strCache>
                          <c:ptCount val="1"/>
                          <c:pt idx="0">
                            <c:v>903,937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{3B427D72-FEB6-413F-8F1D-4FDAE66F3DE9}</c15:txfldGUID>
                            <c15:f>'Variable %WT + Splicing'!$L$2</c15:f>
                            <c15:dlblFieldTableCache>
                              <c:ptCount val="1"/>
                              <c:pt idx="0">
                                <c:v>903,937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Splicing'!$H$2</c15:sqref>
                  <c15:dLbl>
                    <c:idx val="1"/>
                    <c:tx>
                      <c:strRef>
                        <c:f>'Variable %WT + Splicing'!$O$2</c:f>
                        <c:strCache>
                          <c:ptCount val="1"/>
                          <c:pt idx="0">
                            <c:v>363,105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{C64C4B52-5395-4C21-8956-DFC87A1E3ABE}</c15:txfldGUID>
                            <c15:f>'Variable %WT + Splicing'!$O$2</c15:f>
                            <c15:dlblFieldTableCache>
                              <c:ptCount val="1"/>
                              <c:pt idx="0">
                                <c:v>363,105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</c15:categoryFilterExceptions>
            </c:ext>
          </c:extLst>
        </c:ser>
        <c:ser>
          <c:idx val="1"/>
          <c:order val="1"/>
          <c:tx>
            <c:strRef>
              <c:f>'Variable %WT + Splicing'!$A$3</c:f>
              <c:strCache>
                <c:ptCount val="1"/>
                <c:pt idx="0">
                  <c:v>7.5% WT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E03B3837-BA3B-40F4-B687-FC72AEA2C2DD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{E03B3837-BA3B-40F4-B687-FC72AEA2C2DD}</c15:txfldGUID>
                      <c15:f>'Variable %WT + Splicing'!$I$3</c15:f>
                      <c15:dlblFieldTableCache>
                        <c:ptCount val="1"/>
                        <c:pt idx="0">
                          <c:v>263,817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07D24AC4-0A5B-45EC-A640-175AA1F111F7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{07D24AC4-0A5B-45EC-A640-175AA1F111F7}</c15:txfldGUID>
                      <c15:f>'Variable %WT + Splicing'!$N$3</c15:f>
                      <c15:dlblFieldTableCache>
                        <c:ptCount val="1"/>
                        <c:pt idx="0">
                          <c:v>314,569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('Variable %WT + Splicing'!$B$1,'Variable %WT + Splicing'!$G$1)</c:f>
              <c:strCache>
                <c:ptCount val="2"/>
                <c:pt idx="0">
                  <c:v>Overall</c:v>
                </c:pt>
                <c:pt idx="1">
                  <c:v>European (Non-Finn)</c:v>
                </c:pt>
              </c:strCache>
              <c:extLst>
                <c:ext xmlns:c15="http://schemas.microsoft.com/office/drawing/2012/chart" uri="{02D57815-91ED-43cb-92C2-25804820EDAC}">
                  <c15:fullRef>
                    <c15:sqref>'Variable %WT + Splicing'!$B$1:$H$1</c15:sqref>
                  </c15:fullRef>
                </c:ext>
              </c:extLst>
            </c:strRef>
          </c:cat>
          <c:val>
            <c:numRef>
              <c:f>('Variable %WT + Splicing'!$B$3,'Variable %WT + Splicing'!$G$3)</c:f>
              <c:numCache>
                <c:formatCode>0.00E+00</c:formatCode>
                <c:ptCount val="2"/>
                <c:pt idx="0">
                  <c:v>3.79050611218015E-6</c:v>
                </c:pt>
                <c:pt idx="1">
                  <c:v>3.17895712227757E-6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'Variable %WT + Splicing'!$B$3:$H$3</c15:sqref>
                  </c15:fullRef>
                </c:ext>
              </c:extLst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'Variable %WT + Splicing'!$D$3</c15:sqref>
                  <c15:dLbl>
                    <c:idx val="0"/>
                    <c:tx>
                      <c:strRef>
                        <c:f>'Variable %WT + Splicing'!$K$3</c:f>
                        <c:strCache>
                          <c:ptCount val="1"/>
                          <c:pt idx="0">
                            <c:v>1,232,807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{2B0DEA36-4A4B-4114-BE42-CA39F22DC877}</c15:txfldGUID>
                            <c15:f>'Variable %WT + Splicing'!$K$3</c15:f>
                            <c15:dlblFieldTableCache>
                              <c:ptCount val="1"/>
                              <c:pt idx="0">
                                <c:v>1,232,807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Splicing'!$E$3</c15:sqref>
                  <c15:dLbl>
                    <c:idx val="0"/>
                    <c:tx>
                      <c:strRef>
                        <c:f>'Variable %WT + Splicing'!$L$3</c:f>
                        <c:strCache>
                          <c:ptCount val="1"/>
                          <c:pt idx="0">
                            <c:v>903,937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{65F816CD-ED2B-488E-8F19-34E626F2ED93}</c15:txfldGUID>
                            <c15:f>'Variable %WT + Splicing'!$L$3</c15:f>
                            <c15:dlblFieldTableCache>
                              <c:ptCount val="1"/>
                              <c:pt idx="0">
                                <c:v>903,937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Splicing'!$F$3</c15:sqref>
                  <c15:dLbl>
                    <c:idx val="0"/>
                    <c:tx>
                      <c:strRef>
                        <c:f>'Variable %WT + Splicing'!$M$3</c:f>
                        <c:strCache>
                          <c:ptCount val="1"/>
                          <c:pt idx="0">
                            <c:v>43,745,248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{2CAD4F63-4E6B-4103-9892-B1F6092622EF}</c15:txfldGUID>
                            <c15:f>'Variable %WT + Splicing'!$M$3</c15:f>
                            <c15:dlblFieldTableCache>
                              <c:ptCount val="1"/>
                              <c:pt idx="0">
                                <c:v>43,745,248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Splicing'!$H$3</c15:sqref>
                  <c15:dLbl>
                    <c:idx val="1"/>
                    <c:tx>
                      <c:strRef>
                        <c:f>'Variable %WT + Splicing'!$O$3</c:f>
                        <c:strCache>
                          <c:ptCount val="1"/>
                          <c:pt idx="0">
                            <c:v>315,423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{4C7C797D-B5F4-4667-ACCA-7E155DB29058}</c15:txfldGUID>
                            <c15:f>'Variable %WT + Splicing'!$O$3</c15:f>
                            <c15:dlblFieldTableCache>
                              <c:ptCount val="1"/>
                              <c:pt idx="0">
                                <c:v>315,423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</c15:categoryFilterExceptions>
            </c:ext>
          </c:extLst>
        </c:ser>
        <c:ser>
          <c:idx val="4"/>
          <c:order val="2"/>
          <c:tx>
            <c:strRef>
              <c:f>'Variable %WT + Splicing'!$A$4</c:f>
              <c:strCache>
                <c:ptCount val="1"/>
                <c:pt idx="0">
                  <c:v>10% WT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1/236,523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1/304,195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2"/>
              <c:pt idx="0">
                <c:v>Overall</c:v>
              </c:pt>
              <c:pt idx="1">
                <c:v>European (Non-Finn)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('Variable %WT + Splicing'!$B$4,'Variable %WT + Splicing'!$G$4)</c:f>
              <c:numCache>
                <c:formatCode>0.00E+00</c:formatCode>
                <c:ptCount val="2"/>
                <c:pt idx="0">
                  <c:v>4.22792064817706E-6</c:v>
                </c:pt>
                <c:pt idx="1">
                  <c:v>3.28736042514421E-6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'Variable %WT + Splicing'!$B$4:$H$4</c15:sqref>
                  </c15:fullRef>
                </c:ext>
              </c:extLst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'Variable %WT + Splicing'!$D$4</c15:sqref>
                  <c15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866,070</a:t>
                          </a:r>
                        </a:p>
                      </c:rich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15:dLbl>
                </c15:categoryFilterException>
                <c15:categoryFilterException>
                  <c15:sqref>'Variable %WT + Splicing'!$E$4</c15:sqref>
                  <c15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903,937</a:t>
                          </a:r>
                        </a:p>
                      </c:rich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15:dLbl>
                </c15:categoryFilterException>
                <c15:categoryFilterException>
                  <c15:sqref>'Variable %WT + Splicing'!$F$4</c15:sqref>
                  <c15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4,014,626</a:t>
                          </a:r>
                        </a:p>
                      </c:rich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15:dLbl>
                </c15:categoryFilterException>
                <c15:categoryFilterException>
                  <c15:sqref>'Variable %WT + Splicing'!$H$4</c15:sqref>
                  <c15:dLbl>
                    <c:idx val="1"/>
                    <c:tx>
                      <c:rich>
                        <a:bodyPr/>
                        <a:lstStyle/>
                        <a:p>
                          <a:r>
                            <a:rPr lang="en-US"/>
                            <a:t>295,019</a:t>
                          </a:r>
                        </a:p>
                      </c:rich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</c:extLst>
                  </c15:dLbl>
                </c15:categoryFilterException>
              </c15:categoryFilterExceptions>
            </c:ext>
          </c:extLst>
        </c:ser>
        <c:ser>
          <c:idx val="2"/>
          <c:order val="3"/>
          <c:tx>
            <c:strRef>
              <c:f>'Variable %WT + Splicing'!$A$5</c:f>
              <c:strCache>
                <c:ptCount val="1"/>
                <c:pt idx="0">
                  <c:v>12.5% WT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00807030129124822"/>
                  <c:y val="5.03104323478288E-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E2662619-030F-457E-BE35-6E0B61201D7A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48464736384277E-2"/>
                      <c:h val="4.1726233178042645E-2"/>
                    </c:manualLayout>
                  </c15:layout>
                  <c15:dlblFieldTable>
                    <c15:dlblFTEntry>
                      <c15:txfldGUID>{E2662619-030F-457E-BE35-6E0B61201D7A}</c15:txfldGUID>
                      <c15:f>'Variable %WT + Splicing'!$I$5</c15:f>
                      <c15:dlblFieldTableCache>
                        <c:ptCount val="1"/>
                        <c:pt idx="0">
                          <c:v>234,640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1F3C9DAC-FF50-4E25-A8CF-429C2BC21C2E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{1F3C9DAC-FF50-4E25-A8CF-429C2BC21C2E}</c15:txfldGUID>
                      <c15:f>'Variable %WT + Splicing'!$N$5</c15:f>
                      <c15:dlblFieldTableCache>
                        <c:ptCount val="1"/>
                        <c:pt idx="0">
                          <c:v>304,195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('Variable %WT + Splicing'!$B$1,'Variable %WT + Splicing'!$G$1)</c:f>
              <c:strCache>
                <c:ptCount val="2"/>
                <c:pt idx="0">
                  <c:v>Overall</c:v>
                </c:pt>
                <c:pt idx="1">
                  <c:v>European (Non-Finn)</c:v>
                </c:pt>
              </c:strCache>
              <c:extLst>
                <c:ext xmlns:c15="http://schemas.microsoft.com/office/drawing/2012/chart" uri="{02D57815-91ED-43cb-92C2-25804820EDAC}">
                  <c15:fullRef>
                    <c15:sqref>'Variable %WT + Splicing'!$B$1:$H$1</c15:sqref>
                  </c15:fullRef>
                </c:ext>
              </c:extLst>
            </c:strRef>
          </c:cat>
          <c:val>
            <c:numRef>
              <c:f>('Variable %WT + Splicing'!$B$5,'Variable %WT + Splicing'!$G$5)</c:f>
              <c:numCache>
                <c:formatCode>0.00E+00</c:formatCode>
                <c:ptCount val="2"/>
                <c:pt idx="0">
                  <c:v>4.26184993910354E-6</c:v>
                </c:pt>
                <c:pt idx="1">
                  <c:v>3.28736042514421E-6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'Variable %WT + Splicing'!$B$5:$H$5</c15:sqref>
                  </c15:fullRef>
                </c:ext>
              </c:extLst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'Variable %WT + Splicing'!$D$5</c15:sqref>
                  <c15:dLbl>
                    <c:idx val="0"/>
                    <c:tx>
                      <c:strRef>
                        <c:f>'Variable %WT + Splicing'!$K$5</c:f>
                        <c:strCache>
                          <c:ptCount val="1"/>
                          <c:pt idx="0">
                            <c:v>866,070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{A476D7CC-44C2-4217-BFF2-73732B6D3ED8}</c15:txfldGUID>
                            <c15:f>'Variable %WT + Splicing'!$K$5</c15:f>
                            <c15:dlblFieldTableCache>
                              <c:ptCount val="1"/>
                              <c:pt idx="0">
                                <c:v>866,070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Splicing'!$E$5</c15:sqref>
                  <c15:dLbl>
                    <c:idx val="0"/>
                    <c:tx>
                      <c:strRef>
                        <c:f>'Variable %WT + Splicing'!$L$5</c:f>
                        <c:strCache>
                          <c:ptCount val="1"/>
                          <c:pt idx="0">
                            <c:v>903,937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{1A12EB45-DED6-4D9F-A53F-212F29C5B225}</c15:txfldGUID>
                            <c15:f>'Variable %WT + Splicing'!$L$5</c15:f>
                            <c15:dlblFieldTableCache>
                              <c:ptCount val="1"/>
                              <c:pt idx="0">
                                <c:v>903,937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Splicing'!$F$5</c15:sqref>
                  <c15:dLbl>
                    <c:idx val="0"/>
                    <c:tx>
                      <c:strRef>
                        <c:f>'Variable %WT + Splicing'!$M$5</c:f>
                        <c:strCache>
                          <c:ptCount val="1"/>
                          <c:pt idx="0">
                            <c:v>4,014,626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{508C9419-94EF-47EB-A79B-6B565BDE190D}</c15:txfldGUID>
                            <c15:f>'Variable %WT + Splicing'!$M$5</c15:f>
                            <c15:dlblFieldTableCache>
                              <c:ptCount val="1"/>
                              <c:pt idx="0">
                                <c:v>4,014,626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Splicing'!$H$5</c15:sqref>
                  <c15:dLbl>
                    <c:idx val="1"/>
                    <c:tx>
                      <c:strRef>
                        <c:f>'Variable %WT + Splicing'!$O$5</c:f>
                        <c:strCache>
                          <c:ptCount val="1"/>
                          <c:pt idx="0">
                            <c:v>295,019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{2DAC904C-B57C-4720-834B-2E3258C79E2C}</c15:txfldGUID>
                            <c15:f>'Variable %WT + Splicing'!$O$5</c15:f>
                            <c15:dlblFieldTableCache>
                              <c:ptCount val="1"/>
                              <c:pt idx="0">
                                <c:v>295,019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</c15:categoryFilterExceptions>
            </c:ext>
          </c:extLst>
        </c:ser>
        <c:ser>
          <c:idx val="3"/>
          <c:order val="4"/>
          <c:tx>
            <c:strRef>
              <c:f>'Variable %WT + Splicing'!$A$6</c:f>
              <c:strCache>
                <c:ptCount val="1"/>
                <c:pt idx="0">
                  <c:v>15% WT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E9792F88-93C6-4834-A0F4-4554907A405B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{E9792F88-93C6-4834-A0F4-4554907A405B}</c15:txfldGUID>
                      <c15:f>'Variable %WT + Splicing'!$I$6</c15:f>
                      <c15:dlblFieldTableCache>
                        <c:ptCount val="1"/>
                        <c:pt idx="0">
                          <c:v>217,941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1/</a:t>
                    </a:r>
                    <a:fld id="{291C8B91-CB10-436F-BA22-DCF8073E8871}" type="CELLREF">
                      <a:rPr lang="en-US"/>
                      <a:pPr/>
                      <a:t>[CELLREF]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{291C8B91-CB10-436F-BA22-DCF8073E8871}</c15:txfldGUID>
                      <c15:f>'Variable %WT + Splicing'!$N$6</c15:f>
                      <c15:dlblFieldTableCache>
                        <c:ptCount val="1"/>
                        <c:pt idx="0">
                          <c:v>299,133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('Variable %WT + Splicing'!$B$1,'Variable %WT + Splicing'!$G$1)</c:f>
              <c:strCache>
                <c:ptCount val="2"/>
                <c:pt idx="0">
                  <c:v>Overall</c:v>
                </c:pt>
                <c:pt idx="1">
                  <c:v>European (Non-Finn)</c:v>
                </c:pt>
              </c:strCache>
              <c:extLst>
                <c:ext xmlns:c15="http://schemas.microsoft.com/office/drawing/2012/chart" uri="{02D57815-91ED-43cb-92C2-25804820EDAC}">
                  <c15:fullRef>
                    <c15:sqref>'Variable %WT + Splicing'!$B$1:$H$1</c15:sqref>
                  </c15:fullRef>
                </c:ext>
              </c:extLst>
            </c:strRef>
          </c:cat>
          <c:val>
            <c:numRef>
              <c:f>('Variable %WT + Splicing'!$B$6,'Variable %WT + Splicing'!$G$6)</c:f>
              <c:numCache>
                <c:formatCode>0.00E+00</c:formatCode>
                <c:ptCount val="2"/>
                <c:pt idx="0">
                  <c:v>4.58839173301376E-6</c:v>
                </c:pt>
                <c:pt idx="1">
                  <c:v>3.34299242765919E-6</c:v>
                </c:pt>
              </c:numCache>
              <c:extLst>
                <c:ext xmlns:c15="http://schemas.microsoft.com/office/drawing/2012/chart" uri="{02D57815-91ED-43cb-92C2-25804820EDAC}">
                  <c15:fullRef>
                    <c15:sqref>'Variable %WT + Splicing'!$B$6:$H$6</c15:sqref>
                  </c15:fullRef>
                </c:ext>
              </c:extLst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'Variable %WT + Splicing'!$D$6</c15:sqref>
                  <c15:dLbl>
                    <c:idx val="0"/>
                    <c:tx>
                      <c:strRef>
                        <c:f>'Variable %WT + Splicing'!$K$6</c:f>
                        <c:strCache>
                          <c:ptCount val="1"/>
                          <c:pt idx="0">
                            <c:v>866,070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{692D43A2-8BBE-448F-9311-D279A6D48DFB}</c15:txfldGUID>
                            <c15:f>'Variable %WT + Splicing'!$K$6</c15:f>
                            <c15:dlblFieldTableCache>
                              <c:ptCount val="1"/>
                              <c:pt idx="0">
                                <c:v>866,070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Splicing'!$E$6</c15:sqref>
                  <c15:dLbl>
                    <c:idx val="0"/>
                    <c:tx>
                      <c:strRef>
                        <c:f>'Variable %WT + Splicing'!$L$6</c:f>
                        <c:strCache>
                          <c:ptCount val="1"/>
                          <c:pt idx="0">
                            <c:v>282,664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{06383D93-6AE6-430A-BE09-CCCB1961C752}</c15:txfldGUID>
                            <c15:f>'Variable %WT + Splicing'!$L$6</c15:f>
                            <c15:dlblFieldTableCache>
                              <c:ptCount val="1"/>
                              <c:pt idx="0">
                                <c:v>282,664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Splicing'!$F$6</c15:sqref>
                  <c15:dLbl>
                    <c:idx val="0"/>
                    <c:tx>
                      <c:strRef>
                        <c:f>'Variable %WT + Splicing'!$M$6</c:f>
                        <c:strCache>
                          <c:ptCount val="1"/>
                          <c:pt idx="0">
                            <c:v>4,014,626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{A35A4B7E-140D-46CA-9F48-98DEEA062D99}</c15:txfldGUID>
                            <c15:f>'Variable %WT + Splicing'!$M$6</c15:f>
                            <c15:dlblFieldTableCache>
                              <c:ptCount val="1"/>
                              <c:pt idx="0">
                                <c:v>4,014,626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  <c15:categoryFilterException>
                  <c15:sqref>'Variable %WT + Splicing'!$H$6</c15:sqref>
                  <c15:dLbl>
                    <c:idx val="1"/>
                    <c:tx>
                      <c:strRef>
                        <c:f>'Variable %WT + Splicing'!$O$6</c:f>
                        <c:strCache>
                          <c:ptCount val="1"/>
                          <c:pt idx="0">
                            <c:v>295,019</c:v>
                          </c:pt>
                        </c:strCache>
                      </c:strRef>
                    </c:tx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dlblFieldTable>
                          <c15:dlblFTEntry>
                            <c15:txfldGUID>{4C6158DF-ACED-49A8-8915-5F244E135E77}</c15:txfldGUID>
                            <c15:f>'Variable %WT + Splicing'!$O$6</c15:f>
                            <c15:dlblFieldTableCache>
                              <c:ptCount val="1"/>
                              <c:pt idx="0">
                                <c:v>295,019</c:v>
                              </c:pt>
                            </c15:dlblFieldTableCache>
                          </c15:dlblFTEntry>
                        </c15:dlblFieldTable>
                        <c15:showDataLabelsRange val="0"/>
                      </c:ext>
                    </c:extLst>
                  </c15:dLbl>
                </c15:categoryFilterException>
              </c15:categoryFilterExceptions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7842440"/>
        <c:axId val="-2110717816"/>
      </c:barChart>
      <c:catAx>
        <c:axId val="205784244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0717816"/>
        <c:crossesAt val="0.0"/>
        <c:auto val="1"/>
        <c:lblAlgn val="ctr"/>
        <c:lblOffset val="100"/>
        <c:noMultiLvlLbl val="0"/>
      </c:catAx>
      <c:valAx>
        <c:axId val="-2110717816"/>
        <c:scaling>
          <c:orientation val="minMax"/>
          <c:max val="6.0E-6"/>
        </c:scaling>
        <c:delete val="0"/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ot"/>
              <a:round/>
            </a:ln>
            <a:effectLst/>
          </c:spPr>
        </c:majorGridlines>
        <c:numFmt formatCode="0.E+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7842440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6775155616308"/>
          <c:y val="0.522021746458422"/>
          <c:w val="0.185779278509642"/>
          <c:h val="0.35460167506504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01A8F4B-5F25-4FC5-AF60-7996BA9082C7}" type="datetimeFigureOut">
              <a:rPr lang="en-US" altLang="en-US"/>
              <a:pPr>
                <a:defRPr/>
              </a:pPr>
              <a:t>3/9/16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1296A55-4E03-4D66-9AE2-A6B1A989DC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7849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39" tIns="48320" rIns="96639" bIns="483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CC2656E-F93A-4C53-8DE0-FFF5BE9AD68C}" type="datetimeFigureOut">
              <a:rPr lang="en-US" altLang="en-US"/>
              <a:pPr>
                <a:defRPr/>
              </a:pPr>
              <a:t>3/9/16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39" tIns="48320" rIns="96639" bIns="483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CFC71F4-A53C-4522-BB0C-368A36588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76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95% confidence interval. 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5189" indent="-3019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07984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1179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74372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5756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40758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23952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0714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7A21F89-F352-4CE2-99D1-2DE00B511B39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4</a:t>
            </a:fld>
            <a:endParaRPr lang="en-US" altLang="en-US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6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5189" indent="-3019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07984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1179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74372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5756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40758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23952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0714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2EB89B1-A926-4C13-877B-9DED331FC5F6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258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5189" indent="-3019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07984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1179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74372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5756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40758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23952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0714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5E0ED1-EA82-4F02-A038-B8D02367B9CD}" type="slidenum">
              <a:rPr lang="en-US" altLang="en-US" smtClean="0">
                <a:latin typeface="Calibri" panose="020F0502020204030204" pitchFamily="34" charset="0"/>
              </a:rPr>
              <a:pPr/>
              <a:t>7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23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5189" indent="-3019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07984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1179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74372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5756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40758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23952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0714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2EB89B1-A926-4C13-877B-9DED331FC5F6}" type="slidenum">
              <a:rPr lang="en-US" altLang="en-US" smtClean="0">
                <a:latin typeface="Calibri" panose="020F0502020204030204" pitchFamily="34" charset="0"/>
              </a:rPr>
              <a:pPr/>
              <a:t>9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25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C71F4-A53C-4522-BB0C-368A365884D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913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Too wordy.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85189" indent="-30199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207984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91179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74372" indent="-24159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65756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140758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623952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107145" indent="-241597" defTabSz="483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BBDA0D3-CD27-452E-BBC9-8D20F14E9746}" type="slidenum">
              <a:rPr lang="en-US" altLang="en-US" smtClean="0">
                <a:latin typeface="Calibri" panose="020F0502020204030204" pitchFamily="34" charset="0"/>
              </a:rPr>
              <a:pPr/>
              <a:t>11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41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61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55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BioMarin Spectrum Art_RGB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14288" y="0"/>
            <a:ext cx="9172576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 bwMode="gray">
          <a:xfrm>
            <a:off x="8512175" y="4927600"/>
            <a:ext cx="447675" cy="246063"/>
          </a:xfrm>
          <a:prstGeom prst="rect">
            <a:avLst/>
          </a:prstGeom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fld id="{EA64FA68-48ED-4D26-B8DE-29B482F547E5}" type="slidenum">
              <a:rPr lang="en-US" altLang="en-US" sz="1000" b="1" smtClean="0">
                <a:solidFill>
                  <a:srgbClr val="425DA1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t>‹#›</a:t>
            </a:fld>
            <a:endParaRPr lang="en-US" altLang="en-US" sz="1000" b="1" smtClean="0">
              <a:solidFill>
                <a:srgbClr val="425DA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6" descr="BioMarin Spectrum Art_RGB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14288" y="4946650"/>
            <a:ext cx="9172576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7"/>
          <p:cNvSpPr txBox="1">
            <a:spLocks noChangeArrowheads="1"/>
          </p:cNvSpPr>
          <p:nvPr userDrawn="1"/>
        </p:nvSpPr>
        <p:spPr bwMode="auto">
          <a:xfrm>
            <a:off x="1724025" y="4919663"/>
            <a:ext cx="5695950" cy="254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000" smtClean="0">
                <a:solidFill>
                  <a:srgbClr val="425DA1"/>
                </a:solidFill>
                <a:latin typeface="Calibri" panose="020F0502020204030204" pitchFamily="34" charset="0"/>
              </a:rPr>
              <a:t>Presented at the 12th Annual WORLD</a:t>
            </a:r>
            <a:r>
              <a:rPr lang="en-US" altLang="en-US" sz="1000" i="1" smtClean="0">
                <a:solidFill>
                  <a:srgbClr val="425DA1"/>
                </a:solidFill>
                <a:latin typeface="Calibri" panose="020F0502020204030204" pitchFamily="34" charset="0"/>
              </a:rPr>
              <a:t>Symposium</a:t>
            </a:r>
            <a:r>
              <a:rPr lang="en-US" altLang="en-US" sz="1000" smtClean="0">
                <a:solidFill>
                  <a:srgbClr val="425DA1"/>
                </a:solidFill>
                <a:latin typeface="Calibri" panose="020F0502020204030204" pitchFamily="34" charset="0"/>
              </a:rPr>
              <a:t>™: 29 February – 4 March, 2016, San Diego, CA</a:t>
            </a: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gray">
          <a:xfrm>
            <a:off x="544513" y="835025"/>
            <a:ext cx="4681537" cy="4762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n-US" sz="2500" b="1" smtClean="0">
                <a:solidFill>
                  <a:srgbClr val="393996"/>
                </a:solidFill>
              </a:rPr>
              <a:t>PowerPoint Color Palette</a:t>
            </a:r>
          </a:p>
        </p:txBody>
      </p:sp>
      <p:sp>
        <p:nvSpPr>
          <p:cNvPr id="7" name="Rectangle 1060"/>
          <p:cNvSpPr>
            <a:spLocks noChangeArrowheads="1"/>
          </p:cNvSpPr>
          <p:nvPr userDrawn="1"/>
        </p:nvSpPr>
        <p:spPr bwMode="gray">
          <a:xfrm>
            <a:off x="3790950" y="1828800"/>
            <a:ext cx="590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0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46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86</a:t>
            </a:r>
          </a:p>
        </p:txBody>
      </p:sp>
      <p:sp>
        <p:nvSpPr>
          <p:cNvPr id="8" name="Rectangle 1061"/>
          <p:cNvSpPr>
            <a:spLocks noChangeArrowheads="1"/>
          </p:cNvSpPr>
          <p:nvPr userDrawn="1"/>
        </p:nvSpPr>
        <p:spPr bwMode="gray">
          <a:xfrm>
            <a:off x="5410200" y="1841500"/>
            <a:ext cx="5905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53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61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152</a:t>
            </a:r>
          </a:p>
          <a:p>
            <a:pPr eaLnBrk="1" hangingPunct="1">
              <a:defRPr/>
            </a:pPr>
            <a:endParaRPr lang="en-US" altLang="en-US" sz="1200" smtClean="0">
              <a:solidFill>
                <a:srgbClr val="646464"/>
              </a:solidFill>
            </a:endParaRPr>
          </a:p>
        </p:txBody>
      </p:sp>
      <p:sp>
        <p:nvSpPr>
          <p:cNvPr id="9" name="Rectangle 1062"/>
          <p:cNvSpPr>
            <a:spLocks noChangeArrowheads="1"/>
          </p:cNvSpPr>
          <p:nvPr userDrawn="1"/>
        </p:nvSpPr>
        <p:spPr bwMode="gray">
          <a:xfrm>
            <a:off x="7011988" y="1833563"/>
            <a:ext cx="590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0 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80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156</a:t>
            </a:r>
          </a:p>
        </p:txBody>
      </p:sp>
      <p:sp>
        <p:nvSpPr>
          <p:cNvPr id="10" name="Rectangle 1063"/>
          <p:cNvSpPr>
            <a:spLocks noChangeArrowheads="1"/>
          </p:cNvSpPr>
          <p:nvPr userDrawn="1"/>
        </p:nvSpPr>
        <p:spPr bwMode="gray">
          <a:xfrm>
            <a:off x="3790950" y="3055938"/>
            <a:ext cx="590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169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33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142</a:t>
            </a:r>
          </a:p>
        </p:txBody>
      </p:sp>
      <p:sp>
        <p:nvSpPr>
          <p:cNvPr id="11" name="Rectangle 1064"/>
          <p:cNvSpPr>
            <a:spLocks noChangeArrowheads="1"/>
          </p:cNvSpPr>
          <p:nvPr userDrawn="1"/>
        </p:nvSpPr>
        <p:spPr bwMode="gray">
          <a:xfrm>
            <a:off x="2181225" y="3054350"/>
            <a:ext cx="881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100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100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100</a:t>
            </a:r>
          </a:p>
        </p:txBody>
      </p:sp>
      <p:sp>
        <p:nvSpPr>
          <p:cNvPr id="12" name="Rectangle 1066"/>
          <p:cNvSpPr>
            <a:spLocks noChangeArrowheads="1"/>
          </p:cNvSpPr>
          <p:nvPr userDrawn="1"/>
        </p:nvSpPr>
        <p:spPr bwMode="gray">
          <a:xfrm>
            <a:off x="7011988" y="3040063"/>
            <a:ext cx="811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242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102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49</a:t>
            </a:r>
          </a:p>
        </p:txBody>
      </p:sp>
      <p:sp>
        <p:nvSpPr>
          <p:cNvPr id="13" name="Rectangle 1070"/>
          <p:cNvSpPr>
            <a:spLocks noChangeArrowheads="1"/>
          </p:cNvSpPr>
          <p:nvPr userDrawn="1"/>
        </p:nvSpPr>
        <p:spPr bwMode="gray">
          <a:xfrm>
            <a:off x="6283325" y="2238375"/>
            <a:ext cx="1095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BLUE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14" name="Rectangle 1070"/>
          <p:cNvSpPr>
            <a:spLocks noChangeArrowheads="1"/>
          </p:cNvSpPr>
          <p:nvPr userDrawn="1"/>
        </p:nvSpPr>
        <p:spPr bwMode="gray">
          <a:xfrm>
            <a:off x="6281738" y="3448050"/>
            <a:ext cx="1287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ORANGE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15" name="Rectangle 1070"/>
          <p:cNvSpPr>
            <a:spLocks noChangeArrowheads="1"/>
          </p:cNvSpPr>
          <p:nvPr userDrawn="1"/>
        </p:nvSpPr>
        <p:spPr bwMode="gray">
          <a:xfrm>
            <a:off x="4672013" y="2230438"/>
            <a:ext cx="1249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PURPLE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16" name="Rectangle 1070"/>
          <p:cNvSpPr>
            <a:spLocks noChangeArrowheads="1"/>
          </p:cNvSpPr>
          <p:nvPr userDrawn="1"/>
        </p:nvSpPr>
        <p:spPr bwMode="gray">
          <a:xfrm>
            <a:off x="3054350" y="2238375"/>
            <a:ext cx="1473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DARK BLUE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17" name="Rectangle 1070"/>
          <p:cNvSpPr>
            <a:spLocks noChangeArrowheads="1"/>
          </p:cNvSpPr>
          <p:nvPr userDrawn="1"/>
        </p:nvSpPr>
        <p:spPr bwMode="gray">
          <a:xfrm>
            <a:off x="1439863" y="3462338"/>
            <a:ext cx="1457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DARK GRAY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18" name="Rectangle 1070"/>
          <p:cNvSpPr>
            <a:spLocks noChangeArrowheads="1"/>
          </p:cNvSpPr>
          <p:nvPr userDrawn="1"/>
        </p:nvSpPr>
        <p:spPr bwMode="gray">
          <a:xfrm>
            <a:off x="3054350" y="3462338"/>
            <a:ext cx="1196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VIOLET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19" name="Rectangle 1070"/>
          <p:cNvSpPr>
            <a:spLocks noChangeArrowheads="1"/>
          </p:cNvSpPr>
          <p:nvPr userDrawn="1"/>
        </p:nvSpPr>
        <p:spPr bwMode="gray">
          <a:xfrm>
            <a:off x="1446213" y="22288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GRAY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  <p:sp>
        <p:nvSpPr>
          <p:cNvPr id="20" name="Rectangle 1060"/>
          <p:cNvSpPr>
            <a:spLocks noChangeArrowheads="1"/>
          </p:cNvSpPr>
          <p:nvPr userDrawn="1"/>
        </p:nvSpPr>
        <p:spPr bwMode="gray">
          <a:xfrm>
            <a:off x="2181225" y="1828800"/>
            <a:ext cx="746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160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160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160</a:t>
            </a:r>
          </a:p>
        </p:txBody>
      </p:sp>
      <p:sp>
        <p:nvSpPr>
          <p:cNvPr id="21" name="Rectangle 1064"/>
          <p:cNvSpPr>
            <a:spLocks noChangeArrowheads="1"/>
          </p:cNvSpPr>
          <p:nvPr userDrawn="1"/>
        </p:nvSpPr>
        <p:spPr bwMode="gray">
          <a:xfrm>
            <a:off x="5424488" y="3046413"/>
            <a:ext cx="590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R 238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G 48</a:t>
            </a:r>
          </a:p>
          <a:p>
            <a:pPr eaLnBrk="1" hangingPunct="1">
              <a:defRPr/>
            </a:pPr>
            <a:r>
              <a:rPr lang="en-US" altLang="en-US" sz="1200" smtClean="0">
                <a:solidFill>
                  <a:srgbClr val="646464"/>
                </a:solidFill>
              </a:rPr>
              <a:t>B 78</a:t>
            </a:r>
          </a:p>
        </p:txBody>
      </p:sp>
      <p:sp>
        <p:nvSpPr>
          <p:cNvPr id="22" name="Rectangle 1070"/>
          <p:cNvSpPr>
            <a:spLocks noChangeArrowheads="1"/>
          </p:cNvSpPr>
          <p:nvPr userDrawn="1"/>
        </p:nvSpPr>
        <p:spPr bwMode="gray">
          <a:xfrm>
            <a:off x="4683125" y="3455988"/>
            <a:ext cx="103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BIOMARIN RED</a:t>
            </a:r>
          </a:p>
          <a:p>
            <a:pPr eaLnBrk="1" hangingPunct="1">
              <a:defRPr/>
            </a:pPr>
            <a:r>
              <a:rPr lang="en-US" altLang="en-US" sz="900" smtClean="0">
                <a:solidFill>
                  <a:srgbClr val="323232"/>
                </a:solidFill>
              </a:rPr>
              <a:t>(100%)</a:t>
            </a:r>
          </a:p>
        </p:txBody>
      </p:sp>
    </p:spTree>
    <p:extLst>
      <p:ext uri="{BB962C8B-B14F-4D97-AF65-F5344CB8AC3E}">
        <p14:creationId xmlns:p14="http://schemas.microsoft.com/office/powerpoint/2010/main" val="899697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op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/>
          <p:cNvSpPr>
            <a:spLocks noGrp="1"/>
          </p:cNvSpPr>
          <p:nvPr>
            <p:ph type="title"/>
          </p:nvPr>
        </p:nvSpPr>
        <p:spPr bwMode="gray">
          <a:xfrm>
            <a:off x="588964" y="510135"/>
            <a:ext cx="7056437" cy="395161"/>
          </a:xfrm>
          <a:prstGeom prst="rect">
            <a:avLst/>
          </a:prstGeom>
        </p:spPr>
        <p:txBody>
          <a:bodyPr vert="horz"/>
          <a:lstStyle>
            <a:lvl1pPr algn="l">
              <a:defRPr sz="1875" b="1">
                <a:solidFill>
                  <a:srgbClr val="393996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sz="quarter" idx="15"/>
          </p:nvPr>
        </p:nvSpPr>
        <p:spPr bwMode="gray">
          <a:xfrm>
            <a:off x="588964" y="1025821"/>
            <a:ext cx="7959725" cy="3742154"/>
          </a:xfrm>
          <a:prstGeom prst="rect">
            <a:avLst/>
          </a:prstGeom>
        </p:spPr>
        <p:txBody>
          <a:bodyPr vert="horz"/>
          <a:lstStyle>
            <a:lvl1pPr>
              <a:lnSpc>
                <a:spcPts val="1260"/>
              </a:lnSpc>
              <a:spcBef>
                <a:spcPts val="300"/>
              </a:spcBef>
              <a:spcAft>
                <a:spcPts val="300"/>
              </a:spcAft>
              <a:buClr>
                <a:srgbClr val="353D98"/>
              </a:buClr>
              <a:defRPr sz="135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>
              <a:lnSpc>
                <a:spcPct val="100000"/>
              </a:lnSpc>
              <a:spcBef>
                <a:spcPts val="450"/>
              </a:spcBef>
              <a:buClr>
                <a:srgbClr val="00509C"/>
              </a:buClr>
              <a:buFont typeface="Arial"/>
              <a:buChar char="•"/>
              <a:defRPr sz="105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00000"/>
              </a:lnSpc>
              <a:spcBef>
                <a:spcPts val="450"/>
              </a:spcBef>
              <a:buClr>
                <a:srgbClr val="A9218E"/>
              </a:buClr>
              <a:defRPr sz="9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>
              <a:lnSpc>
                <a:spcPct val="100000"/>
              </a:lnSpc>
              <a:spcBef>
                <a:spcPts val="450"/>
              </a:spcBef>
              <a:buClr>
                <a:srgbClr val="EE304E"/>
              </a:buClr>
              <a:buFont typeface="Arial"/>
              <a:buChar char="•"/>
              <a:defRPr sz="9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>
              <a:lnSpc>
                <a:spcPct val="100000"/>
              </a:lnSpc>
              <a:spcBef>
                <a:spcPts val="450"/>
              </a:spcBef>
              <a:buClr>
                <a:srgbClr val="F26631"/>
              </a:buClr>
              <a:buFont typeface="Arial"/>
              <a:buChar char="•"/>
              <a:defRPr sz="9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1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47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92931"/>
            <a:ext cx="8534400" cy="628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2063"/>
            <a:ext cx="8610600" cy="325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253288" y="4876800"/>
            <a:ext cx="1592262" cy="152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29C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89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ioMarin Spectrum Art_RGB.png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14288" y="0"/>
            <a:ext cx="9172576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 bwMode="gray">
          <a:xfrm>
            <a:off x="8512175" y="4927600"/>
            <a:ext cx="447675" cy="246063"/>
          </a:xfrm>
          <a:prstGeom prst="rect">
            <a:avLst/>
          </a:prstGeom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fld id="{7CB086AF-DE14-45C3-8456-E202F6876440}" type="slidenum">
              <a:rPr lang="en-US" altLang="en-US" sz="1000" b="1" smtClean="0">
                <a:solidFill>
                  <a:srgbClr val="425DA1"/>
                </a:solidFill>
                <a:latin typeface="Calibri" panose="020F0502020204030204" pitchFamily="34" charset="0"/>
              </a:rPr>
              <a:pPr algn="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t>‹#›</a:t>
            </a:fld>
            <a:endParaRPr lang="en-US" altLang="en-US" sz="1000" b="1" dirty="0" smtClean="0">
              <a:solidFill>
                <a:srgbClr val="425DA1"/>
              </a:solidFill>
              <a:latin typeface="Calibri" panose="020F0502020204030204" pitchFamily="34" charset="0"/>
            </a:endParaRPr>
          </a:p>
        </p:txBody>
      </p:sp>
      <p:pic>
        <p:nvPicPr>
          <p:cNvPr id="1028" name="Picture 6" descr="BioMarin Spectrum Art_RGB.png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14288" y="4946650"/>
            <a:ext cx="9172576" cy="3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9" r:id="rId3"/>
    <p:sldLayoutId id="2147483957" r:id="rId4"/>
    <p:sldLayoutId id="2147483958" r:id="rId5"/>
    <p:sldLayoutId id="2147483960" r:id="rId6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xac.broadinstitute.org/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125" y="439738"/>
            <a:ext cx="8334375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509C"/>
                </a:solidFill>
                <a:latin typeface="+mj-lt"/>
              </a:rPr>
              <a:t>Utilizing activity assays and population-wide allele frequencies to assess the contribution of novel mutations in NAGLU to MPS IIIB incidence</a:t>
            </a:r>
            <a:endParaRPr lang="en-US" sz="3200" b="1" dirty="0">
              <a:solidFill>
                <a:srgbClr val="00509C"/>
              </a:solidFill>
              <a:latin typeface="+mj-lt"/>
              <a:ea typeface="+mn-ea"/>
              <a:cs typeface="Arial"/>
            </a:endParaRPr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254000" y="2713038"/>
            <a:ext cx="8597900" cy="128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en-US" altLang="en-US" sz="1600" b="1" u="sng" dirty="0">
              <a:solidFill>
                <a:srgbClr val="35359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altLang="en-US" sz="1600" b="1" u="sng" dirty="0">
              <a:solidFill>
                <a:srgbClr val="35359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rgbClr val="353D9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Jonathan H. LeBowitz, Wyatt T. Clark, G. Karen Yu, Mika Aoyagi-Scharber </a:t>
            </a:r>
            <a:r>
              <a:rPr lang="en-US" altLang="en-US" dirty="0" err="1" smtClean="0">
                <a:solidFill>
                  <a:srgbClr val="353D9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BioMarin</a:t>
            </a:r>
            <a:r>
              <a:rPr lang="en-US" altLang="en-US" dirty="0" smtClean="0">
                <a:solidFill>
                  <a:srgbClr val="353D9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Pharmaceutical Inc</a:t>
            </a:r>
            <a:r>
              <a:rPr lang="en-US" altLang="en-US" dirty="0">
                <a:solidFill>
                  <a:srgbClr val="353D9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altLang="en-US" dirty="0" smtClean="0">
                <a:solidFill>
                  <a:srgbClr val="353D9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Novato, CA</a:t>
            </a:r>
            <a:endParaRPr lang="en-US" altLang="en-US" dirty="0">
              <a:solidFill>
                <a:srgbClr val="353D9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NAGLU_ri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3974">
            <a:off x="815181" y="2241149"/>
            <a:ext cx="2232025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63600" y="4529334"/>
            <a:ext cx="7361238" cy="42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Haust. Connect </a:t>
            </a:r>
            <a:r>
              <a:rPr lang="de-DE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Tissue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 Res (1986); </a:t>
            </a:r>
            <a:r>
              <a:rPr lang="de-DE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Meikle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. 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JAMA (1999); </a:t>
            </a:r>
            <a:r>
              <a:rPr lang="de-DE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Poorthuis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. Hum Genet (1999); </a:t>
            </a:r>
            <a:r>
              <a:rPr lang="de-DE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Baehner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. 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J Inherit </a:t>
            </a:r>
            <a:r>
              <a:rPr lang="en-US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Metab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 Dis (2005)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; 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Heron. 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Am J </a:t>
            </a:r>
            <a:r>
              <a:rPr lang="de-DE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Med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 Genet 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(2010); </a:t>
            </a:r>
            <a:r>
              <a:rPr lang="en-US" sz="1000" dirty="0" err="1">
                <a:solidFill>
                  <a:srgbClr val="646464"/>
                </a:solidFill>
                <a:latin typeface="Calibri"/>
                <a:ea typeface="+mn-ea"/>
                <a:cs typeface="Arial"/>
              </a:rPr>
              <a:t>Valstar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+mn-ea"/>
                <a:cs typeface="Arial"/>
              </a:rPr>
              <a:t>. J Inherit </a:t>
            </a:r>
            <a:r>
              <a:rPr lang="en-US" sz="1000" dirty="0" err="1">
                <a:solidFill>
                  <a:srgbClr val="646464"/>
                </a:solidFill>
                <a:latin typeface="Calibri"/>
                <a:ea typeface="+mn-ea"/>
                <a:cs typeface="Arial"/>
              </a:rPr>
              <a:t>Metab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+mn-ea"/>
                <a:cs typeface="Arial"/>
              </a:rPr>
              <a:t> Dis (2008, 2010); </a:t>
            </a:r>
            <a:r>
              <a:rPr lang="de-DE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Poupetova</a:t>
            </a:r>
            <a:r>
              <a:rPr lang="de-DE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. 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J Inherit </a:t>
            </a:r>
            <a:r>
              <a:rPr lang="en-US" sz="1000" dirty="0" err="1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Metab</a:t>
            </a:r>
            <a:r>
              <a:rPr lang="en-US" sz="1000" dirty="0">
                <a:solidFill>
                  <a:srgbClr val="646464"/>
                </a:solidFill>
                <a:latin typeface="Calibri"/>
                <a:ea typeface="MS PGothic" charset="0"/>
                <a:cs typeface="MS PGothic" charset="0"/>
              </a:rPr>
              <a:t> Dis (2010)</a:t>
            </a:r>
            <a:endParaRPr lang="en-US" sz="1000" dirty="0">
              <a:solidFill>
                <a:srgbClr val="646464"/>
              </a:solidFill>
              <a:latin typeface="Calibri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03940" y="2394345"/>
            <a:ext cx="125095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2400" dirty="0">
                <a:solidFill>
                  <a:srgbClr val="EE304E"/>
                </a:solidFill>
                <a:latin typeface="Calibri"/>
                <a:ea typeface="+mn-ea"/>
                <a:cs typeface="Arial"/>
              </a:rPr>
              <a:t>MPS IIIB</a:t>
            </a:r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117475" y="1210773"/>
            <a:ext cx="8986838" cy="3351212"/>
            <a:chOff x="118236" y="2688231"/>
            <a:chExt cx="8985608" cy="3351326"/>
          </a:xfrm>
        </p:grpSpPr>
        <p:grpSp>
          <p:nvGrpSpPr>
            <p:cNvPr id="6" name="Group 54"/>
            <p:cNvGrpSpPr>
              <a:grpSpLocks/>
            </p:cNvGrpSpPr>
            <p:nvPr/>
          </p:nvGrpSpPr>
          <p:grpSpPr bwMode="auto">
            <a:xfrm>
              <a:off x="118236" y="4072997"/>
              <a:ext cx="8926986" cy="1966560"/>
              <a:chOff x="118236" y="4072997"/>
              <a:chExt cx="8926986" cy="1966560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>
                <a:off x="6418162" y="4434540"/>
                <a:ext cx="439677" cy="1431974"/>
              </a:xfrm>
              <a:prstGeom prst="line">
                <a:avLst/>
              </a:prstGeom>
              <a:ln w="19050" cmpd="sng">
                <a:solidFill>
                  <a:schemeClr val="bg2">
                    <a:lumMod val="10000"/>
                  </a:schemeClr>
                </a:solidFill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Rectangle 75"/>
              <p:cNvSpPr/>
              <p:nvPr/>
            </p:nvSpPr>
            <p:spPr>
              <a:xfrm>
                <a:off x="118236" y="5345796"/>
                <a:ext cx="1111098" cy="69058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rgbClr val="F2F2F2">
                        <a:lumMod val="10000"/>
                      </a:srgbClr>
                    </a:solidFill>
                    <a:latin typeface="Calibri"/>
                    <a:ea typeface="+mn-ea"/>
                  </a:rPr>
                  <a:t>Human </a:t>
                </a:r>
              </a:p>
              <a:p>
                <a:pPr algn="ctr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solidFill>
                      <a:srgbClr val="F2F2F2">
                        <a:lumMod val="10000"/>
                      </a:srgbClr>
                    </a:solidFill>
                    <a:latin typeface="Calibri"/>
                    <a:ea typeface="+mn-ea"/>
                  </a:rPr>
                  <a:t>NAGLU </a:t>
                </a:r>
              </a:p>
              <a:p>
                <a:pPr algn="ctr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rgbClr val="F2F2F2">
                        <a:lumMod val="10000"/>
                      </a:srgbClr>
                    </a:solidFill>
                    <a:latin typeface="Calibri"/>
                    <a:ea typeface="+mn-ea"/>
                  </a:rPr>
                  <a:t>(</a:t>
                </a:r>
                <a:r>
                  <a:rPr lang="en-US" sz="1600" dirty="0" err="1">
                    <a:solidFill>
                      <a:srgbClr val="F2F2F2">
                        <a:lumMod val="10000"/>
                      </a:srgbClr>
                    </a:solidFill>
                    <a:latin typeface="Calibri"/>
                    <a:ea typeface="+mn-ea"/>
                  </a:rPr>
                  <a:t>Trimer</a:t>
                </a:r>
                <a:r>
                  <a:rPr lang="en-US" sz="1600" dirty="0">
                    <a:solidFill>
                      <a:srgbClr val="F2F2F2">
                        <a:lumMod val="10000"/>
                      </a:srgbClr>
                    </a:solidFill>
                    <a:latin typeface="Calibri"/>
                    <a:ea typeface="+mn-ea"/>
                  </a:rPr>
                  <a:t>)</a:t>
                </a:r>
              </a:p>
            </p:txBody>
          </p:sp>
          <p:sp>
            <p:nvSpPr>
              <p:cNvPr id="77" name="Rectangle 76"/>
              <p:cNvSpPr>
                <a:spLocks noChangeAspect="1"/>
              </p:cNvSpPr>
              <p:nvPr/>
            </p:nvSpPr>
            <p:spPr bwMode="auto">
              <a:xfrm>
                <a:off x="3414771" y="4434204"/>
                <a:ext cx="3003164" cy="125040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181818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srgbClr val="808080">
                    <a:alpha val="42999"/>
                  </a:srgbClr>
                </a:outerShdw>
              </a:effec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grpSp>
            <p:nvGrpSpPr>
              <p:cNvPr id="78" name="Group 50"/>
              <p:cNvGrpSpPr>
                <a:grpSpLocks/>
              </p:cNvGrpSpPr>
              <p:nvPr/>
            </p:nvGrpSpPr>
            <p:grpSpPr bwMode="auto">
              <a:xfrm>
                <a:off x="3414770" y="4434202"/>
                <a:ext cx="2941498" cy="1211891"/>
                <a:chOff x="3414770" y="4434202"/>
                <a:chExt cx="2941498" cy="1211891"/>
              </a:xfrm>
            </p:grpSpPr>
            <p:grpSp>
              <p:nvGrpSpPr>
                <p:cNvPr id="115" name="Group 29"/>
                <p:cNvGrpSpPr>
                  <a:grpSpLocks/>
                </p:cNvGrpSpPr>
                <p:nvPr/>
              </p:nvGrpSpPr>
              <p:grpSpPr bwMode="auto">
                <a:xfrm>
                  <a:off x="3414770" y="4434202"/>
                  <a:ext cx="2941498" cy="1211891"/>
                  <a:chOff x="3911780" y="4037555"/>
                  <a:chExt cx="4284092" cy="1765045"/>
                </a:xfrm>
              </p:grpSpPr>
              <p:grpSp>
                <p:nvGrpSpPr>
                  <p:cNvPr id="119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3911780" y="4037555"/>
                    <a:ext cx="4230826" cy="1765045"/>
                    <a:chOff x="431272" y="3711019"/>
                    <a:chExt cx="4230826" cy="1765045"/>
                  </a:xfrm>
                </p:grpSpPr>
                <p:sp>
                  <p:nvSpPr>
                    <p:cNvPr id="124" name="Rectangle 123"/>
                    <p:cNvSpPr/>
                    <p:nvPr/>
                  </p:nvSpPr>
                  <p:spPr>
                    <a:xfrm>
                      <a:off x="431640" y="5165868"/>
                      <a:ext cx="2938258" cy="309831"/>
                    </a:xfrm>
                    <a:prstGeom prst="rect">
                      <a:avLst/>
                    </a:prstGeom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70000"/>
                        </a:lnSpc>
                        <a:spcBef>
                          <a:spcPct val="20000"/>
                        </a:spcBef>
                        <a:defRPr/>
                      </a:pPr>
                      <a:r>
                        <a:rPr lang="en-US" sz="1050" i="1" dirty="0">
                          <a:solidFill>
                            <a:srgbClr val="181818"/>
                          </a:solidFill>
                          <a:latin typeface="Calibri"/>
                          <a:ea typeface="+mn-ea"/>
                          <a:cs typeface="Arial"/>
                        </a:rPr>
                        <a:t>N</a:t>
                      </a:r>
                      <a:r>
                        <a:rPr lang="en-US" sz="1050" dirty="0">
                          <a:solidFill>
                            <a:srgbClr val="181818"/>
                          </a:solidFill>
                          <a:latin typeface="Calibri"/>
                          <a:ea typeface="+mn-ea"/>
                          <a:cs typeface="Arial"/>
                        </a:rPr>
                        <a:t>-</a:t>
                      </a:r>
                      <a:r>
                        <a:rPr lang="en-US" sz="1050" dirty="0" err="1">
                          <a:solidFill>
                            <a:srgbClr val="181818"/>
                          </a:solidFill>
                          <a:latin typeface="Calibri"/>
                          <a:ea typeface="+mn-ea"/>
                          <a:cs typeface="Arial"/>
                        </a:rPr>
                        <a:t>acetylglucosamine</a:t>
                      </a:r>
                      <a:r>
                        <a:rPr lang="en-US" sz="1050" dirty="0">
                          <a:solidFill>
                            <a:srgbClr val="181818"/>
                          </a:solidFill>
                          <a:latin typeface="Calibri"/>
                          <a:ea typeface="+mn-ea"/>
                          <a:cs typeface="Arial"/>
                        </a:rPr>
                        <a:t>(</a:t>
                      </a:r>
                      <a:r>
                        <a:rPr lang="en-US" sz="1050" dirty="0" err="1">
                          <a:solidFill>
                            <a:srgbClr val="181818"/>
                          </a:solidFill>
                          <a:latin typeface="Calibri"/>
                          <a:ea typeface="+mn-ea"/>
                          <a:cs typeface="Arial"/>
                        </a:rPr>
                        <a:t>GlcNAc</a:t>
                      </a:r>
                      <a:r>
                        <a:rPr lang="en-US" sz="1050" dirty="0">
                          <a:solidFill>
                            <a:srgbClr val="181818"/>
                          </a:solidFill>
                          <a:latin typeface="Calibri"/>
                          <a:ea typeface="+mn-ea"/>
                          <a:cs typeface="Arial"/>
                        </a:rPr>
                        <a:t>)</a:t>
                      </a:r>
                    </a:p>
                  </p:txBody>
                </p:sp>
                <p:grpSp>
                  <p:nvGrpSpPr>
                    <p:cNvPr id="125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25435" y="3711019"/>
                      <a:ext cx="3536663" cy="1587219"/>
                      <a:chOff x="1125435" y="3711019"/>
                      <a:chExt cx="3536663" cy="1587219"/>
                    </a:xfrm>
                  </p:grpSpPr>
                  <p:sp>
                    <p:nvSpPr>
                      <p:cNvPr id="126" name="Hexagon 1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21519" y="4249549"/>
                        <a:ext cx="1155977" cy="531404"/>
                      </a:xfrm>
                      <a:prstGeom prst="hexagon">
                        <a:avLst>
                          <a:gd name="adj" fmla="val 49599"/>
                          <a:gd name="vf" fmla="val 115470"/>
                        </a:avLst>
                      </a:prstGeom>
                      <a:noFill/>
                      <a:ln w="28575">
                        <a:solidFill>
                          <a:srgbClr val="181818"/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1200">
                          <a:solidFill>
                            <a:prstClr val="white"/>
                          </a:solidFill>
                          <a:latin typeface="Calibri"/>
                          <a:ea typeface="+mn-ea"/>
                        </a:endParaRPr>
                      </a:p>
                    </p:txBody>
                  </p:sp>
                  <p:cxnSp>
                    <p:nvCxnSpPr>
                      <p:cNvPr id="127" name="Straight Connector 12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327409" y="4508250"/>
                        <a:ext cx="0" cy="235944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128" name="Straight Connector 12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7759" y="4542678"/>
                        <a:ext cx="0" cy="235944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129" name="Straight Connector 12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216409" y="4777875"/>
                        <a:ext cx="0" cy="235944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130" name="Straight Connector 12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8018" y="4008949"/>
                        <a:ext cx="0" cy="235944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131" name="TextBox 13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376170" y="4259140"/>
                        <a:ext cx="577130" cy="3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5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132" name="TextBox 13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25435" y="4648822"/>
                        <a:ext cx="577130" cy="3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5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133" name="TextBox 1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73462" y="3711019"/>
                        <a:ext cx="950045" cy="3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5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H</a:t>
                        </a:r>
                        <a:r>
                          <a:rPr lang="en-US" sz="1050" b="1" baseline="-25000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2</a:t>
                        </a:r>
                        <a:r>
                          <a:rPr lang="en-US" sz="105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COH</a:t>
                        </a:r>
                      </a:p>
                    </p:txBody>
                  </p:sp>
                  <p:sp>
                    <p:nvSpPr>
                      <p:cNvPr id="134" name="TextBox 13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76236" y="4917221"/>
                        <a:ext cx="828325" cy="3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5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HNAc</a:t>
                        </a:r>
                      </a:p>
                    </p:txBody>
                  </p:sp>
                  <p:cxnSp>
                    <p:nvCxnSpPr>
                      <p:cNvPr id="135" name="Straight Connector 13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467971" y="4513603"/>
                        <a:ext cx="227604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136" name="Straight Connector 13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930806" y="4513602"/>
                        <a:ext cx="1731292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137" name="Rectangle 136"/>
                      <p:cNvSpPr/>
                      <p:nvPr/>
                    </p:nvSpPr>
                    <p:spPr>
                      <a:xfrm>
                        <a:off x="2137726" y="4206317"/>
                        <a:ext cx="129459" cy="12485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120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38" name="TextBox 13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005995" y="4053720"/>
                        <a:ext cx="414232" cy="3586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  <p:sp>
                    <p:nvSpPr>
                      <p:cNvPr id="139" name="TextBox 13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616200" y="4313519"/>
                        <a:ext cx="428760" cy="3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5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  <p:sp>
                    <p:nvSpPr>
                      <p:cNvPr id="140" name="TextBox 13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147687" y="4581975"/>
                        <a:ext cx="866630" cy="3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1050" b="1" dirty="0">
                            <a:solidFill>
                              <a:srgbClr val="181818"/>
                            </a:solidFill>
                            <a:latin typeface="Symbol" charset="2"/>
                            <a:ea typeface="+mn-ea"/>
                            <a:cs typeface="Symbol" charset="2"/>
                          </a:rPr>
                          <a:t>a</a:t>
                        </a:r>
                        <a:r>
                          <a:rPr lang="en-US" sz="1050" b="1" dirty="0">
                            <a:solidFill>
                              <a:srgbClr val="181818"/>
                            </a:solidFill>
                            <a:latin typeface="Arial"/>
                            <a:ea typeface="+mn-ea"/>
                            <a:cs typeface="Arial"/>
                          </a:rPr>
                          <a:t>1    4</a:t>
                        </a:r>
                      </a:p>
                    </p:txBody>
                  </p:sp>
                  <p:cxnSp>
                    <p:nvCxnSpPr>
                      <p:cNvPr id="141" name="Straight Arrow Connector 14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538886" y="4776822"/>
                        <a:ext cx="177215" cy="0"/>
                      </a:xfrm>
                      <a:prstGeom prst="straightConnector1">
                        <a:avLst/>
                      </a:prstGeom>
                      <a:noFill/>
                      <a:ln w="19050">
                        <a:solidFill>
                          <a:srgbClr val="181818"/>
                        </a:solidFill>
                        <a:round/>
                        <a:headEnd/>
                        <a:tailEnd type="arrow" w="sm" len="sm"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</p:grpSp>
              <p:sp>
                <p:nvSpPr>
                  <p:cNvPr id="120" name="Rectangle 119"/>
                  <p:cNvSpPr/>
                  <p:nvPr/>
                </p:nvSpPr>
                <p:spPr>
                  <a:xfrm>
                    <a:off x="6603048" y="4653086"/>
                    <a:ext cx="603371" cy="38150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1" name="Rectangle 120"/>
                  <p:cNvSpPr/>
                  <p:nvPr/>
                </p:nvSpPr>
                <p:spPr>
                  <a:xfrm>
                    <a:off x="7476896" y="4803376"/>
                    <a:ext cx="580253" cy="152604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2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2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6430912" y="4619905"/>
                    <a:ext cx="926190" cy="52277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2700000" algn="tl" rotWithShape="0">
                      <a:srgbClr val="808080">
                        <a:alpha val="42999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>
                      <a:lnSpc>
                        <a:spcPct val="7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en-US" sz="1050" dirty="0" err="1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rPr>
                      <a:t>Iduronic</a:t>
                    </a:r>
                    <a:r>
                      <a:rPr lang="en-US" sz="1050" dirty="0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rPr>
                      <a:t> </a:t>
                    </a:r>
                  </a:p>
                  <a:p>
                    <a:pPr algn="ctr">
                      <a:lnSpc>
                        <a:spcPct val="7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en-US" sz="1050" dirty="0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rPr>
                      <a:t>acid</a:t>
                    </a:r>
                  </a:p>
                </p:txBody>
              </p:sp>
              <p:sp>
                <p:nvSpPr>
                  <p:cNvPr id="123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7311653" y="4689281"/>
                    <a:ext cx="884219" cy="30257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2700000" algn="tl" rotWithShape="0">
                      <a:srgbClr val="808080">
                        <a:alpha val="42999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>
                      <a:lnSpc>
                        <a:spcPct val="7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en-US" sz="1000" dirty="0" err="1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rPr>
                      <a:t>GlcNAc</a:t>
                    </a:r>
                    <a:endParaRPr lang="en-US" sz="1000" dirty="0">
                      <a:solidFill>
                        <a:srgbClr val="F2F2F2">
                          <a:lumMod val="10000"/>
                        </a:srgbClr>
                      </a:solidFill>
                      <a:latin typeface="Calibri"/>
                      <a:ea typeface="+mn-ea"/>
                      <a:cs typeface="Arial"/>
                    </a:endParaRPr>
                  </a:p>
                </p:txBody>
              </p:sp>
            </p:grpSp>
            <p:grpSp>
              <p:nvGrpSpPr>
                <p:cNvPr id="116" name="Group 30"/>
                <p:cNvGrpSpPr>
                  <a:grpSpLocks/>
                </p:cNvGrpSpPr>
                <p:nvPr/>
              </p:nvGrpSpPr>
              <p:grpSpPr bwMode="auto">
                <a:xfrm>
                  <a:off x="4843477" y="4903326"/>
                  <a:ext cx="99158" cy="158787"/>
                  <a:chOff x="6415930" y="3569796"/>
                  <a:chExt cx="144417" cy="231263"/>
                </a:xfrm>
              </p:grpSpPr>
              <p:cxnSp>
                <p:nvCxnSpPr>
                  <p:cNvPr id="117" name="Straight Connector 116"/>
                  <p:cNvCxnSpPr/>
                  <p:nvPr/>
                </p:nvCxnSpPr>
                <p:spPr>
                  <a:xfrm>
                    <a:off x="6418387" y="3569129"/>
                    <a:ext cx="141018" cy="231216"/>
                  </a:xfrm>
                  <a:prstGeom prst="line">
                    <a:avLst/>
                  </a:prstGeom>
                  <a:ln w="38100" cmpd="sng">
                    <a:solidFill>
                      <a:srgbClr val="EE304E"/>
                    </a:solidFill>
                    <a:tailEnd type="non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Connector 117"/>
                  <p:cNvCxnSpPr/>
                  <p:nvPr/>
                </p:nvCxnSpPr>
                <p:spPr>
                  <a:xfrm flipH="1">
                    <a:off x="6416076" y="3569129"/>
                    <a:ext cx="141017" cy="231216"/>
                  </a:xfrm>
                  <a:prstGeom prst="line">
                    <a:avLst/>
                  </a:prstGeom>
                  <a:ln w="38100" cmpd="sng">
                    <a:solidFill>
                      <a:srgbClr val="EE304E"/>
                    </a:solidFill>
                    <a:tailEnd type="non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9" name="Group 51"/>
              <p:cNvGrpSpPr>
                <a:grpSpLocks/>
              </p:cNvGrpSpPr>
              <p:nvPr/>
            </p:nvGrpSpPr>
            <p:grpSpPr bwMode="auto">
              <a:xfrm>
                <a:off x="6405750" y="5865958"/>
                <a:ext cx="2496312" cy="173599"/>
                <a:chOff x="6405750" y="5865958"/>
                <a:chExt cx="2496312" cy="173599"/>
              </a:xfrm>
            </p:grpSpPr>
            <p:cxnSp>
              <p:nvCxnSpPr>
                <p:cNvPr id="83" name="Straight Connector 82"/>
                <p:cNvCxnSpPr>
                  <a:cxnSpLocks noChangeShapeType="1"/>
                </p:cNvCxnSpPr>
                <p:nvPr/>
              </p:nvCxnSpPr>
              <p:spPr bwMode="auto">
                <a:xfrm>
                  <a:off x="8244594" y="5956913"/>
                  <a:ext cx="657468" cy="0"/>
                </a:xfrm>
                <a:prstGeom prst="line">
                  <a:avLst/>
                </a:prstGeom>
                <a:noFill/>
                <a:ln w="28575">
                  <a:solidFill>
                    <a:srgbClr val="181818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srgbClr val="808080">
                      <a:alpha val="42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84" name="Group 72"/>
                <p:cNvGrpSpPr>
                  <a:grpSpLocks/>
                </p:cNvGrpSpPr>
                <p:nvPr/>
              </p:nvGrpSpPr>
              <p:grpSpPr bwMode="auto">
                <a:xfrm>
                  <a:off x="6429652" y="5895428"/>
                  <a:ext cx="1827323" cy="119381"/>
                  <a:chOff x="6042834" y="2189761"/>
                  <a:chExt cx="2637228" cy="172294"/>
                </a:xfrm>
              </p:grpSpPr>
              <p:cxnSp>
                <p:nvCxnSpPr>
                  <p:cNvPr id="91" name="Straight Connector 9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170794" y="2274073"/>
                    <a:ext cx="207568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181818"/>
                    </a:solidFill>
                    <a:round/>
                    <a:headEnd/>
                    <a:tailEnd/>
                  </a:ln>
                  <a:effectLst>
                    <a:outerShdw blurRad="50800" dist="38100" dir="2700000" algn="tl" rotWithShape="0">
                      <a:srgbClr val="808080">
                        <a:alpha val="42999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" name="Straight Connector 9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8401815" y="2275561"/>
                    <a:ext cx="278247" cy="1687"/>
                  </a:xfrm>
                  <a:prstGeom prst="line">
                    <a:avLst/>
                  </a:prstGeom>
                  <a:noFill/>
                  <a:ln w="28575">
                    <a:solidFill>
                      <a:srgbClr val="181818"/>
                    </a:solidFill>
                    <a:prstDash val="sysDash"/>
                    <a:round/>
                    <a:headEnd/>
                    <a:tailEnd/>
                  </a:ln>
                  <a:effectLst>
                    <a:outerShdw blurRad="50800" dist="38100" dir="2700000" algn="tl" rotWithShape="0">
                      <a:srgbClr val="808080">
                        <a:alpha val="42999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pSp>
                <p:nvGrpSpPr>
                  <p:cNvPr id="93" name="Group 81"/>
                  <p:cNvGrpSpPr>
                    <a:grpSpLocks/>
                  </p:cNvGrpSpPr>
                  <p:nvPr/>
                </p:nvGrpSpPr>
                <p:grpSpPr bwMode="auto">
                  <a:xfrm>
                    <a:off x="6042834" y="2189761"/>
                    <a:ext cx="2326594" cy="172294"/>
                    <a:chOff x="6042834" y="2189761"/>
                    <a:chExt cx="2326594" cy="172294"/>
                  </a:xfrm>
                </p:grpSpPr>
                <p:sp>
                  <p:nvSpPr>
                    <p:cNvPr id="94" name="Rectangle 93"/>
                    <p:cNvSpPr/>
                    <p:nvPr/>
                  </p:nvSpPr>
                  <p:spPr>
                    <a:xfrm>
                      <a:off x="6042286" y="2200728"/>
                      <a:ext cx="155774" cy="1512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181818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grpSp>
                  <p:nvGrpSpPr>
                    <p:cNvPr id="95" name="Group 8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987168" y="2189761"/>
                      <a:ext cx="174462" cy="172294"/>
                      <a:chOff x="7806943" y="2260325"/>
                      <a:chExt cx="224091" cy="221307"/>
                    </a:xfrm>
                  </p:grpSpPr>
                  <p:sp>
                    <p:nvSpPr>
                      <p:cNvPr id="113" name="Diamond 112"/>
                      <p:cNvSpPr/>
                      <p:nvPr/>
                    </p:nvSpPr>
                    <p:spPr>
                      <a:xfrm>
                        <a:off x="7809890" y="2262640"/>
                        <a:ext cx="220686" cy="217781"/>
                      </a:xfrm>
                      <a:prstGeom prst="diamond">
                        <a:avLst/>
                      </a:prstGeom>
                      <a:ln>
                        <a:solidFill>
                          <a:schemeClr val="bg2">
                            <a:lumMod val="1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14" name="Isosceles Triangle 113"/>
                      <p:cNvSpPr/>
                      <p:nvPr/>
                    </p:nvSpPr>
                    <p:spPr>
                      <a:xfrm>
                        <a:off x="7806949" y="2262640"/>
                        <a:ext cx="217743" cy="105948"/>
                      </a:xfrm>
                      <a:prstGeom prst="triangl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181818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96" name="Group 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50632" y="2189761"/>
                      <a:ext cx="172286" cy="172294"/>
                      <a:chOff x="7207059" y="2271462"/>
                      <a:chExt cx="221297" cy="221307"/>
                    </a:xfrm>
                  </p:grpSpPr>
                  <p:sp>
                    <p:nvSpPr>
                      <p:cNvPr id="111" name="Diamond 110"/>
                      <p:cNvSpPr/>
                      <p:nvPr/>
                    </p:nvSpPr>
                    <p:spPr>
                      <a:xfrm>
                        <a:off x="7207209" y="2273777"/>
                        <a:ext cx="220683" cy="217781"/>
                      </a:xfrm>
                      <a:prstGeom prst="diamond">
                        <a:avLst/>
                      </a:prstGeom>
                      <a:ln>
                        <a:solidFill>
                          <a:schemeClr val="bg2">
                            <a:lumMod val="1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12" name="Isosceles Triangle 111"/>
                      <p:cNvSpPr/>
                      <p:nvPr/>
                    </p:nvSpPr>
                    <p:spPr>
                      <a:xfrm flipV="1">
                        <a:off x="7210151" y="2379725"/>
                        <a:ext cx="217742" cy="105948"/>
                      </a:xfrm>
                      <a:prstGeom prst="triangle">
                        <a:avLst/>
                      </a:prstGeom>
                      <a:solidFill>
                        <a:schemeClr val="accent6">
                          <a:lumMod val="75000"/>
                        </a:schemeClr>
                      </a:solidFill>
                      <a:ln>
                        <a:solidFill>
                          <a:srgbClr val="181818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97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83678" y="2189761"/>
                      <a:ext cx="174462" cy="172294"/>
                      <a:chOff x="7806943" y="2260325"/>
                      <a:chExt cx="224091" cy="221307"/>
                    </a:xfrm>
                  </p:grpSpPr>
                  <p:sp>
                    <p:nvSpPr>
                      <p:cNvPr id="109" name="Diamond 108"/>
                      <p:cNvSpPr/>
                      <p:nvPr/>
                    </p:nvSpPr>
                    <p:spPr>
                      <a:xfrm>
                        <a:off x="7809925" y="2262640"/>
                        <a:ext cx="220684" cy="217781"/>
                      </a:xfrm>
                      <a:prstGeom prst="diamond">
                        <a:avLst/>
                      </a:prstGeom>
                      <a:ln>
                        <a:solidFill>
                          <a:schemeClr val="bg2">
                            <a:lumMod val="1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10" name="Isosceles Triangle 109"/>
                      <p:cNvSpPr/>
                      <p:nvPr/>
                    </p:nvSpPr>
                    <p:spPr>
                      <a:xfrm>
                        <a:off x="7806982" y="2262640"/>
                        <a:ext cx="217743" cy="105948"/>
                      </a:xfrm>
                      <a:prstGeom prst="triangl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181818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98" name="Rectangle 97"/>
                    <p:cNvSpPr/>
                    <p:nvPr/>
                  </p:nvSpPr>
                  <p:spPr>
                    <a:xfrm>
                      <a:off x="6475247" y="2200728"/>
                      <a:ext cx="155774" cy="1512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181818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9" name="Rectangle 98"/>
                    <p:cNvSpPr/>
                    <p:nvPr/>
                  </p:nvSpPr>
                  <p:spPr>
                    <a:xfrm>
                      <a:off x="6910498" y="2200728"/>
                      <a:ext cx="155774" cy="1512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181818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grpSp>
                  <p:nvGrpSpPr>
                    <p:cNvPr id="100" name="Group 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554122" y="2189761"/>
                      <a:ext cx="172286" cy="172294"/>
                      <a:chOff x="7207059" y="2271462"/>
                      <a:chExt cx="221297" cy="221307"/>
                    </a:xfrm>
                  </p:grpSpPr>
                  <p:sp>
                    <p:nvSpPr>
                      <p:cNvPr id="107" name="Diamond 106"/>
                      <p:cNvSpPr/>
                      <p:nvPr/>
                    </p:nvSpPr>
                    <p:spPr>
                      <a:xfrm>
                        <a:off x="7207174" y="2273777"/>
                        <a:ext cx="220685" cy="217781"/>
                      </a:xfrm>
                      <a:prstGeom prst="diamond">
                        <a:avLst/>
                      </a:prstGeom>
                      <a:ln>
                        <a:solidFill>
                          <a:schemeClr val="bg2">
                            <a:lumMod val="1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08" name="Isosceles Triangle 107"/>
                      <p:cNvSpPr/>
                      <p:nvPr/>
                    </p:nvSpPr>
                    <p:spPr>
                      <a:xfrm flipV="1">
                        <a:off x="7210117" y="2379725"/>
                        <a:ext cx="217742" cy="105948"/>
                      </a:xfrm>
                      <a:prstGeom prst="triangle">
                        <a:avLst/>
                      </a:prstGeom>
                      <a:solidFill>
                        <a:schemeClr val="accent6">
                          <a:lumMod val="75000"/>
                        </a:schemeClr>
                      </a:solidFill>
                      <a:ln>
                        <a:solidFill>
                          <a:srgbClr val="181818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01" name="Rectangle 100"/>
                    <p:cNvSpPr/>
                    <p:nvPr/>
                  </p:nvSpPr>
                  <p:spPr>
                    <a:xfrm>
                      <a:off x="7345750" y="2200728"/>
                      <a:ext cx="155774" cy="1512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181818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2" name="Rectangle 101"/>
                    <p:cNvSpPr/>
                    <p:nvPr/>
                  </p:nvSpPr>
                  <p:spPr>
                    <a:xfrm>
                      <a:off x="7778710" y="2200728"/>
                      <a:ext cx="155774" cy="1512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181818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3" name="Rectangle 102"/>
                    <p:cNvSpPr/>
                    <p:nvPr/>
                  </p:nvSpPr>
                  <p:spPr>
                    <a:xfrm>
                      <a:off x="8213961" y="2200728"/>
                      <a:ext cx="155774" cy="151219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>
                      <a:solidFill>
                        <a:srgbClr val="181818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grpSp>
                  <p:nvGrpSpPr>
                    <p:cNvPr id="104" name="Group 9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118900" y="2189761"/>
                      <a:ext cx="174462" cy="172294"/>
                      <a:chOff x="7806943" y="2260325"/>
                      <a:chExt cx="224091" cy="221307"/>
                    </a:xfrm>
                  </p:grpSpPr>
                  <p:sp>
                    <p:nvSpPr>
                      <p:cNvPr id="105" name="Diamond 104"/>
                      <p:cNvSpPr/>
                      <p:nvPr/>
                    </p:nvSpPr>
                    <p:spPr>
                      <a:xfrm>
                        <a:off x="7809964" y="2262640"/>
                        <a:ext cx="220684" cy="217781"/>
                      </a:xfrm>
                      <a:prstGeom prst="diamond">
                        <a:avLst/>
                      </a:prstGeom>
                      <a:ln>
                        <a:solidFill>
                          <a:schemeClr val="bg2">
                            <a:lumMod val="10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06" name="Isosceles Triangle 105"/>
                      <p:cNvSpPr/>
                      <p:nvPr/>
                    </p:nvSpPr>
                    <p:spPr>
                      <a:xfrm>
                        <a:off x="7807021" y="2262640"/>
                        <a:ext cx="217743" cy="105948"/>
                      </a:xfrm>
                      <a:prstGeom prst="triangl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rgbClr val="181818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85" name="Rectangle 84"/>
                <p:cNvSpPr>
                  <a:spLocks noChangeArrowheads="1"/>
                </p:cNvSpPr>
                <p:nvPr/>
              </p:nvSpPr>
              <p:spPr bwMode="auto">
                <a:xfrm>
                  <a:off x="6405750" y="5865958"/>
                  <a:ext cx="452297" cy="173599"/>
                </a:xfrm>
                <a:prstGeom prst="rect">
                  <a:avLst/>
                </a:prstGeom>
                <a:noFill/>
                <a:ln w="19050">
                  <a:solidFill>
                    <a:srgbClr val="181818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srgbClr val="808080">
                      <a:alpha val="42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white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86" name="Diamond 85"/>
                <p:cNvSpPr/>
                <p:nvPr/>
              </p:nvSpPr>
              <p:spPr>
                <a:xfrm>
                  <a:off x="8272107" y="5895090"/>
                  <a:ext cx="119046" cy="119066"/>
                </a:xfrm>
                <a:prstGeom prst="diamond">
                  <a:avLst/>
                </a:prstGeom>
                <a:ln>
                  <a:solidFill>
                    <a:schemeClr val="bg2">
                      <a:lumMod val="1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Isosceles Triangle 86"/>
                <p:cNvSpPr/>
                <p:nvPr/>
              </p:nvSpPr>
              <p:spPr>
                <a:xfrm>
                  <a:off x="8270520" y="5893502"/>
                  <a:ext cx="117459" cy="58740"/>
                </a:xfrm>
                <a:prstGeom prst="triangle">
                  <a:avLst/>
                </a:prstGeom>
                <a:solidFill>
                  <a:srgbClr val="0000FF"/>
                </a:solidFill>
                <a:ln>
                  <a:solidFill>
                    <a:srgbClr val="181818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8602262" y="5891915"/>
                  <a:ext cx="122220" cy="12541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181818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8435597" y="5891915"/>
                  <a:ext cx="122221" cy="12541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181818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0" name="5-Point Star 89"/>
                <p:cNvSpPr/>
                <p:nvPr/>
              </p:nvSpPr>
              <p:spPr>
                <a:xfrm>
                  <a:off x="8768926" y="5893502"/>
                  <a:ext cx="122221" cy="122242"/>
                </a:xfrm>
                <a:prstGeom prst="star5">
                  <a:avLst/>
                </a:prstGeom>
                <a:solidFill>
                  <a:schemeClr val="accent6"/>
                </a:solidFill>
                <a:ln>
                  <a:solidFill>
                    <a:srgbClr val="181818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0" name="Rectangle 79"/>
              <p:cNvSpPr/>
              <p:nvPr/>
            </p:nvSpPr>
            <p:spPr>
              <a:xfrm>
                <a:off x="6597524" y="5229904"/>
                <a:ext cx="2447590" cy="58422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 err="1">
                    <a:solidFill>
                      <a:srgbClr val="181818"/>
                    </a:solidFill>
                    <a:latin typeface="Calibri"/>
                    <a:ea typeface="+mn-ea"/>
                  </a:rPr>
                  <a:t>Heparan</a:t>
                </a:r>
                <a:r>
                  <a:rPr lang="en-US" sz="1600" b="1" dirty="0">
                    <a:solidFill>
                      <a:srgbClr val="181818"/>
                    </a:solidFill>
                    <a:latin typeface="Calibri"/>
                    <a:ea typeface="+mn-ea"/>
                  </a:rPr>
                  <a:t> Sulfate (HS) </a:t>
                </a:r>
              </a:p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rgbClr val="181818"/>
                    </a:solidFill>
                    <a:latin typeface="Calibri"/>
                    <a:ea typeface="+mn-ea"/>
                  </a:rPr>
                  <a:t>Glycosaminoglycan (GAG)  </a:t>
                </a:r>
              </a:p>
            </p:txBody>
          </p:sp>
          <p:sp>
            <p:nvSpPr>
              <p:cNvPr id="81" name="Arc 80"/>
              <p:cNvSpPr/>
              <p:nvPr/>
            </p:nvSpPr>
            <p:spPr>
              <a:xfrm rot="749482">
                <a:off x="2456304" y="4072578"/>
                <a:ext cx="2463463" cy="1403398"/>
              </a:xfrm>
              <a:prstGeom prst="arc">
                <a:avLst>
                  <a:gd name="adj1" fmla="val 11847794"/>
                  <a:gd name="adj2" fmla="val 21149339"/>
                </a:avLst>
              </a:prstGeom>
              <a:ln w="38100" cmpd="sng">
                <a:solidFill>
                  <a:srgbClr val="EE304E"/>
                </a:solidFill>
                <a:headEnd type="none"/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646464"/>
                    </a:solidFill>
                  </a:rPr>
                  <a:t> </a:t>
                </a: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3415023" y="5683945"/>
                <a:ext cx="2990441" cy="349262"/>
              </a:xfrm>
              <a:prstGeom prst="line">
                <a:avLst/>
              </a:prstGeom>
              <a:ln w="19050" cmpd="sng">
                <a:solidFill>
                  <a:schemeClr val="bg2">
                    <a:lumMod val="10000"/>
                  </a:schemeClr>
                </a:solidFill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6462315" y="2688231"/>
              <a:ext cx="2641529" cy="1926049"/>
              <a:chOff x="6462315" y="2688231"/>
              <a:chExt cx="2641529" cy="1926049"/>
            </a:xfrm>
          </p:grpSpPr>
          <p:grpSp>
            <p:nvGrpSpPr>
              <p:cNvPr id="8" name="Group 16"/>
              <p:cNvGrpSpPr>
                <a:grpSpLocks/>
              </p:cNvGrpSpPr>
              <p:nvPr/>
            </p:nvGrpSpPr>
            <p:grpSpPr bwMode="auto">
              <a:xfrm>
                <a:off x="6462315" y="2688231"/>
                <a:ext cx="2641529" cy="1926049"/>
                <a:chOff x="6442878" y="3077031"/>
                <a:chExt cx="2641529" cy="1926049"/>
              </a:xfrm>
            </p:grpSpPr>
            <p:grpSp>
              <p:nvGrpSpPr>
                <p:cNvPr id="12" name="Group 14"/>
                <p:cNvGrpSpPr>
                  <a:grpSpLocks/>
                </p:cNvGrpSpPr>
                <p:nvPr/>
              </p:nvGrpSpPr>
              <p:grpSpPr bwMode="auto">
                <a:xfrm>
                  <a:off x="6442878" y="3969570"/>
                  <a:ext cx="1574650" cy="1033510"/>
                  <a:chOff x="6442878" y="3969570"/>
                  <a:chExt cx="1574650" cy="1033510"/>
                </a:xfrm>
              </p:grpSpPr>
              <p:grpSp>
                <p:nvGrpSpPr>
                  <p:cNvPr id="55" name="Group 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442878" y="3969570"/>
                    <a:ext cx="1407578" cy="1033510"/>
                    <a:chOff x="4371350" y="3729967"/>
                    <a:chExt cx="1865800" cy="1369958"/>
                  </a:xfrm>
                </p:grpSpPr>
                <p:grpSp>
                  <p:nvGrpSpPr>
                    <p:cNvPr id="59" name="Group 18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371350" y="4035981"/>
                      <a:ext cx="1865800" cy="1063944"/>
                      <a:chOff x="994618" y="3580075"/>
                      <a:chExt cx="3776623" cy="2153558"/>
                    </a:xfrm>
                  </p:grpSpPr>
                  <p:sp>
                    <p:nvSpPr>
                      <p:cNvPr id="61" name="Hexagon 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21519" y="4249549"/>
                        <a:ext cx="1155977" cy="531404"/>
                      </a:xfrm>
                      <a:prstGeom prst="hexagon">
                        <a:avLst>
                          <a:gd name="adj" fmla="val 49599"/>
                          <a:gd name="vf" fmla="val 115470"/>
                        </a:avLst>
                      </a:prstGeom>
                      <a:noFill/>
                      <a:ln w="12700">
                        <a:solidFill>
                          <a:srgbClr val="181818"/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700">
                          <a:solidFill>
                            <a:prstClr val="white"/>
                          </a:solidFill>
                          <a:latin typeface="Calibri"/>
                          <a:ea typeface="+mn-ea"/>
                        </a:endParaRPr>
                      </a:p>
                    </p:txBody>
                  </p:sp>
                  <p:cxnSp>
                    <p:nvCxnSpPr>
                      <p:cNvPr id="62" name="Straight Connector 6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327409" y="4508250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3" name="Straight Connector 6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7759" y="4542678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4" name="Straight Connector 6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216409" y="4777875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65" name="Straight Connector 6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8018" y="4008949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66" name="TextBox 6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251606" y="4153752"/>
                        <a:ext cx="856756" cy="536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67" name="TextBox 6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18975" y="4623267"/>
                        <a:ext cx="856756" cy="536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68" name="TextBox 6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94618" y="3580075"/>
                        <a:ext cx="1596527" cy="578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20000"/>
                          </a:spcBef>
                          <a:buFont typeface="Arial" panose="020B0604020202020204" pitchFamily="34" charset="0"/>
                          <a:buNone/>
                        </a:pP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H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2</a:t>
                        </a: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COSO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3</a:t>
                        </a:r>
                        <a:r>
                          <a:rPr lang="en-US" altLang="en-US" sz="800" b="1" baseline="30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−</a:t>
                        </a:r>
                      </a:p>
                    </p:txBody>
                  </p:sp>
                  <p:sp>
                    <p:nvSpPr>
                      <p:cNvPr id="69" name="TextBox 6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1347" y="4850040"/>
                        <a:ext cx="1151241" cy="883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en-US" sz="700" b="1" dirty="0" err="1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HNAc</a:t>
                        </a:r>
                        <a:endParaRPr lang="en-US" sz="700" b="1" baseline="30000" dirty="0">
                          <a:solidFill>
                            <a:srgbClr val="F2F2F2">
                              <a:lumMod val="10000"/>
                            </a:srgbClr>
                          </a:solidFill>
                          <a:latin typeface="Arial"/>
                          <a:ea typeface="+mn-ea"/>
                          <a:cs typeface="Arial"/>
                        </a:endParaRPr>
                      </a:p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endParaRPr lang="en-US" sz="700" b="1" dirty="0">
                          <a:solidFill>
                            <a:srgbClr val="F2F2F2">
                              <a:lumMod val="10000"/>
                            </a:srgbClr>
                          </a:solidFill>
                          <a:latin typeface="Arial"/>
                          <a:ea typeface="+mn-ea"/>
                          <a:cs typeface="Arial"/>
                        </a:endParaRPr>
                      </a:p>
                    </p:txBody>
                  </p:sp>
                  <p:cxnSp>
                    <p:nvCxnSpPr>
                      <p:cNvPr id="70" name="Straight Connector 6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467971" y="4513603"/>
                        <a:ext cx="227604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71" name="Straight Connector 7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931195" y="4513601"/>
                        <a:ext cx="184004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72" name="Rectangle 71"/>
                      <p:cNvSpPr/>
                      <p:nvPr/>
                    </p:nvSpPr>
                    <p:spPr>
                      <a:xfrm>
                        <a:off x="2136752" y="4203545"/>
                        <a:ext cx="132021" cy="12778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12700" cmpd="sng"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70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73" name="TextBox 7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86945" y="3987633"/>
                        <a:ext cx="701921" cy="5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  <p:sp>
                    <p:nvSpPr>
                      <p:cNvPr id="74" name="TextBox 7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478879" y="4230948"/>
                        <a:ext cx="701921" cy="5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</p:grpSp>
                <p:sp>
                  <p:nvSpPr>
                    <p:cNvPr id="60" name="TextBox 59"/>
                    <p:cNvSpPr txBox="1"/>
                    <p:nvPr/>
                  </p:nvSpPr>
                  <p:spPr>
                    <a:xfrm>
                      <a:off x="4432751" y="3729526"/>
                      <a:ext cx="669074" cy="490316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fontAlgn="auto"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None/>
                        <a:defRPr/>
                      </a:pPr>
                      <a:r>
                        <a:rPr lang="en-US" dirty="0">
                          <a:solidFill>
                            <a:srgbClr val="EE304E"/>
                          </a:solidFill>
                          <a:latin typeface="Calibri"/>
                          <a:ea typeface="+mn-ea"/>
                          <a:cs typeface="Arial"/>
                        </a:rPr>
                        <a:t>IIID</a:t>
                      </a:r>
                    </a:p>
                  </p:txBody>
                </p:sp>
              </p:grpSp>
              <p:sp>
                <p:nvSpPr>
                  <p:cNvPr id="56" name="Rectangle 55"/>
                  <p:cNvSpPr/>
                  <p:nvPr/>
                </p:nvSpPr>
                <p:spPr>
                  <a:xfrm>
                    <a:off x="7233636" y="4504242"/>
                    <a:ext cx="184125" cy="952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7" name="Rectangle 56"/>
                  <p:cNvSpPr/>
                  <p:nvPr/>
                </p:nvSpPr>
                <p:spPr>
                  <a:xfrm>
                    <a:off x="7487601" y="4504242"/>
                    <a:ext cx="307933" cy="952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8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7016248" y="4464082"/>
                    <a:ext cx="1001280" cy="18466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50800" dist="38100" dir="2700000" algn="tl" rotWithShape="0">
                      <a:srgbClr val="808080">
                        <a:alpha val="42999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ctr">
                      <a:lnSpc>
                        <a:spcPct val="7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en-US" sz="800" b="1" dirty="0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rPr>
                      <a:t>IDU    </a:t>
                    </a:r>
                    <a:r>
                      <a:rPr lang="en-US" sz="800" b="1" dirty="0" err="1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rPr>
                      <a:t>GlcNAc</a:t>
                    </a:r>
                    <a:endParaRPr lang="en-US" sz="800" b="1" dirty="0">
                      <a:solidFill>
                        <a:srgbClr val="F2F2F2">
                          <a:lumMod val="10000"/>
                        </a:srgbClr>
                      </a:solidFill>
                      <a:latin typeface="Calibri"/>
                      <a:ea typeface="+mn-ea"/>
                      <a:cs typeface="Arial"/>
                    </a:endParaRPr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6977415" y="3631748"/>
                  <a:ext cx="1574650" cy="802646"/>
                  <a:chOff x="6595278" y="4352824"/>
                  <a:chExt cx="1574650" cy="802646"/>
                </a:xfrm>
              </p:grpSpPr>
              <p:grpSp>
                <p:nvGrpSpPr>
                  <p:cNvPr id="35" name="Group 246"/>
                  <p:cNvGrpSpPr>
                    <a:grpSpLocks/>
                  </p:cNvGrpSpPr>
                  <p:nvPr/>
                </p:nvGrpSpPr>
                <p:grpSpPr bwMode="auto">
                  <a:xfrm>
                    <a:off x="6595278" y="4352824"/>
                    <a:ext cx="1574650" cy="802646"/>
                    <a:chOff x="6442878" y="4200424"/>
                    <a:chExt cx="1574650" cy="802646"/>
                  </a:xfrm>
                </p:grpSpPr>
                <p:grpSp>
                  <p:nvGrpSpPr>
                    <p:cNvPr id="37" name="Group 25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442878" y="4200424"/>
                      <a:ext cx="1407578" cy="802646"/>
                      <a:chOff x="994618" y="3580075"/>
                      <a:chExt cx="3776623" cy="2153555"/>
                    </a:xfrm>
                  </p:grpSpPr>
                  <p:sp>
                    <p:nvSpPr>
                      <p:cNvPr id="41" name="Hexagon 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21519" y="4249549"/>
                        <a:ext cx="1155977" cy="531404"/>
                      </a:xfrm>
                      <a:prstGeom prst="hexagon">
                        <a:avLst>
                          <a:gd name="adj" fmla="val 49599"/>
                          <a:gd name="vf" fmla="val 115470"/>
                        </a:avLst>
                      </a:prstGeom>
                      <a:noFill/>
                      <a:ln w="12700">
                        <a:solidFill>
                          <a:srgbClr val="181818"/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700">
                          <a:solidFill>
                            <a:prstClr val="white"/>
                          </a:solidFill>
                          <a:latin typeface="Calibri"/>
                          <a:ea typeface="+mn-ea"/>
                        </a:endParaRPr>
                      </a:p>
                    </p:txBody>
                  </p:sp>
                  <p:cxnSp>
                    <p:nvCxnSpPr>
                      <p:cNvPr id="42" name="Straight Connector 4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327409" y="4508250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3" name="Straight Connector 4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7759" y="4542678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4" name="Straight Connector 4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216409" y="4777875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45" name="Straight Connector 4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8018" y="4008949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46" name="TextBox 4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251606" y="4153752"/>
                        <a:ext cx="856756" cy="536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47" name="TextBox 4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18975" y="4623267"/>
                        <a:ext cx="856756" cy="536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48" name="TextBox 4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94618" y="3580075"/>
                        <a:ext cx="1596527" cy="578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20000"/>
                          </a:spcBef>
                          <a:buFont typeface="Arial" panose="020B0604020202020204" pitchFamily="34" charset="0"/>
                          <a:buNone/>
                        </a:pP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H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2</a:t>
                        </a: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COSO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3</a:t>
                        </a:r>
                        <a:r>
                          <a:rPr lang="en-US" altLang="en-US" sz="800" b="1" baseline="30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−</a:t>
                        </a:r>
                      </a:p>
                    </p:txBody>
                  </p:sp>
                  <p:sp>
                    <p:nvSpPr>
                      <p:cNvPr id="49" name="TextBox 4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91722" y="4850039"/>
                        <a:ext cx="977296" cy="8835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NH</a:t>
                        </a:r>
                        <a:r>
                          <a:rPr lang="en-US" sz="800" b="1" baseline="-25000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Calibri"/>
                            <a:ea typeface="+mn-ea"/>
                            <a:cs typeface="Arial"/>
                          </a:rPr>
                          <a:t>2</a:t>
                        </a:r>
                      </a:p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endParaRPr lang="en-US" sz="700" b="1" dirty="0">
                          <a:solidFill>
                            <a:srgbClr val="F2F2F2">
                              <a:lumMod val="10000"/>
                            </a:srgbClr>
                          </a:solidFill>
                          <a:latin typeface="Arial"/>
                          <a:ea typeface="+mn-ea"/>
                          <a:cs typeface="Arial"/>
                        </a:endParaRPr>
                      </a:p>
                    </p:txBody>
                  </p:sp>
                  <p:cxnSp>
                    <p:nvCxnSpPr>
                      <p:cNvPr id="50" name="Straight Connector 4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467971" y="4513603"/>
                        <a:ext cx="227604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51" name="Straight Connector 5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931195" y="4513601"/>
                        <a:ext cx="184004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52" name="Rectangle 51"/>
                      <p:cNvSpPr/>
                      <p:nvPr/>
                    </p:nvSpPr>
                    <p:spPr>
                      <a:xfrm>
                        <a:off x="2137763" y="4204452"/>
                        <a:ext cx="132024" cy="12778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12700" cmpd="sng"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70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53" name="TextBox 5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86945" y="3987633"/>
                        <a:ext cx="701921" cy="5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  <p:sp>
                    <p:nvSpPr>
                      <p:cNvPr id="54" name="TextBox 5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478879" y="4230948"/>
                        <a:ext cx="701921" cy="5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</p:grpSp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7234012" y="4504574"/>
                      <a:ext cx="184125" cy="9525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9" name="Rectangle 38"/>
                    <p:cNvSpPr/>
                    <p:nvPr/>
                  </p:nvSpPr>
                  <p:spPr>
                    <a:xfrm>
                      <a:off x="7487978" y="4504574"/>
                      <a:ext cx="307933" cy="9525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0" name="Rectangle 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016248" y="4464082"/>
                      <a:ext cx="1001280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>
                      <a:outerShdw blurRad="50800" dist="38100" dir="2700000" algn="tl" rotWithShape="0">
                        <a:srgbClr val="808080">
                          <a:alpha val="42999"/>
                        </a:srgbClr>
                      </a:outerShdw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70000"/>
                        </a:lnSpc>
                        <a:spcBef>
                          <a:spcPct val="20000"/>
                        </a:spcBef>
                        <a:defRPr/>
                      </a:pPr>
                      <a:r>
                        <a:rPr lang="en-US" sz="800" b="1" dirty="0">
                          <a:solidFill>
                            <a:srgbClr val="F2F2F2">
                              <a:lumMod val="10000"/>
                            </a:srgbClr>
                          </a:solidFill>
                          <a:latin typeface="Calibri"/>
                          <a:ea typeface="+mn-ea"/>
                          <a:cs typeface="Arial"/>
                        </a:rPr>
                        <a:t>IDU    </a:t>
                      </a:r>
                      <a:r>
                        <a:rPr lang="en-US" sz="800" b="1" dirty="0" err="1">
                          <a:solidFill>
                            <a:srgbClr val="F2F2F2">
                              <a:lumMod val="10000"/>
                            </a:srgbClr>
                          </a:solidFill>
                          <a:latin typeface="Calibri"/>
                          <a:ea typeface="+mn-ea"/>
                          <a:cs typeface="Arial"/>
                        </a:rPr>
                        <a:t>GlcNAc</a:t>
                      </a:r>
                      <a:endParaRPr lang="en-US" sz="800" b="1" dirty="0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endParaRPr>
                    </a:p>
                  </p:txBody>
                </p:sp>
              </p:grp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7126098" y="4728414"/>
                    <a:ext cx="493645" cy="36831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fontAlgn="auto">
                      <a:spcBef>
                        <a:spcPct val="20000"/>
                      </a:spcBef>
                      <a:spcAft>
                        <a:spcPts val="0"/>
                      </a:spcAft>
                      <a:buFont typeface="Arial"/>
                      <a:buNone/>
                      <a:defRPr/>
                    </a:pPr>
                    <a:r>
                      <a:rPr lang="en-US" dirty="0">
                        <a:solidFill>
                          <a:srgbClr val="EE304E"/>
                        </a:solidFill>
                        <a:latin typeface="Calibri"/>
                        <a:ea typeface="+mn-ea"/>
                        <a:cs typeface="Arial"/>
                      </a:rPr>
                      <a:t>IIIC</a:t>
                    </a:r>
                  </a:p>
                </p:txBody>
              </p:sp>
            </p:grpSp>
            <p:grpSp>
              <p:nvGrpSpPr>
                <p:cNvPr id="14" name="Group 268"/>
                <p:cNvGrpSpPr>
                  <a:grpSpLocks/>
                </p:cNvGrpSpPr>
                <p:nvPr/>
              </p:nvGrpSpPr>
              <p:grpSpPr bwMode="auto">
                <a:xfrm>
                  <a:off x="7509757" y="3077031"/>
                  <a:ext cx="1574650" cy="836501"/>
                  <a:chOff x="6595278" y="4352824"/>
                  <a:chExt cx="1574650" cy="836501"/>
                </a:xfrm>
              </p:grpSpPr>
              <p:grpSp>
                <p:nvGrpSpPr>
                  <p:cNvPr id="15" name="Group 269"/>
                  <p:cNvGrpSpPr>
                    <a:grpSpLocks/>
                  </p:cNvGrpSpPr>
                  <p:nvPr/>
                </p:nvGrpSpPr>
                <p:grpSpPr bwMode="auto">
                  <a:xfrm>
                    <a:off x="6595278" y="4352824"/>
                    <a:ext cx="1574650" cy="836501"/>
                    <a:chOff x="6442878" y="4200424"/>
                    <a:chExt cx="1574650" cy="836501"/>
                  </a:xfrm>
                </p:grpSpPr>
                <p:grpSp>
                  <p:nvGrpSpPr>
                    <p:cNvPr id="17" name="Group 27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442878" y="4200424"/>
                      <a:ext cx="1407578" cy="836501"/>
                      <a:chOff x="994618" y="3580075"/>
                      <a:chExt cx="3776623" cy="2244390"/>
                    </a:xfrm>
                  </p:grpSpPr>
                  <p:sp>
                    <p:nvSpPr>
                      <p:cNvPr id="21" name="Hexagon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21519" y="4249549"/>
                        <a:ext cx="1155977" cy="531404"/>
                      </a:xfrm>
                      <a:prstGeom prst="hexagon">
                        <a:avLst>
                          <a:gd name="adj" fmla="val 49599"/>
                          <a:gd name="vf" fmla="val 115470"/>
                        </a:avLst>
                      </a:prstGeom>
                      <a:noFill/>
                      <a:ln w="12700">
                        <a:solidFill>
                          <a:srgbClr val="181818"/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700">
                          <a:solidFill>
                            <a:prstClr val="white"/>
                          </a:solidFill>
                          <a:latin typeface="Calibri"/>
                          <a:ea typeface="+mn-ea"/>
                        </a:endParaRPr>
                      </a:p>
                    </p:txBody>
                  </p:sp>
                  <p:cxnSp>
                    <p:nvCxnSpPr>
                      <p:cNvPr id="22" name="Straight Connector 2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327409" y="4508250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23" name="Straight Connector 2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7759" y="4542678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24" name="Straight Connector 2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216409" y="4777875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25" name="Straight Connector 2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588018" y="4008949"/>
                        <a:ext cx="0" cy="23594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26" name="TextBox 2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251606" y="4153752"/>
                        <a:ext cx="856756" cy="536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27" name="TextBox 2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018975" y="4623267"/>
                        <a:ext cx="856756" cy="536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OH</a:t>
                        </a:r>
                      </a:p>
                    </p:txBody>
                  </p:sp>
                  <p:sp>
                    <p:nvSpPr>
                      <p:cNvPr id="28" name="TextBox 2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94618" y="3580075"/>
                        <a:ext cx="1596527" cy="578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20000"/>
                          </a:spcBef>
                          <a:buFont typeface="Arial" panose="020B0604020202020204" pitchFamily="34" charset="0"/>
                          <a:buNone/>
                        </a:pP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H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2</a:t>
                        </a: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COSO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3</a:t>
                        </a:r>
                        <a:r>
                          <a:rPr lang="en-US" altLang="en-US" sz="800" b="1" baseline="30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−</a:t>
                        </a:r>
                      </a:p>
                    </p:txBody>
                  </p:sp>
                  <p:sp>
                    <p:nvSpPr>
                      <p:cNvPr id="29" name="TextBox 2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695791" y="4850039"/>
                        <a:ext cx="1396790" cy="9744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5pPr>
                        <a:lvl6pPr marL="25146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6pPr>
                        <a:lvl7pPr marL="29718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7pPr>
                        <a:lvl8pPr marL="34290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8pPr>
                        <a:lvl9pPr marL="3886200" indent="-228600" defTabSz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MS PGothic" panose="020B0600070205080204" pitchFamily="34" charset="-128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20000"/>
                          </a:spcBef>
                        </a:pPr>
                        <a:r>
                          <a:rPr lang="en-US" altLang="en-US" sz="800" b="1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HNSO</a:t>
                        </a:r>
                        <a:r>
                          <a:rPr lang="en-US" altLang="en-US" sz="800" b="1" baseline="-25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3</a:t>
                        </a:r>
                        <a:r>
                          <a:rPr lang="en-US" altLang="en-US" sz="800" b="1" baseline="30000">
                            <a:solidFill>
                              <a:srgbClr val="181818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rPr>
                          <a:t>−</a:t>
                        </a:r>
                      </a:p>
                      <a:p>
                        <a:pPr eaLnBrk="1" hangingPunct="1">
                          <a:spcBef>
                            <a:spcPct val="20000"/>
                          </a:spcBef>
                          <a:buFont typeface="Arial" panose="020B0604020202020204" pitchFamily="34" charset="0"/>
                          <a:buNone/>
                        </a:pPr>
                        <a:endParaRPr lang="en-US" altLang="en-US" sz="800" b="1">
                          <a:solidFill>
                            <a:srgbClr val="181818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cxnSp>
                    <p:nvCxnSpPr>
                      <p:cNvPr id="30" name="Straight Connector 2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467971" y="4513603"/>
                        <a:ext cx="227604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31" name="Straight Connector 3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931195" y="4513601"/>
                        <a:ext cx="184004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181818"/>
                        </a:solidFill>
                        <a:round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sp>
                    <p:nvSpPr>
                      <p:cNvPr id="32" name="Rectangle 31"/>
                      <p:cNvSpPr/>
                      <p:nvPr/>
                    </p:nvSpPr>
                    <p:spPr>
                      <a:xfrm>
                        <a:off x="2136148" y="4206223"/>
                        <a:ext cx="132021" cy="12778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12700" cmpd="sng"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en-US" sz="700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33" name="Text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86945" y="3987633"/>
                        <a:ext cx="701921" cy="5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  <p:sp>
                    <p:nvSpPr>
                      <p:cNvPr id="34" name="TextBox 3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478879" y="4230948"/>
                        <a:ext cx="701921" cy="5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blurRad="50800" dist="38100" dir="2700000" algn="tl" rotWithShape="0">
                          <a:srgbClr val="808080">
                            <a:alpha val="42999"/>
                          </a:srgbClr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auto">
                          <a:spcBef>
                            <a:spcPct val="20000"/>
                          </a:spcBef>
                          <a:spcAft>
                            <a:spcPts val="0"/>
                          </a:spcAft>
                          <a:buFont typeface="Arial"/>
                          <a:buNone/>
                          <a:defRPr/>
                        </a:pPr>
                        <a:r>
                          <a:rPr lang="en-US" sz="700" b="1" dirty="0">
                            <a:solidFill>
                              <a:srgbClr val="F2F2F2">
                                <a:lumMod val="10000"/>
                              </a:srgbClr>
                            </a:solidFill>
                            <a:latin typeface="Arial"/>
                            <a:ea typeface="+mn-ea"/>
                            <a:cs typeface="Arial"/>
                          </a:rPr>
                          <a:t>O</a:t>
                        </a:r>
                      </a:p>
                    </p:txBody>
                  </p:sp>
                </p:grpSp>
                <p:sp>
                  <p:nvSpPr>
                    <p:cNvPr id="18" name="Rectangle 17"/>
                    <p:cNvSpPr/>
                    <p:nvPr/>
                  </p:nvSpPr>
                  <p:spPr>
                    <a:xfrm>
                      <a:off x="7233411" y="4505235"/>
                      <a:ext cx="184125" cy="9525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7487376" y="4505235"/>
                      <a:ext cx="307933" cy="9525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20" name="Rectangle 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016248" y="4464082"/>
                      <a:ext cx="1001280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>
                      <a:outerShdw blurRad="50800" dist="38100" dir="2700000" algn="tl" rotWithShape="0">
                        <a:srgbClr val="808080">
                          <a:alpha val="42999"/>
                        </a:srgbClr>
                      </a:outerShdw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70000"/>
                        </a:lnSpc>
                        <a:spcBef>
                          <a:spcPct val="20000"/>
                        </a:spcBef>
                        <a:defRPr/>
                      </a:pPr>
                      <a:r>
                        <a:rPr lang="en-US" sz="800" b="1" dirty="0">
                          <a:solidFill>
                            <a:srgbClr val="F2F2F2">
                              <a:lumMod val="10000"/>
                            </a:srgbClr>
                          </a:solidFill>
                          <a:latin typeface="Calibri"/>
                          <a:ea typeface="+mn-ea"/>
                          <a:cs typeface="Arial"/>
                        </a:rPr>
                        <a:t>IDU    </a:t>
                      </a:r>
                      <a:r>
                        <a:rPr lang="en-US" sz="800" b="1" dirty="0" err="1">
                          <a:solidFill>
                            <a:srgbClr val="F2F2F2">
                              <a:lumMod val="10000"/>
                            </a:srgbClr>
                          </a:solidFill>
                          <a:latin typeface="Calibri"/>
                          <a:ea typeface="+mn-ea"/>
                          <a:cs typeface="Arial"/>
                        </a:rPr>
                        <a:t>GlcNAc</a:t>
                      </a:r>
                      <a:endParaRPr lang="en-US" sz="800" b="1" dirty="0">
                        <a:solidFill>
                          <a:srgbClr val="F2F2F2">
                            <a:lumMod val="10000"/>
                          </a:srgbClr>
                        </a:solidFill>
                        <a:latin typeface="Calibri"/>
                        <a:ea typeface="+mn-ea"/>
                        <a:cs typeface="Arial"/>
                      </a:endParaRPr>
                    </a:p>
                  </p:txBody>
                </p:sp>
              </p:grp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7196923" y="4756063"/>
                    <a:ext cx="492058" cy="36990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fontAlgn="auto">
                      <a:spcBef>
                        <a:spcPct val="20000"/>
                      </a:spcBef>
                      <a:spcAft>
                        <a:spcPts val="0"/>
                      </a:spcAft>
                      <a:buFont typeface="Arial"/>
                      <a:buNone/>
                      <a:defRPr/>
                    </a:pPr>
                    <a:r>
                      <a:rPr lang="en-US" dirty="0">
                        <a:solidFill>
                          <a:srgbClr val="EE304E"/>
                        </a:solidFill>
                        <a:latin typeface="Calibri"/>
                        <a:ea typeface="+mn-ea"/>
                        <a:cs typeface="Arial"/>
                      </a:rPr>
                      <a:t>IIIA</a:t>
                    </a:r>
                  </a:p>
                </p:txBody>
              </p:sp>
            </p:grpSp>
          </p:grpSp>
          <p:cxnSp>
            <p:nvCxnSpPr>
              <p:cNvPr id="9" name="Straight Arrow Connector 8"/>
              <p:cNvCxnSpPr/>
              <p:nvPr/>
            </p:nvCxnSpPr>
            <p:spPr>
              <a:xfrm flipH="1">
                <a:off x="7561005" y="3266101"/>
                <a:ext cx="153966" cy="190507"/>
              </a:xfrm>
              <a:prstGeom prst="straightConnector1">
                <a:avLst/>
              </a:prstGeom>
              <a:ln w="19050" cmpd="sng">
                <a:solidFill>
                  <a:schemeClr val="bg2">
                    <a:lumMod val="10000"/>
                  </a:schemeClr>
                </a:solidFill>
                <a:tailEnd type="arrow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H="1">
                <a:off x="7122915" y="3829682"/>
                <a:ext cx="153966" cy="192095"/>
              </a:xfrm>
              <a:prstGeom prst="straightConnector1">
                <a:avLst/>
              </a:prstGeom>
              <a:ln w="19050" cmpd="sng">
                <a:solidFill>
                  <a:schemeClr val="bg2">
                    <a:lumMod val="10000"/>
                  </a:schemeClr>
                </a:solidFill>
                <a:tailEnd type="arrow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H="1">
                <a:off x="6603874" y="4417077"/>
                <a:ext cx="153967" cy="192095"/>
              </a:xfrm>
              <a:prstGeom prst="straightConnector1">
                <a:avLst/>
              </a:prstGeom>
              <a:ln w="19050" cmpd="sng">
                <a:solidFill>
                  <a:schemeClr val="bg2">
                    <a:lumMod val="10000"/>
                  </a:schemeClr>
                </a:solidFill>
                <a:tailEnd type="arrow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42" name="Rectangle 141"/>
          <p:cNvSpPr/>
          <p:nvPr/>
        </p:nvSpPr>
        <p:spPr>
          <a:xfrm>
            <a:off x="205982" y="623340"/>
            <a:ext cx="6634456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>
                <a:solidFill>
                  <a:srgbClr val="00509C"/>
                </a:solidFill>
                <a:latin typeface="Calibri" panose="020F0502020204030204" pitchFamily="34" charset="0"/>
              </a:rPr>
              <a:t>Autosomal recessive lysosomal storage disease</a:t>
            </a:r>
          </a:p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en-US" sz="2000" b="1" dirty="0">
                <a:solidFill>
                  <a:srgbClr val="A9218E"/>
                </a:solidFill>
                <a:latin typeface="Calibri" panose="020F0502020204030204" pitchFamily="34" charset="0"/>
              </a:rPr>
              <a:t>α-</a:t>
            </a:r>
            <a:r>
              <a:rPr lang="en-US" altLang="en-US" sz="2000" b="1" i="1" dirty="0">
                <a:solidFill>
                  <a:srgbClr val="A9218E"/>
                </a:solidFill>
                <a:latin typeface="Calibri" panose="020F0502020204030204" pitchFamily="34" charset="0"/>
              </a:rPr>
              <a:t>N</a:t>
            </a:r>
            <a:r>
              <a:rPr lang="en-US" altLang="en-US" sz="2000" b="1" dirty="0">
                <a:solidFill>
                  <a:srgbClr val="A9218E"/>
                </a:solidFill>
                <a:latin typeface="Calibri" panose="020F0502020204030204" pitchFamily="34" charset="0"/>
              </a:rPr>
              <a:t>-</a:t>
            </a:r>
            <a:r>
              <a:rPr lang="en-US" altLang="en-US" sz="2000" b="1" dirty="0" err="1">
                <a:solidFill>
                  <a:srgbClr val="A9218E"/>
                </a:solidFill>
                <a:latin typeface="Calibri" panose="020F0502020204030204" pitchFamily="34" charset="0"/>
              </a:rPr>
              <a:t>acetylglucosaminidase</a:t>
            </a:r>
            <a:r>
              <a:rPr lang="en-US" altLang="en-US" sz="2000" b="1" dirty="0">
                <a:solidFill>
                  <a:srgbClr val="A9218E"/>
                </a:solidFill>
                <a:latin typeface="Calibri" panose="020F0502020204030204" pitchFamily="34" charset="0"/>
              </a:rPr>
              <a:t> (NAGLU)</a:t>
            </a:r>
          </a:p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>
                <a:solidFill>
                  <a:srgbClr val="00509C"/>
                </a:solidFill>
                <a:latin typeface="Calibri" panose="020F0502020204030204" pitchFamily="34" charset="0"/>
              </a:rPr>
              <a:t>Severe</a:t>
            </a:r>
            <a:r>
              <a:rPr lang="en-US" altLang="en-US" sz="2000" dirty="0">
                <a:latin typeface="Calibri" panose="020F0502020204030204" pitchFamily="34" charset="0"/>
              </a:rPr>
              <a:t> </a:t>
            </a:r>
            <a:r>
              <a:rPr lang="en-US" altLang="en-US" sz="2000" b="1" dirty="0">
                <a:solidFill>
                  <a:srgbClr val="A9218E"/>
                </a:solidFill>
                <a:latin typeface="Calibri" panose="020F0502020204030204" pitchFamily="34" charset="0"/>
              </a:rPr>
              <a:t>neurological</a:t>
            </a:r>
            <a:r>
              <a:rPr lang="en-US" altLang="en-US" sz="2000" dirty="0">
                <a:latin typeface="Calibri" panose="020F0502020204030204" pitchFamily="34" charset="0"/>
              </a:rPr>
              <a:t> </a:t>
            </a:r>
            <a:r>
              <a:rPr lang="en-US" altLang="en-US" sz="2000" dirty="0">
                <a:solidFill>
                  <a:srgbClr val="00509C"/>
                </a:solidFill>
                <a:latin typeface="Calibri" panose="020F0502020204030204" pitchFamily="34" charset="0"/>
              </a:rPr>
              <a:t>disease</a:t>
            </a:r>
            <a:r>
              <a:rPr lang="en-US" altLang="en-US" sz="2000" b="1" dirty="0">
                <a:solidFill>
                  <a:srgbClr val="00509C"/>
                </a:solidFill>
                <a:latin typeface="Calibri" panose="020F0502020204030204" pitchFamily="34" charset="0"/>
              </a:rPr>
              <a:t> </a:t>
            </a:r>
          </a:p>
          <a:p>
            <a:pPr marL="342900" lvl="1" indent="-34290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353D98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509C"/>
                </a:solidFill>
                <a:latin typeface="Calibri" panose="020F0502020204030204" pitchFamily="34" charset="0"/>
              </a:rPr>
              <a:t>Birth incidence: ~0.5 per 100,000</a:t>
            </a:r>
          </a:p>
          <a:p>
            <a:pPr marL="342900" lvl="1" indent="-34290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353D98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509C"/>
                </a:solidFill>
                <a:latin typeface="Calibri" panose="020F0502020204030204" pitchFamily="34" charset="0"/>
              </a:rPr>
              <a:t>Global MPS IIIB patient population: </a:t>
            </a:r>
            <a:r>
              <a:rPr lang="en-US" altLang="en-US" sz="2000" b="1" dirty="0">
                <a:solidFill>
                  <a:srgbClr val="A9218E"/>
                </a:solidFill>
                <a:latin typeface="Calibri" panose="020F0502020204030204" pitchFamily="34" charset="0"/>
              </a:rPr>
              <a:t>1,000~2,000</a:t>
            </a:r>
          </a:p>
        </p:txBody>
      </p:sp>
      <p:sp>
        <p:nvSpPr>
          <p:cNvPr id="143" name="Title 1"/>
          <p:cNvSpPr txBox="1">
            <a:spLocks/>
          </p:cNvSpPr>
          <p:nvPr/>
        </p:nvSpPr>
        <p:spPr>
          <a:xfrm>
            <a:off x="36513" y="224426"/>
            <a:ext cx="9005887" cy="482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tx2"/>
                </a:solidFill>
                <a:latin typeface="+mn-lt"/>
                <a:ea typeface="+mj-ea"/>
              </a:rPr>
              <a:t>MPS IIIB (</a:t>
            </a:r>
            <a:r>
              <a:rPr lang="en-US" sz="2000" b="1" dirty="0" err="1" smtClean="0">
                <a:solidFill>
                  <a:schemeClr val="tx2"/>
                </a:solidFill>
                <a:latin typeface="+mn-lt"/>
                <a:ea typeface="+mj-ea"/>
              </a:rPr>
              <a:t>Sanfilippo</a:t>
            </a:r>
            <a:r>
              <a:rPr lang="en-US" sz="2000" b="1" dirty="0" smtClean="0">
                <a:solidFill>
                  <a:schemeClr val="tx2"/>
                </a:solidFill>
                <a:latin typeface="+mn-lt"/>
                <a:ea typeface="+mj-ea"/>
              </a:rPr>
              <a:t> Type B)</a:t>
            </a:r>
            <a:endParaRPr lang="en-US" sz="2000" b="1" dirty="0">
              <a:solidFill>
                <a:schemeClr val="tx2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0944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6200" y="1241425"/>
            <a:ext cx="9020175" cy="2849563"/>
            <a:chOff x="75539" y="1696948"/>
            <a:chExt cx="9020796" cy="2850199"/>
          </a:xfrm>
        </p:grpSpPr>
        <p:sp>
          <p:nvSpPr>
            <p:cNvPr id="3" name="Rectangle 2"/>
            <p:cNvSpPr/>
            <p:nvPr/>
          </p:nvSpPr>
          <p:spPr>
            <a:xfrm>
              <a:off x="75539" y="1696948"/>
              <a:ext cx="8984281" cy="2850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rot="16200000">
              <a:off x="4744698" y="163645"/>
              <a:ext cx="0" cy="7315704"/>
            </a:xfrm>
            <a:prstGeom prst="straightConnector1">
              <a:avLst/>
            </a:prstGeom>
            <a:ln w="57150" cmpd="sng">
              <a:solidFill>
                <a:schemeClr val="bg2">
                  <a:lumMod val="10000"/>
                </a:schemeClr>
              </a:solidFill>
              <a:headEnd type="oval"/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1599644" y="3589670"/>
              <a:ext cx="0" cy="365206"/>
            </a:xfrm>
            <a:prstGeom prst="line">
              <a:avLst/>
            </a:prstGeom>
            <a:ln w="57150" cmpd="sng">
              <a:solidFill>
                <a:schemeClr val="bg2">
                  <a:lumMod val="10000"/>
                </a:schemeClr>
              </a:solidFill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86579" y="2945333"/>
              <a:ext cx="2430667" cy="646331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b="1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Developmental delay</a:t>
              </a:r>
            </a:p>
            <a:p>
              <a:pPr algn="ctr" eaLnBrk="0" hangingPunct="0">
                <a:defRPr/>
              </a:pPr>
              <a:r>
                <a:rPr lang="en-US" i="1" dirty="0">
                  <a:solidFill>
                    <a:srgbClr val="EE304E"/>
                  </a:solidFill>
                  <a:cs typeface="Arial"/>
                </a:rPr>
                <a:t>(Speech)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05" y="3946349"/>
              <a:ext cx="3152577" cy="346249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Age (</a:t>
              </a:r>
              <a:r>
                <a:rPr lang="en-US" dirty="0" err="1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yrs</a:t>
              </a:r>
              <a:r>
                <a:rPr lang="en-US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)	      1~4	          3~4	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11212" y="3955716"/>
              <a:ext cx="1680388" cy="567335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lnSpc>
                  <a:spcPct val="90000"/>
                </a:lnSpc>
                <a:defRPr/>
              </a:pPr>
              <a:r>
                <a:rPr lang="en-US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13~20 </a:t>
              </a:r>
              <a:r>
                <a:rPr lang="en-US" sz="1400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(mean 16.6)</a:t>
              </a:r>
              <a:r>
                <a:rPr lang="en-US" sz="1600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	</a:t>
              </a:r>
              <a:endParaRPr lang="en-US" dirty="0">
                <a:solidFill>
                  <a:srgbClr val="F2F2F2">
                    <a:lumMod val="25000"/>
                  </a:srgbClr>
                </a:solidFill>
                <a:cs typeface="Arial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2736372" y="2536923"/>
              <a:ext cx="0" cy="1417953"/>
            </a:xfrm>
            <a:prstGeom prst="line">
              <a:avLst/>
            </a:prstGeom>
            <a:ln w="57150" cmpd="sng">
              <a:solidFill>
                <a:schemeClr val="bg2">
                  <a:lumMod val="10000"/>
                </a:schemeClr>
              </a:solidFill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8148533" y="2765574"/>
              <a:ext cx="0" cy="1189302"/>
            </a:xfrm>
            <a:prstGeom prst="line">
              <a:avLst/>
            </a:prstGeom>
            <a:ln w="57150" cmpd="sng">
              <a:solidFill>
                <a:schemeClr val="bg2">
                  <a:lumMod val="10000"/>
                </a:schemeClr>
              </a:solidFill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5451184" y="3589670"/>
              <a:ext cx="0" cy="365206"/>
            </a:xfrm>
            <a:prstGeom prst="line">
              <a:avLst/>
            </a:prstGeom>
            <a:ln w="57150" cmpd="sng">
              <a:solidFill>
                <a:schemeClr val="bg2">
                  <a:lumMod val="10000"/>
                </a:schemeClr>
              </a:solidFill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75081" y="1794360"/>
              <a:ext cx="5610879" cy="923330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b="1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Severe behavioral problems</a:t>
              </a:r>
            </a:p>
            <a:p>
              <a:pPr algn="ctr" eaLnBrk="0" hangingPunct="0">
                <a:defRPr/>
              </a:pPr>
              <a:r>
                <a:rPr lang="en-US" i="1" dirty="0">
                  <a:solidFill>
                    <a:srgbClr val="EE304E"/>
                  </a:solidFill>
                </a:rPr>
                <a:t>(ADD, hyperactivity, aggressiveness, anxiety, sleep/wake)</a:t>
              </a:r>
              <a:endParaRPr lang="en-US" b="1" i="1" dirty="0">
                <a:solidFill>
                  <a:srgbClr val="EE304E"/>
                </a:solidFill>
                <a:cs typeface="Arial"/>
              </a:endParaRPr>
            </a:p>
            <a:p>
              <a:pPr algn="ctr" eaLnBrk="0" hangingPunct="0">
                <a:defRPr/>
              </a:pPr>
              <a:r>
                <a:rPr lang="en-US" b="1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Progressive intellectual decline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09540" y="2925277"/>
              <a:ext cx="3083683" cy="646331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b="1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Severe dementia</a:t>
              </a:r>
            </a:p>
            <a:p>
              <a:pPr algn="ctr" eaLnBrk="0" hangingPunct="0">
                <a:defRPr/>
              </a:pPr>
              <a:r>
                <a:rPr lang="en-US" b="1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Progressive motor retardation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24811" y="2717690"/>
              <a:ext cx="1611895" cy="800219"/>
            </a:xfrm>
            <a:prstGeom prst="rect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b="1" dirty="0">
                  <a:solidFill>
                    <a:srgbClr val="F2F2F2">
                      <a:lumMod val="25000"/>
                    </a:srgbClr>
                  </a:solidFill>
                  <a:cs typeface="Arial"/>
                </a:rPr>
                <a:t>Death</a:t>
              </a:r>
            </a:p>
            <a:p>
              <a:pPr algn="ctr" eaLnBrk="0" hangingPunct="0">
                <a:defRPr/>
              </a:pPr>
              <a:r>
                <a:rPr lang="en-US" sz="1400" i="1" dirty="0">
                  <a:solidFill>
                    <a:srgbClr val="646464"/>
                  </a:solidFill>
                  <a:cs typeface="Arial"/>
                </a:rPr>
                <a:t>Cause: pneumonia, cachexia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10310" y="4239036"/>
              <a:ext cx="2186025" cy="289823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>
                <a:lnSpc>
                  <a:spcPct val="90000"/>
                </a:lnSpc>
                <a:defRPr/>
              </a:pPr>
              <a:r>
                <a:rPr lang="en-US" sz="1400" i="1" dirty="0">
                  <a:solidFill>
                    <a:srgbClr val="646464"/>
                  </a:solidFill>
                  <a:cs typeface="Arial"/>
                </a:rPr>
                <a:t>Attenuated phenotype: 40s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50850" y="4171529"/>
            <a:ext cx="6542558" cy="669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53D98"/>
                </a:solidFill>
                <a:latin typeface="Calibri"/>
              </a:rPr>
              <a:t>Brain atrophy, abnormal myelination, ventricular enlargement </a:t>
            </a:r>
          </a:p>
          <a:p>
            <a:pPr marL="285750" indent="-28575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353D98"/>
                </a:solidFill>
                <a:latin typeface="Calibri"/>
              </a:rPr>
              <a:t>Accumulation of </a:t>
            </a:r>
            <a:r>
              <a:rPr lang="en-US" sz="2000" b="1" dirty="0" err="1">
                <a:solidFill>
                  <a:srgbClr val="A9218E"/>
                </a:solidFill>
                <a:latin typeface="Calibri"/>
              </a:rPr>
              <a:t>Heparan</a:t>
            </a:r>
            <a:r>
              <a:rPr lang="en-US" sz="2000" b="1" dirty="0">
                <a:solidFill>
                  <a:srgbClr val="A9218E"/>
                </a:solidFill>
                <a:latin typeface="Calibri"/>
              </a:rPr>
              <a:t> Sulfate</a:t>
            </a:r>
            <a:endParaRPr lang="en-US" sz="1600" dirty="0">
              <a:solidFill>
                <a:srgbClr val="353D98"/>
              </a:solidFill>
              <a:latin typeface="Calibri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2143" y="194082"/>
            <a:ext cx="9148763" cy="482600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2000" b="1" dirty="0" smtClean="0">
                <a:solidFill>
                  <a:schemeClr val="tx2"/>
                </a:solidFill>
                <a:latin typeface="+mn-lt"/>
                <a:ea typeface="+mj-ea"/>
              </a:rPr>
              <a:t>MPS IIIB Clinical Characteristics</a:t>
            </a:r>
            <a:endParaRPr lang="en-US" sz="2000" b="1" dirty="0">
              <a:solidFill>
                <a:schemeClr val="tx2"/>
              </a:solidFill>
              <a:latin typeface="+mn-lt"/>
              <a:ea typeface="+mj-ea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2143" y="758641"/>
            <a:ext cx="8810626" cy="592138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32" indent="-28574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2971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160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349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200"/>
              </a:spcAft>
              <a:buFont typeface="Arial" charset="0"/>
              <a:buNone/>
              <a:defRPr/>
            </a:pPr>
            <a:r>
              <a:rPr lang="en-US" sz="2400" i="1" smtClean="0">
                <a:solidFill>
                  <a:schemeClr val="tx2"/>
                </a:solidFill>
                <a:ea typeface="+mn-ea"/>
              </a:rPr>
              <a:t>Severe</a:t>
            </a:r>
            <a:r>
              <a:rPr lang="en-US" sz="2000" i="1" smtClean="0">
                <a:solidFill>
                  <a:schemeClr val="tx2"/>
                </a:solidFill>
                <a:ea typeface="+mn-ea"/>
              </a:rPr>
              <a:t> </a:t>
            </a:r>
            <a:r>
              <a:rPr lang="en-US" sz="2400" b="1" i="1" smtClean="0">
                <a:solidFill>
                  <a:schemeClr val="accent5"/>
                </a:solidFill>
                <a:ea typeface="+mn-ea"/>
              </a:rPr>
              <a:t>neurological </a:t>
            </a:r>
            <a:r>
              <a:rPr lang="en-US" sz="2000" i="1" smtClean="0">
                <a:solidFill>
                  <a:schemeClr val="tx2"/>
                </a:solidFill>
                <a:ea typeface="+mn-ea"/>
              </a:rPr>
              <a:t>manifestations with m</a:t>
            </a:r>
            <a:r>
              <a:rPr lang="en-US" sz="2000" i="1" smtClean="0">
                <a:solidFill>
                  <a:srgbClr val="353D98"/>
                </a:solidFill>
                <a:ea typeface="+mn-ea"/>
              </a:rPr>
              <a:t>ild somatic phenotype</a:t>
            </a:r>
          </a:p>
          <a:p>
            <a: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charset="0"/>
              <a:buNone/>
              <a:defRPr/>
            </a:pPr>
            <a:endParaRPr lang="en-US" i="1" smtClean="0">
              <a:ea typeface="+mn-ea"/>
            </a:endParaRPr>
          </a:p>
          <a:p>
            <a: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charset="0"/>
              <a:buNone/>
              <a:defRPr/>
            </a:pPr>
            <a:endParaRPr lang="en-US" i="1" smtClean="0">
              <a:ea typeface="+mn-ea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endParaRPr lang="en-US" i="1" smtClean="0">
              <a:ea typeface="+mn-ea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charset="0"/>
              <a:buChar char="•"/>
              <a:defRPr/>
            </a:pPr>
            <a:endParaRPr lang="en-US" i="1" smtClean="0">
              <a:ea typeface="+mn-ea"/>
            </a:endParaRPr>
          </a:p>
          <a:p>
            <a: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charset="0"/>
              <a:buNone/>
              <a:defRPr/>
            </a:pPr>
            <a:endParaRPr lang="en-US" i="1" dirty="0" smtClean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429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69925" y="214254"/>
            <a:ext cx="8267700" cy="395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 smtClean="0">
                <a:latin typeface="+mj-lt"/>
                <a:cs typeface="Arial" panose="020B0604020202020204" pitchFamily="34" charset="0"/>
              </a:rPr>
              <a:t>Can we use whole exome sequence data to calculate disease incidence?</a:t>
            </a:r>
            <a:r>
              <a:rPr lang="en-US" alt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4638" y="706438"/>
            <a:ext cx="5297487" cy="2122487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Identify known disease-associated alleles for a particular gene.</a:t>
            </a:r>
          </a:p>
          <a:p>
            <a:pPr lvl="1">
              <a:defRPr/>
            </a:pPr>
            <a:r>
              <a:rPr lang="en-US" dirty="0" smtClean="0"/>
              <a:t>HGMD  170,118 disease associated mutation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Use Genome data to find allele frequency of known mutations in normal population.</a:t>
            </a:r>
          </a:p>
          <a:p>
            <a:pPr lvl="1">
              <a:defRPr/>
            </a:pPr>
            <a:r>
              <a:rPr lang="en-US" dirty="0" err="1" smtClean="0"/>
              <a:t>ExAC</a:t>
            </a:r>
            <a:r>
              <a:rPr lang="en-US" dirty="0" smtClean="0"/>
              <a:t> 60,706 human exomes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Calculate predicted incidence.</a:t>
            </a:r>
          </a:p>
          <a:p>
            <a:pPr lvl="1">
              <a:defRPr/>
            </a:pPr>
            <a:r>
              <a:rPr lang="en-US" dirty="0" smtClean="0"/>
              <a:t>Assume Hardy-Weinberg</a:t>
            </a:r>
          </a:p>
          <a:p>
            <a:pPr lvl="1">
              <a:defRPr/>
            </a:pPr>
            <a:endParaRPr lang="en-US" dirty="0"/>
          </a:p>
        </p:txBody>
      </p:sp>
      <p:grpSp>
        <p:nvGrpSpPr>
          <p:cNvPr id="8196" name="Group 12"/>
          <p:cNvGrpSpPr>
            <a:grpSpLocks/>
          </p:cNvGrpSpPr>
          <p:nvPr/>
        </p:nvGrpSpPr>
        <p:grpSpPr bwMode="auto">
          <a:xfrm>
            <a:off x="93663" y="2475789"/>
            <a:ext cx="5478462" cy="2443163"/>
            <a:chOff x="92990" y="2464229"/>
            <a:chExt cx="5478651" cy="2443289"/>
          </a:xfrm>
        </p:grpSpPr>
        <p:sp>
          <p:nvSpPr>
            <p:cNvPr id="7" name="Rectangle 6"/>
            <p:cNvSpPr/>
            <p:nvPr/>
          </p:nvSpPr>
          <p:spPr>
            <a:xfrm>
              <a:off x="92990" y="2464229"/>
              <a:ext cx="5478651" cy="24432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BA62A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5" name="Content Placeholder 3"/>
            <p:cNvGraphicFramePr>
              <a:graphicFrameLocks/>
            </p:cNvGraphicFramePr>
            <p:nvPr/>
          </p:nvGraphicFramePr>
          <p:xfrm>
            <a:off x="274719" y="2985847"/>
            <a:ext cx="5013124" cy="18674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273971" y="2516620"/>
              <a:ext cx="4367363" cy="73870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400" dirty="0">
                  <a:latin typeface="+mn-lt"/>
                </a:rPr>
                <a:t>Exome Aggregation Consortium (ExAC), Cambridge, </a:t>
              </a:r>
              <a:r>
                <a:rPr lang="it-IT" sz="1400" dirty="0" smtClean="0">
                  <a:latin typeface="+mn-lt"/>
                </a:rPr>
                <a:t>MA Release 0.3 </a:t>
              </a:r>
              <a:r>
                <a:rPr lang="it-IT" sz="1400" dirty="0">
                  <a:latin typeface="+mn-lt"/>
                </a:rPr>
                <a:t>(URL: </a:t>
              </a:r>
              <a:r>
                <a:rPr lang="it-IT" sz="1400" dirty="0">
                  <a:latin typeface="+mn-lt"/>
                  <a:hlinkClick r:id="rId3"/>
                </a:rPr>
                <a:t>http://exac.broadinstitute.org</a:t>
              </a:r>
              <a:r>
                <a:rPr lang="it-IT" sz="1400" dirty="0">
                  <a:latin typeface="+mn-lt"/>
                </a:rPr>
                <a:t>)  60,706 exomes</a:t>
              </a:r>
              <a:endParaRPr lang="en-US" sz="1400" dirty="0" err="1">
                <a:solidFill>
                  <a:srgbClr val="646464"/>
                </a:solidFill>
                <a:latin typeface="+mn-lt"/>
                <a:ea typeface="+mn-ea"/>
                <a:cs typeface="Arial"/>
              </a:endParaRPr>
            </a:p>
          </p:txBody>
        </p:sp>
      </p:grpSp>
      <p:grpSp>
        <p:nvGrpSpPr>
          <p:cNvPr id="8197" name="Group 11"/>
          <p:cNvGrpSpPr>
            <a:grpSpLocks/>
          </p:cNvGrpSpPr>
          <p:nvPr/>
        </p:nvGrpSpPr>
        <p:grpSpPr bwMode="auto">
          <a:xfrm>
            <a:off x="5927725" y="658813"/>
            <a:ext cx="3138488" cy="4248150"/>
            <a:chOff x="5928102" y="644662"/>
            <a:chExt cx="3138406" cy="4249175"/>
          </a:xfrm>
        </p:grpSpPr>
        <p:grpSp>
          <p:nvGrpSpPr>
            <p:cNvPr id="8199" name="Group 10"/>
            <p:cNvGrpSpPr>
              <a:grpSpLocks/>
            </p:cNvGrpSpPr>
            <p:nvPr/>
          </p:nvGrpSpPr>
          <p:grpSpPr bwMode="auto">
            <a:xfrm>
              <a:off x="5928102" y="644662"/>
              <a:ext cx="3009523" cy="4249175"/>
              <a:chOff x="5928102" y="644662"/>
              <a:chExt cx="3009523" cy="4249175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5928102" y="644662"/>
                <a:ext cx="3009821" cy="42491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0509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pic>
            <p:nvPicPr>
              <p:cNvPr id="8202" name="Picture 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14042" y="1789466"/>
                <a:ext cx="2646363" cy="2795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3" name="Rectangle 7"/>
              <p:cNvSpPr>
                <a:spLocks noChangeArrowheads="1"/>
              </p:cNvSpPr>
              <p:nvPr/>
            </p:nvSpPr>
            <p:spPr bwMode="auto">
              <a:xfrm>
                <a:off x="6003548" y="4493727"/>
                <a:ext cx="293407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0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Stenson, P. D., Mort, M., Ball, E. V., Shaw, K., Phillips, A., and Cooper, D. N. (2014) </a:t>
                </a:r>
                <a:r>
                  <a:rPr lang="en-US" altLang="en-US" sz="1000" i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Hum Genet</a:t>
                </a:r>
                <a:r>
                  <a:rPr lang="en-US" altLang="en-US" sz="100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133, 1-9</a:t>
                </a:r>
                <a:endParaRPr lang="en-US" altLang="en-US" sz="10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6013825" y="708177"/>
              <a:ext cx="3052683" cy="12560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34290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rgbClr val="646464"/>
                  </a:solidFill>
                  <a:latin typeface="+mn-lt"/>
                  <a:cs typeface="Arial"/>
                </a:rPr>
                <a:t>Human Gene Mutation Database (HGMD) </a:t>
              </a:r>
              <a:r>
                <a:rPr lang="en-US" sz="1400" dirty="0" smtClean="0">
                  <a:solidFill>
                    <a:srgbClr val="646464"/>
                  </a:solidFill>
                  <a:latin typeface="+mn-lt"/>
                  <a:cs typeface="Arial"/>
                </a:rPr>
                <a:t>v2015 Q2</a:t>
              </a:r>
            </a:p>
            <a:p>
              <a:pPr defTabSz="34290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200" dirty="0" smtClean="0">
                  <a:solidFill>
                    <a:srgbClr val="646464"/>
                  </a:solidFill>
                  <a:latin typeface="+mn-lt"/>
                  <a:cs typeface="Arial"/>
                </a:rPr>
                <a:t>http</a:t>
              </a:r>
              <a:r>
                <a:rPr lang="en-US" sz="1200" dirty="0">
                  <a:solidFill>
                    <a:srgbClr val="646464"/>
                  </a:solidFill>
                  <a:latin typeface="+mn-lt"/>
                  <a:cs typeface="Arial"/>
                </a:rPr>
                <a:t>://www.hgmd.cf.ac.uk/ac/index.php</a:t>
              </a:r>
            </a:p>
            <a:p>
              <a:pPr marL="214313" indent="-214313" defTabSz="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400" dirty="0">
                  <a:solidFill>
                    <a:srgbClr val="646464"/>
                  </a:solidFill>
                  <a:latin typeface="+mn-lt"/>
                  <a:cs typeface="Arial"/>
                </a:rPr>
                <a:t>170,118 Disease Variants </a:t>
              </a:r>
            </a:p>
            <a:p>
              <a:pPr marL="214313" indent="-214313" defTabSz="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400" dirty="0">
                  <a:solidFill>
                    <a:srgbClr val="646464"/>
                  </a:solidFill>
                  <a:latin typeface="+mn-lt"/>
                  <a:cs typeface="Arial"/>
                </a:rPr>
                <a:t>6,868 Genes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69925" y="4721225"/>
            <a:ext cx="3252788" cy="2460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000" dirty="0">
                <a:solidFill>
                  <a:srgbClr val="646464"/>
                </a:solidFill>
                <a:latin typeface="+mn-lt"/>
                <a:ea typeface="+mn-ea"/>
                <a:cs typeface="Arial"/>
              </a:rPr>
              <a:t>http://dx.doi.org/10.1101/030338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5" y="234542"/>
            <a:ext cx="7448551" cy="39528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" dirty="0">
                <a:latin typeface="+mj-lt"/>
              </a:rPr>
              <a:t>How many exomes do we need to get a good estimate of incidence?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1" y="2228994"/>
            <a:ext cx="3127248" cy="1015663"/>
          </a:xfrm>
          <a:prstGeom prst="rect">
            <a:avLst/>
          </a:prstGeom>
          <a:solidFill>
            <a:srgbClr val="EEF3FA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353D98"/>
                </a:solidFill>
              </a:rPr>
              <a:t>For disease incidence of 1/200,000 (disease allele frequency p=0.0022) and 95% confidence level, a population size of 21,426 is needed to achieve a 20% margin of error in the disease associated allele estimation.</a:t>
            </a:r>
          </a:p>
        </p:txBody>
      </p:sp>
      <p:pic>
        <p:nvPicPr>
          <p:cNvPr id="8" name="Picture 7" descr="PowerofN_20pCI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"/>
          <a:stretch/>
        </p:blipFill>
        <p:spPr>
          <a:xfrm>
            <a:off x="102616" y="651043"/>
            <a:ext cx="5749544" cy="420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8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070" y="182038"/>
            <a:ext cx="7815958" cy="393700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Many VUS are observed in </a:t>
            </a:r>
            <a:r>
              <a:rPr lang="en-US" sz="2000" dirty="0" err="1" smtClean="0">
                <a:latin typeface="+mj-lt"/>
              </a:rPr>
              <a:t>ExAC</a:t>
            </a:r>
            <a:r>
              <a:rPr lang="en-US" sz="2000" dirty="0" smtClean="0">
                <a:latin typeface="+mj-lt"/>
              </a:rPr>
              <a:t>: contributions to disease are unknown</a:t>
            </a:r>
            <a:endParaRPr lang="en-US" sz="2000" dirty="0"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935177456"/>
              </p:ext>
            </p:extLst>
          </p:nvPr>
        </p:nvGraphicFramePr>
        <p:xfrm>
          <a:off x="85725" y="897300"/>
          <a:ext cx="5292725" cy="36655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42078"/>
                <a:gridCol w="736180"/>
                <a:gridCol w="1363872"/>
                <a:gridCol w="1007405"/>
                <a:gridCol w="643190"/>
              </a:tblGrid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Disease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Gene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HGMD only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ExAC only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Both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Gaucher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GBA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226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77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42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MPS II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IDS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284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106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MLD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ARSA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140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44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MPS VI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ARSB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102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147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18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Morquio A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GALNS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166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165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46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MPS IIIB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NAGLU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66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165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24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CLN2 disease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TPP1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43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192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MPS IIIA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SGSH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57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193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37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MPS I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IDUA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90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202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Krabbe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GALC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51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216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23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Niemann-Pick C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NPC1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190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352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58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  <a:tr h="281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Pompe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GAA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177</a:t>
                      </a:r>
                      <a:endParaRPr lang="en-US" sz="1800" b="0" i="0" u="none" strike="noStrike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356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accent1">
                              <a:lumMod val="10000"/>
                            </a:schemeClr>
                          </a:solidFill>
                          <a:effectLst/>
                        </a:rPr>
                        <a:t>61</a:t>
                      </a:r>
                      <a:endParaRPr lang="en-US" sz="1800" b="0" i="0" u="none" strike="noStrike" dirty="0">
                        <a:solidFill>
                          <a:schemeClr val="accent1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1" marB="0" anchor="b"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20713" y="535350"/>
            <a:ext cx="4656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</a:rPr>
              <a:t>Missense mutations in lysosomal genes</a:t>
            </a:r>
            <a:endParaRPr lang="en-US" sz="1350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99894" y="981075"/>
            <a:ext cx="3652807" cy="3817932"/>
            <a:chOff x="5499894" y="981075"/>
            <a:chExt cx="3652807" cy="3817932"/>
          </a:xfrm>
        </p:grpSpPr>
        <p:grpSp>
          <p:nvGrpSpPr>
            <p:cNvPr id="13401" name="Group 4"/>
            <p:cNvGrpSpPr>
              <a:grpSpLocks/>
            </p:cNvGrpSpPr>
            <p:nvPr/>
          </p:nvGrpSpPr>
          <p:grpSpPr bwMode="auto">
            <a:xfrm>
              <a:off x="5552194" y="1420813"/>
              <a:ext cx="3600507" cy="2190968"/>
              <a:chOff x="2091817" y="1435100"/>
              <a:chExt cx="5360900" cy="3105841"/>
            </a:xfrm>
          </p:grpSpPr>
          <p:grpSp>
            <p:nvGrpSpPr>
              <p:cNvPr id="13405" name="Group 29"/>
              <p:cNvGrpSpPr>
                <a:grpSpLocks/>
              </p:cNvGrpSpPr>
              <p:nvPr/>
            </p:nvGrpSpPr>
            <p:grpSpPr bwMode="auto">
              <a:xfrm>
                <a:off x="2984500" y="1435100"/>
                <a:ext cx="3270250" cy="1947863"/>
                <a:chOff x="2454828" y="1848057"/>
                <a:chExt cx="4360679" cy="2597001"/>
              </a:xfrm>
            </p:grpSpPr>
            <p:sp>
              <p:nvSpPr>
                <p:cNvPr id="15" name="Oval 14"/>
                <p:cNvSpPr/>
                <p:nvPr/>
              </p:nvSpPr>
              <p:spPr>
                <a:xfrm>
                  <a:off x="2454477" y="1848057"/>
                  <a:ext cx="2597096" cy="2598296"/>
                </a:xfrm>
                <a:prstGeom prst="ellipse">
                  <a:avLst/>
                </a:prstGeom>
                <a:solidFill>
                  <a:srgbClr val="00509C">
                    <a:alpha val="53000"/>
                  </a:srgbClr>
                </a:solidFill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kern="0">
                    <a:solidFill>
                      <a:sysClr val="window" lastClr="FFFFFF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4219493" y="1848057"/>
                  <a:ext cx="2597096" cy="2598296"/>
                </a:xfrm>
                <a:prstGeom prst="ellipse">
                  <a:avLst/>
                </a:prstGeom>
                <a:solidFill>
                  <a:srgbClr val="BA62A4">
                    <a:alpha val="51000"/>
                  </a:srgbClr>
                </a:solidFill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kern="0">
                    <a:solidFill>
                      <a:sysClr val="window" lastClr="FFFFFF"/>
                    </a:solidFill>
                    <a:latin typeface="Calibri"/>
                    <a:ea typeface="+mn-ea"/>
                  </a:endParaRPr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2091817" y="1538618"/>
                <a:ext cx="1321293" cy="8168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kern="0" dirty="0" err="1">
                    <a:solidFill>
                      <a:sysClr val="windowText" lastClr="000000"/>
                    </a:solidFill>
                  </a:rPr>
                  <a:t>ExAC</a:t>
                </a:r>
                <a:r>
                  <a:rPr lang="en-US" b="1" kern="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kern="0" dirty="0">
                    <a:solidFill>
                      <a:sysClr val="windowText" lastClr="000000"/>
                    </a:solidFill>
                  </a:rPr>
                  <a:t>N=190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114878" y="1572373"/>
                <a:ext cx="1337839" cy="8191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kern="0" dirty="0">
                    <a:solidFill>
                      <a:sysClr val="windowText" lastClr="000000"/>
                    </a:solidFill>
                  </a:rPr>
                  <a:t>HGMD</a:t>
                </a:r>
                <a:r>
                  <a:rPr lang="en-US" sz="1350" kern="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kern="0" dirty="0">
                    <a:solidFill>
                      <a:sysClr val="windowText" lastClr="000000"/>
                    </a:solidFill>
                  </a:rPr>
                  <a:t>N=90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319877" y="2024701"/>
                <a:ext cx="567282" cy="36681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kern="0" dirty="0">
                    <a:solidFill>
                      <a:sysClr val="windowText" lastClr="000000"/>
                    </a:solidFill>
                  </a:rPr>
                  <a:t>165</a:t>
                </a:r>
                <a:endParaRPr lang="en-US" sz="135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306845" y="1933954"/>
                <a:ext cx="656837" cy="523552"/>
              </a:xfrm>
              <a:prstGeom prst="rect">
                <a:avLst/>
              </a:prstGeom>
              <a:noFill/>
            </p:spPr>
            <p:txBody>
              <a:bodyPr wrap="none" anchor="ctr">
                <a:spAutoFit/>
              </a:bodyPr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kern="0" dirty="0" smtClean="0">
                    <a:solidFill>
                      <a:sysClr val="windowText" lastClr="000000"/>
                    </a:solidFill>
                  </a:rPr>
                  <a:t>24</a:t>
                </a:r>
                <a:endParaRPr lang="en-US" sz="135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88090" y="2020200"/>
                <a:ext cx="656835" cy="52355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kern="0" dirty="0" smtClean="0">
                    <a:solidFill>
                      <a:sysClr val="windowText" lastClr="000000"/>
                    </a:solidFill>
                  </a:rPr>
                  <a:t>66</a:t>
                </a:r>
                <a:endParaRPr lang="en-US" sz="1350" kern="0" dirty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3411" name="Group 11"/>
              <p:cNvGrpSpPr>
                <a:grpSpLocks/>
              </p:cNvGrpSpPr>
              <p:nvPr/>
            </p:nvGrpSpPr>
            <p:grpSpPr bwMode="auto">
              <a:xfrm>
                <a:off x="3660246" y="2451181"/>
                <a:ext cx="3406052" cy="2089760"/>
                <a:chOff x="3356077" y="3763492"/>
                <a:chExt cx="4541646" cy="2786188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3356077" y="3763492"/>
                  <a:ext cx="2597028" cy="2598296"/>
                </a:xfrm>
                <a:prstGeom prst="ellipse">
                  <a:avLst/>
                </a:prstGeom>
                <a:solidFill>
                  <a:srgbClr val="425DA1">
                    <a:alpha val="51000"/>
                  </a:srgbClr>
                </a:solidFill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3200" b="1" kern="0" dirty="0" smtClean="0">
                      <a:solidFill>
                        <a:srgbClr val="FF0000"/>
                      </a:solidFill>
                      <a:latin typeface="Calibri"/>
                      <a:ea typeface="+mn-ea"/>
                    </a:rPr>
                    <a:t>?</a:t>
                  </a:r>
                  <a:endParaRPr lang="en-US" sz="3200" b="1" kern="0" dirty="0">
                    <a:solidFill>
                      <a:srgbClr val="FF0000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5934195" y="5328128"/>
                  <a:ext cx="1963528" cy="1221552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 kern="0" dirty="0" smtClean="0">
                      <a:solidFill>
                        <a:sysClr val="windowText" lastClr="000000"/>
                      </a:solidFill>
                    </a:rPr>
                    <a:t>≤10</a:t>
                  </a:r>
                  <a:r>
                    <a:rPr lang="en-US" b="1" kern="0" dirty="0">
                      <a:solidFill>
                        <a:sysClr val="windowText" lastClr="000000"/>
                      </a:solidFill>
                    </a:rPr>
                    <a:t>% activity</a:t>
                  </a:r>
                  <a:r>
                    <a:rPr lang="en-US" sz="1350" kern="0" dirty="0">
                      <a:solidFill>
                        <a:sysClr val="windowText" lastClr="000000"/>
                      </a:solidFill>
                    </a:rPr>
                    <a:t> </a:t>
                  </a:r>
                </a:p>
              </p:txBody>
            </p:sp>
          </p:grpSp>
        </p:grpSp>
        <p:sp>
          <p:nvSpPr>
            <p:cNvPr id="17" name="TextBox 16"/>
            <p:cNvSpPr txBox="1"/>
            <p:nvPr/>
          </p:nvSpPr>
          <p:spPr>
            <a:xfrm>
              <a:off x="5580063" y="981075"/>
              <a:ext cx="3471862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ysClr val="windowText" lastClr="000000"/>
                  </a:solidFill>
                </a:rPr>
                <a:t>NAGLU missense mutations</a:t>
              </a:r>
              <a:endParaRPr lang="en-US" sz="135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99894" y="3968745"/>
              <a:ext cx="3632200" cy="83026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rgbClr val="00509C"/>
                  </a:solidFill>
                  <a:cs typeface="Arial"/>
                </a:rPr>
                <a:t>Address the VUS problem with the NAGLU </a:t>
              </a:r>
              <a:r>
                <a:rPr lang="en-US" sz="1600" dirty="0" smtClean="0">
                  <a:solidFill>
                    <a:srgbClr val="00509C"/>
                  </a:solidFill>
                  <a:cs typeface="Arial"/>
                </a:rPr>
                <a:t>VUS experiment</a:t>
              </a:r>
              <a:r>
                <a:rPr lang="en-US" sz="1600" dirty="0">
                  <a:solidFill>
                    <a:srgbClr val="00509C"/>
                  </a:solidFill>
                  <a:cs typeface="Arial"/>
                </a:rPr>
                <a:t>:  Make all 165 VUS in </a:t>
              </a:r>
              <a:r>
                <a:rPr lang="en-US" sz="1600" dirty="0" err="1">
                  <a:solidFill>
                    <a:srgbClr val="00509C"/>
                  </a:solidFill>
                  <a:cs typeface="Arial"/>
                </a:rPr>
                <a:t>ExAC</a:t>
              </a:r>
              <a:r>
                <a:rPr lang="en-US" sz="1600" dirty="0">
                  <a:solidFill>
                    <a:srgbClr val="00509C"/>
                  </a:solidFill>
                  <a:cs typeface="Arial"/>
                </a:rPr>
                <a:t> and test for activity. </a:t>
              </a:r>
              <a:endParaRPr lang="en-US" sz="1600" dirty="0">
                <a:solidFill>
                  <a:srgbClr val="00509C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64592" y="4657344"/>
            <a:ext cx="511225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</a:pPr>
            <a:r>
              <a:rPr kumimoji="0" lang="en-US" sz="1400" i="0" u="none" strike="noStrike" kern="1200" spc="0" normalizeH="0" baseline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VUS = Variants of unknown significance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84700" y="912813"/>
            <a:ext cx="3292475" cy="3741737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90538" y="904875"/>
            <a:ext cx="3292475" cy="3741738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963" y="315802"/>
            <a:ext cx="7056437" cy="395287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NAGLU enzymatic activity assay to characterize VUSs</a:t>
            </a:r>
            <a:endParaRPr lang="en-US" sz="2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90538" y="904875"/>
            <a:ext cx="3292475" cy="3741738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353D98"/>
                </a:solidFill>
              </a:rPr>
              <a:t>Mutagenesis</a:t>
            </a:r>
          </a:p>
          <a:p>
            <a:pPr>
              <a:defRPr/>
            </a:pPr>
            <a:r>
              <a:rPr lang="en-US" dirty="0" smtClean="0">
                <a:solidFill>
                  <a:srgbClr val="353D98"/>
                </a:solidFill>
              </a:rPr>
              <a:t>Sequence to verify  </a:t>
            </a:r>
          </a:p>
          <a:p>
            <a:pPr>
              <a:defRPr/>
            </a:pPr>
            <a:r>
              <a:rPr lang="en-US" dirty="0" smtClean="0">
                <a:solidFill>
                  <a:srgbClr val="353D98"/>
                </a:solidFill>
              </a:rPr>
              <a:t>Transfect HEK293 cells</a:t>
            </a:r>
          </a:p>
          <a:p>
            <a:pPr lvl="1">
              <a:defRPr/>
            </a:pPr>
            <a:r>
              <a:rPr lang="en-US" dirty="0" smtClean="0">
                <a:solidFill>
                  <a:srgbClr val="353D98"/>
                </a:solidFill>
              </a:rPr>
              <a:t>3 independent transfections 12 well plates</a:t>
            </a:r>
          </a:p>
          <a:p>
            <a:pPr lvl="1">
              <a:defRPr/>
            </a:pPr>
            <a:endParaRPr lang="en-US" dirty="0" smtClean="0">
              <a:solidFill>
                <a:srgbClr val="353D98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353D98"/>
                </a:solidFill>
              </a:rPr>
              <a:t>Assay NAGLU activity in lysates 72 </a:t>
            </a:r>
            <a:r>
              <a:rPr lang="en-US" dirty="0" err="1" smtClean="0">
                <a:solidFill>
                  <a:srgbClr val="353D98"/>
                </a:solidFill>
              </a:rPr>
              <a:t>hrs</a:t>
            </a:r>
            <a:r>
              <a:rPr lang="en-US" dirty="0" smtClean="0">
                <a:solidFill>
                  <a:srgbClr val="353D98"/>
                </a:solidFill>
              </a:rPr>
              <a:t> post-transfection</a:t>
            </a:r>
          </a:p>
          <a:p>
            <a:pPr lvl="1">
              <a:defRPr/>
            </a:pPr>
            <a:r>
              <a:rPr lang="en-US" dirty="0" smtClean="0">
                <a:solidFill>
                  <a:srgbClr val="353D98"/>
                </a:solidFill>
              </a:rPr>
              <a:t>4-Methylumbelliferyl N-acetyl-α-D-</a:t>
            </a:r>
            <a:r>
              <a:rPr lang="en-US" dirty="0" err="1" smtClean="0">
                <a:solidFill>
                  <a:srgbClr val="353D98"/>
                </a:solidFill>
              </a:rPr>
              <a:t>glucosaminide</a:t>
            </a:r>
            <a:r>
              <a:rPr lang="en-US" dirty="0" smtClean="0">
                <a:solidFill>
                  <a:srgbClr val="353D98"/>
                </a:solidFill>
              </a:rPr>
              <a:t> substrate</a:t>
            </a:r>
          </a:p>
          <a:p>
            <a:pPr lvl="2">
              <a:defRPr/>
            </a:pPr>
            <a:r>
              <a:rPr lang="en-US" dirty="0" smtClean="0">
                <a:solidFill>
                  <a:srgbClr val="353D98"/>
                </a:solidFill>
              </a:rPr>
              <a:t>Normalize to lysate protein</a:t>
            </a:r>
          </a:p>
          <a:p>
            <a:pPr lvl="2">
              <a:defRPr/>
            </a:pPr>
            <a:r>
              <a:rPr lang="en-US" dirty="0" smtClean="0">
                <a:solidFill>
                  <a:srgbClr val="353D98"/>
                </a:solidFill>
              </a:rPr>
              <a:t>Subtract background activity</a:t>
            </a:r>
          </a:p>
          <a:p>
            <a:pPr lvl="1">
              <a:defRPr/>
            </a:pPr>
            <a:r>
              <a:rPr lang="en-US" dirty="0" smtClean="0">
                <a:solidFill>
                  <a:srgbClr val="353D98"/>
                </a:solidFill>
              </a:rPr>
              <a:t>Western blots to look for processing</a:t>
            </a:r>
          </a:p>
          <a:p>
            <a:pPr lvl="1">
              <a:defRPr/>
            </a:pPr>
            <a:endParaRPr lang="en-US" dirty="0" smtClean="0">
              <a:solidFill>
                <a:srgbClr val="353D98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353D98"/>
                </a:solidFill>
              </a:rPr>
              <a:t>Normalize activity to wildtype transfected plasmid</a:t>
            </a:r>
          </a:p>
          <a:p>
            <a:pPr lvl="1">
              <a:defRPr/>
            </a:pPr>
            <a:r>
              <a:rPr lang="en-US" dirty="0" smtClean="0">
                <a:solidFill>
                  <a:srgbClr val="353D98"/>
                </a:solidFill>
              </a:rPr>
              <a:t>Report activity as % wildtype activity</a:t>
            </a:r>
            <a:endParaRPr lang="en-US" dirty="0">
              <a:solidFill>
                <a:srgbClr val="353D98"/>
              </a:solidFill>
            </a:endParaRPr>
          </a:p>
        </p:txBody>
      </p:sp>
      <p:pic>
        <p:nvPicPr>
          <p:cNvPr id="1536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1122363"/>
            <a:ext cx="26543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7" name="Object 5"/>
          <p:cNvGraphicFramePr>
            <a:graphicFrameLocks noChangeAspect="1"/>
          </p:cNvGraphicFramePr>
          <p:nvPr/>
        </p:nvGraphicFramePr>
        <p:xfrm>
          <a:off x="4549775" y="3211513"/>
          <a:ext cx="3362325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0" name="Prism Project" r:id="rId4" imgW="6876000" imgH="2844000" progId="Prism5.Document">
                  <p:embed/>
                </p:oleObj>
              </mc:Choice>
              <mc:Fallback>
                <p:oleObj name="Prism Project" r:id="rId4" imgW="6876000" imgH="2844000" progId="Prism5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9775" y="3211513"/>
                        <a:ext cx="3362325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29950" y="209550"/>
            <a:ext cx="8114543" cy="423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 smtClean="0">
                <a:latin typeface="+mj-lt"/>
                <a:cs typeface="Arial" panose="020B0604020202020204" pitchFamily="34" charset="0"/>
              </a:rPr>
              <a:t>Activity profile of mutant NAGLU proteins: Deleterious variants are rare</a:t>
            </a:r>
          </a:p>
        </p:txBody>
      </p:sp>
      <p:pic>
        <p:nvPicPr>
          <p:cNvPr id="16387" name="Picture 7" descr="Jon_NAGLU_B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13" y="711674"/>
            <a:ext cx="5811838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5163" y="3753324"/>
            <a:ext cx="1314450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050" dirty="0">
                <a:solidFill>
                  <a:srgbClr val="00509C"/>
                </a:solidFill>
                <a:latin typeface="Arial"/>
                <a:ea typeface="+mn-ea"/>
                <a:cs typeface="Arial"/>
              </a:rPr>
              <a:t>10% activity cut-off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57263" y="2500541"/>
            <a:ext cx="1579562" cy="1778235"/>
            <a:chOff x="957048" y="2616034"/>
            <a:chExt cx="1579021" cy="1778125"/>
          </a:xfrm>
        </p:grpSpPr>
        <p:sp>
          <p:nvSpPr>
            <p:cNvPr id="4" name="Oval 3"/>
            <p:cNvSpPr/>
            <p:nvPr/>
          </p:nvSpPr>
          <p:spPr>
            <a:xfrm>
              <a:off x="2234547" y="3916353"/>
              <a:ext cx="301522" cy="477806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5" name="Elbow Connector 14"/>
            <p:cNvCxnSpPr/>
            <p:nvPr/>
          </p:nvCxnSpPr>
          <p:spPr>
            <a:xfrm rot="16200000" flipH="1">
              <a:off x="1548866" y="3056093"/>
              <a:ext cx="834972" cy="793478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957048" y="2616034"/>
              <a:ext cx="879174" cy="4143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34290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00509C"/>
                  </a:solidFill>
                  <a:latin typeface="Arial"/>
                  <a:ea typeface="+mn-ea"/>
                  <a:cs typeface="Arial"/>
                </a:rPr>
                <a:t>Attenuated phenotype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68836" y="1843561"/>
            <a:ext cx="2752239" cy="2546350"/>
            <a:chOff x="1010826" y="1959643"/>
            <a:chExt cx="2609847" cy="2545863"/>
          </a:xfrm>
        </p:grpSpPr>
        <p:sp>
          <p:nvSpPr>
            <p:cNvPr id="9" name="Oval 8"/>
            <p:cNvSpPr/>
            <p:nvPr/>
          </p:nvSpPr>
          <p:spPr>
            <a:xfrm>
              <a:off x="2909433" y="2967513"/>
              <a:ext cx="711240" cy="1537993"/>
            </a:xfrm>
            <a:prstGeom prst="ellipse">
              <a:avLst/>
            </a:prstGeom>
            <a:noFill/>
            <a:ln w="12700" cmpd="sng">
              <a:solidFill>
                <a:srgbClr val="002E5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3" name="Elbow Connector 12"/>
            <p:cNvCxnSpPr/>
            <p:nvPr/>
          </p:nvCxnSpPr>
          <p:spPr>
            <a:xfrm>
              <a:off x="1874325" y="2221531"/>
              <a:ext cx="1103374" cy="909463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010826" y="1959643"/>
              <a:ext cx="967167" cy="576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050" dirty="0">
                  <a:solidFill>
                    <a:srgbClr val="00509C"/>
                  </a:solidFill>
                  <a:latin typeface="Arial"/>
                  <a:ea typeface="+mn-ea"/>
                  <a:cs typeface="Arial"/>
                </a:rPr>
                <a:t>Higher than expected activity</a:t>
              </a:r>
            </a:p>
          </p:txBody>
        </p:sp>
      </p:grpSp>
      <p:sp>
        <p:nvSpPr>
          <p:cNvPr id="16393" name="Rectangle 1"/>
          <p:cNvSpPr>
            <a:spLocks noChangeArrowheads="1"/>
          </p:cNvSpPr>
          <p:nvPr/>
        </p:nvSpPr>
        <p:spPr bwMode="auto">
          <a:xfrm>
            <a:off x="5610225" y="719611"/>
            <a:ext cx="32639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 dirty="0">
                <a:solidFill>
                  <a:srgbClr val="393996"/>
                </a:solidFill>
              </a:rPr>
              <a:t>Use of empirically determined mutants improves incidence calculation of </a:t>
            </a:r>
            <a:r>
              <a:rPr lang="en-US" altLang="en-US" sz="1400" dirty="0" smtClean="0">
                <a:solidFill>
                  <a:srgbClr val="393996"/>
                </a:solidFill>
              </a:rPr>
              <a:t>MPS IIIB </a:t>
            </a:r>
            <a:r>
              <a:rPr lang="en-US" altLang="en-US" sz="1400" dirty="0">
                <a:solidFill>
                  <a:srgbClr val="393996"/>
                </a:solidFill>
              </a:rPr>
              <a:t>due to mutations in NAGLU</a:t>
            </a:r>
          </a:p>
        </p:txBody>
      </p:sp>
      <p:sp>
        <p:nvSpPr>
          <p:cNvPr id="5" name="Rectangle 4"/>
          <p:cNvSpPr/>
          <p:nvPr/>
        </p:nvSpPr>
        <p:spPr>
          <a:xfrm>
            <a:off x="87313" y="719611"/>
            <a:ext cx="5348287" cy="3802063"/>
          </a:xfrm>
          <a:prstGeom prst="rect">
            <a:avLst/>
          </a:prstGeom>
          <a:noFill/>
          <a:ln>
            <a:solidFill>
              <a:srgbClr val="A9218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51488" y="711674"/>
            <a:ext cx="3492500" cy="4076700"/>
          </a:xfrm>
          <a:prstGeom prst="rect">
            <a:avLst/>
          </a:prstGeom>
          <a:noFill/>
          <a:ln>
            <a:solidFill>
              <a:srgbClr val="A9218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1" y="742100"/>
            <a:ext cx="1881427" cy="146773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658589" y="1576926"/>
            <a:ext cx="3306872" cy="2876419"/>
            <a:chOff x="5658589" y="1692340"/>
            <a:chExt cx="3306872" cy="2876419"/>
          </a:xfrm>
        </p:grpSpPr>
        <p:graphicFrame>
          <p:nvGraphicFramePr>
            <p:cNvPr id="20" name="Chart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62912310"/>
                </p:ext>
              </p:extLst>
            </p:nvPr>
          </p:nvGraphicFramePr>
          <p:xfrm>
            <a:off x="5658589" y="1692340"/>
            <a:ext cx="3306872" cy="28764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7162903" y="1884262"/>
              <a:ext cx="110818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Arial"/>
                </a:rPr>
                <a:t>1/2</a:t>
              </a:r>
              <a:r>
                <a:rPr kumimoji="0" lang="en-US" sz="1400" i="0" u="none" strike="noStrike" kern="1200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Arial"/>
                </a:rPr>
                <a:t>,224,527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98409" y="2106223"/>
              <a:ext cx="1040559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1400" dirty="0" smtClean="0">
                  <a:solidFill>
                    <a:srgbClr val="777ED0"/>
                  </a:solidFill>
                  <a:latin typeface="+mn-lt"/>
                  <a:ea typeface="+mn-ea"/>
                  <a:cs typeface="Arial"/>
                </a:rPr>
                <a:t>1/425,863</a:t>
              </a:r>
              <a:endParaRPr kumimoji="0" lang="en-US" sz="1400" i="0" u="none" strike="noStrike" kern="1200" spc="0" normalizeH="0" baseline="0" noProof="0" dirty="0" smtClean="0">
                <a:ln>
                  <a:noFill/>
                </a:ln>
                <a:solidFill>
                  <a:srgbClr val="777ED0"/>
                </a:solidFill>
                <a:effectLst/>
                <a:uLnTx/>
                <a:uFillTx/>
                <a:latin typeface="+mn-lt"/>
                <a:ea typeface="+mn-ea"/>
                <a:cs typeface="Arial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05055" y="2346352"/>
              <a:ext cx="99716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1400" dirty="0" smtClean="0">
                  <a:solidFill>
                    <a:srgbClr val="353D98"/>
                  </a:solidFill>
                  <a:latin typeface="+mn-lt"/>
                  <a:ea typeface="+mn-ea"/>
                  <a:cs typeface="Arial"/>
                </a:rPr>
                <a:t>1/236,523</a:t>
              </a:r>
              <a:endParaRPr kumimoji="0" lang="en-US" sz="1400" i="0" u="none" strike="noStrike" kern="1200" spc="0" normalizeH="0" baseline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+mn-lt"/>
                <a:ea typeface="+mn-ea"/>
                <a:cs typeface="Arial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43398" y="2657156"/>
              <a:ext cx="1123314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Arial"/>
                </a:rPr>
                <a:t>1/1,442,647</a:t>
              </a:r>
              <a:endParaRPr kumimoji="0" lang="en-US" sz="1400" i="0" u="none" strike="noStrike" kern="1200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46406" y="2897285"/>
              <a:ext cx="970914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1400" dirty="0" smtClean="0">
                  <a:solidFill>
                    <a:srgbClr val="777ED0"/>
                  </a:solidFill>
                  <a:latin typeface="+mn-lt"/>
                  <a:ea typeface="+mn-ea"/>
                  <a:cs typeface="Arial"/>
                </a:rPr>
                <a:t>1/813,877</a:t>
              </a:r>
              <a:endParaRPr kumimoji="0" lang="en-US" sz="1400" i="0" u="none" strike="noStrike" kern="1200" spc="0" normalizeH="0" baseline="0" noProof="0" dirty="0" smtClean="0">
                <a:ln>
                  <a:noFill/>
                </a:ln>
                <a:solidFill>
                  <a:srgbClr val="777ED0"/>
                </a:solidFill>
                <a:effectLst/>
                <a:uLnTx/>
                <a:uFillTx/>
                <a:latin typeface="+mn-lt"/>
                <a:ea typeface="+mn-ea"/>
                <a:cs typeface="Arial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68585" y="3141652"/>
              <a:ext cx="951743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1400" dirty="0" smtClean="0">
                  <a:solidFill>
                    <a:srgbClr val="353D98"/>
                  </a:solidFill>
                  <a:latin typeface="+mn-lt"/>
                  <a:ea typeface="+mn-ea"/>
                  <a:cs typeface="Arial"/>
                </a:rPr>
                <a:t>1/304,195</a:t>
              </a:r>
              <a:endParaRPr kumimoji="0" lang="en-US" sz="1400" i="0" u="none" strike="noStrike" kern="1200" spc="0" normalizeH="0" baseline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+mn-lt"/>
                <a:ea typeface="+mn-ea"/>
                <a:cs typeface="Arial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49925" y="4301131"/>
            <a:ext cx="321553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</a:pPr>
            <a:r>
              <a:rPr lang="en-US" sz="1400" noProof="0" dirty="0" smtClean="0">
                <a:solidFill>
                  <a:srgbClr val="353D98"/>
                </a:solidFill>
                <a:latin typeface="+mn-lt"/>
                <a:ea typeface="+mn-ea"/>
                <a:cs typeface="Arial"/>
              </a:rPr>
              <a:t>MPS IIIB birth prevalence estimate for Europe is 1:321,729.  </a:t>
            </a:r>
            <a:r>
              <a:rPr lang="en-US" sz="1000" noProof="0" dirty="0" smtClean="0">
                <a:solidFill>
                  <a:srgbClr val="353D98"/>
                </a:solidFill>
                <a:latin typeface="+mn-lt"/>
                <a:ea typeface="+mn-ea"/>
                <a:cs typeface="Arial"/>
              </a:rPr>
              <a:t>Heron, 2010</a:t>
            </a:r>
            <a:endParaRPr kumimoji="0" lang="en-US" sz="1000" i="0" u="none" strike="noStrike" kern="1200" spc="0" normalizeH="0" baseline="0" noProof="0" dirty="0" smtClean="0">
              <a:ln>
                <a:noFill/>
              </a:ln>
              <a:solidFill>
                <a:srgbClr val="353D98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36" y="380743"/>
            <a:ext cx="8851392" cy="462283"/>
          </a:xfrm>
        </p:spPr>
        <p:txBody>
          <a:bodyPr/>
          <a:lstStyle/>
          <a:p>
            <a:r>
              <a:rPr lang="en-US" sz="2000" dirty="0" smtClean="0">
                <a:latin typeface="+mj-lt"/>
              </a:rPr>
              <a:t>Experimental variation scales proportionally with observed fraction of WT activity</a:t>
            </a:r>
            <a:endParaRPr lang="en-US" sz="2000" dirty="0">
              <a:latin typeface="+mj-lt"/>
            </a:endParaRPr>
          </a:p>
        </p:txBody>
      </p:sp>
      <p:pic>
        <p:nvPicPr>
          <p:cNvPr id="3" name="Picture 2" descr="EA_EAstd_Scatter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" t="4027" r="6687"/>
          <a:stretch/>
        </p:blipFill>
        <p:spPr>
          <a:xfrm>
            <a:off x="4789533" y="1456714"/>
            <a:ext cx="3987649" cy="3129046"/>
          </a:xfrm>
          <a:prstGeom prst="rect">
            <a:avLst/>
          </a:prstGeom>
        </p:spPr>
      </p:pic>
      <p:pic>
        <p:nvPicPr>
          <p:cNvPr id="4" name="Content Placeholder 3" descr="fWT_STD_ErrorBars.eps"/>
          <p:cNvPicPr>
            <a:picLocks noGrp="1" noChangeAspect="1"/>
          </p:cNvPicPr>
          <p:nvPr>
            <p:ph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" t="4056" r="7257" b="7536"/>
          <a:stretch/>
        </p:blipFill>
        <p:spPr>
          <a:xfrm>
            <a:off x="355212" y="1578432"/>
            <a:ext cx="3860737" cy="2691816"/>
          </a:xfrm>
        </p:spPr>
      </p:pic>
    </p:spTree>
    <p:extLst>
      <p:ext uri="{BB962C8B-B14F-4D97-AF65-F5344CB8AC3E}">
        <p14:creationId xmlns:p14="http://schemas.microsoft.com/office/powerpoint/2010/main" val="3427492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071" y="182039"/>
            <a:ext cx="7815959" cy="393700"/>
          </a:xfrm>
        </p:spPr>
        <p:txBody>
          <a:bodyPr/>
          <a:lstStyle/>
          <a:p>
            <a:pPr>
              <a:defRPr/>
            </a:pPr>
            <a:r>
              <a:rPr lang="en-US" sz="2000" dirty="0">
                <a:latin typeface="+mj-lt"/>
              </a:rPr>
              <a:t>Incidence estimate is insensitive to threshold for deleterious mutations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/>
          </p:nvPr>
        </p:nvGraphicFramePr>
        <p:xfrm>
          <a:off x="1143000" y="786385"/>
          <a:ext cx="5525008" cy="3706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229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 bwMode="auto">
          <a:xfrm>
            <a:off x="-79375" y="163878"/>
            <a:ext cx="9347783" cy="64633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solidFill>
                  <a:schemeClr val="accent3"/>
                </a:solidFill>
                <a:latin typeface="+mn-lt"/>
                <a:ea typeface="+mn-ea"/>
                <a:cs typeface="Arial"/>
              </a:rPr>
              <a:t>Mutations resulting in &lt;10% wild-type NAGLU activity are scattered throughout the catalytic domain,</a:t>
            </a:r>
            <a:r>
              <a:rPr lang="en-US" dirty="0">
                <a:solidFill>
                  <a:schemeClr val="accent3"/>
                </a:solidFill>
                <a:latin typeface="+mn-lt"/>
                <a:ea typeface="ＭＳ Ｐゴシック" charset="0"/>
                <a:cs typeface="Arial"/>
              </a:rPr>
              <a:t> and</a:t>
            </a:r>
            <a:r>
              <a:rPr lang="en-US" dirty="0">
                <a:solidFill>
                  <a:schemeClr val="accent3"/>
                </a:solidFill>
                <a:latin typeface="+mn-lt"/>
                <a:ea typeface="+mn-ea"/>
                <a:cs typeface="Arial"/>
              </a:rPr>
              <a:t> relatively </a:t>
            </a:r>
            <a:r>
              <a:rPr lang="en-US" i="1" dirty="0">
                <a:solidFill>
                  <a:schemeClr val="accent3"/>
                </a:solidFill>
                <a:latin typeface="+mn-lt"/>
                <a:ea typeface="+mn-ea"/>
                <a:cs typeface="Arial"/>
              </a:rPr>
              <a:t>near</a:t>
            </a:r>
            <a:r>
              <a:rPr lang="en-US" dirty="0">
                <a:solidFill>
                  <a:schemeClr val="accent3"/>
                </a:solidFill>
                <a:latin typeface="+mn-lt"/>
                <a:ea typeface="+mn-ea"/>
                <a:cs typeface="Arial"/>
              </a:rPr>
              <a:t> (NOT within) the active site, compared to less deleterious </a:t>
            </a:r>
            <a:r>
              <a:rPr lang="en-US" dirty="0" smtClean="0">
                <a:solidFill>
                  <a:schemeClr val="accent3"/>
                </a:solidFill>
                <a:latin typeface="+mn-lt"/>
                <a:ea typeface="+mn-ea"/>
                <a:cs typeface="Arial"/>
              </a:rPr>
              <a:t>mutations</a:t>
            </a:r>
            <a:endParaRPr lang="en-US" dirty="0">
              <a:solidFill>
                <a:schemeClr val="accent3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3857625" y="4392613"/>
            <a:ext cx="3535363" cy="541337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 algn="ctr" fontAlgn="auto">
              <a:lnSpc>
                <a:spcPct val="70000"/>
              </a:lnSpc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Mutation sites that lead to </a:t>
            </a:r>
            <a:r>
              <a:rPr lang="en-US" sz="2000" b="1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&lt;10%</a:t>
            </a:r>
            <a:r>
              <a:rPr lang="en-US" sz="1600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 </a:t>
            </a:r>
          </a:p>
          <a:p>
            <a:pPr algn="ctr" fontAlgn="auto">
              <a:lnSpc>
                <a:spcPct val="70000"/>
              </a:lnSpc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    wild-type NAGLU enzyme activity</a:t>
            </a:r>
            <a:endParaRPr lang="en-US" sz="1600" dirty="0" err="1">
              <a:solidFill>
                <a:srgbClr val="181818"/>
              </a:solidFill>
              <a:latin typeface="+mn-lt"/>
              <a:ea typeface="ＭＳ Ｐゴシック" charset="0"/>
              <a:cs typeface="Arial"/>
            </a:endParaRPr>
          </a:p>
        </p:txBody>
      </p:sp>
      <p:pic>
        <p:nvPicPr>
          <p:cNvPr id="18435" name="Picture 37" descr="010816_Monomer_below10%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8" t="1189" r="25450" b="5241"/>
          <a:stretch>
            <a:fillRect/>
          </a:stretch>
        </p:blipFill>
        <p:spPr bwMode="auto">
          <a:xfrm>
            <a:off x="4224338" y="765175"/>
            <a:ext cx="25590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224338" y="765175"/>
            <a:ext cx="3241675" cy="3960813"/>
            <a:chOff x="4224082" y="765049"/>
            <a:chExt cx="3241381" cy="3961535"/>
          </a:xfrm>
        </p:grpSpPr>
        <p:sp>
          <p:nvSpPr>
            <p:cNvPr id="30" name="TextBox 29"/>
            <p:cNvSpPr txBox="1"/>
            <p:nvPr/>
          </p:nvSpPr>
          <p:spPr bwMode="auto">
            <a:xfrm>
              <a:off x="6444793" y="4418553"/>
              <a:ext cx="1020670" cy="308031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 algn="ctr" fontAlgn="auto">
                <a:lnSpc>
                  <a:spcPct val="7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2000" b="1" dirty="0">
                  <a:solidFill>
                    <a:srgbClr val="181818"/>
                  </a:solidFill>
                  <a:latin typeface="+mn-lt"/>
                  <a:ea typeface="ＭＳ Ｐゴシック" charset="0"/>
                  <a:cs typeface="Arial"/>
                </a:rPr>
                <a:t>10-30%</a:t>
              </a:r>
              <a:r>
                <a:rPr lang="en-US" sz="1600" dirty="0">
                  <a:solidFill>
                    <a:srgbClr val="181818"/>
                  </a:solidFill>
                  <a:latin typeface="+mn-lt"/>
                  <a:ea typeface="ＭＳ Ｐゴシック" charset="0"/>
                  <a:cs typeface="Arial"/>
                </a:rPr>
                <a:t> </a:t>
              </a:r>
            </a:p>
          </p:txBody>
        </p:sp>
        <p:pic>
          <p:nvPicPr>
            <p:cNvPr id="18463" name="Picture 38" descr="010816_Monomer_10_30%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37" t="1244" r="25618" b="5641"/>
            <a:stretch>
              <a:fillRect/>
            </a:stretch>
          </p:blipFill>
          <p:spPr bwMode="auto">
            <a:xfrm>
              <a:off x="4224082" y="765049"/>
              <a:ext cx="2556278" cy="3579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224338" y="709613"/>
            <a:ext cx="3251200" cy="4022725"/>
            <a:chOff x="4224083" y="709123"/>
            <a:chExt cx="3250905" cy="4022477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6398761" y="4423644"/>
              <a:ext cx="1076227" cy="307956"/>
            </a:xfrm>
            <a:prstGeom prst="rect">
              <a:avLst/>
            </a:prstGeom>
            <a:solidFill>
              <a:srgbClr val="FFFFFF"/>
            </a:solidFill>
          </p:spPr>
          <p:txBody>
            <a:bodyPr>
              <a:spAutoFit/>
            </a:bodyPr>
            <a:lstStyle/>
            <a:p>
              <a:pPr algn="ctr" fontAlgn="auto">
                <a:lnSpc>
                  <a:spcPct val="7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2000" b="1" dirty="0">
                  <a:solidFill>
                    <a:srgbClr val="181818"/>
                  </a:solidFill>
                  <a:latin typeface="+mn-lt"/>
                  <a:ea typeface="ＭＳ Ｐゴシック" charset="0"/>
                  <a:cs typeface="Arial"/>
                </a:rPr>
                <a:t>&gt;30%   </a:t>
              </a:r>
              <a:r>
                <a:rPr lang="en-US" sz="1600" dirty="0">
                  <a:solidFill>
                    <a:srgbClr val="181818"/>
                  </a:solidFill>
                  <a:latin typeface="+mn-lt"/>
                  <a:ea typeface="ＭＳ Ｐゴシック" charset="0"/>
                  <a:cs typeface="Arial"/>
                </a:rPr>
                <a:t>   </a:t>
              </a:r>
            </a:p>
          </p:txBody>
        </p:sp>
        <p:pic>
          <p:nvPicPr>
            <p:cNvPr id="18461" name="Picture 41" descr="010816_Monomer_above30%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38" r="25983" b="5074"/>
            <a:stretch>
              <a:fillRect/>
            </a:stretch>
          </p:blipFill>
          <p:spPr bwMode="auto">
            <a:xfrm>
              <a:off x="4224083" y="709123"/>
              <a:ext cx="2533608" cy="3648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-3967163" y="-4233863"/>
            <a:ext cx="185738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 typeface="Arial"/>
              <a:buNone/>
              <a:defRPr/>
            </a:pPr>
            <a:endParaRPr lang="en-US" sz="1400" dirty="0" err="1">
              <a:solidFill>
                <a:srgbClr val="646464"/>
              </a:solidFill>
              <a:latin typeface="+mn-lt"/>
              <a:ea typeface="ＭＳ Ｐゴシック" charset="0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7126288" y="3470275"/>
            <a:ext cx="1862137" cy="1120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600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Mutations are found </a:t>
            </a:r>
            <a:r>
              <a:rPr lang="en-US" b="1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near, but not within </a:t>
            </a:r>
            <a:r>
              <a:rPr lang="en-US" sz="1600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the active-site </a:t>
            </a:r>
          </a:p>
          <a:p>
            <a:pPr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1200" dirty="0">
                <a:solidFill>
                  <a:srgbClr val="181818"/>
                </a:solidFill>
                <a:latin typeface="+mn-lt"/>
                <a:ea typeface="ＭＳ Ｐゴシック" charset="0"/>
                <a:cs typeface="Arial"/>
              </a:rPr>
              <a:t>(except for W649)</a:t>
            </a:r>
          </a:p>
        </p:txBody>
      </p:sp>
      <p:grpSp>
        <p:nvGrpSpPr>
          <p:cNvPr id="18441" name="Group 34"/>
          <p:cNvGrpSpPr>
            <a:grpSpLocks/>
          </p:cNvGrpSpPr>
          <p:nvPr/>
        </p:nvGrpSpPr>
        <p:grpSpPr bwMode="auto">
          <a:xfrm>
            <a:off x="485775" y="788988"/>
            <a:ext cx="3246438" cy="2838219"/>
            <a:chOff x="-94846" y="788166"/>
            <a:chExt cx="3933298" cy="3203652"/>
          </a:xfrm>
        </p:grpSpPr>
        <p:pic>
          <p:nvPicPr>
            <p:cNvPr id="18450" name="Picture 5" descr="101115_Monomer_ribbon_GlcNAc_Glycans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22" y="1004563"/>
              <a:ext cx="1992781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097799" y="3352371"/>
              <a:ext cx="748193" cy="308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400" dirty="0" err="1">
                  <a:solidFill>
                    <a:srgbClr val="1DA979"/>
                  </a:solidFill>
                  <a:latin typeface="+mn-lt"/>
                  <a:ea typeface="+mn-ea"/>
                  <a:cs typeface="Arial"/>
                </a:rPr>
                <a:t>Glycans</a:t>
              </a:r>
              <a:endParaRPr lang="en-US" sz="1400" dirty="0">
                <a:solidFill>
                  <a:srgbClr val="1DA979"/>
                </a:solidFill>
                <a:latin typeface="+mn-lt"/>
                <a:ea typeface="+mn-ea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99569" y="788166"/>
              <a:ext cx="1369441" cy="277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Arial"/>
                </a:rPr>
                <a:t>Helical Domain (III)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94846" y="1605271"/>
              <a:ext cx="861671" cy="4318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200" dirty="0">
                  <a:solidFill>
                    <a:schemeClr val="accent2">
                      <a:lumMod val="90000"/>
                      <a:lumOff val="10000"/>
                    </a:schemeClr>
                  </a:solidFill>
                  <a:latin typeface="+mn-lt"/>
                  <a:ea typeface="+mn-ea"/>
                  <a:cs typeface="Arial"/>
                </a:rPr>
                <a:t>N-terminal</a:t>
              </a:r>
            </a:p>
            <a:p>
              <a:pPr algn="ct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200" dirty="0">
                  <a:solidFill>
                    <a:schemeClr val="accent2">
                      <a:lumMod val="90000"/>
                      <a:lumOff val="10000"/>
                    </a:schemeClr>
                  </a:solidFill>
                  <a:latin typeface="+mn-lt"/>
                  <a:ea typeface="+mn-ea"/>
                  <a:cs typeface="Arial"/>
                </a:rPr>
                <a:t>Domain (I)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7491" y="2805843"/>
              <a:ext cx="878982" cy="43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200" dirty="0">
                  <a:solidFill>
                    <a:schemeClr val="accent5"/>
                  </a:solidFill>
                  <a:latin typeface="+mn-lt"/>
                  <a:ea typeface="+mn-ea"/>
                  <a:cs typeface="Arial"/>
                </a:rPr>
                <a:t>Catalytic </a:t>
              </a:r>
            </a:p>
            <a:p>
              <a:pPr algn="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200" dirty="0">
                  <a:solidFill>
                    <a:schemeClr val="accent5"/>
                  </a:solidFill>
                  <a:latin typeface="+mn-lt"/>
                  <a:ea typeface="ＭＳ Ｐゴシック" charset="0"/>
                  <a:cs typeface="Arial"/>
                </a:rPr>
                <a:t>Domain (II)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24495" y="3699999"/>
              <a:ext cx="2159948" cy="2918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200" b="1" dirty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rPr>
                <a:t>NAGLU Monomeric </a:t>
              </a:r>
              <a:r>
                <a:rPr lang="en-US" sz="1200" b="1" dirty="0" smtClean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rPr>
                <a:t>Unit</a:t>
              </a:r>
              <a:r>
                <a:rPr lang="da-DK" sz="500" dirty="0" smtClean="0">
                  <a:solidFill>
                    <a:srgbClr val="F2F2F2">
                      <a:lumMod val="10000"/>
                    </a:srgbClr>
                  </a:solidFill>
                  <a:latin typeface="+mn-lt"/>
                  <a:ea typeface="ＭＳ Ｐゴシック" charset="0"/>
                  <a:cs typeface="Calibri"/>
                </a:rPr>
                <a:t>  </a:t>
              </a:r>
              <a:r>
                <a:rPr lang="en-US" sz="500" dirty="0" smtClean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rPr>
                <a:t> </a:t>
              </a:r>
              <a:endParaRPr lang="en-US" sz="500" dirty="0">
                <a:solidFill>
                  <a:srgbClr val="F2F2F2">
                    <a:lumMod val="10000"/>
                  </a:srgbClr>
                </a:solidFill>
                <a:latin typeface="+mn-lt"/>
                <a:ea typeface="MS PGothic"/>
                <a:cs typeface="Calibri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1886228" y="2325614"/>
              <a:ext cx="515464" cy="136184"/>
            </a:xfrm>
            <a:prstGeom prst="straightConnector1">
              <a:avLst/>
            </a:prstGeom>
            <a:ln w="28575" cmpd="sng">
              <a:solidFill>
                <a:schemeClr val="bg2">
                  <a:lumMod val="10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8457" name="Group 2"/>
            <p:cNvGrpSpPr>
              <a:grpSpLocks/>
            </p:cNvGrpSpPr>
            <p:nvPr/>
          </p:nvGrpSpPr>
          <p:grpSpPr bwMode="auto">
            <a:xfrm>
              <a:off x="2191472" y="2140759"/>
              <a:ext cx="1646980" cy="659641"/>
              <a:chOff x="2405279" y="2237959"/>
              <a:chExt cx="1646980" cy="65964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405852" y="2238248"/>
                <a:ext cx="1646407" cy="4551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auto">
                  <a:lnSpc>
                    <a:spcPct val="80000"/>
                  </a:lnSpc>
                  <a:spcBef>
                    <a:spcPct val="20000"/>
                  </a:spcBef>
                  <a:spcAft>
                    <a:spcPts val="0"/>
                  </a:spcAft>
                  <a:buFont typeface="Arial"/>
                  <a:buNone/>
                  <a:defRPr/>
                </a:pP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  <a:latin typeface="Symbol" charset="2"/>
                    <a:ea typeface="+mn-ea"/>
                    <a:cs typeface="Symbol" charset="2"/>
                  </a:rPr>
                  <a:t>b</a:t>
                </a: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Arial"/>
                  </a:rPr>
                  <a:t>-</a:t>
                </a:r>
                <a:r>
                  <a:rPr lang="en-US" sz="12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Arial"/>
                  </a:rPr>
                  <a:t>D</a:t>
                </a: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Arial"/>
                  </a:rPr>
                  <a:t>-</a:t>
                </a:r>
                <a:r>
                  <a:rPr lang="en-US" sz="1400" dirty="0" err="1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Arial"/>
                  </a:rPr>
                  <a:t>GlcNAc</a:t>
                </a:r>
                <a:r>
                  <a:rPr lang="en-US" sz="14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ＭＳ Ｐゴシック" charset="0"/>
                    <a:cs typeface="Arial"/>
                  </a:rPr>
                  <a:t> </a:t>
                </a:r>
              </a:p>
              <a:p>
                <a:pPr algn="ctr" fontAlgn="auto">
                  <a:lnSpc>
                    <a:spcPct val="80000"/>
                  </a:lnSpc>
                  <a:spcBef>
                    <a:spcPct val="20000"/>
                  </a:spcBef>
                  <a:spcAft>
                    <a:spcPts val="0"/>
                  </a:spcAft>
                  <a:buFont typeface="Arial"/>
                  <a:buNone/>
                  <a:defRPr/>
                </a:pPr>
                <a:r>
                  <a:rPr lang="en-US" sz="1200" dirty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ＭＳ Ｐゴシック" charset="0"/>
                    <a:cs typeface="Arial"/>
                  </a:rPr>
                  <a:t>(modeled in active site)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627039" y="2636049"/>
                <a:ext cx="1284813" cy="26161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en-US" sz="500" dirty="0">
                    <a:solidFill>
                      <a:srgbClr val="F2F2F2">
                        <a:lumMod val="10000"/>
                      </a:srgbClr>
                    </a:solidFill>
                    <a:latin typeface="+mn-lt"/>
                    <a:ea typeface="ＭＳ Ｐゴシック" charset="0"/>
                    <a:cs typeface="Calibri"/>
                  </a:rPr>
                  <a:t>2VCA.PDB. </a:t>
                </a:r>
                <a:r>
                  <a:rPr lang="en-US" sz="500" dirty="0" err="1">
                    <a:solidFill>
                      <a:srgbClr val="F2F2F2">
                        <a:lumMod val="10000"/>
                      </a:srgbClr>
                    </a:solidFill>
                    <a:latin typeface="+mn-lt"/>
                    <a:ea typeface="ＭＳ Ｐゴシック" charset="0"/>
                    <a:cs typeface="Calibri"/>
                  </a:rPr>
                  <a:t>Ficko-Blean</a:t>
                </a:r>
                <a:r>
                  <a:rPr lang="en-US" sz="500" dirty="0">
                    <a:solidFill>
                      <a:srgbClr val="F2F2F2">
                        <a:lumMod val="10000"/>
                      </a:srgbClr>
                    </a:solidFill>
                    <a:latin typeface="+mn-lt"/>
                    <a:ea typeface="ＭＳ Ｐゴシック" charset="0"/>
                    <a:cs typeface="Calibri"/>
                  </a:rPr>
                  <a:t>, E. et al  </a:t>
                </a: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sz="500" dirty="0">
                    <a:solidFill>
                      <a:srgbClr val="F2F2F2">
                        <a:lumMod val="10000"/>
                      </a:srgbClr>
                    </a:solidFill>
                    <a:latin typeface="+mn-lt"/>
                    <a:ea typeface="ＭＳ Ｐゴシック" charset="0"/>
                    <a:cs typeface="Calibri"/>
                  </a:rPr>
                  <a:t>PNAS. 105:6560. 2008.</a:t>
                </a:r>
                <a:endParaRPr lang="en-US" sz="500" dirty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endParaRPr>
              </a:p>
            </p:txBody>
          </p:sp>
        </p:grpSp>
      </p:grpSp>
      <p:grpSp>
        <p:nvGrpSpPr>
          <p:cNvPr id="18442" name="Group 13"/>
          <p:cNvGrpSpPr>
            <a:grpSpLocks noChangeAspect="1"/>
          </p:cNvGrpSpPr>
          <p:nvPr/>
        </p:nvGrpSpPr>
        <p:grpSpPr bwMode="auto">
          <a:xfrm>
            <a:off x="-79375" y="3575049"/>
            <a:ext cx="1438275" cy="1352320"/>
            <a:chOff x="314246" y="3931063"/>
            <a:chExt cx="2355632" cy="2216113"/>
          </a:xfrm>
        </p:grpSpPr>
        <p:pic>
          <p:nvPicPr>
            <p:cNvPr id="18447" name="Picture 14" descr="101115_Trimer_ribbon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435" y="3931063"/>
              <a:ext cx="1734597" cy="1908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314246" y="5723507"/>
              <a:ext cx="2355632" cy="4236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200" b="1" dirty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rPr>
                <a:t>NAGLU </a:t>
              </a:r>
              <a:r>
                <a:rPr lang="en-US" sz="1200" b="1" dirty="0" smtClean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rPr>
                <a:t>Trimer</a:t>
              </a:r>
              <a:r>
                <a:rPr lang="da-DK" sz="500" dirty="0" smtClean="0">
                  <a:solidFill>
                    <a:srgbClr val="F2F2F2">
                      <a:lumMod val="10000"/>
                    </a:srgbClr>
                  </a:solidFill>
                  <a:latin typeface="+mn-lt"/>
                  <a:ea typeface="ＭＳ Ｐゴシック" charset="0"/>
                  <a:cs typeface="Calibri"/>
                </a:rPr>
                <a:t>  </a:t>
              </a:r>
              <a:r>
                <a:rPr lang="en-US" sz="500" dirty="0" smtClean="0">
                  <a:solidFill>
                    <a:srgbClr val="F2F2F2">
                      <a:lumMod val="10000"/>
                    </a:srgbClr>
                  </a:solidFill>
                  <a:latin typeface="+mn-lt"/>
                  <a:ea typeface="MS PGothic"/>
                  <a:cs typeface="Calibri"/>
                </a:rPr>
                <a:t> </a:t>
              </a:r>
              <a:endParaRPr lang="en-US" sz="500" dirty="0">
                <a:solidFill>
                  <a:srgbClr val="F2F2F2">
                    <a:lumMod val="10000"/>
                  </a:srgbClr>
                </a:solidFill>
                <a:latin typeface="+mn-lt"/>
                <a:ea typeface="MS PGothic"/>
                <a:cs typeface="Calibri"/>
              </a:endParaRPr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 bwMode="auto">
            <a:xfrm>
              <a:off x="1567463" y="3931063"/>
              <a:ext cx="728010" cy="1001583"/>
            </a:xfrm>
            <a:prstGeom prst="rect">
              <a:avLst/>
            </a:prstGeom>
            <a:noFill/>
            <a:ln w="9525">
              <a:solidFill>
                <a:srgbClr val="161718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80808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8443" name="Group 40"/>
          <p:cNvGrpSpPr>
            <a:grpSpLocks/>
          </p:cNvGrpSpPr>
          <p:nvPr/>
        </p:nvGrpSpPr>
        <p:grpSpPr bwMode="auto">
          <a:xfrm>
            <a:off x="7212013" y="1524000"/>
            <a:ext cx="1652587" cy="1890713"/>
            <a:chOff x="7256739" y="1860020"/>
            <a:chExt cx="1653047" cy="1890484"/>
          </a:xfrm>
        </p:grpSpPr>
        <p:pic>
          <p:nvPicPr>
            <p:cNvPr id="40" name="Picture 39" descr="010816_Shire_ActiveSite_below10%.png"/>
            <p:cNvPicPr>
              <a:picLocks noChangeAspect="1"/>
            </p:cNvPicPr>
            <p:nvPr/>
          </p:nvPicPr>
          <p:blipFill rotWithShape="1">
            <a:blip r:embed="rId8"/>
            <a:srcRect l="16915" r="17134"/>
            <a:stretch/>
          </p:blipFill>
          <p:spPr>
            <a:xfrm>
              <a:off x="7317081" y="1860020"/>
              <a:ext cx="1592705" cy="1890484"/>
            </a:xfrm>
            <a:prstGeom prst="rect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7256739" y="3185422"/>
              <a:ext cx="555780" cy="246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fontAlgn="auto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buFont typeface="Arial"/>
                <a:buNone/>
                <a:defRPr/>
              </a:pPr>
              <a:r>
                <a:rPr lang="en-US" sz="1200" dirty="0">
                  <a:solidFill>
                    <a:schemeClr val="accent4"/>
                  </a:solidFill>
                  <a:latin typeface="+mn-lt"/>
                  <a:ea typeface="ＭＳ Ｐゴシック" charset="0"/>
                  <a:cs typeface="Arial"/>
                </a:rPr>
                <a:t>W649</a:t>
              </a:r>
            </a:p>
          </p:txBody>
        </p:sp>
      </p:grpSp>
      <p:sp>
        <p:nvSpPr>
          <p:cNvPr id="46" name="Rectangle 45"/>
          <p:cNvSpPr>
            <a:spLocks noChangeAspect="1"/>
          </p:cNvSpPr>
          <p:nvPr/>
        </p:nvSpPr>
        <p:spPr bwMode="auto">
          <a:xfrm>
            <a:off x="5527675" y="2306638"/>
            <a:ext cx="771525" cy="914400"/>
          </a:xfrm>
          <a:prstGeom prst="rect">
            <a:avLst/>
          </a:prstGeom>
          <a:noFill/>
          <a:ln w="19050" cmpd="sng">
            <a:solidFill>
              <a:srgbClr val="1818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0013" y="4699940"/>
            <a:ext cx="2761862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</a:pPr>
            <a:r>
              <a:rPr kumimoji="0" lang="en-US" sz="1000" i="0" u="none" strike="noStrike" kern="1200" spc="0" normalizeH="0" baseline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000" i="0" u="none" strike="noStrike" kern="1200" spc="0" normalizeH="0" baseline="0" noProof="0" dirty="0" err="1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Meiyappan</a:t>
            </a:r>
            <a:r>
              <a:rPr kumimoji="0" lang="en-US" sz="1000" i="0" u="none" strike="noStrike" kern="1200" spc="0" normalizeH="0" baseline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et</a:t>
            </a:r>
            <a:r>
              <a:rPr kumimoji="0" lang="en-US" sz="1000" i="0" u="none" strike="noStrike" kern="1200" spc="0" normalizeH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al. </a:t>
            </a:r>
            <a:r>
              <a:rPr kumimoji="0" lang="en-US" sz="1000" i="0" u="none" strike="noStrike" kern="1200" spc="0" normalizeH="0" baseline="0" noProof="0" dirty="0" smtClean="0">
                <a:ln>
                  <a:noFill/>
                </a:ln>
                <a:solidFill>
                  <a:srgbClr val="353D9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US 8,775,146 B2, 2014</a:t>
            </a:r>
          </a:p>
        </p:txBody>
      </p:sp>
    </p:spTree>
    <p:extLst>
      <p:ext uri="{BB962C8B-B14F-4D97-AF65-F5344CB8AC3E}">
        <p14:creationId xmlns:p14="http://schemas.microsoft.com/office/powerpoint/2010/main" val="26817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576" y="227161"/>
            <a:ext cx="1772732" cy="395287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latin typeface="+mj-lt"/>
              </a:rPr>
              <a:t>Conclusions</a:t>
            </a:r>
            <a:endParaRPr lang="en-US" sz="2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0167" y="629092"/>
            <a:ext cx="4625777" cy="3741738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defRPr/>
            </a:pPr>
            <a:r>
              <a:rPr lang="en-US" dirty="0">
                <a:solidFill>
                  <a:srgbClr val="353D98"/>
                </a:solidFill>
              </a:rPr>
              <a:t>Growing population sequence data now enables disease incidence estimates for rare monogenic disorders </a:t>
            </a:r>
            <a:endParaRPr lang="en-US" dirty="0" smtClean="0">
              <a:solidFill>
                <a:srgbClr val="353D98"/>
              </a:solidFill>
            </a:endParaRPr>
          </a:p>
          <a:p>
            <a:pPr lvl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Population genetics based estimate of MPS IIIB incidence in Europe agrees with the observed incidence </a:t>
            </a:r>
          </a:p>
          <a:p>
            <a:pPr lvl="2">
              <a:spcAft>
                <a:spcPts val="0"/>
              </a:spcAft>
              <a:defRPr/>
            </a:pPr>
            <a:r>
              <a:rPr lang="en-US" dirty="0">
                <a:solidFill>
                  <a:srgbClr val="353D98"/>
                </a:solidFill>
              </a:rPr>
              <a:t>(0.33/100,000</a:t>
            </a:r>
            <a:r>
              <a:rPr lang="en-US" dirty="0" smtClean="0">
                <a:solidFill>
                  <a:srgbClr val="353D98"/>
                </a:solidFill>
              </a:rPr>
              <a:t>) this study</a:t>
            </a:r>
          </a:p>
          <a:p>
            <a:pPr lvl="2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(0.31/100,000) Heron, 2010</a:t>
            </a:r>
            <a:endParaRPr lang="en-US" dirty="0">
              <a:solidFill>
                <a:srgbClr val="353D98"/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en-US" dirty="0" smtClean="0">
              <a:solidFill>
                <a:srgbClr val="353D98"/>
              </a:solidFill>
            </a:endParaRPr>
          </a:p>
          <a:p>
            <a:pPr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There’s plenty of room for improvement</a:t>
            </a:r>
          </a:p>
          <a:p>
            <a:pPr lvl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Must solve VUS problem</a:t>
            </a:r>
          </a:p>
          <a:p>
            <a:pPr lvl="2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High throughput variant screening</a:t>
            </a:r>
          </a:p>
          <a:p>
            <a:pPr lvl="2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Improved i</a:t>
            </a:r>
            <a:r>
              <a:rPr lang="en-US" i="1" dirty="0" smtClean="0">
                <a:solidFill>
                  <a:srgbClr val="353D98"/>
                </a:solidFill>
              </a:rPr>
              <a:t>n Silico </a:t>
            </a:r>
            <a:r>
              <a:rPr lang="en-US" dirty="0" smtClean="0">
                <a:solidFill>
                  <a:srgbClr val="353D98"/>
                </a:solidFill>
              </a:rPr>
              <a:t>methods </a:t>
            </a:r>
          </a:p>
          <a:p>
            <a:pPr lvl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Must solve </a:t>
            </a:r>
            <a:r>
              <a:rPr lang="en-US" dirty="0" err="1" smtClean="0">
                <a:solidFill>
                  <a:srgbClr val="353D98"/>
                </a:solidFill>
              </a:rPr>
              <a:t>ethnogeographic</a:t>
            </a:r>
            <a:r>
              <a:rPr lang="en-US" dirty="0" smtClean="0">
                <a:solidFill>
                  <a:srgbClr val="353D98"/>
                </a:solidFill>
              </a:rPr>
              <a:t> problem – finer resolution of populations</a:t>
            </a:r>
          </a:p>
          <a:p>
            <a:pPr lvl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Must account for other types of mutation</a:t>
            </a:r>
          </a:p>
          <a:p>
            <a:pPr marL="457200" lvl="1" indent="0">
              <a:spcAft>
                <a:spcPts val="0"/>
              </a:spcAft>
              <a:buNone/>
              <a:defRPr/>
            </a:pPr>
            <a:endParaRPr lang="en-US" dirty="0">
              <a:solidFill>
                <a:srgbClr val="353D98"/>
              </a:solidFill>
            </a:endParaRPr>
          </a:p>
          <a:p>
            <a:pPr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NAGLU is a classic example of the relationship between structure/function</a:t>
            </a:r>
          </a:p>
          <a:p>
            <a:pPr lvl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353D98"/>
                </a:solidFill>
              </a:rPr>
              <a:t>Residues in the active site domain are susceptible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" b="-945"/>
          <a:stretch/>
        </p:blipFill>
        <p:spPr>
          <a:xfrm>
            <a:off x="5687995" y="639026"/>
            <a:ext cx="2936980" cy="294866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332457" y="331188"/>
            <a:ext cx="3792448" cy="4301000"/>
            <a:chOff x="5391626" y="239745"/>
            <a:chExt cx="3792448" cy="4301000"/>
          </a:xfrm>
        </p:grpSpPr>
        <p:sp>
          <p:nvSpPr>
            <p:cNvPr id="6" name="TextBox 5"/>
            <p:cNvSpPr txBox="1"/>
            <p:nvPr/>
          </p:nvSpPr>
          <p:spPr>
            <a:xfrm>
              <a:off x="5731975" y="3438905"/>
              <a:ext cx="2529860" cy="110184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Baehner</a:t>
              </a: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, 2005 J Inherit </a:t>
              </a: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Metabol</a:t>
              </a: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Dis; 28:1011-1017</a:t>
              </a: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800" dirty="0" err="1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Dionisi</a:t>
              </a:r>
              <a:r>
                <a:rPr lang="en-US" sz="800" dirty="0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-Vici, 2002 J </a:t>
              </a:r>
              <a:r>
                <a:rPr lang="en-US" sz="800" dirty="0" err="1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Pediatr</a:t>
              </a:r>
              <a:r>
                <a:rPr lang="en-US" sz="800" dirty="0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; 140:321-7</a:t>
              </a: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800" dirty="0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Heron, 2010 Am J Med Genet; 155A:58-68</a:t>
              </a: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Malm</a:t>
              </a: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, 2010 </a:t>
              </a: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Acta</a:t>
              </a: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Paediatr</a:t>
              </a:r>
              <a:r>
                <a:rPr lang="en-US" sz="800" dirty="0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; 99:1253-7</a:t>
              </a:r>
              <a:endParaRPr kumimoji="0" lang="en-US" sz="800" i="0" u="none" strike="noStrike" kern="1200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Pinto, 2004 </a:t>
              </a: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Eur</a:t>
              </a: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J Hum Genet; 12: 87-92</a:t>
              </a: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lang="en-US" sz="800" dirty="0" err="1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Poorthuis</a:t>
              </a:r>
              <a:r>
                <a:rPr lang="en-US" sz="800" dirty="0" smtClean="0">
                  <a:solidFill>
                    <a:srgbClr val="646464"/>
                  </a:solidFill>
                  <a:latin typeface="Arial"/>
                  <a:ea typeface="+mn-ea"/>
                  <a:cs typeface="Arial"/>
                </a:rPr>
                <a:t>, 1999 Hum Genet; 105:151-6</a:t>
              </a:r>
            </a:p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</a:pPr>
              <a:r>
                <a:rPr kumimoji="0" lang="en-US" sz="800" i="0" u="none" strike="noStrike" kern="1200" spc="0" normalizeH="0" baseline="0" noProof="0" dirty="0" err="1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Poupetova</a:t>
              </a:r>
              <a:r>
                <a:rPr kumimoji="0" lang="en-US" sz="800" i="0" u="none" strike="noStrike" kern="1200" spc="0" normalizeH="0" baseline="0" noProof="0" dirty="0" smtClean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, 2010 J Inherit Dis; 33:387-396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5391626" y="239745"/>
              <a:ext cx="3792448" cy="2977719"/>
              <a:chOff x="5330698" y="1697002"/>
              <a:chExt cx="3792448" cy="2977719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5683780" y="2917527"/>
                <a:ext cx="2763247" cy="1757194"/>
                <a:chOff x="5683780" y="2917527"/>
                <a:chExt cx="2763247" cy="1757194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6388699" y="3821581"/>
                  <a:ext cx="458780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Arial"/>
                    </a:rPr>
                    <a:t>0.15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328929" y="3297366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0.21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6811753" y="3456634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0.36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6652672" y="3215776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0.42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7539542" y="4397722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0.78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5683780" y="4011523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0.78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8049161" y="4341305"/>
                  <a:ext cx="397866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2.6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7074326" y="2917527"/>
                  <a:ext cx="56778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0.004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029923" y="4157056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0.22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7109686" y="3544327"/>
                  <a:ext cx="482824" cy="276999"/>
                </a:xfrm>
                <a:prstGeom prst="rect">
                  <a:avLst/>
                </a:prstGeom>
              </p:spPr>
              <p:txBody>
                <a:bodyPr wrap="none" rtlCol="0">
                  <a:spAutoFit/>
                </a:bodyPr>
                <a:lstStyle/>
                <a:p>
                  <a:pPr marL="0" marR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</a:pPr>
                  <a:r>
                    <a:rPr kumimoji="0" lang="en-US" sz="1200" i="0" u="none" strike="noStrike" kern="1200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0.02</a:t>
                  </a: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5330698" y="1697002"/>
                <a:ext cx="3792448" cy="307777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</a:pPr>
                <a:r>
                  <a:rPr kumimoji="0" lang="en-US" sz="1400" b="1" i="0" u="none" strike="noStrike" kern="1200" spc="0" normalizeH="0" baseline="0" noProof="0" dirty="0" smtClean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+mn-lt"/>
                    <a:ea typeface="+mn-ea"/>
                    <a:cs typeface="Arial"/>
                  </a:rPr>
                  <a:t>MPS IIIB Birth incidence in Europe (per 100,000) </a:t>
                </a: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>
                <a:latin typeface="+mj-lt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 smtClean="0"/>
              <a:t>HD Bioscience</a:t>
            </a:r>
          </a:p>
          <a:p>
            <a:pPr lvl="1"/>
            <a:r>
              <a:rPr lang="en-US" sz="2000" dirty="0" smtClean="0"/>
              <a:t>Zhonghua Yan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BioMarin Research and Drug Discovery Team</a:t>
            </a:r>
          </a:p>
          <a:p>
            <a:pPr lvl="1"/>
            <a:r>
              <a:rPr lang="en-US" sz="2000" dirty="0" smtClean="0"/>
              <a:t>Larry </a:t>
            </a:r>
            <a:r>
              <a:rPr lang="en-US" sz="2000" dirty="0" err="1" smtClean="0"/>
              <a:t>Hengl</a:t>
            </a:r>
            <a:endParaRPr lang="en-US" sz="2000" dirty="0" smtClean="0"/>
          </a:p>
          <a:p>
            <a:pPr lvl="1"/>
            <a:r>
              <a:rPr lang="en-US" sz="2000" dirty="0" smtClean="0"/>
              <a:t>NAGLU team</a:t>
            </a:r>
          </a:p>
          <a:p>
            <a:pPr lvl="1"/>
            <a:endParaRPr lang="en-US" dirty="0" smtClean="0"/>
          </a:p>
          <a:p>
            <a:pPr marL="45718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8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MRN_PPT_Color_20120216[1]">
  <a:themeElements>
    <a:clrScheme name="Custom 9">
      <a:dk1>
        <a:srgbClr val="646464"/>
      </a:dk1>
      <a:lt1>
        <a:sysClr val="window" lastClr="FFFFFF"/>
      </a:lt1>
      <a:dk2>
        <a:srgbClr val="353D98"/>
      </a:dk2>
      <a:lt2>
        <a:srgbClr val="F2F2F2"/>
      </a:lt2>
      <a:accent1>
        <a:srgbClr val="E6E7E8"/>
      </a:accent1>
      <a:accent2>
        <a:srgbClr val="002E56"/>
      </a:accent2>
      <a:accent3>
        <a:srgbClr val="00509C"/>
      </a:accent3>
      <a:accent4>
        <a:srgbClr val="EE304E"/>
      </a:accent4>
      <a:accent5>
        <a:srgbClr val="A9218E"/>
      </a:accent5>
      <a:accent6>
        <a:srgbClr val="F2663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wrap="square" rtlCol="0">
        <a:sp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/>
          <a:buNone/>
          <a:tabLst/>
          <a:defRPr kumimoji="0" sz="1400" i="0" u="none" strike="noStrike" kern="1200" spc="0" normalizeH="0" baseline="0" noProof="0" dirty="0" err="1" smtClean="0">
            <a:ln>
              <a:noFill/>
            </a:ln>
            <a:solidFill>
              <a:srgbClr val="646464"/>
            </a:solidFill>
            <a:effectLst/>
            <a:uLnTx/>
            <a:uFillTx/>
            <a:latin typeface="Arial"/>
            <a:ea typeface="+mn-ea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9">
    <a:dk1>
      <a:srgbClr val="646464"/>
    </a:dk1>
    <a:lt1>
      <a:sysClr val="window" lastClr="FFFFFF"/>
    </a:lt1>
    <a:dk2>
      <a:srgbClr val="353D98"/>
    </a:dk2>
    <a:lt2>
      <a:srgbClr val="F2F2F2"/>
    </a:lt2>
    <a:accent1>
      <a:srgbClr val="E6E7E8"/>
    </a:accent1>
    <a:accent2>
      <a:srgbClr val="002E56"/>
    </a:accent2>
    <a:accent3>
      <a:srgbClr val="00509C"/>
    </a:accent3>
    <a:accent4>
      <a:srgbClr val="EE304E"/>
    </a:accent4>
    <a:accent5>
      <a:srgbClr val="A9218E"/>
    </a:accent5>
    <a:accent6>
      <a:srgbClr val="F26631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F39EA4E46114489B52F9C6AC5A6C97" ma:contentTypeVersion="1" ma:contentTypeDescription="Create a new document." ma:contentTypeScope="" ma:versionID="f7a6b7e7441533b9cdea53d8b51ce47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f9746fe128b0ca74698fd9d7c13d39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64C5D42-276E-4AAB-8603-2E4E3F7F70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54F3DE-EB6A-4FE4-8D64-0BD874246A3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BMRN_PPT_Color_20120216[1]</Template>
  <TotalTime>11265</TotalTime>
  <Words>1200</Words>
  <Application>Microsoft Macintosh PowerPoint</Application>
  <PresentationFormat>On-screen Show (16:9)</PresentationFormat>
  <Paragraphs>275</Paragraphs>
  <Slides>13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BMRN_PPT_Color_20120216[1]</vt:lpstr>
      <vt:lpstr>Prism Project</vt:lpstr>
      <vt:lpstr>PowerPoint Presentation</vt:lpstr>
      <vt:lpstr>PowerPoint Presentation</vt:lpstr>
      <vt:lpstr>PowerPoint Presentation</vt:lpstr>
      <vt:lpstr>Can we use whole exome sequence data to calculate disease incidence? </vt:lpstr>
      <vt:lpstr>How many exomes do we need to get a good estimate of incidence?</vt:lpstr>
      <vt:lpstr>Many VUS are observed in ExAC: contributions to disease are unknown</vt:lpstr>
      <vt:lpstr>NAGLU enzymatic activity assay to characterize VUSs</vt:lpstr>
      <vt:lpstr>Activity profile of mutant NAGLU proteins: Deleterious variants are rare</vt:lpstr>
      <vt:lpstr>Experimental variation scales proportionally with observed fraction of WT activity</vt:lpstr>
      <vt:lpstr>Incidence estimate is insensitive to threshold for deleterious mutations</vt:lpstr>
      <vt:lpstr>PowerPoint Presentation</vt:lpstr>
      <vt:lpstr>Conclusions</vt:lpstr>
      <vt:lpstr>Acknowledgements</vt:lpstr>
    </vt:vector>
  </TitlesOfParts>
  <Company>Biomarin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OPTION A</dc:title>
  <dc:creator>vbreeze</dc:creator>
  <cp:lastModifiedBy>BioMarin Pharmaceutical</cp:lastModifiedBy>
  <cp:revision>480</cp:revision>
  <cp:lastPrinted>2016-01-22T20:57:43Z</cp:lastPrinted>
  <dcterms:created xsi:type="dcterms:W3CDTF">2012-04-02T17:05:36Z</dcterms:created>
  <dcterms:modified xsi:type="dcterms:W3CDTF">2016-03-10T00:16:49Z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0x010100F396EEBF880901419EFB165B1A7D06FD</vt:lpwstr>
  </property>
</Properties>
</file>