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44" r:id="rId3"/>
    <p:sldMasterId id="2147483961" r:id="rId4"/>
  </p:sldMasterIdLst>
  <p:notesMasterIdLst>
    <p:notesMasterId r:id="rId45"/>
  </p:notesMasterIdLst>
  <p:handoutMasterIdLst>
    <p:handoutMasterId r:id="rId46"/>
  </p:handoutMasterIdLst>
  <p:sldIdLst>
    <p:sldId id="332" r:id="rId5"/>
    <p:sldId id="329" r:id="rId6"/>
    <p:sldId id="272" r:id="rId7"/>
    <p:sldId id="282" r:id="rId8"/>
    <p:sldId id="284" r:id="rId9"/>
    <p:sldId id="285" r:id="rId10"/>
    <p:sldId id="286" r:id="rId11"/>
    <p:sldId id="295" r:id="rId12"/>
    <p:sldId id="296" r:id="rId13"/>
    <p:sldId id="293" r:id="rId14"/>
    <p:sldId id="297" r:id="rId15"/>
    <p:sldId id="301" r:id="rId16"/>
    <p:sldId id="303" r:id="rId17"/>
    <p:sldId id="327" r:id="rId18"/>
    <p:sldId id="330" r:id="rId19"/>
    <p:sldId id="331" r:id="rId20"/>
    <p:sldId id="300" r:id="rId21"/>
    <p:sldId id="304" r:id="rId22"/>
    <p:sldId id="294" r:id="rId23"/>
    <p:sldId id="289" r:id="rId24"/>
    <p:sldId id="305" r:id="rId25"/>
    <p:sldId id="306" r:id="rId26"/>
    <p:sldId id="325"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320" r:id="rId40"/>
    <p:sldId id="321" r:id="rId41"/>
    <p:sldId id="322" r:id="rId42"/>
    <p:sldId id="323" r:id="rId43"/>
    <p:sldId id="324" r:id="rId44"/>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1968">
          <p15:clr>
            <a:srgbClr val="A4A3A4"/>
          </p15:clr>
        </p15:guide>
        <p15:guide id="2" pos="5733">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A5A9DF"/>
    <a:srgbClr val="F8ACB8"/>
    <a:srgbClr val="376092"/>
    <a:srgbClr val="96FFCC"/>
    <a:srgbClr val="87FFCC"/>
    <a:srgbClr val="A9218E"/>
    <a:srgbClr val="353D98"/>
    <a:srgbClr val="777ED0"/>
    <a:srgbClr val="BFBFBF"/>
    <a:srgbClr val="3939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7" autoAdjust="0"/>
    <p:restoredTop sz="94660"/>
  </p:normalViewPr>
  <p:slideViewPr>
    <p:cSldViewPr snapToGrid="0" snapToObjects="1">
      <p:cViewPr>
        <p:scale>
          <a:sx n="99" d="100"/>
          <a:sy n="99" d="100"/>
        </p:scale>
        <p:origin x="-936" y="-280"/>
      </p:cViewPr>
      <p:guideLst>
        <p:guide orient="horz" pos="2624"/>
        <p:guide pos="57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146" d="100"/>
          <a:sy n="146" d="100"/>
        </p:scale>
        <p:origin x="-39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handoutMaster" Target="handoutMasters/handoutMaster1.xml"/><Relationship Id="rId47" Type="http://schemas.openxmlformats.org/officeDocument/2006/relationships/printerSettings" Target="printerSettings/printerSettings1.bin"/><Relationship Id="rId48" Type="http://schemas.openxmlformats.org/officeDocument/2006/relationships/presProps" Target="presProps.xml"/><Relationship Id="rId49" Type="http://schemas.openxmlformats.org/officeDocument/2006/relationships/viewProps" Target="viewProps.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50" Type="http://schemas.openxmlformats.org/officeDocument/2006/relationships/theme" Target="theme/theme1.xml"/><Relationship Id="rId51"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BioMarin%20Mac:Users:wyattclark:Documents:Genes:NAGLU_CAGI:Analysis:SampleVariants:Ranking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226529434119897"/>
          <c:y val="0.033089401711149"/>
          <c:w val="0.745764206677994"/>
          <c:h val="0.877959632533275"/>
        </c:manualLayout>
      </c:layout>
      <c:barChart>
        <c:barDir val="bar"/>
        <c:grouping val="clustered"/>
        <c:varyColors val="0"/>
        <c:ser>
          <c:idx val="0"/>
          <c:order val="0"/>
          <c:tx>
            <c:strRef>
              <c:f>Rankings.txt!$J$1</c:f>
              <c:strCache>
                <c:ptCount val="1"/>
                <c:pt idx="0">
                  <c:v>RMSD</c:v>
                </c:pt>
              </c:strCache>
            </c:strRef>
          </c:tx>
          <c:spPr>
            <a:solidFill>
              <a:srgbClr val="A5A9DF"/>
            </a:solidFill>
          </c:spPr>
          <c:invertIfNegative val="0"/>
          <c:cat>
            <c:strRef>
              <c:f>Rankings.txt!$A$2:$A$11</c:f>
              <c:strCache>
                <c:ptCount val="10"/>
                <c:pt idx="0">
                  <c:v>Mooney-2</c:v>
                </c:pt>
                <c:pt idx="1">
                  <c:v>Moult</c:v>
                </c:pt>
                <c:pt idx="2">
                  <c:v>Lictarge</c:v>
                </c:pt>
                <c:pt idx="3">
                  <c:v>Dunbrack</c:v>
                </c:pt>
                <c:pt idx="4">
                  <c:v>Jones-1</c:v>
                </c:pt>
                <c:pt idx="5">
                  <c:v>Wei</c:v>
                </c:pt>
                <c:pt idx="6">
                  <c:v>UNC Charlotte</c:v>
                </c:pt>
                <c:pt idx="7">
                  <c:v>Casadio-2</c:v>
                </c:pt>
                <c:pt idx="8">
                  <c:v>Bromberg-1</c:v>
                </c:pt>
                <c:pt idx="9">
                  <c:v>Yang</c:v>
                </c:pt>
              </c:strCache>
            </c:strRef>
          </c:cat>
          <c:val>
            <c:numRef>
              <c:f>Rankings.txt!$J$2:$J$11</c:f>
              <c:numCache>
                <c:formatCode>General</c:formatCode>
                <c:ptCount val="10"/>
                <c:pt idx="0">
                  <c:v>1.0</c:v>
                </c:pt>
                <c:pt idx="1">
                  <c:v>2.0</c:v>
                </c:pt>
                <c:pt idx="2">
                  <c:v>4.0</c:v>
                </c:pt>
                <c:pt idx="3">
                  <c:v>3.0</c:v>
                </c:pt>
                <c:pt idx="4">
                  <c:v>7.0</c:v>
                </c:pt>
                <c:pt idx="5">
                  <c:v>5.0</c:v>
                </c:pt>
                <c:pt idx="6">
                  <c:v>6.0</c:v>
                </c:pt>
                <c:pt idx="7">
                  <c:v>8.0</c:v>
                </c:pt>
                <c:pt idx="8">
                  <c:v>10.0</c:v>
                </c:pt>
                <c:pt idx="9">
                  <c:v>9.0</c:v>
                </c:pt>
              </c:numCache>
            </c:numRef>
          </c:val>
        </c:ser>
        <c:ser>
          <c:idx val="1"/>
          <c:order val="1"/>
          <c:tx>
            <c:strRef>
              <c:f>Rankings.txt!$K$1</c:f>
              <c:strCache>
                <c:ptCount val="1"/>
                <c:pt idx="0">
                  <c:v>Pearson</c:v>
                </c:pt>
              </c:strCache>
            </c:strRef>
          </c:tx>
          <c:spPr>
            <a:solidFill>
              <a:srgbClr val="F8ACB8"/>
            </a:solidFill>
          </c:spPr>
          <c:invertIfNegative val="0"/>
          <c:cat>
            <c:strRef>
              <c:f>Rankings.txt!$A$2:$A$11</c:f>
              <c:strCache>
                <c:ptCount val="10"/>
                <c:pt idx="0">
                  <c:v>Mooney-2</c:v>
                </c:pt>
                <c:pt idx="1">
                  <c:v>Moult</c:v>
                </c:pt>
                <c:pt idx="2">
                  <c:v>Lictarge</c:v>
                </c:pt>
                <c:pt idx="3">
                  <c:v>Dunbrack</c:v>
                </c:pt>
                <c:pt idx="4">
                  <c:v>Jones-1</c:v>
                </c:pt>
                <c:pt idx="5">
                  <c:v>Wei</c:v>
                </c:pt>
                <c:pt idx="6">
                  <c:v>UNC Charlotte</c:v>
                </c:pt>
                <c:pt idx="7">
                  <c:v>Casadio-2</c:v>
                </c:pt>
                <c:pt idx="8">
                  <c:v>Bromberg-1</c:v>
                </c:pt>
                <c:pt idx="9">
                  <c:v>Yang</c:v>
                </c:pt>
              </c:strCache>
            </c:strRef>
          </c:cat>
          <c:val>
            <c:numRef>
              <c:f>Rankings.txt!$K$2:$K$11</c:f>
              <c:numCache>
                <c:formatCode>General</c:formatCode>
                <c:ptCount val="10"/>
                <c:pt idx="0">
                  <c:v>1.0</c:v>
                </c:pt>
                <c:pt idx="1">
                  <c:v>3.0</c:v>
                </c:pt>
                <c:pt idx="2">
                  <c:v>2.0</c:v>
                </c:pt>
                <c:pt idx="3">
                  <c:v>6.0</c:v>
                </c:pt>
                <c:pt idx="4">
                  <c:v>4.0</c:v>
                </c:pt>
                <c:pt idx="5">
                  <c:v>5.0</c:v>
                </c:pt>
                <c:pt idx="6">
                  <c:v>8.0</c:v>
                </c:pt>
                <c:pt idx="7">
                  <c:v>7.0</c:v>
                </c:pt>
                <c:pt idx="8">
                  <c:v>10.0</c:v>
                </c:pt>
                <c:pt idx="9">
                  <c:v>9.0</c:v>
                </c:pt>
              </c:numCache>
            </c:numRef>
          </c:val>
        </c:ser>
        <c:ser>
          <c:idx val="2"/>
          <c:order val="2"/>
          <c:tx>
            <c:strRef>
              <c:f>Rankings.txt!$L$1</c:f>
              <c:strCache>
                <c:ptCount val="1"/>
                <c:pt idx="0">
                  <c:v>Spearman</c:v>
                </c:pt>
              </c:strCache>
            </c:strRef>
          </c:tx>
          <c:spPr>
            <a:solidFill>
              <a:srgbClr val="376092"/>
            </a:solidFill>
          </c:spPr>
          <c:invertIfNegative val="0"/>
          <c:cat>
            <c:strRef>
              <c:f>Rankings.txt!$A$2:$A$11</c:f>
              <c:strCache>
                <c:ptCount val="10"/>
                <c:pt idx="0">
                  <c:v>Mooney-2</c:v>
                </c:pt>
                <c:pt idx="1">
                  <c:v>Moult</c:v>
                </c:pt>
                <c:pt idx="2">
                  <c:v>Lictarge</c:v>
                </c:pt>
                <c:pt idx="3">
                  <c:v>Dunbrack</c:v>
                </c:pt>
                <c:pt idx="4">
                  <c:v>Jones-1</c:v>
                </c:pt>
                <c:pt idx="5">
                  <c:v>Wei</c:v>
                </c:pt>
                <c:pt idx="6">
                  <c:v>UNC Charlotte</c:v>
                </c:pt>
                <c:pt idx="7">
                  <c:v>Casadio-2</c:v>
                </c:pt>
                <c:pt idx="8">
                  <c:v>Bromberg-1</c:v>
                </c:pt>
                <c:pt idx="9">
                  <c:v>Yang</c:v>
                </c:pt>
              </c:strCache>
            </c:strRef>
          </c:cat>
          <c:val>
            <c:numRef>
              <c:f>Rankings.txt!$L$2:$L$11</c:f>
              <c:numCache>
                <c:formatCode>General</c:formatCode>
                <c:ptCount val="10"/>
                <c:pt idx="0">
                  <c:v>1.0</c:v>
                </c:pt>
                <c:pt idx="1">
                  <c:v>2.0</c:v>
                </c:pt>
                <c:pt idx="2">
                  <c:v>3.0</c:v>
                </c:pt>
                <c:pt idx="3">
                  <c:v>5.0</c:v>
                </c:pt>
                <c:pt idx="4">
                  <c:v>4.0</c:v>
                </c:pt>
                <c:pt idx="5">
                  <c:v>6.0</c:v>
                </c:pt>
                <c:pt idx="6">
                  <c:v>9.0</c:v>
                </c:pt>
                <c:pt idx="7">
                  <c:v>8.0</c:v>
                </c:pt>
                <c:pt idx="8">
                  <c:v>7.0</c:v>
                </c:pt>
                <c:pt idx="9">
                  <c:v>10.0</c:v>
                </c:pt>
              </c:numCache>
            </c:numRef>
          </c:val>
        </c:ser>
        <c:ser>
          <c:idx val="3"/>
          <c:order val="3"/>
          <c:tx>
            <c:strRef>
              <c:f>Rankings.txt!$M$1</c:f>
              <c:strCache>
                <c:ptCount val="1"/>
                <c:pt idx="0">
                  <c:v>Average</c:v>
                </c:pt>
              </c:strCache>
            </c:strRef>
          </c:tx>
          <c:spPr>
            <a:solidFill>
              <a:schemeClr val="accent1">
                <a:lumMod val="50000"/>
              </a:schemeClr>
            </a:solidFill>
          </c:spPr>
          <c:invertIfNegative val="0"/>
          <c:cat>
            <c:strRef>
              <c:f>Rankings.txt!$A$2:$A$11</c:f>
              <c:strCache>
                <c:ptCount val="10"/>
                <c:pt idx="0">
                  <c:v>Mooney-2</c:v>
                </c:pt>
                <c:pt idx="1">
                  <c:v>Moult</c:v>
                </c:pt>
                <c:pt idx="2">
                  <c:v>Lictarge</c:v>
                </c:pt>
                <c:pt idx="3">
                  <c:v>Dunbrack</c:v>
                </c:pt>
                <c:pt idx="4">
                  <c:v>Jones-1</c:v>
                </c:pt>
                <c:pt idx="5">
                  <c:v>Wei</c:v>
                </c:pt>
                <c:pt idx="6">
                  <c:v>UNC Charlotte</c:v>
                </c:pt>
                <c:pt idx="7">
                  <c:v>Casadio-2</c:v>
                </c:pt>
                <c:pt idx="8">
                  <c:v>Bromberg-1</c:v>
                </c:pt>
                <c:pt idx="9">
                  <c:v>Yang</c:v>
                </c:pt>
              </c:strCache>
            </c:strRef>
          </c:cat>
          <c:val>
            <c:numRef>
              <c:f>Rankings.txt!$M$2:$M$11</c:f>
              <c:numCache>
                <c:formatCode>0.0</c:formatCode>
                <c:ptCount val="10"/>
                <c:pt idx="0">
                  <c:v>1.0</c:v>
                </c:pt>
                <c:pt idx="1">
                  <c:v>2.333333333333333</c:v>
                </c:pt>
                <c:pt idx="2">
                  <c:v>3.0</c:v>
                </c:pt>
                <c:pt idx="3">
                  <c:v>4.666666666666667</c:v>
                </c:pt>
                <c:pt idx="4">
                  <c:v>5.0</c:v>
                </c:pt>
                <c:pt idx="5">
                  <c:v>5.333333333333332</c:v>
                </c:pt>
                <c:pt idx="6">
                  <c:v>7.666666666666667</c:v>
                </c:pt>
                <c:pt idx="7">
                  <c:v>7.666666666666667</c:v>
                </c:pt>
                <c:pt idx="8">
                  <c:v>9.0</c:v>
                </c:pt>
                <c:pt idx="9">
                  <c:v>9.333333333333333</c:v>
                </c:pt>
              </c:numCache>
            </c:numRef>
          </c:val>
        </c:ser>
        <c:dLbls>
          <c:dLblPos val="outEnd"/>
          <c:showLegendKey val="0"/>
          <c:showVal val="1"/>
          <c:showCatName val="0"/>
          <c:showSerName val="0"/>
          <c:showPercent val="0"/>
          <c:showBubbleSize val="0"/>
        </c:dLbls>
        <c:gapWidth val="150"/>
        <c:axId val="-2004329160"/>
        <c:axId val="-2004326712"/>
      </c:barChart>
      <c:catAx>
        <c:axId val="-2004329160"/>
        <c:scaling>
          <c:orientation val="maxMin"/>
        </c:scaling>
        <c:delete val="0"/>
        <c:axPos val="l"/>
        <c:majorTickMark val="out"/>
        <c:minorTickMark val="none"/>
        <c:tickLblPos val="nextTo"/>
        <c:txPr>
          <a:bodyPr/>
          <a:lstStyle/>
          <a:p>
            <a:pPr>
              <a:defRPr sz="2000"/>
            </a:pPr>
            <a:endParaRPr lang="en-US"/>
          </a:p>
        </c:txPr>
        <c:crossAx val="-2004326712"/>
        <c:crosses val="autoZero"/>
        <c:auto val="1"/>
        <c:lblAlgn val="ctr"/>
        <c:lblOffset val="100"/>
        <c:noMultiLvlLbl val="0"/>
      </c:catAx>
      <c:valAx>
        <c:axId val="-2004326712"/>
        <c:scaling>
          <c:orientation val="minMax"/>
        </c:scaling>
        <c:delete val="0"/>
        <c:axPos val="b"/>
        <c:majorGridlines/>
        <c:title>
          <c:tx>
            <c:rich>
              <a:bodyPr/>
              <a:lstStyle/>
              <a:p>
                <a:pPr>
                  <a:defRPr sz="1800"/>
                </a:pPr>
                <a:r>
                  <a:rPr lang="en-US" sz="1800"/>
                  <a:t>Relative Ranking</a:t>
                </a:r>
              </a:p>
            </c:rich>
          </c:tx>
          <c:layout/>
          <c:overlay val="0"/>
        </c:title>
        <c:numFmt formatCode="General" sourceLinked="1"/>
        <c:majorTickMark val="out"/>
        <c:minorTickMark val="none"/>
        <c:tickLblPos val="nextTo"/>
        <c:crossAx val="-2004329160"/>
        <c:crosses val="max"/>
        <c:crossBetween val="between"/>
      </c:valAx>
    </c:plotArea>
    <c:legend>
      <c:legendPos val="r"/>
      <c:layout>
        <c:manualLayout>
          <c:xMode val="edge"/>
          <c:yMode val="edge"/>
          <c:x val="0.725012836733942"/>
          <c:y val="0.0377899466183997"/>
          <c:w val="0.240139300060191"/>
          <c:h val="0.359855727711455"/>
        </c:manualLayout>
      </c:layout>
      <c:overlay val="1"/>
      <c:spPr>
        <a:solidFill>
          <a:schemeClr val="bg1"/>
        </a:solidFill>
      </c:spPr>
      <c:txPr>
        <a:bodyPr/>
        <a:lstStyle/>
        <a:p>
          <a:pPr>
            <a:defRPr sz="28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bar"/>
        <c:grouping val="clustered"/>
        <c:varyColors val="0"/>
        <c:ser>
          <c:idx val="0"/>
          <c:order val="0"/>
          <c:tx>
            <c:strRef>
              <c:f>Sheet1!$B$1</c:f>
              <c:strCache>
                <c:ptCount val="1"/>
                <c:pt idx="0">
                  <c:v>Pearson</c:v>
                </c:pt>
              </c:strCache>
            </c:strRef>
          </c:tx>
          <c:spPr>
            <a:solidFill>
              <a:srgbClr val="A5A9DF"/>
            </a:solidFill>
          </c:spPr>
          <c:invertIfNegative val="0"/>
          <c:cat>
            <c:strRef>
              <c:f>Sheet1!$A$2:$A$11</c:f>
              <c:strCache>
                <c:ptCount val="10"/>
                <c:pt idx="0">
                  <c:v>Mooney-2</c:v>
                </c:pt>
                <c:pt idx="1">
                  <c:v>Lictarge</c:v>
                </c:pt>
                <c:pt idx="2">
                  <c:v>Moult</c:v>
                </c:pt>
                <c:pt idx="3">
                  <c:v>Jones-1</c:v>
                </c:pt>
                <c:pt idx="4">
                  <c:v>Wei</c:v>
                </c:pt>
                <c:pt idx="5">
                  <c:v>Dunbrack</c:v>
                </c:pt>
                <c:pt idx="6">
                  <c:v>Casadio-2</c:v>
                </c:pt>
                <c:pt idx="7">
                  <c:v>UNC Charlotte</c:v>
                </c:pt>
                <c:pt idx="8">
                  <c:v>Yang</c:v>
                </c:pt>
                <c:pt idx="9">
                  <c:v>Bromberg-1</c:v>
                </c:pt>
              </c:strCache>
            </c:strRef>
          </c:cat>
          <c:val>
            <c:numRef>
              <c:f>Sheet1!$B$2:$B$11</c:f>
              <c:numCache>
                <c:formatCode>General</c:formatCode>
                <c:ptCount val="10"/>
                <c:pt idx="0">
                  <c:v>0.602930929777992</c:v>
                </c:pt>
                <c:pt idx="1">
                  <c:v>0.557276243381645</c:v>
                </c:pt>
                <c:pt idx="2">
                  <c:v>0.548057442945438</c:v>
                </c:pt>
                <c:pt idx="3">
                  <c:v>0.529168674793813</c:v>
                </c:pt>
                <c:pt idx="4">
                  <c:v>0.522679743758143</c:v>
                </c:pt>
                <c:pt idx="5">
                  <c:v>0.490020088006457</c:v>
                </c:pt>
                <c:pt idx="6">
                  <c:v>0.415892339353866</c:v>
                </c:pt>
                <c:pt idx="7">
                  <c:v>0.407094925571579</c:v>
                </c:pt>
                <c:pt idx="8">
                  <c:v>0.35853415208584</c:v>
                </c:pt>
                <c:pt idx="9">
                  <c:v>0.339389295139412</c:v>
                </c:pt>
              </c:numCache>
            </c:numRef>
          </c:val>
        </c:ser>
        <c:ser>
          <c:idx val="1"/>
          <c:order val="1"/>
          <c:tx>
            <c:strRef>
              <c:f>Sheet1!$C$1</c:f>
              <c:strCache>
                <c:ptCount val="1"/>
                <c:pt idx="0">
                  <c:v>STD Weighted Pearson</c:v>
                </c:pt>
              </c:strCache>
            </c:strRef>
          </c:tx>
          <c:spPr>
            <a:solidFill>
              <a:srgbClr val="F8ACB8"/>
            </a:solidFill>
          </c:spPr>
          <c:invertIfNegative val="0"/>
          <c:cat>
            <c:strRef>
              <c:f>Sheet1!$A$2:$A$11</c:f>
              <c:strCache>
                <c:ptCount val="10"/>
                <c:pt idx="0">
                  <c:v>Mooney-2</c:v>
                </c:pt>
                <c:pt idx="1">
                  <c:v>Lictarge</c:v>
                </c:pt>
                <c:pt idx="2">
                  <c:v>Moult</c:v>
                </c:pt>
                <c:pt idx="3">
                  <c:v>Jones-1</c:v>
                </c:pt>
                <c:pt idx="4">
                  <c:v>Wei</c:v>
                </c:pt>
                <c:pt idx="5">
                  <c:v>Dunbrack</c:v>
                </c:pt>
                <c:pt idx="6">
                  <c:v>Casadio-2</c:v>
                </c:pt>
                <c:pt idx="7">
                  <c:v>UNC Charlotte</c:v>
                </c:pt>
                <c:pt idx="8">
                  <c:v>Yang</c:v>
                </c:pt>
                <c:pt idx="9">
                  <c:v>Bromberg-1</c:v>
                </c:pt>
              </c:strCache>
            </c:strRef>
          </c:cat>
          <c:val>
            <c:numRef>
              <c:f>Sheet1!$C$2:$C$11</c:f>
              <c:numCache>
                <c:formatCode>General</c:formatCode>
                <c:ptCount val="10"/>
                <c:pt idx="0">
                  <c:v>0.602742642739206</c:v>
                </c:pt>
                <c:pt idx="1">
                  <c:v>0.5575812378417</c:v>
                </c:pt>
                <c:pt idx="2">
                  <c:v>0.548255510206401</c:v>
                </c:pt>
                <c:pt idx="3">
                  <c:v>0.529548992244652</c:v>
                </c:pt>
                <c:pt idx="4">
                  <c:v>0.523051293947153</c:v>
                </c:pt>
                <c:pt idx="5">
                  <c:v>0.490478017290099</c:v>
                </c:pt>
                <c:pt idx="6">
                  <c:v>0.415729669808629</c:v>
                </c:pt>
                <c:pt idx="7">
                  <c:v>0.408239118002799</c:v>
                </c:pt>
                <c:pt idx="8">
                  <c:v>0.358786119012637</c:v>
                </c:pt>
                <c:pt idx="9">
                  <c:v>0.339029521509807</c:v>
                </c:pt>
              </c:numCache>
            </c:numRef>
          </c:val>
        </c:ser>
        <c:ser>
          <c:idx val="2"/>
          <c:order val="2"/>
          <c:tx>
            <c:strRef>
              <c:f>Sheet1!$D$1</c:f>
              <c:strCache>
                <c:ptCount val="1"/>
                <c:pt idx="0">
                  <c:v>CV Weighted Pearson</c:v>
                </c:pt>
              </c:strCache>
            </c:strRef>
          </c:tx>
          <c:spPr>
            <a:solidFill>
              <a:srgbClr val="376092"/>
            </a:solidFill>
          </c:spPr>
          <c:invertIfNegative val="0"/>
          <c:cat>
            <c:strRef>
              <c:f>Sheet1!$A$2:$A$11</c:f>
              <c:strCache>
                <c:ptCount val="10"/>
                <c:pt idx="0">
                  <c:v>Mooney-2</c:v>
                </c:pt>
                <c:pt idx="1">
                  <c:v>Lictarge</c:v>
                </c:pt>
                <c:pt idx="2">
                  <c:v>Moult</c:v>
                </c:pt>
                <c:pt idx="3">
                  <c:v>Jones-1</c:v>
                </c:pt>
                <c:pt idx="4">
                  <c:v>Wei</c:v>
                </c:pt>
                <c:pt idx="5">
                  <c:v>Dunbrack</c:v>
                </c:pt>
                <c:pt idx="6">
                  <c:v>Casadio-2</c:v>
                </c:pt>
                <c:pt idx="7">
                  <c:v>UNC Charlotte</c:v>
                </c:pt>
                <c:pt idx="8">
                  <c:v>Yang</c:v>
                </c:pt>
                <c:pt idx="9">
                  <c:v>Bromberg-1</c:v>
                </c:pt>
              </c:strCache>
            </c:strRef>
          </c:cat>
          <c:val>
            <c:numRef>
              <c:f>Sheet1!$D$2:$D$11</c:f>
              <c:numCache>
                <c:formatCode>General</c:formatCode>
                <c:ptCount val="10"/>
                <c:pt idx="0">
                  <c:v>0.558017062957093</c:v>
                </c:pt>
                <c:pt idx="1">
                  <c:v>0.510117452329643</c:v>
                </c:pt>
                <c:pt idx="2">
                  <c:v>0.501838340494466</c:v>
                </c:pt>
                <c:pt idx="3">
                  <c:v>0.48922963876822</c:v>
                </c:pt>
                <c:pt idx="4">
                  <c:v>0.479377222209569</c:v>
                </c:pt>
                <c:pt idx="5">
                  <c:v>0.440620285932674</c:v>
                </c:pt>
                <c:pt idx="6">
                  <c:v>0.368484772629623</c:v>
                </c:pt>
                <c:pt idx="7">
                  <c:v>0.36181952151426</c:v>
                </c:pt>
                <c:pt idx="8">
                  <c:v>0.348394284379888</c:v>
                </c:pt>
                <c:pt idx="9">
                  <c:v>0.30352964792982</c:v>
                </c:pt>
              </c:numCache>
            </c:numRef>
          </c:val>
        </c:ser>
        <c:dLbls>
          <c:showLegendKey val="0"/>
          <c:showVal val="0"/>
          <c:showCatName val="0"/>
          <c:showSerName val="0"/>
          <c:showPercent val="0"/>
          <c:showBubbleSize val="0"/>
        </c:dLbls>
        <c:gapWidth val="150"/>
        <c:axId val="-2056085208"/>
        <c:axId val="-2055591656"/>
      </c:barChart>
      <c:catAx>
        <c:axId val="-2056085208"/>
        <c:scaling>
          <c:orientation val="maxMin"/>
        </c:scaling>
        <c:delete val="0"/>
        <c:axPos val="l"/>
        <c:majorTickMark val="out"/>
        <c:minorTickMark val="none"/>
        <c:tickLblPos val="nextTo"/>
        <c:txPr>
          <a:bodyPr/>
          <a:lstStyle/>
          <a:p>
            <a:pPr>
              <a:defRPr sz="2000"/>
            </a:pPr>
            <a:endParaRPr lang="en-US"/>
          </a:p>
        </c:txPr>
        <c:crossAx val="-2055591656"/>
        <c:crosses val="autoZero"/>
        <c:auto val="1"/>
        <c:lblAlgn val="ctr"/>
        <c:lblOffset val="100"/>
        <c:noMultiLvlLbl val="0"/>
      </c:catAx>
      <c:valAx>
        <c:axId val="-2055591656"/>
        <c:scaling>
          <c:orientation val="minMax"/>
        </c:scaling>
        <c:delete val="0"/>
        <c:axPos val="b"/>
        <c:majorGridlines/>
        <c:title>
          <c:tx>
            <c:rich>
              <a:bodyPr/>
              <a:lstStyle/>
              <a:p>
                <a:pPr>
                  <a:defRPr sz="1800"/>
                </a:pPr>
                <a:r>
                  <a:rPr lang="en-US" sz="1800"/>
                  <a:t>Correlation coefficient</a:t>
                </a:r>
              </a:p>
            </c:rich>
          </c:tx>
          <c:layout/>
          <c:overlay val="0"/>
        </c:title>
        <c:numFmt formatCode="General" sourceLinked="1"/>
        <c:majorTickMark val="out"/>
        <c:minorTickMark val="none"/>
        <c:tickLblPos val="nextTo"/>
        <c:crossAx val="-2056085208"/>
        <c:crosses val="max"/>
        <c:crossBetween val="between"/>
      </c:valAx>
    </c:plotArea>
    <c:legend>
      <c:legendPos val="r"/>
      <c:layout>
        <c:manualLayout>
          <c:xMode val="edge"/>
          <c:yMode val="edge"/>
          <c:x val="0.657455879443071"/>
          <c:y val="0.598951641172195"/>
          <c:w val="0.328184327976155"/>
          <c:h val="0.232258939900547"/>
        </c:manualLayout>
      </c:layout>
      <c:overlay val="1"/>
      <c:spPr>
        <a:solidFill>
          <a:schemeClr val="bg1"/>
        </a:solidFill>
      </c:spPr>
      <c:txPr>
        <a:bodyPr/>
        <a:lstStyle/>
        <a:p>
          <a:pPr>
            <a:defRPr sz="18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501A8F4B-5F25-4FC5-AF60-7996BA9082C7}" type="datetimeFigureOut">
              <a:rPr lang="en-US" altLang="en-US"/>
              <a:pPr>
                <a:defRPr/>
              </a:pPr>
              <a:t>4/8/16</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F1296A55-4E03-4D66-9AE2-A6B1A989DCEC}" type="slidenum">
              <a:rPr lang="en-US" altLang="en-US"/>
              <a:pPr>
                <a:defRPr/>
              </a:pPr>
              <a:t>‹#›</a:t>
            </a:fld>
            <a:endParaRPr lang="en-US" altLang="en-US"/>
          </a:p>
        </p:txBody>
      </p:sp>
    </p:spTree>
    <p:extLst>
      <p:ext uri="{BB962C8B-B14F-4D97-AF65-F5344CB8AC3E}">
        <p14:creationId xmlns:p14="http://schemas.microsoft.com/office/powerpoint/2010/main" val="36297849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DCC2656E-F93A-4C53-8DE0-FFF5BE9AD68C}" type="datetimeFigureOut">
              <a:rPr lang="en-US" altLang="en-US"/>
              <a:pPr>
                <a:defRPr/>
              </a:pPr>
              <a:t>4/8/16</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ACFC71F4-A53C-4522-BB0C-368A365884DD}" type="slidenum">
              <a:rPr lang="en-US" altLang="en-US"/>
              <a:pPr>
                <a:defRPr/>
              </a:pPr>
              <a:t>‹#›</a:t>
            </a:fld>
            <a:endParaRPr lang="en-US" altLang="en-US"/>
          </a:p>
        </p:txBody>
      </p:sp>
    </p:spTree>
    <p:extLst>
      <p:ext uri="{BB962C8B-B14F-4D97-AF65-F5344CB8AC3E}">
        <p14:creationId xmlns:p14="http://schemas.microsoft.com/office/powerpoint/2010/main" val="267076851"/>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19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55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lor Palette">
    <p:spTree>
      <p:nvGrpSpPr>
        <p:cNvPr id="1" name=""/>
        <p:cNvGrpSpPr/>
        <p:nvPr/>
      </p:nvGrpSpPr>
      <p:grpSpPr>
        <a:xfrm>
          <a:off x="0" y="0"/>
          <a:ext cx="0" cy="0"/>
          <a:chOff x="0" y="0"/>
          <a:chExt cx="0" cy="0"/>
        </a:xfrm>
      </p:grpSpPr>
      <p:pic>
        <p:nvPicPr>
          <p:cNvPr id="2" name="Picture 6" descr="BioMarin Spectrum Art_RGB.png"/>
          <p:cNvPicPr>
            <a:picLocks/>
          </p:cNvPicPr>
          <p:nvPr/>
        </p:nvPicPr>
        <p:blipFill>
          <a:blip r:embed="rId2">
            <a:extLst>
              <a:ext uri="{28A0092B-C50C-407E-A947-70E740481C1C}">
                <a14:useLocalDpi xmlns:a14="http://schemas.microsoft.com/office/drawing/2010/main" val="0"/>
              </a:ext>
            </a:extLst>
          </a:blip>
          <a:srcRect/>
          <a:stretch>
            <a:fillRect/>
          </a:stretch>
        </p:blipFill>
        <p:spPr bwMode="gray">
          <a:xfrm>
            <a:off x="-14288" y="0"/>
            <a:ext cx="9172576" cy="22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bwMode="gray">
          <a:xfrm>
            <a:off x="8512204" y="6611094"/>
            <a:ext cx="447675" cy="246221"/>
          </a:xfrm>
          <a:prstGeom prst="rect">
            <a:avLst/>
          </a:prstGeom>
        </p:spPr>
        <p:txBody>
          <a:bodyPr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spcBef>
                <a:spcPct val="20000"/>
              </a:spcBef>
              <a:buFont typeface="Arial" panose="020B0604020202020204" pitchFamily="34" charset="0"/>
              <a:buNone/>
              <a:defRPr/>
            </a:pPr>
            <a:fld id="{EA64FA68-48ED-4D26-B8DE-29B482F547E5}" type="slidenum">
              <a:rPr lang="en-US" altLang="en-US" sz="1000" b="1" smtClean="0">
                <a:solidFill>
                  <a:srgbClr val="425DA1"/>
                </a:solidFill>
                <a:latin typeface="Calibri" panose="020F0502020204030204" pitchFamily="34" charset="0"/>
              </a:rPr>
              <a:pPr algn="r" eaLnBrk="1" hangingPunct="1">
                <a:spcBef>
                  <a:spcPct val="20000"/>
                </a:spcBef>
                <a:buFont typeface="Arial" panose="020B0604020202020204" pitchFamily="34" charset="0"/>
                <a:buNone/>
                <a:defRPr/>
              </a:pPr>
              <a:t>‹#›</a:t>
            </a:fld>
            <a:endParaRPr lang="en-US" altLang="en-US" sz="1000" b="1" smtClean="0">
              <a:solidFill>
                <a:srgbClr val="425DA1"/>
              </a:solidFill>
              <a:latin typeface="Calibri" panose="020F0502020204030204" pitchFamily="34" charset="0"/>
            </a:endParaRPr>
          </a:p>
        </p:txBody>
      </p:sp>
      <p:pic>
        <p:nvPicPr>
          <p:cNvPr id="4" name="Picture 6" descr="BioMarin Spectrum Art_RGB.png"/>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gray">
          <a:xfrm>
            <a:off x="-14288" y="6595533"/>
            <a:ext cx="9172576" cy="4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7"/>
          <p:cNvSpPr txBox="1">
            <a:spLocks noChangeArrowheads="1"/>
          </p:cNvSpPr>
          <p:nvPr userDrawn="1"/>
        </p:nvSpPr>
        <p:spPr bwMode="auto">
          <a:xfrm>
            <a:off x="1724025" y="6559570"/>
            <a:ext cx="5695950" cy="246221"/>
          </a:xfrm>
          <a:prstGeom prst="rect">
            <a:avLst/>
          </a:prstGeom>
          <a:noFill/>
          <a:ln>
            <a:noFill/>
          </a:ln>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defRPr/>
            </a:pPr>
            <a:r>
              <a:rPr lang="en-US" altLang="en-US" sz="1000" smtClean="0">
                <a:solidFill>
                  <a:srgbClr val="425DA1"/>
                </a:solidFill>
                <a:latin typeface="Calibri" panose="020F0502020204030204" pitchFamily="34" charset="0"/>
              </a:rPr>
              <a:t>Presented at the 12th Annual WORLD</a:t>
            </a:r>
            <a:r>
              <a:rPr lang="en-US" altLang="en-US" sz="1000" i="1" smtClean="0">
                <a:solidFill>
                  <a:srgbClr val="425DA1"/>
                </a:solidFill>
                <a:latin typeface="Calibri" panose="020F0502020204030204" pitchFamily="34" charset="0"/>
              </a:rPr>
              <a:t>Symposium</a:t>
            </a:r>
            <a:r>
              <a:rPr lang="en-US" altLang="en-US" sz="1000" smtClean="0">
                <a:solidFill>
                  <a:srgbClr val="425DA1"/>
                </a:solidFill>
                <a:latin typeface="Calibri" panose="020F0502020204030204" pitchFamily="34" charset="0"/>
              </a:rPr>
              <a:t>™: 29 February – 4 March, 2016, San Diego, CA</a:t>
            </a:r>
          </a:p>
        </p:txBody>
      </p:sp>
      <p:sp>
        <p:nvSpPr>
          <p:cNvPr id="6" name="TextBox 5"/>
          <p:cNvSpPr txBox="1">
            <a:spLocks noChangeArrowheads="1"/>
          </p:cNvSpPr>
          <p:nvPr userDrawn="1"/>
        </p:nvSpPr>
        <p:spPr bwMode="gray">
          <a:xfrm>
            <a:off x="544514" y="1113367"/>
            <a:ext cx="4681537" cy="477054"/>
          </a:xfrm>
          <a:prstGeom prst="rect">
            <a:avLst/>
          </a:prstGeom>
          <a:noFill/>
          <a:ln>
            <a:noFill/>
          </a:ln>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Arial" charset="0"/>
              <a:buNone/>
              <a:defRPr/>
            </a:pPr>
            <a:r>
              <a:rPr lang="en-US" sz="2500" b="1" smtClean="0">
                <a:solidFill>
                  <a:srgbClr val="393996"/>
                </a:solidFill>
              </a:rPr>
              <a:t>PowerPoint Color Palette</a:t>
            </a:r>
          </a:p>
        </p:txBody>
      </p:sp>
      <p:sp>
        <p:nvSpPr>
          <p:cNvPr id="7" name="Rectangle 1060"/>
          <p:cNvSpPr>
            <a:spLocks noChangeArrowheads="1"/>
          </p:cNvSpPr>
          <p:nvPr userDrawn="1"/>
        </p:nvSpPr>
        <p:spPr bwMode="gray">
          <a:xfrm>
            <a:off x="3790950" y="2438419"/>
            <a:ext cx="590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0</a:t>
            </a:r>
          </a:p>
          <a:p>
            <a:pPr eaLnBrk="1" hangingPunct="1">
              <a:defRPr/>
            </a:pPr>
            <a:r>
              <a:rPr lang="en-US" altLang="en-US" sz="1200" smtClean="0">
                <a:solidFill>
                  <a:srgbClr val="646464"/>
                </a:solidFill>
              </a:rPr>
              <a:t>G 46</a:t>
            </a:r>
          </a:p>
          <a:p>
            <a:pPr eaLnBrk="1" hangingPunct="1">
              <a:defRPr/>
            </a:pPr>
            <a:r>
              <a:rPr lang="en-US" altLang="en-US" sz="1200" smtClean="0">
                <a:solidFill>
                  <a:srgbClr val="646464"/>
                </a:solidFill>
              </a:rPr>
              <a:t>B 86</a:t>
            </a:r>
          </a:p>
        </p:txBody>
      </p:sp>
      <p:sp>
        <p:nvSpPr>
          <p:cNvPr id="8" name="Rectangle 1061"/>
          <p:cNvSpPr>
            <a:spLocks noChangeArrowheads="1"/>
          </p:cNvSpPr>
          <p:nvPr userDrawn="1"/>
        </p:nvSpPr>
        <p:spPr bwMode="gray">
          <a:xfrm>
            <a:off x="5410200" y="2455353"/>
            <a:ext cx="5905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53</a:t>
            </a:r>
          </a:p>
          <a:p>
            <a:pPr eaLnBrk="1" hangingPunct="1">
              <a:defRPr/>
            </a:pPr>
            <a:r>
              <a:rPr lang="en-US" altLang="en-US" sz="1200" smtClean="0">
                <a:solidFill>
                  <a:srgbClr val="646464"/>
                </a:solidFill>
              </a:rPr>
              <a:t>G 61</a:t>
            </a:r>
          </a:p>
          <a:p>
            <a:pPr eaLnBrk="1" hangingPunct="1">
              <a:defRPr/>
            </a:pPr>
            <a:r>
              <a:rPr lang="en-US" altLang="en-US" sz="1200" smtClean="0">
                <a:solidFill>
                  <a:srgbClr val="646464"/>
                </a:solidFill>
              </a:rPr>
              <a:t>B 152</a:t>
            </a:r>
          </a:p>
          <a:p>
            <a:pPr eaLnBrk="1" hangingPunct="1">
              <a:defRPr/>
            </a:pPr>
            <a:endParaRPr lang="en-US" altLang="en-US" sz="1200" smtClean="0">
              <a:solidFill>
                <a:srgbClr val="646464"/>
              </a:solidFill>
            </a:endParaRPr>
          </a:p>
        </p:txBody>
      </p:sp>
      <p:sp>
        <p:nvSpPr>
          <p:cNvPr id="9" name="Rectangle 1062"/>
          <p:cNvSpPr>
            <a:spLocks noChangeArrowheads="1"/>
          </p:cNvSpPr>
          <p:nvPr userDrawn="1"/>
        </p:nvSpPr>
        <p:spPr bwMode="gray">
          <a:xfrm>
            <a:off x="7011988" y="2444770"/>
            <a:ext cx="590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0 </a:t>
            </a:r>
          </a:p>
          <a:p>
            <a:pPr eaLnBrk="1" hangingPunct="1">
              <a:defRPr/>
            </a:pPr>
            <a:r>
              <a:rPr lang="en-US" altLang="en-US" sz="1200" smtClean="0">
                <a:solidFill>
                  <a:srgbClr val="646464"/>
                </a:solidFill>
              </a:rPr>
              <a:t>G 80</a:t>
            </a:r>
          </a:p>
          <a:p>
            <a:pPr eaLnBrk="1" hangingPunct="1">
              <a:defRPr/>
            </a:pPr>
            <a:r>
              <a:rPr lang="en-US" altLang="en-US" sz="1200" smtClean="0">
                <a:solidFill>
                  <a:srgbClr val="646464"/>
                </a:solidFill>
              </a:rPr>
              <a:t>B 156</a:t>
            </a:r>
          </a:p>
        </p:txBody>
      </p:sp>
      <p:sp>
        <p:nvSpPr>
          <p:cNvPr id="10" name="Rectangle 1063"/>
          <p:cNvSpPr>
            <a:spLocks noChangeArrowheads="1"/>
          </p:cNvSpPr>
          <p:nvPr userDrawn="1"/>
        </p:nvSpPr>
        <p:spPr bwMode="gray">
          <a:xfrm>
            <a:off x="3790950" y="4074603"/>
            <a:ext cx="590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169</a:t>
            </a:r>
          </a:p>
          <a:p>
            <a:pPr eaLnBrk="1" hangingPunct="1">
              <a:defRPr/>
            </a:pPr>
            <a:r>
              <a:rPr lang="en-US" altLang="en-US" sz="1200" smtClean="0">
                <a:solidFill>
                  <a:srgbClr val="646464"/>
                </a:solidFill>
              </a:rPr>
              <a:t>G 33</a:t>
            </a:r>
          </a:p>
          <a:p>
            <a:pPr eaLnBrk="1" hangingPunct="1">
              <a:defRPr/>
            </a:pPr>
            <a:r>
              <a:rPr lang="en-US" altLang="en-US" sz="1200" smtClean="0">
                <a:solidFill>
                  <a:srgbClr val="646464"/>
                </a:solidFill>
              </a:rPr>
              <a:t>B 142</a:t>
            </a:r>
          </a:p>
        </p:txBody>
      </p:sp>
      <p:sp>
        <p:nvSpPr>
          <p:cNvPr id="11" name="Rectangle 1064"/>
          <p:cNvSpPr>
            <a:spLocks noChangeArrowheads="1"/>
          </p:cNvSpPr>
          <p:nvPr userDrawn="1"/>
        </p:nvSpPr>
        <p:spPr bwMode="gray">
          <a:xfrm>
            <a:off x="2181225" y="4072486"/>
            <a:ext cx="8810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100</a:t>
            </a:r>
          </a:p>
          <a:p>
            <a:pPr eaLnBrk="1" hangingPunct="1">
              <a:defRPr/>
            </a:pPr>
            <a:r>
              <a:rPr lang="en-US" altLang="en-US" sz="1200" smtClean="0">
                <a:solidFill>
                  <a:srgbClr val="646464"/>
                </a:solidFill>
              </a:rPr>
              <a:t>G 100</a:t>
            </a:r>
          </a:p>
          <a:p>
            <a:pPr eaLnBrk="1" hangingPunct="1">
              <a:defRPr/>
            </a:pPr>
            <a:r>
              <a:rPr lang="en-US" altLang="en-US" sz="1200" smtClean="0">
                <a:solidFill>
                  <a:srgbClr val="646464"/>
                </a:solidFill>
              </a:rPr>
              <a:t>B 100</a:t>
            </a:r>
          </a:p>
        </p:txBody>
      </p:sp>
      <p:sp>
        <p:nvSpPr>
          <p:cNvPr id="12" name="Rectangle 1066"/>
          <p:cNvSpPr>
            <a:spLocks noChangeArrowheads="1"/>
          </p:cNvSpPr>
          <p:nvPr userDrawn="1"/>
        </p:nvSpPr>
        <p:spPr bwMode="gray">
          <a:xfrm>
            <a:off x="7011988" y="4053435"/>
            <a:ext cx="811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242</a:t>
            </a:r>
          </a:p>
          <a:p>
            <a:pPr eaLnBrk="1" hangingPunct="1">
              <a:defRPr/>
            </a:pPr>
            <a:r>
              <a:rPr lang="en-US" altLang="en-US" sz="1200" smtClean="0">
                <a:solidFill>
                  <a:srgbClr val="646464"/>
                </a:solidFill>
              </a:rPr>
              <a:t>G 102</a:t>
            </a:r>
          </a:p>
          <a:p>
            <a:pPr eaLnBrk="1" hangingPunct="1">
              <a:defRPr/>
            </a:pPr>
            <a:r>
              <a:rPr lang="en-US" altLang="en-US" sz="1200" smtClean="0">
                <a:solidFill>
                  <a:srgbClr val="646464"/>
                </a:solidFill>
              </a:rPr>
              <a:t>B 49</a:t>
            </a:r>
          </a:p>
        </p:txBody>
      </p:sp>
      <p:sp>
        <p:nvSpPr>
          <p:cNvPr id="13" name="Rectangle 1070"/>
          <p:cNvSpPr>
            <a:spLocks noChangeArrowheads="1"/>
          </p:cNvSpPr>
          <p:nvPr userDrawn="1"/>
        </p:nvSpPr>
        <p:spPr bwMode="gray">
          <a:xfrm>
            <a:off x="6283326" y="3045367"/>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BLUE</a:t>
            </a:r>
          </a:p>
          <a:p>
            <a:pPr eaLnBrk="1" hangingPunct="1">
              <a:defRPr/>
            </a:pPr>
            <a:r>
              <a:rPr lang="en-US" altLang="en-US" sz="900" smtClean="0">
                <a:solidFill>
                  <a:srgbClr val="323232"/>
                </a:solidFill>
              </a:rPr>
              <a:t>(100%)</a:t>
            </a:r>
          </a:p>
        </p:txBody>
      </p:sp>
      <p:sp>
        <p:nvSpPr>
          <p:cNvPr id="14" name="Rectangle 1070"/>
          <p:cNvSpPr>
            <a:spLocks noChangeArrowheads="1"/>
          </p:cNvSpPr>
          <p:nvPr userDrawn="1"/>
        </p:nvSpPr>
        <p:spPr bwMode="gray">
          <a:xfrm>
            <a:off x="6281748" y="4659326"/>
            <a:ext cx="12876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ORANGE</a:t>
            </a:r>
          </a:p>
          <a:p>
            <a:pPr eaLnBrk="1" hangingPunct="1">
              <a:defRPr/>
            </a:pPr>
            <a:r>
              <a:rPr lang="en-US" altLang="en-US" sz="900" smtClean="0">
                <a:solidFill>
                  <a:srgbClr val="323232"/>
                </a:solidFill>
              </a:rPr>
              <a:t>(100%)</a:t>
            </a:r>
          </a:p>
        </p:txBody>
      </p:sp>
      <p:sp>
        <p:nvSpPr>
          <p:cNvPr id="15" name="Rectangle 1070"/>
          <p:cNvSpPr>
            <a:spLocks noChangeArrowheads="1"/>
          </p:cNvSpPr>
          <p:nvPr userDrawn="1"/>
        </p:nvSpPr>
        <p:spPr bwMode="gray">
          <a:xfrm>
            <a:off x="4672020" y="3035843"/>
            <a:ext cx="1249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PURPLE</a:t>
            </a:r>
          </a:p>
          <a:p>
            <a:pPr eaLnBrk="1" hangingPunct="1">
              <a:defRPr/>
            </a:pPr>
            <a:r>
              <a:rPr lang="en-US" altLang="en-US" sz="900" smtClean="0">
                <a:solidFill>
                  <a:srgbClr val="323232"/>
                </a:solidFill>
              </a:rPr>
              <a:t>(100%)</a:t>
            </a:r>
          </a:p>
        </p:txBody>
      </p:sp>
      <p:sp>
        <p:nvSpPr>
          <p:cNvPr id="16" name="Rectangle 1070"/>
          <p:cNvSpPr>
            <a:spLocks noChangeArrowheads="1"/>
          </p:cNvSpPr>
          <p:nvPr userDrawn="1"/>
        </p:nvSpPr>
        <p:spPr bwMode="gray">
          <a:xfrm>
            <a:off x="3054350" y="3045367"/>
            <a:ext cx="147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DARK BLUE</a:t>
            </a:r>
          </a:p>
          <a:p>
            <a:pPr eaLnBrk="1" hangingPunct="1">
              <a:defRPr/>
            </a:pPr>
            <a:r>
              <a:rPr lang="en-US" altLang="en-US" sz="900" smtClean="0">
                <a:solidFill>
                  <a:srgbClr val="323232"/>
                </a:solidFill>
              </a:rPr>
              <a:t>(100%)</a:t>
            </a:r>
          </a:p>
        </p:txBody>
      </p:sp>
      <p:sp>
        <p:nvSpPr>
          <p:cNvPr id="17" name="Rectangle 1070"/>
          <p:cNvSpPr>
            <a:spLocks noChangeArrowheads="1"/>
          </p:cNvSpPr>
          <p:nvPr userDrawn="1"/>
        </p:nvSpPr>
        <p:spPr bwMode="gray">
          <a:xfrm>
            <a:off x="1439892" y="4678376"/>
            <a:ext cx="1456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DARK GRAY</a:t>
            </a:r>
          </a:p>
          <a:p>
            <a:pPr eaLnBrk="1" hangingPunct="1">
              <a:defRPr/>
            </a:pPr>
            <a:r>
              <a:rPr lang="en-US" altLang="en-US" sz="900" smtClean="0">
                <a:solidFill>
                  <a:srgbClr val="323232"/>
                </a:solidFill>
              </a:rPr>
              <a:t>(100%)</a:t>
            </a:r>
          </a:p>
        </p:txBody>
      </p:sp>
      <p:sp>
        <p:nvSpPr>
          <p:cNvPr id="18" name="Rectangle 1070"/>
          <p:cNvSpPr>
            <a:spLocks noChangeArrowheads="1"/>
          </p:cNvSpPr>
          <p:nvPr userDrawn="1"/>
        </p:nvSpPr>
        <p:spPr bwMode="gray">
          <a:xfrm>
            <a:off x="3054351" y="4677319"/>
            <a:ext cx="1197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VIOLET</a:t>
            </a:r>
          </a:p>
          <a:p>
            <a:pPr eaLnBrk="1" hangingPunct="1">
              <a:defRPr/>
            </a:pPr>
            <a:r>
              <a:rPr lang="en-US" altLang="en-US" sz="900" smtClean="0">
                <a:solidFill>
                  <a:srgbClr val="323232"/>
                </a:solidFill>
              </a:rPr>
              <a:t>(100%)</a:t>
            </a:r>
          </a:p>
        </p:txBody>
      </p:sp>
      <p:sp>
        <p:nvSpPr>
          <p:cNvPr id="19" name="Rectangle 1070"/>
          <p:cNvSpPr>
            <a:spLocks noChangeArrowheads="1"/>
          </p:cNvSpPr>
          <p:nvPr userDrawn="1"/>
        </p:nvSpPr>
        <p:spPr bwMode="gray">
          <a:xfrm>
            <a:off x="1446214" y="3033727"/>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GRAY</a:t>
            </a:r>
          </a:p>
          <a:p>
            <a:pPr eaLnBrk="1" hangingPunct="1">
              <a:defRPr/>
            </a:pPr>
            <a:r>
              <a:rPr lang="en-US" altLang="en-US" sz="900" smtClean="0">
                <a:solidFill>
                  <a:srgbClr val="323232"/>
                </a:solidFill>
              </a:rPr>
              <a:t>(100%)</a:t>
            </a:r>
          </a:p>
        </p:txBody>
      </p:sp>
      <p:sp>
        <p:nvSpPr>
          <p:cNvPr id="20" name="Rectangle 1060"/>
          <p:cNvSpPr>
            <a:spLocks noChangeArrowheads="1"/>
          </p:cNvSpPr>
          <p:nvPr userDrawn="1"/>
        </p:nvSpPr>
        <p:spPr bwMode="gray">
          <a:xfrm>
            <a:off x="2181235" y="2438419"/>
            <a:ext cx="746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160</a:t>
            </a:r>
          </a:p>
          <a:p>
            <a:pPr eaLnBrk="1" hangingPunct="1">
              <a:defRPr/>
            </a:pPr>
            <a:r>
              <a:rPr lang="en-US" altLang="en-US" sz="1200" smtClean="0">
                <a:solidFill>
                  <a:srgbClr val="646464"/>
                </a:solidFill>
              </a:rPr>
              <a:t>G 160</a:t>
            </a:r>
          </a:p>
          <a:p>
            <a:pPr eaLnBrk="1" hangingPunct="1">
              <a:defRPr/>
            </a:pPr>
            <a:r>
              <a:rPr lang="en-US" altLang="en-US" sz="1200" smtClean="0">
                <a:solidFill>
                  <a:srgbClr val="646464"/>
                </a:solidFill>
              </a:rPr>
              <a:t>B 160</a:t>
            </a:r>
          </a:p>
        </p:txBody>
      </p:sp>
      <p:sp>
        <p:nvSpPr>
          <p:cNvPr id="21" name="Rectangle 1064"/>
          <p:cNvSpPr>
            <a:spLocks noChangeArrowheads="1"/>
          </p:cNvSpPr>
          <p:nvPr userDrawn="1"/>
        </p:nvSpPr>
        <p:spPr bwMode="gray">
          <a:xfrm>
            <a:off x="5424488" y="4061903"/>
            <a:ext cx="590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1200" smtClean="0">
                <a:solidFill>
                  <a:srgbClr val="646464"/>
                </a:solidFill>
              </a:rPr>
              <a:t>R 238</a:t>
            </a:r>
          </a:p>
          <a:p>
            <a:pPr eaLnBrk="1" hangingPunct="1">
              <a:defRPr/>
            </a:pPr>
            <a:r>
              <a:rPr lang="en-US" altLang="en-US" sz="1200" smtClean="0">
                <a:solidFill>
                  <a:srgbClr val="646464"/>
                </a:solidFill>
              </a:rPr>
              <a:t>G 48</a:t>
            </a:r>
          </a:p>
          <a:p>
            <a:pPr eaLnBrk="1" hangingPunct="1">
              <a:defRPr/>
            </a:pPr>
            <a:r>
              <a:rPr lang="en-US" altLang="en-US" sz="1200" smtClean="0">
                <a:solidFill>
                  <a:srgbClr val="646464"/>
                </a:solidFill>
              </a:rPr>
              <a:t>B 78</a:t>
            </a:r>
          </a:p>
        </p:txBody>
      </p:sp>
      <p:sp>
        <p:nvSpPr>
          <p:cNvPr id="22" name="Rectangle 1070"/>
          <p:cNvSpPr>
            <a:spLocks noChangeArrowheads="1"/>
          </p:cNvSpPr>
          <p:nvPr userDrawn="1"/>
        </p:nvSpPr>
        <p:spPr bwMode="gray">
          <a:xfrm>
            <a:off x="4683148" y="4668851"/>
            <a:ext cx="1031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defRPr/>
            </a:pPr>
            <a:r>
              <a:rPr lang="en-US" altLang="en-US" sz="900" smtClean="0">
                <a:solidFill>
                  <a:srgbClr val="323232"/>
                </a:solidFill>
              </a:rPr>
              <a:t>BIOMARIN RED</a:t>
            </a:r>
          </a:p>
          <a:p>
            <a:pPr eaLnBrk="1" hangingPunct="1">
              <a:defRPr/>
            </a:pPr>
            <a:r>
              <a:rPr lang="en-US" altLang="en-US" sz="900" smtClean="0">
                <a:solidFill>
                  <a:srgbClr val="323232"/>
                </a:solidFill>
              </a:rPr>
              <a:t>(100%)</a:t>
            </a:r>
          </a:p>
        </p:txBody>
      </p:sp>
    </p:spTree>
    <p:extLst>
      <p:ext uri="{BB962C8B-B14F-4D97-AF65-F5344CB8AC3E}">
        <p14:creationId xmlns:p14="http://schemas.microsoft.com/office/powerpoint/2010/main" val="89969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147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Slide option A">
    <p:spTree>
      <p:nvGrpSpPr>
        <p:cNvPr id="1" name=""/>
        <p:cNvGrpSpPr/>
        <p:nvPr/>
      </p:nvGrpSpPr>
      <p:grpSpPr>
        <a:xfrm>
          <a:off x="0" y="0"/>
          <a:ext cx="0" cy="0"/>
          <a:chOff x="0" y="0"/>
          <a:chExt cx="0" cy="0"/>
        </a:xfrm>
      </p:grpSpPr>
      <p:sp>
        <p:nvSpPr>
          <p:cNvPr id="37" name="Title 36"/>
          <p:cNvSpPr>
            <a:spLocks noGrp="1"/>
          </p:cNvSpPr>
          <p:nvPr>
            <p:ph type="title"/>
          </p:nvPr>
        </p:nvSpPr>
        <p:spPr bwMode="gray">
          <a:xfrm>
            <a:off x="372805" y="416743"/>
            <a:ext cx="8558391" cy="691076"/>
          </a:xfrm>
          <a:prstGeom prst="rect">
            <a:avLst/>
          </a:prstGeom>
        </p:spPr>
        <p:txBody>
          <a:bodyPr vert="horz"/>
          <a:lstStyle>
            <a:lvl1pPr algn="l">
              <a:defRPr sz="2400" b="1">
                <a:solidFill>
                  <a:srgbClr val="393996"/>
                </a:solidFill>
                <a:latin typeface="Arial"/>
                <a:cs typeface="Arial"/>
              </a:defRPr>
            </a:lvl1pPr>
          </a:lstStyle>
          <a:p>
            <a:r>
              <a:rPr lang="en-US" smtClean="0"/>
              <a:t>Click to edit Master title style</a:t>
            </a:r>
            <a:endParaRPr lang="en-US" dirty="0"/>
          </a:p>
        </p:txBody>
      </p:sp>
      <p:sp>
        <p:nvSpPr>
          <p:cNvPr id="39" name="Content Placeholder 38"/>
          <p:cNvSpPr>
            <a:spLocks noGrp="1"/>
          </p:cNvSpPr>
          <p:nvPr>
            <p:ph sz="quarter" idx="15"/>
          </p:nvPr>
        </p:nvSpPr>
        <p:spPr bwMode="gray">
          <a:xfrm>
            <a:off x="588991" y="1367761"/>
            <a:ext cx="7959725" cy="4989539"/>
          </a:xfrm>
          <a:prstGeom prst="rect">
            <a:avLst/>
          </a:prstGeom>
        </p:spPr>
        <p:txBody>
          <a:bodyPr vert="horz" tIns="137160"/>
          <a:lstStyle>
            <a:lvl1pPr>
              <a:lnSpc>
                <a:spcPts val="2360"/>
              </a:lnSpc>
              <a:spcBef>
                <a:spcPts val="600"/>
              </a:spcBef>
              <a:spcAft>
                <a:spcPts val="300"/>
              </a:spcAft>
              <a:buClr>
                <a:srgbClr val="353D98"/>
              </a:buClr>
              <a:defRPr sz="1800">
                <a:solidFill>
                  <a:srgbClr val="646464"/>
                </a:solidFill>
                <a:latin typeface="Arial" pitchFamily="34" charset="0"/>
                <a:cs typeface="Arial" pitchFamily="34" charset="0"/>
              </a:defRPr>
            </a:lvl1pPr>
            <a:lvl2pPr>
              <a:lnSpc>
                <a:spcPct val="100000"/>
              </a:lnSpc>
              <a:spcBef>
                <a:spcPts val="600"/>
              </a:spcBef>
              <a:buClr>
                <a:srgbClr val="00509C"/>
              </a:buClr>
              <a:buFont typeface="Arial"/>
              <a:buChar char="•"/>
              <a:defRPr sz="1600">
                <a:solidFill>
                  <a:srgbClr val="646464"/>
                </a:solidFill>
                <a:latin typeface="Arial" pitchFamily="34" charset="0"/>
                <a:cs typeface="Arial" pitchFamily="34" charset="0"/>
              </a:defRPr>
            </a:lvl2pPr>
            <a:lvl3pPr>
              <a:lnSpc>
                <a:spcPct val="100000"/>
              </a:lnSpc>
              <a:spcBef>
                <a:spcPts val="600"/>
              </a:spcBef>
              <a:buClr>
                <a:srgbClr val="A9218E"/>
              </a:buClr>
              <a:defRPr sz="1400">
                <a:solidFill>
                  <a:srgbClr val="646464"/>
                </a:solidFill>
                <a:latin typeface="Arial" pitchFamily="34" charset="0"/>
                <a:cs typeface="Arial" pitchFamily="34" charset="0"/>
              </a:defRPr>
            </a:lvl3pPr>
            <a:lvl4pPr>
              <a:lnSpc>
                <a:spcPct val="100000"/>
              </a:lnSpc>
              <a:spcBef>
                <a:spcPts val="600"/>
              </a:spcBef>
              <a:buClr>
                <a:srgbClr val="EE304E"/>
              </a:buClr>
              <a:buFont typeface="Arial"/>
              <a:buChar char="•"/>
              <a:defRPr sz="1200">
                <a:solidFill>
                  <a:srgbClr val="646464"/>
                </a:solidFill>
                <a:latin typeface="Arial" pitchFamily="34" charset="0"/>
                <a:cs typeface="Arial" pitchFamily="34" charset="0"/>
              </a:defRPr>
            </a:lvl4pPr>
            <a:lvl5pPr>
              <a:lnSpc>
                <a:spcPct val="100000"/>
              </a:lnSpc>
              <a:spcBef>
                <a:spcPts val="600"/>
              </a:spcBef>
              <a:buClr>
                <a:srgbClr val="F26631"/>
              </a:buClr>
              <a:buFont typeface="Arial"/>
              <a:buChar char="•"/>
              <a:defRPr sz="1200">
                <a:solidFill>
                  <a:srgbClr val="646464"/>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364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12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8358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530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829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406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405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965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502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6984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803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20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188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6.xml"/><Relationship Id="rId12" Type="http://schemas.openxmlformats.org/officeDocument/2006/relationships/slideLayout" Target="../slideLayouts/slideLayout17.xml"/><Relationship Id="rId13" Type="http://schemas.openxmlformats.org/officeDocument/2006/relationships/theme" Target="../theme/theme2.xml"/><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 Id="rId9" Type="http://schemas.openxmlformats.org/officeDocument/2006/relationships/slideLayout" Target="../slideLayouts/slideLayout14.xml"/><Relationship Id="rId10"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BioMarin Spectrum Art_RGB.png"/>
          <p:cNvPicPr>
            <a:picLocks/>
          </p:cNvPicPr>
          <p:nvPr/>
        </p:nvPicPr>
        <p:blipFill>
          <a:blip r:embed="rId7">
            <a:extLst>
              <a:ext uri="{28A0092B-C50C-407E-A947-70E740481C1C}">
                <a14:useLocalDpi xmlns:a14="http://schemas.microsoft.com/office/drawing/2010/main" val="0"/>
              </a:ext>
            </a:extLst>
          </a:blip>
          <a:srcRect/>
          <a:stretch>
            <a:fillRect/>
          </a:stretch>
        </p:blipFill>
        <p:spPr bwMode="gray">
          <a:xfrm>
            <a:off x="-14288" y="0"/>
            <a:ext cx="9172576" cy="220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bwMode="gray">
          <a:xfrm>
            <a:off x="8512204" y="6611094"/>
            <a:ext cx="447675" cy="246221"/>
          </a:xfrm>
          <a:prstGeom prst="rect">
            <a:avLst/>
          </a:prstGeom>
        </p:spPr>
        <p:txBody>
          <a:bodyPr anchor="ctr">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spcBef>
                <a:spcPct val="20000"/>
              </a:spcBef>
              <a:buFont typeface="Arial" panose="020B0604020202020204" pitchFamily="34" charset="0"/>
              <a:buNone/>
              <a:defRPr/>
            </a:pPr>
            <a:fld id="{7CB086AF-DE14-45C3-8456-E202F6876440}" type="slidenum">
              <a:rPr lang="en-US" altLang="en-US" sz="1000" b="1" smtClean="0">
                <a:solidFill>
                  <a:srgbClr val="425DA1"/>
                </a:solidFill>
                <a:latin typeface="Calibri" panose="020F0502020204030204" pitchFamily="34" charset="0"/>
              </a:rPr>
              <a:pPr algn="r" eaLnBrk="1" hangingPunct="1">
                <a:spcBef>
                  <a:spcPct val="20000"/>
                </a:spcBef>
                <a:buFont typeface="Arial" panose="020B0604020202020204" pitchFamily="34" charset="0"/>
                <a:buNone/>
                <a:defRPr/>
              </a:pPr>
              <a:t>‹#›</a:t>
            </a:fld>
            <a:endParaRPr lang="en-US" altLang="en-US" sz="1000" b="1" smtClean="0">
              <a:solidFill>
                <a:srgbClr val="425DA1"/>
              </a:solidFill>
              <a:latin typeface="Calibri" panose="020F0502020204030204" pitchFamily="34" charset="0"/>
            </a:endParaRPr>
          </a:p>
        </p:txBody>
      </p:sp>
      <p:pic>
        <p:nvPicPr>
          <p:cNvPr id="1028" name="Picture 6" descr="BioMarin Spectrum Art_RGB.png"/>
          <p:cNvPicPr>
            <a:picLocks/>
          </p:cNvPicPr>
          <p:nvPr userDrawn="1"/>
        </p:nvPicPr>
        <p:blipFill>
          <a:blip r:embed="rId7">
            <a:extLst>
              <a:ext uri="{28A0092B-C50C-407E-A947-70E740481C1C}">
                <a14:useLocalDpi xmlns:a14="http://schemas.microsoft.com/office/drawing/2010/main" val="0"/>
              </a:ext>
            </a:extLst>
          </a:blip>
          <a:srcRect/>
          <a:stretch>
            <a:fillRect/>
          </a:stretch>
        </p:blipFill>
        <p:spPr bwMode="gray">
          <a:xfrm>
            <a:off x="-14288" y="6595533"/>
            <a:ext cx="9172576" cy="4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55" r:id="rId1"/>
    <p:sldLayoutId id="2147483956" r:id="rId2"/>
    <p:sldLayoutId id="2147483959" r:id="rId3"/>
    <p:sldLayoutId id="2147483958" r:id="rId4"/>
    <p:sldLayoutId id="2147483960" r:id="rId5"/>
  </p:sldLayoutIdLst>
  <p:hf hdr="0" ftr="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defTabSz="914400" eaLnBrk="1" hangingPunct="1"/>
            <a:endParaRPr lang="en-US" altLang="en-US">
              <a:solidFill>
                <a:srgbClr val="000000"/>
              </a:solidFill>
              <a:ea typeface="+mn-ea"/>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defTabSz="914400" eaLnBrk="1" hangingPunct="1"/>
            <a:endParaRPr lang="en-US" altLang="en-US">
              <a:solidFill>
                <a:srgbClr val="000000"/>
              </a:solidFill>
              <a:ea typeface="+mn-ea"/>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defTabSz="914400" eaLnBrk="1" hangingPunct="1"/>
            <a:fld id="{EE025CA1-4705-4928-AF03-036718C5E77C}" type="slidenum">
              <a:rPr lang="en-US" altLang="en-US">
                <a:solidFill>
                  <a:srgbClr val="000000"/>
                </a:solidFill>
                <a:ea typeface="+mn-ea"/>
              </a:rPr>
              <a:pPr defTabSz="914400" eaLnBrk="1" hangingPunct="1"/>
              <a:t>‹#›</a:t>
            </a:fld>
            <a:endParaRPr lang="en-US" altLang="en-US">
              <a:solidFill>
                <a:srgbClr val="000000"/>
              </a:solidFill>
              <a:ea typeface="+mn-ea"/>
            </a:endParaRPr>
          </a:p>
        </p:txBody>
      </p:sp>
    </p:spTree>
    <p:extLst>
      <p:ext uri="{BB962C8B-B14F-4D97-AF65-F5344CB8AC3E}">
        <p14:creationId xmlns:p14="http://schemas.microsoft.com/office/powerpoint/2010/main" val="2745329604"/>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5.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emf"/><Relationship Id="rId3"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4" Type="http://schemas.openxmlformats.org/officeDocument/2006/relationships/image" Target="../media/image11.emf"/><Relationship Id="rId5" Type="http://schemas.openxmlformats.org/officeDocument/2006/relationships/image" Target="../media/image12.emf"/><Relationship Id="rId1" Type="http://schemas.openxmlformats.org/officeDocument/2006/relationships/slideLayout" Target="../slideLayouts/slideLayout5.xml"/><Relationship Id="rId2"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7.emf"/><Relationship Id="rId5" Type="http://schemas.openxmlformats.org/officeDocument/2006/relationships/image" Target="../media/image18.emf"/><Relationship Id="rId1" Type="http://schemas.openxmlformats.org/officeDocument/2006/relationships/slideLayout" Target="../slideLayouts/slideLayout5.xml"/><Relationship Id="rId2" Type="http://schemas.openxmlformats.org/officeDocument/2006/relationships/image" Target="../media/image1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0.emf"/><Relationship Id="rId3" Type="http://schemas.openxmlformats.org/officeDocument/2006/relationships/image" Target="../media/image21.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5.xml"/><Relationship Id="rId2" Type="http://schemas.openxmlformats.org/officeDocument/2006/relationships/image" Target="../media/image22.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6.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8.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3.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1.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2.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3.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4.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5.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7.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8.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a:t>
            </a:r>
            <a:r>
              <a:rPr lang="en-US" altLang="en-US" sz="1800" dirty="0" smtClean="0"/>
              <a:t>:</a:t>
            </a:r>
            <a:br>
              <a:rPr lang="en-US" altLang="en-US" sz="1800" dirty="0" smtClean="0"/>
            </a:br>
            <a:r>
              <a:rPr lang="en-US" altLang="en-US" sz="1800" dirty="0" smtClean="0"/>
              <a:t> </a:t>
            </a:r>
            <a:r>
              <a:rPr lang="en-US" altLang="en-US" sz="1800" i="1" dirty="0" smtClean="0"/>
              <a:t>_______</a:t>
            </a:r>
            <a:r>
              <a:rPr lang="en-US" altLang="en-US" sz="1800" i="1" dirty="0" smtClean="0">
                <a:solidFill>
                  <a:srgbClr val="FF3300"/>
                </a:solidFill>
              </a:rPr>
              <a:t>Wyatt </a:t>
            </a:r>
            <a:r>
              <a:rPr lang="en-US" altLang="en-US" sz="1800" i="1" smtClean="0">
                <a:solidFill>
                  <a:srgbClr val="FF3300"/>
                </a:solidFill>
              </a:rPr>
              <a:t>T. Clark</a:t>
            </a:r>
            <a:r>
              <a:rPr lang="en-US" altLang="en-US" sz="1800" i="1" smtClean="0"/>
              <a:t>_______</a:t>
            </a:r>
            <a:endParaRPr lang="en-US" altLang="en-US" sz="1800" i="1" dirty="0"/>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eaLnBrk="1" hangingPunct="1"/>
              <a:endParaRPr lang="en-US" altLang="en-US">
                <a:solidFill>
                  <a:srgbClr val="000000"/>
                </a:solidFill>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eaLnBrk="1" hangingPunct="1"/>
              <a:endParaRPr lang="en-US">
                <a:solidFill>
                  <a:srgbClr val="000000"/>
                </a:solidFill>
                <a:ea typeface="+mn-ea"/>
                <a:cs typeface="Arial" panose="020B0604020202020204" pitchFamily="34" charset="0"/>
              </a:endParaRPr>
            </a:p>
          </p:txBody>
        </p:sp>
      </p:grpSp>
    </p:spTree>
    <p:extLst>
      <p:ext uri="{BB962C8B-B14F-4D97-AF65-F5344CB8AC3E}">
        <p14:creationId xmlns:p14="http://schemas.microsoft.com/office/powerpoint/2010/main" val="2464111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5126" y="586318"/>
            <a:ext cx="8334375" cy="1569660"/>
          </a:xfrm>
          <a:prstGeom prst="rect">
            <a:avLst/>
          </a:prstGeom>
        </p:spPr>
        <p:txBody>
          <a:bodyPr>
            <a:spAutoFit/>
          </a:bodyPr>
          <a:lstStyle/>
          <a:p>
            <a:pPr algn="ctr" eaLnBrk="1" fontAlgn="auto" hangingPunct="1">
              <a:spcBef>
                <a:spcPct val="20000"/>
              </a:spcBef>
              <a:spcAft>
                <a:spcPts val="0"/>
              </a:spcAft>
              <a:defRPr/>
            </a:pPr>
            <a:r>
              <a:rPr lang="en-US" sz="3200" b="1" dirty="0" smtClean="0">
                <a:solidFill>
                  <a:srgbClr val="00509C"/>
                </a:solidFill>
                <a:latin typeface="+mj-lt"/>
              </a:rPr>
              <a:t>Evaluation of predictions of the impact of missense mutations in NAGLU on its enzymatic activity in the 4</a:t>
            </a:r>
            <a:r>
              <a:rPr lang="en-US" sz="3200" b="1" baseline="30000" dirty="0" smtClean="0">
                <a:solidFill>
                  <a:srgbClr val="00509C"/>
                </a:solidFill>
                <a:latin typeface="+mj-lt"/>
              </a:rPr>
              <a:t>th</a:t>
            </a:r>
            <a:r>
              <a:rPr lang="en-US" sz="3200" b="1" dirty="0" smtClean="0">
                <a:solidFill>
                  <a:srgbClr val="00509C"/>
                </a:solidFill>
                <a:latin typeface="+mj-lt"/>
              </a:rPr>
              <a:t> CAGI challenge</a:t>
            </a:r>
            <a:endParaRPr lang="en-US" sz="3200" b="1" dirty="0">
              <a:solidFill>
                <a:srgbClr val="00509C"/>
              </a:solidFill>
              <a:latin typeface="+mj-lt"/>
              <a:ea typeface="+mn-ea"/>
              <a:cs typeface="Arial"/>
            </a:endParaRPr>
          </a:p>
        </p:txBody>
      </p:sp>
      <p:sp>
        <p:nvSpPr>
          <p:cNvPr id="6147" name="TextBox 4"/>
          <p:cNvSpPr txBox="1">
            <a:spLocks noChangeArrowheads="1"/>
          </p:cNvSpPr>
          <p:nvPr/>
        </p:nvSpPr>
        <p:spPr bwMode="auto">
          <a:xfrm>
            <a:off x="254000" y="3617385"/>
            <a:ext cx="8597900" cy="128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spcBef>
                <a:spcPct val="20000"/>
              </a:spcBef>
            </a:pPr>
            <a:endParaRPr lang="en-US" altLang="en-US" sz="1600" b="1" u="sng" dirty="0">
              <a:solidFill>
                <a:srgbClr val="353598"/>
              </a:solidFill>
              <a:latin typeface="Calibri" panose="020F0502020204030204" pitchFamily="34" charset="0"/>
              <a:cs typeface="Arial" panose="020B0604020202020204" pitchFamily="34" charset="0"/>
            </a:endParaRPr>
          </a:p>
          <a:p>
            <a:pPr algn="ctr" eaLnBrk="1" hangingPunct="1">
              <a:spcBef>
                <a:spcPct val="20000"/>
              </a:spcBef>
            </a:pPr>
            <a:endParaRPr lang="en-US" altLang="en-US" sz="1600" b="1" u="sng" dirty="0">
              <a:solidFill>
                <a:srgbClr val="353598"/>
              </a:solidFill>
              <a:latin typeface="Calibri" panose="020F0502020204030204" pitchFamily="34" charset="0"/>
              <a:cs typeface="Arial" panose="020B0604020202020204" pitchFamily="34" charset="0"/>
            </a:endParaRPr>
          </a:p>
          <a:p>
            <a:pPr algn="ctr" eaLnBrk="1" hangingPunct="1">
              <a:spcBef>
                <a:spcPct val="20000"/>
              </a:spcBef>
            </a:pPr>
            <a:r>
              <a:rPr lang="en-US" altLang="en-US" sz="2000" b="1" dirty="0" smtClean="0">
                <a:solidFill>
                  <a:srgbClr val="353D98"/>
                </a:solidFill>
                <a:latin typeface="Calibri" panose="020F0502020204030204" pitchFamily="34" charset="0"/>
                <a:cs typeface="Arial" panose="020B0604020202020204" pitchFamily="34" charset="0"/>
              </a:rPr>
              <a:t>Wyatt </a:t>
            </a:r>
            <a:r>
              <a:rPr lang="en-US" altLang="en-US" sz="2000" b="1" dirty="0">
                <a:solidFill>
                  <a:srgbClr val="353D98"/>
                </a:solidFill>
                <a:latin typeface="Calibri" panose="020F0502020204030204" pitchFamily="34" charset="0"/>
                <a:cs typeface="Arial" panose="020B0604020202020204" pitchFamily="34" charset="0"/>
              </a:rPr>
              <a:t>T. Clark, Jonathan H. </a:t>
            </a:r>
            <a:r>
              <a:rPr lang="en-US" altLang="en-US" sz="2000" b="1" dirty="0" err="1" smtClean="0">
                <a:solidFill>
                  <a:srgbClr val="353D98"/>
                </a:solidFill>
                <a:latin typeface="Calibri" panose="020F0502020204030204" pitchFamily="34" charset="0"/>
                <a:cs typeface="Arial" panose="020B0604020202020204" pitchFamily="34" charset="0"/>
              </a:rPr>
              <a:t>LeBowitz</a:t>
            </a:r>
            <a:r>
              <a:rPr lang="en-US" altLang="en-US" sz="2000" b="1" dirty="0" smtClean="0">
                <a:solidFill>
                  <a:srgbClr val="353D98"/>
                </a:solidFill>
                <a:latin typeface="Calibri" panose="020F0502020204030204" pitchFamily="34" charset="0"/>
                <a:cs typeface="Arial" panose="020B0604020202020204" pitchFamily="34" charset="0"/>
              </a:rPr>
              <a:t>, </a:t>
            </a:r>
            <a:r>
              <a:rPr lang="en-US" altLang="en-US" sz="2000" b="1" dirty="0">
                <a:solidFill>
                  <a:srgbClr val="353D98"/>
                </a:solidFill>
                <a:latin typeface="Calibri" panose="020F0502020204030204" pitchFamily="34" charset="0"/>
                <a:cs typeface="Arial" panose="020B0604020202020204" pitchFamily="34" charset="0"/>
              </a:rPr>
              <a:t>G. Karen Yu, Mika Aoyagi-Scharber </a:t>
            </a:r>
            <a:r>
              <a:rPr lang="en-US" altLang="en-US" dirty="0" smtClean="0">
                <a:solidFill>
                  <a:srgbClr val="353D98"/>
                </a:solidFill>
                <a:latin typeface="Calibri" panose="020F0502020204030204" pitchFamily="34" charset="0"/>
                <a:cs typeface="Arial" panose="020B0604020202020204" pitchFamily="34" charset="0"/>
              </a:rPr>
              <a:t>BioMarin Pharmaceutical Inc</a:t>
            </a:r>
            <a:r>
              <a:rPr lang="en-US" altLang="en-US" dirty="0">
                <a:solidFill>
                  <a:srgbClr val="353D98"/>
                </a:solidFill>
                <a:latin typeface="Calibri" panose="020F0502020204030204" pitchFamily="34" charset="0"/>
                <a:cs typeface="Arial" panose="020B0604020202020204" pitchFamily="34" charset="0"/>
              </a:rPr>
              <a:t>.</a:t>
            </a:r>
            <a:r>
              <a:rPr lang="en-US" altLang="en-US" dirty="0" smtClean="0">
                <a:solidFill>
                  <a:srgbClr val="353D98"/>
                </a:solidFill>
                <a:latin typeface="Calibri" panose="020F0502020204030204" pitchFamily="34" charset="0"/>
                <a:cs typeface="Arial" panose="020B0604020202020204" pitchFamily="34" charset="0"/>
              </a:rPr>
              <a:t> San Rafael, CA</a:t>
            </a:r>
            <a:endParaRPr lang="en-US" altLang="en-US" dirty="0">
              <a:solidFill>
                <a:srgbClr val="353D98"/>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241265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txBox="1">
            <a:spLocks noChangeArrowheads="1"/>
          </p:cNvSpPr>
          <p:nvPr/>
        </p:nvSpPr>
        <p:spPr bwMode="auto">
          <a:xfrm>
            <a:off x="1603" y="501652"/>
            <a:ext cx="9134475" cy="13885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90000"/>
              </a:lnSpc>
            </a:pPr>
            <a:r>
              <a:rPr lang="en-US" altLang="en-US" sz="2400" b="1" dirty="0">
                <a:solidFill>
                  <a:srgbClr val="353598"/>
                </a:solidFill>
                <a:latin typeface="Calibri" panose="020F0502020204030204" pitchFamily="34" charset="0"/>
              </a:rPr>
              <a:t>Disclosure Information</a:t>
            </a:r>
            <a:br>
              <a:rPr lang="en-US" altLang="en-US" sz="2400" b="1" dirty="0">
                <a:solidFill>
                  <a:srgbClr val="353598"/>
                </a:solidFill>
                <a:latin typeface="Calibri" panose="020F0502020204030204" pitchFamily="34" charset="0"/>
              </a:rPr>
            </a:br>
            <a:endParaRPr lang="en-US" altLang="en-US" sz="2400" b="1" i="1" dirty="0">
              <a:solidFill>
                <a:srgbClr val="353598"/>
              </a:solidFill>
              <a:latin typeface="Calibri" panose="020F0502020204030204" pitchFamily="34" charset="0"/>
            </a:endParaRPr>
          </a:p>
        </p:txBody>
      </p:sp>
      <p:sp>
        <p:nvSpPr>
          <p:cNvPr id="7171" name="Rectangle 3"/>
          <p:cNvSpPr txBox="1">
            <a:spLocks noChangeArrowheads="1"/>
          </p:cNvSpPr>
          <p:nvPr/>
        </p:nvSpPr>
        <p:spPr bwMode="auto">
          <a:xfrm>
            <a:off x="0" y="1968503"/>
            <a:ext cx="9144000" cy="1231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lnSpc>
                <a:spcPct val="80000"/>
              </a:lnSpc>
              <a:spcBef>
                <a:spcPct val="20000"/>
              </a:spcBef>
            </a:pPr>
            <a:r>
              <a:rPr lang="en-US" altLang="en-US" sz="2400" b="1" dirty="0" smtClean="0">
                <a:solidFill>
                  <a:srgbClr val="353598"/>
                </a:solidFill>
                <a:latin typeface="Calibri" panose="020F0502020204030204" pitchFamily="34" charset="0"/>
              </a:rPr>
              <a:t>Presenters </a:t>
            </a:r>
            <a:r>
              <a:rPr lang="en-US" altLang="en-US" sz="2400" b="1" dirty="0">
                <a:solidFill>
                  <a:srgbClr val="353598"/>
                </a:solidFill>
                <a:latin typeface="Calibri" panose="020F0502020204030204" pitchFamily="34" charset="0"/>
              </a:rPr>
              <a:t>have the following financial relationships to disclose:</a:t>
            </a:r>
          </a:p>
          <a:p>
            <a:pPr algn="ctr" eaLnBrk="1" hangingPunct="1">
              <a:lnSpc>
                <a:spcPct val="80000"/>
              </a:lnSpc>
              <a:spcBef>
                <a:spcPct val="20000"/>
              </a:spcBef>
            </a:pPr>
            <a:endParaRPr lang="en-US" altLang="en-US" sz="2400" b="1" dirty="0">
              <a:solidFill>
                <a:srgbClr val="353598"/>
              </a:solidFill>
              <a:latin typeface="Calibri" panose="020F0502020204030204" pitchFamily="34" charset="0"/>
            </a:endParaRPr>
          </a:p>
          <a:p>
            <a:pPr algn="ctr" eaLnBrk="1" hangingPunct="1">
              <a:lnSpc>
                <a:spcPct val="80000"/>
              </a:lnSpc>
              <a:spcBef>
                <a:spcPct val="20000"/>
              </a:spcBef>
            </a:pPr>
            <a:r>
              <a:rPr lang="en-US" altLang="en-US" sz="2400" dirty="0">
                <a:solidFill>
                  <a:srgbClr val="353598"/>
                </a:solidFill>
                <a:latin typeface="Calibri" panose="020F0502020204030204" pitchFamily="34" charset="0"/>
              </a:rPr>
              <a:t>Employees of: </a:t>
            </a:r>
            <a:r>
              <a:rPr lang="en-US" altLang="en-US" sz="2400" dirty="0" err="1">
                <a:solidFill>
                  <a:srgbClr val="353598"/>
                </a:solidFill>
                <a:latin typeface="Calibri" panose="020F0502020204030204" pitchFamily="34" charset="0"/>
              </a:rPr>
              <a:t>BioMarin</a:t>
            </a:r>
            <a:r>
              <a:rPr lang="en-US" altLang="en-US" sz="2400" dirty="0">
                <a:solidFill>
                  <a:srgbClr val="353598"/>
                </a:solidFill>
                <a:latin typeface="Calibri" panose="020F0502020204030204" pitchFamily="34" charset="0"/>
              </a:rPr>
              <a:t> Pharmaceutical Inc., San Rafael, CA</a:t>
            </a:r>
          </a:p>
        </p:txBody>
      </p:sp>
    </p:spTree>
    <p:extLst>
      <p:ext uri="{BB962C8B-B14F-4D97-AF65-F5344CB8AC3E}">
        <p14:creationId xmlns:p14="http://schemas.microsoft.com/office/powerpoint/2010/main" val="34010872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 y="145475"/>
            <a:ext cx="8558391" cy="691076"/>
          </a:xfrm>
        </p:spPr>
        <p:txBody>
          <a:bodyPr/>
          <a:lstStyle/>
          <a:p>
            <a:r>
              <a:rPr lang="en-US" dirty="0" smtClean="0"/>
              <a:t>Participation in the NAGLU challenge was high</a:t>
            </a:r>
            <a:endParaRPr lang="en-US" dirty="0"/>
          </a:p>
        </p:txBody>
      </p:sp>
      <p:grpSp>
        <p:nvGrpSpPr>
          <p:cNvPr id="96" name="Group 95"/>
          <p:cNvGrpSpPr/>
          <p:nvPr/>
        </p:nvGrpSpPr>
        <p:grpSpPr>
          <a:xfrm>
            <a:off x="297116" y="857667"/>
            <a:ext cx="8531368" cy="317015"/>
            <a:chOff x="266940" y="975367"/>
            <a:chExt cx="8531368" cy="317015"/>
          </a:xfrm>
        </p:grpSpPr>
        <p:sp>
          <p:nvSpPr>
            <p:cNvPr id="4" name="Rectangle 3"/>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Bromberg-1</a:t>
              </a:r>
              <a:endParaRPr lang="en-US" sz="2400" dirty="0">
                <a:solidFill>
                  <a:schemeClr val="accent2"/>
                </a:solidFill>
              </a:endParaRPr>
            </a:p>
          </p:txBody>
        </p:sp>
        <p:sp>
          <p:nvSpPr>
            <p:cNvPr id="5" name="Rectangle 4"/>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7" name="Rectangle 6"/>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8" name="Rectangle 7"/>
            <p:cNvSpPr/>
            <p:nvPr/>
          </p:nvSpPr>
          <p:spPr>
            <a:xfrm>
              <a:off x="7040529" y="975367"/>
              <a:ext cx="1757779" cy="317015"/>
            </a:xfrm>
            <a:prstGeom prst="rect">
              <a:avLst/>
            </a:prstGeom>
            <a:solidFill>
              <a:schemeClr val="accent6">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97" name="Group 96"/>
          <p:cNvGrpSpPr/>
          <p:nvPr/>
        </p:nvGrpSpPr>
        <p:grpSpPr>
          <a:xfrm>
            <a:off x="297116" y="1207154"/>
            <a:ext cx="8531368" cy="317015"/>
            <a:chOff x="266940" y="975367"/>
            <a:chExt cx="8531368" cy="317015"/>
          </a:xfrm>
        </p:grpSpPr>
        <p:sp>
          <p:nvSpPr>
            <p:cNvPr id="98" name="Rectangle 9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Bromberg-2</a:t>
              </a:r>
              <a:endParaRPr lang="en-US" sz="2400" dirty="0">
                <a:solidFill>
                  <a:schemeClr val="accent2"/>
                </a:solidFill>
              </a:endParaRPr>
            </a:p>
          </p:txBody>
        </p:sp>
        <p:sp>
          <p:nvSpPr>
            <p:cNvPr id="99" name="Rectangle 98"/>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00" name="Rectangle 9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01" name="Rectangle 10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02" name="Group 101"/>
          <p:cNvGrpSpPr/>
          <p:nvPr/>
        </p:nvGrpSpPr>
        <p:grpSpPr>
          <a:xfrm>
            <a:off x="297116" y="1556641"/>
            <a:ext cx="8531368" cy="317015"/>
            <a:chOff x="266940" y="975367"/>
            <a:chExt cx="8531368" cy="317015"/>
          </a:xfrm>
        </p:grpSpPr>
        <p:sp>
          <p:nvSpPr>
            <p:cNvPr id="103" name="Rectangle 10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solidFill>
                    <a:schemeClr val="accent2"/>
                  </a:solidFill>
                </a:rPr>
                <a:t>Moult</a:t>
              </a:r>
              <a:endParaRPr lang="en-US" sz="2400" dirty="0">
                <a:solidFill>
                  <a:schemeClr val="accent2"/>
                </a:solidFill>
              </a:endParaRPr>
            </a:p>
          </p:txBody>
        </p:sp>
        <p:sp>
          <p:nvSpPr>
            <p:cNvPr id="104" name="Rectangle 103"/>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05" name="Rectangle 104"/>
            <p:cNvSpPr/>
            <p:nvPr/>
          </p:nvSpPr>
          <p:spPr>
            <a:xfrm>
              <a:off x="5072434" y="975367"/>
              <a:ext cx="1757779" cy="317015"/>
            </a:xfrm>
            <a:prstGeom prst="rect">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06" name="Rectangle 105"/>
            <p:cNvSpPr/>
            <p:nvPr/>
          </p:nvSpPr>
          <p:spPr>
            <a:xfrm>
              <a:off x="7040529" y="975367"/>
              <a:ext cx="1757779" cy="317015"/>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a:t>
              </a:r>
              <a:endParaRPr lang="en-US" dirty="0">
                <a:solidFill>
                  <a:schemeClr val="accent2"/>
                </a:solidFill>
              </a:endParaRPr>
            </a:p>
          </p:txBody>
        </p:sp>
      </p:grpSp>
      <p:grpSp>
        <p:nvGrpSpPr>
          <p:cNvPr id="107" name="Group 106"/>
          <p:cNvGrpSpPr/>
          <p:nvPr/>
        </p:nvGrpSpPr>
        <p:grpSpPr>
          <a:xfrm>
            <a:off x="297116" y="1906127"/>
            <a:ext cx="8531368" cy="317015"/>
            <a:chOff x="266940" y="975367"/>
            <a:chExt cx="8531368" cy="317015"/>
          </a:xfrm>
        </p:grpSpPr>
        <p:sp>
          <p:nvSpPr>
            <p:cNvPr id="108" name="Rectangle 10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solidFill>
                    <a:schemeClr val="accent2"/>
                  </a:solidFill>
                </a:rPr>
                <a:t>Lictarge</a:t>
              </a:r>
              <a:endParaRPr lang="en-US" sz="2400" dirty="0">
                <a:solidFill>
                  <a:schemeClr val="accent2"/>
                </a:solidFill>
              </a:endParaRPr>
            </a:p>
          </p:txBody>
        </p:sp>
        <p:sp>
          <p:nvSpPr>
            <p:cNvPr id="109" name="Rectangle 108"/>
            <p:cNvSpPr/>
            <p:nvPr/>
          </p:nvSpPr>
          <p:spPr>
            <a:xfrm>
              <a:off x="3104340" y="975367"/>
              <a:ext cx="1757779" cy="317015"/>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10" name="Rectangle 10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11" name="Rectangle 11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12" name="Group 111"/>
          <p:cNvGrpSpPr/>
          <p:nvPr/>
        </p:nvGrpSpPr>
        <p:grpSpPr>
          <a:xfrm>
            <a:off x="297116" y="2255615"/>
            <a:ext cx="8531368" cy="317015"/>
            <a:chOff x="266940" y="975367"/>
            <a:chExt cx="8531368" cy="317015"/>
          </a:xfrm>
        </p:grpSpPr>
        <p:sp>
          <p:nvSpPr>
            <p:cNvPr id="113" name="Rectangle 11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Wei</a:t>
              </a:r>
              <a:endParaRPr lang="en-US" sz="2400" dirty="0">
                <a:solidFill>
                  <a:schemeClr val="accent2"/>
                </a:solidFill>
              </a:endParaRPr>
            </a:p>
          </p:txBody>
        </p:sp>
        <p:sp>
          <p:nvSpPr>
            <p:cNvPr id="114" name="Rectangle 113"/>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15" name="Rectangle 114"/>
            <p:cNvSpPr/>
            <p:nvPr/>
          </p:nvSpPr>
          <p:spPr>
            <a:xfrm>
              <a:off x="5072434" y="975367"/>
              <a:ext cx="1757779" cy="317015"/>
            </a:xfrm>
            <a:prstGeom prst="rect">
              <a:avLst/>
            </a:prstGeom>
            <a:solidFill>
              <a:srgbClr val="F583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16" name="Rectangle 115"/>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17" name="Group 116"/>
          <p:cNvGrpSpPr/>
          <p:nvPr/>
        </p:nvGrpSpPr>
        <p:grpSpPr>
          <a:xfrm>
            <a:off x="297116" y="2605102"/>
            <a:ext cx="8531368" cy="317015"/>
            <a:chOff x="266940" y="975367"/>
            <a:chExt cx="8531368" cy="317015"/>
          </a:xfrm>
        </p:grpSpPr>
        <p:sp>
          <p:nvSpPr>
            <p:cNvPr id="118" name="Rectangle 11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Mooney-1</a:t>
              </a:r>
              <a:endParaRPr lang="en-US" sz="2400" dirty="0">
                <a:solidFill>
                  <a:schemeClr val="accent2"/>
                </a:solidFill>
              </a:endParaRPr>
            </a:p>
          </p:txBody>
        </p:sp>
        <p:sp>
          <p:nvSpPr>
            <p:cNvPr id="119" name="Rectangle 118"/>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20" name="Rectangle 11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21" name="Rectangle 12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22" name="Group 121"/>
          <p:cNvGrpSpPr/>
          <p:nvPr/>
        </p:nvGrpSpPr>
        <p:grpSpPr>
          <a:xfrm>
            <a:off x="297116" y="2954589"/>
            <a:ext cx="8531368" cy="317015"/>
            <a:chOff x="266940" y="975367"/>
            <a:chExt cx="8531368" cy="317015"/>
          </a:xfrm>
        </p:grpSpPr>
        <p:sp>
          <p:nvSpPr>
            <p:cNvPr id="123" name="Rectangle 12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Mooney-2</a:t>
              </a:r>
              <a:endParaRPr lang="en-US" sz="2400" dirty="0">
                <a:solidFill>
                  <a:schemeClr val="accent2"/>
                </a:solidFill>
              </a:endParaRPr>
            </a:p>
          </p:txBody>
        </p:sp>
        <p:sp>
          <p:nvSpPr>
            <p:cNvPr id="124" name="Rectangle 123"/>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25" name="Rectangle 124"/>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26" name="Rectangle 125"/>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27" name="Group 126"/>
          <p:cNvGrpSpPr/>
          <p:nvPr/>
        </p:nvGrpSpPr>
        <p:grpSpPr>
          <a:xfrm>
            <a:off x="297116" y="3304075"/>
            <a:ext cx="8531368" cy="317015"/>
            <a:chOff x="266940" y="975367"/>
            <a:chExt cx="8531368" cy="317015"/>
          </a:xfrm>
        </p:grpSpPr>
        <p:sp>
          <p:nvSpPr>
            <p:cNvPr id="128" name="Rectangle 12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Mooney-3</a:t>
              </a:r>
              <a:endParaRPr lang="en-US" sz="2400" dirty="0">
                <a:solidFill>
                  <a:schemeClr val="accent2"/>
                </a:solidFill>
              </a:endParaRPr>
            </a:p>
          </p:txBody>
        </p:sp>
        <p:sp>
          <p:nvSpPr>
            <p:cNvPr id="129" name="Rectangle 128"/>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30" name="Rectangle 12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31" name="Rectangle 13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32" name="Group 131"/>
          <p:cNvGrpSpPr/>
          <p:nvPr/>
        </p:nvGrpSpPr>
        <p:grpSpPr>
          <a:xfrm>
            <a:off x="297116" y="3653563"/>
            <a:ext cx="8531368" cy="317015"/>
            <a:chOff x="266940" y="975367"/>
            <a:chExt cx="8531368" cy="317015"/>
          </a:xfrm>
        </p:grpSpPr>
        <p:sp>
          <p:nvSpPr>
            <p:cNvPr id="133" name="Rectangle 13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Jones-1</a:t>
              </a:r>
              <a:endParaRPr lang="en-US" sz="2400" dirty="0">
                <a:solidFill>
                  <a:schemeClr val="accent2"/>
                </a:solidFill>
              </a:endParaRPr>
            </a:p>
          </p:txBody>
        </p:sp>
        <p:sp>
          <p:nvSpPr>
            <p:cNvPr id="134" name="Rectangle 133"/>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35" name="Rectangle 134"/>
            <p:cNvSpPr/>
            <p:nvPr/>
          </p:nvSpPr>
          <p:spPr>
            <a:xfrm>
              <a:off x="5072434" y="975367"/>
              <a:ext cx="1757779" cy="317015"/>
            </a:xfrm>
            <a:prstGeom prst="rect">
              <a:avLst/>
            </a:prstGeom>
            <a:solidFill>
              <a:srgbClr val="F583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36" name="Rectangle 135"/>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37" name="Group 136"/>
          <p:cNvGrpSpPr/>
          <p:nvPr/>
        </p:nvGrpSpPr>
        <p:grpSpPr>
          <a:xfrm>
            <a:off x="297116" y="4003050"/>
            <a:ext cx="8531368" cy="317015"/>
            <a:chOff x="266940" y="975367"/>
            <a:chExt cx="8531368" cy="317015"/>
          </a:xfrm>
        </p:grpSpPr>
        <p:sp>
          <p:nvSpPr>
            <p:cNvPr id="138" name="Rectangle 13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Jones-2</a:t>
              </a:r>
              <a:endParaRPr lang="en-US" sz="2400" dirty="0">
                <a:solidFill>
                  <a:schemeClr val="accent2"/>
                </a:solidFill>
              </a:endParaRPr>
            </a:p>
          </p:txBody>
        </p:sp>
        <p:sp>
          <p:nvSpPr>
            <p:cNvPr id="139" name="Rectangle 138"/>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40" name="Rectangle 13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41" name="Rectangle 14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42" name="Group 141"/>
          <p:cNvGrpSpPr/>
          <p:nvPr/>
        </p:nvGrpSpPr>
        <p:grpSpPr>
          <a:xfrm>
            <a:off x="297116" y="4352537"/>
            <a:ext cx="8531368" cy="317015"/>
            <a:chOff x="266940" y="975367"/>
            <a:chExt cx="8531368" cy="317015"/>
          </a:xfrm>
        </p:grpSpPr>
        <p:sp>
          <p:nvSpPr>
            <p:cNvPr id="143" name="Rectangle 14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Jones-3</a:t>
              </a:r>
              <a:endParaRPr lang="en-US" sz="2400" dirty="0">
                <a:solidFill>
                  <a:schemeClr val="accent2"/>
                </a:solidFill>
              </a:endParaRPr>
            </a:p>
          </p:txBody>
        </p:sp>
        <p:sp>
          <p:nvSpPr>
            <p:cNvPr id="144" name="Rectangle 143"/>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45" name="Rectangle 144"/>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46" name="Rectangle 145"/>
            <p:cNvSpPr/>
            <p:nvPr/>
          </p:nvSpPr>
          <p:spPr>
            <a:xfrm>
              <a:off x="7040529" y="975367"/>
              <a:ext cx="1757779" cy="317015"/>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grpSp>
      <p:grpSp>
        <p:nvGrpSpPr>
          <p:cNvPr id="147" name="Group 146"/>
          <p:cNvGrpSpPr/>
          <p:nvPr/>
        </p:nvGrpSpPr>
        <p:grpSpPr>
          <a:xfrm>
            <a:off x="297116" y="4702023"/>
            <a:ext cx="8531368" cy="317015"/>
            <a:chOff x="266940" y="975367"/>
            <a:chExt cx="8531368" cy="317015"/>
          </a:xfrm>
        </p:grpSpPr>
        <p:sp>
          <p:nvSpPr>
            <p:cNvPr id="148" name="Rectangle 14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Jones-4</a:t>
              </a:r>
              <a:endParaRPr lang="en-US" sz="2400" dirty="0">
                <a:solidFill>
                  <a:schemeClr val="accent2"/>
                </a:solidFill>
              </a:endParaRPr>
            </a:p>
          </p:txBody>
        </p:sp>
        <p:sp>
          <p:nvSpPr>
            <p:cNvPr id="149" name="Rectangle 148"/>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50" name="Rectangle 14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51" name="Rectangle 150"/>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grpSp>
        <p:nvGrpSpPr>
          <p:cNvPr id="152" name="Group 151"/>
          <p:cNvGrpSpPr/>
          <p:nvPr/>
        </p:nvGrpSpPr>
        <p:grpSpPr>
          <a:xfrm>
            <a:off x="297116" y="5051511"/>
            <a:ext cx="8531368" cy="317015"/>
            <a:chOff x="266940" y="975367"/>
            <a:chExt cx="8531368" cy="317015"/>
          </a:xfrm>
        </p:grpSpPr>
        <p:sp>
          <p:nvSpPr>
            <p:cNvPr id="153" name="Rectangle 15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UNC Charlotte</a:t>
              </a:r>
              <a:endParaRPr lang="en-US" sz="2400" dirty="0">
                <a:solidFill>
                  <a:schemeClr val="accent2"/>
                </a:solidFill>
              </a:endParaRPr>
            </a:p>
          </p:txBody>
        </p:sp>
        <p:sp>
          <p:nvSpPr>
            <p:cNvPr id="154" name="Rectangle 153"/>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55" name="Rectangle 154"/>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56" name="Rectangle 155"/>
            <p:cNvSpPr/>
            <p:nvPr/>
          </p:nvSpPr>
          <p:spPr>
            <a:xfrm>
              <a:off x="7040529" y="975367"/>
              <a:ext cx="1757779" cy="317015"/>
            </a:xfrm>
            <a:prstGeom prst="rect">
              <a:avLst/>
            </a:prstGeom>
            <a:solidFill>
              <a:srgbClr val="F7A3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grpSp>
      <p:grpSp>
        <p:nvGrpSpPr>
          <p:cNvPr id="157" name="Group 156"/>
          <p:cNvGrpSpPr/>
          <p:nvPr/>
        </p:nvGrpSpPr>
        <p:grpSpPr>
          <a:xfrm>
            <a:off x="297116" y="5400998"/>
            <a:ext cx="8531368" cy="317015"/>
            <a:chOff x="266940" y="975367"/>
            <a:chExt cx="8531368" cy="317015"/>
          </a:xfrm>
        </p:grpSpPr>
        <p:sp>
          <p:nvSpPr>
            <p:cNvPr id="158" name="Rectangle 15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Casadio-1</a:t>
              </a:r>
              <a:endParaRPr lang="en-US" sz="2400" dirty="0">
                <a:solidFill>
                  <a:schemeClr val="accent2"/>
                </a:solidFill>
              </a:endParaRPr>
            </a:p>
          </p:txBody>
        </p:sp>
        <p:sp>
          <p:nvSpPr>
            <p:cNvPr id="159" name="Rectangle 158"/>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60" name="Rectangle 159"/>
            <p:cNvSpPr/>
            <p:nvPr/>
          </p:nvSpPr>
          <p:spPr>
            <a:xfrm>
              <a:off x="5072434" y="975367"/>
              <a:ext cx="1757779" cy="317015"/>
            </a:xfrm>
            <a:prstGeom prst="rect">
              <a:avLst/>
            </a:prstGeom>
            <a:solidFill>
              <a:srgbClr val="F583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61" name="Rectangle 160"/>
            <p:cNvSpPr/>
            <p:nvPr/>
          </p:nvSpPr>
          <p:spPr>
            <a:xfrm>
              <a:off x="7040529" y="975367"/>
              <a:ext cx="1757779" cy="317015"/>
            </a:xfrm>
            <a:prstGeom prst="rect">
              <a:avLst/>
            </a:prstGeom>
            <a:solidFill>
              <a:srgbClr val="F7A3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grpSp>
      <p:grpSp>
        <p:nvGrpSpPr>
          <p:cNvPr id="162" name="Group 161"/>
          <p:cNvGrpSpPr/>
          <p:nvPr/>
        </p:nvGrpSpPr>
        <p:grpSpPr>
          <a:xfrm>
            <a:off x="297116" y="5750485"/>
            <a:ext cx="8531368" cy="317015"/>
            <a:chOff x="266940" y="975367"/>
            <a:chExt cx="8531368" cy="317015"/>
          </a:xfrm>
        </p:grpSpPr>
        <p:sp>
          <p:nvSpPr>
            <p:cNvPr id="163" name="Rectangle 16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Casadio-2</a:t>
              </a:r>
              <a:endParaRPr lang="en-US" sz="2400" dirty="0">
                <a:solidFill>
                  <a:schemeClr val="accent2"/>
                </a:solidFill>
              </a:endParaRPr>
            </a:p>
          </p:txBody>
        </p:sp>
        <p:sp>
          <p:nvSpPr>
            <p:cNvPr id="164" name="Rectangle 163"/>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65" name="Rectangle 164"/>
            <p:cNvSpPr/>
            <p:nvPr/>
          </p:nvSpPr>
          <p:spPr>
            <a:xfrm>
              <a:off x="5072434" y="975367"/>
              <a:ext cx="1757779" cy="317015"/>
            </a:xfrm>
            <a:prstGeom prst="rect">
              <a:avLst/>
            </a:prstGeom>
            <a:solidFill>
              <a:srgbClr val="F583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66" name="Rectangle 165"/>
            <p:cNvSpPr/>
            <p:nvPr/>
          </p:nvSpPr>
          <p:spPr>
            <a:xfrm>
              <a:off x="7040529" y="975367"/>
              <a:ext cx="1757779" cy="317015"/>
            </a:xfrm>
            <a:prstGeom prst="rect">
              <a:avLst/>
            </a:prstGeom>
            <a:solidFill>
              <a:srgbClr val="F7A3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grpSp>
      <p:grpSp>
        <p:nvGrpSpPr>
          <p:cNvPr id="167" name="Group 166"/>
          <p:cNvGrpSpPr/>
          <p:nvPr/>
        </p:nvGrpSpPr>
        <p:grpSpPr>
          <a:xfrm>
            <a:off x="297116" y="6099971"/>
            <a:ext cx="8531368" cy="317015"/>
            <a:chOff x="266940" y="975367"/>
            <a:chExt cx="8531368" cy="317015"/>
          </a:xfrm>
        </p:grpSpPr>
        <p:sp>
          <p:nvSpPr>
            <p:cNvPr id="168" name="Rectangle 167"/>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accent2"/>
                  </a:solidFill>
                </a:rPr>
                <a:t>Yang</a:t>
              </a:r>
              <a:endParaRPr lang="en-US" sz="2400" dirty="0">
                <a:solidFill>
                  <a:schemeClr val="accent2"/>
                </a:solidFill>
              </a:endParaRPr>
            </a:p>
          </p:txBody>
        </p:sp>
        <p:sp>
          <p:nvSpPr>
            <p:cNvPr id="169" name="Rectangle 168"/>
            <p:cNvSpPr/>
            <p:nvPr/>
          </p:nvSpPr>
          <p:spPr>
            <a:xfrm>
              <a:off x="3104340" y="975367"/>
              <a:ext cx="1757779" cy="317015"/>
            </a:xfrm>
            <a:prstGeom prst="rect">
              <a:avLst/>
            </a:prstGeom>
            <a:solidFill>
              <a:srgbClr val="777E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70" name="Rectangle 169"/>
            <p:cNvSpPr/>
            <p:nvPr/>
          </p:nvSpPr>
          <p:spPr>
            <a:xfrm>
              <a:off x="5072434" y="975367"/>
              <a:ext cx="1757779" cy="317015"/>
            </a:xfrm>
            <a:prstGeom prst="rect">
              <a:avLst/>
            </a:prstGeom>
            <a:solidFill>
              <a:schemeClr val="accent4">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sp>
          <p:nvSpPr>
            <p:cNvPr id="171" name="Rectangle 170"/>
            <p:cNvSpPr/>
            <p:nvPr/>
          </p:nvSpPr>
          <p:spPr>
            <a:xfrm>
              <a:off x="7040529" y="975367"/>
              <a:ext cx="1757779" cy="317015"/>
            </a:xfrm>
            <a:prstGeom prst="rect">
              <a:avLst/>
            </a:prstGeom>
            <a:solidFill>
              <a:srgbClr val="F7A3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a:t>
              </a:r>
              <a:endParaRPr lang="en-US" dirty="0">
                <a:solidFill>
                  <a:schemeClr val="accent2"/>
                </a:solidFill>
              </a:endParaRPr>
            </a:p>
          </p:txBody>
        </p:sp>
      </p:grpSp>
      <p:grpSp>
        <p:nvGrpSpPr>
          <p:cNvPr id="172" name="Group 171"/>
          <p:cNvGrpSpPr/>
          <p:nvPr/>
        </p:nvGrpSpPr>
        <p:grpSpPr>
          <a:xfrm>
            <a:off x="297116" y="6449458"/>
            <a:ext cx="8531368" cy="317015"/>
            <a:chOff x="266940" y="975367"/>
            <a:chExt cx="8531368" cy="317015"/>
          </a:xfrm>
        </p:grpSpPr>
        <p:sp>
          <p:nvSpPr>
            <p:cNvPr id="173" name="Rectangle 172"/>
            <p:cNvSpPr/>
            <p:nvPr/>
          </p:nvSpPr>
          <p:spPr>
            <a:xfrm>
              <a:off x="266940" y="975367"/>
              <a:ext cx="2410596" cy="317015"/>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solidFill>
                    <a:schemeClr val="accent2"/>
                  </a:solidFill>
                </a:rPr>
                <a:t>Dunbrack</a:t>
              </a:r>
              <a:endParaRPr lang="en-US" sz="2400" dirty="0">
                <a:solidFill>
                  <a:schemeClr val="accent2"/>
                </a:solidFill>
              </a:endParaRPr>
            </a:p>
          </p:txBody>
        </p:sp>
        <p:sp>
          <p:nvSpPr>
            <p:cNvPr id="174" name="Rectangle 173"/>
            <p:cNvSpPr/>
            <p:nvPr/>
          </p:nvSpPr>
          <p:spPr>
            <a:xfrm>
              <a:off x="3104340" y="975367"/>
              <a:ext cx="1757779" cy="317015"/>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75" name="Rectangle 174"/>
            <p:cNvSpPr/>
            <p:nvPr/>
          </p:nvSpPr>
          <p:spPr>
            <a:xfrm>
              <a:off x="5072434" y="975367"/>
              <a:ext cx="1757779" cy="317015"/>
            </a:xfrm>
            <a:prstGeom prst="rect">
              <a:avLst/>
            </a:prstGeom>
            <a:solidFill>
              <a:srgbClr val="F5839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sp>
          <p:nvSpPr>
            <p:cNvPr id="176" name="Rectangle 175"/>
            <p:cNvSpPr/>
            <p:nvPr/>
          </p:nvSpPr>
          <p:spPr>
            <a:xfrm>
              <a:off x="7040529" y="975367"/>
              <a:ext cx="1757779" cy="317015"/>
            </a:xfrm>
            <a:prstGeom prst="rect">
              <a:avLst/>
            </a:prstGeom>
            <a:solidFill>
              <a:srgbClr val="FAC2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Yes</a:t>
              </a:r>
              <a:endParaRPr lang="en-US" dirty="0">
                <a:solidFill>
                  <a:schemeClr val="accent2"/>
                </a:solidFill>
              </a:endParaRPr>
            </a:p>
          </p:txBody>
        </p:sp>
      </p:grpSp>
      <p:sp>
        <p:nvSpPr>
          <p:cNvPr id="182" name="TextBox 181"/>
          <p:cNvSpPr txBox="1"/>
          <p:nvPr/>
        </p:nvSpPr>
        <p:spPr>
          <a:xfrm>
            <a:off x="3033582" y="468016"/>
            <a:ext cx="2110649"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err="1" smtClean="0">
                <a:ln>
                  <a:noFill/>
                </a:ln>
                <a:solidFill>
                  <a:srgbClr val="646464"/>
                </a:solidFill>
                <a:effectLst/>
                <a:uLnTx/>
                <a:uFillTx/>
                <a:latin typeface="Arial"/>
                <a:ea typeface="+mn-ea"/>
                <a:cs typeface="Arial"/>
              </a:rPr>
              <a:t>PolyPhen</a:t>
            </a:r>
            <a:r>
              <a:rPr kumimoji="0" lang="en-US" sz="1400" i="0" u="none" strike="noStrike" kern="1200" spc="0" normalizeH="0" baseline="0" noProof="0" dirty="0" smtClean="0">
                <a:ln>
                  <a:noFill/>
                </a:ln>
                <a:solidFill>
                  <a:srgbClr val="646464"/>
                </a:solidFill>
                <a:effectLst/>
                <a:uLnTx/>
                <a:uFillTx/>
                <a:latin typeface="Arial"/>
                <a:ea typeface="+mn-ea"/>
                <a:cs typeface="Arial"/>
              </a:rPr>
              <a:t>/SIFT/</a:t>
            </a:r>
            <a:r>
              <a:rPr kumimoji="0" lang="en-US" sz="1400" i="0" u="none" strike="noStrike" kern="1200" spc="0" normalizeH="0" baseline="0" noProof="0" dirty="0" err="1" smtClean="0">
                <a:ln>
                  <a:noFill/>
                </a:ln>
                <a:solidFill>
                  <a:srgbClr val="646464"/>
                </a:solidFill>
                <a:effectLst/>
                <a:uLnTx/>
                <a:uFillTx/>
                <a:latin typeface="Arial"/>
                <a:ea typeface="+mn-ea"/>
                <a:cs typeface="Arial"/>
              </a:rPr>
              <a:t>Provean</a:t>
            </a:r>
            <a:endParaRPr kumimoji="0" lang="en-US" sz="1400" i="0" u="none" strike="noStrike" kern="1200" spc="0" normalizeH="0" baseline="0" noProof="0" dirty="0" smtClean="0">
              <a:ln>
                <a:noFill/>
              </a:ln>
              <a:solidFill>
                <a:srgbClr val="646464"/>
              </a:solidFill>
              <a:effectLst/>
              <a:uLnTx/>
              <a:uFillTx/>
              <a:latin typeface="Arial"/>
              <a:ea typeface="+mn-ea"/>
              <a:cs typeface="Arial"/>
            </a:endParaRPr>
          </a:p>
        </p:txBody>
      </p:sp>
      <p:sp>
        <p:nvSpPr>
          <p:cNvPr id="183" name="TextBox 182"/>
          <p:cNvSpPr txBox="1"/>
          <p:nvPr/>
        </p:nvSpPr>
        <p:spPr>
          <a:xfrm>
            <a:off x="5486807" y="491014"/>
            <a:ext cx="913068"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Structure</a:t>
            </a:r>
          </a:p>
        </p:txBody>
      </p:sp>
      <p:sp>
        <p:nvSpPr>
          <p:cNvPr id="184" name="TextBox 183"/>
          <p:cNvSpPr txBox="1"/>
          <p:nvPr/>
        </p:nvSpPr>
        <p:spPr>
          <a:xfrm>
            <a:off x="7422743" y="468016"/>
            <a:ext cx="1133644"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PSSM/MSA</a:t>
            </a:r>
          </a:p>
        </p:txBody>
      </p:sp>
    </p:spTree>
    <p:extLst>
      <p:ext uri="{BB962C8B-B14F-4D97-AF65-F5344CB8AC3E}">
        <p14:creationId xmlns:p14="http://schemas.microsoft.com/office/powerpoint/2010/main" val="26175939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What is the best way to evaluate performance?</a:t>
            </a:r>
            <a:endParaRPr lang="en-US" sz="2400" dirty="0"/>
          </a:p>
        </p:txBody>
      </p:sp>
      <p:sp>
        <p:nvSpPr>
          <p:cNvPr id="4" name="Rectangle 3"/>
          <p:cNvSpPr/>
          <p:nvPr/>
        </p:nvSpPr>
        <p:spPr>
          <a:xfrm>
            <a:off x="399824" y="1540137"/>
            <a:ext cx="3134700" cy="853267"/>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accent2"/>
                </a:solidFill>
              </a:rPr>
              <a:t>RMSD</a:t>
            </a:r>
            <a:endParaRPr lang="en-US" sz="3200" dirty="0">
              <a:solidFill>
                <a:schemeClr val="accent2"/>
              </a:solidFill>
            </a:endParaRPr>
          </a:p>
        </p:txBody>
      </p:sp>
      <p:sp>
        <p:nvSpPr>
          <p:cNvPr id="5" name="Rectangle 4"/>
          <p:cNvSpPr/>
          <p:nvPr/>
        </p:nvSpPr>
        <p:spPr>
          <a:xfrm>
            <a:off x="3764181" y="1540137"/>
            <a:ext cx="2775455" cy="853267"/>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Linear, Scale Dependent</a:t>
            </a:r>
            <a:endParaRPr lang="en-US" dirty="0">
              <a:solidFill>
                <a:schemeClr val="accent2"/>
              </a:solidFill>
            </a:endParaRPr>
          </a:p>
        </p:txBody>
      </p:sp>
      <p:sp>
        <p:nvSpPr>
          <p:cNvPr id="6" name="Rectangle 5"/>
          <p:cNvSpPr/>
          <p:nvPr/>
        </p:nvSpPr>
        <p:spPr>
          <a:xfrm>
            <a:off x="399824" y="2588700"/>
            <a:ext cx="3134700" cy="853267"/>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accent2"/>
                </a:solidFill>
              </a:rPr>
              <a:t>Pearson’s r</a:t>
            </a:r>
            <a:endParaRPr lang="en-US" sz="3200" dirty="0">
              <a:solidFill>
                <a:schemeClr val="accent2"/>
              </a:solidFill>
            </a:endParaRPr>
          </a:p>
        </p:txBody>
      </p:sp>
      <p:sp>
        <p:nvSpPr>
          <p:cNvPr id="7" name="Rectangle 6"/>
          <p:cNvSpPr/>
          <p:nvPr/>
        </p:nvSpPr>
        <p:spPr>
          <a:xfrm>
            <a:off x="3764181" y="2588700"/>
            <a:ext cx="2775455" cy="853267"/>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Linear, Scale Invariant</a:t>
            </a:r>
            <a:endParaRPr lang="en-US" dirty="0">
              <a:solidFill>
                <a:schemeClr val="accent2"/>
              </a:solidFill>
            </a:endParaRPr>
          </a:p>
        </p:txBody>
      </p:sp>
      <p:sp>
        <p:nvSpPr>
          <p:cNvPr id="8" name="Rectangle 7"/>
          <p:cNvSpPr/>
          <p:nvPr/>
        </p:nvSpPr>
        <p:spPr>
          <a:xfrm>
            <a:off x="399824" y="3637261"/>
            <a:ext cx="3134700" cy="853267"/>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accent2"/>
                </a:solidFill>
              </a:rPr>
              <a:t>Spearman’s rho</a:t>
            </a:r>
            <a:endParaRPr lang="en-US" sz="3200" dirty="0">
              <a:solidFill>
                <a:schemeClr val="accent2"/>
              </a:solidFill>
            </a:endParaRPr>
          </a:p>
        </p:txBody>
      </p:sp>
      <p:sp>
        <p:nvSpPr>
          <p:cNvPr id="9" name="Rectangle 8"/>
          <p:cNvSpPr/>
          <p:nvPr/>
        </p:nvSpPr>
        <p:spPr>
          <a:xfrm>
            <a:off x="3764181" y="3637261"/>
            <a:ext cx="2775455" cy="853267"/>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Non-Linear, Scale Invariant</a:t>
            </a:r>
            <a:endParaRPr lang="en-US" dirty="0">
              <a:solidFill>
                <a:schemeClr val="accent2"/>
              </a:solidFill>
            </a:endParaRPr>
          </a:p>
        </p:txBody>
      </p:sp>
      <p:sp>
        <p:nvSpPr>
          <p:cNvPr id="10" name="Rectangle 9"/>
          <p:cNvSpPr/>
          <p:nvPr/>
        </p:nvSpPr>
        <p:spPr>
          <a:xfrm>
            <a:off x="399824" y="4685824"/>
            <a:ext cx="3134700" cy="853267"/>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smtClean="0">
                <a:solidFill>
                  <a:schemeClr val="accent2"/>
                </a:solidFill>
              </a:rPr>
              <a:t>AUC</a:t>
            </a:r>
            <a:endParaRPr lang="en-US" sz="3200" dirty="0">
              <a:solidFill>
                <a:schemeClr val="accent2"/>
              </a:solidFill>
            </a:endParaRPr>
          </a:p>
        </p:txBody>
      </p:sp>
      <p:sp>
        <p:nvSpPr>
          <p:cNvPr id="11" name="Rectangle 10"/>
          <p:cNvSpPr/>
          <p:nvPr/>
        </p:nvSpPr>
        <p:spPr>
          <a:xfrm>
            <a:off x="3764181" y="4685824"/>
            <a:ext cx="2775455" cy="853267"/>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Binary, Scale Invariant</a:t>
            </a:r>
            <a:endParaRPr lang="en-US" dirty="0">
              <a:solidFill>
                <a:schemeClr val="accent2"/>
              </a:solidFill>
            </a:endParaRPr>
          </a:p>
        </p:txBody>
      </p:sp>
      <p:sp>
        <p:nvSpPr>
          <p:cNvPr id="12" name="Rectangle 11"/>
          <p:cNvSpPr/>
          <p:nvPr/>
        </p:nvSpPr>
        <p:spPr>
          <a:xfrm>
            <a:off x="6904446" y="1540137"/>
            <a:ext cx="2026746" cy="853267"/>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Perfectly scaled activity</a:t>
            </a:r>
            <a:endParaRPr lang="en-US" dirty="0">
              <a:solidFill>
                <a:schemeClr val="accent2"/>
              </a:solidFill>
            </a:endParaRPr>
          </a:p>
        </p:txBody>
      </p:sp>
      <p:sp>
        <p:nvSpPr>
          <p:cNvPr id="13" name="Rectangle 12"/>
          <p:cNvSpPr/>
          <p:nvPr/>
        </p:nvSpPr>
        <p:spPr>
          <a:xfrm>
            <a:off x="6904446" y="2588700"/>
            <a:ext cx="2026746" cy="853267"/>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Allows shift/stretch in activity</a:t>
            </a:r>
            <a:endParaRPr lang="en-US" dirty="0">
              <a:solidFill>
                <a:schemeClr val="accent2"/>
              </a:solidFill>
            </a:endParaRPr>
          </a:p>
        </p:txBody>
      </p:sp>
      <p:sp>
        <p:nvSpPr>
          <p:cNvPr id="14" name="Rectangle 13"/>
          <p:cNvSpPr/>
          <p:nvPr/>
        </p:nvSpPr>
        <p:spPr>
          <a:xfrm>
            <a:off x="6904446" y="3637261"/>
            <a:ext cx="2026746" cy="853267"/>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Ranked correctly according activity</a:t>
            </a:r>
            <a:endParaRPr lang="en-US" dirty="0">
              <a:solidFill>
                <a:schemeClr val="accent2"/>
              </a:solidFill>
            </a:endParaRPr>
          </a:p>
        </p:txBody>
      </p:sp>
      <p:sp>
        <p:nvSpPr>
          <p:cNvPr id="15" name="Rectangle 14"/>
          <p:cNvSpPr/>
          <p:nvPr/>
        </p:nvSpPr>
        <p:spPr>
          <a:xfrm>
            <a:off x="6904446" y="4685824"/>
            <a:ext cx="2026746" cy="853267"/>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2"/>
                </a:solidFill>
              </a:rPr>
              <a:t>Disease variants ranked higher/lower than neutral</a:t>
            </a:r>
            <a:endParaRPr lang="en-US" dirty="0">
              <a:solidFill>
                <a:schemeClr val="accent2"/>
              </a:solidFill>
            </a:endParaRPr>
          </a:p>
        </p:txBody>
      </p:sp>
    </p:spTree>
    <p:extLst>
      <p:ext uri="{BB962C8B-B14F-4D97-AF65-F5344CB8AC3E}">
        <p14:creationId xmlns:p14="http://schemas.microsoft.com/office/powerpoint/2010/main" val="14707417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900" decel="100000" fill="hold"/>
                                        <p:tgtEl>
                                          <p:spTgt spid="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900" decel="100000" fill="hold"/>
                                        <p:tgtEl>
                                          <p:spTgt spid="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900" decel="100000" fill="hold"/>
                                        <p:tgtEl>
                                          <p:spTgt spid="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900" decel="100000" fill="hold"/>
                                        <p:tgtEl>
                                          <p:spTgt spid="13"/>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anim calcmode="lin" valueType="num">
                                      <p:cBhvr>
                                        <p:cTn id="56" dur="1000" fill="hold"/>
                                        <p:tgtEl>
                                          <p:spTgt spid="8"/>
                                        </p:tgtEl>
                                        <p:attrNameLst>
                                          <p:attrName>ppt_x</p:attrName>
                                        </p:attrNameLst>
                                      </p:cBhvr>
                                      <p:tavLst>
                                        <p:tav tm="0">
                                          <p:val>
                                            <p:strVal val="#ppt_x"/>
                                          </p:val>
                                        </p:tav>
                                        <p:tav tm="100000">
                                          <p:val>
                                            <p:strVal val="#ppt_x"/>
                                          </p:val>
                                        </p:tav>
                                      </p:tavLst>
                                    </p:anim>
                                    <p:anim calcmode="lin" valueType="num">
                                      <p:cBhvr>
                                        <p:cTn id="57" dur="900" decel="100000" fill="hold"/>
                                        <p:tgtEl>
                                          <p:spTgt spid="8"/>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900" decel="100000" fill="hold"/>
                                        <p:tgtEl>
                                          <p:spTgt spid="9"/>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7" presetClass="entr" presetSubtype="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900" decel="100000" fill="hold"/>
                                        <p:tgtEl>
                                          <p:spTgt spid="10"/>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7" presetClass="entr" presetSubtype="0"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1000"/>
                                        <p:tgtEl>
                                          <p:spTgt spid="11"/>
                                        </p:tgtEl>
                                      </p:cBhvr>
                                    </p:animEffect>
                                    <p:anim calcmode="lin" valueType="num">
                                      <p:cBhvr>
                                        <p:cTn id="88" dur="1000" fill="hold"/>
                                        <p:tgtEl>
                                          <p:spTgt spid="11"/>
                                        </p:tgtEl>
                                        <p:attrNameLst>
                                          <p:attrName>ppt_x</p:attrName>
                                        </p:attrNameLst>
                                      </p:cBhvr>
                                      <p:tavLst>
                                        <p:tav tm="0">
                                          <p:val>
                                            <p:strVal val="#ppt_x"/>
                                          </p:val>
                                        </p:tav>
                                        <p:tav tm="100000">
                                          <p:val>
                                            <p:strVal val="#ppt_x"/>
                                          </p:val>
                                        </p:tav>
                                      </p:tavLst>
                                    </p:anim>
                                    <p:anim calcmode="lin" valueType="num">
                                      <p:cBhvr>
                                        <p:cTn id="89" dur="900" decel="100000" fill="hold"/>
                                        <p:tgtEl>
                                          <p:spTgt spid="11"/>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37" presetClass="entr" presetSubtype="0" fill="hold" grpId="0" nodeType="click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900" decel="100000" fill="hold"/>
                                        <p:tgtEl>
                                          <p:spTgt spid="15"/>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534" y="328924"/>
            <a:ext cx="8630103" cy="900485"/>
          </a:xfrm>
        </p:spPr>
        <p:txBody>
          <a:bodyPr/>
          <a:lstStyle/>
          <a:p>
            <a:r>
              <a:rPr lang="en-US" sz="2400" dirty="0" smtClean="0"/>
              <a:t>Evaluating an individual model on its own using different metrics is not very informative</a:t>
            </a:r>
            <a:endParaRPr lang="en-US" sz="2400" dirty="0"/>
          </a:p>
        </p:txBody>
      </p:sp>
      <p:pic>
        <p:nvPicPr>
          <p:cNvPr id="10" name="Content Placeholder 9" descr="JonesValues.eps"/>
          <p:cNvPicPr>
            <a:picLocks noGrp="1" noChangeAspect="1"/>
          </p:cNvPicPr>
          <p:nvPr>
            <p:ph sz="quarter" idx="15"/>
          </p:nvPr>
        </p:nvPicPr>
        <p:blipFill>
          <a:blip r:embed="rId2">
            <a:extLst>
              <a:ext uri="{28A0092B-C50C-407E-A947-70E740481C1C}">
                <a14:useLocalDpi xmlns:a14="http://schemas.microsoft.com/office/drawing/2010/main" val="0"/>
              </a:ext>
            </a:extLst>
          </a:blip>
          <a:srcRect l="-9823" r="-9823"/>
          <a:stretch>
            <a:fillRect/>
          </a:stretch>
        </p:blipFill>
        <p:spPr/>
      </p:pic>
    </p:spTree>
    <p:extLst>
      <p:ext uri="{BB962C8B-B14F-4D97-AF65-F5344CB8AC3E}">
        <p14:creationId xmlns:p14="http://schemas.microsoft.com/office/powerpoint/2010/main" val="348718953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Content Placeholder 31" descr="JonesRanking.eps"/>
          <p:cNvPicPr>
            <a:picLocks noGrp="1" noChangeAspect="1"/>
          </p:cNvPicPr>
          <p:nvPr>
            <p:ph sz="quarter" idx="15"/>
          </p:nvPr>
        </p:nvPicPr>
        <p:blipFill>
          <a:blip r:embed="rId2">
            <a:extLst>
              <a:ext uri="{28A0092B-C50C-407E-A947-70E740481C1C}">
                <a14:useLocalDpi xmlns:a14="http://schemas.microsoft.com/office/drawing/2010/main" val="0"/>
              </a:ext>
            </a:extLst>
          </a:blip>
          <a:srcRect l="-10954" r="-10954"/>
          <a:stretch>
            <a:fillRect/>
          </a:stretch>
        </p:blipFill>
        <p:spPr/>
      </p:pic>
      <p:sp>
        <p:nvSpPr>
          <p:cNvPr id="2" name="Title 1"/>
          <p:cNvSpPr>
            <a:spLocks noGrp="1"/>
          </p:cNvSpPr>
          <p:nvPr>
            <p:ph type="title"/>
          </p:nvPr>
        </p:nvSpPr>
        <p:spPr>
          <a:xfrm>
            <a:off x="345778" y="416741"/>
            <a:ext cx="8342204" cy="758627"/>
          </a:xfrm>
        </p:spPr>
        <p:txBody>
          <a:bodyPr/>
          <a:lstStyle/>
          <a:p>
            <a:r>
              <a:rPr lang="en-US" sz="2400" dirty="0" smtClean="0"/>
              <a:t>But comparing to other methods can illustrate important characteristics of the model</a:t>
            </a:r>
            <a:endParaRPr lang="en-US" sz="2400" dirty="0"/>
          </a:p>
        </p:txBody>
      </p:sp>
      <p:sp>
        <p:nvSpPr>
          <p:cNvPr id="7" name="TextBox 6"/>
          <p:cNvSpPr txBox="1"/>
          <p:nvPr/>
        </p:nvSpPr>
        <p:spPr>
          <a:xfrm>
            <a:off x="5395752" y="1803926"/>
            <a:ext cx="2940928" cy="1169551"/>
          </a:xfrm>
          <a:prstGeom prst="rect">
            <a:avLst/>
          </a:prstGeom>
          <a:solidFill>
            <a:schemeClr val="bg1"/>
          </a:solidFill>
        </p:spPr>
        <p:txBody>
          <a:bodyPr wrap="squar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b="1" i="0" u="none" strike="noStrike" kern="1200" spc="0" normalizeH="0" baseline="0" noProof="0" dirty="0" smtClean="0">
                <a:ln>
                  <a:noFill/>
                </a:ln>
                <a:solidFill>
                  <a:schemeClr val="accent2"/>
                </a:solidFill>
                <a:effectLst/>
                <a:uLnTx/>
                <a:uFillTx/>
                <a:latin typeface="Arial"/>
                <a:ea typeface="+mn-ea"/>
                <a:cs typeface="Arial"/>
              </a:rPr>
              <a:t>Drastic change in ranking between RMSD and Pearson</a:t>
            </a:r>
            <a:r>
              <a:rPr kumimoji="0" lang="en-US" sz="1400" b="1" i="0" u="none" strike="noStrike" kern="1200" spc="0" normalizeH="0" noProof="0" dirty="0" smtClean="0">
                <a:ln>
                  <a:noFill/>
                </a:ln>
                <a:solidFill>
                  <a:schemeClr val="accent2"/>
                </a:solidFill>
                <a:effectLst/>
                <a:uLnTx/>
                <a:uFillTx/>
                <a:latin typeface="Arial"/>
                <a:ea typeface="+mn-ea"/>
                <a:cs typeface="Arial"/>
              </a:rPr>
              <a:t> indicates a correlation with enzymatic activity, but improper scaling/a shift</a:t>
            </a:r>
            <a:endParaRPr kumimoji="0" lang="en-US" sz="1400" b="1" i="0" u="none" strike="noStrike" kern="1200" spc="0" normalizeH="0" baseline="0" noProof="0" dirty="0" smtClean="0">
              <a:ln>
                <a:noFill/>
              </a:ln>
              <a:solidFill>
                <a:schemeClr val="accent2"/>
              </a:solidFill>
              <a:effectLst/>
              <a:uLnTx/>
              <a:uFillTx/>
              <a:latin typeface="Arial"/>
              <a:ea typeface="+mn-ea"/>
              <a:cs typeface="Arial"/>
            </a:endParaRPr>
          </a:p>
        </p:txBody>
      </p:sp>
      <p:cxnSp>
        <p:nvCxnSpPr>
          <p:cNvPr id="9" name="Straight Arrow Connector 8"/>
          <p:cNvCxnSpPr>
            <a:stCxn id="7" idx="1"/>
          </p:cNvCxnSpPr>
          <p:nvPr/>
        </p:nvCxnSpPr>
        <p:spPr>
          <a:xfrm flipH="1" flipV="1">
            <a:off x="2986072" y="2173259"/>
            <a:ext cx="2409680" cy="215443"/>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7" idx="1"/>
          </p:cNvCxnSpPr>
          <p:nvPr/>
        </p:nvCxnSpPr>
        <p:spPr>
          <a:xfrm flipH="1">
            <a:off x="4026468" y="2388702"/>
            <a:ext cx="1369284" cy="1231973"/>
          </a:xfrm>
          <a:prstGeom prst="straightConnector1">
            <a:avLst/>
          </a:prstGeom>
          <a:ln w="28575" cmpd="sng">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rot="16200000">
            <a:off x="959772" y="3574506"/>
            <a:ext cx="1787669" cy="400110"/>
          </a:xfrm>
          <a:prstGeom prst="rect">
            <a:avLst/>
          </a:prstGeom>
          <a:solidFill>
            <a:schemeClr val="bg1"/>
          </a:solidFill>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2000" i="0" u="none" strike="noStrike" kern="1200" spc="0" normalizeH="0" baseline="0" noProof="0" dirty="0" smtClean="0">
                <a:ln>
                  <a:noFill/>
                </a:ln>
                <a:solidFill>
                  <a:srgbClr val="646464"/>
                </a:solidFill>
                <a:effectLst/>
                <a:uLnTx/>
                <a:uFillTx/>
                <a:latin typeface="Arial"/>
                <a:ea typeface="+mn-ea"/>
                <a:cs typeface="Arial"/>
              </a:rPr>
              <a:t>Relative Rank</a:t>
            </a:r>
          </a:p>
        </p:txBody>
      </p:sp>
    </p:spTree>
    <p:extLst>
      <p:ext uri="{BB962C8B-B14F-4D97-AF65-F5344CB8AC3E}">
        <p14:creationId xmlns:p14="http://schemas.microsoft.com/office/powerpoint/2010/main" val="25924591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801" y="416743"/>
            <a:ext cx="8652972" cy="691076"/>
          </a:xfrm>
        </p:spPr>
        <p:txBody>
          <a:bodyPr/>
          <a:lstStyle/>
          <a:p>
            <a:r>
              <a:rPr lang="en-US" dirty="0" smtClean="0"/>
              <a:t>This can be seen when comparing the distribution of scores generated by the model to observed activity values</a:t>
            </a:r>
            <a:endParaRPr lang="en-US" dirty="0"/>
          </a:p>
        </p:txBody>
      </p:sp>
      <p:pic>
        <p:nvPicPr>
          <p:cNvPr id="4" name="Content Placeholder 3" descr="Jones_1_Dist.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4561" t="5834" r="4417" b="5037"/>
          <a:stretch/>
        </p:blipFill>
        <p:spPr>
          <a:xfrm>
            <a:off x="1128969" y="1244285"/>
            <a:ext cx="6902100" cy="5079764"/>
          </a:xfrm>
        </p:spPr>
      </p:pic>
    </p:spTree>
    <p:extLst>
      <p:ext uri="{BB962C8B-B14F-4D97-AF65-F5344CB8AC3E}">
        <p14:creationId xmlns:p14="http://schemas.microsoft.com/office/powerpoint/2010/main" val="20867498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oxPlot2.eps"/>
          <p:cNvPicPr>
            <a:picLocks noChangeAspect="1"/>
          </p:cNvPicPr>
          <p:nvPr/>
        </p:nvPicPr>
        <p:blipFill rotWithShape="1">
          <a:blip r:embed="rId2">
            <a:extLst>
              <a:ext uri="{28A0092B-C50C-407E-A947-70E740481C1C}">
                <a14:useLocalDpi xmlns:a14="http://schemas.microsoft.com/office/drawing/2010/main" val="0"/>
              </a:ext>
            </a:extLst>
          </a:blip>
          <a:srcRect b="4117"/>
          <a:stretch/>
        </p:blipFill>
        <p:spPr>
          <a:xfrm>
            <a:off x="718434" y="1107819"/>
            <a:ext cx="8082385" cy="5395816"/>
          </a:xfrm>
          <a:prstGeom prst="rect">
            <a:avLst/>
          </a:prstGeom>
        </p:spPr>
      </p:pic>
      <p:sp>
        <p:nvSpPr>
          <p:cNvPr id="2" name="Title 1"/>
          <p:cNvSpPr>
            <a:spLocks noGrp="1"/>
          </p:cNvSpPr>
          <p:nvPr>
            <p:ph type="title"/>
          </p:nvPr>
        </p:nvSpPr>
        <p:spPr/>
        <p:txBody>
          <a:bodyPr/>
          <a:lstStyle/>
          <a:p>
            <a:r>
              <a:rPr lang="en-US" dirty="0" smtClean="0"/>
              <a:t>Many models had trouble producing the right distribution of scores</a:t>
            </a:r>
            <a:endParaRPr lang="en-US" dirty="0"/>
          </a:p>
        </p:txBody>
      </p:sp>
    </p:spTree>
    <p:extLst>
      <p:ext uri="{BB962C8B-B14F-4D97-AF65-F5344CB8AC3E}">
        <p14:creationId xmlns:p14="http://schemas.microsoft.com/office/powerpoint/2010/main" val="413967170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Generally though, ranking are relatively stable regardless of the metric used</a:t>
            </a:r>
            <a:endParaRPr lang="en-US" dirty="0"/>
          </a:p>
        </p:txBody>
      </p:sp>
      <p:graphicFrame>
        <p:nvGraphicFramePr>
          <p:cNvPr id="4" name="Content Placeholder 3"/>
          <p:cNvGraphicFramePr>
            <a:graphicFrameLocks noGrp="1"/>
          </p:cNvGraphicFramePr>
          <p:nvPr>
            <p:ph sz="quarter" idx="15"/>
            <p:extLst>
              <p:ext uri="{D42A27DB-BD31-4B8C-83A1-F6EECF244321}">
                <p14:modId xmlns:p14="http://schemas.microsoft.com/office/powerpoint/2010/main" val="1761254230"/>
              </p:ext>
            </p:extLst>
          </p:nvPr>
        </p:nvGraphicFramePr>
        <p:xfrm>
          <a:off x="588967" y="1368428"/>
          <a:ext cx="7959725" cy="498951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233337" y="2107558"/>
            <a:ext cx="179489" cy="17948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S</a:t>
            </a:r>
            <a:endParaRPr lang="en-US" sz="800" dirty="0"/>
          </a:p>
        </p:txBody>
      </p:sp>
      <p:sp>
        <p:nvSpPr>
          <p:cNvPr id="7" name="Rectangle 6"/>
          <p:cNvSpPr/>
          <p:nvPr/>
        </p:nvSpPr>
        <p:spPr>
          <a:xfrm>
            <a:off x="1415741" y="3887049"/>
            <a:ext cx="179489" cy="17948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S</a:t>
            </a:r>
            <a:endParaRPr lang="en-US" sz="800" dirty="0"/>
          </a:p>
        </p:txBody>
      </p:sp>
      <p:sp>
        <p:nvSpPr>
          <p:cNvPr id="8" name="Rectangle 7"/>
          <p:cNvSpPr/>
          <p:nvPr/>
        </p:nvSpPr>
        <p:spPr>
          <a:xfrm>
            <a:off x="885017" y="3008901"/>
            <a:ext cx="179489" cy="17948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S</a:t>
            </a:r>
            <a:endParaRPr lang="en-US" sz="800" dirty="0"/>
          </a:p>
        </p:txBody>
      </p:sp>
      <p:sp>
        <p:nvSpPr>
          <p:cNvPr id="9" name="Rectangle 8"/>
          <p:cNvSpPr/>
          <p:nvPr/>
        </p:nvSpPr>
        <p:spPr>
          <a:xfrm>
            <a:off x="1044173" y="3427710"/>
            <a:ext cx="179489" cy="17948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S</a:t>
            </a:r>
            <a:endParaRPr lang="en-US" sz="800" dirty="0"/>
          </a:p>
        </p:txBody>
      </p:sp>
      <p:sp>
        <p:nvSpPr>
          <p:cNvPr id="10" name="Rectangle 9"/>
          <p:cNvSpPr/>
          <p:nvPr/>
        </p:nvSpPr>
        <p:spPr>
          <a:xfrm>
            <a:off x="868521" y="4741968"/>
            <a:ext cx="179489" cy="179489"/>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t>S</a:t>
            </a:r>
            <a:endParaRPr lang="en-US" sz="800" dirty="0"/>
          </a:p>
        </p:txBody>
      </p:sp>
      <p:sp>
        <p:nvSpPr>
          <p:cNvPr id="11" name="Rectangle 10"/>
          <p:cNvSpPr/>
          <p:nvPr/>
        </p:nvSpPr>
        <p:spPr>
          <a:xfrm>
            <a:off x="230929" y="6216067"/>
            <a:ext cx="283744" cy="283744"/>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484668" y="6216069"/>
            <a:ext cx="2145452"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 NAGLU structure used</a:t>
            </a:r>
          </a:p>
        </p:txBody>
      </p:sp>
    </p:spTree>
    <p:extLst>
      <p:ext uri="{BB962C8B-B14F-4D97-AF65-F5344CB8AC3E}">
        <p14:creationId xmlns:p14="http://schemas.microsoft.com/office/powerpoint/2010/main" val="27941953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Although top performing models are independent in terms of predictions and evaluation scores*, they are </a:t>
            </a:r>
            <a:r>
              <a:rPr lang="en-US" dirty="0" smtClean="0"/>
              <a:t>significantly </a:t>
            </a:r>
            <a:r>
              <a:rPr lang="en-US" dirty="0"/>
              <a:t>correlated </a:t>
            </a:r>
            <a:r>
              <a:rPr lang="en-US" dirty="0" smtClean="0"/>
              <a:t>using Pearson’s r</a:t>
            </a:r>
            <a:endParaRPr lang="en-US" dirty="0"/>
          </a:p>
        </p:txBody>
      </p:sp>
      <p:sp>
        <p:nvSpPr>
          <p:cNvPr id="6" name="TextBox 5"/>
          <p:cNvSpPr txBox="1"/>
          <p:nvPr/>
        </p:nvSpPr>
        <p:spPr>
          <a:xfrm>
            <a:off x="372805" y="5460984"/>
            <a:ext cx="7961534"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Intensity represents absolute value of Pearson’s r given predicted </a:t>
            </a:r>
            <a:r>
              <a:rPr kumimoji="0" lang="en-US" sz="1400" i="0" u="none" strike="noStrike" kern="1200" spc="0" normalizeH="0" baseline="0" noProof="0" dirty="0" err="1" smtClean="0">
                <a:ln>
                  <a:noFill/>
                </a:ln>
                <a:solidFill>
                  <a:srgbClr val="646464"/>
                </a:solidFill>
                <a:effectLst/>
                <a:uLnTx/>
                <a:uFillTx/>
                <a:latin typeface="Arial"/>
                <a:ea typeface="+mn-ea"/>
                <a:cs typeface="Arial"/>
              </a:rPr>
              <a:t>fWT</a:t>
            </a:r>
            <a:r>
              <a:rPr kumimoji="0" lang="en-US" sz="1400" i="0" u="none" strike="noStrike" kern="1200" spc="0" normalizeH="0" baseline="0" noProof="0" dirty="0" smtClean="0">
                <a:ln>
                  <a:noFill/>
                </a:ln>
                <a:solidFill>
                  <a:srgbClr val="646464"/>
                </a:solidFill>
                <a:effectLst/>
                <a:uLnTx/>
                <a:uFillTx/>
                <a:latin typeface="Arial"/>
                <a:ea typeface="+mn-ea"/>
                <a:cs typeface="Arial"/>
              </a:rPr>
              <a:t> activity for NAGLU variants</a:t>
            </a:r>
          </a:p>
        </p:txBody>
      </p:sp>
      <p:sp>
        <p:nvSpPr>
          <p:cNvPr id="5" name="TextBox 4"/>
          <p:cNvSpPr txBox="1"/>
          <p:nvPr/>
        </p:nvSpPr>
        <p:spPr>
          <a:xfrm>
            <a:off x="174721" y="6195800"/>
            <a:ext cx="5074576" cy="307777"/>
          </a:xfrm>
          <a:prstGeom prst="rect">
            <a:avLst/>
          </a:prstGeom>
        </p:spPr>
        <p:txBody>
          <a:bodyPr wrap="none" rtlCol="0">
            <a:spAutoFit/>
          </a:bodyPr>
          <a:lstStyle/>
          <a:p>
            <a:pPr eaLnBrk="1" fontAlgn="auto" hangingPunct="1">
              <a:spcBef>
                <a:spcPct val="20000"/>
              </a:spcBef>
              <a:spcAft>
                <a:spcPts val="0"/>
              </a:spcAft>
            </a:pPr>
            <a:r>
              <a:rPr lang="en-US" sz="1400" dirty="0">
                <a:solidFill>
                  <a:srgbClr val="646464"/>
                </a:solidFill>
                <a:latin typeface="Arial"/>
                <a:cs typeface="Arial"/>
              </a:rPr>
              <a:t>*</a:t>
            </a:r>
            <a:r>
              <a:rPr lang="en-US" sz="1400" dirty="0" smtClean="0">
                <a:solidFill>
                  <a:srgbClr val="646464"/>
                </a:solidFill>
                <a:latin typeface="Arial"/>
                <a:cs typeface="Arial"/>
              </a:rPr>
              <a:t>Using </a:t>
            </a:r>
            <a:r>
              <a:rPr lang="en-US" sz="1400" dirty="0">
                <a:solidFill>
                  <a:srgbClr val="646464"/>
                </a:solidFill>
                <a:latin typeface="Arial"/>
                <a:cs typeface="Arial"/>
              </a:rPr>
              <a:t>a </a:t>
            </a:r>
            <a:r>
              <a:rPr lang="en-US" sz="1400" dirty="0" smtClean="0">
                <a:solidFill>
                  <a:srgbClr val="646464"/>
                </a:solidFill>
                <a:latin typeface="Arial"/>
                <a:cs typeface="Arial"/>
              </a:rPr>
              <a:t>paired two-tailed  </a:t>
            </a:r>
            <a:r>
              <a:rPr lang="en-US" sz="1400" dirty="0">
                <a:solidFill>
                  <a:srgbClr val="646464"/>
                </a:solidFill>
                <a:latin typeface="Arial"/>
                <a:cs typeface="Arial"/>
              </a:rPr>
              <a:t>t-test, at the 5</a:t>
            </a:r>
            <a:r>
              <a:rPr lang="en-US" sz="1400" dirty="0" smtClean="0">
                <a:solidFill>
                  <a:srgbClr val="646464"/>
                </a:solidFill>
                <a:latin typeface="Arial"/>
                <a:cs typeface="Arial"/>
              </a:rPr>
              <a:t>% </a:t>
            </a:r>
            <a:r>
              <a:rPr lang="en-US" sz="1400" dirty="0">
                <a:solidFill>
                  <a:srgbClr val="646464"/>
                </a:solidFill>
                <a:latin typeface="Arial"/>
                <a:cs typeface="Arial"/>
              </a:rPr>
              <a:t>significance </a:t>
            </a:r>
            <a:r>
              <a:rPr lang="en-US" sz="1400" dirty="0" smtClean="0">
                <a:solidFill>
                  <a:srgbClr val="646464"/>
                </a:solidFill>
                <a:latin typeface="Arial"/>
                <a:cs typeface="Arial"/>
              </a:rPr>
              <a:t>level</a:t>
            </a:r>
            <a:endParaRPr lang="en-US" sz="1400" dirty="0">
              <a:solidFill>
                <a:srgbClr val="646464"/>
              </a:solidFill>
              <a:latin typeface="Arial"/>
              <a:cs typeface="Arial"/>
            </a:endParaRPr>
          </a:p>
        </p:txBody>
      </p:sp>
      <p:pic>
        <p:nvPicPr>
          <p:cNvPr id="4" name="Picture 3" descr="All_Pearson_Corr.eps"/>
          <p:cNvPicPr>
            <a:picLocks noChangeAspect="1"/>
          </p:cNvPicPr>
          <p:nvPr/>
        </p:nvPicPr>
        <p:blipFill rotWithShape="1">
          <a:blip r:embed="rId2">
            <a:extLst>
              <a:ext uri="{28A0092B-C50C-407E-A947-70E740481C1C}">
                <a14:useLocalDpi xmlns:a14="http://schemas.microsoft.com/office/drawing/2010/main" val="0"/>
              </a:ext>
            </a:extLst>
          </a:blip>
          <a:srcRect t="4689" r="13013" b="8633"/>
          <a:stretch/>
        </p:blipFill>
        <p:spPr>
          <a:xfrm>
            <a:off x="-38487" y="1870969"/>
            <a:ext cx="4900747" cy="3461737"/>
          </a:xfrm>
          <a:prstGeom prst="rect">
            <a:avLst/>
          </a:prstGeom>
        </p:spPr>
      </p:pic>
      <p:pic>
        <p:nvPicPr>
          <p:cNvPr id="7" name="Picture 6" descr="Top_Methods_Corr.eps"/>
          <p:cNvPicPr>
            <a:picLocks noChangeAspect="1"/>
          </p:cNvPicPr>
          <p:nvPr/>
        </p:nvPicPr>
        <p:blipFill rotWithShape="1">
          <a:blip r:embed="rId3">
            <a:extLst>
              <a:ext uri="{28A0092B-C50C-407E-A947-70E740481C1C}">
                <a14:useLocalDpi xmlns:a14="http://schemas.microsoft.com/office/drawing/2010/main" val="0"/>
              </a:ext>
            </a:extLst>
          </a:blip>
          <a:srcRect l="6594" t="4136" r="14696" b="5477"/>
          <a:stretch/>
        </p:blipFill>
        <p:spPr>
          <a:xfrm>
            <a:off x="4437467" y="1808791"/>
            <a:ext cx="4493729" cy="3652193"/>
          </a:xfrm>
          <a:prstGeom prst="rect">
            <a:avLst/>
          </a:prstGeom>
        </p:spPr>
      </p:pic>
    </p:spTree>
    <p:extLst>
      <p:ext uri="{BB962C8B-B14F-4D97-AF65-F5344CB8AC3E}">
        <p14:creationId xmlns:p14="http://schemas.microsoft.com/office/powerpoint/2010/main" val="25830965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this correlation due to the fact they are predicting enzymatic activity well, or have the same biases</a:t>
            </a:r>
            <a:endParaRPr lang="en-US" dirty="0"/>
          </a:p>
        </p:txBody>
      </p:sp>
      <p:pic>
        <p:nvPicPr>
          <p:cNvPr id="5" name="Picture 4" descr="Pearson_Dyno.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302" y="1339230"/>
            <a:ext cx="4307121" cy="2636185"/>
          </a:xfrm>
          <a:prstGeom prst="rect">
            <a:avLst/>
          </a:prstGeom>
        </p:spPr>
      </p:pic>
      <p:pic>
        <p:nvPicPr>
          <p:cNvPr id="6" name="Picture 5" descr="SpearmanDyn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8423" y="1339230"/>
            <a:ext cx="4307121" cy="2636185"/>
          </a:xfrm>
          <a:prstGeom prst="rect">
            <a:avLst/>
          </a:prstGeom>
        </p:spPr>
      </p:pic>
      <p:pic>
        <p:nvPicPr>
          <p:cNvPr id="7" name="Picture 6" descr="AUC.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689" y="3975414"/>
            <a:ext cx="4307121" cy="2636185"/>
          </a:xfrm>
          <a:prstGeom prst="rect">
            <a:avLst/>
          </a:prstGeom>
        </p:spPr>
      </p:pic>
      <p:pic>
        <p:nvPicPr>
          <p:cNvPr id="8" name="Picture 7" descr="ROC_Select.ep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8610" y="3975414"/>
            <a:ext cx="3210515" cy="2407887"/>
          </a:xfrm>
          <a:prstGeom prst="rect">
            <a:avLst/>
          </a:prstGeom>
        </p:spPr>
      </p:pic>
    </p:spTree>
    <p:extLst>
      <p:ext uri="{BB962C8B-B14F-4D97-AF65-F5344CB8AC3E}">
        <p14:creationId xmlns:p14="http://schemas.microsoft.com/office/powerpoint/2010/main" val="41006653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Sometimes, it’s useful to just look at the scatter-plot</a:t>
            </a:r>
            <a:endParaRPr lang="en-US" dirty="0"/>
          </a:p>
        </p:txBody>
      </p:sp>
      <p:pic>
        <p:nvPicPr>
          <p:cNvPr id="4" name="Content Placeholder 3" descr="Mooney-2.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2290" t="41620" r="7996"/>
          <a:stretch/>
        </p:blipFill>
        <p:spPr>
          <a:xfrm>
            <a:off x="1486282" y="1107821"/>
            <a:ext cx="6228865" cy="5245487"/>
          </a:xfrm>
        </p:spPr>
      </p:pic>
    </p:spTree>
    <p:extLst>
      <p:ext uri="{BB962C8B-B14F-4D97-AF65-F5344CB8AC3E}">
        <p14:creationId xmlns:p14="http://schemas.microsoft.com/office/powerpoint/2010/main" val="194173630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108" y="268134"/>
            <a:ext cx="8558391" cy="691076"/>
          </a:xfrm>
        </p:spPr>
        <p:txBody>
          <a:bodyPr/>
          <a:lstStyle/>
          <a:p>
            <a:r>
              <a:rPr lang="en-US" dirty="0" smtClean="0"/>
              <a:t>While there is always room for improvement, submitted models do show advances when compared to off the shelf methods</a:t>
            </a:r>
            <a:endParaRPr lang="en-US" dirty="0"/>
          </a:p>
        </p:txBody>
      </p:sp>
      <p:pic>
        <p:nvPicPr>
          <p:cNvPr id="4" name="Content Placeholder 3" descr="BestVSOutOfBoxSpearman.eps"/>
          <p:cNvPicPr>
            <a:picLocks noGrp="1" noChangeAspect="1"/>
          </p:cNvPicPr>
          <p:nvPr>
            <p:ph sz="quarter" idx="15"/>
          </p:nvPr>
        </p:nvPicPr>
        <p:blipFill>
          <a:blip r:embed="rId2">
            <a:extLst>
              <a:ext uri="{28A0092B-C50C-407E-A947-70E740481C1C}">
                <a14:useLocalDpi xmlns:a14="http://schemas.microsoft.com/office/drawing/2010/main" val="0"/>
              </a:ext>
            </a:extLst>
          </a:blip>
          <a:srcRect t="4254" b="4254"/>
          <a:stretch>
            <a:fillRect/>
          </a:stretch>
        </p:blipFill>
        <p:spPr/>
      </p:pic>
    </p:spTree>
    <p:extLst>
      <p:ext uri="{BB962C8B-B14F-4D97-AF65-F5344CB8AC3E}">
        <p14:creationId xmlns:p14="http://schemas.microsoft.com/office/powerpoint/2010/main" val="238330282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can take experimental variation into account when evaluating predictions</a:t>
            </a:r>
            <a:endParaRPr lang="en-US" dirty="0"/>
          </a:p>
        </p:txBody>
      </p:sp>
      <p:pic>
        <p:nvPicPr>
          <p:cNvPr id="5" name="Picture 4" descr="Error_Bars_Single_Plo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02870"/>
            <a:ext cx="9144000" cy="1587652"/>
          </a:xfrm>
          <a:prstGeom prst="rect">
            <a:avLst/>
          </a:prstGeom>
        </p:spPr>
      </p:pic>
      <p:pic>
        <p:nvPicPr>
          <p:cNvPr id="6" name="Picture 5" descr="CAGI-4 (dragge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408" y="4003605"/>
            <a:ext cx="2595718" cy="891659"/>
          </a:xfrm>
          <a:prstGeom prst="rect">
            <a:avLst/>
          </a:prstGeom>
        </p:spPr>
      </p:pic>
      <p:pic>
        <p:nvPicPr>
          <p:cNvPr id="7" name="Picture 6" descr="CAGI-4 (dragged).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1354" y="4390743"/>
            <a:ext cx="5331400" cy="1003820"/>
          </a:xfrm>
          <a:prstGeom prst="rect">
            <a:avLst/>
          </a:prstGeom>
        </p:spPr>
      </p:pic>
      <p:sp>
        <p:nvSpPr>
          <p:cNvPr id="8" name="TextBox 7"/>
          <p:cNvSpPr txBox="1"/>
          <p:nvPr/>
        </p:nvSpPr>
        <p:spPr>
          <a:xfrm>
            <a:off x="397211" y="5628555"/>
            <a:ext cx="3458977" cy="954107"/>
          </a:xfrm>
          <a:prstGeom prst="rect">
            <a:avLst/>
          </a:prstGeom>
        </p:spPr>
        <p:txBody>
          <a:bodyPr wrap="squar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Variants are assigned</a:t>
            </a:r>
            <a:r>
              <a:rPr kumimoji="0" lang="en-US" sz="1400" i="0" u="none" strike="noStrike" kern="1200" spc="0" normalizeH="0" noProof="0" dirty="0" smtClean="0">
                <a:ln>
                  <a:noFill/>
                </a:ln>
                <a:solidFill>
                  <a:srgbClr val="646464"/>
                </a:solidFill>
                <a:effectLst/>
                <a:uLnTx/>
                <a:uFillTx/>
                <a:latin typeface="Arial"/>
                <a:ea typeface="+mn-ea"/>
                <a:cs typeface="Arial"/>
              </a:rPr>
              <a:t> weights that are inversely proportional to the standard deviation of coefficient of variation in their observed activity.</a:t>
            </a:r>
            <a:endParaRPr kumimoji="0" lang="en-US" sz="1400" i="0" u="none" strike="noStrike" kern="1200" spc="0" normalizeH="0" baseline="0" noProof="0" dirty="0" smtClean="0">
              <a:ln>
                <a:noFill/>
              </a:ln>
              <a:solidFill>
                <a:srgbClr val="646464"/>
              </a:solidFill>
              <a:effectLst/>
              <a:uLnTx/>
              <a:uFillTx/>
              <a:latin typeface="Arial"/>
              <a:ea typeface="+mn-ea"/>
              <a:cs typeface="Arial"/>
            </a:endParaRPr>
          </a:p>
        </p:txBody>
      </p:sp>
      <p:sp>
        <p:nvSpPr>
          <p:cNvPr id="9" name="TextBox 8"/>
          <p:cNvSpPr txBox="1"/>
          <p:nvPr/>
        </p:nvSpPr>
        <p:spPr>
          <a:xfrm>
            <a:off x="372805" y="3580143"/>
            <a:ext cx="3483383" cy="369332"/>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b="1" i="0" u="none" strike="noStrike" kern="1200" spc="0" normalizeH="0" baseline="0" noProof="0" dirty="0" smtClean="0">
                <a:ln>
                  <a:noFill/>
                </a:ln>
                <a:solidFill>
                  <a:schemeClr val="accent3">
                    <a:lumMod val="50000"/>
                  </a:schemeClr>
                </a:solidFill>
                <a:effectLst/>
                <a:uLnTx/>
                <a:uFillTx/>
                <a:latin typeface="Arial"/>
                <a:ea typeface="+mn-ea"/>
                <a:cs typeface="Arial"/>
              </a:rPr>
              <a:t>High Variance = Lower Weight</a:t>
            </a:r>
          </a:p>
        </p:txBody>
      </p:sp>
      <p:sp>
        <p:nvSpPr>
          <p:cNvPr id="10" name="TextBox 9"/>
          <p:cNvSpPr txBox="1"/>
          <p:nvPr/>
        </p:nvSpPr>
        <p:spPr>
          <a:xfrm>
            <a:off x="4867967" y="5659483"/>
            <a:ext cx="3458977" cy="523220"/>
          </a:xfrm>
          <a:prstGeom prst="rect">
            <a:avLst/>
          </a:prstGeom>
        </p:spPr>
        <p:txBody>
          <a:bodyPr wrap="squar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lang="en-US" sz="1400" dirty="0" smtClean="0">
                <a:solidFill>
                  <a:srgbClr val="646464"/>
                </a:solidFill>
                <a:latin typeface="Arial"/>
                <a:ea typeface="+mn-ea"/>
                <a:cs typeface="Arial"/>
              </a:rPr>
              <a:t>Pearson’s </a:t>
            </a:r>
            <a:r>
              <a:rPr lang="en-US" sz="1400" b="1" dirty="0" smtClean="0">
                <a:solidFill>
                  <a:srgbClr val="00284E"/>
                </a:solidFill>
                <a:latin typeface="Arial"/>
                <a:ea typeface="+mn-ea"/>
                <a:cs typeface="Arial"/>
              </a:rPr>
              <a:t>r</a:t>
            </a:r>
            <a:r>
              <a:rPr lang="en-US" sz="1400" dirty="0" smtClean="0">
                <a:solidFill>
                  <a:srgbClr val="646464"/>
                </a:solidFill>
                <a:latin typeface="Arial"/>
                <a:ea typeface="+mn-ea"/>
                <a:cs typeface="Arial"/>
              </a:rPr>
              <a:t> was then calculated by taking into account the weight of each variant</a:t>
            </a:r>
            <a:endParaRPr kumimoji="0" lang="en-US" sz="1400" i="0" u="none" strike="noStrike" kern="1200" spc="0" normalizeH="0" baseline="0" noProof="0" dirty="0" smtClean="0">
              <a:ln>
                <a:noFill/>
              </a:ln>
              <a:solidFill>
                <a:srgbClr val="646464"/>
              </a:solidFill>
              <a:effectLst/>
              <a:uLnTx/>
              <a:uFillTx/>
              <a:latin typeface="Arial"/>
              <a:ea typeface="+mn-ea"/>
              <a:cs typeface="Arial"/>
            </a:endParaRPr>
          </a:p>
        </p:txBody>
      </p:sp>
      <p:pic>
        <p:nvPicPr>
          <p:cNvPr id="11" name="Picture 10" descr="CAGI-4 (dragge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04" y="4895264"/>
            <a:ext cx="2378722" cy="733291"/>
          </a:xfrm>
          <a:prstGeom prst="rect">
            <a:avLst/>
          </a:prstGeom>
        </p:spPr>
      </p:pic>
    </p:spTree>
    <p:extLst>
      <p:ext uri="{BB962C8B-B14F-4D97-AF65-F5344CB8AC3E}">
        <p14:creationId xmlns:p14="http://schemas.microsoft.com/office/powerpoint/2010/main" val="164722802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CV causes a bigger shift in coefficients than standard deviation </a:t>
            </a:r>
            <a:endParaRPr lang="en-US" dirty="0"/>
          </a:p>
        </p:txBody>
      </p:sp>
      <p:graphicFrame>
        <p:nvGraphicFramePr>
          <p:cNvPr id="6" name="Content Placeholder 5"/>
          <p:cNvGraphicFramePr>
            <a:graphicFrameLocks noGrp="1"/>
          </p:cNvGraphicFramePr>
          <p:nvPr>
            <p:ph sz="quarter" idx="15"/>
            <p:extLst>
              <p:ext uri="{D42A27DB-BD31-4B8C-83A1-F6EECF244321}">
                <p14:modId xmlns:p14="http://schemas.microsoft.com/office/powerpoint/2010/main" val="1999583749"/>
              </p:ext>
            </p:extLst>
          </p:nvPr>
        </p:nvGraphicFramePr>
        <p:xfrm>
          <a:off x="588967" y="1368428"/>
          <a:ext cx="7959725" cy="49895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751215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also useful to consider which variants are easy or hard for models to predict their enzymatic activity</a:t>
            </a:r>
            <a:endParaRPr lang="en-US" dirty="0"/>
          </a:p>
        </p:txBody>
      </p:sp>
      <p:graphicFrame>
        <p:nvGraphicFramePr>
          <p:cNvPr id="8" name="Content Placeholder 7"/>
          <p:cNvGraphicFramePr>
            <a:graphicFrameLocks noGrp="1"/>
          </p:cNvGraphicFramePr>
          <p:nvPr>
            <p:ph sz="quarter" idx="15"/>
            <p:extLst>
              <p:ext uri="{D42A27DB-BD31-4B8C-83A1-F6EECF244321}">
                <p14:modId xmlns:p14="http://schemas.microsoft.com/office/powerpoint/2010/main" val="2760998370"/>
              </p:ext>
            </p:extLst>
          </p:nvPr>
        </p:nvGraphicFramePr>
        <p:xfrm>
          <a:off x="283000" y="2316404"/>
          <a:ext cx="4066092" cy="3522281"/>
        </p:xfrm>
        <a:graphic>
          <a:graphicData uri="http://schemas.openxmlformats.org/drawingml/2006/table">
            <a:tbl>
              <a:tblPr firstRow="1" firstCol="1" bandCol="1">
                <a:tableStyleId>{616DA210-FB5B-4158-B5E0-FEB733F419BA}</a:tableStyleId>
              </a:tblPr>
              <a:tblGrid>
                <a:gridCol w="1039164"/>
                <a:gridCol w="825420"/>
                <a:gridCol w="1032561"/>
                <a:gridCol w="1168947"/>
              </a:tblGrid>
              <a:tr h="632351">
                <a:tc>
                  <a:txBody>
                    <a:bodyPr/>
                    <a:lstStyle/>
                    <a:p>
                      <a:pPr algn="ctr" fontAlgn="b"/>
                      <a:r>
                        <a:rPr lang="en-US" sz="1400" u="none" strike="noStrike" dirty="0">
                          <a:effectLst/>
                        </a:rPr>
                        <a:t>ID</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err="1" smtClean="0">
                          <a:effectLst/>
                        </a:rPr>
                        <a:t>fWT</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err="1">
                          <a:effectLst/>
                        </a:rPr>
                        <a:t>Avg</a:t>
                      </a:r>
                      <a:r>
                        <a:rPr lang="en-US" sz="1400" u="none" strike="noStrike" dirty="0">
                          <a:effectLst/>
                        </a:rPr>
                        <a:t> RMSD (Top 5)</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smtClean="0">
                          <a:effectLst/>
                        </a:rPr>
                        <a:t>Rank</a:t>
                      </a:r>
                    </a:p>
                    <a:p>
                      <a:pPr algn="ctr" fontAlgn="b"/>
                      <a:r>
                        <a:rPr lang="en-US" sz="1400" u="none" strike="noStrike" dirty="0" smtClean="0">
                          <a:effectLst/>
                        </a:rPr>
                        <a:t>(All Methods)</a:t>
                      </a:r>
                      <a:endParaRPr lang="en-US" sz="1400" b="0" i="0" u="none" strike="noStrike" dirty="0">
                        <a:solidFill>
                          <a:srgbClr val="000000"/>
                        </a:solidFill>
                        <a:effectLst/>
                        <a:latin typeface="Calibri"/>
                      </a:endParaRPr>
                    </a:p>
                  </a:txBody>
                  <a:tcPr marL="14307" marR="14307" marT="14307" marB="0" anchor="ctr"/>
                </a:tc>
              </a:tr>
              <a:tr h="288993">
                <a:tc>
                  <a:txBody>
                    <a:bodyPr/>
                    <a:lstStyle/>
                    <a:p>
                      <a:pPr algn="l" fontAlgn="b"/>
                      <a:r>
                        <a:rPr lang="en-US" sz="1800" u="none" strike="noStrike" dirty="0">
                          <a:solidFill>
                            <a:schemeClr val="tx2">
                              <a:lumMod val="75000"/>
                            </a:schemeClr>
                          </a:solidFill>
                          <a:effectLst/>
                        </a:rPr>
                        <a:t>W649S</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dirty="0">
                          <a:effectLst/>
                        </a:rPr>
                        <a:t>0.03</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dirty="0">
                          <a:effectLst/>
                        </a:rPr>
                        <a:t>0.03</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a:effectLst/>
                        </a:rPr>
                        <a:t>163</a:t>
                      </a:r>
                      <a:endParaRPr lang="en-US" sz="1800" b="0" i="0" u="none" strike="noStrike">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G399V</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0.05</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0.04</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a:effectLst/>
                        </a:rPr>
                        <a:t>121</a:t>
                      </a:r>
                      <a:endParaRPr lang="en-US" sz="1800" b="0" i="0" u="none" strike="noStrike">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Y455S</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0.03</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0.04</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a:effectLst/>
                        </a:rPr>
                        <a:t>156</a:t>
                      </a:r>
                      <a:endParaRPr lang="en-US" sz="1800" b="0" i="0" u="none" strike="noStrike">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L281P</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0.06</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0.05</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dirty="0">
                          <a:effectLst/>
                        </a:rPr>
                        <a:t>130</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F354S</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0.07</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0.05</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dirty="0">
                          <a:effectLst/>
                        </a:rPr>
                        <a:t>120</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D559H</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0.07</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a:effectLst/>
                        </a:rPr>
                        <a:t>0.05</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151</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S456F</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0.23</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a:effectLst/>
                        </a:rPr>
                        <a:t>0.05</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62</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W404C</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a:effectLst/>
                        </a:rPr>
                        <a:t>0.02</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a:effectLst/>
                        </a:rPr>
                        <a:t>0.06</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162</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a:solidFill>
                            <a:schemeClr val="tx2">
                              <a:lumMod val="75000"/>
                            </a:schemeClr>
                          </a:solidFill>
                          <a:effectLst/>
                        </a:rPr>
                        <a:t>W361S</a:t>
                      </a:r>
                      <a:endParaRPr lang="en-US" sz="1800" b="0" i="0" u="none" strike="noStrike">
                        <a:solidFill>
                          <a:schemeClr val="tx2">
                            <a:lumMod val="75000"/>
                          </a:schemeClr>
                        </a:solidFill>
                        <a:effectLst/>
                        <a:latin typeface="Calibri"/>
                      </a:endParaRPr>
                    </a:p>
                  </a:txBody>
                  <a:tcPr marL="14307" marR="14307" marT="14307" marB="0" anchor="b"/>
                </a:tc>
                <a:tc>
                  <a:txBody>
                    <a:bodyPr/>
                    <a:lstStyle/>
                    <a:p>
                      <a:pPr algn="r" fontAlgn="b"/>
                      <a:r>
                        <a:rPr lang="en-US" sz="1800" u="none" strike="noStrike" dirty="0">
                          <a:effectLst/>
                        </a:rPr>
                        <a:t>0.07</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a:effectLst/>
                        </a:rPr>
                        <a:t>0.06</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150</a:t>
                      </a:r>
                      <a:endParaRPr lang="en-US" sz="1800" b="0" i="0" u="none" strike="noStrike" dirty="0">
                        <a:solidFill>
                          <a:srgbClr val="000000"/>
                        </a:solidFill>
                        <a:effectLst/>
                        <a:latin typeface="Calibri"/>
                      </a:endParaRPr>
                    </a:p>
                  </a:txBody>
                  <a:tcPr marL="14307" marR="14307" marT="14307" marB="0" anchor="b"/>
                </a:tc>
              </a:tr>
              <a:tr h="288993">
                <a:tc>
                  <a:txBody>
                    <a:bodyPr/>
                    <a:lstStyle/>
                    <a:p>
                      <a:pPr algn="l" fontAlgn="b"/>
                      <a:r>
                        <a:rPr lang="en-US" sz="1800" u="none" strike="noStrike" dirty="0">
                          <a:solidFill>
                            <a:schemeClr val="tx2">
                              <a:lumMod val="75000"/>
                            </a:schemeClr>
                          </a:solidFill>
                          <a:effectLst/>
                        </a:rPr>
                        <a:t>Y131S</a:t>
                      </a:r>
                      <a:endParaRPr lang="en-US" sz="1800" b="0" i="0" u="none" strike="noStrike" dirty="0">
                        <a:solidFill>
                          <a:schemeClr val="tx2">
                            <a:lumMod val="75000"/>
                          </a:schemeClr>
                        </a:solidFill>
                        <a:effectLst/>
                        <a:latin typeface="Calibri"/>
                      </a:endParaRPr>
                    </a:p>
                  </a:txBody>
                  <a:tcPr marL="14307" marR="14307" marT="14307" marB="0" anchor="b"/>
                </a:tc>
                <a:tc>
                  <a:txBody>
                    <a:bodyPr/>
                    <a:lstStyle/>
                    <a:p>
                      <a:pPr algn="r" fontAlgn="b"/>
                      <a:r>
                        <a:rPr lang="en-US" sz="1800" u="none" strike="noStrike" dirty="0">
                          <a:effectLst/>
                        </a:rPr>
                        <a:t>0.04</a:t>
                      </a:r>
                      <a:endParaRPr lang="en-US" sz="1800" b="0" i="0" u="none" strike="noStrike" dirty="0">
                        <a:solidFill>
                          <a:srgbClr val="000000"/>
                        </a:solidFill>
                        <a:effectLst/>
                        <a:latin typeface="Calibri"/>
                      </a:endParaRPr>
                    </a:p>
                  </a:txBody>
                  <a:tcPr marL="14307" marR="14307" marT="14307" marB="0" anchor="b"/>
                </a:tc>
                <a:tc>
                  <a:txBody>
                    <a:bodyPr/>
                    <a:lstStyle/>
                    <a:p>
                      <a:pPr algn="r" fontAlgn="b"/>
                      <a:r>
                        <a:rPr lang="en-US" sz="1800" u="none" strike="noStrike">
                          <a:effectLst/>
                        </a:rPr>
                        <a:t>0.06</a:t>
                      </a:r>
                      <a:endParaRPr lang="en-US" sz="1800" b="0" i="0" u="none" strike="noStrike">
                        <a:solidFill>
                          <a:srgbClr val="000000"/>
                        </a:solidFill>
                        <a:effectLst/>
                        <a:latin typeface="Calibri"/>
                      </a:endParaRPr>
                    </a:p>
                  </a:txBody>
                  <a:tcPr marL="14307" marR="14307" marT="14307" marB="0" anchor="b"/>
                </a:tc>
                <a:tc>
                  <a:txBody>
                    <a:bodyPr/>
                    <a:lstStyle/>
                    <a:p>
                      <a:pPr algn="r" fontAlgn="b"/>
                      <a:r>
                        <a:rPr lang="en-US" sz="1800" u="none" strike="noStrike" dirty="0">
                          <a:effectLst/>
                        </a:rPr>
                        <a:t>152</a:t>
                      </a:r>
                      <a:endParaRPr lang="en-US" sz="1800" b="0" i="0" u="none" strike="noStrike" dirty="0">
                        <a:solidFill>
                          <a:srgbClr val="000000"/>
                        </a:solidFill>
                        <a:effectLst/>
                        <a:latin typeface="Calibri"/>
                      </a:endParaRPr>
                    </a:p>
                  </a:txBody>
                  <a:tcPr marL="14307" marR="14307" marT="14307" marB="0" anchor="b"/>
                </a:tc>
              </a:tr>
            </a:tbl>
          </a:graphicData>
        </a:graphic>
      </p:graphicFrame>
      <p:sp>
        <p:nvSpPr>
          <p:cNvPr id="10" name="TextBox 9"/>
          <p:cNvSpPr txBox="1"/>
          <p:nvPr/>
        </p:nvSpPr>
        <p:spPr>
          <a:xfrm>
            <a:off x="1858229" y="1699295"/>
            <a:ext cx="915635" cy="461665"/>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2400" b="1" i="0" u="none" strike="noStrike" kern="1200" spc="0" normalizeH="0" baseline="0" noProof="0" dirty="0" smtClean="0">
                <a:ln>
                  <a:noFill/>
                </a:ln>
                <a:solidFill>
                  <a:schemeClr val="tx2">
                    <a:lumMod val="50000"/>
                  </a:schemeClr>
                </a:solidFill>
                <a:effectLst/>
                <a:uLnTx/>
                <a:uFillTx/>
                <a:latin typeface="Arial"/>
                <a:ea typeface="+mn-ea"/>
                <a:cs typeface="Arial"/>
              </a:rPr>
              <a:t>Easy</a:t>
            </a:r>
          </a:p>
        </p:txBody>
      </p:sp>
      <p:sp>
        <p:nvSpPr>
          <p:cNvPr id="11" name="TextBox 10"/>
          <p:cNvSpPr txBox="1"/>
          <p:nvPr/>
        </p:nvSpPr>
        <p:spPr>
          <a:xfrm>
            <a:off x="6403893" y="1699295"/>
            <a:ext cx="885880" cy="461665"/>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2400" b="1" i="0" u="none" strike="noStrike" kern="1200" spc="0" normalizeH="0" baseline="0" noProof="0" dirty="0" smtClean="0">
                <a:ln>
                  <a:noFill/>
                </a:ln>
                <a:solidFill>
                  <a:schemeClr val="tx2">
                    <a:lumMod val="50000"/>
                  </a:schemeClr>
                </a:solidFill>
                <a:effectLst/>
                <a:uLnTx/>
                <a:uFillTx/>
                <a:latin typeface="Arial"/>
                <a:ea typeface="+mn-ea"/>
                <a:cs typeface="Arial"/>
              </a:rPr>
              <a:t>Hard</a:t>
            </a:r>
          </a:p>
        </p:txBody>
      </p:sp>
      <p:graphicFrame>
        <p:nvGraphicFramePr>
          <p:cNvPr id="7" name="Content Placeholder 7"/>
          <p:cNvGraphicFramePr>
            <a:graphicFrameLocks/>
          </p:cNvGraphicFramePr>
          <p:nvPr>
            <p:extLst>
              <p:ext uri="{D42A27DB-BD31-4B8C-83A1-F6EECF244321}">
                <p14:modId xmlns:p14="http://schemas.microsoft.com/office/powerpoint/2010/main" val="396009726"/>
              </p:ext>
            </p:extLst>
          </p:nvPr>
        </p:nvGraphicFramePr>
        <p:xfrm>
          <a:off x="4813787" y="2316404"/>
          <a:ext cx="4066092" cy="3522281"/>
        </p:xfrm>
        <a:graphic>
          <a:graphicData uri="http://schemas.openxmlformats.org/drawingml/2006/table">
            <a:tbl>
              <a:tblPr firstRow="1" firstCol="1" bandCol="1">
                <a:tableStyleId>{616DA210-FB5B-4158-B5E0-FEB733F419BA}</a:tableStyleId>
              </a:tblPr>
              <a:tblGrid>
                <a:gridCol w="1039164"/>
                <a:gridCol w="825420"/>
                <a:gridCol w="1032561"/>
                <a:gridCol w="1168947"/>
              </a:tblGrid>
              <a:tr h="632351">
                <a:tc>
                  <a:txBody>
                    <a:bodyPr/>
                    <a:lstStyle/>
                    <a:p>
                      <a:pPr algn="ctr" fontAlgn="b"/>
                      <a:r>
                        <a:rPr lang="en-US" sz="1400" u="none" strike="noStrike" dirty="0">
                          <a:effectLst/>
                        </a:rPr>
                        <a:t>ID</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err="1" smtClean="0">
                          <a:effectLst/>
                        </a:rPr>
                        <a:t>fWT</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err="1">
                          <a:effectLst/>
                        </a:rPr>
                        <a:t>Avg</a:t>
                      </a:r>
                      <a:r>
                        <a:rPr lang="en-US" sz="1400" u="none" strike="noStrike" dirty="0">
                          <a:effectLst/>
                        </a:rPr>
                        <a:t> RMSD (Top 5)</a:t>
                      </a:r>
                      <a:endParaRPr lang="en-US" sz="1400" b="0" i="0" u="none" strike="noStrike" dirty="0">
                        <a:solidFill>
                          <a:srgbClr val="000000"/>
                        </a:solidFill>
                        <a:effectLst/>
                        <a:latin typeface="Calibri"/>
                      </a:endParaRPr>
                    </a:p>
                  </a:txBody>
                  <a:tcPr marL="14307" marR="14307" marT="14307" marB="0" anchor="ctr"/>
                </a:tc>
                <a:tc>
                  <a:txBody>
                    <a:bodyPr/>
                    <a:lstStyle/>
                    <a:p>
                      <a:pPr algn="ctr" fontAlgn="b"/>
                      <a:r>
                        <a:rPr lang="en-US" sz="1400" u="none" strike="noStrike" dirty="0" smtClean="0">
                          <a:effectLst/>
                        </a:rPr>
                        <a:t>Rank</a:t>
                      </a:r>
                    </a:p>
                    <a:p>
                      <a:pPr algn="ctr" fontAlgn="b"/>
                      <a:r>
                        <a:rPr lang="en-US" sz="1400" u="none" strike="noStrike" dirty="0" smtClean="0">
                          <a:effectLst/>
                        </a:rPr>
                        <a:t>(All Methods)</a:t>
                      </a:r>
                      <a:endParaRPr lang="en-US" sz="1400" b="0" i="0" u="none" strike="noStrike" dirty="0">
                        <a:solidFill>
                          <a:srgbClr val="000000"/>
                        </a:solidFill>
                        <a:effectLst/>
                        <a:latin typeface="Calibri"/>
                      </a:endParaRPr>
                    </a:p>
                  </a:txBody>
                  <a:tcPr marL="14307" marR="14307" marT="14307" marB="0" anchor="ctr"/>
                </a:tc>
              </a:tr>
              <a:tr h="288993">
                <a:tc>
                  <a:txBody>
                    <a:bodyPr/>
                    <a:lstStyle/>
                    <a:p>
                      <a:pPr algn="l" fontAlgn="b"/>
                      <a:r>
                        <a:rPr lang="en-US" sz="1800" b="1" i="0" u="none" strike="noStrike" dirty="0">
                          <a:solidFill>
                            <a:srgbClr val="282E72"/>
                          </a:solidFill>
                          <a:effectLst/>
                          <a:latin typeface="+mn-lt"/>
                        </a:rPr>
                        <a:t>P283L</a:t>
                      </a:r>
                    </a:p>
                  </a:txBody>
                  <a:tcPr marL="14307" marR="14307" marT="14307" marB="0" anchor="b"/>
                </a:tc>
                <a:tc>
                  <a:txBody>
                    <a:bodyPr/>
                    <a:lstStyle/>
                    <a:p>
                      <a:pPr algn="r" fontAlgn="b"/>
                      <a:r>
                        <a:rPr lang="en-US" sz="1800" b="0" i="0" u="none" strike="noStrike" dirty="0">
                          <a:solidFill>
                            <a:schemeClr val="tx1"/>
                          </a:solidFill>
                          <a:effectLst/>
                          <a:latin typeface="+mn-lt"/>
                        </a:rPr>
                        <a:t>1.19</a:t>
                      </a:r>
                    </a:p>
                  </a:txBody>
                  <a:tcPr marL="14307" marR="14307" marT="14307" marB="0" anchor="b"/>
                </a:tc>
                <a:tc>
                  <a:txBody>
                    <a:bodyPr/>
                    <a:lstStyle/>
                    <a:p>
                      <a:pPr algn="r" fontAlgn="b"/>
                      <a:r>
                        <a:rPr lang="en-US" sz="1800" b="0" i="0" u="none" strike="noStrike">
                          <a:solidFill>
                            <a:schemeClr val="tx1"/>
                          </a:solidFill>
                          <a:effectLst/>
                          <a:latin typeface="+mn-lt"/>
                        </a:rPr>
                        <a:t>1.05</a:t>
                      </a:r>
                    </a:p>
                  </a:txBody>
                  <a:tcPr marL="14307" marR="14307" marT="14307" marB="0" anchor="b"/>
                </a:tc>
                <a:tc>
                  <a:txBody>
                    <a:bodyPr/>
                    <a:lstStyle/>
                    <a:p>
                      <a:pPr algn="r" fontAlgn="b"/>
                      <a:r>
                        <a:rPr lang="en-US" sz="1800" b="0" i="0" u="none" strike="noStrike">
                          <a:solidFill>
                            <a:schemeClr val="tx1"/>
                          </a:solidFill>
                          <a:effectLst/>
                          <a:latin typeface="+mn-lt"/>
                        </a:rPr>
                        <a:t>2</a:t>
                      </a:r>
                    </a:p>
                  </a:txBody>
                  <a:tcPr marL="14307" marR="14307" marT="14307" marB="0" anchor="b"/>
                </a:tc>
              </a:tr>
              <a:tr h="288993">
                <a:tc>
                  <a:txBody>
                    <a:bodyPr/>
                    <a:lstStyle/>
                    <a:p>
                      <a:pPr algn="l" fontAlgn="b"/>
                      <a:r>
                        <a:rPr lang="en-US" sz="1800" b="1" i="0" u="none" strike="noStrike" dirty="0">
                          <a:solidFill>
                            <a:srgbClr val="282E72"/>
                          </a:solidFill>
                          <a:effectLst/>
                          <a:latin typeface="+mn-lt"/>
                        </a:rPr>
                        <a:t>K729R</a:t>
                      </a:r>
                    </a:p>
                  </a:txBody>
                  <a:tcPr marL="14307" marR="14307" marT="14307" marB="0" anchor="b"/>
                </a:tc>
                <a:tc>
                  <a:txBody>
                    <a:bodyPr/>
                    <a:lstStyle/>
                    <a:p>
                      <a:pPr algn="r" fontAlgn="b"/>
                      <a:r>
                        <a:rPr lang="en-US" sz="1800" b="0" i="0" u="none" strike="noStrike" dirty="0">
                          <a:solidFill>
                            <a:schemeClr val="tx1"/>
                          </a:solidFill>
                          <a:effectLst/>
                          <a:latin typeface="+mn-lt"/>
                        </a:rPr>
                        <a:t>0.08</a:t>
                      </a:r>
                    </a:p>
                  </a:txBody>
                  <a:tcPr marL="14307" marR="14307" marT="14307" marB="0" anchor="b"/>
                </a:tc>
                <a:tc>
                  <a:txBody>
                    <a:bodyPr/>
                    <a:lstStyle/>
                    <a:p>
                      <a:pPr algn="r" fontAlgn="b"/>
                      <a:r>
                        <a:rPr lang="en-US" sz="1800" b="0" i="0" u="none" strike="noStrike" dirty="0">
                          <a:solidFill>
                            <a:schemeClr val="tx1"/>
                          </a:solidFill>
                          <a:effectLst/>
                          <a:latin typeface="+mn-lt"/>
                        </a:rPr>
                        <a:t>0.90</a:t>
                      </a:r>
                    </a:p>
                  </a:txBody>
                  <a:tcPr marL="14307" marR="14307" marT="14307" marB="0" anchor="b"/>
                </a:tc>
                <a:tc>
                  <a:txBody>
                    <a:bodyPr/>
                    <a:lstStyle/>
                    <a:p>
                      <a:pPr algn="r" fontAlgn="b"/>
                      <a:r>
                        <a:rPr lang="en-US" sz="1800" b="0" i="0" u="none" strike="noStrike">
                          <a:solidFill>
                            <a:schemeClr val="tx1"/>
                          </a:solidFill>
                          <a:effectLst/>
                          <a:latin typeface="+mn-lt"/>
                        </a:rPr>
                        <a:t>4</a:t>
                      </a:r>
                    </a:p>
                  </a:txBody>
                  <a:tcPr marL="14307" marR="14307" marT="14307" marB="0" anchor="b"/>
                </a:tc>
              </a:tr>
              <a:tr h="288993">
                <a:tc>
                  <a:txBody>
                    <a:bodyPr/>
                    <a:lstStyle/>
                    <a:p>
                      <a:pPr algn="l" fontAlgn="b"/>
                      <a:r>
                        <a:rPr lang="en-US" sz="1800" b="1" i="0" u="none" strike="noStrike" dirty="0">
                          <a:solidFill>
                            <a:srgbClr val="282E72"/>
                          </a:solidFill>
                          <a:effectLst/>
                          <a:latin typeface="+mn-lt"/>
                        </a:rPr>
                        <a:t>V369L</a:t>
                      </a:r>
                    </a:p>
                  </a:txBody>
                  <a:tcPr marL="14307" marR="14307" marT="14307" marB="0" anchor="b"/>
                </a:tc>
                <a:tc>
                  <a:txBody>
                    <a:bodyPr/>
                    <a:lstStyle/>
                    <a:p>
                      <a:pPr algn="r" fontAlgn="b"/>
                      <a:r>
                        <a:rPr lang="en-US" sz="1800" b="0" i="0" u="none" strike="noStrike" dirty="0">
                          <a:solidFill>
                            <a:schemeClr val="tx1"/>
                          </a:solidFill>
                          <a:effectLst/>
                          <a:latin typeface="+mn-lt"/>
                        </a:rPr>
                        <a:t>0.14</a:t>
                      </a:r>
                    </a:p>
                  </a:txBody>
                  <a:tcPr marL="14307" marR="14307" marT="14307" marB="0" anchor="b"/>
                </a:tc>
                <a:tc>
                  <a:txBody>
                    <a:bodyPr/>
                    <a:lstStyle/>
                    <a:p>
                      <a:pPr algn="r" fontAlgn="b"/>
                      <a:r>
                        <a:rPr lang="en-US" sz="1800" b="0" i="0" u="none" strike="noStrike" dirty="0">
                          <a:solidFill>
                            <a:schemeClr val="tx1"/>
                          </a:solidFill>
                          <a:effectLst/>
                          <a:latin typeface="+mn-lt"/>
                        </a:rPr>
                        <a:t>0.88</a:t>
                      </a:r>
                    </a:p>
                  </a:txBody>
                  <a:tcPr marL="14307" marR="14307" marT="14307" marB="0" anchor="b"/>
                </a:tc>
                <a:tc>
                  <a:txBody>
                    <a:bodyPr/>
                    <a:lstStyle/>
                    <a:p>
                      <a:pPr algn="r" fontAlgn="b"/>
                      <a:r>
                        <a:rPr lang="en-US" sz="1800" b="0" i="0" u="none" strike="noStrike">
                          <a:solidFill>
                            <a:schemeClr val="tx1"/>
                          </a:solidFill>
                          <a:effectLst/>
                          <a:latin typeface="+mn-lt"/>
                        </a:rPr>
                        <a:t>1</a:t>
                      </a:r>
                    </a:p>
                  </a:txBody>
                  <a:tcPr marL="14307" marR="14307" marT="14307" marB="0" anchor="b"/>
                </a:tc>
              </a:tr>
              <a:tr h="288993">
                <a:tc>
                  <a:txBody>
                    <a:bodyPr/>
                    <a:lstStyle/>
                    <a:p>
                      <a:pPr algn="l" fontAlgn="b"/>
                      <a:r>
                        <a:rPr lang="en-US" sz="1800" b="1" i="0" u="none" strike="noStrike" dirty="0">
                          <a:solidFill>
                            <a:srgbClr val="282E72"/>
                          </a:solidFill>
                          <a:effectLst/>
                          <a:latin typeface="+mn-lt"/>
                        </a:rPr>
                        <a:t>E251K</a:t>
                      </a:r>
                    </a:p>
                  </a:txBody>
                  <a:tcPr marL="14307" marR="14307" marT="14307" marB="0" anchor="b"/>
                </a:tc>
                <a:tc>
                  <a:txBody>
                    <a:bodyPr/>
                    <a:lstStyle/>
                    <a:p>
                      <a:pPr algn="r" fontAlgn="b"/>
                      <a:r>
                        <a:rPr lang="en-US" sz="1800" b="0" i="0" u="none" strike="noStrike" dirty="0">
                          <a:solidFill>
                            <a:schemeClr val="tx1"/>
                          </a:solidFill>
                          <a:effectLst/>
                          <a:latin typeface="+mn-lt"/>
                        </a:rPr>
                        <a:t>0.18</a:t>
                      </a:r>
                    </a:p>
                  </a:txBody>
                  <a:tcPr marL="14307" marR="14307" marT="14307" marB="0" anchor="b"/>
                </a:tc>
                <a:tc>
                  <a:txBody>
                    <a:bodyPr/>
                    <a:lstStyle/>
                    <a:p>
                      <a:pPr algn="r" fontAlgn="b"/>
                      <a:r>
                        <a:rPr lang="en-US" sz="1800" b="0" i="0" u="none" strike="noStrike" dirty="0">
                          <a:solidFill>
                            <a:schemeClr val="tx1"/>
                          </a:solidFill>
                          <a:effectLst/>
                          <a:latin typeface="+mn-lt"/>
                        </a:rPr>
                        <a:t>0.80</a:t>
                      </a:r>
                    </a:p>
                  </a:txBody>
                  <a:tcPr marL="14307" marR="14307" marT="14307" marB="0" anchor="b"/>
                </a:tc>
                <a:tc>
                  <a:txBody>
                    <a:bodyPr/>
                    <a:lstStyle/>
                    <a:p>
                      <a:pPr algn="r" fontAlgn="b"/>
                      <a:r>
                        <a:rPr lang="en-US" sz="1800" b="0" i="0" u="none" strike="noStrike" dirty="0">
                          <a:solidFill>
                            <a:schemeClr val="tx1"/>
                          </a:solidFill>
                          <a:effectLst/>
                          <a:latin typeface="+mn-lt"/>
                        </a:rPr>
                        <a:t>6</a:t>
                      </a:r>
                    </a:p>
                  </a:txBody>
                  <a:tcPr marL="14307" marR="14307" marT="14307" marB="0" anchor="b"/>
                </a:tc>
              </a:tr>
              <a:tr h="288993">
                <a:tc>
                  <a:txBody>
                    <a:bodyPr/>
                    <a:lstStyle/>
                    <a:p>
                      <a:pPr algn="l" fontAlgn="b"/>
                      <a:r>
                        <a:rPr lang="en-US" sz="1800" b="1" i="0" u="none" strike="noStrike" dirty="0">
                          <a:solidFill>
                            <a:srgbClr val="282E72"/>
                          </a:solidFill>
                          <a:effectLst/>
                          <a:latin typeface="+mn-lt"/>
                        </a:rPr>
                        <a:t>S449N</a:t>
                      </a:r>
                    </a:p>
                  </a:txBody>
                  <a:tcPr marL="14307" marR="14307" marT="14307" marB="0" anchor="b"/>
                </a:tc>
                <a:tc>
                  <a:txBody>
                    <a:bodyPr/>
                    <a:lstStyle/>
                    <a:p>
                      <a:pPr algn="r" fontAlgn="b"/>
                      <a:r>
                        <a:rPr lang="en-US" sz="1800" b="0" i="0" u="none" strike="noStrike" dirty="0">
                          <a:solidFill>
                            <a:schemeClr val="tx1"/>
                          </a:solidFill>
                          <a:effectLst/>
                          <a:latin typeface="+mn-lt"/>
                        </a:rPr>
                        <a:t>0.21</a:t>
                      </a:r>
                    </a:p>
                  </a:txBody>
                  <a:tcPr marL="14307" marR="14307" marT="14307" marB="0" anchor="b"/>
                </a:tc>
                <a:tc>
                  <a:txBody>
                    <a:bodyPr/>
                    <a:lstStyle/>
                    <a:p>
                      <a:pPr algn="r" fontAlgn="b"/>
                      <a:r>
                        <a:rPr lang="en-US" sz="1800" b="0" i="0" u="none" strike="noStrike" dirty="0">
                          <a:solidFill>
                            <a:schemeClr val="tx1"/>
                          </a:solidFill>
                          <a:effectLst/>
                          <a:latin typeface="+mn-lt"/>
                        </a:rPr>
                        <a:t>0.80</a:t>
                      </a:r>
                    </a:p>
                  </a:txBody>
                  <a:tcPr marL="14307" marR="14307" marT="14307" marB="0" anchor="b"/>
                </a:tc>
                <a:tc>
                  <a:txBody>
                    <a:bodyPr/>
                    <a:lstStyle/>
                    <a:p>
                      <a:pPr algn="r" fontAlgn="b"/>
                      <a:r>
                        <a:rPr lang="en-US" sz="1800" b="0" i="0" u="none" strike="noStrike" dirty="0">
                          <a:solidFill>
                            <a:schemeClr val="tx1"/>
                          </a:solidFill>
                          <a:effectLst/>
                          <a:latin typeface="+mn-lt"/>
                        </a:rPr>
                        <a:t>3</a:t>
                      </a:r>
                    </a:p>
                  </a:txBody>
                  <a:tcPr marL="14307" marR="14307" marT="14307" marB="0" anchor="b"/>
                </a:tc>
              </a:tr>
              <a:tr h="288993">
                <a:tc>
                  <a:txBody>
                    <a:bodyPr/>
                    <a:lstStyle/>
                    <a:p>
                      <a:pPr algn="l" fontAlgn="b"/>
                      <a:r>
                        <a:rPr lang="en-US" sz="1800" b="1" i="0" u="none" strike="noStrike" dirty="0">
                          <a:solidFill>
                            <a:srgbClr val="282E72"/>
                          </a:solidFill>
                          <a:effectLst/>
                          <a:latin typeface="+mn-lt"/>
                        </a:rPr>
                        <a:t>I290V</a:t>
                      </a:r>
                    </a:p>
                  </a:txBody>
                  <a:tcPr marL="14307" marR="14307" marT="14307" marB="0" anchor="b"/>
                </a:tc>
                <a:tc>
                  <a:txBody>
                    <a:bodyPr/>
                    <a:lstStyle/>
                    <a:p>
                      <a:pPr algn="r" fontAlgn="b"/>
                      <a:r>
                        <a:rPr lang="en-US" sz="1800" b="0" i="0" u="none" strike="noStrike" dirty="0">
                          <a:solidFill>
                            <a:schemeClr val="tx1"/>
                          </a:solidFill>
                          <a:effectLst/>
                          <a:latin typeface="+mn-lt"/>
                        </a:rPr>
                        <a:t>0.21</a:t>
                      </a:r>
                    </a:p>
                  </a:txBody>
                  <a:tcPr marL="14307" marR="14307" marT="14307" marB="0" anchor="b"/>
                </a:tc>
                <a:tc>
                  <a:txBody>
                    <a:bodyPr/>
                    <a:lstStyle/>
                    <a:p>
                      <a:pPr algn="r" fontAlgn="b"/>
                      <a:r>
                        <a:rPr lang="en-US" sz="1800" b="0" i="0" u="none" strike="noStrike" dirty="0">
                          <a:solidFill>
                            <a:schemeClr val="tx1"/>
                          </a:solidFill>
                          <a:effectLst/>
                          <a:latin typeface="+mn-lt"/>
                        </a:rPr>
                        <a:t>0.78</a:t>
                      </a:r>
                    </a:p>
                  </a:txBody>
                  <a:tcPr marL="14307" marR="14307" marT="14307" marB="0" anchor="b"/>
                </a:tc>
                <a:tc>
                  <a:txBody>
                    <a:bodyPr/>
                    <a:lstStyle/>
                    <a:p>
                      <a:pPr algn="r" fontAlgn="b"/>
                      <a:r>
                        <a:rPr lang="en-US" sz="1800" b="0" i="0" u="none" strike="noStrike" dirty="0">
                          <a:solidFill>
                            <a:schemeClr val="tx1"/>
                          </a:solidFill>
                          <a:effectLst/>
                          <a:latin typeface="+mn-lt"/>
                        </a:rPr>
                        <a:t>5</a:t>
                      </a:r>
                    </a:p>
                  </a:txBody>
                  <a:tcPr marL="14307" marR="14307" marT="14307" marB="0" anchor="b"/>
                </a:tc>
              </a:tr>
              <a:tr h="288993">
                <a:tc>
                  <a:txBody>
                    <a:bodyPr/>
                    <a:lstStyle/>
                    <a:p>
                      <a:pPr algn="l" fontAlgn="b"/>
                      <a:r>
                        <a:rPr lang="en-US" sz="1800" b="1" i="0" u="none" strike="noStrike" dirty="0">
                          <a:solidFill>
                            <a:srgbClr val="282E72"/>
                          </a:solidFill>
                          <a:effectLst/>
                          <a:latin typeface="+mn-lt"/>
                        </a:rPr>
                        <a:t>A627V</a:t>
                      </a:r>
                    </a:p>
                  </a:txBody>
                  <a:tcPr marL="14307" marR="14307" marT="14307" marB="0" anchor="b"/>
                </a:tc>
                <a:tc>
                  <a:txBody>
                    <a:bodyPr/>
                    <a:lstStyle/>
                    <a:p>
                      <a:pPr algn="r" fontAlgn="b"/>
                      <a:r>
                        <a:rPr lang="en-US" sz="1800" b="0" i="0" u="none" strike="noStrike">
                          <a:solidFill>
                            <a:schemeClr val="tx1"/>
                          </a:solidFill>
                          <a:effectLst/>
                          <a:latin typeface="+mn-lt"/>
                        </a:rPr>
                        <a:t>0.08</a:t>
                      </a:r>
                    </a:p>
                  </a:txBody>
                  <a:tcPr marL="14307" marR="14307" marT="14307" marB="0" anchor="b"/>
                </a:tc>
                <a:tc>
                  <a:txBody>
                    <a:bodyPr/>
                    <a:lstStyle/>
                    <a:p>
                      <a:pPr algn="r" fontAlgn="b"/>
                      <a:r>
                        <a:rPr lang="en-US" sz="1800" b="0" i="0" u="none" strike="noStrike" dirty="0">
                          <a:solidFill>
                            <a:schemeClr val="tx1"/>
                          </a:solidFill>
                          <a:effectLst/>
                          <a:latin typeface="+mn-lt"/>
                        </a:rPr>
                        <a:t>0.72</a:t>
                      </a:r>
                    </a:p>
                  </a:txBody>
                  <a:tcPr marL="14307" marR="14307" marT="14307" marB="0" anchor="b"/>
                </a:tc>
                <a:tc>
                  <a:txBody>
                    <a:bodyPr/>
                    <a:lstStyle/>
                    <a:p>
                      <a:pPr algn="r" fontAlgn="b"/>
                      <a:r>
                        <a:rPr lang="en-US" sz="1800" b="0" i="0" u="none" strike="noStrike" dirty="0">
                          <a:solidFill>
                            <a:schemeClr val="tx1"/>
                          </a:solidFill>
                          <a:effectLst/>
                          <a:latin typeface="+mn-lt"/>
                        </a:rPr>
                        <a:t>8</a:t>
                      </a:r>
                    </a:p>
                  </a:txBody>
                  <a:tcPr marL="14307" marR="14307" marT="14307" marB="0" anchor="b"/>
                </a:tc>
              </a:tr>
              <a:tr h="288993">
                <a:tc>
                  <a:txBody>
                    <a:bodyPr/>
                    <a:lstStyle/>
                    <a:p>
                      <a:pPr algn="l" fontAlgn="b"/>
                      <a:r>
                        <a:rPr lang="en-US" sz="1800" b="1" i="0" u="none" strike="noStrike" dirty="0">
                          <a:solidFill>
                            <a:srgbClr val="282E72"/>
                          </a:solidFill>
                          <a:effectLst/>
                          <a:latin typeface="+mn-lt"/>
                        </a:rPr>
                        <a:t>G596C</a:t>
                      </a:r>
                    </a:p>
                  </a:txBody>
                  <a:tcPr marL="14307" marR="14307" marT="14307" marB="0" anchor="b"/>
                </a:tc>
                <a:tc>
                  <a:txBody>
                    <a:bodyPr/>
                    <a:lstStyle/>
                    <a:p>
                      <a:pPr algn="r" fontAlgn="b"/>
                      <a:r>
                        <a:rPr lang="en-US" sz="1800" b="0" i="0" u="none" strike="noStrike">
                          <a:solidFill>
                            <a:schemeClr val="tx1"/>
                          </a:solidFill>
                          <a:effectLst/>
                          <a:latin typeface="+mn-lt"/>
                        </a:rPr>
                        <a:t>1.02</a:t>
                      </a:r>
                    </a:p>
                  </a:txBody>
                  <a:tcPr marL="14307" marR="14307" marT="14307" marB="0" anchor="b"/>
                </a:tc>
                <a:tc>
                  <a:txBody>
                    <a:bodyPr/>
                    <a:lstStyle/>
                    <a:p>
                      <a:pPr algn="r" fontAlgn="b"/>
                      <a:r>
                        <a:rPr lang="en-US" sz="1800" b="0" i="0" u="none" strike="noStrike">
                          <a:solidFill>
                            <a:schemeClr val="tx1"/>
                          </a:solidFill>
                          <a:effectLst/>
                          <a:latin typeface="+mn-lt"/>
                        </a:rPr>
                        <a:t>0.69</a:t>
                      </a:r>
                    </a:p>
                  </a:txBody>
                  <a:tcPr marL="14307" marR="14307" marT="14307" marB="0" anchor="b"/>
                </a:tc>
                <a:tc>
                  <a:txBody>
                    <a:bodyPr/>
                    <a:lstStyle/>
                    <a:p>
                      <a:pPr algn="r" fontAlgn="b"/>
                      <a:r>
                        <a:rPr lang="en-US" sz="1800" b="0" i="0" u="none" strike="noStrike" dirty="0">
                          <a:solidFill>
                            <a:schemeClr val="tx1"/>
                          </a:solidFill>
                          <a:effectLst/>
                          <a:latin typeface="+mn-lt"/>
                        </a:rPr>
                        <a:t>7</a:t>
                      </a:r>
                    </a:p>
                  </a:txBody>
                  <a:tcPr marL="14307" marR="14307" marT="14307" marB="0" anchor="b"/>
                </a:tc>
              </a:tr>
              <a:tr h="288993">
                <a:tc>
                  <a:txBody>
                    <a:bodyPr/>
                    <a:lstStyle/>
                    <a:p>
                      <a:pPr algn="l" fontAlgn="b"/>
                      <a:r>
                        <a:rPr lang="en-US" sz="1800" b="1" i="0" u="none" strike="noStrike" dirty="0">
                          <a:solidFill>
                            <a:srgbClr val="282E72"/>
                          </a:solidFill>
                          <a:effectLst/>
                          <a:latin typeface="+mn-lt"/>
                        </a:rPr>
                        <a:t>T339P</a:t>
                      </a:r>
                    </a:p>
                  </a:txBody>
                  <a:tcPr marL="14307" marR="14307" marT="14307" marB="0" anchor="b"/>
                </a:tc>
                <a:tc>
                  <a:txBody>
                    <a:bodyPr/>
                    <a:lstStyle/>
                    <a:p>
                      <a:pPr algn="r" fontAlgn="b"/>
                      <a:r>
                        <a:rPr lang="en-US" sz="1800" b="0" i="0" u="none" strike="noStrike" dirty="0">
                          <a:solidFill>
                            <a:schemeClr val="tx1"/>
                          </a:solidFill>
                          <a:effectLst/>
                          <a:latin typeface="+mn-lt"/>
                        </a:rPr>
                        <a:t>0.05</a:t>
                      </a:r>
                    </a:p>
                  </a:txBody>
                  <a:tcPr marL="14307" marR="14307" marT="14307" marB="0" anchor="b"/>
                </a:tc>
                <a:tc>
                  <a:txBody>
                    <a:bodyPr/>
                    <a:lstStyle/>
                    <a:p>
                      <a:pPr algn="r" fontAlgn="b"/>
                      <a:r>
                        <a:rPr lang="en-US" sz="1800" b="0" i="0" u="none" strike="noStrike">
                          <a:solidFill>
                            <a:schemeClr val="tx1"/>
                          </a:solidFill>
                          <a:effectLst/>
                          <a:latin typeface="+mn-lt"/>
                        </a:rPr>
                        <a:t>0.63</a:t>
                      </a:r>
                    </a:p>
                  </a:txBody>
                  <a:tcPr marL="14307" marR="14307" marT="14307" marB="0" anchor="b"/>
                </a:tc>
                <a:tc>
                  <a:txBody>
                    <a:bodyPr/>
                    <a:lstStyle/>
                    <a:p>
                      <a:pPr algn="r" fontAlgn="b"/>
                      <a:r>
                        <a:rPr lang="en-US" sz="1800" b="0" i="0" u="none" strike="noStrike" dirty="0">
                          <a:solidFill>
                            <a:schemeClr val="tx1"/>
                          </a:solidFill>
                          <a:effectLst/>
                          <a:latin typeface="+mn-lt"/>
                        </a:rPr>
                        <a:t>12</a:t>
                      </a:r>
                    </a:p>
                  </a:txBody>
                  <a:tcPr marL="14307" marR="14307" marT="14307" marB="0" anchor="b"/>
                </a:tc>
              </a:tr>
              <a:tr h="288993">
                <a:tc>
                  <a:txBody>
                    <a:bodyPr/>
                    <a:lstStyle/>
                    <a:p>
                      <a:pPr algn="l" fontAlgn="b"/>
                      <a:r>
                        <a:rPr lang="en-US" sz="1800" b="1" i="0" u="none" strike="noStrike" dirty="0">
                          <a:solidFill>
                            <a:srgbClr val="282E72"/>
                          </a:solidFill>
                          <a:effectLst/>
                          <a:latin typeface="+mn-lt"/>
                        </a:rPr>
                        <a:t>R377H</a:t>
                      </a:r>
                    </a:p>
                  </a:txBody>
                  <a:tcPr marL="14307" marR="14307" marT="14307" marB="0" anchor="b"/>
                </a:tc>
                <a:tc>
                  <a:txBody>
                    <a:bodyPr/>
                    <a:lstStyle/>
                    <a:p>
                      <a:pPr algn="r" fontAlgn="b"/>
                      <a:r>
                        <a:rPr lang="en-US" sz="1800" b="0" i="0" u="none" strike="noStrike">
                          <a:solidFill>
                            <a:schemeClr val="tx1"/>
                          </a:solidFill>
                          <a:effectLst/>
                          <a:latin typeface="+mn-lt"/>
                        </a:rPr>
                        <a:t>0.06</a:t>
                      </a:r>
                    </a:p>
                  </a:txBody>
                  <a:tcPr marL="14307" marR="14307" marT="14307" marB="0" anchor="b"/>
                </a:tc>
                <a:tc>
                  <a:txBody>
                    <a:bodyPr/>
                    <a:lstStyle/>
                    <a:p>
                      <a:pPr algn="r" fontAlgn="b"/>
                      <a:r>
                        <a:rPr lang="en-US" sz="1800" b="0" i="0" u="none" strike="noStrike">
                          <a:solidFill>
                            <a:schemeClr val="tx1"/>
                          </a:solidFill>
                          <a:effectLst/>
                          <a:latin typeface="+mn-lt"/>
                        </a:rPr>
                        <a:t>0.58</a:t>
                      </a:r>
                    </a:p>
                  </a:txBody>
                  <a:tcPr marL="14307" marR="14307" marT="14307" marB="0" anchor="b"/>
                </a:tc>
                <a:tc>
                  <a:txBody>
                    <a:bodyPr/>
                    <a:lstStyle/>
                    <a:p>
                      <a:pPr algn="r" fontAlgn="b"/>
                      <a:r>
                        <a:rPr lang="en-US" sz="1800" b="0" i="0" u="none" strike="noStrike" dirty="0">
                          <a:solidFill>
                            <a:schemeClr val="tx1"/>
                          </a:solidFill>
                          <a:effectLst/>
                          <a:latin typeface="+mn-lt"/>
                        </a:rPr>
                        <a:t>11</a:t>
                      </a:r>
                    </a:p>
                  </a:txBody>
                  <a:tcPr marL="14307" marR="14307" marT="14307" marB="0" anchor="b"/>
                </a:tc>
              </a:tr>
            </a:tbl>
          </a:graphicData>
        </a:graphic>
      </p:graphicFrame>
    </p:spTree>
    <p:extLst>
      <p:ext uri="{BB962C8B-B14F-4D97-AF65-F5344CB8AC3E}">
        <p14:creationId xmlns:p14="http://schemas.microsoft.com/office/powerpoint/2010/main" val="54392034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variants are easy for the top models to predict enzymatic activity</a:t>
            </a:r>
            <a:endParaRPr lang="en-US" dirty="0"/>
          </a:p>
        </p:txBody>
      </p:sp>
      <p:pic>
        <p:nvPicPr>
          <p:cNvPr id="4" name="Content Placeholder 3" descr="Trp649Ser.eps"/>
          <p:cNvPicPr>
            <a:picLocks noGrp="1" noChangeAspect="1"/>
          </p:cNvPicPr>
          <p:nvPr>
            <p:ph sz="quarter" idx="15"/>
          </p:nvPr>
        </p:nvPicPr>
        <p:blipFill>
          <a:blip r:embed="rId2">
            <a:extLst>
              <a:ext uri="{28A0092B-C50C-407E-A947-70E740481C1C}">
                <a14:useLocalDpi xmlns:a14="http://schemas.microsoft.com/office/drawing/2010/main" val="0"/>
              </a:ext>
            </a:extLst>
          </a:blip>
          <a:srcRect t="15" b="15"/>
          <a:stretch>
            <a:fillRect/>
          </a:stretch>
        </p:blipFill>
        <p:spPr/>
      </p:pic>
      <p:sp>
        <p:nvSpPr>
          <p:cNvPr id="5" name="TextBox 4"/>
          <p:cNvSpPr txBox="1"/>
          <p:nvPr/>
        </p:nvSpPr>
        <p:spPr>
          <a:xfrm>
            <a:off x="372801" y="6076546"/>
            <a:ext cx="5044858"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Two known disease causing mutations at this protein position</a:t>
            </a:r>
          </a:p>
        </p:txBody>
      </p:sp>
    </p:spTree>
    <p:extLst>
      <p:ext uri="{BB962C8B-B14F-4D97-AF65-F5344CB8AC3E}">
        <p14:creationId xmlns:p14="http://schemas.microsoft.com/office/powerpoint/2010/main" val="270989023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is difficult for the top models to predict enzymatic activity for some variants</a:t>
            </a:r>
            <a:endParaRPr lang="en-US" dirty="0"/>
          </a:p>
        </p:txBody>
      </p:sp>
      <p:pic>
        <p:nvPicPr>
          <p:cNvPr id="5" name="Picture 4" descr="Pro283Leu.eps"/>
          <p:cNvPicPr>
            <a:picLocks noChangeAspect="1"/>
          </p:cNvPicPr>
          <p:nvPr/>
        </p:nvPicPr>
        <p:blipFill rotWithShape="1">
          <a:blip r:embed="rId2">
            <a:extLst>
              <a:ext uri="{28A0092B-C50C-407E-A947-70E740481C1C}">
                <a14:useLocalDpi xmlns:a14="http://schemas.microsoft.com/office/drawing/2010/main" val="0"/>
              </a:ext>
            </a:extLst>
          </a:blip>
          <a:srcRect l="6036" r="6041"/>
          <a:stretch/>
        </p:blipFill>
        <p:spPr>
          <a:xfrm>
            <a:off x="4607914" y="1742790"/>
            <a:ext cx="4526399" cy="3615607"/>
          </a:xfrm>
          <a:prstGeom prst="rect">
            <a:avLst/>
          </a:prstGeom>
        </p:spPr>
      </p:pic>
      <p:pic>
        <p:nvPicPr>
          <p:cNvPr id="8" name="Picture 7" descr="Lys729Arg.eps"/>
          <p:cNvPicPr>
            <a:picLocks noChangeAspect="1"/>
          </p:cNvPicPr>
          <p:nvPr/>
        </p:nvPicPr>
        <p:blipFill rotWithShape="1">
          <a:blip r:embed="rId3">
            <a:extLst>
              <a:ext uri="{28A0092B-C50C-407E-A947-70E740481C1C}">
                <a14:useLocalDpi xmlns:a14="http://schemas.microsoft.com/office/drawing/2010/main" val="0"/>
              </a:ext>
            </a:extLst>
          </a:blip>
          <a:srcRect l="6041" r="7611"/>
          <a:stretch/>
        </p:blipFill>
        <p:spPr>
          <a:xfrm>
            <a:off x="0" y="1742790"/>
            <a:ext cx="4607912" cy="3602095"/>
          </a:xfrm>
          <a:prstGeom prst="rect">
            <a:avLst/>
          </a:prstGeom>
        </p:spPr>
      </p:pic>
      <p:sp>
        <p:nvSpPr>
          <p:cNvPr id="9" name="TextBox 8"/>
          <p:cNvSpPr txBox="1"/>
          <p:nvPr/>
        </p:nvSpPr>
        <p:spPr>
          <a:xfrm>
            <a:off x="372801" y="5768769"/>
            <a:ext cx="4545610" cy="307777"/>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kumimoji="0" lang="en-US" sz="1400" i="0" u="none" strike="noStrike" kern="1200" spc="0" normalizeH="0" baseline="0" noProof="0" dirty="0" smtClean="0">
                <a:ln>
                  <a:noFill/>
                </a:ln>
                <a:solidFill>
                  <a:srgbClr val="646464"/>
                </a:solidFill>
                <a:effectLst/>
                <a:uLnTx/>
                <a:uFillTx/>
                <a:latin typeface="Arial"/>
                <a:ea typeface="+mn-ea"/>
                <a:cs typeface="Arial"/>
              </a:rPr>
              <a:t>No clear reason why these variants are hard to predict.</a:t>
            </a:r>
          </a:p>
        </p:txBody>
      </p:sp>
    </p:spTree>
    <p:extLst>
      <p:ext uri="{BB962C8B-B14F-4D97-AF65-F5344CB8AC3E}">
        <p14:creationId xmlns:p14="http://schemas.microsoft.com/office/powerpoint/2010/main" val="12156266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5"/>
          </p:nvPr>
        </p:nvSpPr>
        <p:spPr/>
        <p:txBody>
          <a:bodyPr>
            <a:normAutofit fontScale="92500" lnSpcReduction="20000"/>
          </a:bodyPr>
          <a:lstStyle/>
          <a:p>
            <a:r>
              <a:rPr lang="en-US" dirty="0" smtClean="0"/>
              <a:t>Benchmarking predictors using different metrics can reveal characteristics about the predictor</a:t>
            </a:r>
          </a:p>
          <a:p>
            <a:pPr lvl="1"/>
            <a:r>
              <a:rPr lang="en-US" dirty="0" smtClean="0"/>
              <a:t>Improper scaling or shifts in predictions</a:t>
            </a:r>
          </a:p>
          <a:p>
            <a:pPr lvl="1"/>
            <a:r>
              <a:rPr lang="en-US" dirty="0" smtClean="0"/>
              <a:t>Most useful when comparing to other models</a:t>
            </a:r>
          </a:p>
          <a:p>
            <a:pPr lvl="1"/>
            <a:endParaRPr lang="en-US" dirty="0" smtClean="0"/>
          </a:p>
          <a:p>
            <a:r>
              <a:rPr lang="en-US" dirty="0" smtClean="0"/>
              <a:t>Top performing models are highly correlated</a:t>
            </a:r>
          </a:p>
          <a:p>
            <a:pPr lvl="1"/>
            <a:r>
              <a:rPr lang="en-US" dirty="0" smtClean="0"/>
              <a:t>Is this due to similar biases, or accuracy in recapitulating enzymatic activity values?</a:t>
            </a:r>
          </a:p>
          <a:p>
            <a:endParaRPr lang="en-US" dirty="0" smtClean="0"/>
          </a:p>
          <a:p>
            <a:r>
              <a:rPr lang="en-US" dirty="0" smtClean="0"/>
              <a:t>Top performing models show improvements when compared to off the shelf predictors</a:t>
            </a:r>
          </a:p>
          <a:p>
            <a:pPr lvl="1"/>
            <a:endParaRPr lang="en-US" dirty="0" smtClean="0"/>
          </a:p>
          <a:p>
            <a:r>
              <a:rPr lang="en-US" dirty="0" smtClean="0"/>
              <a:t>We can identify variants which are easy/hard for all models to predict enzymatic activity</a:t>
            </a:r>
          </a:p>
          <a:p>
            <a:pPr lvl="1"/>
            <a:r>
              <a:rPr lang="en-US" dirty="0" smtClean="0"/>
              <a:t>We can only speculate why</a:t>
            </a:r>
          </a:p>
          <a:p>
            <a:pPr lvl="1"/>
            <a:r>
              <a:rPr lang="en-US" dirty="0" smtClean="0"/>
              <a:t>It might be useful to dig into the “black boxes” in order to figure out why</a:t>
            </a:r>
            <a:endParaRPr lang="en-US" dirty="0"/>
          </a:p>
        </p:txBody>
      </p:sp>
    </p:spTree>
    <p:extLst>
      <p:ext uri="{BB962C8B-B14F-4D97-AF65-F5344CB8AC3E}">
        <p14:creationId xmlns:p14="http://schemas.microsoft.com/office/powerpoint/2010/main" val="19559589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mj-lt"/>
              </a:rPr>
              <a:t>Acknowledgements</a:t>
            </a:r>
          </a:p>
        </p:txBody>
      </p:sp>
      <p:sp>
        <p:nvSpPr>
          <p:cNvPr id="3" name="Content Placeholder 2"/>
          <p:cNvSpPr>
            <a:spLocks noGrp="1"/>
          </p:cNvSpPr>
          <p:nvPr>
            <p:ph sz="quarter" idx="15"/>
          </p:nvPr>
        </p:nvSpPr>
        <p:spPr/>
        <p:txBody>
          <a:bodyPr/>
          <a:lstStyle/>
          <a:p>
            <a:r>
              <a:rPr lang="en-US" sz="2400" dirty="0"/>
              <a:t>CAGI </a:t>
            </a:r>
            <a:r>
              <a:rPr lang="en-US" sz="2400" dirty="0" smtClean="0"/>
              <a:t>Participants</a:t>
            </a:r>
          </a:p>
          <a:p>
            <a:endParaRPr lang="en-US" sz="2400" dirty="0"/>
          </a:p>
          <a:p>
            <a:r>
              <a:rPr lang="en-US" sz="2400" dirty="0"/>
              <a:t>CAGI Organizers</a:t>
            </a:r>
          </a:p>
          <a:p>
            <a:pPr marL="0" indent="0">
              <a:buNone/>
            </a:pPr>
            <a:endParaRPr lang="en-US" sz="2400" dirty="0" smtClean="0"/>
          </a:p>
          <a:p>
            <a:r>
              <a:rPr lang="en-US" sz="2400" dirty="0" smtClean="0"/>
              <a:t>BioMarin Research and Drug Discovery Team</a:t>
            </a:r>
            <a:endParaRPr lang="en-US" sz="2000" dirty="0" smtClean="0"/>
          </a:p>
          <a:p>
            <a:pPr lvl="1"/>
            <a:r>
              <a:rPr lang="en-US" sz="2000" dirty="0" smtClean="0"/>
              <a:t>Jonathan </a:t>
            </a:r>
            <a:r>
              <a:rPr lang="en-US" sz="2000" dirty="0" err="1" smtClean="0"/>
              <a:t>LeBowitz</a:t>
            </a:r>
            <a:endParaRPr lang="en-US" sz="2000" dirty="0" smtClean="0"/>
          </a:p>
          <a:p>
            <a:pPr lvl="1"/>
            <a:r>
              <a:rPr lang="en-US" sz="2000" dirty="0" smtClean="0"/>
              <a:t>Karen </a:t>
            </a:r>
            <a:r>
              <a:rPr lang="en-US" sz="2000" dirty="0"/>
              <a:t>Yu</a:t>
            </a:r>
          </a:p>
          <a:p>
            <a:pPr lvl="1"/>
            <a:r>
              <a:rPr lang="en-US" sz="2000" dirty="0" smtClean="0"/>
              <a:t>Larry </a:t>
            </a:r>
            <a:r>
              <a:rPr lang="en-US" sz="2000" dirty="0" err="1" smtClean="0"/>
              <a:t>Hengl</a:t>
            </a:r>
            <a:endParaRPr lang="en-US" sz="2000" dirty="0" smtClean="0"/>
          </a:p>
          <a:p>
            <a:pPr lvl="1"/>
            <a:r>
              <a:rPr lang="en-US" sz="2000" dirty="0" smtClean="0"/>
              <a:t>NAGLU team</a:t>
            </a:r>
          </a:p>
          <a:p>
            <a:pPr lvl="1"/>
            <a:endParaRPr lang="en-US" sz="2000" dirty="0" smtClean="0"/>
          </a:p>
          <a:p>
            <a:r>
              <a:rPr lang="en-US" sz="2400" dirty="0"/>
              <a:t>HD Bioscience</a:t>
            </a:r>
          </a:p>
          <a:p>
            <a:pPr lvl="1"/>
            <a:r>
              <a:rPr lang="en-US" sz="2000" dirty="0" err="1"/>
              <a:t>Zhonghua</a:t>
            </a:r>
            <a:r>
              <a:rPr lang="en-US" sz="2000" dirty="0"/>
              <a:t> </a:t>
            </a:r>
            <a:r>
              <a:rPr lang="en-US" sz="2000" dirty="0" smtClean="0"/>
              <a:t>Yan</a:t>
            </a:r>
            <a:endParaRPr lang="en-US" dirty="0" smtClean="0"/>
          </a:p>
          <a:p>
            <a:pPr marL="457188" lvl="1" indent="0">
              <a:buNone/>
            </a:pPr>
            <a:endParaRPr lang="en-US" dirty="0"/>
          </a:p>
        </p:txBody>
      </p:sp>
    </p:spTree>
    <p:extLst>
      <p:ext uri="{BB962C8B-B14F-4D97-AF65-F5344CB8AC3E}">
        <p14:creationId xmlns:p14="http://schemas.microsoft.com/office/powerpoint/2010/main" val="281676861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805" y="3083462"/>
            <a:ext cx="8558391" cy="691076"/>
          </a:xfrm>
        </p:spPr>
        <p:txBody>
          <a:bodyPr anchor="ctr" anchorCtr="0"/>
          <a:lstStyle/>
          <a:p>
            <a:pPr algn="ctr"/>
            <a:r>
              <a:rPr lang="en-US" sz="4400" dirty="0" smtClean="0"/>
              <a:t>Supplemental Slides</a:t>
            </a:r>
            <a:endParaRPr lang="en-US" sz="4400" dirty="0"/>
          </a:p>
        </p:txBody>
      </p:sp>
    </p:spTree>
    <p:extLst>
      <p:ext uri="{BB962C8B-B14F-4D97-AF65-F5344CB8AC3E}">
        <p14:creationId xmlns:p14="http://schemas.microsoft.com/office/powerpoint/2010/main" val="33478361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information is useful for inferring impact on enzymatic activity</a:t>
            </a:r>
            <a:endParaRPr lang="en-US" dirty="0"/>
          </a:p>
        </p:txBody>
      </p:sp>
      <p:pic>
        <p:nvPicPr>
          <p:cNvPr id="8" name="Picture 7" descr="ACCMA2.eps"/>
          <p:cNvPicPr>
            <a:picLocks noChangeAspect="1"/>
          </p:cNvPicPr>
          <p:nvPr/>
        </p:nvPicPr>
        <p:blipFill rotWithShape="1">
          <a:blip r:embed="rId2">
            <a:extLst>
              <a:ext uri="{28A0092B-C50C-407E-A947-70E740481C1C}">
                <a14:useLocalDpi xmlns:a14="http://schemas.microsoft.com/office/drawing/2010/main" val="0"/>
              </a:ext>
            </a:extLst>
          </a:blip>
          <a:srcRect l="9309" r="14445"/>
          <a:stretch/>
        </p:blipFill>
        <p:spPr>
          <a:xfrm>
            <a:off x="137746" y="4923709"/>
            <a:ext cx="9006254" cy="1400736"/>
          </a:xfrm>
          <a:prstGeom prst="rect">
            <a:avLst/>
          </a:prstGeom>
        </p:spPr>
      </p:pic>
      <p:pic>
        <p:nvPicPr>
          <p:cNvPr id="9" name="Picture 8" descr="SolventAc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33" y="1348931"/>
            <a:ext cx="4377769" cy="3283327"/>
          </a:xfrm>
          <a:prstGeom prst="rect">
            <a:avLst/>
          </a:prstGeom>
        </p:spPr>
      </p:pic>
      <p:sp>
        <p:nvSpPr>
          <p:cNvPr id="3" name="TextBox 2"/>
          <p:cNvSpPr txBox="1"/>
          <p:nvPr/>
        </p:nvSpPr>
        <p:spPr>
          <a:xfrm>
            <a:off x="1080933" y="1778498"/>
            <a:ext cx="1643574" cy="566309"/>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lang="en-US" sz="1400" dirty="0" smtClean="0">
                <a:solidFill>
                  <a:srgbClr val="646464"/>
                </a:solidFill>
                <a:latin typeface="Arial"/>
                <a:ea typeface="+mn-ea"/>
                <a:cs typeface="Arial"/>
              </a:rPr>
              <a:t>Pearson’s r</a:t>
            </a:r>
            <a:r>
              <a:rPr kumimoji="0" lang="en-US" sz="1400" i="0" u="none" strike="noStrike" kern="1200" spc="0" normalizeH="0" baseline="0" noProof="0" dirty="0" smtClean="0">
                <a:ln>
                  <a:noFill/>
                </a:ln>
                <a:solidFill>
                  <a:srgbClr val="646464"/>
                </a:solidFill>
                <a:effectLst/>
                <a:uLnTx/>
                <a:uFillTx/>
                <a:latin typeface="Arial"/>
                <a:ea typeface="+mn-ea"/>
                <a:cs typeface="Arial"/>
              </a:rPr>
              <a:t>=.2743</a:t>
            </a:r>
          </a:p>
          <a:p>
            <a:pPr marL="0" marR="0" indent="0" algn="l" defTabSz="457200" rtl="0" eaLnBrk="1" fontAlgn="auto" latinLnBrk="0" hangingPunct="1">
              <a:lnSpc>
                <a:spcPct val="100000"/>
              </a:lnSpc>
              <a:spcBef>
                <a:spcPct val="20000"/>
              </a:spcBef>
              <a:spcAft>
                <a:spcPts val="0"/>
              </a:spcAft>
              <a:buClrTx/>
              <a:buSzTx/>
              <a:buFont typeface="Arial"/>
              <a:buNone/>
              <a:tabLst/>
            </a:pPr>
            <a:r>
              <a:rPr lang="en-US" sz="1400" dirty="0">
                <a:solidFill>
                  <a:srgbClr val="646464"/>
                </a:solidFill>
                <a:latin typeface="Arial"/>
                <a:ea typeface="+mn-ea"/>
                <a:cs typeface="Arial"/>
              </a:rPr>
              <a:t>p</a:t>
            </a:r>
            <a:r>
              <a:rPr lang="en-US" sz="1400" dirty="0" smtClean="0">
                <a:solidFill>
                  <a:srgbClr val="646464"/>
                </a:solidFill>
                <a:latin typeface="Arial"/>
                <a:ea typeface="+mn-ea"/>
                <a:cs typeface="Arial"/>
              </a:rPr>
              <a:t>=4.6x10</a:t>
            </a:r>
            <a:r>
              <a:rPr lang="en-US" sz="1400" baseline="30000" dirty="0" smtClean="0">
                <a:solidFill>
                  <a:srgbClr val="646464"/>
                </a:solidFill>
                <a:latin typeface="Arial"/>
                <a:ea typeface="+mn-ea"/>
                <a:cs typeface="Arial"/>
              </a:rPr>
              <a:t>-5</a:t>
            </a:r>
            <a:endParaRPr kumimoji="0" lang="en-US" sz="1400" i="0" u="none" strike="noStrike" kern="1200" spc="0" normalizeH="0" baseline="30000" noProof="0" dirty="0" smtClean="0">
              <a:ln>
                <a:noFill/>
              </a:ln>
              <a:solidFill>
                <a:srgbClr val="646464"/>
              </a:solidFill>
              <a:effectLst/>
              <a:uLnTx/>
              <a:uFillTx/>
              <a:latin typeface="Arial"/>
              <a:ea typeface="+mn-ea"/>
              <a:cs typeface="Arial"/>
            </a:endParaRPr>
          </a:p>
        </p:txBody>
      </p:sp>
      <p:pic>
        <p:nvPicPr>
          <p:cNvPr id="4" name="Picture 3" descr="Averaged_SolventAcc.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002" y="1403427"/>
            <a:ext cx="4305108" cy="3228831"/>
          </a:xfrm>
          <a:prstGeom prst="rect">
            <a:avLst/>
          </a:prstGeom>
        </p:spPr>
      </p:pic>
      <p:sp>
        <p:nvSpPr>
          <p:cNvPr id="7" name="TextBox 6"/>
          <p:cNvSpPr txBox="1"/>
          <p:nvPr/>
        </p:nvSpPr>
        <p:spPr>
          <a:xfrm>
            <a:off x="5421940" y="1764987"/>
            <a:ext cx="1643574" cy="566309"/>
          </a:xfrm>
          <a:prstGeom prst="rect">
            <a:avLst/>
          </a:prstGeom>
        </p:spPr>
        <p:txBody>
          <a:bodyPr wrap="none" rtlCol="0">
            <a:spAutoFit/>
          </a:bodyPr>
          <a:lstStyle/>
          <a:p>
            <a:pPr marL="0" marR="0" indent="0" algn="l" defTabSz="457200" rtl="0" eaLnBrk="1" fontAlgn="auto" latinLnBrk="0" hangingPunct="1">
              <a:lnSpc>
                <a:spcPct val="100000"/>
              </a:lnSpc>
              <a:spcBef>
                <a:spcPct val="20000"/>
              </a:spcBef>
              <a:spcAft>
                <a:spcPts val="0"/>
              </a:spcAft>
              <a:buClrTx/>
              <a:buSzTx/>
              <a:buFont typeface="Arial"/>
              <a:buNone/>
              <a:tabLst/>
            </a:pPr>
            <a:r>
              <a:rPr lang="en-US" sz="1400" dirty="0" smtClean="0">
                <a:solidFill>
                  <a:srgbClr val="646464"/>
                </a:solidFill>
                <a:latin typeface="Arial"/>
                <a:ea typeface="+mn-ea"/>
                <a:cs typeface="Arial"/>
              </a:rPr>
              <a:t>Pearson’s r</a:t>
            </a:r>
            <a:r>
              <a:rPr kumimoji="0" lang="en-US" sz="1400" i="0" u="none" strike="noStrike" kern="1200" spc="0" normalizeH="0" baseline="0" noProof="0" dirty="0" smtClean="0">
                <a:ln>
                  <a:noFill/>
                </a:ln>
                <a:solidFill>
                  <a:srgbClr val="646464"/>
                </a:solidFill>
                <a:effectLst/>
                <a:uLnTx/>
                <a:uFillTx/>
                <a:latin typeface="Arial"/>
                <a:ea typeface="+mn-ea"/>
                <a:cs typeface="Arial"/>
              </a:rPr>
              <a:t>=.3397</a:t>
            </a:r>
          </a:p>
          <a:p>
            <a:pPr marL="0" marR="0" indent="0" algn="l" defTabSz="457200" rtl="0" eaLnBrk="1" fontAlgn="auto" latinLnBrk="0" hangingPunct="1">
              <a:lnSpc>
                <a:spcPct val="100000"/>
              </a:lnSpc>
              <a:spcBef>
                <a:spcPct val="20000"/>
              </a:spcBef>
              <a:spcAft>
                <a:spcPts val="0"/>
              </a:spcAft>
              <a:buClrTx/>
              <a:buSzTx/>
              <a:buFont typeface="Arial"/>
              <a:buNone/>
              <a:tabLst/>
            </a:pPr>
            <a:r>
              <a:rPr lang="en-US" sz="1400" dirty="0">
                <a:solidFill>
                  <a:srgbClr val="646464"/>
                </a:solidFill>
                <a:latin typeface="Arial"/>
                <a:ea typeface="+mn-ea"/>
                <a:cs typeface="Arial"/>
              </a:rPr>
              <a:t>p</a:t>
            </a:r>
            <a:r>
              <a:rPr lang="en-US" sz="1400" dirty="0" smtClean="0">
                <a:solidFill>
                  <a:srgbClr val="646464"/>
                </a:solidFill>
                <a:latin typeface="Arial"/>
                <a:ea typeface="+mn-ea"/>
                <a:cs typeface="Arial"/>
              </a:rPr>
              <a:t>=3.7x10</a:t>
            </a:r>
            <a:r>
              <a:rPr lang="en-US" sz="1400" baseline="30000" dirty="0" smtClean="0">
                <a:solidFill>
                  <a:srgbClr val="646464"/>
                </a:solidFill>
                <a:latin typeface="Arial"/>
                <a:ea typeface="+mn-ea"/>
                <a:cs typeface="Arial"/>
              </a:rPr>
              <a:t>-7</a:t>
            </a:r>
            <a:endParaRPr kumimoji="0" lang="en-US" sz="1400" i="0" u="none" strike="noStrike" kern="1200" spc="0" normalizeH="0" baseline="30000" noProof="0" dirty="0" smtClean="0">
              <a:ln>
                <a:noFill/>
              </a:ln>
              <a:solidFill>
                <a:srgbClr val="646464"/>
              </a:solidFill>
              <a:effectLst/>
              <a:uLnTx/>
              <a:uFillTx/>
              <a:latin typeface="Arial"/>
              <a:ea typeface="+mn-ea"/>
              <a:cs typeface="Arial"/>
            </a:endParaRPr>
          </a:p>
        </p:txBody>
      </p:sp>
    </p:spTree>
    <p:extLst>
      <p:ext uri="{BB962C8B-B14F-4D97-AF65-F5344CB8AC3E}">
        <p14:creationId xmlns:p14="http://schemas.microsoft.com/office/powerpoint/2010/main" val="262358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Scatter plots</a:t>
            </a:r>
            <a:endParaRPr lang="en-US" dirty="0"/>
          </a:p>
        </p:txBody>
      </p:sp>
      <p:pic>
        <p:nvPicPr>
          <p:cNvPr id="4" name="Content Placeholder 3" descr="Bromberg-1.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7271" t="38373" r="2273" b="-748"/>
          <a:stretch/>
        </p:blipFill>
        <p:spPr>
          <a:xfrm>
            <a:off x="608024" y="380367"/>
            <a:ext cx="7809727" cy="6003955"/>
          </a:xfrm>
        </p:spPr>
      </p:pic>
    </p:spTree>
    <p:extLst>
      <p:ext uri="{BB962C8B-B14F-4D97-AF65-F5344CB8AC3E}">
        <p14:creationId xmlns:p14="http://schemas.microsoft.com/office/powerpoint/2010/main" val="385457619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romberg-2.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3341" t="41633" r="3440"/>
          <a:stretch/>
        </p:blipFill>
        <p:spPr>
          <a:xfrm>
            <a:off x="1094443" y="751757"/>
            <a:ext cx="6917959" cy="5605545"/>
          </a:xfrm>
        </p:spPr>
      </p:pic>
    </p:spTree>
    <p:extLst>
      <p:ext uri="{BB962C8B-B14F-4D97-AF65-F5344CB8AC3E}">
        <p14:creationId xmlns:p14="http://schemas.microsoft.com/office/powerpoint/2010/main" val="1586027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Lictarge.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4460" r="-2769" b="1768"/>
          <a:stretch/>
        </p:blipFill>
        <p:spPr>
          <a:xfrm>
            <a:off x="588991" y="959209"/>
            <a:ext cx="8180063" cy="5539088"/>
          </a:xfrm>
        </p:spPr>
      </p:pic>
    </p:spTree>
    <p:extLst>
      <p:ext uri="{BB962C8B-B14F-4D97-AF65-F5344CB8AC3E}">
        <p14:creationId xmlns:p14="http://schemas.microsoft.com/office/powerpoint/2010/main" val="117672487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oult.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1528" t="44591" r="-1528" b="1562"/>
          <a:stretch/>
        </p:blipFill>
        <p:spPr>
          <a:xfrm>
            <a:off x="588991" y="810599"/>
            <a:ext cx="7959725" cy="5546703"/>
          </a:xfrm>
        </p:spPr>
      </p:pic>
    </p:spTree>
    <p:extLst>
      <p:ext uri="{BB962C8B-B14F-4D97-AF65-F5344CB8AC3E}">
        <p14:creationId xmlns:p14="http://schemas.microsoft.com/office/powerpoint/2010/main" val="317726035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Wei.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935" b="1562"/>
          <a:stretch/>
        </p:blipFill>
        <p:spPr>
          <a:xfrm>
            <a:off x="588991" y="743049"/>
            <a:ext cx="7959725" cy="5614251"/>
          </a:xfrm>
        </p:spPr>
      </p:pic>
    </p:spTree>
    <p:extLst>
      <p:ext uri="{BB962C8B-B14F-4D97-AF65-F5344CB8AC3E}">
        <p14:creationId xmlns:p14="http://schemas.microsoft.com/office/powerpoint/2010/main" val="32057490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ooney-1.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673" b="1562"/>
          <a:stretch/>
        </p:blipFill>
        <p:spPr>
          <a:xfrm>
            <a:off x="588991" y="716030"/>
            <a:ext cx="7959725" cy="5641271"/>
          </a:xfrm>
        </p:spPr>
      </p:pic>
    </p:spTree>
    <p:extLst>
      <p:ext uri="{BB962C8B-B14F-4D97-AF65-F5344CB8AC3E}">
        <p14:creationId xmlns:p14="http://schemas.microsoft.com/office/powerpoint/2010/main" val="304304104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ooney-2.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4066" b="1562"/>
          <a:stretch/>
        </p:blipFill>
        <p:spPr>
          <a:xfrm>
            <a:off x="588991" y="756559"/>
            <a:ext cx="7959725" cy="5600743"/>
          </a:xfrm>
        </p:spPr>
      </p:pic>
    </p:spTree>
    <p:extLst>
      <p:ext uri="{BB962C8B-B14F-4D97-AF65-F5344CB8AC3E}">
        <p14:creationId xmlns:p14="http://schemas.microsoft.com/office/powerpoint/2010/main" val="241421148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Mooney-3.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543" b="1561"/>
          <a:stretch/>
        </p:blipFill>
        <p:spPr>
          <a:xfrm>
            <a:off x="588991" y="702520"/>
            <a:ext cx="7959725" cy="5654781"/>
          </a:xfrm>
        </p:spPr>
      </p:pic>
    </p:spTree>
    <p:extLst>
      <p:ext uri="{BB962C8B-B14F-4D97-AF65-F5344CB8AC3E}">
        <p14:creationId xmlns:p14="http://schemas.microsoft.com/office/powerpoint/2010/main" val="2990351163"/>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ones-1.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1188" t="42623" r="-1188" b="1563"/>
          <a:stretch/>
        </p:blipFill>
        <p:spPr>
          <a:xfrm>
            <a:off x="588991" y="607950"/>
            <a:ext cx="7959725" cy="5749351"/>
          </a:xfrm>
        </p:spPr>
      </p:pic>
    </p:spTree>
    <p:extLst>
      <p:ext uri="{BB962C8B-B14F-4D97-AF65-F5344CB8AC3E}">
        <p14:creationId xmlns:p14="http://schemas.microsoft.com/office/powerpoint/2010/main" val="12692979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ones-2.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4329" b="1562"/>
          <a:stretch/>
        </p:blipFill>
        <p:spPr>
          <a:xfrm>
            <a:off x="588991" y="783579"/>
            <a:ext cx="7959725" cy="5573723"/>
          </a:xfrm>
        </p:spPr>
      </p:pic>
    </p:spTree>
    <p:extLst>
      <p:ext uri="{BB962C8B-B14F-4D97-AF65-F5344CB8AC3E}">
        <p14:creationId xmlns:p14="http://schemas.microsoft.com/office/powerpoint/2010/main" val="28297674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ones-3.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661"/>
          <a:stretch/>
        </p:blipFill>
        <p:spPr>
          <a:xfrm>
            <a:off x="588991" y="553910"/>
            <a:ext cx="7959725" cy="5803391"/>
          </a:xfrm>
        </p:spPr>
      </p:pic>
    </p:spTree>
    <p:extLst>
      <p:ext uri="{BB962C8B-B14F-4D97-AF65-F5344CB8AC3E}">
        <p14:creationId xmlns:p14="http://schemas.microsoft.com/office/powerpoint/2010/main" val="152632500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asadio-1.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4579"/>
          <a:stretch/>
        </p:blipFill>
        <p:spPr>
          <a:xfrm>
            <a:off x="588991" y="648480"/>
            <a:ext cx="7959725" cy="5708821"/>
          </a:xfrm>
        </p:spPr>
      </p:pic>
    </p:spTree>
    <p:extLst>
      <p:ext uri="{BB962C8B-B14F-4D97-AF65-F5344CB8AC3E}">
        <p14:creationId xmlns:p14="http://schemas.microsoft.com/office/powerpoint/2010/main" val="92650912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Casadio-2.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1528" t="42330" r="-1528" b="-1"/>
          <a:stretch/>
        </p:blipFill>
        <p:spPr>
          <a:xfrm>
            <a:off x="588991" y="416744"/>
            <a:ext cx="7959725" cy="5940557"/>
          </a:xfrm>
        </p:spPr>
      </p:pic>
    </p:spTree>
    <p:extLst>
      <p:ext uri="{BB962C8B-B14F-4D97-AF65-F5344CB8AC3E}">
        <p14:creationId xmlns:p14="http://schemas.microsoft.com/office/powerpoint/2010/main" val="118591602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Jones-4.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149" b="1561"/>
          <a:stretch/>
        </p:blipFill>
        <p:spPr>
          <a:xfrm>
            <a:off x="588991" y="661990"/>
            <a:ext cx="7959725" cy="5695311"/>
          </a:xfrm>
        </p:spPr>
      </p:pic>
    </p:spTree>
    <p:extLst>
      <p:ext uri="{BB962C8B-B14F-4D97-AF65-F5344CB8AC3E}">
        <p14:creationId xmlns:p14="http://schemas.microsoft.com/office/powerpoint/2010/main" val="410665277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UNC Charlotte.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923"/>
          <a:stretch/>
        </p:blipFill>
        <p:spPr>
          <a:xfrm>
            <a:off x="588991" y="580929"/>
            <a:ext cx="7959725" cy="5776371"/>
          </a:xfrm>
        </p:spPr>
      </p:pic>
    </p:spTree>
    <p:extLst>
      <p:ext uri="{BB962C8B-B14F-4D97-AF65-F5344CB8AC3E}">
        <p14:creationId xmlns:p14="http://schemas.microsoft.com/office/powerpoint/2010/main" val="392714210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Dunbrack.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l="1358" t="43792" r="-1358"/>
          <a:stretch/>
        </p:blipFill>
        <p:spPr>
          <a:xfrm>
            <a:off x="588991" y="567419"/>
            <a:ext cx="7959725" cy="5789881"/>
          </a:xfrm>
        </p:spPr>
      </p:pic>
    </p:spTree>
    <p:extLst>
      <p:ext uri="{BB962C8B-B14F-4D97-AF65-F5344CB8AC3E}">
        <p14:creationId xmlns:p14="http://schemas.microsoft.com/office/powerpoint/2010/main" val="65041485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Yang.eps"/>
          <p:cNvPicPr>
            <a:picLocks noGrp="1" noChangeAspect="1"/>
          </p:cNvPicPr>
          <p:nvPr>
            <p:ph sz="quarter" idx="15"/>
          </p:nvPr>
        </p:nvPicPr>
        <p:blipFill rotWithShape="1">
          <a:blip r:embed="rId2">
            <a:extLst>
              <a:ext uri="{28A0092B-C50C-407E-A947-70E740481C1C}">
                <a14:useLocalDpi xmlns:a14="http://schemas.microsoft.com/office/drawing/2010/main" val="0"/>
              </a:ext>
            </a:extLst>
          </a:blip>
          <a:srcRect t="43923"/>
          <a:stretch/>
        </p:blipFill>
        <p:spPr>
          <a:xfrm>
            <a:off x="588991" y="580929"/>
            <a:ext cx="7959725" cy="5776371"/>
          </a:xfrm>
        </p:spPr>
      </p:pic>
    </p:spTree>
    <p:extLst>
      <p:ext uri="{BB962C8B-B14F-4D97-AF65-F5344CB8AC3E}">
        <p14:creationId xmlns:p14="http://schemas.microsoft.com/office/powerpoint/2010/main" val="156026489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MRN_PPT_Color_20120216[1]">
  <a:themeElements>
    <a:clrScheme name="Custom 9">
      <a:dk1>
        <a:srgbClr val="646464"/>
      </a:dk1>
      <a:lt1>
        <a:sysClr val="window" lastClr="FFFFFF"/>
      </a:lt1>
      <a:dk2>
        <a:srgbClr val="353D98"/>
      </a:dk2>
      <a:lt2>
        <a:srgbClr val="F2F2F2"/>
      </a:lt2>
      <a:accent1>
        <a:srgbClr val="E6E7E8"/>
      </a:accent1>
      <a:accent2>
        <a:srgbClr val="002E56"/>
      </a:accent2>
      <a:accent3>
        <a:srgbClr val="00509C"/>
      </a:accent3>
      <a:accent4>
        <a:srgbClr val="EE304E"/>
      </a:accent4>
      <a:accent5>
        <a:srgbClr val="A9218E"/>
      </a:accent5>
      <a:accent6>
        <a:srgbClr val="F26631"/>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square" rtlCol="0">
        <a:spAutoFit/>
      </a:bodyPr>
      <a:lstStyle>
        <a:defPPr marL="0" marR="0" indent="0" algn="l" defTabSz="457200" rtl="0" eaLnBrk="1" fontAlgn="auto" latinLnBrk="0" hangingPunct="1">
          <a:lnSpc>
            <a:spcPct val="100000"/>
          </a:lnSpc>
          <a:spcBef>
            <a:spcPct val="20000"/>
          </a:spcBef>
          <a:spcAft>
            <a:spcPts val="0"/>
          </a:spcAft>
          <a:buClrTx/>
          <a:buSzTx/>
          <a:buFont typeface="Arial"/>
          <a:buNone/>
          <a:tabLst/>
          <a:defRPr kumimoji="0" sz="1400" i="0" u="none" strike="noStrike" kern="1200" spc="0" normalizeH="0" baseline="0" noProof="0" dirty="0" err="1" smtClean="0">
            <a:ln>
              <a:noFill/>
            </a:ln>
            <a:solidFill>
              <a:srgbClr val="646464"/>
            </a:solidFill>
            <a:effectLst/>
            <a:uLnTx/>
            <a:uFillTx/>
            <a:latin typeface="Arial"/>
            <a:ea typeface="+mn-ea"/>
            <a:cs typeface="Arial"/>
          </a:defRPr>
        </a:defPPr>
      </a:lstStyle>
    </a:txDef>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F39EA4E46114489B52F9C6AC5A6C97" ma:contentTypeVersion="1" ma:contentTypeDescription="Create a new document." ma:contentTypeScope="" ma:versionID="f7a6b7e7441533b9cdea53d8b51ce47a">
  <xsd:schema xmlns:xsd="http://www.w3.org/2001/XMLSchema" xmlns:xs="http://www.w3.org/2001/XMLSchema" xmlns:p="http://schemas.microsoft.com/office/2006/metadata/properties" xmlns:ns1="http://schemas.microsoft.com/sharepoint/v3" targetNamespace="http://schemas.microsoft.com/office/2006/metadata/properties" ma:root="true" ma:fieldsID="6f9746fe128b0ca74698fd9d7c13d39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364C5D42-276E-4AAB-8603-2E4E3F7F70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54F3DE-EB6A-4FE4-8D64-0BD874246A3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BMRN_PPT_Color_20120216[1]</Template>
  <TotalTime>14350</TotalTime>
  <Words>1151</Words>
  <Application>Microsoft Macintosh PowerPoint</Application>
  <PresentationFormat>On-screen Show (4:3)</PresentationFormat>
  <Paragraphs>264</Paragraphs>
  <Slides>40</Slides>
  <Notes>0</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BMRN_PPT_Color_20120216[1]</vt:lpstr>
      <vt:lpstr>Default Design</vt:lpstr>
      <vt:lpstr>CAGI slide pack guidelines I agree to my slides being used according to the following terms:  _______Wyatt T. Clark_______</vt:lpstr>
      <vt:lpstr>PowerPoint Presentation</vt:lpstr>
      <vt:lpstr>PowerPoint Presentation</vt:lpstr>
      <vt:lpstr>Participation in the NAGLU challenge was high</vt:lpstr>
      <vt:lpstr>What is the best way to evaluate performance?</vt:lpstr>
      <vt:lpstr>Evaluating an individual model on its own using different metrics is not very informative</vt:lpstr>
      <vt:lpstr>But comparing to other methods can illustrate important characteristics of the model</vt:lpstr>
      <vt:lpstr>This can be seen when comparing the distribution of scores generated by the model to observed activity values</vt:lpstr>
      <vt:lpstr>Many models had trouble producing the right distribution of scores</vt:lpstr>
      <vt:lpstr>Generally though, ranking are relatively stable regardless of the metric used</vt:lpstr>
      <vt:lpstr>Although top performing models are independent in terms of predictions and evaluation scores*, they are significantly correlated using Pearson’s r</vt:lpstr>
      <vt:lpstr>Is this correlation due to the fact they are predicting enzymatic activity well, or have the same biases</vt:lpstr>
      <vt:lpstr>Sometimes, it’s useful to just look at the scatter-plot</vt:lpstr>
      <vt:lpstr>While there is always room for improvement, submitted models do show advances when compared to off the shelf methods</vt:lpstr>
      <vt:lpstr>We can take experimental variation into account when evaluating predictions</vt:lpstr>
      <vt:lpstr>Using CV causes a bigger shift in coefficients than standard deviation </vt:lpstr>
      <vt:lpstr>It is also useful to consider which variants are easy or hard for models to predict their enzymatic activity</vt:lpstr>
      <vt:lpstr>Some variants are easy for the top models to predict enzymatic activity</vt:lpstr>
      <vt:lpstr>It is difficult for the top models to predict enzymatic activity for some variants</vt:lpstr>
      <vt:lpstr>Conclusions</vt:lpstr>
      <vt:lpstr>Acknowledgements</vt:lpstr>
      <vt:lpstr>Supplemental Slides</vt:lpstr>
      <vt:lpstr>Structural information is useful for inferring impact on enzymatic activity</vt:lpstr>
      <vt:lpstr>Scatter plots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Biomarin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OPTION A</dc:title>
  <dc:creator>vbreeze</dc:creator>
  <cp:lastModifiedBy>BioMarin Pharmaceutical</cp:lastModifiedBy>
  <cp:revision>544</cp:revision>
  <cp:lastPrinted>2016-01-10T20:10:17Z</cp:lastPrinted>
  <dcterms:created xsi:type="dcterms:W3CDTF">2012-04-02T17:05:36Z</dcterms:created>
  <dcterms:modified xsi:type="dcterms:W3CDTF">2016-04-08T23:29:56Z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0x010100F396EEBF880901419EFB165B1A7D06FD</vt:lpwstr>
  </property>
</Properties>
</file>