
<file path=[Content_Types].xml><?xml version="1.0" encoding="utf-8"?>
<Types xmlns="http://schemas.openxmlformats.org/package/2006/content-types">
  <Default Extension="xml" ContentType="application/xml"/>
  <Default Extension="jp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Lst>
  <p:notesMasterIdLst>
    <p:notesMasterId r:id="rId13"/>
  </p:notesMasterIdLst>
  <p:handoutMasterIdLst>
    <p:handoutMasterId r:id="rId14"/>
  </p:handoutMasterIdLst>
  <p:sldIdLst>
    <p:sldId id="420" r:id="rId2"/>
    <p:sldId id="388" r:id="rId3"/>
    <p:sldId id="401" r:id="rId4"/>
    <p:sldId id="408" r:id="rId5"/>
    <p:sldId id="410" r:id="rId6"/>
    <p:sldId id="412" r:id="rId7"/>
    <p:sldId id="413" r:id="rId8"/>
    <p:sldId id="414" r:id="rId9"/>
    <p:sldId id="423" r:id="rId10"/>
    <p:sldId id="415" r:id="rId11"/>
    <p:sldId id="422" r:id="rId12"/>
  </p:sldIdLst>
  <p:sldSz cx="9144000" cy="6858000" type="screen4x3"/>
  <p:notesSz cx="6858000" cy="9144000"/>
  <p:custDataLst>
    <p:tags r:id="rId1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ir Kiani"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81B4"/>
    <a:srgbClr val="1888B2"/>
    <a:srgbClr val="156ABF"/>
    <a:srgbClr val="186AB1"/>
    <a:srgbClr val="1874AE"/>
    <a:srgbClr val="146E99"/>
    <a:srgbClr val="146BAD"/>
    <a:srgbClr val="1266B5"/>
    <a:srgbClr val="125EAE"/>
    <a:srgbClr val="105BA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20" autoAdjust="0"/>
    <p:restoredTop sz="96756" autoAdjust="0"/>
  </p:normalViewPr>
  <p:slideViewPr>
    <p:cSldViewPr snapToGrid="0" snapToObjects="1">
      <p:cViewPr>
        <p:scale>
          <a:sx n="103" d="100"/>
          <a:sy n="103" d="100"/>
        </p:scale>
        <p:origin x="-944" y="352"/>
      </p:cViewPr>
      <p:guideLst>
        <p:guide orient="horz" pos="719"/>
        <p:guide orient="horz" pos="3855"/>
        <p:guide orient="horz" pos="1875"/>
        <p:guide pos="2722"/>
        <p:guide pos="2651"/>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tags" Target="tags/tag1.xml"/><Relationship Id="rId17" Type="http://schemas.openxmlformats.org/officeDocument/2006/relationships/commentAuthors" Target="commentAuthors.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emf"/><Relationship Id="rId1" Type="http://schemas.openxmlformats.org/officeDocument/2006/relationships/image" Target="../media/image12.png"/><Relationship Id="rId2"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8.emf"/><Relationship Id="rId5" Type="http://schemas.openxmlformats.org/officeDocument/2006/relationships/image" Target="../media/image19.emf"/><Relationship Id="rId6" Type="http://schemas.openxmlformats.org/officeDocument/2006/relationships/image" Target="../media/image20.emf"/><Relationship Id="rId1" Type="http://schemas.openxmlformats.org/officeDocument/2006/relationships/image" Target="../media/image16.emf"/><Relationship Id="rId2"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DCF506C-C29A-7443-9FD2-C0AD410E057E}" type="datetimeFigureOut">
              <a:rPr lang="en-US" smtClean="0"/>
              <a:t>3/26/16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63869A6-7F63-474C-B64F-51D52735598D}" type="slidenum">
              <a:rPr lang="en-US" smtClean="0"/>
              <a:t>‹#›</a:t>
            </a:fld>
            <a:endParaRPr lang="en-US"/>
          </a:p>
        </p:txBody>
      </p:sp>
    </p:spTree>
    <p:extLst>
      <p:ext uri="{BB962C8B-B14F-4D97-AF65-F5344CB8AC3E}">
        <p14:creationId xmlns:p14="http://schemas.microsoft.com/office/powerpoint/2010/main" val="29549753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ECBA2E-585D-434B-A1F4-211F604ADABA}" type="datetimeFigureOut">
              <a:rPr lang="en-US" smtClean="0"/>
              <a:t>3/26/16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1E5D70-192F-0844-B3CE-0E07362EDEA6}" type="slidenum">
              <a:rPr lang="en-US" smtClean="0"/>
              <a:t>‹#›</a:t>
            </a:fld>
            <a:endParaRPr lang="en-US"/>
          </a:p>
        </p:txBody>
      </p:sp>
    </p:spTree>
    <p:extLst>
      <p:ext uri="{BB962C8B-B14F-4D97-AF65-F5344CB8AC3E}">
        <p14:creationId xmlns:p14="http://schemas.microsoft.com/office/powerpoint/2010/main" val="358968774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1E5D70-192F-0844-B3CE-0E07362EDEA6}" type="slidenum">
              <a:rPr lang="en-US" smtClean="0"/>
              <a:t>2</a:t>
            </a:fld>
            <a:endParaRPr lang="en-US"/>
          </a:p>
        </p:txBody>
      </p:sp>
    </p:spTree>
    <p:extLst>
      <p:ext uri="{BB962C8B-B14F-4D97-AF65-F5344CB8AC3E}">
        <p14:creationId xmlns:p14="http://schemas.microsoft.com/office/powerpoint/2010/main" val="3076472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1E5D70-192F-0844-B3CE-0E07362EDEA6}" type="slidenum">
              <a:rPr lang="en-US" smtClean="0"/>
              <a:t>6</a:t>
            </a:fld>
            <a:endParaRPr lang="en-US"/>
          </a:p>
        </p:txBody>
      </p:sp>
    </p:spTree>
    <p:extLst>
      <p:ext uri="{BB962C8B-B14F-4D97-AF65-F5344CB8AC3E}">
        <p14:creationId xmlns:p14="http://schemas.microsoft.com/office/powerpoint/2010/main" val="1087060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1E5D70-192F-0844-B3CE-0E07362EDEA6}" type="slidenum">
              <a:rPr lang="en-US" smtClean="0"/>
              <a:t>7</a:t>
            </a:fld>
            <a:endParaRPr lang="en-US"/>
          </a:p>
        </p:txBody>
      </p:sp>
    </p:spTree>
    <p:extLst>
      <p:ext uri="{BB962C8B-B14F-4D97-AF65-F5344CB8AC3E}">
        <p14:creationId xmlns:p14="http://schemas.microsoft.com/office/powerpoint/2010/main" val="1087060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Set to 0.1</a:t>
            </a:r>
            <a:endParaRPr lang="en-US" dirty="0"/>
          </a:p>
        </p:txBody>
      </p:sp>
      <p:sp>
        <p:nvSpPr>
          <p:cNvPr id="4" name="Slide Number Placeholder 3"/>
          <p:cNvSpPr>
            <a:spLocks noGrp="1"/>
          </p:cNvSpPr>
          <p:nvPr>
            <p:ph type="sldNum" sz="quarter" idx="10"/>
          </p:nvPr>
        </p:nvSpPr>
        <p:spPr/>
        <p:txBody>
          <a:bodyPr/>
          <a:lstStyle/>
          <a:p>
            <a:fld id="{4D1E5D70-192F-0844-B3CE-0E07362EDEA6}" type="slidenum">
              <a:rPr lang="en-US" smtClean="0"/>
              <a:t>8</a:t>
            </a:fld>
            <a:endParaRPr lang="en-US"/>
          </a:p>
        </p:txBody>
      </p:sp>
    </p:spTree>
    <p:extLst>
      <p:ext uri="{BB962C8B-B14F-4D97-AF65-F5344CB8AC3E}">
        <p14:creationId xmlns:p14="http://schemas.microsoft.com/office/powerpoint/2010/main" val="1087060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38 correct predictions   (13)</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4D1E5D70-192F-0844-B3CE-0E07362EDEA6}" type="slidenum">
              <a:rPr lang="en-US" smtClean="0"/>
              <a:t>9</a:t>
            </a:fld>
            <a:endParaRPr lang="en-US"/>
          </a:p>
        </p:txBody>
      </p:sp>
    </p:spTree>
    <p:extLst>
      <p:ext uri="{BB962C8B-B14F-4D97-AF65-F5344CB8AC3E}">
        <p14:creationId xmlns:p14="http://schemas.microsoft.com/office/powerpoint/2010/main" val="1250253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38 correct predictions   (13)</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4D1E5D70-192F-0844-B3CE-0E07362EDEA6}" type="slidenum">
              <a:rPr lang="en-US" smtClean="0"/>
              <a:t>10</a:t>
            </a:fld>
            <a:endParaRPr lang="en-US"/>
          </a:p>
        </p:txBody>
      </p:sp>
    </p:spTree>
    <p:extLst>
      <p:ext uri="{BB962C8B-B14F-4D97-AF65-F5344CB8AC3E}">
        <p14:creationId xmlns:p14="http://schemas.microsoft.com/office/powerpoint/2010/main" val="1250253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38 correct predictions   (13)</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4D1E5D70-192F-0844-B3CE-0E07362EDEA6}" type="slidenum">
              <a:rPr lang="en-US" smtClean="0"/>
              <a:t>11</a:t>
            </a:fld>
            <a:endParaRPr lang="en-US"/>
          </a:p>
        </p:txBody>
      </p:sp>
    </p:spTree>
    <p:extLst>
      <p:ext uri="{BB962C8B-B14F-4D97-AF65-F5344CB8AC3E}">
        <p14:creationId xmlns:p14="http://schemas.microsoft.com/office/powerpoint/2010/main" val="1250253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14"/>
          </p:nvPr>
        </p:nvSpPr>
        <p:spPr>
          <a:xfrm>
            <a:off x="322518" y="6474780"/>
            <a:ext cx="312482" cy="365125"/>
          </a:xfrm>
        </p:spPr>
        <p:txBody>
          <a:bodyPr lIns="0" tIns="0" rIns="0" bIns="0"/>
          <a:lstStyle>
            <a:lvl1pPr algn="l">
              <a:defRPr sz="800">
                <a:solidFill>
                  <a:schemeClr val="tx2">
                    <a:lumMod val="50000"/>
                  </a:schemeClr>
                </a:solidFill>
              </a:defRPr>
            </a:lvl1pPr>
          </a:lstStyle>
          <a:p>
            <a:fld id="{20728181-D7E3-854D-BE35-EC383F3ED330}" type="slidenum">
              <a:rPr lang="en-US" smtClean="0"/>
              <a:pPr/>
              <a:t>‹#›</a:t>
            </a:fld>
            <a:endParaRPr lang="en-US" dirty="0"/>
          </a:p>
        </p:txBody>
      </p:sp>
      <p:pic>
        <p:nvPicPr>
          <p:cNvPr id="13" name="Picture 12" descr="Roche_Logo.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24224" y="6015737"/>
            <a:ext cx="577091" cy="579467"/>
          </a:xfrm>
          <a:prstGeom prst="rect">
            <a:avLst/>
          </a:prstGeom>
        </p:spPr>
      </p:pic>
      <p:pic>
        <p:nvPicPr>
          <p:cNvPr id="14" name="Picture 13" descr="Bina_Logo.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5830" y="5968600"/>
            <a:ext cx="653119" cy="655805"/>
          </a:xfrm>
          <a:prstGeom prst="rect">
            <a:avLst/>
          </a:prstGeom>
        </p:spPr>
      </p:pic>
      <p:sp>
        <p:nvSpPr>
          <p:cNvPr id="15" name="TextBox 14"/>
          <p:cNvSpPr txBox="1"/>
          <p:nvPr userDrawn="1"/>
        </p:nvSpPr>
        <p:spPr>
          <a:xfrm>
            <a:off x="548108" y="6513921"/>
            <a:ext cx="3034584" cy="215444"/>
          </a:xfrm>
          <a:prstGeom prst="rect">
            <a:avLst/>
          </a:prstGeom>
          <a:noFill/>
        </p:spPr>
        <p:txBody>
          <a:bodyPr wrap="square" rtlCol="0">
            <a:spAutoFit/>
          </a:bodyPr>
          <a:lstStyle/>
          <a:p>
            <a:r>
              <a:rPr lang="en-US" sz="800" kern="1200" dirty="0" smtClean="0">
                <a:solidFill>
                  <a:schemeClr val="tx2">
                    <a:lumMod val="50000"/>
                  </a:schemeClr>
                </a:solidFill>
                <a:effectLst/>
                <a:latin typeface="Arial"/>
                <a:ea typeface="+mn-ea"/>
                <a:cs typeface="Arial"/>
              </a:rPr>
              <a:t>For Research Use Only. Not for use in diagnostic procedures.</a:t>
            </a:r>
            <a:r>
              <a:rPr lang="en-US" sz="800" dirty="0" smtClean="0">
                <a:solidFill>
                  <a:schemeClr val="tx2">
                    <a:lumMod val="50000"/>
                  </a:schemeClr>
                </a:solidFill>
                <a:effectLst/>
                <a:latin typeface="Arial"/>
                <a:cs typeface="Arial"/>
              </a:rPr>
              <a:t> </a:t>
            </a:r>
            <a:endParaRPr lang="en-US" sz="800" dirty="0">
              <a:solidFill>
                <a:schemeClr val="tx2">
                  <a:lumMod val="50000"/>
                </a:schemeClr>
              </a:solidFill>
              <a:latin typeface="Arial"/>
              <a:cs typeface="Arial"/>
            </a:endParaRPr>
          </a:p>
        </p:txBody>
      </p:sp>
      <p:sp>
        <p:nvSpPr>
          <p:cNvPr id="7" name="Title 1"/>
          <p:cNvSpPr>
            <a:spLocks noGrp="1"/>
          </p:cNvSpPr>
          <p:nvPr>
            <p:ph type="ctrTitle"/>
          </p:nvPr>
        </p:nvSpPr>
        <p:spPr>
          <a:xfrm>
            <a:off x="275830" y="65956"/>
            <a:ext cx="8588770" cy="739013"/>
          </a:xfrm>
        </p:spPr>
        <p:txBody>
          <a:bodyPr lIns="0" tIns="0" rIns="0" bIns="0" anchor="ctr" anchorCtr="0">
            <a:normAutofit/>
          </a:bodyPr>
          <a:lstStyle>
            <a:lvl1pPr algn="l">
              <a:defRPr sz="2500">
                <a:solidFill>
                  <a:srgbClr val="0C6BD1"/>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580289519"/>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External - 1 columns">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275843" y="1122725"/>
            <a:ext cx="5428753" cy="4587611"/>
          </a:xfrm>
        </p:spPr>
        <p:txBody>
          <a:bodyPr anchor="t"/>
          <a:lstStyle>
            <a:lvl1pPr marL="230188" indent="-230188">
              <a:buClr>
                <a:srgbClr val="529934"/>
              </a:buClr>
              <a:buSzPct val="80000"/>
              <a:buFontTx/>
              <a:buBlip>
                <a:blip r:embed="rId2"/>
              </a:buBlip>
              <a:defRPr sz="2100">
                <a:latin typeface="Arial"/>
                <a:cs typeface="Arial"/>
              </a:defRPr>
            </a:lvl1pPr>
            <a:lvl2pPr marL="457200" indent="-223838">
              <a:buClrTx/>
              <a:buSzPct val="100000"/>
              <a:buFont typeface="Wingdings" panose="05000000000000000000" pitchFamily="2" charset="2"/>
              <a:buChar char="§"/>
              <a:defRPr sz="2000">
                <a:latin typeface="Arial"/>
                <a:cs typeface="Arial"/>
              </a:defRPr>
            </a:lvl2pPr>
            <a:lvl3pPr marL="690563" indent="-233363">
              <a:buClrTx/>
              <a:buSzPct val="100000"/>
              <a:buFont typeface="Courier New" panose="02070309020205020404" pitchFamily="49" charset="0"/>
              <a:buChar char="o"/>
              <a:defRPr sz="1800">
                <a:latin typeface="Arial"/>
                <a:cs typeface="Arial"/>
              </a:defRPr>
            </a:lvl3pPr>
            <a:lvl4pPr marL="914400" indent="-223838">
              <a:buClrTx/>
              <a:buSzPct val="100000"/>
              <a:buFont typeface="Arial" panose="020B0604020202020204" pitchFamily="34" charset="0"/>
              <a:buChar char="-"/>
              <a:defRPr sz="1600">
                <a:latin typeface="Arial"/>
                <a:cs typeface="Arial"/>
              </a:defRPr>
            </a:lvl4pPr>
            <a:lvl5pPr marL="684213" indent="-168275">
              <a:buClr>
                <a:srgbClr val="529934"/>
              </a:buClr>
              <a:buSzPct val="80000"/>
              <a:buFontTx/>
              <a:buBlip>
                <a:blip r:embed="rId2"/>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0" name="Picture Placeholder 9"/>
          <p:cNvSpPr>
            <a:spLocks noGrp="1"/>
          </p:cNvSpPr>
          <p:nvPr>
            <p:ph type="pic" sz="quarter" idx="11"/>
          </p:nvPr>
        </p:nvSpPr>
        <p:spPr>
          <a:xfrm>
            <a:off x="6024046" y="1111442"/>
            <a:ext cx="2861733" cy="4602039"/>
          </a:xfrm>
        </p:spPr>
        <p:txBody>
          <a:bodyPr/>
          <a:lstStyle/>
          <a:p>
            <a:r>
              <a:rPr lang="en-US" smtClean="0"/>
              <a:t>Drag picture to placeholder or click icon to add</a:t>
            </a:r>
            <a:endParaRPr lang="en-US"/>
          </a:p>
        </p:txBody>
      </p:sp>
      <p:sp>
        <p:nvSpPr>
          <p:cNvPr id="9" name="Slide Number Placeholder 5"/>
          <p:cNvSpPr>
            <a:spLocks noGrp="1"/>
          </p:cNvSpPr>
          <p:nvPr>
            <p:ph type="sldNum" sz="quarter" idx="14"/>
          </p:nvPr>
        </p:nvSpPr>
        <p:spPr>
          <a:xfrm>
            <a:off x="322518" y="6474780"/>
            <a:ext cx="312482" cy="365125"/>
          </a:xfrm>
        </p:spPr>
        <p:txBody>
          <a:bodyPr lIns="0" tIns="0" rIns="0" bIns="0"/>
          <a:lstStyle>
            <a:lvl1pPr algn="l">
              <a:defRPr sz="800">
                <a:solidFill>
                  <a:schemeClr val="tx2">
                    <a:lumMod val="50000"/>
                  </a:schemeClr>
                </a:solidFill>
              </a:defRPr>
            </a:lvl1pPr>
          </a:lstStyle>
          <a:p>
            <a:fld id="{20728181-D7E3-854D-BE35-EC383F3ED330}" type="slidenum">
              <a:rPr lang="en-US" smtClean="0"/>
              <a:pPr/>
              <a:t>‹#›</a:t>
            </a:fld>
            <a:endParaRPr lang="en-US" dirty="0"/>
          </a:p>
        </p:txBody>
      </p:sp>
      <p:pic>
        <p:nvPicPr>
          <p:cNvPr id="13" name="Picture 12" descr="Roche_Logo.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24224" y="6015737"/>
            <a:ext cx="577091" cy="579467"/>
          </a:xfrm>
          <a:prstGeom prst="rect">
            <a:avLst/>
          </a:prstGeom>
        </p:spPr>
      </p:pic>
      <p:pic>
        <p:nvPicPr>
          <p:cNvPr id="14" name="Picture 13" descr="Bina_Logo.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5830" y="5968600"/>
            <a:ext cx="653119" cy="655805"/>
          </a:xfrm>
          <a:prstGeom prst="rect">
            <a:avLst/>
          </a:prstGeom>
        </p:spPr>
      </p:pic>
      <p:sp>
        <p:nvSpPr>
          <p:cNvPr id="15" name="TextBox 14"/>
          <p:cNvSpPr txBox="1"/>
          <p:nvPr userDrawn="1"/>
        </p:nvSpPr>
        <p:spPr>
          <a:xfrm>
            <a:off x="548108" y="6513921"/>
            <a:ext cx="3034584" cy="215444"/>
          </a:xfrm>
          <a:prstGeom prst="rect">
            <a:avLst/>
          </a:prstGeom>
          <a:noFill/>
        </p:spPr>
        <p:txBody>
          <a:bodyPr wrap="square" rtlCol="0">
            <a:spAutoFit/>
          </a:bodyPr>
          <a:lstStyle/>
          <a:p>
            <a:r>
              <a:rPr lang="en-US" sz="800" kern="1200" dirty="0" smtClean="0">
                <a:solidFill>
                  <a:schemeClr val="tx2">
                    <a:lumMod val="50000"/>
                  </a:schemeClr>
                </a:solidFill>
                <a:effectLst/>
                <a:latin typeface="Arial"/>
                <a:ea typeface="+mn-ea"/>
                <a:cs typeface="Arial"/>
              </a:rPr>
              <a:t>For Research Use Only. Not for use in diagnostic procedures.</a:t>
            </a:r>
            <a:r>
              <a:rPr lang="en-US" sz="800" dirty="0" smtClean="0">
                <a:solidFill>
                  <a:schemeClr val="tx2">
                    <a:lumMod val="50000"/>
                  </a:schemeClr>
                </a:solidFill>
                <a:effectLst/>
                <a:latin typeface="Arial"/>
                <a:cs typeface="Arial"/>
              </a:rPr>
              <a:t> </a:t>
            </a:r>
            <a:endParaRPr lang="en-US" sz="800" dirty="0">
              <a:solidFill>
                <a:schemeClr val="tx2">
                  <a:lumMod val="50000"/>
                </a:schemeClr>
              </a:solidFill>
              <a:latin typeface="Arial"/>
              <a:cs typeface="Arial"/>
            </a:endParaRPr>
          </a:p>
        </p:txBody>
      </p:sp>
      <p:sp>
        <p:nvSpPr>
          <p:cNvPr id="11" name="Title 1"/>
          <p:cNvSpPr>
            <a:spLocks noGrp="1"/>
          </p:cNvSpPr>
          <p:nvPr>
            <p:ph type="ctrTitle"/>
          </p:nvPr>
        </p:nvSpPr>
        <p:spPr>
          <a:xfrm>
            <a:off x="275830" y="65956"/>
            <a:ext cx="8588770" cy="739013"/>
          </a:xfrm>
        </p:spPr>
        <p:txBody>
          <a:bodyPr lIns="0" tIns="0" rIns="0" bIns="0" anchor="ctr" anchorCtr="0">
            <a:normAutofit/>
          </a:bodyPr>
          <a:lstStyle>
            <a:lvl1pPr algn="l">
              <a:defRPr sz="2500">
                <a:solidFill>
                  <a:srgbClr val="0C6BD1"/>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093299372"/>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pic>
        <p:nvPicPr>
          <p:cNvPr id="11" name="Picture 10" descr="Roche_Logo.png"/>
          <p:cNvPicPr>
            <a:picLocks/>
          </p:cNvPicPr>
          <p:nvPr/>
        </p:nvPicPr>
        <p:blipFill>
          <a:blip r:embed="rId2" cstate="screen">
            <a:extLst>
              <a:ext uri="{28A0092B-C50C-407E-A947-70E740481C1C}">
                <a14:useLocalDpi xmlns:a14="http://schemas.microsoft.com/office/drawing/2010/main"/>
              </a:ext>
            </a:extLst>
          </a:blip>
          <a:stretch>
            <a:fillRect/>
          </a:stretch>
        </p:blipFill>
        <p:spPr>
          <a:xfrm>
            <a:off x="8324224" y="6019304"/>
            <a:ext cx="577091" cy="493776"/>
          </a:xfrm>
          <a:prstGeom prst="rect">
            <a:avLst/>
          </a:prstGeom>
        </p:spPr>
      </p:pic>
      <p:pic>
        <p:nvPicPr>
          <p:cNvPr id="12" name="Picture 11" descr="Bina_Logo.png"/>
          <p:cNvPicPr>
            <a:picLocks/>
          </p:cNvPicPr>
          <p:nvPr/>
        </p:nvPicPr>
        <p:blipFill>
          <a:blip r:embed="rId3" cstate="screen">
            <a:extLst>
              <a:ext uri="{28A0092B-C50C-407E-A947-70E740481C1C}">
                <a14:useLocalDpi xmlns:a14="http://schemas.microsoft.com/office/drawing/2010/main"/>
              </a:ext>
            </a:extLst>
          </a:blip>
          <a:stretch>
            <a:fillRect/>
          </a:stretch>
        </p:blipFill>
        <p:spPr>
          <a:xfrm>
            <a:off x="275830" y="5968600"/>
            <a:ext cx="658368" cy="493776"/>
          </a:xfrm>
          <a:prstGeom prst="rect">
            <a:avLst/>
          </a:prstGeom>
        </p:spPr>
      </p:pic>
      <p:sp>
        <p:nvSpPr>
          <p:cNvPr id="6" name="TextBox 5"/>
          <p:cNvSpPr txBox="1"/>
          <p:nvPr/>
        </p:nvSpPr>
        <p:spPr>
          <a:xfrm>
            <a:off x="548108" y="6513921"/>
            <a:ext cx="3034584" cy="215444"/>
          </a:xfrm>
          <a:prstGeom prst="rect">
            <a:avLst/>
          </a:prstGeom>
          <a:noFill/>
        </p:spPr>
        <p:txBody>
          <a:bodyPr wrap="square" rtlCol="0">
            <a:spAutoFit/>
          </a:bodyPr>
          <a:lstStyle/>
          <a:p>
            <a:r>
              <a:rPr lang="en-US" sz="800" kern="1200" dirty="0" smtClean="0">
                <a:solidFill>
                  <a:schemeClr val="tx2">
                    <a:lumMod val="50000"/>
                  </a:schemeClr>
                </a:solidFill>
                <a:effectLst/>
                <a:latin typeface="Arial"/>
                <a:ea typeface="+mn-ea"/>
                <a:cs typeface="Arial"/>
              </a:rPr>
              <a:t>For Research Use Only. Not for use in diagnostic procedures.</a:t>
            </a:r>
            <a:r>
              <a:rPr lang="en-US" sz="800" dirty="0" smtClean="0">
                <a:solidFill>
                  <a:schemeClr val="tx2">
                    <a:lumMod val="50000"/>
                  </a:schemeClr>
                </a:solidFill>
                <a:effectLst/>
                <a:latin typeface="Arial"/>
                <a:cs typeface="Arial"/>
              </a:rPr>
              <a:t> </a:t>
            </a:r>
            <a:endParaRPr lang="en-US" sz="800" dirty="0">
              <a:solidFill>
                <a:schemeClr val="tx2">
                  <a:lumMod val="50000"/>
                </a:schemeClr>
              </a:solidFill>
              <a:latin typeface="Arial"/>
              <a:cs typeface="Arial"/>
            </a:endParaRPr>
          </a:p>
        </p:txBody>
      </p:sp>
      <p:sp>
        <p:nvSpPr>
          <p:cNvPr id="9" name="Slide Number Placeholder 5"/>
          <p:cNvSpPr>
            <a:spLocks noGrp="1"/>
          </p:cNvSpPr>
          <p:nvPr>
            <p:ph type="sldNum" sz="quarter" idx="14"/>
          </p:nvPr>
        </p:nvSpPr>
        <p:spPr>
          <a:xfrm>
            <a:off x="322518" y="6474780"/>
            <a:ext cx="312482" cy="365125"/>
          </a:xfrm>
        </p:spPr>
        <p:txBody>
          <a:bodyPr lIns="0" tIns="0" rIns="0" bIns="0"/>
          <a:lstStyle>
            <a:lvl1pPr algn="l">
              <a:defRPr sz="800">
                <a:solidFill>
                  <a:schemeClr val="tx2">
                    <a:lumMod val="50000"/>
                  </a:schemeClr>
                </a:solidFill>
              </a:defRPr>
            </a:lvl1pPr>
          </a:lstStyle>
          <a:p>
            <a:fld id="{20728181-D7E3-854D-BE35-EC383F3ED330}" type="slidenum">
              <a:rPr lang="en-US" smtClean="0"/>
              <a:pPr/>
              <a:t>‹#›</a:t>
            </a:fld>
            <a:endParaRPr lang="en-US" dirty="0"/>
          </a:p>
        </p:txBody>
      </p:sp>
      <p:pic>
        <p:nvPicPr>
          <p:cNvPr id="13" name="Picture 12" descr="Roche_Logo.png"/>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8324224" y="6019304"/>
            <a:ext cx="577091" cy="493776"/>
          </a:xfrm>
          <a:prstGeom prst="rect">
            <a:avLst/>
          </a:prstGeom>
        </p:spPr>
      </p:pic>
      <p:pic>
        <p:nvPicPr>
          <p:cNvPr id="14" name="Picture 13" descr="Bina_Logo.png"/>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275830" y="5968600"/>
            <a:ext cx="653119" cy="493776"/>
          </a:xfrm>
          <a:prstGeom prst="rect">
            <a:avLst/>
          </a:prstGeom>
        </p:spPr>
      </p:pic>
      <p:sp>
        <p:nvSpPr>
          <p:cNvPr id="15" name="TextBox 14"/>
          <p:cNvSpPr txBox="1"/>
          <p:nvPr userDrawn="1"/>
        </p:nvSpPr>
        <p:spPr>
          <a:xfrm>
            <a:off x="548108" y="6513921"/>
            <a:ext cx="3034584" cy="215444"/>
          </a:xfrm>
          <a:prstGeom prst="rect">
            <a:avLst/>
          </a:prstGeom>
          <a:noFill/>
        </p:spPr>
        <p:txBody>
          <a:bodyPr wrap="square" rtlCol="0">
            <a:spAutoFit/>
          </a:bodyPr>
          <a:lstStyle/>
          <a:p>
            <a:r>
              <a:rPr lang="en-US" sz="800" kern="1200" dirty="0" smtClean="0">
                <a:solidFill>
                  <a:schemeClr val="tx2">
                    <a:lumMod val="50000"/>
                  </a:schemeClr>
                </a:solidFill>
                <a:effectLst/>
                <a:latin typeface="Arial"/>
                <a:ea typeface="+mn-ea"/>
                <a:cs typeface="Arial"/>
              </a:rPr>
              <a:t>For Research Use Only. Not for use in diagnostic procedures.</a:t>
            </a:r>
            <a:r>
              <a:rPr lang="en-US" sz="800" dirty="0" smtClean="0">
                <a:solidFill>
                  <a:schemeClr val="tx2">
                    <a:lumMod val="50000"/>
                  </a:schemeClr>
                </a:solidFill>
                <a:effectLst/>
                <a:latin typeface="Arial"/>
                <a:cs typeface="Arial"/>
              </a:rPr>
              <a:t> </a:t>
            </a:r>
            <a:endParaRPr lang="en-US" sz="800" dirty="0">
              <a:solidFill>
                <a:schemeClr val="tx2">
                  <a:lumMod val="50000"/>
                </a:schemeClr>
              </a:solidFill>
              <a:latin typeface="Arial"/>
              <a:cs typeface="Arial"/>
            </a:endParaRPr>
          </a:p>
        </p:txBody>
      </p:sp>
      <p:sp>
        <p:nvSpPr>
          <p:cNvPr id="17" name="Content Placeholder 4"/>
          <p:cNvSpPr>
            <a:spLocks noGrp="1"/>
          </p:cNvSpPr>
          <p:nvPr>
            <p:ph sz="quarter" idx="15"/>
          </p:nvPr>
        </p:nvSpPr>
        <p:spPr>
          <a:xfrm>
            <a:off x="275830" y="1160057"/>
            <a:ext cx="4085976" cy="4089959"/>
          </a:xfrm>
        </p:spPr>
        <p:txBody>
          <a:bodyPr anchor="t"/>
          <a:lstStyle>
            <a:lvl1pPr marL="230188" indent="-230188">
              <a:buClr>
                <a:srgbClr val="529934"/>
              </a:buClr>
              <a:buSzPct val="80000"/>
              <a:buFontTx/>
              <a:buBlip>
                <a:blip r:embed="rId4"/>
              </a:buBlip>
              <a:defRPr sz="2100">
                <a:latin typeface="Arial"/>
                <a:cs typeface="Arial"/>
              </a:defRPr>
            </a:lvl1pPr>
            <a:lvl2pPr marL="457200" indent="-223838">
              <a:buClrTx/>
              <a:buSzPct val="100000"/>
              <a:buFont typeface="Wingdings" panose="05000000000000000000" pitchFamily="2" charset="2"/>
              <a:buChar char="§"/>
              <a:defRPr sz="2000">
                <a:latin typeface="Arial"/>
                <a:cs typeface="Arial"/>
              </a:defRPr>
            </a:lvl2pPr>
            <a:lvl3pPr marL="690563" indent="-233363">
              <a:buClrTx/>
              <a:buSzPct val="100000"/>
              <a:buFont typeface="Courier New" panose="02070309020205020404" pitchFamily="49" charset="0"/>
              <a:buChar char="o"/>
              <a:defRPr sz="1800">
                <a:latin typeface="Arial"/>
                <a:cs typeface="Arial"/>
              </a:defRPr>
            </a:lvl3pPr>
            <a:lvl4pPr marL="914400" indent="-223838">
              <a:buClrTx/>
              <a:buSzPct val="100000"/>
              <a:buFont typeface="Arial" panose="020B0604020202020204" pitchFamily="34" charset="0"/>
              <a:buChar char="-"/>
              <a:defRPr sz="1600">
                <a:latin typeface="Arial"/>
                <a:cs typeface="Arial"/>
              </a:defRPr>
            </a:lvl4pPr>
            <a:lvl5pPr marL="684213" indent="-168275">
              <a:buClr>
                <a:srgbClr val="529934"/>
              </a:buClr>
              <a:buSzPct val="80000"/>
              <a:buFontTx/>
              <a:buBlip>
                <a:blip r:embed="rId4"/>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8" name="Content Placeholder 4"/>
          <p:cNvSpPr>
            <a:spLocks noGrp="1"/>
          </p:cNvSpPr>
          <p:nvPr>
            <p:ph sz="quarter" idx="16"/>
          </p:nvPr>
        </p:nvSpPr>
        <p:spPr>
          <a:xfrm>
            <a:off x="4778624" y="1160057"/>
            <a:ext cx="4085976" cy="4089959"/>
          </a:xfrm>
        </p:spPr>
        <p:txBody>
          <a:bodyPr anchor="t"/>
          <a:lstStyle>
            <a:lvl1pPr marL="230188" indent="-230188">
              <a:buClr>
                <a:srgbClr val="529934"/>
              </a:buClr>
              <a:buSzPct val="80000"/>
              <a:buFontTx/>
              <a:buBlip>
                <a:blip r:embed="rId4"/>
              </a:buBlip>
              <a:defRPr sz="2100">
                <a:latin typeface="Arial"/>
                <a:cs typeface="Arial"/>
              </a:defRPr>
            </a:lvl1pPr>
            <a:lvl2pPr marL="457200" indent="-223838">
              <a:buClrTx/>
              <a:buSzPct val="100000"/>
              <a:buFont typeface="Wingdings" panose="05000000000000000000" pitchFamily="2" charset="2"/>
              <a:buChar char="§"/>
              <a:defRPr sz="2000">
                <a:latin typeface="Arial"/>
                <a:cs typeface="Arial"/>
              </a:defRPr>
            </a:lvl2pPr>
            <a:lvl3pPr marL="690563" indent="-233363">
              <a:buClrTx/>
              <a:buSzPct val="100000"/>
              <a:buFont typeface="Courier New" panose="02070309020205020404" pitchFamily="49" charset="0"/>
              <a:buChar char="o"/>
              <a:defRPr sz="1800">
                <a:latin typeface="Arial"/>
                <a:cs typeface="Arial"/>
              </a:defRPr>
            </a:lvl3pPr>
            <a:lvl4pPr marL="914400" indent="-223838">
              <a:buClrTx/>
              <a:buSzPct val="100000"/>
              <a:buFont typeface="Arial" panose="020B0604020202020204" pitchFamily="34" charset="0"/>
              <a:buChar char="-"/>
              <a:defRPr sz="1600">
                <a:latin typeface="Arial"/>
                <a:cs typeface="Arial"/>
              </a:defRPr>
            </a:lvl4pPr>
            <a:lvl5pPr marL="684213" indent="-168275">
              <a:buClr>
                <a:srgbClr val="529934"/>
              </a:buClr>
              <a:buSzPct val="80000"/>
              <a:buFontTx/>
              <a:buBlip>
                <a:blip r:embed="rId4"/>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6" name="Title 1"/>
          <p:cNvSpPr>
            <a:spLocks noGrp="1"/>
          </p:cNvSpPr>
          <p:nvPr>
            <p:ph type="ctrTitle"/>
          </p:nvPr>
        </p:nvSpPr>
        <p:spPr>
          <a:xfrm>
            <a:off x="275830" y="65956"/>
            <a:ext cx="8588770" cy="739013"/>
          </a:xfrm>
        </p:spPr>
        <p:txBody>
          <a:bodyPr lIns="0" tIns="0" rIns="0" bIns="0" anchor="ctr" anchorCtr="0">
            <a:normAutofit/>
          </a:bodyPr>
          <a:lstStyle>
            <a:lvl1pPr algn="l">
              <a:defRPr sz="2500">
                <a:solidFill>
                  <a:srgbClr val="0C6BD1"/>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863806572"/>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Blue Divid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3" y="9"/>
            <a:ext cx="9135879" cy="6857999"/>
          </a:xfrm>
          <a:prstGeom prst="rect">
            <a:avLst/>
          </a:prstGeom>
        </p:spPr>
      </p:pic>
      <p:sp>
        <p:nvSpPr>
          <p:cNvPr id="5" name="Title 1"/>
          <p:cNvSpPr>
            <a:spLocks noGrp="1"/>
          </p:cNvSpPr>
          <p:nvPr>
            <p:ph type="title"/>
          </p:nvPr>
        </p:nvSpPr>
        <p:spPr>
          <a:xfrm>
            <a:off x="457214" y="1884211"/>
            <a:ext cx="7909405" cy="1543248"/>
          </a:xfrm>
        </p:spPr>
        <p:txBody>
          <a:bodyPr>
            <a:noAutofit/>
          </a:bodyPr>
          <a:lstStyle>
            <a:lvl1pPr algn="l">
              <a:defRPr sz="5000">
                <a:solidFill>
                  <a:schemeClr val="bg1"/>
                </a:solidFill>
                <a:latin typeface="Arial"/>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948797847"/>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p:cNvPicPr>
          <p:nvPr userDrawn="1"/>
        </p:nvPicPr>
        <p:blipFill rotWithShape="1">
          <a:blip r:embed="rId2" cstate="screen">
            <a:extLst>
              <a:ext uri="{28A0092B-C50C-407E-A947-70E740481C1C}">
                <a14:useLocalDpi xmlns:a14="http://schemas.microsoft.com/office/drawing/2010/main"/>
              </a:ext>
            </a:extLst>
          </a:blip>
          <a:srcRect r="12416"/>
          <a:stretch/>
        </p:blipFill>
        <p:spPr>
          <a:xfrm>
            <a:off x="-13567" y="-17638"/>
            <a:ext cx="9157567" cy="1234877"/>
          </a:xfrm>
          <a:prstGeom prst="rect">
            <a:avLst/>
          </a:prstGeom>
        </p:spPr>
      </p:pic>
      <p:pic>
        <p:nvPicPr>
          <p:cNvPr id="6" name="Picture 5"/>
          <p:cNvPicPr>
            <a:picLocks/>
          </p:cNvPicPr>
          <p:nvPr userDrawn="1"/>
        </p:nvPicPr>
        <p:blipFill rotWithShape="1">
          <a:blip r:embed="rId3" cstate="screen">
            <a:extLst>
              <a:ext uri="{28A0092B-C50C-407E-A947-70E740481C1C}">
                <a14:useLocalDpi xmlns:a14="http://schemas.microsoft.com/office/drawing/2010/main"/>
              </a:ext>
            </a:extLst>
          </a:blip>
          <a:srcRect l="12505"/>
          <a:stretch/>
        </p:blipFill>
        <p:spPr>
          <a:xfrm>
            <a:off x="-1" y="5628470"/>
            <a:ext cx="9152677" cy="1244083"/>
          </a:xfrm>
          <a:prstGeom prst="rect">
            <a:avLst/>
          </a:prstGeom>
        </p:spPr>
      </p:pic>
      <p:sp>
        <p:nvSpPr>
          <p:cNvPr id="7" name="Title 1"/>
          <p:cNvSpPr>
            <a:spLocks noGrp="1"/>
          </p:cNvSpPr>
          <p:nvPr>
            <p:ph type="title"/>
          </p:nvPr>
        </p:nvSpPr>
        <p:spPr>
          <a:xfrm>
            <a:off x="292100" y="2252253"/>
            <a:ext cx="8599488" cy="1143000"/>
          </a:xfrm>
        </p:spPr>
        <p:txBody>
          <a:bodyPr/>
          <a:lstStyle>
            <a:lvl1pPr>
              <a:defRPr>
                <a:solidFill>
                  <a:schemeClr val="accent1"/>
                </a:solidFill>
              </a:defRPr>
            </a:lvl1pPr>
          </a:lstStyle>
          <a:p>
            <a:r>
              <a:rPr lang="en-US" smtClean="0"/>
              <a:t>Click to edit Master title style</a:t>
            </a:r>
            <a:endParaRPr lang="en-US" dirty="0"/>
          </a:p>
        </p:txBody>
      </p:sp>
      <p:pic>
        <p:nvPicPr>
          <p:cNvPr id="8" name="Picture 7"/>
          <p:cNvPicPr>
            <a:picLocks/>
          </p:cNvPicPr>
          <p:nvPr userDrawn="1"/>
        </p:nvPicPr>
        <p:blipFill>
          <a:blip r:embed="rId4" cstate="screen">
            <a:extLst>
              <a:ext uri="{28A0092B-C50C-407E-A947-70E740481C1C}">
                <a14:useLocalDpi xmlns:a14="http://schemas.microsoft.com/office/drawing/2010/main"/>
              </a:ext>
            </a:extLst>
          </a:blip>
          <a:stretch>
            <a:fillRect/>
          </a:stretch>
        </p:blipFill>
        <p:spPr>
          <a:xfrm>
            <a:off x="581199" y="4900040"/>
            <a:ext cx="1179576" cy="493776"/>
          </a:xfrm>
          <a:prstGeom prst="rect">
            <a:avLst/>
          </a:prstGeom>
        </p:spPr>
      </p:pic>
      <p:pic>
        <p:nvPicPr>
          <p:cNvPr id="9" name="Picture 8"/>
          <p:cNvPicPr>
            <a:picLocks/>
          </p:cNvPicPr>
          <p:nvPr userDrawn="1"/>
        </p:nvPicPr>
        <p:blipFill>
          <a:blip r:embed="rId5" cstate="screen">
            <a:extLst>
              <a:ext uri="{28A0092B-C50C-407E-A947-70E740481C1C}">
                <a14:useLocalDpi xmlns:a14="http://schemas.microsoft.com/office/drawing/2010/main"/>
              </a:ext>
            </a:extLst>
          </a:blip>
          <a:stretch>
            <a:fillRect/>
          </a:stretch>
        </p:blipFill>
        <p:spPr>
          <a:xfrm>
            <a:off x="7372406" y="4644991"/>
            <a:ext cx="1463756" cy="1005840"/>
          </a:xfrm>
          <a:prstGeom prst="rect">
            <a:avLst/>
          </a:prstGeom>
        </p:spPr>
      </p:pic>
    </p:spTree>
    <p:extLst>
      <p:ext uri="{BB962C8B-B14F-4D97-AF65-F5344CB8AC3E}">
        <p14:creationId xmlns:p14="http://schemas.microsoft.com/office/powerpoint/2010/main" val="1766156252"/>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imple Title Slide">
    <p:spTree>
      <p:nvGrpSpPr>
        <p:cNvPr id="1" name=""/>
        <p:cNvGrpSpPr/>
        <p:nvPr/>
      </p:nvGrpSpPr>
      <p:grpSpPr>
        <a:xfrm>
          <a:off x="0" y="0"/>
          <a:ext cx="0" cy="0"/>
          <a:chOff x="0" y="0"/>
          <a:chExt cx="0" cy="0"/>
        </a:xfrm>
      </p:grpSpPr>
      <p:sp>
        <p:nvSpPr>
          <p:cNvPr id="2" name="Title 1"/>
          <p:cNvSpPr>
            <a:spLocks noGrp="1"/>
          </p:cNvSpPr>
          <p:nvPr>
            <p:ph type="title"/>
          </p:nvPr>
        </p:nvSpPr>
        <p:spPr>
          <a:xfrm>
            <a:off x="292100" y="2252253"/>
            <a:ext cx="8599488" cy="1143000"/>
          </a:xfrm>
        </p:spPr>
        <p:txBody>
          <a:bodyPr/>
          <a:lstStyle>
            <a:lvl1pPr>
              <a:defRPr>
                <a:solidFill>
                  <a:schemeClr val="accent1"/>
                </a:solidFill>
              </a:defRPr>
            </a:lvl1pPr>
          </a:lstStyle>
          <a:p>
            <a:r>
              <a:rPr lang="en-US" smtClean="0"/>
              <a:t>Click to edit Master title style</a:t>
            </a:r>
            <a:endParaRPr lang="en-US" dirty="0"/>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1199" y="5480508"/>
            <a:ext cx="1174122" cy="647869"/>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72406" y="5119617"/>
            <a:ext cx="1463756" cy="1333643"/>
          </a:xfrm>
          <a:prstGeom prst="rect">
            <a:avLst/>
          </a:prstGeom>
        </p:spPr>
      </p:pic>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1199" y="5480508"/>
            <a:ext cx="1174122" cy="647869"/>
          </a:xfrm>
          <a:prstGeom prst="rect">
            <a:avLst/>
          </a:prstGeom>
        </p:spPr>
      </p:pic>
    </p:spTree>
    <p:extLst>
      <p:ext uri="{BB962C8B-B14F-4D97-AF65-F5344CB8AC3E}">
        <p14:creationId xmlns:p14="http://schemas.microsoft.com/office/powerpoint/2010/main" val="126372732"/>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Green Divider">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73" y="9"/>
            <a:ext cx="9135879" cy="6857999"/>
          </a:xfrm>
          <a:prstGeom prst="rect">
            <a:avLst/>
          </a:prstGeom>
        </p:spPr>
      </p:pic>
      <p:sp>
        <p:nvSpPr>
          <p:cNvPr id="2" name="Title 1"/>
          <p:cNvSpPr>
            <a:spLocks noGrp="1"/>
          </p:cNvSpPr>
          <p:nvPr>
            <p:ph type="title"/>
          </p:nvPr>
        </p:nvSpPr>
        <p:spPr>
          <a:xfrm>
            <a:off x="457206" y="1884211"/>
            <a:ext cx="7310499" cy="1543248"/>
          </a:xfrm>
        </p:spPr>
        <p:txBody>
          <a:bodyPr>
            <a:noAutofit/>
          </a:bodyPr>
          <a:lstStyle>
            <a:lvl1pPr algn="l">
              <a:defRPr sz="5000">
                <a:solidFill>
                  <a:schemeClr val="bg1"/>
                </a:solidFill>
                <a:latin typeface="Arial"/>
                <a:cs typeface="Arial"/>
              </a:defRPr>
            </a:lvl1pPr>
          </a:lstStyle>
          <a:p>
            <a:r>
              <a:rPr lang="en-US" smtClean="0"/>
              <a:t>Click to edit Master title style</a:t>
            </a:r>
            <a:endParaRPr lang="en-US" dirty="0"/>
          </a:p>
        </p:txBody>
      </p:sp>
      <p:pic>
        <p:nvPicPr>
          <p:cNvPr id="4" name="Picture 3"/>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4073" y="9"/>
            <a:ext cx="9135879" cy="5148072"/>
          </a:xfrm>
          <a:prstGeom prst="rect">
            <a:avLst/>
          </a:prstGeom>
        </p:spPr>
      </p:pic>
    </p:spTree>
    <p:extLst>
      <p:ext uri="{BB962C8B-B14F-4D97-AF65-F5344CB8AC3E}">
        <p14:creationId xmlns:p14="http://schemas.microsoft.com/office/powerpoint/2010/main" val="46294479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pPr/>
              <a:t>‹#›</a:t>
            </a:fld>
            <a:endParaRPr lang="en-US" altLang="en-US"/>
          </a:p>
        </p:txBody>
      </p:sp>
    </p:spTree>
    <p:extLst>
      <p:ext uri="{BB962C8B-B14F-4D97-AF65-F5344CB8AC3E}">
        <p14:creationId xmlns:p14="http://schemas.microsoft.com/office/powerpoint/2010/main" val="15753530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a:defRPr>
            </a:lvl1pPr>
          </a:lstStyle>
          <a:p>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fld id="{20728181-D7E3-854D-BE35-EC383F3ED330}" type="slidenum">
              <a:rPr lang="en-US" smtClean="0"/>
              <a:pPr/>
              <a:t>‹#›</a:t>
            </a:fld>
            <a:endParaRPr lang="en-US" dirty="0"/>
          </a:p>
        </p:txBody>
      </p:sp>
    </p:spTree>
    <p:extLst>
      <p:ext uri="{BB962C8B-B14F-4D97-AF65-F5344CB8AC3E}">
        <p14:creationId xmlns:p14="http://schemas.microsoft.com/office/powerpoint/2010/main" val="3744958868"/>
      </p:ext>
    </p:extLst>
  </p:cSld>
  <p:clrMap bg1="lt1" tx1="dk1" bg2="lt2" tx2="dk2" accent1="accent1" accent2="accent2" accent3="accent3" accent4="accent4" accent5="accent5" accent6="accent6" hlink="hlink" folHlink="folHlink"/>
  <p:sldLayoutIdLst>
    <p:sldLayoutId id="2147483690" r:id="rId1"/>
    <p:sldLayoutId id="2147483687" r:id="rId2"/>
    <p:sldLayoutId id="2147483670" r:id="rId3"/>
    <p:sldLayoutId id="2147483654" r:id="rId4"/>
    <p:sldLayoutId id="2147483689" r:id="rId5"/>
    <p:sldLayoutId id="2147483688" r:id="rId6"/>
    <p:sldLayoutId id="2147483700" r:id="rId7"/>
    <p:sldLayoutId id="2147483701" r:id="rId8"/>
  </p:sldLayoutIdLst>
  <p:timing>
    <p:tnLst>
      <p:par>
        <p:cTn xmlns:p14="http://schemas.microsoft.com/office/powerpoint/2010/mai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7.xml.rels><?xml version="1.0" encoding="UTF-8" standalone="yes"?>
<Relationships xmlns="http://schemas.openxmlformats.org/package/2006/relationships"><Relationship Id="rId11" Type="http://schemas.openxmlformats.org/officeDocument/2006/relationships/image" Target="../media/image15.emf"/><Relationship Id="rId12" Type="http://schemas.openxmlformats.org/officeDocument/2006/relationships/package" Target="../embeddings/Microsoft_Word_Document5.docx"/><Relationship Id="rId1" Type="http://schemas.openxmlformats.org/officeDocument/2006/relationships/vmlDrawing" Target="../drawings/vmlDrawing1.vml"/><Relationship Id="rId2" Type="http://schemas.openxmlformats.org/officeDocument/2006/relationships/slideLayout" Target="../slideLayouts/slideLayout3.xml"/><Relationship Id="rId3" Type="http://schemas.openxmlformats.org/officeDocument/2006/relationships/notesSlide" Target="../notesSlides/notesSlide3.xml"/><Relationship Id="rId4" Type="http://schemas.openxmlformats.org/officeDocument/2006/relationships/package" Target="../embeddings/Microsoft_Word_Document1.docx"/><Relationship Id="rId5" Type="http://schemas.openxmlformats.org/officeDocument/2006/relationships/image" Target="../media/image12.png"/><Relationship Id="rId6" Type="http://schemas.openxmlformats.org/officeDocument/2006/relationships/package" Target="../embeddings/Microsoft_Word_Document2.docx"/><Relationship Id="rId7" Type="http://schemas.openxmlformats.org/officeDocument/2006/relationships/image" Target="../media/image13.emf"/><Relationship Id="rId8" Type="http://schemas.openxmlformats.org/officeDocument/2006/relationships/package" Target="../embeddings/Microsoft_Word_Document3.docx"/><Relationship Id="rId9" Type="http://schemas.openxmlformats.org/officeDocument/2006/relationships/image" Target="../media/image14.emf"/><Relationship Id="rId10" Type="http://schemas.openxmlformats.org/officeDocument/2006/relationships/package" Target="../embeddings/Microsoft_Word_Document4.docx"/></Relationships>
</file>

<file path=ppt/slides/_rels/slide8.xml.rels><?xml version="1.0" encoding="UTF-8" standalone="yes"?>
<Relationships xmlns="http://schemas.openxmlformats.org/package/2006/relationships"><Relationship Id="rId11" Type="http://schemas.openxmlformats.org/officeDocument/2006/relationships/image" Target="../media/image18.emf"/><Relationship Id="rId12" Type="http://schemas.openxmlformats.org/officeDocument/2006/relationships/package" Target="../embeddings/Microsoft_Word_Document10.docx"/><Relationship Id="rId13" Type="http://schemas.openxmlformats.org/officeDocument/2006/relationships/package" Target="../embeddings/Microsoft_Word_Document11.docx"/><Relationship Id="rId14" Type="http://schemas.openxmlformats.org/officeDocument/2006/relationships/image" Target="../media/image19.emf"/><Relationship Id="rId15" Type="http://schemas.openxmlformats.org/officeDocument/2006/relationships/package" Target="../embeddings/Microsoft_Word_Document12.docx"/><Relationship Id="rId16" Type="http://schemas.openxmlformats.org/officeDocument/2006/relationships/image" Target="../media/image20.emf"/><Relationship Id="rId1" Type="http://schemas.openxmlformats.org/officeDocument/2006/relationships/vmlDrawing" Target="../drawings/vmlDrawing2.vml"/><Relationship Id="rId2" Type="http://schemas.openxmlformats.org/officeDocument/2006/relationships/slideLayout" Target="../slideLayouts/slideLayout3.xml"/><Relationship Id="rId3" Type="http://schemas.openxmlformats.org/officeDocument/2006/relationships/notesSlide" Target="../notesSlides/notesSlide4.xml"/><Relationship Id="rId4" Type="http://schemas.openxmlformats.org/officeDocument/2006/relationships/package" Target="../embeddings/Microsoft_Word_Document6.docx"/><Relationship Id="rId5" Type="http://schemas.openxmlformats.org/officeDocument/2006/relationships/image" Target="../media/image16.emf"/><Relationship Id="rId6" Type="http://schemas.openxmlformats.org/officeDocument/2006/relationships/package" Target="../embeddings/Microsoft_Word_Document7.docx"/><Relationship Id="rId7" Type="http://schemas.openxmlformats.org/officeDocument/2006/relationships/image" Target="../media/image17.emf"/><Relationship Id="rId8" Type="http://schemas.openxmlformats.org/officeDocument/2006/relationships/package" Target="../embeddings/Microsoft_Word_Document8.docx"/><Relationship Id="rId9" Type="http://schemas.openxmlformats.org/officeDocument/2006/relationships/image" Target="../media/image12.png"/><Relationship Id="rId10" Type="http://schemas.openxmlformats.org/officeDocument/2006/relationships/package" Target="../embeddings/Microsoft_Word_Document9.docx"/></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457200" y="239357"/>
            <a:ext cx="8229600" cy="1325562"/>
          </a:xfrm>
        </p:spPr>
        <p:txBody>
          <a:bodyPr>
            <a:normAutofit fontScale="90000"/>
          </a:bodyPr>
          <a:lstStyle/>
          <a:p>
            <a:r>
              <a:rPr lang="en-US" altLang="en-US" dirty="0"/>
              <a:t>CAGI slide pack guidelines</a:t>
            </a:r>
            <a:br>
              <a:rPr lang="en-US" altLang="en-US" dirty="0"/>
            </a:br>
            <a:r>
              <a:rPr lang="en-US" altLang="en-US" sz="2000" dirty="0"/>
              <a:t>I agree to my slides being used according to the following terms: </a:t>
            </a:r>
            <a:r>
              <a:rPr lang="en-US" altLang="en-US" sz="2000" dirty="0" smtClean="0"/>
              <a:t/>
            </a:r>
            <a:br>
              <a:rPr lang="en-US" altLang="en-US" sz="2000" dirty="0" smtClean="0"/>
            </a:br>
            <a:r>
              <a:rPr lang="en-US" altLang="en-US" sz="2000" i="1" dirty="0" smtClean="0"/>
              <a:t>_______Yao Fu_______</a:t>
            </a:r>
            <a:endParaRPr lang="en-US" altLang="en-US" sz="2000" i="1" dirty="0"/>
          </a:p>
        </p:txBody>
      </p:sp>
      <p:sp>
        <p:nvSpPr>
          <p:cNvPr id="8197" name="Rectangle 5"/>
          <p:cNvSpPr>
            <a:spLocks noGrp="1" noChangeArrowheads="1"/>
          </p:cNvSpPr>
          <p:nvPr>
            <p:ph type="body" idx="1"/>
          </p:nvPr>
        </p:nvSpPr>
        <p:spPr>
          <a:xfrm>
            <a:off x="492480" y="1653124"/>
            <a:ext cx="8229600" cy="5050515"/>
          </a:xfrm>
        </p:spPr>
        <p:txBody>
          <a:bodyPr>
            <a:normAutofit/>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29217" y="4730061"/>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13791838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073" y="2530587"/>
            <a:ext cx="8973900" cy="1143000"/>
          </a:xfrm>
        </p:spPr>
        <p:txBody>
          <a:bodyPr>
            <a:noAutofit/>
          </a:bodyPr>
          <a:lstStyle/>
          <a:p>
            <a:r>
              <a:rPr lang="en-US" sz="3200" dirty="0" smtClean="0"/>
              <a:t>Genotype-phenotype association prediction</a:t>
            </a:r>
            <a:endParaRPr lang="en-US" sz="3200" dirty="0"/>
          </a:p>
        </p:txBody>
      </p:sp>
      <p:sp>
        <p:nvSpPr>
          <p:cNvPr id="2" name="Slide Number Placeholder 1"/>
          <p:cNvSpPr>
            <a:spLocks noGrp="1"/>
          </p:cNvSpPr>
          <p:nvPr>
            <p:ph type="sldNum" sz="quarter" idx="4294967295"/>
          </p:nvPr>
        </p:nvSpPr>
        <p:spPr>
          <a:xfrm>
            <a:off x="0" y="6474885"/>
            <a:ext cx="312738" cy="364067"/>
          </a:xfrm>
        </p:spPr>
        <p:txBody>
          <a:bodyPr/>
          <a:lstStyle/>
          <a:p>
            <a:fld id="{20728181-D7E3-854D-BE35-EC383F3ED330}" type="slidenum">
              <a:rPr lang="en-US" smtClean="0"/>
              <a:pPr/>
              <a:t>2</a:t>
            </a:fld>
            <a:endParaRPr lang="en-US" dirty="0"/>
          </a:p>
        </p:txBody>
      </p:sp>
    </p:spTree>
    <p:extLst>
      <p:ext uri="{BB962C8B-B14F-4D97-AF65-F5344CB8AC3E}">
        <p14:creationId xmlns:p14="http://schemas.microsoft.com/office/powerpoint/2010/main" val="2059726979"/>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a:xfrm>
            <a:off x="322518" y="6532512"/>
            <a:ext cx="312482" cy="365125"/>
          </a:xfrm>
        </p:spPr>
        <p:txBody>
          <a:bodyPr/>
          <a:lstStyle/>
          <a:p>
            <a:fld id="{20728181-D7E3-854D-BE35-EC383F3ED330}" type="slidenum">
              <a:rPr lang="en-US" smtClean="0"/>
              <a:pPr/>
              <a:t>3</a:t>
            </a:fld>
            <a:endParaRPr lang="en-US" dirty="0"/>
          </a:p>
        </p:txBody>
      </p:sp>
      <p:sp>
        <p:nvSpPr>
          <p:cNvPr id="9" name="Title 8"/>
          <p:cNvSpPr>
            <a:spLocks noGrp="1"/>
          </p:cNvSpPr>
          <p:nvPr>
            <p:ph type="ctrTitle"/>
          </p:nvPr>
        </p:nvSpPr>
        <p:spPr>
          <a:xfrm>
            <a:off x="428697" y="442276"/>
            <a:ext cx="8588770" cy="739013"/>
          </a:xfrm>
        </p:spPr>
        <p:txBody>
          <a:bodyPr>
            <a:normAutofit/>
          </a:bodyPr>
          <a:lstStyle/>
          <a:p>
            <a:r>
              <a:rPr lang="en-US" sz="3000" b="1" dirty="0" smtClean="0"/>
              <a:t>Outline</a:t>
            </a:r>
            <a:endParaRPr lang="en-US" sz="3000" dirty="0"/>
          </a:p>
        </p:txBody>
      </p:sp>
      <p:sp>
        <p:nvSpPr>
          <p:cNvPr id="33" name="Content Placeholder 2"/>
          <p:cNvSpPr>
            <a:spLocks noGrp="1"/>
          </p:cNvSpPr>
          <p:nvPr>
            <p:ph idx="4294967295"/>
          </p:nvPr>
        </p:nvSpPr>
        <p:spPr>
          <a:xfrm>
            <a:off x="504236" y="1615881"/>
            <a:ext cx="8229600" cy="3903448"/>
          </a:xfrm>
          <a:prstGeom prst="rect">
            <a:avLst/>
          </a:prstGeom>
        </p:spPr>
        <p:txBody>
          <a:bodyPr>
            <a:normAutofit/>
          </a:bodyPr>
          <a:lstStyle/>
          <a:p>
            <a:pPr>
              <a:buFont typeface="+mj-lt"/>
              <a:buAutoNum type="arabicPeriod"/>
            </a:pPr>
            <a:r>
              <a:rPr lang="en-US" sz="2200" b="1" dirty="0" smtClean="0"/>
              <a:t>Data filtering</a:t>
            </a:r>
          </a:p>
          <a:p>
            <a:pPr>
              <a:buFont typeface="+mj-lt"/>
              <a:buAutoNum type="arabicPeriod"/>
            </a:pPr>
            <a:endParaRPr lang="en-US" sz="2200" b="1" dirty="0"/>
          </a:p>
          <a:p>
            <a:pPr>
              <a:buFont typeface="+mj-lt"/>
              <a:buAutoNum type="arabicPeriod"/>
            </a:pPr>
            <a:r>
              <a:rPr lang="en-US" sz="2200" b="1" dirty="0"/>
              <a:t>Gene/variant – </a:t>
            </a:r>
            <a:r>
              <a:rPr lang="en-US" sz="2200" b="1" dirty="0" smtClean="0"/>
              <a:t>phenotype mapping</a:t>
            </a:r>
          </a:p>
          <a:p>
            <a:pPr>
              <a:buFont typeface="+mj-lt"/>
              <a:buAutoNum type="arabicPeriod"/>
            </a:pPr>
            <a:endParaRPr lang="en-US" sz="2200" b="1" dirty="0" smtClean="0"/>
          </a:p>
          <a:p>
            <a:pPr>
              <a:buFont typeface="+mj-lt"/>
              <a:buAutoNum type="arabicPeriod"/>
            </a:pPr>
            <a:r>
              <a:rPr lang="en-US" sz="2200" b="1" dirty="0"/>
              <a:t>Estimation of the probability each variant is damaging to protein </a:t>
            </a:r>
            <a:r>
              <a:rPr lang="en-US" sz="2200" b="1" dirty="0" smtClean="0"/>
              <a:t>function</a:t>
            </a:r>
          </a:p>
          <a:p>
            <a:pPr>
              <a:buFont typeface="+mj-lt"/>
              <a:buAutoNum type="arabicPeriod"/>
            </a:pPr>
            <a:endParaRPr lang="en-US" sz="2200" b="1" dirty="0" smtClean="0"/>
          </a:p>
          <a:p>
            <a:pPr>
              <a:buFont typeface="+mj-lt"/>
              <a:buAutoNum type="arabicPeriod"/>
            </a:pPr>
            <a:r>
              <a:rPr lang="en-US" sz="2200" b="1" dirty="0"/>
              <a:t>Estimation of the probability each </a:t>
            </a:r>
            <a:r>
              <a:rPr lang="en-US" sz="2200" b="1" dirty="0" smtClean="0"/>
              <a:t>individual has </a:t>
            </a:r>
            <a:r>
              <a:rPr lang="en-US" sz="2200" b="1" dirty="0"/>
              <a:t>particular phenotype </a:t>
            </a:r>
            <a:endParaRPr lang="en-US" sz="2200" dirty="0"/>
          </a:p>
          <a:p>
            <a:pPr marL="0" indent="0">
              <a:buNone/>
            </a:pPr>
            <a:endParaRPr lang="en-US" sz="2200" dirty="0"/>
          </a:p>
          <a:p>
            <a:pPr marL="0" indent="0">
              <a:buNone/>
            </a:pPr>
            <a:endParaRPr lang="en-US" sz="2200" dirty="0"/>
          </a:p>
        </p:txBody>
      </p:sp>
      <p:sp>
        <p:nvSpPr>
          <p:cNvPr id="5" name="Text Box 4"/>
          <p:cNvSpPr txBox="1">
            <a:spLocks noChangeArrowheads="1"/>
          </p:cNvSpPr>
          <p:nvPr/>
        </p:nvSpPr>
        <p:spPr bwMode="auto">
          <a:xfrm>
            <a:off x="4115292" y="6501835"/>
            <a:ext cx="175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t>Created for CAGI </a:t>
            </a:r>
            <a:r>
              <a:rPr lang="en-US" altLang="en-US" sz="1200" dirty="0" smtClean="0"/>
              <a:t>2016</a:t>
            </a:r>
            <a:endParaRPr lang="en-US" altLang="en-US" sz="1200" dirty="0"/>
          </a:p>
        </p:txBody>
      </p:sp>
      <p:sp>
        <p:nvSpPr>
          <p:cNvPr id="6" name="Text Box 6"/>
          <p:cNvSpPr txBox="1">
            <a:spLocks noChangeArrowheads="1"/>
          </p:cNvSpPr>
          <p:nvPr/>
        </p:nvSpPr>
        <p:spPr bwMode="auto">
          <a:xfrm>
            <a:off x="7175992" y="6501835"/>
            <a:ext cx="19041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t>genomeinterpretation.org</a:t>
            </a:r>
          </a:p>
        </p:txBody>
      </p:sp>
    </p:spTree>
    <p:extLst>
      <p:ext uri="{BB962C8B-B14F-4D97-AF65-F5344CB8AC3E}">
        <p14:creationId xmlns:p14="http://schemas.microsoft.com/office/powerpoint/2010/main" val="4075528292"/>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a:xfrm>
            <a:off x="322518" y="6532512"/>
            <a:ext cx="312482" cy="365125"/>
          </a:xfrm>
        </p:spPr>
        <p:txBody>
          <a:bodyPr/>
          <a:lstStyle/>
          <a:p>
            <a:fld id="{20728181-D7E3-854D-BE35-EC383F3ED330}" type="slidenum">
              <a:rPr lang="en-US" smtClean="0"/>
              <a:pPr/>
              <a:t>4</a:t>
            </a:fld>
            <a:endParaRPr lang="en-US" dirty="0"/>
          </a:p>
        </p:txBody>
      </p:sp>
      <p:sp>
        <p:nvSpPr>
          <p:cNvPr id="9" name="Title 8"/>
          <p:cNvSpPr>
            <a:spLocks noGrp="1"/>
          </p:cNvSpPr>
          <p:nvPr>
            <p:ph type="ctrTitle"/>
          </p:nvPr>
        </p:nvSpPr>
        <p:spPr>
          <a:xfrm>
            <a:off x="428697" y="442276"/>
            <a:ext cx="8588770" cy="739013"/>
          </a:xfrm>
        </p:spPr>
        <p:txBody>
          <a:bodyPr>
            <a:normAutofit/>
          </a:bodyPr>
          <a:lstStyle/>
          <a:p>
            <a:r>
              <a:rPr lang="en-US" sz="3000" b="1" dirty="0" smtClean="0"/>
              <a:t>1. Data filtering</a:t>
            </a:r>
            <a:endParaRPr lang="en-US" sz="3000" dirty="0"/>
          </a:p>
        </p:txBody>
      </p:sp>
      <p:sp>
        <p:nvSpPr>
          <p:cNvPr id="33" name="Content Placeholder 2"/>
          <p:cNvSpPr>
            <a:spLocks noGrp="1"/>
          </p:cNvSpPr>
          <p:nvPr>
            <p:ph idx="4294967295"/>
          </p:nvPr>
        </p:nvSpPr>
        <p:spPr>
          <a:xfrm>
            <a:off x="504236" y="1615881"/>
            <a:ext cx="8229600" cy="3903448"/>
          </a:xfrm>
          <a:prstGeom prst="rect">
            <a:avLst/>
          </a:prstGeom>
        </p:spPr>
        <p:txBody>
          <a:bodyPr>
            <a:normAutofit/>
          </a:bodyPr>
          <a:lstStyle/>
          <a:p>
            <a:pPr marL="0" indent="0">
              <a:buNone/>
            </a:pPr>
            <a:r>
              <a:rPr lang="en-US" sz="2200" b="1" dirty="0" smtClean="0"/>
              <a:t>Filtering Criteria: </a:t>
            </a:r>
          </a:p>
          <a:p>
            <a:r>
              <a:rPr lang="en-US" sz="2200" dirty="0" smtClean="0"/>
              <a:t>Variants with low quality</a:t>
            </a:r>
            <a:endParaRPr lang="en-US" sz="2200" dirty="0"/>
          </a:p>
          <a:p>
            <a:r>
              <a:rPr lang="en-US" sz="2200" dirty="0" smtClean="0"/>
              <a:t>Variants with </a:t>
            </a:r>
            <a:r>
              <a:rPr lang="en-US" sz="2200" dirty="0"/>
              <a:t>population-specific allele frequency &gt; 5% in 1KG or ESP </a:t>
            </a:r>
            <a:r>
              <a:rPr lang="en-US" sz="2200" dirty="0" smtClean="0"/>
              <a:t>(</a:t>
            </a:r>
            <a:r>
              <a:rPr lang="en-US" sz="2200" dirty="0" err="1" smtClean="0"/>
              <a:t>Exome</a:t>
            </a:r>
            <a:r>
              <a:rPr lang="en-US" sz="2200" dirty="0" smtClean="0"/>
              <a:t> Sequencing Project)</a:t>
            </a:r>
            <a:endParaRPr lang="en-US" sz="2200" dirty="0"/>
          </a:p>
          <a:p>
            <a:r>
              <a:rPr lang="en-US" sz="2200" dirty="0" smtClean="0"/>
              <a:t>Synonymous / </a:t>
            </a:r>
            <a:r>
              <a:rPr lang="en-US" sz="2200" dirty="0" err="1" smtClean="0"/>
              <a:t>intergenic</a:t>
            </a:r>
            <a:r>
              <a:rPr lang="en-US" sz="2200" dirty="0" smtClean="0"/>
              <a:t> </a:t>
            </a:r>
            <a:r>
              <a:rPr lang="en-US" sz="2200" dirty="0"/>
              <a:t>/ variants in non-protein coding transcripts </a:t>
            </a:r>
            <a:r>
              <a:rPr lang="en-US" sz="2200" dirty="0" smtClean="0"/>
              <a:t>(VEP </a:t>
            </a:r>
            <a:r>
              <a:rPr lang="en-US" sz="2200" dirty="0"/>
              <a:t>annotation)</a:t>
            </a:r>
          </a:p>
          <a:p>
            <a:r>
              <a:rPr lang="en-US" sz="2200" dirty="0" smtClean="0"/>
              <a:t>Variants with </a:t>
            </a:r>
            <a:r>
              <a:rPr lang="en-US" sz="2200" dirty="0"/>
              <a:t>allele </a:t>
            </a:r>
            <a:r>
              <a:rPr lang="en-US" sz="2200" dirty="0" smtClean="0"/>
              <a:t>counts </a:t>
            </a:r>
            <a:r>
              <a:rPr lang="en-US" sz="2200" dirty="0"/>
              <a:t>&gt; 20 across </a:t>
            </a:r>
            <a:r>
              <a:rPr lang="en-US" sz="2200" dirty="0" smtClean="0"/>
              <a:t>individuals</a:t>
            </a:r>
            <a:endParaRPr lang="en-US" sz="2200" dirty="0"/>
          </a:p>
        </p:txBody>
      </p:sp>
      <p:sp>
        <p:nvSpPr>
          <p:cNvPr id="3" name="Rectangle 2"/>
          <p:cNvSpPr/>
          <p:nvPr/>
        </p:nvSpPr>
        <p:spPr>
          <a:xfrm>
            <a:off x="4196866" y="5991993"/>
            <a:ext cx="4272377" cy="461665"/>
          </a:xfrm>
          <a:prstGeom prst="rect">
            <a:avLst/>
          </a:prstGeom>
        </p:spPr>
        <p:txBody>
          <a:bodyPr wrap="square">
            <a:spAutoFit/>
          </a:bodyPr>
          <a:lstStyle/>
          <a:p>
            <a:r>
              <a:rPr lang="en-US" sz="1200" i="1" dirty="0">
                <a:latin typeface="Arial"/>
                <a:cs typeface="Arial"/>
              </a:rPr>
              <a:t>McLaren </a:t>
            </a:r>
            <a:r>
              <a:rPr lang="en-US" sz="1200" i="1" dirty="0" smtClean="0">
                <a:latin typeface="Arial"/>
                <a:cs typeface="Arial"/>
              </a:rPr>
              <a:t>et al., Bioinformatics 2010</a:t>
            </a:r>
          </a:p>
          <a:p>
            <a:r>
              <a:rPr lang="en-US" sz="1200" i="1" dirty="0" smtClean="0">
                <a:latin typeface="Arial"/>
                <a:cs typeface="Arial"/>
              </a:rPr>
              <a:t>1000 </a:t>
            </a:r>
            <a:r>
              <a:rPr lang="en-US" sz="1200" i="1" dirty="0">
                <a:latin typeface="Arial"/>
                <a:cs typeface="Arial"/>
              </a:rPr>
              <a:t>Genomes Project </a:t>
            </a:r>
            <a:r>
              <a:rPr lang="en-US" sz="1200" i="1" dirty="0" smtClean="0">
                <a:latin typeface="Arial"/>
                <a:cs typeface="Arial"/>
              </a:rPr>
              <a:t>Consortium, Nature 2012</a:t>
            </a:r>
            <a:endParaRPr lang="en-US" sz="1200" i="1" dirty="0">
              <a:latin typeface="Arial"/>
              <a:cs typeface="Arial"/>
            </a:endParaRPr>
          </a:p>
        </p:txBody>
      </p:sp>
      <p:sp>
        <p:nvSpPr>
          <p:cNvPr id="6" name="Text Box 4"/>
          <p:cNvSpPr txBox="1">
            <a:spLocks noChangeArrowheads="1"/>
          </p:cNvSpPr>
          <p:nvPr/>
        </p:nvSpPr>
        <p:spPr bwMode="auto">
          <a:xfrm>
            <a:off x="4115292" y="6501835"/>
            <a:ext cx="175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t>Created for CAGI </a:t>
            </a:r>
            <a:r>
              <a:rPr lang="en-US" altLang="en-US" sz="1200" dirty="0" smtClean="0"/>
              <a:t>2016</a:t>
            </a:r>
            <a:endParaRPr lang="en-US" altLang="en-US" sz="1200" dirty="0"/>
          </a:p>
        </p:txBody>
      </p:sp>
      <p:sp>
        <p:nvSpPr>
          <p:cNvPr id="7" name="Text Box 6"/>
          <p:cNvSpPr txBox="1">
            <a:spLocks noChangeArrowheads="1"/>
          </p:cNvSpPr>
          <p:nvPr/>
        </p:nvSpPr>
        <p:spPr bwMode="auto">
          <a:xfrm>
            <a:off x="7175992" y="6501835"/>
            <a:ext cx="19041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t>genomeinterpretation.org</a:t>
            </a:r>
          </a:p>
        </p:txBody>
      </p:sp>
    </p:spTree>
    <p:extLst>
      <p:ext uri="{BB962C8B-B14F-4D97-AF65-F5344CB8AC3E}">
        <p14:creationId xmlns:p14="http://schemas.microsoft.com/office/powerpoint/2010/main" val="2989798545"/>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a:xfrm>
            <a:off x="322518" y="6532512"/>
            <a:ext cx="312482" cy="365125"/>
          </a:xfrm>
        </p:spPr>
        <p:txBody>
          <a:bodyPr/>
          <a:lstStyle/>
          <a:p>
            <a:fld id="{20728181-D7E3-854D-BE35-EC383F3ED330}" type="slidenum">
              <a:rPr lang="en-US" smtClean="0"/>
              <a:pPr/>
              <a:t>5</a:t>
            </a:fld>
            <a:endParaRPr lang="en-US" dirty="0"/>
          </a:p>
        </p:txBody>
      </p:sp>
      <p:sp>
        <p:nvSpPr>
          <p:cNvPr id="9" name="Title 8"/>
          <p:cNvSpPr>
            <a:spLocks noGrp="1"/>
          </p:cNvSpPr>
          <p:nvPr>
            <p:ph type="ctrTitle"/>
          </p:nvPr>
        </p:nvSpPr>
        <p:spPr>
          <a:xfrm>
            <a:off x="428697" y="442276"/>
            <a:ext cx="8588770" cy="739013"/>
          </a:xfrm>
        </p:spPr>
        <p:txBody>
          <a:bodyPr>
            <a:normAutofit/>
          </a:bodyPr>
          <a:lstStyle/>
          <a:p>
            <a:r>
              <a:rPr lang="en-US" sz="3000" b="1" dirty="0" smtClean="0"/>
              <a:t>2. Gene</a:t>
            </a:r>
            <a:r>
              <a:rPr lang="en-US" sz="3000" b="1" dirty="0"/>
              <a:t>/variant – phenotype </a:t>
            </a:r>
            <a:r>
              <a:rPr lang="en-US" sz="3000" b="1" dirty="0" smtClean="0"/>
              <a:t>mapping</a:t>
            </a:r>
            <a:endParaRPr lang="en-US" sz="3000" dirty="0"/>
          </a:p>
        </p:txBody>
      </p:sp>
      <p:sp>
        <p:nvSpPr>
          <p:cNvPr id="33" name="Content Placeholder 2"/>
          <p:cNvSpPr>
            <a:spLocks noGrp="1"/>
          </p:cNvSpPr>
          <p:nvPr>
            <p:ph idx="4294967295"/>
          </p:nvPr>
        </p:nvSpPr>
        <p:spPr>
          <a:xfrm>
            <a:off x="504236" y="1615881"/>
            <a:ext cx="8229600" cy="3903448"/>
          </a:xfrm>
          <a:prstGeom prst="rect">
            <a:avLst/>
          </a:prstGeom>
        </p:spPr>
        <p:txBody>
          <a:bodyPr>
            <a:normAutofit/>
          </a:bodyPr>
          <a:lstStyle/>
          <a:p>
            <a:r>
              <a:rPr lang="en-US" sz="2200" dirty="0"/>
              <a:t>Genes </a:t>
            </a:r>
            <a:r>
              <a:rPr lang="en-US" sz="2200" dirty="0" smtClean="0"/>
              <a:t>were mapped </a:t>
            </a:r>
            <a:r>
              <a:rPr lang="en-US" sz="2200" dirty="0"/>
              <a:t>to the 14 diseases based on Hopkins diagnostic panel, OMIM and </a:t>
            </a:r>
            <a:r>
              <a:rPr lang="en-US" sz="2200" dirty="0" err="1"/>
              <a:t>GeneReviews</a:t>
            </a:r>
            <a:r>
              <a:rPr lang="en-US" sz="2200" dirty="0"/>
              <a:t>.</a:t>
            </a:r>
          </a:p>
          <a:p>
            <a:r>
              <a:rPr lang="en-US" sz="2200" dirty="0"/>
              <a:t>I</a:t>
            </a:r>
            <a:r>
              <a:rPr lang="en-US" sz="2200" dirty="0" smtClean="0"/>
              <a:t>nheritance pattern extracted. If </a:t>
            </a:r>
            <a:r>
              <a:rPr lang="en-US" sz="2200" dirty="0"/>
              <a:t>none, recessive </a:t>
            </a:r>
            <a:r>
              <a:rPr lang="en-US" sz="2200" dirty="0" smtClean="0"/>
              <a:t>model was </a:t>
            </a:r>
            <a:r>
              <a:rPr lang="en-US" sz="2200" dirty="0"/>
              <a:t>assumed. </a:t>
            </a:r>
          </a:p>
          <a:p>
            <a:r>
              <a:rPr lang="en-US" sz="2200" dirty="0"/>
              <a:t>Prevalent and penetrance for each gene-phenotype pair </a:t>
            </a:r>
            <a:r>
              <a:rPr lang="en-US" sz="2200" dirty="0" smtClean="0"/>
              <a:t>were </a:t>
            </a:r>
            <a:r>
              <a:rPr lang="en-US" sz="2200" dirty="0"/>
              <a:t>downloaded from </a:t>
            </a:r>
            <a:r>
              <a:rPr lang="en-US" sz="2200" dirty="0" err="1"/>
              <a:t>Rong</a:t>
            </a:r>
            <a:r>
              <a:rPr lang="en-US" sz="2200" dirty="0"/>
              <a:t> Chen’s lab. </a:t>
            </a:r>
          </a:p>
          <a:p>
            <a:r>
              <a:rPr lang="en-US" sz="2200" dirty="0"/>
              <a:t>The </a:t>
            </a:r>
            <a:r>
              <a:rPr lang="en-US" sz="2200" dirty="0" err="1"/>
              <a:t>ClinVar</a:t>
            </a:r>
            <a:r>
              <a:rPr lang="en-US" sz="2200" dirty="0"/>
              <a:t> (Jan 2015), HGMD (2014.4</a:t>
            </a:r>
            <a:r>
              <a:rPr lang="en-US" sz="2200" dirty="0" smtClean="0"/>
              <a:t>), OMIM </a:t>
            </a:r>
            <a:r>
              <a:rPr lang="en-US" sz="2200" dirty="0"/>
              <a:t>and literatures were interrogated for variants in the panel (extract known pathogenic and benign variants). </a:t>
            </a:r>
          </a:p>
        </p:txBody>
      </p:sp>
      <p:sp>
        <p:nvSpPr>
          <p:cNvPr id="3" name="TextBox 2"/>
          <p:cNvSpPr txBox="1"/>
          <p:nvPr/>
        </p:nvSpPr>
        <p:spPr>
          <a:xfrm>
            <a:off x="4365637" y="5591457"/>
            <a:ext cx="3698310" cy="1015663"/>
          </a:xfrm>
          <a:prstGeom prst="rect">
            <a:avLst/>
          </a:prstGeom>
          <a:noFill/>
        </p:spPr>
        <p:txBody>
          <a:bodyPr wrap="none" rtlCol="0">
            <a:spAutoFit/>
          </a:bodyPr>
          <a:lstStyle/>
          <a:p>
            <a:r>
              <a:rPr lang="en-US" sz="1200" i="1" dirty="0" smtClean="0"/>
              <a:t>Landrum et al., NAR 2014</a:t>
            </a:r>
          </a:p>
          <a:p>
            <a:r>
              <a:rPr lang="en-US" sz="1200" i="1" dirty="0" smtClean="0"/>
              <a:t>Online </a:t>
            </a:r>
            <a:r>
              <a:rPr lang="en-US" sz="1200" i="1" dirty="0" err="1"/>
              <a:t>Mendelian</a:t>
            </a:r>
            <a:r>
              <a:rPr lang="en-US" sz="1200" i="1" dirty="0"/>
              <a:t> Inheritance in Man, OMIM®</a:t>
            </a:r>
          </a:p>
          <a:p>
            <a:r>
              <a:rPr lang="en-US" sz="1200" i="1" dirty="0"/>
              <a:t>The Human Gene Mutation Database (HGMD®</a:t>
            </a:r>
            <a:r>
              <a:rPr lang="en-US" sz="1200" i="1" dirty="0" smtClean="0"/>
              <a:t>)</a:t>
            </a:r>
          </a:p>
          <a:p>
            <a:r>
              <a:rPr lang="en-US" sz="1200" i="1" dirty="0" err="1"/>
              <a:t>GeneTests</a:t>
            </a:r>
            <a:r>
              <a:rPr lang="en-US" sz="1200" i="1" dirty="0"/>
              <a:t> Medical Genetics Information </a:t>
            </a:r>
            <a:r>
              <a:rPr lang="en-US" sz="1200" i="1" dirty="0" smtClean="0"/>
              <a:t>Resource</a:t>
            </a:r>
            <a:endParaRPr lang="en-US" sz="1200" i="1" dirty="0"/>
          </a:p>
          <a:p>
            <a:endParaRPr lang="en-US" sz="1200" i="1" dirty="0"/>
          </a:p>
        </p:txBody>
      </p:sp>
      <p:sp>
        <p:nvSpPr>
          <p:cNvPr id="6" name="Text Box 4"/>
          <p:cNvSpPr txBox="1">
            <a:spLocks noChangeArrowheads="1"/>
          </p:cNvSpPr>
          <p:nvPr/>
        </p:nvSpPr>
        <p:spPr bwMode="auto">
          <a:xfrm>
            <a:off x="4115292" y="6501835"/>
            <a:ext cx="175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t>Created for CAGI </a:t>
            </a:r>
            <a:r>
              <a:rPr lang="en-US" altLang="en-US" sz="1200" dirty="0" smtClean="0"/>
              <a:t>2016</a:t>
            </a:r>
            <a:endParaRPr lang="en-US" altLang="en-US" sz="1200" dirty="0"/>
          </a:p>
        </p:txBody>
      </p:sp>
      <p:sp>
        <p:nvSpPr>
          <p:cNvPr id="7" name="Text Box 6"/>
          <p:cNvSpPr txBox="1">
            <a:spLocks noChangeArrowheads="1"/>
          </p:cNvSpPr>
          <p:nvPr/>
        </p:nvSpPr>
        <p:spPr bwMode="auto">
          <a:xfrm>
            <a:off x="7175992" y="6501835"/>
            <a:ext cx="19041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t>genomeinterpretation.org</a:t>
            </a:r>
          </a:p>
        </p:txBody>
      </p:sp>
    </p:spTree>
    <p:extLst>
      <p:ext uri="{BB962C8B-B14F-4D97-AF65-F5344CB8AC3E}">
        <p14:creationId xmlns:p14="http://schemas.microsoft.com/office/powerpoint/2010/main" val="114088192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a:xfrm>
            <a:off x="322518" y="6532512"/>
            <a:ext cx="312482" cy="365125"/>
          </a:xfrm>
        </p:spPr>
        <p:txBody>
          <a:bodyPr/>
          <a:lstStyle/>
          <a:p>
            <a:fld id="{20728181-D7E3-854D-BE35-EC383F3ED330}" type="slidenum">
              <a:rPr lang="en-US" smtClean="0"/>
              <a:pPr/>
              <a:t>6</a:t>
            </a:fld>
            <a:endParaRPr lang="en-US" dirty="0"/>
          </a:p>
        </p:txBody>
      </p:sp>
      <p:sp>
        <p:nvSpPr>
          <p:cNvPr id="9" name="Title 8"/>
          <p:cNvSpPr>
            <a:spLocks noGrp="1"/>
          </p:cNvSpPr>
          <p:nvPr>
            <p:ph type="ctrTitle"/>
          </p:nvPr>
        </p:nvSpPr>
        <p:spPr>
          <a:xfrm>
            <a:off x="428697" y="583396"/>
            <a:ext cx="9114402" cy="739013"/>
          </a:xfrm>
        </p:spPr>
        <p:txBody>
          <a:bodyPr>
            <a:noAutofit/>
          </a:bodyPr>
          <a:lstStyle/>
          <a:p>
            <a:r>
              <a:rPr lang="en-US" sz="3000" b="1" dirty="0" smtClean="0"/>
              <a:t>3. Estimation </a:t>
            </a:r>
            <a:r>
              <a:rPr lang="en-US" sz="3000" b="1" dirty="0"/>
              <a:t>of the probability each variant is damaging </a:t>
            </a:r>
            <a:r>
              <a:rPr lang="en-US" sz="3000" b="1" dirty="0" smtClean="0"/>
              <a:t>to protein </a:t>
            </a:r>
            <a:r>
              <a:rPr lang="en-US" sz="3000" b="1" dirty="0"/>
              <a:t>function</a:t>
            </a:r>
            <a:endParaRPr lang="en-US" sz="3000" dirty="0"/>
          </a:p>
        </p:txBody>
      </p:sp>
      <p:sp>
        <p:nvSpPr>
          <p:cNvPr id="33" name="Content Placeholder 2"/>
          <p:cNvSpPr>
            <a:spLocks noGrp="1"/>
          </p:cNvSpPr>
          <p:nvPr>
            <p:ph idx="4294967295"/>
          </p:nvPr>
        </p:nvSpPr>
        <p:spPr>
          <a:xfrm>
            <a:off x="504236" y="1568841"/>
            <a:ext cx="8280354" cy="5289159"/>
          </a:xfrm>
          <a:prstGeom prst="rect">
            <a:avLst/>
          </a:prstGeom>
        </p:spPr>
        <p:txBody>
          <a:bodyPr>
            <a:normAutofit/>
          </a:bodyPr>
          <a:lstStyle/>
          <a:p>
            <a:pPr marL="0" indent="0">
              <a:buNone/>
            </a:pPr>
            <a:r>
              <a:rPr lang="en-US" sz="1800" dirty="0"/>
              <a:t>Damaging probability is calculated for </a:t>
            </a:r>
            <a:r>
              <a:rPr lang="en-US" sz="1800" dirty="0" smtClean="0"/>
              <a:t>various impact categories</a:t>
            </a:r>
            <a:r>
              <a:rPr lang="en-US" sz="1800" dirty="0"/>
              <a:t>:</a:t>
            </a:r>
          </a:p>
          <a:p>
            <a:r>
              <a:rPr lang="en-US" sz="1800" dirty="0"/>
              <a:t>Nonsense/</a:t>
            </a:r>
            <a:r>
              <a:rPr lang="en-US" sz="1800" dirty="0" err="1"/>
              <a:t>frameshift</a:t>
            </a:r>
            <a:r>
              <a:rPr lang="en-US" sz="1800" dirty="0"/>
              <a:t> variants are scored with </a:t>
            </a:r>
            <a:r>
              <a:rPr lang="en-US" sz="1800" dirty="0" err="1"/>
              <a:t>ALoFT</a:t>
            </a:r>
            <a:r>
              <a:rPr lang="en-US" sz="1800" dirty="0"/>
              <a:t>, and rescaled to 0.7~</a:t>
            </a:r>
            <a:r>
              <a:rPr lang="en-US" sz="1800" dirty="0" smtClean="0"/>
              <a:t>1</a:t>
            </a:r>
            <a:endParaRPr lang="en-US" sz="1800" dirty="0"/>
          </a:p>
          <a:p>
            <a:r>
              <a:rPr lang="en-US" sz="1800" dirty="0" smtClean="0"/>
              <a:t>Missense </a:t>
            </a:r>
            <a:r>
              <a:rPr lang="en-US" sz="1800" dirty="0"/>
              <a:t>variants: 9 prediction algorithms from </a:t>
            </a:r>
            <a:r>
              <a:rPr lang="en-US" sz="1800" dirty="0" err="1"/>
              <a:t>dbNSFP</a:t>
            </a:r>
            <a:r>
              <a:rPr lang="en-US" sz="1800" dirty="0"/>
              <a:t> </a:t>
            </a:r>
            <a:r>
              <a:rPr lang="en-US" sz="1800" dirty="0" smtClean="0"/>
              <a:t>v3.0c. </a:t>
            </a:r>
            <a:r>
              <a:rPr lang="en-US" sz="1800" dirty="0"/>
              <a:t>Fraction of the algorithms that </a:t>
            </a:r>
            <a:r>
              <a:rPr lang="en-US" sz="1800" dirty="0" smtClean="0"/>
              <a:t>predict </a:t>
            </a:r>
            <a:r>
              <a:rPr lang="en-US" sz="1800" dirty="0"/>
              <a:t>the variant to be deleterious is calculated and rescaled to </a:t>
            </a:r>
            <a:r>
              <a:rPr lang="en-US" sz="1800" dirty="0" smtClean="0"/>
              <a:t>0.5~1</a:t>
            </a:r>
            <a:endParaRPr lang="en-US" sz="1800" dirty="0"/>
          </a:p>
          <a:p>
            <a:r>
              <a:rPr lang="en-US" sz="1800" dirty="0" err="1" smtClean="0"/>
              <a:t>Inframe</a:t>
            </a:r>
            <a:r>
              <a:rPr lang="en-US" sz="1800" dirty="0" smtClean="0"/>
              <a:t> </a:t>
            </a:r>
            <a:r>
              <a:rPr lang="en-US" sz="1800" dirty="0"/>
              <a:t>variants are approximated with allele frequency, rescaled to </a:t>
            </a:r>
            <a:r>
              <a:rPr lang="en-US" sz="1800" dirty="0" smtClean="0"/>
              <a:t>0.6~1</a:t>
            </a:r>
            <a:endParaRPr lang="en-US" sz="1800" dirty="0"/>
          </a:p>
          <a:p>
            <a:r>
              <a:rPr lang="en-US" sz="1800" dirty="0"/>
              <a:t>Splicing donors/receptors are filtered and assigned score 0.9</a:t>
            </a:r>
          </a:p>
          <a:p>
            <a:r>
              <a:rPr lang="en-US" sz="1800" dirty="0" err="1"/>
              <a:t>Intronic</a:t>
            </a:r>
            <a:r>
              <a:rPr lang="en-US" sz="1800" dirty="0"/>
              <a:t> variants </a:t>
            </a:r>
            <a:r>
              <a:rPr lang="en-US" sz="1800" dirty="0" smtClean="0"/>
              <a:t>are annotated </a:t>
            </a:r>
            <a:r>
              <a:rPr lang="en-US" sz="1800" dirty="0"/>
              <a:t>with CADD v1.3, and CADD </a:t>
            </a:r>
            <a:r>
              <a:rPr lang="en-US" sz="1800" dirty="0" err="1"/>
              <a:t>Phred</a:t>
            </a:r>
            <a:r>
              <a:rPr lang="en-US" sz="1800" dirty="0"/>
              <a:t> </a:t>
            </a:r>
            <a:r>
              <a:rPr lang="en-US" sz="1800" dirty="0" smtClean="0"/>
              <a:t>scores are </a:t>
            </a:r>
            <a:r>
              <a:rPr lang="en-US" sz="1800" dirty="0"/>
              <a:t>rescaled across all </a:t>
            </a:r>
            <a:r>
              <a:rPr lang="en-US" sz="1800" dirty="0" err="1" smtClean="0"/>
              <a:t>intronic</a:t>
            </a:r>
            <a:r>
              <a:rPr lang="en-US" sz="1800" dirty="0" smtClean="0"/>
              <a:t>, splice and UTR variants </a:t>
            </a:r>
            <a:r>
              <a:rPr lang="en-US" sz="1800" dirty="0"/>
              <a:t>to </a:t>
            </a:r>
            <a:r>
              <a:rPr lang="en-US" sz="1800" dirty="0" smtClean="0"/>
              <a:t>0~0.4. </a:t>
            </a:r>
          </a:p>
          <a:p>
            <a:endParaRPr lang="en-US" sz="1800" dirty="0"/>
          </a:p>
          <a:p>
            <a:endParaRPr lang="en-US" sz="1800" dirty="0" smtClean="0"/>
          </a:p>
          <a:p>
            <a:endParaRPr lang="en-US" sz="1800" dirty="0"/>
          </a:p>
          <a:p>
            <a:pPr marL="0" indent="0">
              <a:buNone/>
            </a:pPr>
            <a:endParaRPr lang="en-US" sz="1800" dirty="0" smtClean="0"/>
          </a:p>
          <a:p>
            <a:pPr>
              <a:buFont typeface="Wingdings" charset="2"/>
              <a:buChar char="v"/>
            </a:pPr>
            <a:r>
              <a:rPr lang="en-US" sz="1800" dirty="0"/>
              <a:t>Known pathogenic variants are assigned with 1, whereas benign ones are assigned with 0.01. </a:t>
            </a:r>
          </a:p>
          <a:p>
            <a:pPr marL="0" indent="0">
              <a:buNone/>
            </a:pPr>
            <a:endParaRPr lang="en-US" sz="1800" dirty="0" smtClean="0"/>
          </a:p>
          <a:p>
            <a:endParaRPr lang="en-US" sz="1800" dirty="0" smtClean="0"/>
          </a:p>
          <a:p>
            <a:pPr marL="0" indent="0">
              <a:buNone/>
            </a:pPr>
            <a:endParaRPr lang="en-US" sz="1800" dirty="0"/>
          </a:p>
        </p:txBody>
      </p:sp>
      <p:sp>
        <p:nvSpPr>
          <p:cNvPr id="5" name="TextBox 4"/>
          <p:cNvSpPr txBox="1"/>
          <p:nvPr/>
        </p:nvSpPr>
        <p:spPr>
          <a:xfrm>
            <a:off x="4365637" y="6044240"/>
            <a:ext cx="2669107" cy="646331"/>
          </a:xfrm>
          <a:prstGeom prst="rect">
            <a:avLst/>
          </a:prstGeom>
          <a:noFill/>
        </p:spPr>
        <p:txBody>
          <a:bodyPr wrap="none" rtlCol="0">
            <a:spAutoFit/>
          </a:bodyPr>
          <a:lstStyle/>
          <a:p>
            <a:r>
              <a:rPr lang="en-US" sz="1200" i="1" dirty="0" smtClean="0"/>
              <a:t>Liu et al., Human Mutation 2016</a:t>
            </a:r>
          </a:p>
          <a:p>
            <a:r>
              <a:rPr lang="en-US" sz="1200" i="1" dirty="0" err="1" smtClean="0"/>
              <a:t>Kircher</a:t>
            </a:r>
            <a:r>
              <a:rPr lang="en-US" sz="1200" i="1" dirty="0" smtClean="0"/>
              <a:t> et al., Nature Genetics 2014</a:t>
            </a:r>
            <a:endParaRPr lang="en-US" sz="1200" i="1" dirty="0"/>
          </a:p>
          <a:p>
            <a:endParaRPr lang="en-US" sz="1200" i="1" dirty="0"/>
          </a:p>
        </p:txBody>
      </p:sp>
      <p:pic>
        <p:nvPicPr>
          <p:cNvPr id="10" name="Picture 9" descr="Screen Shot 2016-03-25 at 3.55.50 P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9204" y="4562547"/>
            <a:ext cx="5143500" cy="1036214"/>
          </a:xfrm>
          <a:prstGeom prst="rect">
            <a:avLst/>
          </a:prstGeom>
        </p:spPr>
      </p:pic>
      <p:sp>
        <p:nvSpPr>
          <p:cNvPr id="11" name="TextBox 10"/>
          <p:cNvSpPr txBox="1"/>
          <p:nvPr/>
        </p:nvSpPr>
        <p:spPr>
          <a:xfrm>
            <a:off x="2508644" y="4817817"/>
            <a:ext cx="1818001" cy="276999"/>
          </a:xfrm>
          <a:prstGeom prst="rect">
            <a:avLst/>
          </a:prstGeom>
          <a:noFill/>
        </p:spPr>
        <p:txBody>
          <a:bodyPr wrap="none" rtlCol="0">
            <a:spAutoFit/>
          </a:bodyPr>
          <a:lstStyle/>
          <a:p>
            <a:r>
              <a:rPr lang="en-US" sz="1200" b="1" dirty="0" err="1" smtClean="0">
                <a:solidFill>
                  <a:schemeClr val="bg2">
                    <a:lumMod val="75000"/>
                  </a:schemeClr>
                </a:solidFill>
              </a:rPr>
              <a:t>Frameshift</a:t>
            </a:r>
            <a:r>
              <a:rPr lang="en-US" sz="1200" b="1" dirty="0" smtClean="0">
                <a:solidFill>
                  <a:schemeClr val="bg2">
                    <a:lumMod val="75000"/>
                  </a:schemeClr>
                </a:solidFill>
              </a:rPr>
              <a:t> / nonsense</a:t>
            </a:r>
            <a:endParaRPr lang="en-US" sz="1200" b="1" dirty="0">
              <a:solidFill>
                <a:schemeClr val="bg2">
                  <a:lumMod val="75000"/>
                </a:schemeClr>
              </a:solidFill>
            </a:endParaRPr>
          </a:p>
        </p:txBody>
      </p:sp>
      <p:sp>
        <p:nvSpPr>
          <p:cNvPr id="13" name="TextBox 12"/>
          <p:cNvSpPr txBox="1"/>
          <p:nvPr/>
        </p:nvSpPr>
        <p:spPr>
          <a:xfrm>
            <a:off x="4691415" y="5448281"/>
            <a:ext cx="877539" cy="276999"/>
          </a:xfrm>
          <a:prstGeom prst="rect">
            <a:avLst/>
          </a:prstGeom>
          <a:noFill/>
        </p:spPr>
        <p:txBody>
          <a:bodyPr wrap="none" rtlCol="0">
            <a:spAutoFit/>
          </a:bodyPr>
          <a:lstStyle/>
          <a:p>
            <a:r>
              <a:rPr lang="en-US" sz="1200" b="1" dirty="0" smtClean="0">
                <a:solidFill>
                  <a:schemeClr val="bg2">
                    <a:lumMod val="75000"/>
                  </a:schemeClr>
                </a:solidFill>
              </a:rPr>
              <a:t>Missense</a:t>
            </a:r>
            <a:endParaRPr lang="en-US" sz="1200" b="1" dirty="0">
              <a:solidFill>
                <a:schemeClr val="bg2">
                  <a:lumMod val="75000"/>
                </a:schemeClr>
              </a:solidFill>
            </a:endParaRPr>
          </a:p>
        </p:txBody>
      </p:sp>
      <p:sp>
        <p:nvSpPr>
          <p:cNvPr id="14" name="TextBox 13"/>
          <p:cNvSpPr txBox="1"/>
          <p:nvPr/>
        </p:nvSpPr>
        <p:spPr>
          <a:xfrm>
            <a:off x="6047561" y="4908650"/>
            <a:ext cx="1586943" cy="276999"/>
          </a:xfrm>
          <a:prstGeom prst="rect">
            <a:avLst/>
          </a:prstGeom>
          <a:noFill/>
        </p:spPr>
        <p:txBody>
          <a:bodyPr wrap="none" rtlCol="0">
            <a:spAutoFit/>
          </a:bodyPr>
          <a:lstStyle/>
          <a:p>
            <a:r>
              <a:rPr lang="en-US" sz="1200" b="1" dirty="0" err="1" smtClean="0">
                <a:solidFill>
                  <a:schemeClr val="bg2">
                    <a:lumMod val="75000"/>
                  </a:schemeClr>
                </a:solidFill>
              </a:rPr>
              <a:t>Intronic</a:t>
            </a:r>
            <a:r>
              <a:rPr lang="en-US" sz="1200" b="1" dirty="0" smtClean="0">
                <a:solidFill>
                  <a:schemeClr val="bg2">
                    <a:lumMod val="75000"/>
                  </a:schemeClr>
                </a:solidFill>
              </a:rPr>
              <a:t>/UTR/splice</a:t>
            </a:r>
            <a:endParaRPr lang="en-US" sz="1200" b="1" dirty="0">
              <a:solidFill>
                <a:schemeClr val="bg2">
                  <a:lumMod val="75000"/>
                </a:schemeClr>
              </a:solidFill>
            </a:endParaRPr>
          </a:p>
        </p:txBody>
      </p:sp>
      <p:sp>
        <p:nvSpPr>
          <p:cNvPr id="15" name="TextBox 14"/>
          <p:cNvSpPr txBox="1"/>
          <p:nvPr/>
        </p:nvSpPr>
        <p:spPr>
          <a:xfrm>
            <a:off x="893230" y="4890833"/>
            <a:ext cx="1500212" cy="292388"/>
          </a:xfrm>
          <a:prstGeom prst="rect">
            <a:avLst/>
          </a:prstGeom>
          <a:noFill/>
        </p:spPr>
        <p:txBody>
          <a:bodyPr wrap="none" rtlCol="0">
            <a:spAutoFit/>
          </a:bodyPr>
          <a:lstStyle/>
          <a:p>
            <a:r>
              <a:rPr lang="en-US" sz="1300" b="1" dirty="0" smtClean="0">
                <a:solidFill>
                  <a:srgbClr val="000090"/>
                </a:solidFill>
              </a:rPr>
              <a:t>Damaging Score</a:t>
            </a:r>
            <a:endParaRPr lang="en-US" sz="1300" b="1" dirty="0">
              <a:solidFill>
                <a:srgbClr val="000090"/>
              </a:solidFill>
            </a:endParaRPr>
          </a:p>
        </p:txBody>
      </p:sp>
      <p:cxnSp>
        <p:nvCxnSpPr>
          <p:cNvPr id="16" name="Straight Connector 15"/>
          <p:cNvCxnSpPr/>
          <p:nvPr/>
        </p:nvCxnSpPr>
        <p:spPr>
          <a:xfrm>
            <a:off x="2528330" y="4571511"/>
            <a:ext cx="0" cy="106594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269962" y="4430383"/>
            <a:ext cx="284515" cy="307777"/>
          </a:xfrm>
          <a:prstGeom prst="rect">
            <a:avLst/>
          </a:prstGeom>
          <a:noFill/>
        </p:spPr>
        <p:txBody>
          <a:bodyPr wrap="none" rtlCol="0">
            <a:spAutoFit/>
          </a:bodyPr>
          <a:lstStyle/>
          <a:p>
            <a:r>
              <a:rPr lang="en-US" sz="1400" dirty="0" smtClean="0"/>
              <a:t>1</a:t>
            </a:r>
            <a:endParaRPr lang="en-US" sz="1400" dirty="0"/>
          </a:p>
        </p:txBody>
      </p:sp>
      <p:sp>
        <p:nvSpPr>
          <p:cNvPr id="19" name="TextBox 18"/>
          <p:cNvSpPr txBox="1"/>
          <p:nvPr/>
        </p:nvSpPr>
        <p:spPr>
          <a:xfrm>
            <a:off x="2269962" y="5422384"/>
            <a:ext cx="284515" cy="307777"/>
          </a:xfrm>
          <a:prstGeom prst="rect">
            <a:avLst/>
          </a:prstGeom>
          <a:noFill/>
        </p:spPr>
        <p:txBody>
          <a:bodyPr wrap="none" rtlCol="0">
            <a:spAutoFit/>
          </a:bodyPr>
          <a:lstStyle/>
          <a:p>
            <a:r>
              <a:rPr lang="en-US" sz="1400" dirty="0"/>
              <a:t>0</a:t>
            </a:r>
          </a:p>
        </p:txBody>
      </p:sp>
      <p:sp>
        <p:nvSpPr>
          <p:cNvPr id="18" name="Text Box 4"/>
          <p:cNvSpPr txBox="1">
            <a:spLocks noChangeArrowheads="1"/>
          </p:cNvSpPr>
          <p:nvPr/>
        </p:nvSpPr>
        <p:spPr bwMode="auto">
          <a:xfrm>
            <a:off x="4115292" y="6501835"/>
            <a:ext cx="175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t>Created for CAGI </a:t>
            </a:r>
            <a:r>
              <a:rPr lang="en-US" altLang="en-US" sz="1200" dirty="0" smtClean="0"/>
              <a:t>2016</a:t>
            </a:r>
            <a:endParaRPr lang="en-US" altLang="en-US" sz="1200" dirty="0"/>
          </a:p>
        </p:txBody>
      </p:sp>
      <p:sp>
        <p:nvSpPr>
          <p:cNvPr id="20" name="Text Box 6"/>
          <p:cNvSpPr txBox="1">
            <a:spLocks noChangeArrowheads="1"/>
          </p:cNvSpPr>
          <p:nvPr/>
        </p:nvSpPr>
        <p:spPr bwMode="auto">
          <a:xfrm>
            <a:off x="7175992" y="6501835"/>
            <a:ext cx="19041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t>genomeinterpretation.org</a:t>
            </a:r>
          </a:p>
        </p:txBody>
      </p:sp>
    </p:spTree>
    <p:extLst>
      <p:ext uri="{BB962C8B-B14F-4D97-AF65-F5344CB8AC3E}">
        <p14:creationId xmlns:p14="http://schemas.microsoft.com/office/powerpoint/2010/main" val="23133045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p:cNvGraphicFramePr>
            <a:graphicFrameLocks noChangeAspect="1"/>
          </p:cNvGraphicFramePr>
          <p:nvPr>
            <p:extLst>
              <p:ext uri="{D42A27DB-BD31-4B8C-83A1-F6EECF244321}">
                <p14:modId xmlns:p14="http://schemas.microsoft.com/office/powerpoint/2010/main" val="521210307"/>
              </p:ext>
            </p:extLst>
          </p:nvPr>
        </p:nvGraphicFramePr>
        <p:xfrm>
          <a:off x="148526" y="3869229"/>
          <a:ext cx="6345933" cy="176276"/>
        </p:xfrm>
        <a:graphic>
          <a:graphicData uri="http://schemas.openxmlformats.org/presentationml/2006/ole">
            <mc:AlternateContent xmlns:mc="http://schemas.openxmlformats.org/markup-compatibility/2006">
              <mc:Choice xmlns:v="urn:schemas-microsoft-com:vml" Requires="v">
                <p:oleObj spid="_x0000_s3923" name="Document" r:id="rId4" imgW="5486400" imgH="152400" progId="Word.Document.12">
                  <p:embed/>
                </p:oleObj>
              </mc:Choice>
              <mc:Fallback>
                <p:oleObj name="Document" r:id="rId4" imgW="5486400" imgH="152400" progId="Word.Document.12">
                  <p:embed/>
                  <p:pic>
                    <p:nvPicPr>
                      <p:cNvPr id="0" name=""/>
                      <p:cNvPicPr/>
                      <p:nvPr/>
                    </p:nvPicPr>
                    <p:blipFill>
                      <a:blip r:embed="rId5"/>
                      <a:stretch>
                        <a:fillRect/>
                      </a:stretch>
                    </p:blipFill>
                    <p:spPr>
                      <a:xfrm>
                        <a:off x="148526" y="3869229"/>
                        <a:ext cx="6345933" cy="176276"/>
                      </a:xfrm>
                      <a:prstGeom prst="rect">
                        <a:avLst/>
                      </a:prstGeom>
                    </p:spPr>
                  </p:pic>
                </p:oleObj>
              </mc:Fallback>
            </mc:AlternateContent>
          </a:graphicData>
        </a:graphic>
      </p:graphicFrame>
      <p:sp>
        <p:nvSpPr>
          <p:cNvPr id="33" name="Content Placeholder 2"/>
          <p:cNvSpPr>
            <a:spLocks noGrp="1"/>
          </p:cNvSpPr>
          <p:nvPr>
            <p:ph idx="4294967295"/>
          </p:nvPr>
        </p:nvSpPr>
        <p:spPr>
          <a:xfrm>
            <a:off x="474837" y="1584521"/>
            <a:ext cx="8229600" cy="4656083"/>
          </a:xfrm>
          <a:prstGeom prst="rect">
            <a:avLst/>
          </a:prstGeom>
        </p:spPr>
        <p:txBody>
          <a:bodyPr>
            <a:normAutofit/>
          </a:bodyPr>
          <a:lstStyle/>
          <a:p>
            <a:r>
              <a:rPr lang="en-US" sz="1800" dirty="0" smtClean="0"/>
              <a:t>Given </a:t>
            </a:r>
            <a:r>
              <a:rPr lang="en-US" sz="1800" b="1" i="1" dirty="0"/>
              <a:t>G</a:t>
            </a:r>
            <a:r>
              <a:rPr lang="en-US" sz="1800" dirty="0"/>
              <a:t> genes known to be associated with </a:t>
            </a:r>
            <a:r>
              <a:rPr lang="en-US" sz="1800" dirty="0" smtClean="0"/>
              <a:t>phenotype </a:t>
            </a:r>
            <a:r>
              <a:rPr lang="en-US" sz="1800" b="1" i="1" dirty="0"/>
              <a:t>j</a:t>
            </a:r>
            <a:r>
              <a:rPr lang="en-US" sz="1800" dirty="0" smtClean="0"/>
              <a:t>, the </a:t>
            </a:r>
            <a:r>
              <a:rPr lang="en-US" sz="1800" dirty="0"/>
              <a:t>probability of </a:t>
            </a:r>
            <a:r>
              <a:rPr lang="en-US" sz="1800" dirty="0" smtClean="0"/>
              <a:t>individual </a:t>
            </a:r>
            <a:r>
              <a:rPr lang="en-US" sz="1800" b="1" i="1" dirty="0" err="1"/>
              <a:t>i</a:t>
            </a:r>
            <a:r>
              <a:rPr lang="en-US" sz="1800" b="1" dirty="0"/>
              <a:t> </a:t>
            </a:r>
            <a:r>
              <a:rPr lang="en-US" sz="1800" dirty="0"/>
              <a:t>having </a:t>
            </a:r>
            <a:r>
              <a:rPr lang="en-US" sz="1800" dirty="0" smtClean="0"/>
              <a:t>the phenotype</a:t>
            </a:r>
            <a:r>
              <a:rPr lang="en-US" sz="1800" b="1" dirty="0" smtClean="0"/>
              <a:t> </a:t>
            </a:r>
            <a:r>
              <a:rPr lang="en-US" sz="1800" dirty="0" smtClean="0"/>
              <a:t>is </a:t>
            </a:r>
            <a:r>
              <a:rPr lang="en-US" sz="1800" dirty="0"/>
              <a:t>calculated as the probability that at least one gene causes the phenotype: </a:t>
            </a:r>
            <a:endParaRPr lang="en-US" sz="1800" dirty="0" smtClean="0"/>
          </a:p>
          <a:p>
            <a:endParaRPr lang="en-US" sz="1800" dirty="0"/>
          </a:p>
          <a:p>
            <a:endParaRPr lang="en-US" sz="1800" dirty="0" smtClean="0"/>
          </a:p>
          <a:p>
            <a:pPr marL="0" indent="0">
              <a:buNone/>
            </a:pPr>
            <a:endParaRPr lang="en-US" sz="1800" dirty="0" smtClean="0"/>
          </a:p>
          <a:p>
            <a:pPr marL="0" indent="0">
              <a:buNone/>
            </a:pPr>
            <a:endParaRPr lang="en-US" sz="1800" dirty="0"/>
          </a:p>
          <a:p>
            <a:r>
              <a:rPr lang="en-US" sz="1800" dirty="0"/>
              <a:t>To calculate                                     </a:t>
            </a:r>
            <a:r>
              <a:rPr lang="en-US" sz="1800" dirty="0" smtClean="0"/>
              <a:t> , </a:t>
            </a:r>
            <a:r>
              <a:rPr lang="en-US" sz="1800" dirty="0"/>
              <a:t>we consider </a:t>
            </a:r>
            <a:r>
              <a:rPr lang="en-US" sz="1800" b="1" dirty="0"/>
              <a:t>the inheritance </a:t>
            </a:r>
            <a:r>
              <a:rPr lang="en-US" sz="1800" b="1" dirty="0" smtClean="0"/>
              <a:t>pattern </a:t>
            </a:r>
            <a:r>
              <a:rPr lang="en-US" sz="1800" dirty="0"/>
              <a:t>of </a:t>
            </a:r>
            <a:r>
              <a:rPr lang="en-US" sz="1800" dirty="0" smtClean="0"/>
              <a:t>the gene</a:t>
            </a:r>
            <a:r>
              <a:rPr lang="en-US" sz="1800" dirty="0"/>
              <a:t>-phenotype </a:t>
            </a:r>
            <a:r>
              <a:rPr lang="en-US" sz="1800" dirty="0" smtClean="0"/>
              <a:t>pair. </a:t>
            </a:r>
            <a:r>
              <a:rPr lang="en-US" sz="1800" b="1" i="1" dirty="0" smtClean="0"/>
              <a:t>K(g) </a:t>
            </a:r>
            <a:r>
              <a:rPr lang="en-US" sz="1800" dirty="0" smtClean="0"/>
              <a:t>denotes all variants observed in </a:t>
            </a:r>
            <a:r>
              <a:rPr lang="en-US" sz="1800" b="1" i="1" dirty="0" smtClean="0"/>
              <a:t>g</a:t>
            </a:r>
            <a:r>
              <a:rPr lang="en-US" sz="1800" dirty="0" smtClean="0"/>
              <a:t>. </a:t>
            </a:r>
          </a:p>
          <a:p>
            <a:pPr marL="457200" lvl="1" indent="0">
              <a:buNone/>
            </a:pPr>
            <a:r>
              <a:rPr lang="en-US" sz="1800" dirty="0" smtClean="0"/>
              <a:t>1.  Dominant (gene </a:t>
            </a:r>
            <a:r>
              <a:rPr lang="en-US" sz="1800" dirty="0"/>
              <a:t>harbors at least one damaging </a:t>
            </a:r>
            <a:r>
              <a:rPr lang="en-US" sz="1800" dirty="0" smtClean="0"/>
              <a:t>variant)</a:t>
            </a:r>
            <a:endParaRPr lang="en-US" sz="1800" dirty="0"/>
          </a:p>
          <a:p>
            <a:pPr marL="0" indent="0">
              <a:buNone/>
            </a:pPr>
            <a:endParaRPr lang="en-US" sz="1800" dirty="0"/>
          </a:p>
          <a:p>
            <a:pPr marL="0" indent="0">
              <a:buNone/>
            </a:pPr>
            <a:endParaRPr lang="en-US" sz="1800" dirty="0"/>
          </a:p>
          <a:p>
            <a:pPr marL="0" indent="0">
              <a:buNone/>
            </a:pPr>
            <a:endParaRPr lang="en-US" sz="1800" dirty="0"/>
          </a:p>
        </p:txBody>
      </p:sp>
      <p:sp>
        <p:nvSpPr>
          <p:cNvPr id="2" name="Slide Number Placeholder 1"/>
          <p:cNvSpPr>
            <a:spLocks noGrp="1"/>
          </p:cNvSpPr>
          <p:nvPr>
            <p:ph type="sldNum" sz="quarter" idx="14"/>
          </p:nvPr>
        </p:nvSpPr>
        <p:spPr>
          <a:xfrm>
            <a:off x="322518" y="6532512"/>
            <a:ext cx="312482" cy="365125"/>
          </a:xfrm>
        </p:spPr>
        <p:txBody>
          <a:bodyPr/>
          <a:lstStyle/>
          <a:p>
            <a:fld id="{20728181-D7E3-854D-BE35-EC383F3ED330}" type="slidenum">
              <a:rPr lang="en-US" smtClean="0"/>
              <a:pPr/>
              <a:t>7</a:t>
            </a:fld>
            <a:endParaRPr lang="en-US" dirty="0"/>
          </a:p>
        </p:txBody>
      </p:sp>
      <p:sp>
        <p:nvSpPr>
          <p:cNvPr id="9" name="Title 8"/>
          <p:cNvSpPr>
            <a:spLocks noGrp="1"/>
          </p:cNvSpPr>
          <p:nvPr>
            <p:ph type="ctrTitle"/>
          </p:nvPr>
        </p:nvSpPr>
        <p:spPr>
          <a:xfrm>
            <a:off x="428697" y="583396"/>
            <a:ext cx="8588770" cy="739013"/>
          </a:xfrm>
        </p:spPr>
        <p:txBody>
          <a:bodyPr>
            <a:noAutofit/>
          </a:bodyPr>
          <a:lstStyle/>
          <a:p>
            <a:r>
              <a:rPr lang="en-US" sz="3000" b="1" dirty="0" smtClean="0"/>
              <a:t>4. Estimation </a:t>
            </a:r>
            <a:r>
              <a:rPr lang="en-US" sz="3000" b="1" dirty="0"/>
              <a:t>of the probability each </a:t>
            </a:r>
            <a:r>
              <a:rPr lang="en-US" sz="3000" b="1" dirty="0" smtClean="0"/>
              <a:t>individual </a:t>
            </a:r>
            <a:r>
              <a:rPr lang="en-US" sz="3000" b="1" dirty="0"/>
              <a:t>has particular </a:t>
            </a:r>
            <a:r>
              <a:rPr lang="en-US" sz="3000" b="1" dirty="0" smtClean="0"/>
              <a:t>phenotype </a:t>
            </a:r>
            <a:endParaRPr lang="en-US" sz="3000" dirty="0"/>
          </a:p>
        </p:txBody>
      </p:sp>
      <p:graphicFrame>
        <p:nvGraphicFramePr>
          <p:cNvPr id="11" name="Object 10"/>
          <p:cNvGraphicFramePr>
            <a:graphicFrameLocks noChangeAspect="1"/>
          </p:cNvGraphicFramePr>
          <p:nvPr>
            <p:extLst>
              <p:ext uri="{D42A27DB-BD31-4B8C-83A1-F6EECF244321}">
                <p14:modId xmlns:p14="http://schemas.microsoft.com/office/powerpoint/2010/main" val="4275460830"/>
              </p:ext>
            </p:extLst>
          </p:nvPr>
        </p:nvGraphicFramePr>
        <p:xfrm>
          <a:off x="1059651" y="2810070"/>
          <a:ext cx="7066480" cy="558864"/>
        </p:xfrm>
        <a:graphic>
          <a:graphicData uri="http://schemas.openxmlformats.org/presentationml/2006/ole">
            <mc:AlternateContent xmlns:mc="http://schemas.openxmlformats.org/markup-compatibility/2006">
              <mc:Choice xmlns:v="urn:schemas-microsoft-com:vml" Requires="v">
                <p:oleObj spid="_x0000_s3924" name="Document" r:id="rId6" imgW="5486400" imgH="431800" progId="Word.Document.12">
                  <p:embed/>
                </p:oleObj>
              </mc:Choice>
              <mc:Fallback>
                <p:oleObj name="Document" r:id="rId6" imgW="5486400" imgH="431800" progId="Word.Document.12">
                  <p:embed/>
                  <p:pic>
                    <p:nvPicPr>
                      <p:cNvPr id="0" name=""/>
                      <p:cNvPicPr/>
                      <p:nvPr/>
                    </p:nvPicPr>
                    <p:blipFill>
                      <a:blip r:embed="rId7"/>
                      <a:stretch>
                        <a:fillRect/>
                      </a:stretch>
                    </p:blipFill>
                    <p:spPr>
                      <a:xfrm>
                        <a:off x="1059651" y="2810070"/>
                        <a:ext cx="7066480" cy="558864"/>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947400270"/>
              </p:ext>
            </p:extLst>
          </p:nvPr>
        </p:nvGraphicFramePr>
        <p:xfrm>
          <a:off x="210478" y="5234654"/>
          <a:ext cx="6400800" cy="177800"/>
        </p:xfrm>
        <a:graphic>
          <a:graphicData uri="http://schemas.openxmlformats.org/presentationml/2006/ole">
            <mc:AlternateContent xmlns:mc="http://schemas.openxmlformats.org/markup-compatibility/2006">
              <mc:Choice xmlns:v="urn:schemas-microsoft-com:vml" Requires="v">
                <p:oleObj spid="_x0000_s3925" name="Document" r:id="rId8" imgW="5486400" imgH="152400" progId="Word.Document.12">
                  <p:embed/>
                </p:oleObj>
              </mc:Choice>
              <mc:Fallback>
                <p:oleObj name="Document" r:id="rId8" imgW="5486400" imgH="152400" progId="Word.Document.12">
                  <p:embed/>
                  <p:pic>
                    <p:nvPicPr>
                      <p:cNvPr id="0" name=""/>
                      <p:cNvPicPr/>
                      <p:nvPr/>
                    </p:nvPicPr>
                    <p:blipFill>
                      <a:blip r:embed="rId9"/>
                      <a:stretch>
                        <a:fillRect/>
                      </a:stretch>
                    </p:blipFill>
                    <p:spPr>
                      <a:xfrm>
                        <a:off x="210478" y="5234654"/>
                        <a:ext cx="6400800" cy="17780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862209656"/>
              </p:ext>
            </p:extLst>
          </p:nvPr>
        </p:nvGraphicFramePr>
        <p:xfrm>
          <a:off x="768350" y="5402263"/>
          <a:ext cx="6400800" cy="533400"/>
        </p:xfrm>
        <a:graphic>
          <a:graphicData uri="http://schemas.openxmlformats.org/presentationml/2006/ole">
            <mc:AlternateContent xmlns:mc="http://schemas.openxmlformats.org/markup-compatibility/2006">
              <mc:Choice xmlns:v="urn:schemas-microsoft-com:vml" Requires="v">
                <p:oleObj spid="_x0000_s3926" name="Document" r:id="rId10" imgW="5486400" imgH="457200" progId="Word.Document.12">
                  <p:embed/>
                </p:oleObj>
              </mc:Choice>
              <mc:Fallback>
                <p:oleObj name="Document" r:id="rId10" imgW="5486400" imgH="457200" progId="Word.Document.12">
                  <p:embed/>
                  <p:pic>
                    <p:nvPicPr>
                      <p:cNvPr id="0" name=""/>
                      <p:cNvPicPr/>
                      <p:nvPr/>
                    </p:nvPicPr>
                    <p:blipFill>
                      <a:blip r:embed="rId11"/>
                      <a:stretch>
                        <a:fillRect/>
                      </a:stretch>
                    </p:blipFill>
                    <p:spPr>
                      <a:xfrm>
                        <a:off x="768350" y="5402263"/>
                        <a:ext cx="6400800" cy="53340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447329131"/>
              </p:ext>
            </p:extLst>
          </p:nvPr>
        </p:nvGraphicFramePr>
        <p:xfrm>
          <a:off x="-668602" y="4888530"/>
          <a:ext cx="6400800" cy="177800"/>
        </p:xfrm>
        <a:graphic>
          <a:graphicData uri="http://schemas.openxmlformats.org/presentationml/2006/ole">
            <mc:AlternateContent xmlns:mc="http://schemas.openxmlformats.org/markup-compatibility/2006">
              <mc:Choice xmlns:v="urn:schemas-microsoft-com:vml" Requires="v">
                <p:oleObj spid="_x0000_s3927" name="Document" r:id="rId12" imgW="5486400" imgH="152400" progId="Word.Document.12">
                  <p:embed/>
                </p:oleObj>
              </mc:Choice>
              <mc:Fallback>
                <p:oleObj name="Document" r:id="rId12" imgW="5486400" imgH="152400" progId="Word.Document.12">
                  <p:embed/>
                  <p:pic>
                    <p:nvPicPr>
                      <p:cNvPr id="0" name=""/>
                      <p:cNvPicPr/>
                      <p:nvPr/>
                    </p:nvPicPr>
                    <p:blipFill>
                      <a:blip r:embed="rId5"/>
                      <a:stretch>
                        <a:fillRect/>
                      </a:stretch>
                    </p:blipFill>
                    <p:spPr>
                      <a:xfrm>
                        <a:off x="-668602" y="4888530"/>
                        <a:ext cx="6400800" cy="177800"/>
                      </a:xfrm>
                      <a:prstGeom prst="rect">
                        <a:avLst/>
                      </a:prstGeom>
                    </p:spPr>
                  </p:pic>
                </p:oleObj>
              </mc:Fallback>
            </mc:AlternateContent>
          </a:graphicData>
        </a:graphic>
      </p:graphicFrame>
      <p:sp>
        <p:nvSpPr>
          <p:cNvPr id="10" name="Text Box 4"/>
          <p:cNvSpPr txBox="1">
            <a:spLocks noChangeArrowheads="1"/>
          </p:cNvSpPr>
          <p:nvPr/>
        </p:nvSpPr>
        <p:spPr bwMode="auto">
          <a:xfrm>
            <a:off x="4115292" y="6501835"/>
            <a:ext cx="175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t>Created for CAGI </a:t>
            </a:r>
            <a:r>
              <a:rPr lang="en-US" altLang="en-US" sz="1200" dirty="0" smtClean="0"/>
              <a:t>2016</a:t>
            </a:r>
            <a:endParaRPr lang="en-US" altLang="en-US" sz="1200" dirty="0"/>
          </a:p>
        </p:txBody>
      </p:sp>
      <p:sp>
        <p:nvSpPr>
          <p:cNvPr id="16" name="Text Box 6"/>
          <p:cNvSpPr txBox="1">
            <a:spLocks noChangeArrowheads="1"/>
          </p:cNvSpPr>
          <p:nvPr/>
        </p:nvSpPr>
        <p:spPr bwMode="auto">
          <a:xfrm>
            <a:off x="7175992" y="6501835"/>
            <a:ext cx="19041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t>genomeinterpretation.org</a:t>
            </a:r>
          </a:p>
        </p:txBody>
      </p:sp>
    </p:spTree>
    <p:extLst>
      <p:ext uri="{BB962C8B-B14F-4D97-AF65-F5344CB8AC3E}">
        <p14:creationId xmlns:p14="http://schemas.microsoft.com/office/powerpoint/2010/main" val="908757867"/>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2"/>
          <p:cNvSpPr>
            <a:spLocks noGrp="1"/>
          </p:cNvSpPr>
          <p:nvPr>
            <p:ph idx="4294967295"/>
          </p:nvPr>
        </p:nvSpPr>
        <p:spPr>
          <a:xfrm>
            <a:off x="551272" y="1474761"/>
            <a:ext cx="8229600" cy="5328795"/>
          </a:xfrm>
          <a:prstGeom prst="rect">
            <a:avLst/>
          </a:prstGeom>
        </p:spPr>
        <p:txBody>
          <a:bodyPr>
            <a:normAutofit/>
          </a:bodyPr>
          <a:lstStyle/>
          <a:p>
            <a:pPr marL="0" lvl="1" indent="0">
              <a:buNone/>
            </a:pPr>
            <a:r>
              <a:rPr lang="en-US" sz="1800" dirty="0" smtClean="0"/>
              <a:t>2. Recessive</a:t>
            </a:r>
          </a:p>
          <a:p>
            <a:pPr marL="0" indent="0">
              <a:buNone/>
            </a:pPr>
            <a:r>
              <a:rPr lang="en-US" sz="1800" dirty="0" smtClean="0"/>
              <a:t>    </a:t>
            </a:r>
            <a:r>
              <a:rPr lang="en-US" sz="1800" dirty="0"/>
              <a:t>* compound </a:t>
            </a:r>
            <a:r>
              <a:rPr lang="en-US" sz="1800" dirty="0" err="1" smtClean="0"/>
              <a:t>heterozygosity</a:t>
            </a:r>
            <a:r>
              <a:rPr lang="en-US" sz="1800" dirty="0" smtClean="0"/>
              <a:t> (gene </a:t>
            </a:r>
            <a:r>
              <a:rPr lang="en-US" sz="1800" dirty="0"/>
              <a:t>harbors at least two damaging </a:t>
            </a:r>
            <a:r>
              <a:rPr lang="en-US" sz="1800" dirty="0" smtClean="0"/>
              <a:t>mutations)</a:t>
            </a:r>
            <a:endParaRPr lang="en-US" sz="1800" dirty="0"/>
          </a:p>
          <a:p>
            <a:pPr marL="0" indent="0">
              <a:buNone/>
            </a:pPr>
            <a:endParaRPr lang="en-US" sz="1800" dirty="0"/>
          </a:p>
          <a:p>
            <a:pPr marL="0" indent="0">
              <a:buNone/>
            </a:pPr>
            <a:endParaRPr lang="en-US" sz="1800" dirty="0"/>
          </a:p>
          <a:p>
            <a:pPr marL="0" indent="0">
              <a:buNone/>
            </a:pPr>
            <a:r>
              <a:rPr lang="en-US" sz="1800" dirty="0"/>
              <a:t>      </a:t>
            </a:r>
            <a:endParaRPr lang="en-US" sz="1800" dirty="0" smtClean="0"/>
          </a:p>
          <a:p>
            <a:pPr marL="0" indent="0">
              <a:buNone/>
            </a:pPr>
            <a:endParaRPr lang="en-US" sz="1200" dirty="0" smtClean="0"/>
          </a:p>
          <a:p>
            <a:pPr marL="0" indent="0">
              <a:buNone/>
            </a:pPr>
            <a:r>
              <a:rPr lang="en-US" sz="1800" dirty="0" smtClean="0"/>
              <a:t>    * </a:t>
            </a:r>
            <a:r>
              <a:rPr lang="en-US" sz="1800" dirty="0"/>
              <a:t>single mutation (</a:t>
            </a:r>
            <a:r>
              <a:rPr lang="en-US" sz="1800" b="1" i="1" dirty="0"/>
              <a:t>c</a:t>
            </a:r>
            <a:r>
              <a:rPr lang="en-US" sz="1800" dirty="0"/>
              <a:t> - e</a:t>
            </a:r>
            <a:r>
              <a:rPr lang="en-US" sz="1800" dirty="0" smtClean="0"/>
              <a:t>stimation </a:t>
            </a:r>
            <a:r>
              <a:rPr lang="en-US" sz="1800" dirty="0"/>
              <a:t>of false negative observation of deleterious </a:t>
            </a:r>
            <a:r>
              <a:rPr lang="en-US" sz="1800" dirty="0" smtClean="0"/>
              <a:t>variant)</a:t>
            </a:r>
            <a:endParaRPr lang="en-US" sz="1800" dirty="0"/>
          </a:p>
          <a:p>
            <a:pPr marL="0" lvl="1" indent="0">
              <a:buNone/>
            </a:pPr>
            <a:endParaRPr lang="en-US" sz="1800" dirty="0"/>
          </a:p>
          <a:p>
            <a:endParaRPr lang="en-US" sz="600" b="1" dirty="0" smtClean="0"/>
          </a:p>
          <a:p>
            <a:r>
              <a:rPr lang="en-US" sz="1800" b="1" dirty="0" smtClean="0"/>
              <a:t>Confidence level</a:t>
            </a:r>
            <a:endParaRPr lang="en-US" sz="1800" b="1" dirty="0"/>
          </a:p>
          <a:p>
            <a:pPr marL="0" indent="0">
              <a:buNone/>
            </a:pPr>
            <a:r>
              <a:rPr lang="en-US" sz="1800" dirty="0" smtClean="0"/>
              <a:t>       High </a:t>
            </a:r>
            <a:r>
              <a:rPr lang="en-US" sz="1800" dirty="0"/>
              <a:t>confidence is assigned to </a:t>
            </a:r>
            <a:r>
              <a:rPr lang="en-US" sz="1800" dirty="0" smtClean="0"/>
              <a:t>individual </a:t>
            </a:r>
            <a:r>
              <a:rPr lang="en-US" sz="1800" dirty="0"/>
              <a:t>with high prediction variance across phenotypes and </a:t>
            </a:r>
            <a:r>
              <a:rPr lang="en-US" sz="1800" dirty="0" smtClean="0"/>
              <a:t>with high prediction score. </a:t>
            </a:r>
          </a:p>
          <a:p>
            <a:pPr marL="0" indent="0">
              <a:buNone/>
            </a:pPr>
            <a:endParaRPr lang="en-US" sz="1800" dirty="0" smtClean="0"/>
          </a:p>
          <a:p>
            <a:r>
              <a:rPr lang="en-US" sz="1800" b="1" dirty="0" smtClean="0"/>
              <a:t>Causal </a:t>
            </a:r>
            <a:r>
              <a:rPr lang="en-US" sz="1800" b="1" dirty="0"/>
              <a:t>variants  </a:t>
            </a:r>
          </a:p>
          <a:p>
            <a:pPr marL="0" indent="0">
              <a:buNone/>
            </a:pPr>
            <a:r>
              <a:rPr lang="en-US" sz="1800" dirty="0" smtClean="0"/>
              <a:t>       The most </a:t>
            </a:r>
            <a:r>
              <a:rPr lang="en-US" sz="1800" dirty="0"/>
              <a:t>likely damaging </a:t>
            </a:r>
            <a:r>
              <a:rPr lang="en-US" sz="1800" dirty="0" smtClean="0"/>
              <a:t>variants </a:t>
            </a:r>
            <a:r>
              <a:rPr lang="en-US" sz="1800" dirty="0"/>
              <a:t>in genes associated with the </a:t>
            </a:r>
            <a:r>
              <a:rPr lang="en-US" sz="1800" dirty="0" smtClean="0"/>
              <a:t>phenotype</a:t>
            </a:r>
            <a:endParaRPr lang="en-US" sz="1800" dirty="0"/>
          </a:p>
          <a:p>
            <a:pPr marL="0" indent="0">
              <a:buNone/>
            </a:pPr>
            <a:endParaRPr lang="en-US" sz="1800" dirty="0"/>
          </a:p>
          <a:p>
            <a:pPr marL="0" indent="0">
              <a:buNone/>
            </a:pPr>
            <a:endParaRPr lang="en-US" sz="1800" dirty="0"/>
          </a:p>
        </p:txBody>
      </p:sp>
      <p:sp>
        <p:nvSpPr>
          <p:cNvPr id="2" name="Slide Number Placeholder 1"/>
          <p:cNvSpPr>
            <a:spLocks noGrp="1"/>
          </p:cNvSpPr>
          <p:nvPr>
            <p:ph type="sldNum" sz="quarter" idx="14"/>
          </p:nvPr>
        </p:nvSpPr>
        <p:spPr>
          <a:xfrm>
            <a:off x="322518" y="6532512"/>
            <a:ext cx="312482" cy="365125"/>
          </a:xfrm>
        </p:spPr>
        <p:txBody>
          <a:bodyPr/>
          <a:lstStyle/>
          <a:p>
            <a:fld id="{20728181-D7E3-854D-BE35-EC383F3ED330}" type="slidenum">
              <a:rPr lang="en-US" smtClean="0"/>
              <a:pPr/>
              <a:t>8</a:t>
            </a:fld>
            <a:endParaRPr lang="en-US" dirty="0"/>
          </a:p>
        </p:txBody>
      </p:sp>
      <p:sp>
        <p:nvSpPr>
          <p:cNvPr id="9" name="Title 8"/>
          <p:cNvSpPr>
            <a:spLocks noGrp="1"/>
          </p:cNvSpPr>
          <p:nvPr>
            <p:ph type="ctrTitle"/>
          </p:nvPr>
        </p:nvSpPr>
        <p:spPr>
          <a:xfrm>
            <a:off x="428697" y="583396"/>
            <a:ext cx="8588770" cy="739013"/>
          </a:xfrm>
        </p:spPr>
        <p:txBody>
          <a:bodyPr>
            <a:noAutofit/>
          </a:bodyPr>
          <a:lstStyle/>
          <a:p>
            <a:r>
              <a:rPr lang="en-US" sz="3000" b="1" dirty="0" smtClean="0"/>
              <a:t>4. Estimation </a:t>
            </a:r>
            <a:r>
              <a:rPr lang="en-US" sz="3000" b="1" dirty="0"/>
              <a:t>of the probability each </a:t>
            </a:r>
            <a:r>
              <a:rPr lang="en-US" sz="3000" b="1" dirty="0" smtClean="0"/>
              <a:t>individual </a:t>
            </a:r>
            <a:r>
              <a:rPr lang="en-US" sz="3000" b="1" dirty="0"/>
              <a:t>has particular </a:t>
            </a:r>
            <a:r>
              <a:rPr lang="en-US" sz="3000" b="1" dirty="0" smtClean="0"/>
              <a:t>phenotype (cont.) </a:t>
            </a:r>
            <a:endParaRPr lang="en-US" sz="3000" dirty="0"/>
          </a:p>
        </p:txBody>
      </p:sp>
      <p:graphicFrame>
        <p:nvGraphicFramePr>
          <p:cNvPr id="14" name="Object 13"/>
          <p:cNvGraphicFramePr>
            <a:graphicFrameLocks noChangeAspect="1"/>
          </p:cNvGraphicFramePr>
          <p:nvPr>
            <p:extLst>
              <p:ext uri="{D42A27DB-BD31-4B8C-83A1-F6EECF244321}">
                <p14:modId xmlns:p14="http://schemas.microsoft.com/office/powerpoint/2010/main" val="3494502012"/>
              </p:ext>
            </p:extLst>
          </p:nvPr>
        </p:nvGraphicFramePr>
        <p:xfrm>
          <a:off x="849668" y="2629445"/>
          <a:ext cx="5815584" cy="161544"/>
        </p:xfrm>
        <a:graphic>
          <a:graphicData uri="http://schemas.openxmlformats.org/presentationml/2006/ole">
            <mc:AlternateContent xmlns:mc="http://schemas.openxmlformats.org/markup-compatibility/2006">
              <mc:Choice xmlns:v="urn:schemas-microsoft-com:vml" Requires="v">
                <p:oleObj spid="_x0000_s4209" name="Document" r:id="rId4" imgW="5486400" imgH="152400" progId="Word.Document.12">
                  <p:embed/>
                </p:oleObj>
              </mc:Choice>
              <mc:Fallback>
                <p:oleObj name="Document" r:id="rId4" imgW="5486400" imgH="152400" progId="Word.Document.12">
                  <p:embed/>
                  <p:pic>
                    <p:nvPicPr>
                      <p:cNvPr id="0" name=""/>
                      <p:cNvPicPr/>
                      <p:nvPr/>
                    </p:nvPicPr>
                    <p:blipFill>
                      <a:blip r:embed="rId5"/>
                      <a:stretch>
                        <a:fillRect/>
                      </a:stretch>
                    </p:blipFill>
                    <p:spPr>
                      <a:xfrm>
                        <a:off x="849668" y="2629445"/>
                        <a:ext cx="5815584" cy="161544"/>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620194722"/>
              </p:ext>
            </p:extLst>
          </p:nvPr>
        </p:nvGraphicFramePr>
        <p:xfrm>
          <a:off x="1893553" y="2911475"/>
          <a:ext cx="5657850" cy="352425"/>
        </p:xfrm>
        <a:graphic>
          <a:graphicData uri="http://schemas.openxmlformats.org/presentationml/2006/ole">
            <mc:AlternateContent xmlns:mc="http://schemas.openxmlformats.org/markup-compatibility/2006">
              <mc:Choice xmlns:v="urn:schemas-microsoft-com:vml" Requires="v">
                <p:oleObj spid="_x0000_s4210" name="Document" r:id="rId6" imgW="5486400" imgH="342900" progId="Word.Document.12">
                  <p:embed/>
                </p:oleObj>
              </mc:Choice>
              <mc:Fallback>
                <p:oleObj name="Document" r:id="rId6" imgW="5486400" imgH="342900" progId="Word.Document.12">
                  <p:embed/>
                  <p:pic>
                    <p:nvPicPr>
                      <p:cNvPr id="0" name=""/>
                      <p:cNvPicPr/>
                      <p:nvPr/>
                    </p:nvPicPr>
                    <p:blipFill>
                      <a:blip r:embed="rId7"/>
                      <a:stretch>
                        <a:fillRect/>
                      </a:stretch>
                    </p:blipFill>
                    <p:spPr>
                      <a:xfrm>
                        <a:off x="1893553" y="2911475"/>
                        <a:ext cx="5657850" cy="352425"/>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559910732"/>
              </p:ext>
            </p:extLst>
          </p:nvPr>
        </p:nvGraphicFramePr>
        <p:xfrm>
          <a:off x="0" y="2333521"/>
          <a:ext cx="5815584" cy="161544"/>
        </p:xfrm>
        <a:graphic>
          <a:graphicData uri="http://schemas.openxmlformats.org/presentationml/2006/ole">
            <mc:AlternateContent xmlns:mc="http://schemas.openxmlformats.org/markup-compatibility/2006">
              <mc:Choice xmlns:v="urn:schemas-microsoft-com:vml" Requires="v">
                <p:oleObj spid="_x0000_s4211" name="Document" r:id="rId8" imgW="5486400" imgH="152400" progId="Word.Document.12">
                  <p:embed/>
                </p:oleObj>
              </mc:Choice>
              <mc:Fallback>
                <p:oleObj name="Document" r:id="rId8" imgW="5486400" imgH="152400" progId="Word.Document.12">
                  <p:embed/>
                  <p:pic>
                    <p:nvPicPr>
                      <p:cNvPr id="0" name=""/>
                      <p:cNvPicPr/>
                      <p:nvPr/>
                    </p:nvPicPr>
                    <p:blipFill>
                      <a:blip r:embed="rId9"/>
                      <a:stretch>
                        <a:fillRect/>
                      </a:stretch>
                    </p:blipFill>
                    <p:spPr>
                      <a:xfrm>
                        <a:off x="0" y="2333521"/>
                        <a:ext cx="5815584" cy="161544"/>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65805307"/>
              </p:ext>
            </p:extLst>
          </p:nvPr>
        </p:nvGraphicFramePr>
        <p:xfrm>
          <a:off x="1420823" y="4168626"/>
          <a:ext cx="5657850" cy="157162"/>
        </p:xfrm>
        <a:graphic>
          <a:graphicData uri="http://schemas.openxmlformats.org/presentationml/2006/ole">
            <mc:AlternateContent xmlns:mc="http://schemas.openxmlformats.org/markup-compatibility/2006">
              <mc:Choice xmlns:v="urn:schemas-microsoft-com:vml" Requires="v">
                <p:oleObj spid="_x0000_s4212" name="Document" r:id="rId10" imgW="5486400" imgH="152400" progId="Word.Document.12">
                  <p:embed/>
                </p:oleObj>
              </mc:Choice>
              <mc:Fallback>
                <p:oleObj name="Document" r:id="rId10" imgW="5486400" imgH="152400" progId="Word.Document.12">
                  <p:embed/>
                  <p:pic>
                    <p:nvPicPr>
                      <p:cNvPr id="0" name=""/>
                      <p:cNvPicPr/>
                      <p:nvPr/>
                    </p:nvPicPr>
                    <p:blipFill>
                      <a:blip r:embed="rId11"/>
                      <a:stretch>
                        <a:fillRect/>
                      </a:stretch>
                    </p:blipFill>
                    <p:spPr>
                      <a:xfrm>
                        <a:off x="1420823" y="4168626"/>
                        <a:ext cx="5657850" cy="157162"/>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175564881"/>
              </p:ext>
            </p:extLst>
          </p:nvPr>
        </p:nvGraphicFramePr>
        <p:xfrm>
          <a:off x="330369" y="3899570"/>
          <a:ext cx="5815584" cy="161544"/>
        </p:xfrm>
        <a:graphic>
          <a:graphicData uri="http://schemas.openxmlformats.org/presentationml/2006/ole">
            <mc:AlternateContent xmlns:mc="http://schemas.openxmlformats.org/markup-compatibility/2006">
              <mc:Choice xmlns:v="urn:schemas-microsoft-com:vml" Requires="v">
                <p:oleObj spid="_x0000_s4213" name="Document" r:id="rId12" imgW="5486400" imgH="152400" progId="Word.Document.12">
                  <p:embed/>
                </p:oleObj>
              </mc:Choice>
              <mc:Fallback>
                <p:oleObj name="Document" r:id="rId12" imgW="5486400" imgH="152400" progId="Word.Document.12">
                  <p:embed/>
                  <p:pic>
                    <p:nvPicPr>
                      <p:cNvPr id="0" name=""/>
                      <p:cNvPicPr/>
                      <p:nvPr/>
                    </p:nvPicPr>
                    <p:blipFill>
                      <a:blip r:embed="rId9"/>
                      <a:stretch>
                        <a:fillRect/>
                      </a:stretch>
                    </p:blipFill>
                    <p:spPr>
                      <a:xfrm>
                        <a:off x="330369" y="3899570"/>
                        <a:ext cx="5815584" cy="161544"/>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151825457"/>
              </p:ext>
            </p:extLst>
          </p:nvPr>
        </p:nvGraphicFramePr>
        <p:xfrm>
          <a:off x="-354821" y="5427342"/>
          <a:ext cx="5416450" cy="173798"/>
        </p:xfrm>
        <a:graphic>
          <a:graphicData uri="http://schemas.openxmlformats.org/presentationml/2006/ole">
            <mc:AlternateContent xmlns:mc="http://schemas.openxmlformats.org/markup-compatibility/2006">
              <mc:Choice xmlns:v="urn:schemas-microsoft-com:vml" Requires="v">
                <p:oleObj spid="_x0000_s4214" name="Document" r:id="rId13" imgW="5486400" imgH="177800" progId="Word.Document.12">
                  <p:embed/>
                </p:oleObj>
              </mc:Choice>
              <mc:Fallback>
                <p:oleObj name="Document" r:id="rId13" imgW="5486400" imgH="177800" progId="Word.Document.12">
                  <p:embed/>
                  <p:pic>
                    <p:nvPicPr>
                      <p:cNvPr id="0" name=""/>
                      <p:cNvPicPr/>
                      <p:nvPr/>
                    </p:nvPicPr>
                    <p:blipFill>
                      <a:blip r:embed="rId14"/>
                      <a:stretch>
                        <a:fillRect/>
                      </a:stretch>
                    </p:blipFill>
                    <p:spPr>
                      <a:xfrm>
                        <a:off x="-354821" y="5427342"/>
                        <a:ext cx="5416450" cy="173798"/>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078262659"/>
              </p:ext>
            </p:extLst>
          </p:nvPr>
        </p:nvGraphicFramePr>
        <p:xfrm>
          <a:off x="3254882" y="5427342"/>
          <a:ext cx="5416550" cy="349250"/>
        </p:xfrm>
        <a:graphic>
          <a:graphicData uri="http://schemas.openxmlformats.org/presentationml/2006/ole">
            <mc:AlternateContent xmlns:mc="http://schemas.openxmlformats.org/markup-compatibility/2006">
              <mc:Choice xmlns:v="urn:schemas-microsoft-com:vml" Requires="v">
                <p:oleObj spid="_x0000_s4215" name="Document" r:id="rId15" imgW="5486400" imgH="355600" progId="Word.Document.12">
                  <p:embed/>
                </p:oleObj>
              </mc:Choice>
              <mc:Fallback>
                <p:oleObj name="Document" r:id="rId15" imgW="5486400" imgH="355600" progId="Word.Document.12">
                  <p:embed/>
                  <p:pic>
                    <p:nvPicPr>
                      <p:cNvPr id="0" name=""/>
                      <p:cNvPicPr/>
                      <p:nvPr/>
                    </p:nvPicPr>
                    <p:blipFill>
                      <a:blip r:embed="rId16"/>
                      <a:stretch>
                        <a:fillRect/>
                      </a:stretch>
                    </p:blipFill>
                    <p:spPr>
                      <a:xfrm>
                        <a:off x="3254882" y="5427342"/>
                        <a:ext cx="5416550" cy="349250"/>
                      </a:xfrm>
                      <a:prstGeom prst="rect">
                        <a:avLst/>
                      </a:prstGeom>
                    </p:spPr>
                  </p:pic>
                </p:oleObj>
              </mc:Fallback>
            </mc:AlternateContent>
          </a:graphicData>
        </a:graphic>
      </p:graphicFrame>
      <p:sp>
        <p:nvSpPr>
          <p:cNvPr id="12" name="Text Box 4"/>
          <p:cNvSpPr txBox="1">
            <a:spLocks noChangeArrowheads="1"/>
          </p:cNvSpPr>
          <p:nvPr/>
        </p:nvSpPr>
        <p:spPr bwMode="auto">
          <a:xfrm>
            <a:off x="4115292" y="6501835"/>
            <a:ext cx="175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t>Created for CAGI </a:t>
            </a:r>
            <a:r>
              <a:rPr lang="en-US" altLang="en-US" sz="1200" dirty="0" smtClean="0"/>
              <a:t>2016</a:t>
            </a:r>
            <a:endParaRPr lang="en-US" altLang="en-US" sz="1200" dirty="0"/>
          </a:p>
        </p:txBody>
      </p:sp>
      <p:sp>
        <p:nvSpPr>
          <p:cNvPr id="13" name="Text Box 6"/>
          <p:cNvSpPr txBox="1">
            <a:spLocks noChangeArrowheads="1"/>
          </p:cNvSpPr>
          <p:nvPr/>
        </p:nvSpPr>
        <p:spPr bwMode="auto">
          <a:xfrm>
            <a:off x="7175992" y="6501835"/>
            <a:ext cx="19041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t>genomeinterpretation.org</a:t>
            </a:r>
          </a:p>
        </p:txBody>
      </p:sp>
    </p:spTree>
    <p:extLst>
      <p:ext uri="{BB962C8B-B14F-4D97-AF65-F5344CB8AC3E}">
        <p14:creationId xmlns:p14="http://schemas.microsoft.com/office/powerpoint/2010/main" val="1352944103"/>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creen Shot 2016-03-26 at 1.30.53 P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402" y="1963115"/>
            <a:ext cx="4738075" cy="2518578"/>
          </a:xfrm>
          <a:prstGeom prst="rect">
            <a:avLst/>
          </a:prstGeom>
        </p:spPr>
      </p:pic>
      <p:sp>
        <p:nvSpPr>
          <p:cNvPr id="2" name="Slide Number Placeholder 1"/>
          <p:cNvSpPr>
            <a:spLocks noGrp="1"/>
          </p:cNvSpPr>
          <p:nvPr>
            <p:ph type="sldNum" sz="quarter" idx="14"/>
          </p:nvPr>
        </p:nvSpPr>
        <p:spPr>
          <a:xfrm>
            <a:off x="322518" y="6532512"/>
            <a:ext cx="312482" cy="365125"/>
          </a:xfrm>
        </p:spPr>
        <p:txBody>
          <a:bodyPr/>
          <a:lstStyle/>
          <a:p>
            <a:fld id="{20728181-D7E3-854D-BE35-EC383F3ED330}" type="slidenum">
              <a:rPr lang="en-US" smtClean="0"/>
              <a:pPr/>
              <a:t>9</a:t>
            </a:fld>
            <a:endParaRPr lang="en-US" dirty="0"/>
          </a:p>
        </p:txBody>
      </p:sp>
      <p:sp>
        <p:nvSpPr>
          <p:cNvPr id="9" name="Title 8"/>
          <p:cNvSpPr>
            <a:spLocks noGrp="1"/>
          </p:cNvSpPr>
          <p:nvPr>
            <p:ph type="ctrTitle"/>
          </p:nvPr>
        </p:nvSpPr>
        <p:spPr>
          <a:xfrm>
            <a:off x="428697" y="442276"/>
            <a:ext cx="8588770" cy="739013"/>
          </a:xfrm>
        </p:spPr>
        <p:txBody>
          <a:bodyPr>
            <a:normAutofit/>
          </a:bodyPr>
          <a:lstStyle/>
          <a:p>
            <a:r>
              <a:rPr lang="en-US" sz="3000" b="1" dirty="0" smtClean="0"/>
              <a:t>Results</a:t>
            </a:r>
            <a:endParaRPr lang="en-US" sz="3000" dirty="0"/>
          </a:p>
        </p:txBody>
      </p:sp>
      <p:sp>
        <p:nvSpPr>
          <p:cNvPr id="6" name="Content Placeholder 2"/>
          <p:cNvSpPr>
            <a:spLocks noGrp="1"/>
          </p:cNvSpPr>
          <p:nvPr>
            <p:ph idx="4294967295"/>
          </p:nvPr>
        </p:nvSpPr>
        <p:spPr>
          <a:xfrm>
            <a:off x="5222405" y="1768064"/>
            <a:ext cx="3914250" cy="3816063"/>
          </a:xfrm>
          <a:prstGeom prst="rect">
            <a:avLst/>
          </a:prstGeom>
        </p:spPr>
        <p:txBody>
          <a:bodyPr>
            <a:normAutofit/>
          </a:bodyPr>
          <a:lstStyle/>
          <a:p>
            <a:pPr marL="0" indent="0">
              <a:buNone/>
            </a:pPr>
            <a:r>
              <a:rPr lang="en-US" sz="1800" b="1" dirty="0" smtClean="0"/>
              <a:t>Prediction score: </a:t>
            </a:r>
            <a:endParaRPr lang="en-US" sz="1800" b="1" dirty="0"/>
          </a:p>
          <a:p>
            <a:pPr marL="0" indent="0">
              <a:buNone/>
            </a:pPr>
            <a:r>
              <a:rPr lang="en-US" sz="1800" dirty="0" smtClean="0"/>
              <a:t>Within individual, assign </a:t>
            </a:r>
            <a:r>
              <a:rPr lang="en-US" sz="1800" dirty="0"/>
              <a:t>p</a:t>
            </a:r>
            <a:r>
              <a:rPr lang="en-US" sz="1800" dirty="0" smtClean="0"/>
              <a:t>henotype with the highest prediction score:</a:t>
            </a:r>
          </a:p>
          <a:p>
            <a:pPr lvl="1"/>
            <a:r>
              <a:rPr lang="en-US" sz="1400" dirty="0" smtClean="0"/>
              <a:t>13 correct predictions (initial submission)</a:t>
            </a:r>
            <a:endParaRPr lang="en-US" sz="1400" dirty="0"/>
          </a:p>
          <a:p>
            <a:pPr lvl="1"/>
            <a:r>
              <a:rPr lang="en-US" sz="1400" dirty="0" smtClean="0"/>
              <a:t>38 correct predictions (VCF issue adjusted)</a:t>
            </a:r>
          </a:p>
          <a:p>
            <a:pPr marL="0" indent="0">
              <a:buNone/>
            </a:pPr>
            <a:endParaRPr lang="en-US" sz="1800" b="1" dirty="0" smtClean="0"/>
          </a:p>
          <a:p>
            <a:pPr marL="0" indent="0">
              <a:buNone/>
            </a:pPr>
            <a:endParaRPr lang="en-US" sz="1800" dirty="0"/>
          </a:p>
        </p:txBody>
      </p:sp>
      <p:sp>
        <p:nvSpPr>
          <p:cNvPr id="14" name="Text Box 4"/>
          <p:cNvSpPr txBox="1">
            <a:spLocks noChangeArrowheads="1"/>
          </p:cNvSpPr>
          <p:nvPr/>
        </p:nvSpPr>
        <p:spPr bwMode="auto">
          <a:xfrm>
            <a:off x="4115292" y="6501835"/>
            <a:ext cx="175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t>Created for CAGI </a:t>
            </a:r>
            <a:r>
              <a:rPr lang="en-US" altLang="en-US" sz="1200" dirty="0" smtClean="0"/>
              <a:t>2016</a:t>
            </a:r>
            <a:endParaRPr lang="en-US" altLang="en-US" sz="1200" dirty="0"/>
          </a:p>
        </p:txBody>
      </p:sp>
      <p:sp>
        <p:nvSpPr>
          <p:cNvPr id="15" name="Text Box 6"/>
          <p:cNvSpPr txBox="1">
            <a:spLocks noChangeArrowheads="1"/>
          </p:cNvSpPr>
          <p:nvPr/>
        </p:nvSpPr>
        <p:spPr bwMode="auto">
          <a:xfrm>
            <a:off x="7175992" y="6501835"/>
            <a:ext cx="19041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t>genomeinterpretation.org</a:t>
            </a:r>
          </a:p>
        </p:txBody>
      </p:sp>
      <p:sp>
        <p:nvSpPr>
          <p:cNvPr id="7" name="TextBox 6"/>
          <p:cNvSpPr txBox="1"/>
          <p:nvPr/>
        </p:nvSpPr>
        <p:spPr>
          <a:xfrm>
            <a:off x="3518548" y="2124206"/>
            <a:ext cx="1292128" cy="307777"/>
          </a:xfrm>
          <a:prstGeom prst="rect">
            <a:avLst/>
          </a:prstGeom>
          <a:noFill/>
        </p:spPr>
        <p:txBody>
          <a:bodyPr wrap="none" rtlCol="0">
            <a:spAutoFit/>
          </a:bodyPr>
          <a:lstStyle/>
          <a:p>
            <a:r>
              <a:rPr lang="en-US" sz="1400" dirty="0" smtClean="0"/>
              <a:t>Correct cases</a:t>
            </a:r>
            <a:endParaRPr lang="en-US" sz="1400" dirty="0"/>
          </a:p>
        </p:txBody>
      </p:sp>
      <p:sp>
        <p:nvSpPr>
          <p:cNvPr id="11" name="TextBox 10"/>
          <p:cNvSpPr txBox="1"/>
          <p:nvPr/>
        </p:nvSpPr>
        <p:spPr>
          <a:xfrm>
            <a:off x="3538448" y="2429000"/>
            <a:ext cx="1272228" cy="307777"/>
          </a:xfrm>
          <a:prstGeom prst="rect">
            <a:avLst/>
          </a:prstGeom>
          <a:noFill/>
        </p:spPr>
        <p:txBody>
          <a:bodyPr wrap="none" rtlCol="0">
            <a:spAutoFit/>
          </a:bodyPr>
          <a:lstStyle/>
          <a:p>
            <a:r>
              <a:rPr lang="en-US" sz="1400" dirty="0" smtClean="0"/>
              <a:t>Missed cases</a:t>
            </a:r>
            <a:endParaRPr lang="en-US" sz="1400" dirty="0"/>
          </a:p>
        </p:txBody>
      </p:sp>
      <p:sp>
        <p:nvSpPr>
          <p:cNvPr id="8" name="TextBox 7"/>
          <p:cNvSpPr txBox="1"/>
          <p:nvPr/>
        </p:nvSpPr>
        <p:spPr>
          <a:xfrm>
            <a:off x="951116" y="4434661"/>
            <a:ext cx="270251" cy="276999"/>
          </a:xfrm>
          <a:prstGeom prst="rect">
            <a:avLst/>
          </a:prstGeom>
          <a:noFill/>
        </p:spPr>
        <p:txBody>
          <a:bodyPr wrap="none" rtlCol="0">
            <a:spAutoFit/>
          </a:bodyPr>
          <a:lstStyle/>
          <a:p>
            <a:r>
              <a:rPr lang="en-US" sz="1200" dirty="0" smtClean="0"/>
              <a:t>1</a:t>
            </a:r>
            <a:endParaRPr lang="en-US" sz="1200" dirty="0"/>
          </a:p>
        </p:txBody>
      </p:sp>
      <p:sp>
        <p:nvSpPr>
          <p:cNvPr id="13" name="TextBox 12"/>
          <p:cNvSpPr txBox="1"/>
          <p:nvPr/>
        </p:nvSpPr>
        <p:spPr>
          <a:xfrm>
            <a:off x="1254625" y="4434661"/>
            <a:ext cx="270251" cy="276999"/>
          </a:xfrm>
          <a:prstGeom prst="rect">
            <a:avLst/>
          </a:prstGeom>
          <a:noFill/>
        </p:spPr>
        <p:txBody>
          <a:bodyPr wrap="none" rtlCol="0">
            <a:spAutoFit/>
          </a:bodyPr>
          <a:lstStyle/>
          <a:p>
            <a:r>
              <a:rPr lang="en-US" sz="1200" dirty="0"/>
              <a:t>2</a:t>
            </a:r>
          </a:p>
        </p:txBody>
      </p:sp>
      <p:sp>
        <p:nvSpPr>
          <p:cNvPr id="16" name="TextBox 15"/>
          <p:cNvSpPr txBox="1"/>
          <p:nvPr/>
        </p:nvSpPr>
        <p:spPr>
          <a:xfrm>
            <a:off x="1558134" y="4434661"/>
            <a:ext cx="270251" cy="276999"/>
          </a:xfrm>
          <a:prstGeom prst="rect">
            <a:avLst/>
          </a:prstGeom>
          <a:noFill/>
        </p:spPr>
        <p:txBody>
          <a:bodyPr wrap="none" rtlCol="0">
            <a:spAutoFit/>
          </a:bodyPr>
          <a:lstStyle/>
          <a:p>
            <a:r>
              <a:rPr lang="en-US" sz="1200" dirty="0"/>
              <a:t>3</a:t>
            </a:r>
          </a:p>
        </p:txBody>
      </p:sp>
      <p:sp>
        <p:nvSpPr>
          <p:cNvPr id="17" name="TextBox 16"/>
          <p:cNvSpPr txBox="1"/>
          <p:nvPr/>
        </p:nvSpPr>
        <p:spPr>
          <a:xfrm>
            <a:off x="1849313" y="4434661"/>
            <a:ext cx="270251" cy="276999"/>
          </a:xfrm>
          <a:prstGeom prst="rect">
            <a:avLst/>
          </a:prstGeom>
          <a:noFill/>
        </p:spPr>
        <p:txBody>
          <a:bodyPr wrap="none" rtlCol="0">
            <a:spAutoFit/>
          </a:bodyPr>
          <a:lstStyle/>
          <a:p>
            <a:r>
              <a:rPr lang="en-US" sz="1200" dirty="0"/>
              <a:t>4</a:t>
            </a:r>
          </a:p>
        </p:txBody>
      </p:sp>
      <p:sp>
        <p:nvSpPr>
          <p:cNvPr id="18" name="TextBox 17"/>
          <p:cNvSpPr txBox="1"/>
          <p:nvPr/>
        </p:nvSpPr>
        <p:spPr>
          <a:xfrm>
            <a:off x="2128162" y="4434661"/>
            <a:ext cx="270251" cy="276999"/>
          </a:xfrm>
          <a:prstGeom prst="rect">
            <a:avLst/>
          </a:prstGeom>
          <a:noFill/>
        </p:spPr>
        <p:txBody>
          <a:bodyPr wrap="none" rtlCol="0">
            <a:spAutoFit/>
          </a:bodyPr>
          <a:lstStyle/>
          <a:p>
            <a:r>
              <a:rPr lang="en-US" sz="1200" dirty="0"/>
              <a:t>5</a:t>
            </a:r>
          </a:p>
        </p:txBody>
      </p:sp>
      <p:sp>
        <p:nvSpPr>
          <p:cNvPr id="19" name="TextBox 18"/>
          <p:cNvSpPr txBox="1"/>
          <p:nvPr/>
        </p:nvSpPr>
        <p:spPr>
          <a:xfrm>
            <a:off x="2419341" y="4434661"/>
            <a:ext cx="270251" cy="276999"/>
          </a:xfrm>
          <a:prstGeom prst="rect">
            <a:avLst/>
          </a:prstGeom>
          <a:noFill/>
        </p:spPr>
        <p:txBody>
          <a:bodyPr wrap="none" rtlCol="0">
            <a:spAutoFit/>
          </a:bodyPr>
          <a:lstStyle/>
          <a:p>
            <a:r>
              <a:rPr lang="en-US" sz="1200" dirty="0"/>
              <a:t>6</a:t>
            </a:r>
          </a:p>
        </p:txBody>
      </p:sp>
      <p:sp>
        <p:nvSpPr>
          <p:cNvPr id="20" name="TextBox 19"/>
          <p:cNvSpPr txBox="1"/>
          <p:nvPr/>
        </p:nvSpPr>
        <p:spPr>
          <a:xfrm>
            <a:off x="2722850" y="4434661"/>
            <a:ext cx="270251" cy="276999"/>
          </a:xfrm>
          <a:prstGeom prst="rect">
            <a:avLst/>
          </a:prstGeom>
          <a:noFill/>
        </p:spPr>
        <p:txBody>
          <a:bodyPr wrap="none" rtlCol="0">
            <a:spAutoFit/>
          </a:bodyPr>
          <a:lstStyle/>
          <a:p>
            <a:r>
              <a:rPr lang="en-US" sz="1200" dirty="0"/>
              <a:t>7</a:t>
            </a:r>
          </a:p>
        </p:txBody>
      </p:sp>
      <p:sp>
        <p:nvSpPr>
          <p:cNvPr id="21" name="TextBox 20"/>
          <p:cNvSpPr txBox="1"/>
          <p:nvPr/>
        </p:nvSpPr>
        <p:spPr>
          <a:xfrm>
            <a:off x="3026359" y="4434661"/>
            <a:ext cx="270251" cy="276999"/>
          </a:xfrm>
          <a:prstGeom prst="rect">
            <a:avLst/>
          </a:prstGeom>
          <a:noFill/>
        </p:spPr>
        <p:txBody>
          <a:bodyPr wrap="none" rtlCol="0">
            <a:spAutoFit/>
          </a:bodyPr>
          <a:lstStyle/>
          <a:p>
            <a:r>
              <a:rPr lang="en-US" sz="1200" dirty="0"/>
              <a:t>8</a:t>
            </a:r>
          </a:p>
        </p:txBody>
      </p:sp>
      <p:sp>
        <p:nvSpPr>
          <p:cNvPr id="22" name="TextBox 21"/>
          <p:cNvSpPr txBox="1"/>
          <p:nvPr/>
        </p:nvSpPr>
        <p:spPr>
          <a:xfrm>
            <a:off x="3317538" y="4434661"/>
            <a:ext cx="270251" cy="276999"/>
          </a:xfrm>
          <a:prstGeom prst="rect">
            <a:avLst/>
          </a:prstGeom>
          <a:noFill/>
        </p:spPr>
        <p:txBody>
          <a:bodyPr wrap="none" rtlCol="0">
            <a:spAutoFit/>
          </a:bodyPr>
          <a:lstStyle/>
          <a:p>
            <a:r>
              <a:rPr lang="en-US" sz="1200" dirty="0"/>
              <a:t>9</a:t>
            </a:r>
          </a:p>
        </p:txBody>
      </p:sp>
      <p:sp>
        <p:nvSpPr>
          <p:cNvPr id="23" name="TextBox 22"/>
          <p:cNvSpPr txBox="1"/>
          <p:nvPr/>
        </p:nvSpPr>
        <p:spPr>
          <a:xfrm>
            <a:off x="3547067" y="4434661"/>
            <a:ext cx="355837" cy="276999"/>
          </a:xfrm>
          <a:prstGeom prst="rect">
            <a:avLst/>
          </a:prstGeom>
          <a:noFill/>
        </p:spPr>
        <p:txBody>
          <a:bodyPr wrap="none" rtlCol="0">
            <a:spAutoFit/>
          </a:bodyPr>
          <a:lstStyle/>
          <a:p>
            <a:r>
              <a:rPr lang="en-US" sz="1200" dirty="0" smtClean="0"/>
              <a:t>10</a:t>
            </a:r>
            <a:endParaRPr lang="en-US" sz="1200" dirty="0"/>
          </a:p>
        </p:txBody>
      </p:sp>
      <p:sp>
        <p:nvSpPr>
          <p:cNvPr id="26" name="TextBox 25"/>
          <p:cNvSpPr txBox="1"/>
          <p:nvPr/>
        </p:nvSpPr>
        <p:spPr>
          <a:xfrm>
            <a:off x="3849852" y="4434661"/>
            <a:ext cx="344415" cy="276999"/>
          </a:xfrm>
          <a:prstGeom prst="rect">
            <a:avLst/>
          </a:prstGeom>
          <a:noFill/>
        </p:spPr>
        <p:txBody>
          <a:bodyPr wrap="none" rtlCol="0">
            <a:spAutoFit/>
          </a:bodyPr>
          <a:lstStyle/>
          <a:p>
            <a:r>
              <a:rPr lang="en-US" sz="1200" dirty="0" smtClean="0"/>
              <a:t>11</a:t>
            </a:r>
            <a:endParaRPr lang="en-US" sz="1200" dirty="0"/>
          </a:p>
        </p:txBody>
      </p:sp>
      <p:sp>
        <p:nvSpPr>
          <p:cNvPr id="28" name="TextBox 27"/>
          <p:cNvSpPr txBox="1"/>
          <p:nvPr/>
        </p:nvSpPr>
        <p:spPr>
          <a:xfrm>
            <a:off x="4128885" y="4434661"/>
            <a:ext cx="355837" cy="276999"/>
          </a:xfrm>
          <a:prstGeom prst="rect">
            <a:avLst/>
          </a:prstGeom>
          <a:noFill/>
        </p:spPr>
        <p:txBody>
          <a:bodyPr wrap="none" rtlCol="0">
            <a:spAutoFit/>
          </a:bodyPr>
          <a:lstStyle/>
          <a:p>
            <a:r>
              <a:rPr lang="en-US" sz="1200" dirty="0" smtClean="0"/>
              <a:t>12</a:t>
            </a:r>
            <a:endParaRPr lang="en-US" sz="1200" dirty="0"/>
          </a:p>
        </p:txBody>
      </p:sp>
      <p:sp>
        <p:nvSpPr>
          <p:cNvPr id="30" name="TextBox 29"/>
          <p:cNvSpPr txBox="1"/>
          <p:nvPr/>
        </p:nvSpPr>
        <p:spPr>
          <a:xfrm>
            <a:off x="4431670" y="4434661"/>
            <a:ext cx="355837" cy="276999"/>
          </a:xfrm>
          <a:prstGeom prst="rect">
            <a:avLst/>
          </a:prstGeom>
          <a:noFill/>
        </p:spPr>
        <p:txBody>
          <a:bodyPr wrap="none" rtlCol="0">
            <a:spAutoFit/>
          </a:bodyPr>
          <a:lstStyle/>
          <a:p>
            <a:r>
              <a:rPr lang="en-US" sz="1200" dirty="0" smtClean="0"/>
              <a:t>13</a:t>
            </a:r>
            <a:endParaRPr lang="en-US" sz="1200" dirty="0"/>
          </a:p>
        </p:txBody>
      </p:sp>
      <p:sp>
        <p:nvSpPr>
          <p:cNvPr id="32" name="TextBox 31"/>
          <p:cNvSpPr txBox="1"/>
          <p:nvPr/>
        </p:nvSpPr>
        <p:spPr>
          <a:xfrm>
            <a:off x="4734452" y="4434661"/>
            <a:ext cx="355837" cy="276999"/>
          </a:xfrm>
          <a:prstGeom prst="rect">
            <a:avLst/>
          </a:prstGeom>
          <a:noFill/>
        </p:spPr>
        <p:txBody>
          <a:bodyPr wrap="none" rtlCol="0">
            <a:spAutoFit/>
          </a:bodyPr>
          <a:lstStyle/>
          <a:p>
            <a:r>
              <a:rPr lang="en-US" sz="1200" dirty="0" smtClean="0"/>
              <a:t>14</a:t>
            </a:r>
            <a:endParaRPr lang="en-US" sz="1200" dirty="0"/>
          </a:p>
        </p:txBody>
      </p:sp>
      <p:sp>
        <p:nvSpPr>
          <p:cNvPr id="12" name="Rectangle 11"/>
          <p:cNvSpPr>
            <a:spLocks noChangeAspect="1"/>
          </p:cNvSpPr>
          <p:nvPr/>
        </p:nvSpPr>
        <p:spPr>
          <a:xfrm>
            <a:off x="3414899" y="2544488"/>
            <a:ext cx="91319" cy="9144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a:spLocks noChangeAspect="1"/>
          </p:cNvSpPr>
          <p:nvPr/>
        </p:nvSpPr>
        <p:spPr>
          <a:xfrm>
            <a:off x="3414899" y="2233901"/>
            <a:ext cx="91319" cy="91440"/>
          </a:xfrm>
          <a:prstGeom prst="rect">
            <a:avLst/>
          </a:prstGeom>
          <a:solidFill>
            <a:schemeClr val="accent5">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2195345" y="4742404"/>
            <a:ext cx="920519" cy="276999"/>
          </a:xfrm>
          <a:prstGeom prst="rect">
            <a:avLst/>
          </a:prstGeom>
          <a:noFill/>
        </p:spPr>
        <p:txBody>
          <a:bodyPr wrap="none" rtlCol="0">
            <a:spAutoFit/>
          </a:bodyPr>
          <a:lstStyle/>
          <a:p>
            <a:r>
              <a:rPr lang="en-US" sz="1200" dirty="0" smtClean="0"/>
              <a:t>Phenotype</a:t>
            </a:r>
            <a:endParaRPr lang="en-US" sz="1200" dirty="0"/>
          </a:p>
        </p:txBody>
      </p:sp>
    </p:spTree>
    <p:extLst>
      <p:ext uri="{BB962C8B-B14F-4D97-AF65-F5344CB8AC3E}">
        <p14:creationId xmlns:p14="http://schemas.microsoft.com/office/powerpoint/2010/main" val="686713188"/>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a:xfrm>
            <a:off x="322518" y="6532512"/>
            <a:ext cx="312482" cy="365125"/>
          </a:xfrm>
        </p:spPr>
        <p:txBody>
          <a:bodyPr/>
          <a:lstStyle/>
          <a:p>
            <a:fld id="{20728181-D7E3-854D-BE35-EC383F3ED330}" type="slidenum">
              <a:rPr lang="en-US" smtClean="0"/>
              <a:pPr/>
              <a:t>10</a:t>
            </a:fld>
            <a:endParaRPr lang="en-US" dirty="0"/>
          </a:p>
        </p:txBody>
      </p:sp>
      <p:sp>
        <p:nvSpPr>
          <p:cNvPr id="6" name="Content Placeholder 2"/>
          <p:cNvSpPr>
            <a:spLocks noGrp="1"/>
          </p:cNvSpPr>
          <p:nvPr>
            <p:ph idx="4294967295"/>
          </p:nvPr>
        </p:nvSpPr>
        <p:spPr>
          <a:xfrm>
            <a:off x="4881393" y="1521484"/>
            <a:ext cx="4262607" cy="3816063"/>
          </a:xfrm>
          <a:prstGeom prst="rect">
            <a:avLst/>
          </a:prstGeom>
        </p:spPr>
        <p:txBody>
          <a:bodyPr>
            <a:normAutofit/>
          </a:bodyPr>
          <a:lstStyle/>
          <a:p>
            <a:pPr marL="0" indent="0">
              <a:buNone/>
            </a:pPr>
            <a:r>
              <a:rPr lang="en-US" sz="1800" b="1" dirty="0" smtClean="0"/>
              <a:t>Confidence level: </a:t>
            </a:r>
            <a:endParaRPr lang="en-US" sz="1800" dirty="0" smtClean="0"/>
          </a:p>
          <a:p>
            <a:pPr marL="0" indent="0">
              <a:buNone/>
            </a:pPr>
            <a:r>
              <a:rPr lang="en-US" sz="1800" dirty="0" smtClean="0"/>
              <a:t>Get all predictions for a confidence cut-off. If one individual has multiple predictions, take the one with highest confidence, and calculate PPV = TP/(TP+FP)</a:t>
            </a:r>
          </a:p>
          <a:p>
            <a:pPr marL="0" indent="0">
              <a:buNone/>
            </a:pPr>
            <a:endParaRPr lang="en-US" sz="1800" dirty="0"/>
          </a:p>
        </p:txBody>
      </p:sp>
      <p:sp>
        <p:nvSpPr>
          <p:cNvPr id="4" name="Rectangle 3"/>
          <p:cNvSpPr/>
          <p:nvPr/>
        </p:nvSpPr>
        <p:spPr>
          <a:xfrm>
            <a:off x="793787" y="5143496"/>
            <a:ext cx="3999406" cy="66198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ight Arrow 4"/>
          <p:cNvSpPr/>
          <p:nvPr/>
        </p:nvSpPr>
        <p:spPr>
          <a:xfrm>
            <a:off x="906531" y="5220857"/>
            <a:ext cx="3695488" cy="136740"/>
          </a:xfrm>
          <a:prstGeom prst="rightArrow">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966031" y="5305008"/>
            <a:ext cx="1075835" cy="246221"/>
          </a:xfrm>
          <a:prstGeom prst="rect">
            <a:avLst/>
          </a:prstGeom>
          <a:noFill/>
        </p:spPr>
        <p:txBody>
          <a:bodyPr wrap="none" rtlCol="0">
            <a:spAutoFit/>
          </a:bodyPr>
          <a:lstStyle/>
          <a:p>
            <a:r>
              <a:rPr lang="en-US" sz="1000" dirty="0" smtClean="0"/>
              <a:t>Low confidence</a:t>
            </a:r>
            <a:endParaRPr lang="en-US" sz="1000" dirty="0"/>
          </a:p>
        </p:txBody>
      </p:sp>
      <p:sp>
        <p:nvSpPr>
          <p:cNvPr id="10" name="TextBox 9"/>
          <p:cNvSpPr txBox="1"/>
          <p:nvPr/>
        </p:nvSpPr>
        <p:spPr>
          <a:xfrm>
            <a:off x="3439945" y="5305008"/>
            <a:ext cx="1104326" cy="246221"/>
          </a:xfrm>
          <a:prstGeom prst="rect">
            <a:avLst/>
          </a:prstGeom>
          <a:noFill/>
        </p:spPr>
        <p:txBody>
          <a:bodyPr wrap="none" rtlCol="0">
            <a:spAutoFit/>
          </a:bodyPr>
          <a:lstStyle/>
          <a:p>
            <a:r>
              <a:rPr lang="en-US" sz="1000" dirty="0" smtClean="0"/>
              <a:t>High confidence</a:t>
            </a:r>
            <a:endParaRPr lang="en-US" sz="1000" dirty="0"/>
          </a:p>
        </p:txBody>
      </p:sp>
      <p:pic>
        <p:nvPicPr>
          <p:cNvPr id="11" name="Picture 10" descr="Screen Shot 2016-03-25 at 10.24.35 P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00" y="1353193"/>
            <a:ext cx="4739675" cy="3807944"/>
          </a:xfrm>
          <a:prstGeom prst="rect">
            <a:avLst/>
          </a:prstGeom>
        </p:spPr>
      </p:pic>
      <p:sp>
        <p:nvSpPr>
          <p:cNvPr id="12" name="TextBox 11"/>
          <p:cNvSpPr txBox="1"/>
          <p:nvPr/>
        </p:nvSpPr>
        <p:spPr>
          <a:xfrm>
            <a:off x="4536364" y="5152256"/>
            <a:ext cx="255987" cy="246221"/>
          </a:xfrm>
          <a:prstGeom prst="rect">
            <a:avLst/>
          </a:prstGeom>
          <a:noFill/>
        </p:spPr>
        <p:txBody>
          <a:bodyPr wrap="none" rtlCol="0">
            <a:spAutoFit/>
          </a:bodyPr>
          <a:lstStyle/>
          <a:p>
            <a:r>
              <a:rPr lang="en-US" sz="1000" dirty="0" smtClean="0"/>
              <a:t>1</a:t>
            </a:r>
            <a:endParaRPr lang="en-US" sz="1000" dirty="0"/>
          </a:p>
        </p:txBody>
      </p:sp>
      <p:sp>
        <p:nvSpPr>
          <p:cNvPr id="13" name="TextBox 12"/>
          <p:cNvSpPr txBox="1"/>
          <p:nvPr/>
        </p:nvSpPr>
        <p:spPr>
          <a:xfrm>
            <a:off x="597488" y="5161137"/>
            <a:ext cx="362937" cy="246221"/>
          </a:xfrm>
          <a:prstGeom prst="rect">
            <a:avLst/>
          </a:prstGeom>
          <a:noFill/>
        </p:spPr>
        <p:txBody>
          <a:bodyPr wrap="none" rtlCol="0">
            <a:spAutoFit/>
          </a:bodyPr>
          <a:lstStyle/>
          <a:p>
            <a:r>
              <a:rPr lang="en-US" sz="1000" dirty="0" smtClean="0"/>
              <a:t>0.9</a:t>
            </a:r>
            <a:endParaRPr lang="en-US" sz="1000" dirty="0"/>
          </a:p>
        </p:txBody>
      </p:sp>
      <p:sp>
        <p:nvSpPr>
          <p:cNvPr id="14" name="Text Box 4"/>
          <p:cNvSpPr txBox="1">
            <a:spLocks noChangeArrowheads="1"/>
          </p:cNvSpPr>
          <p:nvPr/>
        </p:nvSpPr>
        <p:spPr bwMode="auto">
          <a:xfrm>
            <a:off x="4115292" y="6501835"/>
            <a:ext cx="175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t>Created for CAGI </a:t>
            </a:r>
            <a:r>
              <a:rPr lang="en-US" altLang="en-US" sz="1200" dirty="0" smtClean="0"/>
              <a:t>2016</a:t>
            </a:r>
            <a:endParaRPr lang="en-US" altLang="en-US" sz="1200" dirty="0"/>
          </a:p>
        </p:txBody>
      </p:sp>
      <p:sp>
        <p:nvSpPr>
          <p:cNvPr id="15" name="Text Box 6"/>
          <p:cNvSpPr txBox="1">
            <a:spLocks noChangeArrowheads="1"/>
          </p:cNvSpPr>
          <p:nvPr/>
        </p:nvSpPr>
        <p:spPr bwMode="auto">
          <a:xfrm>
            <a:off x="7175992" y="6501835"/>
            <a:ext cx="19041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t>genomeinterpretation.org</a:t>
            </a:r>
          </a:p>
        </p:txBody>
      </p:sp>
    </p:spTree>
    <p:extLst>
      <p:ext uri="{BB962C8B-B14F-4D97-AF65-F5344CB8AC3E}">
        <p14:creationId xmlns:p14="http://schemas.microsoft.com/office/powerpoint/2010/main" val="3740519194"/>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4"/>
          </p:nvPr>
        </p:nvSpPr>
        <p:spPr>
          <a:xfrm>
            <a:off x="322518" y="6532512"/>
            <a:ext cx="312482" cy="365125"/>
          </a:xfrm>
        </p:spPr>
        <p:txBody>
          <a:bodyPr/>
          <a:lstStyle/>
          <a:p>
            <a:fld id="{20728181-D7E3-854D-BE35-EC383F3ED330}" type="slidenum">
              <a:rPr lang="en-US" smtClean="0"/>
              <a:pPr/>
              <a:t>11</a:t>
            </a:fld>
            <a:endParaRPr lang="en-US" dirty="0"/>
          </a:p>
        </p:txBody>
      </p:sp>
      <p:sp>
        <p:nvSpPr>
          <p:cNvPr id="9" name="Title 8"/>
          <p:cNvSpPr>
            <a:spLocks noGrp="1"/>
          </p:cNvSpPr>
          <p:nvPr>
            <p:ph type="ctrTitle"/>
          </p:nvPr>
        </p:nvSpPr>
        <p:spPr>
          <a:xfrm>
            <a:off x="428697" y="442276"/>
            <a:ext cx="8588770" cy="739013"/>
          </a:xfrm>
        </p:spPr>
        <p:txBody>
          <a:bodyPr>
            <a:normAutofit/>
          </a:bodyPr>
          <a:lstStyle/>
          <a:p>
            <a:r>
              <a:rPr lang="en-US" sz="3000" b="1" dirty="0" smtClean="0"/>
              <a:t>Acknowledgement</a:t>
            </a:r>
            <a:endParaRPr lang="en-US" sz="3000" dirty="0"/>
          </a:p>
        </p:txBody>
      </p:sp>
      <p:sp>
        <p:nvSpPr>
          <p:cNvPr id="4" name="Rectangle 3"/>
          <p:cNvSpPr/>
          <p:nvPr/>
        </p:nvSpPr>
        <p:spPr>
          <a:xfrm>
            <a:off x="793787" y="5143496"/>
            <a:ext cx="3999406" cy="66198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p:cNvSpPr>
            <a:spLocks noGrp="1"/>
          </p:cNvSpPr>
          <p:nvPr>
            <p:ph idx="4294967295"/>
          </p:nvPr>
        </p:nvSpPr>
        <p:spPr>
          <a:xfrm>
            <a:off x="633600" y="1600201"/>
            <a:ext cx="8229600" cy="4525963"/>
          </a:xfrm>
          <a:prstGeom prst="rect">
            <a:avLst/>
          </a:prstGeom>
        </p:spPr>
        <p:txBody>
          <a:bodyPr>
            <a:normAutofit/>
          </a:bodyPr>
          <a:lstStyle/>
          <a:p>
            <a:pPr marL="0" indent="0">
              <a:buNone/>
            </a:pPr>
            <a:r>
              <a:rPr lang="en-US" sz="2000" dirty="0" err="1" smtClean="0"/>
              <a:t>Aparna</a:t>
            </a:r>
            <a:r>
              <a:rPr lang="en-US" sz="2000" dirty="0" smtClean="0"/>
              <a:t> </a:t>
            </a:r>
            <a:r>
              <a:rPr lang="en-US" sz="2000" dirty="0" err="1" smtClean="0"/>
              <a:t>Chhibber</a:t>
            </a:r>
            <a:endParaRPr lang="en-US" sz="2000" dirty="0" smtClean="0"/>
          </a:p>
          <a:p>
            <a:pPr marL="0" indent="0">
              <a:buNone/>
            </a:pPr>
            <a:r>
              <a:rPr lang="en-US" sz="2000" dirty="0" smtClean="0"/>
              <a:t>Hugo </a:t>
            </a:r>
            <a:r>
              <a:rPr lang="en-US" sz="2000" dirty="0"/>
              <a:t>YK Lam </a:t>
            </a:r>
            <a:endParaRPr lang="en-US" sz="2000" dirty="0" smtClean="0"/>
          </a:p>
          <a:p>
            <a:pPr marL="0" indent="0">
              <a:buNone/>
            </a:pPr>
            <a:r>
              <a:rPr lang="en-US" sz="2000" dirty="0"/>
              <a:t>James </a:t>
            </a:r>
            <a:r>
              <a:rPr lang="en-US" sz="2000" dirty="0" smtClean="0"/>
              <a:t>Warren</a:t>
            </a:r>
          </a:p>
          <a:p>
            <a:pPr marL="0" indent="0">
              <a:buNone/>
            </a:pPr>
            <a:r>
              <a:rPr lang="en-US" sz="2000" dirty="0" smtClean="0"/>
              <a:t>Michael </a:t>
            </a:r>
            <a:r>
              <a:rPr lang="en-US" sz="2000" dirty="0" err="1" smtClean="0"/>
              <a:t>Braverman</a:t>
            </a:r>
            <a:endParaRPr lang="en-US" sz="2000" dirty="0"/>
          </a:p>
          <a:p>
            <a:pPr marL="0" indent="0">
              <a:buNone/>
            </a:pPr>
            <a:r>
              <a:rPr lang="en-US" sz="2000" dirty="0" err="1" smtClean="0"/>
              <a:t>Narges</a:t>
            </a:r>
            <a:r>
              <a:rPr lang="en-US" sz="2000" dirty="0" smtClean="0"/>
              <a:t> </a:t>
            </a:r>
            <a:r>
              <a:rPr lang="en-US" sz="2000" dirty="0" err="1" smtClean="0"/>
              <a:t>Bani</a:t>
            </a:r>
            <a:r>
              <a:rPr lang="en-US" sz="2000" dirty="0" smtClean="0"/>
              <a:t> </a:t>
            </a:r>
            <a:r>
              <a:rPr lang="en-US" sz="2000" dirty="0" err="1" smtClean="0"/>
              <a:t>Asadi</a:t>
            </a:r>
            <a:r>
              <a:rPr lang="en-US" sz="2000" dirty="0" smtClean="0"/>
              <a:t> </a:t>
            </a:r>
            <a:endParaRPr lang="en-US" sz="2000" dirty="0"/>
          </a:p>
        </p:txBody>
      </p:sp>
      <p:pic>
        <p:nvPicPr>
          <p:cNvPr id="12" name="Picture 11" descr="Screen Shot 2016-03-25 at 4.14.51 P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787" y="3723724"/>
            <a:ext cx="1260960" cy="561281"/>
          </a:xfrm>
          <a:prstGeom prst="rect">
            <a:avLst/>
          </a:prstGeom>
        </p:spPr>
      </p:pic>
      <p:sp>
        <p:nvSpPr>
          <p:cNvPr id="7" name="Text Box 4"/>
          <p:cNvSpPr txBox="1">
            <a:spLocks noChangeArrowheads="1"/>
          </p:cNvSpPr>
          <p:nvPr/>
        </p:nvSpPr>
        <p:spPr bwMode="auto">
          <a:xfrm>
            <a:off x="4115292" y="6501835"/>
            <a:ext cx="175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t>Created for CAGI </a:t>
            </a:r>
            <a:r>
              <a:rPr lang="en-US" altLang="en-US" sz="1200" dirty="0" smtClean="0"/>
              <a:t>2016</a:t>
            </a:r>
            <a:endParaRPr lang="en-US" altLang="en-US" sz="1200" dirty="0"/>
          </a:p>
        </p:txBody>
      </p:sp>
      <p:sp>
        <p:nvSpPr>
          <p:cNvPr id="8" name="Text Box 6"/>
          <p:cNvSpPr txBox="1">
            <a:spLocks noChangeArrowheads="1"/>
          </p:cNvSpPr>
          <p:nvPr/>
        </p:nvSpPr>
        <p:spPr bwMode="auto">
          <a:xfrm>
            <a:off x="7175992" y="6501835"/>
            <a:ext cx="19041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t>genomeinterpretation.org</a:t>
            </a:r>
          </a:p>
        </p:txBody>
      </p:sp>
    </p:spTree>
    <p:extLst>
      <p:ext uri="{BB962C8B-B14F-4D97-AF65-F5344CB8AC3E}">
        <p14:creationId xmlns:p14="http://schemas.microsoft.com/office/powerpoint/2010/main" val="3980703562"/>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VARPPTCOMPATIBLERD03" val="RXP"/>
  <p:tag name="VARPPTTYPE" val="RXP"/>
  <p:tag name="VARPPTSLIDEFORMAT" val="RXP"/>
  <p:tag name="VARPPTCOMPATIBLE4" val="RXP"/>
  <p:tag name="VARSAVEMESSAGETIMESTAMP" val="RXP10/19/2015"/>
</p:tagLst>
</file>

<file path=ppt/theme/theme1.xml><?xml version="1.0" encoding="utf-8"?>
<a:theme xmlns:a="http://schemas.openxmlformats.org/drawingml/2006/main" name="1_Default Theme">
  <a:themeElements>
    <a:clrScheme name="Custom 46">
      <a:dk1>
        <a:srgbClr val="000000"/>
      </a:dk1>
      <a:lt1>
        <a:srgbClr val="FFFFFF"/>
      </a:lt1>
      <a:dk2>
        <a:srgbClr val="969696"/>
      </a:dk2>
      <a:lt2>
        <a:srgbClr val="CC0033"/>
      </a:lt2>
      <a:accent1>
        <a:srgbClr val="0C6BD1"/>
      </a:accent1>
      <a:accent2>
        <a:srgbClr val="800080"/>
      </a:accent2>
      <a:accent3>
        <a:srgbClr val="1296D3"/>
      </a:accent3>
      <a:accent4>
        <a:srgbClr val="9933FF"/>
      </a:accent4>
      <a:accent5>
        <a:srgbClr val="529A34"/>
      </a:accent5>
      <a:accent6>
        <a:srgbClr val="FD6908"/>
      </a:accent6>
      <a:hlink>
        <a:srgbClr val="0082DA"/>
      </a:hlink>
      <a:folHlink>
        <a:srgbClr val="0082D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26289</TotalTime>
  <Words>1055</Words>
  <Application>Microsoft Macintosh PowerPoint</Application>
  <PresentationFormat>On-screen Show (4:3)</PresentationFormat>
  <Paragraphs>159</Paragraphs>
  <Slides>11</Slides>
  <Notes>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vt:i4>
      </vt:variant>
    </vt:vector>
  </HeadingPairs>
  <TitlesOfParts>
    <vt:vector size="14" baseType="lpstr">
      <vt:lpstr>1_Default Theme</vt:lpstr>
      <vt:lpstr>Document</vt:lpstr>
      <vt:lpstr>Microsoft Word Document</vt:lpstr>
      <vt:lpstr>CAGI slide pack guidelines I agree to my slides being used according to the following terms:  _______Yao Fu_______</vt:lpstr>
      <vt:lpstr>Genotype-phenotype association prediction</vt:lpstr>
      <vt:lpstr>Outline</vt:lpstr>
      <vt:lpstr>1. Data filtering</vt:lpstr>
      <vt:lpstr>2. Gene/variant – phenotype mapping</vt:lpstr>
      <vt:lpstr>3. Estimation of the probability each variant is damaging to protein function</vt:lpstr>
      <vt:lpstr>4. Estimation of the probability each individual has particular phenotype </vt:lpstr>
      <vt:lpstr>4. Estimation of the probability each individual has particular phenotype (cont.) </vt:lpstr>
      <vt:lpstr>Results</vt:lpstr>
      <vt:lpstr>PowerPoint Presentation</vt:lpstr>
      <vt:lpstr>Acknowledgement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 Pinedo</dc:creator>
  <cp:lastModifiedBy>Yao Fu</cp:lastModifiedBy>
  <cp:revision>674</cp:revision>
  <dcterms:created xsi:type="dcterms:W3CDTF">2015-04-16T20:52:36Z</dcterms:created>
  <dcterms:modified xsi:type="dcterms:W3CDTF">2016-03-26T20:42:47Z</dcterms:modified>
</cp:coreProperties>
</file>