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sldIdLst>
    <p:sldId id="256" r:id="rId2"/>
    <p:sldId id="279" r:id="rId3"/>
    <p:sldId id="261" r:id="rId4"/>
    <p:sldId id="257" r:id="rId5"/>
    <p:sldId id="265" r:id="rId6"/>
    <p:sldId id="267" r:id="rId7"/>
    <p:sldId id="268" r:id="rId8"/>
    <p:sldId id="272" r:id="rId9"/>
    <p:sldId id="269" r:id="rId10"/>
    <p:sldId id="278" r:id="rId11"/>
    <p:sldId id="273" r:id="rId12"/>
    <p:sldId id="276" r:id="rId13"/>
    <p:sldId id="27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A80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4660"/>
  </p:normalViewPr>
  <p:slideViewPr>
    <p:cSldViewPr snapToGrid="0">
      <p:cViewPr>
        <p:scale>
          <a:sx n="75" d="100"/>
          <a:sy n="75" d="100"/>
        </p:scale>
        <p:origin x="1242" y="9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Kunal\Documents\LabWork\RareVariantChallenge\CaptureCoordinatesAnnotation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Kunal\Documents\LabWork\RareVariantChallenge\GenePanel_predictions_FinalVersion_KK.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Kunal\Documents\LabWork\RareVariantChallenge\GenePanel_predictions_FinalVersion_KK.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Kunal\Documents\LabWork\RareVariantChallenge\GenePanel_predictions_FinalVersion_KK.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Kunal\Documents\LabWork\RareVariantChallenge\GenePanel_predictions_FinalVersion_KK.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AA802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Sheet2!$A$1:$A$14</c:f>
              <c:strCache>
                <c:ptCount val="14"/>
                <c:pt idx="0">
                  <c:v>Primary Ciliary Dyskinesia</c:v>
                </c:pt>
                <c:pt idx="1">
                  <c:v> Diffuse Lung Disease</c:v>
                </c:pt>
                <c:pt idx="2">
                  <c:v>Zellweger Spectrum Disorders</c:v>
                </c:pt>
                <c:pt idx="3">
                  <c:v>Telome Shortnening Disorders</c:v>
                </c:pt>
                <c:pt idx="4">
                  <c:v>TAAD</c:v>
                </c:pt>
                <c:pt idx="5">
                  <c:v>Cystic Fibrosis and CF-related disorders</c:v>
                </c:pt>
                <c:pt idx="6">
                  <c:v>Pseudohypoaldosteronuum Type 1</c:v>
                </c:pt>
                <c:pt idx="7">
                  <c:v>Loeys-Dietz Syndrome</c:v>
                </c:pt>
                <c:pt idx="8">
                  <c:v>Peroxisomal Beta-Oxidation Defects</c:v>
                </c:pt>
                <c:pt idx="9">
                  <c:v>Rhizomelic Chondrodysplasia Punctata</c:v>
                </c:pt>
                <c:pt idx="10">
                  <c:v>Treacher Collins and Related Syndrome</c:v>
                </c:pt>
                <c:pt idx="11">
                  <c:v>Liddle Syndrome</c:v>
                </c:pt>
                <c:pt idx="12">
                  <c:v>Ataxia Telangiectasia</c:v>
                </c:pt>
                <c:pt idx="13">
                  <c:v>Marfan Syndrome</c:v>
                </c:pt>
              </c:strCache>
            </c:strRef>
          </c:cat>
          <c:val>
            <c:numRef>
              <c:f>Sheet2!$B$1:$B$14</c:f>
              <c:numCache>
                <c:formatCode>General</c:formatCode>
                <c:ptCount val="14"/>
                <c:pt idx="0">
                  <c:v>17</c:v>
                </c:pt>
                <c:pt idx="1">
                  <c:v>16</c:v>
                </c:pt>
                <c:pt idx="2">
                  <c:v>14</c:v>
                </c:pt>
                <c:pt idx="3">
                  <c:v>8</c:v>
                </c:pt>
                <c:pt idx="4">
                  <c:v>7</c:v>
                </c:pt>
                <c:pt idx="5">
                  <c:v>5</c:v>
                </c:pt>
                <c:pt idx="6">
                  <c:v>4</c:v>
                </c:pt>
                <c:pt idx="7">
                  <c:v>3</c:v>
                </c:pt>
                <c:pt idx="8">
                  <c:v>3</c:v>
                </c:pt>
                <c:pt idx="9">
                  <c:v>3</c:v>
                </c:pt>
                <c:pt idx="10">
                  <c:v>3</c:v>
                </c:pt>
                <c:pt idx="11">
                  <c:v>2</c:v>
                </c:pt>
                <c:pt idx="12">
                  <c:v>1</c:v>
                </c:pt>
                <c:pt idx="13">
                  <c:v>1</c:v>
                </c:pt>
              </c:numCache>
            </c:numRef>
          </c:val>
        </c:ser>
        <c:dLbls>
          <c:showLegendKey val="0"/>
          <c:showVal val="0"/>
          <c:showCatName val="0"/>
          <c:showSerName val="0"/>
          <c:showPercent val="0"/>
          <c:showBubbleSize val="0"/>
        </c:dLbls>
        <c:gapWidth val="182"/>
        <c:axId val="-2124030528"/>
        <c:axId val="-2124023456"/>
      </c:barChart>
      <c:catAx>
        <c:axId val="-21240305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124023456"/>
        <c:crosses val="autoZero"/>
        <c:auto val="1"/>
        <c:lblAlgn val="ctr"/>
        <c:lblOffset val="100"/>
        <c:noMultiLvlLbl val="0"/>
      </c:catAx>
      <c:valAx>
        <c:axId val="-2124023456"/>
        <c:scaling>
          <c:orientation val="minMax"/>
        </c:scaling>
        <c:delete val="1"/>
        <c:axPos val="b"/>
        <c:numFmt formatCode="General" sourceLinked="1"/>
        <c:majorTickMark val="none"/>
        <c:minorTickMark val="none"/>
        <c:tickLblPos val="nextTo"/>
        <c:crossAx val="-21240305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'PPV Probabilities'!$E$1</c:f>
              <c:strCache>
                <c:ptCount val="1"/>
                <c:pt idx="0">
                  <c:v>PPV</c:v>
                </c:pt>
              </c:strCache>
            </c:strRef>
          </c:tx>
          <c:spPr>
            <a:solidFill>
              <a:schemeClr val="accent5"/>
            </a:solidFill>
            <a:ln>
              <a:noFill/>
            </a:ln>
            <a:effectLst>
              <a:innerShdw blurRad="114300">
                <a:schemeClr val="accent1"/>
              </a:innerShdw>
            </a:effectLst>
          </c:spPr>
          <c:invertIfNegative val="0"/>
          <c:cat>
            <c:strRef>
              <c:f>'PPV Probabilities'!$A$2:$A$6</c:f>
              <c:strCache>
                <c:ptCount val="5"/>
                <c:pt idx="0">
                  <c:v>0, 0.19</c:v>
                </c:pt>
                <c:pt idx="1">
                  <c:v>0.2, 0.39</c:v>
                </c:pt>
                <c:pt idx="2">
                  <c:v>0.4, 0.59</c:v>
                </c:pt>
                <c:pt idx="3">
                  <c:v>0.6, 0.79</c:v>
                </c:pt>
                <c:pt idx="4">
                  <c:v>0.8, 1</c:v>
                </c:pt>
              </c:strCache>
            </c:strRef>
          </c:cat>
          <c:val>
            <c:numRef>
              <c:f>'PPV Probabilities'!$E$2:$E$6</c:f>
              <c:numCache>
                <c:formatCode>General</c:formatCode>
                <c:ptCount val="5"/>
                <c:pt idx="0">
                  <c:v>0.28571428571399998</c:v>
                </c:pt>
                <c:pt idx="1">
                  <c:v>0.277777777778</c:v>
                </c:pt>
                <c:pt idx="2">
                  <c:v>0.14285714285699999</c:v>
                </c:pt>
                <c:pt idx="3">
                  <c:v>0</c:v>
                </c:pt>
                <c:pt idx="4">
                  <c:v>0.45098039215699998</c:v>
                </c:pt>
              </c:numCache>
            </c:numRef>
          </c:val>
        </c:ser>
        <c:dLbls>
          <c:showLegendKey val="0"/>
          <c:showVal val="0"/>
          <c:showCatName val="0"/>
          <c:showSerName val="0"/>
          <c:showPercent val="0"/>
          <c:showBubbleSize val="0"/>
        </c:dLbls>
        <c:gapWidth val="164"/>
        <c:overlap val="-22"/>
        <c:axId val="-1859003680"/>
        <c:axId val="-1986310656"/>
      </c:barChart>
      <c:catAx>
        <c:axId val="-1859003680"/>
        <c:scaling>
          <c:orientation val="minMax"/>
        </c:scaling>
        <c:delete val="0"/>
        <c:axPos val="b"/>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en-US" sz="1800" baseline="0"/>
                  <a:t>Probability of being diseased</a:t>
                </a:r>
              </a:p>
            </c:rich>
          </c:tx>
          <c:layout/>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986310656"/>
        <c:crosses val="autoZero"/>
        <c:auto val="1"/>
        <c:lblAlgn val="ctr"/>
        <c:lblOffset val="100"/>
        <c:noMultiLvlLbl val="0"/>
      </c:catAx>
      <c:valAx>
        <c:axId val="-1986310656"/>
        <c:scaling>
          <c:orientation val="minMax"/>
        </c:scaling>
        <c:delete val="0"/>
        <c:axPos val="l"/>
        <c:title>
          <c:tx>
            <c:rich>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en-US" sz="1800" baseline="0"/>
                  <a:t>PPV</a:t>
                </a:r>
              </a:p>
            </c:rich>
          </c:tx>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859003680"/>
        <c:crosses val="autoZero"/>
        <c:crossBetween val="between"/>
        <c:majorUnit val="0.1"/>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'Eva-4'!$B$20</c:f>
              <c:strCache>
                <c:ptCount val="1"/>
                <c:pt idx="0">
                  <c:v>Number of Patients based on answer key</c:v>
                </c:pt>
              </c:strCache>
            </c:strRef>
          </c:tx>
          <c:spPr>
            <a:solidFill>
              <a:schemeClr val="accent5">
                <a:lumMod val="75000"/>
              </a:schemeClr>
            </a:solidFill>
            <a:ln>
              <a:solidFill>
                <a:schemeClr val="accent5">
                  <a:lumMod val="75000"/>
                </a:schemeClr>
              </a:solidFill>
            </a:ln>
            <a:effectLst/>
          </c:spPr>
          <c:invertIfNegative val="0"/>
          <c:cat>
            <c:strRef>
              <c:f>'Eva-4'!$A$21:$A$33</c:f>
              <c:strCache>
                <c:ptCount val="13"/>
                <c:pt idx="0">
                  <c:v>Diffuse Lung Disease </c:v>
                </c:pt>
                <c:pt idx="1">
                  <c:v>Cystic Fibrosis and CF-Related </c:v>
                </c:pt>
                <c:pt idx="2">
                  <c:v>Treacher Collins &amp; related disorders </c:v>
                </c:pt>
                <c:pt idx="3">
                  <c:v>Pseudohypoaldosteronism type 1 </c:v>
                </c:pt>
                <c:pt idx="4">
                  <c:v>Rhizomelic Chondrodysplasia Punctata </c:v>
                </c:pt>
                <c:pt idx="5">
                  <c:v>Zellweger Spectrum Disorders </c:v>
                </c:pt>
                <c:pt idx="6">
                  <c:v>Ataxia Telangiectasia </c:v>
                </c:pt>
                <c:pt idx="7">
                  <c:v>Peroxisomal Beta-Oxidation Defects </c:v>
                </c:pt>
                <c:pt idx="8">
                  <c:v>Liddle Syndrome </c:v>
                </c:pt>
                <c:pt idx="9">
                  <c:v>Primary Ciliary Dyskinesia</c:v>
                </c:pt>
                <c:pt idx="10">
                  <c:v>Marfan Syndrome</c:v>
                </c:pt>
                <c:pt idx="11">
                  <c:v>TADD</c:v>
                </c:pt>
                <c:pt idx="12">
                  <c:v>Telomere Shortening Disorders</c:v>
                </c:pt>
              </c:strCache>
            </c:strRef>
          </c:cat>
          <c:val>
            <c:numRef>
              <c:f>'Eva-4'!$B$21:$B$33</c:f>
              <c:numCache>
                <c:formatCode>General</c:formatCode>
                <c:ptCount val="13"/>
                <c:pt idx="0">
                  <c:v>56</c:v>
                </c:pt>
                <c:pt idx="1">
                  <c:v>14</c:v>
                </c:pt>
                <c:pt idx="2">
                  <c:v>9</c:v>
                </c:pt>
                <c:pt idx="3">
                  <c:v>9</c:v>
                </c:pt>
                <c:pt idx="4">
                  <c:v>5</c:v>
                </c:pt>
                <c:pt idx="5">
                  <c:v>5</c:v>
                </c:pt>
                <c:pt idx="6">
                  <c:v>5</c:v>
                </c:pt>
                <c:pt idx="7">
                  <c:v>2</c:v>
                </c:pt>
                <c:pt idx="8">
                  <c:v>1</c:v>
                </c:pt>
                <c:pt idx="9">
                  <c:v>0</c:v>
                </c:pt>
                <c:pt idx="10">
                  <c:v>0</c:v>
                </c:pt>
                <c:pt idx="11">
                  <c:v>0</c:v>
                </c:pt>
                <c:pt idx="12">
                  <c:v>0</c:v>
                </c:pt>
              </c:numCache>
            </c:numRef>
          </c:val>
        </c:ser>
        <c:ser>
          <c:idx val="1"/>
          <c:order val="1"/>
          <c:tx>
            <c:strRef>
              <c:f>'Eva-4'!$C$20</c:f>
              <c:strCache>
                <c:ptCount val="1"/>
                <c:pt idx="0">
                  <c:v>Moult Lab Incorrect Predictions</c:v>
                </c:pt>
              </c:strCache>
            </c:strRef>
          </c:tx>
          <c:spPr>
            <a:solidFill>
              <a:srgbClr val="C00000"/>
            </a:solidFill>
            <a:ln>
              <a:solidFill>
                <a:srgbClr val="C00000"/>
              </a:solidFill>
            </a:ln>
            <a:effectLst/>
          </c:spPr>
          <c:invertIfNegative val="0"/>
          <c:cat>
            <c:strRef>
              <c:f>'Eva-4'!$A$21:$A$33</c:f>
              <c:strCache>
                <c:ptCount val="13"/>
                <c:pt idx="0">
                  <c:v>Diffuse Lung Disease </c:v>
                </c:pt>
                <c:pt idx="1">
                  <c:v>Cystic Fibrosis and CF-Related </c:v>
                </c:pt>
                <c:pt idx="2">
                  <c:v>Treacher Collins &amp; related disorders </c:v>
                </c:pt>
                <c:pt idx="3">
                  <c:v>Pseudohypoaldosteronism type 1 </c:v>
                </c:pt>
                <c:pt idx="4">
                  <c:v>Rhizomelic Chondrodysplasia Punctata </c:v>
                </c:pt>
                <c:pt idx="5">
                  <c:v>Zellweger Spectrum Disorders </c:v>
                </c:pt>
                <c:pt idx="6">
                  <c:v>Ataxia Telangiectasia </c:v>
                </c:pt>
                <c:pt idx="7">
                  <c:v>Peroxisomal Beta-Oxidation Defects </c:v>
                </c:pt>
                <c:pt idx="8">
                  <c:v>Liddle Syndrome </c:v>
                </c:pt>
                <c:pt idx="9">
                  <c:v>Primary Ciliary Dyskinesia</c:v>
                </c:pt>
                <c:pt idx="10">
                  <c:v>Marfan Syndrome</c:v>
                </c:pt>
                <c:pt idx="11">
                  <c:v>TADD</c:v>
                </c:pt>
                <c:pt idx="12">
                  <c:v>Telomere Shortening Disorders</c:v>
                </c:pt>
              </c:strCache>
            </c:strRef>
          </c:cat>
          <c:val>
            <c:numRef>
              <c:f>'Eva-4'!$C$21:$C$33</c:f>
              <c:numCache>
                <c:formatCode>General</c:formatCode>
                <c:ptCount val="13"/>
                <c:pt idx="0">
                  <c:v>5</c:v>
                </c:pt>
                <c:pt idx="1">
                  <c:v>4</c:v>
                </c:pt>
                <c:pt idx="2">
                  <c:v>11</c:v>
                </c:pt>
                <c:pt idx="3">
                  <c:v>1</c:v>
                </c:pt>
                <c:pt idx="4">
                  <c:v>1</c:v>
                </c:pt>
                <c:pt idx="5">
                  <c:v>3</c:v>
                </c:pt>
                <c:pt idx="6">
                  <c:v>1</c:v>
                </c:pt>
                <c:pt idx="7">
                  <c:v>1</c:v>
                </c:pt>
                <c:pt idx="8">
                  <c:v>3</c:v>
                </c:pt>
                <c:pt idx="9">
                  <c:v>18</c:v>
                </c:pt>
                <c:pt idx="10">
                  <c:v>10</c:v>
                </c:pt>
                <c:pt idx="11">
                  <c:v>9</c:v>
                </c:pt>
                <c:pt idx="12">
                  <c:v>1</c:v>
                </c:pt>
              </c:numCache>
            </c:numRef>
          </c:val>
        </c:ser>
        <c:ser>
          <c:idx val="2"/>
          <c:order val="2"/>
          <c:tx>
            <c:v>Moult Lab Correct Predictions</c:v>
          </c:tx>
          <c:spPr>
            <a:solidFill>
              <a:schemeClr val="accent6"/>
            </a:solidFill>
            <a:ln>
              <a:solidFill>
                <a:schemeClr val="accent6"/>
              </a:solidFill>
            </a:ln>
            <a:effectLst/>
          </c:spPr>
          <c:invertIfNegative val="0"/>
          <c:val>
            <c:numRef>
              <c:f>'Eva-4'!$C$2:$C$14</c:f>
              <c:numCache>
                <c:formatCode>General</c:formatCode>
                <c:ptCount val="13"/>
                <c:pt idx="0">
                  <c:v>11</c:v>
                </c:pt>
                <c:pt idx="1">
                  <c:v>9</c:v>
                </c:pt>
                <c:pt idx="2">
                  <c:v>5</c:v>
                </c:pt>
                <c:pt idx="3">
                  <c:v>4</c:v>
                </c:pt>
                <c:pt idx="4">
                  <c:v>1</c:v>
                </c:pt>
                <c:pt idx="5">
                  <c:v>3</c:v>
                </c:pt>
                <c:pt idx="6">
                  <c:v>2</c:v>
                </c:pt>
                <c:pt idx="7">
                  <c:v>0</c:v>
                </c:pt>
                <c:pt idx="8">
                  <c:v>1</c:v>
                </c:pt>
                <c:pt idx="9">
                  <c:v>0</c:v>
                </c:pt>
                <c:pt idx="10">
                  <c:v>0</c:v>
                </c:pt>
                <c:pt idx="11">
                  <c:v>0</c:v>
                </c:pt>
                <c:pt idx="12">
                  <c:v>0</c:v>
                </c:pt>
              </c:numCache>
            </c:numRef>
          </c:val>
        </c:ser>
        <c:dLbls>
          <c:showLegendKey val="0"/>
          <c:showVal val="0"/>
          <c:showCatName val="0"/>
          <c:showSerName val="0"/>
          <c:showPercent val="0"/>
          <c:showBubbleSize val="0"/>
        </c:dLbls>
        <c:gapWidth val="182"/>
        <c:axId val="-2124020736"/>
        <c:axId val="-2124021280"/>
      </c:barChart>
      <c:catAx>
        <c:axId val="-21240207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124021280"/>
        <c:crosses val="autoZero"/>
        <c:auto val="1"/>
        <c:lblAlgn val="ctr"/>
        <c:lblOffset val="100"/>
        <c:noMultiLvlLbl val="0"/>
      </c:catAx>
      <c:valAx>
        <c:axId val="-212402128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2000" dirty="0" smtClean="0"/>
                  <a:t># of Patients</a:t>
                </a:r>
                <a:endParaRPr lang="en-US" sz="2000" dirty="0"/>
              </a:p>
            </c:rich>
          </c:tx>
          <c:layout>
            <c:manualLayout>
              <c:xMode val="edge"/>
              <c:yMode val="edge"/>
              <c:x val="0.64385931705035748"/>
              <c:y val="0.93496622888204839"/>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1240207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'AD NonSyn Cases'!$C$52</c:f>
              <c:strCache>
                <c:ptCount val="1"/>
                <c:pt idx="0">
                  <c:v># of  Correct Predictions</c:v>
                </c:pt>
              </c:strCache>
            </c:strRef>
          </c:tx>
          <c:spPr>
            <a:solidFill>
              <a:schemeClr val="accent6"/>
            </a:solidFill>
            <a:ln>
              <a:noFill/>
            </a:ln>
            <a:effectLst>
              <a:innerShdw blurRad="114300">
                <a:schemeClr val="accent1"/>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'AD NonSyn Cases'!$B$53:$B$57</c:f>
              <c:numCache>
                <c:formatCode>General</c:formatCode>
                <c:ptCount val="5"/>
                <c:pt idx="0">
                  <c:v>4</c:v>
                </c:pt>
                <c:pt idx="1">
                  <c:v>3</c:v>
                </c:pt>
                <c:pt idx="2">
                  <c:v>2</c:v>
                </c:pt>
                <c:pt idx="3">
                  <c:v>1</c:v>
                </c:pt>
                <c:pt idx="4">
                  <c:v>0</c:v>
                </c:pt>
              </c:numCache>
            </c:numRef>
          </c:cat>
          <c:val>
            <c:numRef>
              <c:f>'AD NonSyn Cases'!$C$53:$C$57</c:f>
              <c:numCache>
                <c:formatCode>General</c:formatCode>
                <c:ptCount val="5"/>
                <c:pt idx="0">
                  <c:v>1</c:v>
                </c:pt>
                <c:pt idx="1">
                  <c:v>1</c:v>
                </c:pt>
                <c:pt idx="2">
                  <c:v>3</c:v>
                </c:pt>
                <c:pt idx="3">
                  <c:v>2</c:v>
                </c:pt>
              </c:numCache>
            </c:numRef>
          </c:val>
        </c:ser>
        <c:ser>
          <c:idx val="1"/>
          <c:order val="1"/>
          <c:tx>
            <c:strRef>
              <c:f>'AD NonSyn Cases'!$D$52</c:f>
              <c:strCache>
                <c:ptCount val="1"/>
                <c:pt idx="0">
                  <c:v># of Incorrect Predictions</c:v>
                </c:pt>
              </c:strCache>
            </c:strRef>
          </c:tx>
          <c:spPr>
            <a:solidFill>
              <a:srgbClr val="C00000"/>
            </a:solidFill>
            <a:ln>
              <a:noFill/>
            </a:ln>
            <a:effectLst>
              <a:innerShdw blurRad="114300">
                <a:schemeClr val="accent2"/>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'AD NonSyn Cases'!$B$53:$B$57</c:f>
              <c:numCache>
                <c:formatCode>General</c:formatCode>
                <c:ptCount val="5"/>
                <c:pt idx="0">
                  <c:v>4</c:v>
                </c:pt>
                <c:pt idx="1">
                  <c:v>3</c:v>
                </c:pt>
                <c:pt idx="2">
                  <c:v>2</c:v>
                </c:pt>
                <c:pt idx="3">
                  <c:v>1</c:v>
                </c:pt>
                <c:pt idx="4">
                  <c:v>0</c:v>
                </c:pt>
              </c:numCache>
            </c:numRef>
          </c:cat>
          <c:val>
            <c:numRef>
              <c:f>'AD NonSyn Cases'!$D$53:$D$57</c:f>
              <c:numCache>
                <c:formatCode>General</c:formatCode>
                <c:ptCount val="5"/>
                <c:pt idx="0">
                  <c:v>2</c:v>
                </c:pt>
                <c:pt idx="1">
                  <c:v>5</c:v>
                </c:pt>
                <c:pt idx="2">
                  <c:v>12</c:v>
                </c:pt>
                <c:pt idx="3">
                  <c:v>5</c:v>
                </c:pt>
                <c:pt idx="4">
                  <c:v>2</c:v>
                </c:pt>
              </c:numCache>
            </c:numRef>
          </c:val>
        </c:ser>
        <c:dLbls>
          <c:showLegendKey val="0"/>
          <c:showVal val="0"/>
          <c:showCatName val="0"/>
          <c:showSerName val="0"/>
          <c:showPercent val="0"/>
          <c:showBubbleSize val="0"/>
        </c:dLbls>
        <c:gapWidth val="263"/>
        <c:overlap val="-22"/>
        <c:axId val="-1297611328"/>
        <c:axId val="-1297597184"/>
      </c:barChart>
      <c:catAx>
        <c:axId val="-1297611328"/>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r>
                  <a:rPr lang="en-US" sz="1900" baseline="0" dirty="0" smtClean="0"/>
                  <a:t># of Methods predicting the missense mutation as damaging </a:t>
                </a:r>
                <a:endParaRPr lang="en-US" sz="1900" baseline="0" dirty="0"/>
              </a:p>
            </c:rich>
          </c:tx>
          <c:layout>
            <c:manualLayout>
              <c:xMode val="edge"/>
              <c:yMode val="edge"/>
              <c:x val="0.1614954766606011"/>
              <c:y val="0.85479863104721776"/>
            </c:manualLayout>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297597184"/>
        <c:crosses val="autoZero"/>
        <c:auto val="1"/>
        <c:lblAlgn val="ctr"/>
        <c:lblOffset val="100"/>
        <c:noMultiLvlLbl val="0"/>
      </c:catAx>
      <c:valAx>
        <c:axId val="-1297597184"/>
        <c:scaling>
          <c:orientation val="minMax"/>
          <c:max val="12"/>
        </c:scaling>
        <c:delete val="0"/>
        <c:axPos val="l"/>
        <c:title>
          <c:tx>
            <c:rich>
              <a:bodyPr rot="-54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r>
                  <a:rPr lang="en-US" sz="2000" baseline="0" dirty="0" smtClean="0"/>
                  <a:t># of Patients</a:t>
                </a:r>
                <a:endParaRPr lang="en-US" sz="2000" baseline="0" dirty="0"/>
              </a:p>
            </c:rich>
          </c:tx>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297611328"/>
        <c:crosses val="autoZero"/>
        <c:crossBetween val="between"/>
      </c:valAx>
      <c:spPr>
        <a:noFill/>
        <a:ln>
          <a:noFill/>
        </a:ln>
        <a:effectLst/>
      </c:spPr>
    </c:plotArea>
    <c:legend>
      <c:legendPos val="t"/>
      <c:layout>
        <c:manualLayout>
          <c:xMode val="edge"/>
          <c:yMode val="edge"/>
          <c:x val="1.3709235097500229E-2"/>
          <c:y val="5.8278695144604589E-3"/>
          <c:w val="0.9828250222617988"/>
          <c:h val="9.278427154384393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41682761352944"/>
          <c:y val="0.12007590914764425"/>
          <c:w val="0.82591227983294546"/>
          <c:h val="0.60617076387094027"/>
        </c:manualLayout>
      </c:layout>
      <c:barChart>
        <c:barDir val="col"/>
        <c:grouping val="stacked"/>
        <c:varyColors val="0"/>
        <c:ser>
          <c:idx val="0"/>
          <c:order val="0"/>
          <c:tx>
            <c:strRef>
              <c:f>'AD NonSyn Cases'!$C$42</c:f>
              <c:strCache>
                <c:ptCount val="1"/>
                <c:pt idx="0">
                  <c:v># of  Correct Predictions</c:v>
                </c:pt>
              </c:strCache>
            </c:strRef>
          </c:tx>
          <c:spPr>
            <a:solidFill>
              <a:schemeClr val="accent6"/>
            </a:solidFill>
            <a:ln>
              <a:noFill/>
            </a:ln>
            <a:effectLst>
              <a:innerShdw blurRad="114300">
                <a:schemeClr val="accent1"/>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5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'AD NonSyn Cases'!$B$43:$B$47</c:f>
              <c:numCache>
                <c:formatCode>General</c:formatCode>
                <c:ptCount val="5"/>
                <c:pt idx="0">
                  <c:v>4</c:v>
                </c:pt>
                <c:pt idx="1">
                  <c:v>3</c:v>
                </c:pt>
                <c:pt idx="2">
                  <c:v>2</c:v>
                </c:pt>
                <c:pt idx="3">
                  <c:v>1</c:v>
                </c:pt>
                <c:pt idx="4">
                  <c:v>0</c:v>
                </c:pt>
              </c:numCache>
            </c:numRef>
          </c:cat>
          <c:val>
            <c:numRef>
              <c:f>'AD NonSyn Cases'!$C$43:$C$47</c:f>
              <c:numCache>
                <c:formatCode>General</c:formatCode>
                <c:ptCount val="5"/>
                <c:pt idx="0">
                  <c:v>1</c:v>
                </c:pt>
                <c:pt idx="1">
                  <c:v>1</c:v>
                </c:pt>
                <c:pt idx="2">
                  <c:v>3</c:v>
                </c:pt>
                <c:pt idx="3">
                  <c:v>2</c:v>
                </c:pt>
                <c:pt idx="4">
                  <c:v>0</c:v>
                </c:pt>
              </c:numCache>
            </c:numRef>
          </c:val>
        </c:ser>
        <c:ser>
          <c:idx val="2"/>
          <c:order val="2"/>
          <c:tx>
            <c:strRef>
              <c:f>'AD NonSyn Cases'!$F$42</c:f>
              <c:strCache>
                <c:ptCount val="1"/>
                <c:pt idx="0">
                  <c:v># of Possible Misdiagnosis</c:v>
                </c:pt>
              </c:strCache>
            </c:strRef>
          </c:tx>
          <c:spPr>
            <a:solidFill>
              <a:schemeClr val="accent2">
                <a:lumMod val="60000"/>
                <a:lumOff val="40000"/>
              </a:schemeClr>
            </a:solidFill>
            <a:ln>
              <a:noFill/>
            </a:ln>
            <a:effectLst>
              <a:innerShdw blurRad="114300">
                <a:schemeClr val="accent3"/>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5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'AD NonSyn Cases'!$B$43:$B$47</c:f>
              <c:numCache>
                <c:formatCode>General</c:formatCode>
                <c:ptCount val="5"/>
                <c:pt idx="0">
                  <c:v>4</c:v>
                </c:pt>
                <c:pt idx="1">
                  <c:v>3</c:v>
                </c:pt>
                <c:pt idx="2">
                  <c:v>2</c:v>
                </c:pt>
                <c:pt idx="3">
                  <c:v>1</c:v>
                </c:pt>
                <c:pt idx="4">
                  <c:v>0</c:v>
                </c:pt>
              </c:numCache>
            </c:numRef>
          </c:cat>
          <c:val>
            <c:numRef>
              <c:f>'AD NonSyn Cases'!$F$43:$F$47</c:f>
              <c:numCache>
                <c:formatCode>General</c:formatCode>
                <c:ptCount val="5"/>
                <c:pt idx="0">
                  <c:v>2</c:v>
                </c:pt>
                <c:pt idx="1">
                  <c:v>4</c:v>
                </c:pt>
                <c:pt idx="2">
                  <c:v>2</c:v>
                </c:pt>
                <c:pt idx="3">
                  <c:v>1</c:v>
                </c:pt>
                <c:pt idx="4">
                  <c:v>0</c:v>
                </c:pt>
              </c:numCache>
            </c:numRef>
          </c:val>
        </c:ser>
        <c:dLbls>
          <c:showLegendKey val="0"/>
          <c:showVal val="0"/>
          <c:showCatName val="0"/>
          <c:showSerName val="0"/>
          <c:showPercent val="0"/>
          <c:showBubbleSize val="0"/>
        </c:dLbls>
        <c:gapWidth val="327"/>
        <c:overlap val="100"/>
        <c:axId val="-1631942176"/>
        <c:axId val="-1631944896"/>
      </c:barChart>
      <c:barChart>
        <c:barDir val="col"/>
        <c:grouping val="stacked"/>
        <c:varyColors val="0"/>
        <c:ser>
          <c:idx val="1"/>
          <c:order val="1"/>
          <c:tx>
            <c:strRef>
              <c:f>'AD NonSyn Cases'!$D$42</c:f>
              <c:strCache>
                <c:ptCount val="1"/>
              </c:strCache>
            </c:strRef>
          </c:tx>
          <c:spPr>
            <a:pattFill prst="narHorz">
              <a:fgClr>
                <a:schemeClr val="accent2"/>
              </a:fgClr>
              <a:bgClr>
                <a:schemeClr val="accent2">
                  <a:lumMod val="20000"/>
                  <a:lumOff val="80000"/>
                </a:schemeClr>
              </a:bgClr>
            </a:pattFill>
            <a:ln>
              <a:noFill/>
            </a:ln>
            <a:effectLst>
              <a:innerShdw blurRad="114300">
                <a:schemeClr val="accent2"/>
              </a:innerShdw>
            </a:effectLst>
          </c:spPr>
          <c:invertIfNegative val="0"/>
          <c:cat>
            <c:numRef>
              <c:f>'AD NonSyn Cases'!$B$43:$B$47</c:f>
              <c:numCache>
                <c:formatCode>General</c:formatCode>
                <c:ptCount val="5"/>
                <c:pt idx="0">
                  <c:v>4</c:v>
                </c:pt>
                <c:pt idx="1">
                  <c:v>3</c:v>
                </c:pt>
                <c:pt idx="2">
                  <c:v>2</c:v>
                </c:pt>
                <c:pt idx="3">
                  <c:v>1</c:v>
                </c:pt>
                <c:pt idx="4">
                  <c:v>0</c:v>
                </c:pt>
              </c:numCache>
            </c:numRef>
          </c:cat>
          <c:val>
            <c:numRef>
              <c:f>'AD NonSyn Cases'!$D$43:$D$47</c:f>
              <c:numCache>
                <c:formatCode>General</c:formatCode>
                <c:ptCount val="5"/>
                <c:pt idx="0">
                  <c:v>0</c:v>
                </c:pt>
                <c:pt idx="1">
                  <c:v>0</c:v>
                </c:pt>
                <c:pt idx="2">
                  <c:v>0</c:v>
                </c:pt>
                <c:pt idx="3">
                  <c:v>0</c:v>
                </c:pt>
                <c:pt idx="4">
                  <c:v>0</c:v>
                </c:pt>
              </c:numCache>
            </c:numRef>
          </c:val>
        </c:ser>
        <c:ser>
          <c:idx val="3"/>
          <c:order val="3"/>
          <c:tx>
            <c:strRef>
              <c:f>'AD NonSyn Cases'!$H$42</c:f>
              <c:strCache>
                <c:ptCount val="1"/>
              </c:strCache>
            </c:strRef>
          </c:tx>
          <c:spPr>
            <a:pattFill prst="narHorz">
              <a:fgClr>
                <a:schemeClr val="accent4"/>
              </a:fgClr>
              <a:bgClr>
                <a:schemeClr val="accent4">
                  <a:lumMod val="20000"/>
                  <a:lumOff val="80000"/>
                </a:schemeClr>
              </a:bgClr>
            </a:pattFill>
            <a:ln>
              <a:noFill/>
            </a:ln>
            <a:effectLst>
              <a:innerShdw blurRad="114300">
                <a:schemeClr val="accent4"/>
              </a:innerShdw>
            </a:effectLst>
          </c:spPr>
          <c:invertIfNegative val="0"/>
          <c:cat>
            <c:numRef>
              <c:f>'AD NonSyn Cases'!$B$43:$B$47</c:f>
              <c:numCache>
                <c:formatCode>General</c:formatCode>
                <c:ptCount val="5"/>
                <c:pt idx="0">
                  <c:v>4</c:v>
                </c:pt>
                <c:pt idx="1">
                  <c:v>3</c:v>
                </c:pt>
                <c:pt idx="2">
                  <c:v>2</c:v>
                </c:pt>
                <c:pt idx="3">
                  <c:v>1</c:v>
                </c:pt>
                <c:pt idx="4">
                  <c:v>0</c:v>
                </c:pt>
              </c:numCache>
            </c:numRef>
          </c:cat>
          <c:val>
            <c:numRef>
              <c:f>'AD NonSyn Cases'!$H$43:$H$47</c:f>
              <c:numCache>
                <c:formatCode>General</c:formatCode>
                <c:ptCount val="5"/>
                <c:pt idx="0">
                  <c:v>0</c:v>
                </c:pt>
                <c:pt idx="1">
                  <c:v>0</c:v>
                </c:pt>
                <c:pt idx="2">
                  <c:v>0</c:v>
                </c:pt>
                <c:pt idx="3">
                  <c:v>0</c:v>
                </c:pt>
                <c:pt idx="4">
                  <c:v>0</c:v>
                </c:pt>
              </c:numCache>
            </c:numRef>
          </c:val>
        </c:ser>
        <c:ser>
          <c:idx val="4"/>
          <c:order val="4"/>
          <c:tx>
            <c:strRef>
              <c:f>'AD NonSyn Cases'!$I$42</c:f>
              <c:strCache>
                <c:ptCount val="1"/>
                <c:pt idx="0">
                  <c:v># of Incorrect Predictions</c:v>
                </c:pt>
              </c:strCache>
            </c:strRef>
          </c:tx>
          <c:spPr>
            <a:solidFill>
              <a:srgbClr val="C00000"/>
            </a:solidFill>
            <a:ln>
              <a:noFill/>
            </a:ln>
            <a:effectLst>
              <a:innerShdw blurRad="114300">
                <a:schemeClr val="accent5"/>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4">
                        <a:lumMod val="20000"/>
                        <a:lumOff val="8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'AD NonSyn Cases'!$B$43:$B$47</c:f>
              <c:numCache>
                <c:formatCode>General</c:formatCode>
                <c:ptCount val="5"/>
                <c:pt idx="0">
                  <c:v>4</c:v>
                </c:pt>
                <c:pt idx="1">
                  <c:v>3</c:v>
                </c:pt>
                <c:pt idx="2">
                  <c:v>2</c:v>
                </c:pt>
                <c:pt idx="3">
                  <c:v>1</c:v>
                </c:pt>
                <c:pt idx="4">
                  <c:v>0</c:v>
                </c:pt>
              </c:numCache>
            </c:numRef>
          </c:cat>
          <c:val>
            <c:numRef>
              <c:f>'AD NonSyn Cases'!$I$43:$I$47</c:f>
              <c:numCache>
                <c:formatCode>General</c:formatCode>
                <c:ptCount val="5"/>
                <c:pt idx="1">
                  <c:v>1</c:v>
                </c:pt>
                <c:pt idx="2">
                  <c:v>10</c:v>
                </c:pt>
                <c:pt idx="3">
                  <c:v>4</c:v>
                </c:pt>
                <c:pt idx="4">
                  <c:v>2</c:v>
                </c:pt>
              </c:numCache>
            </c:numRef>
          </c:val>
        </c:ser>
        <c:dLbls>
          <c:showLegendKey val="0"/>
          <c:showVal val="0"/>
          <c:showCatName val="0"/>
          <c:showSerName val="0"/>
          <c:showPercent val="0"/>
          <c:showBubbleSize val="0"/>
        </c:dLbls>
        <c:gapWidth val="150"/>
        <c:overlap val="11"/>
        <c:axId val="-1631947616"/>
        <c:axId val="-1631948160"/>
      </c:barChart>
      <c:catAx>
        <c:axId val="-1631942176"/>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r>
                  <a:rPr lang="en-US" sz="1800" dirty="0" smtClean="0"/>
                  <a:t># of Methods predicting the missense</a:t>
                </a:r>
                <a:r>
                  <a:rPr lang="en-US" sz="1800" baseline="0" dirty="0" smtClean="0"/>
                  <a:t> mutations as damaging</a:t>
                </a:r>
                <a:endParaRPr lang="en-US" sz="1800" dirty="0"/>
              </a:p>
            </c:rich>
          </c:tx>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631944896"/>
        <c:crosses val="autoZero"/>
        <c:auto val="1"/>
        <c:lblAlgn val="ctr"/>
        <c:lblOffset val="100"/>
        <c:noMultiLvlLbl val="0"/>
      </c:catAx>
      <c:valAx>
        <c:axId val="-1631944896"/>
        <c:scaling>
          <c:orientation val="minMax"/>
          <c:max val="12"/>
        </c:scaling>
        <c:delete val="0"/>
        <c:axPos val="l"/>
        <c:title>
          <c:tx>
            <c:rich>
              <a:bodyPr rot="-54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r>
                  <a:rPr lang="en-US" sz="2000" baseline="0" dirty="0" smtClean="0"/>
                  <a:t># of Patients</a:t>
                </a:r>
                <a:endParaRPr lang="en-US" sz="2000" baseline="0" dirty="0"/>
              </a:p>
            </c:rich>
          </c:tx>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631942176"/>
        <c:crosses val="autoZero"/>
        <c:crossBetween val="between"/>
      </c:valAx>
      <c:valAx>
        <c:axId val="-1631948160"/>
        <c:scaling>
          <c:orientation val="minMax"/>
        </c:scaling>
        <c:delete val="1"/>
        <c:axPos val="r"/>
        <c:numFmt formatCode="General" sourceLinked="1"/>
        <c:majorTickMark val="out"/>
        <c:minorTickMark val="none"/>
        <c:tickLblPos val="nextTo"/>
        <c:crossAx val="-1631947616"/>
        <c:crosses val="max"/>
        <c:crossBetween val="between"/>
      </c:valAx>
      <c:catAx>
        <c:axId val="-1631947616"/>
        <c:scaling>
          <c:orientation val="minMax"/>
        </c:scaling>
        <c:delete val="1"/>
        <c:axPos val="t"/>
        <c:numFmt formatCode="General" sourceLinked="1"/>
        <c:majorTickMark val="out"/>
        <c:minorTickMark val="none"/>
        <c:tickLblPos val="nextTo"/>
        <c:crossAx val="-163194816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32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cap="flat" cmpd="sng" algn="ctr">
        <a:solidFill>
          <a:schemeClr val="tx1">
            <a:lumMod val="65000"/>
            <a:lumOff val="35000"/>
          </a:schemeClr>
        </a:solidFill>
        <a:round/>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15875" cap="flat" cmpd="sng" algn="ctr">
        <a:solidFill>
          <a:schemeClr val="tx1">
            <a:lumMod val="65000"/>
            <a:lumOff val="3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486056-EC84-4FEE-ABDA-F6DBEACDE653}" type="datetimeFigureOut">
              <a:rPr lang="en-US" smtClean="0"/>
              <a:t>3/21/2016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E7D73F-C82C-4CA5-8FEF-99552189E668}" type="slidenum">
              <a:rPr lang="en-US" smtClean="0"/>
              <a:t>‹#›</a:t>
            </a:fld>
            <a:endParaRPr lang="en-US"/>
          </a:p>
        </p:txBody>
      </p:sp>
    </p:spTree>
    <p:extLst>
      <p:ext uri="{BB962C8B-B14F-4D97-AF65-F5344CB8AC3E}">
        <p14:creationId xmlns:p14="http://schemas.microsoft.com/office/powerpoint/2010/main" val="2832876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4E7D73F-C82C-4CA5-8FEF-99552189E668}" type="slidenum">
              <a:rPr lang="en-US" smtClean="0"/>
              <a:t>1</a:t>
            </a:fld>
            <a:endParaRPr lang="en-US"/>
          </a:p>
        </p:txBody>
      </p:sp>
    </p:spTree>
    <p:extLst>
      <p:ext uri="{BB962C8B-B14F-4D97-AF65-F5344CB8AC3E}">
        <p14:creationId xmlns:p14="http://schemas.microsoft.com/office/powerpoint/2010/main" val="18566714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341AED0-2921-4D00-A300-3BA690E7ECCB}" type="datetime1">
              <a:rPr lang="en-US" smtClean="0"/>
              <a:t>3/21/2016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E2D04B-D854-4092-B46C-4313D4D64565}" type="slidenum">
              <a:rPr lang="en-US" smtClean="0"/>
              <a:t>‹#›</a:t>
            </a:fld>
            <a:endParaRPr lang="en-US"/>
          </a:p>
        </p:txBody>
      </p:sp>
    </p:spTree>
    <p:extLst>
      <p:ext uri="{BB962C8B-B14F-4D97-AF65-F5344CB8AC3E}">
        <p14:creationId xmlns:p14="http://schemas.microsoft.com/office/powerpoint/2010/main" val="1264107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4C98B1-C6A9-4840-A60E-06A1D88621B0}" type="datetime1">
              <a:rPr lang="en-US" smtClean="0"/>
              <a:t>3/21/2016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E2D04B-D854-4092-B46C-4313D4D64565}" type="slidenum">
              <a:rPr lang="en-US" smtClean="0"/>
              <a:t>‹#›</a:t>
            </a:fld>
            <a:endParaRPr lang="en-US"/>
          </a:p>
        </p:txBody>
      </p:sp>
    </p:spTree>
    <p:extLst>
      <p:ext uri="{BB962C8B-B14F-4D97-AF65-F5344CB8AC3E}">
        <p14:creationId xmlns:p14="http://schemas.microsoft.com/office/powerpoint/2010/main" val="2420578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7DDDBB-9EE4-4DBA-8C3A-59253B36E3AE}" type="datetime1">
              <a:rPr lang="en-US" smtClean="0"/>
              <a:t>3/21/2016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E2D04B-D854-4092-B46C-4313D4D64565}" type="slidenum">
              <a:rPr lang="en-US" smtClean="0"/>
              <a:t>‹#›</a:t>
            </a:fld>
            <a:endParaRPr lang="en-US"/>
          </a:p>
        </p:txBody>
      </p:sp>
    </p:spTree>
    <p:extLst>
      <p:ext uri="{BB962C8B-B14F-4D97-AF65-F5344CB8AC3E}">
        <p14:creationId xmlns:p14="http://schemas.microsoft.com/office/powerpoint/2010/main" val="3319063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10A3CCF-F290-419F-BD17-BBACA257C700}" type="datetime1">
              <a:rPr lang="en-US" smtClean="0"/>
              <a:t>3/21/2016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E2D04B-D854-4092-B46C-4313D4D64565}" type="slidenum">
              <a:rPr lang="en-US" smtClean="0"/>
              <a:t>‹#›</a:t>
            </a:fld>
            <a:endParaRPr lang="en-US"/>
          </a:p>
        </p:txBody>
      </p:sp>
    </p:spTree>
    <p:extLst>
      <p:ext uri="{BB962C8B-B14F-4D97-AF65-F5344CB8AC3E}">
        <p14:creationId xmlns:p14="http://schemas.microsoft.com/office/powerpoint/2010/main" val="2588174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F4086BC-0471-4729-9D76-CADD727DF793}" type="datetime1">
              <a:rPr lang="en-US" smtClean="0"/>
              <a:t>3/21/2016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E2D04B-D854-4092-B46C-4313D4D64565}" type="slidenum">
              <a:rPr lang="en-US" smtClean="0"/>
              <a:t>‹#›</a:t>
            </a:fld>
            <a:endParaRPr lang="en-US"/>
          </a:p>
        </p:txBody>
      </p:sp>
    </p:spTree>
    <p:extLst>
      <p:ext uri="{BB962C8B-B14F-4D97-AF65-F5344CB8AC3E}">
        <p14:creationId xmlns:p14="http://schemas.microsoft.com/office/powerpoint/2010/main" val="1086993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9F32ED0-2996-49BE-8EB5-440B8F1C8796}" type="datetime1">
              <a:rPr lang="en-US" smtClean="0"/>
              <a:t>3/21/2016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E2D04B-D854-4092-B46C-4313D4D64565}" type="slidenum">
              <a:rPr lang="en-US" smtClean="0"/>
              <a:t>‹#›</a:t>
            </a:fld>
            <a:endParaRPr lang="en-US"/>
          </a:p>
        </p:txBody>
      </p:sp>
    </p:spTree>
    <p:extLst>
      <p:ext uri="{BB962C8B-B14F-4D97-AF65-F5344CB8AC3E}">
        <p14:creationId xmlns:p14="http://schemas.microsoft.com/office/powerpoint/2010/main" val="2682842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1F0D06-EE67-4D34-B387-218A8D58A7D4}" type="datetime1">
              <a:rPr lang="en-US" smtClean="0"/>
              <a:t>3/21/2016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E2D04B-D854-4092-B46C-4313D4D64565}" type="slidenum">
              <a:rPr lang="en-US" smtClean="0"/>
              <a:t>‹#›</a:t>
            </a:fld>
            <a:endParaRPr lang="en-US"/>
          </a:p>
        </p:txBody>
      </p:sp>
    </p:spTree>
    <p:extLst>
      <p:ext uri="{BB962C8B-B14F-4D97-AF65-F5344CB8AC3E}">
        <p14:creationId xmlns:p14="http://schemas.microsoft.com/office/powerpoint/2010/main" val="1870316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4D7001-3E67-42F6-9D73-554E9BFCB9BF}" type="datetime1">
              <a:rPr lang="en-US" smtClean="0"/>
              <a:t>3/21/2016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E2D04B-D854-4092-B46C-4313D4D64565}" type="slidenum">
              <a:rPr lang="en-US" smtClean="0"/>
              <a:t>‹#›</a:t>
            </a:fld>
            <a:endParaRPr lang="en-US"/>
          </a:p>
        </p:txBody>
      </p:sp>
    </p:spTree>
    <p:extLst>
      <p:ext uri="{BB962C8B-B14F-4D97-AF65-F5344CB8AC3E}">
        <p14:creationId xmlns:p14="http://schemas.microsoft.com/office/powerpoint/2010/main" val="38640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5B6CCD-F9DD-4B2C-A578-406623EA38A0}" type="datetime1">
              <a:rPr lang="en-US" smtClean="0"/>
              <a:t>3/21/2016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E2D04B-D854-4092-B46C-4313D4D64565}" type="slidenum">
              <a:rPr lang="en-US" smtClean="0"/>
              <a:t>‹#›</a:t>
            </a:fld>
            <a:endParaRPr lang="en-US"/>
          </a:p>
        </p:txBody>
      </p:sp>
    </p:spTree>
    <p:extLst>
      <p:ext uri="{BB962C8B-B14F-4D97-AF65-F5344CB8AC3E}">
        <p14:creationId xmlns:p14="http://schemas.microsoft.com/office/powerpoint/2010/main" val="2846691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F7CC66-B907-401C-BE98-1E9CDA091B8A}" type="datetime1">
              <a:rPr lang="en-US" smtClean="0"/>
              <a:t>3/21/2016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E2D04B-D854-4092-B46C-4313D4D64565}" type="slidenum">
              <a:rPr lang="en-US" smtClean="0"/>
              <a:t>‹#›</a:t>
            </a:fld>
            <a:endParaRPr lang="en-US"/>
          </a:p>
        </p:txBody>
      </p:sp>
    </p:spTree>
    <p:extLst>
      <p:ext uri="{BB962C8B-B14F-4D97-AF65-F5344CB8AC3E}">
        <p14:creationId xmlns:p14="http://schemas.microsoft.com/office/powerpoint/2010/main" val="2215306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F50D7B-EE3F-4F9C-B85A-9B71E93CF022}" type="datetime1">
              <a:rPr lang="en-US" smtClean="0"/>
              <a:t>3/21/2016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E2D04B-D854-4092-B46C-4313D4D64565}" type="slidenum">
              <a:rPr lang="en-US" smtClean="0"/>
              <a:t>‹#›</a:t>
            </a:fld>
            <a:endParaRPr lang="en-US"/>
          </a:p>
        </p:txBody>
      </p:sp>
    </p:spTree>
    <p:extLst>
      <p:ext uri="{BB962C8B-B14F-4D97-AF65-F5344CB8AC3E}">
        <p14:creationId xmlns:p14="http://schemas.microsoft.com/office/powerpoint/2010/main" val="3502533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861F35-0B08-470F-8FF1-5AEA236801F0}" type="datetime1">
              <a:rPr lang="en-US" smtClean="0"/>
              <a:t>3/21/2016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E2D04B-D854-4092-B46C-4313D4D64565}" type="slidenum">
              <a:rPr lang="en-US" smtClean="0"/>
              <a:t>‹#›</a:t>
            </a:fld>
            <a:endParaRPr lang="en-US"/>
          </a:p>
        </p:txBody>
      </p:sp>
    </p:spTree>
    <p:extLst>
      <p:ext uri="{BB962C8B-B14F-4D97-AF65-F5344CB8AC3E}">
        <p14:creationId xmlns:p14="http://schemas.microsoft.com/office/powerpoint/2010/main" val="34221319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ghr.nlm.nih.gov/condition/treacher-collins-syndrome" TargetMode="Externa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 Id="rId6" Type="http://schemas.openxmlformats.org/officeDocument/2006/relationships/image" Target="../media/image24.jpg"/><Relationship Id="rId5" Type="http://schemas.openxmlformats.org/officeDocument/2006/relationships/image" Target="../media/image2.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3200" y="347663"/>
            <a:ext cx="9144000" cy="2387600"/>
          </a:xfrm>
        </p:spPr>
        <p:txBody>
          <a:bodyPr>
            <a:normAutofit/>
          </a:bodyPr>
          <a:lstStyle/>
          <a:p>
            <a:r>
              <a:rPr lang="en-US" sz="6600" b="1" dirty="0">
                <a:solidFill>
                  <a:schemeClr val="accent5">
                    <a:lumMod val="75000"/>
                  </a:schemeClr>
                </a:solidFill>
              </a:rPr>
              <a:t>Hopkins Challenge</a:t>
            </a:r>
            <a:endParaRPr lang="en-US" sz="6600" b="1" dirty="0">
              <a:solidFill>
                <a:schemeClr val="accent5">
                  <a:lumMod val="75000"/>
                </a:schemeClr>
              </a:solidFill>
            </a:endParaRPr>
          </a:p>
        </p:txBody>
      </p:sp>
      <p:sp>
        <p:nvSpPr>
          <p:cNvPr id="4" name="Rectangle 3"/>
          <p:cNvSpPr/>
          <p:nvPr/>
        </p:nvSpPr>
        <p:spPr>
          <a:xfrm>
            <a:off x="647700" y="2735263"/>
            <a:ext cx="11226800" cy="2441694"/>
          </a:xfrm>
          <a:prstGeom prst="rect">
            <a:avLst/>
          </a:prstGeom>
        </p:spPr>
        <p:txBody>
          <a:bodyPr wrap="square">
            <a:spAutoFit/>
          </a:bodyPr>
          <a:lstStyle/>
          <a:p>
            <a:pPr algn="ctr">
              <a:lnSpc>
                <a:spcPct val="150000"/>
              </a:lnSpc>
              <a:spcAft>
                <a:spcPts val="800"/>
              </a:spcAft>
            </a:pPr>
            <a:r>
              <a:rPr lang="en-US" sz="2600" b="1" u="sng" dirty="0">
                <a:latin typeface="Arial" panose="020B0604020202020204" pitchFamily="34" charset="0"/>
                <a:ea typeface="Calibri" panose="020F0502020204030204" pitchFamily="34" charset="0"/>
                <a:cs typeface="Times New Roman" panose="02020603050405020304" pitchFamily="18" charset="0"/>
              </a:rPr>
              <a:t>Kunal Kundu </a:t>
            </a:r>
            <a:r>
              <a:rPr lang="en-US" sz="2600" b="1" u="sng" baseline="30000" dirty="0">
                <a:latin typeface="Arial" panose="020B0604020202020204" pitchFamily="34" charset="0"/>
                <a:ea typeface="Calibri" panose="020F0502020204030204" pitchFamily="34" charset="0"/>
                <a:cs typeface="Times New Roman" panose="02020603050405020304" pitchFamily="18" charset="0"/>
              </a:rPr>
              <a:t>1, 2</a:t>
            </a:r>
            <a:r>
              <a:rPr lang="en-US" sz="2600" dirty="0">
                <a:latin typeface="Arial" panose="020B0604020202020204" pitchFamily="34" charset="0"/>
                <a:ea typeface="Calibri" panose="020F0502020204030204" pitchFamily="34" charset="0"/>
                <a:cs typeface="Times New Roman" panose="02020603050405020304" pitchFamily="18" charset="0"/>
              </a:rPr>
              <a:t>, </a:t>
            </a:r>
            <a:r>
              <a:rPr lang="en-US" sz="2600" dirty="0" err="1">
                <a:latin typeface="Arial" panose="020B0604020202020204" pitchFamily="34" charset="0"/>
                <a:ea typeface="Calibri" panose="020F0502020204030204" pitchFamily="34" charset="0"/>
                <a:cs typeface="Times New Roman" panose="02020603050405020304" pitchFamily="18" charset="0"/>
              </a:rPr>
              <a:t>Lipika</a:t>
            </a:r>
            <a:r>
              <a:rPr lang="en-US" sz="2600" dirty="0">
                <a:latin typeface="Arial" panose="020B0604020202020204" pitchFamily="34" charset="0"/>
                <a:ea typeface="Calibri" panose="020F0502020204030204" pitchFamily="34" charset="0"/>
                <a:cs typeface="Times New Roman" panose="02020603050405020304" pitchFamily="18" charset="0"/>
              </a:rPr>
              <a:t> R. Pal </a:t>
            </a:r>
            <a:r>
              <a:rPr lang="en-US" sz="2600" baseline="30000" dirty="0">
                <a:latin typeface="Arial" panose="020B0604020202020204" pitchFamily="34" charset="0"/>
                <a:ea typeface="Calibri" panose="020F0502020204030204" pitchFamily="34" charset="0"/>
                <a:cs typeface="Times New Roman" panose="02020603050405020304" pitchFamily="18" charset="0"/>
              </a:rPr>
              <a:t>1</a:t>
            </a:r>
            <a:r>
              <a:rPr lang="en-US" sz="2600" dirty="0">
                <a:latin typeface="Arial" panose="020B0604020202020204" pitchFamily="34" charset="0"/>
                <a:ea typeface="Calibri" panose="020F0502020204030204" pitchFamily="34" charset="0"/>
                <a:cs typeface="Times New Roman" panose="02020603050405020304" pitchFamily="18" charset="0"/>
              </a:rPr>
              <a:t>, </a:t>
            </a:r>
            <a:r>
              <a:rPr lang="en-US" sz="2600" dirty="0" err="1">
                <a:latin typeface="Arial" panose="020B0604020202020204" pitchFamily="34" charset="0"/>
                <a:ea typeface="Calibri" panose="020F0502020204030204" pitchFamily="34" charset="0"/>
                <a:cs typeface="Times New Roman" panose="02020603050405020304" pitchFamily="18" charset="0"/>
              </a:rPr>
              <a:t>Yizhou</a:t>
            </a:r>
            <a:r>
              <a:rPr lang="en-US" sz="2600" dirty="0">
                <a:latin typeface="Arial" panose="020B0604020202020204" pitchFamily="34" charset="0"/>
                <a:ea typeface="Calibri" panose="020F0502020204030204" pitchFamily="34" charset="0"/>
                <a:cs typeface="Times New Roman" panose="02020603050405020304" pitchFamily="18" charset="0"/>
              </a:rPr>
              <a:t> Yin </a:t>
            </a:r>
            <a:r>
              <a:rPr lang="en-US" sz="2600" baseline="30000" dirty="0">
                <a:latin typeface="Arial" panose="020B0604020202020204" pitchFamily="34" charset="0"/>
                <a:ea typeface="Calibri" panose="020F0502020204030204" pitchFamily="34" charset="0"/>
                <a:cs typeface="Times New Roman" panose="02020603050405020304" pitchFamily="18" charset="0"/>
              </a:rPr>
              <a:t>1, 2</a:t>
            </a:r>
            <a:r>
              <a:rPr lang="en-US" sz="2600" dirty="0">
                <a:latin typeface="Arial" panose="020B0604020202020204" pitchFamily="34" charset="0"/>
                <a:ea typeface="Calibri" panose="020F0502020204030204" pitchFamily="34" charset="0"/>
                <a:cs typeface="Times New Roman" panose="02020603050405020304" pitchFamily="18" charset="0"/>
              </a:rPr>
              <a:t>, John </a:t>
            </a:r>
            <a:r>
              <a:rPr lang="en-US" sz="2600" dirty="0" err="1">
                <a:latin typeface="Arial" panose="020B0604020202020204" pitchFamily="34" charset="0"/>
                <a:ea typeface="Calibri" panose="020F0502020204030204" pitchFamily="34" charset="0"/>
                <a:cs typeface="Times New Roman" panose="02020603050405020304" pitchFamily="18" charset="0"/>
              </a:rPr>
              <a:t>Moult</a:t>
            </a:r>
            <a:r>
              <a:rPr lang="en-US" sz="2600" dirty="0">
                <a:latin typeface="Arial" panose="020B0604020202020204" pitchFamily="34" charset="0"/>
                <a:ea typeface="Calibri" panose="020F0502020204030204" pitchFamily="34" charset="0"/>
                <a:cs typeface="Times New Roman" panose="02020603050405020304" pitchFamily="18" charset="0"/>
              </a:rPr>
              <a:t> </a:t>
            </a:r>
            <a:r>
              <a:rPr lang="en-US" sz="2600" baseline="30000" dirty="0">
                <a:latin typeface="Arial" panose="020B0604020202020204" pitchFamily="34" charset="0"/>
                <a:ea typeface="Calibri" panose="020F0502020204030204" pitchFamily="34" charset="0"/>
                <a:cs typeface="Times New Roman" panose="02020603050405020304" pitchFamily="18" charset="0"/>
              </a:rPr>
              <a:t>1, 3</a:t>
            </a:r>
            <a:r>
              <a:rPr lang="en-US" sz="2600" dirty="0">
                <a:latin typeface="Arial" panose="020B0604020202020204" pitchFamily="34" charset="0"/>
                <a:ea typeface="Calibri" panose="020F0502020204030204" pitchFamily="34" charset="0"/>
                <a:cs typeface="Times New Roman" panose="02020603050405020304" pitchFamily="18" charset="0"/>
              </a:rPr>
              <a:t>*</a:t>
            </a:r>
            <a:endParaRPr lang="en-US" sz="26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en-US" sz="2000" baseline="30000" dirty="0">
                <a:latin typeface="Arial" panose="020B0604020202020204" pitchFamily="34" charset="0"/>
                <a:ea typeface="Calibri" panose="020F0502020204030204" pitchFamily="34" charset="0"/>
                <a:cs typeface="Times New Roman" panose="02020603050405020304" pitchFamily="18" charset="0"/>
              </a:rPr>
              <a:t>1 </a:t>
            </a:r>
            <a:r>
              <a:rPr lang="en-US" sz="2000" dirty="0">
                <a:latin typeface="Arial" panose="020B0604020202020204" pitchFamily="34" charset="0"/>
                <a:ea typeface="Calibri" panose="020F0502020204030204" pitchFamily="34" charset="0"/>
                <a:cs typeface="Times New Roman" panose="02020603050405020304" pitchFamily="18" charset="0"/>
              </a:rPr>
              <a:t>Institute for Bioscience and Biotechnology Research, University of Maryland, 9600 </a:t>
            </a:r>
            <a:r>
              <a:rPr lang="en-US" sz="2000" dirty="0" err="1">
                <a:latin typeface="Arial" panose="020B0604020202020204" pitchFamily="34" charset="0"/>
                <a:ea typeface="Calibri" panose="020F0502020204030204" pitchFamily="34" charset="0"/>
                <a:cs typeface="Times New Roman" panose="02020603050405020304" pitchFamily="18" charset="0"/>
              </a:rPr>
              <a:t>Gudelsky</a:t>
            </a:r>
            <a:r>
              <a:rPr lang="en-US" sz="2000" dirty="0">
                <a:latin typeface="Arial" panose="020B0604020202020204" pitchFamily="34" charset="0"/>
                <a:ea typeface="Calibri" panose="020F0502020204030204" pitchFamily="34" charset="0"/>
                <a:cs typeface="Times New Roman" panose="02020603050405020304" pitchFamily="18" charset="0"/>
              </a:rPr>
              <a:t> Drive, Rockville, MD 20850,</a:t>
            </a:r>
            <a:r>
              <a:rPr lang="en-US" sz="2000" baseline="30000" dirty="0">
                <a:latin typeface="Arial" panose="020B0604020202020204" pitchFamily="34" charset="0"/>
                <a:ea typeface="Calibri" panose="020F0502020204030204" pitchFamily="34" charset="0"/>
                <a:cs typeface="Times New Roman" panose="02020603050405020304" pitchFamily="18" charset="0"/>
              </a:rPr>
              <a:t> 2 </a:t>
            </a:r>
            <a:r>
              <a:rPr lang="en-US" sz="2000" dirty="0">
                <a:latin typeface="Arial" panose="020B0604020202020204" pitchFamily="34" charset="0"/>
                <a:ea typeface="Calibri" panose="020F0502020204030204" pitchFamily="34" charset="0"/>
                <a:cs typeface="Times New Roman" panose="02020603050405020304" pitchFamily="18" charset="0"/>
              </a:rPr>
              <a:t>Computational Biology, Bioinformatics and Genomics, Biological Sciences Graduate Program, University of Maryland, College Park, MD 20742, USA,</a:t>
            </a:r>
            <a:r>
              <a:rPr lang="en-US" sz="2000" baseline="30000" dirty="0">
                <a:latin typeface="Arial" panose="020B0604020202020204" pitchFamily="34" charset="0"/>
                <a:ea typeface="Calibri" panose="020F0502020204030204" pitchFamily="34" charset="0"/>
                <a:cs typeface="Times New Roman" panose="02020603050405020304" pitchFamily="18" charset="0"/>
              </a:rPr>
              <a:t> 3 </a:t>
            </a:r>
            <a:r>
              <a:rPr lang="en-US" sz="2000" dirty="0">
                <a:latin typeface="Arial" panose="020B0604020202020204" pitchFamily="34" charset="0"/>
                <a:ea typeface="Calibri" panose="020F0502020204030204" pitchFamily="34" charset="0"/>
                <a:cs typeface="Times New Roman" panose="02020603050405020304" pitchFamily="18" charset="0"/>
              </a:rPr>
              <a:t>Department of Cell Biology and Molecular Genetics, University of Maryland, College Park, MD 20742</a:t>
            </a:r>
            <a:r>
              <a:rPr lang="en-US" sz="2000" dirty="0">
                <a:latin typeface="Arial" panose="020B0604020202020204" pitchFamily="34" charset="0"/>
                <a:ea typeface="Calibri" panose="020F0502020204030204" pitchFamily="34" charset="0"/>
                <a:cs typeface="Times New Roman" panose="02020603050405020304" pitchFamily="18" charset="0"/>
              </a:rPr>
              <a:t>.</a:t>
            </a:r>
          </a:p>
          <a:p>
            <a:pPr algn="ctr">
              <a:lnSpc>
                <a:spcPct val="107000"/>
              </a:lnSpc>
            </a:pPr>
            <a:r>
              <a:rPr lang="en-US" sz="2000" dirty="0">
                <a:latin typeface="Arial" panose="020B0604020202020204" pitchFamily="34" charset="0"/>
                <a:ea typeface="Calibri" panose="020F0502020204030204" pitchFamily="34" charset="0"/>
                <a:cs typeface="Times New Roman" panose="02020603050405020304" pitchFamily="18" charset="0"/>
              </a:rPr>
              <a:t> </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8247" y="4913479"/>
            <a:ext cx="1773033" cy="1766723"/>
          </a:xfrm>
          <a:prstGeom prst="rect">
            <a:avLst/>
          </a:prstGeom>
        </p:spPr>
      </p:pic>
      <p:pic>
        <p:nvPicPr>
          <p:cNvPr id="8" name="Picture 7"/>
          <p:cNvPicPr>
            <a:picLocks noChangeAspect="1"/>
          </p:cNvPicPr>
          <p:nvPr/>
        </p:nvPicPr>
        <p:blipFill>
          <a:blip r:embed="rId4"/>
          <a:stretch>
            <a:fillRect/>
          </a:stretch>
        </p:blipFill>
        <p:spPr>
          <a:xfrm>
            <a:off x="6261102" y="5225338"/>
            <a:ext cx="4962525" cy="1143000"/>
          </a:xfrm>
          <a:prstGeom prst="rect">
            <a:avLst/>
          </a:prstGeom>
        </p:spPr>
      </p:pic>
    </p:spTree>
    <p:extLst>
      <p:ext uri="{BB962C8B-B14F-4D97-AF65-F5344CB8AC3E}">
        <p14:creationId xmlns:p14="http://schemas.microsoft.com/office/powerpoint/2010/main" val="805729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US" altLang="en-US" sz="4000" dirty="0"/>
              <a:t>CAGI slide pack guidelines</a:t>
            </a:r>
            <a:br>
              <a:rPr lang="en-US" altLang="en-US" sz="4000" dirty="0"/>
            </a:br>
            <a:r>
              <a:rPr lang="en-US" altLang="en-US" sz="1800" dirty="0"/>
              <a:t>I agree to my slides being used according to the following terms: </a:t>
            </a:r>
            <a:r>
              <a:rPr lang="en-US" altLang="en-US" sz="1800" i="1" dirty="0" smtClean="0"/>
              <a:t>______</a:t>
            </a:r>
            <a:r>
              <a:rPr lang="en-US" altLang="en-US" sz="1800" b="1" i="1" dirty="0" smtClean="0"/>
              <a:t>Kunal Kundu</a:t>
            </a:r>
            <a:r>
              <a:rPr lang="en-US" altLang="en-US" sz="1800" i="1" dirty="0" smtClean="0"/>
              <a:t>_______</a:t>
            </a:r>
            <a:endParaRPr lang="en-US" altLang="en-US" sz="1800" i="1" dirty="0"/>
          </a:p>
        </p:txBody>
      </p:sp>
      <p:sp>
        <p:nvSpPr>
          <p:cNvPr id="8197" name="Rectangle 5"/>
          <p:cNvSpPr>
            <a:spLocks noGrp="1" noChangeArrowheads="1"/>
          </p:cNvSpPr>
          <p:nvPr>
            <p:ph type="body" idx="1"/>
          </p:nvPr>
        </p:nvSpPr>
        <p:spPr>
          <a:xfrm>
            <a:off x="838200" y="1825624"/>
            <a:ext cx="10515600" cy="4587875"/>
          </a:xfrm>
        </p:spPr>
        <p:txBody>
          <a:bodyPr>
            <a:normAutofit lnSpcReduction="10000"/>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r>
              <a:rPr lang="en-US" altLang="en-US" sz="1400" dirty="0" smtClean="0"/>
              <a:t>.</a:t>
            </a: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a:t>
            </a:r>
            <a:r>
              <a:rPr lang="en-US" altLang="en-US" sz="1400" dirty="0"/>
              <a:t>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a:t>
            </a:r>
            <a:r>
              <a:rPr lang="en-US" altLang="en-US" sz="1400" dirty="0"/>
              <a:t>If the presentation venue permits pervasive tweeting, you may not include these slides in your </a:t>
            </a:r>
            <a:r>
              <a:rPr lang="en-US" altLang="en-US" sz="1400" dirty="0" smtClean="0"/>
              <a:t>talk</a:t>
            </a: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11133931" y="424653"/>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9908929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p:cNvSpPr txBox="1"/>
          <p:nvPr/>
        </p:nvSpPr>
        <p:spPr>
          <a:xfrm>
            <a:off x="0" y="52006"/>
            <a:ext cx="12192000" cy="707886"/>
          </a:xfrm>
          <a:prstGeom prst="rect">
            <a:avLst/>
          </a:prstGeom>
          <a:solidFill>
            <a:schemeClr val="bg2"/>
          </a:solidFill>
        </p:spPr>
        <p:txBody>
          <a:bodyPr wrap="square" rtlCol="0">
            <a:spAutoFit/>
          </a:bodyPr>
          <a:lstStyle/>
          <a:p>
            <a:r>
              <a:rPr lang="en-US" sz="4000" b="1" dirty="0"/>
              <a:t>Building the Gene List</a:t>
            </a:r>
            <a:endParaRPr lang="en-US" sz="4000" b="1" dirty="0"/>
          </a:p>
        </p:txBody>
      </p:sp>
      <p:sp>
        <p:nvSpPr>
          <p:cNvPr id="25" name="Rectangle 24"/>
          <p:cNvSpPr/>
          <p:nvPr/>
        </p:nvSpPr>
        <p:spPr>
          <a:xfrm>
            <a:off x="6145720" y="6037736"/>
            <a:ext cx="2467069" cy="284089"/>
          </a:xfrm>
          <a:prstGeom prst="rect">
            <a:avLst/>
          </a:prstGeom>
          <a:solidFill>
            <a:schemeClr val="bg1">
              <a:lumMod val="75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Rectangle 1"/>
          <p:cNvSpPr/>
          <p:nvPr/>
        </p:nvSpPr>
        <p:spPr>
          <a:xfrm>
            <a:off x="7924800" y="4656374"/>
            <a:ext cx="687988" cy="283926"/>
          </a:xfrm>
          <a:prstGeom prst="rect">
            <a:avLst/>
          </a:prstGeom>
          <a:solidFill>
            <a:schemeClr val="bg1">
              <a:lumMod val="75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Rectangle 25"/>
          <p:cNvSpPr/>
          <p:nvPr/>
        </p:nvSpPr>
        <p:spPr>
          <a:xfrm>
            <a:off x="6731551" y="1502435"/>
            <a:ext cx="1881236" cy="283926"/>
          </a:xfrm>
          <a:prstGeom prst="rect">
            <a:avLst/>
          </a:prstGeom>
          <a:solidFill>
            <a:schemeClr val="bg1">
              <a:lumMod val="65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 name="Oval 3"/>
          <p:cNvSpPr/>
          <p:nvPr/>
        </p:nvSpPr>
        <p:spPr>
          <a:xfrm>
            <a:off x="2732923" y="2421772"/>
            <a:ext cx="1811158" cy="1808180"/>
          </a:xfrm>
          <a:prstGeom prst="ellipse">
            <a:avLst/>
          </a:prstGeom>
          <a:solidFill>
            <a:schemeClr val="tx2">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 name="Oval 4"/>
          <p:cNvSpPr/>
          <p:nvPr/>
        </p:nvSpPr>
        <p:spPr>
          <a:xfrm>
            <a:off x="1909620" y="2352625"/>
            <a:ext cx="2294444" cy="2227551"/>
          </a:xfrm>
          <a:prstGeom prst="ellipse">
            <a:avLst/>
          </a:prstGeom>
          <a:solidFill>
            <a:schemeClr val="accent2">
              <a:lumMod val="40000"/>
              <a:lumOff val="60000"/>
              <a:alpha val="53000"/>
            </a:schemeClr>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6" name="TextBox 5"/>
          <p:cNvSpPr txBox="1"/>
          <p:nvPr/>
        </p:nvSpPr>
        <p:spPr>
          <a:xfrm>
            <a:off x="3244994" y="3235569"/>
            <a:ext cx="501176" cy="461665"/>
          </a:xfrm>
          <a:prstGeom prst="rect">
            <a:avLst/>
          </a:prstGeom>
          <a:noFill/>
        </p:spPr>
        <p:txBody>
          <a:bodyPr wrap="square" rtlCol="0">
            <a:spAutoFit/>
          </a:bodyPr>
          <a:lstStyle/>
          <a:p>
            <a:r>
              <a:rPr lang="en-US" sz="2400" dirty="0"/>
              <a:t>64</a:t>
            </a:r>
            <a:endParaRPr lang="en-US" sz="2400" dirty="0"/>
          </a:p>
        </p:txBody>
      </p:sp>
      <p:sp>
        <p:nvSpPr>
          <p:cNvPr id="8" name="TextBox 7"/>
          <p:cNvSpPr txBox="1"/>
          <p:nvPr/>
        </p:nvSpPr>
        <p:spPr>
          <a:xfrm>
            <a:off x="4130100" y="2840724"/>
            <a:ext cx="324981" cy="461665"/>
          </a:xfrm>
          <a:prstGeom prst="rect">
            <a:avLst/>
          </a:prstGeom>
          <a:noFill/>
        </p:spPr>
        <p:txBody>
          <a:bodyPr wrap="square" rtlCol="0">
            <a:spAutoFit/>
          </a:bodyPr>
          <a:lstStyle/>
          <a:p>
            <a:r>
              <a:rPr lang="en-US" sz="2400" dirty="0"/>
              <a:t>5</a:t>
            </a:r>
            <a:endParaRPr lang="en-US" sz="2400" dirty="0"/>
          </a:p>
        </p:txBody>
      </p:sp>
      <p:sp>
        <p:nvSpPr>
          <p:cNvPr id="9" name="TextBox 8"/>
          <p:cNvSpPr txBox="1"/>
          <p:nvPr/>
        </p:nvSpPr>
        <p:spPr>
          <a:xfrm>
            <a:off x="3807718" y="2156367"/>
            <a:ext cx="1559666" cy="461665"/>
          </a:xfrm>
          <a:prstGeom prst="rect">
            <a:avLst/>
          </a:prstGeom>
          <a:noFill/>
        </p:spPr>
        <p:txBody>
          <a:bodyPr wrap="square" rtlCol="0">
            <a:spAutoFit/>
          </a:bodyPr>
          <a:lstStyle/>
          <a:p>
            <a:r>
              <a:rPr lang="en-US" sz="2400" b="1" dirty="0">
                <a:solidFill>
                  <a:schemeClr val="tx2">
                    <a:lumMod val="75000"/>
                  </a:schemeClr>
                </a:solidFill>
              </a:rPr>
              <a:t>Capture v2</a:t>
            </a:r>
            <a:endParaRPr lang="en-US" sz="2400" b="1" dirty="0">
              <a:solidFill>
                <a:schemeClr val="tx2">
                  <a:lumMod val="75000"/>
                </a:schemeClr>
              </a:solidFill>
            </a:endParaRPr>
          </a:p>
        </p:txBody>
      </p:sp>
      <p:sp>
        <p:nvSpPr>
          <p:cNvPr id="10" name="TextBox 9"/>
          <p:cNvSpPr txBox="1"/>
          <p:nvPr/>
        </p:nvSpPr>
        <p:spPr>
          <a:xfrm>
            <a:off x="881435" y="2156364"/>
            <a:ext cx="1744980" cy="461665"/>
          </a:xfrm>
          <a:prstGeom prst="rect">
            <a:avLst/>
          </a:prstGeom>
          <a:noFill/>
        </p:spPr>
        <p:txBody>
          <a:bodyPr wrap="square" rtlCol="0">
            <a:spAutoFit/>
          </a:bodyPr>
          <a:lstStyle/>
          <a:p>
            <a:r>
              <a:rPr lang="en-US" sz="2400" b="1" dirty="0">
                <a:solidFill>
                  <a:schemeClr val="tx2">
                    <a:lumMod val="75000"/>
                  </a:schemeClr>
                </a:solidFill>
              </a:rPr>
              <a:t>Capture v1b</a:t>
            </a:r>
            <a:endParaRPr lang="en-US" sz="2400" b="1" dirty="0">
              <a:solidFill>
                <a:schemeClr val="tx2">
                  <a:lumMod val="75000"/>
                </a:schemeClr>
              </a:solidFill>
            </a:endParaRPr>
          </a:p>
        </p:txBody>
      </p:sp>
      <p:sp>
        <p:nvSpPr>
          <p:cNvPr id="12" name="TextBox 11"/>
          <p:cNvSpPr txBox="1"/>
          <p:nvPr/>
        </p:nvSpPr>
        <p:spPr>
          <a:xfrm>
            <a:off x="884533" y="3376573"/>
            <a:ext cx="1255326" cy="923330"/>
          </a:xfrm>
          <a:prstGeom prst="rect">
            <a:avLst/>
          </a:prstGeom>
          <a:noFill/>
        </p:spPr>
        <p:txBody>
          <a:bodyPr wrap="square" rtlCol="0">
            <a:spAutoFit/>
          </a:bodyPr>
          <a:lstStyle/>
          <a:p>
            <a:r>
              <a:rPr lang="en-US" i="1" dirty="0">
                <a:solidFill>
                  <a:srgbClr val="C00000"/>
                </a:solidFill>
              </a:rPr>
              <a:t>Primary </a:t>
            </a:r>
          </a:p>
          <a:p>
            <a:r>
              <a:rPr lang="en-US" i="1" dirty="0">
                <a:solidFill>
                  <a:srgbClr val="C00000"/>
                </a:solidFill>
              </a:rPr>
              <a:t>Ciliary </a:t>
            </a:r>
          </a:p>
          <a:p>
            <a:r>
              <a:rPr lang="en-US" i="1" dirty="0">
                <a:solidFill>
                  <a:srgbClr val="C00000"/>
                </a:solidFill>
              </a:rPr>
              <a:t>Dyskinesia</a:t>
            </a:r>
            <a:endParaRPr lang="en-US" i="1" dirty="0">
              <a:solidFill>
                <a:srgbClr val="C00000"/>
              </a:solidFill>
            </a:endParaRPr>
          </a:p>
        </p:txBody>
      </p:sp>
      <p:sp>
        <p:nvSpPr>
          <p:cNvPr id="13" name="TextBox 12"/>
          <p:cNvSpPr txBox="1"/>
          <p:nvPr/>
        </p:nvSpPr>
        <p:spPr>
          <a:xfrm>
            <a:off x="2207401" y="2840725"/>
            <a:ext cx="348474" cy="461665"/>
          </a:xfrm>
          <a:prstGeom prst="rect">
            <a:avLst/>
          </a:prstGeom>
          <a:noFill/>
        </p:spPr>
        <p:txBody>
          <a:bodyPr wrap="square" rtlCol="0">
            <a:spAutoFit/>
          </a:bodyPr>
          <a:lstStyle/>
          <a:p>
            <a:r>
              <a:rPr lang="en-US" sz="2400" dirty="0"/>
              <a:t>2</a:t>
            </a:r>
          </a:p>
        </p:txBody>
      </p:sp>
      <p:sp>
        <p:nvSpPr>
          <p:cNvPr id="11" name="Oval 10"/>
          <p:cNvSpPr/>
          <p:nvPr/>
        </p:nvSpPr>
        <p:spPr>
          <a:xfrm>
            <a:off x="2036620" y="3633732"/>
            <a:ext cx="725080" cy="570820"/>
          </a:xfrm>
          <a:prstGeom prst="ellipse">
            <a:avLst/>
          </a:prstGeom>
          <a:gradFill>
            <a:gsLst>
              <a:gs pos="0">
                <a:schemeClr val="accent2">
                  <a:alpha val="19000"/>
                </a:schemeClr>
              </a:gs>
              <a:gs pos="0">
                <a:schemeClr val="accent4">
                  <a:lumMod val="60000"/>
                  <a:lumOff val="40000"/>
                  <a:alpha val="91000"/>
                </a:schemeClr>
              </a:gs>
            </a:gsLst>
            <a:lin ang="5400000" scaled="0"/>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dirty="0"/>
              <a:t>17</a:t>
            </a:r>
            <a:endParaRPr lang="en-US" sz="2400" dirty="0"/>
          </a:p>
        </p:txBody>
      </p:sp>
      <p:cxnSp>
        <p:nvCxnSpPr>
          <p:cNvPr id="18" name="Straight Arrow Connector 17"/>
          <p:cNvCxnSpPr/>
          <p:nvPr/>
        </p:nvCxnSpPr>
        <p:spPr>
          <a:xfrm>
            <a:off x="1732941" y="3697234"/>
            <a:ext cx="353361" cy="8736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2" name="Picture 21"/>
          <p:cNvPicPr>
            <a:picLocks noChangeAspect="1"/>
          </p:cNvPicPr>
          <p:nvPr/>
        </p:nvPicPr>
        <p:blipFill>
          <a:blip r:embed="rId2"/>
          <a:stretch>
            <a:fillRect/>
          </a:stretch>
        </p:blipFill>
        <p:spPr>
          <a:xfrm>
            <a:off x="6528918" y="929436"/>
            <a:ext cx="2682214" cy="310337"/>
          </a:xfrm>
          <a:prstGeom prst="rect">
            <a:avLst/>
          </a:prstGeom>
        </p:spPr>
      </p:pic>
      <p:pic>
        <p:nvPicPr>
          <p:cNvPr id="24" name="Picture 23"/>
          <p:cNvPicPr>
            <a:picLocks noChangeAspect="1"/>
          </p:cNvPicPr>
          <p:nvPr/>
        </p:nvPicPr>
        <p:blipFill>
          <a:blip r:embed="rId3"/>
          <a:stretch>
            <a:fillRect/>
          </a:stretch>
        </p:blipFill>
        <p:spPr>
          <a:xfrm>
            <a:off x="6936617" y="501294"/>
            <a:ext cx="1753476" cy="425069"/>
          </a:xfrm>
          <a:prstGeom prst="rect">
            <a:avLst/>
          </a:prstGeom>
        </p:spPr>
      </p:pic>
      <p:pic>
        <p:nvPicPr>
          <p:cNvPr id="27" name="Picture 26"/>
          <p:cNvPicPr>
            <a:picLocks noChangeAspect="1"/>
          </p:cNvPicPr>
          <p:nvPr/>
        </p:nvPicPr>
        <p:blipFill>
          <a:blip r:embed="rId4"/>
          <a:stretch>
            <a:fillRect/>
          </a:stretch>
        </p:blipFill>
        <p:spPr>
          <a:xfrm>
            <a:off x="9381747" y="603564"/>
            <a:ext cx="2420835" cy="636209"/>
          </a:xfrm>
          <a:prstGeom prst="rect">
            <a:avLst/>
          </a:prstGeom>
        </p:spPr>
      </p:pic>
      <p:graphicFrame>
        <p:nvGraphicFramePr>
          <p:cNvPr id="37" name="Chart 36"/>
          <p:cNvGraphicFramePr>
            <a:graphicFrameLocks/>
          </p:cNvGraphicFramePr>
          <p:nvPr>
            <p:extLst>
              <p:ext uri="{D42A27DB-BD31-4B8C-83A1-F6EECF244321}">
                <p14:modId xmlns:p14="http://schemas.microsoft.com/office/powerpoint/2010/main" val="117848663"/>
              </p:ext>
            </p:extLst>
          </p:nvPr>
        </p:nvGraphicFramePr>
        <p:xfrm>
          <a:off x="6049854" y="1330365"/>
          <a:ext cx="5237270" cy="5158305"/>
        </p:xfrm>
        <a:graphic>
          <a:graphicData uri="http://schemas.openxmlformats.org/drawingml/2006/chart">
            <c:chart xmlns:c="http://schemas.openxmlformats.org/drawingml/2006/chart" xmlns:r="http://schemas.openxmlformats.org/officeDocument/2006/relationships" r:id="rId5"/>
          </a:graphicData>
        </a:graphic>
      </p:graphicFrame>
      <p:cxnSp>
        <p:nvCxnSpPr>
          <p:cNvPr id="43" name="Straight Arrow Connector 42"/>
          <p:cNvCxnSpPr/>
          <p:nvPr/>
        </p:nvCxnSpPr>
        <p:spPr>
          <a:xfrm>
            <a:off x="5926264" y="6179698"/>
            <a:ext cx="247185" cy="0"/>
          </a:xfrm>
          <a:prstGeom prst="straightConnector1">
            <a:avLst/>
          </a:prstGeom>
          <a:ln w="25400">
            <a:solidFill>
              <a:srgbClr val="FF0000"/>
            </a:solidFill>
            <a:tailEnd type="triangle"/>
          </a:ln>
          <a:effectLst>
            <a:glow rad="63500">
              <a:schemeClr val="accent2">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9381747" y="6309836"/>
            <a:ext cx="1136421" cy="400110"/>
          </a:xfrm>
          <a:prstGeom prst="rect">
            <a:avLst/>
          </a:prstGeom>
          <a:noFill/>
        </p:spPr>
        <p:txBody>
          <a:bodyPr wrap="square" rtlCol="0">
            <a:spAutoFit/>
          </a:bodyPr>
          <a:lstStyle/>
          <a:p>
            <a:r>
              <a:rPr lang="en-US" sz="2000" dirty="0"/>
              <a:t># </a:t>
            </a:r>
            <a:r>
              <a:rPr lang="en-US" sz="2000" i="1" dirty="0"/>
              <a:t>Genes</a:t>
            </a:r>
            <a:endParaRPr lang="en-US" sz="2000" i="1" dirty="0"/>
          </a:p>
        </p:txBody>
      </p:sp>
      <p:sp>
        <p:nvSpPr>
          <p:cNvPr id="55" name="Rectangle 54"/>
          <p:cNvSpPr/>
          <p:nvPr/>
        </p:nvSpPr>
        <p:spPr>
          <a:xfrm>
            <a:off x="-63070" y="5716949"/>
            <a:ext cx="2444708" cy="369332"/>
          </a:xfrm>
          <a:prstGeom prst="rect">
            <a:avLst/>
          </a:prstGeom>
        </p:spPr>
        <p:txBody>
          <a:bodyPr wrap="none">
            <a:spAutoFit/>
          </a:bodyPr>
          <a:lstStyle/>
          <a:p>
            <a:r>
              <a:rPr lang="en-US" dirty="0"/>
              <a:t>https://ghr.nlm.nih.gov/</a:t>
            </a:r>
            <a:endParaRPr lang="en-US" dirty="0"/>
          </a:p>
        </p:txBody>
      </p:sp>
      <p:sp>
        <p:nvSpPr>
          <p:cNvPr id="56" name="Rectangle 55"/>
          <p:cNvSpPr/>
          <p:nvPr/>
        </p:nvSpPr>
        <p:spPr>
          <a:xfrm>
            <a:off x="-63070" y="5987020"/>
            <a:ext cx="4815934" cy="369332"/>
          </a:xfrm>
          <a:prstGeom prst="rect">
            <a:avLst/>
          </a:prstGeom>
        </p:spPr>
        <p:txBody>
          <a:bodyPr wrap="none">
            <a:spAutoFit/>
          </a:bodyPr>
          <a:lstStyle/>
          <a:p>
            <a:r>
              <a:rPr lang="en-US" dirty="0"/>
              <a:t>http://www.hopkinsmedicine.org/dnadiagnostic/</a:t>
            </a:r>
            <a:endParaRPr lang="en-US" dirty="0"/>
          </a:p>
        </p:txBody>
      </p:sp>
      <p:sp>
        <p:nvSpPr>
          <p:cNvPr id="3" name="Slide Number Placeholder 2"/>
          <p:cNvSpPr>
            <a:spLocks noGrp="1"/>
          </p:cNvSpPr>
          <p:nvPr>
            <p:ph type="sldNum" sz="quarter" idx="12"/>
          </p:nvPr>
        </p:nvSpPr>
        <p:spPr/>
        <p:txBody>
          <a:bodyPr/>
          <a:lstStyle/>
          <a:p>
            <a:fld id="{50E2D04B-D854-4092-B46C-4313D4D64565}" type="slidenum">
              <a:rPr lang="en-US" smtClean="0"/>
              <a:t>3</a:t>
            </a:fld>
            <a:endParaRPr lang="en-US"/>
          </a:p>
        </p:txBody>
      </p:sp>
      <p:sp>
        <p:nvSpPr>
          <p:cNvPr id="29" name="Text Box 6"/>
          <p:cNvSpPr txBox="1">
            <a:spLocks noChangeArrowheads="1"/>
          </p:cNvSpPr>
          <p:nvPr/>
        </p:nvSpPr>
        <p:spPr bwMode="auto">
          <a:xfrm>
            <a:off x="23930" y="6479656"/>
            <a:ext cx="22736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31" name="Text Box 8"/>
          <p:cNvSpPr txBox="1">
            <a:spLocks noChangeArrowheads="1"/>
          </p:cNvSpPr>
          <p:nvPr/>
        </p:nvSpPr>
        <p:spPr bwMode="auto">
          <a:xfrm>
            <a:off x="7078720" y="6479656"/>
            <a:ext cx="136531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Kunal Kundu</a:t>
            </a:r>
            <a:endParaRPr lang="en-US" altLang="en-US" dirty="0"/>
          </a:p>
        </p:txBody>
      </p:sp>
      <p:sp>
        <p:nvSpPr>
          <p:cNvPr id="33" name="Text Box 9"/>
          <p:cNvSpPr txBox="1">
            <a:spLocks noChangeArrowheads="1"/>
          </p:cNvSpPr>
          <p:nvPr/>
        </p:nvSpPr>
        <p:spPr bwMode="auto">
          <a:xfrm>
            <a:off x="2970330" y="6479656"/>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639780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down)">
                                      <p:cBhvr>
                                        <p:cTn id="29" dur="500"/>
                                        <p:tgtEl>
                                          <p:spTgt spid="26"/>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00"/>
                                        <p:tgtEl>
                                          <p:spTgt spid="2"/>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down)">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 grpId="0" animBg="1"/>
      <p:bldP spid="26" grpId="0" animBg="1"/>
      <p:bldP spid="12" grpId="0"/>
      <p:bldGraphic spid="37" grpId="0">
        <p:bldAsOne/>
      </p:bldGraphic>
      <p:bldP spid="4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52006"/>
            <a:ext cx="12192000" cy="707886"/>
          </a:xfrm>
          <a:prstGeom prst="rect">
            <a:avLst/>
          </a:prstGeom>
          <a:solidFill>
            <a:schemeClr val="bg2"/>
          </a:solidFill>
        </p:spPr>
        <p:txBody>
          <a:bodyPr wrap="square" rtlCol="0">
            <a:spAutoFit/>
          </a:bodyPr>
          <a:lstStyle/>
          <a:p>
            <a:r>
              <a:rPr lang="en-US" sz="4000" b="1" dirty="0"/>
              <a:t>Variant Annotation</a:t>
            </a:r>
            <a:endParaRPr lang="en-US" sz="4000" b="1" dirty="0"/>
          </a:p>
        </p:txBody>
      </p:sp>
      <p:pic>
        <p:nvPicPr>
          <p:cNvPr id="6" name="Picture 5"/>
          <p:cNvPicPr>
            <a:picLocks noChangeAspect="1"/>
          </p:cNvPicPr>
          <p:nvPr/>
        </p:nvPicPr>
        <p:blipFill>
          <a:blip r:embed="rId2"/>
          <a:stretch>
            <a:fillRect/>
          </a:stretch>
        </p:blipFill>
        <p:spPr>
          <a:xfrm>
            <a:off x="365892" y="2737533"/>
            <a:ext cx="4505325" cy="676275"/>
          </a:xfrm>
          <a:prstGeom prst="rect">
            <a:avLst/>
          </a:prstGeom>
        </p:spPr>
      </p:pic>
      <p:sp>
        <p:nvSpPr>
          <p:cNvPr id="7" name="TextBox 6"/>
          <p:cNvSpPr txBox="1"/>
          <p:nvPr/>
        </p:nvSpPr>
        <p:spPr>
          <a:xfrm>
            <a:off x="6618516" y="1233716"/>
            <a:ext cx="5359121" cy="4524315"/>
          </a:xfrm>
          <a:prstGeom prst="rect">
            <a:avLst/>
          </a:prstGeom>
          <a:solidFill>
            <a:schemeClr val="accent4">
              <a:lumMod val="20000"/>
              <a:lumOff val="80000"/>
            </a:schemeClr>
          </a:solidFill>
        </p:spPr>
        <p:txBody>
          <a:bodyPr wrap="square" rtlCol="0">
            <a:spAutoFit/>
          </a:bodyPr>
          <a:lstStyle/>
          <a:p>
            <a:r>
              <a:rPr lang="en-US" sz="2400" dirty="0"/>
              <a:t>Minor Allele Frequency – 1000 Genomes, </a:t>
            </a:r>
            <a:r>
              <a:rPr lang="en-US" sz="2400" dirty="0" err="1"/>
              <a:t>ExAC</a:t>
            </a:r>
            <a:r>
              <a:rPr lang="en-US" sz="2400" dirty="0"/>
              <a:t> and ESP.</a:t>
            </a:r>
          </a:p>
          <a:p>
            <a:endParaRPr lang="en-US" sz="2400" dirty="0"/>
          </a:p>
          <a:p>
            <a:r>
              <a:rPr lang="en-US" sz="2400" dirty="0"/>
              <a:t>Gene Name, Transcript Id, Exon/Intron/UTR.</a:t>
            </a:r>
          </a:p>
          <a:p>
            <a:endParaRPr lang="en-US" sz="2400" dirty="0"/>
          </a:p>
          <a:p>
            <a:r>
              <a:rPr lang="en-US" sz="2400" dirty="0"/>
              <a:t>Mutation type, Splice altering variants.</a:t>
            </a:r>
          </a:p>
          <a:p>
            <a:endParaRPr lang="en-US" sz="2400" dirty="0"/>
          </a:p>
          <a:p>
            <a:r>
              <a:rPr lang="en-US" sz="2400" dirty="0"/>
              <a:t>Predictions from SNPs3D, PolyPhen2, SIFT, CADD and </a:t>
            </a:r>
            <a:r>
              <a:rPr lang="en-US" sz="2400" dirty="0" err="1"/>
              <a:t>dbscSNVs</a:t>
            </a:r>
            <a:r>
              <a:rPr lang="en-US" sz="2400" dirty="0"/>
              <a:t>.</a:t>
            </a:r>
          </a:p>
          <a:p>
            <a:endParaRPr lang="en-US" sz="2400" dirty="0"/>
          </a:p>
          <a:p>
            <a:r>
              <a:rPr lang="en-US" sz="2400" dirty="0"/>
              <a:t>Clinical Phenotypes – ClinVar and OMIM</a:t>
            </a:r>
          </a:p>
        </p:txBody>
      </p:sp>
      <p:cxnSp>
        <p:nvCxnSpPr>
          <p:cNvPr id="9" name="Straight Connector 8"/>
          <p:cNvCxnSpPr/>
          <p:nvPr/>
        </p:nvCxnSpPr>
        <p:spPr>
          <a:xfrm flipV="1">
            <a:off x="4871217" y="1233717"/>
            <a:ext cx="1747299" cy="1503816"/>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871217" y="3413808"/>
            <a:ext cx="1747299" cy="2344223"/>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sp>
        <p:nvSpPr>
          <p:cNvPr id="12" name="Snip Single Corner Rectangle 11"/>
          <p:cNvSpPr/>
          <p:nvPr/>
        </p:nvSpPr>
        <p:spPr>
          <a:xfrm>
            <a:off x="885371" y="916214"/>
            <a:ext cx="943429" cy="1088572"/>
          </a:xfrm>
          <a:prstGeom prst="snip1Rect">
            <a:avLst>
              <a:gd name="adj" fmla="val 39640"/>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SNVs.vcf</a:t>
            </a:r>
            <a:endParaRPr lang="en-US" sz="2000" b="1" dirty="0"/>
          </a:p>
        </p:txBody>
      </p:sp>
      <p:sp>
        <p:nvSpPr>
          <p:cNvPr id="13" name="Snip Single Corner Rectangle 12"/>
          <p:cNvSpPr/>
          <p:nvPr/>
        </p:nvSpPr>
        <p:spPr>
          <a:xfrm>
            <a:off x="2406579" y="911466"/>
            <a:ext cx="1018792" cy="1088572"/>
          </a:xfrm>
          <a:prstGeom prst="snip1Rect">
            <a:avLst>
              <a:gd name="adj" fmla="val 39640"/>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Indels.vcf</a:t>
            </a:r>
            <a:endParaRPr lang="en-US" sz="2000" b="1" dirty="0"/>
          </a:p>
        </p:txBody>
      </p:sp>
      <p:cxnSp>
        <p:nvCxnSpPr>
          <p:cNvPr id="15" name="Straight Arrow Connector 14"/>
          <p:cNvCxnSpPr/>
          <p:nvPr/>
        </p:nvCxnSpPr>
        <p:spPr>
          <a:xfrm>
            <a:off x="1335314" y="2149929"/>
            <a:ext cx="0" cy="486004"/>
          </a:xfrm>
          <a:prstGeom prst="straightConnector1">
            <a:avLst/>
          </a:prstGeom>
          <a:ln w="254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924629" y="2149929"/>
            <a:ext cx="0" cy="486004"/>
          </a:xfrm>
          <a:prstGeom prst="straightConnector1">
            <a:avLst/>
          </a:prstGeom>
          <a:ln w="25400">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17" name="Snip Single Corner Rectangle 16"/>
          <p:cNvSpPr/>
          <p:nvPr/>
        </p:nvSpPr>
        <p:spPr>
          <a:xfrm>
            <a:off x="1100994" y="4971820"/>
            <a:ext cx="943429" cy="1088572"/>
          </a:xfrm>
          <a:prstGeom prst="snip1Rect">
            <a:avLst>
              <a:gd name="adj" fmla="val 39640"/>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SNVs.vcf</a:t>
            </a:r>
            <a:endParaRPr lang="en-US" sz="2000" b="1" dirty="0">
              <a:solidFill>
                <a:schemeClr val="tx1"/>
              </a:solidFill>
            </a:endParaRPr>
          </a:p>
        </p:txBody>
      </p:sp>
      <p:sp>
        <p:nvSpPr>
          <p:cNvPr id="18" name="Snip Single Corner Rectangle 17"/>
          <p:cNvSpPr/>
          <p:nvPr/>
        </p:nvSpPr>
        <p:spPr>
          <a:xfrm>
            <a:off x="2535116" y="4971820"/>
            <a:ext cx="1018792" cy="1088572"/>
          </a:xfrm>
          <a:prstGeom prst="snip1Rect">
            <a:avLst>
              <a:gd name="adj" fmla="val 39640"/>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Indels.vcf</a:t>
            </a:r>
            <a:endParaRPr lang="en-US" sz="2000" b="1" dirty="0">
              <a:solidFill>
                <a:schemeClr val="tx1"/>
              </a:solidFill>
            </a:endParaRPr>
          </a:p>
        </p:txBody>
      </p:sp>
      <p:cxnSp>
        <p:nvCxnSpPr>
          <p:cNvPr id="19" name="Straight Arrow Connector 18"/>
          <p:cNvCxnSpPr/>
          <p:nvPr/>
        </p:nvCxnSpPr>
        <p:spPr>
          <a:xfrm>
            <a:off x="1335314" y="3753757"/>
            <a:ext cx="0" cy="878114"/>
          </a:xfrm>
          <a:prstGeom prst="straightConnector1">
            <a:avLst/>
          </a:prstGeom>
          <a:ln w="254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2939143" y="3802289"/>
            <a:ext cx="0" cy="878114"/>
          </a:xfrm>
          <a:prstGeom prst="straightConnector1">
            <a:avLst/>
          </a:prstGeom>
          <a:ln w="25400">
            <a:solidFill>
              <a:schemeClr val="tx1"/>
            </a:solidFill>
            <a:tailEnd type="stealth"/>
          </a:ln>
        </p:spPr>
        <p:style>
          <a:lnRef idx="1">
            <a:schemeClr val="accent1"/>
          </a:lnRef>
          <a:fillRef idx="0">
            <a:schemeClr val="accent1"/>
          </a:fillRef>
          <a:effectRef idx="0">
            <a:schemeClr val="accent1"/>
          </a:effectRef>
          <a:fontRef idx="minor">
            <a:schemeClr val="tx1"/>
          </a:fontRef>
        </p:style>
      </p:cxnSp>
      <p:pic>
        <p:nvPicPr>
          <p:cNvPr id="24" name="Picture 23"/>
          <p:cNvPicPr>
            <a:picLocks noChangeAspect="1"/>
          </p:cNvPicPr>
          <p:nvPr/>
        </p:nvPicPr>
        <p:blipFill>
          <a:blip r:embed="rId3"/>
          <a:stretch>
            <a:fillRect/>
          </a:stretch>
        </p:blipFill>
        <p:spPr>
          <a:xfrm>
            <a:off x="1696916" y="3802289"/>
            <a:ext cx="838200" cy="781050"/>
          </a:xfrm>
          <a:prstGeom prst="rect">
            <a:avLst/>
          </a:prstGeom>
        </p:spPr>
      </p:pic>
      <p:cxnSp>
        <p:nvCxnSpPr>
          <p:cNvPr id="26" name="Curved Connector 25"/>
          <p:cNvCxnSpPr>
            <a:stCxn id="24" idx="1"/>
          </p:cNvCxnSpPr>
          <p:nvPr/>
        </p:nvCxnSpPr>
        <p:spPr>
          <a:xfrm rot="10800000" flipV="1">
            <a:off x="1335314" y="4192813"/>
            <a:ext cx="361602" cy="439057"/>
          </a:xfrm>
          <a:prstGeom prst="curvedConnector2">
            <a:avLst/>
          </a:prstGeom>
          <a:ln w="25400">
            <a:solidFill>
              <a:schemeClr val="tx1"/>
            </a:solidFill>
            <a:tailEnd type="stealth"/>
          </a:ln>
        </p:spPr>
        <p:style>
          <a:lnRef idx="1">
            <a:schemeClr val="accent1"/>
          </a:lnRef>
          <a:fillRef idx="0">
            <a:schemeClr val="accent1"/>
          </a:fillRef>
          <a:effectRef idx="0">
            <a:schemeClr val="accent1"/>
          </a:effectRef>
          <a:fontRef idx="minor">
            <a:schemeClr val="tx1"/>
          </a:fontRef>
        </p:style>
      </p:cxnSp>
      <p:cxnSp>
        <p:nvCxnSpPr>
          <p:cNvPr id="28" name="Curved Connector 27"/>
          <p:cNvCxnSpPr/>
          <p:nvPr/>
        </p:nvCxnSpPr>
        <p:spPr>
          <a:xfrm>
            <a:off x="2502461" y="4226424"/>
            <a:ext cx="443661" cy="461659"/>
          </a:xfrm>
          <a:prstGeom prst="curved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018164" y="6060392"/>
            <a:ext cx="2668537" cy="461665"/>
          </a:xfrm>
          <a:prstGeom prst="rect">
            <a:avLst/>
          </a:prstGeom>
          <a:noFill/>
        </p:spPr>
        <p:txBody>
          <a:bodyPr wrap="square" rtlCol="0">
            <a:spAutoFit/>
          </a:bodyPr>
          <a:lstStyle/>
          <a:p>
            <a:r>
              <a:rPr lang="en-US" sz="2400" b="1" dirty="0"/>
              <a:t>Annotated VCF files</a:t>
            </a:r>
            <a:endParaRPr lang="en-US" sz="2400" b="1" dirty="0"/>
          </a:p>
        </p:txBody>
      </p:sp>
      <p:sp>
        <p:nvSpPr>
          <p:cNvPr id="32" name="Rectangle 31"/>
          <p:cNvSpPr/>
          <p:nvPr/>
        </p:nvSpPr>
        <p:spPr>
          <a:xfrm>
            <a:off x="8220656" y="5972692"/>
            <a:ext cx="3971344" cy="369332"/>
          </a:xfrm>
          <a:prstGeom prst="rect">
            <a:avLst/>
          </a:prstGeom>
        </p:spPr>
        <p:txBody>
          <a:bodyPr wrap="none">
            <a:spAutoFit/>
          </a:bodyPr>
          <a:lstStyle/>
          <a:p>
            <a:r>
              <a:rPr lang="en-US" dirty="0"/>
              <a:t>http://www.hgmd.cf.ac.uk/ac/index.php</a:t>
            </a:r>
            <a:endParaRPr lang="en-US" dirty="0"/>
          </a:p>
        </p:txBody>
      </p:sp>
      <p:sp>
        <p:nvSpPr>
          <p:cNvPr id="33" name="Rectangle 32"/>
          <p:cNvSpPr/>
          <p:nvPr/>
        </p:nvSpPr>
        <p:spPr>
          <a:xfrm>
            <a:off x="7001540" y="6171168"/>
            <a:ext cx="5190460" cy="369332"/>
          </a:xfrm>
          <a:prstGeom prst="rect">
            <a:avLst/>
          </a:prstGeom>
        </p:spPr>
        <p:txBody>
          <a:bodyPr wrap="none">
            <a:spAutoFit/>
          </a:bodyPr>
          <a:lstStyle/>
          <a:p>
            <a:r>
              <a:rPr lang="en-US" dirty="0"/>
              <a:t>http://compbio.berkeley.edu/proj/varant/Home.html</a:t>
            </a:r>
            <a:endParaRPr lang="en-US" dirty="0"/>
          </a:p>
        </p:txBody>
      </p:sp>
      <p:sp>
        <p:nvSpPr>
          <p:cNvPr id="2" name="Slide Number Placeholder 1"/>
          <p:cNvSpPr>
            <a:spLocks noGrp="1"/>
          </p:cNvSpPr>
          <p:nvPr>
            <p:ph type="sldNum" sz="quarter" idx="12"/>
          </p:nvPr>
        </p:nvSpPr>
        <p:spPr>
          <a:xfrm>
            <a:off x="8610600" y="6038852"/>
            <a:ext cx="2743200" cy="365125"/>
          </a:xfrm>
        </p:spPr>
        <p:txBody>
          <a:bodyPr/>
          <a:lstStyle/>
          <a:p>
            <a:fld id="{50E2D04B-D854-4092-B46C-4313D4D64565}" type="slidenum">
              <a:rPr lang="en-US" smtClean="0"/>
              <a:t>4</a:t>
            </a:fld>
            <a:endParaRPr lang="en-US"/>
          </a:p>
        </p:txBody>
      </p:sp>
      <p:sp>
        <p:nvSpPr>
          <p:cNvPr id="22" name="Text Box 6"/>
          <p:cNvSpPr txBox="1">
            <a:spLocks noChangeArrowheads="1"/>
          </p:cNvSpPr>
          <p:nvPr/>
        </p:nvSpPr>
        <p:spPr bwMode="auto">
          <a:xfrm>
            <a:off x="1318290" y="6504981"/>
            <a:ext cx="22736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23" name="Text Box 8"/>
          <p:cNvSpPr txBox="1">
            <a:spLocks noChangeArrowheads="1"/>
          </p:cNvSpPr>
          <p:nvPr/>
        </p:nvSpPr>
        <p:spPr bwMode="auto">
          <a:xfrm>
            <a:off x="8373080" y="6504981"/>
            <a:ext cx="136531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Kunal Kundu</a:t>
            </a:r>
            <a:endParaRPr lang="en-US" altLang="en-US" dirty="0"/>
          </a:p>
        </p:txBody>
      </p:sp>
      <p:sp>
        <p:nvSpPr>
          <p:cNvPr id="25" name="Text Box 9"/>
          <p:cNvSpPr txBox="1">
            <a:spLocks noChangeArrowheads="1"/>
          </p:cNvSpPr>
          <p:nvPr/>
        </p:nvSpPr>
        <p:spPr bwMode="auto">
          <a:xfrm>
            <a:off x="4264690" y="6504981"/>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073149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animBg="1"/>
      <p:bldP spid="18" grpId="0" animBg="1"/>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006"/>
            <a:ext cx="12192000" cy="707886"/>
          </a:xfrm>
          <a:prstGeom prst="rect">
            <a:avLst/>
          </a:prstGeom>
          <a:solidFill>
            <a:schemeClr val="bg2"/>
          </a:solidFill>
        </p:spPr>
        <p:txBody>
          <a:bodyPr wrap="square" rtlCol="0">
            <a:spAutoFit/>
          </a:bodyPr>
          <a:lstStyle/>
          <a:p>
            <a:r>
              <a:rPr lang="en-US" sz="4000" b="1" dirty="0"/>
              <a:t>QC: Anomalous Capture Region Coverage</a:t>
            </a:r>
            <a:endParaRPr lang="en-US" sz="4000" b="1"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59893"/>
            <a:ext cx="12070715" cy="3050108"/>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81426"/>
            <a:ext cx="12068175" cy="2933699"/>
          </a:xfrm>
          <a:prstGeom prst="rect">
            <a:avLst/>
          </a:prstGeom>
        </p:spPr>
      </p:pic>
      <p:sp>
        <p:nvSpPr>
          <p:cNvPr id="8" name="TextBox 7"/>
          <p:cNvSpPr txBox="1"/>
          <p:nvPr/>
        </p:nvSpPr>
        <p:spPr>
          <a:xfrm>
            <a:off x="2247902" y="3514725"/>
            <a:ext cx="1076325" cy="400110"/>
          </a:xfrm>
          <a:prstGeom prst="rect">
            <a:avLst/>
          </a:prstGeom>
          <a:solidFill>
            <a:schemeClr val="bg1"/>
          </a:solidFill>
        </p:spPr>
        <p:txBody>
          <a:bodyPr wrap="square" rtlCol="0">
            <a:spAutoFit/>
          </a:bodyPr>
          <a:lstStyle/>
          <a:p>
            <a:r>
              <a:rPr lang="en-US" sz="2000" dirty="0"/>
              <a:t>Exon-4</a:t>
            </a:r>
            <a:endParaRPr lang="en-US" sz="2000" dirty="0"/>
          </a:p>
        </p:txBody>
      </p:sp>
      <p:sp>
        <p:nvSpPr>
          <p:cNvPr id="9" name="TextBox 8"/>
          <p:cNvSpPr txBox="1"/>
          <p:nvPr/>
        </p:nvSpPr>
        <p:spPr>
          <a:xfrm>
            <a:off x="4295777" y="3514725"/>
            <a:ext cx="1076325" cy="400110"/>
          </a:xfrm>
          <a:prstGeom prst="rect">
            <a:avLst/>
          </a:prstGeom>
          <a:solidFill>
            <a:schemeClr val="bg1"/>
          </a:solidFill>
        </p:spPr>
        <p:txBody>
          <a:bodyPr wrap="square" rtlCol="0">
            <a:spAutoFit/>
          </a:bodyPr>
          <a:lstStyle/>
          <a:p>
            <a:r>
              <a:rPr lang="en-US" sz="2000" dirty="0"/>
              <a:t>Intron-3</a:t>
            </a:r>
            <a:endParaRPr lang="en-US" sz="2000" dirty="0"/>
          </a:p>
        </p:txBody>
      </p:sp>
      <p:sp>
        <p:nvSpPr>
          <p:cNvPr id="10" name="TextBox 9"/>
          <p:cNvSpPr txBox="1"/>
          <p:nvPr/>
        </p:nvSpPr>
        <p:spPr>
          <a:xfrm>
            <a:off x="7515225" y="3514725"/>
            <a:ext cx="1743074" cy="400110"/>
          </a:xfrm>
          <a:prstGeom prst="rect">
            <a:avLst/>
          </a:prstGeom>
          <a:solidFill>
            <a:schemeClr val="bg1"/>
          </a:solidFill>
        </p:spPr>
        <p:txBody>
          <a:bodyPr wrap="square" rtlCol="0">
            <a:spAutoFit/>
          </a:bodyPr>
          <a:lstStyle/>
          <a:p>
            <a:r>
              <a:rPr lang="en-US" sz="2000" dirty="0"/>
              <a:t>Exon-1 &amp; 2</a:t>
            </a:r>
            <a:endParaRPr lang="en-US" sz="2000" dirty="0"/>
          </a:p>
        </p:txBody>
      </p:sp>
      <p:sp>
        <p:nvSpPr>
          <p:cNvPr id="11" name="TextBox 10"/>
          <p:cNvSpPr txBox="1"/>
          <p:nvPr/>
        </p:nvSpPr>
        <p:spPr>
          <a:xfrm>
            <a:off x="5248275" y="824337"/>
            <a:ext cx="2524126" cy="461665"/>
          </a:xfrm>
          <a:prstGeom prst="rect">
            <a:avLst/>
          </a:prstGeom>
          <a:solidFill>
            <a:schemeClr val="bg1"/>
          </a:solidFill>
        </p:spPr>
        <p:txBody>
          <a:bodyPr wrap="square" rtlCol="0">
            <a:spAutoFit/>
          </a:bodyPr>
          <a:lstStyle/>
          <a:p>
            <a:r>
              <a:rPr lang="en-US" sz="2400" b="1" i="1" dirty="0"/>
              <a:t>NHP2 (capture v2)</a:t>
            </a:r>
            <a:endParaRPr lang="en-US" sz="2400" b="1" i="1" dirty="0"/>
          </a:p>
        </p:txBody>
      </p:sp>
      <p:sp>
        <p:nvSpPr>
          <p:cNvPr id="12" name="TextBox 11"/>
          <p:cNvSpPr txBox="1"/>
          <p:nvPr/>
        </p:nvSpPr>
        <p:spPr>
          <a:xfrm>
            <a:off x="1609727" y="6431424"/>
            <a:ext cx="390525" cy="400110"/>
          </a:xfrm>
          <a:prstGeom prst="rect">
            <a:avLst/>
          </a:prstGeom>
          <a:solidFill>
            <a:schemeClr val="bg1"/>
          </a:solidFill>
        </p:spPr>
        <p:txBody>
          <a:bodyPr wrap="square" rtlCol="0">
            <a:spAutoFit/>
          </a:bodyPr>
          <a:lstStyle/>
          <a:p>
            <a:r>
              <a:rPr lang="en-US" sz="2000" dirty="0"/>
              <a:t>1</a:t>
            </a:r>
            <a:endParaRPr lang="en-US" sz="2000" dirty="0"/>
          </a:p>
        </p:txBody>
      </p:sp>
      <p:sp>
        <p:nvSpPr>
          <p:cNvPr id="13" name="TextBox 12"/>
          <p:cNvSpPr txBox="1"/>
          <p:nvPr/>
        </p:nvSpPr>
        <p:spPr>
          <a:xfrm>
            <a:off x="2247902" y="6431424"/>
            <a:ext cx="7991475" cy="400110"/>
          </a:xfrm>
          <a:prstGeom prst="rect">
            <a:avLst/>
          </a:prstGeom>
          <a:solidFill>
            <a:schemeClr val="bg1"/>
          </a:solidFill>
        </p:spPr>
        <p:txBody>
          <a:bodyPr wrap="square" rtlCol="0">
            <a:spAutoFit/>
          </a:bodyPr>
          <a:lstStyle/>
          <a:p>
            <a:r>
              <a:rPr lang="en-US" sz="2000" dirty="0"/>
              <a:t> 2           3         4             5           6        7        8          9        10            11            12  </a:t>
            </a:r>
            <a:endParaRPr lang="en-US" sz="2000" dirty="0"/>
          </a:p>
        </p:txBody>
      </p:sp>
      <p:sp>
        <p:nvSpPr>
          <p:cNvPr id="14" name="TextBox 13"/>
          <p:cNvSpPr txBox="1"/>
          <p:nvPr/>
        </p:nvSpPr>
        <p:spPr>
          <a:xfrm rot="16200000">
            <a:off x="-162452" y="1967331"/>
            <a:ext cx="1725062" cy="461665"/>
          </a:xfrm>
          <a:prstGeom prst="rect">
            <a:avLst/>
          </a:prstGeom>
          <a:solidFill>
            <a:schemeClr val="bg1"/>
          </a:solidFill>
        </p:spPr>
        <p:txBody>
          <a:bodyPr wrap="square" rtlCol="0">
            <a:spAutoFit/>
          </a:bodyPr>
          <a:lstStyle/>
          <a:p>
            <a:r>
              <a:rPr lang="en-US" sz="2400" dirty="0"/>
              <a:t>Read Depth</a:t>
            </a:r>
            <a:endParaRPr lang="en-US" sz="2400" dirty="0"/>
          </a:p>
        </p:txBody>
      </p:sp>
      <p:sp>
        <p:nvSpPr>
          <p:cNvPr id="15" name="TextBox 14"/>
          <p:cNvSpPr txBox="1"/>
          <p:nvPr/>
        </p:nvSpPr>
        <p:spPr>
          <a:xfrm rot="16200000">
            <a:off x="-162451" y="5017443"/>
            <a:ext cx="1725062" cy="461665"/>
          </a:xfrm>
          <a:prstGeom prst="rect">
            <a:avLst/>
          </a:prstGeom>
          <a:solidFill>
            <a:schemeClr val="bg1"/>
          </a:solidFill>
        </p:spPr>
        <p:txBody>
          <a:bodyPr wrap="square" rtlCol="0">
            <a:spAutoFit/>
          </a:bodyPr>
          <a:lstStyle/>
          <a:p>
            <a:r>
              <a:rPr lang="en-US" sz="2400" dirty="0"/>
              <a:t>Read Depth</a:t>
            </a:r>
            <a:endParaRPr lang="en-US" sz="2400" dirty="0"/>
          </a:p>
        </p:txBody>
      </p:sp>
      <p:sp>
        <p:nvSpPr>
          <p:cNvPr id="16" name="TextBox 15"/>
          <p:cNvSpPr txBox="1"/>
          <p:nvPr/>
        </p:nvSpPr>
        <p:spPr>
          <a:xfrm>
            <a:off x="6374447" y="3874445"/>
            <a:ext cx="1138238" cy="461665"/>
          </a:xfrm>
          <a:prstGeom prst="rect">
            <a:avLst/>
          </a:prstGeom>
          <a:solidFill>
            <a:schemeClr val="bg1"/>
          </a:solidFill>
        </p:spPr>
        <p:txBody>
          <a:bodyPr wrap="square" rtlCol="0">
            <a:spAutoFit/>
          </a:bodyPr>
          <a:lstStyle/>
          <a:p>
            <a:r>
              <a:rPr lang="en-US" sz="2400" b="1" i="1" dirty="0"/>
              <a:t>CSF2RA</a:t>
            </a:r>
            <a:endParaRPr lang="en-US" sz="2400" b="1" i="1" dirty="0"/>
          </a:p>
        </p:txBody>
      </p:sp>
      <p:sp>
        <p:nvSpPr>
          <p:cNvPr id="17" name="Rounded Rectangle 16"/>
          <p:cNvSpPr/>
          <p:nvPr/>
        </p:nvSpPr>
        <p:spPr>
          <a:xfrm>
            <a:off x="5372100" y="3883970"/>
            <a:ext cx="1138238" cy="16415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p:cNvCxnSpPr/>
          <p:nvPr/>
        </p:nvCxnSpPr>
        <p:spPr>
          <a:xfrm>
            <a:off x="4686300" y="1885952"/>
            <a:ext cx="0" cy="56197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7353300" y="4876802"/>
            <a:ext cx="0" cy="56197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949961" y="916668"/>
            <a:ext cx="535939" cy="369332"/>
          </a:xfrm>
          <a:prstGeom prst="rect">
            <a:avLst/>
          </a:prstGeom>
          <a:solidFill>
            <a:schemeClr val="bg1"/>
          </a:solidFill>
        </p:spPr>
        <p:txBody>
          <a:bodyPr wrap="square" rtlCol="0">
            <a:spAutoFit/>
          </a:bodyPr>
          <a:lstStyle/>
          <a:p>
            <a:r>
              <a:rPr lang="en-US" dirty="0"/>
              <a:t>700</a:t>
            </a:r>
            <a:endParaRPr lang="en-US" dirty="0"/>
          </a:p>
        </p:txBody>
      </p:sp>
      <p:sp>
        <p:nvSpPr>
          <p:cNvPr id="22" name="TextBox 21"/>
          <p:cNvSpPr txBox="1"/>
          <p:nvPr/>
        </p:nvSpPr>
        <p:spPr>
          <a:xfrm>
            <a:off x="949961" y="1221468"/>
            <a:ext cx="535939" cy="369332"/>
          </a:xfrm>
          <a:prstGeom prst="rect">
            <a:avLst/>
          </a:prstGeom>
          <a:solidFill>
            <a:schemeClr val="bg1"/>
          </a:solidFill>
        </p:spPr>
        <p:txBody>
          <a:bodyPr wrap="square" rtlCol="0">
            <a:spAutoFit/>
          </a:bodyPr>
          <a:lstStyle/>
          <a:p>
            <a:r>
              <a:rPr lang="en-US" dirty="0"/>
              <a:t>6</a:t>
            </a:r>
            <a:r>
              <a:rPr lang="en-US" dirty="0"/>
              <a:t>00</a:t>
            </a:r>
            <a:endParaRPr lang="en-US" dirty="0"/>
          </a:p>
        </p:txBody>
      </p:sp>
      <p:sp>
        <p:nvSpPr>
          <p:cNvPr id="23" name="TextBox 22"/>
          <p:cNvSpPr txBox="1"/>
          <p:nvPr/>
        </p:nvSpPr>
        <p:spPr>
          <a:xfrm>
            <a:off x="940436" y="1550615"/>
            <a:ext cx="535939" cy="369332"/>
          </a:xfrm>
          <a:prstGeom prst="rect">
            <a:avLst/>
          </a:prstGeom>
          <a:solidFill>
            <a:schemeClr val="bg1"/>
          </a:solidFill>
        </p:spPr>
        <p:txBody>
          <a:bodyPr wrap="square" rtlCol="0">
            <a:spAutoFit/>
          </a:bodyPr>
          <a:lstStyle/>
          <a:p>
            <a:r>
              <a:rPr lang="en-US" dirty="0"/>
              <a:t>5</a:t>
            </a:r>
            <a:r>
              <a:rPr lang="en-US" dirty="0"/>
              <a:t>00</a:t>
            </a:r>
            <a:endParaRPr lang="en-US" dirty="0"/>
          </a:p>
        </p:txBody>
      </p:sp>
      <p:sp>
        <p:nvSpPr>
          <p:cNvPr id="24" name="TextBox 23"/>
          <p:cNvSpPr txBox="1"/>
          <p:nvPr/>
        </p:nvSpPr>
        <p:spPr>
          <a:xfrm>
            <a:off x="949961" y="1916793"/>
            <a:ext cx="535939" cy="369332"/>
          </a:xfrm>
          <a:prstGeom prst="rect">
            <a:avLst/>
          </a:prstGeom>
          <a:solidFill>
            <a:schemeClr val="bg1"/>
          </a:solidFill>
        </p:spPr>
        <p:txBody>
          <a:bodyPr wrap="square" rtlCol="0">
            <a:spAutoFit/>
          </a:bodyPr>
          <a:lstStyle/>
          <a:p>
            <a:r>
              <a:rPr lang="en-US" dirty="0"/>
              <a:t>4</a:t>
            </a:r>
            <a:r>
              <a:rPr lang="en-US" dirty="0"/>
              <a:t>00</a:t>
            </a:r>
            <a:endParaRPr lang="en-US" dirty="0"/>
          </a:p>
        </p:txBody>
      </p:sp>
      <p:sp>
        <p:nvSpPr>
          <p:cNvPr id="25" name="TextBox 24"/>
          <p:cNvSpPr txBox="1"/>
          <p:nvPr/>
        </p:nvSpPr>
        <p:spPr>
          <a:xfrm>
            <a:off x="949961" y="2269218"/>
            <a:ext cx="535939" cy="369332"/>
          </a:xfrm>
          <a:prstGeom prst="rect">
            <a:avLst/>
          </a:prstGeom>
          <a:solidFill>
            <a:schemeClr val="bg1"/>
          </a:solidFill>
        </p:spPr>
        <p:txBody>
          <a:bodyPr wrap="square" rtlCol="0">
            <a:spAutoFit/>
          </a:bodyPr>
          <a:lstStyle/>
          <a:p>
            <a:r>
              <a:rPr lang="en-US" dirty="0"/>
              <a:t>3</a:t>
            </a:r>
            <a:r>
              <a:rPr lang="en-US" dirty="0"/>
              <a:t>00</a:t>
            </a:r>
            <a:endParaRPr lang="en-US" dirty="0"/>
          </a:p>
        </p:txBody>
      </p:sp>
      <p:sp>
        <p:nvSpPr>
          <p:cNvPr id="26" name="TextBox 25"/>
          <p:cNvSpPr txBox="1"/>
          <p:nvPr/>
        </p:nvSpPr>
        <p:spPr>
          <a:xfrm>
            <a:off x="940436" y="2612118"/>
            <a:ext cx="535939" cy="369332"/>
          </a:xfrm>
          <a:prstGeom prst="rect">
            <a:avLst/>
          </a:prstGeom>
          <a:solidFill>
            <a:schemeClr val="bg1"/>
          </a:solidFill>
        </p:spPr>
        <p:txBody>
          <a:bodyPr wrap="square" rtlCol="0">
            <a:spAutoFit/>
          </a:bodyPr>
          <a:lstStyle/>
          <a:p>
            <a:r>
              <a:rPr lang="en-US" dirty="0"/>
              <a:t>2</a:t>
            </a:r>
            <a:r>
              <a:rPr lang="en-US" dirty="0"/>
              <a:t>00</a:t>
            </a:r>
            <a:endParaRPr lang="en-US" dirty="0"/>
          </a:p>
        </p:txBody>
      </p:sp>
      <p:sp>
        <p:nvSpPr>
          <p:cNvPr id="27" name="TextBox 26"/>
          <p:cNvSpPr txBox="1"/>
          <p:nvPr/>
        </p:nvSpPr>
        <p:spPr>
          <a:xfrm>
            <a:off x="940436" y="2964543"/>
            <a:ext cx="535939" cy="369332"/>
          </a:xfrm>
          <a:prstGeom prst="rect">
            <a:avLst/>
          </a:prstGeom>
          <a:solidFill>
            <a:schemeClr val="bg1"/>
          </a:solidFill>
        </p:spPr>
        <p:txBody>
          <a:bodyPr wrap="square" rtlCol="0">
            <a:spAutoFit/>
          </a:bodyPr>
          <a:lstStyle/>
          <a:p>
            <a:r>
              <a:rPr lang="en-US" dirty="0"/>
              <a:t>1</a:t>
            </a:r>
            <a:r>
              <a:rPr lang="en-US" dirty="0"/>
              <a:t>00</a:t>
            </a:r>
            <a:endParaRPr lang="en-US" dirty="0"/>
          </a:p>
        </p:txBody>
      </p:sp>
      <p:sp>
        <p:nvSpPr>
          <p:cNvPr id="28" name="TextBox 27"/>
          <p:cNvSpPr txBox="1"/>
          <p:nvPr/>
        </p:nvSpPr>
        <p:spPr>
          <a:xfrm>
            <a:off x="816611" y="3926133"/>
            <a:ext cx="669290" cy="369332"/>
          </a:xfrm>
          <a:prstGeom prst="rect">
            <a:avLst/>
          </a:prstGeom>
          <a:solidFill>
            <a:schemeClr val="bg1"/>
          </a:solidFill>
        </p:spPr>
        <p:txBody>
          <a:bodyPr wrap="square" rtlCol="0">
            <a:spAutoFit/>
          </a:bodyPr>
          <a:lstStyle/>
          <a:p>
            <a:r>
              <a:rPr lang="en-US" dirty="0"/>
              <a:t>1200</a:t>
            </a:r>
            <a:endParaRPr lang="en-US" dirty="0"/>
          </a:p>
        </p:txBody>
      </p:sp>
      <p:sp>
        <p:nvSpPr>
          <p:cNvPr id="29" name="TextBox 28"/>
          <p:cNvSpPr txBox="1"/>
          <p:nvPr/>
        </p:nvSpPr>
        <p:spPr>
          <a:xfrm>
            <a:off x="816610" y="4307533"/>
            <a:ext cx="669290" cy="369332"/>
          </a:xfrm>
          <a:prstGeom prst="rect">
            <a:avLst/>
          </a:prstGeom>
          <a:solidFill>
            <a:schemeClr val="bg1"/>
          </a:solidFill>
        </p:spPr>
        <p:txBody>
          <a:bodyPr wrap="square" rtlCol="0">
            <a:spAutoFit/>
          </a:bodyPr>
          <a:lstStyle/>
          <a:p>
            <a:r>
              <a:rPr lang="en-US" dirty="0"/>
              <a:t>1000</a:t>
            </a:r>
            <a:endParaRPr lang="en-US" dirty="0"/>
          </a:p>
        </p:txBody>
      </p:sp>
      <p:sp>
        <p:nvSpPr>
          <p:cNvPr id="30" name="TextBox 29"/>
          <p:cNvSpPr txBox="1"/>
          <p:nvPr/>
        </p:nvSpPr>
        <p:spPr>
          <a:xfrm>
            <a:off x="949961" y="4673175"/>
            <a:ext cx="535939" cy="369332"/>
          </a:xfrm>
          <a:prstGeom prst="rect">
            <a:avLst/>
          </a:prstGeom>
          <a:solidFill>
            <a:schemeClr val="bg1"/>
          </a:solidFill>
        </p:spPr>
        <p:txBody>
          <a:bodyPr wrap="square" rtlCol="0">
            <a:spAutoFit/>
          </a:bodyPr>
          <a:lstStyle/>
          <a:p>
            <a:r>
              <a:rPr lang="en-US" dirty="0"/>
              <a:t>800</a:t>
            </a:r>
            <a:endParaRPr lang="en-US" dirty="0"/>
          </a:p>
        </p:txBody>
      </p:sp>
      <p:sp>
        <p:nvSpPr>
          <p:cNvPr id="31" name="TextBox 30"/>
          <p:cNvSpPr txBox="1"/>
          <p:nvPr/>
        </p:nvSpPr>
        <p:spPr>
          <a:xfrm>
            <a:off x="940436" y="5042507"/>
            <a:ext cx="535939" cy="369332"/>
          </a:xfrm>
          <a:prstGeom prst="rect">
            <a:avLst/>
          </a:prstGeom>
          <a:solidFill>
            <a:schemeClr val="bg1"/>
          </a:solidFill>
        </p:spPr>
        <p:txBody>
          <a:bodyPr wrap="square" rtlCol="0">
            <a:spAutoFit/>
          </a:bodyPr>
          <a:lstStyle/>
          <a:p>
            <a:r>
              <a:rPr lang="en-US" dirty="0"/>
              <a:t>600</a:t>
            </a:r>
            <a:endParaRPr lang="en-US" dirty="0"/>
          </a:p>
        </p:txBody>
      </p:sp>
      <p:sp>
        <p:nvSpPr>
          <p:cNvPr id="32" name="TextBox 31"/>
          <p:cNvSpPr txBox="1"/>
          <p:nvPr/>
        </p:nvSpPr>
        <p:spPr>
          <a:xfrm>
            <a:off x="940436" y="5447866"/>
            <a:ext cx="535939" cy="369332"/>
          </a:xfrm>
          <a:prstGeom prst="rect">
            <a:avLst/>
          </a:prstGeom>
          <a:solidFill>
            <a:schemeClr val="bg1"/>
          </a:solidFill>
        </p:spPr>
        <p:txBody>
          <a:bodyPr wrap="square" rtlCol="0">
            <a:spAutoFit/>
          </a:bodyPr>
          <a:lstStyle/>
          <a:p>
            <a:r>
              <a:rPr lang="en-US" dirty="0"/>
              <a:t>400</a:t>
            </a:r>
            <a:endParaRPr lang="en-US" dirty="0"/>
          </a:p>
        </p:txBody>
      </p:sp>
      <p:sp>
        <p:nvSpPr>
          <p:cNvPr id="33" name="TextBox 32"/>
          <p:cNvSpPr txBox="1"/>
          <p:nvPr/>
        </p:nvSpPr>
        <p:spPr>
          <a:xfrm>
            <a:off x="940437" y="5845275"/>
            <a:ext cx="535939" cy="369332"/>
          </a:xfrm>
          <a:prstGeom prst="rect">
            <a:avLst/>
          </a:prstGeom>
          <a:solidFill>
            <a:schemeClr val="bg1"/>
          </a:solidFill>
        </p:spPr>
        <p:txBody>
          <a:bodyPr wrap="square" rtlCol="0">
            <a:spAutoFit/>
          </a:bodyPr>
          <a:lstStyle/>
          <a:p>
            <a:r>
              <a:rPr lang="en-US" dirty="0"/>
              <a:t>2</a:t>
            </a:r>
            <a:r>
              <a:rPr lang="en-US" dirty="0"/>
              <a:t>00</a:t>
            </a:r>
            <a:endParaRPr lang="en-US" dirty="0"/>
          </a:p>
        </p:txBody>
      </p:sp>
      <p:sp>
        <p:nvSpPr>
          <p:cNvPr id="2" name="Slide Number Placeholder 1"/>
          <p:cNvSpPr>
            <a:spLocks noGrp="1"/>
          </p:cNvSpPr>
          <p:nvPr>
            <p:ph type="sldNum" sz="quarter" idx="12"/>
          </p:nvPr>
        </p:nvSpPr>
        <p:spPr/>
        <p:txBody>
          <a:bodyPr/>
          <a:lstStyle/>
          <a:p>
            <a:fld id="{50E2D04B-D854-4092-B46C-4313D4D64565}" type="slidenum">
              <a:rPr lang="en-US" smtClean="0"/>
              <a:t>5</a:t>
            </a:fld>
            <a:endParaRPr lang="en-US"/>
          </a:p>
        </p:txBody>
      </p:sp>
      <p:sp>
        <p:nvSpPr>
          <p:cNvPr id="3" name="TextBox 2"/>
          <p:cNvSpPr txBox="1"/>
          <p:nvPr/>
        </p:nvSpPr>
        <p:spPr>
          <a:xfrm>
            <a:off x="698817" y="6417994"/>
            <a:ext cx="904875" cy="400110"/>
          </a:xfrm>
          <a:prstGeom prst="rect">
            <a:avLst/>
          </a:prstGeom>
          <a:noFill/>
        </p:spPr>
        <p:txBody>
          <a:bodyPr wrap="square" rtlCol="0">
            <a:spAutoFit/>
          </a:bodyPr>
          <a:lstStyle/>
          <a:p>
            <a:r>
              <a:rPr lang="en-US" sz="2000" b="1" dirty="0"/>
              <a:t>Exon</a:t>
            </a:r>
          </a:p>
        </p:txBody>
      </p:sp>
    </p:spTree>
    <p:extLst>
      <p:ext uri="{BB962C8B-B14F-4D97-AF65-F5344CB8AC3E}">
        <p14:creationId xmlns:p14="http://schemas.microsoft.com/office/powerpoint/2010/main" val="10488492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70744" y="1037790"/>
            <a:ext cx="8926286" cy="5596026"/>
          </a:xfrm>
          <a:prstGeom prst="rect">
            <a:avLst/>
          </a:prstGeom>
        </p:spPr>
      </p:pic>
      <p:sp>
        <p:nvSpPr>
          <p:cNvPr id="5" name="TextBox 4"/>
          <p:cNvSpPr txBox="1"/>
          <p:nvPr/>
        </p:nvSpPr>
        <p:spPr>
          <a:xfrm>
            <a:off x="0" y="66086"/>
            <a:ext cx="12192000" cy="707886"/>
          </a:xfrm>
          <a:prstGeom prst="rect">
            <a:avLst/>
          </a:prstGeom>
          <a:solidFill>
            <a:schemeClr val="bg2"/>
          </a:solidFill>
        </p:spPr>
        <p:txBody>
          <a:bodyPr wrap="square" rtlCol="0">
            <a:spAutoFit/>
          </a:bodyPr>
          <a:lstStyle/>
          <a:p>
            <a:r>
              <a:rPr lang="en-US" sz="4000" b="1" dirty="0"/>
              <a:t>Method: Step-1 Variant Prioritization</a:t>
            </a:r>
            <a:endParaRPr lang="en-US" sz="4000" b="1" dirty="0"/>
          </a:p>
        </p:txBody>
      </p:sp>
      <p:cxnSp>
        <p:nvCxnSpPr>
          <p:cNvPr id="7" name="Straight Arrow Connector 6"/>
          <p:cNvCxnSpPr/>
          <p:nvPr/>
        </p:nvCxnSpPr>
        <p:spPr>
          <a:xfrm>
            <a:off x="1088571" y="2206172"/>
            <a:ext cx="682173" cy="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5400000">
            <a:off x="7070274" y="1265319"/>
            <a:ext cx="682173" cy="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9" name="Freeform 28"/>
          <p:cNvSpPr/>
          <p:nvPr/>
        </p:nvSpPr>
        <p:spPr>
          <a:xfrm>
            <a:off x="7416800" y="927006"/>
            <a:ext cx="736600" cy="660494"/>
          </a:xfrm>
          <a:custGeom>
            <a:avLst/>
            <a:gdLst>
              <a:gd name="connsiteX0" fmla="*/ 0 w 736600"/>
              <a:gd name="connsiteY0" fmla="*/ 622394 h 660494"/>
              <a:gd name="connsiteX1" fmla="*/ 381000 w 736600"/>
              <a:gd name="connsiteY1" fmla="*/ 94 h 660494"/>
              <a:gd name="connsiteX2" fmla="*/ 736600 w 736600"/>
              <a:gd name="connsiteY2" fmla="*/ 660494 h 660494"/>
              <a:gd name="connsiteX3" fmla="*/ 736600 w 736600"/>
              <a:gd name="connsiteY3" fmla="*/ 660494 h 660494"/>
            </a:gdLst>
            <a:ahLst/>
            <a:cxnLst>
              <a:cxn ang="0">
                <a:pos x="connsiteX0" y="connsiteY0"/>
              </a:cxn>
              <a:cxn ang="0">
                <a:pos x="connsiteX1" y="connsiteY1"/>
              </a:cxn>
              <a:cxn ang="0">
                <a:pos x="connsiteX2" y="connsiteY2"/>
              </a:cxn>
              <a:cxn ang="0">
                <a:pos x="connsiteX3" y="connsiteY3"/>
              </a:cxn>
            </a:cxnLst>
            <a:rect l="l" t="t" r="r" b="b"/>
            <a:pathLst>
              <a:path w="736600" h="660494">
                <a:moveTo>
                  <a:pt x="0" y="622394"/>
                </a:moveTo>
                <a:cubicBezTo>
                  <a:pt x="129116" y="308069"/>
                  <a:pt x="258233" y="-6256"/>
                  <a:pt x="381000" y="94"/>
                </a:cubicBezTo>
                <a:cubicBezTo>
                  <a:pt x="503767" y="6444"/>
                  <a:pt x="736600" y="660494"/>
                  <a:pt x="736600" y="660494"/>
                </a:cubicBezTo>
                <a:lnTo>
                  <a:pt x="736600" y="660494"/>
                </a:lnTo>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p:cNvCxnSpPr/>
          <p:nvPr/>
        </p:nvCxnSpPr>
        <p:spPr>
          <a:xfrm flipV="1">
            <a:off x="8153400" y="1265321"/>
            <a:ext cx="101600" cy="322181"/>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flipV="1">
            <a:off x="7899400" y="1426411"/>
            <a:ext cx="254000" cy="161091"/>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1088570" y="3949247"/>
            <a:ext cx="682173" cy="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1088570" y="5682797"/>
            <a:ext cx="682173" cy="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5" name="Rectangle 54"/>
          <p:cNvSpPr/>
          <p:nvPr/>
        </p:nvSpPr>
        <p:spPr>
          <a:xfrm>
            <a:off x="7153277" y="2952734"/>
            <a:ext cx="2238377" cy="2047893"/>
          </a:xfrm>
          <a:prstGeom prst="rect">
            <a:avLst/>
          </a:prstGeom>
          <a:solidFill>
            <a:schemeClr val="bg1">
              <a:lumMod val="9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6" name="Rectangle 55"/>
          <p:cNvSpPr/>
          <p:nvPr/>
        </p:nvSpPr>
        <p:spPr>
          <a:xfrm>
            <a:off x="8632827" y="5345733"/>
            <a:ext cx="758827" cy="723732"/>
          </a:xfrm>
          <a:prstGeom prst="rect">
            <a:avLst/>
          </a:prstGeom>
          <a:solidFill>
            <a:schemeClr val="bg1">
              <a:lumMod val="9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4" name="Rectangle 53"/>
          <p:cNvSpPr/>
          <p:nvPr/>
        </p:nvSpPr>
        <p:spPr>
          <a:xfrm>
            <a:off x="7153277" y="1884304"/>
            <a:ext cx="2238377" cy="723320"/>
          </a:xfrm>
          <a:prstGeom prst="rect">
            <a:avLst/>
          </a:prstGeom>
          <a:solidFill>
            <a:schemeClr val="bg1">
              <a:lumMod val="9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7" name="Rectangle 56"/>
          <p:cNvSpPr/>
          <p:nvPr/>
        </p:nvSpPr>
        <p:spPr>
          <a:xfrm>
            <a:off x="9687381" y="2013925"/>
            <a:ext cx="713920" cy="521767"/>
          </a:xfrm>
          <a:prstGeom prst="rect">
            <a:avLst/>
          </a:prstGeom>
          <a:solidFill>
            <a:schemeClr val="accent4">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8" name="Rectangle 57"/>
          <p:cNvSpPr/>
          <p:nvPr/>
        </p:nvSpPr>
        <p:spPr>
          <a:xfrm>
            <a:off x="9687381" y="3688365"/>
            <a:ext cx="713920" cy="521767"/>
          </a:xfrm>
          <a:prstGeom prst="rect">
            <a:avLst/>
          </a:prstGeom>
          <a:solidFill>
            <a:schemeClr val="accent4">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59" name="Rectangle 58"/>
          <p:cNvSpPr/>
          <p:nvPr/>
        </p:nvSpPr>
        <p:spPr>
          <a:xfrm>
            <a:off x="9834567" y="5547700"/>
            <a:ext cx="713920" cy="521767"/>
          </a:xfrm>
          <a:prstGeom prst="rect">
            <a:avLst/>
          </a:prstGeom>
          <a:solidFill>
            <a:schemeClr val="accent4">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0" name="Rectangle 59"/>
          <p:cNvSpPr/>
          <p:nvPr/>
        </p:nvSpPr>
        <p:spPr>
          <a:xfrm>
            <a:off x="7272116" y="6347365"/>
            <a:ext cx="3129187" cy="252067"/>
          </a:xfrm>
          <a:prstGeom prst="rect">
            <a:avLst/>
          </a:prstGeom>
          <a:solidFill>
            <a:schemeClr val="accent4">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39" name="Straight Arrow Connector 38"/>
          <p:cNvCxnSpPr/>
          <p:nvPr/>
        </p:nvCxnSpPr>
        <p:spPr>
          <a:xfrm rot="5400000">
            <a:off x="7070274" y="3189369"/>
            <a:ext cx="682173" cy="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0" name="Freeform 39"/>
          <p:cNvSpPr/>
          <p:nvPr/>
        </p:nvSpPr>
        <p:spPr>
          <a:xfrm>
            <a:off x="7416800" y="2851056"/>
            <a:ext cx="736600" cy="660494"/>
          </a:xfrm>
          <a:custGeom>
            <a:avLst/>
            <a:gdLst>
              <a:gd name="connsiteX0" fmla="*/ 0 w 736600"/>
              <a:gd name="connsiteY0" fmla="*/ 622394 h 660494"/>
              <a:gd name="connsiteX1" fmla="*/ 381000 w 736600"/>
              <a:gd name="connsiteY1" fmla="*/ 94 h 660494"/>
              <a:gd name="connsiteX2" fmla="*/ 736600 w 736600"/>
              <a:gd name="connsiteY2" fmla="*/ 660494 h 660494"/>
              <a:gd name="connsiteX3" fmla="*/ 736600 w 736600"/>
              <a:gd name="connsiteY3" fmla="*/ 660494 h 660494"/>
            </a:gdLst>
            <a:ahLst/>
            <a:cxnLst>
              <a:cxn ang="0">
                <a:pos x="connsiteX0" y="connsiteY0"/>
              </a:cxn>
              <a:cxn ang="0">
                <a:pos x="connsiteX1" y="connsiteY1"/>
              </a:cxn>
              <a:cxn ang="0">
                <a:pos x="connsiteX2" y="connsiteY2"/>
              </a:cxn>
              <a:cxn ang="0">
                <a:pos x="connsiteX3" y="connsiteY3"/>
              </a:cxn>
            </a:cxnLst>
            <a:rect l="l" t="t" r="r" b="b"/>
            <a:pathLst>
              <a:path w="736600" h="660494">
                <a:moveTo>
                  <a:pt x="0" y="622394"/>
                </a:moveTo>
                <a:cubicBezTo>
                  <a:pt x="129116" y="308069"/>
                  <a:pt x="258233" y="-6256"/>
                  <a:pt x="381000" y="94"/>
                </a:cubicBezTo>
                <a:cubicBezTo>
                  <a:pt x="503767" y="6444"/>
                  <a:pt x="736600" y="660494"/>
                  <a:pt x="736600" y="660494"/>
                </a:cubicBezTo>
                <a:lnTo>
                  <a:pt x="736600" y="660494"/>
                </a:lnTo>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a:off x="8150225" y="2841531"/>
            <a:ext cx="736600" cy="660494"/>
          </a:xfrm>
          <a:custGeom>
            <a:avLst/>
            <a:gdLst>
              <a:gd name="connsiteX0" fmla="*/ 0 w 736600"/>
              <a:gd name="connsiteY0" fmla="*/ 622394 h 660494"/>
              <a:gd name="connsiteX1" fmla="*/ 381000 w 736600"/>
              <a:gd name="connsiteY1" fmla="*/ 94 h 660494"/>
              <a:gd name="connsiteX2" fmla="*/ 736600 w 736600"/>
              <a:gd name="connsiteY2" fmla="*/ 660494 h 660494"/>
              <a:gd name="connsiteX3" fmla="*/ 736600 w 736600"/>
              <a:gd name="connsiteY3" fmla="*/ 660494 h 660494"/>
            </a:gdLst>
            <a:ahLst/>
            <a:cxnLst>
              <a:cxn ang="0">
                <a:pos x="connsiteX0" y="connsiteY0"/>
              </a:cxn>
              <a:cxn ang="0">
                <a:pos x="connsiteX1" y="connsiteY1"/>
              </a:cxn>
              <a:cxn ang="0">
                <a:pos x="connsiteX2" y="connsiteY2"/>
              </a:cxn>
              <a:cxn ang="0">
                <a:pos x="connsiteX3" y="connsiteY3"/>
              </a:cxn>
            </a:cxnLst>
            <a:rect l="l" t="t" r="r" b="b"/>
            <a:pathLst>
              <a:path w="736600" h="660494">
                <a:moveTo>
                  <a:pt x="0" y="622394"/>
                </a:moveTo>
                <a:cubicBezTo>
                  <a:pt x="129116" y="308069"/>
                  <a:pt x="258233" y="-6256"/>
                  <a:pt x="381000" y="94"/>
                </a:cubicBezTo>
                <a:cubicBezTo>
                  <a:pt x="503767" y="6444"/>
                  <a:pt x="736600" y="660494"/>
                  <a:pt x="736600" y="660494"/>
                </a:cubicBezTo>
                <a:lnTo>
                  <a:pt x="736600" y="660494"/>
                </a:lnTo>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p:cNvCxnSpPr/>
          <p:nvPr/>
        </p:nvCxnSpPr>
        <p:spPr>
          <a:xfrm flipV="1">
            <a:off x="8153400" y="3189371"/>
            <a:ext cx="101600" cy="322181"/>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flipV="1">
            <a:off x="7899400" y="3350461"/>
            <a:ext cx="254000" cy="161091"/>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8886825" y="3179846"/>
            <a:ext cx="101600" cy="322181"/>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flipV="1">
            <a:off x="8632825" y="3340936"/>
            <a:ext cx="254000" cy="161091"/>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5400000">
            <a:off x="8647340" y="5103894"/>
            <a:ext cx="682173" cy="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4" name="Freeform 63"/>
          <p:cNvSpPr/>
          <p:nvPr/>
        </p:nvSpPr>
        <p:spPr>
          <a:xfrm>
            <a:off x="8140700" y="917481"/>
            <a:ext cx="736600" cy="660494"/>
          </a:xfrm>
          <a:custGeom>
            <a:avLst/>
            <a:gdLst>
              <a:gd name="connsiteX0" fmla="*/ 0 w 736600"/>
              <a:gd name="connsiteY0" fmla="*/ 622394 h 660494"/>
              <a:gd name="connsiteX1" fmla="*/ 381000 w 736600"/>
              <a:gd name="connsiteY1" fmla="*/ 94 h 660494"/>
              <a:gd name="connsiteX2" fmla="*/ 736600 w 736600"/>
              <a:gd name="connsiteY2" fmla="*/ 660494 h 660494"/>
              <a:gd name="connsiteX3" fmla="*/ 736600 w 736600"/>
              <a:gd name="connsiteY3" fmla="*/ 660494 h 660494"/>
            </a:gdLst>
            <a:ahLst/>
            <a:cxnLst>
              <a:cxn ang="0">
                <a:pos x="connsiteX0" y="connsiteY0"/>
              </a:cxn>
              <a:cxn ang="0">
                <a:pos x="connsiteX1" y="connsiteY1"/>
              </a:cxn>
              <a:cxn ang="0">
                <a:pos x="connsiteX2" y="connsiteY2"/>
              </a:cxn>
              <a:cxn ang="0">
                <a:pos x="connsiteX3" y="connsiteY3"/>
              </a:cxn>
            </a:cxnLst>
            <a:rect l="l" t="t" r="r" b="b"/>
            <a:pathLst>
              <a:path w="736600" h="660494">
                <a:moveTo>
                  <a:pt x="0" y="622394"/>
                </a:moveTo>
                <a:cubicBezTo>
                  <a:pt x="129116" y="308069"/>
                  <a:pt x="258233" y="-6256"/>
                  <a:pt x="381000" y="94"/>
                </a:cubicBezTo>
                <a:cubicBezTo>
                  <a:pt x="503767" y="6444"/>
                  <a:pt x="736600" y="660494"/>
                  <a:pt x="736600" y="660494"/>
                </a:cubicBezTo>
                <a:lnTo>
                  <a:pt x="736600" y="660494"/>
                </a:lnTo>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 name="Straight Connector 64"/>
          <p:cNvCxnSpPr/>
          <p:nvPr/>
        </p:nvCxnSpPr>
        <p:spPr>
          <a:xfrm flipV="1">
            <a:off x="8886825" y="1255796"/>
            <a:ext cx="101600" cy="322181"/>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H="1" flipV="1">
            <a:off x="8632825" y="1416886"/>
            <a:ext cx="254000" cy="161091"/>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493535" y="1494561"/>
            <a:ext cx="1819275" cy="400110"/>
          </a:xfrm>
          <a:prstGeom prst="rect">
            <a:avLst/>
          </a:prstGeom>
          <a:noFill/>
        </p:spPr>
        <p:txBody>
          <a:bodyPr wrap="square" rtlCol="0">
            <a:spAutoFit/>
          </a:bodyPr>
          <a:lstStyle/>
          <a:p>
            <a:r>
              <a:rPr lang="en-US" sz="2000" b="1" dirty="0"/>
              <a:t>PASS; GQ&gt;30</a:t>
            </a:r>
            <a:endParaRPr lang="en-US" sz="2000" b="1" dirty="0"/>
          </a:p>
        </p:txBody>
      </p:sp>
      <p:sp>
        <p:nvSpPr>
          <p:cNvPr id="3" name="TextBox 2"/>
          <p:cNvSpPr txBox="1"/>
          <p:nvPr/>
        </p:nvSpPr>
        <p:spPr>
          <a:xfrm>
            <a:off x="11139945" y="5682797"/>
            <a:ext cx="866775" cy="1077218"/>
          </a:xfrm>
          <a:prstGeom prst="rect">
            <a:avLst/>
          </a:prstGeom>
          <a:noFill/>
        </p:spPr>
        <p:txBody>
          <a:bodyPr wrap="square" rtlCol="0">
            <a:spAutoFit/>
          </a:bodyPr>
          <a:lstStyle/>
          <a:p>
            <a:r>
              <a:rPr lang="en-US" sz="3200" b="1" dirty="0"/>
              <a:t>P59</a:t>
            </a:r>
          </a:p>
          <a:p>
            <a:r>
              <a:rPr lang="en-US" sz="3200" b="1" dirty="0"/>
              <a:t>P86</a:t>
            </a:r>
            <a:endParaRPr lang="en-US" sz="3200" b="1" dirty="0"/>
          </a:p>
        </p:txBody>
      </p:sp>
      <p:sp>
        <p:nvSpPr>
          <p:cNvPr id="6" name="Slide Number Placeholder 5"/>
          <p:cNvSpPr>
            <a:spLocks noGrp="1"/>
          </p:cNvSpPr>
          <p:nvPr>
            <p:ph type="sldNum" sz="quarter" idx="12"/>
          </p:nvPr>
        </p:nvSpPr>
        <p:spPr/>
        <p:txBody>
          <a:bodyPr/>
          <a:lstStyle/>
          <a:p>
            <a:fld id="{50E2D04B-D854-4092-B46C-4313D4D64565}" type="slidenum">
              <a:rPr lang="en-US" smtClean="0"/>
              <a:t>6</a:t>
            </a:fld>
            <a:endParaRPr lang="en-US"/>
          </a:p>
        </p:txBody>
      </p:sp>
      <p:sp>
        <p:nvSpPr>
          <p:cNvPr id="32" name="Text Box 6"/>
          <p:cNvSpPr txBox="1">
            <a:spLocks noChangeArrowheads="1"/>
          </p:cNvSpPr>
          <p:nvPr/>
        </p:nvSpPr>
        <p:spPr bwMode="auto">
          <a:xfrm>
            <a:off x="784908" y="6539349"/>
            <a:ext cx="22736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34" name="Text Box 8"/>
          <p:cNvSpPr txBox="1">
            <a:spLocks noChangeArrowheads="1"/>
          </p:cNvSpPr>
          <p:nvPr/>
        </p:nvSpPr>
        <p:spPr bwMode="auto">
          <a:xfrm>
            <a:off x="7839698" y="6539349"/>
            <a:ext cx="136531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Kunal Kundu</a:t>
            </a:r>
            <a:endParaRPr lang="en-US" altLang="en-US" dirty="0"/>
          </a:p>
        </p:txBody>
      </p:sp>
      <p:sp>
        <p:nvSpPr>
          <p:cNvPr id="35" name="Text Box 9"/>
          <p:cNvSpPr txBox="1">
            <a:spLocks noChangeArrowheads="1"/>
          </p:cNvSpPr>
          <p:nvPr/>
        </p:nvSpPr>
        <p:spPr bwMode="auto">
          <a:xfrm>
            <a:off x="3731308" y="6539349"/>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021834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28"/>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29"/>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33"/>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31"/>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6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64"/>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66"/>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65"/>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38"/>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3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nodeType="clickEffect">
                                  <p:stCondLst>
                                    <p:cond delay="0"/>
                                  </p:stCondLst>
                                  <p:childTnLst>
                                    <p:set>
                                      <p:cBhvr>
                                        <p:cTn id="56" dur="1" fill="hold">
                                          <p:stCondLst>
                                            <p:cond delay="0"/>
                                          </p:stCondLst>
                                        </p:cTn>
                                        <p:tgtEl>
                                          <p:spTgt spid="39"/>
                                        </p:tgtEl>
                                        <p:attrNameLst>
                                          <p:attrName>style.visibility</p:attrName>
                                        </p:attrNameLst>
                                      </p:cBhvr>
                                      <p:to>
                                        <p:strVal val="hidden"/>
                                      </p:to>
                                    </p:set>
                                  </p:childTnLst>
                                </p:cTn>
                              </p:par>
                              <p:par>
                                <p:cTn id="57" presetID="1" presetClass="entr" presetSubtype="0"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1" nodeType="clickEffect">
                                  <p:stCondLst>
                                    <p:cond delay="0"/>
                                  </p:stCondLst>
                                  <p:childTnLst>
                                    <p:set>
                                      <p:cBhvr>
                                        <p:cTn id="66" dur="1" fill="hold">
                                          <p:stCondLst>
                                            <p:cond delay="0"/>
                                          </p:stCondLst>
                                        </p:cTn>
                                        <p:tgtEl>
                                          <p:spTgt spid="40"/>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42"/>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41"/>
                                        </p:tgtEl>
                                        <p:attrNameLst>
                                          <p:attrName>style.visibility</p:attrName>
                                        </p:attrNameLst>
                                      </p:cBhvr>
                                      <p:to>
                                        <p:strVal val="hidden"/>
                                      </p:to>
                                    </p:set>
                                  </p:childTnLst>
                                </p:cTn>
                              </p:par>
                              <p:par>
                                <p:cTn id="71" presetID="1" presetClass="entr" presetSubtype="0" fill="hold" grpId="0" nodeType="withEffect">
                                  <p:stCondLst>
                                    <p:cond delay="0"/>
                                  </p:stCondLst>
                                  <p:childTnLst>
                                    <p:set>
                                      <p:cBhvr>
                                        <p:cTn id="72" dur="1" fill="hold">
                                          <p:stCondLst>
                                            <p:cond delay="0"/>
                                          </p:stCondLst>
                                        </p:cTn>
                                        <p:tgtEl>
                                          <p:spTgt spid="43"/>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5"/>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4"/>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xit" presetSubtype="0" fill="hold" grpId="1" nodeType="clickEffect">
                                  <p:stCondLst>
                                    <p:cond delay="0"/>
                                  </p:stCondLst>
                                  <p:childTnLst>
                                    <p:set>
                                      <p:cBhvr>
                                        <p:cTn id="80" dur="1" fill="hold">
                                          <p:stCondLst>
                                            <p:cond delay="0"/>
                                          </p:stCondLst>
                                        </p:cTn>
                                        <p:tgtEl>
                                          <p:spTgt spid="43"/>
                                        </p:tgtEl>
                                        <p:attrNameLst>
                                          <p:attrName>style.visibility</p:attrName>
                                        </p:attrNameLst>
                                      </p:cBhvr>
                                      <p:to>
                                        <p:strVal val="hidden"/>
                                      </p:to>
                                    </p:set>
                                  </p:childTnLst>
                                </p:cTn>
                              </p:par>
                              <p:par>
                                <p:cTn id="81" presetID="1" presetClass="exit" presetSubtype="0" fill="hold" nodeType="withEffect">
                                  <p:stCondLst>
                                    <p:cond delay="0"/>
                                  </p:stCondLst>
                                  <p:childTnLst>
                                    <p:set>
                                      <p:cBhvr>
                                        <p:cTn id="82" dur="1" fill="hold">
                                          <p:stCondLst>
                                            <p:cond delay="0"/>
                                          </p:stCondLst>
                                        </p:cTn>
                                        <p:tgtEl>
                                          <p:spTgt spid="45"/>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44"/>
                                        </p:tgtEl>
                                        <p:attrNameLst>
                                          <p:attrName>style.visibility</p:attrName>
                                        </p:attrNameLst>
                                      </p:cBhvr>
                                      <p:to>
                                        <p:strVal val="hidden"/>
                                      </p:to>
                                    </p:set>
                                  </p:childTnLst>
                                </p:cTn>
                              </p:par>
                              <p:par>
                                <p:cTn id="85" presetID="1" presetClass="entr" presetSubtype="0" fill="hold" nodeType="withEffect">
                                  <p:stCondLst>
                                    <p:cond delay="0"/>
                                  </p:stCondLst>
                                  <p:childTnLst>
                                    <p:set>
                                      <p:cBhvr>
                                        <p:cTn id="86" dur="1" fill="hold">
                                          <p:stCondLst>
                                            <p:cond delay="0"/>
                                          </p:stCondLst>
                                        </p:cTn>
                                        <p:tgtEl>
                                          <p:spTgt spid="53"/>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xit" presetSubtype="0" fill="hold" nodeType="clickEffect">
                                  <p:stCondLst>
                                    <p:cond delay="0"/>
                                  </p:stCondLst>
                                  <p:childTnLst>
                                    <p:set>
                                      <p:cBhvr>
                                        <p:cTn id="90" dur="1" fill="hold">
                                          <p:stCondLst>
                                            <p:cond delay="0"/>
                                          </p:stCondLst>
                                        </p:cTn>
                                        <p:tgtEl>
                                          <p:spTgt spid="53"/>
                                        </p:tgtEl>
                                        <p:attrNameLst>
                                          <p:attrName>style.visibility</p:attrName>
                                        </p:attrNameLst>
                                      </p:cBhvr>
                                      <p:to>
                                        <p:strVal val="hidden"/>
                                      </p:to>
                                    </p:set>
                                  </p:childTnLst>
                                </p:cTn>
                              </p:par>
                              <p:par>
                                <p:cTn id="91" presetID="1" presetClass="entr" presetSubtype="0" fill="hold" nodeType="withEffect">
                                  <p:stCondLst>
                                    <p:cond delay="0"/>
                                  </p:stCondLst>
                                  <p:childTnLst>
                                    <p:set>
                                      <p:cBhvr>
                                        <p:cTn id="92" dur="1" fill="hold">
                                          <p:stCondLst>
                                            <p:cond delay="0"/>
                                          </p:stCondLst>
                                        </p:cTn>
                                        <p:tgtEl>
                                          <p:spTgt spid="46"/>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xit" presetSubtype="0" fill="hold" nodeType="clickEffect">
                                  <p:stCondLst>
                                    <p:cond delay="0"/>
                                  </p:stCondLst>
                                  <p:childTnLst>
                                    <p:set>
                                      <p:cBhvr>
                                        <p:cTn id="96" dur="1" fill="hold">
                                          <p:stCondLst>
                                            <p:cond delay="0"/>
                                          </p:stCondLst>
                                        </p:cTn>
                                        <p:tgtEl>
                                          <p:spTgt spid="46"/>
                                        </p:tgtEl>
                                        <p:attrNameLst>
                                          <p:attrName>style.visibility</p:attrName>
                                        </p:attrNameLst>
                                      </p:cBhvr>
                                      <p:to>
                                        <p:strVal val="hidden"/>
                                      </p:to>
                                    </p:set>
                                  </p:childTnLst>
                                </p:cTn>
                              </p:par>
                            </p:childTnLst>
                          </p:cTn>
                        </p:par>
                      </p:childTnLst>
                    </p:cTn>
                  </p:par>
                  <p:par>
                    <p:cTn id="97" fill="hold">
                      <p:stCondLst>
                        <p:cond delay="indefinite"/>
                      </p:stCondLst>
                      <p:childTnLst>
                        <p:par>
                          <p:cTn id="98" fill="hold">
                            <p:stCondLst>
                              <p:cond delay="0"/>
                            </p:stCondLst>
                            <p:childTnLst>
                              <p:par>
                                <p:cTn id="99" presetID="1" presetClass="exit" presetSubtype="0" fill="hold" grpId="0" nodeType="clickEffect">
                                  <p:stCondLst>
                                    <p:cond delay="0"/>
                                  </p:stCondLst>
                                  <p:childTnLst>
                                    <p:set>
                                      <p:cBhvr>
                                        <p:cTn id="100" dur="1" fill="hold">
                                          <p:stCondLst>
                                            <p:cond delay="0"/>
                                          </p:stCondLst>
                                        </p:cTn>
                                        <p:tgtEl>
                                          <p:spTgt spid="54"/>
                                        </p:tgtEl>
                                        <p:attrNameLst>
                                          <p:attrName>style.visibility</p:attrName>
                                        </p:attrNameLst>
                                      </p:cBhvr>
                                      <p:to>
                                        <p:strVal val="hidden"/>
                                      </p:to>
                                    </p:set>
                                  </p:childTnLst>
                                </p:cTn>
                              </p:par>
                              <p:par>
                                <p:cTn id="101" presetID="1" presetClass="exit" presetSubtype="0" fill="hold" grpId="0" nodeType="withEffect">
                                  <p:stCondLst>
                                    <p:cond delay="0"/>
                                  </p:stCondLst>
                                  <p:childTnLst>
                                    <p:set>
                                      <p:cBhvr>
                                        <p:cTn id="102" dur="1" fill="hold">
                                          <p:stCondLst>
                                            <p:cond delay="0"/>
                                          </p:stCondLst>
                                        </p:cTn>
                                        <p:tgtEl>
                                          <p:spTgt spid="57"/>
                                        </p:tgtEl>
                                        <p:attrNameLst>
                                          <p:attrName>style.visibility</p:attrName>
                                        </p:attrNameLst>
                                      </p:cBhvr>
                                      <p:to>
                                        <p:strVal val="hidden"/>
                                      </p:to>
                                    </p:set>
                                  </p:childTnLst>
                                </p:cTn>
                              </p:par>
                              <p:par>
                                <p:cTn id="103" presetID="1" presetClass="exit" presetSubtype="0" fill="hold" grpId="0" nodeType="withEffect">
                                  <p:stCondLst>
                                    <p:cond delay="0"/>
                                  </p:stCondLst>
                                  <p:childTnLst>
                                    <p:set>
                                      <p:cBhvr>
                                        <p:cTn id="104" dur="1" fill="hold">
                                          <p:stCondLst>
                                            <p:cond delay="0"/>
                                          </p:stCondLst>
                                        </p:cTn>
                                        <p:tgtEl>
                                          <p:spTgt spid="55"/>
                                        </p:tgtEl>
                                        <p:attrNameLst>
                                          <p:attrName>style.visibility</p:attrName>
                                        </p:attrNameLst>
                                      </p:cBhvr>
                                      <p:to>
                                        <p:strVal val="hidden"/>
                                      </p:to>
                                    </p:set>
                                  </p:childTnLst>
                                </p:cTn>
                              </p:par>
                              <p:par>
                                <p:cTn id="105" presetID="1" presetClass="exit" presetSubtype="0" fill="hold" grpId="0" nodeType="withEffect">
                                  <p:stCondLst>
                                    <p:cond delay="0"/>
                                  </p:stCondLst>
                                  <p:childTnLst>
                                    <p:set>
                                      <p:cBhvr>
                                        <p:cTn id="106" dur="1" fill="hold">
                                          <p:stCondLst>
                                            <p:cond delay="0"/>
                                          </p:stCondLst>
                                        </p:cTn>
                                        <p:tgtEl>
                                          <p:spTgt spid="58"/>
                                        </p:tgtEl>
                                        <p:attrNameLst>
                                          <p:attrName>style.visibility</p:attrName>
                                        </p:attrNameLst>
                                      </p:cBhvr>
                                      <p:to>
                                        <p:strVal val="hidden"/>
                                      </p:to>
                                    </p:set>
                                  </p:childTnLst>
                                </p:cTn>
                              </p:par>
                              <p:par>
                                <p:cTn id="107" presetID="1" presetClass="exit" presetSubtype="0" fill="hold" grpId="0" nodeType="withEffect">
                                  <p:stCondLst>
                                    <p:cond delay="0"/>
                                  </p:stCondLst>
                                  <p:childTnLst>
                                    <p:set>
                                      <p:cBhvr>
                                        <p:cTn id="108" dur="1" fill="hold">
                                          <p:stCondLst>
                                            <p:cond delay="0"/>
                                          </p:stCondLst>
                                        </p:cTn>
                                        <p:tgtEl>
                                          <p:spTgt spid="56"/>
                                        </p:tgtEl>
                                        <p:attrNameLst>
                                          <p:attrName>style.visibility</p:attrName>
                                        </p:attrNameLst>
                                      </p:cBhvr>
                                      <p:to>
                                        <p:strVal val="hidden"/>
                                      </p:to>
                                    </p:set>
                                  </p:childTnLst>
                                </p:cTn>
                              </p:par>
                              <p:par>
                                <p:cTn id="109" presetID="1" presetClass="exit" presetSubtype="0" fill="hold" grpId="0" nodeType="withEffect">
                                  <p:stCondLst>
                                    <p:cond delay="0"/>
                                  </p:stCondLst>
                                  <p:childTnLst>
                                    <p:set>
                                      <p:cBhvr>
                                        <p:cTn id="110" dur="1" fill="hold">
                                          <p:stCondLst>
                                            <p:cond delay="0"/>
                                          </p:stCondLst>
                                        </p:cTn>
                                        <p:tgtEl>
                                          <p:spTgt spid="59"/>
                                        </p:tgtEl>
                                        <p:attrNameLst>
                                          <p:attrName>style.visibility</p:attrName>
                                        </p:attrNameLst>
                                      </p:cBhvr>
                                      <p:to>
                                        <p:strVal val="hidden"/>
                                      </p:to>
                                    </p:set>
                                  </p:childTnLst>
                                </p:cTn>
                              </p:par>
                              <p:par>
                                <p:cTn id="111" presetID="1" presetClass="exit" presetSubtype="0" fill="hold" grpId="0" nodeType="withEffect">
                                  <p:stCondLst>
                                    <p:cond delay="0"/>
                                  </p:stCondLst>
                                  <p:childTnLst>
                                    <p:set>
                                      <p:cBhvr>
                                        <p:cTn id="112" dur="1" fill="hold">
                                          <p:stCondLst>
                                            <p:cond delay="0"/>
                                          </p:stCondLst>
                                        </p:cTn>
                                        <p:tgtEl>
                                          <p:spTgt spid="60"/>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55" grpId="0" animBg="1"/>
      <p:bldP spid="56" grpId="0" animBg="1"/>
      <p:bldP spid="54" grpId="0" animBg="1"/>
      <p:bldP spid="57" grpId="0" animBg="1"/>
      <p:bldP spid="58" grpId="0" animBg="1"/>
      <p:bldP spid="59" grpId="0" animBg="1"/>
      <p:bldP spid="60" grpId="0" animBg="1"/>
      <p:bldP spid="40" grpId="0" animBg="1"/>
      <p:bldP spid="40" grpId="1" animBg="1"/>
      <p:bldP spid="43" grpId="0" animBg="1"/>
      <p:bldP spid="43" grpId="1" animBg="1"/>
      <p:bldP spid="64" grpId="0" animBg="1"/>
      <p:bldP spid="64" grpId="1" animBg="1"/>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3386"/>
            <a:ext cx="12192000" cy="707886"/>
          </a:xfrm>
          <a:prstGeom prst="rect">
            <a:avLst/>
          </a:prstGeom>
          <a:solidFill>
            <a:schemeClr val="bg2"/>
          </a:solidFill>
        </p:spPr>
        <p:txBody>
          <a:bodyPr wrap="square" rtlCol="0">
            <a:spAutoFit/>
          </a:bodyPr>
          <a:lstStyle/>
          <a:p>
            <a:r>
              <a:rPr lang="en-US" sz="4000" b="1" dirty="0"/>
              <a:t>Method: Step-2 Probability Assignment</a:t>
            </a:r>
            <a:endParaRPr lang="en-US" sz="4000" b="1" dirty="0"/>
          </a:p>
        </p:txBody>
      </p:sp>
      <p:sp>
        <p:nvSpPr>
          <p:cNvPr id="6" name="Right Brace 5"/>
          <p:cNvSpPr/>
          <p:nvPr/>
        </p:nvSpPr>
        <p:spPr>
          <a:xfrm>
            <a:off x="5054190" y="2286000"/>
            <a:ext cx="254000" cy="1282700"/>
          </a:xfrm>
          <a:prstGeom prst="rightBrace">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5701890" y="858328"/>
            <a:ext cx="2108200" cy="2308324"/>
          </a:xfrm>
          <a:prstGeom prst="rect">
            <a:avLst/>
          </a:prstGeom>
          <a:noFill/>
        </p:spPr>
        <p:txBody>
          <a:bodyPr wrap="square" rtlCol="0">
            <a:spAutoFit/>
          </a:bodyPr>
          <a:lstStyle/>
          <a:p>
            <a:r>
              <a:rPr lang="en-US" sz="2400" dirty="0"/>
              <a:t>Calibrated based on HGMD variants and control set of inter-species variants. </a:t>
            </a:r>
            <a:endParaRPr lang="en-US" sz="2400" dirty="0"/>
          </a:p>
        </p:txBody>
      </p:sp>
      <p:sp>
        <p:nvSpPr>
          <p:cNvPr id="8" name="TextBox 7"/>
          <p:cNvSpPr txBox="1"/>
          <p:nvPr/>
        </p:nvSpPr>
        <p:spPr>
          <a:xfrm>
            <a:off x="-1631950" y="7769285"/>
            <a:ext cx="8280400" cy="523220"/>
          </a:xfrm>
          <a:prstGeom prst="rect">
            <a:avLst/>
          </a:prstGeom>
          <a:noFill/>
        </p:spPr>
        <p:txBody>
          <a:bodyPr wrap="square" rtlCol="0">
            <a:spAutoFit/>
          </a:bodyPr>
          <a:lstStyle/>
          <a:p>
            <a:r>
              <a:rPr lang="en-US" sz="2800" dirty="0"/>
              <a:t>Autosomal Recessive        = (Probability Score(v))</a:t>
            </a:r>
            <a:r>
              <a:rPr lang="en-US" sz="2800" baseline="30000" dirty="0"/>
              <a:t>2</a:t>
            </a:r>
            <a:r>
              <a:rPr lang="en-US" sz="2800" dirty="0"/>
              <a:t> + 0.2</a:t>
            </a:r>
            <a:endParaRPr lang="en-US" sz="2800" dirty="0"/>
          </a:p>
        </p:txBody>
      </p:sp>
      <p:sp>
        <p:nvSpPr>
          <p:cNvPr id="9" name="TextBox 8"/>
          <p:cNvSpPr txBox="1"/>
          <p:nvPr/>
        </p:nvSpPr>
        <p:spPr>
          <a:xfrm>
            <a:off x="-1631950" y="8335645"/>
            <a:ext cx="11874500" cy="523220"/>
          </a:xfrm>
          <a:prstGeom prst="rect">
            <a:avLst/>
          </a:prstGeom>
          <a:noFill/>
        </p:spPr>
        <p:txBody>
          <a:bodyPr wrap="square" rtlCol="0">
            <a:spAutoFit/>
          </a:bodyPr>
          <a:lstStyle/>
          <a:p>
            <a:r>
              <a:rPr lang="en-US" sz="2800" dirty="0"/>
              <a:t>Compound Heterozygous = Probability Score(v</a:t>
            </a:r>
            <a:r>
              <a:rPr lang="en-US" sz="2800" baseline="-25000" dirty="0"/>
              <a:t>1</a:t>
            </a:r>
            <a:r>
              <a:rPr lang="en-US" sz="2800" dirty="0"/>
              <a:t>) X </a:t>
            </a:r>
            <a:r>
              <a:rPr lang="en-US" sz="2800" dirty="0"/>
              <a:t>Probability </a:t>
            </a:r>
            <a:r>
              <a:rPr lang="en-US" sz="2800" dirty="0"/>
              <a:t>Score(v</a:t>
            </a:r>
            <a:r>
              <a:rPr lang="en-US" sz="2800" baseline="-25000" dirty="0"/>
              <a:t>2</a:t>
            </a:r>
            <a:r>
              <a:rPr lang="en-US" sz="2800" dirty="0"/>
              <a:t>) + 0.1</a:t>
            </a:r>
            <a:endParaRPr lang="en-US" sz="2800" dirty="0"/>
          </a:p>
        </p:txBody>
      </p:sp>
      <p:sp>
        <p:nvSpPr>
          <p:cNvPr id="2" name="Slide Number Placeholder 1"/>
          <p:cNvSpPr>
            <a:spLocks noGrp="1"/>
          </p:cNvSpPr>
          <p:nvPr>
            <p:ph type="sldNum" sz="quarter" idx="12"/>
          </p:nvPr>
        </p:nvSpPr>
        <p:spPr/>
        <p:txBody>
          <a:bodyPr/>
          <a:lstStyle/>
          <a:p>
            <a:fld id="{50E2D04B-D854-4092-B46C-4313D4D64565}" type="slidenum">
              <a:rPr lang="en-US" smtClean="0"/>
              <a:t>7</a:t>
            </a:fld>
            <a:endParaRPr lang="en-US"/>
          </a:p>
        </p:txBody>
      </p:sp>
      <p:pic>
        <p:nvPicPr>
          <p:cNvPr id="10" name="Picture 9"/>
          <p:cNvPicPr>
            <a:picLocks noChangeAspect="1"/>
          </p:cNvPicPr>
          <p:nvPr/>
        </p:nvPicPr>
        <p:blipFill>
          <a:blip r:embed="rId2"/>
          <a:stretch>
            <a:fillRect/>
          </a:stretch>
        </p:blipFill>
        <p:spPr>
          <a:xfrm>
            <a:off x="185737" y="1039813"/>
            <a:ext cx="4830353" cy="3811588"/>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0090" y="858328"/>
            <a:ext cx="3289710" cy="2657274"/>
          </a:xfrm>
          <a:prstGeom prst="rect">
            <a:avLst/>
          </a:prstGeom>
          <a:ln>
            <a:noFill/>
          </a:ln>
          <a:extLst>
            <a:ext uri="{FAA26D3D-D897-4be2-8F04-BA451C77F1D7}">
              <ma14:placeholder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ma14="http://schemas.microsoft.com/office/mac/drawingml/2011/main" xmlns:lc="http://schemas.openxmlformats.org/drawingml/2006/lockedCanvas"/>
            </a:ext>
          </a:extLst>
        </p:spPr>
      </p:pic>
      <p:graphicFrame>
        <p:nvGraphicFramePr>
          <p:cNvPr id="15" name="Chart 14"/>
          <p:cNvGraphicFramePr>
            <a:graphicFrameLocks/>
          </p:cNvGraphicFramePr>
          <p:nvPr>
            <p:extLst>
              <p:ext uri="{D42A27DB-BD31-4B8C-83A1-F6EECF244321}">
                <p14:modId xmlns:p14="http://schemas.microsoft.com/office/powerpoint/2010/main" val="555706665"/>
              </p:ext>
            </p:extLst>
          </p:nvPr>
        </p:nvGraphicFramePr>
        <p:xfrm>
          <a:off x="5597935" y="3278380"/>
          <a:ext cx="5188770" cy="3409641"/>
        </p:xfrm>
        <a:graphic>
          <a:graphicData uri="http://schemas.openxmlformats.org/drawingml/2006/chart">
            <c:chart xmlns:c="http://schemas.openxmlformats.org/drawingml/2006/chart" xmlns:r="http://schemas.openxmlformats.org/officeDocument/2006/relationships" r:id="rId4"/>
          </a:graphicData>
        </a:graphic>
      </p:graphicFrame>
      <p:sp>
        <p:nvSpPr>
          <p:cNvPr id="16" name="Rectangle 15"/>
          <p:cNvSpPr/>
          <p:nvPr/>
        </p:nvSpPr>
        <p:spPr>
          <a:xfrm>
            <a:off x="11042653" y="761272"/>
            <a:ext cx="1168397" cy="369332"/>
          </a:xfrm>
          <a:prstGeom prst="rect">
            <a:avLst/>
          </a:prstGeom>
        </p:spPr>
        <p:txBody>
          <a:bodyPr wrap="none">
            <a:spAutoFit/>
          </a:bodyPr>
          <a:lstStyle/>
          <a:p>
            <a:r>
              <a:rPr lang="en-US" b="1" dirty="0" err="1"/>
              <a:t>Yizhou</a:t>
            </a:r>
            <a:r>
              <a:rPr lang="en-US" b="1" dirty="0"/>
              <a:t> Yin</a:t>
            </a:r>
          </a:p>
        </p:txBody>
      </p:sp>
      <p:sp>
        <p:nvSpPr>
          <p:cNvPr id="17" name="Text Box 6"/>
          <p:cNvSpPr txBox="1">
            <a:spLocks noChangeArrowheads="1"/>
          </p:cNvSpPr>
          <p:nvPr/>
        </p:nvSpPr>
        <p:spPr bwMode="auto">
          <a:xfrm>
            <a:off x="808805" y="6538120"/>
            <a:ext cx="22736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18" name="Text Box 8"/>
          <p:cNvSpPr txBox="1">
            <a:spLocks noChangeArrowheads="1"/>
          </p:cNvSpPr>
          <p:nvPr/>
        </p:nvSpPr>
        <p:spPr bwMode="auto">
          <a:xfrm>
            <a:off x="7863595" y="6538120"/>
            <a:ext cx="136531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Kunal Kundu</a:t>
            </a:r>
            <a:endParaRPr lang="en-US" altLang="en-US" dirty="0"/>
          </a:p>
        </p:txBody>
      </p:sp>
      <p:sp>
        <p:nvSpPr>
          <p:cNvPr id="19" name="Text Box 9"/>
          <p:cNvSpPr txBox="1">
            <a:spLocks noChangeArrowheads="1"/>
          </p:cNvSpPr>
          <p:nvPr/>
        </p:nvSpPr>
        <p:spPr bwMode="auto">
          <a:xfrm>
            <a:off x="3755205" y="653812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838161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Graphic spid="15"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33898" y="1823532"/>
            <a:ext cx="1671376" cy="584775"/>
          </a:xfrm>
          <a:prstGeom prst="rect">
            <a:avLst/>
          </a:prstGeom>
          <a:noFill/>
        </p:spPr>
        <p:txBody>
          <a:bodyPr wrap="square" rtlCol="0">
            <a:spAutoFit/>
          </a:bodyPr>
          <a:lstStyle/>
          <a:p>
            <a:r>
              <a:rPr lang="en-US" sz="3200" b="1" dirty="0">
                <a:solidFill>
                  <a:srgbClr val="C00000"/>
                </a:solidFill>
              </a:rPr>
              <a:t>68</a:t>
            </a:r>
            <a:r>
              <a:rPr lang="en-US" sz="3200" b="1" dirty="0"/>
              <a:t> / 104</a:t>
            </a:r>
            <a:endParaRPr lang="en-US" sz="3200" b="1" dirty="0"/>
          </a:p>
        </p:txBody>
      </p:sp>
      <p:graphicFrame>
        <p:nvGraphicFramePr>
          <p:cNvPr id="5" name="Chart 4"/>
          <p:cNvGraphicFramePr>
            <a:graphicFrameLocks/>
          </p:cNvGraphicFramePr>
          <p:nvPr>
            <p:extLst>
              <p:ext uri="{D42A27DB-BD31-4B8C-83A1-F6EECF244321}">
                <p14:modId xmlns:p14="http://schemas.microsoft.com/office/powerpoint/2010/main" val="2383351777"/>
              </p:ext>
            </p:extLst>
          </p:nvPr>
        </p:nvGraphicFramePr>
        <p:xfrm>
          <a:off x="420915" y="723172"/>
          <a:ext cx="6688458" cy="5906228"/>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8333898" y="914319"/>
            <a:ext cx="1671376" cy="584775"/>
          </a:xfrm>
          <a:prstGeom prst="rect">
            <a:avLst/>
          </a:prstGeom>
          <a:noFill/>
        </p:spPr>
        <p:txBody>
          <a:bodyPr wrap="square" rtlCol="0">
            <a:spAutoFit/>
          </a:bodyPr>
          <a:lstStyle/>
          <a:p>
            <a:r>
              <a:rPr lang="en-US" sz="3200" b="1" dirty="0">
                <a:solidFill>
                  <a:schemeClr val="accent6"/>
                </a:solidFill>
              </a:rPr>
              <a:t>36 </a:t>
            </a:r>
            <a:r>
              <a:rPr lang="en-US" sz="3200" b="1" dirty="0"/>
              <a:t>/ 104</a:t>
            </a:r>
            <a:endParaRPr lang="en-US" sz="3200" b="1" dirty="0"/>
          </a:p>
        </p:txBody>
      </p:sp>
      <p:sp>
        <p:nvSpPr>
          <p:cNvPr id="7" name="Right Brace 6"/>
          <p:cNvSpPr/>
          <p:nvPr/>
        </p:nvSpPr>
        <p:spPr>
          <a:xfrm>
            <a:off x="5127494" y="914319"/>
            <a:ext cx="286337" cy="1447983"/>
          </a:xfrm>
          <a:prstGeom prst="rightBrace">
            <a:avLst>
              <a:gd name="adj1" fmla="val 40476"/>
              <a:gd name="adj2" fmla="val 46123"/>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p:cNvSpPr txBox="1"/>
          <p:nvPr/>
        </p:nvSpPr>
        <p:spPr>
          <a:xfrm>
            <a:off x="5549783" y="1353952"/>
            <a:ext cx="569902" cy="523220"/>
          </a:xfrm>
          <a:prstGeom prst="rect">
            <a:avLst/>
          </a:prstGeom>
          <a:noFill/>
        </p:spPr>
        <p:txBody>
          <a:bodyPr wrap="square" rtlCol="0">
            <a:spAutoFit/>
          </a:bodyPr>
          <a:lstStyle/>
          <a:p>
            <a:r>
              <a:rPr lang="en-US" sz="2800" b="1" dirty="0">
                <a:solidFill>
                  <a:srgbClr val="C00000"/>
                </a:solidFill>
              </a:rPr>
              <a:t>38</a:t>
            </a:r>
            <a:endParaRPr lang="en-US" sz="2800" b="1" dirty="0">
              <a:solidFill>
                <a:srgbClr val="C00000"/>
              </a:solidFill>
            </a:endParaRPr>
          </a:p>
        </p:txBody>
      </p:sp>
      <p:cxnSp>
        <p:nvCxnSpPr>
          <p:cNvPr id="9" name="Straight Arrow Connector 8"/>
          <p:cNvCxnSpPr/>
          <p:nvPr/>
        </p:nvCxnSpPr>
        <p:spPr>
          <a:xfrm>
            <a:off x="690186" y="3015444"/>
            <a:ext cx="304800" cy="0"/>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2" name="Right Brace 11"/>
          <p:cNvSpPr/>
          <p:nvPr/>
        </p:nvSpPr>
        <p:spPr>
          <a:xfrm>
            <a:off x="5127494" y="2408307"/>
            <a:ext cx="286337" cy="3255893"/>
          </a:xfrm>
          <a:prstGeom prst="rightBrace">
            <a:avLst>
              <a:gd name="adj1" fmla="val 40476"/>
              <a:gd name="adj2" fmla="val 46123"/>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p:cNvSpPr txBox="1"/>
          <p:nvPr/>
        </p:nvSpPr>
        <p:spPr>
          <a:xfrm>
            <a:off x="5549783" y="3725720"/>
            <a:ext cx="569902" cy="523220"/>
          </a:xfrm>
          <a:prstGeom prst="rect">
            <a:avLst/>
          </a:prstGeom>
          <a:noFill/>
        </p:spPr>
        <p:txBody>
          <a:bodyPr wrap="square" rtlCol="0">
            <a:spAutoFit/>
          </a:bodyPr>
          <a:lstStyle/>
          <a:p>
            <a:r>
              <a:rPr lang="en-US" sz="2800" b="1" dirty="0">
                <a:solidFill>
                  <a:srgbClr val="C00000"/>
                </a:solidFill>
              </a:rPr>
              <a:t>30</a:t>
            </a:r>
            <a:endParaRPr lang="en-US" sz="2800" b="1" dirty="0">
              <a:solidFill>
                <a:srgbClr val="C00000"/>
              </a:solidFill>
            </a:endParaRPr>
          </a:p>
        </p:txBody>
      </p:sp>
      <p:sp>
        <p:nvSpPr>
          <p:cNvPr id="14" name="TextBox 13"/>
          <p:cNvSpPr txBox="1"/>
          <p:nvPr/>
        </p:nvSpPr>
        <p:spPr>
          <a:xfrm>
            <a:off x="0" y="78786"/>
            <a:ext cx="12192000" cy="707886"/>
          </a:xfrm>
          <a:prstGeom prst="rect">
            <a:avLst/>
          </a:prstGeom>
          <a:solidFill>
            <a:schemeClr val="bg2"/>
          </a:solidFill>
        </p:spPr>
        <p:txBody>
          <a:bodyPr wrap="square" rtlCol="0">
            <a:spAutoFit/>
          </a:bodyPr>
          <a:lstStyle/>
          <a:p>
            <a:r>
              <a:rPr lang="en-US" sz="4000" b="1" dirty="0"/>
              <a:t>35% of the predictions were correct </a:t>
            </a:r>
            <a:endParaRPr lang="en-US" sz="4000" b="1" dirty="0"/>
          </a:p>
        </p:txBody>
      </p:sp>
      <p:pic>
        <p:nvPicPr>
          <p:cNvPr id="16" name="Picture 15"/>
          <p:cNvPicPr>
            <a:picLocks noChangeAspect="1"/>
          </p:cNvPicPr>
          <p:nvPr/>
        </p:nvPicPr>
        <p:blipFill>
          <a:blip r:embed="rId3"/>
          <a:stretch>
            <a:fillRect/>
          </a:stretch>
        </p:blipFill>
        <p:spPr>
          <a:xfrm>
            <a:off x="7399069" y="5222767"/>
            <a:ext cx="4503234" cy="1058754"/>
          </a:xfrm>
          <a:prstGeom prst="rect">
            <a:avLst/>
          </a:prstGeom>
        </p:spPr>
      </p:pic>
      <p:sp>
        <p:nvSpPr>
          <p:cNvPr id="2" name="Slide Number Placeholder 1"/>
          <p:cNvSpPr>
            <a:spLocks noGrp="1"/>
          </p:cNvSpPr>
          <p:nvPr>
            <p:ph type="sldNum" sz="quarter" idx="12"/>
          </p:nvPr>
        </p:nvSpPr>
        <p:spPr/>
        <p:txBody>
          <a:bodyPr/>
          <a:lstStyle/>
          <a:p>
            <a:fld id="{50E2D04B-D854-4092-B46C-4313D4D64565}" type="slidenum">
              <a:rPr lang="en-US" smtClean="0"/>
              <a:t>8</a:t>
            </a:fld>
            <a:endParaRPr lang="en-US"/>
          </a:p>
        </p:txBody>
      </p:sp>
      <p:sp>
        <p:nvSpPr>
          <p:cNvPr id="15" name="Text Box 6"/>
          <p:cNvSpPr txBox="1">
            <a:spLocks noChangeArrowheads="1"/>
          </p:cNvSpPr>
          <p:nvPr/>
        </p:nvSpPr>
        <p:spPr bwMode="auto">
          <a:xfrm>
            <a:off x="784908" y="6539349"/>
            <a:ext cx="22736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17" name="Text Box 8"/>
          <p:cNvSpPr txBox="1">
            <a:spLocks noChangeArrowheads="1"/>
          </p:cNvSpPr>
          <p:nvPr/>
        </p:nvSpPr>
        <p:spPr bwMode="auto">
          <a:xfrm>
            <a:off x="7839698" y="6539349"/>
            <a:ext cx="136531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Kunal Kundu</a:t>
            </a:r>
            <a:endParaRPr lang="en-US" altLang="en-US" dirty="0"/>
          </a:p>
        </p:txBody>
      </p:sp>
      <p:sp>
        <p:nvSpPr>
          <p:cNvPr id="18" name="Text Box 9"/>
          <p:cNvSpPr txBox="1">
            <a:spLocks noChangeArrowheads="1"/>
          </p:cNvSpPr>
          <p:nvPr/>
        </p:nvSpPr>
        <p:spPr bwMode="auto">
          <a:xfrm>
            <a:off x="3731308" y="6539349"/>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99169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2" grpId="0" animBg="1"/>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262744" y="1080265"/>
            <a:ext cx="9966097" cy="5532581"/>
          </a:xfrm>
          <a:prstGeom prst="rect">
            <a:avLst/>
          </a:prstGeom>
        </p:spPr>
      </p:pic>
      <p:sp>
        <p:nvSpPr>
          <p:cNvPr id="7" name="TextBox 6"/>
          <p:cNvSpPr txBox="1"/>
          <p:nvPr/>
        </p:nvSpPr>
        <p:spPr>
          <a:xfrm>
            <a:off x="6915149" y="1806575"/>
            <a:ext cx="733426" cy="523220"/>
          </a:xfrm>
          <a:prstGeom prst="rect">
            <a:avLst/>
          </a:prstGeom>
          <a:noFill/>
        </p:spPr>
        <p:txBody>
          <a:bodyPr wrap="square" rtlCol="0">
            <a:spAutoFit/>
          </a:bodyPr>
          <a:lstStyle/>
          <a:p>
            <a:r>
              <a:rPr lang="en-US" sz="2800" dirty="0"/>
              <a:t>4/4</a:t>
            </a:r>
            <a:endParaRPr lang="en-US" sz="2800" dirty="0"/>
          </a:p>
        </p:txBody>
      </p:sp>
      <p:sp>
        <p:nvSpPr>
          <p:cNvPr id="8" name="TextBox 7"/>
          <p:cNvSpPr txBox="1"/>
          <p:nvPr/>
        </p:nvSpPr>
        <p:spPr>
          <a:xfrm>
            <a:off x="7648575" y="1806575"/>
            <a:ext cx="876300" cy="523220"/>
          </a:xfrm>
          <a:prstGeom prst="rect">
            <a:avLst/>
          </a:prstGeom>
          <a:noFill/>
        </p:spPr>
        <p:txBody>
          <a:bodyPr wrap="square" rtlCol="0">
            <a:spAutoFit/>
          </a:bodyPr>
          <a:lstStyle/>
          <a:p>
            <a:r>
              <a:rPr lang="en-US" sz="2800" dirty="0"/>
              <a:t>7/19</a:t>
            </a:r>
            <a:endParaRPr lang="en-US" sz="2800" dirty="0"/>
          </a:p>
        </p:txBody>
      </p:sp>
      <p:sp>
        <p:nvSpPr>
          <p:cNvPr id="9" name="TextBox 8"/>
          <p:cNvSpPr txBox="1"/>
          <p:nvPr/>
        </p:nvSpPr>
        <p:spPr>
          <a:xfrm>
            <a:off x="8524875" y="1806575"/>
            <a:ext cx="733426" cy="523220"/>
          </a:xfrm>
          <a:prstGeom prst="rect">
            <a:avLst/>
          </a:prstGeom>
          <a:noFill/>
        </p:spPr>
        <p:txBody>
          <a:bodyPr wrap="square" rtlCol="0">
            <a:spAutoFit/>
          </a:bodyPr>
          <a:lstStyle/>
          <a:p>
            <a:r>
              <a:rPr lang="en-US" sz="2800" dirty="0"/>
              <a:t>0/3</a:t>
            </a:r>
            <a:endParaRPr lang="en-US" sz="2800" dirty="0"/>
          </a:p>
        </p:txBody>
      </p:sp>
      <p:sp>
        <p:nvSpPr>
          <p:cNvPr id="10" name="TextBox 9"/>
          <p:cNvSpPr txBox="1"/>
          <p:nvPr/>
        </p:nvSpPr>
        <p:spPr>
          <a:xfrm>
            <a:off x="6848474" y="3584943"/>
            <a:ext cx="866776" cy="523220"/>
          </a:xfrm>
          <a:prstGeom prst="rect">
            <a:avLst/>
          </a:prstGeom>
          <a:noFill/>
        </p:spPr>
        <p:txBody>
          <a:bodyPr wrap="square" rtlCol="0">
            <a:spAutoFit/>
          </a:bodyPr>
          <a:lstStyle/>
          <a:p>
            <a:r>
              <a:rPr lang="en-US" sz="2800" dirty="0"/>
              <a:t>9/15</a:t>
            </a:r>
            <a:endParaRPr lang="en-US" sz="2800" dirty="0"/>
          </a:p>
        </p:txBody>
      </p:sp>
      <p:sp>
        <p:nvSpPr>
          <p:cNvPr id="11" name="TextBox 10"/>
          <p:cNvSpPr txBox="1"/>
          <p:nvPr/>
        </p:nvSpPr>
        <p:spPr>
          <a:xfrm>
            <a:off x="7648575" y="3584943"/>
            <a:ext cx="866776" cy="523220"/>
          </a:xfrm>
          <a:prstGeom prst="rect">
            <a:avLst/>
          </a:prstGeom>
          <a:noFill/>
        </p:spPr>
        <p:txBody>
          <a:bodyPr wrap="square" rtlCol="0">
            <a:spAutoFit/>
          </a:bodyPr>
          <a:lstStyle/>
          <a:p>
            <a:r>
              <a:rPr lang="en-US" sz="2800" dirty="0"/>
              <a:t>7/28</a:t>
            </a:r>
            <a:endParaRPr lang="en-US" sz="2800" dirty="0"/>
          </a:p>
        </p:txBody>
      </p:sp>
      <p:sp>
        <p:nvSpPr>
          <p:cNvPr id="12" name="TextBox 11"/>
          <p:cNvSpPr txBox="1"/>
          <p:nvPr/>
        </p:nvSpPr>
        <p:spPr>
          <a:xfrm>
            <a:off x="8539163" y="3584943"/>
            <a:ext cx="704850" cy="523220"/>
          </a:xfrm>
          <a:prstGeom prst="rect">
            <a:avLst/>
          </a:prstGeom>
          <a:noFill/>
        </p:spPr>
        <p:txBody>
          <a:bodyPr wrap="square" rtlCol="0">
            <a:spAutoFit/>
          </a:bodyPr>
          <a:lstStyle/>
          <a:p>
            <a:r>
              <a:rPr lang="en-US" sz="2800" dirty="0"/>
              <a:t>2/5</a:t>
            </a:r>
            <a:endParaRPr lang="en-US" sz="2800" dirty="0"/>
          </a:p>
        </p:txBody>
      </p:sp>
      <p:sp>
        <p:nvSpPr>
          <p:cNvPr id="13" name="TextBox 12"/>
          <p:cNvSpPr txBox="1"/>
          <p:nvPr/>
        </p:nvSpPr>
        <p:spPr>
          <a:xfrm>
            <a:off x="8496301" y="5363311"/>
            <a:ext cx="866776" cy="523220"/>
          </a:xfrm>
          <a:prstGeom prst="rect">
            <a:avLst/>
          </a:prstGeom>
          <a:noFill/>
        </p:spPr>
        <p:txBody>
          <a:bodyPr wrap="square" rtlCol="0">
            <a:spAutoFit/>
          </a:bodyPr>
          <a:lstStyle/>
          <a:p>
            <a:r>
              <a:rPr lang="en-US" sz="2800" dirty="0"/>
              <a:t>7/30</a:t>
            </a:r>
            <a:endParaRPr lang="en-US" sz="2800" dirty="0"/>
          </a:p>
        </p:txBody>
      </p:sp>
      <p:sp>
        <p:nvSpPr>
          <p:cNvPr id="14" name="TextBox 13"/>
          <p:cNvSpPr txBox="1"/>
          <p:nvPr/>
        </p:nvSpPr>
        <p:spPr>
          <a:xfrm>
            <a:off x="9781606" y="1806575"/>
            <a:ext cx="2727894" cy="523220"/>
          </a:xfrm>
          <a:prstGeom prst="rect">
            <a:avLst/>
          </a:prstGeom>
          <a:noFill/>
        </p:spPr>
        <p:txBody>
          <a:bodyPr wrap="square" rtlCol="0">
            <a:spAutoFit/>
          </a:bodyPr>
          <a:lstStyle/>
          <a:p>
            <a:r>
              <a:rPr lang="en-US" sz="2800" dirty="0"/>
              <a:t>11/26 =    42%</a:t>
            </a:r>
            <a:endParaRPr lang="en-US" sz="2800" dirty="0"/>
          </a:p>
        </p:txBody>
      </p:sp>
      <p:sp>
        <p:nvSpPr>
          <p:cNvPr id="15" name="TextBox 14"/>
          <p:cNvSpPr txBox="1"/>
          <p:nvPr/>
        </p:nvSpPr>
        <p:spPr>
          <a:xfrm>
            <a:off x="9781606" y="3584943"/>
            <a:ext cx="2410394" cy="523220"/>
          </a:xfrm>
          <a:prstGeom prst="rect">
            <a:avLst/>
          </a:prstGeom>
          <a:noFill/>
        </p:spPr>
        <p:txBody>
          <a:bodyPr wrap="square" rtlCol="0">
            <a:spAutoFit/>
          </a:bodyPr>
          <a:lstStyle/>
          <a:p>
            <a:r>
              <a:rPr lang="en-US" sz="2800" dirty="0"/>
              <a:t>18/48 =    37% </a:t>
            </a:r>
            <a:endParaRPr lang="en-US" sz="2800" dirty="0"/>
          </a:p>
        </p:txBody>
      </p:sp>
      <p:sp>
        <p:nvSpPr>
          <p:cNvPr id="16" name="TextBox 15"/>
          <p:cNvSpPr txBox="1"/>
          <p:nvPr/>
        </p:nvSpPr>
        <p:spPr>
          <a:xfrm>
            <a:off x="9886380" y="5363311"/>
            <a:ext cx="2178620" cy="523220"/>
          </a:xfrm>
          <a:prstGeom prst="rect">
            <a:avLst/>
          </a:prstGeom>
          <a:noFill/>
        </p:spPr>
        <p:txBody>
          <a:bodyPr wrap="square" rtlCol="0">
            <a:spAutoFit/>
          </a:bodyPr>
          <a:lstStyle/>
          <a:p>
            <a:r>
              <a:rPr lang="en-US" sz="2800" dirty="0"/>
              <a:t>7/30 =     23%</a:t>
            </a:r>
            <a:endParaRPr lang="en-US" sz="2800" dirty="0"/>
          </a:p>
        </p:txBody>
      </p:sp>
      <p:sp>
        <p:nvSpPr>
          <p:cNvPr id="17" name="TextBox 16"/>
          <p:cNvSpPr txBox="1"/>
          <p:nvPr/>
        </p:nvSpPr>
        <p:spPr>
          <a:xfrm>
            <a:off x="9676831" y="6191170"/>
            <a:ext cx="1286445" cy="523220"/>
          </a:xfrm>
          <a:prstGeom prst="rect">
            <a:avLst/>
          </a:prstGeom>
          <a:noFill/>
        </p:spPr>
        <p:txBody>
          <a:bodyPr wrap="square" rtlCol="0">
            <a:spAutoFit/>
          </a:bodyPr>
          <a:lstStyle/>
          <a:p>
            <a:r>
              <a:rPr lang="en-US" sz="2800" b="1" dirty="0"/>
              <a:t>36/104</a:t>
            </a:r>
            <a:endParaRPr lang="en-US" sz="2800" b="1" dirty="0"/>
          </a:p>
        </p:txBody>
      </p:sp>
      <p:sp>
        <p:nvSpPr>
          <p:cNvPr id="18" name="Rectangle 17"/>
          <p:cNvSpPr/>
          <p:nvPr/>
        </p:nvSpPr>
        <p:spPr>
          <a:xfrm>
            <a:off x="1181100" y="6191170"/>
            <a:ext cx="8181977" cy="6065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0" y="66086"/>
            <a:ext cx="12192000" cy="707886"/>
          </a:xfrm>
          <a:prstGeom prst="rect">
            <a:avLst/>
          </a:prstGeom>
          <a:solidFill>
            <a:schemeClr val="bg2"/>
          </a:solidFill>
        </p:spPr>
        <p:txBody>
          <a:bodyPr wrap="square" rtlCol="0">
            <a:spAutoFit/>
          </a:bodyPr>
          <a:lstStyle/>
          <a:p>
            <a:r>
              <a:rPr lang="en-US" sz="4000" b="1" dirty="0"/>
              <a:t>Predictions based on HGMD/ClinVar were more accurate</a:t>
            </a:r>
            <a:endParaRPr lang="en-US" sz="4000" b="1" dirty="0"/>
          </a:p>
        </p:txBody>
      </p:sp>
      <p:sp>
        <p:nvSpPr>
          <p:cNvPr id="2" name="Slide Number Placeholder 1"/>
          <p:cNvSpPr>
            <a:spLocks noGrp="1"/>
          </p:cNvSpPr>
          <p:nvPr>
            <p:ph type="sldNum" sz="quarter" idx="12"/>
          </p:nvPr>
        </p:nvSpPr>
        <p:spPr/>
        <p:txBody>
          <a:bodyPr/>
          <a:lstStyle/>
          <a:p>
            <a:fld id="{50E2D04B-D854-4092-B46C-4313D4D64565}" type="slidenum">
              <a:rPr lang="en-US" smtClean="0"/>
              <a:t>9</a:t>
            </a:fld>
            <a:endParaRPr lang="en-US"/>
          </a:p>
        </p:txBody>
      </p:sp>
      <p:sp>
        <p:nvSpPr>
          <p:cNvPr id="20" name="Text Box 6"/>
          <p:cNvSpPr txBox="1">
            <a:spLocks noChangeArrowheads="1"/>
          </p:cNvSpPr>
          <p:nvPr/>
        </p:nvSpPr>
        <p:spPr bwMode="auto">
          <a:xfrm>
            <a:off x="784908" y="6539349"/>
            <a:ext cx="22736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21" name="Text Box 8"/>
          <p:cNvSpPr txBox="1">
            <a:spLocks noChangeArrowheads="1"/>
          </p:cNvSpPr>
          <p:nvPr/>
        </p:nvSpPr>
        <p:spPr bwMode="auto">
          <a:xfrm>
            <a:off x="7839698" y="6539349"/>
            <a:ext cx="136531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Kunal Kundu</a:t>
            </a:r>
            <a:endParaRPr lang="en-US" altLang="en-US" dirty="0"/>
          </a:p>
        </p:txBody>
      </p:sp>
      <p:sp>
        <p:nvSpPr>
          <p:cNvPr id="22" name="Text Box 9"/>
          <p:cNvSpPr txBox="1">
            <a:spLocks noChangeArrowheads="1"/>
          </p:cNvSpPr>
          <p:nvPr/>
        </p:nvSpPr>
        <p:spPr bwMode="auto">
          <a:xfrm>
            <a:off x="3731308" y="6539349"/>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8138659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0E2D04B-D854-4092-B46C-4313D4D64565}" type="slidenum">
              <a:rPr lang="en-US" smtClean="0"/>
              <a:t>10</a:t>
            </a:fld>
            <a:endParaRPr lang="en-US"/>
          </a:p>
        </p:txBody>
      </p:sp>
      <p:graphicFrame>
        <p:nvGraphicFramePr>
          <p:cNvPr id="5" name="Chart 4"/>
          <p:cNvGraphicFramePr>
            <a:graphicFrameLocks/>
          </p:cNvGraphicFramePr>
          <p:nvPr>
            <p:extLst>
              <p:ext uri="{D42A27DB-BD31-4B8C-83A1-F6EECF244321}">
                <p14:modId xmlns:p14="http://schemas.microsoft.com/office/powerpoint/2010/main" val="3580877501"/>
              </p:ext>
            </p:extLst>
          </p:nvPr>
        </p:nvGraphicFramePr>
        <p:xfrm>
          <a:off x="5993040" y="1700031"/>
          <a:ext cx="6198960" cy="435836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extLst>
              <p:ext uri="{D42A27DB-BD31-4B8C-83A1-F6EECF244321}">
                <p14:modId xmlns:p14="http://schemas.microsoft.com/office/powerpoint/2010/main" val="2387371744"/>
              </p:ext>
            </p:extLst>
          </p:nvPr>
        </p:nvGraphicFramePr>
        <p:xfrm>
          <a:off x="6158820" y="1909864"/>
          <a:ext cx="5867400" cy="3938702"/>
        </p:xfrm>
        <a:graphic>
          <a:graphicData uri="http://schemas.openxmlformats.org/drawingml/2006/chart">
            <c:chart xmlns:c="http://schemas.openxmlformats.org/drawingml/2006/chart" xmlns:r="http://schemas.openxmlformats.org/officeDocument/2006/relationships" r:id="rId3"/>
          </a:graphicData>
        </a:graphic>
      </p:graphicFrame>
      <p:pic>
        <p:nvPicPr>
          <p:cNvPr id="11" name="Picture 10"/>
          <p:cNvPicPr>
            <a:picLocks noChangeAspect="1"/>
          </p:cNvPicPr>
          <p:nvPr/>
        </p:nvPicPr>
        <p:blipFill>
          <a:blip r:embed="rId4"/>
          <a:stretch>
            <a:fillRect/>
          </a:stretch>
        </p:blipFill>
        <p:spPr>
          <a:xfrm>
            <a:off x="6175375" y="1361895"/>
            <a:ext cx="5905500" cy="676275"/>
          </a:xfrm>
          <a:prstGeom prst="rect">
            <a:avLst/>
          </a:prstGeom>
        </p:spPr>
      </p:pic>
      <p:sp>
        <p:nvSpPr>
          <p:cNvPr id="12" name="Rectangle 11"/>
          <p:cNvSpPr/>
          <p:nvPr/>
        </p:nvSpPr>
        <p:spPr>
          <a:xfrm>
            <a:off x="6175375" y="1005624"/>
            <a:ext cx="2952750" cy="3964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3" name="Picture 12"/>
          <p:cNvPicPr>
            <a:picLocks noChangeAspect="1"/>
          </p:cNvPicPr>
          <p:nvPr/>
        </p:nvPicPr>
        <p:blipFill>
          <a:blip r:embed="rId5"/>
          <a:stretch>
            <a:fillRect/>
          </a:stretch>
        </p:blipFill>
        <p:spPr>
          <a:xfrm>
            <a:off x="256756" y="2038168"/>
            <a:ext cx="5229644" cy="3474870"/>
          </a:xfrm>
          <a:prstGeom prst="rect">
            <a:avLst/>
          </a:prstGeom>
        </p:spPr>
      </p:pic>
      <p:sp>
        <p:nvSpPr>
          <p:cNvPr id="14" name="TextBox 13"/>
          <p:cNvSpPr txBox="1"/>
          <p:nvPr/>
        </p:nvSpPr>
        <p:spPr>
          <a:xfrm>
            <a:off x="5867969" y="954163"/>
            <a:ext cx="6449105" cy="400110"/>
          </a:xfrm>
          <a:prstGeom prst="rect">
            <a:avLst/>
          </a:prstGeom>
          <a:noFill/>
        </p:spPr>
        <p:txBody>
          <a:bodyPr wrap="square" rtlCol="0">
            <a:spAutoFit/>
          </a:bodyPr>
          <a:lstStyle/>
          <a:p>
            <a:r>
              <a:rPr lang="en-US" sz="2000" b="1" dirty="0"/>
              <a:t>33 missense in 55 Autosomal Dominant Predicted  patients</a:t>
            </a:r>
          </a:p>
        </p:txBody>
      </p:sp>
      <p:cxnSp>
        <p:nvCxnSpPr>
          <p:cNvPr id="16" name="Curved Connector 15"/>
          <p:cNvCxnSpPr>
            <a:endCxn id="14" idx="1"/>
          </p:cNvCxnSpPr>
          <p:nvPr/>
        </p:nvCxnSpPr>
        <p:spPr>
          <a:xfrm flipV="1">
            <a:off x="1790702" y="1154218"/>
            <a:ext cx="4077267" cy="1246082"/>
          </a:xfrm>
          <a:prstGeom prst="curvedConnector3">
            <a:avLst>
              <a:gd name="adj1" fmla="val 7"/>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0" y="66086"/>
            <a:ext cx="12192000" cy="707886"/>
          </a:xfrm>
          <a:prstGeom prst="rect">
            <a:avLst/>
          </a:prstGeom>
          <a:solidFill>
            <a:schemeClr val="bg2"/>
          </a:solidFill>
        </p:spPr>
        <p:txBody>
          <a:bodyPr wrap="square" rtlCol="0">
            <a:spAutoFit/>
          </a:bodyPr>
          <a:lstStyle/>
          <a:p>
            <a:r>
              <a:rPr lang="en-US" sz="4000" b="1" dirty="0"/>
              <a:t>What went wrong? </a:t>
            </a:r>
            <a:endParaRPr lang="en-US" sz="4000" b="1" dirty="0"/>
          </a:p>
        </p:txBody>
      </p:sp>
      <p:sp>
        <p:nvSpPr>
          <p:cNvPr id="20" name="Text Box 6"/>
          <p:cNvSpPr txBox="1">
            <a:spLocks noChangeArrowheads="1"/>
          </p:cNvSpPr>
          <p:nvPr/>
        </p:nvSpPr>
        <p:spPr bwMode="auto">
          <a:xfrm>
            <a:off x="784908" y="6539349"/>
            <a:ext cx="22736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21" name="Text Box 8"/>
          <p:cNvSpPr txBox="1">
            <a:spLocks noChangeArrowheads="1"/>
          </p:cNvSpPr>
          <p:nvPr/>
        </p:nvSpPr>
        <p:spPr bwMode="auto">
          <a:xfrm>
            <a:off x="7839698" y="6539349"/>
            <a:ext cx="136531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Kunal Kundu</a:t>
            </a:r>
            <a:endParaRPr lang="en-US" altLang="en-US" dirty="0"/>
          </a:p>
        </p:txBody>
      </p:sp>
      <p:sp>
        <p:nvSpPr>
          <p:cNvPr id="22" name="Text Box 9"/>
          <p:cNvSpPr txBox="1">
            <a:spLocks noChangeArrowheads="1"/>
          </p:cNvSpPr>
          <p:nvPr/>
        </p:nvSpPr>
        <p:spPr bwMode="auto">
          <a:xfrm>
            <a:off x="3731308" y="6539349"/>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034410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5" grpId="1">
        <p:bldAsOne/>
      </p:bldGraphic>
      <p:bldGraphic spid="6" grpId="0">
        <p:bldAsOne/>
      </p:bldGraphic>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p:cNvGraphicFramePr>
            <a:graphicFrameLocks noGrp="1"/>
          </p:cNvGraphicFramePr>
          <p:nvPr>
            <p:extLst>
              <p:ext uri="{D42A27DB-BD31-4B8C-83A1-F6EECF244321}">
                <p14:modId xmlns:p14="http://schemas.microsoft.com/office/powerpoint/2010/main" val="1807067654"/>
              </p:ext>
            </p:extLst>
          </p:nvPr>
        </p:nvGraphicFramePr>
        <p:xfrm>
          <a:off x="145143" y="926372"/>
          <a:ext cx="11974286" cy="822960"/>
        </p:xfrm>
        <a:graphic>
          <a:graphicData uri="http://schemas.openxmlformats.org/drawingml/2006/table">
            <a:tbl>
              <a:tblPr firstRow="1" bandRow="1">
                <a:tableStyleId>{5940675A-B579-460E-94D1-54222C63F5DA}</a:tableStyleId>
              </a:tblPr>
              <a:tblGrid>
                <a:gridCol w="682171"/>
                <a:gridCol w="1499017"/>
                <a:gridCol w="576526"/>
                <a:gridCol w="1055658"/>
                <a:gridCol w="1339199"/>
                <a:gridCol w="1175657"/>
                <a:gridCol w="1030515"/>
                <a:gridCol w="1785257"/>
                <a:gridCol w="1030514"/>
                <a:gridCol w="1799772"/>
              </a:tblGrid>
              <a:tr h="370840">
                <a:tc>
                  <a:txBody>
                    <a:bodyPr/>
                    <a:lstStyle/>
                    <a:p>
                      <a:r>
                        <a:rPr lang="en-US" sz="2400" b="1" dirty="0" smtClean="0"/>
                        <a:t>P46</a:t>
                      </a:r>
                      <a:endParaRPr lang="en-US" sz="2400" b="1" dirty="0"/>
                    </a:p>
                  </a:txBody>
                  <a:tcPr/>
                </a:tc>
                <a:tc>
                  <a:txBody>
                    <a:bodyPr/>
                    <a:lstStyle/>
                    <a:p>
                      <a:r>
                        <a:rPr lang="en-US" sz="2400" dirty="0" smtClean="0"/>
                        <a:t>5:149767634 C </a:t>
                      </a:r>
                      <a:r>
                        <a:rPr lang="en-US" sz="2400" dirty="0" smtClean="0">
                          <a:sym typeface="Wingdings" panose="05000000000000000000" pitchFamily="2" charset="2"/>
                        </a:rPr>
                        <a:t>T</a:t>
                      </a:r>
                      <a:endParaRPr lang="en-US" sz="2400" dirty="0"/>
                    </a:p>
                  </a:txBody>
                  <a:tcPr/>
                </a:tc>
                <a:tc>
                  <a:txBody>
                    <a:bodyPr/>
                    <a:lstStyle/>
                    <a:p>
                      <a:r>
                        <a:rPr lang="en-US" sz="2400" dirty="0" smtClean="0"/>
                        <a:t>AD</a:t>
                      </a:r>
                      <a:endParaRPr lang="en-US" sz="2400" dirty="0"/>
                    </a:p>
                  </a:txBody>
                  <a:tcPr/>
                </a:tc>
                <a:tc>
                  <a:txBody>
                    <a:bodyPr/>
                    <a:lstStyle/>
                    <a:p>
                      <a:r>
                        <a:rPr lang="en-US" sz="2400" i="1" dirty="0" smtClean="0"/>
                        <a:t>TCOF1</a:t>
                      </a:r>
                      <a:endParaRPr lang="en-US" sz="2400" i="1" dirty="0"/>
                    </a:p>
                  </a:txBody>
                  <a:tcPr/>
                </a:tc>
                <a:tc>
                  <a:txBody>
                    <a:bodyPr/>
                    <a:lstStyle/>
                    <a:p>
                      <a:r>
                        <a:rPr lang="en-US" sz="2400" dirty="0" smtClean="0"/>
                        <a:t>AF= 0.000189</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T1010I</a:t>
                      </a:r>
                    </a:p>
                    <a:p>
                      <a:endParaRPr lang="en-US" sz="2400" dirty="0"/>
                    </a:p>
                  </a:txBody>
                  <a:tcPr/>
                </a:tc>
                <a:tc>
                  <a:txBody>
                    <a:bodyPr/>
                    <a:lstStyle/>
                    <a:p>
                      <a:r>
                        <a:rPr lang="en-US" sz="2400" dirty="0" smtClean="0"/>
                        <a:t>SIFT = </a:t>
                      </a:r>
                      <a:r>
                        <a:rPr lang="en-US" sz="2400" b="1" dirty="0" smtClean="0">
                          <a:solidFill>
                            <a:srgbClr val="FF0000"/>
                          </a:solidFill>
                        </a:rPr>
                        <a:t>D</a:t>
                      </a:r>
                      <a:r>
                        <a:rPr lang="en-US" sz="2400" b="1" baseline="0" dirty="0" smtClean="0">
                          <a:solidFill>
                            <a:srgbClr val="FF0000"/>
                          </a:solidFill>
                        </a:rPr>
                        <a:t>, 0.0</a:t>
                      </a:r>
                      <a:endParaRPr lang="en-US" sz="2400" b="1" dirty="0">
                        <a:solidFill>
                          <a:srgbClr val="FF0000"/>
                        </a:solidFill>
                      </a:endParaRPr>
                    </a:p>
                  </a:txBody>
                  <a:tcPr/>
                </a:tc>
                <a:tc>
                  <a:txBody>
                    <a:bodyPr/>
                    <a:lstStyle/>
                    <a:p>
                      <a:r>
                        <a:rPr lang="en-US" sz="2400" dirty="0" smtClean="0"/>
                        <a:t>PolyPhen2=</a:t>
                      </a:r>
                      <a:r>
                        <a:rPr lang="en-US" sz="2400" b="1" dirty="0" smtClean="0">
                          <a:solidFill>
                            <a:srgbClr val="FF0000"/>
                          </a:solidFill>
                        </a:rPr>
                        <a:t>PP2D, 0.993</a:t>
                      </a:r>
                      <a:endParaRPr lang="en-US" sz="2400" b="1" dirty="0">
                        <a:solidFill>
                          <a:srgbClr val="FF0000"/>
                        </a:solidFill>
                      </a:endParaRPr>
                    </a:p>
                  </a:txBody>
                  <a:tcPr/>
                </a:tc>
                <a:tc>
                  <a:txBody>
                    <a:bodyPr/>
                    <a:lstStyle/>
                    <a:p>
                      <a:r>
                        <a:rPr lang="en-US" sz="2400" dirty="0" smtClean="0"/>
                        <a:t>CADD=</a:t>
                      </a:r>
                      <a:r>
                        <a:rPr lang="en-US" sz="2400" b="1" dirty="0" smtClean="0">
                          <a:solidFill>
                            <a:srgbClr val="FF0000"/>
                          </a:solidFill>
                        </a:rPr>
                        <a:t>26.2</a:t>
                      </a:r>
                    </a:p>
                  </a:txBody>
                  <a:tcPr/>
                </a:tc>
                <a:tc>
                  <a:txBody>
                    <a:bodyPr/>
                    <a:lstStyle/>
                    <a:p>
                      <a:r>
                        <a:rPr lang="en-US" sz="2400" dirty="0" smtClean="0"/>
                        <a:t>Snps3D=</a:t>
                      </a:r>
                      <a:r>
                        <a:rPr lang="en-US" sz="2400" baseline="0" dirty="0" smtClean="0"/>
                        <a:t> </a:t>
                      </a:r>
                      <a:r>
                        <a:rPr lang="en-US" sz="2400" b="1" dirty="0" smtClean="0">
                          <a:solidFill>
                            <a:srgbClr val="FF0000"/>
                          </a:solidFill>
                        </a:rPr>
                        <a:t>High Impact</a:t>
                      </a:r>
                      <a:endParaRPr lang="en-US" sz="2400" b="1" dirty="0">
                        <a:solidFill>
                          <a:srgbClr val="FF0000"/>
                        </a:solidFill>
                      </a:endParaRPr>
                    </a:p>
                  </a:txBody>
                  <a:tcPr/>
                </a:tc>
              </a:tr>
            </a:tbl>
          </a:graphicData>
        </a:graphic>
      </p:graphicFrame>
      <p:sp>
        <p:nvSpPr>
          <p:cNvPr id="14" name="TextBox 13"/>
          <p:cNvSpPr txBox="1"/>
          <p:nvPr/>
        </p:nvSpPr>
        <p:spPr>
          <a:xfrm>
            <a:off x="52131" y="1784622"/>
            <a:ext cx="6297869" cy="523220"/>
          </a:xfrm>
          <a:prstGeom prst="rect">
            <a:avLst/>
          </a:prstGeom>
          <a:noFill/>
        </p:spPr>
        <p:txBody>
          <a:bodyPr wrap="square" rtlCol="0">
            <a:spAutoFit/>
          </a:bodyPr>
          <a:lstStyle/>
          <a:p>
            <a:r>
              <a:rPr lang="en-US" sz="2800" b="1" dirty="0">
                <a:solidFill>
                  <a:srgbClr val="C00000"/>
                </a:solidFill>
              </a:rPr>
              <a:t>Treacher Collins and Related Syndrome</a:t>
            </a:r>
            <a:endParaRPr lang="en-US" sz="2800" b="1" dirty="0">
              <a:solidFill>
                <a:srgbClr val="C00000"/>
              </a:solidFill>
            </a:endParaRPr>
          </a:p>
        </p:txBody>
      </p:sp>
      <p:sp>
        <p:nvSpPr>
          <p:cNvPr id="15" name="TextBox 14"/>
          <p:cNvSpPr txBox="1"/>
          <p:nvPr/>
        </p:nvSpPr>
        <p:spPr>
          <a:xfrm>
            <a:off x="52131" y="2206449"/>
            <a:ext cx="3662610" cy="523220"/>
          </a:xfrm>
          <a:prstGeom prst="rect">
            <a:avLst/>
          </a:prstGeom>
          <a:noFill/>
        </p:spPr>
        <p:txBody>
          <a:bodyPr wrap="square" rtlCol="0">
            <a:spAutoFit/>
          </a:bodyPr>
          <a:lstStyle/>
          <a:p>
            <a:r>
              <a:rPr lang="en-US" sz="2800" b="1" dirty="0">
                <a:solidFill>
                  <a:schemeClr val="accent6"/>
                </a:solidFill>
              </a:rPr>
              <a:t>Diffuse Lung Disease</a:t>
            </a:r>
            <a:endParaRPr lang="en-US" sz="2800" b="1" dirty="0">
              <a:solidFill>
                <a:schemeClr val="accent6"/>
              </a:solidFill>
            </a:endParaRPr>
          </a:p>
        </p:txBody>
      </p:sp>
      <p:sp>
        <p:nvSpPr>
          <p:cNvPr id="16" name="Rectangle 15"/>
          <p:cNvSpPr/>
          <p:nvPr/>
        </p:nvSpPr>
        <p:spPr>
          <a:xfrm>
            <a:off x="6320974" y="1784624"/>
            <a:ext cx="5798457" cy="2246769"/>
          </a:xfrm>
          <a:prstGeom prst="rect">
            <a:avLst/>
          </a:prstGeom>
        </p:spPr>
        <p:txBody>
          <a:bodyPr wrap="square">
            <a:spAutoFit/>
          </a:bodyPr>
          <a:lstStyle/>
          <a:p>
            <a:r>
              <a:rPr lang="en-US" sz="2800" dirty="0"/>
              <a:t>“In </a:t>
            </a:r>
            <a:r>
              <a:rPr lang="en-US" sz="2800" dirty="0"/>
              <a:t>severe cases, underdevelopment of the facial bones may restrict an affected infant's airway, causing potentially life-threatening respiratory problems</a:t>
            </a:r>
            <a:r>
              <a:rPr lang="en-US" sz="2800" dirty="0"/>
              <a:t>.”</a:t>
            </a:r>
            <a:endParaRPr lang="en-US" sz="2800" dirty="0"/>
          </a:p>
        </p:txBody>
      </p:sp>
      <p:sp>
        <p:nvSpPr>
          <p:cNvPr id="17" name="Rectangle 16"/>
          <p:cNvSpPr/>
          <p:nvPr/>
        </p:nvSpPr>
        <p:spPr>
          <a:xfrm>
            <a:off x="0" y="5988052"/>
            <a:ext cx="5927725" cy="368300"/>
          </a:xfrm>
          <a:prstGeom prst="rect">
            <a:avLst/>
          </a:prstGeom>
        </p:spPr>
        <p:txBody>
          <a:bodyPr wrap="none">
            <a:spAutoFit/>
          </a:bodyPr>
          <a:lstStyle/>
          <a:p>
            <a:r>
              <a:rPr lang="en-US" u="sng" dirty="0">
                <a:solidFill>
                  <a:srgbClr val="0563C1"/>
                </a:solidFill>
                <a:latin typeface="Calibri" panose="020F0502020204030204" pitchFamily="34" charset="0"/>
                <a:hlinkClick r:id="rId2"/>
              </a:rPr>
              <a:t>https://ghr.nlm.nih.gov/condition/treacher-collins-syndrome</a:t>
            </a:r>
            <a:r>
              <a:rPr lang="en-US" dirty="0"/>
              <a:t> </a:t>
            </a:r>
          </a:p>
        </p:txBody>
      </p:sp>
      <p:sp>
        <p:nvSpPr>
          <p:cNvPr id="22" name="TextBox 21"/>
          <p:cNvSpPr txBox="1"/>
          <p:nvPr/>
        </p:nvSpPr>
        <p:spPr>
          <a:xfrm>
            <a:off x="0" y="78786"/>
            <a:ext cx="12192000" cy="707886"/>
          </a:xfrm>
          <a:prstGeom prst="rect">
            <a:avLst/>
          </a:prstGeom>
          <a:solidFill>
            <a:schemeClr val="bg2"/>
          </a:solidFill>
        </p:spPr>
        <p:txBody>
          <a:bodyPr wrap="square" rtlCol="0">
            <a:spAutoFit/>
          </a:bodyPr>
          <a:lstStyle/>
          <a:p>
            <a:r>
              <a:rPr lang="en-US" sz="4000" b="1" dirty="0"/>
              <a:t>Possible </a:t>
            </a:r>
            <a:r>
              <a:rPr lang="en-US" sz="4000" b="1" dirty="0" smtClean="0"/>
              <a:t>Misdiagnosis?</a:t>
            </a:r>
            <a:endParaRPr lang="en-US" sz="4000" b="1" dirty="0"/>
          </a:p>
        </p:txBody>
      </p:sp>
      <p:sp>
        <p:nvSpPr>
          <p:cNvPr id="2" name="Slide Number Placeholder 1"/>
          <p:cNvSpPr>
            <a:spLocks noGrp="1"/>
          </p:cNvSpPr>
          <p:nvPr>
            <p:ph type="sldNum" sz="quarter" idx="12"/>
          </p:nvPr>
        </p:nvSpPr>
        <p:spPr/>
        <p:txBody>
          <a:bodyPr/>
          <a:lstStyle/>
          <a:p>
            <a:fld id="{50E2D04B-D854-4092-B46C-4313D4D64565}" type="slidenum">
              <a:rPr lang="en-US" smtClean="0"/>
              <a:t>11</a:t>
            </a:fld>
            <a:endParaRPr lang="en-US"/>
          </a:p>
        </p:txBody>
      </p:sp>
      <p:pic>
        <p:nvPicPr>
          <p:cNvPr id="4" name="Picture 3"/>
          <p:cNvPicPr>
            <a:picLocks noChangeAspect="1"/>
          </p:cNvPicPr>
          <p:nvPr/>
        </p:nvPicPr>
        <p:blipFill>
          <a:blip r:embed="rId3"/>
          <a:stretch>
            <a:fillRect/>
          </a:stretch>
        </p:blipFill>
        <p:spPr>
          <a:xfrm>
            <a:off x="121558" y="1411495"/>
            <a:ext cx="12070443" cy="1305579"/>
          </a:xfrm>
          <a:prstGeom prst="rect">
            <a:avLst/>
          </a:prstGeom>
        </p:spPr>
      </p:pic>
      <p:pic>
        <p:nvPicPr>
          <p:cNvPr id="5" name="Picture 4"/>
          <p:cNvPicPr>
            <a:picLocks noChangeAspect="1"/>
          </p:cNvPicPr>
          <p:nvPr/>
        </p:nvPicPr>
        <p:blipFill>
          <a:blip r:embed="rId4"/>
          <a:stretch>
            <a:fillRect/>
          </a:stretch>
        </p:blipFill>
        <p:spPr>
          <a:xfrm>
            <a:off x="145143" y="3380345"/>
            <a:ext cx="12049314" cy="1661686"/>
          </a:xfrm>
          <a:prstGeom prst="rect">
            <a:avLst/>
          </a:prstGeom>
        </p:spPr>
      </p:pic>
      <p:sp>
        <p:nvSpPr>
          <p:cNvPr id="28" name="Text Box 6"/>
          <p:cNvSpPr txBox="1">
            <a:spLocks noChangeArrowheads="1"/>
          </p:cNvSpPr>
          <p:nvPr/>
        </p:nvSpPr>
        <p:spPr bwMode="auto">
          <a:xfrm>
            <a:off x="784908" y="6539349"/>
            <a:ext cx="22736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29" name="Text Box 8"/>
          <p:cNvSpPr txBox="1">
            <a:spLocks noChangeArrowheads="1"/>
          </p:cNvSpPr>
          <p:nvPr/>
        </p:nvSpPr>
        <p:spPr bwMode="auto">
          <a:xfrm>
            <a:off x="7839698" y="6539349"/>
            <a:ext cx="136531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Kunal Kundu</a:t>
            </a:r>
            <a:endParaRPr lang="en-US" altLang="en-US" dirty="0"/>
          </a:p>
        </p:txBody>
      </p:sp>
      <p:sp>
        <p:nvSpPr>
          <p:cNvPr id="30" name="Text Box 9"/>
          <p:cNvSpPr txBox="1">
            <a:spLocks noChangeArrowheads="1"/>
          </p:cNvSpPr>
          <p:nvPr/>
        </p:nvSpPr>
        <p:spPr bwMode="auto">
          <a:xfrm>
            <a:off x="3731308" y="6539349"/>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81520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2100" y="1089026"/>
            <a:ext cx="11684000" cy="5489575"/>
          </a:xfrm>
        </p:spPr>
        <p:txBody>
          <a:bodyPr>
            <a:normAutofit/>
          </a:bodyPr>
          <a:lstStyle/>
          <a:p>
            <a:r>
              <a:rPr lang="en-US" dirty="0" smtClean="0"/>
              <a:t>Sequencing Data Issues </a:t>
            </a:r>
          </a:p>
          <a:p>
            <a:pPr lvl="1"/>
            <a:r>
              <a:rPr lang="en-US" dirty="0" smtClean="0"/>
              <a:t>False Positive Heterozygous calls</a:t>
            </a:r>
          </a:p>
          <a:p>
            <a:pPr lvl="1"/>
            <a:r>
              <a:rPr lang="en-US" dirty="0" smtClean="0"/>
              <a:t>Problem with uniformity in exon </a:t>
            </a:r>
            <a:r>
              <a:rPr lang="en-US" dirty="0" smtClean="0"/>
              <a:t>coverage</a:t>
            </a:r>
          </a:p>
          <a:p>
            <a:pPr lvl="1"/>
            <a:r>
              <a:rPr lang="en-US" dirty="0" smtClean="0"/>
              <a:t>Missing Variants because of Low Quality (~17% LQ variants / sample; </a:t>
            </a:r>
            <a:r>
              <a:rPr lang="en-US" b="1" dirty="0" smtClean="0"/>
              <a:t>FS filter</a:t>
            </a:r>
            <a:r>
              <a:rPr lang="en-US" dirty="0" smtClean="0"/>
              <a:t>)</a:t>
            </a:r>
            <a:endParaRPr lang="en-US" dirty="0" smtClean="0"/>
          </a:p>
          <a:p>
            <a:r>
              <a:rPr lang="en-US" dirty="0" smtClean="0"/>
              <a:t>Method development</a:t>
            </a:r>
          </a:p>
          <a:p>
            <a:pPr lvl="1"/>
            <a:r>
              <a:rPr lang="en-US" dirty="0" smtClean="0"/>
              <a:t>Single Gene based deleterious mutation prediction methods.  </a:t>
            </a:r>
            <a:endParaRPr lang="en-US" dirty="0" smtClean="0"/>
          </a:p>
          <a:p>
            <a:pPr lvl="1"/>
            <a:r>
              <a:rPr lang="en-US" dirty="0" smtClean="0"/>
              <a:t>Methods for clinically interpreting Intronic and UTR </a:t>
            </a:r>
            <a:r>
              <a:rPr lang="en-US" dirty="0" smtClean="0"/>
              <a:t>variants.</a:t>
            </a:r>
            <a:endParaRPr lang="en-US" dirty="0" smtClean="0"/>
          </a:p>
          <a:p>
            <a:r>
              <a:rPr lang="en-US" dirty="0" smtClean="0"/>
              <a:t>Can improve the prediction power</a:t>
            </a:r>
          </a:p>
          <a:p>
            <a:pPr lvl="1"/>
            <a:r>
              <a:rPr lang="en-US" dirty="0" smtClean="0"/>
              <a:t>Trio sequencing might help in solving compound het cases.</a:t>
            </a:r>
          </a:p>
          <a:p>
            <a:pPr lvl="1"/>
            <a:r>
              <a:rPr lang="en-US" dirty="0" smtClean="0"/>
              <a:t>Broaden the perspective for exploring disease mechanism. E.g. </a:t>
            </a:r>
            <a:r>
              <a:rPr lang="en-US" dirty="0" smtClean="0"/>
              <a:t>P93 Structural </a:t>
            </a:r>
            <a:r>
              <a:rPr lang="en-US" dirty="0" smtClean="0"/>
              <a:t>Variations. </a:t>
            </a:r>
            <a:r>
              <a:rPr lang="en-US" dirty="0" smtClean="0"/>
              <a:t> </a:t>
            </a:r>
            <a:endParaRPr lang="en-US" dirty="0"/>
          </a:p>
          <a:p>
            <a:r>
              <a:rPr lang="en-US" dirty="0" smtClean="0"/>
              <a:t>Consistent 16 cases of misdiagnosis</a:t>
            </a:r>
          </a:p>
        </p:txBody>
      </p:sp>
      <p:sp>
        <p:nvSpPr>
          <p:cNvPr id="5" name="TextBox 4"/>
          <p:cNvSpPr txBox="1"/>
          <p:nvPr/>
        </p:nvSpPr>
        <p:spPr>
          <a:xfrm>
            <a:off x="0" y="78786"/>
            <a:ext cx="12192000" cy="707886"/>
          </a:xfrm>
          <a:prstGeom prst="rect">
            <a:avLst/>
          </a:prstGeom>
          <a:solidFill>
            <a:schemeClr val="bg2"/>
          </a:solidFill>
        </p:spPr>
        <p:txBody>
          <a:bodyPr wrap="square" rtlCol="0">
            <a:spAutoFit/>
          </a:bodyPr>
          <a:lstStyle/>
          <a:p>
            <a:r>
              <a:rPr lang="en-US" sz="4000" b="1" dirty="0"/>
              <a:t>Insights</a:t>
            </a:r>
            <a:endParaRPr lang="en-US" sz="4000" b="1" dirty="0"/>
          </a:p>
        </p:txBody>
      </p:sp>
      <p:sp>
        <p:nvSpPr>
          <p:cNvPr id="2" name="Slide Number Placeholder 1"/>
          <p:cNvSpPr>
            <a:spLocks noGrp="1"/>
          </p:cNvSpPr>
          <p:nvPr>
            <p:ph type="sldNum" sz="quarter" idx="12"/>
          </p:nvPr>
        </p:nvSpPr>
        <p:spPr/>
        <p:txBody>
          <a:bodyPr/>
          <a:lstStyle/>
          <a:p>
            <a:fld id="{50E2D04B-D854-4092-B46C-4313D4D64565}" type="slidenum">
              <a:rPr lang="en-US" smtClean="0"/>
              <a:t>12</a:t>
            </a:fld>
            <a:endParaRPr lang="en-US"/>
          </a:p>
        </p:txBody>
      </p:sp>
      <p:pic>
        <p:nvPicPr>
          <p:cNvPr id="6" name="Picture 5"/>
          <p:cNvPicPr>
            <a:picLocks noChangeAspect="1"/>
          </p:cNvPicPr>
          <p:nvPr/>
        </p:nvPicPr>
        <p:blipFill>
          <a:blip r:embed="rId2"/>
          <a:stretch>
            <a:fillRect/>
          </a:stretch>
        </p:blipFill>
        <p:spPr>
          <a:xfrm>
            <a:off x="10682287" y="1822450"/>
            <a:ext cx="1343025" cy="1266825"/>
          </a:xfrm>
          <a:prstGeom prst="rect">
            <a:avLst/>
          </a:prstGeom>
        </p:spPr>
      </p:pic>
      <p:sp>
        <p:nvSpPr>
          <p:cNvPr id="7" name="Text Box 6"/>
          <p:cNvSpPr txBox="1">
            <a:spLocks noChangeArrowheads="1"/>
          </p:cNvSpPr>
          <p:nvPr/>
        </p:nvSpPr>
        <p:spPr bwMode="auto">
          <a:xfrm>
            <a:off x="784908" y="6539349"/>
            <a:ext cx="22736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8" name="Text Box 8"/>
          <p:cNvSpPr txBox="1">
            <a:spLocks noChangeArrowheads="1"/>
          </p:cNvSpPr>
          <p:nvPr/>
        </p:nvSpPr>
        <p:spPr bwMode="auto">
          <a:xfrm>
            <a:off x="7839698" y="6539349"/>
            <a:ext cx="136531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Kunal Kundu</a:t>
            </a:r>
            <a:endParaRPr lang="en-US" altLang="en-US" dirty="0"/>
          </a:p>
        </p:txBody>
      </p:sp>
      <p:sp>
        <p:nvSpPr>
          <p:cNvPr id="9" name="Text Box 9"/>
          <p:cNvSpPr txBox="1">
            <a:spLocks noChangeArrowheads="1"/>
          </p:cNvSpPr>
          <p:nvPr/>
        </p:nvSpPr>
        <p:spPr bwMode="auto">
          <a:xfrm>
            <a:off x="3731308" y="6539349"/>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1524001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359900" y="6435667"/>
            <a:ext cx="2743200" cy="365125"/>
          </a:xfrm>
        </p:spPr>
        <p:txBody>
          <a:bodyPr/>
          <a:lstStyle/>
          <a:p>
            <a:fld id="{50E2D04B-D854-4092-B46C-4313D4D64565}" type="slidenum">
              <a:rPr lang="en-US" smtClean="0"/>
              <a:t>13</a:t>
            </a:fld>
            <a:endParaRPr lang="en-US"/>
          </a:p>
        </p:txBody>
      </p:sp>
      <p:sp>
        <p:nvSpPr>
          <p:cNvPr id="5" name="TextBox 4"/>
          <p:cNvSpPr txBox="1"/>
          <p:nvPr/>
        </p:nvSpPr>
        <p:spPr>
          <a:xfrm>
            <a:off x="0" y="78786"/>
            <a:ext cx="12192000" cy="707886"/>
          </a:xfrm>
          <a:prstGeom prst="rect">
            <a:avLst/>
          </a:prstGeom>
          <a:solidFill>
            <a:schemeClr val="bg2"/>
          </a:solidFill>
        </p:spPr>
        <p:txBody>
          <a:bodyPr wrap="square" rtlCol="0">
            <a:spAutoFit/>
          </a:bodyPr>
          <a:lstStyle/>
          <a:p>
            <a:r>
              <a:rPr lang="en-US" sz="4000" b="1" dirty="0"/>
              <a:t>Acknowledgement</a:t>
            </a:r>
            <a:endParaRPr lang="en-US" sz="4000" b="1"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36706" y="925593"/>
            <a:ext cx="2331591" cy="2106613"/>
          </a:xfrm>
          <a:prstGeom prst="rect">
            <a:avLst/>
          </a:prstGeom>
        </p:spPr>
      </p:pic>
      <p:sp>
        <p:nvSpPr>
          <p:cNvPr id="8" name="TextBox 7"/>
          <p:cNvSpPr txBox="1"/>
          <p:nvPr/>
        </p:nvSpPr>
        <p:spPr>
          <a:xfrm>
            <a:off x="6263706" y="3032204"/>
            <a:ext cx="2331591" cy="400110"/>
          </a:xfrm>
          <a:prstGeom prst="rect">
            <a:avLst/>
          </a:prstGeom>
          <a:noFill/>
        </p:spPr>
        <p:txBody>
          <a:bodyPr wrap="square" rtlCol="0">
            <a:spAutoFit/>
          </a:bodyPr>
          <a:lstStyle/>
          <a:p>
            <a:r>
              <a:rPr lang="en-US" sz="2000" b="1" dirty="0"/>
              <a:t>Prof. John </a:t>
            </a:r>
            <a:r>
              <a:rPr lang="en-US" sz="2000" b="1" dirty="0" err="1"/>
              <a:t>Moult</a:t>
            </a:r>
            <a:endParaRPr lang="en-US" sz="2000" b="1" dirty="0"/>
          </a:p>
        </p:txBody>
      </p:sp>
      <p:sp>
        <p:nvSpPr>
          <p:cNvPr id="10" name="TextBox 9"/>
          <p:cNvSpPr txBox="1"/>
          <p:nvPr/>
        </p:nvSpPr>
        <p:spPr>
          <a:xfrm>
            <a:off x="4764372" y="6175623"/>
            <a:ext cx="2245296" cy="707886"/>
          </a:xfrm>
          <a:prstGeom prst="rect">
            <a:avLst/>
          </a:prstGeom>
          <a:noFill/>
        </p:spPr>
        <p:txBody>
          <a:bodyPr wrap="square" rtlCol="0">
            <a:spAutoFit/>
          </a:bodyPr>
          <a:lstStyle/>
          <a:p>
            <a:r>
              <a:rPr lang="en-US" sz="2000" b="1" dirty="0" err="1"/>
              <a:t>Lipika</a:t>
            </a:r>
            <a:r>
              <a:rPr lang="en-US" sz="2000" b="1" dirty="0"/>
              <a:t> Ray, PhD</a:t>
            </a:r>
          </a:p>
          <a:p>
            <a:r>
              <a:rPr lang="en-US" sz="2000" b="1" dirty="0"/>
              <a:t>Research Scientist</a:t>
            </a:r>
          </a:p>
        </p:txBody>
      </p:sp>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57709" t="41852" r="25416" b="21482"/>
          <a:stretch/>
        </p:blipFill>
        <p:spPr>
          <a:xfrm>
            <a:off x="8454293" y="3701880"/>
            <a:ext cx="1842801" cy="2314823"/>
          </a:xfrm>
          <a:prstGeom prst="rect">
            <a:avLst/>
          </a:prstGeom>
        </p:spPr>
      </p:pic>
      <p:sp>
        <p:nvSpPr>
          <p:cNvPr id="12" name="TextBox 11"/>
          <p:cNvSpPr txBox="1"/>
          <p:nvPr/>
        </p:nvSpPr>
        <p:spPr>
          <a:xfrm>
            <a:off x="8172451" y="6016704"/>
            <a:ext cx="2578101" cy="707886"/>
          </a:xfrm>
          <a:prstGeom prst="rect">
            <a:avLst/>
          </a:prstGeom>
          <a:noFill/>
        </p:spPr>
        <p:txBody>
          <a:bodyPr wrap="square" rtlCol="0">
            <a:spAutoFit/>
          </a:bodyPr>
          <a:lstStyle/>
          <a:p>
            <a:r>
              <a:rPr lang="en-US" sz="2000" b="1" dirty="0" err="1"/>
              <a:t>Yizhou</a:t>
            </a:r>
            <a:r>
              <a:rPr lang="en-US" sz="2000" b="1" dirty="0"/>
              <a:t> Yin</a:t>
            </a:r>
          </a:p>
          <a:p>
            <a:r>
              <a:rPr lang="en-US" sz="2000" b="1" dirty="0"/>
              <a:t>Final Year PhD Student</a:t>
            </a:r>
          </a:p>
        </p:txBody>
      </p:sp>
      <p:pic>
        <p:nvPicPr>
          <p:cNvPr id="14" name="Picture 13"/>
          <p:cNvPicPr>
            <a:picLocks noChangeAspect="1"/>
          </p:cNvPicPr>
          <p:nvPr/>
        </p:nvPicPr>
        <p:blipFill>
          <a:blip r:embed="rId4"/>
          <a:stretch>
            <a:fillRect/>
          </a:stretch>
        </p:blipFill>
        <p:spPr>
          <a:xfrm>
            <a:off x="34522" y="2340222"/>
            <a:ext cx="4527385" cy="2460653"/>
          </a:xfrm>
          <a:prstGeom prst="rect">
            <a:avLst/>
          </a:prstGeom>
        </p:spPr>
      </p:pic>
      <p:sp>
        <p:nvSpPr>
          <p:cNvPr id="16" name="TextBox 15"/>
          <p:cNvSpPr txBox="1"/>
          <p:nvPr/>
        </p:nvSpPr>
        <p:spPr>
          <a:xfrm>
            <a:off x="2875061" y="4231491"/>
            <a:ext cx="1320801" cy="369332"/>
          </a:xfrm>
          <a:prstGeom prst="rect">
            <a:avLst/>
          </a:prstGeom>
          <a:noFill/>
        </p:spPr>
        <p:txBody>
          <a:bodyPr wrap="square" rtlCol="0">
            <a:spAutoFit/>
          </a:bodyPr>
          <a:lstStyle/>
          <a:p>
            <a:r>
              <a:rPr lang="en-US" b="1" dirty="0">
                <a:solidFill>
                  <a:schemeClr val="bg1"/>
                </a:solidFill>
              </a:rPr>
              <a:t>03/04/2016</a:t>
            </a:r>
          </a:p>
        </p:txBody>
      </p:sp>
      <p:pic>
        <p:nvPicPr>
          <p:cNvPr id="17" name="Picture 16"/>
          <p:cNvPicPr>
            <a:picLocks noChangeAspect="1"/>
          </p:cNvPicPr>
          <p:nvPr/>
        </p:nvPicPr>
        <p:blipFill>
          <a:blip r:embed="rId5"/>
          <a:stretch>
            <a:fillRect/>
          </a:stretch>
        </p:blipFill>
        <p:spPr>
          <a:xfrm>
            <a:off x="66853" y="1369169"/>
            <a:ext cx="4204636" cy="945654"/>
          </a:xfrm>
          <a:prstGeom prst="rect">
            <a:avLst/>
          </a:prstGeom>
        </p:spPr>
      </p:pic>
      <p:pic>
        <p:nvPicPr>
          <p:cNvPr id="18" name="Picture 17"/>
          <p:cNvPicPr>
            <a:picLocks noChangeAspect="1"/>
          </p:cNvPicPr>
          <p:nvPr/>
        </p:nvPicPr>
        <p:blipFill rotWithShape="1">
          <a:blip r:embed="rId6">
            <a:extLst>
              <a:ext uri="{28A0092B-C50C-407E-A947-70E740481C1C}">
                <a14:useLocalDpi xmlns:a14="http://schemas.microsoft.com/office/drawing/2010/main" val="0"/>
              </a:ext>
            </a:extLst>
          </a:blip>
          <a:srcRect l="14281"/>
          <a:stretch/>
        </p:blipFill>
        <p:spPr>
          <a:xfrm>
            <a:off x="4863622" y="3701881"/>
            <a:ext cx="1818292" cy="2314823"/>
          </a:xfrm>
          <a:prstGeom prst="rect">
            <a:avLst/>
          </a:prstGeom>
        </p:spPr>
      </p:pic>
    </p:spTree>
    <p:extLst>
      <p:ext uri="{BB962C8B-B14F-4D97-AF65-F5344CB8AC3E}">
        <p14:creationId xmlns:p14="http://schemas.microsoft.com/office/powerpoint/2010/main" val="42798642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14557</TotalTime>
  <Words>925</Words>
  <Application>Microsoft Office PowerPoint</Application>
  <PresentationFormat>Widescreen</PresentationFormat>
  <Paragraphs>179</Paragraphs>
  <Slides>13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MS PGothic</vt:lpstr>
      <vt:lpstr>Arial</vt:lpstr>
      <vt:lpstr>Calibri</vt:lpstr>
      <vt:lpstr>Calibri Light</vt:lpstr>
      <vt:lpstr>Times New Roman</vt:lpstr>
      <vt:lpstr>Wingdings</vt:lpstr>
      <vt:lpstr>Office Theme</vt:lpstr>
      <vt:lpstr>Hopkins Challenge</vt:lpstr>
      <vt:lpstr>CAGI slide pack guidelines I agree to my slides being used according to the following terms: ______Kunal Kundu_______</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Hopkins Challenge</dc:title>
  <dc:creator>Kunal Kundu</dc:creator>
  <cp:lastModifiedBy>Kunal Kundu</cp:lastModifiedBy>
  <cp:revision>872</cp:revision>
  <dcterms:created xsi:type="dcterms:W3CDTF">2016-03-13T17:16:49Z</dcterms:created>
  <dcterms:modified xsi:type="dcterms:W3CDTF">2016-03-26T05:17:16Z</dcterms:modified>
</cp:coreProperties>
</file>