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61" r:id="rId2"/>
  </p:sldMasterIdLst>
  <p:notesMasterIdLst>
    <p:notesMasterId r:id="rId16"/>
  </p:notesMasterIdLst>
  <p:handoutMasterIdLst>
    <p:handoutMasterId r:id="rId17"/>
  </p:handoutMasterIdLst>
  <p:sldIdLst>
    <p:sldId id="259" r:id="rId3"/>
    <p:sldId id="271" r:id="rId4"/>
    <p:sldId id="256" r:id="rId5"/>
    <p:sldId id="261" r:id="rId6"/>
    <p:sldId id="262" r:id="rId7"/>
    <p:sldId id="263" r:id="rId8"/>
    <p:sldId id="264" r:id="rId9"/>
    <p:sldId id="272" r:id="rId10"/>
    <p:sldId id="265" r:id="rId11"/>
    <p:sldId id="267" r:id="rId12"/>
    <p:sldId id="266" r:id="rId13"/>
    <p:sldId id="268" r:id="rId14"/>
    <p:sldId id="269" r:id="rId15"/>
  </p:sldIdLst>
  <p:sldSz cx="9144000" cy="6858000" type="screen4x3"/>
  <p:notesSz cx="6769100" cy="99060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96" y="276"/>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cases!$B$1</c:f>
              <c:strCache>
                <c:ptCount val="1"/>
                <c:pt idx="0">
                  <c:v>Cases</c:v>
                </c:pt>
              </c:strCache>
            </c:strRef>
          </c:tx>
          <c:spPr>
            <a:solidFill>
              <a:schemeClr val="accent1"/>
            </a:solidFill>
            <a:ln>
              <a:noFill/>
            </a:ln>
            <a:effectLst/>
            <a:sp3d/>
          </c:spPr>
          <c:invertIfNegative val="0"/>
          <c:cat>
            <c:strRef>
              <c:f>cases!$A$2:$A$16</c:f>
              <c:strCache>
                <c:ptCount val="15"/>
                <c:pt idx="0">
                  <c:v>D1</c:v>
                </c:pt>
                <c:pt idx="1">
                  <c:v>D2</c:v>
                </c:pt>
                <c:pt idx="2">
                  <c:v>D3</c:v>
                </c:pt>
                <c:pt idx="3">
                  <c:v>D4</c:v>
                </c:pt>
                <c:pt idx="4">
                  <c:v>D5</c:v>
                </c:pt>
                <c:pt idx="5">
                  <c:v>D6</c:v>
                </c:pt>
                <c:pt idx="6">
                  <c:v>D7</c:v>
                </c:pt>
                <c:pt idx="7">
                  <c:v>D8</c:v>
                </c:pt>
                <c:pt idx="8">
                  <c:v>D9</c:v>
                </c:pt>
                <c:pt idx="9">
                  <c:v>D10</c:v>
                </c:pt>
                <c:pt idx="10">
                  <c:v>D11</c:v>
                </c:pt>
                <c:pt idx="11">
                  <c:v>D12</c:v>
                </c:pt>
                <c:pt idx="12">
                  <c:v>D13</c:v>
                </c:pt>
                <c:pt idx="13">
                  <c:v>D14</c:v>
                </c:pt>
                <c:pt idx="14">
                  <c:v>TOT</c:v>
                </c:pt>
              </c:strCache>
            </c:strRef>
          </c:cat>
          <c:val>
            <c:numRef>
              <c:f>cases!$B$2:$B$16</c:f>
              <c:numCache>
                <c:formatCode>General</c:formatCode>
                <c:ptCount val="15"/>
                <c:pt idx="0">
                  <c:v>14</c:v>
                </c:pt>
                <c:pt idx="1">
                  <c:v>56</c:v>
                </c:pt>
                <c:pt idx="2">
                  <c:v>0</c:v>
                </c:pt>
                <c:pt idx="3">
                  <c:v>2</c:v>
                </c:pt>
                <c:pt idx="4">
                  <c:v>5</c:v>
                </c:pt>
                <c:pt idx="5">
                  <c:v>5</c:v>
                </c:pt>
                <c:pt idx="6">
                  <c:v>0</c:v>
                </c:pt>
                <c:pt idx="7">
                  <c:v>0</c:v>
                </c:pt>
                <c:pt idx="8">
                  <c:v>0</c:v>
                </c:pt>
                <c:pt idx="9">
                  <c:v>5</c:v>
                </c:pt>
                <c:pt idx="10">
                  <c:v>1</c:v>
                </c:pt>
                <c:pt idx="11">
                  <c:v>9</c:v>
                </c:pt>
                <c:pt idx="12">
                  <c:v>0</c:v>
                </c:pt>
                <c:pt idx="13">
                  <c:v>9</c:v>
                </c:pt>
                <c:pt idx="14">
                  <c:v>106</c:v>
                </c:pt>
              </c:numCache>
            </c:numRef>
          </c:val>
        </c:ser>
        <c:ser>
          <c:idx val="1"/>
          <c:order val="1"/>
          <c:tx>
            <c:strRef>
              <c:f>cases!$C$1</c:f>
              <c:strCache>
                <c:ptCount val="1"/>
                <c:pt idx="0">
                  <c:v>Features</c:v>
                </c:pt>
              </c:strCache>
            </c:strRef>
          </c:tx>
          <c:spPr>
            <a:solidFill>
              <a:schemeClr val="accent2"/>
            </a:solidFill>
            <a:ln>
              <a:noFill/>
            </a:ln>
            <a:effectLst/>
            <a:sp3d/>
          </c:spPr>
          <c:invertIfNegative val="0"/>
          <c:cat>
            <c:strRef>
              <c:f>cases!$A$2:$A$16</c:f>
              <c:strCache>
                <c:ptCount val="15"/>
                <c:pt idx="0">
                  <c:v>D1</c:v>
                </c:pt>
                <c:pt idx="1">
                  <c:v>D2</c:v>
                </c:pt>
                <c:pt idx="2">
                  <c:v>D3</c:v>
                </c:pt>
                <c:pt idx="3">
                  <c:v>D4</c:v>
                </c:pt>
                <c:pt idx="4">
                  <c:v>D5</c:v>
                </c:pt>
                <c:pt idx="5">
                  <c:v>D6</c:v>
                </c:pt>
                <c:pt idx="6">
                  <c:v>D7</c:v>
                </c:pt>
                <c:pt idx="7">
                  <c:v>D8</c:v>
                </c:pt>
                <c:pt idx="8">
                  <c:v>D9</c:v>
                </c:pt>
                <c:pt idx="9">
                  <c:v>D10</c:v>
                </c:pt>
                <c:pt idx="10">
                  <c:v>D11</c:v>
                </c:pt>
                <c:pt idx="11">
                  <c:v>D12</c:v>
                </c:pt>
                <c:pt idx="12">
                  <c:v>D13</c:v>
                </c:pt>
                <c:pt idx="13">
                  <c:v>D14</c:v>
                </c:pt>
                <c:pt idx="14">
                  <c:v>TOT</c:v>
                </c:pt>
              </c:strCache>
            </c:strRef>
          </c:cat>
          <c:val>
            <c:numRef>
              <c:f>cases!$C$2:$C$16</c:f>
              <c:numCache>
                <c:formatCode>General</c:formatCode>
                <c:ptCount val="15"/>
                <c:pt idx="0">
                  <c:v>16</c:v>
                </c:pt>
                <c:pt idx="1">
                  <c:v>4</c:v>
                </c:pt>
                <c:pt idx="2">
                  <c:v>10</c:v>
                </c:pt>
                <c:pt idx="3">
                  <c:v>54</c:v>
                </c:pt>
                <c:pt idx="4">
                  <c:v>30</c:v>
                </c:pt>
                <c:pt idx="5">
                  <c:v>160</c:v>
                </c:pt>
                <c:pt idx="6">
                  <c:v>19</c:v>
                </c:pt>
                <c:pt idx="7">
                  <c:v>7</c:v>
                </c:pt>
                <c:pt idx="8">
                  <c:v>68</c:v>
                </c:pt>
                <c:pt idx="9">
                  <c:v>13</c:v>
                </c:pt>
                <c:pt idx="10">
                  <c:v>12</c:v>
                </c:pt>
                <c:pt idx="11">
                  <c:v>6</c:v>
                </c:pt>
                <c:pt idx="12">
                  <c:v>7</c:v>
                </c:pt>
                <c:pt idx="13">
                  <c:v>45</c:v>
                </c:pt>
              </c:numCache>
            </c:numRef>
          </c:val>
        </c:ser>
        <c:ser>
          <c:idx val="2"/>
          <c:order val="2"/>
          <c:tx>
            <c:strRef>
              <c:f>cases!$D$1</c:f>
              <c:strCache>
                <c:ptCount val="1"/>
                <c:pt idx="0">
                  <c:v>Submit1</c:v>
                </c:pt>
              </c:strCache>
            </c:strRef>
          </c:tx>
          <c:spPr>
            <a:solidFill>
              <a:schemeClr val="accent3"/>
            </a:solidFill>
            <a:ln>
              <a:noFill/>
            </a:ln>
            <a:effectLst/>
            <a:sp3d/>
          </c:spPr>
          <c:invertIfNegative val="0"/>
          <c:cat>
            <c:strRef>
              <c:f>cases!$A$2:$A$16</c:f>
              <c:strCache>
                <c:ptCount val="15"/>
                <c:pt idx="0">
                  <c:v>D1</c:v>
                </c:pt>
                <c:pt idx="1">
                  <c:v>D2</c:v>
                </c:pt>
                <c:pt idx="2">
                  <c:v>D3</c:v>
                </c:pt>
                <c:pt idx="3">
                  <c:v>D4</c:v>
                </c:pt>
                <c:pt idx="4">
                  <c:v>D5</c:v>
                </c:pt>
                <c:pt idx="5">
                  <c:v>D6</c:v>
                </c:pt>
                <c:pt idx="6">
                  <c:v>D7</c:v>
                </c:pt>
                <c:pt idx="7">
                  <c:v>D8</c:v>
                </c:pt>
                <c:pt idx="8">
                  <c:v>D9</c:v>
                </c:pt>
                <c:pt idx="9">
                  <c:v>D10</c:v>
                </c:pt>
                <c:pt idx="10">
                  <c:v>D11</c:v>
                </c:pt>
                <c:pt idx="11">
                  <c:v>D12</c:v>
                </c:pt>
                <c:pt idx="12">
                  <c:v>D13</c:v>
                </c:pt>
                <c:pt idx="13">
                  <c:v>D14</c:v>
                </c:pt>
                <c:pt idx="14">
                  <c:v>TOT</c:v>
                </c:pt>
              </c:strCache>
            </c:strRef>
          </c:cat>
          <c:val>
            <c:numRef>
              <c:f>cases!$D$2:$D$16</c:f>
              <c:numCache>
                <c:formatCode>General</c:formatCode>
                <c:ptCount val="15"/>
                <c:pt idx="0">
                  <c:v>3</c:v>
                </c:pt>
                <c:pt idx="1">
                  <c:v>20</c:v>
                </c:pt>
                <c:pt idx="2">
                  <c:v>0</c:v>
                </c:pt>
                <c:pt idx="3">
                  <c:v>0</c:v>
                </c:pt>
                <c:pt idx="4">
                  <c:v>0</c:v>
                </c:pt>
                <c:pt idx="5">
                  <c:v>0</c:v>
                </c:pt>
                <c:pt idx="6">
                  <c:v>0</c:v>
                </c:pt>
                <c:pt idx="7">
                  <c:v>0</c:v>
                </c:pt>
                <c:pt idx="8">
                  <c:v>0</c:v>
                </c:pt>
                <c:pt idx="9">
                  <c:v>0</c:v>
                </c:pt>
                <c:pt idx="10">
                  <c:v>0</c:v>
                </c:pt>
                <c:pt idx="11">
                  <c:v>1</c:v>
                </c:pt>
                <c:pt idx="12">
                  <c:v>0</c:v>
                </c:pt>
                <c:pt idx="13">
                  <c:v>0</c:v>
                </c:pt>
                <c:pt idx="14">
                  <c:v>24</c:v>
                </c:pt>
              </c:numCache>
            </c:numRef>
          </c:val>
        </c:ser>
        <c:ser>
          <c:idx val="3"/>
          <c:order val="3"/>
          <c:tx>
            <c:strRef>
              <c:f>cases!$E$1</c:f>
              <c:strCache>
                <c:ptCount val="1"/>
                <c:pt idx="0">
                  <c:v>Possible</c:v>
                </c:pt>
              </c:strCache>
            </c:strRef>
          </c:tx>
          <c:spPr>
            <a:solidFill>
              <a:schemeClr val="accent4"/>
            </a:solidFill>
            <a:ln>
              <a:noFill/>
            </a:ln>
            <a:effectLst/>
            <a:sp3d/>
          </c:spPr>
          <c:invertIfNegative val="0"/>
          <c:cat>
            <c:strRef>
              <c:f>cases!$A$2:$A$16</c:f>
              <c:strCache>
                <c:ptCount val="15"/>
                <c:pt idx="0">
                  <c:v>D1</c:v>
                </c:pt>
                <c:pt idx="1">
                  <c:v>D2</c:v>
                </c:pt>
                <c:pt idx="2">
                  <c:v>D3</c:v>
                </c:pt>
                <c:pt idx="3">
                  <c:v>D4</c:v>
                </c:pt>
                <c:pt idx="4">
                  <c:v>D5</c:v>
                </c:pt>
                <c:pt idx="5">
                  <c:v>D6</c:v>
                </c:pt>
                <c:pt idx="6">
                  <c:v>D7</c:v>
                </c:pt>
                <c:pt idx="7">
                  <c:v>D8</c:v>
                </c:pt>
                <c:pt idx="8">
                  <c:v>D9</c:v>
                </c:pt>
                <c:pt idx="9">
                  <c:v>D10</c:v>
                </c:pt>
                <c:pt idx="10">
                  <c:v>D11</c:v>
                </c:pt>
                <c:pt idx="11">
                  <c:v>D12</c:v>
                </c:pt>
                <c:pt idx="12">
                  <c:v>D13</c:v>
                </c:pt>
                <c:pt idx="13">
                  <c:v>D14</c:v>
                </c:pt>
                <c:pt idx="14">
                  <c:v>TOT</c:v>
                </c:pt>
              </c:strCache>
            </c:strRef>
          </c:cat>
          <c:val>
            <c:numRef>
              <c:f>cases!$E$2:$E$16</c:f>
              <c:numCache>
                <c:formatCode>General</c:formatCode>
                <c:ptCount val="15"/>
                <c:pt idx="0">
                  <c:v>3</c:v>
                </c:pt>
                <c:pt idx="1">
                  <c:v>20</c:v>
                </c:pt>
                <c:pt idx="2">
                  <c:v>0</c:v>
                </c:pt>
                <c:pt idx="3">
                  <c:v>0</c:v>
                </c:pt>
                <c:pt idx="4">
                  <c:v>1</c:v>
                </c:pt>
                <c:pt idx="5">
                  <c:v>1</c:v>
                </c:pt>
                <c:pt idx="6">
                  <c:v>0</c:v>
                </c:pt>
                <c:pt idx="7">
                  <c:v>0</c:v>
                </c:pt>
                <c:pt idx="8">
                  <c:v>0</c:v>
                </c:pt>
                <c:pt idx="9">
                  <c:v>1</c:v>
                </c:pt>
                <c:pt idx="10">
                  <c:v>0</c:v>
                </c:pt>
                <c:pt idx="11">
                  <c:v>1</c:v>
                </c:pt>
                <c:pt idx="12">
                  <c:v>0</c:v>
                </c:pt>
                <c:pt idx="13">
                  <c:v>3</c:v>
                </c:pt>
                <c:pt idx="14">
                  <c:v>31</c:v>
                </c:pt>
              </c:numCache>
            </c:numRef>
          </c:val>
        </c:ser>
        <c:dLbls>
          <c:showLegendKey val="0"/>
          <c:showVal val="0"/>
          <c:showCatName val="0"/>
          <c:showSerName val="0"/>
          <c:showPercent val="0"/>
          <c:showBubbleSize val="0"/>
        </c:dLbls>
        <c:gapWidth val="150"/>
        <c:shape val="box"/>
        <c:axId val="317159512"/>
        <c:axId val="317162256"/>
        <c:axId val="319062376"/>
      </c:bar3DChart>
      <c:catAx>
        <c:axId val="31715951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17162256"/>
        <c:crosses val="autoZero"/>
        <c:auto val="1"/>
        <c:lblAlgn val="ctr"/>
        <c:lblOffset val="100"/>
        <c:noMultiLvlLbl val="0"/>
      </c:catAx>
      <c:valAx>
        <c:axId val="317162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17159512"/>
        <c:crosses val="autoZero"/>
        <c:crossBetween val="between"/>
      </c:valAx>
      <c:serAx>
        <c:axId val="319062376"/>
        <c:scaling>
          <c:orientation val="minMax"/>
        </c:scaling>
        <c:delete val="1"/>
        <c:axPos val="b"/>
        <c:majorTickMark val="none"/>
        <c:minorTickMark val="none"/>
        <c:tickLblPos val="nextTo"/>
        <c:crossAx val="317162256"/>
        <c:crosses val="autoZero"/>
      </c:ser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33277" cy="49702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34257" y="0"/>
            <a:ext cx="2933277" cy="497020"/>
          </a:xfrm>
          <a:prstGeom prst="rect">
            <a:avLst/>
          </a:prstGeom>
        </p:spPr>
        <p:txBody>
          <a:bodyPr vert="horz" lIns="91440" tIns="45720" rIns="91440" bIns="45720" rtlCol="0"/>
          <a:lstStyle>
            <a:lvl1pPr algn="r">
              <a:defRPr sz="1200"/>
            </a:lvl1pPr>
          </a:lstStyle>
          <a:p>
            <a:fld id="{BAD57E91-CC40-43CB-B83C-422CF5EC3756}" type="datetimeFigureOut">
              <a:rPr lang="en-GB" smtClean="0"/>
              <a:t>27/03/2016</a:t>
            </a:fld>
            <a:endParaRPr lang="en-GB"/>
          </a:p>
        </p:txBody>
      </p:sp>
      <p:sp>
        <p:nvSpPr>
          <p:cNvPr id="4" name="Footer Placeholder 3"/>
          <p:cNvSpPr>
            <a:spLocks noGrp="1"/>
          </p:cNvSpPr>
          <p:nvPr>
            <p:ph type="ftr" sz="quarter" idx="2"/>
          </p:nvPr>
        </p:nvSpPr>
        <p:spPr>
          <a:xfrm>
            <a:off x="0" y="9408981"/>
            <a:ext cx="2933277" cy="497019"/>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34257" y="9408981"/>
            <a:ext cx="2933277" cy="497019"/>
          </a:xfrm>
          <a:prstGeom prst="rect">
            <a:avLst/>
          </a:prstGeom>
        </p:spPr>
        <p:txBody>
          <a:bodyPr vert="horz" lIns="91440" tIns="45720" rIns="91440" bIns="45720" rtlCol="0" anchor="b"/>
          <a:lstStyle>
            <a:lvl1pPr algn="r">
              <a:defRPr sz="1200"/>
            </a:lvl1pPr>
          </a:lstStyle>
          <a:p>
            <a:fld id="{779185CE-3B6E-4E72-8B36-785CB8EFC246}" type="slidenum">
              <a:rPr lang="en-GB" smtClean="0"/>
              <a:t>‹#›</a:t>
            </a:fld>
            <a:endParaRPr lang="en-GB"/>
          </a:p>
        </p:txBody>
      </p:sp>
    </p:spTree>
    <p:extLst>
      <p:ext uri="{BB962C8B-B14F-4D97-AF65-F5344CB8AC3E}">
        <p14:creationId xmlns:p14="http://schemas.microsoft.com/office/powerpoint/2010/main" val="12281917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33277"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14339" name="Rectangle 3"/>
          <p:cNvSpPr>
            <a:spLocks noGrp="1" noChangeArrowheads="1"/>
          </p:cNvSpPr>
          <p:nvPr>
            <p:ph type="dt" idx="1"/>
          </p:nvPr>
        </p:nvSpPr>
        <p:spPr bwMode="auto">
          <a:xfrm>
            <a:off x="3834257" y="0"/>
            <a:ext cx="2933277"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14340" name="Rectangle 4"/>
          <p:cNvSpPr>
            <a:spLocks noGrp="1" noRot="1" noChangeAspect="1" noChangeArrowheads="1" noTextEdit="1"/>
          </p:cNvSpPr>
          <p:nvPr>
            <p:ph type="sldImg" idx="2"/>
          </p:nvPr>
        </p:nvSpPr>
        <p:spPr bwMode="auto">
          <a:xfrm>
            <a:off x="908050" y="742950"/>
            <a:ext cx="4953000" cy="37147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676910" y="4705350"/>
            <a:ext cx="5415280" cy="445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342" name="Rectangle 6"/>
          <p:cNvSpPr>
            <a:spLocks noGrp="1" noChangeArrowheads="1"/>
          </p:cNvSpPr>
          <p:nvPr>
            <p:ph type="ftr" sz="quarter" idx="4"/>
          </p:nvPr>
        </p:nvSpPr>
        <p:spPr bwMode="auto">
          <a:xfrm>
            <a:off x="0" y="9408981"/>
            <a:ext cx="2933277"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14343" name="Rectangle 7"/>
          <p:cNvSpPr>
            <a:spLocks noGrp="1" noChangeArrowheads="1"/>
          </p:cNvSpPr>
          <p:nvPr>
            <p:ph type="sldNum" sz="quarter" idx="5"/>
          </p:nvPr>
        </p:nvSpPr>
        <p:spPr bwMode="auto">
          <a:xfrm>
            <a:off x="3834257" y="9408981"/>
            <a:ext cx="2933277"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2CA231A7-777A-44EA-986B-B82287673E75}" type="slidenum">
              <a:rPr lang="en-US" altLang="en-US"/>
              <a:pPr/>
              <a:t>‹#›</a:t>
            </a:fld>
            <a:endParaRPr lang="en-US" altLang="en-US"/>
          </a:p>
        </p:txBody>
      </p:sp>
    </p:spTree>
    <p:extLst>
      <p:ext uri="{BB962C8B-B14F-4D97-AF65-F5344CB8AC3E}">
        <p14:creationId xmlns:p14="http://schemas.microsoft.com/office/powerpoint/2010/main" val="399727304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endParaRPr lang="en-US" smtClean="0">
              <a:latin typeface="Times New Roman" pitchFamily="16" charset="0"/>
            </a:endParaRPr>
          </a:p>
        </p:txBody>
      </p:sp>
      <p:sp>
        <p:nvSpPr>
          <p:cNvPr id="70660" name="Slide Number Placeholder 3"/>
          <p:cNvSpPr>
            <a:spLocks noGrp="1"/>
          </p:cNvSpPr>
          <p:nvPr>
            <p:ph type="sldNum" sz="quarter" idx="5"/>
          </p:nvPr>
        </p:nvSpPr>
        <p:spPr>
          <a:noFill/>
        </p:spPr>
        <p:txBody>
          <a:bodyPr/>
          <a:lstStyle/>
          <a:p>
            <a:fld id="{966E33A9-448B-461B-9E78-F122E784BAC0}" type="slidenum">
              <a:rPr lang="en-GB" smtClean="0">
                <a:solidFill>
                  <a:srgbClr val="000000"/>
                </a:solidFill>
                <a:latin typeface="Times New Roman" pitchFamily="16" charset="0"/>
              </a:rPr>
              <a:pPr/>
              <a:t>2</a:t>
            </a:fld>
            <a:endParaRPr lang="en-GB" smtClean="0">
              <a:solidFill>
                <a:srgbClr val="000000"/>
              </a:solidFill>
              <a:latin typeface="Times New Roman" pitchFamily="16" charset="0"/>
            </a:endParaRPr>
          </a:p>
        </p:txBody>
      </p:sp>
    </p:spTree>
    <p:extLst>
      <p:ext uri="{BB962C8B-B14F-4D97-AF65-F5344CB8AC3E}">
        <p14:creationId xmlns:p14="http://schemas.microsoft.com/office/powerpoint/2010/main" val="288726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D3D3505A-958E-45ED-B45E-CF2A158DA9B9}" type="slidenum">
              <a:rPr lang="en-US" altLang="en-US"/>
              <a:pPr/>
              <a:t>‹#›</a:t>
            </a:fld>
            <a:endParaRPr lang="en-US" altLang="en-US"/>
          </a:p>
        </p:txBody>
      </p:sp>
    </p:spTree>
    <p:extLst>
      <p:ext uri="{BB962C8B-B14F-4D97-AF65-F5344CB8AC3E}">
        <p14:creationId xmlns:p14="http://schemas.microsoft.com/office/powerpoint/2010/main" val="266632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19A00E3-A71D-4D7A-9930-683195D2E329}" type="slidenum">
              <a:rPr lang="en-US" altLang="en-US"/>
              <a:pPr/>
              <a:t>‹#›</a:t>
            </a:fld>
            <a:endParaRPr lang="en-US" altLang="en-US"/>
          </a:p>
        </p:txBody>
      </p:sp>
    </p:spTree>
    <p:extLst>
      <p:ext uri="{BB962C8B-B14F-4D97-AF65-F5344CB8AC3E}">
        <p14:creationId xmlns:p14="http://schemas.microsoft.com/office/powerpoint/2010/main" val="110546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BC5CE09-44C4-4B44-976F-3ED068A889DC}" type="slidenum">
              <a:rPr lang="en-US" altLang="en-US"/>
              <a:pPr/>
              <a:t>‹#›</a:t>
            </a:fld>
            <a:endParaRPr lang="en-US" altLang="en-US"/>
          </a:p>
        </p:txBody>
      </p:sp>
    </p:spTree>
    <p:extLst>
      <p:ext uri="{BB962C8B-B14F-4D97-AF65-F5344CB8AC3E}">
        <p14:creationId xmlns:p14="http://schemas.microsoft.com/office/powerpoint/2010/main" val="1895390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618BCB2D-4CF2-4D6E-970D-25FD601DB304}" type="slidenum">
              <a:rPr lang="en-US" altLang="en-US"/>
              <a:pPr/>
              <a:t>‹#›</a:t>
            </a:fld>
            <a:endParaRPr lang="en-US" altLang="en-US"/>
          </a:p>
        </p:txBody>
      </p:sp>
    </p:spTree>
    <p:extLst>
      <p:ext uri="{BB962C8B-B14F-4D97-AF65-F5344CB8AC3E}">
        <p14:creationId xmlns:p14="http://schemas.microsoft.com/office/powerpoint/2010/main" val="199670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A2460C5D-AFC2-4271-9970-C7EA2D6E8236}" type="slidenum">
              <a:rPr lang="en-US" altLang="en-US"/>
              <a:pPr/>
              <a:t>‹#›</a:t>
            </a:fld>
            <a:endParaRPr lang="en-US" altLang="en-US"/>
          </a:p>
        </p:txBody>
      </p:sp>
    </p:spTree>
    <p:extLst>
      <p:ext uri="{BB962C8B-B14F-4D97-AF65-F5344CB8AC3E}">
        <p14:creationId xmlns:p14="http://schemas.microsoft.com/office/powerpoint/2010/main" val="3324406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8938911A-CAF5-42BB-ADA4-A7D74563C950}" type="slidenum">
              <a:rPr lang="en-US" altLang="en-US"/>
              <a:pPr/>
              <a:t>‹#›</a:t>
            </a:fld>
            <a:endParaRPr lang="en-US" altLang="en-US"/>
          </a:p>
        </p:txBody>
      </p:sp>
    </p:spTree>
    <p:extLst>
      <p:ext uri="{BB962C8B-B14F-4D97-AF65-F5344CB8AC3E}">
        <p14:creationId xmlns:p14="http://schemas.microsoft.com/office/powerpoint/2010/main" val="597671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328E80A7-64C6-4199-932B-BFBFEDBD3457}" type="slidenum">
              <a:rPr lang="en-US" altLang="en-US"/>
              <a:pPr/>
              <a:t>‹#›</a:t>
            </a:fld>
            <a:endParaRPr lang="en-US" altLang="en-US"/>
          </a:p>
        </p:txBody>
      </p:sp>
    </p:spTree>
    <p:extLst>
      <p:ext uri="{BB962C8B-B14F-4D97-AF65-F5344CB8AC3E}">
        <p14:creationId xmlns:p14="http://schemas.microsoft.com/office/powerpoint/2010/main" val="4128923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0A3F50EB-5D64-4449-BD7E-849EC2D5D690}" type="slidenum">
              <a:rPr lang="en-US" altLang="en-US"/>
              <a:pPr/>
              <a:t>‹#›</a:t>
            </a:fld>
            <a:endParaRPr lang="en-US" altLang="en-US"/>
          </a:p>
        </p:txBody>
      </p:sp>
    </p:spTree>
    <p:extLst>
      <p:ext uri="{BB962C8B-B14F-4D97-AF65-F5344CB8AC3E}">
        <p14:creationId xmlns:p14="http://schemas.microsoft.com/office/powerpoint/2010/main" val="3259645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FB97113C-3E0E-4068-B188-19DFF3C0BEB3}" type="slidenum">
              <a:rPr lang="en-US" altLang="en-US"/>
              <a:pPr/>
              <a:t>‹#›</a:t>
            </a:fld>
            <a:endParaRPr lang="en-US" altLang="en-US"/>
          </a:p>
        </p:txBody>
      </p:sp>
    </p:spTree>
    <p:extLst>
      <p:ext uri="{BB962C8B-B14F-4D97-AF65-F5344CB8AC3E}">
        <p14:creationId xmlns:p14="http://schemas.microsoft.com/office/powerpoint/2010/main" val="3700674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10CA9616-5654-462E-920D-A67A33F3A492}" type="slidenum">
              <a:rPr lang="en-US" altLang="en-US"/>
              <a:pPr/>
              <a:t>‹#›</a:t>
            </a:fld>
            <a:endParaRPr lang="en-US" altLang="en-US"/>
          </a:p>
        </p:txBody>
      </p:sp>
    </p:spTree>
    <p:extLst>
      <p:ext uri="{BB962C8B-B14F-4D97-AF65-F5344CB8AC3E}">
        <p14:creationId xmlns:p14="http://schemas.microsoft.com/office/powerpoint/2010/main" val="1430231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55BD7CD0-DA92-480F-A035-4F2B78B0556F}" type="slidenum">
              <a:rPr lang="en-US" altLang="en-US"/>
              <a:pPr/>
              <a:t>‹#›</a:t>
            </a:fld>
            <a:endParaRPr lang="en-US" altLang="en-US"/>
          </a:p>
        </p:txBody>
      </p:sp>
    </p:spTree>
    <p:extLst>
      <p:ext uri="{BB962C8B-B14F-4D97-AF65-F5344CB8AC3E}">
        <p14:creationId xmlns:p14="http://schemas.microsoft.com/office/powerpoint/2010/main" val="21743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35242674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sldNum" sz="quarter" idx="10"/>
          </p:nvPr>
        </p:nvSpPr>
        <p:spPr>
          <a:ln/>
        </p:spPr>
        <p:txBody>
          <a:bodyPr/>
          <a:lstStyle>
            <a:lvl1pPr>
              <a:defRPr/>
            </a:lvl1pPr>
          </a:lstStyle>
          <a:p>
            <a:pPr>
              <a:defRPr/>
            </a:pPr>
            <a:fld id="{758A7E5A-9EAC-4C18-866A-B86BB082A2B9}"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val="1951597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EE025CA1-4705-4928-AF03-036718C5E77C}"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DAEBF2"/>
            </a:gs>
            <a:gs pos="100000">
              <a:schemeClr val="bg1"/>
            </a:gs>
          </a:gsLst>
          <a:lin ang="5400000" scaled="1"/>
        </a:gra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330200" y="908050"/>
            <a:ext cx="8489950" cy="1296988"/>
          </a:xfrm>
          <a:prstGeom prst="rect">
            <a:avLst/>
          </a:prstGeom>
          <a:noFill/>
          <a:ln w="9525">
            <a:noFill/>
            <a:miter lim="800000"/>
            <a:headEnd/>
            <a:tailEnd/>
          </a:ln>
        </p:spPr>
        <p:txBody>
          <a:bodyPr vert="horz" wrap="square" lIns="90324" tIns="45165" rIns="90324" bIns="45165" numCol="1" anchor="t" anchorCtr="0" compatLnSpc="1">
            <a:prstTxWarp prst="textNoShape">
              <a:avLst/>
            </a:prstTxWarp>
          </a:bodyPr>
          <a:lstStyle/>
          <a:p>
            <a:pPr lvl="0"/>
            <a:r>
              <a:rPr lang="en-GB" smtClean="0"/>
              <a:t>Click to edit Master title style</a:t>
            </a:r>
          </a:p>
        </p:txBody>
      </p:sp>
      <p:sp>
        <p:nvSpPr>
          <p:cNvPr id="8195" name="Rectangle 3"/>
          <p:cNvSpPr>
            <a:spLocks noGrp="1" noChangeArrowheads="1"/>
          </p:cNvSpPr>
          <p:nvPr>
            <p:ph type="body" idx="1"/>
          </p:nvPr>
        </p:nvSpPr>
        <p:spPr bwMode="auto">
          <a:xfrm>
            <a:off x="330200" y="2708275"/>
            <a:ext cx="8489950" cy="3457575"/>
          </a:xfrm>
          <a:prstGeom prst="rect">
            <a:avLst/>
          </a:prstGeom>
          <a:noFill/>
          <a:ln w="9525">
            <a:noFill/>
            <a:miter lim="800000"/>
            <a:headEnd/>
            <a:tailEnd/>
          </a:ln>
        </p:spPr>
        <p:txBody>
          <a:bodyPr vert="horz" wrap="square" lIns="90324" tIns="45165" rIns="90324" bIns="45165"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p:txBody>
      </p:sp>
      <p:sp>
        <p:nvSpPr>
          <p:cNvPr id="27652" name="Rectangle 4"/>
          <p:cNvSpPr>
            <a:spLocks noGrp="1" noChangeArrowheads="1"/>
          </p:cNvSpPr>
          <p:nvPr>
            <p:ph type="sldNum" sz="quarter" idx="4"/>
          </p:nvPr>
        </p:nvSpPr>
        <p:spPr bwMode="auto">
          <a:xfrm>
            <a:off x="7812088" y="6337301"/>
            <a:ext cx="1008062" cy="476250"/>
          </a:xfrm>
          <a:prstGeom prst="rect">
            <a:avLst/>
          </a:prstGeom>
          <a:noFill/>
          <a:ln w="9525">
            <a:noFill/>
            <a:miter lim="800000"/>
            <a:headEnd/>
            <a:tailEnd/>
          </a:ln>
          <a:effectLst/>
        </p:spPr>
        <p:txBody>
          <a:bodyPr vert="horz" wrap="square" lIns="90324" tIns="45165" rIns="90324" bIns="45165" numCol="1" anchor="t" anchorCtr="0" compatLnSpc="1">
            <a:prstTxWarp prst="textNoShape">
              <a:avLst/>
            </a:prstTxWarp>
          </a:bodyPr>
          <a:lstStyle>
            <a:lvl1pPr algn="r">
              <a:defRPr sz="1400"/>
            </a:lvl1pPr>
          </a:lstStyle>
          <a:p>
            <a:pPr>
              <a:defRPr/>
            </a:pPr>
            <a:fld id="{4571DD77-0390-4C7F-A538-B41D49DFC5CE}" type="slidenum">
              <a:rPr lang="en-GB">
                <a:solidFill>
                  <a:srgbClr val="000000"/>
                </a:solidFill>
                <a:latin typeface="Arial" charset="0"/>
              </a:rPr>
              <a:pPr>
                <a:defRPr/>
              </a:pPr>
              <a:t>‹#›</a:t>
            </a:fld>
            <a:endParaRPr lang="en-GB">
              <a:solidFill>
                <a:srgbClr val="000000"/>
              </a:solidFill>
              <a:latin typeface="Arial" charset="0"/>
            </a:endParaRPr>
          </a:p>
        </p:txBody>
      </p:sp>
      <p:pic>
        <p:nvPicPr>
          <p:cNvPr id="8197" name="Picture 5" descr="DarkBlue1024"/>
          <p:cNvPicPr>
            <a:picLocks noChangeAspect="1" noChangeArrowheads="1"/>
          </p:cNvPicPr>
          <p:nvPr/>
        </p:nvPicPr>
        <p:blipFill>
          <a:blip r:embed="rId3" cstate="print"/>
          <a:srcRect/>
          <a:stretch>
            <a:fillRect/>
          </a:stretch>
        </p:blipFill>
        <p:spPr bwMode="auto">
          <a:xfrm>
            <a:off x="0" y="0"/>
            <a:ext cx="9144000" cy="514350"/>
          </a:xfrm>
          <a:prstGeom prst="rect">
            <a:avLst/>
          </a:prstGeom>
          <a:noFill/>
          <a:ln w="9525">
            <a:noFill/>
            <a:miter lim="800000"/>
            <a:headEnd/>
            <a:tailEnd/>
          </a:ln>
        </p:spPr>
      </p:pic>
    </p:spTree>
    <p:extLst>
      <p:ext uri="{BB962C8B-B14F-4D97-AF65-F5344CB8AC3E}">
        <p14:creationId xmlns:p14="http://schemas.microsoft.com/office/powerpoint/2010/main" val="2516692461"/>
      </p:ext>
    </p:extLst>
  </p:cSld>
  <p:clrMap bg1="lt1" tx1="dk1" bg2="lt2" tx2="dk2" accent1="accent1" accent2="accent2" accent3="accent3" accent4="accent4" accent5="accent5" accent6="accent6" hlink="hlink" folHlink="folHlink"/>
  <p:sldLayoutIdLst>
    <p:sldLayoutId id="2147483662" r:id="rId1"/>
  </p:sldLayoutIdLst>
  <p:txStyles>
    <p:titleStyle>
      <a:lvl1pPr algn="l" rtl="0" eaLnBrk="0" fontAlgn="base" hangingPunct="0">
        <a:spcBef>
          <a:spcPct val="0"/>
        </a:spcBef>
        <a:spcAft>
          <a:spcPct val="0"/>
        </a:spcAft>
        <a:defRPr sz="3000" b="1">
          <a:solidFill>
            <a:schemeClr val="tx2"/>
          </a:solidFill>
          <a:latin typeface="+mj-lt"/>
          <a:ea typeface="+mj-ea"/>
          <a:cs typeface="+mj-cs"/>
        </a:defRPr>
      </a:lvl1pPr>
      <a:lvl2pPr algn="l" rtl="0" eaLnBrk="0" fontAlgn="base" hangingPunct="0">
        <a:spcBef>
          <a:spcPct val="0"/>
        </a:spcBef>
        <a:spcAft>
          <a:spcPct val="0"/>
        </a:spcAft>
        <a:defRPr sz="3000" b="1">
          <a:solidFill>
            <a:schemeClr val="tx2"/>
          </a:solidFill>
          <a:latin typeface="Arial" charset="0"/>
        </a:defRPr>
      </a:lvl2pPr>
      <a:lvl3pPr algn="l" rtl="0" eaLnBrk="0" fontAlgn="base" hangingPunct="0">
        <a:spcBef>
          <a:spcPct val="0"/>
        </a:spcBef>
        <a:spcAft>
          <a:spcPct val="0"/>
        </a:spcAft>
        <a:defRPr sz="3000" b="1">
          <a:solidFill>
            <a:schemeClr val="tx2"/>
          </a:solidFill>
          <a:latin typeface="Arial" charset="0"/>
        </a:defRPr>
      </a:lvl3pPr>
      <a:lvl4pPr algn="l" rtl="0" eaLnBrk="0" fontAlgn="base" hangingPunct="0">
        <a:spcBef>
          <a:spcPct val="0"/>
        </a:spcBef>
        <a:spcAft>
          <a:spcPct val="0"/>
        </a:spcAft>
        <a:defRPr sz="3000" b="1">
          <a:solidFill>
            <a:schemeClr val="tx2"/>
          </a:solidFill>
          <a:latin typeface="Arial" charset="0"/>
        </a:defRPr>
      </a:lvl4pPr>
      <a:lvl5pPr algn="l" rtl="0" eaLnBrk="0" fontAlgn="base" hangingPunct="0">
        <a:spcBef>
          <a:spcPct val="0"/>
        </a:spcBef>
        <a:spcAft>
          <a:spcPct val="0"/>
        </a:spcAft>
        <a:defRPr sz="3000" b="1">
          <a:solidFill>
            <a:schemeClr val="tx2"/>
          </a:solidFill>
          <a:latin typeface="Arial" charset="0"/>
        </a:defRPr>
      </a:lvl5pPr>
      <a:lvl6pPr marL="451827" algn="l" rtl="0" fontAlgn="base">
        <a:spcBef>
          <a:spcPct val="0"/>
        </a:spcBef>
        <a:spcAft>
          <a:spcPct val="0"/>
        </a:spcAft>
        <a:defRPr sz="3000" b="1">
          <a:solidFill>
            <a:schemeClr val="tx2"/>
          </a:solidFill>
          <a:latin typeface="Arial" charset="0"/>
        </a:defRPr>
      </a:lvl6pPr>
      <a:lvl7pPr marL="903657" algn="l" rtl="0" fontAlgn="base">
        <a:spcBef>
          <a:spcPct val="0"/>
        </a:spcBef>
        <a:spcAft>
          <a:spcPct val="0"/>
        </a:spcAft>
        <a:defRPr sz="3000" b="1">
          <a:solidFill>
            <a:schemeClr val="tx2"/>
          </a:solidFill>
          <a:latin typeface="Arial" charset="0"/>
        </a:defRPr>
      </a:lvl7pPr>
      <a:lvl8pPr marL="1355486" algn="l" rtl="0" fontAlgn="base">
        <a:spcBef>
          <a:spcPct val="0"/>
        </a:spcBef>
        <a:spcAft>
          <a:spcPct val="0"/>
        </a:spcAft>
        <a:defRPr sz="3000" b="1">
          <a:solidFill>
            <a:schemeClr val="tx2"/>
          </a:solidFill>
          <a:latin typeface="Arial" charset="0"/>
        </a:defRPr>
      </a:lvl8pPr>
      <a:lvl9pPr marL="1807317" algn="l" rtl="0" fontAlgn="base">
        <a:spcBef>
          <a:spcPct val="0"/>
        </a:spcBef>
        <a:spcAft>
          <a:spcPct val="0"/>
        </a:spcAft>
        <a:defRPr sz="3000" b="1">
          <a:solidFill>
            <a:schemeClr val="tx2"/>
          </a:solidFill>
          <a:latin typeface="Arial" charset="0"/>
        </a:defRPr>
      </a:lvl9pPr>
    </p:titleStyle>
    <p:bodyStyle>
      <a:lvl1pPr marL="338872" indent="-338872" algn="l" rtl="0" eaLnBrk="0" fontAlgn="base" hangingPunct="0">
        <a:spcBef>
          <a:spcPct val="20000"/>
        </a:spcBef>
        <a:spcAft>
          <a:spcPct val="0"/>
        </a:spcAft>
        <a:buChar char="•"/>
        <a:defRPr sz="2800">
          <a:solidFill>
            <a:schemeClr val="tx1"/>
          </a:solidFill>
          <a:latin typeface="+mn-lt"/>
          <a:ea typeface="+mn-ea"/>
          <a:cs typeface="+mn-cs"/>
        </a:defRPr>
      </a:lvl1pPr>
      <a:lvl2pPr marL="734218" indent="-282407" algn="l" rtl="0" eaLnBrk="0" fontAlgn="base" hangingPunct="0">
        <a:spcBef>
          <a:spcPct val="20000"/>
        </a:spcBef>
        <a:spcAft>
          <a:spcPct val="0"/>
        </a:spcAft>
        <a:buChar char="–"/>
        <a:defRPr sz="2400">
          <a:solidFill>
            <a:schemeClr val="tx1"/>
          </a:solidFill>
          <a:latin typeface="+mn-lt"/>
        </a:defRPr>
      </a:lvl2pPr>
      <a:lvl3pPr marL="1129593" indent="-225913" algn="l" rtl="0" eaLnBrk="0" fontAlgn="base" hangingPunct="0">
        <a:spcBef>
          <a:spcPct val="20000"/>
        </a:spcBef>
        <a:spcAft>
          <a:spcPct val="0"/>
        </a:spcAft>
        <a:buChar char="•"/>
        <a:defRPr sz="2000">
          <a:solidFill>
            <a:schemeClr val="tx1"/>
          </a:solidFill>
          <a:latin typeface="+mn-lt"/>
        </a:defRPr>
      </a:lvl3pPr>
      <a:lvl4pPr marL="1581374" indent="-225913" algn="l" rtl="0" eaLnBrk="0" fontAlgn="base" hangingPunct="0">
        <a:spcBef>
          <a:spcPct val="20000"/>
        </a:spcBef>
        <a:spcAft>
          <a:spcPct val="0"/>
        </a:spcAft>
        <a:buChar char="–"/>
        <a:defRPr sz="2000">
          <a:solidFill>
            <a:schemeClr val="tx1"/>
          </a:solidFill>
          <a:latin typeface="+mn-lt"/>
        </a:defRPr>
      </a:lvl4pPr>
      <a:lvl5pPr marL="2033226" indent="-225913" algn="l" rtl="0" eaLnBrk="0" fontAlgn="base" hangingPunct="0">
        <a:spcBef>
          <a:spcPct val="20000"/>
        </a:spcBef>
        <a:spcAft>
          <a:spcPct val="0"/>
        </a:spcAft>
        <a:buChar char="»"/>
        <a:defRPr sz="2000">
          <a:solidFill>
            <a:schemeClr val="tx1"/>
          </a:solidFill>
          <a:latin typeface="+mn-lt"/>
        </a:defRPr>
      </a:lvl5pPr>
      <a:lvl6pPr marL="2485054" indent="-225913" algn="l" rtl="0" fontAlgn="base">
        <a:spcBef>
          <a:spcPct val="20000"/>
        </a:spcBef>
        <a:spcAft>
          <a:spcPct val="0"/>
        </a:spcAft>
        <a:buChar char="»"/>
        <a:defRPr sz="2000">
          <a:solidFill>
            <a:schemeClr val="tx1"/>
          </a:solidFill>
          <a:latin typeface="+mn-lt"/>
        </a:defRPr>
      </a:lvl6pPr>
      <a:lvl7pPr marL="2936887" indent="-225913" algn="l" rtl="0" fontAlgn="base">
        <a:spcBef>
          <a:spcPct val="20000"/>
        </a:spcBef>
        <a:spcAft>
          <a:spcPct val="0"/>
        </a:spcAft>
        <a:buChar char="»"/>
        <a:defRPr sz="2000">
          <a:solidFill>
            <a:schemeClr val="tx1"/>
          </a:solidFill>
          <a:latin typeface="+mn-lt"/>
        </a:defRPr>
      </a:lvl7pPr>
      <a:lvl8pPr marL="3388722" indent="-225913" algn="l" rtl="0" fontAlgn="base">
        <a:spcBef>
          <a:spcPct val="20000"/>
        </a:spcBef>
        <a:spcAft>
          <a:spcPct val="0"/>
        </a:spcAft>
        <a:buChar char="»"/>
        <a:defRPr sz="2000">
          <a:solidFill>
            <a:schemeClr val="tx1"/>
          </a:solidFill>
          <a:latin typeface="+mn-lt"/>
        </a:defRPr>
      </a:lvl8pPr>
      <a:lvl9pPr marL="3840536" indent="-225913" algn="l" rtl="0" fontAlgn="base">
        <a:spcBef>
          <a:spcPct val="20000"/>
        </a:spcBef>
        <a:spcAft>
          <a:spcPct val="0"/>
        </a:spcAft>
        <a:buChar char="»"/>
        <a:defRPr sz="2000">
          <a:solidFill>
            <a:schemeClr val="tx1"/>
          </a:solidFill>
          <a:latin typeface="+mn-lt"/>
        </a:defRPr>
      </a:lvl9pPr>
    </p:bodyStyle>
    <p:otherStyle>
      <a:defPPr>
        <a:defRPr lang="en-US"/>
      </a:defPPr>
      <a:lvl1pPr marL="0" algn="l" defTabSz="903657" rtl="0" eaLnBrk="1" latinLnBrk="0" hangingPunct="1">
        <a:defRPr sz="1800" kern="1200">
          <a:solidFill>
            <a:schemeClr val="tx1"/>
          </a:solidFill>
          <a:latin typeface="+mn-lt"/>
          <a:ea typeface="+mn-ea"/>
          <a:cs typeface="+mn-cs"/>
        </a:defRPr>
      </a:lvl1pPr>
      <a:lvl2pPr marL="451827" algn="l" defTabSz="903657" rtl="0" eaLnBrk="1" latinLnBrk="0" hangingPunct="1">
        <a:defRPr sz="1800" kern="1200">
          <a:solidFill>
            <a:schemeClr val="tx1"/>
          </a:solidFill>
          <a:latin typeface="+mn-lt"/>
          <a:ea typeface="+mn-ea"/>
          <a:cs typeface="+mn-cs"/>
        </a:defRPr>
      </a:lvl2pPr>
      <a:lvl3pPr marL="903657" algn="l" defTabSz="903657" rtl="0" eaLnBrk="1" latinLnBrk="0" hangingPunct="1">
        <a:defRPr sz="1800" kern="1200">
          <a:solidFill>
            <a:schemeClr val="tx1"/>
          </a:solidFill>
          <a:latin typeface="+mn-lt"/>
          <a:ea typeface="+mn-ea"/>
          <a:cs typeface="+mn-cs"/>
        </a:defRPr>
      </a:lvl3pPr>
      <a:lvl4pPr marL="1355486" algn="l" defTabSz="903657" rtl="0" eaLnBrk="1" latinLnBrk="0" hangingPunct="1">
        <a:defRPr sz="1800" kern="1200">
          <a:solidFill>
            <a:schemeClr val="tx1"/>
          </a:solidFill>
          <a:latin typeface="+mn-lt"/>
          <a:ea typeface="+mn-ea"/>
          <a:cs typeface="+mn-cs"/>
        </a:defRPr>
      </a:lvl4pPr>
      <a:lvl5pPr marL="1807317" algn="l" defTabSz="903657" rtl="0" eaLnBrk="1" latinLnBrk="0" hangingPunct="1">
        <a:defRPr sz="1800" kern="1200">
          <a:solidFill>
            <a:schemeClr val="tx1"/>
          </a:solidFill>
          <a:latin typeface="+mn-lt"/>
          <a:ea typeface="+mn-ea"/>
          <a:cs typeface="+mn-cs"/>
        </a:defRPr>
      </a:lvl5pPr>
      <a:lvl6pPr marL="2259153" algn="l" defTabSz="903657" rtl="0" eaLnBrk="1" latinLnBrk="0" hangingPunct="1">
        <a:defRPr sz="1800" kern="1200">
          <a:solidFill>
            <a:schemeClr val="tx1"/>
          </a:solidFill>
          <a:latin typeface="+mn-lt"/>
          <a:ea typeface="+mn-ea"/>
          <a:cs typeface="+mn-cs"/>
        </a:defRPr>
      </a:lvl6pPr>
      <a:lvl7pPr marL="2710961" algn="l" defTabSz="903657" rtl="0" eaLnBrk="1" latinLnBrk="0" hangingPunct="1">
        <a:defRPr sz="1800" kern="1200">
          <a:solidFill>
            <a:schemeClr val="tx1"/>
          </a:solidFill>
          <a:latin typeface="+mn-lt"/>
          <a:ea typeface="+mn-ea"/>
          <a:cs typeface="+mn-cs"/>
        </a:defRPr>
      </a:lvl7pPr>
      <a:lvl8pPr marL="3162789" algn="l" defTabSz="903657" rtl="0" eaLnBrk="1" latinLnBrk="0" hangingPunct="1">
        <a:defRPr sz="1800" kern="1200">
          <a:solidFill>
            <a:schemeClr val="tx1"/>
          </a:solidFill>
          <a:latin typeface="+mn-lt"/>
          <a:ea typeface="+mn-ea"/>
          <a:cs typeface="+mn-cs"/>
        </a:defRPr>
      </a:lvl8pPr>
      <a:lvl9pPr marL="3614624" algn="l" defTabSz="90365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lstStyle/>
          <a:p>
            <a:r>
              <a:rPr lang="en-US" altLang="en-US" sz="4000" dirty="0"/>
              <a:t>CAGI slide pack guidelines</a:t>
            </a:r>
            <a:br>
              <a:rPr lang="en-US" altLang="en-US" sz="4000" dirty="0"/>
            </a:br>
            <a:r>
              <a:rPr lang="en-US" altLang="en-US" sz="1800" dirty="0"/>
              <a:t>I agree to my slides being used according to the following terms</a:t>
            </a:r>
            <a:r>
              <a:rPr lang="en-US" altLang="en-US" sz="1800" dirty="0" smtClean="0"/>
              <a:t>:</a:t>
            </a:r>
            <a:br>
              <a:rPr lang="en-US" altLang="en-US" sz="1800" dirty="0" smtClean="0"/>
            </a:br>
            <a:r>
              <a:rPr lang="en-US" altLang="en-US" sz="1800" dirty="0" smtClean="0"/>
              <a:t> </a:t>
            </a:r>
            <a:r>
              <a:rPr lang="en-US" altLang="en-US" sz="1800" i="1" dirty="0" smtClean="0"/>
              <a:t>_______</a:t>
            </a:r>
            <a:r>
              <a:rPr lang="en-US" altLang="en-US" sz="1800" i="1" dirty="0" smtClean="0">
                <a:solidFill>
                  <a:srgbClr val="FF3300"/>
                </a:solidFill>
              </a:rPr>
              <a:t>David Jones</a:t>
            </a:r>
            <a:r>
              <a:rPr lang="en-US" altLang="en-US" sz="1800" i="1" dirty="0" smtClean="0"/>
              <a:t>_______</a:t>
            </a:r>
            <a:endParaRPr lang="en-US" altLang="en-US" sz="1800" i="1" dirty="0"/>
          </a:p>
        </p:txBody>
      </p:sp>
      <p:sp>
        <p:nvSpPr>
          <p:cNvPr id="8197" name="Rectangle 5"/>
          <p:cNvSpPr>
            <a:spLocks noGrp="1" noChangeArrowheads="1"/>
          </p:cNvSpPr>
          <p:nvPr>
            <p:ph type="body" idx="1"/>
          </p:nvPr>
        </p:nvSpPr>
        <p:spPr/>
        <p:txBody>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a:t>
            </a:r>
            <a:r>
              <a:rPr lang="en-US" altLang="en-US" sz="1400" dirty="0" smtClean="0"/>
              <a:t>lifted</a:t>
            </a:r>
          </a:p>
          <a:p>
            <a:pPr>
              <a:lnSpc>
                <a:spcPct val="80000"/>
              </a:lnSpc>
            </a:pPr>
            <a:r>
              <a:rPr lang="en-US" altLang="en-US" sz="1400" dirty="0" smtClean="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464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1219200"/>
            <a:ext cx="7772400" cy="1385888"/>
          </a:xfrm>
        </p:spPr>
        <p:txBody>
          <a:bodyPr/>
          <a:lstStyle/>
          <a:p>
            <a:pPr algn="ctr" eaLnBrk="1" hangingPunct="1"/>
            <a:r>
              <a:rPr lang="en-GB" sz="2800" dirty="0" smtClean="0">
                <a:solidFill>
                  <a:srgbClr val="000066"/>
                </a:solidFill>
              </a:rPr>
              <a:t>Using </a:t>
            </a:r>
            <a:r>
              <a:rPr lang="en-GB" sz="2800" dirty="0">
                <a:solidFill>
                  <a:srgbClr val="000066"/>
                </a:solidFill>
              </a:rPr>
              <a:t>SVM Outlier Detection in the Hopkins Gene Panel </a:t>
            </a:r>
            <a:r>
              <a:rPr lang="en-GB" sz="2800" dirty="0" smtClean="0">
                <a:solidFill>
                  <a:srgbClr val="000066"/>
                </a:solidFill>
              </a:rPr>
              <a:t>Challenge</a:t>
            </a:r>
            <a:br>
              <a:rPr lang="en-GB" sz="2800" dirty="0" smtClean="0">
                <a:solidFill>
                  <a:srgbClr val="000066"/>
                </a:solidFill>
              </a:rPr>
            </a:br>
            <a:r>
              <a:rPr lang="en-GB" sz="2800" dirty="0" smtClean="0">
                <a:solidFill>
                  <a:srgbClr val="000066"/>
                </a:solidFill>
              </a:rPr>
              <a:t/>
            </a:r>
            <a:br>
              <a:rPr lang="en-GB" sz="2800" dirty="0" smtClean="0">
                <a:solidFill>
                  <a:srgbClr val="000066"/>
                </a:solidFill>
              </a:rPr>
            </a:br>
            <a:r>
              <a:rPr lang="en-GB" sz="2200" dirty="0" smtClean="0">
                <a:solidFill>
                  <a:srgbClr val="000066"/>
                </a:solidFill>
              </a:rPr>
              <a:t>David T. </a:t>
            </a:r>
            <a:r>
              <a:rPr lang="en-GB" sz="2200" dirty="0" smtClean="0">
                <a:solidFill>
                  <a:srgbClr val="000066"/>
                </a:solidFill>
              </a:rPr>
              <a:t>Jones</a:t>
            </a:r>
            <a:br>
              <a:rPr lang="en-GB" sz="2200" dirty="0" smtClean="0">
                <a:solidFill>
                  <a:srgbClr val="000066"/>
                </a:solidFill>
              </a:rPr>
            </a:br>
            <a:r>
              <a:rPr lang="en-GB" sz="2200" dirty="0" smtClean="0">
                <a:solidFill>
                  <a:srgbClr val="000066"/>
                </a:solidFill>
              </a:rPr>
              <a:t>Dept. of Computer Science &amp; Dept. of Structural and Molecular Biology</a:t>
            </a:r>
            <a:r>
              <a:rPr lang="en-GB" sz="2200" dirty="0">
                <a:solidFill>
                  <a:srgbClr val="000066"/>
                </a:solidFill>
              </a:rPr>
              <a:t/>
            </a:r>
            <a:br>
              <a:rPr lang="en-GB" sz="2200" dirty="0">
                <a:solidFill>
                  <a:srgbClr val="000066"/>
                </a:solidFill>
              </a:rPr>
            </a:br>
            <a:r>
              <a:rPr lang="en-GB" sz="2200" dirty="0">
                <a:solidFill>
                  <a:srgbClr val="000066"/>
                </a:solidFill>
              </a:rPr>
              <a:t>University College </a:t>
            </a:r>
            <a:r>
              <a:rPr lang="en-GB" sz="2200" dirty="0" smtClean="0">
                <a:solidFill>
                  <a:srgbClr val="000066"/>
                </a:solidFill>
              </a:rPr>
              <a:t>London</a:t>
            </a:r>
            <a:br>
              <a:rPr lang="en-GB" sz="2200" dirty="0" smtClean="0">
                <a:solidFill>
                  <a:srgbClr val="000066"/>
                </a:solidFill>
              </a:rPr>
            </a:br>
            <a:r>
              <a:rPr lang="en-GB" sz="2200" dirty="0" smtClean="0">
                <a:solidFill>
                  <a:srgbClr val="000066"/>
                </a:solidFill>
              </a:rPr>
              <a:t>d.t.jones@ucl.ac.uk</a:t>
            </a:r>
            <a:r>
              <a:rPr lang="en-GB" sz="2200" dirty="0">
                <a:solidFill>
                  <a:srgbClr val="000066"/>
                </a:solidFill>
              </a:rPr>
              <a:t/>
            </a:r>
            <a:br>
              <a:rPr lang="en-GB" sz="2200" dirty="0">
                <a:solidFill>
                  <a:srgbClr val="000066"/>
                </a:solidFill>
              </a:rPr>
            </a:br>
            <a:endParaRPr lang="en-GB" sz="1600" b="0" dirty="0">
              <a:solidFill>
                <a:srgbClr val="000066"/>
              </a:solidFill>
            </a:endParaRPr>
          </a:p>
        </p:txBody>
      </p:sp>
      <p:pic>
        <p:nvPicPr>
          <p:cNvPr id="2" name="Picture 1"/>
          <p:cNvPicPr>
            <a:picLocks noChangeAspect="1"/>
          </p:cNvPicPr>
          <p:nvPr/>
        </p:nvPicPr>
        <p:blipFill>
          <a:blip r:embed="rId3"/>
          <a:stretch>
            <a:fillRect/>
          </a:stretch>
        </p:blipFill>
        <p:spPr>
          <a:xfrm>
            <a:off x="2286000" y="4648200"/>
            <a:ext cx="2747328" cy="1981200"/>
          </a:xfrm>
          <a:prstGeom prst="rect">
            <a:avLst/>
          </a:prstGeom>
        </p:spPr>
      </p:pic>
      <p:pic>
        <p:nvPicPr>
          <p:cNvPr id="3" name="Picture 2"/>
          <p:cNvPicPr>
            <a:picLocks noChangeAspect="1"/>
          </p:cNvPicPr>
          <p:nvPr/>
        </p:nvPicPr>
        <p:blipFill>
          <a:blip r:embed="rId4"/>
          <a:stretch>
            <a:fillRect/>
          </a:stretch>
        </p:blipFill>
        <p:spPr>
          <a:xfrm>
            <a:off x="5791200" y="4648200"/>
            <a:ext cx="1245326" cy="1981200"/>
          </a:xfrm>
          <a:prstGeom prst="rect">
            <a:avLst/>
          </a:prstGeom>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GB" altLang="en-US" dirty="0"/>
              <a:t>My </a:t>
            </a:r>
            <a:r>
              <a:rPr lang="en-GB" altLang="en-US" dirty="0" smtClean="0"/>
              <a:t>naïve take </a:t>
            </a:r>
            <a:r>
              <a:rPr lang="en-GB" altLang="en-US" dirty="0"/>
              <a:t>on the Hopkins Gene Panel problem</a:t>
            </a:r>
            <a:endParaRPr lang="en-US" altLang="en-US" dirty="0"/>
          </a:p>
        </p:txBody>
      </p:sp>
      <p:sp>
        <p:nvSpPr>
          <p:cNvPr id="2062" name="Rectangle 14"/>
          <p:cNvSpPr>
            <a:spLocks noGrp="1" noChangeArrowheads="1"/>
          </p:cNvSpPr>
          <p:nvPr>
            <p:ph type="body" sz="half" idx="1"/>
          </p:nvPr>
        </p:nvSpPr>
        <p:spPr>
          <a:xfrm>
            <a:off x="457200" y="1981200"/>
            <a:ext cx="8305800" cy="4144963"/>
          </a:xfrm>
        </p:spPr>
        <p:txBody>
          <a:bodyPr/>
          <a:lstStyle/>
          <a:p>
            <a:pPr eaLnBrk="1" hangingPunct="1"/>
            <a:r>
              <a:rPr lang="en-GB" altLang="en-US" sz="2200" dirty="0"/>
              <a:t>Treat the problem as 14 </a:t>
            </a:r>
            <a:r>
              <a:rPr lang="en-GB" altLang="en-US" sz="2200" dirty="0" smtClean="0"/>
              <a:t>independent </a:t>
            </a:r>
            <a:r>
              <a:rPr lang="en-GB" altLang="en-US" sz="2200" dirty="0"/>
              <a:t>disease classification problems e.g. like </a:t>
            </a:r>
            <a:r>
              <a:rPr lang="en-GB" altLang="en-US" sz="2200" dirty="0" smtClean="0"/>
              <a:t>mini versions of the Crohn’s </a:t>
            </a:r>
            <a:r>
              <a:rPr lang="en-GB" altLang="en-US" sz="2200" dirty="0"/>
              <a:t>or Bipolar challenges</a:t>
            </a:r>
          </a:p>
          <a:p>
            <a:pPr eaLnBrk="1" hangingPunct="1"/>
            <a:r>
              <a:rPr lang="en-GB" altLang="en-US" sz="2200" dirty="0"/>
              <a:t>… but with no available training data (or at least none that I </a:t>
            </a:r>
            <a:r>
              <a:rPr lang="en-GB" altLang="en-US" sz="2200" dirty="0" smtClean="0"/>
              <a:t>could </a:t>
            </a:r>
            <a:r>
              <a:rPr lang="en-GB" altLang="en-US" sz="2200" dirty="0"/>
              <a:t>easily access</a:t>
            </a:r>
            <a:r>
              <a:rPr lang="en-GB" altLang="en-US" sz="2200" dirty="0" smtClean="0"/>
              <a:t>)</a:t>
            </a:r>
          </a:p>
          <a:p>
            <a:pPr eaLnBrk="1" hangingPunct="1"/>
            <a:r>
              <a:rPr lang="en-GB" altLang="en-US" sz="2200" dirty="0" smtClean="0"/>
              <a:t>It seemed fairly clear that the challenge was aimed more towards expert analysis (e.g. asking for single causal variant)</a:t>
            </a:r>
            <a:endParaRPr lang="en-GB" altLang="en-US" sz="2200" dirty="0"/>
          </a:p>
          <a:p>
            <a:pPr eaLnBrk="1" hangingPunct="1"/>
            <a:r>
              <a:rPr lang="en-GB" altLang="en-US" sz="2200" dirty="0" smtClean="0"/>
              <a:t>But I </a:t>
            </a:r>
            <a:r>
              <a:rPr lang="en-GB" altLang="en-US" sz="2200" dirty="0" smtClean="0"/>
              <a:t>had no </a:t>
            </a:r>
            <a:r>
              <a:rPr lang="en-GB" altLang="en-US" sz="2200" dirty="0"/>
              <a:t>time (or inclination) to research the detailed genetics of </a:t>
            </a:r>
            <a:r>
              <a:rPr lang="en-GB" altLang="en-US" sz="2200" dirty="0" smtClean="0"/>
              <a:t>14 disease </a:t>
            </a:r>
            <a:r>
              <a:rPr lang="en-GB" altLang="en-US" sz="2200" dirty="0"/>
              <a:t>classes!</a:t>
            </a:r>
          </a:p>
          <a:p>
            <a:pPr eaLnBrk="1" hangingPunct="1"/>
            <a:r>
              <a:rPr lang="en-GB" altLang="en-US" sz="2200" dirty="0"/>
              <a:t>What automated techniques </a:t>
            </a:r>
            <a:r>
              <a:rPr lang="en-GB" altLang="en-US" sz="2200" dirty="0" smtClean="0"/>
              <a:t>could </a:t>
            </a:r>
            <a:r>
              <a:rPr lang="en-GB" altLang="en-US" sz="2200" dirty="0"/>
              <a:t>be used</a:t>
            </a:r>
            <a:r>
              <a:rPr lang="en-GB" altLang="en-US" sz="2200" dirty="0" smtClean="0"/>
              <a:t>?</a:t>
            </a:r>
            <a:endParaRPr lang="en-GB" altLang="en-US" sz="2200" dirty="0"/>
          </a:p>
        </p:txBody>
      </p:sp>
      <p:sp>
        <p:nvSpPr>
          <p:cNvPr id="2054" name="Text Box 6"/>
          <p:cNvSpPr txBox="1">
            <a:spLocks noChangeArrowheads="1"/>
          </p:cNvSpPr>
          <p:nvPr/>
        </p:nvSpPr>
        <p:spPr bwMode="auto">
          <a:xfrm>
            <a:off x="342900" y="6248400"/>
            <a:ext cx="209544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a:t>
            </a:r>
            <a:r>
              <a:rPr lang="en-US" altLang="en-US" dirty="0" smtClean="0"/>
              <a:t>CAGI4</a:t>
            </a:r>
            <a:endParaRPr lang="en-US" altLang="en-US" dirty="0"/>
          </a:p>
        </p:txBody>
      </p:sp>
      <p:sp>
        <p:nvSpPr>
          <p:cNvPr id="2056" name="Text Box 8"/>
          <p:cNvSpPr txBox="1">
            <a:spLocks noChangeArrowheads="1"/>
          </p:cNvSpPr>
          <p:nvPr/>
        </p:nvSpPr>
        <p:spPr bwMode="auto">
          <a:xfrm>
            <a:off x="7488228" y="6248400"/>
            <a:ext cx="12747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D.T. Jones</a:t>
            </a:r>
            <a:endParaRPr lang="en-US" altLang="en-US" dirty="0"/>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Support Vector </a:t>
            </a:r>
            <a:r>
              <a:rPr lang="en-US" altLang="en-US" dirty="0" smtClean="0"/>
              <a:t>Machines</a:t>
            </a:r>
            <a:endParaRPr lang="en-US" altLang="en-US" dirty="0"/>
          </a:p>
        </p:txBody>
      </p:sp>
      <p:sp>
        <p:nvSpPr>
          <p:cNvPr id="2062" name="Rectangle 14"/>
          <p:cNvSpPr>
            <a:spLocks noGrp="1" noChangeArrowheads="1"/>
          </p:cNvSpPr>
          <p:nvPr>
            <p:ph type="body" sz="half" idx="1"/>
          </p:nvPr>
        </p:nvSpPr>
        <p:spPr>
          <a:xfrm>
            <a:off x="504825" y="1560585"/>
            <a:ext cx="8305800" cy="4144963"/>
          </a:xfrm>
        </p:spPr>
        <p:txBody>
          <a:bodyPr/>
          <a:lstStyle/>
          <a:p>
            <a:pPr eaLnBrk="1" hangingPunct="1"/>
            <a:r>
              <a:rPr lang="en-US" altLang="en-US" sz="2400" dirty="0"/>
              <a:t>Binary classifiers that maximize margin</a:t>
            </a:r>
            <a:endParaRPr lang="en-US" altLang="en-US" dirty="0"/>
          </a:p>
          <a:p>
            <a:pPr lvl="1" eaLnBrk="1" hangingPunct="1"/>
            <a:r>
              <a:rPr lang="en-US" altLang="en-US" sz="1800" dirty="0"/>
              <a:t>Find hyperplane separating positive and negative examples</a:t>
            </a:r>
          </a:p>
          <a:p>
            <a:pPr lvl="1" eaLnBrk="1" hangingPunct="1"/>
            <a:r>
              <a:rPr lang="en-US" altLang="en-US" sz="1800" dirty="0"/>
              <a:t>Optimize for maximum margin </a:t>
            </a:r>
          </a:p>
          <a:p>
            <a:pPr lvl="1" eaLnBrk="1" hangingPunct="1"/>
            <a:r>
              <a:rPr lang="en-US" altLang="en-US" sz="1800" dirty="0"/>
              <a:t>Classify new items using: </a:t>
            </a:r>
          </a:p>
        </p:txBody>
      </p:sp>
      <p:sp>
        <p:nvSpPr>
          <p:cNvPr id="2054" name="Text Box 6"/>
          <p:cNvSpPr txBox="1">
            <a:spLocks noChangeArrowheads="1"/>
          </p:cNvSpPr>
          <p:nvPr/>
        </p:nvSpPr>
        <p:spPr bwMode="auto">
          <a:xfrm>
            <a:off x="342900" y="6248400"/>
            <a:ext cx="209544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a:t>
            </a:r>
            <a:r>
              <a:rPr lang="en-US" altLang="en-US" dirty="0" smtClean="0"/>
              <a:t>CAGI4</a:t>
            </a:r>
            <a:endParaRPr lang="en-US" altLang="en-US" dirty="0"/>
          </a:p>
        </p:txBody>
      </p:sp>
      <p:sp>
        <p:nvSpPr>
          <p:cNvPr id="2056" name="Text Box 8"/>
          <p:cNvSpPr txBox="1">
            <a:spLocks noChangeArrowheads="1"/>
          </p:cNvSpPr>
          <p:nvPr/>
        </p:nvSpPr>
        <p:spPr bwMode="auto">
          <a:xfrm>
            <a:off x="7488228" y="6248400"/>
            <a:ext cx="12747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D.T. Jones</a:t>
            </a:r>
            <a:endParaRPr lang="en-US" altLang="en-US" dirty="0"/>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2" name="Picture 1"/>
          <p:cNvPicPr>
            <a:picLocks noChangeAspect="1"/>
          </p:cNvPicPr>
          <p:nvPr/>
        </p:nvPicPr>
        <p:blipFill>
          <a:blip r:embed="rId2"/>
          <a:stretch>
            <a:fillRect/>
          </a:stretch>
        </p:blipFill>
        <p:spPr>
          <a:xfrm>
            <a:off x="187037" y="2675244"/>
            <a:ext cx="7388992" cy="3249450"/>
          </a:xfrm>
          <a:prstGeom prst="rect">
            <a:avLst/>
          </a:prstGeom>
        </p:spPr>
      </p:pic>
    </p:spTree>
    <p:extLst>
      <p:ext uri="{BB962C8B-B14F-4D97-AF65-F5344CB8AC3E}">
        <p14:creationId xmlns:p14="http://schemas.microsoft.com/office/powerpoint/2010/main" val="40177911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GB" altLang="en-US" dirty="0"/>
              <a:t>Novelty Detection </a:t>
            </a:r>
            <a:r>
              <a:rPr lang="en-GB" altLang="en-US" dirty="0" smtClean="0"/>
              <a:t>using</a:t>
            </a:r>
            <a:br>
              <a:rPr lang="en-GB" altLang="en-US" dirty="0" smtClean="0"/>
            </a:br>
            <a:r>
              <a:rPr lang="en-GB" altLang="en-US" dirty="0" smtClean="0"/>
              <a:t>One-class SVMs</a:t>
            </a:r>
            <a:endParaRPr lang="en-US" altLang="en-US" dirty="0"/>
          </a:p>
        </p:txBody>
      </p:sp>
      <p:sp>
        <p:nvSpPr>
          <p:cNvPr id="2062" name="Rectangle 14"/>
          <p:cNvSpPr>
            <a:spLocks noGrp="1" noChangeArrowheads="1"/>
          </p:cNvSpPr>
          <p:nvPr>
            <p:ph type="body" sz="half" idx="1"/>
          </p:nvPr>
        </p:nvSpPr>
        <p:spPr>
          <a:xfrm>
            <a:off x="504825" y="1560585"/>
            <a:ext cx="3686175" cy="4535415"/>
          </a:xfrm>
        </p:spPr>
        <p:txBody>
          <a:bodyPr/>
          <a:lstStyle/>
          <a:p>
            <a:pPr eaLnBrk="1" hangingPunct="1"/>
            <a:r>
              <a:rPr lang="en-GB" altLang="en-US" sz="2400" dirty="0"/>
              <a:t>One-class SVMs can be used when only positive or negative cases are available, but not both</a:t>
            </a:r>
          </a:p>
          <a:p>
            <a:pPr eaLnBrk="1" hangingPunct="1"/>
            <a:r>
              <a:rPr lang="en-GB" altLang="en-US" sz="2400" dirty="0"/>
              <a:t>Given a set of samples, they construct a soft boundary such that new outliers can be </a:t>
            </a:r>
            <a:r>
              <a:rPr lang="en-GB" altLang="en-US" sz="2400" dirty="0" smtClean="0"/>
              <a:t>detected</a:t>
            </a:r>
            <a:r>
              <a:rPr lang="en-US" altLang="en-US" sz="2200" dirty="0" smtClean="0"/>
              <a:t> </a:t>
            </a:r>
            <a:endParaRPr lang="en-US" altLang="en-US" sz="2200" dirty="0"/>
          </a:p>
        </p:txBody>
      </p:sp>
      <p:sp>
        <p:nvSpPr>
          <p:cNvPr id="2054" name="Text Box 6"/>
          <p:cNvSpPr txBox="1">
            <a:spLocks noChangeArrowheads="1"/>
          </p:cNvSpPr>
          <p:nvPr/>
        </p:nvSpPr>
        <p:spPr bwMode="auto">
          <a:xfrm>
            <a:off x="342900" y="6248400"/>
            <a:ext cx="209544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a:t>
            </a:r>
            <a:r>
              <a:rPr lang="en-US" altLang="en-US" dirty="0" smtClean="0"/>
              <a:t>CAGI4</a:t>
            </a:r>
            <a:endParaRPr lang="en-US" altLang="en-US" dirty="0"/>
          </a:p>
        </p:txBody>
      </p:sp>
      <p:sp>
        <p:nvSpPr>
          <p:cNvPr id="2056" name="Text Box 8"/>
          <p:cNvSpPr txBox="1">
            <a:spLocks noChangeArrowheads="1"/>
          </p:cNvSpPr>
          <p:nvPr/>
        </p:nvSpPr>
        <p:spPr bwMode="auto">
          <a:xfrm>
            <a:off x="7488228" y="6248400"/>
            <a:ext cx="12747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D.T. Jones</a:t>
            </a:r>
            <a:endParaRPr lang="en-US" altLang="en-US" dirty="0"/>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3" name="Picture 2"/>
          <p:cNvPicPr>
            <a:picLocks noChangeAspect="1"/>
          </p:cNvPicPr>
          <p:nvPr/>
        </p:nvPicPr>
        <p:blipFill>
          <a:blip r:embed="rId2"/>
          <a:stretch>
            <a:fillRect/>
          </a:stretch>
        </p:blipFill>
        <p:spPr>
          <a:xfrm>
            <a:off x="4038600" y="1874217"/>
            <a:ext cx="4999127" cy="3746099"/>
          </a:xfrm>
          <a:prstGeom prst="rect">
            <a:avLst/>
          </a:prstGeom>
        </p:spPr>
      </p:pic>
    </p:spTree>
    <p:extLst>
      <p:ext uri="{BB962C8B-B14F-4D97-AF65-F5344CB8AC3E}">
        <p14:creationId xmlns:p14="http://schemas.microsoft.com/office/powerpoint/2010/main" val="39713646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GB" altLang="en-US" dirty="0" smtClean="0"/>
              <a:t>Datasets</a:t>
            </a:r>
            <a:endParaRPr lang="en-US" altLang="en-US" dirty="0"/>
          </a:p>
        </p:txBody>
      </p:sp>
      <p:sp>
        <p:nvSpPr>
          <p:cNvPr id="2062" name="Rectangle 14"/>
          <p:cNvSpPr>
            <a:spLocks noGrp="1" noChangeArrowheads="1"/>
          </p:cNvSpPr>
          <p:nvPr>
            <p:ph type="body" sz="half" idx="1"/>
          </p:nvPr>
        </p:nvSpPr>
        <p:spPr>
          <a:xfrm>
            <a:off x="504825" y="1560585"/>
            <a:ext cx="8029575" cy="4535415"/>
          </a:xfrm>
        </p:spPr>
        <p:txBody>
          <a:bodyPr/>
          <a:lstStyle/>
          <a:p>
            <a:pPr eaLnBrk="1" hangingPunct="1"/>
            <a:r>
              <a:rPr lang="en-GB" altLang="en-US" sz="2400" dirty="0"/>
              <a:t>In the absence of training data, the 1000 Genomes Project dataset was used as a proxy for a negative case dataset</a:t>
            </a:r>
          </a:p>
          <a:p>
            <a:pPr eaLnBrk="1" hangingPunct="1"/>
            <a:r>
              <a:rPr lang="en-GB" altLang="en-US" sz="2400" dirty="0"/>
              <a:t>This is reasonable in the case of rare disorders</a:t>
            </a:r>
          </a:p>
          <a:p>
            <a:pPr eaLnBrk="1" hangingPunct="1"/>
            <a:r>
              <a:rPr lang="en-GB" altLang="en-US" sz="2400" dirty="0"/>
              <a:t>Feature sets for each disease class were constructed using overlapping variants in the </a:t>
            </a:r>
            <a:r>
              <a:rPr lang="en-GB" altLang="en-US" sz="2400" dirty="0" smtClean="0"/>
              <a:t>1K Genome </a:t>
            </a:r>
            <a:r>
              <a:rPr lang="en-GB" altLang="en-US" sz="2400" dirty="0"/>
              <a:t>data for </a:t>
            </a:r>
            <a:r>
              <a:rPr lang="en-GB" altLang="en-US" sz="2400" dirty="0" smtClean="0"/>
              <a:t>gene variants related </a:t>
            </a:r>
            <a:r>
              <a:rPr lang="en-GB" altLang="en-US" sz="2400" dirty="0"/>
              <a:t>to each class, </a:t>
            </a:r>
            <a:r>
              <a:rPr lang="en-GB" altLang="en-US" sz="2400" dirty="0" smtClean="0"/>
              <a:t>compiled </a:t>
            </a:r>
            <a:r>
              <a:rPr lang="en-GB" altLang="en-US" sz="2400" dirty="0"/>
              <a:t>from </a:t>
            </a:r>
            <a:r>
              <a:rPr lang="en-GB" altLang="en-US" sz="2400" dirty="0" err="1"/>
              <a:t>ClinVar</a:t>
            </a:r>
            <a:r>
              <a:rPr lang="en-GB" altLang="en-US" sz="2400" dirty="0"/>
              <a:t> </a:t>
            </a:r>
            <a:r>
              <a:rPr lang="en-GB" altLang="en-US" sz="2400" dirty="0" smtClean="0"/>
              <a:t>and gene list data (</a:t>
            </a:r>
            <a:r>
              <a:rPr lang="en-GB" altLang="en-US" sz="2400" dirty="0"/>
              <a:t>e.g. </a:t>
            </a:r>
            <a:r>
              <a:rPr lang="en-GB" altLang="en-US" sz="2400" dirty="0" smtClean="0"/>
              <a:t>from Hopkins </a:t>
            </a:r>
            <a:r>
              <a:rPr lang="en-GB" altLang="en-US" sz="2400" dirty="0"/>
              <a:t>NGS Panel </a:t>
            </a:r>
            <a:r>
              <a:rPr lang="en-GB" altLang="en-US" sz="2400" dirty="0" smtClean="0"/>
              <a:t>brochure) </a:t>
            </a:r>
            <a:endParaRPr lang="en-GB" altLang="en-US" sz="2400" dirty="0"/>
          </a:p>
          <a:p>
            <a:pPr eaLnBrk="1" hangingPunct="1"/>
            <a:endParaRPr lang="en-US" altLang="en-US" sz="2200" dirty="0"/>
          </a:p>
        </p:txBody>
      </p:sp>
      <p:sp>
        <p:nvSpPr>
          <p:cNvPr id="2054" name="Text Box 6"/>
          <p:cNvSpPr txBox="1">
            <a:spLocks noChangeArrowheads="1"/>
          </p:cNvSpPr>
          <p:nvPr/>
        </p:nvSpPr>
        <p:spPr bwMode="auto">
          <a:xfrm>
            <a:off x="342900" y="6248400"/>
            <a:ext cx="209544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a:t>
            </a:r>
            <a:r>
              <a:rPr lang="en-US" altLang="en-US" dirty="0" smtClean="0"/>
              <a:t>CAGI4</a:t>
            </a:r>
            <a:endParaRPr lang="en-US" altLang="en-US" dirty="0"/>
          </a:p>
        </p:txBody>
      </p:sp>
      <p:sp>
        <p:nvSpPr>
          <p:cNvPr id="2056" name="Text Box 8"/>
          <p:cNvSpPr txBox="1">
            <a:spLocks noChangeArrowheads="1"/>
          </p:cNvSpPr>
          <p:nvPr/>
        </p:nvSpPr>
        <p:spPr bwMode="auto">
          <a:xfrm>
            <a:off x="7488228" y="6248400"/>
            <a:ext cx="12747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D.T. Jones</a:t>
            </a:r>
            <a:endParaRPr lang="en-US" altLang="en-US" dirty="0"/>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4896286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a:xfrm>
            <a:off x="480580" y="112028"/>
            <a:ext cx="8229600" cy="1143000"/>
          </a:xfrm>
        </p:spPr>
        <p:txBody>
          <a:bodyPr/>
          <a:lstStyle/>
          <a:p>
            <a:r>
              <a:rPr lang="en-GB" altLang="en-US" dirty="0" smtClean="0"/>
              <a:t>SVM </a:t>
            </a:r>
            <a:r>
              <a:rPr lang="en-GB" altLang="en-US" dirty="0" smtClean="0"/>
              <a:t>Models</a:t>
            </a:r>
            <a:endParaRPr lang="en-US" altLang="en-US" dirty="0"/>
          </a:p>
        </p:txBody>
      </p:sp>
      <p:sp>
        <p:nvSpPr>
          <p:cNvPr id="2062" name="Rectangle 14"/>
          <p:cNvSpPr>
            <a:spLocks noGrp="1" noChangeArrowheads="1"/>
          </p:cNvSpPr>
          <p:nvPr>
            <p:ph type="body" sz="half" idx="1"/>
          </p:nvPr>
        </p:nvSpPr>
        <p:spPr>
          <a:xfrm>
            <a:off x="642937" y="1255028"/>
            <a:ext cx="8029575" cy="4535415"/>
          </a:xfrm>
        </p:spPr>
        <p:txBody>
          <a:bodyPr/>
          <a:lstStyle/>
          <a:p>
            <a:pPr eaLnBrk="1" hangingPunct="1"/>
            <a:r>
              <a:rPr lang="en-GB" altLang="en-US" sz="2800" dirty="0"/>
              <a:t>A </a:t>
            </a:r>
            <a:r>
              <a:rPr lang="en-GB" altLang="en-US" sz="2800" dirty="0" err="1"/>
              <a:t>NuSVM</a:t>
            </a:r>
            <a:r>
              <a:rPr lang="en-GB" altLang="en-US" sz="2800" dirty="0"/>
              <a:t> RBF model was used</a:t>
            </a:r>
          </a:p>
          <a:p>
            <a:pPr lvl="1" eaLnBrk="1" hangingPunct="1"/>
            <a:r>
              <a:rPr lang="en-GB" altLang="en-US" sz="2400" dirty="0"/>
              <a:t>RBF kernel: </a:t>
            </a:r>
          </a:p>
          <a:p>
            <a:pPr lvl="1" eaLnBrk="1" hangingPunct="1"/>
            <a:r>
              <a:rPr lang="en-GB" altLang="en-US" sz="2400" dirty="0" err="1"/>
              <a:t>NuSVMs</a:t>
            </a:r>
            <a:r>
              <a:rPr lang="en-GB" altLang="en-US" sz="2400" dirty="0"/>
              <a:t> use a single parameter (        ) to control misclassification and fraction of support vectors</a:t>
            </a:r>
          </a:p>
          <a:p>
            <a:pPr eaLnBrk="1" hangingPunct="1"/>
            <a:r>
              <a:rPr lang="en-GB" altLang="en-US" sz="2800" i="1" dirty="0">
                <a:latin typeface="Times New Roman" panose="02020603050405020304" pitchFamily="18" charset="0"/>
                <a:cs typeface="Times New Roman" panose="02020603050405020304" pitchFamily="18" charset="0"/>
              </a:rPr>
              <a:t>ν</a:t>
            </a:r>
            <a:r>
              <a:rPr lang="en-GB" altLang="en-US" sz="2800" i="1" dirty="0"/>
              <a:t>  </a:t>
            </a:r>
            <a:r>
              <a:rPr lang="en-GB" altLang="en-US" sz="2800" dirty="0"/>
              <a:t>and</a:t>
            </a:r>
            <a:r>
              <a:rPr lang="en-GB" altLang="en-US" sz="2800" i="1" dirty="0"/>
              <a:t> </a:t>
            </a:r>
            <a:r>
              <a:rPr lang="el-GR" altLang="en-US" sz="2800" i="1" dirty="0">
                <a:latin typeface="Times New Roman" panose="02020603050405020304" pitchFamily="18" charset="0"/>
                <a:cs typeface="Times New Roman" panose="02020603050405020304" pitchFamily="18" charset="0"/>
              </a:rPr>
              <a:t>γ</a:t>
            </a:r>
            <a:r>
              <a:rPr lang="en-GB" altLang="en-US" sz="2800" i="1" dirty="0"/>
              <a:t> </a:t>
            </a:r>
            <a:r>
              <a:rPr lang="en-GB" altLang="en-US" sz="2800" dirty="0"/>
              <a:t>were adjusted </a:t>
            </a:r>
            <a:r>
              <a:rPr lang="en-GB" altLang="en-US" sz="2800" dirty="0" smtClean="0"/>
              <a:t>using a grid search to </a:t>
            </a:r>
            <a:r>
              <a:rPr lang="en-GB" altLang="en-US" sz="2800" dirty="0"/>
              <a:t>minimize outlier </a:t>
            </a:r>
            <a:r>
              <a:rPr lang="en-GB" altLang="en-US" sz="2800" dirty="0" smtClean="0"/>
              <a:t>detection </a:t>
            </a:r>
            <a:r>
              <a:rPr lang="en-GB" altLang="en-US" sz="2800" dirty="0" smtClean="0"/>
              <a:t>(false </a:t>
            </a:r>
            <a:r>
              <a:rPr lang="en-GB" altLang="en-US" sz="2800" dirty="0" smtClean="0"/>
              <a:t>positives) </a:t>
            </a:r>
            <a:r>
              <a:rPr lang="en-GB" altLang="en-US" sz="2800" dirty="0"/>
              <a:t>on 1K Genome </a:t>
            </a:r>
            <a:r>
              <a:rPr lang="en-GB" altLang="en-US" sz="2800" dirty="0" smtClean="0"/>
              <a:t>data using the 14 different feature sets, </a:t>
            </a:r>
            <a:r>
              <a:rPr lang="en-GB" altLang="en-US" sz="2800" dirty="0" smtClean="0"/>
              <a:t>producing 14 </a:t>
            </a:r>
            <a:r>
              <a:rPr lang="en-GB" altLang="en-US" sz="2800" dirty="0" smtClean="0"/>
              <a:t>SVM classifiers</a:t>
            </a:r>
          </a:p>
          <a:p>
            <a:pPr eaLnBrk="1" hangingPunct="1"/>
            <a:r>
              <a:rPr lang="en-GB" altLang="en-US" sz="2800" dirty="0" err="1" smtClean="0"/>
              <a:t>An“estimate</a:t>
            </a:r>
            <a:r>
              <a:rPr lang="en-GB" altLang="en-US" sz="2800" dirty="0" smtClean="0"/>
              <a:t>” of confidence was produced by calculating the distance to the decision plane and transforming to [0-1) via a logistic function</a:t>
            </a:r>
            <a:endParaRPr lang="en-GB" altLang="en-US" dirty="0"/>
          </a:p>
          <a:p>
            <a:pPr marL="0" indent="0" eaLnBrk="1" hangingPunct="1">
              <a:buNone/>
            </a:pPr>
            <a:r>
              <a:rPr lang="en-GB" altLang="en-US" sz="2400" dirty="0" smtClean="0"/>
              <a:t> </a:t>
            </a:r>
            <a:endParaRPr lang="en-GB" altLang="en-US" sz="2400" dirty="0"/>
          </a:p>
          <a:p>
            <a:pPr eaLnBrk="1" hangingPunct="1"/>
            <a:endParaRPr lang="en-US" altLang="en-US" sz="2200" dirty="0"/>
          </a:p>
        </p:txBody>
      </p:sp>
      <p:sp>
        <p:nvSpPr>
          <p:cNvPr id="2054" name="Text Box 6"/>
          <p:cNvSpPr txBox="1">
            <a:spLocks noChangeArrowheads="1"/>
          </p:cNvSpPr>
          <p:nvPr/>
        </p:nvSpPr>
        <p:spPr bwMode="auto">
          <a:xfrm>
            <a:off x="342900" y="6248400"/>
            <a:ext cx="209544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a:t>
            </a:r>
            <a:r>
              <a:rPr lang="en-US" altLang="en-US" dirty="0" smtClean="0"/>
              <a:t>CAGI4</a:t>
            </a:r>
            <a:endParaRPr lang="en-US" altLang="en-US" dirty="0"/>
          </a:p>
        </p:txBody>
      </p:sp>
      <p:sp>
        <p:nvSpPr>
          <p:cNvPr id="2056" name="Text Box 8"/>
          <p:cNvSpPr txBox="1">
            <a:spLocks noChangeArrowheads="1"/>
          </p:cNvSpPr>
          <p:nvPr/>
        </p:nvSpPr>
        <p:spPr bwMode="auto">
          <a:xfrm>
            <a:off x="7488228" y="6248400"/>
            <a:ext cx="12747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D.T. Jones</a:t>
            </a:r>
            <a:endParaRPr lang="en-US" altLang="en-US" dirty="0"/>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7" name="Picture 43" descr="\exp(-\gamma |x-x'|^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3491" y="1849582"/>
            <a:ext cx="1781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9" descr="\nu \in (0,&#1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4046" y="2365663"/>
            <a:ext cx="685800" cy="190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21358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GB" altLang="en-US" dirty="0" smtClean="0"/>
              <a:t>Causative Variant Selection</a:t>
            </a:r>
            <a:endParaRPr lang="en-US" altLang="en-US" dirty="0"/>
          </a:p>
        </p:txBody>
      </p:sp>
      <p:sp>
        <p:nvSpPr>
          <p:cNvPr id="2062" name="Rectangle 14"/>
          <p:cNvSpPr>
            <a:spLocks noGrp="1" noChangeArrowheads="1"/>
          </p:cNvSpPr>
          <p:nvPr>
            <p:ph type="body" sz="half" idx="1"/>
          </p:nvPr>
        </p:nvSpPr>
        <p:spPr>
          <a:xfrm>
            <a:off x="504825" y="1560585"/>
            <a:ext cx="8029575" cy="4535415"/>
          </a:xfrm>
        </p:spPr>
        <p:txBody>
          <a:bodyPr/>
          <a:lstStyle/>
          <a:p>
            <a:pPr eaLnBrk="1" hangingPunct="1"/>
            <a:r>
              <a:rPr lang="en-US" altLang="en-US" sz="2000" dirty="0" smtClean="0"/>
              <a:t>The submission form demanded a single “causative” variant to be specified along with the predicted class</a:t>
            </a:r>
          </a:p>
          <a:p>
            <a:pPr eaLnBrk="1" hangingPunct="1"/>
            <a:r>
              <a:rPr lang="en-US" altLang="en-US" sz="2000" dirty="0" smtClean="0"/>
              <a:t>This is obviously a meaningless question in the context of an automatic machine learning method</a:t>
            </a:r>
          </a:p>
          <a:p>
            <a:pPr eaLnBrk="1" hangingPunct="1"/>
            <a:r>
              <a:rPr lang="en-US" altLang="en-US" sz="2000" dirty="0" smtClean="0"/>
              <a:t>Rather than putting in fake </a:t>
            </a:r>
            <a:r>
              <a:rPr lang="en-US" altLang="en-US" sz="2000" dirty="0" smtClean="0"/>
              <a:t>placeholder data</a:t>
            </a:r>
            <a:r>
              <a:rPr lang="en-US" altLang="en-US" sz="2000" dirty="0" smtClean="0"/>
              <a:t>, a simple strategy was used where one feature (variant) at a time was excluded from the feature set and the decision function re-calculated each time</a:t>
            </a:r>
            <a:r>
              <a:rPr lang="en-US" altLang="en-US" sz="2000" dirty="0" smtClean="0"/>
              <a:t>.</a:t>
            </a:r>
          </a:p>
          <a:p>
            <a:pPr lvl="1"/>
            <a:r>
              <a:rPr lang="en-US" altLang="en-US" sz="1600" dirty="0" smtClean="0"/>
              <a:t>SVMs were not retrained</a:t>
            </a:r>
            <a:endParaRPr lang="en-US" altLang="en-US" sz="1600" dirty="0" smtClean="0"/>
          </a:p>
          <a:p>
            <a:pPr lvl="1"/>
            <a:r>
              <a:rPr lang="en-US" altLang="en-US" sz="1600" dirty="0" smtClean="0"/>
              <a:t>Variant with the largest change in decision function was submitted</a:t>
            </a:r>
          </a:p>
          <a:p>
            <a:pPr lvl="1"/>
            <a:endParaRPr lang="en-US" altLang="en-US" sz="1600" dirty="0"/>
          </a:p>
          <a:p>
            <a:r>
              <a:rPr lang="en-US" altLang="en-US" sz="2000" dirty="0" smtClean="0"/>
              <a:t>This crude strategy correctly identified the causative variant in </a:t>
            </a:r>
            <a:r>
              <a:rPr lang="en-US" altLang="en-US" sz="2000" b="1" dirty="0" smtClean="0"/>
              <a:t>4 cases </a:t>
            </a:r>
            <a:r>
              <a:rPr lang="en-US" altLang="en-US" sz="2000" dirty="0" smtClean="0"/>
              <a:t>and scored a </a:t>
            </a:r>
            <a:r>
              <a:rPr lang="en-US" altLang="en-US" sz="2000" dirty="0" smtClean="0"/>
              <a:t>“near miss” </a:t>
            </a:r>
            <a:r>
              <a:rPr lang="en-US" altLang="en-US" sz="2000" dirty="0" smtClean="0"/>
              <a:t>in </a:t>
            </a:r>
            <a:r>
              <a:rPr lang="en-US" altLang="en-US" sz="2000" b="1" dirty="0" smtClean="0"/>
              <a:t>15 other cases </a:t>
            </a:r>
            <a:r>
              <a:rPr lang="en-US" altLang="en-US" sz="2000" dirty="0" smtClean="0"/>
              <a:t>(predicted variant in correct gene and reasonably close to causative </a:t>
            </a:r>
            <a:r>
              <a:rPr lang="en-US" altLang="en-US" sz="2000" dirty="0" smtClean="0"/>
              <a:t>variant location) </a:t>
            </a:r>
            <a:endParaRPr lang="en-US" altLang="en-US" sz="2000" dirty="0"/>
          </a:p>
        </p:txBody>
      </p:sp>
      <p:sp>
        <p:nvSpPr>
          <p:cNvPr id="2054" name="Text Box 6"/>
          <p:cNvSpPr txBox="1">
            <a:spLocks noChangeArrowheads="1"/>
          </p:cNvSpPr>
          <p:nvPr/>
        </p:nvSpPr>
        <p:spPr bwMode="auto">
          <a:xfrm>
            <a:off x="342900" y="6248400"/>
            <a:ext cx="209544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a:t>
            </a:r>
            <a:r>
              <a:rPr lang="en-US" altLang="en-US" dirty="0" smtClean="0"/>
              <a:t>CAGI4</a:t>
            </a:r>
            <a:endParaRPr lang="en-US" altLang="en-US" dirty="0"/>
          </a:p>
        </p:txBody>
      </p:sp>
      <p:sp>
        <p:nvSpPr>
          <p:cNvPr id="2056" name="Text Box 8"/>
          <p:cNvSpPr txBox="1">
            <a:spLocks noChangeArrowheads="1"/>
          </p:cNvSpPr>
          <p:nvPr/>
        </p:nvSpPr>
        <p:spPr bwMode="auto">
          <a:xfrm>
            <a:off x="7488228" y="6248400"/>
            <a:ext cx="12747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D.T. Jones</a:t>
            </a:r>
            <a:endParaRPr lang="en-US" altLang="en-US" dirty="0"/>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9963276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GB" altLang="en-US" dirty="0" smtClean="0"/>
              <a:t>Results Summary</a:t>
            </a:r>
            <a:endParaRPr lang="en-US" altLang="en-US" dirty="0"/>
          </a:p>
        </p:txBody>
      </p:sp>
      <p:sp>
        <p:nvSpPr>
          <p:cNvPr id="2062" name="Rectangle 14"/>
          <p:cNvSpPr>
            <a:spLocks noGrp="1" noChangeArrowheads="1"/>
          </p:cNvSpPr>
          <p:nvPr>
            <p:ph type="body" sz="half" idx="1"/>
          </p:nvPr>
        </p:nvSpPr>
        <p:spPr>
          <a:xfrm>
            <a:off x="504825" y="1560585"/>
            <a:ext cx="8029575" cy="4535415"/>
          </a:xfrm>
        </p:spPr>
        <p:txBody>
          <a:bodyPr/>
          <a:lstStyle/>
          <a:p>
            <a:pPr marL="0" indent="0" eaLnBrk="1" hangingPunct="1">
              <a:buNone/>
            </a:pPr>
            <a:r>
              <a:rPr lang="en-GB" altLang="en-US" sz="2400" dirty="0" smtClean="0"/>
              <a:t> </a:t>
            </a:r>
            <a:endParaRPr lang="en-GB" altLang="en-US" sz="2400" dirty="0"/>
          </a:p>
          <a:p>
            <a:pPr eaLnBrk="1" hangingPunct="1"/>
            <a:endParaRPr lang="en-US" altLang="en-US" sz="2200" dirty="0"/>
          </a:p>
        </p:txBody>
      </p:sp>
      <p:sp>
        <p:nvSpPr>
          <p:cNvPr id="2054" name="Text Box 6"/>
          <p:cNvSpPr txBox="1">
            <a:spLocks noChangeArrowheads="1"/>
          </p:cNvSpPr>
          <p:nvPr/>
        </p:nvSpPr>
        <p:spPr bwMode="auto">
          <a:xfrm>
            <a:off x="342900" y="6248400"/>
            <a:ext cx="209544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a:t>
            </a:r>
            <a:r>
              <a:rPr lang="en-US" altLang="en-US" dirty="0" smtClean="0"/>
              <a:t>CAGI4</a:t>
            </a:r>
            <a:endParaRPr lang="en-US" altLang="en-US" dirty="0"/>
          </a:p>
        </p:txBody>
      </p:sp>
      <p:sp>
        <p:nvSpPr>
          <p:cNvPr id="2056" name="Text Box 8"/>
          <p:cNvSpPr txBox="1">
            <a:spLocks noChangeArrowheads="1"/>
          </p:cNvSpPr>
          <p:nvPr/>
        </p:nvSpPr>
        <p:spPr bwMode="auto">
          <a:xfrm>
            <a:off x="7488228" y="6248400"/>
            <a:ext cx="12747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D.T. Jones</a:t>
            </a:r>
            <a:endParaRPr lang="en-US" altLang="en-US" dirty="0"/>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9" name="Content Placeholder 2"/>
          <p:cNvSpPr>
            <a:spLocks noGrp="1"/>
          </p:cNvSpPr>
          <p:nvPr>
            <p:ph idx="1"/>
          </p:nvPr>
        </p:nvSpPr>
        <p:spPr>
          <a:xfrm>
            <a:off x="342900" y="1570038"/>
            <a:ext cx="8489950" cy="3457575"/>
          </a:xfrm>
        </p:spPr>
        <p:txBody>
          <a:bodyPr/>
          <a:lstStyle/>
          <a:p>
            <a:pPr eaLnBrk="1" hangingPunct="1"/>
            <a:r>
              <a:rPr lang="en-GB" altLang="en-US" sz="2400" b="1" dirty="0" smtClean="0"/>
              <a:t>24 out of 106</a:t>
            </a:r>
            <a:r>
              <a:rPr lang="en-GB" altLang="en-US" sz="2400" dirty="0" smtClean="0"/>
              <a:t> patients were correctly </a:t>
            </a:r>
            <a:r>
              <a:rPr lang="en-GB" altLang="en-US" sz="2400" dirty="0" smtClean="0"/>
              <a:t>classified (23% compared to 7% for random guessing)</a:t>
            </a:r>
            <a:endParaRPr lang="en-GB" altLang="en-US" sz="2400" dirty="0" smtClean="0"/>
          </a:p>
          <a:p>
            <a:pPr lvl="1" eaLnBrk="1" hangingPunct="1"/>
            <a:r>
              <a:rPr lang="en-GB" altLang="en-US" sz="2400" dirty="0" smtClean="0"/>
              <a:t>Successes confined mostly to </a:t>
            </a:r>
            <a:r>
              <a:rPr lang="en-GB" altLang="en-US" sz="2400" b="1" dirty="0" smtClean="0"/>
              <a:t>Class 1 (Cystic Fibrosis)</a:t>
            </a:r>
            <a:r>
              <a:rPr lang="en-GB" altLang="en-US" sz="2400" dirty="0" smtClean="0"/>
              <a:t> and </a:t>
            </a:r>
            <a:r>
              <a:rPr lang="en-GB" altLang="en-US" sz="2400" b="1" dirty="0" smtClean="0"/>
              <a:t>Class 2 (Diffuse lung disease)</a:t>
            </a:r>
          </a:p>
          <a:p>
            <a:pPr eaLnBrk="1" hangingPunct="1"/>
            <a:r>
              <a:rPr lang="en-GB" altLang="en-US" sz="2400" dirty="0" smtClean="0"/>
              <a:t>Wilcoxon tests show somewhat significant ranking success (</a:t>
            </a:r>
            <a:r>
              <a:rPr lang="en-GB" altLang="en-US" sz="2400" b="1" dirty="0" smtClean="0"/>
              <a:t>0.001&lt; </a:t>
            </a:r>
            <a:r>
              <a:rPr lang="en-GB" altLang="en-US" sz="2400" b="1" i="1" dirty="0" smtClean="0"/>
              <a:t>p &lt; </a:t>
            </a:r>
            <a:r>
              <a:rPr lang="en-GB" altLang="en-US" sz="2400" b="1" dirty="0" smtClean="0"/>
              <a:t>0.03</a:t>
            </a:r>
            <a:r>
              <a:rPr lang="en-GB" altLang="en-US" sz="2400" dirty="0" smtClean="0"/>
              <a:t>) for </a:t>
            </a:r>
            <a:r>
              <a:rPr lang="en-GB" altLang="en-US" sz="2400" b="1" dirty="0" smtClean="0"/>
              <a:t>Classes 1, 2, 5, </a:t>
            </a:r>
            <a:r>
              <a:rPr lang="en-GB" altLang="en-US" sz="2400" dirty="0" smtClean="0"/>
              <a:t>6</a:t>
            </a:r>
            <a:r>
              <a:rPr lang="en-GB" altLang="en-US" sz="2400" b="1" dirty="0" smtClean="0"/>
              <a:t>, </a:t>
            </a:r>
            <a:r>
              <a:rPr lang="en-GB" altLang="en-US" sz="2400" dirty="0" smtClean="0"/>
              <a:t>10</a:t>
            </a:r>
            <a:r>
              <a:rPr lang="en-GB" altLang="en-US" sz="2400" b="1" dirty="0" smtClean="0"/>
              <a:t>, 14</a:t>
            </a:r>
          </a:p>
          <a:p>
            <a:pPr marL="0" indent="0" eaLnBrk="1" hangingPunct="1">
              <a:buNone/>
            </a:pPr>
            <a:endParaRPr lang="en-GB" altLang="en-US" sz="2400" b="1" dirty="0" smtClean="0"/>
          </a:p>
          <a:p>
            <a:pPr eaLnBrk="1" hangingPunct="1"/>
            <a:r>
              <a:rPr lang="en-GB" altLang="en-US" sz="2400" dirty="0" smtClean="0"/>
              <a:t>Why these classes?</a:t>
            </a:r>
          </a:p>
        </p:txBody>
      </p:sp>
    </p:spTree>
    <p:extLst>
      <p:ext uri="{BB962C8B-B14F-4D97-AF65-F5344CB8AC3E}">
        <p14:creationId xmlns:p14="http://schemas.microsoft.com/office/powerpoint/2010/main" val="3695738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a:xfrm>
            <a:off x="460683" y="228600"/>
            <a:ext cx="8229600" cy="1143000"/>
          </a:xfrm>
        </p:spPr>
        <p:txBody>
          <a:bodyPr/>
          <a:lstStyle/>
          <a:p>
            <a:r>
              <a:rPr lang="en-GB" altLang="en-US" dirty="0" smtClean="0"/>
              <a:t>Results</a:t>
            </a:r>
            <a:endParaRPr lang="en-US" altLang="en-US" dirty="0"/>
          </a:p>
        </p:txBody>
      </p:sp>
      <p:sp>
        <p:nvSpPr>
          <p:cNvPr id="2062" name="Rectangle 14"/>
          <p:cNvSpPr>
            <a:spLocks noGrp="1" noChangeArrowheads="1"/>
          </p:cNvSpPr>
          <p:nvPr>
            <p:ph type="body" sz="half" idx="1"/>
          </p:nvPr>
        </p:nvSpPr>
        <p:spPr>
          <a:xfrm>
            <a:off x="504825" y="1560585"/>
            <a:ext cx="8029575" cy="4535415"/>
          </a:xfrm>
        </p:spPr>
        <p:txBody>
          <a:bodyPr/>
          <a:lstStyle/>
          <a:p>
            <a:pPr marL="0" indent="0" eaLnBrk="1" hangingPunct="1">
              <a:buNone/>
            </a:pPr>
            <a:r>
              <a:rPr lang="en-GB" altLang="en-US" sz="2400" dirty="0" smtClean="0"/>
              <a:t> </a:t>
            </a:r>
            <a:endParaRPr lang="en-GB" altLang="en-US" sz="2400" dirty="0"/>
          </a:p>
          <a:p>
            <a:pPr eaLnBrk="1" hangingPunct="1"/>
            <a:endParaRPr lang="en-US" altLang="en-US" sz="2200" dirty="0"/>
          </a:p>
        </p:txBody>
      </p:sp>
      <p:sp>
        <p:nvSpPr>
          <p:cNvPr id="2054" name="Text Box 6"/>
          <p:cNvSpPr txBox="1">
            <a:spLocks noChangeArrowheads="1"/>
          </p:cNvSpPr>
          <p:nvPr/>
        </p:nvSpPr>
        <p:spPr bwMode="auto">
          <a:xfrm>
            <a:off x="342900" y="6248400"/>
            <a:ext cx="209544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a:t>
            </a:r>
            <a:r>
              <a:rPr lang="en-US" altLang="en-US" dirty="0" smtClean="0"/>
              <a:t>CAGI4</a:t>
            </a:r>
            <a:endParaRPr lang="en-US" altLang="en-US" dirty="0"/>
          </a:p>
        </p:txBody>
      </p:sp>
      <p:sp>
        <p:nvSpPr>
          <p:cNvPr id="2056" name="Text Box 8"/>
          <p:cNvSpPr txBox="1">
            <a:spLocks noChangeArrowheads="1"/>
          </p:cNvSpPr>
          <p:nvPr/>
        </p:nvSpPr>
        <p:spPr bwMode="auto">
          <a:xfrm>
            <a:off x="7488228" y="6248400"/>
            <a:ext cx="12747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D.T. Jones</a:t>
            </a:r>
            <a:endParaRPr lang="en-US" altLang="en-US" dirty="0"/>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graphicFrame>
        <p:nvGraphicFramePr>
          <p:cNvPr id="11" name="Chart 10"/>
          <p:cNvGraphicFramePr>
            <a:graphicFrameLocks/>
          </p:cNvGraphicFramePr>
          <p:nvPr>
            <p:extLst>
              <p:ext uri="{D42A27DB-BD31-4B8C-83A1-F6EECF244321}">
                <p14:modId xmlns:p14="http://schemas.microsoft.com/office/powerpoint/2010/main" val="2236335841"/>
              </p:ext>
            </p:extLst>
          </p:nvPr>
        </p:nvGraphicFramePr>
        <p:xfrm>
          <a:off x="742950" y="1138061"/>
          <a:ext cx="7829550" cy="51244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37723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a:xfrm>
            <a:off x="457200" y="0"/>
            <a:ext cx="8229600" cy="838200"/>
          </a:xfrm>
        </p:spPr>
        <p:txBody>
          <a:bodyPr/>
          <a:lstStyle/>
          <a:p>
            <a:r>
              <a:rPr lang="en-GB" altLang="en-US" dirty="0" smtClean="0"/>
              <a:t>Could do better…</a:t>
            </a:r>
            <a:endParaRPr lang="en-US" altLang="en-US" dirty="0"/>
          </a:p>
        </p:txBody>
      </p:sp>
      <p:sp>
        <p:nvSpPr>
          <p:cNvPr id="2062" name="Rectangle 14"/>
          <p:cNvSpPr>
            <a:spLocks noGrp="1" noChangeArrowheads="1"/>
          </p:cNvSpPr>
          <p:nvPr>
            <p:ph idx="1"/>
          </p:nvPr>
        </p:nvSpPr>
        <p:spPr>
          <a:xfrm>
            <a:off x="342900" y="1005511"/>
            <a:ext cx="3964586" cy="4053682"/>
          </a:xfrm>
        </p:spPr>
        <p:txBody>
          <a:bodyPr/>
          <a:lstStyle/>
          <a:p>
            <a:pPr eaLnBrk="1" hangingPunct="1"/>
            <a:r>
              <a:rPr lang="en-US" altLang="en-US" sz="1800" dirty="0" smtClean="0"/>
              <a:t>Treating the disease classes independently was clearly stupid</a:t>
            </a:r>
          </a:p>
          <a:p>
            <a:pPr eaLnBrk="1" hangingPunct="1"/>
            <a:r>
              <a:rPr lang="en-GB" altLang="en-US" sz="1800" dirty="0" smtClean="0"/>
              <a:t>A </a:t>
            </a:r>
            <a:r>
              <a:rPr lang="en-GB" altLang="en-US" sz="1800" dirty="0" smtClean="0"/>
              <a:t>patient would be extremely unlucky to have </a:t>
            </a:r>
            <a:r>
              <a:rPr lang="en-GB" altLang="en-US" sz="1800" dirty="0"/>
              <a:t>multiple rare </a:t>
            </a:r>
            <a:r>
              <a:rPr lang="en-GB" altLang="en-US" sz="1800" dirty="0" smtClean="0"/>
              <a:t>genetic disorders</a:t>
            </a:r>
            <a:r>
              <a:rPr lang="en-GB" altLang="en-US" sz="1800" dirty="0"/>
              <a:t>!</a:t>
            </a:r>
          </a:p>
          <a:p>
            <a:pPr eaLnBrk="1" hangingPunct="1"/>
            <a:r>
              <a:rPr lang="en-US" altLang="en-US" sz="1800" dirty="0" smtClean="0"/>
              <a:t>A possible thing to try would be to optimize the SVM parameters in concert under a “</a:t>
            </a:r>
            <a:r>
              <a:rPr lang="en-US" altLang="en-US" sz="1800" dirty="0" err="1" smtClean="0"/>
              <a:t>softmax</a:t>
            </a:r>
            <a:r>
              <a:rPr lang="en-US" altLang="en-US" sz="1800" dirty="0" smtClean="0"/>
              <a:t>” or perhaps L1-norm constraint</a:t>
            </a:r>
          </a:p>
          <a:p>
            <a:pPr eaLnBrk="1" hangingPunct="1"/>
            <a:r>
              <a:rPr lang="en-US" altLang="en-US" sz="1800" dirty="0" smtClean="0"/>
              <a:t>To do this properly, however, at least some real training data would be useful</a:t>
            </a:r>
          </a:p>
          <a:p>
            <a:pPr eaLnBrk="1" hangingPunct="1"/>
            <a:r>
              <a:rPr lang="en-US" altLang="en-US" sz="1800" dirty="0" smtClean="0"/>
              <a:t>Priors might also have been useful, but possibly not in a CAGI </a:t>
            </a:r>
            <a:r>
              <a:rPr lang="en-US" altLang="en-US" sz="1800" dirty="0" smtClean="0"/>
              <a:t>experiment (or in the clinic!)</a:t>
            </a:r>
          </a:p>
          <a:p>
            <a:pPr eaLnBrk="1" hangingPunct="1"/>
            <a:r>
              <a:rPr lang="en-US" altLang="en-US" sz="1800" dirty="0" smtClean="0"/>
              <a:t>Weighting by predicted variant effect might well have helped</a:t>
            </a:r>
            <a:endParaRPr lang="en-US" altLang="en-US" sz="1800" dirty="0" smtClean="0"/>
          </a:p>
          <a:p>
            <a:pPr eaLnBrk="1" hangingPunct="1"/>
            <a:endParaRPr lang="en-US" altLang="en-US" sz="2200" dirty="0"/>
          </a:p>
        </p:txBody>
      </p:sp>
      <p:sp>
        <p:nvSpPr>
          <p:cNvPr id="2054" name="Text Box 6"/>
          <p:cNvSpPr txBox="1">
            <a:spLocks noChangeArrowheads="1"/>
          </p:cNvSpPr>
          <p:nvPr/>
        </p:nvSpPr>
        <p:spPr bwMode="auto">
          <a:xfrm>
            <a:off x="342900" y="6248400"/>
            <a:ext cx="209544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a:t>
            </a:r>
            <a:r>
              <a:rPr lang="en-US" altLang="en-US" dirty="0" smtClean="0"/>
              <a:t>CAGI4</a:t>
            </a:r>
            <a:endParaRPr lang="en-US" altLang="en-US" dirty="0"/>
          </a:p>
        </p:txBody>
      </p:sp>
      <p:sp>
        <p:nvSpPr>
          <p:cNvPr id="2056" name="Text Box 8"/>
          <p:cNvSpPr txBox="1">
            <a:spLocks noChangeArrowheads="1"/>
          </p:cNvSpPr>
          <p:nvPr/>
        </p:nvSpPr>
        <p:spPr bwMode="auto">
          <a:xfrm>
            <a:off x="7488228" y="6248400"/>
            <a:ext cx="12747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D.T. Jones</a:t>
            </a:r>
            <a:endParaRPr lang="en-US" altLang="en-US" dirty="0"/>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4" name="Picture 3"/>
          <p:cNvPicPr>
            <a:picLocks noChangeAspect="1"/>
          </p:cNvPicPr>
          <p:nvPr/>
        </p:nvPicPr>
        <p:blipFill>
          <a:blip r:embed="rId2"/>
          <a:stretch>
            <a:fillRect/>
          </a:stretch>
        </p:blipFill>
        <p:spPr>
          <a:xfrm>
            <a:off x="4876800" y="1394665"/>
            <a:ext cx="4008357" cy="4731498"/>
          </a:xfrm>
          <a:prstGeom prst="rect">
            <a:avLst/>
          </a:prstGeom>
        </p:spPr>
      </p:pic>
      <p:sp>
        <p:nvSpPr>
          <p:cNvPr id="5" name="TextBox 4"/>
          <p:cNvSpPr txBox="1"/>
          <p:nvPr/>
        </p:nvSpPr>
        <p:spPr>
          <a:xfrm>
            <a:off x="5257800" y="964215"/>
            <a:ext cx="3124200" cy="369332"/>
          </a:xfrm>
          <a:prstGeom prst="rect">
            <a:avLst/>
          </a:prstGeom>
          <a:noFill/>
        </p:spPr>
        <p:txBody>
          <a:bodyPr wrap="square" rtlCol="0">
            <a:spAutoFit/>
          </a:bodyPr>
          <a:lstStyle/>
          <a:p>
            <a:pPr algn="ctr"/>
            <a:r>
              <a:rPr lang="en-GB" dirty="0" smtClean="0"/>
              <a:t>Predicted Class Probabilities</a:t>
            </a:r>
            <a:endParaRPr lang="en-GB" dirty="0"/>
          </a:p>
        </p:txBody>
      </p:sp>
      <p:sp>
        <p:nvSpPr>
          <p:cNvPr id="11" name="TextBox 10"/>
          <p:cNvSpPr txBox="1"/>
          <p:nvPr/>
        </p:nvSpPr>
        <p:spPr>
          <a:xfrm rot="16200000">
            <a:off x="3329686" y="3497141"/>
            <a:ext cx="2639214" cy="369332"/>
          </a:xfrm>
          <a:prstGeom prst="rect">
            <a:avLst/>
          </a:prstGeom>
          <a:noFill/>
        </p:spPr>
        <p:txBody>
          <a:bodyPr wrap="square" rtlCol="0">
            <a:spAutoFit/>
          </a:bodyPr>
          <a:lstStyle/>
          <a:p>
            <a:pPr algn="ctr"/>
            <a:r>
              <a:rPr lang="en-GB" dirty="0" smtClean="0"/>
              <a:t>Patient</a:t>
            </a:r>
            <a:endParaRPr lang="en-GB" dirty="0"/>
          </a:p>
        </p:txBody>
      </p:sp>
    </p:spTree>
    <p:extLst>
      <p:ext uri="{BB962C8B-B14F-4D97-AF65-F5344CB8AC3E}">
        <p14:creationId xmlns:p14="http://schemas.microsoft.com/office/powerpoint/2010/main" val="32638092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a:xfrm>
            <a:off x="457200" y="167311"/>
            <a:ext cx="8229600" cy="838200"/>
          </a:xfrm>
        </p:spPr>
        <p:txBody>
          <a:bodyPr/>
          <a:lstStyle/>
          <a:p>
            <a:r>
              <a:rPr lang="en-GB" altLang="en-US" dirty="0" smtClean="0"/>
              <a:t>Summary</a:t>
            </a:r>
            <a:endParaRPr lang="en-US" altLang="en-US" dirty="0"/>
          </a:p>
        </p:txBody>
      </p:sp>
      <p:sp>
        <p:nvSpPr>
          <p:cNvPr id="2062" name="Rectangle 14"/>
          <p:cNvSpPr>
            <a:spLocks noGrp="1" noChangeArrowheads="1"/>
          </p:cNvSpPr>
          <p:nvPr>
            <p:ph idx="1"/>
          </p:nvPr>
        </p:nvSpPr>
        <p:spPr>
          <a:xfrm>
            <a:off x="381000" y="1005511"/>
            <a:ext cx="8343900" cy="4053682"/>
          </a:xfrm>
        </p:spPr>
        <p:txBody>
          <a:bodyPr/>
          <a:lstStyle/>
          <a:p>
            <a:pPr marL="0" indent="0" eaLnBrk="1" hangingPunct="1">
              <a:buNone/>
            </a:pPr>
            <a:r>
              <a:rPr lang="en-GB" altLang="en-US" sz="2400" dirty="0" smtClean="0"/>
              <a:t> </a:t>
            </a:r>
            <a:endParaRPr lang="en-GB" altLang="en-US" sz="2400" dirty="0"/>
          </a:p>
          <a:p>
            <a:pPr eaLnBrk="1" hangingPunct="1"/>
            <a:r>
              <a:rPr lang="en-US" altLang="en-US" sz="1800" dirty="0" smtClean="0"/>
              <a:t>One-class SVMs seem to have some potential for recognizing unusual distributions of gene variant features in the absence of any positive training data</a:t>
            </a:r>
          </a:p>
          <a:p>
            <a:pPr eaLnBrk="1" hangingPunct="1"/>
            <a:r>
              <a:rPr lang="en-US" altLang="en-US" sz="1800" dirty="0" smtClean="0"/>
              <a:t>24 out of 106 patients correctly classified, with a further 7 achievable with a ranking-based selection</a:t>
            </a:r>
          </a:p>
          <a:p>
            <a:pPr eaLnBrk="1" hangingPunct="1"/>
            <a:r>
              <a:rPr lang="en-US" altLang="en-US" sz="1800" dirty="0" smtClean="0"/>
              <a:t>A simple leave-out strategy identified the correct causative variant in 4 case, with another 15 near to the correct variant</a:t>
            </a:r>
          </a:p>
          <a:p>
            <a:pPr eaLnBrk="1" hangingPunct="1"/>
            <a:endParaRPr lang="en-US" altLang="en-US" sz="1800" dirty="0" smtClean="0"/>
          </a:p>
          <a:p>
            <a:pPr eaLnBrk="1" hangingPunct="1"/>
            <a:r>
              <a:rPr lang="en-US" altLang="en-US" sz="1800" dirty="0" smtClean="0"/>
              <a:t>A serious mistake was treating classes as independent, and some kind of one-from-n classification model should have been used e.g. “</a:t>
            </a:r>
            <a:r>
              <a:rPr lang="en-US" altLang="en-US" sz="1800" dirty="0" err="1" smtClean="0"/>
              <a:t>softmax</a:t>
            </a:r>
            <a:r>
              <a:rPr lang="en-US" altLang="en-US" sz="1800" dirty="0" smtClean="0"/>
              <a:t>”</a:t>
            </a:r>
          </a:p>
          <a:p>
            <a:pPr eaLnBrk="1" hangingPunct="1"/>
            <a:r>
              <a:rPr lang="en-US" altLang="en-US" sz="1800" dirty="0" smtClean="0"/>
              <a:t>Other possible improvements could have come from using priors or more relevant variants as features or possibly a different control data sets</a:t>
            </a:r>
            <a:endParaRPr lang="en-US" altLang="en-US" sz="1800" dirty="0"/>
          </a:p>
          <a:p>
            <a:pPr eaLnBrk="1" hangingPunct="1"/>
            <a:r>
              <a:rPr lang="en-US" altLang="en-US" sz="1800" dirty="0" smtClean="0"/>
              <a:t>Like most data science problems, there really is no substitute for having a decent quantity of </a:t>
            </a:r>
            <a:r>
              <a:rPr lang="en-US" altLang="en-US" sz="1800" dirty="0" smtClean="0"/>
              <a:t>real training data – even a small sample of validation data would have helped enormously</a:t>
            </a:r>
            <a:endParaRPr lang="en-US" altLang="en-US" sz="1800" dirty="0" smtClean="0"/>
          </a:p>
        </p:txBody>
      </p:sp>
      <p:sp>
        <p:nvSpPr>
          <p:cNvPr id="2054" name="Text Box 6"/>
          <p:cNvSpPr txBox="1">
            <a:spLocks noChangeArrowheads="1"/>
          </p:cNvSpPr>
          <p:nvPr/>
        </p:nvSpPr>
        <p:spPr bwMode="auto">
          <a:xfrm>
            <a:off x="342900" y="6248400"/>
            <a:ext cx="209544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a:t>
            </a:r>
            <a:r>
              <a:rPr lang="en-US" altLang="en-US" dirty="0" smtClean="0"/>
              <a:t>CAGI4</a:t>
            </a:r>
            <a:endParaRPr lang="en-US" altLang="en-US" dirty="0"/>
          </a:p>
        </p:txBody>
      </p:sp>
      <p:sp>
        <p:nvSpPr>
          <p:cNvPr id="2056" name="Text Box 8"/>
          <p:cNvSpPr txBox="1">
            <a:spLocks noChangeArrowheads="1"/>
          </p:cNvSpPr>
          <p:nvPr/>
        </p:nvSpPr>
        <p:spPr bwMode="auto">
          <a:xfrm>
            <a:off x="7488228" y="6248400"/>
            <a:ext cx="12747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D.T. Jones</a:t>
            </a:r>
            <a:endParaRPr lang="en-US" altLang="en-US" dirty="0"/>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6090302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a:xfrm>
            <a:off x="457200" y="167311"/>
            <a:ext cx="8229600" cy="838200"/>
          </a:xfrm>
        </p:spPr>
        <p:txBody>
          <a:bodyPr/>
          <a:lstStyle/>
          <a:p>
            <a:r>
              <a:rPr lang="en-GB" altLang="en-US" dirty="0" smtClean="0"/>
              <a:t>Acknowledgements</a:t>
            </a:r>
            <a:endParaRPr lang="en-US" altLang="en-US" dirty="0"/>
          </a:p>
        </p:txBody>
      </p:sp>
      <p:sp>
        <p:nvSpPr>
          <p:cNvPr id="2062" name="Rectangle 14"/>
          <p:cNvSpPr>
            <a:spLocks noGrp="1" noChangeArrowheads="1"/>
          </p:cNvSpPr>
          <p:nvPr>
            <p:ph idx="1"/>
          </p:nvPr>
        </p:nvSpPr>
        <p:spPr>
          <a:xfrm>
            <a:off x="762000" y="1142999"/>
            <a:ext cx="7086600" cy="3916193"/>
          </a:xfrm>
        </p:spPr>
        <p:txBody>
          <a:bodyPr/>
          <a:lstStyle/>
          <a:p>
            <a:pPr marL="0" indent="0" eaLnBrk="1" hangingPunct="1">
              <a:buNone/>
            </a:pPr>
            <a:r>
              <a:rPr lang="en-GB" altLang="en-US" sz="2400" dirty="0" smtClean="0"/>
              <a:t> </a:t>
            </a:r>
            <a:endParaRPr lang="en-GB" altLang="en-US" sz="2400" dirty="0"/>
          </a:p>
          <a:p>
            <a:pPr marL="0" indent="0" algn="ctr" eaLnBrk="1" hangingPunct="1">
              <a:buNone/>
            </a:pPr>
            <a:r>
              <a:rPr lang="en-US" altLang="en-US" sz="2000" dirty="0" smtClean="0"/>
              <a:t>Many thanks to the CAGI </a:t>
            </a:r>
            <a:r>
              <a:rPr lang="en-US" altLang="en-US" sz="2000" dirty="0" err="1" smtClean="0"/>
              <a:t>organisers</a:t>
            </a:r>
            <a:r>
              <a:rPr lang="en-US" altLang="en-US" sz="2000" dirty="0" smtClean="0"/>
              <a:t>, assessors, and of course the data providers (and donors</a:t>
            </a:r>
            <a:r>
              <a:rPr lang="en-US" altLang="en-US" sz="2000" dirty="0" smtClean="0"/>
              <a:t>)!</a:t>
            </a:r>
          </a:p>
          <a:p>
            <a:pPr marL="0" indent="0" algn="ctr" eaLnBrk="1" hangingPunct="1">
              <a:buNone/>
            </a:pPr>
            <a:endParaRPr lang="en-US" altLang="en-US" sz="2000" dirty="0" smtClean="0"/>
          </a:p>
          <a:p>
            <a:pPr marL="0" indent="0" eaLnBrk="1" hangingPunct="1">
              <a:buNone/>
            </a:pPr>
            <a:endParaRPr lang="en-US" altLang="en-US" sz="1800" dirty="0"/>
          </a:p>
          <a:p>
            <a:pPr marL="0" indent="0" eaLnBrk="1" hangingPunct="1">
              <a:buNone/>
            </a:pPr>
            <a:r>
              <a:rPr lang="en-US" altLang="en-US" sz="1800" dirty="0" smtClean="0"/>
              <a:t>	</a:t>
            </a:r>
          </a:p>
        </p:txBody>
      </p:sp>
      <p:sp>
        <p:nvSpPr>
          <p:cNvPr id="2054" name="Text Box 6"/>
          <p:cNvSpPr txBox="1">
            <a:spLocks noChangeArrowheads="1"/>
          </p:cNvSpPr>
          <p:nvPr/>
        </p:nvSpPr>
        <p:spPr bwMode="auto">
          <a:xfrm>
            <a:off x="342900" y="6248400"/>
            <a:ext cx="209544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a:t>
            </a:r>
            <a:r>
              <a:rPr lang="en-US" altLang="en-US" dirty="0" smtClean="0"/>
              <a:t>CAGI4</a:t>
            </a:r>
            <a:endParaRPr lang="en-US" altLang="en-US" dirty="0"/>
          </a:p>
        </p:txBody>
      </p:sp>
      <p:sp>
        <p:nvSpPr>
          <p:cNvPr id="2056" name="Text Box 8"/>
          <p:cNvSpPr txBox="1">
            <a:spLocks noChangeArrowheads="1"/>
          </p:cNvSpPr>
          <p:nvPr/>
        </p:nvSpPr>
        <p:spPr bwMode="auto">
          <a:xfrm>
            <a:off x="7488228" y="6248400"/>
            <a:ext cx="12747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D.T. Jones</a:t>
            </a:r>
            <a:endParaRPr lang="en-US" altLang="en-US" dirty="0"/>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937351003"/>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Custom Design 15">
      <a:dk1>
        <a:srgbClr val="000000"/>
      </a:dk1>
      <a:lt1>
        <a:srgbClr val="FFFFFF"/>
      </a:lt1>
      <a:dk2>
        <a:srgbClr val="004359"/>
      </a:dk2>
      <a:lt2>
        <a:srgbClr val="808080"/>
      </a:lt2>
      <a:accent1>
        <a:srgbClr val="7FA1AC"/>
      </a:accent1>
      <a:accent2>
        <a:srgbClr val="004359"/>
      </a:accent2>
      <a:accent3>
        <a:srgbClr val="FFFFFF"/>
      </a:accent3>
      <a:accent4>
        <a:srgbClr val="000000"/>
      </a:accent4>
      <a:accent5>
        <a:srgbClr val="C0CDD2"/>
      </a:accent5>
      <a:accent6>
        <a:srgbClr val="003C50"/>
      </a:accent6>
      <a:hlink>
        <a:srgbClr val="459CBD"/>
      </a:hlink>
      <a:folHlink>
        <a:srgbClr val="B25D86"/>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ustom Design 13">
        <a:dk1>
          <a:srgbClr val="000000"/>
        </a:dk1>
        <a:lt1>
          <a:srgbClr val="FFFFFF"/>
        </a:lt1>
        <a:dk2>
          <a:srgbClr val="000000"/>
        </a:dk2>
        <a:lt2>
          <a:srgbClr val="808080"/>
        </a:lt2>
        <a:accent1>
          <a:srgbClr val="7FA1AC"/>
        </a:accent1>
        <a:accent2>
          <a:srgbClr val="004359"/>
        </a:accent2>
        <a:accent3>
          <a:srgbClr val="FFFFFF"/>
        </a:accent3>
        <a:accent4>
          <a:srgbClr val="000000"/>
        </a:accent4>
        <a:accent5>
          <a:srgbClr val="C0CDD2"/>
        </a:accent5>
        <a:accent6>
          <a:srgbClr val="003C50"/>
        </a:accent6>
        <a:hlink>
          <a:srgbClr val="4B4620"/>
        </a:hlink>
        <a:folHlink>
          <a:srgbClr val="B25D86"/>
        </a:folHlink>
      </a:clrScheme>
      <a:clrMap bg1="lt1" tx1="dk1" bg2="lt2" tx2="dk2" accent1="accent1" accent2="accent2" accent3="accent3" accent4="accent4" accent5="accent5" accent6="accent6" hlink="hlink" folHlink="folHlink"/>
    </a:extraClrScheme>
    <a:extraClrScheme>
      <a:clrScheme name="Custom Design 14">
        <a:dk1>
          <a:srgbClr val="000000"/>
        </a:dk1>
        <a:lt1>
          <a:srgbClr val="FFFFFF"/>
        </a:lt1>
        <a:dk2>
          <a:srgbClr val="004359"/>
        </a:dk2>
        <a:lt2>
          <a:srgbClr val="808080"/>
        </a:lt2>
        <a:accent1>
          <a:srgbClr val="7FA1AC"/>
        </a:accent1>
        <a:accent2>
          <a:srgbClr val="004359"/>
        </a:accent2>
        <a:accent3>
          <a:srgbClr val="FFFFFF"/>
        </a:accent3>
        <a:accent4>
          <a:srgbClr val="000000"/>
        </a:accent4>
        <a:accent5>
          <a:srgbClr val="C0CDD2"/>
        </a:accent5>
        <a:accent6>
          <a:srgbClr val="003C50"/>
        </a:accent6>
        <a:hlink>
          <a:srgbClr val="4B4620"/>
        </a:hlink>
        <a:folHlink>
          <a:srgbClr val="B25D86"/>
        </a:folHlink>
      </a:clrScheme>
      <a:clrMap bg1="lt1" tx1="dk1" bg2="lt2" tx2="dk2" accent1="accent1" accent2="accent2" accent3="accent3" accent4="accent4" accent5="accent5" accent6="accent6" hlink="hlink" folHlink="folHlink"/>
    </a:extraClrScheme>
    <a:extraClrScheme>
      <a:clrScheme name="Custom Design 15">
        <a:dk1>
          <a:srgbClr val="000000"/>
        </a:dk1>
        <a:lt1>
          <a:srgbClr val="FFFFFF"/>
        </a:lt1>
        <a:dk2>
          <a:srgbClr val="004359"/>
        </a:dk2>
        <a:lt2>
          <a:srgbClr val="808080"/>
        </a:lt2>
        <a:accent1>
          <a:srgbClr val="7FA1AC"/>
        </a:accent1>
        <a:accent2>
          <a:srgbClr val="004359"/>
        </a:accent2>
        <a:accent3>
          <a:srgbClr val="FFFFFF"/>
        </a:accent3>
        <a:accent4>
          <a:srgbClr val="000000"/>
        </a:accent4>
        <a:accent5>
          <a:srgbClr val="C0CDD2"/>
        </a:accent5>
        <a:accent6>
          <a:srgbClr val="003C50"/>
        </a:accent6>
        <a:hlink>
          <a:srgbClr val="459CBD"/>
        </a:hlink>
        <a:folHlink>
          <a:srgbClr val="B25D8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1181</Words>
  <Application>Microsoft Office PowerPoint</Application>
  <PresentationFormat>On-screen Show (4:3)</PresentationFormat>
  <Paragraphs>116</Paragraphs>
  <Slides>13</Slides>
  <Notes>1</Notes>
  <HiddenSlides>1</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13</vt:i4>
      </vt:variant>
    </vt:vector>
  </HeadingPairs>
  <TitlesOfParts>
    <vt:vector size="18" baseType="lpstr">
      <vt:lpstr>MS PGothic</vt:lpstr>
      <vt:lpstr>Arial</vt:lpstr>
      <vt:lpstr>Times New Roman</vt:lpstr>
      <vt:lpstr>Default Design</vt:lpstr>
      <vt:lpstr>Custom Design</vt:lpstr>
      <vt:lpstr>CAGI slide pack guidelines I agree to my slides being used according to the following terms:  _______David Jones_______</vt:lpstr>
      <vt:lpstr>Using SVM Outlier Detection in the Hopkins Gene Panel Challenge  David T. Jones Dept. of Computer Science &amp; Dept. of Structural and Molecular Biology University College London d.t.jones@ucl.ac.uk </vt:lpstr>
      <vt:lpstr>My naïve take on the Hopkins Gene Panel problem</vt:lpstr>
      <vt:lpstr>Support Vector Machines</vt:lpstr>
      <vt:lpstr>Novelty Detection using One-class SVMs</vt:lpstr>
      <vt:lpstr>Datasets</vt:lpstr>
      <vt:lpstr>SVM Models</vt:lpstr>
      <vt:lpstr>Causative Variant Selection</vt:lpstr>
      <vt:lpstr>Results Summary</vt:lpstr>
      <vt:lpstr>Results</vt:lpstr>
      <vt:lpstr>Could do better…</vt:lpstr>
      <vt:lpstr>Summary</vt:lpstr>
      <vt:lpstr>Acknowledgements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2016-03-26T23:53:09Z</dcterms:created>
  <dcterms:modified xsi:type="dcterms:W3CDTF">2016-03-27T17:27:49Z</dcterms:modified>
</cp:coreProperties>
</file>