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1" r:id="rId1"/>
    <p:sldMasterId id="2147483783" r:id="rId2"/>
  </p:sldMasterIdLst>
  <p:notesMasterIdLst>
    <p:notesMasterId r:id="rId30"/>
  </p:notesMasterIdLst>
  <p:handoutMasterIdLst>
    <p:handoutMasterId r:id="rId31"/>
  </p:handoutMasterIdLst>
  <p:sldIdLst>
    <p:sldId id="586" r:id="rId3"/>
    <p:sldId id="588" r:id="rId4"/>
    <p:sldId id="506" r:id="rId5"/>
    <p:sldId id="536" r:id="rId6"/>
    <p:sldId id="524" r:id="rId7"/>
    <p:sldId id="582" r:id="rId8"/>
    <p:sldId id="590" r:id="rId9"/>
    <p:sldId id="523" r:id="rId10"/>
    <p:sldId id="526" r:id="rId11"/>
    <p:sldId id="579" r:id="rId12"/>
    <p:sldId id="538" r:id="rId13"/>
    <p:sldId id="517" r:id="rId14"/>
    <p:sldId id="562" r:id="rId15"/>
    <p:sldId id="519" r:id="rId16"/>
    <p:sldId id="540" r:id="rId17"/>
    <p:sldId id="541" r:id="rId18"/>
    <p:sldId id="542" r:id="rId19"/>
    <p:sldId id="576" r:id="rId20"/>
    <p:sldId id="583" r:id="rId21"/>
    <p:sldId id="591" r:id="rId22"/>
    <p:sldId id="592" r:id="rId23"/>
    <p:sldId id="584" r:id="rId24"/>
    <p:sldId id="589" r:id="rId25"/>
    <p:sldId id="546" r:id="rId26"/>
    <p:sldId id="593" r:id="rId27"/>
    <p:sldId id="570" r:id="rId28"/>
    <p:sldId id="558" r:id="rId2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 id="{BE2FCC48-7F17-4317-85BB-EB5A21C7B27D}">
          <p14:sldIdLst>
            <p14:sldId id="586"/>
            <p14:sldId id="588"/>
            <p14:sldId id="506"/>
            <p14:sldId id="536"/>
            <p14:sldId id="524"/>
            <p14:sldId id="582"/>
            <p14:sldId id="590"/>
            <p14:sldId id="523"/>
            <p14:sldId id="526"/>
            <p14:sldId id="579"/>
            <p14:sldId id="538"/>
            <p14:sldId id="517"/>
            <p14:sldId id="562"/>
            <p14:sldId id="519"/>
            <p14:sldId id="540"/>
            <p14:sldId id="541"/>
            <p14:sldId id="542"/>
            <p14:sldId id="576"/>
            <p14:sldId id="583"/>
            <p14:sldId id="591"/>
            <p14:sldId id="592"/>
            <p14:sldId id="584"/>
            <p14:sldId id="589"/>
            <p14:sldId id="546"/>
            <p14:sldId id="593"/>
            <p14:sldId id="570"/>
            <p14:sldId id="558"/>
          </p14:sldIdLst>
        </p14:section>
        <p14:section name="Test Design and Technology" id="{B4A87DFA-BD07-4D1B-9F17-D1DB6B1AF0C9}">
          <p14:sldIdLst/>
        </p14:section>
        <p14:section name="Variant Interpretation" id="{5CC220D3-B121-40FC-B031-B895DE281902}">
          <p14:sldIdLst/>
        </p14:section>
        <p14:section name="Clinical Milieu" id="{76FEE97C-7FD0-4BD9-B244-7BE92661E44B}">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8A12"/>
    <a:srgbClr val="FF0000"/>
    <a:srgbClr val="E6B9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05" autoAdjust="0"/>
    <p:restoredTop sz="99786" autoAdjust="0"/>
  </p:normalViewPr>
  <p:slideViewPr>
    <p:cSldViewPr snapToGrid="0">
      <p:cViewPr varScale="1">
        <p:scale>
          <a:sx n="112" d="100"/>
          <a:sy n="112" d="100"/>
        </p:scale>
        <p:origin x="-960" y="-112"/>
      </p:cViewPr>
      <p:guideLst>
        <p:guide orient="horz" pos="2160"/>
        <p:guide pos="2880"/>
      </p:guideLst>
    </p:cSldViewPr>
  </p:slideViewPr>
  <p:notesTextViewPr>
    <p:cViewPr>
      <p:scale>
        <a:sx n="1" d="1"/>
        <a:sy n="1" d="1"/>
      </p:scale>
      <p:origin x="0" y="0"/>
    </p:cViewPr>
  </p:notesTextViewPr>
  <p:sorterViewPr>
    <p:cViewPr>
      <p:scale>
        <a:sx n="70" d="100"/>
        <a:sy n="70"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notesMaster" Target="notesMasters/notesMaster1.xml"/><Relationship Id="rId31" Type="http://schemas.openxmlformats.org/officeDocument/2006/relationships/handoutMaster" Target="handoutMasters/handoutMaster1.xml"/><Relationship Id="rId32" Type="http://schemas.openxmlformats.org/officeDocument/2006/relationships/printerSettings" Target="printerSettings/printerSettings1.bin"/><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presProps" Target="presProps.xml"/><Relationship Id="rId34" Type="http://schemas.openxmlformats.org/officeDocument/2006/relationships/viewProps" Target="viewProps.xml"/><Relationship Id="rId35" Type="http://schemas.openxmlformats.org/officeDocument/2006/relationships/theme" Target="theme/theme1.xml"/><Relationship Id="rId36"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Work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400"/>
            </a:pPr>
            <a:r>
              <a:rPr lang="en-US" sz="2400" baseline="0" dirty="0" smtClean="0"/>
              <a:t>DDL </a:t>
            </a:r>
            <a:r>
              <a:rPr lang="en-US" sz="2400" baseline="0" dirty="0" smtClean="0"/>
              <a:t>NGS Panels</a:t>
            </a:r>
            <a:endParaRPr lang="en-US" sz="2400" dirty="0"/>
          </a:p>
        </c:rich>
      </c:tx>
      <c:layout/>
      <c:overlay val="0"/>
    </c:title>
    <c:autoTitleDeleted val="0"/>
    <c:plotArea>
      <c:layout/>
      <c:pieChart>
        <c:varyColors val="1"/>
        <c:ser>
          <c:idx val="0"/>
          <c:order val="0"/>
          <c:dPt>
            <c:idx val="0"/>
            <c:bubble3D val="0"/>
            <c:spPr>
              <a:solidFill>
                <a:srgbClr val="008000"/>
              </a:solidFill>
            </c:spPr>
          </c:dPt>
          <c:dPt>
            <c:idx val="1"/>
            <c:bubble3D val="0"/>
            <c:spPr>
              <a:solidFill>
                <a:schemeClr val="accent5">
                  <a:lumMod val="75000"/>
                </a:schemeClr>
              </a:solidFill>
            </c:spPr>
          </c:dPt>
          <c:dPt>
            <c:idx val="2"/>
            <c:bubble3D val="0"/>
            <c:spPr>
              <a:solidFill>
                <a:schemeClr val="bg1">
                  <a:lumMod val="50000"/>
                </a:schemeClr>
              </a:solidFill>
            </c:spPr>
          </c:dPt>
          <c:dLbls>
            <c:delete val="1"/>
          </c:dLbls>
          <c:cat>
            <c:strRef>
              <c:f>Sheet1!$I$1:$I$3</c:f>
              <c:strCache>
                <c:ptCount val="3"/>
                <c:pt idx="0">
                  <c:v>Positive</c:v>
                </c:pt>
                <c:pt idx="1">
                  <c:v>VUS</c:v>
                </c:pt>
                <c:pt idx="2">
                  <c:v>Negative</c:v>
                </c:pt>
              </c:strCache>
            </c:strRef>
          </c:cat>
          <c:val>
            <c:numRef>
              <c:f>Sheet1!$K$1:$K$3</c:f>
              <c:numCache>
                <c:formatCode>General</c:formatCode>
                <c:ptCount val="3"/>
                <c:pt idx="0">
                  <c:v>41.0</c:v>
                </c:pt>
                <c:pt idx="1">
                  <c:v>44.0</c:v>
                </c:pt>
                <c:pt idx="2">
                  <c:v>235.0</c:v>
                </c:pt>
              </c:numCache>
            </c:numRef>
          </c:val>
        </c:ser>
        <c:dLbls>
          <c:showLegendKey val="0"/>
          <c:showVal val="0"/>
          <c:showCatName val="0"/>
          <c:showSerName val="0"/>
          <c:showPercent val="1"/>
          <c:showBubbleSize val="0"/>
          <c:showLeaderLines val="1"/>
        </c:dLbls>
        <c:firstSliceAng val="0"/>
      </c:pieChart>
    </c:plotArea>
    <c:legend>
      <c:legendPos val="r"/>
      <c:layout/>
      <c:overlay val="0"/>
      <c:txPr>
        <a:bodyPr/>
        <a:lstStyle/>
        <a:p>
          <a:pPr>
            <a:defRPr sz="2200"/>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a:lstStyle/>
          <a:p>
            <a:pPr>
              <a:defRPr sz="2400"/>
            </a:pPr>
            <a:r>
              <a:rPr lang="en-US" sz="2400" dirty="0" smtClean="0"/>
              <a:t>CAGI</a:t>
            </a:r>
            <a:r>
              <a:rPr lang="en-US" sz="2400" baseline="0" dirty="0" smtClean="0"/>
              <a:t> Data Set</a:t>
            </a:r>
            <a:endParaRPr lang="en-US" sz="2400" dirty="0"/>
          </a:p>
        </c:rich>
      </c:tx>
      <c:layout/>
      <c:overlay val="0"/>
    </c:title>
    <c:autoTitleDeleted val="0"/>
    <c:plotArea>
      <c:layout/>
      <c:pieChart>
        <c:varyColors val="1"/>
        <c:ser>
          <c:idx val="0"/>
          <c:order val="0"/>
          <c:dPt>
            <c:idx val="0"/>
            <c:bubble3D val="0"/>
            <c:spPr>
              <a:solidFill>
                <a:srgbClr val="2F8A12"/>
              </a:solidFill>
            </c:spPr>
          </c:dPt>
          <c:dPt>
            <c:idx val="1"/>
            <c:bubble3D val="0"/>
            <c:spPr>
              <a:solidFill>
                <a:srgbClr val="B1A35A"/>
              </a:solidFill>
            </c:spPr>
          </c:dPt>
          <c:dPt>
            <c:idx val="2"/>
            <c:bubble3D val="0"/>
            <c:spPr>
              <a:solidFill>
                <a:srgbClr val="7F7F7F"/>
              </a:solidFill>
            </c:spPr>
          </c:dPt>
          <c:dLbls>
            <c:delete val="1"/>
          </c:dLbls>
          <c:cat>
            <c:strRef>
              <c:f>Sheet1!$I$1:$I$3</c:f>
              <c:strCache>
                <c:ptCount val="3"/>
                <c:pt idx="0">
                  <c:v>Positive</c:v>
                </c:pt>
                <c:pt idx="1">
                  <c:v>VUS</c:v>
                </c:pt>
                <c:pt idx="2">
                  <c:v>Negative</c:v>
                </c:pt>
              </c:strCache>
            </c:strRef>
          </c:cat>
          <c:val>
            <c:numRef>
              <c:f>Sheet1!$J$1:$J$3</c:f>
              <c:numCache>
                <c:formatCode>General</c:formatCode>
                <c:ptCount val="3"/>
                <c:pt idx="0">
                  <c:v>25.0</c:v>
                </c:pt>
                <c:pt idx="1">
                  <c:v>18.0</c:v>
                </c:pt>
                <c:pt idx="2">
                  <c:v>63.0</c:v>
                </c:pt>
              </c:numCache>
            </c:numRef>
          </c:val>
        </c:ser>
        <c:dLbls>
          <c:showLegendKey val="0"/>
          <c:showVal val="0"/>
          <c:showCatName val="0"/>
          <c:showSerName val="0"/>
          <c:showPercent val="1"/>
          <c:showBubbleSize val="0"/>
          <c:showLeaderLines val="1"/>
        </c:dLbls>
        <c:firstSliceAng val="0"/>
      </c:pieChart>
    </c:plotArea>
    <c:legend>
      <c:legendPos val="r"/>
      <c:layout/>
      <c:overlay val="0"/>
      <c:txPr>
        <a:bodyPr/>
        <a:lstStyle/>
        <a:p>
          <a:pPr>
            <a:defRPr sz="2200"/>
          </a:pPr>
          <a:endParaRPr lang="en-US"/>
        </a:p>
      </c:txPr>
    </c:legend>
    <c:plotVisOnly val="1"/>
    <c:dispBlanksAs val="gap"/>
    <c:showDLblsOverMax val="0"/>
  </c:chart>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E72AFD04-9FAA-4F90-9679-4FAC3FACA65A}" type="datetimeFigureOut">
              <a:rPr lang="en-US" smtClean="0"/>
              <a:t>3/24/16</a:t>
            </a:fld>
            <a:endParaRPr lang="en-US"/>
          </a:p>
        </p:txBody>
      </p:sp>
      <p:sp>
        <p:nvSpPr>
          <p:cNvPr id="4" name="Footer Placeholder 3"/>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r>
              <a:rPr lang="en-US" dirty="0" smtClean="0"/>
              <a:t>Created for CAGI 2016</a:t>
            </a:r>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r>
              <a:rPr lang="en-US" dirty="0" smtClean="0"/>
              <a:t>Bethany Buckley</a:t>
            </a:r>
            <a:endParaRPr lang="en-US" dirty="0"/>
          </a:p>
        </p:txBody>
      </p:sp>
    </p:spTree>
    <p:extLst>
      <p:ext uri="{BB962C8B-B14F-4D97-AF65-F5344CB8AC3E}">
        <p14:creationId xmlns:p14="http://schemas.microsoft.com/office/powerpoint/2010/main" val="18087758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04977544-5F88-4B86-990F-379CE10BC9FB}" type="datetimeFigureOut">
              <a:rPr lang="en-US" smtClean="0"/>
              <a:t>3/24/16</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6F99F99E-2879-41BC-A5FC-D8061CD50CDF}" type="slidenum">
              <a:rPr lang="en-US" smtClean="0"/>
              <a:t>‹#›</a:t>
            </a:fld>
            <a:endParaRPr lang="en-US"/>
          </a:p>
        </p:txBody>
      </p:sp>
    </p:spTree>
    <p:extLst>
      <p:ext uri="{BB962C8B-B14F-4D97-AF65-F5344CB8AC3E}">
        <p14:creationId xmlns:p14="http://schemas.microsoft.com/office/powerpoint/2010/main" val="18339572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p:spPr>
      </p:sp>
      <p:sp>
        <p:nvSpPr>
          <p:cNvPr id="65539" name="Rectangle 3"/>
          <p:cNvSpPr>
            <a:spLocks noGrp="1" noChangeArrowheads="1"/>
          </p:cNvSpPr>
          <p:nvPr>
            <p:ph type="body" idx="1"/>
          </p:nvPr>
        </p:nvSpPr>
        <p:spPr bwMode="auto">
          <a:xfrm>
            <a:off x="701040" y="4415790"/>
            <a:ext cx="5608320" cy="4183380"/>
          </a:xfrm>
          <a:prstGeom prst="rect">
            <a:avLst/>
          </a:prstGeom>
          <a:noFill/>
          <a:ln>
            <a:miter lim="800000"/>
            <a:headEnd/>
            <a:tailEnd/>
          </a:ln>
        </p:spPr>
        <p:txBody>
          <a:bodyPr/>
          <a:lstStyle/>
          <a:p>
            <a:endParaRPr lang="en-US"/>
          </a:p>
        </p:txBody>
      </p:sp>
    </p:spTree>
    <p:extLst>
      <p:ext uri="{BB962C8B-B14F-4D97-AF65-F5344CB8AC3E}">
        <p14:creationId xmlns:p14="http://schemas.microsoft.com/office/powerpoint/2010/main" val="29141095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bwMode="auto">
          <a:xfrm>
            <a:off x="1181100" y="696913"/>
            <a:ext cx="4648200" cy="3486150"/>
          </a:xfrm>
          <a:prstGeom prst="rect">
            <a:avLst/>
          </a:prstGeom>
          <a:noFill/>
          <a:ln>
            <a:solidFill>
              <a:srgbClr val="000000"/>
            </a:solidFill>
            <a:miter lim="800000"/>
            <a:headEnd/>
            <a:tailEnd/>
          </a:ln>
        </p:spPr>
      </p:sp>
      <p:sp>
        <p:nvSpPr>
          <p:cNvPr id="71683" name="Rectangle 3"/>
          <p:cNvSpPr>
            <a:spLocks noGrp="1" noChangeArrowheads="1"/>
          </p:cNvSpPr>
          <p:nvPr>
            <p:ph type="body" idx="1"/>
          </p:nvPr>
        </p:nvSpPr>
        <p:spPr bwMode="auto">
          <a:xfrm>
            <a:off x="701040" y="4415790"/>
            <a:ext cx="5608320" cy="4183380"/>
          </a:xfrm>
          <a:prstGeom prst="rect">
            <a:avLst/>
          </a:prstGeom>
          <a:noFill/>
          <a:ln>
            <a:miter lim="800000"/>
            <a:headEnd/>
            <a:tailEnd/>
          </a:ln>
        </p:spPr>
        <p:txBody>
          <a:bodyPr/>
          <a:lstStyle/>
          <a:p>
            <a:endParaRPr lang="en-US"/>
          </a:p>
        </p:txBody>
      </p:sp>
    </p:spTree>
    <p:extLst>
      <p:ext uri="{BB962C8B-B14F-4D97-AF65-F5344CB8AC3E}">
        <p14:creationId xmlns:p14="http://schemas.microsoft.com/office/powerpoint/2010/main" val="32691425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2E09F2D-27F3-0E48-A24B-8258CD260716}" type="datetimeFigureOut">
              <a:rPr lang="en-US" smtClean="0"/>
              <a:t>3/26/16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31617445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09F2D-27F3-0E48-A24B-8258CD260716}" type="datetimeFigureOut">
              <a:rPr lang="en-US" smtClean="0"/>
              <a:t>3/26/16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29052032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E09F2D-27F3-0E48-A24B-8258CD260716}" type="datetimeFigureOut">
              <a:rPr lang="en-US" smtClean="0"/>
              <a:t>3/26/16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2269330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2E09F2D-27F3-0E48-A24B-8258CD260716}" type="datetimeFigureOut">
              <a:rPr lang="en-US" smtClean="0"/>
              <a:t>3/26/16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200454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2E09F2D-27F3-0E48-A24B-8258CD260716}" type="datetimeFigureOut">
              <a:rPr lang="en-US" smtClean="0"/>
              <a:t>3/26/16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16257468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E09F2D-27F3-0E48-A24B-8258CD260716}" type="datetimeFigureOut">
              <a:rPr lang="en-US" smtClean="0"/>
              <a:t>3/26/16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24697609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E09F2D-27F3-0E48-A24B-8258CD260716}" type="datetimeFigureOut">
              <a:rPr lang="en-US" smtClean="0"/>
              <a:t>3/26/16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3129352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E09F2D-27F3-0E48-A24B-8258CD260716}" type="datetimeFigureOut">
              <a:rPr lang="en-US" smtClean="0"/>
              <a:t>3/26/16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30536674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E09F2D-27F3-0E48-A24B-8258CD260716}" type="datetimeFigureOut">
              <a:rPr lang="en-US" smtClean="0"/>
              <a:t>3/26/16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37834174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09F2D-27F3-0E48-A24B-8258CD260716}" type="datetimeFigureOut">
              <a:rPr lang="en-US" smtClean="0"/>
              <a:t>3/26/16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8824674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E09F2D-27F3-0E48-A24B-8258CD260716}" type="datetimeFigureOut">
              <a:rPr lang="en-US" smtClean="0"/>
              <a:t>3/26/16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11905EB-297F-BB44-9A38-0F096158F680}" type="slidenum">
              <a:rPr lang="en-US" smtClean="0"/>
              <a:t>‹#›</a:t>
            </a:fld>
            <a:endParaRPr lang="en-US"/>
          </a:p>
        </p:txBody>
      </p:sp>
    </p:spTree>
    <p:extLst>
      <p:ext uri="{BB962C8B-B14F-4D97-AF65-F5344CB8AC3E}">
        <p14:creationId xmlns:p14="http://schemas.microsoft.com/office/powerpoint/2010/main" val="11625062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9E642179-022C-43D1-BF7D-7DF37698C447}" type="datetimeFigureOut">
              <a:rPr lang="en-US" smtClean="0"/>
              <a:t>3/24/16</a:t>
            </a:fld>
            <a:endParaRPr 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E21B2779-725F-47B7-9C6F-B1870DB22F8C}" type="slidenum">
              <a:rPr lang="en-US" smtClean="0"/>
              <a:t>‹#›</a:t>
            </a:fld>
            <a:endParaRPr 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r>
              <a:rPr lang="en-US" smtClean="0"/>
              <a:t>Bethany Buckley</a:t>
            </a:r>
            <a:endParaRPr lang="en-US" dirty="0"/>
          </a:p>
        </p:txBody>
      </p:sp>
      <p:sp>
        <p:nvSpPr>
          <p:cNvPr id="5" name="Footer Placeholder 4"/>
          <p:cNvSpPr>
            <a:spLocks noGrp="1"/>
          </p:cNvSpPr>
          <p:nvPr>
            <p:ph type="ftr" sz="quarter" idx="11"/>
          </p:nvPr>
        </p:nvSpPr>
        <p:spPr/>
        <p:txBody>
          <a:bodyPr/>
          <a:lstStyle/>
          <a:p>
            <a:r>
              <a:rPr lang="en-US" smtClean="0"/>
              <a:t>Created for CAGI 2016</a:t>
            </a:r>
            <a:endParaRPr lang="en-US" dirty="0"/>
          </a:p>
        </p:txBody>
      </p:sp>
      <p:sp>
        <p:nvSpPr>
          <p:cNvPr id="6" name="Slide Number Placeholder 5"/>
          <p:cNvSpPr>
            <a:spLocks noGrp="1"/>
          </p:cNvSpPr>
          <p:nvPr>
            <p:ph type="sldNum" sz="quarter" idx="12"/>
          </p:nvPr>
        </p:nvSpPr>
        <p:spPr/>
        <p:txBody>
          <a:bodyPr/>
          <a:lstStyle/>
          <a:p>
            <a:fld id="{E21B2779-725F-47B7-9C6F-B1870DB22F8C}" type="slidenum">
              <a:rPr lang="en-US" smtClean="0"/>
              <a:t>‹#›</a:t>
            </a:fld>
            <a:endParaRPr lang="en-US"/>
          </a:p>
        </p:txBody>
      </p:sp>
      <p:sp>
        <p:nvSpPr>
          <p:cNvPr id="7" name="Title 6"/>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Date Placeholder 8"/>
          <p:cNvSpPr>
            <a:spLocks noGrp="1"/>
          </p:cNvSpPr>
          <p:nvPr>
            <p:ph type="dt" sz="half" idx="10"/>
          </p:nvPr>
        </p:nvSpPr>
        <p:spPr/>
        <p:txBody>
          <a:bodyPr/>
          <a:lstStyle>
            <a:lvl1pPr>
              <a:defRPr>
                <a:solidFill>
                  <a:srgbClr val="FFFFFF"/>
                </a:solidFill>
              </a:defRPr>
            </a:lvl1pPr>
          </a:lstStyle>
          <a:p>
            <a:fld id="{9E642179-022C-43D1-BF7D-7DF37698C447}" type="datetimeFigureOut">
              <a:rPr lang="en-US" smtClean="0"/>
              <a:t>3/24/16</a:t>
            </a:fld>
            <a:endParaRPr 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E21B2779-725F-47B7-9C6F-B1870DB22F8C}" type="slidenum">
              <a:rPr lang="en-US" smtClean="0"/>
              <a:t>‹#›</a:t>
            </a:fld>
            <a:endParaRPr 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en-US" smtClean="0"/>
              <a:t>Click to edit Master title style</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E642179-022C-43D1-BF7D-7DF37698C447}" type="datetimeFigureOut">
              <a:rPr lang="en-US" smtClean="0"/>
              <a:t>3/24/16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1B2779-725F-47B7-9C6F-B1870DB22F8C}" type="slidenum">
              <a:rPr lang="en-US" smtClean="0"/>
              <a:t>‹#›</a:t>
            </a:fld>
            <a:endParaRPr lang="en-US"/>
          </a:p>
        </p:txBody>
      </p:sp>
      <p:sp>
        <p:nvSpPr>
          <p:cNvPr id="8" name="Title 7"/>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E642179-022C-43D1-BF7D-7DF37698C447}" type="datetimeFigureOut">
              <a:rPr lang="en-US" smtClean="0"/>
              <a:t>3/24/16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1B2779-725F-47B7-9C6F-B1870DB22F8C}"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r>
              <a:rPr lang="en-US" smtClean="0"/>
              <a:t>Bethany Buckley</a:t>
            </a:r>
            <a:endParaRPr lang="en-US" dirty="0"/>
          </a:p>
        </p:txBody>
      </p:sp>
      <p:sp>
        <p:nvSpPr>
          <p:cNvPr id="4" name="Footer Placeholder 3"/>
          <p:cNvSpPr>
            <a:spLocks noGrp="1"/>
          </p:cNvSpPr>
          <p:nvPr>
            <p:ph type="ftr" sz="quarter" idx="11"/>
          </p:nvPr>
        </p:nvSpPr>
        <p:spPr/>
        <p:txBody>
          <a:bodyPr/>
          <a:lstStyle/>
          <a:p>
            <a:r>
              <a:rPr lang="en-US" smtClean="0"/>
              <a:t>	Created for CAGI 2016</a:t>
            </a:r>
            <a:endParaRPr lang="en-US" dirty="0"/>
          </a:p>
        </p:txBody>
      </p:sp>
      <p:sp>
        <p:nvSpPr>
          <p:cNvPr id="5" name="Slide Number Placeholder 4"/>
          <p:cNvSpPr>
            <a:spLocks noGrp="1"/>
          </p:cNvSpPr>
          <p:nvPr>
            <p:ph type="sldNum" sz="quarter" idx="12"/>
          </p:nvPr>
        </p:nvSpPr>
        <p:spPr/>
        <p:txBody>
          <a:bodyPr/>
          <a:lstStyle/>
          <a:p>
            <a:fld id="{E21B2779-725F-47B7-9C6F-B1870DB22F8C}"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9E642179-022C-43D1-BF7D-7DF37698C447}" type="datetimeFigureOut">
              <a:rPr lang="en-US" smtClean="0"/>
              <a:t>3/24/16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1B2779-725F-47B7-9C6F-B1870DB22F8C}" type="slidenum">
              <a:rPr lang="en-US" smtClean="0"/>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642179-022C-43D1-BF7D-7DF37698C447}" type="datetimeFigureOut">
              <a:rPr lang="en-US" smtClean="0"/>
              <a:t>3/24/16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E21B2779-725F-47B7-9C6F-B1870DB22F8C}" type="slidenum">
              <a:rPr lang="en-US" smtClean="0"/>
              <a:t>‹#›</a:t>
            </a:fld>
            <a:endParaRPr 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en-US" smtClean="0"/>
              <a:t>Click to edit Master title style</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E642179-022C-43D1-BF7D-7DF37698C447}" type="datetimeFigureOut">
              <a:rPr lang="en-US" smtClean="0"/>
              <a:t>3/24/16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1B2779-725F-47B7-9C6F-B1870DB22F8C}" type="slidenum">
              <a:rPr lang="en-US" smtClean="0"/>
              <a:t>‹#›</a:t>
            </a:fld>
            <a:endParaRPr 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en-US"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E642179-022C-43D1-BF7D-7DF37698C447}" type="datetimeFigureOut">
              <a:rPr lang="en-US" smtClean="0"/>
              <a:t>3/24/16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1B2779-725F-47B7-9C6F-B1870DB22F8C}" type="slidenum">
              <a:rPr lang="en-US" smtClean="0"/>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E642179-022C-43D1-BF7D-7DF37698C447}" type="datetimeFigureOut">
              <a:rPr lang="en-US" smtClean="0"/>
              <a:t>3/24/16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E21B2779-725F-47B7-9C6F-B1870DB22F8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dirty="0" smtClean="0"/>
              <a:t>Created for CAGI 2016</a:t>
            </a: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dirty="0" smtClean="0"/>
              <a:t>Bethany Buckley</a:t>
            </a:r>
            <a:endParaRPr lang="en-US" dirty="0"/>
          </a:p>
        </p:txBody>
      </p:sp>
    </p:spTree>
    <p:extLst>
      <p:ext uri="{BB962C8B-B14F-4D97-AF65-F5344CB8AC3E}">
        <p14:creationId xmlns:p14="http://schemas.microsoft.com/office/powerpoint/2010/main" val="73010795"/>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76" r:id="rId5"/>
    <p:sldLayoutId id="2147483777" r:id="rId6"/>
    <p:sldLayoutId id="2147483778" r:id="rId7"/>
    <p:sldLayoutId id="2147483779" r:id="rId8"/>
    <p:sldLayoutId id="2147483780" r:id="rId9"/>
    <p:sldLayoutId id="2147483781" r:id="rId10"/>
    <p:sldLayoutId id="214748378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r>
              <a:rPr lang="en-US" smtClean="0"/>
              <a:t>Bethany Buckley</a:t>
            </a:r>
            <a:endParaRPr lang="en-US" dirty="0"/>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r>
              <a:rPr lang="en-US" smtClean="0"/>
              <a:t>Created for CAGI 2016</a:t>
            </a:r>
            <a:endParaRPr lang="en-US" dirty="0"/>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E21B2779-725F-47B7-9C6F-B1870DB22F8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image" Target="../media/image5.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8.png"/><Relationship Id="rId3" Type="http://schemas.openxmlformats.org/officeDocument/2006/relationships/image" Target="../media/image9.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1.xml"/><Relationship Id="rId3" Type="http://schemas.openxmlformats.org/officeDocument/2006/relationships/chart" Target="../charts/char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jpeg"/><Relationship Id="rId1" Type="http://schemas.openxmlformats.org/officeDocument/2006/relationships/slideLayout" Target="../slideLayouts/slideLayout13.xml"/><Relationship Id="rId2"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197" name="Rectangle 5"/>
          <p:cNvSpPr>
            <a:spLocks noGrp="1" noChangeArrowheads="1"/>
          </p:cNvSpPr>
          <p:nvPr>
            <p:ph idx="1"/>
          </p:nvPr>
        </p:nvSpPr>
        <p:spPr/>
        <p:txBody>
          <a:bodyPr>
            <a:normAutofit fontScale="92500" lnSpcReduction="20000"/>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a:t>
            </a:r>
            <a:r>
              <a:rPr lang="en-US" altLang="en-US" sz="1400" dirty="0" smtClean="0"/>
              <a:t>lifted</a:t>
            </a:r>
          </a:p>
          <a:p>
            <a:pPr>
              <a:lnSpc>
                <a:spcPct val="80000"/>
              </a:lnSpc>
            </a:pPr>
            <a:r>
              <a:rPr lang="en-US" altLang="en-US" sz="1400" dirty="0" smtClean="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sp>
        <p:nvSpPr>
          <p:cNvPr id="8196" name="Rectangle 4"/>
          <p:cNvSpPr>
            <a:spLocks noGrp="1" noChangeArrowheads="1"/>
          </p:cNvSpPr>
          <p:nvPr>
            <p:ph type="title"/>
          </p:nvPr>
        </p:nvSpPr>
        <p:spPr/>
        <p:txBody>
          <a:bodyPr>
            <a:normAutofit fontScale="90000"/>
          </a:bodyPr>
          <a:lstStyle/>
          <a:p>
            <a:r>
              <a:rPr lang="en-US" altLang="en-US" sz="4000" dirty="0">
                <a:solidFill>
                  <a:srgbClr val="000000"/>
                </a:solidFill>
              </a:rPr>
              <a:t>CAGI slide pack guidelines</a:t>
            </a:r>
            <a:br>
              <a:rPr lang="en-US" altLang="en-US" sz="4000" dirty="0">
                <a:solidFill>
                  <a:srgbClr val="000000"/>
                </a:solidFill>
              </a:rPr>
            </a:br>
            <a:r>
              <a:rPr lang="en-US" altLang="en-US" sz="1800" dirty="0">
                <a:solidFill>
                  <a:srgbClr val="000000"/>
                </a:solidFill>
              </a:rPr>
              <a:t>I agree to my slides being used according to the following terms</a:t>
            </a:r>
            <a:r>
              <a:rPr lang="en-US" altLang="en-US" sz="1800" dirty="0" smtClean="0">
                <a:solidFill>
                  <a:srgbClr val="000000"/>
                </a:solidFill>
              </a:rPr>
              <a:t>:  </a:t>
            </a:r>
            <a:r>
              <a:rPr lang="en-US" altLang="en-US" sz="1800" i="1" dirty="0" smtClean="0">
                <a:solidFill>
                  <a:srgbClr val="000000"/>
                </a:solidFill>
              </a:rPr>
              <a:t>Bethany Buckley</a:t>
            </a:r>
            <a:endParaRPr lang="en-US" altLang="en-US" sz="1800" i="1" dirty="0">
              <a:solidFill>
                <a:srgbClr val="000000"/>
              </a:solidFill>
            </a:endParaRPr>
          </a:p>
        </p:txBody>
      </p:sp>
      <p:grpSp>
        <p:nvGrpSpPr>
          <p:cNvPr id="6" name="Group 5"/>
          <p:cNvGrpSpPr>
            <a:grpSpLocks/>
          </p:cNvGrpSpPr>
          <p:nvPr/>
        </p:nvGrpSpPr>
        <p:grpSpPr bwMode="auto">
          <a:xfrm>
            <a:off x="8464497" y="471242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154146432"/>
      </p:ext>
    </p:extLst>
  </p:cSld>
  <p:clrMapOvr>
    <a:masterClrMapping/>
  </p:clrMapOvr>
  <mc:AlternateContent xmlns:mc="http://schemas.openxmlformats.org/markup-compatibility/2006">
    <mc:Choice xmlns:p14="http://schemas.microsoft.com/office/powerpoint/2010/main" Requires="p14">
      <p:transition spd="slow" p14:dur="2000"/>
    </mc:Choice>
    <mc:Fallback>
      <p:transition xmlns:p14="http://schemas.microsoft.com/office/powerpoint/2010/main" spd="slow"/>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p:cNvPicPr>
            <a:picLocks noChangeAspect="1"/>
          </p:cNvPicPr>
          <p:nvPr/>
        </p:nvPicPr>
        <p:blipFill>
          <a:blip r:embed="rId3"/>
          <a:stretch>
            <a:fillRect/>
          </a:stretch>
        </p:blipFill>
        <p:spPr>
          <a:xfrm>
            <a:off x="277555" y="3843661"/>
            <a:ext cx="2442863" cy="2442863"/>
          </a:xfrm>
          <a:prstGeom prst="rect">
            <a:avLst/>
          </a:prstGeom>
          <a:ln w="19050" cmpd="sng">
            <a:solidFill>
              <a:schemeClr val="tx1"/>
            </a:solidFill>
          </a:ln>
        </p:spPr>
      </p:pic>
      <p:sp>
        <p:nvSpPr>
          <p:cNvPr id="3" name="Subtitle 2"/>
          <p:cNvSpPr>
            <a:spLocks noGrp="1"/>
          </p:cNvSpPr>
          <p:nvPr>
            <p:ph type="subTitle" idx="1"/>
          </p:nvPr>
        </p:nvSpPr>
        <p:spPr>
          <a:xfrm>
            <a:off x="7010400" y="2052960"/>
            <a:ext cx="1981200" cy="2292042"/>
          </a:xfrm>
        </p:spPr>
        <p:txBody>
          <a:bodyPr>
            <a:normAutofit lnSpcReduction="10000"/>
          </a:bodyPr>
          <a:lstStyle/>
          <a:p>
            <a:r>
              <a:rPr lang="en-US" dirty="0" smtClean="0"/>
              <a:t>Beth Buckley</a:t>
            </a:r>
          </a:p>
          <a:p>
            <a:pPr algn="ctr"/>
            <a:endParaRPr lang="en-US" dirty="0"/>
          </a:p>
          <a:p>
            <a:pPr algn="ctr"/>
            <a:r>
              <a:rPr lang="en-US" sz="2600" dirty="0" smtClean="0"/>
              <a:t> </a:t>
            </a:r>
            <a:r>
              <a:rPr lang="en-US" sz="2600" dirty="0" smtClean="0">
                <a:solidFill>
                  <a:schemeClr val="accent6">
                    <a:lumMod val="50000"/>
                  </a:schemeClr>
                </a:solidFill>
              </a:rPr>
              <a:t>DNA Diagnostic</a:t>
            </a:r>
          </a:p>
          <a:p>
            <a:pPr algn="ctr"/>
            <a:r>
              <a:rPr lang="en-US" sz="2600" dirty="0" smtClean="0">
                <a:solidFill>
                  <a:schemeClr val="accent6">
                    <a:lumMod val="50000"/>
                  </a:schemeClr>
                </a:solidFill>
              </a:rPr>
              <a:t> Lab </a:t>
            </a:r>
          </a:p>
          <a:p>
            <a:pPr algn="ctr"/>
            <a:r>
              <a:rPr lang="en-US" dirty="0" smtClean="0"/>
              <a:t>Johns Hopkins</a:t>
            </a:r>
            <a:endParaRPr lang="en-US" dirty="0"/>
          </a:p>
        </p:txBody>
      </p:sp>
      <p:sp>
        <p:nvSpPr>
          <p:cNvPr id="7170" name="Rectangle 5"/>
          <p:cNvSpPr>
            <a:spLocks noGrp="1" noChangeArrowheads="1"/>
          </p:cNvSpPr>
          <p:nvPr>
            <p:ph type="title"/>
          </p:nvPr>
        </p:nvSpPr>
        <p:spPr/>
        <p:txBody>
          <a:bodyPr>
            <a:normAutofit fontScale="90000"/>
          </a:bodyPr>
          <a:lstStyle/>
          <a:p>
            <a:pPr algn="ctr"/>
            <a:r>
              <a:rPr lang="en-US" dirty="0"/>
              <a:t>The Current State of Clinical Molecular Testing</a:t>
            </a:r>
          </a:p>
        </p:txBody>
      </p:sp>
      <p:sp>
        <p:nvSpPr>
          <p:cNvPr id="7172" name="TextBox 3"/>
          <p:cNvSpPr txBox="1">
            <a:spLocks noChangeArrowheads="1"/>
          </p:cNvSpPr>
          <p:nvPr/>
        </p:nvSpPr>
        <p:spPr bwMode="auto">
          <a:xfrm>
            <a:off x="3697288" y="5546438"/>
            <a:ext cx="1774845" cy="369332"/>
          </a:xfrm>
          <a:prstGeom prst="rect">
            <a:avLst/>
          </a:prstGeom>
          <a:noFill/>
          <a:ln w="9525">
            <a:noFill/>
            <a:miter lim="800000"/>
            <a:headEnd/>
            <a:tailEnd/>
          </a:ln>
        </p:spPr>
        <p:txBody>
          <a:bodyPr wrap="none">
            <a:spAutoFit/>
          </a:bodyPr>
          <a:lstStyle/>
          <a:p>
            <a:r>
              <a:rPr lang="en-US" sz="1800" b="0" dirty="0">
                <a:solidFill>
                  <a:srgbClr val="9D3232"/>
                </a:solidFill>
              </a:rPr>
              <a:t>March 27, 2016</a:t>
            </a:r>
          </a:p>
        </p:txBody>
      </p:sp>
      <p:grpSp>
        <p:nvGrpSpPr>
          <p:cNvPr id="8" name="Group 7"/>
          <p:cNvGrpSpPr/>
          <p:nvPr/>
        </p:nvGrpSpPr>
        <p:grpSpPr>
          <a:xfrm>
            <a:off x="342900" y="6248400"/>
            <a:ext cx="8420100" cy="369332"/>
            <a:chOff x="342900" y="6248400"/>
            <a:chExt cx="8420100" cy="369332"/>
          </a:xfrm>
        </p:grpSpPr>
        <p:sp>
          <p:nvSpPr>
            <p:cNvPr id="9"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0"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1"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pic>
        <p:nvPicPr>
          <p:cNvPr id="2" name="Picture 1"/>
          <p:cNvPicPr>
            <a:picLocks noChangeAspect="1"/>
          </p:cNvPicPr>
          <p:nvPr/>
        </p:nvPicPr>
        <p:blipFill>
          <a:blip r:embed="rId4"/>
          <a:stretch>
            <a:fillRect/>
          </a:stretch>
        </p:blipFill>
        <p:spPr>
          <a:xfrm>
            <a:off x="458047" y="548626"/>
            <a:ext cx="4318000" cy="914400"/>
          </a:xfrm>
          <a:prstGeom prst="rect">
            <a:avLst/>
          </a:prstGeom>
        </p:spPr>
      </p:pic>
    </p:spTree>
    <p:extLst>
      <p:ext uri="{BB962C8B-B14F-4D97-AF65-F5344CB8AC3E}">
        <p14:creationId xmlns:p14="http://schemas.microsoft.com/office/powerpoint/2010/main" val="210954821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853831" y="1535993"/>
            <a:ext cx="3125787" cy="3827584"/>
          </a:xfrm>
        </p:spPr>
        <p:txBody>
          <a:bodyPr>
            <a:normAutofit/>
          </a:bodyPr>
          <a:lstStyle/>
          <a:p>
            <a:pPr marL="342900" indent="-342900">
              <a:buFont typeface="+mj-lt"/>
              <a:buAutoNum type="arabicPeriod"/>
            </a:pPr>
            <a:r>
              <a:rPr lang="en-US" sz="2800" dirty="0">
                <a:solidFill>
                  <a:schemeClr val="bg1">
                    <a:lumMod val="95000"/>
                  </a:schemeClr>
                </a:solidFill>
              </a:rPr>
              <a:t>What </a:t>
            </a:r>
            <a:r>
              <a:rPr lang="en-US" sz="2800" dirty="0" smtClean="0">
                <a:solidFill>
                  <a:schemeClr val="bg1">
                    <a:lumMod val="95000"/>
                  </a:schemeClr>
                </a:solidFill>
              </a:rPr>
              <a:t>characterizes a clinical lab?</a:t>
            </a:r>
            <a:endParaRPr lang="en-US" sz="2800" dirty="0">
              <a:solidFill>
                <a:schemeClr val="bg1">
                  <a:lumMod val="95000"/>
                </a:schemeClr>
              </a:solidFill>
            </a:endParaRPr>
          </a:p>
          <a:p>
            <a:pPr marL="342900" indent="-342900">
              <a:buFont typeface="+mj-lt"/>
              <a:buAutoNum type="arabicPeriod"/>
            </a:pPr>
            <a:r>
              <a:rPr lang="en-US" sz="2800" dirty="0">
                <a:solidFill>
                  <a:schemeClr val="bg2">
                    <a:lumMod val="60000"/>
                    <a:lumOff val="40000"/>
                  </a:schemeClr>
                </a:solidFill>
              </a:rPr>
              <a:t>Variant Interpretation</a:t>
            </a:r>
          </a:p>
          <a:p>
            <a:pPr marL="342900" indent="-342900">
              <a:buFont typeface="+mj-lt"/>
              <a:buAutoNum type="arabicPeriod"/>
            </a:pPr>
            <a:r>
              <a:rPr lang="en-US" sz="2800" dirty="0">
                <a:solidFill>
                  <a:schemeClr val="bg2">
                    <a:lumMod val="60000"/>
                    <a:lumOff val="40000"/>
                  </a:schemeClr>
                </a:solidFill>
              </a:rPr>
              <a:t>CAGI challenge dataset</a:t>
            </a:r>
          </a:p>
          <a:p>
            <a:endParaRPr lang="en-US" dirty="0"/>
          </a:p>
        </p:txBody>
      </p:sp>
      <p:sp>
        <p:nvSpPr>
          <p:cNvPr id="4" name="AutoShape 4" descr="Image result for davinci man"/>
          <p:cNvSpPr>
            <a:spLocks noChangeAspect="1" noChangeArrowheads="1"/>
          </p:cNvSpPr>
          <p:nvPr/>
        </p:nvSpPr>
        <p:spPr bwMode="auto">
          <a:xfrm>
            <a:off x="4889945" y="3256327"/>
            <a:ext cx="202688" cy="2026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ttps://upload.wikimedia.org/wikipedia/commons/f/f1/Portale_Leonardo_da_Vinc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7824" y="2067355"/>
            <a:ext cx="3984088" cy="395875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342900" y="6248400"/>
            <a:ext cx="8420100" cy="369332"/>
            <a:chOff x="342900" y="6248400"/>
            <a:chExt cx="8420100" cy="369332"/>
          </a:xfrm>
        </p:grpSpPr>
        <p:sp>
          <p:nvSpPr>
            <p:cNvPr id="10"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bg1"/>
                  </a:solidFill>
                </a:rPr>
                <a:t>Created for CAGI </a:t>
              </a:r>
              <a:r>
                <a:rPr lang="en-US" altLang="en-US" dirty="0" smtClean="0">
                  <a:solidFill>
                    <a:schemeClr val="bg1"/>
                  </a:solidFill>
                </a:rPr>
                <a:t>2016</a:t>
              </a:r>
              <a:endParaRPr lang="en-US" altLang="en-US" dirty="0">
                <a:solidFill>
                  <a:schemeClr val="bg1"/>
                </a:solidFill>
              </a:endParaRPr>
            </a:p>
          </p:txBody>
        </p:sp>
        <p:sp>
          <p:nvSpPr>
            <p:cNvPr id="11" name="Text Box 8"/>
            <p:cNvSpPr txBox="1">
              <a:spLocks noChangeArrowheads="1"/>
            </p:cNvSpPr>
            <p:nvPr/>
          </p:nvSpPr>
          <p:spPr bwMode="auto">
            <a:xfrm>
              <a:off x="7270284" y="6248400"/>
              <a:ext cx="14927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solidFill>
                    <a:schemeClr val="bg1"/>
                  </a:solidFill>
                </a:rPr>
                <a:t>Beth Buckley</a:t>
              </a:r>
              <a:endParaRPr lang="en-US" altLang="en-US" dirty="0">
                <a:solidFill>
                  <a:schemeClr val="bg1"/>
                </a:solidFill>
              </a:endParaRPr>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solidFill>
                    <a:schemeClr val="bg1"/>
                  </a:solidFill>
                </a:rPr>
                <a:t>genomeinterpretation.org</a:t>
              </a:r>
              <a:endParaRPr lang="en-US" altLang="en-US" dirty="0">
                <a:solidFill>
                  <a:schemeClr val="bg1"/>
                </a:solidFill>
              </a:endParaRPr>
            </a:p>
          </p:txBody>
        </p:sp>
      </p:grpSp>
    </p:spTree>
    <p:extLst>
      <p:ext uri="{BB962C8B-B14F-4D97-AF65-F5344CB8AC3E}">
        <p14:creationId xmlns:p14="http://schemas.microsoft.com/office/powerpoint/2010/main" val="77084955"/>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idx="1"/>
          </p:nvPr>
        </p:nvSpPr>
        <p:spPr>
          <a:xfrm>
            <a:off x="165100" y="1825038"/>
            <a:ext cx="8812213" cy="4303713"/>
          </a:xfrm>
        </p:spPr>
        <p:txBody>
          <a:bodyPr>
            <a:noAutofit/>
          </a:bodyPr>
          <a:lstStyle/>
          <a:p>
            <a:pPr>
              <a:lnSpc>
                <a:spcPct val="90000"/>
              </a:lnSpc>
            </a:pPr>
            <a:r>
              <a:rPr lang="en-US" sz="2400" dirty="0"/>
              <a:t>Pre-test</a:t>
            </a:r>
          </a:p>
          <a:p>
            <a:pPr lvl="1">
              <a:lnSpc>
                <a:spcPct val="90000"/>
              </a:lnSpc>
            </a:pPr>
            <a:r>
              <a:rPr lang="en-US" sz="2000" dirty="0"/>
              <a:t>Ensure </a:t>
            </a:r>
            <a:r>
              <a:rPr lang="en-US" sz="2000" dirty="0" smtClean="0"/>
              <a:t>correct test </a:t>
            </a:r>
            <a:r>
              <a:rPr lang="en-US" sz="2000" dirty="0"/>
              <a:t>was ordered </a:t>
            </a:r>
            <a:endParaRPr lang="en-US" sz="2000" dirty="0" smtClean="0"/>
          </a:p>
          <a:p>
            <a:pPr lvl="1">
              <a:lnSpc>
                <a:spcPct val="90000"/>
              </a:lnSpc>
            </a:pPr>
            <a:r>
              <a:rPr lang="en-US" sz="2000" dirty="0" smtClean="0"/>
              <a:t>Ensure </a:t>
            </a:r>
            <a:r>
              <a:rPr lang="en-US" sz="2000" dirty="0"/>
              <a:t>that provider </a:t>
            </a:r>
            <a:r>
              <a:rPr lang="en-US" sz="2000" dirty="0" smtClean="0"/>
              <a:t>understands test sensitivity &amp; specificity</a:t>
            </a:r>
          </a:p>
          <a:p>
            <a:pPr lvl="1">
              <a:lnSpc>
                <a:spcPct val="90000"/>
              </a:lnSpc>
            </a:pPr>
            <a:r>
              <a:rPr lang="en-US" sz="2000" b="1" dirty="0" smtClean="0"/>
              <a:t>Maximize clinical utility</a:t>
            </a:r>
          </a:p>
          <a:p>
            <a:pPr>
              <a:lnSpc>
                <a:spcPct val="90000"/>
              </a:lnSpc>
            </a:pPr>
            <a:r>
              <a:rPr lang="en-US" sz="2400" b="1" dirty="0" smtClean="0"/>
              <a:t>Test</a:t>
            </a:r>
            <a:endParaRPr lang="en-US" sz="2400" b="1" dirty="0"/>
          </a:p>
          <a:p>
            <a:pPr lvl="1">
              <a:lnSpc>
                <a:spcPct val="90000"/>
              </a:lnSpc>
            </a:pPr>
            <a:r>
              <a:rPr lang="en-US" sz="2000" dirty="0"/>
              <a:t>High quality DNA</a:t>
            </a:r>
          </a:p>
          <a:p>
            <a:pPr lvl="1">
              <a:lnSpc>
                <a:spcPct val="90000"/>
              </a:lnSpc>
            </a:pPr>
            <a:r>
              <a:rPr lang="en-US" sz="2000" dirty="0"/>
              <a:t>Validated test with high analytic sensitivity</a:t>
            </a:r>
          </a:p>
          <a:p>
            <a:pPr lvl="1">
              <a:lnSpc>
                <a:spcPct val="90000"/>
              </a:lnSpc>
            </a:pPr>
            <a:r>
              <a:rPr lang="en-US" sz="2000" b="1" dirty="0"/>
              <a:t>Accurate results</a:t>
            </a:r>
          </a:p>
          <a:p>
            <a:pPr>
              <a:lnSpc>
                <a:spcPct val="90000"/>
              </a:lnSpc>
            </a:pPr>
            <a:r>
              <a:rPr lang="en-US" sz="2400" b="1" dirty="0"/>
              <a:t>Post-test</a:t>
            </a:r>
          </a:p>
          <a:p>
            <a:pPr lvl="1">
              <a:lnSpc>
                <a:spcPct val="90000"/>
              </a:lnSpc>
            </a:pPr>
            <a:r>
              <a:rPr lang="en-US" sz="2000" dirty="0"/>
              <a:t>Variant classification according to published guidelines</a:t>
            </a:r>
          </a:p>
          <a:p>
            <a:pPr lvl="1">
              <a:lnSpc>
                <a:spcPct val="90000"/>
              </a:lnSpc>
            </a:pPr>
            <a:r>
              <a:rPr lang="en-US" sz="2000" dirty="0"/>
              <a:t>Risk assessment </a:t>
            </a:r>
            <a:endParaRPr lang="en-US" sz="2000" dirty="0" smtClean="0"/>
          </a:p>
          <a:p>
            <a:pPr lvl="1">
              <a:lnSpc>
                <a:spcPct val="90000"/>
              </a:lnSpc>
            </a:pPr>
            <a:r>
              <a:rPr lang="en-US" sz="2000" b="1" dirty="0" smtClean="0"/>
              <a:t>Effective </a:t>
            </a:r>
            <a:r>
              <a:rPr lang="en-US" sz="2000" b="1" dirty="0"/>
              <a:t>communication of </a:t>
            </a:r>
            <a:r>
              <a:rPr lang="en-US" sz="2000" b="1" dirty="0" smtClean="0"/>
              <a:t>results</a:t>
            </a:r>
            <a:endParaRPr lang="en-US" sz="2000" b="1" dirty="0"/>
          </a:p>
        </p:txBody>
      </p:sp>
      <p:sp>
        <p:nvSpPr>
          <p:cNvPr id="14338" name="Rectangle 2"/>
          <p:cNvSpPr>
            <a:spLocks noGrp="1" noChangeArrowheads="1"/>
          </p:cNvSpPr>
          <p:nvPr>
            <p:ph type="title"/>
          </p:nvPr>
        </p:nvSpPr>
        <p:spPr>
          <a:xfrm>
            <a:off x="758092" y="289663"/>
            <a:ext cx="7877908" cy="980418"/>
          </a:xfrm>
        </p:spPr>
        <p:txBody>
          <a:bodyPr>
            <a:normAutofit/>
          </a:bodyPr>
          <a:lstStyle/>
          <a:p>
            <a:r>
              <a:rPr lang="en-US" dirty="0"/>
              <a:t>Clinical Testing Goals</a:t>
            </a:r>
          </a:p>
        </p:txBody>
      </p:sp>
      <p:grpSp>
        <p:nvGrpSpPr>
          <p:cNvPr id="7" name="Group 6"/>
          <p:cNvGrpSpPr/>
          <p:nvPr/>
        </p:nvGrpSpPr>
        <p:grpSpPr>
          <a:xfrm>
            <a:off x="342900" y="6248400"/>
            <a:ext cx="8420100" cy="369332"/>
            <a:chOff x="342900" y="6248400"/>
            <a:chExt cx="8420100" cy="369332"/>
          </a:xfrm>
        </p:grpSpPr>
        <p:sp>
          <p:nvSpPr>
            <p:cNvPr id="8"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9"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0"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369193600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76738" y="1899965"/>
            <a:ext cx="8144321" cy="4219388"/>
          </a:xfrm>
        </p:spPr>
        <p:txBody>
          <a:bodyPr>
            <a:normAutofit/>
          </a:bodyPr>
          <a:lstStyle/>
          <a:p>
            <a:r>
              <a:rPr lang="en-US" sz="2400" b="1" dirty="0"/>
              <a:t>College of American Pathology (CAP)/Clinical Laboratory Improvement </a:t>
            </a:r>
            <a:r>
              <a:rPr lang="en-US" sz="2400" b="1" dirty="0" smtClean="0"/>
              <a:t>Amendments </a:t>
            </a:r>
            <a:r>
              <a:rPr lang="en-US" sz="2400" b="1" dirty="0"/>
              <a:t>(CLIA)</a:t>
            </a:r>
          </a:p>
          <a:p>
            <a:pPr lvl="1"/>
            <a:r>
              <a:rPr lang="en-US" sz="2000" dirty="0"/>
              <a:t>Strict QA/QC guidelines for test validation, methods, equipment reagents</a:t>
            </a:r>
            <a:r>
              <a:rPr lang="en-US" sz="2000" dirty="0" smtClean="0"/>
              <a:t>, competency testing, etc.</a:t>
            </a:r>
            <a:endParaRPr lang="en-US" sz="2000" dirty="0"/>
          </a:p>
          <a:p>
            <a:pPr lvl="1"/>
            <a:r>
              <a:rPr lang="en-US" sz="2000" dirty="0"/>
              <a:t>Yearly inspections</a:t>
            </a:r>
          </a:p>
          <a:p>
            <a:pPr lvl="1"/>
            <a:r>
              <a:rPr lang="en-US" sz="2000" dirty="0"/>
              <a:t>Proficiency </a:t>
            </a:r>
            <a:r>
              <a:rPr lang="en-US" sz="2000" dirty="0" smtClean="0"/>
              <a:t>testing</a:t>
            </a:r>
            <a:endParaRPr lang="en-US" sz="2000" dirty="0"/>
          </a:p>
          <a:p>
            <a:r>
              <a:rPr lang="en-US" sz="2400" b="1" dirty="0"/>
              <a:t>State licenses</a:t>
            </a:r>
          </a:p>
          <a:p>
            <a:pPr lvl="1"/>
            <a:r>
              <a:rPr lang="en-US" sz="2000" dirty="0"/>
              <a:t>Inspections</a:t>
            </a:r>
          </a:p>
          <a:p>
            <a:pPr lvl="1"/>
            <a:r>
              <a:rPr lang="en-US" sz="2000" dirty="0"/>
              <a:t>Possible additional PT</a:t>
            </a:r>
          </a:p>
          <a:p>
            <a:r>
              <a:rPr lang="en-US" sz="2400" b="1" dirty="0"/>
              <a:t>FDA</a:t>
            </a:r>
          </a:p>
          <a:p>
            <a:pPr lvl="1"/>
            <a:r>
              <a:rPr lang="en-US" sz="2000" dirty="0"/>
              <a:t>Currently does not regulate laboratory developed tests</a:t>
            </a:r>
          </a:p>
          <a:p>
            <a:pPr lvl="1"/>
            <a:endParaRPr lang="en-US" dirty="0"/>
          </a:p>
          <a:p>
            <a:pPr marL="402336" lvl="1" indent="0">
              <a:buNone/>
            </a:pPr>
            <a:endParaRPr lang="en-US" dirty="0"/>
          </a:p>
        </p:txBody>
      </p:sp>
      <p:sp>
        <p:nvSpPr>
          <p:cNvPr id="2" name="Title 1"/>
          <p:cNvSpPr>
            <a:spLocks noGrp="1"/>
          </p:cNvSpPr>
          <p:nvPr>
            <p:ph type="title"/>
          </p:nvPr>
        </p:nvSpPr>
        <p:spPr>
          <a:xfrm>
            <a:off x="866439" y="492587"/>
            <a:ext cx="7605437" cy="709865"/>
          </a:xfrm>
        </p:spPr>
        <p:txBody>
          <a:bodyPr>
            <a:noAutofit/>
          </a:bodyPr>
          <a:lstStyle/>
          <a:p>
            <a:r>
              <a:rPr lang="en-US" dirty="0"/>
              <a:t>Regulatory Oversight of Clinical Labs</a:t>
            </a:r>
          </a:p>
        </p:txBody>
      </p:sp>
      <p:grpSp>
        <p:nvGrpSpPr>
          <p:cNvPr id="7" name="Group 6"/>
          <p:cNvGrpSpPr/>
          <p:nvPr/>
        </p:nvGrpSpPr>
        <p:grpSpPr>
          <a:xfrm>
            <a:off x="342900" y="6248400"/>
            <a:ext cx="8420100" cy="369332"/>
            <a:chOff x="342900" y="6248400"/>
            <a:chExt cx="8420100" cy="369332"/>
          </a:xfrm>
        </p:grpSpPr>
        <p:sp>
          <p:nvSpPr>
            <p:cNvPr id="4"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5"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6"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3823825398"/>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895" y="442465"/>
            <a:ext cx="7441314" cy="709865"/>
          </a:xfrm>
        </p:spPr>
        <p:txBody>
          <a:bodyPr>
            <a:normAutofit fontScale="90000"/>
          </a:bodyPr>
          <a:lstStyle/>
          <a:p>
            <a:r>
              <a:rPr lang="en-US" dirty="0"/>
              <a:t>Similar </a:t>
            </a:r>
            <a:r>
              <a:rPr lang="en-US" sz="3600" dirty="0"/>
              <a:t>approaches</a:t>
            </a:r>
            <a:r>
              <a:rPr lang="en-US" dirty="0"/>
              <a:t> </a:t>
            </a:r>
            <a:r>
              <a:rPr lang="en-US" dirty="0" smtClean="0"/>
              <a:t>in </a:t>
            </a:r>
            <a:r>
              <a:rPr lang="en-US" dirty="0" err="1" smtClean="0"/>
              <a:t>clinicAL</a:t>
            </a:r>
            <a:r>
              <a:rPr lang="en-US" dirty="0" smtClean="0"/>
              <a:t> </a:t>
            </a:r>
            <a:r>
              <a:rPr lang="en-US" dirty="0"/>
              <a:t>&amp; research </a:t>
            </a:r>
            <a:r>
              <a:rPr lang="en-US" dirty="0" smtClean="0"/>
              <a:t>labs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321294819"/>
              </p:ext>
            </p:extLst>
          </p:nvPr>
        </p:nvGraphicFramePr>
        <p:xfrm>
          <a:off x="637899" y="2872423"/>
          <a:ext cx="7833563" cy="2952291"/>
        </p:xfrm>
        <a:graphic>
          <a:graphicData uri="http://schemas.openxmlformats.org/drawingml/2006/table">
            <a:tbl>
              <a:tblPr firstRow="1" bandRow="1">
                <a:tableStyleId>{69012ECD-51FC-41F1-AA8D-1B2483CD663E}</a:tableStyleId>
              </a:tblPr>
              <a:tblGrid>
                <a:gridCol w="7833563">
                  <a:extLst>
                    <a:ext uri="{9D8B030D-6E8A-4147-A177-3AD203B41FA5}">
                      <a16:colId xmlns:a16="http://schemas.microsoft.com/office/drawing/2014/main" xmlns="" val="20000"/>
                    </a:ext>
                  </a:extLst>
                </a:gridCol>
              </a:tblGrid>
              <a:tr h="447849">
                <a:tc>
                  <a:txBody>
                    <a:bodyPr/>
                    <a:lstStyle/>
                    <a:p>
                      <a:pPr algn="ctr"/>
                      <a:r>
                        <a:rPr lang="en-US" sz="2400" dirty="0" smtClean="0"/>
                        <a:t>Forward Genetics Approach</a:t>
                      </a:r>
                      <a:endParaRPr lang="en-US" sz="2400" dirty="0"/>
                    </a:p>
                  </a:txBody>
                  <a:tcPr>
                    <a:lnL w="9525" cap="rnd" cmpd="sng" algn="ctr">
                      <a:noFill/>
                      <a:prstDash val="solid"/>
                    </a:lnL>
                    <a:lnR w="12700" cap="flat" cmpd="sng" algn="ctr">
                      <a:solidFill>
                        <a:schemeClr val="tx1"/>
                      </a:solidFill>
                      <a:prstDash val="solid"/>
                      <a:round/>
                      <a:headEnd type="none" w="med" len="med"/>
                      <a:tailEnd type="none" w="med" len="med"/>
                    </a:lnR>
                    <a:lnT w="9525" cap="rnd"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514032">
                <a:tc>
                  <a:txBody>
                    <a:bodyPr/>
                    <a:lstStyle/>
                    <a:p>
                      <a:pPr algn="ctr"/>
                      <a:r>
                        <a:rPr lang="en-US" sz="2200" dirty="0" smtClean="0">
                          <a:solidFill>
                            <a:schemeClr val="tx1"/>
                          </a:solidFill>
                        </a:rPr>
                        <a:t>1. Mutagenize</a:t>
                      </a:r>
                      <a:r>
                        <a:rPr lang="en-US" sz="2200" baseline="0" dirty="0" smtClean="0">
                          <a:solidFill>
                            <a:schemeClr val="tx1"/>
                          </a:solidFill>
                        </a:rPr>
                        <a:t> to generate variation</a:t>
                      </a:r>
                      <a:endParaRPr lang="en-US" sz="22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521812">
                <a:tc>
                  <a:txBody>
                    <a:bodyPr/>
                    <a:lstStyle/>
                    <a:p>
                      <a:pPr algn="ctr"/>
                      <a:r>
                        <a:rPr lang="en-US" sz="2200" dirty="0" smtClean="0">
                          <a:solidFill>
                            <a:schemeClr val="tx1"/>
                          </a:solidFill>
                        </a:rPr>
                        <a:t>2. Identify animals </a:t>
                      </a:r>
                      <a:r>
                        <a:rPr lang="en-US" sz="2200" dirty="0">
                          <a:solidFill>
                            <a:schemeClr val="tx1"/>
                          </a:solidFill>
                        </a:rPr>
                        <a:t>with phenotype</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596439">
                <a:tc>
                  <a:txBody>
                    <a:bodyPr/>
                    <a:lstStyle/>
                    <a:p>
                      <a:pPr algn="ctr"/>
                      <a:r>
                        <a:rPr lang="en-US" sz="2200" dirty="0" smtClean="0">
                          <a:solidFill>
                            <a:schemeClr val="tx1"/>
                          </a:solidFill>
                        </a:rPr>
                        <a:t>3. Mapping</a:t>
                      </a:r>
                      <a:r>
                        <a:rPr lang="en-US" sz="2200" dirty="0">
                          <a:solidFill>
                            <a:schemeClr val="tx1"/>
                          </a:solidFill>
                        </a:rPr>
                        <a:t>/linkage analysis via breeding schemes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862808">
                <a:tc>
                  <a:txBody>
                    <a:bodyPr/>
                    <a:lstStyle/>
                    <a:p>
                      <a:pPr algn="ctr"/>
                      <a:r>
                        <a:rPr lang="en-US" sz="2200" dirty="0" smtClean="0">
                          <a:solidFill>
                            <a:schemeClr val="tx1"/>
                          </a:solidFill>
                        </a:rPr>
                        <a:t>4. Sequence candidate</a:t>
                      </a:r>
                      <a:r>
                        <a:rPr lang="en-US" sz="2200" baseline="0" dirty="0" smtClean="0">
                          <a:solidFill>
                            <a:schemeClr val="tx1"/>
                          </a:solidFill>
                        </a:rPr>
                        <a:t> genes to identify causal variants</a:t>
                      </a:r>
                      <a:endParaRPr lang="en-US" sz="22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bl>
          </a:graphicData>
        </a:graphic>
      </p:graphicFrame>
      <p:pic>
        <p:nvPicPr>
          <p:cNvPr id="8" name="Picture 7"/>
          <p:cNvPicPr>
            <a:picLocks noChangeAspect="1"/>
          </p:cNvPicPr>
          <p:nvPr/>
        </p:nvPicPr>
        <p:blipFill>
          <a:blip r:embed="rId2"/>
          <a:stretch>
            <a:fillRect/>
          </a:stretch>
        </p:blipFill>
        <p:spPr>
          <a:xfrm>
            <a:off x="3497476" y="1862025"/>
            <a:ext cx="1993565" cy="877900"/>
          </a:xfrm>
          <a:prstGeom prst="rect">
            <a:avLst/>
          </a:prstGeom>
          <a:ln w="25400">
            <a:solidFill>
              <a:schemeClr val="tx1">
                <a:alpha val="52000"/>
              </a:schemeClr>
            </a:solidFill>
            <a:prstDash val="solid"/>
          </a:ln>
        </p:spPr>
      </p:pic>
      <p:grpSp>
        <p:nvGrpSpPr>
          <p:cNvPr id="9" name="Group 8"/>
          <p:cNvGrpSpPr/>
          <p:nvPr/>
        </p:nvGrpSpPr>
        <p:grpSpPr>
          <a:xfrm>
            <a:off x="342900" y="6248400"/>
            <a:ext cx="8420100" cy="369332"/>
            <a:chOff x="342900" y="6248400"/>
            <a:chExt cx="8420100" cy="369332"/>
          </a:xfrm>
        </p:grpSpPr>
        <p:sp>
          <p:nvSpPr>
            <p:cNvPr id="10"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1"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60802932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2895" y="442465"/>
            <a:ext cx="7441314" cy="709865"/>
          </a:xfrm>
        </p:spPr>
        <p:txBody>
          <a:bodyPr>
            <a:normAutofit fontScale="90000"/>
          </a:bodyPr>
          <a:lstStyle/>
          <a:p>
            <a:r>
              <a:rPr lang="en-US" dirty="0"/>
              <a:t>Similar </a:t>
            </a:r>
            <a:r>
              <a:rPr lang="en-US" sz="3600" dirty="0"/>
              <a:t>approaches</a:t>
            </a:r>
            <a:r>
              <a:rPr lang="en-US" dirty="0"/>
              <a:t> </a:t>
            </a:r>
            <a:r>
              <a:rPr lang="en-US" dirty="0" smtClean="0"/>
              <a:t>in </a:t>
            </a:r>
            <a:r>
              <a:rPr lang="en-US" dirty="0" err="1" smtClean="0"/>
              <a:t>clinicAL</a:t>
            </a:r>
            <a:r>
              <a:rPr lang="en-US" dirty="0" smtClean="0"/>
              <a:t> </a:t>
            </a:r>
            <a:r>
              <a:rPr lang="en-US" dirty="0"/>
              <a:t>&amp; research </a:t>
            </a:r>
            <a:r>
              <a:rPr lang="en-US" dirty="0" smtClean="0"/>
              <a:t>labs</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657113225"/>
              </p:ext>
            </p:extLst>
          </p:nvPr>
        </p:nvGraphicFramePr>
        <p:xfrm>
          <a:off x="637899" y="2822287"/>
          <a:ext cx="7833563" cy="3606008"/>
        </p:xfrm>
        <a:graphic>
          <a:graphicData uri="http://schemas.openxmlformats.org/drawingml/2006/table">
            <a:tbl>
              <a:tblPr firstRow="1" bandRow="1">
                <a:tableStyleId>{69012ECD-51FC-41F1-AA8D-1B2483CD663E}</a:tableStyleId>
              </a:tblPr>
              <a:tblGrid>
                <a:gridCol w="7833563">
                  <a:extLst>
                    <a:ext uri="{9D8B030D-6E8A-4147-A177-3AD203B41FA5}">
                      <a16:colId xmlns:a16="http://schemas.microsoft.com/office/drawing/2014/main" xmlns="" val="20000"/>
                    </a:ext>
                  </a:extLst>
                </a:gridCol>
              </a:tblGrid>
              <a:tr h="447849">
                <a:tc>
                  <a:txBody>
                    <a:bodyPr/>
                    <a:lstStyle/>
                    <a:p>
                      <a:pPr algn="ctr"/>
                      <a:r>
                        <a:rPr lang="en-US" sz="2400" dirty="0" smtClean="0"/>
                        <a:t>Forward Genetics Approach</a:t>
                      </a:r>
                      <a:endParaRPr lang="en-US" sz="2400" dirty="0"/>
                    </a:p>
                  </a:txBody>
                  <a:tcPr>
                    <a:lnL w="9525" cap="rnd" cmpd="sng" algn="ctr">
                      <a:noFill/>
                      <a:prstDash val="solid"/>
                    </a:lnL>
                    <a:lnR w="12700" cap="flat" cmpd="sng" algn="ctr">
                      <a:solidFill>
                        <a:schemeClr val="tx1"/>
                      </a:solidFill>
                      <a:prstDash val="solid"/>
                      <a:round/>
                      <a:headEnd type="none" w="med" len="med"/>
                      <a:tailEnd type="none" w="med" len="med"/>
                    </a:lnR>
                    <a:lnT w="9525" cap="rnd" cmpd="sng" algn="ctr">
                      <a:noFill/>
                      <a:prstDash val="soli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0"/>
                  </a:ext>
                </a:extLst>
              </a:tr>
              <a:tr h="514032">
                <a:tc>
                  <a:txBody>
                    <a:bodyPr/>
                    <a:lstStyle/>
                    <a:p>
                      <a:pPr marL="457200" indent="-457200" algn="ctr">
                        <a:buAutoNum type="arabicPeriod"/>
                      </a:pPr>
                      <a:r>
                        <a:rPr lang="en-US" sz="2200" dirty="0" smtClean="0">
                          <a:solidFill>
                            <a:schemeClr val="tx1"/>
                          </a:solidFill>
                        </a:rPr>
                        <a:t>Mutagenize</a:t>
                      </a:r>
                      <a:r>
                        <a:rPr lang="en-US" sz="2200" baseline="0" dirty="0" smtClean="0">
                          <a:solidFill>
                            <a:schemeClr val="tx1"/>
                          </a:solidFill>
                        </a:rPr>
                        <a:t> to generate variation</a:t>
                      </a:r>
                    </a:p>
                    <a:p>
                      <a:pPr marL="0" indent="0" algn="ctr">
                        <a:buNone/>
                      </a:pPr>
                      <a:r>
                        <a:rPr lang="en-US" sz="2200" baseline="0" dirty="0" smtClean="0">
                          <a:solidFill>
                            <a:schemeClr val="accent6">
                              <a:lumMod val="50000"/>
                            </a:schemeClr>
                          </a:solidFill>
                        </a:rPr>
                        <a:t>(natural mutation rate)</a:t>
                      </a:r>
                      <a:endParaRPr lang="en-US" sz="2200" dirty="0">
                        <a:solidFill>
                          <a:schemeClr val="accent6">
                            <a:lumMod val="50000"/>
                          </a:schemeClr>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521812">
                <a:tc>
                  <a:txBody>
                    <a:bodyPr/>
                    <a:lstStyle/>
                    <a:p>
                      <a:pPr algn="ctr"/>
                      <a:r>
                        <a:rPr lang="en-US" sz="2200" dirty="0" smtClean="0">
                          <a:solidFill>
                            <a:schemeClr val="tx1"/>
                          </a:solidFill>
                        </a:rPr>
                        <a:t>2. Identify animals </a:t>
                      </a:r>
                      <a:r>
                        <a:rPr lang="en-US" sz="2200" dirty="0">
                          <a:solidFill>
                            <a:schemeClr val="tx1"/>
                          </a:solidFill>
                        </a:rPr>
                        <a:t>with </a:t>
                      </a:r>
                      <a:r>
                        <a:rPr lang="en-US" sz="2200" dirty="0" smtClean="0">
                          <a:solidFill>
                            <a:schemeClr val="tx1"/>
                          </a:solidFill>
                        </a:rPr>
                        <a:t>phenotype</a:t>
                      </a:r>
                    </a:p>
                    <a:p>
                      <a:pPr algn="ctr"/>
                      <a:r>
                        <a:rPr lang="en-US" sz="2200" dirty="0" smtClean="0">
                          <a:solidFill>
                            <a:srgbClr val="9D3232"/>
                          </a:solidFill>
                        </a:rPr>
                        <a:t>(patient presents with disease)</a:t>
                      </a:r>
                      <a:endParaRPr lang="en-US" sz="2200" dirty="0">
                        <a:solidFill>
                          <a:srgbClr val="9D323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596439">
                <a:tc>
                  <a:txBody>
                    <a:bodyPr/>
                    <a:lstStyle/>
                    <a:p>
                      <a:pPr algn="ctr"/>
                      <a:r>
                        <a:rPr lang="en-US" sz="2200" dirty="0" smtClean="0">
                          <a:solidFill>
                            <a:schemeClr val="tx1"/>
                          </a:solidFill>
                        </a:rPr>
                        <a:t>3. Mapping</a:t>
                      </a:r>
                      <a:r>
                        <a:rPr lang="en-US" sz="2200" dirty="0">
                          <a:solidFill>
                            <a:schemeClr val="tx1"/>
                          </a:solidFill>
                        </a:rPr>
                        <a:t>/linkage analysis via breeding </a:t>
                      </a:r>
                      <a:r>
                        <a:rPr lang="en-US" sz="2200" dirty="0" smtClean="0">
                          <a:solidFill>
                            <a:schemeClr val="tx1"/>
                          </a:solidFill>
                        </a:rPr>
                        <a:t>schemes</a:t>
                      </a:r>
                    </a:p>
                    <a:p>
                      <a:pPr algn="ctr"/>
                      <a:r>
                        <a:rPr lang="en-US" sz="2200" dirty="0" smtClean="0">
                          <a:solidFill>
                            <a:srgbClr val="9D3232"/>
                          </a:solidFill>
                        </a:rPr>
                        <a:t>(segregation within</a:t>
                      </a:r>
                      <a:r>
                        <a:rPr lang="en-US" sz="2200" baseline="0" dirty="0" smtClean="0">
                          <a:solidFill>
                            <a:srgbClr val="9D3232"/>
                          </a:solidFill>
                        </a:rPr>
                        <a:t> family)</a:t>
                      </a:r>
                      <a:endParaRPr lang="en-US" sz="2200" dirty="0">
                        <a:solidFill>
                          <a:srgbClr val="9D323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862808">
                <a:tc>
                  <a:txBody>
                    <a:bodyPr/>
                    <a:lstStyle/>
                    <a:p>
                      <a:pPr algn="ctr"/>
                      <a:r>
                        <a:rPr lang="en-US" sz="2200" dirty="0" smtClean="0">
                          <a:solidFill>
                            <a:schemeClr val="tx1"/>
                          </a:solidFill>
                        </a:rPr>
                        <a:t>4. Sequence candidate</a:t>
                      </a:r>
                      <a:r>
                        <a:rPr lang="en-US" sz="2200" baseline="0" dirty="0" smtClean="0">
                          <a:solidFill>
                            <a:schemeClr val="tx1"/>
                          </a:solidFill>
                        </a:rPr>
                        <a:t> genes to identify causal variants</a:t>
                      </a:r>
                    </a:p>
                    <a:p>
                      <a:pPr algn="ctr"/>
                      <a:r>
                        <a:rPr lang="en-US" sz="2200" baseline="0" dirty="0" smtClean="0">
                          <a:solidFill>
                            <a:srgbClr val="9D3232"/>
                          </a:solidFill>
                        </a:rPr>
                        <a:t>(sequence disease relevant genes)</a:t>
                      </a:r>
                      <a:endParaRPr lang="en-US" sz="2200" dirty="0">
                        <a:solidFill>
                          <a:srgbClr val="9D3232"/>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4"/>
                  </a:ext>
                </a:extLst>
              </a:tr>
            </a:tbl>
          </a:graphicData>
        </a:graphic>
      </p:graphicFrame>
      <p:pic>
        <p:nvPicPr>
          <p:cNvPr id="8" name="Picture 7"/>
          <p:cNvPicPr>
            <a:picLocks noChangeAspect="1"/>
          </p:cNvPicPr>
          <p:nvPr/>
        </p:nvPicPr>
        <p:blipFill>
          <a:blip r:embed="rId2"/>
          <a:stretch>
            <a:fillRect/>
          </a:stretch>
        </p:blipFill>
        <p:spPr>
          <a:xfrm>
            <a:off x="3497476" y="1761753"/>
            <a:ext cx="1993565" cy="877900"/>
          </a:xfrm>
          <a:prstGeom prst="rect">
            <a:avLst/>
          </a:prstGeom>
          <a:ln w="25400">
            <a:solidFill>
              <a:schemeClr val="tx1">
                <a:alpha val="52000"/>
              </a:schemeClr>
            </a:solidFill>
            <a:prstDash val="solid"/>
          </a:ln>
        </p:spPr>
      </p:pic>
      <p:grpSp>
        <p:nvGrpSpPr>
          <p:cNvPr id="9" name="Group 8"/>
          <p:cNvGrpSpPr/>
          <p:nvPr/>
        </p:nvGrpSpPr>
        <p:grpSpPr>
          <a:xfrm>
            <a:off x="342900" y="6248400"/>
            <a:ext cx="8420100" cy="369332"/>
            <a:chOff x="342900" y="6248400"/>
            <a:chExt cx="8420100" cy="369332"/>
          </a:xfrm>
        </p:grpSpPr>
        <p:sp>
          <p:nvSpPr>
            <p:cNvPr id="10"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1"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415175547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Key differences </a:t>
            </a:r>
            <a:r>
              <a:rPr lang="en-US" dirty="0" smtClean="0"/>
              <a:t>Between research and clinical testing</a:t>
            </a:r>
            <a:endParaRPr lang="en-US" dirty="0"/>
          </a:p>
        </p:txBody>
      </p:sp>
      <p:graphicFrame>
        <p:nvGraphicFramePr>
          <p:cNvPr id="7" name="Table 6"/>
          <p:cNvGraphicFramePr>
            <a:graphicFrameLocks noGrp="1"/>
          </p:cNvGraphicFramePr>
          <p:nvPr>
            <p:extLst>
              <p:ext uri="{D42A27DB-BD31-4B8C-83A1-F6EECF244321}">
                <p14:modId xmlns:p14="http://schemas.microsoft.com/office/powerpoint/2010/main" val="2619781060"/>
              </p:ext>
            </p:extLst>
          </p:nvPr>
        </p:nvGraphicFramePr>
        <p:xfrm>
          <a:off x="263947" y="1607940"/>
          <a:ext cx="8469700" cy="4292405"/>
        </p:xfrm>
        <a:graphic>
          <a:graphicData uri="http://schemas.openxmlformats.org/drawingml/2006/table">
            <a:tbl>
              <a:tblPr firstRow="1" bandRow="1">
                <a:tableStyleId>{69012ECD-51FC-41F1-AA8D-1B2483CD663E}</a:tableStyleId>
              </a:tblPr>
              <a:tblGrid>
                <a:gridCol w="4234850">
                  <a:extLst>
                    <a:ext uri="{9D8B030D-6E8A-4147-A177-3AD203B41FA5}">
                      <a16:colId xmlns:a16="http://schemas.microsoft.com/office/drawing/2014/main" xmlns="" val="20000"/>
                    </a:ext>
                  </a:extLst>
                </a:gridCol>
                <a:gridCol w="4234850">
                  <a:extLst>
                    <a:ext uri="{9D8B030D-6E8A-4147-A177-3AD203B41FA5}">
                      <a16:colId xmlns:a16="http://schemas.microsoft.com/office/drawing/2014/main" xmlns="" val="20001"/>
                    </a:ext>
                  </a:extLst>
                </a:gridCol>
              </a:tblGrid>
              <a:tr h="510234">
                <a:tc>
                  <a:txBody>
                    <a:bodyPr/>
                    <a:lstStyle/>
                    <a:p>
                      <a:pPr algn="ctr"/>
                      <a:r>
                        <a:rPr lang="en-US" sz="2400" dirty="0"/>
                        <a:t>Research</a:t>
                      </a:r>
                    </a:p>
                  </a:txBody>
                  <a:tcPr>
                    <a:lnL w="9525" cap="rnd" cmpd="sng" algn="ctr">
                      <a:noFill/>
                      <a:prstDash val="solid"/>
                    </a:lnL>
                    <a:lnR w="12700" cap="flat" cmpd="sng" algn="ctr">
                      <a:solidFill>
                        <a:schemeClr val="tx1"/>
                      </a:solidFill>
                      <a:prstDash val="solid"/>
                      <a:round/>
                      <a:headEnd type="none" w="med" len="med"/>
                      <a:tailEnd type="none" w="med" len="med"/>
                    </a:lnR>
                    <a:lnT w="9525" cap="rnd" cmpd="sng" algn="ctr">
                      <a:noFill/>
                      <a:prstDash val="soli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smtClean="0"/>
                        <a:t>Clinical</a:t>
                      </a:r>
                      <a:endParaRPr lang="en-US" sz="2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0"/>
                  </a:ext>
                </a:extLst>
              </a:tr>
              <a:tr h="653765">
                <a:tc>
                  <a:txBody>
                    <a:bodyPr/>
                    <a:lstStyle/>
                    <a:p>
                      <a:r>
                        <a:rPr lang="en-US" sz="2000" dirty="0"/>
                        <a:t>General protocol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Strict</a:t>
                      </a:r>
                      <a:r>
                        <a:rPr lang="en-US" sz="2000" baseline="0" dirty="0"/>
                        <a:t> protocols with many QA/QC </a:t>
                      </a:r>
                      <a:r>
                        <a:rPr lang="en-US" sz="2000" baseline="0" dirty="0" smtClean="0"/>
                        <a:t>steps</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378768">
                <a:tc>
                  <a:txBody>
                    <a:bodyPr/>
                    <a:lstStyle/>
                    <a:p>
                      <a:r>
                        <a:rPr lang="en-US" sz="2000" dirty="0"/>
                        <a:t>Sample mix-</a:t>
                      </a:r>
                      <a:r>
                        <a:rPr lang="en-US" sz="2000" dirty="0" smtClean="0"/>
                        <a:t>ups</a:t>
                      </a:r>
                      <a:r>
                        <a:rPr lang="en-US" sz="2000" baseline="0" dirty="0" smtClean="0"/>
                        <a:t> can be resolved</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Sample mix-up is catastrophic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2"/>
                  </a:ext>
                </a:extLst>
              </a:tr>
              <a:tr h="651998">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dirty="0"/>
                        <a:t>More sequencing</a:t>
                      </a:r>
                      <a:r>
                        <a:rPr lang="en-US" sz="2000" baseline="0" dirty="0"/>
                        <a:t> information is </a:t>
                      </a:r>
                      <a:r>
                        <a:rPr lang="en-US" sz="2000" baseline="0" dirty="0" smtClean="0"/>
                        <a:t>better</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000" b="1" dirty="0"/>
                        <a:t>ONLY</a:t>
                      </a:r>
                      <a:r>
                        <a:rPr lang="en-US" sz="2000" baseline="0" dirty="0"/>
                        <a:t> perform </a:t>
                      </a:r>
                      <a:r>
                        <a:rPr lang="en-US" sz="2000" baseline="0" dirty="0" smtClean="0"/>
                        <a:t>ordered clinical test</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3"/>
                  </a:ext>
                </a:extLst>
              </a:tr>
              <a:tr h="629046">
                <a:tc>
                  <a:txBody>
                    <a:bodyPr/>
                    <a:lstStyle/>
                    <a:p>
                      <a:r>
                        <a:rPr lang="en-US" sz="2000" dirty="0" smtClean="0"/>
                        <a:t>Time line may be flexible</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smtClean="0"/>
                        <a:t>Strict turn-around-time</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4"/>
                  </a:ext>
                </a:extLst>
              </a:tr>
              <a:tr h="653765">
                <a:tc>
                  <a:txBody>
                    <a:bodyPr/>
                    <a:lstStyle/>
                    <a:p>
                      <a:r>
                        <a:rPr lang="en-US" sz="2000" dirty="0"/>
                        <a:t>Subjects </a:t>
                      </a:r>
                      <a:r>
                        <a:rPr lang="en-US" sz="2000" dirty="0" smtClean="0"/>
                        <a:t>may</a:t>
                      </a:r>
                      <a:r>
                        <a:rPr lang="en-US" sz="2000" baseline="0" dirty="0" smtClean="0"/>
                        <a:t> </a:t>
                      </a:r>
                      <a:r>
                        <a:rPr lang="en-US" sz="2000" dirty="0" smtClean="0"/>
                        <a:t>be </a:t>
                      </a:r>
                      <a:r>
                        <a:rPr lang="en-US" sz="2000" dirty="0"/>
                        <a:t>non-human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Patients</a:t>
                      </a:r>
                      <a:r>
                        <a:rPr lang="en-US" sz="2000" baseline="0" dirty="0"/>
                        <a:t> are human </a:t>
                      </a:r>
                      <a:r>
                        <a:rPr lang="en-US" sz="2000" baseline="0" dirty="0" smtClean="0"/>
                        <a:t>subjects</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5"/>
                  </a:ext>
                </a:extLst>
              </a:tr>
              <a:tr h="653765">
                <a:tc>
                  <a:txBody>
                    <a:bodyPr/>
                    <a:lstStyle/>
                    <a:p>
                      <a:r>
                        <a:rPr lang="en-US" sz="2000" dirty="0"/>
                        <a:t>Variants </a:t>
                      </a:r>
                      <a:r>
                        <a:rPr lang="en-US" sz="2000" dirty="0" smtClean="0"/>
                        <a:t>published</a:t>
                      </a:r>
                      <a:r>
                        <a:rPr lang="en-US" sz="2000" baseline="0" dirty="0" smtClean="0"/>
                        <a:t> </a:t>
                      </a:r>
                      <a:r>
                        <a:rPr lang="en-US" sz="2000" baseline="0" dirty="0"/>
                        <a:t>in Table 1 </a:t>
                      </a:r>
                      <a:r>
                        <a:rPr lang="en-US" sz="2000" baseline="0" dirty="0" smtClean="0"/>
                        <a:t>of a </a:t>
                      </a:r>
                      <a:r>
                        <a:rPr lang="en-US" sz="2000" baseline="0" dirty="0"/>
                        <a:t>journal article</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sz="2000" dirty="0"/>
                        <a:t>Variants</a:t>
                      </a:r>
                      <a:r>
                        <a:rPr lang="en-US" sz="2000" baseline="0" dirty="0"/>
                        <a:t> are reported </a:t>
                      </a:r>
                      <a:r>
                        <a:rPr lang="en-US" sz="2000" baseline="0" dirty="0" smtClean="0"/>
                        <a:t>&amp; become part of patient’s medical record</a:t>
                      </a:r>
                      <a:endParaRPr lang="en-US" sz="2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6"/>
                  </a:ext>
                </a:extLst>
              </a:tr>
            </a:tbl>
          </a:graphicData>
        </a:graphic>
      </p:graphicFrame>
      <p:grpSp>
        <p:nvGrpSpPr>
          <p:cNvPr id="4" name="Group 3"/>
          <p:cNvGrpSpPr/>
          <p:nvPr/>
        </p:nvGrpSpPr>
        <p:grpSpPr>
          <a:xfrm>
            <a:off x="342900" y="6248400"/>
            <a:ext cx="8420100" cy="369332"/>
            <a:chOff x="342900" y="6248400"/>
            <a:chExt cx="8420100" cy="369332"/>
          </a:xfrm>
        </p:grpSpPr>
        <p:sp>
          <p:nvSpPr>
            <p:cNvPr id="5"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6"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294352952"/>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64381" y="1921007"/>
            <a:ext cx="7490119" cy="4161995"/>
          </a:xfrm>
        </p:spPr>
        <p:txBody>
          <a:bodyPr>
            <a:normAutofit lnSpcReduction="10000"/>
          </a:bodyPr>
          <a:lstStyle/>
          <a:p>
            <a:r>
              <a:rPr lang="en-US" sz="2400" dirty="0"/>
              <a:t>HIPPAA (Health Insurance Portability and Accountability Act)</a:t>
            </a:r>
          </a:p>
          <a:p>
            <a:pPr lvl="1"/>
            <a:r>
              <a:rPr lang="en-US" sz="2200" dirty="0"/>
              <a:t>Can </a:t>
            </a:r>
            <a:r>
              <a:rPr lang="en-US" sz="2200" b="1" dirty="0"/>
              <a:t>only </a:t>
            </a:r>
            <a:r>
              <a:rPr lang="en-US" sz="2200" dirty="0"/>
              <a:t>share patient information with providers directly involved in care</a:t>
            </a:r>
          </a:p>
          <a:p>
            <a:pPr lvl="2"/>
            <a:r>
              <a:rPr lang="en-US" sz="2200" dirty="0"/>
              <a:t>Medical record release</a:t>
            </a:r>
          </a:p>
          <a:p>
            <a:pPr lvl="2"/>
            <a:r>
              <a:rPr lang="en-US" sz="2200" dirty="0" smtClean="0"/>
              <a:t>Internal </a:t>
            </a:r>
            <a:r>
              <a:rPr lang="en-US" sz="2200" dirty="0"/>
              <a:t>Review Board approval</a:t>
            </a:r>
          </a:p>
          <a:p>
            <a:pPr lvl="1"/>
            <a:r>
              <a:rPr lang="en-US" sz="2200" dirty="0"/>
              <a:t>Genetic discrimination</a:t>
            </a:r>
          </a:p>
          <a:p>
            <a:pPr lvl="1"/>
            <a:r>
              <a:rPr lang="en-US" sz="2200" dirty="0"/>
              <a:t>Familial privacy</a:t>
            </a:r>
          </a:p>
          <a:p>
            <a:r>
              <a:rPr lang="en-US" sz="2400" dirty="0"/>
              <a:t>Incidental </a:t>
            </a:r>
            <a:r>
              <a:rPr lang="en-US" sz="2400" dirty="0" smtClean="0"/>
              <a:t>findings</a:t>
            </a:r>
          </a:p>
          <a:p>
            <a:pPr lvl="1"/>
            <a:r>
              <a:rPr lang="en-US" sz="2200" dirty="0" smtClean="0"/>
              <a:t>Patient only authorizes us to analyze specific genes</a:t>
            </a:r>
            <a:endParaRPr lang="en-US" sz="2200" dirty="0"/>
          </a:p>
          <a:p>
            <a:pPr marL="45720" indent="0">
              <a:buNone/>
            </a:pPr>
            <a:endParaRPr lang="en-US" dirty="0"/>
          </a:p>
        </p:txBody>
      </p:sp>
      <p:sp>
        <p:nvSpPr>
          <p:cNvPr id="2" name="Title 1"/>
          <p:cNvSpPr>
            <a:spLocks noGrp="1"/>
          </p:cNvSpPr>
          <p:nvPr>
            <p:ph type="title"/>
          </p:nvPr>
        </p:nvSpPr>
        <p:spPr>
          <a:xfrm>
            <a:off x="719015" y="542723"/>
            <a:ext cx="7494953" cy="709865"/>
          </a:xfrm>
        </p:spPr>
        <p:txBody>
          <a:bodyPr>
            <a:normAutofit fontScale="90000"/>
          </a:bodyPr>
          <a:lstStyle/>
          <a:p>
            <a:r>
              <a:rPr lang="en-US" dirty="0"/>
              <a:t>Additional concerns of a clinical lab</a:t>
            </a:r>
          </a:p>
        </p:txBody>
      </p:sp>
      <p:grpSp>
        <p:nvGrpSpPr>
          <p:cNvPr id="7" name="Group 6"/>
          <p:cNvGrpSpPr/>
          <p:nvPr/>
        </p:nvGrpSpPr>
        <p:grpSpPr>
          <a:xfrm>
            <a:off x="342900" y="6248400"/>
            <a:ext cx="8420100" cy="369332"/>
            <a:chOff x="342900" y="6248400"/>
            <a:chExt cx="8420100" cy="369332"/>
          </a:xfrm>
        </p:grpSpPr>
        <p:sp>
          <p:nvSpPr>
            <p:cNvPr id="8"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9"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0"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3558257039"/>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sz="2200" dirty="0" smtClean="0"/>
              <a:t>Test purpose &amp; accuracy was explained by physician</a:t>
            </a:r>
            <a:endParaRPr lang="en-US" sz="2200" dirty="0"/>
          </a:p>
          <a:p>
            <a:r>
              <a:rPr lang="en-US" sz="2200" dirty="0" smtClean="0"/>
              <a:t>A negative test </a:t>
            </a:r>
            <a:r>
              <a:rPr lang="en-US" sz="2200" dirty="0"/>
              <a:t>result does not </a:t>
            </a:r>
            <a:r>
              <a:rPr lang="en-US" sz="2200" dirty="0" smtClean="0"/>
              <a:t>necessarily rule </a:t>
            </a:r>
            <a:r>
              <a:rPr lang="en-US" sz="2200" dirty="0"/>
              <a:t>out a genetic </a:t>
            </a:r>
            <a:r>
              <a:rPr lang="en-US" sz="2200" dirty="0" smtClean="0"/>
              <a:t>condition </a:t>
            </a:r>
          </a:p>
          <a:p>
            <a:r>
              <a:rPr lang="en-US" sz="2200" dirty="0" smtClean="0"/>
              <a:t>Non</a:t>
            </a:r>
            <a:r>
              <a:rPr lang="en-US" sz="2200" dirty="0"/>
              <a:t>‐paternity may </a:t>
            </a:r>
            <a:r>
              <a:rPr lang="en-US" sz="2200" dirty="0" smtClean="0"/>
              <a:t>be revealed.</a:t>
            </a:r>
            <a:endParaRPr lang="en-US" sz="2200" dirty="0"/>
          </a:p>
          <a:p>
            <a:r>
              <a:rPr lang="en-US" sz="2200" dirty="0" smtClean="0"/>
              <a:t>No </a:t>
            </a:r>
            <a:r>
              <a:rPr lang="en-US" sz="2200" b="1" dirty="0"/>
              <a:t>clinical </a:t>
            </a:r>
            <a:r>
              <a:rPr lang="en-US" sz="2200" dirty="0"/>
              <a:t>tests other than those authorized will be </a:t>
            </a:r>
            <a:r>
              <a:rPr lang="en-US" sz="2200" dirty="0" smtClean="0"/>
              <a:t>performed </a:t>
            </a:r>
          </a:p>
          <a:p>
            <a:r>
              <a:rPr lang="en-US" sz="2400" dirty="0" smtClean="0">
                <a:solidFill>
                  <a:srgbClr val="9D3232"/>
                </a:solidFill>
              </a:rPr>
              <a:t>Any remaining </a:t>
            </a:r>
            <a:r>
              <a:rPr lang="en-US" sz="2400" dirty="0">
                <a:solidFill>
                  <a:srgbClr val="9D3232"/>
                </a:solidFill>
              </a:rPr>
              <a:t>sample may be </a:t>
            </a:r>
            <a:r>
              <a:rPr lang="en-US" sz="2400" dirty="0" smtClean="0">
                <a:solidFill>
                  <a:srgbClr val="9D3232"/>
                </a:solidFill>
              </a:rPr>
              <a:t>used for </a:t>
            </a:r>
            <a:r>
              <a:rPr lang="en-US" sz="2400" dirty="0">
                <a:solidFill>
                  <a:srgbClr val="9D3232"/>
                </a:solidFill>
              </a:rPr>
              <a:t>quality control purposes or research </a:t>
            </a:r>
            <a:r>
              <a:rPr lang="en-US" sz="2400" b="1" dirty="0">
                <a:solidFill>
                  <a:srgbClr val="9D3232"/>
                </a:solidFill>
              </a:rPr>
              <a:t>after </a:t>
            </a:r>
            <a:r>
              <a:rPr lang="en-US" sz="2400" b="1" dirty="0" smtClean="0">
                <a:solidFill>
                  <a:srgbClr val="9D3232"/>
                </a:solidFill>
              </a:rPr>
              <a:t>de-identification</a:t>
            </a:r>
            <a:endParaRPr lang="en-US" sz="2400" dirty="0">
              <a:solidFill>
                <a:srgbClr val="9D3232"/>
              </a:solidFill>
            </a:endParaRPr>
          </a:p>
          <a:p>
            <a:r>
              <a:rPr lang="en-US" sz="2200" dirty="0" smtClean="0"/>
              <a:t>Results </a:t>
            </a:r>
            <a:r>
              <a:rPr lang="en-US" sz="2200" dirty="0"/>
              <a:t>will be released only to parties indicated on the test requisition </a:t>
            </a:r>
            <a:r>
              <a:rPr lang="en-US" sz="2200" dirty="0" smtClean="0"/>
              <a:t>or their agents</a:t>
            </a:r>
            <a:endParaRPr lang="en-US" sz="2200" dirty="0"/>
          </a:p>
        </p:txBody>
      </p:sp>
      <p:sp>
        <p:nvSpPr>
          <p:cNvPr id="2" name="Title 1"/>
          <p:cNvSpPr>
            <a:spLocks noGrp="1"/>
          </p:cNvSpPr>
          <p:nvPr>
            <p:ph type="title"/>
          </p:nvPr>
        </p:nvSpPr>
        <p:spPr/>
        <p:txBody>
          <a:bodyPr/>
          <a:lstStyle/>
          <a:p>
            <a:r>
              <a:rPr lang="en-US" dirty="0" smtClean="0"/>
              <a:t>Informed consent</a:t>
            </a:r>
            <a:endParaRPr lang="en-US" dirty="0"/>
          </a:p>
        </p:txBody>
      </p:sp>
      <p:grpSp>
        <p:nvGrpSpPr>
          <p:cNvPr id="7" name="Group 6"/>
          <p:cNvGrpSpPr/>
          <p:nvPr/>
        </p:nvGrpSpPr>
        <p:grpSpPr>
          <a:xfrm>
            <a:off x="342900" y="6248400"/>
            <a:ext cx="8420100" cy="369332"/>
            <a:chOff x="342900" y="6248400"/>
            <a:chExt cx="8420100" cy="369332"/>
          </a:xfrm>
        </p:grpSpPr>
        <p:sp>
          <p:nvSpPr>
            <p:cNvPr id="8"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9"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0"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146461381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823711" y="1881143"/>
            <a:ext cx="3124446" cy="3810356"/>
          </a:xfrm>
        </p:spPr>
        <p:txBody>
          <a:bodyPr>
            <a:normAutofit/>
          </a:bodyPr>
          <a:lstStyle/>
          <a:p>
            <a:pPr marL="342900" indent="-342900">
              <a:buFont typeface="+mj-lt"/>
              <a:buAutoNum type="arabicPeriod"/>
            </a:pPr>
            <a:r>
              <a:rPr lang="en-US" sz="2800" dirty="0">
                <a:solidFill>
                  <a:schemeClr val="tx1">
                    <a:lumMod val="50000"/>
                  </a:schemeClr>
                </a:solidFill>
              </a:rPr>
              <a:t>What characterizes a clinical </a:t>
            </a:r>
            <a:r>
              <a:rPr lang="en-US" sz="2800" dirty="0"/>
              <a:t>lab?</a:t>
            </a:r>
          </a:p>
          <a:p>
            <a:pPr marL="342900" indent="-342900">
              <a:buFont typeface="+mj-lt"/>
              <a:buAutoNum type="arabicPeriod"/>
            </a:pPr>
            <a:r>
              <a:rPr lang="en-US" sz="2800" dirty="0">
                <a:solidFill>
                  <a:schemeClr val="bg1">
                    <a:lumMod val="95000"/>
                  </a:schemeClr>
                </a:solidFill>
              </a:rPr>
              <a:t>Variant Interpretation</a:t>
            </a:r>
          </a:p>
          <a:p>
            <a:pPr marL="342900" indent="-342900">
              <a:buFont typeface="+mj-lt"/>
              <a:buAutoNum type="arabicPeriod"/>
            </a:pPr>
            <a:r>
              <a:rPr lang="en-US" sz="2800" dirty="0">
                <a:solidFill>
                  <a:srgbClr val="7F7F7F"/>
                </a:solidFill>
              </a:rPr>
              <a:t>CAGI challenge dataset</a:t>
            </a:r>
          </a:p>
          <a:p>
            <a:endParaRPr lang="en-US" dirty="0"/>
          </a:p>
        </p:txBody>
      </p:sp>
      <p:sp>
        <p:nvSpPr>
          <p:cNvPr id="4" name="AutoShape 4" descr="Image result for davinci man"/>
          <p:cNvSpPr>
            <a:spLocks noChangeAspect="1" noChangeArrowheads="1"/>
          </p:cNvSpPr>
          <p:nvPr/>
        </p:nvSpPr>
        <p:spPr bwMode="auto">
          <a:xfrm>
            <a:off x="4889945" y="3256327"/>
            <a:ext cx="202688" cy="2026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ttps://upload.wikimedia.org/wikipedia/commons/f/f1/Portale_Leonardo_da_Vinc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7824" y="2067355"/>
            <a:ext cx="3984088" cy="395875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342900" y="6248400"/>
            <a:ext cx="8420100" cy="369332"/>
            <a:chOff x="342900" y="6248400"/>
            <a:chExt cx="8420100" cy="369332"/>
          </a:xfrm>
        </p:grpSpPr>
        <p:sp>
          <p:nvSpPr>
            <p:cNvPr id="10"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rgbClr val="000000"/>
                  </a:solidFill>
                </a:rPr>
                <a:t>Created for CAGI </a:t>
              </a:r>
              <a:r>
                <a:rPr lang="en-US" altLang="en-US" dirty="0" smtClean="0">
                  <a:solidFill>
                    <a:srgbClr val="000000"/>
                  </a:solidFill>
                </a:rPr>
                <a:t>2016</a:t>
              </a:r>
              <a:endParaRPr lang="en-US" altLang="en-US" dirty="0">
                <a:solidFill>
                  <a:srgbClr val="000000"/>
                </a:solidFill>
              </a:endParaRPr>
            </a:p>
          </p:txBody>
        </p:sp>
        <p:sp>
          <p:nvSpPr>
            <p:cNvPr id="11" name="Text Box 8"/>
            <p:cNvSpPr txBox="1">
              <a:spLocks noChangeArrowheads="1"/>
            </p:cNvSpPr>
            <p:nvPr/>
          </p:nvSpPr>
          <p:spPr bwMode="auto">
            <a:xfrm>
              <a:off x="7270284" y="6248400"/>
              <a:ext cx="14927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solidFill>
                    <a:srgbClr val="000000"/>
                  </a:solidFill>
                </a:rPr>
                <a:t>Beth Buckley</a:t>
              </a:r>
              <a:endParaRPr lang="en-US" altLang="en-US" dirty="0">
                <a:solidFill>
                  <a:srgbClr val="000000"/>
                </a:solidFill>
              </a:endParaRPr>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solidFill>
                    <a:srgbClr val="000000"/>
                  </a:solidFill>
                </a:rPr>
                <a:t>genomeinterpretation.org</a:t>
              </a:r>
              <a:endParaRPr lang="en-US" altLang="en-US" dirty="0">
                <a:solidFill>
                  <a:srgbClr val="000000"/>
                </a:solidFill>
              </a:endParaRPr>
            </a:p>
          </p:txBody>
        </p:sp>
      </p:grpSp>
    </p:spTree>
    <p:extLst>
      <p:ext uri="{BB962C8B-B14F-4D97-AF65-F5344CB8AC3E}">
        <p14:creationId xmlns:p14="http://schemas.microsoft.com/office/powerpoint/2010/main" val="361682464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156944" y="1745920"/>
            <a:ext cx="4947501" cy="4119831"/>
          </a:xfrm>
        </p:spPr>
        <p:txBody>
          <a:bodyPr>
            <a:noAutofit/>
          </a:bodyPr>
          <a:lstStyle/>
          <a:p>
            <a:r>
              <a:rPr lang="en-US" sz="2400" dirty="0"/>
              <a:t>Pathogenic</a:t>
            </a:r>
          </a:p>
          <a:p>
            <a:r>
              <a:rPr lang="en-US" sz="2400" dirty="0"/>
              <a:t>Likely </a:t>
            </a:r>
            <a:r>
              <a:rPr lang="en-US" sz="2400" dirty="0" smtClean="0"/>
              <a:t>Pathogenic</a:t>
            </a:r>
          </a:p>
          <a:p>
            <a:pPr>
              <a:lnSpc>
                <a:spcPct val="150000"/>
              </a:lnSpc>
            </a:pPr>
            <a:endParaRPr lang="en-US" sz="2400" dirty="0" smtClean="0"/>
          </a:p>
          <a:p>
            <a:r>
              <a:rPr lang="en-US" sz="2400" dirty="0" smtClean="0"/>
              <a:t>Variant </a:t>
            </a:r>
            <a:r>
              <a:rPr lang="en-US" sz="2400" dirty="0"/>
              <a:t>of Uncertain Significance (</a:t>
            </a:r>
            <a:r>
              <a:rPr lang="en-US" sz="2400" dirty="0" smtClean="0"/>
              <a:t>VUS)</a:t>
            </a:r>
          </a:p>
          <a:p>
            <a:pPr marL="0" indent="0">
              <a:lnSpc>
                <a:spcPct val="150000"/>
              </a:lnSpc>
              <a:buNone/>
            </a:pPr>
            <a:endParaRPr lang="en-US" sz="2400" dirty="0" smtClean="0"/>
          </a:p>
          <a:p>
            <a:pPr marL="0" indent="0">
              <a:lnSpc>
                <a:spcPct val="150000"/>
              </a:lnSpc>
              <a:buNone/>
            </a:pPr>
            <a:endParaRPr lang="en-US" sz="2400" dirty="0"/>
          </a:p>
          <a:p>
            <a:r>
              <a:rPr lang="en-US" sz="2400" dirty="0"/>
              <a:t>Likely Benign</a:t>
            </a:r>
          </a:p>
          <a:p>
            <a:r>
              <a:rPr lang="en-US" sz="2400" dirty="0"/>
              <a:t>Benign</a:t>
            </a:r>
          </a:p>
        </p:txBody>
      </p:sp>
      <p:sp>
        <p:nvSpPr>
          <p:cNvPr id="2" name="Title 1"/>
          <p:cNvSpPr>
            <a:spLocks noGrp="1"/>
          </p:cNvSpPr>
          <p:nvPr>
            <p:ph type="title"/>
          </p:nvPr>
        </p:nvSpPr>
        <p:spPr>
          <a:xfrm>
            <a:off x="539262" y="405567"/>
            <a:ext cx="8120184" cy="864508"/>
          </a:xfrm>
        </p:spPr>
        <p:txBody>
          <a:bodyPr/>
          <a:lstStyle/>
          <a:p>
            <a:r>
              <a:rPr lang="en-US" dirty="0"/>
              <a:t>ACMG Variant Classification</a:t>
            </a:r>
          </a:p>
        </p:txBody>
      </p:sp>
      <p:sp>
        <p:nvSpPr>
          <p:cNvPr id="7" name="Right Arrow 6"/>
          <p:cNvSpPr/>
          <p:nvPr/>
        </p:nvSpPr>
        <p:spPr>
          <a:xfrm rot="16200000">
            <a:off x="33184" y="3141970"/>
            <a:ext cx="4441143" cy="1273803"/>
          </a:xfrm>
          <a:prstGeom prst="rightArrow">
            <a:avLst/>
          </a:prstGeom>
          <a:gradFill flip="none" rotWithShape="1">
            <a:gsLst>
              <a:gs pos="11000">
                <a:srgbClr val="0000FF"/>
              </a:gs>
              <a:gs pos="28000">
                <a:schemeClr val="tx1">
                  <a:lumMod val="50000"/>
                  <a:lumOff val="50000"/>
                </a:schemeClr>
              </a:gs>
              <a:gs pos="100000">
                <a:srgbClr val="FF0000"/>
              </a:gs>
              <a:gs pos="72000">
                <a:schemeClr val="bg2">
                  <a:lumMod val="50000"/>
                </a:schemeClr>
              </a:gs>
            </a:gsLst>
            <a:lin ang="0" scaled="1"/>
            <a:tileRect/>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1" name="Group 10"/>
          <p:cNvGrpSpPr/>
          <p:nvPr/>
        </p:nvGrpSpPr>
        <p:grpSpPr>
          <a:xfrm>
            <a:off x="342900" y="6248400"/>
            <a:ext cx="8420100" cy="369332"/>
            <a:chOff x="342900" y="6248400"/>
            <a:chExt cx="8420100" cy="369332"/>
          </a:xfrm>
        </p:grpSpPr>
        <p:sp>
          <p:nvSpPr>
            <p:cNvPr id="12"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3"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4"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2680716171"/>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5969" y="526021"/>
            <a:ext cx="7494596" cy="709865"/>
          </a:xfrm>
        </p:spPr>
        <p:txBody>
          <a:bodyPr>
            <a:normAutofit fontScale="90000"/>
          </a:bodyPr>
          <a:lstStyle/>
          <a:p>
            <a:r>
              <a:rPr lang="en-US" dirty="0"/>
              <a:t>F</a:t>
            </a:r>
            <a:r>
              <a:rPr lang="en-US" dirty="0" smtClean="0"/>
              <a:t>actors in clinical </a:t>
            </a:r>
            <a:r>
              <a:rPr lang="en-US" dirty="0" smtClean="0"/>
              <a:t>variant classification</a:t>
            </a:r>
            <a:endParaRPr lang="en-US" dirty="0"/>
          </a:p>
        </p:txBody>
      </p:sp>
      <p:sp>
        <p:nvSpPr>
          <p:cNvPr id="4" name="TextBox 3"/>
          <p:cNvSpPr txBox="1"/>
          <p:nvPr/>
        </p:nvSpPr>
        <p:spPr>
          <a:xfrm>
            <a:off x="852159" y="1686805"/>
            <a:ext cx="2873948" cy="2462212"/>
          </a:xfrm>
          <a:prstGeom prst="rect">
            <a:avLst/>
          </a:prstGeom>
          <a:solidFill>
            <a:schemeClr val="accent2">
              <a:lumMod val="75000"/>
            </a:schemeClr>
          </a:solidFill>
        </p:spPr>
        <p:txBody>
          <a:bodyPr wrap="square" rtlCol="0">
            <a:spAutoFit/>
          </a:bodyPr>
          <a:lstStyle/>
          <a:p>
            <a:pPr algn="ctr"/>
            <a:r>
              <a:rPr lang="en-US" sz="2200" b="1" dirty="0" smtClean="0">
                <a:solidFill>
                  <a:schemeClr val="accent1">
                    <a:lumMod val="50000"/>
                  </a:schemeClr>
                </a:solidFill>
              </a:rPr>
              <a:t>Patient</a:t>
            </a:r>
          </a:p>
          <a:p>
            <a:pPr algn="ctr"/>
            <a:r>
              <a:rPr lang="en-US" sz="2200" dirty="0" smtClean="0">
                <a:solidFill>
                  <a:schemeClr val="accent4">
                    <a:lumMod val="60000"/>
                    <a:lumOff val="40000"/>
                  </a:schemeClr>
                </a:solidFill>
              </a:rPr>
              <a:t>Natural history of disease (age/sex)</a:t>
            </a:r>
            <a:endParaRPr lang="en-US" sz="2200" dirty="0" smtClean="0">
              <a:solidFill>
                <a:schemeClr val="accent4">
                  <a:lumMod val="60000"/>
                  <a:lumOff val="40000"/>
                </a:schemeClr>
              </a:solidFill>
            </a:endParaRPr>
          </a:p>
          <a:p>
            <a:pPr algn="ctr"/>
            <a:r>
              <a:rPr lang="en-US" sz="2200" dirty="0" smtClean="0">
                <a:solidFill>
                  <a:schemeClr val="accent4">
                    <a:lumMod val="60000"/>
                    <a:lumOff val="40000"/>
                  </a:schemeClr>
                </a:solidFill>
              </a:rPr>
              <a:t>Clinical </a:t>
            </a:r>
            <a:r>
              <a:rPr lang="en-US" sz="2200" dirty="0" smtClean="0">
                <a:solidFill>
                  <a:schemeClr val="accent4">
                    <a:lumMod val="60000"/>
                    <a:lumOff val="40000"/>
                  </a:schemeClr>
                </a:solidFill>
              </a:rPr>
              <a:t>features</a:t>
            </a:r>
            <a:endParaRPr lang="en-US" sz="2200" dirty="0" smtClean="0">
              <a:solidFill>
                <a:schemeClr val="accent4">
                  <a:lumMod val="60000"/>
                  <a:lumOff val="40000"/>
                </a:schemeClr>
              </a:solidFill>
            </a:endParaRPr>
          </a:p>
          <a:p>
            <a:pPr algn="ctr"/>
            <a:r>
              <a:rPr lang="en-US" sz="2200" dirty="0" smtClean="0">
                <a:solidFill>
                  <a:schemeClr val="accent4">
                    <a:lumMod val="60000"/>
                    <a:lumOff val="40000"/>
                  </a:schemeClr>
                </a:solidFill>
              </a:rPr>
              <a:t>Reason for test</a:t>
            </a:r>
          </a:p>
          <a:p>
            <a:pPr algn="ctr"/>
            <a:r>
              <a:rPr lang="en-US" sz="2200" dirty="0" smtClean="0">
                <a:solidFill>
                  <a:schemeClr val="accent4">
                    <a:lumMod val="60000"/>
                    <a:lumOff val="40000"/>
                  </a:schemeClr>
                </a:solidFill>
              </a:rPr>
              <a:t>Family </a:t>
            </a:r>
            <a:r>
              <a:rPr lang="en-US" sz="2200" dirty="0" smtClean="0">
                <a:solidFill>
                  <a:schemeClr val="accent4">
                    <a:lumMod val="60000"/>
                    <a:lumOff val="40000"/>
                  </a:schemeClr>
                </a:solidFill>
              </a:rPr>
              <a:t>history</a:t>
            </a:r>
          </a:p>
          <a:p>
            <a:pPr algn="ctr"/>
            <a:r>
              <a:rPr lang="en-US" sz="2200" dirty="0" smtClean="0">
                <a:solidFill>
                  <a:schemeClr val="accent4">
                    <a:lumMod val="60000"/>
                    <a:lumOff val="40000"/>
                  </a:schemeClr>
                </a:solidFill>
              </a:rPr>
              <a:t>Ethnicity</a:t>
            </a:r>
            <a:endParaRPr lang="en-US" sz="2200" dirty="0">
              <a:solidFill>
                <a:schemeClr val="accent4">
                  <a:lumMod val="60000"/>
                  <a:lumOff val="40000"/>
                </a:schemeClr>
              </a:solidFill>
            </a:endParaRPr>
          </a:p>
        </p:txBody>
      </p:sp>
      <p:sp>
        <p:nvSpPr>
          <p:cNvPr id="6" name="TextBox 5"/>
          <p:cNvSpPr txBox="1"/>
          <p:nvPr/>
        </p:nvSpPr>
        <p:spPr>
          <a:xfrm>
            <a:off x="4695229" y="1856082"/>
            <a:ext cx="3475472" cy="2123658"/>
          </a:xfrm>
          <a:prstGeom prst="rect">
            <a:avLst/>
          </a:prstGeom>
          <a:solidFill>
            <a:srgbClr val="76A776"/>
          </a:solidFill>
        </p:spPr>
        <p:txBody>
          <a:bodyPr wrap="square" rtlCol="0">
            <a:spAutoFit/>
          </a:bodyPr>
          <a:lstStyle/>
          <a:p>
            <a:pPr algn="ctr"/>
            <a:r>
              <a:rPr lang="en-US" sz="2200" b="1" dirty="0" smtClean="0">
                <a:solidFill>
                  <a:srgbClr val="375439"/>
                </a:solidFill>
              </a:rPr>
              <a:t>Gene</a:t>
            </a:r>
          </a:p>
          <a:p>
            <a:pPr algn="ctr"/>
            <a:r>
              <a:rPr lang="en-US" sz="2200" dirty="0" smtClean="0">
                <a:solidFill>
                  <a:srgbClr val="D9D8CF"/>
                </a:solidFill>
              </a:rPr>
              <a:t>Mechanism of disease</a:t>
            </a:r>
          </a:p>
          <a:p>
            <a:pPr algn="ctr"/>
            <a:r>
              <a:rPr lang="en-US" sz="2200" dirty="0" smtClean="0">
                <a:solidFill>
                  <a:srgbClr val="D9D8CF"/>
                </a:solidFill>
              </a:rPr>
              <a:t>Type of variant</a:t>
            </a:r>
          </a:p>
          <a:p>
            <a:pPr algn="ctr"/>
            <a:r>
              <a:rPr lang="en-US" sz="2200" dirty="0" smtClean="0">
                <a:solidFill>
                  <a:srgbClr val="D9D8CF"/>
                </a:solidFill>
              </a:rPr>
              <a:t>Location of variant</a:t>
            </a:r>
          </a:p>
          <a:p>
            <a:pPr algn="ctr"/>
            <a:r>
              <a:rPr lang="en-US" sz="2200" dirty="0" smtClean="0">
                <a:solidFill>
                  <a:srgbClr val="D9D8CF"/>
                </a:solidFill>
              </a:rPr>
              <a:t>Inheritance of variant</a:t>
            </a:r>
            <a:endParaRPr lang="en-US" sz="2200" dirty="0" smtClean="0">
              <a:solidFill>
                <a:srgbClr val="D9D8CF"/>
              </a:solidFill>
            </a:endParaRPr>
          </a:p>
          <a:p>
            <a:pPr algn="ctr"/>
            <a:endParaRPr lang="en-US" sz="2200" b="1" dirty="0"/>
          </a:p>
        </p:txBody>
      </p:sp>
      <p:sp>
        <p:nvSpPr>
          <p:cNvPr id="7" name="TextBox 6"/>
          <p:cNvSpPr txBox="1"/>
          <p:nvPr/>
        </p:nvSpPr>
        <p:spPr>
          <a:xfrm>
            <a:off x="873431" y="4365572"/>
            <a:ext cx="2831461" cy="1446550"/>
          </a:xfrm>
          <a:prstGeom prst="rect">
            <a:avLst/>
          </a:prstGeom>
          <a:solidFill>
            <a:srgbClr val="76A776"/>
          </a:solidFill>
        </p:spPr>
        <p:txBody>
          <a:bodyPr wrap="square" rtlCol="0">
            <a:spAutoFit/>
          </a:bodyPr>
          <a:lstStyle/>
          <a:p>
            <a:pPr algn="ctr"/>
            <a:r>
              <a:rPr lang="en-US" sz="2200" b="1" dirty="0" smtClean="0">
                <a:solidFill>
                  <a:schemeClr val="accent1">
                    <a:lumMod val="50000"/>
                  </a:schemeClr>
                </a:solidFill>
              </a:rPr>
              <a:t>Previous reports</a:t>
            </a:r>
          </a:p>
          <a:p>
            <a:pPr algn="ctr"/>
            <a:r>
              <a:rPr lang="en-US" sz="2200" dirty="0">
                <a:solidFill>
                  <a:srgbClr val="D9D8CF"/>
                </a:solidFill>
              </a:rPr>
              <a:t>Frequency</a:t>
            </a:r>
          </a:p>
          <a:p>
            <a:pPr algn="ctr"/>
            <a:r>
              <a:rPr lang="en-US" sz="2200" dirty="0" smtClean="0">
                <a:solidFill>
                  <a:srgbClr val="D9D8CF"/>
                </a:solidFill>
              </a:rPr>
              <a:t>Disease </a:t>
            </a:r>
            <a:r>
              <a:rPr lang="en-US" sz="2200" dirty="0" smtClean="0">
                <a:solidFill>
                  <a:srgbClr val="D9D8CF"/>
                </a:solidFill>
              </a:rPr>
              <a:t>databases</a:t>
            </a:r>
          </a:p>
          <a:p>
            <a:pPr algn="ctr"/>
            <a:r>
              <a:rPr lang="en-US" sz="2200" dirty="0" smtClean="0">
                <a:solidFill>
                  <a:srgbClr val="D9D8CF"/>
                </a:solidFill>
              </a:rPr>
              <a:t>Literature</a:t>
            </a:r>
          </a:p>
        </p:txBody>
      </p:sp>
      <p:sp>
        <p:nvSpPr>
          <p:cNvPr id="8" name="TextBox 7"/>
          <p:cNvSpPr txBox="1"/>
          <p:nvPr/>
        </p:nvSpPr>
        <p:spPr>
          <a:xfrm>
            <a:off x="4711938" y="4365572"/>
            <a:ext cx="3478425" cy="1107996"/>
          </a:xfrm>
          <a:prstGeom prst="rect">
            <a:avLst/>
          </a:prstGeom>
          <a:solidFill>
            <a:srgbClr val="76A776"/>
          </a:solidFill>
        </p:spPr>
        <p:txBody>
          <a:bodyPr wrap="square" rtlCol="0">
            <a:spAutoFit/>
          </a:bodyPr>
          <a:lstStyle/>
          <a:p>
            <a:pPr algn="ctr"/>
            <a:r>
              <a:rPr lang="en-US" sz="2200" b="1" dirty="0" smtClean="0">
                <a:solidFill>
                  <a:srgbClr val="375439"/>
                </a:solidFill>
              </a:rPr>
              <a:t>Prediction programs</a:t>
            </a:r>
            <a:br>
              <a:rPr lang="en-US" sz="2200" b="1" dirty="0" smtClean="0">
                <a:solidFill>
                  <a:srgbClr val="375439"/>
                </a:solidFill>
              </a:rPr>
            </a:br>
            <a:r>
              <a:rPr lang="en-US" sz="2200" dirty="0" smtClean="0">
                <a:solidFill>
                  <a:srgbClr val="D9D8CF"/>
                </a:solidFill>
              </a:rPr>
              <a:t>Splicing </a:t>
            </a:r>
            <a:endParaRPr lang="en-US" sz="2200" dirty="0" smtClean="0">
              <a:solidFill>
                <a:srgbClr val="D9D8CF"/>
              </a:solidFill>
            </a:endParaRPr>
          </a:p>
          <a:p>
            <a:pPr algn="ctr"/>
            <a:r>
              <a:rPr lang="en-US" sz="2200" dirty="0" smtClean="0">
                <a:solidFill>
                  <a:srgbClr val="D9D8CF"/>
                </a:solidFill>
              </a:rPr>
              <a:t>Amino </a:t>
            </a:r>
            <a:r>
              <a:rPr lang="en-US" sz="2200" dirty="0" smtClean="0">
                <a:solidFill>
                  <a:srgbClr val="D9D8CF"/>
                </a:solidFill>
              </a:rPr>
              <a:t>acid </a:t>
            </a:r>
            <a:r>
              <a:rPr lang="en-US" sz="2200" dirty="0" smtClean="0">
                <a:solidFill>
                  <a:srgbClr val="D9D8CF"/>
                </a:solidFill>
              </a:rPr>
              <a:t>substitution</a:t>
            </a:r>
            <a:endParaRPr lang="en-US" sz="2200" b="1" dirty="0"/>
          </a:p>
        </p:txBody>
      </p:sp>
      <p:grpSp>
        <p:nvGrpSpPr>
          <p:cNvPr id="33" name="Group 32"/>
          <p:cNvGrpSpPr/>
          <p:nvPr/>
        </p:nvGrpSpPr>
        <p:grpSpPr>
          <a:xfrm>
            <a:off x="342900" y="6248400"/>
            <a:ext cx="8420100" cy="369332"/>
            <a:chOff x="342900" y="6248400"/>
            <a:chExt cx="8420100" cy="369332"/>
          </a:xfrm>
        </p:grpSpPr>
        <p:sp>
          <p:nvSpPr>
            <p:cNvPr id="34"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rgbClr val="000000"/>
                  </a:solidFill>
                </a:rPr>
                <a:t>Created for CAGI </a:t>
              </a:r>
              <a:r>
                <a:rPr lang="en-US" altLang="en-US" dirty="0" smtClean="0">
                  <a:solidFill>
                    <a:srgbClr val="000000"/>
                  </a:solidFill>
                </a:rPr>
                <a:t>2016</a:t>
              </a:r>
              <a:endParaRPr lang="en-US" altLang="en-US" dirty="0">
                <a:solidFill>
                  <a:srgbClr val="000000"/>
                </a:solidFill>
              </a:endParaRPr>
            </a:p>
          </p:txBody>
        </p:sp>
        <p:sp>
          <p:nvSpPr>
            <p:cNvPr id="35" name="Text Box 8"/>
            <p:cNvSpPr txBox="1">
              <a:spLocks noChangeArrowheads="1"/>
            </p:cNvSpPr>
            <p:nvPr/>
          </p:nvSpPr>
          <p:spPr bwMode="auto">
            <a:xfrm>
              <a:off x="7270284" y="6248400"/>
              <a:ext cx="14927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solidFill>
                    <a:srgbClr val="000000"/>
                  </a:solidFill>
                </a:rPr>
                <a:t>Beth Buckley</a:t>
              </a:r>
              <a:endParaRPr lang="en-US" altLang="en-US" dirty="0">
                <a:solidFill>
                  <a:srgbClr val="000000"/>
                </a:solidFill>
              </a:endParaRPr>
            </a:p>
          </p:txBody>
        </p:sp>
        <p:sp>
          <p:nvSpPr>
            <p:cNvPr id="36"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solidFill>
                    <a:srgbClr val="000000"/>
                  </a:solidFill>
                </a:rPr>
                <a:t>genomeinterpretation.org</a:t>
              </a:r>
              <a:endParaRPr lang="en-US" altLang="en-US" dirty="0">
                <a:solidFill>
                  <a:srgbClr val="000000"/>
                </a:solidFill>
              </a:endParaRPr>
            </a:p>
          </p:txBody>
        </p:sp>
      </p:grpSp>
    </p:spTree>
    <p:extLst>
      <p:ext uri="{BB962C8B-B14F-4D97-AF65-F5344CB8AC3E}">
        <p14:creationId xmlns:p14="http://schemas.microsoft.com/office/powerpoint/2010/main" val="38343119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apihtawikosisan.com/wp-content/uploads/2012/04/skeleton-in-close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3645" y="2148932"/>
            <a:ext cx="2095913" cy="356305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458596" y="1812575"/>
            <a:ext cx="6232207" cy="4550443"/>
          </a:xfrm>
        </p:spPr>
        <p:txBody>
          <a:bodyPr>
            <a:noAutofit/>
          </a:bodyPr>
          <a:lstStyle/>
          <a:p>
            <a:r>
              <a:rPr lang="en-US" sz="2600" dirty="0" smtClean="0"/>
              <a:t>Average healthy individual has:</a:t>
            </a:r>
          </a:p>
          <a:p>
            <a:pPr lvl="1"/>
            <a:r>
              <a:rPr lang="en-US" sz="2200" dirty="0" smtClean="0"/>
              <a:t>100-200 </a:t>
            </a:r>
            <a:r>
              <a:rPr lang="en-US" sz="2200" dirty="0"/>
              <a:t>loss of function </a:t>
            </a:r>
            <a:r>
              <a:rPr lang="en-US" sz="2200" dirty="0" smtClean="0"/>
              <a:t>variants</a:t>
            </a:r>
          </a:p>
          <a:p>
            <a:pPr lvl="1"/>
            <a:r>
              <a:rPr lang="en-US" sz="2200" dirty="0" smtClean="0"/>
              <a:t>10-</a:t>
            </a:r>
            <a:r>
              <a:rPr lang="en-US" sz="2200" dirty="0" smtClean="0"/>
              <a:t>20 </a:t>
            </a:r>
            <a:r>
              <a:rPr lang="en-US" sz="2200" dirty="0"/>
              <a:t>completely inactivated </a:t>
            </a:r>
            <a:r>
              <a:rPr lang="en-US" sz="2200" dirty="0" smtClean="0"/>
              <a:t>genes </a:t>
            </a:r>
            <a:endParaRPr lang="en-US" sz="2200" dirty="0"/>
          </a:p>
          <a:p>
            <a:pPr lvl="1"/>
            <a:r>
              <a:rPr lang="en-US" sz="2200" dirty="0" smtClean="0"/>
              <a:t>1</a:t>
            </a:r>
            <a:r>
              <a:rPr lang="en-US" sz="2200" dirty="0"/>
              <a:t>-2 </a:t>
            </a:r>
            <a:r>
              <a:rPr lang="en-US" sz="2200" i="1" dirty="0"/>
              <a:t>de novo </a:t>
            </a:r>
            <a:r>
              <a:rPr lang="en-US" sz="2200" dirty="0" err="1"/>
              <a:t>exonic</a:t>
            </a:r>
            <a:r>
              <a:rPr lang="en-US" sz="2200" dirty="0"/>
              <a:t> variants </a:t>
            </a:r>
            <a:endParaRPr lang="en-US" sz="2200" dirty="0" smtClean="0"/>
          </a:p>
          <a:p>
            <a:pPr lvl="1"/>
            <a:r>
              <a:rPr lang="en-US" sz="2200" dirty="0" smtClean="0"/>
              <a:t>Several hundred rare variants</a:t>
            </a:r>
            <a:endParaRPr lang="en-US" sz="2200" dirty="0" smtClean="0"/>
          </a:p>
          <a:p>
            <a:r>
              <a:rPr lang="en-US" sz="2600" dirty="0" smtClean="0"/>
              <a:t>Reduced </a:t>
            </a:r>
            <a:r>
              <a:rPr lang="en-US" sz="2600" dirty="0"/>
              <a:t>penetrance and variable expressivity</a:t>
            </a:r>
          </a:p>
          <a:p>
            <a:pPr lvl="1"/>
            <a:r>
              <a:rPr lang="en-US" sz="2200" dirty="0" smtClean="0"/>
              <a:t>Phenotype may be absent or mild in an individual who carries a pathogenic variant</a:t>
            </a:r>
            <a:endParaRPr lang="en-US" sz="2200" dirty="0"/>
          </a:p>
        </p:txBody>
      </p:sp>
      <p:sp>
        <p:nvSpPr>
          <p:cNvPr id="6" name="Title 1"/>
          <p:cNvSpPr txBox="1">
            <a:spLocks/>
          </p:cNvSpPr>
          <p:nvPr/>
        </p:nvSpPr>
        <p:spPr bwMode="gray">
          <a:xfrm>
            <a:off x="849105" y="336591"/>
            <a:ext cx="7466890" cy="1001561"/>
          </a:xfrm>
          <a:prstGeom prst="rect">
            <a:avLst/>
          </a:prstGeom>
        </p:spPr>
        <p:txBody>
          <a:bodyPr vert="horz" lIns="91440" tIns="45720" rIns="91440" bIns="45720" rtlCol="0" anchor="ctr">
            <a:noAutofit/>
          </a:bodyPr>
          <a:lstStyle>
            <a:lvl1pPr algn="l" defTabSz="457200" rtl="0" eaLnBrk="1" latinLnBrk="0" hangingPunct="1">
              <a:spcBef>
                <a:spcPct val="0"/>
              </a:spcBef>
              <a:buNone/>
              <a:defRPr sz="32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dirty="0" smtClean="0"/>
              <a:t>COMPLICATING FACTORS FOR VARIANT CLASSIFICATION</a:t>
            </a:r>
            <a:endParaRPr lang="en-US" dirty="0"/>
          </a:p>
        </p:txBody>
      </p:sp>
      <p:grpSp>
        <p:nvGrpSpPr>
          <p:cNvPr id="9" name="Group 8"/>
          <p:cNvGrpSpPr/>
          <p:nvPr/>
        </p:nvGrpSpPr>
        <p:grpSpPr>
          <a:xfrm>
            <a:off x="342900" y="6248400"/>
            <a:ext cx="8420100" cy="369332"/>
            <a:chOff x="342900" y="6248400"/>
            <a:chExt cx="8420100" cy="369332"/>
          </a:xfrm>
        </p:grpSpPr>
        <p:sp>
          <p:nvSpPr>
            <p:cNvPr id="10"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rgbClr val="000000"/>
                  </a:solidFill>
                </a:rPr>
                <a:t>Created for CAGI </a:t>
              </a:r>
              <a:r>
                <a:rPr lang="en-US" altLang="en-US" dirty="0" smtClean="0">
                  <a:solidFill>
                    <a:srgbClr val="000000"/>
                  </a:solidFill>
                </a:rPr>
                <a:t>2016</a:t>
              </a:r>
              <a:endParaRPr lang="en-US" altLang="en-US" dirty="0">
                <a:solidFill>
                  <a:srgbClr val="000000"/>
                </a:solidFill>
              </a:endParaRPr>
            </a:p>
          </p:txBody>
        </p:sp>
        <p:sp>
          <p:nvSpPr>
            <p:cNvPr id="11" name="Text Box 8"/>
            <p:cNvSpPr txBox="1">
              <a:spLocks noChangeArrowheads="1"/>
            </p:cNvSpPr>
            <p:nvPr/>
          </p:nvSpPr>
          <p:spPr bwMode="auto">
            <a:xfrm>
              <a:off x="7270284" y="6248400"/>
              <a:ext cx="14927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solidFill>
                    <a:srgbClr val="000000"/>
                  </a:solidFill>
                </a:rPr>
                <a:t>Beth Buckley</a:t>
              </a:r>
              <a:endParaRPr lang="en-US" altLang="en-US" dirty="0">
                <a:solidFill>
                  <a:srgbClr val="000000"/>
                </a:solidFill>
              </a:endParaRPr>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solidFill>
                    <a:srgbClr val="000000"/>
                  </a:solidFill>
                </a:rPr>
                <a:t>genomeinterpretation.org</a:t>
              </a:r>
              <a:endParaRPr lang="en-US" altLang="en-US" dirty="0">
                <a:solidFill>
                  <a:srgbClr val="000000"/>
                </a:solidFill>
              </a:endParaRPr>
            </a:p>
          </p:txBody>
        </p:sp>
      </p:grpSp>
    </p:spTree>
    <p:extLst>
      <p:ext uri="{BB962C8B-B14F-4D97-AF65-F5344CB8AC3E}">
        <p14:creationId xmlns:p14="http://schemas.microsoft.com/office/powerpoint/2010/main" val="281093718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half" idx="2"/>
          </p:nvPr>
        </p:nvSpPr>
        <p:spPr>
          <a:xfrm>
            <a:off x="847229" y="1516637"/>
            <a:ext cx="3124446" cy="3810356"/>
          </a:xfrm>
        </p:spPr>
        <p:txBody>
          <a:bodyPr>
            <a:normAutofit/>
          </a:bodyPr>
          <a:lstStyle/>
          <a:p>
            <a:pPr marL="342900" indent="-342900">
              <a:buFont typeface="+mj-lt"/>
              <a:buAutoNum type="arabicPeriod"/>
            </a:pPr>
            <a:r>
              <a:rPr lang="en-US" sz="2800" dirty="0">
                <a:solidFill>
                  <a:schemeClr val="tx1">
                    <a:lumMod val="50000"/>
                  </a:schemeClr>
                </a:solidFill>
              </a:rPr>
              <a:t>What characterizes a clinical lab?</a:t>
            </a:r>
          </a:p>
          <a:p>
            <a:pPr marL="342900" indent="-342900">
              <a:buFont typeface="+mj-lt"/>
              <a:buAutoNum type="arabicPeriod"/>
            </a:pPr>
            <a:r>
              <a:rPr lang="en-US" sz="2800" dirty="0">
                <a:solidFill>
                  <a:schemeClr val="tx1">
                    <a:lumMod val="50000"/>
                  </a:schemeClr>
                </a:solidFill>
              </a:rPr>
              <a:t>Variant Interpretation</a:t>
            </a:r>
          </a:p>
          <a:p>
            <a:pPr marL="342900" indent="-342900">
              <a:buFont typeface="+mj-lt"/>
              <a:buAutoNum type="arabicPeriod"/>
            </a:pPr>
            <a:r>
              <a:rPr lang="en-US" sz="2800" dirty="0">
                <a:solidFill>
                  <a:schemeClr val="bg1"/>
                </a:solidFill>
              </a:rPr>
              <a:t>CAGI challenge dataset</a:t>
            </a:r>
          </a:p>
          <a:p>
            <a:endParaRPr lang="en-US" dirty="0"/>
          </a:p>
        </p:txBody>
      </p:sp>
      <p:sp>
        <p:nvSpPr>
          <p:cNvPr id="4" name="AutoShape 4" descr="Image result for davinci man"/>
          <p:cNvSpPr>
            <a:spLocks noChangeAspect="1" noChangeArrowheads="1"/>
          </p:cNvSpPr>
          <p:nvPr/>
        </p:nvSpPr>
        <p:spPr bwMode="auto">
          <a:xfrm>
            <a:off x="4889945" y="3256327"/>
            <a:ext cx="202688" cy="202689"/>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30" name="Picture 6" descr="https://upload.wikimedia.org/wikipedia/commons/f/f1/Portale_Leonardo_da_Vinc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17824" y="2067355"/>
            <a:ext cx="3984088" cy="3958752"/>
          </a:xfrm>
          <a:prstGeom prst="rect">
            <a:avLst/>
          </a:prstGeom>
          <a:noFill/>
          <a:extLst>
            <a:ext uri="{909E8E84-426E-40dd-AFC4-6F175D3DCCD1}">
              <a14:hiddenFill xmlns:a14="http://schemas.microsoft.com/office/drawing/2010/main">
                <a:solidFill>
                  <a:srgbClr val="FFFFFF"/>
                </a:solidFill>
              </a14:hiddenFill>
            </a:ext>
          </a:extLst>
        </p:spPr>
      </p:pic>
      <p:grpSp>
        <p:nvGrpSpPr>
          <p:cNvPr id="9" name="Group 8"/>
          <p:cNvGrpSpPr/>
          <p:nvPr/>
        </p:nvGrpSpPr>
        <p:grpSpPr>
          <a:xfrm>
            <a:off x="342900" y="6248400"/>
            <a:ext cx="8420100" cy="369332"/>
            <a:chOff x="342900" y="6248400"/>
            <a:chExt cx="8420100" cy="369332"/>
          </a:xfrm>
        </p:grpSpPr>
        <p:sp>
          <p:nvSpPr>
            <p:cNvPr id="10"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solidFill>
                    <a:schemeClr val="bg1"/>
                  </a:solidFill>
                </a:rPr>
                <a:t>Created for CAGI </a:t>
              </a:r>
              <a:r>
                <a:rPr lang="en-US" altLang="en-US" dirty="0" smtClean="0">
                  <a:solidFill>
                    <a:schemeClr val="bg1"/>
                  </a:solidFill>
                </a:rPr>
                <a:t>2016</a:t>
              </a:r>
              <a:endParaRPr lang="en-US" altLang="en-US" dirty="0">
                <a:solidFill>
                  <a:schemeClr val="bg1"/>
                </a:solidFill>
              </a:endParaRPr>
            </a:p>
          </p:txBody>
        </p:sp>
        <p:sp>
          <p:nvSpPr>
            <p:cNvPr id="11" name="Text Box 8"/>
            <p:cNvSpPr txBox="1">
              <a:spLocks noChangeArrowheads="1"/>
            </p:cNvSpPr>
            <p:nvPr/>
          </p:nvSpPr>
          <p:spPr bwMode="auto">
            <a:xfrm>
              <a:off x="7270284" y="6248400"/>
              <a:ext cx="149271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solidFill>
                    <a:schemeClr val="bg1"/>
                  </a:solidFill>
                </a:rPr>
                <a:t>Beth Buckley</a:t>
              </a:r>
              <a:endParaRPr lang="en-US" altLang="en-US" dirty="0">
                <a:solidFill>
                  <a:schemeClr val="bg1"/>
                </a:solidFill>
              </a:endParaRPr>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solidFill>
                    <a:schemeClr val="bg1"/>
                  </a:solidFill>
                </a:rPr>
                <a:t>genomeinterpretation.org</a:t>
              </a:r>
              <a:endParaRPr lang="en-US" altLang="en-US" dirty="0">
                <a:solidFill>
                  <a:schemeClr val="bg1"/>
                </a:solidFill>
              </a:endParaRPr>
            </a:p>
          </p:txBody>
        </p:sp>
      </p:grpSp>
    </p:spTree>
    <p:extLst>
      <p:ext uri="{BB962C8B-B14F-4D97-AF65-F5344CB8AC3E}">
        <p14:creationId xmlns:p14="http://schemas.microsoft.com/office/powerpoint/2010/main" val="2868837493"/>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6297" y="1722532"/>
            <a:ext cx="5404820" cy="4297945"/>
          </a:xfrm>
        </p:spPr>
        <p:txBody>
          <a:bodyPr>
            <a:normAutofit fontScale="85000" lnSpcReduction="20000"/>
          </a:bodyPr>
          <a:lstStyle/>
          <a:p>
            <a:r>
              <a:rPr lang="en-US" sz="2900" dirty="0" smtClean="0"/>
              <a:t>Hybridize DNA </a:t>
            </a:r>
            <a:r>
              <a:rPr lang="en-US" sz="2900" dirty="0"/>
              <a:t>to exon baits to enrich for </a:t>
            </a:r>
            <a:r>
              <a:rPr lang="en-US" sz="2900" dirty="0" err="1"/>
              <a:t>exonic</a:t>
            </a:r>
            <a:r>
              <a:rPr lang="en-US" sz="2900" dirty="0"/>
              <a:t> DNA</a:t>
            </a:r>
          </a:p>
          <a:p>
            <a:pPr lvl="1"/>
            <a:r>
              <a:rPr lang="en-US" sz="2600" dirty="0"/>
              <a:t>Baits designed to pull down 83 different genes</a:t>
            </a:r>
          </a:p>
          <a:p>
            <a:r>
              <a:rPr lang="en-US" sz="2900" dirty="0"/>
              <a:t>Raw data </a:t>
            </a:r>
            <a:r>
              <a:rPr lang="en-US" sz="2900" dirty="0">
                <a:sym typeface="Wingdings" panose="05000000000000000000" pitchFamily="2" charset="2"/>
              </a:rPr>
              <a:t> </a:t>
            </a:r>
            <a:r>
              <a:rPr lang="en-US" sz="2900" dirty="0"/>
              <a:t>FASTQ</a:t>
            </a:r>
          </a:p>
          <a:p>
            <a:r>
              <a:rPr lang="en-US" sz="2900" dirty="0"/>
              <a:t>FASTQ </a:t>
            </a:r>
            <a:r>
              <a:rPr lang="en-US" sz="2900" dirty="0">
                <a:sym typeface="Wingdings" panose="05000000000000000000" pitchFamily="2" charset="2"/>
              </a:rPr>
              <a:t></a:t>
            </a:r>
            <a:r>
              <a:rPr lang="en-US" sz="2900" dirty="0"/>
              <a:t> BAM</a:t>
            </a:r>
          </a:p>
          <a:p>
            <a:r>
              <a:rPr lang="en-US" sz="2900" dirty="0"/>
              <a:t>BAM </a:t>
            </a:r>
            <a:r>
              <a:rPr lang="en-US" sz="2900" dirty="0">
                <a:sym typeface="Wingdings" panose="05000000000000000000" pitchFamily="2" charset="2"/>
              </a:rPr>
              <a:t> VCF</a:t>
            </a:r>
          </a:p>
          <a:p>
            <a:pPr lvl="1"/>
            <a:r>
              <a:rPr lang="en-US" sz="2600" dirty="0">
                <a:sym typeface="Wingdings" panose="05000000000000000000" pitchFamily="2" charset="2"/>
              </a:rPr>
              <a:t>Variant calling (GATK)</a:t>
            </a:r>
          </a:p>
          <a:p>
            <a:pPr lvl="1"/>
            <a:r>
              <a:rPr lang="en-US" sz="2600" dirty="0" smtClean="0">
                <a:solidFill>
                  <a:srgbClr val="9D3232"/>
                </a:solidFill>
                <a:sym typeface="Wingdings" panose="05000000000000000000" pitchFamily="2" charset="2"/>
              </a:rPr>
              <a:t>Phenotype specific bed files generated</a:t>
            </a:r>
            <a:endParaRPr lang="en-US" sz="2600" dirty="0">
              <a:solidFill>
                <a:srgbClr val="9D3232"/>
              </a:solidFill>
              <a:sym typeface="Wingdings" panose="05000000000000000000" pitchFamily="2" charset="2"/>
            </a:endParaRPr>
          </a:p>
          <a:p>
            <a:r>
              <a:rPr lang="en-US" sz="2900" dirty="0">
                <a:sym typeface="Wingdings" panose="05000000000000000000" pitchFamily="2" charset="2"/>
              </a:rPr>
              <a:t>VCF  Annotated variants</a:t>
            </a:r>
          </a:p>
          <a:p>
            <a:pPr lvl="1"/>
            <a:r>
              <a:rPr lang="en-US" sz="2600" dirty="0" err="1" smtClean="0">
                <a:sym typeface="Wingdings" panose="05000000000000000000" pitchFamily="2" charset="2"/>
              </a:rPr>
              <a:t>Annovar</a:t>
            </a:r>
            <a:r>
              <a:rPr lang="en-US" sz="2600" dirty="0" smtClean="0">
                <a:sym typeface="Wingdings" panose="05000000000000000000" pitchFamily="2" charset="2"/>
              </a:rPr>
              <a:t>  QC cutoffs</a:t>
            </a:r>
            <a:endParaRPr lang="en-US" sz="2600" dirty="0"/>
          </a:p>
          <a:p>
            <a:pPr lvl="1"/>
            <a:endParaRPr lang="en-US" dirty="0"/>
          </a:p>
        </p:txBody>
      </p:sp>
      <p:sp>
        <p:nvSpPr>
          <p:cNvPr id="2" name="Title 1"/>
          <p:cNvSpPr>
            <a:spLocks noGrp="1"/>
          </p:cNvSpPr>
          <p:nvPr>
            <p:ph type="title"/>
          </p:nvPr>
        </p:nvSpPr>
        <p:spPr/>
        <p:txBody>
          <a:bodyPr/>
          <a:lstStyle/>
          <a:p>
            <a:r>
              <a:rPr lang="en-US" dirty="0"/>
              <a:t>NGS-capture workflow</a:t>
            </a:r>
          </a:p>
        </p:txBody>
      </p:sp>
      <p:pic>
        <p:nvPicPr>
          <p:cNvPr id="4" name="Picture 3"/>
          <p:cNvPicPr>
            <a:picLocks noChangeAspect="1"/>
          </p:cNvPicPr>
          <p:nvPr/>
        </p:nvPicPr>
        <p:blipFill>
          <a:blip r:embed="rId2"/>
          <a:stretch>
            <a:fillRect/>
          </a:stretch>
        </p:blipFill>
        <p:spPr>
          <a:xfrm>
            <a:off x="6532280" y="1915676"/>
            <a:ext cx="2047875" cy="2247900"/>
          </a:xfrm>
          <a:prstGeom prst="rect">
            <a:avLst/>
          </a:prstGeom>
          <a:ln w="19050" cmpd="sng">
            <a:solidFill>
              <a:schemeClr val="tx1"/>
            </a:solidFill>
          </a:ln>
        </p:spPr>
      </p:pic>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58850" y="4425056"/>
            <a:ext cx="2753073" cy="185971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nvGrpSpPr>
          <p:cNvPr id="9" name="Group 8"/>
          <p:cNvGrpSpPr/>
          <p:nvPr/>
        </p:nvGrpSpPr>
        <p:grpSpPr>
          <a:xfrm>
            <a:off x="342900" y="6248400"/>
            <a:ext cx="8420100" cy="369332"/>
            <a:chOff x="342900" y="6248400"/>
            <a:chExt cx="8420100" cy="369332"/>
          </a:xfrm>
        </p:grpSpPr>
        <p:sp>
          <p:nvSpPr>
            <p:cNvPr id="10"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1"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2"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3390942413"/>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7"/>
          <p:cNvSpPr/>
          <p:nvPr/>
        </p:nvSpPr>
        <p:spPr>
          <a:xfrm>
            <a:off x="945020" y="2582944"/>
            <a:ext cx="3091992" cy="2875175"/>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64382" y="490445"/>
            <a:ext cx="7525474" cy="709865"/>
          </a:xfrm>
        </p:spPr>
        <p:txBody>
          <a:bodyPr>
            <a:normAutofit fontScale="90000"/>
          </a:bodyPr>
          <a:lstStyle/>
          <a:p>
            <a:r>
              <a:rPr lang="en-US" dirty="0" smtClean="0"/>
              <a:t>Only a subset of captured genes is analyzed in each patient</a:t>
            </a:r>
            <a:endParaRPr lang="en-US" dirty="0"/>
          </a:p>
        </p:txBody>
      </p:sp>
      <p:sp>
        <p:nvSpPr>
          <p:cNvPr id="5" name="TextBox 4"/>
          <p:cNvSpPr txBox="1"/>
          <p:nvPr/>
        </p:nvSpPr>
        <p:spPr>
          <a:xfrm>
            <a:off x="917193" y="5504285"/>
            <a:ext cx="3398316" cy="461665"/>
          </a:xfrm>
          <a:prstGeom prst="rect">
            <a:avLst/>
          </a:prstGeom>
          <a:noFill/>
        </p:spPr>
        <p:txBody>
          <a:bodyPr wrap="square" rtlCol="0">
            <a:spAutoFit/>
          </a:bodyPr>
          <a:lstStyle/>
          <a:p>
            <a:r>
              <a:rPr lang="en-US" sz="2400" dirty="0"/>
              <a:t>83 genes captured</a:t>
            </a:r>
          </a:p>
        </p:txBody>
      </p:sp>
      <p:sp>
        <p:nvSpPr>
          <p:cNvPr id="7" name="TextBox 6"/>
          <p:cNvSpPr txBox="1"/>
          <p:nvPr/>
        </p:nvSpPr>
        <p:spPr>
          <a:xfrm>
            <a:off x="4037011" y="2763415"/>
            <a:ext cx="4652801" cy="830997"/>
          </a:xfrm>
          <a:prstGeom prst="rect">
            <a:avLst/>
          </a:prstGeom>
          <a:noFill/>
        </p:spPr>
        <p:txBody>
          <a:bodyPr wrap="square" rtlCol="0">
            <a:spAutoFit/>
          </a:bodyPr>
          <a:lstStyle/>
          <a:p>
            <a:r>
              <a:rPr lang="en-US" sz="2400" dirty="0"/>
              <a:t>3 genes analyzed for </a:t>
            </a:r>
            <a:r>
              <a:rPr lang="en-US" sz="2400" dirty="0" smtClean="0"/>
              <a:t>Neonatal Respiratory Distress phenotype</a:t>
            </a:r>
            <a:endParaRPr lang="en-US" sz="2400" dirty="0"/>
          </a:p>
        </p:txBody>
      </p:sp>
      <p:sp>
        <p:nvSpPr>
          <p:cNvPr id="9" name="Oval 8"/>
          <p:cNvSpPr/>
          <p:nvPr/>
        </p:nvSpPr>
        <p:spPr>
          <a:xfrm>
            <a:off x="2754429" y="2913996"/>
            <a:ext cx="782425" cy="622169"/>
          </a:xfrm>
          <a:prstGeom prst="ellipse">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p:nvPr/>
        </p:nvCxnSpPr>
        <p:spPr>
          <a:xfrm>
            <a:off x="3327662" y="3225080"/>
            <a:ext cx="789988"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4048304" y="4209223"/>
            <a:ext cx="4652801" cy="1200328"/>
          </a:xfrm>
          <a:prstGeom prst="rect">
            <a:avLst/>
          </a:prstGeom>
          <a:noFill/>
        </p:spPr>
        <p:txBody>
          <a:bodyPr wrap="square" rtlCol="0">
            <a:spAutoFit/>
          </a:bodyPr>
          <a:lstStyle/>
          <a:p>
            <a:r>
              <a:rPr lang="en-US" sz="2400" dirty="0" smtClean="0"/>
              <a:t>80 genes </a:t>
            </a:r>
            <a:r>
              <a:rPr lang="en-US" sz="2400" b="1" dirty="0" smtClean="0"/>
              <a:t>not</a:t>
            </a:r>
            <a:r>
              <a:rPr lang="en-US" sz="2400" dirty="0" smtClean="0"/>
              <a:t> analyzed because they are not relevant to </a:t>
            </a:r>
            <a:r>
              <a:rPr lang="en-US" sz="2400" dirty="0" smtClean="0"/>
              <a:t>the phenotype</a:t>
            </a:r>
            <a:endParaRPr lang="en-US" sz="2400" dirty="0"/>
          </a:p>
        </p:txBody>
      </p:sp>
      <p:grpSp>
        <p:nvGrpSpPr>
          <p:cNvPr id="15" name="Group 14"/>
          <p:cNvGrpSpPr/>
          <p:nvPr/>
        </p:nvGrpSpPr>
        <p:grpSpPr>
          <a:xfrm>
            <a:off x="342900" y="6248400"/>
            <a:ext cx="8420100" cy="369332"/>
            <a:chOff x="342900" y="6248400"/>
            <a:chExt cx="8420100" cy="369332"/>
          </a:xfrm>
        </p:grpSpPr>
        <p:sp>
          <p:nvSpPr>
            <p:cNvPr id="16"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7"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8"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2584243716"/>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2014" y="2002102"/>
            <a:ext cx="7672485" cy="4348275"/>
          </a:xfrm>
        </p:spPr>
        <p:txBody>
          <a:bodyPr>
            <a:normAutofit/>
          </a:bodyPr>
          <a:lstStyle/>
          <a:p>
            <a:r>
              <a:rPr lang="en-US" sz="2400" dirty="0"/>
              <a:t>We provided challengers with </a:t>
            </a:r>
            <a:r>
              <a:rPr lang="en-US" sz="2400" dirty="0" smtClean="0"/>
              <a:t>VCF</a:t>
            </a:r>
            <a:r>
              <a:rPr lang="en-US" sz="2400" dirty="0" smtClean="0"/>
              <a:t> </a:t>
            </a:r>
            <a:r>
              <a:rPr lang="en-US" sz="2400" dirty="0"/>
              <a:t>data for all 83 genes in 106 patients</a:t>
            </a:r>
          </a:p>
          <a:p>
            <a:r>
              <a:rPr lang="en-US" sz="2400" dirty="0" smtClean="0"/>
              <a:t>Participants were asked to match each patient to one of 14 disease phenotypes</a:t>
            </a:r>
          </a:p>
          <a:p>
            <a:r>
              <a:rPr lang="en-US" sz="2400" dirty="0" smtClean="0"/>
              <a:t>Participants were asked to identify ‘causal’ variant(s)</a:t>
            </a:r>
          </a:p>
          <a:p>
            <a:pPr lvl="1"/>
            <a:r>
              <a:rPr lang="en-US" sz="2200" dirty="0" smtClean="0"/>
              <a:t>We provided a list of Pathogenic, Likely Pathogenic, or VUS variants identified in patients</a:t>
            </a:r>
          </a:p>
          <a:p>
            <a:pPr marL="45720" indent="0">
              <a:buNone/>
            </a:pPr>
            <a:endParaRPr lang="en-US" sz="2000" dirty="0"/>
          </a:p>
        </p:txBody>
      </p:sp>
      <p:sp>
        <p:nvSpPr>
          <p:cNvPr id="2" name="Title 1"/>
          <p:cNvSpPr>
            <a:spLocks noGrp="1"/>
          </p:cNvSpPr>
          <p:nvPr>
            <p:ph type="title"/>
          </p:nvPr>
        </p:nvSpPr>
        <p:spPr/>
        <p:txBody>
          <a:bodyPr/>
          <a:lstStyle/>
          <a:p>
            <a:r>
              <a:rPr lang="en-US" dirty="0"/>
              <a:t>CAGI data set</a:t>
            </a:r>
          </a:p>
        </p:txBody>
      </p:sp>
      <p:grpSp>
        <p:nvGrpSpPr>
          <p:cNvPr id="14" name="Group 13"/>
          <p:cNvGrpSpPr/>
          <p:nvPr/>
        </p:nvGrpSpPr>
        <p:grpSpPr>
          <a:xfrm>
            <a:off x="342900" y="6248400"/>
            <a:ext cx="8420100" cy="369332"/>
            <a:chOff x="342900" y="6248400"/>
            <a:chExt cx="8420100" cy="369332"/>
          </a:xfrm>
        </p:grpSpPr>
        <p:sp>
          <p:nvSpPr>
            <p:cNvPr id="15"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6"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116836590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CAGI data set</a:t>
            </a:r>
          </a:p>
        </p:txBody>
      </p:sp>
      <p:graphicFrame>
        <p:nvGraphicFramePr>
          <p:cNvPr id="8" name="Chart 7"/>
          <p:cNvGraphicFramePr>
            <a:graphicFrameLocks/>
          </p:cNvGraphicFramePr>
          <p:nvPr>
            <p:extLst>
              <p:ext uri="{D42A27DB-BD31-4B8C-83A1-F6EECF244321}">
                <p14:modId xmlns:p14="http://schemas.microsoft.com/office/powerpoint/2010/main" val="2726928362"/>
              </p:ext>
            </p:extLst>
          </p:nvPr>
        </p:nvGraphicFramePr>
        <p:xfrm>
          <a:off x="190701" y="2556866"/>
          <a:ext cx="4638200" cy="3004879"/>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p:cNvGraphicFramePr>
            <a:graphicFrameLocks/>
          </p:cNvGraphicFramePr>
          <p:nvPr>
            <p:extLst>
              <p:ext uri="{D42A27DB-BD31-4B8C-83A1-F6EECF244321}">
                <p14:modId xmlns:p14="http://schemas.microsoft.com/office/powerpoint/2010/main" val="3635124752"/>
              </p:ext>
            </p:extLst>
          </p:nvPr>
        </p:nvGraphicFramePr>
        <p:xfrm>
          <a:off x="4127123" y="2657136"/>
          <a:ext cx="4790991" cy="2851925"/>
        </p:xfrm>
        <a:graphic>
          <a:graphicData uri="http://schemas.openxmlformats.org/drawingml/2006/chart">
            <c:chart xmlns:c="http://schemas.openxmlformats.org/drawingml/2006/chart" xmlns:r="http://schemas.openxmlformats.org/officeDocument/2006/relationships" r:id="rId3"/>
          </a:graphicData>
        </a:graphic>
      </p:graphicFrame>
      <p:grpSp>
        <p:nvGrpSpPr>
          <p:cNvPr id="12" name="Group 11"/>
          <p:cNvGrpSpPr/>
          <p:nvPr/>
        </p:nvGrpSpPr>
        <p:grpSpPr>
          <a:xfrm>
            <a:off x="342900" y="6248400"/>
            <a:ext cx="8420100" cy="369332"/>
            <a:chOff x="342900" y="6248400"/>
            <a:chExt cx="8420100" cy="369332"/>
          </a:xfrm>
        </p:grpSpPr>
        <p:sp>
          <p:nvSpPr>
            <p:cNvPr id="13"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4"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5"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1172821778"/>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Genetics based approach</a:t>
            </a:r>
          </a:p>
        </p:txBody>
      </p:sp>
      <p:sp>
        <p:nvSpPr>
          <p:cNvPr id="29" name="TextBox 28"/>
          <p:cNvSpPr txBox="1"/>
          <p:nvPr/>
        </p:nvSpPr>
        <p:spPr>
          <a:xfrm>
            <a:off x="325386" y="1955709"/>
            <a:ext cx="3884901" cy="523220"/>
          </a:xfrm>
          <a:prstGeom prst="rect">
            <a:avLst/>
          </a:prstGeom>
          <a:noFill/>
        </p:spPr>
        <p:txBody>
          <a:bodyPr wrap="square" rtlCol="0">
            <a:spAutoFit/>
          </a:bodyPr>
          <a:lstStyle/>
          <a:p>
            <a:r>
              <a:rPr lang="en-US" sz="2800" u="sng" dirty="0"/>
              <a:t>DNA Diagnostics Lab</a:t>
            </a:r>
          </a:p>
        </p:txBody>
      </p:sp>
      <p:grpSp>
        <p:nvGrpSpPr>
          <p:cNvPr id="17" name="Group 16"/>
          <p:cNvGrpSpPr/>
          <p:nvPr/>
        </p:nvGrpSpPr>
        <p:grpSpPr>
          <a:xfrm>
            <a:off x="501270" y="2933497"/>
            <a:ext cx="3141292" cy="3131335"/>
            <a:chOff x="176467" y="2997578"/>
            <a:chExt cx="3141292" cy="3131335"/>
          </a:xfrm>
        </p:grpSpPr>
        <p:sp>
          <p:nvSpPr>
            <p:cNvPr id="21" name="TextBox 20"/>
            <p:cNvSpPr txBox="1"/>
            <p:nvPr/>
          </p:nvSpPr>
          <p:spPr>
            <a:xfrm>
              <a:off x="300282" y="2997578"/>
              <a:ext cx="2884487" cy="400110"/>
            </a:xfrm>
            <a:prstGeom prst="rect">
              <a:avLst/>
            </a:prstGeom>
            <a:noFill/>
          </p:spPr>
          <p:txBody>
            <a:bodyPr wrap="square" rtlCol="0">
              <a:spAutoFit/>
            </a:bodyPr>
            <a:lstStyle/>
            <a:p>
              <a:pPr algn="ctr"/>
              <a:r>
                <a:rPr lang="en-US" sz="2000" dirty="0" smtClean="0"/>
                <a:t>Clinical presentation</a:t>
              </a:r>
              <a:endParaRPr lang="en-US" sz="2000" dirty="0"/>
            </a:p>
          </p:txBody>
        </p:sp>
        <p:sp>
          <p:nvSpPr>
            <p:cNvPr id="22" name="TextBox 21"/>
            <p:cNvSpPr txBox="1"/>
            <p:nvPr/>
          </p:nvSpPr>
          <p:spPr>
            <a:xfrm>
              <a:off x="550034" y="3702802"/>
              <a:ext cx="2384983" cy="707886"/>
            </a:xfrm>
            <a:prstGeom prst="rect">
              <a:avLst/>
            </a:prstGeom>
            <a:noFill/>
          </p:spPr>
          <p:txBody>
            <a:bodyPr wrap="square" rtlCol="0">
              <a:spAutoFit/>
            </a:bodyPr>
            <a:lstStyle/>
            <a:p>
              <a:pPr algn="ctr"/>
              <a:r>
                <a:rPr lang="en-US" sz="2000" dirty="0" smtClean="0"/>
                <a:t>Sequence subset of genes</a:t>
              </a:r>
              <a:endParaRPr lang="en-US" sz="2000" dirty="0"/>
            </a:p>
          </p:txBody>
        </p:sp>
        <p:sp>
          <p:nvSpPr>
            <p:cNvPr id="23" name="TextBox 22"/>
            <p:cNvSpPr txBox="1"/>
            <p:nvPr/>
          </p:nvSpPr>
          <p:spPr>
            <a:xfrm>
              <a:off x="550034" y="4608570"/>
              <a:ext cx="2384983" cy="400110"/>
            </a:xfrm>
            <a:prstGeom prst="rect">
              <a:avLst/>
            </a:prstGeom>
            <a:noFill/>
          </p:spPr>
          <p:txBody>
            <a:bodyPr wrap="square" rtlCol="0">
              <a:spAutoFit/>
            </a:bodyPr>
            <a:lstStyle/>
            <a:p>
              <a:pPr algn="ctr"/>
              <a:r>
                <a:rPr lang="en-US" sz="2000" dirty="0" smtClean="0"/>
                <a:t>Analyze variants</a:t>
              </a:r>
              <a:endParaRPr lang="en-US" sz="2000" dirty="0"/>
            </a:p>
          </p:txBody>
        </p:sp>
        <p:sp>
          <p:nvSpPr>
            <p:cNvPr id="26" name="TextBox 25"/>
            <p:cNvSpPr txBox="1"/>
            <p:nvPr/>
          </p:nvSpPr>
          <p:spPr>
            <a:xfrm>
              <a:off x="176467" y="5113250"/>
              <a:ext cx="3141292" cy="1015663"/>
            </a:xfrm>
            <a:prstGeom prst="rect">
              <a:avLst/>
            </a:prstGeom>
            <a:noFill/>
          </p:spPr>
          <p:txBody>
            <a:bodyPr wrap="square" rtlCol="0">
              <a:spAutoFit/>
            </a:bodyPr>
            <a:lstStyle/>
            <a:p>
              <a:pPr algn="ctr"/>
              <a:r>
                <a:rPr lang="en-US" sz="2000" dirty="0" smtClean="0"/>
                <a:t>Does anything explain the phenotype seen in the patient?</a:t>
              </a:r>
              <a:endParaRPr lang="en-US" sz="2000" dirty="0"/>
            </a:p>
          </p:txBody>
        </p:sp>
      </p:grpSp>
      <p:cxnSp>
        <p:nvCxnSpPr>
          <p:cNvPr id="6" name="Curved Connector 5"/>
          <p:cNvCxnSpPr>
            <a:stCxn id="26" idx="3"/>
            <a:endCxn id="21" idx="3"/>
          </p:cNvCxnSpPr>
          <p:nvPr/>
        </p:nvCxnSpPr>
        <p:spPr>
          <a:xfrm flipH="1" flipV="1">
            <a:off x="3509572" y="3133552"/>
            <a:ext cx="132990" cy="2423449"/>
          </a:xfrm>
          <a:prstGeom prst="curvedConnector3">
            <a:avLst>
              <a:gd name="adj1" fmla="val -171893"/>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grpSp>
        <p:nvGrpSpPr>
          <p:cNvPr id="48" name="Group 47"/>
          <p:cNvGrpSpPr/>
          <p:nvPr/>
        </p:nvGrpSpPr>
        <p:grpSpPr>
          <a:xfrm>
            <a:off x="342900" y="6248400"/>
            <a:ext cx="8420100" cy="369332"/>
            <a:chOff x="342900" y="6248400"/>
            <a:chExt cx="8420100" cy="369332"/>
          </a:xfrm>
        </p:grpSpPr>
        <p:sp>
          <p:nvSpPr>
            <p:cNvPr id="49"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50"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51"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1349710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Genomics </a:t>
            </a:r>
            <a:r>
              <a:rPr lang="en-US" dirty="0"/>
              <a:t>based approach</a:t>
            </a:r>
          </a:p>
        </p:txBody>
      </p:sp>
      <p:grpSp>
        <p:nvGrpSpPr>
          <p:cNvPr id="18" name="Group 17"/>
          <p:cNvGrpSpPr/>
          <p:nvPr/>
        </p:nvGrpSpPr>
        <p:grpSpPr>
          <a:xfrm>
            <a:off x="4822909" y="2933497"/>
            <a:ext cx="2779686" cy="2760817"/>
            <a:chOff x="5090424" y="2833225"/>
            <a:chExt cx="2779686" cy="2760817"/>
          </a:xfrm>
        </p:grpSpPr>
        <p:sp>
          <p:nvSpPr>
            <p:cNvPr id="27" name="TextBox 26"/>
            <p:cNvSpPr txBox="1"/>
            <p:nvPr/>
          </p:nvSpPr>
          <p:spPr>
            <a:xfrm>
              <a:off x="5090424" y="2833225"/>
              <a:ext cx="2746097" cy="400110"/>
            </a:xfrm>
            <a:prstGeom prst="rect">
              <a:avLst/>
            </a:prstGeom>
            <a:noFill/>
          </p:spPr>
          <p:txBody>
            <a:bodyPr wrap="square" rtlCol="0">
              <a:spAutoFit/>
            </a:bodyPr>
            <a:lstStyle/>
            <a:p>
              <a:pPr algn="ctr"/>
              <a:r>
                <a:rPr lang="en-US" sz="2000" dirty="0" smtClean="0"/>
                <a:t>Expanded data set</a:t>
              </a:r>
              <a:endParaRPr lang="en-US" sz="2000" dirty="0"/>
            </a:p>
          </p:txBody>
        </p:sp>
        <p:sp>
          <p:nvSpPr>
            <p:cNvPr id="31" name="TextBox 30"/>
            <p:cNvSpPr txBox="1"/>
            <p:nvPr/>
          </p:nvSpPr>
          <p:spPr>
            <a:xfrm>
              <a:off x="5270981" y="5193932"/>
              <a:ext cx="2599129" cy="400110"/>
            </a:xfrm>
            <a:prstGeom prst="rect">
              <a:avLst/>
            </a:prstGeom>
            <a:noFill/>
          </p:spPr>
          <p:txBody>
            <a:bodyPr wrap="square" rtlCol="0">
              <a:spAutoFit/>
            </a:bodyPr>
            <a:lstStyle/>
            <a:p>
              <a:pPr algn="ctr"/>
              <a:r>
                <a:rPr lang="en-US" sz="2000" dirty="0" smtClean="0"/>
                <a:t>Match the phenotype</a:t>
              </a:r>
              <a:endParaRPr lang="en-US" sz="2000" dirty="0"/>
            </a:p>
          </p:txBody>
        </p:sp>
      </p:grpSp>
      <p:sp>
        <p:nvSpPr>
          <p:cNvPr id="32" name="TextBox 31"/>
          <p:cNvSpPr txBox="1"/>
          <p:nvPr/>
        </p:nvSpPr>
        <p:spPr>
          <a:xfrm>
            <a:off x="4690672" y="2189671"/>
            <a:ext cx="3078611" cy="523220"/>
          </a:xfrm>
          <a:prstGeom prst="rect">
            <a:avLst/>
          </a:prstGeom>
          <a:noFill/>
        </p:spPr>
        <p:txBody>
          <a:bodyPr wrap="square" rtlCol="0">
            <a:spAutoFit/>
          </a:bodyPr>
          <a:lstStyle/>
          <a:p>
            <a:pPr algn="ctr"/>
            <a:r>
              <a:rPr lang="en-US" sz="2800" u="sng" dirty="0"/>
              <a:t>CAGI Challenge</a:t>
            </a:r>
          </a:p>
        </p:txBody>
      </p:sp>
      <p:grpSp>
        <p:nvGrpSpPr>
          <p:cNvPr id="48" name="Group 47"/>
          <p:cNvGrpSpPr/>
          <p:nvPr/>
        </p:nvGrpSpPr>
        <p:grpSpPr>
          <a:xfrm>
            <a:off x="342900" y="6248400"/>
            <a:ext cx="8420100" cy="369332"/>
            <a:chOff x="342900" y="6248400"/>
            <a:chExt cx="8420100" cy="369332"/>
          </a:xfrm>
        </p:grpSpPr>
        <p:sp>
          <p:nvSpPr>
            <p:cNvPr id="49"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50"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51"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cxnSp>
        <p:nvCxnSpPr>
          <p:cNvPr id="53" name="Straight Arrow Connector 52"/>
          <p:cNvCxnSpPr>
            <a:endCxn id="31" idx="0"/>
          </p:cNvCxnSpPr>
          <p:nvPr/>
        </p:nvCxnSpPr>
        <p:spPr>
          <a:xfrm>
            <a:off x="6253698" y="3333607"/>
            <a:ext cx="49333" cy="1960597"/>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346604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COMBINED approach</a:t>
            </a:r>
            <a:endParaRPr lang="en-US" dirty="0"/>
          </a:p>
        </p:txBody>
      </p:sp>
      <p:sp>
        <p:nvSpPr>
          <p:cNvPr id="29" name="TextBox 28"/>
          <p:cNvSpPr txBox="1"/>
          <p:nvPr/>
        </p:nvSpPr>
        <p:spPr>
          <a:xfrm>
            <a:off x="124878" y="2189671"/>
            <a:ext cx="3884901" cy="523220"/>
          </a:xfrm>
          <a:prstGeom prst="rect">
            <a:avLst/>
          </a:prstGeom>
          <a:noFill/>
        </p:spPr>
        <p:txBody>
          <a:bodyPr wrap="square" rtlCol="0">
            <a:spAutoFit/>
          </a:bodyPr>
          <a:lstStyle/>
          <a:p>
            <a:r>
              <a:rPr lang="en-US" sz="2800" dirty="0"/>
              <a:t>DNA Diagnostics Lab</a:t>
            </a:r>
          </a:p>
        </p:txBody>
      </p:sp>
      <p:grpSp>
        <p:nvGrpSpPr>
          <p:cNvPr id="17" name="Group 16"/>
          <p:cNvGrpSpPr/>
          <p:nvPr/>
        </p:nvGrpSpPr>
        <p:grpSpPr>
          <a:xfrm>
            <a:off x="317471" y="2933497"/>
            <a:ext cx="3192101" cy="3131335"/>
            <a:chOff x="-7332" y="2997578"/>
            <a:chExt cx="3192101" cy="3131335"/>
          </a:xfrm>
        </p:grpSpPr>
        <p:sp>
          <p:nvSpPr>
            <p:cNvPr id="21" name="TextBox 20"/>
            <p:cNvSpPr txBox="1"/>
            <p:nvPr/>
          </p:nvSpPr>
          <p:spPr>
            <a:xfrm>
              <a:off x="300282" y="2997578"/>
              <a:ext cx="2884487" cy="400110"/>
            </a:xfrm>
            <a:prstGeom prst="rect">
              <a:avLst/>
            </a:prstGeom>
            <a:noFill/>
          </p:spPr>
          <p:txBody>
            <a:bodyPr wrap="square" rtlCol="0">
              <a:spAutoFit/>
            </a:bodyPr>
            <a:lstStyle/>
            <a:p>
              <a:pPr algn="ctr"/>
              <a:r>
                <a:rPr lang="en-US" sz="2000" dirty="0" smtClean="0"/>
                <a:t>Clinical presentation</a:t>
              </a:r>
              <a:endParaRPr lang="en-US" sz="2000" dirty="0"/>
            </a:p>
          </p:txBody>
        </p:sp>
        <p:sp>
          <p:nvSpPr>
            <p:cNvPr id="22" name="TextBox 21"/>
            <p:cNvSpPr txBox="1"/>
            <p:nvPr/>
          </p:nvSpPr>
          <p:spPr>
            <a:xfrm>
              <a:off x="550034" y="3702802"/>
              <a:ext cx="2384983" cy="400110"/>
            </a:xfrm>
            <a:prstGeom prst="rect">
              <a:avLst/>
            </a:prstGeom>
            <a:noFill/>
          </p:spPr>
          <p:txBody>
            <a:bodyPr wrap="square" rtlCol="0">
              <a:spAutoFit/>
            </a:bodyPr>
            <a:lstStyle/>
            <a:p>
              <a:pPr algn="ctr"/>
              <a:r>
                <a:rPr lang="en-US" sz="2000" dirty="0" smtClean="0"/>
                <a:t>Subset of genes</a:t>
              </a:r>
              <a:endParaRPr lang="en-US" sz="2000" dirty="0"/>
            </a:p>
          </p:txBody>
        </p:sp>
        <p:sp>
          <p:nvSpPr>
            <p:cNvPr id="23" name="TextBox 22"/>
            <p:cNvSpPr txBox="1"/>
            <p:nvPr/>
          </p:nvSpPr>
          <p:spPr>
            <a:xfrm>
              <a:off x="550034" y="4408026"/>
              <a:ext cx="2384983" cy="400110"/>
            </a:xfrm>
            <a:prstGeom prst="rect">
              <a:avLst/>
            </a:prstGeom>
            <a:solidFill>
              <a:srgbClr val="FFFF00"/>
            </a:solidFill>
          </p:spPr>
          <p:txBody>
            <a:bodyPr wrap="square" rtlCol="0">
              <a:spAutoFit/>
            </a:bodyPr>
            <a:lstStyle/>
            <a:p>
              <a:pPr algn="ctr"/>
              <a:r>
                <a:rPr lang="en-US" sz="2000" dirty="0" smtClean="0"/>
                <a:t>Analyze variants</a:t>
              </a:r>
              <a:endParaRPr lang="en-US" sz="2000" dirty="0"/>
            </a:p>
          </p:txBody>
        </p:sp>
        <p:sp>
          <p:nvSpPr>
            <p:cNvPr id="26" name="TextBox 25"/>
            <p:cNvSpPr txBox="1"/>
            <p:nvPr/>
          </p:nvSpPr>
          <p:spPr>
            <a:xfrm>
              <a:off x="-7332" y="5113250"/>
              <a:ext cx="3141292" cy="1015663"/>
            </a:xfrm>
            <a:prstGeom prst="rect">
              <a:avLst/>
            </a:prstGeom>
            <a:noFill/>
          </p:spPr>
          <p:txBody>
            <a:bodyPr wrap="square" rtlCol="0">
              <a:spAutoFit/>
            </a:bodyPr>
            <a:lstStyle/>
            <a:p>
              <a:pPr algn="ctr"/>
              <a:r>
                <a:rPr lang="en-US" sz="2000" dirty="0" smtClean="0"/>
                <a:t>Does anything explain the phenotype seen in the patient?</a:t>
              </a:r>
              <a:endParaRPr lang="en-US" sz="2000" dirty="0"/>
            </a:p>
          </p:txBody>
        </p:sp>
      </p:grpSp>
      <p:sp>
        <p:nvSpPr>
          <p:cNvPr id="32" name="TextBox 31"/>
          <p:cNvSpPr txBox="1"/>
          <p:nvPr/>
        </p:nvSpPr>
        <p:spPr>
          <a:xfrm>
            <a:off x="4706779" y="4044652"/>
            <a:ext cx="3078611" cy="954107"/>
          </a:xfrm>
          <a:prstGeom prst="rect">
            <a:avLst/>
          </a:prstGeom>
          <a:noFill/>
        </p:spPr>
        <p:txBody>
          <a:bodyPr wrap="square" rtlCol="0">
            <a:spAutoFit/>
          </a:bodyPr>
          <a:lstStyle/>
          <a:p>
            <a:pPr algn="ctr"/>
            <a:r>
              <a:rPr lang="en-US" sz="2800" dirty="0" smtClean="0"/>
              <a:t>Bioinformatics approaches</a:t>
            </a:r>
            <a:endParaRPr lang="en-US" sz="2800" dirty="0"/>
          </a:p>
        </p:txBody>
      </p:sp>
      <p:cxnSp>
        <p:nvCxnSpPr>
          <p:cNvPr id="6" name="Curved Connector 5"/>
          <p:cNvCxnSpPr>
            <a:stCxn id="26" idx="3"/>
            <a:endCxn id="21" idx="3"/>
          </p:cNvCxnSpPr>
          <p:nvPr/>
        </p:nvCxnSpPr>
        <p:spPr>
          <a:xfrm flipV="1">
            <a:off x="3458763" y="3133552"/>
            <a:ext cx="50809" cy="2423449"/>
          </a:xfrm>
          <a:prstGeom prst="curvedConnector3">
            <a:avLst>
              <a:gd name="adj1" fmla="val 1404954"/>
            </a:avLst>
          </a:prstGeom>
          <a:ln w="38100" cmpd="sng">
            <a:solidFill>
              <a:schemeClr val="tx1"/>
            </a:solidFill>
            <a:tailEnd type="arrow"/>
          </a:ln>
        </p:spPr>
        <p:style>
          <a:lnRef idx="2">
            <a:schemeClr val="accent1"/>
          </a:lnRef>
          <a:fillRef idx="0">
            <a:schemeClr val="accent1"/>
          </a:fillRef>
          <a:effectRef idx="1">
            <a:schemeClr val="accent1"/>
          </a:effectRef>
          <a:fontRef idx="minor">
            <a:schemeClr val="tx1"/>
          </a:fontRef>
        </p:style>
      </p:cxnSp>
      <p:grpSp>
        <p:nvGrpSpPr>
          <p:cNvPr id="24" name="Group 23"/>
          <p:cNvGrpSpPr/>
          <p:nvPr/>
        </p:nvGrpSpPr>
        <p:grpSpPr>
          <a:xfrm>
            <a:off x="342900" y="6248400"/>
            <a:ext cx="8420100" cy="369332"/>
            <a:chOff x="342900" y="6248400"/>
            <a:chExt cx="8420100" cy="369332"/>
          </a:xfrm>
        </p:grpSpPr>
        <p:sp>
          <p:nvSpPr>
            <p:cNvPr id="25"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33"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34"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cxnSp>
        <p:nvCxnSpPr>
          <p:cNvPr id="4" name="Straight Arrow Connector 3"/>
          <p:cNvCxnSpPr/>
          <p:nvPr/>
        </p:nvCxnSpPr>
        <p:spPr>
          <a:xfrm flipH="1">
            <a:off x="3408637" y="4512117"/>
            <a:ext cx="1587354" cy="0"/>
          </a:xfrm>
          <a:prstGeom prst="straightConnector1">
            <a:avLst/>
          </a:prstGeom>
          <a:ln w="28575" cmpd="sng">
            <a:solidFill>
              <a:srgbClr val="000000"/>
            </a:solidFill>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5442082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4108" y="217249"/>
            <a:ext cx="2105334" cy="5748771"/>
          </a:xfrm>
        </p:spPr>
        <p:txBody>
          <a:bodyPr vert="vert"/>
          <a:lstStyle/>
          <a:p>
            <a:r>
              <a:rPr lang="en-US" dirty="0"/>
              <a:t>Acknowledgements</a:t>
            </a:r>
          </a:p>
        </p:txBody>
      </p:sp>
      <p:pic>
        <p:nvPicPr>
          <p:cNvPr id="7" name="Picture 6"/>
          <p:cNvPicPr>
            <a:picLocks noChangeAspect="1"/>
          </p:cNvPicPr>
          <p:nvPr/>
        </p:nvPicPr>
        <p:blipFill>
          <a:blip r:embed="rId2"/>
          <a:stretch>
            <a:fillRect/>
          </a:stretch>
        </p:blipFill>
        <p:spPr>
          <a:xfrm>
            <a:off x="357793" y="515203"/>
            <a:ext cx="4318000" cy="914400"/>
          </a:xfrm>
          <a:prstGeom prst="rect">
            <a:avLst/>
          </a:prstGeom>
        </p:spPr>
      </p:pic>
      <p:sp>
        <p:nvSpPr>
          <p:cNvPr id="10" name="Content Placeholder 2"/>
          <p:cNvSpPr txBox="1">
            <a:spLocks/>
          </p:cNvSpPr>
          <p:nvPr/>
        </p:nvSpPr>
        <p:spPr>
          <a:xfrm>
            <a:off x="334180" y="1687866"/>
            <a:ext cx="5931695" cy="4545540"/>
          </a:xfrm>
          <a:prstGeom prst="rect">
            <a:avLst/>
          </a:prstGeom>
        </p:spPr>
        <p:txBody>
          <a:bodyPr vert="horz" lIns="91440" tIns="45720" rIns="91440" bIns="45720" rtlCol="0" anchor="ctr">
            <a:noAutofit/>
          </a:bodyPr>
          <a:lstStyle>
            <a:lvl1pPr marL="0" indent="0" algn="l" defTabSz="914400" rtl="0" eaLnBrk="1" latinLnBrk="0" hangingPunct="1">
              <a:spcBef>
                <a:spcPct val="20000"/>
              </a:spcBef>
              <a:buClr>
                <a:schemeClr val="accent1"/>
              </a:buClr>
              <a:buFont typeface="Wingdings 2" pitchFamily="18" charset="2"/>
              <a:buNone/>
              <a:defRPr sz="2000" kern="1200" spc="150" baseline="0">
                <a:solidFill>
                  <a:schemeClr val="bg2"/>
                </a:solidFill>
                <a:latin typeface="+mn-lt"/>
                <a:ea typeface="+mn-ea"/>
                <a:cs typeface="+mn-cs"/>
              </a:defRPr>
            </a:lvl1pPr>
            <a:lvl2pPr marL="457200" indent="0" algn="l" defTabSz="914400" rtl="0" eaLnBrk="1" latinLnBrk="0" hangingPunct="1">
              <a:spcBef>
                <a:spcPct val="20000"/>
              </a:spcBef>
              <a:buClr>
                <a:schemeClr val="accent2"/>
              </a:buClr>
              <a:buFont typeface="Wingdings" pitchFamily="2" charset="2"/>
              <a:buNone/>
              <a:defRPr sz="1800" kern="1200" spc="100" baseline="0">
                <a:solidFill>
                  <a:schemeClr val="tx1">
                    <a:tint val="75000"/>
                  </a:schemeClr>
                </a:solidFill>
                <a:latin typeface="+mn-lt"/>
                <a:ea typeface="+mn-ea"/>
                <a:cs typeface="+mn-cs"/>
              </a:defRPr>
            </a:lvl2pPr>
            <a:lvl3pPr marL="914400" indent="0" algn="l" defTabSz="914400" rtl="0" eaLnBrk="1" latinLnBrk="0" hangingPunct="1">
              <a:spcBef>
                <a:spcPct val="20000"/>
              </a:spcBef>
              <a:buClr>
                <a:schemeClr val="accent3"/>
              </a:buClr>
              <a:buFont typeface="Wingdings" pitchFamily="2" charset="2"/>
              <a:buNone/>
              <a:defRPr sz="1600" kern="1200" spc="100" baseline="0">
                <a:solidFill>
                  <a:schemeClr val="tx1">
                    <a:tint val="75000"/>
                  </a:schemeClr>
                </a:solidFill>
                <a:latin typeface="+mn-lt"/>
                <a:ea typeface="+mn-ea"/>
                <a:cs typeface="+mn-cs"/>
              </a:defRPr>
            </a:lvl3pPr>
            <a:lvl4pPr marL="1371600" indent="0" algn="l" defTabSz="914400" rtl="0" eaLnBrk="1" latinLnBrk="0" hangingPunct="1">
              <a:spcBef>
                <a:spcPct val="20000"/>
              </a:spcBef>
              <a:buClr>
                <a:schemeClr val="accent4"/>
              </a:buClr>
              <a:buFont typeface="Wingdings" pitchFamily="2" charset="2"/>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Clr>
                <a:schemeClr val="accent6"/>
              </a:buClr>
              <a:buFont typeface="Wingdings" pitchFamily="2" charset="2"/>
              <a:buNone/>
              <a:defRPr sz="1400" kern="1200" spc="100" baseline="0">
                <a:solidFill>
                  <a:schemeClr val="tx1">
                    <a:tint val="75000"/>
                  </a:schemeClr>
                </a:solidFill>
                <a:latin typeface="+mn-lt"/>
                <a:ea typeface="+mn-ea"/>
                <a:cs typeface="+mn-cs"/>
              </a:defRPr>
            </a:lvl5pPr>
            <a:lvl6pPr marL="2286000" indent="0" algn="l" defTabSz="914400" rtl="0" eaLnBrk="1" latinLnBrk="0" hangingPunct="1">
              <a:spcBef>
                <a:spcPct val="20000"/>
              </a:spcBef>
              <a:buClr>
                <a:schemeClr val="accent1"/>
              </a:buClr>
              <a:buFont typeface="Wingdings" pitchFamily="2" charset="2"/>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Clr>
                <a:schemeClr val="accent2"/>
              </a:buClr>
              <a:buFont typeface="Wingdings" pitchFamily="2" charset="2"/>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Clr>
                <a:schemeClr val="accent3"/>
              </a:buClr>
              <a:buFont typeface="Wingdings" pitchFamily="2" charset="2"/>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Clr>
                <a:schemeClr val="accent5"/>
              </a:buClr>
              <a:buFont typeface="Wingdings" pitchFamily="2" charset="2"/>
              <a:buNone/>
              <a:defRPr sz="1400" kern="1200">
                <a:solidFill>
                  <a:schemeClr val="tx1">
                    <a:tint val="75000"/>
                  </a:schemeClr>
                </a:solidFill>
                <a:latin typeface="+mn-lt"/>
                <a:ea typeface="+mn-ea"/>
                <a:cs typeface="+mn-cs"/>
              </a:defRPr>
            </a:lvl9pPr>
          </a:lstStyle>
          <a:p>
            <a:r>
              <a:rPr lang="en-US" sz="2400" b="1" u="sng" dirty="0" smtClean="0">
                <a:solidFill>
                  <a:srgbClr val="9D3232"/>
                </a:solidFill>
              </a:rPr>
              <a:t>Johns Hopkins DNA Diagnostic Lab</a:t>
            </a:r>
          </a:p>
          <a:p>
            <a:r>
              <a:rPr lang="en-US" sz="2400" dirty="0" smtClean="0"/>
              <a:t>Garry Cutting - Medical Director</a:t>
            </a:r>
          </a:p>
          <a:p>
            <a:r>
              <a:rPr lang="en-US" sz="2400" dirty="0" smtClean="0"/>
              <a:t>Steven Steinberg - Technical Director</a:t>
            </a:r>
          </a:p>
          <a:p>
            <a:r>
              <a:rPr lang="en-US" sz="2400" dirty="0" smtClean="0"/>
              <a:t>Molly Sheridan - Assistant Director</a:t>
            </a:r>
          </a:p>
          <a:p>
            <a:r>
              <a:rPr lang="en-US" sz="2400" dirty="0" smtClean="0"/>
              <a:t>Barbara </a:t>
            </a:r>
            <a:r>
              <a:rPr lang="en-US" sz="2400" dirty="0" err="1" smtClean="0"/>
              <a:t>Karczeski</a:t>
            </a:r>
            <a:r>
              <a:rPr lang="en-US" sz="2400" dirty="0" smtClean="0"/>
              <a:t> –Genetic Counselor</a:t>
            </a:r>
          </a:p>
          <a:p>
            <a:endParaRPr lang="en-US" sz="2400" dirty="0" smtClean="0"/>
          </a:p>
          <a:p>
            <a:r>
              <a:rPr lang="en-US" sz="2400" b="1" u="sng" dirty="0" smtClean="0">
                <a:solidFill>
                  <a:schemeClr val="accent6">
                    <a:lumMod val="50000"/>
                  </a:schemeClr>
                </a:solidFill>
              </a:rPr>
              <a:t>CAGI group</a:t>
            </a:r>
          </a:p>
          <a:p>
            <a:r>
              <a:rPr lang="en-US" sz="2400" dirty="0" smtClean="0"/>
              <a:t>Roger Hoskins</a:t>
            </a:r>
          </a:p>
          <a:p>
            <a:endParaRPr lang="en-US" sz="2400" dirty="0"/>
          </a:p>
        </p:txBody>
      </p:sp>
      <p:grpSp>
        <p:nvGrpSpPr>
          <p:cNvPr id="11" name="Group 10"/>
          <p:cNvGrpSpPr/>
          <p:nvPr/>
        </p:nvGrpSpPr>
        <p:grpSpPr>
          <a:xfrm>
            <a:off x="342900" y="6248400"/>
            <a:ext cx="8420100" cy="369332"/>
            <a:chOff x="342900" y="6248400"/>
            <a:chExt cx="8420100" cy="369332"/>
          </a:xfrm>
        </p:grpSpPr>
        <p:sp>
          <p:nvSpPr>
            <p:cNvPr id="12" name="Text Box 6"/>
            <p:cNvSpPr txBox="1">
              <a:spLocks noChangeArrowheads="1"/>
            </p:cNvSpPr>
            <p:nvPr/>
          </p:nvSpPr>
          <p:spPr bwMode="auto">
            <a:xfrm>
              <a:off x="342900" y="6248400"/>
              <a:ext cx="241604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a:t>
              </a:r>
              <a:r>
                <a:rPr lang="en-US" altLang="en-US" dirty="0" smtClean="0"/>
                <a:t>2016</a:t>
              </a:r>
              <a:endParaRPr lang="en-US" altLang="en-US" dirty="0"/>
            </a:p>
          </p:txBody>
        </p:sp>
        <p:sp>
          <p:nvSpPr>
            <p:cNvPr id="13" name="Text Box 8"/>
            <p:cNvSpPr txBox="1">
              <a:spLocks noChangeArrowheads="1"/>
            </p:cNvSpPr>
            <p:nvPr/>
          </p:nvSpPr>
          <p:spPr bwMode="auto">
            <a:xfrm>
              <a:off x="7154792" y="6248400"/>
              <a:ext cx="160820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smtClean="0"/>
                <a:t>Beth Buckley</a:t>
              </a:r>
              <a:endParaRPr lang="en-US" altLang="en-US" dirty="0"/>
            </a:p>
          </p:txBody>
        </p:sp>
        <p:sp>
          <p:nvSpPr>
            <p:cNvPr id="14"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grpSp>
    </p:spTree>
    <p:extLst>
      <p:ext uri="{BB962C8B-B14F-4D97-AF65-F5344CB8AC3E}">
        <p14:creationId xmlns:p14="http://schemas.microsoft.com/office/powerpoint/2010/main" val="49823578"/>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277919628"/>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endParaRPr lang="en-US"/>
          </a:p>
        </p:txBody>
      </p:sp>
      <p:sp>
        <p:nvSpPr>
          <p:cNvPr id="3" name="Title 2"/>
          <p:cNvSpPr>
            <a:spLocks noGrp="1"/>
          </p:cNvSpPr>
          <p:nvPr>
            <p:ph type="title"/>
          </p:nvPr>
        </p:nvSpPr>
        <p:spPr/>
        <p:txBody>
          <a:bodyPr/>
          <a:lstStyle/>
          <a:p>
            <a:endParaRPr lang="en-US"/>
          </a:p>
        </p:txBody>
      </p:sp>
    </p:spTree>
    <p:extLst>
      <p:ext uri="{BB962C8B-B14F-4D97-AF65-F5344CB8AC3E}">
        <p14:creationId xmlns:p14="http://schemas.microsoft.com/office/powerpoint/2010/main" val="31733139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5257950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2460" y="2443461"/>
            <a:ext cx="3337133" cy="1159347"/>
          </a:xfrm>
        </p:spPr>
        <p:txBody>
          <a:bodyPr>
            <a:normAutofit fontScale="25000" lnSpcReduction="20000"/>
          </a:bodyPr>
          <a:lstStyle/>
          <a:p>
            <a:r>
              <a:rPr lang="en-US" sz="12800" dirty="0"/>
              <a:t>Inaccurate data</a:t>
            </a:r>
          </a:p>
          <a:p>
            <a:pPr marL="0" indent="0">
              <a:buNone/>
            </a:pPr>
            <a:endParaRPr lang="en-US" sz="12800" dirty="0"/>
          </a:p>
          <a:p>
            <a:r>
              <a:rPr lang="en-US" sz="12800" dirty="0"/>
              <a:t>Incomplete information</a:t>
            </a:r>
          </a:p>
          <a:p>
            <a:pPr marL="0" indent="0">
              <a:buNone/>
            </a:pPr>
            <a:endParaRPr lang="en-US" sz="12800" dirty="0"/>
          </a:p>
          <a:p>
            <a:pPr marL="0" indent="0">
              <a:buNone/>
            </a:pPr>
            <a:endParaRPr lang="en-US" sz="12800" dirty="0"/>
          </a:p>
          <a:p>
            <a:r>
              <a:rPr lang="en-US" sz="12800" dirty="0"/>
              <a:t>Absent data</a:t>
            </a:r>
          </a:p>
          <a:p>
            <a:pPr marL="0" indent="0">
              <a:buNone/>
            </a:pPr>
            <a:endParaRPr lang="en-US" dirty="0"/>
          </a:p>
        </p:txBody>
      </p:sp>
      <p:sp>
        <p:nvSpPr>
          <p:cNvPr id="2" name="Title 1"/>
          <p:cNvSpPr>
            <a:spLocks noGrp="1"/>
          </p:cNvSpPr>
          <p:nvPr>
            <p:ph type="title"/>
          </p:nvPr>
        </p:nvSpPr>
        <p:spPr/>
        <p:txBody>
          <a:bodyPr>
            <a:normAutofit/>
          </a:bodyPr>
          <a:lstStyle/>
          <a:p>
            <a:r>
              <a:rPr lang="en-US" dirty="0"/>
              <a:t>Variant databases are flawed</a:t>
            </a:r>
          </a:p>
        </p:txBody>
      </p:sp>
      <p:pic>
        <p:nvPicPr>
          <p:cNvPr id="1030" name="Picture 6" descr="http://www.grit.com/~/media/Images/GRT/Editorial/Articles/Magazine%20Articles/2012/02-01/Popular%20Show%20%20Pet%20Rabbit%20Breeds/Lop-Eared-Rabbit-Laying-Dow.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67694" y="1581824"/>
            <a:ext cx="2419106" cy="172327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3591164" y="1521151"/>
            <a:ext cx="2115495" cy="369332"/>
          </a:xfrm>
          <a:prstGeom prst="rect">
            <a:avLst/>
          </a:prstGeom>
          <a:noFill/>
        </p:spPr>
        <p:txBody>
          <a:bodyPr wrap="square" rtlCol="0">
            <a:spAutoFit/>
          </a:bodyPr>
          <a:lstStyle/>
          <a:p>
            <a:pPr algn="ctr"/>
            <a:r>
              <a:rPr lang="en-US" b="1" dirty="0">
                <a:solidFill>
                  <a:schemeClr val="accent1">
                    <a:lumMod val="60000"/>
                    <a:lumOff val="40000"/>
                  </a:schemeClr>
                </a:solidFill>
              </a:rPr>
              <a:t>Database:</a:t>
            </a:r>
          </a:p>
        </p:txBody>
      </p:sp>
      <p:sp>
        <p:nvSpPr>
          <p:cNvPr id="11" name="TextBox 10"/>
          <p:cNvSpPr txBox="1"/>
          <p:nvPr/>
        </p:nvSpPr>
        <p:spPr>
          <a:xfrm>
            <a:off x="6821588" y="1539590"/>
            <a:ext cx="2115495" cy="369332"/>
          </a:xfrm>
          <a:prstGeom prst="rect">
            <a:avLst/>
          </a:prstGeom>
          <a:noFill/>
        </p:spPr>
        <p:txBody>
          <a:bodyPr wrap="square" rtlCol="0">
            <a:spAutoFit/>
          </a:bodyPr>
          <a:lstStyle/>
          <a:p>
            <a:pPr algn="ctr"/>
            <a:r>
              <a:rPr lang="en-US" b="1" dirty="0"/>
              <a:t>Actual:</a:t>
            </a:r>
          </a:p>
        </p:txBody>
      </p:sp>
      <p:pic>
        <p:nvPicPr>
          <p:cNvPr id="12" name="Picture 11"/>
          <p:cNvPicPr>
            <a:picLocks noChangeAspect="1"/>
          </p:cNvPicPr>
          <p:nvPr/>
        </p:nvPicPr>
        <p:blipFill>
          <a:blip r:embed="rId3"/>
          <a:stretch>
            <a:fillRect/>
          </a:stretch>
        </p:blipFill>
        <p:spPr>
          <a:xfrm>
            <a:off x="3679425" y="3447174"/>
            <a:ext cx="2307752" cy="1436526"/>
          </a:xfrm>
          <a:prstGeom prst="rect">
            <a:avLst/>
          </a:prstGeom>
        </p:spPr>
      </p:pic>
      <p:pic>
        <p:nvPicPr>
          <p:cNvPr id="1032" name="Picture 8" descr="http://bloximages.newyork1.vip.townnews.com/stltoday.com/content/tncms/assets/v3/editorial/2/ed/2edd5904-f26b-52b9-8aa8-5315f951af9e/521f85e210feb.imag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67694" y="3365770"/>
            <a:ext cx="2401862" cy="1534093"/>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p:cNvPicPr>
            <a:picLocks noChangeAspect="1"/>
          </p:cNvPicPr>
          <p:nvPr/>
        </p:nvPicPr>
        <p:blipFill>
          <a:blip r:embed="rId3"/>
          <a:stretch>
            <a:fillRect/>
          </a:stretch>
        </p:blipFill>
        <p:spPr>
          <a:xfrm>
            <a:off x="3679425" y="1890483"/>
            <a:ext cx="2307752" cy="1436526"/>
          </a:xfrm>
          <a:prstGeom prst="rect">
            <a:avLst/>
          </a:prstGeom>
        </p:spPr>
      </p:pic>
      <p:pic>
        <p:nvPicPr>
          <p:cNvPr id="15" name="Picture 14"/>
          <p:cNvPicPr>
            <a:picLocks noChangeAspect="1"/>
          </p:cNvPicPr>
          <p:nvPr/>
        </p:nvPicPr>
        <p:blipFill>
          <a:blip r:embed="rId3"/>
          <a:stretch>
            <a:fillRect/>
          </a:stretch>
        </p:blipFill>
        <p:spPr>
          <a:xfrm>
            <a:off x="6323370" y="5069451"/>
            <a:ext cx="2307752" cy="1436526"/>
          </a:xfrm>
          <a:prstGeom prst="rect">
            <a:avLst/>
          </a:prstGeom>
        </p:spPr>
      </p:pic>
      <p:sp>
        <p:nvSpPr>
          <p:cNvPr id="16" name="TextBox 15"/>
          <p:cNvSpPr txBox="1"/>
          <p:nvPr/>
        </p:nvSpPr>
        <p:spPr>
          <a:xfrm>
            <a:off x="3775553" y="5359413"/>
            <a:ext cx="2115495" cy="646331"/>
          </a:xfrm>
          <a:prstGeom prst="rect">
            <a:avLst/>
          </a:prstGeom>
          <a:noFill/>
        </p:spPr>
        <p:txBody>
          <a:bodyPr wrap="square" rtlCol="0">
            <a:spAutoFit/>
          </a:bodyPr>
          <a:lstStyle/>
          <a:p>
            <a:pPr algn="ctr"/>
            <a:r>
              <a:rPr lang="en-US" sz="3600" b="1" dirty="0"/>
              <a:t>No Data</a:t>
            </a:r>
          </a:p>
        </p:txBody>
      </p:sp>
      <p:sp>
        <p:nvSpPr>
          <p:cNvPr id="17" name="TextBox 16"/>
          <p:cNvSpPr txBox="1"/>
          <p:nvPr/>
        </p:nvSpPr>
        <p:spPr>
          <a:xfrm>
            <a:off x="6323371" y="5069451"/>
            <a:ext cx="2487344" cy="1477328"/>
          </a:xfrm>
          <a:prstGeom prst="rect">
            <a:avLst/>
          </a:prstGeom>
          <a:solidFill>
            <a:schemeClr val="bg1"/>
          </a:solidFill>
        </p:spPr>
        <p:txBody>
          <a:bodyPr wrap="square" rtlCol="0">
            <a:spAutoFit/>
          </a:bodyPr>
          <a:lstStyle/>
          <a:p>
            <a:pPr algn="ctr"/>
            <a:r>
              <a:rPr lang="en-US" dirty="0"/>
              <a:t>Pathogenic variant seen multiple times in clinical lab, but not reported to database</a:t>
            </a:r>
          </a:p>
          <a:p>
            <a:pPr algn="ctr"/>
            <a:endParaRPr lang="en-US" dirty="0"/>
          </a:p>
        </p:txBody>
      </p:sp>
      <p:sp>
        <p:nvSpPr>
          <p:cNvPr id="18" name="TextBox 17"/>
          <p:cNvSpPr txBox="1"/>
          <p:nvPr/>
        </p:nvSpPr>
        <p:spPr>
          <a:xfrm>
            <a:off x="6233574" y="3088772"/>
            <a:ext cx="2487344" cy="2031325"/>
          </a:xfrm>
          <a:prstGeom prst="rect">
            <a:avLst/>
          </a:prstGeom>
          <a:solidFill>
            <a:schemeClr val="bg1"/>
          </a:solidFill>
        </p:spPr>
        <p:txBody>
          <a:bodyPr wrap="square" rtlCol="0" anchor="ctr">
            <a:spAutoFit/>
          </a:bodyPr>
          <a:lstStyle/>
          <a:p>
            <a:pPr algn="ctr"/>
            <a:endParaRPr lang="en-US" dirty="0"/>
          </a:p>
          <a:p>
            <a:pPr algn="ctr"/>
            <a:endParaRPr lang="en-US" dirty="0"/>
          </a:p>
          <a:p>
            <a:pPr algn="ctr"/>
            <a:r>
              <a:rPr lang="en-US" dirty="0"/>
              <a:t>Single missense variant in patient with autosomal recessive disease.</a:t>
            </a:r>
          </a:p>
          <a:p>
            <a:pPr algn="ctr"/>
            <a:endParaRPr lang="en-US" dirty="0"/>
          </a:p>
        </p:txBody>
      </p:sp>
      <p:sp>
        <p:nvSpPr>
          <p:cNvPr id="19" name="TextBox 18"/>
          <p:cNvSpPr txBox="1"/>
          <p:nvPr/>
        </p:nvSpPr>
        <p:spPr>
          <a:xfrm>
            <a:off x="6323370" y="1943666"/>
            <a:ext cx="2487345" cy="1477328"/>
          </a:xfrm>
          <a:prstGeom prst="rect">
            <a:avLst/>
          </a:prstGeom>
          <a:solidFill>
            <a:schemeClr val="bg1"/>
          </a:solidFill>
        </p:spPr>
        <p:txBody>
          <a:bodyPr wrap="square" rtlCol="0" anchor="ctr" anchorCtr="0">
            <a:spAutoFit/>
          </a:bodyPr>
          <a:lstStyle/>
          <a:p>
            <a:pPr algn="ctr"/>
            <a:r>
              <a:rPr lang="en-US" dirty="0"/>
              <a:t>Reported in a table of a paper as a polymorphism.</a:t>
            </a:r>
          </a:p>
          <a:p>
            <a:pPr algn="ctr"/>
            <a:endParaRPr lang="en-US" dirty="0"/>
          </a:p>
          <a:p>
            <a:pPr algn="ctr"/>
            <a:endParaRPr lang="en-US" dirty="0"/>
          </a:p>
        </p:txBody>
      </p:sp>
      <p:sp>
        <p:nvSpPr>
          <p:cNvPr id="20" name="TextBox 19"/>
          <p:cNvSpPr txBox="1"/>
          <p:nvPr/>
        </p:nvSpPr>
        <p:spPr>
          <a:xfrm>
            <a:off x="3591164" y="1848388"/>
            <a:ext cx="2487344" cy="1477328"/>
          </a:xfrm>
          <a:prstGeom prst="rect">
            <a:avLst/>
          </a:prstGeom>
          <a:solidFill>
            <a:schemeClr val="bg1"/>
          </a:solidFill>
        </p:spPr>
        <p:txBody>
          <a:bodyPr wrap="square" rtlCol="0">
            <a:spAutoFit/>
          </a:bodyPr>
          <a:lstStyle/>
          <a:p>
            <a:pPr algn="ctr"/>
            <a:r>
              <a:rPr lang="en-US" dirty="0"/>
              <a:t>Reported in literature as pathogenic.</a:t>
            </a:r>
          </a:p>
          <a:p>
            <a:pPr algn="ctr"/>
            <a:endParaRPr lang="en-US" dirty="0"/>
          </a:p>
          <a:p>
            <a:pPr algn="ctr"/>
            <a:endParaRPr lang="en-US" dirty="0"/>
          </a:p>
          <a:p>
            <a:pPr algn="ctr"/>
            <a:endParaRPr lang="en-US" dirty="0"/>
          </a:p>
        </p:txBody>
      </p:sp>
      <p:sp>
        <p:nvSpPr>
          <p:cNvPr id="23" name="TextBox 22"/>
          <p:cNvSpPr txBox="1"/>
          <p:nvPr/>
        </p:nvSpPr>
        <p:spPr>
          <a:xfrm>
            <a:off x="3624971" y="3422535"/>
            <a:ext cx="2487344" cy="1477328"/>
          </a:xfrm>
          <a:prstGeom prst="rect">
            <a:avLst/>
          </a:prstGeom>
          <a:solidFill>
            <a:schemeClr val="bg1"/>
          </a:solidFill>
        </p:spPr>
        <p:txBody>
          <a:bodyPr wrap="square" rtlCol="0">
            <a:spAutoFit/>
          </a:bodyPr>
          <a:lstStyle/>
          <a:p>
            <a:pPr algn="ctr"/>
            <a:endParaRPr lang="en-US" dirty="0"/>
          </a:p>
          <a:p>
            <a:pPr algn="ctr"/>
            <a:endParaRPr lang="en-US" dirty="0"/>
          </a:p>
          <a:p>
            <a:pPr algn="ctr"/>
            <a:r>
              <a:rPr lang="en-US" dirty="0"/>
              <a:t>Pathogenic</a:t>
            </a:r>
          </a:p>
          <a:p>
            <a:pPr algn="ctr"/>
            <a:endParaRPr lang="en-US" dirty="0"/>
          </a:p>
          <a:p>
            <a:pPr algn="ctr"/>
            <a:endParaRPr lang="en-US" dirty="0"/>
          </a:p>
        </p:txBody>
      </p:sp>
    </p:spTree>
    <p:extLst>
      <p:ext uri="{BB962C8B-B14F-4D97-AF65-F5344CB8AC3E}">
        <p14:creationId xmlns:p14="http://schemas.microsoft.com/office/powerpoint/2010/main" val="203377457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Grid">
  <a:themeElements>
    <a:clrScheme name="Foundry">
      <a:dk1>
        <a:sysClr val="windowText" lastClr="000000"/>
      </a:dk1>
      <a:lt1>
        <a:sysClr val="window" lastClr="FFFFFF"/>
      </a:lt1>
      <a:dk2>
        <a:srgbClr val="676A55"/>
      </a:dk2>
      <a:lt2>
        <a:srgbClr val="EAEBDE"/>
      </a:lt2>
      <a:accent1>
        <a:srgbClr val="72A376"/>
      </a:accent1>
      <a:accent2>
        <a:srgbClr val="B0CCB0"/>
      </a:accent2>
      <a:accent3>
        <a:srgbClr val="A8CDD7"/>
      </a:accent3>
      <a:accent4>
        <a:srgbClr val="C0BEAF"/>
      </a:accent4>
      <a:accent5>
        <a:srgbClr val="CEC597"/>
      </a:accent5>
      <a:accent6>
        <a:srgbClr val="E8B7B7"/>
      </a:accent6>
      <a:hlink>
        <a:srgbClr val="DB5353"/>
      </a:hlink>
      <a:folHlink>
        <a:srgbClr val="903638"/>
      </a:folHlink>
    </a:clrScheme>
    <a:fontScheme name="Grid">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Grid">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Austin.thmx</Template>
  <TotalTime>13731</TotalTime>
  <Words>1347</Words>
  <Application>Microsoft Macintosh PowerPoint</Application>
  <PresentationFormat>On-screen Show (4:3)</PresentationFormat>
  <Paragraphs>270</Paragraphs>
  <Slides>27</Slides>
  <Notes>2</Notes>
  <HiddenSlides>1</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Custom Design</vt:lpstr>
      <vt:lpstr>Grid</vt:lpstr>
      <vt:lpstr>CAGI slide pack guidelines I agree to my slides being used according to the following terms:  Bethany Buckley</vt:lpstr>
      <vt:lpstr>The Current State of Clinical Molecular Testing</vt:lpstr>
      <vt:lpstr>PowerPoint Presentation</vt:lpstr>
      <vt:lpstr>Clinical Testing Goals</vt:lpstr>
      <vt:lpstr>Regulatory Oversight of Clinical Labs</vt:lpstr>
      <vt:lpstr>Similar approaches in clinicAL &amp; research labs</vt:lpstr>
      <vt:lpstr>Similar approaches in clinicAL &amp; research labs</vt:lpstr>
      <vt:lpstr>Key differences Between research and clinical testing</vt:lpstr>
      <vt:lpstr>Additional concerns of a clinical lab</vt:lpstr>
      <vt:lpstr>Informed consent</vt:lpstr>
      <vt:lpstr>PowerPoint Presentation</vt:lpstr>
      <vt:lpstr>ACMG Variant Classification</vt:lpstr>
      <vt:lpstr>Factors in clinical variant classification</vt:lpstr>
      <vt:lpstr>PowerPoint Presentation</vt:lpstr>
      <vt:lpstr>PowerPoint Presentation</vt:lpstr>
      <vt:lpstr>NGS-capture workflow</vt:lpstr>
      <vt:lpstr>Only a subset of captured genes is analyzed in each patient</vt:lpstr>
      <vt:lpstr>CAGI data set</vt:lpstr>
      <vt:lpstr>CAGI data set</vt:lpstr>
      <vt:lpstr>Genetics based approach</vt:lpstr>
      <vt:lpstr>Genomics based approach</vt:lpstr>
      <vt:lpstr>COMBINED approach</vt:lpstr>
      <vt:lpstr>Acknowledgements</vt:lpstr>
      <vt:lpstr>PowerPoint Presentation</vt:lpstr>
      <vt:lpstr>PowerPoint Presentation</vt:lpstr>
      <vt:lpstr>PowerPoint Presentation</vt:lpstr>
      <vt:lpstr>Variant databases are flawed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Next Generation Sequencing vs Microarray: A Molecular Update</dc:title>
  <dc:creator>Molly Sheridan</dc:creator>
  <cp:lastModifiedBy>Beth Buckley</cp:lastModifiedBy>
  <cp:revision>494</cp:revision>
  <cp:lastPrinted>2016-03-10T14:28:27Z</cp:lastPrinted>
  <dcterms:created xsi:type="dcterms:W3CDTF">2014-05-07T17:03:15Z</dcterms:created>
  <dcterms:modified xsi:type="dcterms:W3CDTF">2016-03-27T14:38:16Z</dcterms:modified>
</cp:coreProperties>
</file>