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437" r:id="rId2"/>
    <p:sldId id="428" r:id="rId3"/>
    <p:sldId id="396" r:id="rId4"/>
    <p:sldId id="426" r:id="rId5"/>
    <p:sldId id="429" r:id="rId6"/>
    <p:sldId id="434" r:id="rId7"/>
    <p:sldId id="273" r:id="rId8"/>
    <p:sldId id="274" r:id="rId9"/>
    <p:sldId id="275" r:id="rId10"/>
    <p:sldId id="276" r:id="rId11"/>
    <p:sldId id="435" r:id="rId12"/>
    <p:sldId id="436" r:id="rId13"/>
    <p:sldId id="427" r:id="rId14"/>
    <p:sldId id="430" r:id="rId15"/>
    <p:sldId id="431" r:id="rId16"/>
    <p:sldId id="432" r:id="rId17"/>
    <p:sldId id="433"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45"/>
    <p:restoredTop sz="99802" autoAdjust="0"/>
  </p:normalViewPr>
  <p:slideViewPr>
    <p:cSldViewPr snapToGrid="0" snapToObjects="1">
      <p:cViewPr varScale="1">
        <p:scale>
          <a:sx n="79" d="100"/>
          <a:sy n="79" d="100"/>
        </p:scale>
        <p:origin x="480"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BADD42-508C-8C4F-A736-F034E514E1FF}" type="datetimeFigureOut">
              <a:rPr lang="en-US" smtClean="0"/>
              <a:t>4/27/16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55DF05-4CAC-DB41-ABAA-36920DB1B873}" type="slidenum">
              <a:rPr lang="en-US" smtClean="0"/>
              <a:t>‹#›</a:t>
            </a:fld>
            <a:endParaRPr lang="en-US"/>
          </a:p>
        </p:txBody>
      </p:sp>
    </p:spTree>
    <p:extLst>
      <p:ext uri="{BB962C8B-B14F-4D97-AF65-F5344CB8AC3E}">
        <p14:creationId xmlns:p14="http://schemas.microsoft.com/office/powerpoint/2010/main" val="33312321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6B89CBD3-3911-1F41-BC8E-280BA5EF0AF9}" type="slidenum">
              <a:rPr lang="en-US"/>
              <a:pPr/>
              <a:t>2</a:t>
            </a:fld>
            <a:endParaRPr lang="en-US"/>
          </a:p>
        </p:txBody>
      </p:sp>
      <p:sp>
        <p:nvSpPr>
          <p:cNvPr id="17411" name="Rectangle 2"/>
          <p:cNvSpPr>
            <a:spLocks noGrp="1" noRot="1" noChangeAspect="1" noChangeArrowheads="1" noTextEdit="1"/>
          </p:cNvSpPr>
          <p:nvPr>
            <p:ph type="sldImg"/>
          </p:nvPr>
        </p:nvSpPr>
        <p:spPr>
          <a:xfrm>
            <a:off x="990600" y="303213"/>
            <a:ext cx="4876800" cy="3657600"/>
          </a:xfrm>
          <a:solidFill>
            <a:srgbClr val="FFFFFF"/>
          </a:solidFill>
          <a:ln/>
        </p:spPr>
      </p:sp>
      <p:sp>
        <p:nvSpPr>
          <p:cNvPr id="17412" name="Text Box 3"/>
          <p:cNvSpPr>
            <a:spLocks noGrp="1" noChangeArrowheads="1"/>
          </p:cNvSpPr>
          <p:nvPr>
            <p:ph type="body" idx="1"/>
          </p:nvPr>
        </p:nvSpPr>
        <p:spPr>
          <a:xfrm>
            <a:off x="503238" y="4316413"/>
            <a:ext cx="5856287" cy="4060825"/>
          </a:xfrm>
          <a:noFill/>
          <a:ln/>
        </p:spPr>
        <p:txBody>
          <a:bodyPr wrap="none" anchor="ctr"/>
          <a:lstStyle/>
          <a:p>
            <a:pPr eaLnBrk="1" hangingPunct="1"/>
            <a:endParaRPr lang="en-US"/>
          </a:p>
        </p:txBody>
      </p:sp>
    </p:spTree>
    <p:extLst>
      <p:ext uri="{BB962C8B-B14F-4D97-AF65-F5344CB8AC3E}">
        <p14:creationId xmlns:p14="http://schemas.microsoft.com/office/powerpoint/2010/main" val="44204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3</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461104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4</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461104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5</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1666854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6</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894481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DF0749-71B6-784B-853D-538E69D8A127}" type="slidenum">
              <a:rPr lang="en-US"/>
              <a:pPr/>
              <a:t>7</a:t>
            </a:fld>
            <a:endParaRPr lang="en-US"/>
          </a:p>
        </p:txBody>
      </p:sp>
      <p:sp>
        <p:nvSpPr>
          <p:cNvPr id="388098" name="Rectangle 1026"/>
          <p:cNvSpPr>
            <a:spLocks noGrp="1" noRot="1" noChangeAspect="1" noChangeArrowheads="1"/>
          </p:cNvSpPr>
          <p:nvPr>
            <p:ph type="sldImg"/>
          </p:nvPr>
        </p:nvSpPr>
        <p:spPr bwMode="auto">
          <a:xfrm>
            <a:off x="1143000" y="693738"/>
            <a:ext cx="4568825" cy="3425825"/>
          </a:xfrm>
          <a:prstGeom prst="rect">
            <a:avLst/>
          </a:prstGeom>
          <a:solidFill>
            <a:srgbClr val="FFFFFF"/>
          </a:solidFill>
          <a:ln>
            <a:solidFill>
              <a:srgbClr val="000000"/>
            </a:solidFill>
            <a:miter lim="800000"/>
            <a:headEnd/>
            <a:tailEnd/>
          </a:ln>
        </p:spPr>
      </p:sp>
      <p:sp>
        <p:nvSpPr>
          <p:cNvPr id="388099" name="Rectangle 1027"/>
          <p:cNvSpPr>
            <a:spLocks noGrp="1" noChangeArrowheads="1"/>
          </p:cNvSpPr>
          <p:nvPr>
            <p:ph type="body" idx="1"/>
          </p:nvPr>
        </p:nvSpPr>
        <p:spPr bwMode="auto">
          <a:xfrm>
            <a:off x="685800" y="4341813"/>
            <a:ext cx="5483225" cy="4113212"/>
          </a:xfrm>
          <a:prstGeom prst="rect">
            <a:avLst/>
          </a:prstGeom>
          <a:solidFill>
            <a:srgbClr val="FFFFFF"/>
          </a:solidFill>
          <a:ln>
            <a:solidFill>
              <a:srgbClr val="000000"/>
            </a:solidFill>
            <a:miter lim="800000"/>
            <a:headEnd/>
            <a:tailEnd/>
          </a:ln>
        </p:spPr>
        <p:txBody>
          <a:bodyPr lIns="82058" tIns="41029" rIns="82058" bIns="41029">
            <a:prstTxWarp prst="textNoShape">
              <a:avLst/>
            </a:prstTxWarp>
          </a:bodyPr>
          <a:lstStyle/>
          <a:p>
            <a:endParaRPr lang="en-US"/>
          </a:p>
        </p:txBody>
      </p:sp>
    </p:spTree>
    <p:extLst>
      <p:ext uri="{BB962C8B-B14F-4D97-AF65-F5344CB8AC3E}">
        <p14:creationId xmlns:p14="http://schemas.microsoft.com/office/powerpoint/2010/main" val="117233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DF0749-71B6-784B-853D-538E69D8A127}" type="slidenum">
              <a:rPr lang="en-US"/>
              <a:pPr/>
              <a:t>8</a:t>
            </a:fld>
            <a:endParaRPr lang="en-US"/>
          </a:p>
        </p:txBody>
      </p:sp>
      <p:sp>
        <p:nvSpPr>
          <p:cNvPr id="388098" name="Rectangle 1026"/>
          <p:cNvSpPr>
            <a:spLocks noGrp="1" noRot="1" noChangeAspect="1" noChangeArrowheads="1"/>
          </p:cNvSpPr>
          <p:nvPr>
            <p:ph type="sldImg"/>
          </p:nvPr>
        </p:nvSpPr>
        <p:spPr bwMode="auto">
          <a:xfrm>
            <a:off x="1143000" y="693738"/>
            <a:ext cx="4568825" cy="3425825"/>
          </a:xfrm>
          <a:prstGeom prst="rect">
            <a:avLst/>
          </a:prstGeom>
          <a:solidFill>
            <a:srgbClr val="FFFFFF"/>
          </a:solidFill>
          <a:ln>
            <a:solidFill>
              <a:srgbClr val="000000"/>
            </a:solidFill>
            <a:miter lim="800000"/>
            <a:headEnd/>
            <a:tailEnd/>
          </a:ln>
        </p:spPr>
      </p:sp>
      <p:sp>
        <p:nvSpPr>
          <p:cNvPr id="388099" name="Rectangle 1027"/>
          <p:cNvSpPr>
            <a:spLocks noGrp="1" noChangeArrowheads="1"/>
          </p:cNvSpPr>
          <p:nvPr>
            <p:ph type="body" idx="1"/>
          </p:nvPr>
        </p:nvSpPr>
        <p:spPr bwMode="auto">
          <a:xfrm>
            <a:off x="685800" y="4341813"/>
            <a:ext cx="5483225" cy="4113212"/>
          </a:xfrm>
          <a:prstGeom prst="rect">
            <a:avLst/>
          </a:prstGeom>
          <a:solidFill>
            <a:srgbClr val="FFFFFF"/>
          </a:solidFill>
          <a:ln>
            <a:solidFill>
              <a:srgbClr val="000000"/>
            </a:solidFill>
            <a:miter lim="800000"/>
            <a:headEnd/>
            <a:tailEnd/>
          </a:ln>
        </p:spPr>
        <p:txBody>
          <a:bodyPr lIns="82058" tIns="41029" rIns="82058" bIns="41029">
            <a:prstTxWarp prst="textNoShape">
              <a:avLst/>
            </a:prstTxWarp>
          </a:bodyPr>
          <a:lstStyle/>
          <a:p>
            <a:endParaRPr lang="en-US"/>
          </a:p>
        </p:txBody>
      </p:sp>
    </p:spTree>
    <p:extLst>
      <p:ext uri="{BB962C8B-B14F-4D97-AF65-F5344CB8AC3E}">
        <p14:creationId xmlns:p14="http://schemas.microsoft.com/office/powerpoint/2010/main" val="284287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DF0749-71B6-784B-853D-538E69D8A127}" type="slidenum">
              <a:rPr lang="en-US"/>
              <a:pPr/>
              <a:t>9</a:t>
            </a:fld>
            <a:endParaRPr lang="en-US"/>
          </a:p>
        </p:txBody>
      </p:sp>
      <p:sp>
        <p:nvSpPr>
          <p:cNvPr id="388098" name="Rectangle 1026"/>
          <p:cNvSpPr>
            <a:spLocks noGrp="1" noRot="1" noChangeAspect="1" noChangeArrowheads="1"/>
          </p:cNvSpPr>
          <p:nvPr>
            <p:ph type="sldImg"/>
          </p:nvPr>
        </p:nvSpPr>
        <p:spPr bwMode="auto">
          <a:xfrm>
            <a:off x="1143000" y="693738"/>
            <a:ext cx="4568825" cy="3425825"/>
          </a:xfrm>
          <a:prstGeom prst="rect">
            <a:avLst/>
          </a:prstGeom>
          <a:solidFill>
            <a:srgbClr val="FFFFFF"/>
          </a:solidFill>
          <a:ln>
            <a:solidFill>
              <a:srgbClr val="000000"/>
            </a:solidFill>
            <a:miter lim="800000"/>
            <a:headEnd/>
            <a:tailEnd/>
          </a:ln>
        </p:spPr>
      </p:sp>
      <p:sp>
        <p:nvSpPr>
          <p:cNvPr id="388099" name="Rectangle 1027"/>
          <p:cNvSpPr>
            <a:spLocks noGrp="1" noChangeArrowheads="1"/>
          </p:cNvSpPr>
          <p:nvPr>
            <p:ph type="body" idx="1"/>
          </p:nvPr>
        </p:nvSpPr>
        <p:spPr bwMode="auto">
          <a:xfrm>
            <a:off x="685800" y="4341813"/>
            <a:ext cx="5483225" cy="4113212"/>
          </a:xfrm>
          <a:prstGeom prst="rect">
            <a:avLst/>
          </a:prstGeom>
          <a:solidFill>
            <a:srgbClr val="FFFFFF"/>
          </a:solidFill>
          <a:ln>
            <a:solidFill>
              <a:srgbClr val="000000"/>
            </a:solidFill>
            <a:miter lim="800000"/>
            <a:headEnd/>
            <a:tailEnd/>
          </a:ln>
        </p:spPr>
        <p:txBody>
          <a:bodyPr lIns="82058" tIns="41029" rIns="82058" bIns="41029">
            <a:prstTxWarp prst="textNoShape">
              <a:avLst/>
            </a:prstTxWarp>
          </a:bodyPr>
          <a:lstStyle/>
          <a:p>
            <a:endParaRPr lang="en-US"/>
          </a:p>
        </p:txBody>
      </p:sp>
    </p:spTree>
    <p:extLst>
      <p:ext uri="{BB962C8B-B14F-4D97-AF65-F5344CB8AC3E}">
        <p14:creationId xmlns:p14="http://schemas.microsoft.com/office/powerpoint/2010/main" val="692392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DF0749-71B6-784B-853D-538E69D8A127}" type="slidenum">
              <a:rPr lang="en-US"/>
              <a:pPr/>
              <a:t>10</a:t>
            </a:fld>
            <a:endParaRPr lang="en-US"/>
          </a:p>
        </p:txBody>
      </p:sp>
      <p:sp>
        <p:nvSpPr>
          <p:cNvPr id="388098" name="Rectangle 1026"/>
          <p:cNvSpPr>
            <a:spLocks noGrp="1" noRot="1" noChangeAspect="1" noChangeArrowheads="1"/>
          </p:cNvSpPr>
          <p:nvPr>
            <p:ph type="sldImg"/>
          </p:nvPr>
        </p:nvSpPr>
        <p:spPr bwMode="auto">
          <a:xfrm>
            <a:off x="1143000" y="693738"/>
            <a:ext cx="4568825" cy="3425825"/>
          </a:xfrm>
          <a:prstGeom prst="rect">
            <a:avLst/>
          </a:prstGeom>
          <a:solidFill>
            <a:srgbClr val="FFFFFF"/>
          </a:solidFill>
          <a:ln>
            <a:solidFill>
              <a:srgbClr val="000000"/>
            </a:solidFill>
            <a:miter lim="800000"/>
            <a:headEnd/>
            <a:tailEnd/>
          </a:ln>
        </p:spPr>
      </p:sp>
      <p:sp>
        <p:nvSpPr>
          <p:cNvPr id="388099" name="Rectangle 1027"/>
          <p:cNvSpPr>
            <a:spLocks noGrp="1" noChangeArrowheads="1"/>
          </p:cNvSpPr>
          <p:nvPr>
            <p:ph type="body" idx="1"/>
          </p:nvPr>
        </p:nvSpPr>
        <p:spPr bwMode="auto">
          <a:xfrm>
            <a:off x="685800" y="4341813"/>
            <a:ext cx="5483225" cy="4113212"/>
          </a:xfrm>
          <a:prstGeom prst="rect">
            <a:avLst/>
          </a:prstGeom>
          <a:solidFill>
            <a:srgbClr val="FFFFFF"/>
          </a:solidFill>
          <a:ln>
            <a:solidFill>
              <a:srgbClr val="000000"/>
            </a:solidFill>
            <a:miter lim="800000"/>
            <a:headEnd/>
            <a:tailEnd/>
          </a:ln>
        </p:spPr>
        <p:txBody>
          <a:bodyPr lIns="82058" tIns="41029" rIns="82058" bIns="41029">
            <a:prstTxWarp prst="textNoShape">
              <a:avLst/>
            </a:prstTxWarp>
          </a:bodyPr>
          <a:lstStyle/>
          <a:p>
            <a:endParaRPr lang="en-US"/>
          </a:p>
        </p:txBody>
      </p:sp>
    </p:spTree>
    <p:extLst>
      <p:ext uri="{BB962C8B-B14F-4D97-AF65-F5344CB8AC3E}">
        <p14:creationId xmlns:p14="http://schemas.microsoft.com/office/powerpoint/2010/main" val="1916144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11</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974563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12</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635271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13</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1865597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14</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18296168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15</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552359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16</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2074785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4913C-D48E-0342-B808-5B8DA195C5B0}" type="slidenum">
              <a:rPr lang="en-US"/>
              <a:pPr/>
              <a:t>17</a:t>
            </a:fld>
            <a:endParaRPr lang="en-US"/>
          </a:p>
        </p:txBody>
      </p:sp>
      <p:sp>
        <p:nvSpPr>
          <p:cNvPr id="3901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FAA26D3D-D897-4be2-8F04-BA451C77F1D7}">
              <ma14:placeholderFlag xmlns:ma14="http://schemas.microsoft.com/office/mac/drawingml/2011/main" val="1"/>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390147" name="Text Box 3"/>
          <p:cNvSpPr txBox="1">
            <a:spLocks noGrp="1" noChangeArrowheads="1"/>
          </p:cNvSpPr>
          <p:nvPr>
            <p:ph type="body" idx="1"/>
          </p:nvPr>
        </p:nvSpPr>
        <p:spPr bwMode="auto">
          <a:xfrm>
            <a:off x="503238" y="4316413"/>
            <a:ext cx="5856287" cy="4059237"/>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val="1"/>
            </a:ext>
          </a:extLst>
        </p:spPr>
        <p:txBody>
          <a:bodyPr/>
          <a:lstStyle/>
          <a:p>
            <a:endParaRPr lang="en-US"/>
          </a:p>
        </p:txBody>
      </p:sp>
    </p:spTree>
    <p:extLst>
      <p:ext uri="{BB962C8B-B14F-4D97-AF65-F5344CB8AC3E}">
        <p14:creationId xmlns:p14="http://schemas.microsoft.com/office/powerpoint/2010/main" val="8290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22DCC0-92CD-8E41-8B53-1137061C9679}" type="datetimeFigureOut">
              <a:rPr lang="en-US" smtClean="0"/>
              <a:t>4/27/16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2277107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22DCC0-92CD-8E41-8B53-1137061C9679}" type="datetimeFigureOut">
              <a:rPr lang="en-US" smtClean="0"/>
              <a:t>4/27/16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483302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22DCC0-92CD-8E41-8B53-1137061C9679}" type="datetimeFigureOut">
              <a:rPr lang="en-US" smtClean="0"/>
              <a:t>4/27/16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3129164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22DCC0-92CD-8E41-8B53-1137061C9679}" type="datetimeFigureOut">
              <a:rPr lang="en-US" smtClean="0"/>
              <a:t>4/27/16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3966213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22DCC0-92CD-8E41-8B53-1137061C9679}" type="datetimeFigureOut">
              <a:rPr lang="en-US" smtClean="0"/>
              <a:t>4/27/16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536969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22DCC0-92CD-8E41-8B53-1137061C9679}" type="datetimeFigureOut">
              <a:rPr lang="en-US" smtClean="0"/>
              <a:t>4/27/16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636593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22DCC0-92CD-8E41-8B53-1137061C9679}" type="datetimeFigureOut">
              <a:rPr lang="en-US" smtClean="0"/>
              <a:t>4/27/16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998086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22DCC0-92CD-8E41-8B53-1137061C9679}" type="datetimeFigureOut">
              <a:rPr lang="en-US" smtClean="0"/>
              <a:t>4/27/16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753027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22DCC0-92CD-8E41-8B53-1137061C9679}" type="datetimeFigureOut">
              <a:rPr lang="en-US" smtClean="0"/>
              <a:t>4/27/16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67034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22DCC0-92CD-8E41-8B53-1137061C9679}" type="datetimeFigureOut">
              <a:rPr lang="en-US" smtClean="0"/>
              <a:t>4/27/16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1125559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22DCC0-92CD-8E41-8B53-1137061C9679}" type="datetimeFigureOut">
              <a:rPr lang="en-US" smtClean="0"/>
              <a:t>4/27/16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DE0191-1F49-1F44-BDCA-E31B5C9E15C2}" type="slidenum">
              <a:rPr lang="en-US" smtClean="0"/>
              <a:t>‹#›</a:t>
            </a:fld>
            <a:endParaRPr lang="en-US"/>
          </a:p>
        </p:txBody>
      </p:sp>
    </p:spTree>
    <p:extLst>
      <p:ext uri="{BB962C8B-B14F-4D97-AF65-F5344CB8AC3E}">
        <p14:creationId xmlns:p14="http://schemas.microsoft.com/office/powerpoint/2010/main" val="23936432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22DCC0-92CD-8E41-8B53-1137061C9679}" type="datetimeFigureOut">
              <a:rPr lang="en-US" smtClean="0"/>
              <a:t>4/27/16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DE0191-1F49-1F44-BDCA-E31B5C9E15C2}" type="slidenum">
              <a:rPr lang="en-US" smtClean="0"/>
              <a:t>‹#›</a:t>
            </a:fld>
            <a:endParaRPr lang="en-US"/>
          </a:p>
        </p:txBody>
      </p:sp>
    </p:spTree>
    <p:extLst>
      <p:ext uri="{BB962C8B-B14F-4D97-AF65-F5344CB8AC3E}">
        <p14:creationId xmlns:p14="http://schemas.microsoft.com/office/powerpoint/2010/main" val="2461178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a:t>CAGI slide pack guidelines</a:t>
            </a:r>
            <a:br>
              <a:rPr lang="en-US" altLang="en-US" sz="4000"/>
            </a:br>
            <a:r>
              <a:rPr lang="en-US" altLang="en-US" sz="1800"/>
              <a:t>I agree to my slides being used according to the following terms: </a:t>
            </a:r>
            <a:r>
              <a:rPr lang="en-US" altLang="en-US" sz="1800" i="1"/>
              <a:t>_______</a:t>
            </a:r>
            <a:r>
              <a:rPr lang="en-US" altLang="en-US" sz="1800" i="1">
                <a:solidFill>
                  <a:srgbClr val="FF3300"/>
                </a:solidFill>
              </a:rPr>
              <a:t>Author Name Here</a:t>
            </a:r>
            <a:r>
              <a:rPr lang="en-US" altLang="en-US" sz="1800" i="1"/>
              <a:t>_______</a:t>
            </a:r>
          </a:p>
        </p:txBody>
      </p:sp>
      <p:sp>
        <p:nvSpPr>
          <p:cNvPr id="8197" name="Rectangle 5"/>
          <p:cNvSpPr>
            <a:spLocks noGrp="1" noChangeArrowheads="1"/>
          </p:cNvSpPr>
          <p:nvPr>
            <p:ph type="body" idx="1"/>
          </p:nvPr>
        </p:nvSpPr>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98713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 y="1905000"/>
            <a:ext cx="9143999" cy="1795463"/>
          </a:xfrm>
          <a:noFill/>
        </p:spPr>
        <p:txBody>
          <a:bodyPr lIns="90000" tIns="46800" rIns="90000" bIns="46800">
            <a:normAutofit/>
          </a:bodyPr>
          <a:lstStyle/>
          <a:p>
            <a:pPr>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b="1" i="1" dirty="0" smtClean="0"/>
              <a:t>Notes on the JHU challenge</a:t>
            </a:r>
            <a:endParaRPr lang="en-GB" b="1" i="1" dirty="0"/>
          </a:p>
        </p:txBody>
      </p:sp>
      <p:sp>
        <p:nvSpPr>
          <p:cNvPr id="16387" name="Text Box 3"/>
          <p:cNvSpPr txBox="1">
            <a:spLocks noChangeArrowheads="1"/>
          </p:cNvSpPr>
          <p:nvPr/>
        </p:nvSpPr>
        <p:spPr bwMode="auto">
          <a:xfrm>
            <a:off x="2955925" y="4386263"/>
            <a:ext cx="3735388" cy="546100"/>
          </a:xfrm>
          <a:prstGeom prst="rect">
            <a:avLst/>
          </a:prstGeom>
          <a:noFill/>
          <a:ln w="9525">
            <a:noFill/>
            <a:miter lim="800000"/>
            <a:headEnd/>
            <a:tailEnd/>
          </a:ln>
        </p:spPr>
        <p:txBody>
          <a:bodyPr lIns="90000" tIns="46800" rIns="90000" bIns="46800">
            <a:prstTxWarp prst="textNoShape">
              <a:avLst/>
            </a:prstTxWarp>
            <a:spAutoFit/>
          </a:bodyPr>
          <a:lstStyle/>
          <a:p>
            <a:pPr eaLnBrk="1" hangingPunct="1">
              <a:lnSpc>
                <a:spcPct val="93000"/>
              </a:lnSpc>
              <a:spcBef>
                <a:spcPts val="1488"/>
              </a:spcBef>
              <a:buClr>
                <a:srgbClr val="000000"/>
              </a:buClr>
              <a:buSzPct val="100000"/>
              <a:buFont typeface="Arial"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200">
                <a:ea typeface="HG Mincho Light J" charset="0"/>
                <a:cs typeface="HG Mincho Light J" charset="0"/>
              </a:rPr>
              <a:t>Shamil Sunyaev</a:t>
            </a:r>
            <a:endParaRPr lang="en-GB">
              <a:ea typeface="HG Mincho Light J" charset="0"/>
              <a:cs typeface="HG Mincho Light J" charset="0"/>
            </a:endParaRPr>
          </a:p>
        </p:txBody>
      </p:sp>
      <p:pic>
        <p:nvPicPr>
          <p:cNvPr id="16388" name="Picture 4"/>
          <p:cNvPicPr>
            <a:picLocks noChangeAspect="1" noChangeArrowheads="1"/>
          </p:cNvPicPr>
          <p:nvPr/>
        </p:nvPicPr>
        <p:blipFill>
          <a:blip r:embed="rId3"/>
          <a:srcRect/>
          <a:stretch>
            <a:fillRect/>
          </a:stretch>
        </p:blipFill>
        <p:spPr bwMode="auto">
          <a:xfrm>
            <a:off x="3706813" y="5410200"/>
            <a:ext cx="5056187" cy="857250"/>
          </a:xfrm>
          <a:prstGeom prst="rect">
            <a:avLst/>
          </a:prstGeom>
          <a:noFill/>
          <a:ln w="9525">
            <a:noFill/>
            <a:miter lim="800000"/>
            <a:headEnd/>
            <a:tailEnd/>
          </a:ln>
        </p:spPr>
      </p:pic>
      <p:sp>
        <p:nvSpPr>
          <p:cNvPr id="16390" name="Text Box 11"/>
          <p:cNvSpPr txBox="1">
            <a:spLocks noChangeArrowheads="1"/>
          </p:cNvSpPr>
          <p:nvPr/>
        </p:nvSpPr>
        <p:spPr bwMode="auto">
          <a:xfrm>
            <a:off x="4953000" y="6324600"/>
            <a:ext cx="4038600" cy="260350"/>
          </a:xfrm>
          <a:prstGeom prst="rect">
            <a:avLst/>
          </a:prstGeom>
          <a:noFill/>
          <a:ln w="9525">
            <a:noFill/>
            <a:miter lim="800000"/>
            <a:headEnd/>
            <a:tailEnd/>
          </a:ln>
        </p:spPr>
        <p:txBody>
          <a:bodyPr>
            <a:prstTxWarp prst="textNoShape">
              <a:avLst/>
            </a:prstTxWarp>
            <a:spAutoFit/>
          </a:bodyPr>
          <a:lstStyle/>
          <a:p>
            <a:pPr>
              <a:spcBef>
                <a:spcPct val="50000"/>
              </a:spcBef>
            </a:pPr>
            <a:r>
              <a:rPr lang="en-US" sz="1100" b="1" dirty="0"/>
              <a:t>Broad Institute of M.I.T. and Harvard</a:t>
            </a:r>
            <a:endParaRPr lang="en-US" dirty="0"/>
          </a:p>
        </p:txBody>
      </p:sp>
    </p:spTree>
    <p:extLst>
      <p:ext uri="{BB962C8B-B14F-4D97-AF65-F5344CB8AC3E}">
        <p14:creationId xmlns:p14="http://schemas.microsoft.com/office/powerpoint/2010/main" val="8071239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29540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4000" b="1" dirty="0" smtClean="0">
                <a:solidFill>
                  <a:srgbClr val="FFFFFF"/>
                </a:solidFill>
              </a:rPr>
              <a:t>General notes on genetic diagnostics</a:t>
            </a:r>
            <a:endParaRPr lang="en-GB" sz="3200" b="1" dirty="0">
              <a:solidFill>
                <a:srgbClr val="FFFFFF"/>
              </a:solidFill>
            </a:endParaRPr>
          </a:p>
        </p:txBody>
      </p:sp>
      <p:sp>
        <p:nvSpPr>
          <p:cNvPr id="12" name="TextBox 11"/>
          <p:cNvSpPr txBox="1"/>
          <p:nvPr/>
        </p:nvSpPr>
        <p:spPr>
          <a:xfrm>
            <a:off x="215901" y="1389390"/>
            <a:ext cx="8736890" cy="1384995"/>
          </a:xfrm>
          <a:prstGeom prst="rect">
            <a:avLst/>
          </a:prstGeom>
          <a:noFill/>
        </p:spPr>
        <p:txBody>
          <a:bodyPr wrap="square" rtlCol="0">
            <a:spAutoFit/>
          </a:bodyPr>
          <a:lstStyle/>
          <a:p>
            <a:pPr algn="ctr"/>
            <a:r>
              <a:rPr lang="en-US" sz="2800" b="1" dirty="0" smtClean="0"/>
              <a:t>Genetic diagnostics is not solving the genotype to phenotype problem and is not an attempt for gene discovery</a:t>
            </a:r>
          </a:p>
        </p:txBody>
      </p:sp>
      <p:pic>
        <p:nvPicPr>
          <p:cNvPr id="11" name="Picture 10"/>
          <p:cNvPicPr>
            <a:picLocks noChangeAspect="1"/>
          </p:cNvPicPr>
          <p:nvPr/>
        </p:nvPicPr>
        <p:blipFill>
          <a:blip r:embed="rId3"/>
          <a:stretch>
            <a:fillRect/>
          </a:stretch>
        </p:blipFill>
        <p:spPr>
          <a:xfrm>
            <a:off x="791216" y="3062424"/>
            <a:ext cx="2367160" cy="1333500"/>
          </a:xfrm>
          <a:prstGeom prst="rect">
            <a:avLst/>
          </a:prstGeom>
        </p:spPr>
      </p:pic>
      <p:pic>
        <p:nvPicPr>
          <p:cNvPr id="15" name="Picture 14"/>
          <p:cNvPicPr>
            <a:picLocks noChangeAspect="1"/>
          </p:cNvPicPr>
          <p:nvPr/>
        </p:nvPicPr>
        <p:blipFill>
          <a:blip r:embed="rId4"/>
          <a:stretch>
            <a:fillRect/>
          </a:stretch>
        </p:blipFill>
        <p:spPr>
          <a:xfrm>
            <a:off x="5197218" y="5155683"/>
            <a:ext cx="2409870" cy="1569016"/>
          </a:xfrm>
          <a:prstGeom prst="rect">
            <a:avLst/>
          </a:prstGeom>
        </p:spPr>
      </p:pic>
      <p:sp>
        <p:nvSpPr>
          <p:cNvPr id="16" name="TextBox 15"/>
          <p:cNvSpPr txBox="1"/>
          <p:nvPr/>
        </p:nvSpPr>
        <p:spPr>
          <a:xfrm>
            <a:off x="3398654" y="3413481"/>
            <a:ext cx="1556924" cy="923330"/>
          </a:xfrm>
          <a:prstGeom prst="rect">
            <a:avLst/>
          </a:prstGeom>
          <a:noFill/>
        </p:spPr>
        <p:txBody>
          <a:bodyPr wrap="none" rtlCol="0">
            <a:spAutoFit/>
          </a:bodyPr>
          <a:lstStyle/>
          <a:p>
            <a:r>
              <a:rPr lang="en-US" dirty="0" smtClean="0"/>
              <a:t>Disease with </a:t>
            </a:r>
          </a:p>
          <a:p>
            <a:r>
              <a:rPr lang="en-US" dirty="0" smtClean="0"/>
              <a:t>known genetic </a:t>
            </a:r>
          </a:p>
          <a:p>
            <a:r>
              <a:rPr lang="en-US" dirty="0" smtClean="0"/>
              <a:t>etiology</a:t>
            </a:r>
            <a:endParaRPr lang="en-US" dirty="0"/>
          </a:p>
        </p:txBody>
      </p:sp>
      <p:sp>
        <p:nvSpPr>
          <p:cNvPr id="18" name="TextBox 17"/>
          <p:cNvSpPr txBox="1"/>
          <p:nvPr/>
        </p:nvSpPr>
        <p:spPr>
          <a:xfrm>
            <a:off x="7607088" y="5924034"/>
            <a:ext cx="1345703" cy="369332"/>
          </a:xfrm>
          <a:prstGeom prst="rect">
            <a:avLst/>
          </a:prstGeom>
          <a:noFill/>
        </p:spPr>
        <p:txBody>
          <a:bodyPr wrap="none" rtlCol="0">
            <a:spAutoFit/>
          </a:bodyPr>
          <a:lstStyle/>
          <a:p>
            <a:r>
              <a:rPr lang="en-US" dirty="0" smtClean="0"/>
              <a:t>Known gene</a:t>
            </a:r>
            <a:endParaRPr lang="en-US" dirty="0"/>
          </a:p>
        </p:txBody>
      </p:sp>
      <p:cxnSp>
        <p:nvCxnSpPr>
          <p:cNvPr id="19" name="Straight Arrow Connector 18"/>
          <p:cNvCxnSpPr/>
          <p:nvPr/>
        </p:nvCxnSpPr>
        <p:spPr>
          <a:xfrm>
            <a:off x="2241822" y="4515913"/>
            <a:ext cx="4211749" cy="60791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19488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29540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000" b="1" dirty="0" smtClean="0">
                <a:solidFill>
                  <a:srgbClr val="FFFFFF"/>
                </a:solidFill>
              </a:rPr>
              <a:t>Sensitivity and specificity</a:t>
            </a:r>
            <a:endParaRPr lang="en-GB" sz="3200" b="1" dirty="0">
              <a:solidFill>
                <a:srgbClr val="FFFFFF"/>
              </a:solidFill>
            </a:endParaRPr>
          </a:p>
        </p:txBody>
      </p:sp>
      <p:sp>
        <p:nvSpPr>
          <p:cNvPr id="3" name="TextBox 2"/>
          <p:cNvSpPr txBox="1"/>
          <p:nvPr/>
        </p:nvSpPr>
        <p:spPr>
          <a:xfrm>
            <a:off x="1300082" y="1989667"/>
            <a:ext cx="6582832" cy="461665"/>
          </a:xfrm>
          <a:prstGeom prst="rect">
            <a:avLst/>
          </a:prstGeom>
          <a:noFill/>
        </p:spPr>
        <p:txBody>
          <a:bodyPr wrap="square" rtlCol="0">
            <a:spAutoFit/>
          </a:bodyPr>
          <a:lstStyle/>
          <a:p>
            <a:r>
              <a:rPr lang="en-US" sz="2400" b="1" dirty="0" smtClean="0"/>
              <a:t>Sensitivity is determined by </a:t>
            </a:r>
            <a:r>
              <a:rPr lang="en-US" sz="2400" b="1" dirty="0" err="1" smtClean="0"/>
              <a:t>detectance</a:t>
            </a:r>
            <a:r>
              <a:rPr lang="en-US" sz="2400" b="1" dirty="0" smtClean="0"/>
              <a:t>    </a:t>
            </a:r>
            <a:r>
              <a:rPr lang="en-US" sz="2400" b="1" i="1" dirty="0" smtClean="0"/>
              <a:t>P(G|Y)</a:t>
            </a:r>
            <a:endParaRPr lang="en-US" sz="2400" b="1" i="1" dirty="0"/>
          </a:p>
        </p:txBody>
      </p:sp>
      <p:grpSp>
        <p:nvGrpSpPr>
          <p:cNvPr id="25" name="Group 24"/>
          <p:cNvGrpSpPr/>
          <p:nvPr/>
        </p:nvGrpSpPr>
        <p:grpSpPr>
          <a:xfrm>
            <a:off x="3884083" y="2451333"/>
            <a:ext cx="4136410" cy="1044315"/>
            <a:chOff x="3524250" y="2451333"/>
            <a:chExt cx="4136410" cy="1044315"/>
          </a:xfrm>
        </p:grpSpPr>
        <p:sp>
          <p:nvSpPr>
            <p:cNvPr id="4" name="TextBox 3"/>
            <p:cNvSpPr txBox="1"/>
            <p:nvPr/>
          </p:nvSpPr>
          <p:spPr>
            <a:xfrm>
              <a:off x="3524250" y="3122083"/>
              <a:ext cx="2569934" cy="369332"/>
            </a:xfrm>
            <a:prstGeom prst="rect">
              <a:avLst/>
            </a:prstGeom>
            <a:noFill/>
          </p:spPr>
          <p:txBody>
            <a:bodyPr wrap="none" rtlCol="0">
              <a:spAutoFit/>
            </a:bodyPr>
            <a:lstStyle/>
            <a:p>
              <a:r>
                <a:rPr lang="en-US" dirty="0"/>
                <a:t>m</a:t>
              </a:r>
              <a:r>
                <a:rPr lang="en-US" dirty="0" smtClean="0"/>
                <a:t>utation in known genes</a:t>
              </a:r>
              <a:endParaRPr lang="en-US" dirty="0"/>
            </a:p>
          </p:txBody>
        </p:sp>
        <p:sp>
          <p:nvSpPr>
            <p:cNvPr id="23" name="TextBox 22"/>
            <p:cNvSpPr txBox="1"/>
            <p:nvPr/>
          </p:nvSpPr>
          <p:spPr>
            <a:xfrm>
              <a:off x="6457649" y="3126316"/>
              <a:ext cx="1203011" cy="369332"/>
            </a:xfrm>
            <a:prstGeom prst="rect">
              <a:avLst/>
            </a:prstGeom>
            <a:noFill/>
          </p:spPr>
          <p:txBody>
            <a:bodyPr wrap="none" rtlCol="0">
              <a:spAutoFit/>
            </a:bodyPr>
            <a:lstStyle/>
            <a:p>
              <a:r>
                <a:rPr lang="en-US" dirty="0" smtClean="0"/>
                <a:t>phenotype</a:t>
              </a:r>
              <a:endParaRPr lang="en-US" dirty="0"/>
            </a:p>
          </p:txBody>
        </p:sp>
        <p:cxnSp>
          <p:nvCxnSpPr>
            <p:cNvPr id="8" name="Straight Arrow Connector 7"/>
            <p:cNvCxnSpPr>
              <a:stCxn id="4" idx="0"/>
            </p:cNvCxnSpPr>
            <p:nvPr/>
          </p:nvCxnSpPr>
          <p:spPr>
            <a:xfrm flipV="1">
              <a:off x="4809217" y="2451333"/>
              <a:ext cx="1815950" cy="6707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23" idx="0"/>
            </p:cNvCxnSpPr>
            <p:nvPr/>
          </p:nvCxnSpPr>
          <p:spPr>
            <a:xfrm flipH="1" flipV="1">
              <a:off x="6953250" y="2451333"/>
              <a:ext cx="105905" cy="6749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27" name="TextBox 26"/>
          <p:cNvSpPr txBox="1"/>
          <p:nvPr/>
        </p:nvSpPr>
        <p:spPr>
          <a:xfrm>
            <a:off x="1623485" y="4502151"/>
            <a:ext cx="5969000" cy="830997"/>
          </a:xfrm>
          <a:prstGeom prst="rect">
            <a:avLst/>
          </a:prstGeom>
          <a:noFill/>
        </p:spPr>
        <p:txBody>
          <a:bodyPr wrap="square" rtlCol="0">
            <a:spAutoFit/>
          </a:bodyPr>
          <a:lstStyle/>
          <a:p>
            <a:pPr algn="ctr"/>
            <a:r>
              <a:rPr lang="en-US" sz="2400" b="1" dirty="0" smtClean="0"/>
              <a:t>Specificity is defined by penetrance  </a:t>
            </a:r>
            <a:r>
              <a:rPr lang="en-US" sz="2400" b="1" i="1" dirty="0" smtClean="0"/>
              <a:t>P(Y|</a:t>
            </a:r>
            <a:r>
              <a:rPr lang="en-US" sz="2400" b="1" i="1" dirty="0"/>
              <a:t>G</a:t>
            </a:r>
            <a:r>
              <a:rPr lang="en-US" sz="2400" b="1" i="1" dirty="0" smtClean="0"/>
              <a:t>) </a:t>
            </a:r>
            <a:r>
              <a:rPr lang="en-US" sz="2400" b="1" dirty="0" smtClean="0"/>
              <a:t>and the benign natural genetic variation</a:t>
            </a:r>
            <a:endParaRPr lang="en-US" sz="2400" b="1" dirty="0"/>
          </a:p>
        </p:txBody>
      </p:sp>
    </p:spTree>
    <p:extLst>
      <p:ext uri="{BB962C8B-B14F-4D97-AF65-F5344CB8AC3E}">
        <p14:creationId xmlns:p14="http://schemas.microsoft.com/office/powerpoint/2010/main" val="22198902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29540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4000" b="1" dirty="0" smtClean="0">
                <a:solidFill>
                  <a:srgbClr val="FFFFFF"/>
                </a:solidFill>
              </a:rPr>
              <a:t>Two principle approaches</a:t>
            </a:r>
            <a:endParaRPr lang="en-GB" sz="3200" b="1" dirty="0">
              <a:solidFill>
                <a:srgbClr val="FFFFFF"/>
              </a:solidFill>
            </a:endParaRPr>
          </a:p>
        </p:txBody>
      </p:sp>
      <p:sp>
        <p:nvSpPr>
          <p:cNvPr id="3" name="TextBox 2"/>
          <p:cNvSpPr txBox="1"/>
          <p:nvPr/>
        </p:nvSpPr>
        <p:spPr>
          <a:xfrm>
            <a:off x="1300082" y="1989667"/>
            <a:ext cx="6582832" cy="830997"/>
          </a:xfrm>
          <a:prstGeom prst="rect">
            <a:avLst/>
          </a:prstGeom>
          <a:noFill/>
        </p:spPr>
        <p:txBody>
          <a:bodyPr wrap="square" rtlCol="0">
            <a:spAutoFit/>
          </a:bodyPr>
          <a:lstStyle/>
          <a:p>
            <a:r>
              <a:rPr lang="en-US" sz="2400" b="1" dirty="0" smtClean="0"/>
              <a:t>Biology driven: </a:t>
            </a:r>
            <a:r>
              <a:rPr lang="en-US" sz="2400" i="1" dirty="0" smtClean="0"/>
              <a:t>identify all genes involved in the phenotype and detect variants in these genes</a:t>
            </a:r>
            <a:endParaRPr lang="en-US" sz="2400" i="1" dirty="0"/>
          </a:p>
        </p:txBody>
      </p:sp>
      <p:sp>
        <p:nvSpPr>
          <p:cNvPr id="27" name="TextBox 26"/>
          <p:cNvSpPr txBox="1"/>
          <p:nvPr/>
        </p:nvSpPr>
        <p:spPr>
          <a:xfrm>
            <a:off x="1300082" y="4121151"/>
            <a:ext cx="6536265" cy="1200328"/>
          </a:xfrm>
          <a:prstGeom prst="rect">
            <a:avLst/>
          </a:prstGeom>
          <a:noFill/>
        </p:spPr>
        <p:txBody>
          <a:bodyPr wrap="square" rtlCol="0">
            <a:spAutoFit/>
          </a:bodyPr>
          <a:lstStyle/>
          <a:p>
            <a:r>
              <a:rPr lang="en-US" sz="2400" b="1" dirty="0" smtClean="0"/>
              <a:t>Genetics driven</a:t>
            </a:r>
            <a:r>
              <a:rPr lang="en-US" sz="2400" dirty="0" smtClean="0"/>
              <a:t>: </a:t>
            </a:r>
            <a:r>
              <a:rPr lang="en-US" sz="2400" i="1" dirty="0" smtClean="0"/>
              <a:t>identify rare putatively functional variants consistent with the mode of inheritance and check genes on biological plausibility </a:t>
            </a:r>
            <a:endParaRPr lang="en-US" sz="2400" i="1" dirty="0"/>
          </a:p>
        </p:txBody>
      </p:sp>
    </p:spTree>
    <p:extLst>
      <p:ext uri="{BB962C8B-B14F-4D97-AF65-F5344CB8AC3E}">
        <p14:creationId xmlns:p14="http://schemas.microsoft.com/office/powerpoint/2010/main" val="22050424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44658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b="1" dirty="0" smtClean="0">
                <a:solidFill>
                  <a:srgbClr val="FFFFFF"/>
                </a:solidFill>
              </a:rPr>
              <a:t>Historic preference for the biology driven approach</a:t>
            </a:r>
            <a:endParaRPr lang="en-GB" sz="3600" b="1" dirty="0">
              <a:solidFill>
                <a:srgbClr val="FFFFFF"/>
              </a:solidFill>
            </a:endParaRPr>
          </a:p>
        </p:txBody>
      </p:sp>
      <p:sp>
        <p:nvSpPr>
          <p:cNvPr id="6" name="Content Placeholder 5"/>
          <p:cNvSpPr>
            <a:spLocks noGrp="1"/>
          </p:cNvSpPr>
          <p:nvPr>
            <p:ph idx="1"/>
          </p:nvPr>
        </p:nvSpPr>
        <p:spPr>
          <a:xfrm>
            <a:off x="166322" y="1446580"/>
            <a:ext cx="8977677" cy="5562600"/>
          </a:xfrm>
        </p:spPr>
        <p:txBody>
          <a:bodyPr>
            <a:normAutofit/>
          </a:bodyPr>
          <a:lstStyle/>
          <a:p>
            <a:pPr marL="0" indent="0">
              <a:buNone/>
            </a:pPr>
            <a:r>
              <a:rPr lang="en-US" dirty="0" smtClean="0"/>
              <a:t>Historically, technology obviously favored patient-specific gene panels.</a:t>
            </a:r>
            <a:endParaRPr lang="en-US" i="1" dirty="0" smtClean="0"/>
          </a:p>
          <a:p>
            <a:pPr marL="0" indent="0">
              <a:buNone/>
            </a:pPr>
            <a:r>
              <a:rPr lang="en-US" dirty="0" smtClean="0"/>
              <a:t> </a:t>
            </a:r>
          </a:p>
          <a:p>
            <a:pPr marL="0" indent="0">
              <a:buNone/>
            </a:pPr>
            <a:r>
              <a:rPr lang="en-US" dirty="0" smtClean="0"/>
              <a:t>Now, running multiple panels for every patient is economically more efficient (this is the JHU challenge!).</a:t>
            </a:r>
            <a:endParaRPr lang="en-US" dirty="0"/>
          </a:p>
          <a:p>
            <a:pPr marL="0" indent="0">
              <a:buNone/>
            </a:pPr>
            <a:endParaRPr lang="en-US" dirty="0" smtClean="0">
              <a:latin typeface="Calibri"/>
              <a:cs typeface="Calibri"/>
            </a:endParaRPr>
          </a:p>
          <a:p>
            <a:pPr marL="0" indent="0">
              <a:buNone/>
            </a:pPr>
            <a:r>
              <a:rPr lang="en-US" dirty="0" smtClean="0">
                <a:latin typeface="Calibri"/>
                <a:cs typeface="Calibri"/>
              </a:rPr>
              <a:t>Now, the field is moving to whole </a:t>
            </a:r>
            <a:r>
              <a:rPr lang="en-US" dirty="0" err="1" smtClean="0">
                <a:latin typeface="Calibri"/>
                <a:cs typeface="Calibri"/>
              </a:rPr>
              <a:t>exome</a:t>
            </a:r>
            <a:r>
              <a:rPr lang="en-US" dirty="0" smtClean="0">
                <a:latin typeface="Calibri"/>
                <a:cs typeface="Calibri"/>
              </a:rPr>
              <a:t> and, in perspective, whole genome sequencing.</a:t>
            </a:r>
          </a:p>
          <a:p>
            <a:pPr marL="0" indent="0">
              <a:buNone/>
            </a:pPr>
            <a:endParaRPr lang="en-US" sz="2400" dirty="0" smtClean="0">
              <a:latin typeface="Calibri"/>
              <a:cs typeface="Calibri"/>
            </a:endParaRPr>
          </a:p>
        </p:txBody>
      </p:sp>
    </p:spTree>
    <p:extLst>
      <p:ext uri="{BB962C8B-B14F-4D97-AF65-F5344CB8AC3E}">
        <p14:creationId xmlns:p14="http://schemas.microsoft.com/office/powerpoint/2010/main" val="16702550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5" name="AutoShape 1027"/>
          <p:cNvSpPr>
            <a:spLocks noChangeArrowheads="1"/>
          </p:cNvSpPr>
          <p:nvPr/>
        </p:nvSpPr>
        <p:spPr bwMode="auto">
          <a:xfrm>
            <a:off x="0" y="4763"/>
            <a:ext cx="9144000" cy="1214437"/>
          </a:xfrm>
          <a:prstGeom prst="roundRect">
            <a:avLst>
              <a:gd name="adj" fmla="val 139"/>
            </a:avLst>
          </a:prstGeom>
          <a:solidFill>
            <a:srgbClr val="666699"/>
          </a:solidFill>
          <a:ln w="9360">
            <a:solidFill>
              <a:srgbClr val="000000"/>
            </a:solidFill>
            <a:miter lim="800000"/>
            <a:headEnd/>
            <a:tailEnd/>
          </a:ln>
          <a:effectLst/>
        </p:spPr>
        <p:txBody>
          <a:bodyPr lIns="81639" tIns="40820" rIns="81639" bIns="40820" anchor="ctr" anchorCtr="1">
            <a:prstTxWarp prst="textNoShape">
              <a:avLst/>
            </a:prstTxWarp>
          </a:bodyPr>
          <a:lstStyle/>
          <a:p>
            <a:pPr algn="ctr" defTabSz="414338">
              <a:spcBef>
                <a:spcPts val="0"/>
              </a:spcBef>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 pos="8535988" algn="l"/>
              </a:tabLst>
            </a:pPr>
            <a:r>
              <a:rPr kumimoji="1" lang="en-US" sz="3600" b="1" dirty="0" smtClean="0">
                <a:solidFill>
                  <a:schemeClr val="bg1"/>
                </a:solidFill>
              </a:rPr>
              <a:t>Dominant phenotypes</a:t>
            </a:r>
            <a:endParaRPr lang="en-GB" sz="4900" b="1" dirty="0">
              <a:solidFill>
                <a:srgbClr val="E6E6FF"/>
              </a:solidFill>
            </a:endParaRPr>
          </a:p>
        </p:txBody>
      </p:sp>
      <p:sp>
        <p:nvSpPr>
          <p:cNvPr id="5" name="TextBox 4"/>
          <p:cNvSpPr txBox="1"/>
          <p:nvPr/>
        </p:nvSpPr>
        <p:spPr>
          <a:xfrm>
            <a:off x="3049191" y="1371600"/>
            <a:ext cx="2767195" cy="461665"/>
          </a:xfrm>
          <a:prstGeom prst="rect">
            <a:avLst/>
          </a:prstGeom>
          <a:noFill/>
        </p:spPr>
        <p:txBody>
          <a:bodyPr wrap="none" rtlCol="0">
            <a:spAutoFit/>
          </a:bodyPr>
          <a:lstStyle/>
          <a:p>
            <a:pPr algn="ctr"/>
            <a:r>
              <a:rPr lang="en-US" i="1" dirty="0"/>
              <a:t>D</a:t>
            </a:r>
            <a:r>
              <a:rPr lang="en-US" i="1" dirty="0" smtClean="0"/>
              <a:t>e novo </a:t>
            </a:r>
            <a:r>
              <a:rPr lang="en-US" dirty="0" smtClean="0"/>
              <a:t>mutations</a:t>
            </a:r>
            <a:endParaRPr lang="en-US" dirty="0"/>
          </a:p>
        </p:txBody>
      </p:sp>
      <p:sp>
        <p:nvSpPr>
          <p:cNvPr id="6" name="Rectangle 5"/>
          <p:cNvSpPr/>
          <p:nvPr/>
        </p:nvSpPr>
        <p:spPr bwMode="auto">
          <a:xfrm>
            <a:off x="2743200" y="2514600"/>
            <a:ext cx="762000" cy="7620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 name="Oval 6"/>
          <p:cNvSpPr/>
          <p:nvPr/>
        </p:nvSpPr>
        <p:spPr bwMode="auto">
          <a:xfrm>
            <a:off x="5410200" y="2514600"/>
            <a:ext cx="838200" cy="8382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9" name="Straight Connector 8"/>
          <p:cNvCxnSpPr>
            <a:stCxn id="6" idx="3"/>
            <a:endCxn id="7" idx="2"/>
          </p:cNvCxnSpPr>
          <p:nvPr/>
        </p:nvCxnSpPr>
        <p:spPr bwMode="auto">
          <a:xfrm>
            <a:off x="3505200" y="2895600"/>
            <a:ext cx="1905000" cy="381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a:endCxn id="13" idx="0"/>
          </p:cNvCxnSpPr>
          <p:nvPr/>
        </p:nvCxnSpPr>
        <p:spPr bwMode="auto">
          <a:xfrm>
            <a:off x="4495800" y="2895600"/>
            <a:ext cx="0" cy="16002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3" name="Rectangle 12"/>
          <p:cNvSpPr/>
          <p:nvPr/>
        </p:nvSpPr>
        <p:spPr bwMode="auto">
          <a:xfrm>
            <a:off x="4114800" y="4495800"/>
            <a:ext cx="762000" cy="762000"/>
          </a:xfrm>
          <a:prstGeom prst="rect">
            <a:avLst/>
          </a:prstGeom>
          <a:solidFill>
            <a:schemeClr val="tx2">
              <a:lumMod val="65000"/>
              <a:lumOff val="3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4" name="Lightning Bolt 13"/>
          <p:cNvSpPr/>
          <p:nvPr/>
        </p:nvSpPr>
        <p:spPr bwMode="auto">
          <a:xfrm>
            <a:off x="3886200" y="3505200"/>
            <a:ext cx="533400" cy="533400"/>
          </a:xfrm>
          <a:prstGeom prst="lightningBol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5" name="TextBox 14"/>
          <p:cNvSpPr txBox="1"/>
          <p:nvPr/>
        </p:nvSpPr>
        <p:spPr>
          <a:xfrm>
            <a:off x="1371600" y="6019800"/>
            <a:ext cx="7216339" cy="461665"/>
          </a:xfrm>
          <a:prstGeom prst="rect">
            <a:avLst/>
          </a:prstGeom>
          <a:noFill/>
        </p:spPr>
        <p:txBody>
          <a:bodyPr wrap="none" rtlCol="0">
            <a:spAutoFit/>
          </a:bodyPr>
          <a:lstStyle/>
          <a:p>
            <a:r>
              <a:rPr lang="en-US" dirty="0" smtClean="0"/>
              <a:t>0-3 coding non-synonymous mutation per individual</a:t>
            </a:r>
            <a:endParaRPr lang="en-US" dirty="0"/>
          </a:p>
        </p:txBody>
      </p:sp>
      <p:sp>
        <p:nvSpPr>
          <p:cNvPr id="2" name="TextBox 1"/>
          <p:cNvSpPr txBox="1"/>
          <p:nvPr/>
        </p:nvSpPr>
        <p:spPr>
          <a:xfrm>
            <a:off x="5516065" y="4421919"/>
            <a:ext cx="3394980" cy="461665"/>
          </a:xfrm>
          <a:prstGeom prst="rect">
            <a:avLst/>
          </a:prstGeom>
          <a:noFill/>
        </p:spPr>
        <p:txBody>
          <a:bodyPr wrap="none" rtlCol="0">
            <a:spAutoFit/>
          </a:bodyPr>
          <a:lstStyle/>
          <a:p>
            <a:r>
              <a:rPr lang="en-US" sz="2400" dirty="0" smtClean="0"/>
              <a:t>We have to sequence trio</a:t>
            </a:r>
            <a:endParaRPr lang="en-US" sz="2400" dirty="0"/>
          </a:p>
        </p:txBody>
      </p:sp>
    </p:spTree>
    <p:extLst>
      <p:ext uri="{BB962C8B-B14F-4D97-AF65-F5344CB8AC3E}">
        <p14:creationId xmlns:p14="http://schemas.microsoft.com/office/powerpoint/2010/main" val="37305213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5" name="AutoShape 1027"/>
          <p:cNvSpPr>
            <a:spLocks noChangeArrowheads="1"/>
          </p:cNvSpPr>
          <p:nvPr/>
        </p:nvSpPr>
        <p:spPr bwMode="auto">
          <a:xfrm>
            <a:off x="0" y="4763"/>
            <a:ext cx="9144000" cy="1214437"/>
          </a:xfrm>
          <a:prstGeom prst="roundRect">
            <a:avLst>
              <a:gd name="adj" fmla="val 139"/>
            </a:avLst>
          </a:prstGeom>
          <a:solidFill>
            <a:srgbClr val="666699"/>
          </a:solidFill>
          <a:ln w="9360">
            <a:solidFill>
              <a:srgbClr val="000000"/>
            </a:solidFill>
            <a:miter lim="800000"/>
            <a:headEnd/>
            <a:tailEnd/>
          </a:ln>
          <a:effectLst/>
        </p:spPr>
        <p:txBody>
          <a:bodyPr lIns="81639" tIns="40820" rIns="81639" bIns="40820" anchor="ctr" anchorCtr="1">
            <a:prstTxWarp prst="textNoShape">
              <a:avLst/>
            </a:prstTxWarp>
          </a:bodyPr>
          <a:lstStyle/>
          <a:p>
            <a:pPr algn="ctr" defTabSz="414338">
              <a:spcBef>
                <a:spcPts val="0"/>
              </a:spcBef>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 pos="8535988" algn="l"/>
              </a:tabLst>
            </a:pPr>
            <a:r>
              <a:rPr kumimoji="1" lang="en-US" sz="3600" b="1" dirty="0" smtClean="0">
                <a:solidFill>
                  <a:schemeClr val="bg1"/>
                </a:solidFill>
              </a:rPr>
              <a:t>Recessive phenotypes</a:t>
            </a:r>
            <a:endParaRPr lang="en-GB" sz="4900" b="1" dirty="0">
              <a:solidFill>
                <a:srgbClr val="E6E6FF"/>
              </a:solidFill>
            </a:endParaRPr>
          </a:p>
        </p:txBody>
      </p:sp>
      <p:sp>
        <p:nvSpPr>
          <p:cNvPr id="5" name="TextBox 4"/>
          <p:cNvSpPr txBox="1"/>
          <p:nvPr/>
        </p:nvSpPr>
        <p:spPr>
          <a:xfrm>
            <a:off x="838200" y="1371600"/>
            <a:ext cx="7763964" cy="461665"/>
          </a:xfrm>
          <a:prstGeom prst="rect">
            <a:avLst/>
          </a:prstGeom>
          <a:noFill/>
        </p:spPr>
        <p:txBody>
          <a:bodyPr wrap="none" rtlCol="0">
            <a:spAutoFit/>
          </a:bodyPr>
          <a:lstStyle/>
          <a:p>
            <a:r>
              <a:rPr lang="en-US" dirty="0" smtClean="0"/>
              <a:t>Rare compound heterozygote and homozygote variants</a:t>
            </a:r>
            <a:endParaRPr lang="en-US" dirty="0"/>
          </a:p>
        </p:txBody>
      </p:sp>
      <p:sp>
        <p:nvSpPr>
          <p:cNvPr id="6" name="Rectangle 5"/>
          <p:cNvSpPr/>
          <p:nvPr/>
        </p:nvSpPr>
        <p:spPr bwMode="auto">
          <a:xfrm>
            <a:off x="2743200" y="2514600"/>
            <a:ext cx="762000" cy="7620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 name="Oval 6"/>
          <p:cNvSpPr/>
          <p:nvPr/>
        </p:nvSpPr>
        <p:spPr bwMode="auto">
          <a:xfrm>
            <a:off x="5410200" y="2514600"/>
            <a:ext cx="838200" cy="8382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9" name="Straight Connector 8"/>
          <p:cNvCxnSpPr>
            <a:stCxn id="6" idx="3"/>
            <a:endCxn id="7" idx="2"/>
          </p:cNvCxnSpPr>
          <p:nvPr/>
        </p:nvCxnSpPr>
        <p:spPr bwMode="auto">
          <a:xfrm>
            <a:off x="3505200" y="2895600"/>
            <a:ext cx="1905000" cy="381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a:endCxn id="13" idx="0"/>
          </p:cNvCxnSpPr>
          <p:nvPr/>
        </p:nvCxnSpPr>
        <p:spPr bwMode="auto">
          <a:xfrm>
            <a:off x="4495800" y="2895600"/>
            <a:ext cx="0" cy="16002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3" name="Rectangle 12"/>
          <p:cNvSpPr/>
          <p:nvPr/>
        </p:nvSpPr>
        <p:spPr bwMode="auto">
          <a:xfrm>
            <a:off x="4114800" y="4495800"/>
            <a:ext cx="762000" cy="762000"/>
          </a:xfrm>
          <a:prstGeom prst="rect">
            <a:avLst/>
          </a:prstGeom>
          <a:solidFill>
            <a:schemeClr val="tx2">
              <a:lumMod val="65000"/>
              <a:lumOff val="3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4" name="Lightning Bolt 13"/>
          <p:cNvSpPr/>
          <p:nvPr/>
        </p:nvSpPr>
        <p:spPr bwMode="auto">
          <a:xfrm>
            <a:off x="3962400" y="3657600"/>
            <a:ext cx="533400" cy="533400"/>
          </a:xfrm>
          <a:prstGeom prst="lightningBol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5" name="TextBox 14"/>
          <p:cNvSpPr txBox="1"/>
          <p:nvPr/>
        </p:nvSpPr>
        <p:spPr>
          <a:xfrm>
            <a:off x="762000" y="6019800"/>
            <a:ext cx="7781096" cy="461665"/>
          </a:xfrm>
          <a:prstGeom prst="rect">
            <a:avLst/>
          </a:prstGeom>
          <a:noFill/>
        </p:spPr>
        <p:txBody>
          <a:bodyPr wrap="none" rtlCol="0">
            <a:spAutoFit/>
          </a:bodyPr>
          <a:lstStyle/>
          <a:p>
            <a:r>
              <a:rPr lang="en-US" dirty="0" smtClean="0"/>
              <a:t>3-5 compound heterozygote SNVs and 1-2 homozygote</a:t>
            </a:r>
            <a:endParaRPr lang="en-US" dirty="0"/>
          </a:p>
        </p:txBody>
      </p:sp>
      <p:sp>
        <p:nvSpPr>
          <p:cNvPr id="12" name="Lightning Bolt 11"/>
          <p:cNvSpPr/>
          <p:nvPr/>
        </p:nvSpPr>
        <p:spPr bwMode="auto">
          <a:xfrm rot="5400000">
            <a:off x="4495800" y="3200400"/>
            <a:ext cx="533400" cy="533400"/>
          </a:xfrm>
          <a:prstGeom prst="lightningBol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6" name="TextBox 15"/>
          <p:cNvSpPr txBox="1"/>
          <p:nvPr/>
        </p:nvSpPr>
        <p:spPr>
          <a:xfrm>
            <a:off x="5168486" y="4006420"/>
            <a:ext cx="3823282" cy="830997"/>
          </a:xfrm>
          <a:prstGeom prst="rect">
            <a:avLst/>
          </a:prstGeom>
          <a:noFill/>
        </p:spPr>
        <p:txBody>
          <a:bodyPr wrap="none" rtlCol="0">
            <a:spAutoFit/>
          </a:bodyPr>
          <a:lstStyle/>
          <a:p>
            <a:r>
              <a:rPr lang="en-US" sz="2400" dirty="0" smtClean="0"/>
              <a:t>We sequence the </a:t>
            </a:r>
            <a:r>
              <a:rPr lang="en-US" sz="2400" dirty="0" err="1" smtClean="0"/>
              <a:t>proband</a:t>
            </a:r>
            <a:r>
              <a:rPr lang="en-US" sz="2400" dirty="0" smtClean="0"/>
              <a:t> </a:t>
            </a:r>
          </a:p>
          <a:p>
            <a:r>
              <a:rPr lang="en-US" sz="2400" dirty="0" smtClean="0"/>
              <a:t>and then test for segregation</a:t>
            </a:r>
            <a:endParaRPr lang="en-US" sz="2400" dirty="0"/>
          </a:p>
        </p:txBody>
      </p:sp>
    </p:spTree>
    <p:extLst>
      <p:ext uri="{BB962C8B-B14F-4D97-AF65-F5344CB8AC3E}">
        <p14:creationId xmlns:p14="http://schemas.microsoft.com/office/powerpoint/2010/main" val="9003219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5" name="AutoShape 1027"/>
          <p:cNvSpPr>
            <a:spLocks noChangeArrowheads="1"/>
          </p:cNvSpPr>
          <p:nvPr/>
        </p:nvSpPr>
        <p:spPr bwMode="auto">
          <a:xfrm>
            <a:off x="0" y="4763"/>
            <a:ext cx="9144000" cy="1214437"/>
          </a:xfrm>
          <a:prstGeom prst="roundRect">
            <a:avLst>
              <a:gd name="adj" fmla="val 139"/>
            </a:avLst>
          </a:prstGeom>
          <a:solidFill>
            <a:srgbClr val="666699"/>
          </a:solidFill>
          <a:ln w="9360">
            <a:solidFill>
              <a:srgbClr val="000000"/>
            </a:solidFill>
            <a:miter lim="800000"/>
            <a:headEnd/>
            <a:tailEnd/>
          </a:ln>
          <a:effectLst/>
        </p:spPr>
        <p:txBody>
          <a:bodyPr lIns="81639" tIns="40820" rIns="81639" bIns="40820" anchor="ctr" anchorCtr="1">
            <a:prstTxWarp prst="textNoShape">
              <a:avLst/>
            </a:prstTxWarp>
          </a:bodyPr>
          <a:lstStyle/>
          <a:p>
            <a:pPr algn="ctr" defTabSz="414338">
              <a:spcBef>
                <a:spcPts val="0"/>
              </a:spcBef>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 pos="8535988" algn="l"/>
              </a:tabLst>
            </a:pPr>
            <a:r>
              <a:rPr kumimoji="1" lang="en-US" sz="3600" b="1" dirty="0" smtClean="0">
                <a:solidFill>
                  <a:schemeClr val="bg1"/>
                </a:solidFill>
              </a:rPr>
              <a:t>Dominant transmission</a:t>
            </a:r>
            <a:endParaRPr lang="en-GB" sz="4900" b="1" dirty="0">
              <a:solidFill>
                <a:srgbClr val="E6E6FF"/>
              </a:solidFill>
            </a:endParaRPr>
          </a:p>
        </p:txBody>
      </p:sp>
      <p:sp>
        <p:nvSpPr>
          <p:cNvPr id="6" name="Rectangle 5"/>
          <p:cNvSpPr/>
          <p:nvPr/>
        </p:nvSpPr>
        <p:spPr bwMode="auto">
          <a:xfrm>
            <a:off x="2743200" y="2514600"/>
            <a:ext cx="762000" cy="7620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 name="Oval 6"/>
          <p:cNvSpPr/>
          <p:nvPr/>
        </p:nvSpPr>
        <p:spPr bwMode="auto">
          <a:xfrm>
            <a:off x="5410200" y="2514600"/>
            <a:ext cx="838200" cy="838200"/>
          </a:xfrm>
          <a:prstGeom prst="ellipse">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9" name="Straight Connector 8"/>
          <p:cNvCxnSpPr>
            <a:stCxn id="6" idx="3"/>
            <a:endCxn id="7" idx="2"/>
          </p:cNvCxnSpPr>
          <p:nvPr/>
        </p:nvCxnSpPr>
        <p:spPr bwMode="auto">
          <a:xfrm>
            <a:off x="3505200" y="2895600"/>
            <a:ext cx="1905000" cy="381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p:nvPr/>
        </p:nvCxnSpPr>
        <p:spPr bwMode="auto">
          <a:xfrm>
            <a:off x="4495800" y="2895600"/>
            <a:ext cx="0" cy="16002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 name="TextBox 14"/>
          <p:cNvSpPr txBox="1"/>
          <p:nvPr/>
        </p:nvSpPr>
        <p:spPr>
          <a:xfrm>
            <a:off x="1981200" y="6019800"/>
            <a:ext cx="4829605" cy="369332"/>
          </a:xfrm>
          <a:prstGeom prst="rect">
            <a:avLst/>
          </a:prstGeom>
          <a:noFill/>
        </p:spPr>
        <p:txBody>
          <a:bodyPr wrap="none" rtlCol="0">
            <a:spAutoFit/>
          </a:bodyPr>
          <a:lstStyle/>
          <a:p>
            <a:r>
              <a:rPr lang="en-US" dirty="0" smtClean="0"/>
              <a:t>~50 coding non-synonymous variants transmitted</a:t>
            </a:r>
            <a:endParaRPr lang="en-US" dirty="0"/>
          </a:p>
        </p:txBody>
      </p:sp>
      <p:sp>
        <p:nvSpPr>
          <p:cNvPr id="10" name="Oval 9"/>
          <p:cNvSpPr/>
          <p:nvPr/>
        </p:nvSpPr>
        <p:spPr bwMode="auto">
          <a:xfrm>
            <a:off x="4076700" y="4495800"/>
            <a:ext cx="838200" cy="838200"/>
          </a:xfrm>
          <a:prstGeom prst="ellipse">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17239864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5" name="AutoShape 1027"/>
          <p:cNvSpPr>
            <a:spLocks noChangeArrowheads="1"/>
          </p:cNvSpPr>
          <p:nvPr/>
        </p:nvSpPr>
        <p:spPr bwMode="auto">
          <a:xfrm>
            <a:off x="0" y="4763"/>
            <a:ext cx="9144000" cy="1214437"/>
          </a:xfrm>
          <a:prstGeom prst="roundRect">
            <a:avLst>
              <a:gd name="adj" fmla="val 139"/>
            </a:avLst>
          </a:prstGeom>
          <a:solidFill>
            <a:srgbClr val="666699"/>
          </a:solidFill>
          <a:ln w="9360">
            <a:solidFill>
              <a:srgbClr val="000000"/>
            </a:solidFill>
            <a:miter lim="800000"/>
            <a:headEnd/>
            <a:tailEnd/>
          </a:ln>
          <a:effectLst/>
        </p:spPr>
        <p:txBody>
          <a:bodyPr lIns="81639" tIns="40820" rIns="81639" bIns="40820" anchor="ctr" anchorCtr="1">
            <a:prstTxWarp prst="textNoShape">
              <a:avLst/>
            </a:prstTxWarp>
          </a:bodyPr>
          <a:lstStyle/>
          <a:p>
            <a:pPr algn="ctr" defTabSz="414338">
              <a:spcBef>
                <a:spcPts val="0"/>
              </a:spcBef>
              <a:tabLst>
                <a:tab pos="0" algn="l"/>
                <a:tab pos="414338" algn="l"/>
                <a:tab pos="828675" algn="l"/>
                <a:tab pos="1244600" algn="l"/>
                <a:tab pos="1658938" algn="l"/>
                <a:tab pos="2073275" algn="l"/>
                <a:tab pos="2487613" algn="l"/>
                <a:tab pos="2903538" algn="l"/>
                <a:tab pos="3317875" algn="l"/>
                <a:tab pos="3732213" algn="l"/>
                <a:tab pos="4146550" algn="l"/>
                <a:tab pos="4562475" algn="l"/>
                <a:tab pos="4976813" algn="l"/>
                <a:tab pos="5391150" algn="l"/>
                <a:tab pos="5805488" algn="l"/>
                <a:tab pos="6221413" algn="l"/>
                <a:tab pos="6635750" algn="l"/>
                <a:tab pos="7050088" algn="l"/>
                <a:tab pos="7464425" algn="l"/>
                <a:tab pos="7880350" algn="l"/>
                <a:tab pos="8294688" algn="l"/>
                <a:tab pos="8535988" algn="l"/>
              </a:tabLst>
            </a:pPr>
            <a:r>
              <a:rPr kumimoji="1" lang="en-US" sz="3600" b="1" dirty="0" smtClean="0">
                <a:solidFill>
                  <a:schemeClr val="bg1"/>
                </a:solidFill>
              </a:rPr>
              <a:t>Dominant transmission</a:t>
            </a:r>
            <a:endParaRPr lang="en-GB" sz="4900" b="1" dirty="0">
              <a:solidFill>
                <a:srgbClr val="E6E6FF"/>
              </a:solidFill>
            </a:endParaRPr>
          </a:p>
        </p:txBody>
      </p:sp>
      <p:sp>
        <p:nvSpPr>
          <p:cNvPr id="6" name="Rectangle 5"/>
          <p:cNvSpPr/>
          <p:nvPr/>
        </p:nvSpPr>
        <p:spPr bwMode="auto">
          <a:xfrm>
            <a:off x="381000" y="2514600"/>
            <a:ext cx="762000" cy="76200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7" name="Oval 6"/>
          <p:cNvSpPr/>
          <p:nvPr/>
        </p:nvSpPr>
        <p:spPr bwMode="auto">
          <a:xfrm>
            <a:off x="3048000" y="2514600"/>
            <a:ext cx="838200" cy="838200"/>
          </a:xfrm>
          <a:prstGeom prst="ellipse">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9" name="Straight Connector 8"/>
          <p:cNvCxnSpPr>
            <a:stCxn id="6" idx="3"/>
            <a:endCxn id="7" idx="2"/>
          </p:cNvCxnSpPr>
          <p:nvPr/>
        </p:nvCxnSpPr>
        <p:spPr bwMode="auto">
          <a:xfrm>
            <a:off x="1143000" y="2895600"/>
            <a:ext cx="1905000" cy="381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Straight Connector 10"/>
          <p:cNvCxnSpPr>
            <a:endCxn id="13" idx="0"/>
          </p:cNvCxnSpPr>
          <p:nvPr/>
        </p:nvCxnSpPr>
        <p:spPr bwMode="auto">
          <a:xfrm>
            <a:off x="2133600" y="2895600"/>
            <a:ext cx="0" cy="16002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3" name="Rectangle 12"/>
          <p:cNvSpPr/>
          <p:nvPr/>
        </p:nvSpPr>
        <p:spPr bwMode="auto">
          <a:xfrm>
            <a:off x="1752600" y="4495800"/>
            <a:ext cx="762000" cy="762000"/>
          </a:xfrm>
          <a:prstGeom prst="rect">
            <a:avLst/>
          </a:prstGeom>
          <a:solidFill>
            <a:schemeClr val="tx2">
              <a:lumMod val="65000"/>
              <a:lumOff val="3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0" name="Rectangle 9"/>
          <p:cNvSpPr/>
          <p:nvPr/>
        </p:nvSpPr>
        <p:spPr bwMode="auto">
          <a:xfrm>
            <a:off x="5334000" y="2590800"/>
            <a:ext cx="762000" cy="762000"/>
          </a:xfrm>
          <a:prstGeom prst="rect">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12" name="Oval 11"/>
          <p:cNvSpPr/>
          <p:nvPr/>
        </p:nvSpPr>
        <p:spPr bwMode="auto">
          <a:xfrm>
            <a:off x="8001000" y="2590800"/>
            <a:ext cx="838200" cy="8382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cxnSp>
        <p:nvCxnSpPr>
          <p:cNvPr id="14" name="Straight Connector 13"/>
          <p:cNvCxnSpPr>
            <a:stCxn id="10" idx="3"/>
            <a:endCxn id="12" idx="2"/>
          </p:cNvCxnSpPr>
          <p:nvPr/>
        </p:nvCxnSpPr>
        <p:spPr bwMode="auto">
          <a:xfrm>
            <a:off x="6096000" y="2971800"/>
            <a:ext cx="1905000" cy="381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7086600" y="2971800"/>
            <a:ext cx="0" cy="16002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3482318" y="1828800"/>
            <a:ext cx="0" cy="685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5715000" y="1828800"/>
            <a:ext cx="0" cy="7620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traight Connector 19"/>
          <p:cNvCxnSpPr/>
          <p:nvPr/>
        </p:nvCxnSpPr>
        <p:spPr bwMode="auto">
          <a:xfrm>
            <a:off x="3482318" y="1828800"/>
            <a:ext cx="223268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4648200" y="1447800"/>
            <a:ext cx="0" cy="3810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1" name="Oval 20"/>
          <p:cNvSpPr/>
          <p:nvPr/>
        </p:nvSpPr>
        <p:spPr bwMode="auto">
          <a:xfrm>
            <a:off x="6667500" y="4580889"/>
            <a:ext cx="838200" cy="838200"/>
          </a:xfrm>
          <a:prstGeom prst="ellipse">
            <a:avLst/>
          </a:prstGeom>
          <a:solidFill>
            <a:schemeClr val="tx2">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22" name="TextBox 21"/>
          <p:cNvSpPr txBox="1"/>
          <p:nvPr/>
        </p:nvSpPr>
        <p:spPr>
          <a:xfrm>
            <a:off x="2880904" y="3633271"/>
            <a:ext cx="3534591" cy="1200328"/>
          </a:xfrm>
          <a:prstGeom prst="rect">
            <a:avLst/>
          </a:prstGeom>
          <a:noFill/>
        </p:spPr>
        <p:txBody>
          <a:bodyPr wrap="none" rtlCol="0">
            <a:spAutoFit/>
          </a:bodyPr>
          <a:lstStyle/>
          <a:p>
            <a:r>
              <a:rPr lang="en-US" sz="2400" dirty="0" smtClean="0"/>
              <a:t>Analyzing two remote </a:t>
            </a:r>
          </a:p>
          <a:p>
            <a:r>
              <a:rPr lang="en-US" sz="2400" dirty="0" smtClean="0"/>
              <a:t>affected relatives and then </a:t>
            </a:r>
          </a:p>
          <a:p>
            <a:r>
              <a:rPr lang="en-US" sz="2400" dirty="0" smtClean="0"/>
              <a:t>test for segregation</a:t>
            </a:r>
            <a:endParaRPr lang="en-US" sz="2400" dirty="0"/>
          </a:p>
        </p:txBody>
      </p:sp>
    </p:spTree>
    <p:extLst>
      <p:ext uri="{BB962C8B-B14F-4D97-AF65-F5344CB8AC3E}">
        <p14:creationId xmlns:p14="http://schemas.microsoft.com/office/powerpoint/2010/main" val="12528933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44658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b="1" dirty="0" smtClean="0">
                <a:solidFill>
                  <a:srgbClr val="FFFFFF"/>
                </a:solidFill>
              </a:rPr>
              <a:t>Advantages and disadvantages</a:t>
            </a:r>
            <a:endParaRPr lang="en-GB" sz="3600" b="1" dirty="0">
              <a:solidFill>
                <a:srgbClr val="FFFFFF"/>
              </a:solidFill>
            </a:endParaRPr>
          </a:p>
        </p:txBody>
      </p:sp>
      <p:sp>
        <p:nvSpPr>
          <p:cNvPr id="6" name="Content Placeholder 5"/>
          <p:cNvSpPr>
            <a:spLocks noGrp="1"/>
          </p:cNvSpPr>
          <p:nvPr>
            <p:ph idx="1"/>
          </p:nvPr>
        </p:nvSpPr>
        <p:spPr>
          <a:xfrm>
            <a:off x="166322" y="1446580"/>
            <a:ext cx="8977677" cy="5562600"/>
          </a:xfrm>
        </p:spPr>
        <p:txBody>
          <a:bodyPr>
            <a:normAutofit lnSpcReduction="10000"/>
          </a:bodyPr>
          <a:lstStyle/>
          <a:p>
            <a:pPr marL="0" indent="0">
              <a:buNone/>
            </a:pPr>
            <a:r>
              <a:rPr lang="en-US" sz="2800" dirty="0" smtClean="0"/>
              <a:t>Genetics driven approach potentially has higher sensitivity because of genes not included in the panel.</a:t>
            </a:r>
            <a:endParaRPr lang="en-US" sz="2800" i="1" dirty="0" smtClean="0"/>
          </a:p>
          <a:p>
            <a:pPr marL="0" indent="0">
              <a:buNone/>
            </a:pPr>
            <a:r>
              <a:rPr lang="en-US" sz="2800" dirty="0" smtClean="0"/>
              <a:t> </a:t>
            </a:r>
          </a:p>
          <a:p>
            <a:pPr marL="0" indent="0">
              <a:buNone/>
            </a:pPr>
            <a:r>
              <a:rPr lang="en-US" sz="2800" dirty="0" smtClean="0"/>
              <a:t>Genetics driven approach can fix a diagnostic mistake</a:t>
            </a:r>
            <a:endParaRPr lang="en-US" sz="2800" dirty="0"/>
          </a:p>
          <a:p>
            <a:pPr marL="0" indent="0">
              <a:buNone/>
            </a:pPr>
            <a:endParaRPr lang="en-US" sz="2800" dirty="0" smtClean="0">
              <a:latin typeface="Calibri"/>
              <a:cs typeface="Calibri"/>
            </a:endParaRPr>
          </a:p>
          <a:p>
            <a:pPr marL="0" indent="0">
              <a:buNone/>
            </a:pPr>
            <a:r>
              <a:rPr lang="en-US" sz="2800" dirty="0" smtClean="0">
                <a:latin typeface="Calibri"/>
                <a:cs typeface="Calibri"/>
              </a:rPr>
              <a:t>Biology driven approach generates fewer technical false-positives</a:t>
            </a:r>
          </a:p>
          <a:p>
            <a:pPr marL="0" indent="0">
              <a:buNone/>
            </a:pPr>
            <a:endParaRPr lang="en-US" sz="2800" dirty="0">
              <a:latin typeface="Calibri"/>
              <a:cs typeface="Calibri"/>
            </a:endParaRPr>
          </a:p>
          <a:p>
            <a:pPr marL="0" indent="0">
              <a:buNone/>
            </a:pPr>
            <a:r>
              <a:rPr lang="en-US" sz="2800" dirty="0" smtClean="0">
                <a:latin typeface="Calibri"/>
                <a:cs typeface="Calibri"/>
              </a:rPr>
              <a:t>Also, why finding things that are not reportable?</a:t>
            </a:r>
          </a:p>
          <a:p>
            <a:pPr marL="0" indent="0">
              <a:buNone/>
            </a:pPr>
            <a:endParaRPr lang="en-US" sz="2800" dirty="0">
              <a:latin typeface="Calibri"/>
              <a:cs typeface="Calibri"/>
            </a:endParaRPr>
          </a:p>
          <a:p>
            <a:pPr marL="0" indent="0">
              <a:buNone/>
            </a:pPr>
            <a:r>
              <a:rPr lang="en-US" sz="2800" dirty="0" smtClean="0">
                <a:latin typeface="Calibri"/>
                <a:cs typeface="Calibri"/>
              </a:rPr>
              <a:t>The JHU CAGI challenge is the attempt to use genetics driven approach in the biology driven panel testing.</a:t>
            </a:r>
          </a:p>
          <a:p>
            <a:pPr marL="0" indent="0">
              <a:buNone/>
            </a:pPr>
            <a:endParaRPr lang="en-US" dirty="0">
              <a:latin typeface="Calibri"/>
              <a:cs typeface="Calibri"/>
            </a:endParaRPr>
          </a:p>
          <a:p>
            <a:pPr marL="0" indent="0">
              <a:buNone/>
            </a:pPr>
            <a:endParaRPr lang="en-US" dirty="0" smtClean="0">
              <a:latin typeface="Calibri"/>
              <a:cs typeface="Calibri"/>
            </a:endParaRPr>
          </a:p>
          <a:p>
            <a:pPr marL="0" indent="0">
              <a:buNone/>
            </a:pPr>
            <a:endParaRPr lang="en-US" sz="2400" dirty="0" smtClean="0">
              <a:latin typeface="Calibri"/>
              <a:cs typeface="Calibri"/>
            </a:endParaRPr>
          </a:p>
        </p:txBody>
      </p:sp>
    </p:spTree>
    <p:extLst>
      <p:ext uri="{BB962C8B-B14F-4D97-AF65-F5344CB8AC3E}">
        <p14:creationId xmlns:p14="http://schemas.microsoft.com/office/powerpoint/2010/main" val="26943544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44658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b="1" dirty="0" smtClean="0">
                <a:solidFill>
                  <a:srgbClr val="FFFFFF"/>
                </a:solidFill>
              </a:rPr>
              <a:t>Reporting VUSs ???</a:t>
            </a:r>
            <a:endParaRPr lang="en-GB" sz="3600" b="1" dirty="0">
              <a:solidFill>
                <a:srgbClr val="FFFFFF"/>
              </a:solidFill>
            </a:endParaRPr>
          </a:p>
        </p:txBody>
      </p:sp>
      <p:sp>
        <p:nvSpPr>
          <p:cNvPr id="6" name="Content Placeholder 5"/>
          <p:cNvSpPr>
            <a:spLocks noGrp="1"/>
          </p:cNvSpPr>
          <p:nvPr>
            <p:ph idx="1"/>
          </p:nvPr>
        </p:nvSpPr>
        <p:spPr>
          <a:xfrm>
            <a:off x="166322" y="1446580"/>
            <a:ext cx="8977677" cy="5562600"/>
          </a:xfrm>
        </p:spPr>
        <p:txBody>
          <a:bodyPr>
            <a:normAutofit fontScale="92500" lnSpcReduction="10000"/>
          </a:bodyPr>
          <a:lstStyle/>
          <a:p>
            <a:pPr marL="0" indent="0">
              <a:buNone/>
            </a:pPr>
            <a:r>
              <a:rPr lang="en-US" sz="2800" dirty="0" smtClean="0"/>
              <a:t>Variants lacking evidence or with insufficient evidence.</a:t>
            </a:r>
            <a:endParaRPr lang="en-US" sz="2800" i="1" dirty="0" smtClean="0"/>
          </a:p>
          <a:p>
            <a:pPr marL="0" indent="0">
              <a:buNone/>
            </a:pPr>
            <a:r>
              <a:rPr lang="en-US" sz="2800" dirty="0" smtClean="0"/>
              <a:t> </a:t>
            </a:r>
          </a:p>
          <a:p>
            <a:pPr marL="0" indent="0">
              <a:buNone/>
            </a:pPr>
            <a:r>
              <a:rPr lang="en-US" sz="2800" dirty="0" smtClean="0"/>
              <a:t>Heterozygous variants for recessive diseases.</a:t>
            </a:r>
            <a:endParaRPr lang="en-US" sz="2800" dirty="0"/>
          </a:p>
          <a:p>
            <a:pPr marL="0" indent="0">
              <a:buNone/>
            </a:pPr>
            <a:endParaRPr lang="en-US" sz="2800" dirty="0" smtClean="0">
              <a:latin typeface="Calibri"/>
              <a:cs typeface="Calibri"/>
            </a:endParaRPr>
          </a:p>
          <a:p>
            <a:pPr marL="0" indent="0">
              <a:buNone/>
            </a:pPr>
            <a:r>
              <a:rPr lang="en-US" sz="2800" dirty="0" smtClean="0">
                <a:latin typeface="Calibri"/>
                <a:cs typeface="Calibri"/>
              </a:rPr>
              <a:t>Historically, polymorphic variants caused many false-positives. Now, we have large population databases.</a:t>
            </a:r>
          </a:p>
          <a:p>
            <a:pPr marL="0" indent="0">
              <a:buNone/>
            </a:pPr>
            <a:endParaRPr lang="en-US" sz="2800" dirty="0" smtClean="0">
              <a:latin typeface="Calibri"/>
              <a:cs typeface="Calibri"/>
            </a:endParaRPr>
          </a:p>
          <a:p>
            <a:pPr marL="0" indent="0">
              <a:buNone/>
            </a:pPr>
            <a:r>
              <a:rPr lang="en-US" sz="2800" dirty="0" smtClean="0">
                <a:latin typeface="Calibri"/>
                <a:cs typeface="Calibri"/>
              </a:rPr>
              <a:t>For a small panel, the chance to see a compound heterozygote or de novo mutation is around </a:t>
            </a:r>
            <a:r>
              <a:rPr lang="en-US" sz="2800" i="1" dirty="0" smtClean="0">
                <a:latin typeface="Calibri"/>
                <a:cs typeface="Calibri"/>
              </a:rPr>
              <a:t>10</a:t>
            </a:r>
            <a:r>
              <a:rPr lang="en-US" sz="2800" i="1" baseline="30000" dirty="0" smtClean="0">
                <a:latin typeface="Calibri"/>
                <a:cs typeface="Calibri"/>
              </a:rPr>
              <a:t>-5</a:t>
            </a:r>
            <a:r>
              <a:rPr lang="en-US" sz="2800" dirty="0" smtClean="0">
                <a:latin typeface="Calibri"/>
                <a:cs typeface="Calibri"/>
              </a:rPr>
              <a:t>. Heterozygous variants can be found with the chance of ~</a:t>
            </a:r>
            <a:r>
              <a:rPr lang="en-US" sz="2800" i="1" dirty="0" smtClean="0">
                <a:latin typeface="Calibri"/>
                <a:cs typeface="Calibri"/>
              </a:rPr>
              <a:t>10</a:t>
            </a:r>
            <a:r>
              <a:rPr lang="en-US" sz="2800" i="1" baseline="30000" dirty="0" smtClean="0">
                <a:latin typeface="Calibri"/>
                <a:cs typeface="Calibri"/>
              </a:rPr>
              <a:t>-2</a:t>
            </a:r>
            <a:r>
              <a:rPr lang="en-US" sz="2800" dirty="0" smtClean="0">
                <a:latin typeface="Calibri"/>
                <a:cs typeface="Calibri"/>
              </a:rPr>
              <a:t>.</a:t>
            </a:r>
          </a:p>
          <a:p>
            <a:pPr marL="0" indent="0">
              <a:buNone/>
            </a:pPr>
            <a:endParaRPr lang="en-US" sz="2800" dirty="0">
              <a:latin typeface="Calibri"/>
              <a:cs typeface="Calibri"/>
            </a:endParaRPr>
          </a:p>
          <a:p>
            <a:pPr marL="0" indent="0">
              <a:buNone/>
            </a:pPr>
            <a:r>
              <a:rPr lang="en-US" sz="2800" dirty="0" smtClean="0">
                <a:latin typeface="Calibri"/>
                <a:cs typeface="Calibri"/>
              </a:rPr>
              <a:t>Can CAGI help to evaluate whether VUSs (or certain categories of VUSs) should be reportable?</a:t>
            </a:r>
          </a:p>
          <a:p>
            <a:pPr marL="0" indent="0">
              <a:buNone/>
            </a:pPr>
            <a:endParaRPr lang="en-US" dirty="0">
              <a:latin typeface="Calibri"/>
              <a:cs typeface="Calibri"/>
            </a:endParaRPr>
          </a:p>
          <a:p>
            <a:pPr marL="0" indent="0">
              <a:buNone/>
            </a:pPr>
            <a:endParaRPr lang="en-US" dirty="0" smtClean="0">
              <a:latin typeface="Calibri"/>
              <a:cs typeface="Calibri"/>
            </a:endParaRPr>
          </a:p>
          <a:p>
            <a:pPr marL="0" indent="0">
              <a:buNone/>
            </a:pPr>
            <a:endParaRPr lang="en-US" sz="2400" dirty="0" smtClean="0">
              <a:latin typeface="Calibri"/>
              <a:cs typeface="Calibri"/>
            </a:endParaRPr>
          </a:p>
        </p:txBody>
      </p:sp>
    </p:spTree>
    <p:extLst>
      <p:ext uri="{BB962C8B-B14F-4D97-AF65-F5344CB8AC3E}">
        <p14:creationId xmlns:p14="http://schemas.microsoft.com/office/powerpoint/2010/main" val="24993038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44658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b="1" dirty="0" smtClean="0">
                <a:solidFill>
                  <a:srgbClr val="FFFFFF"/>
                </a:solidFill>
              </a:rPr>
              <a:t>Importance of VUSs</a:t>
            </a:r>
            <a:endParaRPr lang="en-GB" sz="3600" b="1" dirty="0">
              <a:solidFill>
                <a:srgbClr val="FFFFFF"/>
              </a:solidFill>
            </a:endParaRPr>
          </a:p>
        </p:txBody>
      </p:sp>
      <p:sp>
        <p:nvSpPr>
          <p:cNvPr id="6" name="Content Placeholder 5"/>
          <p:cNvSpPr>
            <a:spLocks noGrp="1"/>
          </p:cNvSpPr>
          <p:nvPr>
            <p:ph idx="1"/>
          </p:nvPr>
        </p:nvSpPr>
        <p:spPr>
          <a:xfrm>
            <a:off x="166322" y="1446580"/>
            <a:ext cx="8977677" cy="5562600"/>
          </a:xfrm>
        </p:spPr>
        <p:txBody>
          <a:bodyPr>
            <a:normAutofit/>
          </a:bodyPr>
          <a:lstStyle/>
          <a:p>
            <a:pPr marL="0" indent="0">
              <a:buNone/>
            </a:pPr>
            <a:r>
              <a:rPr lang="en-US" sz="2400" dirty="0"/>
              <a:t>G</a:t>
            </a:r>
            <a:r>
              <a:rPr lang="en-US" sz="2400" dirty="0" smtClean="0"/>
              <a:t>roups </a:t>
            </a:r>
            <a:r>
              <a:rPr lang="en-US" sz="2400" dirty="0"/>
              <a:t>58, 60, and 61 all correctly predicted </a:t>
            </a:r>
            <a:r>
              <a:rPr lang="en-US" sz="2400" dirty="0" err="1"/>
              <a:t>Zellweger</a:t>
            </a:r>
            <a:r>
              <a:rPr lang="en-US" sz="2400" dirty="0"/>
              <a:t> Spectrum Disorders </a:t>
            </a:r>
            <a:r>
              <a:rPr lang="en-US" sz="2400" dirty="0" smtClean="0"/>
              <a:t>due to two variants in </a:t>
            </a:r>
            <a:r>
              <a:rPr lang="en-US" sz="2400" i="1" dirty="0" smtClean="0"/>
              <a:t>PEX6.</a:t>
            </a:r>
          </a:p>
          <a:p>
            <a:pPr marL="0" indent="0">
              <a:buNone/>
            </a:pPr>
            <a:endParaRPr lang="en-US" sz="2400" i="1" dirty="0">
              <a:latin typeface="Calibri"/>
              <a:cs typeface="Calibri"/>
            </a:endParaRPr>
          </a:p>
          <a:p>
            <a:pPr marL="0" indent="0">
              <a:buNone/>
            </a:pPr>
            <a:r>
              <a:rPr lang="en-US" sz="2400" dirty="0" smtClean="0">
                <a:latin typeface="Calibri"/>
                <a:cs typeface="Calibri"/>
              </a:rPr>
              <a:t>JHU did not report any variants.</a:t>
            </a:r>
          </a:p>
          <a:p>
            <a:pPr marL="0" indent="0">
              <a:buNone/>
            </a:pPr>
            <a:endParaRPr lang="en-US" sz="2400" dirty="0">
              <a:latin typeface="Calibri"/>
              <a:cs typeface="Calibri"/>
            </a:endParaRPr>
          </a:p>
          <a:p>
            <a:pPr marL="0" indent="0">
              <a:buNone/>
            </a:pPr>
            <a:r>
              <a:rPr lang="en-US" sz="2400" dirty="0" smtClean="0">
                <a:latin typeface="Calibri"/>
                <a:cs typeface="Calibri"/>
              </a:rPr>
              <a:t>One variant is a novel missense change absent from </a:t>
            </a:r>
            <a:r>
              <a:rPr lang="en-US" sz="2400" dirty="0" err="1" smtClean="0">
                <a:latin typeface="Calibri"/>
                <a:cs typeface="Calibri"/>
              </a:rPr>
              <a:t>EXaC</a:t>
            </a:r>
            <a:r>
              <a:rPr lang="en-US" sz="2400" dirty="0" smtClean="0">
                <a:latin typeface="Calibri"/>
                <a:cs typeface="Calibri"/>
              </a:rPr>
              <a:t> (high grade VUS). Another one is a novel deletion possibly involved in splicing.</a:t>
            </a:r>
          </a:p>
          <a:p>
            <a:pPr marL="0" indent="0">
              <a:buNone/>
            </a:pPr>
            <a:endParaRPr lang="en-US" sz="2400" dirty="0">
              <a:latin typeface="Calibri"/>
              <a:cs typeface="Calibri"/>
            </a:endParaRPr>
          </a:p>
          <a:p>
            <a:pPr marL="0" indent="0">
              <a:buNone/>
            </a:pPr>
            <a:r>
              <a:rPr lang="en-US" sz="2400" dirty="0" smtClean="0">
                <a:latin typeface="Calibri"/>
                <a:cs typeface="Calibri"/>
              </a:rPr>
              <a:t>In my opinion, the prediction is likely correct.</a:t>
            </a:r>
          </a:p>
          <a:p>
            <a:pPr marL="0" indent="0">
              <a:buNone/>
            </a:pPr>
            <a:endParaRPr lang="en-US" sz="2400" dirty="0">
              <a:latin typeface="Calibri"/>
              <a:cs typeface="Calibri"/>
            </a:endParaRPr>
          </a:p>
          <a:p>
            <a:pPr marL="0" indent="0">
              <a:buNone/>
            </a:pPr>
            <a:r>
              <a:rPr lang="en-US" sz="2400" dirty="0" smtClean="0">
                <a:latin typeface="Calibri"/>
                <a:cs typeface="Calibri"/>
              </a:rPr>
              <a:t>Is this reportable clinically?</a:t>
            </a:r>
          </a:p>
        </p:txBody>
      </p:sp>
    </p:spTree>
    <p:extLst>
      <p:ext uri="{BB962C8B-B14F-4D97-AF65-F5344CB8AC3E}">
        <p14:creationId xmlns:p14="http://schemas.microsoft.com/office/powerpoint/2010/main" val="30061692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44658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b="1" dirty="0" smtClean="0">
                <a:solidFill>
                  <a:srgbClr val="FFFFFF"/>
                </a:solidFill>
              </a:rPr>
              <a:t>Consistent “</a:t>
            </a:r>
            <a:r>
              <a:rPr lang="en-US" sz="3600" b="1" dirty="0" err="1" smtClean="0">
                <a:solidFill>
                  <a:srgbClr val="FFFFFF"/>
                </a:solidFill>
              </a:rPr>
              <a:t>mis</a:t>
            </a:r>
            <a:r>
              <a:rPr lang="en-US" sz="3600" b="1" dirty="0" smtClean="0">
                <a:solidFill>
                  <a:srgbClr val="FFFFFF"/>
                </a:solidFill>
              </a:rPr>
              <a:t>-predictions”</a:t>
            </a:r>
            <a:endParaRPr lang="en-GB" sz="3600" b="1" dirty="0">
              <a:solidFill>
                <a:srgbClr val="FFFFFF"/>
              </a:solidFill>
            </a:endParaRPr>
          </a:p>
        </p:txBody>
      </p:sp>
      <p:sp>
        <p:nvSpPr>
          <p:cNvPr id="6" name="Content Placeholder 5"/>
          <p:cNvSpPr>
            <a:spLocks noGrp="1"/>
          </p:cNvSpPr>
          <p:nvPr>
            <p:ph idx="1"/>
          </p:nvPr>
        </p:nvSpPr>
        <p:spPr>
          <a:xfrm>
            <a:off x="166322" y="1446580"/>
            <a:ext cx="8977677" cy="5562600"/>
          </a:xfrm>
        </p:spPr>
        <p:txBody>
          <a:bodyPr>
            <a:normAutofit fontScale="92500" lnSpcReduction="20000"/>
          </a:bodyPr>
          <a:lstStyle/>
          <a:p>
            <a:pPr marL="0" indent="0">
              <a:buNone/>
            </a:pPr>
            <a:r>
              <a:rPr lang="en-US" sz="2400" dirty="0"/>
              <a:t>G</a:t>
            </a:r>
            <a:r>
              <a:rPr lang="en-US" sz="2400" dirty="0" smtClean="0"/>
              <a:t>roups </a:t>
            </a:r>
            <a:r>
              <a:rPr lang="en-US" sz="2400" dirty="0"/>
              <a:t>57 (submission 4), 58, 59, and 61 all predicted </a:t>
            </a:r>
            <a:r>
              <a:rPr lang="en-US" sz="2400" dirty="0" err="1"/>
              <a:t>Pseudohypoaldosteronism</a:t>
            </a:r>
            <a:r>
              <a:rPr lang="en-US" sz="2400" dirty="0"/>
              <a:t> type 1 </a:t>
            </a:r>
            <a:r>
              <a:rPr lang="en-US" sz="2400" dirty="0" smtClean="0"/>
              <a:t>mostly based on a variant in </a:t>
            </a:r>
            <a:r>
              <a:rPr lang="en-US" sz="2400" i="1" dirty="0" smtClean="0"/>
              <a:t>TERT.</a:t>
            </a:r>
          </a:p>
          <a:p>
            <a:pPr marL="0" indent="0">
              <a:buNone/>
            </a:pPr>
            <a:endParaRPr lang="en-US" sz="2400" dirty="0" smtClean="0">
              <a:latin typeface="Calibri"/>
              <a:cs typeface="Calibri"/>
            </a:endParaRPr>
          </a:p>
          <a:p>
            <a:pPr marL="0" indent="0">
              <a:buNone/>
            </a:pPr>
            <a:r>
              <a:rPr lang="en-US" sz="2400" dirty="0"/>
              <a:t>The patient’s diagnosis was Cystic Fibrosis and CF-Related </a:t>
            </a:r>
            <a:r>
              <a:rPr lang="en-US" sz="2400" dirty="0" smtClean="0"/>
              <a:t>disorders.</a:t>
            </a:r>
            <a:endParaRPr lang="en-US" sz="2400" dirty="0">
              <a:latin typeface="Calibri"/>
              <a:cs typeface="Calibri"/>
            </a:endParaRPr>
          </a:p>
          <a:p>
            <a:pPr marL="0" indent="0">
              <a:buNone/>
            </a:pPr>
            <a:endParaRPr lang="en-US" sz="2400" dirty="0">
              <a:latin typeface="Calibri"/>
              <a:cs typeface="Calibri"/>
            </a:endParaRPr>
          </a:p>
          <a:p>
            <a:pPr marL="0" indent="0">
              <a:buNone/>
            </a:pPr>
            <a:r>
              <a:rPr lang="en-US" sz="2400" dirty="0" smtClean="0">
                <a:latin typeface="Calibri"/>
                <a:cs typeface="Calibri"/>
              </a:rPr>
              <a:t>The TERT variant is known. </a:t>
            </a:r>
            <a:r>
              <a:rPr lang="en-US" sz="2400" dirty="0" smtClean="0"/>
              <a:t>It leads </a:t>
            </a:r>
            <a:r>
              <a:rPr lang="en-US" sz="2400" dirty="0"/>
              <a:t>to telomere shortening and is involved in bone marrow </a:t>
            </a:r>
            <a:r>
              <a:rPr lang="en-US" sz="2400" dirty="0" smtClean="0"/>
              <a:t>failure.  </a:t>
            </a:r>
          </a:p>
          <a:p>
            <a:pPr marL="0" indent="0">
              <a:buNone/>
            </a:pPr>
            <a:endParaRPr lang="en-US" sz="2400" dirty="0">
              <a:latin typeface="Calibri"/>
              <a:cs typeface="Calibri"/>
            </a:endParaRPr>
          </a:p>
          <a:p>
            <a:pPr marL="0" indent="0">
              <a:buNone/>
            </a:pPr>
            <a:r>
              <a:rPr lang="en-US" sz="2400" dirty="0"/>
              <a:t>Interestingly, annotated in </a:t>
            </a:r>
            <a:r>
              <a:rPr lang="en-US" sz="2400" dirty="0" err="1"/>
              <a:t>ClinVar</a:t>
            </a:r>
            <a:r>
              <a:rPr lang="en-US" sz="2400" dirty="0"/>
              <a:t> as involved in pulmonary fibrosis but literature support unclear. </a:t>
            </a:r>
            <a:endParaRPr lang="en-US" sz="2400" dirty="0" smtClean="0"/>
          </a:p>
          <a:p>
            <a:pPr marL="0" indent="0">
              <a:buNone/>
            </a:pPr>
            <a:endParaRPr lang="en-US" sz="2400" dirty="0">
              <a:latin typeface="Calibri"/>
              <a:cs typeface="Calibri"/>
            </a:endParaRPr>
          </a:p>
          <a:p>
            <a:pPr marL="0" indent="0">
              <a:buNone/>
            </a:pPr>
            <a:r>
              <a:rPr lang="en-US" sz="2400" dirty="0"/>
              <a:t>T</a:t>
            </a:r>
            <a:r>
              <a:rPr lang="en-US" sz="2400" dirty="0" smtClean="0"/>
              <a:t>he </a:t>
            </a:r>
            <a:r>
              <a:rPr lang="en-US" sz="2400" dirty="0"/>
              <a:t>variant is found in 120 </a:t>
            </a:r>
            <a:r>
              <a:rPr lang="en-US" sz="2400" dirty="0" err="1"/>
              <a:t>EXaC</a:t>
            </a:r>
            <a:r>
              <a:rPr lang="en-US" sz="2400" dirty="0"/>
              <a:t> participants including 2 homozygotes. There is a possibility for partial penetrance or for the inclusion of the CF study into </a:t>
            </a:r>
            <a:r>
              <a:rPr lang="en-US" sz="2400" dirty="0" err="1"/>
              <a:t>EXaC</a:t>
            </a:r>
            <a:r>
              <a:rPr lang="en-US" sz="2400" dirty="0"/>
              <a:t>.</a:t>
            </a:r>
          </a:p>
          <a:p>
            <a:pPr marL="0" indent="0">
              <a:buNone/>
            </a:pPr>
            <a:endParaRPr lang="en-US" sz="2400" dirty="0">
              <a:latin typeface="Calibri"/>
              <a:cs typeface="Calibri"/>
            </a:endParaRPr>
          </a:p>
          <a:p>
            <a:pPr marL="0" indent="0">
              <a:buNone/>
            </a:pPr>
            <a:r>
              <a:rPr lang="en-US" sz="2400" dirty="0" smtClean="0">
                <a:latin typeface="Calibri"/>
                <a:cs typeface="Calibri"/>
              </a:rPr>
              <a:t>In my opinion, the prediction is likely incorrect. However, the involvement in the pulmonary phenotype is possible.</a:t>
            </a:r>
          </a:p>
        </p:txBody>
      </p:sp>
    </p:spTree>
    <p:extLst>
      <p:ext uri="{BB962C8B-B14F-4D97-AF65-F5344CB8AC3E}">
        <p14:creationId xmlns:p14="http://schemas.microsoft.com/office/powerpoint/2010/main" val="14020404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44658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b="1" dirty="0" smtClean="0">
                <a:solidFill>
                  <a:srgbClr val="FFFFFF"/>
                </a:solidFill>
              </a:rPr>
              <a:t>Consistent “</a:t>
            </a:r>
            <a:r>
              <a:rPr lang="en-US" sz="3600" b="1" dirty="0" err="1" smtClean="0">
                <a:solidFill>
                  <a:srgbClr val="FFFFFF"/>
                </a:solidFill>
              </a:rPr>
              <a:t>mis</a:t>
            </a:r>
            <a:r>
              <a:rPr lang="en-US" sz="3600" b="1" dirty="0" smtClean="0">
                <a:solidFill>
                  <a:srgbClr val="FFFFFF"/>
                </a:solidFill>
              </a:rPr>
              <a:t>-predictions”</a:t>
            </a:r>
            <a:endParaRPr lang="en-GB" sz="3600" b="1" dirty="0">
              <a:solidFill>
                <a:srgbClr val="FFFFFF"/>
              </a:solidFill>
            </a:endParaRPr>
          </a:p>
        </p:txBody>
      </p:sp>
      <p:sp>
        <p:nvSpPr>
          <p:cNvPr id="6" name="Content Placeholder 5"/>
          <p:cNvSpPr>
            <a:spLocks noGrp="1"/>
          </p:cNvSpPr>
          <p:nvPr>
            <p:ph idx="1"/>
          </p:nvPr>
        </p:nvSpPr>
        <p:spPr>
          <a:xfrm>
            <a:off x="166322" y="1446580"/>
            <a:ext cx="8977677" cy="5562600"/>
          </a:xfrm>
        </p:spPr>
        <p:txBody>
          <a:bodyPr>
            <a:normAutofit/>
          </a:bodyPr>
          <a:lstStyle/>
          <a:p>
            <a:pPr marL="0" indent="0">
              <a:buNone/>
            </a:pPr>
            <a:r>
              <a:rPr lang="en-US" sz="2400" dirty="0"/>
              <a:t>G</a:t>
            </a:r>
            <a:r>
              <a:rPr lang="en-US" sz="2400" dirty="0" smtClean="0"/>
              <a:t>roups </a:t>
            </a:r>
            <a:r>
              <a:rPr lang="en-US" sz="2400" dirty="0"/>
              <a:t>57 (submission 2), 58, 59, and 61 all predicted </a:t>
            </a:r>
            <a:r>
              <a:rPr lang="en-US" sz="2400" dirty="0" err="1"/>
              <a:t>Loeys</a:t>
            </a:r>
            <a:r>
              <a:rPr lang="en-US" sz="2400" dirty="0"/>
              <a:t>-Dietz Syndrome (LDS) with the same variant, a missense variant in </a:t>
            </a:r>
            <a:r>
              <a:rPr lang="en-US" sz="2400" i="1" dirty="0" smtClean="0"/>
              <a:t>FBN1</a:t>
            </a:r>
            <a:r>
              <a:rPr lang="en-US" sz="2400" dirty="0" smtClean="0"/>
              <a:t>.</a:t>
            </a:r>
          </a:p>
          <a:p>
            <a:pPr marL="0" indent="0">
              <a:buNone/>
            </a:pPr>
            <a:endParaRPr lang="en-US" sz="2400" dirty="0" smtClean="0"/>
          </a:p>
          <a:p>
            <a:pPr marL="0" indent="0">
              <a:buNone/>
            </a:pPr>
            <a:r>
              <a:rPr lang="en-US" sz="2400" dirty="0"/>
              <a:t>The patient’s diagnosis was Diffuse Lung Disease </a:t>
            </a:r>
          </a:p>
          <a:p>
            <a:pPr marL="0" indent="0">
              <a:buNone/>
            </a:pPr>
            <a:endParaRPr lang="en-US" sz="2400" dirty="0"/>
          </a:p>
          <a:p>
            <a:pPr marL="0" indent="0">
              <a:buNone/>
            </a:pPr>
            <a:r>
              <a:rPr lang="en-US" sz="2400" i="1" dirty="0" smtClean="0"/>
              <a:t>FBN1</a:t>
            </a:r>
            <a:r>
              <a:rPr lang="en-US" sz="2400" dirty="0" smtClean="0"/>
              <a:t> </a:t>
            </a:r>
            <a:r>
              <a:rPr lang="en-US" sz="2400" dirty="0"/>
              <a:t>is involved in </a:t>
            </a:r>
            <a:r>
              <a:rPr lang="en-US" sz="2400" dirty="0" err="1"/>
              <a:t>Marfan</a:t>
            </a:r>
            <a:r>
              <a:rPr lang="en-US" sz="2400" dirty="0"/>
              <a:t> syndrome and in other cardiac phenotypes, so the intuition of submitters is clear. </a:t>
            </a:r>
            <a:endParaRPr lang="en-US" sz="2400" dirty="0" smtClean="0"/>
          </a:p>
          <a:p>
            <a:pPr marL="0" indent="0">
              <a:buNone/>
            </a:pPr>
            <a:endParaRPr lang="en-US" sz="2400" dirty="0">
              <a:latin typeface="Calibri"/>
              <a:cs typeface="Calibri"/>
            </a:endParaRPr>
          </a:p>
          <a:p>
            <a:pPr marL="0" indent="0">
              <a:buNone/>
            </a:pPr>
            <a:r>
              <a:rPr lang="en-US" sz="2400" dirty="0" smtClean="0">
                <a:latin typeface="Calibri"/>
                <a:cs typeface="Calibri"/>
              </a:rPr>
              <a:t>The missense variant is a known low frequency polymorphism annotated as “benign” in </a:t>
            </a:r>
            <a:r>
              <a:rPr lang="en-US" sz="2400" dirty="0" err="1" smtClean="0">
                <a:latin typeface="Calibri"/>
                <a:cs typeface="Calibri"/>
              </a:rPr>
              <a:t>ClinVar</a:t>
            </a:r>
            <a:r>
              <a:rPr lang="en-US" sz="2400" dirty="0" smtClean="0">
                <a:latin typeface="Calibri"/>
                <a:cs typeface="Calibri"/>
              </a:rPr>
              <a:t>.</a:t>
            </a:r>
          </a:p>
          <a:p>
            <a:pPr marL="0" indent="0">
              <a:buNone/>
            </a:pPr>
            <a:endParaRPr lang="en-US" sz="2400" dirty="0">
              <a:latin typeface="Calibri"/>
              <a:cs typeface="Calibri"/>
            </a:endParaRPr>
          </a:p>
          <a:p>
            <a:pPr marL="0" indent="0">
              <a:buNone/>
            </a:pPr>
            <a:r>
              <a:rPr lang="en-US" sz="2400" dirty="0" smtClean="0">
                <a:latin typeface="Calibri"/>
                <a:cs typeface="Calibri"/>
              </a:rPr>
              <a:t>In my opinion, the prediction is likely incorrect.</a:t>
            </a:r>
          </a:p>
        </p:txBody>
      </p:sp>
    </p:spTree>
    <p:extLst>
      <p:ext uri="{BB962C8B-B14F-4D97-AF65-F5344CB8AC3E}">
        <p14:creationId xmlns:p14="http://schemas.microsoft.com/office/powerpoint/2010/main" val="39844020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44658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b="1" dirty="0" smtClean="0">
                <a:solidFill>
                  <a:srgbClr val="FFFFFF"/>
                </a:solidFill>
              </a:rPr>
              <a:t>Consistent “</a:t>
            </a:r>
            <a:r>
              <a:rPr lang="en-US" sz="3600" b="1" dirty="0" err="1" smtClean="0">
                <a:solidFill>
                  <a:srgbClr val="FFFFFF"/>
                </a:solidFill>
              </a:rPr>
              <a:t>mis</a:t>
            </a:r>
            <a:r>
              <a:rPr lang="en-US" sz="3600" b="1" dirty="0" smtClean="0">
                <a:solidFill>
                  <a:srgbClr val="FFFFFF"/>
                </a:solidFill>
              </a:rPr>
              <a:t>-predictions”</a:t>
            </a:r>
            <a:endParaRPr lang="en-GB" sz="3600" b="1" dirty="0">
              <a:solidFill>
                <a:srgbClr val="FFFFFF"/>
              </a:solidFill>
            </a:endParaRPr>
          </a:p>
        </p:txBody>
      </p:sp>
      <p:sp>
        <p:nvSpPr>
          <p:cNvPr id="6" name="Content Placeholder 5"/>
          <p:cNvSpPr>
            <a:spLocks noGrp="1"/>
          </p:cNvSpPr>
          <p:nvPr>
            <p:ph idx="1"/>
          </p:nvPr>
        </p:nvSpPr>
        <p:spPr>
          <a:xfrm>
            <a:off x="166322" y="1446580"/>
            <a:ext cx="8977677" cy="5562600"/>
          </a:xfrm>
        </p:spPr>
        <p:txBody>
          <a:bodyPr>
            <a:normAutofit/>
          </a:bodyPr>
          <a:lstStyle/>
          <a:p>
            <a:pPr marL="0" indent="0">
              <a:buNone/>
            </a:pPr>
            <a:r>
              <a:rPr lang="en-US" sz="2400" dirty="0"/>
              <a:t>G</a:t>
            </a:r>
            <a:r>
              <a:rPr lang="en-US" sz="2400" dirty="0" smtClean="0"/>
              <a:t>roups </a:t>
            </a:r>
            <a:r>
              <a:rPr lang="en-US" sz="2400" dirty="0"/>
              <a:t>57 (submission 2), 58, 59, and 61 all predicted Ataxia Telangiectasia, </a:t>
            </a:r>
            <a:r>
              <a:rPr lang="en-US" sz="2400" dirty="0" smtClean="0"/>
              <a:t>based on the </a:t>
            </a:r>
            <a:r>
              <a:rPr lang="en-US" sz="2400" dirty="0"/>
              <a:t>same </a:t>
            </a:r>
            <a:r>
              <a:rPr lang="en-US" sz="2400" dirty="0" smtClean="0"/>
              <a:t>missense variant </a:t>
            </a:r>
            <a:r>
              <a:rPr lang="en-US" sz="2400" dirty="0"/>
              <a:t>in </a:t>
            </a:r>
            <a:r>
              <a:rPr lang="en-US" sz="2400" i="1" dirty="0" smtClean="0"/>
              <a:t>SCNN1G.</a:t>
            </a:r>
          </a:p>
          <a:p>
            <a:pPr marL="0" indent="0">
              <a:buNone/>
            </a:pPr>
            <a:r>
              <a:rPr lang="en-US" sz="2400" dirty="0" smtClean="0"/>
              <a:t> </a:t>
            </a:r>
          </a:p>
          <a:p>
            <a:pPr marL="0" indent="0">
              <a:buNone/>
            </a:pPr>
            <a:r>
              <a:rPr lang="en-US" sz="2400" dirty="0"/>
              <a:t>The patient’s diagnosis was Diffuse Lung Disease </a:t>
            </a:r>
          </a:p>
          <a:p>
            <a:pPr marL="0" indent="0">
              <a:buNone/>
            </a:pPr>
            <a:endParaRPr lang="en-US" sz="2400" dirty="0" smtClean="0">
              <a:latin typeface="Calibri"/>
              <a:cs typeface="Calibri"/>
            </a:endParaRPr>
          </a:p>
          <a:p>
            <a:pPr marL="0" indent="0">
              <a:buNone/>
            </a:pPr>
            <a:r>
              <a:rPr lang="en-US" sz="2400" dirty="0" smtClean="0">
                <a:latin typeface="Calibri"/>
                <a:cs typeface="Calibri"/>
              </a:rPr>
              <a:t>This is a known pathogenic variant observed in two independent patients with bronchiectasis. </a:t>
            </a:r>
          </a:p>
          <a:p>
            <a:pPr marL="0" indent="0">
              <a:buNone/>
            </a:pPr>
            <a:endParaRPr lang="en-US" sz="2400" dirty="0" smtClean="0">
              <a:latin typeface="Calibri"/>
              <a:cs typeface="Calibri"/>
            </a:endParaRPr>
          </a:p>
          <a:p>
            <a:pPr marL="0" indent="0">
              <a:buNone/>
            </a:pPr>
            <a:r>
              <a:rPr lang="en-US" sz="2400" dirty="0" smtClean="0">
                <a:latin typeface="Calibri"/>
                <a:cs typeface="Calibri"/>
              </a:rPr>
              <a:t>The intuition of predictors in unclear.</a:t>
            </a:r>
            <a:endParaRPr lang="en-US" sz="2400" dirty="0">
              <a:latin typeface="Calibri"/>
              <a:cs typeface="Calibri"/>
            </a:endParaRPr>
          </a:p>
          <a:p>
            <a:pPr marL="0" indent="0">
              <a:buNone/>
            </a:pPr>
            <a:endParaRPr lang="en-US" sz="2400" dirty="0">
              <a:latin typeface="Calibri"/>
              <a:cs typeface="Calibri"/>
            </a:endParaRPr>
          </a:p>
          <a:p>
            <a:pPr marL="0" indent="0">
              <a:buNone/>
            </a:pPr>
            <a:r>
              <a:rPr lang="en-US" sz="2400" dirty="0" smtClean="0">
                <a:latin typeface="Calibri"/>
                <a:cs typeface="Calibri"/>
              </a:rPr>
              <a:t>In my opinion, the prediction is likely incorrect.</a:t>
            </a:r>
          </a:p>
        </p:txBody>
      </p:sp>
    </p:spTree>
    <p:extLst>
      <p:ext uri="{BB962C8B-B14F-4D97-AF65-F5344CB8AC3E}">
        <p14:creationId xmlns:p14="http://schemas.microsoft.com/office/powerpoint/2010/main" val="21013810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3" name="Rectangle 3"/>
          <p:cNvSpPr>
            <a:spLocks noChangeArrowheads="1"/>
          </p:cNvSpPr>
          <p:nvPr/>
        </p:nvSpPr>
        <p:spPr bwMode="auto">
          <a:xfrm>
            <a:off x="0" y="0"/>
            <a:ext cx="9144000" cy="1446580"/>
          </a:xfrm>
          <a:prstGeom prst="rect">
            <a:avLst/>
          </a:prstGeom>
          <a:solidFill>
            <a:srgbClr val="666699"/>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nchor="ctr"/>
          <a:lstStyle/>
          <a:p>
            <a:pPr algn="ctr" defTabSz="457200" eaLnBrk="1" hangingPunct="1">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b="1" dirty="0" smtClean="0">
                <a:solidFill>
                  <a:srgbClr val="FFFFFF"/>
                </a:solidFill>
              </a:rPr>
              <a:t>Consistent “</a:t>
            </a:r>
            <a:r>
              <a:rPr lang="en-US" sz="3600" b="1" dirty="0" err="1" smtClean="0">
                <a:solidFill>
                  <a:srgbClr val="FFFFFF"/>
                </a:solidFill>
              </a:rPr>
              <a:t>mis</a:t>
            </a:r>
            <a:r>
              <a:rPr lang="en-US" sz="3600" b="1" dirty="0" smtClean="0">
                <a:solidFill>
                  <a:srgbClr val="FFFFFF"/>
                </a:solidFill>
              </a:rPr>
              <a:t>-predictions”</a:t>
            </a:r>
            <a:endParaRPr lang="en-GB" sz="3600" b="1" dirty="0">
              <a:solidFill>
                <a:srgbClr val="FFFFFF"/>
              </a:solidFill>
            </a:endParaRPr>
          </a:p>
        </p:txBody>
      </p:sp>
      <p:sp>
        <p:nvSpPr>
          <p:cNvPr id="6" name="Content Placeholder 5"/>
          <p:cNvSpPr>
            <a:spLocks noGrp="1"/>
          </p:cNvSpPr>
          <p:nvPr>
            <p:ph idx="1"/>
          </p:nvPr>
        </p:nvSpPr>
        <p:spPr>
          <a:xfrm>
            <a:off x="166322" y="1446580"/>
            <a:ext cx="8977677" cy="5562600"/>
          </a:xfrm>
        </p:spPr>
        <p:txBody>
          <a:bodyPr>
            <a:normAutofit lnSpcReduction="10000"/>
          </a:bodyPr>
          <a:lstStyle/>
          <a:p>
            <a:pPr marL="0" indent="0">
              <a:buNone/>
            </a:pPr>
            <a:r>
              <a:rPr lang="en-US" sz="2400" dirty="0"/>
              <a:t>G</a:t>
            </a:r>
            <a:r>
              <a:rPr lang="en-US" sz="2400" dirty="0" smtClean="0"/>
              <a:t>roups </a:t>
            </a:r>
            <a:r>
              <a:rPr lang="en-US" sz="2400" dirty="0"/>
              <a:t>57 (submissions 3 and 4), 58, 59, and 61 all predicted Cystic Fibrosis and CF-Related disorders, along with one to two out of 4 variants in CFTR </a:t>
            </a:r>
            <a:r>
              <a:rPr lang="en-US" sz="2400" dirty="0" smtClean="0"/>
              <a:t> </a:t>
            </a:r>
          </a:p>
          <a:p>
            <a:pPr marL="0" indent="0">
              <a:buNone/>
            </a:pPr>
            <a:endParaRPr lang="en-US" sz="2400" dirty="0" smtClean="0"/>
          </a:p>
          <a:p>
            <a:pPr marL="0" indent="0">
              <a:buNone/>
            </a:pPr>
            <a:r>
              <a:rPr lang="en-US" sz="2400" dirty="0"/>
              <a:t>The patient’s diagnosis was Diffuse Lung Disease </a:t>
            </a:r>
          </a:p>
          <a:p>
            <a:pPr marL="0" indent="0">
              <a:buNone/>
            </a:pPr>
            <a:endParaRPr lang="en-US" sz="2400" dirty="0" smtClean="0">
              <a:latin typeface="Calibri"/>
              <a:cs typeface="Calibri"/>
            </a:endParaRPr>
          </a:p>
          <a:p>
            <a:pPr marL="0" indent="0">
              <a:buNone/>
            </a:pPr>
            <a:r>
              <a:rPr lang="en-US" sz="2400" dirty="0" smtClean="0">
                <a:latin typeface="Calibri"/>
                <a:cs typeface="Calibri"/>
              </a:rPr>
              <a:t>All variants are known. One is common and one is </a:t>
            </a:r>
            <a:r>
              <a:rPr lang="en-US" sz="2400" dirty="0" err="1" smtClean="0">
                <a:latin typeface="Calibri"/>
                <a:cs typeface="Calibri"/>
              </a:rPr>
              <a:t>intronic</a:t>
            </a:r>
            <a:r>
              <a:rPr lang="en-US" sz="2400" dirty="0" smtClean="0">
                <a:latin typeface="Calibri"/>
                <a:cs typeface="Calibri"/>
              </a:rPr>
              <a:t>. One missense variant is low frequency with no information on pathogenicity. It is seen in </a:t>
            </a:r>
            <a:r>
              <a:rPr lang="en-US" sz="2400" dirty="0" err="1" smtClean="0">
                <a:latin typeface="Calibri"/>
                <a:cs typeface="Calibri"/>
              </a:rPr>
              <a:t>EXaC</a:t>
            </a:r>
            <a:r>
              <a:rPr lang="en-US" sz="2400" dirty="0" smtClean="0">
                <a:latin typeface="Calibri"/>
                <a:cs typeface="Calibri"/>
              </a:rPr>
              <a:t> 739 times including 1 homozygote. Another missense variant is low frequency with conflicting evidence. It is seen in </a:t>
            </a:r>
            <a:r>
              <a:rPr lang="en-US" sz="2400" dirty="0" err="1" smtClean="0">
                <a:latin typeface="Calibri"/>
                <a:cs typeface="Calibri"/>
              </a:rPr>
              <a:t>EXaC</a:t>
            </a:r>
            <a:r>
              <a:rPr lang="en-US" sz="2400" dirty="0" smtClean="0">
                <a:latin typeface="Calibri"/>
                <a:cs typeface="Calibri"/>
              </a:rPr>
              <a:t> 623 times including 1 homozygote.</a:t>
            </a:r>
          </a:p>
          <a:p>
            <a:pPr marL="0" indent="0">
              <a:buNone/>
            </a:pPr>
            <a:endParaRPr lang="en-US" sz="2400" dirty="0">
              <a:latin typeface="Calibri"/>
              <a:cs typeface="Calibri"/>
            </a:endParaRPr>
          </a:p>
          <a:p>
            <a:pPr marL="0" indent="0">
              <a:buNone/>
            </a:pPr>
            <a:r>
              <a:rPr lang="en-US" sz="2400" dirty="0" smtClean="0">
                <a:latin typeface="Calibri"/>
                <a:cs typeface="Calibri"/>
              </a:rPr>
              <a:t>There is a possibility that both variants are, in fact, pathogenic and allele frequency in </a:t>
            </a:r>
            <a:r>
              <a:rPr lang="en-US" sz="2400" dirty="0" err="1" smtClean="0">
                <a:latin typeface="Calibri"/>
                <a:cs typeface="Calibri"/>
              </a:rPr>
              <a:t>EXaC</a:t>
            </a:r>
            <a:r>
              <a:rPr lang="en-US" sz="2400" dirty="0" smtClean="0">
                <a:latin typeface="Calibri"/>
                <a:cs typeface="Calibri"/>
              </a:rPr>
              <a:t> is inflated. Is this reportable clinically?</a:t>
            </a:r>
          </a:p>
        </p:txBody>
      </p:sp>
    </p:spTree>
    <p:extLst>
      <p:ext uri="{BB962C8B-B14F-4D97-AF65-F5344CB8AC3E}">
        <p14:creationId xmlns:p14="http://schemas.microsoft.com/office/powerpoint/2010/main" val="732006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3469</TotalTime>
  <Words>1194</Words>
  <Application>Microsoft Macintosh PowerPoint</Application>
  <PresentationFormat>On-screen Show (4:3)</PresentationFormat>
  <Paragraphs>141</Paragraphs>
  <Slides>17</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HG Mincho Light J</vt:lpstr>
      <vt:lpstr>MS PGothic</vt:lpstr>
      <vt:lpstr>ＭＳ Ｐゴシック</vt:lpstr>
      <vt:lpstr>Office Theme</vt:lpstr>
      <vt:lpstr>CAGI slide pack guidelines I agree to my slides being used according to the following terms: _______Author Name Here_______</vt:lpstr>
      <vt:lpstr>Notes on the JHU challenge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BWH/HMS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Shamil Sunyaev</dc:creator>
  <cp:lastModifiedBy>Roger Hoskins</cp:lastModifiedBy>
  <cp:revision>112</cp:revision>
  <dcterms:created xsi:type="dcterms:W3CDTF">2013-12-17T09:04:04Z</dcterms:created>
  <dcterms:modified xsi:type="dcterms:W3CDTF">2016-04-27T23:31:39Z</dcterms:modified>
</cp:coreProperties>
</file>