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4" r:id="rId2"/>
    <p:sldId id="269" r:id="rId3"/>
    <p:sldId id="271" r:id="rId4"/>
    <p:sldId id="257" r:id="rId5"/>
    <p:sldId id="258" r:id="rId6"/>
    <p:sldId id="259" r:id="rId7"/>
    <p:sldId id="260" r:id="rId8"/>
    <p:sldId id="261" r:id="rId9"/>
    <p:sldId id="262" r:id="rId10"/>
    <p:sldId id="265" r:id="rId11"/>
    <p:sldId id="266" r:id="rId12"/>
    <p:sldId id="263" r:id="rId13"/>
    <p:sldId id="264" r:id="rId14"/>
    <p:sldId id="273" r:id="rId15"/>
    <p:sldId id="26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p:restoredTop sz="94231"/>
  </p:normalViewPr>
  <p:slideViewPr>
    <p:cSldViewPr>
      <p:cViewPr>
        <p:scale>
          <a:sx n="90" d="100"/>
          <a:sy n="90" d="100"/>
        </p:scale>
        <p:origin x="-2212" y="-5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hn-Marc\Documents\Notes\CAGI\CAGI-4-jhu\jhu-ev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hn-Marc\Documents\Notes\CAGI\CAGI-4-jhu\jhu-eva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ohn-Marc\Documents\Notes\CAGI\CAGI-4-jhu\jhu-eva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ohn-Marc\Documents\Notes\CAGI\CAGI-4-jhu\jhu-eval.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6"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1321822272215999"/>
          <c:y val="0.85074626865671599"/>
        </c:manualLayout>
      </c:layout>
      <c:overlay val="0"/>
      <c:txPr>
        <a:bodyPr/>
        <a:lstStyle/>
        <a:p>
          <a:pPr>
            <a:defRPr sz="1600"/>
          </a:pPr>
          <a:endParaRPr lang="en-US"/>
        </a:p>
      </c:txPr>
    </c:title>
    <c:autoTitleDeleted val="0"/>
    <c:plotArea>
      <c:layout>
        <c:manualLayout>
          <c:layoutTarget val="inner"/>
          <c:xMode val="edge"/>
          <c:yMode val="edge"/>
          <c:x val="0.25810611173603298"/>
          <c:y val="9.1720922944333497E-2"/>
          <c:w val="0.48378790151231099"/>
          <c:h val="0.75817506953421898"/>
        </c:manualLayout>
      </c:layout>
      <c:pieChart>
        <c:varyColors val="1"/>
        <c:ser>
          <c:idx val="0"/>
          <c:order val="0"/>
          <c:tx>
            <c:strRef>
              <c:f>summary!$C$24:$D$24</c:f>
              <c:strCache>
                <c:ptCount val="1"/>
                <c:pt idx="0">
                  <c:v>106 total patients in JHU challenge</c:v>
                </c:pt>
              </c:strCache>
            </c:strRef>
          </c:tx>
          <c:spPr>
            <a:solidFill>
              <a:srgbClr val="C00000"/>
            </a:solidFill>
          </c:spPr>
          <c:dPt>
            <c:idx val="0"/>
            <c:bubble3D val="0"/>
            <c:spPr>
              <a:solidFill>
                <a:schemeClr val="accent5">
                  <a:lumMod val="60000"/>
                  <a:lumOff val="40000"/>
                </a:schemeClr>
              </a:solidFill>
            </c:spPr>
          </c:dPt>
          <c:dPt>
            <c:idx val="1"/>
            <c:bubble3D val="0"/>
            <c:spPr>
              <a:solidFill>
                <a:schemeClr val="accent6">
                  <a:lumMod val="60000"/>
                  <a:lumOff val="40000"/>
                </a:schemeClr>
              </a:solidFill>
            </c:spPr>
          </c:dPt>
          <c:dLbls>
            <c:spPr>
              <a:noFill/>
              <a:ln>
                <a:noFill/>
              </a:ln>
              <a:effectLst/>
            </c:spPr>
            <c:showLegendKey val="0"/>
            <c:showVal val="1"/>
            <c:showCatName val="1"/>
            <c:showSerName val="0"/>
            <c:showPercent val="1"/>
            <c:showBubbleSize val="0"/>
            <c:showLeaderLines val="0"/>
            <c:extLst>
              <c:ext xmlns:c15="http://schemas.microsoft.com/office/drawing/2012/chart" uri="{CE6537A1-D6FC-4f65-9D91-7224C49458BB}">
                <c15:layout/>
              </c:ext>
            </c:extLst>
          </c:dLbls>
          <c:cat>
            <c:strRef>
              <c:f>summary!$D$22:$D$23</c:f>
              <c:strCache>
                <c:ptCount val="2"/>
                <c:pt idx="0">
                  <c:v>JHU reported variant(s)</c:v>
                </c:pt>
                <c:pt idx="1">
                  <c:v>JHU didn't report variant(s)</c:v>
                </c:pt>
              </c:strCache>
            </c:strRef>
          </c:cat>
          <c:val>
            <c:numRef>
              <c:f>summary!$C$22:$C$23</c:f>
              <c:numCache>
                <c:formatCode>General</c:formatCode>
                <c:ptCount val="2"/>
                <c:pt idx="0">
                  <c:v>43</c:v>
                </c:pt>
                <c:pt idx="1">
                  <c:v>63</c:v>
                </c:pt>
              </c:numCache>
            </c:numRef>
          </c:val>
        </c:ser>
        <c:dLbls>
          <c:showLegendKey val="0"/>
          <c:showVal val="0"/>
          <c:showCatName val="1"/>
          <c:showSerName val="0"/>
          <c:showPercent val="1"/>
          <c:showBubbleSize val="0"/>
          <c:showLeaderLines val="0"/>
        </c:dLbls>
        <c:firstSliceAng val="0"/>
      </c:pieChart>
    </c:plotArea>
    <c:plotVisOnly val="1"/>
    <c:dispBlanksAs val="gap"/>
    <c:showDLblsOverMax val="0"/>
  </c:chart>
  <c:txPr>
    <a:bodyPr/>
    <a:lstStyle/>
    <a:p>
      <a:pPr>
        <a:defRPr sz="24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summary!$A$3</c:f>
              <c:strCache>
                <c:ptCount val="1"/>
                <c:pt idx="0">
                  <c:v># groups predicting correct disease class, where JHU reported variant</c:v>
                </c:pt>
              </c:strCache>
            </c:strRef>
          </c:tx>
          <c:spPr>
            <a:solidFill>
              <a:schemeClr val="accent5">
                <a:lumMod val="60000"/>
                <a:lumOff val="40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summary!$A$4:$A$9</c:f>
              <c:numCache>
                <c:formatCode>General</c:formatCode>
                <c:ptCount val="6"/>
                <c:pt idx="0">
                  <c:v>0</c:v>
                </c:pt>
                <c:pt idx="1">
                  <c:v>1</c:v>
                </c:pt>
                <c:pt idx="2">
                  <c:v>2</c:v>
                </c:pt>
                <c:pt idx="3">
                  <c:v>3</c:v>
                </c:pt>
                <c:pt idx="4">
                  <c:v>4</c:v>
                </c:pt>
                <c:pt idx="5">
                  <c:v>5</c:v>
                </c:pt>
              </c:numCache>
            </c:numRef>
          </c:cat>
          <c:val>
            <c:numRef>
              <c:f>summary!$B$4:$B$9</c:f>
              <c:numCache>
                <c:formatCode>General</c:formatCode>
                <c:ptCount val="6"/>
                <c:pt idx="0">
                  <c:v>7</c:v>
                </c:pt>
                <c:pt idx="1">
                  <c:v>12</c:v>
                </c:pt>
                <c:pt idx="2">
                  <c:v>5</c:v>
                </c:pt>
                <c:pt idx="3">
                  <c:v>13</c:v>
                </c:pt>
                <c:pt idx="4">
                  <c:v>5</c:v>
                </c:pt>
                <c:pt idx="5">
                  <c:v>1</c:v>
                </c:pt>
              </c:numCache>
            </c:numRef>
          </c:val>
        </c:ser>
        <c:dLbls>
          <c:showLegendKey val="0"/>
          <c:showVal val="0"/>
          <c:showCatName val="0"/>
          <c:showSerName val="0"/>
          <c:showPercent val="0"/>
          <c:showBubbleSize val="0"/>
        </c:dLbls>
        <c:gapWidth val="100"/>
        <c:axId val="92253568"/>
        <c:axId val="92250880"/>
      </c:barChart>
      <c:valAx>
        <c:axId val="92250880"/>
        <c:scaling>
          <c:orientation val="minMax"/>
        </c:scaling>
        <c:delete val="0"/>
        <c:axPos val="l"/>
        <c:majorGridlines/>
        <c:title>
          <c:tx>
            <c:rich>
              <a:bodyPr rot="-5400000" vert="horz"/>
              <a:lstStyle/>
              <a:p>
                <a:pPr>
                  <a:defRPr/>
                </a:pPr>
                <a:r>
                  <a:rPr lang="en-US"/>
                  <a:t>Number of patients</a:t>
                </a:r>
              </a:p>
            </c:rich>
          </c:tx>
          <c:layout/>
          <c:overlay val="0"/>
        </c:title>
        <c:numFmt formatCode="General" sourceLinked="1"/>
        <c:majorTickMark val="out"/>
        <c:minorTickMark val="none"/>
        <c:tickLblPos val="nextTo"/>
        <c:crossAx val="92253568"/>
        <c:crosses val="autoZero"/>
        <c:crossBetween val="between"/>
      </c:valAx>
      <c:catAx>
        <c:axId val="92253568"/>
        <c:scaling>
          <c:orientation val="minMax"/>
        </c:scaling>
        <c:delete val="0"/>
        <c:axPos val="b"/>
        <c:title>
          <c:tx>
            <c:rich>
              <a:bodyPr/>
              <a:lstStyle/>
              <a:p>
                <a:pPr>
                  <a:defRPr/>
                </a:pPr>
                <a:r>
                  <a:rPr lang="en-US"/>
                  <a:t>Number of groups with correct answer</a:t>
                </a:r>
              </a:p>
            </c:rich>
          </c:tx>
          <c:layout/>
          <c:overlay val="0"/>
        </c:title>
        <c:numFmt formatCode="General" sourceLinked="1"/>
        <c:majorTickMark val="out"/>
        <c:minorTickMark val="none"/>
        <c:tickLblPos val="nextTo"/>
        <c:crossAx val="92250880"/>
        <c:crosses val="autoZero"/>
        <c:auto val="1"/>
        <c:lblAlgn val="ctr"/>
        <c:lblOffset val="100"/>
        <c:noMultiLvlLbl val="0"/>
      </c:catAx>
    </c:plotArea>
    <c:plotVisOnly val="1"/>
    <c:dispBlanksAs val="gap"/>
    <c:showDLblsOverMax val="0"/>
  </c:chart>
  <c:txPr>
    <a:bodyPr/>
    <a:lstStyle/>
    <a:p>
      <a:pPr>
        <a:defRPr sz="16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summary!$H$3</c:f>
              <c:strCache>
                <c:ptCount val="1"/>
                <c:pt idx="0">
                  <c:v># groups predicting correct disease class AND (a) variant, where JHU reported variant</c:v>
                </c:pt>
              </c:strCache>
            </c:strRef>
          </c:tx>
          <c:spPr>
            <a:solidFill>
              <a:schemeClr val="accent5">
                <a:lumMod val="60000"/>
                <a:lumOff val="40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summary!$A$4:$A$9</c:f>
              <c:numCache>
                <c:formatCode>General</c:formatCode>
                <c:ptCount val="6"/>
                <c:pt idx="0">
                  <c:v>0</c:v>
                </c:pt>
                <c:pt idx="1">
                  <c:v>1</c:v>
                </c:pt>
                <c:pt idx="2">
                  <c:v>2</c:v>
                </c:pt>
                <c:pt idx="3">
                  <c:v>3</c:v>
                </c:pt>
                <c:pt idx="4">
                  <c:v>4</c:v>
                </c:pt>
                <c:pt idx="5">
                  <c:v>5</c:v>
                </c:pt>
              </c:numCache>
            </c:numRef>
          </c:cat>
          <c:val>
            <c:numRef>
              <c:f>summary!$I$4:$I$9</c:f>
              <c:numCache>
                <c:formatCode>General</c:formatCode>
                <c:ptCount val="6"/>
                <c:pt idx="0">
                  <c:v>11</c:v>
                </c:pt>
                <c:pt idx="1">
                  <c:v>11</c:v>
                </c:pt>
                <c:pt idx="2">
                  <c:v>5</c:v>
                </c:pt>
                <c:pt idx="3">
                  <c:v>14</c:v>
                </c:pt>
                <c:pt idx="4">
                  <c:v>2</c:v>
                </c:pt>
                <c:pt idx="5">
                  <c:v>0</c:v>
                </c:pt>
              </c:numCache>
            </c:numRef>
          </c:val>
        </c:ser>
        <c:dLbls>
          <c:showLegendKey val="0"/>
          <c:showVal val="0"/>
          <c:showCatName val="0"/>
          <c:showSerName val="0"/>
          <c:showPercent val="0"/>
          <c:showBubbleSize val="0"/>
        </c:dLbls>
        <c:gapWidth val="100"/>
        <c:axId val="106372096"/>
        <c:axId val="106370176"/>
      </c:barChart>
      <c:valAx>
        <c:axId val="106370176"/>
        <c:scaling>
          <c:orientation val="minMax"/>
        </c:scaling>
        <c:delete val="0"/>
        <c:axPos val="l"/>
        <c:majorGridlines/>
        <c:title>
          <c:tx>
            <c:rich>
              <a:bodyPr rot="-5400000" vert="horz"/>
              <a:lstStyle/>
              <a:p>
                <a:pPr>
                  <a:defRPr/>
                </a:pPr>
                <a:r>
                  <a:rPr lang="en-US"/>
                  <a:t>Number of patients</a:t>
                </a:r>
              </a:p>
            </c:rich>
          </c:tx>
          <c:layout/>
          <c:overlay val="0"/>
        </c:title>
        <c:numFmt formatCode="General" sourceLinked="1"/>
        <c:majorTickMark val="out"/>
        <c:minorTickMark val="none"/>
        <c:tickLblPos val="nextTo"/>
        <c:crossAx val="106372096"/>
        <c:crosses val="autoZero"/>
        <c:crossBetween val="between"/>
      </c:valAx>
      <c:catAx>
        <c:axId val="106372096"/>
        <c:scaling>
          <c:orientation val="minMax"/>
        </c:scaling>
        <c:delete val="0"/>
        <c:axPos val="b"/>
        <c:title>
          <c:tx>
            <c:rich>
              <a:bodyPr/>
              <a:lstStyle/>
              <a:p>
                <a:pPr>
                  <a:defRPr/>
                </a:pPr>
                <a:r>
                  <a:rPr lang="en-US"/>
                  <a:t>Number of groups with correct answer</a:t>
                </a:r>
              </a:p>
            </c:rich>
          </c:tx>
          <c:layout/>
          <c:overlay val="0"/>
        </c:title>
        <c:numFmt formatCode="General" sourceLinked="1"/>
        <c:majorTickMark val="out"/>
        <c:minorTickMark val="none"/>
        <c:tickLblPos val="nextTo"/>
        <c:crossAx val="106370176"/>
        <c:crosses val="autoZero"/>
        <c:auto val="1"/>
        <c:lblAlgn val="ctr"/>
        <c:lblOffset val="100"/>
        <c:noMultiLvlLbl val="0"/>
      </c:catAx>
    </c:plotArea>
    <c:plotVisOnly val="1"/>
    <c:dispBlanksAs val="gap"/>
    <c:showDLblsOverMax val="0"/>
  </c:chart>
  <c:txPr>
    <a:bodyPr/>
    <a:lstStyle/>
    <a:p>
      <a:pPr>
        <a:defRPr sz="16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summary!$R$3</c:f>
              <c:strCache>
                <c:ptCount val="1"/>
                <c:pt idx="0">
                  <c:v># groups predicting correct disease class where JHU didn't report variant</c:v>
                </c:pt>
              </c:strCache>
            </c:strRef>
          </c:tx>
          <c:spPr>
            <a:solidFill>
              <a:schemeClr val="accent6">
                <a:lumMod val="60000"/>
                <a:lumOff val="40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summary!$A$4:$A$9</c:f>
              <c:numCache>
                <c:formatCode>General</c:formatCode>
                <c:ptCount val="6"/>
                <c:pt idx="0">
                  <c:v>0</c:v>
                </c:pt>
                <c:pt idx="1">
                  <c:v>1</c:v>
                </c:pt>
                <c:pt idx="2">
                  <c:v>2</c:v>
                </c:pt>
                <c:pt idx="3">
                  <c:v>3</c:v>
                </c:pt>
                <c:pt idx="4">
                  <c:v>4</c:v>
                </c:pt>
                <c:pt idx="5">
                  <c:v>5</c:v>
                </c:pt>
              </c:numCache>
            </c:numRef>
          </c:cat>
          <c:val>
            <c:numRef>
              <c:f>summary!$S$4:$S$9</c:f>
              <c:numCache>
                <c:formatCode>General</c:formatCode>
                <c:ptCount val="6"/>
                <c:pt idx="0">
                  <c:v>24</c:v>
                </c:pt>
                <c:pt idx="1">
                  <c:v>22</c:v>
                </c:pt>
                <c:pt idx="2">
                  <c:v>12</c:v>
                </c:pt>
                <c:pt idx="3">
                  <c:v>5</c:v>
                </c:pt>
                <c:pt idx="4">
                  <c:v>0</c:v>
                </c:pt>
                <c:pt idx="5">
                  <c:v>0</c:v>
                </c:pt>
              </c:numCache>
            </c:numRef>
          </c:val>
        </c:ser>
        <c:dLbls>
          <c:showLegendKey val="0"/>
          <c:showVal val="0"/>
          <c:showCatName val="0"/>
          <c:showSerName val="0"/>
          <c:showPercent val="0"/>
          <c:showBubbleSize val="0"/>
        </c:dLbls>
        <c:gapWidth val="100"/>
        <c:axId val="115030272"/>
        <c:axId val="115028352"/>
      </c:barChart>
      <c:valAx>
        <c:axId val="115028352"/>
        <c:scaling>
          <c:orientation val="minMax"/>
        </c:scaling>
        <c:delete val="0"/>
        <c:axPos val="l"/>
        <c:majorGridlines/>
        <c:title>
          <c:tx>
            <c:rich>
              <a:bodyPr rot="-5400000" vert="horz"/>
              <a:lstStyle/>
              <a:p>
                <a:pPr>
                  <a:defRPr/>
                </a:pPr>
                <a:r>
                  <a:rPr lang="en-US"/>
                  <a:t>Number of patients</a:t>
                </a:r>
              </a:p>
            </c:rich>
          </c:tx>
          <c:layout/>
          <c:overlay val="0"/>
        </c:title>
        <c:numFmt formatCode="General" sourceLinked="1"/>
        <c:majorTickMark val="out"/>
        <c:minorTickMark val="none"/>
        <c:tickLblPos val="nextTo"/>
        <c:crossAx val="115030272"/>
        <c:crosses val="autoZero"/>
        <c:crossBetween val="between"/>
      </c:valAx>
      <c:catAx>
        <c:axId val="115030272"/>
        <c:scaling>
          <c:orientation val="minMax"/>
        </c:scaling>
        <c:delete val="0"/>
        <c:axPos val="b"/>
        <c:title>
          <c:tx>
            <c:rich>
              <a:bodyPr/>
              <a:lstStyle/>
              <a:p>
                <a:pPr>
                  <a:defRPr/>
                </a:pPr>
                <a:r>
                  <a:rPr lang="en-US"/>
                  <a:t>Number of groups with correct answer</a:t>
                </a:r>
              </a:p>
            </c:rich>
          </c:tx>
          <c:layout>
            <c:manualLayout>
              <c:xMode val="edge"/>
              <c:yMode val="edge"/>
              <c:x val="0.36488716254218201"/>
              <c:y val="0.93034722222222199"/>
            </c:manualLayout>
          </c:layout>
          <c:overlay val="0"/>
        </c:title>
        <c:numFmt formatCode="General" sourceLinked="1"/>
        <c:majorTickMark val="out"/>
        <c:minorTickMark val="none"/>
        <c:tickLblPos val="nextTo"/>
        <c:crossAx val="115028352"/>
        <c:crosses val="autoZero"/>
        <c:auto val="1"/>
        <c:lblAlgn val="ctr"/>
        <c:lblOffset val="100"/>
        <c:noMultiLvlLbl val="0"/>
      </c:catAx>
    </c:plotArea>
    <c:plotVisOnly val="1"/>
    <c:dispBlanksAs val="gap"/>
    <c:showDLblsOverMax val="0"/>
  </c:chart>
  <c:txPr>
    <a:bodyPr/>
    <a:lstStyle/>
    <a:p>
      <a:pPr>
        <a:defRPr sz="16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bar"/>
        <c:grouping val="clustered"/>
        <c:varyColors val="0"/>
        <c:ser>
          <c:idx val="0"/>
          <c:order val="0"/>
          <c:invertIfNegative val="0"/>
          <c:cat>
            <c:strRef>
              <c:f>Sheet1!$B$2:$B$7</c:f>
              <c:strCache>
                <c:ptCount val="6"/>
                <c:pt idx="0">
                  <c:v>      Ataxia Telangiectasia</c:v>
                </c:pt>
                <c:pt idx="1">
                  <c:v>       Cystic Fibrosis and CF-Related</c:v>
                </c:pt>
                <c:pt idx="2">
                  <c:v>      Pseudohypoaldosteronism type 1</c:v>
                </c:pt>
                <c:pt idx="3">
                  <c:v>      Treacher Collins &amp; related disorders</c:v>
                </c:pt>
                <c:pt idx="4">
                  <c:v>      Zellweger Spectrum Disorders</c:v>
                </c:pt>
                <c:pt idx="5">
                  <c:v>     Diffuse Lung Disease</c:v>
                </c:pt>
              </c:strCache>
            </c:strRef>
          </c:cat>
          <c:val>
            <c:numRef>
              <c:f>Sheet1!$C$2:$C$7</c:f>
              <c:numCache>
                <c:formatCode>General</c:formatCode>
                <c:ptCount val="6"/>
                <c:pt idx="0">
                  <c:v>1</c:v>
                </c:pt>
                <c:pt idx="1">
                  <c:v>1</c:v>
                </c:pt>
                <c:pt idx="2">
                  <c:v>1</c:v>
                </c:pt>
                <c:pt idx="3">
                  <c:v>2</c:v>
                </c:pt>
                <c:pt idx="4">
                  <c:v>2</c:v>
                </c:pt>
                <c:pt idx="5">
                  <c:v>32</c:v>
                </c:pt>
              </c:numCache>
            </c:numRef>
          </c:val>
        </c:ser>
        <c:dLbls>
          <c:showLegendKey val="0"/>
          <c:showVal val="0"/>
          <c:showCatName val="0"/>
          <c:showSerName val="0"/>
          <c:showPercent val="0"/>
          <c:showBubbleSize val="0"/>
        </c:dLbls>
        <c:gapWidth val="150"/>
        <c:axId val="125524608"/>
        <c:axId val="132413696"/>
      </c:barChart>
      <c:catAx>
        <c:axId val="125524608"/>
        <c:scaling>
          <c:orientation val="minMax"/>
        </c:scaling>
        <c:delete val="0"/>
        <c:axPos val="l"/>
        <c:majorTickMark val="out"/>
        <c:minorTickMark val="none"/>
        <c:tickLblPos val="nextTo"/>
        <c:crossAx val="132413696"/>
        <c:crosses val="autoZero"/>
        <c:auto val="1"/>
        <c:lblAlgn val="ctr"/>
        <c:lblOffset val="100"/>
        <c:noMultiLvlLbl val="0"/>
      </c:catAx>
      <c:valAx>
        <c:axId val="132413696"/>
        <c:scaling>
          <c:orientation val="minMax"/>
        </c:scaling>
        <c:delete val="0"/>
        <c:axPos val="b"/>
        <c:numFmt formatCode="General" sourceLinked="1"/>
        <c:majorTickMark val="out"/>
        <c:minorTickMark val="none"/>
        <c:tickLblPos val="nextTo"/>
        <c:crossAx val="125524608"/>
        <c:crosses val="autoZero"/>
        <c:crossBetween val="between"/>
      </c:valAx>
    </c:plotArea>
    <c:plotVisOnly val="1"/>
    <c:dispBlanksAs val="gap"/>
    <c:showDLblsOverMax val="0"/>
  </c:chart>
  <c:spPr>
    <a:solidFill>
      <a:schemeClr val="bg1"/>
    </a:solidFill>
    <a:ln w="28575">
      <a:solidFill>
        <a:schemeClr val="tx1"/>
      </a:solidFill>
    </a:ln>
  </c:spPr>
  <c:txPr>
    <a:bodyPr/>
    <a:lstStyle/>
    <a:p>
      <a:pPr>
        <a:defRPr sz="11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64FE28-9DE2-4BF1-BBC7-9DFCA8CCDEA6}" type="datetimeFigureOut">
              <a:rPr lang="en-US" smtClean="0"/>
              <a:t>4/7/2016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4FC2C7-9831-4E5C-BFD6-0A1BD7EDFE63}" type="slidenum">
              <a:rPr lang="en-US" smtClean="0"/>
              <a:t>‹#›</a:t>
            </a:fld>
            <a:endParaRPr lang="en-US"/>
          </a:p>
        </p:txBody>
      </p:sp>
    </p:spTree>
    <p:extLst>
      <p:ext uri="{BB962C8B-B14F-4D97-AF65-F5344CB8AC3E}">
        <p14:creationId xmlns:p14="http://schemas.microsoft.com/office/powerpoint/2010/main" val="2166638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FC2C7-9831-4E5C-BFD6-0A1BD7EDFE63}" type="slidenum">
              <a:rPr lang="en-US" smtClean="0"/>
              <a:t>2</a:t>
            </a:fld>
            <a:endParaRPr lang="en-US"/>
          </a:p>
        </p:txBody>
      </p:sp>
    </p:spTree>
    <p:extLst>
      <p:ext uri="{BB962C8B-B14F-4D97-AF65-F5344CB8AC3E}">
        <p14:creationId xmlns:p14="http://schemas.microsoft.com/office/powerpoint/2010/main" val="2079421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1E343C-C41B-4E43-9CB0-5893BE15EA9D}" type="datetimeFigureOut">
              <a:rPr lang="en-US" smtClean="0"/>
              <a:t>4/7/2016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43252-C96F-40EE-AFB1-C22F06FE1A2C}" type="slidenum">
              <a:rPr lang="en-US" smtClean="0"/>
              <a:t>‹#›</a:t>
            </a:fld>
            <a:endParaRPr lang="en-US"/>
          </a:p>
        </p:txBody>
      </p:sp>
    </p:spTree>
    <p:extLst>
      <p:ext uri="{BB962C8B-B14F-4D97-AF65-F5344CB8AC3E}">
        <p14:creationId xmlns:p14="http://schemas.microsoft.com/office/powerpoint/2010/main" val="319092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E343C-C41B-4E43-9CB0-5893BE15EA9D}" type="datetimeFigureOut">
              <a:rPr lang="en-US" smtClean="0"/>
              <a:t>4/7/2016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43252-C96F-40EE-AFB1-C22F06FE1A2C}" type="slidenum">
              <a:rPr lang="en-US" smtClean="0"/>
              <a:t>‹#›</a:t>
            </a:fld>
            <a:endParaRPr lang="en-US"/>
          </a:p>
        </p:txBody>
      </p:sp>
    </p:spTree>
    <p:extLst>
      <p:ext uri="{BB962C8B-B14F-4D97-AF65-F5344CB8AC3E}">
        <p14:creationId xmlns:p14="http://schemas.microsoft.com/office/powerpoint/2010/main" val="808093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1E343C-C41B-4E43-9CB0-5893BE15EA9D}" type="datetimeFigureOut">
              <a:rPr lang="en-US" smtClean="0"/>
              <a:t>4/7/2016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43252-C96F-40EE-AFB1-C22F06FE1A2C}" type="slidenum">
              <a:rPr lang="en-US" smtClean="0"/>
              <a:t>‹#›</a:t>
            </a:fld>
            <a:endParaRPr lang="en-US"/>
          </a:p>
        </p:txBody>
      </p:sp>
    </p:spTree>
    <p:extLst>
      <p:ext uri="{BB962C8B-B14F-4D97-AF65-F5344CB8AC3E}">
        <p14:creationId xmlns:p14="http://schemas.microsoft.com/office/powerpoint/2010/main" val="4237810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1E343C-C41B-4E43-9CB0-5893BE15EA9D}" type="datetimeFigureOut">
              <a:rPr lang="en-US" smtClean="0"/>
              <a:t>4/7/2016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43252-C96F-40EE-AFB1-C22F06FE1A2C}" type="slidenum">
              <a:rPr lang="en-US" smtClean="0"/>
              <a:t>‹#›</a:t>
            </a:fld>
            <a:endParaRPr lang="en-US"/>
          </a:p>
        </p:txBody>
      </p:sp>
    </p:spTree>
    <p:extLst>
      <p:ext uri="{BB962C8B-B14F-4D97-AF65-F5344CB8AC3E}">
        <p14:creationId xmlns:p14="http://schemas.microsoft.com/office/powerpoint/2010/main" val="2463837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1E343C-C41B-4E43-9CB0-5893BE15EA9D}" type="datetimeFigureOut">
              <a:rPr lang="en-US" smtClean="0"/>
              <a:t>4/7/2016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943252-C96F-40EE-AFB1-C22F06FE1A2C}" type="slidenum">
              <a:rPr lang="en-US" smtClean="0"/>
              <a:t>‹#›</a:t>
            </a:fld>
            <a:endParaRPr lang="en-US"/>
          </a:p>
        </p:txBody>
      </p:sp>
    </p:spTree>
    <p:extLst>
      <p:ext uri="{BB962C8B-B14F-4D97-AF65-F5344CB8AC3E}">
        <p14:creationId xmlns:p14="http://schemas.microsoft.com/office/powerpoint/2010/main" val="2509560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1E343C-C41B-4E43-9CB0-5893BE15EA9D}" type="datetimeFigureOut">
              <a:rPr lang="en-US" smtClean="0"/>
              <a:t>4/7/2016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943252-C96F-40EE-AFB1-C22F06FE1A2C}" type="slidenum">
              <a:rPr lang="en-US" smtClean="0"/>
              <a:t>‹#›</a:t>
            </a:fld>
            <a:endParaRPr lang="en-US"/>
          </a:p>
        </p:txBody>
      </p:sp>
    </p:spTree>
    <p:extLst>
      <p:ext uri="{BB962C8B-B14F-4D97-AF65-F5344CB8AC3E}">
        <p14:creationId xmlns:p14="http://schemas.microsoft.com/office/powerpoint/2010/main" val="3187975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1E343C-C41B-4E43-9CB0-5893BE15EA9D}" type="datetimeFigureOut">
              <a:rPr lang="en-US" smtClean="0"/>
              <a:t>4/7/2016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943252-C96F-40EE-AFB1-C22F06FE1A2C}" type="slidenum">
              <a:rPr lang="en-US" smtClean="0"/>
              <a:t>‹#›</a:t>
            </a:fld>
            <a:endParaRPr lang="en-US"/>
          </a:p>
        </p:txBody>
      </p:sp>
    </p:spTree>
    <p:extLst>
      <p:ext uri="{BB962C8B-B14F-4D97-AF65-F5344CB8AC3E}">
        <p14:creationId xmlns:p14="http://schemas.microsoft.com/office/powerpoint/2010/main" val="2695694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1E343C-C41B-4E43-9CB0-5893BE15EA9D}" type="datetimeFigureOut">
              <a:rPr lang="en-US" smtClean="0"/>
              <a:t>4/7/2016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43252-C96F-40EE-AFB1-C22F06FE1A2C}" type="slidenum">
              <a:rPr lang="en-US" smtClean="0"/>
              <a:t>‹#›</a:t>
            </a:fld>
            <a:endParaRPr lang="en-US"/>
          </a:p>
        </p:txBody>
      </p:sp>
    </p:spTree>
    <p:extLst>
      <p:ext uri="{BB962C8B-B14F-4D97-AF65-F5344CB8AC3E}">
        <p14:creationId xmlns:p14="http://schemas.microsoft.com/office/powerpoint/2010/main" val="837499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1E343C-C41B-4E43-9CB0-5893BE15EA9D}" type="datetimeFigureOut">
              <a:rPr lang="en-US" smtClean="0"/>
              <a:t>4/7/2016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43252-C96F-40EE-AFB1-C22F06FE1A2C}" type="slidenum">
              <a:rPr lang="en-US" smtClean="0"/>
              <a:t>‹#›</a:t>
            </a:fld>
            <a:endParaRPr lang="en-US"/>
          </a:p>
        </p:txBody>
      </p:sp>
    </p:spTree>
    <p:extLst>
      <p:ext uri="{BB962C8B-B14F-4D97-AF65-F5344CB8AC3E}">
        <p14:creationId xmlns:p14="http://schemas.microsoft.com/office/powerpoint/2010/main" val="3643313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E343C-C41B-4E43-9CB0-5893BE15EA9D}" type="datetimeFigureOut">
              <a:rPr lang="en-US" smtClean="0"/>
              <a:t>4/7/2016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43252-C96F-40EE-AFB1-C22F06FE1A2C}" type="slidenum">
              <a:rPr lang="en-US" smtClean="0"/>
              <a:t>‹#›</a:t>
            </a:fld>
            <a:endParaRPr lang="en-US"/>
          </a:p>
        </p:txBody>
      </p:sp>
    </p:spTree>
    <p:extLst>
      <p:ext uri="{BB962C8B-B14F-4D97-AF65-F5344CB8AC3E}">
        <p14:creationId xmlns:p14="http://schemas.microsoft.com/office/powerpoint/2010/main" val="1457994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E343C-C41B-4E43-9CB0-5893BE15EA9D}" type="datetimeFigureOut">
              <a:rPr lang="en-US" smtClean="0"/>
              <a:t>4/7/2016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43252-C96F-40EE-AFB1-C22F06FE1A2C}" type="slidenum">
              <a:rPr lang="en-US" smtClean="0"/>
              <a:t>‹#›</a:t>
            </a:fld>
            <a:endParaRPr lang="en-US"/>
          </a:p>
        </p:txBody>
      </p:sp>
    </p:spTree>
    <p:extLst>
      <p:ext uri="{BB962C8B-B14F-4D97-AF65-F5344CB8AC3E}">
        <p14:creationId xmlns:p14="http://schemas.microsoft.com/office/powerpoint/2010/main" val="3481373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1E343C-C41B-4E43-9CB0-5893BE15EA9D}" type="datetimeFigureOut">
              <a:rPr lang="en-US" smtClean="0"/>
              <a:t>4/7/2016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943252-C96F-40EE-AFB1-C22F06FE1A2C}" type="slidenum">
              <a:rPr lang="en-US" smtClean="0"/>
              <a:t>‹#›</a:t>
            </a:fld>
            <a:endParaRPr lang="en-US"/>
          </a:p>
        </p:txBody>
      </p:sp>
      <p:sp>
        <p:nvSpPr>
          <p:cNvPr id="7" name="Text Box 6"/>
          <p:cNvSpPr txBox="1">
            <a:spLocks noChangeArrowheads="1"/>
          </p:cNvSpPr>
          <p:nvPr userDrawn="1"/>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8" name="Text Box 9"/>
          <p:cNvSpPr txBox="1">
            <a:spLocks noChangeArrowheads="1"/>
          </p:cNvSpPr>
          <p:nvPr userDrawn="1"/>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9" name="Text Box 6"/>
          <p:cNvSpPr txBox="1">
            <a:spLocks noChangeArrowheads="1"/>
          </p:cNvSpPr>
          <p:nvPr userDrawn="1"/>
        </p:nvSpPr>
        <p:spPr bwMode="auto">
          <a:xfrm>
            <a:off x="6629400" y="6245781"/>
            <a:ext cx="22363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smtClean="0"/>
              <a:t>John-Marc </a:t>
            </a:r>
            <a:r>
              <a:rPr lang="en-US" altLang="en-US" dirty="0" err="1" smtClean="0"/>
              <a:t>Chandonia</a:t>
            </a:r>
            <a:endParaRPr lang="en-US" altLang="en-US" dirty="0"/>
          </a:p>
        </p:txBody>
      </p:sp>
    </p:spTree>
    <p:extLst>
      <p:ext uri="{BB962C8B-B14F-4D97-AF65-F5344CB8AC3E}">
        <p14:creationId xmlns:p14="http://schemas.microsoft.com/office/powerpoint/2010/main" val="2490531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smtClean="0"/>
              <a:t>_______</a:t>
            </a:r>
            <a:r>
              <a:rPr lang="en-US" altLang="en-US" sz="1800" i="1" dirty="0" smtClean="0">
                <a:solidFill>
                  <a:srgbClr val="FF3300"/>
                </a:solidFill>
              </a:rPr>
              <a:t>John-Marc </a:t>
            </a:r>
            <a:r>
              <a:rPr lang="en-US" altLang="en-US" sz="1800" i="1" smtClean="0">
                <a:solidFill>
                  <a:srgbClr val="FF3300"/>
                </a:solidFill>
              </a:rPr>
              <a:t>Chandonia</a:t>
            </a:r>
            <a:r>
              <a:rPr lang="en-US" altLang="en-US" sz="1800" i="1" smtClean="0"/>
              <a:t>_______</a:t>
            </a:r>
            <a:endParaRPr lang="en-US" altLang="en-US" sz="1800" i="1" dirty="0"/>
          </a:p>
        </p:txBody>
      </p:sp>
      <p:sp>
        <p:nvSpPr>
          <p:cNvPr id="8197" name="Rectangle 5"/>
          <p:cNvSpPr>
            <a:spLocks noGrp="1" noChangeArrowheads="1"/>
          </p:cNvSpPr>
          <p:nvPr>
            <p:ph type="body" idx="1"/>
          </p:nvPr>
        </p:nvSpPr>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91632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bs.twimg.com/profile_images/3617155991/81125a0434e0d4c83f9cbff6e0cbe1db.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1503" y="1828800"/>
            <a:ext cx="2942683" cy="2895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dn2.webdamdb.com/md_1yeVYvPjZK.jpg?1345250539?1345250539"/>
          <p:cNvPicPr>
            <a:picLocks noChangeAspect="1" noChangeArrowheads="1"/>
          </p:cNvPicPr>
          <p:nvPr/>
        </p:nvPicPr>
        <p:blipFill rotWithShape="1">
          <a:blip r:embed="rId4">
            <a:extLst>
              <a:ext uri="{28A0092B-C50C-407E-A947-70E740481C1C}">
                <a14:useLocalDpi xmlns:a14="http://schemas.microsoft.com/office/drawing/2010/main" val="0"/>
              </a:ext>
            </a:extLst>
          </a:blip>
          <a:srcRect t="6478" b="23263"/>
          <a:stretch/>
        </p:blipFill>
        <p:spPr bwMode="auto">
          <a:xfrm>
            <a:off x="1066800" y="1828800"/>
            <a:ext cx="2942683" cy="28956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811786" y="304800"/>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CAGI Hopkins Assessment</a:t>
            </a:r>
            <a:endParaRPr lang="en-US" dirty="0"/>
          </a:p>
        </p:txBody>
      </p:sp>
      <p:sp>
        <p:nvSpPr>
          <p:cNvPr id="4" name="TextBox 3"/>
          <p:cNvSpPr txBox="1"/>
          <p:nvPr/>
        </p:nvSpPr>
        <p:spPr>
          <a:xfrm>
            <a:off x="636762" y="4861840"/>
            <a:ext cx="3912098" cy="646331"/>
          </a:xfrm>
          <a:prstGeom prst="rect">
            <a:avLst/>
          </a:prstGeom>
          <a:noFill/>
        </p:spPr>
        <p:txBody>
          <a:bodyPr wrap="none" rtlCol="0">
            <a:spAutoFit/>
          </a:bodyPr>
          <a:lstStyle/>
          <a:p>
            <a:pPr algn="ctr"/>
            <a:r>
              <a:rPr lang="en-US" dirty="0"/>
              <a:t>John-Marc </a:t>
            </a:r>
            <a:r>
              <a:rPr lang="en-US" dirty="0" err="1"/>
              <a:t>Chandonia</a:t>
            </a:r>
            <a:r>
              <a:rPr lang="en-US" dirty="0"/>
              <a:t>, </a:t>
            </a:r>
            <a:endParaRPr lang="en-US" dirty="0" smtClean="0"/>
          </a:p>
          <a:p>
            <a:pPr algn="ctr"/>
            <a:r>
              <a:rPr lang="en-US" dirty="0" smtClean="0"/>
              <a:t>Lawrence Berkeley National Laboratory </a:t>
            </a:r>
          </a:p>
        </p:txBody>
      </p:sp>
      <p:sp>
        <p:nvSpPr>
          <p:cNvPr id="5" name="Rectangle 4"/>
          <p:cNvSpPr/>
          <p:nvPr/>
        </p:nvSpPr>
        <p:spPr>
          <a:xfrm>
            <a:off x="5867400" y="4861840"/>
            <a:ext cx="2634888" cy="646331"/>
          </a:xfrm>
          <a:prstGeom prst="rect">
            <a:avLst/>
          </a:prstGeom>
        </p:spPr>
        <p:txBody>
          <a:bodyPr wrap="none">
            <a:spAutoFit/>
          </a:bodyPr>
          <a:lstStyle/>
          <a:p>
            <a:pPr algn="ctr"/>
            <a:r>
              <a:rPr lang="en-US" dirty="0"/>
              <a:t>David </a:t>
            </a:r>
            <a:r>
              <a:rPr lang="en-US" dirty="0" err="1"/>
              <a:t>Searls</a:t>
            </a:r>
            <a:r>
              <a:rPr lang="en-US" dirty="0"/>
              <a:t>, </a:t>
            </a:r>
            <a:endParaRPr lang="en-US" dirty="0" smtClean="0"/>
          </a:p>
          <a:p>
            <a:pPr algn="ctr"/>
            <a:r>
              <a:rPr lang="en-US" dirty="0" smtClean="0"/>
              <a:t>University of Pennsylvania</a:t>
            </a:r>
            <a:endParaRPr lang="en-US" dirty="0"/>
          </a:p>
        </p:txBody>
      </p:sp>
    </p:spTree>
    <p:extLst>
      <p:ext uri="{BB962C8B-B14F-4D97-AF65-F5344CB8AC3E}">
        <p14:creationId xmlns:p14="http://schemas.microsoft.com/office/powerpoint/2010/main" val="37893605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378128605"/>
              </p:ext>
            </p:extLst>
          </p:nvPr>
        </p:nvGraphicFramePr>
        <p:xfrm>
          <a:off x="1219203" y="2042160"/>
          <a:ext cx="2709332" cy="1112520"/>
        </p:xfrm>
        <a:graphic>
          <a:graphicData uri="http://schemas.openxmlformats.org/drawingml/2006/table">
            <a:tbl>
              <a:tblPr firstRow="1" firstCol="1" bandRow="1">
                <a:tableStyleId>{5C22544A-7EE6-4342-B048-85BDC9FD1C3A}</a:tableStyleId>
              </a:tblPr>
              <a:tblGrid>
                <a:gridCol w="677333"/>
                <a:gridCol w="677333"/>
                <a:gridCol w="677333"/>
                <a:gridCol w="677333"/>
              </a:tblGrid>
              <a:tr h="370840">
                <a:tc>
                  <a:txBody>
                    <a:bodyPr/>
                    <a:lstStyle/>
                    <a:p>
                      <a:endParaRPr lang="en-US" dirty="0"/>
                    </a:p>
                  </a:txBody>
                  <a:tcPr/>
                </a:tc>
                <a:tc>
                  <a:txBody>
                    <a:bodyPr/>
                    <a:lstStyle/>
                    <a:p>
                      <a:r>
                        <a:rPr lang="en-US" sz="1800" dirty="0" smtClean="0"/>
                        <a:t>D1</a:t>
                      </a:r>
                      <a:endParaRPr lang="en-US" sz="1800" dirty="0"/>
                    </a:p>
                  </a:txBody>
                  <a:tcPr/>
                </a:tc>
                <a:tc>
                  <a:txBody>
                    <a:bodyPr/>
                    <a:lstStyle/>
                    <a:p>
                      <a:r>
                        <a:rPr lang="en-US" dirty="0" smtClean="0"/>
                        <a:t>D2</a:t>
                      </a:r>
                      <a:endParaRPr lang="en-US" dirty="0"/>
                    </a:p>
                  </a:txBody>
                  <a:tcPr/>
                </a:tc>
                <a:tc>
                  <a:txBody>
                    <a:bodyPr/>
                    <a:lstStyle/>
                    <a:p>
                      <a:r>
                        <a:rPr lang="en-US" dirty="0" smtClean="0"/>
                        <a:t>D3</a:t>
                      </a:r>
                      <a:endParaRPr lang="en-US" dirty="0"/>
                    </a:p>
                  </a:txBody>
                  <a:tcPr/>
                </a:tc>
              </a:tr>
              <a:tr h="370840">
                <a:tc>
                  <a:txBody>
                    <a:bodyPr/>
                    <a:lstStyle/>
                    <a:p>
                      <a:r>
                        <a:rPr lang="en-US" dirty="0" smtClean="0"/>
                        <a:t>P1</a:t>
                      </a:r>
                      <a:endParaRPr lang="en-US" dirty="0"/>
                    </a:p>
                  </a:txBody>
                  <a:tcPr/>
                </a:tc>
                <a:tc>
                  <a:txBody>
                    <a:bodyPr/>
                    <a:lstStyle/>
                    <a:p>
                      <a:pPr algn="ctr"/>
                      <a:endParaRPr lang="en-US" sz="1400" baseline="-25000" dirty="0"/>
                    </a:p>
                  </a:txBody>
                  <a:tcPr/>
                </a:tc>
                <a:tc>
                  <a:txBody>
                    <a:bodyPr/>
                    <a:lstStyle/>
                    <a:p>
                      <a:endParaRPr lang="en-US" dirty="0"/>
                    </a:p>
                  </a:txBody>
                  <a:tcPr/>
                </a:tc>
                <a:tc>
                  <a:txBody>
                    <a:bodyPr/>
                    <a:lstStyle/>
                    <a:p>
                      <a:endParaRPr lang="en-US" dirty="0"/>
                    </a:p>
                  </a:txBody>
                  <a:tcPr/>
                </a:tc>
              </a:tr>
              <a:tr h="370840">
                <a:tc>
                  <a:txBody>
                    <a:bodyPr/>
                    <a:lstStyle/>
                    <a:p>
                      <a:r>
                        <a:rPr lang="en-US" dirty="0" smtClean="0"/>
                        <a:t>P2</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6" name="TextBox 5"/>
          <p:cNvSpPr txBox="1"/>
          <p:nvPr/>
        </p:nvSpPr>
        <p:spPr>
          <a:xfrm>
            <a:off x="2133600" y="3591685"/>
            <a:ext cx="5453224" cy="369332"/>
          </a:xfrm>
          <a:prstGeom prst="rect">
            <a:avLst/>
          </a:prstGeom>
          <a:noFill/>
        </p:spPr>
        <p:txBody>
          <a:bodyPr wrap="none" rtlCol="0">
            <a:spAutoFit/>
          </a:bodyPr>
          <a:lstStyle/>
          <a:p>
            <a:r>
              <a:rPr lang="en-US" dirty="0" err="1" smtClean="0"/>
              <a:t>Pred</a:t>
            </a:r>
            <a:r>
              <a:rPr lang="en-US" baseline="-25000" dirty="0" smtClean="0"/>
              <a:t>(P1,D1)</a:t>
            </a:r>
            <a:r>
              <a:rPr lang="en-US" dirty="0" smtClean="0"/>
              <a:t> = [ Probability</a:t>
            </a:r>
            <a:r>
              <a:rPr lang="en-US" baseline="-25000" dirty="0"/>
              <a:t>(P1,D1)</a:t>
            </a:r>
            <a:r>
              <a:rPr lang="en-US" dirty="0" smtClean="0"/>
              <a:t>, </a:t>
            </a:r>
            <a:r>
              <a:rPr lang="en-US" dirty="0" err="1" smtClean="0"/>
              <a:t>Stdev</a:t>
            </a:r>
            <a:r>
              <a:rPr lang="en-US" dirty="0" smtClean="0"/>
              <a:t>, Variant, Comment ]</a:t>
            </a:r>
            <a:endParaRPr lang="en-US" dirty="0"/>
          </a:p>
        </p:txBody>
      </p:sp>
      <p:cxnSp>
        <p:nvCxnSpPr>
          <p:cNvPr id="8" name="Straight Connector 7"/>
          <p:cNvCxnSpPr/>
          <p:nvPr/>
        </p:nvCxnSpPr>
        <p:spPr>
          <a:xfrm>
            <a:off x="1295400" y="3352800"/>
            <a:ext cx="0" cy="1600200"/>
          </a:xfrm>
          <a:prstGeom prst="line">
            <a:avLst/>
          </a:prstGeom>
          <a:ln w="76200">
            <a:solidFill>
              <a:schemeClr val="tx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0" name="Table 9"/>
          <p:cNvGraphicFramePr>
            <a:graphicFrameLocks noGrp="1"/>
          </p:cNvGraphicFramePr>
          <p:nvPr>
            <p:extLst>
              <p:ext uri="{D42A27DB-BD31-4B8C-83A1-F6EECF244321}">
                <p14:modId xmlns:p14="http://schemas.microsoft.com/office/powerpoint/2010/main" val="3087878668"/>
              </p:ext>
            </p:extLst>
          </p:nvPr>
        </p:nvGraphicFramePr>
        <p:xfrm>
          <a:off x="1219200" y="5049520"/>
          <a:ext cx="2709332" cy="741680"/>
        </p:xfrm>
        <a:graphic>
          <a:graphicData uri="http://schemas.openxmlformats.org/drawingml/2006/table">
            <a:tbl>
              <a:tblPr firstCol="1" bandRow="1">
                <a:tableStyleId>{5C22544A-7EE6-4342-B048-85BDC9FD1C3A}</a:tableStyleId>
              </a:tblPr>
              <a:tblGrid>
                <a:gridCol w="677333"/>
                <a:gridCol w="677333"/>
                <a:gridCol w="677333"/>
                <a:gridCol w="677333"/>
              </a:tblGrid>
              <a:tr h="370840">
                <a:tc>
                  <a:txBody>
                    <a:bodyPr/>
                    <a:lstStyle/>
                    <a:p>
                      <a:r>
                        <a:rPr lang="en-US" dirty="0" smtClean="0"/>
                        <a:t>P105</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P106</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953918135"/>
              </p:ext>
            </p:extLst>
          </p:nvPr>
        </p:nvGraphicFramePr>
        <p:xfrm>
          <a:off x="6350001" y="2057400"/>
          <a:ext cx="2031999" cy="1112520"/>
        </p:xfrm>
        <a:graphic>
          <a:graphicData uri="http://schemas.openxmlformats.org/drawingml/2006/table">
            <a:tbl>
              <a:tblPr firstRow="1" bandRow="1">
                <a:tableStyleId>{5C22544A-7EE6-4342-B048-85BDC9FD1C3A}</a:tableStyleId>
              </a:tblPr>
              <a:tblGrid>
                <a:gridCol w="677333"/>
                <a:gridCol w="677333"/>
                <a:gridCol w="677333"/>
              </a:tblGrid>
              <a:tr h="370840">
                <a:tc>
                  <a:txBody>
                    <a:bodyPr/>
                    <a:lstStyle/>
                    <a:p>
                      <a:r>
                        <a:rPr lang="en-US" dirty="0" smtClean="0"/>
                        <a:t>D12</a:t>
                      </a:r>
                      <a:endParaRPr lang="en-US" dirty="0"/>
                    </a:p>
                  </a:txBody>
                  <a:tcPr/>
                </a:tc>
                <a:tc>
                  <a:txBody>
                    <a:bodyPr/>
                    <a:lstStyle/>
                    <a:p>
                      <a:r>
                        <a:rPr lang="en-US" dirty="0" smtClean="0"/>
                        <a:t>D13</a:t>
                      </a:r>
                      <a:endParaRPr lang="en-US" dirty="0"/>
                    </a:p>
                  </a:txBody>
                  <a:tcPr/>
                </a:tc>
                <a:tc>
                  <a:txBody>
                    <a:bodyPr/>
                    <a:lstStyle/>
                    <a:p>
                      <a:r>
                        <a:rPr lang="en-US" dirty="0" smtClean="0"/>
                        <a:t>D14</a:t>
                      </a:r>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cxnSp>
        <p:nvCxnSpPr>
          <p:cNvPr id="13" name="Straight Connector 12"/>
          <p:cNvCxnSpPr/>
          <p:nvPr/>
        </p:nvCxnSpPr>
        <p:spPr>
          <a:xfrm>
            <a:off x="4191000" y="2133600"/>
            <a:ext cx="1828800" cy="0"/>
          </a:xfrm>
          <a:prstGeom prst="line">
            <a:avLst/>
          </a:prstGeom>
          <a:ln w="76200">
            <a:solidFill>
              <a:schemeClr val="tx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6" name="Table 15"/>
          <p:cNvGraphicFramePr>
            <a:graphicFrameLocks noGrp="1"/>
          </p:cNvGraphicFramePr>
          <p:nvPr>
            <p:extLst>
              <p:ext uri="{D42A27DB-BD31-4B8C-83A1-F6EECF244321}">
                <p14:modId xmlns:p14="http://schemas.microsoft.com/office/powerpoint/2010/main" val="3207964176"/>
              </p:ext>
            </p:extLst>
          </p:nvPr>
        </p:nvGraphicFramePr>
        <p:xfrm>
          <a:off x="6350001" y="5049520"/>
          <a:ext cx="2031999" cy="741680"/>
        </p:xfrm>
        <a:graphic>
          <a:graphicData uri="http://schemas.openxmlformats.org/drawingml/2006/table">
            <a:tbl>
              <a:tblPr bandRow="1">
                <a:tableStyleId>{5C22544A-7EE6-4342-B048-85BDC9FD1C3A}</a:tableStyleId>
              </a:tblPr>
              <a:tblGrid>
                <a:gridCol w="677333"/>
                <a:gridCol w="677333"/>
                <a:gridCol w="677333"/>
              </a:tblGrid>
              <a:tr h="370840">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cxnSp>
        <p:nvCxnSpPr>
          <p:cNvPr id="30" name="Straight Arrow Connector 29"/>
          <p:cNvCxnSpPr/>
          <p:nvPr/>
        </p:nvCxnSpPr>
        <p:spPr>
          <a:xfrm>
            <a:off x="2209800" y="2590800"/>
            <a:ext cx="76200" cy="990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2133600" y="1752600"/>
            <a:ext cx="4953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819400" y="1371600"/>
            <a:ext cx="1420582" cy="369332"/>
          </a:xfrm>
          <a:prstGeom prst="rect">
            <a:avLst/>
          </a:prstGeom>
          <a:noFill/>
        </p:spPr>
        <p:txBody>
          <a:bodyPr wrap="none" rtlCol="0">
            <a:spAutoFit/>
          </a:bodyPr>
          <a:lstStyle/>
          <a:p>
            <a:r>
              <a:rPr lang="en-US" dirty="0" smtClean="0"/>
              <a:t>Disease Class</a:t>
            </a:r>
            <a:endParaRPr lang="en-US" dirty="0"/>
          </a:p>
        </p:txBody>
      </p:sp>
      <p:sp>
        <p:nvSpPr>
          <p:cNvPr id="35" name="TextBox 34"/>
          <p:cNvSpPr txBox="1"/>
          <p:nvPr/>
        </p:nvSpPr>
        <p:spPr>
          <a:xfrm rot="16200000">
            <a:off x="229155" y="3658155"/>
            <a:ext cx="848758" cy="369332"/>
          </a:xfrm>
          <a:prstGeom prst="rect">
            <a:avLst/>
          </a:prstGeom>
          <a:noFill/>
        </p:spPr>
        <p:txBody>
          <a:bodyPr wrap="none" rtlCol="0">
            <a:spAutoFit/>
          </a:bodyPr>
          <a:lstStyle/>
          <a:p>
            <a:r>
              <a:rPr lang="en-US" dirty="0" smtClean="0"/>
              <a:t>Patient</a:t>
            </a:r>
            <a:endParaRPr lang="en-US" dirty="0"/>
          </a:p>
        </p:txBody>
      </p:sp>
      <p:cxnSp>
        <p:nvCxnSpPr>
          <p:cNvPr id="36" name="Straight Arrow Connector 35"/>
          <p:cNvCxnSpPr/>
          <p:nvPr/>
        </p:nvCxnSpPr>
        <p:spPr>
          <a:xfrm>
            <a:off x="838200" y="2208417"/>
            <a:ext cx="0" cy="3505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305800" y="3327322"/>
            <a:ext cx="0" cy="1600200"/>
          </a:xfrm>
          <a:prstGeom prst="line">
            <a:avLst/>
          </a:prstGeom>
          <a:ln w="762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191000" y="5791200"/>
            <a:ext cx="1828800" cy="0"/>
          </a:xfrm>
          <a:prstGeom prst="line">
            <a:avLst/>
          </a:prstGeom>
          <a:ln w="762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1" name="Title 1"/>
          <p:cNvSpPr txBox="1">
            <a:spLocks/>
          </p:cNvSpPr>
          <p:nvPr/>
        </p:nvSpPr>
        <p:spPr>
          <a:xfrm>
            <a:off x="811786" y="13017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Prediction format</a:t>
            </a:r>
            <a:endParaRPr lang="en-US" dirty="0"/>
          </a:p>
        </p:txBody>
      </p:sp>
    </p:spTree>
    <p:extLst>
      <p:ext uri="{BB962C8B-B14F-4D97-AF65-F5344CB8AC3E}">
        <p14:creationId xmlns:p14="http://schemas.microsoft.com/office/powerpoint/2010/main" val="125581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Summary of challenge: 106 patients (43 with clinically relevant variants) in 14 disease classes.</a:t>
            </a:r>
            <a:br>
              <a:rPr lang="en-US" sz="2800" dirty="0" smtClean="0"/>
            </a:br>
            <a:r>
              <a:rPr lang="en-US" sz="2800" dirty="0" smtClean="0"/>
              <a:t>5 groups submitted 11 distinct submissions (4,2,2,2,1).</a:t>
            </a:r>
            <a:endParaRPr lang="en-US" sz="2800" dirty="0"/>
          </a:p>
        </p:txBody>
      </p:sp>
      <p:graphicFrame>
        <p:nvGraphicFramePr>
          <p:cNvPr id="5" name="Chart 4"/>
          <p:cNvGraphicFramePr>
            <a:graphicFrameLocks/>
          </p:cNvGraphicFramePr>
          <p:nvPr>
            <p:extLst>
              <p:ext uri="{D42A27DB-BD31-4B8C-83A1-F6EECF244321}">
                <p14:modId xmlns:p14="http://schemas.microsoft.com/office/powerpoint/2010/main" val="2229568472"/>
              </p:ext>
            </p:extLst>
          </p:nvPr>
        </p:nvGraphicFramePr>
        <p:xfrm>
          <a:off x="838200" y="1600200"/>
          <a:ext cx="7620000" cy="48622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464735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For the 43 cases where JHU reported a variant, one or more groups got the correct disease in 36 cases.</a:t>
            </a:r>
            <a:endParaRPr lang="en-US" sz="2800" dirty="0"/>
          </a:p>
        </p:txBody>
      </p:sp>
      <p:graphicFrame>
        <p:nvGraphicFramePr>
          <p:cNvPr id="5" name="Chart 4"/>
          <p:cNvGraphicFramePr>
            <a:graphicFrameLocks/>
          </p:cNvGraphicFramePr>
          <p:nvPr>
            <p:extLst>
              <p:ext uri="{D42A27DB-BD31-4B8C-83A1-F6EECF244321}">
                <p14:modId xmlns:p14="http://schemas.microsoft.com/office/powerpoint/2010/main" val="3469285665"/>
              </p:ext>
            </p:extLst>
          </p:nvPr>
        </p:nvGraphicFramePr>
        <p:xfrm>
          <a:off x="762000" y="1676400"/>
          <a:ext cx="7772400" cy="46902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31364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most of those cases, predictors found the same variant(s) as JHU</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794555086"/>
              </p:ext>
            </p:extLst>
          </p:nvPr>
        </p:nvGraphicFramePr>
        <p:xfrm>
          <a:off x="304800" y="1371600"/>
          <a:ext cx="8153400" cy="50338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087362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Even when JHU didn’t find a variant, at least one group predicted the disease class in majority of cases</a:t>
            </a:r>
            <a:endParaRPr lang="en-US" sz="2800" dirty="0"/>
          </a:p>
        </p:txBody>
      </p:sp>
      <p:graphicFrame>
        <p:nvGraphicFramePr>
          <p:cNvPr id="4" name="Chart 3"/>
          <p:cNvGraphicFramePr>
            <a:graphicFrameLocks/>
          </p:cNvGraphicFramePr>
          <p:nvPr>
            <p:extLst>
              <p:ext uri="{D42A27DB-BD31-4B8C-83A1-F6EECF244321}">
                <p14:modId xmlns:p14="http://schemas.microsoft.com/office/powerpoint/2010/main" val="2905250234"/>
              </p:ext>
            </p:extLst>
          </p:nvPr>
        </p:nvGraphicFramePr>
        <p:xfrm>
          <a:off x="628650" y="1371600"/>
          <a:ext cx="7772400" cy="49965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hart 15"/>
          <p:cNvGraphicFramePr>
            <a:graphicFrameLocks/>
          </p:cNvGraphicFramePr>
          <p:nvPr>
            <p:extLst>
              <p:ext uri="{D42A27DB-BD31-4B8C-83A1-F6EECF244321}">
                <p14:modId xmlns:p14="http://schemas.microsoft.com/office/powerpoint/2010/main" val="616129923"/>
              </p:ext>
            </p:extLst>
          </p:nvPr>
        </p:nvGraphicFramePr>
        <p:xfrm>
          <a:off x="4762500" y="1946172"/>
          <a:ext cx="4381500" cy="2473427"/>
        </p:xfrm>
        <a:graphic>
          <a:graphicData uri="http://schemas.openxmlformats.org/drawingml/2006/chart">
            <c:chart xmlns:c="http://schemas.openxmlformats.org/drawingml/2006/chart" xmlns:r="http://schemas.openxmlformats.org/officeDocument/2006/relationships" r:id="rId3"/>
          </a:graphicData>
        </a:graphic>
      </p:graphicFrame>
      <p:cxnSp>
        <p:nvCxnSpPr>
          <p:cNvPr id="18" name="Straight Arrow Connector 17"/>
          <p:cNvCxnSpPr/>
          <p:nvPr/>
        </p:nvCxnSpPr>
        <p:spPr>
          <a:xfrm>
            <a:off x="3091375" y="3352800"/>
            <a:ext cx="1556825"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267200" y="4191000"/>
            <a:ext cx="495300"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5410200" y="4343400"/>
            <a:ext cx="228600" cy="1143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656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We calculated several metrics for all submissions</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66917725"/>
              </p:ext>
            </p:extLst>
          </p:nvPr>
        </p:nvGraphicFramePr>
        <p:xfrm>
          <a:off x="152400" y="1295400"/>
          <a:ext cx="8720695" cy="3505200"/>
        </p:xfrm>
        <a:graphic>
          <a:graphicData uri="http://schemas.openxmlformats.org/drawingml/2006/table">
            <a:tbl>
              <a:tblPr firstRow="1" firstCol="1" bandRow="1">
                <a:tableStyleId>{5C22544A-7EE6-4342-B048-85BDC9FD1C3A}</a:tableStyleId>
              </a:tblPr>
              <a:tblGrid>
                <a:gridCol w="1310421"/>
                <a:gridCol w="830974"/>
                <a:gridCol w="1126096"/>
                <a:gridCol w="1164371"/>
                <a:gridCol w="1077748"/>
                <a:gridCol w="1568275"/>
                <a:gridCol w="819894"/>
                <a:gridCol w="822916"/>
              </a:tblGrid>
              <a:tr h="292100">
                <a:tc>
                  <a:txBody>
                    <a:bodyPr/>
                    <a:lstStyle/>
                    <a:p>
                      <a:pPr marL="0" marR="0" algn="r">
                        <a:lnSpc>
                          <a:spcPct val="115000"/>
                        </a:lnSpc>
                        <a:spcBef>
                          <a:spcPts val="0"/>
                        </a:spcBef>
                        <a:spcAft>
                          <a:spcPts val="0"/>
                        </a:spcAft>
                      </a:pPr>
                      <a:r>
                        <a:rPr lang="en-US" sz="1300" dirty="0">
                          <a:effectLst/>
                        </a:rPr>
                        <a:t>Prediction</a:t>
                      </a:r>
                      <a:endParaRPr lang="en-US" sz="1700" dirty="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nCorrect</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nCorrect</a:t>
                      </a:r>
                      <a:r>
                        <a:rPr lang="en-US" sz="1300" baseline="-25000">
                          <a:effectLst/>
                        </a:rPr>
                        <a:t>tie</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nCorrect</a:t>
                      </a:r>
                      <a:r>
                        <a:rPr lang="en-US" sz="1300" baseline="-25000">
                          <a:effectLst/>
                        </a:rPr>
                        <a:t>var</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dirty="0" err="1">
                          <a:effectLst/>
                        </a:rPr>
                        <a:t>avgPCorrect</a:t>
                      </a:r>
                      <a:endParaRPr lang="en-US" sz="1700" dirty="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avgPCorrect</a:t>
                      </a:r>
                      <a:r>
                        <a:rPr lang="en-US" sz="1300" baseline="-25000">
                          <a:effectLst/>
                        </a:rPr>
                        <a:t>norm</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avgRank</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avgError</a:t>
                      </a:r>
                      <a:endParaRPr lang="en-US" sz="1700">
                        <a:effectLst/>
                        <a:latin typeface="Calibri"/>
                        <a:ea typeface="Calibri"/>
                        <a:cs typeface="Times New Roman"/>
                      </a:endParaRPr>
                    </a:p>
                  </a:txBody>
                  <a:tcPr marL="108782" marR="108782" marT="0" marB="0"/>
                </a:tc>
              </a:tr>
              <a:tr h="292100">
                <a:tc>
                  <a:txBody>
                    <a:bodyPr/>
                    <a:lstStyle/>
                    <a:p>
                      <a:pPr marL="0" marR="0" algn="r">
                        <a:lnSpc>
                          <a:spcPct val="115000"/>
                        </a:lnSpc>
                        <a:spcBef>
                          <a:spcPts val="0"/>
                        </a:spcBef>
                        <a:spcAft>
                          <a:spcPts val="0"/>
                        </a:spcAft>
                      </a:pPr>
                      <a:r>
                        <a:rPr lang="en-US" sz="1300">
                          <a:effectLst/>
                        </a:rPr>
                        <a:t>57.1</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24</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24</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0.305</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0.098</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b="1" dirty="0">
                          <a:effectLst/>
                        </a:rPr>
                        <a:t>5.32</a:t>
                      </a:r>
                      <a:endParaRPr lang="en-US" sz="1700" b="1" dirty="0">
                        <a:effectLst/>
                        <a:latin typeface="Calibri"/>
                        <a:ea typeface="Calibri"/>
                        <a:cs typeface="Times New Roman"/>
                      </a:endParaRPr>
                    </a:p>
                  </a:txBody>
                  <a:tcPr marL="108782" marR="108782" marT="0" marB="0">
                    <a:solidFill>
                      <a:schemeClr val="accent6">
                        <a:lumMod val="60000"/>
                        <a:lumOff val="40000"/>
                      </a:schemeClr>
                    </a:solidFill>
                  </a:tcPr>
                </a:tc>
                <a:tc>
                  <a:txBody>
                    <a:bodyPr/>
                    <a:lstStyle/>
                    <a:p>
                      <a:pPr marL="0" marR="0" algn="r">
                        <a:lnSpc>
                          <a:spcPct val="115000"/>
                        </a:lnSpc>
                        <a:spcBef>
                          <a:spcPts val="0"/>
                        </a:spcBef>
                        <a:spcAft>
                          <a:spcPts val="0"/>
                        </a:spcAft>
                      </a:pPr>
                      <a:r>
                        <a:rPr lang="en-US" sz="1300">
                          <a:effectLst/>
                        </a:rPr>
                        <a:t>0.251</a:t>
                      </a:r>
                      <a:endParaRPr lang="en-US" sz="1700">
                        <a:effectLst/>
                        <a:latin typeface="Calibri"/>
                        <a:ea typeface="Calibri"/>
                        <a:cs typeface="Times New Roman"/>
                      </a:endParaRPr>
                    </a:p>
                  </a:txBody>
                  <a:tcPr marL="108782" marR="108782" marT="0" marB="0"/>
                </a:tc>
              </a:tr>
              <a:tr h="292100">
                <a:tc>
                  <a:txBody>
                    <a:bodyPr/>
                    <a:lstStyle/>
                    <a:p>
                      <a:pPr marL="0" marR="0" algn="r">
                        <a:lnSpc>
                          <a:spcPct val="115000"/>
                        </a:lnSpc>
                        <a:spcBef>
                          <a:spcPts val="0"/>
                        </a:spcBef>
                        <a:spcAft>
                          <a:spcPts val="0"/>
                        </a:spcAft>
                      </a:pPr>
                      <a:r>
                        <a:rPr lang="en-US" sz="1300">
                          <a:effectLst/>
                        </a:rPr>
                        <a:t>57.2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9</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9</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0.239</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0.068</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7.66</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0.287</a:t>
                      </a:r>
                      <a:endParaRPr lang="en-US" sz="1700">
                        <a:effectLst/>
                        <a:latin typeface="Calibri"/>
                        <a:ea typeface="Calibri"/>
                        <a:cs typeface="Times New Roman"/>
                      </a:endParaRPr>
                    </a:p>
                  </a:txBody>
                  <a:tcPr marL="108782" marR="108782" marT="0" marB="0"/>
                </a:tc>
              </a:tr>
              <a:tr h="292100">
                <a:tc>
                  <a:txBody>
                    <a:bodyPr/>
                    <a:lstStyle/>
                    <a:p>
                      <a:pPr marL="0" marR="0" algn="r">
                        <a:lnSpc>
                          <a:spcPct val="115000"/>
                        </a:lnSpc>
                        <a:spcBef>
                          <a:spcPts val="0"/>
                        </a:spcBef>
                        <a:spcAft>
                          <a:spcPts val="0"/>
                        </a:spcAft>
                      </a:pPr>
                      <a:r>
                        <a:rPr lang="en-US" sz="1300">
                          <a:effectLst/>
                        </a:rPr>
                        <a:t>57.3</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7</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7</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0.236</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0.068</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7.78</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0.289</a:t>
                      </a:r>
                      <a:endParaRPr lang="en-US" sz="1700">
                        <a:effectLst/>
                        <a:latin typeface="Calibri"/>
                        <a:ea typeface="Calibri"/>
                        <a:cs typeface="Times New Roman"/>
                      </a:endParaRPr>
                    </a:p>
                  </a:txBody>
                  <a:tcPr marL="108782" marR="108782" marT="0" marB="0"/>
                </a:tc>
              </a:tr>
              <a:tr h="292100">
                <a:tc>
                  <a:txBody>
                    <a:bodyPr/>
                    <a:lstStyle/>
                    <a:p>
                      <a:pPr marL="0" marR="0" algn="r">
                        <a:lnSpc>
                          <a:spcPct val="115000"/>
                        </a:lnSpc>
                        <a:spcBef>
                          <a:spcPts val="0"/>
                        </a:spcBef>
                        <a:spcAft>
                          <a:spcPts val="0"/>
                        </a:spcAft>
                      </a:pPr>
                      <a:r>
                        <a:rPr lang="en-US" sz="1300">
                          <a:effectLst/>
                        </a:rPr>
                        <a:t>57.4</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7</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6.5</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b="1" dirty="0">
                          <a:effectLst/>
                        </a:rPr>
                        <a:t>0.426</a:t>
                      </a:r>
                      <a:endParaRPr lang="en-US" sz="1700" b="1" dirty="0">
                        <a:effectLst/>
                        <a:latin typeface="Calibri"/>
                        <a:ea typeface="Calibri"/>
                        <a:cs typeface="Times New Roman"/>
                      </a:endParaRPr>
                    </a:p>
                  </a:txBody>
                  <a:tcPr marL="108782" marR="108782" marT="0" marB="0">
                    <a:solidFill>
                      <a:schemeClr val="accent6">
                        <a:lumMod val="60000"/>
                        <a:lumOff val="40000"/>
                      </a:schemeClr>
                    </a:solidFill>
                  </a:tcPr>
                </a:tc>
                <a:tc>
                  <a:txBody>
                    <a:bodyPr/>
                    <a:lstStyle/>
                    <a:p>
                      <a:pPr marL="0" marR="0" algn="r">
                        <a:lnSpc>
                          <a:spcPct val="115000"/>
                        </a:lnSpc>
                        <a:spcBef>
                          <a:spcPts val="0"/>
                        </a:spcBef>
                        <a:spcAft>
                          <a:spcPts val="0"/>
                        </a:spcAft>
                      </a:pPr>
                      <a:r>
                        <a:rPr lang="en-US" sz="1300">
                          <a:effectLst/>
                        </a:rPr>
                        <a:t>0.074</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7.1</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0.42</a:t>
                      </a:r>
                      <a:endParaRPr lang="en-US" sz="1700">
                        <a:effectLst/>
                        <a:latin typeface="Calibri"/>
                        <a:ea typeface="Calibri"/>
                        <a:cs typeface="Times New Roman"/>
                      </a:endParaRPr>
                    </a:p>
                  </a:txBody>
                  <a:tcPr marL="108782" marR="108782" marT="0" marB="0"/>
                </a:tc>
              </a:tr>
              <a:tr h="292100">
                <a:tc>
                  <a:txBody>
                    <a:bodyPr/>
                    <a:lstStyle/>
                    <a:p>
                      <a:pPr marL="0" marR="0" algn="r">
                        <a:lnSpc>
                          <a:spcPct val="115000"/>
                        </a:lnSpc>
                        <a:spcBef>
                          <a:spcPts val="0"/>
                        </a:spcBef>
                        <a:spcAft>
                          <a:spcPts val="0"/>
                        </a:spcAft>
                      </a:pPr>
                      <a:r>
                        <a:rPr lang="en-US" sz="1300">
                          <a:effectLst/>
                        </a:rPr>
                        <a:t>58.1</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23</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23</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13</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0.178</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0.217</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6.48</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dirty="0">
                          <a:effectLst/>
                        </a:rPr>
                        <a:t>0.105</a:t>
                      </a:r>
                      <a:endParaRPr lang="en-US" sz="1700" dirty="0">
                        <a:effectLst/>
                        <a:latin typeface="Calibri"/>
                        <a:ea typeface="Calibri"/>
                        <a:cs typeface="Times New Roman"/>
                      </a:endParaRPr>
                    </a:p>
                  </a:txBody>
                  <a:tcPr marL="108782" marR="108782" marT="0" marB="0"/>
                </a:tc>
              </a:tr>
              <a:tr h="292100">
                <a:tc>
                  <a:txBody>
                    <a:bodyPr/>
                    <a:lstStyle/>
                    <a:p>
                      <a:pPr marL="0" marR="0" algn="r">
                        <a:lnSpc>
                          <a:spcPct val="115000"/>
                        </a:lnSpc>
                        <a:spcBef>
                          <a:spcPts val="0"/>
                        </a:spcBef>
                        <a:spcAft>
                          <a:spcPts val="0"/>
                        </a:spcAft>
                      </a:pPr>
                      <a:r>
                        <a:rPr lang="en-US" sz="1300">
                          <a:effectLst/>
                        </a:rPr>
                        <a:t>58.4</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26</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25</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16</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0.223</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0.227</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6.15</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0.107</a:t>
                      </a:r>
                      <a:endParaRPr lang="en-US" sz="1700">
                        <a:effectLst/>
                        <a:latin typeface="Calibri"/>
                        <a:ea typeface="Calibri"/>
                        <a:cs typeface="Times New Roman"/>
                      </a:endParaRPr>
                    </a:p>
                  </a:txBody>
                  <a:tcPr marL="108782" marR="108782" marT="0" marB="0"/>
                </a:tc>
              </a:tr>
              <a:tr h="292100">
                <a:tc>
                  <a:txBody>
                    <a:bodyPr/>
                    <a:lstStyle/>
                    <a:p>
                      <a:pPr marL="0" marR="0" algn="r">
                        <a:lnSpc>
                          <a:spcPct val="115000"/>
                        </a:lnSpc>
                        <a:spcBef>
                          <a:spcPts val="0"/>
                        </a:spcBef>
                        <a:spcAft>
                          <a:spcPts val="0"/>
                        </a:spcAft>
                      </a:pPr>
                      <a:r>
                        <a:rPr lang="en-US" sz="1300">
                          <a:effectLst/>
                        </a:rPr>
                        <a:t>59.1</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32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29.5</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19</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0.302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b="1" dirty="0">
                          <a:effectLst/>
                        </a:rPr>
                        <a:t>0.278</a:t>
                      </a:r>
                      <a:endParaRPr lang="en-US" sz="1700" b="1" dirty="0">
                        <a:effectLst/>
                        <a:latin typeface="Calibri"/>
                        <a:ea typeface="Calibri"/>
                        <a:cs typeface="Times New Roman"/>
                      </a:endParaRPr>
                    </a:p>
                  </a:txBody>
                  <a:tcPr marL="108782" marR="108782" marT="0" marB="0">
                    <a:solidFill>
                      <a:schemeClr val="accent6">
                        <a:lumMod val="60000"/>
                        <a:lumOff val="40000"/>
                      </a:schemeClr>
                    </a:solidFill>
                  </a:tcPr>
                </a:tc>
                <a:tc>
                  <a:txBody>
                    <a:bodyPr/>
                    <a:lstStyle/>
                    <a:p>
                      <a:pPr marL="0" marR="0" algn="r">
                        <a:lnSpc>
                          <a:spcPct val="115000"/>
                        </a:lnSpc>
                        <a:spcBef>
                          <a:spcPts val="0"/>
                        </a:spcBef>
                        <a:spcAft>
                          <a:spcPts val="0"/>
                        </a:spcAft>
                      </a:pPr>
                      <a:r>
                        <a:rPr lang="en-US" sz="1300">
                          <a:effectLst/>
                        </a:rPr>
                        <a:t>5.82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0.09</a:t>
                      </a:r>
                      <a:endParaRPr lang="en-US" sz="1700">
                        <a:effectLst/>
                        <a:latin typeface="Calibri"/>
                        <a:ea typeface="Calibri"/>
                        <a:cs typeface="Times New Roman"/>
                      </a:endParaRPr>
                    </a:p>
                  </a:txBody>
                  <a:tcPr marL="108782" marR="108782" marT="0" marB="0"/>
                </a:tc>
              </a:tr>
              <a:tr h="292100">
                <a:tc>
                  <a:txBody>
                    <a:bodyPr/>
                    <a:lstStyle/>
                    <a:p>
                      <a:pPr marL="0" marR="0" algn="r">
                        <a:lnSpc>
                          <a:spcPct val="115000"/>
                        </a:lnSpc>
                        <a:spcBef>
                          <a:spcPts val="0"/>
                        </a:spcBef>
                        <a:spcAft>
                          <a:spcPts val="0"/>
                        </a:spcAft>
                      </a:pPr>
                      <a:r>
                        <a:rPr lang="en-US" sz="1300">
                          <a:effectLst/>
                        </a:rPr>
                        <a:t>59.2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31</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28.5</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19</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0.292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0.269</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5.88</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0.091</a:t>
                      </a:r>
                      <a:endParaRPr lang="en-US" sz="1700">
                        <a:effectLst/>
                        <a:latin typeface="Calibri"/>
                        <a:ea typeface="Calibri"/>
                        <a:cs typeface="Times New Roman"/>
                      </a:endParaRPr>
                    </a:p>
                  </a:txBody>
                  <a:tcPr marL="108782" marR="108782" marT="0" marB="0"/>
                </a:tc>
              </a:tr>
              <a:tr h="292100">
                <a:tc>
                  <a:txBody>
                    <a:bodyPr/>
                    <a:lstStyle/>
                    <a:p>
                      <a:pPr marL="0" marR="0" algn="r">
                        <a:lnSpc>
                          <a:spcPct val="115000"/>
                        </a:lnSpc>
                        <a:spcBef>
                          <a:spcPts val="0"/>
                        </a:spcBef>
                        <a:spcAft>
                          <a:spcPts val="0"/>
                        </a:spcAft>
                      </a:pPr>
                      <a:r>
                        <a:rPr lang="en-US" sz="1300">
                          <a:effectLst/>
                        </a:rPr>
                        <a:t>60.1</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12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12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8</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0.072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0.102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7.14</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b="1" dirty="0">
                          <a:effectLst/>
                        </a:rPr>
                        <a:t>0.08</a:t>
                      </a:r>
                      <a:endParaRPr lang="en-US" sz="1700" b="1" dirty="0">
                        <a:effectLst/>
                        <a:latin typeface="Calibri"/>
                        <a:ea typeface="Calibri"/>
                        <a:cs typeface="Times New Roman"/>
                      </a:endParaRPr>
                    </a:p>
                  </a:txBody>
                  <a:tcPr marL="108782" marR="108782" marT="0" marB="0">
                    <a:solidFill>
                      <a:schemeClr val="accent6">
                        <a:lumMod val="60000"/>
                        <a:lumOff val="40000"/>
                      </a:schemeClr>
                    </a:solidFill>
                  </a:tcPr>
                </a:tc>
              </a:tr>
              <a:tr h="292100">
                <a:tc>
                  <a:txBody>
                    <a:bodyPr/>
                    <a:lstStyle/>
                    <a:p>
                      <a:pPr marL="0" marR="0" algn="r">
                        <a:lnSpc>
                          <a:spcPct val="115000"/>
                        </a:lnSpc>
                        <a:spcBef>
                          <a:spcPts val="0"/>
                        </a:spcBef>
                        <a:spcAft>
                          <a:spcPts val="0"/>
                        </a:spcAft>
                      </a:pPr>
                      <a:r>
                        <a:rPr lang="en-US" sz="1300">
                          <a:effectLst/>
                        </a:rPr>
                        <a:t>60.2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12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12</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8</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0.068</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0.094</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7.15</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0.082</a:t>
                      </a:r>
                      <a:endParaRPr lang="en-US" sz="1700">
                        <a:effectLst/>
                        <a:latin typeface="Calibri"/>
                        <a:ea typeface="Calibri"/>
                        <a:cs typeface="Times New Roman"/>
                      </a:endParaRPr>
                    </a:p>
                  </a:txBody>
                  <a:tcPr marL="108782" marR="108782" marT="0" marB="0"/>
                </a:tc>
              </a:tr>
              <a:tr h="292100">
                <a:tc>
                  <a:txBody>
                    <a:bodyPr/>
                    <a:lstStyle/>
                    <a:p>
                      <a:pPr marL="0" marR="0" algn="r">
                        <a:lnSpc>
                          <a:spcPct val="115000"/>
                        </a:lnSpc>
                        <a:spcBef>
                          <a:spcPts val="0"/>
                        </a:spcBef>
                        <a:spcAft>
                          <a:spcPts val="0"/>
                        </a:spcAft>
                      </a:pPr>
                      <a:r>
                        <a:rPr lang="en-US" sz="1300">
                          <a:effectLst/>
                        </a:rPr>
                        <a:t>61.1</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b="1" dirty="0">
                          <a:effectLst/>
                        </a:rPr>
                        <a:t>38</a:t>
                      </a:r>
                      <a:endParaRPr lang="en-US" sz="1700" b="1" dirty="0">
                        <a:effectLst/>
                        <a:latin typeface="Calibri"/>
                        <a:ea typeface="Calibri"/>
                        <a:cs typeface="Times New Roman"/>
                      </a:endParaRPr>
                    </a:p>
                  </a:txBody>
                  <a:tcPr marL="108782" marR="108782" marT="0" marB="0">
                    <a:solidFill>
                      <a:schemeClr val="accent6">
                        <a:lumMod val="60000"/>
                        <a:lumOff val="40000"/>
                      </a:schemeClr>
                    </a:solidFill>
                  </a:tcPr>
                </a:tc>
                <a:tc>
                  <a:txBody>
                    <a:bodyPr/>
                    <a:lstStyle/>
                    <a:p>
                      <a:pPr marL="0" marR="0" algn="r">
                        <a:lnSpc>
                          <a:spcPct val="115000"/>
                        </a:lnSpc>
                        <a:spcBef>
                          <a:spcPts val="0"/>
                        </a:spcBef>
                        <a:spcAft>
                          <a:spcPts val="0"/>
                        </a:spcAft>
                      </a:pPr>
                      <a:r>
                        <a:rPr lang="en-US" sz="1300" b="1" dirty="0" smtClean="0">
                          <a:effectLst/>
                        </a:rPr>
                        <a:t>35</a:t>
                      </a:r>
                      <a:endParaRPr lang="en-US" sz="1700" b="1" dirty="0">
                        <a:effectLst/>
                        <a:latin typeface="Calibri"/>
                        <a:ea typeface="Calibri"/>
                        <a:cs typeface="Times New Roman"/>
                      </a:endParaRPr>
                    </a:p>
                  </a:txBody>
                  <a:tcPr marL="108782" marR="108782" marT="0" marB="0">
                    <a:solidFill>
                      <a:schemeClr val="accent6">
                        <a:lumMod val="60000"/>
                        <a:lumOff val="40000"/>
                      </a:schemeClr>
                    </a:solidFill>
                  </a:tcPr>
                </a:tc>
                <a:tc>
                  <a:txBody>
                    <a:bodyPr/>
                    <a:lstStyle/>
                    <a:p>
                      <a:pPr marL="0" marR="0" algn="r">
                        <a:lnSpc>
                          <a:spcPct val="115000"/>
                        </a:lnSpc>
                        <a:spcBef>
                          <a:spcPts val="0"/>
                        </a:spcBef>
                        <a:spcAft>
                          <a:spcPts val="0"/>
                        </a:spcAft>
                      </a:pPr>
                      <a:r>
                        <a:rPr lang="en-US" sz="1300" b="1" dirty="0">
                          <a:effectLst/>
                        </a:rPr>
                        <a:t>25</a:t>
                      </a:r>
                      <a:endParaRPr lang="en-US" sz="1700" b="1" dirty="0">
                        <a:effectLst/>
                        <a:latin typeface="Calibri"/>
                        <a:ea typeface="Calibri"/>
                        <a:cs typeface="Times New Roman"/>
                      </a:endParaRPr>
                    </a:p>
                  </a:txBody>
                  <a:tcPr marL="108782" marR="108782" marT="0" marB="0">
                    <a:solidFill>
                      <a:schemeClr val="accent6">
                        <a:lumMod val="60000"/>
                        <a:lumOff val="40000"/>
                      </a:schemeClr>
                    </a:solidFill>
                  </a:tcPr>
                </a:tc>
                <a:tc>
                  <a:txBody>
                    <a:bodyPr/>
                    <a:lstStyle/>
                    <a:p>
                      <a:pPr marL="0" marR="0" algn="r">
                        <a:lnSpc>
                          <a:spcPct val="115000"/>
                        </a:lnSpc>
                        <a:spcBef>
                          <a:spcPts val="0"/>
                        </a:spcBef>
                        <a:spcAft>
                          <a:spcPts val="0"/>
                        </a:spcAft>
                      </a:pPr>
                      <a:r>
                        <a:rPr lang="en-US" sz="1300">
                          <a:effectLst/>
                        </a:rPr>
                        <a:t>0.261</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0.265</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a:effectLst/>
                        </a:rPr>
                        <a:t>5.65</a:t>
                      </a:r>
                      <a:endParaRPr lang="en-US" sz="1700">
                        <a:effectLst/>
                        <a:latin typeface="Calibri"/>
                        <a:ea typeface="Calibri"/>
                        <a:cs typeface="Times New Roman"/>
                      </a:endParaRPr>
                    </a:p>
                  </a:txBody>
                  <a:tcPr marL="108782" marR="108782" marT="0" marB="0"/>
                </a:tc>
                <a:tc>
                  <a:txBody>
                    <a:bodyPr/>
                    <a:lstStyle/>
                    <a:p>
                      <a:pPr marL="0" marR="0" algn="r">
                        <a:lnSpc>
                          <a:spcPct val="115000"/>
                        </a:lnSpc>
                        <a:spcBef>
                          <a:spcPts val="0"/>
                        </a:spcBef>
                        <a:spcAft>
                          <a:spcPts val="0"/>
                        </a:spcAft>
                      </a:pPr>
                      <a:r>
                        <a:rPr lang="en-US" sz="1300" dirty="0">
                          <a:effectLst/>
                        </a:rPr>
                        <a:t>0.105</a:t>
                      </a:r>
                      <a:endParaRPr lang="en-US" sz="1700" dirty="0">
                        <a:effectLst/>
                        <a:latin typeface="Calibri"/>
                        <a:ea typeface="Calibri"/>
                        <a:cs typeface="Times New Roman"/>
                      </a:endParaRPr>
                    </a:p>
                  </a:txBody>
                  <a:tcPr marL="108782" marR="108782" marT="0" marB="0"/>
                </a:tc>
              </a:tr>
            </a:tbl>
          </a:graphicData>
        </a:graphic>
      </p:graphicFrame>
      <p:sp>
        <p:nvSpPr>
          <p:cNvPr id="5" name="TextBox 4"/>
          <p:cNvSpPr txBox="1"/>
          <p:nvPr/>
        </p:nvSpPr>
        <p:spPr>
          <a:xfrm>
            <a:off x="228600" y="5029200"/>
            <a:ext cx="8686800" cy="1077218"/>
          </a:xfrm>
          <a:prstGeom prst="rect">
            <a:avLst/>
          </a:prstGeom>
          <a:noFill/>
        </p:spPr>
        <p:txBody>
          <a:bodyPr wrap="square" rtlCol="0">
            <a:spAutoFit/>
          </a:bodyPr>
          <a:lstStyle/>
          <a:p>
            <a:r>
              <a:rPr lang="en-US" sz="1600" dirty="0" err="1" smtClean="0">
                <a:latin typeface="Garamond" panose="02020404030301010803" pitchFamily="18" charset="0"/>
              </a:rPr>
              <a:t>nCorrect</a:t>
            </a:r>
            <a:r>
              <a:rPr lang="en-US" sz="1600" dirty="0" smtClean="0">
                <a:latin typeface="Garamond" panose="02020404030301010803" pitchFamily="18" charset="0"/>
              </a:rPr>
              <a:t> = # correct disease classes ( </a:t>
            </a:r>
            <a:r>
              <a:rPr lang="en-US" sz="1600" baseline="-25000" dirty="0" smtClean="0">
                <a:latin typeface="Garamond" panose="02020404030301010803" pitchFamily="18" charset="0"/>
              </a:rPr>
              <a:t>tie</a:t>
            </a:r>
            <a:r>
              <a:rPr lang="en-US" sz="1600" dirty="0" smtClean="0">
                <a:latin typeface="Garamond" panose="02020404030301010803" pitchFamily="18" charset="0"/>
              </a:rPr>
              <a:t> = </a:t>
            </a:r>
            <a:r>
              <a:rPr lang="en-US" sz="1200" dirty="0" smtClean="0">
                <a:latin typeface="Garamond" panose="02020404030301010803" pitchFamily="18" charset="0"/>
              </a:rPr>
              <a:t>1/N</a:t>
            </a:r>
            <a:r>
              <a:rPr lang="en-US" sz="1600" dirty="0" smtClean="0">
                <a:latin typeface="Garamond" panose="02020404030301010803" pitchFamily="18" charset="0"/>
              </a:rPr>
              <a:t> credit for N-way tie;  </a:t>
            </a:r>
            <a:r>
              <a:rPr lang="en-US" sz="1600" baseline="-25000" dirty="0" err="1" smtClean="0">
                <a:latin typeface="Garamond" panose="02020404030301010803" pitchFamily="18" charset="0"/>
              </a:rPr>
              <a:t>var</a:t>
            </a:r>
            <a:r>
              <a:rPr lang="en-US" sz="1600" dirty="0" smtClean="0">
                <a:latin typeface="Garamond" panose="02020404030301010803" pitchFamily="18" charset="0"/>
              </a:rPr>
              <a:t> = must predict a JHU variant)</a:t>
            </a:r>
          </a:p>
          <a:p>
            <a:r>
              <a:rPr lang="en-US" sz="1600" dirty="0" err="1" smtClean="0">
                <a:latin typeface="Garamond" panose="02020404030301010803" pitchFamily="18" charset="0"/>
              </a:rPr>
              <a:t>avgPCorrect</a:t>
            </a:r>
            <a:r>
              <a:rPr lang="en-US" sz="1600" dirty="0" smtClean="0">
                <a:latin typeface="Garamond" panose="02020404030301010803" pitchFamily="18" charset="0"/>
              </a:rPr>
              <a:t> = probability assigned to correct disease ( </a:t>
            </a:r>
            <a:r>
              <a:rPr lang="en-US" sz="1600" baseline="-25000" dirty="0" smtClean="0">
                <a:latin typeface="Garamond" panose="02020404030301010803" pitchFamily="18" charset="0"/>
              </a:rPr>
              <a:t>norm</a:t>
            </a:r>
            <a:r>
              <a:rPr lang="en-US" sz="1600" dirty="0" smtClean="0">
                <a:latin typeface="Garamond" panose="02020404030301010803" pitchFamily="18" charset="0"/>
              </a:rPr>
              <a:t> = normalized so all diseases sum to 1.0)</a:t>
            </a:r>
          </a:p>
          <a:p>
            <a:r>
              <a:rPr lang="en-US" sz="1600" dirty="0" err="1" smtClean="0">
                <a:latin typeface="Garamond" panose="02020404030301010803" pitchFamily="18" charset="0"/>
              </a:rPr>
              <a:t>avgRank</a:t>
            </a:r>
            <a:r>
              <a:rPr lang="en-US" sz="1600" dirty="0" smtClean="0">
                <a:latin typeface="Garamond" panose="02020404030301010803" pitchFamily="18" charset="0"/>
              </a:rPr>
              <a:t> = average rank of correct disease, with ties assigned median rank</a:t>
            </a:r>
          </a:p>
          <a:p>
            <a:r>
              <a:rPr lang="en-US" sz="1600" dirty="0" err="1" smtClean="0">
                <a:latin typeface="Garamond" panose="02020404030301010803" pitchFamily="18" charset="0"/>
              </a:rPr>
              <a:t>avgError</a:t>
            </a:r>
            <a:r>
              <a:rPr lang="en-US" sz="1600" dirty="0" smtClean="0">
                <a:latin typeface="Garamond" panose="02020404030301010803" pitchFamily="18" charset="0"/>
              </a:rPr>
              <a:t> = average difference between assigned P values and 0 or 1(1 = correct disease; 0 = others)</a:t>
            </a:r>
            <a:endParaRPr lang="en-US" sz="1600" dirty="0">
              <a:latin typeface="Garamond" panose="02020404030301010803" pitchFamily="18" charset="0"/>
            </a:endParaRPr>
          </a:p>
        </p:txBody>
      </p:sp>
    </p:spTree>
    <p:extLst>
      <p:ext uri="{BB962C8B-B14F-4D97-AF65-F5344CB8AC3E}">
        <p14:creationId xmlns:p14="http://schemas.microsoft.com/office/powerpoint/2010/main" val="15801634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We also looked at which groups got correct disease for each patient, then sorted all combinations by frequency</a:t>
            </a:r>
            <a:endParaRPr lang="en-US" sz="2400" dirty="0"/>
          </a:p>
        </p:txBody>
      </p:sp>
      <p:sp>
        <p:nvSpPr>
          <p:cNvPr id="6" name="Text Placeholder 5"/>
          <p:cNvSpPr>
            <a:spLocks noGrp="1"/>
          </p:cNvSpPr>
          <p:nvPr>
            <p:ph type="body" idx="1"/>
          </p:nvPr>
        </p:nvSpPr>
        <p:spPr>
          <a:xfrm>
            <a:off x="457200" y="990918"/>
            <a:ext cx="4040188" cy="639762"/>
          </a:xfrm>
        </p:spPr>
        <p:txBody>
          <a:bodyPr>
            <a:normAutofit/>
          </a:bodyPr>
          <a:lstStyle/>
          <a:p>
            <a:r>
              <a:rPr lang="en-US" sz="2000" dirty="0" smtClean="0"/>
              <a:t>Ignoring JHU variants</a:t>
            </a:r>
            <a:endParaRPr lang="en-US" sz="2000" dirty="0"/>
          </a:p>
        </p:txBody>
      </p:sp>
      <p:graphicFrame>
        <p:nvGraphicFramePr>
          <p:cNvPr id="11" name="Content Placeholder 10"/>
          <p:cNvGraphicFramePr>
            <a:graphicFrameLocks noGrp="1"/>
          </p:cNvGraphicFramePr>
          <p:nvPr>
            <p:ph sz="half" idx="2"/>
            <p:extLst>
              <p:ext uri="{D42A27DB-BD31-4B8C-83A1-F6EECF244321}">
                <p14:modId xmlns:p14="http://schemas.microsoft.com/office/powerpoint/2010/main" val="1239417980"/>
              </p:ext>
            </p:extLst>
          </p:nvPr>
        </p:nvGraphicFramePr>
        <p:xfrm>
          <a:off x="457200" y="1630680"/>
          <a:ext cx="4040187" cy="4617720"/>
        </p:xfrm>
        <a:graphic>
          <a:graphicData uri="http://schemas.openxmlformats.org/drawingml/2006/table">
            <a:tbl>
              <a:tblPr firstRow="1" bandRow="1">
                <a:tableStyleId>{5C22544A-7EE6-4342-B048-85BDC9FD1C3A}</a:tableStyleId>
              </a:tblPr>
              <a:tblGrid>
                <a:gridCol w="1295400"/>
                <a:gridCol w="76200"/>
                <a:gridCol w="2668587"/>
              </a:tblGrid>
              <a:tr h="182880">
                <a:tc>
                  <a:txBody>
                    <a:bodyPr/>
                    <a:lstStyle/>
                    <a:p>
                      <a:pPr algn="r" fontAlgn="b"/>
                      <a:r>
                        <a:rPr lang="en-US" sz="1200" b="1" i="0" u="none" strike="noStrike" dirty="0" smtClean="0">
                          <a:solidFill>
                            <a:srgbClr val="000000"/>
                          </a:solidFill>
                          <a:effectLst/>
                          <a:latin typeface="Calibri"/>
                        </a:rPr>
                        <a:t>#</a:t>
                      </a:r>
                      <a:r>
                        <a:rPr lang="en-US" sz="1200" b="1" i="0" u="none" strike="noStrike" baseline="0" dirty="0" smtClean="0">
                          <a:solidFill>
                            <a:srgbClr val="000000"/>
                          </a:solidFill>
                          <a:effectLst/>
                          <a:latin typeface="Calibri"/>
                        </a:rPr>
                        <a:t> of patients</a:t>
                      </a:r>
                      <a:endParaRPr lang="en-US" sz="1200" b="1" i="0" u="none" strike="noStrike" dirty="0">
                        <a:solidFill>
                          <a:srgbClr val="000000"/>
                        </a:solidFill>
                        <a:effectLst/>
                        <a:latin typeface="Calibri"/>
                      </a:endParaRPr>
                    </a:p>
                  </a:txBody>
                  <a:tcPr marL="9525" marR="9525" marT="9525" marB="0" anchor="b"/>
                </a:tc>
                <a:tc>
                  <a:txBody>
                    <a:bodyPr/>
                    <a:lstStyle/>
                    <a:p>
                      <a:pPr algn="r" fontAlgn="b"/>
                      <a:endParaRPr lang="en-US" sz="1200" b="1" i="0" u="none" strike="noStrike" dirty="0">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Groups predicting correct disease</a:t>
                      </a:r>
                      <a:endParaRPr lang="en-US" sz="1200" b="1"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31</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0" i="0" u="none" strike="noStrike" dirty="0" smtClean="0">
                          <a:solidFill>
                            <a:schemeClr val="dk1"/>
                          </a:solidFill>
                          <a:effectLst/>
                          <a:latin typeface="+mn-lt"/>
                        </a:rPr>
                        <a:t>(No</a:t>
                      </a:r>
                      <a:r>
                        <a:rPr lang="en-US" sz="1200" b="0" i="0" u="none" strike="noStrike" baseline="0" dirty="0" smtClean="0">
                          <a:solidFill>
                            <a:schemeClr val="dk1"/>
                          </a:solidFill>
                          <a:effectLst/>
                          <a:latin typeface="+mn-lt"/>
                        </a:rPr>
                        <a:t> group got the correct disease class)</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18</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1" u="none" strike="noStrike" dirty="0">
                          <a:effectLst/>
                        </a:rPr>
                        <a:t>[57</a:t>
                      </a:r>
                      <a:r>
                        <a:rPr lang="en-US" sz="1200" b="1" u="none" strike="noStrike" dirty="0" smtClean="0">
                          <a:effectLst/>
                        </a:rPr>
                        <a:t>]  (Note: 7</a:t>
                      </a:r>
                      <a:r>
                        <a:rPr lang="en-US" sz="1200" b="1" u="none" strike="noStrike" baseline="0" dirty="0" smtClean="0">
                          <a:effectLst/>
                        </a:rPr>
                        <a:t> from 57.1)</a:t>
                      </a:r>
                      <a:endParaRPr lang="en-US" sz="1200" b="1"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10</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[58, 59, 61]</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6</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1" u="none" strike="noStrike" dirty="0">
                          <a:effectLst/>
                        </a:rPr>
                        <a:t>[61]</a:t>
                      </a:r>
                      <a:endParaRPr lang="en-US" sz="1200" b="1"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5</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1" u="none" strike="noStrike" dirty="0">
                          <a:effectLst/>
                        </a:rPr>
                        <a:t>[59]</a:t>
                      </a:r>
                      <a:endParaRPr lang="en-US" sz="1200" b="1"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4</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1" u="none" strike="noStrike" dirty="0">
                          <a:effectLst/>
                        </a:rPr>
                        <a:t>[60]</a:t>
                      </a:r>
                      <a:endParaRPr lang="en-US" sz="1200" b="1"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4</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[57, 61]</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4</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[57, 59, 61]</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3</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[59, 61]</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3</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[58, 59]</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3</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[57, 58, 59, 61]</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3</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[57, 58]</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2</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[58, 60, 61]</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[60, 61]</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[58, 61]</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[58, 59, 60, 61]</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[58]</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[57, 60]</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[57, 59, 60, 61]</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[57, 59]</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[57, 58, 61]</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[57, 58, 60]</a:t>
                      </a:r>
                      <a:endParaRPr lang="en-US" sz="1200" b="0" i="0" u="none" strike="noStrike" dirty="0">
                        <a:solidFill>
                          <a:srgbClr val="000000"/>
                        </a:solidFill>
                        <a:effectLst/>
                        <a:latin typeface="Calibri"/>
                      </a:endParaRPr>
                    </a:p>
                  </a:txBody>
                  <a:tcPr marL="9525" marR="9525" marT="9525" marB="0" anchor="b"/>
                </a:tc>
              </a:tr>
              <a:tr h="182880">
                <a:tc>
                  <a:txBody>
                    <a:bodyPr/>
                    <a:lstStyle/>
                    <a:p>
                      <a:pPr algn="r" fontAlgn="b"/>
                      <a:r>
                        <a:rPr lang="en-US" sz="1200" u="none" strike="noStrike" dirty="0">
                          <a:effectLst/>
                        </a:rPr>
                        <a:t>1</a:t>
                      </a:r>
                      <a:endParaRPr lang="en-US" sz="1200" b="0" i="0" u="none" strike="noStrike" dirty="0">
                        <a:solidFill>
                          <a:srgbClr val="000000"/>
                        </a:solidFill>
                        <a:effectLst/>
                        <a:latin typeface="Calibri"/>
                      </a:endParaRP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u="none" strike="noStrike" dirty="0">
                          <a:effectLst/>
                        </a:rPr>
                        <a:t>[57, 58, 59, 60, 61]</a:t>
                      </a:r>
                      <a:endParaRPr lang="en-US" sz="1200" b="0" i="0" u="none" strike="noStrike" dirty="0">
                        <a:solidFill>
                          <a:srgbClr val="000000"/>
                        </a:solidFill>
                        <a:effectLst/>
                        <a:latin typeface="Calibri"/>
                      </a:endParaRPr>
                    </a:p>
                  </a:txBody>
                  <a:tcPr marL="9525" marR="9525" marT="9525" marB="0" anchor="b"/>
                </a:tc>
              </a:tr>
            </a:tbl>
          </a:graphicData>
        </a:graphic>
      </p:graphicFrame>
      <p:sp>
        <p:nvSpPr>
          <p:cNvPr id="8" name="Text Placeholder 7"/>
          <p:cNvSpPr>
            <a:spLocks noGrp="1"/>
          </p:cNvSpPr>
          <p:nvPr>
            <p:ph type="body" sz="quarter" idx="3"/>
          </p:nvPr>
        </p:nvSpPr>
        <p:spPr>
          <a:xfrm>
            <a:off x="4645025" y="990918"/>
            <a:ext cx="4041775" cy="639762"/>
          </a:xfrm>
        </p:spPr>
        <p:txBody>
          <a:bodyPr>
            <a:normAutofit/>
          </a:bodyPr>
          <a:lstStyle/>
          <a:p>
            <a:r>
              <a:rPr lang="en-US" sz="2000" dirty="0" smtClean="0"/>
              <a:t>With at least one JHU variant</a:t>
            </a:r>
            <a:endParaRPr lang="en-US" sz="2000" dirty="0"/>
          </a:p>
        </p:txBody>
      </p:sp>
      <p:graphicFrame>
        <p:nvGraphicFramePr>
          <p:cNvPr id="13" name="Content Placeholder 12"/>
          <p:cNvGraphicFramePr>
            <a:graphicFrameLocks noGrp="1"/>
          </p:cNvGraphicFramePr>
          <p:nvPr>
            <p:ph sz="quarter" idx="4"/>
            <p:extLst>
              <p:ext uri="{D42A27DB-BD31-4B8C-83A1-F6EECF244321}">
                <p14:modId xmlns:p14="http://schemas.microsoft.com/office/powerpoint/2010/main" val="3775923331"/>
              </p:ext>
            </p:extLst>
          </p:nvPr>
        </p:nvGraphicFramePr>
        <p:xfrm>
          <a:off x="4648200" y="1630680"/>
          <a:ext cx="3965575" cy="2886075"/>
        </p:xfrm>
        <a:graphic>
          <a:graphicData uri="http://schemas.openxmlformats.org/drawingml/2006/table">
            <a:tbl>
              <a:tblPr firstRow="1" bandRow="1">
                <a:tableStyleId>{5C22544A-7EE6-4342-B048-85BDC9FD1C3A}</a:tableStyleId>
              </a:tblPr>
              <a:tblGrid>
                <a:gridCol w="990600"/>
                <a:gridCol w="76200"/>
                <a:gridCol w="2898775"/>
              </a:tblGrid>
              <a:tr h="0">
                <a:tc>
                  <a:txBody>
                    <a:bodyPr/>
                    <a:lstStyle/>
                    <a:p>
                      <a:pPr algn="r" fontAlgn="b"/>
                      <a:r>
                        <a:rPr lang="en-US" sz="1200" b="1" i="0" u="none" strike="noStrike" dirty="0" smtClean="0">
                          <a:solidFill>
                            <a:srgbClr val="000000"/>
                          </a:solidFill>
                          <a:effectLst/>
                          <a:latin typeface="Calibri"/>
                        </a:rPr>
                        <a:t>#</a:t>
                      </a:r>
                      <a:r>
                        <a:rPr lang="en-US" sz="1200" b="1" i="0" u="none" strike="noStrike" baseline="0" dirty="0" smtClean="0">
                          <a:solidFill>
                            <a:srgbClr val="000000"/>
                          </a:solidFill>
                          <a:effectLst/>
                          <a:latin typeface="Calibri"/>
                        </a:rPr>
                        <a:t> of patients</a:t>
                      </a:r>
                      <a:endParaRPr lang="en-US" sz="1200" b="1" i="0" u="none" strike="noStrike" dirty="0">
                        <a:solidFill>
                          <a:srgbClr val="000000"/>
                        </a:solidFill>
                        <a:effectLst/>
                        <a:latin typeface="Calibri"/>
                      </a:endParaRPr>
                    </a:p>
                  </a:txBody>
                  <a:tcPr marL="9525" marR="9525" marT="9525" marB="0" anchor="b"/>
                </a:tc>
                <a:tc>
                  <a:txBody>
                    <a:bodyPr/>
                    <a:lstStyle/>
                    <a:p>
                      <a:pPr algn="r" fontAlgn="b"/>
                      <a:endParaRPr lang="en-US" sz="1200" b="1" i="0" u="none" strike="noStrike" dirty="0">
                        <a:solidFill>
                          <a:srgbClr val="000000"/>
                        </a:solidFill>
                        <a:effectLst/>
                        <a:latin typeface="Calibri"/>
                      </a:endParaRPr>
                    </a:p>
                  </a:txBody>
                  <a:tcPr marL="9525" marR="9525" marT="9525" marB="0" anchor="b"/>
                </a:tc>
                <a:tc>
                  <a:txBody>
                    <a:bodyPr/>
                    <a:lstStyle/>
                    <a:p>
                      <a:pPr algn="l" fontAlgn="b"/>
                      <a:r>
                        <a:rPr lang="en-US" sz="1200" b="1" i="0" u="none" strike="noStrike" dirty="0" smtClean="0">
                          <a:solidFill>
                            <a:srgbClr val="000000"/>
                          </a:solidFill>
                          <a:effectLst/>
                          <a:latin typeface="Calibri"/>
                        </a:rPr>
                        <a:t>Groups predicting correct disease &amp; variant</a:t>
                      </a:r>
                      <a:endParaRPr lang="en-US" sz="1200" b="1" i="0" u="none" strike="noStrike" dirty="0">
                        <a:solidFill>
                          <a:srgbClr val="000000"/>
                        </a:solidFill>
                        <a:effectLst/>
                        <a:latin typeface="Calibri"/>
                      </a:endParaRPr>
                    </a:p>
                  </a:txBody>
                  <a:tcPr marL="9525" marR="9525" marT="9525" marB="0" anchor="b"/>
                </a:tc>
              </a:tr>
              <a:tr h="0">
                <a:tc>
                  <a:txBody>
                    <a:bodyPr/>
                    <a:lstStyle/>
                    <a:p>
                      <a:pPr algn="r" fontAlgn="b"/>
                      <a:r>
                        <a:rPr lang="en-US" sz="1200" b="0" i="0" u="none" strike="noStrike" dirty="0">
                          <a:solidFill>
                            <a:srgbClr val="000000"/>
                          </a:solidFill>
                          <a:effectLst/>
                          <a:latin typeface="Calibri"/>
                        </a:rPr>
                        <a:t>63</a:t>
                      </a:r>
                    </a:p>
                  </a:txBody>
                  <a:tcPr marL="9525" marR="9525" marT="9525" marB="0" anchor="b"/>
                </a:tc>
                <a:tc>
                  <a:txBody>
                    <a:bodyPr/>
                    <a:lstStyle/>
                    <a:p>
                      <a:pPr algn="r"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0" i="0" u="none" strike="noStrike" dirty="0" smtClean="0">
                          <a:solidFill>
                            <a:schemeClr val="dk1"/>
                          </a:solidFill>
                          <a:effectLst/>
                          <a:latin typeface="+mn-lt"/>
                        </a:rPr>
                        <a:t>(JHU did not report </a:t>
                      </a:r>
                      <a:r>
                        <a:rPr lang="en-US" sz="1200" b="0" i="0" u="none" strike="noStrike" baseline="0" dirty="0" smtClean="0">
                          <a:solidFill>
                            <a:schemeClr val="dk1"/>
                          </a:solidFill>
                          <a:effectLst/>
                          <a:latin typeface="+mn-lt"/>
                        </a:rPr>
                        <a:t>any variants)</a:t>
                      </a:r>
                      <a:endParaRPr lang="en-US" sz="1200" b="0" i="0" u="none" strike="noStrike" dirty="0">
                        <a:solidFill>
                          <a:srgbClr val="000000"/>
                        </a:solidFill>
                        <a:effectLst/>
                        <a:latin typeface="Calibri"/>
                      </a:endParaRPr>
                    </a:p>
                  </a:txBody>
                  <a:tcPr marL="9525" marR="9525" marT="9525" marB="0" anchor="b"/>
                </a:tc>
              </a:tr>
              <a:tr h="0">
                <a:tc>
                  <a:txBody>
                    <a:bodyPr/>
                    <a:lstStyle/>
                    <a:p>
                      <a:pPr algn="r" fontAlgn="b"/>
                      <a:r>
                        <a:rPr lang="en-US" sz="1200" b="0" i="0" u="none" strike="noStrike" dirty="0">
                          <a:solidFill>
                            <a:srgbClr val="000000"/>
                          </a:solidFill>
                          <a:effectLst/>
                          <a:latin typeface="Calibri"/>
                        </a:rPr>
                        <a:t>11</a:t>
                      </a:r>
                    </a:p>
                  </a:txBody>
                  <a:tcPr marL="9525" marR="9525" marT="9525" marB="0" anchor="b"/>
                </a:tc>
                <a:tc>
                  <a:txBody>
                    <a:bodyPr/>
                    <a:lstStyle/>
                    <a:p>
                      <a:pPr algn="l"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0" i="0" u="none" strike="noStrike" dirty="0">
                          <a:solidFill>
                            <a:srgbClr val="000000"/>
                          </a:solidFill>
                          <a:effectLst/>
                          <a:latin typeface="Calibri"/>
                        </a:rPr>
                        <a:t>[58, 59, 61]</a:t>
                      </a:r>
                    </a:p>
                  </a:txBody>
                  <a:tcPr marL="9525" marR="9525" marT="9525" marB="0" anchor="b"/>
                </a:tc>
              </a:tr>
              <a:tr h="0">
                <a:tc>
                  <a:txBody>
                    <a:bodyPr/>
                    <a:lstStyle/>
                    <a:p>
                      <a:pPr algn="r" fontAlgn="b"/>
                      <a:r>
                        <a:rPr lang="en-US" sz="1200" b="0" i="0" u="none" strike="noStrike">
                          <a:solidFill>
                            <a:srgbClr val="000000"/>
                          </a:solidFill>
                          <a:effectLst/>
                          <a:latin typeface="Calibri"/>
                        </a:rPr>
                        <a:t>11</a:t>
                      </a:r>
                    </a:p>
                  </a:txBody>
                  <a:tcPr marL="9525" marR="9525" marT="9525" marB="0" anchor="b"/>
                </a:tc>
                <a:tc>
                  <a:txBody>
                    <a:bodyPr/>
                    <a:lstStyle/>
                    <a:p>
                      <a:pPr algn="l" fontAlgn="b"/>
                      <a:endParaRPr lang="en-US" sz="1200" b="0" i="0" u="none" strike="noStrike" dirty="0">
                        <a:solidFill>
                          <a:srgbClr val="000000"/>
                        </a:solidFill>
                        <a:effectLst/>
                        <a:latin typeface="Calibri"/>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smtClean="0">
                          <a:solidFill>
                            <a:srgbClr val="000000"/>
                          </a:solidFill>
                          <a:effectLst/>
                          <a:latin typeface="Calibri"/>
                        </a:rPr>
                        <a:t>(</a:t>
                      </a:r>
                      <a:r>
                        <a:rPr lang="en-US" sz="1200" b="0" i="0" u="none" strike="noStrike" dirty="0" smtClean="0">
                          <a:solidFill>
                            <a:schemeClr val="dk1"/>
                          </a:solidFill>
                          <a:effectLst/>
                          <a:latin typeface="+mn-lt"/>
                        </a:rPr>
                        <a:t>No</a:t>
                      </a:r>
                      <a:r>
                        <a:rPr lang="en-US" sz="1200" b="0" i="0" u="none" strike="noStrike" baseline="0" dirty="0" smtClean="0">
                          <a:solidFill>
                            <a:schemeClr val="dk1"/>
                          </a:solidFill>
                          <a:effectLst/>
                          <a:latin typeface="+mn-lt"/>
                        </a:rPr>
                        <a:t> group got the correct disease class &amp; </a:t>
                      </a:r>
                      <a:r>
                        <a:rPr lang="en-US" sz="1200" b="0" i="0" u="none" strike="noStrike" baseline="0" dirty="0" err="1" smtClean="0">
                          <a:solidFill>
                            <a:schemeClr val="dk1"/>
                          </a:solidFill>
                          <a:effectLst/>
                          <a:latin typeface="+mn-lt"/>
                        </a:rPr>
                        <a:t>var</a:t>
                      </a:r>
                      <a:r>
                        <a:rPr lang="en-US" sz="1200" b="0" i="0" u="none" strike="noStrike" baseline="0" dirty="0" smtClean="0">
                          <a:solidFill>
                            <a:schemeClr val="dk1"/>
                          </a:solidFill>
                          <a:effectLst/>
                          <a:latin typeface="+mn-lt"/>
                        </a:rPr>
                        <a:t>)</a:t>
                      </a:r>
                      <a:endParaRPr lang="en-US" sz="1200" b="0" i="0" u="none" strike="noStrike" dirty="0" smtClean="0">
                        <a:solidFill>
                          <a:srgbClr val="000000"/>
                        </a:solidFill>
                        <a:effectLst/>
                        <a:latin typeface="+mn-lt"/>
                      </a:endParaRPr>
                    </a:p>
                  </a:txBody>
                  <a:tcPr marL="9525" marR="9525" marT="9525" marB="0" anchor="b"/>
                </a:tc>
              </a:tr>
              <a:tr h="0">
                <a:tc>
                  <a:txBody>
                    <a:bodyPr/>
                    <a:lstStyle/>
                    <a:p>
                      <a:pPr algn="r" fontAlgn="b"/>
                      <a:r>
                        <a:rPr lang="en-US" sz="1200" b="0" i="0" u="none" strike="noStrike">
                          <a:solidFill>
                            <a:srgbClr val="000000"/>
                          </a:solidFill>
                          <a:effectLst/>
                          <a:latin typeface="Calibri"/>
                        </a:rPr>
                        <a:t>4</a:t>
                      </a:r>
                    </a:p>
                  </a:txBody>
                  <a:tcPr marL="9525" marR="9525" marT="9525" marB="0" anchor="b"/>
                </a:tc>
                <a:tc>
                  <a:txBody>
                    <a:bodyPr/>
                    <a:lstStyle/>
                    <a:p>
                      <a:pPr algn="l"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1" i="0" u="none" strike="noStrike" dirty="0">
                          <a:solidFill>
                            <a:srgbClr val="000000"/>
                          </a:solidFill>
                          <a:effectLst/>
                          <a:latin typeface="Calibri"/>
                        </a:rPr>
                        <a:t>[61]</a:t>
                      </a:r>
                    </a:p>
                  </a:txBody>
                  <a:tcPr marL="9525" marR="9525" marT="9525" marB="0" anchor="b"/>
                </a:tc>
              </a:tr>
              <a:tr h="0">
                <a:tc>
                  <a:txBody>
                    <a:bodyPr/>
                    <a:lstStyle/>
                    <a:p>
                      <a:pPr algn="r" fontAlgn="b"/>
                      <a:r>
                        <a:rPr lang="en-US" sz="1200" b="0" i="0" u="none" strike="noStrike">
                          <a:solidFill>
                            <a:srgbClr val="000000"/>
                          </a:solidFill>
                          <a:effectLst/>
                          <a:latin typeface="Calibri"/>
                        </a:rPr>
                        <a:t>4</a:t>
                      </a:r>
                    </a:p>
                  </a:txBody>
                  <a:tcPr marL="9525" marR="9525" marT="9525" marB="0" anchor="b"/>
                </a:tc>
                <a:tc>
                  <a:txBody>
                    <a:bodyPr/>
                    <a:lstStyle/>
                    <a:p>
                      <a:pPr algn="l"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1" i="0" u="none" strike="noStrike" dirty="0">
                          <a:solidFill>
                            <a:srgbClr val="000000"/>
                          </a:solidFill>
                          <a:effectLst/>
                          <a:latin typeface="Calibri"/>
                        </a:rPr>
                        <a:t>[60]</a:t>
                      </a:r>
                    </a:p>
                  </a:txBody>
                  <a:tcPr marL="9525" marR="9525" marT="9525" marB="0" anchor="b"/>
                </a:tc>
              </a:tr>
              <a:tr h="0">
                <a:tc>
                  <a:txBody>
                    <a:bodyPr/>
                    <a:lstStyle/>
                    <a:p>
                      <a:pPr algn="r" fontAlgn="b"/>
                      <a:r>
                        <a:rPr lang="en-US" sz="1200" b="0" i="0" u="none" strike="noStrike">
                          <a:solidFill>
                            <a:srgbClr val="000000"/>
                          </a:solidFill>
                          <a:effectLst/>
                          <a:latin typeface="Calibri"/>
                        </a:rPr>
                        <a:t>3</a:t>
                      </a:r>
                    </a:p>
                  </a:txBody>
                  <a:tcPr marL="9525" marR="9525" marT="9525" marB="0" anchor="b"/>
                </a:tc>
                <a:tc>
                  <a:txBody>
                    <a:bodyPr/>
                    <a:lstStyle/>
                    <a:p>
                      <a:pPr algn="l"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0" i="0" u="none" strike="noStrike" dirty="0">
                          <a:solidFill>
                            <a:srgbClr val="000000"/>
                          </a:solidFill>
                          <a:effectLst/>
                          <a:latin typeface="Calibri"/>
                        </a:rPr>
                        <a:t>[59, 61]</a:t>
                      </a:r>
                    </a:p>
                  </a:txBody>
                  <a:tcPr marL="9525" marR="9525" marT="9525" marB="0" anchor="b"/>
                </a:tc>
              </a:tr>
              <a:tr h="0">
                <a:tc>
                  <a:txBody>
                    <a:bodyPr/>
                    <a:lstStyle/>
                    <a:p>
                      <a:pPr algn="r" fontAlgn="b"/>
                      <a:r>
                        <a:rPr lang="en-US" sz="1200" b="0" i="0" u="none" strike="noStrike">
                          <a:solidFill>
                            <a:srgbClr val="000000"/>
                          </a:solidFill>
                          <a:effectLst/>
                          <a:latin typeface="Calibri"/>
                        </a:rPr>
                        <a:t>2</a:t>
                      </a:r>
                    </a:p>
                  </a:txBody>
                  <a:tcPr marL="9525" marR="9525" marT="9525" marB="0" anchor="b"/>
                </a:tc>
                <a:tc>
                  <a:txBody>
                    <a:bodyPr/>
                    <a:lstStyle/>
                    <a:p>
                      <a:pPr algn="l" fontAlgn="b"/>
                      <a:endParaRPr lang="en-US" sz="1200" b="1" i="0" u="none" strike="noStrike" dirty="0">
                        <a:solidFill>
                          <a:srgbClr val="000000"/>
                        </a:solidFill>
                        <a:effectLst/>
                        <a:latin typeface="Calibri"/>
                      </a:endParaRPr>
                    </a:p>
                  </a:txBody>
                  <a:tcPr marL="9525" marR="9525" marT="9525" marB="0" anchor="b"/>
                </a:tc>
                <a:tc>
                  <a:txBody>
                    <a:bodyPr/>
                    <a:lstStyle/>
                    <a:p>
                      <a:pPr algn="l" fontAlgn="b"/>
                      <a:r>
                        <a:rPr lang="en-US" sz="1200" b="1" i="0" u="none" strike="noStrike" dirty="0">
                          <a:solidFill>
                            <a:srgbClr val="000000"/>
                          </a:solidFill>
                          <a:effectLst/>
                          <a:latin typeface="Calibri"/>
                        </a:rPr>
                        <a:t>[59]</a:t>
                      </a:r>
                    </a:p>
                  </a:txBody>
                  <a:tcPr marL="9525" marR="9525" marT="9525" marB="0" anchor="b"/>
                </a:tc>
              </a:tr>
              <a:tr h="0">
                <a:tc>
                  <a:txBody>
                    <a:bodyPr/>
                    <a:lstStyle/>
                    <a:p>
                      <a:pPr algn="r" fontAlgn="b"/>
                      <a:r>
                        <a:rPr lang="en-US" sz="1200" b="0" i="0" u="none" strike="noStrike">
                          <a:solidFill>
                            <a:srgbClr val="000000"/>
                          </a:solidFill>
                          <a:effectLst/>
                          <a:latin typeface="Calibri"/>
                        </a:rPr>
                        <a:t>2</a:t>
                      </a:r>
                    </a:p>
                  </a:txBody>
                  <a:tcPr marL="9525" marR="9525" marT="9525" marB="0" anchor="b"/>
                </a:tc>
                <a:tc>
                  <a:txBody>
                    <a:bodyPr/>
                    <a:lstStyle/>
                    <a:p>
                      <a:pPr algn="l"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0" i="0" u="none" strike="noStrike" dirty="0">
                          <a:solidFill>
                            <a:srgbClr val="000000"/>
                          </a:solidFill>
                          <a:effectLst/>
                          <a:latin typeface="Calibri"/>
                        </a:rPr>
                        <a:t>[58, 60, 61]</a:t>
                      </a:r>
                    </a:p>
                  </a:txBody>
                  <a:tcPr marL="9525" marR="9525" marT="9525" marB="0" anchor="b"/>
                </a:tc>
              </a:tr>
              <a:tr h="0">
                <a:tc>
                  <a:txBody>
                    <a:bodyPr/>
                    <a:lstStyle/>
                    <a:p>
                      <a:pPr algn="r" fontAlgn="b"/>
                      <a:r>
                        <a:rPr lang="en-US" sz="1200" b="0" i="0" u="none" strike="noStrike">
                          <a:solidFill>
                            <a:srgbClr val="000000"/>
                          </a:solidFill>
                          <a:effectLst/>
                          <a:latin typeface="Calibri"/>
                        </a:rPr>
                        <a:t>1</a:t>
                      </a:r>
                    </a:p>
                  </a:txBody>
                  <a:tcPr marL="9525" marR="9525" marT="9525" marB="0" anchor="b"/>
                </a:tc>
                <a:tc>
                  <a:txBody>
                    <a:bodyPr/>
                    <a:lstStyle/>
                    <a:p>
                      <a:pPr algn="l"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0" i="0" u="none" strike="noStrike" dirty="0">
                          <a:solidFill>
                            <a:srgbClr val="000000"/>
                          </a:solidFill>
                          <a:effectLst/>
                          <a:latin typeface="Calibri"/>
                        </a:rPr>
                        <a:t>[60, 61]</a:t>
                      </a:r>
                    </a:p>
                  </a:txBody>
                  <a:tcPr marL="9525" marR="9525" marT="9525" marB="0" anchor="b"/>
                </a:tc>
              </a:tr>
              <a:tr h="0">
                <a:tc>
                  <a:txBody>
                    <a:bodyPr/>
                    <a:lstStyle/>
                    <a:p>
                      <a:pPr algn="r" fontAlgn="b"/>
                      <a:r>
                        <a:rPr lang="en-US" sz="1200" b="0" i="0" u="none" strike="noStrike">
                          <a:solidFill>
                            <a:srgbClr val="000000"/>
                          </a:solidFill>
                          <a:effectLst/>
                          <a:latin typeface="Calibri"/>
                        </a:rPr>
                        <a:t>1</a:t>
                      </a:r>
                    </a:p>
                  </a:txBody>
                  <a:tcPr marL="9525" marR="9525" marT="9525" marB="0" anchor="b"/>
                </a:tc>
                <a:tc>
                  <a:txBody>
                    <a:bodyPr/>
                    <a:lstStyle/>
                    <a:p>
                      <a:pPr algn="l"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0" i="0" u="none" strike="noStrike" dirty="0">
                          <a:solidFill>
                            <a:srgbClr val="000000"/>
                          </a:solidFill>
                          <a:effectLst/>
                          <a:latin typeface="Calibri"/>
                        </a:rPr>
                        <a:t>[58, 61]</a:t>
                      </a:r>
                    </a:p>
                  </a:txBody>
                  <a:tcPr marL="9525" marR="9525" marT="9525" marB="0" anchor="b"/>
                </a:tc>
              </a:tr>
              <a:tr h="0">
                <a:tc>
                  <a:txBody>
                    <a:bodyPr/>
                    <a:lstStyle/>
                    <a:p>
                      <a:pPr algn="r" fontAlgn="b"/>
                      <a:r>
                        <a:rPr lang="en-US" sz="1200" b="0" i="0" u="none" strike="noStrike">
                          <a:solidFill>
                            <a:srgbClr val="000000"/>
                          </a:solidFill>
                          <a:effectLst/>
                          <a:latin typeface="Calibri"/>
                        </a:rPr>
                        <a:t>1</a:t>
                      </a:r>
                    </a:p>
                  </a:txBody>
                  <a:tcPr marL="9525" marR="9525" marT="9525" marB="0" anchor="b"/>
                </a:tc>
                <a:tc>
                  <a:txBody>
                    <a:bodyPr/>
                    <a:lstStyle/>
                    <a:p>
                      <a:pPr algn="l" fontAlgn="b"/>
                      <a:endParaRPr lang="en-US" sz="1200" b="1" i="0" u="none" strike="noStrike" dirty="0">
                        <a:solidFill>
                          <a:srgbClr val="000000"/>
                        </a:solidFill>
                        <a:effectLst/>
                        <a:latin typeface="Calibri"/>
                      </a:endParaRPr>
                    </a:p>
                  </a:txBody>
                  <a:tcPr marL="9525" marR="9525" marT="9525" marB="0" anchor="b"/>
                </a:tc>
                <a:tc>
                  <a:txBody>
                    <a:bodyPr/>
                    <a:lstStyle/>
                    <a:p>
                      <a:pPr algn="l" fontAlgn="b"/>
                      <a:r>
                        <a:rPr lang="en-US" sz="1200" b="1" i="0" u="none" strike="noStrike" dirty="0">
                          <a:solidFill>
                            <a:srgbClr val="000000"/>
                          </a:solidFill>
                          <a:effectLst/>
                          <a:latin typeface="Calibri"/>
                        </a:rPr>
                        <a:t>[58]</a:t>
                      </a:r>
                    </a:p>
                  </a:txBody>
                  <a:tcPr marL="9525" marR="9525" marT="9525" marB="0" anchor="b"/>
                </a:tc>
              </a:tr>
              <a:tr h="0">
                <a:tc>
                  <a:txBody>
                    <a:bodyPr/>
                    <a:lstStyle/>
                    <a:p>
                      <a:pPr algn="r" fontAlgn="b"/>
                      <a:r>
                        <a:rPr lang="en-US" sz="1200" b="0" i="0" u="none" strike="noStrike">
                          <a:solidFill>
                            <a:srgbClr val="000000"/>
                          </a:solidFill>
                          <a:effectLst/>
                          <a:latin typeface="Calibri"/>
                        </a:rPr>
                        <a:t>1</a:t>
                      </a:r>
                    </a:p>
                  </a:txBody>
                  <a:tcPr marL="9525" marR="9525" marT="9525" marB="0" anchor="b"/>
                </a:tc>
                <a:tc>
                  <a:txBody>
                    <a:bodyPr/>
                    <a:lstStyle/>
                    <a:p>
                      <a:pPr algn="l"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0" i="0" u="none" strike="noStrike" dirty="0">
                          <a:solidFill>
                            <a:srgbClr val="000000"/>
                          </a:solidFill>
                          <a:effectLst/>
                          <a:latin typeface="Calibri"/>
                        </a:rPr>
                        <a:t>[57, 59, 61]</a:t>
                      </a:r>
                    </a:p>
                  </a:txBody>
                  <a:tcPr marL="9525" marR="9525" marT="9525" marB="0" anchor="b"/>
                </a:tc>
              </a:tr>
              <a:tr h="0">
                <a:tc>
                  <a:txBody>
                    <a:bodyPr/>
                    <a:lstStyle/>
                    <a:p>
                      <a:pPr algn="r" fontAlgn="b"/>
                      <a:r>
                        <a:rPr lang="en-US" sz="1200" b="0" i="0" u="none" strike="noStrike">
                          <a:solidFill>
                            <a:srgbClr val="000000"/>
                          </a:solidFill>
                          <a:effectLst/>
                          <a:latin typeface="Calibri"/>
                        </a:rPr>
                        <a:t>1</a:t>
                      </a:r>
                    </a:p>
                  </a:txBody>
                  <a:tcPr marL="9525" marR="9525" marT="9525" marB="0" anchor="b"/>
                </a:tc>
                <a:tc>
                  <a:txBody>
                    <a:bodyPr/>
                    <a:lstStyle/>
                    <a:p>
                      <a:pPr algn="l"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0" i="0" u="none" strike="noStrike" dirty="0">
                          <a:solidFill>
                            <a:srgbClr val="000000"/>
                          </a:solidFill>
                          <a:effectLst/>
                          <a:latin typeface="Calibri"/>
                        </a:rPr>
                        <a:t>[57, 59, 60, 61]</a:t>
                      </a:r>
                    </a:p>
                  </a:txBody>
                  <a:tcPr marL="9525" marR="9525" marT="9525" marB="0" anchor="b"/>
                </a:tc>
              </a:tr>
              <a:tr h="0">
                <a:tc>
                  <a:txBody>
                    <a:bodyPr/>
                    <a:lstStyle/>
                    <a:p>
                      <a:pPr algn="r" fontAlgn="b"/>
                      <a:r>
                        <a:rPr lang="en-US" sz="1200" b="0" i="0" u="none" strike="noStrike">
                          <a:solidFill>
                            <a:srgbClr val="000000"/>
                          </a:solidFill>
                          <a:effectLst/>
                          <a:latin typeface="Calibri"/>
                        </a:rPr>
                        <a:t>1</a:t>
                      </a:r>
                    </a:p>
                  </a:txBody>
                  <a:tcPr marL="9525" marR="9525" marT="9525" marB="0" anchor="b"/>
                </a:tc>
                <a:tc>
                  <a:txBody>
                    <a:bodyPr/>
                    <a:lstStyle/>
                    <a:p>
                      <a:pPr algn="l" fontAlgn="b"/>
                      <a:endParaRPr lang="en-US" sz="1200" b="0" i="0" u="none" strike="noStrike" dirty="0">
                        <a:solidFill>
                          <a:srgbClr val="000000"/>
                        </a:solidFill>
                        <a:effectLst/>
                        <a:latin typeface="Calibri"/>
                      </a:endParaRPr>
                    </a:p>
                  </a:txBody>
                  <a:tcPr marL="9525" marR="9525" marT="9525" marB="0" anchor="b"/>
                </a:tc>
                <a:tc>
                  <a:txBody>
                    <a:bodyPr/>
                    <a:lstStyle/>
                    <a:p>
                      <a:pPr algn="l" fontAlgn="b"/>
                      <a:r>
                        <a:rPr lang="en-US" sz="1200" b="0" i="0" u="none" strike="noStrike" dirty="0">
                          <a:solidFill>
                            <a:srgbClr val="000000"/>
                          </a:solidFill>
                          <a:effectLst/>
                          <a:latin typeface="Calibri"/>
                        </a:rPr>
                        <a:t>[57, 58, 59, 61]</a:t>
                      </a:r>
                    </a:p>
                  </a:txBody>
                  <a:tcPr marL="9525" marR="9525" marT="9525" marB="0" anchor="b"/>
                </a:tc>
              </a:tr>
            </a:tbl>
          </a:graphicData>
        </a:graphic>
      </p:graphicFrame>
      <p:sp>
        <p:nvSpPr>
          <p:cNvPr id="14" name="TextBox 13"/>
          <p:cNvSpPr txBox="1"/>
          <p:nvPr/>
        </p:nvSpPr>
        <p:spPr>
          <a:xfrm>
            <a:off x="4724400" y="4876800"/>
            <a:ext cx="3886200" cy="120032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Each group got at least one patient right that no other groups got</a:t>
            </a:r>
          </a:p>
          <a:p>
            <a:pPr marL="285750" indent="-285750">
              <a:buFont typeface="Arial" panose="020B0604020202020204" pitchFamily="34" charset="0"/>
              <a:buChar char="•"/>
            </a:pPr>
            <a:r>
              <a:rPr lang="en-US" dirty="0" smtClean="0"/>
              <a:t>Group 57 got lots of diseases right, but rarely picked a JHU variant</a:t>
            </a:r>
            <a:endParaRPr lang="en-US" dirty="0"/>
          </a:p>
        </p:txBody>
      </p:sp>
    </p:spTree>
    <p:extLst>
      <p:ext uri="{BB962C8B-B14F-4D97-AF65-F5344CB8AC3E}">
        <p14:creationId xmlns:p14="http://schemas.microsoft.com/office/powerpoint/2010/main" val="6115743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Group 60 made few predictions, but they also made few errors</a:t>
            </a:r>
            <a:endParaRPr lang="en-US" dirty="0"/>
          </a:p>
        </p:txBody>
      </p:sp>
      <p:pic>
        <p:nvPicPr>
          <p:cNvPr id="8" name="Picture 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0999" y="1600200"/>
            <a:ext cx="8255283" cy="4572000"/>
          </a:xfrm>
          <a:prstGeom prst="rect">
            <a:avLst/>
          </a:prstGeom>
          <a:noFill/>
          <a:ln>
            <a:noFill/>
          </a:ln>
        </p:spPr>
      </p:pic>
      <p:sp>
        <p:nvSpPr>
          <p:cNvPr id="9" name="Oval 8"/>
          <p:cNvSpPr/>
          <p:nvPr/>
        </p:nvSpPr>
        <p:spPr>
          <a:xfrm>
            <a:off x="5791200" y="2699657"/>
            <a:ext cx="1447800" cy="80554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998094" y="2595153"/>
            <a:ext cx="1625125" cy="369332"/>
          </a:xfrm>
          <a:prstGeom prst="rect">
            <a:avLst/>
          </a:prstGeom>
          <a:noFill/>
        </p:spPr>
        <p:txBody>
          <a:bodyPr wrap="none" rtlCol="0">
            <a:spAutoFit/>
          </a:bodyPr>
          <a:lstStyle/>
          <a:p>
            <a:r>
              <a:rPr lang="en-US" dirty="0" smtClean="0">
                <a:solidFill>
                  <a:srgbClr val="00B050"/>
                </a:solidFill>
              </a:rPr>
              <a:t>9 true positives</a:t>
            </a:r>
            <a:endParaRPr lang="en-US" dirty="0">
              <a:solidFill>
                <a:srgbClr val="00B050"/>
              </a:solidFill>
            </a:endParaRPr>
          </a:p>
        </p:txBody>
      </p:sp>
      <p:sp>
        <p:nvSpPr>
          <p:cNvPr id="11" name="Oval 10"/>
          <p:cNvSpPr/>
          <p:nvPr/>
        </p:nvSpPr>
        <p:spPr>
          <a:xfrm>
            <a:off x="6642463" y="5142411"/>
            <a:ext cx="438694" cy="3265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019800" y="4839789"/>
            <a:ext cx="2666820" cy="369332"/>
          </a:xfrm>
          <a:prstGeom prst="rect">
            <a:avLst/>
          </a:prstGeom>
          <a:noFill/>
        </p:spPr>
        <p:txBody>
          <a:bodyPr wrap="none" rtlCol="0">
            <a:spAutoFit/>
          </a:bodyPr>
          <a:lstStyle/>
          <a:p>
            <a:r>
              <a:rPr lang="en-US" dirty="0" smtClean="0">
                <a:solidFill>
                  <a:srgbClr val="FF0000"/>
                </a:solidFill>
              </a:rPr>
              <a:t>2 confident false positives</a:t>
            </a:r>
            <a:endParaRPr lang="en-US" dirty="0">
              <a:solidFill>
                <a:srgbClr val="FF0000"/>
              </a:solidFill>
            </a:endParaRPr>
          </a:p>
        </p:txBody>
      </p:sp>
      <p:sp>
        <p:nvSpPr>
          <p:cNvPr id="13" name="Oval 12"/>
          <p:cNvSpPr/>
          <p:nvPr/>
        </p:nvSpPr>
        <p:spPr>
          <a:xfrm>
            <a:off x="1676400" y="2667000"/>
            <a:ext cx="838200" cy="7253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438400" y="2699657"/>
            <a:ext cx="1729641" cy="369332"/>
          </a:xfrm>
          <a:prstGeom prst="rect">
            <a:avLst/>
          </a:prstGeom>
          <a:noFill/>
        </p:spPr>
        <p:txBody>
          <a:bodyPr wrap="none" rtlCol="0">
            <a:spAutoFit/>
          </a:bodyPr>
          <a:lstStyle/>
          <a:p>
            <a:r>
              <a:rPr lang="en-US" dirty="0" smtClean="0">
                <a:solidFill>
                  <a:srgbClr val="FF0000"/>
                </a:solidFill>
              </a:rPr>
              <a:t>7 false negatives</a:t>
            </a:r>
            <a:endParaRPr lang="en-US" dirty="0">
              <a:solidFill>
                <a:srgbClr val="FF0000"/>
              </a:solidFill>
            </a:endParaRPr>
          </a:p>
        </p:txBody>
      </p:sp>
      <p:sp>
        <p:nvSpPr>
          <p:cNvPr id="2" name="TextBox 1"/>
          <p:cNvSpPr txBox="1"/>
          <p:nvPr/>
        </p:nvSpPr>
        <p:spPr>
          <a:xfrm>
            <a:off x="2770626" y="6564868"/>
            <a:ext cx="3842270" cy="369332"/>
          </a:xfrm>
          <a:prstGeom prst="rect">
            <a:avLst/>
          </a:prstGeom>
          <a:noFill/>
        </p:spPr>
        <p:txBody>
          <a:bodyPr wrap="none" rtlCol="0">
            <a:spAutoFit/>
          </a:bodyPr>
          <a:lstStyle/>
          <a:p>
            <a:r>
              <a:rPr lang="en-US" b="1" dirty="0" smtClean="0"/>
              <a:t>VCF file annotation field merge issue* </a:t>
            </a:r>
            <a:endParaRPr lang="en-US" b="1" dirty="0"/>
          </a:p>
        </p:txBody>
      </p:sp>
    </p:spTree>
    <p:extLst>
      <p:ext uri="{BB962C8B-B14F-4D97-AF65-F5344CB8AC3E}">
        <p14:creationId xmlns:p14="http://schemas.microsoft.com/office/powerpoint/2010/main" val="35353768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Group 61 had the best correlation with P-values, among groups that made all predictions</a:t>
            </a:r>
            <a:endParaRPr lang="en-US" sz="3200" dirty="0"/>
          </a:p>
        </p:txBody>
      </p:sp>
      <p:pic>
        <p:nvPicPr>
          <p:cNvPr id="3"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599" y="1524000"/>
            <a:ext cx="8392871" cy="4648200"/>
          </a:xfrm>
          <a:prstGeom prst="rect">
            <a:avLst/>
          </a:prstGeom>
          <a:noFill/>
          <a:ln>
            <a:noFill/>
          </a:ln>
        </p:spPr>
      </p:pic>
    </p:spTree>
    <p:extLst>
      <p:ext uri="{BB962C8B-B14F-4D97-AF65-F5344CB8AC3E}">
        <p14:creationId xmlns:p14="http://schemas.microsoft.com/office/powerpoint/2010/main" val="41508174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200" dirty="0" smtClean="0"/>
              <a:t>Group 59 made just 1 false negative prediction</a:t>
            </a:r>
            <a:endParaRPr lang="en-US" sz="3200" dirty="0"/>
          </a:p>
        </p:txBody>
      </p:sp>
      <p:pic>
        <p:nvPicPr>
          <p:cNvPr id="8" name="Picture 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447800"/>
            <a:ext cx="8514327" cy="4724400"/>
          </a:xfrm>
          <a:prstGeom prst="rect">
            <a:avLst/>
          </a:prstGeom>
          <a:noFill/>
          <a:ln>
            <a:noFill/>
          </a:ln>
        </p:spPr>
      </p:pic>
      <p:sp>
        <p:nvSpPr>
          <p:cNvPr id="9" name="Oval 8"/>
          <p:cNvSpPr/>
          <p:nvPr/>
        </p:nvSpPr>
        <p:spPr>
          <a:xfrm>
            <a:off x="2232759" y="2667000"/>
            <a:ext cx="838200" cy="7253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994759" y="2699657"/>
            <a:ext cx="1639873" cy="369332"/>
          </a:xfrm>
          <a:prstGeom prst="rect">
            <a:avLst/>
          </a:prstGeom>
          <a:noFill/>
        </p:spPr>
        <p:txBody>
          <a:bodyPr wrap="none" rtlCol="0">
            <a:spAutoFit/>
          </a:bodyPr>
          <a:lstStyle/>
          <a:p>
            <a:r>
              <a:rPr lang="en-US" dirty="0">
                <a:solidFill>
                  <a:srgbClr val="FF0000"/>
                </a:solidFill>
              </a:rPr>
              <a:t>1</a:t>
            </a:r>
            <a:r>
              <a:rPr lang="en-US" dirty="0" smtClean="0">
                <a:solidFill>
                  <a:srgbClr val="FF0000"/>
                </a:solidFill>
              </a:rPr>
              <a:t> false negative</a:t>
            </a:r>
            <a:endParaRPr lang="en-US" dirty="0">
              <a:solidFill>
                <a:srgbClr val="FF0000"/>
              </a:solidFill>
            </a:endParaRPr>
          </a:p>
        </p:txBody>
      </p:sp>
    </p:spTree>
    <p:extLst>
      <p:ext uri="{BB962C8B-B14F-4D97-AF65-F5344CB8AC3E}">
        <p14:creationId xmlns:p14="http://schemas.microsoft.com/office/powerpoint/2010/main" val="2654182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Group 59 was only group with independent SD predictions, for which higher SD </a:t>
            </a:r>
            <a:r>
              <a:rPr lang="en-US" sz="3200" dirty="0" smtClean="0">
                <a:sym typeface="Wingdings" panose="05000000000000000000" pitchFamily="2" charset="2"/>
              </a:rPr>
              <a:t></a:t>
            </a:r>
            <a:r>
              <a:rPr lang="en-US" sz="3200" dirty="0" smtClean="0"/>
              <a:t> higher error</a:t>
            </a:r>
            <a:endParaRPr lang="en-US" sz="3200" dirty="0"/>
          </a:p>
        </p:txBody>
      </p:sp>
      <p:pic>
        <p:nvPicPr>
          <p:cNvPr id="3"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371600"/>
            <a:ext cx="8685093" cy="4820194"/>
          </a:xfrm>
          <a:prstGeom prst="rect">
            <a:avLst/>
          </a:prstGeom>
          <a:noFill/>
          <a:ln>
            <a:noFill/>
          </a:ln>
        </p:spPr>
      </p:pic>
      <p:sp>
        <p:nvSpPr>
          <p:cNvPr id="4" name="Oval 3"/>
          <p:cNvSpPr/>
          <p:nvPr/>
        </p:nvSpPr>
        <p:spPr>
          <a:xfrm>
            <a:off x="1828800" y="2667000"/>
            <a:ext cx="1242159" cy="725381"/>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6" name="TextBox 5"/>
          <p:cNvSpPr txBox="1"/>
          <p:nvPr/>
        </p:nvSpPr>
        <p:spPr>
          <a:xfrm>
            <a:off x="3010296" y="2743200"/>
            <a:ext cx="418704" cy="369332"/>
          </a:xfrm>
          <a:prstGeom prst="rect">
            <a:avLst/>
          </a:prstGeom>
          <a:noFill/>
        </p:spPr>
        <p:txBody>
          <a:bodyPr wrap="none" rtlCol="0">
            <a:spAutoFit/>
          </a:bodyPr>
          <a:lstStyle/>
          <a:p>
            <a:r>
              <a:rPr lang="en-US" dirty="0" smtClean="0">
                <a:solidFill>
                  <a:srgbClr val="0070C0"/>
                </a:solidFill>
              </a:rPr>
              <a:t>15</a:t>
            </a:r>
            <a:endParaRPr lang="en-US" dirty="0">
              <a:solidFill>
                <a:srgbClr val="0070C0"/>
              </a:solidFill>
            </a:endParaRPr>
          </a:p>
        </p:txBody>
      </p:sp>
      <p:sp>
        <p:nvSpPr>
          <p:cNvPr id="7" name="Oval 6"/>
          <p:cNvSpPr/>
          <p:nvPr/>
        </p:nvSpPr>
        <p:spPr>
          <a:xfrm>
            <a:off x="1905000" y="4697882"/>
            <a:ext cx="1242159" cy="725381"/>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8" name="TextBox 7"/>
          <p:cNvSpPr txBox="1"/>
          <p:nvPr/>
        </p:nvSpPr>
        <p:spPr>
          <a:xfrm>
            <a:off x="3086496" y="4774082"/>
            <a:ext cx="418704" cy="369332"/>
          </a:xfrm>
          <a:prstGeom prst="rect">
            <a:avLst/>
          </a:prstGeom>
          <a:noFill/>
        </p:spPr>
        <p:txBody>
          <a:bodyPr wrap="none" rtlCol="0">
            <a:spAutoFit/>
          </a:bodyPr>
          <a:lstStyle/>
          <a:p>
            <a:r>
              <a:rPr lang="en-US" dirty="0" smtClean="0">
                <a:solidFill>
                  <a:srgbClr val="0070C0"/>
                </a:solidFill>
              </a:rPr>
              <a:t>13</a:t>
            </a:r>
            <a:endParaRPr lang="en-US" dirty="0">
              <a:solidFill>
                <a:srgbClr val="0070C0"/>
              </a:solidFill>
            </a:endParaRPr>
          </a:p>
        </p:txBody>
      </p:sp>
      <p:sp>
        <p:nvSpPr>
          <p:cNvPr id="9" name="Oval 8"/>
          <p:cNvSpPr/>
          <p:nvPr/>
        </p:nvSpPr>
        <p:spPr>
          <a:xfrm>
            <a:off x="4343400" y="2666999"/>
            <a:ext cx="1394559" cy="838201"/>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0" name="TextBox 9"/>
          <p:cNvSpPr txBox="1"/>
          <p:nvPr/>
        </p:nvSpPr>
        <p:spPr>
          <a:xfrm>
            <a:off x="5677296" y="2743199"/>
            <a:ext cx="418704" cy="369332"/>
          </a:xfrm>
          <a:prstGeom prst="rect">
            <a:avLst/>
          </a:prstGeom>
          <a:noFill/>
        </p:spPr>
        <p:txBody>
          <a:bodyPr wrap="none" rtlCol="0">
            <a:spAutoFit/>
          </a:bodyPr>
          <a:lstStyle/>
          <a:p>
            <a:r>
              <a:rPr lang="en-US" dirty="0" smtClean="0">
                <a:solidFill>
                  <a:srgbClr val="0070C0"/>
                </a:solidFill>
              </a:rPr>
              <a:t>31</a:t>
            </a:r>
            <a:endParaRPr lang="en-US" dirty="0">
              <a:solidFill>
                <a:srgbClr val="0070C0"/>
              </a:solidFill>
            </a:endParaRPr>
          </a:p>
        </p:txBody>
      </p:sp>
      <p:sp>
        <p:nvSpPr>
          <p:cNvPr id="11" name="Oval 10"/>
          <p:cNvSpPr/>
          <p:nvPr/>
        </p:nvSpPr>
        <p:spPr>
          <a:xfrm>
            <a:off x="4435137" y="4672257"/>
            <a:ext cx="1242159" cy="751006"/>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2" name="TextBox 11"/>
          <p:cNvSpPr txBox="1"/>
          <p:nvPr/>
        </p:nvSpPr>
        <p:spPr>
          <a:xfrm>
            <a:off x="5616633" y="4672257"/>
            <a:ext cx="418704" cy="369332"/>
          </a:xfrm>
          <a:prstGeom prst="rect">
            <a:avLst/>
          </a:prstGeom>
          <a:noFill/>
        </p:spPr>
        <p:txBody>
          <a:bodyPr wrap="none" rtlCol="0">
            <a:spAutoFit/>
          </a:bodyPr>
          <a:lstStyle/>
          <a:p>
            <a:r>
              <a:rPr lang="en-US" dirty="0" smtClean="0">
                <a:solidFill>
                  <a:srgbClr val="0070C0"/>
                </a:solidFill>
              </a:rPr>
              <a:t>23</a:t>
            </a:r>
            <a:endParaRPr lang="en-US" dirty="0">
              <a:solidFill>
                <a:srgbClr val="0070C0"/>
              </a:solidFill>
            </a:endParaRPr>
          </a:p>
        </p:txBody>
      </p:sp>
      <p:sp>
        <p:nvSpPr>
          <p:cNvPr id="13" name="Oval 12"/>
          <p:cNvSpPr/>
          <p:nvPr/>
        </p:nvSpPr>
        <p:spPr>
          <a:xfrm>
            <a:off x="6858000" y="2666998"/>
            <a:ext cx="1242159" cy="838202"/>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4" name="TextBox 13"/>
          <p:cNvSpPr txBox="1"/>
          <p:nvPr/>
        </p:nvSpPr>
        <p:spPr>
          <a:xfrm>
            <a:off x="8039496" y="2743198"/>
            <a:ext cx="418704" cy="369332"/>
          </a:xfrm>
          <a:prstGeom prst="rect">
            <a:avLst/>
          </a:prstGeom>
          <a:noFill/>
        </p:spPr>
        <p:txBody>
          <a:bodyPr wrap="none" rtlCol="0">
            <a:spAutoFit/>
          </a:bodyPr>
          <a:lstStyle/>
          <a:p>
            <a:r>
              <a:rPr lang="en-US" dirty="0" smtClean="0">
                <a:solidFill>
                  <a:srgbClr val="0070C0"/>
                </a:solidFill>
              </a:rPr>
              <a:t>15</a:t>
            </a:r>
            <a:endParaRPr lang="en-US" dirty="0">
              <a:solidFill>
                <a:srgbClr val="0070C0"/>
              </a:solidFill>
            </a:endParaRPr>
          </a:p>
        </p:txBody>
      </p:sp>
      <p:sp>
        <p:nvSpPr>
          <p:cNvPr id="15" name="Oval 14"/>
          <p:cNvSpPr/>
          <p:nvPr/>
        </p:nvSpPr>
        <p:spPr>
          <a:xfrm>
            <a:off x="6871064" y="4659193"/>
            <a:ext cx="1390848" cy="827207"/>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6" name="TextBox 15"/>
          <p:cNvSpPr txBox="1"/>
          <p:nvPr/>
        </p:nvSpPr>
        <p:spPr>
          <a:xfrm>
            <a:off x="8188185" y="4672256"/>
            <a:ext cx="301686" cy="369332"/>
          </a:xfrm>
          <a:prstGeom prst="rect">
            <a:avLst/>
          </a:prstGeom>
          <a:noFill/>
        </p:spPr>
        <p:txBody>
          <a:bodyPr wrap="none" rtlCol="0">
            <a:spAutoFit/>
          </a:bodyPr>
          <a:lstStyle/>
          <a:p>
            <a:r>
              <a:rPr lang="en-US" dirty="0" smtClean="0">
                <a:solidFill>
                  <a:srgbClr val="0070C0"/>
                </a:solidFill>
              </a:rPr>
              <a:t>7</a:t>
            </a:r>
            <a:endParaRPr lang="en-US" dirty="0">
              <a:solidFill>
                <a:srgbClr val="0070C0"/>
              </a:solidFill>
            </a:endParaRPr>
          </a:p>
        </p:txBody>
      </p:sp>
    </p:spTree>
    <p:extLst>
      <p:ext uri="{BB962C8B-B14F-4D97-AF65-F5344CB8AC3E}">
        <p14:creationId xmlns:p14="http://schemas.microsoft.com/office/powerpoint/2010/main" val="28519126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Different groups did better according to different metrics</a:t>
            </a:r>
          </a:p>
          <a:p>
            <a:pPr marL="285750" indent="-285750"/>
            <a:r>
              <a:rPr lang="en-US" dirty="0"/>
              <a:t>Each group got at least one patient right that no other groups </a:t>
            </a:r>
            <a:r>
              <a:rPr lang="en-US" dirty="0" smtClean="0"/>
              <a:t>got</a:t>
            </a:r>
          </a:p>
          <a:p>
            <a:pPr marL="285750" indent="-285750"/>
            <a:r>
              <a:rPr lang="en-US" dirty="0" smtClean="0"/>
              <a:t>Several interesting cases to dig deeper: </a:t>
            </a:r>
          </a:p>
          <a:p>
            <a:pPr marL="685800" lvl="1"/>
            <a:r>
              <a:rPr lang="en-US" dirty="0"/>
              <a:t>where multiple groups predicted the correct disease with the same variant, but JHU didn’t </a:t>
            </a:r>
            <a:r>
              <a:rPr lang="en-US" dirty="0" smtClean="0"/>
              <a:t>note any variants</a:t>
            </a:r>
          </a:p>
          <a:p>
            <a:pPr marL="685800" lvl="1"/>
            <a:r>
              <a:rPr lang="en-US" dirty="0" smtClean="0"/>
              <a:t>where </a:t>
            </a:r>
            <a:r>
              <a:rPr lang="en-US" dirty="0"/>
              <a:t>multiple groups predicted the </a:t>
            </a:r>
            <a:r>
              <a:rPr lang="en-US" dirty="0" smtClean="0"/>
              <a:t>wrong disease </a:t>
            </a:r>
            <a:r>
              <a:rPr lang="en-US" dirty="0"/>
              <a:t>with the same </a:t>
            </a:r>
            <a:r>
              <a:rPr lang="en-US" dirty="0" smtClean="0"/>
              <a:t>variant (misdiagnosis?)</a:t>
            </a:r>
          </a:p>
          <a:p>
            <a:pPr marL="685800" lvl="1"/>
            <a:r>
              <a:rPr lang="en-US" dirty="0"/>
              <a:t>where </a:t>
            </a:r>
            <a:r>
              <a:rPr lang="en-US" dirty="0" smtClean="0"/>
              <a:t>JHU listed variants but no group correctly predicted the disease (better curated variant list?)</a:t>
            </a:r>
          </a:p>
          <a:p>
            <a:pPr marL="285750" indent="-285750"/>
            <a:endParaRPr lang="en-US" dirty="0"/>
          </a:p>
        </p:txBody>
      </p:sp>
    </p:spTree>
    <p:extLst>
      <p:ext uri="{BB962C8B-B14F-4D97-AF65-F5344CB8AC3E}">
        <p14:creationId xmlns:p14="http://schemas.microsoft.com/office/powerpoint/2010/main" val="7068343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r>
              <a:rPr lang="en-US" dirty="0" smtClean="0"/>
              <a:t>John-Marc </a:t>
            </a:r>
            <a:r>
              <a:rPr lang="en-US" dirty="0" err="1" smtClean="0"/>
              <a:t>Chandonia</a:t>
            </a:r>
            <a:r>
              <a:rPr lang="en-US" dirty="0" smtClean="0"/>
              <a:t>, David </a:t>
            </a:r>
            <a:r>
              <a:rPr lang="en-US" dirty="0" err="1" smtClean="0"/>
              <a:t>Searls</a:t>
            </a:r>
            <a:r>
              <a:rPr lang="en-US" dirty="0"/>
              <a:t> </a:t>
            </a:r>
            <a:r>
              <a:rPr lang="en-US" dirty="0" smtClean="0"/>
              <a:t>(assessment)</a:t>
            </a:r>
          </a:p>
          <a:p>
            <a:r>
              <a:rPr lang="en-US" dirty="0"/>
              <a:t>Bethany Buckley, Molly Sheridan, and Garry R. </a:t>
            </a:r>
            <a:r>
              <a:rPr lang="en-US" dirty="0" smtClean="0"/>
              <a:t>Cutting (dataset)</a:t>
            </a:r>
          </a:p>
          <a:p>
            <a:r>
              <a:rPr lang="en-US" dirty="0" smtClean="0"/>
              <a:t>Roger Hoskins, Steven E. Brenner, Stephen  Yee, Andrew Neumann (organizers)</a:t>
            </a:r>
          </a:p>
          <a:p>
            <a:r>
              <a:rPr lang="en-US" dirty="0" smtClean="0"/>
              <a:t>Hopkins challenge Predictors</a:t>
            </a:r>
          </a:p>
          <a:p>
            <a:endParaRPr lang="en-US" dirty="0"/>
          </a:p>
        </p:txBody>
      </p:sp>
    </p:spTree>
    <p:extLst>
      <p:ext uri="{BB962C8B-B14F-4D97-AF65-F5344CB8AC3E}">
        <p14:creationId xmlns:p14="http://schemas.microsoft.com/office/powerpoint/2010/main" val="10529124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14807</TotalTime>
  <Words>1227</Words>
  <Application>Microsoft Office PowerPoint</Application>
  <PresentationFormat>On-screen Show (4:3)</PresentationFormat>
  <Paragraphs>260</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CAGI slide pack guidelines I agree to my slides being used according to the following terms: _______John-Marc Chandonia_______</vt:lpstr>
      <vt:lpstr>PowerPoint Presentation</vt:lpstr>
      <vt:lpstr>PowerPoint Presentation</vt:lpstr>
      <vt:lpstr>Summary of challenge: 106 patients (43 with clinically relevant variants) in 14 disease classes. 5 groups submitted 11 distinct submissions (4,2,2,2,1).</vt:lpstr>
      <vt:lpstr>For the 43 cases where JHU reported a variant, one or more groups got the correct disease in 36 cases.</vt:lpstr>
      <vt:lpstr>In most of those cases, predictors found the same variant(s) as JHU</vt:lpstr>
      <vt:lpstr>Even when JHU didn’t find a variant, at least one group predicted the disease class in majority of cases</vt:lpstr>
      <vt:lpstr>We calculated several metrics for all submissions</vt:lpstr>
      <vt:lpstr>We also looked at which groups got correct disease for each patient, then sorted all combinations by frequency</vt:lpstr>
      <vt:lpstr>Group 60 made few predictions, but they also made few errors</vt:lpstr>
      <vt:lpstr>Group 61 had the best correlation with P-values, among groups that made all predictions</vt:lpstr>
      <vt:lpstr>Group 59 made just 1 false negative prediction</vt:lpstr>
      <vt:lpstr>Group 59 was only group with independent SD predictions, for which higher SD  higher error</vt:lpstr>
      <vt:lpstr>Summary</vt:lpstr>
      <vt:lpstr>Acknowledgements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John-Marc Chandonia</dc:creator>
  <cp:lastModifiedBy>IST-EEI</cp:lastModifiedBy>
  <cp:revision>71</cp:revision>
  <dcterms:created xsi:type="dcterms:W3CDTF">2016-03-14T22:10:22Z</dcterms:created>
  <dcterms:modified xsi:type="dcterms:W3CDTF">2016-04-07T21:04:37Z</dcterms:modified>
</cp:coreProperties>
</file>